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5" r:id="rId2"/>
    <p:sldId id="266" r:id="rId3"/>
    <p:sldId id="273" r:id="rId4"/>
    <p:sldId id="277" r:id="rId5"/>
    <p:sldId id="274" r:id="rId6"/>
    <p:sldId id="278" r:id="rId7"/>
    <p:sldId id="261" r:id="rId8"/>
    <p:sldId id="279" r:id="rId9"/>
  </p:sldIdLst>
  <p:sldSz cx="9144000" cy="6858000" type="screen4x3"/>
  <p:notesSz cx="6865938" cy="95408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05" userDrawn="1">
          <p15:clr>
            <a:srgbClr val="A4A3A4"/>
          </p15:clr>
        </p15:guide>
        <p15:guide id="2" pos="216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005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5833" cy="47742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8487" y="0"/>
            <a:ext cx="2975832" cy="47742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6208C-1405-4A6D-8D62-B7F853B42287}" type="datetimeFigureOut">
              <a:rPr lang="pt-BR"/>
              <a:pPr>
                <a:defRPr/>
              </a:pPr>
              <a:t>25/02/2014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061912"/>
            <a:ext cx="2975833" cy="47742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8487" y="9061912"/>
            <a:ext cx="2975832" cy="47742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96A5F3-A030-4404-9784-036F73B7AC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4878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5833" cy="47742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8487" y="0"/>
            <a:ext cx="2975832" cy="47742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DA5470-0A5C-458D-99F7-544FAECE6C87}" type="datetimeFigureOut">
              <a:rPr lang="pt-BR"/>
              <a:pPr>
                <a:defRPr/>
              </a:pPr>
              <a:t>25/02/2014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0" y="715963"/>
            <a:ext cx="4770438" cy="3578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6109" y="4531723"/>
            <a:ext cx="5493721" cy="4293778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061912"/>
            <a:ext cx="2975833" cy="47742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8487" y="9061912"/>
            <a:ext cx="2975832" cy="47742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107A63-FA11-49C7-954E-4EBFE95153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8069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7875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la Ini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3" descr="abertura_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4" descr="logo fenabrave simpl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88" y="2338388"/>
            <a:ext cx="24288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530611"/>
            <a:ext cx="7772400" cy="1327149"/>
          </a:xfrm>
        </p:spPr>
        <p:txBody>
          <a:bodyPr>
            <a:normAutofit/>
          </a:bodyPr>
          <a:lstStyle>
            <a:lvl1pPr>
              <a:defRPr sz="3000" b="1">
                <a:solidFill>
                  <a:srgbClr val="00666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3" descr="moldura_fenabrav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14628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666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214313" y="62865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F4796C08-E273-422A-9228-46F72C819F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 Sub-titulo Conte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3" descr="moldura_fenabrav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714380"/>
          </a:xfrm>
        </p:spPr>
        <p:txBody>
          <a:bodyPr/>
          <a:lstStyle>
            <a:lvl1pPr>
              <a:defRPr sz="2800" b="1">
                <a:solidFill>
                  <a:srgbClr val="00666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91894" y="1000108"/>
            <a:ext cx="7737758" cy="642942"/>
          </a:xfr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00666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7" name="Espaço Reservado para Conteúdo 2"/>
          <p:cNvSpPr>
            <a:spLocks noGrp="1"/>
          </p:cNvSpPr>
          <p:nvPr>
            <p:ph idx="10"/>
          </p:nvPr>
        </p:nvSpPr>
        <p:spPr>
          <a:xfrm>
            <a:off x="714348" y="1974871"/>
            <a:ext cx="7715304" cy="416877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Tx/>
              <a:buBlip>
                <a:blip r:embed="rId3"/>
              </a:buBlip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Tx/>
              <a:buBlip>
                <a:blip r:embed="rId3"/>
              </a:buBlip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Tx/>
              <a:buBlip>
                <a:blip r:embed="rId3"/>
              </a:buBlip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Tx/>
              <a:buBlip>
                <a:blip r:embed="rId3"/>
              </a:buBlip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>
          <a:xfrm>
            <a:off x="214313" y="62865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E428EDBD-CA68-4D16-8483-A7036A3FC2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 Subtitulo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moldura_fenabrav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714380"/>
          </a:xfrm>
        </p:spPr>
        <p:txBody>
          <a:bodyPr/>
          <a:lstStyle>
            <a:lvl1pPr>
              <a:defRPr sz="2800" b="1">
                <a:solidFill>
                  <a:srgbClr val="00666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91894" y="1000108"/>
            <a:ext cx="7737758" cy="642942"/>
          </a:xfr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00666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214313" y="62865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C7802EFD-3696-4301-8D37-1446939763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moldura_fenabrav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logo fenabrave simpl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75" y="2428875"/>
            <a:ext cx="28241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1472" y="4857760"/>
            <a:ext cx="7072362" cy="1357322"/>
          </a:xfrm>
        </p:spPr>
        <p:txBody>
          <a:bodyPr>
            <a:noAutofit/>
          </a:bodyPr>
          <a:lstStyle>
            <a:lvl1pPr marL="0" indent="0" algn="l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214313" y="62865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6C63D0E4-2BA4-49B2-8C91-3A8C569ABC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Data 3"/>
          <p:cNvSpPr txBox="1">
            <a:spLocks/>
          </p:cNvSpPr>
          <p:nvPr/>
        </p:nvSpPr>
        <p:spPr bwMode="auto">
          <a:xfrm>
            <a:off x="6786563" y="6421438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pt-BR" sz="1400" b="1">
                <a:solidFill>
                  <a:schemeClr val="bg1"/>
                </a:solidFill>
                <a:latin typeface="Verdana" pitchFamily="34" charset="0"/>
              </a:rPr>
              <a:t>25/fev/2014</a:t>
            </a:r>
          </a:p>
        </p:txBody>
      </p:sp>
      <p:sp>
        <p:nvSpPr>
          <p:cNvPr id="7171" name="Título 3"/>
          <p:cNvSpPr>
            <a:spLocks noGrp="1"/>
          </p:cNvSpPr>
          <p:nvPr>
            <p:ph type="ctrTitle"/>
          </p:nvPr>
        </p:nvSpPr>
        <p:spPr>
          <a:xfrm>
            <a:off x="685800" y="3530600"/>
            <a:ext cx="7772400" cy="1327150"/>
          </a:xfrm>
        </p:spPr>
        <p:txBody>
          <a:bodyPr/>
          <a:lstStyle/>
          <a:p>
            <a:pPr eaLnBrk="1" hangingPunct="1"/>
            <a:r>
              <a:rPr lang="pt-BR" smtClean="0"/>
              <a:t>Comissão de Assuntos Econômicos</a:t>
            </a:r>
            <a:br>
              <a:rPr lang="pt-BR" smtClean="0"/>
            </a:br>
            <a:r>
              <a:rPr lang="pt-BR" smtClean="0"/>
              <a:t> Senado Federal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4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714375"/>
          </a:xfrm>
        </p:spPr>
        <p:txBody>
          <a:bodyPr/>
          <a:lstStyle/>
          <a:p>
            <a:pPr eaLnBrk="1" hangingPunct="1"/>
            <a:r>
              <a:rPr lang="pt-BR" smtClean="0"/>
              <a:t>Fenabrave em números</a:t>
            </a:r>
          </a:p>
        </p:txBody>
      </p:sp>
      <p:sp>
        <p:nvSpPr>
          <p:cNvPr id="8" name="Espaço Reservado para Conteúdo 7"/>
          <p:cNvSpPr>
            <a:spLocks noGrp="1"/>
          </p:cNvSpPr>
          <p:nvPr>
            <p:ph idx="10"/>
          </p:nvPr>
        </p:nvSpPr>
        <p:spPr>
          <a:xfrm>
            <a:off x="714375" y="1125538"/>
            <a:ext cx="7715250" cy="1452562"/>
          </a:xfrm>
        </p:spPr>
        <p:txBody>
          <a:bodyPr rtlCol="0"/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dirty="0" smtClean="0"/>
              <a:t>A FENABRAVE – Federação Nacional da Distribuição de Veículos Automotores representa, política e empresarialmente, a Categoria Econômica dos Concessionários de Veículos instalados no Brasil, e que atuam nos segmentos de automóveis e </a:t>
            </a:r>
            <a:r>
              <a:rPr lang="pt-BR" dirty="0"/>
              <a:t>comerciais leves, caminhões, ônibus, implementos rodoviários, máquinas agrícolas e motocicletas.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9BE0E8-0FA9-4F77-B1DE-0A49835FC76F}" type="slidenum">
              <a:rPr lang="pt-BR"/>
              <a:pPr>
                <a:defRPr/>
              </a:pPr>
              <a:t>2</a:t>
            </a:fld>
            <a:endParaRPr lang="pt-BR" dirty="0"/>
          </a:p>
        </p:txBody>
      </p:sp>
      <p:sp>
        <p:nvSpPr>
          <p:cNvPr id="8197" name="CaixaDeTexto 2"/>
          <p:cNvSpPr txBox="1">
            <a:spLocks noChangeArrowheads="1"/>
          </p:cNvSpPr>
          <p:nvPr/>
        </p:nvSpPr>
        <p:spPr bwMode="auto">
          <a:xfrm>
            <a:off x="1771650" y="3214688"/>
            <a:ext cx="623888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400" b="1">
                <a:solidFill>
                  <a:srgbClr val="006666"/>
                </a:solidFill>
                <a:latin typeface="Verdana" pitchFamily="34" charset="0"/>
              </a:rPr>
              <a:t>51</a:t>
            </a:r>
          </a:p>
        </p:txBody>
      </p:sp>
      <p:sp>
        <p:nvSpPr>
          <p:cNvPr id="8198" name="CaixaDeTexto 9"/>
          <p:cNvSpPr txBox="1">
            <a:spLocks noChangeArrowheads="1"/>
          </p:cNvSpPr>
          <p:nvPr/>
        </p:nvSpPr>
        <p:spPr bwMode="auto">
          <a:xfrm>
            <a:off x="1214438" y="3630613"/>
            <a:ext cx="17367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Associações de</a:t>
            </a:r>
            <a:br>
              <a:rPr lang="pt-BR" sz="1600">
                <a:solidFill>
                  <a:srgbClr val="006666"/>
                </a:solidFill>
                <a:latin typeface="Verdana" pitchFamily="34" charset="0"/>
              </a:rPr>
            </a:br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Marca filiadas</a:t>
            </a:r>
          </a:p>
        </p:txBody>
      </p:sp>
      <p:sp>
        <p:nvSpPr>
          <p:cNvPr id="8199" name="CaixaDeTexto 10"/>
          <p:cNvSpPr txBox="1">
            <a:spLocks noChangeArrowheads="1"/>
          </p:cNvSpPr>
          <p:nvPr/>
        </p:nvSpPr>
        <p:spPr bwMode="auto">
          <a:xfrm>
            <a:off x="4283075" y="3214688"/>
            <a:ext cx="623888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400" b="1">
                <a:solidFill>
                  <a:srgbClr val="006666"/>
                </a:solidFill>
                <a:latin typeface="Verdana" pitchFamily="34" charset="0"/>
              </a:rPr>
              <a:t>23</a:t>
            </a:r>
          </a:p>
        </p:txBody>
      </p:sp>
      <p:sp>
        <p:nvSpPr>
          <p:cNvPr id="8200" name="CaixaDeTexto 11"/>
          <p:cNvSpPr txBox="1">
            <a:spLocks noChangeArrowheads="1"/>
          </p:cNvSpPr>
          <p:nvPr/>
        </p:nvSpPr>
        <p:spPr bwMode="auto">
          <a:xfrm>
            <a:off x="4022725" y="3651250"/>
            <a:ext cx="1255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Escritórios</a:t>
            </a:r>
          </a:p>
          <a:p>
            <a:pPr algn="ct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Regionais</a:t>
            </a:r>
          </a:p>
        </p:txBody>
      </p:sp>
      <p:sp>
        <p:nvSpPr>
          <p:cNvPr id="8201" name="CaixaDeTexto 12"/>
          <p:cNvSpPr txBox="1">
            <a:spLocks noChangeArrowheads="1"/>
          </p:cNvSpPr>
          <p:nvPr/>
        </p:nvSpPr>
        <p:spPr bwMode="auto">
          <a:xfrm>
            <a:off x="6618288" y="3282950"/>
            <a:ext cx="117316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400" b="1">
                <a:solidFill>
                  <a:srgbClr val="006666"/>
                </a:solidFill>
                <a:latin typeface="Verdana" pitchFamily="34" charset="0"/>
              </a:rPr>
              <a:t>7.729</a:t>
            </a:r>
          </a:p>
        </p:txBody>
      </p:sp>
      <p:sp>
        <p:nvSpPr>
          <p:cNvPr id="8202" name="CaixaDeTexto 13"/>
          <p:cNvSpPr txBox="1">
            <a:spLocks noChangeArrowheads="1"/>
          </p:cNvSpPr>
          <p:nvPr/>
        </p:nvSpPr>
        <p:spPr bwMode="auto">
          <a:xfrm>
            <a:off x="6286500" y="3714750"/>
            <a:ext cx="183515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Concessionárias</a:t>
            </a:r>
          </a:p>
        </p:txBody>
      </p:sp>
      <p:sp>
        <p:nvSpPr>
          <p:cNvPr id="8203" name="CaixaDeTexto 14"/>
          <p:cNvSpPr txBox="1">
            <a:spLocks noChangeArrowheads="1"/>
          </p:cNvSpPr>
          <p:nvPr/>
        </p:nvSpPr>
        <p:spPr bwMode="auto">
          <a:xfrm>
            <a:off x="3783013" y="4568825"/>
            <a:ext cx="1485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400" b="1">
                <a:solidFill>
                  <a:srgbClr val="006666"/>
                </a:solidFill>
                <a:latin typeface="Verdana" pitchFamily="34" charset="0"/>
              </a:rPr>
              <a:t>410 mil</a:t>
            </a:r>
          </a:p>
        </p:txBody>
      </p:sp>
      <p:sp>
        <p:nvSpPr>
          <p:cNvPr id="8204" name="CaixaDeTexto 15"/>
          <p:cNvSpPr txBox="1">
            <a:spLocks noChangeArrowheads="1"/>
          </p:cNvSpPr>
          <p:nvPr/>
        </p:nvSpPr>
        <p:spPr bwMode="auto">
          <a:xfrm>
            <a:off x="3589338" y="5000625"/>
            <a:ext cx="1984375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Empregos diretos</a:t>
            </a:r>
          </a:p>
        </p:txBody>
      </p:sp>
      <p:sp>
        <p:nvSpPr>
          <p:cNvPr id="8205" name="CaixaDeTexto 16"/>
          <p:cNvSpPr txBox="1">
            <a:spLocks noChangeArrowheads="1"/>
          </p:cNvSpPr>
          <p:nvPr/>
        </p:nvSpPr>
        <p:spPr bwMode="auto">
          <a:xfrm>
            <a:off x="6735763" y="4568825"/>
            <a:ext cx="112553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400" b="1">
                <a:solidFill>
                  <a:srgbClr val="006666"/>
                </a:solidFill>
                <a:latin typeface="Verdana" pitchFamily="34" charset="0"/>
              </a:rPr>
              <a:t>5,7%</a:t>
            </a:r>
          </a:p>
        </p:txBody>
      </p:sp>
      <p:sp>
        <p:nvSpPr>
          <p:cNvPr id="8206" name="CaixaDeTexto 17"/>
          <p:cNvSpPr txBox="1">
            <a:spLocks noChangeArrowheads="1"/>
          </p:cNvSpPr>
          <p:nvPr/>
        </p:nvSpPr>
        <p:spPr bwMode="auto">
          <a:xfrm>
            <a:off x="6376988" y="5000625"/>
            <a:ext cx="1838325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Do PIB Nacional</a:t>
            </a:r>
          </a:p>
        </p:txBody>
      </p:sp>
      <p:sp>
        <p:nvSpPr>
          <p:cNvPr id="8207" name="CaixaDeTexto 18"/>
          <p:cNvSpPr txBox="1">
            <a:spLocks noChangeArrowheads="1"/>
          </p:cNvSpPr>
          <p:nvPr/>
        </p:nvSpPr>
        <p:spPr bwMode="auto">
          <a:xfrm>
            <a:off x="6586538" y="4332288"/>
            <a:ext cx="13144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Movimenta</a:t>
            </a:r>
          </a:p>
        </p:txBody>
      </p:sp>
      <p:sp>
        <p:nvSpPr>
          <p:cNvPr id="21" name="Cortar Retângulo de Canto Diagonal 20"/>
          <p:cNvSpPr/>
          <p:nvPr/>
        </p:nvSpPr>
        <p:spPr>
          <a:xfrm flipH="1">
            <a:off x="684213" y="5589588"/>
            <a:ext cx="7416800" cy="503237"/>
          </a:xfrm>
          <a:prstGeom prst="snip2Diag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/>
              <a:t>As Concessionárias são empresas familiares e de capital nacional.</a:t>
            </a:r>
          </a:p>
        </p:txBody>
      </p:sp>
      <p:sp>
        <p:nvSpPr>
          <p:cNvPr id="8209" name="CaixaDeTexto 19"/>
          <p:cNvSpPr txBox="1">
            <a:spLocks noChangeArrowheads="1"/>
          </p:cNvSpPr>
          <p:nvPr/>
        </p:nvSpPr>
        <p:spPr bwMode="auto">
          <a:xfrm>
            <a:off x="1047750" y="4603750"/>
            <a:ext cx="207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400" b="1">
                <a:solidFill>
                  <a:srgbClr val="006666"/>
                </a:solidFill>
                <a:latin typeface="Verdana" pitchFamily="34" charset="0"/>
              </a:rPr>
              <a:t>+ de 1.000</a:t>
            </a:r>
          </a:p>
        </p:txBody>
      </p:sp>
      <p:sp>
        <p:nvSpPr>
          <p:cNvPr id="8210" name="CaixaDeTexto 21"/>
          <p:cNvSpPr txBox="1">
            <a:spLocks noChangeArrowheads="1"/>
          </p:cNvSpPr>
          <p:nvPr/>
        </p:nvSpPr>
        <p:spPr bwMode="auto">
          <a:xfrm>
            <a:off x="1404938" y="5032375"/>
            <a:ext cx="1254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1600">
                <a:solidFill>
                  <a:srgbClr val="006666"/>
                </a:solidFill>
                <a:latin typeface="Verdana" pitchFamily="34" charset="0"/>
              </a:rPr>
              <a:t>Municípios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0"/>
          </p:nvPr>
        </p:nvSpPr>
        <p:spPr>
          <a:xfrm>
            <a:off x="714375" y="2071688"/>
            <a:ext cx="7715250" cy="14541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1a. Categoria Econômica a sugerir ao Governo a Substituição Tributária</a:t>
            </a:r>
            <a:r>
              <a:rPr lang="pt-BR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pt-B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Os imposto são pagos na compra pelo Concessionário antes da venda </a:t>
            </a:r>
            <a:r>
              <a:rPr lang="pt-BR" dirty="0" smtClean="0"/>
              <a:t>ocorrer.</a:t>
            </a:r>
            <a:endParaRPr lang="pt-BR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ADA7AA8-41D5-4527-AD81-CF35496ACEDE}" type="slidenum">
              <a:rPr lang="pt-BR"/>
              <a:pPr>
                <a:defRPr/>
              </a:pPr>
              <a:t>3</a:t>
            </a:fld>
            <a:endParaRPr lang="pt-BR" dirty="0"/>
          </a:p>
        </p:txBody>
      </p:sp>
      <p:sp>
        <p:nvSpPr>
          <p:cNvPr id="6" name="Cortar Retângulo de Canto Diagonal 5"/>
          <p:cNvSpPr/>
          <p:nvPr/>
        </p:nvSpPr>
        <p:spPr>
          <a:xfrm flipH="1">
            <a:off x="684213" y="4357688"/>
            <a:ext cx="7385050" cy="504825"/>
          </a:xfrm>
          <a:prstGeom prst="snip2Diag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/>
              <a:t>Zero por cento de possibilidade de sonegação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714375"/>
          </a:xfrm>
        </p:spPr>
        <p:txBody>
          <a:bodyPr/>
          <a:lstStyle/>
          <a:p>
            <a:pPr eaLnBrk="1" hangingPunct="1"/>
            <a:r>
              <a:rPr lang="pt-BR" smtClean="0"/>
              <a:t>Composição da cadeia de preços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CA988F-28FF-4D63-89CD-208BC9484578}" type="slidenum">
              <a:rPr lang="pt-BR"/>
              <a:pPr>
                <a:defRPr/>
              </a:pPr>
              <a:t>4</a:t>
            </a:fld>
            <a:endParaRPr lang="pt-BR" dirty="0"/>
          </a:p>
        </p:txBody>
      </p:sp>
      <p:grpSp>
        <p:nvGrpSpPr>
          <p:cNvPr id="11268" name="Grupo 12"/>
          <p:cNvGrpSpPr>
            <a:grpSpLocks/>
          </p:cNvGrpSpPr>
          <p:nvPr/>
        </p:nvGrpSpPr>
        <p:grpSpPr bwMode="auto">
          <a:xfrm>
            <a:off x="928688" y="1119188"/>
            <a:ext cx="7429500" cy="5097462"/>
            <a:chOff x="928662" y="1071545"/>
            <a:chExt cx="7429552" cy="5097018"/>
          </a:xfrm>
        </p:grpSpPr>
        <p:pic>
          <p:nvPicPr>
            <p:cNvPr id="11270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 l="25842" t="26563" r="26939" b="15820"/>
            <a:stretch>
              <a:fillRect/>
            </a:stretch>
          </p:blipFill>
          <p:spPr bwMode="auto">
            <a:xfrm>
              <a:off x="928662" y="1071545"/>
              <a:ext cx="7429552" cy="5097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tângulo 11"/>
            <p:cNvSpPr/>
            <p:nvPr/>
          </p:nvSpPr>
          <p:spPr>
            <a:xfrm>
              <a:off x="6858015" y="2214445"/>
              <a:ext cx="1428760" cy="7857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/>
            </a:p>
          </p:txBody>
        </p:sp>
      </p:grpSp>
      <p:sp>
        <p:nvSpPr>
          <p:cNvPr id="11269" name="CaixaDeTexto 6"/>
          <p:cNvSpPr txBox="1">
            <a:spLocks noChangeArrowheads="1"/>
          </p:cNvSpPr>
          <p:nvPr/>
        </p:nvSpPr>
        <p:spPr bwMode="auto">
          <a:xfrm>
            <a:off x="992188" y="928688"/>
            <a:ext cx="1365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Exemplo: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714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Média Brasil</a:t>
            </a:r>
            <a:br>
              <a:rPr lang="pt-BR" dirty="0"/>
            </a:br>
            <a:endParaRPr lang="pt-BR" dirty="0"/>
          </a:p>
        </p:txBody>
      </p:sp>
      <p:sp>
        <p:nvSpPr>
          <p:cNvPr id="9" name="Marcador de Posição de Conteúdo 8"/>
          <p:cNvSpPr>
            <a:spLocks noGrp="1"/>
          </p:cNvSpPr>
          <p:nvPr>
            <p:ph idx="10"/>
          </p:nvPr>
        </p:nvSpPr>
        <p:spPr>
          <a:xfrm>
            <a:off x="714375" y="1125538"/>
            <a:ext cx="7715250" cy="1452562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Margem bruta </a:t>
            </a:r>
            <a:r>
              <a:rPr lang="pt-BR" dirty="0" smtClean="0"/>
              <a:t>contratual nominal </a:t>
            </a:r>
            <a:r>
              <a:rPr lang="pt-BR" dirty="0"/>
              <a:t>(teórica) </a:t>
            </a:r>
            <a:r>
              <a:rPr lang="pt-BR" dirty="0" smtClean="0"/>
              <a:t>sobre </a:t>
            </a:r>
            <a:r>
              <a:rPr lang="pt-BR" dirty="0"/>
              <a:t>o preço público sugerido (onde as marcas de volume representam 80</a:t>
            </a:r>
            <a:r>
              <a:rPr lang="pt-BR" dirty="0" smtClean="0"/>
              <a:t>%)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2C8157-8867-4719-A3D3-E96B92782BA9}" type="slidenum">
              <a:rPr lang="pt-BR"/>
              <a:pPr>
                <a:defRPr/>
              </a:pPr>
              <a:t>5</a:t>
            </a:fld>
            <a:endParaRPr lang="pt-BR" dirty="0"/>
          </a:p>
        </p:txBody>
      </p:sp>
      <p:sp>
        <p:nvSpPr>
          <p:cNvPr id="10" name="Marcador de Posição de Conteúdo 8"/>
          <p:cNvSpPr txBox="1">
            <a:spLocks/>
          </p:cNvSpPr>
          <p:nvPr/>
        </p:nvSpPr>
        <p:spPr>
          <a:xfrm>
            <a:off x="714375" y="2071688"/>
            <a:ext cx="7715250" cy="145415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Margem Contratual		7,0%    a    12,0%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Margem bruta praticada		5,0%    a      6,0%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Custo de venda		4,0%    a      5,0%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LAIR				1,0%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Lucro final após imposto	0,6%  	0,6%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714375"/>
          </a:xfrm>
        </p:spPr>
        <p:txBody>
          <a:bodyPr/>
          <a:lstStyle/>
          <a:p>
            <a:pPr eaLnBrk="1" hangingPunct="1"/>
            <a:r>
              <a:rPr lang="pt-BR" smtClean="0"/>
              <a:t>Exemplos reais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6B9EB4-E9A2-421B-8220-BEBDBCCD13AA}" type="slidenum">
              <a:rPr lang="pt-BR"/>
              <a:pPr>
                <a:defRPr/>
              </a:pPr>
              <a:t>6</a:t>
            </a:fld>
            <a:endParaRPr lang="pt-BR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84582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rtar Retângulo de Canto Diagonal 10"/>
          <p:cNvSpPr/>
          <p:nvPr/>
        </p:nvSpPr>
        <p:spPr>
          <a:xfrm flipH="1">
            <a:off x="864394" y="5134827"/>
            <a:ext cx="7415212" cy="928687"/>
          </a:xfrm>
          <a:prstGeom prst="snip2Diag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2000" b="1" dirty="0"/>
              <a:t>Conclusão:</a:t>
            </a:r>
            <a:r>
              <a:rPr lang="pt-BR" sz="2000" dirty="0"/>
              <a:t> </a:t>
            </a:r>
          </a:p>
          <a:p>
            <a:pPr>
              <a:defRPr/>
            </a:pPr>
            <a:r>
              <a:rPr lang="pt-BR" sz="2000" dirty="0"/>
              <a:t>a sobrevivência depende fundamentalmente do pós vendas e vendas de usados.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71500" y="4429125"/>
            <a:ext cx="8072438" cy="20002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0" dirty="0" smtClean="0"/>
              <a:t>FENABRAVE - Federação Nacional da Distribuição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0" dirty="0" smtClean="0"/>
              <a:t>de Veículos Automotores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0" dirty="0" smtClean="0"/>
              <a:t>Flavio A. Meneghetti – Presidente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0" dirty="0" smtClean="0"/>
              <a:t>Av. Indianópolis, 1967 – São Paulo, SP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0" dirty="0" smtClean="0"/>
              <a:t>Tel.: 11 5582-0033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0" dirty="0" err="1" smtClean="0"/>
              <a:t>E-mail</a:t>
            </a:r>
            <a:r>
              <a:rPr lang="pt-BR" b="0" dirty="0" smtClean="0"/>
              <a:t>: diretoria@fenabrave.org.br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6BBFAD-087F-4479-9C30-EB762BFCCFE2}" type="slidenum">
              <a:rPr lang="pt-BR"/>
              <a:pPr>
                <a:defRPr/>
              </a:pPr>
              <a:t>7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1785938"/>
            <a:ext cx="7900987" cy="341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Número de Slide 5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fld id="{9EE8C6F1-194D-4353-BE0B-93BFA2D26F1F}" type="slidenum">
              <a:rPr lang="pt-BR" b="0">
                <a:solidFill>
                  <a:schemeClr val="tx1">
                    <a:lumMod val="85000"/>
                    <a:lumOff val="15000"/>
                  </a:schemeClr>
                </a:solidFill>
              </a:rPr>
              <a:pPr marL="342900" indent="-342900" eaLnBrk="0" fontAlgn="base" hangingPunct="0">
                <a:spcBef>
                  <a:spcPct val="20000"/>
                </a:spcBef>
                <a:spcAft>
                  <a:spcPct val="0"/>
                </a:spcAft>
                <a:defRPr/>
              </a:pPr>
              <a:t>8</a:t>
            </a:fld>
            <a:endParaRPr lang="pt-BR" b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340" name="Título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714375"/>
          </a:xfrm>
        </p:spPr>
        <p:txBody>
          <a:bodyPr/>
          <a:lstStyle/>
          <a:p>
            <a:pPr eaLnBrk="1" hangingPunct="1"/>
            <a:r>
              <a:rPr lang="pt-BR" smtClean="0"/>
              <a:t>Memória de Cálculo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200</Words>
  <Application>Microsoft Office PowerPoint</Application>
  <PresentationFormat>Apresentação na tela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Tema do Office</vt:lpstr>
      <vt:lpstr>Comissão de Assuntos Econômicos  Senado Federal</vt:lpstr>
      <vt:lpstr>Fenabrave em números</vt:lpstr>
      <vt:lpstr>Apresentação do PowerPoint</vt:lpstr>
      <vt:lpstr>Composição da cadeia de preços</vt:lpstr>
      <vt:lpstr>Média Brasil </vt:lpstr>
      <vt:lpstr>Exemplos reais</vt:lpstr>
      <vt:lpstr>Apresentação do PowerPoint</vt:lpstr>
      <vt:lpstr>Memória de Cálculo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Fenabrave - Fabio Martins</dc:creator>
  <cp:lastModifiedBy>Ricardo Lima</cp:lastModifiedBy>
  <cp:revision>69</cp:revision>
  <cp:lastPrinted>2014-02-25T15:11:08Z</cp:lastPrinted>
  <dcterms:created xsi:type="dcterms:W3CDTF">2013-10-22T12:30:32Z</dcterms:created>
  <dcterms:modified xsi:type="dcterms:W3CDTF">2014-02-25T15:17:22Z</dcterms:modified>
</cp:coreProperties>
</file>