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2471" y="5236463"/>
            <a:ext cx="9031605" cy="789940"/>
          </a:xfrm>
          <a:custGeom>
            <a:avLst/>
            <a:gdLst/>
            <a:ahLst/>
            <a:cxnLst/>
            <a:rect l="l" t="t" r="r" b="b"/>
            <a:pathLst>
              <a:path w="9031605" h="789939">
                <a:moveTo>
                  <a:pt x="9031528" y="0"/>
                </a:moveTo>
                <a:lnTo>
                  <a:pt x="0" y="0"/>
                </a:lnTo>
                <a:lnTo>
                  <a:pt x="9031528" y="789432"/>
                </a:lnTo>
                <a:lnTo>
                  <a:pt x="903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98720"/>
            <a:ext cx="9141714" cy="18569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991445"/>
            <a:ext cx="9143999" cy="8017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05935" y="676783"/>
            <a:ext cx="153212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‹nº›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‹nº›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‹nº›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‹nº›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‹nº›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4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727"/>
            <a:ext cx="3370536" cy="10732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5897" y="994409"/>
            <a:ext cx="161671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370" y="1364741"/>
            <a:ext cx="8479155" cy="4564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339" y="6526555"/>
            <a:ext cx="182879" cy="130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‹nº›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abinee.org.br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5.jpg"/><Relationship Id="rId39" Type="http://schemas.openxmlformats.org/officeDocument/2006/relationships/image" Target="../media/image108.jpg"/><Relationship Id="rId21" Type="http://schemas.openxmlformats.org/officeDocument/2006/relationships/image" Target="../media/image90.jpg"/><Relationship Id="rId34" Type="http://schemas.openxmlformats.org/officeDocument/2006/relationships/image" Target="../media/image103.png"/><Relationship Id="rId42" Type="http://schemas.openxmlformats.org/officeDocument/2006/relationships/image" Target="../media/image111.png"/><Relationship Id="rId7" Type="http://schemas.openxmlformats.org/officeDocument/2006/relationships/image" Target="../media/image76.jpg"/><Relationship Id="rId2" Type="http://schemas.openxmlformats.org/officeDocument/2006/relationships/image" Target="../media/image9.jpg"/><Relationship Id="rId16" Type="http://schemas.openxmlformats.org/officeDocument/2006/relationships/image" Target="../media/image85.jpg"/><Relationship Id="rId20" Type="http://schemas.openxmlformats.org/officeDocument/2006/relationships/image" Target="../media/image89.png"/><Relationship Id="rId29" Type="http://schemas.openxmlformats.org/officeDocument/2006/relationships/image" Target="../media/image98.jpg"/><Relationship Id="rId41" Type="http://schemas.openxmlformats.org/officeDocument/2006/relationships/image" Target="../media/image1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jpg"/><Relationship Id="rId32" Type="http://schemas.openxmlformats.org/officeDocument/2006/relationships/image" Target="../media/image101.jpg"/><Relationship Id="rId37" Type="http://schemas.openxmlformats.org/officeDocument/2006/relationships/image" Target="../media/image106.png"/><Relationship Id="rId40" Type="http://schemas.openxmlformats.org/officeDocument/2006/relationships/image" Target="../media/image109.jpg"/><Relationship Id="rId5" Type="http://schemas.openxmlformats.org/officeDocument/2006/relationships/image" Target="../media/image22.png"/><Relationship Id="rId15" Type="http://schemas.openxmlformats.org/officeDocument/2006/relationships/image" Target="../media/image84.jpg"/><Relationship Id="rId23" Type="http://schemas.openxmlformats.org/officeDocument/2006/relationships/image" Target="../media/image92.png"/><Relationship Id="rId28" Type="http://schemas.openxmlformats.org/officeDocument/2006/relationships/image" Target="../media/image97.jpg"/><Relationship Id="rId36" Type="http://schemas.openxmlformats.org/officeDocument/2006/relationships/image" Target="../media/image105.jp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100.jp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jpg"/><Relationship Id="rId27" Type="http://schemas.openxmlformats.org/officeDocument/2006/relationships/image" Target="../media/image96.jpg"/><Relationship Id="rId30" Type="http://schemas.openxmlformats.org/officeDocument/2006/relationships/image" Target="../media/image99.jpg"/><Relationship Id="rId35" Type="http://schemas.openxmlformats.org/officeDocument/2006/relationships/image" Target="../media/image104.png"/><Relationship Id="rId8" Type="http://schemas.openxmlformats.org/officeDocument/2006/relationships/image" Target="../media/image77.jpg"/><Relationship Id="rId3" Type="http://schemas.openxmlformats.org/officeDocument/2006/relationships/image" Target="../media/image73.png"/><Relationship Id="rId12" Type="http://schemas.openxmlformats.org/officeDocument/2006/relationships/image" Target="../media/image81.jpg"/><Relationship Id="rId17" Type="http://schemas.openxmlformats.org/officeDocument/2006/relationships/image" Target="../media/image86.jpg"/><Relationship Id="rId25" Type="http://schemas.openxmlformats.org/officeDocument/2006/relationships/image" Target="../media/image94.jpg"/><Relationship Id="rId33" Type="http://schemas.openxmlformats.org/officeDocument/2006/relationships/image" Target="../media/image102.jpg"/><Relationship Id="rId38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jp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9" Type="http://schemas.openxmlformats.org/officeDocument/2006/relationships/image" Target="../media/image148.png"/><Relationship Id="rId21" Type="http://schemas.openxmlformats.org/officeDocument/2006/relationships/image" Target="../media/image130.png"/><Relationship Id="rId34" Type="http://schemas.openxmlformats.org/officeDocument/2006/relationships/image" Target="../media/image143.png"/><Relationship Id="rId42" Type="http://schemas.openxmlformats.org/officeDocument/2006/relationships/image" Target="../media/image151.png"/><Relationship Id="rId47" Type="http://schemas.openxmlformats.org/officeDocument/2006/relationships/image" Target="../media/image155.jpg"/><Relationship Id="rId50" Type="http://schemas.openxmlformats.org/officeDocument/2006/relationships/image" Target="../media/image22.png"/><Relationship Id="rId55" Type="http://schemas.openxmlformats.org/officeDocument/2006/relationships/image" Target="../media/image162.png"/><Relationship Id="rId7" Type="http://schemas.openxmlformats.org/officeDocument/2006/relationships/image" Target="../media/image116.png"/><Relationship Id="rId2" Type="http://schemas.openxmlformats.org/officeDocument/2006/relationships/image" Target="../media/image9.jpg"/><Relationship Id="rId16" Type="http://schemas.openxmlformats.org/officeDocument/2006/relationships/image" Target="../media/image125.png"/><Relationship Id="rId29" Type="http://schemas.openxmlformats.org/officeDocument/2006/relationships/image" Target="../media/image138.png"/><Relationship Id="rId11" Type="http://schemas.openxmlformats.org/officeDocument/2006/relationships/image" Target="../media/image120.png"/><Relationship Id="rId24" Type="http://schemas.openxmlformats.org/officeDocument/2006/relationships/image" Target="../media/image133.jpg"/><Relationship Id="rId32" Type="http://schemas.openxmlformats.org/officeDocument/2006/relationships/image" Target="../media/image141.png"/><Relationship Id="rId37" Type="http://schemas.openxmlformats.org/officeDocument/2006/relationships/image" Target="../media/image146.jpg"/><Relationship Id="rId40" Type="http://schemas.openxmlformats.org/officeDocument/2006/relationships/image" Target="../media/image149.jpg"/><Relationship Id="rId45" Type="http://schemas.openxmlformats.org/officeDocument/2006/relationships/image" Target="../media/image153.jpg"/><Relationship Id="rId53" Type="http://schemas.openxmlformats.org/officeDocument/2006/relationships/image" Target="../media/image16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jpg"/><Relationship Id="rId44" Type="http://schemas.openxmlformats.org/officeDocument/2006/relationships/image" Target="../media/image152.jpg"/><Relationship Id="rId52" Type="http://schemas.openxmlformats.org/officeDocument/2006/relationships/image" Target="../media/image159.png"/><Relationship Id="rId4" Type="http://schemas.openxmlformats.org/officeDocument/2006/relationships/image" Target="../media/image113.png"/><Relationship Id="rId9" Type="http://schemas.openxmlformats.org/officeDocument/2006/relationships/image" Target="../media/image118.jp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jpg"/><Relationship Id="rId35" Type="http://schemas.openxmlformats.org/officeDocument/2006/relationships/image" Target="../media/image144.png"/><Relationship Id="rId43" Type="http://schemas.openxmlformats.org/officeDocument/2006/relationships/image" Target="../media/image107.png"/><Relationship Id="rId48" Type="http://schemas.openxmlformats.org/officeDocument/2006/relationships/image" Target="../media/image156.png"/><Relationship Id="rId56" Type="http://schemas.openxmlformats.org/officeDocument/2006/relationships/image" Target="../media/image163.png"/><Relationship Id="rId8" Type="http://schemas.openxmlformats.org/officeDocument/2006/relationships/image" Target="../media/image117.png"/><Relationship Id="rId51" Type="http://schemas.openxmlformats.org/officeDocument/2006/relationships/image" Target="../media/image158.png"/><Relationship Id="rId3" Type="http://schemas.openxmlformats.org/officeDocument/2006/relationships/image" Target="../media/image112.png"/><Relationship Id="rId12" Type="http://schemas.openxmlformats.org/officeDocument/2006/relationships/image" Target="../media/image121.png"/><Relationship Id="rId17" Type="http://schemas.openxmlformats.org/officeDocument/2006/relationships/image" Target="../media/image126.jpg"/><Relationship Id="rId25" Type="http://schemas.openxmlformats.org/officeDocument/2006/relationships/image" Target="../media/image134.jpg"/><Relationship Id="rId33" Type="http://schemas.openxmlformats.org/officeDocument/2006/relationships/image" Target="../media/image142.jpg"/><Relationship Id="rId38" Type="http://schemas.openxmlformats.org/officeDocument/2006/relationships/image" Target="../media/image147.jpg"/><Relationship Id="rId46" Type="http://schemas.openxmlformats.org/officeDocument/2006/relationships/image" Target="../media/image154.jpg"/><Relationship Id="rId20" Type="http://schemas.openxmlformats.org/officeDocument/2006/relationships/image" Target="../media/image129.png"/><Relationship Id="rId41" Type="http://schemas.openxmlformats.org/officeDocument/2006/relationships/image" Target="../media/image150.png"/><Relationship Id="rId54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g"/><Relationship Id="rId15" Type="http://schemas.openxmlformats.org/officeDocument/2006/relationships/image" Target="../media/image124.png"/><Relationship Id="rId23" Type="http://schemas.openxmlformats.org/officeDocument/2006/relationships/image" Target="../media/image132.jpg"/><Relationship Id="rId28" Type="http://schemas.openxmlformats.org/officeDocument/2006/relationships/image" Target="../media/image137.jpg"/><Relationship Id="rId36" Type="http://schemas.openxmlformats.org/officeDocument/2006/relationships/image" Target="../media/image145.jpg"/><Relationship Id="rId49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4.png"/><Relationship Id="rId7" Type="http://schemas.openxmlformats.org/officeDocument/2006/relationships/image" Target="../media/image16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22.png"/><Relationship Id="rId4" Type="http://schemas.openxmlformats.org/officeDocument/2006/relationships/image" Target="../media/image165.png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3" Type="http://schemas.openxmlformats.org/officeDocument/2006/relationships/image" Target="../media/image193.png"/><Relationship Id="rId21" Type="http://schemas.openxmlformats.org/officeDocument/2006/relationships/image" Target="../media/image22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" Type="http://schemas.openxmlformats.org/officeDocument/2006/relationships/image" Target="../media/image9.jpg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10" Type="http://schemas.openxmlformats.org/officeDocument/2006/relationships/image" Target="../media/image200.png"/><Relationship Id="rId19" Type="http://schemas.openxmlformats.org/officeDocument/2006/relationships/image" Target="../media/image209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7.png"/><Relationship Id="rId7" Type="http://schemas.openxmlformats.org/officeDocument/2006/relationships/image" Target="../media/image2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24.png"/><Relationship Id="rId5" Type="http://schemas.openxmlformats.org/officeDocument/2006/relationships/image" Target="../media/image219.png"/><Relationship Id="rId10" Type="http://schemas.openxmlformats.org/officeDocument/2006/relationships/image" Target="../media/image223.png"/><Relationship Id="rId4" Type="http://schemas.openxmlformats.org/officeDocument/2006/relationships/image" Target="../media/image218.png"/><Relationship Id="rId9" Type="http://schemas.openxmlformats.org/officeDocument/2006/relationships/image" Target="../media/image2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g"/><Relationship Id="rId2" Type="http://schemas.openxmlformats.org/officeDocument/2006/relationships/hyperlink" Target="http://www.abinee.org.b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jpg"/><Relationship Id="rId18" Type="http://schemas.openxmlformats.org/officeDocument/2006/relationships/image" Target="../media/image3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openxmlformats.org/officeDocument/2006/relationships/image" Target="../media/image32.png"/><Relationship Id="rId17" Type="http://schemas.openxmlformats.org/officeDocument/2006/relationships/image" Target="../media/image37.jpg"/><Relationship Id="rId2" Type="http://schemas.openxmlformats.org/officeDocument/2006/relationships/image" Target="../media/image9.jp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jpg"/><Relationship Id="rId15" Type="http://schemas.openxmlformats.org/officeDocument/2006/relationships/image" Target="../media/image3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3095"/>
            <a:chOff x="0" y="4953000"/>
            <a:chExt cx="9144000" cy="190309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471" y="5236463"/>
              <a:ext cx="9031605" cy="789940"/>
            </a:xfrm>
            <a:custGeom>
              <a:avLst/>
              <a:gdLst/>
              <a:ahLst/>
              <a:cxnLst/>
              <a:rect l="l" t="t" r="r" b="b"/>
              <a:pathLst>
                <a:path w="9031605" h="789939">
                  <a:moveTo>
                    <a:pt x="9031528" y="0"/>
                  </a:moveTo>
                  <a:lnTo>
                    <a:pt x="0" y="0"/>
                  </a:lnTo>
                  <a:lnTo>
                    <a:pt x="9031528" y="789432"/>
                  </a:lnTo>
                  <a:lnTo>
                    <a:pt x="9031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445"/>
              <a:ext cx="9143999" cy="80176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464" y="1746504"/>
            <a:ext cx="4719066" cy="65608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4341876"/>
            <a:ext cx="9144000" cy="830580"/>
          </a:xfrm>
          <a:custGeom>
            <a:avLst/>
            <a:gdLst/>
            <a:ahLst/>
            <a:cxnLst/>
            <a:rect l="l" t="t" r="r" b="b"/>
            <a:pathLst>
              <a:path w="9144000" h="830579">
                <a:moveTo>
                  <a:pt x="9144000" y="0"/>
                </a:moveTo>
                <a:lnTo>
                  <a:pt x="0" y="0"/>
                </a:lnTo>
                <a:lnTo>
                  <a:pt x="0" y="830580"/>
                </a:lnTo>
                <a:lnTo>
                  <a:pt x="9144000" y="83058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4609" y="4356354"/>
            <a:ext cx="8634730" cy="204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0" marR="5080" indent="-6419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Senado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Federal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Apresentação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na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audiência pública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Comissão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Ciência,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Tecnologia,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Inovação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Informática,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agosto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Calibri"/>
              <a:cs typeface="Calibri"/>
            </a:endParaRPr>
          </a:p>
          <a:p>
            <a:pPr marL="231775" algn="ctr">
              <a:lnSpc>
                <a:spcPct val="100000"/>
              </a:lnSpc>
              <a:spcBef>
                <a:spcPts val="5"/>
              </a:spcBef>
            </a:pPr>
            <a:r>
              <a:rPr sz="2700" b="1" spc="-1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www.abinee.org.br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03485" y="352836"/>
            <a:ext cx="2537028" cy="93537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01973" y="2870454"/>
            <a:ext cx="1941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1F5F"/>
                </a:solidFill>
              </a:rPr>
              <a:t>Israel</a:t>
            </a:r>
            <a:r>
              <a:rPr sz="2800" spc="-30" dirty="0">
                <a:solidFill>
                  <a:srgbClr val="001F5F"/>
                </a:solidFill>
              </a:rPr>
              <a:t> </a:t>
            </a:r>
            <a:r>
              <a:rPr sz="2800" spc="-25" dirty="0">
                <a:solidFill>
                  <a:srgbClr val="001F5F"/>
                </a:solidFill>
              </a:rPr>
              <a:t>Guratti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1861185" y="3513835"/>
            <a:ext cx="5420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1155" algn="l"/>
                <a:tab pos="412178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_tecnologia	_política.industrial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_inovação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4338" y="261365"/>
            <a:ext cx="524827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395"/>
              </a:lnSpc>
              <a:spcBef>
                <a:spcPts val="100"/>
              </a:spcBef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Principais</a:t>
            </a:r>
            <a:r>
              <a:rPr sz="2100" b="0" spc="-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dificuldades</a:t>
            </a:r>
            <a:r>
              <a:rPr sz="21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enfrentadas</a:t>
            </a:r>
            <a:r>
              <a:rPr sz="21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em</a:t>
            </a:r>
            <a:r>
              <a:rPr sz="2100" b="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2022</a:t>
            </a:r>
            <a:endParaRPr sz="2100">
              <a:latin typeface="Arial MT"/>
              <a:cs typeface="Arial MT"/>
            </a:endParaRPr>
          </a:p>
          <a:p>
            <a:pPr marR="5080" algn="r">
              <a:lnSpc>
                <a:spcPts val="2395"/>
              </a:lnSpc>
            </a:pP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e</a:t>
            </a:r>
            <a:r>
              <a:rPr sz="2100" b="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pontos </a:t>
            </a:r>
            <a:r>
              <a:rPr sz="2100" b="0" spc="-10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21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atenção</a:t>
            </a:r>
            <a:r>
              <a:rPr sz="2100" b="0" spc="-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para</a:t>
            </a:r>
            <a:r>
              <a:rPr sz="21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2023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415" y="260604"/>
            <a:ext cx="1141730" cy="1114425"/>
            <a:chOff x="280415" y="260604"/>
            <a:chExt cx="1141730" cy="1114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15" y="260604"/>
              <a:ext cx="1141476" cy="1114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92" y="637031"/>
              <a:ext cx="839724" cy="2682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29333" y="1375029"/>
            <a:ext cx="7110730" cy="43148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Conflitos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Rússia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Ucrânia;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Incertezas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o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novo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Governo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(preocupação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questão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fiscal);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Queda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investimentos;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Inadimplência;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Taxas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juros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elevadas,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dificuldades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acesso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crédito;</a:t>
            </a:r>
            <a:endParaRPr sz="1800">
              <a:latin typeface="Calibri"/>
              <a:cs typeface="Calibri"/>
            </a:endParaRPr>
          </a:p>
          <a:p>
            <a:pPr marL="240665" marR="33655" indent="-228600">
              <a:lnSpc>
                <a:spcPct val="100000"/>
              </a:lnSpc>
              <a:spcBef>
                <a:spcPts val="1000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Projeções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crescimentos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mais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modestos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diversos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países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mundo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(Estados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Unidos,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países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Europa,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Brasil)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elevação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taxas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juros;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Inflação;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Gargalos logísticos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(atrasos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nas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entregas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recebimentos,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preço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de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fretes);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Dificuldades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na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aquisição de</a:t>
            </a: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semicondutores;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241300" algn="l"/>
              </a:tabLst>
            </a:pP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Dificuldades</a:t>
            </a:r>
            <a:r>
              <a:rPr sz="1800" spc="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na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aquisição</a:t>
            </a:r>
            <a:r>
              <a:rPr sz="18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de matérias-primas.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500266"/>
            <a:ext cx="1320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7838" y="331470"/>
            <a:ext cx="75723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Dificuldades</a:t>
            </a:r>
            <a:r>
              <a:rPr sz="2100" b="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na</a:t>
            </a:r>
            <a:r>
              <a:rPr sz="21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aquisição</a:t>
            </a:r>
            <a:r>
              <a:rPr sz="2100" b="0" spc="-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2100" b="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matérias-primas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</a:t>
            </a:r>
            <a:r>
              <a:rPr sz="2100" b="0" spc="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semicondutores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1715" y="749046"/>
            <a:ext cx="550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(percentual</a:t>
            </a:r>
            <a:r>
              <a:rPr sz="1800" spc="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empresas</a:t>
            </a:r>
            <a:r>
              <a:rPr sz="180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participantes</a:t>
            </a:r>
            <a:r>
              <a:rPr sz="1800" spc="3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nas</a:t>
            </a:r>
            <a:r>
              <a:rPr sz="180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pesquisas)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0943" y="3255174"/>
            <a:ext cx="3628066" cy="21239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97216" y="3879341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48%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1776" y="4199635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8559" y="3423284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88964" y="5710428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5" y="0"/>
                </a:moveTo>
                <a:lnTo>
                  <a:pt x="0" y="0"/>
                </a:lnTo>
                <a:lnTo>
                  <a:pt x="0" y="88392"/>
                </a:lnTo>
                <a:lnTo>
                  <a:pt x="89915" y="88392"/>
                </a:lnTo>
                <a:lnTo>
                  <a:pt x="8991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6439" y="5622137"/>
            <a:ext cx="15855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Até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final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partir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b="1" dirty="0">
                <a:latin typeface="Arial"/>
                <a:cs typeface="Arial"/>
              </a:rPr>
              <a:t>Sem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previsão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88964" y="6060947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5" y="0"/>
                </a:moveTo>
                <a:lnTo>
                  <a:pt x="0" y="0"/>
                </a:lnTo>
                <a:lnTo>
                  <a:pt x="0" y="88391"/>
                </a:lnTo>
                <a:lnTo>
                  <a:pt x="89915" y="88391"/>
                </a:lnTo>
                <a:lnTo>
                  <a:pt x="89915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8964" y="6411467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915" y="0"/>
                </a:moveTo>
                <a:lnTo>
                  <a:pt x="0" y="0"/>
                </a:lnTo>
                <a:lnTo>
                  <a:pt x="0" y="89915"/>
                </a:lnTo>
                <a:lnTo>
                  <a:pt x="89915" y="89915"/>
                </a:lnTo>
                <a:lnTo>
                  <a:pt x="89915" y="0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47208" y="2204720"/>
            <a:ext cx="3279140" cy="808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905" algn="ctr">
              <a:lnSpc>
                <a:spcPct val="98200"/>
              </a:lnSpc>
              <a:spcBef>
                <a:spcPts val="135"/>
              </a:spcBef>
            </a:pPr>
            <a:r>
              <a:rPr sz="1800" b="1" spc="-10" dirty="0">
                <a:latin typeface="Calibri"/>
                <a:cs typeface="Calibri"/>
              </a:rPr>
              <a:t>Previsão 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-5" dirty="0">
                <a:latin typeface="Calibri"/>
                <a:cs typeface="Calibri"/>
              </a:rPr>
              <a:t>normalidade </a:t>
            </a:r>
            <a:r>
              <a:rPr sz="1800" b="1" dirty="0">
                <a:latin typeface="Calibri"/>
                <a:cs typeface="Calibri"/>
              </a:rPr>
              <a:t>no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abastecimento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semicondutores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(percentual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empresas)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2348" y="1351279"/>
            <a:ext cx="2290445" cy="1384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20"/>
              </a:spcBef>
            </a:pPr>
            <a:r>
              <a:rPr sz="1800" b="1" spc="-10" dirty="0">
                <a:latin typeface="Calibri"/>
                <a:cs typeface="Calibri"/>
              </a:rPr>
              <a:t>Percentual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empresas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 dificuldades </a:t>
            </a:r>
            <a:r>
              <a:rPr sz="1800" b="1" dirty="0">
                <a:latin typeface="Calibri"/>
                <a:cs typeface="Calibri"/>
              </a:rPr>
              <a:t>na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aquisição 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semicondutores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(média)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39084" y="3415284"/>
            <a:ext cx="963294" cy="561340"/>
          </a:xfrm>
          <a:custGeom>
            <a:avLst/>
            <a:gdLst/>
            <a:ahLst/>
            <a:cxnLst/>
            <a:rect l="l" t="t" r="r" b="b"/>
            <a:pathLst>
              <a:path w="963295" h="561339">
                <a:moveTo>
                  <a:pt x="722376" y="0"/>
                </a:moveTo>
                <a:lnTo>
                  <a:pt x="646273" y="2863"/>
                </a:lnTo>
                <a:lnTo>
                  <a:pt x="580174" y="10834"/>
                </a:lnTo>
                <a:lnTo>
                  <a:pt x="528047" y="22988"/>
                </a:lnTo>
                <a:lnTo>
                  <a:pt x="469306" y="73809"/>
                </a:lnTo>
                <a:lnTo>
                  <a:pt x="435120" y="89180"/>
                </a:lnTo>
                <a:lnTo>
                  <a:pt x="382993" y="101314"/>
                </a:lnTo>
                <a:lnTo>
                  <a:pt x="316894" y="109278"/>
                </a:lnTo>
                <a:lnTo>
                  <a:pt x="240791" y="112140"/>
                </a:lnTo>
                <a:lnTo>
                  <a:pt x="164689" y="109278"/>
                </a:lnTo>
                <a:lnTo>
                  <a:pt x="98590" y="101314"/>
                </a:lnTo>
                <a:lnTo>
                  <a:pt x="46463" y="89180"/>
                </a:lnTo>
                <a:lnTo>
                  <a:pt x="12277" y="73809"/>
                </a:lnTo>
                <a:lnTo>
                  <a:pt x="0" y="56133"/>
                </a:lnTo>
                <a:lnTo>
                  <a:pt x="0" y="504697"/>
                </a:lnTo>
                <a:lnTo>
                  <a:pt x="46463" y="537843"/>
                </a:lnTo>
                <a:lnTo>
                  <a:pt x="98590" y="549997"/>
                </a:lnTo>
                <a:lnTo>
                  <a:pt x="164689" y="557968"/>
                </a:lnTo>
                <a:lnTo>
                  <a:pt x="240791" y="560832"/>
                </a:lnTo>
                <a:lnTo>
                  <a:pt x="316894" y="557968"/>
                </a:lnTo>
                <a:lnTo>
                  <a:pt x="382993" y="549997"/>
                </a:lnTo>
                <a:lnTo>
                  <a:pt x="435120" y="537843"/>
                </a:lnTo>
                <a:lnTo>
                  <a:pt x="469306" y="522435"/>
                </a:lnTo>
                <a:lnTo>
                  <a:pt x="493861" y="487022"/>
                </a:lnTo>
                <a:lnTo>
                  <a:pt x="528047" y="471651"/>
                </a:lnTo>
                <a:lnTo>
                  <a:pt x="580174" y="459517"/>
                </a:lnTo>
                <a:lnTo>
                  <a:pt x="646273" y="451553"/>
                </a:lnTo>
                <a:lnTo>
                  <a:pt x="722376" y="448690"/>
                </a:lnTo>
                <a:lnTo>
                  <a:pt x="798478" y="451553"/>
                </a:lnTo>
                <a:lnTo>
                  <a:pt x="864577" y="459517"/>
                </a:lnTo>
                <a:lnTo>
                  <a:pt x="916704" y="471651"/>
                </a:lnTo>
                <a:lnTo>
                  <a:pt x="950890" y="487022"/>
                </a:lnTo>
                <a:lnTo>
                  <a:pt x="963167" y="504697"/>
                </a:lnTo>
                <a:lnTo>
                  <a:pt x="963167" y="56133"/>
                </a:lnTo>
                <a:lnTo>
                  <a:pt x="950890" y="38396"/>
                </a:lnTo>
                <a:lnTo>
                  <a:pt x="916704" y="22988"/>
                </a:lnTo>
                <a:lnTo>
                  <a:pt x="864577" y="10834"/>
                </a:lnTo>
                <a:lnTo>
                  <a:pt x="798478" y="2863"/>
                </a:lnTo>
                <a:lnTo>
                  <a:pt x="72237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43376" y="3563239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71%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9432" y="3159632"/>
            <a:ext cx="10610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1º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Sem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57371" y="4349496"/>
            <a:ext cx="963294" cy="561340"/>
          </a:xfrm>
          <a:custGeom>
            <a:avLst/>
            <a:gdLst/>
            <a:ahLst/>
            <a:cxnLst/>
            <a:rect l="l" t="t" r="r" b="b"/>
            <a:pathLst>
              <a:path w="963295" h="561339">
                <a:moveTo>
                  <a:pt x="722376" y="0"/>
                </a:moveTo>
                <a:lnTo>
                  <a:pt x="646273" y="2863"/>
                </a:lnTo>
                <a:lnTo>
                  <a:pt x="580174" y="10834"/>
                </a:lnTo>
                <a:lnTo>
                  <a:pt x="528047" y="22988"/>
                </a:lnTo>
                <a:lnTo>
                  <a:pt x="469306" y="73809"/>
                </a:lnTo>
                <a:lnTo>
                  <a:pt x="435120" y="89180"/>
                </a:lnTo>
                <a:lnTo>
                  <a:pt x="382993" y="101314"/>
                </a:lnTo>
                <a:lnTo>
                  <a:pt x="316894" y="109278"/>
                </a:lnTo>
                <a:lnTo>
                  <a:pt x="240791" y="112140"/>
                </a:lnTo>
                <a:lnTo>
                  <a:pt x="164689" y="109278"/>
                </a:lnTo>
                <a:lnTo>
                  <a:pt x="98590" y="101314"/>
                </a:lnTo>
                <a:lnTo>
                  <a:pt x="46463" y="89180"/>
                </a:lnTo>
                <a:lnTo>
                  <a:pt x="12277" y="73809"/>
                </a:lnTo>
                <a:lnTo>
                  <a:pt x="0" y="56133"/>
                </a:lnTo>
                <a:lnTo>
                  <a:pt x="0" y="504697"/>
                </a:lnTo>
                <a:lnTo>
                  <a:pt x="46463" y="537843"/>
                </a:lnTo>
                <a:lnTo>
                  <a:pt x="98590" y="549997"/>
                </a:lnTo>
                <a:lnTo>
                  <a:pt x="164689" y="557968"/>
                </a:lnTo>
                <a:lnTo>
                  <a:pt x="240791" y="560831"/>
                </a:lnTo>
                <a:lnTo>
                  <a:pt x="316894" y="557968"/>
                </a:lnTo>
                <a:lnTo>
                  <a:pt x="382993" y="549997"/>
                </a:lnTo>
                <a:lnTo>
                  <a:pt x="435120" y="537843"/>
                </a:lnTo>
                <a:lnTo>
                  <a:pt x="469306" y="522435"/>
                </a:lnTo>
                <a:lnTo>
                  <a:pt x="493861" y="487022"/>
                </a:lnTo>
                <a:lnTo>
                  <a:pt x="528047" y="471651"/>
                </a:lnTo>
                <a:lnTo>
                  <a:pt x="580174" y="459517"/>
                </a:lnTo>
                <a:lnTo>
                  <a:pt x="646273" y="451553"/>
                </a:lnTo>
                <a:lnTo>
                  <a:pt x="722376" y="448690"/>
                </a:lnTo>
                <a:lnTo>
                  <a:pt x="798478" y="451553"/>
                </a:lnTo>
                <a:lnTo>
                  <a:pt x="864577" y="459517"/>
                </a:lnTo>
                <a:lnTo>
                  <a:pt x="916704" y="471651"/>
                </a:lnTo>
                <a:lnTo>
                  <a:pt x="950890" y="487022"/>
                </a:lnTo>
                <a:lnTo>
                  <a:pt x="963167" y="504697"/>
                </a:lnTo>
                <a:lnTo>
                  <a:pt x="963167" y="56133"/>
                </a:lnTo>
                <a:lnTo>
                  <a:pt x="950890" y="38396"/>
                </a:lnTo>
                <a:lnTo>
                  <a:pt x="916704" y="22988"/>
                </a:lnTo>
                <a:lnTo>
                  <a:pt x="864577" y="10834"/>
                </a:lnTo>
                <a:lnTo>
                  <a:pt x="798478" y="2863"/>
                </a:lnTo>
                <a:lnTo>
                  <a:pt x="72237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43376" y="4512309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62%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0066" y="4083761"/>
            <a:ext cx="10610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2º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Sem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25367" y="5245608"/>
            <a:ext cx="963294" cy="562610"/>
          </a:xfrm>
          <a:custGeom>
            <a:avLst/>
            <a:gdLst/>
            <a:ahLst/>
            <a:cxnLst/>
            <a:rect l="l" t="t" r="r" b="b"/>
            <a:pathLst>
              <a:path w="963295" h="562610">
                <a:moveTo>
                  <a:pt x="722376" y="0"/>
                </a:moveTo>
                <a:lnTo>
                  <a:pt x="646273" y="2864"/>
                </a:lnTo>
                <a:lnTo>
                  <a:pt x="580174" y="10842"/>
                </a:lnTo>
                <a:lnTo>
                  <a:pt x="528047" y="23015"/>
                </a:lnTo>
                <a:lnTo>
                  <a:pt x="469306" y="74011"/>
                </a:lnTo>
                <a:lnTo>
                  <a:pt x="435120" y="89451"/>
                </a:lnTo>
                <a:lnTo>
                  <a:pt x="382993" y="101642"/>
                </a:lnTo>
                <a:lnTo>
                  <a:pt x="316894" y="109645"/>
                </a:lnTo>
                <a:lnTo>
                  <a:pt x="240792" y="112521"/>
                </a:lnTo>
                <a:lnTo>
                  <a:pt x="164689" y="109645"/>
                </a:lnTo>
                <a:lnTo>
                  <a:pt x="98590" y="101642"/>
                </a:lnTo>
                <a:lnTo>
                  <a:pt x="46463" y="89451"/>
                </a:lnTo>
                <a:lnTo>
                  <a:pt x="12277" y="74011"/>
                </a:lnTo>
                <a:lnTo>
                  <a:pt x="0" y="56260"/>
                </a:lnTo>
                <a:lnTo>
                  <a:pt x="0" y="506120"/>
                </a:lnTo>
                <a:lnTo>
                  <a:pt x="46463" y="539329"/>
                </a:lnTo>
                <a:lnTo>
                  <a:pt x="98590" y="551503"/>
                </a:lnTo>
                <a:lnTo>
                  <a:pt x="164689" y="559488"/>
                </a:lnTo>
                <a:lnTo>
                  <a:pt x="240792" y="562355"/>
                </a:lnTo>
                <a:lnTo>
                  <a:pt x="316894" y="559488"/>
                </a:lnTo>
                <a:lnTo>
                  <a:pt x="382993" y="551503"/>
                </a:lnTo>
                <a:lnTo>
                  <a:pt x="435120" y="539329"/>
                </a:lnTo>
                <a:lnTo>
                  <a:pt x="469306" y="523892"/>
                </a:lnTo>
                <a:lnTo>
                  <a:pt x="493861" y="488343"/>
                </a:lnTo>
                <a:lnTo>
                  <a:pt x="528047" y="472905"/>
                </a:lnTo>
                <a:lnTo>
                  <a:pt x="580174" y="460733"/>
                </a:lnTo>
                <a:lnTo>
                  <a:pt x="646273" y="452751"/>
                </a:lnTo>
                <a:lnTo>
                  <a:pt x="722376" y="449884"/>
                </a:lnTo>
                <a:lnTo>
                  <a:pt x="798478" y="452751"/>
                </a:lnTo>
                <a:lnTo>
                  <a:pt x="864577" y="460733"/>
                </a:lnTo>
                <a:lnTo>
                  <a:pt x="916704" y="472905"/>
                </a:lnTo>
                <a:lnTo>
                  <a:pt x="950890" y="488343"/>
                </a:lnTo>
                <a:lnTo>
                  <a:pt x="963168" y="506120"/>
                </a:lnTo>
                <a:lnTo>
                  <a:pt x="963168" y="56260"/>
                </a:lnTo>
                <a:lnTo>
                  <a:pt x="950890" y="38461"/>
                </a:lnTo>
                <a:lnTo>
                  <a:pt x="916704" y="23015"/>
                </a:lnTo>
                <a:lnTo>
                  <a:pt x="864577" y="10842"/>
                </a:lnTo>
                <a:lnTo>
                  <a:pt x="798478" y="2864"/>
                </a:lnTo>
                <a:lnTo>
                  <a:pt x="72237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22675" y="5420969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14294" y="4972558"/>
            <a:ext cx="149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Jan-Maio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3695" y="1346072"/>
            <a:ext cx="2294890" cy="1384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Percentual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empresas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 dificuldades </a:t>
            </a:r>
            <a:r>
              <a:rPr sz="1800" b="1" dirty="0">
                <a:latin typeface="Calibri"/>
                <a:cs typeface="Calibri"/>
              </a:rPr>
              <a:t>na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aquisição 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matérias-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primas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sz="1800" b="1" dirty="0">
                <a:latin typeface="Calibri"/>
                <a:cs typeface="Calibri"/>
              </a:rPr>
              <a:t>(média)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7155" y="3415284"/>
            <a:ext cx="920750" cy="561340"/>
          </a:xfrm>
          <a:custGeom>
            <a:avLst/>
            <a:gdLst/>
            <a:ahLst/>
            <a:cxnLst/>
            <a:rect l="l" t="t" r="r" b="b"/>
            <a:pathLst>
              <a:path w="920750" h="561339">
                <a:moveTo>
                  <a:pt x="690372" y="0"/>
                </a:moveTo>
                <a:lnTo>
                  <a:pt x="617622" y="2863"/>
                </a:lnTo>
                <a:lnTo>
                  <a:pt x="554449" y="10834"/>
                </a:lnTo>
                <a:lnTo>
                  <a:pt x="504639" y="22988"/>
                </a:lnTo>
                <a:lnTo>
                  <a:pt x="448515" y="73809"/>
                </a:lnTo>
                <a:lnTo>
                  <a:pt x="415845" y="89180"/>
                </a:lnTo>
                <a:lnTo>
                  <a:pt x="366030" y="101314"/>
                </a:lnTo>
                <a:lnTo>
                  <a:pt x="302859" y="109278"/>
                </a:lnTo>
                <a:lnTo>
                  <a:pt x="230124" y="112140"/>
                </a:lnTo>
                <a:lnTo>
                  <a:pt x="157388" y="109278"/>
                </a:lnTo>
                <a:lnTo>
                  <a:pt x="94217" y="101314"/>
                </a:lnTo>
                <a:lnTo>
                  <a:pt x="44402" y="89180"/>
                </a:lnTo>
                <a:lnTo>
                  <a:pt x="11732" y="73809"/>
                </a:lnTo>
                <a:lnTo>
                  <a:pt x="0" y="56133"/>
                </a:lnTo>
                <a:lnTo>
                  <a:pt x="0" y="504697"/>
                </a:lnTo>
                <a:lnTo>
                  <a:pt x="44402" y="537843"/>
                </a:lnTo>
                <a:lnTo>
                  <a:pt x="94217" y="549997"/>
                </a:lnTo>
                <a:lnTo>
                  <a:pt x="157388" y="557968"/>
                </a:lnTo>
                <a:lnTo>
                  <a:pt x="230124" y="560832"/>
                </a:lnTo>
                <a:lnTo>
                  <a:pt x="302859" y="557968"/>
                </a:lnTo>
                <a:lnTo>
                  <a:pt x="366030" y="549997"/>
                </a:lnTo>
                <a:lnTo>
                  <a:pt x="415845" y="537843"/>
                </a:lnTo>
                <a:lnTo>
                  <a:pt x="448515" y="522435"/>
                </a:lnTo>
                <a:lnTo>
                  <a:pt x="471976" y="487022"/>
                </a:lnTo>
                <a:lnTo>
                  <a:pt x="504639" y="471651"/>
                </a:lnTo>
                <a:lnTo>
                  <a:pt x="554449" y="459517"/>
                </a:lnTo>
                <a:lnTo>
                  <a:pt x="617622" y="451553"/>
                </a:lnTo>
                <a:lnTo>
                  <a:pt x="690372" y="448690"/>
                </a:lnTo>
                <a:lnTo>
                  <a:pt x="763121" y="451553"/>
                </a:lnTo>
                <a:lnTo>
                  <a:pt x="826294" y="459517"/>
                </a:lnTo>
                <a:lnTo>
                  <a:pt x="876104" y="471651"/>
                </a:lnTo>
                <a:lnTo>
                  <a:pt x="908767" y="487022"/>
                </a:lnTo>
                <a:lnTo>
                  <a:pt x="920495" y="504697"/>
                </a:lnTo>
                <a:lnTo>
                  <a:pt x="920495" y="56133"/>
                </a:lnTo>
                <a:lnTo>
                  <a:pt x="908767" y="38396"/>
                </a:lnTo>
                <a:lnTo>
                  <a:pt x="876104" y="22988"/>
                </a:lnTo>
                <a:lnTo>
                  <a:pt x="826294" y="10834"/>
                </a:lnTo>
                <a:lnTo>
                  <a:pt x="763121" y="2863"/>
                </a:lnTo>
                <a:lnTo>
                  <a:pt x="6903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55293" y="3563239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68%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6868" y="3159632"/>
            <a:ext cx="815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Ano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7155" y="4389120"/>
            <a:ext cx="920750" cy="562610"/>
          </a:xfrm>
          <a:custGeom>
            <a:avLst/>
            <a:gdLst/>
            <a:ahLst/>
            <a:cxnLst/>
            <a:rect l="l" t="t" r="r" b="b"/>
            <a:pathLst>
              <a:path w="920750" h="562610">
                <a:moveTo>
                  <a:pt x="690372" y="0"/>
                </a:moveTo>
                <a:lnTo>
                  <a:pt x="617622" y="2864"/>
                </a:lnTo>
                <a:lnTo>
                  <a:pt x="554449" y="10842"/>
                </a:lnTo>
                <a:lnTo>
                  <a:pt x="504639" y="23015"/>
                </a:lnTo>
                <a:lnTo>
                  <a:pt x="448515" y="74011"/>
                </a:lnTo>
                <a:lnTo>
                  <a:pt x="415845" y="89451"/>
                </a:lnTo>
                <a:lnTo>
                  <a:pt x="366030" y="101642"/>
                </a:lnTo>
                <a:lnTo>
                  <a:pt x="302859" y="109645"/>
                </a:lnTo>
                <a:lnTo>
                  <a:pt x="230124" y="112521"/>
                </a:lnTo>
                <a:lnTo>
                  <a:pt x="157388" y="109645"/>
                </a:lnTo>
                <a:lnTo>
                  <a:pt x="94217" y="101642"/>
                </a:lnTo>
                <a:lnTo>
                  <a:pt x="44402" y="89451"/>
                </a:lnTo>
                <a:lnTo>
                  <a:pt x="11732" y="74011"/>
                </a:lnTo>
                <a:lnTo>
                  <a:pt x="0" y="56260"/>
                </a:lnTo>
                <a:lnTo>
                  <a:pt x="0" y="506094"/>
                </a:lnTo>
                <a:lnTo>
                  <a:pt x="44402" y="539340"/>
                </a:lnTo>
                <a:lnTo>
                  <a:pt x="94217" y="551513"/>
                </a:lnTo>
                <a:lnTo>
                  <a:pt x="157388" y="559491"/>
                </a:lnTo>
                <a:lnTo>
                  <a:pt x="230124" y="562355"/>
                </a:lnTo>
                <a:lnTo>
                  <a:pt x="302859" y="559491"/>
                </a:lnTo>
                <a:lnTo>
                  <a:pt x="366030" y="551513"/>
                </a:lnTo>
                <a:lnTo>
                  <a:pt x="415845" y="539340"/>
                </a:lnTo>
                <a:lnTo>
                  <a:pt x="448515" y="523894"/>
                </a:lnTo>
                <a:lnTo>
                  <a:pt x="471976" y="488344"/>
                </a:lnTo>
                <a:lnTo>
                  <a:pt x="504639" y="472904"/>
                </a:lnTo>
                <a:lnTo>
                  <a:pt x="554449" y="460713"/>
                </a:lnTo>
                <a:lnTo>
                  <a:pt x="617622" y="452710"/>
                </a:lnTo>
                <a:lnTo>
                  <a:pt x="690372" y="449833"/>
                </a:lnTo>
                <a:lnTo>
                  <a:pt x="763121" y="452710"/>
                </a:lnTo>
                <a:lnTo>
                  <a:pt x="826294" y="460713"/>
                </a:lnTo>
                <a:lnTo>
                  <a:pt x="876104" y="472904"/>
                </a:lnTo>
                <a:lnTo>
                  <a:pt x="908767" y="488344"/>
                </a:lnTo>
                <a:lnTo>
                  <a:pt x="920495" y="506094"/>
                </a:lnTo>
                <a:lnTo>
                  <a:pt x="920495" y="56260"/>
                </a:lnTo>
                <a:lnTo>
                  <a:pt x="908767" y="38461"/>
                </a:lnTo>
                <a:lnTo>
                  <a:pt x="876104" y="23015"/>
                </a:lnTo>
                <a:lnTo>
                  <a:pt x="826294" y="10842"/>
                </a:lnTo>
                <a:lnTo>
                  <a:pt x="763121" y="2864"/>
                </a:lnTo>
                <a:lnTo>
                  <a:pt x="6903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71143" y="4523613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5649" y="4075557"/>
            <a:ext cx="815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Ano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1916" y="5245608"/>
            <a:ext cx="922019" cy="562610"/>
          </a:xfrm>
          <a:custGeom>
            <a:avLst/>
            <a:gdLst/>
            <a:ahLst/>
            <a:cxnLst/>
            <a:rect l="l" t="t" r="r" b="b"/>
            <a:pathLst>
              <a:path w="922019" h="562610">
                <a:moveTo>
                  <a:pt x="691515" y="0"/>
                </a:moveTo>
                <a:lnTo>
                  <a:pt x="618676" y="2864"/>
                </a:lnTo>
                <a:lnTo>
                  <a:pt x="555403" y="10842"/>
                </a:lnTo>
                <a:lnTo>
                  <a:pt x="505498" y="23015"/>
                </a:lnTo>
                <a:lnTo>
                  <a:pt x="449258" y="74011"/>
                </a:lnTo>
                <a:lnTo>
                  <a:pt x="416536" y="89451"/>
                </a:lnTo>
                <a:lnTo>
                  <a:pt x="366638" y="101642"/>
                </a:lnTo>
                <a:lnTo>
                  <a:pt x="303362" y="109645"/>
                </a:lnTo>
                <a:lnTo>
                  <a:pt x="230505" y="112521"/>
                </a:lnTo>
                <a:lnTo>
                  <a:pt x="157647" y="109645"/>
                </a:lnTo>
                <a:lnTo>
                  <a:pt x="94371" y="101642"/>
                </a:lnTo>
                <a:lnTo>
                  <a:pt x="44473" y="89451"/>
                </a:lnTo>
                <a:lnTo>
                  <a:pt x="11751" y="74011"/>
                </a:lnTo>
                <a:lnTo>
                  <a:pt x="0" y="56260"/>
                </a:lnTo>
                <a:lnTo>
                  <a:pt x="0" y="506120"/>
                </a:lnTo>
                <a:lnTo>
                  <a:pt x="44473" y="539329"/>
                </a:lnTo>
                <a:lnTo>
                  <a:pt x="94371" y="551503"/>
                </a:lnTo>
                <a:lnTo>
                  <a:pt x="157647" y="559488"/>
                </a:lnTo>
                <a:lnTo>
                  <a:pt x="230505" y="562355"/>
                </a:lnTo>
                <a:lnTo>
                  <a:pt x="303362" y="559488"/>
                </a:lnTo>
                <a:lnTo>
                  <a:pt x="366638" y="551503"/>
                </a:lnTo>
                <a:lnTo>
                  <a:pt x="416536" y="539329"/>
                </a:lnTo>
                <a:lnTo>
                  <a:pt x="449258" y="523892"/>
                </a:lnTo>
                <a:lnTo>
                  <a:pt x="472766" y="488343"/>
                </a:lnTo>
                <a:lnTo>
                  <a:pt x="505498" y="472905"/>
                </a:lnTo>
                <a:lnTo>
                  <a:pt x="555403" y="460733"/>
                </a:lnTo>
                <a:lnTo>
                  <a:pt x="618676" y="452751"/>
                </a:lnTo>
                <a:lnTo>
                  <a:pt x="691515" y="449884"/>
                </a:lnTo>
                <a:lnTo>
                  <a:pt x="764353" y="452751"/>
                </a:lnTo>
                <a:lnTo>
                  <a:pt x="827626" y="460733"/>
                </a:lnTo>
                <a:lnTo>
                  <a:pt x="877531" y="472905"/>
                </a:lnTo>
                <a:lnTo>
                  <a:pt x="910263" y="488343"/>
                </a:lnTo>
                <a:lnTo>
                  <a:pt x="922020" y="506120"/>
                </a:lnTo>
                <a:lnTo>
                  <a:pt x="922020" y="56260"/>
                </a:lnTo>
                <a:lnTo>
                  <a:pt x="910263" y="38461"/>
                </a:lnTo>
                <a:lnTo>
                  <a:pt x="877531" y="23015"/>
                </a:lnTo>
                <a:lnTo>
                  <a:pt x="827626" y="10842"/>
                </a:lnTo>
                <a:lnTo>
                  <a:pt x="764353" y="2864"/>
                </a:lnTo>
                <a:lnTo>
                  <a:pt x="69151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90955" y="5399938"/>
            <a:ext cx="319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260" y="4972558"/>
            <a:ext cx="149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Jan-Maio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54380" y="6019799"/>
            <a:ext cx="3313429" cy="830580"/>
          </a:xfrm>
          <a:prstGeom prst="rect">
            <a:avLst/>
          </a:prstGeom>
          <a:solidFill>
            <a:srgbClr val="FFFFFF"/>
          </a:solidFill>
          <a:ln w="9525">
            <a:solidFill>
              <a:srgbClr val="2CA1BE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 marR="291465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latin typeface="Calibri"/>
                <a:cs typeface="Calibri"/>
              </a:rPr>
              <a:t>Sondagem Maio/2023: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não </a:t>
            </a:r>
            <a:r>
              <a:rPr sz="1600" b="1" spc="-15" dirty="0">
                <a:latin typeface="Calibri"/>
                <a:cs typeface="Calibri"/>
              </a:rPr>
              <a:t>foram </a:t>
            </a:r>
            <a:r>
              <a:rPr sz="1600" b="1" spc="-10" dirty="0">
                <a:latin typeface="Calibri"/>
                <a:cs typeface="Calibri"/>
              </a:rPr>
              <a:t> relatadas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dificuldades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abastecimento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</a:t>
            </a:r>
            <a:r>
              <a:rPr sz="1600" b="1" spc="-10" dirty="0">
                <a:latin typeface="Calibri"/>
                <a:cs typeface="Calibri"/>
              </a:rPr>
              <a:t> matérias-primas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935" y="407924"/>
            <a:ext cx="625284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Importações</a:t>
            </a:r>
            <a:r>
              <a:rPr sz="2300" b="0" spc="-4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2300" b="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Produtos</a:t>
            </a:r>
            <a:r>
              <a:rPr sz="23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spc="-5" dirty="0">
                <a:solidFill>
                  <a:srgbClr val="3E7795"/>
                </a:solidFill>
                <a:latin typeface="Arial MT"/>
                <a:cs typeface="Arial MT"/>
              </a:rPr>
              <a:t>Elétricos</a:t>
            </a:r>
            <a:r>
              <a:rPr sz="2300" b="0" spc="-4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</a:t>
            </a:r>
            <a:r>
              <a:rPr sz="23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Eletrônicos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1399032"/>
            <a:ext cx="9144000" cy="4220210"/>
            <a:chOff x="0" y="1399032"/>
            <a:chExt cx="9144000" cy="42202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99032"/>
              <a:ext cx="9143999" cy="42201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007" y="2200656"/>
              <a:ext cx="9037320" cy="364490"/>
            </a:xfrm>
            <a:custGeom>
              <a:avLst/>
              <a:gdLst/>
              <a:ahLst/>
              <a:cxnLst/>
              <a:rect l="l" t="t" r="r" b="b"/>
              <a:pathLst>
                <a:path w="9037320" h="364489">
                  <a:moveTo>
                    <a:pt x="0" y="364236"/>
                  </a:moveTo>
                  <a:lnTo>
                    <a:pt x="9037320" y="364236"/>
                  </a:lnTo>
                  <a:lnTo>
                    <a:pt x="9037320" y="0"/>
                  </a:lnTo>
                  <a:lnTo>
                    <a:pt x="0" y="0"/>
                  </a:lnTo>
                  <a:lnTo>
                    <a:pt x="0" y="364236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12</a:t>
            </a:fld>
            <a:endParaRPr spc="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77696"/>
            <a:ext cx="9144000" cy="4042410"/>
            <a:chOff x="0" y="1377696"/>
            <a:chExt cx="9144000" cy="4042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7696"/>
              <a:ext cx="9144000" cy="40419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051" y="2060448"/>
              <a:ext cx="9001125" cy="570230"/>
            </a:xfrm>
            <a:custGeom>
              <a:avLst/>
              <a:gdLst/>
              <a:ahLst/>
              <a:cxnLst/>
              <a:rect l="l" t="t" r="r" b="b"/>
              <a:pathLst>
                <a:path w="9001125" h="570230">
                  <a:moveTo>
                    <a:pt x="0" y="569976"/>
                  </a:moveTo>
                  <a:lnTo>
                    <a:pt x="9000744" y="569976"/>
                  </a:lnTo>
                  <a:lnTo>
                    <a:pt x="9000744" y="0"/>
                  </a:lnTo>
                  <a:lnTo>
                    <a:pt x="0" y="0"/>
                  </a:lnTo>
                  <a:lnTo>
                    <a:pt x="0" y="569976"/>
                  </a:lnTo>
                  <a:close/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9178" y="385952"/>
            <a:ext cx="70465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Principais</a:t>
            </a:r>
            <a:r>
              <a:rPr sz="2300" b="0" spc="-4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Produtos</a:t>
            </a:r>
            <a:r>
              <a:rPr sz="2300" b="0" spc="-3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Elétricos</a:t>
            </a:r>
            <a:r>
              <a:rPr sz="23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</a:t>
            </a:r>
            <a:r>
              <a:rPr sz="2300" b="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Eletrônicos</a:t>
            </a:r>
            <a:r>
              <a:rPr sz="2300" b="0" spc="-4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spc="-5" dirty="0">
                <a:solidFill>
                  <a:srgbClr val="3E7795"/>
                </a:solidFill>
                <a:latin typeface="Arial MT"/>
                <a:cs typeface="Arial MT"/>
              </a:rPr>
              <a:t>Importados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13</a:t>
            </a:fld>
            <a:endParaRPr spc="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4413" y="250316"/>
            <a:ext cx="4130675" cy="692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20395" marR="5080" indent="-608330">
              <a:lnSpc>
                <a:spcPts val="2480"/>
              </a:lnSpc>
              <a:spcBef>
                <a:spcPts val="420"/>
              </a:spcBef>
            </a:pP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Balança</a:t>
            </a:r>
            <a:r>
              <a:rPr sz="2300" b="0" spc="-5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Comercial</a:t>
            </a:r>
            <a:r>
              <a:rPr sz="2300" b="0" spc="-6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2300" b="0" spc="-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Produtos </a:t>
            </a:r>
            <a:r>
              <a:rPr sz="2300" b="0" spc="-6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Elétricos</a:t>
            </a:r>
            <a:r>
              <a:rPr sz="2300" b="0" spc="-5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</a:t>
            </a:r>
            <a:r>
              <a:rPr sz="2300" b="0" spc="-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300" b="0" dirty="0">
                <a:solidFill>
                  <a:srgbClr val="3E7795"/>
                </a:solidFill>
                <a:latin typeface="Arial MT"/>
                <a:cs typeface="Arial MT"/>
              </a:rPr>
              <a:t>Eletrônicos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30717" y="2470714"/>
            <a:ext cx="5536565" cy="2654300"/>
            <a:chOff x="1930717" y="2470714"/>
            <a:chExt cx="5536565" cy="2654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475" y="2470714"/>
              <a:ext cx="5467753" cy="26537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35479" y="2478024"/>
              <a:ext cx="73660" cy="2639695"/>
            </a:xfrm>
            <a:custGeom>
              <a:avLst/>
              <a:gdLst/>
              <a:ahLst/>
              <a:cxnLst/>
              <a:rect l="l" t="t" r="r" b="b"/>
              <a:pathLst>
                <a:path w="73660" h="2639695">
                  <a:moveTo>
                    <a:pt x="73151" y="2639568"/>
                  </a:moveTo>
                  <a:lnTo>
                    <a:pt x="0" y="2639568"/>
                  </a:lnTo>
                </a:path>
                <a:path w="73660" h="2639695">
                  <a:moveTo>
                    <a:pt x="73151" y="2112264"/>
                  </a:moveTo>
                  <a:lnTo>
                    <a:pt x="0" y="2112264"/>
                  </a:lnTo>
                </a:path>
                <a:path w="73660" h="2639695">
                  <a:moveTo>
                    <a:pt x="73151" y="1583436"/>
                  </a:moveTo>
                  <a:lnTo>
                    <a:pt x="0" y="1583436"/>
                  </a:lnTo>
                </a:path>
                <a:path w="73660" h="2639695">
                  <a:moveTo>
                    <a:pt x="73151" y="1056131"/>
                  </a:moveTo>
                  <a:lnTo>
                    <a:pt x="0" y="1056131"/>
                  </a:lnTo>
                </a:path>
                <a:path w="73660" h="2639695">
                  <a:moveTo>
                    <a:pt x="73151" y="527303"/>
                  </a:moveTo>
                  <a:lnTo>
                    <a:pt x="0" y="527303"/>
                  </a:lnTo>
                </a:path>
                <a:path w="73660" h="2639695">
                  <a:moveTo>
                    <a:pt x="73151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1074" y="4956175"/>
            <a:ext cx="32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-20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1074" y="4427677"/>
            <a:ext cx="327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-10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7001" y="390004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1177" y="337185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1177" y="2843529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1177" y="2315032"/>
            <a:ext cx="257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8319" y="4184650"/>
            <a:ext cx="1185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Exportações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8505" y="4184650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Importações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7419" y="3294379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3,17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0511" y="2276982"/>
            <a:ext cx="533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21,82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4446" y="4992751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18,64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6985" y="3258439"/>
            <a:ext cx="420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3,37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4976" y="2313558"/>
            <a:ext cx="533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21,47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38290" y="4956428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18,10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08148" y="5401055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111251" y="0"/>
                </a:moveTo>
                <a:lnTo>
                  <a:pt x="0" y="0"/>
                </a:lnTo>
                <a:lnTo>
                  <a:pt x="0" y="112776"/>
                </a:lnTo>
                <a:lnTo>
                  <a:pt x="111251" y="112776"/>
                </a:lnTo>
                <a:lnTo>
                  <a:pt x="111251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58516" y="5301488"/>
            <a:ext cx="1148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Jan-Jun/2022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24755" y="5401055"/>
            <a:ext cx="111760" cy="113030"/>
          </a:xfrm>
          <a:custGeom>
            <a:avLst/>
            <a:gdLst/>
            <a:ahLst/>
            <a:cxnLst/>
            <a:rect l="l" t="t" r="r" b="b"/>
            <a:pathLst>
              <a:path w="111760" h="113029">
                <a:moveTo>
                  <a:pt x="111251" y="0"/>
                </a:moveTo>
                <a:lnTo>
                  <a:pt x="0" y="0"/>
                </a:lnTo>
                <a:lnTo>
                  <a:pt x="0" y="112776"/>
                </a:lnTo>
                <a:lnTo>
                  <a:pt x="111251" y="112776"/>
                </a:lnTo>
                <a:lnTo>
                  <a:pt x="111251" y="0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75378" y="5301488"/>
            <a:ext cx="1151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Jan-Jun/2023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91283" y="3933444"/>
            <a:ext cx="5307330" cy="0"/>
          </a:xfrm>
          <a:custGeom>
            <a:avLst/>
            <a:gdLst/>
            <a:ahLst/>
            <a:cxnLst/>
            <a:rect l="l" t="t" r="r" b="b"/>
            <a:pathLst>
              <a:path w="5307330">
                <a:moveTo>
                  <a:pt x="0" y="0"/>
                </a:moveTo>
                <a:lnTo>
                  <a:pt x="5306822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10203" y="1168653"/>
            <a:ext cx="39211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dados acumulados</a:t>
            </a:r>
            <a:r>
              <a:rPr sz="180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(US$</a:t>
            </a:r>
            <a:r>
              <a:rPr sz="1800" spc="-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E7795"/>
                </a:solidFill>
                <a:latin typeface="Arial MT"/>
                <a:cs typeface="Arial MT"/>
              </a:rPr>
              <a:t>FOB</a:t>
            </a:r>
            <a:r>
              <a:rPr sz="180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bilhões)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Arial MT"/>
              <a:cs typeface="Arial MT"/>
            </a:endParaRPr>
          </a:p>
          <a:p>
            <a:pPr marR="80073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-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52108" y="3328542"/>
            <a:ext cx="54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Saldo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7050" y="2790824"/>
            <a:ext cx="43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+6%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87294" y="3077591"/>
            <a:ext cx="610235" cy="152400"/>
          </a:xfrm>
          <a:custGeom>
            <a:avLst/>
            <a:gdLst/>
            <a:ahLst/>
            <a:cxnLst/>
            <a:rect l="l" t="t" r="r" b="b"/>
            <a:pathLst>
              <a:path w="610235" h="152400">
                <a:moveTo>
                  <a:pt x="533981" y="31110"/>
                </a:moveTo>
                <a:lnTo>
                  <a:pt x="0" y="139446"/>
                </a:lnTo>
                <a:lnTo>
                  <a:pt x="2539" y="151892"/>
                </a:lnTo>
                <a:lnTo>
                  <a:pt x="536496" y="43536"/>
                </a:lnTo>
                <a:lnTo>
                  <a:pt x="533981" y="31110"/>
                </a:lnTo>
                <a:close/>
              </a:path>
              <a:path w="610235" h="152400">
                <a:moveTo>
                  <a:pt x="601735" y="28575"/>
                </a:moveTo>
                <a:lnTo>
                  <a:pt x="546481" y="28575"/>
                </a:lnTo>
                <a:lnTo>
                  <a:pt x="548894" y="41021"/>
                </a:lnTo>
                <a:lnTo>
                  <a:pt x="536496" y="43536"/>
                </a:lnTo>
                <a:lnTo>
                  <a:pt x="542797" y="74675"/>
                </a:lnTo>
                <a:lnTo>
                  <a:pt x="601735" y="28575"/>
                </a:lnTo>
                <a:close/>
              </a:path>
              <a:path w="610235" h="152400">
                <a:moveTo>
                  <a:pt x="546481" y="28575"/>
                </a:moveTo>
                <a:lnTo>
                  <a:pt x="533981" y="31110"/>
                </a:lnTo>
                <a:lnTo>
                  <a:pt x="536496" y="43536"/>
                </a:lnTo>
                <a:lnTo>
                  <a:pt x="548894" y="41021"/>
                </a:lnTo>
                <a:lnTo>
                  <a:pt x="546481" y="28575"/>
                </a:lnTo>
                <a:close/>
              </a:path>
              <a:path w="610235" h="152400">
                <a:moveTo>
                  <a:pt x="527684" y="0"/>
                </a:moveTo>
                <a:lnTo>
                  <a:pt x="533981" y="31110"/>
                </a:lnTo>
                <a:lnTo>
                  <a:pt x="546481" y="28575"/>
                </a:lnTo>
                <a:lnTo>
                  <a:pt x="601735" y="28575"/>
                </a:lnTo>
                <a:lnTo>
                  <a:pt x="609854" y="22225"/>
                </a:lnTo>
                <a:lnTo>
                  <a:pt x="52768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58614" y="2127504"/>
            <a:ext cx="456565" cy="149860"/>
          </a:xfrm>
          <a:custGeom>
            <a:avLst/>
            <a:gdLst/>
            <a:ahLst/>
            <a:cxnLst/>
            <a:rect l="l" t="t" r="r" b="b"/>
            <a:pathLst>
              <a:path w="456564" h="149860">
                <a:moveTo>
                  <a:pt x="381452" y="119244"/>
                </a:moveTo>
                <a:lnTo>
                  <a:pt x="372872" y="149860"/>
                </a:lnTo>
                <a:lnTo>
                  <a:pt x="456564" y="133731"/>
                </a:lnTo>
                <a:lnTo>
                  <a:pt x="444389" y="122682"/>
                </a:lnTo>
                <a:lnTo>
                  <a:pt x="393700" y="122682"/>
                </a:lnTo>
                <a:lnTo>
                  <a:pt x="381452" y="119244"/>
                </a:lnTo>
                <a:close/>
              </a:path>
              <a:path w="456564" h="149860">
                <a:moveTo>
                  <a:pt x="384871" y="107048"/>
                </a:moveTo>
                <a:lnTo>
                  <a:pt x="381452" y="119244"/>
                </a:lnTo>
                <a:lnTo>
                  <a:pt x="393700" y="122682"/>
                </a:lnTo>
                <a:lnTo>
                  <a:pt x="397128" y="110490"/>
                </a:lnTo>
                <a:lnTo>
                  <a:pt x="384871" y="107048"/>
                </a:lnTo>
                <a:close/>
              </a:path>
              <a:path w="456564" h="149860">
                <a:moveTo>
                  <a:pt x="393446" y="76454"/>
                </a:moveTo>
                <a:lnTo>
                  <a:pt x="384871" y="107048"/>
                </a:lnTo>
                <a:lnTo>
                  <a:pt x="397128" y="110490"/>
                </a:lnTo>
                <a:lnTo>
                  <a:pt x="393700" y="122682"/>
                </a:lnTo>
                <a:lnTo>
                  <a:pt x="444389" y="122682"/>
                </a:lnTo>
                <a:lnTo>
                  <a:pt x="393446" y="76454"/>
                </a:lnTo>
                <a:close/>
              </a:path>
              <a:path w="456564" h="149860">
                <a:moveTo>
                  <a:pt x="3556" y="0"/>
                </a:moveTo>
                <a:lnTo>
                  <a:pt x="0" y="12192"/>
                </a:lnTo>
                <a:lnTo>
                  <a:pt x="381452" y="119244"/>
                </a:lnTo>
                <a:lnTo>
                  <a:pt x="384871" y="107048"/>
                </a:lnTo>
                <a:lnTo>
                  <a:pt x="355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795643" y="6297117"/>
            <a:ext cx="1875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X/MDIC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14</a:t>
            </a:fld>
            <a:endParaRPr spc="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0" y="195059"/>
            <a:ext cx="3384041" cy="8023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45455" y="5680049"/>
            <a:ext cx="1756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Exceto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Oriente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Médio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9944" y="1764918"/>
            <a:ext cx="2450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2253B"/>
                </a:solidFill>
                <a:latin typeface="Arial"/>
                <a:cs typeface="Arial"/>
              </a:rPr>
              <a:t>Destino</a:t>
            </a:r>
            <a:r>
              <a:rPr sz="1600" spc="-10" dirty="0">
                <a:solidFill>
                  <a:srgbClr val="22253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53B"/>
                </a:solidFill>
                <a:latin typeface="Arial"/>
                <a:cs typeface="Arial"/>
              </a:rPr>
              <a:t>das</a:t>
            </a:r>
            <a:r>
              <a:rPr sz="1600" spc="-15" dirty="0">
                <a:solidFill>
                  <a:srgbClr val="22253B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2253B"/>
                </a:solidFill>
                <a:latin typeface="Arial"/>
                <a:cs typeface="Arial"/>
              </a:rPr>
              <a:t>Exportações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3926" y="1764918"/>
            <a:ext cx="2406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2253B"/>
                </a:solidFill>
                <a:latin typeface="Arial"/>
                <a:cs typeface="Arial"/>
              </a:rPr>
              <a:t>Origem das</a:t>
            </a:r>
            <a:r>
              <a:rPr sz="1600" b="1" spc="-25" dirty="0">
                <a:solidFill>
                  <a:srgbClr val="22253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2253B"/>
                </a:solidFill>
                <a:latin typeface="Arial"/>
                <a:cs typeface="Arial"/>
              </a:rPr>
              <a:t>Importações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255" y="2537434"/>
            <a:ext cx="3425927" cy="20048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16173" y="2683840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16985" y="3333750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0550" y="3629914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29%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152" y="3014218"/>
            <a:ext cx="373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409" y="2483866"/>
            <a:ext cx="514984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4475">
              <a:lnSpc>
                <a:spcPts val="1475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75"/>
              </a:lnSpc>
            </a:pPr>
            <a:r>
              <a:rPr sz="1400" b="1" spc="-5" dirty="0">
                <a:latin typeface="Arial"/>
                <a:cs typeface="Arial"/>
              </a:rPr>
              <a:t>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1614" y="2592070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8036" y="479297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6"/>
                </a:lnTo>
                <a:lnTo>
                  <a:pt x="82296" y="82296"/>
                </a:lnTo>
                <a:lnTo>
                  <a:pt x="8229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4512" y="4709922"/>
            <a:ext cx="2015489" cy="784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EUA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70"/>
              </a:lnSpc>
            </a:pPr>
            <a:r>
              <a:rPr sz="1300" b="1" dirty="0">
                <a:latin typeface="Arial"/>
                <a:cs typeface="Arial"/>
              </a:rPr>
              <a:t>Aladi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exceto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Argentina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70"/>
              </a:lnSpc>
            </a:pPr>
            <a:r>
              <a:rPr sz="1300" b="1" dirty="0">
                <a:latin typeface="Arial"/>
                <a:cs typeface="Arial"/>
              </a:rPr>
              <a:t>China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300" b="1" spc="-5" dirty="0">
                <a:latin typeface="Arial"/>
                <a:cs typeface="Arial"/>
              </a:rPr>
              <a:t>Demais Países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do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Mundo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76144" y="479297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5" y="0"/>
                </a:moveTo>
                <a:lnTo>
                  <a:pt x="0" y="0"/>
                </a:lnTo>
                <a:lnTo>
                  <a:pt x="0" y="82296"/>
                </a:lnTo>
                <a:lnTo>
                  <a:pt x="82295" y="82296"/>
                </a:lnTo>
                <a:lnTo>
                  <a:pt x="822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83204" y="4709922"/>
            <a:ext cx="1447800" cy="5969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217170">
              <a:lnSpc>
                <a:spcPts val="1470"/>
              </a:lnSpc>
              <a:spcBef>
                <a:spcPts val="220"/>
              </a:spcBef>
            </a:pPr>
            <a:r>
              <a:rPr sz="1300" b="1" spc="-5" dirty="0">
                <a:latin typeface="Arial"/>
                <a:cs typeface="Arial"/>
              </a:rPr>
              <a:t>Argentina 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União</a:t>
            </a:r>
            <a:r>
              <a:rPr sz="1300" b="1" spc="-5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Européia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sz="1300" b="1" dirty="0">
                <a:latin typeface="Arial"/>
                <a:cs typeface="Arial"/>
              </a:rPr>
              <a:t>Ásia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exceto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China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8036" y="4978908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20"/>
                </a:lnTo>
                <a:lnTo>
                  <a:pt x="82296" y="83820"/>
                </a:lnTo>
                <a:lnTo>
                  <a:pt x="822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6144" y="4978908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5" y="0"/>
                </a:moveTo>
                <a:lnTo>
                  <a:pt x="0" y="0"/>
                </a:lnTo>
                <a:lnTo>
                  <a:pt x="0" y="83820"/>
                </a:lnTo>
                <a:lnTo>
                  <a:pt x="82295" y="83820"/>
                </a:lnTo>
                <a:lnTo>
                  <a:pt x="8229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036" y="516635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19"/>
                </a:lnTo>
                <a:lnTo>
                  <a:pt x="82296" y="83819"/>
                </a:lnTo>
                <a:lnTo>
                  <a:pt x="82296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6144" y="516635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5" y="0"/>
                </a:moveTo>
                <a:lnTo>
                  <a:pt x="0" y="0"/>
                </a:lnTo>
                <a:lnTo>
                  <a:pt x="0" y="83819"/>
                </a:lnTo>
                <a:lnTo>
                  <a:pt x="82295" y="83819"/>
                </a:lnTo>
                <a:lnTo>
                  <a:pt x="82295" y="0"/>
                </a:lnTo>
                <a:close/>
              </a:path>
            </a:pathLst>
          </a:custGeom>
          <a:solidFill>
            <a:srgbClr val="222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8036" y="535381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6"/>
                </a:lnTo>
                <a:lnTo>
                  <a:pt x="82296" y="82296"/>
                </a:lnTo>
                <a:lnTo>
                  <a:pt x="822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8915" y="2537434"/>
            <a:ext cx="3425927" cy="200488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242809" y="2231491"/>
            <a:ext cx="598805" cy="8604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spc="-5" dirty="0"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630"/>
              </a:spcBef>
            </a:pPr>
            <a:r>
              <a:rPr sz="1400" b="1" spc="-5" dirty="0"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27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54521" y="3565905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51%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38546" y="2747263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07658" y="2532329"/>
            <a:ext cx="6705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9415" algn="l"/>
              </a:tabLst>
            </a:pPr>
            <a:r>
              <a:rPr sz="2100" b="1" spc="-7" baseline="198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00" b="1" baseline="1984" dirty="0">
                <a:solidFill>
                  <a:srgbClr val="FFFFFF"/>
                </a:solidFill>
                <a:latin typeface="Arial"/>
                <a:cs typeface="Arial"/>
              </a:rPr>
              <a:t>%	</a:t>
            </a:r>
            <a:r>
              <a:rPr sz="1400" b="1" spc="-5" dirty="0"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46676" y="4735067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55007" y="4651324"/>
            <a:ext cx="2015489" cy="79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35"/>
              </a:lnSpc>
              <a:spcBef>
                <a:spcPts val="95"/>
              </a:spcBef>
            </a:pPr>
            <a:r>
              <a:rPr sz="1300" b="1" dirty="0">
                <a:latin typeface="Arial"/>
                <a:cs typeface="Arial"/>
              </a:rPr>
              <a:t>EUA</a:t>
            </a:r>
            <a:endParaRPr sz="1300">
              <a:latin typeface="Arial"/>
              <a:cs typeface="Arial"/>
            </a:endParaRPr>
          </a:p>
          <a:p>
            <a:pPr marL="12700" marR="205740">
              <a:lnSpc>
                <a:spcPts val="1510"/>
              </a:lnSpc>
              <a:spcBef>
                <a:spcPts val="70"/>
              </a:spcBef>
            </a:pPr>
            <a:r>
              <a:rPr sz="1300" b="1" dirty="0">
                <a:latin typeface="Arial"/>
                <a:cs typeface="Arial"/>
              </a:rPr>
              <a:t>Aladi</a:t>
            </a:r>
            <a:r>
              <a:rPr sz="1300" b="1" spc="-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exceto</a:t>
            </a:r>
            <a:r>
              <a:rPr sz="1300" b="1" spc="-4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Argentina </a:t>
            </a:r>
            <a:r>
              <a:rPr sz="1300" b="1" spc="-3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China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70"/>
              </a:lnSpc>
            </a:pPr>
            <a:r>
              <a:rPr sz="1300" b="1" spc="-5" dirty="0">
                <a:latin typeface="Arial"/>
                <a:cs typeface="Arial"/>
              </a:rPr>
              <a:t>Demais Países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do</a:t>
            </a:r>
            <a:r>
              <a:rPr sz="1300" b="1" spc="-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Mundo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86956" y="4735067"/>
            <a:ext cx="83820" cy="82550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83820" y="0"/>
                </a:moveTo>
                <a:lnTo>
                  <a:pt x="0" y="0"/>
                </a:lnTo>
                <a:lnTo>
                  <a:pt x="0" y="82295"/>
                </a:lnTo>
                <a:lnTo>
                  <a:pt x="83820" y="82295"/>
                </a:lnTo>
                <a:lnTo>
                  <a:pt x="838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995921" y="4651324"/>
            <a:ext cx="1447165" cy="607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35"/>
              </a:lnSpc>
              <a:spcBef>
                <a:spcPts val="95"/>
              </a:spcBef>
            </a:pPr>
            <a:r>
              <a:rPr sz="1300" b="1" spc="-5" dirty="0">
                <a:latin typeface="Arial"/>
                <a:cs typeface="Arial"/>
              </a:rPr>
              <a:t>Argentina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70"/>
              </a:spcBef>
            </a:pPr>
            <a:r>
              <a:rPr sz="1300" b="1" spc="-5" dirty="0">
                <a:latin typeface="Arial"/>
                <a:cs typeface="Arial"/>
              </a:rPr>
              <a:t>União Européia </a:t>
            </a:r>
            <a:r>
              <a:rPr sz="1300" b="1" dirty="0">
                <a:latin typeface="Arial"/>
                <a:cs typeface="Arial"/>
              </a:rPr>
              <a:t> Ásia</a:t>
            </a:r>
            <a:r>
              <a:rPr sz="1300" b="1" spc="-3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exceto</a:t>
            </a:r>
            <a:r>
              <a:rPr sz="1300" b="1" spc="-3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China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46676" y="49255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6956" y="492556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46676" y="511759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6956" y="511759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222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6676" y="530961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795643" y="6297117"/>
            <a:ext cx="1875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X/MDIC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15</a:t>
            </a:fld>
            <a:endParaRPr spc="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8288" y="222491"/>
            <a:ext cx="3736090" cy="845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49314" y="5286247"/>
            <a:ext cx="1214120" cy="63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  <a:tabLst>
                <a:tab pos="848994" algn="l"/>
              </a:tabLst>
            </a:pPr>
            <a:r>
              <a:rPr sz="1400" b="1" spc="-5" dirty="0">
                <a:latin typeface="Arial"/>
                <a:cs typeface="Arial"/>
              </a:rPr>
              <a:t>d/22	j/23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Calibri"/>
                <a:cs typeface="Calibri"/>
              </a:rPr>
              <a:t>Fonte: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Novo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Caged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03641" y="2084641"/>
            <a:ext cx="5813425" cy="3181350"/>
            <a:chOff x="1703641" y="2084641"/>
            <a:chExt cx="5813425" cy="3181350"/>
          </a:xfrm>
        </p:grpSpPr>
        <p:sp>
          <p:nvSpPr>
            <p:cNvPr id="6" name="object 6"/>
            <p:cNvSpPr/>
            <p:nvPr/>
          </p:nvSpPr>
          <p:spPr>
            <a:xfrm>
              <a:off x="1780032" y="4456176"/>
              <a:ext cx="96520" cy="751840"/>
            </a:xfrm>
            <a:custGeom>
              <a:avLst/>
              <a:gdLst/>
              <a:ahLst/>
              <a:cxnLst/>
              <a:rect l="l" t="t" r="r" b="b"/>
              <a:pathLst>
                <a:path w="96519" h="751839">
                  <a:moveTo>
                    <a:pt x="96012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96012" y="751332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14144" y="3685031"/>
              <a:ext cx="1567180" cy="1522730"/>
            </a:xfrm>
            <a:custGeom>
              <a:avLst/>
              <a:gdLst/>
              <a:ahLst/>
              <a:cxnLst/>
              <a:rect l="l" t="t" r="r" b="b"/>
              <a:pathLst>
                <a:path w="1567179" h="1522729">
                  <a:moveTo>
                    <a:pt x="96012" y="539496"/>
                  </a:moveTo>
                  <a:lnTo>
                    <a:pt x="0" y="539496"/>
                  </a:lnTo>
                  <a:lnTo>
                    <a:pt x="0" y="1522476"/>
                  </a:lnTo>
                  <a:lnTo>
                    <a:pt x="96012" y="1522476"/>
                  </a:lnTo>
                  <a:lnTo>
                    <a:pt x="96012" y="539496"/>
                  </a:lnTo>
                  <a:close/>
                </a:path>
                <a:path w="1567179" h="1522729">
                  <a:moveTo>
                    <a:pt x="230124" y="452628"/>
                  </a:moveTo>
                  <a:lnTo>
                    <a:pt x="134112" y="452628"/>
                  </a:lnTo>
                  <a:lnTo>
                    <a:pt x="134112" y="1522476"/>
                  </a:lnTo>
                  <a:lnTo>
                    <a:pt x="230124" y="1522476"/>
                  </a:lnTo>
                  <a:lnTo>
                    <a:pt x="230124" y="452628"/>
                  </a:lnTo>
                  <a:close/>
                </a:path>
                <a:path w="1567179" h="1522729">
                  <a:moveTo>
                    <a:pt x="362712" y="531876"/>
                  </a:moveTo>
                  <a:lnTo>
                    <a:pt x="268224" y="531876"/>
                  </a:lnTo>
                  <a:lnTo>
                    <a:pt x="268224" y="1522476"/>
                  </a:lnTo>
                  <a:lnTo>
                    <a:pt x="362712" y="1522476"/>
                  </a:lnTo>
                  <a:lnTo>
                    <a:pt x="362712" y="531876"/>
                  </a:lnTo>
                  <a:close/>
                </a:path>
                <a:path w="1567179" h="1522729">
                  <a:moveTo>
                    <a:pt x="496824" y="1004316"/>
                  </a:moveTo>
                  <a:lnTo>
                    <a:pt x="400812" y="1004316"/>
                  </a:lnTo>
                  <a:lnTo>
                    <a:pt x="400812" y="1522476"/>
                  </a:lnTo>
                  <a:lnTo>
                    <a:pt x="496824" y="1522476"/>
                  </a:lnTo>
                  <a:lnTo>
                    <a:pt x="496824" y="1004316"/>
                  </a:lnTo>
                  <a:close/>
                </a:path>
                <a:path w="1567179" h="1522729">
                  <a:moveTo>
                    <a:pt x="630936" y="1197864"/>
                  </a:moveTo>
                  <a:lnTo>
                    <a:pt x="534924" y="1197864"/>
                  </a:lnTo>
                  <a:lnTo>
                    <a:pt x="534924" y="1522476"/>
                  </a:lnTo>
                  <a:lnTo>
                    <a:pt x="630936" y="1522476"/>
                  </a:lnTo>
                  <a:lnTo>
                    <a:pt x="630936" y="1197864"/>
                  </a:lnTo>
                  <a:close/>
                </a:path>
                <a:path w="1567179" h="1522729">
                  <a:moveTo>
                    <a:pt x="765048" y="1133856"/>
                  </a:moveTo>
                  <a:lnTo>
                    <a:pt x="669036" y="1133856"/>
                  </a:lnTo>
                  <a:lnTo>
                    <a:pt x="669036" y="1522476"/>
                  </a:lnTo>
                  <a:lnTo>
                    <a:pt x="765048" y="1522476"/>
                  </a:lnTo>
                  <a:lnTo>
                    <a:pt x="765048" y="1133856"/>
                  </a:lnTo>
                  <a:close/>
                </a:path>
                <a:path w="1567179" h="1522729">
                  <a:moveTo>
                    <a:pt x="897636" y="893064"/>
                  </a:moveTo>
                  <a:lnTo>
                    <a:pt x="803148" y="893064"/>
                  </a:lnTo>
                  <a:lnTo>
                    <a:pt x="803148" y="1522476"/>
                  </a:lnTo>
                  <a:lnTo>
                    <a:pt x="897636" y="1522476"/>
                  </a:lnTo>
                  <a:lnTo>
                    <a:pt x="897636" y="893064"/>
                  </a:lnTo>
                  <a:close/>
                </a:path>
                <a:path w="1567179" h="1522729">
                  <a:moveTo>
                    <a:pt x="1031748" y="548640"/>
                  </a:moveTo>
                  <a:lnTo>
                    <a:pt x="935736" y="548640"/>
                  </a:lnTo>
                  <a:lnTo>
                    <a:pt x="935736" y="1522476"/>
                  </a:lnTo>
                  <a:lnTo>
                    <a:pt x="1031748" y="1522476"/>
                  </a:lnTo>
                  <a:lnTo>
                    <a:pt x="1031748" y="548640"/>
                  </a:lnTo>
                  <a:close/>
                </a:path>
                <a:path w="1567179" h="1522729">
                  <a:moveTo>
                    <a:pt x="1165860" y="315468"/>
                  </a:moveTo>
                  <a:lnTo>
                    <a:pt x="1069848" y="315468"/>
                  </a:lnTo>
                  <a:lnTo>
                    <a:pt x="1069848" y="1522476"/>
                  </a:lnTo>
                  <a:lnTo>
                    <a:pt x="1165860" y="1522476"/>
                  </a:lnTo>
                  <a:lnTo>
                    <a:pt x="1165860" y="315468"/>
                  </a:lnTo>
                  <a:close/>
                </a:path>
                <a:path w="1567179" h="1522729">
                  <a:moveTo>
                    <a:pt x="1299972" y="112776"/>
                  </a:moveTo>
                  <a:lnTo>
                    <a:pt x="1203960" y="112776"/>
                  </a:lnTo>
                  <a:lnTo>
                    <a:pt x="1203960" y="1522476"/>
                  </a:lnTo>
                  <a:lnTo>
                    <a:pt x="1299972" y="1522476"/>
                  </a:lnTo>
                  <a:lnTo>
                    <a:pt x="1299972" y="112776"/>
                  </a:lnTo>
                  <a:close/>
                </a:path>
                <a:path w="1567179" h="1522729">
                  <a:moveTo>
                    <a:pt x="1432560" y="0"/>
                  </a:moveTo>
                  <a:lnTo>
                    <a:pt x="1338059" y="0"/>
                  </a:lnTo>
                  <a:lnTo>
                    <a:pt x="1338059" y="1522476"/>
                  </a:lnTo>
                  <a:lnTo>
                    <a:pt x="1432560" y="1522476"/>
                  </a:lnTo>
                  <a:lnTo>
                    <a:pt x="1432560" y="0"/>
                  </a:lnTo>
                  <a:close/>
                </a:path>
                <a:path w="1567179" h="1522729">
                  <a:moveTo>
                    <a:pt x="1566672" y="102108"/>
                  </a:moveTo>
                  <a:lnTo>
                    <a:pt x="1470660" y="102108"/>
                  </a:lnTo>
                  <a:lnTo>
                    <a:pt x="1470660" y="1522476"/>
                  </a:lnTo>
                  <a:lnTo>
                    <a:pt x="1566672" y="1522476"/>
                  </a:lnTo>
                  <a:lnTo>
                    <a:pt x="1566672" y="10210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8916" y="2749295"/>
              <a:ext cx="1567180" cy="2458720"/>
            </a:xfrm>
            <a:custGeom>
              <a:avLst/>
              <a:gdLst/>
              <a:ahLst/>
              <a:cxnLst/>
              <a:rect l="l" t="t" r="r" b="b"/>
              <a:pathLst>
                <a:path w="1567179" h="2458720">
                  <a:moveTo>
                    <a:pt x="96012" y="771144"/>
                  </a:moveTo>
                  <a:lnTo>
                    <a:pt x="0" y="771144"/>
                  </a:lnTo>
                  <a:lnTo>
                    <a:pt x="0" y="2458212"/>
                  </a:lnTo>
                  <a:lnTo>
                    <a:pt x="96012" y="2458212"/>
                  </a:lnTo>
                  <a:lnTo>
                    <a:pt x="96012" y="771144"/>
                  </a:lnTo>
                  <a:close/>
                </a:path>
                <a:path w="1567179" h="2458720">
                  <a:moveTo>
                    <a:pt x="230124" y="582168"/>
                  </a:moveTo>
                  <a:lnTo>
                    <a:pt x="134112" y="582168"/>
                  </a:lnTo>
                  <a:lnTo>
                    <a:pt x="134112" y="2458212"/>
                  </a:lnTo>
                  <a:lnTo>
                    <a:pt x="230124" y="2458212"/>
                  </a:lnTo>
                  <a:lnTo>
                    <a:pt x="230124" y="582168"/>
                  </a:lnTo>
                  <a:close/>
                </a:path>
                <a:path w="1567179" h="2458720">
                  <a:moveTo>
                    <a:pt x="362712" y="464820"/>
                  </a:moveTo>
                  <a:lnTo>
                    <a:pt x="268224" y="464820"/>
                  </a:lnTo>
                  <a:lnTo>
                    <a:pt x="268224" y="2458212"/>
                  </a:lnTo>
                  <a:lnTo>
                    <a:pt x="362712" y="2458212"/>
                  </a:lnTo>
                  <a:lnTo>
                    <a:pt x="362712" y="464820"/>
                  </a:lnTo>
                  <a:close/>
                </a:path>
                <a:path w="1567179" h="2458720">
                  <a:moveTo>
                    <a:pt x="496824" y="423684"/>
                  </a:moveTo>
                  <a:lnTo>
                    <a:pt x="400812" y="423684"/>
                  </a:lnTo>
                  <a:lnTo>
                    <a:pt x="400812" y="2458212"/>
                  </a:lnTo>
                  <a:lnTo>
                    <a:pt x="496824" y="2458212"/>
                  </a:lnTo>
                  <a:lnTo>
                    <a:pt x="496824" y="423684"/>
                  </a:lnTo>
                  <a:close/>
                </a:path>
                <a:path w="1567179" h="2458720">
                  <a:moveTo>
                    <a:pt x="630936" y="381000"/>
                  </a:moveTo>
                  <a:lnTo>
                    <a:pt x="534924" y="381000"/>
                  </a:lnTo>
                  <a:lnTo>
                    <a:pt x="534924" y="2458212"/>
                  </a:lnTo>
                  <a:lnTo>
                    <a:pt x="630936" y="2458212"/>
                  </a:lnTo>
                  <a:lnTo>
                    <a:pt x="630936" y="381000"/>
                  </a:lnTo>
                  <a:close/>
                </a:path>
                <a:path w="1567179" h="2458720">
                  <a:moveTo>
                    <a:pt x="765048" y="301752"/>
                  </a:moveTo>
                  <a:lnTo>
                    <a:pt x="669036" y="301752"/>
                  </a:lnTo>
                  <a:lnTo>
                    <a:pt x="669036" y="2458212"/>
                  </a:lnTo>
                  <a:lnTo>
                    <a:pt x="765048" y="2458212"/>
                  </a:lnTo>
                  <a:lnTo>
                    <a:pt x="765048" y="301752"/>
                  </a:lnTo>
                  <a:close/>
                </a:path>
                <a:path w="1567179" h="2458720">
                  <a:moveTo>
                    <a:pt x="897636" y="236220"/>
                  </a:moveTo>
                  <a:lnTo>
                    <a:pt x="803148" y="236220"/>
                  </a:lnTo>
                  <a:lnTo>
                    <a:pt x="803148" y="2458212"/>
                  </a:lnTo>
                  <a:lnTo>
                    <a:pt x="897636" y="2458212"/>
                  </a:lnTo>
                  <a:lnTo>
                    <a:pt x="897636" y="236220"/>
                  </a:lnTo>
                  <a:close/>
                </a:path>
                <a:path w="1567179" h="2458720">
                  <a:moveTo>
                    <a:pt x="1031748" y="175260"/>
                  </a:moveTo>
                  <a:lnTo>
                    <a:pt x="937260" y="175260"/>
                  </a:lnTo>
                  <a:lnTo>
                    <a:pt x="937260" y="2458212"/>
                  </a:lnTo>
                  <a:lnTo>
                    <a:pt x="1031748" y="2458212"/>
                  </a:lnTo>
                  <a:lnTo>
                    <a:pt x="1031748" y="175260"/>
                  </a:lnTo>
                  <a:close/>
                </a:path>
                <a:path w="1567179" h="2458720">
                  <a:moveTo>
                    <a:pt x="1165860" y="51816"/>
                  </a:moveTo>
                  <a:lnTo>
                    <a:pt x="1069848" y="51816"/>
                  </a:lnTo>
                  <a:lnTo>
                    <a:pt x="1069848" y="2458212"/>
                  </a:lnTo>
                  <a:lnTo>
                    <a:pt x="1165860" y="2458212"/>
                  </a:lnTo>
                  <a:lnTo>
                    <a:pt x="1165860" y="51816"/>
                  </a:lnTo>
                  <a:close/>
                </a:path>
                <a:path w="1567179" h="2458720">
                  <a:moveTo>
                    <a:pt x="1299972" y="25908"/>
                  </a:moveTo>
                  <a:lnTo>
                    <a:pt x="1203960" y="25908"/>
                  </a:lnTo>
                  <a:lnTo>
                    <a:pt x="1203960" y="2458212"/>
                  </a:lnTo>
                  <a:lnTo>
                    <a:pt x="1299972" y="2458212"/>
                  </a:lnTo>
                  <a:lnTo>
                    <a:pt x="1299972" y="25908"/>
                  </a:lnTo>
                  <a:close/>
                </a:path>
                <a:path w="1567179" h="2458720">
                  <a:moveTo>
                    <a:pt x="1432560" y="0"/>
                  </a:moveTo>
                  <a:lnTo>
                    <a:pt x="1338072" y="0"/>
                  </a:lnTo>
                  <a:lnTo>
                    <a:pt x="1338072" y="2458212"/>
                  </a:lnTo>
                  <a:lnTo>
                    <a:pt x="1432560" y="2458212"/>
                  </a:lnTo>
                  <a:lnTo>
                    <a:pt x="1432560" y="0"/>
                  </a:lnTo>
                  <a:close/>
                </a:path>
                <a:path w="1567179" h="2458720">
                  <a:moveTo>
                    <a:pt x="1566672" y="184404"/>
                  </a:moveTo>
                  <a:lnTo>
                    <a:pt x="1472184" y="184404"/>
                  </a:lnTo>
                  <a:lnTo>
                    <a:pt x="1472184" y="2458212"/>
                  </a:lnTo>
                  <a:lnTo>
                    <a:pt x="1566672" y="2458212"/>
                  </a:lnTo>
                  <a:lnTo>
                    <a:pt x="1566672" y="184404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3688" y="2474975"/>
              <a:ext cx="1567180" cy="2733040"/>
            </a:xfrm>
            <a:custGeom>
              <a:avLst/>
              <a:gdLst/>
              <a:ahLst/>
              <a:cxnLst/>
              <a:rect l="l" t="t" r="r" b="b"/>
              <a:pathLst>
                <a:path w="1567179" h="2733040">
                  <a:moveTo>
                    <a:pt x="96012" y="381000"/>
                  </a:moveTo>
                  <a:lnTo>
                    <a:pt x="0" y="381000"/>
                  </a:lnTo>
                  <a:lnTo>
                    <a:pt x="0" y="2732532"/>
                  </a:lnTo>
                  <a:lnTo>
                    <a:pt x="96012" y="2732532"/>
                  </a:lnTo>
                  <a:lnTo>
                    <a:pt x="96012" y="381000"/>
                  </a:lnTo>
                  <a:close/>
                </a:path>
                <a:path w="1567179" h="2733040">
                  <a:moveTo>
                    <a:pt x="230124" y="310896"/>
                  </a:moveTo>
                  <a:lnTo>
                    <a:pt x="134112" y="310896"/>
                  </a:lnTo>
                  <a:lnTo>
                    <a:pt x="134112" y="2732532"/>
                  </a:lnTo>
                  <a:lnTo>
                    <a:pt x="230124" y="2732532"/>
                  </a:lnTo>
                  <a:lnTo>
                    <a:pt x="230124" y="310896"/>
                  </a:lnTo>
                  <a:close/>
                </a:path>
                <a:path w="1567179" h="2733040">
                  <a:moveTo>
                    <a:pt x="364236" y="345948"/>
                  </a:moveTo>
                  <a:lnTo>
                    <a:pt x="268224" y="345948"/>
                  </a:lnTo>
                  <a:lnTo>
                    <a:pt x="268224" y="2732532"/>
                  </a:lnTo>
                  <a:lnTo>
                    <a:pt x="364236" y="2732532"/>
                  </a:lnTo>
                  <a:lnTo>
                    <a:pt x="364236" y="345948"/>
                  </a:lnTo>
                  <a:close/>
                </a:path>
                <a:path w="1567179" h="2733040">
                  <a:moveTo>
                    <a:pt x="496824" y="361188"/>
                  </a:moveTo>
                  <a:lnTo>
                    <a:pt x="402336" y="361188"/>
                  </a:lnTo>
                  <a:lnTo>
                    <a:pt x="402336" y="2732532"/>
                  </a:lnTo>
                  <a:lnTo>
                    <a:pt x="496824" y="2732532"/>
                  </a:lnTo>
                  <a:lnTo>
                    <a:pt x="496824" y="361188"/>
                  </a:lnTo>
                  <a:close/>
                </a:path>
                <a:path w="1567179" h="2733040">
                  <a:moveTo>
                    <a:pt x="630936" y="348996"/>
                  </a:moveTo>
                  <a:lnTo>
                    <a:pt x="534924" y="348996"/>
                  </a:lnTo>
                  <a:lnTo>
                    <a:pt x="534924" y="2732532"/>
                  </a:lnTo>
                  <a:lnTo>
                    <a:pt x="630936" y="2732532"/>
                  </a:lnTo>
                  <a:lnTo>
                    <a:pt x="630936" y="348996"/>
                  </a:lnTo>
                  <a:close/>
                </a:path>
                <a:path w="1567179" h="2733040">
                  <a:moveTo>
                    <a:pt x="765048" y="313944"/>
                  </a:moveTo>
                  <a:lnTo>
                    <a:pt x="669036" y="313944"/>
                  </a:lnTo>
                  <a:lnTo>
                    <a:pt x="669036" y="2732532"/>
                  </a:lnTo>
                  <a:lnTo>
                    <a:pt x="765048" y="2732532"/>
                  </a:lnTo>
                  <a:lnTo>
                    <a:pt x="765048" y="313944"/>
                  </a:lnTo>
                  <a:close/>
                </a:path>
                <a:path w="1567179" h="2733040">
                  <a:moveTo>
                    <a:pt x="899160" y="216408"/>
                  </a:moveTo>
                  <a:lnTo>
                    <a:pt x="803148" y="216408"/>
                  </a:lnTo>
                  <a:lnTo>
                    <a:pt x="803148" y="2732532"/>
                  </a:lnTo>
                  <a:lnTo>
                    <a:pt x="899160" y="2732532"/>
                  </a:lnTo>
                  <a:lnTo>
                    <a:pt x="899160" y="216408"/>
                  </a:lnTo>
                  <a:close/>
                </a:path>
                <a:path w="1567179" h="2733040">
                  <a:moveTo>
                    <a:pt x="1031748" y="128016"/>
                  </a:moveTo>
                  <a:lnTo>
                    <a:pt x="937260" y="128016"/>
                  </a:lnTo>
                  <a:lnTo>
                    <a:pt x="937260" y="2732532"/>
                  </a:lnTo>
                  <a:lnTo>
                    <a:pt x="1031748" y="2732532"/>
                  </a:lnTo>
                  <a:lnTo>
                    <a:pt x="1031748" y="128016"/>
                  </a:lnTo>
                  <a:close/>
                </a:path>
                <a:path w="1567179" h="2733040">
                  <a:moveTo>
                    <a:pt x="1165860" y="59436"/>
                  </a:moveTo>
                  <a:lnTo>
                    <a:pt x="1069848" y="59436"/>
                  </a:lnTo>
                  <a:lnTo>
                    <a:pt x="1069848" y="2732532"/>
                  </a:lnTo>
                  <a:lnTo>
                    <a:pt x="1165860" y="2732532"/>
                  </a:lnTo>
                  <a:lnTo>
                    <a:pt x="1165860" y="59436"/>
                  </a:lnTo>
                  <a:close/>
                </a:path>
                <a:path w="1567179" h="2733040">
                  <a:moveTo>
                    <a:pt x="1299972" y="0"/>
                  </a:moveTo>
                  <a:lnTo>
                    <a:pt x="1203960" y="0"/>
                  </a:lnTo>
                  <a:lnTo>
                    <a:pt x="1203960" y="2732532"/>
                  </a:lnTo>
                  <a:lnTo>
                    <a:pt x="1299972" y="2732532"/>
                  </a:lnTo>
                  <a:lnTo>
                    <a:pt x="1299972" y="0"/>
                  </a:lnTo>
                  <a:close/>
                </a:path>
                <a:path w="1567179" h="2733040">
                  <a:moveTo>
                    <a:pt x="1434084" y="47244"/>
                  </a:moveTo>
                  <a:lnTo>
                    <a:pt x="1338072" y="47244"/>
                  </a:lnTo>
                  <a:lnTo>
                    <a:pt x="1338072" y="2732532"/>
                  </a:lnTo>
                  <a:lnTo>
                    <a:pt x="1434084" y="2732532"/>
                  </a:lnTo>
                  <a:lnTo>
                    <a:pt x="1434084" y="47244"/>
                  </a:lnTo>
                  <a:close/>
                </a:path>
                <a:path w="1567179" h="2733040">
                  <a:moveTo>
                    <a:pt x="1566672" y="274320"/>
                  </a:moveTo>
                  <a:lnTo>
                    <a:pt x="1472184" y="274320"/>
                  </a:lnTo>
                  <a:lnTo>
                    <a:pt x="1472184" y="2732532"/>
                  </a:lnTo>
                  <a:lnTo>
                    <a:pt x="1566672" y="2732532"/>
                  </a:lnTo>
                  <a:lnTo>
                    <a:pt x="1566672" y="27432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8460" y="2656331"/>
              <a:ext cx="765175" cy="2551430"/>
            </a:xfrm>
            <a:custGeom>
              <a:avLst/>
              <a:gdLst/>
              <a:ahLst/>
              <a:cxnLst/>
              <a:rect l="l" t="t" r="r" b="b"/>
              <a:pathLst>
                <a:path w="765175" h="2551429">
                  <a:moveTo>
                    <a:pt x="95999" y="30480"/>
                  </a:moveTo>
                  <a:lnTo>
                    <a:pt x="0" y="30480"/>
                  </a:lnTo>
                  <a:lnTo>
                    <a:pt x="0" y="2551176"/>
                  </a:lnTo>
                  <a:lnTo>
                    <a:pt x="95999" y="2551176"/>
                  </a:lnTo>
                  <a:lnTo>
                    <a:pt x="95999" y="30480"/>
                  </a:lnTo>
                  <a:close/>
                </a:path>
                <a:path w="765175" h="2551429">
                  <a:moveTo>
                    <a:pt x="230124" y="0"/>
                  </a:moveTo>
                  <a:lnTo>
                    <a:pt x="134112" y="0"/>
                  </a:lnTo>
                  <a:lnTo>
                    <a:pt x="134112" y="2551176"/>
                  </a:lnTo>
                  <a:lnTo>
                    <a:pt x="230124" y="2551176"/>
                  </a:lnTo>
                  <a:lnTo>
                    <a:pt x="230124" y="0"/>
                  </a:lnTo>
                  <a:close/>
                </a:path>
                <a:path w="765175" h="2551429">
                  <a:moveTo>
                    <a:pt x="364223" y="13716"/>
                  </a:moveTo>
                  <a:lnTo>
                    <a:pt x="268224" y="13716"/>
                  </a:lnTo>
                  <a:lnTo>
                    <a:pt x="268224" y="2551176"/>
                  </a:lnTo>
                  <a:lnTo>
                    <a:pt x="364223" y="2551176"/>
                  </a:lnTo>
                  <a:lnTo>
                    <a:pt x="364223" y="13716"/>
                  </a:lnTo>
                  <a:close/>
                </a:path>
                <a:path w="765175" h="2551429">
                  <a:moveTo>
                    <a:pt x="496824" y="28956"/>
                  </a:moveTo>
                  <a:lnTo>
                    <a:pt x="402336" y="28956"/>
                  </a:lnTo>
                  <a:lnTo>
                    <a:pt x="402336" y="2551176"/>
                  </a:lnTo>
                  <a:lnTo>
                    <a:pt x="496824" y="2551176"/>
                  </a:lnTo>
                  <a:lnTo>
                    <a:pt x="496824" y="28956"/>
                  </a:lnTo>
                  <a:close/>
                </a:path>
                <a:path w="765175" h="2551429">
                  <a:moveTo>
                    <a:pt x="630923" y="41148"/>
                  </a:moveTo>
                  <a:lnTo>
                    <a:pt x="534924" y="41148"/>
                  </a:lnTo>
                  <a:lnTo>
                    <a:pt x="534924" y="2551176"/>
                  </a:lnTo>
                  <a:lnTo>
                    <a:pt x="630923" y="2551176"/>
                  </a:lnTo>
                  <a:lnTo>
                    <a:pt x="630923" y="41148"/>
                  </a:lnTo>
                  <a:close/>
                </a:path>
                <a:path w="765175" h="2551429">
                  <a:moveTo>
                    <a:pt x="765048" y="91440"/>
                  </a:moveTo>
                  <a:lnTo>
                    <a:pt x="669036" y="91440"/>
                  </a:lnTo>
                  <a:lnTo>
                    <a:pt x="669036" y="2551176"/>
                  </a:lnTo>
                  <a:lnTo>
                    <a:pt x="765048" y="2551176"/>
                  </a:lnTo>
                  <a:lnTo>
                    <a:pt x="765048" y="91440"/>
                  </a:lnTo>
                  <a:close/>
                </a:path>
              </a:pathLst>
            </a:custGeom>
            <a:solidFill>
              <a:srgbClr val="7C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8404" y="2089404"/>
              <a:ext cx="53340" cy="3118485"/>
            </a:xfrm>
            <a:custGeom>
              <a:avLst/>
              <a:gdLst/>
              <a:ahLst/>
              <a:cxnLst/>
              <a:rect l="l" t="t" r="r" b="b"/>
              <a:pathLst>
                <a:path w="53339" h="3118485">
                  <a:moveTo>
                    <a:pt x="53339" y="3118104"/>
                  </a:moveTo>
                  <a:lnTo>
                    <a:pt x="53339" y="0"/>
                  </a:lnTo>
                </a:path>
                <a:path w="53339" h="3118485">
                  <a:moveTo>
                    <a:pt x="0" y="3118104"/>
                  </a:moveTo>
                  <a:lnTo>
                    <a:pt x="53339" y="3118104"/>
                  </a:lnTo>
                </a:path>
                <a:path w="53339" h="3118485">
                  <a:moveTo>
                    <a:pt x="0" y="2078736"/>
                  </a:moveTo>
                  <a:lnTo>
                    <a:pt x="53339" y="2078736"/>
                  </a:lnTo>
                </a:path>
                <a:path w="53339" h="3118485">
                  <a:moveTo>
                    <a:pt x="0" y="1039368"/>
                  </a:moveTo>
                  <a:lnTo>
                    <a:pt x="53339" y="1039368"/>
                  </a:lnTo>
                </a:path>
                <a:path w="53339" h="3118485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1744" y="5207508"/>
              <a:ext cx="5750560" cy="53340"/>
            </a:xfrm>
            <a:custGeom>
              <a:avLst/>
              <a:gdLst/>
              <a:ahLst/>
              <a:cxnLst/>
              <a:rect l="l" t="t" r="r" b="b"/>
              <a:pathLst>
                <a:path w="5750559" h="53339">
                  <a:moveTo>
                    <a:pt x="0" y="0"/>
                  </a:moveTo>
                  <a:lnTo>
                    <a:pt x="5750052" y="0"/>
                  </a:lnTo>
                </a:path>
                <a:path w="5750559" h="53339">
                  <a:moveTo>
                    <a:pt x="0" y="0"/>
                  </a:moveTo>
                  <a:lnTo>
                    <a:pt x="0" y="53340"/>
                  </a:lnTo>
                </a:path>
                <a:path w="5750559" h="53339">
                  <a:moveTo>
                    <a:pt x="134112" y="0"/>
                  </a:moveTo>
                  <a:lnTo>
                    <a:pt x="134112" y="53340"/>
                  </a:lnTo>
                </a:path>
                <a:path w="5750559" h="53339">
                  <a:moveTo>
                    <a:pt x="266700" y="0"/>
                  </a:moveTo>
                  <a:lnTo>
                    <a:pt x="266700" y="53340"/>
                  </a:lnTo>
                </a:path>
                <a:path w="5750559" h="53339">
                  <a:moveTo>
                    <a:pt x="400812" y="0"/>
                  </a:moveTo>
                  <a:lnTo>
                    <a:pt x="400812" y="53340"/>
                  </a:lnTo>
                </a:path>
                <a:path w="5750559" h="53339">
                  <a:moveTo>
                    <a:pt x="534924" y="0"/>
                  </a:moveTo>
                  <a:lnTo>
                    <a:pt x="534924" y="53340"/>
                  </a:lnTo>
                </a:path>
                <a:path w="5750559" h="53339">
                  <a:moveTo>
                    <a:pt x="669036" y="0"/>
                  </a:moveTo>
                  <a:lnTo>
                    <a:pt x="669036" y="53340"/>
                  </a:lnTo>
                </a:path>
                <a:path w="5750559" h="53339">
                  <a:moveTo>
                    <a:pt x="801624" y="0"/>
                  </a:moveTo>
                  <a:lnTo>
                    <a:pt x="801624" y="53340"/>
                  </a:lnTo>
                </a:path>
                <a:path w="5750559" h="53339">
                  <a:moveTo>
                    <a:pt x="935736" y="0"/>
                  </a:moveTo>
                  <a:lnTo>
                    <a:pt x="935736" y="53340"/>
                  </a:lnTo>
                </a:path>
                <a:path w="5750559" h="53339">
                  <a:moveTo>
                    <a:pt x="1069848" y="0"/>
                  </a:moveTo>
                  <a:lnTo>
                    <a:pt x="1069848" y="53340"/>
                  </a:lnTo>
                </a:path>
                <a:path w="5750559" h="53339">
                  <a:moveTo>
                    <a:pt x="1203960" y="0"/>
                  </a:moveTo>
                  <a:lnTo>
                    <a:pt x="1203960" y="53340"/>
                  </a:lnTo>
                </a:path>
                <a:path w="5750559" h="53339">
                  <a:moveTo>
                    <a:pt x="1336548" y="0"/>
                  </a:moveTo>
                  <a:lnTo>
                    <a:pt x="1336548" y="53340"/>
                  </a:lnTo>
                </a:path>
                <a:path w="5750559" h="53339">
                  <a:moveTo>
                    <a:pt x="1470660" y="0"/>
                  </a:moveTo>
                  <a:lnTo>
                    <a:pt x="1470660" y="53340"/>
                  </a:lnTo>
                </a:path>
                <a:path w="5750559" h="53339">
                  <a:moveTo>
                    <a:pt x="1604771" y="0"/>
                  </a:moveTo>
                  <a:lnTo>
                    <a:pt x="1604771" y="53340"/>
                  </a:lnTo>
                </a:path>
                <a:path w="5750559" h="53339">
                  <a:moveTo>
                    <a:pt x="1738883" y="0"/>
                  </a:moveTo>
                  <a:lnTo>
                    <a:pt x="1738883" y="53340"/>
                  </a:lnTo>
                </a:path>
                <a:path w="5750559" h="53339">
                  <a:moveTo>
                    <a:pt x="1871471" y="0"/>
                  </a:moveTo>
                  <a:lnTo>
                    <a:pt x="1871471" y="53340"/>
                  </a:lnTo>
                </a:path>
                <a:path w="5750559" h="53339">
                  <a:moveTo>
                    <a:pt x="2005583" y="0"/>
                  </a:moveTo>
                  <a:lnTo>
                    <a:pt x="2005583" y="53340"/>
                  </a:lnTo>
                </a:path>
                <a:path w="5750559" h="53339">
                  <a:moveTo>
                    <a:pt x="2139696" y="0"/>
                  </a:moveTo>
                  <a:lnTo>
                    <a:pt x="2139696" y="53340"/>
                  </a:lnTo>
                </a:path>
                <a:path w="5750559" h="53339">
                  <a:moveTo>
                    <a:pt x="2273808" y="0"/>
                  </a:moveTo>
                  <a:lnTo>
                    <a:pt x="2273808" y="53340"/>
                  </a:lnTo>
                </a:path>
                <a:path w="5750559" h="53339">
                  <a:moveTo>
                    <a:pt x="2406396" y="0"/>
                  </a:moveTo>
                  <a:lnTo>
                    <a:pt x="2406396" y="53340"/>
                  </a:lnTo>
                </a:path>
                <a:path w="5750559" h="53339">
                  <a:moveTo>
                    <a:pt x="2540508" y="0"/>
                  </a:moveTo>
                  <a:lnTo>
                    <a:pt x="2540508" y="53340"/>
                  </a:lnTo>
                </a:path>
                <a:path w="5750559" h="53339">
                  <a:moveTo>
                    <a:pt x="2674620" y="0"/>
                  </a:moveTo>
                  <a:lnTo>
                    <a:pt x="2674620" y="53340"/>
                  </a:lnTo>
                </a:path>
                <a:path w="5750559" h="53339">
                  <a:moveTo>
                    <a:pt x="2808732" y="0"/>
                  </a:moveTo>
                  <a:lnTo>
                    <a:pt x="2808732" y="53340"/>
                  </a:lnTo>
                </a:path>
                <a:path w="5750559" h="53339">
                  <a:moveTo>
                    <a:pt x="2941320" y="0"/>
                  </a:moveTo>
                  <a:lnTo>
                    <a:pt x="2941320" y="53340"/>
                  </a:lnTo>
                </a:path>
                <a:path w="5750559" h="53339">
                  <a:moveTo>
                    <a:pt x="3075432" y="0"/>
                  </a:moveTo>
                  <a:lnTo>
                    <a:pt x="3075432" y="53340"/>
                  </a:lnTo>
                </a:path>
                <a:path w="5750559" h="53339">
                  <a:moveTo>
                    <a:pt x="3209544" y="0"/>
                  </a:moveTo>
                  <a:lnTo>
                    <a:pt x="3209544" y="53340"/>
                  </a:lnTo>
                </a:path>
                <a:path w="5750559" h="53339">
                  <a:moveTo>
                    <a:pt x="3343655" y="0"/>
                  </a:moveTo>
                  <a:lnTo>
                    <a:pt x="3343655" y="53340"/>
                  </a:lnTo>
                </a:path>
                <a:path w="5750559" h="53339">
                  <a:moveTo>
                    <a:pt x="3477768" y="0"/>
                  </a:moveTo>
                  <a:lnTo>
                    <a:pt x="3477768" y="53340"/>
                  </a:lnTo>
                </a:path>
                <a:path w="5750559" h="53339">
                  <a:moveTo>
                    <a:pt x="3610355" y="0"/>
                  </a:moveTo>
                  <a:lnTo>
                    <a:pt x="3610355" y="53340"/>
                  </a:lnTo>
                </a:path>
                <a:path w="5750559" h="53339">
                  <a:moveTo>
                    <a:pt x="3744468" y="0"/>
                  </a:moveTo>
                  <a:lnTo>
                    <a:pt x="3744468" y="53340"/>
                  </a:lnTo>
                </a:path>
                <a:path w="5750559" h="53339">
                  <a:moveTo>
                    <a:pt x="3878579" y="0"/>
                  </a:moveTo>
                  <a:lnTo>
                    <a:pt x="3878579" y="53340"/>
                  </a:lnTo>
                </a:path>
                <a:path w="5750559" h="53339">
                  <a:moveTo>
                    <a:pt x="4012692" y="0"/>
                  </a:moveTo>
                  <a:lnTo>
                    <a:pt x="4012692" y="53340"/>
                  </a:lnTo>
                </a:path>
                <a:path w="5750559" h="53339">
                  <a:moveTo>
                    <a:pt x="4145279" y="0"/>
                  </a:moveTo>
                  <a:lnTo>
                    <a:pt x="4145279" y="53340"/>
                  </a:lnTo>
                </a:path>
                <a:path w="5750559" h="53339">
                  <a:moveTo>
                    <a:pt x="4279392" y="0"/>
                  </a:moveTo>
                  <a:lnTo>
                    <a:pt x="4279392" y="53340"/>
                  </a:lnTo>
                </a:path>
                <a:path w="5750559" h="53339">
                  <a:moveTo>
                    <a:pt x="4413504" y="0"/>
                  </a:moveTo>
                  <a:lnTo>
                    <a:pt x="4413504" y="53340"/>
                  </a:lnTo>
                </a:path>
                <a:path w="5750559" h="53339">
                  <a:moveTo>
                    <a:pt x="4547616" y="0"/>
                  </a:moveTo>
                  <a:lnTo>
                    <a:pt x="4547616" y="53340"/>
                  </a:lnTo>
                </a:path>
                <a:path w="5750559" h="53339">
                  <a:moveTo>
                    <a:pt x="4680204" y="0"/>
                  </a:moveTo>
                  <a:lnTo>
                    <a:pt x="4680204" y="53340"/>
                  </a:lnTo>
                </a:path>
                <a:path w="5750559" h="53339">
                  <a:moveTo>
                    <a:pt x="4814315" y="0"/>
                  </a:moveTo>
                  <a:lnTo>
                    <a:pt x="4814315" y="53340"/>
                  </a:lnTo>
                </a:path>
                <a:path w="5750559" h="53339">
                  <a:moveTo>
                    <a:pt x="4948428" y="0"/>
                  </a:moveTo>
                  <a:lnTo>
                    <a:pt x="4948428" y="53340"/>
                  </a:lnTo>
                </a:path>
                <a:path w="5750559" h="53339">
                  <a:moveTo>
                    <a:pt x="5082539" y="0"/>
                  </a:moveTo>
                  <a:lnTo>
                    <a:pt x="5082539" y="53340"/>
                  </a:lnTo>
                </a:path>
                <a:path w="5750559" h="53339">
                  <a:moveTo>
                    <a:pt x="5215128" y="0"/>
                  </a:moveTo>
                  <a:lnTo>
                    <a:pt x="5215128" y="53340"/>
                  </a:lnTo>
                </a:path>
                <a:path w="5750559" h="53339">
                  <a:moveTo>
                    <a:pt x="5349239" y="0"/>
                  </a:moveTo>
                  <a:lnTo>
                    <a:pt x="5349239" y="53340"/>
                  </a:lnTo>
                </a:path>
                <a:path w="5750559" h="53339">
                  <a:moveTo>
                    <a:pt x="5483352" y="0"/>
                  </a:moveTo>
                  <a:lnTo>
                    <a:pt x="5483352" y="53340"/>
                  </a:lnTo>
                </a:path>
                <a:path w="5750559" h="53339">
                  <a:moveTo>
                    <a:pt x="5617463" y="0"/>
                  </a:moveTo>
                  <a:lnTo>
                    <a:pt x="5617463" y="53340"/>
                  </a:lnTo>
                </a:path>
                <a:path w="5750559" h="53339">
                  <a:moveTo>
                    <a:pt x="5750052" y="0"/>
                  </a:moveTo>
                  <a:lnTo>
                    <a:pt x="5750052" y="5334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78555" y="3130423"/>
            <a:ext cx="473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247,3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18634" y="2334006"/>
            <a:ext cx="471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263,7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1064" y="2050795"/>
            <a:ext cx="471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267,3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3506" y="2055368"/>
            <a:ext cx="471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267,3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9463" y="3637026"/>
            <a:ext cx="1491615" cy="167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234,5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240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</a:pP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226,2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220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9463" y="2995041"/>
            <a:ext cx="322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9463" y="1955419"/>
            <a:ext cx="322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8045" y="528624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/19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70150" y="5286247"/>
            <a:ext cx="32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/20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3198" y="528624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/20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75303" y="5286247"/>
            <a:ext cx="32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/21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48605" y="528624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/21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80709" y="5286247"/>
            <a:ext cx="32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/22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98320" y="2342388"/>
            <a:ext cx="5692140" cy="2495550"/>
            <a:chOff x="1798320" y="2342388"/>
            <a:chExt cx="5692140" cy="249555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8720" y="2636520"/>
              <a:ext cx="91566" cy="2305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8692" y="4605527"/>
              <a:ext cx="76200" cy="23241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98320" y="2342387"/>
              <a:ext cx="5692140" cy="2006600"/>
            </a:xfrm>
            <a:custGeom>
              <a:avLst/>
              <a:gdLst/>
              <a:ahLst/>
              <a:cxnLst/>
              <a:rect l="l" t="t" r="r" b="b"/>
              <a:pathLst>
                <a:path w="5692140" h="2006600">
                  <a:moveTo>
                    <a:pt x="76200" y="1594104"/>
                  </a:moveTo>
                  <a:lnTo>
                    <a:pt x="69850" y="1581404"/>
                  </a:lnTo>
                  <a:lnTo>
                    <a:pt x="38100" y="1517904"/>
                  </a:lnTo>
                  <a:lnTo>
                    <a:pt x="0" y="1594104"/>
                  </a:lnTo>
                  <a:lnTo>
                    <a:pt x="31750" y="1594104"/>
                  </a:lnTo>
                  <a:lnTo>
                    <a:pt x="31750" y="2006600"/>
                  </a:lnTo>
                  <a:lnTo>
                    <a:pt x="44450" y="2006600"/>
                  </a:lnTo>
                  <a:lnTo>
                    <a:pt x="44450" y="1594104"/>
                  </a:lnTo>
                  <a:lnTo>
                    <a:pt x="76200" y="1594104"/>
                  </a:lnTo>
                  <a:close/>
                </a:path>
                <a:path w="5692140" h="2006600">
                  <a:moveTo>
                    <a:pt x="1372616" y="960120"/>
                  </a:moveTo>
                  <a:lnTo>
                    <a:pt x="1287526" y="955167"/>
                  </a:lnTo>
                  <a:lnTo>
                    <a:pt x="1299997" y="984300"/>
                  </a:lnTo>
                  <a:lnTo>
                    <a:pt x="436372" y="1354836"/>
                  </a:lnTo>
                  <a:lnTo>
                    <a:pt x="441452" y="1366520"/>
                  </a:lnTo>
                  <a:lnTo>
                    <a:pt x="1305013" y="996010"/>
                  </a:lnTo>
                  <a:lnTo>
                    <a:pt x="1317498" y="1025144"/>
                  </a:lnTo>
                  <a:lnTo>
                    <a:pt x="1356360" y="979297"/>
                  </a:lnTo>
                  <a:lnTo>
                    <a:pt x="1372616" y="960120"/>
                  </a:lnTo>
                  <a:close/>
                </a:path>
                <a:path w="5692140" h="2006600">
                  <a:moveTo>
                    <a:pt x="1659636" y="1162812"/>
                  </a:moveTo>
                  <a:lnTo>
                    <a:pt x="1653286" y="1150112"/>
                  </a:lnTo>
                  <a:lnTo>
                    <a:pt x="1621536" y="1086612"/>
                  </a:lnTo>
                  <a:lnTo>
                    <a:pt x="1583436" y="1162812"/>
                  </a:lnTo>
                  <a:lnTo>
                    <a:pt x="1615186" y="1162812"/>
                  </a:lnTo>
                  <a:lnTo>
                    <a:pt x="1615186" y="1387602"/>
                  </a:lnTo>
                  <a:lnTo>
                    <a:pt x="1627886" y="1387602"/>
                  </a:lnTo>
                  <a:lnTo>
                    <a:pt x="1627886" y="1162812"/>
                  </a:lnTo>
                  <a:lnTo>
                    <a:pt x="1659636" y="1162812"/>
                  </a:lnTo>
                  <a:close/>
                </a:path>
                <a:path w="5692140" h="2006600">
                  <a:moveTo>
                    <a:pt x="4869180" y="76200"/>
                  </a:moveTo>
                  <a:lnTo>
                    <a:pt x="4862830" y="63500"/>
                  </a:lnTo>
                  <a:lnTo>
                    <a:pt x="4831080" y="0"/>
                  </a:lnTo>
                  <a:lnTo>
                    <a:pt x="4792980" y="76200"/>
                  </a:lnTo>
                  <a:lnTo>
                    <a:pt x="4824730" y="76200"/>
                  </a:lnTo>
                  <a:lnTo>
                    <a:pt x="4824730" y="325755"/>
                  </a:lnTo>
                  <a:lnTo>
                    <a:pt x="4837430" y="325755"/>
                  </a:lnTo>
                  <a:lnTo>
                    <a:pt x="4837430" y="76200"/>
                  </a:lnTo>
                  <a:lnTo>
                    <a:pt x="4869180" y="76200"/>
                  </a:lnTo>
                  <a:close/>
                </a:path>
                <a:path w="5692140" h="2006600">
                  <a:moveTo>
                    <a:pt x="5692140" y="82296"/>
                  </a:moveTo>
                  <a:lnTo>
                    <a:pt x="5685790" y="69596"/>
                  </a:lnTo>
                  <a:lnTo>
                    <a:pt x="5654040" y="6096"/>
                  </a:lnTo>
                  <a:lnTo>
                    <a:pt x="5615940" y="82296"/>
                  </a:lnTo>
                  <a:lnTo>
                    <a:pt x="5647690" y="82296"/>
                  </a:lnTo>
                  <a:lnTo>
                    <a:pt x="5647690" y="331851"/>
                  </a:lnTo>
                  <a:lnTo>
                    <a:pt x="5660390" y="331851"/>
                  </a:lnTo>
                  <a:lnTo>
                    <a:pt x="5660390" y="82296"/>
                  </a:lnTo>
                  <a:lnTo>
                    <a:pt x="5692140" y="8229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058670" y="3018535"/>
            <a:ext cx="102996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7E7E7E"/>
                </a:solidFill>
                <a:latin typeface="Calibri"/>
                <a:cs typeface="Calibri"/>
              </a:rPr>
              <a:t>+</a:t>
            </a:r>
            <a:r>
              <a:rPr sz="135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7E7E7E"/>
                </a:solidFill>
                <a:latin typeface="Calibri"/>
                <a:cs typeface="Calibri"/>
              </a:rPr>
              <a:t>13</a:t>
            </a:r>
            <a:r>
              <a:rPr sz="135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7E7E7E"/>
                </a:solidFill>
                <a:latin typeface="Calibri"/>
                <a:cs typeface="Calibri"/>
              </a:rPr>
              <a:t>mil</a:t>
            </a:r>
            <a:r>
              <a:rPr sz="1350" b="1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7E7E7E"/>
                </a:solidFill>
                <a:latin typeface="Calibri"/>
                <a:cs typeface="Calibri"/>
              </a:rPr>
              <a:t>(+5%)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16</a:t>
            </a:fld>
            <a:endParaRPr spc="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5457" y="2092261"/>
            <a:ext cx="5823585" cy="3181350"/>
            <a:chOff x="1755457" y="2092261"/>
            <a:chExt cx="5823585" cy="3181350"/>
          </a:xfrm>
        </p:grpSpPr>
        <p:sp>
          <p:nvSpPr>
            <p:cNvPr id="4" name="object 4"/>
            <p:cNvSpPr/>
            <p:nvPr/>
          </p:nvSpPr>
          <p:spPr>
            <a:xfrm>
              <a:off x="1833372" y="3240023"/>
              <a:ext cx="96520" cy="1975485"/>
            </a:xfrm>
            <a:custGeom>
              <a:avLst/>
              <a:gdLst/>
              <a:ahLst/>
              <a:cxnLst/>
              <a:rect l="l" t="t" r="r" b="b"/>
              <a:pathLst>
                <a:path w="96519" h="1975485">
                  <a:moveTo>
                    <a:pt x="96012" y="0"/>
                  </a:moveTo>
                  <a:lnTo>
                    <a:pt x="0" y="0"/>
                  </a:lnTo>
                  <a:lnTo>
                    <a:pt x="0" y="1975103"/>
                  </a:lnTo>
                  <a:lnTo>
                    <a:pt x="96012" y="1975103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FF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7484" y="3240023"/>
              <a:ext cx="1569720" cy="1975485"/>
            </a:xfrm>
            <a:custGeom>
              <a:avLst/>
              <a:gdLst/>
              <a:ahLst/>
              <a:cxnLst/>
              <a:rect l="l" t="t" r="r" b="b"/>
              <a:pathLst>
                <a:path w="1569720" h="1975485">
                  <a:moveTo>
                    <a:pt x="96012" y="51816"/>
                  </a:moveTo>
                  <a:lnTo>
                    <a:pt x="0" y="51816"/>
                  </a:lnTo>
                  <a:lnTo>
                    <a:pt x="0" y="1975104"/>
                  </a:lnTo>
                  <a:lnTo>
                    <a:pt x="96012" y="1975104"/>
                  </a:lnTo>
                  <a:lnTo>
                    <a:pt x="96012" y="51816"/>
                  </a:lnTo>
                  <a:close/>
                </a:path>
                <a:path w="1569720" h="1975485">
                  <a:moveTo>
                    <a:pt x="230124" y="51816"/>
                  </a:moveTo>
                  <a:lnTo>
                    <a:pt x="134112" y="51816"/>
                  </a:lnTo>
                  <a:lnTo>
                    <a:pt x="134112" y="1975104"/>
                  </a:lnTo>
                  <a:lnTo>
                    <a:pt x="230124" y="1975104"/>
                  </a:lnTo>
                  <a:lnTo>
                    <a:pt x="230124" y="51816"/>
                  </a:lnTo>
                  <a:close/>
                </a:path>
                <a:path w="1569720" h="1975485">
                  <a:moveTo>
                    <a:pt x="364236" y="416052"/>
                  </a:moveTo>
                  <a:lnTo>
                    <a:pt x="268224" y="416052"/>
                  </a:lnTo>
                  <a:lnTo>
                    <a:pt x="268224" y="1975104"/>
                  </a:lnTo>
                  <a:lnTo>
                    <a:pt x="364236" y="1975104"/>
                  </a:lnTo>
                  <a:lnTo>
                    <a:pt x="364236" y="416052"/>
                  </a:lnTo>
                  <a:close/>
                </a:path>
                <a:path w="1569720" h="1975485">
                  <a:moveTo>
                    <a:pt x="496824" y="1091184"/>
                  </a:moveTo>
                  <a:lnTo>
                    <a:pt x="402336" y="1091184"/>
                  </a:lnTo>
                  <a:lnTo>
                    <a:pt x="402336" y="1975104"/>
                  </a:lnTo>
                  <a:lnTo>
                    <a:pt x="496824" y="1975104"/>
                  </a:lnTo>
                  <a:lnTo>
                    <a:pt x="496824" y="1091184"/>
                  </a:lnTo>
                  <a:close/>
                </a:path>
                <a:path w="1569720" h="1975485">
                  <a:moveTo>
                    <a:pt x="630936" y="780288"/>
                  </a:moveTo>
                  <a:lnTo>
                    <a:pt x="536448" y="780288"/>
                  </a:lnTo>
                  <a:lnTo>
                    <a:pt x="536448" y="1975104"/>
                  </a:lnTo>
                  <a:lnTo>
                    <a:pt x="630936" y="1975104"/>
                  </a:lnTo>
                  <a:lnTo>
                    <a:pt x="630936" y="780288"/>
                  </a:lnTo>
                  <a:close/>
                </a:path>
                <a:path w="1569720" h="1975485">
                  <a:moveTo>
                    <a:pt x="765048" y="519684"/>
                  </a:moveTo>
                  <a:lnTo>
                    <a:pt x="669036" y="519684"/>
                  </a:lnTo>
                  <a:lnTo>
                    <a:pt x="669036" y="1975104"/>
                  </a:lnTo>
                  <a:lnTo>
                    <a:pt x="765048" y="1975104"/>
                  </a:lnTo>
                  <a:lnTo>
                    <a:pt x="765048" y="519684"/>
                  </a:lnTo>
                  <a:close/>
                </a:path>
                <a:path w="1569720" h="1975485">
                  <a:moveTo>
                    <a:pt x="899160" y="207264"/>
                  </a:moveTo>
                  <a:lnTo>
                    <a:pt x="803148" y="207264"/>
                  </a:lnTo>
                  <a:lnTo>
                    <a:pt x="803148" y="1975104"/>
                  </a:lnTo>
                  <a:lnTo>
                    <a:pt x="899160" y="1975104"/>
                  </a:lnTo>
                  <a:lnTo>
                    <a:pt x="899160" y="207264"/>
                  </a:lnTo>
                  <a:close/>
                </a:path>
                <a:path w="1569720" h="1975485">
                  <a:moveTo>
                    <a:pt x="1033272" y="260604"/>
                  </a:moveTo>
                  <a:lnTo>
                    <a:pt x="937260" y="260604"/>
                  </a:lnTo>
                  <a:lnTo>
                    <a:pt x="937260" y="1975104"/>
                  </a:lnTo>
                  <a:lnTo>
                    <a:pt x="1033272" y="1975104"/>
                  </a:lnTo>
                  <a:lnTo>
                    <a:pt x="1033272" y="260604"/>
                  </a:lnTo>
                  <a:close/>
                </a:path>
                <a:path w="1569720" h="1975485">
                  <a:moveTo>
                    <a:pt x="1167384" y="51816"/>
                  </a:moveTo>
                  <a:lnTo>
                    <a:pt x="1071372" y="51816"/>
                  </a:lnTo>
                  <a:lnTo>
                    <a:pt x="1071372" y="1975104"/>
                  </a:lnTo>
                  <a:lnTo>
                    <a:pt x="1167384" y="1975104"/>
                  </a:lnTo>
                  <a:lnTo>
                    <a:pt x="1167384" y="51816"/>
                  </a:lnTo>
                  <a:close/>
                </a:path>
                <a:path w="1569720" h="1975485">
                  <a:moveTo>
                    <a:pt x="1301483" y="51816"/>
                  </a:moveTo>
                  <a:lnTo>
                    <a:pt x="1205484" y="51816"/>
                  </a:lnTo>
                  <a:lnTo>
                    <a:pt x="1205484" y="1975104"/>
                  </a:lnTo>
                  <a:lnTo>
                    <a:pt x="1301483" y="1975104"/>
                  </a:lnTo>
                  <a:lnTo>
                    <a:pt x="1301483" y="51816"/>
                  </a:lnTo>
                  <a:close/>
                </a:path>
                <a:path w="1569720" h="1975485">
                  <a:moveTo>
                    <a:pt x="1435608" y="0"/>
                  </a:moveTo>
                  <a:lnTo>
                    <a:pt x="1339583" y="0"/>
                  </a:lnTo>
                  <a:lnTo>
                    <a:pt x="1339583" y="1975104"/>
                  </a:lnTo>
                  <a:lnTo>
                    <a:pt x="1435608" y="1975104"/>
                  </a:lnTo>
                  <a:lnTo>
                    <a:pt x="1435608" y="0"/>
                  </a:lnTo>
                  <a:close/>
                </a:path>
                <a:path w="1569720" h="1975485">
                  <a:moveTo>
                    <a:pt x="1569720" y="0"/>
                  </a:moveTo>
                  <a:lnTo>
                    <a:pt x="1473708" y="0"/>
                  </a:lnTo>
                  <a:lnTo>
                    <a:pt x="1473708" y="1975104"/>
                  </a:lnTo>
                  <a:lnTo>
                    <a:pt x="1569720" y="1975104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5304" y="3188207"/>
              <a:ext cx="1568450" cy="2026920"/>
            </a:xfrm>
            <a:custGeom>
              <a:avLst/>
              <a:gdLst/>
              <a:ahLst/>
              <a:cxnLst/>
              <a:rect l="l" t="t" r="r" b="b"/>
              <a:pathLst>
                <a:path w="1568450" h="2026920">
                  <a:moveTo>
                    <a:pt x="96012" y="103632"/>
                  </a:moveTo>
                  <a:lnTo>
                    <a:pt x="0" y="103632"/>
                  </a:lnTo>
                  <a:lnTo>
                    <a:pt x="0" y="2026920"/>
                  </a:lnTo>
                  <a:lnTo>
                    <a:pt x="96012" y="2026920"/>
                  </a:lnTo>
                  <a:lnTo>
                    <a:pt x="96012" y="103632"/>
                  </a:lnTo>
                  <a:close/>
                </a:path>
                <a:path w="1568450" h="2026920">
                  <a:moveTo>
                    <a:pt x="228600" y="155448"/>
                  </a:moveTo>
                  <a:lnTo>
                    <a:pt x="134112" y="155448"/>
                  </a:lnTo>
                  <a:lnTo>
                    <a:pt x="134112" y="2026920"/>
                  </a:lnTo>
                  <a:lnTo>
                    <a:pt x="228600" y="2026920"/>
                  </a:lnTo>
                  <a:lnTo>
                    <a:pt x="228600" y="155448"/>
                  </a:lnTo>
                  <a:close/>
                </a:path>
                <a:path w="1568450" h="2026920">
                  <a:moveTo>
                    <a:pt x="362712" y="51816"/>
                  </a:moveTo>
                  <a:lnTo>
                    <a:pt x="268224" y="51816"/>
                  </a:lnTo>
                  <a:lnTo>
                    <a:pt x="268224" y="2026920"/>
                  </a:lnTo>
                  <a:lnTo>
                    <a:pt x="362712" y="2026920"/>
                  </a:lnTo>
                  <a:lnTo>
                    <a:pt x="362712" y="51816"/>
                  </a:lnTo>
                  <a:close/>
                </a:path>
                <a:path w="1568450" h="2026920">
                  <a:moveTo>
                    <a:pt x="496824" y="103632"/>
                  </a:moveTo>
                  <a:lnTo>
                    <a:pt x="400812" y="103632"/>
                  </a:lnTo>
                  <a:lnTo>
                    <a:pt x="400812" y="2026920"/>
                  </a:lnTo>
                  <a:lnTo>
                    <a:pt x="496824" y="2026920"/>
                  </a:lnTo>
                  <a:lnTo>
                    <a:pt x="496824" y="103632"/>
                  </a:lnTo>
                  <a:close/>
                </a:path>
                <a:path w="1568450" h="2026920">
                  <a:moveTo>
                    <a:pt x="630936" y="103632"/>
                  </a:moveTo>
                  <a:lnTo>
                    <a:pt x="534924" y="103632"/>
                  </a:lnTo>
                  <a:lnTo>
                    <a:pt x="534924" y="2026920"/>
                  </a:lnTo>
                  <a:lnTo>
                    <a:pt x="630936" y="2026920"/>
                  </a:lnTo>
                  <a:lnTo>
                    <a:pt x="630936" y="103632"/>
                  </a:lnTo>
                  <a:close/>
                </a:path>
                <a:path w="1568450" h="2026920">
                  <a:moveTo>
                    <a:pt x="765048" y="103632"/>
                  </a:moveTo>
                  <a:lnTo>
                    <a:pt x="669036" y="103632"/>
                  </a:lnTo>
                  <a:lnTo>
                    <a:pt x="669036" y="2026920"/>
                  </a:lnTo>
                  <a:lnTo>
                    <a:pt x="765048" y="2026920"/>
                  </a:lnTo>
                  <a:lnTo>
                    <a:pt x="765048" y="103632"/>
                  </a:lnTo>
                  <a:close/>
                </a:path>
                <a:path w="1568450" h="2026920">
                  <a:moveTo>
                    <a:pt x="899160" y="0"/>
                  </a:moveTo>
                  <a:lnTo>
                    <a:pt x="803148" y="0"/>
                  </a:lnTo>
                  <a:lnTo>
                    <a:pt x="803148" y="2026920"/>
                  </a:lnTo>
                  <a:lnTo>
                    <a:pt x="899160" y="2026920"/>
                  </a:lnTo>
                  <a:lnTo>
                    <a:pt x="899160" y="0"/>
                  </a:lnTo>
                  <a:close/>
                </a:path>
                <a:path w="1568450" h="2026920">
                  <a:moveTo>
                    <a:pt x="1033272" y="51816"/>
                  </a:moveTo>
                  <a:lnTo>
                    <a:pt x="937260" y="51816"/>
                  </a:lnTo>
                  <a:lnTo>
                    <a:pt x="937260" y="2026920"/>
                  </a:lnTo>
                  <a:lnTo>
                    <a:pt x="1033272" y="2026920"/>
                  </a:lnTo>
                  <a:lnTo>
                    <a:pt x="1033272" y="51816"/>
                  </a:lnTo>
                  <a:close/>
                </a:path>
                <a:path w="1568450" h="2026920">
                  <a:moveTo>
                    <a:pt x="1167384" y="103632"/>
                  </a:moveTo>
                  <a:lnTo>
                    <a:pt x="1071372" y="103632"/>
                  </a:lnTo>
                  <a:lnTo>
                    <a:pt x="1071372" y="2026920"/>
                  </a:lnTo>
                  <a:lnTo>
                    <a:pt x="1167384" y="2026920"/>
                  </a:lnTo>
                  <a:lnTo>
                    <a:pt x="1167384" y="103632"/>
                  </a:lnTo>
                  <a:close/>
                </a:path>
                <a:path w="1568450" h="2026920">
                  <a:moveTo>
                    <a:pt x="1301496" y="0"/>
                  </a:moveTo>
                  <a:lnTo>
                    <a:pt x="1205484" y="0"/>
                  </a:lnTo>
                  <a:lnTo>
                    <a:pt x="1205484" y="2026920"/>
                  </a:lnTo>
                  <a:lnTo>
                    <a:pt x="1301496" y="2026920"/>
                  </a:lnTo>
                  <a:lnTo>
                    <a:pt x="1301496" y="0"/>
                  </a:lnTo>
                  <a:close/>
                </a:path>
                <a:path w="1568450" h="2026920">
                  <a:moveTo>
                    <a:pt x="1435608" y="0"/>
                  </a:moveTo>
                  <a:lnTo>
                    <a:pt x="1339596" y="0"/>
                  </a:lnTo>
                  <a:lnTo>
                    <a:pt x="1339596" y="2026920"/>
                  </a:lnTo>
                  <a:lnTo>
                    <a:pt x="1435608" y="2026920"/>
                  </a:lnTo>
                  <a:lnTo>
                    <a:pt x="1435608" y="0"/>
                  </a:lnTo>
                  <a:close/>
                </a:path>
                <a:path w="1568450" h="2026920">
                  <a:moveTo>
                    <a:pt x="1568196" y="0"/>
                  </a:moveTo>
                  <a:lnTo>
                    <a:pt x="1473708" y="0"/>
                  </a:lnTo>
                  <a:lnTo>
                    <a:pt x="1473708" y="2026920"/>
                  </a:lnTo>
                  <a:lnTo>
                    <a:pt x="1568196" y="2026920"/>
                  </a:lnTo>
                  <a:lnTo>
                    <a:pt x="1568196" y="0"/>
                  </a:lnTo>
                  <a:close/>
                </a:path>
              </a:pathLst>
            </a:custGeom>
            <a:solidFill>
              <a:srgbClr val="00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83124" y="3136391"/>
              <a:ext cx="1568450" cy="2078989"/>
            </a:xfrm>
            <a:custGeom>
              <a:avLst/>
              <a:gdLst/>
              <a:ahLst/>
              <a:cxnLst/>
              <a:rect l="l" t="t" r="r" b="b"/>
              <a:pathLst>
                <a:path w="1568450" h="2078989">
                  <a:moveTo>
                    <a:pt x="94488" y="155448"/>
                  </a:moveTo>
                  <a:lnTo>
                    <a:pt x="0" y="155448"/>
                  </a:lnTo>
                  <a:lnTo>
                    <a:pt x="0" y="2078736"/>
                  </a:lnTo>
                  <a:lnTo>
                    <a:pt x="94488" y="2078736"/>
                  </a:lnTo>
                  <a:lnTo>
                    <a:pt x="94488" y="155448"/>
                  </a:lnTo>
                  <a:close/>
                </a:path>
                <a:path w="1568450" h="2078989">
                  <a:moveTo>
                    <a:pt x="228600" y="207264"/>
                  </a:moveTo>
                  <a:lnTo>
                    <a:pt x="132588" y="207264"/>
                  </a:lnTo>
                  <a:lnTo>
                    <a:pt x="132588" y="2078736"/>
                  </a:lnTo>
                  <a:lnTo>
                    <a:pt x="228600" y="2078736"/>
                  </a:lnTo>
                  <a:lnTo>
                    <a:pt x="228600" y="207264"/>
                  </a:lnTo>
                  <a:close/>
                </a:path>
                <a:path w="1568450" h="2078989">
                  <a:moveTo>
                    <a:pt x="362712" y="103632"/>
                  </a:moveTo>
                  <a:lnTo>
                    <a:pt x="266700" y="103632"/>
                  </a:lnTo>
                  <a:lnTo>
                    <a:pt x="266700" y="2078736"/>
                  </a:lnTo>
                  <a:lnTo>
                    <a:pt x="362712" y="2078736"/>
                  </a:lnTo>
                  <a:lnTo>
                    <a:pt x="362712" y="103632"/>
                  </a:lnTo>
                  <a:close/>
                </a:path>
                <a:path w="1568450" h="2078989">
                  <a:moveTo>
                    <a:pt x="496824" y="155448"/>
                  </a:moveTo>
                  <a:lnTo>
                    <a:pt x="400812" y="155448"/>
                  </a:lnTo>
                  <a:lnTo>
                    <a:pt x="400812" y="2078736"/>
                  </a:lnTo>
                  <a:lnTo>
                    <a:pt x="496824" y="2078736"/>
                  </a:lnTo>
                  <a:lnTo>
                    <a:pt x="496824" y="155448"/>
                  </a:lnTo>
                  <a:close/>
                </a:path>
                <a:path w="1568450" h="2078989">
                  <a:moveTo>
                    <a:pt x="630936" y="65532"/>
                  </a:moveTo>
                  <a:lnTo>
                    <a:pt x="534924" y="65532"/>
                  </a:lnTo>
                  <a:lnTo>
                    <a:pt x="534924" y="2078736"/>
                  </a:lnTo>
                  <a:lnTo>
                    <a:pt x="630936" y="2078736"/>
                  </a:lnTo>
                  <a:lnTo>
                    <a:pt x="630936" y="65532"/>
                  </a:lnTo>
                  <a:close/>
                </a:path>
                <a:path w="1568450" h="2078989">
                  <a:moveTo>
                    <a:pt x="765048" y="155448"/>
                  </a:moveTo>
                  <a:lnTo>
                    <a:pt x="669036" y="155448"/>
                  </a:lnTo>
                  <a:lnTo>
                    <a:pt x="669036" y="2078736"/>
                  </a:lnTo>
                  <a:lnTo>
                    <a:pt x="765048" y="2078736"/>
                  </a:lnTo>
                  <a:lnTo>
                    <a:pt x="765048" y="155448"/>
                  </a:lnTo>
                  <a:close/>
                </a:path>
                <a:path w="1568450" h="2078989">
                  <a:moveTo>
                    <a:pt x="899160" y="103632"/>
                  </a:moveTo>
                  <a:lnTo>
                    <a:pt x="803148" y="103632"/>
                  </a:lnTo>
                  <a:lnTo>
                    <a:pt x="803148" y="2078736"/>
                  </a:lnTo>
                  <a:lnTo>
                    <a:pt x="899160" y="2078736"/>
                  </a:lnTo>
                  <a:lnTo>
                    <a:pt x="899160" y="103632"/>
                  </a:lnTo>
                  <a:close/>
                </a:path>
                <a:path w="1568450" h="2078989">
                  <a:moveTo>
                    <a:pt x="1033272" y="103632"/>
                  </a:moveTo>
                  <a:lnTo>
                    <a:pt x="937260" y="103632"/>
                  </a:lnTo>
                  <a:lnTo>
                    <a:pt x="937260" y="2078736"/>
                  </a:lnTo>
                  <a:lnTo>
                    <a:pt x="1033272" y="2078736"/>
                  </a:lnTo>
                  <a:lnTo>
                    <a:pt x="1033272" y="103632"/>
                  </a:lnTo>
                  <a:close/>
                </a:path>
                <a:path w="1568450" h="2078989">
                  <a:moveTo>
                    <a:pt x="1165860" y="0"/>
                  </a:moveTo>
                  <a:lnTo>
                    <a:pt x="1071372" y="0"/>
                  </a:lnTo>
                  <a:lnTo>
                    <a:pt x="1071372" y="2078736"/>
                  </a:lnTo>
                  <a:lnTo>
                    <a:pt x="1165860" y="2078736"/>
                  </a:lnTo>
                  <a:lnTo>
                    <a:pt x="1165860" y="0"/>
                  </a:lnTo>
                  <a:close/>
                </a:path>
                <a:path w="1568450" h="2078989">
                  <a:moveTo>
                    <a:pt x="1299972" y="103632"/>
                  </a:moveTo>
                  <a:lnTo>
                    <a:pt x="1205484" y="103632"/>
                  </a:lnTo>
                  <a:lnTo>
                    <a:pt x="1205484" y="2078736"/>
                  </a:lnTo>
                  <a:lnTo>
                    <a:pt x="1299972" y="2078736"/>
                  </a:lnTo>
                  <a:lnTo>
                    <a:pt x="1299972" y="103632"/>
                  </a:lnTo>
                  <a:close/>
                </a:path>
                <a:path w="1568450" h="2078989">
                  <a:moveTo>
                    <a:pt x="1434084" y="207264"/>
                  </a:moveTo>
                  <a:lnTo>
                    <a:pt x="1339596" y="207264"/>
                  </a:lnTo>
                  <a:lnTo>
                    <a:pt x="1339596" y="2078736"/>
                  </a:lnTo>
                  <a:lnTo>
                    <a:pt x="1434084" y="2078736"/>
                  </a:lnTo>
                  <a:lnTo>
                    <a:pt x="1434084" y="207264"/>
                  </a:lnTo>
                  <a:close/>
                </a:path>
                <a:path w="1568450" h="2078989">
                  <a:moveTo>
                    <a:pt x="1568183" y="207264"/>
                  </a:moveTo>
                  <a:lnTo>
                    <a:pt x="1472171" y="207264"/>
                  </a:lnTo>
                  <a:lnTo>
                    <a:pt x="1472171" y="2078736"/>
                  </a:lnTo>
                  <a:lnTo>
                    <a:pt x="1568183" y="2078736"/>
                  </a:lnTo>
                  <a:lnTo>
                    <a:pt x="1568183" y="207264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89420" y="3343655"/>
              <a:ext cx="767080" cy="1871980"/>
            </a:xfrm>
            <a:custGeom>
              <a:avLst/>
              <a:gdLst/>
              <a:ahLst/>
              <a:cxnLst/>
              <a:rect l="l" t="t" r="r" b="b"/>
              <a:pathLst>
                <a:path w="767079" h="1871979">
                  <a:moveTo>
                    <a:pt x="96012" y="0"/>
                  </a:moveTo>
                  <a:lnTo>
                    <a:pt x="0" y="0"/>
                  </a:lnTo>
                  <a:lnTo>
                    <a:pt x="0" y="1871472"/>
                  </a:lnTo>
                  <a:lnTo>
                    <a:pt x="96012" y="1871472"/>
                  </a:lnTo>
                  <a:lnTo>
                    <a:pt x="96012" y="0"/>
                  </a:lnTo>
                  <a:close/>
                </a:path>
                <a:path w="767079" h="1871979">
                  <a:moveTo>
                    <a:pt x="230111" y="51816"/>
                  </a:moveTo>
                  <a:lnTo>
                    <a:pt x="134112" y="51816"/>
                  </a:lnTo>
                  <a:lnTo>
                    <a:pt x="134112" y="1871472"/>
                  </a:lnTo>
                  <a:lnTo>
                    <a:pt x="230111" y="1871472"/>
                  </a:lnTo>
                  <a:lnTo>
                    <a:pt x="230111" y="51816"/>
                  </a:lnTo>
                  <a:close/>
                </a:path>
                <a:path w="767079" h="1871979">
                  <a:moveTo>
                    <a:pt x="364236" y="103632"/>
                  </a:moveTo>
                  <a:lnTo>
                    <a:pt x="268224" y="103632"/>
                  </a:lnTo>
                  <a:lnTo>
                    <a:pt x="268224" y="1871472"/>
                  </a:lnTo>
                  <a:lnTo>
                    <a:pt x="364236" y="1871472"/>
                  </a:lnTo>
                  <a:lnTo>
                    <a:pt x="364236" y="103632"/>
                  </a:lnTo>
                  <a:close/>
                </a:path>
                <a:path w="767079" h="1871979">
                  <a:moveTo>
                    <a:pt x="498335" y="156972"/>
                  </a:moveTo>
                  <a:lnTo>
                    <a:pt x="402336" y="156972"/>
                  </a:lnTo>
                  <a:lnTo>
                    <a:pt x="402336" y="1871472"/>
                  </a:lnTo>
                  <a:lnTo>
                    <a:pt x="498335" y="1871472"/>
                  </a:lnTo>
                  <a:lnTo>
                    <a:pt x="498335" y="156972"/>
                  </a:lnTo>
                  <a:close/>
                </a:path>
                <a:path w="767079" h="1871979">
                  <a:moveTo>
                    <a:pt x="632460" y="156972"/>
                  </a:moveTo>
                  <a:lnTo>
                    <a:pt x="536448" y="156972"/>
                  </a:lnTo>
                  <a:lnTo>
                    <a:pt x="536448" y="1871472"/>
                  </a:lnTo>
                  <a:lnTo>
                    <a:pt x="632460" y="1871472"/>
                  </a:lnTo>
                  <a:lnTo>
                    <a:pt x="632460" y="156972"/>
                  </a:lnTo>
                  <a:close/>
                </a:path>
                <a:path w="767079" h="1871979">
                  <a:moveTo>
                    <a:pt x="766559" y="156972"/>
                  </a:moveTo>
                  <a:lnTo>
                    <a:pt x="670560" y="156972"/>
                  </a:lnTo>
                  <a:lnTo>
                    <a:pt x="670560" y="1871472"/>
                  </a:lnTo>
                  <a:lnTo>
                    <a:pt x="766559" y="1871472"/>
                  </a:lnTo>
                  <a:lnTo>
                    <a:pt x="766559" y="156972"/>
                  </a:lnTo>
                  <a:close/>
                </a:path>
              </a:pathLst>
            </a:custGeom>
            <a:solidFill>
              <a:srgbClr val="7C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0220" y="2097023"/>
              <a:ext cx="55244" cy="3118485"/>
            </a:xfrm>
            <a:custGeom>
              <a:avLst/>
              <a:gdLst/>
              <a:ahLst/>
              <a:cxnLst/>
              <a:rect l="l" t="t" r="r" b="b"/>
              <a:pathLst>
                <a:path w="55244" h="3118485">
                  <a:moveTo>
                    <a:pt x="54863" y="3118104"/>
                  </a:moveTo>
                  <a:lnTo>
                    <a:pt x="54863" y="0"/>
                  </a:lnTo>
                </a:path>
                <a:path w="55244" h="3118485">
                  <a:moveTo>
                    <a:pt x="0" y="3118104"/>
                  </a:moveTo>
                  <a:lnTo>
                    <a:pt x="54863" y="3118104"/>
                  </a:lnTo>
                </a:path>
                <a:path w="55244" h="3118485">
                  <a:moveTo>
                    <a:pt x="0" y="2078736"/>
                  </a:moveTo>
                  <a:lnTo>
                    <a:pt x="54863" y="2078736"/>
                  </a:lnTo>
                </a:path>
                <a:path w="55244" h="3118485">
                  <a:moveTo>
                    <a:pt x="0" y="1039367"/>
                  </a:moveTo>
                  <a:lnTo>
                    <a:pt x="54863" y="1039367"/>
                  </a:lnTo>
                </a:path>
                <a:path w="55244" h="3118485">
                  <a:moveTo>
                    <a:pt x="0" y="0"/>
                  </a:moveTo>
                  <a:lnTo>
                    <a:pt x="54863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084" y="5215127"/>
              <a:ext cx="5759450" cy="53340"/>
            </a:xfrm>
            <a:custGeom>
              <a:avLst/>
              <a:gdLst/>
              <a:ahLst/>
              <a:cxnLst/>
              <a:rect l="l" t="t" r="r" b="b"/>
              <a:pathLst>
                <a:path w="5759450" h="53339">
                  <a:moveTo>
                    <a:pt x="0" y="0"/>
                  </a:moveTo>
                  <a:lnTo>
                    <a:pt x="5759196" y="0"/>
                  </a:lnTo>
                </a:path>
                <a:path w="5759450" h="53339">
                  <a:moveTo>
                    <a:pt x="0" y="0"/>
                  </a:moveTo>
                  <a:lnTo>
                    <a:pt x="0" y="53340"/>
                  </a:lnTo>
                </a:path>
                <a:path w="5759450" h="53339">
                  <a:moveTo>
                    <a:pt x="132588" y="0"/>
                  </a:moveTo>
                  <a:lnTo>
                    <a:pt x="132588" y="53340"/>
                  </a:lnTo>
                </a:path>
                <a:path w="5759450" h="53339">
                  <a:moveTo>
                    <a:pt x="266700" y="0"/>
                  </a:moveTo>
                  <a:lnTo>
                    <a:pt x="266700" y="53340"/>
                  </a:lnTo>
                </a:path>
                <a:path w="5759450" h="53339">
                  <a:moveTo>
                    <a:pt x="400812" y="0"/>
                  </a:moveTo>
                  <a:lnTo>
                    <a:pt x="400812" y="53340"/>
                  </a:lnTo>
                </a:path>
                <a:path w="5759450" h="53339">
                  <a:moveTo>
                    <a:pt x="534924" y="0"/>
                  </a:moveTo>
                  <a:lnTo>
                    <a:pt x="534924" y="53340"/>
                  </a:lnTo>
                </a:path>
                <a:path w="5759450" h="53339">
                  <a:moveTo>
                    <a:pt x="669036" y="0"/>
                  </a:moveTo>
                  <a:lnTo>
                    <a:pt x="669036" y="53340"/>
                  </a:lnTo>
                </a:path>
                <a:path w="5759450" h="53339">
                  <a:moveTo>
                    <a:pt x="803148" y="0"/>
                  </a:moveTo>
                  <a:lnTo>
                    <a:pt x="803148" y="53340"/>
                  </a:lnTo>
                </a:path>
                <a:path w="5759450" h="53339">
                  <a:moveTo>
                    <a:pt x="937260" y="0"/>
                  </a:moveTo>
                  <a:lnTo>
                    <a:pt x="937260" y="53340"/>
                  </a:lnTo>
                </a:path>
                <a:path w="5759450" h="53339">
                  <a:moveTo>
                    <a:pt x="1071372" y="0"/>
                  </a:moveTo>
                  <a:lnTo>
                    <a:pt x="1071372" y="53340"/>
                  </a:lnTo>
                </a:path>
                <a:path w="5759450" h="53339">
                  <a:moveTo>
                    <a:pt x="1205484" y="0"/>
                  </a:moveTo>
                  <a:lnTo>
                    <a:pt x="1205484" y="53340"/>
                  </a:lnTo>
                </a:path>
                <a:path w="5759450" h="53339">
                  <a:moveTo>
                    <a:pt x="1339596" y="0"/>
                  </a:moveTo>
                  <a:lnTo>
                    <a:pt x="1339596" y="53340"/>
                  </a:lnTo>
                </a:path>
                <a:path w="5759450" h="53339">
                  <a:moveTo>
                    <a:pt x="1472183" y="0"/>
                  </a:moveTo>
                  <a:lnTo>
                    <a:pt x="1472183" y="53340"/>
                  </a:lnTo>
                </a:path>
                <a:path w="5759450" h="53339">
                  <a:moveTo>
                    <a:pt x="1606295" y="0"/>
                  </a:moveTo>
                  <a:lnTo>
                    <a:pt x="1606295" y="53340"/>
                  </a:lnTo>
                </a:path>
                <a:path w="5759450" h="53339">
                  <a:moveTo>
                    <a:pt x="1740408" y="0"/>
                  </a:moveTo>
                  <a:lnTo>
                    <a:pt x="1740408" y="53340"/>
                  </a:lnTo>
                </a:path>
                <a:path w="5759450" h="53339">
                  <a:moveTo>
                    <a:pt x="1874520" y="0"/>
                  </a:moveTo>
                  <a:lnTo>
                    <a:pt x="1874520" y="53340"/>
                  </a:lnTo>
                </a:path>
                <a:path w="5759450" h="53339">
                  <a:moveTo>
                    <a:pt x="2008632" y="0"/>
                  </a:moveTo>
                  <a:lnTo>
                    <a:pt x="2008632" y="53340"/>
                  </a:lnTo>
                </a:path>
                <a:path w="5759450" h="53339">
                  <a:moveTo>
                    <a:pt x="2142744" y="0"/>
                  </a:moveTo>
                  <a:lnTo>
                    <a:pt x="2142744" y="53340"/>
                  </a:lnTo>
                </a:path>
                <a:path w="5759450" h="53339">
                  <a:moveTo>
                    <a:pt x="2276856" y="0"/>
                  </a:moveTo>
                  <a:lnTo>
                    <a:pt x="2276856" y="53340"/>
                  </a:lnTo>
                </a:path>
                <a:path w="5759450" h="53339">
                  <a:moveTo>
                    <a:pt x="2410968" y="0"/>
                  </a:moveTo>
                  <a:lnTo>
                    <a:pt x="2410968" y="53340"/>
                  </a:lnTo>
                </a:path>
                <a:path w="5759450" h="53339">
                  <a:moveTo>
                    <a:pt x="2545080" y="0"/>
                  </a:moveTo>
                  <a:lnTo>
                    <a:pt x="2545080" y="53340"/>
                  </a:lnTo>
                </a:path>
                <a:path w="5759450" h="53339">
                  <a:moveTo>
                    <a:pt x="2677668" y="0"/>
                  </a:moveTo>
                  <a:lnTo>
                    <a:pt x="2677668" y="53340"/>
                  </a:lnTo>
                </a:path>
                <a:path w="5759450" h="53339">
                  <a:moveTo>
                    <a:pt x="2811780" y="0"/>
                  </a:moveTo>
                  <a:lnTo>
                    <a:pt x="2811780" y="53340"/>
                  </a:lnTo>
                </a:path>
                <a:path w="5759450" h="53339">
                  <a:moveTo>
                    <a:pt x="2945892" y="0"/>
                  </a:moveTo>
                  <a:lnTo>
                    <a:pt x="2945892" y="53340"/>
                  </a:lnTo>
                </a:path>
                <a:path w="5759450" h="53339">
                  <a:moveTo>
                    <a:pt x="3080004" y="0"/>
                  </a:moveTo>
                  <a:lnTo>
                    <a:pt x="3080004" y="53340"/>
                  </a:lnTo>
                </a:path>
                <a:path w="5759450" h="53339">
                  <a:moveTo>
                    <a:pt x="3214116" y="0"/>
                  </a:moveTo>
                  <a:lnTo>
                    <a:pt x="3214116" y="53340"/>
                  </a:lnTo>
                </a:path>
                <a:path w="5759450" h="53339">
                  <a:moveTo>
                    <a:pt x="3348228" y="0"/>
                  </a:moveTo>
                  <a:lnTo>
                    <a:pt x="3348228" y="53340"/>
                  </a:lnTo>
                </a:path>
                <a:path w="5759450" h="53339">
                  <a:moveTo>
                    <a:pt x="3482340" y="0"/>
                  </a:moveTo>
                  <a:lnTo>
                    <a:pt x="3482340" y="53340"/>
                  </a:lnTo>
                </a:path>
                <a:path w="5759450" h="53339">
                  <a:moveTo>
                    <a:pt x="3616452" y="0"/>
                  </a:moveTo>
                  <a:lnTo>
                    <a:pt x="3616452" y="53340"/>
                  </a:lnTo>
                </a:path>
                <a:path w="5759450" h="53339">
                  <a:moveTo>
                    <a:pt x="3750564" y="0"/>
                  </a:moveTo>
                  <a:lnTo>
                    <a:pt x="3750564" y="53340"/>
                  </a:lnTo>
                </a:path>
                <a:path w="5759450" h="53339">
                  <a:moveTo>
                    <a:pt x="3884676" y="0"/>
                  </a:moveTo>
                  <a:lnTo>
                    <a:pt x="3884676" y="53340"/>
                  </a:lnTo>
                </a:path>
                <a:path w="5759450" h="53339">
                  <a:moveTo>
                    <a:pt x="4017264" y="0"/>
                  </a:moveTo>
                  <a:lnTo>
                    <a:pt x="4017264" y="53340"/>
                  </a:lnTo>
                </a:path>
                <a:path w="5759450" h="53339">
                  <a:moveTo>
                    <a:pt x="4151376" y="0"/>
                  </a:moveTo>
                  <a:lnTo>
                    <a:pt x="4151376" y="53340"/>
                  </a:lnTo>
                </a:path>
                <a:path w="5759450" h="53339">
                  <a:moveTo>
                    <a:pt x="4285488" y="0"/>
                  </a:moveTo>
                  <a:lnTo>
                    <a:pt x="4285488" y="53340"/>
                  </a:lnTo>
                </a:path>
                <a:path w="5759450" h="53339">
                  <a:moveTo>
                    <a:pt x="4419600" y="0"/>
                  </a:moveTo>
                  <a:lnTo>
                    <a:pt x="4419600" y="53340"/>
                  </a:lnTo>
                </a:path>
                <a:path w="5759450" h="53339">
                  <a:moveTo>
                    <a:pt x="4553712" y="0"/>
                  </a:moveTo>
                  <a:lnTo>
                    <a:pt x="4553712" y="53340"/>
                  </a:lnTo>
                </a:path>
                <a:path w="5759450" h="53339">
                  <a:moveTo>
                    <a:pt x="4687824" y="0"/>
                  </a:moveTo>
                  <a:lnTo>
                    <a:pt x="4687824" y="53340"/>
                  </a:lnTo>
                </a:path>
                <a:path w="5759450" h="53339">
                  <a:moveTo>
                    <a:pt x="4821936" y="0"/>
                  </a:moveTo>
                  <a:lnTo>
                    <a:pt x="4821936" y="53340"/>
                  </a:lnTo>
                </a:path>
                <a:path w="5759450" h="53339">
                  <a:moveTo>
                    <a:pt x="4956048" y="0"/>
                  </a:moveTo>
                  <a:lnTo>
                    <a:pt x="4956048" y="53340"/>
                  </a:lnTo>
                </a:path>
                <a:path w="5759450" h="53339">
                  <a:moveTo>
                    <a:pt x="5090160" y="0"/>
                  </a:moveTo>
                  <a:lnTo>
                    <a:pt x="5090160" y="53340"/>
                  </a:lnTo>
                </a:path>
                <a:path w="5759450" h="53339">
                  <a:moveTo>
                    <a:pt x="5224272" y="0"/>
                  </a:moveTo>
                  <a:lnTo>
                    <a:pt x="5224272" y="53340"/>
                  </a:lnTo>
                </a:path>
                <a:path w="5759450" h="53339">
                  <a:moveTo>
                    <a:pt x="5356860" y="0"/>
                  </a:moveTo>
                  <a:lnTo>
                    <a:pt x="5356860" y="53340"/>
                  </a:lnTo>
                </a:path>
                <a:path w="5759450" h="53339">
                  <a:moveTo>
                    <a:pt x="5490972" y="0"/>
                  </a:moveTo>
                  <a:lnTo>
                    <a:pt x="5490972" y="53340"/>
                  </a:lnTo>
                </a:path>
                <a:path w="5759450" h="53339">
                  <a:moveTo>
                    <a:pt x="5625084" y="0"/>
                  </a:moveTo>
                  <a:lnTo>
                    <a:pt x="5625084" y="53340"/>
                  </a:lnTo>
                </a:path>
                <a:path w="5759450" h="53339">
                  <a:moveTo>
                    <a:pt x="5759196" y="0"/>
                  </a:moveTo>
                  <a:lnTo>
                    <a:pt x="5759196" y="5334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27657" y="2525395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78%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7978" y="2535174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78%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5417" y="2387854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79%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38290" y="2657982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76%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6917" y="2746375"/>
            <a:ext cx="3822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73%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3113" y="3002661"/>
            <a:ext cx="1405255" cy="1279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80%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57%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400" b="1" spc="-5" dirty="0">
                <a:latin typeface="Arial"/>
                <a:cs typeface="Arial"/>
              </a:rPr>
              <a:t>60%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3113" y="5082032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4308" y="1962734"/>
            <a:ext cx="4813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100%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1132" y="529386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/19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4505" y="5293867"/>
            <a:ext cx="32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/20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98952" y="529386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/20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32326" y="5293867"/>
            <a:ext cx="32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/21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06517" y="529386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/21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40146" y="5293867"/>
            <a:ext cx="32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/22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14338" y="5293867"/>
            <a:ext cx="382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/22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47584" y="5293867"/>
            <a:ext cx="323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/23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01825" y="2689859"/>
            <a:ext cx="5660390" cy="1537335"/>
          </a:xfrm>
          <a:custGeom>
            <a:avLst/>
            <a:gdLst/>
            <a:ahLst/>
            <a:cxnLst/>
            <a:rect l="l" t="t" r="r" b="b"/>
            <a:pathLst>
              <a:path w="5660390" h="1537335">
                <a:moveTo>
                  <a:pt x="92202" y="172593"/>
                </a:moveTo>
                <a:lnTo>
                  <a:pt x="85966" y="153162"/>
                </a:lnTo>
                <a:lnTo>
                  <a:pt x="66167" y="91440"/>
                </a:lnTo>
                <a:lnTo>
                  <a:pt x="16891" y="160909"/>
                </a:lnTo>
                <a:lnTo>
                  <a:pt x="48196" y="165773"/>
                </a:lnTo>
                <a:lnTo>
                  <a:pt x="0" y="476250"/>
                </a:lnTo>
                <a:lnTo>
                  <a:pt x="12446" y="478155"/>
                </a:lnTo>
                <a:lnTo>
                  <a:pt x="60782" y="167728"/>
                </a:lnTo>
                <a:lnTo>
                  <a:pt x="92202" y="172593"/>
                </a:lnTo>
                <a:close/>
              </a:path>
              <a:path w="5660390" h="1537335">
                <a:moveTo>
                  <a:pt x="615823" y="1164844"/>
                </a:moveTo>
                <a:lnTo>
                  <a:pt x="609638" y="1145286"/>
                </a:lnTo>
                <a:lnTo>
                  <a:pt x="590169" y="1083564"/>
                </a:lnTo>
                <a:lnTo>
                  <a:pt x="540512" y="1152906"/>
                </a:lnTo>
                <a:lnTo>
                  <a:pt x="571906" y="1157884"/>
                </a:lnTo>
                <a:lnTo>
                  <a:pt x="512064" y="1534922"/>
                </a:lnTo>
                <a:lnTo>
                  <a:pt x="524510" y="1536827"/>
                </a:lnTo>
                <a:lnTo>
                  <a:pt x="584479" y="1159878"/>
                </a:lnTo>
                <a:lnTo>
                  <a:pt x="615823" y="1164844"/>
                </a:lnTo>
                <a:close/>
              </a:path>
              <a:path w="5660390" h="1537335">
                <a:moveTo>
                  <a:pt x="1684782" y="171069"/>
                </a:moveTo>
                <a:lnTo>
                  <a:pt x="1678571" y="151638"/>
                </a:lnTo>
                <a:lnTo>
                  <a:pt x="1658874" y="89916"/>
                </a:lnTo>
                <a:lnTo>
                  <a:pt x="1609471" y="159385"/>
                </a:lnTo>
                <a:lnTo>
                  <a:pt x="1640776" y="164249"/>
                </a:lnTo>
                <a:lnTo>
                  <a:pt x="1592580" y="474726"/>
                </a:lnTo>
                <a:lnTo>
                  <a:pt x="1605026" y="476631"/>
                </a:lnTo>
                <a:lnTo>
                  <a:pt x="1653362" y="166204"/>
                </a:lnTo>
                <a:lnTo>
                  <a:pt x="1684782" y="171069"/>
                </a:lnTo>
                <a:close/>
              </a:path>
              <a:path w="5660390" h="1537335">
                <a:moveTo>
                  <a:pt x="3327527" y="81153"/>
                </a:moveTo>
                <a:lnTo>
                  <a:pt x="3321316" y="61722"/>
                </a:lnTo>
                <a:lnTo>
                  <a:pt x="3301619" y="0"/>
                </a:lnTo>
                <a:lnTo>
                  <a:pt x="3252343" y="69469"/>
                </a:lnTo>
                <a:lnTo>
                  <a:pt x="3283648" y="74345"/>
                </a:lnTo>
                <a:lnTo>
                  <a:pt x="3235452" y="384810"/>
                </a:lnTo>
                <a:lnTo>
                  <a:pt x="3247898" y="386715"/>
                </a:lnTo>
                <a:lnTo>
                  <a:pt x="3296234" y="76301"/>
                </a:lnTo>
                <a:lnTo>
                  <a:pt x="3327527" y="81153"/>
                </a:lnTo>
                <a:close/>
              </a:path>
              <a:path w="5660390" h="1537335">
                <a:moveTo>
                  <a:pt x="4915662" y="315849"/>
                </a:moveTo>
                <a:lnTo>
                  <a:pt x="4909451" y="296418"/>
                </a:lnTo>
                <a:lnTo>
                  <a:pt x="4889754" y="234696"/>
                </a:lnTo>
                <a:lnTo>
                  <a:pt x="4840351" y="304165"/>
                </a:lnTo>
                <a:lnTo>
                  <a:pt x="4871656" y="309029"/>
                </a:lnTo>
                <a:lnTo>
                  <a:pt x="4823460" y="619506"/>
                </a:lnTo>
                <a:lnTo>
                  <a:pt x="4835906" y="621411"/>
                </a:lnTo>
                <a:lnTo>
                  <a:pt x="4884242" y="310984"/>
                </a:lnTo>
                <a:lnTo>
                  <a:pt x="4915662" y="315849"/>
                </a:lnTo>
                <a:close/>
              </a:path>
              <a:path w="5660390" h="1537335">
                <a:moveTo>
                  <a:pt x="5660263" y="431292"/>
                </a:moveTo>
                <a:lnTo>
                  <a:pt x="5653913" y="418592"/>
                </a:lnTo>
                <a:lnTo>
                  <a:pt x="5622163" y="355092"/>
                </a:lnTo>
                <a:lnTo>
                  <a:pt x="5584063" y="431292"/>
                </a:lnTo>
                <a:lnTo>
                  <a:pt x="5615813" y="431292"/>
                </a:lnTo>
                <a:lnTo>
                  <a:pt x="5615813" y="739775"/>
                </a:lnTo>
                <a:lnTo>
                  <a:pt x="5628513" y="739775"/>
                </a:lnTo>
                <a:lnTo>
                  <a:pt x="5628513" y="431292"/>
                </a:lnTo>
                <a:lnTo>
                  <a:pt x="5660263" y="43129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0107" y="316991"/>
            <a:ext cx="4408170" cy="82829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17</a:t>
            </a:fld>
            <a:endParaRPr spc="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95669" y="6046419"/>
            <a:ext cx="203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Fonte: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IBGE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Agregação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ABINEE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2798" y="89661"/>
            <a:ext cx="3490595" cy="63373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indent="731520">
              <a:lnSpc>
                <a:spcPts val="2270"/>
              </a:lnSpc>
              <a:spcBef>
                <a:spcPts val="384"/>
              </a:spcBef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Produção 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Física </a:t>
            </a:r>
            <a:r>
              <a:rPr sz="21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Indústria</a:t>
            </a:r>
            <a:r>
              <a:rPr sz="21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Elétrica</a:t>
            </a:r>
            <a:r>
              <a:rPr sz="2100" b="0" spc="-3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 Eletrônica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15521" y="2520505"/>
            <a:ext cx="3267710" cy="1965325"/>
            <a:chOff x="5315521" y="2520505"/>
            <a:chExt cx="3267710" cy="1965325"/>
          </a:xfrm>
        </p:grpSpPr>
        <p:sp>
          <p:nvSpPr>
            <p:cNvPr id="6" name="object 6"/>
            <p:cNvSpPr/>
            <p:nvPr/>
          </p:nvSpPr>
          <p:spPr>
            <a:xfrm>
              <a:off x="5623560" y="2525267"/>
              <a:ext cx="668020" cy="1175385"/>
            </a:xfrm>
            <a:custGeom>
              <a:avLst/>
              <a:gdLst/>
              <a:ahLst/>
              <a:cxnLst/>
              <a:rect l="l" t="t" r="r" b="b"/>
              <a:pathLst>
                <a:path w="668020" h="1175385">
                  <a:moveTo>
                    <a:pt x="667512" y="0"/>
                  </a:moveTo>
                  <a:lnTo>
                    <a:pt x="0" y="0"/>
                  </a:lnTo>
                  <a:lnTo>
                    <a:pt x="0" y="1175003"/>
                  </a:lnTo>
                  <a:lnTo>
                    <a:pt x="667512" y="1175003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9608" y="2525267"/>
              <a:ext cx="1813560" cy="1263650"/>
            </a:xfrm>
            <a:custGeom>
              <a:avLst/>
              <a:gdLst/>
              <a:ahLst/>
              <a:cxnLst/>
              <a:rect l="l" t="t" r="r" b="b"/>
              <a:pathLst>
                <a:path w="1813559" h="1263650">
                  <a:moveTo>
                    <a:pt x="667499" y="12"/>
                  </a:moveTo>
                  <a:lnTo>
                    <a:pt x="0" y="12"/>
                  </a:lnTo>
                  <a:lnTo>
                    <a:pt x="0" y="1077468"/>
                  </a:lnTo>
                  <a:lnTo>
                    <a:pt x="667499" y="1077468"/>
                  </a:lnTo>
                  <a:lnTo>
                    <a:pt x="667499" y="12"/>
                  </a:lnTo>
                  <a:close/>
                </a:path>
                <a:path w="1813559" h="1263650">
                  <a:moveTo>
                    <a:pt x="1813547" y="0"/>
                  </a:moveTo>
                  <a:lnTo>
                    <a:pt x="1146048" y="0"/>
                  </a:lnTo>
                  <a:lnTo>
                    <a:pt x="1146048" y="1263396"/>
                  </a:lnTo>
                  <a:lnTo>
                    <a:pt x="1813547" y="1263396"/>
                  </a:lnTo>
                  <a:lnTo>
                    <a:pt x="1813547" y="0"/>
                  </a:lnTo>
                  <a:close/>
                </a:path>
              </a:pathLst>
            </a:custGeom>
            <a:solidFill>
              <a:srgbClr val="205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0284" y="2525267"/>
              <a:ext cx="64135" cy="1955800"/>
            </a:xfrm>
            <a:custGeom>
              <a:avLst/>
              <a:gdLst/>
              <a:ahLst/>
              <a:cxnLst/>
              <a:rect l="l" t="t" r="r" b="b"/>
              <a:pathLst>
                <a:path w="64135" h="1955800">
                  <a:moveTo>
                    <a:pt x="64007" y="1955292"/>
                  </a:moveTo>
                  <a:lnTo>
                    <a:pt x="64007" y="0"/>
                  </a:lnTo>
                </a:path>
                <a:path w="64135" h="1955800">
                  <a:moveTo>
                    <a:pt x="0" y="1955292"/>
                  </a:moveTo>
                  <a:lnTo>
                    <a:pt x="64007" y="1955292"/>
                  </a:lnTo>
                </a:path>
                <a:path w="64135" h="1955800">
                  <a:moveTo>
                    <a:pt x="0" y="1304544"/>
                  </a:moveTo>
                  <a:lnTo>
                    <a:pt x="64007" y="1304544"/>
                  </a:lnTo>
                </a:path>
                <a:path w="64135" h="1955800">
                  <a:moveTo>
                    <a:pt x="0" y="652272"/>
                  </a:moveTo>
                  <a:lnTo>
                    <a:pt x="64007" y="652272"/>
                  </a:lnTo>
                </a:path>
                <a:path w="64135" h="1955800">
                  <a:moveTo>
                    <a:pt x="0" y="0"/>
                  </a:moveTo>
                  <a:lnTo>
                    <a:pt x="6400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60516" y="3736085"/>
            <a:ext cx="594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B631B"/>
                </a:solidFill>
                <a:latin typeface="Calibri"/>
                <a:cs typeface="Calibri"/>
              </a:rPr>
              <a:t>-10,8%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8761" y="3638550"/>
            <a:ext cx="492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05868"/>
                </a:solidFill>
                <a:latin typeface="Calibri"/>
                <a:cs typeface="Calibri"/>
              </a:rPr>
              <a:t>-</a:t>
            </a:r>
            <a:r>
              <a:rPr sz="1600" b="1" spc="-10" dirty="0">
                <a:solidFill>
                  <a:srgbClr val="205868"/>
                </a:solidFill>
                <a:latin typeface="Calibri"/>
                <a:cs typeface="Calibri"/>
              </a:rPr>
              <a:t>9</a:t>
            </a:r>
            <a:r>
              <a:rPr sz="1600" b="1" spc="-5" dirty="0">
                <a:solidFill>
                  <a:srgbClr val="205868"/>
                </a:solidFill>
                <a:latin typeface="Calibri"/>
                <a:cs typeface="Calibri"/>
              </a:rPr>
              <a:t>,</a:t>
            </a:r>
            <a:r>
              <a:rPr sz="1600" b="1" spc="-15" dirty="0">
                <a:solidFill>
                  <a:srgbClr val="205868"/>
                </a:solidFill>
                <a:latin typeface="Calibri"/>
                <a:cs typeface="Calibri"/>
              </a:rPr>
              <a:t>9</a:t>
            </a:r>
            <a:r>
              <a:rPr sz="1600" b="1" spc="-5" dirty="0">
                <a:solidFill>
                  <a:srgbClr val="205868"/>
                </a:solidFill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3247" y="3824732"/>
            <a:ext cx="594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05868"/>
                </a:solidFill>
                <a:latin typeface="Calibri"/>
                <a:cs typeface="Calibri"/>
              </a:rPr>
              <a:t>-11,6%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7453" y="4324858"/>
            <a:ext cx="441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-1</a:t>
            </a:r>
            <a:r>
              <a:rPr sz="1600" b="1" spc="-5" dirty="0">
                <a:latin typeface="Calibri"/>
                <a:cs typeface="Calibri"/>
              </a:rPr>
              <a:t>8%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7453" y="3672966"/>
            <a:ext cx="441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-1</a:t>
            </a:r>
            <a:r>
              <a:rPr sz="1600" b="1" spc="-5" dirty="0">
                <a:latin typeface="Calibri"/>
                <a:cs typeface="Calibri"/>
              </a:rPr>
              <a:t>2%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0450" y="3020948"/>
            <a:ext cx="338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-6%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2679" y="2368753"/>
            <a:ext cx="278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3259" y="1718310"/>
            <a:ext cx="2471420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309245">
              <a:lnSpc>
                <a:spcPct val="101899"/>
              </a:lnSpc>
              <a:spcBef>
                <a:spcPts val="60"/>
              </a:spcBef>
            </a:pPr>
            <a:r>
              <a:rPr sz="1600" b="1" spc="-35" dirty="0">
                <a:latin typeface="Calibri"/>
                <a:cs typeface="Calibri"/>
              </a:rPr>
              <a:t>Var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%</a:t>
            </a:r>
            <a:r>
              <a:rPr sz="1600" b="1" spc="-10" dirty="0">
                <a:latin typeface="Calibri"/>
                <a:cs typeface="Calibri"/>
              </a:rPr>
              <a:t> Produção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Física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Jan-Jun/2023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X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Jan-Jun/2022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73040" y="2520695"/>
            <a:ext cx="3230880" cy="0"/>
          </a:xfrm>
          <a:custGeom>
            <a:avLst/>
            <a:gdLst/>
            <a:ahLst/>
            <a:cxnLst/>
            <a:rect l="l" t="t" r="r" b="b"/>
            <a:pathLst>
              <a:path w="3230879">
                <a:moveTo>
                  <a:pt x="0" y="0"/>
                </a:moveTo>
                <a:lnTo>
                  <a:pt x="323088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44795" y="4988178"/>
            <a:ext cx="12166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B631B"/>
                </a:solidFill>
                <a:latin typeface="Calibri"/>
                <a:cs typeface="Calibri"/>
              </a:rPr>
              <a:t>Setor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EB631B"/>
                </a:solidFill>
                <a:latin typeface="Calibri"/>
                <a:cs typeface="Calibri"/>
              </a:rPr>
              <a:t>Eletroeletrônico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7576" y="4985969"/>
            <a:ext cx="76708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05868"/>
                </a:solidFill>
                <a:latin typeface="Calibri"/>
                <a:cs typeface="Calibri"/>
              </a:rPr>
              <a:t>Área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205868"/>
                </a:solidFill>
                <a:latin typeface="Calibri"/>
                <a:cs typeface="Calibri"/>
              </a:rPr>
              <a:t>Eletrônica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2236" y="4988178"/>
            <a:ext cx="5772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05868"/>
                </a:solidFill>
                <a:latin typeface="Calibri"/>
                <a:cs typeface="Calibri"/>
              </a:rPr>
              <a:t>Área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205868"/>
                </a:solidFill>
                <a:latin typeface="Calibri"/>
                <a:cs typeface="Calibri"/>
              </a:rPr>
              <a:t>Elétrica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4004" y="2733865"/>
            <a:ext cx="3681095" cy="2124710"/>
            <a:chOff x="794004" y="2733865"/>
            <a:chExt cx="3681095" cy="2124710"/>
          </a:xfrm>
        </p:grpSpPr>
        <p:sp>
          <p:nvSpPr>
            <p:cNvPr id="22" name="object 22"/>
            <p:cNvSpPr/>
            <p:nvPr/>
          </p:nvSpPr>
          <p:spPr>
            <a:xfrm>
              <a:off x="794004" y="2738627"/>
              <a:ext cx="3657600" cy="2120265"/>
            </a:xfrm>
            <a:custGeom>
              <a:avLst/>
              <a:gdLst/>
              <a:ahLst/>
              <a:cxnLst/>
              <a:rect l="l" t="t" r="r" b="b"/>
              <a:pathLst>
                <a:path w="3657600" h="2120265">
                  <a:moveTo>
                    <a:pt x="64007" y="2054352"/>
                  </a:moveTo>
                  <a:lnTo>
                    <a:pt x="64007" y="0"/>
                  </a:lnTo>
                </a:path>
                <a:path w="3657600" h="2120265">
                  <a:moveTo>
                    <a:pt x="0" y="2054352"/>
                  </a:moveTo>
                  <a:lnTo>
                    <a:pt x="64007" y="2054352"/>
                  </a:lnTo>
                </a:path>
                <a:path w="3657600" h="2120265">
                  <a:moveTo>
                    <a:pt x="0" y="1540764"/>
                  </a:moveTo>
                  <a:lnTo>
                    <a:pt x="64007" y="1540764"/>
                  </a:lnTo>
                </a:path>
                <a:path w="3657600" h="2120265">
                  <a:moveTo>
                    <a:pt x="0" y="1027176"/>
                  </a:moveTo>
                  <a:lnTo>
                    <a:pt x="64007" y="1027176"/>
                  </a:lnTo>
                </a:path>
                <a:path w="3657600" h="2120265">
                  <a:moveTo>
                    <a:pt x="0" y="513588"/>
                  </a:moveTo>
                  <a:lnTo>
                    <a:pt x="64007" y="513588"/>
                  </a:lnTo>
                </a:path>
                <a:path w="3657600" h="2120265">
                  <a:moveTo>
                    <a:pt x="0" y="0"/>
                  </a:moveTo>
                  <a:lnTo>
                    <a:pt x="64007" y="0"/>
                  </a:lnTo>
                </a:path>
                <a:path w="3657600" h="2120265">
                  <a:moveTo>
                    <a:pt x="64007" y="2054352"/>
                  </a:moveTo>
                  <a:lnTo>
                    <a:pt x="3657600" y="2054352"/>
                  </a:lnTo>
                </a:path>
                <a:path w="3657600" h="2120265">
                  <a:moveTo>
                    <a:pt x="64007" y="2054352"/>
                  </a:moveTo>
                  <a:lnTo>
                    <a:pt x="64007" y="2119884"/>
                  </a:lnTo>
                </a:path>
                <a:path w="3657600" h="2120265">
                  <a:moveTo>
                    <a:pt x="391667" y="2054352"/>
                  </a:moveTo>
                  <a:lnTo>
                    <a:pt x="391667" y="2119884"/>
                  </a:lnTo>
                </a:path>
                <a:path w="3657600" h="2120265">
                  <a:moveTo>
                    <a:pt x="717804" y="2054352"/>
                  </a:moveTo>
                  <a:lnTo>
                    <a:pt x="717804" y="2119884"/>
                  </a:lnTo>
                </a:path>
                <a:path w="3657600" h="2120265">
                  <a:moveTo>
                    <a:pt x="1043939" y="2054352"/>
                  </a:moveTo>
                  <a:lnTo>
                    <a:pt x="1043939" y="2119884"/>
                  </a:lnTo>
                </a:path>
                <a:path w="3657600" h="2120265">
                  <a:moveTo>
                    <a:pt x="1371600" y="2054352"/>
                  </a:moveTo>
                  <a:lnTo>
                    <a:pt x="1371600" y="2119884"/>
                  </a:lnTo>
                </a:path>
                <a:path w="3657600" h="2120265">
                  <a:moveTo>
                    <a:pt x="1697735" y="2054352"/>
                  </a:moveTo>
                  <a:lnTo>
                    <a:pt x="1697735" y="2119884"/>
                  </a:lnTo>
                </a:path>
                <a:path w="3657600" h="2120265">
                  <a:moveTo>
                    <a:pt x="2023871" y="2054352"/>
                  </a:moveTo>
                  <a:lnTo>
                    <a:pt x="2023871" y="2119884"/>
                  </a:lnTo>
                </a:path>
                <a:path w="3657600" h="2120265">
                  <a:moveTo>
                    <a:pt x="2351532" y="2054352"/>
                  </a:moveTo>
                  <a:lnTo>
                    <a:pt x="2351532" y="2119884"/>
                  </a:lnTo>
                </a:path>
                <a:path w="3657600" h="2120265">
                  <a:moveTo>
                    <a:pt x="2677668" y="2054352"/>
                  </a:moveTo>
                  <a:lnTo>
                    <a:pt x="2677668" y="2119884"/>
                  </a:lnTo>
                </a:path>
                <a:path w="3657600" h="2120265">
                  <a:moveTo>
                    <a:pt x="3003804" y="2054352"/>
                  </a:moveTo>
                  <a:lnTo>
                    <a:pt x="3003804" y="2119884"/>
                  </a:lnTo>
                </a:path>
                <a:path w="3657600" h="2120265">
                  <a:moveTo>
                    <a:pt x="3331464" y="2054352"/>
                  </a:moveTo>
                  <a:lnTo>
                    <a:pt x="3331464" y="2119884"/>
                  </a:lnTo>
                </a:path>
                <a:path w="3657600" h="2120265">
                  <a:moveTo>
                    <a:pt x="3657600" y="2054352"/>
                  </a:moveTo>
                  <a:lnTo>
                    <a:pt x="3657600" y="2119884"/>
                  </a:lnTo>
                </a:path>
              </a:pathLst>
            </a:custGeom>
            <a:ln w="952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774" y="2908553"/>
              <a:ext cx="3594100" cy="1545590"/>
            </a:xfrm>
            <a:custGeom>
              <a:avLst/>
              <a:gdLst/>
              <a:ahLst/>
              <a:cxnLst/>
              <a:rect l="l" t="t" r="r" b="b"/>
              <a:pathLst>
                <a:path w="3594100" h="1545589">
                  <a:moveTo>
                    <a:pt x="0" y="536448"/>
                  </a:moveTo>
                  <a:lnTo>
                    <a:pt x="326135" y="635508"/>
                  </a:lnTo>
                  <a:lnTo>
                    <a:pt x="653795" y="569976"/>
                  </a:lnTo>
                  <a:lnTo>
                    <a:pt x="979932" y="1545336"/>
                  </a:lnTo>
                  <a:lnTo>
                    <a:pt x="1306068" y="1211580"/>
                  </a:lnTo>
                  <a:lnTo>
                    <a:pt x="1633727" y="821436"/>
                  </a:lnTo>
                  <a:lnTo>
                    <a:pt x="1959864" y="321563"/>
                  </a:lnTo>
                  <a:lnTo>
                    <a:pt x="2286000" y="234696"/>
                  </a:lnTo>
                  <a:lnTo>
                    <a:pt x="2613660" y="97536"/>
                  </a:lnTo>
                  <a:lnTo>
                    <a:pt x="2939796" y="0"/>
                  </a:lnTo>
                  <a:lnTo>
                    <a:pt x="3265931" y="146304"/>
                  </a:lnTo>
                  <a:lnTo>
                    <a:pt x="3593591" y="576072"/>
                  </a:lnTo>
                </a:path>
              </a:pathLst>
            </a:custGeom>
            <a:ln w="444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774" y="2990850"/>
              <a:ext cx="3594100" cy="845819"/>
            </a:xfrm>
            <a:custGeom>
              <a:avLst/>
              <a:gdLst/>
              <a:ahLst/>
              <a:cxnLst/>
              <a:rect l="l" t="t" r="r" b="b"/>
              <a:pathLst>
                <a:path w="3594100" h="845820">
                  <a:moveTo>
                    <a:pt x="0" y="507491"/>
                  </a:moveTo>
                  <a:lnTo>
                    <a:pt x="326135" y="385572"/>
                  </a:lnTo>
                  <a:lnTo>
                    <a:pt x="653795" y="0"/>
                  </a:lnTo>
                  <a:lnTo>
                    <a:pt x="979932" y="493775"/>
                  </a:lnTo>
                  <a:lnTo>
                    <a:pt x="1306068" y="413003"/>
                  </a:lnTo>
                  <a:lnTo>
                    <a:pt x="1633727" y="507491"/>
                  </a:lnTo>
                  <a:lnTo>
                    <a:pt x="1959864" y="379475"/>
                  </a:lnTo>
                  <a:lnTo>
                    <a:pt x="2286000" y="370332"/>
                  </a:lnTo>
                  <a:lnTo>
                    <a:pt x="2613660" y="368808"/>
                  </a:lnTo>
                  <a:lnTo>
                    <a:pt x="2939796" y="496824"/>
                  </a:lnTo>
                  <a:lnTo>
                    <a:pt x="3265931" y="473963"/>
                  </a:lnTo>
                  <a:lnTo>
                    <a:pt x="3593591" y="845819"/>
                  </a:lnTo>
                </a:path>
              </a:pathLst>
            </a:custGeom>
            <a:ln w="44450">
              <a:solidFill>
                <a:srgbClr val="205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8774" y="3213354"/>
              <a:ext cx="3594100" cy="779145"/>
            </a:xfrm>
            <a:custGeom>
              <a:avLst/>
              <a:gdLst/>
              <a:ahLst/>
              <a:cxnLst/>
              <a:rect l="l" t="t" r="r" b="b"/>
              <a:pathLst>
                <a:path w="3594100" h="779145">
                  <a:moveTo>
                    <a:pt x="0" y="515112"/>
                  </a:moveTo>
                  <a:lnTo>
                    <a:pt x="326135" y="374904"/>
                  </a:lnTo>
                  <a:lnTo>
                    <a:pt x="653795" y="88392"/>
                  </a:lnTo>
                  <a:lnTo>
                    <a:pt x="979932" y="359663"/>
                  </a:lnTo>
                  <a:lnTo>
                    <a:pt x="1306068" y="0"/>
                  </a:lnTo>
                  <a:lnTo>
                    <a:pt x="1633727" y="312420"/>
                  </a:lnTo>
                  <a:lnTo>
                    <a:pt x="1959864" y="236220"/>
                  </a:lnTo>
                  <a:lnTo>
                    <a:pt x="2286000" y="152400"/>
                  </a:lnTo>
                  <a:lnTo>
                    <a:pt x="2613660" y="208787"/>
                  </a:lnTo>
                  <a:lnTo>
                    <a:pt x="2939796" y="166116"/>
                  </a:lnTo>
                  <a:lnTo>
                    <a:pt x="3265931" y="361188"/>
                  </a:lnTo>
                  <a:lnTo>
                    <a:pt x="3593591" y="778764"/>
                  </a:lnTo>
                </a:path>
              </a:pathLst>
            </a:custGeom>
            <a:ln w="44450">
              <a:solidFill>
                <a:srgbClr val="EB63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8774" y="3335273"/>
              <a:ext cx="1633855" cy="615950"/>
            </a:xfrm>
            <a:custGeom>
              <a:avLst/>
              <a:gdLst/>
              <a:ahLst/>
              <a:cxnLst/>
              <a:rect l="l" t="t" r="r" b="b"/>
              <a:pathLst>
                <a:path w="1633855" h="615950">
                  <a:moveTo>
                    <a:pt x="0" y="615695"/>
                  </a:moveTo>
                  <a:lnTo>
                    <a:pt x="326135" y="565403"/>
                  </a:lnTo>
                  <a:lnTo>
                    <a:pt x="653795" y="0"/>
                  </a:lnTo>
                  <a:lnTo>
                    <a:pt x="979932" y="585215"/>
                  </a:lnTo>
                  <a:lnTo>
                    <a:pt x="1306068" y="313944"/>
                  </a:lnTo>
                  <a:lnTo>
                    <a:pt x="1633727" y="516636"/>
                  </a:lnTo>
                </a:path>
              </a:pathLst>
            </a:custGeom>
            <a:ln w="444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1510" y="4637278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1510" y="4123690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70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510" y="3609847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90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8488" y="3096260"/>
            <a:ext cx="334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8488" y="2582417"/>
            <a:ext cx="334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10" dirty="0">
                <a:latin typeface="Calibri"/>
                <a:cs typeface="Calibri"/>
              </a:rPr>
              <a:t>3</a:t>
            </a: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00908" y="4901565"/>
            <a:ext cx="2368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j</a:t>
            </a:r>
            <a:r>
              <a:rPr sz="1600" b="1" dirty="0">
                <a:latin typeface="Calibri"/>
                <a:cs typeface="Calibri"/>
              </a:rPr>
              <a:t>u</a:t>
            </a:r>
            <a:r>
              <a:rPr sz="1600" b="1" spc="-5" dirty="0">
                <a:latin typeface="Calibri"/>
                <a:cs typeface="Calibri"/>
              </a:rPr>
              <a:t>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7418" y="53774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4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34313" y="5220665"/>
            <a:ext cx="437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89354" y="53774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5467" y="4825809"/>
            <a:ext cx="1668780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R="53975" algn="r">
              <a:lnSpc>
                <a:spcPct val="100000"/>
              </a:lnSpc>
              <a:spcBef>
                <a:spcPts val="690"/>
              </a:spcBef>
              <a:tabLst>
                <a:tab pos="614680" algn="l"/>
                <a:tab pos="1278890" algn="l"/>
              </a:tabLst>
            </a:pPr>
            <a:r>
              <a:rPr sz="1600" b="1" spc="-10" dirty="0">
                <a:latin typeface="Calibri"/>
                <a:cs typeface="Calibri"/>
              </a:rPr>
              <a:t>ja</a:t>
            </a:r>
            <a:r>
              <a:rPr sz="1600" b="1" spc="-5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ma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mai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95"/>
              </a:spcBef>
            </a:pPr>
            <a:r>
              <a:rPr sz="1600" b="1" dirty="0"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58464" y="4825809"/>
            <a:ext cx="653415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690"/>
              </a:spcBef>
            </a:pPr>
            <a:r>
              <a:rPr sz="1600" b="1" spc="-5" dirty="0">
                <a:latin typeface="Calibri"/>
                <a:cs typeface="Calibri"/>
              </a:rPr>
              <a:t>set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01289" y="53774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450">
            <a:solidFill>
              <a:srgbClr val="EB63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3226" y="53774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955796" y="4825809"/>
            <a:ext cx="452755" cy="66421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600" b="1" spc="-5" dirty="0">
                <a:latin typeface="Calibri"/>
                <a:cs typeface="Calibri"/>
              </a:rPr>
              <a:t>nov</a:t>
            </a:r>
            <a:endParaRPr sz="16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595"/>
              </a:spcBef>
            </a:pP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18</a:t>
            </a:fld>
            <a:endParaRPr spc="10" dirty="0"/>
          </a:p>
        </p:txBody>
      </p:sp>
      <p:sp>
        <p:nvSpPr>
          <p:cNvPr id="44" name="object 44"/>
          <p:cNvSpPr txBox="1"/>
          <p:nvPr/>
        </p:nvSpPr>
        <p:spPr>
          <a:xfrm>
            <a:off x="53339" y="6526555"/>
            <a:ext cx="182880" cy="2063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550"/>
              </a:spcBef>
            </a:pPr>
            <a:r>
              <a:rPr sz="800" spc="15" dirty="0">
                <a:latin typeface="Tahoma"/>
                <a:cs typeface="Tahoma"/>
              </a:rPr>
              <a:t>18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85442" y="1738629"/>
            <a:ext cx="25203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Produção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Física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Índice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Base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Média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2022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=</a:t>
            </a:r>
            <a:r>
              <a:rPr sz="1600" b="1" spc="-10" dirty="0">
                <a:latin typeface="Calibri"/>
                <a:cs typeface="Calibri"/>
              </a:rPr>
              <a:t> 100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(sem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ajuste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sazonal)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9352" y="902208"/>
            <a:ext cx="8694420" cy="646430"/>
          </a:xfrm>
          <a:prstGeom prst="rect">
            <a:avLst/>
          </a:prstGeom>
          <a:ln w="9525">
            <a:solidFill>
              <a:srgbClr val="00AFE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414020" marR="313690" indent="-78105">
              <a:lnSpc>
                <a:spcPct val="100000"/>
              </a:lnSpc>
              <a:spcBef>
                <a:spcPts val="244"/>
              </a:spcBef>
            </a:pP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Produção</a:t>
            </a:r>
            <a:r>
              <a:rPr sz="1800" i="1" spc="1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F5666"/>
                </a:solidFill>
                <a:latin typeface="Calibri"/>
                <a:cs typeface="Calibri"/>
              </a:rPr>
              <a:t>industrial</a:t>
            </a:r>
            <a:r>
              <a:rPr sz="1800" i="1" spc="2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do</a:t>
            </a:r>
            <a:r>
              <a:rPr sz="1800" i="1" spc="2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F5666"/>
                </a:solidFill>
                <a:latin typeface="Calibri"/>
                <a:cs typeface="Calibri"/>
              </a:rPr>
              <a:t>setor</a:t>
            </a:r>
            <a:r>
              <a:rPr sz="1800" i="1" spc="1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eletroeletrônico</a:t>
            </a:r>
            <a:r>
              <a:rPr sz="1800" i="1" spc="2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recua</a:t>
            </a:r>
            <a:r>
              <a:rPr sz="1800" i="1" spc="2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1,1%</a:t>
            </a:r>
            <a:r>
              <a:rPr sz="1800" i="1" spc="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no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 mês</a:t>
            </a:r>
            <a:r>
              <a:rPr sz="1800" i="1" spc="1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de</a:t>
            </a:r>
            <a:r>
              <a:rPr sz="1800" i="1" spc="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F5666"/>
                </a:solidFill>
                <a:latin typeface="Calibri"/>
                <a:cs typeface="Calibri"/>
              </a:rPr>
              <a:t>junho,</a:t>
            </a:r>
            <a:r>
              <a:rPr sz="1800" i="1" spc="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acumulando </a:t>
            </a:r>
            <a:r>
              <a:rPr sz="1800" i="1" spc="-39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queda</a:t>
            </a:r>
            <a:r>
              <a:rPr sz="1800" i="1" spc="1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de 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10,8%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no</a:t>
            </a:r>
            <a:r>
              <a:rPr sz="1800" i="1" spc="1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1º</a:t>
            </a:r>
            <a:r>
              <a:rPr sz="1800" i="1" spc="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F5666"/>
                </a:solidFill>
                <a:latin typeface="Calibri"/>
                <a:cs typeface="Calibri"/>
              </a:rPr>
              <a:t>semestre</a:t>
            </a:r>
            <a:r>
              <a:rPr sz="1800" i="1" spc="15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de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 2023 em </a:t>
            </a:r>
            <a:r>
              <a:rPr sz="1800" i="1" spc="-10" dirty="0">
                <a:solidFill>
                  <a:srgbClr val="0F5666"/>
                </a:solidFill>
                <a:latin typeface="Calibri"/>
                <a:cs typeface="Calibri"/>
              </a:rPr>
              <a:t>relação</a:t>
            </a:r>
            <a:r>
              <a:rPr sz="1800" i="1" spc="2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ao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igual</a:t>
            </a:r>
            <a:r>
              <a:rPr sz="1800" i="1" spc="1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período</a:t>
            </a:r>
            <a:r>
              <a:rPr sz="1800" i="1" spc="1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do</a:t>
            </a:r>
            <a:r>
              <a:rPr sz="1800" i="1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0F5666"/>
                </a:solidFill>
                <a:latin typeface="Calibri"/>
                <a:cs typeface="Calibri"/>
              </a:rPr>
              <a:t>ano</a:t>
            </a:r>
            <a:r>
              <a:rPr sz="1800" i="1" spc="10" dirty="0">
                <a:solidFill>
                  <a:srgbClr val="0F5666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F5666"/>
                </a:solidFill>
                <a:latin typeface="Calibri"/>
                <a:cs typeface="Calibri"/>
              </a:rPr>
              <a:t>passado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3423" y="274701"/>
            <a:ext cx="5867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ICEI</a:t>
            </a:r>
            <a:r>
              <a:rPr sz="20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–</a:t>
            </a:r>
            <a:r>
              <a:rPr sz="20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Índice</a:t>
            </a:r>
            <a:r>
              <a:rPr sz="20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20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Confiança</a:t>
            </a:r>
            <a:r>
              <a:rPr sz="2000" b="0" spc="-3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do</a:t>
            </a:r>
            <a:r>
              <a:rPr sz="20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Empresário</a:t>
            </a:r>
            <a:r>
              <a:rPr sz="2000" b="0" spc="-4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3E7795"/>
                </a:solidFill>
                <a:latin typeface="Arial MT"/>
                <a:cs typeface="Arial MT"/>
              </a:rPr>
              <a:t>Industrial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76437" y="1664017"/>
            <a:ext cx="5700395" cy="2865755"/>
            <a:chOff x="1976437" y="1664017"/>
            <a:chExt cx="5700395" cy="2865755"/>
          </a:xfrm>
        </p:grpSpPr>
        <p:sp>
          <p:nvSpPr>
            <p:cNvPr id="5" name="object 5"/>
            <p:cNvSpPr/>
            <p:nvPr/>
          </p:nvSpPr>
          <p:spPr>
            <a:xfrm>
              <a:off x="1981200" y="1668779"/>
              <a:ext cx="5690870" cy="2856230"/>
            </a:xfrm>
            <a:custGeom>
              <a:avLst/>
              <a:gdLst/>
              <a:ahLst/>
              <a:cxnLst/>
              <a:rect l="l" t="t" r="r" b="b"/>
              <a:pathLst>
                <a:path w="5690870" h="2856229">
                  <a:moveTo>
                    <a:pt x="53339" y="2802636"/>
                  </a:moveTo>
                  <a:lnTo>
                    <a:pt x="53339" y="0"/>
                  </a:lnTo>
                </a:path>
                <a:path w="5690870" h="2856229">
                  <a:moveTo>
                    <a:pt x="0" y="2802636"/>
                  </a:moveTo>
                  <a:lnTo>
                    <a:pt x="53339" y="2802636"/>
                  </a:lnTo>
                </a:path>
                <a:path w="5690870" h="2856229">
                  <a:moveTo>
                    <a:pt x="0" y="2101596"/>
                  </a:moveTo>
                  <a:lnTo>
                    <a:pt x="53339" y="2101596"/>
                  </a:lnTo>
                </a:path>
                <a:path w="5690870" h="2856229">
                  <a:moveTo>
                    <a:pt x="0" y="1402080"/>
                  </a:moveTo>
                  <a:lnTo>
                    <a:pt x="53339" y="1402080"/>
                  </a:lnTo>
                </a:path>
                <a:path w="5690870" h="2856229">
                  <a:moveTo>
                    <a:pt x="0" y="701040"/>
                  </a:moveTo>
                  <a:lnTo>
                    <a:pt x="53339" y="701040"/>
                  </a:lnTo>
                </a:path>
                <a:path w="5690870" h="2856229">
                  <a:moveTo>
                    <a:pt x="0" y="0"/>
                  </a:moveTo>
                  <a:lnTo>
                    <a:pt x="53339" y="0"/>
                  </a:lnTo>
                </a:path>
                <a:path w="5690870" h="2856229">
                  <a:moveTo>
                    <a:pt x="53339" y="2802636"/>
                  </a:moveTo>
                  <a:lnTo>
                    <a:pt x="5690616" y="2802636"/>
                  </a:lnTo>
                </a:path>
                <a:path w="5690870" h="2856229">
                  <a:moveTo>
                    <a:pt x="53339" y="2802636"/>
                  </a:moveTo>
                  <a:lnTo>
                    <a:pt x="53339" y="2855976"/>
                  </a:lnTo>
                </a:path>
                <a:path w="5690870" h="2856229">
                  <a:moveTo>
                    <a:pt x="516636" y="2802636"/>
                  </a:moveTo>
                  <a:lnTo>
                    <a:pt x="516636" y="2855976"/>
                  </a:lnTo>
                </a:path>
                <a:path w="5690870" h="2856229">
                  <a:moveTo>
                    <a:pt x="979932" y="2802636"/>
                  </a:moveTo>
                  <a:lnTo>
                    <a:pt x="979932" y="2855976"/>
                  </a:lnTo>
                </a:path>
                <a:path w="5690870" h="2856229">
                  <a:moveTo>
                    <a:pt x="1443227" y="2802636"/>
                  </a:moveTo>
                  <a:lnTo>
                    <a:pt x="1443227" y="2855976"/>
                  </a:lnTo>
                </a:path>
                <a:path w="5690870" h="2856229">
                  <a:moveTo>
                    <a:pt x="1906524" y="2802636"/>
                  </a:moveTo>
                  <a:lnTo>
                    <a:pt x="1906524" y="2855976"/>
                  </a:lnTo>
                </a:path>
                <a:path w="5690870" h="2856229">
                  <a:moveTo>
                    <a:pt x="2369820" y="2802636"/>
                  </a:moveTo>
                  <a:lnTo>
                    <a:pt x="2369820" y="2855976"/>
                  </a:lnTo>
                </a:path>
                <a:path w="5690870" h="2856229">
                  <a:moveTo>
                    <a:pt x="2833116" y="2802636"/>
                  </a:moveTo>
                  <a:lnTo>
                    <a:pt x="2833116" y="2855976"/>
                  </a:lnTo>
                </a:path>
                <a:path w="5690870" h="2856229">
                  <a:moveTo>
                    <a:pt x="3296412" y="2802636"/>
                  </a:moveTo>
                  <a:lnTo>
                    <a:pt x="3296412" y="2855976"/>
                  </a:lnTo>
                </a:path>
                <a:path w="5690870" h="2856229">
                  <a:moveTo>
                    <a:pt x="3761232" y="2802636"/>
                  </a:moveTo>
                  <a:lnTo>
                    <a:pt x="3761232" y="2855976"/>
                  </a:lnTo>
                </a:path>
                <a:path w="5690870" h="2856229">
                  <a:moveTo>
                    <a:pt x="4224528" y="2802636"/>
                  </a:moveTo>
                  <a:lnTo>
                    <a:pt x="4224528" y="2855976"/>
                  </a:lnTo>
                </a:path>
                <a:path w="5690870" h="2856229">
                  <a:moveTo>
                    <a:pt x="4687824" y="2802636"/>
                  </a:moveTo>
                  <a:lnTo>
                    <a:pt x="4687824" y="2855976"/>
                  </a:lnTo>
                </a:path>
                <a:path w="5690870" h="2856229">
                  <a:moveTo>
                    <a:pt x="5151120" y="2802636"/>
                  </a:moveTo>
                  <a:lnTo>
                    <a:pt x="5151120" y="2855976"/>
                  </a:lnTo>
                </a:path>
                <a:path w="5690870" h="2856229">
                  <a:moveTo>
                    <a:pt x="5614416" y="2802636"/>
                  </a:moveTo>
                  <a:lnTo>
                    <a:pt x="5614416" y="2855976"/>
                  </a:lnTo>
                </a:path>
              </a:pathLst>
            </a:custGeom>
            <a:ln w="952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3402" y="1977389"/>
              <a:ext cx="5561330" cy="2421890"/>
            </a:xfrm>
            <a:custGeom>
              <a:avLst/>
              <a:gdLst/>
              <a:ahLst/>
              <a:cxnLst/>
              <a:rect l="l" t="t" r="r" b="b"/>
              <a:pathLst>
                <a:path w="5561330" h="2421890">
                  <a:moveTo>
                    <a:pt x="0" y="955548"/>
                  </a:moveTo>
                  <a:lnTo>
                    <a:pt x="77724" y="926592"/>
                  </a:lnTo>
                  <a:lnTo>
                    <a:pt x="153924" y="574548"/>
                  </a:lnTo>
                  <a:lnTo>
                    <a:pt x="231648" y="661415"/>
                  </a:lnTo>
                  <a:lnTo>
                    <a:pt x="309372" y="399288"/>
                  </a:lnTo>
                  <a:lnTo>
                    <a:pt x="385572" y="429768"/>
                  </a:lnTo>
                  <a:lnTo>
                    <a:pt x="463296" y="312420"/>
                  </a:lnTo>
                  <a:lnTo>
                    <a:pt x="541020" y="324612"/>
                  </a:lnTo>
                  <a:lnTo>
                    <a:pt x="617220" y="344424"/>
                  </a:lnTo>
                  <a:lnTo>
                    <a:pt x="694944" y="437388"/>
                  </a:lnTo>
                  <a:lnTo>
                    <a:pt x="772668" y="769620"/>
                  </a:lnTo>
                  <a:lnTo>
                    <a:pt x="848868" y="1133856"/>
                  </a:lnTo>
                  <a:lnTo>
                    <a:pt x="926592" y="1255776"/>
                  </a:lnTo>
                  <a:lnTo>
                    <a:pt x="1004316" y="818388"/>
                  </a:lnTo>
                  <a:lnTo>
                    <a:pt x="1080516" y="958596"/>
                  </a:lnTo>
                  <a:lnTo>
                    <a:pt x="1158240" y="815339"/>
                  </a:lnTo>
                  <a:lnTo>
                    <a:pt x="1235964" y="0"/>
                  </a:lnTo>
                  <a:lnTo>
                    <a:pt x="1312164" y="213360"/>
                  </a:lnTo>
                  <a:lnTo>
                    <a:pt x="1389888" y="44196"/>
                  </a:lnTo>
                  <a:lnTo>
                    <a:pt x="1467612" y="140208"/>
                  </a:lnTo>
                  <a:lnTo>
                    <a:pt x="1543812" y="271272"/>
                  </a:lnTo>
                  <a:lnTo>
                    <a:pt x="1621536" y="580644"/>
                  </a:lnTo>
                  <a:lnTo>
                    <a:pt x="1699260" y="853439"/>
                  </a:lnTo>
                  <a:lnTo>
                    <a:pt x="1775460" y="798576"/>
                  </a:lnTo>
                  <a:lnTo>
                    <a:pt x="1853184" y="803148"/>
                  </a:lnTo>
                  <a:lnTo>
                    <a:pt x="1930908" y="569976"/>
                  </a:lnTo>
                  <a:lnTo>
                    <a:pt x="2007108" y="626363"/>
                  </a:lnTo>
                  <a:lnTo>
                    <a:pt x="2084832" y="537972"/>
                  </a:lnTo>
                  <a:lnTo>
                    <a:pt x="2162556" y="323088"/>
                  </a:lnTo>
                  <a:lnTo>
                    <a:pt x="2240280" y="175260"/>
                  </a:lnTo>
                  <a:lnTo>
                    <a:pt x="2316480" y="97536"/>
                  </a:lnTo>
                  <a:lnTo>
                    <a:pt x="2394204" y="230124"/>
                  </a:lnTo>
                  <a:lnTo>
                    <a:pt x="2471928" y="617220"/>
                  </a:lnTo>
                  <a:lnTo>
                    <a:pt x="2548128" y="2314956"/>
                  </a:lnTo>
                  <a:lnTo>
                    <a:pt x="2625852" y="2421636"/>
                  </a:lnTo>
                  <a:lnTo>
                    <a:pt x="2703576" y="1772412"/>
                  </a:lnTo>
                  <a:lnTo>
                    <a:pt x="2779776" y="1284732"/>
                  </a:lnTo>
                  <a:lnTo>
                    <a:pt x="2857500" y="521208"/>
                  </a:lnTo>
                  <a:lnTo>
                    <a:pt x="2935224" y="178308"/>
                  </a:lnTo>
                  <a:lnTo>
                    <a:pt x="3011424" y="400812"/>
                  </a:lnTo>
                  <a:lnTo>
                    <a:pt x="3089148" y="187451"/>
                  </a:lnTo>
                  <a:lnTo>
                    <a:pt x="3166872" y="100584"/>
                  </a:lnTo>
                  <a:lnTo>
                    <a:pt x="3243072" y="303275"/>
                  </a:lnTo>
                  <a:lnTo>
                    <a:pt x="3320796" y="438912"/>
                  </a:lnTo>
                  <a:lnTo>
                    <a:pt x="3398520" y="757427"/>
                  </a:lnTo>
                  <a:lnTo>
                    <a:pt x="3474720" y="853439"/>
                  </a:lnTo>
                  <a:lnTo>
                    <a:pt x="3552444" y="670560"/>
                  </a:lnTo>
                  <a:lnTo>
                    <a:pt x="3630168" y="298704"/>
                  </a:lnTo>
                  <a:lnTo>
                    <a:pt x="3706368" y="182880"/>
                  </a:lnTo>
                  <a:lnTo>
                    <a:pt x="3784092" y="160020"/>
                  </a:lnTo>
                  <a:lnTo>
                    <a:pt x="3861816" y="615696"/>
                  </a:lnTo>
                  <a:lnTo>
                    <a:pt x="3938016" y="685800"/>
                  </a:lnTo>
                  <a:lnTo>
                    <a:pt x="4015740" y="827532"/>
                  </a:lnTo>
                  <a:lnTo>
                    <a:pt x="4093464" y="737615"/>
                  </a:lnTo>
                  <a:lnTo>
                    <a:pt x="4169664" y="675132"/>
                  </a:lnTo>
                  <a:lnTo>
                    <a:pt x="4247388" y="708660"/>
                  </a:lnTo>
                  <a:lnTo>
                    <a:pt x="4325112" y="830580"/>
                  </a:lnTo>
                  <a:lnTo>
                    <a:pt x="4401312" y="762000"/>
                  </a:lnTo>
                  <a:lnTo>
                    <a:pt x="4479036" y="672084"/>
                  </a:lnTo>
                  <a:lnTo>
                    <a:pt x="4556759" y="566927"/>
                  </a:lnTo>
                  <a:lnTo>
                    <a:pt x="4634483" y="731520"/>
                  </a:lnTo>
                  <a:lnTo>
                    <a:pt x="4710683" y="580644"/>
                  </a:lnTo>
                  <a:lnTo>
                    <a:pt x="4788408" y="364236"/>
                  </a:lnTo>
                  <a:lnTo>
                    <a:pt x="4866132" y="518160"/>
                  </a:lnTo>
                  <a:lnTo>
                    <a:pt x="4942332" y="908304"/>
                  </a:lnTo>
                  <a:lnTo>
                    <a:pt x="5020056" y="1010412"/>
                  </a:lnTo>
                  <a:lnTo>
                    <a:pt x="5097780" y="1386839"/>
                  </a:lnTo>
                  <a:lnTo>
                    <a:pt x="5173980" y="1019556"/>
                  </a:lnTo>
                  <a:lnTo>
                    <a:pt x="5251704" y="1033272"/>
                  </a:lnTo>
                  <a:lnTo>
                    <a:pt x="5329428" y="1034796"/>
                  </a:lnTo>
                  <a:lnTo>
                    <a:pt x="5405628" y="1104900"/>
                  </a:lnTo>
                  <a:lnTo>
                    <a:pt x="5483352" y="1100327"/>
                  </a:lnTo>
                  <a:lnTo>
                    <a:pt x="5561076" y="1037844"/>
                  </a:lnTo>
                </a:path>
              </a:pathLst>
            </a:custGeom>
            <a:ln w="444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3402" y="1998725"/>
              <a:ext cx="5561330" cy="2158365"/>
            </a:xfrm>
            <a:custGeom>
              <a:avLst/>
              <a:gdLst/>
              <a:ahLst/>
              <a:cxnLst/>
              <a:rect l="l" t="t" r="r" b="b"/>
              <a:pathLst>
                <a:path w="5561330" h="2158365">
                  <a:moveTo>
                    <a:pt x="0" y="1028700"/>
                  </a:moveTo>
                  <a:lnTo>
                    <a:pt x="77724" y="874776"/>
                  </a:lnTo>
                  <a:lnTo>
                    <a:pt x="153924" y="672084"/>
                  </a:lnTo>
                  <a:lnTo>
                    <a:pt x="231648" y="650748"/>
                  </a:lnTo>
                  <a:lnTo>
                    <a:pt x="309372" y="609600"/>
                  </a:lnTo>
                  <a:lnTo>
                    <a:pt x="385572" y="496824"/>
                  </a:lnTo>
                  <a:lnTo>
                    <a:pt x="463296" y="440436"/>
                  </a:lnTo>
                  <a:lnTo>
                    <a:pt x="541020" y="448056"/>
                  </a:lnTo>
                  <a:lnTo>
                    <a:pt x="617220" y="434339"/>
                  </a:lnTo>
                  <a:lnTo>
                    <a:pt x="694944" y="588263"/>
                  </a:lnTo>
                  <a:lnTo>
                    <a:pt x="772668" y="685800"/>
                  </a:lnTo>
                  <a:lnTo>
                    <a:pt x="848868" y="1092708"/>
                  </a:lnTo>
                  <a:lnTo>
                    <a:pt x="926592" y="1057656"/>
                  </a:lnTo>
                  <a:lnTo>
                    <a:pt x="1004316" y="839724"/>
                  </a:lnTo>
                  <a:lnTo>
                    <a:pt x="1080516" y="868679"/>
                  </a:lnTo>
                  <a:lnTo>
                    <a:pt x="1158240" y="812291"/>
                  </a:lnTo>
                  <a:lnTo>
                    <a:pt x="1235964" y="132587"/>
                  </a:lnTo>
                  <a:lnTo>
                    <a:pt x="1312164" y="97536"/>
                  </a:lnTo>
                  <a:lnTo>
                    <a:pt x="1389888" y="48768"/>
                  </a:lnTo>
                  <a:lnTo>
                    <a:pt x="1467612" y="48768"/>
                  </a:lnTo>
                  <a:lnTo>
                    <a:pt x="1543812" y="230124"/>
                  </a:lnTo>
                  <a:lnTo>
                    <a:pt x="1621536" y="483108"/>
                  </a:lnTo>
                  <a:lnTo>
                    <a:pt x="1699260" y="615696"/>
                  </a:lnTo>
                  <a:lnTo>
                    <a:pt x="1775460" y="588263"/>
                  </a:lnTo>
                  <a:lnTo>
                    <a:pt x="1853184" y="574548"/>
                  </a:lnTo>
                  <a:lnTo>
                    <a:pt x="1930908" y="413003"/>
                  </a:lnTo>
                  <a:lnTo>
                    <a:pt x="2007108" y="405384"/>
                  </a:lnTo>
                  <a:lnTo>
                    <a:pt x="2084832" y="420624"/>
                  </a:lnTo>
                  <a:lnTo>
                    <a:pt x="2162556" y="195072"/>
                  </a:lnTo>
                  <a:lnTo>
                    <a:pt x="2240280" y="70103"/>
                  </a:lnTo>
                  <a:lnTo>
                    <a:pt x="2316480" y="0"/>
                  </a:lnTo>
                  <a:lnTo>
                    <a:pt x="2394204" y="41148"/>
                  </a:lnTo>
                  <a:lnTo>
                    <a:pt x="2471928" y="350520"/>
                  </a:lnTo>
                  <a:lnTo>
                    <a:pt x="2548128" y="2157984"/>
                  </a:lnTo>
                  <a:lnTo>
                    <a:pt x="2625852" y="2142744"/>
                  </a:lnTo>
                  <a:lnTo>
                    <a:pt x="2703576" y="1688592"/>
                  </a:lnTo>
                  <a:lnTo>
                    <a:pt x="2779776" y="1239012"/>
                  </a:lnTo>
                  <a:lnTo>
                    <a:pt x="2857500" y="580644"/>
                  </a:lnTo>
                  <a:lnTo>
                    <a:pt x="2935224" y="259079"/>
                  </a:lnTo>
                  <a:lnTo>
                    <a:pt x="3011424" y="245363"/>
                  </a:lnTo>
                  <a:lnTo>
                    <a:pt x="3089148" y="167639"/>
                  </a:lnTo>
                  <a:lnTo>
                    <a:pt x="3166872" y="153924"/>
                  </a:lnTo>
                  <a:lnTo>
                    <a:pt x="3243072" y="307848"/>
                  </a:lnTo>
                  <a:lnTo>
                    <a:pt x="3320796" y="405384"/>
                  </a:lnTo>
                  <a:lnTo>
                    <a:pt x="3398520" y="763524"/>
                  </a:lnTo>
                  <a:lnTo>
                    <a:pt x="3474720" y="812291"/>
                  </a:lnTo>
                  <a:lnTo>
                    <a:pt x="3552444" y="475488"/>
                  </a:lnTo>
                  <a:lnTo>
                    <a:pt x="3630168" y="251460"/>
                  </a:lnTo>
                  <a:lnTo>
                    <a:pt x="3706368" y="230124"/>
                  </a:lnTo>
                  <a:lnTo>
                    <a:pt x="3784092" y="146303"/>
                  </a:lnTo>
                  <a:lnTo>
                    <a:pt x="3861816" y="510539"/>
                  </a:lnTo>
                  <a:lnTo>
                    <a:pt x="3938016" y="524256"/>
                  </a:lnTo>
                  <a:lnTo>
                    <a:pt x="4015740" y="650748"/>
                  </a:lnTo>
                  <a:lnTo>
                    <a:pt x="4093464" y="601979"/>
                  </a:lnTo>
                  <a:lnTo>
                    <a:pt x="4169664" y="650748"/>
                  </a:lnTo>
                  <a:lnTo>
                    <a:pt x="4247388" y="664463"/>
                  </a:lnTo>
                  <a:lnTo>
                    <a:pt x="4325112" y="693420"/>
                  </a:lnTo>
                  <a:lnTo>
                    <a:pt x="4401312" y="594360"/>
                  </a:lnTo>
                  <a:lnTo>
                    <a:pt x="4479036" y="615696"/>
                  </a:lnTo>
                  <a:lnTo>
                    <a:pt x="4556759" y="524256"/>
                  </a:lnTo>
                  <a:lnTo>
                    <a:pt x="4634483" y="524256"/>
                  </a:lnTo>
                  <a:lnTo>
                    <a:pt x="4710683" y="385572"/>
                  </a:lnTo>
                  <a:lnTo>
                    <a:pt x="4788408" y="175260"/>
                  </a:lnTo>
                  <a:lnTo>
                    <a:pt x="4866132" y="356615"/>
                  </a:lnTo>
                  <a:lnTo>
                    <a:pt x="4942332" y="952500"/>
                  </a:lnTo>
                  <a:lnTo>
                    <a:pt x="5020056" y="1014984"/>
                  </a:lnTo>
                  <a:lnTo>
                    <a:pt x="5097780" y="1168908"/>
                  </a:lnTo>
                  <a:lnTo>
                    <a:pt x="5173980" y="1028700"/>
                  </a:lnTo>
                  <a:lnTo>
                    <a:pt x="5251704" y="1078991"/>
                  </a:lnTo>
                  <a:lnTo>
                    <a:pt x="5329428" y="1155191"/>
                  </a:lnTo>
                  <a:lnTo>
                    <a:pt x="5405628" y="1127760"/>
                  </a:lnTo>
                  <a:lnTo>
                    <a:pt x="5483352" y="1043939"/>
                  </a:lnTo>
                  <a:lnTo>
                    <a:pt x="5561076" y="993648"/>
                  </a:lnTo>
                </a:path>
              </a:pathLst>
            </a:custGeom>
            <a:ln w="444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13956" y="2710941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55,2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954" y="2785998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50,8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1320" y="4338320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1320" y="363753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1320" y="2936875"/>
            <a:ext cx="223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3498" y="4550155"/>
            <a:ext cx="479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15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95209" y="4550155"/>
            <a:ext cx="479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j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15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47594" y="51092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60345" y="4099914"/>
            <a:ext cx="2415540" cy="11220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75"/>
              </a:spcBef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31,0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939165" algn="l"/>
                <a:tab pos="1866264" algn="l"/>
              </a:tabLst>
            </a:pPr>
            <a:r>
              <a:rPr sz="1400" b="1" spc="-5" dirty="0">
                <a:latin typeface="Arial"/>
                <a:cs typeface="Arial"/>
              </a:rPr>
              <a:t>jul/18	jul/19	jul/20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Arial"/>
              <a:cs typeface="Arial"/>
            </a:endParaRPr>
          </a:p>
          <a:p>
            <a:pPr marL="44894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Setor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Eletroeletrônico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67350" y="510920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444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41390" y="4550155"/>
            <a:ext cx="1463040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</a:tabLst>
            </a:pPr>
            <a:r>
              <a:rPr sz="1400" b="1" spc="-5" dirty="0">
                <a:latin typeface="Arial"/>
                <a:cs typeface="Arial"/>
              </a:rPr>
              <a:t>jul/21	jul/22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Arial"/>
              <a:cs typeface="Arial"/>
            </a:endParaRPr>
          </a:p>
          <a:p>
            <a:pPr marL="19621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Indústria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Geral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50439" y="3652265"/>
            <a:ext cx="1514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EB631B"/>
                </a:solidFill>
                <a:latin typeface="Calibri"/>
                <a:cs typeface="Calibri"/>
              </a:rPr>
              <a:t>falta</a:t>
            </a:r>
            <a:r>
              <a:rPr sz="1600" b="1" spc="-40" dirty="0">
                <a:solidFill>
                  <a:srgbClr val="EB631B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EB631B"/>
                </a:solidFill>
                <a:latin typeface="Calibri"/>
                <a:cs typeface="Calibri"/>
              </a:rPr>
              <a:t>de</a:t>
            </a:r>
            <a:r>
              <a:rPr sz="1600" b="1" spc="-30" dirty="0">
                <a:solidFill>
                  <a:srgbClr val="EB631B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EB631B"/>
                </a:solidFill>
                <a:latin typeface="Calibri"/>
                <a:cs typeface="Calibri"/>
              </a:rPr>
              <a:t>confiança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26920" y="3072383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304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71320" y="1535430"/>
            <a:ext cx="15805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7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  <a:p>
            <a:pPr marL="760095">
              <a:lnSpc>
                <a:spcPts val="1810"/>
              </a:lnSpc>
            </a:pPr>
            <a:r>
              <a:rPr sz="1600" b="1" spc="-10" dirty="0">
                <a:solidFill>
                  <a:srgbClr val="205868"/>
                </a:solidFill>
                <a:latin typeface="Calibri"/>
                <a:cs typeface="Calibri"/>
              </a:rPr>
              <a:t>confiança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6863" y="2348483"/>
            <a:ext cx="462280" cy="594360"/>
          </a:xfrm>
          <a:custGeom>
            <a:avLst/>
            <a:gdLst/>
            <a:ahLst/>
            <a:cxnLst/>
            <a:rect l="l" t="t" r="r" b="b"/>
            <a:pathLst>
              <a:path w="462280" h="594360">
                <a:moveTo>
                  <a:pt x="230886" y="0"/>
                </a:moveTo>
                <a:lnTo>
                  <a:pt x="0" y="230886"/>
                </a:lnTo>
                <a:lnTo>
                  <a:pt x="115443" y="230886"/>
                </a:lnTo>
                <a:lnTo>
                  <a:pt x="115443" y="594360"/>
                </a:lnTo>
                <a:lnTo>
                  <a:pt x="346329" y="594360"/>
                </a:lnTo>
                <a:lnTo>
                  <a:pt x="346329" y="230886"/>
                </a:lnTo>
                <a:lnTo>
                  <a:pt x="461772" y="230886"/>
                </a:lnTo>
                <a:lnTo>
                  <a:pt x="230886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6863" y="3375659"/>
            <a:ext cx="462280" cy="593090"/>
          </a:xfrm>
          <a:custGeom>
            <a:avLst/>
            <a:gdLst/>
            <a:ahLst/>
            <a:cxnLst/>
            <a:rect l="l" t="t" r="r" b="b"/>
            <a:pathLst>
              <a:path w="462280" h="593089">
                <a:moveTo>
                  <a:pt x="346329" y="0"/>
                </a:moveTo>
                <a:lnTo>
                  <a:pt x="115443" y="0"/>
                </a:lnTo>
                <a:lnTo>
                  <a:pt x="115443" y="361950"/>
                </a:lnTo>
                <a:lnTo>
                  <a:pt x="0" y="361950"/>
                </a:lnTo>
                <a:lnTo>
                  <a:pt x="230886" y="592835"/>
                </a:lnTo>
                <a:lnTo>
                  <a:pt x="461772" y="361950"/>
                </a:lnTo>
                <a:lnTo>
                  <a:pt x="346329" y="361950"/>
                </a:lnTo>
                <a:lnTo>
                  <a:pt x="346329" y="0"/>
                </a:lnTo>
                <a:close/>
              </a:path>
            </a:pathLst>
          </a:custGeom>
          <a:solidFill>
            <a:srgbClr val="EB6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59813" y="5617870"/>
            <a:ext cx="624522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*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valores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acima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50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pontos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indicam confiança </a:t>
            </a:r>
            <a:r>
              <a:rPr sz="1200" b="1" dirty="0">
                <a:latin typeface="Calibri"/>
                <a:cs typeface="Calibri"/>
              </a:rPr>
              <a:t>e </a:t>
            </a:r>
            <a:r>
              <a:rPr sz="1200" b="1" spc="-10" dirty="0">
                <a:latin typeface="Calibri"/>
                <a:cs typeface="Calibri"/>
              </a:rPr>
              <a:t>abaixo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50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pontos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mostram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falta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confiança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Fonte: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CNI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Agregação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ABINEE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19</a:t>
            </a:fld>
            <a:endParaRPr spc="10" dirty="0"/>
          </a:p>
        </p:txBody>
      </p:sp>
      <p:sp>
        <p:nvSpPr>
          <p:cNvPr id="25" name="object 25"/>
          <p:cNvSpPr txBox="1"/>
          <p:nvPr/>
        </p:nvSpPr>
        <p:spPr>
          <a:xfrm>
            <a:off x="4157853" y="664209"/>
            <a:ext cx="283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(índice de</a:t>
            </a:r>
            <a:r>
              <a:rPr sz="180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0 a 100</a:t>
            </a:r>
            <a:r>
              <a:rPr sz="180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pontos *)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5421" y="5027421"/>
            <a:ext cx="8120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715" marR="5080" indent="-8826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Vídeo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institucional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C000"/>
                </a:solidFill>
                <a:latin typeface="Calibri"/>
                <a:cs typeface="Calibri"/>
              </a:rPr>
              <a:t>sobre</a:t>
            </a:r>
            <a:r>
              <a:rPr sz="24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as</a:t>
            </a:r>
            <a:r>
              <a:rPr sz="24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áreas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atuação</a:t>
            </a:r>
            <a:r>
              <a:rPr sz="2400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visão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 da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C000"/>
                </a:solidFill>
                <a:latin typeface="Calibri"/>
                <a:cs typeface="Calibri"/>
              </a:rPr>
              <a:t>Diretoria. </a:t>
            </a:r>
            <a:r>
              <a:rPr sz="2400" spc="-5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C000"/>
                </a:solidFill>
                <a:latin typeface="Calibri"/>
                <a:cs typeface="Calibri"/>
              </a:rPr>
              <a:t>aproximadamente</a:t>
            </a:r>
            <a:r>
              <a:rPr sz="24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4:30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minutos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clicar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na imagem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5567" y="693419"/>
            <a:ext cx="6913245" cy="3816350"/>
            <a:chOff x="1115567" y="693419"/>
            <a:chExt cx="6913245" cy="38163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567" y="693419"/>
              <a:ext cx="6912864" cy="3816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1523" y="1484375"/>
              <a:ext cx="1520952" cy="723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095"/>
            <a:chOff x="0" y="0"/>
            <a:chExt cx="9144000" cy="685609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471" y="5236464"/>
              <a:ext cx="9031605" cy="789940"/>
            </a:xfrm>
            <a:custGeom>
              <a:avLst/>
              <a:gdLst/>
              <a:ahLst/>
              <a:cxnLst/>
              <a:rect l="l" t="t" r="r" b="b"/>
              <a:pathLst>
                <a:path w="9031605" h="789939">
                  <a:moveTo>
                    <a:pt x="9031528" y="0"/>
                  </a:moveTo>
                  <a:lnTo>
                    <a:pt x="0" y="0"/>
                  </a:lnTo>
                  <a:lnTo>
                    <a:pt x="9031528" y="789432"/>
                  </a:lnTo>
                  <a:lnTo>
                    <a:pt x="9031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445"/>
              <a:ext cx="9143999" cy="801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154167" cy="50185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783" y="1171955"/>
              <a:ext cx="2504693" cy="2534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0016" y="2133600"/>
              <a:ext cx="1842516" cy="6111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5840" y="1997964"/>
              <a:ext cx="2684525" cy="18082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84957" y="1833371"/>
              <a:ext cx="636270" cy="891540"/>
            </a:xfrm>
            <a:custGeom>
              <a:avLst/>
              <a:gdLst/>
              <a:ahLst/>
              <a:cxnLst/>
              <a:rect l="l" t="t" r="r" b="b"/>
              <a:pathLst>
                <a:path w="636270" h="891539">
                  <a:moveTo>
                    <a:pt x="355854" y="570865"/>
                  </a:moveTo>
                  <a:lnTo>
                    <a:pt x="352044" y="568960"/>
                  </a:lnTo>
                  <a:lnTo>
                    <a:pt x="352044" y="573151"/>
                  </a:lnTo>
                  <a:lnTo>
                    <a:pt x="352044" y="787781"/>
                  </a:lnTo>
                  <a:lnTo>
                    <a:pt x="185534" y="870966"/>
                  </a:lnTo>
                  <a:lnTo>
                    <a:pt x="19050" y="787781"/>
                  </a:lnTo>
                  <a:lnTo>
                    <a:pt x="19050" y="573151"/>
                  </a:lnTo>
                  <a:lnTo>
                    <a:pt x="185534" y="489966"/>
                  </a:lnTo>
                  <a:lnTo>
                    <a:pt x="352044" y="573151"/>
                  </a:lnTo>
                  <a:lnTo>
                    <a:pt x="352044" y="568960"/>
                  </a:lnTo>
                  <a:lnTo>
                    <a:pt x="194170" y="489966"/>
                  </a:lnTo>
                  <a:lnTo>
                    <a:pt x="185534" y="485648"/>
                  </a:lnTo>
                  <a:lnTo>
                    <a:pt x="15240" y="570865"/>
                  </a:lnTo>
                  <a:lnTo>
                    <a:pt x="15240" y="790067"/>
                  </a:lnTo>
                  <a:lnTo>
                    <a:pt x="185534" y="875284"/>
                  </a:lnTo>
                  <a:lnTo>
                    <a:pt x="194170" y="870966"/>
                  </a:lnTo>
                  <a:lnTo>
                    <a:pt x="355854" y="790067"/>
                  </a:lnTo>
                  <a:lnTo>
                    <a:pt x="355854" y="570865"/>
                  </a:lnTo>
                  <a:close/>
                </a:path>
                <a:path w="636270" h="891539">
                  <a:moveTo>
                    <a:pt x="371094" y="563753"/>
                  </a:moveTo>
                  <a:lnTo>
                    <a:pt x="369062" y="560451"/>
                  </a:lnTo>
                  <a:lnTo>
                    <a:pt x="365887" y="558800"/>
                  </a:lnTo>
                  <a:lnTo>
                    <a:pt x="359664" y="555701"/>
                  </a:lnTo>
                  <a:lnTo>
                    <a:pt x="359664" y="568452"/>
                  </a:lnTo>
                  <a:lnTo>
                    <a:pt x="359664" y="792480"/>
                  </a:lnTo>
                  <a:lnTo>
                    <a:pt x="185534" y="879475"/>
                  </a:lnTo>
                  <a:lnTo>
                    <a:pt x="11430" y="792480"/>
                  </a:lnTo>
                  <a:lnTo>
                    <a:pt x="11430" y="568452"/>
                  </a:lnTo>
                  <a:lnTo>
                    <a:pt x="185534" y="481457"/>
                  </a:lnTo>
                  <a:lnTo>
                    <a:pt x="359664" y="568452"/>
                  </a:lnTo>
                  <a:lnTo>
                    <a:pt x="359664" y="555701"/>
                  </a:lnTo>
                  <a:lnTo>
                    <a:pt x="211188" y="481457"/>
                  </a:lnTo>
                  <a:lnTo>
                    <a:pt x="187071" y="469392"/>
                  </a:lnTo>
                  <a:lnTo>
                    <a:pt x="184010" y="469392"/>
                  </a:lnTo>
                  <a:lnTo>
                    <a:pt x="5207" y="558800"/>
                  </a:lnTo>
                  <a:lnTo>
                    <a:pt x="2032" y="560451"/>
                  </a:lnTo>
                  <a:lnTo>
                    <a:pt x="0" y="563753"/>
                  </a:lnTo>
                  <a:lnTo>
                    <a:pt x="0" y="797179"/>
                  </a:lnTo>
                  <a:lnTo>
                    <a:pt x="2032" y="800481"/>
                  </a:lnTo>
                  <a:lnTo>
                    <a:pt x="5207" y="802132"/>
                  </a:lnTo>
                  <a:lnTo>
                    <a:pt x="184010" y="891540"/>
                  </a:lnTo>
                  <a:lnTo>
                    <a:pt x="187071" y="891540"/>
                  </a:lnTo>
                  <a:lnTo>
                    <a:pt x="211188" y="879475"/>
                  </a:lnTo>
                  <a:lnTo>
                    <a:pt x="365887" y="802132"/>
                  </a:lnTo>
                  <a:lnTo>
                    <a:pt x="369062" y="800481"/>
                  </a:lnTo>
                  <a:lnTo>
                    <a:pt x="371094" y="797179"/>
                  </a:lnTo>
                  <a:lnTo>
                    <a:pt x="371094" y="563753"/>
                  </a:lnTo>
                  <a:close/>
                </a:path>
                <a:path w="636270" h="891539">
                  <a:moveTo>
                    <a:pt x="621030" y="101092"/>
                  </a:moveTo>
                  <a:lnTo>
                    <a:pt x="617220" y="99187"/>
                  </a:lnTo>
                  <a:lnTo>
                    <a:pt x="617220" y="103378"/>
                  </a:lnTo>
                  <a:lnTo>
                    <a:pt x="617220" y="317246"/>
                  </a:lnTo>
                  <a:lnTo>
                    <a:pt x="451485" y="400050"/>
                  </a:lnTo>
                  <a:lnTo>
                    <a:pt x="285750" y="317246"/>
                  </a:lnTo>
                  <a:lnTo>
                    <a:pt x="285750" y="103378"/>
                  </a:lnTo>
                  <a:lnTo>
                    <a:pt x="451485" y="20574"/>
                  </a:lnTo>
                  <a:lnTo>
                    <a:pt x="617220" y="103378"/>
                  </a:lnTo>
                  <a:lnTo>
                    <a:pt x="617220" y="99187"/>
                  </a:lnTo>
                  <a:lnTo>
                    <a:pt x="460108" y="20574"/>
                  </a:lnTo>
                  <a:lnTo>
                    <a:pt x="451485" y="16256"/>
                  </a:lnTo>
                  <a:lnTo>
                    <a:pt x="281940" y="101092"/>
                  </a:lnTo>
                  <a:lnTo>
                    <a:pt x="281940" y="319532"/>
                  </a:lnTo>
                  <a:lnTo>
                    <a:pt x="451485" y="404368"/>
                  </a:lnTo>
                  <a:lnTo>
                    <a:pt x="460108" y="400050"/>
                  </a:lnTo>
                  <a:lnTo>
                    <a:pt x="621030" y="319532"/>
                  </a:lnTo>
                  <a:lnTo>
                    <a:pt x="621030" y="101092"/>
                  </a:lnTo>
                  <a:close/>
                </a:path>
                <a:path w="636270" h="891539">
                  <a:moveTo>
                    <a:pt x="636270" y="93980"/>
                  </a:moveTo>
                  <a:lnTo>
                    <a:pt x="634238" y="90678"/>
                  </a:lnTo>
                  <a:lnTo>
                    <a:pt x="631063" y="89027"/>
                  </a:lnTo>
                  <a:lnTo>
                    <a:pt x="624840" y="85928"/>
                  </a:lnTo>
                  <a:lnTo>
                    <a:pt x="624840" y="98679"/>
                  </a:lnTo>
                  <a:lnTo>
                    <a:pt x="624840" y="321945"/>
                  </a:lnTo>
                  <a:lnTo>
                    <a:pt x="451485" y="408559"/>
                  </a:lnTo>
                  <a:lnTo>
                    <a:pt x="278130" y="321945"/>
                  </a:lnTo>
                  <a:lnTo>
                    <a:pt x="278130" y="98679"/>
                  </a:lnTo>
                  <a:lnTo>
                    <a:pt x="451485" y="12065"/>
                  </a:lnTo>
                  <a:lnTo>
                    <a:pt x="624840" y="98679"/>
                  </a:lnTo>
                  <a:lnTo>
                    <a:pt x="624840" y="85928"/>
                  </a:lnTo>
                  <a:lnTo>
                    <a:pt x="477126" y="12065"/>
                  </a:lnTo>
                  <a:lnTo>
                    <a:pt x="453009" y="0"/>
                  </a:lnTo>
                  <a:lnTo>
                    <a:pt x="449961" y="0"/>
                  </a:lnTo>
                  <a:lnTo>
                    <a:pt x="271907" y="89027"/>
                  </a:lnTo>
                  <a:lnTo>
                    <a:pt x="268732" y="90678"/>
                  </a:lnTo>
                  <a:lnTo>
                    <a:pt x="266700" y="93980"/>
                  </a:lnTo>
                  <a:lnTo>
                    <a:pt x="266700" y="326644"/>
                  </a:lnTo>
                  <a:lnTo>
                    <a:pt x="268732" y="329946"/>
                  </a:lnTo>
                  <a:lnTo>
                    <a:pt x="271907" y="331597"/>
                  </a:lnTo>
                  <a:lnTo>
                    <a:pt x="449961" y="420624"/>
                  </a:lnTo>
                  <a:lnTo>
                    <a:pt x="453009" y="420624"/>
                  </a:lnTo>
                  <a:lnTo>
                    <a:pt x="477139" y="408559"/>
                  </a:lnTo>
                  <a:lnTo>
                    <a:pt x="631063" y="331597"/>
                  </a:lnTo>
                  <a:lnTo>
                    <a:pt x="634238" y="329946"/>
                  </a:lnTo>
                  <a:lnTo>
                    <a:pt x="636270" y="326644"/>
                  </a:lnTo>
                  <a:lnTo>
                    <a:pt x="636270" y="93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2756" y="1766316"/>
              <a:ext cx="438150" cy="509270"/>
            </a:xfrm>
            <a:custGeom>
              <a:avLst/>
              <a:gdLst/>
              <a:ahLst/>
              <a:cxnLst/>
              <a:rect l="l" t="t" r="r" b="b"/>
              <a:pathLst>
                <a:path w="438150" h="509269">
                  <a:moveTo>
                    <a:pt x="220649" y="0"/>
                  </a:moveTo>
                  <a:lnTo>
                    <a:pt x="217500" y="0"/>
                  </a:lnTo>
                  <a:lnTo>
                    <a:pt x="214820" y="1397"/>
                  </a:lnTo>
                  <a:lnTo>
                    <a:pt x="5270" y="106172"/>
                  </a:lnTo>
                  <a:lnTo>
                    <a:pt x="2044" y="107823"/>
                  </a:lnTo>
                  <a:lnTo>
                    <a:pt x="0" y="111125"/>
                  </a:lnTo>
                  <a:lnTo>
                    <a:pt x="0" y="397891"/>
                  </a:lnTo>
                  <a:lnTo>
                    <a:pt x="2044" y="401193"/>
                  </a:lnTo>
                  <a:lnTo>
                    <a:pt x="5270" y="402844"/>
                  </a:lnTo>
                  <a:lnTo>
                    <a:pt x="214820" y="507619"/>
                  </a:lnTo>
                  <a:lnTo>
                    <a:pt x="217500" y="509016"/>
                  </a:lnTo>
                  <a:lnTo>
                    <a:pt x="220649" y="509016"/>
                  </a:lnTo>
                  <a:lnTo>
                    <a:pt x="223329" y="507619"/>
                  </a:lnTo>
                  <a:lnTo>
                    <a:pt x="244665" y="496950"/>
                  </a:lnTo>
                  <a:lnTo>
                    <a:pt x="219075" y="496950"/>
                  </a:lnTo>
                  <a:lnTo>
                    <a:pt x="11430" y="393192"/>
                  </a:lnTo>
                  <a:lnTo>
                    <a:pt x="11430" y="115824"/>
                  </a:lnTo>
                  <a:lnTo>
                    <a:pt x="219075" y="12064"/>
                  </a:lnTo>
                  <a:lnTo>
                    <a:pt x="244665" y="12064"/>
                  </a:lnTo>
                  <a:lnTo>
                    <a:pt x="223329" y="1397"/>
                  </a:lnTo>
                  <a:lnTo>
                    <a:pt x="220649" y="0"/>
                  </a:lnTo>
                  <a:close/>
                </a:path>
                <a:path w="438150" h="509269">
                  <a:moveTo>
                    <a:pt x="244665" y="12064"/>
                  </a:moveTo>
                  <a:lnTo>
                    <a:pt x="219075" y="12064"/>
                  </a:lnTo>
                  <a:lnTo>
                    <a:pt x="426720" y="115824"/>
                  </a:lnTo>
                  <a:lnTo>
                    <a:pt x="426720" y="393192"/>
                  </a:lnTo>
                  <a:lnTo>
                    <a:pt x="219075" y="496950"/>
                  </a:lnTo>
                  <a:lnTo>
                    <a:pt x="244665" y="496950"/>
                  </a:lnTo>
                  <a:lnTo>
                    <a:pt x="436118" y="401193"/>
                  </a:lnTo>
                  <a:lnTo>
                    <a:pt x="438150" y="397891"/>
                  </a:lnTo>
                  <a:lnTo>
                    <a:pt x="438150" y="111125"/>
                  </a:lnTo>
                  <a:lnTo>
                    <a:pt x="436118" y="107823"/>
                  </a:lnTo>
                  <a:lnTo>
                    <a:pt x="244665" y="12064"/>
                  </a:lnTo>
                  <a:close/>
                </a:path>
                <a:path w="438150" h="509269">
                  <a:moveTo>
                    <a:pt x="219075" y="16256"/>
                  </a:moveTo>
                  <a:lnTo>
                    <a:pt x="15240" y="118237"/>
                  </a:lnTo>
                  <a:lnTo>
                    <a:pt x="15240" y="390779"/>
                  </a:lnTo>
                  <a:lnTo>
                    <a:pt x="219075" y="492760"/>
                  </a:lnTo>
                  <a:lnTo>
                    <a:pt x="227705" y="488442"/>
                  </a:lnTo>
                  <a:lnTo>
                    <a:pt x="219075" y="488442"/>
                  </a:lnTo>
                  <a:lnTo>
                    <a:pt x="19050" y="388493"/>
                  </a:lnTo>
                  <a:lnTo>
                    <a:pt x="19050" y="120523"/>
                  </a:lnTo>
                  <a:lnTo>
                    <a:pt x="219075" y="20574"/>
                  </a:lnTo>
                  <a:lnTo>
                    <a:pt x="227705" y="20574"/>
                  </a:lnTo>
                  <a:lnTo>
                    <a:pt x="219075" y="16256"/>
                  </a:lnTo>
                  <a:close/>
                </a:path>
                <a:path w="438150" h="509269">
                  <a:moveTo>
                    <a:pt x="227705" y="20574"/>
                  </a:moveTo>
                  <a:lnTo>
                    <a:pt x="219075" y="20574"/>
                  </a:lnTo>
                  <a:lnTo>
                    <a:pt x="419100" y="120523"/>
                  </a:lnTo>
                  <a:lnTo>
                    <a:pt x="419100" y="388493"/>
                  </a:lnTo>
                  <a:lnTo>
                    <a:pt x="219075" y="488442"/>
                  </a:lnTo>
                  <a:lnTo>
                    <a:pt x="227705" y="488442"/>
                  </a:lnTo>
                  <a:lnTo>
                    <a:pt x="422909" y="390779"/>
                  </a:lnTo>
                  <a:lnTo>
                    <a:pt x="422909" y="118237"/>
                  </a:lnTo>
                  <a:lnTo>
                    <a:pt x="227705" y="20574"/>
                  </a:lnTo>
                  <a:close/>
                </a:path>
              </a:pathLst>
            </a:custGeom>
            <a:solidFill>
              <a:srgbClr val="5B9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357" y="1840229"/>
              <a:ext cx="208788" cy="2438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7832" y="1830323"/>
              <a:ext cx="227965" cy="264160"/>
            </a:xfrm>
            <a:custGeom>
              <a:avLst/>
              <a:gdLst/>
              <a:ahLst/>
              <a:cxnLst/>
              <a:rect l="l" t="t" r="r" b="b"/>
              <a:pathLst>
                <a:path w="227965" h="264160">
                  <a:moveTo>
                    <a:pt x="115493" y="0"/>
                  </a:moveTo>
                  <a:lnTo>
                    <a:pt x="112344" y="0"/>
                  </a:lnTo>
                  <a:lnTo>
                    <a:pt x="109664" y="1397"/>
                  </a:lnTo>
                  <a:lnTo>
                    <a:pt x="5270" y="53593"/>
                  </a:lnTo>
                  <a:lnTo>
                    <a:pt x="2044" y="55245"/>
                  </a:lnTo>
                  <a:lnTo>
                    <a:pt x="0" y="58547"/>
                  </a:lnTo>
                  <a:lnTo>
                    <a:pt x="0" y="205104"/>
                  </a:lnTo>
                  <a:lnTo>
                    <a:pt x="2044" y="208406"/>
                  </a:lnTo>
                  <a:lnTo>
                    <a:pt x="5270" y="210058"/>
                  </a:lnTo>
                  <a:lnTo>
                    <a:pt x="109664" y="262254"/>
                  </a:lnTo>
                  <a:lnTo>
                    <a:pt x="112344" y="263651"/>
                  </a:lnTo>
                  <a:lnTo>
                    <a:pt x="115493" y="263651"/>
                  </a:lnTo>
                  <a:lnTo>
                    <a:pt x="118173" y="262254"/>
                  </a:lnTo>
                  <a:lnTo>
                    <a:pt x="139509" y="251587"/>
                  </a:lnTo>
                  <a:lnTo>
                    <a:pt x="113919" y="251587"/>
                  </a:lnTo>
                  <a:lnTo>
                    <a:pt x="11430" y="200405"/>
                  </a:lnTo>
                  <a:lnTo>
                    <a:pt x="11430" y="63246"/>
                  </a:lnTo>
                  <a:lnTo>
                    <a:pt x="113919" y="12064"/>
                  </a:lnTo>
                  <a:lnTo>
                    <a:pt x="139509" y="12064"/>
                  </a:lnTo>
                  <a:lnTo>
                    <a:pt x="118173" y="1397"/>
                  </a:lnTo>
                  <a:lnTo>
                    <a:pt x="115493" y="0"/>
                  </a:lnTo>
                  <a:close/>
                </a:path>
                <a:path w="227965" h="264160">
                  <a:moveTo>
                    <a:pt x="139509" y="12064"/>
                  </a:moveTo>
                  <a:lnTo>
                    <a:pt x="113919" y="12064"/>
                  </a:lnTo>
                  <a:lnTo>
                    <a:pt x="216408" y="63246"/>
                  </a:lnTo>
                  <a:lnTo>
                    <a:pt x="216408" y="200405"/>
                  </a:lnTo>
                  <a:lnTo>
                    <a:pt x="113919" y="251587"/>
                  </a:lnTo>
                  <a:lnTo>
                    <a:pt x="139509" y="251587"/>
                  </a:lnTo>
                  <a:lnTo>
                    <a:pt x="225806" y="208406"/>
                  </a:lnTo>
                  <a:lnTo>
                    <a:pt x="227837" y="205104"/>
                  </a:lnTo>
                  <a:lnTo>
                    <a:pt x="227837" y="58547"/>
                  </a:lnTo>
                  <a:lnTo>
                    <a:pt x="225806" y="55245"/>
                  </a:lnTo>
                  <a:lnTo>
                    <a:pt x="139509" y="12064"/>
                  </a:lnTo>
                  <a:close/>
                </a:path>
                <a:path w="227965" h="264160">
                  <a:moveTo>
                    <a:pt x="113919" y="16255"/>
                  </a:moveTo>
                  <a:lnTo>
                    <a:pt x="15240" y="65659"/>
                  </a:lnTo>
                  <a:lnTo>
                    <a:pt x="15240" y="197992"/>
                  </a:lnTo>
                  <a:lnTo>
                    <a:pt x="113919" y="247396"/>
                  </a:lnTo>
                  <a:lnTo>
                    <a:pt x="122543" y="243077"/>
                  </a:lnTo>
                  <a:lnTo>
                    <a:pt x="113919" y="243077"/>
                  </a:lnTo>
                  <a:lnTo>
                    <a:pt x="19050" y="195706"/>
                  </a:lnTo>
                  <a:lnTo>
                    <a:pt x="19050" y="67945"/>
                  </a:lnTo>
                  <a:lnTo>
                    <a:pt x="113919" y="20574"/>
                  </a:lnTo>
                  <a:lnTo>
                    <a:pt x="122543" y="20574"/>
                  </a:lnTo>
                  <a:lnTo>
                    <a:pt x="113919" y="16255"/>
                  </a:lnTo>
                  <a:close/>
                </a:path>
                <a:path w="227965" h="264160">
                  <a:moveTo>
                    <a:pt x="122543" y="20574"/>
                  </a:moveTo>
                  <a:lnTo>
                    <a:pt x="113919" y="20574"/>
                  </a:lnTo>
                  <a:lnTo>
                    <a:pt x="208788" y="67945"/>
                  </a:lnTo>
                  <a:lnTo>
                    <a:pt x="208788" y="195706"/>
                  </a:lnTo>
                  <a:lnTo>
                    <a:pt x="113919" y="243077"/>
                  </a:lnTo>
                  <a:lnTo>
                    <a:pt x="122543" y="243077"/>
                  </a:lnTo>
                  <a:lnTo>
                    <a:pt x="212598" y="197992"/>
                  </a:lnTo>
                  <a:lnTo>
                    <a:pt x="212598" y="65659"/>
                  </a:lnTo>
                  <a:lnTo>
                    <a:pt x="122543" y="20574"/>
                  </a:lnTo>
                  <a:close/>
                </a:path>
              </a:pathLst>
            </a:custGeom>
            <a:solidFill>
              <a:srgbClr val="578A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2749" y="1966722"/>
              <a:ext cx="210312" cy="2438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43224" y="1956816"/>
              <a:ext cx="229870" cy="264160"/>
            </a:xfrm>
            <a:custGeom>
              <a:avLst/>
              <a:gdLst/>
              <a:ahLst/>
              <a:cxnLst/>
              <a:rect l="l" t="t" r="r" b="b"/>
              <a:pathLst>
                <a:path w="229869" h="264160">
                  <a:moveTo>
                    <a:pt x="116205" y="0"/>
                  </a:moveTo>
                  <a:lnTo>
                    <a:pt x="113156" y="0"/>
                  </a:lnTo>
                  <a:lnTo>
                    <a:pt x="5206" y="53975"/>
                  </a:lnTo>
                  <a:lnTo>
                    <a:pt x="2031" y="55625"/>
                  </a:lnTo>
                  <a:lnTo>
                    <a:pt x="0" y="58928"/>
                  </a:lnTo>
                  <a:lnTo>
                    <a:pt x="0" y="204724"/>
                  </a:lnTo>
                  <a:lnTo>
                    <a:pt x="2031" y="208025"/>
                  </a:lnTo>
                  <a:lnTo>
                    <a:pt x="5206" y="209676"/>
                  </a:lnTo>
                  <a:lnTo>
                    <a:pt x="113156" y="263651"/>
                  </a:lnTo>
                  <a:lnTo>
                    <a:pt x="116205" y="263651"/>
                  </a:lnTo>
                  <a:lnTo>
                    <a:pt x="140334" y="251587"/>
                  </a:lnTo>
                  <a:lnTo>
                    <a:pt x="114681" y="251587"/>
                  </a:lnTo>
                  <a:lnTo>
                    <a:pt x="11430" y="200025"/>
                  </a:lnTo>
                  <a:lnTo>
                    <a:pt x="11430" y="63626"/>
                  </a:lnTo>
                  <a:lnTo>
                    <a:pt x="114681" y="12064"/>
                  </a:lnTo>
                  <a:lnTo>
                    <a:pt x="140334" y="12064"/>
                  </a:lnTo>
                  <a:lnTo>
                    <a:pt x="116205" y="0"/>
                  </a:lnTo>
                  <a:close/>
                </a:path>
                <a:path w="229869" h="264160">
                  <a:moveTo>
                    <a:pt x="140334" y="12064"/>
                  </a:moveTo>
                  <a:lnTo>
                    <a:pt x="114681" y="12064"/>
                  </a:lnTo>
                  <a:lnTo>
                    <a:pt x="217931" y="63626"/>
                  </a:lnTo>
                  <a:lnTo>
                    <a:pt x="217931" y="200025"/>
                  </a:lnTo>
                  <a:lnTo>
                    <a:pt x="114681" y="251587"/>
                  </a:lnTo>
                  <a:lnTo>
                    <a:pt x="140334" y="251587"/>
                  </a:lnTo>
                  <a:lnTo>
                    <a:pt x="224155" y="209676"/>
                  </a:lnTo>
                  <a:lnTo>
                    <a:pt x="227330" y="208025"/>
                  </a:lnTo>
                  <a:lnTo>
                    <a:pt x="229362" y="204724"/>
                  </a:lnTo>
                  <a:lnTo>
                    <a:pt x="229362" y="58928"/>
                  </a:lnTo>
                  <a:lnTo>
                    <a:pt x="227330" y="55625"/>
                  </a:lnTo>
                  <a:lnTo>
                    <a:pt x="224155" y="53975"/>
                  </a:lnTo>
                  <a:lnTo>
                    <a:pt x="140334" y="12064"/>
                  </a:lnTo>
                  <a:close/>
                </a:path>
                <a:path w="229869" h="264160">
                  <a:moveTo>
                    <a:pt x="114681" y="16256"/>
                  </a:moveTo>
                  <a:lnTo>
                    <a:pt x="15239" y="66039"/>
                  </a:lnTo>
                  <a:lnTo>
                    <a:pt x="15239" y="197612"/>
                  </a:lnTo>
                  <a:lnTo>
                    <a:pt x="114681" y="247396"/>
                  </a:lnTo>
                  <a:lnTo>
                    <a:pt x="123305" y="243078"/>
                  </a:lnTo>
                  <a:lnTo>
                    <a:pt x="114681" y="243078"/>
                  </a:lnTo>
                  <a:lnTo>
                    <a:pt x="19050" y="195325"/>
                  </a:lnTo>
                  <a:lnTo>
                    <a:pt x="19050" y="68325"/>
                  </a:lnTo>
                  <a:lnTo>
                    <a:pt x="114681" y="20574"/>
                  </a:lnTo>
                  <a:lnTo>
                    <a:pt x="123305" y="20574"/>
                  </a:lnTo>
                  <a:lnTo>
                    <a:pt x="114681" y="16256"/>
                  </a:lnTo>
                  <a:close/>
                </a:path>
                <a:path w="229869" h="264160">
                  <a:moveTo>
                    <a:pt x="123305" y="20574"/>
                  </a:moveTo>
                  <a:lnTo>
                    <a:pt x="114681" y="20574"/>
                  </a:lnTo>
                  <a:lnTo>
                    <a:pt x="210312" y="68325"/>
                  </a:lnTo>
                  <a:lnTo>
                    <a:pt x="210312" y="195325"/>
                  </a:lnTo>
                  <a:lnTo>
                    <a:pt x="114681" y="243078"/>
                  </a:lnTo>
                  <a:lnTo>
                    <a:pt x="123305" y="243078"/>
                  </a:lnTo>
                  <a:lnTo>
                    <a:pt x="214122" y="197612"/>
                  </a:lnTo>
                  <a:lnTo>
                    <a:pt x="214122" y="66039"/>
                  </a:lnTo>
                  <a:lnTo>
                    <a:pt x="123305" y="205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6129" y="4895088"/>
              <a:ext cx="140969" cy="1828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024" y="5189220"/>
              <a:ext cx="128778" cy="14782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0752" y="5478779"/>
              <a:ext cx="127253" cy="14625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1461" y="1088136"/>
              <a:ext cx="157733" cy="1706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844" y="505714"/>
            <a:ext cx="54952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Pontos favoráveis</a:t>
            </a:r>
            <a:r>
              <a:rPr sz="21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para</a:t>
            </a:r>
            <a:r>
              <a:rPr sz="21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o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2º 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semestre</a:t>
            </a:r>
            <a:r>
              <a:rPr sz="2100" b="0" spc="-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21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2023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4735" y="1559178"/>
            <a:ext cx="7442200" cy="254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solidFill>
                  <a:srgbClr val="22253B"/>
                </a:solidFill>
                <a:latin typeface="Calibri"/>
                <a:cs typeface="Calibri"/>
              </a:rPr>
              <a:t>Queda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da</a:t>
            </a:r>
            <a:r>
              <a:rPr sz="2400" b="1" spc="-20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inflação;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2253B"/>
              </a:buClr>
              <a:buFont typeface="Wingdings"/>
              <a:buChar char=""/>
            </a:pPr>
            <a:endParaRPr sz="3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solidFill>
                  <a:srgbClr val="22253B"/>
                </a:solidFill>
                <a:latin typeface="Calibri"/>
                <a:cs typeface="Calibri"/>
              </a:rPr>
              <a:t>Sinalização</a:t>
            </a:r>
            <a:r>
              <a:rPr sz="2400" b="1" spc="-30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do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2253B"/>
                </a:solidFill>
                <a:latin typeface="Calibri"/>
                <a:cs typeface="Calibri"/>
              </a:rPr>
              <a:t>Banco</a:t>
            </a: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Central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 de </a:t>
            </a: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cortes 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na </a:t>
            </a:r>
            <a:r>
              <a:rPr sz="2400" b="1" spc="-25" dirty="0">
                <a:solidFill>
                  <a:srgbClr val="22253B"/>
                </a:solidFill>
                <a:latin typeface="Calibri"/>
                <a:cs typeface="Calibri"/>
              </a:rPr>
              <a:t>taxa</a:t>
            </a:r>
            <a:r>
              <a:rPr sz="2400" b="1" spc="-5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de </a:t>
            </a: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juros;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2253B"/>
              </a:buClr>
              <a:buFont typeface="Wingdings"/>
              <a:buChar char=""/>
            </a:pPr>
            <a:endParaRPr sz="3750">
              <a:latin typeface="Calibri"/>
              <a:cs typeface="Calibri"/>
            </a:endParaRPr>
          </a:p>
          <a:p>
            <a:pPr marL="355600" marR="5080" indent="-343535">
              <a:lnSpc>
                <a:spcPts val="259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Aprovação 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na 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Câmara 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da 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Reforma </a:t>
            </a:r>
            <a:r>
              <a:rPr sz="2400" b="1" spc="-20" dirty="0">
                <a:solidFill>
                  <a:srgbClr val="22253B"/>
                </a:solidFill>
                <a:latin typeface="Calibri"/>
                <a:cs typeface="Calibri"/>
              </a:rPr>
              <a:t>Tributária </a:t>
            </a:r>
            <a:r>
              <a:rPr sz="2400" b="1" spc="-5" dirty="0">
                <a:solidFill>
                  <a:srgbClr val="22253B"/>
                </a:solidFill>
                <a:latin typeface="Calibri"/>
                <a:cs typeface="Calibri"/>
              </a:rPr>
              <a:t>que 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deverá </a:t>
            </a:r>
            <a:r>
              <a:rPr sz="2400" b="1" spc="-530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2253B"/>
                </a:solidFill>
                <a:latin typeface="Calibri"/>
                <a:cs typeface="Calibri"/>
              </a:rPr>
              <a:t>simplificar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2253B"/>
                </a:solidFill>
                <a:latin typeface="Calibri"/>
                <a:cs typeface="Calibri"/>
              </a:rPr>
              <a:t>o</a:t>
            </a: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complexo</a:t>
            </a:r>
            <a:r>
              <a:rPr sz="2400" b="1" spc="-25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sistema</a:t>
            </a:r>
            <a:r>
              <a:rPr sz="2400" b="1" spc="-15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2253B"/>
                </a:solidFill>
                <a:latin typeface="Calibri"/>
                <a:cs typeface="Calibri"/>
              </a:rPr>
              <a:t>tributário</a:t>
            </a:r>
            <a:r>
              <a:rPr sz="2400" b="1" spc="5" dirty="0">
                <a:solidFill>
                  <a:srgbClr val="22253B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2253B"/>
                </a:solidFill>
                <a:latin typeface="Calibri"/>
                <a:cs typeface="Calibri"/>
              </a:rPr>
              <a:t>brasileiro.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21</a:t>
            </a:fld>
            <a:endParaRPr spc="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22553" y="1566672"/>
          <a:ext cx="7250430" cy="395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8735"/>
                <a:gridCol w="597535"/>
                <a:gridCol w="598804"/>
                <a:gridCol w="257175"/>
                <a:gridCol w="936625"/>
                <a:gridCol w="596900"/>
                <a:gridCol w="596900"/>
                <a:gridCol w="74295"/>
                <a:gridCol w="431165"/>
                <a:gridCol w="91440"/>
                <a:gridCol w="488315"/>
              </a:tblGrid>
              <a:tr h="286511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Carga</a:t>
                      </a:r>
                      <a:r>
                        <a:rPr sz="1400" b="1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Tributária</a:t>
                      </a:r>
                      <a:r>
                        <a:rPr sz="1400" b="1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Elevada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71%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R="15176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Encargos Trabalhistas</a:t>
                      </a:r>
                      <a:r>
                        <a:rPr sz="1400" b="1" spc="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Elevados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68%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Alta</a:t>
                      </a:r>
                      <a:r>
                        <a:rPr sz="1400" b="1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Complexidade</a:t>
                      </a:r>
                      <a:r>
                        <a:rPr sz="1400" b="1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Tributária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61%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Elevados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Custos Logísticos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32%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marR="15621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Elevado</a:t>
                      </a:r>
                      <a:r>
                        <a:rPr sz="1400" b="1" spc="-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Risco</a:t>
                      </a:r>
                      <a:r>
                        <a:rPr sz="1400" b="1" spc="-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País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32%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172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Elevados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Custos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32%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1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Alta</a:t>
                      </a:r>
                      <a:r>
                        <a:rPr sz="1400" b="1" spc="-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Judicialização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31%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marR="1549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Insegurança</a:t>
                      </a:r>
                      <a:r>
                        <a:rPr sz="1400" b="1" spc="-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Jurídica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29%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172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Alta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Cumulatividade </a:t>
                      </a:r>
                      <a:r>
                        <a:rPr sz="14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b="1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Tributos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spc="-5" dirty="0">
                          <a:solidFill>
                            <a:srgbClr val="404040"/>
                          </a:solidFill>
                          <a:latin typeface="Calibri"/>
                          <a:cs typeface="Calibri"/>
                        </a:rPr>
                        <a:t>24%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198620" y="552297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8620" y="4605528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8620" y="414680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8620" y="368807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8620" y="3229355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8620" y="277063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8620" y="2311907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8620" y="185318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8620" y="147980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7552" y="552297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7552" y="4605528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97552" y="414680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7552" y="368807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7552" y="3229355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7552" y="277063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7552" y="2311907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7552" y="185318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7552" y="147980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4959" y="4605528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0"/>
                </a:moveTo>
                <a:lnTo>
                  <a:pt x="0" y="100279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94959" y="414680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94959" y="368807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4959" y="3229355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4959" y="277063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94959" y="2311907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4959" y="185318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4959" y="147980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92367" y="2770632"/>
            <a:ext cx="0" cy="2837815"/>
          </a:xfrm>
          <a:custGeom>
            <a:avLst/>
            <a:gdLst/>
            <a:ahLst/>
            <a:cxnLst/>
            <a:rect l="l" t="t" r="r" b="b"/>
            <a:pathLst>
              <a:path h="2837815">
                <a:moveTo>
                  <a:pt x="0" y="0"/>
                </a:moveTo>
                <a:lnTo>
                  <a:pt x="0" y="28376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92367" y="147980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89776" y="2770632"/>
            <a:ext cx="0" cy="2837815"/>
          </a:xfrm>
          <a:custGeom>
            <a:avLst/>
            <a:gdLst/>
            <a:ahLst/>
            <a:cxnLst/>
            <a:rect l="l" t="t" r="r" b="b"/>
            <a:pathLst>
              <a:path h="2837815">
                <a:moveTo>
                  <a:pt x="0" y="0"/>
                </a:moveTo>
                <a:lnTo>
                  <a:pt x="0" y="28376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89776" y="2311907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89776" y="185318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9776" y="147980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87183" y="2770632"/>
            <a:ext cx="0" cy="2837815"/>
          </a:xfrm>
          <a:custGeom>
            <a:avLst/>
            <a:gdLst/>
            <a:ahLst/>
            <a:cxnLst/>
            <a:rect l="l" t="t" r="r" b="b"/>
            <a:pathLst>
              <a:path h="2837815">
                <a:moveTo>
                  <a:pt x="0" y="0"/>
                </a:moveTo>
                <a:lnTo>
                  <a:pt x="0" y="283768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87183" y="2311907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87183" y="185318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87183" y="147980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84592" y="1853183"/>
            <a:ext cx="0" cy="3755390"/>
          </a:xfrm>
          <a:custGeom>
            <a:avLst/>
            <a:gdLst/>
            <a:ahLst/>
            <a:cxnLst/>
            <a:rect l="l" t="t" r="r" b="b"/>
            <a:pathLst>
              <a:path h="3755390">
                <a:moveTo>
                  <a:pt x="0" y="0"/>
                </a:moveTo>
                <a:lnTo>
                  <a:pt x="0" y="375513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84592" y="1479803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82000" y="1479803"/>
            <a:ext cx="0" cy="4128770"/>
          </a:xfrm>
          <a:custGeom>
            <a:avLst/>
            <a:gdLst/>
            <a:ahLst/>
            <a:cxnLst/>
            <a:rect l="l" t="t" r="r" b="b"/>
            <a:pathLst>
              <a:path h="4128770">
                <a:moveTo>
                  <a:pt x="0" y="0"/>
                </a:moveTo>
                <a:lnTo>
                  <a:pt x="0" y="412851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1211" y="4777740"/>
            <a:ext cx="1724025" cy="287020"/>
          </a:xfrm>
          <a:custGeom>
            <a:avLst/>
            <a:gdLst/>
            <a:ahLst/>
            <a:cxnLst/>
            <a:rect l="l" t="t" r="r" b="b"/>
            <a:pathLst>
              <a:path w="1724025" h="287020">
                <a:moveTo>
                  <a:pt x="1723643" y="0"/>
                </a:moveTo>
                <a:lnTo>
                  <a:pt x="0" y="0"/>
                </a:lnTo>
                <a:lnTo>
                  <a:pt x="0" y="286512"/>
                </a:lnTo>
                <a:lnTo>
                  <a:pt x="1723643" y="286512"/>
                </a:lnTo>
                <a:lnTo>
                  <a:pt x="172364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1211" y="4319015"/>
            <a:ext cx="1830705" cy="287020"/>
          </a:xfrm>
          <a:custGeom>
            <a:avLst/>
            <a:gdLst/>
            <a:ahLst/>
            <a:cxnLst/>
            <a:rect l="l" t="t" r="r" b="b"/>
            <a:pathLst>
              <a:path w="1830704" h="287020">
                <a:moveTo>
                  <a:pt x="1830324" y="0"/>
                </a:moveTo>
                <a:lnTo>
                  <a:pt x="0" y="0"/>
                </a:lnTo>
                <a:lnTo>
                  <a:pt x="0" y="286511"/>
                </a:lnTo>
                <a:lnTo>
                  <a:pt x="1830324" y="286511"/>
                </a:lnTo>
                <a:lnTo>
                  <a:pt x="183032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1211" y="3860291"/>
            <a:ext cx="1885314" cy="287020"/>
          </a:xfrm>
          <a:custGeom>
            <a:avLst/>
            <a:gdLst/>
            <a:ahLst/>
            <a:cxnLst/>
            <a:rect l="l" t="t" r="r" b="b"/>
            <a:pathLst>
              <a:path w="1885314" h="287020">
                <a:moveTo>
                  <a:pt x="1885188" y="0"/>
                </a:moveTo>
                <a:lnTo>
                  <a:pt x="0" y="0"/>
                </a:lnTo>
                <a:lnTo>
                  <a:pt x="0" y="286511"/>
                </a:lnTo>
                <a:lnTo>
                  <a:pt x="1885188" y="286511"/>
                </a:lnTo>
                <a:lnTo>
                  <a:pt x="188518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01211" y="3401567"/>
            <a:ext cx="1885314" cy="287020"/>
          </a:xfrm>
          <a:custGeom>
            <a:avLst/>
            <a:gdLst/>
            <a:ahLst/>
            <a:cxnLst/>
            <a:rect l="l" t="t" r="r" b="b"/>
            <a:pathLst>
              <a:path w="1885314" h="287020">
                <a:moveTo>
                  <a:pt x="1885188" y="0"/>
                </a:moveTo>
                <a:lnTo>
                  <a:pt x="0" y="0"/>
                </a:lnTo>
                <a:lnTo>
                  <a:pt x="0" y="286512"/>
                </a:lnTo>
                <a:lnTo>
                  <a:pt x="1885188" y="286512"/>
                </a:lnTo>
                <a:lnTo>
                  <a:pt x="188518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1211" y="2942844"/>
            <a:ext cx="1938655" cy="287020"/>
          </a:xfrm>
          <a:custGeom>
            <a:avLst/>
            <a:gdLst/>
            <a:ahLst/>
            <a:cxnLst/>
            <a:rect l="l" t="t" r="r" b="b"/>
            <a:pathLst>
              <a:path w="1938654" h="287019">
                <a:moveTo>
                  <a:pt x="1938527" y="0"/>
                </a:moveTo>
                <a:lnTo>
                  <a:pt x="0" y="0"/>
                </a:lnTo>
                <a:lnTo>
                  <a:pt x="0" y="286511"/>
                </a:lnTo>
                <a:lnTo>
                  <a:pt x="1938527" y="286511"/>
                </a:lnTo>
                <a:lnTo>
                  <a:pt x="193852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596449" y="1479803"/>
            <a:ext cx="4258310" cy="4128770"/>
            <a:chOff x="3596449" y="1479803"/>
            <a:chExt cx="4258310" cy="4128770"/>
          </a:xfrm>
        </p:grpSpPr>
        <p:sp>
          <p:nvSpPr>
            <p:cNvPr id="48" name="object 48"/>
            <p:cNvSpPr/>
            <p:nvPr/>
          </p:nvSpPr>
          <p:spPr>
            <a:xfrm>
              <a:off x="3601211" y="1566671"/>
              <a:ext cx="4253865" cy="287020"/>
            </a:xfrm>
            <a:custGeom>
              <a:avLst/>
              <a:gdLst/>
              <a:ahLst/>
              <a:cxnLst/>
              <a:rect l="l" t="t" r="r" b="b"/>
              <a:pathLst>
                <a:path w="4253865" h="287019">
                  <a:moveTo>
                    <a:pt x="4253484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4253484" y="286512"/>
                  </a:lnTo>
                  <a:lnTo>
                    <a:pt x="425348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01211" y="1479803"/>
              <a:ext cx="0" cy="4128770"/>
            </a:xfrm>
            <a:custGeom>
              <a:avLst/>
              <a:gdLst/>
              <a:ahLst/>
              <a:cxnLst/>
              <a:rect l="l" t="t" r="r" b="b"/>
              <a:pathLst>
                <a:path h="4128770">
                  <a:moveTo>
                    <a:pt x="0" y="412851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480053" y="5701080"/>
            <a:ext cx="245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32250" y="5701080"/>
            <a:ext cx="4518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0235" algn="l"/>
                <a:tab pos="1207770" algn="l"/>
                <a:tab pos="1805305" algn="l"/>
                <a:tab pos="2402840" algn="l"/>
                <a:tab pos="3000375" algn="l"/>
                <a:tab pos="3597910" algn="l"/>
                <a:tab pos="4195445" algn="l"/>
              </a:tabLst>
            </a:pP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r>
              <a:rPr sz="1400" b="1" dirty="0">
                <a:solidFill>
                  <a:srgbClr val="585858"/>
                </a:solidFill>
                <a:latin typeface="Calibri"/>
                <a:cs typeface="Calibri"/>
              </a:rPr>
              <a:t>%	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019680" y="179959"/>
            <a:ext cx="6343650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ts val="2395"/>
              </a:lnSpc>
              <a:spcBef>
                <a:spcPts val="100"/>
              </a:spcBef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Principais</a:t>
            </a:r>
            <a:r>
              <a:rPr sz="21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Elementos Responsáveis</a:t>
            </a:r>
            <a:r>
              <a:rPr sz="21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pelo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Custo</a:t>
            </a:r>
            <a:r>
              <a:rPr sz="21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Brasil</a:t>
            </a:r>
            <a:endParaRPr sz="2100">
              <a:latin typeface="Arial MT"/>
              <a:cs typeface="Arial MT"/>
            </a:endParaRPr>
          </a:p>
          <a:p>
            <a:pPr marR="5080" algn="r">
              <a:lnSpc>
                <a:spcPts val="2395"/>
              </a:lnSpc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Indústria</a:t>
            </a:r>
            <a:r>
              <a:rPr sz="21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Elétrica</a:t>
            </a:r>
            <a:r>
              <a:rPr sz="2100" b="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e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Eletrônica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53308" y="885825"/>
            <a:ext cx="550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(percentual</a:t>
            </a:r>
            <a:r>
              <a:rPr sz="1800" spc="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empresas</a:t>
            </a:r>
            <a:r>
              <a:rPr sz="180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participantes</a:t>
            </a:r>
            <a:r>
              <a:rPr sz="1800" spc="3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nas</a:t>
            </a:r>
            <a:r>
              <a:rPr sz="180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pesquisas)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59148" y="6276847"/>
            <a:ext cx="4558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EB631B"/>
                </a:solidFill>
                <a:latin typeface="Arial"/>
                <a:cs typeface="Arial"/>
              </a:rPr>
              <a:t>MBC </a:t>
            </a:r>
            <a:r>
              <a:rPr sz="1800" b="1" dirty="0">
                <a:solidFill>
                  <a:srgbClr val="EB631B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EB631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B631B"/>
                </a:solidFill>
                <a:latin typeface="Arial"/>
                <a:cs typeface="Arial"/>
              </a:rPr>
              <a:t>Custo</a:t>
            </a:r>
            <a:r>
              <a:rPr sz="1800" b="1" spc="-5" dirty="0">
                <a:solidFill>
                  <a:srgbClr val="EB631B"/>
                </a:solidFill>
                <a:latin typeface="Arial"/>
                <a:cs typeface="Arial"/>
              </a:rPr>
              <a:t> Brasil R$</a:t>
            </a:r>
            <a:r>
              <a:rPr sz="1800" b="1" spc="-10" dirty="0">
                <a:solidFill>
                  <a:srgbClr val="EB631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B631B"/>
                </a:solidFill>
                <a:latin typeface="Arial"/>
                <a:cs typeface="Arial"/>
              </a:rPr>
              <a:t>1,7</a:t>
            </a:r>
            <a:r>
              <a:rPr sz="1800" b="1" spc="-5" dirty="0">
                <a:solidFill>
                  <a:srgbClr val="EB631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EB631B"/>
                </a:solidFill>
                <a:latin typeface="Arial"/>
                <a:cs typeface="Arial"/>
              </a:rPr>
              <a:t>trilhão</a:t>
            </a:r>
            <a:r>
              <a:rPr sz="1800" b="1" spc="-15" dirty="0">
                <a:solidFill>
                  <a:srgbClr val="EB631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B631B"/>
                </a:solidFill>
                <a:latin typeface="Arial"/>
                <a:cs typeface="Arial"/>
              </a:rPr>
              <a:t>em</a:t>
            </a:r>
            <a:r>
              <a:rPr sz="1800" b="1" dirty="0">
                <a:solidFill>
                  <a:srgbClr val="EB631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EB631B"/>
                </a:solidFill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22</a:t>
            </a:fld>
            <a:endParaRPr spc="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20" y="354329"/>
            <a:ext cx="508952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395"/>
              </a:lnSpc>
              <a:spcBef>
                <a:spcPts val="100"/>
              </a:spcBef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Projeções para o</a:t>
            </a:r>
            <a:r>
              <a:rPr sz="2100" b="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Faturamento da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Indústria</a:t>
            </a:r>
            <a:endParaRPr sz="2100">
              <a:latin typeface="Arial MT"/>
              <a:cs typeface="Arial MT"/>
            </a:endParaRPr>
          </a:p>
          <a:p>
            <a:pPr marR="5080" algn="r">
              <a:lnSpc>
                <a:spcPts val="2395"/>
              </a:lnSpc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Eletroeletrônica</a:t>
            </a:r>
            <a:r>
              <a:rPr sz="2100" b="0" spc="-5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700" b="0" dirty="0">
                <a:solidFill>
                  <a:srgbClr val="3E7795"/>
                </a:solidFill>
                <a:latin typeface="Arial MT"/>
                <a:cs typeface="Arial MT"/>
              </a:rPr>
              <a:t>(R$</a:t>
            </a:r>
            <a:r>
              <a:rPr sz="1700" b="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700" b="0" dirty="0">
                <a:solidFill>
                  <a:srgbClr val="3E7795"/>
                </a:solidFill>
                <a:latin typeface="Arial MT"/>
                <a:cs typeface="Arial MT"/>
              </a:rPr>
              <a:t>milhões</a:t>
            </a:r>
            <a:r>
              <a:rPr sz="1700" b="0" i="1" dirty="0">
                <a:solidFill>
                  <a:srgbClr val="3E7795"/>
                </a:solidFill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39113" y="1397000"/>
          <a:ext cx="6094730" cy="383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4400"/>
                <a:gridCol w="941070"/>
                <a:gridCol w="901700"/>
                <a:gridCol w="71120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Áreas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72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ts val="178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Automação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Industrial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8.504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9.635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13%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Componentes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Elétricos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Eletrônicos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762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13.578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13.619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C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Equipamentos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Industriais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42.371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45.506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7%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GTD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24.916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27.258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9%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Informática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43.936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37.961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-14%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Instalação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12.665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13.476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6%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Telecomunicações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45.810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40.977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spc="-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-11%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Utilidades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Domésticas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26.446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29.196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218.226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217.628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944239" y="5476747"/>
            <a:ext cx="3553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Queda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11% </a:t>
            </a:r>
            <a:r>
              <a:rPr sz="1400" b="1" dirty="0">
                <a:latin typeface="Calibri"/>
                <a:cs typeface="Calibri"/>
              </a:rPr>
              <a:t>da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Área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Telecomunicações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-15%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Telefones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Celulares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0%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Infraestrutura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23</a:t>
            </a:fld>
            <a:endParaRPr spc="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121" y="459485"/>
            <a:ext cx="31546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i="1" spc="-5" dirty="0">
                <a:solidFill>
                  <a:srgbClr val="3E7795"/>
                </a:solidFill>
                <a:latin typeface="Arial"/>
                <a:cs typeface="Arial"/>
              </a:rPr>
              <a:t>Mercado</a:t>
            </a:r>
            <a:r>
              <a:rPr sz="2100" b="0" i="1" spc="-30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100" b="0" i="1" spc="-5" dirty="0">
                <a:solidFill>
                  <a:srgbClr val="3E7795"/>
                </a:solidFill>
                <a:latin typeface="Arial"/>
                <a:cs typeface="Arial"/>
              </a:rPr>
              <a:t>de</a:t>
            </a:r>
            <a:r>
              <a:rPr sz="2100" b="0" i="1" spc="-20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100" b="0" i="1" dirty="0">
                <a:solidFill>
                  <a:srgbClr val="3E7795"/>
                </a:solidFill>
                <a:latin typeface="Arial"/>
                <a:cs typeface="Arial"/>
              </a:rPr>
              <a:t>PCs</a:t>
            </a:r>
            <a:r>
              <a:rPr sz="2100" b="0" i="1" spc="-10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100" b="0" i="1" spc="-5" dirty="0">
                <a:solidFill>
                  <a:srgbClr val="3E7795"/>
                </a:solidFill>
                <a:latin typeface="Arial"/>
                <a:cs typeface="Arial"/>
              </a:rPr>
              <a:t>e</a:t>
            </a:r>
            <a:r>
              <a:rPr sz="2100" b="0" i="1" spc="-25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100" b="0" i="1" spc="-30" dirty="0">
                <a:solidFill>
                  <a:srgbClr val="3E7795"/>
                </a:solidFill>
                <a:latin typeface="Arial"/>
                <a:cs typeface="Arial"/>
              </a:rPr>
              <a:t>Tablets</a:t>
            </a:r>
            <a:endParaRPr sz="21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98390" y="1753235"/>
          <a:ext cx="4462780" cy="3482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915"/>
                <a:gridCol w="1172210"/>
                <a:gridCol w="1246504"/>
                <a:gridCol w="1180464"/>
              </a:tblGrid>
              <a:tr h="470788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Anos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Desktops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Notebooks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</a:tr>
              <a:tr h="374776">
                <a:tc gridSpan="4">
                  <a:txBody>
                    <a:bodyPr/>
                    <a:lstStyle/>
                    <a:p>
                      <a:pPr marL="10585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Mercado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unidades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A4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4903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2017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1.734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3.453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3.794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2018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1.742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3.936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3.639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4776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2019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1.719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4.126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3.370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903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1.367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5.034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2.914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1.712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7.025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3.359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776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2.049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6.552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2.778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2023*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1.689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6.120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1.857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14870" y="5511190"/>
            <a:ext cx="6896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*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projeção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2422" y="5511190"/>
            <a:ext cx="677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Calibri"/>
                <a:cs typeface="Calibri"/>
              </a:rPr>
              <a:t>F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nte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IDC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90" y="1662176"/>
            <a:ext cx="2499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Mercado de notebooks </a:t>
            </a:r>
            <a:r>
              <a:rPr sz="180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em</a:t>
            </a:r>
            <a:r>
              <a:rPr sz="1800" spc="-2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milhões</a:t>
            </a:r>
            <a:r>
              <a:rPr sz="180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unidades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00227" y="2820923"/>
            <a:ext cx="3630295" cy="2157095"/>
            <a:chOff x="300227" y="2820923"/>
            <a:chExt cx="3630295" cy="2157095"/>
          </a:xfrm>
        </p:grpSpPr>
        <p:sp>
          <p:nvSpPr>
            <p:cNvPr id="11" name="object 11"/>
            <p:cNvSpPr/>
            <p:nvPr/>
          </p:nvSpPr>
          <p:spPr>
            <a:xfrm>
              <a:off x="300227" y="4360163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>
                  <a:moveTo>
                    <a:pt x="0" y="0"/>
                  </a:moveTo>
                  <a:lnTo>
                    <a:pt x="96011" y="0"/>
                  </a:lnTo>
                </a:path>
                <a:path w="615950">
                  <a:moveTo>
                    <a:pt x="420623" y="0"/>
                  </a:moveTo>
                  <a:lnTo>
                    <a:pt x="615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6239" y="3915155"/>
              <a:ext cx="325120" cy="1057910"/>
            </a:xfrm>
            <a:custGeom>
              <a:avLst/>
              <a:gdLst/>
              <a:ahLst/>
              <a:cxnLst/>
              <a:rect l="l" t="t" r="r" b="b"/>
              <a:pathLst>
                <a:path w="325120" h="1057910">
                  <a:moveTo>
                    <a:pt x="324612" y="0"/>
                  </a:moveTo>
                  <a:lnTo>
                    <a:pt x="0" y="0"/>
                  </a:lnTo>
                  <a:lnTo>
                    <a:pt x="0" y="1057656"/>
                  </a:lnTo>
                  <a:lnTo>
                    <a:pt x="324612" y="1057656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227" y="3747515"/>
              <a:ext cx="1134110" cy="612775"/>
            </a:xfrm>
            <a:custGeom>
              <a:avLst/>
              <a:gdLst/>
              <a:ahLst/>
              <a:cxnLst/>
              <a:rect l="l" t="t" r="r" b="b"/>
              <a:pathLst>
                <a:path w="1134110" h="612775">
                  <a:moveTo>
                    <a:pt x="938784" y="612647"/>
                  </a:moveTo>
                  <a:lnTo>
                    <a:pt x="1133856" y="612647"/>
                  </a:lnTo>
                </a:path>
                <a:path w="1134110" h="612775">
                  <a:moveTo>
                    <a:pt x="0" y="0"/>
                  </a:moveTo>
                  <a:lnTo>
                    <a:pt x="113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5923" y="3767327"/>
              <a:ext cx="323215" cy="1205865"/>
            </a:xfrm>
            <a:custGeom>
              <a:avLst/>
              <a:gdLst/>
              <a:ahLst/>
              <a:cxnLst/>
              <a:rect l="l" t="t" r="r" b="b"/>
              <a:pathLst>
                <a:path w="323215" h="1205864">
                  <a:moveTo>
                    <a:pt x="323088" y="0"/>
                  </a:moveTo>
                  <a:lnTo>
                    <a:pt x="0" y="0"/>
                  </a:lnTo>
                  <a:lnTo>
                    <a:pt x="0" y="1205484"/>
                  </a:lnTo>
                  <a:lnTo>
                    <a:pt x="323088" y="1205484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8695" y="3747515"/>
              <a:ext cx="193675" cy="612775"/>
            </a:xfrm>
            <a:custGeom>
              <a:avLst/>
              <a:gdLst/>
              <a:ahLst/>
              <a:cxnLst/>
              <a:rect l="l" t="t" r="r" b="b"/>
              <a:pathLst>
                <a:path w="193675" h="612775">
                  <a:moveTo>
                    <a:pt x="0" y="612647"/>
                  </a:moveTo>
                  <a:lnTo>
                    <a:pt x="193548" y="612647"/>
                  </a:lnTo>
                </a:path>
                <a:path w="193675" h="612775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34083" y="3709415"/>
              <a:ext cx="325120" cy="1263650"/>
            </a:xfrm>
            <a:custGeom>
              <a:avLst/>
              <a:gdLst/>
              <a:ahLst/>
              <a:cxnLst/>
              <a:rect l="l" t="t" r="r" b="b"/>
              <a:pathLst>
                <a:path w="325119" h="1263650">
                  <a:moveTo>
                    <a:pt x="324611" y="0"/>
                  </a:moveTo>
                  <a:lnTo>
                    <a:pt x="0" y="0"/>
                  </a:lnTo>
                  <a:lnTo>
                    <a:pt x="0" y="1263395"/>
                  </a:lnTo>
                  <a:lnTo>
                    <a:pt x="324611" y="1263395"/>
                  </a:lnTo>
                  <a:lnTo>
                    <a:pt x="324611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76855" y="3747515"/>
              <a:ext cx="195580" cy="612775"/>
            </a:xfrm>
            <a:custGeom>
              <a:avLst/>
              <a:gdLst/>
              <a:ahLst/>
              <a:cxnLst/>
              <a:rect l="l" t="t" r="r" b="b"/>
              <a:pathLst>
                <a:path w="195580" h="612775">
                  <a:moveTo>
                    <a:pt x="0" y="612647"/>
                  </a:moveTo>
                  <a:lnTo>
                    <a:pt x="195071" y="612647"/>
                  </a:lnTo>
                </a:path>
                <a:path w="195580" h="612775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52244" y="3430523"/>
              <a:ext cx="325120" cy="1542415"/>
            </a:xfrm>
            <a:custGeom>
              <a:avLst/>
              <a:gdLst/>
              <a:ahLst/>
              <a:cxnLst/>
              <a:rect l="l" t="t" r="r" b="b"/>
              <a:pathLst>
                <a:path w="325119" h="1542414">
                  <a:moveTo>
                    <a:pt x="324612" y="0"/>
                  </a:moveTo>
                  <a:lnTo>
                    <a:pt x="0" y="0"/>
                  </a:lnTo>
                  <a:lnTo>
                    <a:pt x="0" y="1542288"/>
                  </a:lnTo>
                  <a:lnTo>
                    <a:pt x="324612" y="1542288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0227" y="3134867"/>
              <a:ext cx="2689860" cy="1225550"/>
            </a:xfrm>
            <a:custGeom>
              <a:avLst/>
              <a:gdLst/>
              <a:ahLst/>
              <a:cxnLst/>
              <a:rect l="l" t="t" r="r" b="b"/>
              <a:pathLst>
                <a:path w="2689860" h="1225550">
                  <a:moveTo>
                    <a:pt x="2494788" y="1225296"/>
                  </a:moveTo>
                  <a:lnTo>
                    <a:pt x="2689860" y="1225296"/>
                  </a:lnTo>
                </a:path>
                <a:path w="2689860" h="1225550">
                  <a:moveTo>
                    <a:pt x="2494788" y="612648"/>
                  </a:moveTo>
                  <a:lnTo>
                    <a:pt x="2689860" y="612648"/>
                  </a:lnTo>
                </a:path>
                <a:path w="2689860" h="1225550">
                  <a:moveTo>
                    <a:pt x="0" y="0"/>
                  </a:moveTo>
                  <a:lnTo>
                    <a:pt x="2171700" y="0"/>
                  </a:lnTo>
                </a:path>
                <a:path w="2689860" h="1225550">
                  <a:moveTo>
                    <a:pt x="2494788" y="0"/>
                  </a:moveTo>
                  <a:lnTo>
                    <a:pt x="2689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71927" y="2820923"/>
              <a:ext cx="323215" cy="2152015"/>
            </a:xfrm>
            <a:custGeom>
              <a:avLst/>
              <a:gdLst/>
              <a:ahLst/>
              <a:cxnLst/>
              <a:rect l="l" t="t" r="r" b="b"/>
              <a:pathLst>
                <a:path w="323214" h="2152015">
                  <a:moveTo>
                    <a:pt x="323088" y="0"/>
                  </a:moveTo>
                  <a:lnTo>
                    <a:pt x="0" y="0"/>
                  </a:lnTo>
                  <a:lnTo>
                    <a:pt x="0" y="2151888"/>
                  </a:lnTo>
                  <a:lnTo>
                    <a:pt x="323088" y="2151888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4700" y="3134867"/>
              <a:ext cx="193675" cy="1225550"/>
            </a:xfrm>
            <a:custGeom>
              <a:avLst/>
              <a:gdLst/>
              <a:ahLst/>
              <a:cxnLst/>
              <a:rect l="l" t="t" r="r" b="b"/>
              <a:pathLst>
                <a:path w="193675" h="1225550">
                  <a:moveTo>
                    <a:pt x="0" y="1225296"/>
                  </a:moveTo>
                  <a:lnTo>
                    <a:pt x="193548" y="1225296"/>
                  </a:lnTo>
                </a:path>
                <a:path w="193675" h="1225550">
                  <a:moveTo>
                    <a:pt x="0" y="612648"/>
                  </a:moveTo>
                  <a:lnTo>
                    <a:pt x="193548" y="612648"/>
                  </a:lnTo>
                </a:path>
                <a:path w="193675" h="1225550">
                  <a:moveTo>
                    <a:pt x="0" y="0"/>
                  </a:moveTo>
                  <a:lnTo>
                    <a:pt x="193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90088" y="2965703"/>
              <a:ext cx="325120" cy="2007235"/>
            </a:xfrm>
            <a:custGeom>
              <a:avLst/>
              <a:gdLst/>
              <a:ahLst/>
              <a:cxnLst/>
              <a:rect l="l" t="t" r="r" b="b"/>
              <a:pathLst>
                <a:path w="325120" h="2007235">
                  <a:moveTo>
                    <a:pt x="324612" y="0"/>
                  </a:moveTo>
                  <a:lnTo>
                    <a:pt x="0" y="0"/>
                  </a:lnTo>
                  <a:lnTo>
                    <a:pt x="0" y="2007108"/>
                  </a:lnTo>
                  <a:lnTo>
                    <a:pt x="324612" y="2007108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2860" y="3134867"/>
              <a:ext cx="97790" cy="1225550"/>
            </a:xfrm>
            <a:custGeom>
              <a:avLst/>
              <a:gdLst/>
              <a:ahLst/>
              <a:cxnLst/>
              <a:rect l="l" t="t" r="r" b="b"/>
              <a:pathLst>
                <a:path w="97789" h="1225550">
                  <a:moveTo>
                    <a:pt x="0" y="1225296"/>
                  </a:moveTo>
                  <a:lnTo>
                    <a:pt x="97536" y="1225296"/>
                  </a:lnTo>
                </a:path>
                <a:path w="97789" h="1225550">
                  <a:moveTo>
                    <a:pt x="0" y="612648"/>
                  </a:moveTo>
                  <a:lnTo>
                    <a:pt x="97536" y="612648"/>
                  </a:lnTo>
                </a:path>
                <a:path w="97789" h="1225550">
                  <a:moveTo>
                    <a:pt x="0" y="0"/>
                  </a:moveTo>
                  <a:lnTo>
                    <a:pt x="975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8248" y="3098291"/>
              <a:ext cx="325120" cy="1874520"/>
            </a:xfrm>
            <a:custGeom>
              <a:avLst/>
              <a:gdLst/>
              <a:ahLst/>
              <a:cxnLst/>
              <a:rect l="l" t="t" r="r" b="b"/>
              <a:pathLst>
                <a:path w="325120" h="1874520">
                  <a:moveTo>
                    <a:pt x="324612" y="0"/>
                  </a:moveTo>
                  <a:lnTo>
                    <a:pt x="0" y="0"/>
                  </a:lnTo>
                  <a:lnTo>
                    <a:pt x="0" y="1874520"/>
                  </a:lnTo>
                  <a:lnTo>
                    <a:pt x="324612" y="1874520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0227" y="4972811"/>
              <a:ext cx="3630295" cy="0"/>
            </a:xfrm>
            <a:custGeom>
              <a:avLst/>
              <a:gdLst/>
              <a:ahLst/>
              <a:cxnLst/>
              <a:rect l="l" t="t" r="r" b="b"/>
              <a:pathLst>
                <a:path w="3630295">
                  <a:moveTo>
                    <a:pt x="0" y="0"/>
                  </a:moveTo>
                  <a:lnTo>
                    <a:pt x="3630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00227" y="2522220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6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9623" y="3661917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24</a:t>
            </a:fld>
            <a:endParaRPr spc="10" dirty="0"/>
          </a:p>
        </p:txBody>
      </p:sp>
      <p:sp>
        <p:nvSpPr>
          <p:cNvPr id="28" name="object 28"/>
          <p:cNvSpPr txBox="1"/>
          <p:nvPr/>
        </p:nvSpPr>
        <p:spPr>
          <a:xfrm>
            <a:off x="958392" y="3514090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77136" y="3455923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95932" y="3177666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14726" y="2567685"/>
            <a:ext cx="127508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7,0</a:t>
            </a:r>
            <a:endParaRPr sz="1200">
              <a:latin typeface="Arial"/>
              <a:cs typeface="Arial"/>
            </a:endParaRPr>
          </a:p>
          <a:p>
            <a:pPr marL="530860">
              <a:lnSpc>
                <a:spcPts val="1090"/>
              </a:lnSpc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6,6</a:t>
            </a:r>
            <a:endParaRPr sz="1200">
              <a:latin typeface="Arial"/>
              <a:cs typeface="Arial"/>
            </a:endParaRPr>
          </a:p>
          <a:p>
            <a:pPr marL="1049655">
              <a:lnSpc>
                <a:spcPts val="1240"/>
              </a:lnSpc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29" y="4243832"/>
            <a:ext cx="383222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tabLst>
                <a:tab pos="835660" algn="l"/>
                <a:tab pos="1354455" algn="l"/>
                <a:tab pos="1873250" algn="l"/>
                <a:tab pos="2392045" algn="l"/>
                <a:tab pos="2910840" algn="l"/>
                <a:tab pos="3378835" algn="l"/>
              </a:tabLst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2017	2018	2019	2020	2021	2022	2023</a:t>
            </a:r>
            <a:r>
              <a:rPr sz="12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729" y="363092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729" y="301828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729" y="240525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2120" y="357886"/>
            <a:ext cx="445135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5"/>
              </a:spcBef>
            </a:pPr>
            <a:r>
              <a:rPr sz="2000" b="0" i="1" dirty="0">
                <a:solidFill>
                  <a:srgbClr val="3E7795"/>
                </a:solidFill>
                <a:latin typeface="Arial"/>
                <a:cs typeface="Arial"/>
              </a:rPr>
              <a:t>Mercado</a:t>
            </a:r>
            <a:r>
              <a:rPr sz="2000" b="0" i="1" spc="-45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000" b="0" i="1" dirty="0">
                <a:solidFill>
                  <a:srgbClr val="3E7795"/>
                </a:solidFill>
                <a:latin typeface="Arial"/>
                <a:cs typeface="Arial"/>
              </a:rPr>
              <a:t>Oficial</a:t>
            </a:r>
            <a:r>
              <a:rPr sz="2000" b="0" i="1" spc="-25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000" b="0" i="1" dirty="0">
                <a:solidFill>
                  <a:srgbClr val="3E7795"/>
                </a:solidFill>
                <a:latin typeface="Arial"/>
                <a:cs typeface="Arial"/>
              </a:rPr>
              <a:t>de</a:t>
            </a:r>
            <a:r>
              <a:rPr sz="2000" b="0" i="1" spc="-25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000" b="0" i="1" spc="-20" dirty="0">
                <a:solidFill>
                  <a:srgbClr val="3E7795"/>
                </a:solidFill>
                <a:latin typeface="Arial"/>
                <a:cs typeface="Arial"/>
              </a:rPr>
              <a:t>Telefones</a:t>
            </a:r>
            <a:r>
              <a:rPr sz="2000" b="0" i="1" spc="-30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2000" b="0" i="1" dirty="0">
                <a:solidFill>
                  <a:srgbClr val="3E7795"/>
                </a:solidFill>
                <a:latin typeface="Arial"/>
                <a:cs typeface="Arial"/>
              </a:rPr>
              <a:t>Celulares</a:t>
            </a:r>
            <a:endParaRPr sz="2000">
              <a:latin typeface="Arial"/>
              <a:cs typeface="Arial"/>
            </a:endParaRPr>
          </a:p>
          <a:p>
            <a:pPr marL="2822575">
              <a:lnSpc>
                <a:spcPts val="1830"/>
              </a:lnSpc>
            </a:pPr>
            <a:r>
              <a:rPr sz="1600" b="0" i="1" spc="-5" dirty="0">
                <a:solidFill>
                  <a:srgbClr val="3E7795"/>
                </a:solidFill>
                <a:latin typeface="Arial"/>
                <a:cs typeface="Arial"/>
              </a:rPr>
              <a:t>(em </a:t>
            </a:r>
            <a:r>
              <a:rPr sz="1600" b="0" i="1" spc="-10" dirty="0">
                <a:solidFill>
                  <a:srgbClr val="3E7795"/>
                </a:solidFill>
                <a:latin typeface="Arial"/>
                <a:cs typeface="Arial"/>
              </a:rPr>
              <a:t>mil</a:t>
            </a:r>
            <a:r>
              <a:rPr sz="1600" b="0" i="1" spc="-20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1600" b="0" i="1" spc="-5" dirty="0">
                <a:solidFill>
                  <a:srgbClr val="3E7795"/>
                </a:solidFill>
                <a:latin typeface="Arial"/>
                <a:cs typeface="Arial"/>
              </a:rPr>
              <a:t>unidades)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7595" y="5265166"/>
            <a:ext cx="689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*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projeção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4298" y="5265166"/>
            <a:ext cx="67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Calibri"/>
                <a:cs typeface="Calibri"/>
              </a:rPr>
              <a:t>F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nt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DC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878" y="1662176"/>
            <a:ext cx="2614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Mercado</a:t>
            </a:r>
            <a:r>
              <a:rPr sz="180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1800" spc="-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smartphones </a:t>
            </a:r>
            <a:r>
              <a:rPr sz="1800" spc="-484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em</a:t>
            </a:r>
            <a:r>
              <a:rPr sz="180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milhões</a:t>
            </a:r>
            <a:r>
              <a:rPr sz="180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E7795"/>
                </a:solidFill>
                <a:latin typeface="Arial MT"/>
                <a:cs typeface="Arial MT"/>
              </a:rPr>
              <a:t>unidades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4027" y="144779"/>
            <a:ext cx="1140460" cy="1114425"/>
            <a:chOff x="224027" y="144779"/>
            <a:chExt cx="1140460" cy="11144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027" y="144779"/>
              <a:ext cx="1139952" cy="11140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3" y="521207"/>
              <a:ext cx="838200" cy="2682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84047" y="3025139"/>
            <a:ext cx="3546475" cy="1952625"/>
            <a:chOff x="384047" y="3025139"/>
            <a:chExt cx="3546475" cy="1952625"/>
          </a:xfrm>
        </p:grpSpPr>
        <p:sp>
          <p:nvSpPr>
            <p:cNvPr id="10" name="object 10"/>
            <p:cNvSpPr/>
            <p:nvPr/>
          </p:nvSpPr>
          <p:spPr>
            <a:xfrm>
              <a:off x="384047" y="3339083"/>
              <a:ext cx="601980" cy="817244"/>
            </a:xfrm>
            <a:custGeom>
              <a:avLst/>
              <a:gdLst/>
              <a:ahLst/>
              <a:cxnLst/>
              <a:rect l="l" t="t" r="r" b="b"/>
              <a:pathLst>
                <a:path w="601980" h="817245">
                  <a:moveTo>
                    <a:pt x="0" y="816863"/>
                  </a:moveTo>
                  <a:lnTo>
                    <a:pt x="94488" y="816863"/>
                  </a:lnTo>
                </a:path>
                <a:path w="601980" h="817245">
                  <a:moveTo>
                    <a:pt x="411480" y="816863"/>
                  </a:moveTo>
                  <a:lnTo>
                    <a:pt x="601980" y="816863"/>
                  </a:lnTo>
                </a:path>
                <a:path w="601980" h="817245">
                  <a:moveTo>
                    <a:pt x="0" y="0"/>
                  </a:moveTo>
                  <a:lnTo>
                    <a:pt x="94488" y="0"/>
                  </a:lnTo>
                </a:path>
                <a:path w="601980" h="817245">
                  <a:moveTo>
                    <a:pt x="411480" y="0"/>
                  </a:moveTo>
                  <a:lnTo>
                    <a:pt x="6019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535" y="3025139"/>
              <a:ext cx="317500" cy="1948180"/>
            </a:xfrm>
            <a:custGeom>
              <a:avLst/>
              <a:gdLst/>
              <a:ahLst/>
              <a:cxnLst/>
              <a:rect l="l" t="t" r="r" b="b"/>
              <a:pathLst>
                <a:path w="317500" h="1948179">
                  <a:moveTo>
                    <a:pt x="316992" y="0"/>
                  </a:moveTo>
                  <a:lnTo>
                    <a:pt x="0" y="0"/>
                  </a:lnTo>
                  <a:lnTo>
                    <a:pt x="0" y="1947672"/>
                  </a:lnTo>
                  <a:lnTo>
                    <a:pt x="316992" y="1947672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1495" y="3339083"/>
              <a:ext cx="190500" cy="817244"/>
            </a:xfrm>
            <a:custGeom>
              <a:avLst/>
              <a:gdLst/>
              <a:ahLst/>
              <a:cxnLst/>
              <a:rect l="l" t="t" r="r" b="b"/>
              <a:pathLst>
                <a:path w="190500" h="817245">
                  <a:moveTo>
                    <a:pt x="0" y="816863"/>
                  </a:moveTo>
                  <a:lnTo>
                    <a:pt x="190500" y="816863"/>
                  </a:lnTo>
                </a:path>
                <a:path w="190500" h="817245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6028" y="3157727"/>
              <a:ext cx="315595" cy="1815464"/>
            </a:xfrm>
            <a:custGeom>
              <a:avLst/>
              <a:gdLst/>
              <a:ahLst/>
              <a:cxnLst/>
              <a:rect l="l" t="t" r="r" b="b"/>
              <a:pathLst>
                <a:path w="315594" h="1815464">
                  <a:moveTo>
                    <a:pt x="315468" y="0"/>
                  </a:moveTo>
                  <a:lnTo>
                    <a:pt x="0" y="0"/>
                  </a:lnTo>
                  <a:lnTo>
                    <a:pt x="0" y="1815084"/>
                  </a:lnTo>
                  <a:lnTo>
                    <a:pt x="315468" y="1815084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08987" y="3339083"/>
              <a:ext cx="189230" cy="817244"/>
            </a:xfrm>
            <a:custGeom>
              <a:avLst/>
              <a:gdLst/>
              <a:ahLst/>
              <a:cxnLst/>
              <a:rect l="l" t="t" r="r" b="b"/>
              <a:pathLst>
                <a:path w="189230" h="817245">
                  <a:moveTo>
                    <a:pt x="0" y="816863"/>
                  </a:moveTo>
                  <a:lnTo>
                    <a:pt x="188975" y="816863"/>
                  </a:lnTo>
                </a:path>
                <a:path w="189230" h="817245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1995" y="3118103"/>
              <a:ext cx="317500" cy="1854835"/>
            </a:xfrm>
            <a:custGeom>
              <a:avLst/>
              <a:gdLst/>
              <a:ahLst/>
              <a:cxnLst/>
              <a:rect l="l" t="t" r="r" b="b"/>
              <a:pathLst>
                <a:path w="317500" h="1854835">
                  <a:moveTo>
                    <a:pt x="316991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316991" y="1854708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14955" y="4155947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14955" y="3338226"/>
              <a:ext cx="1615440" cy="5080"/>
            </a:xfrm>
            <a:custGeom>
              <a:avLst/>
              <a:gdLst/>
              <a:ahLst/>
              <a:cxnLst/>
              <a:rect l="l" t="t" r="r" b="b"/>
              <a:pathLst>
                <a:path w="1615439" h="5079">
                  <a:moveTo>
                    <a:pt x="0" y="4762"/>
                  </a:moveTo>
                  <a:lnTo>
                    <a:pt x="1615440" y="4762"/>
                  </a:lnTo>
                </a:path>
                <a:path w="1615439" h="5079">
                  <a:moveTo>
                    <a:pt x="0" y="0"/>
                  </a:moveTo>
                  <a:lnTo>
                    <a:pt x="1615440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97964" y="3244595"/>
              <a:ext cx="317500" cy="1728470"/>
            </a:xfrm>
            <a:custGeom>
              <a:avLst/>
              <a:gdLst/>
              <a:ahLst/>
              <a:cxnLst/>
              <a:rect l="l" t="t" r="r" b="b"/>
              <a:pathLst>
                <a:path w="317500" h="1728470">
                  <a:moveTo>
                    <a:pt x="316992" y="0"/>
                  </a:moveTo>
                  <a:lnTo>
                    <a:pt x="0" y="0"/>
                  </a:lnTo>
                  <a:lnTo>
                    <a:pt x="0" y="1728215"/>
                  </a:lnTo>
                  <a:lnTo>
                    <a:pt x="316992" y="1728215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22447" y="4155947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30">
                  <a:moveTo>
                    <a:pt x="0" y="0"/>
                  </a:moveTo>
                  <a:lnTo>
                    <a:pt x="1889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05455" y="3342131"/>
              <a:ext cx="317500" cy="1630680"/>
            </a:xfrm>
            <a:custGeom>
              <a:avLst/>
              <a:gdLst/>
              <a:ahLst/>
              <a:cxnLst/>
              <a:rect l="l" t="t" r="r" b="b"/>
              <a:pathLst>
                <a:path w="317500" h="1630679">
                  <a:moveTo>
                    <a:pt x="316992" y="0"/>
                  </a:moveTo>
                  <a:lnTo>
                    <a:pt x="0" y="0"/>
                  </a:lnTo>
                  <a:lnTo>
                    <a:pt x="0" y="1630679"/>
                  </a:lnTo>
                  <a:lnTo>
                    <a:pt x="316992" y="1630679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28415" y="4155947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11424" y="3418331"/>
              <a:ext cx="317500" cy="1554480"/>
            </a:xfrm>
            <a:custGeom>
              <a:avLst/>
              <a:gdLst/>
              <a:ahLst/>
              <a:cxnLst/>
              <a:rect l="l" t="t" r="r" b="b"/>
              <a:pathLst>
                <a:path w="317500" h="1554479">
                  <a:moveTo>
                    <a:pt x="316991" y="0"/>
                  </a:moveTo>
                  <a:lnTo>
                    <a:pt x="0" y="0"/>
                  </a:lnTo>
                  <a:lnTo>
                    <a:pt x="0" y="1554479"/>
                  </a:lnTo>
                  <a:lnTo>
                    <a:pt x="316991" y="1554479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4383" y="415594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18915" y="3500627"/>
              <a:ext cx="315595" cy="1472565"/>
            </a:xfrm>
            <a:custGeom>
              <a:avLst/>
              <a:gdLst/>
              <a:ahLst/>
              <a:cxnLst/>
              <a:rect l="l" t="t" r="r" b="b"/>
              <a:pathLst>
                <a:path w="315595" h="1472564">
                  <a:moveTo>
                    <a:pt x="315468" y="0"/>
                  </a:moveTo>
                  <a:lnTo>
                    <a:pt x="0" y="0"/>
                  </a:lnTo>
                  <a:lnTo>
                    <a:pt x="0" y="1472184"/>
                  </a:lnTo>
                  <a:lnTo>
                    <a:pt x="315468" y="1472184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165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4047" y="4972811"/>
              <a:ext cx="3546475" cy="0"/>
            </a:xfrm>
            <a:custGeom>
              <a:avLst/>
              <a:gdLst/>
              <a:ahLst/>
              <a:cxnLst/>
              <a:rect l="l" t="t" r="r" b="b"/>
              <a:pathLst>
                <a:path w="3546475">
                  <a:moveTo>
                    <a:pt x="0" y="0"/>
                  </a:moveTo>
                  <a:lnTo>
                    <a:pt x="3546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84047" y="2522220"/>
            <a:ext cx="3546475" cy="0"/>
          </a:xfrm>
          <a:custGeom>
            <a:avLst/>
            <a:gdLst/>
            <a:ahLst/>
            <a:cxnLst/>
            <a:rect l="l" t="t" r="r" b="b"/>
            <a:pathLst>
              <a:path w="3546475">
                <a:moveTo>
                  <a:pt x="0" y="0"/>
                </a:moveTo>
                <a:lnTo>
                  <a:pt x="354634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5589" y="2771394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47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25</a:t>
            </a:fld>
            <a:endParaRPr spc="10" dirty="0"/>
          </a:p>
        </p:txBody>
      </p:sp>
      <p:sp>
        <p:nvSpPr>
          <p:cNvPr id="28" name="object 28"/>
          <p:cNvSpPr txBox="1"/>
          <p:nvPr/>
        </p:nvSpPr>
        <p:spPr>
          <a:xfrm>
            <a:off x="982167" y="2903982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44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8694" y="2864865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45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95297" y="2991358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42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2154" y="3088894"/>
            <a:ext cx="323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39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08757" y="3165170"/>
            <a:ext cx="323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b="1" spc="5" dirty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15359" y="3247466"/>
            <a:ext cx="323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200" b="1" spc="5" dirty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,0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6159" y="4856479"/>
            <a:ext cx="3754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tabLst>
                <a:tab pos="817880" algn="l"/>
                <a:tab pos="1324610" algn="l"/>
                <a:tab pos="1831339" algn="l"/>
                <a:tab pos="2338070" algn="l"/>
                <a:tab pos="2844165" algn="l"/>
              </a:tabLst>
            </a:pP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2017	2018	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2019	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2020	2021	2022</a:t>
            </a:r>
            <a:r>
              <a:rPr sz="1200" b="1" spc="5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85858"/>
                </a:solidFill>
                <a:latin typeface="Arial"/>
                <a:cs typeface="Arial"/>
              </a:rPr>
              <a:t>2023</a:t>
            </a:r>
            <a:r>
              <a:rPr sz="12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85858"/>
                </a:solidFill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729" y="4039057"/>
            <a:ext cx="193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729" y="3222497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585858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729" y="2405253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585858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4421632" y="1694433"/>
          <a:ext cx="4570730" cy="3422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869"/>
                <a:gridCol w="1200784"/>
                <a:gridCol w="1276985"/>
                <a:gridCol w="1209675"/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5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Anos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220345" indent="-508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Phones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Smartphones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19710" marR="207645" indent="1797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</a:tr>
              <a:tr h="364236">
                <a:tc gridSpan="4">
                  <a:txBody>
                    <a:bodyPr/>
                    <a:lstStyle/>
                    <a:p>
                      <a:pPr marL="11106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Mercado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unidades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A4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2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2017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3.085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47.701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50.786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2018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2.586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44.454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47.040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2019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3.193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45.410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48.603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2.364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42.317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44.681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2.237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39.927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42.164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1.832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38.050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39.882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2023*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1.603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36.036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37.639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4382" y="314324"/>
            <a:ext cx="534289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" algn="r">
              <a:lnSpc>
                <a:spcPts val="2510"/>
              </a:lnSpc>
              <a:spcBef>
                <a:spcPts val="95"/>
              </a:spcBef>
            </a:pP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Projeções</a:t>
            </a:r>
            <a:r>
              <a:rPr sz="2200" b="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para</a:t>
            </a:r>
            <a:r>
              <a:rPr sz="2200" b="0" dirty="0">
                <a:solidFill>
                  <a:srgbClr val="3E7795"/>
                </a:solidFill>
                <a:latin typeface="Arial MT"/>
                <a:cs typeface="Arial MT"/>
              </a:rPr>
              <a:t> os</a:t>
            </a:r>
            <a:r>
              <a:rPr sz="22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Indicadores</a:t>
            </a:r>
            <a:r>
              <a:rPr sz="2200" b="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da</a:t>
            </a:r>
            <a:r>
              <a:rPr sz="22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Indústria</a:t>
            </a:r>
            <a:endParaRPr sz="2200">
              <a:latin typeface="Arial MT"/>
              <a:cs typeface="Arial MT"/>
            </a:endParaRPr>
          </a:p>
          <a:p>
            <a:pPr marR="5080" algn="r">
              <a:lnSpc>
                <a:spcPts val="2510"/>
              </a:lnSpc>
            </a:pP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Eletroeletrônica</a:t>
            </a:r>
            <a:r>
              <a:rPr sz="2200" b="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-</a:t>
            </a:r>
            <a:r>
              <a:rPr sz="2200" b="0" spc="-12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Ano</a:t>
            </a:r>
            <a:r>
              <a:rPr sz="2200" b="0" spc="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200" b="0" spc="-5" dirty="0">
                <a:solidFill>
                  <a:srgbClr val="3E7795"/>
                </a:solidFill>
                <a:latin typeface="Arial MT"/>
                <a:cs typeface="Arial MT"/>
              </a:rPr>
              <a:t>2023</a:t>
            </a:r>
            <a:endParaRPr sz="22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5353" y="1406397"/>
          <a:ext cx="6280150" cy="346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179"/>
                <a:gridCol w="982345"/>
                <a:gridCol w="985520"/>
                <a:gridCol w="694054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Áreas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72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ts val="1780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Faturamento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(R$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milhões)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218.226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217.628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Produção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Física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(variação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ano)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-5,8%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0,0%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Exportações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(US$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milhões)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6.703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7.050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5%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Importações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(US$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milhões)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45.266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45.100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Nº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Empregados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(mil)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268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272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Utilização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Capacidade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Instalada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(%)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76%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76%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Investimentos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(R$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milhões)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3.753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3.743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Investimentos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(%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Faturamento)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667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1,72%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1,72%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001895" y="5015229"/>
            <a:ext cx="2637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** considerando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100% 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capacidade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total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75859" y="5418353"/>
            <a:ext cx="3540760" cy="1206500"/>
            <a:chOff x="4975859" y="5418353"/>
            <a:chExt cx="3540760" cy="1206500"/>
          </a:xfrm>
        </p:grpSpPr>
        <p:sp>
          <p:nvSpPr>
            <p:cNvPr id="7" name="object 7"/>
            <p:cNvSpPr/>
            <p:nvPr/>
          </p:nvSpPr>
          <p:spPr>
            <a:xfrm>
              <a:off x="5003291" y="5517260"/>
              <a:ext cx="3485515" cy="1080135"/>
            </a:xfrm>
            <a:custGeom>
              <a:avLst/>
              <a:gdLst/>
              <a:ahLst/>
              <a:cxnLst/>
              <a:rect l="l" t="t" r="r" b="b"/>
              <a:pathLst>
                <a:path w="3485515" h="1080134">
                  <a:moveTo>
                    <a:pt x="3485388" y="0"/>
                  </a:moveTo>
                  <a:lnTo>
                    <a:pt x="3479726" y="28021"/>
                  </a:lnTo>
                  <a:lnTo>
                    <a:pt x="3464290" y="50911"/>
                  </a:lnTo>
                  <a:lnTo>
                    <a:pt x="3441400" y="66347"/>
                  </a:lnTo>
                  <a:lnTo>
                    <a:pt x="3413379" y="72008"/>
                  </a:lnTo>
                  <a:lnTo>
                    <a:pt x="72009" y="72008"/>
                  </a:lnTo>
                  <a:lnTo>
                    <a:pt x="43987" y="77666"/>
                  </a:lnTo>
                  <a:lnTo>
                    <a:pt x="21097" y="93097"/>
                  </a:lnTo>
                  <a:lnTo>
                    <a:pt x="5661" y="115985"/>
                  </a:lnTo>
                  <a:lnTo>
                    <a:pt x="0" y="144017"/>
                  </a:lnTo>
                  <a:lnTo>
                    <a:pt x="0" y="1008126"/>
                  </a:lnTo>
                  <a:lnTo>
                    <a:pt x="5661" y="1036152"/>
                  </a:lnTo>
                  <a:lnTo>
                    <a:pt x="21097" y="1059041"/>
                  </a:lnTo>
                  <a:lnTo>
                    <a:pt x="43987" y="1074475"/>
                  </a:lnTo>
                  <a:lnTo>
                    <a:pt x="72009" y="1080135"/>
                  </a:lnTo>
                  <a:lnTo>
                    <a:pt x="100030" y="1074475"/>
                  </a:lnTo>
                  <a:lnTo>
                    <a:pt x="122920" y="1059041"/>
                  </a:lnTo>
                  <a:lnTo>
                    <a:pt x="138356" y="1036152"/>
                  </a:lnTo>
                  <a:lnTo>
                    <a:pt x="144018" y="1008126"/>
                  </a:lnTo>
                  <a:lnTo>
                    <a:pt x="144018" y="936116"/>
                  </a:lnTo>
                  <a:lnTo>
                    <a:pt x="3413379" y="936116"/>
                  </a:lnTo>
                  <a:lnTo>
                    <a:pt x="3441400" y="930459"/>
                  </a:lnTo>
                  <a:lnTo>
                    <a:pt x="3464290" y="915028"/>
                  </a:lnTo>
                  <a:lnTo>
                    <a:pt x="3479726" y="892140"/>
                  </a:lnTo>
                  <a:lnTo>
                    <a:pt x="3485388" y="864107"/>
                  </a:lnTo>
                  <a:lnTo>
                    <a:pt x="3485388" y="216026"/>
                  </a:lnTo>
                  <a:lnTo>
                    <a:pt x="72009" y="216026"/>
                  </a:lnTo>
                  <a:lnTo>
                    <a:pt x="72009" y="144017"/>
                  </a:lnTo>
                  <a:lnTo>
                    <a:pt x="74840" y="130001"/>
                  </a:lnTo>
                  <a:lnTo>
                    <a:pt x="82565" y="118557"/>
                  </a:lnTo>
                  <a:lnTo>
                    <a:pt x="94029" y="110842"/>
                  </a:lnTo>
                  <a:lnTo>
                    <a:pt x="108077" y="108013"/>
                  </a:lnTo>
                  <a:lnTo>
                    <a:pt x="3485388" y="108013"/>
                  </a:lnTo>
                  <a:lnTo>
                    <a:pt x="3485388" y="0"/>
                  </a:lnTo>
                  <a:close/>
                </a:path>
                <a:path w="3485515" h="1080134">
                  <a:moveTo>
                    <a:pt x="3485388" y="108013"/>
                  </a:moveTo>
                  <a:lnTo>
                    <a:pt x="108077" y="108013"/>
                  </a:lnTo>
                  <a:lnTo>
                    <a:pt x="122050" y="110842"/>
                  </a:lnTo>
                  <a:lnTo>
                    <a:pt x="133476" y="118557"/>
                  </a:lnTo>
                  <a:lnTo>
                    <a:pt x="141188" y="130001"/>
                  </a:lnTo>
                  <a:lnTo>
                    <a:pt x="144018" y="144017"/>
                  </a:lnTo>
                  <a:lnTo>
                    <a:pt x="138356" y="172044"/>
                  </a:lnTo>
                  <a:lnTo>
                    <a:pt x="122920" y="194933"/>
                  </a:lnTo>
                  <a:lnTo>
                    <a:pt x="100030" y="210367"/>
                  </a:lnTo>
                  <a:lnTo>
                    <a:pt x="72009" y="216026"/>
                  </a:lnTo>
                  <a:lnTo>
                    <a:pt x="3485388" y="216026"/>
                  </a:lnTo>
                  <a:lnTo>
                    <a:pt x="3485388" y="108013"/>
                  </a:lnTo>
                  <a:close/>
                </a:path>
                <a:path w="3485515" h="1080134">
                  <a:moveTo>
                    <a:pt x="3341369" y="0"/>
                  </a:moveTo>
                  <a:lnTo>
                    <a:pt x="3341369" y="72008"/>
                  </a:lnTo>
                  <a:lnTo>
                    <a:pt x="3413379" y="72008"/>
                  </a:lnTo>
                  <a:lnTo>
                    <a:pt x="3413379" y="36067"/>
                  </a:lnTo>
                  <a:lnTo>
                    <a:pt x="3377311" y="36067"/>
                  </a:lnTo>
                  <a:lnTo>
                    <a:pt x="3363337" y="33236"/>
                  </a:lnTo>
                  <a:lnTo>
                    <a:pt x="3351911" y="25511"/>
                  </a:lnTo>
                  <a:lnTo>
                    <a:pt x="3344199" y="14047"/>
                  </a:lnTo>
                  <a:lnTo>
                    <a:pt x="3341369" y="0"/>
                  </a:lnTo>
                  <a:close/>
                </a:path>
                <a:path w="3485515" h="1080134">
                  <a:moveTo>
                    <a:pt x="3413379" y="0"/>
                  </a:moveTo>
                  <a:lnTo>
                    <a:pt x="3410547" y="14047"/>
                  </a:lnTo>
                  <a:lnTo>
                    <a:pt x="3402822" y="25511"/>
                  </a:lnTo>
                  <a:lnTo>
                    <a:pt x="3391358" y="33236"/>
                  </a:lnTo>
                  <a:lnTo>
                    <a:pt x="3377311" y="36067"/>
                  </a:lnTo>
                  <a:lnTo>
                    <a:pt x="3413379" y="36067"/>
                  </a:lnTo>
                  <a:lnTo>
                    <a:pt x="3413379" y="0"/>
                  </a:lnTo>
                  <a:close/>
                </a:path>
              </a:pathLst>
            </a:custGeom>
            <a:solidFill>
              <a:srgbClr val="508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5300" y="5445251"/>
              <a:ext cx="3413760" cy="288290"/>
            </a:xfrm>
            <a:custGeom>
              <a:avLst/>
              <a:gdLst/>
              <a:ahLst/>
              <a:cxnLst/>
              <a:rect l="l" t="t" r="r" b="b"/>
              <a:pathLst>
                <a:path w="3413759" h="288289">
                  <a:moveTo>
                    <a:pt x="36068" y="180022"/>
                  </a:moveTo>
                  <a:lnTo>
                    <a:pt x="22020" y="182851"/>
                  </a:lnTo>
                  <a:lnTo>
                    <a:pt x="10556" y="190566"/>
                  </a:lnTo>
                  <a:lnTo>
                    <a:pt x="2831" y="202010"/>
                  </a:lnTo>
                  <a:lnTo>
                    <a:pt x="0" y="216027"/>
                  </a:lnTo>
                  <a:lnTo>
                    <a:pt x="0" y="288036"/>
                  </a:lnTo>
                  <a:lnTo>
                    <a:pt x="28021" y="282376"/>
                  </a:lnTo>
                  <a:lnTo>
                    <a:pt x="50911" y="266942"/>
                  </a:lnTo>
                  <a:lnTo>
                    <a:pt x="66347" y="244053"/>
                  </a:lnTo>
                  <a:lnTo>
                    <a:pt x="72009" y="216027"/>
                  </a:lnTo>
                  <a:lnTo>
                    <a:pt x="69179" y="202010"/>
                  </a:lnTo>
                  <a:lnTo>
                    <a:pt x="61467" y="190566"/>
                  </a:lnTo>
                  <a:lnTo>
                    <a:pt x="50041" y="182851"/>
                  </a:lnTo>
                  <a:lnTo>
                    <a:pt x="36068" y="180022"/>
                  </a:lnTo>
                  <a:close/>
                </a:path>
                <a:path w="3413759" h="288289">
                  <a:moveTo>
                    <a:pt x="3413379" y="72009"/>
                  </a:moveTo>
                  <a:lnTo>
                    <a:pt x="3341370" y="72009"/>
                  </a:lnTo>
                  <a:lnTo>
                    <a:pt x="3341370" y="144018"/>
                  </a:lnTo>
                  <a:lnTo>
                    <a:pt x="3369391" y="138356"/>
                  </a:lnTo>
                  <a:lnTo>
                    <a:pt x="3392281" y="122920"/>
                  </a:lnTo>
                  <a:lnTo>
                    <a:pt x="3407717" y="100030"/>
                  </a:lnTo>
                  <a:lnTo>
                    <a:pt x="3413379" y="72009"/>
                  </a:lnTo>
                  <a:close/>
                </a:path>
                <a:path w="3413759" h="288289">
                  <a:moveTo>
                    <a:pt x="3341370" y="0"/>
                  </a:moveTo>
                  <a:lnTo>
                    <a:pt x="3313348" y="5661"/>
                  </a:lnTo>
                  <a:lnTo>
                    <a:pt x="3290458" y="21097"/>
                  </a:lnTo>
                  <a:lnTo>
                    <a:pt x="3275022" y="43987"/>
                  </a:lnTo>
                  <a:lnTo>
                    <a:pt x="3269360" y="72009"/>
                  </a:lnTo>
                  <a:lnTo>
                    <a:pt x="3272190" y="86036"/>
                  </a:lnTo>
                  <a:lnTo>
                    <a:pt x="3279902" y="97456"/>
                  </a:lnTo>
                  <a:lnTo>
                    <a:pt x="3291328" y="105138"/>
                  </a:lnTo>
                  <a:lnTo>
                    <a:pt x="3305302" y="107950"/>
                  </a:lnTo>
                  <a:lnTo>
                    <a:pt x="3319349" y="105138"/>
                  </a:lnTo>
                  <a:lnTo>
                    <a:pt x="3330813" y="97456"/>
                  </a:lnTo>
                  <a:lnTo>
                    <a:pt x="3338538" y="86036"/>
                  </a:lnTo>
                  <a:lnTo>
                    <a:pt x="3341370" y="72009"/>
                  </a:lnTo>
                  <a:lnTo>
                    <a:pt x="3413379" y="72009"/>
                  </a:lnTo>
                  <a:lnTo>
                    <a:pt x="3407717" y="43987"/>
                  </a:lnTo>
                  <a:lnTo>
                    <a:pt x="3392281" y="21097"/>
                  </a:lnTo>
                  <a:lnTo>
                    <a:pt x="3369391" y="5661"/>
                  </a:lnTo>
                  <a:lnTo>
                    <a:pt x="3341370" y="0"/>
                  </a:lnTo>
                  <a:close/>
                </a:path>
              </a:pathLst>
            </a:custGeom>
            <a:solidFill>
              <a:srgbClr val="40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859" y="5418353"/>
              <a:ext cx="3540379" cy="12065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10632" y="5790387"/>
            <a:ext cx="2945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faturamento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setor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representa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cerca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PIB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26</a:t>
            </a:fld>
            <a:endParaRPr spc="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1168" y="2014550"/>
            <a:ext cx="56051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Instituto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Pesquisa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Desenvolvimento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Tecnológico</a:t>
            </a:r>
            <a:endParaRPr sz="200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Complexo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Eletroeletrônico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7050" y="3311787"/>
            <a:ext cx="5843270" cy="24752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600"/>
              </a:spcBef>
              <a:buSzPct val="80555"/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Criado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pela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ABINEE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  <a:p>
            <a:pPr marL="269875" marR="5080" indent="-25781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SzPct val="80555"/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MISSÃO: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Estimular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pesquisa,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desenvolvimento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 a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inovação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(PD&amp;I),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meio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promoção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parcerias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entre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empresas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institutos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ciência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tecnologia (ICT), visando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aumento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competitividade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industrial.</a:t>
            </a:r>
            <a:endParaRPr sz="18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505"/>
              </a:spcBef>
              <a:buClr>
                <a:srgbClr val="001F5F"/>
              </a:buClr>
              <a:buSzPct val="80555"/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ATIVIDADE: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Promover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desenvolvimento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inovação</a:t>
            </a:r>
            <a:endParaRPr sz="180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tecnológica.</a:t>
            </a:r>
            <a:endParaRPr sz="1800">
              <a:latin typeface="Calibri"/>
              <a:cs typeface="Calibri"/>
            </a:endParaRPr>
          </a:p>
          <a:p>
            <a:pPr marL="269875" indent="-257810">
              <a:lnSpc>
                <a:spcPct val="100000"/>
              </a:lnSpc>
              <a:spcBef>
                <a:spcPts val="495"/>
              </a:spcBef>
              <a:buClr>
                <a:srgbClr val="001F5F"/>
              </a:buClr>
              <a:buSzPct val="80555"/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37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institutos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associados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77117" y="1758457"/>
            <a:ext cx="1884680" cy="1780539"/>
            <a:chOff x="7077117" y="1758457"/>
            <a:chExt cx="1884680" cy="178053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7117" y="1758457"/>
              <a:ext cx="1884341" cy="17805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5952" y="1917192"/>
              <a:ext cx="1386840" cy="128320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07580" y="5669965"/>
            <a:ext cx="1175003" cy="105392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07" y="2968751"/>
            <a:ext cx="2761332" cy="259357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926591"/>
            <a:ext cx="9142095" cy="677545"/>
            <a:chOff x="0" y="926591"/>
            <a:chExt cx="9142095" cy="67754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969070"/>
              <a:ext cx="9141714" cy="5607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1840" y="926591"/>
              <a:ext cx="2579369" cy="67741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70909" y="994409"/>
            <a:ext cx="2201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Apoio</a:t>
            </a:r>
            <a:r>
              <a:rPr spc="-55" dirty="0"/>
              <a:t> </a:t>
            </a:r>
            <a:r>
              <a:rPr dirty="0"/>
              <a:t>à</a:t>
            </a:r>
            <a:r>
              <a:rPr spc="-25" dirty="0"/>
              <a:t> </a:t>
            </a:r>
            <a:r>
              <a:rPr spc="-10" dirty="0"/>
              <a:t>Inovação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27</a:t>
            </a:fld>
            <a:endParaRPr spc="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26591"/>
            <a:ext cx="9142095" cy="677545"/>
            <a:chOff x="0" y="926591"/>
            <a:chExt cx="9142095" cy="6775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070"/>
              <a:ext cx="9141714" cy="5607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1576" y="926591"/>
              <a:ext cx="5279898" cy="6774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0264" y="994409"/>
            <a:ext cx="4900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37</a:t>
            </a:r>
            <a:r>
              <a:rPr spc="-15" dirty="0"/>
              <a:t> </a:t>
            </a:r>
            <a:r>
              <a:rPr spc="-10" dirty="0"/>
              <a:t>Institutos</a:t>
            </a:r>
            <a:r>
              <a:rPr spc="10" dirty="0"/>
              <a:t> </a:t>
            </a:r>
            <a:r>
              <a:rPr spc="-5" dirty="0"/>
              <a:t>associados</a:t>
            </a:r>
            <a:r>
              <a:rPr spc="-20" dirty="0"/>
              <a:t> </a:t>
            </a:r>
            <a:r>
              <a:rPr dirty="0"/>
              <a:t>ao</a:t>
            </a:r>
            <a:r>
              <a:rPr spc="-10" dirty="0"/>
              <a:t> </a:t>
            </a:r>
            <a:r>
              <a:rPr spc="-5" dirty="0"/>
              <a:t>IPD</a:t>
            </a:r>
            <a:r>
              <a:rPr spc="-10" dirty="0"/>
              <a:t> Eletron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4944" y="5876544"/>
            <a:ext cx="714755" cy="2529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3291" y="1988820"/>
            <a:ext cx="545591" cy="3246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15411" y="2924555"/>
            <a:ext cx="361188" cy="3596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44840" y="1979136"/>
            <a:ext cx="720851" cy="1991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08072" y="3004892"/>
            <a:ext cx="617062" cy="23709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52671" y="2025395"/>
            <a:ext cx="737615" cy="2514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52515" y="5804915"/>
            <a:ext cx="719327" cy="35966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12023" y="5813184"/>
            <a:ext cx="990600" cy="3513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10027" y="4005071"/>
            <a:ext cx="1054608" cy="3596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45083" y="3835037"/>
            <a:ext cx="759576" cy="44827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90259" y="4869179"/>
            <a:ext cx="841247" cy="39623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58911" y="3968496"/>
            <a:ext cx="976883" cy="2529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96626" y="2972198"/>
            <a:ext cx="548639" cy="15769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098792" y="3933444"/>
            <a:ext cx="641603" cy="3413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873251" y="2893651"/>
            <a:ext cx="754260" cy="42299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700527" y="1988820"/>
            <a:ext cx="806196" cy="28803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04659" y="5733288"/>
            <a:ext cx="579120" cy="39624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240268" y="4940808"/>
            <a:ext cx="723900" cy="25298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8595" y="2092451"/>
            <a:ext cx="741309" cy="19344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940552" y="1952244"/>
            <a:ext cx="780288" cy="32461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92695" y="2843916"/>
            <a:ext cx="576072" cy="43831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931664" y="5085588"/>
            <a:ext cx="647700" cy="16154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792317" y="4033196"/>
            <a:ext cx="764102" cy="30341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256788" y="5804915"/>
            <a:ext cx="845819" cy="50444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11808" y="4940808"/>
            <a:ext cx="900684" cy="35966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7092695" y="1952244"/>
            <a:ext cx="707135" cy="25298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963680" y="4879813"/>
            <a:ext cx="587227" cy="44660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200900" y="4977384"/>
            <a:ext cx="755903" cy="25146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43840" y="1808988"/>
            <a:ext cx="1231392" cy="68427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890515" y="4005071"/>
            <a:ext cx="833627" cy="28803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02336" y="2997707"/>
            <a:ext cx="713232" cy="25146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4508" y="5010911"/>
            <a:ext cx="932688" cy="25145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063996" y="2816351"/>
            <a:ext cx="524255" cy="46939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32198" y="4072006"/>
            <a:ext cx="720160" cy="2649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762678" y="4931714"/>
            <a:ext cx="773747" cy="383544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16567" y="2961132"/>
            <a:ext cx="941520" cy="32461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212154" y="4008975"/>
            <a:ext cx="965066" cy="274132"/>
          </a:xfrm>
          <a:prstGeom prst="rect">
            <a:avLst/>
          </a:prstGeom>
        </p:spPr>
      </p:pic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28</a:t>
            </a:fld>
            <a:endParaRPr spc="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88564" y="890015"/>
            <a:ext cx="6155690" cy="5968365"/>
            <a:chOff x="2988564" y="890015"/>
            <a:chExt cx="6155690" cy="59683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8564" y="890015"/>
              <a:ext cx="6155436" cy="59679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9940" y="2583180"/>
              <a:ext cx="390144" cy="134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6584" y="5196839"/>
              <a:ext cx="371856" cy="249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20" y="4700016"/>
              <a:ext cx="156972" cy="152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9300" y="5858256"/>
              <a:ext cx="445008" cy="326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4308" y="4985004"/>
              <a:ext cx="391667" cy="1158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5124" y="6195060"/>
              <a:ext cx="393191" cy="1920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7664" y="4043172"/>
              <a:ext cx="259079" cy="2301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3884" y="4911851"/>
              <a:ext cx="393192" cy="2072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40267" y="2659380"/>
              <a:ext cx="711707" cy="423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2025396"/>
              <a:ext cx="371856" cy="2499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6748" y="5081016"/>
              <a:ext cx="457200" cy="1158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2312" y="2237232"/>
              <a:ext cx="445008" cy="3261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0364" y="4043172"/>
              <a:ext cx="446532" cy="3261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0" y="2353055"/>
              <a:ext cx="295655" cy="1722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6888" y="4197095"/>
              <a:ext cx="262127" cy="1539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6092" y="2065019"/>
              <a:ext cx="294132" cy="172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6748" y="4919473"/>
              <a:ext cx="220979" cy="1142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8556" y="2313432"/>
              <a:ext cx="195072" cy="1920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96584" y="3889248"/>
              <a:ext cx="449580" cy="1539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46748" y="5273039"/>
              <a:ext cx="393192" cy="1341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11440" y="4351019"/>
              <a:ext cx="336803" cy="1158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58228" y="4224527"/>
              <a:ext cx="313944" cy="1539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68411" y="4504944"/>
              <a:ext cx="292607" cy="114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08520" y="4369307"/>
              <a:ext cx="339851" cy="2499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15484" y="2535936"/>
              <a:ext cx="394715" cy="2301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50379" y="4658868"/>
              <a:ext cx="289559" cy="2103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43016" y="3851148"/>
              <a:ext cx="274320" cy="2697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74052" y="2813304"/>
              <a:ext cx="336803" cy="2316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53555" y="6041136"/>
              <a:ext cx="393192" cy="9601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39940" y="4543044"/>
              <a:ext cx="431292" cy="1539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3408" y="4427219"/>
              <a:ext cx="419100" cy="3078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55764" y="5119116"/>
              <a:ext cx="432816" cy="15392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17664" y="2275332"/>
              <a:ext cx="490727" cy="1920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96584" y="5561075"/>
              <a:ext cx="455676" cy="2499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1092" y="5407151"/>
              <a:ext cx="295656" cy="1737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11467" y="5811012"/>
              <a:ext cx="413004" cy="1386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47076" y="3813048"/>
              <a:ext cx="420624" cy="2301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10855" y="2506980"/>
              <a:ext cx="493775" cy="2301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19644" y="2909316"/>
              <a:ext cx="341375" cy="1356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586472" y="3044951"/>
              <a:ext cx="574548" cy="3840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56220" y="3582923"/>
              <a:ext cx="448055" cy="1524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53884" y="3966972"/>
              <a:ext cx="292607" cy="1143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74635" y="3739895"/>
              <a:ext cx="353568" cy="11582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40267" y="2506980"/>
              <a:ext cx="288035" cy="2103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70292" y="4482083"/>
              <a:ext cx="117348" cy="1158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139940" y="4724400"/>
              <a:ext cx="260603" cy="1920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060692" y="4927092"/>
              <a:ext cx="292607" cy="11582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12835" y="3351276"/>
              <a:ext cx="341375" cy="2499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27135" y="3121151"/>
              <a:ext cx="397764" cy="1341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20768" y="2563367"/>
              <a:ext cx="286512" cy="2499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39612" y="3563111"/>
              <a:ext cx="284988" cy="2499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33132" y="4120895"/>
              <a:ext cx="263651" cy="2301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16011" y="4658868"/>
              <a:ext cx="365759" cy="26822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53884" y="4658868"/>
              <a:ext cx="313944" cy="23012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50379" y="3206495"/>
              <a:ext cx="231648" cy="2499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402067" y="3351276"/>
              <a:ext cx="365759" cy="26974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72100" y="2378963"/>
              <a:ext cx="292608" cy="11430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1734290" y="214871"/>
            <a:ext cx="5795645" cy="568325"/>
            <a:chOff x="1734290" y="214871"/>
            <a:chExt cx="5795645" cy="568325"/>
          </a:xfrm>
        </p:grpSpPr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34290" y="242136"/>
              <a:ext cx="5795052" cy="49671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847087" y="214871"/>
              <a:ext cx="5593842" cy="567702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1993773" y="277495"/>
            <a:ext cx="5289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Abrangência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Nacional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ICTs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Associadas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288442" y="3343402"/>
          <a:ext cx="2681605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235"/>
                <a:gridCol w="1309369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0" dirty="0">
                          <a:latin typeface="Calibri"/>
                          <a:cs typeface="Calibri"/>
                        </a:rPr>
                        <a:t>Região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Unidades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EBEBE"/>
                    </a:solidFill>
                  </a:tcPr>
                </a:tc>
              </a:tr>
              <a:tr h="354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Norte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5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Nordeste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5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Centro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Oeste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5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Sudeste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68" name="object 68"/>
          <p:cNvGrpSpPr/>
          <p:nvPr/>
        </p:nvGrpSpPr>
        <p:grpSpPr>
          <a:xfrm>
            <a:off x="147764" y="1167511"/>
            <a:ext cx="2981325" cy="1943100"/>
            <a:chOff x="147764" y="1167511"/>
            <a:chExt cx="2981325" cy="1943100"/>
          </a:xfrm>
        </p:grpSpPr>
        <p:sp>
          <p:nvSpPr>
            <p:cNvPr id="69" name="object 69"/>
            <p:cNvSpPr/>
            <p:nvPr/>
          </p:nvSpPr>
          <p:spPr>
            <a:xfrm>
              <a:off x="175260" y="1184148"/>
              <a:ext cx="2926080" cy="1899285"/>
            </a:xfrm>
            <a:custGeom>
              <a:avLst/>
              <a:gdLst/>
              <a:ahLst/>
              <a:cxnLst/>
              <a:rect l="l" t="t" r="r" b="b"/>
              <a:pathLst>
                <a:path w="2926080" h="1899285">
                  <a:moveTo>
                    <a:pt x="2609596" y="0"/>
                  </a:moveTo>
                  <a:lnTo>
                    <a:pt x="316484" y="0"/>
                  </a:lnTo>
                  <a:lnTo>
                    <a:pt x="269716" y="3432"/>
                  </a:lnTo>
                  <a:lnTo>
                    <a:pt x="225078" y="13402"/>
                  </a:lnTo>
                  <a:lnTo>
                    <a:pt x="183061" y="29420"/>
                  </a:lnTo>
                  <a:lnTo>
                    <a:pt x="144154" y="50996"/>
                  </a:lnTo>
                  <a:lnTo>
                    <a:pt x="108846" y="77640"/>
                  </a:lnTo>
                  <a:lnTo>
                    <a:pt x="77627" y="108862"/>
                  </a:lnTo>
                  <a:lnTo>
                    <a:pt x="50987" y="144171"/>
                  </a:lnTo>
                  <a:lnTo>
                    <a:pt x="29414" y="183078"/>
                  </a:lnTo>
                  <a:lnTo>
                    <a:pt x="13399" y="225092"/>
                  </a:lnTo>
                  <a:lnTo>
                    <a:pt x="3431" y="269724"/>
                  </a:lnTo>
                  <a:lnTo>
                    <a:pt x="0" y="316484"/>
                  </a:lnTo>
                  <a:lnTo>
                    <a:pt x="0" y="1582419"/>
                  </a:lnTo>
                  <a:lnTo>
                    <a:pt x="3431" y="1629176"/>
                  </a:lnTo>
                  <a:lnTo>
                    <a:pt x="13399" y="1673800"/>
                  </a:lnTo>
                  <a:lnTo>
                    <a:pt x="29414" y="1715802"/>
                  </a:lnTo>
                  <a:lnTo>
                    <a:pt x="50987" y="1754694"/>
                  </a:lnTo>
                  <a:lnTo>
                    <a:pt x="77627" y="1789986"/>
                  </a:lnTo>
                  <a:lnTo>
                    <a:pt x="108846" y="1821191"/>
                  </a:lnTo>
                  <a:lnTo>
                    <a:pt x="144154" y="1847818"/>
                  </a:lnTo>
                  <a:lnTo>
                    <a:pt x="183061" y="1869379"/>
                  </a:lnTo>
                  <a:lnTo>
                    <a:pt x="225078" y="1885385"/>
                  </a:lnTo>
                  <a:lnTo>
                    <a:pt x="269716" y="1895347"/>
                  </a:lnTo>
                  <a:lnTo>
                    <a:pt x="316484" y="1898777"/>
                  </a:lnTo>
                  <a:lnTo>
                    <a:pt x="2609596" y="1898777"/>
                  </a:lnTo>
                  <a:lnTo>
                    <a:pt x="2656355" y="1895347"/>
                  </a:lnTo>
                  <a:lnTo>
                    <a:pt x="2700987" y="1885385"/>
                  </a:lnTo>
                  <a:lnTo>
                    <a:pt x="2743001" y="1869379"/>
                  </a:lnTo>
                  <a:lnTo>
                    <a:pt x="2781908" y="1847818"/>
                  </a:lnTo>
                  <a:lnTo>
                    <a:pt x="2817217" y="1821191"/>
                  </a:lnTo>
                  <a:lnTo>
                    <a:pt x="2848439" y="1789986"/>
                  </a:lnTo>
                  <a:lnTo>
                    <a:pt x="2875083" y="1754694"/>
                  </a:lnTo>
                  <a:lnTo>
                    <a:pt x="2896659" y="1715802"/>
                  </a:lnTo>
                  <a:lnTo>
                    <a:pt x="2912677" y="1673800"/>
                  </a:lnTo>
                  <a:lnTo>
                    <a:pt x="2922647" y="1629176"/>
                  </a:lnTo>
                  <a:lnTo>
                    <a:pt x="2926079" y="1582419"/>
                  </a:lnTo>
                  <a:lnTo>
                    <a:pt x="2926079" y="316484"/>
                  </a:lnTo>
                  <a:lnTo>
                    <a:pt x="2922647" y="269724"/>
                  </a:lnTo>
                  <a:lnTo>
                    <a:pt x="2912677" y="225092"/>
                  </a:lnTo>
                  <a:lnTo>
                    <a:pt x="2896659" y="183078"/>
                  </a:lnTo>
                  <a:lnTo>
                    <a:pt x="2875083" y="144171"/>
                  </a:lnTo>
                  <a:lnTo>
                    <a:pt x="2848439" y="108862"/>
                  </a:lnTo>
                  <a:lnTo>
                    <a:pt x="2817217" y="77640"/>
                  </a:lnTo>
                  <a:lnTo>
                    <a:pt x="2781908" y="50996"/>
                  </a:lnTo>
                  <a:lnTo>
                    <a:pt x="2743001" y="29420"/>
                  </a:lnTo>
                  <a:lnTo>
                    <a:pt x="2700987" y="13402"/>
                  </a:lnTo>
                  <a:lnTo>
                    <a:pt x="2656355" y="3432"/>
                  </a:lnTo>
                  <a:lnTo>
                    <a:pt x="2609596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7764" y="1167511"/>
              <a:ext cx="2981325" cy="1943100"/>
            </a:xfrm>
            <a:custGeom>
              <a:avLst/>
              <a:gdLst/>
              <a:ahLst/>
              <a:cxnLst/>
              <a:rect l="l" t="t" r="r" b="b"/>
              <a:pathLst>
                <a:path w="2981325" h="1943100">
                  <a:moveTo>
                    <a:pt x="2740088" y="1930400"/>
                  </a:moveTo>
                  <a:lnTo>
                    <a:pt x="242531" y="1930400"/>
                  </a:lnTo>
                  <a:lnTo>
                    <a:pt x="258762" y="1943100"/>
                  </a:lnTo>
                  <a:lnTo>
                    <a:pt x="2723705" y="1943100"/>
                  </a:lnTo>
                  <a:lnTo>
                    <a:pt x="2740088" y="1930400"/>
                  </a:lnTo>
                  <a:close/>
                </a:path>
                <a:path w="2981325" h="1943100">
                  <a:moveTo>
                    <a:pt x="2771711" y="1917700"/>
                  </a:moveTo>
                  <a:lnTo>
                    <a:pt x="210845" y="1917700"/>
                  </a:lnTo>
                  <a:lnTo>
                    <a:pt x="226288" y="1930400"/>
                  </a:lnTo>
                  <a:lnTo>
                    <a:pt x="2755963" y="1930400"/>
                  </a:lnTo>
                  <a:lnTo>
                    <a:pt x="2771711" y="1917700"/>
                  </a:lnTo>
                  <a:close/>
                </a:path>
                <a:path w="2981325" h="1943100">
                  <a:moveTo>
                    <a:pt x="281178" y="1905000"/>
                  </a:moveTo>
                  <a:lnTo>
                    <a:pt x="180632" y="1905000"/>
                  </a:lnTo>
                  <a:lnTo>
                    <a:pt x="195414" y="1917700"/>
                  </a:lnTo>
                  <a:lnTo>
                    <a:pt x="296506" y="1917700"/>
                  </a:lnTo>
                  <a:lnTo>
                    <a:pt x="281178" y="1905000"/>
                  </a:lnTo>
                  <a:close/>
                </a:path>
                <a:path w="2981325" h="1943100">
                  <a:moveTo>
                    <a:pt x="2801810" y="1905000"/>
                  </a:moveTo>
                  <a:lnTo>
                    <a:pt x="2699702" y="1905000"/>
                  </a:lnTo>
                  <a:lnTo>
                    <a:pt x="2684335" y="1917700"/>
                  </a:lnTo>
                  <a:lnTo>
                    <a:pt x="2786697" y="1917700"/>
                  </a:lnTo>
                  <a:lnTo>
                    <a:pt x="2801810" y="1905000"/>
                  </a:lnTo>
                  <a:close/>
                </a:path>
                <a:path w="2981325" h="1943100">
                  <a:moveTo>
                    <a:pt x="223037" y="50800"/>
                  </a:moveTo>
                  <a:lnTo>
                    <a:pt x="151155" y="50800"/>
                  </a:lnTo>
                  <a:lnTo>
                    <a:pt x="124180" y="76200"/>
                  </a:lnTo>
                  <a:lnTo>
                    <a:pt x="78168" y="127000"/>
                  </a:lnTo>
                  <a:lnTo>
                    <a:pt x="49479" y="165100"/>
                  </a:lnTo>
                  <a:lnTo>
                    <a:pt x="26746" y="203200"/>
                  </a:lnTo>
                  <a:lnTo>
                    <a:pt x="15201" y="241300"/>
                  </a:lnTo>
                  <a:lnTo>
                    <a:pt x="10706" y="254000"/>
                  </a:lnTo>
                  <a:lnTo>
                    <a:pt x="6921" y="266700"/>
                  </a:lnTo>
                  <a:lnTo>
                    <a:pt x="3835" y="292100"/>
                  </a:lnTo>
                  <a:lnTo>
                    <a:pt x="1701" y="304800"/>
                  </a:lnTo>
                  <a:lnTo>
                    <a:pt x="380" y="317500"/>
                  </a:lnTo>
                  <a:lnTo>
                    <a:pt x="0" y="342900"/>
                  </a:lnTo>
                  <a:lnTo>
                    <a:pt x="0" y="1600200"/>
                  </a:lnTo>
                  <a:lnTo>
                    <a:pt x="457" y="1625600"/>
                  </a:lnTo>
                  <a:lnTo>
                    <a:pt x="1828" y="1638300"/>
                  </a:lnTo>
                  <a:lnTo>
                    <a:pt x="4038" y="1663700"/>
                  </a:lnTo>
                  <a:lnTo>
                    <a:pt x="7073" y="1676400"/>
                  </a:lnTo>
                  <a:lnTo>
                    <a:pt x="10947" y="1689100"/>
                  </a:lnTo>
                  <a:lnTo>
                    <a:pt x="15684" y="1714500"/>
                  </a:lnTo>
                  <a:lnTo>
                    <a:pt x="34213" y="1752600"/>
                  </a:lnTo>
                  <a:lnTo>
                    <a:pt x="50190" y="1778000"/>
                  </a:lnTo>
                  <a:lnTo>
                    <a:pt x="59143" y="1803400"/>
                  </a:lnTo>
                  <a:lnTo>
                    <a:pt x="68732" y="1816100"/>
                  </a:lnTo>
                  <a:lnTo>
                    <a:pt x="79413" y="1828800"/>
                  </a:lnTo>
                  <a:lnTo>
                    <a:pt x="101701" y="1854200"/>
                  </a:lnTo>
                  <a:lnTo>
                    <a:pt x="125666" y="1866900"/>
                  </a:lnTo>
                  <a:lnTo>
                    <a:pt x="138772" y="1879600"/>
                  </a:lnTo>
                  <a:lnTo>
                    <a:pt x="152145" y="1892300"/>
                  </a:lnTo>
                  <a:lnTo>
                    <a:pt x="166179" y="1905000"/>
                  </a:lnTo>
                  <a:lnTo>
                    <a:pt x="251383" y="1905000"/>
                  </a:lnTo>
                  <a:lnTo>
                    <a:pt x="237020" y="1892300"/>
                  </a:lnTo>
                  <a:lnTo>
                    <a:pt x="222859" y="1892300"/>
                  </a:lnTo>
                  <a:lnTo>
                    <a:pt x="209029" y="1879600"/>
                  </a:lnTo>
                  <a:lnTo>
                    <a:pt x="195630" y="1879600"/>
                  </a:lnTo>
                  <a:lnTo>
                    <a:pt x="182638" y="1866900"/>
                  </a:lnTo>
                  <a:lnTo>
                    <a:pt x="170014" y="1866900"/>
                  </a:lnTo>
                  <a:lnTo>
                    <a:pt x="157835" y="1854200"/>
                  </a:lnTo>
                  <a:lnTo>
                    <a:pt x="146050" y="1841500"/>
                  </a:lnTo>
                  <a:lnTo>
                    <a:pt x="123863" y="1828800"/>
                  </a:lnTo>
                  <a:lnTo>
                    <a:pt x="94691" y="1790700"/>
                  </a:lnTo>
                  <a:lnTo>
                    <a:pt x="70459" y="1752600"/>
                  </a:lnTo>
                  <a:lnTo>
                    <a:pt x="51854" y="1714500"/>
                  </a:lnTo>
                  <a:lnTo>
                    <a:pt x="39243" y="1663700"/>
                  </a:lnTo>
                  <a:lnTo>
                    <a:pt x="36525" y="1651000"/>
                  </a:lnTo>
                  <a:lnTo>
                    <a:pt x="34569" y="1638300"/>
                  </a:lnTo>
                  <a:lnTo>
                    <a:pt x="33362" y="1625600"/>
                  </a:lnTo>
                  <a:lnTo>
                    <a:pt x="32994" y="1600200"/>
                  </a:lnTo>
                  <a:lnTo>
                    <a:pt x="32994" y="342900"/>
                  </a:lnTo>
                  <a:lnTo>
                    <a:pt x="34594" y="304800"/>
                  </a:lnTo>
                  <a:lnTo>
                    <a:pt x="42849" y="266700"/>
                  </a:lnTo>
                  <a:lnTo>
                    <a:pt x="46990" y="241300"/>
                  </a:lnTo>
                  <a:lnTo>
                    <a:pt x="63754" y="203200"/>
                  </a:lnTo>
                  <a:lnTo>
                    <a:pt x="86220" y="165100"/>
                  </a:lnTo>
                  <a:lnTo>
                    <a:pt x="124244" y="114300"/>
                  </a:lnTo>
                  <a:lnTo>
                    <a:pt x="146342" y="101600"/>
                  </a:lnTo>
                  <a:lnTo>
                    <a:pt x="158051" y="88900"/>
                  </a:lnTo>
                  <a:lnTo>
                    <a:pt x="170218" y="76200"/>
                  </a:lnTo>
                  <a:lnTo>
                    <a:pt x="182880" y="76200"/>
                  </a:lnTo>
                  <a:lnTo>
                    <a:pt x="195884" y="63500"/>
                  </a:lnTo>
                  <a:lnTo>
                    <a:pt x="209257" y="63500"/>
                  </a:lnTo>
                  <a:lnTo>
                    <a:pt x="223037" y="50800"/>
                  </a:lnTo>
                  <a:close/>
                </a:path>
                <a:path w="2981325" h="1943100">
                  <a:moveTo>
                    <a:pt x="2711640" y="1892300"/>
                  </a:moveTo>
                  <a:lnTo>
                    <a:pt x="268668" y="1892300"/>
                  </a:lnTo>
                  <a:lnTo>
                    <a:pt x="283159" y="1905000"/>
                  </a:lnTo>
                  <a:lnTo>
                    <a:pt x="2697162" y="1905000"/>
                  </a:lnTo>
                  <a:lnTo>
                    <a:pt x="2711640" y="1892300"/>
                  </a:lnTo>
                  <a:close/>
                </a:path>
                <a:path w="2981325" h="1943100">
                  <a:moveTo>
                    <a:pt x="2828988" y="50800"/>
                  </a:moveTo>
                  <a:lnTo>
                    <a:pt x="2758249" y="50800"/>
                  </a:lnTo>
                  <a:lnTo>
                    <a:pt x="2772092" y="63500"/>
                  </a:lnTo>
                  <a:lnTo>
                    <a:pt x="2785554" y="63500"/>
                  </a:lnTo>
                  <a:lnTo>
                    <a:pt x="2798508" y="76200"/>
                  </a:lnTo>
                  <a:lnTo>
                    <a:pt x="2811081" y="76200"/>
                  </a:lnTo>
                  <a:lnTo>
                    <a:pt x="2823400" y="88900"/>
                  </a:lnTo>
                  <a:lnTo>
                    <a:pt x="2834957" y="101600"/>
                  </a:lnTo>
                  <a:lnTo>
                    <a:pt x="2857182" y="114300"/>
                  </a:lnTo>
                  <a:lnTo>
                    <a:pt x="2886392" y="152400"/>
                  </a:lnTo>
                  <a:lnTo>
                    <a:pt x="2910649" y="190500"/>
                  </a:lnTo>
                  <a:lnTo>
                    <a:pt x="2929191" y="228600"/>
                  </a:lnTo>
                  <a:lnTo>
                    <a:pt x="2938335" y="266700"/>
                  </a:lnTo>
                  <a:lnTo>
                    <a:pt x="2941764" y="279400"/>
                  </a:lnTo>
                  <a:lnTo>
                    <a:pt x="2944431" y="292100"/>
                  </a:lnTo>
                  <a:lnTo>
                    <a:pt x="2946463" y="304800"/>
                  </a:lnTo>
                  <a:lnTo>
                    <a:pt x="2947606" y="317500"/>
                  </a:lnTo>
                  <a:lnTo>
                    <a:pt x="2948114" y="342900"/>
                  </a:lnTo>
                  <a:lnTo>
                    <a:pt x="2948114" y="1600200"/>
                  </a:lnTo>
                  <a:lnTo>
                    <a:pt x="2947733" y="1625600"/>
                  </a:lnTo>
                  <a:lnTo>
                    <a:pt x="2946463" y="1638300"/>
                  </a:lnTo>
                  <a:lnTo>
                    <a:pt x="2944558" y="1651000"/>
                  </a:lnTo>
                  <a:lnTo>
                    <a:pt x="2941764" y="1663700"/>
                  </a:lnTo>
                  <a:lnTo>
                    <a:pt x="2938208" y="1689100"/>
                  </a:lnTo>
                  <a:lnTo>
                    <a:pt x="2923603" y="1727200"/>
                  </a:lnTo>
                  <a:lnTo>
                    <a:pt x="2903029" y="1765300"/>
                  </a:lnTo>
                  <a:lnTo>
                    <a:pt x="2876994" y="1803400"/>
                  </a:lnTo>
                  <a:lnTo>
                    <a:pt x="2834703" y="1841500"/>
                  </a:lnTo>
                  <a:lnTo>
                    <a:pt x="2823146" y="1854200"/>
                  </a:lnTo>
                  <a:lnTo>
                    <a:pt x="2810827" y="1866900"/>
                  </a:lnTo>
                  <a:lnTo>
                    <a:pt x="2798254" y="1866900"/>
                  </a:lnTo>
                  <a:lnTo>
                    <a:pt x="2785300" y="1879600"/>
                  </a:lnTo>
                  <a:lnTo>
                    <a:pt x="2771838" y="1879600"/>
                  </a:lnTo>
                  <a:lnTo>
                    <a:pt x="2757995" y="1892300"/>
                  </a:lnTo>
                  <a:lnTo>
                    <a:pt x="2743898" y="1892300"/>
                  </a:lnTo>
                  <a:lnTo>
                    <a:pt x="2729547" y="1905000"/>
                  </a:lnTo>
                  <a:lnTo>
                    <a:pt x="2816288" y="1905000"/>
                  </a:lnTo>
                  <a:lnTo>
                    <a:pt x="2843593" y="1879600"/>
                  </a:lnTo>
                  <a:lnTo>
                    <a:pt x="2856928" y="1866900"/>
                  </a:lnTo>
                  <a:lnTo>
                    <a:pt x="2881312" y="1841500"/>
                  </a:lnTo>
                  <a:lnTo>
                    <a:pt x="2902902" y="1828800"/>
                  </a:lnTo>
                  <a:lnTo>
                    <a:pt x="2913062" y="1816100"/>
                  </a:lnTo>
                  <a:lnTo>
                    <a:pt x="2922714" y="1803400"/>
                  </a:lnTo>
                  <a:lnTo>
                    <a:pt x="2931604" y="1778000"/>
                  </a:lnTo>
                  <a:lnTo>
                    <a:pt x="2939859" y="1765300"/>
                  </a:lnTo>
                  <a:lnTo>
                    <a:pt x="2947352" y="1752600"/>
                  </a:lnTo>
                  <a:lnTo>
                    <a:pt x="2954337" y="1739900"/>
                  </a:lnTo>
                  <a:lnTo>
                    <a:pt x="2960306" y="1727200"/>
                  </a:lnTo>
                  <a:lnTo>
                    <a:pt x="2965894" y="1701800"/>
                  </a:lnTo>
                  <a:lnTo>
                    <a:pt x="2970339" y="1689100"/>
                  </a:lnTo>
                  <a:lnTo>
                    <a:pt x="2974276" y="1676400"/>
                  </a:lnTo>
                  <a:lnTo>
                    <a:pt x="2977197" y="1651000"/>
                  </a:lnTo>
                  <a:lnTo>
                    <a:pt x="2979356" y="1638300"/>
                  </a:lnTo>
                  <a:lnTo>
                    <a:pt x="2980626" y="1625600"/>
                  </a:lnTo>
                  <a:lnTo>
                    <a:pt x="2981134" y="1600200"/>
                  </a:lnTo>
                  <a:lnTo>
                    <a:pt x="2981007" y="342900"/>
                  </a:lnTo>
                  <a:lnTo>
                    <a:pt x="2980499" y="317500"/>
                  </a:lnTo>
                  <a:lnTo>
                    <a:pt x="2979229" y="304800"/>
                  </a:lnTo>
                  <a:lnTo>
                    <a:pt x="2976943" y="292100"/>
                  </a:lnTo>
                  <a:lnTo>
                    <a:pt x="2973895" y="266700"/>
                  </a:lnTo>
                  <a:lnTo>
                    <a:pt x="2969958" y="254000"/>
                  </a:lnTo>
                  <a:lnTo>
                    <a:pt x="2965386" y="241300"/>
                  </a:lnTo>
                  <a:lnTo>
                    <a:pt x="2959925" y="215900"/>
                  </a:lnTo>
                  <a:lnTo>
                    <a:pt x="2939224" y="177800"/>
                  </a:lnTo>
                  <a:lnTo>
                    <a:pt x="2921952" y="152400"/>
                  </a:lnTo>
                  <a:lnTo>
                    <a:pt x="2912300" y="127000"/>
                  </a:lnTo>
                  <a:lnTo>
                    <a:pt x="2901632" y="114300"/>
                  </a:lnTo>
                  <a:lnTo>
                    <a:pt x="2879407" y="88900"/>
                  </a:lnTo>
                  <a:lnTo>
                    <a:pt x="2855531" y="76200"/>
                  </a:lnTo>
                  <a:lnTo>
                    <a:pt x="2828988" y="50800"/>
                  </a:lnTo>
                  <a:close/>
                </a:path>
                <a:path w="2981325" h="1943100">
                  <a:moveTo>
                    <a:pt x="271145" y="1879600"/>
                  </a:moveTo>
                  <a:lnTo>
                    <a:pt x="226860" y="1879600"/>
                  </a:lnTo>
                  <a:lnTo>
                    <a:pt x="240601" y="1892300"/>
                  </a:lnTo>
                  <a:lnTo>
                    <a:pt x="285140" y="1892300"/>
                  </a:lnTo>
                  <a:lnTo>
                    <a:pt x="271145" y="1879600"/>
                  </a:lnTo>
                  <a:close/>
                </a:path>
                <a:path w="2981325" h="1943100">
                  <a:moveTo>
                    <a:pt x="2753423" y="1879600"/>
                  </a:moveTo>
                  <a:lnTo>
                    <a:pt x="2708719" y="1879600"/>
                  </a:lnTo>
                  <a:lnTo>
                    <a:pt x="2694749" y="1892300"/>
                  </a:lnTo>
                  <a:lnTo>
                    <a:pt x="2739961" y="1892300"/>
                  </a:lnTo>
                  <a:lnTo>
                    <a:pt x="2753423" y="1879600"/>
                  </a:lnTo>
                  <a:close/>
                </a:path>
                <a:path w="2981325" h="1943100">
                  <a:moveTo>
                    <a:pt x="230860" y="1866900"/>
                  </a:moveTo>
                  <a:lnTo>
                    <a:pt x="200634" y="1866900"/>
                  </a:lnTo>
                  <a:lnTo>
                    <a:pt x="213563" y="1879600"/>
                  </a:lnTo>
                  <a:lnTo>
                    <a:pt x="244182" y="1879600"/>
                  </a:lnTo>
                  <a:lnTo>
                    <a:pt x="230860" y="1866900"/>
                  </a:lnTo>
                  <a:close/>
                </a:path>
                <a:path w="2981325" h="1943100">
                  <a:moveTo>
                    <a:pt x="2779839" y="1866900"/>
                  </a:moveTo>
                  <a:lnTo>
                    <a:pt x="2748851" y="1866900"/>
                  </a:lnTo>
                  <a:lnTo>
                    <a:pt x="2735897" y="1879600"/>
                  </a:lnTo>
                  <a:lnTo>
                    <a:pt x="2766885" y="1879600"/>
                  </a:lnTo>
                  <a:lnTo>
                    <a:pt x="2779839" y="1866900"/>
                  </a:lnTo>
                  <a:close/>
                </a:path>
                <a:path w="2981325" h="1943100">
                  <a:moveTo>
                    <a:pt x="181927" y="1841500"/>
                  </a:moveTo>
                  <a:lnTo>
                    <a:pt x="164185" y="1841500"/>
                  </a:lnTo>
                  <a:lnTo>
                    <a:pt x="175971" y="1854200"/>
                  </a:lnTo>
                  <a:lnTo>
                    <a:pt x="188125" y="1866900"/>
                  </a:lnTo>
                  <a:lnTo>
                    <a:pt x="218097" y="1866900"/>
                  </a:lnTo>
                  <a:lnTo>
                    <a:pt x="205638" y="1854200"/>
                  </a:lnTo>
                  <a:lnTo>
                    <a:pt x="193611" y="1854200"/>
                  </a:lnTo>
                  <a:lnTo>
                    <a:pt x="181927" y="1841500"/>
                  </a:lnTo>
                  <a:close/>
                </a:path>
                <a:path w="2981325" h="1943100">
                  <a:moveTo>
                    <a:pt x="2816288" y="1841500"/>
                  </a:moveTo>
                  <a:lnTo>
                    <a:pt x="2798254" y="1841500"/>
                  </a:lnTo>
                  <a:lnTo>
                    <a:pt x="2786316" y="1854200"/>
                  </a:lnTo>
                  <a:lnTo>
                    <a:pt x="2774251" y="1854200"/>
                  </a:lnTo>
                  <a:lnTo>
                    <a:pt x="2761932" y="1866900"/>
                  </a:lnTo>
                  <a:lnTo>
                    <a:pt x="2792285" y="1866900"/>
                  </a:lnTo>
                  <a:lnTo>
                    <a:pt x="2804604" y="1854200"/>
                  </a:lnTo>
                  <a:lnTo>
                    <a:pt x="2816288" y="1841500"/>
                  </a:lnTo>
                  <a:close/>
                </a:path>
                <a:path w="2981325" h="1943100">
                  <a:moveTo>
                    <a:pt x="171640" y="101600"/>
                  </a:moveTo>
                  <a:lnTo>
                    <a:pt x="153733" y="101600"/>
                  </a:lnTo>
                  <a:lnTo>
                    <a:pt x="132397" y="127000"/>
                  </a:lnTo>
                  <a:lnTo>
                    <a:pt x="112763" y="152400"/>
                  </a:lnTo>
                  <a:lnTo>
                    <a:pt x="103835" y="165100"/>
                  </a:lnTo>
                  <a:lnTo>
                    <a:pt x="95465" y="165100"/>
                  </a:lnTo>
                  <a:lnTo>
                    <a:pt x="87617" y="177800"/>
                  </a:lnTo>
                  <a:lnTo>
                    <a:pt x="80391" y="190500"/>
                  </a:lnTo>
                  <a:lnTo>
                    <a:pt x="73774" y="203200"/>
                  </a:lnTo>
                  <a:lnTo>
                    <a:pt x="67729" y="228600"/>
                  </a:lnTo>
                  <a:lnTo>
                    <a:pt x="62331" y="241300"/>
                  </a:lnTo>
                  <a:lnTo>
                    <a:pt x="50203" y="279400"/>
                  </a:lnTo>
                  <a:lnTo>
                    <a:pt x="44373" y="317500"/>
                  </a:lnTo>
                  <a:lnTo>
                    <a:pt x="43992" y="342900"/>
                  </a:lnTo>
                  <a:lnTo>
                    <a:pt x="43992" y="1600200"/>
                  </a:lnTo>
                  <a:lnTo>
                    <a:pt x="45491" y="1638300"/>
                  </a:lnTo>
                  <a:lnTo>
                    <a:pt x="53276" y="1676400"/>
                  </a:lnTo>
                  <a:lnTo>
                    <a:pt x="62102" y="1701800"/>
                  </a:lnTo>
                  <a:lnTo>
                    <a:pt x="67373" y="1727200"/>
                  </a:lnTo>
                  <a:lnTo>
                    <a:pt x="87185" y="1765300"/>
                  </a:lnTo>
                  <a:lnTo>
                    <a:pt x="103339" y="1790700"/>
                  </a:lnTo>
                  <a:lnTo>
                    <a:pt x="112013" y="1790700"/>
                  </a:lnTo>
                  <a:lnTo>
                    <a:pt x="131254" y="1816100"/>
                  </a:lnTo>
                  <a:lnTo>
                    <a:pt x="152844" y="1841500"/>
                  </a:lnTo>
                  <a:lnTo>
                    <a:pt x="170535" y="1841500"/>
                  </a:lnTo>
                  <a:lnTo>
                    <a:pt x="159638" y="1828800"/>
                  </a:lnTo>
                  <a:lnTo>
                    <a:pt x="138645" y="1803400"/>
                  </a:lnTo>
                  <a:lnTo>
                    <a:pt x="104051" y="1765300"/>
                  </a:lnTo>
                  <a:lnTo>
                    <a:pt x="83261" y="1727200"/>
                  </a:lnTo>
                  <a:lnTo>
                    <a:pt x="67691" y="1689100"/>
                  </a:lnTo>
                  <a:lnTo>
                    <a:pt x="58191" y="1651000"/>
                  </a:lnTo>
                  <a:lnTo>
                    <a:pt x="54991" y="1600200"/>
                  </a:lnTo>
                  <a:lnTo>
                    <a:pt x="54991" y="342900"/>
                  </a:lnTo>
                  <a:lnTo>
                    <a:pt x="56527" y="304800"/>
                  </a:lnTo>
                  <a:lnTo>
                    <a:pt x="64287" y="266700"/>
                  </a:lnTo>
                  <a:lnTo>
                    <a:pt x="77965" y="228600"/>
                  </a:lnTo>
                  <a:lnTo>
                    <a:pt x="97142" y="190500"/>
                  </a:lnTo>
                  <a:lnTo>
                    <a:pt x="121412" y="152400"/>
                  </a:lnTo>
                  <a:lnTo>
                    <a:pt x="140550" y="139700"/>
                  </a:lnTo>
                  <a:lnTo>
                    <a:pt x="161124" y="114300"/>
                  </a:lnTo>
                  <a:lnTo>
                    <a:pt x="171640" y="101600"/>
                  </a:lnTo>
                  <a:close/>
                </a:path>
                <a:path w="2981325" h="1943100">
                  <a:moveTo>
                    <a:pt x="2804985" y="88900"/>
                  </a:moveTo>
                  <a:lnTo>
                    <a:pt x="2787586" y="88900"/>
                  </a:lnTo>
                  <a:lnTo>
                    <a:pt x="2799016" y="101600"/>
                  </a:lnTo>
                  <a:lnTo>
                    <a:pt x="2810700" y="114300"/>
                  </a:lnTo>
                  <a:lnTo>
                    <a:pt x="2821368" y="114300"/>
                  </a:lnTo>
                  <a:lnTo>
                    <a:pt x="2842450" y="139700"/>
                  </a:lnTo>
                  <a:lnTo>
                    <a:pt x="2877248" y="177800"/>
                  </a:lnTo>
                  <a:lnTo>
                    <a:pt x="2897822" y="215900"/>
                  </a:lnTo>
                  <a:lnTo>
                    <a:pt x="2913189" y="254000"/>
                  </a:lnTo>
                  <a:lnTo>
                    <a:pt x="2922841" y="292100"/>
                  </a:lnTo>
                  <a:lnTo>
                    <a:pt x="2925635" y="330200"/>
                  </a:lnTo>
                  <a:lnTo>
                    <a:pt x="2926143" y="342900"/>
                  </a:lnTo>
                  <a:lnTo>
                    <a:pt x="2926016" y="1600200"/>
                  </a:lnTo>
                  <a:lnTo>
                    <a:pt x="2924492" y="1638300"/>
                  </a:lnTo>
                  <a:lnTo>
                    <a:pt x="2916872" y="1676400"/>
                  </a:lnTo>
                  <a:lnTo>
                    <a:pt x="2903156" y="1714500"/>
                  </a:lnTo>
                  <a:lnTo>
                    <a:pt x="2883979" y="1752600"/>
                  </a:lnTo>
                  <a:lnTo>
                    <a:pt x="2859595" y="1790700"/>
                  </a:lnTo>
                  <a:lnTo>
                    <a:pt x="2819971" y="1828800"/>
                  </a:lnTo>
                  <a:lnTo>
                    <a:pt x="2809430" y="1841500"/>
                  </a:lnTo>
                  <a:lnTo>
                    <a:pt x="2827337" y="1841500"/>
                  </a:lnTo>
                  <a:lnTo>
                    <a:pt x="2848673" y="1816100"/>
                  </a:lnTo>
                  <a:lnTo>
                    <a:pt x="2868358" y="1790700"/>
                  </a:lnTo>
                  <a:lnTo>
                    <a:pt x="2877248" y="1790700"/>
                  </a:lnTo>
                  <a:lnTo>
                    <a:pt x="2900743" y="1752600"/>
                  </a:lnTo>
                  <a:lnTo>
                    <a:pt x="2918777" y="1714500"/>
                  </a:lnTo>
                  <a:lnTo>
                    <a:pt x="2923476" y="1689100"/>
                  </a:lnTo>
                  <a:lnTo>
                    <a:pt x="2927540" y="1676400"/>
                  </a:lnTo>
                  <a:lnTo>
                    <a:pt x="2935541" y="1638300"/>
                  </a:lnTo>
                  <a:lnTo>
                    <a:pt x="2937065" y="1600200"/>
                  </a:lnTo>
                  <a:lnTo>
                    <a:pt x="2937065" y="342900"/>
                  </a:lnTo>
                  <a:lnTo>
                    <a:pt x="2935541" y="304800"/>
                  </a:lnTo>
                  <a:lnTo>
                    <a:pt x="2927667" y="266700"/>
                  </a:lnTo>
                  <a:lnTo>
                    <a:pt x="2913697" y="228600"/>
                  </a:lnTo>
                  <a:lnTo>
                    <a:pt x="2907601" y="215900"/>
                  </a:lnTo>
                  <a:lnTo>
                    <a:pt x="2901124" y="190500"/>
                  </a:lnTo>
                  <a:lnTo>
                    <a:pt x="2893885" y="190500"/>
                  </a:lnTo>
                  <a:lnTo>
                    <a:pt x="2886138" y="177800"/>
                  </a:lnTo>
                  <a:lnTo>
                    <a:pt x="2877756" y="165100"/>
                  </a:lnTo>
                  <a:lnTo>
                    <a:pt x="2868993" y="152400"/>
                  </a:lnTo>
                  <a:lnTo>
                    <a:pt x="2849816" y="127000"/>
                  </a:lnTo>
                  <a:lnTo>
                    <a:pt x="2828226" y="114300"/>
                  </a:lnTo>
                  <a:lnTo>
                    <a:pt x="2817050" y="101600"/>
                  </a:lnTo>
                  <a:lnTo>
                    <a:pt x="2804985" y="88900"/>
                  </a:lnTo>
                  <a:close/>
                </a:path>
                <a:path w="2981325" h="1943100">
                  <a:moveTo>
                    <a:pt x="194792" y="88900"/>
                  </a:moveTo>
                  <a:lnTo>
                    <a:pt x="176568" y="88900"/>
                  </a:lnTo>
                  <a:lnTo>
                    <a:pt x="164845" y="101600"/>
                  </a:lnTo>
                  <a:lnTo>
                    <a:pt x="182918" y="101600"/>
                  </a:lnTo>
                  <a:lnTo>
                    <a:pt x="194792" y="88900"/>
                  </a:lnTo>
                  <a:close/>
                </a:path>
                <a:path w="2981325" h="1943100">
                  <a:moveTo>
                    <a:pt x="245148" y="63500"/>
                  </a:moveTo>
                  <a:lnTo>
                    <a:pt x="214261" y="63500"/>
                  </a:lnTo>
                  <a:lnTo>
                    <a:pt x="201371" y="76200"/>
                  </a:lnTo>
                  <a:lnTo>
                    <a:pt x="188836" y="88900"/>
                  </a:lnTo>
                  <a:lnTo>
                    <a:pt x="206857" y="88900"/>
                  </a:lnTo>
                  <a:lnTo>
                    <a:pt x="219265" y="76200"/>
                  </a:lnTo>
                  <a:lnTo>
                    <a:pt x="232168" y="76200"/>
                  </a:lnTo>
                  <a:lnTo>
                    <a:pt x="245148" y="63500"/>
                  </a:lnTo>
                  <a:close/>
                </a:path>
                <a:path w="2981325" h="1943100">
                  <a:moveTo>
                    <a:pt x="2767520" y="63500"/>
                  </a:moveTo>
                  <a:lnTo>
                    <a:pt x="2737040" y="63500"/>
                  </a:lnTo>
                  <a:lnTo>
                    <a:pt x="2750248" y="76200"/>
                  </a:lnTo>
                  <a:lnTo>
                    <a:pt x="2762948" y="76200"/>
                  </a:lnTo>
                  <a:lnTo>
                    <a:pt x="2775648" y="88900"/>
                  </a:lnTo>
                  <a:lnTo>
                    <a:pt x="2793047" y="88900"/>
                  </a:lnTo>
                  <a:lnTo>
                    <a:pt x="2780601" y="76200"/>
                  </a:lnTo>
                  <a:lnTo>
                    <a:pt x="2767520" y="63500"/>
                  </a:lnTo>
                  <a:close/>
                </a:path>
                <a:path w="2981325" h="1943100">
                  <a:moveTo>
                    <a:pt x="286346" y="50800"/>
                  </a:moveTo>
                  <a:lnTo>
                    <a:pt x="255244" y="50800"/>
                  </a:lnTo>
                  <a:lnTo>
                    <a:pt x="241147" y="63500"/>
                  </a:lnTo>
                  <a:lnTo>
                    <a:pt x="272440" y="63500"/>
                  </a:lnTo>
                  <a:lnTo>
                    <a:pt x="286346" y="50800"/>
                  </a:lnTo>
                  <a:close/>
                </a:path>
                <a:path w="2981325" h="1943100">
                  <a:moveTo>
                    <a:pt x="2726880" y="50800"/>
                  </a:moveTo>
                  <a:lnTo>
                    <a:pt x="2696019" y="50800"/>
                  </a:lnTo>
                  <a:lnTo>
                    <a:pt x="2709989" y="63500"/>
                  </a:lnTo>
                  <a:lnTo>
                    <a:pt x="2740596" y="63500"/>
                  </a:lnTo>
                  <a:lnTo>
                    <a:pt x="2726880" y="50800"/>
                  </a:lnTo>
                  <a:close/>
                </a:path>
                <a:path w="2981325" h="1943100">
                  <a:moveTo>
                    <a:pt x="312318" y="25400"/>
                  </a:moveTo>
                  <a:lnTo>
                    <a:pt x="194246" y="25400"/>
                  </a:lnTo>
                  <a:lnTo>
                    <a:pt x="179412" y="38100"/>
                  </a:lnTo>
                  <a:lnTo>
                    <a:pt x="164998" y="50800"/>
                  </a:lnTo>
                  <a:lnTo>
                    <a:pt x="237147" y="50800"/>
                  </a:lnTo>
                  <a:lnTo>
                    <a:pt x="251688" y="38100"/>
                  </a:lnTo>
                  <a:lnTo>
                    <a:pt x="296773" y="38100"/>
                  </a:lnTo>
                  <a:lnTo>
                    <a:pt x="312318" y="25400"/>
                  </a:lnTo>
                  <a:close/>
                </a:path>
                <a:path w="2981325" h="1943100">
                  <a:moveTo>
                    <a:pt x="2683319" y="38100"/>
                  </a:moveTo>
                  <a:lnTo>
                    <a:pt x="298691" y="38100"/>
                  </a:lnTo>
                  <a:lnTo>
                    <a:pt x="283883" y="50800"/>
                  </a:lnTo>
                  <a:lnTo>
                    <a:pt x="2698051" y="50800"/>
                  </a:lnTo>
                  <a:lnTo>
                    <a:pt x="2683319" y="38100"/>
                  </a:lnTo>
                  <a:close/>
                </a:path>
                <a:path w="2981325" h="1943100">
                  <a:moveTo>
                    <a:pt x="2785681" y="25400"/>
                  </a:moveTo>
                  <a:lnTo>
                    <a:pt x="2669095" y="25400"/>
                  </a:lnTo>
                  <a:lnTo>
                    <a:pt x="2684716" y="38100"/>
                  </a:lnTo>
                  <a:lnTo>
                    <a:pt x="2729801" y="38100"/>
                  </a:lnTo>
                  <a:lnTo>
                    <a:pt x="2744152" y="50800"/>
                  </a:lnTo>
                  <a:lnTo>
                    <a:pt x="2815018" y="50800"/>
                  </a:lnTo>
                  <a:lnTo>
                    <a:pt x="2785681" y="25400"/>
                  </a:lnTo>
                  <a:close/>
                </a:path>
                <a:path w="2981325" h="1943100">
                  <a:moveTo>
                    <a:pt x="2754820" y="12700"/>
                  </a:moveTo>
                  <a:lnTo>
                    <a:pt x="225132" y="12700"/>
                  </a:lnTo>
                  <a:lnTo>
                    <a:pt x="209346" y="25400"/>
                  </a:lnTo>
                  <a:lnTo>
                    <a:pt x="2770314" y="25400"/>
                  </a:lnTo>
                  <a:lnTo>
                    <a:pt x="2754820" y="12700"/>
                  </a:lnTo>
                  <a:close/>
                </a:path>
                <a:path w="2981325" h="1943100">
                  <a:moveTo>
                    <a:pt x="2722435" y="0"/>
                  </a:moveTo>
                  <a:lnTo>
                    <a:pt x="274040" y="0"/>
                  </a:lnTo>
                  <a:lnTo>
                    <a:pt x="257276" y="12700"/>
                  </a:lnTo>
                  <a:lnTo>
                    <a:pt x="2738691" y="12700"/>
                  </a:lnTo>
                  <a:lnTo>
                    <a:pt x="2722435" y="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65176" y="1507223"/>
              <a:ext cx="1856994" cy="43511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30907" y="1507223"/>
              <a:ext cx="1099566" cy="43511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72668" y="1828800"/>
              <a:ext cx="622554" cy="56768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29284" y="1844040"/>
              <a:ext cx="1384554" cy="54178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51104" y="2231136"/>
              <a:ext cx="2445258" cy="42748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24256" y="2528316"/>
              <a:ext cx="2244090" cy="427481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374395" y="1473869"/>
            <a:ext cx="2527935" cy="13550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associadas</a:t>
            </a:r>
            <a:r>
              <a:rPr sz="15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possuem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56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FF00"/>
                </a:solidFill>
                <a:latin typeface="Arial"/>
                <a:cs typeface="Arial"/>
              </a:rPr>
              <a:t>unidades</a:t>
            </a:r>
            <a:endParaRPr sz="1900">
              <a:latin typeface="Arial"/>
              <a:cs typeface="Arial"/>
            </a:endParaRPr>
          </a:p>
          <a:p>
            <a:pPr marL="196850" marR="191135" algn="ctr">
              <a:lnSpc>
                <a:spcPct val="130200"/>
              </a:lnSpc>
              <a:spcBef>
                <a:spcPts val="9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pesquisa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inovação </a:t>
            </a:r>
            <a:r>
              <a:rPr sz="1500" b="1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difundidas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pelo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Brasil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29</a:t>
            </a:fld>
            <a:endParaRPr spc="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500266"/>
            <a:ext cx="787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14905" y="3612261"/>
            <a:ext cx="269621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500"/>
              </a:lnSpc>
              <a:spcBef>
                <a:spcPts val="100"/>
              </a:spcBef>
            </a:pPr>
            <a:r>
              <a:rPr sz="2100" b="1" spc="20" dirty="0">
                <a:solidFill>
                  <a:srgbClr val="001F5F"/>
                </a:solidFill>
                <a:latin typeface="Calibri"/>
                <a:cs typeface="Calibri"/>
              </a:rPr>
              <a:t>Mais</a:t>
            </a:r>
            <a:r>
              <a:rPr sz="21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1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20" dirty="0">
                <a:solidFill>
                  <a:srgbClr val="001F5F"/>
                </a:solidFill>
                <a:latin typeface="Calibri"/>
                <a:cs typeface="Calibri"/>
              </a:rPr>
              <a:t>400</a:t>
            </a:r>
            <a:r>
              <a:rPr sz="21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25" dirty="0">
                <a:solidFill>
                  <a:srgbClr val="001F5F"/>
                </a:solidFill>
                <a:latin typeface="Calibri"/>
                <a:cs typeface="Calibri"/>
              </a:rPr>
              <a:t>associadas </a:t>
            </a:r>
            <a:r>
              <a:rPr sz="2100" b="1" spc="-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r>
              <a:rPr sz="21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solidFill>
                  <a:srgbClr val="001F5F"/>
                </a:solidFill>
                <a:latin typeface="Calibri"/>
                <a:cs typeface="Calibri"/>
              </a:rPr>
              <a:t>áreas</a:t>
            </a:r>
            <a:r>
              <a:rPr sz="21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20" dirty="0">
                <a:solidFill>
                  <a:srgbClr val="001F5F"/>
                </a:solidFill>
                <a:latin typeface="Calibri"/>
                <a:cs typeface="Calibri"/>
              </a:rPr>
              <a:t>setoriais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28115"/>
            <a:ext cx="9141714" cy="11128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4401" y="2055113"/>
            <a:ext cx="891540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MISSÃO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Assegurar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desenvolvimento competitivo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complexo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elétrico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eletrônico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país,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defesa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seus legítimos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interesses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integração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à comunidade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7956" y="918717"/>
            <a:ext cx="6280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6970" marR="5080" indent="-114490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1F5F"/>
                </a:solidFill>
              </a:rPr>
              <a:t>Entidade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15" dirty="0">
                <a:solidFill>
                  <a:srgbClr val="001F5F"/>
                </a:solidFill>
              </a:rPr>
              <a:t>representativa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do</a:t>
            </a:r>
            <a:r>
              <a:rPr spc="-10" dirty="0">
                <a:solidFill>
                  <a:srgbClr val="001F5F"/>
                </a:solidFill>
              </a:rPr>
              <a:t> setor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eletroeletrônico </a:t>
            </a:r>
            <a:r>
              <a:rPr spc="-5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do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Brasil, </a:t>
            </a:r>
            <a:r>
              <a:rPr spc="-5" dirty="0">
                <a:solidFill>
                  <a:srgbClr val="001F5F"/>
                </a:solidFill>
              </a:rPr>
              <a:t>fundada</a:t>
            </a:r>
            <a:r>
              <a:rPr spc="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em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setembro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de</a:t>
            </a:r>
            <a:r>
              <a:rPr spc="-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1963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93004" y="3434780"/>
            <a:ext cx="3135630" cy="79184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595"/>
              </a:spcBef>
              <a:buSzPct val="73809"/>
              <a:buFont typeface="Wingdings"/>
              <a:buChar char=""/>
              <a:tabLst>
                <a:tab pos="303530" algn="l"/>
                <a:tab pos="304165" algn="l"/>
              </a:tabLst>
            </a:pPr>
            <a:r>
              <a:rPr sz="2100" spc="25" dirty="0">
                <a:solidFill>
                  <a:srgbClr val="001F5F"/>
                </a:solidFill>
                <a:latin typeface="Calibri"/>
                <a:cs typeface="Calibri"/>
              </a:rPr>
              <a:t>Indústrias</a:t>
            </a:r>
            <a:endParaRPr sz="21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spcBef>
                <a:spcPts val="495"/>
              </a:spcBef>
              <a:buSzPct val="73809"/>
              <a:buFont typeface="Wingdings"/>
              <a:buChar char=""/>
              <a:tabLst>
                <a:tab pos="303530" algn="l"/>
                <a:tab pos="304165" algn="l"/>
              </a:tabLst>
            </a:pPr>
            <a:r>
              <a:rPr sz="2100" spc="15" dirty="0">
                <a:solidFill>
                  <a:srgbClr val="001F5F"/>
                </a:solidFill>
                <a:latin typeface="Calibri"/>
                <a:cs typeface="Calibri"/>
              </a:rPr>
              <a:t>Integradores</a:t>
            </a:r>
            <a:r>
              <a:rPr sz="21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1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1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20" dirty="0">
                <a:solidFill>
                  <a:srgbClr val="001F5F"/>
                </a:solidFill>
                <a:latin typeface="Calibri"/>
                <a:cs typeface="Calibri"/>
              </a:rPr>
              <a:t>Sistemas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926753"/>
            <a:ext cx="9141714" cy="5158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2625" y="4972303"/>
            <a:ext cx="8375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00"/>
                </a:solidFill>
                <a:latin typeface="Calibri"/>
                <a:cs typeface="Calibri"/>
              </a:rPr>
              <a:t>Destacadamente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empresas comprometidas</a:t>
            </a:r>
            <a:r>
              <a:rPr sz="20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com</a:t>
            </a:r>
            <a:r>
              <a:rPr sz="20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desenvolvimento</a:t>
            </a:r>
            <a:r>
              <a:rPr sz="20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00"/>
                </a:solidFill>
                <a:latin typeface="Calibri"/>
                <a:cs typeface="Calibri"/>
              </a:rPr>
              <a:t> tecnologia.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1634" y="3492246"/>
            <a:ext cx="248920" cy="792480"/>
          </a:xfrm>
          <a:custGeom>
            <a:avLst/>
            <a:gdLst/>
            <a:ahLst/>
            <a:cxnLst/>
            <a:rect l="l" t="t" r="r" b="b"/>
            <a:pathLst>
              <a:path w="248920" h="792479">
                <a:moveTo>
                  <a:pt x="248412" y="792479"/>
                </a:moveTo>
                <a:lnTo>
                  <a:pt x="185730" y="765443"/>
                </a:lnTo>
                <a:lnTo>
                  <a:pt x="160591" y="734472"/>
                </a:lnTo>
                <a:lnTo>
                  <a:pt x="141167" y="694379"/>
                </a:lnTo>
                <a:lnTo>
                  <a:pt x="128643" y="647047"/>
                </a:lnTo>
                <a:lnTo>
                  <a:pt x="124205" y="594359"/>
                </a:lnTo>
                <a:lnTo>
                  <a:pt x="119768" y="541672"/>
                </a:lnTo>
                <a:lnTo>
                  <a:pt x="107244" y="494340"/>
                </a:lnTo>
                <a:lnTo>
                  <a:pt x="87820" y="454247"/>
                </a:lnTo>
                <a:lnTo>
                  <a:pt x="62681" y="423276"/>
                </a:lnTo>
                <a:lnTo>
                  <a:pt x="0" y="396239"/>
                </a:lnTo>
                <a:lnTo>
                  <a:pt x="33012" y="389166"/>
                </a:lnTo>
                <a:lnTo>
                  <a:pt x="87820" y="338232"/>
                </a:lnTo>
                <a:lnTo>
                  <a:pt x="107244" y="298139"/>
                </a:lnTo>
                <a:lnTo>
                  <a:pt x="119768" y="250807"/>
                </a:lnTo>
                <a:lnTo>
                  <a:pt x="124205" y="198119"/>
                </a:lnTo>
                <a:lnTo>
                  <a:pt x="128643" y="145432"/>
                </a:lnTo>
                <a:lnTo>
                  <a:pt x="141167" y="98100"/>
                </a:lnTo>
                <a:lnTo>
                  <a:pt x="160591" y="58007"/>
                </a:lnTo>
                <a:lnTo>
                  <a:pt x="185730" y="27036"/>
                </a:lnTo>
                <a:lnTo>
                  <a:pt x="215399" y="7073"/>
                </a:lnTo>
                <a:lnTo>
                  <a:pt x="248412" y="0"/>
                </a:lnTo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2760" y="945428"/>
            <a:ext cx="1703612" cy="6213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64784" y="239268"/>
            <a:ext cx="5694680" cy="567690"/>
            <a:chOff x="1764784" y="239268"/>
            <a:chExt cx="5694680" cy="567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4784" y="266153"/>
              <a:ext cx="5694440" cy="498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844" y="239268"/>
              <a:ext cx="4882133" cy="5676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8417" y="302132"/>
            <a:ext cx="4567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Atuação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Ecossistema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Inovação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05384" y="1053083"/>
            <a:ext cx="8415655" cy="5486400"/>
            <a:chOff x="405384" y="1053083"/>
            <a:chExt cx="8415655" cy="5486400"/>
          </a:xfrm>
        </p:grpSpPr>
        <p:sp>
          <p:nvSpPr>
            <p:cNvPr id="9" name="object 9"/>
            <p:cNvSpPr/>
            <p:nvPr/>
          </p:nvSpPr>
          <p:spPr>
            <a:xfrm>
              <a:off x="2755391" y="1053083"/>
              <a:ext cx="3642360" cy="1778635"/>
            </a:xfrm>
            <a:custGeom>
              <a:avLst/>
              <a:gdLst/>
              <a:ahLst/>
              <a:cxnLst/>
              <a:rect l="l" t="t" r="r" b="b"/>
              <a:pathLst>
                <a:path w="3642360" h="1778635">
                  <a:moveTo>
                    <a:pt x="3488181" y="0"/>
                  </a:moveTo>
                  <a:lnTo>
                    <a:pt x="154177" y="0"/>
                  </a:lnTo>
                  <a:lnTo>
                    <a:pt x="105468" y="7865"/>
                  </a:lnTo>
                  <a:lnTo>
                    <a:pt x="63148" y="29764"/>
                  </a:lnTo>
                  <a:lnTo>
                    <a:pt x="29764" y="63148"/>
                  </a:lnTo>
                  <a:lnTo>
                    <a:pt x="7865" y="105468"/>
                  </a:lnTo>
                  <a:lnTo>
                    <a:pt x="0" y="154177"/>
                  </a:lnTo>
                  <a:lnTo>
                    <a:pt x="0" y="1624329"/>
                  </a:lnTo>
                  <a:lnTo>
                    <a:pt x="7865" y="1673039"/>
                  </a:lnTo>
                  <a:lnTo>
                    <a:pt x="29764" y="1715359"/>
                  </a:lnTo>
                  <a:lnTo>
                    <a:pt x="63148" y="1748743"/>
                  </a:lnTo>
                  <a:lnTo>
                    <a:pt x="105468" y="1770642"/>
                  </a:lnTo>
                  <a:lnTo>
                    <a:pt x="154177" y="1778507"/>
                  </a:lnTo>
                  <a:lnTo>
                    <a:pt x="3488181" y="1778507"/>
                  </a:lnTo>
                  <a:lnTo>
                    <a:pt x="3536891" y="1770642"/>
                  </a:lnTo>
                  <a:lnTo>
                    <a:pt x="3579211" y="1748743"/>
                  </a:lnTo>
                  <a:lnTo>
                    <a:pt x="3612595" y="1715359"/>
                  </a:lnTo>
                  <a:lnTo>
                    <a:pt x="3634494" y="1673039"/>
                  </a:lnTo>
                  <a:lnTo>
                    <a:pt x="3642359" y="1624329"/>
                  </a:lnTo>
                  <a:lnTo>
                    <a:pt x="3642359" y="154177"/>
                  </a:lnTo>
                  <a:lnTo>
                    <a:pt x="3634494" y="105468"/>
                  </a:lnTo>
                  <a:lnTo>
                    <a:pt x="3612595" y="63148"/>
                  </a:lnTo>
                  <a:lnTo>
                    <a:pt x="3579211" y="29764"/>
                  </a:lnTo>
                  <a:lnTo>
                    <a:pt x="3536891" y="7865"/>
                  </a:lnTo>
                  <a:lnTo>
                    <a:pt x="3488181" y="0"/>
                  </a:lnTo>
                  <a:close/>
                </a:path>
              </a:pathLst>
            </a:custGeom>
            <a:solidFill>
              <a:srgbClr val="037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0219" y="2906267"/>
              <a:ext cx="3251200" cy="1778635"/>
            </a:xfrm>
            <a:custGeom>
              <a:avLst/>
              <a:gdLst/>
              <a:ahLst/>
              <a:cxnLst/>
              <a:rect l="l" t="t" r="r" b="b"/>
              <a:pathLst>
                <a:path w="3251200" h="1778635">
                  <a:moveTo>
                    <a:pt x="3076194" y="0"/>
                  </a:moveTo>
                  <a:lnTo>
                    <a:pt x="174497" y="0"/>
                  </a:lnTo>
                  <a:lnTo>
                    <a:pt x="128102" y="6231"/>
                  </a:lnTo>
                  <a:lnTo>
                    <a:pt x="86416" y="23819"/>
                  </a:lnTo>
                  <a:lnTo>
                    <a:pt x="51101" y="51101"/>
                  </a:lnTo>
                  <a:lnTo>
                    <a:pt x="23819" y="86416"/>
                  </a:lnTo>
                  <a:lnTo>
                    <a:pt x="6231" y="128102"/>
                  </a:lnTo>
                  <a:lnTo>
                    <a:pt x="0" y="174498"/>
                  </a:lnTo>
                  <a:lnTo>
                    <a:pt x="0" y="1604010"/>
                  </a:lnTo>
                  <a:lnTo>
                    <a:pt x="6231" y="1650405"/>
                  </a:lnTo>
                  <a:lnTo>
                    <a:pt x="23819" y="1692091"/>
                  </a:lnTo>
                  <a:lnTo>
                    <a:pt x="51101" y="1727406"/>
                  </a:lnTo>
                  <a:lnTo>
                    <a:pt x="86416" y="1754688"/>
                  </a:lnTo>
                  <a:lnTo>
                    <a:pt x="128102" y="1772276"/>
                  </a:lnTo>
                  <a:lnTo>
                    <a:pt x="174497" y="1778508"/>
                  </a:lnTo>
                  <a:lnTo>
                    <a:pt x="3076194" y="1778508"/>
                  </a:lnTo>
                  <a:lnTo>
                    <a:pt x="3122589" y="1772276"/>
                  </a:lnTo>
                  <a:lnTo>
                    <a:pt x="3164275" y="1754688"/>
                  </a:lnTo>
                  <a:lnTo>
                    <a:pt x="3199590" y="1727406"/>
                  </a:lnTo>
                  <a:lnTo>
                    <a:pt x="3226872" y="1692091"/>
                  </a:lnTo>
                  <a:lnTo>
                    <a:pt x="3244460" y="1650405"/>
                  </a:lnTo>
                  <a:lnTo>
                    <a:pt x="3250691" y="1604010"/>
                  </a:lnTo>
                  <a:lnTo>
                    <a:pt x="3250691" y="174498"/>
                  </a:lnTo>
                  <a:lnTo>
                    <a:pt x="3244460" y="128102"/>
                  </a:lnTo>
                  <a:lnTo>
                    <a:pt x="3226872" y="86416"/>
                  </a:lnTo>
                  <a:lnTo>
                    <a:pt x="3199590" y="51101"/>
                  </a:lnTo>
                  <a:lnTo>
                    <a:pt x="3164275" y="23819"/>
                  </a:lnTo>
                  <a:lnTo>
                    <a:pt x="3122589" y="6231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464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5391" y="4760975"/>
              <a:ext cx="3642360" cy="1778635"/>
            </a:xfrm>
            <a:custGeom>
              <a:avLst/>
              <a:gdLst/>
              <a:ahLst/>
              <a:cxnLst/>
              <a:rect l="l" t="t" r="r" b="b"/>
              <a:pathLst>
                <a:path w="3642360" h="1778634">
                  <a:moveTo>
                    <a:pt x="3467861" y="0"/>
                  </a:moveTo>
                  <a:lnTo>
                    <a:pt x="174497" y="0"/>
                  </a:lnTo>
                  <a:lnTo>
                    <a:pt x="128102" y="6231"/>
                  </a:lnTo>
                  <a:lnTo>
                    <a:pt x="86416" y="23819"/>
                  </a:lnTo>
                  <a:lnTo>
                    <a:pt x="51101" y="51101"/>
                  </a:lnTo>
                  <a:lnTo>
                    <a:pt x="23819" y="86416"/>
                  </a:lnTo>
                  <a:lnTo>
                    <a:pt x="6231" y="128102"/>
                  </a:lnTo>
                  <a:lnTo>
                    <a:pt x="0" y="174498"/>
                  </a:lnTo>
                  <a:lnTo>
                    <a:pt x="0" y="1603971"/>
                  </a:lnTo>
                  <a:lnTo>
                    <a:pt x="6231" y="1650370"/>
                  </a:lnTo>
                  <a:lnTo>
                    <a:pt x="23819" y="1692063"/>
                  </a:lnTo>
                  <a:lnTo>
                    <a:pt x="51101" y="1727387"/>
                  </a:lnTo>
                  <a:lnTo>
                    <a:pt x="86416" y="1754678"/>
                  </a:lnTo>
                  <a:lnTo>
                    <a:pt x="128102" y="1772273"/>
                  </a:lnTo>
                  <a:lnTo>
                    <a:pt x="174497" y="1778508"/>
                  </a:lnTo>
                  <a:lnTo>
                    <a:pt x="3467861" y="1778508"/>
                  </a:lnTo>
                  <a:lnTo>
                    <a:pt x="3514257" y="1772273"/>
                  </a:lnTo>
                  <a:lnTo>
                    <a:pt x="3555943" y="1754678"/>
                  </a:lnTo>
                  <a:lnTo>
                    <a:pt x="3591258" y="1727387"/>
                  </a:lnTo>
                  <a:lnTo>
                    <a:pt x="3618540" y="1692063"/>
                  </a:lnTo>
                  <a:lnTo>
                    <a:pt x="3636128" y="1650370"/>
                  </a:lnTo>
                  <a:lnTo>
                    <a:pt x="3642359" y="1603971"/>
                  </a:lnTo>
                  <a:lnTo>
                    <a:pt x="3642359" y="174498"/>
                  </a:lnTo>
                  <a:lnTo>
                    <a:pt x="3636128" y="128102"/>
                  </a:lnTo>
                  <a:lnTo>
                    <a:pt x="3618540" y="86416"/>
                  </a:lnTo>
                  <a:lnTo>
                    <a:pt x="3591258" y="51101"/>
                  </a:lnTo>
                  <a:lnTo>
                    <a:pt x="3555943" y="23819"/>
                  </a:lnTo>
                  <a:lnTo>
                    <a:pt x="3514257" y="6231"/>
                  </a:lnTo>
                  <a:lnTo>
                    <a:pt x="3467861" y="0"/>
                  </a:lnTo>
                  <a:close/>
                </a:path>
              </a:pathLst>
            </a:custGeom>
            <a:solidFill>
              <a:srgbClr val="003D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5384" y="2906267"/>
              <a:ext cx="3249295" cy="1778635"/>
            </a:xfrm>
            <a:custGeom>
              <a:avLst/>
              <a:gdLst/>
              <a:ahLst/>
              <a:cxnLst/>
              <a:rect l="l" t="t" r="r" b="b"/>
              <a:pathLst>
                <a:path w="3249295" h="1778635">
                  <a:moveTo>
                    <a:pt x="3074669" y="0"/>
                  </a:moveTo>
                  <a:lnTo>
                    <a:pt x="174548" y="0"/>
                  </a:lnTo>
                  <a:lnTo>
                    <a:pt x="128145" y="6231"/>
                  </a:lnTo>
                  <a:lnTo>
                    <a:pt x="86448" y="23819"/>
                  </a:lnTo>
                  <a:lnTo>
                    <a:pt x="51122" y="51101"/>
                  </a:lnTo>
                  <a:lnTo>
                    <a:pt x="23829" y="86416"/>
                  </a:lnTo>
                  <a:lnTo>
                    <a:pt x="6234" y="128102"/>
                  </a:lnTo>
                  <a:lnTo>
                    <a:pt x="0" y="174498"/>
                  </a:lnTo>
                  <a:lnTo>
                    <a:pt x="0" y="1604010"/>
                  </a:lnTo>
                  <a:lnTo>
                    <a:pt x="6234" y="1650405"/>
                  </a:lnTo>
                  <a:lnTo>
                    <a:pt x="23829" y="1692091"/>
                  </a:lnTo>
                  <a:lnTo>
                    <a:pt x="51122" y="1727406"/>
                  </a:lnTo>
                  <a:lnTo>
                    <a:pt x="86448" y="1754688"/>
                  </a:lnTo>
                  <a:lnTo>
                    <a:pt x="128145" y="1772276"/>
                  </a:lnTo>
                  <a:lnTo>
                    <a:pt x="174548" y="1778508"/>
                  </a:lnTo>
                  <a:lnTo>
                    <a:pt x="3074669" y="1778508"/>
                  </a:lnTo>
                  <a:lnTo>
                    <a:pt x="3121065" y="1772276"/>
                  </a:lnTo>
                  <a:lnTo>
                    <a:pt x="3162751" y="1754688"/>
                  </a:lnTo>
                  <a:lnTo>
                    <a:pt x="3198066" y="1727406"/>
                  </a:lnTo>
                  <a:lnTo>
                    <a:pt x="3225348" y="1692091"/>
                  </a:lnTo>
                  <a:lnTo>
                    <a:pt x="3242936" y="1650405"/>
                  </a:lnTo>
                  <a:lnTo>
                    <a:pt x="3249167" y="1604010"/>
                  </a:lnTo>
                  <a:lnTo>
                    <a:pt x="3249167" y="174498"/>
                  </a:lnTo>
                  <a:lnTo>
                    <a:pt x="3242936" y="128102"/>
                  </a:lnTo>
                  <a:lnTo>
                    <a:pt x="3225348" y="86416"/>
                  </a:lnTo>
                  <a:lnTo>
                    <a:pt x="3198066" y="51101"/>
                  </a:lnTo>
                  <a:lnTo>
                    <a:pt x="3162751" y="23819"/>
                  </a:lnTo>
                  <a:lnTo>
                    <a:pt x="3121065" y="6231"/>
                  </a:lnTo>
                  <a:lnTo>
                    <a:pt x="3074669" y="0"/>
                  </a:lnTo>
                  <a:close/>
                </a:path>
              </a:pathLst>
            </a:custGeom>
            <a:solidFill>
              <a:srgbClr val="6E6F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4432" y="1863801"/>
              <a:ext cx="3807967" cy="38079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95828" y="2365247"/>
              <a:ext cx="2834640" cy="2834640"/>
            </a:xfrm>
            <a:custGeom>
              <a:avLst/>
              <a:gdLst/>
              <a:ahLst/>
              <a:cxnLst/>
              <a:rect l="l" t="t" r="r" b="b"/>
              <a:pathLst>
                <a:path w="2834640" h="2834640">
                  <a:moveTo>
                    <a:pt x="1417320" y="0"/>
                  </a:moveTo>
                  <a:lnTo>
                    <a:pt x="1368598" y="821"/>
                  </a:lnTo>
                  <a:lnTo>
                    <a:pt x="1320288" y="3270"/>
                  </a:lnTo>
                  <a:lnTo>
                    <a:pt x="1272417" y="7318"/>
                  </a:lnTo>
                  <a:lnTo>
                    <a:pt x="1225011" y="12939"/>
                  </a:lnTo>
                  <a:lnTo>
                    <a:pt x="1178096" y="20108"/>
                  </a:lnTo>
                  <a:lnTo>
                    <a:pt x="1131698" y="28797"/>
                  </a:lnTo>
                  <a:lnTo>
                    <a:pt x="1085845" y="38981"/>
                  </a:lnTo>
                  <a:lnTo>
                    <a:pt x="1040562" y="50632"/>
                  </a:lnTo>
                  <a:lnTo>
                    <a:pt x="995875" y="63725"/>
                  </a:lnTo>
                  <a:lnTo>
                    <a:pt x="951812" y="78233"/>
                  </a:lnTo>
                  <a:lnTo>
                    <a:pt x="908399" y="94129"/>
                  </a:lnTo>
                  <a:lnTo>
                    <a:pt x="865661" y="111388"/>
                  </a:lnTo>
                  <a:lnTo>
                    <a:pt x="823626" y="129983"/>
                  </a:lnTo>
                  <a:lnTo>
                    <a:pt x="782320" y="149888"/>
                  </a:lnTo>
                  <a:lnTo>
                    <a:pt x="741769" y="171075"/>
                  </a:lnTo>
                  <a:lnTo>
                    <a:pt x="701999" y="193519"/>
                  </a:lnTo>
                  <a:lnTo>
                    <a:pt x="663037" y="217194"/>
                  </a:lnTo>
                  <a:lnTo>
                    <a:pt x="624910" y="242072"/>
                  </a:lnTo>
                  <a:lnTo>
                    <a:pt x="587644" y="268128"/>
                  </a:lnTo>
                  <a:lnTo>
                    <a:pt x="551264" y="295335"/>
                  </a:lnTo>
                  <a:lnTo>
                    <a:pt x="515799" y="323667"/>
                  </a:lnTo>
                  <a:lnTo>
                    <a:pt x="481273" y="353097"/>
                  </a:lnTo>
                  <a:lnTo>
                    <a:pt x="447713" y="383599"/>
                  </a:lnTo>
                  <a:lnTo>
                    <a:pt x="415147" y="415147"/>
                  </a:lnTo>
                  <a:lnTo>
                    <a:pt x="383599" y="447713"/>
                  </a:lnTo>
                  <a:lnTo>
                    <a:pt x="353097" y="481273"/>
                  </a:lnTo>
                  <a:lnTo>
                    <a:pt x="323667" y="515799"/>
                  </a:lnTo>
                  <a:lnTo>
                    <a:pt x="295335" y="551264"/>
                  </a:lnTo>
                  <a:lnTo>
                    <a:pt x="268128" y="587644"/>
                  </a:lnTo>
                  <a:lnTo>
                    <a:pt x="242072" y="624910"/>
                  </a:lnTo>
                  <a:lnTo>
                    <a:pt x="217194" y="663037"/>
                  </a:lnTo>
                  <a:lnTo>
                    <a:pt x="193519" y="701999"/>
                  </a:lnTo>
                  <a:lnTo>
                    <a:pt x="171075" y="741769"/>
                  </a:lnTo>
                  <a:lnTo>
                    <a:pt x="149888" y="782320"/>
                  </a:lnTo>
                  <a:lnTo>
                    <a:pt x="129983" y="823626"/>
                  </a:lnTo>
                  <a:lnTo>
                    <a:pt x="111388" y="865661"/>
                  </a:lnTo>
                  <a:lnTo>
                    <a:pt x="94129" y="908399"/>
                  </a:lnTo>
                  <a:lnTo>
                    <a:pt x="78233" y="951812"/>
                  </a:lnTo>
                  <a:lnTo>
                    <a:pt x="63725" y="995875"/>
                  </a:lnTo>
                  <a:lnTo>
                    <a:pt x="50632" y="1040562"/>
                  </a:lnTo>
                  <a:lnTo>
                    <a:pt x="38981" y="1085845"/>
                  </a:lnTo>
                  <a:lnTo>
                    <a:pt x="28797" y="1131698"/>
                  </a:lnTo>
                  <a:lnTo>
                    <a:pt x="20108" y="1178096"/>
                  </a:lnTo>
                  <a:lnTo>
                    <a:pt x="12939" y="1225011"/>
                  </a:lnTo>
                  <a:lnTo>
                    <a:pt x="7318" y="1272417"/>
                  </a:lnTo>
                  <a:lnTo>
                    <a:pt x="3270" y="1320288"/>
                  </a:lnTo>
                  <a:lnTo>
                    <a:pt x="821" y="1368598"/>
                  </a:lnTo>
                  <a:lnTo>
                    <a:pt x="0" y="1417320"/>
                  </a:lnTo>
                  <a:lnTo>
                    <a:pt x="821" y="1466041"/>
                  </a:lnTo>
                  <a:lnTo>
                    <a:pt x="3270" y="1514351"/>
                  </a:lnTo>
                  <a:lnTo>
                    <a:pt x="7318" y="1562222"/>
                  </a:lnTo>
                  <a:lnTo>
                    <a:pt x="12939" y="1609628"/>
                  </a:lnTo>
                  <a:lnTo>
                    <a:pt x="20108" y="1656543"/>
                  </a:lnTo>
                  <a:lnTo>
                    <a:pt x="28797" y="1702941"/>
                  </a:lnTo>
                  <a:lnTo>
                    <a:pt x="38981" y="1748794"/>
                  </a:lnTo>
                  <a:lnTo>
                    <a:pt x="50632" y="1794077"/>
                  </a:lnTo>
                  <a:lnTo>
                    <a:pt x="63725" y="1838764"/>
                  </a:lnTo>
                  <a:lnTo>
                    <a:pt x="78233" y="1882827"/>
                  </a:lnTo>
                  <a:lnTo>
                    <a:pt x="94129" y="1926240"/>
                  </a:lnTo>
                  <a:lnTo>
                    <a:pt x="111388" y="1968978"/>
                  </a:lnTo>
                  <a:lnTo>
                    <a:pt x="129983" y="2011013"/>
                  </a:lnTo>
                  <a:lnTo>
                    <a:pt x="149888" y="2052319"/>
                  </a:lnTo>
                  <a:lnTo>
                    <a:pt x="171075" y="2092870"/>
                  </a:lnTo>
                  <a:lnTo>
                    <a:pt x="193519" y="2132640"/>
                  </a:lnTo>
                  <a:lnTo>
                    <a:pt x="217194" y="2171602"/>
                  </a:lnTo>
                  <a:lnTo>
                    <a:pt x="242072" y="2209729"/>
                  </a:lnTo>
                  <a:lnTo>
                    <a:pt x="268128" y="2246995"/>
                  </a:lnTo>
                  <a:lnTo>
                    <a:pt x="295335" y="2283375"/>
                  </a:lnTo>
                  <a:lnTo>
                    <a:pt x="323667" y="2318840"/>
                  </a:lnTo>
                  <a:lnTo>
                    <a:pt x="353097" y="2353366"/>
                  </a:lnTo>
                  <a:lnTo>
                    <a:pt x="383599" y="2386926"/>
                  </a:lnTo>
                  <a:lnTo>
                    <a:pt x="415147" y="2419492"/>
                  </a:lnTo>
                  <a:lnTo>
                    <a:pt x="447713" y="2451040"/>
                  </a:lnTo>
                  <a:lnTo>
                    <a:pt x="481273" y="2481542"/>
                  </a:lnTo>
                  <a:lnTo>
                    <a:pt x="515799" y="2510972"/>
                  </a:lnTo>
                  <a:lnTo>
                    <a:pt x="551264" y="2539304"/>
                  </a:lnTo>
                  <a:lnTo>
                    <a:pt x="587644" y="2566511"/>
                  </a:lnTo>
                  <a:lnTo>
                    <a:pt x="624910" y="2592567"/>
                  </a:lnTo>
                  <a:lnTo>
                    <a:pt x="663037" y="2617445"/>
                  </a:lnTo>
                  <a:lnTo>
                    <a:pt x="701999" y="2641120"/>
                  </a:lnTo>
                  <a:lnTo>
                    <a:pt x="741769" y="2663564"/>
                  </a:lnTo>
                  <a:lnTo>
                    <a:pt x="782320" y="2684751"/>
                  </a:lnTo>
                  <a:lnTo>
                    <a:pt x="823626" y="2704656"/>
                  </a:lnTo>
                  <a:lnTo>
                    <a:pt x="865661" y="2723251"/>
                  </a:lnTo>
                  <a:lnTo>
                    <a:pt x="908399" y="2740510"/>
                  </a:lnTo>
                  <a:lnTo>
                    <a:pt x="951812" y="2756406"/>
                  </a:lnTo>
                  <a:lnTo>
                    <a:pt x="995875" y="2770914"/>
                  </a:lnTo>
                  <a:lnTo>
                    <a:pt x="1040562" y="2784007"/>
                  </a:lnTo>
                  <a:lnTo>
                    <a:pt x="1085845" y="2795658"/>
                  </a:lnTo>
                  <a:lnTo>
                    <a:pt x="1131698" y="2805842"/>
                  </a:lnTo>
                  <a:lnTo>
                    <a:pt x="1178096" y="2814531"/>
                  </a:lnTo>
                  <a:lnTo>
                    <a:pt x="1225011" y="2821700"/>
                  </a:lnTo>
                  <a:lnTo>
                    <a:pt x="1272417" y="2827321"/>
                  </a:lnTo>
                  <a:lnTo>
                    <a:pt x="1320288" y="2831369"/>
                  </a:lnTo>
                  <a:lnTo>
                    <a:pt x="1368598" y="2833818"/>
                  </a:lnTo>
                  <a:lnTo>
                    <a:pt x="1417320" y="2834640"/>
                  </a:lnTo>
                  <a:lnTo>
                    <a:pt x="1466041" y="2833818"/>
                  </a:lnTo>
                  <a:lnTo>
                    <a:pt x="1514351" y="2831369"/>
                  </a:lnTo>
                  <a:lnTo>
                    <a:pt x="1562222" y="2827321"/>
                  </a:lnTo>
                  <a:lnTo>
                    <a:pt x="1609628" y="2821700"/>
                  </a:lnTo>
                  <a:lnTo>
                    <a:pt x="1656543" y="2814531"/>
                  </a:lnTo>
                  <a:lnTo>
                    <a:pt x="1702941" y="2805842"/>
                  </a:lnTo>
                  <a:lnTo>
                    <a:pt x="1748794" y="2795658"/>
                  </a:lnTo>
                  <a:lnTo>
                    <a:pt x="1794077" y="2784007"/>
                  </a:lnTo>
                  <a:lnTo>
                    <a:pt x="1838764" y="2770914"/>
                  </a:lnTo>
                  <a:lnTo>
                    <a:pt x="1882827" y="2756406"/>
                  </a:lnTo>
                  <a:lnTo>
                    <a:pt x="1926240" y="2740510"/>
                  </a:lnTo>
                  <a:lnTo>
                    <a:pt x="1968978" y="2723251"/>
                  </a:lnTo>
                  <a:lnTo>
                    <a:pt x="2011013" y="2704656"/>
                  </a:lnTo>
                  <a:lnTo>
                    <a:pt x="2052319" y="2684751"/>
                  </a:lnTo>
                  <a:lnTo>
                    <a:pt x="2092870" y="2663564"/>
                  </a:lnTo>
                  <a:lnTo>
                    <a:pt x="2132640" y="2641120"/>
                  </a:lnTo>
                  <a:lnTo>
                    <a:pt x="2171602" y="2617445"/>
                  </a:lnTo>
                  <a:lnTo>
                    <a:pt x="2209729" y="2592567"/>
                  </a:lnTo>
                  <a:lnTo>
                    <a:pt x="2246995" y="2566511"/>
                  </a:lnTo>
                  <a:lnTo>
                    <a:pt x="2283375" y="2539304"/>
                  </a:lnTo>
                  <a:lnTo>
                    <a:pt x="2318840" y="2510972"/>
                  </a:lnTo>
                  <a:lnTo>
                    <a:pt x="2353366" y="2481542"/>
                  </a:lnTo>
                  <a:lnTo>
                    <a:pt x="2386926" y="2451040"/>
                  </a:lnTo>
                  <a:lnTo>
                    <a:pt x="2419492" y="2419492"/>
                  </a:lnTo>
                  <a:lnTo>
                    <a:pt x="2451040" y="2386926"/>
                  </a:lnTo>
                  <a:lnTo>
                    <a:pt x="2481542" y="2353366"/>
                  </a:lnTo>
                  <a:lnTo>
                    <a:pt x="2510972" y="2318840"/>
                  </a:lnTo>
                  <a:lnTo>
                    <a:pt x="2539304" y="2283375"/>
                  </a:lnTo>
                  <a:lnTo>
                    <a:pt x="2566511" y="2246995"/>
                  </a:lnTo>
                  <a:lnTo>
                    <a:pt x="2592567" y="2209729"/>
                  </a:lnTo>
                  <a:lnTo>
                    <a:pt x="2617445" y="2171602"/>
                  </a:lnTo>
                  <a:lnTo>
                    <a:pt x="2641120" y="2132640"/>
                  </a:lnTo>
                  <a:lnTo>
                    <a:pt x="2663564" y="2092870"/>
                  </a:lnTo>
                  <a:lnTo>
                    <a:pt x="2684751" y="2052319"/>
                  </a:lnTo>
                  <a:lnTo>
                    <a:pt x="2704656" y="2011013"/>
                  </a:lnTo>
                  <a:lnTo>
                    <a:pt x="2723251" y="1968978"/>
                  </a:lnTo>
                  <a:lnTo>
                    <a:pt x="2740510" y="1926240"/>
                  </a:lnTo>
                  <a:lnTo>
                    <a:pt x="2756406" y="1882827"/>
                  </a:lnTo>
                  <a:lnTo>
                    <a:pt x="2770914" y="1838764"/>
                  </a:lnTo>
                  <a:lnTo>
                    <a:pt x="2784007" y="1794077"/>
                  </a:lnTo>
                  <a:lnTo>
                    <a:pt x="2795658" y="1748794"/>
                  </a:lnTo>
                  <a:lnTo>
                    <a:pt x="2805842" y="1702941"/>
                  </a:lnTo>
                  <a:lnTo>
                    <a:pt x="2814531" y="1656543"/>
                  </a:lnTo>
                  <a:lnTo>
                    <a:pt x="2821700" y="1609628"/>
                  </a:lnTo>
                  <a:lnTo>
                    <a:pt x="2827321" y="1562222"/>
                  </a:lnTo>
                  <a:lnTo>
                    <a:pt x="2831369" y="1514351"/>
                  </a:lnTo>
                  <a:lnTo>
                    <a:pt x="2833818" y="1466041"/>
                  </a:lnTo>
                  <a:lnTo>
                    <a:pt x="2834640" y="1417320"/>
                  </a:lnTo>
                  <a:lnTo>
                    <a:pt x="2833818" y="1368598"/>
                  </a:lnTo>
                  <a:lnTo>
                    <a:pt x="2831369" y="1320288"/>
                  </a:lnTo>
                  <a:lnTo>
                    <a:pt x="2827321" y="1272417"/>
                  </a:lnTo>
                  <a:lnTo>
                    <a:pt x="2821700" y="1225011"/>
                  </a:lnTo>
                  <a:lnTo>
                    <a:pt x="2814531" y="1178096"/>
                  </a:lnTo>
                  <a:lnTo>
                    <a:pt x="2805842" y="1131698"/>
                  </a:lnTo>
                  <a:lnTo>
                    <a:pt x="2795658" y="1085845"/>
                  </a:lnTo>
                  <a:lnTo>
                    <a:pt x="2784007" y="1040562"/>
                  </a:lnTo>
                  <a:lnTo>
                    <a:pt x="2770914" y="995875"/>
                  </a:lnTo>
                  <a:lnTo>
                    <a:pt x="2756406" y="951812"/>
                  </a:lnTo>
                  <a:lnTo>
                    <a:pt x="2740510" y="908399"/>
                  </a:lnTo>
                  <a:lnTo>
                    <a:pt x="2723251" y="865661"/>
                  </a:lnTo>
                  <a:lnTo>
                    <a:pt x="2704656" y="823626"/>
                  </a:lnTo>
                  <a:lnTo>
                    <a:pt x="2684751" y="782320"/>
                  </a:lnTo>
                  <a:lnTo>
                    <a:pt x="2663564" y="741769"/>
                  </a:lnTo>
                  <a:lnTo>
                    <a:pt x="2641120" y="701999"/>
                  </a:lnTo>
                  <a:lnTo>
                    <a:pt x="2617445" y="663037"/>
                  </a:lnTo>
                  <a:lnTo>
                    <a:pt x="2592567" y="624910"/>
                  </a:lnTo>
                  <a:lnTo>
                    <a:pt x="2566511" y="587644"/>
                  </a:lnTo>
                  <a:lnTo>
                    <a:pt x="2539304" y="551264"/>
                  </a:lnTo>
                  <a:lnTo>
                    <a:pt x="2510972" y="515799"/>
                  </a:lnTo>
                  <a:lnTo>
                    <a:pt x="2481542" y="481273"/>
                  </a:lnTo>
                  <a:lnTo>
                    <a:pt x="2451040" y="447713"/>
                  </a:lnTo>
                  <a:lnTo>
                    <a:pt x="2419492" y="415147"/>
                  </a:lnTo>
                  <a:lnTo>
                    <a:pt x="2386926" y="383599"/>
                  </a:lnTo>
                  <a:lnTo>
                    <a:pt x="2353366" y="353097"/>
                  </a:lnTo>
                  <a:lnTo>
                    <a:pt x="2318840" y="323667"/>
                  </a:lnTo>
                  <a:lnTo>
                    <a:pt x="2283375" y="295335"/>
                  </a:lnTo>
                  <a:lnTo>
                    <a:pt x="2246995" y="268128"/>
                  </a:lnTo>
                  <a:lnTo>
                    <a:pt x="2209729" y="242072"/>
                  </a:lnTo>
                  <a:lnTo>
                    <a:pt x="2171602" y="217194"/>
                  </a:lnTo>
                  <a:lnTo>
                    <a:pt x="2132640" y="193519"/>
                  </a:lnTo>
                  <a:lnTo>
                    <a:pt x="2092870" y="171075"/>
                  </a:lnTo>
                  <a:lnTo>
                    <a:pt x="2052319" y="149888"/>
                  </a:lnTo>
                  <a:lnTo>
                    <a:pt x="2011013" y="129983"/>
                  </a:lnTo>
                  <a:lnTo>
                    <a:pt x="1968978" y="111388"/>
                  </a:lnTo>
                  <a:lnTo>
                    <a:pt x="1926240" y="94129"/>
                  </a:lnTo>
                  <a:lnTo>
                    <a:pt x="1882827" y="78233"/>
                  </a:lnTo>
                  <a:lnTo>
                    <a:pt x="1838764" y="63725"/>
                  </a:lnTo>
                  <a:lnTo>
                    <a:pt x="1794077" y="50632"/>
                  </a:lnTo>
                  <a:lnTo>
                    <a:pt x="1748794" y="38981"/>
                  </a:lnTo>
                  <a:lnTo>
                    <a:pt x="1702941" y="28797"/>
                  </a:lnTo>
                  <a:lnTo>
                    <a:pt x="1656543" y="20108"/>
                  </a:lnTo>
                  <a:lnTo>
                    <a:pt x="1609628" y="12939"/>
                  </a:lnTo>
                  <a:lnTo>
                    <a:pt x="1562222" y="7318"/>
                  </a:lnTo>
                  <a:lnTo>
                    <a:pt x="1514351" y="3270"/>
                  </a:lnTo>
                  <a:lnTo>
                    <a:pt x="1466041" y="821"/>
                  </a:lnTo>
                  <a:lnTo>
                    <a:pt x="1417320" y="0"/>
                  </a:lnTo>
                  <a:close/>
                </a:path>
              </a:pathLst>
            </a:custGeom>
            <a:solidFill>
              <a:srgbClr val="FFFFFF">
                <a:alpha val="2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4179" y="2156459"/>
              <a:ext cx="3246755" cy="324675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59479" y="2651759"/>
              <a:ext cx="2286000" cy="2286000"/>
            </a:xfrm>
            <a:custGeom>
              <a:avLst/>
              <a:gdLst/>
              <a:ahLst/>
              <a:cxnLst/>
              <a:rect l="l" t="t" r="r" b="b"/>
              <a:pathLst>
                <a:path w="2286000" h="2286000">
                  <a:moveTo>
                    <a:pt x="1143000" y="0"/>
                  </a:moveTo>
                  <a:lnTo>
                    <a:pt x="1094679" y="1002"/>
                  </a:lnTo>
                  <a:lnTo>
                    <a:pt x="1046871" y="3984"/>
                  </a:lnTo>
                  <a:lnTo>
                    <a:pt x="999613" y="8904"/>
                  </a:lnTo>
                  <a:lnTo>
                    <a:pt x="952947" y="15724"/>
                  </a:lnTo>
                  <a:lnTo>
                    <a:pt x="906911" y="24404"/>
                  </a:lnTo>
                  <a:lnTo>
                    <a:pt x="861545" y="34904"/>
                  </a:lnTo>
                  <a:lnTo>
                    <a:pt x="816889" y="47185"/>
                  </a:lnTo>
                  <a:lnTo>
                    <a:pt x="772982" y="61207"/>
                  </a:lnTo>
                  <a:lnTo>
                    <a:pt x="729865" y="76930"/>
                  </a:lnTo>
                  <a:lnTo>
                    <a:pt x="687577" y="94314"/>
                  </a:lnTo>
                  <a:lnTo>
                    <a:pt x="646157" y="113320"/>
                  </a:lnTo>
                  <a:lnTo>
                    <a:pt x="605645" y="133909"/>
                  </a:lnTo>
                  <a:lnTo>
                    <a:pt x="566081" y="156040"/>
                  </a:lnTo>
                  <a:lnTo>
                    <a:pt x="527504" y="179674"/>
                  </a:lnTo>
                  <a:lnTo>
                    <a:pt x="489955" y="204772"/>
                  </a:lnTo>
                  <a:lnTo>
                    <a:pt x="453472" y="231293"/>
                  </a:lnTo>
                  <a:lnTo>
                    <a:pt x="418096" y="259198"/>
                  </a:lnTo>
                  <a:lnTo>
                    <a:pt x="383865" y="288448"/>
                  </a:lnTo>
                  <a:lnTo>
                    <a:pt x="350821" y="319002"/>
                  </a:lnTo>
                  <a:lnTo>
                    <a:pt x="319002" y="350821"/>
                  </a:lnTo>
                  <a:lnTo>
                    <a:pt x="288448" y="383865"/>
                  </a:lnTo>
                  <a:lnTo>
                    <a:pt x="259198" y="418096"/>
                  </a:lnTo>
                  <a:lnTo>
                    <a:pt x="231293" y="453472"/>
                  </a:lnTo>
                  <a:lnTo>
                    <a:pt x="204772" y="489955"/>
                  </a:lnTo>
                  <a:lnTo>
                    <a:pt x="179674" y="527504"/>
                  </a:lnTo>
                  <a:lnTo>
                    <a:pt x="156040" y="566081"/>
                  </a:lnTo>
                  <a:lnTo>
                    <a:pt x="133909" y="605645"/>
                  </a:lnTo>
                  <a:lnTo>
                    <a:pt x="113320" y="646157"/>
                  </a:lnTo>
                  <a:lnTo>
                    <a:pt x="94314" y="687577"/>
                  </a:lnTo>
                  <a:lnTo>
                    <a:pt x="76930" y="729865"/>
                  </a:lnTo>
                  <a:lnTo>
                    <a:pt x="61207" y="772982"/>
                  </a:lnTo>
                  <a:lnTo>
                    <a:pt x="47185" y="816889"/>
                  </a:lnTo>
                  <a:lnTo>
                    <a:pt x="34904" y="861545"/>
                  </a:lnTo>
                  <a:lnTo>
                    <a:pt x="24404" y="906911"/>
                  </a:lnTo>
                  <a:lnTo>
                    <a:pt x="15724" y="952947"/>
                  </a:lnTo>
                  <a:lnTo>
                    <a:pt x="8904" y="999613"/>
                  </a:lnTo>
                  <a:lnTo>
                    <a:pt x="3984" y="1046871"/>
                  </a:lnTo>
                  <a:lnTo>
                    <a:pt x="1002" y="1094679"/>
                  </a:lnTo>
                  <a:lnTo>
                    <a:pt x="0" y="1143000"/>
                  </a:lnTo>
                  <a:lnTo>
                    <a:pt x="1002" y="1191320"/>
                  </a:lnTo>
                  <a:lnTo>
                    <a:pt x="3984" y="1239128"/>
                  </a:lnTo>
                  <a:lnTo>
                    <a:pt x="8904" y="1286386"/>
                  </a:lnTo>
                  <a:lnTo>
                    <a:pt x="15724" y="1333052"/>
                  </a:lnTo>
                  <a:lnTo>
                    <a:pt x="24404" y="1379088"/>
                  </a:lnTo>
                  <a:lnTo>
                    <a:pt x="34904" y="1424454"/>
                  </a:lnTo>
                  <a:lnTo>
                    <a:pt x="47185" y="1469110"/>
                  </a:lnTo>
                  <a:lnTo>
                    <a:pt x="61207" y="1513017"/>
                  </a:lnTo>
                  <a:lnTo>
                    <a:pt x="76930" y="1556134"/>
                  </a:lnTo>
                  <a:lnTo>
                    <a:pt x="94314" y="1598422"/>
                  </a:lnTo>
                  <a:lnTo>
                    <a:pt x="113320" y="1639842"/>
                  </a:lnTo>
                  <a:lnTo>
                    <a:pt x="133909" y="1680354"/>
                  </a:lnTo>
                  <a:lnTo>
                    <a:pt x="156040" y="1719918"/>
                  </a:lnTo>
                  <a:lnTo>
                    <a:pt x="179674" y="1758495"/>
                  </a:lnTo>
                  <a:lnTo>
                    <a:pt x="204772" y="1796044"/>
                  </a:lnTo>
                  <a:lnTo>
                    <a:pt x="231293" y="1832527"/>
                  </a:lnTo>
                  <a:lnTo>
                    <a:pt x="259198" y="1867903"/>
                  </a:lnTo>
                  <a:lnTo>
                    <a:pt x="288448" y="1902134"/>
                  </a:lnTo>
                  <a:lnTo>
                    <a:pt x="319002" y="1935178"/>
                  </a:lnTo>
                  <a:lnTo>
                    <a:pt x="350821" y="1966997"/>
                  </a:lnTo>
                  <a:lnTo>
                    <a:pt x="383865" y="1997551"/>
                  </a:lnTo>
                  <a:lnTo>
                    <a:pt x="418096" y="2026801"/>
                  </a:lnTo>
                  <a:lnTo>
                    <a:pt x="453472" y="2054706"/>
                  </a:lnTo>
                  <a:lnTo>
                    <a:pt x="489955" y="2081227"/>
                  </a:lnTo>
                  <a:lnTo>
                    <a:pt x="527504" y="2106325"/>
                  </a:lnTo>
                  <a:lnTo>
                    <a:pt x="566081" y="2129959"/>
                  </a:lnTo>
                  <a:lnTo>
                    <a:pt x="605645" y="2152090"/>
                  </a:lnTo>
                  <a:lnTo>
                    <a:pt x="646157" y="2172679"/>
                  </a:lnTo>
                  <a:lnTo>
                    <a:pt x="687577" y="2191685"/>
                  </a:lnTo>
                  <a:lnTo>
                    <a:pt x="729865" y="2209069"/>
                  </a:lnTo>
                  <a:lnTo>
                    <a:pt x="772982" y="2224792"/>
                  </a:lnTo>
                  <a:lnTo>
                    <a:pt x="816889" y="2238814"/>
                  </a:lnTo>
                  <a:lnTo>
                    <a:pt x="861545" y="2251095"/>
                  </a:lnTo>
                  <a:lnTo>
                    <a:pt x="906911" y="2261595"/>
                  </a:lnTo>
                  <a:lnTo>
                    <a:pt x="952947" y="2270275"/>
                  </a:lnTo>
                  <a:lnTo>
                    <a:pt x="999613" y="2277095"/>
                  </a:lnTo>
                  <a:lnTo>
                    <a:pt x="1046871" y="2282015"/>
                  </a:lnTo>
                  <a:lnTo>
                    <a:pt x="1094679" y="2284997"/>
                  </a:lnTo>
                  <a:lnTo>
                    <a:pt x="1143000" y="2286000"/>
                  </a:lnTo>
                  <a:lnTo>
                    <a:pt x="1191320" y="2284997"/>
                  </a:lnTo>
                  <a:lnTo>
                    <a:pt x="1239128" y="2282015"/>
                  </a:lnTo>
                  <a:lnTo>
                    <a:pt x="1286386" y="2277095"/>
                  </a:lnTo>
                  <a:lnTo>
                    <a:pt x="1333052" y="2270275"/>
                  </a:lnTo>
                  <a:lnTo>
                    <a:pt x="1379088" y="2261595"/>
                  </a:lnTo>
                  <a:lnTo>
                    <a:pt x="1424454" y="2251095"/>
                  </a:lnTo>
                  <a:lnTo>
                    <a:pt x="1469110" y="2238814"/>
                  </a:lnTo>
                  <a:lnTo>
                    <a:pt x="1513017" y="2224792"/>
                  </a:lnTo>
                  <a:lnTo>
                    <a:pt x="1556134" y="2209069"/>
                  </a:lnTo>
                  <a:lnTo>
                    <a:pt x="1598422" y="2191685"/>
                  </a:lnTo>
                  <a:lnTo>
                    <a:pt x="1639842" y="2172679"/>
                  </a:lnTo>
                  <a:lnTo>
                    <a:pt x="1680354" y="2152090"/>
                  </a:lnTo>
                  <a:lnTo>
                    <a:pt x="1719918" y="2129959"/>
                  </a:lnTo>
                  <a:lnTo>
                    <a:pt x="1758495" y="2106325"/>
                  </a:lnTo>
                  <a:lnTo>
                    <a:pt x="1796044" y="2081227"/>
                  </a:lnTo>
                  <a:lnTo>
                    <a:pt x="1832527" y="2054706"/>
                  </a:lnTo>
                  <a:lnTo>
                    <a:pt x="1867903" y="2026801"/>
                  </a:lnTo>
                  <a:lnTo>
                    <a:pt x="1902134" y="1997551"/>
                  </a:lnTo>
                  <a:lnTo>
                    <a:pt x="1935178" y="1966997"/>
                  </a:lnTo>
                  <a:lnTo>
                    <a:pt x="1966997" y="1935178"/>
                  </a:lnTo>
                  <a:lnTo>
                    <a:pt x="1997551" y="1902134"/>
                  </a:lnTo>
                  <a:lnTo>
                    <a:pt x="2026801" y="1867903"/>
                  </a:lnTo>
                  <a:lnTo>
                    <a:pt x="2054706" y="1832527"/>
                  </a:lnTo>
                  <a:lnTo>
                    <a:pt x="2081227" y="1796044"/>
                  </a:lnTo>
                  <a:lnTo>
                    <a:pt x="2106325" y="1758495"/>
                  </a:lnTo>
                  <a:lnTo>
                    <a:pt x="2129959" y="1719918"/>
                  </a:lnTo>
                  <a:lnTo>
                    <a:pt x="2152090" y="1680354"/>
                  </a:lnTo>
                  <a:lnTo>
                    <a:pt x="2172679" y="1639842"/>
                  </a:lnTo>
                  <a:lnTo>
                    <a:pt x="2191685" y="1598422"/>
                  </a:lnTo>
                  <a:lnTo>
                    <a:pt x="2209069" y="1556134"/>
                  </a:lnTo>
                  <a:lnTo>
                    <a:pt x="2224792" y="1513017"/>
                  </a:lnTo>
                  <a:lnTo>
                    <a:pt x="2238814" y="1469110"/>
                  </a:lnTo>
                  <a:lnTo>
                    <a:pt x="2251095" y="1424454"/>
                  </a:lnTo>
                  <a:lnTo>
                    <a:pt x="2261595" y="1379088"/>
                  </a:lnTo>
                  <a:lnTo>
                    <a:pt x="2270275" y="1333052"/>
                  </a:lnTo>
                  <a:lnTo>
                    <a:pt x="2277095" y="1286386"/>
                  </a:lnTo>
                  <a:lnTo>
                    <a:pt x="2282015" y="1239128"/>
                  </a:lnTo>
                  <a:lnTo>
                    <a:pt x="2284997" y="1191320"/>
                  </a:lnTo>
                  <a:lnTo>
                    <a:pt x="2286000" y="1143000"/>
                  </a:lnTo>
                  <a:lnTo>
                    <a:pt x="2284997" y="1094679"/>
                  </a:lnTo>
                  <a:lnTo>
                    <a:pt x="2282015" y="1046871"/>
                  </a:lnTo>
                  <a:lnTo>
                    <a:pt x="2277095" y="999613"/>
                  </a:lnTo>
                  <a:lnTo>
                    <a:pt x="2270275" y="952947"/>
                  </a:lnTo>
                  <a:lnTo>
                    <a:pt x="2261595" y="906911"/>
                  </a:lnTo>
                  <a:lnTo>
                    <a:pt x="2251095" y="861545"/>
                  </a:lnTo>
                  <a:lnTo>
                    <a:pt x="2238814" y="816889"/>
                  </a:lnTo>
                  <a:lnTo>
                    <a:pt x="2224792" y="772982"/>
                  </a:lnTo>
                  <a:lnTo>
                    <a:pt x="2209069" y="729865"/>
                  </a:lnTo>
                  <a:lnTo>
                    <a:pt x="2191685" y="687577"/>
                  </a:lnTo>
                  <a:lnTo>
                    <a:pt x="2172679" y="646157"/>
                  </a:lnTo>
                  <a:lnTo>
                    <a:pt x="2152090" y="605645"/>
                  </a:lnTo>
                  <a:lnTo>
                    <a:pt x="2129959" y="566081"/>
                  </a:lnTo>
                  <a:lnTo>
                    <a:pt x="2106325" y="527504"/>
                  </a:lnTo>
                  <a:lnTo>
                    <a:pt x="2081227" y="489955"/>
                  </a:lnTo>
                  <a:lnTo>
                    <a:pt x="2054706" y="453472"/>
                  </a:lnTo>
                  <a:lnTo>
                    <a:pt x="2026801" y="418096"/>
                  </a:lnTo>
                  <a:lnTo>
                    <a:pt x="1997551" y="383865"/>
                  </a:lnTo>
                  <a:lnTo>
                    <a:pt x="1966997" y="350821"/>
                  </a:lnTo>
                  <a:lnTo>
                    <a:pt x="1935178" y="319002"/>
                  </a:lnTo>
                  <a:lnTo>
                    <a:pt x="1902134" y="288448"/>
                  </a:lnTo>
                  <a:lnTo>
                    <a:pt x="1867903" y="259198"/>
                  </a:lnTo>
                  <a:lnTo>
                    <a:pt x="1832527" y="231293"/>
                  </a:lnTo>
                  <a:lnTo>
                    <a:pt x="1796044" y="204772"/>
                  </a:lnTo>
                  <a:lnTo>
                    <a:pt x="1758495" y="179674"/>
                  </a:lnTo>
                  <a:lnTo>
                    <a:pt x="1719918" y="156040"/>
                  </a:lnTo>
                  <a:lnTo>
                    <a:pt x="1680354" y="133909"/>
                  </a:lnTo>
                  <a:lnTo>
                    <a:pt x="1639842" y="113320"/>
                  </a:lnTo>
                  <a:lnTo>
                    <a:pt x="1598422" y="94314"/>
                  </a:lnTo>
                  <a:lnTo>
                    <a:pt x="1556134" y="76930"/>
                  </a:lnTo>
                  <a:lnTo>
                    <a:pt x="1513017" y="61207"/>
                  </a:lnTo>
                  <a:lnTo>
                    <a:pt x="1469110" y="47185"/>
                  </a:lnTo>
                  <a:lnTo>
                    <a:pt x="1424454" y="34904"/>
                  </a:lnTo>
                  <a:lnTo>
                    <a:pt x="1379088" y="24404"/>
                  </a:lnTo>
                  <a:lnTo>
                    <a:pt x="1333052" y="15724"/>
                  </a:lnTo>
                  <a:lnTo>
                    <a:pt x="1286386" y="8904"/>
                  </a:lnTo>
                  <a:lnTo>
                    <a:pt x="1239128" y="3984"/>
                  </a:lnTo>
                  <a:lnTo>
                    <a:pt x="1191320" y="1002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55745" y="1129411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GOVERNO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22547" y="2819400"/>
            <a:ext cx="2016760" cy="1775460"/>
            <a:chOff x="3622547" y="2819400"/>
            <a:chExt cx="2016760" cy="1775460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2547" y="2819400"/>
              <a:ext cx="2016252" cy="1775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64279" y="2961131"/>
              <a:ext cx="1737360" cy="149656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22503" y="2938846"/>
            <a:ext cx="1979295" cy="153987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EMPRESAS</a:t>
            </a:r>
            <a:endParaRPr sz="1600">
              <a:latin typeface="Arial"/>
              <a:cs typeface="Arial"/>
            </a:endParaRPr>
          </a:p>
          <a:p>
            <a:pPr marL="398145" indent="-287020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398145" algn="l"/>
                <a:tab pos="398780" algn="l"/>
              </a:tabLst>
            </a:pPr>
            <a:r>
              <a:rPr sz="14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Fabricantes</a:t>
            </a:r>
            <a:endParaRPr sz="1400">
              <a:latin typeface="Lucida Sans Unicode"/>
              <a:cs typeface="Lucida Sans Unicode"/>
            </a:endParaRPr>
          </a:p>
          <a:p>
            <a:pPr marL="398145" indent="-287020">
              <a:lnSpc>
                <a:spcPct val="100000"/>
              </a:lnSpc>
              <a:buFont typeface="Arial MT"/>
              <a:buChar char="•"/>
              <a:tabLst>
                <a:tab pos="398145" algn="l"/>
                <a:tab pos="398780" algn="l"/>
              </a:tabLst>
            </a:pPr>
            <a:r>
              <a:rPr sz="14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Manufatura</a:t>
            </a:r>
            <a:endParaRPr sz="1400">
              <a:latin typeface="Lucida Sans Unicode"/>
              <a:cs typeface="Lucida Sans Unicode"/>
            </a:endParaRPr>
          </a:p>
          <a:p>
            <a:pPr marL="398145" indent="-287020">
              <a:lnSpc>
                <a:spcPct val="100000"/>
              </a:lnSpc>
              <a:buFont typeface="Arial MT"/>
              <a:buChar char="•"/>
              <a:tabLst>
                <a:tab pos="398145" algn="l"/>
                <a:tab pos="398780" algn="l"/>
              </a:tabLst>
            </a:pPr>
            <a:r>
              <a:rPr sz="14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Integradoras</a:t>
            </a:r>
            <a:endParaRPr sz="1400">
              <a:latin typeface="Lucida Sans Unicode"/>
              <a:cs typeface="Lucida Sans Unicode"/>
            </a:endParaRPr>
          </a:p>
          <a:p>
            <a:pPr marL="398145" indent="-287020">
              <a:lnSpc>
                <a:spcPct val="100000"/>
              </a:lnSpc>
              <a:buFont typeface="Arial MT"/>
              <a:buChar char="•"/>
              <a:tabLst>
                <a:tab pos="398145" algn="l"/>
                <a:tab pos="398780" algn="l"/>
              </a:tabLst>
            </a:pPr>
            <a:r>
              <a:rPr sz="14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4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4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se</a:t>
            </a:r>
            <a:r>
              <a:rPr sz="14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4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cnológi</a:t>
            </a:r>
            <a:r>
              <a:rPr sz="14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ca</a:t>
            </a:r>
            <a:endParaRPr sz="1400">
              <a:latin typeface="Lucida Sans Unicode"/>
              <a:cs typeface="Lucida Sans Unicode"/>
            </a:endParaRPr>
          </a:p>
          <a:p>
            <a:pPr marL="398145" indent="-287020">
              <a:lnSpc>
                <a:spcPct val="100000"/>
              </a:lnSpc>
              <a:buFont typeface="Arial MT"/>
              <a:buChar char="•"/>
              <a:tabLst>
                <a:tab pos="398145" algn="l"/>
                <a:tab pos="398780" algn="l"/>
              </a:tabLst>
            </a:pP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Startups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30</a:t>
            </a:fld>
            <a:endParaRPr spc="10" dirty="0"/>
          </a:p>
        </p:txBody>
      </p:sp>
      <p:sp>
        <p:nvSpPr>
          <p:cNvPr id="22" name="object 22"/>
          <p:cNvSpPr txBox="1"/>
          <p:nvPr/>
        </p:nvSpPr>
        <p:spPr>
          <a:xfrm>
            <a:off x="3227323" y="1479295"/>
            <a:ext cx="508634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MCTI </a:t>
            </a:r>
            <a:r>
              <a:rPr sz="1400" spc="-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FINEP </a:t>
            </a:r>
            <a:r>
              <a:rPr sz="1400" spc="-43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4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4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Pq 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FAP’s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1723" y="1479295"/>
            <a:ext cx="57467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MDIC 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14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ES  </a:t>
            </a:r>
            <a:r>
              <a:rPr sz="14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INPI </a:t>
            </a:r>
            <a:r>
              <a:rPr sz="14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RNP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6378" y="1479295"/>
            <a:ext cx="77724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MEC 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CAPES 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14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BR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4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I  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4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14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RO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4673" y="2938846"/>
            <a:ext cx="2327910" cy="153987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UNIVERSIDADES</a:t>
            </a:r>
            <a:endParaRPr sz="1600">
              <a:latin typeface="Arial"/>
              <a:cs typeface="Arial"/>
            </a:endParaRPr>
          </a:p>
          <a:p>
            <a:pPr marL="368935" indent="-287020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14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Institutos</a:t>
            </a:r>
            <a:endParaRPr sz="1400">
              <a:latin typeface="Lucida Sans Unicode"/>
              <a:cs typeface="Lucida Sans Unicode"/>
            </a:endParaRPr>
          </a:p>
          <a:p>
            <a:pPr marL="368935" indent="-287020">
              <a:lnSpc>
                <a:spcPct val="100000"/>
              </a:lnSpc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14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4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nt</a:t>
            </a:r>
            <a:r>
              <a:rPr sz="14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os</a:t>
            </a:r>
            <a:r>
              <a:rPr sz="14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4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4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sq</a:t>
            </a:r>
            <a:r>
              <a:rPr sz="14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ui</a:t>
            </a:r>
            <a:r>
              <a:rPr sz="14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40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1400">
              <a:latin typeface="Lucida Sans Unicode"/>
              <a:cs typeface="Lucida Sans Unicode"/>
            </a:endParaRPr>
          </a:p>
          <a:p>
            <a:pPr marL="368935" indent="-287020">
              <a:lnSpc>
                <a:spcPct val="100000"/>
              </a:lnSpc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14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Laboratórios</a:t>
            </a:r>
            <a:endParaRPr sz="1400">
              <a:latin typeface="Lucida Sans Unicode"/>
              <a:cs typeface="Lucida Sans Unicode"/>
            </a:endParaRPr>
          </a:p>
          <a:p>
            <a:pPr marL="368935" indent="-287020">
              <a:lnSpc>
                <a:spcPct val="100000"/>
              </a:lnSpc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14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ú</a:t>
            </a:r>
            <a:r>
              <a:rPr sz="14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4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le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os</a:t>
            </a:r>
            <a:r>
              <a:rPr sz="14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4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4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&amp;</a:t>
            </a:r>
            <a:r>
              <a:rPr sz="1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endParaRPr sz="1400">
              <a:latin typeface="Lucida Sans Unicode"/>
              <a:cs typeface="Lucida Sans Unicode"/>
            </a:endParaRPr>
          </a:p>
          <a:p>
            <a:pPr marL="368935" indent="-287020">
              <a:lnSpc>
                <a:spcPct val="100000"/>
              </a:lnSpc>
              <a:buFont typeface="Arial MT"/>
              <a:buChar char="•"/>
              <a:tabLst>
                <a:tab pos="368300" algn="l"/>
                <a:tab pos="368935" algn="l"/>
              </a:tabLst>
            </a:pP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4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4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q</a:t>
            </a:r>
            <a:r>
              <a:rPr sz="14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ues</a:t>
            </a:r>
            <a:r>
              <a:rPr sz="14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4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cnoló</a:t>
            </a:r>
            <a:r>
              <a:rPr sz="14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icos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9754" y="5174398"/>
            <a:ext cx="2383155" cy="112585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000"/>
              </a:spcBef>
            </a:pP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CONSULTORIAS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4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4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tão</a:t>
            </a:r>
            <a:r>
              <a:rPr sz="14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40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4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ov</a:t>
            </a:r>
            <a:r>
              <a:rPr sz="14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4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ç</a:t>
            </a:r>
            <a:r>
              <a:rPr sz="140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ã</a:t>
            </a:r>
            <a:r>
              <a:rPr sz="14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endParaRPr sz="14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Tributária</a:t>
            </a:r>
            <a:r>
              <a:rPr sz="14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Fiscal</a:t>
            </a:r>
            <a:endParaRPr sz="1400">
              <a:latin typeface="Lucida Sans Unicode"/>
              <a:cs typeface="Lucida Sans Unicode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4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4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1400" dirty="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sz="14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rie</a:t>
            </a:r>
            <a:r>
              <a:rPr sz="1400" spc="12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r>
              <a:rPr sz="14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40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14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4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4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el</a:t>
            </a:r>
            <a:r>
              <a:rPr sz="14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4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14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tual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14971"/>
            <a:ext cx="9142095" cy="568325"/>
            <a:chOff x="0" y="1014971"/>
            <a:chExt cx="9142095" cy="5683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3641"/>
              <a:ext cx="9141714" cy="4956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0904" y="1014971"/>
              <a:ext cx="3914394" cy="56770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7970" y="1078483"/>
            <a:ext cx="3528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Algumas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Ações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Inovação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31</a:t>
            </a:fld>
            <a:endParaRPr spc="10" dirty="0"/>
          </a:p>
        </p:txBody>
      </p:sp>
      <p:sp>
        <p:nvSpPr>
          <p:cNvPr id="8" name="object 8"/>
          <p:cNvSpPr txBox="1"/>
          <p:nvPr/>
        </p:nvSpPr>
        <p:spPr>
          <a:xfrm>
            <a:off x="834339" y="1765782"/>
            <a:ext cx="7621905" cy="407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3535">
              <a:lnSpc>
                <a:spcPct val="12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P&amp;D</a:t>
            </a:r>
            <a:r>
              <a:rPr sz="2000" b="1" spc="3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Lei</a:t>
            </a:r>
            <a:r>
              <a:rPr sz="2000" b="1" spc="3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2000" b="1" spc="3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Informática</a:t>
            </a:r>
            <a:r>
              <a:rPr sz="2000" b="1" spc="3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b="1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investimentos</a:t>
            </a:r>
            <a:r>
              <a:rPr sz="2000" b="1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internos</a:t>
            </a:r>
            <a:r>
              <a:rPr sz="2000" b="1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externos,</a:t>
            </a:r>
            <a:r>
              <a:rPr sz="2000" b="1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mais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fundos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setoriais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 PPI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Projetos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Programas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Prioritários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P&amp;D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PADIS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política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semicondutores</a:t>
            </a:r>
            <a:endParaRPr sz="2000">
              <a:latin typeface="Calibri"/>
              <a:cs typeface="Calibri"/>
            </a:endParaRPr>
          </a:p>
          <a:p>
            <a:pPr marL="812800" lvl="1" indent="-343535">
              <a:lnSpc>
                <a:spcPct val="100000"/>
              </a:lnSpc>
              <a:spcBef>
                <a:spcPts val="1490"/>
              </a:spcBef>
              <a:buFont typeface="Wingdings"/>
              <a:buChar char=""/>
              <a:tabLst>
                <a:tab pos="812800" algn="l"/>
                <a:tab pos="81343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Projeto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“Made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Brazil”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Integrado</a:t>
            </a:r>
            <a:r>
              <a:rPr sz="2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(MiBI)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 MDIC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120000"/>
              </a:lnSpc>
              <a:spcBef>
                <a:spcPts val="994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Lei</a:t>
            </a:r>
            <a:r>
              <a:rPr sz="2000" b="1" spc="2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000" b="1" spc="2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Bem</a:t>
            </a:r>
            <a:r>
              <a:rPr sz="2000" b="1" spc="2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investimentos</a:t>
            </a:r>
            <a:r>
              <a:rPr sz="20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20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inovação</a:t>
            </a:r>
            <a:r>
              <a:rPr sz="2000" b="1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complementares</a:t>
            </a:r>
            <a:r>
              <a:rPr sz="20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20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20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2000" b="1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Informática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8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PROMINP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indústria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Óleo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Gás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8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ICTs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envolvidos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com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projetos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ROTA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2030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48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P&amp;D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ANEEL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investimentos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com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recursos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das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concessionárias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36319"/>
            <a:ext cx="9142095" cy="677545"/>
            <a:chOff x="0" y="1036319"/>
            <a:chExt cx="9142095" cy="6775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76878"/>
              <a:ext cx="9141714" cy="562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9176" y="1036319"/>
              <a:ext cx="3934205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0284" y="1036319"/>
              <a:ext cx="899922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5688" y="1036319"/>
              <a:ext cx="1555241" cy="67741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67864" y="1102614"/>
            <a:ext cx="520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NÚMERO</a:t>
            </a:r>
            <a:r>
              <a:rPr spc="-50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20" dirty="0"/>
              <a:t>PROJETOS</a:t>
            </a:r>
            <a:r>
              <a:rPr spc="-15" dirty="0"/>
              <a:t> </a:t>
            </a:r>
            <a:r>
              <a:rPr dirty="0"/>
              <a:t>nos</a:t>
            </a:r>
            <a:r>
              <a:rPr spc="5" dirty="0"/>
              <a:t> </a:t>
            </a:r>
            <a:r>
              <a:rPr spc="-40" dirty="0"/>
              <a:t>ICTs</a:t>
            </a:r>
            <a:r>
              <a:rPr spc="-10" dirty="0"/>
              <a:t> </a:t>
            </a:r>
            <a:r>
              <a:rPr spc="-5" dirty="0"/>
              <a:t>Privados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84034" y="6002528"/>
            <a:ext cx="2065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Fonte: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ABINEE /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IPD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Eletron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3215" y="2701130"/>
          <a:ext cx="8614410" cy="3074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8985"/>
                <a:gridCol w="1760855"/>
                <a:gridCol w="1760854"/>
                <a:gridCol w="1760854"/>
              </a:tblGrid>
              <a:tr h="689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Projetos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566420" algn="r">
                        <a:lnSpc>
                          <a:spcPct val="100000"/>
                        </a:lnSpc>
                      </a:pP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733913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60" dirty="0">
                          <a:latin typeface="Arial"/>
                          <a:cs typeface="Arial"/>
                        </a:rPr>
                        <a:t>Desenvolvimento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40" dirty="0">
                          <a:latin typeface="Arial"/>
                          <a:cs typeface="Arial"/>
                        </a:rPr>
                        <a:t>(inclusive</a:t>
                      </a:r>
                      <a:r>
                        <a:rPr sz="16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Lei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60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5" dirty="0">
                          <a:latin typeface="Arial"/>
                          <a:cs typeface="Arial"/>
                        </a:rPr>
                        <a:t>Informática)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600" b="1" spc="20" dirty="0">
                          <a:latin typeface="Arial"/>
                          <a:cs typeface="Arial"/>
                        </a:rPr>
                        <a:t>1.809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600" b="1" spc="20" dirty="0">
                          <a:latin typeface="Arial"/>
                          <a:cs typeface="Arial"/>
                        </a:rPr>
                        <a:t>2.037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605155" algn="r">
                        <a:lnSpc>
                          <a:spcPct val="100000"/>
                        </a:lnSpc>
                      </a:pPr>
                      <a:r>
                        <a:rPr sz="1600" b="1" spc="20" dirty="0">
                          <a:latin typeface="Arial"/>
                          <a:cs typeface="Arial"/>
                        </a:rPr>
                        <a:t>2.061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73330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45" dirty="0">
                          <a:latin typeface="Arial"/>
                          <a:cs typeface="Arial"/>
                        </a:rPr>
                        <a:t>Fundos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35" dirty="0">
                          <a:latin typeface="Arial"/>
                          <a:cs typeface="Arial"/>
                        </a:rPr>
                        <a:t>Setoriais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55" dirty="0">
                          <a:latin typeface="Arial"/>
                          <a:cs typeface="Arial"/>
                        </a:rPr>
                        <a:t>(recursos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governamentais)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600" b="1" spc="30" dirty="0">
                          <a:latin typeface="Arial"/>
                          <a:cs typeface="Arial"/>
                        </a:rPr>
                        <a:t>83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600" b="1" spc="30" dirty="0">
                          <a:latin typeface="Arial"/>
                          <a:cs typeface="Arial"/>
                        </a:rPr>
                        <a:t>68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600" b="1" spc="30" dirty="0">
                          <a:latin typeface="Arial"/>
                          <a:cs typeface="Arial"/>
                        </a:rPr>
                        <a:t>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469582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15" dirty="0">
                          <a:latin typeface="Arial"/>
                          <a:cs typeface="Arial"/>
                        </a:rPr>
                        <a:t>Total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20" dirty="0">
                          <a:latin typeface="Arial"/>
                          <a:cs typeface="Arial"/>
                        </a:rPr>
                        <a:t>1.892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20" dirty="0">
                          <a:latin typeface="Arial"/>
                          <a:cs typeface="Arial"/>
                        </a:rPr>
                        <a:t>2.105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6051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600" b="1" spc="20" dirty="0">
                          <a:latin typeface="Arial"/>
                          <a:cs typeface="Arial"/>
                        </a:rPr>
                        <a:t>2.128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433040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1" spc="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6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60" dirty="0">
                          <a:latin typeface="Arial"/>
                          <a:cs typeface="Arial"/>
                        </a:rPr>
                        <a:t>previsão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21092" y="2219579"/>
            <a:ext cx="7950200" cy="271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b="1" spc="35" dirty="0">
                <a:latin typeface="Arial"/>
                <a:cs typeface="Arial"/>
              </a:rPr>
              <a:t>Número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de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40" dirty="0">
                <a:latin typeface="Arial"/>
                <a:cs typeface="Arial"/>
              </a:rPr>
              <a:t>Projetos </a:t>
            </a:r>
            <a:r>
              <a:rPr sz="1600" b="1" spc="65" dirty="0">
                <a:latin typeface="Arial"/>
                <a:cs typeface="Arial"/>
              </a:rPr>
              <a:t>Desenvolvidos</a:t>
            </a:r>
            <a:r>
              <a:rPr sz="1600" b="1" spc="40" dirty="0">
                <a:latin typeface="Arial"/>
                <a:cs typeface="Arial"/>
              </a:rPr>
              <a:t> por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Fontes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de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45" dirty="0">
                <a:latin typeface="Arial"/>
                <a:cs typeface="Arial"/>
              </a:rPr>
              <a:t>Recursos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65" dirty="0">
                <a:latin typeface="Arial"/>
                <a:cs typeface="Arial"/>
              </a:rPr>
              <a:t>(em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50" dirty="0">
                <a:latin typeface="Arial"/>
                <a:cs typeface="Arial"/>
              </a:rPr>
              <a:t>quantidade)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32</a:t>
            </a:fld>
            <a:endParaRPr spc="1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73422" y="5668467"/>
            <a:ext cx="14992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Fonte: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ABINEE/IPD</a:t>
            </a:r>
            <a:r>
              <a:rPr sz="1050" b="1" spc="-3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Eletron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24127"/>
            <a:ext cx="9142095" cy="677545"/>
            <a:chOff x="0" y="1024127"/>
            <a:chExt cx="9142095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65082"/>
              <a:ext cx="9141714" cy="5607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3060" y="1024127"/>
              <a:ext cx="4267962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7923" y="1024127"/>
              <a:ext cx="899922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3328" y="1024127"/>
              <a:ext cx="1488185" cy="6774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01748" y="1090676"/>
            <a:ext cx="5542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INVESTIMENTOS</a:t>
            </a:r>
            <a:r>
              <a:rPr spc="-20" dirty="0"/>
              <a:t> </a:t>
            </a:r>
            <a:r>
              <a:rPr spc="-5" dirty="0"/>
              <a:t>em</a:t>
            </a:r>
            <a:r>
              <a:rPr spc="-15" dirty="0"/>
              <a:t> </a:t>
            </a:r>
            <a:r>
              <a:rPr spc="-5" dirty="0"/>
              <a:t>PD&amp;I</a:t>
            </a:r>
            <a:r>
              <a:rPr spc="-20" dirty="0"/>
              <a:t> </a:t>
            </a:r>
            <a:r>
              <a:rPr spc="-5" dirty="0"/>
              <a:t>nos</a:t>
            </a:r>
            <a:r>
              <a:rPr spc="15" dirty="0"/>
              <a:t> </a:t>
            </a:r>
            <a:r>
              <a:rPr spc="-40" dirty="0"/>
              <a:t>ICTs</a:t>
            </a:r>
            <a:r>
              <a:rPr spc="-5" dirty="0"/>
              <a:t> Privados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1971" y="2805281"/>
          <a:ext cx="8553450" cy="216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6029"/>
                <a:gridCol w="1578610"/>
                <a:gridCol w="1579244"/>
                <a:gridCol w="1578609"/>
              </a:tblGrid>
              <a:tr h="618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Faturamento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18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sz="145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381512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Não</a:t>
                      </a:r>
                      <a:r>
                        <a:rPr sz="14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30" dirty="0">
                          <a:latin typeface="Arial"/>
                          <a:cs typeface="Arial"/>
                        </a:rPr>
                        <a:t>relacionado</a:t>
                      </a:r>
                      <a:r>
                        <a:rPr sz="14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50" b="1" spc="20" dirty="0">
                          <a:latin typeface="Arial"/>
                          <a:cs typeface="Arial"/>
                        </a:rPr>
                        <a:t> Lei</a:t>
                      </a:r>
                      <a:r>
                        <a:rPr sz="14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2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15" dirty="0">
                          <a:latin typeface="Arial"/>
                          <a:cs typeface="Arial"/>
                        </a:rPr>
                        <a:t>Informática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spc="15" dirty="0">
                          <a:latin typeface="Arial"/>
                          <a:cs typeface="Arial"/>
                        </a:rPr>
                        <a:t>892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1.053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1.205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382057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50" b="1" spc="25" dirty="0">
                          <a:latin typeface="Arial"/>
                          <a:cs typeface="Arial"/>
                        </a:rPr>
                        <a:t>Relacionado</a:t>
                      </a:r>
                      <a:r>
                        <a:rPr sz="14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50" b="1" spc="20" dirty="0">
                          <a:latin typeface="Arial"/>
                          <a:cs typeface="Arial"/>
                        </a:rPr>
                        <a:t> Lei</a:t>
                      </a:r>
                      <a:r>
                        <a:rPr sz="14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2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15" dirty="0">
                          <a:latin typeface="Arial"/>
                          <a:cs typeface="Arial"/>
                        </a:rPr>
                        <a:t>Informática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1.137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1.465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1.942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381512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spc="5" dirty="0">
                          <a:latin typeface="Arial"/>
                          <a:cs typeface="Arial"/>
                        </a:rPr>
                        <a:t>Total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2.029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2.518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5581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spc="10" dirty="0">
                          <a:latin typeface="Arial"/>
                          <a:cs typeface="Arial"/>
                        </a:rPr>
                        <a:t>3.147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388058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50" b="1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4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45" dirty="0">
                          <a:latin typeface="Arial"/>
                          <a:cs typeface="Arial"/>
                        </a:rPr>
                        <a:t>previsão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954266" y="2371313"/>
            <a:ext cx="322262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30" dirty="0">
                <a:latin typeface="Arial"/>
                <a:cs typeface="Arial"/>
              </a:rPr>
              <a:t>Faturamento </a:t>
            </a:r>
            <a:r>
              <a:rPr sz="1450" b="1" spc="5" dirty="0">
                <a:latin typeface="Arial"/>
                <a:cs typeface="Arial"/>
              </a:rPr>
              <a:t>Total</a:t>
            </a:r>
            <a:r>
              <a:rPr sz="1450" b="1" dirty="0">
                <a:latin typeface="Arial"/>
                <a:cs typeface="Arial"/>
              </a:rPr>
              <a:t> </a:t>
            </a:r>
            <a:r>
              <a:rPr sz="1450" b="1" spc="50" dirty="0">
                <a:latin typeface="Arial"/>
                <a:cs typeface="Arial"/>
              </a:rPr>
              <a:t>(em</a:t>
            </a:r>
            <a:r>
              <a:rPr sz="1450" b="1" spc="-5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R$</a:t>
            </a:r>
            <a:r>
              <a:rPr sz="1450" b="1" spc="15" dirty="0">
                <a:latin typeface="Arial"/>
                <a:cs typeface="Arial"/>
              </a:rPr>
              <a:t> </a:t>
            </a:r>
            <a:r>
              <a:rPr sz="1450" b="1" spc="45" dirty="0">
                <a:latin typeface="Arial"/>
                <a:cs typeface="Arial"/>
              </a:rPr>
              <a:t>Milhões)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33</a:t>
            </a:fld>
            <a:endParaRPr spc="1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178052"/>
            <a:ext cx="9142095" cy="677545"/>
            <a:chOff x="0" y="1178052"/>
            <a:chExt cx="9142095" cy="6775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0530"/>
              <a:ext cx="9141714" cy="5607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0804" y="1178052"/>
              <a:ext cx="3789426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7132" y="1178052"/>
              <a:ext cx="899922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2535" y="1178052"/>
              <a:ext cx="1556765" cy="67741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39239" y="1245234"/>
            <a:ext cx="506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RECURSOS</a:t>
            </a:r>
            <a:r>
              <a:rPr spc="-40" dirty="0"/>
              <a:t> </a:t>
            </a:r>
            <a:r>
              <a:rPr dirty="0"/>
              <a:t>HUMANOS</a:t>
            </a:r>
            <a:r>
              <a:rPr spc="-20" dirty="0"/>
              <a:t> </a:t>
            </a:r>
            <a:r>
              <a:rPr dirty="0"/>
              <a:t>nos</a:t>
            </a:r>
            <a:r>
              <a:rPr spc="-15" dirty="0"/>
              <a:t> </a:t>
            </a:r>
            <a:r>
              <a:rPr spc="-40" dirty="0"/>
              <a:t>ICTs</a:t>
            </a:r>
            <a:r>
              <a:rPr spc="-10" dirty="0"/>
              <a:t> Privados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35602" y="5660237"/>
            <a:ext cx="14992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Fonte: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ABINEE/IPD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Eletron</a:t>
            </a:r>
            <a:endParaRPr sz="105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6991" y="2520961"/>
          <a:ext cx="5356225" cy="264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660"/>
                <a:gridCol w="1036319"/>
                <a:gridCol w="1035685"/>
                <a:gridCol w="1036319"/>
              </a:tblGrid>
              <a:tr h="442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368300" algn="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sz="10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272972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Técnicos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723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1.114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1.079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272972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Graduados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5306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4.701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5.714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6.086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27292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Especializados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5306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1.267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1.696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1.737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273167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Mestrados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5306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1.199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1.419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1.513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273167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Doutorados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5306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1.093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1.221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1.244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272972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Outros (Estagiários,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 Bolsistas,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etc.)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R="35306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2.781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3.559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3.551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272972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R="31877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11.764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14.723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15.210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277659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80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sã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555659" y="2207131"/>
            <a:ext cx="2520315" cy="18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-15" dirty="0">
                <a:latin typeface="Arial"/>
                <a:cs typeface="Arial"/>
              </a:rPr>
              <a:t>Número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de</a:t>
            </a:r>
            <a:r>
              <a:rPr sz="1000" b="1" spc="7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profissionais</a:t>
            </a:r>
            <a:r>
              <a:rPr sz="1000" b="1" spc="5" dirty="0">
                <a:latin typeface="Arial"/>
                <a:cs typeface="Arial"/>
              </a:rPr>
              <a:t> (em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quantidade)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6117" y="2798560"/>
            <a:ext cx="2185492" cy="16330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85990" y="2837971"/>
            <a:ext cx="1536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50" dirty="0">
                <a:latin typeface="Arial"/>
                <a:cs typeface="Arial"/>
              </a:rPr>
              <a:t>7%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5694" y="3375513"/>
            <a:ext cx="20256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40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12401" y="3531442"/>
            <a:ext cx="748665" cy="4305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-140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  <a:p>
            <a:pPr marL="558800">
              <a:lnSpc>
                <a:spcPct val="100000"/>
              </a:lnSpc>
              <a:spcBef>
                <a:spcPts val="515"/>
              </a:spcBef>
            </a:pPr>
            <a:r>
              <a:rPr sz="900" b="1" spc="-140" dirty="0">
                <a:latin typeface="Arial"/>
                <a:cs typeface="Arial"/>
              </a:rPr>
              <a:t>11%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6550" y="3314274"/>
            <a:ext cx="1543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50" dirty="0">
                <a:latin typeface="Arial"/>
                <a:cs typeface="Arial"/>
              </a:rPr>
              <a:t>8%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4320" y="2933937"/>
            <a:ext cx="20256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140" dirty="0">
                <a:solidFill>
                  <a:srgbClr val="FFFFFF"/>
                </a:solidFill>
                <a:latin typeface="Arial"/>
                <a:cs typeface="Arial"/>
              </a:rPr>
              <a:t>23%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47398" y="4577956"/>
            <a:ext cx="48895" cy="62230"/>
          </a:xfrm>
          <a:custGeom>
            <a:avLst/>
            <a:gdLst/>
            <a:ahLst/>
            <a:cxnLst/>
            <a:rect l="l" t="t" r="r" b="b"/>
            <a:pathLst>
              <a:path w="48895" h="62229">
                <a:moveTo>
                  <a:pt x="48701" y="0"/>
                </a:moveTo>
                <a:lnTo>
                  <a:pt x="0" y="0"/>
                </a:lnTo>
                <a:lnTo>
                  <a:pt x="0" y="61624"/>
                </a:lnTo>
                <a:lnTo>
                  <a:pt x="48701" y="61624"/>
                </a:lnTo>
                <a:lnTo>
                  <a:pt x="4870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98183" y="4486759"/>
            <a:ext cx="484505" cy="37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95"/>
              </a:spcBef>
            </a:pPr>
            <a:r>
              <a:rPr sz="900" b="1" spc="-100" dirty="0">
                <a:latin typeface="Arial"/>
                <a:cs typeface="Arial"/>
              </a:rPr>
              <a:t>Técnicos 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900" b="1" spc="-175" dirty="0">
                <a:latin typeface="Arial"/>
                <a:cs typeface="Arial"/>
              </a:rPr>
              <a:t>M</a:t>
            </a:r>
            <a:r>
              <a:rPr sz="900" b="1" spc="-75" dirty="0">
                <a:latin typeface="Arial"/>
                <a:cs typeface="Arial"/>
              </a:rPr>
              <a:t>e</a:t>
            </a:r>
            <a:r>
              <a:rPr sz="900" b="1" spc="-120" dirty="0">
                <a:latin typeface="Arial"/>
                <a:cs typeface="Arial"/>
              </a:rPr>
              <a:t>s</a:t>
            </a:r>
            <a:r>
              <a:rPr sz="900" b="1" spc="-60" dirty="0">
                <a:latin typeface="Arial"/>
                <a:cs typeface="Arial"/>
              </a:rPr>
              <a:t>t</a:t>
            </a:r>
            <a:r>
              <a:rPr sz="900" b="1" spc="-65" dirty="0">
                <a:latin typeface="Arial"/>
                <a:cs typeface="Arial"/>
              </a:rPr>
              <a:t>r</a:t>
            </a:r>
            <a:r>
              <a:rPr sz="900" b="1" spc="-120" dirty="0">
                <a:latin typeface="Arial"/>
                <a:cs typeface="Arial"/>
              </a:rPr>
              <a:t>a</a:t>
            </a:r>
            <a:r>
              <a:rPr sz="900" b="1" spc="-70" dirty="0">
                <a:latin typeface="Arial"/>
                <a:cs typeface="Arial"/>
              </a:rPr>
              <a:t>d</a:t>
            </a:r>
            <a:r>
              <a:rPr sz="900" b="1" spc="-120" dirty="0">
                <a:latin typeface="Arial"/>
                <a:cs typeface="Arial"/>
              </a:rPr>
              <a:t>o</a:t>
            </a:r>
            <a:r>
              <a:rPr sz="900" b="1" spc="-100" dirty="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91016" y="4577957"/>
            <a:ext cx="48895" cy="62230"/>
          </a:xfrm>
          <a:custGeom>
            <a:avLst/>
            <a:gdLst/>
            <a:ahLst/>
            <a:cxnLst/>
            <a:rect l="l" t="t" r="r" b="b"/>
            <a:pathLst>
              <a:path w="48895" h="62229">
                <a:moveTo>
                  <a:pt x="48701" y="0"/>
                </a:moveTo>
                <a:lnTo>
                  <a:pt x="0" y="0"/>
                </a:lnTo>
                <a:lnTo>
                  <a:pt x="0" y="61624"/>
                </a:lnTo>
                <a:lnTo>
                  <a:pt x="48701" y="61624"/>
                </a:lnTo>
                <a:lnTo>
                  <a:pt x="487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44063" y="4486759"/>
            <a:ext cx="541020" cy="37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95"/>
              </a:spcBef>
            </a:pPr>
            <a:r>
              <a:rPr sz="900" b="1" spc="-110" dirty="0">
                <a:latin typeface="Arial"/>
                <a:cs typeface="Arial"/>
              </a:rPr>
              <a:t>Graduados 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25" dirty="0">
                <a:latin typeface="Arial"/>
                <a:cs typeface="Arial"/>
              </a:rPr>
              <a:t>D</a:t>
            </a:r>
            <a:r>
              <a:rPr sz="900" b="1" spc="-120" dirty="0">
                <a:latin typeface="Arial"/>
                <a:cs typeface="Arial"/>
              </a:rPr>
              <a:t>ou</a:t>
            </a:r>
            <a:r>
              <a:rPr sz="900" b="1" spc="-60" dirty="0">
                <a:latin typeface="Arial"/>
                <a:cs typeface="Arial"/>
              </a:rPr>
              <a:t>t</a:t>
            </a:r>
            <a:r>
              <a:rPr sz="900" b="1" spc="-120" dirty="0">
                <a:latin typeface="Arial"/>
                <a:cs typeface="Arial"/>
              </a:rPr>
              <a:t>o</a:t>
            </a:r>
            <a:r>
              <a:rPr sz="900" b="1" spc="-65" dirty="0">
                <a:latin typeface="Arial"/>
                <a:cs typeface="Arial"/>
              </a:rPr>
              <a:t>r</a:t>
            </a:r>
            <a:r>
              <a:rPr sz="900" b="1" spc="-70" dirty="0">
                <a:latin typeface="Arial"/>
                <a:cs typeface="Arial"/>
              </a:rPr>
              <a:t>a</a:t>
            </a:r>
            <a:r>
              <a:rPr sz="900" b="1" spc="-120" dirty="0">
                <a:latin typeface="Arial"/>
                <a:cs typeface="Arial"/>
              </a:rPr>
              <a:t>do</a:t>
            </a:r>
            <a:r>
              <a:rPr sz="900" b="1" spc="-100" dirty="0"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34612" y="4577957"/>
            <a:ext cx="48895" cy="62230"/>
          </a:xfrm>
          <a:custGeom>
            <a:avLst/>
            <a:gdLst/>
            <a:ahLst/>
            <a:cxnLst/>
            <a:rect l="l" t="t" r="r" b="b"/>
            <a:pathLst>
              <a:path w="48895" h="62229">
                <a:moveTo>
                  <a:pt x="48701" y="0"/>
                </a:moveTo>
                <a:lnTo>
                  <a:pt x="0" y="0"/>
                </a:lnTo>
                <a:lnTo>
                  <a:pt x="0" y="61624"/>
                </a:lnTo>
                <a:lnTo>
                  <a:pt x="48701" y="61624"/>
                </a:lnTo>
                <a:lnTo>
                  <a:pt x="4870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89993" y="4486759"/>
            <a:ext cx="682625" cy="37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95"/>
              </a:spcBef>
            </a:pPr>
            <a:r>
              <a:rPr sz="900" b="1" spc="-120" dirty="0">
                <a:latin typeface="Arial"/>
                <a:cs typeface="Arial"/>
              </a:rPr>
              <a:t>Es</a:t>
            </a:r>
            <a:r>
              <a:rPr sz="900" b="1" spc="-70" dirty="0">
                <a:latin typeface="Arial"/>
                <a:cs typeface="Arial"/>
              </a:rPr>
              <a:t>p</a:t>
            </a:r>
            <a:r>
              <a:rPr sz="900" b="1" spc="-120" dirty="0">
                <a:latin typeface="Arial"/>
                <a:cs typeface="Arial"/>
              </a:rPr>
              <a:t>ec</a:t>
            </a:r>
            <a:r>
              <a:rPr sz="900" b="1" spc="-60" dirty="0">
                <a:latin typeface="Arial"/>
                <a:cs typeface="Arial"/>
              </a:rPr>
              <a:t>i</a:t>
            </a:r>
            <a:r>
              <a:rPr sz="900" b="1" spc="-70" dirty="0">
                <a:latin typeface="Arial"/>
                <a:cs typeface="Arial"/>
              </a:rPr>
              <a:t>a</a:t>
            </a:r>
            <a:r>
              <a:rPr sz="900" b="1" spc="-60" dirty="0">
                <a:latin typeface="Arial"/>
                <a:cs typeface="Arial"/>
              </a:rPr>
              <a:t>li</a:t>
            </a:r>
            <a:r>
              <a:rPr sz="900" b="1" spc="-70" dirty="0">
                <a:latin typeface="Arial"/>
                <a:cs typeface="Arial"/>
              </a:rPr>
              <a:t>z</a:t>
            </a:r>
            <a:r>
              <a:rPr sz="900" b="1" spc="-120" dirty="0">
                <a:latin typeface="Arial"/>
                <a:cs typeface="Arial"/>
              </a:rPr>
              <a:t>ado</a:t>
            </a:r>
            <a:r>
              <a:rPr sz="900" b="1" spc="-70" dirty="0">
                <a:latin typeface="Arial"/>
                <a:cs typeface="Arial"/>
              </a:rPr>
              <a:t>s  </a:t>
            </a:r>
            <a:r>
              <a:rPr sz="900" b="1" spc="-100" dirty="0">
                <a:latin typeface="Arial"/>
                <a:cs typeface="Arial"/>
              </a:rPr>
              <a:t>Outros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47398" y="4755126"/>
            <a:ext cx="48895" cy="53975"/>
          </a:xfrm>
          <a:custGeom>
            <a:avLst/>
            <a:gdLst/>
            <a:ahLst/>
            <a:cxnLst/>
            <a:rect l="l" t="t" r="r" b="b"/>
            <a:pathLst>
              <a:path w="48895" h="53975">
                <a:moveTo>
                  <a:pt x="48701" y="0"/>
                </a:moveTo>
                <a:lnTo>
                  <a:pt x="0" y="0"/>
                </a:lnTo>
                <a:lnTo>
                  <a:pt x="0" y="53921"/>
                </a:lnTo>
                <a:lnTo>
                  <a:pt x="48701" y="53921"/>
                </a:lnTo>
                <a:lnTo>
                  <a:pt x="487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91016" y="4755126"/>
            <a:ext cx="48895" cy="53975"/>
          </a:xfrm>
          <a:custGeom>
            <a:avLst/>
            <a:gdLst/>
            <a:ahLst/>
            <a:cxnLst/>
            <a:rect l="l" t="t" r="r" b="b"/>
            <a:pathLst>
              <a:path w="48895" h="53975">
                <a:moveTo>
                  <a:pt x="48701" y="0"/>
                </a:moveTo>
                <a:lnTo>
                  <a:pt x="0" y="0"/>
                </a:lnTo>
                <a:lnTo>
                  <a:pt x="0" y="53921"/>
                </a:lnTo>
                <a:lnTo>
                  <a:pt x="48701" y="53921"/>
                </a:lnTo>
                <a:lnTo>
                  <a:pt x="48701" y="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34612" y="4755126"/>
            <a:ext cx="48895" cy="53975"/>
          </a:xfrm>
          <a:custGeom>
            <a:avLst/>
            <a:gdLst/>
            <a:ahLst/>
            <a:cxnLst/>
            <a:rect l="l" t="t" r="r" b="b"/>
            <a:pathLst>
              <a:path w="48895" h="53975">
                <a:moveTo>
                  <a:pt x="48701" y="0"/>
                </a:moveTo>
                <a:lnTo>
                  <a:pt x="0" y="0"/>
                </a:lnTo>
                <a:lnTo>
                  <a:pt x="0" y="53921"/>
                </a:lnTo>
                <a:lnTo>
                  <a:pt x="48701" y="53921"/>
                </a:lnTo>
                <a:lnTo>
                  <a:pt x="4870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08463" y="2443448"/>
            <a:ext cx="21310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00" dirty="0">
                <a:latin typeface="Arial"/>
                <a:cs typeface="Arial"/>
              </a:rPr>
              <a:t>Profissionais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-105" dirty="0">
                <a:latin typeface="Arial"/>
                <a:cs typeface="Arial"/>
              </a:rPr>
              <a:t>por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75" dirty="0">
                <a:latin typeface="Arial"/>
                <a:cs typeface="Arial"/>
              </a:rPr>
              <a:t>perfil</a:t>
            </a:r>
            <a:r>
              <a:rPr sz="900" b="1" spc="-60" dirty="0">
                <a:latin typeface="Arial"/>
                <a:cs typeface="Arial"/>
              </a:rPr>
              <a:t> </a:t>
            </a:r>
            <a:r>
              <a:rPr sz="900" b="1" spc="-100" dirty="0">
                <a:latin typeface="Arial"/>
                <a:cs typeface="Arial"/>
              </a:rPr>
              <a:t>(participação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spc="-90" dirty="0">
                <a:latin typeface="Arial"/>
                <a:cs typeface="Arial"/>
              </a:rPr>
              <a:t>percentual)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34</a:t>
            </a:fld>
            <a:endParaRPr spc="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88136"/>
            <a:ext cx="9142095" cy="677545"/>
            <a:chOff x="0" y="1088136"/>
            <a:chExt cx="9142095" cy="6775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9090"/>
              <a:ext cx="9141714" cy="5607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183" y="1088136"/>
              <a:ext cx="6092190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9276" y="1088136"/>
              <a:ext cx="899922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4680" y="1088136"/>
              <a:ext cx="1555242" cy="67741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8898" y="1154684"/>
            <a:ext cx="7366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2870" algn="l"/>
              </a:tabLst>
            </a:pPr>
            <a:r>
              <a:rPr spc="-15" dirty="0"/>
              <a:t>PRODUÇÃO</a:t>
            </a:r>
            <a:r>
              <a:rPr spc="5" dirty="0"/>
              <a:t> </a:t>
            </a:r>
            <a:r>
              <a:rPr spc="-5" dirty="0"/>
              <a:t>CIENTÍFICA</a:t>
            </a:r>
            <a:r>
              <a:rPr spc="-10" dirty="0"/>
              <a:t> </a:t>
            </a:r>
            <a:r>
              <a:rPr dirty="0"/>
              <a:t>E</a:t>
            </a:r>
            <a:r>
              <a:rPr spc="10" dirty="0"/>
              <a:t> </a:t>
            </a:r>
            <a:r>
              <a:rPr spc="-10" dirty="0"/>
              <a:t>TECNOLÓGICA	</a:t>
            </a:r>
            <a:r>
              <a:rPr spc="-5" dirty="0"/>
              <a:t>nos</a:t>
            </a:r>
            <a:r>
              <a:rPr spc="-20" dirty="0"/>
              <a:t> </a:t>
            </a:r>
            <a:r>
              <a:rPr spc="-40" dirty="0"/>
              <a:t>ICTs</a:t>
            </a:r>
            <a:r>
              <a:rPr spc="-30" dirty="0"/>
              <a:t> </a:t>
            </a:r>
            <a:r>
              <a:rPr spc="-10" dirty="0"/>
              <a:t>Privados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03370" y="5668467"/>
            <a:ext cx="15601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Fonte: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ABINEE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/</a:t>
            </a:r>
            <a:r>
              <a:rPr sz="1050" b="1" spc="-1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IPD Eletron</a:t>
            </a:r>
            <a:endParaRPr sz="105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98622" y="2550075"/>
          <a:ext cx="6252210" cy="2987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1570"/>
                <a:gridCol w="1277620"/>
                <a:gridCol w="1277619"/>
                <a:gridCol w="1277620"/>
              </a:tblGrid>
              <a:tr h="500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1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Produção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1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5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sz="11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30877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15" dirty="0">
                          <a:latin typeface="Arial"/>
                          <a:cs typeface="Arial"/>
                        </a:rPr>
                        <a:t>Artigos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25" dirty="0">
                          <a:latin typeface="Arial"/>
                          <a:cs typeface="Arial"/>
                        </a:rPr>
                        <a:t>técnicos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0" dirty="0">
                          <a:latin typeface="Arial"/>
                          <a:cs typeface="Arial"/>
                        </a:rPr>
                        <a:t>1.075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987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842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30877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40" dirty="0">
                          <a:latin typeface="Arial"/>
                          <a:cs typeface="Arial"/>
                        </a:rPr>
                        <a:t>Dissertações</a:t>
                      </a:r>
                      <a:r>
                        <a:rPr sz="11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2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5" dirty="0">
                          <a:latin typeface="Arial"/>
                          <a:cs typeface="Arial"/>
                        </a:rPr>
                        <a:t>Mestrado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148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206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148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308724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45" dirty="0">
                          <a:latin typeface="Arial"/>
                          <a:cs typeface="Arial"/>
                        </a:rPr>
                        <a:t>Teses</a:t>
                      </a:r>
                      <a:r>
                        <a:rPr sz="11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2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5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30" dirty="0">
                          <a:latin typeface="Arial"/>
                          <a:cs typeface="Arial"/>
                        </a:rPr>
                        <a:t>Doutorado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43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42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48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308998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40" dirty="0">
                          <a:latin typeface="Arial"/>
                          <a:cs typeface="Arial"/>
                        </a:rPr>
                        <a:t>Patentes</a:t>
                      </a:r>
                      <a:r>
                        <a:rPr sz="11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0" dirty="0">
                          <a:latin typeface="Arial"/>
                          <a:cs typeface="Arial"/>
                        </a:rPr>
                        <a:t>requeridas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77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65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57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308998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40" dirty="0">
                          <a:latin typeface="Arial"/>
                          <a:cs typeface="Arial"/>
                        </a:rPr>
                        <a:t>Patentes</a:t>
                      </a:r>
                      <a:r>
                        <a:rPr sz="11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40" dirty="0">
                          <a:latin typeface="Arial"/>
                          <a:cs typeface="Arial"/>
                        </a:rPr>
                        <a:t>concedidas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68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83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28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30877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30" dirty="0">
                          <a:latin typeface="Arial"/>
                          <a:cs typeface="Arial"/>
                        </a:rPr>
                        <a:t>Outros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269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263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5" dirty="0">
                          <a:latin typeface="Arial"/>
                          <a:cs typeface="Arial"/>
                        </a:rPr>
                        <a:t>183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</a:tr>
              <a:tr h="30877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15" dirty="0">
                          <a:latin typeface="Arial"/>
                          <a:cs typeface="Arial"/>
                        </a:rPr>
                        <a:t>Total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0" dirty="0">
                          <a:latin typeface="Arial"/>
                          <a:cs typeface="Arial"/>
                        </a:rPr>
                        <a:t>1.680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0" dirty="0">
                          <a:latin typeface="Arial"/>
                          <a:cs typeface="Arial"/>
                        </a:rPr>
                        <a:t>1.646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20" dirty="0">
                          <a:latin typeface="Arial"/>
                          <a:cs typeface="Arial"/>
                        </a:rPr>
                        <a:t>1.306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</a:tr>
              <a:tr h="314079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50" b="1" spc="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1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50" dirty="0">
                          <a:latin typeface="Arial"/>
                          <a:cs typeface="Arial"/>
                        </a:rPr>
                        <a:t>previsão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705738" y="2196747"/>
            <a:ext cx="381254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30" dirty="0">
                <a:latin typeface="Arial"/>
                <a:cs typeface="Arial"/>
              </a:rPr>
              <a:t>Produção</a:t>
            </a:r>
            <a:r>
              <a:rPr sz="1150" b="1" spc="3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Científica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spc="10" dirty="0">
                <a:latin typeface="Arial"/>
                <a:cs typeface="Arial"/>
              </a:rPr>
              <a:t>e</a:t>
            </a:r>
            <a:r>
              <a:rPr sz="1150" b="1" spc="9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Tecnológica</a:t>
            </a:r>
            <a:r>
              <a:rPr sz="1150" b="1" spc="20" dirty="0">
                <a:latin typeface="Arial"/>
                <a:cs typeface="Arial"/>
              </a:rPr>
              <a:t> </a:t>
            </a:r>
            <a:r>
              <a:rPr sz="1150" b="1" spc="55" dirty="0">
                <a:latin typeface="Arial"/>
                <a:cs typeface="Arial"/>
              </a:rPr>
              <a:t>(em</a:t>
            </a:r>
            <a:r>
              <a:rPr sz="1150" b="1" spc="-35" dirty="0">
                <a:latin typeface="Arial"/>
                <a:cs typeface="Arial"/>
              </a:rPr>
              <a:t> </a:t>
            </a:r>
            <a:r>
              <a:rPr sz="1150" b="1" spc="40" dirty="0">
                <a:latin typeface="Arial"/>
                <a:cs typeface="Arial"/>
              </a:rPr>
              <a:t>quantidade)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35</a:t>
            </a:fld>
            <a:endParaRPr spc="1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536" y="2091309"/>
            <a:ext cx="8152765" cy="261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spc="-5" dirty="0">
                <a:latin typeface="Calibri"/>
                <a:cs typeface="Calibri"/>
              </a:rPr>
              <a:t>estímulos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à </a:t>
            </a:r>
            <a:r>
              <a:rPr sz="2100" b="1" spc="-10" dirty="0">
                <a:solidFill>
                  <a:srgbClr val="006FC0"/>
                </a:solidFill>
                <a:latin typeface="Calibri"/>
                <a:cs typeface="Calibri"/>
              </a:rPr>
              <a:t>inovação</a:t>
            </a:r>
            <a:r>
              <a:rPr sz="2100" spc="-10" dirty="0">
                <a:latin typeface="Calibri"/>
                <a:cs typeface="Calibri"/>
              </a:rPr>
              <a:t>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centralidade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investimentos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em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PD&amp;I</a:t>
            </a:r>
            <a:endParaRPr sz="2100">
              <a:latin typeface="Calibri"/>
              <a:cs typeface="Calibri"/>
            </a:endParaRPr>
          </a:p>
          <a:p>
            <a:pPr marL="342265" marR="53975" lvl="1" indent="-342265" algn="r">
              <a:lnSpc>
                <a:spcPct val="100000"/>
              </a:lnSpc>
              <a:spcBef>
                <a:spcPts val="1160"/>
              </a:spcBef>
              <a:buClr>
                <a:srgbClr val="2CA1BE"/>
              </a:buClr>
              <a:buFont typeface="Wingdings"/>
              <a:buChar char=""/>
              <a:tabLst>
                <a:tab pos="342265" algn="l"/>
                <a:tab pos="342900" algn="l"/>
              </a:tabLst>
            </a:pPr>
            <a:r>
              <a:rPr sz="1500" spc="-5" dirty="0">
                <a:latin typeface="Calibri"/>
                <a:cs typeface="Calibri"/>
              </a:rPr>
              <a:t>Se os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produtos,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além de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fabricados,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forem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Calibri"/>
                <a:cs typeface="Calibri"/>
              </a:rPr>
              <a:t>desenvolvidos</a:t>
            </a:r>
            <a:r>
              <a:rPr sz="15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6FC0"/>
                </a:solidFill>
                <a:latin typeface="Calibri"/>
                <a:cs typeface="Calibri"/>
              </a:rPr>
              <a:t>no </a:t>
            </a:r>
            <a:r>
              <a:rPr sz="1500" b="1" spc="-10" dirty="0">
                <a:solidFill>
                  <a:srgbClr val="006FC0"/>
                </a:solidFill>
                <a:latin typeface="Calibri"/>
                <a:cs typeface="Calibri"/>
              </a:rPr>
              <a:t>Brasil</a:t>
            </a:r>
            <a:r>
              <a:rPr sz="1500" spc="-10" dirty="0">
                <a:latin typeface="Calibri"/>
                <a:cs typeface="Calibri"/>
              </a:rPr>
              <a:t>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podem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ser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enquadrados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como</a:t>
            </a:r>
            <a:endParaRPr sz="1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1500" b="1" dirty="0">
                <a:solidFill>
                  <a:srgbClr val="006FC0"/>
                </a:solidFill>
                <a:latin typeface="Calibri"/>
                <a:cs typeface="Calibri"/>
              </a:rPr>
              <a:t>bens</a:t>
            </a:r>
            <a:r>
              <a:rPr sz="15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500" b="1" spc="-10" dirty="0">
                <a:solidFill>
                  <a:srgbClr val="006FC0"/>
                </a:solidFill>
                <a:latin typeface="Calibri"/>
                <a:cs typeface="Calibri"/>
              </a:rPr>
              <a:t> tecnologia</a:t>
            </a:r>
            <a:r>
              <a:rPr sz="15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Calibri"/>
                <a:cs typeface="Calibri"/>
              </a:rPr>
              <a:t>nacional</a:t>
            </a:r>
            <a:r>
              <a:rPr sz="1500" spc="-5" dirty="0">
                <a:latin typeface="Calibri"/>
                <a:cs typeface="Calibri"/>
              </a:rPr>
              <a:t>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aumentando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 </a:t>
            </a:r>
            <a:r>
              <a:rPr sz="1500" spc="-15" dirty="0">
                <a:latin typeface="Calibri"/>
                <a:cs typeface="Calibri"/>
              </a:rPr>
              <a:t>fator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sobre</a:t>
            </a:r>
            <a:r>
              <a:rPr sz="1500" dirty="0">
                <a:latin typeface="Calibri"/>
                <a:cs typeface="Calibri"/>
              </a:rPr>
              <a:t> 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crédito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financeiro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direito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empresa.</a:t>
            </a:r>
            <a:endParaRPr sz="1500">
              <a:latin typeface="Calibri"/>
              <a:cs typeface="Calibri"/>
            </a:endParaRPr>
          </a:p>
          <a:p>
            <a:pPr marL="355600" marR="400050" indent="-342900">
              <a:lnSpc>
                <a:spcPct val="110000"/>
              </a:lnSpc>
              <a:spcBef>
                <a:spcPts val="819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b="1" spc="-10" dirty="0">
                <a:solidFill>
                  <a:srgbClr val="006FC0"/>
                </a:solidFill>
                <a:latin typeface="Calibri"/>
                <a:cs typeface="Calibri"/>
              </a:rPr>
              <a:t>desenvolvimento</a:t>
            </a:r>
            <a:r>
              <a:rPr sz="21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Calibri"/>
                <a:cs typeface="Calibri"/>
              </a:rPr>
              <a:t>regional</a:t>
            </a:r>
            <a:r>
              <a:rPr sz="2100" spc="-10" dirty="0">
                <a:latin typeface="Calibri"/>
                <a:cs typeface="Calibri"/>
              </a:rPr>
              <a:t>: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maior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atenção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às </a:t>
            </a:r>
            <a:r>
              <a:rPr sz="2100" spc="-5" dirty="0">
                <a:latin typeface="Calibri"/>
                <a:cs typeface="Calibri"/>
              </a:rPr>
              <a:t>atividades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industriais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investimentos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em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PD&amp;I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nas</a:t>
            </a:r>
            <a:r>
              <a:rPr sz="2100" spc="-10" dirty="0">
                <a:latin typeface="Calibri"/>
                <a:cs typeface="Calibri"/>
              </a:rPr>
              <a:t> regiões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Norte,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Nordeste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Centro-Oeste</a:t>
            </a:r>
            <a:endParaRPr sz="2100">
              <a:latin typeface="Calibri"/>
              <a:cs typeface="Calibri"/>
            </a:endParaRPr>
          </a:p>
          <a:p>
            <a:pPr marL="632460" lvl="1" indent="-343535">
              <a:lnSpc>
                <a:spcPct val="100000"/>
              </a:lnSpc>
              <a:spcBef>
                <a:spcPts val="1165"/>
              </a:spcBef>
              <a:buClr>
                <a:srgbClr val="006FC0"/>
              </a:buClr>
              <a:buFont typeface="Wingdings"/>
              <a:buChar char=""/>
              <a:tabLst>
                <a:tab pos="632460" algn="l"/>
                <a:tab pos="633095" algn="l"/>
              </a:tabLst>
            </a:pPr>
            <a:r>
              <a:rPr sz="1500" dirty="0">
                <a:latin typeface="Calibri"/>
                <a:cs typeface="Calibri"/>
              </a:rPr>
              <a:t>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Brasil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é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país </a:t>
            </a:r>
            <a:r>
              <a:rPr sz="1500" spc="-10" dirty="0">
                <a:latin typeface="Calibri"/>
                <a:cs typeface="Calibri"/>
              </a:rPr>
              <a:t>com</a:t>
            </a:r>
            <a:r>
              <a:rPr sz="1500" spc="-5" dirty="0">
                <a:latin typeface="Calibri"/>
                <a:cs typeface="Calibri"/>
              </a:rPr>
              <a:t> maior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número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empresas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fabricantes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10" dirty="0">
                <a:latin typeface="Calibri"/>
                <a:cs typeface="Calibri"/>
              </a:rPr>
              <a:t>produtos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 </a:t>
            </a:r>
            <a:r>
              <a:rPr sz="1500" spc="-5" dirty="0">
                <a:latin typeface="Calibri"/>
                <a:cs typeface="Calibri"/>
              </a:rPr>
              <a:t>TI </a:t>
            </a:r>
            <a:r>
              <a:rPr sz="1500" dirty="0">
                <a:latin typeface="Calibri"/>
                <a:cs typeface="Calibri"/>
              </a:rPr>
              <a:t>depois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da China.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70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b="1" spc="-10" dirty="0">
                <a:solidFill>
                  <a:srgbClr val="006FC0"/>
                </a:solidFill>
                <a:latin typeface="Calibri"/>
                <a:cs typeface="Calibri"/>
              </a:rPr>
              <a:t>flexibilidade</a:t>
            </a:r>
            <a:r>
              <a:rPr sz="21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para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cumprimento dos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PPBs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em </a:t>
            </a:r>
            <a:r>
              <a:rPr sz="2100" spc="-20" dirty="0">
                <a:latin typeface="Calibri"/>
                <a:cs typeface="Calibri"/>
              </a:rPr>
              <a:t>formato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remodelado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91183"/>
            <a:ext cx="9142095" cy="677545"/>
            <a:chOff x="0" y="1091183"/>
            <a:chExt cx="9142095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33533"/>
              <a:ext cx="9141714" cy="559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2" y="1091183"/>
              <a:ext cx="6275070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6144" y="1091183"/>
              <a:ext cx="496061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7688" y="1091183"/>
              <a:ext cx="1902713" cy="67741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92886" y="1157985"/>
            <a:ext cx="7560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Destaque</a:t>
            </a:r>
            <a:r>
              <a:rPr dirty="0"/>
              <a:t> da </a:t>
            </a:r>
            <a:r>
              <a:rPr spc="-5" dirty="0"/>
              <a:t>remodelação</a:t>
            </a:r>
            <a:r>
              <a:rPr spc="-35" dirty="0"/>
              <a:t> </a:t>
            </a:r>
            <a:r>
              <a:rPr dirty="0"/>
              <a:t>do</a:t>
            </a:r>
            <a:r>
              <a:rPr spc="-5" dirty="0"/>
              <a:t> </a:t>
            </a:r>
            <a:r>
              <a:rPr spc="-15" dirty="0"/>
              <a:t>marco</a:t>
            </a:r>
            <a:r>
              <a:rPr spc="-35" dirty="0"/>
              <a:t> </a:t>
            </a:r>
            <a:r>
              <a:rPr spc="-10" dirty="0"/>
              <a:t>legal</a:t>
            </a:r>
            <a:r>
              <a:rPr dirty="0"/>
              <a:t> </a:t>
            </a:r>
            <a:r>
              <a:rPr spc="-5" dirty="0"/>
              <a:t>TICs</a:t>
            </a:r>
            <a:r>
              <a:rPr spc="-1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2019</a:t>
            </a:r>
            <a:r>
              <a:rPr spc="-10" dirty="0"/>
              <a:t> </a:t>
            </a:r>
            <a:r>
              <a:rPr dirty="0"/>
              <a:t>/ </a:t>
            </a:r>
            <a:r>
              <a:rPr spc="-5" dirty="0"/>
              <a:t>2020</a:t>
            </a: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36</a:t>
            </a:fld>
            <a:endParaRPr spc="1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30048"/>
            <a:ext cx="9141714" cy="5573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50066" y="2270612"/>
            <a:ext cx="5450840" cy="1170305"/>
            <a:chOff x="1850066" y="2270612"/>
            <a:chExt cx="5450840" cy="11703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0066" y="2270612"/>
              <a:ext cx="5450710" cy="1067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4072" y="2654820"/>
              <a:ext cx="1913381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1024" y="2929140"/>
              <a:ext cx="1919477" cy="51128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52850" y="2704338"/>
            <a:ext cx="1642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Cadeia</a:t>
            </a:r>
            <a:r>
              <a:rPr sz="1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Produtiva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24583" y="3328415"/>
            <a:ext cx="1782445" cy="1860550"/>
            <a:chOff x="1624583" y="3328415"/>
            <a:chExt cx="1782445" cy="18605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4583" y="3328415"/>
              <a:ext cx="1782317" cy="18600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3455" y="3869448"/>
              <a:ext cx="1599438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6147" y="4143768"/>
              <a:ext cx="1146810" cy="5112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874266" y="3919854"/>
            <a:ext cx="1273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  em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PD&amp;I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64864" y="3288791"/>
            <a:ext cx="1610360" cy="1858645"/>
            <a:chOff x="3864864" y="3288791"/>
            <a:chExt cx="1610360" cy="1858645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4864" y="3288791"/>
              <a:ext cx="1610106" cy="18585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76700" y="3829824"/>
              <a:ext cx="1253489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5488" y="4104144"/>
              <a:ext cx="788670" cy="5112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208526" y="3879595"/>
            <a:ext cx="925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Produção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39967" y="3328415"/>
            <a:ext cx="1464310" cy="1860550"/>
            <a:chOff x="5839967" y="3328415"/>
            <a:chExt cx="1464310" cy="186055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9967" y="3328415"/>
              <a:ext cx="1463802" cy="18600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16751" y="3869448"/>
              <a:ext cx="1177290" cy="5112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70675" y="4143768"/>
              <a:ext cx="822198" cy="51128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149085" y="3919854"/>
            <a:ext cx="849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tím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lo  Fiscal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04416" y="5208539"/>
            <a:ext cx="5533390" cy="735965"/>
            <a:chOff x="1804416" y="5208539"/>
            <a:chExt cx="5533390" cy="73596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87857" y="5208539"/>
              <a:ext cx="4965999" cy="2318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4416" y="5303519"/>
              <a:ext cx="5532882" cy="6408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62755" y="5330951"/>
              <a:ext cx="1686305" cy="5112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894835" y="5380431"/>
            <a:ext cx="135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Política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360420" y="3976090"/>
            <a:ext cx="2619375" cy="589280"/>
            <a:chOff x="3360420" y="3976090"/>
            <a:chExt cx="2619375" cy="589280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60420" y="3976090"/>
              <a:ext cx="564641" cy="56314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14772" y="4000500"/>
              <a:ext cx="564654" cy="56464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37</a:t>
            </a:fld>
            <a:endParaRPr spc="1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26591"/>
            <a:ext cx="9142095" cy="900430"/>
            <a:chOff x="0" y="926591"/>
            <a:chExt cx="9142095" cy="9004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011"/>
              <a:ext cx="9141714" cy="838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732" y="926591"/>
              <a:ext cx="4307586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" y="1315224"/>
              <a:ext cx="3624834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2211" y="1315224"/>
              <a:ext cx="387845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0040" y="1315224"/>
              <a:ext cx="4368546" cy="51128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94410" y="994409"/>
            <a:ext cx="7536180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765300" algn="l"/>
              </a:tabLst>
            </a:pPr>
            <a:r>
              <a:rPr spc="60" dirty="0"/>
              <a:t>LEI</a:t>
            </a:r>
            <a:r>
              <a:rPr spc="190" dirty="0"/>
              <a:t> </a:t>
            </a:r>
            <a:r>
              <a:rPr spc="45" dirty="0"/>
              <a:t>DO</a:t>
            </a:r>
            <a:r>
              <a:rPr spc="195" dirty="0"/>
              <a:t> </a:t>
            </a:r>
            <a:r>
              <a:rPr spc="60" dirty="0"/>
              <a:t>BEM	</a:t>
            </a:r>
            <a:r>
              <a:rPr spc="40" dirty="0"/>
              <a:t>nº</a:t>
            </a:r>
            <a:r>
              <a:rPr spc="140" dirty="0"/>
              <a:t> </a:t>
            </a:r>
            <a:r>
              <a:rPr spc="75" dirty="0"/>
              <a:t>11.196/2005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spc="80" dirty="0"/>
              <a:t>Aprimoramento</a:t>
            </a:r>
            <a:r>
              <a:rPr sz="1800" spc="175" dirty="0"/>
              <a:t> </a:t>
            </a:r>
            <a:r>
              <a:rPr sz="1800" spc="45" dirty="0"/>
              <a:t>do</a:t>
            </a:r>
            <a:r>
              <a:rPr sz="1800" spc="185" dirty="0"/>
              <a:t> </a:t>
            </a:r>
            <a:r>
              <a:rPr sz="1800" spc="80" dirty="0"/>
              <a:t>Capítulo</a:t>
            </a:r>
            <a:r>
              <a:rPr sz="1800" spc="190" dirty="0"/>
              <a:t> </a:t>
            </a:r>
            <a:r>
              <a:rPr sz="1800" spc="60" dirty="0"/>
              <a:t>III</a:t>
            </a:r>
            <a:r>
              <a:rPr sz="1800" spc="245" dirty="0"/>
              <a:t> </a:t>
            </a:r>
            <a:r>
              <a:rPr sz="1800" dirty="0"/>
              <a:t>-</a:t>
            </a:r>
            <a:r>
              <a:rPr sz="1800" spc="204" dirty="0"/>
              <a:t> </a:t>
            </a:r>
            <a:r>
              <a:rPr sz="1800" spc="65" dirty="0"/>
              <a:t>Dos</a:t>
            </a:r>
            <a:r>
              <a:rPr sz="1800" spc="185" dirty="0"/>
              <a:t> </a:t>
            </a:r>
            <a:r>
              <a:rPr sz="1800" spc="80" dirty="0"/>
              <a:t>Incentivos</a:t>
            </a:r>
            <a:r>
              <a:rPr sz="1800" spc="165" dirty="0"/>
              <a:t> </a:t>
            </a:r>
            <a:r>
              <a:rPr sz="1800" dirty="0"/>
              <a:t>à</a:t>
            </a:r>
            <a:r>
              <a:rPr sz="1800" spc="195" dirty="0"/>
              <a:t> </a:t>
            </a:r>
            <a:r>
              <a:rPr sz="1800" spc="75" dirty="0"/>
              <a:t>Inovação</a:t>
            </a:r>
            <a:r>
              <a:rPr sz="1800" spc="180" dirty="0"/>
              <a:t> </a:t>
            </a:r>
            <a:r>
              <a:rPr sz="1800" spc="70" dirty="0"/>
              <a:t>Tecnológica</a:t>
            </a:r>
            <a:endParaRPr sz="1800"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9668" y="1934971"/>
            <a:ext cx="6061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28945" algn="l"/>
              </a:tabLst>
            </a:pP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IB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Ç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Õ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 </a:t>
            </a:r>
            <a:r>
              <a:rPr sz="1800" b="1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Á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TE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 </a:t>
            </a:r>
            <a:r>
              <a:rPr sz="1800" b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8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65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800" b="1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:	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38</a:t>
            </a:fld>
            <a:endParaRPr spc="10" dirty="0"/>
          </a:p>
        </p:txBody>
      </p:sp>
      <p:sp>
        <p:nvSpPr>
          <p:cNvPr id="12" name="object 12"/>
          <p:cNvSpPr txBox="1"/>
          <p:nvPr/>
        </p:nvSpPr>
        <p:spPr>
          <a:xfrm>
            <a:off x="499668" y="2636265"/>
            <a:ext cx="16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001F5F"/>
                </a:solidFill>
                <a:latin typeface="Calibri"/>
                <a:cs typeface="Calibri"/>
              </a:rPr>
              <a:t>I.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020" y="2657475"/>
            <a:ext cx="2449195" cy="2806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5"/>
              </a:lnSpc>
            </a:pP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APOIO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AO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PL</a:t>
            </a:r>
            <a:r>
              <a:rPr sz="1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4944/2020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380" y="2910585"/>
            <a:ext cx="7780655" cy="315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2200">
              <a:lnSpc>
                <a:spcPct val="127800"/>
              </a:lnSpc>
              <a:spcBef>
                <a:spcPts val="100"/>
              </a:spcBef>
            </a:pP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Autora: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Deputada</a:t>
            </a:r>
            <a:r>
              <a:rPr sz="18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Luisa</a:t>
            </a:r>
            <a:r>
              <a:rPr sz="18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Canziani</a:t>
            </a:r>
            <a:r>
              <a:rPr sz="1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(PTB/PR) </a:t>
            </a:r>
            <a:r>
              <a:rPr sz="1800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Apresentação</a:t>
            </a:r>
            <a:r>
              <a:rPr sz="1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18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Câmara: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15.10.2020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Foi</a:t>
            </a:r>
            <a:r>
              <a:rPr sz="18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elaborado</a:t>
            </a:r>
            <a:r>
              <a:rPr sz="1800" spc="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com</a:t>
            </a:r>
            <a:r>
              <a:rPr sz="1800" spc="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base</a:t>
            </a:r>
            <a:r>
              <a:rPr sz="1800" spc="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nos</a:t>
            </a:r>
            <a:r>
              <a:rPr sz="1800" spc="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Projetos</a:t>
            </a:r>
            <a:r>
              <a:rPr sz="1800" spc="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1800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spc="3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Senado</a:t>
            </a:r>
            <a:r>
              <a:rPr sz="1800" spc="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nº</a:t>
            </a:r>
            <a:r>
              <a:rPr sz="1800" spc="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2.707/2020</a:t>
            </a:r>
            <a:r>
              <a:rPr sz="1800" spc="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001F5F"/>
                </a:solidFill>
                <a:latin typeface="Calibri"/>
                <a:cs typeface="Calibri"/>
              </a:rPr>
              <a:t>nº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2.838/2020,</a:t>
            </a:r>
            <a:r>
              <a:rPr sz="1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apresentados</a:t>
            </a:r>
            <a:r>
              <a:rPr sz="18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pelo</a:t>
            </a:r>
            <a:r>
              <a:rPr sz="1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Senador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Izalci</a:t>
            </a:r>
            <a:r>
              <a:rPr sz="1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Lucas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Ferreira</a:t>
            </a:r>
            <a:r>
              <a:rPr sz="1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(PSDB/DF).</a:t>
            </a:r>
            <a:endParaRPr sz="1800">
              <a:latin typeface="Calibri"/>
              <a:cs typeface="Calibri"/>
            </a:endParaRPr>
          </a:p>
          <a:p>
            <a:pPr marL="184785" marR="9525" algn="just">
              <a:lnSpc>
                <a:spcPct val="100000"/>
              </a:lnSpc>
              <a:spcBef>
                <a:spcPts val="600"/>
              </a:spcBef>
            </a:pPr>
            <a:r>
              <a:rPr sz="1800" b="1" i="1" spc="35" dirty="0">
                <a:solidFill>
                  <a:srgbClr val="001F5F"/>
                </a:solidFill>
                <a:latin typeface="Calibri"/>
                <a:cs typeface="Calibri"/>
              </a:rPr>
              <a:t>Escopo: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Altera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Lei </a:t>
            </a:r>
            <a:r>
              <a:rPr sz="1800" i="1" spc="20" dirty="0">
                <a:solidFill>
                  <a:srgbClr val="001F5F"/>
                </a:solidFill>
                <a:latin typeface="Calibri"/>
                <a:cs typeface="Calibri"/>
              </a:rPr>
              <a:t>do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Bem para 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permitir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excedente do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percentual dos 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dispêndios</a:t>
            </a:r>
            <a:r>
              <a:rPr sz="18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com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pesquisa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tecnológica,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excluído</a:t>
            </a:r>
            <a:r>
              <a:rPr sz="1800" i="1" spc="4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20" dirty="0">
                <a:solidFill>
                  <a:srgbClr val="001F5F"/>
                </a:solidFill>
                <a:latin typeface="Calibri"/>
                <a:cs typeface="Calibri"/>
              </a:rPr>
              <a:t>do 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lucro 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líquido 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das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empresas, possa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ser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aproveitado 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exercícios subsequentes,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20" dirty="0">
                <a:solidFill>
                  <a:srgbClr val="001F5F"/>
                </a:solidFill>
                <a:latin typeface="Calibri"/>
                <a:cs typeface="Calibri"/>
              </a:rPr>
              <a:t>dá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outras 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providências.</a:t>
            </a:r>
            <a:endParaRPr sz="1800">
              <a:latin typeface="Calibri"/>
              <a:cs typeface="Calibri"/>
            </a:endParaRPr>
          </a:p>
          <a:p>
            <a:pPr marL="184785" marR="10160" algn="just">
              <a:lnSpc>
                <a:spcPct val="100000"/>
              </a:lnSpc>
              <a:spcBef>
                <a:spcPts val="605"/>
              </a:spcBef>
            </a:pPr>
            <a:r>
              <a:rPr sz="1800" b="1" i="1" spc="40" dirty="0">
                <a:solidFill>
                  <a:srgbClr val="001F5F"/>
                </a:solidFill>
                <a:latin typeface="Calibri"/>
                <a:cs typeface="Calibri"/>
              </a:rPr>
              <a:t>Justificativa:</a:t>
            </a:r>
            <a:r>
              <a:rPr sz="1800" b="1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maior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efetividade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aos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40" dirty="0">
                <a:solidFill>
                  <a:srgbClr val="001F5F"/>
                </a:solidFill>
                <a:latin typeface="Calibri"/>
                <a:cs typeface="Calibri"/>
              </a:rPr>
              <a:t>dispositivos</a:t>
            </a:r>
            <a:r>
              <a:rPr sz="18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2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2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Bem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para 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incentivo</a:t>
            </a:r>
            <a:r>
              <a:rPr sz="18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8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pesquisa,</a:t>
            </a:r>
            <a:r>
              <a:rPr sz="18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desenvolvimento</a:t>
            </a:r>
            <a:r>
              <a:rPr sz="1800" i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i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001F5F"/>
                </a:solidFill>
                <a:latin typeface="Calibri"/>
                <a:cs typeface="Calibri"/>
              </a:rPr>
              <a:t>inovação</a:t>
            </a:r>
            <a:r>
              <a:rPr sz="18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20" dirty="0">
                <a:solidFill>
                  <a:srgbClr val="001F5F"/>
                </a:solidFill>
                <a:latin typeface="Calibri"/>
                <a:cs typeface="Calibri"/>
              </a:rPr>
              <a:t>no</a:t>
            </a:r>
            <a:r>
              <a:rPr sz="18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001F5F"/>
                </a:solidFill>
                <a:latin typeface="Calibri"/>
                <a:cs typeface="Calibri"/>
              </a:rPr>
              <a:t>Brasil.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26591"/>
            <a:ext cx="9142095" cy="900430"/>
            <a:chOff x="0" y="926591"/>
            <a:chExt cx="9142095" cy="9004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011"/>
              <a:ext cx="9141714" cy="838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6828" y="926591"/>
              <a:ext cx="2009394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" y="1315224"/>
              <a:ext cx="3624834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2211" y="1315224"/>
              <a:ext cx="387845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0040" y="1315224"/>
              <a:ext cx="4368546" cy="51128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94410" y="994409"/>
            <a:ext cx="7536180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LEI</a:t>
            </a:r>
            <a:r>
              <a:rPr spc="145" dirty="0"/>
              <a:t> </a:t>
            </a:r>
            <a:r>
              <a:rPr spc="45" dirty="0"/>
              <a:t>DO</a:t>
            </a:r>
            <a:r>
              <a:rPr spc="150" dirty="0"/>
              <a:t> </a:t>
            </a:r>
            <a:r>
              <a:rPr spc="60" dirty="0"/>
              <a:t>BEM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spc="80" dirty="0"/>
              <a:t>Aprimoramento</a:t>
            </a:r>
            <a:r>
              <a:rPr sz="1800" spc="175" dirty="0"/>
              <a:t> </a:t>
            </a:r>
            <a:r>
              <a:rPr sz="1800" spc="45" dirty="0"/>
              <a:t>do</a:t>
            </a:r>
            <a:r>
              <a:rPr sz="1800" spc="185" dirty="0"/>
              <a:t> </a:t>
            </a:r>
            <a:r>
              <a:rPr sz="1800" spc="80" dirty="0"/>
              <a:t>Capítulo</a:t>
            </a:r>
            <a:r>
              <a:rPr sz="1800" spc="190" dirty="0"/>
              <a:t> </a:t>
            </a:r>
            <a:r>
              <a:rPr sz="1800" spc="60" dirty="0"/>
              <a:t>III</a:t>
            </a:r>
            <a:r>
              <a:rPr sz="1800" spc="245" dirty="0"/>
              <a:t> </a:t>
            </a:r>
            <a:r>
              <a:rPr sz="1800" dirty="0"/>
              <a:t>-</a:t>
            </a:r>
            <a:r>
              <a:rPr sz="1800" spc="204" dirty="0"/>
              <a:t> </a:t>
            </a:r>
            <a:r>
              <a:rPr sz="1800" spc="65" dirty="0"/>
              <a:t>Dos</a:t>
            </a:r>
            <a:r>
              <a:rPr sz="1800" spc="185" dirty="0"/>
              <a:t> </a:t>
            </a:r>
            <a:r>
              <a:rPr sz="1800" spc="80" dirty="0"/>
              <a:t>Incentivos</a:t>
            </a:r>
            <a:r>
              <a:rPr sz="1800" spc="165" dirty="0"/>
              <a:t> </a:t>
            </a:r>
            <a:r>
              <a:rPr sz="1800" dirty="0"/>
              <a:t>à</a:t>
            </a:r>
            <a:r>
              <a:rPr sz="1800" spc="195" dirty="0"/>
              <a:t> </a:t>
            </a:r>
            <a:r>
              <a:rPr sz="1800" spc="75" dirty="0"/>
              <a:t>Inovação</a:t>
            </a:r>
            <a:r>
              <a:rPr sz="1800" spc="180" dirty="0"/>
              <a:t> </a:t>
            </a:r>
            <a:r>
              <a:rPr sz="1800" spc="70" dirty="0"/>
              <a:t>Tecnológica</a:t>
            </a:r>
            <a:endParaRPr sz="1800"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4370" y="1934971"/>
            <a:ext cx="8147050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28310" algn="l"/>
              </a:tabLst>
            </a:pP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CONTRIBUIÇÕES</a:t>
            </a:r>
            <a:r>
              <a:rPr sz="18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Calibri"/>
                <a:cs typeface="Calibri"/>
              </a:rPr>
              <a:t>CARÁTER</a:t>
            </a:r>
            <a:r>
              <a:rPr sz="18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001F5F"/>
                </a:solidFill>
                <a:latin typeface="Calibri"/>
                <a:cs typeface="Calibri"/>
              </a:rPr>
              <a:t>ESTRATÉGICO</a:t>
            </a:r>
            <a:r>
              <a:rPr sz="18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GERAL:	</a:t>
            </a:r>
            <a:r>
              <a:rPr sz="1800" b="1" spc="70" dirty="0">
                <a:solidFill>
                  <a:srgbClr val="001F5F"/>
                </a:solidFill>
                <a:latin typeface="Calibri"/>
                <a:cs typeface="Calibri"/>
              </a:rPr>
              <a:t>(2/2)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372110" marR="5080" indent="-360045" algn="just">
              <a:lnSpc>
                <a:spcPct val="100000"/>
              </a:lnSpc>
            </a:pP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II.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Permitir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que 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empresas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aproveitem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valor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dos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investimentos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em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PD&amp;I 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do </a:t>
            </a:r>
            <a:r>
              <a:rPr sz="18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exercício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fiscal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correspondente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sejam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elas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terem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 prejuízo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fiscal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Calibri"/>
                <a:cs typeface="Calibri"/>
              </a:rPr>
              <a:t>no </a:t>
            </a:r>
            <a:r>
              <a:rPr sz="1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período</a:t>
            </a:r>
            <a:r>
              <a:rPr sz="1800" b="1" spc="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800" b="1" spc="40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800" b="1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extrapolarem</a:t>
            </a:r>
            <a:r>
              <a:rPr sz="1800" b="1" spc="4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limite</a:t>
            </a:r>
            <a:r>
              <a:rPr sz="1800" b="1" spc="40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4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lucro</a:t>
            </a:r>
            <a:r>
              <a:rPr sz="1800" b="1" spc="4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fiscal</a:t>
            </a:r>
            <a:r>
              <a:rPr sz="1800" b="1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1800" b="1" spc="3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exercícios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39</a:t>
            </a:fld>
            <a:endParaRPr spc="10" dirty="0"/>
          </a:p>
        </p:txBody>
      </p:sp>
      <p:sp>
        <p:nvSpPr>
          <p:cNvPr id="12" name="object 12"/>
          <p:cNvSpPr txBox="1"/>
          <p:nvPr/>
        </p:nvSpPr>
        <p:spPr>
          <a:xfrm>
            <a:off x="834034" y="3255640"/>
            <a:ext cx="7783830" cy="7194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posteriores.</a:t>
            </a:r>
            <a:endParaRPr sz="1800">
              <a:latin typeface="Calibri"/>
              <a:cs typeface="Calibri"/>
            </a:endParaRPr>
          </a:p>
          <a:p>
            <a:pPr marL="187325">
              <a:lnSpc>
                <a:spcPct val="100000"/>
              </a:lnSpc>
              <a:spcBef>
                <a:spcPts val="620"/>
              </a:spcBef>
            </a:pP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Esta</a:t>
            </a:r>
            <a:r>
              <a:rPr sz="17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7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uma</a:t>
            </a:r>
            <a:r>
              <a:rPr sz="17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forma</a:t>
            </a:r>
            <a:r>
              <a:rPr sz="17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manter</a:t>
            </a:r>
            <a:r>
              <a:rPr sz="17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17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estímulos</a:t>
            </a:r>
            <a:r>
              <a:rPr sz="17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7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realização</a:t>
            </a:r>
            <a:r>
              <a:rPr sz="1700" i="1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atividades</a:t>
            </a:r>
            <a:r>
              <a:rPr sz="17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PD&amp;I</a:t>
            </a:r>
            <a:r>
              <a:rPr sz="17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370" y="3948810"/>
            <a:ext cx="8144509" cy="197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7370" marR="12700" algn="just">
              <a:lnSpc>
                <a:spcPct val="100000"/>
              </a:lnSpc>
              <a:spcBef>
                <a:spcPts val="100"/>
              </a:spcBef>
            </a:pP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forma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 perene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7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crescente,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blindando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tais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 investimentos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das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intempéries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econômicas,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como exemplo,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700" i="1" spc="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cenário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enfrentamento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700" i="1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pandemia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do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COVID-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19</a:t>
            </a:r>
            <a:r>
              <a:rPr sz="17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7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desaceleração</a:t>
            </a:r>
            <a:r>
              <a:rPr sz="17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7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economia</a:t>
            </a:r>
            <a:r>
              <a:rPr sz="17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mundial.</a:t>
            </a:r>
            <a:endParaRPr sz="1700">
              <a:latin typeface="Calibri"/>
              <a:cs typeface="Calibri"/>
            </a:endParaRPr>
          </a:p>
          <a:p>
            <a:pPr marL="372110" marR="5080" indent="-360045" algn="just">
              <a:lnSpc>
                <a:spcPct val="100000"/>
              </a:lnSpc>
              <a:spcBef>
                <a:spcPts val="585"/>
              </a:spcBef>
            </a:pP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III.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Possibilidade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 aproveitamento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dos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dispêndios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P&amp;D,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mesmo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que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empresa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não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possua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lucro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tributável 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no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período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(em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analogia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ao Rota 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2030, </a:t>
            </a:r>
            <a:r>
              <a:rPr sz="18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por exemplo),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desvinculando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o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fomento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à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inovação 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com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lucratividade 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da </a:t>
            </a:r>
            <a:r>
              <a:rPr sz="18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empresa.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500266"/>
            <a:ext cx="787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2678" y="1810664"/>
            <a:ext cx="6838315" cy="42722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57834" indent="-445770">
              <a:lnSpc>
                <a:spcPct val="100000"/>
              </a:lnSpc>
              <a:spcBef>
                <a:spcPts val="495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Automação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Industrial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Componentes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Elétricos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Eletrônicos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Dispositivos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Móveis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Comunicação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405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Equipamentos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Industriais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Equipamentos</a:t>
            </a:r>
            <a:r>
              <a:rPr sz="2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Segurança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Eletrônica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Geração,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Transmissão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Distribuição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Energia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Elétrica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Informática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Material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Elétrico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Instalação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Serviço de</a:t>
            </a:r>
            <a:r>
              <a:rPr sz="2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Manufatura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Eletrônica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409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Telecomunicações</a:t>
            </a:r>
            <a:endParaRPr sz="2200">
              <a:latin typeface="Calibri"/>
              <a:cs typeface="Calibri"/>
            </a:endParaRPr>
          </a:p>
          <a:p>
            <a:pPr marL="457834" indent="-445770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457834" algn="l"/>
                <a:tab pos="45847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Utilidades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Domésticas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83416"/>
            <a:ext cx="9141714" cy="6807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95771" y="4436364"/>
            <a:ext cx="3240405" cy="230886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4"/>
              </a:spcBef>
            </a:pPr>
            <a:r>
              <a:rPr sz="1800" b="1" spc="-5" dirty="0">
                <a:latin typeface="Calibri"/>
                <a:cs typeface="Calibri"/>
              </a:rPr>
              <a:t>GRUPOS</a:t>
            </a:r>
            <a:r>
              <a:rPr sz="1800" b="1" spc="-20" dirty="0">
                <a:latin typeface="Calibri"/>
                <a:cs typeface="Calibri"/>
              </a:rPr>
              <a:t> HORIZONTAIS:</a:t>
            </a:r>
            <a:endParaRPr sz="18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PD&amp;I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Fomento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Bem</a:t>
            </a:r>
            <a:endParaRPr sz="18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PD&amp;I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Informática</a:t>
            </a:r>
            <a:endParaRPr sz="18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Sustentabilidade</a:t>
            </a:r>
            <a:endParaRPr sz="18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Internet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das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Coisas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IoT</a:t>
            </a:r>
            <a:endParaRPr sz="18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Indústria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4.0</a:t>
            </a:r>
            <a:endParaRPr sz="18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Agro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4.0</a:t>
            </a:r>
            <a:endParaRPr sz="1800">
              <a:latin typeface="Calibri"/>
              <a:cs typeface="Calibri"/>
            </a:endParaRPr>
          </a:p>
          <a:p>
            <a:pPr marL="379095" indent="-287020">
              <a:lnSpc>
                <a:spcPct val="100000"/>
              </a:lnSpc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Cidades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4.0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26591"/>
            <a:ext cx="9142095" cy="880744"/>
            <a:chOff x="0" y="926591"/>
            <a:chExt cx="9142095" cy="88074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011"/>
              <a:ext cx="9141714" cy="838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6828" y="926591"/>
              <a:ext cx="2009394" cy="6774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LEI</a:t>
            </a:r>
            <a:r>
              <a:rPr spc="145" dirty="0"/>
              <a:t> </a:t>
            </a:r>
            <a:r>
              <a:rPr spc="45" dirty="0"/>
              <a:t>DO</a:t>
            </a:r>
            <a:r>
              <a:rPr spc="150" dirty="0"/>
              <a:t> </a:t>
            </a:r>
            <a:r>
              <a:rPr spc="60" dirty="0"/>
              <a:t>BEM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62940" y="1315224"/>
            <a:ext cx="7835900" cy="511809"/>
            <a:chOff x="662940" y="1315224"/>
            <a:chExt cx="7835900" cy="51180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" y="1315224"/>
              <a:ext cx="3624834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2211" y="1315224"/>
              <a:ext cx="387845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0040" y="1315224"/>
              <a:ext cx="4368546" cy="5112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4370" y="1364741"/>
            <a:ext cx="8477885" cy="44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Aprimoramento</a:t>
            </a:r>
            <a:r>
              <a:rPr sz="18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sz="180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sz="180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80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Incentivos</a:t>
            </a:r>
            <a:r>
              <a:rPr sz="18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Calibri"/>
                <a:cs typeface="Calibri"/>
              </a:rPr>
              <a:t>Inovação</a:t>
            </a:r>
            <a:r>
              <a:rPr sz="18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Calibri"/>
                <a:cs typeface="Calibri"/>
              </a:rPr>
              <a:t>Tecnológica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308725" algn="l"/>
              </a:tabLst>
            </a:pP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CONTRIBUIÇÕES</a:t>
            </a:r>
            <a:r>
              <a:rPr sz="18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Calibri"/>
                <a:cs typeface="Calibri"/>
              </a:rPr>
              <a:t>CARÁTER</a:t>
            </a:r>
            <a:r>
              <a:rPr sz="1800" b="1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ESPECÍFICO</a:t>
            </a:r>
            <a:r>
              <a:rPr sz="18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18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1F5F"/>
                </a:solidFill>
                <a:latin typeface="Calibri"/>
                <a:cs typeface="Calibri"/>
              </a:rPr>
              <a:t>OPERACIONAL:	</a:t>
            </a:r>
            <a:r>
              <a:rPr sz="1800" b="1" spc="70" dirty="0">
                <a:solidFill>
                  <a:srgbClr val="001F5F"/>
                </a:solidFill>
                <a:latin typeface="Calibri"/>
                <a:cs typeface="Calibri"/>
              </a:rPr>
              <a:t>(1/3)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372110" marR="5715" indent="-360045" algn="just">
              <a:lnSpc>
                <a:spcPct val="100000"/>
              </a:lnSpc>
              <a:spcBef>
                <a:spcPts val="1165"/>
              </a:spcBef>
              <a:buAutoNum type="romanUcPeriod"/>
              <a:tabLst>
                <a:tab pos="372745" algn="l"/>
              </a:tabLst>
            </a:pP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Dedução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100%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sobre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 gastos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com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RH</a:t>
            </a:r>
            <a:r>
              <a:rPr sz="1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Interno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15" dirty="0">
                <a:solidFill>
                  <a:srgbClr val="006FC0"/>
                </a:solidFill>
                <a:latin typeface="Calibri"/>
                <a:cs typeface="Calibri"/>
              </a:rPr>
              <a:t>ou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6FC0"/>
                </a:solidFill>
                <a:latin typeface="Calibri"/>
                <a:cs typeface="Calibri"/>
              </a:rPr>
              <a:t>contratado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6FC0"/>
                </a:solidFill>
                <a:latin typeface="Calibri"/>
                <a:cs typeface="Calibri"/>
              </a:rPr>
              <a:t>com  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ICTs </a:t>
            </a:r>
            <a:r>
              <a:rPr sz="18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públicas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6FC0"/>
                </a:solidFill>
                <a:latin typeface="Calibri"/>
                <a:cs typeface="Calibri"/>
              </a:rPr>
              <a:t>Privadas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(hoje,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dedução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60%).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demais 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despesas 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 continuariam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8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60%.</a:t>
            </a:r>
            <a:endParaRPr sz="1800">
              <a:latin typeface="Calibri"/>
              <a:cs typeface="Calibri"/>
            </a:endParaRPr>
          </a:p>
          <a:p>
            <a:pPr marL="372110" marR="5080" indent="-360045" algn="just">
              <a:lnSpc>
                <a:spcPct val="100000"/>
              </a:lnSpc>
              <a:spcBef>
                <a:spcPts val="600"/>
              </a:spcBef>
              <a:buAutoNum type="romanUcPeriod"/>
              <a:tabLst>
                <a:tab pos="372745" algn="l"/>
              </a:tabLst>
            </a:pP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Criação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 uma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sistemática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em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4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retorno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aprovação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dos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projetos por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parte</a:t>
            </a:r>
            <a:r>
              <a:rPr sz="1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MCTI</a:t>
            </a:r>
            <a:r>
              <a:rPr sz="1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seja</a:t>
            </a:r>
            <a:r>
              <a:rPr sz="1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anterior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ao</a:t>
            </a:r>
            <a:r>
              <a:rPr sz="1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envio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ECF</a:t>
            </a:r>
            <a:r>
              <a:rPr sz="18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(Escrituração</a:t>
            </a:r>
            <a:r>
              <a:rPr sz="1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Contábil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Fiscal).</a:t>
            </a:r>
            <a:endParaRPr sz="1800">
              <a:latin typeface="Calibri"/>
              <a:cs typeface="Calibri"/>
            </a:endParaRPr>
          </a:p>
          <a:p>
            <a:pPr marL="547370" algn="just">
              <a:lnSpc>
                <a:spcPct val="100000"/>
              </a:lnSpc>
              <a:spcBef>
                <a:spcPts val="615"/>
              </a:spcBef>
            </a:pP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Isso</a:t>
            </a:r>
            <a:r>
              <a:rPr sz="17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evitaria</a:t>
            </a:r>
            <a:r>
              <a:rPr sz="1700" i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empresas</a:t>
            </a:r>
            <a:r>
              <a:rPr sz="17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utilizem</a:t>
            </a:r>
            <a:r>
              <a:rPr sz="1700" i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um</a:t>
            </a:r>
            <a:r>
              <a:rPr sz="17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crédito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7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futuramente</a:t>
            </a:r>
            <a:r>
              <a:rPr sz="17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possa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ser</a:t>
            </a:r>
            <a:endParaRPr sz="1700">
              <a:latin typeface="Calibri"/>
              <a:cs typeface="Calibri"/>
            </a:endParaRPr>
          </a:p>
          <a:p>
            <a:pPr marL="547370" algn="just">
              <a:lnSpc>
                <a:spcPct val="100000"/>
              </a:lnSpc>
              <a:spcBef>
                <a:spcPts val="5"/>
              </a:spcBef>
            </a:pP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questionado</a:t>
            </a:r>
            <a:r>
              <a:rPr sz="17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pelo</a:t>
            </a:r>
            <a:r>
              <a:rPr sz="1700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governo,</a:t>
            </a:r>
            <a:r>
              <a:rPr sz="1700" i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gerando</a:t>
            </a:r>
            <a:r>
              <a:rPr sz="17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insegurança</a:t>
            </a:r>
            <a:r>
              <a:rPr sz="17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jurídica.</a:t>
            </a:r>
            <a:endParaRPr sz="1700">
              <a:latin typeface="Calibri"/>
              <a:cs typeface="Calibri"/>
            </a:endParaRPr>
          </a:p>
          <a:p>
            <a:pPr marL="372110" marR="6985" indent="-360045" algn="just">
              <a:lnSpc>
                <a:spcPct val="100000"/>
              </a:lnSpc>
              <a:spcBef>
                <a:spcPts val="585"/>
              </a:spcBef>
              <a:buAutoNum type="romanUcPeriod" startAt="3"/>
              <a:tabLst>
                <a:tab pos="372745" algn="l"/>
              </a:tabLst>
            </a:pP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Estabelecer</a:t>
            </a:r>
            <a:r>
              <a:rPr sz="1800" b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critérios</a:t>
            </a:r>
            <a:r>
              <a:rPr sz="18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análise</a:t>
            </a:r>
            <a:r>
              <a:rPr sz="18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mais</a:t>
            </a:r>
            <a:r>
              <a:rPr sz="18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padronizados</a:t>
            </a:r>
            <a:r>
              <a:rPr sz="18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18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1800" b="1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projetos</a:t>
            </a:r>
            <a:r>
              <a:rPr sz="18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reportados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1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Bem</a:t>
            </a:r>
            <a:r>
              <a:rPr sz="1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(MCTI).</a:t>
            </a:r>
            <a:endParaRPr sz="18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  <a:spcBef>
                <a:spcPts val="615"/>
              </a:spcBef>
            </a:pP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Exemplo:</a:t>
            </a:r>
            <a:r>
              <a:rPr sz="1700" i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1700" i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Informática</a:t>
            </a:r>
            <a:r>
              <a:rPr sz="1700" i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(critérios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pré-estabelecidos</a:t>
            </a:r>
            <a:r>
              <a:rPr sz="1700" i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7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respectivos</a:t>
            </a:r>
            <a:r>
              <a:rPr sz="17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graus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1700">
              <a:latin typeface="Calibri"/>
              <a:cs typeface="Calibri"/>
            </a:endParaRPr>
          </a:p>
          <a:p>
            <a:pPr marL="547370">
              <a:lnSpc>
                <a:spcPct val="100000"/>
              </a:lnSpc>
            </a:pP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enquadramento).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40</a:t>
            </a:fld>
            <a:endParaRPr spc="1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26591"/>
            <a:ext cx="9142095" cy="880744"/>
            <a:chOff x="0" y="926591"/>
            <a:chExt cx="9142095" cy="88074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011"/>
              <a:ext cx="9141714" cy="838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6828" y="926591"/>
              <a:ext cx="2009394" cy="6774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LEI</a:t>
            </a:r>
            <a:r>
              <a:rPr spc="145" dirty="0"/>
              <a:t> </a:t>
            </a:r>
            <a:r>
              <a:rPr spc="45" dirty="0"/>
              <a:t>DO</a:t>
            </a:r>
            <a:r>
              <a:rPr spc="150" dirty="0"/>
              <a:t> </a:t>
            </a:r>
            <a:r>
              <a:rPr spc="60" dirty="0"/>
              <a:t>BEM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62940" y="1315224"/>
            <a:ext cx="7835900" cy="511809"/>
            <a:chOff x="662940" y="1315224"/>
            <a:chExt cx="7835900" cy="51180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" y="1315224"/>
              <a:ext cx="3624834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2211" y="1315224"/>
              <a:ext cx="387845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0040" y="1315224"/>
              <a:ext cx="4368546" cy="51128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4370" y="1364741"/>
            <a:ext cx="8481695" cy="450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algn="just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Aprimoramento</a:t>
            </a:r>
            <a:r>
              <a:rPr sz="18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8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sz="180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III</a:t>
            </a:r>
            <a:r>
              <a:rPr sz="180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800" b="1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Incentivos</a:t>
            </a:r>
            <a:r>
              <a:rPr sz="18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Calibri"/>
                <a:cs typeface="Calibri"/>
              </a:rPr>
              <a:t>Inovação</a:t>
            </a:r>
            <a:r>
              <a:rPr sz="18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Calibri"/>
                <a:cs typeface="Calibri"/>
              </a:rPr>
              <a:t>Tecnológica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308725" algn="l"/>
              </a:tabLst>
            </a:pP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CONTRIBUIÇÕES</a:t>
            </a:r>
            <a:r>
              <a:rPr sz="18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Calibri"/>
                <a:cs typeface="Calibri"/>
              </a:rPr>
              <a:t>CARÁTER</a:t>
            </a:r>
            <a:r>
              <a:rPr sz="1800" b="1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ESPECÍFICO</a:t>
            </a:r>
            <a:r>
              <a:rPr sz="18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18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1F5F"/>
                </a:solidFill>
                <a:latin typeface="Calibri"/>
                <a:cs typeface="Calibri"/>
              </a:rPr>
              <a:t>OPERACIONAL:	</a:t>
            </a:r>
            <a:r>
              <a:rPr sz="1800" b="1" spc="70" dirty="0">
                <a:solidFill>
                  <a:srgbClr val="001F5F"/>
                </a:solidFill>
                <a:latin typeface="Calibri"/>
                <a:cs typeface="Calibri"/>
              </a:rPr>
              <a:t>(2/3)</a:t>
            </a:r>
            <a:endParaRPr sz="1800">
              <a:latin typeface="Calibri"/>
              <a:cs typeface="Calibri"/>
            </a:endParaRPr>
          </a:p>
          <a:p>
            <a:pPr marL="372110" indent="-360045" algn="just">
              <a:lnSpc>
                <a:spcPct val="100000"/>
              </a:lnSpc>
              <a:spcBef>
                <a:spcPts val="600"/>
              </a:spcBef>
              <a:buAutoNum type="romanUcPeriod" startAt="4"/>
              <a:tabLst>
                <a:tab pos="372745" algn="l"/>
              </a:tabLst>
            </a:pP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Evidenciar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diferença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conceito</a:t>
            </a:r>
            <a:r>
              <a:rPr sz="1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entre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projetos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engenharia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P&amp;D.</a:t>
            </a:r>
            <a:endParaRPr sz="1800">
              <a:latin typeface="Calibri"/>
              <a:cs typeface="Calibri"/>
            </a:endParaRPr>
          </a:p>
          <a:p>
            <a:pPr marL="547370" marR="11430" algn="just">
              <a:lnSpc>
                <a:spcPct val="100000"/>
              </a:lnSpc>
              <a:spcBef>
                <a:spcPts val="620"/>
              </a:spcBef>
            </a:pP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Os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projetos relacionados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novos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processos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na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maioria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das vezes são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enquadrados 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pelo</a:t>
            </a:r>
            <a:r>
              <a:rPr sz="17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governo</a:t>
            </a:r>
            <a:r>
              <a:rPr sz="17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como</a:t>
            </a:r>
            <a:r>
              <a:rPr sz="1700" i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sendo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um</a:t>
            </a:r>
            <a:r>
              <a:rPr sz="17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projeto</a:t>
            </a:r>
            <a:r>
              <a:rPr sz="17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engenharia.</a:t>
            </a:r>
            <a:endParaRPr sz="1700">
              <a:latin typeface="Calibri"/>
              <a:cs typeface="Calibri"/>
            </a:endParaRPr>
          </a:p>
          <a:p>
            <a:pPr marL="372110" indent="-360045" algn="just">
              <a:lnSpc>
                <a:spcPct val="100000"/>
              </a:lnSpc>
              <a:spcBef>
                <a:spcPts val="585"/>
              </a:spcBef>
              <a:buAutoNum type="romanUcPeriod" startAt="5"/>
              <a:tabLst>
                <a:tab pos="372745" algn="l"/>
              </a:tabLst>
            </a:pP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Definição</a:t>
            </a:r>
            <a:r>
              <a:rPr sz="1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relação</a:t>
            </a:r>
            <a:r>
              <a:rPr sz="18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001F5F"/>
                </a:solidFill>
                <a:latin typeface="Calibri"/>
                <a:cs typeface="Calibri"/>
              </a:rPr>
              <a:t>amplitude</a:t>
            </a:r>
            <a:r>
              <a:rPr sz="18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conceito</a:t>
            </a:r>
            <a:r>
              <a:rPr sz="1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Inovação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Tecnológica.</a:t>
            </a:r>
            <a:endParaRPr sz="1800">
              <a:latin typeface="Calibri"/>
              <a:cs typeface="Calibri"/>
            </a:endParaRPr>
          </a:p>
          <a:p>
            <a:pPr marL="547370" marR="5080" algn="just">
              <a:lnSpc>
                <a:spcPct val="100000"/>
              </a:lnSpc>
              <a:spcBef>
                <a:spcPts val="615"/>
              </a:spcBef>
            </a:pP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Aproximação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análise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realizada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pelo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MCTI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com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conceitos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Inovação </a:t>
            </a:r>
            <a:r>
              <a:rPr sz="1700" i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Tecnológica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 constantes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 nos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manuais,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principalmente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relação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7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amplitude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de </a:t>
            </a:r>
            <a:r>
              <a:rPr sz="1700" i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mercado</a:t>
            </a:r>
            <a:r>
              <a:rPr sz="17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internacional/nacional</a:t>
            </a:r>
            <a:r>
              <a:rPr sz="17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7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empresa.</a:t>
            </a:r>
            <a:endParaRPr sz="1700">
              <a:latin typeface="Calibri"/>
              <a:cs typeface="Calibri"/>
            </a:endParaRPr>
          </a:p>
          <a:p>
            <a:pPr marL="413384" indent="-401320" algn="just">
              <a:lnSpc>
                <a:spcPct val="100000"/>
              </a:lnSpc>
              <a:spcBef>
                <a:spcPts val="585"/>
              </a:spcBef>
              <a:buAutoNum type="romanUcPeriod" startAt="6"/>
              <a:tabLst>
                <a:tab pos="414020" algn="l"/>
              </a:tabLst>
            </a:pP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Definição</a:t>
            </a:r>
            <a:r>
              <a:rPr sz="1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1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esclarecimento</a:t>
            </a:r>
            <a:r>
              <a:rPr sz="1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conceito</a:t>
            </a:r>
            <a:r>
              <a:rPr sz="18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terceirização</a:t>
            </a:r>
            <a:r>
              <a:rPr sz="1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P&amp;D.</a:t>
            </a:r>
            <a:endParaRPr sz="1800">
              <a:latin typeface="Calibri"/>
              <a:cs typeface="Calibri"/>
            </a:endParaRPr>
          </a:p>
          <a:p>
            <a:pPr marL="547370" marR="10795" algn="just">
              <a:lnSpc>
                <a:spcPct val="100000"/>
              </a:lnSpc>
              <a:spcBef>
                <a:spcPts val="620"/>
              </a:spcBef>
            </a:pP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Evitar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incertezas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 relação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ao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incentivo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projetos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são</a:t>
            </a:r>
            <a:r>
              <a:rPr sz="1700" i="1" spc="4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realizados </a:t>
            </a:r>
            <a:r>
              <a:rPr sz="17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5" dirty="0">
                <a:solidFill>
                  <a:srgbClr val="001F5F"/>
                </a:solidFill>
                <a:latin typeface="Calibri"/>
                <a:cs typeface="Calibri"/>
              </a:rPr>
              <a:t>integralmente</a:t>
            </a:r>
            <a:r>
              <a:rPr sz="17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2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7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parcialmente</a:t>
            </a:r>
            <a:r>
              <a:rPr sz="17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3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7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i="1" spc="40" dirty="0">
                <a:solidFill>
                  <a:srgbClr val="001F5F"/>
                </a:solidFill>
                <a:latin typeface="Calibri"/>
                <a:cs typeface="Calibri"/>
              </a:rPr>
              <a:t>parceiros.</a:t>
            </a:r>
            <a:endParaRPr sz="1700">
              <a:latin typeface="Calibri"/>
              <a:cs typeface="Calibri"/>
            </a:endParaRPr>
          </a:p>
          <a:p>
            <a:pPr marL="413384" indent="-401320" algn="just">
              <a:lnSpc>
                <a:spcPct val="100000"/>
              </a:lnSpc>
              <a:spcBef>
                <a:spcPts val="580"/>
              </a:spcBef>
              <a:buAutoNum type="romanUcPeriod" startAt="7"/>
              <a:tabLst>
                <a:tab pos="414020" algn="l"/>
              </a:tabLst>
            </a:pP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Esclarecer</a:t>
            </a:r>
            <a:r>
              <a:rPr sz="1800" b="1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racional</a:t>
            </a:r>
            <a:r>
              <a:rPr sz="18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cálculo</a:t>
            </a:r>
            <a:r>
              <a:rPr sz="1800" b="1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incremento</a:t>
            </a:r>
            <a:r>
              <a:rPr sz="18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pesquisadores</a:t>
            </a:r>
            <a:r>
              <a:rPr sz="1800" b="1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utilizado</a:t>
            </a:r>
            <a:r>
              <a:rPr sz="1800" b="1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pelo</a:t>
            </a:r>
            <a:endParaRPr sz="1800">
              <a:latin typeface="Calibri"/>
              <a:cs typeface="Calibri"/>
            </a:endParaRPr>
          </a:p>
          <a:p>
            <a:pPr marL="413384" algn="just">
              <a:lnSpc>
                <a:spcPct val="100000"/>
              </a:lnSpc>
            </a:pP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MCTI</a:t>
            </a:r>
            <a:r>
              <a:rPr sz="18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0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1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validação</a:t>
            </a:r>
            <a:r>
              <a:rPr sz="18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incremento</a:t>
            </a:r>
            <a:r>
              <a:rPr sz="18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20%</a:t>
            </a:r>
            <a:r>
              <a:rPr sz="18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aplicado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pela</a:t>
            </a:r>
            <a:r>
              <a:rPr sz="1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empresa.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41</a:t>
            </a:fld>
            <a:endParaRPr spc="1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26591"/>
            <a:ext cx="9142095" cy="880744"/>
            <a:chOff x="0" y="926591"/>
            <a:chExt cx="9142095" cy="88074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011"/>
              <a:ext cx="9141714" cy="8381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6828" y="926591"/>
              <a:ext cx="2009394" cy="6774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LEI</a:t>
            </a:r>
            <a:r>
              <a:rPr spc="145" dirty="0"/>
              <a:t> </a:t>
            </a:r>
            <a:r>
              <a:rPr spc="45" dirty="0"/>
              <a:t>DO</a:t>
            </a:r>
            <a:r>
              <a:rPr spc="150" dirty="0"/>
              <a:t> </a:t>
            </a:r>
            <a:r>
              <a:rPr spc="60" dirty="0"/>
              <a:t>BEM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62940" y="1315224"/>
            <a:ext cx="7835900" cy="511809"/>
            <a:chOff x="662940" y="1315224"/>
            <a:chExt cx="7835900" cy="51180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" y="1315224"/>
              <a:ext cx="3624834" cy="511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2211" y="1315224"/>
              <a:ext cx="387845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0040" y="1315224"/>
              <a:ext cx="4368546" cy="51128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Aprimoramento</a:t>
            </a:r>
            <a:r>
              <a:rPr spc="175" dirty="0"/>
              <a:t> </a:t>
            </a:r>
            <a:r>
              <a:rPr spc="45" dirty="0"/>
              <a:t>do</a:t>
            </a:r>
            <a:r>
              <a:rPr spc="190" dirty="0"/>
              <a:t> </a:t>
            </a:r>
            <a:r>
              <a:rPr spc="80" dirty="0"/>
              <a:t>Capítulo</a:t>
            </a:r>
            <a:r>
              <a:rPr spc="185" dirty="0"/>
              <a:t> </a:t>
            </a:r>
            <a:r>
              <a:rPr spc="60" dirty="0"/>
              <a:t>III</a:t>
            </a:r>
            <a:r>
              <a:rPr spc="245" dirty="0"/>
              <a:t> </a:t>
            </a:r>
            <a:r>
              <a:rPr dirty="0"/>
              <a:t>-</a:t>
            </a:r>
            <a:r>
              <a:rPr spc="204" dirty="0"/>
              <a:t> </a:t>
            </a:r>
            <a:r>
              <a:rPr spc="65" dirty="0"/>
              <a:t>Dos</a:t>
            </a:r>
            <a:r>
              <a:rPr spc="185" dirty="0"/>
              <a:t> </a:t>
            </a:r>
            <a:r>
              <a:rPr spc="80" dirty="0"/>
              <a:t>Incentivos</a:t>
            </a:r>
            <a:r>
              <a:rPr spc="165" dirty="0"/>
              <a:t> </a:t>
            </a:r>
            <a:r>
              <a:rPr dirty="0"/>
              <a:t>à</a:t>
            </a:r>
            <a:r>
              <a:rPr spc="195" dirty="0"/>
              <a:t> </a:t>
            </a:r>
            <a:r>
              <a:rPr spc="75" dirty="0"/>
              <a:t>Inovação</a:t>
            </a:r>
            <a:r>
              <a:rPr spc="180" dirty="0"/>
              <a:t> </a:t>
            </a:r>
            <a:r>
              <a:rPr spc="70" dirty="0"/>
              <a:t>Tecnológica</a:t>
            </a:r>
          </a:p>
          <a:p>
            <a:pPr>
              <a:lnSpc>
                <a:spcPct val="100000"/>
              </a:lnSpc>
            </a:pPr>
            <a:endParaRPr sz="1350"/>
          </a:p>
          <a:p>
            <a:pPr marL="12700">
              <a:lnSpc>
                <a:spcPct val="100000"/>
              </a:lnSpc>
              <a:tabLst>
                <a:tab pos="6308725" algn="l"/>
              </a:tabLst>
            </a:pPr>
            <a:r>
              <a:rPr spc="75" dirty="0">
                <a:solidFill>
                  <a:srgbClr val="001F5F"/>
                </a:solidFill>
              </a:rPr>
              <a:t>CONTRIBUIÇÕES</a:t>
            </a:r>
            <a:r>
              <a:rPr spc="245" dirty="0">
                <a:solidFill>
                  <a:srgbClr val="001F5F"/>
                </a:solidFill>
              </a:rPr>
              <a:t> </a:t>
            </a:r>
            <a:r>
              <a:rPr spc="50" dirty="0">
                <a:solidFill>
                  <a:srgbClr val="001F5F"/>
                </a:solidFill>
              </a:rPr>
              <a:t>DE</a:t>
            </a:r>
            <a:r>
              <a:rPr spc="215" dirty="0">
                <a:solidFill>
                  <a:srgbClr val="001F5F"/>
                </a:solidFill>
              </a:rPr>
              <a:t> </a:t>
            </a:r>
            <a:r>
              <a:rPr spc="55" dirty="0">
                <a:solidFill>
                  <a:srgbClr val="001F5F"/>
                </a:solidFill>
              </a:rPr>
              <a:t>CARÁTER</a:t>
            </a:r>
            <a:r>
              <a:rPr spc="240" dirty="0">
                <a:solidFill>
                  <a:srgbClr val="001F5F"/>
                </a:solidFill>
              </a:rPr>
              <a:t> </a:t>
            </a:r>
            <a:r>
              <a:rPr spc="75" dirty="0">
                <a:solidFill>
                  <a:srgbClr val="001F5F"/>
                </a:solidFill>
              </a:rPr>
              <a:t>ESPECÍFICO</a:t>
            </a:r>
            <a:r>
              <a:rPr spc="2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/</a:t>
            </a:r>
            <a:r>
              <a:rPr spc="220" dirty="0">
                <a:solidFill>
                  <a:srgbClr val="001F5F"/>
                </a:solidFill>
              </a:rPr>
              <a:t> </a:t>
            </a:r>
            <a:r>
              <a:rPr spc="80" dirty="0">
                <a:solidFill>
                  <a:srgbClr val="001F5F"/>
                </a:solidFill>
              </a:rPr>
              <a:t>OPERACIONAL:	</a:t>
            </a:r>
            <a:r>
              <a:rPr spc="70" dirty="0">
                <a:solidFill>
                  <a:srgbClr val="001F5F"/>
                </a:solidFill>
              </a:rPr>
              <a:t>(3/3)</a:t>
            </a:r>
          </a:p>
          <a:p>
            <a:pPr marL="372110" indent="-360045" algn="just">
              <a:lnSpc>
                <a:spcPct val="100000"/>
              </a:lnSpc>
              <a:spcBef>
                <a:spcPts val="600"/>
              </a:spcBef>
              <a:buAutoNum type="romanUcPeriod" startAt="9"/>
              <a:tabLst>
                <a:tab pos="372745" algn="l"/>
              </a:tabLst>
            </a:pPr>
            <a:r>
              <a:rPr spc="35" dirty="0">
                <a:solidFill>
                  <a:srgbClr val="001F5F"/>
                </a:solidFill>
              </a:rPr>
              <a:t>Apresentação</a:t>
            </a:r>
            <a:r>
              <a:rPr spc="85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da</a:t>
            </a:r>
            <a:r>
              <a:rPr spc="9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sistemática</a:t>
            </a:r>
            <a:r>
              <a:rPr spc="110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sobre</a:t>
            </a:r>
            <a:r>
              <a:rPr spc="9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a</a:t>
            </a:r>
            <a:r>
              <a:rPr spc="105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utilização</a:t>
            </a:r>
            <a:r>
              <a:rPr spc="100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de</a:t>
            </a:r>
            <a:r>
              <a:rPr spc="90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patentes.</a:t>
            </a:r>
          </a:p>
          <a:p>
            <a:pPr marL="547370" marR="6350" algn="just">
              <a:lnSpc>
                <a:spcPct val="100000"/>
              </a:lnSpc>
              <a:spcBef>
                <a:spcPts val="620"/>
              </a:spcBef>
            </a:pP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Esclarecer</a:t>
            </a:r>
            <a:r>
              <a:rPr sz="1700" b="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700" b="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posicionamento</a:t>
            </a:r>
            <a:r>
              <a:rPr sz="1700" b="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5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relação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ao</a:t>
            </a:r>
            <a:r>
              <a:rPr sz="1700" b="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adicional</a:t>
            </a:r>
            <a:r>
              <a:rPr sz="1700" b="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de 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20% 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concedido  para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projetos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que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geram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patentes,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principalmente </a:t>
            </a:r>
            <a:r>
              <a:rPr sz="1700" b="0" i="1" spc="25" dirty="0">
                <a:solidFill>
                  <a:srgbClr val="001F5F"/>
                </a:solidFill>
                <a:latin typeface="Calibri"/>
                <a:cs typeface="Calibri"/>
              </a:rPr>
              <a:t>em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relação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ao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descasamento entre </a:t>
            </a:r>
            <a:r>
              <a:rPr sz="1700" b="0" i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1700" b="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momento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do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pedido </a:t>
            </a:r>
            <a:r>
              <a:rPr sz="1700" b="0" i="1" dirty="0">
                <a:solidFill>
                  <a:srgbClr val="001F5F"/>
                </a:solidFill>
                <a:latin typeface="Calibri"/>
                <a:cs typeface="Calibri"/>
              </a:rPr>
              <a:t>e o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seu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registro. </a:t>
            </a:r>
            <a:r>
              <a:rPr sz="1700" b="0" i="1" spc="15" dirty="0">
                <a:solidFill>
                  <a:srgbClr val="001F5F"/>
                </a:solidFill>
                <a:latin typeface="Calibri"/>
                <a:cs typeface="Calibri"/>
              </a:rPr>
              <a:t>Em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virtude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da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demora </a:t>
            </a:r>
            <a:r>
              <a:rPr sz="1700" b="0" i="1" spc="25" dirty="0">
                <a:solidFill>
                  <a:srgbClr val="001F5F"/>
                </a:solidFill>
                <a:latin typeface="Calibri"/>
                <a:cs typeface="Calibri"/>
              </a:rPr>
              <a:t>da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concessão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uma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patente</a:t>
            </a:r>
            <a:r>
              <a:rPr sz="1700" b="0" i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no</a:t>
            </a:r>
            <a:r>
              <a:rPr sz="1700" b="0" i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Brasil,</a:t>
            </a:r>
            <a:r>
              <a:rPr sz="1700" b="0" i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700" b="0" i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projeto</a:t>
            </a:r>
            <a:r>
              <a:rPr sz="1700" b="0" i="1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pode</a:t>
            </a:r>
            <a:r>
              <a:rPr sz="1700" b="0" i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não</a:t>
            </a:r>
            <a:r>
              <a:rPr sz="1700" b="0" i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5" dirty="0">
                <a:solidFill>
                  <a:srgbClr val="001F5F"/>
                </a:solidFill>
                <a:latin typeface="Calibri"/>
                <a:cs typeface="Calibri"/>
              </a:rPr>
              <a:t>estar</a:t>
            </a:r>
            <a:r>
              <a:rPr sz="1700" b="0" i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sendo</a:t>
            </a:r>
            <a:r>
              <a:rPr sz="1700" b="0" i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reportado</a:t>
            </a:r>
            <a:r>
              <a:rPr sz="1700" b="0" i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quando</a:t>
            </a:r>
            <a:r>
              <a:rPr sz="1700" b="0" i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700" b="0" i="1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patente</a:t>
            </a:r>
            <a:r>
              <a:rPr sz="1700" b="0" i="1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1700" b="0" i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0" i="1" spc="25" dirty="0">
                <a:solidFill>
                  <a:srgbClr val="001F5F"/>
                </a:solidFill>
                <a:latin typeface="Calibri"/>
                <a:cs typeface="Calibri"/>
              </a:rPr>
              <a:t> fato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concedida</a:t>
            </a:r>
            <a:r>
              <a:rPr sz="1700" b="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700" b="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dúvidas</a:t>
            </a:r>
            <a:r>
              <a:rPr sz="1700" b="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5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b="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relação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700" b="0" i="1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declaração/aproveitamento </a:t>
            </a:r>
            <a:r>
              <a:rPr sz="1700" b="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35" dirty="0">
                <a:solidFill>
                  <a:srgbClr val="001F5F"/>
                </a:solidFill>
                <a:latin typeface="Calibri"/>
                <a:cs typeface="Calibri"/>
              </a:rPr>
              <a:t>desse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 benefício</a:t>
            </a:r>
            <a:r>
              <a:rPr sz="1700" b="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20" dirty="0">
                <a:solidFill>
                  <a:srgbClr val="001F5F"/>
                </a:solidFill>
                <a:latin typeface="Calibri"/>
                <a:cs typeface="Calibri"/>
              </a:rPr>
              <a:t>no</a:t>
            </a:r>
            <a:r>
              <a:rPr sz="1700" b="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0" i="1" spc="40" dirty="0">
                <a:solidFill>
                  <a:srgbClr val="001F5F"/>
                </a:solidFill>
                <a:latin typeface="Calibri"/>
                <a:cs typeface="Calibri"/>
              </a:rPr>
              <a:t>formulário.</a:t>
            </a:r>
            <a:endParaRPr sz="1700">
              <a:latin typeface="Calibri"/>
              <a:cs typeface="Calibri"/>
            </a:endParaRPr>
          </a:p>
          <a:p>
            <a:pPr marL="413384" marR="5080" indent="-401320" algn="just">
              <a:lnSpc>
                <a:spcPct val="100000"/>
              </a:lnSpc>
              <a:spcBef>
                <a:spcPts val="585"/>
              </a:spcBef>
              <a:buAutoNum type="romanUcPeriod" startAt="10"/>
              <a:tabLst>
                <a:tab pos="414020" algn="l"/>
              </a:tabLst>
            </a:pPr>
            <a:r>
              <a:rPr spc="35" dirty="0">
                <a:solidFill>
                  <a:srgbClr val="001F5F"/>
                </a:solidFill>
              </a:rPr>
              <a:t>Esclarecer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nos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manuais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spc="15" dirty="0">
                <a:solidFill>
                  <a:srgbClr val="001F5F"/>
                </a:solidFill>
              </a:rPr>
              <a:t>ou</a:t>
            </a:r>
            <a:r>
              <a:rPr spc="20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na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legislação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o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entendimento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20" dirty="0">
                <a:solidFill>
                  <a:srgbClr val="001F5F"/>
                </a:solidFill>
              </a:rPr>
              <a:t>do</a:t>
            </a:r>
            <a:r>
              <a:rPr spc="25" dirty="0">
                <a:solidFill>
                  <a:srgbClr val="001F5F"/>
                </a:solidFill>
              </a:rPr>
              <a:t> que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pode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ser 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classificado</a:t>
            </a:r>
            <a:r>
              <a:rPr spc="310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como</a:t>
            </a:r>
            <a:r>
              <a:rPr spc="285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serviços</a:t>
            </a:r>
            <a:r>
              <a:rPr spc="285" dirty="0">
                <a:solidFill>
                  <a:srgbClr val="001F5F"/>
                </a:solidFill>
              </a:rPr>
              <a:t> </a:t>
            </a:r>
            <a:r>
              <a:rPr spc="20" dirty="0">
                <a:solidFill>
                  <a:srgbClr val="001F5F"/>
                </a:solidFill>
              </a:rPr>
              <a:t>de</a:t>
            </a:r>
            <a:r>
              <a:rPr spc="27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terceiros/apoio</a:t>
            </a:r>
            <a:r>
              <a:rPr spc="310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técnico,</a:t>
            </a:r>
            <a:r>
              <a:rPr spc="290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especialmente</a:t>
            </a:r>
            <a:r>
              <a:rPr spc="300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em</a:t>
            </a:r>
            <a:r>
              <a:rPr spc="280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casos </a:t>
            </a:r>
            <a:r>
              <a:rPr spc="-395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da</a:t>
            </a:r>
            <a:r>
              <a:rPr spc="90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não</a:t>
            </a:r>
            <a:r>
              <a:rPr spc="9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prestação</a:t>
            </a:r>
            <a:r>
              <a:rPr spc="100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por</a:t>
            </a:r>
            <a:r>
              <a:rPr spc="95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empresas</a:t>
            </a:r>
            <a:r>
              <a:rPr spc="85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de</a:t>
            </a:r>
            <a:r>
              <a:rPr spc="85" dirty="0">
                <a:solidFill>
                  <a:srgbClr val="001F5F"/>
                </a:solidFill>
              </a:rPr>
              <a:t> </a:t>
            </a:r>
            <a:r>
              <a:rPr spc="40" dirty="0">
                <a:solidFill>
                  <a:srgbClr val="001F5F"/>
                </a:solidFill>
              </a:rPr>
              <a:t>pequeno</a:t>
            </a:r>
            <a:r>
              <a:rPr spc="100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porte</a:t>
            </a:r>
            <a:r>
              <a:rPr spc="9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e</a:t>
            </a:r>
            <a:r>
              <a:rPr spc="75" dirty="0">
                <a:solidFill>
                  <a:srgbClr val="001F5F"/>
                </a:solidFill>
              </a:rPr>
              <a:t> </a:t>
            </a:r>
            <a:r>
              <a:rPr spc="40" dirty="0">
                <a:solidFill>
                  <a:srgbClr val="001F5F"/>
                </a:solidFill>
              </a:rPr>
              <a:t>microempresas.</a:t>
            </a:r>
          </a:p>
          <a:p>
            <a:pPr marL="413384" marR="5715" indent="-401320" algn="just">
              <a:lnSpc>
                <a:spcPct val="100000"/>
              </a:lnSpc>
              <a:spcBef>
                <a:spcPts val="600"/>
              </a:spcBef>
              <a:buAutoNum type="romanUcPeriod" startAt="10"/>
              <a:tabLst>
                <a:tab pos="414020" algn="l"/>
              </a:tabLst>
            </a:pPr>
            <a:r>
              <a:rPr spc="35" dirty="0">
                <a:solidFill>
                  <a:srgbClr val="001F5F"/>
                </a:solidFill>
              </a:rPr>
              <a:t>Esclarecer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o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nível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de</a:t>
            </a:r>
            <a:r>
              <a:rPr spc="30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aprofundamento</a:t>
            </a:r>
            <a:r>
              <a:rPr spc="40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que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o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MCTI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espera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em</a:t>
            </a:r>
            <a:r>
              <a:rPr spc="30" dirty="0">
                <a:solidFill>
                  <a:srgbClr val="001F5F"/>
                </a:solidFill>
              </a:rPr>
              <a:t> relação  </a:t>
            </a:r>
            <a:r>
              <a:rPr dirty="0">
                <a:solidFill>
                  <a:srgbClr val="001F5F"/>
                </a:solidFill>
              </a:rPr>
              <a:t>a 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dispêndios </a:t>
            </a:r>
            <a:r>
              <a:rPr spc="25" dirty="0">
                <a:solidFill>
                  <a:srgbClr val="001F5F"/>
                </a:solidFill>
              </a:rPr>
              <a:t>com </a:t>
            </a:r>
            <a:r>
              <a:rPr spc="35" dirty="0">
                <a:solidFill>
                  <a:srgbClr val="001F5F"/>
                </a:solidFill>
              </a:rPr>
              <a:t>materiais </a:t>
            </a:r>
            <a:r>
              <a:rPr spc="25" dirty="0">
                <a:solidFill>
                  <a:srgbClr val="001F5F"/>
                </a:solidFill>
              </a:rPr>
              <a:t>de </a:t>
            </a:r>
            <a:r>
              <a:rPr spc="30" dirty="0">
                <a:solidFill>
                  <a:srgbClr val="001F5F"/>
                </a:solidFill>
              </a:rPr>
              <a:t>consumo, </a:t>
            </a:r>
            <a:r>
              <a:rPr spc="35" dirty="0">
                <a:solidFill>
                  <a:srgbClr val="001F5F"/>
                </a:solidFill>
              </a:rPr>
              <a:t>viagens </a:t>
            </a:r>
            <a:r>
              <a:rPr dirty="0">
                <a:solidFill>
                  <a:srgbClr val="001F5F"/>
                </a:solidFill>
              </a:rPr>
              <a:t>e </a:t>
            </a:r>
            <a:r>
              <a:rPr spc="35" dirty="0">
                <a:solidFill>
                  <a:srgbClr val="001F5F"/>
                </a:solidFill>
              </a:rPr>
              <a:t>serviços </a:t>
            </a:r>
            <a:r>
              <a:rPr spc="25" dirty="0">
                <a:solidFill>
                  <a:srgbClr val="001F5F"/>
                </a:solidFill>
              </a:rPr>
              <a:t>de </a:t>
            </a:r>
            <a:r>
              <a:rPr spc="30" dirty="0">
                <a:solidFill>
                  <a:srgbClr val="001F5F"/>
                </a:solidFill>
              </a:rPr>
              <a:t>terceiros, </a:t>
            </a:r>
            <a:r>
              <a:rPr spc="25" dirty="0">
                <a:solidFill>
                  <a:srgbClr val="001F5F"/>
                </a:solidFill>
              </a:rPr>
              <a:t>com </a:t>
            </a:r>
            <a:r>
              <a:rPr dirty="0">
                <a:solidFill>
                  <a:srgbClr val="001F5F"/>
                </a:solidFill>
              </a:rPr>
              <a:t>o </a:t>
            </a:r>
            <a:r>
              <a:rPr spc="5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objetivo</a:t>
            </a:r>
            <a:r>
              <a:rPr spc="85" dirty="0">
                <a:solidFill>
                  <a:srgbClr val="001F5F"/>
                </a:solidFill>
              </a:rPr>
              <a:t> </a:t>
            </a:r>
            <a:r>
              <a:rPr spc="25" dirty="0">
                <a:solidFill>
                  <a:srgbClr val="001F5F"/>
                </a:solidFill>
              </a:rPr>
              <a:t>de</a:t>
            </a:r>
            <a:r>
              <a:rPr spc="8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evitar</a:t>
            </a:r>
            <a:r>
              <a:rPr spc="100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questionamentos</a:t>
            </a:r>
            <a:r>
              <a:rPr spc="105" dirty="0">
                <a:solidFill>
                  <a:srgbClr val="001F5F"/>
                </a:solidFill>
              </a:rPr>
              <a:t> </a:t>
            </a:r>
            <a:r>
              <a:rPr spc="30" dirty="0">
                <a:solidFill>
                  <a:srgbClr val="001F5F"/>
                </a:solidFill>
              </a:rPr>
              <a:t>nos</a:t>
            </a:r>
            <a:r>
              <a:rPr spc="85" dirty="0">
                <a:solidFill>
                  <a:srgbClr val="001F5F"/>
                </a:solidFill>
              </a:rPr>
              <a:t> </a:t>
            </a:r>
            <a:r>
              <a:rPr spc="35" dirty="0">
                <a:solidFill>
                  <a:srgbClr val="001F5F"/>
                </a:solidFill>
              </a:rPr>
              <a:t>pareceres.</a:t>
            </a: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42</a:t>
            </a:fld>
            <a:endParaRPr spc="1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35736"/>
            <a:ext cx="9142095" cy="860425"/>
            <a:chOff x="0" y="935736"/>
            <a:chExt cx="9142095" cy="8604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1957"/>
              <a:ext cx="9141714" cy="804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2972" y="935736"/>
              <a:ext cx="4277106" cy="6210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60" y="1284744"/>
              <a:ext cx="6906006" cy="5112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9205" y="997458"/>
            <a:ext cx="6601459" cy="63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2200" spc="75" dirty="0"/>
              <a:t>INVESTIMENTOS</a:t>
            </a:r>
            <a:r>
              <a:rPr sz="2200" spc="204" dirty="0"/>
              <a:t> </a:t>
            </a:r>
            <a:r>
              <a:rPr sz="2200" spc="40" dirty="0"/>
              <a:t>EM</a:t>
            </a:r>
            <a:r>
              <a:rPr sz="2200" spc="180" dirty="0"/>
              <a:t> </a:t>
            </a:r>
            <a:r>
              <a:rPr sz="2200" spc="50" dirty="0"/>
              <a:t>STARTUPS</a:t>
            </a:r>
            <a:endParaRPr sz="2200"/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i="1" spc="75" dirty="0">
                <a:latin typeface="Calibri"/>
                <a:cs typeface="Calibri"/>
              </a:rPr>
              <a:t>Modelo</a:t>
            </a:r>
            <a:r>
              <a:rPr sz="1800" i="1" spc="215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de</a:t>
            </a:r>
            <a:r>
              <a:rPr sz="1800" i="1" spc="195" dirty="0">
                <a:latin typeface="Calibri"/>
                <a:cs typeface="Calibri"/>
              </a:rPr>
              <a:t> </a:t>
            </a:r>
            <a:r>
              <a:rPr sz="1800" i="1" spc="80" dirty="0">
                <a:latin typeface="Calibri"/>
                <a:cs typeface="Calibri"/>
              </a:rPr>
              <a:t>aplicação</a:t>
            </a:r>
            <a:r>
              <a:rPr sz="1800" i="1" spc="204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de</a:t>
            </a:r>
            <a:r>
              <a:rPr sz="1800" i="1" spc="210" dirty="0">
                <a:latin typeface="Calibri"/>
                <a:cs typeface="Calibri"/>
              </a:rPr>
              <a:t> </a:t>
            </a:r>
            <a:r>
              <a:rPr sz="1800" i="1" spc="80" dirty="0">
                <a:latin typeface="Calibri"/>
                <a:cs typeface="Calibri"/>
              </a:rPr>
              <a:t>recursos</a:t>
            </a:r>
            <a:r>
              <a:rPr sz="1800" i="1" spc="229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da</a:t>
            </a:r>
            <a:r>
              <a:rPr sz="1800" i="1" spc="204" dirty="0">
                <a:latin typeface="Calibri"/>
                <a:cs typeface="Calibri"/>
              </a:rPr>
              <a:t> </a:t>
            </a:r>
            <a:r>
              <a:rPr sz="1800" i="1" spc="60" dirty="0">
                <a:latin typeface="Calibri"/>
                <a:cs typeface="Calibri"/>
              </a:rPr>
              <a:t>Lei</a:t>
            </a:r>
            <a:r>
              <a:rPr sz="1800" i="1" spc="195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de</a:t>
            </a:r>
            <a:r>
              <a:rPr sz="1800" i="1" spc="210" dirty="0">
                <a:latin typeface="Calibri"/>
                <a:cs typeface="Calibri"/>
              </a:rPr>
              <a:t> </a:t>
            </a:r>
            <a:r>
              <a:rPr sz="1800" i="1" spc="80" dirty="0">
                <a:latin typeface="Calibri"/>
                <a:cs typeface="Calibri"/>
              </a:rPr>
              <a:t>Informática</a:t>
            </a:r>
            <a:r>
              <a:rPr sz="1800" i="1" spc="229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em</a:t>
            </a:r>
            <a:r>
              <a:rPr sz="1800" i="1" spc="200" dirty="0">
                <a:latin typeface="Calibri"/>
                <a:cs typeface="Calibri"/>
              </a:rPr>
              <a:t> </a:t>
            </a:r>
            <a:r>
              <a:rPr sz="1800" i="1" spc="60" dirty="0">
                <a:latin typeface="Calibri"/>
                <a:cs typeface="Calibri"/>
              </a:rPr>
              <a:t>FIP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0336" y="2005050"/>
            <a:ext cx="8126095" cy="36683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00"/>
              </a:spcBef>
              <a:buSzPct val="58823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700" b="1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PROPOSTA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7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6FC0"/>
                </a:solidFill>
                <a:latin typeface="Calibri"/>
                <a:cs typeface="Calibri"/>
              </a:rPr>
              <a:t>incentivar</a:t>
            </a:r>
            <a:r>
              <a:rPr sz="1700" b="1" spc="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700" b="1" spc="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6FC0"/>
                </a:solidFill>
                <a:latin typeface="Calibri"/>
                <a:cs typeface="Calibri"/>
              </a:rPr>
              <a:t>expandir</a:t>
            </a:r>
            <a:r>
              <a:rPr sz="1700" b="1" spc="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1700" b="1" spc="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6FC0"/>
                </a:solidFill>
                <a:latin typeface="Calibri"/>
                <a:cs typeface="Calibri"/>
              </a:rPr>
              <a:t>uso</a:t>
            </a:r>
            <a:r>
              <a:rPr sz="1700" b="1" spc="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1700" b="1" spc="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700" b="1" spc="40" dirty="0">
                <a:solidFill>
                  <a:srgbClr val="006FC0"/>
                </a:solidFill>
                <a:latin typeface="Calibri"/>
                <a:cs typeface="Calibri"/>
              </a:rPr>
              <a:t>modelo.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SzPct val="58823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Surgiu</a:t>
            </a:r>
            <a:r>
              <a:rPr sz="17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2018,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17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reformulação</a:t>
            </a:r>
            <a:r>
              <a:rPr sz="17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Política</a:t>
            </a:r>
            <a:r>
              <a:rPr sz="17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TIC.</a:t>
            </a:r>
            <a:endParaRPr sz="1700">
              <a:latin typeface="Calibri"/>
              <a:cs typeface="Calibri"/>
            </a:endParaRPr>
          </a:p>
          <a:p>
            <a:pPr marL="299085" marR="10795" indent="-287020">
              <a:lnSpc>
                <a:spcPct val="100000"/>
              </a:lnSpc>
              <a:spcBef>
                <a:spcPts val="600"/>
              </a:spcBef>
              <a:buSzPct val="58823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Oportunidade</a:t>
            </a: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empresas</a:t>
            </a: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beneficiárias</a:t>
            </a: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 Lei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Informática</a:t>
            </a: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(n°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8.248/91) </a:t>
            </a:r>
            <a:r>
              <a:rPr sz="1700" b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investir</a:t>
            </a:r>
            <a:r>
              <a:rPr sz="17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700" b="1" i="1" spc="35" dirty="0">
                <a:solidFill>
                  <a:srgbClr val="001F5F"/>
                </a:solidFill>
                <a:latin typeface="Calibri"/>
                <a:cs typeface="Calibri"/>
              </a:rPr>
              <a:t>tartups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7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meio</a:t>
            </a:r>
            <a:r>
              <a:rPr sz="17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Fundos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Investimentos</a:t>
            </a:r>
            <a:r>
              <a:rPr sz="17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Participação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FIP:</a:t>
            </a:r>
            <a:endParaRPr sz="1700">
              <a:latin typeface="Calibri"/>
              <a:cs typeface="Calibri"/>
            </a:endParaRPr>
          </a:p>
          <a:p>
            <a:pPr marL="756285" marR="6350" lvl="1" indent="-287020">
              <a:lnSpc>
                <a:spcPct val="100000"/>
              </a:lnSpc>
              <a:spcBef>
                <a:spcPts val="600"/>
              </a:spcBef>
              <a:buSzPct val="58823"/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instrumento</a:t>
            </a:r>
            <a:r>
              <a:rPr sz="1700" b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financeiro</a:t>
            </a:r>
            <a:r>
              <a:rPr sz="17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mais</a:t>
            </a:r>
            <a:r>
              <a:rPr sz="17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utilizado</a:t>
            </a:r>
            <a:r>
              <a:rPr sz="17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pelo</a:t>
            </a:r>
            <a:r>
              <a:rPr sz="1700" b="1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mercado</a:t>
            </a:r>
            <a:r>
              <a:rPr sz="1700" b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1700" b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7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capitalização</a:t>
            </a:r>
            <a:r>
              <a:rPr sz="17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4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700" b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startups;</a:t>
            </a:r>
            <a:endParaRPr sz="1700">
              <a:latin typeface="Calibri"/>
              <a:cs typeface="Calibri"/>
            </a:endParaRPr>
          </a:p>
          <a:p>
            <a:pPr marL="756285" marR="13335" lvl="1" indent="-287020">
              <a:lnSpc>
                <a:spcPct val="100000"/>
              </a:lnSpc>
              <a:spcBef>
                <a:spcPts val="600"/>
              </a:spcBef>
              <a:buSzPct val="58823"/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série</a:t>
            </a:r>
            <a:r>
              <a:rPr sz="1700" b="1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controles</a:t>
            </a:r>
            <a:r>
              <a:rPr sz="1700" b="1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700" b="1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Comissão</a:t>
            </a:r>
            <a:r>
              <a:rPr sz="17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Valores</a:t>
            </a:r>
            <a:r>
              <a:rPr sz="1700" b="1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Mobiliários</a:t>
            </a:r>
            <a:r>
              <a:rPr sz="1700" b="1" spc="3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7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CVM,</a:t>
            </a:r>
            <a:r>
              <a:rPr sz="1700" b="1" spc="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com</a:t>
            </a:r>
            <a:r>
              <a:rPr sz="1700" b="1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sanções </a:t>
            </a:r>
            <a:r>
              <a:rPr sz="1700" b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7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gestor</a:t>
            </a:r>
            <a:r>
              <a:rPr sz="17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7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7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administrador</a:t>
            </a:r>
            <a:r>
              <a:rPr sz="17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7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caso</a:t>
            </a:r>
            <a:r>
              <a:rPr sz="17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descumprimento.</a:t>
            </a:r>
            <a:endParaRPr sz="1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SzPct val="58823"/>
              <a:buFont typeface="Wingdings"/>
              <a:buChar char=""/>
              <a:tabLst>
                <a:tab pos="756285" algn="l"/>
                <a:tab pos="756920" algn="l"/>
              </a:tabLst>
            </a:pP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simplifica</a:t>
            </a:r>
            <a:r>
              <a:rPr sz="17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7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traz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mais</a:t>
            </a:r>
            <a:r>
              <a:rPr sz="17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segurança</a:t>
            </a:r>
            <a:r>
              <a:rPr sz="17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jurídica</a:t>
            </a:r>
            <a:r>
              <a:rPr sz="17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7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todos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17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interessados.</a:t>
            </a:r>
            <a:endParaRPr sz="17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SzPct val="58823"/>
              <a:buFont typeface="Wingdings"/>
              <a:buChar char=""/>
              <a:tabLst>
                <a:tab pos="299720" algn="l"/>
              </a:tabLst>
            </a:pP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Portaria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MCTI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n°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5.894,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 13 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novembro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2018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regulamenta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aplicação </a:t>
            </a:r>
            <a:r>
              <a:rPr sz="1700" b="1" spc="4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7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recursos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 incentivados</a:t>
            </a:r>
            <a:r>
              <a:rPr sz="17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pela 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Lei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Informática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em  </a:t>
            </a:r>
            <a:r>
              <a:rPr sz="1700" b="1" spc="-15" dirty="0">
                <a:solidFill>
                  <a:srgbClr val="001F5F"/>
                </a:solidFill>
                <a:latin typeface="Calibri"/>
                <a:cs typeface="Calibri"/>
              </a:rPr>
              <a:t>FIP,</a:t>
            </a:r>
            <a:r>
              <a:rPr sz="1700" b="1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autorizados 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pela  CVM, 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1700" b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7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7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destinam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7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capitalização</a:t>
            </a:r>
            <a:r>
              <a:rPr sz="17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empresas</a:t>
            </a:r>
            <a:r>
              <a:rPr sz="17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2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7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0" dirty="0">
                <a:solidFill>
                  <a:srgbClr val="001F5F"/>
                </a:solidFill>
                <a:latin typeface="Calibri"/>
                <a:cs typeface="Calibri"/>
              </a:rPr>
              <a:t>base</a:t>
            </a:r>
            <a:r>
              <a:rPr sz="17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tecnológica</a:t>
            </a:r>
            <a:r>
              <a:rPr sz="17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700" b="1" i="1" spc="35" dirty="0">
                <a:solidFill>
                  <a:srgbClr val="001F5F"/>
                </a:solidFill>
                <a:latin typeface="Calibri"/>
                <a:cs typeface="Calibri"/>
              </a:rPr>
              <a:t>startups</a:t>
            </a:r>
            <a:r>
              <a:rPr sz="1700" b="1" spc="35" dirty="0">
                <a:solidFill>
                  <a:srgbClr val="001F5F"/>
                </a:solidFill>
                <a:latin typeface="Calibri"/>
                <a:cs typeface="Calibri"/>
              </a:rPr>
              <a:t>).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43</a:t>
            </a:fld>
            <a:endParaRPr spc="1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35736"/>
            <a:ext cx="9142095" cy="860425"/>
            <a:chOff x="0" y="935736"/>
            <a:chExt cx="9142095" cy="8604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1957"/>
              <a:ext cx="9141714" cy="8049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2972" y="935736"/>
              <a:ext cx="4277106" cy="6210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60" y="1284744"/>
              <a:ext cx="6906006" cy="5112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9205" y="997458"/>
            <a:ext cx="6601459" cy="63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5"/>
              </a:spcBef>
            </a:pPr>
            <a:r>
              <a:rPr sz="2200" spc="75" dirty="0"/>
              <a:t>INVESTIMENTOS</a:t>
            </a:r>
            <a:r>
              <a:rPr sz="2200" spc="204" dirty="0"/>
              <a:t> </a:t>
            </a:r>
            <a:r>
              <a:rPr sz="2200" spc="40" dirty="0"/>
              <a:t>EM</a:t>
            </a:r>
            <a:r>
              <a:rPr sz="2200" spc="180" dirty="0"/>
              <a:t> </a:t>
            </a:r>
            <a:r>
              <a:rPr sz="2200" spc="50" dirty="0"/>
              <a:t>STARTUPS</a:t>
            </a:r>
            <a:endParaRPr sz="2200"/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i="1" spc="75" dirty="0">
                <a:latin typeface="Calibri"/>
                <a:cs typeface="Calibri"/>
              </a:rPr>
              <a:t>Modelo</a:t>
            </a:r>
            <a:r>
              <a:rPr sz="1800" i="1" spc="215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de</a:t>
            </a:r>
            <a:r>
              <a:rPr sz="1800" i="1" spc="195" dirty="0">
                <a:latin typeface="Calibri"/>
                <a:cs typeface="Calibri"/>
              </a:rPr>
              <a:t> </a:t>
            </a:r>
            <a:r>
              <a:rPr sz="1800" i="1" spc="80" dirty="0">
                <a:latin typeface="Calibri"/>
                <a:cs typeface="Calibri"/>
              </a:rPr>
              <a:t>aplicação</a:t>
            </a:r>
            <a:r>
              <a:rPr sz="1800" i="1" spc="204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de</a:t>
            </a:r>
            <a:r>
              <a:rPr sz="1800" i="1" spc="210" dirty="0">
                <a:latin typeface="Calibri"/>
                <a:cs typeface="Calibri"/>
              </a:rPr>
              <a:t> </a:t>
            </a:r>
            <a:r>
              <a:rPr sz="1800" i="1" spc="80" dirty="0">
                <a:latin typeface="Calibri"/>
                <a:cs typeface="Calibri"/>
              </a:rPr>
              <a:t>recursos</a:t>
            </a:r>
            <a:r>
              <a:rPr sz="1800" i="1" spc="229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da</a:t>
            </a:r>
            <a:r>
              <a:rPr sz="1800" i="1" spc="204" dirty="0">
                <a:latin typeface="Calibri"/>
                <a:cs typeface="Calibri"/>
              </a:rPr>
              <a:t> </a:t>
            </a:r>
            <a:r>
              <a:rPr sz="1800" i="1" spc="60" dirty="0">
                <a:latin typeface="Calibri"/>
                <a:cs typeface="Calibri"/>
              </a:rPr>
              <a:t>Lei</a:t>
            </a:r>
            <a:r>
              <a:rPr sz="1800" i="1" spc="195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de</a:t>
            </a:r>
            <a:r>
              <a:rPr sz="1800" i="1" spc="210" dirty="0">
                <a:latin typeface="Calibri"/>
                <a:cs typeface="Calibri"/>
              </a:rPr>
              <a:t> </a:t>
            </a:r>
            <a:r>
              <a:rPr sz="1800" i="1" spc="80" dirty="0">
                <a:latin typeface="Calibri"/>
                <a:cs typeface="Calibri"/>
              </a:rPr>
              <a:t>Informática</a:t>
            </a:r>
            <a:r>
              <a:rPr sz="1800" i="1" spc="229" dirty="0">
                <a:latin typeface="Calibri"/>
                <a:cs typeface="Calibri"/>
              </a:rPr>
              <a:t> </a:t>
            </a:r>
            <a:r>
              <a:rPr sz="1800" i="1" spc="45" dirty="0">
                <a:latin typeface="Calibri"/>
                <a:cs typeface="Calibri"/>
              </a:rPr>
              <a:t>em</a:t>
            </a:r>
            <a:r>
              <a:rPr sz="1800" i="1" spc="200" dirty="0">
                <a:latin typeface="Calibri"/>
                <a:cs typeface="Calibri"/>
              </a:rPr>
              <a:t> </a:t>
            </a:r>
            <a:r>
              <a:rPr sz="1800" i="1" spc="60" dirty="0">
                <a:latin typeface="Calibri"/>
                <a:cs typeface="Calibri"/>
              </a:rPr>
              <a:t>FIP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63498" y="3545204"/>
            <a:ext cx="955675" cy="595630"/>
          </a:xfrm>
          <a:custGeom>
            <a:avLst/>
            <a:gdLst/>
            <a:ahLst/>
            <a:cxnLst/>
            <a:rect l="l" t="t" r="r" b="b"/>
            <a:pathLst>
              <a:path w="955675" h="595629">
                <a:moveTo>
                  <a:pt x="848639" y="0"/>
                </a:moveTo>
                <a:lnTo>
                  <a:pt x="116243" y="0"/>
                </a:lnTo>
                <a:lnTo>
                  <a:pt x="92455" y="2539"/>
                </a:lnTo>
                <a:lnTo>
                  <a:pt x="50914" y="20319"/>
                </a:lnTo>
                <a:lnTo>
                  <a:pt x="19469" y="53339"/>
                </a:lnTo>
                <a:lnTo>
                  <a:pt x="2070" y="95249"/>
                </a:lnTo>
                <a:lnTo>
                  <a:pt x="0" y="480059"/>
                </a:lnTo>
                <a:lnTo>
                  <a:pt x="736" y="491489"/>
                </a:lnTo>
                <a:lnTo>
                  <a:pt x="14897" y="535939"/>
                </a:lnTo>
                <a:lnTo>
                  <a:pt x="43764" y="570229"/>
                </a:lnTo>
                <a:lnTo>
                  <a:pt x="84061" y="591819"/>
                </a:lnTo>
                <a:lnTo>
                  <a:pt x="107010" y="595629"/>
                </a:lnTo>
                <a:lnTo>
                  <a:pt x="851306" y="595629"/>
                </a:lnTo>
                <a:lnTo>
                  <a:pt x="895248" y="581659"/>
                </a:lnTo>
                <a:lnTo>
                  <a:pt x="920690" y="562609"/>
                </a:lnTo>
                <a:lnTo>
                  <a:pt x="108699" y="562609"/>
                </a:lnTo>
                <a:lnTo>
                  <a:pt x="100279" y="561339"/>
                </a:lnTo>
                <a:lnTo>
                  <a:pt x="63626" y="543559"/>
                </a:lnTo>
                <a:lnTo>
                  <a:pt x="39458" y="511809"/>
                </a:lnTo>
                <a:lnTo>
                  <a:pt x="33015" y="480059"/>
                </a:lnTo>
                <a:lnTo>
                  <a:pt x="33023" y="116839"/>
                </a:lnTo>
                <a:lnTo>
                  <a:pt x="43256" y="77469"/>
                </a:lnTo>
                <a:lnTo>
                  <a:pt x="70548" y="46989"/>
                </a:lnTo>
                <a:lnTo>
                  <a:pt x="109232" y="33019"/>
                </a:lnTo>
                <a:lnTo>
                  <a:pt x="918849" y="33019"/>
                </a:lnTo>
                <a:lnTo>
                  <a:pt x="911758" y="26669"/>
                </a:lnTo>
                <a:lnTo>
                  <a:pt x="902868" y="19050"/>
                </a:lnTo>
                <a:lnTo>
                  <a:pt x="892962" y="13969"/>
                </a:lnTo>
                <a:lnTo>
                  <a:pt x="882421" y="8889"/>
                </a:lnTo>
                <a:lnTo>
                  <a:pt x="871880" y="5079"/>
                </a:lnTo>
                <a:lnTo>
                  <a:pt x="848639" y="0"/>
                </a:lnTo>
                <a:close/>
              </a:path>
              <a:path w="955675" h="595629">
                <a:moveTo>
                  <a:pt x="918849" y="33019"/>
                </a:moveTo>
                <a:lnTo>
                  <a:pt x="846988" y="33019"/>
                </a:lnTo>
                <a:lnTo>
                  <a:pt x="855370" y="35559"/>
                </a:lnTo>
                <a:lnTo>
                  <a:pt x="863498" y="36829"/>
                </a:lnTo>
                <a:lnTo>
                  <a:pt x="871245" y="39369"/>
                </a:lnTo>
                <a:lnTo>
                  <a:pt x="878611" y="43179"/>
                </a:lnTo>
                <a:lnTo>
                  <a:pt x="885596" y="48259"/>
                </a:lnTo>
                <a:lnTo>
                  <a:pt x="892073" y="52069"/>
                </a:lnTo>
                <a:lnTo>
                  <a:pt x="916203" y="85089"/>
                </a:lnTo>
                <a:lnTo>
                  <a:pt x="922607" y="116839"/>
                </a:lnTo>
                <a:lnTo>
                  <a:pt x="922607" y="480059"/>
                </a:lnTo>
                <a:lnTo>
                  <a:pt x="912266" y="519429"/>
                </a:lnTo>
                <a:lnTo>
                  <a:pt x="885088" y="548639"/>
                </a:lnTo>
                <a:lnTo>
                  <a:pt x="846480" y="562609"/>
                </a:lnTo>
                <a:lnTo>
                  <a:pt x="920690" y="562609"/>
                </a:lnTo>
                <a:lnTo>
                  <a:pt x="946810" y="523239"/>
                </a:lnTo>
                <a:lnTo>
                  <a:pt x="955621" y="480059"/>
                </a:lnTo>
                <a:lnTo>
                  <a:pt x="955573" y="116839"/>
                </a:lnTo>
                <a:lnTo>
                  <a:pt x="945794" y="71119"/>
                </a:lnTo>
                <a:lnTo>
                  <a:pt x="920267" y="34289"/>
                </a:lnTo>
                <a:lnTo>
                  <a:pt x="918849" y="33019"/>
                </a:lnTo>
                <a:close/>
              </a:path>
              <a:path w="955675" h="595629">
                <a:moveTo>
                  <a:pt x="846480" y="44450"/>
                </a:moveTo>
                <a:lnTo>
                  <a:pt x="110845" y="44450"/>
                </a:lnTo>
                <a:lnTo>
                  <a:pt x="96342" y="46989"/>
                </a:lnTo>
                <a:lnTo>
                  <a:pt x="89750" y="49529"/>
                </a:lnTo>
                <a:lnTo>
                  <a:pt x="83350" y="52069"/>
                </a:lnTo>
                <a:lnTo>
                  <a:pt x="77089" y="55879"/>
                </a:lnTo>
                <a:lnTo>
                  <a:pt x="71335" y="60959"/>
                </a:lnTo>
                <a:lnTo>
                  <a:pt x="66128" y="64769"/>
                </a:lnTo>
                <a:lnTo>
                  <a:pt x="61290" y="69849"/>
                </a:lnTo>
                <a:lnTo>
                  <a:pt x="56934" y="76199"/>
                </a:lnTo>
                <a:lnTo>
                  <a:pt x="53149" y="82549"/>
                </a:lnTo>
                <a:lnTo>
                  <a:pt x="50050" y="87629"/>
                </a:lnTo>
                <a:lnTo>
                  <a:pt x="47510" y="95249"/>
                </a:lnTo>
                <a:lnTo>
                  <a:pt x="45592" y="101599"/>
                </a:lnTo>
                <a:lnTo>
                  <a:pt x="44411" y="109219"/>
                </a:lnTo>
                <a:lnTo>
                  <a:pt x="44020" y="116839"/>
                </a:lnTo>
                <a:lnTo>
                  <a:pt x="44039" y="480059"/>
                </a:lnTo>
                <a:lnTo>
                  <a:pt x="56159" y="519429"/>
                </a:lnTo>
                <a:lnTo>
                  <a:pt x="88201" y="546099"/>
                </a:lnTo>
                <a:lnTo>
                  <a:pt x="117652" y="552449"/>
                </a:lnTo>
                <a:lnTo>
                  <a:pt x="844829" y="552449"/>
                </a:lnTo>
                <a:lnTo>
                  <a:pt x="852195" y="551179"/>
                </a:lnTo>
                <a:lnTo>
                  <a:pt x="859180" y="548639"/>
                </a:lnTo>
                <a:lnTo>
                  <a:pt x="872515" y="543559"/>
                </a:lnTo>
                <a:lnTo>
                  <a:pt x="876494" y="541019"/>
                </a:lnTo>
                <a:lnTo>
                  <a:pt x="109829" y="541019"/>
                </a:lnTo>
                <a:lnTo>
                  <a:pt x="103517" y="539749"/>
                </a:lnTo>
                <a:lnTo>
                  <a:pt x="68364" y="516889"/>
                </a:lnTo>
                <a:lnTo>
                  <a:pt x="64998" y="513079"/>
                </a:lnTo>
                <a:lnTo>
                  <a:pt x="55001" y="480059"/>
                </a:lnTo>
                <a:lnTo>
                  <a:pt x="55026" y="116839"/>
                </a:lnTo>
                <a:lnTo>
                  <a:pt x="70142" y="77469"/>
                </a:lnTo>
                <a:lnTo>
                  <a:pt x="74307" y="72389"/>
                </a:lnTo>
                <a:lnTo>
                  <a:pt x="78676" y="68579"/>
                </a:lnTo>
                <a:lnTo>
                  <a:pt x="83629" y="64769"/>
                </a:lnTo>
                <a:lnTo>
                  <a:pt x="100025" y="57150"/>
                </a:lnTo>
                <a:lnTo>
                  <a:pt x="106476" y="55879"/>
                </a:lnTo>
                <a:lnTo>
                  <a:pt x="112471" y="55879"/>
                </a:lnTo>
                <a:lnTo>
                  <a:pt x="119075" y="54609"/>
                </a:lnTo>
                <a:lnTo>
                  <a:pt x="875775" y="54609"/>
                </a:lnTo>
                <a:lnTo>
                  <a:pt x="873785" y="53339"/>
                </a:lnTo>
                <a:lnTo>
                  <a:pt x="867435" y="50800"/>
                </a:lnTo>
                <a:lnTo>
                  <a:pt x="853846" y="45719"/>
                </a:lnTo>
                <a:lnTo>
                  <a:pt x="846480" y="44450"/>
                </a:lnTo>
                <a:close/>
              </a:path>
              <a:path w="955675" h="595629">
                <a:moveTo>
                  <a:pt x="875775" y="54609"/>
                </a:moveTo>
                <a:lnTo>
                  <a:pt x="837971" y="54609"/>
                </a:lnTo>
                <a:lnTo>
                  <a:pt x="845845" y="55879"/>
                </a:lnTo>
                <a:lnTo>
                  <a:pt x="852195" y="57150"/>
                </a:lnTo>
                <a:lnTo>
                  <a:pt x="883183" y="74929"/>
                </a:lnTo>
                <a:lnTo>
                  <a:pt x="887120" y="78739"/>
                </a:lnTo>
                <a:lnTo>
                  <a:pt x="900607" y="116839"/>
                </a:lnTo>
                <a:lnTo>
                  <a:pt x="900582" y="477519"/>
                </a:lnTo>
                <a:lnTo>
                  <a:pt x="889279" y="514349"/>
                </a:lnTo>
                <a:lnTo>
                  <a:pt x="881405" y="523239"/>
                </a:lnTo>
                <a:lnTo>
                  <a:pt x="876833" y="528319"/>
                </a:lnTo>
                <a:lnTo>
                  <a:pt x="871880" y="530859"/>
                </a:lnTo>
                <a:lnTo>
                  <a:pt x="866800" y="534669"/>
                </a:lnTo>
                <a:lnTo>
                  <a:pt x="861085" y="537209"/>
                </a:lnTo>
                <a:lnTo>
                  <a:pt x="849528" y="539749"/>
                </a:lnTo>
                <a:lnTo>
                  <a:pt x="843178" y="541019"/>
                </a:lnTo>
                <a:lnTo>
                  <a:pt x="876494" y="541019"/>
                </a:lnTo>
                <a:lnTo>
                  <a:pt x="905662" y="507999"/>
                </a:lnTo>
                <a:lnTo>
                  <a:pt x="911589" y="116839"/>
                </a:lnTo>
                <a:lnTo>
                  <a:pt x="911377" y="110489"/>
                </a:lnTo>
                <a:lnTo>
                  <a:pt x="895248" y="71119"/>
                </a:lnTo>
                <a:lnTo>
                  <a:pt x="879754" y="57150"/>
                </a:lnTo>
                <a:lnTo>
                  <a:pt x="875775" y="5460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4800" y="3712209"/>
            <a:ext cx="133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498" y="4985384"/>
            <a:ext cx="955675" cy="595630"/>
          </a:xfrm>
          <a:custGeom>
            <a:avLst/>
            <a:gdLst/>
            <a:ahLst/>
            <a:cxnLst/>
            <a:rect l="l" t="t" r="r" b="b"/>
            <a:pathLst>
              <a:path w="955675" h="595629">
                <a:moveTo>
                  <a:pt x="837971" y="0"/>
                </a:moveTo>
                <a:lnTo>
                  <a:pt x="116243" y="0"/>
                </a:lnTo>
                <a:lnTo>
                  <a:pt x="92455" y="2539"/>
                </a:lnTo>
                <a:lnTo>
                  <a:pt x="50914" y="20319"/>
                </a:lnTo>
                <a:lnTo>
                  <a:pt x="19469" y="53339"/>
                </a:lnTo>
                <a:lnTo>
                  <a:pt x="2070" y="95250"/>
                </a:lnTo>
                <a:lnTo>
                  <a:pt x="0" y="480059"/>
                </a:lnTo>
                <a:lnTo>
                  <a:pt x="736" y="491489"/>
                </a:lnTo>
                <a:lnTo>
                  <a:pt x="14897" y="535939"/>
                </a:lnTo>
                <a:lnTo>
                  <a:pt x="43764" y="570229"/>
                </a:lnTo>
                <a:lnTo>
                  <a:pt x="84061" y="591819"/>
                </a:lnTo>
                <a:lnTo>
                  <a:pt x="107010" y="595629"/>
                </a:lnTo>
                <a:lnTo>
                  <a:pt x="851306" y="595629"/>
                </a:lnTo>
                <a:lnTo>
                  <a:pt x="895248" y="581660"/>
                </a:lnTo>
                <a:lnTo>
                  <a:pt x="920690" y="562610"/>
                </a:lnTo>
                <a:lnTo>
                  <a:pt x="108699" y="562610"/>
                </a:lnTo>
                <a:lnTo>
                  <a:pt x="100279" y="561339"/>
                </a:lnTo>
                <a:lnTo>
                  <a:pt x="63626" y="543560"/>
                </a:lnTo>
                <a:lnTo>
                  <a:pt x="39458" y="511809"/>
                </a:lnTo>
                <a:lnTo>
                  <a:pt x="33015" y="480059"/>
                </a:lnTo>
                <a:lnTo>
                  <a:pt x="33023" y="116839"/>
                </a:lnTo>
                <a:lnTo>
                  <a:pt x="43256" y="77469"/>
                </a:lnTo>
                <a:lnTo>
                  <a:pt x="57937" y="58419"/>
                </a:lnTo>
                <a:lnTo>
                  <a:pt x="63995" y="52069"/>
                </a:lnTo>
                <a:lnTo>
                  <a:pt x="100863" y="34289"/>
                </a:lnTo>
                <a:lnTo>
                  <a:pt x="109232" y="33019"/>
                </a:lnTo>
                <a:lnTo>
                  <a:pt x="918849" y="33019"/>
                </a:lnTo>
                <a:lnTo>
                  <a:pt x="911758" y="26669"/>
                </a:lnTo>
                <a:lnTo>
                  <a:pt x="871880" y="5079"/>
                </a:lnTo>
                <a:lnTo>
                  <a:pt x="848639" y="1269"/>
                </a:lnTo>
                <a:lnTo>
                  <a:pt x="837971" y="0"/>
                </a:lnTo>
                <a:close/>
              </a:path>
              <a:path w="955675" h="595629">
                <a:moveTo>
                  <a:pt x="918849" y="33019"/>
                </a:moveTo>
                <a:lnTo>
                  <a:pt x="846988" y="33019"/>
                </a:lnTo>
                <a:lnTo>
                  <a:pt x="855370" y="34289"/>
                </a:lnTo>
                <a:lnTo>
                  <a:pt x="863498" y="36829"/>
                </a:lnTo>
                <a:lnTo>
                  <a:pt x="871245" y="39369"/>
                </a:lnTo>
                <a:lnTo>
                  <a:pt x="878611" y="43179"/>
                </a:lnTo>
                <a:lnTo>
                  <a:pt x="885596" y="48259"/>
                </a:lnTo>
                <a:lnTo>
                  <a:pt x="892073" y="52069"/>
                </a:lnTo>
                <a:lnTo>
                  <a:pt x="916203" y="85089"/>
                </a:lnTo>
                <a:lnTo>
                  <a:pt x="922607" y="116839"/>
                </a:lnTo>
                <a:lnTo>
                  <a:pt x="922607" y="480059"/>
                </a:lnTo>
                <a:lnTo>
                  <a:pt x="912266" y="519429"/>
                </a:lnTo>
                <a:lnTo>
                  <a:pt x="885088" y="548639"/>
                </a:lnTo>
                <a:lnTo>
                  <a:pt x="846480" y="562610"/>
                </a:lnTo>
                <a:lnTo>
                  <a:pt x="920690" y="562610"/>
                </a:lnTo>
                <a:lnTo>
                  <a:pt x="946810" y="523239"/>
                </a:lnTo>
                <a:lnTo>
                  <a:pt x="955621" y="480059"/>
                </a:lnTo>
                <a:lnTo>
                  <a:pt x="955573" y="116839"/>
                </a:lnTo>
                <a:lnTo>
                  <a:pt x="945794" y="71119"/>
                </a:lnTo>
                <a:lnTo>
                  <a:pt x="920267" y="34289"/>
                </a:lnTo>
                <a:lnTo>
                  <a:pt x="918849" y="33019"/>
                </a:lnTo>
                <a:close/>
              </a:path>
              <a:path w="955675" h="595629">
                <a:moveTo>
                  <a:pt x="846480" y="44450"/>
                </a:moveTo>
                <a:lnTo>
                  <a:pt x="110845" y="44450"/>
                </a:lnTo>
                <a:lnTo>
                  <a:pt x="96342" y="46989"/>
                </a:lnTo>
                <a:lnTo>
                  <a:pt x="89750" y="49529"/>
                </a:lnTo>
                <a:lnTo>
                  <a:pt x="83350" y="52069"/>
                </a:lnTo>
                <a:lnTo>
                  <a:pt x="77089" y="55879"/>
                </a:lnTo>
                <a:lnTo>
                  <a:pt x="71335" y="60959"/>
                </a:lnTo>
                <a:lnTo>
                  <a:pt x="66128" y="64769"/>
                </a:lnTo>
                <a:lnTo>
                  <a:pt x="61290" y="69850"/>
                </a:lnTo>
                <a:lnTo>
                  <a:pt x="56934" y="76200"/>
                </a:lnTo>
                <a:lnTo>
                  <a:pt x="53149" y="82550"/>
                </a:lnTo>
                <a:lnTo>
                  <a:pt x="50050" y="87629"/>
                </a:lnTo>
                <a:lnTo>
                  <a:pt x="47510" y="95250"/>
                </a:lnTo>
                <a:lnTo>
                  <a:pt x="45592" y="101600"/>
                </a:lnTo>
                <a:lnTo>
                  <a:pt x="44411" y="109219"/>
                </a:lnTo>
                <a:lnTo>
                  <a:pt x="44020" y="116839"/>
                </a:lnTo>
                <a:lnTo>
                  <a:pt x="44039" y="480059"/>
                </a:lnTo>
                <a:lnTo>
                  <a:pt x="56146" y="519429"/>
                </a:lnTo>
                <a:lnTo>
                  <a:pt x="88201" y="546099"/>
                </a:lnTo>
                <a:lnTo>
                  <a:pt x="117652" y="552449"/>
                </a:lnTo>
                <a:lnTo>
                  <a:pt x="844829" y="552449"/>
                </a:lnTo>
                <a:lnTo>
                  <a:pt x="852195" y="551179"/>
                </a:lnTo>
                <a:lnTo>
                  <a:pt x="859180" y="548639"/>
                </a:lnTo>
                <a:lnTo>
                  <a:pt x="872515" y="543560"/>
                </a:lnTo>
                <a:lnTo>
                  <a:pt x="876494" y="541019"/>
                </a:lnTo>
                <a:lnTo>
                  <a:pt x="109829" y="541019"/>
                </a:lnTo>
                <a:lnTo>
                  <a:pt x="103517" y="539749"/>
                </a:lnTo>
                <a:lnTo>
                  <a:pt x="76873" y="525779"/>
                </a:lnTo>
                <a:lnTo>
                  <a:pt x="72199" y="521969"/>
                </a:lnTo>
                <a:lnTo>
                  <a:pt x="68364" y="516889"/>
                </a:lnTo>
                <a:lnTo>
                  <a:pt x="64998" y="513079"/>
                </a:lnTo>
                <a:lnTo>
                  <a:pt x="61734" y="506729"/>
                </a:lnTo>
                <a:lnTo>
                  <a:pt x="55001" y="480059"/>
                </a:lnTo>
                <a:lnTo>
                  <a:pt x="55026" y="116839"/>
                </a:lnTo>
                <a:lnTo>
                  <a:pt x="70142" y="77469"/>
                </a:lnTo>
                <a:lnTo>
                  <a:pt x="74307" y="72389"/>
                </a:lnTo>
                <a:lnTo>
                  <a:pt x="78676" y="68579"/>
                </a:lnTo>
                <a:lnTo>
                  <a:pt x="83629" y="64769"/>
                </a:lnTo>
                <a:lnTo>
                  <a:pt x="100025" y="57150"/>
                </a:lnTo>
                <a:lnTo>
                  <a:pt x="106476" y="55879"/>
                </a:lnTo>
                <a:lnTo>
                  <a:pt x="112471" y="55879"/>
                </a:lnTo>
                <a:lnTo>
                  <a:pt x="119075" y="54609"/>
                </a:lnTo>
                <a:lnTo>
                  <a:pt x="875775" y="54609"/>
                </a:lnTo>
                <a:lnTo>
                  <a:pt x="873785" y="53339"/>
                </a:lnTo>
                <a:lnTo>
                  <a:pt x="867435" y="50800"/>
                </a:lnTo>
                <a:lnTo>
                  <a:pt x="853846" y="45719"/>
                </a:lnTo>
                <a:lnTo>
                  <a:pt x="846480" y="44450"/>
                </a:lnTo>
                <a:close/>
              </a:path>
              <a:path w="955675" h="595629">
                <a:moveTo>
                  <a:pt x="875775" y="54609"/>
                </a:moveTo>
                <a:lnTo>
                  <a:pt x="837971" y="54609"/>
                </a:lnTo>
                <a:lnTo>
                  <a:pt x="845845" y="55879"/>
                </a:lnTo>
                <a:lnTo>
                  <a:pt x="852195" y="57150"/>
                </a:lnTo>
                <a:lnTo>
                  <a:pt x="883183" y="74929"/>
                </a:lnTo>
                <a:lnTo>
                  <a:pt x="887120" y="78739"/>
                </a:lnTo>
                <a:lnTo>
                  <a:pt x="900607" y="116839"/>
                </a:lnTo>
                <a:lnTo>
                  <a:pt x="900582" y="477519"/>
                </a:lnTo>
                <a:lnTo>
                  <a:pt x="889279" y="514349"/>
                </a:lnTo>
                <a:lnTo>
                  <a:pt x="881405" y="523239"/>
                </a:lnTo>
                <a:lnTo>
                  <a:pt x="876833" y="528319"/>
                </a:lnTo>
                <a:lnTo>
                  <a:pt x="871880" y="530860"/>
                </a:lnTo>
                <a:lnTo>
                  <a:pt x="866800" y="534669"/>
                </a:lnTo>
                <a:lnTo>
                  <a:pt x="861085" y="537210"/>
                </a:lnTo>
                <a:lnTo>
                  <a:pt x="849528" y="539749"/>
                </a:lnTo>
                <a:lnTo>
                  <a:pt x="843178" y="541019"/>
                </a:lnTo>
                <a:lnTo>
                  <a:pt x="876494" y="541019"/>
                </a:lnTo>
                <a:lnTo>
                  <a:pt x="905662" y="507999"/>
                </a:lnTo>
                <a:lnTo>
                  <a:pt x="911589" y="116839"/>
                </a:lnTo>
                <a:lnTo>
                  <a:pt x="911377" y="110489"/>
                </a:lnTo>
                <a:lnTo>
                  <a:pt x="895248" y="71119"/>
                </a:lnTo>
                <a:lnTo>
                  <a:pt x="879754" y="57150"/>
                </a:lnTo>
                <a:lnTo>
                  <a:pt x="875775" y="5460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80896" y="5152771"/>
            <a:ext cx="1200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3498" y="4265803"/>
            <a:ext cx="955675" cy="594360"/>
          </a:xfrm>
          <a:custGeom>
            <a:avLst/>
            <a:gdLst/>
            <a:ahLst/>
            <a:cxnLst/>
            <a:rect l="l" t="t" r="r" b="b"/>
            <a:pathLst>
              <a:path w="955675" h="594360">
                <a:moveTo>
                  <a:pt x="838225" y="0"/>
                </a:moveTo>
                <a:lnTo>
                  <a:pt x="115938" y="0"/>
                </a:lnTo>
                <a:lnTo>
                  <a:pt x="92532" y="2540"/>
                </a:lnTo>
                <a:lnTo>
                  <a:pt x="50393" y="21590"/>
                </a:lnTo>
                <a:lnTo>
                  <a:pt x="19240" y="53340"/>
                </a:lnTo>
                <a:lnTo>
                  <a:pt x="2070" y="95250"/>
                </a:lnTo>
                <a:lnTo>
                  <a:pt x="0" y="478790"/>
                </a:lnTo>
                <a:lnTo>
                  <a:pt x="736" y="491490"/>
                </a:lnTo>
                <a:lnTo>
                  <a:pt x="14757" y="534670"/>
                </a:lnTo>
                <a:lnTo>
                  <a:pt x="43726" y="568960"/>
                </a:lnTo>
                <a:lnTo>
                  <a:pt x="83870" y="590550"/>
                </a:lnTo>
                <a:lnTo>
                  <a:pt x="106794" y="594360"/>
                </a:lnTo>
                <a:lnTo>
                  <a:pt x="851560" y="594360"/>
                </a:lnTo>
                <a:lnTo>
                  <a:pt x="895248" y="580390"/>
                </a:lnTo>
                <a:lnTo>
                  <a:pt x="919463" y="562610"/>
                </a:lnTo>
                <a:lnTo>
                  <a:pt x="117373" y="562610"/>
                </a:lnTo>
                <a:lnTo>
                  <a:pt x="100088" y="560070"/>
                </a:lnTo>
                <a:lnTo>
                  <a:pt x="63525" y="542290"/>
                </a:lnTo>
                <a:lnTo>
                  <a:pt x="39446" y="510540"/>
                </a:lnTo>
                <a:lnTo>
                  <a:pt x="33005" y="478790"/>
                </a:lnTo>
                <a:lnTo>
                  <a:pt x="33023" y="116840"/>
                </a:lnTo>
                <a:lnTo>
                  <a:pt x="43268" y="77470"/>
                </a:lnTo>
                <a:lnTo>
                  <a:pt x="57911" y="58420"/>
                </a:lnTo>
                <a:lnTo>
                  <a:pt x="63931" y="52070"/>
                </a:lnTo>
                <a:lnTo>
                  <a:pt x="70421" y="48260"/>
                </a:lnTo>
                <a:lnTo>
                  <a:pt x="77355" y="43180"/>
                </a:lnTo>
                <a:lnTo>
                  <a:pt x="84810" y="40640"/>
                </a:lnTo>
                <a:lnTo>
                  <a:pt x="92532" y="36830"/>
                </a:lnTo>
                <a:lnTo>
                  <a:pt x="117665" y="33020"/>
                </a:lnTo>
                <a:lnTo>
                  <a:pt x="918997" y="33020"/>
                </a:lnTo>
                <a:lnTo>
                  <a:pt x="912012" y="26670"/>
                </a:lnTo>
                <a:lnTo>
                  <a:pt x="871753" y="5080"/>
                </a:lnTo>
                <a:lnTo>
                  <a:pt x="860450" y="2540"/>
                </a:lnTo>
                <a:lnTo>
                  <a:pt x="838225" y="0"/>
                </a:lnTo>
                <a:close/>
              </a:path>
              <a:path w="955675" h="594360">
                <a:moveTo>
                  <a:pt x="918997" y="33020"/>
                </a:moveTo>
                <a:lnTo>
                  <a:pt x="838225" y="33020"/>
                </a:lnTo>
                <a:lnTo>
                  <a:pt x="847242" y="34290"/>
                </a:lnTo>
                <a:lnTo>
                  <a:pt x="863625" y="36830"/>
                </a:lnTo>
                <a:lnTo>
                  <a:pt x="871372" y="40640"/>
                </a:lnTo>
                <a:lnTo>
                  <a:pt x="878738" y="43180"/>
                </a:lnTo>
                <a:lnTo>
                  <a:pt x="885723" y="48260"/>
                </a:lnTo>
                <a:lnTo>
                  <a:pt x="912520" y="77470"/>
                </a:lnTo>
                <a:lnTo>
                  <a:pt x="922607" y="116840"/>
                </a:lnTo>
                <a:lnTo>
                  <a:pt x="922607" y="478790"/>
                </a:lnTo>
                <a:lnTo>
                  <a:pt x="912393" y="518160"/>
                </a:lnTo>
                <a:lnTo>
                  <a:pt x="885215" y="547370"/>
                </a:lnTo>
                <a:lnTo>
                  <a:pt x="837971" y="562610"/>
                </a:lnTo>
                <a:lnTo>
                  <a:pt x="919463" y="562610"/>
                </a:lnTo>
                <a:lnTo>
                  <a:pt x="946937" y="521970"/>
                </a:lnTo>
                <a:lnTo>
                  <a:pt x="955621" y="478790"/>
                </a:lnTo>
                <a:lnTo>
                  <a:pt x="955573" y="116840"/>
                </a:lnTo>
                <a:lnTo>
                  <a:pt x="945921" y="71120"/>
                </a:lnTo>
                <a:lnTo>
                  <a:pt x="920394" y="34290"/>
                </a:lnTo>
                <a:lnTo>
                  <a:pt x="918997" y="33020"/>
                </a:lnTo>
                <a:close/>
              </a:path>
              <a:path w="955675" h="594360">
                <a:moveTo>
                  <a:pt x="846607" y="44450"/>
                </a:moveTo>
                <a:lnTo>
                  <a:pt x="110655" y="44450"/>
                </a:lnTo>
                <a:lnTo>
                  <a:pt x="96367" y="46990"/>
                </a:lnTo>
                <a:lnTo>
                  <a:pt x="89585" y="49530"/>
                </a:lnTo>
                <a:lnTo>
                  <a:pt x="83032" y="53340"/>
                </a:lnTo>
                <a:lnTo>
                  <a:pt x="77101" y="55880"/>
                </a:lnTo>
                <a:lnTo>
                  <a:pt x="49974" y="88900"/>
                </a:lnTo>
                <a:lnTo>
                  <a:pt x="44020" y="116840"/>
                </a:lnTo>
                <a:lnTo>
                  <a:pt x="44035" y="478790"/>
                </a:lnTo>
                <a:lnTo>
                  <a:pt x="55968" y="518160"/>
                </a:lnTo>
                <a:lnTo>
                  <a:pt x="60236" y="523240"/>
                </a:lnTo>
                <a:lnTo>
                  <a:pt x="64947" y="529590"/>
                </a:lnTo>
                <a:lnTo>
                  <a:pt x="70129" y="533400"/>
                </a:lnTo>
                <a:lnTo>
                  <a:pt x="75603" y="538480"/>
                </a:lnTo>
                <a:lnTo>
                  <a:pt x="81673" y="542290"/>
                </a:lnTo>
                <a:lnTo>
                  <a:pt x="94653" y="547370"/>
                </a:lnTo>
                <a:lnTo>
                  <a:pt x="101701" y="549910"/>
                </a:lnTo>
                <a:lnTo>
                  <a:pt x="109092" y="549910"/>
                </a:lnTo>
                <a:lnTo>
                  <a:pt x="117373" y="551180"/>
                </a:lnTo>
                <a:lnTo>
                  <a:pt x="844956" y="551180"/>
                </a:lnTo>
                <a:lnTo>
                  <a:pt x="859307" y="548640"/>
                </a:lnTo>
                <a:lnTo>
                  <a:pt x="866038" y="546100"/>
                </a:lnTo>
                <a:lnTo>
                  <a:pt x="872515" y="542290"/>
                </a:lnTo>
                <a:lnTo>
                  <a:pt x="876664" y="539750"/>
                </a:lnTo>
                <a:lnTo>
                  <a:pt x="109664" y="539750"/>
                </a:lnTo>
                <a:lnTo>
                  <a:pt x="103327" y="538480"/>
                </a:lnTo>
                <a:lnTo>
                  <a:pt x="97345" y="537210"/>
                </a:lnTo>
                <a:lnTo>
                  <a:pt x="92011" y="534670"/>
                </a:lnTo>
                <a:lnTo>
                  <a:pt x="86448" y="532130"/>
                </a:lnTo>
                <a:lnTo>
                  <a:pt x="59220" y="500380"/>
                </a:lnTo>
                <a:lnTo>
                  <a:pt x="55001" y="478790"/>
                </a:lnTo>
                <a:lnTo>
                  <a:pt x="55026" y="116840"/>
                </a:lnTo>
                <a:lnTo>
                  <a:pt x="69888" y="77470"/>
                </a:lnTo>
                <a:lnTo>
                  <a:pt x="74180" y="72390"/>
                </a:lnTo>
                <a:lnTo>
                  <a:pt x="106019" y="55880"/>
                </a:lnTo>
                <a:lnTo>
                  <a:pt x="877976" y="55880"/>
                </a:lnTo>
                <a:lnTo>
                  <a:pt x="873912" y="53340"/>
                </a:lnTo>
                <a:lnTo>
                  <a:pt x="867562" y="50800"/>
                </a:lnTo>
                <a:lnTo>
                  <a:pt x="860958" y="48260"/>
                </a:lnTo>
                <a:lnTo>
                  <a:pt x="853846" y="45720"/>
                </a:lnTo>
                <a:lnTo>
                  <a:pt x="846607" y="44450"/>
                </a:lnTo>
                <a:close/>
              </a:path>
              <a:path w="955675" h="594360">
                <a:moveTo>
                  <a:pt x="877976" y="55880"/>
                </a:moveTo>
                <a:lnTo>
                  <a:pt x="846099" y="55880"/>
                </a:lnTo>
                <a:lnTo>
                  <a:pt x="858291" y="58420"/>
                </a:lnTo>
                <a:lnTo>
                  <a:pt x="863752" y="60960"/>
                </a:lnTo>
                <a:lnTo>
                  <a:pt x="869086" y="63500"/>
                </a:lnTo>
                <a:lnTo>
                  <a:pt x="874293" y="67310"/>
                </a:lnTo>
                <a:lnTo>
                  <a:pt x="878865" y="69850"/>
                </a:lnTo>
                <a:lnTo>
                  <a:pt x="883310" y="74930"/>
                </a:lnTo>
                <a:lnTo>
                  <a:pt x="887374" y="78740"/>
                </a:lnTo>
                <a:lnTo>
                  <a:pt x="890803" y="83820"/>
                </a:lnTo>
                <a:lnTo>
                  <a:pt x="893724" y="88900"/>
                </a:lnTo>
                <a:lnTo>
                  <a:pt x="896264" y="95250"/>
                </a:lnTo>
                <a:lnTo>
                  <a:pt x="898423" y="100330"/>
                </a:lnTo>
                <a:lnTo>
                  <a:pt x="899693" y="106680"/>
                </a:lnTo>
                <a:lnTo>
                  <a:pt x="900455" y="113030"/>
                </a:lnTo>
                <a:lnTo>
                  <a:pt x="900607" y="116840"/>
                </a:lnTo>
                <a:lnTo>
                  <a:pt x="900582" y="476250"/>
                </a:lnTo>
                <a:lnTo>
                  <a:pt x="889279" y="513080"/>
                </a:lnTo>
                <a:lnTo>
                  <a:pt x="872134" y="529590"/>
                </a:lnTo>
                <a:lnTo>
                  <a:pt x="866927" y="533400"/>
                </a:lnTo>
                <a:lnTo>
                  <a:pt x="861212" y="535940"/>
                </a:lnTo>
                <a:lnTo>
                  <a:pt x="855497" y="537210"/>
                </a:lnTo>
                <a:lnTo>
                  <a:pt x="843432" y="539750"/>
                </a:lnTo>
                <a:lnTo>
                  <a:pt x="876664" y="539750"/>
                </a:lnTo>
                <a:lnTo>
                  <a:pt x="905662" y="506730"/>
                </a:lnTo>
                <a:lnTo>
                  <a:pt x="911580" y="116840"/>
                </a:lnTo>
                <a:lnTo>
                  <a:pt x="911377" y="111760"/>
                </a:lnTo>
                <a:lnTo>
                  <a:pt x="895502" y="72390"/>
                </a:lnTo>
                <a:lnTo>
                  <a:pt x="890803" y="66040"/>
                </a:lnTo>
                <a:lnTo>
                  <a:pt x="885596" y="62230"/>
                </a:lnTo>
                <a:lnTo>
                  <a:pt x="880008" y="57150"/>
                </a:lnTo>
                <a:lnTo>
                  <a:pt x="877976" y="5588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77848" y="4432553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763011" y="4121403"/>
            <a:ext cx="1313815" cy="955040"/>
            <a:chOff x="2763011" y="4121403"/>
            <a:chExt cx="1313815" cy="955040"/>
          </a:xfrm>
        </p:grpSpPr>
        <p:sp>
          <p:nvSpPr>
            <p:cNvPr id="16" name="object 16"/>
            <p:cNvSpPr/>
            <p:nvPr/>
          </p:nvSpPr>
          <p:spPr>
            <a:xfrm>
              <a:off x="2790443" y="4148327"/>
              <a:ext cx="1259205" cy="901065"/>
            </a:xfrm>
            <a:custGeom>
              <a:avLst/>
              <a:gdLst/>
              <a:ahLst/>
              <a:cxnLst/>
              <a:rect l="l" t="t" r="r" b="b"/>
              <a:pathLst>
                <a:path w="1259204" h="901064">
                  <a:moveTo>
                    <a:pt x="629411" y="0"/>
                  </a:moveTo>
                  <a:lnTo>
                    <a:pt x="575106" y="1653"/>
                  </a:lnTo>
                  <a:lnTo>
                    <a:pt x="522082" y="6523"/>
                  </a:lnTo>
                  <a:lnTo>
                    <a:pt x="470530" y="14474"/>
                  </a:lnTo>
                  <a:lnTo>
                    <a:pt x="420638" y="25372"/>
                  </a:lnTo>
                  <a:lnTo>
                    <a:pt x="372596" y="39080"/>
                  </a:lnTo>
                  <a:lnTo>
                    <a:pt x="326591" y="55463"/>
                  </a:lnTo>
                  <a:lnTo>
                    <a:pt x="282814" y="74387"/>
                  </a:lnTo>
                  <a:lnTo>
                    <a:pt x="241453" y="95715"/>
                  </a:lnTo>
                  <a:lnTo>
                    <a:pt x="202698" y="119313"/>
                  </a:lnTo>
                  <a:lnTo>
                    <a:pt x="166736" y="145045"/>
                  </a:lnTo>
                  <a:lnTo>
                    <a:pt x="133758" y="172776"/>
                  </a:lnTo>
                  <a:lnTo>
                    <a:pt x="103951" y="202370"/>
                  </a:lnTo>
                  <a:lnTo>
                    <a:pt x="77506" y="233692"/>
                  </a:lnTo>
                  <a:lnTo>
                    <a:pt x="54611" y="266608"/>
                  </a:lnTo>
                  <a:lnTo>
                    <a:pt x="35455" y="300981"/>
                  </a:lnTo>
                  <a:lnTo>
                    <a:pt x="20227" y="336676"/>
                  </a:lnTo>
                  <a:lnTo>
                    <a:pt x="9115" y="373558"/>
                  </a:lnTo>
                  <a:lnTo>
                    <a:pt x="2310" y="411491"/>
                  </a:lnTo>
                  <a:lnTo>
                    <a:pt x="0" y="450342"/>
                  </a:lnTo>
                  <a:lnTo>
                    <a:pt x="2310" y="489192"/>
                  </a:lnTo>
                  <a:lnTo>
                    <a:pt x="9115" y="527125"/>
                  </a:lnTo>
                  <a:lnTo>
                    <a:pt x="20227" y="564007"/>
                  </a:lnTo>
                  <a:lnTo>
                    <a:pt x="35455" y="599702"/>
                  </a:lnTo>
                  <a:lnTo>
                    <a:pt x="54611" y="634075"/>
                  </a:lnTo>
                  <a:lnTo>
                    <a:pt x="77506" y="666991"/>
                  </a:lnTo>
                  <a:lnTo>
                    <a:pt x="103951" y="698313"/>
                  </a:lnTo>
                  <a:lnTo>
                    <a:pt x="133758" y="727907"/>
                  </a:lnTo>
                  <a:lnTo>
                    <a:pt x="166736" y="755638"/>
                  </a:lnTo>
                  <a:lnTo>
                    <a:pt x="202698" y="781370"/>
                  </a:lnTo>
                  <a:lnTo>
                    <a:pt x="241453" y="804968"/>
                  </a:lnTo>
                  <a:lnTo>
                    <a:pt x="282814" y="826296"/>
                  </a:lnTo>
                  <a:lnTo>
                    <a:pt x="326591" y="845220"/>
                  </a:lnTo>
                  <a:lnTo>
                    <a:pt x="372596" y="861603"/>
                  </a:lnTo>
                  <a:lnTo>
                    <a:pt x="420638" y="875311"/>
                  </a:lnTo>
                  <a:lnTo>
                    <a:pt x="470530" y="886209"/>
                  </a:lnTo>
                  <a:lnTo>
                    <a:pt x="522082" y="894160"/>
                  </a:lnTo>
                  <a:lnTo>
                    <a:pt x="575106" y="899030"/>
                  </a:lnTo>
                  <a:lnTo>
                    <a:pt x="629411" y="900684"/>
                  </a:lnTo>
                  <a:lnTo>
                    <a:pt x="683717" y="899030"/>
                  </a:lnTo>
                  <a:lnTo>
                    <a:pt x="736741" y="894160"/>
                  </a:lnTo>
                  <a:lnTo>
                    <a:pt x="788293" y="886209"/>
                  </a:lnTo>
                  <a:lnTo>
                    <a:pt x="838185" y="875311"/>
                  </a:lnTo>
                  <a:lnTo>
                    <a:pt x="886227" y="861603"/>
                  </a:lnTo>
                  <a:lnTo>
                    <a:pt x="932232" y="845220"/>
                  </a:lnTo>
                  <a:lnTo>
                    <a:pt x="976009" y="826296"/>
                  </a:lnTo>
                  <a:lnTo>
                    <a:pt x="1017370" y="804968"/>
                  </a:lnTo>
                  <a:lnTo>
                    <a:pt x="1056125" y="781370"/>
                  </a:lnTo>
                  <a:lnTo>
                    <a:pt x="1092087" y="755638"/>
                  </a:lnTo>
                  <a:lnTo>
                    <a:pt x="1125065" y="727907"/>
                  </a:lnTo>
                  <a:lnTo>
                    <a:pt x="1154872" y="698313"/>
                  </a:lnTo>
                  <a:lnTo>
                    <a:pt x="1181317" y="666991"/>
                  </a:lnTo>
                  <a:lnTo>
                    <a:pt x="1204212" y="634075"/>
                  </a:lnTo>
                  <a:lnTo>
                    <a:pt x="1223368" y="599702"/>
                  </a:lnTo>
                  <a:lnTo>
                    <a:pt x="1238596" y="564007"/>
                  </a:lnTo>
                  <a:lnTo>
                    <a:pt x="1249708" y="527125"/>
                  </a:lnTo>
                  <a:lnTo>
                    <a:pt x="1256513" y="489192"/>
                  </a:lnTo>
                  <a:lnTo>
                    <a:pt x="1258823" y="450342"/>
                  </a:lnTo>
                  <a:lnTo>
                    <a:pt x="1256513" y="411491"/>
                  </a:lnTo>
                  <a:lnTo>
                    <a:pt x="1249708" y="373558"/>
                  </a:lnTo>
                  <a:lnTo>
                    <a:pt x="1238596" y="336676"/>
                  </a:lnTo>
                  <a:lnTo>
                    <a:pt x="1223368" y="300981"/>
                  </a:lnTo>
                  <a:lnTo>
                    <a:pt x="1204212" y="266608"/>
                  </a:lnTo>
                  <a:lnTo>
                    <a:pt x="1181317" y="233692"/>
                  </a:lnTo>
                  <a:lnTo>
                    <a:pt x="1154872" y="202370"/>
                  </a:lnTo>
                  <a:lnTo>
                    <a:pt x="1125065" y="172776"/>
                  </a:lnTo>
                  <a:lnTo>
                    <a:pt x="1092087" y="145045"/>
                  </a:lnTo>
                  <a:lnTo>
                    <a:pt x="1056125" y="119313"/>
                  </a:lnTo>
                  <a:lnTo>
                    <a:pt x="1017370" y="95715"/>
                  </a:lnTo>
                  <a:lnTo>
                    <a:pt x="976009" y="74387"/>
                  </a:lnTo>
                  <a:lnTo>
                    <a:pt x="932232" y="55463"/>
                  </a:lnTo>
                  <a:lnTo>
                    <a:pt x="886227" y="39080"/>
                  </a:lnTo>
                  <a:lnTo>
                    <a:pt x="838185" y="25372"/>
                  </a:lnTo>
                  <a:lnTo>
                    <a:pt x="788293" y="14474"/>
                  </a:lnTo>
                  <a:lnTo>
                    <a:pt x="736741" y="6523"/>
                  </a:lnTo>
                  <a:lnTo>
                    <a:pt x="683717" y="1653"/>
                  </a:lnTo>
                  <a:lnTo>
                    <a:pt x="629411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3011" y="4121403"/>
              <a:ext cx="1313815" cy="955040"/>
            </a:xfrm>
            <a:custGeom>
              <a:avLst/>
              <a:gdLst/>
              <a:ahLst/>
              <a:cxnLst/>
              <a:rect l="l" t="t" r="r" b="b"/>
              <a:pathLst>
                <a:path w="1313814" h="955039">
                  <a:moveTo>
                    <a:pt x="656336" y="0"/>
                  </a:moveTo>
                  <a:lnTo>
                    <a:pt x="589914" y="2540"/>
                  </a:lnTo>
                  <a:lnTo>
                    <a:pt x="525526" y="8890"/>
                  </a:lnTo>
                  <a:lnTo>
                    <a:pt x="433069" y="27940"/>
                  </a:lnTo>
                  <a:lnTo>
                    <a:pt x="374395" y="45720"/>
                  </a:lnTo>
                  <a:lnTo>
                    <a:pt x="319024" y="67310"/>
                  </a:lnTo>
                  <a:lnTo>
                    <a:pt x="266700" y="92710"/>
                  </a:lnTo>
                  <a:lnTo>
                    <a:pt x="218058" y="121920"/>
                  </a:lnTo>
                  <a:lnTo>
                    <a:pt x="173481" y="153670"/>
                  </a:lnTo>
                  <a:lnTo>
                    <a:pt x="132969" y="189230"/>
                  </a:lnTo>
                  <a:lnTo>
                    <a:pt x="97155" y="227330"/>
                  </a:lnTo>
                  <a:lnTo>
                    <a:pt x="66293" y="267970"/>
                  </a:lnTo>
                  <a:lnTo>
                    <a:pt x="40767" y="311150"/>
                  </a:lnTo>
                  <a:lnTo>
                    <a:pt x="21081" y="356870"/>
                  </a:lnTo>
                  <a:lnTo>
                    <a:pt x="7619" y="403860"/>
                  </a:lnTo>
                  <a:lnTo>
                    <a:pt x="762" y="453390"/>
                  </a:lnTo>
                  <a:lnTo>
                    <a:pt x="0" y="478790"/>
                  </a:lnTo>
                  <a:lnTo>
                    <a:pt x="888" y="504190"/>
                  </a:lnTo>
                  <a:lnTo>
                    <a:pt x="8000" y="553720"/>
                  </a:lnTo>
                  <a:lnTo>
                    <a:pt x="21717" y="600710"/>
                  </a:lnTo>
                  <a:lnTo>
                    <a:pt x="41529" y="646430"/>
                  </a:lnTo>
                  <a:lnTo>
                    <a:pt x="67182" y="689610"/>
                  </a:lnTo>
                  <a:lnTo>
                    <a:pt x="98043" y="730250"/>
                  </a:lnTo>
                  <a:lnTo>
                    <a:pt x="153669" y="786130"/>
                  </a:lnTo>
                  <a:lnTo>
                    <a:pt x="196342" y="819150"/>
                  </a:lnTo>
                  <a:lnTo>
                    <a:pt x="243077" y="849630"/>
                  </a:lnTo>
                  <a:lnTo>
                    <a:pt x="293496" y="876300"/>
                  </a:lnTo>
                  <a:lnTo>
                    <a:pt x="347344" y="899160"/>
                  </a:lnTo>
                  <a:lnTo>
                    <a:pt x="375412" y="910590"/>
                  </a:lnTo>
                  <a:lnTo>
                    <a:pt x="464312" y="934720"/>
                  </a:lnTo>
                  <a:lnTo>
                    <a:pt x="526414" y="946150"/>
                  </a:lnTo>
                  <a:lnTo>
                    <a:pt x="590930" y="953770"/>
                  </a:lnTo>
                  <a:lnTo>
                    <a:pt x="623951" y="955040"/>
                  </a:lnTo>
                  <a:lnTo>
                    <a:pt x="690752" y="955040"/>
                  </a:lnTo>
                  <a:lnTo>
                    <a:pt x="788162" y="946150"/>
                  </a:lnTo>
                  <a:lnTo>
                    <a:pt x="850391" y="934720"/>
                  </a:lnTo>
                  <a:lnTo>
                    <a:pt x="895476" y="923290"/>
                  </a:lnTo>
                  <a:lnTo>
                    <a:pt x="656716" y="923290"/>
                  </a:lnTo>
                  <a:lnTo>
                    <a:pt x="592709" y="920750"/>
                  </a:lnTo>
                  <a:lnTo>
                    <a:pt x="500507" y="909320"/>
                  </a:lnTo>
                  <a:lnTo>
                    <a:pt x="413385" y="887730"/>
                  </a:lnTo>
                  <a:lnTo>
                    <a:pt x="358648" y="868680"/>
                  </a:lnTo>
                  <a:lnTo>
                    <a:pt x="307339" y="845820"/>
                  </a:lnTo>
                  <a:lnTo>
                    <a:pt x="282829" y="834390"/>
                  </a:lnTo>
                  <a:lnTo>
                    <a:pt x="236600" y="806450"/>
                  </a:lnTo>
                  <a:lnTo>
                    <a:pt x="194310" y="775970"/>
                  </a:lnTo>
                  <a:lnTo>
                    <a:pt x="156210" y="742950"/>
                  </a:lnTo>
                  <a:lnTo>
                    <a:pt x="138811" y="726440"/>
                  </a:lnTo>
                  <a:lnTo>
                    <a:pt x="107695" y="689610"/>
                  </a:lnTo>
                  <a:lnTo>
                    <a:pt x="81533" y="650240"/>
                  </a:lnTo>
                  <a:lnTo>
                    <a:pt x="60706" y="609600"/>
                  </a:lnTo>
                  <a:lnTo>
                    <a:pt x="45465" y="566420"/>
                  </a:lnTo>
                  <a:lnTo>
                    <a:pt x="36068" y="523240"/>
                  </a:lnTo>
                  <a:lnTo>
                    <a:pt x="32893" y="477520"/>
                  </a:lnTo>
                  <a:lnTo>
                    <a:pt x="33781" y="454660"/>
                  </a:lnTo>
                  <a:lnTo>
                    <a:pt x="40131" y="410210"/>
                  </a:lnTo>
                  <a:lnTo>
                    <a:pt x="52450" y="367030"/>
                  </a:lnTo>
                  <a:lnTo>
                    <a:pt x="70612" y="325120"/>
                  </a:lnTo>
                  <a:lnTo>
                    <a:pt x="94233" y="285750"/>
                  </a:lnTo>
                  <a:lnTo>
                    <a:pt x="122936" y="247650"/>
                  </a:lnTo>
                  <a:lnTo>
                    <a:pt x="156463" y="212090"/>
                  </a:lnTo>
                  <a:lnTo>
                    <a:pt x="194437" y="179070"/>
                  </a:lnTo>
                  <a:lnTo>
                    <a:pt x="236727" y="148590"/>
                  </a:lnTo>
                  <a:lnTo>
                    <a:pt x="282956" y="121920"/>
                  </a:lnTo>
                  <a:lnTo>
                    <a:pt x="332867" y="97790"/>
                  </a:lnTo>
                  <a:lnTo>
                    <a:pt x="413512" y="68580"/>
                  </a:lnTo>
                  <a:lnTo>
                    <a:pt x="500634" y="46990"/>
                  </a:lnTo>
                  <a:lnTo>
                    <a:pt x="561721" y="38100"/>
                  </a:lnTo>
                  <a:lnTo>
                    <a:pt x="624713" y="33020"/>
                  </a:lnTo>
                  <a:lnTo>
                    <a:pt x="896638" y="33020"/>
                  </a:lnTo>
                  <a:lnTo>
                    <a:pt x="879728" y="27940"/>
                  </a:lnTo>
                  <a:lnTo>
                    <a:pt x="818641" y="13970"/>
                  </a:lnTo>
                  <a:lnTo>
                    <a:pt x="755141" y="5080"/>
                  </a:lnTo>
                  <a:lnTo>
                    <a:pt x="722757" y="2540"/>
                  </a:lnTo>
                  <a:lnTo>
                    <a:pt x="656336" y="0"/>
                  </a:lnTo>
                  <a:close/>
                </a:path>
                <a:path w="1313814" h="955039">
                  <a:moveTo>
                    <a:pt x="896638" y="33020"/>
                  </a:moveTo>
                  <a:lnTo>
                    <a:pt x="689101" y="33020"/>
                  </a:lnTo>
                  <a:lnTo>
                    <a:pt x="752221" y="38100"/>
                  </a:lnTo>
                  <a:lnTo>
                    <a:pt x="782954" y="41910"/>
                  </a:lnTo>
                  <a:lnTo>
                    <a:pt x="871982" y="59690"/>
                  </a:lnTo>
                  <a:lnTo>
                    <a:pt x="928115" y="77470"/>
                  </a:lnTo>
                  <a:lnTo>
                    <a:pt x="981201" y="97790"/>
                  </a:lnTo>
                  <a:lnTo>
                    <a:pt x="1030986" y="121920"/>
                  </a:lnTo>
                  <a:lnTo>
                    <a:pt x="1077087" y="148590"/>
                  </a:lnTo>
                  <a:lnTo>
                    <a:pt x="1119504" y="179070"/>
                  </a:lnTo>
                  <a:lnTo>
                    <a:pt x="1157477" y="212090"/>
                  </a:lnTo>
                  <a:lnTo>
                    <a:pt x="1191005" y="247650"/>
                  </a:lnTo>
                  <a:lnTo>
                    <a:pt x="1219708" y="285750"/>
                  </a:lnTo>
                  <a:lnTo>
                    <a:pt x="1243202" y="325120"/>
                  </a:lnTo>
                  <a:lnTo>
                    <a:pt x="1261364" y="367030"/>
                  </a:lnTo>
                  <a:lnTo>
                    <a:pt x="1273683" y="410210"/>
                  </a:lnTo>
                  <a:lnTo>
                    <a:pt x="1279905" y="454660"/>
                  </a:lnTo>
                  <a:lnTo>
                    <a:pt x="1280795" y="478790"/>
                  </a:lnTo>
                  <a:lnTo>
                    <a:pt x="1279905" y="500380"/>
                  </a:lnTo>
                  <a:lnTo>
                    <a:pt x="1273555" y="544830"/>
                  </a:lnTo>
                  <a:lnTo>
                    <a:pt x="1261237" y="589280"/>
                  </a:lnTo>
                  <a:lnTo>
                    <a:pt x="1243076" y="629920"/>
                  </a:lnTo>
                  <a:lnTo>
                    <a:pt x="1219453" y="670560"/>
                  </a:lnTo>
                  <a:lnTo>
                    <a:pt x="1174750" y="726440"/>
                  </a:lnTo>
                  <a:lnTo>
                    <a:pt x="1138809" y="760730"/>
                  </a:lnTo>
                  <a:lnTo>
                    <a:pt x="1119251" y="775970"/>
                  </a:lnTo>
                  <a:lnTo>
                    <a:pt x="1098677" y="792480"/>
                  </a:lnTo>
                  <a:lnTo>
                    <a:pt x="1054353" y="820420"/>
                  </a:lnTo>
                  <a:lnTo>
                    <a:pt x="1006348" y="847090"/>
                  </a:lnTo>
                  <a:lnTo>
                    <a:pt x="954786" y="868680"/>
                  </a:lnTo>
                  <a:lnTo>
                    <a:pt x="900176" y="887730"/>
                  </a:lnTo>
                  <a:lnTo>
                    <a:pt x="842772" y="902970"/>
                  </a:lnTo>
                  <a:lnTo>
                    <a:pt x="782827" y="913130"/>
                  </a:lnTo>
                  <a:lnTo>
                    <a:pt x="751966" y="918210"/>
                  </a:lnTo>
                  <a:lnTo>
                    <a:pt x="720725" y="920750"/>
                  </a:lnTo>
                  <a:lnTo>
                    <a:pt x="656716" y="923290"/>
                  </a:lnTo>
                  <a:lnTo>
                    <a:pt x="895476" y="923290"/>
                  </a:lnTo>
                  <a:lnTo>
                    <a:pt x="967359" y="899160"/>
                  </a:lnTo>
                  <a:lnTo>
                    <a:pt x="1021334" y="876300"/>
                  </a:lnTo>
                  <a:lnTo>
                    <a:pt x="1071879" y="848360"/>
                  </a:lnTo>
                  <a:lnTo>
                    <a:pt x="1118489" y="817880"/>
                  </a:lnTo>
                  <a:lnTo>
                    <a:pt x="1161034" y="784860"/>
                  </a:lnTo>
                  <a:lnTo>
                    <a:pt x="1199388" y="748030"/>
                  </a:lnTo>
                  <a:lnTo>
                    <a:pt x="1232789" y="708660"/>
                  </a:lnTo>
                  <a:lnTo>
                    <a:pt x="1260983" y="666750"/>
                  </a:lnTo>
                  <a:lnTo>
                    <a:pt x="1283462" y="622300"/>
                  </a:lnTo>
                  <a:lnTo>
                    <a:pt x="1300226" y="575310"/>
                  </a:lnTo>
                  <a:lnTo>
                    <a:pt x="1310386" y="527050"/>
                  </a:lnTo>
                  <a:lnTo>
                    <a:pt x="1313688" y="477520"/>
                  </a:lnTo>
                  <a:lnTo>
                    <a:pt x="1312799" y="452120"/>
                  </a:lnTo>
                  <a:lnTo>
                    <a:pt x="1305687" y="402590"/>
                  </a:lnTo>
                  <a:lnTo>
                    <a:pt x="1291971" y="355600"/>
                  </a:lnTo>
                  <a:lnTo>
                    <a:pt x="1272159" y="309880"/>
                  </a:lnTo>
                  <a:lnTo>
                    <a:pt x="1246504" y="266700"/>
                  </a:lnTo>
                  <a:lnTo>
                    <a:pt x="1215643" y="226060"/>
                  </a:lnTo>
                  <a:lnTo>
                    <a:pt x="1179702" y="187960"/>
                  </a:lnTo>
                  <a:lnTo>
                    <a:pt x="1139316" y="153670"/>
                  </a:lnTo>
                  <a:lnTo>
                    <a:pt x="1094486" y="120650"/>
                  </a:lnTo>
                  <a:lnTo>
                    <a:pt x="1045845" y="92710"/>
                  </a:lnTo>
                  <a:lnTo>
                    <a:pt x="993775" y="67310"/>
                  </a:lnTo>
                  <a:lnTo>
                    <a:pt x="938149" y="45720"/>
                  </a:lnTo>
                  <a:lnTo>
                    <a:pt x="896638" y="33020"/>
                  </a:lnTo>
                  <a:close/>
                </a:path>
                <a:path w="1313814" h="955039">
                  <a:moveTo>
                    <a:pt x="688975" y="44450"/>
                  </a:moveTo>
                  <a:lnTo>
                    <a:pt x="625348" y="44450"/>
                  </a:lnTo>
                  <a:lnTo>
                    <a:pt x="593978" y="45720"/>
                  </a:lnTo>
                  <a:lnTo>
                    <a:pt x="532638" y="53340"/>
                  </a:lnTo>
                  <a:lnTo>
                    <a:pt x="473582" y="63500"/>
                  </a:lnTo>
                  <a:lnTo>
                    <a:pt x="416940" y="78740"/>
                  </a:lnTo>
                  <a:lnTo>
                    <a:pt x="363093" y="96520"/>
                  </a:lnTo>
                  <a:lnTo>
                    <a:pt x="312419" y="119380"/>
                  </a:lnTo>
                  <a:lnTo>
                    <a:pt x="265175" y="144780"/>
                  </a:lnTo>
                  <a:lnTo>
                    <a:pt x="242950" y="157480"/>
                  </a:lnTo>
                  <a:lnTo>
                    <a:pt x="201549" y="187960"/>
                  </a:lnTo>
                  <a:lnTo>
                    <a:pt x="164211" y="219710"/>
                  </a:lnTo>
                  <a:lnTo>
                    <a:pt x="131444" y="255270"/>
                  </a:lnTo>
                  <a:lnTo>
                    <a:pt x="103505" y="290830"/>
                  </a:lnTo>
                  <a:lnTo>
                    <a:pt x="80518" y="330200"/>
                  </a:lnTo>
                  <a:lnTo>
                    <a:pt x="62992" y="370840"/>
                  </a:lnTo>
                  <a:lnTo>
                    <a:pt x="50926" y="412750"/>
                  </a:lnTo>
                  <a:lnTo>
                    <a:pt x="44831" y="455930"/>
                  </a:lnTo>
                  <a:lnTo>
                    <a:pt x="43942" y="477520"/>
                  </a:lnTo>
                  <a:lnTo>
                    <a:pt x="44576" y="499110"/>
                  </a:lnTo>
                  <a:lnTo>
                    <a:pt x="50673" y="542290"/>
                  </a:lnTo>
                  <a:lnTo>
                    <a:pt x="62611" y="584200"/>
                  </a:lnTo>
                  <a:lnTo>
                    <a:pt x="80137" y="624840"/>
                  </a:lnTo>
                  <a:lnTo>
                    <a:pt x="102996" y="662940"/>
                  </a:lnTo>
                  <a:lnTo>
                    <a:pt x="130937" y="701040"/>
                  </a:lnTo>
                  <a:lnTo>
                    <a:pt x="163575" y="735330"/>
                  </a:lnTo>
                  <a:lnTo>
                    <a:pt x="200913" y="767080"/>
                  </a:lnTo>
                  <a:lnTo>
                    <a:pt x="242315" y="797560"/>
                  </a:lnTo>
                  <a:lnTo>
                    <a:pt x="287781" y="824230"/>
                  </a:lnTo>
                  <a:lnTo>
                    <a:pt x="336804" y="848360"/>
                  </a:lnTo>
                  <a:lnTo>
                    <a:pt x="389000" y="868680"/>
                  </a:lnTo>
                  <a:lnTo>
                    <a:pt x="444373" y="885190"/>
                  </a:lnTo>
                  <a:lnTo>
                    <a:pt x="502285" y="897890"/>
                  </a:lnTo>
                  <a:lnTo>
                    <a:pt x="562483" y="906780"/>
                  </a:lnTo>
                  <a:lnTo>
                    <a:pt x="656589" y="911860"/>
                  </a:lnTo>
                  <a:lnTo>
                    <a:pt x="719709" y="909320"/>
                  </a:lnTo>
                  <a:lnTo>
                    <a:pt x="750570" y="906780"/>
                  </a:lnTo>
                  <a:lnTo>
                    <a:pt x="781050" y="902970"/>
                  </a:lnTo>
                  <a:lnTo>
                    <a:pt x="795972" y="900430"/>
                  </a:lnTo>
                  <a:lnTo>
                    <a:pt x="624966" y="900430"/>
                  </a:lnTo>
                  <a:lnTo>
                    <a:pt x="563499" y="895350"/>
                  </a:lnTo>
                  <a:lnTo>
                    <a:pt x="475106" y="881380"/>
                  </a:lnTo>
                  <a:lnTo>
                    <a:pt x="419226" y="866140"/>
                  </a:lnTo>
                  <a:lnTo>
                    <a:pt x="366268" y="848360"/>
                  </a:lnTo>
                  <a:lnTo>
                    <a:pt x="316483" y="826770"/>
                  </a:lnTo>
                  <a:lnTo>
                    <a:pt x="270001" y="801370"/>
                  </a:lnTo>
                  <a:lnTo>
                    <a:pt x="227330" y="773430"/>
                  </a:lnTo>
                  <a:lnTo>
                    <a:pt x="188594" y="742950"/>
                  </a:lnTo>
                  <a:lnTo>
                    <a:pt x="154431" y="709930"/>
                  </a:lnTo>
                  <a:lnTo>
                    <a:pt x="124840" y="675640"/>
                  </a:lnTo>
                  <a:lnTo>
                    <a:pt x="100075" y="638810"/>
                  </a:lnTo>
                  <a:lnTo>
                    <a:pt x="80644" y="599440"/>
                  </a:lnTo>
                  <a:lnTo>
                    <a:pt x="66420" y="560070"/>
                  </a:lnTo>
                  <a:lnTo>
                    <a:pt x="57785" y="519430"/>
                  </a:lnTo>
                  <a:lnTo>
                    <a:pt x="54863" y="477520"/>
                  </a:lnTo>
                  <a:lnTo>
                    <a:pt x="55752" y="455930"/>
                  </a:lnTo>
                  <a:lnTo>
                    <a:pt x="61721" y="414020"/>
                  </a:lnTo>
                  <a:lnTo>
                    <a:pt x="73406" y="373380"/>
                  </a:lnTo>
                  <a:lnTo>
                    <a:pt x="90550" y="335280"/>
                  </a:lnTo>
                  <a:lnTo>
                    <a:pt x="112775" y="297180"/>
                  </a:lnTo>
                  <a:lnTo>
                    <a:pt x="140081" y="261620"/>
                  </a:lnTo>
                  <a:lnTo>
                    <a:pt x="172085" y="227330"/>
                  </a:lnTo>
                  <a:lnTo>
                    <a:pt x="208533" y="196850"/>
                  </a:lnTo>
                  <a:lnTo>
                    <a:pt x="249174" y="167640"/>
                  </a:lnTo>
                  <a:lnTo>
                    <a:pt x="293750" y="140970"/>
                  </a:lnTo>
                  <a:lnTo>
                    <a:pt x="342011" y="118110"/>
                  </a:lnTo>
                  <a:lnTo>
                    <a:pt x="393445" y="97790"/>
                  </a:lnTo>
                  <a:lnTo>
                    <a:pt x="447801" y="81280"/>
                  </a:lnTo>
                  <a:lnTo>
                    <a:pt x="504951" y="68580"/>
                  </a:lnTo>
                  <a:lnTo>
                    <a:pt x="564514" y="59690"/>
                  </a:lnTo>
                  <a:lnTo>
                    <a:pt x="657351" y="54610"/>
                  </a:lnTo>
                  <a:lnTo>
                    <a:pt x="789051" y="54610"/>
                  </a:lnTo>
                  <a:lnTo>
                    <a:pt x="781558" y="53340"/>
                  </a:lnTo>
                  <a:lnTo>
                    <a:pt x="720343" y="45720"/>
                  </a:lnTo>
                  <a:lnTo>
                    <a:pt x="688975" y="44450"/>
                  </a:lnTo>
                  <a:close/>
                </a:path>
                <a:path w="1313814" h="955039">
                  <a:moveTo>
                    <a:pt x="789051" y="54610"/>
                  </a:moveTo>
                  <a:lnTo>
                    <a:pt x="657351" y="54610"/>
                  </a:lnTo>
                  <a:lnTo>
                    <a:pt x="719709" y="57150"/>
                  </a:lnTo>
                  <a:lnTo>
                    <a:pt x="750188" y="59690"/>
                  </a:lnTo>
                  <a:lnTo>
                    <a:pt x="809751" y="68580"/>
                  </a:lnTo>
                  <a:lnTo>
                    <a:pt x="866775" y="81280"/>
                  </a:lnTo>
                  <a:lnTo>
                    <a:pt x="921385" y="97790"/>
                  </a:lnTo>
                  <a:lnTo>
                    <a:pt x="972820" y="118110"/>
                  </a:lnTo>
                  <a:lnTo>
                    <a:pt x="1021079" y="140970"/>
                  </a:lnTo>
                  <a:lnTo>
                    <a:pt x="1043813" y="154940"/>
                  </a:lnTo>
                  <a:lnTo>
                    <a:pt x="1065529" y="167640"/>
                  </a:lnTo>
                  <a:lnTo>
                    <a:pt x="1106297" y="196850"/>
                  </a:lnTo>
                  <a:lnTo>
                    <a:pt x="1142746" y="228600"/>
                  </a:lnTo>
                  <a:lnTo>
                    <a:pt x="1174623" y="262890"/>
                  </a:lnTo>
                  <a:lnTo>
                    <a:pt x="1201801" y="298450"/>
                  </a:lnTo>
                  <a:lnTo>
                    <a:pt x="1224026" y="336550"/>
                  </a:lnTo>
                  <a:lnTo>
                    <a:pt x="1240916" y="375920"/>
                  </a:lnTo>
                  <a:lnTo>
                    <a:pt x="1252347" y="415290"/>
                  </a:lnTo>
                  <a:lnTo>
                    <a:pt x="1258062" y="457200"/>
                  </a:lnTo>
                  <a:lnTo>
                    <a:pt x="1258824" y="478790"/>
                  </a:lnTo>
                  <a:lnTo>
                    <a:pt x="1257935" y="500380"/>
                  </a:lnTo>
                  <a:lnTo>
                    <a:pt x="1251965" y="542290"/>
                  </a:lnTo>
                  <a:lnTo>
                    <a:pt x="1240282" y="581660"/>
                  </a:lnTo>
                  <a:lnTo>
                    <a:pt x="1223137" y="621030"/>
                  </a:lnTo>
                  <a:lnTo>
                    <a:pt x="1200912" y="657860"/>
                  </a:lnTo>
                  <a:lnTo>
                    <a:pt x="1173734" y="694690"/>
                  </a:lnTo>
                  <a:lnTo>
                    <a:pt x="1141729" y="727710"/>
                  </a:lnTo>
                  <a:lnTo>
                    <a:pt x="1105280" y="759460"/>
                  </a:lnTo>
                  <a:lnTo>
                    <a:pt x="1064514" y="788670"/>
                  </a:lnTo>
                  <a:lnTo>
                    <a:pt x="1020063" y="815340"/>
                  </a:lnTo>
                  <a:lnTo>
                    <a:pt x="971803" y="838200"/>
                  </a:lnTo>
                  <a:lnTo>
                    <a:pt x="920368" y="858520"/>
                  </a:lnTo>
                  <a:lnTo>
                    <a:pt x="837564" y="881380"/>
                  </a:lnTo>
                  <a:lnTo>
                    <a:pt x="779272" y="891540"/>
                  </a:lnTo>
                  <a:lnTo>
                    <a:pt x="687704" y="900430"/>
                  </a:lnTo>
                  <a:lnTo>
                    <a:pt x="795972" y="900430"/>
                  </a:lnTo>
                  <a:lnTo>
                    <a:pt x="868807" y="885190"/>
                  </a:lnTo>
                  <a:lnTo>
                    <a:pt x="924051" y="868680"/>
                  </a:lnTo>
                  <a:lnTo>
                    <a:pt x="976376" y="848360"/>
                  </a:lnTo>
                  <a:lnTo>
                    <a:pt x="1025398" y="824230"/>
                  </a:lnTo>
                  <a:lnTo>
                    <a:pt x="1070737" y="797560"/>
                  </a:lnTo>
                  <a:lnTo>
                    <a:pt x="1112265" y="768350"/>
                  </a:lnTo>
                  <a:lnTo>
                    <a:pt x="1149477" y="735330"/>
                  </a:lnTo>
                  <a:lnTo>
                    <a:pt x="1182242" y="701040"/>
                  </a:lnTo>
                  <a:lnTo>
                    <a:pt x="1210183" y="664210"/>
                  </a:lnTo>
                  <a:lnTo>
                    <a:pt x="1233170" y="626110"/>
                  </a:lnTo>
                  <a:lnTo>
                    <a:pt x="1250696" y="585470"/>
                  </a:lnTo>
                  <a:lnTo>
                    <a:pt x="1262761" y="543560"/>
                  </a:lnTo>
                  <a:lnTo>
                    <a:pt x="1268857" y="500380"/>
                  </a:lnTo>
                  <a:lnTo>
                    <a:pt x="1269746" y="478790"/>
                  </a:lnTo>
                  <a:lnTo>
                    <a:pt x="1268984" y="455930"/>
                  </a:lnTo>
                  <a:lnTo>
                    <a:pt x="1263014" y="412750"/>
                  </a:lnTo>
                  <a:lnTo>
                    <a:pt x="1251077" y="370840"/>
                  </a:lnTo>
                  <a:lnTo>
                    <a:pt x="1233551" y="331470"/>
                  </a:lnTo>
                  <a:lnTo>
                    <a:pt x="1210690" y="292100"/>
                  </a:lnTo>
                  <a:lnTo>
                    <a:pt x="1182751" y="255270"/>
                  </a:lnTo>
                  <a:lnTo>
                    <a:pt x="1150112" y="220980"/>
                  </a:lnTo>
                  <a:lnTo>
                    <a:pt x="1112901" y="187960"/>
                  </a:lnTo>
                  <a:lnTo>
                    <a:pt x="1071372" y="158750"/>
                  </a:lnTo>
                  <a:lnTo>
                    <a:pt x="1026033" y="132080"/>
                  </a:lnTo>
                  <a:lnTo>
                    <a:pt x="977011" y="107950"/>
                  </a:lnTo>
                  <a:lnTo>
                    <a:pt x="924687" y="87630"/>
                  </a:lnTo>
                  <a:lnTo>
                    <a:pt x="840739" y="63500"/>
                  </a:lnTo>
                  <a:lnTo>
                    <a:pt x="789051" y="5461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96158" y="4468495"/>
            <a:ext cx="250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FIP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92211" y="4265803"/>
            <a:ext cx="955675" cy="594360"/>
          </a:xfrm>
          <a:custGeom>
            <a:avLst/>
            <a:gdLst/>
            <a:ahLst/>
            <a:cxnLst/>
            <a:rect l="l" t="t" r="r" b="b"/>
            <a:pathLst>
              <a:path w="955675" h="594360">
                <a:moveTo>
                  <a:pt x="838256" y="0"/>
                </a:moveTo>
                <a:lnTo>
                  <a:pt x="116007" y="0"/>
                </a:lnTo>
                <a:lnTo>
                  <a:pt x="92512" y="2540"/>
                </a:lnTo>
                <a:lnTo>
                  <a:pt x="50475" y="21590"/>
                </a:lnTo>
                <a:lnTo>
                  <a:pt x="19233" y="53340"/>
                </a:lnTo>
                <a:lnTo>
                  <a:pt x="2088" y="95250"/>
                </a:lnTo>
                <a:lnTo>
                  <a:pt x="0" y="116840"/>
                </a:lnTo>
                <a:lnTo>
                  <a:pt x="56" y="478790"/>
                </a:lnTo>
                <a:lnTo>
                  <a:pt x="9835" y="524510"/>
                </a:lnTo>
                <a:lnTo>
                  <a:pt x="35362" y="561340"/>
                </a:lnTo>
                <a:lnTo>
                  <a:pt x="72827" y="586740"/>
                </a:lnTo>
                <a:lnTo>
                  <a:pt x="106863" y="594360"/>
                </a:lnTo>
                <a:lnTo>
                  <a:pt x="851591" y="594360"/>
                </a:lnTo>
                <a:lnTo>
                  <a:pt x="895279" y="580390"/>
                </a:lnTo>
                <a:lnTo>
                  <a:pt x="919494" y="562610"/>
                </a:lnTo>
                <a:lnTo>
                  <a:pt x="117404" y="562610"/>
                </a:lnTo>
                <a:lnTo>
                  <a:pt x="100132" y="560070"/>
                </a:lnTo>
                <a:lnTo>
                  <a:pt x="63556" y="542290"/>
                </a:lnTo>
                <a:lnTo>
                  <a:pt x="39426" y="510540"/>
                </a:lnTo>
                <a:lnTo>
                  <a:pt x="33022" y="478790"/>
                </a:lnTo>
                <a:lnTo>
                  <a:pt x="33022" y="116840"/>
                </a:lnTo>
                <a:lnTo>
                  <a:pt x="43363" y="77470"/>
                </a:lnTo>
                <a:lnTo>
                  <a:pt x="57968" y="58420"/>
                </a:lnTo>
                <a:lnTo>
                  <a:pt x="63937" y="52070"/>
                </a:lnTo>
                <a:lnTo>
                  <a:pt x="70414" y="48260"/>
                </a:lnTo>
                <a:lnTo>
                  <a:pt x="77399" y="43180"/>
                </a:lnTo>
                <a:lnTo>
                  <a:pt x="84892" y="40640"/>
                </a:lnTo>
                <a:lnTo>
                  <a:pt x="92512" y="36830"/>
                </a:lnTo>
                <a:lnTo>
                  <a:pt x="117658" y="33020"/>
                </a:lnTo>
                <a:lnTo>
                  <a:pt x="919028" y="33020"/>
                </a:lnTo>
                <a:lnTo>
                  <a:pt x="912043" y="26670"/>
                </a:lnTo>
                <a:lnTo>
                  <a:pt x="871784" y="5080"/>
                </a:lnTo>
                <a:lnTo>
                  <a:pt x="860481" y="2540"/>
                </a:lnTo>
                <a:lnTo>
                  <a:pt x="838256" y="0"/>
                </a:lnTo>
                <a:close/>
              </a:path>
              <a:path w="955675" h="594360">
                <a:moveTo>
                  <a:pt x="919028" y="33020"/>
                </a:moveTo>
                <a:lnTo>
                  <a:pt x="838256" y="33020"/>
                </a:lnTo>
                <a:lnTo>
                  <a:pt x="847273" y="34290"/>
                </a:lnTo>
                <a:lnTo>
                  <a:pt x="863656" y="36830"/>
                </a:lnTo>
                <a:lnTo>
                  <a:pt x="871403" y="40640"/>
                </a:lnTo>
                <a:lnTo>
                  <a:pt x="878769" y="43180"/>
                </a:lnTo>
                <a:lnTo>
                  <a:pt x="885754" y="48260"/>
                </a:lnTo>
                <a:lnTo>
                  <a:pt x="912551" y="77470"/>
                </a:lnTo>
                <a:lnTo>
                  <a:pt x="922638" y="116840"/>
                </a:lnTo>
                <a:lnTo>
                  <a:pt x="922638" y="478790"/>
                </a:lnTo>
                <a:lnTo>
                  <a:pt x="912424" y="518160"/>
                </a:lnTo>
                <a:lnTo>
                  <a:pt x="885246" y="547370"/>
                </a:lnTo>
                <a:lnTo>
                  <a:pt x="838002" y="562610"/>
                </a:lnTo>
                <a:lnTo>
                  <a:pt x="919494" y="562610"/>
                </a:lnTo>
                <a:lnTo>
                  <a:pt x="946968" y="521970"/>
                </a:lnTo>
                <a:lnTo>
                  <a:pt x="955652" y="478790"/>
                </a:lnTo>
                <a:lnTo>
                  <a:pt x="955604" y="116840"/>
                </a:lnTo>
                <a:lnTo>
                  <a:pt x="945952" y="71120"/>
                </a:lnTo>
                <a:lnTo>
                  <a:pt x="920425" y="34290"/>
                </a:lnTo>
                <a:lnTo>
                  <a:pt x="919028" y="33020"/>
                </a:lnTo>
                <a:close/>
              </a:path>
              <a:path w="955675" h="594360">
                <a:moveTo>
                  <a:pt x="846638" y="44450"/>
                </a:moveTo>
                <a:lnTo>
                  <a:pt x="110673" y="44450"/>
                </a:lnTo>
                <a:lnTo>
                  <a:pt x="103307" y="45720"/>
                </a:lnTo>
                <a:lnTo>
                  <a:pt x="96449" y="46990"/>
                </a:lnTo>
                <a:lnTo>
                  <a:pt x="89591" y="49530"/>
                </a:lnTo>
                <a:lnTo>
                  <a:pt x="83114" y="53340"/>
                </a:lnTo>
                <a:lnTo>
                  <a:pt x="77145" y="55880"/>
                </a:lnTo>
                <a:lnTo>
                  <a:pt x="49967" y="88900"/>
                </a:lnTo>
                <a:lnTo>
                  <a:pt x="44052" y="116840"/>
                </a:lnTo>
                <a:lnTo>
                  <a:pt x="44083" y="478790"/>
                </a:lnTo>
                <a:lnTo>
                  <a:pt x="56063" y="518160"/>
                </a:lnTo>
                <a:lnTo>
                  <a:pt x="60254" y="523240"/>
                </a:lnTo>
                <a:lnTo>
                  <a:pt x="64953" y="529590"/>
                </a:lnTo>
                <a:lnTo>
                  <a:pt x="70160" y="533400"/>
                </a:lnTo>
                <a:lnTo>
                  <a:pt x="75621" y="538480"/>
                </a:lnTo>
                <a:lnTo>
                  <a:pt x="81717" y="542290"/>
                </a:lnTo>
                <a:lnTo>
                  <a:pt x="94671" y="547370"/>
                </a:lnTo>
                <a:lnTo>
                  <a:pt x="101783" y="549910"/>
                </a:lnTo>
                <a:lnTo>
                  <a:pt x="109149" y="549910"/>
                </a:lnTo>
                <a:lnTo>
                  <a:pt x="117404" y="551180"/>
                </a:lnTo>
                <a:lnTo>
                  <a:pt x="844987" y="551180"/>
                </a:lnTo>
                <a:lnTo>
                  <a:pt x="859338" y="548640"/>
                </a:lnTo>
                <a:lnTo>
                  <a:pt x="866069" y="546100"/>
                </a:lnTo>
                <a:lnTo>
                  <a:pt x="872546" y="542290"/>
                </a:lnTo>
                <a:lnTo>
                  <a:pt x="876695" y="539750"/>
                </a:lnTo>
                <a:lnTo>
                  <a:pt x="109657" y="539750"/>
                </a:lnTo>
                <a:lnTo>
                  <a:pt x="103307" y="538480"/>
                </a:lnTo>
                <a:lnTo>
                  <a:pt x="97338" y="537210"/>
                </a:lnTo>
                <a:lnTo>
                  <a:pt x="92004" y="534670"/>
                </a:lnTo>
                <a:lnTo>
                  <a:pt x="86416" y="532130"/>
                </a:lnTo>
                <a:lnTo>
                  <a:pt x="59238" y="500380"/>
                </a:lnTo>
                <a:lnTo>
                  <a:pt x="55022" y="478790"/>
                </a:lnTo>
                <a:lnTo>
                  <a:pt x="55110" y="116840"/>
                </a:lnTo>
                <a:lnTo>
                  <a:pt x="69906" y="77470"/>
                </a:lnTo>
                <a:lnTo>
                  <a:pt x="74224" y="72390"/>
                </a:lnTo>
                <a:lnTo>
                  <a:pt x="106101" y="55880"/>
                </a:lnTo>
                <a:lnTo>
                  <a:pt x="878007" y="55880"/>
                </a:lnTo>
                <a:lnTo>
                  <a:pt x="873943" y="53340"/>
                </a:lnTo>
                <a:lnTo>
                  <a:pt x="867593" y="50800"/>
                </a:lnTo>
                <a:lnTo>
                  <a:pt x="860989" y="48260"/>
                </a:lnTo>
                <a:lnTo>
                  <a:pt x="853877" y="45720"/>
                </a:lnTo>
                <a:lnTo>
                  <a:pt x="846638" y="44450"/>
                </a:lnTo>
                <a:close/>
              </a:path>
              <a:path w="955675" h="594360">
                <a:moveTo>
                  <a:pt x="878007" y="55880"/>
                </a:moveTo>
                <a:lnTo>
                  <a:pt x="846130" y="55880"/>
                </a:lnTo>
                <a:lnTo>
                  <a:pt x="858322" y="58420"/>
                </a:lnTo>
                <a:lnTo>
                  <a:pt x="863783" y="60960"/>
                </a:lnTo>
                <a:lnTo>
                  <a:pt x="869117" y="63500"/>
                </a:lnTo>
                <a:lnTo>
                  <a:pt x="874324" y="67310"/>
                </a:lnTo>
                <a:lnTo>
                  <a:pt x="878896" y="69850"/>
                </a:lnTo>
                <a:lnTo>
                  <a:pt x="883341" y="74930"/>
                </a:lnTo>
                <a:lnTo>
                  <a:pt x="887405" y="78740"/>
                </a:lnTo>
                <a:lnTo>
                  <a:pt x="890834" y="83820"/>
                </a:lnTo>
                <a:lnTo>
                  <a:pt x="893755" y="88900"/>
                </a:lnTo>
                <a:lnTo>
                  <a:pt x="896295" y="95250"/>
                </a:lnTo>
                <a:lnTo>
                  <a:pt x="898454" y="100330"/>
                </a:lnTo>
                <a:lnTo>
                  <a:pt x="899724" y="106680"/>
                </a:lnTo>
                <a:lnTo>
                  <a:pt x="900486" y="113030"/>
                </a:lnTo>
                <a:lnTo>
                  <a:pt x="900638" y="116840"/>
                </a:lnTo>
                <a:lnTo>
                  <a:pt x="900613" y="476250"/>
                </a:lnTo>
                <a:lnTo>
                  <a:pt x="889310" y="513080"/>
                </a:lnTo>
                <a:lnTo>
                  <a:pt x="872165" y="529590"/>
                </a:lnTo>
                <a:lnTo>
                  <a:pt x="866958" y="533400"/>
                </a:lnTo>
                <a:lnTo>
                  <a:pt x="861243" y="535940"/>
                </a:lnTo>
                <a:lnTo>
                  <a:pt x="855528" y="537210"/>
                </a:lnTo>
                <a:lnTo>
                  <a:pt x="843463" y="539750"/>
                </a:lnTo>
                <a:lnTo>
                  <a:pt x="876695" y="539750"/>
                </a:lnTo>
                <a:lnTo>
                  <a:pt x="905693" y="506730"/>
                </a:lnTo>
                <a:lnTo>
                  <a:pt x="911611" y="116840"/>
                </a:lnTo>
                <a:lnTo>
                  <a:pt x="911408" y="111760"/>
                </a:lnTo>
                <a:lnTo>
                  <a:pt x="895533" y="72390"/>
                </a:lnTo>
                <a:lnTo>
                  <a:pt x="890834" y="66040"/>
                </a:lnTo>
                <a:lnTo>
                  <a:pt x="885627" y="62230"/>
                </a:lnTo>
                <a:lnTo>
                  <a:pt x="880039" y="57150"/>
                </a:lnTo>
                <a:lnTo>
                  <a:pt x="878007" y="5588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06922" y="4432553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B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92211" y="3545204"/>
            <a:ext cx="955675" cy="595630"/>
          </a:xfrm>
          <a:custGeom>
            <a:avLst/>
            <a:gdLst/>
            <a:ahLst/>
            <a:cxnLst/>
            <a:rect l="l" t="t" r="r" b="b"/>
            <a:pathLst>
              <a:path w="955675" h="595629">
                <a:moveTo>
                  <a:pt x="848670" y="0"/>
                </a:moveTo>
                <a:lnTo>
                  <a:pt x="116261" y="0"/>
                </a:lnTo>
                <a:lnTo>
                  <a:pt x="92512" y="2539"/>
                </a:lnTo>
                <a:lnTo>
                  <a:pt x="50983" y="20319"/>
                </a:lnTo>
                <a:lnTo>
                  <a:pt x="19487" y="53339"/>
                </a:lnTo>
                <a:lnTo>
                  <a:pt x="2088" y="95249"/>
                </a:lnTo>
                <a:lnTo>
                  <a:pt x="0" y="116839"/>
                </a:lnTo>
                <a:lnTo>
                  <a:pt x="56" y="480059"/>
                </a:lnTo>
                <a:lnTo>
                  <a:pt x="9708" y="525779"/>
                </a:lnTo>
                <a:lnTo>
                  <a:pt x="35489" y="562609"/>
                </a:lnTo>
                <a:lnTo>
                  <a:pt x="73081" y="588009"/>
                </a:lnTo>
                <a:lnTo>
                  <a:pt x="106990" y="595629"/>
                </a:lnTo>
                <a:lnTo>
                  <a:pt x="851337" y="595629"/>
                </a:lnTo>
                <a:lnTo>
                  <a:pt x="895279" y="581659"/>
                </a:lnTo>
                <a:lnTo>
                  <a:pt x="920721" y="562609"/>
                </a:lnTo>
                <a:lnTo>
                  <a:pt x="108768" y="562609"/>
                </a:lnTo>
                <a:lnTo>
                  <a:pt x="100259" y="561339"/>
                </a:lnTo>
                <a:lnTo>
                  <a:pt x="63683" y="543559"/>
                </a:lnTo>
                <a:lnTo>
                  <a:pt x="39553" y="511809"/>
                </a:lnTo>
                <a:lnTo>
                  <a:pt x="33022" y="116839"/>
                </a:lnTo>
                <a:lnTo>
                  <a:pt x="33457" y="109219"/>
                </a:lnTo>
                <a:lnTo>
                  <a:pt x="47554" y="69849"/>
                </a:lnTo>
                <a:lnTo>
                  <a:pt x="84892" y="39369"/>
                </a:lnTo>
                <a:lnTo>
                  <a:pt x="109276" y="33019"/>
                </a:lnTo>
                <a:lnTo>
                  <a:pt x="918880" y="33019"/>
                </a:lnTo>
                <a:lnTo>
                  <a:pt x="911789" y="26669"/>
                </a:lnTo>
                <a:lnTo>
                  <a:pt x="902899" y="19050"/>
                </a:lnTo>
                <a:lnTo>
                  <a:pt x="892993" y="13969"/>
                </a:lnTo>
                <a:lnTo>
                  <a:pt x="882452" y="8889"/>
                </a:lnTo>
                <a:lnTo>
                  <a:pt x="871911" y="5079"/>
                </a:lnTo>
                <a:lnTo>
                  <a:pt x="848670" y="0"/>
                </a:lnTo>
                <a:close/>
              </a:path>
              <a:path w="955675" h="595629">
                <a:moveTo>
                  <a:pt x="918880" y="33019"/>
                </a:moveTo>
                <a:lnTo>
                  <a:pt x="847019" y="33019"/>
                </a:lnTo>
                <a:lnTo>
                  <a:pt x="855401" y="35559"/>
                </a:lnTo>
                <a:lnTo>
                  <a:pt x="863529" y="36829"/>
                </a:lnTo>
                <a:lnTo>
                  <a:pt x="871276" y="39369"/>
                </a:lnTo>
                <a:lnTo>
                  <a:pt x="878642" y="43179"/>
                </a:lnTo>
                <a:lnTo>
                  <a:pt x="885627" y="48259"/>
                </a:lnTo>
                <a:lnTo>
                  <a:pt x="892104" y="52069"/>
                </a:lnTo>
                <a:lnTo>
                  <a:pt x="916234" y="85089"/>
                </a:lnTo>
                <a:lnTo>
                  <a:pt x="922638" y="116839"/>
                </a:lnTo>
                <a:lnTo>
                  <a:pt x="922638" y="480059"/>
                </a:lnTo>
                <a:lnTo>
                  <a:pt x="912297" y="519429"/>
                </a:lnTo>
                <a:lnTo>
                  <a:pt x="885119" y="548639"/>
                </a:lnTo>
                <a:lnTo>
                  <a:pt x="846511" y="562609"/>
                </a:lnTo>
                <a:lnTo>
                  <a:pt x="920721" y="562609"/>
                </a:lnTo>
                <a:lnTo>
                  <a:pt x="946841" y="523239"/>
                </a:lnTo>
                <a:lnTo>
                  <a:pt x="955652" y="480059"/>
                </a:lnTo>
                <a:lnTo>
                  <a:pt x="955604" y="116839"/>
                </a:lnTo>
                <a:lnTo>
                  <a:pt x="945825" y="71119"/>
                </a:lnTo>
                <a:lnTo>
                  <a:pt x="920298" y="34289"/>
                </a:lnTo>
                <a:lnTo>
                  <a:pt x="918880" y="33019"/>
                </a:lnTo>
                <a:close/>
              </a:path>
              <a:path w="955675" h="595629">
                <a:moveTo>
                  <a:pt x="846511" y="44450"/>
                </a:moveTo>
                <a:lnTo>
                  <a:pt x="110927" y="44450"/>
                </a:lnTo>
                <a:lnTo>
                  <a:pt x="96322" y="46989"/>
                </a:lnTo>
                <a:lnTo>
                  <a:pt x="89718" y="49529"/>
                </a:lnTo>
                <a:lnTo>
                  <a:pt x="83368" y="52069"/>
                </a:lnTo>
                <a:lnTo>
                  <a:pt x="77145" y="55879"/>
                </a:lnTo>
                <a:lnTo>
                  <a:pt x="71430" y="60959"/>
                </a:lnTo>
                <a:lnTo>
                  <a:pt x="66096" y="64769"/>
                </a:lnTo>
                <a:lnTo>
                  <a:pt x="45649" y="101599"/>
                </a:lnTo>
                <a:lnTo>
                  <a:pt x="44052" y="116839"/>
                </a:lnTo>
                <a:lnTo>
                  <a:pt x="44083" y="480059"/>
                </a:lnTo>
                <a:lnTo>
                  <a:pt x="56190" y="519429"/>
                </a:lnTo>
                <a:lnTo>
                  <a:pt x="88194" y="546099"/>
                </a:lnTo>
                <a:lnTo>
                  <a:pt x="117658" y="552449"/>
                </a:lnTo>
                <a:lnTo>
                  <a:pt x="844860" y="552449"/>
                </a:lnTo>
                <a:lnTo>
                  <a:pt x="852226" y="551179"/>
                </a:lnTo>
                <a:lnTo>
                  <a:pt x="859211" y="548639"/>
                </a:lnTo>
                <a:lnTo>
                  <a:pt x="872546" y="543559"/>
                </a:lnTo>
                <a:lnTo>
                  <a:pt x="876525" y="541019"/>
                </a:lnTo>
                <a:lnTo>
                  <a:pt x="109911" y="541019"/>
                </a:lnTo>
                <a:lnTo>
                  <a:pt x="103561" y="539749"/>
                </a:lnTo>
                <a:lnTo>
                  <a:pt x="76891" y="525779"/>
                </a:lnTo>
                <a:lnTo>
                  <a:pt x="72192" y="521969"/>
                </a:lnTo>
                <a:lnTo>
                  <a:pt x="68382" y="516889"/>
                </a:lnTo>
                <a:lnTo>
                  <a:pt x="65080" y="513079"/>
                </a:lnTo>
                <a:lnTo>
                  <a:pt x="61778" y="506729"/>
                </a:lnTo>
                <a:lnTo>
                  <a:pt x="55022" y="480059"/>
                </a:lnTo>
                <a:lnTo>
                  <a:pt x="55110" y="116839"/>
                </a:lnTo>
                <a:lnTo>
                  <a:pt x="70160" y="77469"/>
                </a:lnTo>
                <a:lnTo>
                  <a:pt x="74351" y="72389"/>
                </a:lnTo>
                <a:lnTo>
                  <a:pt x="78669" y="68579"/>
                </a:lnTo>
                <a:lnTo>
                  <a:pt x="83622" y="64769"/>
                </a:lnTo>
                <a:lnTo>
                  <a:pt x="100005" y="57150"/>
                </a:lnTo>
                <a:lnTo>
                  <a:pt x="106482" y="55879"/>
                </a:lnTo>
                <a:lnTo>
                  <a:pt x="112451" y="55879"/>
                </a:lnTo>
                <a:lnTo>
                  <a:pt x="119055" y="54609"/>
                </a:lnTo>
                <a:lnTo>
                  <a:pt x="875806" y="54609"/>
                </a:lnTo>
                <a:lnTo>
                  <a:pt x="873816" y="53339"/>
                </a:lnTo>
                <a:lnTo>
                  <a:pt x="867466" y="50800"/>
                </a:lnTo>
                <a:lnTo>
                  <a:pt x="853877" y="45719"/>
                </a:lnTo>
                <a:lnTo>
                  <a:pt x="846511" y="44450"/>
                </a:lnTo>
                <a:close/>
              </a:path>
              <a:path w="955675" h="595629">
                <a:moveTo>
                  <a:pt x="875806" y="54609"/>
                </a:moveTo>
                <a:lnTo>
                  <a:pt x="838002" y="54609"/>
                </a:lnTo>
                <a:lnTo>
                  <a:pt x="845876" y="55879"/>
                </a:lnTo>
                <a:lnTo>
                  <a:pt x="852226" y="57150"/>
                </a:lnTo>
                <a:lnTo>
                  <a:pt x="883214" y="74929"/>
                </a:lnTo>
                <a:lnTo>
                  <a:pt x="887151" y="78739"/>
                </a:lnTo>
                <a:lnTo>
                  <a:pt x="900638" y="116839"/>
                </a:lnTo>
                <a:lnTo>
                  <a:pt x="900613" y="477519"/>
                </a:lnTo>
                <a:lnTo>
                  <a:pt x="889310" y="514349"/>
                </a:lnTo>
                <a:lnTo>
                  <a:pt x="881436" y="523239"/>
                </a:lnTo>
                <a:lnTo>
                  <a:pt x="876864" y="528319"/>
                </a:lnTo>
                <a:lnTo>
                  <a:pt x="871911" y="530859"/>
                </a:lnTo>
                <a:lnTo>
                  <a:pt x="866831" y="534669"/>
                </a:lnTo>
                <a:lnTo>
                  <a:pt x="861116" y="537209"/>
                </a:lnTo>
                <a:lnTo>
                  <a:pt x="849559" y="539749"/>
                </a:lnTo>
                <a:lnTo>
                  <a:pt x="843209" y="541019"/>
                </a:lnTo>
                <a:lnTo>
                  <a:pt x="876525" y="541019"/>
                </a:lnTo>
                <a:lnTo>
                  <a:pt x="905693" y="507999"/>
                </a:lnTo>
                <a:lnTo>
                  <a:pt x="911577" y="480059"/>
                </a:lnTo>
                <a:lnTo>
                  <a:pt x="911493" y="113029"/>
                </a:lnTo>
                <a:lnTo>
                  <a:pt x="895279" y="71119"/>
                </a:lnTo>
                <a:lnTo>
                  <a:pt x="879785" y="57150"/>
                </a:lnTo>
                <a:lnTo>
                  <a:pt x="875806" y="5460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03875" y="3712209"/>
            <a:ext cx="133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92211" y="4985384"/>
            <a:ext cx="955675" cy="595630"/>
          </a:xfrm>
          <a:custGeom>
            <a:avLst/>
            <a:gdLst/>
            <a:ahLst/>
            <a:cxnLst/>
            <a:rect l="l" t="t" r="r" b="b"/>
            <a:pathLst>
              <a:path w="955675" h="595629">
                <a:moveTo>
                  <a:pt x="838002" y="0"/>
                </a:moveTo>
                <a:lnTo>
                  <a:pt x="116261" y="0"/>
                </a:lnTo>
                <a:lnTo>
                  <a:pt x="92512" y="2539"/>
                </a:lnTo>
                <a:lnTo>
                  <a:pt x="50983" y="20319"/>
                </a:lnTo>
                <a:lnTo>
                  <a:pt x="19487" y="53339"/>
                </a:lnTo>
                <a:lnTo>
                  <a:pt x="2088" y="95250"/>
                </a:lnTo>
                <a:lnTo>
                  <a:pt x="0" y="116839"/>
                </a:lnTo>
                <a:lnTo>
                  <a:pt x="56" y="480059"/>
                </a:lnTo>
                <a:lnTo>
                  <a:pt x="9708" y="525779"/>
                </a:lnTo>
                <a:lnTo>
                  <a:pt x="35489" y="562610"/>
                </a:lnTo>
                <a:lnTo>
                  <a:pt x="73081" y="588010"/>
                </a:lnTo>
                <a:lnTo>
                  <a:pt x="106990" y="595629"/>
                </a:lnTo>
                <a:lnTo>
                  <a:pt x="851337" y="595629"/>
                </a:lnTo>
                <a:lnTo>
                  <a:pt x="895152" y="581660"/>
                </a:lnTo>
                <a:lnTo>
                  <a:pt x="920721" y="562610"/>
                </a:lnTo>
                <a:lnTo>
                  <a:pt x="108768" y="562610"/>
                </a:lnTo>
                <a:lnTo>
                  <a:pt x="100259" y="561339"/>
                </a:lnTo>
                <a:lnTo>
                  <a:pt x="63683" y="543560"/>
                </a:lnTo>
                <a:lnTo>
                  <a:pt x="39553" y="511809"/>
                </a:lnTo>
                <a:lnTo>
                  <a:pt x="33022" y="116839"/>
                </a:lnTo>
                <a:lnTo>
                  <a:pt x="33457" y="109219"/>
                </a:lnTo>
                <a:lnTo>
                  <a:pt x="47554" y="69850"/>
                </a:lnTo>
                <a:lnTo>
                  <a:pt x="57968" y="58419"/>
                </a:lnTo>
                <a:lnTo>
                  <a:pt x="64064" y="52069"/>
                </a:lnTo>
                <a:lnTo>
                  <a:pt x="100894" y="34289"/>
                </a:lnTo>
                <a:lnTo>
                  <a:pt x="109276" y="33019"/>
                </a:lnTo>
                <a:lnTo>
                  <a:pt x="918880" y="33019"/>
                </a:lnTo>
                <a:lnTo>
                  <a:pt x="911789" y="26669"/>
                </a:lnTo>
                <a:lnTo>
                  <a:pt x="871911" y="5079"/>
                </a:lnTo>
                <a:lnTo>
                  <a:pt x="848670" y="1269"/>
                </a:lnTo>
                <a:lnTo>
                  <a:pt x="838002" y="0"/>
                </a:lnTo>
                <a:close/>
              </a:path>
              <a:path w="955675" h="595629">
                <a:moveTo>
                  <a:pt x="918880" y="33019"/>
                </a:moveTo>
                <a:lnTo>
                  <a:pt x="847019" y="33019"/>
                </a:lnTo>
                <a:lnTo>
                  <a:pt x="855401" y="34289"/>
                </a:lnTo>
                <a:lnTo>
                  <a:pt x="863529" y="36829"/>
                </a:lnTo>
                <a:lnTo>
                  <a:pt x="871276" y="39369"/>
                </a:lnTo>
                <a:lnTo>
                  <a:pt x="878642" y="43179"/>
                </a:lnTo>
                <a:lnTo>
                  <a:pt x="885627" y="48259"/>
                </a:lnTo>
                <a:lnTo>
                  <a:pt x="892104" y="52069"/>
                </a:lnTo>
                <a:lnTo>
                  <a:pt x="916234" y="85089"/>
                </a:lnTo>
                <a:lnTo>
                  <a:pt x="922638" y="116839"/>
                </a:lnTo>
                <a:lnTo>
                  <a:pt x="922638" y="480059"/>
                </a:lnTo>
                <a:lnTo>
                  <a:pt x="912297" y="519429"/>
                </a:lnTo>
                <a:lnTo>
                  <a:pt x="885119" y="548639"/>
                </a:lnTo>
                <a:lnTo>
                  <a:pt x="846511" y="562610"/>
                </a:lnTo>
                <a:lnTo>
                  <a:pt x="920721" y="562610"/>
                </a:lnTo>
                <a:lnTo>
                  <a:pt x="946841" y="523239"/>
                </a:lnTo>
                <a:lnTo>
                  <a:pt x="955652" y="480059"/>
                </a:lnTo>
                <a:lnTo>
                  <a:pt x="955604" y="116839"/>
                </a:lnTo>
                <a:lnTo>
                  <a:pt x="945825" y="71119"/>
                </a:lnTo>
                <a:lnTo>
                  <a:pt x="920298" y="34289"/>
                </a:lnTo>
                <a:lnTo>
                  <a:pt x="918880" y="33019"/>
                </a:lnTo>
                <a:close/>
              </a:path>
              <a:path w="955675" h="595629">
                <a:moveTo>
                  <a:pt x="846511" y="44450"/>
                </a:moveTo>
                <a:lnTo>
                  <a:pt x="110927" y="44450"/>
                </a:lnTo>
                <a:lnTo>
                  <a:pt x="96322" y="46989"/>
                </a:lnTo>
                <a:lnTo>
                  <a:pt x="89718" y="49529"/>
                </a:lnTo>
                <a:lnTo>
                  <a:pt x="83368" y="52069"/>
                </a:lnTo>
                <a:lnTo>
                  <a:pt x="77145" y="55879"/>
                </a:lnTo>
                <a:lnTo>
                  <a:pt x="71430" y="60959"/>
                </a:lnTo>
                <a:lnTo>
                  <a:pt x="66096" y="64769"/>
                </a:lnTo>
                <a:lnTo>
                  <a:pt x="45649" y="101600"/>
                </a:lnTo>
                <a:lnTo>
                  <a:pt x="44052" y="116839"/>
                </a:lnTo>
                <a:lnTo>
                  <a:pt x="44083" y="480059"/>
                </a:lnTo>
                <a:lnTo>
                  <a:pt x="56190" y="519429"/>
                </a:lnTo>
                <a:lnTo>
                  <a:pt x="88194" y="546099"/>
                </a:lnTo>
                <a:lnTo>
                  <a:pt x="117658" y="552449"/>
                </a:lnTo>
                <a:lnTo>
                  <a:pt x="844860" y="552449"/>
                </a:lnTo>
                <a:lnTo>
                  <a:pt x="852226" y="551179"/>
                </a:lnTo>
                <a:lnTo>
                  <a:pt x="859211" y="548639"/>
                </a:lnTo>
                <a:lnTo>
                  <a:pt x="872546" y="543560"/>
                </a:lnTo>
                <a:lnTo>
                  <a:pt x="876525" y="541019"/>
                </a:lnTo>
                <a:lnTo>
                  <a:pt x="109911" y="541019"/>
                </a:lnTo>
                <a:lnTo>
                  <a:pt x="103561" y="539749"/>
                </a:lnTo>
                <a:lnTo>
                  <a:pt x="76891" y="525779"/>
                </a:lnTo>
                <a:lnTo>
                  <a:pt x="72192" y="521969"/>
                </a:lnTo>
                <a:lnTo>
                  <a:pt x="68382" y="516889"/>
                </a:lnTo>
                <a:lnTo>
                  <a:pt x="65080" y="513079"/>
                </a:lnTo>
                <a:lnTo>
                  <a:pt x="61778" y="506729"/>
                </a:lnTo>
                <a:lnTo>
                  <a:pt x="55022" y="480059"/>
                </a:lnTo>
                <a:lnTo>
                  <a:pt x="55110" y="116839"/>
                </a:lnTo>
                <a:lnTo>
                  <a:pt x="70160" y="77469"/>
                </a:lnTo>
                <a:lnTo>
                  <a:pt x="74351" y="72389"/>
                </a:lnTo>
                <a:lnTo>
                  <a:pt x="78669" y="68579"/>
                </a:lnTo>
                <a:lnTo>
                  <a:pt x="83622" y="64769"/>
                </a:lnTo>
                <a:lnTo>
                  <a:pt x="100005" y="57150"/>
                </a:lnTo>
                <a:lnTo>
                  <a:pt x="106482" y="55879"/>
                </a:lnTo>
                <a:lnTo>
                  <a:pt x="112451" y="55879"/>
                </a:lnTo>
                <a:lnTo>
                  <a:pt x="119055" y="54609"/>
                </a:lnTo>
                <a:lnTo>
                  <a:pt x="875806" y="54609"/>
                </a:lnTo>
                <a:lnTo>
                  <a:pt x="873816" y="53339"/>
                </a:lnTo>
                <a:lnTo>
                  <a:pt x="867466" y="50800"/>
                </a:lnTo>
                <a:lnTo>
                  <a:pt x="853877" y="45719"/>
                </a:lnTo>
                <a:lnTo>
                  <a:pt x="846511" y="44450"/>
                </a:lnTo>
                <a:close/>
              </a:path>
              <a:path w="955675" h="595629">
                <a:moveTo>
                  <a:pt x="875806" y="54609"/>
                </a:moveTo>
                <a:lnTo>
                  <a:pt x="838002" y="54609"/>
                </a:lnTo>
                <a:lnTo>
                  <a:pt x="845876" y="55879"/>
                </a:lnTo>
                <a:lnTo>
                  <a:pt x="852226" y="57150"/>
                </a:lnTo>
                <a:lnTo>
                  <a:pt x="883214" y="74929"/>
                </a:lnTo>
                <a:lnTo>
                  <a:pt x="887151" y="78739"/>
                </a:lnTo>
                <a:lnTo>
                  <a:pt x="900638" y="116839"/>
                </a:lnTo>
                <a:lnTo>
                  <a:pt x="900613" y="477519"/>
                </a:lnTo>
                <a:lnTo>
                  <a:pt x="889310" y="514349"/>
                </a:lnTo>
                <a:lnTo>
                  <a:pt x="881436" y="523239"/>
                </a:lnTo>
                <a:lnTo>
                  <a:pt x="876864" y="528319"/>
                </a:lnTo>
                <a:lnTo>
                  <a:pt x="871911" y="530860"/>
                </a:lnTo>
                <a:lnTo>
                  <a:pt x="866831" y="534669"/>
                </a:lnTo>
                <a:lnTo>
                  <a:pt x="861116" y="537210"/>
                </a:lnTo>
                <a:lnTo>
                  <a:pt x="849559" y="539749"/>
                </a:lnTo>
                <a:lnTo>
                  <a:pt x="843209" y="541019"/>
                </a:lnTo>
                <a:lnTo>
                  <a:pt x="876525" y="541019"/>
                </a:lnTo>
                <a:lnTo>
                  <a:pt x="905693" y="507999"/>
                </a:lnTo>
                <a:lnTo>
                  <a:pt x="911577" y="480059"/>
                </a:lnTo>
                <a:lnTo>
                  <a:pt x="911493" y="113029"/>
                </a:lnTo>
                <a:lnTo>
                  <a:pt x="895279" y="71119"/>
                </a:lnTo>
                <a:lnTo>
                  <a:pt x="879785" y="57150"/>
                </a:lnTo>
                <a:lnTo>
                  <a:pt x="875806" y="54609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09971" y="5152771"/>
            <a:ext cx="1200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24864" y="4049140"/>
            <a:ext cx="1315720" cy="956310"/>
            <a:chOff x="7424864" y="4049140"/>
            <a:chExt cx="1315720" cy="956310"/>
          </a:xfrm>
        </p:grpSpPr>
        <p:sp>
          <p:nvSpPr>
            <p:cNvPr id="26" name="object 26"/>
            <p:cNvSpPr/>
            <p:nvPr/>
          </p:nvSpPr>
          <p:spPr>
            <a:xfrm>
              <a:off x="7452360" y="4076699"/>
              <a:ext cx="1260475" cy="901065"/>
            </a:xfrm>
            <a:custGeom>
              <a:avLst/>
              <a:gdLst/>
              <a:ahLst/>
              <a:cxnLst/>
              <a:rect l="l" t="t" r="r" b="b"/>
              <a:pathLst>
                <a:path w="1260475" h="901064">
                  <a:moveTo>
                    <a:pt x="1035176" y="0"/>
                  </a:moveTo>
                  <a:lnTo>
                    <a:pt x="225171" y="0"/>
                  </a:lnTo>
                  <a:lnTo>
                    <a:pt x="0" y="450342"/>
                  </a:lnTo>
                  <a:lnTo>
                    <a:pt x="225171" y="900683"/>
                  </a:lnTo>
                  <a:lnTo>
                    <a:pt x="1035176" y="900683"/>
                  </a:lnTo>
                  <a:lnTo>
                    <a:pt x="1260348" y="450342"/>
                  </a:lnTo>
                  <a:lnTo>
                    <a:pt x="1035176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24864" y="4049140"/>
              <a:ext cx="1315720" cy="956310"/>
            </a:xfrm>
            <a:custGeom>
              <a:avLst/>
              <a:gdLst/>
              <a:ahLst/>
              <a:cxnLst/>
              <a:rect l="l" t="t" r="r" b="b"/>
              <a:pathLst>
                <a:path w="1315720" h="956310">
                  <a:moveTo>
                    <a:pt x="1062672" y="0"/>
                  </a:moveTo>
                  <a:lnTo>
                    <a:pt x="252666" y="0"/>
                  </a:lnTo>
                  <a:lnTo>
                    <a:pt x="245084" y="1077"/>
                  </a:lnTo>
                  <a:lnTo>
                    <a:pt x="2857" y="465581"/>
                  </a:lnTo>
                  <a:lnTo>
                    <a:pt x="0" y="477900"/>
                  </a:lnTo>
                  <a:lnTo>
                    <a:pt x="714" y="484191"/>
                  </a:lnTo>
                  <a:lnTo>
                    <a:pt x="228028" y="940561"/>
                  </a:lnTo>
                  <a:lnTo>
                    <a:pt x="252666" y="955801"/>
                  </a:lnTo>
                  <a:lnTo>
                    <a:pt x="1062672" y="955801"/>
                  </a:lnTo>
                  <a:lnTo>
                    <a:pt x="1096200" y="922781"/>
                  </a:lnTo>
                  <a:lnTo>
                    <a:pt x="256095" y="922781"/>
                  </a:lnTo>
                  <a:lnTo>
                    <a:pt x="33591" y="477900"/>
                  </a:lnTo>
                  <a:lnTo>
                    <a:pt x="256095" y="33019"/>
                  </a:lnTo>
                  <a:lnTo>
                    <a:pt x="1096200" y="33019"/>
                  </a:lnTo>
                  <a:lnTo>
                    <a:pt x="1087310" y="15239"/>
                  </a:lnTo>
                  <a:lnTo>
                    <a:pt x="1082942" y="8947"/>
                  </a:lnTo>
                  <a:lnTo>
                    <a:pt x="1077134" y="4143"/>
                  </a:lnTo>
                  <a:lnTo>
                    <a:pt x="1070254" y="1077"/>
                  </a:lnTo>
                  <a:lnTo>
                    <a:pt x="1062672" y="0"/>
                  </a:lnTo>
                  <a:close/>
                </a:path>
                <a:path w="1315720" h="956310">
                  <a:moveTo>
                    <a:pt x="1096200" y="33019"/>
                  </a:moveTo>
                  <a:lnTo>
                    <a:pt x="1059243" y="33019"/>
                  </a:lnTo>
                  <a:lnTo>
                    <a:pt x="1281747" y="477900"/>
                  </a:lnTo>
                  <a:lnTo>
                    <a:pt x="1059243" y="922781"/>
                  </a:lnTo>
                  <a:lnTo>
                    <a:pt x="1096200" y="922781"/>
                  </a:lnTo>
                  <a:lnTo>
                    <a:pt x="1312481" y="490219"/>
                  </a:lnTo>
                  <a:lnTo>
                    <a:pt x="1314624" y="484191"/>
                  </a:lnTo>
                  <a:lnTo>
                    <a:pt x="1315338" y="477900"/>
                  </a:lnTo>
                  <a:lnTo>
                    <a:pt x="1314624" y="471610"/>
                  </a:lnTo>
                  <a:lnTo>
                    <a:pt x="1312481" y="465581"/>
                  </a:lnTo>
                  <a:lnTo>
                    <a:pt x="1096200" y="33019"/>
                  </a:lnTo>
                  <a:close/>
                </a:path>
                <a:path w="1315720" h="956310">
                  <a:moveTo>
                    <a:pt x="1052512" y="44068"/>
                  </a:moveTo>
                  <a:lnTo>
                    <a:pt x="262826" y="44068"/>
                  </a:lnTo>
                  <a:lnTo>
                    <a:pt x="45910" y="477900"/>
                  </a:lnTo>
                  <a:lnTo>
                    <a:pt x="262826" y="911732"/>
                  </a:lnTo>
                  <a:lnTo>
                    <a:pt x="1052512" y="911732"/>
                  </a:lnTo>
                  <a:lnTo>
                    <a:pt x="1058036" y="900683"/>
                  </a:lnTo>
                  <a:lnTo>
                    <a:pt x="269684" y="900683"/>
                  </a:lnTo>
                  <a:lnTo>
                    <a:pt x="58229" y="477900"/>
                  </a:lnTo>
                  <a:lnTo>
                    <a:pt x="269684" y="55117"/>
                  </a:lnTo>
                  <a:lnTo>
                    <a:pt x="1058036" y="55117"/>
                  </a:lnTo>
                  <a:lnTo>
                    <a:pt x="1052512" y="44068"/>
                  </a:lnTo>
                  <a:close/>
                </a:path>
                <a:path w="1315720" h="956310">
                  <a:moveTo>
                    <a:pt x="1058036" y="55117"/>
                  </a:moveTo>
                  <a:lnTo>
                    <a:pt x="1045654" y="55117"/>
                  </a:lnTo>
                  <a:lnTo>
                    <a:pt x="1257109" y="477900"/>
                  </a:lnTo>
                  <a:lnTo>
                    <a:pt x="1045654" y="900683"/>
                  </a:lnTo>
                  <a:lnTo>
                    <a:pt x="1058036" y="900683"/>
                  </a:lnTo>
                  <a:lnTo>
                    <a:pt x="1269428" y="477900"/>
                  </a:lnTo>
                  <a:lnTo>
                    <a:pt x="1058036" y="55117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740522" y="4396485"/>
            <a:ext cx="685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Me</a:t>
            </a:r>
            <a:r>
              <a:rPr sz="1400" b="1" spc="-20" dirty="0">
                <a:solidFill>
                  <a:srgbClr val="21798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21798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ado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0397" y="2394585"/>
            <a:ext cx="1638935" cy="953769"/>
          </a:xfrm>
          <a:custGeom>
            <a:avLst/>
            <a:gdLst/>
            <a:ahLst/>
            <a:cxnLst/>
            <a:rect l="l" t="t" r="r" b="b"/>
            <a:pathLst>
              <a:path w="1638935" h="953770">
                <a:moveTo>
                  <a:pt x="1461046" y="0"/>
                </a:moveTo>
                <a:lnTo>
                  <a:pt x="176034" y="0"/>
                </a:lnTo>
                <a:lnTo>
                  <a:pt x="157873" y="1270"/>
                </a:lnTo>
                <a:lnTo>
                  <a:pt x="107073" y="15240"/>
                </a:lnTo>
                <a:lnTo>
                  <a:pt x="63626" y="41910"/>
                </a:lnTo>
                <a:lnTo>
                  <a:pt x="29590" y="80010"/>
                </a:lnTo>
                <a:lnTo>
                  <a:pt x="7607" y="125730"/>
                </a:lnTo>
                <a:lnTo>
                  <a:pt x="35" y="176530"/>
                </a:lnTo>
                <a:lnTo>
                  <a:pt x="0" y="778510"/>
                </a:lnTo>
                <a:lnTo>
                  <a:pt x="1054" y="796290"/>
                </a:lnTo>
                <a:lnTo>
                  <a:pt x="14478" y="847090"/>
                </a:lnTo>
                <a:lnTo>
                  <a:pt x="41414" y="890270"/>
                </a:lnTo>
                <a:lnTo>
                  <a:pt x="79286" y="924560"/>
                </a:lnTo>
                <a:lnTo>
                  <a:pt x="125945" y="946150"/>
                </a:lnTo>
                <a:lnTo>
                  <a:pt x="160693" y="953770"/>
                </a:lnTo>
                <a:lnTo>
                  <a:pt x="1480604" y="953770"/>
                </a:lnTo>
                <a:lnTo>
                  <a:pt x="1531277" y="939800"/>
                </a:lnTo>
                <a:lnTo>
                  <a:pt x="1562979" y="922020"/>
                </a:lnTo>
                <a:lnTo>
                  <a:pt x="177393" y="922020"/>
                </a:lnTo>
                <a:lnTo>
                  <a:pt x="162331" y="920750"/>
                </a:lnTo>
                <a:lnTo>
                  <a:pt x="120891" y="909320"/>
                </a:lnTo>
                <a:lnTo>
                  <a:pt x="85331" y="887730"/>
                </a:lnTo>
                <a:lnTo>
                  <a:pt x="57492" y="857250"/>
                </a:lnTo>
                <a:lnTo>
                  <a:pt x="39395" y="819150"/>
                </a:lnTo>
                <a:lnTo>
                  <a:pt x="33032" y="778510"/>
                </a:lnTo>
                <a:lnTo>
                  <a:pt x="33032" y="176530"/>
                </a:lnTo>
                <a:lnTo>
                  <a:pt x="39560" y="134620"/>
                </a:lnTo>
                <a:lnTo>
                  <a:pt x="57797" y="96520"/>
                </a:lnTo>
                <a:lnTo>
                  <a:pt x="85737" y="66040"/>
                </a:lnTo>
                <a:lnTo>
                  <a:pt x="121386" y="44450"/>
                </a:lnTo>
                <a:lnTo>
                  <a:pt x="177660" y="33020"/>
                </a:lnTo>
                <a:lnTo>
                  <a:pt x="1563135" y="33020"/>
                </a:lnTo>
                <a:lnTo>
                  <a:pt x="1559217" y="30480"/>
                </a:lnTo>
                <a:lnTo>
                  <a:pt x="1512481" y="7620"/>
                </a:lnTo>
                <a:lnTo>
                  <a:pt x="1477810" y="1270"/>
                </a:lnTo>
                <a:lnTo>
                  <a:pt x="1461046" y="0"/>
                </a:lnTo>
                <a:close/>
              </a:path>
              <a:path w="1638935" h="953770">
                <a:moveTo>
                  <a:pt x="1563135" y="33020"/>
                </a:moveTo>
                <a:lnTo>
                  <a:pt x="1461046" y="33020"/>
                </a:lnTo>
                <a:lnTo>
                  <a:pt x="1476159" y="34290"/>
                </a:lnTo>
                <a:lnTo>
                  <a:pt x="1504226" y="39370"/>
                </a:lnTo>
                <a:lnTo>
                  <a:pt x="1542072" y="58420"/>
                </a:lnTo>
                <a:lnTo>
                  <a:pt x="1572679" y="86360"/>
                </a:lnTo>
                <a:lnTo>
                  <a:pt x="1594142" y="121920"/>
                </a:lnTo>
                <a:lnTo>
                  <a:pt x="1604683" y="162560"/>
                </a:lnTo>
                <a:lnTo>
                  <a:pt x="1605381" y="176530"/>
                </a:lnTo>
                <a:lnTo>
                  <a:pt x="1605381" y="778510"/>
                </a:lnTo>
                <a:lnTo>
                  <a:pt x="1598841" y="820420"/>
                </a:lnTo>
                <a:lnTo>
                  <a:pt x="1580553" y="858520"/>
                </a:lnTo>
                <a:lnTo>
                  <a:pt x="1552740" y="889000"/>
                </a:lnTo>
                <a:lnTo>
                  <a:pt x="1517053" y="910590"/>
                </a:lnTo>
                <a:lnTo>
                  <a:pt x="1475524" y="920750"/>
                </a:lnTo>
                <a:lnTo>
                  <a:pt x="1460792" y="922020"/>
                </a:lnTo>
                <a:lnTo>
                  <a:pt x="1562979" y="922020"/>
                </a:lnTo>
                <a:lnTo>
                  <a:pt x="1598714" y="889000"/>
                </a:lnTo>
                <a:lnTo>
                  <a:pt x="1624876" y="844550"/>
                </a:lnTo>
                <a:lnTo>
                  <a:pt x="1637576" y="793750"/>
                </a:lnTo>
                <a:lnTo>
                  <a:pt x="1638396" y="778510"/>
                </a:lnTo>
                <a:lnTo>
                  <a:pt x="1638338" y="176530"/>
                </a:lnTo>
                <a:lnTo>
                  <a:pt x="1629956" y="123190"/>
                </a:lnTo>
                <a:lnTo>
                  <a:pt x="1607350" y="77470"/>
                </a:lnTo>
                <a:lnTo>
                  <a:pt x="1572933" y="39370"/>
                </a:lnTo>
                <a:lnTo>
                  <a:pt x="1563135" y="33020"/>
                </a:lnTo>
                <a:close/>
              </a:path>
              <a:path w="1638935" h="953770">
                <a:moveTo>
                  <a:pt x="1475651" y="44450"/>
                </a:moveTo>
                <a:lnTo>
                  <a:pt x="164566" y="44450"/>
                </a:lnTo>
                <a:lnTo>
                  <a:pt x="138480" y="49530"/>
                </a:lnTo>
                <a:lnTo>
                  <a:pt x="103492" y="66040"/>
                </a:lnTo>
                <a:lnTo>
                  <a:pt x="74942" y="92710"/>
                </a:lnTo>
                <a:lnTo>
                  <a:pt x="50203" y="137160"/>
                </a:lnTo>
                <a:lnTo>
                  <a:pt x="44029" y="176530"/>
                </a:lnTo>
                <a:lnTo>
                  <a:pt x="44060" y="778510"/>
                </a:lnTo>
                <a:lnTo>
                  <a:pt x="54165" y="828040"/>
                </a:lnTo>
                <a:lnTo>
                  <a:pt x="73964" y="861060"/>
                </a:lnTo>
                <a:lnTo>
                  <a:pt x="91897" y="878840"/>
                </a:lnTo>
                <a:lnTo>
                  <a:pt x="102146" y="887730"/>
                </a:lnTo>
                <a:lnTo>
                  <a:pt x="136944" y="904240"/>
                </a:lnTo>
                <a:lnTo>
                  <a:pt x="177393" y="910590"/>
                </a:lnTo>
                <a:lnTo>
                  <a:pt x="1460284" y="910590"/>
                </a:lnTo>
                <a:lnTo>
                  <a:pt x="1487208" y="908050"/>
                </a:lnTo>
                <a:lnTo>
                  <a:pt x="1512227" y="900430"/>
                </a:lnTo>
                <a:lnTo>
                  <a:pt x="1514563" y="899160"/>
                </a:lnTo>
                <a:lnTo>
                  <a:pt x="163423" y="899160"/>
                </a:lnTo>
                <a:lnTo>
                  <a:pt x="139687" y="894080"/>
                </a:lnTo>
                <a:lnTo>
                  <a:pt x="98463" y="871220"/>
                </a:lnTo>
                <a:lnTo>
                  <a:pt x="69062" y="834390"/>
                </a:lnTo>
                <a:lnTo>
                  <a:pt x="55410" y="788670"/>
                </a:lnTo>
                <a:lnTo>
                  <a:pt x="55032" y="176530"/>
                </a:lnTo>
                <a:lnTo>
                  <a:pt x="55702" y="163830"/>
                </a:lnTo>
                <a:lnTo>
                  <a:pt x="70345" y="118110"/>
                </a:lnTo>
                <a:lnTo>
                  <a:pt x="100469" y="82550"/>
                </a:lnTo>
                <a:lnTo>
                  <a:pt x="142252" y="60960"/>
                </a:lnTo>
                <a:lnTo>
                  <a:pt x="178752" y="54610"/>
                </a:lnTo>
                <a:lnTo>
                  <a:pt x="1513624" y="54610"/>
                </a:lnTo>
                <a:lnTo>
                  <a:pt x="1501559" y="50800"/>
                </a:lnTo>
                <a:lnTo>
                  <a:pt x="1488732" y="46990"/>
                </a:lnTo>
                <a:lnTo>
                  <a:pt x="1475651" y="44450"/>
                </a:lnTo>
                <a:close/>
              </a:path>
              <a:path w="1638935" h="953770">
                <a:moveTo>
                  <a:pt x="1513624" y="54610"/>
                </a:moveTo>
                <a:lnTo>
                  <a:pt x="178752" y="54610"/>
                </a:lnTo>
                <a:lnTo>
                  <a:pt x="1461046" y="55880"/>
                </a:lnTo>
                <a:lnTo>
                  <a:pt x="1475016" y="55880"/>
                </a:lnTo>
                <a:lnTo>
                  <a:pt x="1498765" y="60960"/>
                </a:lnTo>
                <a:lnTo>
                  <a:pt x="1539913" y="83820"/>
                </a:lnTo>
                <a:lnTo>
                  <a:pt x="1569250" y="120650"/>
                </a:lnTo>
                <a:lnTo>
                  <a:pt x="1582966" y="166370"/>
                </a:lnTo>
                <a:lnTo>
                  <a:pt x="1583372" y="176530"/>
                </a:lnTo>
                <a:lnTo>
                  <a:pt x="1583347" y="775970"/>
                </a:lnTo>
                <a:lnTo>
                  <a:pt x="1577505" y="814070"/>
                </a:lnTo>
                <a:lnTo>
                  <a:pt x="1554645" y="855980"/>
                </a:lnTo>
                <a:lnTo>
                  <a:pt x="1518196" y="885190"/>
                </a:lnTo>
                <a:lnTo>
                  <a:pt x="1472222" y="899160"/>
                </a:lnTo>
                <a:lnTo>
                  <a:pt x="1514563" y="899160"/>
                </a:lnTo>
                <a:lnTo>
                  <a:pt x="1554899" y="871220"/>
                </a:lnTo>
                <a:lnTo>
                  <a:pt x="1583601" y="829310"/>
                </a:lnTo>
                <a:lnTo>
                  <a:pt x="1593634" y="791210"/>
                </a:lnTo>
                <a:lnTo>
                  <a:pt x="1594326" y="778510"/>
                </a:lnTo>
                <a:lnTo>
                  <a:pt x="1594303" y="176530"/>
                </a:lnTo>
                <a:lnTo>
                  <a:pt x="1588681" y="138430"/>
                </a:lnTo>
                <a:lnTo>
                  <a:pt x="1572044" y="104140"/>
                </a:lnTo>
                <a:lnTo>
                  <a:pt x="1546517" y="74930"/>
                </a:lnTo>
                <a:lnTo>
                  <a:pt x="1525435" y="60960"/>
                </a:lnTo>
                <a:lnTo>
                  <a:pt x="1513624" y="5461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831848" y="1982470"/>
            <a:ext cx="6626225" cy="3613150"/>
            <a:chOff x="1831848" y="1982470"/>
            <a:chExt cx="6626225" cy="3613150"/>
          </a:xfrm>
        </p:grpSpPr>
        <p:sp>
          <p:nvSpPr>
            <p:cNvPr id="31" name="object 31"/>
            <p:cNvSpPr/>
            <p:nvPr/>
          </p:nvSpPr>
          <p:spPr>
            <a:xfrm>
              <a:off x="4500372" y="1988820"/>
              <a:ext cx="0" cy="3600450"/>
            </a:xfrm>
            <a:custGeom>
              <a:avLst/>
              <a:gdLst/>
              <a:ahLst/>
              <a:cxnLst/>
              <a:rect l="l" t="t" r="r" b="b"/>
              <a:pathLst>
                <a:path h="3600450">
                  <a:moveTo>
                    <a:pt x="0" y="0"/>
                  </a:moveTo>
                  <a:lnTo>
                    <a:pt x="0" y="3600005"/>
                  </a:lnTo>
                </a:path>
              </a:pathLst>
            </a:custGeom>
            <a:ln w="1270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92829" y="3789425"/>
              <a:ext cx="1056640" cy="1549400"/>
            </a:xfrm>
            <a:custGeom>
              <a:avLst/>
              <a:gdLst/>
              <a:ahLst/>
              <a:cxnLst/>
              <a:rect l="l" t="t" r="r" b="b"/>
              <a:pathLst>
                <a:path w="1056639" h="1549400">
                  <a:moveTo>
                    <a:pt x="1027811" y="0"/>
                  </a:moveTo>
                  <a:lnTo>
                    <a:pt x="942848" y="5842"/>
                  </a:lnTo>
                  <a:lnTo>
                    <a:pt x="957313" y="30454"/>
                  </a:lnTo>
                  <a:lnTo>
                    <a:pt x="14859" y="585851"/>
                  </a:lnTo>
                  <a:lnTo>
                    <a:pt x="24511" y="602234"/>
                  </a:lnTo>
                  <a:lnTo>
                    <a:pt x="966952" y="46837"/>
                  </a:lnTo>
                  <a:lnTo>
                    <a:pt x="981456" y="71501"/>
                  </a:lnTo>
                  <a:lnTo>
                    <a:pt x="1012240" y="24003"/>
                  </a:lnTo>
                  <a:lnTo>
                    <a:pt x="1027811" y="0"/>
                  </a:lnTo>
                  <a:close/>
                </a:path>
                <a:path w="1056639" h="1549400">
                  <a:moveTo>
                    <a:pt x="1039088" y="818388"/>
                  </a:moveTo>
                  <a:lnTo>
                    <a:pt x="993013" y="818388"/>
                  </a:lnTo>
                  <a:lnTo>
                    <a:pt x="980274" y="818388"/>
                  </a:lnTo>
                  <a:lnTo>
                    <a:pt x="979805" y="846709"/>
                  </a:lnTo>
                  <a:lnTo>
                    <a:pt x="1039088" y="818388"/>
                  </a:lnTo>
                  <a:close/>
                </a:path>
                <a:path w="1056639" h="1549400">
                  <a:moveTo>
                    <a:pt x="1041400" y="1549019"/>
                  </a:moveTo>
                  <a:lnTo>
                    <a:pt x="1026223" y="1528064"/>
                  </a:lnTo>
                  <a:lnTo>
                    <a:pt x="991489" y="1480058"/>
                  </a:lnTo>
                  <a:lnTo>
                    <a:pt x="978306" y="1505369"/>
                  </a:lnTo>
                  <a:lnTo>
                    <a:pt x="8890" y="1000379"/>
                  </a:lnTo>
                  <a:lnTo>
                    <a:pt x="0" y="1017397"/>
                  </a:lnTo>
                  <a:lnTo>
                    <a:pt x="969518" y="1522247"/>
                  </a:lnTo>
                  <a:lnTo>
                    <a:pt x="956310" y="1547622"/>
                  </a:lnTo>
                  <a:lnTo>
                    <a:pt x="1041400" y="1549019"/>
                  </a:lnTo>
                  <a:close/>
                </a:path>
                <a:path w="1056639" h="1549400">
                  <a:moveTo>
                    <a:pt x="1056640" y="810006"/>
                  </a:moveTo>
                  <a:lnTo>
                    <a:pt x="981075" y="770509"/>
                  </a:lnTo>
                  <a:lnTo>
                    <a:pt x="980592" y="799122"/>
                  </a:lnTo>
                  <a:lnTo>
                    <a:pt x="48768" y="782955"/>
                  </a:lnTo>
                  <a:lnTo>
                    <a:pt x="48514" y="802005"/>
                  </a:lnTo>
                  <a:lnTo>
                    <a:pt x="980274" y="818172"/>
                  </a:lnTo>
                  <a:lnTo>
                    <a:pt x="993013" y="818172"/>
                  </a:lnTo>
                  <a:lnTo>
                    <a:pt x="1039545" y="818172"/>
                  </a:lnTo>
                  <a:lnTo>
                    <a:pt x="1056640" y="81000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39340" y="1988820"/>
              <a:ext cx="0" cy="3600450"/>
            </a:xfrm>
            <a:custGeom>
              <a:avLst/>
              <a:gdLst/>
              <a:ahLst/>
              <a:cxnLst/>
              <a:rect l="l" t="t" r="r" b="b"/>
              <a:pathLst>
                <a:path h="3600450">
                  <a:moveTo>
                    <a:pt x="0" y="0"/>
                  </a:moveTo>
                  <a:lnTo>
                    <a:pt x="0" y="3600005"/>
                  </a:lnTo>
                </a:path>
              </a:pathLst>
            </a:custGeom>
            <a:ln w="1270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31848" y="3836416"/>
              <a:ext cx="869950" cy="1402715"/>
            </a:xfrm>
            <a:custGeom>
              <a:avLst/>
              <a:gdLst/>
              <a:ahLst/>
              <a:cxnLst/>
              <a:rect l="l" t="t" r="r" b="b"/>
              <a:pathLst>
                <a:path w="869950" h="1402714">
                  <a:moveTo>
                    <a:pt x="851204" y="763524"/>
                  </a:moveTo>
                  <a:lnTo>
                    <a:pt x="805815" y="763524"/>
                  </a:lnTo>
                  <a:lnTo>
                    <a:pt x="793140" y="763524"/>
                  </a:lnTo>
                  <a:lnTo>
                    <a:pt x="792861" y="791972"/>
                  </a:lnTo>
                  <a:lnTo>
                    <a:pt x="851204" y="763524"/>
                  </a:lnTo>
                  <a:close/>
                </a:path>
                <a:path w="869950" h="1402714">
                  <a:moveTo>
                    <a:pt x="869442" y="961898"/>
                  </a:moveTo>
                  <a:lnTo>
                    <a:pt x="784225" y="961898"/>
                  </a:lnTo>
                  <a:lnTo>
                    <a:pt x="797001" y="987513"/>
                  </a:lnTo>
                  <a:lnTo>
                    <a:pt x="1016" y="1385443"/>
                  </a:lnTo>
                  <a:lnTo>
                    <a:pt x="9652" y="1402461"/>
                  </a:lnTo>
                  <a:lnTo>
                    <a:pt x="805497" y="1004544"/>
                  </a:lnTo>
                  <a:lnTo>
                    <a:pt x="818261" y="1030097"/>
                  </a:lnTo>
                  <a:lnTo>
                    <a:pt x="854468" y="981837"/>
                  </a:lnTo>
                  <a:lnTo>
                    <a:pt x="869442" y="961898"/>
                  </a:lnTo>
                  <a:close/>
                </a:path>
                <a:path w="869950" h="1402714">
                  <a:moveTo>
                    <a:pt x="869442" y="754634"/>
                  </a:moveTo>
                  <a:lnTo>
                    <a:pt x="793623" y="715772"/>
                  </a:lnTo>
                  <a:lnTo>
                    <a:pt x="793330" y="744347"/>
                  </a:lnTo>
                  <a:lnTo>
                    <a:pt x="5461" y="735965"/>
                  </a:lnTo>
                  <a:lnTo>
                    <a:pt x="5207" y="755015"/>
                  </a:lnTo>
                  <a:lnTo>
                    <a:pt x="793140" y="763397"/>
                  </a:lnTo>
                  <a:lnTo>
                    <a:pt x="805815" y="763397"/>
                  </a:lnTo>
                  <a:lnTo>
                    <a:pt x="851484" y="763397"/>
                  </a:lnTo>
                  <a:lnTo>
                    <a:pt x="869442" y="754634"/>
                  </a:lnTo>
                  <a:close/>
                </a:path>
                <a:path w="869950" h="1402714">
                  <a:moveTo>
                    <a:pt x="869442" y="601853"/>
                  </a:moveTo>
                  <a:lnTo>
                    <a:pt x="853897" y="573786"/>
                  </a:lnTo>
                  <a:lnTo>
                    <a:pt x="828167" y="527304"/>
                  </a:lnTo>
                  <a:lnTo>
                    <a:pt x="812025" y="550875"/>
                  </a:lnTo>
                  <a:lnTo>
                    <a:pt x="10668" y="0"/>
                  </a:lnTo>
                  <a:lnTo>
                    <a:pt x="0" y="15748"/>
                  </a:lnTo>
                  <a:lnTo>
                    <a:pt x="801230" y="566635"/>
                  </a:lnTo>
                  <a:lnTo>
                    <a:pt x="785114" y="590169"/>
                  </a:lnTo>
                  <a:lnTo>
                    <a:pt x="869442" y="60185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8749" y="2014133"/>
              <a:ext cx="1352680" cy="16831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804660" y="1988820"/>
              <a:ext cx="0" cy="3600450"/>
            </a:xfrm>
            <a:custGeom>
              <a:avLst/>
              <a:gdLst/>
              <a:ahLst/>
              <a:cxnLst/>
              <a:rect l="l" t="t" r="r" b="b"/>
              <a:pathLst>
                <a:path h="3600450">
                  <a:moveTo>
                    <a:pt x="0" y="0"/>
                  </a:moveTo>
                  <a:lnTo>
                    <a:pt x="0" y="3600005"/>
                  </a:lnTo>
                </a:path>
              </a:pathLst>
            </a:custGeom>
            <a:ln w="12700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25794" y="3780408"/>
              <a:ext cx="1228090" cy="1512570"/>
            </a:xfrm>
            <a:custGeom>
              <a:avLst/>
              <a:gdLst/>
              <a:ahLst/>
              <a:cxnLst/>
              <a:rect l="l" t="t" r="r" b="b"/>
              <a:pathLst>
                <a:path w="1228090" h="1512570">
                  <a:moveTo>
                    <a:pt x="1155573" y="729869"/>
                  </a:moveTo>
                  <a:lnTo>
                    <a:pt x="1136523" y="720344"/>
                  </a:lnTo>
                  <a:lnTo>
                    <a:pt x="1079373" y="691769"/>
                  </a:lnTo>
                  <a:lnTo>
                    <a:pt x="1079373" y="720344"/>
                  </a:lnTo>
                  <a:lnTo>
                    <a:pt x="3556" y="720344"/>
                  </a:lnTo>
                  <a:lnTo>
                    <a:pt x="3556" y="739394"/>
                  </a:lnTo>
                  <a:lnTo>
                    <a:pt x="1079373" y="739394"/>
                  </a:lnTo>
                  <a:lnTo>
                    <a:pt x="1079373" y="767969"/>
                  </a:lnTo>
                  <a:lnTo>
                    <a:pt x="1136523" y="739394"/>
                  </a:lnTo>
                  <a:lnTo>
                    <a:pt x="1155573" y="729869"/>
                  </a:lnTo>
                  <a:close/>
                </a:path>
                <a:path w="1228090" h="1512570">
                  <a:moveTo>
                    <a:pt x="1227582" y="1017905"/>
                  </a:moveTo>
                  <a:lnTo>
                    <a:pt x="1142619" y="1010539"/>
                  </a:lnTo>
                  <a:lnTo>
                    <a:pt x="1153210" y="1037183"/>
                  </a:lnTo>
                  <a:lnTo>
                    <a:pt x="0" y="1494790"/>
                  </a:lnTo>
                  <a:lnTo>
                    <a:pt x="7112" y="1512443"/>
                  </a:lnTo>
                  <a:lnTo>
                    <a:pt x="1160246" y="1054862"/>
                  </a:lnTo>
                  <a:lnTo>
                    <a:pt x="1170813" y="1081405"/>
                  </a:lnTo>
                  <a:lnTo>
                    <a:pt x="1214513" y="1032510"/>
                  </a:lnTo>
                  <a:lnTo>
                    <a:pt x="1227582" y="1017905"/>
                  </a:lnTo>
                  <a:close/>
                </a:path>
                <a:path w="1228090" h="1512570">
                  <a:moveTo>
                    <a:pt x="1227582" y="441071"/>
                  </a:moveTo>
                  <a:lnTo>
                    <a:pt x="1215809" y="428879"/>
                  </a:lnTo>
                  <a:lnTo>
                    <a:pt x="1168400" y="379730"/>
                  </a:lnTo>
                  <a:lnTo>
                    <a:pt x="1158849" y="406755"/>
                  </a:lnTo>
                  <a:lnTo>
                    <a:pt x="6731" y="0"/>
                  </a:lnTo>
                  <a:lnTo>
                    <a:pt x="381" y="18034"/>
                  </a:lnTo>
                  <a:lnTo>
                    <a:pt x="1152512" y="424675"/>
                  </a:lnTo>
                  <a:lnTo>
                    <a:pt x="1143000" y="451612"/>
                  </a:lnTo>
                  <a:lnTo>
                    <a:pt x="1227582" y="44107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13893" y="2014133"/>
              <a:ext cx="1297817" cy="2092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77840" y="2014133"/>
              <a:ext cx="980012" cy="20926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27963" y="2526538"/>
            <a:ext cx="106362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Empresas </a:t>
            </a:r>
            <a:r>
              <a:rPr sz="1400" b="1" spc="5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habili</a:t>
            </a:r>
            <a:r>
              <a:rPr sz="1400" b="1" spc="-10" dirty="0">
                <a:solidFill>
                  <a:srgbClr val="21798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ad</a:t>
            </a:r>
            <a:r>
              <a:rPr sz="1400" b="1" spc="-10" dirty="0">
                <a:solidFill>
                  <a:srgbClr val="21798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s</a:t>
            </a:r>
            <a:r>
              <a:rPr sz="1400" b="1" spc="-40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na  </a:t>
            </a: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Política</a:t>
            </a:r>
            <a:r>
              <a:rPr sz="1400" b="1" spc="-40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de</a:t>
            </a:r>
            <a:r>
              <a:rPr sz="1400" b="1" spc="-50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TIC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32545" y="2394585"/>
            <a:ext cx="1638935" cy="953769"/>
          </a:xfrm>
          <a:custGeom>
            <a:avLst/>
            <a:gdLst/>
            <a:ahLst/>
            <a:cxnLst/>
            <a:rect l="l" t="t" r="r" b="b"/>
            <a:pathLst>
              <a:path w="1638935" h="953770">
                <a:moveTo>
                  <a:pt x="1461066" y="0"/>
                </a:moveTo>
                <a:lnTo>
                  <a:pt x="176080" y="0"/>
                </a:lnTo>
                <a:lnTo>
                  <a:pt x="157919" y="1270"/>
                </a:lnTo>
                <a:lnTo>
                  <a:pt x="107119" y="15240"/>
                </a:lnTo>
                <a:lnTo>
                  <a:pt x="63685" y="41910"/>
                </a:lnTo>
                <a:lnTo>
                  <a:pt x="29649" y="80010"/>
                </a:lnTo>
                <a:lnTo>
                  <a:pt x="7678" y="125730"/>
                </a:lnTo>
                <a:lnTo>
                  <a:pt x="0" y="176530"/>
                </a:lnTo>
                <a:lnTo>
                  <a:pt x="58" y="778510"/>
                </a:lnTo>
                <a:lnTo>
                  <a:pt x="8440" y="830580"/>
                </a:lnTo>
                <a:lnTo>
                  <a:pt x="31173" y="877570"/>
                </a:lnTo>
                <a:lnTo>
                  <a:pt x="65717" y="914400"/>
                </a:lnTo>
                <a:lnTo>
                  <a:pt x="109532" y="941070"/>
                </a:lnTo>
                <a:lnTo>
                  <a:pt x="160713" y="953770"/>
                </a:lnTo>
                <a:lnTo>
                  <a:pt x="1480624" y="953770"/>
                </a:lnTo>
                <a:lnTo>
                  <a:pt x="1531297" y="939800"/>
                </a:lnTo>
                <a:lnTo>
                  <a:pt x="1562999" y="922020"/>
                </a:lnTo>
                <a:lnTo>
                  <a:pt x="177350" y="922020"/>
                </a:lnTo>
                <a:lnTo>
                  <a:pt x="162364" y="920750"/>
                </a:lnTo>
                <a:lnTo>
                  <a:pt x="120962" y="909320"/>
                </a:lnTo>
                <a:lnTo>
                  <a:pt x="85402" y="887730"/>
                </a:lnTo>
                <a:lnTo>
                  <a:pt x="57462" y="857250"/>
                </a:lnTo>
                <a:lnTo>
                  <a:pt x="39428" y="819150"/>
                </a:lnTo>
                <a:lnTo>
                  <a:pt x="33020" y="778510"/>
                </a:lnTo>
                <a:lnTo>
                  <a:pt x="33015" y="176530"/>
                </a:lnTo>
                <a:lnTo>
                  <a:pt x="33713" y="162560"/>
                </a:lnTo>
                <a:lnTo>
                  <a:pt x="44508" y="120650"/>
                </a:lnTo>
                <a:lnTo>
                  <a:pt x="66225" y="85090"/>
                </a:lnTo>
                <a:lnTo>
                  <a:pt x="96959" y="57150"/>
                </a:lnTo>
                <a:lnTo>
                  <a:pt x="134678" y="39370"/>
                </a:lnTo>
                <a:lnTo>
                  <a:pt x="177731" y="33020"/>
                </a:lnTo>
                <a:lnTo>
                  <a:pt x="1563156" y="33020"/>
                </a:lnTo>
                <a:lnTo>
                  <a:pt x="1559237" y="30480"/>
                </a:lnTo>
                <a:lnTo>
                  <a:pt x="1512501" y="7620"/>
                </a:lnTo>
                <a:lnTo>
                  <a:pt x="1477830" y="1270"/>
                </a:lnTo>
                <a:lnTo>
                  <a:pt x="1461066" y="0"/>
                </a:lnTo>
                <a:close/>
              </a:path>
              <a:path w="1638935" h="953770">
                <a:moveTo>
                  <a:pt x="1563156" y="33020"/>
                </a:moveTo>
                <a:lnTo>
                  <a:pt x="1461066" y="33020"/>
                </a:lnTo>
                <a:lnTo>
                  <a:pt x="1476179" y="34290"/>
                </a:lnTo>
                <a:lnTo>
                  <a:pt x="1504246" y="39370"/>
                </a:lnTo>
                <a:lnTo>
                  <a:pt x="1542092" y="58420"/>
                </a:lnTo>
                <a:lnTo>
                  <a:pt x="1572699" y="86360"/>
                </a:lnTo>
                <a:lnTo>
                  <a:pt x="1594162" y="121920"/>
                </a:lnTo>
                <a:lnTo>
                  <a:pt x="1604703" y="162560"/>
                </a:lnTo>
                <a:lnTo>
                  <a:pt x="1605402" y="176530"/>
                </a:lnTo>
                <a:lnTo>
                  <a:pt x="1605402" y="778510"/>
                </a:lnTo>
                <a:lnTo>
                  <a:pt x="1598861" y="820420"/>
                </a:lnTo>
                <a:lnTo>
                  <a:pt x="1580573" y="858520"/>
                </a:lnTo>
                <a:lnTo>
                  <a:pt x="1552760" y="889000"/>
                </a:lnTo>
                <a:lnTo>
                  <a:pt x="1517073" y="910590"/>
                </a:lnTo>
                <a:lnTo>
                  <a:pt x="1475544" y="920750"/>
                </a:lnTo>
                <a:lnTo>
                  <a:pt x="1460812" y="922020"/>
                </a:lnTo>
                <a:lnTo>
                  <a:pt x="1562999" y="922020"/>
                </a:lnTo>
                <a:lnTo>
                  <a:pt x="1598734" y="889000"/>
                </a:lnTo>
                <a:lnTo>
                  <a:pt x="1624896" y="844550"/>
                </a:lnTo>
                <a:lnTo>
                  <a:pt x="1637596" y="793750"/>
                </a:lnTo>
                <a:lnTo>
                  <a:pt x="1638417" y="778510"/>
                </a:lnTo>
                <a:lnTo>
                  <a:pt x="1638358" y="176530"/>
                </a:lnTo>
                <a:lnTo>
                  <a:pt x="1629976" y="123190"/>
                </a:lnTo>
                <a:lnTo>
                  <a:pt x="1607370" y="77470"/>
                </a:lnTo>
                <a:lnTo>
                  <a:pt x="1572953" y="39370"/>
                </a:lnTo>
                <a:lnTo>
                  <a:pt x="1563156" y="33020"/>
                </a:lnTo>
                <a:close/>
              </a:path>
              <a:path w="1638935" h="953770">
                <a:moveTo>
                  <a:pt x="1475671" y="44450"/>
                </a:moveTo>
                <a:lnTo>
                  <a:pt x="164650" y="44450"/>
                </a:lnTo>
                <a:lnTo>
                  <a:pt x="138488" y="49530"/>
                </a:lnTo>
                <a:lnTo>
                  <a:pt x="103563" y="66040"/>
                </a:lnTo>
                <a:lnTo>
                  <a:pt x="74988" y="92710"/>
                </a:lnTo>
                <a:lnTo>
                  <a:pt x="50223" y="137160"/>
                </a:lnTo>
                <a:lnTo>
                  <a:pt x="44064" y="176530"/>
                </a:lnTo>
                <a:lnTo>
                  <a:pt x="44092" y="778510"/>
                </a:lnTo>
                <a:lnTo>
                  <a:pt x="54160" y="828040"/>
                </a:lnTo>
                <a:lnTo>
                  <a:pt x="73972" y="861060"/>
                </a:lnTo>
                <a:lnTo>
                  <a:pt x="102166" y="887730"/>
                </a:lnTo>
                <a:lnTo>
                  <a:pt x="136964" y="904240"/>
                </a:lnTo>
                <a:lnTo>
                  <a:pt x="177350" y="910590"/>
                </a:lnTo>
                <a:lnTo>
                  <a:pt x="1460304" y="910590"/>
                </a:lnTo>
                <a:lnTo>
                  <a:pt x="1487228" y="908050"/>
                </a:lnTo>
                <a:lnTo>
                  <a:pt x="1512247" y="900430"/>
                </a:lnTo>
                <a:lnTo>
                  <a:pt x="1514584" y="899160"/>
                </a:lnTo>
                <a:lnTo>
                  <a:pt x="163380" y="899160"/>
                </a:lnTo>
                <a:lnTo>
                  <a:pt x="139758" y="894080"/>
                </a:lnTo>
                <a:lnTo>
                  <a:pt x="98483" y="871220"/>
                </a:lnTo>
                <a:lnTo>
                  <a:pt x="69146" y="834390"/>
                </a:lnTo>
                <a:lnTo>
                  <a:pt x="55430" y="788670"/>
                </a:lnTo>
                <a:lnTo>
                  <a:pt x="55024" y="778510"/>
                </a:lnTo>
                <a:lnTo>
                  <a:pt x="55107" y="176530"/>
                </a:lnTo>
                <a:lnTo>
                  <a:pt x="65082" y="128270"/>
                </a:lnTo>
                <a:lnTo>
                  <a:pt x="91879" y="90170"/>
                </a:lnTo>
                <a:lnTo>
                  <a:pt x="130995" y="64770"/>
                </a:lnTo>
                <a:lnTo>
                  <a:pt x="178747" y="54610"/>
                </a:lnTo>
                <a:lnTo>
                  <a:pt x="1513644" y="54610"/>
                </a:lnTo>
                <a:lnTo>
                  <a:pt x="1501579" y="50800"/>
                </a:lnTo>
                <a:lnTo>
                  <a:pt x="1488752" y="46990"/>
                </a:lnTo>
                <a:lnTo>
                  <a:pt x="1475671" y="44450"/>
                </a:lnTo>
                <a:close/>
              </a:path>
              <a:path w="1638935" h="953770">
                <a:moveTo>
                  <a:pt x="1513644" y="54610"/>
                </a:moveTo>
                <a:lnTo>
                  <a:pt x="178747" y="54610"/>
                </a:lnTo>
                <a:lnTo>
                  <a:pt x="1461066" y="55880"/>
                </a:lnTo>
                <a:lnTo>
                  <a:pt x="1475036" y="55880"/>
                </a:lnTo>
                <a:lnTo>
                  <a:pt x="1498785" y="60960"/>
                </a:lnTo>
                <a:lnTo>
                  <a:pt x="1539933" y="83820"/>
                </a:lnTo>
                <a:lnTo>
                  <a:pt x="1569270" y="120650"/>
                </a:lnTo>
                <a:lnTo>
                  <a:pt x="1582986" y="166370"/>
                </a:lnTo>
                <a:lnTo>
                  <a:pt x="1583393" y="176530"/>
                </a:lnTo>
                <a:lnTo>
                  <a:pt x="1583367" y="775970"/>
                </a:lnTo>
                <a:lnTo>
                  <a:pt x="1577525" y="814070"/>
                </a:lnTo>
                <a:lnTo>
                  <a:pt x="1554665" y="855980"/>
                </a:lnTo>
                <a:lnTo>
                  <a:pt x="1518216" y="885190"/>
                </a:lnTo>
                <a:lnTo>
                  <a:pt x="1472242" y="899160"/>
                </a:lnTo>
                <a:lnTo>
                  <a:pt x="1514584" y="899160"/>
                </a:lnTo>
                <a:lnTo>
                  <a:pt x="1554919" y="871220"/>
                </a:lnTo>
                <a:lnTo>
                  <a:pt x="1583621" y="829310"/>
                </a:lnTo>
                <a:lnTo>
                  <a:pt x="1593654" y="791210"/>
                </a:lnTo>
                <a:lnTo>
                  <a:pt x="1594347" y="778510"/>
                </a:lnTo>
                <a:lnTo>
                  <a:pt x="1594324" y="176530"/>
                </a:lnTo>
                <a:lnTo>
                  <a:pt x="1588701" y="138430"/>
                </a:lnTo>
                <a:lnTo>
                  <a:pt x="1572064" y="104140"/>
                </a:lnTo>
                <a:lnTo>
                  <a:pt x="1546537" y="74930"/>
                </a:lnTo>
                <a:lnTo>
                  <a:pt x="1525455" y="60960"/>
                </a:lnTo>
                <a:lnTo>
                  <a:pt x="1513644" y="5461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03316" y="2633218"/>
            <a:ext cx="8972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Startups 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do </a:t>
            </a:r>
            <a:r>
              <a:rPr sz="1400" b="1" spc="-305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setor</a:t>
            </a:r>
            <a:r>
              <a:rPr sz="1400" b="1" spc="-65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de</a:t>
            </a:r>
            <a:r>
              <a:rPr sz="1400" b="1" spc="-50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TIC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99885" y="2394585"/>
            <a:ext cx="1640205" cy="953769"/>
          </a:xfrm>
          <a:custGeom>
            <a:avLst/>
            <a:gdLst/>
            <a:ahLst/>
            <a:cxnLst/>
            <a:rect l="l" t="t" r="r" b="b"/>
            <a:pathLst>
              <a:path w="1640204" h="953770">
                <a:moveTo>
                  <a:pt x="1462590" y="0"/>
                </a:moveTo>
                <a:lnTo>
                  <a:pt x="176080" y="0"/>
                </a:lnTo>
                <a:lnTo>
                  <a:pt x="157919" y="1270"/>
                </a:lnTo>
                <a:lnTo>
                  <a:pt x="107119" y="15240"/>
                </a:lnTo>
                <a:lnTo>
                  <a:pt x="63685" y="41910"/>
                </a:lnTo>
                <a:lnTo>
                  <a:pt x="29649" y="80010"/>
                </a:lnTo>
                <a:lnTo>
                  <a:pt x="7678" y="125730"/>
                </a:lnTo>
                <a:lnTo>
                  <a:pt x="0" y="176530"/>
                </a:lnTo>
                <a:lnTo>
                  <a:pt x="58" y="778510"/>
                </a:lnTo>
                <a:lnTo>
                  <a:pt x="8440" y="830580"/>
                </a:lnTo>
                <a:lnTo>
                  <a:pt x="31173" y="877570"/>
                </a:lnTo>
                <a:lnTo>
                  <a:pt x="65717" y="914400"/>
                </a:lnTo>
                <a:lnTo>
                  <a:pt x="109532" y="941070"/>
                </a:lnTo>
                <a:lnTo>
                  <a:pt x="160713" y="953770"/>
                </a:lnTo>
                <a:lnTo>
                  <a:pt x="1482148" y="953770"/>
                </a:lnTo>
                <a:lnTo>
                  <a:pt x="1532821" y="939800"/>
                </a:lnTo>
                <a:lnTo>
                  <a:pt x="1564523" y="922020"/>
                </a:lnTo>
                <a:lnTo>
                  <a:pt x="177350" y="922020"/>
                </a:lnTo>
                <a:lnTo>
                  <a:pt x="162364" y="920750"/>
                </a:lnTo>
                <a:lnTo>
                  <a:pt x="120962" y="909320"/>
                </a:lnTo>
                <a:lnTo>
                  <a:pt x="85402" y="887730"/>
                </a:lnTo>
                <a:lnTo>
                  <a:pt x="57462" y="857250"/>
                </a:lnTo>
                <a:lnTo>
                  <a:pt x="39428" y="819150"/>
                </a:lnTo>
                <a:lnTo>
                  <a:pt x="33020" y="778510"/>
                </a:lnTo>
                <a:lnTo>
                  <a:pt x="33015" y="176530"/>
                </a:lnTo>
                <a:lnTo>
                  <a:pt x="33713" y="162560"/>
                </a:lnTo>
                <a:lnTo>
                  <a:pt x="44508" y="120650"/>
                </a:lnTo>
                <a:lnTo>
                  <a:pt x="66225" y="85090"/>
                </a:lnTo>
                <a:lnTo>
                  <a:pt x="96959" y="57150"/>
                </a:lnTo>
                <a:lnTo>
                  <a:pt x="134678" y="39370"/>
                </a:lnTo>
                <a:lnTo>
                  <a:pt x="177731" y="33020"/>
                </a:lnTo>
                <a:lnTo>
                  <a:pt x="1564680" y="33020"/>
                </a:lnTo>
                <a:lnTo>
                  <a:pt x="1560761" y="30480"/>
                </a:lnTo>
                <a:lnTo>
                  <a:pt x="1514025" y="7620"/>
                </a:lnTo>
                <a:lnTo>
                  <a:pt x="1479354" y="1270"/>
                </a:lnTo>
                <a:lnTo>
                  <a:pt x="1462590" y="0"/>
                </a:lnTo>
                <a:close/>
              </a:path>
              <a:path w="1640204" h="953770">
                <a:moveTo>
                  <a:pt x="1564680" y="33020"/>
                </a:moveTo>
                <a:lnTo>
                  <a:pt x="1462590" y="33020"/>
                </a:lnTo>
                <a:lnTo>
                  <a:pt x="1477703" y="34290"/>
                </a:lnTo>
                <a:lnTo>
                  <a:pt x="1505770" y="39370"/>
                </a:lnTo>
                <a:lnTo>
                  <a:pt x="1543616" y="58420"/>
                </a:lnTo>
                <a:lnTo>
                  <a:pt x="1574223" y="86360"/>
                </a:lnTo>
                <a:lnTo>
                  <a:pt x="1595686" y="121920"/>
                </a:lnTo>
                <a:lnTo>
                  <a:pt x="1606227" y="162560"/>
                </a:lnTo>
                <a:lnTo>
                  <a:pt x="1606926" y="176530"/>
                </a:lnTo>
                <a:lnTo>
                  <a:pt x="1606926" y="778510"/>
                </a:lnTo>
                <a:lnTo>
                  <a:pt x="1600385" y="820420"/>
                </a:lnTo>
                <a:lnTo>
                  <a:pt x="1582097" y="858520"/>
                </a:lnTo>
                <a:lnTo>
                  <a:pt x="1554284" y="889000"/>
                </a:lnTo>
                <a:lnTo>
                  <a:pt x="1518597" y="910590"/>
                </a:lnTo>
                <a:lnTo>
                  <a:pt x="1477068" y="920750"/>
                </a:lnTo>
                <a:lnTo>
                  <a:pt x="1462336" y="922020"/>
                </a:lnTo>
                <a:lnTo>
                  <a:pt x="1564523" y="922020"/>
                </a:lnTo>
                <a:lnTo>
                  <a:pt x="1600258" y="889000"/>
                </a:lnTo>
                <a:lnTo>
                  <a:pt x="1626420" y="844550"/>
                </a:lnTo>
                <a:lnTo>
                  <a:pt x="1639120" y="793750"/>
                </a:lnTo>
                <a:lnTo>
                  <a:pt x="1639941" y="778510"/>
                </a:lnTo>
                <a:lnTo>
                  <a:pt x="1639882" y="176530"/>
                </a:lnTo>
                <a:lnTo>
                  <a:pt x="1631500" y="123190"/>
                </a:lnTo>
                <a:lnTo>
                  <a:pt x="1608894" y="77470"/>
                </a:lnTo>
                <a:lnTo>
                  <a:pt x="1574477" y="39370"/>
                </a:lnTo>
                <a:lnTo>
                  <a:pt x="1564680" y="33020"/>
                </a:lnTo>
                <a:close/>
              </a:path>
              <a:path w="1640204" h="953770">
                <a:moveTo>
                  <a:pt x="1477195" y="44450"/>
                </a:moveTo>
                <a:lnTo>
                  <a:pt x="164650" y="44450"/>
                </a:lnTo>
                <a:lnTo>
                  <a:pt x="138488" y="49530"/>
                </a:lnTo>
                <a:lnTo>
                  <a:pt x="103563" y="66040"/>
                </a:lnTo>
                <a:lnTo>
                  <a:pt x="74988" y="92710"/>
                </a:lnTo>
                <a:lnTo>
                  <a:pt x="50223" y="137160"/>
                </a:lnTo>
                <a:lnTo>
                  <a:pt x="44064" y="176530"/>
                </a:lnTo>
                <a:lnTo>
                  <a:pt x="44092" y="778510"/>
                </a:lnTo>
                <a:lnTo>
                  <a:pt x="54160" y="828040"/>
                </a:lnTo>
                <a:lnTo>
                  <a:pt x="73972" y="861060"/>
                </a:lnTo>
                <a:lnTo>
                  <a:pt x="91879" y="878840"/>
                </a:lnTo>
                <a:lnTo>
                  <a:pt x="102166" y="887730"/>
                </a:lnTo>
                <a:lnTo>
                  <a:pt x="136964" y="904240"/>
                </a:lnTo>
                <a:lnTo>
                  <a:pt x="177350" y="910590"/>
                </a:lnTo>
                <a:lnTo>
                  <a:pt x="1461828" y="910590"/>
                </a:lnTo>
                <a:lnTo>
                  <a:pt x="1488752" y="908050"/>
                </a:lnTo>
                <a:lnTo>
                  <a:pt x="1513771" y="900430"/>
                </a:lnTo>
                <a:lnTo>
                  <a:pt x="1516108" y="899160"/>
                </a:lnTo>
                <a:lnTo>
                  <a:pt x="163380" y="899160"/>
                </a:lnTo>
                <a:lnTo>
                  <a:pt x="139758" y="894080"/>
                </a:lnTo>
                <a:lnTo>
                  <a:pt x="98483" y="871220"/>
                </a:lnTo>
                <a:lnTo>
                  <a:pt x="69146" y="834390"/>
                </a:lnTo>
                <a:lnTo>
                  <a:pt x="55430" y="788670"/>
                </a:lnTo>
                <a:lnTo>
                  <a:pt x="55024" y="778510"/>
                </a:lnTo>
                <a:lnTo>
                  <a:pt x="55107" y="176530"/>
                </a:lnTo>
                <a:lnTo>
                  <a:pt x="65082" y="128270"/>
                </a:lnTo>
                <a:lnTo>
                  <a:pt x="91879" y="90170"/>
                </a:lnTo>
                <a:lnTo>
                  <a:pt x="130995" y="64770"/>
                </a:lnTo>
                <a:lnTo>
                  <a:pt x="178747" y="54610"/>
                </a:lnTo>
                <a:lnTo>
                  <a:pt x="1515168" y="54610"/>
                </a:lnTo>
                <a:lnTo>
                  <a:pt x="1503103" y="50800"/>
                </a:lnTo>
                <a:lnTo>
                  <a:pt x="1490276" y="46990"/>
                </a:lnTo>
                <a:lnTo>
                  <a:pt x="1477195" y="44450"/>
                </a:lnTo>
                <a:close/>
              </a:path>
              <a:path w="1640204" h="953770">
                <a:moveTo>
                  <a:pt x="1515168" y="54610"/>
                </a:moveTo>
                <a:lnTo>
                  <a:pt x="178747" y="54610"/>
                </a:lnTo>
                <a:lnTo>
                  <a:pt x="1462590" y="55880"/>
                </a:lnTo>
                <a:lnTo>
                  <a:pt x="1476560" y="55880"/>
                </a:lnTo>
                <a:lnTo>
                  <a:pt x="1500309" y="60960"/>
                </a:lnTo>
                <a:lnTo>
                  <a:pt x="1541457" y="83820"/>
                </a:lnTo>
                <a:lnTo>
                  <a:pt x="1570794" y="120650"/>
                </a:lnTo>
                <a:lnTo>
                  <a:pt x="1584510" y="166370"/>
                </a:lnTo>
                <a:lnTo>
                  <a:pt x="1584917" y="176530"/>
                </a:lnTo>
                <a:lnTo>
                  <a:pt x="1584891" y="775970"/>
                </a:lnTo>
                <a:lnTo>
                  <a:pt x="1579049" y="814070"/>
                </a:lnTo>
                <a:lnTo>
                  <a:pt x="1556189" y="855980"/>
                </a:lnTo>
                <a:lnTo>
                  <a:pt x="1519740" y="885190"/>
                </a:lnTo>
                <a:lnTo>
                  <a:pt x="1473766" y="899160"/>
                </a:lnTo>
                <a:lnTo>
                  <a:pt x="1516108" y="899160"/>
                </a:lnTo>
                <a:lnTo>
                  <a:pt x="1556443" y="871220"/>
                </a:lnTo>
                <a:lnTo>
                  <a:pt x="1585145" y="829310"/>
                </a:lnTo>
                <a:lnTo>
                  <a:pt x="1595178" y="791210"/>
                </a:lnTo>
                <a:lnTo>
                  <a:pt x="1595871" y="778510"/>
                </a:lnTo>
                <a:lnTo>
                  <a:pt x="1595848" y="176530"/>
                </a:lnTo>
                <a:lnTo>
                  <a:pt x="1590225" y="138430"/>
                </a:lnTo>
                <a:lnTo>
                  <a:pt x="1573588" y="104140"/>
                </a:lnTo>
                <a:lnTo>
                  <a:pt x="1548061" y="74930"/>
                </a:lnTo>
                <a:lnTo>
                  <a:pt x="1526979" y="60960"/>
                </a:lnTo>
                <a:lnTo>
                  <a:pt x="1515168" y="5461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831973" y="2419857"/>
            <a:ext cx="117602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Fundo de </a:t>
            </a:r>
            <a:r>
              <a:rPr sz="1400" b="1" spc="5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investimento 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 au</a:t>
            </a:r>
            <a:r>
              <a:rPr sz="1400" b="1" spc="-10" dirty="0">
                <a:solidFill>
                  <a:srgbClr val="21798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oriz</a:t>
            </a:r>
            <a:r>
              <a:rPr sz="1400" b="1" spc="-15" dirty="0">
                <a:solidFill>
                  <a:srgbClr val="21798F"/>
                </a:solidFill>
                <a:latin typeface="Calibri"/>
                <a:cs typeface="Calibri"/>
              </a:rPr>
              <a:t>a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do</a:t>
            </a:r>
            <a:r>
              <a:rPr sz="1400" b="1" spc="-50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pe</a:t>
            </a:r>
            <a:r>
              <a:rPr sz="1400" b="1" spc="5" dirty="0">
                <a:solidFill>
                  <a:srgbClr val="21798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a  </a:t>
            </a: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CVM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136833" y="2394585"/>
            <a:ext cx="1638935" cy="953769"/>
          </a:xfrm>
          <a:custGeom>
            <a:avLst/>
            <a:gdLst/>
            <a:ahLst/>
            <a:cxnLst/>
            <a:rect l="l" t="t" r="r" b="b"/>
            <a:pathLst>
              <a:path w="1638934" h="953770">
                <a:moveTo>
                  <a:pt x="1461066" y="0"/>
                </a:moveTo>
                <a:lnTo>
                  <a:pt x="176080" y="0"/>
                </a:lnTo>
                <a:lnTo>
                  <a:pt x="157919" y="1270"/>
                </a:lnTo>
                <a:lnTo>
                  <a:pt x="107119" y="15240"/>
                </a:lnTo>
                <a:lnTo>
                  <a:pt x="63685" y="41910"/>
                </a:lnTo>
                <a:lnTo>
                  <a:pt x="29649" y="80010"/>
                </a:lnTo>
                <a:lnTo>
                  <a:pt x="7678" y="125730"/>
                </a:lnTo>
                <a:lnTo>
                  <a:pt x="0" y="176530"/>
                </a:lnTo>
                <a:lnTo>
                  <a:pt x="58" y="778510"/>
                </a:lnTo>
                <a:lnTo>
                  <a:pt x="8440" y="830580"/>
                </a:lnTo>
                <a:lnTo>
                  <a:pt x="31173" y="877570"/>
                </a:lnTo>
                <a:lnTo>
                  <a:pt x="65717" y="914400"/>
                </a:lnTo>
                <a:lnTo>
                  <a:pt x="109532" y="941070"/>
                </a:lnTo>
                <a:lnTo>
                  <a:pt x="160713" y="953770"/>
                </a:lnTo>
                <a:lnTo>
                  <a:pt x="1480624" y="953770"/>
                </a:lnTo>
                <a:lnTo>
                  <a:pt x="1531297" y="939800"/>
                </a:lnTo>
                <a:lnTo>
                  <a:pt x="1562984" y="922020"/>
                </a:lnTo>
                <a:lnTo>
                  <a:pt x="177350" y="922020"/>
                </a:lnTo>
                <a:lnTo>
                  <a:pt x="162364" y="920750"/>
                </a:lnTo>
                <a:lnTo>
                  <a:pt x="120962" y="909320"/>
                </a:lnTo>
                <a:lnTo>
                  <a:pt x="85402" y="887730"/>
                </a:lnTo>
                <a:lnTo>
                  <a:pt x="57462" y="857250"/>
                </a:lnTo>
                <a:lnTo>
                  <a:pt x="39428" y="819150"/>
                </a:lnTo>
                <a:lnTo>
                  <a:pt x="33020" y="778510"/>
                </a:lnTo>
                <a:lnTo>
                  <a:pt x="33015" y="176530"/>
                </a:lnTo>
                <a:lnTo>
                  <a:pt x="33713" y="162560"/>
                </a:lnTo>
                <a:lnTo>
                  <a:pt x="44508" y="120650"/>
                </a:lnTo>
                <a:lnTo>
                  <a:pt x="66225" y="85090"/>
                </a:lnTo>
                <a:lnTo>
                  <a:pt x="96959" y="57150"/>
                </a:lnTo>
                <a:lnTo>
                  <a:pt x="134678" y="39370"/>
                </a:lnTo>
                <a:lnTo>
                  <a:pt x="177731" y="33020"/>
                </a:lnTo>
                <a:lnTo>
                  <a:pt x="1563156" y="33020"/>
                </a:lnTo>
                <a:lnTo>
                  <a:pt x="1559237" y="30480"/>
                </a:lnTo>
                <a:lnTo>
                  <a:pt x="1512501" y="7620"/>
                </a:lnTo>
                <a:lnTo>
                  <a:pt x="1477830" y="1270"/>
                </a:lnTo>
                <a:lnTo>
                  <a:pt x="1461066" y="0"/>
                </a:lnTo>
                <a:close/>
              </a:path>
              <a:path w="1638934" h="953770">
                <a:moveTo>
                  <a:pt x="1563156" y="33020"/>
                </a:moveTo>
                <a:lnTo>
                  <a:pt x="1461066" y="33020"/>
                </a:lnTo>
                <a:lnTo>
                  <a:pt x="1476179" y="34290"/>
                </a:lnTo>
                <a:lnTo>
                  <a:pt x="1504246" y="39370"/>
                </a:lnTo>
                <a:lnTo>
                  <a:pt x="1542092" y="58420"/>
                </a:lnTo>
                <a:lnTo>
                  <a:pt x="1572699" y="86360"/>
                </a:lnTo>
                <a:lnTo>
                  <a:pt x="1594162" y="121920"/>
                </a:lnTo>
                <a:lnTo>
                  <a:pt x="1604703" y="162560"/>
                </a:lnTo>
                <a:lnTo>
                  <a:pt x="1605402" y="176530"/>
                </a:lnTo>
                <a:lnTo>
                  <a:pt x="1605402" y="778510"/>
                </a:lnTo>
                <a:lnTo>
                  <a:pt x="1598861" y="820420"/>
                </a:lnTo>
                <a:lnTo>
                  <a:pt x="1580573" y="858520"/>
                </a:lnTo>
                <a:lnTo>
                  <a:pt x="1552760" y="889000"/>
                </a:lnTo>
                <a:lnTo>
                  <a:pt x="1517073" y="910590"/>
                </a:lnTo>
                <a:lnTo>
                  <a:pt x="1475544" y="920750"/>
                </a:lnTo>
                <a:lnTo>
                  <a:pt x="1460812" y="922020"/>
                </a:lnTo>
                <a:lnTo>
                  <a:pt x="1562984" y="922020"/>
                </a:lnTo>
                <a:lnTo>
                  <a:pt x="1598734" y="889000"/>
                </a:lnTo>
                <a:lnTo>
                  <a:pt x="1624896" y="844550"/>
                </a:lnTo>
                <a:lnTo>
                  <a:pt x="1637596" y="793750"/>
                </a:lnTo>
                <a:lnTo>
                  <a:pt x="1638417" y="778510"/>
                </a:lnTo>
                <a:lnTo>
                  <a:pt x="1638358" y="176530"/>
                </a:lnTo>
                <a:lnTo>
                  <a:pt x="1629976" y="123190"/>
                </a:lnTo>
                <a:lnTo>
                  <a:pt x="1607370" y="77470"/>
                </a:lnTo>
                <a:lnTo>
                  <a:pt x="1572953" y="39370"/>
                </a:lnTo>
                <a:lnTo>
                  <a:pt x="1563156" y="33020"/>
                </a:lnTo>
                <a:close/>
              </a:path>
              <a:path w="1638934" h="953770">
                <a:moveTo>
                  <a:pt x="1475671" y="44450"/>
                </a:moveTo>
                <a:lnTo>
                  <a:pt x="164523" y="44450"/>
                </a:lnTo>
                <a:lnTo>
                  <a:pt x="138488" y="49530"/>
                </a:lnTo>
                <a:lnTo>
                  <a:pt x="103563" y="66040"/>
                </a:lnTo>
                <a:lnTo>
                  <a:pt x="74988" y="92710"/>
                </a:lnTo>
                <a:lnTo>
                  <a:pt x="50223" y="137160"/>
                </a:lnTo>
                <a:lnTo>
                  <a:pt x="44064" y="176530"/>
                </a:lnTo>
                <a:lnTo>
                  <a:pt x="44092" y="778510"/>
                </a:lnTo>
                <a:lnTo>
                  <a:pt x="54160" y="828040"/>
                </a:lnTo>
                <a:lnTo>
                  <a:pt x="73972" y="861060"/>
                </a:lnTo>
                <a:lnTo>
                  <a:pt x="91879" y="878840"/>
                </a:lnTo>
                <a:lnTo>
                  <a:pt x="102166" y="887730"/>
                </a:lnTo>
                <a:lnTo>
                  <a:pt x="136964" y="904240"/>
                </a:lnTo>
                <a:lnTo>
                  <a:pt x="177350" y="910590"/>
                </a:lnTo>
                <a:lnTo>
                  <a:pt x="1460304" y="910590"/>
                </a:lnTo>
                <a:lnTo>
                  <a:pt x="1487101" y="908050"/>
                </a:lnTo>
                <a:lnTo>
                  <a:pt x="1499928" y="904240"/>
                </a:lnTo>
                <a:lnTo>
                  <a:pt x="1512247" y="900430"/>
                </a:lnTo>
                <a:lnTo>
                  <a:pt x="1514584" y="899160"/>
                </a:lnTo>
                <a:lnTo>
                  <a:pt x="163380" y="899160"/>
                </a:lnTo>
                <a:lnTo>
                  <a:pt x="139758" y="894080"/>
                </a:lnTo>
                <a:lnTo>
                  <a:pt x="98483" y="871220"/>
                </a:lnTo>
                <a:lnTo>
                  <a:pt x="69146" y="834390"/>
                </a:lnTo>
                <a:lnTo>
                  <a:pt x="55430" y="788670"/>
                </a:lnTo>
                <a:lnTo>
                  <a:pt x="55024" y="778510"/>
                </a:lnTo>
                <a:lnTo>
                  <a:pt x="55107" y="176530"/>
                </a:lnTo>
                <a:lnTo>
                  <a:pt x="65082" y="128270"/>
                </a:lnTo>
                <a:lnTo>
                  <a:pt x="91879" y="90170"/>
                </a:lnTo>
                <a:lnTo>
                  <a:pt x="130995" y="64770"/>
                </a:lnTo>
                <a:lnTo>
                  <a:pt x="178747" y="54610"/>
                </a:lnTo>
                <a:lnTo>
                  <a:pt x="1513644" y="54610"/>
                </a:lnTo>
                <a:lnTo>
                  <a:pt x="1501579" y="50800"/>
                </a:lnTo>
                <a:lnTo>
                  <a:pt x="1488752" y="46990"/>
                </a:lnTo>
                <a:lnTo>
                  <a:pt x="1475671" y="44450"/>
                </a:lnTo>
                <a:close/>
              </a:path>
              <a:path w="1638934" h="953770">
                <a:moveTo>
                  <a:pt x="1513644" y="54610"/>
                </a:moveTo>
                <a:lnTo>
                  <a:pt x="178747" y="54610"/>
                </a:lnTo>
                <a:lnTo>
                  <a:pt x="1461066" y="55880"/>
                </a:lnTo>
                <a:lnTo>
                  <a:pt x="1475036" y="55880"/>
                </a:lnTo>
                <a:lnTo>
                  <a:pt x="1498785" y="60960"/>
                </a:lnTo>
                <a:lnTo>
                  <a:pt x="1539933" y="83820"/>
                </a:lnTo>
                <a:lnTo>
                  <a:pt x="1569270" y="120650"/>
                </a:lnTo>
                <a:lnTo>
                  <a:pt x="1582986" y="166370"/>
                </a:lnTo>
                <a:lnTo>
                  <a:pt x="1583393" y="176530"/>
                </a:lnTo>
                <a:lnTo>
                  <a:pt x="1583367" y="775970"/>
                </a:lnTo>
                <a:lnTo>
                  <a:pt x="1577525" y="814070"/>
                </a:lnTo>
                <a:lnTo>
                  <a:pt x="1554665" y="855980"/>
                </a:lnTo>
                <a:lnTo>
                  <a:pt x="1518216" y="885190"/>
                </a:lnTo>
                <a:lnTo>
                  <a:pt x="1472242" y="899160"/>
                </a:lnTo>
                <a:lnTo>
                  <a:pt x="1514584" y="899160"/>
                </a:lnTo>
                <a:lnTo>
                  <a:pt x="1554919" y="871220"/>
                </a:lnTo>
                <a:lnTo>
                  <a:pt x="1583621" y="829310"/>
                </a:lnTo>
                <a:lnTo>
                  <a:pt x="1593654" y="791210"/>
                </a:lnTo>
                <a:lnTo>
                  <a:pt x="1594347" y="778510"/>
                </a:lnTo>
                <a:lnTo>
                  <a:pt x="1594324" y="176530"/>
                </a:lnTo>
                <a:lnTo>
                  <a:pt x="1588701" y="138430"/>
                </a:lnTo>
                <a:lnTo>
                  <a:pt x="1572064" y="104140"/>
                </a:lnTo>
                <a:lnTo>
                  <a:pt x="1546537" y="74930"/>
                </a:lnTo>
                <a:lnTo>
                  <a:pt x="1525455" y="60960"/>
                </a:lnTo>
                <a:lnTo>
                  <a:pt x="1513644" y="5461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479030" y="2633218"/>
            <a:ext cx="9563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9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Soluções </a:t>
            </a:r>
            <a:r>
              <a:rPr sz="1400" b="1" spc="5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1400" b="1" spc="-120" dirty="0">
                <a:solidFill>
                  <a:srgbClr val="21798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21798F"/>
                </a:solidFill>
                <a:latin typeface="Calibri"/>
                <a:cs typeface="Calibri"/>
              </a:rPr>
              <a:t>ec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nológi</a:t>
            </a:r>
            <a:r>
              <a:rPr sz="1400" b="1" spc="-10" dirty="0">
                <a:solidFill>
                  <a:srgbClr val="21798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21798F"/>
                </a:solidFill>
                <a:latin typeface="Calibri"/>
                <a:cs typeface="Calibri"/>
              </a:rPr>
              <a:t>as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497" y="2014133"/>
            <a:ext cx="917218" cy="168318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784656" y="1945639"/>
            <a:ext cx="7679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9605" algn="l"/>
                <a:tab pos="4219575" algn="l"/>
                <a:tab pos="6679565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Recursos	In</a:t>
            </a:r>
            <a:r>
              <a:rPr sz="1600" b="1" spc="-4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est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ment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Capi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ali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ação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600" b="1" spc="-4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ações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633727" y="6038088"/>
            <a:ext cx="6568440" cy="510540"/>
            <a:chOff x="1633727" y="6038088"/>
            <a:chExt cx="6568440" cy="510540"/>
          </a:xfrm>
        </p:grpSpPr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3727" y="6038088"/>
              <a:ext cx="6568440" cy="51051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700021" y="6076950"/>
              <a:ext cx="6443980" cy="361315"/>
            </a:xfrm>
            <a:custGeom>
              <a:avLst/>
              <a:gdLst/>
              <a:ahLst/>
              <a:cxnLst/>
              <a:rect l="l" t="t" r="r" b="b"/>
              <a:pathLst>
                <a:path w="6443980" h="361314">
                  <a:moveTo>
                    <a:pt x="6443472" y="64325"/>
                  </a:moveTo>
                  <a:lnTo>
                    <a:pt x="6432169" y="64325"/>
                  </a:lnTo>
                  <a:lnTo>
                    <a:pt x="6432169" y="296862"/>
                  </a:lnTo>
                  <a:lnTo>
                    <a:pt x="6443472" y="296862"/>
                  </a:lnTo>
                  <a:lnTo>
                    <a:pt x="6443472" y="64325"/>
                  </a:lnTo>
                  <a:close/>
                </a:path>
                <a:path w="6443980" h="361314">
                  <a:moveTo>
                    <a:pt x="6420866" y="64325"/>
                  </a:moveTo>
                  <a:lnTo>
                    <a:pt x="6398386" y="64325"/>
                  </a:lnTo>
                  <a:lnTo>
                    <a:pt x="6398386" y="296862"/>
                  </a:lnTo>
                  <a:lnTo>
                    <a:pt x="6420866" y="296862"/>
                  </a:lnTo>
                  <a:lnTo>
                    <a:pt x="6420866" y="64325"/>
                  </a:lnTo>
                  <a:close/>
                </a:path>
                <a:path w="6443980" h="361314">
                  <a:moveTo>
                    <a:pt x="180594" y="0"/>
                  </a:moveTo>
                  <a:lnTo>
                    <a:pt x="0" y="180594"/>
                  </a:lnTo>
                  <a:lnTo>
                    <a:pt x="180594" y="361188"/>
                  </a:lnTo>
                  <a:lnTo>
                    <a:pt x="180594" y="296862"/>
                  </a:lnTo>
                  <a:lnTo>
                    <a:pt x="6387083" y="296862"/>
                  </a:lnTo>
                  <a:lnTo>
                    <a:pt x="6387083" y="64325"/>
                  </a:lnTo>
                  <a:lnTo>
                    <a:pt x="180594" y="64325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6559" y="6053950"/>
              <a:ext cx="6466840" cy="407670"/>
            </a:xfrm>
            <a:custGeom>
              <a:avLst/>
              <a:gdLst/>
              <a:ahLst/>
              <a:cxnLst/>
              <a:rect l="l" t="t" r="r" b="b"/>
              <a:pathLst>
                <a:path w="6466840" h="407670">
                  <a:moveTo>
                    <a:pt x="203581" y="0"/>
                  </a:moveTo>
                  <a:lnTo>
                    <a:pt x="0" y="203593"/>
                  </a:lnTo>
                  <a:lnTo>
                    <a:pt x="203581" y="407187"/>
                  </a:lnTo>
                  <a:lnTo>
                    <a:pt x="203581" y="379590"/>
                  </a:lnTo>
                  <a:lnTo>
                    <a:pt x="192150" y="379590"/>
                  </a:lnTo>
                  <a:lnTo>
                    <a:pt x="16128" y="203593"/>
                  </a:lnTo>
                  <a:lnTo>
                    <a:pt x="192150" y="27597"/>
                  </a:lnTo>
                  <a:lnTo>
                    <a:pt x="203581" y="27597"/>
                  </a:lnTo>
                  <a:lnTo>
                    <a:pt x="203581" y="0"/>
                  </a:lnTo>
                  <a:close/>
                </a:path>
                <a:path w="6466840" h="407670">
                  <a:moveTo>
                    <a:pt x="203581" y="27597"/>
                  </a:moveTo>
                  <a:lnTo>
                    <a:pt x="192150" y="27597"/>
                  </a:lnTo>
                  <a:lnTo>
                    <a:pt x="192150" y="89230"/>
                  </a:lnTo>
                  <a:lnTo>
                    <a:pt x="6398641" y="89230"/>
                  </a:lnTo>
                  <a:lnTo>
                    <a:pt x="6398641" y="317957"/>
                  </a:lnTo>
                  <a:lnTo>
                    <a:pt x="192150" y="317957"/>
                  </a:lnTo>
                  <a:lnTo>
                    <a:pt x="192150" y="379590"/>
                  </a:lnTo>
                  <a:lnTo>
                    <a:pt x="203581" y="379590"/>
                  </a:lnTo>
                  <a:lnTo>
                    <a:pt x="203581" y="329387"/>
                  </a:lnTo>
                  <a:lnTo>
                    <a:pt x="6402196" y="329387"/>
                  </a:lnTo>
                  <a:lnTo>
                    <a:pt x="6402196" y="77800"/>
                  </a:lnTo>
                  <a:lnTo>
                    <a:pt x="203581" y="77800"/>
                  </a:lnTo>
                  <a:lnTo>
                    <a:pt x="203581" y="27597"/>
                  </a:lnTo>
                  <a:close/>
                </a:path>
                <a:path w="6466840" h="407670">
                  <a:moveTo>
                    <a:pt x="188340" y="36791"/>
                  </a:moveTo>
                  <a:lnTo>
                    <a:pt x="21589" y="203593"/>
                  </a:lnTo>
                  <a:lnTo>
                    <a:pt x="188340" y="370395"/>
                  </a:lnTo>
                  <a:lnTo>
                    <a:pt x="188340" y="361187"/>
                  </a:lnTo>
                  <a:lnTo>
                    <a:pt x="184531" y="361187"/>
                  </a:lnTo>
                  <a:lnTo>
                    <a:pt x="26923" y="203593"/>
                  </a:lnTo>
                  <a:lnTo>
                    <a:pt x="184531" y="45999"/>
                  </a:lnTo>
                  <a:lnTo>
                    <a:pt x="188340" y="45999"/>
                  </a:lnTo>
                  <a:lnTo>
                    <a:pt x="188340" y="36791"/>
                  </a:lnTo>
                  <a:close/>
                </a:path>
                <a:path w="6466840" h="407670">
                  <a:moveTo>
                    <a:pt x="188340" y="45999"/>
                  </a:moveTo>
                  <a:lnTo>
                    <a:pt x="184531" y="45999"/>
                  </a:lnTo>
                  <a:lnTo>
                    <a:pt x="184531" y="96850"/>
                  </a:lnTo>
                  <a:lnTo>
                    <a:pt x="6391020" y="96850"/>
                  </a:lnTo>
                  <a:lnTo>
                    <a:pt x="6391020" y="310337"/>
                  </a:lnTo>
                  <a:lnTo>
                    <a:pt x="184531" y="310337"/>
                  </a:lnTo>
                  <a:lnTo>
                    <a:pt x="184531" y="361187"/>
                  </a:lnTo>
                  <a:lnTo>
                    <a:pt x="188340" y="361187"/>
                  </a:lnTo>
                  <a:lnTo>
                    <a:pt x="188340" y="314147"/>
                  </a:lnTo>
                  <a:lnTo>
                    <a:pt x="6394831" y="314147"/>
                  </a:lnTo>
                  <a:lnTo>
                    <a:pt x="6394831" y="93040"/>
                  </a:lnTo>
                  <a:lnTo>
                    <a:pt x="188340" y="93040"/>
                  </a:lnTo>
                  <a:lnTo>
                    <a:pt x="188340" y="45999"/>
                  </a:lnTo>
                  <a:close/>
                </a:path>
                <a:path w="6466840" h="407670">
                  <a:moveTo>
                    <a:pt x="6410070" y="77800"/>
                  </a:moveTo>
                  <a:lnTo>
                    <a:pt x="6402196" y="77800"/>
                  </a:lnTo>
                  <a:lnTo>
                    <a:pt x="6402196" y="329387"/>
                  </a:lnTo>
                  <a:lnTo>
                    <a:pt x="6410070" y="329387"/>
                  </a:lnTo>
                  <a:lnTo>
                    <a:pt x="6410070" y="77800"/>
                  </a:lnTo>
                  <a:close/>
                </a:path>
                <a:path w="6466840" h="407670">
                  <a:moveTo>
                    <a:pt x="6436106" y="77800"/>
                  </a:moveTo>
                  <a:lnTo>
                    <a:pt x="6410070" y="77800"/>
                  </a:lnTo>
                  <a:lnTo>
                    <a:pt x="6410070" y="329387"/>
                  </a:lnTo>
                  <a:lnTo>
                    <a:pt x="6436106" y="329387"/>
                  </a:lnTo>
                  <a:lnTo>
                    <a:pt x="6436106" y="317957"/>
                  </a:lnTo>
                  <a:lnTo>
                    <a:pt x="6413626" y="317957"/>
                  </a:lnTo>
                  <a:lnTo>
                    <a:pt x="6413626" y="89230"/>
                  </a:lnTo>
                  <a:lnTo>
                    <a:pt x="6436106" y="89230"/>
                  </a:lnTo>
                  <a:lnTo>
                    <a:pt x="6436106" y="77800"/>
                  </a:lnTo>
                  <a:close/>
                </a:path>
                <a:path w="6466840" h="407670">
                  <a:moveTo>
                    <a:pt x="6443853" y="77800"/>
                  </a:moveTo>
                  <a:lnTo>
                    <a:pt x="6436106" y="77800"/>
                  </a:lnTo>
                  <a:lnTo>
                    <a:pt x="6436106" y="329387"/>
                  </a:lnTo>
                  <a:lnTo>
                    <a:pt x="6443853" y="329387"/>
                  </a:lnTo>
                  <a:lnTo>
                    <a:pt x="6443853" y="77800"/>
                  </a:lnTo>
                  <a:close/>
                </a:path>
                <a:path w="6466840" h="407670">
                  <a:moveTo>
                    <a:pt x="6466459" y="77800"/>
                  </a:moveTo>
                  <a:lnTo>
                    <a:pt x="6443853" y="77800"/>
                  </a:lnTo>
                  <a:lnTo>
                    <a:pt x="6443853" y="329387"/>
                  </a:lnTo>
                  <a:lnTo>
                    <a:pt x="6466459" y="329387"/>
                  </a:lnTo>
                  <a:lnTo>
                    <a:pt x="6466459" y="317957"/>
                  </a:lnTo>
                  <a:lnTo>
                    <a:pt x="6447536" y="317957"/>
                  </a:lnTo>
                  <a:lnTo>
                    <a:pt x="6447409" y="310337"/>
                  </a:lnTo>
                  <a:lnTo>
                    <a:pt x="6447536" y="96850"/>
                  </a:lnTo>
                  <a:lnTo>
                    <a:pt x="6447536" y="89230"/>
                  </a:lnTo>
                  <a:lnTo>
                    <a:pt x="6466459" y="89230"/>
                  </a:lnTo>
                  <a:lnTo>
                    <a:pt x="6466459" y="77800"/>
                  </a:lnTo>
                  <a:close/>
                </a:path>
                <a:path w="6466840" h="407670">
                  <a:moveTo>
                    <a:pt x="6436106" y="89230"/>
                  </a:moveTo>
                  <a:lnTo>
                    <a:pt x="6432422" y="89230"/>
                  </a:lnTo>
                  <a:lnTo>
                    <a:pt x="6432422" y="317957"/>
                  </a:lnTo>
                  <a:lnTo>
                    <a:pt x="6436106" y="317957"/>
                  </a:lnTo>
                  <a:lnTo>
                    <a:pt x="6436106" y="89230"/>
                  </a:lnTo>
                  <a:close/>
                </a:path>
                <a:path w="6466840" h="407670">
                  <a:moveTo>
                    <a:pt x="6466459" y="96850"/>
                  </a:moveTo>
                  <a:lnTo>
                    <a:pt x="6455156" y="96850"/>
                  </a:lnTo>
                  <a:lnTo>
                    <a:pt x="6455156" y="310337"/>
                  </a:lnTo>
                  <a:lnTo>
                    <a:pt x="6455029" y="317957"/>
                  </a:lnTo>
                  <a:lnTo>
                    <a:pt x="6466459" y="317957"/>
                  </a:lnTo>
                  <a:lnTo>
                    <a:pt x="6466459" y="96850"/>
                  </a:lnTo>
                  <a:close/>
                </a:path>
                <a:path w="6466840" h="407670">
                  <a:moveTo>
                    <a:pt x="6428613" y="93040"/>
                  </a:moveTo>
                  <a:lnTo>
                    <a:pt x="6417437" y="93040"/>
                  </a:lnTo>
                  <a:lnTo>
                    <a:pt x="6417437" y="314147"/>
                  </a:lnTo>
                  <a:lnTo>
                    <a:pt x="6428613" y="314147"/>
                  </a:lnTo>
                  <a:lnTo>
                    <a:pt x="6428613" y="310337"/>
                  </a:lnTo>
                  <a:lnTo>
                    <a:pt x="6421246" y="310337"/>
                  </a:lnTo>
                  <a:lnTo>
                    <a:pt x="6421246" y="96850"/>
                  </a:lnTo>
                  <a:lnTo>
                    <a:pt x="6428613" y="96850"/>
                  </a:lnTo>
                  <a:lnTo>
                    <a:pt x="6428613" y="93040"/>
                  </a:lnTo>
                  <a:close/>
                </a:path>
                <a:path w="6466840" h="407670">
                  <a:moveTo>
                    <a:pt x="6451345" y="310337"/>
                  </a:moveTo>
                  <a:lnTo>
                    <a:pt x="6451219" y="314147"/>
                  </a:lnTo>
                  <a:lnTo>
                    <a:pt x="6451345" y="310337"/>
                  </a:lnTo>
                  <a:close/>
                </a:path>
                <a:path w="6466840" h="407670">
                  <a:moveTo>
                    <a:pt x="6428613" y="96850"/>
                  </a:moveTo>
                  <a:lnTo>
                    <a:pt x="6424803" y="96850"/>
                  </a:lnTo>
                  <a:lnTo>
                    <a:pt x="6424803" y="310337"/>
                  </a:lnTo>
                  <a:lnTo>
                    <a:pt x="6428613" y="310337"/>
                  </a:lnTo>
                  <a:lnTo>
                    <a:pt x="6428613" y="96850"/>
                  </a:lnTo>
                  <a:close/>
                </a:path>
                <a:path w="6466840" h="407670">
                  <a:moveTo>
                    <a:pt x="6447536" y="96850"/>
                  </a:moveTo>
                  <a:lnTo>
                    <a:pt x="6447409" y="310337"/>
                  </a:lnTo>
                  <a:lnTo>
                    <a:pt x="6447536" y="96850"/>
                  </a:lnTo>
                  <a:close/>
                </a:path>
                <a:path w="6466840" h="407670">
                  <a:moveTo>
                    <a:pt x="6451219" y="96850"/>
                  </a:moveTo>
                  <a:lnTo>
                    <a:pt x="6447536" y="96850"/>
                  </a:lnTo>
                  <a:lnTo>
                    <a:pt x="6447536" y="310337"/>
                  </a:lnTo>
                  <a:lnTo>
                    <a:pt x="6451219" y="310337"/>
                  </a:lnTo>
                  <a:lnTo>
                    <a:pt x="6451219" y="96850"/>
                  </a:lnTo>
                  <a:close/>
                </a:path>
                <a:path w="6466840" h="407670">
                  <a:moveTo>
                    <a:pt x="6455029" y="96850"/>
                  </a:moveTo>
                  <a:lnTo>
                    <a:pt x="6451345" y="96850"/>
                  </a:lnTo>
                  <a:lnTo>
                    <a:pt x="6451345" y="310337"/>
                  </a:lnTo>
                  <a:lnTo>
                    <a:pt x="6455029" y="310337"/>
                  </a:lnTo>
                  <a:lnTo>
                    <a:pt x="6455029" y="96850"/>
                  </a:lnTo>
                  <a:close/>
                </a:path>
                <a:path w="6466840" h="407670">
                  <a:moveTo>
                    <a:pt x="6466459" y="89230"/>
                  </a:moveTo>
                  <a:lnTo>
                    <a:pt x="6455029" y="89230"/>
                  </a:lnTo>
                  <a:lnTo>
                    <a:pt x="6455029" y="310337"/>
                  </a:lnTo>
                  <a:lnTo>
                    <a:pt x="6455156" y="96850"/>
                  </a:lnTo>
                  <a:lnTo>
                    <a:pt x="6466459" y="96850"/>
                  </a:lnTo>
                  <a:lnTo>
                    <a:pt x="6466459" y="89230"/>
                  </a:lnTo>
                  <a:close/>
                </a:path>
                <a:path w="6466840" h="407670">
                  <a:moveTo>
                    <a:pt x="6451345" y="93040"/>
                  </a:moveTo>
                  <a:lnTo>
                    <a:pt x="6451219" y="96850"/>
                  </a:lnTo>
                  <a:lnTo>
                    <a:pt x="6451345" y="9304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902709" y="6148222"/>
            <a:ext cx="2233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Calibri"/>
                <a:cs typeface="Calibri"/>
              </a:rPr>
              <a:t>ROI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-</a:t>
            </a:r>
            <a:r>
              <a:rPr sz="1200" b="1" i="1" spc="-10" dirty="0">
                <a:latin typeface="Calibri"/>
                <a:cs typeface="Calibri"/>
              </a:rPr>
              <a:t> Retorno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sobre</a:t>
            </a:r>
            <a:r>
              <a:rPr sz="1200" b="1" i="1" spc="5" dirty="0">
                <a:latin typeface="Calibri"/>
                <a:cs typeface="Calibri"/>
              </a:rPr>
              <a:t> </a:t>
            </a:r>
            <a:r>
              <a:rPr sz="1200" b="1" i="1" dirty="0">
                <a:latin typeface="Calibri"/>
                <a:cs typeface="Calibri"/>
              </a:rPr>
              <a:t>o</a:t>
            </a:r>
            <a:r>
              <a:rPr sz="1200" b="1" i="1" spc="15" dirty="0">
                <a:latin typeface="Calibri"/>
                <a:cs typeface="Calibri"/>
              </a:rPr>
              <a:t> </a:t>
            </a:r>
            <a:r>
              <a:rPr sz="1200" b="1" i="1" spc="-10" dirty="0">
                <a:latin typeface="Calibri"/>
                <a:cs typeface="Calibri"/>
              </a:rPr>
              <a:t>Investimento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334130" y="5337047"/>
            <a:ext cx="2422525" cy="596900"/>
            <a:chOff x="3334130" y="5337047"/>
            <a:chExt cx="2422525" cy="596900"/>
          </a:xfrm>
        </p:grpSpPr>
        <p:sp>
          <p:nvSpPr>
            <p:cNvPr id="55" name="object 55"/>
            <p:cNvSpPr/>
            <p:nvPr/>
          </p:nvSpPr>
          <p:spPr>
            <a:xfrm>
              <a:off x="3334131" y="5337047"/>
              <a:ext cx="2422525" cy="596900"/>
            </a:xfrm>
            <a:custGeom>
              <a:avLst/>
              <a:gdLst/>
              <a:ahLst/>
              <a:cxnLst/>
              <a:rect l="l" t="t" r="r" b="b"/>
              <a:pathLst>
                <a:path w="2422525" h="596900">
                  <a:moveTo>
                    <a:pt x="171450" y="171450"/>
                  </a:moveTo>
                  <a:lnTo>
                    <a:pt x="157162" y="142875"/>
                  </a:lnTo>
                  <a:lnTo>
                    <a:pt x="85725" y="0"/>
                  </a:lnTo>
                  <a:lnTo>
                    <a:pt x="0" y="171450"/>
                  </a:lnTo>
                  <a:lnTo>
                    <a:pt x="57150" y="171450"/>
                  </a:lnTo>
                  <a:lnTo>
                    <a:pt x="57150" y="595503"/>
                  </a:lnTo>
                  <a:lnTo>
                    <a:pt x="114300" y="595503"/>
                  </a:lnTo>
                  <a:lnTo>
                    <a:pt x="114300" y="171450"/>
                  </a:lnTo>
                  <a:lnTo>
                    <a:pt x="171450" y="171450"/>
                  </a:lnTo>
                  <a:close/>
                </a:path>
                <a:path w="2422525" h="596900">
                  <a:moveTo>
                    <a:pt x="2422398" y="470154"/>
                  </a:moveTo>
                  <a:lnTo>
                    <a:pt x="2408110" y="441579"/>
                  </a:lnTo>
                  <a:lnTo>
                    <a:pt x="2336673" y="298704"/>
                  </a:lnTo>
                  <a:lnTo>
                    <a:pt x="2250948" y="470154"/>
                  </a:lnTo>
                  <a:lnTo>
                    <a:pt x="2308098" y="470154"/>
                  </a:lnTo>
                  <a:lnTo>
                    <a:pt x="2308098" y="596455"/>
                  </a:lnTo>
                  <a:lnTo>
                    <a:pt x="2365248" y="596455"/>
                  </a:lnTo>
                  <a:lnTo>
                    <a:pt x="2365248" y="470154"/>
                  </a:lnTo>
                  <a:lnTo>
                    <a:pt x="2422398" y="47015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19855" y="5902451"/>
              <a:ext cx="2266315" cy="0"/>
            </a:xfrm>
            <a:custGeom>
              <a:avLst/>
              <a:gdLst/>
              <a:ahLst/>
              <a:cxnLst/>
              <a:rect l="l" t="t" r="r" b="b"/>
              <a:pathLst>
                <a:path w="2266315">
                  <a:moveTo>
                    <a:pt x="2266188" y="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806697" y="5627014"/>
            <a:ext cx="14947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latin typeface="Calibri"/>
                <a:cs typeface="Calibri"/>
              </a:rPr>
              <a:t>gestão</a:t>
            </a:r>
            <a:r>
              <a:rPr sz="1400" b="1" i="1" spc="-6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da</a:t>
            </a:r>
            <a:r>
              <a:rPr sz="1400" b="1" i="1" spc="-4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aplicação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155509" y="5099684"/>
            <a:ext cx="2083435" cy="798195"/>
            <a:chOff x="1155509" y="5099684"/>
            <a:chExt cx="2083435" cy="798195"/>
          </a:xfrm>
        </p:grpSpPr>
        <p:sp>
          <p:nvSpPr>
            <p:cNvPr id="59" name="object 59"/>
            <p:cNvSpPr/>
            <p:nvPr/>
          </p:nvSpPr>
          <p:spPr>
            <a:xfrm>
              <a:off x="1155509" y="5602223"/>
              <a:ext cx="171450" cy="262255"/>
            </a:xfrm>
            <a:custGeom>
              <a:avLst/>
              <a:gdLst/>
              <a:ahLst/>
              <a:cxnLst/>
              <a:rect l="l" t="t" r="r" b="b"/>
              <a:pathLst>
                <a:path w="171450" h="262254">
                  <a:moveTo>
                    <a:pt x="114289" y="171327"/>
                  </a:moveTo>
                  <a:lnTo>
                    <a:pt x="57148" y="171559"/>
                  </a:lnTo>
                  <a:lnTo>
                    <a:pt x="57505" y="261886"/>
                  </a:lnTo>
                  <a:lnTo>
                    <a:pt x="114617" y="261658"/>
                  </a:lnTo>
                  <a:lnTo>
                    <a:pt x="114289" y="171327"/>
                  </a:lnTo>
                  <a:close/>
                </a:path>
                <a:path w="171450" h="262254">
                  <a:moveTo>
                    <a:pt x="85026" y="0"/>
                  </a:moveTo>
                  <a:lnTo>
                    <a:pt x="0" y="171792"/>
                  </a:lnTo>
                  <a:lnTo>
                    <a:pt x="57148" y="171559"/>
                  </a:lnTo>
                  <a:lnTo>
                    <a:pt x="57035" y="142989"/>
                  </a:lnTo>
                  <a:lnTo>
                    <a:pt x="157085" y="142760"/>
                  </a:lnTo>
                  <a:lnTo>
                    <a:pt x="85026" y="0"/>
                  </a:lnTo>
                  <a:close/>
                </a:path>
                <a:path w="171450" h="262254">
                  <a:moveTo>
                    <a:pt x="114185" y="142760"/>
                  </a:moveTo>
                  <a:lnTo>
                    <a:pt x="57035" y="142989"/>
                  </a:lnTo>
                  <a:lnTo>
                    <a:pt x="57148" y="171559"/>
                  </a:lnTo>
                  <a:lnTo>
                    <a:pt x="114289" y="171327"/>
                  </a:lnTo>
                  <a:lnTo>
                    <a:pt x="114185" y="142760"/>
                  </a:lnTo>
                  <a:close/>
                </a:path>
                <a:path w="171450" h="262254">
                  <a:moveTo>
                    <a:pt x="157085" y="142760"/>
                  </a:moveTo>
                  <a:lnTo>
                    <a:pt x="114185" y="142760"/>
                  </a:lnTo>
                  <a:lnTo>
                    <a:pt x="114289" y="171327"/>
                  </a:lnTo>
                  <a:lnTo>
                    <a:pt x="171386" y="171094"/>
                  </a:lnTo>
                  <a:lnTo>
                    <a:pt x="157085" y="14276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13104" y="5128259"/>
              <a:ext cx="1997710" cy="741045"/>
            </a:xfrm>
            <a:custGeom>
              <a:avLst/>
              <a:gdLst/>
              <a:ahLst/>
              <a:cxnLst/>
              <a:rect l="l" t="t" r="r" b="b"/>
              <a:pathLst>
                <a:path w="1997710" h="741045">
                  <a:moveTo>
                    <a:pt x="1981200" y="741006"/>
                  </a:moveTo>
                  <a:lnTo>
                    <a:pt x="1997202" y="0"/>
                  </a:lnTo>
                </a:path>
                <a:path w="1997710" h="741045">
                  <a:moveTo>
                    <a:pt x="1997202" y="710183"/>
                  </a:moveTo>
                  <a:lnTo>
                    <a:pt x="0" y="735799"/>
                  </a:lnTo>
                </a:path>
              </a:pathLst>
            </a:custGeom>
            <a:ln w="571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853564" y="5591657"/>
            <a:ext cx="862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Calibri"/>
                <a:cs typeface="Calibri"/>
              </a:rPr>
              <a:t>RDA</a:t>
            </a:r>
            <a:r>
              <a:rPr sz="1400" b="1" i="1" spc="-6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-</a:t>
            </a:r>
            <a:r>
              <a:rPr sz="1400" b="1" i="1" spc="-4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MCTI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44</a:t>
            </a:fld>
            <a:endParaRPr spc="1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783" y="2029790"/>
            <a:ext cx="7174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Fortalecimento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Competitividade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Setor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Eletroeletrônico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9426" y="6110427"/>
            <a:ext cx="210185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2"/>
              </a:rPr>
              <a:t>www.abinee.org.br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62940"/>
            <a:ext cx="9144000" cy="462280"/>
          </a:xfrm>
          <a:custGeom>
            <a:avLst/>
            <a:gdLst/>
            <a:ahLst/>
            <a:cxnLst/>
            <a:rect l="l" t="t" r="r" b="b"/>
            <a:pathLst>
              <a:path w="9144000" h="462280">
                <a:moveTo>
                  <a:pt x="9144000" y="0"/>
                </a:moveTo>
                <a:lnTo>
                  <a:pt x="0" y="0"/>
                </a:lnTo>
                <a:lnTo>
                  <a:pt x="0" y="461772"/>
                </a:lnTo>
                <a:lnTo>
                  <a:pt x="9144000" y="4617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OBRI</a:t>
            </a:r>
            <a:r>
              <a:rPr spc="-15" dirty="0"/>
              <a:t>G</a:t>
            </a:r>
            <a:r>
              <a:rPr dirty="0"/>
              <a:t>ADO!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743" y="3087689"/>
            <a:ext cx="1819800" cy="6909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6480" y="3209035"/>
            <a:ext cx="1737733" cy="6992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8564" y="3125723"/>
            <a:ext cx="1673352" cy="5806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3182" y="3101434"/>
            <a:ext cx="872269" cy="815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07"/>
            <a:ext cx="9142095" cy="6698615"/>
            <a:chOff x="0" y="160007"/>
            <a:chExt cx="9142095" cy="6698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732" y="188429"/>
              <a:ext cx="7411981" cy="4980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0488" y="160007"/>
              <a:ext cx="6185154" cy="56770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7554" y="223215"/>
            <a:ext cx="5871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Abrangência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nacional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empresas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associadas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9651" y="652270"/>
            <a:ext cx="6594348" cy="6205727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9506" y="3755009"/>
          <a:ext cx="2681605" cy="1691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235"/>
                <a:gridCol w="1309369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spc="-10" dirty="0">
                          <a:latin typeface="Calibri"/>
                          <a:cs typeface="Calibri"/>
                        </a:rPr>
                        <a:t>Região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EBEBE"/>
                    </a:solidFill>
                  </a:tcPr>
                </a:tc>
              </a:tr>
              <a:tr h="354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Norte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Nordeste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Sudeste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63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Sul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191960" y="1579499"/>
            <a:ext cx="2896235" cy="1739900"/>
            <a:chOff x="191960" y="1579499"/>
            <a:chExt cx="2896235" cy="1739900"/>
          </a:xfrm>
        </p:grpSpPr>
        <p:sp>
          <p:nvSpPr>
            <p:cNvPr id="10" name="object 10"/>
            <p:cNvSpPr/>
            <p:nvPr/>
          </p:nvSpPr>
          <p:spPr>
            <a:xfrm>
              <a:off x="219455" y="1600200"/>
              <a:ext cx="2840990" cy="1691639"/>
            </a:xfrm>
            <a:custGeom>
              <a:avLst/>
              <a:gdLst/>
              <a:ahLst/>
              <a:cxnLst/>
              <a:rect l="l" t="t" r="r" b="b"/>
              <a:pathLst>
                <a:path w="2840990" h="1691639">
                  <a:moveTo>
                    <a:pt x="2558796" y="0"/>
                  </a:moveTo>
                  <a:lnTo>
                    <a:pt x="281939" y="0"/>
                  </a:lnTo>
                  <a:lnTo>
                    <a:pt x="236207" y="3690"/>
                  </a:lnTo>
                  <a:lnTo>
                    <a:pt x="192823" y="14374"/>
                  </a:lnTo>
                  <a:lnTo>
                    <a:pt x="152370" y="31471"/>
                  </a:lnTo>
                  <a:lnTo>
                    <a:pt x="115428" y="54400"/>
                  </a:lnTo>
                  <a:lnTo>
                    <a:pt x="82576" y="82581"/>
                  </a:lnTo>
                  <a:lnTo>
                    <a:pt x="54397" y="115433"/>
                  </a:lnTo>
                  <a:lnTo>
                    <a:pt x="31468" y="152376"/>
                  </a:lnTo>
                  <a:lnTo>
                    <a:pt x="14373" y="192828"/>
                  </a:lnTo>
                  <a:lnTo>
                    <a:pt x="3690" y="236210"/>
                  </a:lnTo>
                  <a:lnTo>
                    <a:pt x="0" y="281939"/>
                  </a:lnTo>
                  <a:lnTo>
                    <a:pt x="0" y="1409700"/>
                  </a:lnTo>
                  <a:lnTo>
                    <a:pt x="3690" y="1455429"/>
                  </a:lnTo>
                  <a:lnTo>
                    <a:pt x="14373" y="1498811"/>
                  </a:lnTo>
                  <a:lnTo>
                    <a:pt x="31468" y="1539263"/>
                  </a:lnTo>
                  <a:lnTo>
                    <a:pt x="54397" y="1576206"/>
                  </a:lnTo>
                  <a:lnTo>
                    <a:pt x="82576" y="1609058"/>
                  </a:lnTo>
                  <a:lnTo>
                    <a:pt x="115428" y="1637239"/>
                  </a:lnTo>
                  <a:lnTo>
                    <a:pt x="152370" y="1660168"/>
                  </a:lnTo>
                  <a:lnTo>
                    <a:pt x="192823" y="1677265"/>
                  </a:lnTo>
                  <a:lnTo>
                    <a:pt x="236207" y="1687949"/>
                  </a:lnTo>
                  <a:lnTo>
                    <a:pt x="281939" y="1691639"/>
                  </a:lnTo>
                  <a:lnTo>
                    <a:pt x="2558796" y="1691639"/>
                  </a:lnTo>
                  <a:lnTo>
                    <a:pt x="2604525" y="1687949"/>
                  </a:lnTo>
                  <a:lnTo>
                    <a:pt x="2647907" y="1677265"/>
                  </a:lnTo>
                  <a:lnTo>
                    <a:pt x="2688359" y="1660168"/>
                  </a:lnTo>
                  <a:lnTo>
                    <a:pt x="2725302" y="1637239"/>
                  </a:lnTo>
                  <a:lnTo>
                    <a:pt x="2758154" y="1609058"/>
                  </a:lnTo>
                  <a:lnTo>
                    <a:pt x="2786335" y="1576206"/>
                  </a:lnTo>
                  <a:lnTo>
                    <a:pt x="2809264" y="1539263"/>
                  </a:lnTo>
                  <a:lnTo>
                    <a:pt x="2826361" y="1498811"/>
                  </a:lnTo>
                  <a:lnTo>
                    <a:pt x="2837045" y="1455429"/>
                  </a:lnTo>
                  <a:lnTo>
                    <a:pt x="2840736" y="1409700"/>
                  </a:lnTo>
                  <a:lnTo>
                    <a:pt x="2840736" y="281939"/>
                  </a:lnTo>
                  <a:lnTo>
                    <a:pt x="2837045" y="236210"/>
                  </a:lnTo>
                  <a:lnTo>
                    <a:pt x="2826361" y="192828"/>
                  </a:lnTo>
                  <a:lnTo>
                    <a:pt x="2809264" y="152376"/>
                  </a:lnTo>
                  <a:lnTo>
                    <a:pt x="2786335" y="115433"/>
                  </a:lnTo>
                  <a:lnTo>
                    <a:pt x="2758154" y="82581"/>
                  </a:lnTo>
                  <a:lnTo>
                    <a:pt x="2725302" y="54400"/>
                  </a:lnTo>
                  <a:lnTo>
                    <a:pt x="2688359" y="31471"/>
                  </a:lnTo>
                  <a:lnTo>
                    <a:pt x="2647907" y="14374"/>
                  </a:lnTo>
                  <a:lnTo>
                    <a:pt x="2604525" y="3690"/>
                  </a:lnTo>
                  <a:lnTo>
                    <a:pt x="2558796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960" y="1579499"/>
              <a:ext cx="2896235" cy="1739900"/>
            </a:xfrm>
            <a:custGeom>
              <a:avLst/>
              <a:gdLst/>
              <a:ahLst/>
              <a:cxnLst/>
              <a:rect l="l" t="t" r="r" b="b"/>
              <a:pathLst>
                <a:path w="2896235" h="1739900">
                  <a:moveTo>
                    <a:pt x="2679001" y="1727200"/>
                  </a:moveTo>
                  <a:lnTo>
                    <a:pt x="218160" y="1727200"/>
                  </a:lnTo>
                  <a:lnTo>
                    <a:pt x="232867" y="1739900"/>
                  </a:lnTo>
                  <a:lnTo>
                    <a:pt x="2664269" y="1739900"/>
                  </a:lnTo>
                  <a:lnTo>
                    <a:pt x="2679001" y="1727200"/>
                  </a:lnTo>
                  <a:close/>
                </a:path>
                <a:path w="2896235" h="1739900">
                  <a:moveTo>
                    <a:pt x="2733103" y="38100"/>
                  </a:moveTo>
                  <a:lnTo>
                    <a:pt x="2655506" y="38100"/>
                  </a:lnTo>
                  <a:lnTo>
                    <a:pt x="2668587" y="50800"/>
                  </a:lnTo>
                  <a:lnTo>
                    <a:pt x="2693987" y="50800"/>
                  </a:lnTo>
                  <a:lnTo>
                    <a:pt x="2706179" y="63500"/>
                  </a:lnTo>
                  <a:lnTo>
                    <a:pt x="2718244" y="63500"/>
                  </a:lnTo>
                  <a:lnTo>
                    <a:pt x="2741104" y="76200"/>
                  </a:lnTo>
                  <a:lnTo>
                    <a:pt x="2762313" y="101600"/>
                  </a:lnTo>
                  <a:lnTo>
                    <a:pt x="2781998" y="114300"/>
                  </a:lnTo>
                  <a:lnTo>
                    <a:pt x="2799778" y="139700"/>
                  </a:lnTo>
                  <a:lnTo>
                    <a:pt x="2815653" y="152400"/>
                  </a:lnTo>
                  <a:lnTo>
                    <a:pt x="2829496" y="177800"/>
                  </a:lnTo>
                  <a:lnTo>
                    <a:pt x="2846006" y="215900"/>
                  </a:lnTo>
                  <a:lnTo>
                    <a:pt x="2857182" y="254000"/>
                  </a:lnTo>
                  <a:lnTo>
                    <a:pt x="2862389" y="292100"/>
                  </a:lnTo>
                  <a:lnTo>
                    <a:pt x="2862770" y="304800"/>
                  </a:lnTo>
                  <a:lnTo>
                    <a:pt x="2862770" y="1435100"/>
                  </a:lnTo>
                  <a:lnTo>
                    <a:pt x="2862389" y="1447800"/>
                  </a:lnTo>
                  <a:lnTo>
                    <a:pt x="2861373" y="1460500"/>
                  </a:lnTo>
                  <a:lnTo>
                    <a:pt x="2859595" y="1473200"/>
                  </a:lnTo>
                  <a:lnTo>
                    <a:pt x="2857055" y="1498600"/>
                  </a:lnTo>
                  <a:lnTo>
                    <a:pt x="2845879" y="1536700"/>
                  </a:lnTo>
                  <a:lnTo>
                    <a:pt x="2829369" y="1574800"/>
                  </a:lnTo>
                  <a:lnTo>
                    <a:pt x="2815399" y="1587500"/>
                  </a:lnTo>
                  <a:lnTo>
                    <a:pt x="2799397" y="1612900"/>
                  </a:lnTo>
                  <a:lnTo>
                    <a:pt x="2781617" y="1638300"/>
                  </a:lnTo>
                  <a:lnTo>
                    <a:pt x="2761932" y="1651000"/>
                  </a:lnTo>
                  <a:lnTo>
                    <a:pt x="2740596" y="1663700"/>
                  </a:lnTo>
                  <a:lnTo>
                    <a:pt x="2717863" y="1676400"/>
                  </a:lnTo>
                  <a:lnTo>
                    <a:pt x="2706052" y="1689100"/>
                  </a:lnTo>
                  <a:lnTo>
                    <a:pt x="2693733" y="1689100"/>
                  </a:lnTo>
                  <a:lnTo>
                    <a:pt x="2681287" y="1701800"/>
                  </a:lnTo>
                  <a:lnTo>
                    <a:pt x="2641790" y="1701800"/>
                  </a:lnTo>
                  <a:lnTo>
                    <a:pt x="2628328" y="1714500"/>
                  </a:lnTo>
                  <a:lnTo>
                    <a:pt x="176009" y="1714500"/>
                  </a:lnTo>
                  <a:lnTo>
                    <a:pt x="189687" y="1727200"/>
                  </a:lnTo>
                  <a:lnTo>
                    <a:pt x="2707322" y="1727200"/>
                  </a:lnTo>
                  <a:lnTo>
                    <a:pt x="2720911" y="1714500"/>
                  </a:lnTo>
                  <a:lnTo>
                    <a:pt x="2735008" y="1701800"/>
                  </a:lnTo>
                  <a:lnTo>
                    <a:pt x="2760408" y="1689100"/>
                  </a:lnTo>
                  <a:lnTo>
                    <a:pt x="2784157" y="1676400"/>
                  </a:lnTo>
                  <a:lnTo>
                    <a:pt x="2806001" y="1651000"/>
                  </a:lnTo>
                  <a:lnTo>
                    <a:pt x="2825813" y="1638300"/>
                  </a:lnTo>
                  <a:lnTo>
                    <a:pt x="2858706" y="1587500"/>
                  </a:lnTo>
                  <a:lnTo>
                    <a:pt x="2877121" y="1536700"/>
                  </a:lnTo>
                  <a:lnTo>
                    <a:pt x="2881947" y="1524000"/>
                  </a:lnTo>
                  <a:lnTo>
                    <a:pt x="2892234" y="1485900"/>
                  </a:lnTo>
                  <a:lnTo>
                    <a:pt x="2895790" y="1435100"/>
                  </a:lnTo>
                  <a:lnTo>
                    <a:pt x="2895663" y="304800"/>
                  </a:lnTo>
                  <a:lnTo>
                    <a:pt x="2895282" y="292100"/>
                  </a:lnTo>
                  <a:lnTo>
                    <a:pt x="2894012" y="279400"/>
                  </a:lnTo>
                  <a:lnTo>
                    <a:pt x="2892107" y="266700"/>
                  </a:lnTo>
                  <a:lnTo>
                    <a:pt x="2889313" y="241300"/>
                  </a:lnTo>
                  <a:lnTo>
                    <a:pt x="2876740" y="203200"/>
                  </a:lnTo>
                  <a:lnTo>
                    <a:pt x="2857690" y="165100"/>
                  </a:lnTo>
                  <a:lnTo>
                    <a:pt x="2824289" y="114300"/>
                  </a:lnTo>
                  <a:lnTo>
                    <a:pt x="2782125" y="63500"/>
                  </a:lnTo>
                  <a:lnTo>
                    <a:pt x="2758249" y="50800"/>
                  </a:lnTo>
                  <a:lnTo>
                    <a:pt x="2733103" y="38100"/>
                  </a:lnTo>
                  <a:close/>
                </a:path>
                <a:path w="2896235" h="1739900">
                  <a:moveTo>
                    <a:pt x="2719768" y="25400"/>
                  </a:moveTo>
                  <a:lnTo>
                    <a:pt x="174701" y="25400"/>
                  </a:lnTo>
                  <a:lnTo>
                    <a:pt x="160794" y="38100"/>
                  </a:lnTo>
                  <a:lnTo>
                    <a:pt x="135458" y="50800"/>
                  </a:lnTo>
                  <a:lnTo>
                    <a:pt x="111721" y="76200"/>
                  </a:lnTo>
                  <a:lnTo>
                    <a:pt x="89687" y="88900"/>
                  </a:lnTo>
                  <a:lnTo>
                    <a:pt x="69837" y="114300"/>
                  </a:lnTo>
                  <a:lnTo>
                    <a:pt x="37020" y="165100"/>
                  </a:lnTo>
                  <a:lnTo>
                    <a:pt x="18605" y="203200"/>
                  </a:lnTo>
                  <a:lnTo>
                    <a:pt x="6134" y="241300"/>
                  </a:lnTo>
                  <a:lnTo>
                    <a:pt x="3454" y="266700"/>
                  </a:lnTo>
                  <a:lnTo>
                    <a:pt x="1498" y="279400"/>
                  </a:lnTo>
                  <a:lnTo>
                    <a:pt x="380" y="292100"/>
                  </a:lnTo>
                  <a:lnTo>
                    <a:pt x="0" y="304800"/>
                  </a:lnTo>
                  <a:lnTo>
                    <a:pt x="0" y="1435100"/>
                  </a:lnTo>
                  <a:lnTo>
                    <a:pt x="1650" y="1473200"/>
                  </a:lnTo>
                  <a:lnTo>
                    <a:pt x="9905" y="1511300"/>
                  </a:lnTo>
                  <a:lnTo>
                    <a:pt x="14135" y="1524000"/>
                  </a:lnTo>
                  <a:lnTo>
                    <a:pt x="19062" y="1549400"/>
                  </a:lnTo>
                  <a:lnTo>
                    <a:pt x="38023" y="1587500"/>
                  </a:lnTo>
                  <a:lnTo>
                    <a:pt x="71539" y="1638300"/>
                  </a:lnTo>
                  <a:lnTo>
                    <a:pt x="91617" y="1651000"/>
                  </a:lnTo>
                  <a:lnTo>
                    <a:pt x="113677" y="1676400"/>
                  </a:lnTo>
                  <a:lnTo>
                    <a:pt x="137629" y="1689100"/>
                  </a:lnTo>
                  <a:lnTo>
                    <a:pt x="162598" y="1714500"/>
                  </a:lnTo>
                  <a:lnTo>
                    <a:pt x="267271" y="1714500"/>
                  </a:lnTo>
                  <a:lnTo>
                    <a:pt x="253631" y="1701800"/>
                  </a:lnTo>
                  <a:lnTo>
                    <a:pt x="214337" y="1701800"/>
                  </a:lnTo>
                  <a:lnTo>
                    <a:pt x="201828" y="1689100"/>
                  </a:lnTo>
                  <a:lnTo>
                    <a:pt x="189471" y="1689100"/>
                  </a:lnTo>
                  <a:lnTo>
                    <a:pt x="177634" y="1676400"/>
                  </a:lnTo>
                  <a:lnTo>
                    <a:pt x="154749" y="1663700"/>
                  </a:lnTo>
                  <a:lnTo>
                    <a:pt x="113766" y="1638300"/>
                  </a:lnTo>
                  <a:lnTo>
                    <a:pt x="80098" y="1587500"/>
                  </a:lnTo>
                  <a:lnTo>
                    <a:pt x="66192" y="1562100"/>
                  </a:lnTo>
                  <a:lnTo>
                    <a:pt x="60210" y="1562100"/>
                  </a:lnTo>
                  <a:lnTo>
                    <a:pt x="45364" y="1524000"/>
                  </a:lnTo>
                  <a:lnTo>
                    <a:pt x="38569" y="1485900"/>
                  </a:lnTo>
                  <a:lnTo>
                    <a:pt x="36144" y="1473200"/>
                  </a:lnTo>
                  <a:lnTo>
                    <a:pt x="34378" y="1460500"/>
                  </a:lnTo>
                  <a:lnTo>
                    <a:pt x="33362" y="1447800"/>
                  </a:lnTo>
                  <a:lnTo>
                    <a:pt x="32994" y="1435100"/>
                  </a:lnTo>
                  <a:lnTo>
                    <a:pt x="32994" y="304800"/>
                  </a:lnTo>
                  <a:lnTo>
                    <a:pt x="36194" y="266700"/>
                  </a:lnTo>
                  <a:lnTo>
                    <a:pt x="45453" y="228600"/>
                  </a:lnTo>
                  <a:lnTo>
                    <a:pt x="60324" y="190500"/>
                  </a:lnTo>
                  <a:lnTo>
                    <a:pt x="80391" y="152400"/>
                  </a:lnTo>
                  <a:lnTo>
                    <a:pt x="114160" y="114300"/>
                  </a:lnTo>
                  <a:lnTo>
                    <a:pt x="133870" y="101600"/>
                  </a:lnTo>
                  <a:lnTo>
                    <a:pt x="155181" y="76200"/>
                  </a:lnTo>
                  <a:lnTo>
                    <a:pt x="178003" y="63500"/>
                  </a:lnTo>
                  <a:lnTo>
                    <a:pt x="189738" y="63500"/>
                  </a:lnTo>
                  <a:lnTo>
                    <a:pt x="201968" y="50800"/>
                  </a:lnTo>
                  <a:lnTo>
                    <a:pt x="227406" y="50800"/>
                  </a:lnTo>
                  <a:lnTo>
                    <a:pt x="240550" y="38100"/>
                  </a:lnTo>
                  <a:lnTo>
                    <a:pt x="2733103" y="38100"/>
                  </a:lnTo>
                  <a:lnTo>
                    <a:pt x="2719768" y="25400"/>
                  </a:lnTo>
                  <a:close/>
                </a:path>
                <a:path w="2896235" h="1739900">
                  <a:moveTo>
                    <a:pt x="2652204" y="1689100"/>
                  </a:moveTo>
                  <a:lnTo>
                    <a:pt x="242760" y="1689100"/>
                  </a:lnTo>
                  <a:lnTo>
                    <a:pt x="255562" y="1701800"/>
                  </a:lnTo>
                  <a:lnTo>
                    <a:pt x="2639377" y="1701800"/>
                  </a:lnTo>
                  <a:lnTo>
                    <a:pt x="2652204" y="1689100"/>
                  </a:lnTo>
                  <a:close/>
                </a:path>
                <a:path w="2896235" h="1739900">
                  <a:moveTo>
                    <a:pt x="233260" y="1676400"/>
                  </a:moveTo>
                  <a:lnTo>
                    <a:pt x="205867" y="1676400"/>
                  </a:lnTo>
                  <a:lnTo>
                    <a:pt x="217881" y="1689100"/>
                  </a:lnTo>
                  <a:lnTo>
                    <a:pt x="245224" y="1689100"/>
                  </a:lnTo>
                  <a:lnTo>
                    <a:pt x="233260" y="1676400"/>
                  </a:lnTo>
                  <a:close/>
                </a:path>
                <a:path w="2896235" h="1739900">
                  <a:moveTo>
                    <a:pt x="2689288" y="1676400"/>
                  </a:moveTo>
                  <a:lnTo>
                    <a:pt x="2661221" y="1676400"/>
                  </a:lnTo>
                  <a:lnTo>
                    <a:pt x="2649283" y="1689100"/>
                  </a:lnTo>
                  <a:lnTo>
                    <a:pt x="2677223" y="1689100"/>
                  </a:lnTo>
                  <a:lnTo>
                    <a:pt x="2689288" y="1676400"/>
                  </a:lnTo>
                  <a:close/>
                </a:path>
                <a:path w="2896235" h="1739900">
                  <a:moveTo>
                    <a:pt x="222618" y="63500"/>
                  </a:moveTo>
                  <a:lnTo>
                    <a:pt x="194741" y="63500"/>
                  </a:lnTo>
                  <a:lnTo>
                    <a:pt x="183730" y="76200"/>
                  </a:lnTo>
                  <a:lnTo>
                    <a:pt x="161759" y="88900"/>
                  </a:lnTo>
                  <a:lnTo>
                    <a:pt x="141249" y="101600"/>
                  </a:lnTo>
                  <a:lnTo>
                    <a:pt x="122313" y="114300"/>
                  </a:lnTo>
                  <a:lnTo>
                    <a:pt x="105117" y="139700"/>
                  </a:lnTo>
                  <a:lnTo>
                    <a:pt x="89776" y="165100"/>
                  </a:lnTo>
                  <a:lnTo>
                    <a:pt x="76187" y="177800"/>
                  </a:lnTo>
                  <a:lnTo>
                    <a:pt x="60261" y="215900"/>
                  </a:lnTo>
                  <a:lnTo>
                    <a:pt x="49453" y="254000"/>
                  </a:lnTo>
                  <a:lnTo>
                    <a:pt x="44373" y="292100"/>
                  </a:lnTo>
                  <a:lnTo>
                    <a:pt x="43992" y="304800"/>
                  </a:lnTo>
                  <a:lnTo>
                    <a:pt x="43992" y="1435100"/>
                  </a:lnTo>
                  <a:lnTo>
                    <a:pt x="46977" y="1473200"/>
                  </a:lnTo>
                  <a:lnTo>
                    <a:pt x="55778" y="1511300"/>
                  </a:lnTo>
                  <a:lnTo>
                    <a:pt x="70015" y="1549400"/>
                  </a:lnTo>
                  <a:lnTo>
                    <a:pt x="88925" y="1587500"/>
                  </a:lnTo>
                  <a:lnTo>
                    <a:pt x="104089" y="1600200"/>
                  </a:lnTo>
                  <a:lnTo>
                    <a:pt x="121145" y="1625600"/>
                  </a:lnTo>
                  <a:lnTo>
                    <a:pt x="140081" y="1638300"/>
                  </a:lnTo>
                  <a:lnTo>
                    <a:pt x="160451" y="1651000"/>
                  </a:lnTo>
                  <a:lnTo>
                    <a:pt x="182651" y="1663700"/>
                  </a:lnTo>
                  <a:lnTo>
                    <a:pt x="193967" y="1676400"/>
                  </a:lnTo>
                  <a:lnTo>
                    <a:pt x="209918" y="1676400"/>
                  </a:lnTo>
                  <a:lnTo>
                    <a:pt x="198450" y="1663700"/>
                  </a:lnTo>
                  <a:lnTo>
                    <a:pt x="187667" y="1663700"/>
                  </a:lnTo>
                  <a:lnTo>
                    <a:pt x="166154" y="1651000"/>
                  </a:lnTo>
                  <a:lnTo>
                    <a:pt x="146672" y="1638300"/>
                  </a:lnTo>
                  <a:lnTo>
                    <a:pt x="128536" y="1612900"/>
                  </a:lnTo>
                  <a:lnTo>
                    <a:pt x="112229" y="1600200"/>
                  </a:lnTo>
                  <a:lnTo>
                    <a:pt x="97739" y="1574800"/>
                  </a:lnTo>
                  <a:lnTo>
                    <a:pt x="84975" y="1562100"/>
                  </a:lnTo>
                  <a:lnTo>
                    <a:pt x="79832" y="1549400"/>
                  </a:lnTo>
                  <a:lnTo>
                    <a:pt x="66192" y="1511300"/>
                  </a:lnTo>
                  <a:lnTo>
                    <a:pt x="57797" y="1473200"/>
                  </a:lnTo>
                  <a:lnTo>
                    <a:pt x="54991" y="1435100"/>
                  </a:lnTo>
                  <a:lnTo>
                    <a:pt x="54991" y="304800"/>
                  </a:lnTo>
                  <a:lnTo>
                    <a:pt x="58013" y="266700"/>
                  </a:lnTo>
                  <a:lnTo>
                    <a:pt x="66611" y="228600"/>
                  </a:lnTo>
                  <a:lnTo>
                    <a:pt x="75260" y="203200"/>
                  </a:lnTo>
                  <a:lnTo>
                    <a:pt x="80416" y="203200"/>
                  </a:lnTo>
                  <a:lnTo>
                    <a:pt x="85979" y="190500"/>
                  </a:lnTo>
                  <a:lnTo>
                    <a:pt x="99161" y="165100"/>
                  </a:lnTo>
                  <a:lnTo>
                    <a:pt x="113931" y="152400"/>
                  </a:lnTo>
                  <a:lnTo>
                    <a:pt x="130467" y="127000"/>
                  </a:lnTo>
                  <a:lnTo>
                    <a:pt x="148628" y="114300"/>
                  </a:lnTo>
                  <a:lnTo>
                    <a:pt x="168325" y="101600"/>
                  </a:lnTo>
                  <a:lnTo>
                    <a:pt x="189471" y="88900"/>
                  </a:lnTo>
                  <a:lnTo>
                    <a:pt x="199758" y="76200"/>
                  </a:lnTo>
                  <a:lnTo>
                    <a:pt x="210997" y="76200"/>
                  </a:lnTo>
                  <a:lnTo>
                    <a:pt x="222618" y="63500"/>
                  </a:lnTo>
                  <a:close/>
                </a:path>
                <a:path w="2896235" h="1739900">
                  <a:moveTo>
                    <a:pt x="2701734" y="63500"/>
                  </a:moveTo>
                  <a:lnTo>
                    <a:pt x="2662618" y="63500"/>
                  </a:lnTo>
                  <a:lnTo>
                    <a:pt x="2674429" y="76200"/>
                  </a:lnTo>
                  <a:lnTo>
                    <a:pt x="2697162" y="76200"/>
                  </a:lnTo>
                  <a:lnTo>
                    <a:pt x="2708211" y="88900"/>
                  </a:lnTo>
                  <a:lnTo>
                    <a:pt x="2729547" y="101600"/>
                  </a:lnTo>
                  <a:lnTo>
                    <a:pt x="2749232" y="114300"/>
                  </a:lnTo>
                  <a:lnTo>
                    <a:pt x="2767139" y="127000"/>
                  </a:lnTo>
                  <a:lnTo>
                    <a:pt x="2783395" y="152400"/>
                  </a:lnTo>
                  <a:lnTo>
                    <a:pt x="2798000" y="165100"/>
                  </a:lnTo>
                  <a:lnTo>
                    <a:pt x="2810700" y="190500"/>
                  </a:lnTo>
                  <a:lnTo>
                    <a:pt x="2815907" y="203200"/>
                  </a:lnTo>
                  <a:lnTo>
                    <a:pt x="2820987" y="215900"/>
                  </a:lnTo>
                  <a:lnTo>
                    <a:pt x="2825432" y="215900"/>
                  </a:lnTo>
                  <a:lnTo>
                    <a:pt x="2835719" y="254000"/>
                  </a:lnTo>
                  <a:lnTo>
                    <a:pt x="2840418" y="292100"/>
                  </a:lnTo>
                  <a:lnTo>
                    <a:pt x="2840799" y="304800"/>
                  </a:lnTo>
                  <a:lnTo>
                    <a:pt x="2840672" y="1435100"/>
                  </a:lnTo>
                  <a:lnTo>
                    <a:pt x="2837751" y="1473200"/>
                  </a:lnTo>
                  <a:lnTo>
                    <a:pt x="2829115" y="1511300"/>
                  </a:lnTo>
                  <a:lnTo>
                    <a:pt x="2815399" y="1549400"/>
                  </a:lnTo>
                  <a:lnTo>
                    <a:pt x="2796603" y="1574800"/>
                  </a:lnTo>
                  <a:lnTo>
                    <a:pt x="2781871" y="1600200"/>
                  </a:lnTo>
                  <a:lnTo>
                    <a:pt x="2765361" y="1612900"/>
                  </a:lnTo>
                  <a:lnTo>
                    <a:pt x="2747200" y="1638300"/>
                  </a:lnTo>
                  <a:lnTo>
                    <a:pt x="2727515" y="1651000"/>
                  </a:lnTo>
                  <a:lnTo>
                    <a:pt x="2706306" y="1663700"/>
                  </a:lnTo>
                  <a:lnTo>
                    <a:pt x="2696019" y="1663700"/>
                  </a:lnTo>
                  <a:lnTo>
                    <a:pt x="2684716" y="1676400"/>
                  </a:lnTo>
                  <a:lnTo>
                    <a:pt x="2712148" y="1676400"/>
                  </a:lnTo>
                  <a:lnTo>
                    <a:pt x="2734119" y="1651000"/>
                  </a:lnTo>
                  <a:lnTo>
                    <a:pt x="2754566" y="1638300"/>
                  </a:lnTo>
                  <a:lnTo>
                    <a:pt x="2773489" y="1625600"/>
                  </a:lnTo>
                  <a:lnTo>
                    <a:pt x="2790634" y="1600200"/>
                  </a:lnTo>
                  <a:lnTo>
                    <a:pt x="2806001" y="1587500"/>
                  </a:lnTo>
                  <a:lnTo>
                    <a:pt x="2825432" y="1549400"/>
                  </a:lnTo>
                  <a:lnTo>
                    <a:pt x="2839656" y="1511300"/>
                  </a:lnTo>
                  <a:lnTo>
                    <a:pt x="2848673" y="1473200"/>
                  </a:lnTo>
                  <a:lnTo>
                    <a:pt x="2851721" y="1435100"/>
                  </a:lnTo>
                  <a:lnTo>
                    <a:pt x="2851721" y="304800"/>
                  </a:lnTo>
                  <a:lnTo>
                    <a:pt x="2848800" y="266700"/>
                  </a:lnTo>
                  <a:lnTo>
                    <a:pt x="2839910" y="228600"/>
                  </a:lnTo>
                  <a:lnTo>
                    <a:pt x="2825686" y="190500"/>
                  </a:lnTo>
                  <a:lnTo>
                    <a:pt x="2806763" y="165100"/>
                  </a:lnTo>
                  <a:lnTo>
                    <a:pt x="2791650" y="139700"/>
                  </a:lnTo>
                  <a:lnTo>
                    <a:pt x="2774505" y="127000"/>
                  </a:lnTo>
                  <a:lnTo>
                    <a:pt x="2755836" y="101600"/>
                  </a:lnTo>
                  <a:lnTo>
                    <a:pt x="2735389" y="88900"/>
                  </a:lnTo>
                  <a:lnTo>
                    <a:pt x="2713164" y="76200"/>
                  </a:lnTo>
                  <a:lnTo>
                    <a:pt x="2701734" y="63500"/>
                  </a:lnTo>
                  <a:close/>
                </a:path>
                <a:path w="2896235" h="1739900">
                  <a:moveTo>
                    <a:pt x="284175" y="50800"/>
                  </a:moveTo>
                  <a:lnTo>
                    <a:pt x="230974" y="50800"/>
                  </a:lnTo>
                  <a:lnTo>
                    <a:pt x="218592" y="63500"/>
                  </a:lnTo>
                  <a:lnTo>
                    <a:pt x="271398" y="63500"/>
                  </a:lnTo>
                  <a:lnTo>
                    <a:pt x="284175" y="50800"/>
                  </a:lnTo>
                  <a:close/>
                </a:path>
                <a:path w="2896235" h="1739900">
                  <a:moveTo>
                    <a:pt x="2665539" y="50800"/>
                  </a:moveTo>
                  <a:lnTo>
                    <a:pt x="2613215" y="50800"/>
                  </a:lnTo>
                  <a:lnTo>
                    <a:pt x="2625788" y="63500"/>
                  </a:lnTo>
                  <a:lnTo>
                    <a:pt x="2677985" y="63500"/>
                  </a:lnTo>
                  <a:lnTo>
                    <a:pt x="2665539" y="50800"/>
                  </a:lnTo>
                  <a:close/>
                </a:path>
                <a:path w="2896235" h="1739900">
                  <a:moveTo>
                    <a:pt x="2600388" y="38100"/>
                  </a:moveTo>
                  <a:lnTo>
                    <a:pt x="296164" y="38100"/>
                  </a:lnTo>
                  <a:lnTo>
                    <a:pt x="282765" y="50800"/>
                  </a:lnTo>
                  <a:lnTo>
                    <a:pt x="2613977" y="50800"/>
                  </a:lnTo>
                  <a:lnTo>
                    <a:pt x="2600388" y="38100"/>
                  </a:lnTo>
                  <a:close/>
                </a:path>
                <a:path w="2896235" h="1739900">
                  <a:moveTo>
                    <a:pt x="2692082" y="12700"/>
                  </a:moveTo>
                  <a:lnTo>
                    <a:pt x="202514" y="12700"/>
                  </a:lnTo>
                  <a:lnTo>
                    <a:pt x="188417" y="25400"/>
                  </a:lnTo>
                  <a:lnTo>
                    <a:pt x="2706179" y="25400"/>
                  </a:lnTo>
                  <a:lnTo>
                    <a:pt x="2692082" y="12700"/>
                  </a:lnTo>
                  <a:close/>
                </a:path>
                <a:path w="2896235" h="1739900">
                  <a:moveTo>
                    <a:pt x="2648013" y="0"/>
                  </a:moveTo>
                  <a:lnTo>
                    <a:pt x="246481" y="0"/>
                  </a:lnTo>
                  <a:lnTo>
                    <a:pt x="231546" y="12700"/>
                  </a:lnTo>
                  <a:lnTo>
                    <a:pt x="2662999" y="12700"/>
                  </a:lnTo>
                  <a:lnTo>
                    <a:pt x="2648013" y="0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39" y="1801368"/>
              <a:ext cx="2564130" cy="4549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331" y="2118360"/>
              <a:ext cx="1850898" cy="4549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2435352"/>
              <a:ext cx="2341626" cy="4549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807" y="2752344"/>
              <a:ext cx="1794510" cy="45491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1251" y="1777136"/>
            <a:ext cx="2259330" cy="129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Aproximadamente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60%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dos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associados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informam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origem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capital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nacional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5</a:t>
            </a:fld>
            <a:endParaRPr spc="10" dirty="0"/>
          </a:p>
        </p:txBody>
      </p:sp>
      <p:sp>
        <p:nvSpPr>
          <p:cNvPr id="17" name="object 17"/>
          <p:cNvSpPr txBox="1"/>
          <p:nvPr/>
        </p:nvSpPr>
        <p:spPr>
          <a:xfrm>
            <a:off x="4915027" y="3739388"/>
            <a:ext cx="3899535" cy="260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Escritório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Brasília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SBS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libri"/>
              <a:cs typeface="Calibri"/>
            </a:endParaRPr>
          </a:p>
          <a:p>
            <a:pPr marL="1981200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Regional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MG</a:t>
            </a:r>
            <a:r>
              <a:rPr sz="1800" b="1" spc="3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-Senai</a:t>
            </a:r>
            <a:endParaRPr sz="1800">
              <a:latin typeface="Calibri"/>
              <a:cs typeface="Calibri"/>
            </a:endParaRPr>
          </a:p>
          <a:p>
            <a:pPr marL="1811655" marR="403225" indent="-114300">
              <a:lnSpc>
                <a:spcPct val="100000"/>
              </a:lnSpc>
              <a:spcBef>
                <a:spcPts val="72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São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Paulo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Avenida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Paulista</a:t>
            </a:r>
            <a:endParaRPr sz="1800">
              <a:latin typeface="Calibri"/>
              <a:cs typeface="Calibri"/>
            </a:endParaRPr>
          </a:p>
          <a:p>
            <a:pPr marL="446405">
              <a:lnSpc>
                <a:spcPts val="1935"/>
              </a:lnSpc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Regional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PR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Fiep</a:t>
            </a:r>
            <a:endParaRPr sz="1800">
              <a:latin typeface="Calibri"/>
              <a:cs typeface="Calibri"/>
            </a:endParaRPr>
          </a:p>
          <a:p>
            <a:pPr marL="684530">
              <a:lnSpc>
                <a:spcPct val="100000"/>
              </a:lnSpc>
              <a:spcBef>
                <a:spcPts val="93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Escritório</a:t>
            </a:r>
            <a:r>
              <a:rPr sz="18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Fiesc</a:t>
            </a:r>
            <a:endParaRPr sz="1800">
              <a:latin typeface="Calibri"/>
              <a:cs typeface="Calibri"/>
            </a:endParaRPr>
          </a:p>
          <a:p>
            <a:pPr marL="384175">
              <a:lnSpc>
                <a:spcPct val="100000"/>
              </a:lnSpc>
              <a:spcBef>
                <a:spcPts val="1305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Regional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RS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TecnoPUC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4034" y="2427859"/>
            <a:ext cx="200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Regional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NE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Parqtel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280" y="1857269"/>
            <a:ext cx="8960485" cy="39751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46710" indent="-334645">
              <a:lnSpc>
                <a:spcPct val="100000"/>
              </a:lnSpc>
              <a:spcBef>
                <a:spcPts val="700"/>
              </a:spcBef>
              <a:buClr>
                <a:srgbClr val="001F5F"/>
              </a:buClr>
              <a:buSzPct val="80000"/>
              <a:buFont typeface="Wingdings"/>
              <a:buChar char=""/>
              <a:tabLst>
                <a:tab pos="346075" algn="l"/>
                <a:tab pos="34734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Poder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Executivo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nos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seus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diferentes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níveis</a:t>
            </a:r>
            <a:endParaRPr sz="2000">
              <a:latin typeface="Calibri"/>
              <a:cs typeface="Calibri"/>
            </a:endParaRPr>
          </a:p>
          <a:p>
            <a:pPr marL="346710" indent="-334645">
              <a:lnSpc>
                <a:spcPct val="100000"/>
              </a:lnSpc>
              <a:spcBef>
                <a:spcPts val="605"/>
              </a:spcBef>
              <a:buSzPct val="80000"/>
              <a:buFont typeface="Wingdings"/>
              <a:buChar char=""/>
              <a:tabLst>
                <a:tab pos="346075" algn="l"/>
                <a:tab pos="347345" algn="l"/>
              </a:tabLst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Defesa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das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teses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setor junto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ao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Congresso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Nacional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 Assembleias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Legislativas:</a:t>
            </a:r>
            <a:endParaRPr sz="2000">
              <a:latin typeface="Calibri"/>
              <a:cs typeface="Calibri"/>
            </a:endParaRPr>
          </a:p>
          <a:p>
            <a:pPr marL="796290" marR="386080" lvl="1" indent="-437515">
              <a:lnSpc>
                <a:spcPct val="127800"/>
              </a:lnSpc>
              <a:spcBef>
                <a:spcPts val="5"/>
              </a:spcBef>
              <a:buClr>
                <a:srgbClr val="001F5F"/>
              </a:buClr>
              <a:buSzPct val="80555"/>
              <a:buFont typeface="Wingdings"/>
              <a:buChar char=""/>
              <a:tabLst>
                <a:tab pos="690880" algn="l"/>
                <a:tab pos="691515" algn="l"/>
              </a:tabLst>
            </a:pP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Frente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Parlamentar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Mista para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Desenvolvimento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da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Indústria Elétrica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Eletrônica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Presidência: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Dep.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Vitor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Lippi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(PSDB-SP)</a:t>
            </a:r>
            <a:endParaRPr sz="1800">
              <a:latin typeface="Calibri"/>
              <a:cs typeface="Calibri"/>
            </a:endParaRPr>
          </a:p>
          <a:p>
            <a:pPr marL="79629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Vice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Presidência: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Sen.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Astronauta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Marcos Pontes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(PL-SP)</a:t>
            </a:r>
            <a:endParaRPr sz="1800">
              <a:latin typeface="Calibri"/>
              <a:cs typeface="Calibri"/>
            </a:endParaRPr>
          </a:p>
          <a:p>
            <a:pPr marL="2443480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Dep.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Marcos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Pereira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(REP.-SP)</a:t>
            </a:r>
            <a:endParaRPr sz="1800">
              <a:latin typeface="Calibri"/>
              <a:cs typeface="Calibri"/>
            </a:endParaRPr>
          </a:p>
          <a:p>
            <a:pPr marL="690880" lvl="1" indent="-332740">
              <a:lnSpc>
                <a:spcPct val="100000"/>
              </a:lnSpc>
              <a:spcBef>
                <a:spcPts val="600"/>
              </a:spcBef>
              <a:buSzPct val="80555"/>
              <a:buFont typeface="Wingdings"/>
              <a:buChar char=""/>
              <a:tabLst>
                <a:tab pos="690880" algn="l"/>
                <a:tab pos="691515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Acompanhamento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projetos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lei,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proposições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outras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matérias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legislativas</a:t>
            </a:r>
            <a:endParaRPr sz="1800">
              <a:latin typeface="Calibri"/>
              <a:cs typeface="Calibri"/>
            </a:endParaRPr>
          </a:p>
          <a:p>
            <a:pPr marL="690880" lvl="1" indent="-332740">
              <a:lnSpc>
                <a:spcPct val="100000"/>
              </a:lnSpc>
              <a:spcBef>
                <a:spcPts val="600"/>
              </a:spcBef>
              <a:buSzPct val="80555"/>
              <a:buFont typeface="Wingdings"/>
              <a:buChar char=""/>
              <a:tabLst>
                <a:tab pos="690880" algn="l"/>
                <a:tab pos="691515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Agenda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Legislativa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Indústria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CNI</a:t>
            </a:r>
            <a:endParaRPr sz="1800">
              <a:latin typeface="Calibri"/>
              <a:cs typeface="Calibri"/>
            </a:endParaRPr>
          </a:p>
          <a:p>
            <a:pPr marL="346710" indent="-334645">
              <a:lnSpc>
                <a:spcPct val="100000"/>
              </a:lnSpc>
              <a:spcBef>
                <a:spcPts val="590"/>
              </a:spcBef>
              <a:buSzPct val="80000"/>
              <a:buFont typeface="Wingdings"/>
              <a:buChar char=""/>
              <a:tabLst>
                <a:tab pos="346075" algn="l"/>
                <a:tab pos="34734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Instituições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governamentais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afins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à indústria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elétrica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 eletrônica:</a:t>
            </a:r>
            <a:endParaRPr sz="2000">
              <a:latin typeface="Calibri"/>
              <a:cs typeface="Calibri"/>
            </a:endParaRPr>
          </a:p>
          <a:p>
            <a:pPr marL="739775" lvl="1" indent="-335915">
              <a:lnSpc>
                <a:spcPct val="100000"/>
              </a:lnSpc>
              <a:spcBef>
                <a:spcPts val="610"/>
              </a:spcBef>
              <a:buSzPct val="80555"/>
              <a:buFont typeface="Wingdings"/>
              <a:buChar char=""/>
              <a:tabLst>
                <a:tab pos="739775" algn="l"/>
                <a:tab pos="74041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Agências: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Anatel,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Aneel,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Anvisa,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ANP,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ANA,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Inmetro,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Apex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Brasil,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ABDI,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Suframa</a:t>
            </a:r>
            <a:endParaRPr sz="1800">
              <a:latin typeface="Calibri"/>
              <a:cs typeface="Calibri"/>
            </a:endParaRPr>
          </a:p>
          <a:p>
            <a:pPr marL="739775" lvl="1" indent="-335915">
              <a:lnSpc>
                <a:spcPct val="100000"/>
              </a:lnSpc>
              <a:spcBef>
                <a:spcPts val="600"/>
              </a:spcBef>
              <a:buSzPct val="80555"/>
              <a:buFont typeface="Wingdings"/>
              <a:buChar char=""/>
              <a:tabLst>
                <a:tab pos="739775" algn="l"/>
                <a:tab pos="74041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Fomento: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BNDES,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FINEP,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SEBRAE,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FAPs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926591"/>
            <a:ext cx="9142095" cy="677545"/>
            <a:chOff x="0" y="926591"/>
            <a:chExt cx="9142095" cy="6775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9070"/>
              <a:ext cx="9141714" cy="5607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7523" y="926591"/>
              <a:ext cx="4589526" cy="6774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6213" y="994409"/>
            <a:ext cx="4217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REPRESENTAÇÃO</a:t>
            </a:r>
            <a:r>
              <a:rPr spc="-90" dirty="0"/>
              <a:t> </a:t>
            </a:r>
            <a:r>
              <a:rPr spc="-5" dirty="0"/>
              <a:t>INSTITUCIONAL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7219" y="113957"/>
            <a:ext cx="755009" cy="70478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6</a:t>
            </a:fld>
            <a:endParaRPr spc="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23171" y="4475607"/>
            <a:ext cx="3038475" cy="2017395"/>
            <a:chOff x="3023171" y="4475607"/>
            <a:chExt cx="3038475" cy="20173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8283" y="4491228"/>
              <a:ext cx="1493519" cy="19918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53458" y="4486465"/>
              <a:ext cx="1503045" cy="2001520"/>
            </a:xfrm>
            <a:custGeom>
              <a:avLst/>
              <a:gdLst/>
              <a:ahLst/>
              <a:cxnLst/>
              <a:rect l="l" t="t" r="r" b="b"/>
              <a:pathLst>
                <a:path w="1503045" h="2001520">
                  <a:moveTo>
                    <a:pt x="0" y="2001393"/>
                  </a:moveTo>
                  <a:lnTo>
                    <a:pt x="1503044" y="2001393"/>
                  </a:lnTo>
                  <a:lnTo>
                    <a:pt x="1503044" y="0"/>
                  </a:lnTo>
                  <a:lnTo>
                    <a:pt x="0" y="0"/>
                  </a:lnTo>
                  <a:lnTo>
                    <a:pt x="0" y="20013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2759" y="4485132"/>
              <a:ext cx="1493519" cy="19918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27933" y="4480369"/>
              <a:ext cx="1503045" cy="2001520"/>
            </a:xfrm>
            <a:custGeom>
              <a:avLst/>
              <a:gdLst/>
              <a:ahLst/>
              <a:cxnLst/>
              <a:rect l="l" t="t" r="r" b="b"/>
              <a:pathLst>
                <a:path w="1503045" h="2001520">
                  <a:moveTo>
                    <a:pt x="0" y="2001393"/>
                  </a:moveTo>
                  <a:lnTo>
                    <a:pt x="1503045" y="2001393"/>
                  </a:lnTo>
                  <a:lnTo>
                    <a:pt x="1503045" y="0"/>
                  </a:lnTo>
                  <a:lnTo>
                    <a:pt x="0" y="0"/>
                  </a:lnTo>
                  <a:lnTo>
                    <a:pt x="0" y="2001393"/>
                  </a:lnTo>
                  <a:close/>
                </a:path>
              </a:pathLst>
            </a:custGeom>
            <a:ln w="9525">
              <a:solidFill>
                <a:srgbClr val="2CA1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39411"/>
            <a:ext cx="1517903" cy="203758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5155" y="1490472"/>
            <a:ext cx="2359660" cy="2790825"/>
            <a:chOff x="105155" y="1490472"/>
            <a:chExt cx="2359660" cy="27908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172" y="1490472"/>
              <a:ext cx="1469136" cy="1819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155" y="2383536"/>
              <a:ext cx="1421892" cy="189738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528127" y="4454271"/>
            <a:ext cx="1474470" cy="2035810"/>
            <a:chOff x="1528127" y="4454271"/>
            <a:chExt cx="1474470" cy="203581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7715" y="4463796"/>
              <a:ext cx="1455420" cy="20162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32889" y="4459033"/>
              <a:ext cx="1464945" cy="2026285"/>
            </a:xfrm>
            <a:custGeom>
              <a:avLst/>
              <a:gdLst/>
              <a:ahLst/>
              <a:cxnLst/>
              <a:rect l="l" t="t" r="r" b="b"/>
              <a:pathLst>
                <a:path w="1464945" h="2026285">
                  <a:moveTo>
                    <a:pt x="0" y="2025777"/>
                  </a:moveTo>
                  <a:lnTo>
                    <a:pt x="1464945" y="2025777"/>
                  </a:lnTo>
                  <a:lnTo>
                    <a:pt x="1464945" y="0"/>
                  </a:lnTo>
                  <a:lnTo>
                    <a:pt x="0" y="0"/>
                  </a:lnTo>
                  <a:lnTo>
                    <a:pt x="0" y="2025777"/>
                  </a:lnTo>
                  <a:close/>
                </a:path>
              </a:pathLst>
            </a:custGeom>
            <a:ln w="9525">
              <a:solidFill>
                <a:srgbClr val="009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051803" y="4463796"/>
            <a:ext cx="3060700" cy="2022475"/>
            <a:chOff x="6051803" y="4463796"/>
            <a:chExt cx="3060700" cy="202247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6471" y="4463796"/>
              <a:ext cx="1525524" cy="20162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1803" y="4480560"/>
              <a:ext cx="1519427" cy="200558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0" y="900683"/>
            <a:ext cx="9142095" cy="807085"/>
            <a:chOff x="0" y="900683"/>
            <a:chExt cx="9142095" cy="80708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900683"/>
              <a:ext cx="9141714" cy="8069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00655" y="926591"/>
              <a:ext cx="4763262" cy="67741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79726" y="994409"/>
            <a:ext cx="4384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ALGUMAS</a:t>
            </a:r>
            <a:r>
              <a:rPr spc="-60" dirty="0"/>
              <a:t> </a:t>
            </a:r>
            <a:r>
              <a:rPr spc="-15" dirty="0"/>
              <a:t>AÇÕES</a:t>
            </a:r>
            <a:r>
              <a:rPr spc="-40" dirty="0"/>
              <a:t> </a:t>
            </a:r>
            <a:r>
              <a:rPr spc="-30" dirty="0"/>
              <a:t>DESENVOLVIDAS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2124455" y="214947"/>
            <a:ext cx="6977380" cy="4092575"/>
            <a:chOff x="2124455" y="214947"/>
            <a:chExt cx="6977380" cy="4092575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06867" y="2479548"/>
              <a:ext cx="1252288" cy="181813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02041" y="2474721"/>
              <a:ext cx="1395095" cy="1828164"/>
            </a:xfrm>
            <a:custGeom>
              <a:avLst/>
              <a:gdLst/>
              <a:ahLst/>
              <a:cxnLst/>
              <a:rect l="l" t="t" r="r" b="b"/>
              <a:pathLst>
                <a:path w="1395095" h="1828164">
                  <a:moveTo>
                    <a:pt x="0" y="1827657"/>
                  </a:moveTo>
                  <a:lnTo>
                    <a:pt x="1394841" y="1827657"/>
                  </a:lnTo>
                  <a:lnTo>
                    <a:pt x="1394841" y="0"/>
                  </a:lnTo>
                  <a:lnTo>
                    <a:pt x="0" y="0"/>
                  </a:lnTo>
                  <a:lnTo>
                    <a:pt x="0" y="18276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1988" y="1484376"/>
              <a:ext cx="1363979" cy="18196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4455" y="291083"/>
              <a:ext cx="5256276" cy="23985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695950" y="232409"/>
              <a:ext cx="792480" cy="408940"/>
            </a:xfrm>
            <a:custGeom>
              <a:avLst/>
              <a:gdLst/>
              <a:ahLst/>
              <a:cxnLst/>
              <a:rect l="l" t="t" r="r" b="b"/>
              <a:pathLst>
                <a:path w="792479" h="408940">
                  <a:moveTo>
                    <a:pt x="0" y="204216"/>
                  </a:moveTo>
                  <a:lnTo>
                    <a:pt x="20202" y="139671"/>
                  </a:lnTo>
                  <a:lnTo>
                    <a:pt x="76456" y="83612"/>
                  </a:lnTo>
                  <a:lnTo>
                    <a:pt x="116062" y="59817"/>
                  </a:lnTo>
                  <a:lnTo>
                    <a:pt x="162232" y="39404"/>
                  </a:lnTo>
                  <a:lnTo>
                    <a:pt x="214152" y="22795"/>
                  </a:lnTo>
                  <a:lnTo>
                    <a:pt x="271003" y="10411"/>
                  </a:lnTo>
                  <a:lnTo>
                    <a:pt x="331971" y="2673"/>
                  </a:lnTo>
                  <a:lnTo>
                    <a:pt x="396239" y="0"/>
                  </a:lnTo>
                  <a:lnTo>
                    <a:pt x="460508" y="2673"/>
                  </a:lnTo>
                  <a:lnTo>
                    <a:pt x="521476" y="10411"/>
                  </a:lnTo>
                  <a:lnTo>
                    <a:pt x="578327" y="22795"/>
                  </a:lnTo>
                  <a:lnTo>
                    <a:pt x="630247" y="39404"/>
                  </a:lnTo>
                  <a:lnTo>
                    <a:pt x="676417" y="59817"/>
                  </a:lnTo>
                  <a:lnTo>
                    <a:pt x="716023" y="83612"/>
                  </a:lnTo>
                  <a:lnTo>
                    <a:pt x="748249" y="110371"/>
                  </a:lnTo>
                  <a:lnTo>
                    <a:pt x="787293" y="171093"/>
                  </a:lnTo>
                  <a:lnTo>
                    <a:pt x="792479" y="204216"/>
                  </a:lnTo>
                  <a:lnTo>
                    <a:pt x="787293" y="237338"/>
                  </a:lnTo>
                  <a:lnTo>
                    <a:pt x="748249" y="298060"/>
                  </a:lnTo>
                  <a:lnTo>
                    <a:pt x="716023" y="324819"/>
                  </a:lnTo>
                  <a:lnTo>
                    <a:pt x="676417" y="348614"/>
                  </a:lnTo>
                  <a:lnTo>
                    <a:pt x="630247" y="369027"/>
                  </a:lnTo>
                  <a:lnTo>
                    <a:pt x="578327" y="385636"/>
                  </a:lnTo>
                  <a:lnTo>
                    <a:pt x="521476" y="398020"/>
                  </a:lnTo>
                  <a:lnTo>
                    <a:pt x="460508" y="405758"/>
                  </a:lnTo>
                  <a:lnTo>
                    <a:pt x="396239" y="408432"/>
                  </a:lnTo>
                  <a:lnTo>
                    <a:pt x="331971" y="405758"/>
                  </a:lnTo>
                  <a:lnTo>
                    <a:pt x="271003" y="398020"/>
                  </a:lnTo>
                  <a:lnTo>
                    <a:pt x="214152" y="385636"/>
                  </a:lnTo>
                  <a:lnTo>
                    <a:pt x="162232" y="369027"/>
                  </a:lnTo>
                  <a:lnTo>
                    <a:pt x="116062" y="348615"/>
                  </a:lnTo>
                  <a:lnTo>
                    <a:pt x="76456" y="324819"/>
                  </a:lnTo>
                  <a:lnTo>
                    <a:pt x="44230" y="298060"/>
                  </a:lnTo>
                  <a:lnTo>
                    <a:pt x="5186" y="237338"/>
                  </a:lnTo>
                  <a:lnTo>
                    <a:pt x="0" y="204216"/>
                  </a:lnTo>
                  <a:close/>
                </a:path>
              </a:pathLst>
            </a:custGeom>
            <a:ln w="349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9984" y="641604"/>
              <a:ext cx="1086612" cy="3124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446520" y="565784"/>
              <a:ext cx="299720" cy="173355"/>
            </a:xfrm>
            <a:custGeom>
              <a:avLst/>
              <a:gdLst/>
              <a:ahLst/>
              <a:cxnLst/>
              <a:rect l="l" t="t" r="r" b="b"/>
              <a:pathLst>
                <a:path w="299720" h="173354">
                  <a:moveTo>
                    <a:pt x="217262" y="144165"/>
                  </a:moveTo>
                  <a:lnTo>
                    <a:pt x="203580" y="169163"/>
                  </a:lnTo>
                  <a:lnTo>
                    <a:pt x="299338" y="172847"/>
                  </a:lnTo>
                  <a:lnTo>
                    <a:pt x="284213" y="151002"/>
                  </a:lnTo>
                  <a:lnTo>
                    <a:pt x="229743" y="151002"/>
                  </a:lnTo>
                  <a:lnTo>
                    <a:pt x="217262" y="144165"/>
                  </a:lnTo>
                  <a:close/>
                </a:path>
                <a:path w="299720" h="173354">
                  <a:moveTo>
                    <a:pt x="230991" y="119081"/>
                  </a:moveTo>
                  <a:lnTo>
                    <a:pt x="217262" y="144165"/>
                  </a:lnTo>
                  <a:lnTo>
                    <a:pt x="229743" y="151002"/>
                  </a:lnTo>
                  <a:lnTo>
                    <a:pt x="243585" y="125984"/>
                  </a:lnTo>
                  <a:lnTo>
                    <a:pt x="230991" y="119081"/>
                  </a:lnTo>
                  <a:close/>
                </a:path>
                <a:path w="299720" h="173354">
                  <a:moveTo>
                    <a:pt x="244728" y="93979"/>
                  </a:moveTo>
                  <a:lnTo>
                    <a:pt x="230991" y="119081"/>
                  </a:lnTo>
                  <a:lnTo>
                    <a:pt x="243585" y="125984"/>
                  </a:lnTo>
                  <a:lnTo>
                    <a:pt x="229743" y="151002"/>
                  </a:lnTo>
                  <a:lnTo>
                    <a:pt x="284213" y="151002"/>
                  </a:lnTo>
                  <a:lnTo>
                    <a:pt x="244728" y="93979"/>
                  </a:lnTo>
                  <a:close/>
                </a:path>
                <a:path w="299720" h="173354">
                  <a:moveTo>
                    <a:pt x="13715" y="0"/>
                  </a:moveTo>
                  <a:lnTo>
                    <a:pt x="0" y="25145"/>
                  </a:lnTo>
                  <a:lnTo>
                    <a:pt x="217262" y="144165"/>
                  </a:lnTo>
                  <a:lnTo>
                    <a:pt x="230991" y="119081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0527" y="1632204"/>
              <a:ext cx="1865376" cy="263804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61916" y="1616963"/>
              <a:ext cx="1905762" cy="2652522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7</a:t>
            </a:fld>
            <a:endParaRPr spc="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203562"/>
            <a:ext cx="1242060" cy="46184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35736"/>
            <a:ext cx="9142095" cy="621030"/>
            <a:chOff x="0" y="935736"/>
            <a:chExt cx="9142095" cy="6210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7191"/>
              <a:ext cx="9141714" cy="530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836" y="935736"/>
              <a:ext cx="7215377" cy="6210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5786" y="997458"/>
            <a:ext cx="6870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5" dirty="0"/>
              <a:t>COMPORTAMENTO</a:t>
            </a:r>
            <a:r>
              <a:rPr sz="2200" spc="15" dirty="0"/>
              <a:t> </a:t>
            </a:r>
            <a:r>
              <a:rPr sz="2200" spc="-30" dirty="0"/>
              <a:t>DA</a:t>
            </a:r>
            <a:r>
              <a:rPr sz="2200" spc="5" dirty="0"/>
              <a:t> </a:t>
            </a:r>
            <a:r>
              <a:rPr sz="2200" spc="-10" dirty="0"/>
              <a:t>INDÚSTRIA</a:t>
            </a:r>
            <a:r>
              <a:rPr sz="2200" spc="25" dirty="0"/>
              <a:t> </a:t>
            </a:r>
            <a:r>
              <a:rPr sz="2200" spc="-5" dirty="0"/>
              <a:t>ELÉTRICA</a:t>
            </a:r>
            <a:r>
              <a:rPr sz="2200" spc="20" dirty="0"/>
              <a:t> </a:t>
            </a:r>
            <a:r>
              <a:rPr sz="2200" spc="-5" dirty="0"/>
              <a:t>E</a:t>
            </a:r>
            <a:r>
              <a:rPr sz="2200" dirty="0"/>
              <a:t> </a:t>
            </a:r>
            <a:r>
              <a:rPr sz="2200" spc="-10" dirty="0"/>
              <a:t>ELETRÔNICA</a:t>
            </a:r>
            <a:endParaRPr sz="22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8151" y="2634995"/>
            <a:ext cx="5822442" cy="344195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32479" y="1699387"/>
            <a:ext cx="2704465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530"/>
              </a:spcBef>
            </a:pPr>
            <a:r>
              <a:rPr sz="1800" b="1" spc="-20" dirty="0">
                <a:solidFill>
                  <a:srgbClr val="3E7795"/>
                </a:solidFill>
                <a:latin typeface="Arial"/>
                <a:cs typeface="Arial"/>
              </a:rPr>
              <a:t>ANO</a:t>
            </a:r>
            <a:r>
              <a:rPr sz="1800" b="1" spc="5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E7795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3E7795"/>
                </a:solidFill>
                <a:latin typeface="Arial"/>
                <a:cs typeface="Arial"/>
              </a:rPr>
              <a:t>PROJEÇÕES</a:t>
            </a:r>
            <a:r>
              <a:rPr sz="1800" b="1" spc="-20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E7795"/>
                </a:solidFill>
                <a:latin typeface="Arial"/>
                <a:cs typeface="Arial"/>
              </a:rPr>
              <a:t>PARA</a:t>
            </a:r>
            <a:r>
              <a:rPr sz="1800" b="1" spc="-45" dirty="0">
                <a:solidFill>
                  <a:srgbClr val="3E779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E7795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8</a:t>
            </a:fld>
            <a:endParaRPr spc="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12670" y="1303400"/>
          <a:ext cx="5968365" cy="3805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1375"/>
                <a:gridCol w="848360"/>
                <a:gridCol w="908685"/>
                <a:gridCol w="743585"/>
              </a:tblGrid>
              <a:tr h="4267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Áreas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sz="1400" b="1" spc="3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66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Automação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Industrial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7.040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8.504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21%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Componentes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Elétricos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Eletrônicos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762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13.933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13.578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-3%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C00000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76200">
                      <a:solidFill>
                        <a:srgbClr val="C00000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Equipamentos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Industriais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36.308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42.371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17%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GTD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20.781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24.916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20%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Informática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47.345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43.936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-7%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Instalação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12.213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12.665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Telecomunicações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44.562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45.810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3%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D2DD"/>
                    </a:solidFill>
                  </a:tcPr>
                </a:tc>
              </a:tr>
              <a:tr h="374014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Utilidades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Domésticas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29.126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26.446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-9%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8EC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211.308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218.226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08AA1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7622" y="356996"/>
            <a:ext cx="544512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25"/>
              </a:lnSpc>
              <a:spcBef>
                <a:spcPts val="100"/>
              </a:spcBef>
            </a:pP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Faturamento</a:t>
            </a:r>
            <a:r>
              <a:rPr sz="2100" b="0" spc="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da Indústria</a:t>
            </a:r>
            <a:r>
              <a:rPr sz="2100" b="0" spc="-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dirty="0">
                <a:solidFill>
                  <a:srgbClr val="3E7795"/>
                </a:solidFill>
                <a:latin typeface="Arial MT"/>
                <a:cs typeface="Arial MT"/>
              </a:rPr>
              <a:t>Elétrica</a:t>
            </a:r>
            <a:r>
              <a:rPr sz="2100" b="0" spc="-1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</a:t>
            </a:r>
            <a:r>
              <a:rPr sz="2100" b="0" spc="10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2100" b="0" spc="-5" dirty="0">
                <a:solidFill>
                  <a:srgbClr val="3E7795"/>
                </a:solidFill>
                <a:latin typeface="Arial MT"/>
                <a:cs typeface="Arial MT"/>
              </a:rPr>
              <a:t>Eletrônica</a:t>
            </a:r>
            <a:endParaRPr sz="2100">
              <a:latin typeface="Arial MT"/>
              <a:cs typeface="Arial MT"/>
            </a:endParaRPr>
          </a:p>
          <a:p>
            <a:pPr marR="5080" algn="r">
              <a:lnSpc>
                <a:spcPts val="1945"/>
              </a:lnSpc>
            </a:pPr>
            <a:r>
              <a:rPr sz="1700" b="0" dirty="0">
                <a:solidFill>
                  <a:srgbClr val="3E7795"/>
                </a:solidFill>
                <a:latin typeface="Arial MT"/>
                <a:cs typeface="Arial MT"/>
              </a:rPr>
              <a:t>(R$</a:t>
            </a:r>
            <a:r>
              <a:rPr sz="1700" b="0" spc="-95" dirty="0">
                <a:solidFill>
                  <a:srgbClr val="3E7795"/>
                </a:solidFill>
                <a:latin typeface="Arial MT"/>
                <a:cs typeface="Arial MT"/>
              </a:rPr>
              <a:t> </a:t>
            </a:r>
            <a:r>
              <a:rPr sz="1700" b="0" dirty="0">
                <a:solidFill>
                  <a:srgbClr val="3E7795"/>
                </a:solidFill>
                <a:latin typeface="Arial MT"/>
                <a:cs typeface="Arial MT"/>
              </a:rPr>
              <a:t>milhões)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5405" y="5405120"/>
            <a:ext cx="69227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Deflacionando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pelo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IPP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do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setor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(6%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acumulado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2022),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queda</a:t>
            </a:r>
            <a:r>
              <a:rPr sz="16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real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foi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3%.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*</a:t>
            </a:r>
            <a:r>
              <a:rPr sz="1600" b="1" spc="-10" dirty="0">
                <a:latin typeface="Calibri"/>
                <a:cs typeface="Calibri"/>
              </a:rPr>
              <a:t> GTD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Geração,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Transmissão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Distribuição </a:t>
            </a:r>
            <a:r>
              <a:rPr sz="1600" b="1" spc="-10" dirty="0">
                <a:latin typeface="Calibri"/>
                <a:cs typeface="Calibri"/>
              </a:rPr>
              <a:t>de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Energia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Elétrica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**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Telecomunicações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+1%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Telefones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Celulares</a:t>
            </a:r>
            <a:r>
              <a:rPr sz="16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+7%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sz="1600" b="1" spc="-15" dirty="0">
                <a:latin typeface="Calibri"/>
                <a:cs typeface="Calibri"/>
              </a:rPr>
              <a:t>Infraestrutura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6031" y="112776"/>
            <a:ext cx="1140460" cy="1114425"/>
            <a:chOff x="256031" y="112776"/>
            <a:chExt cx="1140460" cy="11144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31" y="112776"/>
              <a:ext cx="1139952" cy="1114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7" y="489203"/>
              <a:ext cx="838200" cy="2682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80"/>
              </a:lnSpc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2594</Words>
  <Application>Microsoft Office PowerPoint</Application>
  <PresentationFormat>Apresentação na tela (4:3)</PresentationFormat>
  <Paragraphs>857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4" baseType="lpstr">
      <vt:lpstr>Arial</vt:lpstr>
      <vt:lpstr>Arial MT</vt:lpstr>
      <vt:lpstr>Calibri</vt:lpstr>
      <vt:lpstr>Lucida Sans Unicode</vt:lpstr>
      <vt:lpstr>Tahoma</vt:lpstr>
      <vt:lpstr>Times New Roman</vt:lpstr>
      <vt:lpstr>Trebuchet MS</vt:lpstr>
      <vt:lpstr>Wingdings</vt:lpstr>
      <vt:lpstr>Office Theme</vt:lpstr>
      <vt:lpstr>Israel Guratti</vt:lpstr>
      <vt:lpstr>Apresentação do PowerPoint</vt:lpstr>
      <vt:lpstr>Entidade representativa do setor eletroeletrônico  do Brasil, fundada em setembro de 1963</vt:lpstr>
      <vt:lpstr>Apresentação do PowerPoint</vt:lpstr>
      <vt:lpstr>Abrangência nacional das empresas associadas</vt:lpstr>
      <vt:lpstr>REPRESENTAÇÃO INSTITUCIONAL</vt:lpstr>
      <vt:lpstr>ALGUMAS AÇÕES DESENVOLVIDAS</vt:lpstr>
      <vt:lpstr>COMPORTAMENTO DA INDÚSTRIA ELÉTRICA E ELETRÔNICA</vt:lpstr>
      <vt:lpstr>Faturamento da Indústria Elétrica e Eletrônica (R$ milhões)</vt:lpstr>
      <vt:lpstr>Principais dificuldades enfrentadas em 2022 e pontos de atenção para 2023</vt:lpstr>
      <vt:lpstr>Dificuldades na aquisição de matérias-primas e semicondutores</vt:lpstr>
      <vt:lpstr>Importações de Produtos Elétricos e Eletrônicos</vt:lpstr>
      <vt:lpstr>Principais Produtos Elétricos e Eletrônicos Importados</vt:lpstr>
      <vt:lpstr>Balança Comercial de Produtos  Elétricos e Eletrônicos</vt:lpstr>
      <vt:lpstr>Destino das Exportações</vt:lpstr>
      <vt:lpstr>Apresentação do PowerPoint</vt:lpstr>
      <vt:lpstr>Apresentação do PowerPoint</vt:lpstr>
      <vt:lpstr>Produção Física  Indústria Elétrica e Eletrônica</vt:lpstr>
      <vt:lpstr>ICEI – Índice de Confiança do Empresário Industrial</vt:lpstr>
      <vt:lpstr>Apresentação do PowerPoint</vt:lpstr>
      <vt:lpstr>Pontos favoráveis para o 2º semestre de 2023</vt:lpstr>
      <vt:lpstr>Principais Elementos Responsáveis pelo Custo Brasil Indústria Elétrica e Eletrônica</vt:lpstr>
      <vt:lpstr>Projeções para o Faturamento da Indústria Eletroeletrônica (R$ milhões)</vt:lpstr>
      <vt:lpstr>Mercado de PCs e Tablets</vt:lpstr>
      <vt:lpstr>Mercado Oficial de Telefones Celulares (em mil unidades)</vt:lpstr>
      <vt:lpstr>Projeções para os Indicadores da Indústria Eletroeletrônica - Ano 2023</vt:lpstr>
      <vt:lpstr>Apoio à Inovação</vt:lpstr>
      <vt:lpstr>37 Institutos associados ao IPD Eletron</vt:lpstr>
      <vt:lpstr>Abrangência Nacional das ICTs Associadas</vt:lpstr>
      <vt:lpstr>Atuação no Ecossistema de Inovação</vt:lpstr>
      <vt:lpstr>Algumas Ações em Inovação</vt:lpstr>
      <vt:lpstr>NÚMERO DE PROJETOS nos ICTs Privados</vt:lpstr>
      <vt:lpstr>INVESTIMENTOS em PD&amp;I nos ICTs Privados</vt:lpstr>
      <vt:lpstr>RECURSOS HUMANOS nos ICTs Privados</vt:lpstr>
      <vt:lpstr>PRODUÇÃO CIENTÍFICA E TECNOLÓGICA nos ICTs Privados</vt:lpstr>
      <vt:lpstr>Destaque da remodelação do marco legal TICs - 2019 / 2020</vt:lpstr>
      <vt:lpstr>Apresentação do PowerPoint</vt:lpstr>
      <vt:lpstr>LEI DO BEM nº 11.196/2005 Aprimoramento do Capítulo III - Dos Incentivos à Inovação Tecnológica</vt:lpstr>
      <vt:lpstr>LEI DO BEM Aprimoramento do Capítulo III - Dos Incentivos à Inovação Tecnológica</vt:lpstr>
      <vt:lpstr>LEI DO BEM</vt:lpstr>
      <vt:lpstr>LEI DO BEM</vt:lpstr>
      <vt:lpstr>LEI DO BEM</vt:lpstr>
      <vt:lpstr>INVESTIMENTOS EM STARTUPS Modelo de aplicação de recursos da Lei de Informática em FIP</vt:lpstr>
      <vt:lpstr>INVESTIMENTOS EM STARTUPS Modelo de aplicação de recursos da Lei de Informática em FIP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Brasileira da Indústria  Elétrica e Eletrônica</dc:title>
  <dc:creator>Israel</dc:creator>
  <cp:lastModifiedBy>Felipe Luiz da Silva</cp:lastModifiedBy>
  <cp:revision>1</cp:revision>
  <dcterms:created xsi:type="dcterms:W3CDTF">2023-08-02T13:42:01Z</dcterms:created>
  <dcterms:modified xsi:type="dcterms:W3CDTF">2023-08-02T13:43:23Z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2023-08-02T00:00:00Z</vt:filetime>
  </property>
</Properties>
</file>