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69" r:id="rId4"/>
    <p:sldId id="270" r:id="rId5"/>
    <p:sldId id="258" r:id="rId6"/>
    <p:sldId id="259" r:id="rId7"/>
    <p:sldId id="260" r:id="rId8"/>
    <p:sldId id="263" r:id="rId9"/>
    <p:sldId id="264" r:id="rId10"/>
    <p:sldId id="265" r:id="rId11"/>
    <p:sldId id="266" r:id="rId12"/>
    <p:sldId id="267" r:id="rId13"/>
    <p:sldId id="272" r:id="rId14"/>
    <p:sldId id="268" r:id="rId15"/>
    <p:sldId id="273" r:id="rId16"/>
    <p:sldId id="271" r:id="rId17"/>
    <p:sldId id="261" r:id="rId18"/>
    <p:sldId id="262"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110" d="100"/>
          <a:sy n="110" d="100"/>
        </p:scale>
        <p:origin x="-5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AFB78-9F91-47DF-B8FC-D1E1AA19F017}"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pt-BR"/>
        </a:p>
      </dgm:t>
    </dgm:pt>
    <dgm:pt modelId="{C3505F48-2079-42BD-B5C8-D24149E0B5D2}">
      <dgm:prSet phldrT="[Texto]" custT="1"/>
      <dgm:spPr>
        <a:solidFill>
          <a:srgbClr val="C00000"/>
        </a:solidFill>
      </dgm:spPr>
      <dgm:t>
        <a:bodyPr/>
        <a:lstStyle/>
        <a:p>
          <a:r>
            <a:rPr lang="pt-BR" sz="1400" b="1" dirty="0" smtClean="0"/>
            <a:t>Erros, fraudes, sonegação e inadimplências  189.632 bi</a:t>
          </a:r>
          <a:endParaRPr lang="pt-BR" sz="1400" b="1" dirty="0"/>
        </a:p>
      </dgm:t>
    </dgm:pt>
    <dgm:pt modelId="{9E04B667-A4F5-4BE0-88B7-7BC78297D9F2}" type="parTrans" cxnId="{C5C6F22F-0334-43FF-AEE3-9CE42D8A6BF1}">
      <dgm:prSet/>
      <dgm:spPr/>
      <dgm:t>
        <a:bodyPr/>
        <a:lstStyle/>
        <a:p>
          <a:endParaRPr lang="pt-BR"/>
        </a:p>
      </dgm:t>
    </dgm:pt>
    <dgm:pt modelId="{F64E7CFE-F108-4FF8-856C-ABE2AA302B55}" type="sibTrans" cxnId="{C5C6F22F-0334-43FF-AEE3-9CE42D8A6BF1}">
      <dgm:prSet/>
      <dgm:spPr/>
      <dgm:t>
        <a:bodyPr/>
        <a:lstStyle/>
        <a:p>
          <a:endParaRPr lang="pt-BR"/>
        </a:p>
      </dgm:t>
    </dgm:pt>
    <dgm:pt modelId="{482A99D8-16A0-4451-AE34-42E16330461C}">
      <dgm:prSet phldrT="[Texto]"/>
      <dgm:spPr>
        <a:solidFill>
          <a:srgbClr val="C00000"/>
        </a:solidFill>
      </dgm:spPr>
      <dgm:t>
        <a:bodyPr/>
        <a:lstStyle/>
        <a:p>
          <a:r>
            <a:rPr lang="pt-BR" b="1" dirty="0" smtClean="0"/>
            <a:t>Desonerações</a:t>
          </a:r>
          <a:r>
            <a:rPr lang="pt-BR" b="1" baseline="30000" dirty="0" smtClean="0"/>
            <a:t>(*)</a:t>
          </a:r>
          <a:r>
            <a:rPr lang="pt-BR" b="1" dirty="0" smtClean="0"/>
            <a:t> </a:t>
          </a:r>
          <a:r>
            <a:rPr lang="pt-BR" b="1" i="0" u="none" dirty="0" smtClean="0"/>
            <a:t>143.782 bi</a:t>
          </a:r>
          <a:r>
            <a:rPr lang="pt-BR" b="1" dirty="0" smtClean="0"/>
            <a:t> </a:t>
          </a:r>
          <a:endParaRPr lang="pt-BR" b="1" dirty="0"/>
        </a:p>
      </dgm:t>
    </dgm:pt>
    <dgm:pt modelId="{333573D0-C245-40C4-B4AA-477904E749BD}" type="parTrans" cxnId="{85D3B602-2977-4BBA-BC32-09E9606FF8FA}">
      <dgm:prSet/>
      <dgm:spPr/>
      <dgm:t>
        <a:bodyPr/>
        <a:lstStyle/>
        <a:p>
          <a:endParaRPr lang="pt-BR"/>
        </a:p>
      </dgm:t>
    </dgm:pt>
    <dgm:pt modelId="{0ECCEF79-37DF-44A3-A857-5D15D3AEEF85}" type="sibTrans" cxnId="{85D3B602-2977-4BBA-BC32-09E9606FF8FA}">
      <dgm:prSet/>
      <dgm:spPr/>
      <dgm:t>
        <a:bodyPr/>
        <a:lstStyle/>
        <a:p>
          <a:endParaRPr lang="pt-BR"/>
        </a:p>
      </dgm:t>
    </dgm:pt>
    <dgm:pt modelId="{46DA468F-A594-42E3-9832-32665C664587}">
      <dgm:prSet phldrT="[Texto]"/>
      <dgm:spPr>
        <a:solidFill>
          <a:srgbClr val="C00000"/>
        </a:solidFill>
      </dgm:spPr>
      <dgm:t>
        <a:bodyPr/>
        <a:lstStyle/>
        <a:p>
          <a:r>
            <a:rPr lang="pt-BR" b="1" dirty="0" smtClean="0"/>
            <a:t>DRU</a:t>
          </a:r>
          <a:r>
            <a:rPr lang="pt-BR" b="1" baseline="30000" dirty="0" smtClean="0"/>
            <a:t>(**)</a:t>
          </a:r>
          <a:r>
            <a:rPr lang="pt-BR" b="1" dirty="0" smtClean="0"/>
            <a:t> </a:t>
          </a:r>
          <a:r>
            <a:rPr lang="pt-BR" b="1" i="0" u="none" dirty="0" smtClean="0"/>
            <a:t>91.924</a:t>
          </a:r>
          <a:r>
            <a:rPr lang="pt-BR" b="1" dirty="0" smtClean="0"/>
            <a:t> bi</a:t>
          </a:r>
          <a:endParaRPr lang="pt-BR" b="1" dirty="0"/>
        </a:p>
      </dgm:t>
    </dgm:pt>
    <dgm:pt modelId="{F06DBD37-4393-4B48-A44A-85ADA25AC786}" type="parTrans" cxnId="{00B99475-ECC9-4E26-A544-FC030D6B99EE}">
      <dgm:prSet/>
      <dgm:spPr/>
      <dgm:t>
        <a:bodyPr/>
        <a:lstStyle/>
        <a:p>
          <a:endParaRPr lang="pt-BR"/>
        </a:p>
      </dgm:t>
    </dgm:pt>
    <dgm:pt modelId="{F254DB20-3A29-4D80-995D-5827B7B65B71}" type="sibTrans" cxnId="{00B99475-ECC9-4E26-A544-FC030D6B99EE}">
      <dgm:prSet/>
      <dgm:spPr/>
      <dgm:t>
        <a:bodyPr/>
        <a:lstStyle/>
        <a:p>
          <a:endParaRPr lang="pt-BR"/>
        </a:p>
      </dgm:t>
    </dgm:pt>
    <dgm:pt modelId="{3C26153D-A459-4251-840A-8AB211014983}">
      <dgm:prSet phldrT="[Texto]"/>
      <dgm:spPr/>
      <dgm:t>
        <a:bodyPr/>
        <a:lstStyle/>
        <a:p>
          <a:r>
            <a:rPr lang="pt-BR" b="1" dirty="0" smtClean="0"/>
            <a:t>Total:  483.068 bilhões de reais</a:t>
          </a:r>
        </a:p>
      </dgm:t>
    </dgm:pt>
    <dgm:pt modelId="{1690FC01-0D78-43A0-AD15-5E79C0D47AB5}" type="parTrans" cxnId="{7BE300F0-6572-4982-8BB6-E2F15FDFE4DB}">
      <dgm:prSet/>
      <dgm:spPr/>
      <dgm:t>
        <a:bodyPr/>
        <a:lstStyle/>
        <a:p>
          <a:endParaRPr lang="pt-BR"/>
        </a:p>
      </dgm:t>
    </dgm:pt>
    <dgm:pt modelId="{861EB7BA-265B-4708-94E9-5DEA958321B3}" type="sibTrans" cxnId="{7BE300F0-6572-4982-8BB6-E2F15FDFE4DB}">
      <dgm:prSet/>
      <dgm:spPr/>
      <dgm:t>
        <a:bodyPr/>
        <a:lstStyle/>
        <a:p>
          <a:endParaRPr lang="pt-BR"/>
        </a:p>
      </dgm:t>
    </dgm:pt>
    <dgm:pt modelId="{2B3BA174-018F-4316-A180-EBB973819292}" type="pres">
      <dgm:prSet presAssocID="{445AFB78-9F91-47DF-B8FC-D1E1AA19F017}" presName="linearFlow" presStyleCnt="0">
        <dgm:presLayoutVars>
          <dgm:dir/>
          <dgm:resizeHandles val="exact"/>
        </dgm:presLayoutVars>
      </dgm:prSet>
      <dgm:spPr/>
      <dgm:t>
        <a:bodyPr/>
        <a:lstStyle/>
        <a:p>
          <a:endParaRPr lang="pt-BR"/>
        </a:p>
      </dgm:t>
    </dgm:pt>
    <dgm:pt modelId="{F713B6D5-2843-40D4-A60A-47F2F906DED1}" type="pres">
      <dgm:prSet presAssocID="{C3505F48-2079-42BD-B5C8-D24149E0B5D2}" presName="node" presStyleLbl="node1" presStyleIdx="0" presStyleCnt="4" custScaleX="2000000" custScaleY="2000000">
        <dgm:presLayoutVars>
          <dgm:bulletEnabled val="1"/>
        </dgm:presLayoutVars>
      </dgm:prSet>
      <dgm:spPr/>
      <dgm:t>
        <a:bodyPr/>
        <a:lstStyle/>
        <a:p>
          <a:endParaRPr lang="pt-BR"/>
        </a:p>
      </dgm:t>
    </dgm:pt>
    <dgm:pt modelId="{869BA237-DDC8-4A7B-B971-3BE7DE68FC74}" type="pres">
      <dgm:prSet presAssocID="{F64E7CFE-F108-4FF8-856C-ABE2AA302B55}" presName="spacerL" presStyleCnt="0"/>
      <dgm:spPr/>
    </dgm:pt>
    <dgm:pt modelId="{C207C9FC-1D3A-4945-B9E9-AF93AB3B137E}" type="pres">
      <dgm:prSet presAssocID="{F64E7CFE-F108-4FF8-856C-ABE2AA302B55}" presName="sibTrans" presStyleLbl="sibTrans2D1" presStyleIdx="0" presStyleCnt="3" custScaleX="2000000" custScaleY="2000000"/>
      <dgm:spPr/>
      <dgm:t>
        <a:bodyPr/>
        <a:lstStyle/>
        <a:p>
          <a:endParaRPr lang="pt-BR"/>
        </a:p>
      </dgm:t>
    </dgm:pt>
    <dgm:pt modelId="{0C71A414-F959-416E-819D-4102B04F2264}" type="pres">
      <dgm:prSet presAssocID="{F64E7CFE-F108-4FF8-856C-ABE2AA302B55}" presName="spacerR" presStyleCnt="0"/>
      <dgm:spPr/>
    </dgm:pt>
    <dgm:pt modelId="{83C6ED45-787E-417D-97AC-53957BF1090E}" type="pres">
      <dgm:prSet presAssocID="{482A99D8-16A0-4451-AE34-42E16330461C}" presName="node" presStyleLbl="node1" presStyleIdx="1" presStyleCnt="4" custScaleX="2000000" custScaleY="2000000">
        <dgm:presLayoutVars>
          <dgm:bulletEnabled val="1"/>
        </dgm:presLayoutVars>
      </dgm:prSet>
      <dgm:spPr/>
      <dgm:t>
        <a:bodyPr/>
        <a:lstStyle/>
        <a:p>
          <a:endParaRPr lang="pt-BR"/>
        </a:p>
      </dgm:t>
    </dgm:pt>
    <dgm:pt modelId="{6E849453-0E58-4ACB-BC06-E6A355751E2C}" type="pres">
      <dgm:prSet presAssocID="{0ECCEF79-37DF-44A3-A857-5D15D3AEEF85}" presName="spacerL" presStyleCnt="0"/>
      <dgm:spPr/>
    </dgm:pt>
    <dgm:pt modelId="{C382EC6C-C217-42CB-9CFE-CBB2A985FAAE}" type="pres">
      <dgm:prSet presAssocID="{0ECCEF79-37DF-44A3-A857-5D15D3AEEF85}" presName="sibTrans" presStyleLbl="sibTrans2D1" presStyleIdx="1" presStyleCnt="3" custScaleX="2000000" custScaleY="2000000"/>
      <dgm:spPr/>
      <dgm:t>
        <a:bodyPr/>
        <a:lstStyle/>
        <a:p>
          <a:endParaRPr lang="pt-BR"/>
        </a:p>
      </dgm:t>
    </dgm:pt>
    <dgm:pt modelId="{D225915B-E671-48C6-A0DC-C09059E009BD}" type="pres">
      <dgm:prSet presAssocID="{0ECCEF79-37DF-44A3-A857-5D15D3AEEF85}" presName="spacerR" presStyleCnt="0"/>
      <dgm:spPr/>
    </dgm:pt>
    <dgm:pt modelId="{981CF767-8954-43CE-9F5A-2498202FFABB}" type="pres">
      <dgm:prSet presAssocID="{46DA468F-A594-42E3-9832-32665C664587}" presName="node" presStyleLbl="node1" presStyleIdx="2" presStyleCnt="4" custScaleX="2000000" custScaleY="2000000">
        <dgm:presLayoutVars>
          <dgm:bulletEnabled val="1"/>
        </dgm:presLayoutVars>
      </dgm:prSet>
      <dgm:spPr/>
      <dgm:t>
        <a:bodyPr/>
        <a:lstStyle/>
        <a:p>
          <a:endParaRPr lang="pt-BR"/>
        </a:p>
      </dgm:t>
    </dgm:pt>
    <dgm:pt modelId="{2A050036-0FE6-481B-8F7B-4E6CC1EF0366}" type="pres">
      <dgm:prSet presAssocID="{F254DB20-3A29-4D80-995D-5827B7B65B71}" presName="spacerL" presStyleCnt="0"/>
      <dgm:spPr/>
    </dgm:pt>
    <dgm:pt modelId="{BDB298EF-E508-4837-A7E4-F44E24766C2B}" type="pres">
      <dgm:prSet presAssocID="{F254DB20-3A29-4D80-995D-5827B7B65B71}" presName="sibTrans" presStyleLbl="sibTrans2D1" presStyleIdx="2" presStyleCnt="3" custScaleX="2000000" custScaleY="2000000"/>
      <dgm:spPr/>
      <dgm:t>
        <a:bodyPr/>
        <a:lstStyle/>
        <a:p>
          <a:endParaRPr lang="pt-BR"/>
        </a:p>
      </dgm:t>
    </dgm:pt>
    <dgm:pt modelId="{9E64C491-4203-4E77-A3A8-693B817D6FAF}" type="pres">
      <dgm:prSet presAssocID="{F254DB20-3A29-4D80-995D-5827B7B65B71}" presName="spacerR" presStyleCnt="0"/>
      <dgm:spPr/>
    </dgm:pt>
    <dgm:pt modelId="{6291B9AE-52BD-4053-A09B-63E7F48ED966}" type="pres">
      <dgm:prSet presAssocID="{3C26153D-A459-4251-840A-8AB211014983}" presName="node" presStyleLbl="node1" presStyleIdx="3" presStyleCnt="4" custScaleX="2000000" custScaleY="2000000">
        <dgm:presLayoutVars>
          <dgm:bulletEnabled val="1"/>
        </dgm:presLayoutVars>
      </dgm:prSet>
      <dgm:spPr/>
      <dgm:t>
        <a:bodyPr/>
        <a:lstStyle/>
        <a:p>
          <a:endParaRPr lang="pt-BR"/>
        </a:p>
      </dgm:t>
    </dgm:pt>
  </dgm:ptLst>
  <dgm:cxnLst>
    <dgm:cxn modelId="{00B99475-ECC9-4E26-A544-FC030D6B99EE}" srcId="{445AFB78-9F91-47DF-B8FC-D1E1AA19F017}" destId="{46DA468F-A594-42E3-9832-32665C664587}" srcOrd="2" destOrd="0" parTransId="{F06DBD37-4393-4B48-A44A-85ADA25AC786}" sibTransId="{F254DB20-3A29-4D80-995D-5827B7B65B71}"/>
    <dgm:cxn modelId="{9D6B6B3E-431B-4B34-84BB-B088B4344917}" type="presOf" srcId="{3C26153D-A459-4251-840A-8AB211014983}" destId="{6291B9AE-52BD-4053-A09B-63E7F48ED966}" srcOrd="0" destOrd="0" presId="urn:microsoft.com/office/officeart/2005/8/layout/equation1"/>
    <dgm:cxn modelId="{8A422D54-2EE9-43A1-A47B-C1712DB64924}" type="presOf" srcId="{482A99D8-16A0-4451-AE34-42E16330461C}" destId="{83C6ED45-787E-417D-97AC-53957BF1090E}" srcOrd="0" destOrd="0" presId="urn:microsoft.com/office/officeart/2005/8/layout/equation1"/>
    <dgm:cxn modelId="{A2F72FCB-584B-4B72-A5E0-9D2910B740F6}" type="presOf" srcId="{0ECCEF79-37DF-44A3-A857-5D15D3AEEF85}" destId="{C382EC6C-C217-42CB-9CFE-CBB2A985FAAE}" srcOrd="0" destOrd="0" presId="urn:microsoft.com/office/officeart/2005/8/layout/equation1"/>
    <dgm:cxn modelId="{5875E46C-BB89-4439-9676-8C032E45411B}" type="presOf" srcId="{F254DB20-3A29-4D80-995D-5827B7B65B71}" destId="{BDB298EF-E508-4837-A7E4-F44E24766C2B}" srcOrd="0" destOrd="0" presId="urn:microsoft.com/office/officeart/2005/8/layout/equation1"/>
    <dgm:cxn modelId="{85D3B602-2977-4BBA-BC32-09E9606FF8FA}" srcId="{445AFB78-9F91-47DF-B8FC-D1E1AA19F017}" destId="{482A99D8-16A0-4451-AE34-42E16330461C}" srcOrd="1" destOrd="0" parTransId="{333573D0-C245-40C4-B4AA-477904E749BD}" sibTransId="{0ECCEF79-37DF-44A3-A857-5D15D3AEEF85}"/>
    <dgm:cxn modelId="{0B59FE89-5FFD-462E-BB91-A788F5BE0B96}" type="presOf" srcId="{F64E7CFE-F108-4FF8-856C-ABE2AA302B55}" destId="{C207C9FC-1D3A-4945-B9E9-AF93AB3B137E}" srcOrd="0" destOrd="0" presId="urn:microsoft.com/office/officeart/2005/8/layout/equation1"/>
    <dgm:cxn modelId="{C5C6F22F-0334-43FF-AEE3-9CE42D8A6BF1}" srcId="{445AFB78-9F91-47DF-B8FC-D1E1AA19F017}" destId="{C3505F48-2079-42BD-B5C8-D24149E0B5D2}" srcOrd="0" destOrd="0" parTransId="{9E04B667-A4F5-4BE0-88B7-7BC78297D9F2}" sibTransId="{F64E7CFE-F108-4FF8-856C-ABE2AA302B55}"/>
    <dgm:cxn modelId="{5397CB6E-0769-4BA5-9CC1-93A2A24ED88C}" type="presOf" srcId="{C3505F48-2079-42BD-B5C8-D24149E0B5D2}" destId="{F713B6D5-2843-40D4-A60A-47F2F906DED1}" srcOrd="0" destOrd="0" presId="urn:microsoft.com/office/officeart/2005/8/layout/equation1"/>
    <dgm:cxn modelId="{ECCF69E5-A1C3-4F7D-9F63-BBA3F481B619}" type="presOf" srcId="{46DA468F-A594-42E3-9832-32665C664587}" destId="{981CF767-8954-43CE-9F5A-2498202FFABB}" srcOrd="0" destOrd="0" presId="urn:microsoft.com/office/officeart/2005/8/layout/equation1"/>
    <dgm:cxn modelId="{7BE300F0-6572-4982-8BB6-E2F15FDFE4DB}" srcId="{445AFB78-9F91-47DF-B8FC-D1E1AA19F017}" destId="{3C26153D-A459-4251-840A-8AB211014983}" srcOrd="3" destOrd="0" parTransId="{1690FC01-0D78-43A0-AD15-5E79C0D47AB5}" sibTransId="{861EB7BA-265B-4708-94E9-5DEA958321B3}"/>
    <dgm:cxn modelId="{035A005D-852A-4A4B-A924-9D84865C672B}" type="presOf" srcId="{445AFB78-9F91-47DF-B8FC-D1E1AA19F017}" destId="{2B3BA174-018F-4316-A180-EBB973819292}" srcOrd="0" destOrd="0" presId="urn:microsoft.com/office/officeart/2005/8/layout/equation1"/>
    <dgm:cxn modelId="{73CFC421-BAA0-4AE9-BEE9-F5B16C174226}" type="presParOf" srcId="{2B3BA174-018F-4316-A180-EBB973819292}" destId="{F713B6D5-2843-40D4-A60A-47F2F906DED1}" srcOrd="0" destOrd="0" presId="urn:microsoft.com/office/officeart/2005/8/layout/equation1"/>
    <dgm:cxn modelId="{71D0FC0B-47E1-47BF-8334-8DE1B9A6B857}" type="presParOf" srcId="{2B3BA174-018F-4316-A180-EBB973819292}" destId="{869BA237-DDC8-4A7B-B971-3BE7DE68FC74}" srcOrd="1" destOrd="0" presId="urn:microsoft.com/office/officeart/2005/8/layout/equation1"/>
    <dgm:cxn modelId="{F2A741E8-FCB7-44DC-B696-F69F389C1EC3}" type="presParOf" srcId="{2B3BA174-018F-4316-A180-EBB973819292}" destId="{C207C9FC-1D3A-4945-B9E9-AF93AB3B137E}" srcOrd="2" destOrd="0" presId="urn:microsoft.com/office/officeart/2005/8/layout/equation1"/>
    <dgm:cxn modelId="{112273E8-BC9D-4D71-923E-1B47D56AEF3D}" type="presParOf" srcId="{2B3BA174-018F-4316-A180-EBB973819292}" destId="{0C71A414-F959-416E-819D-4102B04F2264}" srcOrd="3" destOrd="0" presId="urn:microsoft.com/office/officeart/2005/8/layout/equation1"/>
    <dgm:cxn modelId="{84F2E00C-1BE7-4371-A736-F01CDE565D38}" type="presParOf" srcId="{2B3BA174-018F-4316-A180-EBB973819292}" destId="{83C6ED45-787E-417D-97AC-53957BF1090E}" srcOrd="4" destOrd="0" presId="urn:microsoft.com/office/officeart/2005/8/layout/equation1"/>
    <dgm:cxn modelId="{08D672D8-2FEC-42F5-B109-544B4C56019A}" type="presParOf" srcId="{2B3BA174-018F-4316-A180-EBB973819292}" destId="{6E849453-0E58-4ACB-BC06-E6A355751E2C}" srcOrd="5" destOrd="0" presId="urn:microsoft.com/office/officeart/2005/8/layout/equation1"/>
    <dgm:cxn modelId="{7E07EEC2-0712-43D5-AE93-388F383731C3}" type="presParOf" srcId="{2B3BA174-018F-4316-A180-EBB973819292}" destId="{C382EC6C-C217-42CB-9CFE-CBB2A985FAAE}" srcOrd="6" destOrd="0" presId="urn:microsoft.com/office/officeart/2005/8/layout/equation1"/>
    <dgm:cxn modelId="{22C9B54D-817C-4A5D-AD7A-733374A33D86}" type="presParOf" srcId="{2B3BA174-018F-4316-A180-EBB973819292}" destId="{D225915B-E671-48C6-A0DC-C09059E009BD}" srcOrd="7" destOrd="0" presId="urn:microsoft.com/office/officeart/2005/8/layout/equation1"/>
    <dgm:cxn modelId="{EF927CCF-EB7E-4043-854E-0A53DFEB6CF9}" type="presParOf" srcId="{2B3BA174-018F-4316-A180-EBB973819292}" destId="{981CF767-8954-43CE-9F5A-2498202FFABB}" srcOrd="8" destOrd="0" presId="urn:microsoft.com/office/officeart/2005/8/layout/equation1"/>
    <dgm:cxn modelId="{D712FD9B-9283-40D2-89C0-B2F223B8B6F9}" type="presParOf" srcId="{2B3BA174-018F-4316-A180-EBB973819292}" destId="{2A050036-0FE6-481B-8F7B-4E6CC1EF0366}" srcOrd="9" destOrd="0" presId="urn:microsoft.com/office/officeart/2005/8/layout/equation1"/>
    <dgm:cxn modelId="{6D1348E8-2271-41CF-9BFE-27CD66417B98}" type="presParOf" srcId="{2B3BA174-018F-4316-A180-EBB973819292}" destId="{BDB298EF-E508-4837-A7E4-F44E24766C2B}" srcOrd="10" destOrd="0" presId="urn:microsoft.com/office/officeart/2005/8/layout/equation1"/>
    <dgm:cxn modelId="{1E8F7660-6C33-4408-A6EE-8578D13A22B2}" type="presParOf" srcId="{2B3BA174-018F-4316-A180-EBB973819292}" destId="{9E64C491-4203-4E77-A3A8-693B817D6FAF}" srcOrd="11" destOrd="0" presId="urn:microsoft.com/office/officeart/2005/8/layout/equation1"/>
    <dgm:cxn modelId="{C912C859-8449-47F7-9F20-BCA4BD7FC8FA}" type="presParOf" srcId="{2B3BA174-018F-4316-A180-EBB973819292}" destId="{6291B9AE-52BD-4053-A09B-63E7F48ED96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AFB78-9F91-47DF-B8FC-D1E1AA19F017}"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pt-BR"/>
        </a:p>
      </dgm:t>
    </dgm:pt>
    <dgm:pt modelId="{14F47445-62A2-47D0-9637-241DB12041D9}">
      <dgm:prSet phldrT="[Texto]"/>
      <dgm:spPr/>
      <dgm:t>
        <a:bodyPr/>
        <a:lstStyle/>
        <a:p>
          <a:r>
            <a:rPr lang="pt-BR" b="1" dirty="0" smtClean="0">
              <a:solidFill>
                <a:schemeClr val="tx1"/>
              </a:solidFill>
            </a:rPr>
            <a:t>424,8 bilhões (dívida previdenciária) </a:t>
          </a:r>
          <a:r>
            <a:rPr lang="pt-BR" b="1" baseline="30000" dirty="0" smtClean="0">
              <a:solidFill>
                <a:schemeClr val="tx1"/>
              </a:solidFill>
            </a:rPr>
            <a:t>(11)</a:t>
          </a:r>
        </a:p>
      </dgm:t>
    </dgm:pt>
    <dgm:pt modelId="{5F434C84-7EF4-4376-B454-5847C714D453}" type="parTrans" cxnId="{D4A00B5C-8AFE-4B7C-826D-78B3C8ACE2F0}">
      <dgm:prSet/>
      <dgm:spPr/>
      <dgm:t>
        <a:bodyPr/>
        <a:lstStyle/>
        <a:p>
          <a:endParaRPr lang="pt-BR"/>
        </a:p>
      </dgm:t>
    </dgm:pt>
    <dgm:pt modelId="{29C8AA19-62EA-4579-B783-AD50F3011A7A}" type="sibTrans" cxnId="{D4A00B5C-8AFE-4B7C-826D-78B3C8ACE2F0}">
      <dgm:prSet/>
      <dgm:spPr/>
      <dgm:t>
        <a:bodyPr/>
        <a:lstStyle/>
        <a:p>
          <a:endParaRPr lang="pt-BR"/>
        </a:p>
      </dgm:t>
    </dgm:pt>
    <dgm:pt modelId="{19A0B87C-722E-462E-85FF-9B50F793DFD9}">
      <dgm:prSet phldrT="[Texto]"/>
      <dgm:spPr/>
      <dgm:t>
        <a:bodyPr/>
        <a:lstStyle/>
        <a:p>
          <a:r>
            <a:rPr lang="pt-BR" b="1" dirty="0" smtClean="0"/>
            <a:t>530 bilhões (dívida de contribuições sociais) </a:t>
          </a:r>
          <a:r>
            <a:rPr lang="pt-BR" b="1" baseline="30000" dirty="0" smtClean="0"/>
            <a:t>(12)</a:t>
          </a:r>
        </a:p>
      </dgm:t>
    </dgm:pt>
    <dgm:pt modelId="{75AA3965-622F-4087-92C4-FF1A4D0CC24B}" type="parTrans" cxnId="{BFB444EC-4098-4086-A114-010BEA8C7DC3}">
      <dgm:prSet/>
      <dgm:spPr/>
      <dgm:t>
        <a:bodyPr/>
        <a:lstStyle/>
        <a:p>
          <a:endParaRPr lang="pt-BR"/>
        </a:p>
      </dgm:t>
    </dgm:pt>
    <dgm:pt modelId="{3C81A5B8-B0BC-4429-A099-6883243BD1CB}" type="sibTrans" cxnId="{BFB444EC-4098-4086-A114-010BEA8C7DC3}">
      <dgm:prSet/>
      <dgm:spPr/>
      <dgm:t>
        <a:bodyPr/>
        <a:lstStyle/>
        <a:p>
          <a:endParaRPr lang="pt-BR"/>
        </a:p>
      </dgm:t>
    </dgm:pt>
    <dgm:pt modelId="{54532CB3-699E-49A5-AE44-073AAD2406A7}">
      <dgm:prSet phldrT="[Texto]"/>
      <dgm:spPr/>
      <dgm:t>
        <a:bodyPr/>
        <a:lstStyle/>
        <a:p>
          <a:r>
            <a:rPr lang="pt-BR" b="1" dirty="0" smtClean="0">
              <a:solidFill>
                <a:schemeClr val="tx1"/>
              </a:solidFill>
            </a:rPr>
            <a:t>954,8 bilhões (total da dívida ativa)</a:t>
          </a:r>
        </a:p>
      </dgm:t>
    </dgm:pt>
    <dgm:pt modelId="{E8C8883E-7DD8-479C-A408-731529D4CEE3}" type="parTrans" cxnId="{EC16F8D4-E878-45E3-AE8D-B6EB10B8C353}">
      <dgm:prSet/>
      <dgm:spPr/>
      <dgm:t>
        <a:bodyPr/>
        <a:lstStyle/>
        <a:p>
          <a:endParaRPr lang="pt-BR"/>
        </a:p>
      </dgm:t>
    </dgm:pt>
    <dgm:pt modelId="{B97AC5DF-813F-46EF-AAB5-3F158089DD06}" type="sibTrans" cxnId="{EC16F8D4-E878-45E3-AE8D-B6EB10B8C353}">
      <dgm:prSet/>
      <dgm:spPr/>
      <dgm:t>
        <a:bodyPr/>
        <a:lstStyle/>
        <a:p>
          <a:endParaRPr lang="pt-BR"/>
        </a:p>
      </dgm:t>
    </dgm:pt>
    <dgm:pt modelId="{4BD9E6EE-976B-4C52-A209-E8FA50610837}" type="pres">
      <dgm:prSet presAssocID="{445AFB78-9F91-47DF-B8FC-D1E1AA19F017}" presName="Name0" presStyleCnt="0">
        <dgm:presLayoutVars>
          <dgm:dir/>
          <dgm:resizeHandles val="exact"/>
        </dgm:presLayoutVars>
      </dgm:prSet>
      <dgm:spPr/>
      <dgm:t>
        <a:bodyPr/>
        <a:lstStyle/>
        <a:p>
          <a:endParaRPr lang="pt-BR"/>
        </a:p>
      </dgm:t>
    </dgm:pt>
    <dgm:pt modelId="{2FD47864-B82B-4A47-BED9-DE16284952CD}" type="pres">
      <dgm:prSet presAssocID="{445AFB78-9F91-47DF-B8FC-D1E1AA19F017}" presName="arrow" presStyleLbl="bgShp" presStyleIdx="0" presStyleCnt="1"/>
      <dgm:spPr/>
      <dgm:t>
        <a:bodyPr/>
        <a:lstStyle/>
        <a:p>
          <a:endParaRPr lang="pt-BR"/>
        </a:p>
      </dgm:t>
    </dgm:pt>
    <dgm:pt modelId="{723791DC-2F97-4B71-B27E-B6067CEE2EDB}" type="pres">
      <dgm:prSet presAssocID="{445AFB78-9F91-47DF-B8FC-D1E1AA19F017}" presName="points" presStyleCnt="0"/>
      <dgm:spPr/>
    </dgm:pt>
    <dgm:pt modelId="{6D8B7E09-3FE8-430D-82C6-3531E5CA7B72}" type="pres">
      <dgm:prSet presAssocID="{14F47445-62A2-47D0-9637-241DB12041D9}" presName="compositeA" presStyleCnt="0"/>
      <dgm:spPr/>
    </dgm:pt>
    <dgm:pt modelId="{2FD44A06-D00D-4324-A6A6-9DA6C9547903}" type="pres">
      <dgm:prSet presAssocID="{14F47445-62A2-47D0-9637-241DB12041D9}" presName="textA" presStyleLbl="revTx" presStyleIdx="0" presStyleCnt="3">
        <dgm:presLayoutVars>
          <dgm:bulletEnabled val="1"/>
        </dgm:presLayoutVars>
      </dgm:prSet>
      <dgm:spPr/>
      <dgm:t>
        <a:bodyPr/>
        <a:lstStyle/>
        <a:p>
          <a:endParaRPr lang="pt-BR"/>
        </a:p>
      </dgm:t>
    </dgm:pt>
    <dgm:pt modelId="{353CF8F0-C34C-4ABE-AC35-963984F43069}" type="pres">
      <dgm:prSet presAssocID="{14F47445-62A2-47D0-9637-241DB12041D9}" presName="circleA" presStyleLbl="node1" presStyleIdx="0" presStyleCnt="3"/>
      <dgm:spPr>
        <a:solidFill>
          <a:srgbClr val="0070C0"/>
        </a:solidFill>
      </dgm:spPr>
      <dgm:t>
        <a:bodyPr/>
        <a:lstStyle/>
        <a:p>
          <a:endParaRPr lang="pt-BR"/>
        </a:p>
      </dgm:t>
    </dgm:pt>
    <dgm:pt modelId="{DBD6911A-1521-4D12-98E0-C7C29B7FBE60}" type="pres">
      <dgm:prSet presAssocID="{14F47445-62A2-47D0-9637-241DB12041D9}" presName="spaceA" presStyleCnt="0"/>
      <dgm:spPr/>
    </dgm:pt>
    <dgm:pt modelId="{1AD51D38-C06B-4B5C-88B7-BDE9F035CC70}" type="pres">
      <dgm:prSet presAssocID="{29C8AA19-62EA-4579-B783-AD50F3011A7A}" presName="space" presStyleCnt="0"/>
      <dgm:spPr/>
    </dgm:pt>
    <dgm:pt modelId="{322C21CA-6FC4-457C-A317-CFE132E59DBB}" type="pres">
      <dgm:prSet presAssocID="{19A0B87C-722E-462E-85FF-9B50F793DFD9}" presName="compositeB" presStyleCnt="0"/>
      <dgm:spPr/>
    </dgm:pt>
    <dgm:pt modelId="{3892C0B8-B0D1-45A2-9832-A15909D2D06C}" type="pres">
      <dgm:prSet presAssocID="{19A0B87C-722E-462E-85FF-9B50F793DFD9}" presName="textB" presStyleLbl="revTx" presStyleIdx="1" presStyleCnt="3">
        <dgm:presLayoutVars>
          <dgm:bulletEnabled val="1"/>
        </dgm:presLayoutVars>
      </dgm:prSet>
      <dgm:spPr/>
      <dgm:t>
        <a:bodyPr/>
        <a:lstStyle/>
        <a:p>
          <a:endParaRPr lang="pt-BR"/>
        </a:p>
      </dgm:t>
    </dgm:pt>
    <dgm:pt modelId="{54964B84-B7D7-48CE-BCE1-C4B0F9EE3E3E}" type="pres">
      <dgm:prSet presAssocID="{19A0B87C-722E-462E-85FF-9B50F793DFD9}" presName="circleB" presStyleLbl="node1" presStyleIdx="1" presStyleCnt="3"/>
      <dgm:spPr>
        <a:solidFill>
          <a:srgbClr val="0070C0"/>
        </a:solidFill>
      </dgm:spPr>
      <dgm:t>
        <a:bodyPr/>
        <a:lstStyle/>
        <a:p>
          <a:endParaRPr lang="pt-BR"/>
        </a:p>
      </dgm:t>
    </dgm:pt>
    <dgm:pt modelId="{E456ABF3-D4CC-42D3-8E58-A66508164364}" type="pres">
      <dgm:prSet presAssocID="{19A0B87C-722E-462E-85FF-9B50F793DFD9}" presName="spaceB" presStyleCnt="0"/>
      <dgm:spPr/>
    </dgm:pt>
    <dgm:pt modelId="{66F8FBBC-E561-417C-A990-43EDDA88F2D8}" type="pres">
      <dgm:prSet presAssocID="{3C81A5B8-B0BC-4429-A099-6883243BD1CB}" presName="space" presStyleCnt="0"/>
      <dgm:spPr/>
    </dgm:pt>
    <dgm:pt modelId="{5E4E9110-982F-48A6-81F9-07FBE777A419}" type="pres">
      <dgm:prSet presAssocID="{54532CB3-699E-49A5-AE44-073AAD2406A7}" presName="compositeA" presStyleCnt="0"/>
      <dgm:spPr/>
    </dgm:pt>
    <dgm:pt modelId="{A3F30DF7-4A1F-4E2C-8DAB-11B1CCF0C8F9}" type="pres">
      <dgm:prSet presAssocID="{54532CB3-699E-49A5-AE44-073AAD2406A7}" presName="textA" presStyleLbl="revTx" presStyleIdx="2" presStyleCnt="3">
        <dgm:presLayoutVars>
          <dgm:bulletEnabled val="1"/>
        </dgm:presLayoutVars>
      </dgm:prSet>
      <dgm:spPr/>
      <dgm:t>
        <a:bodyPr/>
        <a:lstStyle/>
        <a:p>
          <a:endParaRPr lang="pt-BR"/>
        </a:p>
      </dgm:t>
    </dgm:pt>
    <dgm:pt modelId="{10CB5578-55AF-484E-90BF-7B6494F52BE6}" type="pres">
      <dgm:prSet presAssocID="{54532CB3-699E-49A5-AE44-073AAD2406A7}" presName="circleA" presStyleLbl="node1" presStyleIdx="2" presStyleCnt="3"/>
      <dgm:spPr>
        <a:solidFill>
          <a:srgbClr val="0070C0"/>
        </a:solidFill>
      </dgm:spPr>
      <dgm:t>
        <a:bodyPr/>
        <a:lstStyle/>
        <a:p>
          <a:endParaRPr lang="pt-BR"/>
        </a:p>
      </dgm:t>
    </dgm:pt>
    <dgm:pt modelId="{B302D688-99E9-43D3-9AF8-000E5FD2E541}" type="pres">
      <dgm:prSet presAssocID="{54532CB3-699E-49A5-AE44-073AAD2406A7}" presName="spaceA" presStyleCnt="0"/>
      <dgm:spPr/>
    </dgm:pt>
  </dgm:ptLst>
  <dgm:cxnLst>
    <dgm:cxn modelId="{0BED7C41-2B55-473F-95AC-CD42530FDA1B}" type="presOf" srcId="{54532CB3-699E-49A5-AE44-073AAD2406A7}" destId="{A3F30DF7-4A1F-4E2C-8DAB-11B1CCF0C8F9}" srcOrd="0" destOrd="0" presId="urn:microsoft.com/office/officeart/2005/8/layout/hProcess11"/>
    <dgm:cxn modelId="{E04FBEC9-52C9-4355-9CD0-890FA257BDF3}" type="presOf" srcId="{19A0B87C-722E-462E-85FF-9B50F793DFD9}" destId="{3892C0B8-B0D1-45A2-9832-A15909D2D06C}" srcOrd="0" destOrd="0" presId="urn:microsoft.com/office/officeart/2005/8/layout/hProcess11"/>
    <dgm:cxn modelId="{DD3DC18A-6140-4D57-8579-8A2B6F679658}" type="presOf" srcId="{14F47445-62A2-47D0-9637-241DB12041D9}" destId="{2FD44A06-D00D-4324-A6A6-9DA6C9547903}" srcOrd="0" destOrd="0" presId="urn:microsoft.com/office/officeart/2005/8/layout/hProcess11"/>
    <dgm:cxn modelId="{EC16F8D4-E878-45E3-AE8D-B6EB10B8C353}" srcId="{445AFB78-9F91-47DF-B8FC-D1E1AA19F017}" destId="{54532CB3-699E-49A5-AE44-073AAD2406A7}" srcOrd="2" destOrd="0" parTransId="{E8C8883E-7DD8-479C-A408-731529D4CEE3}" sibTransId="{B97AC5DF-813F-46EF-AAB5-3F158089DD06}"/>
    <dgm:cxn modelId="{D4A00B5C-8AFE-4B7C-826D-78B3C8ACE2F0}" srcId="{445AFB78-9F91-47DF-B8FC-D1E1AA19F017}" destId="{14F47445-62A2-47D0-9637-241DB12041D9}" srcOrd="0" destOrd="0" parTransId="{5F434C84-7EF4-4376-B454-5847C714D453}" sibTransId="{29C8AA19-62EA-4579-B783-AD50F3011A7A}"/>
    <dgm:cxn modelId="{45B73577-CE87-413F-82B7-F19C35DED8C5}" type="presOf" srcId="{445AFB78-9F91-47DF-B8FC-D1E1AA19F017}" destId="{4BD9E6EE-976B-4C52-A209-E8FA50610837}" srcOrd="0" destOrd="0" presId="urn:microsoft.com/office/officeart/2005/8/layout/hProcess11"/>
    <dgm:cxn modelId="{BFB444EC-4098-4086-A114-010BEA8C7DC3}" srcId="{445AFB78-9F91-47DF-B8FC-D1E1AA19F017}" destId="{19A0B87C-722E-462E-85FF-9B50F793DFD9}" srcOrd="1" destOrd="0" parTransId="{75AA3965-622F-4087-92C4-FF1A4D0CC24B}" sibTransId="{3C81A5B8-B0BC-4429-A099-6883243BD1CB}"/>
    <dgm:cxn modelId="{A6AC7BDC-8C51-4B86-820A-52C61958556E}" type="presParOf" srcId="{4BD9E6EE-976B-4C52-A209-E8FA50610837}" destId="{2FD47864-B82B-4A47-BED9-DE16284952CD}" srcOrd="0" destOrd="0" presId="urn:microsoft.com/office/officeart/2005/8/layout/hProcess11"/>
    <dgm:cxn modelId="{65D68EA3-3A9C-4D1F-93BA-5264322C2FC9}" type="presParOf" srcId="{4BD9E6EE-976B-4C52-A209-E8FA50610837}" destId="{723791DC-2F97-4B71-B27E-B6067CEE2EDB}" srcOrd="1" destOrd="0" presId="urn:microsoft.com/office/officeart/2005/8/layout/hProcess11"/>
    <dgm:cxn modelId="{B27B7166-46E6-46DE-B775-00C80C42D2D0}" type="presParOf" srcId="{723791DC-2F97-4B71-B27E-B6067CEE2EDB}" destId="{6D8B7E09-3FE8-430D-82C6-3531E5CA7B72}" srcOrd="0" destOrd="0" presId="urn:microsoft.com/office/officeart/2005/8/layout/hProcess11"/>
    <dgm:cxn modelId="{D5F6727A-553F-4621-899A-4604B0E43A66}" type="presParOf" srcId="{6D8B7E09-3FE8-430D-82C6-3531E5CA7B72}" destId="{2FD44A06-D00D-4324-A6A6-9DA6C9547903}" srcOrd="0" destOrd="0" presId="urn:microsoft.com/office/officeart/2005/8/layout/hProcess11"/>
    <dgm:cxn modelId="{7977CD2A-1A4D-4F2E-ADE2-B481AC3E0D85}" type="presParOf" srcId="{6D8B7E09-3FE8-430D-82C6-3531E5CA7B72}" destId="{353CF8F0-C34C-4ABE-AC35-963984F43069}" srcOrd="1" destOrd="0" presId="urn:microsoft.com/office/officeart/2005/8/layout/hProcess11"/>
    <dgm:cxn modelId="{C00C8AE1-EE9E-4550-BBBA-E16B80DEA587}" type="presParOf" srcId="{6D8B7E09-3FE8-430D-82C6-3531E5CA7B72}" destId="{DBD6911A-1521-4D12-98E0-C7C29B7FBE60}" srcOrd="2" destOrd="0" presId="urn:microsoft.com/office/officeart/2005/8/layout/hProcess11"/>
    <dgm:cxn modelId="{D80E7D07-0A72-40A5-A0D3-566BE85026DB}" type="presParOf" srcId="{723791DC-2F97-4B71-B27E-B6067CEE2EDB}" destId="{1AD51D38-C06B-4B5C-88B7-BDE9F035CC70}" srcOrd="1" destOrd="0" presId="urn:microsoft.com/office/officeart/2005/8/layout/hProcess11"/>
    <dgm:cxn modelId="{85ECAFAE-F4F6-443A-8139-1670D4AB7BBA}" type="presParOf" srcId="{723791DC-2F97-4B71-B27E-B6067CEE2EDB}" destId="{322C21CA-6FC4-457C-A317-CFE132E59DBB}" srcOrd="2" destOrd="0" presId="urn:microsoft.com/office/officeart/2005/8/layout/hProcess11"/>
    <dgm:cxn modelId="{13201B89-4E5B-480B-85BF-ECCCD02EC569}" type="presParOf" srcId="{322C21CA-6FC4-457C-A317-CFE132E59DBB}" destId="{3892C0B8-B0D1-45A2-9832-A15909D2D06C}" srcOrd="0" destOrd="0" presId="urn:microsoft.com/office/officeart/2005/8/layout/hProcess11"/>
    <dgm:cxn modelId="{9C9CD967-06A0-46E7-8305-69979C7DDD23}" type="presParOf" srcId="{322C21CA-6FC4-457C-A317-CFE132E59DBB}" destId="{54964B84-B7D7-48CE-BCE1-C4B0F9EE3E3E}" srcOrd="1" destOrd="0" presId="urn:microsoft.com/office/officeart/2005/8/layout/hProcess11"/>
    <dgm:cxn modelId="{3E6AE324-D827-4D69-9C6F-8E3720A19A62}" type="presParOf" srcId="{322C21CA-6FC4-457C-A317-CFE132E59DBB}" destId="{E456ABF3-D4CC-42D3-8E58-A66508164364}" srcOrd="2" destOrd="0" presId="urn:microsoft.com/office/officeart/2005/8/layout/hProcess11"/>
    <dgm:cxn modelId="{82C3FF17-6BA3-4755-AFF4-4CBB4FC6105D}" type="presParOf" srcId="{723791DC-2F97-4B71-B27E-B6067CEE2EDB}" destId="{66F8FBBC-E561-417C-A990-43EDDA88F2D8}" srcOrd="3" destOrd="0" presId="urn:microsoft.com/office/officeart/2005/8/layout/hProcess11"/>
    <dgm:cxn modelId="{9EC96527-098D-4B29-8B14-E6E3A39FED77}" type="presParOf" srcId="{723791DC-2F97-4B71-B27E-B6067CEE2EDB}" destId="{5E4E9110-982F-48A6-81F9-07FBE777A419}" srcOrd="4" destOrd="0" presId="urn:microsoft.com/office/officeart/2005/8/layout/hProcess11"/>
    <dgm:cxn modelId="{3431EFAA-67A7-425A-9983-59B667C6286C}" type="presParOf" srcId="{5E4E9110-982F-48A6-81F9-07FBE777A419}" destId="{A3F30DF7-4A1F-4E2C-8DAB-11B1CCF0C8F9}" srcOrd="0" destOrd="0" presId="urn:microsoft.com/office/officeart/2005/8/layout/hProcess11"/>
    <dgm:cxn modelId="{19D74060-8AB2-4F12-8EC2-3FCB71BD2BD6}" type="presParOf" srcId="{5E4E9110-982F-48A6-81F9-07FBE777A419}" destId="{10CB5578-55AF-484E-90BF-7B6494F52BE6}" srcOrd="1" destOrd="0" presId="urn:microsoft.com/office/officeart/2005/8/layout/hProcess11"/>
    <dgm:cxn modelId="{7742E92B-3996-431B-ADE4-7961FFADB2B9}" type="presParOf" srcId="{5E4E9110-982F-48A6-81F9-07FBE777A419}" destId="{B302D688-99E9-43D3-9AF8-000E5FD2E54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3B6D5-2843-40D4-A60A-47F2F906DED1}">
      <dsp:nvSpPr>
        <dsp:cNvPr id="0" name=""/>
        <dsp:cNvSpPr/>
      </dsp:nvSpPr>
      <dsp:spPr>
        <a:xfrm>
          <a:off x="4484" y="1433239"/>
          <a:ext cx="1927060" cy="1927060"/>
        </a:xfrm>
        <a:prstGeom prst="ellipse">
          <a:avLst/>
        </a:prstGeom>
        <a:solidFill>
          <a:srgbClr val="C00000"/>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b="1" kern="1200" dirty="0" smtClean="0"/>
            <a:t>Erros, fraudes, sonegação e inadimplências  189.632 bi</a:t>
          </a:r>
          <a:endParaRPr lang="pt-BR" sz="1400" b="1" kern="1200" dirty="0"/>
        </a:p>
      </dsp:txBody>
      <dsp:txXfrm>
        <a:off x="286695" y="1715450"/>
        <a:ext cx="1362638" cy="1362638"/>
      </dsp:txXfrm>
    </dsp:sp>
    <dsp:sp modelId="{C207C9FC-1D3A-4945-B9E9-AF93AB3B137E}">
      <dsp:nvSpPr>
        <dsp:cNvPr id="0" name=""/>
        <dsp:cNvSpPr/>
      </dsp:nvSpPr>
      <dsp:spPr>
        <a:xfrm>
          <a:off x="1939368" y="1837921"/>
          <a:ext cx="1117695" cy="111769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2087518" y="2265328"/>
        <a:ext cx="821395" cy="262881"/>
      </dsp:txXfrm>
    </dsp:sp>
    <dsp:sp modelId="{83C6ED45-787E-417D-97AC-53957BF1090E}">
      <dsp:nvSpPr>
        <dsp:cNvPr id="0" name=""/>
        <dsp:cNvSpPr/>
      </dsp:nvSpPr>
      <dsp:spPr>
        <a:xfrm>
          <a:off x="3064887" y="1433239"/>
          <a:ext cx="1927060" cy="1927060"/>
        </a:xfrm>
        <a:prstGeom prst="ellipse">
          <a:avLst/>
        </a:prstGeom>
        <a:solidFill>
          <a:srgbClr val="C00000"/>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t>Desonerações</a:t>
          </a:r>
          <a:r>
            <a:rPr lang="pt-BR" sz="1300" b="1" kern="1200" baseline="30000" dirty="0" smtClean="0"/>
            <a:t>(*)</a:t>
          </a:r>
          <a:r>
            <a:rPr lang="pt-BR" sz="1300" b="1" kern="1200" dirty="0" smtClean="0"/>
            <a:t> </a:t>
          </a:r>
          <a:r>
            <a:rPr lang="pt-BR" sz="1300" b="1" i="0" u="none" kern="1200" dirty="0" smtClean="0"/>
            <a:t>143.782 bi</a:t>
          </a:r>
          <a:r>
            <a:rPr lang="pt-BR" sz="1300" b="1" kern="1200" dirty="0" smtClean="0"/>
            <a:t> </a:t>
          </a:r>
          <a:endParaRPr lang="pt-BR" sz="1300" b="1" kern="1200" dirty="0"/>
        </a:p>
      </dsp:txBody>
      <dsp:txXfrm>
        <a:off x="3347098" y="1715450"/>
        <a:ext cx="1362638" cy="1362638"/>
      </dsp:txXfrm>
    </dsp:sp>
    <dsp:sp modelId="{C382EC6C-C217-42CB-9CFE-CBB2A985FAAE}">
      <dsp:nvSpPr>
        <dsp:cNvPr id="0" name=""/>
        <dsp:cNvSpPr/>
      </dsp:nvSpPr>
      <dsp:spPr>
        <a:xfrm>
          <a:off x="4999771" y="1837921"/>
          <a:ext cx="1117695" cy="111769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5147921" y="2265328"/>
        <a:ext cx="821395" cy="262881"/>
      </dsp:txXfrm>
    </dsp:sp>
    <dsp:sp modelId="{981CF767-8954-43CE-9F5A-2498202FFABB}">
      <dsp:nvSpPr>
        <dsp:cNvPr id="0" name=""/>
        <dsp:cNvSpPr/>
      </dsp:nvSpPr>
      <dsp:spPr>
        <a:xfrm>
          <a:off x="6125290" y="1433239"/>
          <a:ext cx="1927060" cy="1927060"/>
        </a:xfrm>
        <a:prstGeom prst="ellipse">
          <a:avLst/>
        </a:prstGeom>
        <a:solidFill>
          <a:srgbClr val="C00000"/>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t>DRU</a:t>
          </a:r>
          <a:r>
            <a:rPr lang="pt-BR" sz="1300" b="1" kern="1200" baseline="30000" dirty="0" smtClean="0"/>
            <a:t>(**)</a:t>
          </a:r>
          <a:r>
            <a:rPr lang="pt-BR" sz="1300" b="1" kern="1200" dirty="0" smtClean="0"/>
            <a:t> </a:t>
          </a:r>
          <a:r>
            <a:rPr lang="pt-BR" sz="1300" b="1" i="0" u="none" kern="1200" dirty="0" smtClean="0"/>
            <a:t>91.924</a:t>
          </a:r>
          <a:r>
            <a:rPr lang="pt-BR" sz="1300" b="1" kern="1200" dirty="0" smtClean="0"/>
            <a:t> bi</a:t>
          </a:r>
          <a:endParaRPr lang="pt-BR" sz="1300" b="1" kern="1200" dirty="0"/>
        </a:p>
      </dsp:txBody>
      <dsp:txXfrm>
        <a:off x="6407501" y="1715450"/>
        <a:ext cx="1362638" cy="1362638"/>
      </dsp:txXfrm>
    </dsp:sp>
    <dsp:sp modelId="{BDB298EF-E508-4837-A7E4-F44E24766C2B}">
      <dsp:nvSpPr>
        <dsp:cNvPr id="0" name=""/>
        <dsp:cNvSpPr/>
      </dsp:nvSpPr>
      <dsp:spPr>
        <a:xfrm>
          <a:off x="8060175" y="1837921"/>
          <a:ext cx="1117695" cy="111769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8208325" y="2068166"/>
        <a:ext cx="821395" cy="657205"/>
      </dsp:txXfrm>
    </dsp:sp>
    <dsp:sp modelId="{6291B9AE-52BD-4053-A09B-63E7F48ED966}">
      <dsp:nvSpPr>
        <dsp:cNvPr id="0" name=""/>
        <dsp:cNvSpPr/>
      </dsp:nvSpPr>
      <dsp:spPr>
        <a:xfrm>
          <a:off x="9185694" y="1433239"/>
          <a:ext cx="1927060" cy="1927060"/>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t>Total:  483.068 bilhões de reais</a:t>
          </a:r>
        </a:p>
      </dsp:txBody>
      <dsp:txXfrm>
        <a:off x="9467905" y="1715450"/>
        <a:ext cx="1362638" cy="1362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7864-B82B-4A47-BED9-DE16284952CD}">
      <dsp:nvSpPr>
        <dsp:cNvPr id="0" name=""/>
        <dsp:cNvSpPr/>
      </dsp:nvSpPr>
      <dsp:spPr>
        <a:xfrm>
          <a:off x="0" y="1305401"/>
          <a:ext cx="10515600" cy="1740535"/>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44A06-D00D-4324-A6A6-9DA6C9547903}">
      <dsp:nvSpPr>
        <dsp:cNvPr id="0" name=""/>
        <dsp:cNvSpPr/>
      </dsp:nvSpPr>
      <dsp:spPr>
        <a:xfrm>
          <a:off x="4621"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pt-BR" sz="2400" b="1" kern="1200" dirty="0" smtClean="0">
              <a:solidFill>
                <a:schemeClr val="tx1"/>
              </a:solidFill>
            </a:rPr>
            <a:t>424,8 bilhões (dívida previdenciária) </a:t>
          </a:r>
          <a:r>
            <a:rPr lang="pt-BR" sz="2400" b="1" kern="1200" baseline="30000" dirty="0" smtClean="0">
              <a:solidFill>
                <a:schemeClr val="tx1"/>
              </a:solidFill>
            </a:rPr>
            <a:t>(11)</a:t>
          </a:r>
        </a:p>
      </dsp:txBody>
      <dsp:txXfrm>
        <a:off x="4621" y="0"/>
        <a:ext cx="3049934" cy="1740535"/>
      </dsp:txXfrm>
    </dsp:sp>
    <dsp:sp modelId="{353CF8F0-C34C-4ABE-AC35-963984F43069}">
      <dsp:nvSpPr>
        <dsp:cNvPr id="0" name=""/>
        <dsp:cNvSpPr/>
      </dsp:nvSpPr>
      <dsp:spPr>
        <a:xfrm>
          <a:off x="1312021" y="1958102"/>
          <a:ext cx="435133" cy="435133"/>
        </a:xfrm>
        <a:prstGeom prst="ellipse">
          <a:avLst/>
        </a:prstGeom>
        <a:solidFill>
          <a:srgbClr val="0070C0"/>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2C0B8-B0D1-45A2-9832-A15909D2D06C}">
      <dsp:nvSpPr>
        <dsp:cNvPr id="0" name=""/>
        <dsp:cNvSpPr/>
      </dsp:nvSpPr>
      <dsp:spPr>
        <a:xfrm>
          <a:off x="3207052" y="2610802"/>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pt-BR" sz="2400" b="1" kern="1200" dirty="0" smtClean="0"/>
            <a:t>530 bilhões (dívida de contribuições sociais) </a:t>
          </a:r>
          <a:r>
            <a:rPr lang="pt-BR" sz="2400" b="1" kern="1200" baseline="30000" dirty="0" smtClean="0"/>
            <a:t>(12)</a:t>
          </a:r>
        </a:p>
      </dsp:txBody>
      <dsp:txXfrm>
        <a:off x="3207052" y="2610802"/>
        <a:ext cx="3049934" cy="1740535"/>
      </dsp:txXfrm>
    </dsp:sp>
    <dsp:sp modelId="{54964B84-B7D7-48CE-BCE1-C4B0F9EE3E3E}">
      <dsp:nvSpPr>
        <dsp:cNvPr id="0" name=""/>
        <dsp:cNvSpPr/>
      </dsp:nvSpPr>
      <dsp:spPr>
        <a:xfrm>
          <a:off x="4514453" y="1958102"/>
          <a:ext cx="435133" cy="435133"/>
        </a:xfrm>
        <a:prstGeom prst="ellipse">
          <a:avLst/>
        </a:prstGeom>
        <a:solidFill>
          <a:srgbClr val="0070C0"/>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30DF7-4A1F-4E2C-8DAB-11B1CCF0C8F9}">
      <dsp:nvSpPr>
        <dsp:cNvPr id="0" name=""/>
        <dsp:cNvSpPr/>
      </dsp:nvSpPr>
      <dsp:spPr>
        <a:xfrm>
          <a:off x="6409484"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pt-BR" sz="2400" b="1" kern="1200" dirty="0" smtClean="0">
              <a:solidFill>
                <a:schemeClr val="tx1"/>
              </a:solidFill>
            </a:rPr>
            <a:t>954,8 bilhões (total da dívida ativa)</a:t>
          </a:r>
        </a:p>
      </dsp:txBody>
      <dsp:txXfrm>
        <a:off x="6409484" y="0"/>
        <a:ext cx="3049934" cy="1740535"/>
      </dsp:txXfrm>
    </dsp:sp>
    <dsp:sp modelId="{10CB5578-55AF-484E-90BF-7B6494F52BE6}">
      <dsp:nvSpPr>
        <dsp:cNvPr id="0" name=""/>
        <dsp:cNvSpPr/>
      </dsp:nvSpPr>
      <dsp:spPr>
        <a:xfrm>
          <a:off x="7716884" y="1958102"/>
          <a:ext cx="435133" cy="435133"/>
        </a:xfrm>
        <a:prstGeom prst="ellipse">
          <a:avLst/>
        </a:prstGeom>
        <a:solidFill>
          <a:srgbClr val="0070C0"/>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40761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5FA0552-89A4-48E9-9611-6533D1BE7346}" type="datetimeFigureOut">
              <a:rPr lang="pt-BR" smtClean="0"/>
              <a:t>14/09/2017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351025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275312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smtClean="0"/>
              <a:t>Clique para editar o texto mestre</a:t>
            </a:r>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8153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smtClean="0"/>
              <a:t>Clique para editar o texto mestre</a:t>
            </a:r>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16253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51524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122156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1907453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318833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234260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5FA0552-89A4-48E9-9611-6533D1BE7346}" type="datetimeFigureOut">
              <a:rPr lang="pt-BR" smtClean="0"/>
              <a:t>14/09/2017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418552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5FA0552-89A4-48E9-9611-6533D1BE7346}" type="datetimeFigureOut">
              <a:rPr lang="pt-BR" smtClean="0"/>
              <a:t>14/09/2017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170493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5FA0552-89A4-48E9-9611-6533D1BE7346}" type="datetimeFigureOut">
              <a:rPr lang="pt-BR" smtClean="0"/>
              <a:t>14/09/2017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24697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75FA0552-89A4-48E9-9611-6533D1BE7346}" type="datetimeFigureOut">
              <a:rPr lang="pt-BR" smtClean="0"/>
              <a:t>14/09/2017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95833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A0552-89A4-48E9-9611-6533D1BE7346}" type="datetimeFigureOut">
              <a:rPr lang="pt-BR" smtClean="0"/>
              <a:t>14/09/2017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293014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5FA0552-89A4-48E9-9611-6533D1BE7346}" type="datetimeFigureOut">
              <a:rPr lang="pt-BR" smtClean="0"/>
              <a:t>14/09/2017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120093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6399212" y="5883275"/>
            <a:ext cx="914400" cy="365125"/>
          </a:xfrm>
        </p:spPr>
        <p:txBody>
          <a:bodyPr/>
          <a:lstStyle/>
          <a:p>
            <a:fld id="{75FA0552-89A4-48E9-9611-6533D1BE7346}" type="datetimeFigureOut">
              <a:rPr lang="pt-BR" smtClean="0"/>
              <a:t>14/09/2017</a:t>
            </a:fld>
            <a:endParaRPr lang="pt-BR"/>
          </a:p>
        </p:txBody>
      </p:sp>
      <p:sp>
        <p:nvSpPr>
          <p:cNvPr id="6" name="Footer Placeholder 5"/>
          <p:cNvSpPr>
            <a:spLocks noGrp="1"/>
          </p:cNvSpPr>
          <p:nvPr>
            <p:ph type="ftr" sz="quarter" idx="11"/>
          </p:nvPr>
        </p:nvSpPr>
        <p:spPr>
          <a:xfrm>
            <a:off x="1141412" y="5883275"/>
            <a:ext cx="5105400" cy="365125"/>
          </a:xfrm>
        </p:spPr>
        <p:txBody>
          <a:bodyPr/>
          <a:lstStyle/>
          <a:p>
            <a:endParaRPr lang="pt-BR"/>
          </a:p>
        </p:txBody>
      </p:sp>
      <p:sp>
        <p:nvSpPr>
          <p:cNvPr id="7" name="Slide Number Placeholder 6"/>
          <p:cNvSpPr>
            <a:spLocks noGrp="1"/>
          </p:cNvSpPr>
          <p:nvPr>
            <p:ph type="sldNum" sz="quarter" idx="12"/>
          </p:nvPr>
        </p:nvSpPr>
        <p:spPr>
          <a:xfrm>
            <a:off x="10742612" y="5883275"/>
            <a:ext cx="322567" cy="365125"/>
          </a:xfrm>
        </p:spPr>
        <p:txBody>
          <a:bodyPr/>
          <a:lstStyle/>
          <a:p>
            <a:fld id="{A275808F-0A8C-447A-A70D-C4E214358374}" type="slidenum">
              <a:rPr lang="pt-BR" smtClean="0"/>
              <a:t>‹nº›</a:t>
            </a:fld>
            <a:endParaRPr lang="pt-BR"/>
          </a:p>
        </p:txBody>
      </p:sp>
    </p:spTree>
    <p:extLst>
      <p:ext uri="{BB962C8B-B14F-4D97-AF65-F5344CB8AC3E}">
        <p14:creationId xmlns:p14="http://schemas.microsoft.com/office/powerpoint/2010/main" val="60587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5FA0552-89A4-48E9-9611-6533D1BE7346}" type="datetimeFigureOut">
              <a:rPr lang="pt-BR" smtClean="0"/>
              <a:t>14/09/2017</a:t>
            </a:fld>
            <a:endParaRPr lang="pt-B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t-B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275808F-0A8C-447A-A70D-C4E214358374}" type="slidenum">
              <a:rPr lang="pt-BR" smtClean="0"/>
              <a:t>‹nº›</a:t>
            </a:fld>
            <a:endParaRPr lang="pt-BR"/>
          </a:p>
        </p:txBody>
      </p:sp>
    </p:spTree>
    <p:extLst>
      <p:ext uri="{BB962C8B-B14F-4D97-AF65-F5344CB8AC3E}">
        <p14:creationId xmlns:p14="http://schemas.microsoft.com/office/powerpoint/2010/main" val="1513293290"/>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7545" y="327546"/>
            <a:ext cx="11477767" cy="6291617"/>
          </a:xfrm>
        </p:spPr>
        <p:txBody>
          <a:bodyPr>
            <a:normAutofit fontScale="90000"/>
          </a:bodyPr>
          <a:lstStyle/>
          <a:p>
            <a:pPr>
              <a:lnSpc>
                <a:spcPct val="100000"/>
              </a:lnSpc>
            </a:pPr>
            <a:r>
              <a:rPr lang="pt-BR" sz="5300" b="1" dirty="0" smtClean="0">
                <a:solidFill>
                  <a:schemeClr val="tx1"/>
                </a:solidFill>
                <a:latin typeface="Arial Black" panose="020B0A04020102020204" pitchFamily="34" charset="0"/>
              </a:rPr>
              <a:t>CPI </a:t>
            </a:r>
            <a:r>
              <a:rPr lang="pt-BR" sz="5300" b="1" dirty="0" err="1" smtClean="0">
                <a:solidFill>
                  <a:schemeClr val="tx1"/>
                </a:solidFill>
                <a:latin typeface="Arial Black" panose="020B0A04020102020204" pitchFamily="34" charset="0"/>
              </a:rPr>
              <a:t>Prev</a:t>
            </a:r>
            <a:r>
              <a:rPr lang="pt-BR" sz="5300" b="1" dirty="0" smtClean="0">
                <a:solidFill>
                  <a:schemeClr val="tx1"/>
                </a:solidFill>
                <a:latin typeface="Arial Black" panose="020B0A04020102020204" pitchFamily="34" charset="0"/>
              </a:rPr>
              <a:t> – Senado FEDERAL</a:t>
            </a:r>
            <a:r>
              <a:rPr lang="pt-BR" sz="5300" b="1" dirty="0">
                <a:solidFill>
                  <a:schemeClr val="tx1"/>
                </a:solidFill>
                <a:latin typeface="Arial Black" panose="020B0A04020102020204" pitchFamily="34" charset="0"/>
              </a:rPr>
              <a:t/>
            </a:r>
            <a:br>
              <a:rPr lang="pt-BR" sz="5300" b="1" dirty="0">
                <a:solidFill>
                  <a:schemeClr val="tx1"/>
                </a:solidFill>
                <a:latin typeface="Arial Black" panose="020B0A04020102020204" pitchFamily="34" charset="0"/>
              </a:rPr>
            </a:br>
            <a:r>
              <a:rPr lang="pt-BR" sz="5300" b="1" dirty="0">
                <a:solidFill>
                  <a:schemeClr val="tx1"/>
                </a:solidFill>
                <a:latin typeface="Arial Black" panose="020B0A04020102020204" pitchFamily="34" charset="0"/>
              </a:rPr>
              <a:t/>
            </a:r>
            <a:br>
              <a:rPr lang="pt-BR" sz="5300" b="1" dirty="0">
                <a:solidFill>
                  <a:schemeClr val="tx1"/>
                </a:solidFill>
                <a:latin typeface="Arial Black" panose="020B0A04020102020204" pitchFamily="34" charset="0"/>
              </a:rPr>
            </a:br>
            <a:r>
              <a:rPr lang="pt-BR" sz="4400" b="1" dirty="0" smtClean="0">
                <a:solidFill>
                  <a:schemeClr val="tx1"/>
                </a:solidFill>
                <a:latin typeface="Arial Black" panose="020B0A04020102020204" pitchFamily="34" charset="0"/>
              </a:rPr>
              <a:t>EXPOSIÇÃO NA Assembleia </a:t>
            </a:r>
            <a:r>
              <a:rPr lang="pt-BR" sz="4400" b="1" dirty="0">
                <a:solidFill>
                  <a:schemeClr val="tx1"/>
                </a:solidFill>
                <a:latin typeface="Arial Black" panose="020B0A04020102020204" pitchFamily="34" charset="0"/>
              </a:rPr>
              <a:t>Legislativa do Estado de São Paulo (</a:t>
            </a:r>
            <a:r>
              <a:rPr lang="pt-BR" sz="4400" b="1" dirty="0" err="1">
                <a:solidFill>
                  <a:schemeClr val="tx1"/>
                </a:solidFill>
                <a:latin typeface="Arial Black" panose="020B0A04020102020204" pitchFamily="34" charset="0"/>
              </a:rPr>
              <a:t>Alesp</a:t>
            </a:r>
            <a:r>
              <a:rPr lang="pt-BR" sz="4400" b="1" dirty="0">
                <a:solidFill>
                  <a:schemeClr val="tx1"/>
                </a:solidFill>
                <a:latin typeface="Arial Black" panose="020B0A04020102020204" pitchFamily="34" charset="0"/>
              </a:rPr>
              <a:t>)</a:t>
            </a:r>
            <a:br>
              <a:rPr lang="pt-BR" sz="4400" b="1" dirty="0">
                <a:solidFill>
                  <a:schemeClr val="tx1"/>
                </a:solidFill>
                <a:latin typeface="Arial Black" panose="020B0A04020102020204" pitchFamily="34" charset="0"/>
              </a:rPr>
            </a:br>
            <a:r>
              <a:rPr lang="pt-BR" sz="4400" b="1" dirty="0" smtClean="0">
                <a:solidFill>
                  <a:schemeClr val="tx1"/>
                </a:solidFill>
                <a:latin typeface="Arial Black" panose="020B0A04020102020204" pitchFamily="34" charset="0"/>
              </a:rPr>
              <a:t>14/09/2017</a:t>
            </a:r>
            <a:r>
              <a:rPr lang="pt-BR" sz="8000" b="1" dirty="0">
                <a:solidFill>
                  <a:schemeClr val="tx1"/>
                </a:solidFill>
                <a:latin typeface="Arial Black" panose="020B0A04020102020204" pitchFamily="34" charset="0"/>
              </a:rPr>
              <a:t/>
            </a:r>
            <a:br>
              <a:rPr lang="pt-BR" sz="8000" b="1" dirty="0">
                <a:solidFill>
                  <a:schemeClr val="tx1"/>
                </a:solidFill>
                <a:latin typeface="Arial Black" panose="020B0A04020102020204" pitchFamily="34" charset="0"/>
              </a:rPr>
            </a:br>
            <a:r>
              <a:rPr lang="pt-BR" sz="8000" b="1" dirty="0">
                <a:solidFill>
                  <a:schemeClr val="tx1"/>
                </a:solidFill>
                <a:latin typeface="Arial Black" panose="020B0A04020102020204" pitchFamily="34" charset="0"/>
              </a:rPr>
              <a:t/>
            </a:r>
            <a:br>
              <a:rPr lang="pt-BR" sz="8000" b="1" dirty="0">
                <a:solidFill>
                  <a:schemeClr val="tx1"/>
                </a:solidFill>
                <a:latin typeface="Arial Black" panose="020B0A04020102020204" pitchFamily="34" charset="0"/>
              </a:rPr>
            </a:br>
            <a:r>
              <a:rPr lang="pt-BR" sz="2000" dirty="0">
                <a:solidFill>
                  <a:schemeClr val="tx1"/>
                </a:solidFill>
                <a:latin typeface="Arial Black" panose="020B0A04020102020204" pitchFamily="34" charset="0"/>
              </a:rPr>
              <a:t>Paulo Penteado Teixeira Junior</a:t>
            </a:r>
            <a:br>
              <a:rPr lang="pt-BR" sz="2000" dirty="0">
                <a:solidFill>
                  <a:schemeClr val="tx1"/>
                </a:solidFill>
                <a:latin typeface="Arial Black" panose="020B0A04020102020204" pitchFamily="34" charset="0"/>
              </a:rPr>
            </a:br>
            <a:r>
              <a:rPr lang="pt-BR" sz="2000" dirty="0">
                <a:solidFill>
                  <a:schemeClr val="tx1"/>
                </a:solidFill>
                <a:latin typeface="Arial Black" panose="020B0A04020102020204" pitchFamily="34" charset="0"/>
              </a:rPr>
              <a:t>Promotor de Justiça MPSP</a:t>
            </a:r>
            <a:br>
              <a:rPr lang="pt-BR" sz="2000" dirty="0">
                <a:solidFill>
                  <a:schemeClr val="tx1"/>
                </a:solidFill>
                <a:latin typeface="Arial Black" panose="020B0A04020102020204" pitchFamily="34" charset="0"/>
              </a:rPr>
            </a:br>
            <a:r>
              <a:rPr lang="pt-BR" sz="2000" dirty="0">
                <a:solidFill>
                  <a:schemeClr val="tx1"/>
                </a:solidFill>
                <a:latin typeface="Arial Black" panose="020B0A04020102020204" pitchFamily="34" charset="0"/>
              </a:rPr>
              <a:t>1º Secretário da APMP</a:t>
            </a:r>
            <a:br>
              <a:rPr lang="pt-BR" sz="2000" dirty="0">
                <a:solidFill>
                  <a:schemeClr val="tx1"/>
                </a:solidFill>
                <a:latin typeface="Arial Black" panose="020B0A04020102020204" pitchFamily="34" charset="0"/>
              </a:rPr>
            </a:br>
            <a:r>
              <a:rPr lang="pt-BR" sz="2000" dirty="0">
                <a:solidFill>
                  <a:schemeClr val="tx1"/>
                </a:solidFill>
                <a:latin typeface="Arial Black" panose="020B0A04020102020204" pitchFamily="34" charset="0"/>
              </a:rPr>
              <a:t>Assessor da CONAMP</a:t>
            </a:r>
            <a:br>
              <a:rPr lang="pt-BR" sz="2000" dirty="0">
                <a:solidFill>
                  <a:schemeClr val="tx1"/>
                </a:solidFill>
                <a:latin typeface="Arial Black" panose="020B0A04020102020204" pitchFamily="34" charset="0"/>
              </a:rPr>
            </a:br>
            <a:r>
              <a:rPr lang="pt-BR" sz="2000" dirty="0">
                <a:solidFill>
                  <a:schemeClr val="tx1"/>
                </a:solidFill>
                <a:latin typeface="Arial Black" panose="020B0A04020102020204" pitchFamily="34" charset="0"/>
              </a:rPr>
              <a:t>penteado@apmp.com.br</a:t>
            </a:r>
          </a:p>
        </p:txBody>
      </p:sp>
    </p:spTree>
    <p:extLst>
      <p:ext uri="{BB962C8B-B14F-4D97-AF65-F5344CB8AC3E}">
        <p14:creationId xmlns:p14="http://schemas.microsoft.com/office/powerpoint/2010/main" val="523067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85000" lnSpcReduction="20000"/>
          </a:bodyPr>
          <a:lstStyle/>
          <a:p>
            <a:pPr marL="0" indent="0" algn="just">
              <a:buNone/>
            </a:pPr>
            <a:r>
              <a:rPr lang="pt-BR" sz="3200" b="1" dirty="0">
                <a:solidFill>
                  <a:schemeClr val="tx1"/>
                </a:solidFill>
              </a:rPr>
              <a:t>3- </a:t>
            </a:r>
            <a:r>
              <a:rPr lang="pt-BR" sz="3200" b="1" u="sng" dirty="0">
                <a:solidFill>
                  <a:schemeClr val="tx1"/>
                </a:solidFill>
              </a:rPr>
              <a:t>Necessidade de conclusão do procedimento fiscal para propositura da ação penal</a:t>
            </a:r>
            <a:r>
              <a:rPr lang="pt-BR" sz="3200" b="1" dirty="0">
                <a:solidFill>
                  <a:schemeClr val="tx1"/>
                </a:solidFill>
              </a:rPr>
              <a:t> (art. 83 da Lei 9.430/96, com redação dada pelo art. 43 da Lei 12.350/10).</a:t>
            </a:r>
          </a:p>
          <a:p>
            <a:pPr marL="0" indent="0" algn="just">
              <a:buNone/>
            </a:pPr>
            <a:endParaRPr lang="pt-BR" sz="3200" b="1" dirty="0">
              <a:solidFill>
                <a:schemeClr val="tx1"/>
              </a:solidFill>
            </a:endParaRPr>
          </a:p>
          <a:p>
            <a:pPr marL="0" indent="0" algn="just">
              <a:buNone/>
            </a:pPr>
            <a:r>
              <a:rPr lang="pt-BR" sz="3200" b="1" dirty="0">
                <a:solidFill>
                  <a:schemeClr val="tx1"/>
                </a:solidFill>
              </a:rPr>
              <a:t>4- </a:t>
            </a:r>
            <a:r>
              <a:rPr lang="pt-BR" sz="3200" b="1" u="sng" dirty="0">
                <a:solidFill>
                  <a:schemeClr val="tx1"/>
                </a:solidFill>
              </a:rPr>
              <a:t>Parcelamento da </a:t>
            </a:r>
            <a:r>
              <a:rPr lang="pt-BR" sz="3200" b="1" u="sng" dirty="0" smtClean="0">
                <a:solidFill>
                  <a:schemeClr val="tx1"/>
                </a:solidFill>
              </a:rPr>
              <a:t>dívida </a:t>
            </a:r>
            <a:r>
              <a:rPr lang="pt-BR" sz="3200" b="1" u="sng" dirty="0">
                <a:solidFill>
                  <a:schemeClr val="tx1"/>
                </a:solidFill>
              </a:rPr>
              <a:t>suspende a pretensão punitiva</a:t>
            </a:r>
            <a:r>
              <a:rPr lang="pt-BR" sz="3200" b="1" dirty="0">
                <a:solidFill>
                  <a:schemeClr val="tx1"/>
                </a:solidFill>
              </a:rPr>
              <a:t> e o </a:t>
            </a:r>
            <a:r>
              <a:rPr lang="pt-BR" sz="3200" b="1" u="sng" dirty="0">
                <a:solidFill>
                  <a:schemeClr val="tx1"/>
                </a:solidFill>
              </a:rPr>
              <a:t>pagamento do débito extingue a punibilidade do agente</a:t>
            </a:r>
            <a:r>
              <a:rPr lang="pt-BR" sz="3200" b="1" dirty="0">
                <a:solidFill>
                  <a:schemeClr val="tx1"/>
                </a:solidFill>
              </a:rPr>
              <a:t> (art. 9º da Lei 10.684/03 e 168, § 2º, do CP).</a:t>
            </a:r>
          </a:p>
          <a:p>
            <a:pPr marL="0" indent="0" algn="just">
              <a:buNone/>
            </a:pPr>
            <a:endParaRPr lang="pt-BR" sz="3200" b="1" dirty="0">
              <a:solidFill>
                <a:schemeClr val="tx1"/>
              </a:solidFill>
            </a:endParaRPr>
          </a:p>
          <a:p>
            <a:pPr marL="0" indent="0" algn="just">
              <a:buNone/>
            </a:pPr>
            <a:r>
              <a:rPr lang="pt-BR" sz="3200" b="1" dirty="0">
                <a:solidFill>
                  <a:schemeClr val="tx1"/>
                </a:solidFill>
              </a:rPr>
              <a:t>5- </a:t>
            </a:r>
            <a:r>
              <a:rPr lang="pt-BR" sz="3200" b="1" u="sng" dirty="0">
                <a:solidFill>
                  <a:schemeClr val="tx1"/>
                </a:solidFill>
              </a:rPr>
              <a:t>Falta de regra especial de prescrição penal</a:t>
            </a:r>
            <a:r>
              <a:rPr lang="pt-BR" sz="3200" b="1" dirty="0">
                <a:solidFill>
                  <a:schemeClr val="tx1"/>
                </a:solidFill>
              </a:rPr>
              <a:t> (crime que produz efeitos no presente e no futuro).</a:t>
            </a: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a:solidFill>
                  <a:schemeClr val="tx1"/>
                </a:solidFill>
                <a:latin typeface="Arial Black" panose="020B0A04020102020204" pitchFamily="34" charset="0"/>
              </a:rPr>
              <a:t>PROBLEMAS DA TUTELA PENAL CRIMES DE ÍNDOLE PREVIDENCIÁRIA</a:t>
            </a:r>
          </a:p>
        </p:txBody>
      </p:sp>
    </p:spTree>
    <p:extLst>
      <p:ext uri="{BB962C8B-B14F-4D97-AF65-F5344CB8AC3E}">
        <p14:creationId xmlns:p14="http://schemas.microsoft.com/office/powerpoint/2010/main" val="734552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62500" lnSpcReduction="20000"/>
          </a:bodyPr>
          <a:lstStyle/>
          <a:p>
            <a:pPr marL="0" indent="0" algn="just">
              <a:buNone/>
            </a:pPr>
            <a:r>
              <a:rPr lang="pt-BR" sz="3200" b="1" dirty="0">
                <a:solidFill>
                  <a:schemeClr val="tx1"/>
                </a:solidFill>
              </a:rPr>
              <a:t>6-  </a:t>
            </a:r>
            <a:r>
              <a:rPr lang="pt-BR" sz="3200" b="1" u="sng" dirty="0">
                <a:solidFill>
                  <a:schemeClr val="tx1"/>
                </a:solidFill>
              </a:rPr>
              <a:t>Falta de previsão da responsabilidade penal da pessoa jurídica</a:t>
            </a:r>
            <a:r>
              <a:rPr lang="pt-BR" sz="3200" b="1" dirty="0">
                <a:solidFill>
                  <a:schemeClr val="tx1"/>
                </a:solidFill>
              </a:rPr>
              <a:t>, de ordinário veiculo para o cometimento de crimes contra a previdência e contra a ordem econômica.</a:t>
            </a:r>
          </a:p>
          <a:p>
            <a:pPr marL="0" indent="0" algn="just">
              <a:buNone/>
            </a:pPr>
            <a:endParaRPr lang="pt-BR" sz="3200" b="1" dirty="0">
              <a:solidFill>
                <a:schemeClr val="tx1"/>
              </a:solidFill>
            </a:endParaRPr>
          </a:p>
          <a:p>
            <a:pPr marL="0" indent="0" algn="just">
              <a:buNone/>
            </a:pPr>
            <a:r>
              <a:rPr lang="pt-BR" sz="3200" b="1" dirty="0">
                <a:solidFill>
                  <a:schemeClr val="tx1"/>
                </a:solidFill>
              </a:rPr>
              <a:t>7 – </a:t>
            </a:r>
            <a:r>
              <a:rPr lang="pt-BR" sz="3200" b="1" u="sng" dirty="0">
                <a:solidFill>
                  <a:schemeClr val="tx1"/>
                </a:solidFill>
              </a:rPr>
              <a:t>Falta de medidas cautelares </a:t>
            </a:r>
            <a:r>
              <a:rPr lang="pt-BR" sz="3200" b="1" u="sng" dirty="0" smtClean="0">
                <a:solidFill>
                  <a:schemeClr val="tx1"/>
                </a:solidFill>
              </a:rPr>
              <a:t>processuais penais específicas </a:t>
            </a:r>
            <a:r>
              <a:rPr lang="pt-BR" sz="3200" b="1" u="sng" dirty="0">
                <a:solidFill>
                  <a:schemeClr val="tx1"/>
                </a:solidFill>
              </a:rPr>
              <a:t>para a tutela emergencial</a:t>
            </a:r>
            <a:r>
              <a:rPr lang="pt-BR" sz="3200" b="1" dirty="0">
                <a:solidFill>
                  <a:schemeClr val="tx1"/>
                </a:solidFill>
              </a:rPr>
              <a:t>  da previdência. </a:t>
            </a:r>
          </a:p>
          <a:p>
            <a:pPr marL="0" indent="0" algn="just">
              <a:buNone/>
            </a:pPr>
            <a:endParaRPr lang="pt-BR" sz="3200" b="1" dirty="0">
              <a:solidFill>
                <a:schemeClr val="tx1"/>
              </a:solidFill>
            </a:endParaRPr>
          </a:p>
          <a:p>
            <a:pPr marL="0" indent="0" algn="just">
              <a:buNone/>
            </a:pPr>
            <a:r>
              <a:rPr lang="pt-BR" sz="3200" b="1" dirty="0">
                <a:solidFill>
                  <a:schemeClr val="tx1"/>
                </a:solidFill>
              </a:rPr>
              <a:t>8 – </a:t>
            </a:r>
            <a:r>
              <a:rPr lang="pt-BR" sz="3200" b="1" u="sng" dirty="0">
                <a:solidFill>
                  <a:schemeClr val="tx1"/>
                </a:solidFill>
              </a:rPr>
              <a:t>Lacunas penais</a:t>
            </a:r>
            <a:r>
              <a:rPr lang="pt-BR" sz="3200" b="1" dirty="0">
                <a:solidFill>
                  <a:schemeClr val="tx1"/>
                </a:solidFill>
              </a:rPr>
              <a:t>, como a exemplo dúvida sobre a </a:t>
            </a:r>
            <a:r>
              <a:rPr lang="pt-BR" sz="3200" b="1" dirty="0" smtClean="0">
                <a:solidFill>
                  <a:schemeClr val="tx1"/>
                </a:solidFill>
              </a:rPr>
              <a:t>tipicidade </a:t>
            </a:r>
            <a:r>
              <a:rPr lang="pt-BR" sz="3200" b="1" dirty="0">
                <a:solidFill>
                  <a:schemeClr val="tx1"/>
                </a:solidFill>
              </a:rPr>
              <a:t>da falta de registro do contrato de trabalho em CTPS (o que impacta a previdência), tipificação de condutas gravíssimas para a previdência em tipo penal geral e com baixa punição (fraudes contra a previdência tipificadas </a:t>
            </a:r>
            <a:r>
              <a:rPr lang="pt-BR" sz="3200" b="1" dirty="0" smtClean="0">
                <a:solidFill>
                  <a:schemeClr val="tx1"/>
                </a:solidFill>
              </a:rPr>
              <a:t>como </a:t>
            </a:r>
            <a:r>
              <a:rPr lang="pt-BR" sz="3200" b="1" dirty="0">
                <a:solidFill>
                  <a:schemeClr val="tx1"/>
                </a:solidFill>
              </a:rPr>
              <a:t>estelionato) e falta de tipo penal específico para reprimir a concessão fraudulenta ou culposa de benefício previdenciário ou para punir o administrador público que deixa de repassar para a previdência contribuição descontada de servidor vinculado ao RGPS.</a:t>
            </a: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a:solidFill>
                  <a:schemeClr val="tx1"/>
                </a:solidFill>
                <a:latin typeface="Arial Black" panose="020B0A04020102020204" pitchFamily="34" charset="0"/>
              </a:rPr>
              <a:t>PROBLEMAS DA TUTELA PENAL CRIMES DE ÍNDOLE PREVIDENCIÁRIA</a:t>
            </a:r>
          </a:p>
        </p:txBody>
      </p:sp>
    </p:spTree>
    <p:extLst>
      <p:ext uri="{BB962C8B-B14F-4D97-AF65-F5344CB8AC3E}">
        <p14:creationId xmlns:p14="http://schemas.microsoft.com/office/powerpoint/2010/main" val="1390008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55000" lnSpcReduction="20000"/>
          </a:bodyPr>
          <a:lstStyle/>
          <a:p>
            <a:pPr marL="0" indent="0" algn="just">
              <a:buNone/>
            </a:pPr>
            <a:r>
              <a:rPr lang="pt-BR" sz="3200" b="1" dirty="0">
                <a:solidFill>
                  <a:schemeClr val="tx1"/>
                </a:solidFill>
              </a:rPr>
              <a:t>1- </a:t>
            </a:r>
            <a:r>
              <a:rPr lang="pt-BR" sz="3200" b="1" u="sng" dirty="0">
                <a:solidFill>
                  <a:schemeClr val="tx1"/>
                </a:solidFill>
              </a:rPr>
              <a:t>Apresentação de anteprojeto de lei</a:t>
            </a:r>
            <a:r>
              <a:rPr lang="pt-BR" sz="3200" b="1" dirty="0">
                <a:solidFill>
                  <a:schemeClr val="tx1"/>
                </a:solidFill>
              </a:rPr>
              <a:t> sistematizando os crimes contra a previdência, com:</a:t>
            </a:r>
          </a:p>
          <a:p>
            <a:pPr marL="0" indent="0" algn="just">
              <a:buNone/>
            </a:pPr>
            <a:endParaRPr lang="pt-BR" sz="3200" b="1" dirty="0">
              <a:solidFill>
                <a:schemeClr val="tx1"/>
              </a:solidFill>
            </a:endParaRPr>
          </a:p>
          <a:p>
            <a:pPr marL="0" indent="0" algn="just">
              <a:buNone/>
            </a:pPr>
            <a:r>
              <a:rPr lang="pt-BR" sz="3200" b="1" dirty="0">
                <a:solidFill>
                  <a:schemeClr val="tx1"/>
                </a:solidFill>
              </a:rPr>
              <a:t>1.1	– </a:t>
            </a:r>
            <a:r>
              <a:rPr lang="pt-BR" sz="3200" b="1" u="sng" dirty="0">
                <a:solidFill>
                  <a:schemeClr val="tx1"/>
                </a:solidFill>
              </a:rPr>
              <a:t>reunião</a:t>
            </a:r>
            <a:r>
              <a:rPr lang="pt-BR" sz="3200" b="1" dirty="0">
                <a:solidFill>
                  <a:schemeClr val="tx1"/>
                </a:solidFill>
              </a:rPr>
              <a:t>, em único instrumento, </a:t>
            </a:r>
            <a:r>
              <a:rPr lang="pt-BR" sz="3200" b="1" u="sng" dirty="0">
                <a:solidFill>
                  <a:schemeClr val="tx1"/>
                </a:solidFill>
              </a:rPr>
              <a:t>das principais condutas contra a previdência social</a:t>
            </a:r>
            <a:r>
              <a:rPr lang="pt-BR" sz="3200" b="1" dirty="0">
                <a:solidFill>
                  <a:schemeClr val="tx1"/>
                </a:solidFill>
              </a:rPr>
              <a:t>;</a:t>
            </a:r>
          </a:p>
          <a:p>
            <a:pPr marL="0" indent="0" algn="just">
              <a:buNone/>
            </a:pPr>
            <a:r>
              <a:rPr lang="pt-BR" sz="3200" b="1" dirty="0">
                <a:solidFill>
                  <a:schemeClr val="tx1"/>
                </a:solidFill>
              </a:rPr>
              <a:t>1.2	</a:t>
            </a:r>
            <a:r>
              <a:rPr lang="pt-BR" sz="3200" b="1" dirty="0" smtClean="0">
                <a:solidFill>
                  <a:schemeClr val="tx1"/>
                </a:solidFill>
              </a:rPr>
              <a:t>– </a:t>
            </a:r>
            <a:r>
              <a:rPr lang="pt-BR" sz="3200" b="1" u="sng" dirty="0" smtClean="0">
                <a:solidFill>
                  <a:schemeClr val="tx1"/>
                </a:solidFill>
              </a:rPr>
              <a:t>criação </a:t>
            </a:r>
            <a:r>
              <a:rPr lang="pt-BR" sz="3200" b="1" u="sng" dirty="0">
                <a:solidFill>
                  <a:schemeClr val="tx1"/>
                </a:solidFill>
              </a:rPr>
              <a:t>dos tipos penais necessários</a:t>
            </a:r>
            <a:r>
              <a:rPr lang="pt-BR" sz="3200" b="1" dirty="0">
                <a:solidFill>
                  <a:schemeClr val="tx1"/>
                </a:solidFill>
              </a:rPr>
              <a:t> para a tutela penal da previdência social</a:t>
            </a:r>
            <a:r>
              <a:rPr lang="pt-BR" sz="3200" b="1" dirty="0" smtClean="0">
                <a:solidFill>
                  <a:schemeClr val="tx1"/>
                </a:solidFill>
              </a:rPr>
              <a:t>;</a:t>
            </a:r>
          </a:p>
          <a:p>
            <a:pPr marL="0" indent="0" algn="just">
              <a:buNone/>
            </a:pPr>
            <a:endParaRPr lang="pt-BR" sz="3200" b="1" dirty="0" smtClean="0">
              <a:solidFill>
                <a:schemeClr val="tx1"/>
              </a:solidFill>
            </a:endParaRPr>
          </a:p>
          <a:p>
            <a:pPr marL="0" indent="0" algn="just">
              <a:buNone/>
            </a:pPr>
            <a:r>
              <a:rPr lang="pt-BR" sz="3200" b="1" dirty="0" smtClean="0">
                <a:solidFill>
                  <a:schemeClr val="tx1"/>
                </a:solidFill>
              </a:rPr>
              <a:t>Exemplos: </a:t>
            </a:r>
          </a:p>
          <a:p>
            <a:pPr algn="just">
              <a:buFont typeface="Wingdings" panose="05000000000000000000" pitchFamily="2" charset="2"/>
              <a:buChar char="§"/>
            </a:pPr>
            <a:r>
              <a:rPr lang="pt-BR" sz="3200" b="1" u="sng" dirty="0" smtClean="0">
                <a:solidFill>
                  <a:schemeClr val="tx1"/>
                </a:solidFill>
              </a:rPr>
              <a:t>Administrador público</a:t>
            </a:r>
            <a:r>
              <a:rPr lang="pt-BR" sz="3200" b="1" dirty="0" smtClean="0">
                <a:solidFill>
                  <a:schemeClr val="tx1"/>
                </a:solidFill>
              </a:rPr>
              <a:t> que não repassa à previdência contribuição de servidor vinculado ao </a:t>
            </a:r>
            <a:r>
              <a:rPr lang="pt-BR" sz="3200" b="1" dirty="0" err="1" smtClean="0">
                <a:solidFill>
                  <a:schemeClr val="tx1"/>
                </a:solidFill>
              </a:rPr>
              <a:t>rgps</a:t>
            </a:r>
            <a:r>
              <a:rPr lang="pt-BR" sz="3200" b="1" dirty="0" smtClean="0">
                <a:solidFill>
                  <a:schemeClr val="tx1"/>
                </a:solidFill>
              </a:rPr>
              <a:t>, ou que concede benefício quando ausentes os pressupostos;</a:t>
            </a:r>
          </a:p>
          <a:p>
            <a:pPr algn="just">
              <a:buFont typeface="Wingdings" panose="05000000000000000000" pitchFamily="2" charset="2"/>
              <a:buChar char="§"/>
            </a:pPr>
            <a:r>
              <a:rPr lang="pt-BR" sz="3200" b="1" u="sng" dirty="0" smtClean="0">
                <a:solidFill>
                  <a:schemeClr val="tx1"/>
                </a:solidFill>
              </a:rPr>
              <a:t>Particular</a:t>
            </a:r>
            <a:r>
              <a:rPr lang="pt-BR" sz="3200" b="1" dirty="0" smtClean="0">
                <a:solidFill>
                  <a:schemeClr val="tx1"/>
                </a:solidFill>
              </a:rPr>
              <a:t> que obtém benefício previdenciário mediante fraude;</a:t>
            </a:r>
          </a:p>
          <a:p>
            <a:pPr algn="just">
              <a:buFont typeface="Wingdings" panose="05000000000000000000" pitchFamily="2" charset="2"/>
              <a:buChar char="§"/>
            </a:pPr>
            <a:r>
              <a:rPr lang="pt-BR" sz="3200" b="1" u="sng" dirty="0" smtClean="0">
                <a:solidFill>
                  <a:schemeClr val="tx1"/>
                </a:solidFill>
              </a:rPr>
              <a:t>Empregador</a:t>
            </a:r>
            <a:r>
              <a:rPr lang="pt-BR" sz="3200" b="1" dirty="0" smtClean="0">
                <a:solidFill>
                  <a:schemeClr val="tx1"/>
                </a:solidFill>
              </a:rPr>
              <a:t> que não registra contrato de trabalho de seu funcionário.</a:t>
            </a: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SUGESTÕES</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413872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85000" lnSpcReduction="20000"/>
          </a:bodyPr>
          <a:lstStyle/>
          <a:p>
            <a:pPr marL="0" indent="0" algn="just">
              <a:buNone/>
            </a:pPr>
            <a:endParaRPr lang="pt-BR" sz="3200" b="1" dirty="0">
              <a:solidFill>
                <a:schemeClr val="tx1"/>
              </a:solidFill>
            </a:endParaRPr>
          </a:p>
          <a:p>
            <a:pPr marL="0" indent="0" algn="just">
              <a:buNone/>
            </a:pPr>
            <a:r>
              <a:rPr lang="pt-BR" sz="3200" b="1" dirty="0">
                <a:solidFill>
                  <a:schemeClr val="tx1"/>
                </a:solidFill>
              </a:rPr>
              <a:t>1.3	– </a:t>
            </a:r>
            <a:r>
              <a:rPr lang="pt-BR" sz="3200" b="1" u="sng" dirty="0">
                <a:solidFill>
                  <a:schemeClr val="tx1"/>
                </a:solidFill>
              </a:rPr>
              <a:t>recrudescimento das penas em crimes contra a previdência</a:t>
            </a:r>
            <a:r>
              <a:rPr lang="pt-BR" sz="3200" b="1" dirty="0">
                <a:solidFill>
                  <a:schemeClr val="tx1"/>
                </a:solidFill>
              </a:rPr>
              <a:t>, em especial nos que ofendem a ordem econômica. </a:t>
            </a:r>
          </a:p>
          <a:p>
            <a:pPr marL="0" indent="0" algn="just">
              <a:buNone/>
            </a:pPr>
            <a:r>
              <a:rPr lang="pt-BR" sz="3200" b="1" dirty="0">
                <a:solidFill>
                  <a:schemeClr val="tx1"/>
                </a:solidFill>
              </a:rPr>
              <a:t>1.4	– previsão da </a:t>
            </a:r>
            <a:r>
              <a:rPr lang="pt-BR" sz="3200" b="1" u="sng" dirty="0">
                <a:solidFill>
                  <a:schemeClr val="tx1"/>
                </a:solidFill>
              </a:rPr>
              <a:t>responsabilidade penal da pessoa jurídica</a:t>
            </a:r>
            <a:r>
              <a:rPr lang="pt-BR" sz="3200" b="1" dirty="0">
                <a:solidFill>
                  <a:schemeClr val="tx1"/>
                </a:solidFill>
              </a:rPr>
              <a:t> em crimes contra a previdência que violem a ordem econômica (com arrimo no art. 173, § </a:t>
            </a:r>
            <a:r>
              <a:rPr lang="pt-BR" sz="3200" b="1" dirty="0" smtClean="0">
                <a:solidFill>
                  <a:schemeClr val="tx1"/>
                </a:solidFill>
              </a:rPr>
              <a:t>5º </a:t>
            </a:r>
            <a:r>
              <a:rPr lang="pt-BR" sz="3200" b="1" dirty="0">
                <a:solidFill>
                  <a:schemeClr val="tx1"/>
                </a:solidFill>
              </a:rPr>
              <a:t>da </a:t>
            </a:r>
            <a:r>
              <a:rPr lang="pt-BR" sz="3200" b="1" dirty="0" smtClean="0">
                <a:solidFill>
                  <a:schemeClr val="tx1"/>
                </a:solidFill>
              </a:rPr>
              <a:t>CF, com paradigma no </a:t>
            </a:r>
            <a:r>
              <a:rPr lang="pt-BR" sz="3200" b="1" dirty="0" err="1" smtClean="0">
                <a:solidFill>
                  <a:schemeClr val="tx1"/>
                </a:solidFill>
              </a:rPr>
              <a:t>pls</a:t>
            </a:r>
            <a:r>
              <a:rPr lang="pt-BR" sz="3200" b="1" dirty="0" smtClean="0">
                <a:solidFill>
                  <a:schemeClr val="tx1"/>
                </a:solidFill>
              </a:rPr>
              <a:t> 236/2012</a:t>
            </a:r>
            <a:r>
              <a:rPr lang="pt-BR" sz="3200" b="1" dirty="0" smtClean="0">
                <a:solidFill>
                  <a:schemeClr val="tx1"/>
                </a:solidFill>
              </a:rPr>
              <a:t>), bem como de sua desconstituição quando necessário para pagamento da multa ou ressarcimento do dano;</a:t>
            </a:r>
            <a:endParaRPr lang="pt-BR" sz="3200" b="1" dirty="0">
              <a:solidFill>
                <a:schemeClr val="tx1"/>
              </a:solidFill>
            </a:endParaRPr>
          </a:p>
          <a:p>
            <a:pPr marL="0" indent="0" algn="just">
              <a:buNone/>
            </a:pPr>
            <a:r>
              <a:rPr lang="pt-BR" sz="3200" b="1" dirty="0">
                <a:solidFill>
                  <a:schemeClr val="tx1"/>
                </a:solidFill>
              </a:rPr>
              <a:t>1.5	– previsão de </a:t>
            </a:r>
            <a:r>
              <a:rPr lang="pt-BR" sz="3200" b="1" u="sng" dirty="0">
                <a:solidFill>
                  <a:schemeClr val="tx1"/>
                </a:solidFill>
              </a:rPr>
              <a:t>medidas cautelares processuais penais específicas</a:t>
            </a:r>
            <a:r>
              <a:rPr lang="pt-BR" sz="3200" b="1" dirty="0">
                <a:solidFill>
                  <a:schemeClr val="tx1"/>
                </a:solidFill>
              </a:rPr>
              <a:t> para a proteção da ordem </a:t>
            </a:r>
            <a:r>
              <a:rPr lang="pt-BR" sz="3200" b="1" dirty="0" smtClean="0">
                <a:solidFill>
                  <a:schemeClr val="tx1"/>
                </a:solidFill>
              </a:rPr>
              <a:t>previdenciária.</a:t>
            </a:r>
            <a:endParaRPr lang="pt-BR" sz="3200" b="1" dirty="0">
              <a:solidFill>
                <a:schemeClr val="tx1"/>
              </a:solidFill>
            </a:endParaRP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SUGESTÕES</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090335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62500" lnSpcReduction="20000"/>
          </a:bodyPr>
          <a:lstStyle/>
          <a:p>
            <a:pPr marL="0" indent="0" algn="just">
              <a:buNone/>
            </a:pPr>
            <a:r>
              <a:rPr lang="pt-BR" sz="3200" b="1" dirty="0">
                <a:solidFill>
                  <a:schemeClr val="tx1"/>
                </a:solidFill>
              </a:rPr>
              <a:t>2 – Outros exemplos de sugestões propostas no anteprojeto:</a:t>
            </a:r>
          </a:p>
          <a:p>
            <a:pPr marL="0" indent="0" algn="just">
              <a:buNone/>
            </a:pPr>
            <a:endParaRPr lang="pt-BR" sz="3200" b="1" dirty="0">
              <a:solidFill>
                <a:schemeClr val="tx1"/>
              </a:solidFill>
            </a:endParaRPr>
          </a:p>
          <a:p>
            <a:pPr marL="0" indent="0" algn="just">
              <a:buNone/>
            </a:pPr>
            <a:r>
              <a:rPr lang="pt-BR" sz="3200" b="1" dirty="0" smtClean="0">
                <a:solidFill>
                  <a:schemeClr val="tx1"/>
                </a:solidFill>
              </a:rPr>
              <a:t>2.1- </a:t>
            </a:r>
            <a:r>
              <a:rPr lang="pt-BR" sz="3200" b="1" dirty="0">
                <a:solidFill>
                  <a:schemeClr val="tx1"/>
                </a:solidFill>
              </a:rPr>
              <a:t>Reversão de parte da multa penal (tornada em valores </a:t>
            </a:r>
            <a:r>
              <a:rPr lang="pt-BR" sz="3200" b="1" dirty="0" smtClean="0">
                <a:solidFill>
                  <a:schemeClr val="tx1"/>
                </a:solidFill>
              </a:rPr>
              <a:t>efetivos</a:t>
            </a:r>
            <a:r>
              <a:rPr lang="pt-BR" sz="3200" b="1" dirty="0" smtClean="0">
                <a:solidFill>
                  <a:schemeClr val="tx1"/>
                </a:solidFill>
              </a:rPr>
              <a:t>, </a:t>
            </a:r>
            <a:r>
              <a:rPr lang="pt-BR" sz="3200" b="1" i="1" dirty="0" smtClean="0">
                <a:solidFill>
                  <a:schemeClr val="tx1"/>
                </a:solidFill>
              </a:rPr>
              <a:t>v.g. </a:t>
            </a:r>
            <a:r>
              <a:rPr lang="pt-BR" sz="3200" b="1" dirty="0" smtClean="0">
                <a:solidFill>
                  <a:schemeClr val="tx1"/>
                </a:solidFill>
              </a:rPr>
              <a:t>em valor mínimo de R$ </a:t>
            </a:r>
            <a:r>
              <a:rPr lang="pt-BR" sz="3200" b="1" dirty="0" smtClean="0">
                <a:solidFill>
                  <a:schemeClr val="tx1"/>
                </a:solidFill>
              </a:rPr>
              <a:t>10.410,00 – apropriação indébita/sonegação previdenciária) </a:t>
            </a:r>
            <a:r>
              <a:rPr lang="pt-BR" sz="3200" b="1" dirty="0">
                <a:solidFill>
                  <a:schemeClr val="tx1"/>
                </a:solidFill>
              </a:rPr>
              <a:t>em favor do Fundo do RGPS e em fundo para a capacitação da RFB;</a:t>
            </a:r>
          </a:p>
          <a:p>
            <a:pPr marL="0" indent="0" algn="just">
              <a:buNone/>
            </a:pPr>
            <a:r>
              <a:rPr lang="pt-BR" sz="3200" b="1" dirty="0" smtClean="0">
                <a:solidFill>
                  <a:schemeClr val="tx1"/>
                </a:solidFill>
              </a:rPr>
              <a:t>2.2  </a:t>
            </a:r>
            <a:r>
              <a:rPr lang="pt-BR" sz="3200" b="1" dirty="0">
                <a:solidFill>
                  <a:schemeClr val="tx1"/>
                </a:solidFill>
              </a:rPr>
              <a:t>- Fim da necessidade de conclusão do processo administrativo fiscal para a propositura da ação penal.</a:t>
            </a:r>
          </a:p>
          <a:p>
            <a:pPr marL="0" indent="0" algn="just">
              <a:buNone/>
            </a:pPr>
            <a:r>
              <a:rPr lang="pt-BR" sz="3200" b="1" dirty="0">
                <a:solidFill>
                  <a:schemeClr val="tx1"/>
                </a:solidFill>
              </a:rPr>
              <a:t>2.3 -  Fim da suspensão da pretensão punitiva pelo parcelamento da dívida;</a:t>
            </a:r>
          </a:p>
          <a:p>
            <a:pPr marL="0" indent="0" algn="just">
              <a:buNone/>
            </a:pPr>
            <a:r>
              <a:rPr lang="pt-BR" sz="3200" b="1" dirty="0">
                <a:solidFill>
                  <a:schemeClr val="tx1"/>
                </a:solidFill>
              </a:rPr>
              <a:t>2.4 – Pagamento da dívida como justa causa de diminuição da pena e não como causa de extinção da punibilidade (prática indutora de impunidade)</a:t>
            </a:r>
          </a:p>
          <a:p>
            <a:pPr marL="0" indent="0" algn="just">
              <a:buNone/>
            </a:pPr>
            <a:r>
              <a:rPr lang="pt-BR" sz="3200" b="1" dirty="0">
                <a:solidFill>
                  <a:schemeClr val="tx1"/>
                </a:solidFill>
              </a:rPr>
              <a:t>2.5 – Proibição de </a:t>
            </a:r>
            <a:r>
              <a:rPr lang="pt-BR" sz="3200" b="1" dirty="0" smtClean="0">
                <a:solidFill>
                  <a:schemeClr val="tx1"/>
                </a:solidFill>
              </a:rPr>
              <a:t>adesão, por tempo determinado, </a:t>
            </a:r>
            <a:r>
              <a:rPr lang="pt-BR" sz="3200" b="1" dirty="0">
                <a:solidFill>
                  <a:schemeClr val="tx1"/>
                </a:solidFill>
              </a:rPr>
              <a:t>a </a:t>
            </a:r>
            <a:r>
              <a:rPr lang="pt-BR" sz="3200" b="1" dirty="0" smtClean="0">
                <a:solidFill>
                  <a:schemeClr val="tx1"/>
                </a:solidFill>
              </a:rPr>
              <a:t>“REFIS” </a:t>
            </a:r>
            <a:r>
              <a:rPr lang="pt-BR" sz="3200" b="1" dirty="0">
                <a:solidFill>
                  <a:schemeClr val="tx1"/>
                </a:solidFill>
              </a:rPr>
              <a:t>como uma das penas previstas para a  pessoa jurídica, em casos de maior gravidade da conduta.</a:t>
            </a: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SUGESTÕES</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238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460310"/>
            <a:ext cx="9905998" cy="5036023"/>
          </a:xfrm>
        </p:spPr>
        <p:txBody>
          <a:bodyPr>
            <a:noAutofit/>
          </a:bodyPr>
          <a:lstStyle/>
          <a:p>
            <a:pPr algn="just"/>
            <a:r>
              <a:rPr lang="pt-BR" sz="1800" dirty="0"/>
              <a:t>“Ou seja, a </a:t>
            </a:r>
            <a:r>
              <a:rPr lang="pt-BR" sz="1800" b="1" dirty="0"/>
              <a:t>questão do equilíbrio atuarial e financeiro não diz respeito ao servidor, diz respeito ao gerente</a:t>
            </a:r>
            <a:r>
              <a:rPr lang="pt-BR" sz="1800" dirty="0"/>
              <a:t>. Compete ao gerente administrar a arrecadação de recursos para fazê-los render o suficiente para a </a:t>
            </a:r>
            <a:r>
              <a:rPr lang="pt-BR" sz="1800" dirty="0" err="1"/>
              <a:t>auto-sustentação</a:t>
            </a:r>
            <a:r>
              <a:rPr lang="pt-BR" sz="1800" dirty="0"/>
              <a:t> financeira do sistema. Não interessa ao servidor, mas, sim, ao gerente. Quero dizer que, muitas vezes, </a:t>
            </a:r>
            <a:r>
              <a:rPr lang="pt-BR" sz="1800" b="1" dirty="0"/>
              <a:t>a questão da Previdência, quando se fala em déficit, Sra. Relatora, não é uma questão de Previdência, porém de providência</a:t>
            </a:r>
            <a:r>
              <a:rPr lang="pt-BR" sz="1800" dirty="0"/>
              <a:t>, providência gerencial do Poder Público. Tanto assim, </a:t>
            </a:r>
            <a:r>
              <a:rPr lang="pt-BR" sz="1800" b="1" dirty="0"/>
              <a:t>o sistema é teoricamente rentável e </a:t>
            </a:r>
            <a:r>
              <a:rPr lang="pt-BR" sz="1800" b="1" dirty="0" err="1"/>
              <a:t>auto-suficiente</a:t>
            </a:r>
            <a:r>
              <a:rPr lang="pt-BR" sz="1800" b="1" dirty="0"/>
              <a:t> que o mercado previdenciário privado experimenta o maior assanhamento para abocanhar uma fatia desse mercado promissor</a:t>
            </a:r>
            <a:r>
              <a:rPr lang="pt-BR" sz="1800" dirty="0"/>
              <a:t>. </a:t>
            </a:r>
          </a:p>
          <a:p>
            <a:pPr algn="just"/>
            <a:r>
              <a:rPr lang="pt-BR" sz="1800" dirty="0"/>
              <a:t>...</a:t>
            </a:r>
          </a:p>
          <a:p>
            <a:pPr algn="just"/>
            <a:r>
              <a:rPr lang="pt-BR" sz="1800" dirty="0"/>
              <a:t>Como foi cuidadoso o </a:t>
            </a:r>
            <a:r>
              <a:rPr lang="pt-BR" sz="1800" b="1" dirty="0"/>
              <a:t>legislador da reforma</a:t>
            </a:r>
            <a:r>
              <a:rPr lang="pt-BR" sz="1800" dirty="0"/>
              <a:t>, mesmo na excepcional hipótese de o volume de recursos aportados para o custeio do regime previdenciário não se revelar suficiente, ele (o autor da Emenda 20) </a:t>
            </a:r>
            <a:r>
              <a:rPr lang="pt-BR" sz="1800" b="1" dirty="0"/>
              <a:t>tratou de suplementar essa contabilidade atuarial, mediante o aporte de novas fontes de receita</a:t>
            </a:r>
            <a:r>
              <a:rPr lang="pt-BR" sz="1800" dirty="0"/>
              <a:t> para o mesmíssimo custeio. </a:t>
            </a:r>
            <a:r>
              <a:rPr lang="pt-BR" sz="1800" b="1" dirty="0"/>
              <a:t>É curioso, não vi isso em nenhum dos pareceres tão bem feitos, tão alentados, tão elaborados com proficiência, não vi uma citação desse emblemático art. 249 da Constituição Federal, cuja voz de comando é esta</a:t>
            </a:r>
            <a:r>
              <a:rPr lang="pt-BR" sz="1800" dirty="0"/>
              <a:t>...” (</a:t>
            </a:r>
            <a:r>
              <a:rPr lang="pt-BR" sz="1800" dirty="0" err="1"/>
              <a:t>Pgs</a:t>
            </a:r>
            <a:r>
              <a:rPr lang="pt-BR" sz="1800" dirty="0"/>
              <a:t>. 55/56).</a:t>
            </a:r>
          </a:p>
          <a:p>
            <a:endParaRPr lang="pt-BR" sz="1800" dirty="0"/>
          </a:p>
        </p:txBody>
      </p:sp>
      <p:sp>
        <p:nvSpPr>
          <p:cNvPr id="4"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a:solidFill>
                  <a:schemeClr val="tx1"/>
                </a:solidFill>
              </a:rPr>
              <a:t>ADIN 3105/STF Min.  Ayres Britto</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61753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92500"/>
          </a:bodyPr>
          <a:lstStyle/>
          <a:p>
            <a:pPr marL="0" indent="0" algn="just">
              <a:buNone/>
            </a:pPr>
            <a:r>
              <a:rPr lang="pt-BR" sz="3200" b="1" dirty="0" smtClean="0">
                <a:solidFill>
                  <a:schemeClr val="tx1"/>
                </a:solidFill>
              </a:rPr>
              <a:t>Anteprojeto tutela valores de ao menos r$ 146.251.897.671,06 reais ano (perspectiva 2016), no combate a condutas como: apropriação indébita de contribuições previdenciárias (54.694 bi), erros e fraudes na concessão de benefícios (56.000 bi), sonegação pelo não registro de empregados (33.198 bi) e projeção de sonegação de arrecadação rural (2.361 bi), sem mensurar sonegação previdenciária urbana e de contribuições sociais, por falta de parâmetros. </a:t>
            </a:r>
            <a:endParaRPr lang="pt-BR" sz="3200" b="1" dirty="0">
              <a:solidFill>
                <a:schemeClr val="tx1"/>
              </a:solidFill>
            </a:endParaRP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Conclusão</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193801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913194"/>
          </a:xfrm>
        </p:spPr>
        <p:txBody>
          <a:bodyPr>
            <a:noAutofit/>
          </a:bodyPr>
          <a:lstStyle/>
          <a:p>
            <a:pPr>
              <a:buFont typeface="Wingdings" panose="05000000000000000000" pitchFamily="2" charset="2"/>
              <a:buChar char="ü"/>
            </a:pPr>
            <a:r>
              <a:rPr lang="pt-BR" sz="1100" b="1" dirty="0" smtClean="0"/>
              <a:t>(1) Idem</a:t>
            </a:r>
            <a:r>
              <a:rPr lang="pt-BR" sz="1100" b="1" dirty="0"/>
              <a:t>, pg. 16.</a:t>
            </a:r>
          </a:p>
          <a:p>
            <a:pPr>
              <a:buFont typeface="Wingdings" panose="05000000000000000000" pitchFamily="2" charset="2"/>
              <a:buChar char="ü"/>
            </a:pPr>
            <a:r>
              <a:rPr lang="pt-BR" sz="1100" b="1" dirty="0" smtClean="0"/>
              <a:t>(2) Idem</a:t>
            </a:r>
            <a:r>
              <a:rPr lang="pt-BR" sz="1100" b="1" dirty="0"/>
              <a:t>, </a:t>
            </a:r>
            <a:r>
              <a:rPr lang="pt-BR" sz="1100" b="1" dirty="0" err="1"/>
              <a:t>pgs</a:t>
            </a:r>
            <a:r>
              <a:rPr lang="pt-BR" sz="1100" b="1" dirty="0"/>
              <a:t>. 58/59. </a:t>
            </a:r>
          </a:p>
          <a:p>
            <a:pPr>
              <a:buFont typeface="Wingdings" panose="05000000000000000000" pitchFamily="2" charset="2"/>
              <a:buChar char="ü"/>
            </a:pPr>
            <a:r>
              <a:rPr lang="pt-BR" sz="1100" b="1" dirty="0" smtClean="0"/>
              <a:t>(3) http</a:t>
            </a:r>
            <a:r>
              <a:rPr lang="pt-BR" sz="1100" b="1" dirty="0"/>
              <a:t>://legis.senado.leg.br/sdleg-getter/documento/download/977ef654-655e-4b5f-8d49-399fccecaa5d pg. 09. Carlos Silva, Presidente do Sindicato Nacional dos Auditores do Trabalho.</a:t>
            </a:r>
          </a:p>
          <a:p>
            <a:pPr>
              <a:buFont typeface="Wingdings" panose="05000000000000000000" pitchFamily="2" charset="2"/>
              <a:buChar char="ü"/>
            </a:pPr>
            <a:r>
              <a:rPr lang="pt-BR" sz="1100" b="1" dirty="0" smtClean="0"/>
              <a:t>(4) Idem</a:t>
            </a:r>
            <a:r>
              <a:rPr lang="pt-BR" sz="1100" b="1" dirty="0"/>
              <a:t>, pg. 13.</a:t>
            </a:r>
          </a:p>
          <a:p>
            <a:pPr>
              <a:buFont typeface="Wingdings" panose="05000000000000000000" pitchFamily="2" charset="2"/>
              <a:buChar char="ü"/>
            </a:pPr>
            <a:r>
              <a:rPr lang="pt-BR" sz="1100" b="1" dirty="0" smtClean="0"/>
              <a:t>(5) https</a:t>
            </a:r>
            <a:r>
              <a:rPr lang="pt-BR" sz="1100" b="1" dirty="0"/>
              <a:t>://oglobo.globo.com/economia/previdencia-gasta-56-bilhoes-por-ano-com-fraudes-erros-estima-tcu-21725551 20/08/17</a:t>
            </a:r>
          </a:p>
          <a:p>
            <a:pPr>
              <a:buFont typeface="Wingdings" panose="05000000000000000000" pitchFamily="2" charset="2"/>
              <a:buChar char="ü"/>
            </a:pPr>
            <a:r>
              <a:rPr lang="pt-BR" sz="1100" b="1" dirty="0" smtClean="0"/>
              <a:t>(6) Processo </a:t>
            </a:r>
            <a:r>
              <a:rPr lang="pt-BR" sz="1100" b="1" dirty="0"/>
              <a:t>TCU  001.040/2017-0, pg. 62,</a:t>
            </a:r>
          </a:p>
          <a:p>
            <a:pPr>
              <a:buFont typeface="Wingdings" panose="05000000000000000000" pitchFamily="2" charset="2"/>
              <a:buChar char="ü"/>
            </a:pPr>
            <a:r>
              <a:rPr lang="pt-BR" sz="1100" b="1" dirty="0" smtClean="0"/>
              <a:t>(7) Idem</a:t>
            </a:r>
            <a:endParaRPr lang="pt-BR" sz="1100" b="1" dirty="0"/>
          </a:p>
          <a:p>
            <a:pPr>
              <a:buFont typeface="Wingdings" panose="05000000000000000000" pitchFamily="2" charset="2"/>
              <a:buChar char="ü"/>
            </a:pPr>
            <a:r>
              <a:rPr lang="pt-BR" sz="1100" b="1" dirty="0" smtClean="0"/>
              <a:t>(8) http</a:t>
            </a:r>
            <a:r>
              <a:rPr lang="pt-BR" sz="1100" b="1" dirty="0"/>
              <a:t>://legis.senado.leg.br/sdleg-getter/documento/download/ac6080f6-0618-4cee-ad22-bebbd80fc41f pg. 04, informação da Secretaria de Inspeção do Trabalho do Ministério do Trabalho.</a:t>
            </a:r>
          </a:p>
          <a:p>
            <a:pPr>
              <a:buFont typeface="Wingdings" panose="05000000000000000000" pitchFamily="2" charset="2"/>
              <a:buChar char="ü"/>
            </a:pPr>
            <a:r>
              <a:rPr lang="pt-BR" sz="1100" b="1" dirty="0" smtClean="0"/>
              <a:t>(9) Processo </a:t>
            </a:r>
            <a:r>
              <a:rPr lang="pt-BR" sz="1100" b="1" dirty="0"/>
              <a:t>TCU  001.040/2017-0, pg. 64, itens 379/380, em estudo de 2007, a então Secretaria da Receita Previdenciária estimou em 29,88% a sonegação da comercialização rural para 2003.  Receita da aposentadoria rural, mesmo documento, pg. 115 (7,1 bilhões de reais).</a:t>
            </a:r>
          </a:p>
          <a:p>
            <a:pPr>
              <a:buFont typeface="Wingdings" panose="05000000000000000000" pitchFamily="2" charset="2"/>
              <a:buChar char="ü"/>
            </a:pPr>
            <a:r>
              <a:rPr lang="pt-BR" sz="1100" b="1" dirty="0" smtClean="0"/>
              <a:t>(10) Processo </a:t>
            </a:r>
            <a:r>
              <a:rPr lang="pt-BR" sz="1100" b="1" dirty="0"/>
              <a:t>TCU  001.040/2017-0, </a:t>
            </a:r>
            <a:r>
              <a:rPr lang="pt-BR" sz="1100" b="1" dirty="0" err="1"/>
              <a:t>pg</a:t>
            </a:r>
            <a:r>
              <a:rPr lang="pt-BR" sz="1100" b="1" dirty="0"/>
              <a:t>, 64, itens 378/382, informada a inexistência de projeção de sonegação previdenciária pela RFB. </a:t>
            </a:r>
          </a:p>
          <a:p>
            <a:pPr>
              <a:buFont typeface="Wingdings" panose="05000000000000000000" pitchFamily="2" charset="2"/>
              <a:buChar char="ü"/>
            </a:pPr>
            <a:r>
              <a:rPr lang="pt-BR" sz="1100" b="1" dirty="0" smtClean="0"/>
              <a:t>(11) Idem</a:t>
            </a:r>
            <a:r>
              <a:rPr lang="pt-BR" sz="1100" b="1" dirty="0"/>
              <a:t>, pg. 69, item 405. </a:t>
            </a:r>
          </a:p>
          <a:p>
            <a:pPr>
              <a:buFont typeface="Wingdings" panose="05000000000000000000" pitchFamily="2" charset="2"/>
              <a:buChar char="ü"/>
            </a:pPr>
            <a:r>
              <a:rPr lang="pt-BR" sz="1100" b="1" dirty="0" smtClean="0"/>
              <a:t>(12) Idem</a:t>
            </a:r>
            <a:r>
              <a:rPr lang="pt-BR" sz="1100" b="1" dirty="0"/>
              <a:t>, pg. 71, item 418.</a:t>
            </a:r>
          </a:p>
          <a:p>
            <a:pPr>
              <a:buFont typeface="Wingdings" panose="05000000000000000000" pitchFamily="2" charset="2"/>
              <a:buChar char="ü"/>
            </a:pPr>
            <a:r>
              <a:rPr lang="pt-BR" sz="1100" b="1" dirty="0" smtClean="0"/>
              <a:t>(13) https</a:t>
            </a:r>
            <a:r>
              <a:rPr lang="pt-BR" sz="1100" b="1" dirty="0"/>
              <a:t>://brasil.elpais.com/brasil/2017/08/15/politica/1502754070_555329.html 15.08.17</a:t>
            </a:r>
          </a:p>
          <a:p>
            <a:pPr>
              <a:buFont typeface="Wingdings" panose="05000000000000000000" pitchFamily="2" charset="2"/>
              <a:buChar char="ü"/>
            </a:pPr>
            <a:r>
              <a:rPr lang="pt-BR" sz="1100" b="1" dirty="0" smtClean="0"/>
              <a:t>(14) http</a:t>
            </a:r>
            <a:r>
              <a:rPr lang="pt-BR" sz="1100" b="1" dirty="0"/>
              <a:t>://g1.globo.com/economia/noticia/governo-abre-mao-de-mais-de-r-10-bilhoes-com-alivio-de-dividas-de-ruralistas.ghtml</a:t>
            </a:r>
          </a:p>
          <a:p>
            <a:pPr>
              <a:buFont typeface="Wingdings" panose="05000000000000000000" pitchFamily="2" charset="2"/>
              <a:buChar char="ü"/>
            </a:pPr>
            <a:r>
              <a:rPr lang="pt-BR" sz="1100" b="1" dirty="0" smtClean="0"/>
              <a:t>(15) </a:t>
            </a:r>
            <a:r>
              <a:rPr lang="pt-BR" sz="1100" b="1" dirty="0"/>
              <a:t>Processo TCU  001.040/2017-0, pg. 115.</a:t>
            </a:r>
          </a:p>
          <a:p>
            <a:pPr>
              <a:buFont typeface="Wingdings" panose="05000000000000000000" pitchFamily="2" charset="2"/>
              <a:buChar char="ü"/>
            </a:pPr>
            <a:r>
              <a:rPr lang="pt-BR" sz="1100" b="1" dirty="0" smtClean="0"/>
              <a:t>(16) http</a:t>
            </a:r>
            <a:r>
              <a:rPr lang="pt-BR" sz="1100" b="1" dirty="0"/>
              <a:t>://legis.senado.leg.br/sdleg-getter/documento/download/fec5577b-3b68-445b-995a-51bd35470a0d pg. 58. Vilson Romero, Presidente da ANFIP, com remissão ao relatório do PLOA 2017.</a:t>
            </a:r>
          </a:p>
        </p:txBody>
      </p:sp>
      <p:sp>
        <p:nvSpPr>
          <p:cNvPr id="4"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latin typeface="Arial Black" panose="020B0A04020102020204" pitchFamily="34" charset="0"/>
              </a:rPr>
              <a:t>FONTES</a:t>
            </a:r>
            <a:endParaRPr lang="pt-BR" b="1" dirty="0">
              <a:latin typeface="Arial Black" panose="020B0A04020102020204" pitchFamily="34" charset="0"/>
            </a:endParaRPr>
          </a:p>
        </p:txBody>
      </p:sp>
    </p:spTree>
    <p:extLst>
      <p:ext uri="{BB962C8B-B14F-4D97-AF65-F5344CB8AC3E}">
        <p14:creationId xmlns:p14="http://schemas.microsoft.com/office/powerpoint/2010/main" val="3275712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400" b="1" dirty="0">
                <a:solidFill>
                  <a:schemeClr val="tx1"/>
                </a:solidFill>
              </a:rPr>
              <a:t>Obrigado,</a:t>
            </a:r>
          </a:p>
        </p:txBody>
      </p:sp>
      <p:sp>
        <p:nvSpPr>
          <p:cNvPr id="3" name="Espaço Reservado para Conteúdo 2"/>
          <p:cNvSpPr>
            <a:spLocks noGrp="1"/>
          </p:cNvSpPr>
          <p:nvPr>
            <p:ph idx="1"/>
          </p:nvPr>
        </p:nvSpPr>
        <p:spPr/>
        <p:txBody>
          <a:bodyPr/>
          <a:lstStyle/>
          <a:p>
            <a:pPr marL="0" indent="0" algn="r">
              <a:buNone/>
            </a:pPr>
            <a:endParaRPr lang="pt-BR" b="1" dirty="0" smtClean="0">
              <a:solidFill>
                <a:schemeClr val="tx1"/>
              </a:solidFill>
            </a:endParaRPr>
          </a:p>
          <a:p>
            <a:pPr marL="0" indent="0" algn="r">
              <a:buNone/>
            </a:pPr>
            <a:endParaRPr lang="pt-BR" b="1" dirty="0">
              <a:solidFill>
                <a:schemeClr val="tx1"/>
              </a:solidFill>
            </a:endParaRPr>
          </a:p>
          <a:p>
            <a:pPr marL="0" indent="0" algn="r">
              <a:buNone/>
            </a:pPr>
            <a:endParaRPr lang="pt-BR" b="1" dirty="0" smtClean="0">
              <a:solidFill>
                <a:schemeClr val="tx1"/>
              </a:solidFill>
            </a:endParaRPr>
          </a:p>
          <a:p>
            <a:pPr marL="0" indent="0" algn="r">
              <a:buNone/>
            </a:pPr>
            <a:r>
              <a:rPr lang="pt-BR" b="1" dirty="0" smtClean="0">
                <a:solidFill>
                  <a:schemeClr val="tx1"/>
                </a:solidFill>
              </a:rPr>
              <a:t>Paulo </a:t>
            </a:r>
            <a:r>
              <a:rPr lang="pt-BR" b="1" dirty="0">
                <a:solidFill>
                  <a:schemeClr val="tx1"/>
                </a:solidFill>
              </a:rPr>
              <a:t>Penteado Teixeira Junior – Promotor de Justiça MPSP</a:t>
            </a:r>
            <a:br>
              <a:rPr lang="pt-BR" b="1" dirty="0">
                <a:solidFill>
                  <a:schemeClr val="tx1"/>
                </a:solidFill>
              </a:rPr>
            </a:br>
            <a:r>
              <a:rPr lang="pt-BR" b="1" dirty="0" smtClean="0">
                <a:solidFill>
                  <a:schemeClr val="tx1"/>
                </a:solidFill>
              </a:rPr>
              <a:t>Ana Paula Dutra Soares – Jornalista APMP</a:t>
            </a:r>
            <a:br>
              <a:rPr lang="pt-BR" b="1" dirty="0" smtClean="0">
                <a:solidFill>
                  <a:schemeClr val="tx1"/>
                </a:solidFill>
              </a:rPr>
            </a:br>
            <a:r>
              <a:rPr lang="pt-BR" b="1" dirty="0" smtClean="0">
                <a:solidFill>
                  <a:schemeClr val="tx1"/>
                </a:solidFill>
              </a:rPr>
              <a:t>Ricardo </a:t>
            </a:r>
            <a:r>
              <a:rPr lang="pt-BR" b="1" dirty="0">
                <a:solidFill>
                  <a:schemeClr val="tx1"/>
                </a:solidFill>
              </a:rPr>
              <a:t>Roxo Junior </a:t>
            </a:r>
            <a:r>
              <a:rPr lang="pt-BR" b="1" dirty="0" smtClean="0">
                <a:solidFill>
                  <a:schemeClr val="tx1"/>
                </a:solidFill>
              </a:rPr>
              <a:t>– Gerente de TI - </a:t>
            </a:r>
            <a:r>
              <a:rPr lang="pt-BR" b="1" dirty="0">
                <a:solidFill>
                  <a:schemeClr val="tx1"/>
                </a:solidFill>
              </a:rPr>
              <a:t>APMP</a:t>
            </a:r>
          </a:p>
        </p:txBody>
      </p:sp>
    </p:spTree>
    <p:extLst>
      <p:ext uri="{BB962C8B-B14F-4D97-AF65-F5344CB8AC3E}">
        <p14:creationId xmlns:p14="http://schemas.microsoft.com/office/powerpoint/2010/main" val="324134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383948403"/>
              </p:ext>
            </p:extLst>
          </p:nvPr>
        </p:nvGraphicFramePr>
        <p:xfrm>
          <a:off x="537380" y="1690688"/>
          <a:ext cx="11117239" cy="4793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141413" y="609600"/>
            <a:ext cx="9905998" cy="94624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PREJUÍZO seguridade social - base 2016</a:t>
            </a:r>
            <a:endParaRPr lang="pt-BR" b="1" dirty="0">
              <a:solidFill>
                <a:schemeClr val="tx1"/>
              </a:solidFill>
              <a:latin typeface="Arial Black" panose="020B0A04020102020204" pitchFamily="34" charset="0"/>
            </a:endParaRPr>
          </a:p>
        </p:txBody>
      </p:sp>
      <p:sp>
        <p:nvSpPr>
          <p:cNvPr id="2" name="CaixaDeTexto 1"/>
          <p:cNvSpPr txBox="1"/>
          <p:nvPr/>
        </p:nvSpPr>
        <p:spPr>
          <a:xfrm>
            <a:off x="537380" y="5972739"/>
            <a:ext cx="3978974" cy="523220"/>
          </a:xfrm>
          <a:prstGeom prst="rect">
            <a:avLst/>
          </a:prstGeom>
          <a:noFill/>
        </p:spPr>
        <p:txBody>
          <a:bodyPr wrap="none" rtlCol="0">
            <a:spAutoFit/>
          </a:bodyPr>
          <a:lstStyle/>
          <a:p>
            <a:r>
              <a:rPr lang="pt-BR" sz="1400" b="1" dirty="0" smtClean="0"/>
              <a:t>(*) previdenciárias e de contribuição social</a:t>
            </a:r>
          </a:p>
          <a:p>
            <a:r>
              <a:rPr lang="pt-BR" sz="1400" b="1" dirty="0" smtClean="0"/>
              <a:t>(**) DRU sobre a seguridade social</a:t>
            </a:r>
            <a:endParaRPr lang="pt-BR" sz="1400" b="1" dirty="0"/>
          </a:p>
        </p:txBody>
      </p:sp>
    </p:spTree>
    <p:extLst>
      <p:ext uri="{BB962C8B-B14F-4D97-AF65-F5344CB8AC3E}">
        <p14:creationId xmlns:p14="http://schemas.microsoft.com/office/powerpoint/2010/main" val="315148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699591"/>
            <a:ext cx="9905998" cy="4850296"/>
          </a:xfrm>
        </p:spPr>
        <p:txBody>
          <a:bodyPr>
            <a:noAutofit/>
          </a:bodyPr>
          <a:lstStyle/>
          <a:p>
            <a:pPr marL="0" indent="0">
              <a:buNone/>
            </a:pPr>
            <a:r>
              <a:rPr lang="pt-BR" sz="1600" b="1" dirty="0">
                <a:effectLst/>
              </a:rPr>
              <a:t>1)       91.923.750.000,00 </a:t>
            </a:r>
            <a:r>
              <a:rPr lang="pt-BR" sz="1600" b="1" dirty="0" smtClean="0">
                <a:effectLst/>
              </a:rPr>
              <a:t>DRU </a:t>
            </a:r>
            <a:r>
              <a:rPr lang="pt-BR" sz="1600" b="1" baseline="30000" dirty="0" smtClean="0">
                <a:effectLst/>
              </a:rPr>
              <a:t>(1)</a:t>
            </a:r>
            <a:endParaRPr lang="pt-BR" sz="1600" b="1" baseline="30000" dirty="0">
              <a:effectLst/>
            </a:endParaRPr>
          </a:p>
          <a:p>
            <a:pPr marL="0" indent="0">
              <a:buNone/>
            </a:pPr>
            <a:r>
              <a:rPr lang="pt-BR" sz="1600" b="1" dirty="0">
                <a:effectLst/>
              </a:rPr>
              <a:t>2)      143.782.070.000,00 (aproximado) </a:t>
            </a:r>
            <a:r>
              <a:rPr lang="pt-BR" sz="1600" b="1" dirty="0" smtClean="0">
                <a:effectLst/>
              </a:rPr>
              <a:t>desonerações </a:t>
            </a:r>
            <a:r>
              <a:rPr lang="pt-BR" sz="1600" b="1" baseline="30000" dirty="0" smtClean="0">
                <a:effectLst/>
              </a:rPr>
              <a:t>(2)</a:t>
            </a:r>
            <a:endParaRPr lang="pt-BR" sz="1600" b="1" baseline="30000" dirty="0">
              <a:effectLst/>
            </a:endParaRPr>
          </a:p>
          <a:p>
            <a:pPr marL="0" indent="0">
              <a:buNone/>
            </a:pPr>
            <a:r>
              <a:rPr lang="pt-BR" sz="1600" b="1" dirty="0">
                <a:effectLst/>
              </a:rPr>
              <a:t>          12.499.000.000,00 PIS/PASEP (seguridade social)</a:t>
            </a:r>
          </a:p>
          <a:p>
            <a:pPr marL="0" indent="0">
              <a:buNone/>
            </a:pPr>
            <a:r>
              <a:rPr lang="pt-BR" sz="1600" b="1" dirty="0">
                <a:effectLst/>
              </a:rPr>
              <a:t>          10.977.490.000,00 CSLL           (seguridade social)</a:t>
            </a:r>
          </a:p>
          <a:p>
            <a:pPr marL="0" indent="0">
              <a:buNone/>
            </a:pPr>
            <a:r>
              <a:rPr lang="pt-BR" sz="1600" b="1" dirty="0">
                <a:effectLst/>
              </a:rPr>
              <a:t>          62.575.580.000,00 COFINS      (seguridade social)</a:t>
            </a:r>
          </a:p>
          <a:p>
            <a:pPr marL="0" indent="0">
              <a:buNone/>
            </a:pPr>
            <a:r>
              <a:rPr lang="pt-BR" sz="1600" b="1" dirty="0">
                <a:effectLst/>
              </a:rPr>
              <a:t>          57.730.000.000,00 Contribuição Previdenciária </a:t>
            </a:r>
          </a:p>
          <a:p>
            <a:pPr marL="0" indent="0">
              <a:buNone/>
            </a:pPr>
            <a:r>
              <a:rPr lang="pt-BR" sz="1600" b="1" dirty="0">
                <a:effectLst/>
              </a:rPr>
              <a:t>                                         23.280.000.000,00   Simples </a:t>
            </a:r>
          </a:p>
          <a:p>
            <a:pPr marL="0" indent="0">
              <a:buNone/>
            </a:pPr>
            <a:r>
              <a:rPr lang="pt-BR" sz="1600" b="1" dirty="0">
                <a:effectLst/>
              </a:rPr>
              <a:t>                                         11.560.000.000,00   Filantrópicas </a:t>
            </a:r>
          </a:p>
          <a:p>
            <a:pPr marL="0" indent="0">
              <a:buNone/>
            </a:pPr>
            <a:r>
              <a:rPr lang="pt-BR" sz="1600" b="1" dirty="0">
                <a:effectLst/>
              </a:rPr>
              <a:t>                                           6.040.000.000,00   Exportador Rural</a:t>
            </a:r>
          </a:p>
          <a:p>
            <a:pPr marL="0" indent="0">
              <a:buNone/>
            </a:pPr>
            <a:r>
              <a:rPr lang="pt-BR" sz="1600" b="1" dirty="0">
                <a:effectLst/>
              </a:rPr>
              <a:t>                                              220.000.000,00   Donas de Casa</a:t>
            </a:r>
          </a:p>
          <a:p>
            <a:pPr marL="0" indent="0">
              <a:buNone/>
            </a:pPr>
            <a:r>
              <a:rPr lang="pt-BR" sz="1600" b="1" dirty="0">
                <a:effectLst/>
              </a:rPr>
              <a:t>                                           1.680.000.000,00   MEI</a:t>
            </a:r>
          </a:p>
          <a:p>
            <a:pPr marL="0" indent="0">
              <a:buNone/>
            </a:pPr>
            <a:r>
              <a:rPr lang="pt-BR" sz="1600" b="1" dirty="0">
                <a:effectLst/>
              </a:rPr>
              <a:t>                                         14.620.000.000,00  Desoneração folha de pagamento </a:t>
            </a:r>
          </a:p>
          <a:p>
            <a:pPr marL="0" indent="0">
              <a:buNone/>
            </a:pPr>
            <a:r>
              <a:rPr lang="pt-BR" sz="1600" b="1" dirty="0">
                <a:effectLst/>
              </a:rPr>
              <a:t>                                              330.000.000,00  </a:t>
            </a:r>
            <a:r>
              <a:rPr lang="pt-BR" sz="1600" b="1" dirty="0" err="1">
                <a:effectLst/>
              </a:rPr>
              <a:t>Olimpiadas</a:t>
            </a:r>
            <a:r>
              <a:rPr lang="pt-BR" sz="1600" b="1" dirty="0">
                <a:effectLst/>
              </a:rPr>
              <a:t> </a:t>
            </a:r>
          </a:p>
        </p:txBody>
      </p:sp>
      <p:sp>
        <p:nvSpPr>
          <p:cNvPr id="4" name="Título 1"/>
          <p:cNvSpPr txBox="1">
            <a:spLocks/>
          </p:cNvSpPr>
          <p:nvPr/>
        </p:nvSpPr>
        <p:spPr>
          <a:xfrm>
            <a:off x="1141413" y="609600"/>
            <a:ext cx="9905998" cy="94624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PREJUÍZO seguridade social - base 2016</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86781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699591"/>
            <a:ext cx="9905998" cy="4850296"/>
          </a:xfrm>
        </p:spPr>
        <p:txBody>
          <a:bodyPr>
            <a:noAutofit/>
          </a:bodyPr>
          <a:lstStyle/>
          <a:p>
            <a:pPr marL="0" indent="0">
              <a:buNone/>
            </a:pPr>
            <a:r>
              <a:rPr lang="pt-BR" sz="1600" b="1" dirty="0">
                <a:solidFill>
                  <a:schemeClr val="tx1"/>
                </a:solidFill>
                <a:effectLst/>
              </a:rPr>
              <a:t>3)     46.924.446.724,51 Apropriação indébita (CPE – cont. prev. </a:t>
            </a:r>
            <a:r>
              <a:rPr lang="pt-BR" sz="1600" b="1" dirty="0" smtClean="0">
                <a:solidFill>
                  <a:schemeClr val="tx1"/>
                </a:solidFill>
                <a:effectLst/>
              </a:rPr>
              <a:t>empregado, 2015) </a:t>
            </a:r>
            <a:r>
              <a:rPr lang="pt-BR" sz="1600" b="1" baseline="30000" dirty="0" smtClean="0">
                <a:solidFill>
                  <a:schemeClr val="tx1"/>
                </a:solidFill>
                <a:effectLst/>
              </a:rPr>
              <a:t>(3)</a:t>
            </a:r>
            <a:endParaRPr lang="pt-BR" sz="1600" b="1" baseline="30000" dirty="0">
              <a:solidFill>
                <a:schemeClr val="tx1"/>
              </a:solidFill>
              <a:effectLst/>
            </a:endParaRPr>
          </a:p>
          <a:p>
            <a:pPr marL="0" indent="0">
              <a:buNone/>
            </a:pPr>
            <a:r>
              <a:rPr lang="pt-BR" sz="1600" b="1" dirty="0">
                <a:solidFill>
                  <a:schemeClr val="tx1"/>
                </a:solidFill>
                <a:effectLst/>
              </a:rPr>
              <a:t>          7.769.133.386,55 Apropriação indébita (</a:t>
            </a:r>
            <a:r>
              <a:rPr lang="pt-BR" sz="1600" b="1" dirty="0" smtClean="0">
                <a:solidFill>
                  <a:schemeClr val="tx1"/>
                </a:solidFill>
                <a:effectLst/>
              </a:rPr>
              <a:t>GIIL–grau</a:t>
            </a:r>
            <a:r>
              <a:rPr lang="pt-BR" sz="1600" b="1" dirty="0">
                <a:solidFill>
                  <a:schemeClr val="tx1"/>
                </a:solidFill>
                <a:effectLst/>
              </a:rPr>
              <a:t>. </a:t>
            </a:r>
            <a:r>
              <a:rPr lang="pt-BR" sz="1600" b="1" dirty="0" err="1">
                <a:solidFill>
                  <a:schemeClr val="tx1"/>
                </a:solidFill>
                <a:effectLst/>
              </a:rPr>
              <a:t>incid</a:t>
            </a:r>
            <a:r>
              <a:rPr lang="pt-BR" sz="1600" b="1" dirty="0">
                <a:solidFill>
                  <a:schemeClr val="tx1"/>
                </a:solidFill>
                <a:effectLst/>
              </a:rPr>
              <a:t>. </a:t>
            </a:r>
            <a:r>
              <a:rPr lang="pt-BR" sz="1600" b="1" dirty="0" err="1">
                <a:solidFill>
                  <a:schemeClr val="tx1"/>
                </a:solidFill>
                <a:effectLst/>
              </a:rPr>
              <a:t>incap</a:t>
            </a:r>
            <a:r>
              <a:rPr lang="pt-BR" sz="1600" b="1" dirty="0">
                <a:solidFill>
                  <a:schemeClr val="tx1"/>
                </a:solidFill>
                <a:effectLst/>
              </a:rPr>
              <a:t>. </a:t>
            </a:r>
            <a:r>
              <a:rPr lang="pt-BR" sz="1600" b="1" smtClean="0">
                <a:solidFill>
                  <a:schemeClr val="tx1"/>
                </a:solidFill>
                <a:effectLst/>
              </a:rPr>
              <a:t>laboral, 2015) </a:t>
            </a:r>
            <a:r>
              <a:rPr lang="pt-BR" sz="1600" b="1" baseline="30000" dirty="0" smtClean="0">
                <a:solidFill>
                  <a:schemeClr val="tx1"/>
                </a:solidFill>
                <a:effectLst/>
              </a:rPr>
              <a:t>(4)</a:t>
            </a:r>
            <a:endParaRPr lang="pt-BR" sz="1600" b="1" baseline="30000" dirty="0">
              <a:solidFill>
                <a:schemeClr val="tx1"/>
              </a:solidFill>
              <a:effectLst/>
            </a:endParaRPr>
          </a:p>
          <a:p>
            <a:pPr marL="0" indent="0">
              <a:buNone/>
            </a:pPr>
            <a:r>
              <a:rPr lang="pt-BR" sz="1600" b="1" dirty="0">
                <a:solidFill>
                  <a:schemeClr val="tx1"/>
                </a:solidFill>
                <a:effectLst/>
              </a:rPr>
              <a:t>4)    56.000.000.000,00 Erros e Fraudes na concessão de benefícios (RGPS</a:t>
            </a:r>
            <a:r>
              <a:rPr lang="pt-BR" sz="1600" b="1" dirty="0" smtClean="0">
                <a:solidFill>
                  <a:schemeClr val="tx1"/>
                </a:solidFill>
                <a:effectLst/>
              </a:rPr>
              <a:t>) </a:t>
            </a:r>
            <a:r>
              <a:rPr lang="pt-BR" sz="1600" b="1" baseline="30000" dirty="0" smtClean="0">
                <a:solidFill>
                  <a:schemeClr val="tx1"/>
                </a:solidFill>
                <a:effectLst/>
              </a:rPr>
              <a:t>(5)</a:t>
            </a:r>
            <a:endParaRPr lang="pt-BR" sz="1600" b="1" baseline="30000" dirty="0">
              <a:solidFill>
                <a:schemeClr val="tx1"/>
              </a:solidFill>
              <a:effectLst/>
            </a:endParaRPr>
          </a:p>
          <a:p>
            <a:pPr marL="0" indent="0">
              <a:buNone/>
            </a:pPr>
            <a:r>
              <a:rPr lang="pt-BR" sz="1600" b="1" dirty="0">
                <a:solidFill>
                  <a:schemeClr val="tx1"/>
                </a:solidFill>
                <a:effectLst/>
              </a:rPr>
              <a:t>5)    32.780.000.000,00 Inadimplência contribuições </a:t>
            </a:r>
            <a:r>
              <a:rPr lang="pt-BR" sz="1600" b="1" dirty="0" smtClean="0">
                <a:solidFill>
                  <a:schemeClr val="tx1"/>
                </a:solidFill>
                <a:effectLst/>
              </a:rPr>
              <a:t>previdenciárias </a:t>
            </a:r>
            <a:r>
              <a:rPr lang="pt-BR" sz="1600" b="1" baseline="30000" dirty="0" smtClean="0">
                <a:solidFill>
                  <a:schemeClr val="tx1"/>
                </a:solidFill>
                <a:effectLst/>
              </a:rPr>
              <a:t>(6)</a:t>
            </a:r>
            <a:endParaRPr lang="pt-BR" sz="1600" b="1" baseline="30000" dirty="0">
              <a:solidFill>
                <a:schemeClr val="tx1"/>
              </a:solidFill>
              <a:effectLst/>
            </a:endParaRPr>
          </a:p>
          <a:p>
            <a:pPr marL="0" indent="0">
              <a:buNone/>
            </a:pPr>
            <a:r>
              <a:rPr lang="pt-BR" sz="1600" b="1" dirty="0">
                <a:solidFill>
                  <a:schemeClr val="tx1"/>
                </a:solidFill>
                <a:effectLst/>
              </a:rPr>
              <a:t>        10.600.000.000,00 Inadimplência contribuições seguridade social </a:t>
            </a:r>
            <a:r>
              <a:rPr lang="pt-BR" sz="1600" b="1" baseline="30000" dirty="0" smtClean="0">
                <a:solidFill>
                  <a:schemeClr val="tx1"/>
                </a:solidFill>
                <a:effectLst/>
              </a:rPr>
              <a:t>(7)</a:t>
            </a:r>
            <a:r>
              <a:rPr lang="pt-BR" sz="1600" b="1" dirty="0" smtClean="0">
                <a:solidFill>
                  <a:schemeClr val="tx1"/>
                </a:solidFill>
                <a:effectLst/>
              </a:rPr>
              <a:t> </a:t>
            </a:r>
            <a:endParaRPr lang="pt-BR" sz="1600" b="1" dirty="0">
              <a:solidFill>
                <a:schemeClr val="tx1"/>
              </a:solidFill>
              <a:effectLst/>
            </a:endParaRPr>
          </a:p>
          <a:p>
            <a:pPr marL="0" indent="0">
              <a:buNone/>
            </a:pPr>
            <a:r>
              <a:rPr lang="pt-BR" sz="1600" b="1" dirty="0">
                <a:solidFill>
                  <a:schemeClr val="tx1"/>
                </a:solidFill>
                <a:effectLst/>
              </a:rPr>
              <a:t>6)     33.197.797.560,00 Sonegação de empregados não registrados (2017</a:t>
            </a:r>
            <a:r>
              <a:rPr lang="pt-BR" sz="1600" b="1" dirty="0" smtClean="0">
                <a:solidFill>
                  <a:schemeClr val="tx1"/>
                </a:solidFill>
                <a:effectLst/>
              </a:rPr>
              <a:t>) </a:t>
            </a:r>
            <a:r>
              <a:rPr lang="pt-BR" sz="1600" b="1" baseline="30000" dirty="0" smtClean="0">
                <a:solidFill>
                  <a:schemeClr val="tx1"/>
                </a:solidFill>
                <a:effectLst/>
              </a:rPr>
              <a:t>(8)</a:t>
            </a:r>
            <a:endParaRPr lang="pt-BR" sz="1600" b="1" baseline="30000" dirty="0">
              <a:solidFill>
                <a:schemeClr val="tx1"/>
              </a:solidFill>
              <a:effectLst/>
            </a:endParaRPr>
          </a:p>
          <a:p>
            <a:pPr marL="0" indent="0">
              <a:buNone/>
            </a:pPr>
            <a:r>
              <a:rPr lang="pt-BR" sz="1600" b="1" dirty="0">
                <a:solidFill>
                  <a:schemeClr val="tx1"/>
                </a:solidFill>
                <a:effectLst/>
              </a:rPr>
              <a:t>7)       2.360.520.000,00 </a:t>
            </a:r>
            <a:r>
              <a:rPr lang="pt-BR" sz="1600" b="1" dirty="0" smtClean="0">
                <a:solidFill>
                  <a:schemeClr val="tx1"/>
                </a:solidFill>
                <a:effectLst/>
              </a:rPr>
              <a:t>projeção de sonegação na </a:t>
            </a:r>
            <a:r>
              <a:rPr lang="pt-BR" sz="1600" b="1" dirty="0">
                <a:solidFill>
                  <a:schemeClr val="tx1"/>
                </a:solidFill>
                <a:effectLst/>
              </a:rPr>
              <a:t>arrecadação rural (29,88</a:t>
            </a:r>
            <a:r>
              <a:rPr lang="pt-BR" sz="1600" b="1" dirty="0" smtClean="0">
                <a:solidFill>
                  <a:schemeClr val="tx1"/>
                </a:solidFill>
                <a:effectLst/>
              </a:rPr>
              <a:t>%) </a:t>
            </a:r>
            <a:r>
              <a:rPr lang="pt-BR" sz="1600" b="1" baseline="30000" dirty="0" smtClean="0">
                <a:solidFill>
                  <a:schemeClr val="tx1"/>
                </a:solidFill>
                <a:effectLst/>
              </a:rPr>
              <a:t>(9)</a:t>
            </a:r>
            <a:r>
              <a:rPr lang="pt-BR" sz="1600" b="1" dirty="0" smtClean="0">
                <a:solidFill>
                  <a:schemeClr val="tx1"/>
                </a:solidFill>
                <a:effectLst/>
              </a:rPr>
              <a:t>        </a:t>
            </a:r>
            <a:endParaRPr lang="pt-BR" sz="1600" b="1" dirty="0">
              <a:solidFill>
                <a:schemeClr val="tx1"/>
              </a:solidFill>
              <a:effectLst/>
            </a:endParaRPr>
          </a:p>
          <a:p>
            <a:pPr marL="0" indent="0">
              <a:buNone/>
            </a:pPr>
            <a:r>
              <a:rPr lang="pt-BR" sz="1600" b="1" dirty="0">
                <a:solidFill>
                  <a:schemeClr val="tx1"/>
                </a:solidFill>
                <a:effectLst/>
              </a:rPr>
              <a:t>               ????               Sonegação previdenciária geral </a:t>
            </a:r>
            <a:r>
              <a:rPr lang="pt-BR" sz="1600" b="1" baseline="30000" dirty="0" smtClean="0">
                <a:solidFill>
                  <a:schemeClr val="tx1"/>
                </a:solidFill>
                <a:effectLst/>
              </a:rPr>
              <a:t>(10)</a:t>
            </a:r>
            <a:r>
              <a:rPr lang="pt-BR" sz="1600" b="1" dirty="0" smtClean="0">
                <a:solidFill>
                  <a:schemeClr val="tx1"/>
                </a:solidFill>
                <a:effectLst/>
              </a:rPr>
              <a:t>   </a:t>
            </a:r>
            <a:endParaRPr lang="pt-BR" sz="1600" b="1" dirty="0">
              <a:solidFill>
                <a:schemeClr val="tx1"/>
              </a:solidFill>
              <a:effectLst/>
            </a:endParaRPr>
          </a:p>
          <a:p>
            <a:pPr marL="0" indent="0">
              <a:buNone/>
            </a:pPr>
            <a:r>
              <a:rPr lang="pt-BR" sz="1600" b="1" dirty="0">
                <a:solidFill>
                  <a:schemeClr val="tx1"/>
                </a:solidFill>
                <a:effectLst/>
              </a:rPr>
              <a:t>8)             ????               Outras perdas         </a:t>
            </a:r>
          </a:p>
          <a:p>
            <a:pPr marL="0" indent="0">
              <a:buNone/>
            </a:pPr>
            <a:r>
              <a:rPr lang="pt-BR" sz="1600" b="1" dirty="0">
                <a:solidFill>
                  <a:schemeClr val="tx1"/>
                </a:solidFill>
                <a:effectLst/>
              </a:rPr>
              <a:t>Soma Prejuízo Previdenciário (2016): 483.067.717.671,06 (somatório baseado nos valores acima) (rubricas identificadas). </a:t>
            </a:r>
          </a:p>
        </p:txBody>
      </p:sp>
      <p:sp>
        <p:nvSpPr>
          <p:cNvPr id="4" name="Título 1"/>
          <p:cNvSpPr txBox="1">
            <a:spLocks/>
          </p:cNvSpPr>
          <p:nvPr/>
        </p:nvSpPr>
        <p:spPr>
          <a:xfrm>
            <a:off x="1141413" y="609600"/>
            <a:ext cx="9905998" cy="94624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PREJUÍZO seguridade social - base 2016</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607186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46245"/>
          </a:xfrm>
        </p:spPr>
        <p:txBody>
          <a:bodyPr>
            <a:normAutofit fontScale="90000"/>
          </a:bodyPr>
          <a:lstStyle/>
          <a:p>
            <a:pPr algn="ctr"/>
            <a:r>
              <a:rPr lang="pt-BR" b="1" dirty="0" smtClean="0">
                <a:solidFill>
                  <a:schemeClr val="tx1"/>
                </a:solidFill>
                <a:latin typeface="Arial Black" panose="020B0A04020102020204" pitchFamily="34" charset="0"/>
              </a:rPr>
              <a:t>Estoque da Dívida da seguridade social - 2016</a:t>
            </a:r>
            <a:endParaRPr lang="pt-BR" b="1" dirty="0">
              <a:solidFill>
                <a:schemeClr val="tx1"/>
              </a:solidFill>
              <a:latin typeface="Arial Black" panose="020B0A04020102020204" pitchFamily="34" charset="0"/>
            </a:endParaRP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826584547"/>
              </p:ext>
            </p:extLst>
          </p:nvPr>
        </p:nvGraphicFramePr>
        <p:xfrm>
          <a:off x="865496" y="177103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9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r>
              <a:rPr lang="pt-BR" b="1" dirty="0"/>
              <a:t>MP 783/17 (“Refis”; Programa Especial de Regularização Tributária) – perda de receita de 543.300.000.000,00 em três </a:t>
            </a:r>
            <a:r>
              <a:rPr lang="pt-BR" b="1" dirty="0" smtClean="0"/>
              <a:t>anos (estimado), </a:t>
            </a:r>
            <a:r>
              <a:rPr lang="pt-BR" b="1" dirty="0"/>
              <a:t>nos termos do relatório, com perspectiva inicial de perda de </a:t>
            </a:r>
            <a:r>
              <a:rPr lang="pt-BR" b="1" dirty="0" smtClean="0"/>
              <a:t>63.800.000.000,00</a:t>
            </a:r>
            <a:r>
              <a:rPr lang="pt-BR" b="1" baseline="30000" dirty="0" smtClean="0"/>
              <a:t>(13)</a:t>
            </a:r>
            <a:r>
              <a:rPr lang="pt-BR" b="1" dirty="0" smtClean="0"/>
              <a:t>. </a:t>
            </a:r>
            <a:endParaRPr lang="pt-BR" b="1" dirty="0"/>
          </a:p>
          <a:p>
            <a:pPr marL="0" indent="0">
              <a:buNone/>
            </a:pPr>
            <a:endParaRPr lang="pt-BR" dirty="0"/>
          </a:p>
          <a:p>
            <a:r>
              <a:rPr lang="pt-BR" b="1" dirty="0"/>
              <a:t>MP 793/17 (“Refis”, Programa de Regularização Tributária Rural) – perda de receita de 7.600.000.000,00 em quinze anos (perdão de juros e multas) e perda de arrecadação de 4.360.000.000,00 (de 2018 a 2020) pela diminuição da alíquota do </a:t>
            </a:r>
            <a:r>
              <a:rPr lang="pt-BR" b="1" dirty="0" err="1"/>
              <a:t>Funrural</a:t>
            </a:r>
            <a:r>
              <a:rPr lang="pt-BR" b="1" dirty="0"/>
              <a:t> de 2,0% para 1,2% da </a:t>
            </a:r>
            <a:r>
              <a:rPr lang="pt-BR" b="1" dirty="0" smtClean="0"/>
              <a:t>comercialização</a:t>
            </a:r>
            <a:r>
              <a:rPr lang="pt-BR" b="1" baseline="30000" dirty="0" smtClean="0"/>
              <a:t>(14)</a:t>
            </a:r>
            <a:r>
              <a:rPr lang="pt-BR" b="1" dirty="0" smtClean="0"/>
              <a:t>.  </a:t>
            </a:r>
            <a:r>
              <a:rPr lang="pt-BR" b="1" dirty="0"/>
              <a:t>Observação: em 2016 arrecadação da aposentadoria rural foi de 7,1 </a:t>
            </a:r>
            <a:r>
              <a:rPr lang="pt-BR" b="1" dirty="0" smtClean="0"/>
              <a:t>bilhões </a:t>
            </a:r>
            <a:r>
              <a:rPr lang="pt-BR" b="1" dirty="0"/>
              <a:t>de reais e despesa de 111,3 bilhões de reais, com resultado de -103,4 bilhões de </a:t>
            </a:r>
            <a:r>
              <a:rPr lang="pt-BR" b="1" dirty="0" smtClean="0"/>
              <a:t>reais</a:t>
            </a:r>
            <a:r>
              <a:rPr lang="pt-BR" b="1" baseline="30000" dirty="0" smtClean="0"/>
              <a:t>(15)</a:t>
            </a:r>
            <a:r>
              <a:rPr lang="pt-BR" b="1" dirty="0" smtClean="0"/>
              <a:t>. </a:t>
            </a:r>
          </a:p>
          <a:p>
            <a:endParaRPr lang="pt-BR" dirty="0"/>
          </a:p>
          <a:p>
            <a:endParaRPr lang="pt-BR" dirty="0"/>
          </a:p>
        </p:txBody>
      </p:sp>
      <p:sp>
        <p:nvSpPr>
          <p:cNvPr id="5"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a:solidFill>
                  <a:schemeClr val="tx1"/>
                </a:solidFill>
                <a:latin typeface="Arial Black" panose="020B0A04020102020204" pitchFamily="34" charset="0"/>
              </a:rPr>
              <a:t>Outros problemas fiscais</a:t>
            </a:r>
          </a:p>
        </p:txBody>
      </p:sp>
    </p:spTree>
    <p:extLst>
      <p:ext uri="{BB962C8B-B14F-4D97-AF65-F5344CB8AC3E}">
        <p14:creationId xmlns:p14="http://schemas.microsoft.com/office/powerpoint/2010/main" val="3592164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92500" lnSpcReduction="10000"/>
          </a:bodyPr>
          <a:lstStyle/>
          <a:p>
            <a:pPr marL="0" indent="0">
              <a:buNone/>
            </a:pPr>
            <a:r>
              <a:rPr lang="pt-BR" sz="3200" b="1" dirty="0"/>
              <a:t>Orçamento União </a:t>
            </a:r>
            <a:r>
              <a:rPr lang="pt-BR" sz="3200" b="1" dirty="0" smtClean="0"/>
              <a:t>2017</a:t>
            </a:r>
            <a:r>
              <a:rPr lang="pt-BR" sz="3200" b="1" baseline="30000" dirty="0" smtClean="0"/>
              <a:t>(16)</a:t>
            </a:r>
            <a:r>
              <a:rPr lang="pt-BR" sz="3200" b="1" dirty="0" smtClean="0"/>
              <a:t> </a:t>
            </a:r>
            <a:endParaRPr lang="pt-BR" sz="3200" b="1" dirty="0"/>
          </a:p>
          <a:p>
            <a:pPr marL="0" indent="0">
              <a:buNone/>
            </a:pPr>
            <a:r>
              <a:rPr lang="pt-BR" sz="3200" b="1" dirty="0"/>
              <a:t>-3,505 </a:t>
            </a:r>
            <a:r>
              <a:rPr lang="pt-BR" sz="3200" b="1" dirty="0" smtClean="0"/>
              <a:t>trilhões:</a:t>
            </a:r>
          </a:p>
          <a:p>
            <a:pPr marL="0" indent="0">
              <a:buNone/>
            </a:pPr>
            <a:r>
              <a:rPr lang="pt-BR" sz="3200" b="1" dirty="0" smtClean="0"/>
              <a:t>     946.4 </a:t>
            </a:r>
            <a:r>
              <a:rPr lang="pt-BR" sz="3200" b="1" dirty="0"/>
              <a:t>bilhões refinanciamento da dívida (27%)</a:t>
            </a:r>
          </a:p>
          <a:p>
            <a:pPr marL="0" indent="0">
              <a:buNone/>
            </a:pPr>
            <a:r>
              <a:rPr lang="pt-BR" sz="3200" b="1" dirty="0" smtClean="0"/>
              <a:t>     339,1 </a:t>
            </a:r>
            <a:r>
              <a:rPr lang="pt-BR" sz="3200" b="1" dirty="0"/>
              <a:t>bilhões juros e encargos da dívida (9,6</a:t>
            </a:r>
            <a:r>
              <a:rPr lang="pt-BR" sz="3200" b="1" dirty="0" smtClean="0"/>
              <a:t>%)</a:t>
            </a:r>
          </a:p>
          <a:p>
            <a:pPr marL="0" indent="0">
              <a:buNone/>
            </a:pPr>
            <a:endParaRPr lang="pt-BR" sz="3200" b="1" dirty="0"/>
          </a:p>
          <a:p>
            <a:pPr marL="0" indent="0">
              <a:buNone/>
            </a:pPr>
            <a:r>
              <a:rPr lang="pt-BR" sz="3200" b="1" dirty="0"/>
              <a:t>Despesa dívida</a:t>
            </a:r>
            <a:r>
              <a:rPr lang="pt-BR" sz="3200" b="1" dirty="0" smtClean="0"/>
              <a:t>:</a:t>
            </a:r>
          </a:p>
          <a:p>
            <a:pPr marL="0" indent="0">
              <a:buNone/>
            </a:pPr>
            <a:r>
              <a:rPr lang="pt-BR" sz="3200" b="1" dirty="0" smtClean="0"/>
              <a:t>  1,285.5 </a:t>
            </a:r>
            <a:r>
              <a:rPr lang="pt-BR" sz="3200" b="1" dirty="0"/>
              <a:t>trilhão de reais (36,6% do orçamento). </a:t>
            </a: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a:solidFill>
                  <a:schemeClr val="tx1"/>
                </a:solidFill>
                <a:latin typeface="Arial Black" panose="020B0A04020102020204" pitchFamily="34" charset="0"/>
              </a:rPr>
              <a:t>Realidade macroeconômica</a:t>
            </a:r>
          </a:p>
        </p:txBody>
      </p:sp>
    </p:spTree>
    <p:extLst>
      <p:ext uri="{BB962C8B-B14F-4D97-AF65-F5344CB8AC3E}">
        <p14:creationId xmlns:p14="http://schemas.microsoft.com/office/powerpoint/2010/main" val="78636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a:bodyPr>
          <a:lstStyle/>
          <a:p>
            <a:pPr marL="0" indent="0" algn="just">
              <a:buNone/>
            </a:pPr>
            <a:r>
              <a:rPr lang="pt-BR" sz="3200" b="1" dirty="0">
                <a:solidFill>
                  <a:schemeClr val="tx1"/>
                </a:solidFill>
              </a:rPr>
              <a:t>Quem reiteradamente sonega ou deixa de recolher as contribuições devidas à Previdência Social ou contribuições sociais, utilizando-se de tais valores para o fomento da própria atividade, em concorrência desleal que lhe permite reduzir os preços, causando prejuízos à concorrência e ao </a:t>
            </a:r>
            <a:r>
              <a:rPr lang="pt-BR" sz="3200" b="1" dirty="0" smtClean="0">
                <a:solidFill>
                  <a:schemeClr val="tx1"/>
                </a:solidFill>
              </a:rPr>
              <a:t>Pais.</a:t>
            </a:r>
            <a:endParaRPr lang="pt-BR" sz="3200" b="1" dirty="0">
              <a:solidFill>
                <a:schemeClr val="tx1"/>
              </a:solidFill>
            </a:endParaRP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smtClean="0">
                <a:solidFill>
                  <a:schemeClr val="tx1"/>
                </a:solidFill>
                <a:latin typeface="Arial Black" panose="020B0A04020102020204" pitchFamily="34" charset="0"/>
              </a:rPr>
              <a:t>Devedor </a:t>
            </a:r>
            <a:r>
              <a:rPr lang="pt-BR" b="1" dirty="0" err="1" smtClean="0">
                <a:solidFill>
                  <a:schemeClr val="tx1"/>
                </a:solidFill>
                <a:latin typeface="Arial Black" panose="020B0A04020102020204" pitchFamily="34" charset="0"/>
              </a:rPr>
              <a:t>coNtumaz</a:t>
            </a:r>
            <a:endParaRPr lang="pt-B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98213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1413" y="1555845"/>
            <a:ext cx="9905998" cy="4235355"/>
          </a:xfrm>
        </p:spPr>
        <p:txBody>
          <a:bodyPr>
            <a:normAutofit fontScale="62500" lnSpcReduction="20000"/>
          </a:bodyPr>
          <a:lstStyle/>
          <a:p>
            <a:pPr marL="0" indent="0" algn="just">
              <a:buNone/>
            </a:pPr>
            <a:r>
              <a:rPr lang="pt-BR" sz="3200" b="1" dirty="0">
                <a:solidFill>
                  <a:schemeClr val="tx1"/>
                </a:solidFill>
              </a:rPr>
              <a:t>1- </a:t>
            </a:r>
            <a:r>
              <a:rPr lang="pt-BR" sz="3200" b="1" u="sng" dirty="0">
                <a:solidFill>
                  <a:schemeClr val="tx1"/>
                </a:solidFill>
              </a:rPr>
              <a:t>Tipos penais que tutelam a previdência são esparsos e tutelam </a:t>
            </a:r>
            <a:r>
              <a:rPr lang="pt-BR" sz="3200" b="1" u="sng" dirty="0" smtClean="0">
                <a:solidFill>
                  <a:schemeClr val="tx1"/>
                </a:solidFill>
              </a:rPr>
              <a:t>bens </a:t>
            </a:r>
            <a:r>
              <a:rPr lang="pt-BR" sz="3200" b="1" u="sng" dirty="0">
                <a:solidFill>
                  <a:schemeClr val="tx1"/>
                </a:solidFill>
              </a:rPr>
              <a:t>jurídicos</a:t>
            </a:r>
            <a:r>
              <a:rPr lang="pt-BR" sz="3200" b="1" dirty="0">
                <a:solidFill>
                  <a:schemeClr val="tx1"/>
                </a:solidFill>
              </a:rPr>
              <a:t> diversos, como patrimônio (</a:t>
            </a:r>
            <a:r>
              <a:rPr lang="pt-BR" sz="3200" b="1" dirty="0" err="1">
                <a:solidFill>
                  <a:schemeClr val="tx1"/>
                </a:solidFill>
              </a:rPr>
              <a:t>art</a:t>
            </a:r>
            <a:r>
              <a:rPr lang="pt-BR" sz="3200" b="1" dirty="0">
                <a:solidFill>
                  <a:schemeClr val="tx1"/>
                </a:solidFill>
              </a:rPr>
              <a:t> 171, § 3º, do </a:t>
            </a:r>
            <a:r>
              <a:rPr lang="pt-BR" sz="3200" b="1" dirty="0" smtClean="0">
                <a:solidFill>
                  <a:schemeClr val="tx1"/>
                </a:solidFill>
              </a:rPr>
              <a:t>CP, </a:t>
            </a:r>
            <a:r>
              <a:rPr lang="pt-BR" sz="3200" b="1" dirty="0">
                <a:solidFill>
                  <a:schemeClr val="tx1"/>
                </a:solidFill>
              </a:rPr>
              <a:t>fraudes contra a Previdência; art. 168-A do CP, apropriação indébita de contribuição previdenciária), fé-pública (art. 297, §§ 3º e 4º, a exemplo omissão de registro de contrato de trabalho na CTPS, com </a:t>
            </a:r>
            <a:r>
              <a:rPr lang="pt-BR" sz="3200" b="1" dirty="0" smtClean="0">
                <a:solidFill>
                  <a:schemeClr val="tx1"/>
                </a:solidFill>
              </a:rPr>
              <a:t>seria divergência </a:t>
            </a:r>
            <a:r>
              <a:rPr lang="pt-BR" sz="3200" b="1" dirty="0">
                <a:solidFill>
                  <a:schemeClr val="tx1"/>
                </a:solidFill>
              </a:rPr>
              <a:t>jurisprudencial sobre tipicidade da conduta e competência para julgamento) e administração pública (art. 337-A do CP, sonegação de contribuição social previdenciária).</a:t>
            </a:r>
          </a:p>
          <a:p>
            <a:pPr marL="0" indent="0" algn="just">
              <a:buNone/>
            </a:pPr>
            <a:endParaRPr lang="pt-BR" sz="3200" b="1" dirty="0">
              <a:solidFill>
                <a:schemeClr val="tx1"/>
              </a:solidFill>
            </a:endParaRPr>
          </a:p>
          <a:p>
            <a:pPr marL="0" indent="0" algn="just">
              <a:buNone/>
            </a:pPr>
            <a:r>
              <a:rPr lang="pt-BR" sz="3200" b="1" dirty="0">
                <a:solidFill>
                  <a:schemeClr val="tx1"/>
                </a:solidFill>
              </a:rPr>
              <a:t>2- </a:t>
            </a:r>
            <a:r>
              <a:rPr lang="pt-BR" sz="3200" b="1" u="sng" dirty="0">
                <a:solidFill>
                  <a:schemeClr val="tx1"/>
                </a:solidFill>
              </a:rPr>
              <a:t>Penas diminutas</a:t>
            </a:r>
            <a:r>
              <a:rPr lang="pt-BR" sz="3200" b="1" dirty="0">
                <a:solidFill>
                  <a:schemeClr val="tx1"/>
                </a:solidFill>
              </a:rPr>
              <a:t>,  com baixa efetividade da lei penal. Exemplos: estelionato contra a Previdência tem </a:t>
            </a:r>
            <a:r>
              <a:rPr lang="pt-BR" sz="3200" b="1" dirty="0" smtClean="0">
                <a:solidFill>
                  <a:schemeClr val="tx1"/>
                </a:solidFill>
              </a:rPr>
              <a:t>penas mínimas </a:t>
            </a:r>
            <a:r>
              <a:rPr lang="pt-BR" sz="3200" b="1" dirty="0">
                <a:solidFill>
                  <a:schemeClr val="tx1"/>
                </a:solidFill>
              </a:rPr>
              <a:t>de 1 ano e 4 meses de reclusão (o que admite sursis e regime aberto) e 10 dias-multa (R$ 312,33). Apropriação indébita de contribuição previdenciária tem penas mínimas de 2 anos de reclusão (admite sursis e regime aberto) e 10 dias-multa. Pena  de adulteração de sinal identificador de veículo (art. 311 do CP, colocar fita isolante na placa) é de 3 anos de reclusão.</a:t>
            </a:r>
          </a:p>
        </p:txBody>
      </p:sp>
      <p:sp>
        <p:nvSpPr>
          <p:cNvPr id="7" name="Título 1"/>
          <p:cNvSpPr txBox="1">
            <a:spLocks/>
          </p:cNvSpPr>
          <p:nvPr/>
        </p:nvSpPr>
        <p:spPr>
          <a:xfrm>
            <a:off x="1141413" y="609600"/>
            <a:ext cx="9905998" cy="94624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b="1" dirty="0">
                <a:solidFill>
                  <a:schemeClr val="tx1"/>
                </a:solidFill>
                <a:latin typeface="Arial Black" panose="020B0A04020102020204" pitchFamily="34" charset="0"/>
              </a:rPr>
              <a:t>PROBLEMAS DA TUTELA PENAL CRIMES DE ÍNDOLE PREVIDENCIÁRIA</a:t>
            </a:r>
          </a:p>
        </p:txBody>
      </p:sp>
    </p:spTree>
    <p:extLst>
      <p:ext uri="{BB962C8B-B14F-4D97-AF65-F5344CB8AC3E}">
        <p14:creationId xmlns:p14="http://schemas.microsoft.com/office/powerpoint/2010/main" val="2211567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TM03457485[[fn=Malha]]</Template>
  <TotalTime>272</TotalTime>
  <Words>1672</Words>
  <Application>Microsoft Office PowerPoint</Application>
  <PresentationFormat>Personalizar</PresentationFormat>
  <Paragraphs>118</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Malha</vt:lpstr>
      <vt:lpstr>CPI Prev – Senado FEDERAL  EXPOSIÇÃO NA Assembleia Legislativa do Estado de São Paulo (Alesp) 14/09/2017  Paulo Penteado Teixeira Junior Promotor de Justiça MPSP 1º Secretário da APMP Assessor da CONAMP penteado@apmp.com.br</vt:lpstr>
      <vt:lpstr>Apresentação do PowerPoint</vt:lpstr>
      <vt:lpstr>Apresentação do PowerPoint</vt:lpstr>
      <vt:lpstr>Apresentação do PowerPoint</vt:lpstr>
      <vt:lpstr>Estoque da Dívida da seguridade social - 2016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VIVO</dc:creator>
  <cp:lastModifiedBy>New PC</cp:lastModifiedBy>
  <cp:revision>46</cp:revision>
  <dcterms:created xsi:type="dcterms:W3CDTF">2017-09-12T18:48:04Z</dcterms:created>
  <dcterms:modified xsi:type="dcterms:W3CDTF">2017-09-14T09:37:43Z</dcterms:modified>
</cp:coreProperties>
</file>