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1"/>
  </p:sldMasterIdLst>
  <p:notesMasterIdLst>
    <p:notesMasterId r:id="rId143"/>
  </p:notesMasterIdLst>
  <p:sldIdLst>
    <p:sldId id="403" r:id="rId2"/>
    <p:sldId id="387" r:id="rId3"/>
    <p:sldId id="258" r:id="rId4"/>
    <p:sldId id="260" r:id="rId5"/>
    <p:sldId id="261" r:id="rId6"/>
    <p:sldId id="262" r:id="rId7"/>
    <p:sldId id="263" r:id="rId8"/>
    <p:sldId id="264" r:id="rId9"/>
    <p:sldId id="265" r:id="rId10"/>
    <p:sldId id="272" r:id="rId11"/>
    <p:sldId id="271" r:id="rId12"/>
    <p:sldId id="270" r:id="rId13"/>
    <p:sldId id="269" r:id="rId14"/>
    <p:sldId id="268" r:id="rId15"/>
    <p:sldId id="267" r:id="rId16"/>
    <p:sldId id="266" r:id="rId17"/>
    <p:sldId id="273" r:id="rId18"/>
    <p:sldId id="296" r:id="rId19"/>
    <p:sldId id="295" r:id="rId20"/>
    <p:sldId id="294" r:id="rId21"/>
    <p:sldId id="293" r:id="rId22"/>
    <p:sldId id="292" r:id="rId23"/>
    <p:sldId id="291" r:id="rId24"/>
    <p:sldId id="274" r:id="rId25"/>
    <p:sldId id="362" r:id="rId26"/>
    <p:sldId id="370" r:id="rId27"/>
    <p:sldId id="369" r:id="rId28"/>
    <p:sldId id="372" r:id="rId29"/>
    <p:sldId id="383" r:id="rId30"/>
    <p:sldId id="275" r:id="rId31"/>
    <p:sldId id="361" r:id="rId32"/>
    <p:sldId id="331" r:id="rId33"/>
    <p:sldId id="371" r:id="rId34"/>
    <p:sldId id="401" r:id="rId35"/>
    <p:sldId id="384" r:id="rId36"/>
    <p:sldId id="402" r:id="rId37"/>
    <p:sldId id="385" r:id="rId38"/>
    <p:sldId id="276" r:id="rId39"/>
    <p:sldId id="359" r:id="rId40"/>
    <p:sldId id="357" r:id="rId41"/>
    <p:sldId id="315" r:id="rId42"/>
    <p:sldId id="316" r:id="rId43"/>
    <p:sldId id="358" r:id="rId44"/>
    <p:sldId id="360" r:id="rId45"/>
    <p:sldId id="277" r:id="rId46"/>
    <p:sldId id="344" r:id="rId47"/>
    <p:sldId id="382" r:id="rId48"/>
    <p:sldId id="332" r:id="rId49"/>
    <p:sldId id="390" r:id="rId50"/>
    <p:sldId id="333" r:id="rId51"/>
    <p:sldId id="391" r:id="rId52"/>
    <p:sldId id="334" r:id="rId53"/>
    <p:sldId id="278" r:id="rId54"/>
    <p:sldId id="319" r:id="rId55"/>
    <p:sldId id="320" r:id="rId56"/>
    <p:sldId id="317" r:id="rId57"/>
    <p:sldId id="318" r:id="rId58"/>
    <p:sldId id="279" r:id="rId59"/>
    <p:sldId id="302" r:id="rId60"/>
    <p:sldId id="301" r:id="rId61"/>
    <p:sldId id="300" r:id="rId62"/>
    <p:sldId id="299" r:id="rId63"/>
    <p:sldId id="298" r:id="rId64"/>
    <p:sldId id="280" r:id="rId65"/>
    <p:sldId id="321" r:id="rId66"/>
    <p:sldId id="373" r:id="rId67"/>
    <p:sldId id="375" r:id="rId68"/>
    <p:sldId id="281" r:id="rId69"/>
    <p:sldId id="329" r:id="rId70"/>
    <p:sldId id="374" r:id="rId71"/>
    <p:sldId id="376" r:id="rId72"/>
    <p:sldId id="330" r:id="rId73"/>
    <p:sldId id="282" r:id="rId74"/>
    <p:sldId id="308" r:id="rId75"/>
    <p:sldId id="307" r:id="rId76"/>
    <p:sldId id="306" r:id="rId77"/>
    <p:sldId id="305" r:id="rId78"/>
    <p:sldId id="304" r:id="rId79"/>
    <p:sldId id="303" r:id="rId80"/>
    <p:sldId id="309" r:id="rId81"/>
    <p:sldId id="283" r:id="rId82"/>
    <p:sldId id="363" r:id="rId83"/>
    <p:sldId id="365" r:id="rId84"/>
    <p:sldId id="367" r:id="rId85"/>
    <p:sldId id="364" r:id="rId86"/>
    <p:sldId id="368" r:id="rId87"/>
    <p:sldId id="366" r:id="rId88"/>
    <p:sldId id="284" r:id="rId89"/>
    <p:sldId id="327" r:id="rId90"/>
    <p:sldId id="341" r:id="rId91"/>
    <p:sldId id="342" r:id="rId92"/>
    <p:sldId id="328" r:id="rId93"/>
    <p:sldId id="392" r:id="rId94"/>
    <p:sldId id="343" r:id="rId95"/>
    <p:sldId id="285" r:id="rId96"/>
    <p:sldId id="323" r:id="rId97"/>
    <p:sldId id="335" r:id="rId98"/>
    <p:sldId id="337" r:id="rId99"/>
    <p:sldId id="393" r:id="rId100"/>
    <p:sldId id="338" r:id="rId101"/>
    <p:sldId id="324" r:id="rId102"/>
    <p:sldId id="336" r:id="rId103"/>
    <p:sldId id="340" r:id="rId104"/>
    <p:sldId id="394" r:id="rId105"/>
    <p:sldId id="339" r:id="rId106"/>
    <p:sldId id="286" r:id="rId107"/>
    <p:sldId id="325" r:id="rId108"/>
    <p:sldId id="378" r:id="rId109"/>
    <p:sldId id="377" r:id="rId110"/>
    <p:sldId id="326" r:id="rId111"/>
    <p:sldId id="380" r:id="rId112"/>
    <p:sldId id="379" r:id="rId113"/>
    <p:sldId id="287" r:id="rId114"/>
    <p:sldId id="312" r:id="rId115"/>
    <p:sldId id="311" r:id="rId116"/>
    <p:sldId id="313" r:id="rId117"/>
    <p:sldId id="310" r:id="rId118"/>
    <p:sldId id="288" r:id="rId119"/>
    <p:sldId id="322" r:id="rId120"/>
    <p:sldId id="346" r:id="rId121"/>
    <p:sldId id="395" r:id="rId122"/>
    <p:sldId id="345" r:id="rId123"/>
    <p:sldId id="289" r:id="rId124"/>
    <p:sldId id="347" r:id="rId125"/>
    <p:sldId id="354" r:id="rId126"/>
    <p:sldId id="388" r:id="rId127"/>
    <p:sldId id="348" r:id="rId128"/>
    <p:sldId id="396" r:id="rId129"/>
    <p:sldId id="389" r:id="rId130"/>
    <p:sldId id="352" r:id="rId131"/>
    <p:sldId id="399" r:id="rId132"/>
    <p:sldId id="397" r:id="rId133"/>
    <p:sldId id="353" r:id="rId134"/>
    <p:sldId id="356" r:id="rId135"/>
    <p:sldId id="398" r:id="rId136"/>
    <p:sldId id="355" r:id="rId137"/>
    <p:sldId id="400" r:id="rId138"/>
    <p:sldId id="290" r:id="rId139"/>
    <p:sldId id="350" r:id="rId140"/>
    <p:sldId id="351" r:id="rId141"/>
    <p:sldId id="404" r:id="rId142"/>
  </p:sldIdLst>
  <p:sldSz cx="9144000" cy="5143500" type="screen16x9"/>
  <p:notesSz cx="6858000" cy="9144000"/>
  <p:embeddedFontLst>
    <p:embeddedFont>
      <p:font typeface="Calibri" panose="020F0502020204030204" pitchFamily="34" charset="0"/>
      <p:regular r:id="rId144"/>
      <p:bold r:id="rId145"/>
      <p:italic r:id="rId146"/>
      <p:boldItalic r:id="rId147"/>
    </p:embeddedFont>
    <p:embeddedFont>
      <p:font typeface="Calibri Light" panose="020F0302020204030204" pitchFamily="34" charset="0"/>
      <p:regular r:id="rId148"/>
      <p:italic r:id="rId149"/>
    </p:embeddedFont>
    <p:embeddedFont>
      <p:font typeface="Open Sans" panose="020B0606030504020204" pitchFamily="34" charset="0"/>
      <p:regular r:id="rId150"/>
      <p:bold r:id="rId151"/>
      <p:italic r:id="rId152"/>
      <p:boldItalic r:id="rId153"/>
    </p:embeddedFont>
    <p:embeddedFont>
      <p:font typeface="PT Sans Narrow" panose="020B0506020203020204" pitchFamily="34" charset="0"/>
      <p:regular r:id="rId154"/>
      <p:bold r:id="rId155"/>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33CCFF"/>
    <a:srgbClr val="454545"/>
    <a:srgbClr val="FFE8D1"/>
    <a:srgbClr val="FFF5EB"/>
    <a:srgbClr val="FFE8DD"/>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396" autoAdjust="0"/>
  </p:normalViewPr>
  <p:slideViewPr>
    <p:cSldViewPr snapToGrid="0">
      <p:cViewPr>
        <p:scale>
          <a:sx n="100" d="100"/>
          <a:sy n="100" d="100"/>
        </p:scale>
        <p:origin x="36" y="2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6.fntdata"/><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7.fntdata"/><Relationship Id="rId155" Type="http://schemas.openxmlformats.org/officeDocument/2006/relationships/font" Target="fonts/font12.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font" Target="fonts/font8.fntdata"/><Relationship Id="rId156"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10.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148"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11.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1.fntdata"/><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00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584087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57343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10093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Pode-se também pontuar a quantidade de UFs com índices menores do que 50%, a 2 anos do prazo previsto para a universalização.</a:t>
            </a:r>
            <a:endParaRPr/>
          </a:p>
        </p:txBody>
      </p:sp>
    </p:spTree>
    <p:extLst>
      <p:ext uri="{BB962C8B-B14F-4D97-AF65-F5344CB8AC3E}">
        <p14:creationId xmlns:p14="http://schemas.microsoft.com/office/powerpoint/2010/main" val="29834259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834832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55724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5f019379b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5f019379b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26291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84561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84159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156040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8136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505759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96622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416846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5f019379b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5f019379b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969476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114536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Certamente existem diferenças no custo de vida nos diferentes territórios, mas se algumas indústrias de nível salarial maior se concentrarem no Sudeste isso significa que os docentes da região precisam ter diferenças salariais dessa mesma proporção em relação ao resto do país?</a:t>
            </a:r>
            <a:endParaRPr/>
          </a:p>
        </p:txBody>
      </p:sp>
    </p:spTree>
    <p:extLst>
      <p:ext uri="{BB962C8B-B14F-4D97-AF65-F5344CB8AC3E}">
        <p14:creationId xmlns:p14="http://schemas.microsoft.com/office/powerpoint/2010/main" val="206579580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671923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94757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5f019379b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5f019379b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00579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363010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363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22396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Certamente terá quem conteste a ideia, mas meu problema com a mensuração do IBGE foi não considerar o cumprimento proporcional do piso para jornadas inferiores a 40h, especialmente. Encontrei decisões judiciais e uma página do governo federal, ainda que relativamente antiga, respaldando a aplicação proporcional do piso. Não encontrei nada que “revogasse” isso no arcabouço normativo, mas há um risco de ser desconhecimento meu.</a:t>
            </a:r>
            <a:endParaRPr/>
          </a:p>
        </p:txBody>
      </p:sp>
    </p:spTree>
    <p:extLst>
      <p:ext uri="{BB962C8B-B14F-4D97-AF65-F5344CB8AC3E}">
        <p14:creationId xmlns:p14="http://schemas.microsoft.com/office/powerpoint/2010/main" val="110848650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629622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5f019379b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5f019379b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046806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533652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995425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746341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710811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174372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124370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629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13228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960658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408042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765969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123275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724563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78738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339129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5f019379b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5f019379b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98877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471805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52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0822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5133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5f019379b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5f019379b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1084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42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266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1518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5f019379b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5f019379b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931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356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3156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5f019379b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5f019379b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3685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1884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370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3950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6598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710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5f019379b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5f019379b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9678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5670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8228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4189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4573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453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69421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8889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5f019379b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5f019379b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8301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55556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819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A </a:t>
            </a:r>
            <a:r>
              <a:rPr lang="en-US" err="1"/>
              <a:t>não</a:t>
            </a:r>
            <a:r>
              <a:rPr lang="en-US"/>
              <a:t> ser </a:t>
            </a:r>
            <a:r>
              <a:rPr lang="en-US" err="1"/>
              <a:t>quando</a:t>
            </a:r>
            <a:r>
              <a:rPr lang="en-US"/>
              <a:t> </a:t>
            </a:r>
            <a:r>
              <a:rPr lang="en-US" err="1"/>
              <a:t>explicitamente</a:t>
            </a:r>
            <a:r>
              <a:rPr lang="en-US"/>
              <a:t> </a:t>
            </a:r>
            <a:r>
              <a:rPr lang="en-US" err="1"/>
              <a:t>pontuado</a:t>
            </a:r>
            <a:r>
              <a:rPr lang="en-US"/>
              <a:t>, </a:t>
            </a:r>
            <a:r>
              <a:rPr lang="en-US" err="1"/>
              <a:t>estarei</a:t>
            </a:r>
            <a:r>
              <a:rPr lang="en-US"/>
              <a:t> sempre </a:t>
            </a:r>
            <a:r>
              <a:rPr lang="en-US" err="1"/>
              <a:t>falando</a:t>
            </a:r>
            <a:r>
              <a:rPr lang="en-US"/>
              <a:t> </a:t>
            </a:r>
            <a:r>
              <a:rPr lang="en-US" err="1"/>
              <a:t>na</a:t>
            </a:r>
            <a:r>
              <a:rPr lang="en-US"/>
              <a:t> "</a:t>
            </a:r>
            <a:r>
              <a:rPr lang="en-US" err="1"/>
              <a:t>diferença</a:t>
            </a:r>
            <a:r>
              <a:rPr lang="en-US"/>
              <a:t> </a:t>
            </a:r>
            <a:r>
              <a:rPr lang="en-US" err="1"/>
              <a:t>absoluta</a:t>
            </a:r>
            <a:r>
              <a:rPr lang="en-US"/>
              <a:t> ", </a:t>
            </a:r>
            <a:r>
              <a:rPr lang="en-US" err="1"/>
              <a:t>ou</a:t>
            </a:r>
            <a:r>
              <a:rPr lang="en-US"/>
              <a:t> </a:t>
            </a:r>
            <a:r>
              <a:rPr lang="en-US" err="1"/>
              <a:t>seja</a:t>
            </a:r>
            <a:r>
              <a:rPr lang="en-US"/>
              <a:t>, </a:t>
            </a:r>
            <a:r>
              <a:rPr lang="en-US" err="1"/>
              <a:t>na</a:t>
            </a:r>
            <a:r>
              <a:rPr lang="en-US"/>
              <a:t> </a:t>
            </a:r>
            <a:r>
              <a:rPr lang="en-US" err="1"/>
              <a:t>diferença</a:t>
            </a:r>
            <a:r>
              <a:rPr lang="en-US"/>
              <a:t> </a:t>
            </a:r>
            <a:r>
              <a:rPr lang="en-US" err="1"/>
              <a:t>em</a:t>
            </a:r>
            <a:r>
              <a:rPr lang="en-US"/>
              <a:t> </a:t>
            </a:r>
            <a:r>
              <a:rPr lang="en-US" err="1"/>
              <a:t>pontos</a:t>
            </a:r>
            <a:r>
              <a:rPr lang="en-US"/>
              <a:t> </a:t>
            </a:r>
            <a:r>
              <a:rPr lang="en-US" err="1"/>
              <a:t>percentuais</a:t>
            </a:r>
            <a:r>
              <a:rPr lang="en-US"/>
              <a:t> entre </a:t>
            </a:r>
            <a:r>
              <a:rPr lang="en-US" err="1"/>
              <a:t>os</a:t>
            </a:r>
            <a:r>
              <a:rPr lang="en-US"/>
              <a:t> </a:t>
            </a:r>
            <a:r>
              <a:rPr lang="en-US" err="1"/>
              <a:t>grupos</a:t>
            </a:r>
            <a:r>
              <a:rPr lang="en-US"/>
              <a:t>, e </a:t>
            </a:r>
            <a:r>
              <a:rPr lang="en-US" err="1"/>
              <a:t>não</a:t>
            </a:r>
            <a:r>
              <a:rPr lang="en-US"/>
              <a:t> </a:t>
            </a:r>
            <a:r>
              <a:rPr lang="en-US" err="1"/>
              <a:t>na</a:t>
            </a:r>
            <a:r>
              <a:rPr lang="en-US"/>
              <a:t> "</a:t>
            </a:r>
            <a:r>
              <a:rPr lang="en-US" err="1"/>
              <a:t>diferença</a:t>
            </a:r>
            <a:r>
              <a:rPr lang="en-US"/>
              <a:t> </a:t>
            </a:r>
            <a:r>
              <a:rPr lang="en-US" err="1"/>
              <a:t>relativa</a:t>
            </a:r>
            <a:r>
              <a:rPr lang="en-US"/>
              <a:t>", que </a:t>
            </a:r>
            <a:r>
              <a:rPr lang="en-US" err="1"/>
              <a:t>seria</a:t>
            </a:r>
            <a:r>
              <a:rPr lang="en-US"/>
              <a:t> a </a:t>
            </a:r>
            <a:r>
              <a:rPr lang="en-US" err="1"/>
              <a:t>divisão</a:t>
            </a:r>
            <a:r>
              <a:rPr lang="en-US"/>
              <a:t> de </a:t>
            </a:r>
            <a:r>
              <a:rPr lang="en-US" err="1"/>
              <a:t>uma</a:t>
            </a:r>
            <a:r>
              <a:rPr lang="en-US"/>
              <a:t> </a:t>
            </a:r>
            <a:r>
              <a:rPr lang="en-US" err="1"/>
              <a:t>porcentagem</a:t>
            </a:r>
            <a:r>
              <a:rPr lang="en-US"/>
              <a:t> pela </a:t>
            </a:r>
            <a:r>
              <a:rPr lang="en-US" err="1"/>
              <a:t>outra</a:t>
            </a:r>
            <a:r>
              <a:rPr lang="en-US"/>
              <a:t>.</a:t>
            </a:r>
          </a:p>
        </p:txBody>
      </p:sp>
    </p:spTree>
    <p:extLst>
      <p:ext uri="{BB962C8B-B14F-4D97-AF65-F5344CB8AC3E}">
        <p14:creationId xmlns:p14="http://schemas.microsoft.com/office/powerpoint/2010/main" val="42302028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51128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04284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14745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12045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5f019379b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5f019379b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19206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76124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9397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5367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84865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9946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7404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46178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34130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5f019379b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5f019379b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99663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61020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53626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22169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54127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5f019379b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5f019379b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30863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7551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É possível que a PNAD Contínua de 2022 tenha trazido valores atipicamente baixos para o alfabetismo por algum artefato, alguma mudança na forma como as pessoas interpretam a pergunta ou como o IBGE a apresenta. De 2021 pra 2022, houve uma forte queda por coorte, o que é incompatível com uma variável de estoque.</a:t>
            </a:r>
            <a:endParaRPr/>
          </a:p>
        </p:txBody>
      </p:sp>
    </p:spTree>
    <p:extLst>
      <p:ext uri="{BB962C8B-B14F-4D97-AF65-F5344CB8AC3E}">
        <p14:creationId xmlns:p14="http://schemas.microsoft.com/office/powerpoint/2010/main" val="1521511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0837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00332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7369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82274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5f019379b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5f019379b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84036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4991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99946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02958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5f019379b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5f019379b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7619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65473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4689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29522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29985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32095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5f019379b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5f019379b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60763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91829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09574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0912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7283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As próprias desigualdades regionais e por raça-cor reforçam a implausibilidade da explicação das desigualdades via efeitos posteriores à entrada/graduação.</a:t>
            </a:r>
            <a:endParaRPr/>
          </a:p>
        </p:txBody>
      </p:sp>
    </p:spTree>
    <p:extLst>
      <p:ext uri="{BB962C8B-B14F-4D97-AF65-F5344CB8AC3E}">
        <p14:creationId xmlns:p14="http://schemas.microsoft.com/office/powerpoint/2010/main" val="12453161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47357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4187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75176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5f019379b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5f019379b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2310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08637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52218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04905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59050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72260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91858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5f019379b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5f019379b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42009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6434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2707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5f019379b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5f019379b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53942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24054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01859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81548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11792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5f019379b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5f019379b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23747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672961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94175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47357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35771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019379b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019379b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5234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CD989C-D1A4-367A-0B3F-B960D1513B96}"/>
              </a:ext>
            </a:extLst>
          </p:cNvPr>
          <p:cNvSpPr>
            <a:spLocks noGrp="1"/>
          </p:cNvSpPr>
          <p:nvPr>
            <p:ph type="ctrTitle"/>
          </p:nvPr>
        </p:nvSpPr>
        <p:spPr>
          <a:xfrm>
            <a:off x="1143000" y="841772"/>
            <a:ext cx="6858000" cy="1790700"/>
          </a:xfrm>
        </p:spPr>
        <p:txBody>
          <a:bodyPr anchor="b"/>
          <a:lstStyle>
            <a:lvl1pPr algn="ctr">
              <a:defRPr sz="4500"/>
            </a:lvl1pPr>
          </a:lstStyle>
          <a:p>
            <a:r>
              <a:rPr lang="pt-BR"/>
              <a:t>Clique para editar o título Mestre</a:t>
            </a:r>
          </a:p>
        </p:txBody>
      </p:sp>
      <p:sp>
        <p:nvSpPr>
          <p:cNvPr id="3" name="Subtítulo 2">
            <a:extLst>
              <a:ext uri="{FF2B5EF4-FFF2-40B4-BE49-F238E27FC236}">
                <a16:creationId xmlns:a16="http://schemas.microsoft.com/office/drawing/2014/main" id="{B68B1845-5FD3-8730-608B-F8A98CB68AC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D66C82C3-BCF5-D378-7A40-995FAF1455F1}"/>
              </a:ext>
            </a:extLst>
          </p:cNvPr>
          <p:cNvSpPr>
            <a:spLocks noGrp="1"/>
          </p:cNvSpPr>
          <p:nvPr>
            <p:ph type="dt" sz="half" idx="10"/>
          </p:nvPr>
        </p:nvSpPr>
        <p:spPr/>
        <p:txBody>
          <a:bodyPr/>
          <a:lstStyle/>
          <a:p>
            <a:fld id="{48A87A34-81AB-432B-8DAE-1953F412C126}" type="datetimeFigureOut">
              <a:rPr lang="en-US" smtClean="0"/>
              <a:t>6/20/2023</a:t>
            </a:fld>
            <a:endParaRPr lang="en-US" dirty="0"/>
          </a:p>
        </p:txBody>
      </p:sp>
      <p:sp>
        <p:nvSpPr>
          <p:cNvPr id="5" name="Espaço Reservado para Rodapé 4">
            <a:extLst>
              <a:ext uri="{FF2B5EF4-FFF2-40B4-BE49-F238E27FC236}">
                <a16:creationId xmlns:a16="http://schemas.microsoft.com/office/drawing/2014/main" id="{7DB13D1D-23F6-4E75-A060-3C6D7AE9F1E7}"/>
              </a:ext>
            </a:extLst>
          </p:cNvPr>
          <p:cNvSpPr>
            <a:spLocks noGrp="1"/>
          </p:cNvSpPr>
          <p:nvPr>
            <p:ph type="ftr" sz="quarter" idx="11"/>
          </p:nvPr>
        </p:nvSpPr>
        <p:spPr/>
        <p:txBody>
          <a:bodyPr/>
          <a:lstStyle/>
          <a:p>
            <a:endParaRPr lang="en-US" dirty="0"/>
          </a:p>
        </p:txBody>
      </p:sp>
      <p:sp>
        <p:nvSpPr>
          <p:cNvPr id="6" name="Espaço Reservado para Número de Slide 5">
            <a:extLst>
              <a:ext uri="{FF2B5EF4-FFF2-40B4-BE49-F238E27FC236}">
                <a16:creationId xmlns:a16="http://schemas.microsoft.com/office/drawing/2014/main" id="{6F4CDAC5-FB22-8C2F-1A5C-B6025B2D96D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pt-BR" smtClean="0"/>
              <a:t>‹nº›</a:t>
            </a:fld>
            <a:endParaRPr lang="pt-BR"/>
          </a:p>
        </p:txBody>
      </p:sp>
    </p:spTree>
    <p:extLst>
      <p:ext uri="{BB962C8B-B14F-4D97-AF65-F5344CB8AC3E}">
        <p14:creationId xmlns:p14="http://schemas.microsoft.com/office/powerpoint/2010/main" val="246726291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C270BB-9C43-4779-BEC1-987283CC59A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53EB8E98-92E5-589A-5E6C-93996D1ADE6D}"/>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BB43213-0C76-B958-184E-6F0E2CAF3358}"/>
              </a:ext>
            </a:extLst>
          </p:cNvPr>
          <p:cNvSpPr>
            <a:spLocks noGrp="1"/>
          </p:cNvSpPr>
          <p:nvPr>
            <p:ph type="dt" sz="half" idx="10"/>
          </p:nvPr>
        </p:nvSpPr>
        <p:spPr/>
        <p:txBody>
          <a:bodyPr/>
          <a:lstStyle/>
          <a:p>
            <a:fld id="{48A87A34-81AB-432B-8DAE-1953F412C126}" type="datetimeFigureOut">
              <a:rPr lang="en-US" smtClean="0"/>
              <a:t>6/20/2023</a:t>
            </a:fld>
            <a:endParaRPr lang="en-US" dirty="0"/>
          </a:p>
        </p:txBody>
      </p:sp>
      <p:sp>
        <p:nvSpPr>
          <p:cNvPr id="5" name="Espaço Reservado para Rodapé 4">
            <a:extLst>
              <a:ext uri="{FF2B5EF4-FFF2-40B4-BE49-F238E27FC236}">
                <a16:creationId xmlns:a16="http://schemas.microsoft.com/office/drawing/2014/main" id="{731DA0BD-52B3-F899-A33E-4CC7972E2D58}"/>
              </a:ext>
            </a:extLst>
          </p:cNvPr>
          <p:cNvSpPr>
            <a:spLocks noGrp="1"/>
          </p:cNvSpPr>
          <p:nvPr>
            <p:ph type="ftr" sz="quarter" idx="11"/>
          </p:nvPr>
        </p:nvSpPr>
        <p:spPr/>
        <p:txBody>
          <a:bodyPr/>
          <a:lstStyle/>
          <a:p>
            <a:endParaRPr lang="en-US" dirty="0"/>
          </a:p>
        </p:txBody>
      </p:sp>
      <p:sp>
        <p:nvSpPr>
          <p:cNvPr id="6" name="Espaço Reservado para Número de Slide 5">
            <a:extLst>
              <a:ext uri="{FF2B5EF4-FFF2-40B4-BE49-F238E27FC236}">
                <a16:creationId xmlns:a16="http://schemas.microsoft.com/office/drawing/2014/main" id="{AD04A25C-7D81-6B31-D83A-301FD1450BE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pt-BR" smtClean="0"/>
              <a:t>‹nº›</a:t>
            </a:fld>
            <a:endParaRPr lang="pt-BR"/>
          </a:p>
        </p:txBody>
      </p:sp>
    </p:spTree>
    <p:extLst>
      <p:ext uri="{BB962C8B-B14F-4D97-AF65-F5344CB8AC3E}">
        <p14:creationId xmlns:p14="http://schemas.microsoft.com/office/powerpoint/2010/main" val="419881559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72178A0-7DA8-802F-69D1-581F087C0BDD}"/>
              </a:ext>
            </a:extLst>
          </p:cNvPr>
          <p:cNvSpPr>
            <a:spLocks noGrp="1"/>
          </p:cNvSpPr>
          <p:nvPr>
            <p:ph type="title" orient="vert"/>
          </p:nvPr>
        </p:nvSpPr>
        <p:spPr>
          <a:xfrm>
            <a:off x="6543675" y="273844"/>
            <a:ext cx="1971675" cy="4358879"/>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498BEBAD-34D5-895C-EE9A-0CC8F354D0A0}"/>
              </a:ext>
            </a:extLst>
          </p:cNvPr>
          <p:cNvSpPr>
            <a:spLocks noGrp="1"/>
          </p:cNvSpPr>
          <p:nvPr>
            <p:ph type="body" orient="vert" idx="1"/>
          </p:nvPr>
        </p:nvSpPr>
        <p:spPr>
          <a:xfrm>
            <a:off x="628650" y="273844"/>
            <a:ext cx="5800725" cy="4358879"/>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75D1BBD-C9F9-C435-EEB9-0DB35CB6F77D}"/>
              </a:ext>
            </a:extLst>
          </p:cNvPr>
          <p:cNvSpPr>
            <a:spLocks noGrp="1"/>
          </p:cNvSpPr>
          <p:nvPr>
            <p:ph type="dt" sz="half" idx="10"/>
          </p:nvPr>
        </p:nvSpPr>
        <p:spPr/>
        <p:txBody>
          <a:bodyPr/>
          <a:lstStyle/>
          <a:p>
            <a:fld id="{48A87A34-81AB-432B-8DAE-1953F412C126}" type="datetimeFigureOut">
              <a:rPr lang="en-US" smtClean="0"/>
              <a:t>6/20/2023</a:t>
            </a:fld>
            <a:endParaRPr lang="en-US" dirty="0"/>
          </a:p>
        </p:txBody>
      </p:sp>
      <p:sp>
        <p:nvSpPr>
          <p:cNvPr id="5" name="Espaço Reservado para Rodapé 4">
            <a:extLst>
              <a:ext uri="{FF2B5EF4-FFF2-40B4-BE49-F238E27FC236}">
                <a16:creationId xmlns:a16="http://schemas.microsoft.com/office/drawing/2014/main" id="{9C7F6136-AA92-8006-C4CC-AFA62CBF8F2D}"/>
              </a:ext>
            </a:extLst>
          </p:cNvPr>
          <p:cNvSpPr>
            <a:spLocks noGrp="1"/>
          </p:cNvSpPr>
          <p:nvPr>
            <p:ph type="ftr" sz="quarter" idx="11"/>
          </p:nvPr>
        </p:nvSpPr>
        <p:spPr/>
        <p:txBody>
          <a:bodyPr/>
          <a:lstStyle/>
          <a:p>
            <a:endParaRPr lang="en-US" dirty="0"/>
          </a:p>
        </p:txBody>
      </p:sp>
      <p:sp>
        <p:nvSpPr>
          <p:cNvPr id="6" name="Espaço Reservado para Número de Slide 5">
            <a:extLst>
              <a:ext uri="{FF2B5EF4-FFF2-40B4-BE49-F238E27FC236}">
                <a16:creationId xmlns:a16="http://schemas.microsoft.com/office/drawing/2014/main" id="{04694589-13A3-82CF-955D-D8560BC885E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pt-BR" smtClean="0"/>
              <a:t>‹nº›</a:t>
            </a:fld>
            <a:endParaRPr lang="pt-BR"/>
          </a:p>
        </p:txBody>
      </p:sp>
    </p:spTree>
    <p:extLst>
      <p:ext uri="{BB962C8B-B14F-4D97-AF65-F5344CB8AC3E}">
        <p14:creationId xmlns:p14="http://schemas.microsoft.com/office/powerpoint/2010/main" val="212049831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‹nº›</a:t>
            </a:fld>
            <a:endParaRPr/>
          </a:p>
        </p:txBody>
      </p:sp>
    </p:spTree>
    <p:extLst>
      <p:ext uri="{BB962C8B-B14F-4D97-AF65-F5344CB8AC3E}">
        <p14:creationId xmlns:p14="http://schemas.microsoft.com/office/powerpoint/2010/main" val="2065281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extLst>
      <p:ext uri="{BB962C8B-B14F-4D97-AF65-F5344CB8AC3E}">
        <p14:creationId xmlns:p14="http://schemas.microsoft.com/office/powerpoint/2010/main" val="1293388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lang="pt-BR" noProof="0"/>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lang="pt-BR" noProof="0"/>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lang="pt-BR" noProof="0"/>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‹nº›</a:t>
            </a:fld>
            <a:endParaRPr/>
          </a:p>
        </p:txBody>
      </p:sp>
      <p:pic>
        <p:nvPicPr>
          <p:cNvPr id="9" name="Graphic 6" descr="Home with solid fill">
            <a:hlinkClick r:id="rId2" action="ppaction://hlinksldjump"/>
            <a:extLst>
              <a:ext uri="{FF2B5EF4-FFF2-40B4-BE49-F238E27FC236}">
                <a16:creationId xmlns:a16="http://schemas.microsoft.com/office/drawing/2014/main" id="{74EBA90B-5DC6-4CFF-9AAC-08B6D97A29C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605" y="4822937"/>
            <a:ext cx="183412" cy="190057"/>
          </a:xfrm>
          <a:prstGeom prst="rect">
            <a:avLst/>
          </a:prstGeom>
        </p:spPr>
      </p:pic>
    </p:spTree>
    <p:extLst>
      <p:ext uri="{BB962C8B-B14F-4D97-AF65-F5344CB8AC3E}">
        <p14:creationId xmlns:p14="http://schemas.microsoft.com/office/powerpoint/2010/main" val="1978726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lang="pt-BR" noProof="0"/>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lang="pt-BR" noProof="0"/>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pic>
        <p:nvPicPr>
          <p:cNvPr id="6" name="Graphic 6" descr="Home with solid fill">
            <a:hlinkClick r:id="rId2" action="ppaction://hlinksldjump"/>
            <a:extLst>
              <a:ext uri="{FF2B5EF4-FFF2-40B4-BE49-F238E27FC236}">
                <a16:creationId xmlns:a16="http://schemas.microsoft.com/office/drawing/2014/main" id="{444B93AB-433B-4293-AA6E-67FBC99B2E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605" y="4822937"/>
            <a:ext cx="183412" cy="190057"/>
          </a:xfrm>
          <a:prstGeom prst="rect">
            <a:avLst/>
          </a:prstGeom>
        </p:spPr>
      </p:pic>
    </p:spTree>
    <p:extLst>
      <p:ext uri="{BB962C8B-B14F-4D97-AF65-F5344CB8AC3E}">
        <p14:creationId xmlns:p14="http://schemas.microsoft.com/office/powerpoint/2010/main" val="2591196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08E619-44EB-5D9B-98BF-40826205949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1D015BBD-4A5E-946C-18FB-226C6EBD7EBE}"/>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2C17184-8B03-8EE1-E7BD-DE1464266476}"/>
              </a:ext>
            </a:extLst>
          </p:cNvPr>
          <p:cNvSpPr>
            <a:spLocks noGrp="1"/>
          </p:cNvSpPr>
          <p:nvPr>
            <p:ph type="dt" sz="half" idx="10"/>
          </p:nvPr>
        </p:nvSpPr>
        <p:spPr/>
        <p:txBody>
          <a:bodyPr/>
          <a:lstStyle/>
          <a:p>
            <a:fld id="{48A87A34-81AB-432B-8DAE-1953F412C126}" type="datetimeFigureOut">
              <a:rPr lang="en-US" smtClean="0"/>
              <a:t>6/20/2023</a:t>
            </a:fld>
            <a:endParaRPr lang="en-US" dirty="0"/>
          </a:p>
        </p:txBody>
      </p:sp>
      <p:sp>
        <p:nvSpPr>
          <p:cNvPr id="5" name="Espaço Reservado para Rodapé 4">
            <a:extLst>
              <a:ext uri="{FF2B5EF4-FFF2-40B4-BE49-F238E27FC236}">
                <a16:creationId xmlns:a16="http://schemas.microsoft.com/office/drawing/2014/main" id="{9232A703-A608-ED68-042D-4C091E8BF788}"/>
              </a:ext>
            </a:extLst>
          </p:cNvPr>
          <p:cNvSpPr>
            <a:spLocks noGrp="1"/>
          </p:cNvSpPr>
          <p:nvPr>
            <p:ph type="ftr" sz="quarter" idx="11"/>
          </p:nvPr>
        </p:nvSpPr>
        <p:spPr/>
        <p:txBody>
          <a:bodyPr/>
          <a:lstStyle/>
          <a:p>
            <a:endParaRPr lang="en-US" dirty="0"/>
          </a:p>
        </p:txBody>
      </p:sp>
      <p:sp>
        <p:nvSpPr>
          <p:cNvPr id="6" name="Espaço Reservado para Número de Slide 5">
            <a:extLst>
              <a:ext uri="{FF2B5EF4-FFF2-40B4-BE49-F238E27FC236}">
                <a16:creationId xmlns:a16="http://schemas.microsoft.com/office/drawing/2014/main" id="{39E2D252-5C9B-FA95-064C-E8549DC1115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pt-BR" smtClean="0"/>
              <a:t>‹nº›</a:t>
            </a:fld>
            <a:endParaRPr lang="pt-BR"/>
          </a:p>
        </p:txBody>
      </p:sp>
    </p:spTree>
    <p:extLst>
      <p:ext uri="{BB962C8B-B14F-4D97-AF65-F5344CB8AC3E}">
        <p14:creationId xmlns:p14="http://schemas.microsoft.com/office/powerpoint/2010/main" val="37284835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F101DA-08EF-1FED-5B04-7989C01B39C3}"/>
              </a:ext>
            </a:extLst>
          </p:cNvPr>
          <p:cNvSpPr>
            <a:spLocks noGrp="1"/>
          </p:cNvSpPr>
          <p:nvPr>
            <p:ph type="title"/>
          </p:nvPr>
        </p:nvSpPr>
        <p:spPr>
          <a:xfrm>
            <a:off x="623888" y="1282304"/>
            <a:ext cx="7886700" cy="2139553"/>
          </a:xfrm>
        </p:spPr>
        <p:txBody>
          <a:bodyPr anchor="b"/>
          <a:lstStyle>
            <a:lvl1pPr>
              <a:defRPr sz="4500"/>
            </a:lvl1pPr>
          </a:lstStyle>
          <a:p>
            <a:r>
              <a:rPr lang="pt-BR"/>
              <a:t>Clique para editar o título Mestre</a:t>
            </a:r>
          </a:p>
        </p:txBody>
      </p:sp>
      <p:sp>
        <p:nvSpPr>
          <p:cNvPr id="3" name="Espaço Reservado para Texto 2">
            <a:extLst>
              <a:ext uri="{FF2B5EF4-FFF2-40B4-BE49-F238E27FC236}">
                <a16:creationId xmlns:a16="http://schemas.microsoft.com/office/drawing/2014/main" id="{6F12028D-B705-C521-E09C-F0F0C7B8E80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A4FED3E3-F965-DA07-23D2-1775DDC5A0BC}"/>
              </a:ext>
            </a:extLst>
          </p:cNvPr>
          <p:cNvSpPr>
            <a:spLocks noGrp="1"/>
          </p:cNvSpPr>
          <p:nvPr>
            <p:ph type="dt" sz="half" idx="10"/>
          </p:nvPr>
        </p:nvSpPr>
        <p:spPr/>
        <p:txBody>
          <a:bodyPr/>
          <a:lstStyle/>
          <a:p>
            <a:fld id="{48A87A34-81AB-432B-8DAE-1953F412C126}" type="datetimeFigureOut">
              <a:rPr lang="en-US" smtClean="0"/>
              <a:t>6/20/2023</a:t>
            </a:fld>
            <a:endParaRPr lang="en-US" dirty="0"/>
          </a:p>
        </p:txBody>
      </p:sp>
      <p:sp>
        <p:nvSpPr>
          <p:cNvPr id="5" name="Espaço Reservado para Rodapé 4">
            <a:extLst>
              <a:ext uri="{FF2B5EF4-FFF2-40B4-BE49-F238E27FC236}">
                <a16:creationId xmlns:a16="http://schemas.microsoft.com/office/drawing/2014/main" id="{C53A33C6-718A-25F1-66E3-341DEEEF5F7E}"/>
              </a:ext>
            </a:extLst>
          </p:cNvPr>
          <p:cNvSpPr>
            <a:spLocks noGrp="1"/>
          </p:cNvSpPr>
          <p:nvPr>
            <p:ph type="ftr" sz="quarter" idx="11"/>
          </p:nvPr>
        </p:nvSpPr>
        <p:spPr/>
        <p:txBody>
          <a:bodyPr/>
          <a:lstStyle/>
          <a:p>
            <a:endParaRPr lang="en-US" dirty="0"/>
          </a:p>
        </p:txBody>
      </p:sp>
      <p:sp>
        <p:nvSpPr>
          <p:cNvPr id="6" name="Espaço Reservado para Número de Slide 5">
            <a:extLst>
              <a:ext uri="{FF2B5EF4-FFF2-40B4-BE49-F238E27FC236}">
                <a16:creationId xmlns:a16="http://schemas.microsoft.com/office/drawing/2014/main" id="{ABF0757B-BA76-61CC-165C-FA13183648B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pt-BR" smtClean="0"/>
              <a:t>‹nº›</a:t>
            </a:fld>
            <a:endParaRPr lang="pt-BR"/>
          </a:p>
        </p:txBody>
      </p:sp>
    </p:spTree>
    <p:extLst>
      <p:ext uri="{BB962C8B-B14F-4D97-AF65-F5344CB8AC3E}">
        <p14:creationId xmlns:p14="http://schemas.microsoft.com/office/powerpoint/2010/main" val="30465901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A40355-02CD-80E1-291D-73E5C955532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7F74504D-71FE-34B5-0B1E-CB25BD05D33F}"/>
              </a:ext>
            </a:extLst>
          </p:cNvPr>
          <p:cNvSpPr>
            <a:spLocks noGrp="1"/>
          </p:cNvSpPr>
          <p:nvPr>
            <p:ph sz="half" idx="1"/>
          </p:nvPr>
        </p:nvSpPr>
        <p:spPr>
          <a:xfrm>
            <a:off x="628650" y="1369219"/>
            <a:ext cx="3886200" cy="3263504"/>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5990AE91-B624-1743-29AF-79A00ED2AC29}"/>
              </a:ext>
            </a:extLst>
          </p:cNvPr>
          <p:cNvSpPr>
            <a:spLocks noGrp="1"/>
          </p:cNvSpPr>
          <p:nvPr>
            <p:ph sz="half" idx="2"/>
          </p:nvPr>
        </p:nvSpPr>
        <p:spPr>
          <a:xfrm>
            <a:off x="4629150" y="1369219"/>
            <a:ext cx="3886200" cy="3263504"/>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E683E848-0F9F-D7C5-F0D5-944A3EC56741}"/>
              </a:ext>
            </a:extLst>
          </p:cNvPr>
          <p:cNvSpPr>
            <a:spLocks noGrp="1"/>
          </p:cNvSpPr>
          <p:nvPr>
            <p:ph type="dt" sz="half" idx="10"/>
          </p:nvPr>
        </p:nvSpPr>
        <p:spPr/>
        <p:txBody>
          <a:bodyPr/>
          <a:lstStyle/>
          <a:p>
            <a:fld id="{48A87A34-81AB-432B-8DAE-1953F412C126}" type="datetimeFigureOut">
              <a:rPr lang="en-US" smtClean="0"/>
              <a:t>6/20/2023</a:t>
            </a:fld>
            <a:endParaRPr lang="en-US" dirty="0"/>
          </a:p>
        </p:txBody>
      </p:sp>
      <p:sp>
        <p:nvSpPr>
          <p:cNvPr id="6" name="Espaço Reservado para Rodapé 5">
            <a:extLst>
              <a:ext uri="{FF2B5EF4-FFF2-40B4-BE49-F238E27FC236}">
                <a16:creationId xmlns:a16="http://schemas.microsoft.com/office/drawing/2014/main" id="{62B1165E-435D-4167-A7DD-3146274D7EF7}"/>
              </a:ext>
            </a:extLst>
          </p:cNvPr>
          <p:cNvSpPr>
            <a:spLocks noGrp="1"/>
          </p:cNvSpPr>
          <p:nvPr>
            <p:ph type="ftr" sz="quarter" idx="11"/>
          </p:nvPr>
        </p:nvSpPr>
        <p:spPr/>
        <p:txBody>
          <a:bodyPr/>
          <a:lstStyle/>
          <a:p>
            <a:endParaRPr lang="en-US" dirty="0"/>
          </a:p>
        </p:txBody>
      </p:sp>
      <p:sp>
        <p:nvSpPr>
          <p:cNvPr id="7" name="Espaço Reservado para Número de Slide 6">
            <a:extLst>
              <a:ext uri="{FF2B5EF4-FFF2-40B4-BE49-F238E27FC236}">
                <a16:creationId xmlns:a16="http://schemas.microsoft.com/office/drawing/2014/main" id="{2938FEAC-ACFE-040B-45B7-C7DBE0F4D16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pt-BR" smtClean="0"/>
              <a:t>‹nº›</a:t>
            </a:fld>
            <a:endParaRPr lang="pt-BR"/>
          </a:p>
        </p:txBody>
      </p:sp>
    </p:spTree>
    <p:extLst>
      <p:ext uri="{BB962C8B-B14F-4D97-AF65-F5344CB8AC3E}">
        <p14:creationId xmlns:p14="http://schemas.microsoft.com/office/powerpoint/2010/main" val="211466461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11C0F4-E85B-01A6-2B83-4370330A8046}"/>
              </a:ext>
            </a:extLst>
          </p:cNvPr>
          <p:cNvSpPr>
            <a:spLocks noGrp="1"/>
          </p:cNvSpPr>
          <p:nvPr>
            <p:ph type="title"/>
          </p:nvPr>
        </p:nvSpPr>
        <p:spPr>
          <a:xfrm>
            <a:off x="629841" y="273844"/>
            <a:ext cx="7886700" cy="994172"/>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B7C1D076-B037-CDE6-0936-CA8CFA6E131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E6C1EAAA-62B6-09B8-4D75-41CB54E5A08C}"/>
              </a:ext>
            </a:extLst>
          </p:cNvPr>
          <p:cNvSpPr>
            <a:spLocks noGrp="1"/>
          </p:cNvSpPr>
          <p:nvPr>
            <p:ph sz="half" idx="2"/>
          </p:nvPr>
        </p:nvSpPr>
        <p:spPr>
          <a:xfrm>
            <a:off x="629842" y="1878806"/>
            <a:ext cx="3868340" cy="2763441"/>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B874EE79-B46E-896F-C7B0-C67CB5555AB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36EDB303-AC45-682A-4438-138712C47E57}"/>
              </a:ext>
            </a:extLst>
          </p:cNvPr>
          <p:cNvSpPr>
            <a:spLocks noGrp="1"/>
          </p:cNvSpPr>
          <p:nvPr>
            <p:ph sz="quarter" idx="4"/>
          </p:nvPr>
        </p:nvSpPr>
        <p:spPr>
          <a:xfrm>
            <a:off x="4629150" y="1878806"/>
            <a:ext cx="3887391" cy="2763441"/>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12BB3E7A-0734-1B70-BA17-B21F14154E0A}"/>
              </a:ext>
            </a:extLst>
          </p:cNvPr>
          <p:cNvSpPr>
            <a:spLocks noGrp="1"/>
          </p:cNvSpPr>
          <p:nvPr>
            <p:ph type="dt" sz="half" idx="10"/>
          </p:nvPr>
        </p:nvSpPr>
        <p:spPr/>
        <p:txBody>
          <a:bodyPr/>
          <a:lstStyle/>
          <a:p>
            <a:fld id="{48A87A34-81AB-432B-8DAE-1953F412C126}" type="datetimeFigureOut">
              <a:rPr lang="en-US" smtClean="0"/>
              <a:t>6/20/2023</a:t>
            </a:fld>
            <a:endParaRPr lang="en-US" dirty="0"/>
          </a:p>
        </p:txBody>
      </p:sp>
      <p:sp>
        <p:nvSpPr>
          <p:cNvPr id="8" name="Espaço Reservado para Rodapé 7">
            <a:extLst>
              <a:ext uri="{FF2B5EF4-FFF2-40B4-BE49-F238E27FC236}">
                <a16:creationId xmlns:a16="http://schemas.microsoft.com/office/drawing/2014/main" id="{EE259320-9066-9860-008E-288F7C482385}"/>
              </a:ext>
            </a:extLst>
          </p:cNvPr>
          <p:cNvSpPr>
            <a:spLocks noGrp="1"/>
          </p:cNvSpPr>
          <p:nvPr>
            <p:ph type="ftr" sz="quarter" idx="11"/>
          </p:nvPr>
        </p:nvSpPr>
        <p:spPr/>
        <p:txBody>
          <a:bodyPr/>
          <a:lstStyle/>
          <a:p>
            <a:endParaRPr lang="en-US" dirty="0"/>
          </a:p>
        </p:txBody>
      </p:sp>
      <p:sp>
        <p:nvSpPr>
          <p:cNvPr id="9" name="Espaço Reservado para Número de Slide 8">
            <a:extLst>
              <a:ext uri="{FF2B5EF4-FFF2-40B4-BE49-F238E27FC236}">
                <a16:creationId xmlns:a16="http://schemas.microsoft.com/office/drawing/2014/main" id="{EFC8949C-E477-4CEC-40D6-CBEC99A086D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pt-BR" smtClean="0"/>
              <a:t>‹nº›</a:t>
            </a:fld>
            <a:endParaRPr lang="pt-BR"/>
          </a:p>
        </p:txBody>
      </p:sp>
    </p:spTree>
    <p:extLst>
      <p:ext uri="{BB962C8B-B14F-4D97-AF65-F5344CB8AC3E}">
        <p14:creationId xmlns:p14="http://schemas.microsoft.com/office/powerpoint/2010/main" val="262725350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CF42D6-B4A3-B8AC-E3C2-ED35920848C1}"/>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6ED96801-F6D6-8329-F6E0-F9A626DDA9F3}"/>
              </a:ext>
            </a:extLst>
          </p:cNvPr>
          <p:cNvSpPr>
            <a:spLocks noGrp="1"/>
          </p:cNvSpPr>
          <p:nvPr>
            <p:ph type="dt" sz="half" idx="10"/>
          </p:nvPr>
        </p:nvSpPr>
        <p:spPr/>
        <p:txBody>
          <a:bodyPr/>
          <a:lstStyle/>
          <a:p>
            <a:fld id="{48A87A34-81AB-432B-8DAE-1953F412C126}" type="datetimeFigureOut">
              <a:rPr lang="en-US" smtClean="0"/>
              <a:t>6/20/2023</a:t>
            </a:fld>
            <a:endParaRPr lang="en-US" dirty="0"/>
          </a:p>
        </p:txBody>
      </p:sp>
      <p:sp>
        <p:nvSpPr>
          <p:cNvPr id="4" name="Espaço Reservado para Rodapé 3">
            <a:extLst>
              <a:ext uri="{FF2B5EF4-FFF2-40B4-BE49-F238E27FC236}">
                <a16:creationId xmlns:a16="http://schemas.microsoft.com/office/drawing/2014/main" id="{9ECD5A4B-7A05-5389-8B8B-259C6E9B7668}"/>
              </a:ext>
            </a:extLst>
          </p:cNvPr>
          <p:cNvSpPr>
            <a:spLocks noGrp="1"/>
          </p:cNvSpPr>
          <p:nvPr>
            <p:ph type="ftr" sz="quarter" idx="11"/>
          </p:nvPr>
        </p:nvSpPr>
        <p:spPr/>
        <p:txBody>
          <a:bodyPr/>
          <a:lstStyle/>
          <a:p>
            <a:endParaRPr lang="en-US" dirty="0"/>
          </a:p>
        </p:txBody>
      </p:sp>
      <p:sp>
        <p:nvSpPr>
          <p:cNvPr id="5" name="Espaço Reservado para Número de Slide 4">
            <a:extLst>
              <a:ext uri="{FF2B5EF4-FFF2-40B4-BE49-F238E27FC236}">
                <a16:creationId xmlns:a16="http://schemas.microsoft.com/office/drawing/2014/main" id="{EBB793E0-E760-B281-9785-C388F6F1B03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pt-BR" smtClean="0"/>
              <a:t>‹nº›</a:t>
            </a:fld>
            <a:endParaRPr lang="pt-BR"/>
          </a:p>
        </p:txBody>
      </p:sp>
    </p:spTree>
    <p:extLst>
      <p:ext uri="{BB962C8B-B14F-4D97-AF65-F5344CB8AC3E}">
        <p14:creationId xmlns:p14="http://schemas.microsoft.com/office/powerpoint/2010/main" val="8785745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3383305-7222-5FC2-9554-E4048E5AE251}"/>
              </a:ext>
            </a:extLst>
          </p:cNvPr>
          <p:cNvSpPr>
            <a:spLocks noGrp="1"/>
          </p:cNvSpPr>
          <p:nvPr>
            <p:ph type="dt" sz="half" idx="10"/>
          </p:nvPr>
        </p:nvSpPr>
        <p:spPr/>
        <p:txBody>
          <a:bodyPr/>
          <a:lstStyle/>
          <a:p>
            <a:fld id="{48A87A34-81AB-432B-8DAE-1953F412C126}" type="datetimeFigureOut">
              <a:rPr lang="en-US" smtClean="0"/>
              <a:t>6/20/2023</a:t>
            </a:fld>
            <a:endParaRPr lang="en-US" dirty="0"/>
          </a:p>
        </p:txBody>
      </p:sp>
      <p:sp>
        <p:nvSpPr>
          <p:cNvPr id="3" name="Espaço Reservado para Rodapé 2">
            <a:extLst>
              <a:ext uri="{FF2B5EF4-FFF2-40B4-BE49-F238E27FC236}">
                <a16:creationId xmlns:a16="http://schemas.microsoft.com/office/drawing/2014/main" id="{BD258BD3-3171-4F73-4D4E-915B19B09EA1}"/>
              </a:ext>
            </a:extLst>
          </p:cNvPr>
          <p:cNvSpPr>
            <a:spLocks noGrp="1"/>
          </p:cNvSpPr>
          <p:nvPr>
            <p:ph type="ftr" sz="quarter" idx="11"/>
          </p:nvPr>
        </p:nvSpPr>
        <p:spPr/>
        <p:txBody>
          <a:bodyPr/>
          <a:lstStyle/>
          <a:p>
            <a:endParaRPr lang="en-US" dirty="0"/>
          </a:p>
        </p:txBody>
      </p:sp>
      <p:sp>
        <p:nvSpPr>
          <p:cNvPr id="4" name="Espaço Reservado para Número de Slide 3">
            <a:extLst>
              <a:ext uri="{FF2B5EF4-FFF2-40B4-BE49-F238E27FC236}">
                <a16:creationId xmlns:a16="http://schemas.microsoft.com/office/drawing/2014/main" id="{99668383-060B-BCA6-812D-A5DBE9DB217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pt-BR" smtClean="0"/>
              <a:t>‹nº›</a:t>
            </a:fld>
            <a:endParaRPr lang="pt-BR"/>
          </a:p>
        </p:txBody>
      </p:sp>
    </p:spTree>
    <p:extLst>
      <p:ext uri="{BB962C8B-B14F-4D97-AF65-F5344CB8AC3E}">
        <p14:creationId xmlns:p14="http://schemas.microsoft.com/office/powerpoint/2010/main" val="147093911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12A657-B15F-16F7-98CE-FF2EC6CF333E}"/>
              </a:ext>
            </a:extLst>
          </p:cNvPr>
          <p:cNvSpPr>
            <a:spLocks noGrp="1"/>
          </p:cNvSpPr>
          <p:nvPr>
            <p:ph type="title"/>
          </p:nvPr>
        </p:nvSpPr>
        <p:spPr>
          <a:xfrm>
            <a:off x="629841" y="342900"/>
            <a:ext cx="2949178" cy="1200150"/>
          </a:xfrm>
        </p:spPr>
        <p:txBody>
          <a:bodyPr anchor="b"/>
          <a:lstStyle>
            <a:lvl1pPr>
              <a:defRPr sz="24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01B435F-2A34-F4DA-9FAC-1FFA58AC919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B001864E-288A-2758-5F4B-9A3B448C51C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B4CE04E5-5280-B9C6-C1D2-8C01F11AA9E6}"/>
              </a:ext>
            </a:extLst>
          </p:cNvPr>
          <p:cNvSpPr>
            <a:spLocks noGrp="1"/>
          </p:cNvSpPr>
          <p:nvPr>
            <p:ph type="dt" sz="half" idx="10"/>
          </p:nvPr>
        </p:nvSpPr>
        <p:spPr/>
        <p:txBody>
          <a:bodyPr/>
          <a:lstStyle/>
          <a:p>
            <a:fld id="{48A87A34-81AB-432B-8DAE-1953F412C126}" type="datetimeFigureOut">
              <a:rPr lang="en-US" smtClean="0"/>
              <a:t>6/20/2023</a:t>
            </a:fld>
            <a:endParaRPr lang="en-US" dirty="0"/>
          </a:p>
        </p:txBody>
      </p:sp>
      <p:sp>
        <p:nvSpPr>
          <p:cNvPr id="6" name="Espaço Reservado para Rodapé 5">
            <a:extLst>
              <a:ext uri="{FF2B5EF4-FFF2-40B4-BE49-F238E27FC236}">
                <a16:creationId xmlns:a16="http://schemas.microsoft.com/office/drawing/2014/main" id="{C76A0C4A-E0A6-1B90-B5F2-9ED0798ACCAC}"/>
              </a:ext>
            </a:extLst>
          </p:cNvPr>
          <p:cNvSpPr>
            <a:spLocks noGrp="1"/>
          </p:cNvSpPr>
          <p:nvPr>
            <p:ph type="ftr" sz="quarter" idx="11"/>
          </p:nvPr>
        </p:nvSpPr>
        <p:spPr/>
        <p:txBody>
          <a:bodyPr/>
          <a:lstStyle/>
          <a:p>
            <a:endParaRPr lang="en-US" dirty="0"/>
          </a:p>
        </p:txBody>
      </p:sp>
      <p:sp>
        <p:nvSpPr>
          <p:cNvPr id="7" name="Espaço Reservado para Número de Slide 6">
            <a:extLst>
              <a:ext uri="{FF2B5EF4-FFF2-40B4-BE49-F238E27FC236}">
                <a16:creationId xmlns:a16="http://schemas.microsoft.com/office/drawing/2014/main" id="{0DB6A4D3-5339-6DED-D7C8-87418506BD3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pt-BR" smtClean="0"/>
              <a:t>‹nº›</a:t>
            </a:fld>
            <a:endParaRPr lang="pt-BR"/>
          </a:p>
        </p:txBody>
      </p:sp>
    </p:spTree>
    <p:extLst>
      <p:ext uri="{BB962C8B-B14F-4D97-AF65-F5344CB8AC3E}">
        <p14:creationId xmlns:p14="http://schemas.microsoft.com/office/powerpoint/2010/main" val="33043728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EE72E8-ADDC-DB8D-2EB2-944530A3EA73}"/>
              </a:ext>
            </a:extLst>
          </p:cNvPr>
          <p:cNvSpPr>
            <a:spLocks noGrp="1"/>
          </p:cNvSpPr>
          <p:nvPr>
            <p:ph type="title"/>
          </p:nvPr>
        </p:nvSpPr>
        <p:spPr>
          <a:xfrm>
            <a:off x="629841" y="342900"/>
            <a:ext cx="2949178" cy="1200150"/>
          </a:xfrm>
        </p:spPr>
        <p:txBody>
          <a:bodyPr anchor="b"/>
          <a:lstStyle>
            <a:lvl1pPr>
              <a:defRPr sz="2400"/>
            </a:lvl1pPr>
          </a:lstStyle>
          <a:p>
            <a:r>
              <a:rPr lang="pt-BR"/>
              <a:t>Clique para editar o título Mestre</a:t>
            </a:r>
          </a:p>
        </p:txBody>
      </p:sp>
      <p:sp>
        <p:nvSpPr>
          <p:cNvPr id="3" name="Espaço Reservado para Imagem 2">
            <a:extLst>
              <a:ext uri="{FF2B5EF4-FFF2-40B4-BE49-F238E27FC236}">
                <a16:creationId xmlns:a16="http://schemas.microsoft.com/office/drawing/2014/main" id="{666A448E-8AA0-3CCF-E581-38D92EBCC05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t-BR"/>
          </a:p>
        </p:txBody>
      </p:sp>
      <p:sp>
        <p:nvSpPr>
          <p:cNvPr id="4" name="Espaço Reservado para Texto 3">
            <a:extLst>
              <a:ext uri="{FF2B5EF4-FFF2-40B4-BE49-F238E27FC236}">
                <a16:creationId xmlns:a16="http://schemas.microsoft.com/office/drawing/2014/main" id="{3A2ECA8F-530B-A3ED-26EA-34FF6D1C1A5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0D30BFB-D518-7E72-C7D4-63D6AACD3B71}"/>
              </a:ext>
            </a:extLst>
          </p:cNvPr>
          <p:cNvSpPr>
            <a:spLocks noGrp="1"/>
          </p:cNvSpPr>
          <p:nvPr>
            <p:ph type="dt" sz="half" idx="10"/>
          </p:nvPr>
        </p:nvSpPr>
        <p:spPr/>
        <p:txBody>
          <a:bodyPr/>
          <a:lstStyle/>
          <a:p>
            <a:fld id="{48A87A34-81AB-432B-8DAE-1953F412C126}" type="datetimeFigureOut">
              <a:rPr lang="en-US" smtClean="0"/>
              <a:pPr/>
              <a:t>6/20/2023</a:t>
            </a:fld>
            <a:endParaRPr lang="en-US" dirty="0"/>
          </a:p>
        </p:txBody>
      </p:sp>
      <p:sp>
        <p:nvSpPr>
          <p:cNvPr id="6" name="Espaço Reservado para Rodapé 5">
            <a:extLst>
              <a:ext uri="{FF2B5EF4-FFF2-40B4-BE49-F238E27FC236}">
                <a16:creationId xmlns:a16="http://schemas.microsoft.com/office/drawing/2014/main" id="{A0C73780-B79B-86E3-DB32-EE935563E23C}"/>
              </a:ext>
            </a:extLst>
          </p:cNvPr>
          <p:cNvSpPr>
            <a:spLocks noGrp="1"/>
          </p:cNvSpPr>
          <p:nvPr>
            <p:ph type="ftr" sz="quarter" idx="11"/>
          </p:nvPr>
        </p:nvSpPr>
        <p:spPr/>
        <p:txBody>
          <a:bodyPr/>
          <a:lstStyle/>
          <a:p>
            <a:endParaRPr lang="en-US" dirty="0"/>
          </a:p>
        </p:txBody>
      </p:sp>
      <p:sp>
        <p:nvSpPr>
          <p:cNvPr id="7" name="Espaço Reservado para Número de Slide 6">
            <a:extLst>
              <a:ext uri="{FF2B5EF4-FFF2-40B4-BE49-F238E27FC236}">
                <a16:creationId xmlns:a16="http://schemas.microsoft.com/office/drawing/2014/main" id="{C5656061-57E7-9175-82B9-F304EB28B4D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pt-BR" smtClean="0"/>
              <a:t>‹nº›</a:t>
            </a:fld>
            <a:endParaRPr lang="pt-BR"/>
          </a:p>
        </p:txBody>
      </p:sp>
    </p:spTree>
    <p:extLst>
      <p:ext uri="{BB962C8B-B14F-4D97-AF65-F5344CB8AC3E}">
        <p14:creationId xmlns:p14="http://schemas.microsoft.com/office/powerpoint/2010/main" val="270908815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B6761969-6651-17FD-98D7-E7643FCBD91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BF2AAF13-9032-BAF1-8002-4CA4E167568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B0ED5F0-F963-7DFE-BFEB-8FFC127BF29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A87A34-81AB-432B-8DAE-1953F412C126}" type="datetimeFigureOut">
              <a:rPr lang="en-US" smtClean="0"/>
              <a:pPr/>
              <a:t>6/20/2023</a:t>
            </a:fld>
            <a:endParaRPr lang="en-US" dirty="0"/>
          </a:p>
        </p:txBody>
      </p:sp>
      <p:sp>
        <p:nvSpPr>
          <p:cNvPr id="5" name="Espaço Reservado para Rodapé 4">
            <a:extLst>
              <a:ext uri="{FF2B5EF4-FFF2-40B4-BE49-F238E27FC236}">
                <a16:creationId xmlns:a16="http://schemas.microsoft.com/office/drawing/2014/main" id="{FF17B5DE-B94D-0D66-BE2E-6733D7A0439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Espaço Reservado para Número de Slide 5">
            <a:extLst>
              <a:ext uri="{FF2B5EF4-FFF2-40B4-BE49-F238E27FC236}">
                <a16:creationId xmlns:a16="http://schemas.microsoft.com/office/drawing/2014/main" id="{74A73580-3BA4-6791-CB35-47EA1BFAADC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pt-BR" smtClean="0"/>
              <a:t>‹nº›</a:t>
            </a:fld>
            <a:endParaRPr lang="pt-BR"/>
          </a:p>
        </p:txBody>
      </p:sp>
    </p:spTree>
    <p:extLst>
      <p:ext uri="{BB962C8B-B14F-4D97-AF65-F5344CB8AC3E}">
        <p14:creationId xmlns:p14="http://schemas.microsoft.com/office/powerpoint/2010/main" val="54959672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9.xml"/><Relationship Id="rId1" Type="http://schemas.openxmlformats.org/officeDocument/2006/relationships/slideLayout" Target="../slideLayouts/slideLayout15.xml"/><Relationship Id="rId4" Type="http://schemas.openxmlformats.org/officeDocument/2006/relationships/image" Target="../media/image173.svg"/></Relationships>
</file>

<file path=ppt/slides/_rels/slide10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0.xml"/><Relationship Id="rId1" Type="http://schemas.openxmlformats.org/officeDocument/2006/relationships/slideLayout" Target="../slideLayouts/slideLayout15.xml"/><Relationship Id="rId4" Type="http://schemas.openxmlformats.org/officeDocument/2006/relationships/image" Target="../media/image175.svg"/></Relationships>
</file>

<file path=ppt/slides/_rels/slide10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01.xml"/><Relationship Id="rId1" Type="http://schemas.openxmlformats.org/officeDocument/2006/relationships/slideLayout" Target="../slideLayouts/slideLayout15.xml"/><Relationship Id="rId4" Type="http://schemas.openxmlformats.org/officeDocument/2006/relationships/image" Target="../media/image177.svg"/></Relationships>
</file>

<file path=ppt/slides/_rels/slide10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02.xml"/><Relationship Id="rId1" Type="http://schemas.openxmlformats.org/officeDocument/2006/relationships/slideLayout" Target="../slideLayouts/slideLayout15.xml"/><Relationship Id="rId4" Type="http://schemas.openxmlformats.org/officeDocument/2006/relationships/image" Target="../media/image179.svg"/></Relationships>
</file>

<file path=ppt/slides/_rels/slide10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3.xml"/><Relationship Id="rId1" Type="http://schemas.openxmlformats.org/officeDocument/2006/relationships/slideLayout" Target="../slideLayouts/slideLayout15.xml"/><Relationship Id="rId4" Type="http://schemas.openxmlformats.org/officeDocument/2006/relationships/image" Target="../media/image181.svg"/></Relationships>
</file>

<file path=ppt/slides/_rels/slide10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04.xml"/><Relationship Id="rId1" Type="http://schemas.openxmlformats.org/officeDocument/2006/relationships/slideLayout" Target="../slideLayouts/slideLayout15.xml"/><Relationship Id="rId4" Type="http://schemas.openxmlformats.org/officeDocument/2006/relationships/image" Target="../media/image183.sv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06.xml"/><Relationship Id="rId1" Type="http://schemas.openxmlformats.org/officeDocument/2006/relationships/slideLayout" Target="../slideLayouts/slideLayout15.xml"/><Relationship Id="rId4" Type="http://schemas.openxmlformats.org/officeDocument/2006/relationships/image" Target="../media/image185.svg"/></Relationships>
</file>

<file path=ppt/slides/_rels/slide10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07.xml"/><Relationship Id="rId1" Type="http://schemas.openxmlformats.org/officeDocument/2006/relationships/slideLayout" Target="../slideLayouts/slideLayout15.xml"/><Relationship Id="rId4" Type="http://schemas.openxmlformats.org/officeDocument/2006/relationships/image" Target="../media/image187.svg"/></Relationships>
</file>

<file path=ppt/slides/_rels/slide10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08.xml"/><Relationship Id="rId1" Type="http://schemas.openxmlformats.org/officeDocument/2006/relationships/slideLayout" Target="../slideLayouts/slideLayout15.xml"/><Relationship Id="rId4" Type="http://schemas.openxmlformats.org/officeDocument/2006/relationships/image" Target="../media/image189.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5.svg"/></Relationships>
</file>

<file path=ppt/slides/_rels/slide11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09.xml"/><Relationship Id="rId1" Type="http://schemas.openxmlformats.org/officeDocument/2006/relationships/slideLayout" Target="../slideLayouts/slideLayout15.xml"/><Relationship Id="rId4" Type="http://schemas.openxmlformats.org/officeDocument/2006/relationships/image" Target="../media/image191.svg"/></Relationships>
</file>

<file path=ppt/slides/_rels/slide11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10.xml"/><Relationship Id="rId1" Type="http://schemas.openxmlformats.org/officeDocument/2006/relationships/slideLayout" Target="../slideLayouts/slideLayout15.xml"/><Relationship Id="rId4" Type="http://schemas.openxmlformats.org/officeDocument/2006/relationships/image" Target="../media/image193.svg"/></Relationships>
</file>

<file path=ppt/slides/_rels/slide11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11.xml"/><Relationship Id="rId1" Type="http://schemas.openxmlformats.org/officeDocument/2006/relationships/slideLayout" Target="../slideLayouts/slideLayout15.xml"/><Relationship Id="rId4" Type="http://schemas.openxmlformats.org/officeDocument/2006/relationships/image" Target="../media/image195.sv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13.xml"/><Relationship Id="rId1" Type="http://schemas.openxmlformats.org/officeDocument/2006/relationships/slideLayout" Target="../slideLayouts/slideLayout15.xml"/><Relationship Id="rId4" Type="http://schemas.openxmlformats.org/officeDocument/2006/relationships/image" Target="../media/image197.svg"/></Relationships>
</file>

<file path=ppt/slides/_rels/slide11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14.xml"/><Relationship Id="rId1" Type="http://schemas.openxmlformats.org/officeDocument/2006/relationships/slideLayout" Target="../slideLayouts/slideLayout15.xml"/><Relationship Id="rId4" Type="http://schemas.openxmlformats.org/officeDocument/2006/relationships/image" Target="../media/image199.svg"/></Relationships>
</file>

<file path=ppt/slides/_rels/slide11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15.xml"/><Relationship Id="rId1" Type="http://schemas.openxmlformats.org/officeDocument/2006/relationships/slideLayout" Target="../slideLayouts/slideLayout15.xml"/><Relationship Id="rId4" Type="http://schemas.openxmlformats.org/officeDocument/2006/relationships/image" Target="../media/image201.svg"/></Relationships>
</file>

<file path=ppt/slides/_rels/slide11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16.xml"/><Relationship Id="rId1" Type="http://schemas.openxmlformats.org/officeDocument/2006/relationships/slideLayout" Target="../slideLayouts/slideLayout15.xml"/><Relationship Id="rId4" Type="http://schemas.openxmlformats.org/officeDocument/2006/relationships/image" Target="../media/image203.sv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18.xml"/><Relationship Id="rId1" Type="http://schemas.openxmlformats.org/officeDocument/2006/relationships/slideLayout" Target="../slideLayouts/slideLayout15.xml"/><Relationship Id="rId4" Type="http://schemas.openxmlformats.org/officeDocument/2006/relationships/image" Target="../media/image205.sv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7.sv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20.xml"/><Relationship Id="rId1" Type="http://schemas.openxmlformats.org/officeDocument/2006/relationships/slideLayout" Target="../slideLayouts/slideLayout15.xml"/><Relationship Id="rId4" Type="http://schemas.openxmlformats.org/officeDocument/2006/relationships/image" Target="../media/image207.svg"/></Relationships>
</file>

<file path=ppt/slides/_rels/slide12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21.xml"/><Relationship Id="rId1" Type="http://schemas.openxmlformats.org/officeDocument/2006/relationships/slideLayout" Target="../slideLayouts/slideLayout15.xml"/><Relationship Id="rId4" Type="http://schemas.openxmlformats.org/officeDocument/2006/relationships/image" Target="../media/image209.sv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23.xml"/><Relationship Id="rId1" Type="http://schemas.openxmlformats.org/officeDocument/2006/relationships/slideLayout" Target="../slideLayouts/slideLayout15.xml"/><Relationship Id="rId4" Type="http://schemas.openxmlformats.org/officeDocument/2006/relationships/image" Target="../media/image211.svg"/></Relationships>
</file>

<file path=ppt/slides/_rels/slide12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24.xml"/><Relationship Id="rId1" Type="http://schemas.openxmlformats.org/officeDocument/2006/relationships/slideLayout" Target="../slideLayouts/slideLayout15.xml"/><Relationship Id="rId4" Type="http://schemas.openxmlformats.org/officeDocument/2006/relationships/image" Target="../media/image213.svg"/></Relationships>
</file>

<file path=ppt/slides/_rels/slide12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25.xml"/><Relationship Id="rId1" Type="http://schemas.openxmlformats.org/officeDocument/2006/relationships/slideLayout" Target="../slideLayouts/slideLayout15.xml"/><Relationship Id="rId4" Type="http://schemas.openxmlformats.org/officeDocument/2006/relationships/image" Target="../media/image215.svg"/></Relationships>
</file>

<file path=ppt/slides/_rels/slide12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26.xml"/><Relationship Id="rId1" Type="http://schemas.openxmlformats.org/officeDocument/2006/relationships/slideLayout" Target="../slideLayouts/slideLayout15.xml"/><Relationship Id="rId4" Type="http://schemas.openxmlformats.org/officeDocument/2006/relationships/image" Target="../media/image217.svg"/></Relationships>
</file>

<file path=ppt/slides/_rels/slide12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27.xml"/><Relationship Id="rId1" Type="http://schemas.openxmlformats.org/officeDocument/2006/relationships/slideLayout" Target="../slideLayouts/slideLayout15.xml"/><Relationship Id="rId4" Type="http://schemas.openxmlformats.org/officeDocument/2006/relationships/image" Target="../media/image219.svg"/></Relationships>
</file>

<file path=ppt/slides/_rels/slide12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28.xml"/><Relationship Id="rId1" Type="http://schemas.openxmlformats.org/officeDocument/2006/relationships/slideLayout" Target="../slideLayouts/slideLayout15.xml"/><Relationship Id="rId4" Type="http://schemas.openxmlformats.org/officeDocument/2006/relationships/image" Target="../media/image221.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9.svg"/></Relationships>
</file>

<file path=ppt/slides/_rels/slide13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29.xml"/><Relationship Id="rId1" Type="http://schemas.openxmlformats.org/officeDocument/2006/relationships/slideLayout" Target="../slideLayouts/slideLayout15.xml"/><Relationship Id="rId4" Type="http://schemas.openxmlformats.org/officeDocument/2006/relationships/image" Target="../media/image223.svg"/></Relationships>
</file>

<file path=ppt/slides/_rels/slide13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30.xml"/><Relationship Id="rId1" Type="http://schemas.openxmlformats.org/officeDocument/2006/relationships/slideLayout" Target="../slideLayouts/slideLayout15.xml"/><Relationship Id="rId4" Type="http://schemas.openxmlformats.org/officeDocument/2006/relationships/image" Target="../media/image225.svg"/></Relationships>
</file>

<file path=ppt/slides/_rels/slide13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31.xml"/><Relationship Id="rId1" Type="http://schemas.openxmlformats.org/officeDocument/2006/relationships/slideLayout" Target="../slideLayouts/slideLayout15.xml"/><Relationship Id="rId4" Type="http://schemas.openxmlformats.org/officeDocument/2006/relationships/image" Target="../media/image227.svg"/></Relationships>
</file>

<file path=ppt/slides/_rels/slide13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32.xml"/><Relationship Id="rId1" Type="http://schemas.openxmlformats.org/officeDocument/2006/relationships/slideLayout" Target="../slideLayouts/slideLayout15.xml"/><Relationship Id="rId4" Type="http://schemas.openxmlformats.org/officeDocument/2006/relationships/image" Target="../media/image229.svg"/></Relationships>
</file>

<file path=ppt/slides/_rels/slide13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33.xml"/><Relationship Id="rId1" Type="http://schemas.openxmlformats.org/officeDocument/2006/relationships/slideLayout" Target="../slideLayouts/slideLayout15.xml"/><Relationship Id="rId4" Type="http://schemas.openxmlformats.org/officeDocument/2006/relationships/image" Target="../media/image231.svg"/></Relationships>
</file>

<file path=ppt/slides/_rels/slide13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34.xml"/><Relationship Id="rId1" Type="http://schemas.openxmlformats.org/officeDocument/2006/relationships/slideLayout" Target="../slideLayouts/slideLayout15.xml"/><Relationship Id="rId4" Type="http://schemas.openxmlformats.org/officeDocument/2006/relationships/image" Target="../media/image233.svg"/></Relationships>
</file>

<file path=ppt/slides/_rels/slide136.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35.xml"/><Relationship Id="rId1" Type="http://schemas.openxmlformats.org/officeDocument/2006/relationships/slideLayout" Target="../slideLayouts/slideLayout15.xml"/><Relationship Id="rId4" Type="http://schemas.openxmlformats.org/officeDocument/2006/relationships/image" Target="../media/image235.svg"/></Relationships>
</file>

<file path=ppt/slides/_rels/slide137.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36.xml"/><Relationship Id="rId1" Type="http://schemas.openxmlformats.org/officeDocument/2006/relationships/slideLayout" Target="../slideLayouts/slideLayout15.xml"/><Relationship Id="rId4" Type="http://schemas.openxmlformats.org/officeDocument/2006/relationships/image" Target="../media/image237.sv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38.xml"/><Relationship Id="rId1" Type="http://schemas.openxmlformats.org/officeDocument/2006/relationships/slideLayout" Target="../slideLayouts/slideLayout15.xml"/><Relationship Id="rId4" Type="http://schemas.openxmlformats.org/officeDocument/2006/relationships/image" Target="../media/image239.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1.svg"/></Relationships>
</file>

<file path=ppt/slides/_rels/slide14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39.xml"/><Relationship Id="rId1" Type="http://schemas.openxmlformats.org/officeDocument/2006/relationships/slideLayout" Target="../slideLayouts/slideLayout15.xml"/><Relationship Id="rId4" Type="http://schemas.openxmlformats.org/officeDocument/2006/relationships/image" Target="../media/image241.svg"/></Relationships>
</file>

<file path=ppt/slides/_rels/slide141.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68.xml"/><Relationship Id="rId18" Type="http://schemas.openxmlformats.org/officeDocument/2006/relationships/slide" Target="slide106.xml"/><Relationship Id="rId26" Type="http://schemas.openxmlformats.org/officeDocument/2006/relationships/image" Target="../media/image9.png"/><Relationship Id="rId3" Type="http://schemas.openxmlformats.org/officeDocument/2006/relationships/slide" Target="slide3.xml"/><Relationship Id="rId21" Type="http://schemas.openxmlformats.org/officeDocument/2006/relationships/slide" Target="slide113.xml"/><Relationship Id="rId7" Type="http://schemas.openxmlformats.org/officeDocument/2006/relationships/slide" Target="slide53.xml"/><Relationship Id="rId12" Type="http://schemas.openxmlformats.org/officeDocument/2006/relationships/slide" Target="slide64.xml"/><Relationship Id="rId17" Type="http://schemas.openxmlformats.org/officeDocument/2006/relationships/slide" Target="slide95.xml"/><Relationship Id="rId25" Type="http://schemas.openxmlformats.org/officeDocument/2006/relationships/image" Target="../media/image8.png"/><Relationship Id="rId2" Type="http://schemas.openxmlformats.org/officeDocument/2006/relationships/notesSlide" Target="../notesSlides/notesSlide1.xml"/><Relationship Id="rId16" Type="http://schemas.openxmlformats.org/officeDocument/2006/relationships/slide" Target="slide73.xml"/><Relationship Id="rId20" Type="http://schemas.openxmlformats.org/officeDocument/2006/relationships/slide" Target="slide123.xml"/><Relationship Id="rId29"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slide" Target="slide38.xml"/><Relationship Id="rId11" Type="http://schemas.openxmlformats.org/officeDocument/2006/relationships/slide" Target="slide45.xml"/><Relationship Id="rId24" Type="http://schemas.openxmlformats.org/officeDocument/2006/relationships/image" Target="../media/image7.png"/><Relationship Id="rId5" Type="http://schemas.openxmlformats.org/officeDocument/2006/relationships/slide" Target="slide17.xml"/><Relationship Id="rId15" Type="http://schemas.openxmlformats.org/officeDocument/2006/relationships/slide" Target="slide88.xml"/><Relationship Id="rId23" Type="http://schemas.openxmlformats.org/officeDocument/2006/relationships/image" Target="../media/image6.png"/><Relationship Id="rId28" Type="http://schemas.openxmlformats.org/officeDocument/2006/relationships/image" Target="../media/image10.png"/><Relationship Id="rId10" Type="http://schemas.openxmlformats.org/officeDocument/2006/relationships/slide" Target="slide30.xml"/><Relationship Id="rId19" Type="http://schemas.openxmlformats.org/officeDocument/2006/relationships/slide" Target="slide118.xml"/><Relationship Id="rId4" Type="http://schemas.openxmlformats.org/officeDocument/2006/relationships/slide" Target="slide10.xml"/><Relationship Id="rId9" Type="http://schemas.openxmlformats.org/officeDocument/2006/relationships/slide" Target="slide24.xml"/><Relationship Id="rId14" Type="http://schemas.openxmlformats.org/officeDocument/2006/relationships/slide" Target="slide81.xml"/><Relationship Id="rId22" Type="http://schemas.openxmlformats.org/officeDocument/2006/relationships/slide" Target="slide138.xml"/><Relationship Id="rId27"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41.sv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43.sv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47.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49.sv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51.sv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53.sv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55.sv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57.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59.sv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61.sv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63.sv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61.sv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65.sv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61.sv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67.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69.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71.sv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73.sv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75.sv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77.sv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79.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image" Target="../media/image81.sv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83.sv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85.sv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15.xml"/><Relationship Id="rId4" Type="http://schemas.openxmlformats.org/officeDocument/2006/relationships/image" Target="../media/image87.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5.svg"/></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openxmlformats.org/officeDocument/2006/relationships/image" Target="../media/image89.sv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91.sv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15.xml"/><Relationship Id="rId4" Type="http://schemas.openxmlformats.org/officeDocument/2006/relationships/image" Target="../media/image93.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3.xml"/><Relationship Id="rId1" Type="http://schemas.openxmlformats.org/officeDocument/2006/relationships/slideLayout" Target="../slideLayouts/slideLayout15.xml"/><Relationship Id="rId4" Type="http://schemas.openxmlformats.org/officeDocument/2006/relationships/image" Target="../media/image95.svg"/></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15.xml"/><Relationship Id="rId4" Type="http://schemas.openxmlformats.org/officeDocument/2006/relationships/image" Target="../media/image97.svg"/></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15.xml"/><Relationship Id="rId4" Type="http://schemas.openxmlformats.org/officeDocument/2006/relationships/image" Target="../media/image99.svg"/></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6.xml"/><Relationship Id="rId1" Type="http://schemas.openxmlformats.org/officeDocument/2006/relationships/slideLayout" Target="../slideLayouts/slideLayout15.xml"/><Relationship Id="rId4" Type="http://schemas.openxmlformats.org/officeDocument/2006/relationships/image" Target="../media/image101.sv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8.xml"/><Relationship Id="rId1" Type="http://schemas.openxmlformats.org/officeDocument/2006/relationships/slideLayout" Target="../slideLayouts/slideLayout15.xml"/><Relationship Id="rId4" Type="http://schemas.openxmlformats.org/officeDocument/2006/relationships/image" Target="../media/image103.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7.svg"/></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9.xml"/><Relationship Id="rId1" Type="http://schemas.openxmlformats.org/officeDocument/2006/relationships/slideLayout" Target="../slideLayouts/slideLayout15.xml"/><Relationship Id="rId4" Type="http://schemas.openxmlformats.org/officeDocument/2006/relationships/image" Target="../media/image105.svg"/></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0.xml"/><Relationship Id="rId1" Type="http://schemas.openxmlformats.org/officeDocument/2006/relationships/slideLayout" Target="../slideLayouts/slideLayout15.xml"/><Relationship Id="rId4" Type="http://schemas.openxmlformats.org/officeDocument/2006/relationships/image" Target="../media/image107.svg"/></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1.xml"/><Relationship Id="rId1" Type="http://schemas.openxmlformats.org/officeDocument/2006/relationships/slideLayout" Target="../slideLayouts/slideLayout15.xml"/><Relationship Id="rId4" Type="http://schemas.openxmlformats.org/officeDocument/2006/relationships/image" Target="../media/image109.svg"/></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2.xml"/><Relationship Id="rId1" Type="http://schemas.openxmlformats.org/officeDocument/2006/relationships/slideLayout" Target="../slideLayouts/slideLayout15.xml"/><Relationship Id="rId4" Type="http://schemas.openxmlformats.org/officeDocument/2006/relationships/image" Target="../media/image111.sv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4.xml"/><Relationship Id="rId1" Type="http://schemas.openxmlformats.org/officeDocument/2006/relationships/slideLayout" Target="../slideLayouts/slideLayout15.xml"/><Relationship Id="rId4" Type="http://schemas.openxmlformats.org/officeDocument/2006/relationships/image" Target="../media/image113.svg"/></Relationships>
</file>

<file path=ppt/slides/_rels/slide6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5.xml"/><Relationship Id="rId1" Type="http://schemas.openxmlformats.org/officeDocument/2006/relationships/slideLayout" Target="../slideLayouts/slideLayout15.xml"/><Relationship Id="rId4" Type="http://schemas.openxmlformats.org/officeDocument/2006/relationships/image" Target="../media/image115.svg"/></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6.xml"/><Relationship Id="rId1" Type="http://schemas.openxmlformats.org/officeDocument/2006/relationships/slideLayout" Target="../slideLayouts/slideLayout15.xml"/><Relationship Id="rId4" Type="http://schemas.openxmlformats.org/officeDocument/2006/relationships/image" Target="../media/image117.sv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8.xml"/><Relationship Id="rId1" Type="http://schemas.openxmlformats.org/officeDocument/2006/relationships/slideLayout" Target="../slideLayouts/slideLayout15.xml"/><Relationship Id="rId4" Type="http://schemas.openxmlformats.org/officeDocument/2006/relationships/image" Target="../media/image119.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9.svg"/></Relationships>
</file>

<file path=ppt/slides/_rels/slide7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9.xml"/><Relationship Id="rId1" Type="http://schemas.openxmlformats.org/officeDocument/2006/relationships/slideLayout" Target="../slideLayouts/slideLayout15.xml"/><Relationship Id="rId4" Type="http://schemas.openxmlformats.org/officeDocument/2006/relationships/image" Target="../media/image121.svg"/></Relationships>
</file>

<file path=ppt/slides/_rels/slide7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0.xml"/><Relationship Id="rId1" Type="http://schemas.openxmlformats.org/officeDocument/2006/relationships/slideLayout" Target="../slideLayouts/slideLayout15.xml"/><Relationship Id="rId4" Type="http://schemas.openxmlformats.org/officeDocument/2006/relationships/image" Target="../media/image123.svg"/></Relationships>
</file>

<file path=ppt/slides/_rels/slide7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1.xml"/><Relationship Id="rId1" Type="http://schemas.openxmlformats.org/officeDocument/2006/relationships/slideLayout" Target="../slideLayouts/slideLayout15.xml"/><Relationship Id="rId4" Type="http://schemas.openxmlformats.org/officeDocument/2006/relationships/image" Target="../media/image125.sv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3.xml"/><Relationship Id="rId1" Type="http://schemas.openxmlformats.org/officeDocument/2006/relationships/slideLayout" Target="../slideLayouts/slideLayout15.xml"/><Relationship Id="rId5" Type="http://schemas.openxmlformats.org/officeDocument/2006/relationships/slide" Target="slide2.xml"/><Relationship Id="rId4" Type="http://schemas.openxmlformats.org/officeDocument/2006/relationships/image" Target="../media/image127.svg"/></Relationships>
</file>

<file path=ppt/slides/_rels/slide7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4.xml"/><Relationship Id="rId1" Type="http://schemas.openxmlformats.org/officeDocument/2006/relationships/slideLayout" Target="../slideLayouts/slideLayout15.xml"/><Relationship Id="rId4" Type="http://schemas.openxmlformats.org/officeDocument/2006/relationships/image" Target="../media/image129.svg"/></Relationships>
</file>

<file path=ppt/slides/_rels/slide7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5.xml"/><Relationship Id="rId1" Type="http://schemas.openxmlformats.org/officeDocument/2006/relationships/slideLayout" Target="../slideLayouts/slideLayout15.xml"/><Relationship Id="rId4" Type="http://schemas.openxmlformats.org/officeDocument/2006/relationships/image" Target="../media/image131.svg"/></Relationships>
</file>

<file path=ppt/slides/_rels/slide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6.xml"/><Relationship Id="rId1" Type="http://schemas.openxmlformats.org/officeDocument/2006/relationships/slideLayout" Target="../slideLayouts/slideLayout15.xml"/><Relationship Id="rId4" Type="http://schemas.openxmlformats.org/officeDocument/2006/relationships/image" Target="../media/image133.svg"/></Relationships>
</file>

<file path=ppt/slides/_rels/slide7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7.xml"/><Relationship Id="rId1" Type="http://schemas.openxmlformats.org/officeDocument/2006/relationships/slideLayout" Target="../slideLayouts/slideLayout15.xml"/><Relationship Id="rId4" Type="http://schemas.openxmlformats.org/officeDocument/2006/relationships/image" Target="../media/image135.svg"/></Relationships>
</file>

<file path=ppt/slides/_rels/slide7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8.xml"/><Relationship Id="rId1" Type="http://schemas.openxmlformats.org/officeDocument/2006/relationships/slideLayout" Target="../slideLayouts/slideLayout15.xml"/><Relationship Id="rId4" Type="http://schemas.openxmlformats.org/officeDocument/2006/relationships/image" Target="../media/image137.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1.svg"/></Relationships>
</file>

<file path=ppt/slides/_rels/slide8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9.xml"/><Relationship Id="rId1" Type="http://schemas.openxmlformats.org/officeDocument/2006/relationships/slideLayout" Target="../slideLayouts/slideLayout15.xml"/><Relationship Id="rId4" Type="http://schemas.openxmlformats.org/officeDocument/2006/relationships/image" Target="../media/image139.sv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1.xml"/><Relationship Id="rId1" Type="http://schemas.openxmlformats.org/officeDocument/2006/relationships/slideLayout" Target="../slideLayouts/slideLayout15.xml"/><Relationship Id="rId4" Type="http://schemas.openxmlformats.org/officeDocument/2006/relationships/image" Target="../media/image141.svg"/></Relationships>
</file>

<file path=ppt/slides/_rels/slide8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2.xml"/><Relationship Id="rId1" Type="http://schemas.openxmlformats.org/officeDocument/2006/relationships/slideLayout" Target="../slideLayouts/slideLayout15.xml"/><Relationship Id="rId4" Type="http://schemas.openxmlformats.org/officeDocument/2006/relationships/image" Target="../media/image143.svg"/></Relationships>
</file>

<file path=ppt/slides/_rels/slide8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3.xml"/><Relationship Id="rId1" Type="http://schemas.openxmlformats.org/officeDocument/2006/relationships/slideLayout" Target="../slideLayouts/slideLayout15.xml"/><Relationship Id="rId4" Type="http://schemas.openxmlformats.org/officeDocument/2006/relationships/image" Target="../media/image145.svg"/></Relationships>
</file>

<file path=ppt/slides/_rels/slide8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4.xml"/><Relationship Id="rId1" Type="http://schemas.openxmlformats.org/officeDocument/2006/relationships/slideLayout" Target="../slideLayouts/slideLayout15.xml"/><Relationship Id="rId4" Type="http://schemas.openxmlformats.org/officeDocument/2006/relationships/image" Target="../media/image147.svg"/></Relationships>
</file>

<file path=ppt/slides/_rels/slide8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5.xml"/><Relationship Id="rId1" Type="http://schemas.openxmlformats.org/officeDocument/2006/relationships/slideLayout" Target="../slideLayouts/slideLayout15.xml"/><Relationship Id="rId4" Type="http://schemas.openxmlformats.org/officeDocument/2006/relationships/image" Target="../media/image149.svg"/></Relationships>
</file>

<file path=ppt/slides/_rels/slide8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6.xml"/><Relationship Id="rId1" Type="http://schemas.openxmlformats.org/officeDocument/2006/relationships/slideLayout" Target="../slideLayouts/slideLayout15.xml"/><Relationship Id="rId4" Type="http://schemas.openxmlformats.org/officeDocument/2006/relationships/image" Target="../media/image151.sv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8.xml"/><Relationship Id="rId1" Type="http://schemas.openxmlformats.org/officeDocument/2006/relationships/slideLayout" Target="../slideLayouts/slideLayout15.xml"/><Relationship Id="rId4" Type="http://schemas.openxmlformats.org/officeDocument/2006/relationships/image" Target="../media/image153.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3.svg"/></Relationships>
</file>

<file path=ppt/slides/_rels/slide9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9.xml"/><Relationship Id="rId1" Type="http://schemas.openxmlformats.org/officeDocument/2006/relationships/slideLayout" Target="../slideLayouts/slideLayout15.xml"/><Relationship Id="rId4" Type="http://schemas.openxmlformats.org/officeDocument/2006/relationships/image" Target="../media/image155.svg"/></Relationships>
</file>

<file path=ppt/slides/_rels/slide9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0.xml"/><Relationship Id="rId1" Type="http://schemas.openxmlformats.org/officeDocument/2006/relationships/slideLayout" Target="../slideLayouts/slideLayout15.xml"/><Relationship Id="rId4" Type="http://schemas.openxmlformats.org/officeDocument/2006/relationships/image" Target="../media/image157.svg"/></Relationships>
</file>

<file path=ppt/slides/_rels/slide9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1.xml"/><Relationship Id="rId1" Type="http://schemas.openxmlformats.org/officeDocument/2006/relationships/slideLayout" Target="../slideLayouts/slideLayout15.xml"/><Relationship Id="rId4" Type="http://schemas.openxmlformats.org/officeDocument/2006/relationships/image" Target="../media/image159.svg"/></Relationships>
</file>

<file path=ppt/slides/_rels/slide9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2.xml"/><Relationship Id="rId1" Type="http://schemas.openxmlformats.org/officeDocument/2006/relationships/slideLayout" Target="../slideLayouts/slideLayout15.xml"/><Relationship Id="rId4" Type="http://schemas.openxmlformats.org/officeDocument/2006/relationships/image" Target="../media/image161.svg"/></Relationships>
</file>

<file path=ppt/slides/_rels/slide9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3.xml"/><Relationship Id="rId1" Type="http://schemas.openxmlformats.org/officeDocument/2006/relationships/slideLayout" Target="../slideLayouts/slideLayout15.xml"/><Relationship Id="rId4" Type="http://schemas.openxmlformats.org/officeDocument/2006/relationships/image" Target="../media/image163.sv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5.xml"/><Relationship Id="rId1" Type="http://schemas.openxmlformats.org/officeDocument/2006/relationships/slideLayout" Target="../slideLayouts/slideLayout15.xml"/><Relationship Id="rId4" Type="http://schemas.openxmlformats.org/officeDocument/2006/relationships/image" Target="../media/image165.svg"/></Relationships>
</file>

<file path=ppt/slides/_rels/slide9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96.xml"/><Relationship Id="rId1" Type="http://schemas.openxmlformats.org/officeDocument/2006/relationships/slideLayout" Target="../slideLayouts/slideLayout15.xml"/><Relationship Id="rId4" Type="http://schemas.openxmlformats.org/officeDocument/2006/relationships/image" Target="../media/image167.svg"/></Relationships>
</file>

<file path=ppt/slides/_rels/slide9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97.xml"/><Relationship Id="rId1" Type="http://schemas.openxmlformats.org/officeDocument/2006/relationships/slideLayout" Target="../slideLayouts/slideLayout15.xml"/><Relationship Id="rId4" Type="http://schemas.openxmlformats.org/officeDocument/2006/relationships/image" Target="../media/image169.svg"/></Relationships>
</file>

<file path=ppt/slides/_rels/slide9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8.xml"/><Relationship Id="rId1" Type="http://schemas.openxmlformats.org/officeDocument/2006/relationships/slideLayout" Target="../slideLayouts/slideLayout15.xml"/><Relationship Id="rId4" Type="http://schemas.openxmlformats.org/officeDocument/2006/relationships/image" Target="../media/image17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E29D8BEA-958E-1220-2863-871E586BD4C6}"/>
              </a:ext>
            </a:extLst>
          </p:cNvPr>
          <p:cNvPicPr>
            <a:picLocks noChangeAspect="1"/>
          </p:cNvPicPr>
          <p:nvPr/>
        </p:nvPicPr>
        <p:blipFill>
          <a:blip r:embed="rId2"/>
          <a:stretch>
            <a:fillRect/>
          </a:stretch>
        </p:blipFill>
        <p:spPr>
          <a:xfrm>
            <a:off x="0" y="13987"/>
            <a:ext cx="9144000" cy="5115525"/>
          </a:xfrm>
          <a:prstGeom prst="rect">
            <a:avLst/>
          </a:prstGeom>
        </p:spPr>
      </p:pic>
      <p:pic>
        <p:nvPicPr>
          <p:cNvPr id="8" name="Picture 2">
            <a:extLst>
              <a:ext uri="{FF2B5EF4-FFF2-40B4-BE49-F238E27FC236}">
                <a16:creationId xmlns:a16="http://schemas.microsoft.com/office/drawing/2014/main" id="{B1A38231-8131-501C-49C0-9602142A0CE0}"/>
              </a:ext>
            </a:extLst>
          </p:cNvPr>
          <p:cNvPicPr>
            <a:picLocks noChangeAspect="1"/>
          </p:cNvPicPr>
          <p:nvPr/>
        </p:nvPicPr>
        <p:blipFill>
          <a:blip r:embed="rId3"/>
          <a:srcRect/>
          <a:stretch/>
        </p:blipFill>
        <p:spPr>
          <a:xfrm>
            <a:off x="7923236" y="165632"/>
            <a:ext cx="1053416" cy="967071"/>
          </a:xfrm>
          <a:prstGeom prst="rect">
            <a:avLst/>
          </a:prstGeom>
        </p:spPr>
      </p:pic>
      <p:pic>
        <p:nvPicPr>
          <p:cNvPr id="10" name="Imagem 9">
            <a:extLst>
              <a:ext uri="{FF2B5EF4-FFF2-40B4-BE49-F238E27FC236}">
                <a16:creationId xmlns:a16="http://schemas.microsoft.com/office/drawing/2014/main" id="{4E88B53D-3B51-8E20-D993-8655FCE31726}"/>
              </a:ext>
            </a:extLst>
          </p:cNvPr>
          <p:cNvPicPr>
            <a:picLocks noChangeAspect="1"/>
          </p:cNvPicPr>
          <p:nvPr/>
        </p:nvPicPr>
        <p:blipFill>
          <a:blip r:embed="rId4"/>
          <a:stretch>
            <a:fillRect/>
          </a:stretch>
        </p:blipFill>
        <p:spPr>
          <a:xfrm>
            <a:off x="1" y="13988"/>
            <a:ext cx="1149178" cy="1301836"/>
          </a:xfrm>
          <a:prstGeom prst="rect">
            <a:avLst/>
          </a:prstGeom>
        </p:spPr>
      </p:pic>
    </p:spTree>
    <p:extLst>
      <p:ext uri="{BB962C8B-B14F-4D97-AF65-F5344CB8AC3E}">
        <p14:creationId xmlns:p14="http://schemas.microsoft.com/office/powerpoint/2010/main" val="943466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5"/>
          <p:cNvSpPr txBox="1">
            <a:spLocks noGrp="1"/>
          </p:cNvSpPr>
          <p:nvPr>
            <p:ph type="body" idx="2"/>
          </p:nvPr>
        </p:nvSpPr>
        <p:spPr>
          <a:prstGeom prst="rect">
            <a:avLst/>
          </a:prstGeom>
        </p:spPr>
        <p:txBody>
          <a:bodyPr spcFirstLastPara="1" wrap="square" lIns="91425" tIns="91425" rIns="91425" bIns="91425" anchor="ctr" anchorCtr="0">
            <a:normAutofit/>
          </a:bodyPr>
          <a:lstStyle/>
          <a:p>
            <a:pPr marL="0" indent="0">
              <a:spcAft>
                <a:spcPts val="1200"/>
              </a:spcAft>
              <a:buNone/>
            </a:pPr>
            <a:r>
              <a:rPr lang="pt-BR" sz="1000" i="1" dirty="0">
                <a:solidFill>
                  <a:schemeClr val="tx1"/>
                </a:solidFill>
              </a:rPr>
              <a:t>Indicador 2A: Percentual da população de 6 a 14 anos que frequenta ou já concluiu o Ensino Fundamental</a:t>
            </a:r>
          </a:p>
          <a:p>
            <a:pPr marL="0" indent="0">
              <a:lnSpc>
                <a:spcPct val="114999"/>
              </a:lnSpc>
              <a:spcAft>
                <a:spcPts val="1200"/>
              </a:spcAft>
              <a:buNone/>
            </a:pPr>
            <a:endParaRPr lang="pt-BR" sz="1000" i="1" dirty="0">
              <a:solidFill>
                <a:schemeClr val="tx1"/>
              </a:solidFill>
            </a:endParaRPr>
          </a:p>
          <a:p>
            <a:pPr marL="0" indent="0">
              <a:lnSpc>
                <a:spcPct val="114999"/>
              </a:lnSpc>
              <a:spcAft>
                <a:spcPts val="1200"/>
              </a:spcAft>
              <a:buNone/>
            </a:pPr>
            <a:r>
              <a:rPr lang="pt-BR" sz="1000" i="1" dirty="0">
                <a:solidFill>
                  <a:schemeClr val="tx1"/>
                </a:solidFill>
              </a:rPr>
              <a:t>Indicador 2B: Percentual da população de 16 anos com o Ensino Fundamental concluído</a:t>
            </a:r>
          </a:p>
        </p:txBody>
      </p:sp>
      <p:sp>
        <p:nvSpPr>
          <p:cNvPr id="3" name="TextBox 2">
            <a:extLst>
              <a:ext uri="{FF2B5EF4-FFF2-40B4-BE49-F238E27FC236}">
                <a16:creationId xmlns:a16="http://schemas.microsoft.com/office/drawing/2014/main" id="{6ACB77AF-A4E5-AA29-0021-0DBC537741B6}"/>
              </a:ext>
            </a:extLst>
          </p:cNvPr>
          <p:cNvSpPr txBox="1"/>
          <p:nvPr/>
        </p:nvSpPr>
        <p:spPr>
          <a:xfrm>
            <a:off x="299040" y="2478716"/>
            <a:ext cx="398056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i="1">
                <a:solidFill>
                  <a:srgbClr val="695D46"/>
                </a:solidFill>
                <a:latin typeface="Open Sans"/>
              </a:rPr>
              <a:t>Universalizar o ensino fundamental de 9 anos para toda a população de 6 a 14 anos e garantir que pelo menos 95% dos alunos concluam essa etapa na idade recomendada, até o último ano de vigência deste PNE.</a:t>
            </a:r>
          </a:p>
        </p:txBody>
      </p:sp>
      <p:sp>
        <p:nvSpPr>
          <p:cNvPr id="4" name="TextBox 3">
            <a:extLst>
              <a:ext uri="{FF2B5EF4-FFF2-40B4-BE49-F238E27FC236}">
                <a16:creationId xmlns:a16="http://schemas.microsoft.com/office/drawing/2014/main" id="{C0EEB5C7-D263-7438-D76D-91A40A4F2F73}"/>
              </a:ext>
            </a:extLst>
          </p:cNvPr>
          <p:cNvSpPr txBox="1"/>
          <p:nvPr/>
        </p:nvSpPr>
        <p:spPr>
          <a:xfrm>
            <a:off x="299040" y="1648047"/>
            <a:ext cx="39821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4800" b="1">
                <a:solidFill>
                  <a:srgbClr val="EF6C00"/>
                </a:solidFill>
                <a:latin typeface="PT Sans Narrow"/>
              </a:rPr>
              <a:t>Meta 2</a:t>
            </a:r>
          </a:p>
        </p:txBody>
      </p:sp>
    </p:spTree>
    <p:extLst>
      <p:ext uri="{BB962C8B-B14F-4D97-AF65-F5344CB8AC3E}">
        <p14:creationId xmlns:p14="http://schemas.microsoft.com/office/powerpoint/2010/main" val="31329511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15 | Indicador 15B</a:t>
            </a:r>
            <a:endParaRPr lang="pt-BR"/>
          </a:p>
        </p:txBody>
      </p:sp>
      <p:sp>
        <p:nvSpPr>
          <p:cNvPr id="92" name="Google Shape;92;p17"/>
          <p:cNvSpPr txBox="1">
            <a:spLocks noGrp="1"/>
          </p:cNvSpPr>
          <p:nvPr>
            <p:ph type="body" idx="1"/>
          </p:nvPr>
        </p:nvSpPr>
        <p:spPr>
          <a:xfrm>
            <a:off x="537966" y="1851763"/>
            <a:ext cx="3729130" cy="2748811"/>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Também nos Anos Iniciais do Ensino Fundamental situação do Rio de Janeiro quanto à adequação da formação docente se destaca como a mais precária do país, com níveis semelhantes ao do Maranhão, também muito abaixo do observado nacionalmente. No entanto, enquanto o estado nordestino apresenta forte alta entre de 2014 a 2022, o sudestino está se distanciando ainda mais da média.</a:t>
            </a:r>
          </a:p>
          <a:p>
            <a:pPr marL="0" indent="0">
              <a:lnSpc>
                <a:spcPct val="114999"/>
              </a:lnSpc>
              <a:spcAft>
                <a:spcPts val="1200"/>
              </a:spcAft>
              <a:buNone/>
            </a:pPr>
            <a:r>
              <a:rPr lang="pt-BR" sz="1000">
                <a:solidFill>
                  <a:srgbClr val="454545"/>
                </a:solidFill>
              </a:rPr>
              <a:t>Além do Maranhão, estados como Ceará, Pará e Amapá tiveram boa evolução no indicador no período, recuperando-se da desvantagem em relação ao resto do país.</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18265" y="319480"/>
            <a:ext cx="3202804" cy="4525443"/>
          </a:xfrm>
          <a:prstGeom prst="rect">
            <a:avLst/>
          </a:prstGeom>
        </p:spPr>
      </p:pic>
      <p:sp>
        <p:nvSpPr>
          <p:cNvPr id="5" name="TextBox 4">
            <a:extLst>
              <a:ext uri="{FF2B5EF4-FFF2-40B4-BE49-F238E27FC236}">
                <a16:creationId xmlns:a16="http://schemas.microsoft.com/office/drawing/2014/main" id="{67F70DC9-415A-9651-1CD7-BC760F05A8F5}"/>
              </a:ext>
            </a:extLst>
          </p:cNvPr>
          <p:cNvSpPr txBox="1"/>
          <p:nvPr/>
        </p:nvSpPr>
        <p:spPr>
          <a:xfrm>
            <a:off x="5221558" y="4845205"/>
            <a:ext cx="3182281"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Indicador de Adequação da Formação Docente - INEP / MEC.</a:t>
            </a:r>
            <a:endParaRPr lang="pt-BR">
              <a:solidFill>
                <a:srgbClr val="454545"/>
              </a:solidFill>
              <a:latin typeface="Open Sans"/>
            </a:endParaRPr>
          </a:p>
        </p:txBody>
      </p:sp>
    </p:spTree>
    <p:extLst>
      <p:ext uri="{BB962C8B-B14F-4D97-AF65-F5344CB8AC3E}">
        <p14:creationId xmlns:p14="http://schemas.microsoft.com/office/powerpoint/2010/main" val="11214288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15 | Indicadores 15C e 15D</a:t>
            </a: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6000" y="1290754"/>
            <a:ext cx="4388000" cy="2632800"/>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721469"/>
            <a:ext cx="3728688" cy="200478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dirty="0">
                <a:solidFill>
                  <a:srgbClr val="454545"/>
                </a:solidFill>
                <a:latin typeface="Open Sans"/>
              </a:rPr>
              <a:t>Nas etapas posteriores da educação básica, o cenário é ainda menos animador do que nas iniciais, com o percentual de docências com formação adequada avançando anualmente em torno de 1,2 ponto percentual nos anos finais do ensino fundamental, frente à necessidade de avançar 5 </a:t>
            </a:r>
            <a:r>
              <a:rPr lang="pt-BR" sz="1000" dirty="0" err="1">
                <a:solidFill>
                  <a:srgbClr val="454545"/>
                </a:solidFill>
                <a:latin typeface="Open Sans"/>
              </a:rPr>
              <a:t>p.p</a:t>
            </a:r>
            <a:r>
              <a:rPr lang="pt-BR" sz="1000" dirty="0">
                <a:solidFill>
                  <a:srgbClr val="454545"/>
                </a:solidFill>
                <a:latin typeface="Open Sans"/>
              </a:rPr>
              <a:t>..</a:t>
            </a:r>
            <a:endParaRPr lang="pt-BR" dirty="0">
              <a:solidFill>
                <a:srgbClr val="454545"/>
              </a:solidFill>
              <a:latin typeface="Open Sans"/>
            </a:endParaRPr>
          </a:p>
          <a:p>
            <a:pPr>
              <a:lnSpc>
                <a:spcPct val="114999"/>
              </a:lnSpc>
              <a:spcAft>
                <a:spcPts val="1200"/>
              </a:spcAft>
            </a:pPr>
            <a:r>
              <a:rPr lang="pt-BR" sz="1000" dirty="0">
                <a:solidFill>
                  <a:srgbClr val="454545"/>
                </a:solidFill>
                <a:latin typeface="Open Sans"/>
              </a:rPr>
              <a:t>Enquanto isso, no ensino médio o cumprimento da meta dentro do prazo pressupõe um aumento de 4 </a:t>
            </a:r>
            <a:r>
              <a:rPr lang="pt-BR" sz="1000" dirty="0" err="1">
                <a:solidFill>
                  <a:srgbClr val="454545"/>
                </a:solidFill>
                <a:latin typeface="Open Sans"/>
              </a:rPr>
              <a:t>p.p</a:t>
            </a:r>
            <a:r>
              <a:rPr lang="pt-BR" sz="1000" dirty="0">
                <a:solidFill>
                  <a:srgbClr val="454545"/>
                </a:solidFill>
                <a:latin typeface="Open Sans"/>
              </a:rPr>
              <a:t>. ao ano, mas o que tem sido observado é um aumento de cerca de 0,9 ponto percentual anualmente.</a:t>
            </a:r>
            <a:endParaRPr lang="pt-BR" dirty="0">
              <a:solidFill>
                <a:srgbClr val="454545"/>
              </a:solidFill>
              <a:latin typeface="Open Sans"/>
            </a:endParaRPr>
          </a:p>
        </p:txBody>
      </p:sp>
      <p:sp>
        <p:nvSpPr>
          <p:cNvPr id="7" name="TextBox 6">
            <a:extLst>
              <a:ext uri="{FF2B5EF4-FFF2-40B4-BE49-F238E27FC236}">
                <a16:creationId xmlns:a16="http://schemas.microsoft.com/office/drawing/2014/main" id="{E8D6FA6B-447A-CFDD-0D64-2B40C546F6B1}"/>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rPr>
              <a:t>Fonte: Indicador de Adequação da Formação Docente - INEP / MEC.</a:t>
            </a:r>
            <a:endParaRPr lang="pt-BR">
              <a:solidFill>
                <a:srgbClr val="454545"/>
              </a:solidFill>
              <a:latin typeface="Open Sans"/>
            </a:endParaRPr>
          </a:p>
        </p:txBody>
      </p:sp>
    </p:spTree>
    <p:extLst>
      <p:ext uri="{BB962C8B-B14F-4D97-AF65-F5344CB8AC3E}">
        <p14:creationId xmlns:p14="http://schemas.microsoft.com/office/powerpoint/2010/main" val="8318016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15 | Indicador 15C</a:t>
            </a:r>
            <a:endParaRPr lang="pt-BR"/>
          </a:p>
        </p:txBody>
      </p:sp>
      <p:sp>
        <p:nvSpPr>
          <p:cNvPr id="92" name="Google Shape;92;p17"/>
          <p:cNvSpPr txBox="1">
            <a:spLocks noGrp="1"/>
          </p:cNvSpPr>
          <p:nvPr>
            <p:ph type="body" idx="1"/>
          </p:nvPr>
        </p:nvSpPr>
        <p:spPr>
          <a:xfrm>
            <a:off x="4979868" y="1330921"/>
            <a:ext cx="3729130" cy="3107038"/>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Nos Anos Finais do Ensino Fundamental, se observa uma mistura de padrões positivos e negativos em relação às desigualdades.</a:t>
            </a:r>
          </a:p>
          <a:p>
            <a:pPr marL="0" indent="0">
              <a:lnSpc>
                <a:spcPct val="114999"/>
              </a:lnSpc>
              <a:spcAft>
                <a:spcPts val="1200"/>
              </a:spcAft>
              <a:buNone/>
            </a:pPr>
            <a:r>
              <a:rPr lang="pt-BR" sz="1000">
                <a:solidFill>
                  <a:srgbClr val="454545"/>
                </a:solidFill>
              </a:rPr>
              <a:t>Por um lado, as regiões Norte, Nordeste e Centro-Oeste têm conseguido reduzir sua desvantagem em relação ao resto do país, e as redes municipais e estaduais também conseguem se aproximar do nível observado na rede federal. Por outro, essas equiparações se dão ainda lentamente.</a:t>
            </a:r>
          </a:p>
          <a:p>
            <a:pPr marL="0" indent="0">
              <a:lnSpc>
                <a:spcPct val="114999"/>
              </a:lnSpc>
              <a:spcAft>
                <a:spcPts val="1200"/>
              </a:spcAft>
              <a:buNone/>
            </a:pPr>
            <a:r>
              <a:rPr lang="pt-BR" sz="1000">
                <a:solidFill>
                  <a:srgbClr val="454545"/>
                </a:solidFill>
              </a:rPr>
              <a:t>Além disso, pouco se avançou na superação das desigualdades da zonas rurais frente às urbanas, e das escolas públicas frente às privadas nesse indicador. Nota-se, aliás uma reversão no padrão do segundo recorte, em comparação ao observado nos Anos Iniciais e na Educação Infantil, etapas nas quais são as escolas públicas que têm maior proporção de docências com a formação adequada.</a:t>
            </a:r>
          </a:p>
        </p:txBody>
      </p:sp>
      <p:pic>
        <p:nvPicPr>
          <p:cNvPr id="4" name="Graphic 6">
            <a:extLst>
              <a:ext uri="{FF2B5EF4-FFF2-40B4-BE49-F238E27FC236}">
                <a16:creationId xmlns:a16="http://schemas.microsoft.com/office/drawing/2014/main" id="{55C0A3AC-F68C-E7BF-89E4-6849611E1FA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7045" y="1330921"/>
            <a:ext cx="3721496" cy="2876167"/>
          </a:xfrm>
          <a:prstGeom prst="rect">
            <a:avLst/>
          </a:prstGeom>
        </p:spPr>
      </p:pic>
      <p:sp>
        <p:nvSpPr>
          <p:cNvPr id="3" name="TextBox 2">
            <a:extLst>
              <a:ext uri="{FF2B5EF4-FFF2-40B4-BE49-F238E27FC236}">
                <a16:creationId xmlns:a16="http://schemas.microsoft.com/office/drawing/2014/main" id="{F926B602-117D-B7E4-4917-2779DB604CE9}"/>
              </a:ext>
            </a:extLst>
          </p:cNvPr>
          <p:cNvSpPr txBox="1"/>
          <p:nvPr/>
        </p:nvSpPr>
        <p:spPr>
          <a:xfrm>
            <a:off x="800221" y="4201171"/>
            <a:ext cx="2889560"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rPr>
              <a:t>Fonte: Indicador de Adequação da Formação Docente - INEP / MEC.</a:t>
            </a:r>
            <a:endParaRPr lang="pt-BR">
              <a:solidFill>
                <a:srgbClr val="454545"/>
              </a:solidFill>
              <a:latin typeface="Open Sans"/>
            </a:endParaRPr>
          </a:p>
        </p:txBody>
      </p:sp>
    </p:spTree>
    <p:extLst>
      <p:ext uri="{BB962C8B-B14F-4D97-AF65-F5344CB8AC3E}">
        <p14:creationId xmlns:p14="http://schemas.microsoft.com/office/powerpoint/2010/main" val="39852038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15 | Indicador 15C</a:t>
            </a:r>
            <a:endParaRPr lang="pt-BR"/>
          </a:p>
        </p:txBody>
      </p:sp>
      <p:sp>
        <p:nvSpPr>
          <p:cNvPr id="92" name="Google Shape;92;p17"/>
          <p:cNvSpPr txBox="1">
            <a:spLocks noGrp="1"/>
          </p:cNvSpPr>
          <p:nvPr>
            <p:ph type="body" idx="1"/>
          </p:nvPr>
        </p:nvSpPr>
        <p:spPr>
          <a:xfrm>
            <a:off x="528441" y="1432663"/>
            <a:ext cx="3729130" cy="2846712"/>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No recorte estadual do indicador de adequação da formação docente para os Anos Finais, são destaques negativos as situações nos estados do Acre, do Amazonas e do Maranhão, que, além de serem os casos com menor nível, também têm se distanciado da média nacional. São Paulo também chama a atenção por ser a única unidade federativa que retrocedeu em relação a 2014. Em se tratando do estado mais rico da federação, tal fenômeno envolve necessariamente o descompromisso com o Plano.</a:t>
            </a:r>
          </a:p>
          <a:p>
            <a:pPr marL="0" indent="0">
              <a:lnSpc>
                <a:spcPct val="114999"/>
              </a:lnSpc>
              <a:spcAft>
                <a:spcPts val="1200"/>
              </a:spcAft>
              <a:buNone/>
            </a:pPr>
            <a:r>
              <a:rPr lang="pt-BR" sz="1000">
                <a:solidFill>
                  <a:srgbClr val="454545"/>
                </a:solidFill>
              </a:rPr>
              <a:t>Sem uma grande reviravolta no progresso dessas unidades federativas, será impossível cumprir o objetivo disposto na Meta 15, já que ela prevê o atingimento de 100% em 2024.</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18265" y="312510"/>
            <a:ext cx="3202804" cy="4525443"/>
          </a:xfrm>
          <a:prstGeom prst="rect">
            <a:avLst/>
          </a:prstGeom>
        </p:spPr>
      </p:pic>
      <p:sp>
        <p:nvSpPr>
          <p:cNvPr id="5" name="TextBox 4">
            <a:extLst>
              <a:ext uri="{FF2B5EF4-FFF2-40B4-BE49-F238E27FC236}">
                <a16:creationId xmlns:a16="http://schemas.microsoft.com/office/drawing/2014/main" id="{FBC411E1-8B83-0963-7532-E9CE9EB35B24}"/>
              </a:ext>
            </a:extLst>
          </p:cNvPr>
          <p:cNvSpPr txBox="1"/>
          <p:nvPr/>
        </p:nvSpPr>
        <p:spPr>
          <a:xfrm>
            <a:off x="5221558" y="4845205"/>
            <a:ext cx="3182281"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Indicador de Adequação da Formação Docente - INEP / MEC.</a:t>
            </a:r>
            <a:endParaRPr lang="pt-BR">
              <a:solidFill>
                <a:srgbClr val="454545"/>
              </a:solidFill>
              <a:latin typeface="Open Sans"/>
            </a:endParaRPr>
          </a:p>
        </p:txBody>
      </p:sp>
    </p:spTree>
    <p:extLst>
      <p:ext uri="{BB962C8B-B14F-4D97-AF65-F5344CB8AC3E}">
        <p14:creationId xmlns:p14="http://schemas.microsoft.com/office/powerpoint/2010/main" val="6473718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15 | Indicador 15D</a:t>
            </a:r>
            <a:endParaRPr lang="pt-BR"/>
          </a:p>
        </p:txBody>
      </p:sp>
      <p:sp>
        <p:nvSpPr>
          <p:cNvPr id="92" name="Google Shape;92;p17"/>
          <p:cNvSpPr txBox="1">
            <a:spLocks noGrp="1"/>
          </p:cNvSpPr>
          <p:nvPr>
            <p:ph type="body" idx="1"/>
          </p:nvPr>
        </p:nvSpPr>
        <p:spPr>
          <a:xfrm>
            <a:off x="5075118" y="1670557"/>
            <a:ext cx="3729130" cy="2396618"/>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Frente ao que ocorre nas etapas anteriores, o Ensino Médio apresenta um cenário relativamente equânime, à exceção da grande disparidade entre as escolas rurais e urbanas, disparidade esta que cresceu no período avaliado.</a:t>
            </a:r>
          </a:p>
          <a:p>
            <a:pPr marL="0" indent="0">
              <a:lnSpc>
                <a:spcPct val="114999"/>
              </a:lnSpc>
              <a:spcAft>
                <a:spcPts val="1200"/>
              </a:spcAft>
              <a:buNone/>
            </a:pPr>
            <a:r>
              <a:rPr lang="pt-BR" sz="1000">
                <a:solidFill>
                  <a:srgbClr val="454545"/>
                </a:solidFill>
              </a:rPr>
              <a:t>Entre as regiões, houve forte avanço de Nordeste e Centro-Oeste no período, de forma a se aproximar muito da média nacional.</a:t>
            </a:r>
          </a:p>
          <a:p>
            <a:pPr marL="0" indent="0">
              <a:lnSpc>
                <a:spcPct val="114999"/>
              </a:lnSpc>
              <a:spcAft>
                <a:spcPts val="1200"/>
              </a:spcAft>
              <a:buNone/>
            </a:pPr>
            <a:r>
              <a:rPr lang="pt-BR" sz="1000">
                <a:solidFill>
                  <a:srgbClr val="454545"/>
                </a:solidFill>
              </a:rPr>
              <a:t>Apesar de não partir de uma desvantagem semelhante, a rede pública se aproximou do nível observado nas escolas privadas, com as redes estaduais e municipais se aproximando da federal entre as escolas públicas.</a:t>
            </a:r>
          </a:p>
        </p:txBody>
      </p:sp>
      <p:pic>
        <p:nvPicPr>
          <p:cNvPr id="5" name="Graphic 6">
            <a:extLst>
              <a:ext uri="{FF2B5EF4-FFF2-40B4-BE49-F238E27FC236}">
                <a16:creationId xmlns:a16="http://schemas.microsoft.com/office/drawing/2014/main" id="{5AC77A4C-54B9-B91D-65FD-4E2A0B90E9B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7655" y="1463256"/>
            <a:ext cx="3721496" cy="2883222"/>
          </a:xfrm>
          <a:prstGeom prst="rect">
            <a:avLst/>
          </a:prstGeom>
        </p:spPr>
      </p:pic>
      <p:sp>
        <p:nvSpPr>
          <p:cNvPr id="7" name="TextBox 6">
            <a:extLst>
              <a:ext uri="{FF2B5EF4-FFF2-40B4-BE49-F238E27FC236}">
                <a16:creationId xmlns:a16="http://schemas.microsoft.com/office/drawing/2014/main" id="{DA75E8DC-135B-DAEA-9229-7EB08CC0A6F4}"/>
              </a:ext>
            </a:extLst>
          </p:cNvPr>
          <p:cNvSpPr txBox="1"/>
          <p:nvPr/>
        </p:nvSpPr>
        <p:spPr>
          <a:xfrm>
            <a:off x="1018943" y="4566425"/>
            <a:ext cx="2889560"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rPr>
              <a:t>Fonte: Indicador de Adequação da Formação Docente - INEP / MEC.</a:t>
            </a:r>
            <a:endParaRPr lang="pt-BR">
              <a:solidFill>
                <a:srgbClr val="454545"/>
              </a:solidFill>
              <a:latin typeface="Open Sans"/>
            </a:endParaRPr>
          </a:p>
        </p:txBody>
      </p:sp>
    </p:spTree>
    <p:extLst>
      <p:ext uri="{BB962C8B-B14F-4D97-AF65-F5344CB8AC3E}">
        <p14:creationId xmlns:p14="http://schemas.microsoft.com/office/powerpoint/2010/main" val="29819205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15 | Indicador 15D</a:t>
            </a:r>
            <a:endParaRPr lang="pt-BR"/>
          </a:p>
        </p:txBody>
      </p:sp>
      <p:sp>
        <p:nvSpPr>
          <p:cNvPr id="92" name="Google Shape;92;p17"/>
          <p:cNvSpPr txBox="1">
            <a:spLocks noGrp="1"/>
          </p:cNvSpPr>
          <p:nvPr>
            <p:ph type="body" idx="1"/>
          </p:nvPr>
        </p:nvSpPr>
        <p:spPr>
          <a:xfrm>
            <a:off x="537966" y="1689839"/>
            <a:ext cx="3729130" cy="2424961"/>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O Ensino Médio apresenta a maior disparidade de trajetória na adequação da formação docente entre 2014 e 2022. Enquanto o Amazonas teve uma queda de quase 11 pontos percentuais no indicador, o Espírito Santo teve um aumento de 41,8 p.p.</a:t>
            </a:r>
          </a:p>
          <a:p>
            <a:pPr marL="0" indent="0">
              <a:lnSpc>
                <a:spcPct val="114999"/>
              </a:lnSpc>
              <a:spcAft>
                <a:spcPts val="1200"/>
              </a:spcAft>
              <a:buNone/>
            </a:pPr>
            <a:r>
              <a:rPr lang="pt-BR" sz="1000">
                <a:solidFill>
                  <a:srgbClr val="454545"/>
                </a:solidFill>
              </a:rPr>
              <a:t>Além do Amazonas, São Paulo é o único estado a apresentar queda. Ambos possuem níveis aquém da média nacional e estão ficando para trás nesse objetivo. Amapá e o Distrito Federal apresentam níveis não muito distantes dos 100% prescritos para serem atingidos em 2024.</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18265" y="319480"/>
            <a:ext cx="3202804" cy="4525443"/>
          </a:xfrm>
          <a:prstGeom prst="rect">
            <a:avLst/>
          </a:prstGeom>
        </p:spPr>
      </p:pic>
      <p:sp>
        <p:nvSpPr>
          <p:cNvPr id="5" name="TextBox 4">
            <a:extLst>
              <a:ext uri="{FF2B5EF4-FFF2-40B4-BE49-F238E27FC236}">
                <a16:creationId xmlns:a16="http://schemas.microsoft.com/office/drawing/2014/main" id="{F05DA84C-0AE8-4BB4-BBC7-FE2A80884F6B}"/>
              </a:ext>
            </a:extLst>
          </p:cNvPr>
          <p:cNvSpPr txBox="1"/>
          <p:nvPr/>
        </p:nvSpPr>
        <p:spPr>
          <a:xfrm>
            <a:off x="5221558" y="4845205"/>
            <a:ext cx="3182281"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Indicador de Adequação da Formação Docente - INEP / MEC.</a:t>
            </a:r>
            <a:endParaRPr lang="pt-BR">
              <a:solidFill>
                <a:srgbClr val="454545"/>
              </a:solidFill>
              <a:latin typeface="Open Sans"/>
            </a:endParaRPr>
          </a:p>
        </p:txBody>
      </p:sp>
    </p:spTree>
    <p:extLst>
      <p:ext uri="{BB962C8B-B14F-4D97-AF65-F5344CB8AC3E}">
        <p14:creationId xmlns:p14="http://schemas.microsoft.com/office/powerpoint/2010/main" val="20518169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5"/>
          <p:cNvSpPr txBox="1">
            <a:spLocks noGrp="1"/>
          </p:cNvSpPr>
          <p:nvPr>
            <p:ph type="body" idx="2"/>
          </p:nvPr>
        </p:nvSpPr>
        <p:spPr>
          <a:prstGeom prst="rect">
            <a:avLst/>
          </a:prstGeom>
        </p:spPr>
        <p:txBody>
          <a:bodyPr spcFirstLastPara="1" wrap="square" lIns="91425" tIns="91425" rIns="91425" bIns="91425" anchor="ctr" anchorCtr="0">
            <a:normAutofit/>
          </a:bodyPr>
          <a:lstStyle/>
          <a:p>
            <a:pPr marL="0" indent="0">
              <a:lnSpc>
                <a:spcPct val="114999"/>
              </a:lnSpc>
              <a:spcAft>
                <a:spcPts val="1200"/>
              </a:spcAft>
              <a:buNone/>
            </a:pPr>
            <a:r>
              <a:rPr lang="pt-BR" sz="1000" i="1" dirty="0">
                <a:solidFill>
                  <a:schemeClr val="tx1"/>
                </a:solidFill>
              </a:rPr>
              <a:t>Indicador 16A: Percentual de professores da Educação Básica com pós-graduação</a:t>
            </a:r>
            <a:endParaRPr lang="pt-BR" i="1" dirty="0">
              <a:solidFill>
                <a:schemeClr val="tx1"/>
              </a:solidFill>
            </a:endParaRPr>
          </a:p>
          <a:p>
            <a:pPr marL="0" indent="0">
              <a:lnSpc>
                <a:spcPct val="114999"/>
              </a:lnSpc>
              <a:spcAft>
                <a:spcPts val="1200"/>
              </a:spcAft>
              <a:buNone/>
            </a:pPr>
            <a:endParaRPr lang="pt-BR" sz="1000" i="1" dirty="0">
              <a:solidFill>
                <a:schemeClr val="tx1"/>
              </a:solidFill>
            </a:endParaRPr>
          </a:p>
          <a:p>
            <a:pPr marL="0" indent="0">
              <a:lnSpc>
                <a:spcPct val="114999"/>
              </a:lnSpc>
              <a:spcAft>
                <a:spcPts val="1200"/>
              </a:spcAft>
              <a:buNone/>
            </a:pPr>
            <a:r>
              <a:rPr lang="pt-BR" sz="1000" i="1" dirty="0">
                <a:solidFill>
                  <a:schemeClr val="tx1"/>
                </a:solidFill>
              </a:rPr>
              <a:t>Indicador 16B: Percentual de professores da Educação Básica que realizaram cursos de formação continuada</a:t>
            </a:r>
          </a:p>
        </p:txBody>
      </p:sp>
      <p:grpSp>
        <p:nvGrpSpPr>
          <p:cNvPr id="5" name="Group 4">
            <a:extLst>
              <a:ext uri="{FF2B5EF4-FFF2-40B4-BE49-F238E27FC236}">
                <a16:creationId xmlns:a16="http://schemas.microsoft.com/office/drawing/2014/main" id="{1DD2470E-0C5E-6A45-48EA-AA261317D91D}"/>
              </a:ext>
            </a:extLst>
          </p:cNvPr>
          <p:cNvGrpSpPr/>
          <p:nvPr/>
        </p:nvGrpSpPr>
        <p:grpSpPr>
          <a:xfrm>
            <a:off x="299040" y="1557686"/>
            <a:ext cx="3982113" cy="2030998"/>
            <a:chOff x="299040" y="1212695"/>
            <a:chExt cx="3982113" cy="2030998"/>
          </a:xfrm>
        </p:grpSpPr>
        <p:sp>
          <p:nvSpPr>
            <p:cNvPr id="3" name="TextBox 2">
              <a:extLst>
                <a:ext uri="{FF2B5EF4-FFF2-40B4-BE49-F238E27FC236}">
                  <a16:creationId xmlns:a16="http://schemas.microsoft.com/office/drawing/2014/main" id="{6ACB77AF-A4E5-AA29-0021-0DBC537741B6}"/>
                </a:ext>
              </a:extLst>
            </p:cNvPr>
            <p:cNvSpPr txBox="1"/>
            <p:nvPr/>
          </p:nvSpPr>
          <p:spPr>
            <a:xfrm>
              <a:off x="299040" y="2043364"/>
              <a:ext cx="398056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i="1">
                  <a:solidFill>
                    <a:srgbClr val="695D46"/>
                  </a:solidFill>
                  <a:latin typeface="Open Sans"/>
                </a:rPr>
                <a:t>Formar, em nível de pós-graduação, 50% dos professores da Educação Básica, até o último ano de vigência deste PNE, e garantir a todos os(as) profissionais da Educação Básica formação continuada em sua área de atuação, considerando as necessidades, demandas e contextualizações dos sistemas de ensino.</a:t>
              </a:r>
              <a:endParaRPr lang="pt-BR" i="1">
                <a:solidFill>
                  <a:srgbClr val="695D46"/>
                </a:solidFill>
                <a:latin typeface="Open Sans"/>
              </a:endParaRPr>
            </a:p>
          </p:txBody>
        </p:sp>
        <p:sp>
          <p:nvSpPr>
            <p:cNvPr id="4" name="TextBox 3">
              <a:extLst>
                <a:ext uri="{FF2B5EF4-FFF2-40B4-BE49-F238E27FC236}">
                  <a16:creationId xmlns:a16="http://schemas.microsoft.com/office/drawing/2014/main" id="{C0EEB5C7-D263-7438-D76D-91A40A4F2F73}"/>
                </a:ext>
              </a:extLst>
            </p:cNvPr>
            <p:cNvSpPr txBox="1"/>
            <p:nvPr/>
          </p:nvSpPr>
          <p:spPr>
            <a:xfrm>
              <a:off x="299040" y="1212695"/>
              <a:ext cx="39821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4800" b="1">
                  <a:solidFill>
                    <a:srgbClr val="EF6C00"/>
                  </a:solidFill>
                  <a:latin typeface="PT Sans Narrow"/>
                </a:rPr>
                <a:t>Meta 16</a:t>
              </a:r>
              <a:endParaRPr lang="pt-BR"/>
            </a:p>
          </p:txBody>
        </p:sp>
      </p:grpSp>
    </p:spTree>
    <p:extLst>
      <p:ext uri="{BB962C8B-B14F-4D97-AF65-F5344CB8AC3E}">
        <p14:creationId xmlns:p14="http://schemas.microsoft.com/office/powerpoint/2010/main" val="8046460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16 | Indicador 16A</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000" y="1290754"/>
            <a:ext cx="4388000" cy="2632800"/>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867829"/>
            <a:ext cx="3728688" cy="18278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a:solidFill>
                  <a:srgbClr val="454545"/>
                </a:solidFill>
                <a:latin typeface="Open Sans"/>
              </a:rPr>
              <a:t>Um dos objetivos estabelecidos na meta 16 do Plano Nacional de Educação é que a porcentagem de docentes da educação básica pós-graduados seja igual a 50% em 2024.Desde 2014, essa porcentagem vem aumentando a cerca de 1,9 pontos percentuais por ano em média, o que é pouco maior do que o ritmo necessário para atingir o nível disposto no PNE.</a:t>
            </a:r>
            <a:endParaRPr lang="pt-BR">
              <a:solidFill>
                <a:srgbClr val="454545"/>
              </a:solidFill>
              <a:latin typeface="Open Sans"/>
            </a:endParaRPr>
          </a:p>
          <a:p>
            <a:pPr>
              <a:lnSpc>
                <a:spcPct val="114999"/>
              </a:lnSpc>
              <a:spcAft>
                <a:spcPts val="1200"/>
              </a:spcAft>
            </a:pPr>
            <a:r>
              <a:rPr lang="pt-BR" sz="1000">
                <a:solidFill>
                  <a:srgbClr val="454545"/>
                </a:solidFill>
                <a:latin typeface="Open Sans"/>
              </a:rPr>
              <a:t>Porém, para se materializar o cumprimento do objetivo é necessário manter o padrão de evolução observado.</a:t>
            </a:r>
            <a:endParaRPr lang="pt-BR">
              <a:solidFill>
                <a:srgbClr val="454545"/>
              </a:solidFill>
              <a:latin typeface="Open Sans"/>
            </a:endParaRPr>
          </a:p>
        </p:txBody>
      </p:sp>
      <p:sp>
        <p:nvSpPr>
          <p:cNvPr id="5" name="TextBox 4">
            <a:extLst>
              <a:ext uri="{FF2B5EF4-FFF2-40B4-BE49-F238E27FC236}">
                <a16:creationId xmlns:a16="http://schemas.microsoft.com/office/drawing/2014/main" id="{B1C359F9-928A-C140-5699-B9163C184C8D}"/>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cs typeface="Open Sans"/>
              </a:rPr>
              <a:t>Fonte: Censo da Educação Básica / INEP / MEC. Elaboração: Campanha Nacional pelo Direito à Educação</a:t>
            </a:r>
          </a:p>
        </p:txBody>
      </p:sp>
    </p:spTree>
    <p:extLst>
      <p:ext uri="{BB962C8B-B14F-4D97-AF65-F5344CB8AC3E}">
        <p14:creationId xmlns:p14="http://schemas.microsoft.com/office/powerpoint/2010/main" val="21220766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16 | Indicador 16A</a:t>
            </a:r>
            <a:endParaRPr lang="pt-BR"/>
          </a:p>
        </p:txBody>
      </p:sp>
      <p:sp>
        <p:nvSpPr>
          <p:cNvPr id="92" name="Google Shape;92;p17"/>
          <p:cNvSpPr txBox="1">
            <a:spLocks noGrp="1"/>
          </p:cNvSpPr>
          <p:nvPr>
            <p:ph type="body" idx="1"/>
          </p:nvPr>
        </p:nvSpPr>
        <p:spPr>
          <a:xfrm>
            <a:off x="552507" y="1868112"/>
            <a:ext cx="3729130" cy="2456238"/>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É preocupante a forte desvantagem dos docentes indígenas em relação à formação em pós-graduação, que em 2020 se encontrava a quase ¼ da média nacional, além desse indicador evoluir de forma que a disparidade tem aumentado no período. Caso análogo, em muito menor magnitude, se observa no Sudeste para o período de 2014 a 2021, que tem se distanciado da média nacional apesar de apresentar um dos níveis mais baixos.</a:t>
            </a:r>
          </a:p>
          <a:p>
            <a:pPr marL="0" indent="0">
              <a:lnSpc>
                <a:spcPct val="114999"/>
              </a:lnSpc>
              <a:spcAft>
                <a:spcPts val="1200"/>
              </a:spcAft>
              <a:buNone/>
            </a:pPr>
            <a:r>
              <a:rPr lang="pt-BR" sz="1000">
                <a:solidFill>
                  <a:srgbClr val="454545"/>
                </a:solidFill>
              </a:rPr>
              <a:t>Podemos ver que o avanço desde 2014 é puxado em grande maioria pelos docentes de escolas públicas. Dentro da rede pública, o maior crescimento no indicador foi nas redes municipais, que se equipararam às estaduais neste quesito.</a:t>
            </a:r>
          </a:p>
        </p:txBody>
      </p:sp>
      <p:pic>
        <p:nvPicPr>
          <p:cNvPr id="3" name="Graphic 3">
            <a:extLst>
              <a:ext uri="{FF2B5EF4-FFF2-40B4-BE49-F238E27FC236}">
                <a16:creationId xmlns:a16="http://schemas.microsoft.com/office/drawing/2014/main" id="{465244DB-79C0-C32E-6D19-95A9CFD0A3D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882708" y="176354"/>
            <a:ext cx="3423481" cy="4575073"/>
          </a:xfrm>
          <a:prstGeom prst="rect">
            <a:avLst/>
          </a:prstGeom>
        </p:spPr>
      </p:pic>
      <p:sp>
        <p:nvSpPr>
          <p:cNvPr id="4" name="TextBox 3">
            <a:extLst>
              <a:ext uri="{FF2B5EF4-FFF2-40B4-BE49-F238E27FC236}">
                <a16:creationId xmlns:a16="http://schemas.microsoft.com/office/drawing/2014/main" id="{F20EF13C-8C40-46A4-DA19-9B87718D8B8D}"/>
              </a:ext>
            </a:extLst>
          </p:cNvPr>
          <p:cNvSpPr txBox="1"/>
          <p:nvPr/>
        </p:nvSpPr>
        <p:spPr>
          <a:xfrm>
            <a:off x="4882708" y="4736314"/>
            <a:ext cx="3423481" cy="323165"/>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Censo da Educação Básica / INEP / MEC. Elaboração: Campanha Nacional pelo Direito à Educação</a:t>
            </a:r>
          </a:p>
          <a:p>
            <a:r>
              <a:rPr lang="pt-BR" sz="600">
                <a:solidFill>
                  <a:srgbClr val="454545"/>
                </a:solidFill>
                <a:latin typeface="Open Sans"/>
              </a:rPr>
              <a:t>* Dados disponíveis apenas até o ano de 2020.</a:t>
            </a:r>
            <a:endParaRPr lang="pt-BR">
              <a:solidFill>
                <a:srgbClr val="454545"/>
              </a:solidFill>
              <a:latin typeface="Open Sans"/>
            </a:endParaRPr>
          </a:p>
        </p:txBody>
      </p:sp>
    </p:spTree>
    <p:extLst>
      <p:ext uri="{BB962C8B-B14F-4D97-AF65-F5344CB8AC3E}">
        <p14:creationId xmlns:p14="http://schemas.microsoft.com/office/powerpoint/2010/main" val="13045285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16 | Indicador 16A</a:t>
            </a:r>
            <a:endParaRPr lang="pt-BR"/>
          </a:p>
        </p:txBody>
      </p:sp>
      <p:sp>
        <p:nvSpPr>
          <p:cNvPr id="92" name="Google Shape;92;p17"/>
          <p:cNvSpPr txBox="1">
            <a:spLocks noGrp="1"/>
          </p:cNvSpPr>
          <p:nvPr>
            <p:ph type="body" idx="1"/>
          </p:nvPr>
        </p:nvSpPr>
        <p:spPr>
          <a:xfrm>
            <a:off x="537966" y="1851763"/>
            <a:ext cx="3729130" cy="2082061"/>
          </a:xfrm>
          <a:prstGeom prst="rect">
            <a:avLst/>
          </a:prstGeom>
          <a:noFill/>
        </p:spPr>
        <p:txBody>
          <a:bodyPr spcFirstLastPara="1" wrap="square" lIns="91425" tIns="91425" rIns="91425" bIns="0" anchor="t" anchorCtr="0">
            <a:normAutofit lnSpcReduction="10000"/>
          </a:bodyPr>
          <a:lstStyle/>
          <a:p>
            <a:pPr marL="0" indent="0">
              <a:lnSpc>
                <a:spcPct val="114999"/>
              </a:lnSpc>
              <a:spcAft>
                <a:spcPts val="1200"/>
              </a:spcAft>
              <a:buNone/>
            </a:pPr>
            <a:r>
              <a:rPr lang="pt-BR" sz="1000">
                <a:solidFill>
                  <a:srgbClr val="454545"/>
                </a:solidFill>
              </a:rPr>
              <a:t>Em relação à proporção de docentes com pós-graduação, 7 unidades federativas estão em tendência de ficar ainda mais defasadas nos próximos anos, ao apresentar tanto níveis quanto crescimento abaixo da média nacional no período entre 2014 e 2021. Dentre elas, destaca-se o Rio de Janeiro, onde a proporção é a menor do país.</a:t>
            </a:r>
          </a:p>
          <a:p>
            <a:pPr marL="0" indent="0">
              <a:lnSpc>
                <a:spcPct val="114999"/>
              </a:lnSpc>
              <a:spcAft>
                <a:spcPts val="1200"/>
              </a:spcAft>
              <a:buNone/>
            </a:pPr>
            <a:r>
              <a:rPr lang="pt-BR" sz="1000">
                <a:solidFill>
                  <a:srgbClr val="454545"/>
                </a:solidFill>
              </a:rPr>
              <a:t>Os estados do Espírito Santo e do Paraná se destacam positivamente, ao estarem mais próximos da marca de 100% de professores pós-graduados do que dos 50% prescritos pela meta para a média nacional.</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8265" y="420809"/>
            <a:ext cx="3202803" cy="4420360"/>
          </a:xfrm>
          <a:prstGeom prst="rect">
            <a:avLst/>
          </a:prstGeom>
        </p:spPr>
      </p:pic>
      <p:sp>
        <p:nvSpPr>
          <p:cNvPr id="4" name="TextBox 3">
            <a:extLst>
              <a:ext uri="{FF2B5EF4-FFF2-40B4-BE49-F238E27FC236}">
                <a16:creationId xmlns:a16="http://schemas.microsoft.com/office/drawing/2014/main" id="{568278F0-F93B-DB43-E61F-63513FA6EE0A}"/>
              </a:ext>
            </a:extLst>
          </p:cNvPr>
          <p:cNvSpPr txBox="1"/>
          <p:nvPr/>
        </p:nvSpPr>
        <p:spPr>
          <a:xfrm>
            <a:off x="5221558" y="4845205"/>
            <a:ext cx="3182281"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Censo da Educação Básica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2300189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2 | Indicador 2A</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5999" y="1290754"/>
            <a:ext cx="4388003" cy="2632802"/>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602988"/>
            <a:ext cx="3728688" cy="966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dirty="0">
                <a:solidFill>
                  <a:srgbClr val="454545"/>
                </a:solidFill>
                <a:latin typeface="Open Sans"/>
              </a:rPr>
              <a:t>O acesso de todas as crianças de 6 a 14 anos ao ensino fundamental, que ainda não havia sido conquistado no Brasil antes da pandemia, sofreu um forte impacto em seu segundo ano, caindo a um nível menor do que o observado em 2014, passando de 97,2% de cobertura para 96,3%.</a:t>
            </a:r>
            <a:endParaRPr lang="pt-BR" dirty="0">
              <a:solidFill>
                <a:srgbClr val="454545"/>
              </a:solidFill>
              <a:latin typeface="Open Sans"/>
            </a:endParaRPr>
          </a:p>
        </p:txBody>
      </p:sp>
      <p:sp>
        <p:nvSpPr>
          <p:cNvPr id="5" name="TextBox 4">
            <a:extLst>
              <a:ext uri="{FF2B5EF4-FFF2-40B4-BE49-F238E27FC236}">
                <a16:creationId xmlns:a16="http://schemas.microsoft.com/office/drawing/2014/main" id="{C3793EDF-73CE-8277-6427-430BC20D1AEE}"/>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9809956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16 | Indicador 16B</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000" y="1290754"/>
            <a:ext cx="4388000" cy="2632800"/>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867829"/>
            <a:ext cx="3728688" cy="182780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dirty="0">
                <a:solidFill>
                  <a:srgbClr val="454545"/>
                </a:solidFill>
                <a:latin typeface="Open Sans"/>
                <a:ea typeface="Open Sans"/>
                <a:cs typeface="Open Sans"/>
              </a:rPr>
              <a:t>A meta 16 também dispõe que todos os professores da Educação Básica devem receber formação continuada em suas respectivas áreas de atuação. Em 2021, ano mais recente com dados, dos 2.230.891 docentes em atividade na educação básica, 1.233.192 ainda não haviam recebido qualquer tipo de formação continuada.</a:t>
            </a:r>
          </a:p>
          <a:p>
            <a:pPr>
              <a:lnSpc>
                <a:spcPct val="114999"/>
              </a:lnSpc>
              <a:spcAft>
                <a:spcPts val="1200"/>
              </a:spcAft>
            </a:pPr>
            <a:r>
              <a:rPr lang="pt-BR" sz="1000" dirty="0">
                <a:solidFill>
                  <a:srgbClr val="454545"/>
                </a:solidFill>
                <a:latin typeface="Open Sans"/>
                <a:ea typeface="Open Sans"/>
                <a:cs typeface="Open Sans"/>
              </a:rPr>
              <a:t>Sem mudanças na trajetória de evolução deste quadro, deve-se chegar a 2024 ainda muito distante do objetivo prescrito na meta.</a:t>
            </a:r>
          </a:p>
        </p:txBody>
      </p:sp>
      <p:sp>
        <p:nvSpPr>
          <p:cNvPr id="5" name="TextBox 4">
            <a:extLst>
              <a:ext uri="{FF2B5EF4-FFF2-40B4-BE49-F238E27FC236}">
                <a16:creationId xmlns:a16="http://schemas.microsoft.com/office/drawing/2014/main" id="{034814DA-18ED-6B72-0E69-EDF6421B5F7B}"/>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cs typeface="Open Sans"/>
              </a:rPr>
              <a:t>Fonte: Censo da Educação Básica / INEP / MEC. Elaboração: Campanha Nacional pelo Direito à Educação</a:t>
            </a:r>
          </a:p>
        </p:txBody>
      </p:sp>
    </p:spTree>
    <p:extLst>
      <p:ext uri="{BB962C8B-B14F-4D97-AF65-F5344CB8AC3E}">
        <p14:creationId xmlns:p14="http://schemas.microsoft.com/office/powerpoint/2010/main" val="1081988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16 | Indicador 16B</a:t>
            </a:r>
            <a:endParaRPr lang="pt-BR"/>
          </a:p>
        </p:txBody>
      </p:sp>
      <p:sp>
        <p:nvSpPr>
          <p:cNvPr id="92" name="Google Shape;92;p17"/>
          <p:cNvSpPr txBox="1">
            <a:spLocks noGrp="1"/>
          </p:cNvSpPr>
          <p:nvPr>
            <p:ph type="body" idx="1"/>
          </p:nvPr>
        </p:nvSpPr>
        <p:spPr>
          <a:xfrm>
            <a:off x="512766" y="1195799"/>
            <a:ext cx="3729130" cy="3502676"/>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A formação continuada de docentes apresenta padrões positivos ou negativos a depender do recorte analisado.</a:t>
            </a:r>
          </a:p>
          <a:p>
            <a:pPr marL="0" indent="0">
              <a:lnSpc>
                <a:spcPct val="114999"/>
              </a:lnSpc>
              <a:spcAft>
                <a:spcPts val="1200"/>
              </a:spcAft>
              <a:buNone/>
            </a:pPr>
            <a:r>
              <a:rPr lang="pt-BR" sz="1000">
                <a:solidFill>
                  <a:srgbClr val="454545"/>
                </a:solidFill>
              </a:rPr>
              <a:t>No período de 2014 a 2020, houve leve queda na diferença entre as proporções de professores do sexo masculino e do sexo feminino com formação continuada, mas a disparidade ainda é considerável. Quanto à raça-cor do professorado, houve descolamento das populações amarela e indígena em relação ao restante, configurando uma tendência de disparidade crescente, o que ocorre também entre as regiões, com o Sudeste mais de 10 p.p. atrás das restantes, e com avanço muito abaixo da média.</a:t>
            </a:r>
          </a:p>
          <a:p>
            <a:pPr marL="0" indent="0">
              <a:lnSpc>
                <a:spcPct val="114999"/>
              </a:lnSpc>
              <a:spcAft>
                <a:spcPts val="1200"/>
              </a:spcAft>
              <a:buNone/>
            </a:pPr>
            <a:r>
              <a:rPr lang="pt-BR" sz="1000">
                <a:solidFill>
                  <a:srgbClr val="454545"/>
                </a:solidFill>
              </a:rPr>
              <a:t>Por outro lado, uma parcela relativamente maior dos docentes de escolas que servem populações de menor nível socioeconômico possui formação continuada, e a desvantagem da zona rural pôde ser superada. Esses são alentos limitados dada à grande distância em relação ao objetivo em todos os subgrupos.</a:t>
            </a:r>
          </a:p>
        </p:txBody>
      </p:sp>
      <p:pic>
        <p:nvPicPr>
          <p:cNvPr id="3" name="Graphic 3">
            <a:extLst>
              <a:ext uri="{FF2B5EF4-FFF2-40B4-BE49-F238E27FC236}">
                <a16:creationId xmlns:a16="http://schemas.microsoft.com/office/drawing/2014/main" id="{465244DB-79C0-C32E-6D19-95A9CFD0A3D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26143" y="284398"/>
            <a:ext cx="3288288" cy="4500000"/>
          </a:xfrm>
          <a:prstGeom prst="rect">
            <a:avLst/>
          </a:prstGeom>
        </p:spPr>
      </p:pic>
      <p:sp>
        <p:nvSpPr>
          <p:cNvPr id="4" name="TextBox 3">
            <a:extLst>
              <a:ext uri="{FF2B5EF4-FFF2-40B4-BE49-F238E27FC236}">
                <a16:creationId xmlns:a16="http://schemas.microsoft.com/office/drawing/2014/main" id="{C5330FE9-C5AA-44B5-A762-C35AB4B1CB4E}"/>
              </a:ext>
            </a:extLst>
          </p:cNvPr>
          <p:cNvSpPr txBox="1"/>
          <p:nvPr/>
        </p:nvSpPr>
        <p:spPr>
          <a:xfrm>
            <a:off x="5026143" y="4783442"/>
            <a:ext cx="3341048" cy="323165"/>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Censo da Educação Básica / INEP / MEC. Elaboração: Campanha Nacional pelo Direito à Educação</a:t>
            </a:r>
          </a:p>
          <a:p>
            <a:r>
              <a:rPr lang="pt-BR" sz="600">
                <a:solidFill>
                  <a:srgbClr val="454545"/>
                </a:solidFill>
                <a:latin typeface="Open Sans"/>
                <a:ea typeface="Open Sans"/>
                <a:cs typeface="Open Sans"/>
              </a:rPr>
              <a:t>* Dados disponíveis apenas até o ano de 2020.</a:t>
            </a:r>
          </a:p>
        </p:txBody>
      </p:sp>
    </p:spTree>
    <p:extLst>
      <p:ext uri="{BB962C8B-B14F-4D97-AF65-F5344CB8AC3E}">
        <p14:creationId xmlns:p14="http://schemas.microsoft.com/office/powerpoint/2010/main" val="10911041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16 | Indicador 16B</a:t>
            </a:r>
            <a:endParaRPr lang="pt-BR"/>
          </a:p>
        </p:txBody>
      </p:sp>
      <p:sp>
        <p:nvSpPr>
          <p:cNvPr id="92" name="Google Shape;92;p17"/>
          <p:cNvSpPr txBox="1">
            <a:spLocks noGrp="1"/>
          </p:cNvSpPr>
          <p:nvPr>
            <p:ph type="body" idx="1"/>
          </p:nvPr>
        </p:nvSpPr>
        <p:spPr>
          <a:xfrm>
            <a:off x="537966" y="1678985"/>
            <a:ext cx="3729130" cy="2612349"/>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Entre os estados, é um pronunciado destaque negativo a situação de São Paulo, o único estado que regrediu no indicador de formação continuada, além de apresentar o nível mais baixo entre todas as unidades federativas do país. O Amazonas é outro caso de defasagem crescente em relação à média do país.</a:t>
            </a:r>
            <a:endParaRPr lang="pt-BR" sz="1000">
              <a:solidFill>
                <a:srgbClr val="695D46"/>
              </a:solidFill>
            </a:endParaRPr>
          </a:p>
          <a:p>
            <a:pPr marL="0" indent="0">
              <a:lnSpc>
                <a:spcPct val="114999"/>
              </a:lnSpc>
              <a:spcAft>
                <a:spcPts val="1200"/>
              </a:spcAft>
              <a:buNone/>
            </a:pPr>
            <a:r>
              <a:rPr lang="pt-BR" sz="1000">
                <a:solidFill>
                  <a:srgbClr val="454545"/>
                </a:solidFill>
              </a:rPr>
              <a:t>Como ocorre em relação à formação em pós-graduação de seu corpo docente, os estados do Espírito Santo e do Paraná apresentam níveis muito acima da média nacional, o que ocorre também em Santa Catarina neste caso. No contexto nacional, destaca-se o crescimento observado no Piauí entre 2014 e 2021.</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1032" y="309296"/>
            <a:ext cx="3197269" cy="4517933"/>
          </a:xfrm>
          <a:prstGeom prst="rect">
            <a:avLst/>
          </a:prstGeom>
        </p:spPr>
      </p:pic>
      <p:sp>
        <p:nvSpPr>
          <p:cNvPr id="5" name="TextBox 4">
            <a:extLst>
              <a:ext uri="{FF2B5EF4-FFF2-40B4-BE49-F238E27FC236}">
                <a16:creationId xmlns:a16="http://schemas.microsoft.com/office/drawing/2014/main" id="{51DC2857-CAE9-5130-8020-7513E6803BDB}"/>
              </a:ext>
            </a:extLst>
          </p:cNvPr>
          <p:cNvSpPr txBox="1"/>
          <p:nvPr/>
        </p:nvSpPr>
        <p:spPr>
          <a:xfrm>
            <a:off x="5221558" y="4845205"/>
            <a:ext cx="3182281"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Censo da Educação Básica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19972410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5"/>
          <p:cNvSpPr txBox="1">
            <a:spLocks noGrp="1"/>
          </p:cNvSpPr>
          <p:nvPr>
            <p:ph type="body" idx="2"/>
          </p:nvPr>
        </p:nvSpPr>
        <p:spPr>
          <a:prstGeom prst="rect">
            <a:avLst/>
          </a:prstGeom>
        </p:spPr>
        <p:txBody>
          <a:bodyPr spcFirstLastPara="1" wrap="square" lIns="91425" tIns="91425" rIns="91425" bIns="91425" anchor="ctr" anchorCtr="0">
            <a:normAutofit/>
          </a:bodyPr>
          <a:lstStyle/>
          <a:p>
            <a:pPr marL="0" indent="0">
              <a:lnSpc>
                <a:spcPct val="114999"/>
              </a:lnSpc>
              <a:spcAft>
                <a:spcPts val="1200"/>
              </a:spcAft>
              <a:buNone/>
            </a:pPr>
            <a:r>
              <a:rPr lang="pt-BR" sz="1000" i="1" dirty="0">
                <a:solidFill>
                  <a:schemeClr val="tx1"/>
                </a:solidFill>
              </a:rPr>
              <a:t>Indicador 17: Rendimento médio dos docentes com ensino superior completo das redes públicas, como porcentagem do rendimento dos demais profissionais com a mesma escolaridade</a:t>
            </a:r>
          </a:p>
        </p:txBody>
      </p:sp>
      <p:grpSp>
        <p:nvGrpSpPr>
          <p:cNvPr id="5" name="Group 4">
            <a:extLst>
              <a:ext uri="{FF2B5EF4-FFF2-40B4-BE49-F238E27FC236}">
                <a16:creationId xmlns:a16="http://schemas.microsoft.com/office/drawing/2014/main" id="{1DD2470E-0C5E-6A45-48EA-AA261317D91D}"/>
              </a:ext>
            </a:extLst>
          </p:cNvPr>
          <p:cNvGrpSpPr/>
          <p:nvPr/>
        </p:nvGrpSpPr>
        <p:grpSpPr>
          <a:xfrm>
            <a:off x="299040" y="1651774"/>
            <a:ext cx="3982113" cy="1846332"/>
            <a:chOff x="299040" y="1212695"/>
            <a:chExt cx="3982113" cy="1846332"/>
          </a:xfrm>
        </p:grpSpPr>
        <p:sp>
          <p:nvSpPr>
            <p:cNvPr id="3" name="TextBox 2">
              <a:extLst>
                <a:ext uri="{FF2B5EF4-FFF2-40B4-BE49-F238E27FC236}">
                  <a16:creationId xmlns:a16="http://schemas.microsoft.com/office/drawing/2014/main" id="{6ACB77AF-A4E5-AA29-0021-0DBC537741B6}"/>
                </a:ext>
              </a:extLst>
            </p:cNvPr>
            <p:cNvSpPr txBox="1"/>
            <p:nvPr/>
          </p:nvSpPr>
          <p:spPr>
            <a:xfrm>
              <a:off x="299040" y="2043364"/>
              <a:ext cx="398056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i="1">
                  <a:solidFill>
                    <a:srgbClr val="695D46"/>
                  </a:solidFill>
                  <a:latin typeface="Open Sans"/>
                </a:rPr>
                <a:t>Valorizar os(as) profissionais do magistério das redes públicas da Educação Básica, a fim de equiparar o rendimento médio dos(as) demais profissionais com escolaridade equivalente, até o final do sexto ano da vigência deste PNE.</a:t>
              </a:r>
              <a:endParaRPr lang="pt-BR">
                <a:solidFill>
                  <a:srgbClr val="695D46"/>
                </a:solidFill>
                <a:latin typeface="Open Sans"/>
              </a:endParaRPr>
            </a:p>
          </p:txBody>
        </p:sp>
        <p:sp>
          <p:nvSpPr>
            <p:cNvPr id="4" name="TextBox 3">
              <a:extLst>
                <a:ext uri="{FF2B5EF4-FFF2-40B4-BE49-F238E27FC236}">
                  <a16:creationId xmlns:a16="http://schemas.microsoft.com/office/drawing/2014/main" id="{C0EEB5C7-D263-7438-D76D-91A40A4F2F73}"/>
                </a:ext>
              </a:extLst>
            </p:cNvPr>
            <p:cNvSpPr txBox="1"/>
            <p:nvPr/>
          </p:nvSpPr>
          <p:spPr>
            <a:xfrm>
              <a:off x="299040" y="1212695"/>
              <a:ext cx="39821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4800" b="1">
                  <a:solidFill>
                    <a:srgbClr val="EF6C00"/>
                  </a:solidFill>
                  <a:latin typeface="PT Sans Narrow"/>
                </a:rPr>
                <a:t>Meta 17</a:t>
              </a:r>
              <a:endParaRPr lang="pt-BR"/>
            </a:p>
          </p:txBody>
        </p:sp>
      </p:grpSp>
    </p:spTree>
    <p:extLst>
      <p:ext uri="{BB962C8B-B14F-4D97-AF65-F5344CB8AC3E}">
        <p14:creationId xmlns:p14="http://schemas.microsoft.com/office/powerpoint/2010/main" val="30091044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17 | Indicador 17</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6000" y="1290754"/>
            <a:ext cx="4388000" cy="2632800"/>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025018" y="1289359"/>
            <a:ext cx="3728688" cy="339746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dirty="0">
                <a:solidFill>
                  <a:srgbClr val="454545"/>
                </a:solidFill>
                <a:latin typeface="Open Sans"/>
              </a:rPr>
              <a:t>Prevista para 2020, a meta de equiparar o salário médio dos professores ao dos outros profissionais de mesma idade não foi cumprida no prazo, tendo avançado a cerca de um terço do ritmo necessário ao seu cumprimento. Sem alteração desse padrão de evolução, a tendência é que ao fim da vigência do atual PNE a situação ainda esteja irregular.</a:t>
            </a:r>
          </a:p>
          <a:p>
            <a:pPr>
              <a:lnSpc>
                <a:spcPct val="114999"/>
              </a:lnSpc>
              <a:spcAft>
                <a:spcPts val="1200"/>
              </a:spcAft>
            </a:pPr>
            <a:r>
              <a:rPr lang="pt-BR" sz="1000" dirty="0" err="1">
                <a:solidFill>
                  <a:srgbClr val="454545"/>
                </a:solidFill>
                <a:latin typeface="Open Sans"/>
              </a:rPr>
              <a:t>Hove</a:t>
            </a:r>
            <a:r>
              <a:rPr lang="pt-BR" sz="1000" dirty="0">
                <a:solidFill>
                  <a:srgbClr val="454545"/>
                </a:solidFill>
                <a:latin typeface="Open Sans"/>
              </a:rPr>
              <a:t> queda no último ano na situação há desafiadora que vínhamos enfrentando nesse tema.</a:t>
            </a:r>
            <a:endParaRPr lang="pt-BR" dirty="0">
              <a:solidFill>
                <a:srgbClr val="454545"/>
              </a:solidFill>
              <a:latin typeface="Open Sans"/>
            </a:endParaRPr>
          </a:p>
          <a:p>
            <a:pPr>
              <a:lnSpc>
                <a:spcPct val="114999"/>
              </a:lnSpc>
              <a:spcAft>
                <a:spcPts val="1200"/>
              </a:spcAft>
            </a:pPr>
            <a:r>
              <a:rPr lang="pt-BR" sz="1000" dirty="0">
                <a:solidFill>
                  <a:srgbClr val="454545"/>
                </a:solidFill>
                <a:latin typeface="Open Sans"/>
              </a:rPr>
              <a:t>O provimento de um salário digno é fundamental para que a carreira tenha maior atratividade, mas a pauta é historicamente obstaculizada por propostas de condicionar salários dignos ao cumprimento de metas pouco realistas de desempenho dos alunos em testes padronizados, o que acaba por se configurar como instrumento de perpetuação e justificação perversa da precariedade nas condições de ensino.</a:t>
            </a:r>
            <a:endParaRPr lang="pt-BR" dirty="0">
              <a:solidFill>
                <a:srgbClr val="454545"/>
              </a:solidFill>
              <a:latin typeface="Open Sans"/>
            </a:endParaRPr>
          </a:p>
        </p:txBody>
      </p:sp>
      <p:sp>
        <p:nvSpPr>
          <p:cNvPr id="5" name="TextBox 4">
            <a:extLst>
              <a:ext uri="{FF2B5EF4-FFF2-40B4-BE49-F238E27FC236}">
                <a16:creationId xmlns:a16="http://schemas.microsoft.com/office/drawing/2014/main" id="{2474AD3F-33DD-EE82-819C-66E68AFE5640}"/>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5834111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17 | Indicador 17</a:t>
            </a:r>
            <a:endParaRPr lang="pt-BR"/>
          </a:p>
        </p:txBody>
      </p:sp>
      <p:sp>
        <p:nvSpPr>
          <p:cNvPr id="92" name="Google Shape;92;p17"/>
          <p:cNvSpPr txBox="1">
            <a:spLocks noGrp="1"/>
          </p:cNvSpPr>
          <p:nvPr>
            <p:ph type="body" idx="1"/>
          </p:nvPr>
        </p:nvSpPr>
        <p:spPr>
          <a:xfrm>
            <a:off x="4963829" y="1232623"/>
            <a:ext cx="3729130" cy="3465852"/>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A desagregação do indicador de rendimento dos docentes produz resultados diferentes a depender dos valores de referência adotados, e as mesmas escolhas podem se adequar de forma diferente a cada recorte. Quando comparamos o rendimento médio dos docentes de cada subgrupo com os demais profissionais do mesmo subgrupo, o quadro em que todos os resultados são iguais a 100% significa que as diferenças e desigualdades presentes na economia em geral se replicam entre os docentes. Isso certamente não é aceitável nos recortes por sexo e raça-cor, e é passível de ressalvas mesmo nos recortes regionais e por localização.</a:t>
            </a:r>
          </a:p>
          <a:p>
            <a:pPr marL="0" indent="0">
              <a:lnSpc>
                <a:spcPct val="114999"/>
              </a:lnSpc>
              <a:spcAft>
                <a:spcPts val="1200"/>
              </a:spcAft>
              <a:buNone/>
            </a:pPr>
            <a:r>
              <a:rPr lang="pt-BR" sz="1000">
                <a:solidFill>
                  <a:srgbClr val="454545"/>
                </a:solidFill>
              </a:rPr>
              <a:t>Por essa ótica, docentes negros, do sexo feminino, do Nordeste e da zona rural, cujos pares no restante da economia possuem desvantagens de rendimento, apresentam valores mais próximos a 100%, indicando menor disparidade dentro da profissão docente.</a:t>
            </a:r>
            <a:endParaRPr lang="pt-BR">
              <a:solidFill>
                <a:srgbClr val="454545"/>
              </a:solidFill>
            </a:endParaRPr>
          </a:p>
        </p:txBody>
      </p:sp>
      <p:sp>
        <p:nvSpPr>
          <p:cNvPr id="2" name="TextBox 1">
            <a:extLst>
              <a:ext uri="{FF2B5EF4-FFF2-40B4-BE49-F238E27FC236}">
                <a16:creationId xmlns:a16="http://schemas.microsoft.com/office/drawing/2014/main" id="{CDDC406A-A4AF-C837-F17E-A9BAAB2850BF}"/>
              </a:ext>
            </a:extLst>
          </p:cNvPr>
          <p:cNvSpPr txBox="1"/>
          <p:nvPr/>
        </p:nvSpPr>
        <p:spPr>
          <a:xfrm>
            <a:off x="586104" y="4667665"/>
            <a:ext cx="3718933"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PNAD Contínua - Educação / IBGE. Elaboração: Campanha Nacional pelo Direito à Educação.</a:t>
            </a:r>
          </a:p>
        </p:txBody>
      </p:sp>
      <p:pic>
        <p:nvPicPr>
          <p:cNvPr id="5" name="Graphic 3">
            <a:extLst>
              <a:ext uri="{FF2B5EF4-FFF2-40B4-BE49-F238E27FC236}">
                <a16:creationId xmlns:a16="http://schemas.microsoft.com/office/drawing/2014/main" id="{CD1D8C90-F274-9B40-8300-E54DF2D00EC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87783" y="1173592"/>
            <a:ext cx="3391155" cy="3465852"/>
          </a:xfrm>
          <a:prstGeom prst="rect">
            <a:avLst/>
          </a:prstGeom>
        </p:spPr>
      </p:pic>
    </p:spTree>
    <p:extLst>
      <p:ext uri="{BB962C8B-B14F-4D97-AF65-F5344CB8AC3E}">
        <p14:creationId xmlns:p14="http://schemas.microsoft.com/office/powerpoint/2010/main" val="268564095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17 | Indicador 17</a:t>
            </a:r>
            <a:endParaRPr lang="pt-BR"/>
          </a:p>
        </p:txBody>
      </p:sp>
      <p:sp>
        <p:nvSpPr>
          <p:cNvPr id="92" name="Google Shape;92;p17"/>
          <p:cNvSpPr txBox="1">
            <a:spLocks noGrp="1"/>
          </p:cNvSpPr>
          <p:nvPr>
            <p:ph type="body" idx="1"/>
          </p:nvPr>
        </p:nvSpPr>
        <p:spPr>
          <a:xfrm>
            <a:off x="5015132" y="1475096"/>
            <a:ext cx="3729130" cy="3171401"/>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Quando comparamos os rendimentos de cada subgrupo com a </a:t>
            </a:r>
            <a:r>
              <a:rPr lang="pt-BR" sz="1000" i="1">
                <a:solidFill>
                  <a:srgbClr val="454545"/>
                </a:solidFill>
              </a:rPr>
              <a:t>média nacional geral</a:t>
            </a:r>
            <a:r>
              <a:rPr lang="pt-BR" sz="1000">
                <a:solidFill>
                  <a:srgbClr val="454545"/>
                </a:solidFill>
              </a:rPr>
              <a:t> dos outros profissionais, temos uma visão complementar. Pelo valor de referência ser igual para todos os subgrupos, na prática se compara as médias salariais entre eles. Aqui, altera-se significativamente o padrão observado na tela anterior.</a:t>
            </a:r>
          </a:p>
          <a:p>
            <a:pPr marL="0" indent="0">
              <a:lnSpc>
                <a:spcPct val="114999"/>
              </a:lnSpc>
              <a:spcAft>
                <a:spcPts val="1200"/>
              </a:spcAft>
              <a:buNone/>
            </a:pPr>
            <a:r>
              <a:rPr lang="pt-BR" sz="1000">
                <a:solidFill>
                  <a:srgbClr val="454545"/>
                </a:solidFill>
              </a:rPr>
              <a:t>O rendimento médio dos docentes do sexo masculino é maior do que o observado para o sexo feminino, ainda que essa diferença tenha caído no período. No recorte por raça-cor, as médias são mais semelhantes, após um aumento maior para os brancos entre 2014 e 2022.</a:t>
            </a:r>
          </a:p>
          <a:p>
            <a:pPr marL="0" indent="0">
              <a:lnSpc>
                <a:spcPct val="114999"/>
              </a:lnSpc>
              <a:spcAft>
                <a:spcPts val="1200"/>
              </a:spcAft>
              <a:buNone/>
            </a:pPr>
            <a:r>
              <a:rPr lang="pt-BR" sz="1000">
                <a:solidFill>
                  <a:srgbClr val="454545"/>
                </a:solidFill>
              </a:rPr>
              <a:t>Não surpreendentemente, os rendimentos são maiores entre os professores mais velhos. Porém, vide o </a:t>
            </a:r>
            <a:r>
              <a:rPr lang="pt-BR" sz="1000" i="1">
                <a:solidFill>
                  <a:srgbClr val="454545"/>
                </a:solidFill>
              </a:rPr>
              <a:t>slide</a:t>
            </a:r>
            <a:r>
              <a:rPr lang="pt-BR" sz="1000">
                <a:solidFill>
                  <a:srgbClr val="454545"/>
                </a:solidFill>
              </a:rPr>
              <a:t> anterior, essa progressão é menos acentuada do que no restante da economia.</a:t>
            </a:r>
            <a:endParaRPr lang="pt-BR">
              <a:solidFill>
                <a:srgbClr val="454545"/>
              </a:solidFill>
            </a:endParaRPr>
          </a:p>
        </p:txBody>
      </p:sp>
      <p:sp>
        <p:nvSpPr>
          <p:cNvPr id="2" name="TextBox 1">
            <a:extLst>
              <a:ext uri="{FF2B5EF4-FFF2-40B4-BE49-F238E27FC236}">
                <a16:creationId xmlns:a16="http://schemas.microsoft.com/office/drawing/2014/main" id="{5746F2D2-182C-81B5-AD92-2A4530912CCE}"/>
              </a:ext>
            </a:extLst>
          </p:cNvPr>
          <p:cNvSpPr txBox="1"/>
          <p:nvPr/>
        </p:nvSpPr>
        <p:spPr>
          <a:xfrm>
            <a:off x="586104" y="4653554"/>
            <a:ext cx="3718933"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PNAD Contínua - Educação / IBGE. Elaboração: Campanha Nacional pelo Direito à Educação.</a:t>
            </a:r>
          </a:p>
        </p:txBody>
      </p:sp>
      <p:pic>
        <p:nvPicPr>
          <p:cNvPr id="5" name="Graphic 3">
            <a:extLst>
              <a:ext uri="{FF2B5EF4-FFF2-40B4-BE49-F238E27FC236}">
                <a16:creationId xmlns:a16="http://schemas.microsoft.com/office/drawing/2014/main" id="{B85A1DF3-85E2-E4B1-81BD-0C4A9CA6A5D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86014" y="1180647"/>
            <a:ext cx="3542856" cy="3465851"/>
          </a:xfrm>
          <a:prstGeom prst="rect">
            <a:avLst/>
          </a:prstGeom>
        </p:spPr>
      </p:pic>
    </p:spTree>
    <p:extLst>
      <p:ext uri="{BB962C8B-B14F-4D97-AF65-F5344CB8AC3E}">
        <p14:creationId xmlns:p14="http://schemas.microsoft.com/office/powerpoint/2010/main" val="7889556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17 | Indicador 17</a:t>
            </a:r>
            <a:endParaRPr lang="pt-BR"/>
          </a:p>
        </p:txBody>
      </p:sp>
      <p:sp>
        <p:nvSpPr>
          <p:cNvPr id="92" name="Google Shape;92;p17"/>
          <p:cNvSpPr txBox="1">
            <a:spLocks noGrp="1"/>
          </p:cNvSpPr>
          <p:nvPr>
            <p:ph type="body" idx="1"/>
          </p:nvPr>
        </p:nvSpPr>
        <p:spPr>
          <a:xfrm>
            <a:off x="448159" y="1367793"/>
            <a:ext cx="3729130" cy="3187878"/>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Comparados aos demais profissionais da mesma unidade federativa, os docentes com escolaridade em nível superior têm salário médio maior em cerca de 1/3 dos casos, sendo que nenhum deles ocorre nas regiões Sul ou Sudeste. Nesta segunda região estão os estados com os menores níveis do país: São Paulo, Rio de Janeiro e Espírito Santo. O Distrito Federal apresenta nível similarmente baixo.</a:t>
            </a:r>
          </a:p>
          <a:p>
            <a:pPr marL="0" indent="0">
              <a:lnSpc>
                <a:spcPct val="114999"/>
              </a:lnSpc>
              <a:spcAft>
                <a:spcPts val="1200"/>
              </a:spcAft>
              <a:buNone/>
            </a:pPr>
            <a:r>
              <a:rPr lang="pt-BR" sz="1000">
                <a:solidFill>
                  <a:srgbClr val="454545"/>
                </a:solidFill>
              </a:rPr>
              <a:t>Na comparação entre 2022 e 2014, há uma variação grande no Sergipe e também em estados como Pernambuco, Piauí, Mato Grosso e Rondônia. Alguns anos podem apresentar valores atípicos para algumas unidades federativas, como na série do Rio Grande do Norte, que saltou 80 p.p. em 2021 e -100 p.p. em 2022. Porém, a regra é a consistência: o Rio de Janeiro, por exemplo, apresenta estagnação no nível de 2022 por quase todo o período analisado.</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96830" y="339457"/>
            <a:ext cx="3115370" cy="4505748"/>
          </a:xfrm>
          <a:prstGeom prst="rect">
            <a:avLst/>
          </a:prstGeom>
        </p:spPr>
      </p:pic>
      <p:sp>
        <p:nvSpPr>
          <p:cNvPr id="6" name="TextBox 5">
            <a:extLst>
              <a:ext uri="{FF2B5EF4-FFF2-40B4-BE49-F238E27FC236}">
                <a16:creationId xmlns:a16="http://schemas.microsoft.com/office/drawing/2014/main" id="{98550FB8-BA67-8E11-333A-57938E6608AC}"/>
              </a:ext>
            </a:extLst>
          </p:cNvPr>
          <p:cNvSpPr txBox="1"/>
          <p:nvPr/>
        </p:nvSpPr>
        <p:spPr>
          <a:xfrm>
            <a:off x="5221558" y="4845205"/>
            <a:ext cx="3265915"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p>
        </p:txBody>
      </p:sp>
    </p:spTree>
    <p:extLst>
      <p:ext uri="{BB962C8B-B14F-4D97-AF65-F5344CB8AC3E}">
        <p14:creationId xmlns:p14="http://schemas.microsoft.com/office/powerpoint/2010/main" val="19075058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5"/>
          <p:cNvSpPr txBox="1">
            <a:spLocks noGrp="1"/>
          </p:cNvSpPr>
          <p:nvPr>
            <p:ph type="body" idx="2"/>
          </p:nvPr>
        </p:nvSpPr>
        <p:spPr>
          <a:prstGeom prst="rect">
            <a:avLst/>
          </a:prstGeom>
        </p:spPr>
        <p:txBody>
          <a:bodyPr spcFirstLastPara="1" wrap="square" lIns="91425" tIns="91425" rIns="91425" bIns="91425" anchor="ctr" anchorCtr="0">
            <a:normAutofit/>
          </a:bodyPr>
          <a:lstStyle/>
          <a:p>
            <a:pPr marL="0" indent="0">
              <a:lnSpc>
                <a:spcPct val="114999"/>
              </a:lnSpc>
              <a:spcAft>
                <a:spcPts val="1200"/>
              </a:spcAft>
              <a:buNone/>
            </a:pPr>
            <a:r>
              <a:rPr lang="pt-BR" sz="1000" i="1" dirty="0">
                <a:solidFill>
                  <a:schemeClr val="tx1"/>
                </a:solidFill>
              </a:rPr>
              <a:t>Indicador 18A: Percentual de requisitos da meta 18 cumpridos nas unidades federativas</a:t>
            </a:r>
            <a:endParaRPr lang="pt-BR" i="1" dirty="0">
              <a:solidFill>
                <a:schemeClr val="tx1"/>
              </a:solidFill>
            </a:endParaRPr>
          </a:p>
          <a:p>
            <a:pPr marL="0" indent="0">
              <a:lnSpc>
                <a:spcPct val="114999"/>
              </a:lnSpc>
              <a:spcAft>
                <a:spcPts val="1200"/>
              </a:spcAft>
              <a:buNone/>
            </a:pPr>
            <a:endParaRPr lang="pt-BR" sz="1000" i="1" dirty="0">
              <a:solidFill>
                <a:schemeClr val="tx1"/>
              </a:solidFill>
            </a:endParaRPr>
          </a:p>
          <a:p>
            <a:pPr marL="0" indent="0">
              <a:lnSpc>
                <a:spcPct val="114999"/>
              </a:lnSpc>
              <a:spcAft>
                <a:spcPts val="1200"/>
              </a:spcAft>
              <a:buNone/>
            </a:pPr>
            <a:r>
              <a:rPr lang="pt-BR" sz="1000" i="1" dirty="0">
                <a:solidFill>
                  <a:schemeClr val="tx1"/>
                </a:solidFill>
              </a:rPr>
              <a:t>Indicador 18B: Percentual de requisitos da meta 18 cumpridos nos municípios</a:t>
            </a:r>
          </a:p>
        </p:txBody>
      </p:sp>
      <p:grpSp>
        <p:nvGrpSpPr>
          <p:cNvPr id="5" name="Group 4">
            <a:extLst>
              <a:ext uri="{FF2B5EF4-FFF2-40B4-BE49-F238E27FC236}">
                <a16:creationId xmlns:a16="http://schemas.microsoft.com/office/drawing/2014/main" id="{1DD2470E-0C5E-6A45-48EA-AA261317D91D}"/>
              </a:ext>
            </a:extLst>
          </p:cNvPr>
          <p:cNvGrpSpPr/>
          <p:nvPr/>
        </p:nvGrpSpPr>
        <p:grpSpPr>
          <a:xfrm>
            <a:off x="299040" y="1467082"/>
            <a:ext cx="3982113" cy="2215664"/>
            <a:chOff x="299040" y="1212695"/>
            <a:chExt cx="3982113" cy="2215664"/>
          </a:xfrm>
        </p:grpSpPr>
        <p:sp>
          <p:nvSpPr>
            <p:cNvPr id="3" name="TextBox 2">
              <a:extLst>
                <a:ext uri="{FF2B5EF4-FFF2-40B4-BE49-F238E27FC236}">
                  <a16:creationId xmlns:a16="http://schemas.microsoft.com/office/drawing/2014/main" id="{6ACB77AF-A4E5-AA29-0021-0DBC537741B6}"/>
                </a:ext>
              </a:extLst>
            </p:cNvPr>
            <p:cNvSpPr txBox="1"/>
            <p:nvPr/>
          </p:nvSpPr>
          <p:spPr>
            <a:xfrm>
              <a:off x="299040" y="2043364"/>
              <a:ext cx="398056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i="1">
                  <a:solidFill>
                    <a:srgbClr val="695D46"/>
                  </a:solidFill>
                  <a:latin typeface="Open Sans"/>
                </a:rPr>
                <a:t>Assegurar, no prazo de 2 anos, a existência de planos de carreira para os(as) profissionais da Educação Básica e Superior pública de todos os sistemas de ensino e, para o plano de carreira dos(as) profissionais da Educação Básica pública, tomar como referência o piso salarial nacional profissional, definido em lei federal, nos termos do inciso VIII do art. 206 da Constituição Federal.</a:t>
              </a:r>
              <a:endParaRPr lang="pt-BR" i="1">
                <a:solidFill>
                  <a:srgbClr val="695D46"/>
                </a:solidFill>
                <a:latin typeface="Open Sans"/>
              </a:endParaRPr>
            </a:p>
          </p:txBody>
        </p:sp>
        <p:sp>
          <p:nvSpPr>
            <p:cNvPr id="4" name="TextBox 3">
              <a:extLst>
                <a:ext uri="{FF2B5EF4-FFF2-40B4-BE49-F238E27FC236}">
                  <a16:creationId xmlns:a16="http://schemas.microsoft.com/office/drawing/2014/main" id="{C0EEB5C7-D263-7438-D76D-91A40A4F2F73}"/>
                </a:ext>
              </a:extLst>
            </p:cNvPr>
            <p:cNvSpPr txBox="1"/>
            <p:nvPr/>
          </p:nvSpPr>
          <p:spPr>
            <a:xfrm>
              <a:off x="299040" y="1212695"/>
              <a:ext cx="39821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4800" b="1">
                  <a:solidFill>
                    <a:srgbClr val="EF6C00"/>
                  </a:solidFill>
                  <a:latin typeface="PT Sans Narrow"/>
                </a:rPr>
                <a:t>Meta 18</a:t>
              </a:r>
              <a:endParaRPr lang="pt-BR"/>
            </a:p>
          </p:txBody>
        </p:sp>
      </p:grpSp>
    </p:spTree>
    <p:extLst>
      <p:ext uri="{BB962C8B-B14F-4D97-AF65-F5344CB8AC3E}">
        <p14:creationId xmlns:p14="http://schemas.microsoft.com/office/powerpoint/2010/main" val="1309960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18 | Indicador 18A</a:t>
            </a:r>
            <a:endParaRPr lang="pt-BR"/>
          </a:p>
        </p:txBody>
      </p:sp>
      <p:sp>
        <p:nvSpPr>
          <p:cNvPr id="92" name="Google Shape;92;p17"/>
          <p:cNvSpPr txBox="1">
            <a:spLocks noGrp="1"/>
          </p:cNvSpPr>
          <p:nvPr>
            <p:ph type="body" idx="1"/>
          </p:nvPr>
        </p:nvSpPr>
        <p:spPr>
          <a:xfrm>
            <a:off x="5075118" y="1670557"/>
            <a:ext cx="3729130" cy="2721266"/>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Entre as unidades federativas, o cenário do provimento de condições minimamente adequadas de trabalho aos profissionais da educação é de retrocesso, muito em função do recuo da garantia em lei do Piso do Magistério entre 2018 e 2021, anos para os quais há dados coletados pelo IBGE. Desde 2018, essa tem sido a questão mais grave entre os requisitos da meta 18, que deveriam estar sendo cumpridos já em 2016.</a:t>
            </a:r>
          </a:p>
          <a:p>
            <a:pPr marL="0" indent="0">
              <a:lnSpc>
                <a:spcPct val="114999"/>
              </a:lnSpc>
              <a:spcAft>
                <a:spcPts val="1200"/>
              </a:spcAft>
              <a:buNone/>
            </a:pPr>
            <a:r>
              <a:rPr lang="pt-BR" sz="1000">
                <a:solidFill>
                  <a:srgbClr val="454545"/>
                </a:solidFill>
              </a:rPr>
              <a:t>Nas regiões Norte e Sudeste ocorreram as maiores quedas, com cerca de metade das respectivas unidades federativas passando a sonegar o básico a seus servidores.</a:t>
            </a:r>
          </a:p>
        </p:txBody>
      </p:sp>
      <p:pic>
        <p:nvPicPr>
          <p:cNvPr id="3" name="Graphic 3">
            <a:extLst>
              <a:ext uri="{FF2B5EF4-FFF2-40B4-BE49-F238E27FC236}">
                <a16:creationId xmlns:a16="http://schemas.microsoft.com/office/drawing/2014/main" id="{465244DB-79C0-C32E-6D19-95A9CFD0A3D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74673" y="1458595"/>
            <a:ext cx="3715389" cy="2399595"/>
          </a:xfrm>
          <a:prstGeom prst="rect">
            <a:avLst/>
          </a:prstGeom>
        </p:spPr>
      </p:pic>
      <p:sp>
        <p:nvSpPr>
          <p:cNvPr id="5" name="TextBox 4">
            <a:extLst>
              <a:ext uri="{FF2B5EF4-FFF2-40B4-BE49-F238E27FC236}">
                <a16:creationId xmlns:a16="http://schemas.microsoft.com/office/drawing/2014/main" id="{01BAD51D-14E9-D500-1963-C9CFC1F076BA}"/>
              </a:ext>
            </a:extLst>
          </p:cNvPr>
          <p:cNvSpPr txBox="1"/>
          <p:nvPr/>
        </p:nvSpPr>
        <p:spPr>
          <a:xfrm>
            <a:off x="872582" y="3860955"/>
            <a:ext cx="2817675"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Munic / IBGE. Elaboração: Campanha Nacional pelo Direito à Educação.</a:t>
            </a:r>
          </a:p>
        </p:txBody>
      </p:sp>
    </p:spTree>
    <p:extLst>
      <p:ext uri="{BB962C8B-B14F-4D97-AF65-F5344CB8AC3E}">
        <p14:creationId xmlns:p14="http://schemas.microsoft.com/office/powerpoint/2010/main" val="3155202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2 | Indicador 2A</a:t>
            </a:r>
            <a:endParaRPr lang="pt-BR"/>
          </a:p>
        </p:txBody>
      </p:sp>
      <p:sp>
        <p:nvSpPr>
          <p:cNvPr id="92" name="Google Shape;92;p17"/>
          <p:cNvSpPr txBox="1">
            <a:spLocks noGrp="1"/>
          </p:cNvSpPr>
          <p:nvPr>
            <p:ph type="body" idx="1"/>
          </p:nvPr>
        </p:nvSpPr>
        <p:spPr>
          <a:xfrm>
            <a:off x="4893911" y="1447533"/>
            <a:ext cx="3729130" cy="2783991"/>
          </a:xfrm>
          <a:prstGeom prst="rect">
            <a:avLst/>
          </a:prstGeom>
          <a:noFill/>
        </p:spPr>
        <p:txBody>
          <a:bodyPr spcFirstLastPara="1" wrap="square" lIns="91425" tIns="91425" rIns="91425" bIns="0" anchor="t" anchorCtr="0">
            <a:noAutofit/>
          </a:bodyPr>
          <a:lstStyle/>
          <a:p>
            <a:pPr marL="0" indent="0">
              <a:lnSpc>
                <a:spcPct val="114999"/>
              </a:lnSpc>
              <a:spcAft>
                <a:spcPts val="1200"/>
              </a:spcAft>
              <a:buNone/>
            </a:pPr>
            <a:r>
              <a:rPr lang="pt-BR" sz="1000">
                <a:solidFill>
                  <a:srgbClr val="454545"/>
                </a:solidFill>
              </a:rPr>
              <a:t>A análise dos recortes do indicador nos permite uma maior clareza sobre a queda pós-pandêmica registrada pela PNAD Contínua, ainda que de forma limitada pelo fato de o ano de referência para os cálculos de variação ser o início do Plano Nacional de Educação, incluindo assim o progresso anterior.</a:t>
            </a:r>
          </a:p>
          <a:p>
            <a:pPr marL="0" indent="0">
              <a:lnSpc>
                <a:spcPct val="114999"/>
              </a:lnSpc>
              <a:spcAft>
                <a:spcPts val="1200"/>
              </a:spcAft>
              <a:buNone/>
            </a:pPr>
            <a:r>
              <a:rPr lang="pt-BR" sz="1000">
                <a:solidFill>
                  <a:srgbClr val="454545"/>
                </a:solidFill>
              </a:rPr>
              <a:t>Desde então, a queda se deu especialmente entre os mais pobres, as crianças pretas, as moradoras das zonas urbanas, as do sexo feminino e aquelas da região Centro-Oeste.</a:t>
            </a:r>
          </a:p>
        </p:txBody>
      </p:sp>
      <p:sp>
        <p:nvSpPr>
          <p:cNvPr id="6" name="TextBox 5">
            <a:extLst>
              <a:ext uri="{FF2B5EF4-FFF2-40B4-BE49-F238E27FC236}">
                <a16:creationId xmlns:a16="http://schemas.microsoft.com/office/drawing/2014/main" id="{71E80604-C670-96E8-5116-67ECF4097003}"/>
              </a:ext>
            </a:extLst>
          </p:cNvPr>
          <p:cNvSpPr txBox="1"/>
          <p:nvPr/>
        </p:nvSpPr>
        <p:spPr>
          <a:xfrm>
            <a:off x="656660" y="4667665"/>
            <a:ext cx="3718933" cy="323165"/>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p>
          <a:p>
            <a:r>
              <a:rPr lang="pt-BR" sz="600">
                <a:solidFill>
                  <a:srgbClr val="454545"/>
                </a:solidFill>
                <a:latin typeface="Open Sans"/>
              </a:rPr>
              <a:t>Nota: Para o recorte de renda, as variações são calculadas tomando 2016 como base, por ser o primeiro com dados disponíveis. Para o restante, a comparação é com 2014.</a:t>
            </a:r>
            <a:endParaRPr lang="pt-BR">
              <a:solidFill>
                <a:srgbClr val="454545"/>
              </a:solidFill>
              <a:latin typeface="Open Sans"/>
            </a:endParaRPr>
          </a:p>
        </p:txBody>
      </p:sp>
      <p:pic>
        <p:nvPicPr>
          <p:cNvPr id="7" name="Graphic 3">
            <a:extLst>
              <a:ext uri="{FF2B5EF4-FFF2-40B4-BE49-F238E27FC236}">
                <a16:creationId xmlns:a16="http://schemas.microsoft.com/office/drawing/2014/main" id="{3F41A4C3-685E-BFBC-57E1-3814A841044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60449" y="1152425"/>
            <a:ext cx="3721603" cy="3515239"/>
          </a:xfrm>
          <a:prstGeom prst="rect">
            <a:avLst/>
          </a:prstGeom>
        </p:spPr>
      </p:pic>
    </p:spTree>
    <p:extLst>
      <p:ext uri="{BB962C8B-B14F-4D97-AF65-F5344CB8AC3E}">
        <p14:creationId xmlns:p14="http://schemas.microsoft.com/office/powerpoint/2010/main" val="11705785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18 | Indicador 18B</a:t>
            </a:r>
            <a:endParaRPr lang="pt-BR"/>
          </a:p>
        </p:txBody>
      </p:sp>
      <p:sp>
        <p:nvSpPr>
          <p:cNvPr id="92" name="Google Shape;92;p17"/>
          <p:cNvSpPr txBox="1">
            <a:spLocks noGrp="1"/>
          </p:cNvSpPr>
          <p:nvPr>
            <p:ph type="body" idx="1"/>
          </p:nvPr>
        </p:nvSpPr>
        <p:spPr>
          <a:xfrm>
            <a:off x="537966" y="1851763"/>
            <a:ext cx="3729130" cy="1936465"/>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en-GB" sz="1000">
                <a:solidFill>
                  <a:srgbClr val="454545"/>
                </a:solidFill>
              </a:rPr>
              <a:t>A</a:t>
            </a:r>
            <a:r>
              <a:rPr lang="pt-BR" sz="1000">
                <a:solidFill>
                  <a:srgbClr val="454545"/>
                </a:solidFill>
              </a:rPr>
              <a:t>nalisando caso a caso, podemos ver uma grande variação no cumprimento da meta 18. Por trás do saldo de 2 unidades federativas a menos acatando todos seus requisitos durante o período analisado, estão 7 que deixaram de cumprir a meta e outras 5 que passaram a fazê-lo.</a:t>
            </a:r>
          </a:p>
          <a:p>
            <a:pPr marL="0" indent="0">
              <a:lnSpc>
                <a:spcPct val="114999"/>
              </a:lnSpc>
              <a:spcAft>
                <a:spcPts val="1200"/>
              </a:spcAft>
              <a:buNone/>
            </a:pPr>
            <a:r>
              <a:rPr lang="pt-BR" sz="1000">
                <a:solidFill>
                  <a:srgbClr val="454545"/>
                </a:solidFill>
              </a:rPr>
              <a:t>Em 2021, apenas uma unidade federativa da região Norte cumpria os objetivos estabelecidos para 2016. O mesmo se observa no Sudeste.</a:t>
            </a:r>
            <a:endParaRPr lang="pt-BR">
              <a:solidFill>
                <a:srgbClr val="454545"/>
              </a:solidFill>
            </a:endParaRPr>
          </a:p>
        </p:txBody>
      </p:sp>
      <p:graphicFrame>
        <p:nvGraphicFramePr>
          <p:cNvPr id="6" name="Table 5">
            <a:extLst>
              <a:ext uri="{FF2B5EF4-FFF2-40B4-BE49-F238E27FC236}">
                <a16:creationId xmlns:a16="http://schemas.microsoft.com/office/drawing/2014/main" id="{941C5676-8549-D238-F403-E0E2DD8E4B24}"/>
              </a:ext>
            </a:extLst>
          </p:cNvPr>
          <p:cNvGraphicFramePr>
            <a:graphicFrameLocks noGrp="1"/>
          </p:cNvGraphicFramePr>
          <p:nvPr>
            <p:extLst>
              <p:ext uri="{D42A27DB-BD31-4B8C-83A1-F6EECF244321}">
                <p14:modId xmlns:p14="http://schemas.microsoft.com/office/powerpoint/2010/main" val="2466070485"/>
              </p:ext>
            </p:extLst>
          </p:nvPr>
        </p:nvGraphicFramePr>
        <p:xfrm>
          <a:off x="5862753" y="518996"/>
          <a:ext cx="1983524" cy="4305300"/>
        </p:xfrm>
        <a:graphic>
          <a:graphicData uri="http://schemas.openxmlformats.org/drawingml/2006/table">
            <a:tbl>
              <a:tblPr firstRow="1" bandRow="1">
                <a:tableStyleId>{2D5ABB26-0587-4C30-8999-92F81FD0307C}</a:tableStyleId>
              </a:tblPr>
              <a:tblGrid>
                <a:gridCol w="1015508">
                  <a:extLst>
                    <a:ext uri="{9D8B030D-6E8A-4147-A177-3AD203B41FA5}">
                      <a16:colId xmlns:a16="http://schemas.microsoft.com/office/drawing/2014/main" val="122936972"/>
                    </a:ext>
                  </a:extLst>
                </a:gridCol>
                <a:gridCol w="484008">
                  <a:extLst>
                    <a:ext uri="{9D8B030D-6E8A-4147-A177-3AD203B41FA5}">
                      <a16:colId xmlns:a16="http://schemas.microsoft.com/office/drawing/2014/main" val="2879875758"/>
                    </a:ext>
                  </a:extLst>
                </a:gridCol>
                <a:gridCol w="484008">
                  <a:extLst>
                    <a:ext uri="{9D8B030D-6E8A-4147-A177-3AD203B41FA5}">
                      <a16:colId xmlns:a16="http://schemas.microsoft.com/office/drawing/2014/main" val="2388718319"/>
                    </a:ext>
                  </a:extLst>
                </a:gridCol>
              </a:tblGrid>
              <a:tr h="223642">
                <a:tc gridSpan="3">
                  <a:txBody>
                    <a:bodyPr/>
                    <a:lstStyle/>
                    <a:p>
                      <a:pPr algn="ctr" rtl="0" fontAlgn="b"/>
                      <a:r>
                        <a:rPr lang="pt-BR" sz="700" b="1" noProof="0" dirty="0">
                          <a:solidFill>
                            <a:srgbClr val="454545"/>
                          </a:solidFill>
                          <a:effectLst/>
                        </a:rPr>
                        <a:t>Unidades</a:t>
                      </a:r>
                      <a:r>
                        <a:rPr lang="pt-BR" sz="700" b="1" dirty="0">
                          <a:solidFill>
                            <a:srgbClr val="454545"/>
                          </a:solidFill>
                          <a:effectLst/>
                        </a:rPr>
                        <a:t> federativas que cumprem todos os requisitos da Meta 18</a:t>
                      </a: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lnT w="12700">
                      <a:solidFill>
                        <a:srgbClr val="454545"/>
                      </a:solidFill>
                    </a:lnT>
                    <a:lnB w="12700" cap="flat" cmpd="sng" algn="ctr">
                      <a:solidFill>
                        <a:srgbClr val="454545"/>
                      </a:solidFill>
                      <a:prstDash val="solid"/>
                      <a:round/>
                      <a:headEnd type="none" w="med" len="med"/>
                      <a:tailEnd type="none" w="med" len="med"/>
                    </a:lnB>
                  </a:tcPr>
                </a:tc>
                <a:tc hMerge="1">
                  <a:txBody>
                    <a:bodyPr/>
                    <a:lstStyle/>
                    <a:p>
                      <a:endParaRPr lang="pt-BR"/>
                    </a:p>
                  </a:txBody>
                  <a:tcPr/>
                </a:tc>
                <a:tc hMerge="1">
                  <a:txBody>
                    <a:bodyPr/>
                    <a:lstStyle/>
                    <a:p>
                      <a:endParaRPr lang="en-US"/>
                    </a:p>
                  </a:txBody>
                  <a:tcPr marL="0" marR="0" marT="0" marB="0" horzOverflow="overflow"/>
                </a:tc>
                <a:extLst>
                  <a:ext uri="{0D108BD9-81ED-4DB2-BD59-A6C34878D82A}">
                    <a16:rowId xmlns:a16="http://schemas.microsoft.com/office/drawing/2014/main" val="995157111"/>
                  </a:ext>
                </a:extLst>
              </a:tr>
              <a:tr h="140575">
                <a:tc>
                  <a:txBody>
                    <a:bodyPr/>
                    <a:lstStyle/>
                    <a:p>
                      <a:pPr rtl="0" fontAlgn="b"/>
                      <a:r>
                        <a:rPr lang="pt-BR" sz="700" dirty="0">
                          <a:solidFill>
                            <a:srgbClr val="454545"/>
                          </a:solidFill>
                          <a:effectLst/>
                        </a:rPr>
                        <a:t>Rondônia</a:t>
                      </a:r>
                    </a:p>
                  </a:txBody>
                  <a:tcPr marL="28575" marR="28575" marT="19050" marB="19050" anchor="b">
                    <a:lnL w="12700">
                      <a:solidFill>
                        <a:srgbClr val="454545"/>
                      </a:solidFill>
                    </a:lnL>
                    <a:lnR w="12700">
                      <a:solidFill>
                        <a:srgbClr val="454545"/>
                      </a:solidFill>
                    </a:lnR>
                    <a:lnT w="12700" cap="flat" cmpd="sng" algn="ctr">
                      <a:solidFill>
                        <a:srgbClr val="454545"/>
                      </a:solidFill>
                      <a:prstDash val="solid"/>
                      <a:round/>
                      <a:headEnd type="none" w="med" len="med"/>
                      <a:tailEnd type="none" w="med" len="med"/>
                    </a:lnT>
                    <a:lnB w="0">
                      <a:noFill/>
                    </a:lnB>
                  </a:tcPr>
                </a:tc>
                <a:tc>
                  <a:txBody>
                    <a:bodyPr/>
                    <a:lstStyle/>
                    <a:p>
                      <a:pPr lvl="0" algn="ctr">
                        <a:buNone/>
                      </a:pPr>
                      <a:endParaRPr lang="pt-BR" sz="700">
                        <a:solidFill>
                          <a:schemeClr val="accent5"/>
                        </a:solidFill>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lnT w="12700" cap="flat" cmpd="sng" algn="ctr">
                      <a:solidFill>
                        <a:srgbClr val="454545"/>
                      </a:solidFill>
                      <a:prstDash val="solid"/>
                      <a:round/>
                      <a:headEnd type="none" w="med" len="med"/>
                      <a:tailEnd type="none" w="med" len="med"/>
                    </a:lnT>
                    <a:lnB w="0">
                      <a:noFill/>
                    </a:lnB>
                    <a:solidFill>
                      <a:schemeClr val="accent5"/>
                    </a:solidFill>
                  </a:tcPr>
                </a:tc>
                <a:tc>
                  <a:txBody>
                    <a:bodyPr/>
                    <a:lstStyle/>
                    <a:p>
                      <a:pPr lvl="0" algn="ctr">
                        <a:buNone/>
                      </a:pPr>
                      <a:endParaRPr lang="pt-BR" sz="700">
                        <a:solidFill>
                          <a:schemeClr val="accent5"/>
                        </a:solidFill>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lnT w="12700" cap="flat" cmpd="sng" algn="ctr">
                      <a:solidFill>
                        <a:srgbClr val="454545"/>
                      </a:solidFill>
                      <a:prstDash val="solid"/>
                      <a:round/>
                      <a:headEnd type="none" w="med" len="med"/>
                      <a:tailEnd type="none" w="med" len="med"/>
                    </a:lnT>
                    <a:lnB w="0">
                      <a:noFill/>
                    </a:lnB>
                    <a:noFill/>
                  </a:tcPr>
                </a:tc>
                <a:extLst>
                  <a:ext uri="{0D108BD9-81ED-4DB2-BD59-A6C34878D82A}">
                    <a16:rowId xmlns:a16="http://schemas.microsoft.com/office/drawing/2014/main" val="2511173210"/>
                  </a:ext>
                </a:extLst>
              </a:tr>
              <a:tr h="144000">
                <a:tc>
                  <a:txBody>
                    <a:bodyPr/>
                    <a:lstStyle/>
                    <a:p>
                      <a:pPr rtl="0" fontAlgn="b"/>
                      <a:r>
                        <a:rPr lang="pt-BR" sz="700" dirty="0">
                          <a:solidFill>
                            <a:srgbClr val="454545"/>
                          </a:solidFill>
                          <a:effectLst/>
                        </a:rPr>
                        <a:t>Acre</a:t>
                      </a:r>
                    </a:p>
                  </a:txBody>
                  <a:tcPr marL="28575" marR="28575" marT="19050" marB="19050" anchor="b">
                    <a:lnL w="12700">
                      <a:solidFill>
                        <a:srgbClr val="454545"/>
                      </a:solidFill>
                    </a:lnL>
                    <a:lnR w="12700">
                      <a:solidFill>
                        <a:srgbClr val="454545"/>
                      </a:solidFill>
                    </a:lnR>
                    <a:lnT w="0">
                      <a:noFill/>
                    </a:lnT>
                    <a:lnB w="0">
                      <a:noFill/>
                    </a:lnB>
                  </a:tcPr>
                </a:tc>
                <a:tc>
                  <a:txBody>
                    <a:bodyPr/>
                    <a:lstStyle/>
                    <a:p>
                      <a:pPr lvl="0" algn="ctr">
                        <a:buNone/>
                      </a:pPr>
                      <a:endParaRPr lang="pt-BR" sz="700">
                        <a:solidFill>
                          <a:schemeClr val="accent5"/>
                        </a:solidFill>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lnT w="0">
                      <a:noFill/>
                    </a:lnT>
                    <a:lnB w="0">
                      <a:noFill/>
                    </a:lnB>
                    <a:solidFill>
                      <a:schemeClr val="accent5"/>
                    </a:solidFill>
                  </a:tcPr>
                </a:tc>
                <a:tc>
                  <a:txBody>
                    <a:bodyPr/>
                    <a:lstStyle/>
                    <a:p>
                      <a:pPr lvl="0" algn="ctr">
                        <a:buNone/>
                      </a:pPr>
                      <a:endParaRPr lang="pt-BR" sz="700">
                        <a:solidFill>
                          <a:schemeClr val="accent5"/>
                        </a:solidFill>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lnT w="0">
                      <a:noFill/>
                    </a:lnT>
                    <a:lnB w="0">
                      <a:noFill/>
                    </a:lnB>
                    <a:noFill/>
                  </a:tcPr>
                </a:tc>
                <a:extLst>
                  <a:ext uri="{0D108BD9-81ED-4DB2-BD59-A6C34878D82A}">
                    <a16:rowId xmlns:a16="http://schemas.microsoft.com/office/drawing/2014/main" val="4076183516"/>
                  </a:ext>
                </a:extLst>
              </a:tr>
              <a:tr h="140575">
                <a:tc>
                  <a:txBody>
                    <a:bodyPr/>
                    <a:lstStyle/>
                    <a:p>
                      <a:pPr rtl="0" fontAlgn="b"/>
                      <a:r>
                        <a:rPr lang="pt-BR" sz="700" dirty="0">
                          <a:solidFill>
                            <a:srgbClr val="454545"/>
                          </a:solidFill>
                          <a:effectLst/>
                        </a:rPr>
                        <a:t>Amazonas</a:t>
                      </a:r>
                    </a:p>
                  </a:txBody>
                  <a:tcPr marL="28575" marR="28575" marT="19050" marB="19050" anchor="b">
                    <a:lnL w="12700">
                      <a:solidFill>
                        <a:srgbClr val="454545"/>
                      </a:solidFill>
                    </a:lnL>
                    <a:lnR w="12700">
                      <a:solidFill>
                        <a:srgbClr val="454545"/>
                      </a:solidFill>
                    </a:lnR>
                    <a:lnT w="0">
                      <a:noFill/>
                    </a:lnT>
                    <a:lnB w="0">
                      <a:noFill/>
                    </a:lnB>
                  </a:tcPr>
                </a:tc>
                <a:tc>
                  <a:txBody>
                    <a:bodyPr/>
                    <a:lstStyle/>
                    <a:p>
                      <a:pPr lvl="0" algn="ctr">
                        <a:buNone/>
                      </a:pPr>
                      <a:endParaRPr lang="pt-BR" sz="700">
                        <a:solidFill>
                          <a:schemeClr val="accent5"/>
                        </a:solidFill>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lnT w="0">
                      <a:noFill/>
                    </a:lnT>
                    <a:lnB w="0">
                      <a:noFill/>
                    </a:lnB>
                    <a:solidFill>
                      <a:schemeClr val="accent5"/>
                    </a:solidFill>
                  </a:tcPr>
                </a:tc>
                <a:tc>
                  <a:txBody>
                    <a:bodyPr/>
                    <a:lstStyle/>
                    <a:p>
                      <a:pPr lvl="0" algn="ctr">
                        <a:buNone/>
                      </a:pPr>
                      <a:endParaRPr lang="pt-BR" sz="700">
                        <a:solidFill>
                          <a:schemeClr val="accent5"/>
                        </a:solidFill>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lnT w="0">
                      <a:noFill/>
                    </a:lnT>
                    <a:lnB w="0">
                      <a:noFill/>
                    </a:lnB>
                    <a:noFill/>
                  </a:tcPr>
                </a:tc>
                <a:extLst>
                  <a:ext uri="{0D108BD9-81ED-4DB2-BD59-A6C34878D82A}">
                    <a16:rowId xmlns:a16="http://schemas.microsoft.com/office/drawing/2014/main" val="1245259067"/>
                  </a:ext>
                </a:extLst>
              </a:tr>
              <a:tr h="140575">
                <a:tc>
                  <a:txBody>
                    <a:bodyPr/>
                    <a:lstStyle/>
                    <a:p>
                      <a:pPr rtl="0" fontAlgn="b"/>
                      <a:r>
                        <a:rPr lang="pt-BR" sz="700" dirty="0">
                          <a:solidFill>
                            <a:srgbClr val="454545"/>
                          </a:solidFill>
                          <a:effectLst/>
                        </a:rPr>
                        <a:t>Roraima</a:t>
                      </a:r>
                    </a:p>
                  </a:txBody>
                  <a:tcPr marL="28575" marR="28575" marT="19050" marB="19050" anchor="b">
                    <a:lnL w="12700">
                      <a:solidFill>
                        <a:srgbClr val="454545"/>
                      </a:solidFill>
                    </a:lnL>
                    <a:lnR w="12700">
                      <a:solidFill>
                        <a:srgbClr val="454545"/>
                      </a:solidFill>
                    </a:lnR>
                    <a:lnT w="0">
                      <a:noFill/>
                    </a:lnT>
                    <a:lnB w="0">
                      <a:noFill/>
                    </a:lnB>
                  </a:tcPr>
                </a:tc>
                <a:tc>
                  <a:txBody>
                    <a:bodyPr/>
                    <a:lstStyle/>
                    <a:p>
                      <a:pPr algn="ctr" rtl="0" fontAlgn="b"/>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lnT w="0">
                      <a:noFill/>
                    </a:lnT>
                    <a:lnB w="0">
                      <a:noFill/>
                    </a:lnB>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700" b="0" i="0" u="none" strike="noStrike" noProof="0" dirty="0">
                          <a:solidFill>
                            <a:schemeClr val="accent5"/>
                          </a:solidFill>
                          <a:effectLst/>
                          <a:latin typeface="+mn-lt"/>
                        </a:rPr>
                        <a:t>✓</a:t>
                      </a:r>
                      <a:endParaRPr lang="pt-BR" sz="700" dirty="0">
                        <a:solidFill>
                          <a:schemeClr val="accent5"/>
                        </a:solidFill>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lnT w="0">
                      <a:noFill/>
                    </a:lnT>
                    <a:lnB w="0">
                      <a:noFill/>
                    </a:lnB>
                    <a:solidFill>
                      <a:schemeClr val="accent5"/>
                    </a:solidFill>
                  </a:tcPr>
                </a:tc>
                <a:extLst>
                  <a:ext uri="{0D108BD9-81ED-4DB2-BD59-A6C34878D82A}">
                    <a16:rowId xmlns:a16="http://schemas.microsoft.com/office/drawing/2014/main" val="3876167115"/>
                  </a:ext>
                </a:extLst>
              </a:tr>
              <a:tr h="140575">
                <a:tc>
                  <a:txBody>
                    <a:bodyPr/>
                    <a:lstStyle/>
                    <a:p>
                      <a:pPr rtl="0" fontAlgn="b"/>
                      <a:r>
                        <a:rPr lang="pt-BR" sz="700" dirty="0">
                          <a:solidFill>
                            <a:srgbClr val="454545"/>
                          </a:solidFill>
                          <a:effectLst/>
                        </a:rPr>
                        <a:t>Pará</a:t>
                      </a:r>
                    </a:p>
                  </a:txBody>
                  <a:tcPr marL="28575" marR="28575" marT="19050" marB="19050" anchor="b">
                    <a:lnL w="12700">
                      <a:solidFill>
                        <a:srgbClr val="454545"/>
                      </a:solidFill>
                    </a:lnL>
                    <a:lnR w="12700">
                      <a:solidFill>
                        <a:srgbClr val="454545"/>
                      </a:solidFill>
                    </a:lnR>
                    <a:lnT w="0">
                      <a:noFill/>
                    </a:lnT>
                    <a:lnB w="0">
                      <a:noFill/>
                    </a:lnB>
                  </a:tcPr>
                </a:tc>
                <a:tc>
                  <a:txBody>
                    <a:bodyPr/>
                    <a:lstStyle/>
                    <a:p>
                      <a:pPr algn="ctr" rtl="0" fontAlgn="b"/>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lnT w="0">
                      <a:noFill/>
                    </a:lnT>
                    <a:lnB w="0">
                      <a:noFill/>
                    </a:lnB>
                  </a:tcPr>
                </a:tc>
                <a:tc>
                  <a:txBody>
                    <a:bodyPr/>
                    <a:lstStyle/>
                    <a:p>
                      <a:pPr algn="ctr" rtl="0" fontAlgn="b"/>
                      <a:endParaRPr lang="pt-BR" sz="700">
                        <a:solidFill>
                          <a:schemeClr val="accent5"/>
                        </a:solidFill>
                        <a:effectLst/>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lnT w="0">
                      <a:noFill/>
                    </a:lnT>
                    <a:lnB w="0">
                      <a:noFill/>
                    </a:lnB>
                    <a:noFill/>
                  </a:tcPr>
                </a:tc>
                <a:extLst>
                  <a:ext uri="{0D108BD9-81ED-4DB2-BD59-A6C34878D82A}">
                    <a16:rowId xmlns:a16="http://schemas.microsoft.com/office/drawing/2014/main" val="3956207383"/>
                  </a:ext>
                </a:extLst>
              </a:tr>
              <a:tr h="140575">
                <a:tc>
                  <a:txBody>
                    <a:bodyPr/>
                    <a:lstStyle/>
                    <a:p>
                      <a:pPr rtl="0" fontAlgn="b"/>
                      <a:r>
                        <a:rPr lang="pt-BR" sz="700" dirty="0">
                          <a:solidFill>
                            <a:srgbClr val="454545"/>
                          </a:solidFill>
                          <a:effectLst/>
                        </a:rPr>
                        <a:t>Amapá</a:t>
                      </a:r>
                    </a:p>
                  </a:txBody>
                  <a:tcPr marL="28575" marR="28575" marT="19050" marB="19050" anchor="b">
                    <a:lnL w="12700">
                      <a:solidFill>
                        <a:srgbClr val="454545"/>
                      </a:solidFill>
                    </a:lnL>
                    <a:lnR w="12700">
                      <a:solidFill>
                        <a:srgbClr val="454545"/>
                      </a:solidFill>
                    </a:lnR>
                    <a:lnT w="0">
                      <a:noFill/>
                    </a:lnT>
                    <a:lnB w="0">
                      <a:noFill/>
                    </a:lnB>
                  </a:tcPr>
                </a:tc>
                <a:tc>
                  <a:txBody>
                    <a:bodyPr/>
                    <a:lstStyle/>
                    <a:p>
                      <a:pPr lvl="0" algn="ctr">
                        <a:buNone/>
                      </a:pPr>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lnT w="0">
                      <a:noFill/>
                    </a:lnT>
                    <a:lnB w="0">
                      <a:noFill/>
                    </a:lnB>
                    <a:solidFill>
                      <a:schemeClr val="accent5"/>
                    </a:solidFill>
                  </a:tcPr>
                </a:tc>
                <a:tc>
                  <a:txBody>
                    <a:bodyPr/>
                    <a:lstStyle/>
                    <a:p>
                      <a:pPr lvl="0" algn="ctr">
                        <a:buNone/>
                      </a:pPr>
                      <a:endParaRPr lang="pt-BR" sz="700">
                        <a:solidFill>
                          <a:schemeClr val="accent5"/>
                        </a:solidFill>
                        <a:effectLst/>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lnT w="0">
                      <a:noFill/>
                    </a:lnT>
                    <a:lnB w="0">
                      <a:noFill/>
                    </a:lnB>
                    <a:noFill/>
                  </a:tcPr>
                </a:tc>
                <a:extLst>
                  <a:ext uri="{0D108BD9-81ED-4DB2-BD59-A6C34878D82A}">
                    <a16:rowId xmlns:a16="http://schemas.microsoft.com/office/drawing/2014/main" val="4220728970"/>
                  </a:ext>
                </a:extLst>
              </a:tr>
              <a:tr h="140575">
                <a:tc>
                  <a:txBody>
                    <a:bodyPr/>
                    <a:lstStyle/>
                    <a:p>
                      <a:pPr rtl="0" fontAlgn="b"/>
                      <a:r>
                        <a:rPr lang="pt-BR" sz="700" dirty="0">
                          <a:solidFill>
                            <a:srgbClr val="454545"/>
                          </a:solidFill>
                          <a:effectLst/>
                        </a:rPr>
                        <a:t>Tocantins</a:t>
                      </a:r>
                    </a:p>
                  </a:txBody>
                  <a:tcPr marL="28575" marR="28575" marT="19050" marB="19050" anchor="b">
                    <a:lnL w="12700">
                      <a:solidFill>
                        <a:srgbClr val="454545"/>
                      </a:solidFill>
                    </a:lnL>
                    <a:lnR w="12700">
                      <a:solidFill>
                        <a:srgbClr val="454545"/>
                      </a:solidFill>
                    </a:lnR>
                    <a:lnT w="0">
                      <a:noFill/>
                    </a:lnT>
                    <a:lnB w="12700">
                      <a:solidFill>
                        <a:srgbClr val="454545"/>
                      </a:solidFill>
                    </a:lnB>
                  </a:tcPr>
                </a:tc>
                <a:tc>
                  <a:txBody>
                    <a:bodyPr/>
                    <a:lstStyle/>
                    <a:p>
                      <a:pPr algn="ctr" rtl="0" fontAlgn="b"/>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lnT w="0">
                      <a:noFill/>
                    </a:lnT>
                    <a:lnB w="12700" cap="flat" cmpd="sng" algn="ctr">
                      <a:solidFill>
                        <a:srgbClr val="454545"/>
                      </a:solidFill>
                      <a:prstDash val="solid"/>
                      <a:round/>
                      <a:headEnd type="none" w="med" len="med"/>
                      <a:tailEnd type="none" w="med" len="med"/>
                    </a:lnB>
                  </a:tcPr>
                </a:tc>
                <a:tc>
                  <a:txBody>
                    <a:bodyPr/>
                    <a:lstStyle/>
                    <a:p>
                      <a:pPr algn="ctr" rtl="0" fontAlgn="b"/>
                      <a:endParaRPr lang="pt-BR" sz="700">
                        <a:solidFill>
                          <a:schemeClr val="accent5"/>
                        </a:solidFill>
                        <a:effectLst/>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lnT w="0">
                      <a:noFill/>
                    </a:lnT>
                    <a:lnB w="12700" cap="flat" cmpd="sng" algn="ctr">
                      <a:solidFill>
                        <a:srgbClr val="454545"/>
                      </a:solidFill>
                      <a:prstDash val="solid"/>
                      <a:round/>
                      <a:headEnd type="none" w="med" len="med"/>
                      <a:tailEnd type="none" w="med" len="med"/>
                    </a:lnB>
                    <a:noFill/>
                  </a:tcPr>
                </a:tc>
                <a:extLst>
                  <a:ext uri="{0D108BD9-81ED-4DB2-BD59-A6C34878D82A}">
                    <a16:rowId xmlns:a16="http://schemas.microsoft.com/office/drawing/2014/main" val="917357068"/>
                  </a:ext>
                </a:extLst>
              </a:tr>
              <a:tr h="140575">
                <a:tc>
                  <a:txBody>
                    <a:bodyPr/>
                    <a:lstStyle/>
                    <a:p>
                      <a:pPr rtl="0" fontAlgn="b"/>
                      <a:r>
                        <a:rPr lang="pt-BR" sz="700" dirty="0">
                          <a:solidFill>
                            <a:srgbClr val="454545"/>
                          </a:solidFill>
                          <a:effectLst/>
                        </a:rPr>
                        <a:t>Maranhão</a:t>
                      </a:r>
                    </a:p>
                  </a:txBody>
                  <a:tcPr marL="28575" marR="28575" marT="19050" marB="19050" anchor="b">
                    <a:lnL w="12700">
                      <a:solidFill>
                        <a:srgbClr val="454545"/>
                      </a:solidFill>
                    </a:lnL>
                    <a:lnR w="12700">
                      <a:solidFill>
                        <a:srgbClr val="454545"/>
                      </a:solidFill>
                    </a:lnR>
                    <a:lnT w="12700">
                      <a:solidFill>
                        <a:srgbClr val="454545"/>
                      </a:solidFill>
                    </a:lnT>
                  </a:tcPr>
                </a:tc>
                <a:tc>
                  <a:txBody>
                    <a:bodyPr/>
                    <a:lstStyle/>
                    <a:p>
                      <a:pPr lvl="0" algn="ctr">
                        <a:buNone/>
                      </a:pPr>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lnT w="12700" cap="flat" cmpd="sng" algn="ctr">
                      <a:solidFill>
                        <a:srgbClr val="454545"/>
                      </a:solidFill>
                      <a:prstDash val="solid"/>
                      <a:round/>
                      <a:headEnd type="none" w="med" len="med"/>
                      <a:tailEnd type="none" w="med" len="med"/>
                    </a:lnT>
                    <a:solidFill>
                      <a:schemeClr val="accent5"/>
                    </a:solidFill>
                  </a:tcPr>
                </a:tc>
                <a:tc>
                  <a:txBody>
                    <a:bodyPr/>
                    <a:lstStyle/>
                    <a:p>
                      <a:pPr lvl="0" algn="ctr">
                        <a:buNone/>
                      </a:pPr>
                      <a:r>
                        <a:rPr lang="pt-BR" sz="700" b="0" i="0" u="none" strike="noStrike" noProof="0" dirty="0">
                          <a:solidFill>
                            <a:schemeClr val="accent5"/>
                          </a:solidFill>
                          <a:effectLst/>
                          <a:latin typeface="+mn-lt"/>
                        </a:rPr>
                        <a:t>✓</a:t>
                      </a:r>
                      <a:endParaRPr lang="pt-BR" sz="700" dirty="0">
                        <a:solidFill>
                          <a:schemeClr val="accent5"/>
                        </a:solidFill>
                        <a:effectLst/>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lnT w="12700" cap="flat" cmpd="sng" algn="ctr">
                      <a:solidFill>
                        <a:srgbClr val="454545"/>
                      </a:solidFill>
                      <a:prstDash val="solid"/>
                      <a:round/>
                      <a:headEnd type="none" w="med" len="med"/>
                      <a:tailEnd type="none" w="med" len="med"/>
                    </a:lnT>
                    <a:solidFill>
                      <a:schemeClr val="accent5"/>
                    </a:solidFill>
                  </a:tcPr>
                </a:tc>
                <a:extLst>
                  <a:ext uri="{0D108BD9-81ED-4DB2-BD59-A6C34878D82A}">
                    <a16:rowId xmlns:a16="http://schemas.microsoft.com/office/drawing/2014/main" val="2586316957"/>
                  </a:ext>
                </a:extLst>
              </a:tr>
              <a:tr h="140575">
                <a:tc>
                  <a:txBody>
                    <a:bodyPr/>
                    <a:lstStyle/>
                    <a:p>
                      <a:pPr rtl="0" fontAlgn="b"/>
                      <a:r>
                        <a:rPr lang="pt-BR" sz="700" dirty="0">
                          <a:solidFill>
                            <a:srgbClr val="454545"/>
                          </a:solidFill>
                          <a:effectLst/>
                        </a:rPr>
                        <a:t>Piauí</a:t>
                      </a:r>
                    </a:p>
                  </a:txBody>
                  <a:tcPr marL="28575" marR="28575" marT="19050" marB="19050" anchor="b">
                    <a:lnL w="12700">
                      <a:solidFill>
                        <a:srgbClr val="454545"/>
                      </a:solidFill>
                    </a:lnL>
                    <a:lnR w="12700">
                      <a:solidFill>
                        <a:srgbClr val="454545"/>
                      </a:solidFill>
                    </a:lnR>
                  </a:tcPr>
                </a:tc>
                <a:tc>
                  <a:txBody>
                    <a:bodyPr/>
                    <a:lstStyle/>
                    <a:p>
                      <a:pPr algn="ctr" rtl="0" fontAlgn="b"/>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tcPr>
                </a:tc>
                <a:tc>
                  <a:txBody>
                    <a:bodyPr/>
                    <a:lstStyle/>
                    <a:p>
                      <a:pPr algn="ctr" rtl="0" fontAlgn="b"/>
                      <a:r>
                        <a:rPr lang="pt-BR" sz="700" b="0" i="0" u="none" strike="noStrike" noProof="0" dirty="0">
                          <a:solidFill>
                            <a:schemeClr val="accent5"/>
                          </a:solidFill>
                          <a:effectLst/>
                          <a:latin typeface="+mn-lt"/>
                        </a:rPr>
                        <a:t>✓</a:t>
                      </a:r>
                      <a:endParaRPr lang="pt-BR" sz="700" dirty="0">
                        <a:solidFill>
                          <a:schemeClr val="accent5"/>
                        </a:solidFill>
                        <a:effectLst/>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solidFill>
                      <a:schemeClr val="accent5"/>
                    </a:solidFill>
                  </a:tcPr>
                </a:tc>
                <a:extLst>
                  <a:ext uri="{0D108BD9-81ED-4DB2-BD59-A6C34878D82A}">
                    <a16:rowId xmlns:a16="http://schemas.microsoft.com/office/drawing/2014/main" val="2184614497"/>
                  </a:ext>
                </a:extLst>
              </a:tr>
              <a:tr h="140575">
                <a:tc>
                  <a:txBody>
                    <a:bodyPr/>
                    <a:lstStyle/>
                    <a:p>
                      <a:pPr rtl="0" fontAlgn="b"/>
                      <a:r>
                        <a:rPr lang="pt-BR" sz="700" dirty="0">
                          <a:solidFill>
                            <a:srgbClr val="454545"/>
                          </a:solidFill>
                          <a:effectLst/>
                        </a:rPr>
                        <a:t>Ceará</a:t>
                      </a:r>
                    </a:p>
                  </a:txBody>
                  <a:tcPr marL="28575" marR="28575" marT="19050" marB="19050" anchor="b">
                    <a:lnL w="12700">
                      <a:solidFill>
                        <a:srgbClr val="454545"/>
                      </a:solidFill>
                    </a:lnL>
                    <a:lnR w="12700">
                      <a:solidFill>
                        <a:srgbClr val="454545"/>
                      </a:solidFill>
                    </a:lnR>
                  </a:tcPr>
                </a:tc>
                <a:tc>
                  <a:txBody>
                    <a:bodyPr/>
                    <a:lstStyle/>
                    <a:p>
                      <a:pPr algn="ctr" rtl="0" fontAlgn="b"/>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tcPr>
                </a:tc>
                <a:tc>
                  <a:txBody>
                    <a:bodyPr/>
                    <a:lstStyle/>
                    <a:p>
                      <a:pPr algn="ctr" rtl="0" fontAlgn="b"/>
                      <a:endParaRPr lang="pt-BR" sz="700">
                        <a:solidFill>
                          <a:schemeClr val="accent5"/>
                        </a:solidFill>
                        <a:effectLst/>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noFill/>
                  </a:tcPr>
                </a:tc>
                <a:extLst>
                  <a:ext uri="{0D108BD9-81ED-4DB2-BD59-A6C34878D82A}">
                    <a16:rowId xmlns:a16="http://schemas.microsoft.com/office/drawing/2014/main" val="196112569"/>
                  </a:ext>
                </a:extLst>
              </a:tr>
              <a:tr h="140575">
                <a:tc>
                  <a:txBody>
                    <a:bodyPr/>
                    <a:lstStyle/>
                    <a:p>
                      <a:pPr rtl="0" fontAlgn="b"/>
                      <a:r>
                        <a:rPr lang="pt-BR" sz="700" dirty="0">
                          <a:solidFill>
                            <a:srgbClr val="454545"/>
                          </a:solidFill>
                          <a:effectLst/>
                        </a:rPr>
                        <a:t>Rio Grande do Norte</a:t>
                      </a:r>
                    </a:p>
                  </a:txBody>
                  <a:tcPr marL="28575" marR="28575" marT="19050" marB="19050" anchor="b">
                    <a:lnL w="12700">
                      <a:solidFill>
                        <a:srgbClr val="454545"/>
                      </a:solidFill>
                    </a:lnL>
                    <a:lnR w="12700">
                      <a:solidFill>
                        <a:srgbClr val="454545"/>
                      </a:solidFill>
                    </a:lnR>
                  </a:tcPr>
                </a:tc>
                <a:tc>
                  <a:txBody>
                    <a:bodyPr/>
                    <a:lstStyle/>
                    <a:p>
                      <a:pPr lvl="0" algn="ctr">
                        <a:buNone/>
                      </a:pPr>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solidFill>
                      <a:schemeClr val="accent5"/>
                    </a:solidFill>
                  </a:tcPr>
                </a:tc>
                <a:tc>
                  <a:txBody>
                    <a:bodyPr/>
                    <a:lstStyle/>
                    <a:p>
                      <a:pPr lvl="0" algn="ctr">
                        <a:buNone/>
                      </a:pPr>
                      <a:r>
                        <a:rPr lang="pt-BR" sz="700" b="0" i="0" u="none" strike="noStrike" noProof="0" dirty="0">
                          <a:solidFill>
                            <a:schemeClr val="accent5"/>
                          </a:solidFill>
                          <a:effectLst/>
                          <a:latin typeface="+mn-lt"/>
                        </a:rPr>
                        <a:t>✓</a:t>
                      </a:r>
                      <a:endParaRPr lang="pt-BR" sz="700" dirty="0">
                        <a:solidFill>
                          <a:schemeClr val="accent5"/>
                        </a:solidFill>
                        <a:effectLst/>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solidFill>
                      <a:schemeClr val="accent5"/>
                    </a:solidFill>
                  </a:tcPr>
                </a:tc>
                <a:extLst>
                  <a:ext uri="{0D108BD9-81ED-4DB2-BD59-A6C34878D82A}">
                    <a16:rowId xmlns:a16="http://schemas.microsoft.com/office/drawing/2014/main" val="3438235635"/>
                  </a:ext>
                </a:extLst>
              </a:tr>
              <a:tr h="140575">
                <a:tc>
                  <a:txBody>
                    <a:bodyPr/>
                    <a:lstStyle/>
                    <a:p>
                      <a:pPr rtl="0" fontAlgn="b"/>
                      <a:r>
                        <a:rPr lang="pt-BR" sz="700" dirty="0">
                          <a:solidFill>
                            <a:srgbClr val="454545"/>
                          </a:solidFill>
                          <a:effectLst/>
                        </a:rPr>
                        <a:t>Paraíba</a:t>
                      </a:r>
                    </a:p>
                  </a:txBody>
                  <a:tcPr marL="28575" marR="28575" marT="19050" marB="19050" anchor="b">
                    <a:lnL w="12700">
                      <a:solidFill>
                        <a:srgbClr val="454545"/>
                      </a:solidFill>
                    </a:lnL>
                    <a:lnR w="12700">
                      <a:solidFill>
                        <a:srgbClr val="454545"/>
                      </a:solidFill>
                    </a:lnR>
                  </a:tcPr>
                </a:tc>
                <a:tc>
                  <a:txBody>
                    <a:bodyPr/>
                    <a:lstStyle/>
                    <a:p>
                      <a:pPr lvl="0" algn="ctr">
                        <a:buNone/>
                      </a:pPr>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solidFill>
                      <a:schemeClr val="accent5"/>
                    </a:solidFill>
                  </a:tcPr>
                </a:tc>
                <a:tc>
                  <a:txBody>
                    <a:bodyPr/>
                    <a:lstStyle/>
                    <a:p>
                      <a:pPr lvl="0" algn="ctr">
                        <a:buNone/>
                      </a:pPr>
                      <a:endParaRPr lang="pt-BR" sz="700">
                        <a:solidFill>
                          <a:schemeClr val="accent5"/>
                        </a:solidFill>
                        <a:effectLst/>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noFill/>
                  </a:tcPr>
                </a:tc>
                <a:extLst>
                  <a:ext uri="{0D108BD9-81ED-4DB2-BD59-A6C34878D82A}">
                    <a16:rowId xmlns:a16="http://schemas.microsoft.com/office/drawing/2014/main" val="2430920573"/>
                  </a:ext>
                </a:extLst>
              </a:tr>
              <a:tr h="140575">
                <a:tc>
                  <a:txBody>
                    <a:bodyPr/>
                    <a:lstStyle/>
                    <a:p>
                      <a:pPr rtl="0" fontAlgn="b"/>
                      <a:r>
                        <a:rPr lang="pt-BR" sz="700" dirty="0">
                          <a:solidFill>
                            <a:srgbClr val="454545"/>
                          </a:solidFill>
                          <a:effectLst/>
                        </a:rPr>
                        <a:t>Pernambuco</a:t>
                      </a:r>
                    </a:p>
                  </a:txBody>
                  <a:tcPr marL="28575" marR="28575" marT="19050" marB="19050" anchor="b">
                    <a:lnL w="12700">
                      <a:solidFill>
                        <a:srgbClr val="454545"/>
                      </a:solidFill>
                    </a:lnL>
                    <a:lnR w="12700">
                      <a:solidFill>
                        <a:srgbClr val="454545"/>
                      </a:solidFill>
                    </a:lnR>
                  </a:tcPr>
                </a:tc>
                <a:tc>
                  <a:txBody>
                    <a:bodyPr/>
                    <a:lstStyle/>
                    <a:p>
                      <a:pPr lvl="0" algn="ctr">
                        <a:buNone/>
                      </a:pPr>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solidFill>
                      <a:schemeClr val="accent5"/>
                    </a:solidFill>
                  </a:tcPr>
                </a:tc>
                <a:tc>
                  <a:txBody>
                    <a:bodyPr/>
                    <a:lstStyle/>
                    <a:p>
                      <a:pPr lvl="0" algn="ctr">
                        <a:buNone/>
                      </a:pPr>
                      <a:r>
                        <a:rPr lang="pt-BR" sz="700" b="0" i="0" u="none" strike="noStrike" noProof="0" dirty="0">
                          <a:solidFill>
                            <a:schemeClr val="accent5"/>
                          </a:solidFill>
                          <a:effectLst/>
                          <a:latin typeface="+mn-lt"/>
                        </a:rPr>
                        <a:t>✓</a:t>
                      </a:r>
                      <a:endParaRPr lang="pt-BR" sz="700" dirty="0">
                        <a:solidFill>
                          <a:schemeClr val="accent5"/>
                        </a:solidFill>
                        <a:effectLst/>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solidFill>
                      <a:schemeClr val="accent5"/>
                    </a:solidFill>
                  </a:tcPr>
                </a:tc>
                <a:extLst>
                  <a:ext uri="{0D108BD9-81ED-4DB2-BD59-A6C34878D82A}">
                    <a16:rowId xmlns:a16="http://schemas.microsoft.com/office/drawing/2014/main" val="2230058160"/>
                  </a:ext>
                </a:extLst>
              </a:tr>
              <a:tr h="140575">
                <a:tc>
                  <a:txBody>
                    <a:bodyPr/>
                    <a:lstStyle/>
                    <a:p>
                      <a:pPr rtl="0" fontAlgn="b"/>
                      <a:r>
                        <a:rPr lang="pt-BR" sz="700" dirty="0">
                          <a:solidFill>
                            <a:srgbClr val="454545"/>
                          </a:solidFill>
                          <a:effectLst/>
                        </a:rPr>
                        <a:t>Alagoas</a:t>
                      </a:r>
                    </a:p>
                  </a:txBody>
                  <a:tcPr marL="28575" marR="28575" marT="19050" marB="19050" anchor="b">
                    <a:lnL w="12700">
                      <a:solidFill>
                        <a:srgbClr val="454545"/>
                      </a:solidFill>
                    </a:lnL>
                    <a:lnR w="12700">
                      <a:solidFill>
                        <a:srgbClr val="454545"/>
                      </a:solidFill>
                    </a:lnR>
                  </a:tcPr>
                </a:tc>
                <a:tc>
                  <a:txBody>
                    <a:bodyPr/>
                    <a:lstStyle/>
                    <a:p>
                      <a:pPr algn="ctr" rtl="0" fontAlgn="b"/>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tcPr>
                </a:tc>
                <a:tc>
                  <a:txBody>
                    <a:bodyPr/>
                    <a:lstStyle/>
                    <a:p>
                      <a:pPr algn="ctr" rtl="0" fontAlgn="b"/>
                      <a:endParaRPr lang="pt-BR" sz="700">
                        <a:solidFill>
                          <a:schemeClr val="accent5"/>
                        </a:solidFill>
                        <a:effectLst/>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noFill/>
                  </a:tcPr>
                </a:tc>
                <a:extLst>
                  <a:ext uri="{0D108BD9-81ED-4DB2-BD59-A6C34878D82A}">
                    <a16:rowId xmlns:a16="http://schemas.microsoft.com/office/drawing/2014/main" val="2083333447"/>
                  </a:ext>
                </a:extLst>
              </a:tr>
              <a:tr h="140575">
                <a:tc>
                  <a:txBody>
                    <a:bodyPr/>
                    <a:lstStyle/>
                    <a:p>
                      <a:pPr rtl="0" fontAlgn="b"/>
                      <a:r>
                        <a:rPr lang="pt-BR" sz="700" dirty="0">
                          <a:solidFill>
                            <a:srgbClr val="454545"/>
                          </a:solidFill>
                          <a:effectLst/>
                        </a:rPr>
                        <a:t>Sergipe</a:t>
                      </a:r>
                    </a:p>
                  </a:txBody>
                  <a:tcPr marL="28575" marR="28575" marT="19050" marB="19050" anchor="b">
                    <a:lnL w="12700">
                      <a:solidFill>
                        <a:srgbClr val="454545"/>
                      </a:solidFill>
                    </a:lnL>
                    <a:lnR w="12700">
                      <a:solidFill>
                        <a:srgbClr val="454545"/>
                      </a:solidFill>
                    </a:lnR>
                  </a:tcPr>
                </a:tc>
                <a:tc>
                  <a:txBody>
                    <a:bodyPr/>
                    <a:lstStyle/>
                    <a:p>
                      <a:pPr algn="ctr" rtl="0" fontAlgn="b"/>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tcPr>
                </a:tc>
                <a:tc>
                  <a:txBody>
                    <a:bodyPr/>
                    <a:lstStyle/>
                    <a:p>
                      <a:pPr algn="ctr" rtl="0" fontAlgn="b"/>
                      <a:endParaRPr lang="pt-BR" sz="700">
                        <a:solidFill>
                          <a:schemeClr val="accent5"/>
                        </a:solidFill>
                        <a:effectLst/>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noFill/>
                  </a:tcPr>
                </a:tc>
                <a:extLst>
                  <a:ext uri="{0D108BD9-81ED-4DB2-BD59-A6C34878D82A}">
                    <a16:rowId xmlns:a16="http://schemas.microsoft.com/office/drawing/2014/main" val="784756905"/>
                  </a:ext>
                </a:extLst>
              </a:tr>
              <a:tr h="140575">
                <a:tc>
                  <a:txBody>
                    <a:bodyPr/>
                    <a:lstStyle/>
                    <a:p>
                      <a:pPr rtl="0" fontAlgn="b"/>
                      <a:r>
                        <a:rPr lang="pt-BR" sz="700" dirty="0">
                          <a:solidFill>
                            <a:srgbClr val="454545"/>
                          </a:solidFill>
                          <a:effectLst/>
                        </a:rPr>
                        <a:t>Bahia</a:t>
                      </a:r>
                    </a:p>
                  </a:txBody>
                  <a:tcPr marL="28575" marR="28575" marT="19050" marB="19050" anchor="b">
                    <a:lnL w="12700">
                      <a:solidFill>
                        <a:srgbClr val="454545"/>
                      </a:solidFill>
                    </a:lnL>
                    <a:lnR w="12700">
                      <a:solidFill>
                        <a:srgbClr val="454545"/>
                      </a:solidFill>
                    </a:lnR>
                    <a:lnB w="12700">
                      <a:solidFill>
                        <a:srgbClr val="454545"/>
                      </a:solidFill>
                    </a:lnB>
                  </a:tcPr>
                </a:tc>
                <a:tc>
                  <a:txBody>
                    <a:bodyPr/>
                    <a:lstStyle/>
                    <a:p>
                      <a:pPr algn="ctr" rtl="0" fontAlgn="b"/>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lnB w="12700" cap="flat" cmpd="sng" algn="ctr">
                      <a:solidFill>
                        <a:srgbClr val="454545"/>
                      </a:solidFill>
                      <a:prstDash val="solid"/>
                      <a:round/>
                      <a:headEnd type="none" w="med" len="med"/>
                      <a:tailEnd type="none" w="med" len="med"/>
                    </a:lnB>
                  </a:tcPr>
                </a:tc>
                <a:tc>
                  <a:txBody>
                    <a:bodyPr/>
                    <a:lstStyle/>
                    <a:p>
                      <a:pPr algn="ctr" rtl="0" fontAlgn="b"/>
                      <a:r>
                        <a:rPr lang="pt-BR" sz="700" b="0" i="0" u="none" strike="noStrike" noProof="0" dirty="0">
                          <a:solidFill>
                            <a:schemeClr val="accent5"/>
                          </a:solidFill>
                          <a:effectLst/>
                          <a:latin typeface="+mn-lt"/>
                        </a:rPr>
                        <a:t>✓</a:t>
                      </a:r>
                      <a:endParaRPr lang="pt-BR" sz="700" dirty="0">
                        <a:solidFill>
                          <a:schemeClr val="accent5"/>
                        </a:solidFill>
                        <a:effectLst/>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lnB w="12700" cap="flat" cmpd="sng" algn="ctr">
                      <a:solidFill>
                        <a:srgbClr val="454545"/>
                      </a:solidFill>
                      <a:prstDash val="solid"/>
                      <a:round/>
                      <a:headEnd type="none" w="med" len="med"/>
                      <a:tailEnd type="none" w="med" len="med"/>
                    </a:lnB>
                    <a:solidFill>
                      <a:schemeClr val="accent5"/>
                    </a:solidFill>
                  </a:tcPr>
                </a:tc>
                <a:extLst>
                  <a:ext uri="{0D108BD9-81ED-4DB2-BD59-A6C34878D82A}">
                    <a16:rowId xmlns:a16="http://schemas.microsoft.com/office/drawing/2014/main" val="1545236934"/>
                  </a:ext>
                </a:extLst>
              </a:tr>
              <a:tr h="140575">
                <a:tc>
                  <a:txBody>
                    <a:bodyPr/>
                    <a:lstStyle/>
                    <a:p>
                      <a:pPr rtl="0" fontAlgn="b"/>
                      <a:r>
                        <a:rPr lang="pt-BR" sz="700" dirty="0">
                          <a:solidFill>
                            <a:srgbClr val="454545"/>
                          </a:solidFill>
                          <a:effectLst/>
                        </a:rPr>
                        <a:t>Minas Gerais</a:t>
                      </a:r>
                    </a:p>
                  </a:txBody>
                  <a:tcPr marL="28575" marR="28575" marT="19050" marB="19050" anchor="b">
                    <a:lnL w="12700">
                      <a:solidFill>
                        <a:srgbClr val="454545"/>
                      </a:solidFill>
                    </a:lnL>
                    <a:lnR w="12700">
                      <a:solidFill>
                        <a:srgbClr val="454545"/>
                      </a:solidFill>
                    </a:lnR>
                    <a:lnT w="12700">
                      <a:solidFill>
                        <a:srgbClr val="454545"/>
                      </a:solidFill>
                    </a:lnT>
                  </a:tcPr>
                </a:tc>
                <a:tc>
                  <a:txBody>
                    <a:bodyPr/>
                    <a:lstStyle/>
                    <a:p>
                      <a:pPr lvl="0" algn="ctr">
                        <a:buNone/>
                      </a:pPr>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lnT w="12700" cap="flat" cmpd="sng" algn="ctr">
                      <a:solidFill>
                        <a:srgbClr val="454545"/>
                      </a:solidFill>
                      <a:prstDash val="solid"/>
                      <a:round/>
                      <a:headEnd type="none" w="med" len="med"/>
                      <a:tailEnd type="none" w="med" len="med"/>
                    </a:lnT>
                    <a:solidFill>
                      <a:schemeClr val="accent5"/>
                    </a:solidFill>
                  </a:tcPr>
                </a:tc>
                <a:tc>
                  <a:txBody>
                    <a:bodyPr/>
                    <a:lstStyle/>
                    <a:p>
                      <a:pPr lvl="0" algn="ctr">
                        <a:buNone/>
                      </a:pPr>
                      <a:endParaRPr lang="pt-BR" sz="700">
                        <a:solidFill>
                          <a:schemeClr val="accent5"/>
                        </a:solidFill>
                        <a:effectLst/>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lnT w="12700" cap="flat" cmpd="sng" algn="ctr">
                      <a:solidFill>
                        <a:srgbClr val="454545"/>
                      </a:solidFill>
                      <a:prstDash val="solid"/>
                      <a:round/>
                      <a:headEnd type="none" w="med" len="med"/>
                      <a:tailEnd type="none" w="med" len="med"/>
                    </a:lnT>
                    <a:noFill/>
                  </a:tcPr>
                </a:tc>
                <a:extLst>
                  <a:ext uri="{0D108BD9-81ED-4DB2-BD59-A6C34878D82A}">
                    <a16:rowId xmlns:a16="http://schemas.microsoft.com/office/drawing/2014/main" val="437188623"/>
                  </a:ext>
                </a:extLst>
              </a:tr>
              <a:tr h="140575">
                <a:tc>
                  <a:txBody>
                    <a:bodyPr/>
                    <a:lstStyle/>
                    <a:p>
                      <a:pPr rtl="0" fontAlgn="b"/>
                      <a:r>
                        <a:rPr lang="pt-BR" sz="700" dirty="0">
                          <a:solidFill>
                            <a:srgbClr val="454545"/>
                          </a:solidFill>
                          <a:effectLst/>
                        </a:rPr>
                        <a:t>Espírito Santo</a:t>
                      </a:r>
                    </a:p>
                  </a:txBody>
                  <a:tcPr marL="28575" marR="28575" marT="19050" marB="19050" anchor="b">
                    <a:lnL w="12700">
                      <a:solidFill>
                        <a:srgbClr val="454545"/>
                      </a:solidFill>
                    </a:lnL>
                    <a:lnR w="12700">
                      <a:solidFill>
                        <a:srgbClr val="454545"/>
                      </a:solidFill>
                    </a:lnR>
                  </a:tcPr>
                </a:tc>
                <a:tc>
                  <a:txBody>
                    <a:bodyPr/>
                    <a:lstStyle/>
                    <a:p>
                      <a:pPr lvl="0" algn="ctr">
                        <a:buNone/>
                      </a:pPr>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solidFill>
                      <a:schemeClr val="accent5"/>
                    </a:solidFill>
                  </a:tcPr>
                </a:tc>
                <a:tc>
                  <a:txBody>
                    <a:bodyPr/>
                    <a:lstStyle/>
                    <a:p>
                      <a:pPr lvl="0" algn="ctr">
                        <a:buNone/>
                      </a:pPr>
                      <a:endParaRPr lang="pt-BR" sz="700">
                        <a:solidFill>
                          <a:schemeClr val="accent5"/>
                        </a:solidFill>
                        <a:effectLst/>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noFill/>
                  </a:tcPr>
                </a:tc>
                <a:extLst>
                  <a:ext uri="{0D108BD9-81ED-4DB2-BD59-A6C34878D82A}">
                    <a16:rowId xmlns:a16="http://schemas.microsoft.com/office/drawing/2014/main" val="3169208747"/>
                  </a:ext>
                </a:extLst>
              </a:tr>
              <a:tr h="140575">
                <a:tc>
                  <a:txBody>
                    <a:bodyPr/>
                    <a:lstStyle/>
                    <a:p>
                      <a:pPr rtl="0" fontAlgn="b"/>
                      <a:r>
                        <a:rPr lang="pt-BR" sz="700" dirty="0">
                          <a:solidFill>
                            <a:srgbClr val="454545"/>
                          </a:solidFill>
                          <a:effectLst/>
                        </a:rPr>
                        <a:t>Rio de Janeiro</a:t>
                      </a:r>
                    </a:p>
                  </a:txBody>
                  <a:tcPr marL="28575" marR="28575" marT="19050" marB="19050" anchor="b">
                    <a:lnL w="12700">
                      <a:solidFill>
                        <a:srgbClr val="454545"/>
                      </a:solidFill>
                    </a:lnL>
                    <a:lnR w="12700">
                      <a:solidFill>
                        <a:srgbClr val="454545"/>
                      </a:solidFill>
                    </a:lnR>
                  </a:tcPr>
                </a:tc>
                <a:tc>
                  <a:txBody>
                    <a:bodyPr/>
                    <a:lstStyle/>
                    <a:p>
                      <a:pPr algn="ctr" rtl="0" fontAlgn="b"/>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tcPr>
                </a:tc>
                <a:tc>
                  <a:txBody>
                    <a:bodyPr/>
                    <a:lstStyle/>
                    <a:p>
                      <a:pPr algn="ctr" rtl="0" fontAlgn="b"/>
                      <a:endParaRPr lang="pt-BR" sz="700">
                        <a:solidFill>
                          <a:schemeClr val="accent5"/>
                        </a:solidFill>
                        <a:effectLst/>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noFill/>
                  </a:tcPr>
                </a:tc>
                <a:extLst>
                  <a:ext uri="{0D108BD9-81ED-4DB2-BD59-A6C34878D82A}">
                    <a16:rowId xmlns:a16="http://schemas.microsoft.com/office/drawing/2014/main" val="4137199719"/>
                  </a:ext>
                </a:extLst>
              </a:tr>
              <a:tr h="140575">
                <a:tc>
                  <a:txBody>
                    <a:bodyPr/>
                    <a:lstStyle/>
                    <a:p>
                      <a:pPr rtl="0" fontAlgn="b"/>
                      <a:r>
                        <a:rPr lang="pt-BR" sz="700" dirty="0">
                          <a:solidFill>
                            <a:srgbClr val="454545"/>
                          </a:solidFill>
                          <a:effectLst/>
                        </a:rPr>
                        <a:t>São Paulo</a:t>
                      </a:r>
                    </a:p>
                  </a:txBody>
                  <a:tcPr marL="28575" marR="28575" marT="19050" marB="19050" anchor="b">
                    <a:lnL w="12700">
                      <a:solidFill>
                        <a:srgbClr val="454545"/>
                      </a:solidFill>
                    </a:lnL>
                    <a:lnR w="12700">
                      <a:solidFill>
                        <a:srgbClr val="454545"/>
                      </a:solidFill>
                    </a:lnR>
                    <a:lnB w="12700">
                      <a:solidFill>
                        <a:srgbClr val="454545"/>
                      </a:solidFill>
                    </a:lnB>
                  </a:tcPr>
                </a:tc>
                <a:tc>
                  <a:txBody>
                    <a:bodyPr/>
                    <a:lstStyle/>
                    <a:p>
                      <a:pPr lvl="0" algn="ctr">
                        <a:buNone/>
                      </a:pPr>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lnB w="12700" cap="flat" cmpd="sng" algn="ctr">
                      <a:solidFill>
                        <a:srgbClr val="454545"/>
                      </a:solidFill>
                      <a:prstDash val="solid"/>
                      <a:round/>
                      <a:headEnd type="none" w="med" len="med"/>
                      <a:tailEnd type="none" w="med" len="med"/>
                    </a:lnB>
                    <a:solidFill>
                      <a:schemeClr val="accent5"/>
                    </a:solidFill>
                  </a:tcPr>
                </a:tc>
                <a:tc>
                  <a:txBody>
                    <a:bodyPr/>
                    <a:lstStyle/>
                    <a:p>
                      <a:pPr lvl="0" algn="ctr">
                        <a:buNone/>
                      </a:pPr>
                      <a:r>
                        <a:rPr lang="pt-BR" sz="700" b="0" i="0" u="none" strike="noStrike" noProof="0" dirty="0">
                          <a:solidFill>
                            <a:schemeClr val="accent5"/>
                          </a:solidFill>
                          <a:effectLst/>
                          <a:latin typeface="+mn-lt"/>
                        </a:rPr>
                        <a:t>✓</a:t>
                      </a:r>
                      <a:endParaRPr lang="pt-BR" sz="700" dirty="0">
                        <a:solidFill>
                          <a:schemeClr val="accent5"/>
                        </a:solidFill>
                        <a:effectLst/>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lnB w="12700" cap="flat" cmpd="sng" algn="ctr">
                      <a:solidFill>
                        <a:srgbClr val="454545"/>
                      </a:solidFill>
                      <a:prstDash val="solid"/>
                      <a:round/>
                      <a:headEnd type="none" w="med" len="med"/>
                      <a:tailEnd type="none" w="med" len="med"/>
                    </a:lnB>
                    <a:solidFill>
                      <a:schemeClr val="accent5"/>
                    </a:solidFill>
                  </a:tcPr>
                </a:tc>
                <a:extLst>
                  <a:ext uri="{0D108BD9-81ED-4DB2-BD59-A6C34878D82A}">
                    <a16:rowId xmlns:a16="http://schemas.microsoft.com/office/drawing/2014/main" val="496026028"/>
                  </a:ext>
                </a:extLst>
              </a:tr>
              <a:tr h="140575">
                <a:tc>
                  <a:txBody>
                    <a:bodyPr/>
                    <a:lstStyle/>
                    <a:p>
                      <a:pPr rtl="0" fontAlgn="b"/>
                      <a:r>
                        <a:rPr lang="pt-BR" sz="700" dirty="0">
                          <a:solidFill>
                            <a:srgbClr val="454545"/>
                          </a:solidFill>
                          <a:effectLst/>
                        </a:rPr>
                        <a:t>Paraná</a:t>
                      </a:r>
                    </a:p>
                  </a:txBody>
                  <a:tcPr marL="28575" marR="28575" marT="19050" marB="19050" anchor="b">
                    <a:lnL w="12700">
                      <a:solidFill>
                        <a:srgbClr val="454545"/>
                      </a:solidFill>
                    </a:lnL>
                    <a:lnR w="12700">
                      <a:solidFill>
                        <a:srgbClr val="454545"/>
                      </a:solidFill>
                    </a:lnR>
                    <a:lnT w="12700">
                      <a:solidFill>
                        <a:srgbClr val="454545"/>
                      </a:solidFill>
                    </a:lnT>
                  </a:tcPr>
                </a:tc>
                <a:tc>
                  <a:txBody>
                    <a:bodyPr/>
                    <a:lstStyle/>
                    <a:p>
                      <a:pPr algn="ctr" rtl="0" fontAlgn="b"/>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lnT w="12700" cap="flat" cmpd="sng" algn="ctr">
                      <a:solidFill>
                        <a:srgbClr val="454545"/>
                      </a:solidFill>
                      <a:prstDash val="solid"/>
                      <a:round/>
                      <a:headEnd type="none" w="med" len="med"/>
                      <a:tailEnd type="none" w="med" len="med"/>
                    </a:lnT>
                  </a:tcPr>
                </a:tc>
                <a:tc>
                  <a:txBody>
                    <a:bodyPr/>
                    <a:lstStyle/>
                    <a:p>
                      <a:pPr algn="ctr" rtl="0" fontAlgn="b"/>
                      <a:r>
                        <a:rPr lang="pt-BR" sz="700" b="0" i="0" u="none" strike="noStrike" noProof="0" dirty="0">
                          <a:solidFill>
                            <a:schemeClr val="accent5"/>
                          </a:solidFill>
                          <a:effectLst/>
                          <a:latin typeface="+mn-lt"/>
                        </a:rPr>
                        <a:t>✓</a:t>
                      </a:r>
                      <a:endParaRPr lang="pt-BR" sz="700" dirty="0">
                        <a:solidFill>
                          <a:schemeClr val="accent5"/>
                        </a:solidFill>
                        <a:effectLst/>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lnT w="12700" cap="flat" cmpd="sng" algn="ctr">
                      <a:solidFill>
                        <a:srgbClr val="454545"/>
                      </a:solidFill>
                      <a:prstDash val="solid"/>
                      <a:round/>
                      <a:headEnd type="none" w="med" len="med"/>
                      <a:tailEnd type="none" w="med" len="med"/>
                    </a:lnT>
                    <a:solidFill>
                      <a:schemeClr val="accent5"/>
                    </a:solidFill>
                  </a:tcPr>
                </a:tc>
                <a:extLst>
                  <a:ext uri="{0D108BD9-81ED-4DB2-BD59-A6C34878D82A}">
                    <a16:rowId xmlns:a16="http://schemas.microsoft.com/office/drawing/2014/main" val="1457486790"/>
                  </a:ext>
                </a:extLst>
              </a:tr>
              <a:tr h="140575">
                <a:tc>
                  <a:txBody>
                    <a:bodyPr/>
                    <a:lstStyle/>
                    <a:p>
                      <a:pPr rtl="0" fontAlgn="b"/>
                      <a:r>
                        <a:rPr lang="pt-BR" sz="700" dirty="0">
                          <a:solidFill>
                            <a:srgbClr val="454545"/>
                          </a:solidFill>
                          <a:effectLst/>
                        </a:rPr>
                        <a:t>Santa Catarina</a:t>
                      </a:r>
                    </a:p>
                  </a:txBody>
                  <a:tcPr marL="28575" marR="28575" marT="19050" marB="19050" anchor="b">
                    <a:lnL w="12700">
                      <a:solidFill>
                        <a:srgbClr val="454545"/>
                      </a:solidFill>
                    </a:lnL>
                    <a:lnR w="12700">
                      <a:solidFill>
                        <a:srgbClr val="454545"/>
                      </a:solidFill>
                    </a:lnR>
                  </a:tcPr>
                </a:tc>
                <a:tc>
                  <a:txBody>
                    <a:bodyPr/>
                    <a:lstStyle/>
                    <a:p>
                      <a:pPr lvl="0" algn="ctr">
                        <a:buNone/>
                      </a:pPr>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solidFill>
                      <a:schemeClr val="accent5"/>
                    </a:solidFill>
                  </a:tcPr>
                </a:tc>
                <a:tc>
                  <a:txBody>
                    <a:bodyPr/>
                    <a:lstStyle/>
                    <a:p>
                      <a:pPr lvl="0" algn="ctr">
                        <a:buNone/>
                      </a:pPr>
                      <a:r>
                        <a:rPr lang="pt-BR" sz="700" b="0" i="0" u="none" strike="noStrike" noProof="0" dirty="0">
                          <a:solidFill>
                            <a:schemeClr val="accent5"/>
                          </a:solidFill>
                          <a:effectLst/>
                          <a:latin typeface="+mn-lt"/>
                        </a:rPr>
                        <a:t>✓</a:t>
                      </a:r>
                      <a:endParaRPr lang="pt-BR" sz="700" dirty="0">
                        <a:solidFill>
                          <a:schemeClr val="accent5"/>
                        </a:solidFill>
                        <a:effectLst/>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solidFill>
                      <a:schemeClr val="accent5"/>
                    </a:solidFill>
                  </a:tcPr>
                </a:tc>
                <a:extLst>
                  <a:ext uri="{0D108BD9-81ED-4DB2-BD59-A6C34878D82A}">
                    <a16:rowId xmlns:a16="http://schemas.microsoft.com/office/drawing/2014/main" val="183690585"/>
                  </a:ext>
                </a:extLst>
              </a:tr>
              <a:tr h="140575">
                <a:tc>
                  <a:txBody>
                    <a:bodyPr/>
                    <a:lstStyle/>
                    <a:p>
                      <a:pPr rtl="0" fontAlgn="b"/>
                      <a:r>
                        <a:rPr lang="pt-BR" sz="700" dirty="0">
                          <a:solidFill>
                            <a:srgbClr val="454545"/>
                          </a:solidFill>
                          <a:effectLst/>
                        </a:rPr>
                        <a:t>Rio Grande do Sul</a:t>
                      </a:r>
                    </a:p>
                  </a:txBody>
                  <a:tcPr marL="28575" marR="28575" marT="19050" marB="19050" anchor="b">
                    <a:lnL w="12700">
                      <a:solidFill>
                        <a:srgbClr val="454545"/>
                      </a:solidFill>
                    </a:lnL>
                    <a:lnR w="12700">
                      <a:solidFill>
                        <a:srgbClr val="454545"/>
                      </a:solidFill>
                    </a:lnR>
                    <a:lnB w="12700">
                      <a:solidFill>
                        <a:srgbClr val="454545"/>
                      </a:solidFill>
                    </a:lnB>
                  </a:tcPr>
                </a:tc>
                <a:tc>
                  <a:txBody>
                    <a:bodyPr/>
                    <a:lstStyle/>
                    <a:p>
                      <a:pPr algn="ctr" rtl="0" fontAlgn="b"/>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lnB w="12700" cap="flat" cmpd="sng" algn="ctr">
                      <a:solidFill>
                        <a:srgbClr val="454545"/>
                      </a:solidFill>
                      <a:prstDash val="solid"/>
                      <a:round/>
                      <a:headEnd type="none" w="med" len="med"/>
                      <a:tailEnd type="none" w="med" len="med"/>
                    </a:lnB>
                  </a:tcPr>
                </a:tc>
                <a:tc>
                  <a:txBody>
                    <a:bodyPr/>
                    <a:lstStyle/>
                    <a:p>
                      <a:pPr algn="ctr" rtl="0" fontAlgn="b"/>
                      <a:r>
                        <a:rPr lang="pt-BR" sz="700" b="0" i="0" u="none" strike="noStrike" noProof="0" dirty="0">
                          <a:solidFill>
                            <a:schemeClr val="accent5"/>
                          </a:solidFill>
                          <a:effectLst/>
                          <a:latin typeface="+mn-lt"/>
                        </a:rPr>
                        <a:t>✓</a:t>
                      </a:r>
                      <a:endParaRPr lang="pt-BR" sz="700" dirty="0">
                        <a:solidFill>
                          <a:schemeClr val="accent5"/>
                        </a:solidFill>
                        <a:effectLst/>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lnB w="12700" cap="flat" cmpd="sng" algn="ctr">
                      <a:solidFill>
                        <a:srgbClr val="454545"/>
                      </a:solidFill>
                      <a:prstDash val="solid"/>
                      <a:round/>
                      <a:headEnd type="none" w="med" len="med"/>
                      <a:tailEnd type="none" w="med" len="med"/>
                    </a:lnB>
                    <a:solidFill>
                      <a:schemeClr val="accent5"/>
                    </a:solidFill>
                  </a:tcPr>
                </a:tc>
                <a:extLst>
                  <a:ext uri="{0D108BD9-81ED-4DB2-BD59-A6C34878D82A}">
                    <a16:rowId xmlns:a16="http://schemas.microsoft.com/office/drawing/2014/main" val="2704435280"/>
                  </a:ext>
                </a:extLst>
              </a:tr>
              <a:tr h="140575">
                <a:tc>
                  <a:txBody>
                    <a:bodyPr/>
                    <a:lstStyle/>
                    <a:p>
                      <a:pPr rtl="0" fontAlgn="b"/>
                      <a:r>
                        <a:rPr lang="pt-BR" sz="700" dirty="0">
                          <a:solidFill>
                            <a:srgbClr val="454545"/>
                          </a:solidFill>
                          <a:effectLst/>
                        </a:rPr>
                        <a:t>Mato Grosso do Sul</a:t>
                      </a:r>
                    </a:p>
                  </a:txBody>
                  <a:tcPr marL="28575" marR="28575" marT="19050" marB="19050" anchor="b">
                    <a:lnL w="12700">
                      <a:solidFill>
                        <a:srgbClr val="454545"/>
                      </a:solidFill>
                    </a:lnL>
                    <a:lnR w="12700">
                      <a:solidFill>
                        <a:srgbClr val="454545"/>
                      </a:solidFill>
                    </a:lnR>
                    <a:lnT w="12700">
                      <a:solidFill>
                        <a:srgbClr val="454545"/>
                      </a:solidFill>
                    </a:lnT>
                  </a:tcPr>
                </a:tc>
                <a:tc>
                  <a:txBody>
                    <a:bodyPr/>
                    <a:lstStyle/>
                    <a:p>
                      <a:pPr lvl="0" algn="ctr">
                        <a:buNone/>
                      </a:pPr>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lnT w="12700" cap="flat" cmpd="sng" algn="ctr">
                      <a:solidFill>
                        <a:srgbClr val="454545"/>
                      </a:solidFill>
                      <a:prstDash val="solid"/>
                      <a:round/>
                      <a:headEnd type="none" w="med" len="med"/>
                      <a:tailEnd type="none" w="med" len="med"/>
                    </a:lnT>
                    <a:solidFill>
                      <a:schemeClr val="accent5"/>
                    </a:solidFill>
                  </a:tcPr>
                </a:tc>
                <a:tc>
                  <a:txBody>
                    <a:bodyPr/>
                    <a:lstStyle/>
                    <a:p>
                      <a:pPr lvl="0" algn="ctr">
                        <a:buNone/>
                      </a:pPr>
                      <a:r>
                        <a:rPr lang="pt-BR" sz="700" b="0" i="0" u="none" strike="noStrike" noProof="0" dirty="0">
                          <a:solidFill>
                            <a:schemeClr val="accent5"/>
                          </a:solidFill>
                          <a:effectLst/>
                          <a:latin typeface="+mn-lt"/>
                        </a:rPr>
                        <a:t>✓</a:t>
                      </a:r>
                      <a:endParaRPr lang="pt-BR" sz="700" dirty="0">
                        <a:solidFill>
                          <a:schemeClr val="accent5"/>
                        </a:solidFill>
                        <a:effectLst/>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lnT w="12700" cap="flat" cmpd="sng" algn="ctr">
                      <a:solidFill>
                        <a:srgbClr val="454545"/>
                      </a:solidFill>
                      <a:prstDash val="solid"/>
                      <a:round/>
                      <a:headEnd type="none" w="med" len="med"/>
                      <a:tailEnd type="none" w="med" len="med"/>
                    </a:lnT>
                    <a:solidFill>
                      <a:schemeClr val="accent5"/>
                    </a:solidFill>
                  </a:tcPr>
                </a:tc>
                <a:extLst>
                  <a:ext uri="{0D108BD9-81ED-4DB2-BD59-A6C34878D82A}">
                    <a16:rowId xmlns:a16="http://schemas.microsoft.com/office/drawing/2014/main" val="2306134063"/>
                  </a:ext>
                </a:extLst>
              </a:tr>
              <a:tr h="140575">
                <a:tc>
                  <a:txBody>
                    <a:bodyPr/>
                    <a:lstStyle/>
                    <a:p>
                      <a:pPr rtl="0" fontAlgn="b"/>
                      <a:r>
                        <a:rPr lang="pt-BR" sz="700" dirty="0">
                          <a:solidFill>
                            <a:srgbClr val="454545"/>
                          </a:solidFill>
                          <a:effectLst/>
                        </a:rPr>
                        <a:t>Mato Grosso</a:t>
                      </a:r>
                    </a:p>
                  </a:txBody>
                  <a:tcPr marL="28575" marR="28575" marT="19050" marB="19050" anchor="b">
                    <a:lnL w="12700">
                      <a:solidFill>
                        <a:srgbClr val="454545"/>
                      </a:solidFill>
                    </a:lnL>
                    <a:lnR w="12700">
                      <a:solidFill>
                        <a:srgbClr val="454545"/>
                      </a:solidFill>
                    </a:lnR>
                  </a:tcPr>
                </a:tc>
                <a:tc>
                  <a:txBody>
                    <a:bodyPr/>
                    <a:lstStyle/>
                    <a:p>
                      <a:pPr lvl="0" algn="ctr">
                        <a:buNone/>
                      </a:pPr>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solidFill>
                      <a:schemeClr val="accent5"/>
                    </a:solidFill>
                  </a:tcPr>
                </a:tc>
                <a:tc>
                  <a:txBody>
                    <a:bodyPr/>
                    <a:lstStyle/>
                    <a:p>
                      <a:pPr lvl="0" algn="ctr">
                        <a:buNone/>
                      </a:pPr>
                      <a:r>
                        <a:rPr lang="pt-BR" sz="700" b="0" i="0" u="none" strike="noStrike" noProof="0" dirty="0">
                          <a:solidFill>
                            <a:schemeClr val="accent5"/>
                          </a:solidFill>
                          <a:effectLst/>
                          <a:latin typeface="+mn-lt"/>
                        </a:rPr>
                        <a:t>✓</a:t>
                      </a:r>
                      <a:endParaRPr lang="pt-BR" sz="700" dirty="0">
                        <a:solidFill>
                          <a:schemeClr val="accent5"/>
                        </a:solidFill>
                        <a:effectLst/>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solidFill>
                      <a:schemeClr val="accent5"/>
                    </a:solidFill>
                  </a:tcPr>
                </a:tc>
                <a:extLst>
                  <a:ext uri="{0D108BD9-81ED-4DB2-BD59-A6C34878D82A}">
                    <a16:rowId xmlns:a16="http://schemas.microsoft.com/office/drawing/2014/main" val="99582014"/>
                  </a:ext>
                </a:extLst>
              </a:tr>
              <a:tr h="140575">
                <a:tc>
                  <a:txBody>
                    <a:bodyPr/>
                    <a:lstStyle/>
                    <a:p>
                      <a:pPr rtl="0" fontAlgn="b"/>
                      <a:r>
                        <a:rPr lang="pt-BR" sz="700" dirty="0">
                          <a:solidFill>
                            <a:srgbClr val="454545"/>
                          </a:solidFill>
                          <a:effectLst/>
                        </a:rPr>
                        <a:t>Goiás</a:t>
                      </a:r>
                    </a:p>
                  </a:txBody>
                  <a:tcPr marL="28575" marR="28575" marT="19050" marB="19050" anchor="b">
                    <a:lnL w="12700">
                      <a:solidFill>
                        <a:srgbClr val="454545"/>
                      </a:solidFill>
                    </a:lnL>
                    <a:lnR w="12700">
                      <a:solidFill>
                        <a:srgbClr val="454545"/>
                      </a:solidFill>
                    </a:lnR>
                  </a:tcPr>
                </a:tc>
                <a:tc>
                  <a:txBody>
                    <a:bodyPr/>
                    <a:lstStyle/>
                    <a:p>
                      <a:pPr algn="ctr" rtl="0" fontAlgn="b"/>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tcPr>
                </a:tc>
                <a:tc>
                  <a:txBody>
                    <a:bodyPr/>
                    <a:lstStyle/>
                    <a:p>
                      <a:pPr algn="ctr" rtl="0" fontAlgn="b"/>
                      <a:endParaRPr lang="pt-BR" sz="700">
                        <a:solidFill>
                          <a:schemeClr val="accent5"/>
                        </a:solidFill>
                        <a:effectLst/>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noFill/>
                  </a:tcPr>
                </a:tc>
                <a:extLst>
                  <a:ext uri="{0D108BD9-81ED-4DB2-BD59-A6C34878D82A}">
                    <a16:rowId xmlns:a16="http://schemas.microsoft.com/office/drawing/2014/main" val="2963155409"/>
                  </a:ext>
                </a:extLst>
              </a:tr>
              <a:tr h="140575">
                <a:tc>
                  <a:txBody>
                    <a:bodyPr/>
                    <a:lstStyle/>
                    <a:p>
                      <a:pPr rtl="0" fontAlgn="b"/>
                      <a:r>
                        <a:rPr lang="pt-BR" sz="700" dirty="0">
                          <a:solidFill>
                            <a:srgbClr val="454545"/>
                          </a:solidFill>
                          <a:effectLst/>
                        </a:rPr>
                        <a:t>Distrito Federal</a:t>
                      </a:r>
                    </a:p>
                  </a:txBody>
                  <a:tcPr marL="28575" marR="28575" marT="19050" marB="19050" anchor="b">
                    <a:lnL w="12700">
                      <a:solidFill>
                        <a:srgbClr val="454545"/>
                      </a:solidFill>
                    </a:lnL>
                    <a:lnR w="12700">
                      <a:solidFill>
                        <a:srgbClr val="454545"/>
                      </a:solidFill>
                    </a:lnR>
                    <a:lnB w="12700">
                      <a:solidFill>
                        <a:srgbClr val="454545"/>
                      </a:solidFill>
                    </a:lnB>
                  </a:tcPr>
                </a:tc>
                <a:tc>
                  <a:txBody>
                    <a:bodyPr/>
                    <a:lstStyle/>
                    <a:p>
                      <a:pPr lvl="0" algn="ctr">
                        <a:buNone/>
                      </a:pPr>
                      <a:endParaRPr lang="pt-BR" sz="700">
                        <a:solidFill>
                          <a:schemeClr val="accent5"/>
                        </a:solidFill>
                        <a:effectLst/>
                      </a:endParaRP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lnB w="12700" cap="flat" cmpd="sng" algn="ctr">
                      <a:solidFill>
                        <a:srgbClr val="454545"/>
                      </a:solidFill>
                      <a:prstDash val="solid"/>
                      <a:round/>
                      <a:headEnd type="none" w="med" len="med"/>
                      <a:tailEnd type="none" w="med" len="med"/>
                    </a:lnB>
                    <a:solidFill>
                      <a:schemeClr val="accent5"/>
                    </a:solidFill>
                  </a:tcPr>
                </a:tc>
                <a:tc>
                  <a:txBody>
                    <a:bodyPr/>
                    <a:lstStyle/>
                    <a:p>
                      <a:pPr lvl="0" algn="ctr">
                        <a:buNone/>
                      </a:pPr>
                      <a:r>
                        <a:rPr lang="pt-BR" sz="700" b="0" i="0" u="none" strike="noStrike" noProof="0" dirty="0">
                          <a:solidFill>
                            <a:schemeClr val="accent5"/>
                          </a:solidFill>
                          <a:effectLst/>
                          <a:latin typeface="+mn-lt"/>
                        </a:rPr>
                        <a:t>✓</a:t>
                      </a:r>
                      <a:endParaRPr lang="pt-BR" sz="700" dirty="0">
                        <a:solidFill>
                          <a:schemeClr val="accent5"/>
                        </a:solidFill>
                        <a:effectLst/>
                      </a:endParaRP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lnB w="12700" cap="flat" cmpd="sng" algn="ctr">
                      <a:solidFill>
                        <a:srgbClr val="454545"/>
                      </a:solidFill>
                      <a:prstDash val="solid"/>
                      <a:round/>
                      <a:headEnd type="none" w="med" len="med"/>
                      <a:tailEnd type="none" w="med" len="med"/>
                    </a:lnB>
                    <a:solidFill>
                      <a:schemeClr val="accent5"/>
                    </a:solidFill>
                  </a:tcPr>
                </a:tc>
                <a:extLst>
                  <a:ext uri="{0D108BD9-81ED-4DB2-BD59-A6C34878D82A}">
                    <a16:rowId xmlns:a16="http://schemas.microsoft.com/office/drawing/2014/main" val="4109605597"/>
                  </a:ext>
                </a:extLst>
              </a:tr>
              <a:tr h="140575">
                <a:tc>
                  <a:txBody>
                    <a:bodyPr/>
                    <a:lstStyle/>
                    <a:p>
                      <a:pPr algn="ctr" rtl="0" fontAlgn="b"/>
                      <a:r>
                        <a:rPr lang="pt-BR" sz="700" b="1" dirty="0">
                          <a:solidFill>
                            <a:srgbClr val="454545"/>
                          </a:solidFill>
                          <a:effectLst/>
                        </a:rPr>
                        <a:t>Geral</a:t>
                      </a:r>
                    </a:p>
                  </a:txBody>
                  <a:tcPr marL="28575" marR="28575" marT="19050" marB="19050" anchor="b">
                    <a:lnL w="12700">
                      <a:solidFill>
                        <a:srgbClr val="454545"/>
                      </a:solidFill>
                    </a:lnL>
                    <a:lnR w="12700">
                      <a:solidFill>
                        <a:srgbClr val="454545"/>
                      </a:solidFill>
                    </a:lnR>
                    <a:lnT w="12700">
                      <a:solidFill>
                        <a:srgbClr val="454545"/>
                      </a:solidFill>
                    </a:lnT>
                    <a:lnB w="12700">
                      <a:solidFill>
                        <a:srgbClr val="454545"/>
                      </a:solidFill>
                    </a:lnB>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700" b="1" dirty="0">
                          <a:solidFill>
                            <a:srgbClr val="454545"/>
                          </a:solidFill>
                          <a:effectLst/>
                        </a:rPr>
                        <a:t>55,6%</a:t>
                      </a:r>
                    </a:p>
                  </a:txBody>
                  <a:tcPr marL="28575" marR="28575" marT="19050" marB="19050" anchor="b">
                    <a:lnL w="12700">
                      <a:solidFill>
                        <a:srgbClr val="454545"/>
                      </a:solidFill>
                    </a:lnL>
                    <a:lnR w="12700" cap="flat" cmpd="sng" algn="ctr">
                      <a:solidFill>
                        <a:srgbClr val="454545"/>
                      </a:solidFill>
                      <a:prstDash val="solid"/>
                      <a:round/>
                      <a:headEnd type="none" w="med" len="med"/>
                      <a:tailEnd type="none" w="med" len="med"/>
                    </a:lnR>
                    <a:lnT w="12700" cap="flat" cmpd="sng" algn="ctr">
                      <a:solidFill>
                        <a:srgbClr val="454545"/>
                      </a:solidFill>
                      <a:prstDash val="solid"/>
                      <a:round/>
                      <a:headEnd type="none" w="med" len="med"/>
                      <a:tailEnd type="none" w="med" len="med"/>
                    </a:lnT>
                    <a:lnB w="12700">
                      <a:solidFill>
                        <a:srgbClr val="454545"/>
                      </a:solidFill>
                    </a:lnB>
                  </a:tcPr>
                </a:tc>
                <a:tc>
                  <a:txBody>
                    <a:bodyPr/>
                    <a:lstStyle/>
                    <a:p>
                      <a:pPr algn="ctr" rtl="0" fontAlgn="b"/>
                      <a:r>
                        <a:rPr lang="pt-BR" sz="700" b="1" dirty="0">
                          <a:solidFill>
                            <a:srgbClr val="454545"/>
                          </a:solidFill>
                          <a:effectLst/>
                        </a:rPr>
                        <a:t>48,1%</a:t>
                      </a:r>
                    </a:p>
                  </a:txBody>
                  <a:tcPr marL="28575" marR="28575" marT="19050" marB="19050" anchor="b">
                    <a:lnL w="12700" cap="flat" cmpd="sng" algn="ctr">
                      <a:solidFill>
                        <a:srgbClr val="454545"/>
                      </a:solidFill>
                      <a:prstDash val="solid"/>
                      <a:round/>
                      <a:headEnd type="none" w="med" len="med"/>
                      <a:tailEnd type="none" w="med" len="med"/>
                    </a:lnL>
                    <a:lnR w="12700" cap="flat" cmpd="sng" algn="ctr">
                      <a:solidFill>
                        <a:srgbClr val="454545"/>
                      </a:solidFill>
                      <a:prstDash val="solid"/>
                      <a:round/>
                      <a:headEnd type="none" w="med" len="med"/>
                      <a:tailEnd type="none" w="med" len="med"/>
                    </a:lnR>
                    <a:lnT w="12700" cap="flat" cmpd="sng" algn="ctr">
                      <a:solidFill>
                        <a:srgbClr val="454545"/>
                      </a:solidFill>
                      <a:prstDash val="solid"/>
                      <a:round/>
                      <a:headEnd type="none" w="med" len="med"/>
                      <a:tailEnd type="none" w="med" len="med"/>
                    </a:lnT>
                    <a:lnB w="12700">
                      <a:solidFill>
                        <a:srgbClr val="454545"/>
                      </a:solidFill>
                    </a:lnB>
                  </a:tcPr>
                </a:tc>
                <a:extLst>
                  <a:ext uri="{0D108BD9-81ED-4DB2-BD59-A6C34878D82A}">
                    <a16:rowId xmlns:a16="http://schemas.microsoft.com/office/drawing/2014/main" val="821689364"/>
                  </a:ext>
                </a:extLst>
              </a:tr>
            </a:tbl>
          </a:graphicData>
        </a:graphic>
      </p:graphicFrame>
      <p:sp>
        <p:nvSpPr>
          <p:cNvPr id="3" name="TextBox 2">
            <a:extLst>
              <a:ext uri="{FF2B5EF4-FFF2-40B4-BE49-F238E27FC236}">
                <a16:creationId xmlns:a16="http://schemas.microsoft.com/office/drawing/2014/main" id="{210B9498-F7DC-4F1D-A32D-B07EB6255DD9}"/>
              </a:ext>
            </a:extLst>
          </p:cNvPr>
          <p:cNvSpPr txBox="1"/>
          <p:nvPr/>
        </p:nvSpPr>
        <p:spPr>
          <a:xfrm>
            <a:off x="5862753" y="4824296"/>
            <a:ext cx="1983525"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Estadic / IBGE. Elaboração: Campanha Nacional pelo Direito à Educação.</a:t>
            </a:r>
          </a:p>
        </p:txBody>
      </p:sp>
    </p:spTree>
    <p:extLst>
      <p:ext uri="{BB962C8B-B14F-4D97-AF65-F5344CB8AC3E}">
        <p14:creationId xmlns:p14="http://schemas.microsoft.com/office/powerpoint/2010/main" val="40728177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18 | Indicador 18B</a:t>
            </a:r>
            <a:endParaRPr lang="pt-BR"/>
          </a:p>
        </p:txBody>
      </p:sp>
      <p:sp>
        <p:nvSpPr>
          <p:cNvPr id="92" name="Google Shape;92;p17"/>
          <p:cNvSpPr txBox="1">
            <a:spLocks noGrp="1"/>
          </p:cNvSpPr>
          <p:nvPr>
            <p:ph type="body" idx="1"/>
          </p:nvPr>
        </p:nvSpPr>
        <p:spPr>
          <a:xfrm>
            <a:off x="5009804" y="1364840"/>
            <a:ext cx="3729130" cy="3076531"/>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Se entre as unidades federativas a garantia do piso salarial era a medida mais descumprida, no contexto do municípios o maior problema está no estabelecimento de planos de carreira aos profissionais não docentes da educação. Em 2021, menos da metade dos municípios possuía esse dispositivo em lei.</a:t>
            </a:r>
          </a:p>
          <a:p>
            <a:pPr marL="0" indent="0">
              <a:lnSpc>
                <a:spcPct val="114999"/>
              </a:lnSpc>
              <a:spcAft>
                <a:spcPts val="1200"/>
              </a:spcAft>
              <a:buNone/>
            </a:pPr>
            <a:r>
              <a:rPr lang="pt-BR" sz="1000">
                <a:solidFill>
                  <a:srgbClr val="454545"/>
                </a:solidFill>
              </a:rPr>
              <a:t>Por uma diferença na mensuração realizada pelo IBGE nos municípios, a questão do piso salarial tem comparabilidade muito limitada. Em 2021, a informação coletada foi a proporção dos docentes em jornada de 40 horas cujo vencimento é igual ou maior ao piso. A questão não é aplicada a municípios sem docentes com essa jornada, e esses casos foram computados junto aos de não cumprimento para este indicador, de forma que ele mede casos de </a:t>
            </a:r>
            <a:r>
              <a:rPr lang="pt-BR" sz="1000" i="1">
                <a:solidFill>
                  <a:srgbClr val="454545"/>
                </a:solidFill>
              </a:rPr>
              <a:t>sabido cumprimento</a:t>
            </a:r>
            <a:r>
              <a:rPr lang="pt-BR" sz="1000">
                <a:solidFill>
                  <a:srgbClr val="454545"/>
                </a:solidFill>
              </a:rPr>
              <a:t>.</a:t>
            </a:r>
          </a:p>
        </p:txBody>
      </p:sp>
      <p:pic>
        <p:nvPicPr>
          <p:cNvPr id="2" name="Graphic 3">
            <a:extLst>
              <a:ext uri="{FF2B5EF4-FFF2-40B4-BE49-F238E27FC236}">
                <a16:creationId xmlns:a16="http://schemas.microsoft.com/office/drawing/2014/main" id="{7F55C904-344C-03F3-CA20-D3547C6B9FF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72639" y="1434581"/>
            <a:ext cx="3715389" cy="2274338"/>
          </a:xfrm>
          <a:prstGeom prst="rect">
            <a:avLst/>
          </a:prstGeom>
        </p:spPr>
      </p:pic>
      <p:sp>
        <p:nvSpPr>
          <p:cNvPr id="7" name="TextBox 6">
            <a:extLst>
              <a:ext uri="{FF2B5EF4-FFF2-40B4-BE49-F238E27FC236}">
                <a16:creationId xmlns:a16="http://schemas.microsoft.com/office/drawing/2014/main" id="{EB92A96A-F4F8-85FD-5BEC-4F919C609F8A}"/>
              </a:ext>
            </a:extLst>
          </p:cNvPr>
          <p:cNvSpPr txBox="1"/>
          <p:nvPr/>
        </p:nvSpPr>
        <p:spPr>
          <a:xfrm>
            <a:off x="572639" y="3708919"/>
            <a:ext cx="3321725"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Munic / IBGE. Elaboração: Campanha Nacional pelo Direito à Educação.</a:t>
            </a:r>
          </a:p>
        </p:txBody>
      </p:sp>
    </p:spTree>
    <p:extLst>
      <p:ext uri="{BB962C8B-B14F-4D97-AF65-F5344CB8AC3E}">
        <p14:creationId xmlns:p14="http://schemas.microsoft.com/office/powerpoint/2010/main" val="25012734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18 | Indicador 18A</a:t>
            </a:r>
            <a:endParaRPr lang="pt-BR"/>
          </a:p>
        </p:txBody>
      </p:sp>
      <p:sp>
        <p:nvSpPr>
          <p:cNvPr id="92" name="Google Shape;92;p17"/>
          <p:cNvSpPr txBox="1">
            <a:spLocks noGrp="1"/>
          </p:cNvSpPr>
          <p:nvPr>
            <p:ph type="body" idx="1"/>
          </p:nvPr>
        </p:nvSpPr>
        <p:spPr>
          <a:xfrm>
            <a:off x="644532" y="1286829"/>
            <a:ext cx="3729130" cy="3458916"/>
          </a:xfrm>
          <a:prstGeom prst="rect">
            <a:avLst/>
          </a:prstGeom>
          <a:noFill/>
        </p:spPr>
        <p:txBody>
          <a:bodyPr spcFirstLastPara="1" wrap="square" lIns="91425" tIns="91425" rIns="91425" bIns="0" anchor="t" anchorCtr="0">
            <a:noAutofit/>
          </a:bodyPr>
          <a:lstStyle/>
          <a:p>
            <a:pPr marL="0" indent="0">
              <a:lnSpc>
                <a:spcPct val="135000"/>
              </a:lnSpc>
              <a:spcAft>
                <a:spcPts val="1200"/>
              </a:spcAft>
              <a:buNone/>
            </a:pPr>
            <a:r>
              <a:rPr lang="pt-BR" sz="1000" dirty="0">
                <a:solidFill>
                  <a:srgbClr val="454545"/>
                </a:solidFill>
              </a:rPr>
              <a:t>Dentro de cada uma das regiões do Brasil, há considerável disparidade entre os municípios de cada unidade federativa. No Norte, apenas 5% dos municípios do Acre cumprem todos os quesitos da meta 18, enquanto em Rondônia o percentual chega a 58%. Isso ocorre após drástica mudança nos dois estados, na comparação com 2018. Caso semelhante de forte oscilação ocorre no Centro-Oeste, com Goiás e o Mato Grosso invertendo posições nos extremos da região (o Distrito Federal não se adequa a essa </a:t>
            </a:r>
            <a:r>
              <a:rPr lang="pt-BR" sz="1000">
                <a:solidFill>
                  <a:srgbClr val="454545"/>
                </a:solidFill>
              </a:rPr>
              <a:t>comparação por ser apenas Brasília e assim ter apenas 0 e 100% como possibilidades de valor)</a:t>
            </a:r>
            <a:r>
              <a:rPr lang="pt-BR" sz="1000" dirty="0">
                <a:solidFill>
                  <a:srgbClr val="454545"/>
                </a:solidFill>
              </a:rPr>
              <a:t>.</a:t>
            </a:r>
            <a:endParaRPr lang="pt-BR" dirty="0">
              <a:solidFill>
                <a:srgbClr val="454545"/>
              </a:solidFill>
            </a:endParaRPr>
          </a:p>
          <a:p>
            <a:pPr marL="0" indent="0">
              <a:lnSpc>
                <a:spcPct val="135000"/>
              </a:lnSpc>
              <a:spcAft>
                <a:spcPts val="1200"/>
              </a:spcAft>
              <a:buNone/>
            </a:pPr>
            <a:r>
              <a:rPr lang="pt-BR" sz="1000" dirty="0">
                <a:solidFill>
                  <a:srgbClr val="454545"/>
                </a:solidFill>
              </a:rPr>
              <a:t>Em menor monta, também há significativa disparidade entre os estados de Sul e Sudeste, com os estados em pior situação apresentando porcentagens inferiores à metade daqueles onde a situação é menos grave.</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864240" y="339782"/>
            <a:ext cx="1980549" cy="4505748"/>
          </a:xfrm>
          <a:prstGeom prst="rect">
            <a:avLst/>
          </a:prstGeom>
        </p:spPr>
      </p:pic>
      <p:sp>
        <p:nvSpPr>
          <p:cNvPr id="4" name="TextBox 3">
            <a:extLst>
              <a:ext uri="{FF2B5EF4-FFF2-40B4-BE49-F238E27FC236}">
                <a16:creationId xmlns:a16="http://schemas.microsoft.com/office/drawing/2014/main" id="{87883855-C1AA-8502-0AFF-12E183661D86}"/>
              </a:ext>
            </a:extLst>
          </p:cNvPr>
          <p:cNvSpPr txBox="1"/>
          <p:nvPr/>
        </p:nvSpPr>
        <p:spPr>
          <a:xfrm>
            <a:off x="5862753" y="4845205"/>
            <a:ext cx="1983525"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Munic / IBGE. Elaboração: Campanha Nacional pelo Direito à Educação.</a:t>
            </a:r>
          </a:p>
        </p:txBody>
      </p:sp>
    </p:spTree>
    <p:extLst>
      <p:ext uri="{BB962C8B-B14F-4D97-AF65-F5344CB8AC3E}">
        <p14:creationId xmlns:p14="http://schemas.microsoft.com/office/powerpoint/2010/main" val="293252728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5"/>
          <p:cNvSpPr txBox="1">
            <a:spLocks noGrp="1"/>
          </p:cNvSpPr>
          <p:nvPr>
            <p:ph type="body" idx="2"/>
          </p:nvPr>
        </p:nvSpPr>
        <p:spPr>
          <a:prstGeom prst="rect">
            <a:avLst/>
          </a:prstGeom>
        </p:spPr>
        <p:txBody>
          <a:bodyPr spcFirstLastPara="1" wrap="square" lIns="91425" tIns="91425" rIns="91425" bIns="91425" anchor="ctr" anchorCtr="0">
            <a:normAutofit/>
          </a:bodyPr>
          <a:lstStyle/>
          <a:p>
            <a:pPr marL="0" indent="0">
              <a:lnSpc>
                <a:spcPct val="114999"/>
              </a:lnSpc>
              <a:spcAft>
                <a:spcPts val="1200"/>
              </a:spcAft>
              <a:buNone/>
            </a:pPr>
            <a:r>
              <a:rPr lang="pt-BR" sz="1000" i="1" dirty="0">
                <a:solidFill>
                  <a:schemeClr val="tx1"/>
                </a:solidFill>
              </a:rPr>
              <a:t>Indicador 19A: Percentual de escolas públicas que selecionam diretores por meio de processo seletivo qualificado e eleição com participação da comunidade escolar</a:t>
            </a:r>
            <a:endParaRPr lang="pt-BR" i="1" dirty="0">
              <a:solidFill>
                <a:schemeClr val="tx1"/>
              </a:solidFill>
            </a:endParaRPr>
          </a:p>
          <a:p>
            <a:pPr marL="0" indent="0">
              <a:lnSpc>
                <a:spcPct val="114999"/>
              </a:lnSpc>
              <a:spcAft>
                <a:spcPts val="1200"/>
              </a:spcAft>
              <a:buNone/>
            </a:pPr>
            <a:r>
              <a:rPr lang="pt-BR" sz="1000" i="1" dirty="0">
                <a:solidFill>
                  <a:schemeClr val="tx1"/>
                </a:solidFill>
              </a:rPr>
              <a:t>Indicador 19B: Percentual de colegiados intraescolares existentes nas escolas públicas brasileiras</a:t>
            </a:r>
          </a:p>
          <a:p>
            <a:pPr marL="0" indent="0">
              <a:lnSpc>
                <a:spcPct val="114999"/>
              </a:lnSpc>
              <a:spcAft>
                <a:spcPts val="1200"/>
              </a:spcAft>
              <a:buNone/>
            </a:pPr>
            <a:r>
              <a:rPr lang="pt-BR" sz="1000" i="1" dirty="0">
                <a:solidFill>
                  <a:schemeClr val="tx1"/>
                </a:solidFill>
              </a:rPr>
              <a:t>Indicador 19C: Percentual de colegiados extraescolares que existem e recebem apoio de infraestrutura e formação nas unidades federativas</a:t>
            </a:r>
            <a:endParaRPr lang="pt-BR" i="1" dirty="0">
              <a:solidFill>
                <a:schemeClr val="tx1"/>
              </a:solidFill>
            </a:endParaRPr>
          </a:p>
          <a:p>
            <a:pPr marL="0" indent="0">
              <a:lnSpc>
                <a:spcPct val="114999"/>
              </a:lnSpc>
              <a:spcAft>
                <a:spcPts val="1200"/>
              </a:spcAft>
              <a:buNone/>
            </a:pPr>
            <a:r>
              <a:rPr lang="pt-BR" sz="1000" i="1" dirty="0">
                <a:solidFill>
                  <a:schemeClr val="tx1"/>
                </a:solidFill>
              </a:rPr>
              <a:t>Indicador 19D: Percentual de colegiados extraescolares que existem e recebem apoio de infraestrutura e formação nos municípios</a:t>
            </a:r>
            <a:endParaRPr lang="pt-BR" i="1" dirty="0">
              <a:solidFill>
                <a:schemeClr val="tx1"/>
              </a:solidFill>
            </a:endParaRPr>
          </a:p>
          <a:p>
            <a:pPr marL="0" indent="0">
              <a:lnSpc>
                <a:spcPct val="114999"/>
              </a:lnSpc>
              <a:spcAft>
                <a:spcPts val="1200"/>
              </a:spcAft>
              <a:buNone/>
            </a:pPr>
            <a:r>
              <a:rPr lang="pt-BR" sz="1000" i="1" dirty="0">
                <a:solidFill>
                  <a:schemeClr val="tx1"/>
                </a:solidFill>
              </a:rPr>
              <a:t>Indicador 19E: Percentual de colegiados extraescolares existentes nas unidades federativas</a:t>
            </a:r>
            <a:endParaRPr lang="pt-BR" i="1" dirty="0">
              <a:solidFill>
                <a:schemeClr val="tx1"/>
              </a:solidFill>
            </a:endParaRPr>
          </a:p>
          <a:p>
            <a:pPr marL="0" indent="0">
              <a:lnSpc>
                <a:spcPct val="114999"/>
              </a:lnSpc>
              <a:spcAft>
                <a:spcPts val="1200"/>
              </a:spcAft>
              <a:buNone/>
            </a:pPr>
            <a:r>
              <a:rPr lang="pt-BR" sz="1000" i="1" dirty="0">
                <a:solidFill>
                  <a:schemeClr val="tx1"/>
                </a:solidFill>
              </a:rPr>
              <a:t>Indicador 19F: Percentual de colegiados extraescolares existentes nos municípios</a:t>
            </a:r>
            <a:endParaRPr lang="pt-BR" i="1" dirty="0">
              <a:solidFill>
                <a:schemeClr val="tx1"/>
              </a:solidFill>
            </a:endParaRPr>
          </a:p>
        </p:txBody>
      </p:sp>
      <p:grpSp>
        <p:nvGrpSpPr>
          <p:cNvPr id="5" name="Group 4">
            <a:extLst>
              <a:ext uri="{FF2B5EF4-FFF2-40B4-BE49-F238E27FC236}">
                <a16:creationId xmlns:a16="http://schemas.microsoft.com/office/drawing/2014/main" id="{1DD2470E-0C5E-6A45-48EA-AA261317D91D}"/>
              </a:ext>
            </a:extLst>
          </p:cNvPr>
          <p:cNvGrpSpPr/>
          <p:nvPr/>
        </p:nvGrpSpPr>
        <p:grpSpPr>
          <a:xfrm>
            <a:off x="299040" y="1557686"/>
            <a:ext cx="3982113" cy="2030998"/>
            <a:chOff x="299040" y="1212695"/>
            <a:chExt cx="3982113" cy="2030998"/>
          </a:xfrm>
        </p:grpSpPr>
        <p:sp>
          <p:nvSpPr>
            <p:cNvPr id="3" name="TextBox 2">
              <a:extLst>
                <a:ext uri="{FF2B5EF4-FFF2-40B4-BE49-F238E27FC236}">
                  <a16:creationId xmlns:a16="http://schemas.microsoft.com/office/drawing/2014/main" id="{6ACB77AF-A4E5-AA29-0021-0DBC537741B6}"/>
                </a:ext>
              </a:extLst>
            </p:cNvPr>
            <p:cNvSpPr txBox="1"/>
            <p:nvPr/>
          </p:nvSpPr>
          <p:spPr>
            <a:xfrm>
              <a:off x="299040" y="2043364"/>
              <a:ext cx="398056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i="1">
                  <a:solidFill>
                    <a:srgbClr val="695D46"/>
                  </a:solidFill>
                  <a:latin typeface="Open Sans"/>
                </a:rPr>
                <a:t>Assegurar condições, no prazo de 2 anos, para a efetivação da gestão democrática da educação, associada a critérios técnicos de mérito e desempenho e à consulta pública à comunidade escolar, no âmbito das escolas públicas, prevendo recursos e apoio técnico da União para tanto</a:t>
              </a:r>
              <a:endParaRPr lang="pt-BR" i="1">
                <a:solidFill>
                  <a:srgbClr val="695D46"/>
                </a:solidFill>
                <a:latin typeface="Open Sans"/>
              </a:endParaRPr>
            </a:p>
          </p:txBody>
        </p:sp>
        <p:sp>
          <p:nvSpPr>
            <p:cNvPr id="4" name="TextBox 3">
              <a:extLst>
                <a:ext uri="{FF2B5EF4-FFF2-40B4-BE49-F238E27FC236}">
                  <a16:creationId xmlns:a16="http://schemas.microsoft.com/office/drawing/2014/main" id="{C0EEB5C7-D263-7438-D76D-91A40A4F2F73}"/>
                </a:ext>
              </a:extLst>
            </p:cNvPr>
            <p:cNvSpPr txBox="1"/>
            <p:nvPr/>
          </p:nvSpPr>
          <p:spPr>
            <a:xfrm>
              <a:off x="299040" y="1212695"/>
              <a:ext cx="39821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4800" b="1">
                  <a:solidFill>
                    <a:srgbClr val="EF6C00"/>
                  </a:solidFill>
                  <a:latin typeface="PT Sans Narrow"/>
                </a:rPr>
                <a:t>Meta 19</a:t>
              </a:r>
              <a:endParaRPr lang="pt-BR"/>
            </a:p>
          </p:txBody>
        </p:sp>
      </p:grpSp>
    </p:spTree>
    <p:extLst>
      <p:ext uri="{BB962C8B-B14F-4D97-AF65-F5344CB8AC3E}">
        <p14:creationId xmlns:p14="http://schemas.microsoft.com/office/powerpoint/2010/main" val="17742848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19 | Indicador 19A</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000" y="1290754"/>
            <a:ext cx="4388000" cy="2632800"/>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386933"/>
            <a:ext cx="3728688" cy="304352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dirty="0">
                <a:solidFill>
                  <a:srgbClr val="454545"/>
                </a:solidFill>
                <a:latin typeface="Open Sans"/>
              </a:rPr>
              <a:t>A meta 19 do PNE versa sobre a garantia de condições de efetivação da gestão democrática da educação. Essas condições certamente incluem a existência de órgãos e processos de consulta e deliberação pública, ainda que não seja impossível que esses fatores existam formalmente, mas se encontrem esvaziados de sua raiz e função. Assim, são apresentados aqui dados sobre quesitos importantes, mas que não são por si só a efetivação da gestão democrática. </a:t>
            </a:r>
          </a:p>
          <a:p>
            <a:pPr>
              <a:lnSpc>
                <a:spcPct val="114999"/>
              </a:lnSpc>
              <a:spcAft>
                <a:spcPts val="1200"/>
              </a:spcAft>
            </a:pPr>
            <a:r>
              <a:rPr lang="pt-BR" sz="1000" dirty="0">
                <a:solidFill>
                  <a:srgbClr val="454545"/>
                </a:solidFill>
                <a:latin typeface="Open Sans"/>
              </a:rPr>
              <a:t>E, ainda assim, tivemos queda nesse indicador, que já tinha desempenho pífio.</a:t>
            </a:r>
          </a:p>
          <a:p>
            <a:pPr>
              <a:lnSpc>
                <a:spcPct val="114999"/>
              </a:lnSpc>
              <a:spcAft>
                <a:spcPts val="1200"/>
              </a:spcAft>
            </a:pPr>
            <a:r>
              <a:rPr lang="pt-BR" sz="1000" dirty="0">
                <a:solidFill>
                  <a:srgbClr val="454545"/>
                </a:solidFill>
                <a:latin typeface="Open Sans"/>
              </a:rPr>
              <a:t>O percentual de diretores de escolas públicas escolhidos por processo seletivo com participação da comunidade é um exemplo de que mesmo estas condições básicas estão em falta.</a:t>
            </a:r>
          </a:p>
        </p:txBody>
      </p:sp>
      <p:sp>
        <p:nvSpPr>
          <p:cNvPr id="5" name="TextBox 4">
            <a:extLst>
              <a:ext uri="{FF2B5EF4-FFF2-40B4-BE49-F238E27FC236}">
                <a16:creationId xmlns:a16="http://schemas.microsoft.com/office/drawing/2014/main" id="{9D234EF0-8EE9-004F-3D05-59E19597D58D}"/>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cs typeface="Open Sans"/>
              </a:rPr>
              <a:t>Fonte: Censo da Educação Básica / INEP / MEC. Elaboração: Campanha Nacional pelo Direito à Educação</a:t>
            </a:r>
          </a:p>
        </p:txBody>
      </p:sp>
    </p:spTree>
    <p:extLst>
      <p:ext uri="{BB962C8B-B14F-4D97-AF65-F5344CB8AC3E}">
        <p14:creationId xmlns:p14="http://schemas.microsoft.com/office/powerpoint/2010/main" val="16215718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19 | Indicador 19A</a:t>
            </a:r>
            <a:endParaRPr lang="pt-BR"/>
          </a:p>
        </p:txBody>
      </p:sp>
      <p:sp>
        <p:nvSpPr>
          <p:cNvPr id="92" name="Google Shape;92;p17"/>
          <p:cNvSpPr txBox="1">
            <a:spLocks noGrp="1"/>
          </p:cNvSpPr>
          <p:nvPr>
            <p:ph type="body" idx="1"/>
          </p:nvPr>
        </p:nvSpPr>
        <p:spPr>
          <a:xfrm>
            <a:off x="5075118" y="1670556"/>
            <a:ext cx="3729130" cy="2873327"/>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dirty="0">
                <a:solidFill>
                  <a:srgbClr val="454545"/>
                </a:solidFill>
              </a:rPr>
              <a:t>No período de 2019 e 2021, apenas o Sul teve aumento entre as regiões, sendo que é também onde o indicador apresenta o nível mais alto -- ainda que amplamente aquém do necessário para o cumprimento da Meta.</a:t>
            </a:r>
            <a:endParaRPr lang="en-US" dirty="0"/>
          </a:p>
          <a:p>
            <a:pPr marL="0" indent="0">
              <a:lnSpc>
                <a:spcPct val="114999"/>
              </a:lnSpc>
              <a:spcAft>
                <a:spcPts val="1200"/>
              </a:spcAft>
              <a:buNone/>
            </a:pPr>
            <a:r>
              <a:rPr lang="pt-BR" sz="1000" dirty="0">
                <a:solidFill>
                  <a:srgbClr val="454545"/>
                </a:solidFill>
              </a:rPr>
              <a:t>Dentro da rede pública, as escolas estaduais são as que apresentam os índices menos graves, e o mesmo ocorre com as escolas da zona urbana. Repete-se aqui, no entanto, a ressalva em relação à enorme distância do objetivo para 2016.</a:t>
            </a:r>
          </a:p>
          <a:p>
            <a:pPr marL="0" indent="0">
              <a:lnSpc>
                <a:spcPct val="114999"/>
              </a:lnSpc>
              <a:spcAft>
                <a:spcPts val="1200"/>
              </a:spcAft>
              <a:buNone/>
            </a:pPr>
            <a:r>
              <a:rPr lang="pt-BR" sz="1000" dirty="0">
                <a:solidFill>
                  <a:srgbClr val="454545"/>
                </a:solidFill>
              </a:rPr>
              <a:t>À parte do observado para os grupos extremos de nível socioeconômico, existe uma tendência de escolha mais adequada nas escolas que atendem públicos mais privilegiados, pelo dados de 2019 e 2020.</a:t>
            </a:r>
            <a:endParaRPr lang="pt-BR"/>
          </a:p>
        </p:txBody>
      </p:sp>
      <p:pic>
        <p:nvPicPr>
          <p:cNvPr id="5" name="Graphic 6">
            <a:extLst>
              <a:ext uri="{FF2B5EF4-FFF2-40B4-BE49-F238E27FC236}">
                <a16:creationId xmlns:a16="http://schemas.microsoft.com/office/drawing/2014/main" id="{6E8E8E75-EAD6-7FEA-5BEF-3086DBFD2E7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04275" y="1113490"/>
            <a:ext cx="3649297" cy="3566321"/>
          </a:xfrm>
          <a:prstGeom prst="rect">
            <a:avLst/>
          </a:prstGeom>
        </p:spPr>
      </p:pic>
      <p:sp>
        <p:nvSpPr>
          <p:cNvPr id="3" name="TextBox 2">
            <a:extLst>
              <a:ext uri="{FF2B5EF4-FFF2-40B4-BE49-F238E27FC236}">
                <a16:creationId xmlns:a16="http://schemas.microsoft.com/office/drawing/2014/main" id="{52B466EA-18DE-DB73-9F87-E5FE63E81334}"/>
              </a:ext>
            </a:extLst>
          </p:cNvPr>
          <p:cNvSpPr txBox="1"/>
          <p:nvPr/>
        </p:nvSpPr>
        <p:spPr>
          <a:xfrm>
            <a:off x="806759" y="4673979"/>
            <a:ext cx="2889559"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cs typeface="Open Sans"/>
              </a:rPr>
              <a:t>Fonte: Censo da Educação Básica / INEP / MEC. Elaboração: Campanha Nacional pelo Direito à Educação</a:t>
            </a:r>
          </a:p>
        </p:txBody>
      </p:sp>
    </p:spTree>
    <p:extLst>
      <p:ext uri="{BB962C8B-B14F-4D97-AF65-F5344CB8AC3E}">
        <p14:creationId xmlns:p14="http://schemas.microsoft.com/office/powerpoint/2010/main" val="7271090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19 | Indicador 19A</a:t>
            </a:r>
            <a:endParaRPr lang="pt-BR"/>
          </a:p>
        </p:txBody>
      </p:sp>
      <p:sp>
        <p:nvSpPr>
          <p:cNvPr id="92" name="Google Shape;92;p17"/>
          <p:cNvSpPr txBox="1">
            <a:spLocks noGrp="1"/>
          </p:cNvSpPr>
          <p:nvPr>
            <p:ph type="body" idx="1"/>
          </p:nvPr>
        </p:nvSpPr>
        <p:spPr>
          <a:xfrm>
            <a:off x="537966" y="1718857"/>
            <a:ext cx="3729130" cy="2507643"/>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dirty="0">
                <a:solidFill>
                  <a:srgbClr val="454545"/>
                </a:solidFill>
              </a:rPr>
              <a:t>A análise por estados revela uma disparidade maior em relação àquela observada no recorte por regiões.</a:t>
            </a:r>
          </a:p>
          <a:p>
            <a:pPr marL="0" indent="0">
              <a:lnSpc>
                <a:spcPct val="114999"/>
              </a:lnSpc>
              <a:spcAft>
                <a:spcPts val="1200"/>
              </a:spcAft>
              <a:buNone/>
            </a:pPr>
            <a:r>
              <a:rPr lang="pt-BR" sz="1000" dirty="0">
                <a:solidFill>
                  <a:srgbClr val="454545"/>
                </a:solidFill>
              </a:rPr>
              <a:t>Por um lado, Acre, Santa Catarina e o Distrito Federal despontam com níveis acima de 20%. Mesmo esses casos, no entanto, envolvem a queda de 4,2 pontos percentuais no Acre e 14,6 no Distrito </a:t>
            </a:r>
            <a:r>
              <a:rPr lang="pt-BR" sz="1000">
                <a:solidFill>
                  <a:srgbClr val="454545"/>
                </a:solidFill>
              </a:rPr>
              <a:t>Federal</a:t>
            </a:r>
            <a:r>
              <a:rPr lang="pt-BR" sz="1000" dirty="0">
                <a:solidFill>
                  <a:srgbClr val="454545"/>
                </a:solidFill>
              </a:rPr>
              <a:t> entre 2014 e 2021.</a:t>
            </a:r>
          </a:p>
          <a:p>
            <a:pPr marL="0" indent="0">
              <a:lnSpc>
                <a:spcPct val="114999"/>
              </a:lnSpc>
              <a:spcAft>
                <a:spcPts val="1200"/>
              </a:spcAft>
              <a:buNone/>
            </a:pPr>
            <a:r>
              <a:rPr lang="pt-BR" sz="1000" dirty="0">
                <a:solidFill>
                  <a:srgbClr val="454545"/>
                </a:solidFill>
              </a:rPr>
              <a:t>No outro extremo, Amazonas, Roraima e Piauí apresentam níveis abaixo de 0,5%, após queda em Roraima e Piauí, e estagnação no Amazonas.</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20165" y="339783"/>
            <a:ext cx="3115369" cy="4505748"/>
          </a:xfrm>
          <a:prstGeom prst="rect">
            <a:avLst/>
          </a:prstGeom>
        </p:spPr>
      </p:pic>
      <p:sp>
        <p:nvSpPr>
          <p:cNvPr id="6" name="TextBox 5">
            <a:extLst>
              <a:ext uri="{FF2B5EF4-FFF2-40B4-BE49-F238E27FC236}">
                <a16:creationId xmlns:a16="http://schemas.microsoft.com/office/drawing/2014/main" id="{98550FB8-BA67-8E11-333A-57938E6608AC}"/>
              </a:ext>
            </a:extLst>
          </p:cNvPr>
          <p:cNvSpPr txBox="1"/>
          <p:nvPr/>
        </p:nvSpPr>
        <p:spPr>
          <a:xfrm>
            <a:off x="5221558" y="4845205"/>
            <a:ext cx="3265915"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Censo da Educação Básica / INEP / MEC. Elaboração: Campanha Nacional pelo Direito à Educação.</a:t>
            </a:r>
          </a:p>
        </p:txBody>
      </p:sp>
    </p:spTree>
    <p:extLst>
      <p:ext uri="{BB962C8B-B14F-4D97-AF65-F5344CB8AC3E}">
        <p14:creationId xmlns:p14="http://schemas.microsoft.com/office/powerpoint/2010/main" val="30452813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19 | Indicador 19B</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6000" y="1290754"/>
            <a:ext cx="4388000" cy="2632800"/>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867829"/>
            <a:ext cx="3728688" cy="111992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dirty="0">
                <a:solidFill>
                  <a:srgbClr val="454545"/>
                </a:solidFill>
                <a:latin typeface="Open Sans"/>
              </a:rPr>
              <a:t>Em 2022, a maioria dos colegiados intraescolares sequer existia nas escolas públicas brasileiras.</a:t>
            </a:r>
            <a:endParaRPr lang="pt-BR" dirty="0">
              <a:solidFill>
                <a:srgbClr val="454545"/>
              </a:solidFill>
              <a:latin typeface="Open Sans"/>
            </a:endParaRPr>
          </a:p>
          <a:p>
            <a:pPr>
              <a:lnSpc>
                <a:spcPct val="114999"/>
              </a:lnSpc>
              <a:spcAft>
                <a:spcPts val="1200"/>
              </a:spcAft>
            </a:pPr>
            <a:r>
              <a:rPr lang="pt-BR" sz="1000" dirty="0">
                <a:solidFill>
                  <a:srgbClr val="454545"/>
                </a:solidFill>
                <a:latin typeface="Open Sans"/>
              </a:rPr>
              <a:t>De todos os conselhos escolares, associações de pais e mestres e grêmios estudantis que deveriam existir em todas as escolas públicas, apenas 40,3% de fato existiam.</a:t>
            </a:r>
            <a:endParaRPr lang="pt-BR" dirty="0">
              <a:solidFill>
                <a:srgbClr val="454545"/>
              </a:solidFill>
              <a:latin typeface="Open Sans"/>
            </a:endParaRPr>
          </a:p>
        </p:txBody>
      </p:sp>
      <p:sp>
        <p:nvSpPr>
          <p:cNvPr id="5" name="TextBox 4">
            <a:extLst>
              <a:ext uri="{FF2B5EF4-FFF2-40B4-BE49-F238E27FC236}">
                <a16:creationId xmlns:a16="http://schemas.microsoft.com/office/drawing/2014/main" id="{D0700718-9B4A-F4C9-6806-9C159DB9F520}"/>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cs typeface="Open Sans"/>
              </a:rPr>
              <a:t>Fonte: Censo da Educação Básica / INEP / MEC. Elaboração: Campanha Nacional pelo Direito à Educação</a:t>
            </a:r>
          </a:p>
        </p:txBody>
      </p:sp>
    </p:spTree>
    <p:extLst>
      <p:ext uri="{BB962C8B-B14F-4D97-AF65-F5344CB8AC3E}">
        <p14:creationId xmlns:p14="http://schemas.microsoft.com/office/powerpoint/2010/main" val="34143605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19 | Indicador 19B</a:t>
            </a:r>
            <a:endParaRPr lang="pt-BR"/>
          </a:p>
        </p:txBody>
      </p:sp>
      <p:sp>
        <p:nvSpPr>
          <p:cNvPr id="92" name="Google Shape;92;p17"/>
          <p:cNvSpPr txBox="1">
            <a:spLocks noGrp="1"/>
          </p:cNvSpPr>
          <p:nvPr>
            <p:ph type="body" idx="1"/>
          </p:nvPr>
        </p:nvSpPr>
        <p:spPr>
          <a:xfrm>
            <a:off x="4971835" y="1711869"/>
            <a:ext cx="3729130" cy="2377569"/>
          </a:xfrm>
          <a:prstGeom prst="rect">
            <a:avLst/>
          </a:prstGeom>
          <a:noFill/>
        </p:spPr>
        <p:txBody>
          <a:bodyPr spcFirstLastPara="1" wrap="square" lIns="91425" tIns="91425" rIns="91425" bIns="0" anchor="t" anchorCtr="0">
            <a:normAutofit lnSpcReduction="10000"/>
          </a:bodyPr>
          <a:lstStyle/>
          <a:p>
            <a:pPr marL="0" indent="0">
              <a:lnSpc>
                <a:spcPct val="114999"/>
              </a:lnSpc>
              <a:spcAft>
                <a:spcPts val="1200"/>
              </a:spcAft>
              <a:buNone/>
            </a:pPr>
            <a:r>
              <a:rPr lang="pt-BR" sz="1000" dirty="0">
                <a:solidFill>
                  <a:srgbClr val="454545"/>
                </a:solidFill>
              </a:rPr>
              <a:t>O quadro relativo à existência de colegiados intraescolares </a:t>
            </a:r>
            <a:r>
              <a:rPr lang="pt-BR" sz="1000">
                <a:solidFill>
                  <a:srgbClr val="454545"/>
                </a:solidFill>
              </a:rPr>
              <a:t>nas escolas é um pouco mais positivo do que o observado para a seleção de diretores.</a:t>
            </a:r>
            <a:endParaRPr lang="en-US" dirty="0">
              <a:solidFill>
                <a:srgbClr val="695D46"/>
              </a:solidFill>
            </a:endParaRPr>
          </a:p>
          <a:p>
            <a:pPr marL="0" indent="0">
              <a:lnSpc>
                <a:spcPct val="114999"/>
              </a:lnSpc>
              <a:spcAft>
                <a:spcPts val="1200"/>
              </a:spcAft>
              <a:buNone/>
            </a:pPr>
            <a:r>
              <a:rPr lang="pt-BR" sz="1000" dirty="0">
                <a:solidFill>
                  <a:srgbClr val="454545"/>
                </a:solidFill>
              </a:rPr>
              <a:t>Em todos os recortes, houve evolução positiva em todos os </a:t>
            </a:r>
            <a:r>
              <a:rPr lang="pt-BR" sz="1000">
                <a:solidFill>
                  <a:srgbClr val="454545"/>
                </a:solidFill>
              </a:rPr>
              <a:t>subgrupos, com o principal destaque positivo sendo a evolução na prevalência de conselhos escolares.</a:t>
            </a:r>
            <a:endParaRPr lang="en-US">
              <a:solidFill>
                <a:srgbClr val="695D46"/>
              </a:solidFill>
            </a:endParaRPr>
          </a:p>
          <a:p>
            <a:pPr marL="0" indent="0">
              <a:lnSpc>
                <a:spcPct val="114999"/>
              </a:lnSpc>
              <a:spcAft>
                <a:spcPts val="1200"/>
              </a:spcAft>
              <a:buNone/>
            </a:pPr>
            <a:r>
              <a:rPr lang="pt-BR" sz="1000" dirty="0">
                <a:solidFill>
                  <a:srgbClr val="454545"/>
                </a:solidFill>
              </a:rPr>
              <a:t>Porém, ainda há uma grande distância em relação ao nível estabelecido para 2016, e a evolução não indica cumprimento do objetivo da Meta mesmo até 2024. Além disso, o recorte por nível socioeconômico apresenta grande aumento na desigualdade no período de 2019 a 2022.</a:t>
            </a:r>
          </a:p>
        </p:txBody>
      </p:sp>
      <p:pic>
        <p:nvPicPr>
          <p:cNvPr id="6" name="Graphic 6">
            <a:extLst>
              <a:ext uri="{FF2B5EF4-FFF2-40B4-BE49-F238E27FC236}">
                <a16:creationId xmlns:a16="http://schemas.microsoft.com/office/drawing/2014/main" id="{95DECEBC-8CF1-4B6F-629F-BC76647CFAD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59062" y="1012303"/>
            <a:ext cx="3312830" cy="3560557"/>
          </a:xfrm>
          <a:prstGeom prst="rect">
            <a:avLst/>
          </a:prstGeom>
        </p:spPr>
      </p:pic>
      <p:sp>
        <p:nvSpPr>
          <p:cNvPr id="4" name="TextBox 3">
            <a:extLst>
              <a:ext uri="{FF2B5EF4-FFF2-40B4-BE49-F238E27FC236}">
                <a16:creationId xmlns:a16="http://schemas.microsoft.com/office/drawing/2014/main" id="{05A359F3-E098-A147-9C27-F6745920E20F}"/>
              </a:ext>
            </a:extLst>
          </p:cNvPr>
          <p:cNvSpPr txBox="1"/>
          <p:nvPr/>
        </p:nvSpPr>
        <p:spPr>
          <a:xfrm>
            <a:off x="861750" y="4572723"/>
            <a:ext cx="2889559"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cs typeface="Open Sans"/>
              </a:rPr>
              <a:t>Fonte: Censo da Educação Básica / INEP / MEC. Elaboração: Campanha Nacional pelo Direito à Educação</a:t>
            </a:r>
          </a:p>
        </p:txBody>
      </p:sp>
    </p:spTree>
    <p:extLst>
      <p:ext uri="{BB962C8B-B14F-4D97-AF65-F5344CB8AC3E}">
        <p14:creationId xmlns:p14="http://schemas.microsoft.com/office/powerpoint/2010/main" val="324712971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19 | Indicador 19B</a:t>
            </a:r>
            <a:endParaRPr lang="pt-BR"/>
          </a:p>
        </p:txBody>
      </p:sp>
      <p:sp>
        <p:nvSpPr>
          <p:cNvPr id="92" name="Google Shape;92;p17"/>
          <p:cNvSpPr txBox="1">
            <a:spLocks noGrp="1"/>
          </p:cNvSpPr>
          <p:nvPr>
            <p:ph type="body" idx="1"/>
          </p:nvPr>
        </p:nvSpPr>
        <p:spPr>
          <a:xfrm>
            <a:off x="537966" y="1718857"/>
            <a:ext cx="3729130" cy="1936144"/>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dirty="0">
                <a:solidFill>
                  <a:srgbClr val="454545"/>
                </a:solidFill>
              </a:rPr>
              <a:t>Com exceção de São Paulo e do Distrito Federal, houve avanço na presença dos colegiados intraescolares em todas as unidades federativas. Pará e Maranhão se destacam positivamente com os maiores avanços, ainda que pequenos.</a:t>
            </a:r>
          </a:p>
          <a:p>
            <a:pPr marL="0" indent="0">
              <a:lnSpc>
                <a:spcPct val="114999"/>
              </a:lnSpc>
              <a:spcAft>
                <a:spcPts val="1200"/>
              </a:spcAft>
              <a:buNone/>
            </a:pPr>
            <a:r>
              <a:rPr lang="pt-BR" sz="1000" dirty="0">
                <a:solidFill>
                  <a:srgbClr val="454545"/>
                </a:solidFill>
              </a:rPr>
              <a:t>Para 2022, Paraná e São Paulo apresentam os maiores níveis para o indicador, porém nenhum caso está de acordo com o objetivo pelo qual todas as escolas deveriam possuir todos os colegiados até 2016.</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20165" y="391706"/>
            <a:ext cx="3115369" cy="4401902"/>
          </a:xfrm>
          <a:prstGeom prst="rect">
            <a:avLst/>
          </a:prstGeom>
        </p:spPr>
      </p:pic>
      <p:sp>
        <p:nvSpPr>
          <p:cNvPr id="4" name="TextBox 3">
            <a:extLst>
              <a:ext uri="{FF2B5EF4-FFF2-40B4-BE49-F238E27FC236}">
                <a16:creationId xmlns:a16="http://schemas.microsoft.com/office/drawing/2014/main" id="{157A23FF-3B12-E520-3F8F-A4062A803EC6}"/>
              </a:ext>
            </a:extLst>
          </p:cNvPr>
          <p:cNvSpPr txBox="1"/>
          <p:nvPr/>
        </p:nvSpPr>
        <p:spPr>
          <a:xfrm>
            <a:off x="5221558" y="4790121"/>
            <a:ext cx="3114434"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Censo da Educação Básica / INEP / MEC. Elaboração: Campanha Nacional pelo Direito à Educação.</a:t>
            </a:r>
          </a:p>
        </p:txBody>
      </p:sp>
    </p:spTree>
    <p:extLst>
      <p:ext uri="{BB962C8B-B14F-4D97-AF65-F5344CB8AC3E}">
        <p14:creationId xmlns:p14="http://schemas.microsoft.com/office/powerpoint/2010/main" val="1177979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2 | Indicador 2A</a:t>
            </a:r>
            <a:endParaRPr lang="pt-BR"/>
          </a:p>
        </p:txBody>
      </p:sp>
      <p:sp>
        <p:nvSpPr>
          <p:cNvPr id="92" name="Google Shape;92;p17"/>
          <p:cNvSpPr txBox="1">
            <a:spLocks noGrp="1"/>
          </p:cNvSpPr>
          <p:nvPr>
            <p:ph type="body" idx="1"/>
          </p:nvPr>
        </p:nvSpPr>
        <p:spPr>
          <a:xfrm>
            <a:off x="537966" y="1851764"/>
            <a:ext cx="3729130" cy="2818921"/>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Aprofundando a visão sobre os estados e o distrito federal, nota-se que houve queda em praticamente todas as unidades federativas em relação a 2014. Mesmo nesse quadro, causa alarme a queda observada em Roraima, chegando ao nível de 92% após cair mais de 5 pontos percentuais. Tocantins, Rondônia, Paraná, Mato Grosso e Goiás são outros estados com quedas consideráveis.</a:t>
            </a:r>
          </a:p>
          <a:p>
            <a:pPr marL="0" indent="0">
              <a:lnSpc>
                <a:spcPct val="114999"/>
              </a:lnSpc>
              <a:spcAft>
                <a:spcPts val="1200"/>
              </a:spcAft>
              <a:buNone/>
            </a:pPr>
            <a:r>
              <a:rPr lang="pt-BR" sz="1000">
                <a:solidFill>
                  <a:srgbClr val="454545"/>
                </a:solidFill>
              </a:rPr>
              <a:t>Apesar do quadro fortemente negativo no Amapá em relação à meta 1, o acesso na idade do Ensino Fundamental está próximo à média nacional, e o estado é o único a apresentar alguma alta na comparação com o início de vigência do Plano.</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19000" y="317036"/>
            <a:ext cx="3201334" cy="4523366"/>
          </a:xfrm>
          <a:prstGeom prst="rect">
            <a:avLst/>
          </a:prstGeom>
        </p:spPr>
      </p:pic>
      <p:sp>
        <p:nvSpPr>
          <p:cNvPr id="4" name="TextBox 3">
            <a:extLst>
              <a:ext uri="{FF2B5EF4-FFF2-40B4-BE49-F238E27FC236}">
                <a16:creationId xmlns:a16="http://schemas.microsoft.com/office/drawing/2014/main" id="{B4D81313-3D96-DA9C-9749-8BD3C70EFBA3}"/>
              </a:ext>
            </a:extLst>
          </p:cNvPr>
          <p:cNvSpPr txBox="1"/>
          <p:nvPr/>
        </p:nvSpPr>
        <p:spPr>
          <a:xfrm>
            <a:off x="5221558" y="4845205"/>
            <a:ext cx="3265915"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p>
        </p:txBody>
      </p:sp>
    </p:spTree>
    <p:extLst>
      <p:ext uri="{BB962C8B-B14F-4D97-AF65-F5344CB8AC3E}">
        <p14:creationId xmlns:p14="http://schemas.microsoft.com/office/powerpoint/2010/main" val="7377323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dirty="0"/>
              <a:t>Meta 19 | Indicador 19C</a:t>
            </a:r>
            <a:endParaRPr lang="pt-BR" dirty="0"/>
          </a:p>
        </p:txBody>
      </p:sp>
      <p:sp>
        <p:nvSpPr>
          <p:cNvPr id="92" name="Google Shape;92;p17"/>
          <p:cNvSpPr txBox="1">
            <a:spLocks noGrp="1"/>
          </p:cNvSpPr>
          <p:nvPr>
            <p:ph type="body" idx="1"/>
          </p:nvPr>
        </p:nvSpPr>
        <p:spPr>
          <a:xfrm>
            <a:off x="5075118" y="1670557"/>
            <a:ext cx="3729130" cy="2072768"/>
          </a:xfrm>
          <a:prstGeom prst="rect">
            <a:avLst/>
          </a:prstGeom>
          <a:solidFill>
            <a:schemeClr val="bg1"/>
          </a:solidFill>
        </p:spPr>
        <p:txBody>
          <a:bodyPr spcFirstLastPara="1" wrap="square" lIns="91425" tIns="91425" rIns="91425" bIns="0" anchor="t" anchorCtr="0">
            <a:normAutofit/>
          </a:bodyPr>
          <a:lstStyle/>
          <a:p>
            <a:pPr marL="0" indent="0">
              <a:lnSpc>
                <a:spcPct val="114999"/>
              </a:lnSpc>
              <a:spcAft>
                <a:spcPts val="1200"/>
              </a:spcAft>
              <a:buNone/>
            </a:pPr>
            <a:r>
              <a:rPr lang="pt-BR" sz="1000" dirty="0">
                <a:solidFill>
                  <a:srgbClr val="454545"/>
                </a:solidFill>
              </a:rPr>
              <a:t>Como já indica o slide anterior, todas as unidades federativas tinham a existência de todos os colegiados extraescolares em 2018 em suas esferas administrativas.</a:t>
            </a:r>
          </a:p>
          <a:p>
            <a:pPr marL="0" indent="0">
              <a:lnSpc>
                <a:spcPct val="114999"/>
              </a:lnSpc>
              <a:spcAft>
                <a:spcPts val="1200"/>
              </a:spcAft>
              <a:buNone/>
            </a:pPr>
            <a:r>
              <a:rPr lang="pt-BR" sz="1000" dirty="0">
                <a:solidFill>
                  <a:srgbClr val="454545"/>
                </a:solidFill>
              </a:rPr>
              <a:t>No entanto, quando considerado o provimento de condições adequadas para o seu funcionamento, o quadro se revela de não adequação à Meta, com a região Nordeste apresentando o nível mais recuado para o indicador, com variação negativa. Apesar da aprovação do novo Fundeb, com movimentação positiva no tema, tivemos também retrocesso na existência de CACS – Fundeb.</a:t>
            </a:r>
            <a:endParaRPr lang="pt-BR" dirty="0">
              <a:solidFill>
                <a:srgbClr val="454545"/>
              </a:solidFill>
            </a:endParaRPr>
          </a:p>
        </p:txBody>
      </p:sp>
      <p:pic>
        <p:nvPicPr>
          <p:cNvPr id="8" name="Graphic 3">
            <a:extLst>
              <a:ext uri="{FF2B5EF4-FFF2-40B4-BE49-F238E27FC236}">
                <a16:creationId xmlns:a16="http://schemas.microsoft.com/office/drawing/2014/main" id="{FC24ADB6-EADC-441F-CCDD-ED5D5524763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4825" y="1621218"/>
            <a:ext cx="3722445" cy="2406651"/>
          </a:xfrm>
          <a:prstGeom prst="rect">
            <a:avLst/>
          </a:prstGeom>
        </p:spPr>
      </p:pic>
      <p:sp>
        <p:nvSpPr>
          <p:cNvPr id="3" name="TextBox 2">
            <a:extLst>
              <a:ext uri="{FF2B5EF4-FFF2-40B4-BE49-F238E27FC236}">
                <a16:creationId xmlns:a16="http://schemas.microsoft.com/office/drawing/2014/main" id="{108152D5-021B-ACBE-50D3-58728AD29E17}"/>
              </a:ext>
            </a:extLst>
          </p:cNvPr>
          <p:cNvSpPr txBox="1"/>
          <p:nvPr/>
        </p:nvSpPr>
        <p:spPr>
          <a:xfrm>
            <a:off x="792734" y="4030634"/>
            <a:ext cx="2067157"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cs typeface="Open Sans"/>
              </a:rPr>
              <a:t>Fonte: Estadic / IBGE. Elaboração: Campanha Nacional pelo Direito à Educação</a:t>
            </a:r>
          </a:p>
        </p:txBody>
      </p:sp>
    </p:spTree>
    <p:extLst>
      <p:ext uri="{BB962C8B-B14F-4D97-AF65-F5344CB8AC3E}">
        <p14:creationId xmlns:p14="http://schemas.microsoft.com/office/powerpoint/2010/main" val="8249251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311700" y="2257350"/>
            <a:ext cx="8520600" cy="707400"/>
          </a:xfrm>
          <a:prstGeom prst="rect">
            <a:avLst/>
          </a:prstGeom>
        </p:spPr>
        <p:txBody>
          <a:bodyPr spcFirstLastPara="1" wrap="square" lIns="91425" tIns="91425" rIns="91425" bIns="91425" anchor="t" anchorCtr="0">
            <a:normAutofit/>
          </a:bodyPr>
          <a:lstStyle/>
          <a:p>
            <a:r>
              <a:rPr lang="pt-BR" b="0" dirty="0"/>
              <a:t>Meta 19 | Indicador 19C</a:t>
            </a:r>
            <a:endParaRPr lang="pt-BR" dirty="0"/>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345055" y="282752"/>
            <a:ext cx="3229382" cy="4569386"/>
          </a:xfrm>
          <a:prstGeom prst="rect">
            <a:avLst/>
          </a:prstGeom>
        </p:spPr>
      </p:pic>
      <p:sp>
        <p:nvSpPr>
          <p:cNvPr id="5" name="TextBox 4">
            <a:extLst>
              <a:ext uri="{FF2B5EF4-FFF2-40B4-BE49-F238E27FC236}">
                <a16:creationId xmlns:a16="http://schemas.microsoft.com/office/drawing/2014/main" id="{5BE33453-57B8-19B5-A050-AC50FA96CC36}"/>
              </a:ext>
            </a:extLst>
          </p:cNvPr>
          <p:cNvSpPr txBox="1"/>
          <p:nvPr/>
        </p:nvSpPr>
        <p:spPr>
          <a:xfrm>
            <a:off x="5054289" y="4796419"/>
            <a:ext cx="1983523"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cs typeface="Open Sans"/>
              </a:rPr>
              <a:t>Fonte: Estadic / IBGE. Elaboração: Campanha Nacional pelo Direito à Educação</a:t>
            </a:r>
          </a:p>
        </p:txBody>
      </p:sp>
    </p:spTree>
    <p:extLst>
      <p:ext uri="{BB962C8B-B14F-4D97-AF65-F5344CB8AC3E}">
        <p14:creationId xmlns:p14="http://schemas.microsoft.com/office/powerpoint/2010/main" val="16836958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dirty="0"/>
              <a:t>Meta 19 | Indicador 19D</a:t>
            </a:r>
            <a:endParaRPr lang="pt-BR" dirty="0"/>
          </a:p>
        </p:txBody>
      </p:sp>
      <p:pic>
        <p:nvPicPr>
          <p:cNvPr id="10" name="Graphic 3">
            <a:extLst>
              <a:ext uri="{FF2B5EF4-FFF2-40B4-BE49-F238E27FC236}">
                <a16:creationId xmlns:a16="http://schemas.microsoft.com/office/drawing/2014/main" id="{D2EFA3CE-F9CE-F885-E9DB-45FA415C461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88884" y="1474152"/>
            <a:ext cx="3720164" cy="2720055"/>
          </a:xfrm>
          <a:prstGeom prst="rect">
            <a:avLst/>
          </a:prstGeom>
        </p:spPr>
      </p:pic>
      <p:sp>
        <p:nvSpPr>
          <p:cNvPr id="4" name="TextBox 3">
            <a:extLst>
              <a:ext uri="{FF2B5EF4-FFF2-40B4-BE49-F238E27FC236}">
                <a16:creationId xmlns:a16="http://schemas.microsoft.com/office/drawing/2014/main" id="{8CE2BBAC-8CF6-E7F9-7AF3-79F0BD10E659}"/>
              </a:ext>
            </a:extLst>
          </p:cNvPr>
          <p:cNvSpPr txBox="1"/>
          <p:nvPr/>
        </p:nvSpPr>
        <p:spPr>
          <a:xfrm>
            <a:off x="685696" y="4190415"/>
            <a:ext cx="2067157"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cs typeface="Open Sans"/>
              </a:rPr>
              <a:t>Fonte: Estadic / IBGE. Elaboração: Campanha Nacional pelo Direito à Educação</a:t>
            </a:r>
          </a:p>
        </p:txBody>
      </p:sp>
    </p:spTree>
    <p:extLst>
      <p:ext uri="{BB962C8B-B14F-4D97-AF65-F5344CB8AC3E}">
        <p14:creationId xmlns:p14="http://schemas.microsoft.com/office/powerpoint/2010/main" val="429466282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385841" y="2158418"/>
            <a:ext cx="8520600" cy="707400"/>
          </a:xfrm>
          <a:prstGeom prst="rect">
            <a:avLst/>
          </a:prstGeom>
        </p:spPr>
        <p:txBody>
          <a:bodyPr spcFirstLastPara="1" wrap="square" lIns="91425" tIns="91425" rIns="91425" bIns="91425" anchor="t" anchorCtr="0">
            <a:normAutofit/>
          </a:bodyPr>
          <a:lstStyle/>
          <a:p>
            <a:r>
              <a:rPr lang="pt-BR" b="0" dirty="0"/>
              <a:t>Meta 19 | Indicador 19D</a:t>
            </a:r>
            <a:endParaRPr lang="pt-BR" dirty="0"/>
          </a:p>
        </p:txBody>
      </p:sp>
      <p:pic>
        <p:nvPicPr>
          <p:cNvPr id="3" name="Graphic 3">
            <a:extLst>
              <a:ext uri="{FF2B5EF4-FFF2-40B4-BE49-F238E27FC236}">
                <a16:creationId xmlns:a16="http://schemas.microsoft.com/office/drawing/2014/main" id="{02202790-7BA9-A2CD-ACFF-F4518386725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474174" y="224545"/>
            <a:ext cx="3239424" cy="4575146"/>
          </a:xfrm>
          <a:prstGeom prst="rect">
            <a:avLst/>
          </a:prstGeom>
        </p:spPr>
      </p:pic>
      <p:sp>
        <p:nvSpPr>
          <p:cNvPr id="6" name="TextBox 5">
            <a:extLst>
              <a:ext uri="{FF2B5EF4-FFF2-40B4-BE49-F238E27FC236}">
                <a16:creationId xmlns:a16="http://schemas.microsoft.com/office/drawing/2014/main" id="{A349C938-4FC6-D52E-0A92-1881782B5280}"/>
              </a:ext>
            </a:extLst>
          </p:cNvPr>
          <p:cNvSpPr txBox="1"/>
          <p:nvPr/>
        </p:nvSpPr>
        <p:spPr>
          <a:xfrm>
            <a:off x="7096355" y="4796418"/>
            <a:ext cx="1892920"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cs typeface="Open Sans"/>
              </a:rPr>
              <a:t>Fonte: Estadic / IBGE. Elaboração: Campanha Nacional pelo Direito à Educação</a:t>
            </a:r>
          </a:p>
        </p:txBody>
      </p:sp>
    </p:spTree>
    <p:extLst>
      <p:ext uri="{BB962C8B-B14F-4D97-AF65-F5344CB8AC3E}">
        <p14:creationId xmlns:p14="http://schemas.microsoft.com/office/powerpoint/2010/main" val="346200643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19 | Indicador 19E</a:t>
            </a:r>
            <a:endParaRPr lang="pt-BR"/>
          </a:p>
        </p:txBody>
      </p:sp>
      <p:pic>
        <p:nvPicPr>
          <p:cNvPr id="8" name="Graphic 3">
            <a:extLst>
              <a:ext uri="{FF2B5EF4-FFF2-40B4-BE49-F238E27FC236}">
                <a16:creationId xmlns:a16="http://schemas.microsoft.com/office/drawing/2014/main" id="{FC24ADB6-EADC-441F-CCDD-ED5D5524763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88992" y="1585068"/>
            <a:ext cx="3722444" cy="2281392"/>
          </a:xfrm>
          <a:prstGeom prst="rect">
            <a:avLst/>
          </a:prstGeom>
        </p:spPr>
      </p:pic>
      <p:sp>
        <p:nvSpPr>
          <p:cNvPr id="3" name="TextBox 2">
            <a:extLst>
              <a:ext uri="{FF2B5EF4-FFF2-40B4-BE49-F238E27FC236}">
                <a16:creationId xmlns:a16="http://schemas.microsoft.com/office/drawing/2014/main" id="{A6613246-E078-1137-740F-AB3C4C033D7E}"/>
              </a:ext>
            </a:extLst>
          </p:cNvPr>
          <p:cNvSpPr txBox="1"/>
          <p:nvPr/>
        </p:nvSpPr>
        <p:spPr>
          <a:xfrm>
            <a:off x="722179" y="3889522"/>
            <a:ext cx="2067157"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cs typeface="Open Sans"/>
              </a:rPr>
              <a:t>Fonte: Munic / IBGE. Elaboração: Campanha Nacional pelo Direito à Educação</a:t>
            </a:r>
          </a:p>
        </p:txBody>
      </p:sp>
    </p:spTree>
    <p:extLst>
      <p:ext uri="{BB962C8B-B14F-4D97-AF65-F5344CB8AC3E}">
        <p14:creationId xmlns:p14="http://schemas.microsoft.com/office/powerpoint/2010/main" val="334794287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19 | Indicador 19F</a:t>
            </a:r>
            <a:endParaRPr lang="pt-BR"/>
          </a:p>
        </p:txBody>
      </p:sp>
      <p:pic>
        <p:nvPicPr>
          <p:cNvPr id="10" name="Graphic 3">
            <a:extLst>
              <a:ext uri="{FF2B5EF4-FFF2-40B4-BE49-F238E27FC236}">
                <a16:creationId xmlns:a16="http://schemas.microsoft.com/office/drawing/2014/main" id="{D2EFA3CE-F9CE-F885-E9DB-45FA415C461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32440" y="1635484"/>
            <a:ext cx="3720164" cy="2720055"/>
          </a:xfrm>
          <a:prstGeom prst="rect">
            <a:avLst/>
          </a:prstGeom>
        </p:spPr>
      </p:pic>
      <p:sp>
        <p:nvSpPr>
          <p:cNvPr id="5" name="TextBox 4">
            <a:extLst>
              <a:ext uri="{FF2B5EF4-FFF2-40B4-BE49-F238E27FC236}">
                <a16:creationId xmlns:a16="http://schemas.microsoft.com/office/drawing/2014/main" id="{8189C057-2053-43FB-0166-224F4B9C7F39}"/>
              </a:ext>
            </a:extLst>
          </p:cNvPr>
          <p:cNvSpPr txBox="1"/>
          <p:nvPr/>
        </p:nvSpPr>
        <p:spPr>
          <a:xfrm>
            <a:off x="742141" y="4345637"/>
            <a:ext cx="2067157"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cs typeface="Open Sans"/>
              </a:rPr>
              <a:t>Fonte: Munic / IBGE. Elaboração: Campanha Nacional pelo Direito à Educação</a:t>
            </a:r>
          </a:p>
        </p:txBody>
      </p:sp>
    </p:spTree>
    <p:extLst>
      <p:ext uri="{BB962C8B-B14F-4D97-AF65-F5344CB8AC3E}">
        <p14:creationId xmlns:p14="http://schemas.microsoft.com/office/powerpoint/2010/main" val="243848078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311700" y="2218050"/>
            <a:ext cx="8520600" cy="707400"/>
          </a:xfrm>
          <a:prstGeom prst="rect">
            <a:avLst/>
          </a:prstGeom>
        </p:spPr>
        <p:txBody>
          <a:bodyPr spcFirstLastPara="1" wrap="square" lIns="91425" tIns="91425" rIns="91425" bIns="91425" anchor="t" anchorCtr="0">
            <a:normAutofit/>
          </a:bodyPr>
          <a:lstStyle/>
          <a:p>
            <a:r>
              <a:rPr lang="pt-BR" b="0" dirty="0"/>
              <a:t>Meta 19 | Indicador 19E</a:t>
            </a:r>
            <a:endParaRPr lang="pt-BR" dirty="0"/>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93675" y="222540"/>
            <a:ext cx="3326119" cy="4576921"/>
          </a:xfrm>
          <a:prstGeom prst="rect">
            <a:avLst/>
          </a:prstGeom>
        </p:spPr>
      </p:pic>
      <p:sp>
        <p:nvSpPr>
          <p:cNvPr id="5" name="TextBox 4">
            <a:extLst>
              <a:ext uri="{FF2B5EF4-FFF2-40B4-BE49-F238E27FC236}">
                <a16:creationId xmlns:a16="http://schemas.microsoft.com/office/drawing/2014/main" id="{23F81510-BEB7-FF96-C994-1F9FC8D9983C}"/>
              </a:ext>
            </a:extLst>
          </p:cNvPr>
          <p:cNvSpPr txBox="1"/>
          <p:nvPr/>
        </p:nvSpPr>
        <p:spPr>
          <a:xfrm>
            <a:off x="5294178" y="4796419"/>
            <a:ext cx="1899889"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cs typeface="Open Sans"/>
              </a:rPr>
              <a:t>Fonte: Munic / IBGE. Elaboração: Campanha Nacional pelo Direito à Educação</a:t>
            </a:r>
          </a:p>
        </p:txBody>
      </p:sp>
    </p:spTree>
    <p:extLst>
      <p:ext uri="{BB962C8B-B14F-4D97-AF65-F5344CB8AC3E}">
        <p14:creationId xmlns:p14="http://schemas.microsoft.com/office/powerpoint/2010/main" val="280906556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312857" y="2218050"/>
            <a:ext cx="8520600" cy="707400"/>
          </a:xfrm>
          <a:prstGeom prst="rect">
            <a:avLst/>
          </a:prstGeom>
        </p:spPr>
        <p:txBody>
          <a:bodyPr spcFirstLastPara="1" wrap="square" lIns="91425" tIns="91425" rIns="91425" bIns="91425" anchor="t" anchorCtr="0">
            <a:normAutofit/>
          </a:bodyPr>
          <a:lstStyle/>
          <a:p>
            <a:r>
              <a:rPr lang="pt-BR" b="0" dirty="0"/>
              <a:t>Meta 19 | Indicador 19F</a:t>
            </a:r>
            <a:endParaRPr lang="pt-BR" dirty="0"/>
          </a:p>
        </p:txBody>
      </p:sp>
      <p:pic>
        <p:nvPicPr>
          <p:cNvPr id="3" name="Graphic 3">
            <a:extLst>
              <a:ext uri="{FF2B5EF4-FFF2-40B4-BE49-F238E27FC236}">
                <a16:creationId xmlns:a16="http://schemas.microsoft.com/office/drawing/2014/main" id="{02202790-7BA9-A2CD-ACFF-F4518386725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94033" y="167412"/>
            <a:ext cx="3239424" cy="4575146"/>
          </a:xfrm>
          <a:prstGeom prst="rect">
            <a:avLst/>
          </a:prstGeom>
        </p:spPr>
      </p:pic>
      <p:sp>
        <p:nvSpPr>
          <p:cNvPr id="6" name="TextBox 5">
            <a:extLst>
              <a:ext uri="{FF2B5EF4-FFF2-40B4-BE49-F238E27FC236}">
                <a16:creationId xmlns:a16="http://schemas.microsoft.com/office/drawing/2014/main" id="{5F429CA3-5365-544B-6F0D-44D7AAF3E6B8}"/>
              </a:ext>
            </a:extLst>
          </p:cNvPr>
          <p:cNvSpPr txBox="1"/>
          <p:nvPr/>
        </p:nvSpPr>
        <p:spPr>
          <a:xfrm>
            <a:off x="5593436" y="4739974"/>
            <a:ext cx="1899889"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cs typeface="Open Sans"/>
              </a:rPr>
              <a:t>Fonte: Munic / IBGE. Elaboração: Campanha Nacional pelo Direito à Educação</a:t>
            </a:r>
          </a:p>
        </p:txBody>
      </p:sp>
    </p:spTree>
    <p:extLst>
      <p:ext uri="{BB962C8B-B14F-4D97-AF65-F5344CB8AC3E}">
        <p14:creationId xmlns:p14="http://schemas.microsoft.com/office/powerpoint/2010/main" val="266586967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5"/>
          <p:cNvSpPr txBox="1">
            <a:spLocks noGrp="1"/>
          </p:cNvSpPr>
          <p:nvPr>
            <p:ph type="body" idx="2"/>
          </p:nvPr>
        </p:nvSpPr>
        <p:spPr>
          <a:prstGeom prst="rect">
            <a:avLst/>
          </a:prstGeom>
        </p:spPr>
        <p:txBody>
          <a:bodyPr spcFirstLastPara="1" wrap="square" lIns="91425" tIns="91425" rIns="91425" bIns="91425" anchor="ctr" anchorCtr="0">
            <a:normAutofit/>
          </a:bodyPr>
          <a:lstStyle/>
          <a:p>
            <a:pPr marL="0" indent="0">
              <a:lnSpc>
                <a:spcPct val="114999"/>
              </a:lnSpc>
              <a:spcAft>
                <a:spcPts val="1200"/>
              </a:spcAft>
              <a:buNone/>
            </a:pPr>
            <a:r>
              <a:rPr lang="pt-BR" sz="1000" i="1" dirty="0">
                <a:solidFill>
                  <a:schemeClr val="tx1"/>
                </a:solidFill>
              </a:rPr>
              <a:t>Indicador 20A: Gasto público em educação pública, em proporção do PIB</a:t>
            </a:r>
            <a:endParaRPr lang="pt-BR" i="1" dirty="0">
              <a:solidFill>
                <a:schemeClr val="tx1"/>
              </a:solidFill>
            </a:endParaRPr>
          </a:p>
          <a:p>
            <a:pPr marL="0" indent="0">
              <a:lnSpc>
                <a:spcPct val="114999"/>
              </a:lnSpc>
              <a:spcAft>
                <a:spcPts val="1200"/>
              </a:spcAft>
              <a:buNone/>
            </a:pPr>
            <a:endParaRPr lang="pt-BR" sz="1000" i="1" dirty="0">
              <a:solidFill>
                <a:schemeClr val="tx1"/>
              </a:solidFill>
            </a:endParaRPr>
          </a:p>
          <a:p>
            <a:pPr marL="0" indent="0">
              <a:lnSpc>
                <a:spcPct val="114999"/>
              </a:lnSpc>
              <a:spcAft>
                <a:spcPts val="1200"/>
              </a:spcAft>
              <a:buNone/>
            </a:pPr>
            <a:r>
              <a:rPr lang="pt-BR" sz="1000" i="1" dirty="0">
                <a:solidFill>
                  <a:schemeClr val="tx1"/>
                </a:solidFill>
              </a:rPr>
              <a:t>Indicador 20B: Gasto público em educação, em proporção </a:t>
            </a:r>
            <a:r>
              <a:rPr lang="pt-BR" sz="1000" i="1" dirty="0"/>
              <a:t>do PIB</a:t>
            </a:r>
          </a:p>
        </p:txBody>
      </p:sp>
      <p:grpSp>
        <p:nvGrpSpPr>
          <p:cNvPr id="5" name="Group 4">
            <a:extLst>
              <a:ext uri="{FF2B5EF4-FFF2-40B4-BE49-F238E27FC236}">
                <a16:creationId xmlns:a16="http://schemas.microsoft.com/office/drawing/2014/main" id="{1DD2470E-0C5E-6A45-48EA-AA261317D91D}"/>
              </a:ext>
            </a:extLst>
          </p:cNvPr>
          <p:cNvGrpSpPr/>
          <p:nvPr/>
        </p:nvGrpSpPr>
        <p:grpSpPr>
          <a:xfrm>
            <a:off x="299040" y="1651774"/>
            <a:ext cx="3982113" cy="1846332"/>
            <a:chOff x="299040" y="1212695"/>
            <a:chExt cx="3982113" cy="1846332"/>
          </a:xfrm>
        </p:grpSpPr>
        <p:sp>
          <p:nvSpPr>
            <p:cNvPr id="3" name="TextBox 2">
              <a:extLst>
                <a:ext uri="{FF2B5EF4-FFF2-40B4-BE49-F238E27FC236}">
                  <a16:creationId xmlns:a16="http://schemas.microsoft.com/office/drawing/2014/main" id="{6ACB77AF-A4E5-AA29-0021-0DBC537741B6}"/>
                </a:ext>
              </a:extLst>
            </p:cNvPr>
            <p:cNvSpPr txBox="1"/>
            <p:nvPr/>
          </p:nvSpPr>
          <p:spPr>
            <a:xfrm>
              <a:off x="299040" y="2043364"/>
              <a:ext cx="398056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i="1">
                  <a:solidFill>
                    <a:srgbClr val="695D46"/>
                  </a:solidFill>
                  <a:latin typeface="Open Sans"/>
                </a:rPr>
                <a:t>Ampliar o investimento público em Educação pública de forma a atingir, no mínimo, o patamar de 7% do Produto Interno Bruto (PIB) do País no 5º ano de vigência desta Lei e, no mínimo, o equivalente a 10% do PIB ao final do decênio.</a:t>
              </a:r>
              <a:endParaRPr lang="pt-BR" i="1">
                <a:solidFill>
                  <a:srgbClr val="695D46"/>
                </a:solidFill>
                <a:latin typeface="Open Sans"/>
              </a:endParaRPr>
            </a:p>
          </p:txBody>
        </p:sp>
        <p:sp>
          <p:nvSpPr>
            <p:cNvPr id="4" name="TextBox 3">
              <a:extLst>
                <a:ext uri="{FF2B5EF4-FFF2-40B4-BE49-F238E27FC236}">
                  <a16:creationId xmlns:a16="http://schemas.microsoft.com/office/drawing/2014/main" id="{C0EEB5C7-D263-7438-D76D-91A40A4F2F73}"/>
                </a:ext>
              </a:extLst>
            </p:cNvPr>
            <p:cNvSpPr txBox="1"/>
            <p:nvPr/>
          </p:nvSpPr>
          <p:spPr>
            <a:xfrm>
              <a:off x="299040" y="1212695"/>
              <a:ext cx="39821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4800" b="1">
                  <a:solidFill>
                    <a:srgbClr val="EF6C00"/>
                  </a:solidFill>
                  <a:latin typeface="PT Sans Narrow"/>
                </a:rPr>
                <a:t>Meta 20</a:t>
              </a:r>
              <a:endParaRPr lang="pt-BR"/>
            </a:p>
          </p:txBody>
        </p:sp>
      </p:grpSp>
    </p:spTree>
    <p:extLst>
      <p:ext uri="{BB962C8B-B14F-4D97-AF65-F5344CB8AC3E}">
        <p14:creationId xmlns:p14="http://schemas.microsoft.com/office/powerpoint/2010/main" val="26526863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20 | Indicador 20A</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000" y="1290754"/>
            <a:ext cx="4388000" cy="2632800"/>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011079" y="1289359"/>
            <a:ext cx="3728688" cy="288963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dirty="0">
                <a:solidFill>
                  <a:srgbClr val="454545"/>
                </a:solidFill>
                <a:latin typeface="Open Sans"/>
              </a:rPr>
              <a:t>A meta 20 é basilar para o cumprimento do restante do Plano Nacional de Educação. Por esse motivo, também é instrumental para entender o estado de descumprimento que está exposto neste balanço. Para 2019, o PNE previa uma destinação de 7% do PIB para a educação pública, o que não foi atingido, ficando os gastos estagnados em torno de 5% de 2015 a 2020.</a:t>
            </a:r>
          </a:p>
          <a:p>
            <a:pPr>
              <a:lnSpc>
                <a:spcPct val="114999"/>
              </a:lnSpc>
              <a:spcAft>
                <a:spcPts val="1200"/>
              </a:spcAft>
            </a:pPr>
            <a:r>
              <a:rPr lang="pt-BR" sz="1000" dirty="0">
                <a:solidFill>
                  <a:srgbClr val="454545"/>
                </a:solidFill>
                <a:latin typeface="Open Sans"/>
              </a:rPr>
              <a:t>Para 2024, foi determinado que 10% do PIB seja destinado à educação pública, uma pauta histórica que encontra ampla ressonância na população. Isso pôde ser observado na forte pressão exercida não só pela área educacional, mas pelo conjunto dos cidadãos rumo à aprovação de um Novo Fundeb, com CAQ, frente a sucessivas tentativas de desmonte empreendidas pelo governo federal e por partes do Congresso que, ao fim, restaram minoritárias.</a:t>
            </a:r>
          </a:p>
        </p:txBody>
      </p:sp>
      <p:sp>
        <p:nvSpPr>
          <p:cNvPr id="5" name="TextBox 4">
            <a:extLst>
              <a:ext uri="{FF2B5EF4-FFF2-40B4-BE49-F238E27FC236}">
                <a16:creationId xmlns:a16="http://schemas.microsoft.com/office/drawing/2014/main" id="{7C75073B-8927-1AB0-D9FB-4DAE2E4136AD}"/>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rPr>
              <a:t>Fonte: Relatório do 4º Ciclo de Monitoramento do PNE / DIRED - INEP / MEC</a:t>
            </a:r>
            <a:endParaRPr lang="pt-BR">
              <a:solidFill>
                <a:srgbClr val="454545"/>
              </a:solidFill>
              <a:latin typeface="Open Sans"/>
            </a:endParaRPr>
          </a:p>
        </p:txBody>
      </p:sp>
    </p:spTree>
    <p:extLst>
      <p:ext uri="{BB962C8B-B14F-4D97-AF65-F5344CB8AC3E}">
        <p14:creationId xmlns:p14="http://schemas.microsoft.com/office/powerpoint/2010/main" val="3226991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2 | Indicador 2B</a:t>
            </a:r>
            <a:endParaRPr lang="pt-BR"/>
          </a:p>
        </p:txBody>
      </p:sp>
      <p:sp>
        <p:nvSpPr>
          <p:cNvPr id="3" name="TextBox 2">
            <a:extLst>
              <a:ext uri="{FF2B5EF4-FFF2-40B4-BE49-F238E27FC236}">
                <a16:creationId xmlns:a16="http://schemas.microsoft.com/office/drawing/2014/main" id="{42D33CDB-38CB-EE74-0EBC-8D30BCF7C10C}"/>
              </a:ext>
            </a:extLst>
          </p:cNvPr>
          <p:cNvSpPr txBox="1"/>
          <p:nvPr/>
        </p:nvSpPr>
        <p:spPr>
          <a:xfrm>
            <a:off x="5101683" y="1867829"/>
            <a:ext cx="3728688" cy="612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dirty="0">
                <a:solidFill>
                  <a:srgbClr val="454545"/>
                </a:solidFill>
                <a:latin typeface="Open Sans"/>
              </a:rPr>
              <a:t>O saldo do período de 2014 a 2022 é de um avanço médio de 1,1 ponto percentual ao ano, menos da metade do que é necessário ao cumprimento da meta no prazo.</a:t>
            </a:r>
          </a:p>
        </p:txBody>
      </p:sp>
      <p:sp>
        <p:nvSpPr>
          <p:cNvPr id="5" name="TextBox 4">
            <a:extLst>
              <a:ext uri="{FF2B5EF4-FFF2-40B4-BE49-F238E27FC236}">
                <a16:creationId xmlns:a16="http://schemas.microsoft.com/office/drawing/2014/main" id="{A936D267-4C9C-DAB0-75DC-0477032ABBE7}"/>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endParaRPr lang="pt-BR">
              <a:solidFill>
                <a:srgbClr val="454545"/>
              </a:solidFill>
              <a:latin typeface="Open Sans"/>
            </a:endParaRPr>
          </a:p>
        </p:txBody>
      </p:sp>
      <p:pic>
        <p:nvPicPr>
          <p:cNvPr id="2" name="Graphic 2">
            <a:extLst>
              <a:ext uri="{FF2B5EF4-FFF2-40B4-BE49-F238E27FC236}">
                <a16:creationId xmlns:a16="http://schemas.microsoft.com/office/drawing/2014/main" id="{BA88D868-E24C-14FB-625A-13DBF577B5A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5999" y="1290754"/>
            <a:ext cx="4388003" cy="2632801"/>
          </a:xfrm>
          <a:prstGeom prst="rect">
            <a:avLst/>
          </a:prstGeom>
        </p:spPr>
      </p:pic>
    </p:spTree>
    <p:extLst>
      <p:ext uri="{BB962C8B-B14F-4D97-AF65-F5344CB8AC3E}">
        <p14:creationId xmlns:p14="http://schemas.microsoft.com/office/powerpoint/2010/main" val="297016615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20 | Indicador 20B</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000" y="1290754"/>
            <a:ext cx="4388000" cy="2632800"/>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867829"/>
            <a:ext cx="3728688" cy="182780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dirty="0">
                <a:solidFill>
                  <a:srgbClr val="454545"/>
                </a:solidFill>
                <a:latin typeface="Open Sans"/>
              </a:rPr>
              <a:t>Se o gasto público em educação pública se encontra estagnado em torno de 5%, o gasto público em educação, que inclui despesas em educação privada, como com o ProUni e o subsídio implícito no Fies, se mantiveram estagnadas em torno de 5,5%.</a:t>
            </a:r>
            <a:endParaRPr lang="pt-BR" dirty="0"/>
          </a:p>
          <a:p>
            <a:pPr>
              <a:lnSpc>
                <a:spcPct val="114999"/>
              </a:lnSpc>
              <a:spcAft>
                <a:spcPts val="1200"/>
              </a:spcAft>
            </a:pPr>
            <a:r>
              <a:rPr lang="pt-BR" sz="1000" dirty="0">
                <a:solidFill>
                  <a:srgbClr val="454545"/>
                </a:solidFill>
                <a:latin typeface="Open Sans"/>
              </a:rPr>
              <a:t>O não aumento do gasto público com a educação privada, em comparação ao que é gasto com a rede pública, é apenas um fraco e insuficiente alento dentro do quadro do financiamento educacional brasileiro.</a:t>
            </a:r>
          </a:p>
        </p:txBody>
      </p:sp>
      <p:sp>
        <p:nvSpPr>
          <p:cNvPr id="5" name="TextBox 4">
            <a:extLst>
              <a:ext uri="{FF2B5EF4-FFF2-40B4-BE49-F238E27FC236}">
                <a16:creationId xmlns:a16="http://schemas.microsoft.com/office/drawing/2014/main" id="{0FC61160-E056-34D7-12A1-79E31AF70E97}"/>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rPr>
              <a:t>Fonte: Relatório do 4º Ciclo de Monitoramento do PNE / DIRED - INEP / MEC</a:t>
            </a:r>
            <a:endParaRPr lang="pt-BR">
              <a:solidFill>
                <a:srgbClr val="454545"/>
              </a:solidFill>
              <a:latin typeface="Open Sans"/>
            </a:endParaRPr>
          </a:p>
        </p:txBody>
      </p:sp>
    </p:spTree>
    <p:extLst>
      <p:ext uri="{BB962C8B-B14F-4D97-AF65-F5344CB8AC3E}">
        <p14:creationId xmlns:p14="http://schemas.microsoft.com/office/powerpoint/2010/main" val="31644270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F73D791B-4ADF-1D94-23BA-2D0FF5ACDDE1}"/>
              </a:ext>
            </a:extLst>
          </p:cNvPr>
          <p:cNvPicPr>
            <a:picLocks noChangeAspect="1"/>
          </p:cNvPicPr>
          <p:nvPr/>
        </p:nvPicPr>
        <p:blipFill rotWithShape="1">
          <a:blip r:embed="rId2">
            <a:alphaModFix amt="50000"/>
          </a:blip>
          <a:srcRect b="14851"/>
          <a:stretch/>
        </p:blipFill>
        <p:spPr>
          <a:xfrm>
            <a:off x="0" y="12357"/>
            <a:ext cx="9144000" cy="5029200"/>
          </a:xfrm>
          <a:prstGeom prst="rect">
            <a:avLst/>
          </a:prstGeom>
        </p:spPr>
      </p:pic>
      <p:sp>
        <p:nvSpPr>
          <p:cNvPr id="2" name="Título 1">
            <a:extLst>
              <a:ext uri="{FF2B5EF4-FFF2-40B4-BE49-F238E27FC236}">
                <a16:creationId xmlns:a16="http://schemas.microsoft.com/office/drawing/2014/main" id="{E94D6472-CACC-72C6-DCB7-B5055EB922EC}"/>
              </a:ext>
            </a:extLst>
          </p:cNvPr>
          <p:cNvSpPr>
            <a:spLocks noGrp="1"/>
          </p:cNvSpPr>
          <p:nvPr>
            <p:ph type="title"/>
          </p:nvPr>
        </p:nvSpPr>
        <p:spPr>
          <a:xfrm>
            <a:off x="452438" y="445025"/>
            <a:ext cx="8379862" cy="707400"/>
          </a:xfrm>
        </p:spPr>
        <p:txBody>
          <a:bodyPr/>
          <a:lstStyle/>
          <a:p>
            <a:pPr algn="r"/>
            <a:r>
              <a:rPr lang="pt-BR" dirty="0">
                <a:effectLst>
                  <a:outerShdw blurRad="38100" dist="38100" dir="2700000" algn="tl">
                    <a:srgbClr val="000000">
                      <a:alpha val="43137"/>
                    </a:srgbClr>
                  </a:outerShdw>
                </a:effectLst>
              </a:rPr>
              <a:t>Obrigada!</a:t>
            </a:r>
          </a:p>
        </p:txBody>
      </p:sp>
      <p:sp>
        <p:nvSpPr>
          <p:cNvPr id="3" name="Espaço Reservado para Texto 2">
            <a:extLst>
              <a:ext uri="{FF2B5EF4-FFF2-40B4-BE49-F238E27FC236}">
                <a16:creationId xmlns:a16="http://schemas.microsoft.com/office/drawing/2014/main" id="{2C2EA605-F37D-9B41-4DDC-A13530DC5CB9}"/>
              </a:ext>
            </a:extLst>
          </p:cNvPr>
          <p:cNvSpPr>
            <a:spLocks noGrp="1"/>
          </p:cNvSpPr>
          <p:nvPr>
            <p:ph type="body" idx="1"/>
          </p:nvPr>
        </p:nvSpPr>
        <p:spPr/>
        <p:txBody>
          <a:bodyPr/>
          <a:lstStyle/>
          <a:p>
            <a:pPr marL="114300" indent="0" algn="r">
              <a:buNone/>
            </a:pPr>
            <a:r>
              <a:rPr lang="pt-BR" b="1" dirty="0">
                <a:effectLst>
                  <a:outerShdw blurRad="38100" dist="38100" dir="2700000" algn="tl">
                    <a:srgbClr val="000000">
                      <a:alpha val="43137"/>
                    </a:srgbClr>
                  </a:outerShdw>
                </a:effectLst>
              </a:rPr>
              <a:t>Andressa Pellanda</a:t>
            </a:r>
          </a:p>
          <a:p>
            <a:pPr marL="114300" indent="0" algn="r">
              <a:buNone/>
            </a:pPr>
            <a:r>
              <a:rPr lang="pt-BR" i="1" dirty="0">
                <a:effectLst>
                  <a:outerShdw blurRad="38100" dist="38100" dir="2700000" algn="tl">
                    <a:srgbClr val="000000">
                      <a:alpha val="43137"/>
                    </a:srgbClr>
                  </a:outerShdw>
                </a:effectLst>
              </a:rPr>
              <a:t>Coordenadora Geral</a:t>
            </a:r>
          </a:p>
          <a:p>
            <a:pPr marL="114300" indent="0" algn="r">
              <a:buNone/>
            </a:pPr>
            <a:r>
              <a:rPr lang="pt-BR" dirty="0">
                <a:effectLst>
                  <a:outerShdw blurRad="38100" dist="38100" dir="2700000" algn="tl">
                    <a:srgbClr val="000000">
                      <a:alpha val="43137"/>
                    </a:srgbClr>
                  </a:outerShdw>
                </a:effectLst>
              </a:rPr>
              <a:t>Campanha Nacional pelo Direito à Educação</a:t>
            </a:r>
          </a:p>
          <a:p>
            <a:pPr marL="114300" indent="0" algn="r">
              <a:buNone/>
            </a:pPr>
            <a:endParaRPr lang="pt-BR" dirty="0">
              <a:effectLst>
                <a:outerShdw blurRad="38100" dist="38100" dir="2700000" algn="tl">
                  <a:srgbClr val="000000">
                    <a:alpha val="43137"/>
                  </a:srgbClr>
                </a:outerShdw>
              </a:effectLst>
            </a:endParaRPr>
          </a:p>
          <a:p>
            <a:pPr marL="114300" indent="0" algn="r">
              <a:buNone/>
            </a:pPr>
            <a:r>
              <a:rPr lang="pt-BR" b="1" dirty="0">
                <a:effectLst>
                  <a:outerShdw blurRad="38100" dist="38100" dir="2700000" algn="tl">
                    <a:srgbClr val="000000">
                      <a:alpha val="43137"/>
                    </a:srgbClr>
                  </a:outerShdw>
                </a:effectLst>
              </a:rPr>
              <a:t>Fernando Rufino</a:t>
            </a:r>
          </a:p>
          <a:p>
            <a:pPr marL="114300" indent="0" algn="r">
              <a:buNone/>
            </a:pPr>
            <a:r>
              <a:rPr lang="pt-BR" i="1" dirty="0">
                <a:effectLst>
                  <a:outerShdw blurRad="38100" dist="38100" dir="2700000" algn="tl">
                    <a:srgbClr val="000000">
                      <a:alpha val="43137"/>
                    </a:srgbClr>
                  </a:outerShdw>
                </a:effectLst>
              </a:rPr>
              <a:t>Cientista de Dados - consultor</a:t>
            </a:r>
          </a:p>
          <a:p>
            <a:pPr marL="114300" indent="0" algn="r">
              <a:buNone/>
            </a:pPr>
            <a:r>
              <a:rPr lang="pt-BR" dirty="0">
                <a:effectLst>
                  <a:outerShdw blurRad="38100" dist="38100" dir="2700000" algn="tl">
                    <a:srgbClr val="000000">
                      <a:alpha val="43137"/>
                    </a:srgbClr>
                  </a:outerShdw>
                </a:effectLst>
              </a:rPr>
              <a:t>Campanha Nacional pelo Direito à Educação</a:t>
            </a:r>
          </a:p>
        </p:txBody>
      </p:sp>
      <p:pic>
        <p:nvPicPr>
          <p:cNvPr id="7" name="Imagem 6">
            <a:extLst>
              <a:ext uri="{FF2B5EF4-FFF2-40B4-BE49-F238E27FC236}">
                <a16:creationId xmlns:a16="http://schemas.microsoft.com/office/drawing/2014/main" id="{9E8C6067-913F-B732-C45E-78BCD5B602C8}"/>
              </a:ext>
            </a:extLst>
          </p:cNvPr>
          <p:cNvPicPr>
            <a:picLocks noChangeAspect="1"/>
          </p:cNvPicPr>
          <p:nvPr/>
        </p:nvPicPr>
        <p:blipFill>
          <a:blip r:embed="rId3">
            <a:alphaModFix amt="50000"/>
          </a:blip>
          <a:stretch>
            <a:fillRect/>
          </a:stretch>
        </p:blipFill>
        <p:spPr>
          <a:xfrm>
            <a:off x="5481638" y="4007300"/>
            <a:ext cx="2486412" cy="948425"/>
          </a:xfrm>
          <a:prstGeom prst="rect">
            <a:avLst/>
          </a:prstGeom>
        </p:spPr>
      </p:pic>
    </p:spTree>
    <p:extLst>
      <p:ext uri="{BB962C8B-B14F-4D97-AF65-F5344CB8AC3E}">
        <p14:creationId xmlns:p14="http://schemas.microsoft.com/office/powerpoint/2010/main" val="1107885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2 | Indicador 2B</a:t>
            </a:r>
            <a:endParaRPr lang="pt-BR"/>
          </a:p>
        </p:txBody>
      </p:sp>
      <p:sp>
        <p:nvSpPr>
          <p:cNvPr id="92" name="Google Shape;92;p17"/>
          <p:cNvSpPr txBox="1">
            <a:spLocks noGrp="1"/>
          </p:cNvSpPr>
          <p:nvPr>
            <p:ph type="body" idx="1"/>
          </p:nvPr>
        </p:nvSpPr>
        <p:spPr>
          <a:xfrm>
            <a:off x="4886941" y="1377838"/>
            <a:ext cx="3729130" cy="3043038"/>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Se o prognóstico de chegarmos a 2024 com a taxa de 95% de jovens de 16 anos tenham concluindo o Ensino Fundamental é pouco inspirador dada a evolução até o momento, ao menos os avanços feitos têm sido com redução das desigualdades aqui enfatizadas.</a:t>
            </a:r>
          </a:p>
          <a:p>
            <a:pPr marL="0" indent="0">
              <a:lnSpc>
                <a:spcPct val="114999"/>
              </a:lnSpc>
              <a:spcAft>
                <a:spcPts val="1200"/>
              </a:spcAft>
              <a:buNone/>
            </a:pPr>
            <a:r>
              <a:rPr lang="pt-BR" sz="1000">
                <a:solidFill>
                  <a:srgbClr val="454545"/>
                </a:solidFill>
              </a:rPr>
              <a:t>Em todos os recortes acompanhados, os grupos mais desfavorecidos são também aqueles que apresentaram o maior avanço desde 2014, com destaque para os movimentos de equiparação quanto à raça-cor, localização rural/urbana e região.</a:t>
            </a:r>
          </a:p>
          <a:p>
            <a:pPr marL="0" indent="0">
              <a:lnSpc>
                <a:spcPct val="114999"/>
              </a:lnSpc>
              <a:spcAft>
                <a:spcPts val="1200"/>
              </a:spcAft>
              <a:buNone/>
            </a:pPr>
            <a:r>
              <a:rPr lang="pt-BR" sz="1000">
                <a:solidFill>
                  <a:srgbClr val="454545"/>
                </a:solidFill>
              </a:rPr>
              <a:t>Ainda assim, não se pode perder de vista que todos os recortes continuam apresentando disparidades significativas, especialmente segundo a renda.</a:t>
            </a:r>
          </a:p>
        </p:txBody>
      </p:sp>
      <p:pic>
        <p:nvPicPr>
          <p:cNvPr id="5" name="Graphic 3">
            <a:extLst>
              <a:ext uri="{FF2B5EF4-FFF2-40B4-BE49-F238E27FC236}">
                <a16:creationId xmlns:a16="http://schemas.microsoft.com/office/drawing/2014/main" id="{F6BCD3CA-4833-2FDE-7CDC-C5B9BAD11D7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56793" y="1152425"/>
            <a:ext cx="3718800" cy="3388240"/>
          </a:xfrm>
          <a:prstGeom prst="rect">
            <a:avLst/>
          </a:prstGeom>
        </p:spPr>
      </p:pic>
      <p:sp>
        <p:nvSpPr>
          <p:cNvPr id="4" name="TextBox 3">
            <a:extLst>
              <a:ext uri="{FF2B5EF4-FFF2-40B4-BE49-F238E27FC236}">
                <a16:creationId xmlns:a16="http://schemas.microsoft.com/office/drawing/2014/main" id="{DC8FEB9C-0165-84C2-2CAF-F8C7575F8E47}"/>
              </a:ext>
            </a:extLst>
          </p:cNvPr>
          <p:cNvSpPr txBox="1"/>
          <p:nvPr/>
        </p:nvSpPr>
        <p:spPr>
          <a:xfrm>
            <a:off x="656660" y="4540665"/>
            <a:ext cx="3718933" cy="323165"/>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p>
          <a:p>
            <a:r>
              <a:rPr lang="pt-BR" sz="600">
                <a:solidFill>
                  <a:srgbClr val="454545"/>
                </a:solidFill>
                <a:latin typeface="Open Sans"/>
              </a:rPr>
              <a:t>Nota: Para o recorte de renda, as variações são calculadas tomando 2016 como base, por ser o primeiro com dados disponíveis. Para o restante, a comparação é com 2014.</a:t>
            </a:r>
            <a:endParaRPr lang="pt-BR">
              <a:solidFill>
                <a:srgbClr val="454545"/>
              </a:solidFill>
              <a:latin typeface="Open Sans"/>
            </a:endParaRPr>
          </a:p>
        </p:txBody>
      </p:sp>
    </p:spTree>
    <p:extLst>
      <p:ext uri="{BB962C8B-B14F-4D97-AF65-F5344CB8AC3E}">
        <p14:creationId xmlns:p14="http://schemas.microsoft.com/office/powerpoint/2010/main" val="3070963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2 | Indicador 2B</a:t>
            </a:r>
            <a:endParaRPr lang="pt-BR"/>
          </a:p>
        </p:txBody>
      </p:sp>
      <p:sp>
        <p:nvSpPr>
          <p:cNvPr id="92" name="Google Shape;92;p17"/>
          <p:cNvSpPr txBox="1">
            <a:spLocks noGrp="1"/>
          </p:cNvSpPr>
          <p:nvPr>
            <p:ph type="body" idx="1"/>
          </p:nvPr>
        </p:nvSpPr>
        <p:spPr>
          <a:xfrm>
            <a:off x="537966" y="1624541"/>
            <a:ext cx="3729130" cy="2627641"/>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Dentre as unidades federativas, o cenário é menos favorável em relação à redução de disparidades, ainda que existam casos de forte avanço.</a:t>
            </a:r>
            <a:endParaRPr lang="pt-BR">
              <a:solidFill>
                <a:srgbClr val="454545"/>
              </a:solidFill>
            </a:endParaRPr>
          </a:p>
          <a:p>
            <a:pPr marL="0" indent="0">
              <a:lnSpc>
                <a:spcPct val="114999"/>
              </a:lnSpc>
              <a:spcAft>
                <a:spcPts val="1200"/>
              </a:spcAft>
              <a:buNone/>
            </a:pPr>
            <a:r>
              <a:rPr lang="pt-BR" sz="1000">
                <a:solidFill>
                  <a:srgbClr val="454545"/>
                </a:solidFill>
              </a:rPr>
              <a:t>Alagoas, Sergipe e Rondônia apresentam todos avanço superior a 20 pontos percentuais na proporção de jovens de 16 anos que já concluiu o Ensino Fundamental. Outros estados como a Bahia também apresentam forte evolução.</a:t>
            </a:r>
          </a:p>
          <a:p>
            <a:pPr marL="0" indent="0">
              <a:lnSpc>
                <a:spcPct val="114999"/>
              </a:lnSpc>
              <a:spcAft>
                <a:spcPts val="1200"/>
              </a:spcAft>
              <a:buNone/>
            </a:pPr>
            <a:r>
              <a:rPr lang="pt-BR" sz="1000">
                <a:solidFill>
                  <a:srgbClr val="454545"/>
                </a:solidFill>
              </a:rPr>
              <a:t>Por outro lado, Santa Catarina apresenta uma queda na comparação com 2014. Esse também é o caso do Amapá, que também tem a taxa de conclusão mais baixa do país de acordo com a PNAD Contínua.</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21559" y="339784"/>
            <a:ext cx="3265912" cy="4505748"/>
          </a:xfrm>
          <a:prstGeom prst="rect">
            <a:avLst/>
          </a:prstGeom>
        </p:spPr>
      </p:pic>
      <p:sp>
        <p:nvSpPr>
          <p:cNvPr id="7" name="TextBox 6">
            <a:extLst>
              <a:ext uri="{FF2B5EF4-FFF2-40B4-BE49-F238E27FC236}">
                <a16:creationId xmlns:a16="http://schemas.microsoft.com/office/drawing/2014/main" id="{B0958086-7ACB-A623-85AE-7D7E862C98AE}"/>
              </a:ext>
            </a:extLst>
          </p:cNvPr>
          <p:cNvSpPr txBox="1"/>
          <p:nvPr/>
        </p:nvSpPr>
        <p:spPr>
          <a:xfrm>
            <a:off x="5221558" y="4845205"/>
            <a:ext cx="3265915"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p>
        </p:txBody>
      </p:sp>
    </p:spTree>
    <p:extLst>
      <p:ext uri="{BB962C8B-B14F-4D97-AF65-F5344CB8AC3E}">
        <p14:creationId xmlns:p14="http://schemas.microsoft.com/office/powerpoint/2010/main" val="1772531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5"/>
          <p:cNvSpPr txBox="1">
            <a:spLocks noGrp="1"/>
          </p:cNvSpPr>
          <p:nvPr>
            <p:ph type="body" idx="2"/>
          </p:nvPr>
        </p:nvSpPr>
        <p:spPr>
          <a:prstGeom prst="rect">
            <a:avLst/>
          </a:prstGeom>
        </p:spPr>
        <p:txBody>
          <a:bodyPr spcFirstLastPara="1" wrap="square" lIns="91425" tIns="91425" rIns="91425" bIns="91425" anchor="ctr" anchorCtr="0">
            <a:normAutofit/>
          </a:bodyPr>
          <a:lstStyle/>
          <a:p>
            <a:pPr marL="0" indent="0">
              <a:spcAft>
                <a:spcPts val="1200"/>
              </a:spcAft>
              <a:buNone/>
            </a:pPr>
            <a:r>
              <a:rPr lang="pt-BR" sz="1000" i="1" dirty="0">
                <a:solidFill>
                  <a:schemeClr val="tx1"/>
                </a:solidFill>
              </a:rPr>
              <a:t>Indicador 3A: Percentual da população de 15 a 17 anos que frequenta a escola ou já concluiu a Educação Básica</a:t>
            </a:r>
          </a:p>
          <a:p>
            <a:pPr marL="0" indent="0">
              <a:lnSpc>
                <a:spcPct val="114999"/>
              </a:lnSpc>
              <a:spcAft>
                <a:spcPts val="1200"/>
              </a:spcAft>
              <a:buNone/>
            </a:pPr>
            <a:endParaRPr lang="pt-BR" sz="1000" i="1" dirty="0">
              <a:solidFill>
                <a:schemeClr val="tx1"/>
              </a:solidFill>
            </a:endParaRPr>
          </a:p>
          <a:p>
            <a:pPr marL="0" indent="0">
              <a:lnSpc>
                <a:spcPct val="114999"/>
              </a:lnSpc>
              <a:spcAft>
                <a:spcPts val="1200"/>
              </a:spcAft>
              <a:buNone/>
            </a:pPr>
            <a:r>
              <a:rPr lang="pt-BR" sz="1000" i="1" dirty="0">
                <a:solidFill>
                  <a:schemeClr val="tx1"/>
                </a:solidFill>
              </a:rPr>
              <a:t>Indicador 3B: Percentual da população de 15 a 17 anos que frequenta o Ensino Médio ou possui Educação Básica completa</a:t>
            </a:r>
          </a:p>
        </p:txBody>
      </p:sp>
      <p:sp>
        <p:nvSpPr>
          <p:cNvPr id="3" name="TextBox 2">
            <a:extLst>
              <a:ext uri="{FF2B5EF4-FFF2-40B4-BE49-F238E27FC236}">
                <a16:creationId xmlns:a16="http://schemas.microsoft.com/office/drawing/2014/main" id="{6ACB77AF-A4E5-AA29-0021-0DBC537741B6}"/>
              </a:ext>
            </a:extLst>
          </p:cNvPr>
          <p:cNvSpPr txBox="1"/>
          <p:nvPr/>
        </p:nvSpPr>
        <p:spPr>
          <a:xfrm>
            <a:off x="299040" y="2478716"/>
            <a:ext cx="398056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i="1">
                <a:solidFill>
                  <a:srgbClr val="695D46"/>
                </a:solidFill>
                <a:latin typeface="Open Sans"/>
              </a:rPr>
              <a:t>Universalizar, até 2016, o atendimento escolar para toda a população de 15 a 17 anos e elevar, até o final do período de vigência deste PNE, a taxa líquida de matrículas no Ensino Médio para 85%.</a:t>
            </a:r>
          </a:p>
        </p:txBody>
      </p:sp>
      <p:sp>
        <p:nvSpPr>
          <p:cNvPr id="4" name="TextBox 3">
            <a:extLst>
              <a:ext uri="{FF2B5EF4-FFF2-40B4-BE49-F238E27FC236}">
                <a16:creationId xmlns:a16="http://schemas.microsoft.com/office/drawing/2014/main" id="{C0EEB5C7-D263-7438-D76D-91A40A4F2F73}"/>
              </a:ext>
            </a:extLst>
          </p:cNvPr>
          <p:cNvSpPr txBox="1"/>
          <p:nvPr/>
        </p:nvSpPr>
        <p:spPr>
          <a:xfrm>
            <a:off x="299040" y="1648047"/>
            <a:ext cx="39821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4800" b="1">
                <a:solidFill>
                  <a:srgbClr val="EF6C00"/>
                </a:solidFill>
                <a:latin typeface="PT Sans Narrow"/>
              </a:rPr>
              <a:t>Meta 3</a:t>
            </a:r>
          </a:p>
        </p:txBody>
      </p:sp>
    </p:spTree>
    <p:extLst>
      <p:ext uri="{BB962C8B-B14F-4D97-AF65-F5344CB8AC3E}">
        <p14:creationId xmlns:p14="http://schemas.microsoft.com/office/powerpoint/2010/main" val="4118480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3 | Indicador 3A</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5999" y="1290754"/>
            <a:ext cx="4388003" cy="2632801"/>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867829"/>
            <a:ext cx="3728688" cy="1139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dirty="0">
                <a:solidFill>
                  <a:srgbClr val="454545"/>
                </a:solidFill>
                <a:latin typeface="Open Sans"/>
              </a:rPr>
              <a:t>O primeiro dispositivo identificado na meta 3 propõe a universalização do acesso à escola na faixa dos 15 aos 17 anos. Apesar de não ter sofrido queda em plena pandemia, este dispositivo se encontra em grave atraso, com cerca de meio milhão de jovens dessa faixa etária ainda fora da escola 5 anos depois do prazo ter se esgotado.</a:t>
            </a:r>
            <a:endParaRPr lang="pt-BR" dirty="0">
              <a:solidFill>
                <a:srgbClr val="454545"/>
              </a:solidFill>
              <a:latin typeface="Open Sans"/>
            </a:endParaRPr>
          </a:p>
        </p:txBody>
      </p:sp>
      <p:sp>
        <p:nvSpPr>
          <p:cNvPr id="5" name="TextBox 4">
            <a:extLst>
              <a:ext uri="{FF2B5EF4-FFF2-40B4-BE49-F238E27FC236}">
                <a16:creationId xmlns:a16="http://schemas.microsoft.com/office/drawing/2014/main" id="{3CC2A36B-22BC-D189-0D81-63C9E3C71097}"/>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3966500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3 | Indicador 3A</a:t>
            </a:r>
            <a:endParaRPr lang="pt-BR"/>
          </a:p>
        </p:txBody>
      </p:sp>
      <p:sp>
        <p:nvSpPr>
          <p:cNvPr id="92" name="Google Shape;92;p17"/>
          <p:cNvSpPr txBox="1">
            <a:spLocks noGrp="1"/>
          </p:cNvSpPr>
          <p:nvPr>
            <p:ph type="body" idx="1"/>
          </p:nvPr>
        </p:nvSpPr>
        <p:spPr>
          <a:xfrm>
            <a:off x="4682138" y="2102667"/>
            <a:ext cx="3729130" cy="1842167"/>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A taxa de atendimento em 2022 para a população de 15 a 17 anos encontra-se relativamente equânime entre os recortes analisados, o que se deve à redução nas desigualdades que atingiam as populações preta e parda, da zona rural e mais pobre.</a:t>
            </a:r>
          </a:p>
          <a:p>
            <a:pPr marL="0" indent="0">
              <a:lnSpc>
                <a:spcPct val="114999"/>
              </a:lnSpc>
              <a:spcAft>
                <a:spcPts val="1200"/>
              </a:spcAft>
              <a:buNone/>
            </a:pPr>
            <a:r>
              <a:rPr lang="pt-BR" sz="1000">
                <a:solidFill>
                  <a:srgbClr val="454545"/>
                </a:solidFill>
              </a:rPr>
              <a:t>A região Norte, no entanto, tem ficado para trás em relação ao resto do país.</a:t>
            </a:r>
          </a:p>
        </p:txBody>
      </p:sp>
      <p:sp>
        <p:nvSpPr>
          <p:cNvPr id="2" name="TextBox 1">
            <a:extLst>
              <a:ext uri="{FF2B5EF4-FFF2-40B4-BE49-F238E27FC236}">
                <a16:creationId xmlns:a16="http://schemas.microsoft.com/office/drawing/2014/main" id="{15F2D86C-6B79-90B7-4EDD-24198FFC65FA}"/>
              </a:ext>
            </a:extLst>
          </p:cNvPr>
          <p:cNvSpPr txBox="1"/>
          <p:nvPr/>
        </p:nvSpPr>
        <p:spPr>
          <a:xfrm>
            <a:off x="663716" y="4674721"/>
            <a:ext cx="3718933" cy="323165"/>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PNAD Contínua - Educação / IBGE. Elaboração: Campanha Nacional pelo Direito à Educação.</a:t>
            </a:r>
          </a:p>
          <a:p>
            <a:r>
              <a:rPr lang="pt-BR" sz="600">
                <a:solidFill>
                  <a:srgbClr val="454545"/>
                </a:solidFill>
                <a:latin typeface="Open Sans"/>
              </a:rPr>
              <a:t>Nota: Para o recorte de renda, as variações são calculadas tomando 2016 como base, por ser o primeiro com dados disponíveis. Para o restante, a comparação é com 2014.</a:t>
            </a:r>
          </a:p>
        </p:txBody>
      </p:sp>
      <p:pic>
        <p:nvPicPr>
          <p:cNvPr id="5" name="Graphic 3">
            <a:extLst>
              <a:ext uri="{FF2B5EF4-FFF2-40B4-BE49-F238E27FC236}">
                <a16:creationId xmlns:a16="http://schemas.microsoft.com/office/drawing/2014/main" id="{A286C157-8EC7-E281-0C4F-9267265602E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60449" y="1152425"/>
            <a:ext cx="3721603" cy="3515239"/>
          </a:xfrm>
          <a:prstGeom prst="rect">
            <a:avLst/>
          </a:prstGeom>
        </p:spPr>
      </p:pic>
    </p:spTree>
    <p:extLst>
      <p:ext uri="{BB962C8B-B14F-4D97-AF65-F5344CB8AC3E}">
        <p14:creationId xmlns:p14="http://schemas.microsoft.com/office/powerpoint/2010/main" val="217318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2" name="Rectangle 1">
            <a:extLst>
              <a:ext uri="{FF2B5EF4-FFF2-40B4-BE49-F238E27FC236}">
                <a16:creationId xmlns:a16="http://schemas.microsoft.com/office/drawing/2014/main" id="{7B3B3B97-4363-7032-11E6-6DD85805957B}"/>
              </a:ext>
            </a:extLst>
          </p:cNvPr>
          <p:cNvSpPr/>
          <p:nvPr/>
        </p:nvSpPr>
        <p:spPr>
          <a:xfrm>
            <a:off x="2788" y="2788"/>
            <a:ext cx="9143999" cy="117784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BR"/>
          </a:p>
        </p:txBody>
      </p:sp>
      <p:sp>
        <p:nvSpPr>
          <p:cNvPr id="91" name="Google Shape;91;p17"/>
          <p:cNvSpPr txBox="1">
            <a:spLocks noGrp="1"/>
          </p:cNvSpPr>
          <p:nvPr>
            <p:ph type="title" idx="4294967295"/>
          </p:nvPr>
        </p:nvSpPr>
        <p:spPr>
          <a:xfrm>
            <a:off x="593126" y="199438"/>
            <a:ext cx="2723204" cy="708025"/>
          </a:xfrm>
          <a:prstGeom prst="rect">
            <a:avLst/>
          </a:prstGeom>
        </p:spPr>
        <p:txBody>
          <a:bodyPr spcFirstLastPara="1" wrap="square" lIns="91425" tIns="91425" rIns="91425" bIns="91425" anchor="t" anchorCtr="0">
            <a:noAutofit/>
          </a:bodyPr>
          <a:lstStyle/>
          <a:p>
            <a:r>
              <a:rPr lang="pt-BR" sz="1800" spc="100" dirty="0">
                <a:solidFill>
                  <a:srgbClr val="FFFFFF"/>
                </a:solidFill>
              </a:rPr>
              <a:t>Não cumpridas – 85%</a:t>
            </a:r>
            <a:br>
              <a:rPr lang="pt-BR" sz="1800" spc="100" dirty="0">
                <a:solidFill>
                  <a:srgbClr val="FFFFFF"/>
                </a:solidFill>
              </a:rPr>
            </a:br>
            <a:r>
              <a:rPr lang="pt-BR" sz="1800" spc="100" dirty="0">
                <a:solidFill>
                  <a:srgbClr val="FFFFFF"/>
                </a:solidFill>
              </a:rPr>
              <a:t>Em retrocesso – 65%</a:t>
            </a:r>
          </a:p>
        </p:txBody>
      </p:sp>
      <p:grpSp>
        <p:nvGrpSpPr>
          <p:cNvPr id="4" name="Group 3">
            <a:extLst>
              <a:ext uri="{FF2B5EF4-FFF2-40B4-BE49-F238E27FC236}">
                <a16:creationId xmlns:a16="http://schemas.microsoft.com/office/drawing/2014/main" id="{E8BD3FD7-5D8F-E8EF-BE21-3C5AC2C9A99B}"/>
              </a:ext>
            </a:extLst>
          </p:cNvPr>
          <p:cNvGrpSpPr/>
          <p:nvPr/>
        </p:nvGrpSpPr>
        <p:grpSpPr>
          <a:xfrm>
            <a:off x="700170" y="1610512"/>
            <a:ext cx="7743660" cy="2956145"/>
            <a:chOff x="700170" y="1610512"/>
            <a:chExt cx="7743660" cy="2956145"/>
          </a:xfrm>
        </p:grpSpPr>
        <p:sp>
          <p:nvSpPr>
            <p:cNvPr id="5" name="Rectangle: Rounded Corners 4">
              <a:hlinkClick r:id="rId3" action="ppaction://hlinksldjump"/>
              <a:extLst>
                <a:ext uri="{FF2B5EF4-FFF2-40B4-BE49-F238E27FC236}">
                  <a16:creationId xmlns:a16="http://schemas.microsoft.com/office/drawing/2014/main" id="{5D9BECCC-5452-4240-9860-5FFFFCB87F80}"/>
                </a:ext>
              </a:extLst>
            </p:cNvPr>
            <p:cNvSpPr/>
            <p:nvPr/>
          </p:nvSpPr>
          <p:spPr>
            <a:xfrm>
              <a:off x="700170" y="1613997"/>
              <a:ext cx="1674548" cy="455697"/>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GB">
                  <a:solidFill>
                    <a:schemeClr val="accent1"/>
                  </a:solidFill>
                  <a:latin typeface="PT Sans Narrow" panose="020B0604020202020204" charset="0"/>
                </a:rPr>
                <a:t>Meta 1</a:t>
              </a:r>
            </a:p>
          </p:txBody>
        </p:sp>
        <p:sp>
          <p:nvSpPr>
            <p:cNvPr id="6" name="Rectangle: Rounded Corners 5">
              <a:hlinkClick r:id="rId4" action="ppaction://hlinksldjump"/>
              <a:extLst>
                <a:ext uri="{FF2B5EF4-FFF2-40B4-BE49-F238E27FC236}">
                  <a16:creationId xmlns:a16="http://schemas.microsoft.com/office/drawing/2014/main" id="{1B48CA98-6B2D-4497-AD6A-847EBA392EA8}"/>
                </a:ext>
              </a:extLst>
            </p:cNvPr>
            <p:cNvSpPr/>
            <p:nvPr/>
          </p:nvSpPr>
          <p:spPr>
            <a:xfrm>
              <a:off x="700170" y="2230095"/>
              <a:ext cx="1674548" cy="455697"/>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GB">
                  <a:solidFill>
                    <a:schemeClr val="accent1"/>
                  </a:solidFill>
                  <a:latin typeface="PT Sans Narrow" panose="020B0604020202020204" charset="0"/>
                </a:rPr>
                <a:t>Meta 2</a:t>
              </a:r>
            </a:p>
          </p:txBody>
        </p:sp>
        <p:sp>
          <p:nvSpPr>
            <p:cNvPr id="7" name="Rectangle: Rounded Corners 6">
              <a:hlinkClick r:id="rId5" action="ppaction://hlinksldjump"/>
              <a:extLst>
                <a:ext uri="{FF2B5EF4-FFF2-40B4-BE49-F238E27FC236}">
                  <a16:creationId xmlns:a16="http://schemas.microsoft.com/office/drawing/2014/main" id="{CFEEEEB0-28D2-469D-8ED2-9AC9F6C8ED08}"/>
                </a:ext>
              </a:extLst>
            </p:cNvPr>
            <p:cNvSpPr/>
            <p:nvPr/>
          </p:nvSpPr>
          <p:spPr>
            <a:xfrm>
              <a:off x="700170" y="2875087"/>
              <a:ext cx="1674548" cy="455697"/>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GB">
                  <a:solidFill>
                    <a:schemeClr val="accent1"/>
                  </a:solidFill>
                  <a:latin typeface="PT Sans Narrow" panose="020B0604020202020204" charset="0"/>
                </a:rPr>
                <a:t>Meta 3</a:t>
              </a:r>
            </a:p>
          </p:txBody>
        </p:sp>
        <p:sp>
          <p:nvSpPr>
            <p:cNvPr id="8" name="Rectangle: Rounded Corners 7">
              <a:hlinkClick r:id="rId6" action="ppaction://hlinksldjump"/>
              <a:extLst>
                <a:ext uri="{FF2B5EF4-FFF2-40B4-BE49-F238E27FC236}">
                  <a16:creationId xmlns:a16="http://schemas.microsoft.com/office/drawing/2014/main" id="{17D6D551-C42D-4AE5-80C0-7DEDD989EA17}"/>
                </a:ext>
              </a:extLst>
            </p:cNvPr>
            <p:cNvSpPr/>
            <p:nvPr/>
          </p:nvSpPr>
          <p:spPr>
            <a:xfrm>
              <a:off x="2723207" y="1610512"/>
              <a:ext cx="1674548" cy="455697"/>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GB">
                  <a:solidFill>
                    <a:schemeClr val="accent1"/>
                  </a:solidFill>
                  <a:latin typeface="PT Sans Narrow" panose="020B0604020202020204" charset="0"/>
                </a:rPr>
                <a:t>Meta 6</a:t>
              </a:r>
            </a:p>
          </p:txBody>
        </p:sp>
        <p:sp>
          <p:nvSpPr>
            <p:cNvPr id="9" name="Rectangle: Rounded Corners 8">
              <a:hlinkClick r:id="rId7" action="ppaction://hlinksldjump"/>
              <a:extLst>
                <a:ext uri="{FF2B5EF4-FFF2-40B4-BE49-F238E27FC236}">
                  <a16:creationId xmlns:a16="http://schemas.microsoft.com/office/drawing/2014/main" id="{A883EBD7-B9E1-47C9-826A-54BF75742EDD}"/>
                </a:ext>
              </a:extLst>
            </p:cNvPr>
            <p:cNvSpPr/>
            <p:nvPr/>
          </p:nvSpPr>
          <p:spPr>
            <a:xfrm>
              <a:off x="2723205" y="2871602"/>
              <a:ext cx="1674548" cy="455697"/>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GB">
                  <a:solidFill>
                    <a:schemeClr val="accent1"/>
                  </a:solidFill>
                  <a:latin typeface="PT Sans Narrow" panose="020B0604020202020204" charset="0"/>
                </a:rPr>
                <a:t>Meta 8</a:t>
              </a:r>
            </a:p>
          </p:txBody>
        </p:sp>
        <p:sp>
          <p:nvSpPr>
            <p:cNvPr id="10" name="Rectangle: Rounded Corners 9">
              <a:hlinkClick r:id="rId8" action="ppaction://hlinksldjump"/>
              <a:extLst>
                <a:ext uri="{FF2B5EF4-FFF2-40B4-BE49-F238E27FC236}">
                  <a16:creationId xmlns:a16="http://schemas.microsoft.com/office/drawing/2014/main" id="{5641D50B-AF34-4BFD-9EDB-756385B3D306}"/>
                </a:ext>
              </a:extLst>
            </p:cNvPr>
            <p:cNvSpPr/>
            <p:nvPr/>
          </p:nvSpPr>
          <p:spPr>
            <a:xfrm>
              <a:off x="2723206" y="3493582"/>
              <a:ext cx="1674548" cy="455697"/>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GB">
                  <a:solidFill>
                    <a:schemeClr val="accent1"/>
                  </a:solidFill>
                  <a:latin typeface="PT Sans Narrow" panose="020B0604020202020204" charset="0"/>
                </a:rPr>
                <a:t>Meta 9</a:t>
              </a:r>
            </a:p>
          </p:txBody>
        </p:sp>
        <p:sp>
          <p:nvSpPr>
            <p:cNvPr id="11" name="Rectangle: Rounded Corners 10">
              <a:hlinkClick r:id="rId9" action="ppaction://hlinksldjump"/>
              <a:extLst>
                <a:ext uri="{FF2B5EF4-FFF2-40B4-BE49-F238E27FC236}">
                  <a16:creationId xmlns:a16="http://schemas.microsoft.com/office/drawing/2014/main" id="{464EF037-D1C1-4591-ABC8-AFBE39B79557}"/>
                </a:ext>
              </a:extLst>
            </p:cNvPr>
            <p:cNvSpPr/>
            <p:nvPr/>
          </p:nvSpPr>
          <p:spPr>
            <a:xfrm>
              <a:off x="700170" y="3493582"/>
              <a:ext cx="1674548" cy="455697"/>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GB">
                  <a:solidFill>
                    <a:schemeClr val="accent1"/>
                  </a:solidFill>
                  <a:latin typeface="PT Sans Narrow" panose="020B0604020202020204" charset="0"/>
                </a:rPr>
                <a:t>Meta 4</a:t>
              </a:r>
            </a:p>
          </p:txBody>
        </p:sp>
        <p:sp>
          <p:nvSpPr>
            <p:cNvPr id="12" name="Rectangle: Rounded Corners 11">
              <a:hlinkClick r:id="rId10" action="ppaction://hlinksldjump"/>
              <a:extLst>
                <a:ext uri="{FF2B5EF4-FFF2-40B4-BE49-F238E27FC236}">
                  <a16:creationId xmlns:a16="http://schemas.microsoft.com/office/drawing/2014/main" id="{9AD7C671-E6F0-4682-8DCA-6DA7F5702727}"/>
                </a:ext>
              </a:extLst>
            </p:cNvPr>
            <p:cNvSpPr/>
            <p:nvPr/>
          </p:nvSpPr>
          <p:spPr>
            <a:xfrm>
              <a:off x="700170" y="4110960"/>
              <a:ext cx="1674548" cy="455697"/>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GB">
                  <a:solidFill>
                    <a:schemeClr val="accent1"/>
                  </a:solidFill>
                  <a:latin typeface="PT Sans Narrow" panose="020B0604020202020204" charset="0"/>
                </a:rPr>
                <a:t>Meta 5</a:t>
              </a:r>
            </a:p>
          </p:txBody>
        </p:sp>
        <p:sp>
          <p:nvSpPr>
            <p:cNvPr id="13" name="Rectangle: Rounded Corners 12">
              <a:hlinkClick r:id="rId11" action="ppaction://hlinksldjump"/>
              <a:extLst>
                <a:ext uri="{FF2B5EF4-FFF2-40B4-BE49-F238E27FC236}">
                  <a16:creationId xmlns:a16="http://schemas.microsoft.com/office/drawing/2014/main" id="{70926E89-1B3D-42FD-901C-F14E5A0B0A5C}"/>
                </a:ext>
              </a:extLst>
            </p:cNvPr>
            <p:cNvSpPr/>
            <p:nvPr/>
          </p:nvSpPr>
          <p:spPr>
            <a:xfrm>
              <a:off x="2723205" y="2230095"/>
              <a:ext cx="1674548" cy="455697"/>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GB">
                  <a:solidFill>
                    <a:schemeClr val="accent1"/>
                  </a:solidFill>
                  <a:latin typeface="PT Sans Narrow" panose="020B0604020202020204" charset="0"/>
                </a:rPr>
                <a:t>Meta 7</a:t>
              </a:r>
            </a:p>
          </p:txBody>
        </p:sp>
        <p:sp>
          <p:nvSpPr>
            <p:cNvPr id="14" name="Rectangle: Rounded Corners 13">
              <a:hlinkClick r:id="rId12" action="ppaction://hlinksldjump"/>
              <a:extLst>
                <a:ext uri="{FF2B5EF4-FFF2-40B4-BE49-F238E27FC236}">
                  <a16:creationId xmlns:a16="http://schemas.microsoft.com/office/drawing/2014/main" id="{3D16AC73-F772-4118-A9BB-2CEAF871DF57}"/>
                </a:ext>
              </a:extLst>
            </p:cNvPr>
            <p:cNvSpPr/>
            <p:nvPr/>
          </p:nvSpPr>
          <p:spPr>
            <a:xfrm>
              <a:off x="2723204" y="4110960"/>
              <a:ext cx="1674548" cy="455697"/>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GB">
                  <a:solidFill>
                    <a:schemeClr val="accent1"/>
                  </a:solidFill>
                  <a:latin typeface="PT Sans Narrow" panose="020B0604020202020204" charset="0"/>
                </a:rPr>
                <a:t>Meta 10</a:t>
              </a:r>
            </a:p>
          </p:txBody>
        </p:sp>
        <p:sp>
          <p:nvSpPr>
            <p:cNvPr id="15" name="Rectangle: Rounded Corners 14">
              <a:hlinkClick r:id="rId13" action="ppaction://hlinksldjump"/>
              <a:extLst>
                <a:ext uri="{FF2B5EF4-FFF2-40B4-BE49-F238E27FC236}">
                  <a16:creationId xmlns:a16="http://schemas.microsoft.com/office/drawing/2014/main" id="{01306068-39B5-4186-BCAE-A081F42298C6}"/>
                </a:ext>
              </a:extLst>
            </p:cNvPr>
            <p:cNvSpPr/>
            <p:nvPr/>
          </p:nvSpPr>
          <p:spPr>
            <a:xfrm>
              <a:off x="4746246" y="1610512"/>
              <a:ext cx="1674548" cy="455697"/>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GB">
                  <a:solidFill>
                    <a:schemeClr val="accent1"/>
                  </a:solidFill>
                  <a:latin typeface="PT Sans Narrow" panose="020B0604020202020204" charset="0"/>
                </a:rPr>
                <a:t>Meta 11</a:t>
              </a:r>
            </a:p>
          </p:txBody>
        </p:sp>
        <p:sp>
          <p:nvSpPr>
            <p:cNvPr id="16" name="Rectangle: Rounded Corners 15">
              <a:hlinkClick r:id="rId14" action="ppaction://hlinksldjump"/>
              <a:extLst>
                <a:ext uri="{FF2B5EF4-FFF2-40B4-BE49-F238E27FC236}">
                  <a16:creationId xmlns:a16="http://schemas.microsoft.com/office/drawing/2014/main" id="{4874F3C4-31D9-4858-9DBF-F783FF395F6D}"/>
                </a:ext>
              </a:extLst>
            </p:cNvPr>
            <p:cNvSpPr/>
            <p:nvPr/>
          </p:nvSpPr>
          <p:spPr>
            <a:xfrm>
              <a:off x="4746244" y="2871602"/>
              <a:ext cx="1674548" cy="455697"/>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GB">
                  <a:solidFill>
                    <a:schemeClr val="accent1"/>
                  </a:solidFill>
                  <a:latin typeface="PT Sans Narrow" panose="020B0604020202020204" charset="0"/>
                </a:rPr>
                <a:t>Meta 13</a:t>
              </a:r>
            </a:p>
          </p:txBody>
        </p:sp>
        <p:sp>
          <p:nvSpPr>
            <p:cNvPr id="17" name="Rectangle: Rounded Corners 16">
              <a:hlinkClick r:id="rId15" action="ppaction://hlinksldjump"/>
              <a:extLst>
                <a:ext uri="{FF2B5EF4-FFF2-40B4-BE49-F238E27FC236}">
                  <a16:creationId xmlns:a16="http://schemas.microsoft.com/office/drawing/2014/main" id="{A5C4C3B1-EA92-4878-91C3-5B96C14265D9}"/>
                </a:ext>
              </a:extLst>
            </p:cNvPr>
            <p:cNvSpPr/>
            <p:nvPr/>
          </p:nvSpPr>
          <p:spPr>
            <a:xfrm>
              <a:off x="4746245" y="3493582"/>
              <a:ext cx="1674548" cy="455697"/>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GB">
                  <a:solidFill>
                    <a:schemeClr val="accent1"/>
                  </a:solidFill>
                  <a:latin typeface="PT Sans Narrow" panose="020B0604020202020204" charset="0"/>
                </a:rPr>
                <a:t>Meta 14</a:t>
              </a:r>
            </a:p>
          </p:txBody>
        </p:sp>
        <p:sp>
          <p:nvSpPr>
            <p:cNvPr id="18" name="Rectangle: Rounded Corners 17">
              <a:hlinkClick r:id="rId16" action="ppaction://hlinksldjump"/>
              <a:extLst>
                <a:ext uri="{FF2B5EF4-FFF2-40B4-BE49-F238E27FC236}">
                  <a16:creationId xmlns:a16="http://schemas.microsoft.com/office/drawing/2014/main" id="{74803404-57AC-49EA-A5CF-0FE946A02116}"/>
                </a:ext>
              </a:extLst>
            </p:cNvPr>
            <p:cNvSpPr/>
            <p:nvPr/>
          </p:nvSpPr>
          <p:spPr>
            <a:xfrm>
              <a:off x="4746244" y="2230095"/>
              <a:ext cx="1674548" cy="455697"/>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GB">
                  <a:solidFill>
                    <a:schemeClr val="accent1"/>
                  </a:solidFill>
                  <a:latin typeface="PT Sans Narrow" panose="020B0604020202020204" charset="0"/>
                </a:rPr>
                <a:t>Meta 12</a:t>
              </a:r>
            </a:p>
          </p:txBody>
        </p:sp>
        <p:sp>
          <p:nvSpPr>
            <p:cNvPr id="19" name="Rectangle: Rounded Corners 18">
              <a:hlinkClick r:id="rId17" action="ppaction://hlinksldjump"/>
              <a:extLst>
                <a:ext uri="{FF2B5EF4-FFF2-40B4-BE49-F238E27FC236}">
                  <a16:creationId xmlns:a16="http://schemas.microsoft.com/office/drawing/2014/main" id="{A73C3813-73E1-4167-807F-020D4E62C84C}"/>
                </a:ext>
              </a:extLst>
            </p:cNvPr>
            <p:cNvSpPr/>
            <p:nvPr/>
          </p:nvSpPr>
          <p:spPr>
            <a:xfrm>
              <a:off x="4746243" y="4110960"/>
              <a:ext cx="1674548" cy="455697"/>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GB">
                  <a:solidFill>
                    <a:schemeClr val="accent1"/>
                  </a:solidFill>
                  <a:latin typeface="PT Sans Narrow" panose="020B0604020202020204" charset="0"/>
                </a:rPr>
                <a:t>Meta 15</a:t>
              </a:r>
            </a:p>
          </p:txBody>
        </p:sp>
        <p:sp>
          <p:nvSpPr>
            <p:cNvPr id="20" name="Rectangle: Rounded Corners 19">
              <a:hlinkClick r:id="rId18" action="ppaction://hlinksldjump"/>
              <a:extLst>
                <a:ext uri="{FF2B5EF4-FFF2-40B4-BE49-F238E27FC236}">
                  <a16:creationId xmlns:a16="http://schemas.microsoft.com/office/drawing/2014/main" id="{27523D92-7F18-4BE7-921B-C9A205171818}"/>
                </a:ext>
              </a:extLst>
            </p:cNvPr>
            <p:cNvSpPr/>
            <p:nvPr/>
          </p:nvSpPr>
          <p:spPr>
            <a:xfrm>
              <a:off x="6769282" y="1613997"/>
              <a:ext cx="1674548" cy="455697"/>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GB">
                  <a:solidFill>
                    <a:schemeClr val="accent1"/>
                  </a:solidFill>
                  <a:latin typeface="PT Sans Narrow" panose="020B0604020202020204" charset="0"/>
                </a:rPr>
                <a:t>Meta 16</a:t>
              </a:r>
            </a:p>
          </p:txBody>
        </p:sp>
        <p:sp>
          <p:nvSpPr>
            <p:cNvPr id="21" name="Rectangle: Rounded Corners 20">
              <a:hlinkClick r:id="rId19" action="ppaction://hlinksldjump"/>
              <a:extLst>
                <a:ext uri="{FF2B5EF4-FFF2-40B4-BE49-F238E27FC236}">
                  <a16:creationId xmlns:a16="http://schemas.microsoft.com/office/drawing/2014/main" id="{31756F3E-E8A5-49B3-9F7A-ED2CF3877F97}"/>
                </a:ext>
              </a:extLst>
            </p:cNvPr>
            <p:cNvSpPr/>
            <p:nvPr/>
          </p:nvSpPr>
          <p:spPr>
            <a:xfrm>
              <a:off x="6769280" y="2875087"/>
              <a:ext cx="1674548" cy="455697"/>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GB">
                  <a:solidFill>
                    <a:schemeClr val="accent1"/>
                  </a:solidFill>
                  <a:latin typeface="PT Sans Narrow" panose="020B0604020202020204" charset="0"/>
                </a:rPr>
                <a:t>Meta 18</a:t>
              </a:r>
            </a:p>
          </p:txBody>
        </p:sp>
        <p:sp>
          <p:nvSpPr>
            <p:cNvPr id="22" name="Rectangle: Rounded Corners 21">
              <a:hlinkClick r:id="rId20" action="ppaction://hlinksldjump"/>
              <a:extLst>
                <a:ext uri="{FF2B5EF4-FFF2-40B4-BE49-F238E27FC236}">
                  <a16:creationId xmlns:a16="http://schemas.microsoft.com/office/drawing/2014/main" id="{0FB93E1D-8F5C-4C66-BCAD-0501E0ED3659}"/>
                </a:ext>
              </a:extLst>
            </p:cNvPr>
            <p:cNvSpPr/>
            <p:nvPr/>
          </p:nvSpPr>
          <p:spPr>
            <a:xfrm>
              <a:off x="6769281" y="3493582"/>
              <a:ext cx="1674548" cy="455697"/>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GB">
                  <a:solidFill>
                    <a:schemeClr val="accent1"/>
                  </a:solidFill>
                  <a:latin typeface="PT Sans Narrow" panose="020B0604020202020204" charset="0"/>
                </a:rPr>
                <a:t>Meta 19</a:t>
              </a:r>
            </a:p>
          </p:txBody>
        </p:sp>
        <p:sp>
          <p:nvSpPr>
            <p:cNvPr id="23" name="Rectangle: Rounded Corners 22">
              <a:hlinkClick r:id="rId21" action="ppaction://hlinksldjump"/>
              <a:extLst>
                <a:ext uri="{FF2B5EF4-FFF2-40B4-BE49-F238E27FC236}">
                  <a16:creationId xmlns:a16="http://schemas.microsoft.com/office/drawing/2014/main" id="{726A3E83-9B18-4635-840B-EE9C7E383FB5}"/>
                </a:ext>
              </a:extLst>
            </p:cNvPr>
            <p:cNvSpPr/>
            <p:nvPr/>
          </p:nvSpPr>
          <p:spPr>
            <a:xfrm>
              <a:off x="6769280" y="2226610"/>
              <a:ext cx="1674548" cy="455697"/>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GB">
                  <a:solidFill>
                    <a:schemeClr val="accent1"/>
                  </a:solidFill>
                  <a:latin typeface="PT Sans Narrow" panose="020B0604020202020204" charset="0"/>
                </a:rPr>
                <a:t>Meta 17</a:t>
              </a:r>
            </a:p>
          </p:txBody>
        </p:sp>
        <p:sp>
          <p:nvSpPr>
            <p:cNvPr id="24" name="Rectangle: Rounded Corners 23">
              <a:hlinkClick r:id="rId22" action="ppaction://hlinksldjump"/>
              <a:extLst>
                <a:ext uri="{FF2B5EF4-FFF2-40B4-BE49-F238E27FC236}">
                  <a16:creationId xmlns:a16="http://schemas.microsoft.com/office/drawing/2014/main" id="{8B755EC8-4501-48EC-92A3-966C75EDC508}"/>
                </a:ext>
              </a:extLst>
            </p:cNvPr>
            <p:cNvSpPr/>
            <p:nvPr/>
          </p:nvSpPr>
          <p:spPr>
            <a:xfrm>
              <a:off x="6769279" y="4107475"/>
              <a:ext cx="1674548" cy="455697"/>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GB">
                  <a:solidFill>
                    <a:schemeClr val="accent1"/>
                  </a:solidFill>
                  <a:latin typeface="PT Sans Narrow" panose="020B0604020202020204" charset="0"/>
                </a:rPr>
                <a:t>Meta 20</a:t>
              </a:r>
            </a:p>
          </p:txBody>
        </p:sp>
      </p:grpSp>
      <p:pic>
        <p:nvPicPr>
          <p:cNvPr id="25" name="Imagem 24">
            <a:extLst>
              <a:ext uri="{FF2B5EF4-FFF2-40B4-BE49-F238E27FC236}">
                <a16:creationId xmlns:a16="http://schemas.microsoft.com/office/drawing/2014/main" id="{6CB9218C-2FD0-F23B-6092-DEBA400494A1}"/>
              </a:ext>
            </a:extLst>
          </p:cNvPr>
          <p:cNvPicPr>
            <a:picLocks noChangeAspect="1"/>
          </p:cNvPicPr>
          <p:nvPr/>
        </p:nvPicPr>
        <p:blipFill>
          <a:blip r:embed="rId23"/>
          <a:stretch>
            <a:fillRect/>
          </a:stretch>
        </p:blipFill>
        <p:spPr>
          <a:xfrm>
            <a:off x="661929" y="2155403"/>
            <a:ext cx="1751029" cy="207172"/>
          </a:xfrm>
          <a:prstGeom prst="rect">
            <a:avLst/>
          </a:prstGeom>
        </p:spPr>
      </p:pic>
      <p:pic>
        <p:nvPicPr>
          <p:cNvPr id="26" name="Imagem 25">
            <a:extLst>
              <a:ext uri="{FF2B5EF4-FFF2-40B4-BE49-F238E27FC236}">
                <a16:creationId xmlns:a16="http://schemas.microsoft.com/office/drawing/2014/main" id="{42611C0B-1AF3-68EC-A84D-E6D7A00E4B35}"/>
              </a:ext>
            </a:extLst>
          </p:cNvPr>
          <p:cNvPicPr>
            <a:picLocks noChangeAspect="1"/>
          </p:cNvPicPr>
          <p:nvPr/>
        </p:nvPicPr>
        <p:blipFill>
          <a:blip r:embed="rId23"/>
          <a:stretch>
            <a:fillRect/>
          </a:stretch>
        </p:blipFill>
        <p:spPr>
          <a:xfrm>
            <a:off x="661929" y="1498193"/>
            <a:ext cx="1751029" cy="207172"/>
          </a:xfrm>
          <a:prstGeom prst="rect">
            <a:avLst/>
          </a:prstGeom>
        </p:spPr>
      </p:pic>
      <p:pic>
        <p:nvPicPr>
          <p:cNvPr id="27" name="Imagem 26">
            <a:extLst>
              <a:ext uri="{FF2B5EF4-FFF2-40B4-BE49-F238E27FC236}">
                <a16:creationId xmlns:a16="http://schemas.microsoft.com/office/drawing/2014/main" id="{559ED57B-E645-4043-7E38-8715BED63B24}"/>
              </a:ext>
            </a:extLst>
          </p:cNvPr>
          <p:cNvPicPr>
            <a:picLocks noChangeAspect="1"/>
          </p:cNvPicPr>
          <p:nvPr/>
        </p:nvPicPr>
        <p:blipFill>
          <a:blip r:embed="rId23"/>
          <a:stretch>
            <a:fillRect/>
          </a:stretch>
        </p:blipFill>
        <p:spPr>
          <a:xfrm>
            <a:off x="661927" y="2736714"/>
            <a:ext cx="1751029" cy="207172"/>
          </a:xfrm>
          <a:prstGeom prst="rect">
            <a:avLst/>
          </a:prstGeom>
        </p:spPr>
      </p:pic>
      <p:pic>
        <p:nvPicPr>
          <p:cNvPr id="29" name="Imagem 28">
            <a:extLst>
              <a:ext uri="{FF2B5EF4-FFF2-40B4-BE49-F238E27FC236}">
                <a16:creationId xmlns:a16="http://schemas.microsoft.com/office/drawing/2014/main" id="{19F1AD54-CCE4-98E4-A6D9-9C3D292E6D6C}"/>
              </a:ext>
            </a:extLst>
          </p:cNvPr>
          <p:cNvPicPr>
            <a:picLocks noChangeAspect="1"/>
          </p:cNvPicPr>
          <p:nvPr/>
        </p:nvPicPr>
        <p:blipFill>
          <a:blip r:embed="rId23"/>
          <a:stretch>
            <a:fillRect/>
          </a:stretch>
        </p:blipFill>
        <p:spPr>
          <a:xfrm>
            <a:off x="2684966" y="2796463"/>
            <a:ext cx="1751029" cy="207172"/>
          </a:xfrm>
          <a:prstGeom prst="rect">
            <a:avLst/>
          </a:prstGeom>
        </p:spPr>
      </p:pic>
      <p:pic>
        <p:nvPicPr>
          <p:cNvPr id="30" name="Imagem 29">
            <a:extLst>
              <a:ext uri="{FF2B5EF4-FFF2-40B4-BE49-F238E27FC236}">
                <a16:creationId xmlns:a16="http://schemas.microsoft.com/office/drawing/2014/main" id="{FDA93FA4-16C7-1B08-17E4-558154968C2A}"/>
              </a:ext>
            </a:extLst>
          </p:cNvPr>
          <p:cNvPicPr>
            <a:picLocks noChangeAspect="1"/>
          </p:cNvPicPr>
          <p:nvPr/>
        </p:nvPicPr>
        <p:blipFill>
          <a:blip r:embed="rId23"/>
          <a:stretch>
            <a:fillRect/>
          </a:stretch>
        </p:blipFill>
        <p:spPr>
          <a:xfrm>
            <a:off x="4708002" y="2152227"/>
            <a:ext cx="1751029" cy="207172"/>
          </a:xfrm>
          <a:prstGeom prst="rect">
            <a:avLst/>
          </a:prstGeom>
        </p:spPr>
      </p:pic>
      <p:pic>
        <p:nvPicPr>
          <p:cNvPr id="31" name="Imagem 30">
            <a:extLst>
              <a:ext uri="{FF2B5EF4-FFF2-40B4-BE49-F238E27FC236}">
                <a16:creationId xmlns:a16="http://schemas.microsoft.com/office/drawing/2014/main" id="{47FB675E-F45F-7663-E8CC-57D959495575}"/>
              </a:ext>
            </a:extLst>
          </p:cNvPr>
          <p:cNvPicPr>
            <a:picLocks noChangeAspect="1"/>
          </p:cNvPicPr>
          <p:nvPr/>
        </p:nvPicPr>
        <p:blipFill>
          <a:blip r:embed="rId23"/>
          <a:stretch>
            <a:fillRect/>
          </a:stretch>
        </p:blipFill>
        <p:spPr>
          <a:xfrm>
            <a:off x="4708002" y="3409523"/>
            <a:ext cx="1751029" cy="207172"/>
          </a:xfrm>
          <a:prstGeom prst="rect">
            <a:avLst/>
          </a:prstGeom>
        </p:spPr>
      </p:pic>
      <p:pic>
        <p:nvPicPr>
          <p:cNvPr id="32" name="Imagem 31">
            <a:extLst>
              <a:ext uri="{FF2B5EF4-FFF2-40B4-BE49-F238E27FC236}">
                <a16:creationId xmlns:a16="http://schemas.microsoft.com/office/drawing/2014/main" id="{5A75C249-0286-EC8F-E6A2-1C30ACAD2CF6}"/>
              </a:ext>
            </a:extLst>
          </p:cNvPr>
          <p:cNvPicPr>
            <a:picLocks noChangeAspect="1"/>
          </p:cNvPicPr>
          <p:nvPr/>
        </p:nvPicPr>
        <p:blipFill>
          <a:blip r:embed="rId23"/>
          <a:stretch>
            <a:fillRect/>
          </a:stretch>
        </p:blipFill>
        <p:spPr>
          <a:xfrm>
            <a:off x="6731038" y="2163482"/>
            <a:ext cx="1751029" cy="207172"/>
          </a:xfrm>
          <a:prstGeom prst="rect">
            <a:avLst/>
          </a:prstGeom>
        </p:spPr>
      </p:pic>
      <p:pic>
        <p:nvPicPr>
          <p:cNvPr id="33" name="Imagem 32">
            <a:extLst>
              <a:ext uri="{FF2B5EF4-FFF2-40B4-BE49-F238E27FC236}">
                <a16:creationId xmlns:a16="http://schemas.microsoft.com/office/drawing/2014/main" id="{2CCC6E68-DE16-E20E-700F-01AEB1028D33}"/>
              </a:ext>
            </a:extLst>
          </p:cNvPr>
          <p:cNvPicPr>
            <a:picLocks noChangeAspect="1"/>
          </p:cNvPicPr>
          <p:nvPr/>
        </p:nvPicPr>
        <p:blipFill>
          <a:blip r:embed="rId23"/>
          <a:stretch>
            <a:fillRect/>
          </a:stretch>
        </p:blipFill>
        <p:spPr>
          <a:xfrm>
            <a:off x="6731038" y="4038473"/>
            <a:ext cx="1751029" cy="207172"/>
          </a:xfrm>
          <a:prstGeom prst="rect">
            <a:avLst/>
          </a:prstGeom>
        </p:spPr>
      </p:pic>
      <p:pic>
        <p:nvPicPr>
          <p:cNvPr id="35" name="Imagem 34">
            <a:extLst>
              <a:ext uri="{FF2B5EF4-FFF2-40B4-BE49-F238E27FC236}">
                <a16:creationId xmlns:a16="http://schemas.microsoft.com/office/drawing/2014/main" id="{22EE01B7-762A-0BF4-3979-FA10AD6512A3}"/>
              </a:ext>
            </a:extLst>
          </p:cNvPr>
          <p:cNvPicPr>
            <a:picLocks noChangeAspect="1"/>
          </p:cNvPicPr>
          <p:nvPr/>
        </p:nvPicPr>
        <p:blipFill>
          <a:blip r:embed="rId24"/>
          <a:stretch>
            <a:fillRect/>
          </a:stretch>
        </p:blipFill>
        <p:spPr>
          <a:xfrm>
            <a:off x="622027" y="3427240"/>
            <a:ext cx="1790930" cy="191375"/>
          </a:xfrm>
          <a:prstGeom prst="rect">
            <a:avLst/>
          </a:prstGeom>
        </p:spPr>
      </p:pic>
      <p:pic>
        <p:nvPicPr>
          <p:cNvPr id="36" name="Imagem 35">
            <a:extLst>
              <a:ext uri="{FF2B5EF4-FFF2-40B4-BE49-F238E27FC236}">
                <a16:creationId xmlns:a16="http://schemas.microsoft.com/office/drawing/2014/main" id="{0B7E698B-8068-8923-347E-0DB27F21CFD7}"/>
              </a:ext>
            </a:extLst>
          </p:cNvPr>
          <p:cNvPicPr>
            <a:picLocks noChangeAspect="1"/>
          </p:cNvPicPr>
          <p:nvPr/>
        </p:nvPicPr>
        <p:blipFill>
          <a:blip r:embed="rId24"/>
          <a:stretch>
            <a:fillRect/>
          </a:stretch>
        </p:blipFill>
        <p:spPr>
          <a:xfrm>
            <a:off x="641976" y="4065830"/>
            <a:ext cx="1790930" cy="191375"/>
          </a:xfrm>
          <a:prstGeom prst="rect">
            <a:avLst/>
          </a:prstGeom>
        </p:spPr>
      </p:pic>
      <p:pic>
        <p:nvPicPr>
          <p:cNvPr id="40" name="Imagem 39">
            <a:extLst>
              <a:ext uri="{FF2B5EF4-FFF2-40B4-BE49-F238E27FC236}">
                <a16:creationId xmlns:a16="http://schemas.microsoft.com/office/drawing/2014/main" id="{C2EF5EB2-82E6-C43B-9AC7-CE863337DD3F}"/>
              </a:ext>
            </a:extLst>
          </p:cNvPr>
          <p:cNvPicPr>
            <a:picLocks noChangeAspect="1"/>
          </p:cNvPicPr>
          <p:nvPr/>
        </p:nvPicPr>
        <p:blipFill>
          <a:blip r:embed="rId25"/>
          <a:stretch>
            <a:fillRect/>
          </a:stretch>
        </p:blipFill>
        <p:spPr>
          <a:xfrm>
            <a:off x="2649896" y="1561017"/>
            <a:ext cx="1786099" cy="115415"/>
          </a:xfrm>
          <a:prstGeom prst="rect">
            <a:avLst/>
          </a:prstGeom>
        </p:spPr>
      </p:pic>
      <p:pic>
        <p:nvPicPr>
          <p:cNvPr id="41" name="Imagem 40">
            <a:extLst>
              <a:ext uri="{FF2B5EF4-FFF2-40B4-BE49-F238E27FC236}">
                <a16:creationId xmlns:a16="http://schemas.microsoft.com/office/drawing/2014/main" id="{C4A2485A-7C9C-00F0-F707-7782EFDF1D09}"/>
              </a:ext>
            </a:extLst>
          </p:cNvPr>
          <p:cNvPicPr>
            <a:picLocks noChangeAspect="1"/>
          </p:cNvPicPr>
          <p:nvPr/>
        </p:nvPicPr>
        <p:blipFill>
          <a:blip r:embed="rId23"/>
          <a:stretch>
            <a:fillRect/>
          </a:stretch>
        </p:blipFill>
        <p:spPr>
          <a:xfrm>
            <a:off x="2684965" y="3410381"/>
            <a:ext cx="1751029" cy="207172"/>
          </a:xfrm>
          <a:prstGeom prst="rect">
            <a:avLst/>
          </a:prstGeom>
        </p:spPr>
      </p:pic>
      <p:pic>
        <p:nvPicPr>
          <p:cNvPr id="43" name="Imagem 42">
            <a:extLst>
              <a:ext uri="{FF2B5EF4-FFF2-40B4-BE49-F238E27FC236}">
                <a16:creationId xmlns:a16="http://schemas.microsoft.com/office/drawing/2014/main" id="{DD64ACAC-875B-81C9-5F9C-447BC181A407}"/>
              </a:ext>
            </a:extLst>
          </p:cNvPr>
          <p:cNvPicPr>
            <a:picLocks noChangeAspect="1"/>
          </p:cNvPicPr>
          <p:nvPr/>
        </p:nvPicPr>
        <p:blipFill>
          <a:blip r:embed="rId26">
            <a:duotone>
              <a:prstClr val="black"/>
              <a:srgbClr val="FF6600">
                <a:tint val="45000"/>
                <a:satMod val="400000"/>
              </a:srgbClr>
            </a:duotone>
            <a:extLst>
              <a:ext uri="{BEBA8EAE-BF5A-486C-A8C5-ECC9F3942E4B}">
                <a14:imgProps xmlns:a14="http://schemas.microsoft.com/office/drawing/2010/main">
                  <a14:imgLayer r:embed="rId27">
                    <a14:imgEffect>
                      <a14:colorTemperature colorTemp="11200"/>
                    </a14:imgEffect>
                  </a14:imgLayer>
                </a14:imgProps>
              </a:ext>
            </a:extLst>
          </a:blip>
          <a:stretch>
            <a:fillRect/>
          </a:stretch>
        </p:blipFill>
        <p:spPr>
          <a:xfrm>
            <a:off x="4751278" y="1498193"/>
            <a:ext cx="1631272" cy="239697"/>
          </a:xfrm>
          <a:prstGeom prst="rect">
            <a:avLst/>
          </a:prstGeom>
        </p:spPr>
      </p:pic>
      <p:pic>
        <p:nvPicPr>
          <p:cNvPr id="46" name="Imagem 45">
            <a:extLst>
              <a:ext uri="{FF2B5EF4-FFF2-40B4-BE49-F238E27FC236}">
                <a16:creationId xmlns:a16="http://schemas.microsoft.com/office/drawing/2014/main" id="{639D316E-7FCA-E4FE-926E-BC159CE6DFAF}"/>
              </a:ext>
            </a:extLst>
          </p:cNvPr>
          <p:cNvPicPr>
            <a:picLocks noChangeAspect="1"/>
          </p:cNvPicPr>
          <p:nvPr/>
        </p:nvPicPr>
        <p:blipFill>
          <a:blip r:embed="rId28">
            <a:duotone>
              <a:prstClr val="black"/>
              <a:srgbClr val="FF6600">
                <a:tint val="45000"/>
                <a:satMod val="400000"/>
              </a:srgbClr>
            </a:duotone>
          </a:blip>
          <a:stretch>
            <a:fillRect/>
          </a:stretch>
        </p:blipFill>
        <p:spPr>
          <a:xfrm>
            <a:off x="4668694" y="2847473"/>
            <a:ext cx="1809694" cy="122543"/>
          </a:xfrm>
          <a:prstGeom prst="rect">
            <a:avLst/>
          </a:prstGeom>
        </p:spPr>
      </p:pic>
      <p:pic>
        <p:nvPicPr>
          <p:cNvPr id="47" name="Imagem 46">
            <a:extLst>
              <a:ext uri="{FF2B5EF4-FFF2-40B4-BE49-F238E27FC236}">
                <a16:creationId xmlns:a16="http://schemas.microsoft.com/office/drawing/2014/main" id="{4FD672C8-8E1F-ED9F-2D66-186397786EC9}"/>
              </a:ext>
            </a:extLst>
          </p:cNvPr>
          <p:cNvPicPr>
            <a:picLocks noChangeAspect="1"/>
          </p:cNvPicPr>
          <p:nvPr/>
        </p:nvPicPr>
        <p:blipFill>
          <a:blip r:embed="rId28">
            <a:duotone>
              <a:prstClr val="black"/>
              <a:srgbClr val="FF6600">
                <a:tint val="45000"/>
                <a:satMod val="400000"/>
              </a:srgbClr>
            </a:duotone>
          </a:blip>
          <a:stretch>
            <a:fillRect/>
          </a:stretch>
        </p:blipFill>
        <p:spPr>
          <a:xfrm>
            <a:off x="6721661" y="1576150"/>
            <a:ext cx="1809694" cy="122543"/>
          </a:xfrm>
          <a:prstGeom prst="rect">
            <a:avLst/>
          </a:prstGeom>
        </p:spPr>
      </p:pic>
      <p:pic>
        <p:nvPicPr>
          <p:cNvPr id="49" name="Imagem 48">
            <a:extLst>
              <a:ext uri="{FF2B5EF4-FFF2-40B4-BE49-F238E27FC236}">
                <a16:creationId xmlns:a16="http://schemas.microsoft.com/office/drawing/2014/main" id="{CE8EDD31-3AE8-CBC2-A080-D2E75F13C9BC}"/>
              </a:ext>
            </a:extLst>
          </p:cNvPr>
          <p:cNvPicPr>
            <a:picLocks noChangeAspect="1"/>
          </p:cNvPicPr>
          <p:nvPr/>
        </p:nvPicPr>
        <p:blipFill>
          <a:blip r:embed="rId29"/>
          <a:stretch>
            <a:fillRect/>
          </a:stretch>
        </p:blipFill>
        <p:spPr>
          <a:xfrm>
            <a:off x="3042782" y="3976611"/>
            <a:ext cx="1035391" cy="255983"/>
          </a:xfrm>
          <a:prstGeom prst="rect">
            <a:avLst/>
          </a:prstGeom>
        </p:spPr>
      </p:pic>
      <p:pic>
        <p:nvPicPr>
          <p:cNvPr id="50" name="Imagem 49">
            <a:extLst>
              <a:ext uri="{FF2B5EF4-FFF2-40B4-BE49-F238E27FC236}">
                <a16:creationId xmlns:a16="http://schemas.microsoft.com/office/drawing/2014/main" id="{E56CDA73-03EC-F431-F17C-65A712E4277B}"/>
              </a:ext>
            </a:extLst>
          </p:cNvPr>
          <p:cNvPicPr>
            <a:picLocks noChangeAspect="1"/>
          </p:cNvPicPr>
          <p:nvPr/>
        </p:nvPicPr>
        <p:blipFill>
          <a:blip r:embed="rId29"/>
          <a:stretch>
            <a:fillRect/>
          </a:stretch>
        </p:blipFill>
        <p:spPr>
          <a:xfrm>
            <a:off x="5022318" y="3976611"/>
            <a:ext cx="1035391" cy="255983"/>
          </a:xfrm>
          <a:prstGeom prst="rect">
            <a:avLst/>
          </a:prstGeom>
        </p:spPr>
      </p:pic>
      <p:sp>
        <p:nvSpPr>
          <p:cNvPr id="51" name="Google Shape;91;p17">
            <a:extLst>
              <a:ext uri="{FF2B5EF4-FFF2-40B4-BE49-F238E27FC236}">
                <a16:creationId xmlns:a16="http://schemas.microsoft.com/office/drawing/2014/main" id="{A03CF60D-4D21-A717-C68C-B99378821004}"/>
              </a:ext>
            </a:extLst>
          </p:cNvPr>
          <p:cNvSpPr txBox="1">
            <a:spLocks/>
          </p:cNvSpPr>
          <p:nvPr/>
        </p:nvSpPr>
        <p:spPr>
          <a:xfrm>
            <a:off x="3210397" y="192371"/>
            <a:ext cx="3558881" cy="708025"/>
          </a:xfrm>
          <a:prstGeom prst="rect">
            <a:avLst/>
          </a:prstGeom>
        </p:spPr>
        <p:txBody>
          <a:bodyPr spcFirstLastPara="1" vert="horz" wrap="square" lIns="91425" tIns="91425" rIns="91425" bIns="9142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t-BR" sz="1800" spc="100" dirty="0">
                <a:solidFill>
                  <a:srgbClr val="FFFFFF"/>
                </a:solidFill>
              </a:rPr>
              <a:t>Lacuna de dados – 35%</a:t>
            </a:r>
          </a:p>
          <a:p>
            <a:r>
              <a:rPr lang="pt-BR" sz="1800" spc="100" dirty="0">
                <a:solidFill>
                  <a:srgbClr val="FFFFFF"/>
                </a:solidFill>
              </a:rPr>
              <a:t>Parcialmente cumpridas – 15%</a:t>
            </a:r>
          </a:p>
        </p:txBody>
      </p:sp>
      <p:pic>
        <p:nvPicPr>
          <p:cNvPr id="54" name="Imagem 53">
            <a:extLst>
              <a:ext uri="{FF2B5EF4-FFF2-40B4-BE49-F238E27FC236}">
                <a16:creationId xmlns:a16="http://schemas.microsoft.com/office/drawing/2014/main" id="{ACE6873C-8FA8-61F2-A16C-EB575E20138D}"/>
              </a:ext>
            </a:extLst>
          </p:cNvPr>
          <p:cNvPicPr>
            <a:picLocks noChangeAspect="1"/>
          </p:cNvPicPr>
          <p:nvPr/>
        </p:nvPicPr>
        <p:blipFill>
          <a:blip r:embed="rId25"/>
          <a:stretch>
            <a:fillRect/>
          </a:stretch>
        </p:blipFill>
        <p:spPr>
          <a:xfrm>
            <a:off x="6735874" y="2808435"/>
            <a:ext cx="1786099" cy="115415"/>
          </a:xfrm>
          <a:prstGeom prst="rect">
            <a:avLst/>
          </a:prstGeom>
        </p:spPr>
      </p:pic>
      <p:pic>
        <p:nvPicPr>
          <p:cNvPr id="55" name="Imagem 54">
            <a:extLst>
              <a:ext uri="{FF2B5EF4-FFF2-40B4-BE49-F238E27FC236}">
                <a16:creationId xmlns:a16="http://schemas.microsoft.com/office/drawing/2014/main" id="{597DC92A-7522-A955-F4F5-3E40F6D58BD4}"/>
              </a:ext>
            </a:extLst>
          </p:cNvPr>
          <p:cNvPicPr>
            <a:picLocks noChangeAspect="1"/>
          </p:cNvPicPr>
          <p:nvPr/>
        </p:nvPicPr>
        <p:blipFill>
          <a:blip r:embed="rId25"/>
          <a:stretch>
            <a:fillRect/>
          </a:stretch>
        </p:blipFill>
        <p:spPr>
          <a:xfrm>
            <a:off x="6731038" y="3455401"/>
            <a:ext cx="1786099" cy="115415"/>
          </a:xfrm>
          <a:prstGeom prst="rect">
            <a:avLst/>
          </a:prstGeom>
        </p:spPr>
      </p:pic>
      <p:pic>
        <p:nvPicPr>
          <p:cNvPr id="56" name="Imagem 55">
            <a:extLst>
              <a:ext uri="{FF2B5EF4-FFF2-40B4-BE49-F238E27FC236}">
                <a16:creationId xmlns:a16="http://schemas.microsoft.com/office/drawing/2014/main" id="{E134B3C9-6E1D-5F25-819D-7C955A57E305}"/>
              </a:ext>
            </a:extLst>
          </p:cNvPr>
          <p:cNvPicPr>
            <a:picLocks noChangeAspect="1"/>
          </p:cNvPicPr>
          <p:nvPr/>
        </p:nvPicPr>
        <p:blipFill>
          <a:blip r:embed="rId23"/>
          <a:stretch>
            <a:fillRect/>
          </a:stretch>
        </p:blipFill>
        <p:spPr>
          <a:xfrm>
            <a:off x="2684965" y="2128551"/>
            <a:ext cx="1751029" cy="207172"/>
          </a:xfrm>
          <a:prstGeom prst="rect">
            <a:avLst/>
          </a:prstGeom>
        </p:spPr>
      </p:pic>
    </p:spTree>
    <p:extLst>
      <p:ext uri="{BB962C8B-B14F-4D97-AF65-F5344CB8AC3E}">
        <p14:creationId xmlns:p14="http://schemas.microsoft.com/office/powerpoint/2010/main" val="147676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3 | Indicador 3A</a:t>
            </a:r>
            <a:endParaRPr lang="pt-BR"/>
          </a:p>
        </p:txBody>
      </p:sp>
      <p:sp>
        <p:nvSpPr>
          <p:cNvPr id="92" name="Google Shape;92;p17"/>
          <p:cNvSpPr txBox="1">
            <a:spLocks noGrp="1"/>
          </p:cNvSpPr>
          <p:nvPr>
            <p:ph type="body" idx="1"/>
          </p:nvPr>
        </p:nvSpPr>
        <p:spPr>
          <a:xfrm>
            <a:off x="537966" y="1851764"/>
            <a:ext cx="3729130" cy="2214508"/>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Também entre as unidades federativas há um quadro de relativa proximidade de todas em relação à média nacional, com Tocantins, Rondônia e o Distrito Federal especialmente próximos de cumprir o objetivo de universalização estabelecido para 2016.</a:t>
            </a:r>
          </a:p>
          <a:p>
            <a:pPr marL="0" indent="0">
              <a:lnSpc>
                <a:spcPct val="114999"/>
              </a:lnSpc>
              <a:spcAft>
                <a:spcPts val="1200"/>
              </a:spcAft>
              <a:buNone/>
            </a:pPr>
            <a:r>
              <a:rPr lang="pt-BR" sz="1000">
                <a:solidFill>
                  <a:srgbClr val="454545"/>
                </a:solidFill>
              </a:rPr>
              <a:t>Mesmo assim, uma série de estados apresenta níveis ainda muito distantes desse mesmo objetivo. Roraima, Amapá, Espírito Santo e Mato Grosso apresentam evolução especialmente preocupante, com distanciamento em relação à média.</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19000" y="317036"/>
            <a:ext cx="3201333" cy="4523366"/>
          </a:xfrm>
          <a:prstGeom prst="rect">
            <a:avLst/>
          </a:prstGeom>
        </p:spPr>
      </p:pic>
      <p:sp>
        <p:nvSpPr>
          <p:cNvPr id="6" name="TextBox 5">
            <a:extLst>
              <a:ext uri="{FF2B5EF4-FFF2-40B4-BE49-F238E27FC236}">
                <a16:creationId xmlns:a16="http://schemas.microsoft.com/office/drawing/2014/main" id="{21CAC3AC-F90F-A520-DFD5-2B8FFCF54702}"/>
              </a:ext>
            </a:extLst>
          </p:cNvPr>
          <p:cNvSpPr txBox="1"/>
          <p:nvPr/>
        </p:nvSpPr>
        <p:spPr>
          <a:xfrm>
            <a:off x="5221558" y="4845205"/>
            <a:ext cx="3265915"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p>
        </p:txBody>
      </p:sp>
    </p:spTree>
    <p:extLst>
      <p:ext uri="{BB962C8B-B14F-4D97-AF65-F5344CB8AC3E}">
        <p14:creationId xmlns:p14="http://schemas.microsoft.com/office/powerpoint/2010/main" val="979187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3 | Indicador 3B</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6000" y="1290754"/>
            <a:ext cx="4388001" cy="2632801"/>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867829"/>
            <a:ext cx="3728688" cy="16739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dirty="0">
                <a:solidFill>
                  <a:srgbClr val="454545"/>
                </a:solidFill>
                <a:latin typeface="Open Sans"/>
              </a:rPr>
              <a:t>A Meta 3 propõe que se atinja uma taxa líquida de frequência ao ensino médio igual a 85% em 2024. Isso significa que, ao final da vigência deste Plano Nacional de Educação, 85% dos jovens de 15 a 17 anos devem estar não apenas frequentando a escola, mas cursando o ensino médio. Entre os anos de 2020 e 2022, houve queda e agora estagnação neste indicador, interrompendo uma sequência de altas que ainda não era suficiente para o cumprimento do dispositivo no prazo.</a:t>
            </a:r>
            <a:endParaRPr lang="pt-BR" dirty="0">
              <a:solidFill>
                <a:srgbClr val="454545"/>
              </a:solidFill>
              <a:latin typeface="Open Sans"/>
            </a:endParaRPr>
          </a:p>
        </p:txBody>
      </p:sp>
      <p:sp>
        <p:nvSpPr>
          <p:cNvPr id="5" name="TextBox 4">
            <a:extLst>
              <a:ext uri="{FF2B5EF4-FFF2-40B4-BE49-F238E27FC236}">
                <a16:creationId xmlns:a16="http://schemas.microsoft.com/office/drawing/2014/main" id="{0749E6B7-220A-D8E8-1A1D-A3604D1BEA80}"/>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273203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3 | Indicador 3B</a:t>
            </a:r>
            <a:endParaRPr lang="pt-BR"/>
          </a:p>
        </p:txBody>
      </p:sp>
      <p:sp>
        <p:nvSpPr>
          <p:cNvPr id="92" name="Google Shape;92;p17"/>
          <p:cNvSpPr txBox="1">
            <a:spLocks noGrp="1"/>
          </p:cNvSpPr>
          <p:nvPr>
            <p:ph type="body" idx="1"/>
          </p:nvPr>
        </p:nvSpPr>
        <p:spPr>
          <a:xfrm>
            <a:off x="5075118" y="1470877"/>
            <a:ext cx="3729130" cy="3071252"/>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Quanto à proporção população de 15 a 17 anos que frequenta a etapa adequada para a faixa etária, destaca-se o forte crescimento na taxa líquida de escolarização da população preta, que, junto com a população parda, ainda requere esforços de redução de desigualdade em relação aos brancos. Esse padrão é análogo ao observado ao longo das dimensões de </a:t>
            </a:r>
            <a:r>
              <a:rPr lang="pt-BR" sz="1000" i="1">
                <a:solidFill>
                  <a:srgbClr val="454545"/>
                </a:solidFill>
              </a:rPr>
              <a:t>localização</a:t>
            </a:r>
            <a:r>
              <a:rPr lang="pt-BR" sz="1000">
                <a:solidFill>
                  <a:srgbClr val="454545"/>
                </a:solidFill>
              </a:rPr>
              <a:t> e região.</a:t>
            </a:r>
            <a:endParaRPr lang="pt-BR" sz="1000" i="1">
              <a:solidFill>
                <a:srgbClr val="454545"/>
              </a:solidFill>
            </a:endParaRPr>
          </a:p>
          <a:p>
            <a:pPr marL="0" indent="0">
              <a:lnSpc>
                <a:spcPct val="114999"/>
              </a:lnSpc>
              <a:spcAft>
                <a:spcPts val="1200"/>
              </a:spcAft>
              <a:buNone/>
            </a:pPr>
            <a:r>
              <a:rPr lang="pt-BR" sz="1000">
                <a:solidFill>
                  <a:srgbClr val="454545"/>
                </a:solidFill>
              </a:rPr>
              <a:t>Chama atenção a disparidade de 25 pontos percentuais no acesso entre as crianças do ¼ mais rico e o mais pobre, mesmo após a redução que ocorreu durante a vigência do Plano. Essa disparidade é um padrão que se repete nas metas anteriores, indicando a necessidade de ações corretivas em todas as etapas.</a:t>
            </a:r>
          </a:p>
        </p:txBody>
      </p:sp>
      <p:pic>
        <p:nvPicPr>
          <p:cNvPr id="5" name="Graphic 3">
            <a:extLst>
              <a:ext uri="{FF2B5EF4-FFF2-40B4-BE49-F238E27FC236}">
                <a16:creationId xmlns:a16="http://schemas.microsoft.com/office/drawing/2014/main" id="{875DFE90-1D23-7993-77E2-2F416B23A4A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61046" y="1152425"/>
            <a:ext cx="3714547" cy="3508184"/>
          </a:xfrm>
          <a:prstGeom prst="rect">
            <a:avLst/>
          </a:prstGeom>
        </p:spPr>
      </p:pic>
      <p:sp>
        <p:nvSpPr>
          <p:cNvPr id="4" name="TextBox 3">
            <a:extLst>
              <a:ext uri="{FF2B5EF4-FFF2-40B4-BE49-F238E27FC236}">
                <a16:creationId xmlns:a16="http://schemas.microsoft.com/office/drawing/2014/main" id="{65465D32-DEBE-CAA6-3A94-E1713FF74813}"/>
              </a:ext>
            </a:extLst>
          </p:cNvPr>
          <p:cNvSpPr txBox="1"/>
          <p:nvPr/>
        </p:nvSpPr>
        <p:spPr>
          <a:xfrm>
            <a:off x="656660" y="4667665"/>
            <a:ext cx="3718933" cy="323165"/>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p>
          <a:p>
            <a:r>
              <a:rPr lang="pt-BR" sz="600">
                <a:solidFill>
                  <a:srgbClr val="454545"/>
                </a:solidFill>
                <a:latin typeface="Open Sans"/>
              </a:rPr>
              <a:t>Nota: Para o recorte de renda, as variações são calculadas tomando 2016 como base, por ser o primeiro com dados disponíveis. Para o restante, a comparação é com 2014.</a:t>
            </a:r>
            <a:endParaRPr lang="pt-BR">
              <a:solidFill>
                <a:srgbClr val="454545"/>
              </a:solidFill>
              <a:latin typeface="Open Sans"/>
            </a:endParaRPr>
          </a:p>
        </p:txBody>
      </p:sp>
    </p:spTree>
    <p:extLst>
      <p:ext uri="{BB962C8B-B14F-4D97-AF65-F5344CB8AC3E}">
        <p14:creationId xmlns:p14="http://schemas.microsoft.com/office/powerpoint/2010/main" val="3070365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3 | Indicador 3B</a:t>
            </a:r>
            <a:endParaRPr lang="pt-BR"/>
          </a:p>
        </p:txBody>
      </p:sp>
      <p:sp>
        <p:nvSpPr>
          <p:cNvPr id="92" name="Google Shape;92;p17"/>
          <p:cNvSpPr txBox="1">
            <a:spLocks noGrp="1"/>
          </p:cNvSpPr>
          <p:nvPr>
            <p:ph type="body" idx="1"/>
          </p:nvPr>
        </p:nvSpPr>
        <p:spPr>
          <a:xfrm>
            <a:off x="537966" y="1851763"/>
            <a:ext cx="3729130" cy="2745874"/>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Como já indicado pela desagregação por região, os estados do Norte e do Nordeste apresentam níveis mais baixos para a taxa líquida de escolarização na faixa dos 15 aos 17 anos.</a:t>
            </a:r>
          </a:p>
          <a:p>
            <a:pPr marL="0" indent="0">
              <a:lnSpc>
                <a:spcPct val="114999"/>
              </a:lnSpc>
              <a:spcAft>
                <a:spcPts val="1200"/>
              </a:spcAft>
              <a:buNone/>
            </a:pPr>
            <a:r>
              <a:rPr lang="pt-BR" sz="1000">
                <a:solidFill>
                  <a:srgbClr val="454545"/>
                </a:solidFill>
              </a:rPr>
              <a:t>Os casos mais preocupantes são os do Acre e do Amapá, onde a defasagem em relação à média é significativa -- superior a 10 pontos percentuais – e o avanço desde 2014 é próximo a zero, de forma que esses estados estão ficando para trás em relação a essa medida.</a:t>
            </a:r>
          </a:p>
          <a:p>
            <a:pPr marL="0" indent="0">
              <a:lnSpc>
                <a:spcPct val="114999"/>
              </a:lnSpc>
              <a:spcAft>
                <a:spcPts val="1200"/>
              </a:spcAft>
              <a:buNone/>
            </a:pPr>
            <a:r>
              <a:rPr lang="pt-BR" sz="1000">
                <a:solidFill>
                  <a:srgbClr val="454545"/>
                </a:solidFill>
              </a:rPr>
              <a:t>Por outro lado, destacam-se os fortes avanços nos estados de Rondônia e Alagoas.</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18265" y="319481"/>
            <a:ext cx="3202805" cy="4525444"/>
          </a:xfrm>
          <a:prstGeom prst="rect">
            <a:avLst/>
          </a:prstGeom>
        </p:spPr>
      </p:pic>
      <p:sp>
        <p:nvSpPr>
          <p:cNvPr id="6" name="TextBox 5">
            <a:extLst>
              <a:ext uri="{FF2B5EF4-FFF2-40B4-BE49-F238E27FC236}">
                <a16:creationId xmlns:a16="http://schemas.microsoft.com/office/drawing/2014/main" id="{E541520F-84A3-C0F1-E0E9-91BD5B8133A5}"/>
              </a:ext>
            </a:extLst>
          </p:cNvPr>
          <p:cNvSpPr txBox="1"/>
          <p:nvPr/>
        </p:nvSpPr>
        <p:spPr>
          <a:xfrm>
            <a:off x="5221558" y="4845205"/>
            <a:ext cx="3265915"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p>
        </p:txBody>
      </p:sp>
    </p:spTree>
    <p:extLst>
      <p:ext uri="{BB962C8B-B14F-4D97-AF65-F5344CB8AC3E}">
        <p14:creationId xmlns:p14="http://schemas.microsoft.com/office/powerpoint/2010/main" val="1264835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5"/>
          <p:cNvSpPr txBox="1">
            <a:spLocks noGrp="1"/>
          </p:cNvSpPr>
          <p:nvPr>
            <p:ph type="body" idx="2"/>
          </p:nvPr>
        </p:nvSpPr>
        <p:spPr>
          <a:prstGeom prst="rect">
            <a:avLst/>
          </a:prstGeom>
        </p:spPr>
        <p:txBody>
          <a:bodyPr spcFirstLastPara="1" wrap="square" lIns="91425" tIns="91425" rIns="91425" bIns="91425" anchor="ctr" anchorCtr="0">
            <a:normAutofit/>
          </a:bodyPr>
          <a:lstStyle/>
          <a:p>
            <a:pPr marL="0" indent="0">
              <a:spcAft>
                <a:spcPts val="1200"/>
              </a:spcAft>
              <a:buNone/>
            </a:pPr>
            <a:r>
              <a:rPr lang="pt-BR" sz="1000" i="1" dirty="0">
                <a:solidFill>
                  <a:schemeClr val="tx1"/>
                </a:solidFill>
              </a:rPr>
              <a:t>Indicador 4A: Percentual da população de 4 a 17 anos de idade com deficiência que frequenta a escola (2010)</a:t>
            </a:r>
          </a:p>
          <a:p>
            <a:pPr marL="0" indent="0">
              <a:lnSpc>
                <a:spcPct val="114999"/>
              </a:lnSpc>
              <a:spcAft>
                <a:spcPts val="1200"/>
              </a:spcAft>
              <a:buNone/>
            </a:pPr>
            <a:endParaRPr lang="pt-BR" sz="1000" i="1" dirty="0">
              <a:solidFill>
                <a:schemeClr val="tx1"/>
              </a:solidFill>
            </a:endParaRPr>
          </a:p>
          <a:p>
            <a:pPr marL="0" indent="0">
              <a:lnSpc>
                <a:spcPct val="114999"/>
              </a:lnSpc>
              <a:spcAft>
                <a:spcPts val="1200"/>
              </a:spcAft>
              <a:buNone/>
            </a:pPr>
            <a:r>
              <a:rPr lang="pt-BR" sz="1000" i="1" dirty="0">
                <a:solidFill>
                  <a:schemeClr val="tx1"/>
                </a:solidFill>
              </a:rPr>
              <a:t>Indicador 4B: Percentual de alunos de 4 a 17 anos com necessidades especiais que frequentam classes comuns</a:t>
            </a:r>
          </a:p>
        </p:txBody>
      </p:sp>
      <p:grpSp>
        <p:nvGrpSpPr>
          <p:cNvPr id="5" name="Group 4">
            <a:extLst>
              <a:ext uri="{FF2B5EF4-FFF2-40B4-BE49-F238E27FC236}">
                <a16:creationId xmlns:a16="http://schemas.microsoft.com/office/drawing/2014/main" id="{A3658478-6932-DD50-49FD-066AF40F8BE3}"/>
              </a:ext>
            </a:extLst>
          </p:cNvPr>
          <p:cNvGrpSpPr/>
          <p:nvPr/>
        </p:nvGrpSpPr>
        <p:grpSpPr>
          <a:xfrm>
            <a:off x="299040" y="1369509"/>
            <a:ext cx="3982113" cy="2400329"/>
            <a:chOff x="299040" y="1648047"/>
            <a:chExt cx="3982113" cy="2400329"/>
          </a:xfrm>
        </p:grpSpPr>
        <p:sp>
          <p:nvSpPr>
            <p:cNvPr id="3" name="TextBox 2">
              <a:extLst>
                <a:ext uri="{FF2B5EF4-FFF2-40B4-BE49-F238E27FC236}">
                  <a16:creationId xmlns:a16="http://schemas.microsoft.com/office/drawing/2014/main" id="{6ACB77AF-A4E5-AA29-0021-0DBC537741B6}"/>
                </a:ext>
              </a:extLst>
            </p:cNvPr>
            <p:cNvSpPr txBox="1"/>
            <p:nvPr/>
          </p:nvSpPr>
          <p:spPr>
            <a:xfrm>
              <a:off x="299040" y="2478716"/>
              <a:ext cx="398056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i="1">
                  <a:solidFill>
                    <a:srgbClr val="695D46"/>
                  </a:solidFill>
                  <a:latin typeface="Open Sans"/>
                </a:rPr>
                <a:t>Universalizar, para a população de 4 a 17 anos com deficiência, transtornos globais do desenvolvimento e altas habilidades ou superdotação, o acesso à educação básica e ao atendimento educacional especializado, preferencialmente na rede regular de ensino, com a garantia de sistema educacional inclusivo, de salas de recursos multifuncionais, classes, escolas ou serviços especializados, públicos ou conveniados.</a:t>
              </a:r>
              <a:endParaRPr lang="pt-BR" i="1">
                <a:solidFill>
                  <a:srgbClr val="695D46"/>
                </a:solidFill>
                <a:latin typeface="Open Sans"/>
              </a:endParaRPr>
            </a:p>
          </p:txBody>
        </p:sp>
        <p:sp>
          <p:nvSpPr>
            <p:cNvPr id="4" name="TextBox 3">
              <a:extLst>
                <a:ext uri="{FF2B5EF4-FFF2-40B4-BE49-F238E27FC236}">
                  <a16:creationId xmlns:a16="http://schemas.microsoft.com/office/drawing/2014/main" id="{C0EEB5C7-D263-7438-D76D-91A40A4F2F73}"/>
                </a:ext>
              </a:extLst>
            </p:cNvPr>
            <p:cNvSpPr txBox="1"/>
            <p:nvPr/>
          </p:nvSpPr>
          <p:spPr>
            <a:xfrm>
              <a:off x="299040" y="1648047"/>
              <a:ext cx="39821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4800" b="1">
                  <a:solidFill>
                    <a:srgbClr val="EF6C00"/>
                  </a:solidFill>
                  <a:latin typeface="PT Sans Narrow"/>
                </a:rPr>
                <a:t>Meta 4</a:t>
              </a:r>
            </a:p>
          </p:txBody>
        </p:sp>
      </p:grpSp>
    </p:spTree>
    <p:extLst>
      <p:ext uri="{BB962C8B-B14F-4D97-AF65-F5344CB8AC3E}">
        <p14:creationId xmlns:p14="http://schemas.microsoft.com/office/powerpoint/2010/main" val="1869736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4 | Indicador 4A</a:t>
            </a:r>
            <a:endParaRPr lang="pt-BR"/>
          </a:p>
        </p:txBody>
      </p:sp>
      <p:sp>
        <p:nvSpPr>
          <p:cNvPr id="3" name="TextBox 2">
            <a:extLst>
              <a:ext uri="{FF2B5EF4-FFF2-40B4-BE49-F238E27FC236}">
                <a16:creationId xmlns:a16="http://schemas.microsoft.com/office/drawing/2014/main" id="{42D33CDB-38CB-EE74-0EBC-8D30BCF7C10C}"/>
              </a:ext>
            </a:extLst>
          </p:cNvPr>
          <p:cNvSpPr txBox="1"/>
          <p:nvPr/>
        </p:nvSpPr>
        <p:spPr>
          <a:xfrm>
            <a:off x="4760177" y="1561170"/>
            <a:ext cx="3728688" cy="23356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dirty="0">
                <a:solidFill>
                  <a:srgbClr val="454545"/>
                </a:solidFill>
                <a:latin typeface="Open Sans"/>
                <a:ea typeface="Open Sans"/>
                <a:cs typeface="Open Sans"/>
              </a:rPr>
              <a:t>O monitoramento dos dispositivos da meta 4 enfrenta gravíssimos problemas relacionados à falta de informações.</a:t>
            </a:r>
            <a:endParaRPr lang="pt-BR" dirty="0">
              <a:solidFill>
                <a:srgbClr val="454545"/>
              </a:solidFill>
              <a:latin typeface="Open Sans"/>
              <a:ea typeface="Open Sans"/>
              <a:cs typeface="Open Sans"/>
            </a:endParaRPr>
          </a:p>
          <a:p>
            <a:pPr>
              <a:lnSpc>
                <a:spcPct val="114999"/>
              </a:lnSpc>
              <a:spcAft>
                <a:spcPts val="1200"/>
              </a:spcAft>
            </a:pPr>
            <a:r>
              <a:rPr lang="pt-BR" sz="1000" dirty="0">
                <a:solidFill>
                  <a:srgbClr val="454545"/>
                </a:solidFill>
                <a:latin typeface="Open Sans"/>
                <a:ea typeface="Open Sans"/>
                <a:cs typeface="Open Sans"/>
              </a:rPr>
              <a:t>O Censo Demográfico de 2010, </a:t>
            </a:r>
            <a:r>
              <a:rPr lang="pt-BR" sz="1000" dirty="0">
                <a:solidFill>
                  <a:srgbClr val="454545"/>
                </a:solidFill>
                <a:latin typeface="Open Sans"/>
                <a:ea typeface="Open Sans"/>
              </a:rPr>
              <a:t>melhor fonte de dados disponível, ainda que desatualizada</a:t>
            </a:r>
            <a:r>
              <a:rPr lang="pt-BR" sz="1000" dirty="0">
                <a:solidFill>
                  <a:srgbClr val="454545"/>
                </a:solidFill>
                <a:latin typeface="Open Sans"/>
                <a:ea typeface="Open Sans"/>
                <a:cs typeface="Open Sans"/>
              </a:rPr>
              <a:t>, aponta que, na média, 82,5% da população de 4 a 17 anos com deficiência frequentavam a escola naquele ano.</a:t>
            </a:r>
          </a:p>
          <a:p>
            <a:pPr>
              <a:lnSpc>
                <a:spcPct val="114999"/>
              </a:lnSpc>
              <a:spcAft>
                <a:spcPts val="1200"/>
              </a:spcAft>
            </a:pPr>
            <a:r>
              <a:rPr lang="pt-BR" sz="1000" dirty="0">
                <a:solidFill>
                  <a:srgbClr val="454545"/>
                </a:solidFill>
                <a:latin typeface="Open Sans"/>
                <a:ea typeface="Open Sans"/>
                <a:cs typeface="Open Sans"/>
              </a:rPr>
              <a:t>Por trás dessa média estão desigualdades consideráveis de acordo com a raça-cor autodeclarada do alunado, com o atendimento dos indígenas 13 </a:t>
            </a:r>
            <a:r>
              <a:rPr lang="pt-BR" sz="1000" dirty="0" err="1">
                <a:solidFill>
                  <a:srgbClr val="454545"/>
                </a:solidFill>
                <a:latin typeface="Open Sans"/>
                <a:ea typeface="Open Sans"/>
                <a:cs typeface="Open Sans"/>
              </a:rPr>
              <a:t>p.p.s</a:t>
            </a:r>
            <a:r>
              <a:rPr lang="pt-BR" sz="1000" dirty="0">
                <a:solidFill>
                  <a:srgbClr val="454545"/>
                </a:solidFill>
                <a:latin typeface="Open Sans"/>
                <a:ea typeface="Open Sans"/>
                <a:cs typeface="Open Sans"/>
              </a:rPr>
              <a:t> abaixo da média, e também com a região, onde é no Norte que se observa o menor nível, a 78%.</a:t>
            </a:r>
          </a:p>
        </p:txBody>
      </p:sp>
      <p:sp>
        <p:nvSpPr>
          <p:cNvPr id="4" name="TextBox 3">
            <a:extLst>
              <a:ext uri="{FF2B5EF4-FFF2-40B4-BE49-F238E27FC236}">
                <a16:creationId xmlns:a16="http://schemas.microsoft.com/office/drawing/2014/main" id="{CC0CAB57-310F-8D46-361A-44D105A3DE3B}"/>
              </a:ext>
            </a:extLst>
          </p:cNvPr>
          <p:cNvSpPr txBox="1"/>
          <p:nvPr/>
        </p:nvSpPr>
        <p:spPr>
          <a:xfrm>
            <a:off x="914401" y="4392425"/>
            <a:ext cx="2464422"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Relatório do 2º Ciclo de Monitoramento do PNE / DIRED - INEP / MEC. Elaboração: Campanha Nacional pelo Direito à Educação</a:t>
            </a:r>
            <a:endParaRPr lang="pt-BR">
              <a:solidFill>
                <a:srgbClr val="454545"/>
              </a:solidFill>
              <a:latin typeface="Open Sans"/>
            </a:endParaRPr>
          </a:p>
        </p:txBody>
      </p:sp>
      <p:pic>
        <p:nvPicPr>
          <p:cNvPr id="5" name="Graphic 4">
            <a:extLst>
              <a:ext uri="{FF2B5EF4-FFF2-40B4-BE49-F238E27FC236}">
                <a16:creationId xmlns:a16="http://schemas.microsoft.com/office/drawing/2014/main" id="{0DA10D52-5E00-1780-3668-DFDA67693E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401" y="1152425"/>
            <a:ext cx="2445279" cy="3240000"/>
          </a:xfrm>
          <a:prstGeom prst="rect">
            <a:avLst/>
          </a:prstGeom>
        </p:spPr>
      </p:pic>
    </p:spTree>
    <p:extLst>
      <p:ext uri="{BB962C8B-B14F-4D97-AF65-F5344CB8AC3E}">
        <p14:creationId xmlns:p14="http://schemas.microsoft.com/office/powerpoint/2010/main" val="3879100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4 | Indicador 4A</a:t>
            </a:r>
          </a:p>
        </p:txBody>
      </p:sp>
      <p:sp>
        <p:nvSpPr>
          <p:cNvPr id="92" name="Google Shape;92;p17"/>
          <p:cNvSpPr txBox="1">
            <a:spLocks noGrp="1"/>
          </p:cNvSpPr>
          <p:nvPr>
            <p:ph type="body" idx="1"/>
          </p:nvPr>
        </p:nvSpPr>
        <p:spPr>
          <a:xfrm>
            <a:off x="537966" y="1851764"/>
            <a:ext cx="3729130" cy="1808262"/>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Em 2010, havia considerável variabilidade entre as unidades federativas brasileiras, com o Amazonas 14 pontos percentuais atrás do Distrito Federal neste indicador.</a:t>
            </a:r>
          </a:p>
          <a:p>
            <a:pPr marL="0" indent="0">
              <a:lnSpc>
                <a:spcPct val="114999"/>
              </a:lnSpc>
              <a:spcAft>
                <a:spcPts val="1200"/>
              </a:spcAft>
              <a:buNone/>
            </a:pPr>
            <a:r>
              <a:rPr lang="pt-BR" sz="1000">
                <a:solidFill>
                  <a:srgbClr val="454545"/>
                </a:solidFill>
              </a:rPr>
              <a:t>A ausência de dados, no entanto, nos impede de verificar se este desajuste foi sanado.</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6317" y="339783"/>
            <a:ext cx="1932761" cy="4505750"/>
          </a:xfrm>
          <a:prstGeom prst="rect">
            <a:avLst/>
          </a:prstGeom>
        </p:spPr>
      </p:pic>
      <p:sp>
        <p:nvSpPr>
          <p:cNvPr id="6" name="TextBox 5">
            <a:extLst>
              <a:ext uri="{FF2B5EF4-FFF2-40B4-BE49-F238E27FC236}">
                <a16:creationId xmlns:a16="http://schemas.microsoft.com/office/drawing/2014/main" id="{08FB5FC7-C11C-1A4C-D9C6-0C30B3A12C0C}"/>
              </a:ext>
            </a:extLst>
          </p:cNvPr>
          <p:cNvSpPr txBox="1"/>
          <p:nvPr/>
        </p:nvSpPr>
        <p:spPr>
          <a:xfrm>
            <a:off x="5559262" y="4841292"/>
            <a:ext cx="2510786"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Relatório do 2º Ciclo de Monitoramento do PNE / DIRED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3797142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4 | Indicador 4B</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000" y="1290754"/>
            <a:ext cx="4388001" cy="2632801"/>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867829"/>
            <a:ext cx="3728688" cy="18278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a:solidFill>
                  <a:srgbClr val="454545"/>
                </a:solidFill>
                <a:latin typeface="Open Sans"/>
              </a:rPr>
              <a:t>Apesar de não estipular um nível específico, a Meta 4 do Plano Nacional de Educação é clara ao enfatizar que o atendimento de alunos com deficiência, transtornos globais do desenvolvimento e altas habilidades ou superdotação deve ser feito em classes comuns.</a:t>
            </a:r>
            <a:endParaRPr lang="pt-BR"/>
          </a:p>
          <a:p>
            <a:pPr>
              <a:lnSpc>
                <a:spcPct val="114999"/>
              </a:lnSpc>
              <a:spcAft>
                <a:spcPts val="1200"/>
              </a:spcAft>
            </a:pPr>
            <a:r>
              <a:rPr lang="pt-BR" sz="1000">
                <a:solidFill>
                  <a:srgbClr val="454545"/>
                </a:solidFill>
                <a:latin typeface="Open Sans"/>
              </a:rPr>
              <a:t>É muito positivo, portanto, o aumento observado no período de vigência do Plano, com 6,6 pontos percentuais faltando para que se universalize essa forma de atendimento.</a:t>
            </a:r>
          </a:p>
        </p:txBody>
      </p:sp>
      <p:sp>
        <p:nvSpPr>
          <p:cNvPr id="5" name="TextBox 4">
            <a:extLst>
              <a:ext uri="{FF2B5EF4-FFF2-40B4-BE49-F238E27FC236}">
                <a16:creationId xmlns:a16="http://schemas.microsoft.com/office/drawing/2014/main" id="{1900CDDD-9754-1B83-E690-CBA8695B86A1}"/>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cs typeface="Open Sans"/>
              </a:rPr>
              <a:t>Fonte: Censo da Educação Básica / INEP / MEC. Elaboração: Campanha Nacional pelo Direito à Educação</a:t>
            </a:r>
          </a:p>
        </p:txBody>
      </p:sp>
    </p:spTree>
    <p:extLst>
      <p:ext uri="{BB962C8B-B14F-4D97-AF65-F5344CB8AC3E}">
        <p14:creationId xmlns:p14="http://schemas.microsoft.com/office/powerpoint/2010/main" val="2101989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4 | Indicador 4B</a:t>
            </a:r>
            <a:endParaRPr lang="pt-BR"/>
          </a:p>
        </p:txBody>
      </p:sp>
      <p:sp>
        <p:nvSpPr>
          <p:cNvPr id="92" name="Google Shape;92;p17"/>
          <p:cNvSpPr txBox="1">
            <a:spLocks noGrp="1"/>
          </p:cNvSpPr>
          <p:nvPr>
            <p:ph type="body" idx="1"/>
          </p:nvPr>
        </p:nvSpPr>
        <p:spPr>
          <a:xfrm>
            <a:off x="418451" y="1861056"/>
            <a:ext cx="3729130" cy="2599849"/>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Entre os recortes populacionais </a:t>
            </a:r>
            <a:r>
              <a:rPr lang="pt-BR" sz="1000" b="1">
                <a:solidFill>
                  <a:srgbClr val="454545"/>
                </a:solidFill>
              </a:rPr>
              <a:t>no período de 2014 a 2021</a:t>
            </a:r>
            <a:r>
              <a:rPr lang="pt-BR" sz="1000">
                <a:solidFill>
                  <a:srgbClr val="454545"/>
                </a:solidFill>
              </a:rPr>
              <a:t>, observa-se aqui uma exceção ao padrão de desfavorecimento da população não-branca no atendimento educacional, com essas populações mais próximas ou além da média nacional neste indicador. O mesmo pode ser dito em relação à zona rural e à região Norte.</a:t>
            </a:r>
          </a:p>
          <a:p>
            <a:pPr marL="0" indent="0">
              <a:lnSpc>
                <a:spcPct val="114999"/>
              </a:lnSpc>
              <a:spcAft>
                <a:spcPts val="1200"/>
              </a:spcAft>
              <a:buNone/>
            </a:pPr>
            <a:r>
              <a:rPr lang="pt-BR" sz="1000">
                <a:solidFill>
                  <a:srgbClr val="454545"/>
                </a:solidFill>
              </a:rPr>
              <a:t>Destacam-se negativamente as grandes defasagens observadas na região Sul e na rede privada. Enquanto na rede privada houve um avanço significativo desde o início da vigência do PNE, no entanto, a região Sul vê sua defasagem aumentar.</a:t>
            </a:r>
          </a:p>
        </p:txBody>
      </p:sp>
      <p:pic>
        <p:nvPicPr>
          <p:cNvPr id="3" name="Graphic 3">
            <a:extLst>
              <a:ext uri="{FF2B5EF4-FFF2-40B4-BE49-F238E27FC236}">
                <a16:creationId xmlns:a16="http://schemas.microsoft.com/office/drawing/2014/main" id="{465244DB-79C0-C32E-6D19-95A9CFD0A3D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435727" y="222759"/>
            <a:ext cx="2971714" cy="4576917"/>
          </a:xfrm>
          <a:prstGeom prst="rect">
            <a:avLst/>
          </a:prstGeom>
        </p:spPr>
      </p:pic>
      <p:sp>
        <p:nvSpPr>
          <p:cNvPr id="4" name="TextBox 3">
            <a:extLst>
              <a:ext uri="{FF2B5EF4-FFF2-40B4-BE49-F238E27FC236}">
                <a16:creationId xmlns:a16="http://schemas.microsoft.com/office/drawing/2014/main" id="{FB28D388-EFFF-8349-5923-07B72D3FDC74}"/>
              </a:ext>
            </a:extLst>
          </p:cNvPr>
          <p:cNvSpPr txBox="1"/>
          <p:nvPr/>
        </p:nvSpPr>
        <p:spPr>
          <a:xfrm>
            <a:off x="5435728" y="4799676"/>
            <a:ext cx="2971714"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Censo da Educação Básica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951014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4 | Indicador 4B</a:t>
            </a:r>
            <a:endParaRPr lang="pt-BR"/>
          </a:p>
        </p:txBody>
      </p:sp>
      <p:sp>
        <p:nvSpPr>
          <p:cNvPr id="92" name="Google Shape;92;p17"/>
          <p:cNvSpPr txBox="1">
            <a:spLocks noGrp="1"/>
          </p:cNvSpPr>
          <p:nvPr>
            <p:ph type="body" idx="1"/>
          </p:nvPr>
        </p:nvSpPr>
        <p:spPr>
          <a:xfrm>
            <a:off x="537966" y="1851763"/>
            <a:ext cx="3729130" cy="2181852"/>
          </a:xfrm>
          <a:prstGeom prst="rect">
            <a:avLst/>
          </a:prstGeom>
          <a:noFill/>
        </p:spPr>
        <p:txBody>
          <a:bodyPr spcFirstLastPara="1" wrap="square" lIns="91425" tIns="91425" rIns="91425" bIns="0" anchor="t" anchorCtr="0">
            <a:noAutofit/>
          </a:bodyPr>
          <a:lstStyle/>
          <a:p>
            <a:pPr marL="0" indent="0">
              <a:lnSpc>
                <a:spcPct val="114999"/>
              </a:lnSpc>
              <a:spcAft>
                <a:spcPts val="1200"/>
              </a:spcAft>
              <a:buNone/>
            </a:pPr>
            <a:r>
              <a:rPr lang="pt-BR" sz="1000">
                <a:solidFill>
                  <a:srgbClr val="454545"/>
                </a:solidFill>
              </a:rPr>
              <a:t>Quando olhamos para os estados e não para a medida mais agregada das regiões, o padrão é relativamente mais favorável em relação à redução das maiores disparidades, com estados onde o atendimento em classes comuns é mais raro avançando, via de regra, mais rápido do que a média nacional – exceção feita ao Mato Grosso do Sul.</a:t>
            </a:r>
          </a:p>
          <a:p>
            <a:pPr marL="0" indent="0">
              <a:lnSpc>
                <a:spcPct val="114999"/>
              </a:lnSpc>
              <a:spcAft>
                <a:spcPts val="1200"/>
              </a:spcAft>
              <a:buNone/>
            </a:pPr>
            <a:r>
              <a:rPr lang="pt-BR" sz="1000">
                <a:solidFill>
                  <a:srgbClr val="454545"/>
                </a:solidFill>
              </a:rPr>
              <a:t>Apesar da recuperação em relação à média, destaca-se negativamente o Paraná, onde apenas 71% dos alunos com necessidades especiais é atendido da forma mais adequada.</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8265" y="339783"/>
            <a:ext cx="3188866" cy="4505749"/>
          </a:xfrm>
          <a:prstGeom prst="rect">
            <a:avLst/>
          </a:prstGeom>
        </p:spPr>
      </p:pic>
      <p:sp>
        <p:nvSpPr>
          <p:cNvPr id="4" name="TextBox 3">
            <a:extLst>
              <a:ext uri="{FF2B5EF4-FFF2-40B4-BE49-F238E27FC236}">
                <a16:creationId xmlns:a16="http://schemas.microsoft.com/office/drawing/2014/main" id="{7E5951D6-E17A-D9C0-C074-3684FD666515}"/>
              </a:ext>
            </a:extLst>
          </p:cNvPr>
          <p:cNvSpPr txBox="1"/>
          <p:nvPr/>
        </p:nvSpPr>
        <p:spPr>
          <a:xfrm>
            <a:off x="5221558" y="4845205"/>
            <a:ext cx="3182281"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Censo da Educação Básica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207467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5"/>
          <p:cNvSpPr txBox="1">
            <a:spLocks noGrp="1"/>
          </p:cNvSpPr>
          <p:nvPr>
            <p:ph type="body" idx="2"/>
          </p:nvPr>
        </p:nvSpPr>
        <p:spPr>
          <a:prstGeom prst="rect">
            <a:avLst/>
          </a:prstGeom>
        </p:spPr>
        <p:txBody>
          <a:bodyPr spcFirstLastPara="1" wrap="square" lIns="91425" tIns="91425" rIns="91425" bIns="91425" anchor="ctr" anchorCtr="0">
            <a:normAutofit/>
          </a:bodyPr>
          <a:lstStyle/>
          <a:p>
            <a:pPr marL="0" indent="0">
              <a:spcAft>
                <a:spcPts val="1200"/>
              </a:spcAft>
              <a:buNone/>
            </a:pPr>
            <a:r>
              <a:rPr lang="pt-BR" sz="1000" i="1" dirty="0">
                <a:solidFill>
                  <a:schemeClr val="tx1"/>
                </a:solidFill>
              </a:rPr>
              <a:t>Indicador 1A: Percentual de crianças de 0 a 3 anos que frequentam a escola/creche</a:t>
            </a:r>
          </a:p>
          <a:p>
            <a:pPr marL="0" indent="0">
              <a:lnSpc>
                <a:spcPct val="114999"/>
              </a:lnSpc>
              <a:spcAft>
                <a:spcPts val="1200"/>
              </a:spcAft>
              <a:buNone/>
            </a:pPr>
            <a:endParaRPr lang="pt-BR" sz="1000" i="1" dirty="0">
              <a:solidFill>
                <a:schemeClr val="tx1"/>
              </a:solidFill>
            </a:endParaRPr>
          </a:p>
          <a:p>
            <a:pPr marL="0" indent="0">
              <a:lnSpc>
                <a:spcPct val="114999"/>
              </a:lnSpc>
              <a:spcAft>
                <a:spcPts val="1200"/>
              </a:spcAft>
              <a:buNone/>
            </a:pPr>
            <a:r>
              <a:rPr lang="pt-BR" sz="1000" i="1" dirty="0">
                <a:solidFill>
                  <a:schemeClr val="tx1"/>
                </a:solidFill>
              </a:rPr>
              <a:t>Indicador 1B: Percentual de crianças de 4 e 5 anos que frequentam a escola/creche</a:t>
            </a:r>
          </a:p>
        </p:txBody>
      </p:sp>
      <p:grpSp>
        <p:nvGrpSpPr>
          <p:cNvPr id="11" name="Group 10">
            <a:extLst>
              <a:ext uri="{FF2B5EF4-FFF2-40B4-BE49-F238E27FC236}">
                <a16:creationId xmlns:a16="http://schemas.microsoft.com/office/drawing/2014/main" id="{5957DB90-4603-B541-E3E7-D399E7D99DDB}"/>
              </a:ext>
            </a:extLst>
          </p:cNvPr>
          <p:cNvGrpSpPr/>
          <p:nvPr/>
        </p:nvGrpSpPr>
        <p:grpSpPr>
          <a:xfrm>
            <a:off x="299040" y="1648584"/>
            <a:ext cx="3982113" cy="1846332"/>
            <a:chOff x="299040" y="1860697"/>
            <a:chExt cx="3982113" cy="1846332"/>
          </a:xfrm>
        </p:grpSpPr>
        <p:sp>
          <p:nvSpPr>
            <p:cNvPr id="3" name="TextBox 2">
              <a:extLst>
                <a:ext uri="{FF2B5EF4-FFF2-40B4-BE49-F238E27FC236}">
                  <a16:creationId xmlns:a16="http://schemas.microsoft.com/office/drawing/2014/main" id="{6ACB77AF-A4E5-AA29-0021-0DBC537741B6}"/>
                </a:ext>
              </a:extLst>
            </p:cNvPr>
            <p:cNvSpPr txBox="1"/>
            <p:nvPr/>
          </p:nvSpPr>
          <p:spPr>
            <a:xfrm>
              <a:off x="299040" y="2691366"/>
              <a:ext cx="398056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i="1" dirty="0">
                  <a:latin typeface="Open Sans"/>
                </a:rPr>
                <a:t>Universalizar, até 2016, a educação infantil na pré-escola para as crianças de 4 a 5 anos de idade e ampliar a oferta de educação infantil em creches de forma a atender, no mínimo, 50% das crianças de até 3 anos até o final da vigência deste PNE.</a:t>
              </a:r>
            </a:p>
          </p:txBody>
        </p:sp>
        <p:sp>
          <p:nvSpPr>
            <p:cNvPr id="4" name="TextBox 3">
              <a:extLst>
                <a:ext uri="{FF2B5EF4-FFF2-40B4-BE49-F238E27FC236}">
                  <a16:creationId xmlns:a16="http://schemas.microsoft.com/office/drawing/2014/main" id="{C0EEB5C7-D263-7438-D76D-91A40A4F2F73}"/>
                </a:ext>
              </a:extLst>
            </p:cNvPr>
            <p:cNvSpPr txBox="1"/>
            <p:nvPr/>
          </p:nvSpPr>
          <p:spPr>
            <a:xfrm>
              <a:off x="299040" y="1860697"/>
              <a:ext cx="39821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4800" b="1">
                  <a:solidFill>
                    <a:srgbClr val="EF6C00"/>
                  </a:solidFill>
                  <a:latin typeface="PT Sans Narrow"/>
                </a:rPr>
                <a:t>Meta 1</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5"/>
          <p:cNvSpPr txBox="1">
            <a:spLocks noGrp="1"/>
          </p:cNvSpPr>
          <p:nvPr>
            <p:ph type="body" idx="2"/>
          </p:nvPr>
        </p:nvSpPr>
        <p:spPr>
          <a:prstGeom prst="rect">
            <a:avLst/>
          </a:prstGeom>
        </p:spPr>
        <p:txBody>
          <a:bodyPr spcFirstLastPara="1" wrap="square" lIns="91425" tIns="91425" rIns="91425" bIns="91425" anchor="ctr" anchorCtr="0">
            <a:normAutofit/>
          </a:bodyPr>
          <a:lstStyle/>
          <a:p>
            <a:pPr marL="0" indent="0">
              <a:spcAft>
                <a:spcPts val="1200"/>
              </a:spcAft>
              <a:buNone/>
            </a:pPr>
            <a:r>
              <a:rPr lang="pt-BR" sz="1000" i="1" dirty="0">
                <a:solidFill>
                  <a:schemeClr val="tx1"/>
                </a:solidFill>
              </a:rPr>
              <a:t>Indicador 5A: Porcentagem de crianças do 3º ano do Ensino Fundamental com proficiência adequada em leitura</a:t>
            </a:r>
          </a:p>
          <a:p>
            <a:pPr marL="0" indent="0">
              <a:lnSpc>
                <a:spcPct val="114999"/>
              </a:lnSpc>
              <a:spcAft>
                <a:spcPts val="1200"/>
              </a:spcAft>
              <a:buNone/>
            </a:pPr>
            <a:endParaRPr lang="pt-BR" sz="1000" i="1" dirty="0">
              <a:solidFill>
                <a:schemeClr val="tx1"/>
              </a:solidFill>
            </a:endParaRPr>
          </a:p>
          <a:p>
            <a:pPr marL="0" indent="0">
              <a:lnSpc>
                <a:spcPct val="114999"/>
              </a:lnSpc>
              <a:spcAft>
                <a:spcPts val="1200"/>
              </a:spcAft>
              <a:buNone/>
            </a:pPr>
            <a:r>
              <a:rPr lang="pt-BR" sz="1000" i="1" dirty="0">
                <a:solidFill>
                  <a:schemeClr val="tx1"/>
                </a:solidFill>
              </a:rPr>
              <a:t>Indicador 5B: Porcentagem de crianças do 3º ano do Ensino Fundamental com proficiência adequada em escrita</a:t>
            </a:r>
          </a:p>
          <a:p>
            <a:pPr marL="0" indent="0">
              <a:lnSpc>
                <a:spcPct val="114999"/>
              </a:lnSpc>
              <a:spcAft>
                <a:spcPts val="1200"/>
              </a:spcAft>
              <a:buNone/>
            </a:pPr>
            <a:endParaRPr lang="pt-BR" sz="1000" i="1" dirty="0">
              <a:solidFill>
                <a:schemeClr val="tx1"/>
              </a:solidFill>
            </a:endParaRPr>
          </a:p>
          <a:p>
            <a:pPr marL="0" indent="0">
              <a:lnSpc>
                <a:spcPct val="114999"/>
              </a:lnSpc>
              <a:spcAft>
                <a:spcPts val="1200"/>
              </a:spcAft>
              <a:buNone/>
            </a:pPr>
            <a:r>
              <a:rPr lang="pt-BR" sz="1000" i="1" dirty="0">
                <a:solidFill>
                  <a:schemeClr val="tx1"/>
                </a:solidFill>
              </a:rPr>
              <a:t>Indicador 5C: Porcentagem de crianças do 3º ano do Ensino Fundamental com proficiência adequada em matemática</a:t>
            </a:r>
          </a:p>
        </p:txBody>
      </p:sp>
      <p:grpSp>
        <p:nvGrpSpPr>
          <p:cNvPr id="5" name="Group 4">
            <a:extLst>
              <a:ext uri="{FF2B5EF4-FFF2-40B4-BE49-F238E27FC236}">
                <a16:creationId xmlns:a16="http://schemas.microsoft.com/office/drawing/2014/main" id="{A3658478-6932-DD50-49FD-066AF40F8BE3}"/>
              </a:ext>
            </a:extLst>
          </p:cNvPr>
          <p:cNvGrpSpPr/>
          <p:nvPr/>
        </p:nvGrpSpPr>
        <p:grpSpPr>
          <a:xfrm>
            <a:off x="299040" y="1923585"/>
            <a:ext cx="3982113" cy="1292334"/>
            <a:chOff x="299040" y="1648047"/>
            <a:chExt cx="3982113" cy="1292334"/>
          </a:xfrm>
        </p:grpSpPr>
        <p:sp>
          <p:nvSpPr>
            <p:cNvPr id="3" name="TextBox 2">
              <a:extLst>
                <a:ext uri="{FF2B5EF4-FFF2-40B4-BE49-F238E27FC236}">
                  <a16:creationId xmlns:a16="http://schemas.microsoft.com/office/drawing/2014/main" id="{6ACB77AF-A4E5-AA29-0021-0DBC537741B6}"/>
                </a:ext>
              </a:extLst>
            </p:cNvPr>
            <p:cNvSpPr txBox="1"/>
            <p:nvPr/>
          </p:nvSpPr>
          <p:spPr>
            <a:xfrm>
              <a:off x="299040" y="2478716"/>
              <a:ext cx="39805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i="1">
                  <a:solidFill>
                    <a:srgbClr val="695D46"/>
                  </a:solidFill>
                  <a:latin typeface="Open Sans"/>
                </a:rPr>
                <a:t>Alfabetizar todas as crianças, no máximo, até o final do 3º ano do Ensino Fundamental.</a:t>
              </a:r>
              <a:endParaRPr lang="pt-BR" i="1">
                <a:solidFill>
                  <a:srgbClr val="695D46"/>
                </a:solidFill>
                <a:latin typeface="Open Sans"/>
              </a:endParaRPr>
            </a:p>
          </p:txBody>
        </p:sp>
        <p:sp>
          <p:nvSpPr>
            <p:cNvPr id="4" name="TextBox 3">
              <a:extLst>
                <a:ext uri="{FF2B5EF4-FFF2-40B4-BE49-F238E27FC236}">
                  <a16:creationId xmlns:a16="http://schemas.microsoft.com/office/drawing/2014/main" id="{C0EEB5C7-D263-7438-D76D-91A40A4F2F73}"/>
                </a:ext>
              </a:extLst>
            </p:cNvPr>
            <p:cNvSpPr txBox="1"/>
            <p:nvPr/>
          </p:nvSpPr>
          <p:spPr>
            <a:xfrm>
              <a:off x="299040" y="1648047"/>
              <a:ext cx="39821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4800" b="1">
                  <a:solidFill>
                    <a:srgbClr val="EF6C00"/>
                  </a:solidFill>
                  <a:latin typeface="PT Sans Narrow"/>
                </a:rPr>
                <a:t>Meta 5</a:t>
              </a:r>
            </a:p>
          </p:txBody>
        </p:sp>
      </p:grpSp>
    </p:spTree>
    <p:extLst>
      <p:ext uri="{BB962C8B-B14F-4D97-AF65-F5344CB8AC3E}">
        <p14:creationId xmlns:p14="http://schemas.microsoft.com/office/powerpoint/2010/main" val="3125320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5 | Indicadores 5A, 5B e 5C</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000" y="1290754"/>
            <a:ext cx="4388001" cy="2632801"/>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066835" y="1393902"/>
            <a:ext cx="3728688" cy="25317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a:solidFill>
                  <a:srgbClr val="454545"/>
                </a:solidFill>
                <a:latin typeface="Open Sans"/>
              </a:rPr>
              <a:t>Para o monitoramento da meta 5, foi usada uma definição de 2015 pelo MEC sobre os níveis adequados de aprendizagem medida pela Avaliação Nacional de Alfabetização - ANA. De acordo com essa métrica, os resultados da avaliação das crianças do 3º ano do ensino fundamental nas áreas de leitura, escrita e matemática apontam, ainda que de forma limitada pelo caráter do exame, níveis distantes dos propostos na Meta 5.</a:t>
            </a:r>
          </a:p>
          <a:p>
            <a:pPr>
              <a:lnSpc>
                <a:spcPct val="114999"/>
              </a:lnSpc>
              <a:spcAft>
                <a:spcPts val="1200"/>
              </a:spcAft>
            </a:pPr>
            <a:r>
              <a:rPr lang="pt-BR" sz="1000">
                <a:solidFill>
                  <a:srgbClr val="454545"/>
                </a:solidFill>
                <a:latin typeface="Open Sans"/>
              </a:rPr>
              <a:t>A partir da edição de 2019 do Saeb foi reduzida mais ainda a validade dos resultados da avaliação para o monitoramento da meta 5, uma vez que o exame passou a ser aplicado no 2º ano do ensino fundamental, e não no 3º ano, que é a etapa referida pelo PNE.</a:t>
            </a:r>
          </a:p>
        </p:txBody>
      </p:sp>
      <p:sp>
        <p:nvSpPr>
          <p:cNvPr id="5" name="TextBox 4">
            <a:extLst>
              <a:ext uri="{FF2B5EF4-FFF2-40B4-BE49-F238E27FC236}">
                <a16:creationId xmlns:a16="http://schemas.microsoft.com/office/drawing/2014/main" id="{1F012FBA-6437-50DF-B7E6-93B85B4AB850}"/>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rPr>
              <a:t>Fonte: ANA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2359339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5 | Indicador 5A</a:t>
            </a:r>
            <a:endParaRPr lang="pt-BR"/>
          </a:p>
        </p:txBody>
      </p:sp>
      <p:sp>
        <p:nvSpPr>
          <p:cNvPr id="92" name="Google Shape;92;p17"/>
          <p:cNvSpPr txBox="1">
            <a:spLocks noGrp="1"/>
          </p:cNvSpPr>
          <p:nvPr>
            <p:ph type="body" idx="1"/>
          </p:nvPr>
        </p:nvSpPr>
        <p:spPr>
          <a:xfrm>
            <a:off x="4458192" y="2033482"/>
            <a:ext cx="3729130" cy="2012328"/>
          </a:xfrm>
          <a:prstGeom prst="rect">
            <a:avLst/>
          </a:prstGeom>
          <a:solidFill>
            <a:schemeClr val="bg1"/>
          </a:solidFill>
        </p:spPr>
        <p:txBody>
          <a:bodyPr spcFirstLastPara="1" wrap="square" lIns="91425" tIns="91425" rIns="91425" bIns="0" anchor="t" anchorCtr="0">
            <a:normAutofit/>
          </a:bodyPr>
          <a:lstStyle/>
          <a:p>
            <a:pPr marL="0" indent="0">
              <a:lnSpc>
                <a:spcPct val="114999"/>
              </a:lnSpc>
              <a:spcAft>
                <a:spcPts val="1200"/>
              </a:spcAft>
              <a:buNone/>
            </a:pPr>
            <a:r>
              <a:rPr lang="pt-BR" sz="1000" dirty="0">
                <a:solidFill>
                  <a:srgbClr val="454545"/>
                </a:solidFill>
              </a:rPr>
              <a:t>Analisando o desempenho pelas regiões </a:t>
            </a:r>
            <a:r>
              <a:rPr lang="pt-BR" sz="1000" b="1" dirty="0">
                <a:solidFill>
                  <a:srgbClr val="454545"/>
                </a:solidFill>
              </a:rPr>
              <a:t>nos anos de 2014 e 2016</a:t>
            </a:r>
            <a:r>
              <a:rPr lang="pt-BR" sz="1000" dirty="0">
                <a:solidFill>
                  <a:srgbClr val="454545"/>
                </a:solidFill>
              </a:rPr>
              <a:t>, nota-se uma forte desvantagem dos alunos das regiões Nordeste e Norte, chegando a estar quase 20 pontos percentuais abaixo da média na habilidade matemática.</a:t>
            </a:r>
          </a:p>
          <a:p>
            <a:pPr marL="0" indent="0">
              <a:lnSpc>
                <a:spcPct val="114999"/>
              </a:lnSpc>
              <a:spcAft>
                <a:spcPts val="1200"/>
              </a:spcAft>
              <a:buNone/>
            </a:pPr>
            <a:r>
              <a:rPr lang="pt-BR" sz="1000" dirty="0">
                <a:solidFill>
                  <a:srgbClr val="454545"/>
                </a:solidFill>
              </a:rPr>
              <a:t>As avaliações de escrita de 2014 e 2016 são suficientemente diferentes para não serem diretamente comparáveis, ainda que ali as diferenças tenha sido numericamente maior.</a:t>
            </a:r>
          </a:p>
        </p:txBody>
      </p:sp>
      <p:pic>
        <p:nvPicPr>
          <p:cNvPr id="6" name="Graphic 6">
            <a:extLst>
              <a:ext uri="{FF2B5EF4-FFF2-40B4-BE49-F238E27FC236}">
                <a16:creationId xmlns:a16="http://schemas.microsoft.com/office/drawing/2014/main" id="{5154F825-00FB-A20E-2272-7962F6351EF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61486" y="1492989"/>
            <a:ext cx="3600000" cy="3093315"/>
          </a:xfrm>
          <a:prstGeom prst="rect">
            <a:avLst/>
          </a:prstGeom>
        </p:spPr>
      </p:pic>
      <p:sp>
        <p:nvSpPr>
          <p:cNvPr id="3" name="TextBox 2">
            <a:extLst>
              <a:ext uri="{FF2B5EF4-FFF2-40B4-BE49-F238E27FC236}">
                <a16:creationId xmlns:a16="http://schemas.microsoft.com/office/drawing/2014/main" id="{71E43DD6-1341-BACE-72AA-D5C38324EFE7}"/>
              </a:ext>
            </a:extLst>
          </p:cNvPr>
          <p:cNvSpPr txBox="1"/>
          <p:nvPr/>
        </p:nvSpPr>
        <p:spPr>
          <a:xfrm>
            <a:off x="561486" y="4586304"/>
            <a:ext cx="2969093"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rPr>
              <a:t>Fonte: ANA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988797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5 | Indicador 5A</a:t>
            </a:r>
            <a:endParaRPr lang="pt-BR"/>
          </a:p>
        </p:txBody>
      </p:sp>
      <p:sp>
        <p:nvSpPr>
          <p:cNvPr id="92" name="Google Shape;92;p17"/>
          <p:cNvSpPr txBox="1">
            <a:spLocks noGrp="1"/>
          </p:cNvSpPr>
          <p:nvPr>
            <p:ph type="body" idx="1"/>
          </p:nvPr>
        </p:nvSpPr>
        <p:spPr>
          <a:xfrm>
            <a:off x="537966" y="1851764"/>
            <a:ext cx="3729130" cy="1808262"/>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Ao olhar mais granularmente, por estados, vemos repetição do padrão de desigualdade dentro das regiões Norte e Nordeste.</a:t>
            </a:r>
          </a:p>
          <a:p>
            <a:pPr marL="0" indent="0">
              <a:lnSpc>
                <a:spcPct val="114999"/>
              </a:lnSpc>
              <a:spcAft>
                <a:spcPts val="1200"/>
              </a:spcAft>
              <a:buNone/>
            </a:pPr>
            <a:r>
              <a:rPr lang="pt-BR" sz="1000">
                <a:solidFill>
                  <a:srgbClr val="454545"/>
                </a:solidFill>
              </a:rPr>
              <a:t>Na região Norte, Acre e Amapá diferem em 28 p.p. na proficiência em leitura, da forma como é possível medir pela avaliação de alfabetização.</a:t>
            </a:r>
          </a:p>
          <a:p>
            <a:pPr marL="0" indent="0">
              <a:lnSpc>
                <a:spcPct val="114999"/>
              </a:lnSpc>
              <a:spcAft>
                <a:spcPts val="1200"/>
              </a:spcAft>
              <a:buNone/>
            </a:pPr>
            <a:r>
              <a:rPr lang="pt-BR" sz="1000">
                <a:solidFill>
                  <a:srgbClr val="454545"/>
                </a:solidFill>
              </a:rPr>
              <a:t>Já no Nordeste, Ceará e Sergipe são os casos extremos, sendo que Sergipe demonstra queda.</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8265" y="339783"/>
            <a:ext cx="3188865" cy="4505749"/>
          </a:xfrm>
          <a:prstGeom prst="rect">
            <a:avLst/>
          </a:prstGeom>
        </p:spPr>
      </p:pic>
      <p:sp>
        <p:nvSpPr>
          <p:cNvPr id="4" name="TextBox 3">
            <a:extLst>
              <a:ext uri="{FF2B5EF4-FFF2-40B4-BE49-F238E27FC236}">
                <a16:creationId xmlns:a16="http://schemas.microsoft.com/office/drawing/2014/main" id="{1CAF79C2-3ADD-431A-E66B-B4FA4A648D12}"/>
              </a:ext>
            </a:extLst>
          </p:cNvPr>
          <p:cNvSpPr txBox="1"/>
          <p:nvPr/>
        </p:nvSpPr>
        <p:spPr>
          <a:xfrm>
            <a:off x="5221558" y="4845205"/>
            <a:ext cx="3182281"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ANA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4107363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5 | Indicador 5B</a:t>
            </a:r>
            <a:endParaRPr lang="pt-BR"/>
          </a:p>
        </p:txBody>
      </p:sp>
      <p:sp>
        <p:nvSpPr>
          <p:cNvPr id="92" name="Google Shape;92;p17"/>
          <p:cNvSpPr txBox="1">
            <a:spLocks noGrp="1"/>
          </p:cNvSpPr>
          <p:nvPr>
            <p:ph type="body" idx="1"/>
          </p:nvPr>
        </p:nvSpPr>
        <p:spPr>
          <a:xfrm>
            <a:off x="4572000" y="1774635"/>
            <a:ext cx="3729130" cy="2012328"/>
          </a:xfrm>
          <a:prstGeom prst="rect">
            <a:avLst/>
          </a:prstGeom>
          <a:solidFill>
            <a:schemeClr val="bg1"/>
          </a:solidFill>
        </p:spPr>
        <p:txBody>
          <a:bodyPr spcFirstLastPara="1" wrap="square" lIns="91425" tIns="91425" rIns="91425" bIns="0" anchor="t" anchorCtr="0">
            <a:normAutofit/>
          </a:bodyPr>
          <a:lstStyle/>
          <a:p>
            <a:pPr marL="0" indent="0">
              <a:lnSpc>
                <a:spcPct val="114999"/>
              </a:lnSpc>
              <a:spcAft>
                <a:spcPts val="1200"/>
              </a:spcAft>
              <a:buNone/>
            </a:pPr>
            <a:r>
              <a:rPr lang="pt-BR" sz="1000" dirty="0">
                <a:solidFill>
                  <a:srgbClr val="454545"/>
                </a:solidFill>
              </a:rPr>
              <a:t>Analisando o desempenho pelas regiões </a:t>
            </a:r>
            <a:r>
              <a:rPr lang="pt-BR" sz="1000" b="1" dirty="0">
                <a:solidFill>
                  <a:srgbClr val="454545"/>
                </a:solidFill>
              </a:rPr>
              <a:t>nos anos de 2014 e 2016</a:t>
            </a:r>
            <a:r>
              <a:rPr lang="pt-BR" sz="1000" dirty="0">
                <a:solidFill>
                  <a:srgbClr val="454545"/>
                </a:solidFill>
              </a:rPr>
              <a:t>, nota-se uma forte desvantagem dos alunos das regiões Nordeste e Norte, chegando a estar quase 20 pontos percentuais abaixo da média na habilidade matemática.</a:t>
            </a:r>
          </a:p>
          <a:p>
            <a:pPr marL="0" indent="0">
              <a:lnSpc>
                <a:spcPct val="114999"/>
              </a:lnSpc>
              <a:spcAft>
                <a:spcPts val="1200"/>
              </a:spcAft>
              <a:buNone/>
            </a:pPr>
            <a:r>
              <a:rPr lang="pt-BR" sz="1000" dirty="0">
                <a:solidFill>
                  <a:srgbClr val="454545"/>
                </a:solidFill>
              </a:rPr>
              <a:t>As avaliações de escrita de 2014 e 2016 são suficientemente diferentes para não serem diretamente comparáveis, ainda que ali as diferenças tenha sido numericamente maior.</a:t>
            </a:r>
          </a:p>
        </p:txBody>
      </p:sp>
      <p:pic>
        <p:nvPicPr>
          <p:cNvPr id="2" name="Graphic 6">
            <a:extLst>
              <a:ext uri="{FF2B5EF4-FFF2-40B4-BE49-F238E27FC236}">
                <a16:creationId xmlns:a16="http://schemas.microsoft.com/office/drawing/2014/main" id="{8E4D285E-2502-089C-72E2-633304DA7EF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61486" y="1492989"/>
            <a:ext cx="3600000" cy="3093315"/>
          </a:xfrm>
          <a:prstGeom prst="rect">
            <a:avLst/>
          </a:prstGeom>
        </p:spPr>
      </p:pic>
      <p:sp>
        <p:nvSpPr>
          <p:cNvPr id="9" name="TextBox 8">
            <a:extLst>
              <a:ext uri="{FF2B5EF4-FFF2-40B4-BE49-F238E27FC236}">
                <a16:creationId xmlns:a16="http://schemas.microsoft.com/office/drawing/2014/main" id="{803A873E-4065-AB98-E770-C616E184D25E}"/>
              </a:ext>
            </a:extLst>
          </p:cNvPr>
          <p:cNvSpPr txBox="1"/>
          <p:nvPr/>
        </p:nvSpPr>
        <p:spPr>
          <a:xfrm>
            <a:off x="561486" y="4586304"/>
            <a:ext cx="2969093"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rPr>
              <a:t>Fonte: ANA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3447200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5 | Indicador 5B</a:t>
            </a:r>
            <a:endParaRPr lang="pt-BR"/>
          </a:p>
        </p:txBody>
      </p:sp>
      <p:sp>
        <p:nvSpPr>
          <p:cNvPr id="92" name="Google Shape;92;p17"/>
          <p:cNvSpPr txBox="1">
            <a:spLocks noGrp="1"/>
          </p:cNvSpPr>
          <p:nvPr>
            <p:ph type="body" idx="1"/>
          </p:nvPr>
        </p:nvSpPr>
        <p:spPr>
          <a:xfrm>
            <a:off x="537966" y="1851764"/>
            <a:ext cx="3729130" cy="1808262"/>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Na habilidade de escrita, há uma maior homogeneidade em relação à habilidade de leitura dentro de cada região, mas as disparidades ainda são significativas.</a:t>
            </a:r>
          </a:p>
          <a:p>
            <a:pPr marL="0" indent="0">
              <a:lnSpc>
                <a:spcPct val="114999"/>
              </a:lnSpc>
              <a:spcAft>
                <a:spcPts val="1200"/>
              </a:spcAft>
              <a:buNone/>
            </a:pPr>
            <a:r>
              <a:rPr lang="pt-BR" sz="1000">
                <a:solidFill>
                  <a:srgbClr val="454545"/>
                </a:solidFill>
              </a:rPr>
              <a:t>Chama a atenção o caso de Roraima, que teve queda no curto período coberto pela ANA.</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9261" y="335634"/>
            <a:ext cx="3188865" cy="4505748"/>
          </a:xfrm>
          <a:prstGeom prst="rect">
            <a:avLst/>
          </a:prstGeom>
        </p:spPr>
      </p:pic>
      <p:sp>
        <p:nvSpPr>
          <p:cNvPr id="4" name="TextBox 3">
            <a:extLst>
              <a:ext uri="{FF2B5EF4-FFF2-40B4-BE49-F238E27FC236}">
                <a16:creationId xmlns:a16="http://schemas.microsoft.com/office/drawing/2014/main" id="{B670193E-0AAB-A726-CCCB-87560CB0C8CA}"/>
              </a:ext>
            </a:extLst>
          </p:cNvPr>
          <p:cNvSpPr txBox="1"/>
          <p:nvPr/>
        </p:nvSpPr>
        <p:spPr>
          <a:xfrm>
            <a:off x="5221558" y="4845205"/>
            <a:ext cx="3182281"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ANA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3481974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5 | Indicador 5C</a:t>
            </a:r>
            <a:endParaRPr lang="pt-BR"/>
          </a:p>
        </p:txBody>
      </p:sp>
      <p:sp>
        <p:nvSpPr>
          <p:cNvPr id="92" name="Google Shape;92;p17"/>
          <p:cNvSpPr txBox="1">
            <a:spLocks noGrp="1"/>
          </p:cNvSpPr>
          <p:nvPr>
            <p:ph type="body" idx="1"/>
          </p:nvPr>
        </p:nvSpPr>
        <p:spPr>
          <a:xfrm>
            <a:off x="4572000" y="1863200"/>
            <a:ext cx="3729130" cy="2012328"/>
          </a:xfrm>
          <a:prstGeom prst="rect">
            <a:avLst/>
          </a:prstGeom>
          <a:solidFill>
            <a:schemeClr val="bg1"/>
          </a:solidFill>
        </p:spPr>
        <p:txBody>
          <a:bodyPr spcFirstLastPara="1" wrap="square" lIns="91425" tIns="91425" rIns="91425" bIns="0" anchor="t" anchorCtr="0">
            <a:normAutofit/>
          </a:bodyPr>
          <a:lstStyle/>
          <a:p>
            <a:pPr marL="0" indent="0">
              <a:lnSpc>
                <a:spcPct val="114999"/>
              </a:lnSpc>
              <a:spcAft>
                <a:spcPts val="1200"/>
              </a:spcAft>
              <a:buNone/>
            </a:pPr>
            <a:r>
              <a:rPr lang="pt-BR" sz="1000" dirty="0">
                <a:solidFill>
                  <a:srgbClr val="454545"/>
                </a:solidFill>
              </a:rPr>
              <a:t>Analisando o desempenho pelas regiões </a:t>
            </a:r>
            <a:r>
              <a:rPr lang="pt-BR" sz="1000" b="1" dirty="0">
                <a:solidFill>
                  <a:srgbClr val="454545"/>
                </a:solidFill>
              </a:rPr>
              <a:t>nos anos de 2014 e 2016</a:t>
            </a:r>
            <a:r>
              <a:rPr lang="pt-BR" sz="1000" dirty="0">
                <a:solidFill>
                  <a:srgbClr val="454545"/>
                </a:solidFill>
              </a:rPr>
              <a:t>, nota-se uma forte desvantagem dos alunos das regiões Nordeste e Norte, chegando a estar quase 20 pontos percentuais abaixo da média na habilidade matemática.</a:t>
            </a:r>
          </a:p>
          <a:p>
            <a:pPr marL="0" indent="0">
              <a:lnSpc>
                <a:spcPct val="114999"/>
              </a:lnSpc>
              <a:spcAft>
                <a:spcPts val="1200"/>
              </a:spcAft>
              <a:buNone/>
            </a:pPr>
            <a:r>
              <a:rPr lang="pt-BR" sz="1000" dirty="0">
                <a:solidFill>
                  <a:srgbClr val="454545"/>
                </a:solidFill>
              </a:rPr>
              <a:t>As avaliações de escrita de 2014 e 2016 são suficientemente diferentes para não serem diretamente comparáveis, ainda que ali as diferenças tenha sido numericamente maior.</a:t>
            </a:r>
          </a:p>
        </p:txBody>
      </p:sp>
      <p:pic>
        <p:nvPicPr>
          <p:cNvPr id="2" name="Graphic 6">
            <a:extLst>
              <a:ext uri="{FF2B5EF4-FFF2-40B4-BE49-F238E27FC236}">
                <a16:creationId xmlns:a16="http://schemas.microsoft.com/office/drawing/2014/main" id="{D2D8985C-BDBD-0B79-5E08-9692E8A0822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61486" y="1492989"/>
            <a:ext cx="3600000" cy="3093315"/>
          </a:xfrm>
          <a:prstGeom prst="rect">
            <a:avLst/>
          </a:prstGeom>
        </p:spPr>
      </p:pic>
      <p:sp>
        <p:nvSpPr>
          <p:cNvPr id="9" name="TextBox 8">
            <a:extLst>
              <a:ext uri="{FF2B5EF4-FFF2-40B4-BE49-F238E27FC236}">
                <a16:creationId xmlns:a16="http://schemas.microsoft.com/office/drawing/2014/main" id="{F2C68CED-B6F3-643E-79A1-96F8D7243E48}"/>
              </a:ext>
            </a:extLst>
          </p:cNvPr>
          <p:cNvSpPr txBox="1"/>
          <p:nvPr/>
        </p:nvSpPr>
        <p:spPr>
          <a:xfrm>
            <a:off x="561486" y="4586304"/>
            <a:ext cx="2969093"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rPr>
              <a:t>Fonte: ANA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3427937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5 | Indicador 5C</a:t>
            </a:r>
            <a:endParaRPr lang="pt-BR"/>
          </a:p>
        </p:txBody>
      </p:sp>
      <p:sp>
        <p:nvSpPr>
          <p:cNvPr id="92" name="Google Shape;92;p17"/>
          <p:cNvSpPr txBox="1">
            <a:spLocks noGrp="1"/>
          </p:cNvSpPr>
          <p:nvPr>
            <p:ph type="body" idx="1"/>
          </p:nvPr>
        </p:nvSpPr>
        <p:spPr>
          <a:xfrm>
            <a:off x="537966" y="1851764"/>
            <a:ext cx="3729130" cy="1808262"/>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Já em matemática, ocorrem em alguns estados os índices mais baixos de proficiência medida pela avaliação.</a:t>
            </a:r>
          </a:p>
          <a:p>
            <a:pPr marL="0" indent="0">
              <a:lnSpc>
                <a:spcPct val="114999"/>
              </a:lnSpc>
              <a:spcAft>
                <a:spcPts val="1200"/>
              </a:spcAft>
              <a:buNone/>
            </a:pPr>
            <a:r>
              <a:rPr lang="pt-BR" sz="1000">
                <a:solidFill>
                  <a:srgbClr val="454545"/>
                </a:solidFill>
              </a:rPr>
              <a:t>Novamente, há uma queda em Roraima, além de Minas Gerais e em São Paulo, ainda que estes dois casos ainda apresentem níveis acima da média em 2016.</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9261" y="335634"/>
            <a:ext cx="3188865" cy="4505748"/>
          </a:xfrm>
          <a:prstGeom prst="rect">
            <a:avLst/>
          </a:prstGeom>
        </p:spPr>
      </p:pic>
      <p:sp>
        <p:nvSpPr>
          <p:cNvPr id="4" name="TextBox 3">
            <a:extLst>
              <a:ext uri="{FF2B5EF4-FFF2-40B4-BE49-F238E27FC236}">
                <a16:creationId xmlns:a16="http://schemas.microsoft.com/office/drawing/2014/main" id="{70AEB99D-4A9D-38F2-4357-59B9B69919F0}"/>
              </a:ext>
            </a:extLst>
          </p:cNvPr>
          <p:cNvSpPr txBox="1"/>
          <p:nvPr/>
        </p:nvSpPr>
        <p:spPr>
          <a:xfrm>
            <a:off x="5221558" y="4845205"/>
            <a:ext cx="3182281"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ANA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3232525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5"/>
          <p:cNvSpPr txBox="1">
            <a:spLocks noGrp="1"/>
          </p:cNvSpPr>
          <p:nvPr>
            <p:ph type="body" idx="2"/>
          </p:nvPr>
        </p:nvSpPr>
        <p:spPr>
          <a:prstGeom prst="rect">
            <a:avLst/>
          </a:prstGeom>
        </p:spPr>
        <p:txBody>
          <a:bodyPr spcFirstLastPara="1" wrap="square" lIns="91425" tIns="91425" rIns="91425" bIns="91425" anchor="ctr" anchorCtr="0">
            <a:normAutofit/>
          </a:bodyPr>
          <a:lstStyle/>
          <a:p>
            <a:pPr marL="0" indent="0">
              <a:spcAft>
                <a:spcPts val="1200"/>
              </a:spcAft>
              <a:buNone/>
            </a:pPr>
            <a:r>
              <a:rPr lang="pt-BR" sz="1000" i="1" dirty="0">
                <a:solidFill>
                  <a:schemeClr val="tx1"/>
                </a:solidFill>
              </a:rPr>
              <a:t>Indicador 6A: Percentual de escolas públicas da Educação Básica que possuem, pelo menos, 25% dos alunos do público alvo da ETI em jornada de tempo integral</a:t>
            </a:r>
          </a:p>
          <a:p>
            <a:pPr marL="0" indent="0">
              <a:lnSpc>
                <a:spcPct val="114999"/>
              </a:lnSpc>
              <a:spcAft>
                <a:spcPts val="1200"/>
              </a:spcAft>
              <a:buNone/>
            </a:pPr>
            <a:endParaRPr lang="pt-BR" sz="1000" i="1" dirty="0">
              <a:solidFill>
                <a:schemeClr val="tx1"/>
              </a:solidFill>
            </a:endParaRPr>
          </a:p>
          <a:p>
            <a:pPr marL="0" indent="0">
              <a:lnSpc>
                <a:spcPct val="114999"/>
              </a:lnSpc>
              <a:spcAft>
                <a:spcPts val="1200"/>
              </a:spcAft>
              <a:buNone/>
            </a:pPr>
            <a:r>
              <a:rPr lang="pt-BR" sz="1000" i="1" dirty="0">
                <a:solidFill>
                  <a:schemeClr val="tx1"/>
                </a:solidFill>
              </a:rPr>
              <a:t>Indicador 6B: Percentual de alunos da Educação Básica pública que pertencem ao público alvo da ETI e que estão em jornada de tempo integral</a:t>
            </a:r>
          </a:p>
        </p:txBody>
      </p:sp>
      <p:grpSp>
        <p:nvGrpSpPr>
          <p:cNvPr id="5" name="Group 4">
            <a:extLst>
              <a:ext uri="{FF2B5EF4-FFF2-40B4-BE49-F238E27FC236}">
                <a16:creationId xmlns:a16="http://schemas.microsoft.com/office/drawing/2014/main" id="{A3658478-6932-DD50-49FD-066AF40F8BE3}"/>
              </a:ext>
            </a:extLst>
          </p:cNvPr>
          <p:cNvGrpSpPr/>
          <p:nvPr/>
        </p:nvGrpSpPr>
        <p:grpSpPr>
          <a:xfrm>
            <a:off x="299040" y="1832982"/>
            <a:ext cx="3982113" cy="1477000"/>
            <a:chOff x="299040" y="1648047"/>
            <a:chExt cx="3982113" cy="1477000"/>
          </a:xfrm>
        </p:grpSpPr>
        <p:sp>
          <p:nvSpPr>
            <p:cNvPr id="3" name="TextBox 2">
              <a:extLst>
                <a:ext uri="{FF2B5EF4-FFF2-40B4-BE49-F238E27FC236}">
                  <a16:creationId xmlns:a16="http://schemas.microsoft.com/office/drawing/2014/main" id="{6ACB77AF-A4E5-AA29-0021-0DBC537741B6}"/>
                </a:ext>
              </a:extLst>
            </p:cNvPr>
            <p:cNvSpPr txBox="1"/>
            <p:nvPr/>
          </p:nvSpPr>
          <p:spPr>
            <a:xfrm>
              <a:off x="299040" y="2478716"/>
              <a:ext cx="39805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i="1">
                  <a:solidFill>
                    <a:srgbClr val="695D46"/>
                  </a:solidFill>
                  <a:latin typeface="Open Sans"/>
                </a:rPr>
                <a:t>Oferecer Educação em tempo integral em, no mínimo, 50% das escolas públicas, de forma a atender, pelo menos, 25% dos(as) alunos(as) da Educação Básica.</a:t>
              </a:r>
              <a:endParaRPr lang="pt-BR" i="1">
                <a:solidFill>
                  <a:srgbClr val="695D46"/>
                </a:solidFill>
              </a:endParaRPr>
            </a:p>
          </p:txBody>
        </p:sp>
        <p:sp>
          <p:nvSpPr>
            <p:cNvPr id="4" name="TextBox 3">
              <a:extLst>
                <a:ext uri="{FF2B5EF4-FFF2-40B4-BE49-F238E27FC236}">
                  <a16:creationId xmlns:a16="http://schemas.microsoft.com/office/drawing/2014/main" id="{C0EEB5C7-D263-7438-D76D-91A40A4F2F73}"/>
                </a:ext>
              </a:extLst>
            </p:cNvPr>
            <p:cNvSpPr txBox="1"/>
            <p:nvPr/>
          </p:nvSpPr>
          <p:spPr>
            <a:xfrm>
              <a:off x="299040" y="1648047"/>
              <a:ext cx="39821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4800" b="1">
                  <a:solidFill>
                    <a:srgbClr val="EF6C00"/>
                  </a:solidFill>
                  <a:latin typeface="PT Sans Narrow"/>
                </a:rPr>
                <a:t>Meta 6</a:t>
              </a:r>
            </a:p>
          </p:txBody>
        </p:sp>
      </p:grpSp>
    </p:spTree>
    <p:extLst>
      <p:ext uri="{BB962C8B-B14F-4D97-AF65-F5344CB8AC3E}">
        <p14:creationId xmlns:p14="http://schemas.microsoft.com/office/powerpoint/2010/main" val="1728482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6 | Indicador 6A</a:t>
            </a:r>
            <a:endParaRPr lang="pt-BR"/>
          </a:p>
        </p:txBody>
      </p:sp>
      <p:sp>
        <p:nvSpPr>
          <p:cNvPr id="92" name="Google Shape;92;p17"/>
          <p:cNvSpPr txBox="1">
            <a:spLocks noGrp="1"/>
          </p:cNvSpPr>
          <p:nvPr>
            <p:ph type="body" idx="1"/>
          </p:nvPr>
        </p:nvSpPr>
        <p:spPr>
          <a:xfrm>
            <a:off x="537966" y="1851764"/>
            <a:ext cx="3729130" cy="2163707"/>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Olhando dentro das regiões, podemos ver o quão baixos são os índices de escolas atendendo em tempo integral na região Norte. Dos 7 estados, apenas o Tocantins se destaca positivamente, enquanto o restante dos estados se encontra abaixo do nível de 10%.</a:t>
            </a:r>
          </a:p>
          <a:p>
            <a:pPr marL="0" indent="0">
              <a:lnSpc>
                <a:spcPct val="114999"/>
              </a:lnSpc>
              <a:spcAft>
                <a:spcPts val="1200"/>
              </a:spcAft>
              <a:buNone/>
            </a:pPr>
            <a:r>
              <a:rPr lang="pt-BR" sz="1000">
                <a:solidFill>
                  <a:srgbClr val="454545"/>
                </a:solidFill>
              </a:rPr>
              <a:t>Também chama a atenção que apenas São Paulo, Maranhão e Piauí mostram crescimento neste indicador, com o Rio Grande do Norte, Pernambuco e Mato Grosso tendo quedas fortíssimas que os deixam abaixo da média nacional.</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21000" y="224122"/>
            <a:ext cx="3195341" cy="4621410"/>
          </a:xfrm>
          <a:prstGeom prst="rect">
            <a:avLst/>
          </a:prstGeom>
        </p:spPr>
      </p:pic>
      <p:sp>
        <p:nvSpPr>
          <p:cNvPr id="4" name="TextBox 3">
            <a:extLst>
              <a:ext uri="{FF2B5EF4-FFF2-40B4-BE49-F238E27FC236}">
                <a16:creationId xmlns:a16="http://schemas.microsoft.com/office/drawing/2014/main" id="{CAEE9EA6-D6D3-56F8-75AD-606E967AF734}"/>
              </a:ext>
            </a:extLst>
          </p:cNvPr>
          <p:cNvSpPr txBox="1"/>
          <p:nvPr/>
        </p:nvSpPr>
        <p:spPr>
          <a:xfrm>
            <a:off x="5221558" y="4845205"/>
            <a:ext cx="3182281"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Censo da Educação Básica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1592165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 | Indicador 1A</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5999" y="1290754"/>
            <a:ext cx="4388004" cy="2632802"/>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629115"/>
            <a:ext cx="372868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000" dirty="0">
                <a:solidFill>
                  <a:srgbClr val="454545"/>
                </a:solidFill>
                <a:latin typeface="Open Sans"/>
              </a:rPr>
              <a:t>O primeiro dispositivo da meta 1 estabelece que em 2024 a porcentagem de crianças brasileiras de até 3 anos frequentando escolas ou creches deve ser igual a 50%. De 2014 a 2022, essa porcentagem foi de 29,6% para 37,3%, configurando um ritmo de avanço médio insuficiente para atingir esse objetivo dentro do prazo.</a:t>
            </a:r>
            <a:endParaRPr lang="pt-BR" dirty="0">
              <a:solidFill>
                <a:srgbClr val="454545"/>
              </a:solidFill>
              <a:latin typeface="Open Sans"/>
            </a:endParaRPr>
          </a:p>
          <a:p>
            <a:endParaRPr lang="pt-BR" sz="1000" dirty="0">
              <a:solidFill>
                <a:srgbClr val="454545"/>
              </a:solidFill>
              <a:latin typeface="Open Sans"/>
            </a:endParaRPr>
          </a:p>
          <a:p>
            <a:r>
              <a:rPr lang="pt-BR" sz="1000" dirty="0">
                <a:solidFill>
                  <a:srgbClr val="454545"/>
                </a:solidFill>
                <a:latin typeface="Open Sans"/>
              </a:rPr>
              <a:t>Se antes da pandemia o cenário indicava o não cumprimento do objetivo de expansão da Educação Infantil nessa faixa etária, a tendência após a pandemia é ainda mais negativa, com o atendimento avançando na metade do ritmo necessário para isso.</a:t>
            </a:r>
            <a:endParaRPr lang="pt-BR" dirty="0">
              <a:solidFill>
                <a:srgbClr val="454545"/>
              </a:solidFill>
              <a:latin typeface="Open Sans"/>
            </a:endParaRPr>
          </a:p>
        </p:txBody>
      </p:sp>
      <p:sp>
        <p:nvSpPr>
          <p:cNvPr id="4" name="TextBox 3">
            <a:extLst>
              <a:ext uri="{FF2B5EF4-FFF2-40B4-BE49-F238E27FC236}">
                <a16:creationId xmlns:a16="http://schemas.microsoft.com/office/drawing/2014/main" id="{7FB29D3E-681F-C4EB-3C7A-8FD794264EF9}"/>
              </a:ext>
            </a:extLst>
          </p:cNvPr>
          <p:cNvSpPr txBox="1"/>
          <p:nvPr/>
        </p:nvSpPr>
        <p:spPr>
          <a:xfrm>
            <a:off x="412595" y="3925230"/>
            <a:ext cx="4158011" cy="138499"/>
          </a:xfrm>
          <a:prstGeom prst="rect">
            <a:avLst/>
          </a:prstGeom>
          <a:noFill/>
        </p:spPr>
        <p:txBody>
          <a:bodyPr rot="0" spcFirstLastPara="0" vertOverflow="overflow" horzOverflow="overflow" vert="horz" wrap="square" lIns="0" tIns="45720" rIns="0" bIns="0" numCol="1" spcCol="0" rtlCol="0" fromWordArt="0" anchor="t" anchorCtr="0" forceAA="0" compatLnSpc="1">
            <a:prstTxWarp prst="textNoShape">
              <a:avLst/>
            </a:prstTxWarp>
            <a:spAutoFit/>
          </a:bodyPr>
          <a:lstStyle/>
          <a:p>
            <a:r>
              <a:rPr lang="pt-BR" sz="600">
                <a:solidFill>
                  <a:srgbClr val="454545"/>
                </a:solidFill>
                <a:latin typeface="Open Sans"/>
              </a:rPr>
              <a:t>Fonte: PNAD e PNAD Contínua - Educação / IBGE. Elaboração: Campanha Nacional pelo Direito à Educação.</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6 | Indicador 6A</a:t>
            </a:r>
            <a:endParaRPr lang="pt-BR"/>
          </a:p>
        </p:txBody>
      </p:sp>
      <p:sp>
        <p:nvSpPr>
          <p:cNvPr id="92" name="Google Shape;92;p17"/>
          <p:cNvSpPr txBox="1">
            <a:spLocks noGrp="1"/>
          </p:cNvSpPr>
          <p:nvPr>
            <p:ph type="body" idx="1"/>
          </p:nvPr>
        </p:nvSpPr>
        <p:spPr>
          <a:xfrm>
            <a:off x="5075118" y="1149836"/>
            <a:ext cx="3729130" cy="3548639"/>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b="1" dirty="0">
                <a:solidFill>
                  <a:srgbClr val="454545"/>
                </a:solidFill>
              </a:rPr>
              <a:t>Entre 2014 e 2022</a:t>
            </a:r>
            <a:r>
              <a:rPr lang="pt-BR" sz="1000" dirty="0">
                <a:solidFill>
                  <a:srgbClr val="454545"/>
                </a:solidFill>
              </a:rPr>
              <a:t>, a evolução na cobertura de atendimento em tempo integral nas escolas públicas apresenta padrões preocupantes em termos das desigualdades entre níveis socioeconômicos (NSE), regiões e localização urbana/rural.</a:t>
            </a:r>
          </a:p>
          <a:p>
            <a:pPr marL="0" indent="0">
              <a:lnSpc>
                <a:spcPct val="114999"/>
              </a:lnSpc>
              <a:spcAft>
                <a:spcPts val="1200"/>
              </a:spcAft>
              <a:buNone/>
            </a:pPr>
            <a:r>
              <a:rPr lang="pt-BR" sz="1000" dirty="0">
                <a:solidFill>
                  <a:srgbClr val="454545"/>
                </a:solidFill>
              </a:rPr>
              <a:t>Nordeste e Norte, que já figuravam entre os estado com menor nível do indicador em 2014, apresentam quedas acima da média, configurando quadro de defasagem crescente. O mesmo ocorre com a zona rural em relação à urbana. Em relação ao NSE, há uma reversão na tendência de priorização às escolas atendendo grupos menos privilegiados.</a:t>
            </a:r>
          </a:p>
          <a:p>
            <a:pPr marL="0" indent="0">
              <a:lnSpc>
                <a:spcPct val="114999"/>
              </a:lnSpc>
              <a:spcAft>
                <a:spcPts val="1200"/>
              </a:spcAft>
              <a:buNone/>
            </a:pPr>
            <a:r>
              <a:rPr lang="pt-BR" sz="1000" dirty="0">
                <a:solidFill>
                  <a:srgbClr val="454545"/>
                </a:solidFill>
              </a:rPr>
              <a:t>Esses são impactos associáveis à mudança nas políticas públicas com o fim do Mais Educação, incluindo também uma queda no atendimento nas redes municipais e estaduais, assim como uma substituição do atendimento no Ensino Fundamental em prol do Ensino Médio.</a:t>
            </a:r>
          </a:p>
        </p:txBody>
      </p:sp>
      <p:pic>
        <p:nvPicPr>
          <p:cNvPr id="3" name="Graphic 3">
            <a:extLst>
              <a:ext uri="{FF2B5EF4-FFF2-40B4-BE49-F238E27FC236}">
                <a16:creationId xmlns:a16="http://schemas.microsoft.com/office/drawing/2014/main" id="{465244DB-79C0-C32E-6D19-95A9CFD0A3D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83570" y="1149836"/>
            <a:ext cx="3302603" cy="3652975"/>
          </a:xfrm>
          <a:prstGeom prst="rect">
            <a:avLst/>
          </a:prstGeom>
        </p:spPr>
      </p:pic>
      <p:sp>
        <p:nvSpPr>
          <p:cNvPr id="5" name="TextBox 4">
            <a:extLst>
              <a:ext uri="{FF2B5EF4-FFF2-40B4-BE49-F238E27FC236}">
                <a16:creationId xmlns:a16="http://schemas.microsoft.com/office/drawing/2014/main" id="{F1739188-D065-1DCC-849B-0D2759F7C266}"/>
              </a:ext>
            </a:extLst>
          </p:cNvPr>
          <p:cNvSpPr txBox="1"/>
          <p:nvPr/>
        </p:nvSpPr>
        <p:spPr>
          <a:xfrm>
            <a:off x="683544" y="4803990"/>
            <a:ext cx="3302603"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Censo da Educação Básica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4226787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6 | Indicador 6A</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000" y="1290754"/>
            <a:ext cx="4388001" cy="2632800"/>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867829"/>
            <a:ext cx="3728688" cy="96603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dirty="0">
                <a:solidFill>
                  <a:srgbClr val="454545"/>
                </a:solidFill>
                <a:latin typeface="Open Sans"/>
              </a:rPr>
              <a:t>A meta 6 apresenta uma das situações mais graves em relação ao seu cumprimento, apresentando queda em seus 2 indicadores de monitoramento entre 2014 e 2022, em vez de subir, significando uma perda de cerca de 10 mil escolas ofertantes desse formato.</a:t>
            </a:r>
            <a:endParaRPr lang="pt-BR" dirty="0">
              <a:solidFill>
                <a:srgbClr val="454545"/>
              </a:solidFill>
              <a:latin typeface="Open Sans"/>
            </a:endParaRPr>
          </a:p>
        </p:txBody>
      </p:sp>
      <p:sp>
        <p:nvSpPr>
          <p:cNvPr id="5" name="TextBox 4">
            <a:extLst>
              <a:ext uri="{FF2B5EF4-FFF2-40B4-BE49-F238E27FC236}">
                <a16:creationId xmlns:a16="http://schemas.microsoft.com/office/drawing/2014/main" id="{4299A0E6-FD34-7721-A0B9-E2DA3A8A7D18}"/>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cs typeface="Open Sans"/>
              </a:rPr>
              <a:t>Fonte: Censo da Educação Básica / INEP / MEC. Elaboração: Campanha Nacional pelo Direito à Educação</a:t>
            </a:r>
          </a:p>
        </p:txBody>
      </p:sp>
    </p:spTree>
    <p:extLst>
      <p:ext uri="{BB962C8B-B14F-4D97-AF65-F5344CB8AC3E}">
        <p14:creationId xmlns:p14="http://schemas.microsoft.com/office/powerpoint/2010/main" val="2135553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6 | Indicador 6B</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000" y="1290754"/>
            <a:ext cx="4388001" cy="2632800"/>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867829"/>
            <a:ext cx="3728688" cy="147732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000" dirty="0">
                <a:solidFill>
                  <a:srgbClr val="454545"/>
                </a:solidFill>
                <a:latin typeface="Open Sans"/>
              </a:rPr>
              <a:t>No período de 2014 a 2021, houve uma perda de mais de um milhão de matrículas em jornada de tempo integral, indo de aproximadamente 6,5 para 5,3 milhões.</a:t>
            </a:r>
          </a:p>
          <a:p>
            <a:endParaRPr lang="pt-BR" sz="1000" dirty="0">
              <a:solidFill>
                <a:srgbClr val="454545"/>
              </a:solidFill>
              <a:latin typeface="Open Sans"/>
            </a:endParaRPr>
          </a:p>
          <a:p>
            <a:r>
              <a:rPr lang="pt-BR" sz="1000" dirty="0">
                <a:solidFill>
                  <a:srgbClr val="454545"/>
                </a:solidFill>
                <a:latin typeface="Open Sans"/>
              </a:rPr>
              <a:t>Em ambos os indicadores da Meta 6, observa-se também significativa oscilação na oferta de educação em tempo integral, o que pode ser atribuído pelo menos em parte a problemas de continuidade nas políticas voltadas a esse tipo de atendimento durante o período.</a:t>
            </a:r>
          </a:p>
        </p:txBody>
      </p:sp>
      <p:sp>
        <p:nvSpPr>
          <p:cNvPr id="5" name="TextBox 4">
            <a:extLst>
              <a:ext uri="{FF2B5EF4-FFF2-40B4-BE49-F238E27FC236}">
                <a16:creationId xmlns:a16="http://schemas.microsoft.com/office/drawing/2014/main" id="{E2AC807F-0BD7-3184-7CEE-30E5EA2523DD}"/>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cs typeface="Open Sans"/>
              </a:rPr>
              <a:t>Fonte: Censo da Educação Básica / INEP / MEC. Elaboração: Campanha Nacional pelo Direito à Educação</a:t>
            </a:r>
          </a:p>
        </p:txBody>
      </p:sp>
    </p:spTree>
    <p:extLst>
      <p:ext uri="{BB962C8B-B14F-4D97-AF65-F5344CB8AC3E}">
        <p14:creationId xmlns:p14="http://schemas.microsoft.com/office/powerpoint/2010/main" val="3255008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6 | Indicador 6B</a:t>
            </a:r>
            <a:endParaRPr lang="pt-BR"/>
          </a:p>
        </p:txBody>
      </p:sp>
      <p:sp>
        <p:nvSpPr>
          <p:cNvPr id="92" name="Google Shape;92;p17"/>
          <p:cNvSpPr txBox="1">
            <a:spLocks noGrp="1"/>
          </p:cNvSpPr>
          <p:nvPr>
            <p:ph type="body" idx="1"/>
          </p:nvPr>
        </p:nvSpPr>
        <p:spPr>
          <a:xfrm>
            <a:off x="510174" y="1717361"/>
            <a:ext cx="3729130" cy="2692269"/>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Entre os alunos, podemos ver a desigualdade sofrida pela população indígena, que em 2020 -- último ano para o qual foi possível obter dados até a presente data -- estava 10 pontos percentuais abaixo da média nacional, a baixíssimos 5%. Também é visível a produção de um desfavorecimento das populações não-brancas, que sofreram impacto desproporcional no desatendimento.</a:t>
            </a:r>
          </a:p>
          <a:p>
            <a:pPr marL="0" indent="0">
              <a:lnSpc>
                <a:spcPct val="114999"/>
              </a:lnSpc>
              <a:spcAft>
                <a:spcPts val="1200"/>
              </a:spcAft>
              <a:buNone/>
            </a:pPr>
            <a:r>
              <a:rPr lang="pt-BR" sz="1000">
                <a:solidFill>
                  <a:srgbClr val="454545"/>
                </a:solidFill>
              </a:rPr>
              <a:t>Aqui também se manifesta o prejuízo dos alunos da região Norte, observado em relação à proporção de escolas que atendem neste formato. A região Nordeste, no entanto, apresenta a maior proporção de alunos atendidos na modalidade, apesar da concentração de oferta em um conjunto relativamente menor de escolas.</a:t>
            </a:r>
          </a:p>
        </p:txBody>
      </p:sp>
      <p:pic>
        <p:nvPicPr>
          <p:cNvPr id="3" name="Graphic 3">
            <a:extLst>
              <a:ext uri="{FF2B5EF4-FFF2-40B4-BE49-F238E27FC236}">
                <a16:creationId xmlns:a16="http://schemas.microsoft.com/office/drawing/2014/main" id="{465244DB-79C0-C32E-6D19-95A9CFD0A3D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177351" y="245043"/>
            <a:ext cx="3235154" cy="4576916"/>
          </a:xfrm>
          <a:prstGeom prst="rect">
            <a:avLst/>
          </a:prstGeom>
        </p:spPr>
      </p:pic>
      <p:sp>
        <p:nvSpPr>
          <p:cNvPr id="4" name="TextBox 3">
            <a:extLst>
              <a:ext uri="{FF2B5EF4-FFF2-40B4-BE49-F238E27FC236}">
                <a16:creationId xmlns:a16="http://schemas.microsoft.com/office/drawing/2014/main" id="{79135385-7C79-08A1-C327-7DA567E074A9}"/>
              </a:ext>
            </a:extLst>
          </p:cNvPr>
          <p:cNvSpPr txBox="1"/>
          <p:nvPr/>
        </p:nvSpPr>
        <p:spPr>
          <a:xfrm>
            <a:off x="5178966" y="4816208"/>
            <a:ext cx="3725903"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Censo da Educação Básica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1157643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6 | Indicador 6B</a:t>
            </a:r>
            <a:endParaRPr lang="pt-BR"/>
          </a:p>
        </p:txBody>
      </p:sp>
      <p:sp>
        <p:nvSpPr>
          <p:cNvPr id="92" name="Google Shape;92;p17"/>
          <p:cNvSpPr txBox="1">
            <a:spLocks noGrp="1"/>
          </p:cNvSpPr>
          <p:nvPr>
            <p:ph type="body" idx="1"/>
          </p:nvPr>
        </p:nvSpPr>
        <p:spPr>
          <a:xfrm>
            <a:off x="537966" y="1851764"/>
            <a:ext cx="3729130" cy="2626232"/>
          </a:xfrm>
          <a:prstGeom prst="rect">
            <a:avLst/>
          </a:prstGeom>
          <a:noFill/>
        </p:spPr>
        <p:txBody>
          <a:bodyPr spcFirstLastPara="1" wrap="square" lIns="91425" tIns="91425" rIns="91425" bIns="0" anchor="t" anchorCtr="0">
            <a:noAutofit/>
          </a:bodyPr>
          <a:lstStyle/>
          <a:p>
            <a:pPr marL="0" indent="0">
              <a:lnSpc>
                <a:spcPct val="114999"/>
              </a:lnSpc>
              <a:spcAft>
                <a:spcPts val="1200"/>
              </a:spcAft>
              <a:buNone/>
            </a:pPr>
            <a:r>
              <a:rPr lang="pt-BR" sz="1000">
                <a:solidFill>
                  <a:srgbClr val="454545"/>
                </a:solidFill>
              </a:rPr>
              <a:t>Como ocorre em relação às escolas, também há uma forte desvantagem de todos os estados do Norte em relação a Tocantins e, via de regra, o resto do país.</a:t>
            </a:r>
          </a:p>
          <a:p>
            <a:pPr marL="0" indent="0">
              <a:lnSpc>
                <a:spcPct val="114999"/>
              </a:lnSpc>
              <a:spcAft>
                <a:spcPts val="1200"/>
              </a:spcAft>
              <a:buNone/>
            </a:pPr>
            <a:r>
              <a:rPr lang="pt-BR" sz="1000">
                <a:solidFill>
                  <a:srgbClr val="454545"/>
                </a:solidFill>
              </a:rPr>
              <a:t>Refletem a queda na cobertura de escolas as quedas massivas de alunos atendidos em tempo integral no Rio Grande do Norte, Pernambuco e Mato Grosso.</a:t>
            </a:r>
          </a:p>
          <a:p>
            <a:pPr marL="0" indent="0">
              <a:lnSpc>
                <a:spcPct val="114999"/>
              </a:lnSpc>
              <a:spcAft>
                <a:spcPts val="1200"/>
              </a:spcAft>
              <a:buNone/>
            </a:pPr>
            <a:r>
              <a:rPr lang="pt-BR" sz="1000">
                <a:solidFill>
                  <a:srgbClr val="454545"/>
                </a:solidFill>
              </a:rPr>
              <a:t>Novamente, São Paulo é um dos poucos estados que manifesta alta no indicador.</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22877" y="319522"/>
            <a:ext cx="3202042" cy="4524367"/>
          </a:xfrm>
          <a:prstGeom prst="rect">
            <a:avLst/>
          </a:prstGeom>
        </p:spPr>
      </p:pic>
      <p:sp>
        <p:nvSpPr>
          <p:cNvPr id="4" name="TextBox 3">
            <a:extLst>
              <a:ext uri="{FF2B5EF4-FFF2-40B4-BE49-F238E27FC236}">
                <a16:creationId xmlns:a16="http://schemas.microsoft.com/office/drawing/2014/main" id="{6AFD9E4D-379A-1ACB-8995-B133FD1322EF}"/>
              </a:ext>
            </a:extLst>
          </p:cNvPr>
          <p:cNvSpPr txBox="1"/>
          <p:nvPr/>
        </p:nvSpPr>
        <p:spPr>
          <a:xfrm>
            <a:off x="5221558" y="4845205"/>
            <a:ext cx="3182281"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Censo da Educação Básica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21901911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5"/>
          <p:cNvSpPr txBox="1">
            <a:spLocks noGrp="1"/>
          </p:cNvSpPr>
          <p:nvPr>
            <p:ph type="body" idx="2"/>
          </p:nvPr>
        </p:nvSpPr>
        <p:spPr>
          <a:prstGeom prst="rect">
            <a:avLst/>
          </a:prstGeom>
        </p:spPr>
        <p:txBody>
          <a:bodyPr spcFirstLastPara="1" wrap="square" lIns="91425" tIns="91425" rIns="91425" bIns="91425" anchor="ctr" anchorCtr="0">
            <a:normAutofit/>
          </a:bodyPr>
          <a:lstStyle/>
          <a:p>
            <a:pPr marL="0" indent="0">
              <a:lnSpc>
                <a:spcPct val="114999"/>
              </a:lnSpc>
              <a:spcAft>
                <a:spcPts val="1200"/>
              </a:spcAft>
              <a:buNone/>
            </a:pPr>
            <a:r>
              <a:rPr lang="pt-BR" sz="1000" i="1" dirty="0">
                <a:solidFill>
                  <a:schemeClr val="tx1"/>
                </a:solidFill>
              </a:rPr>
              <a:t>Indicador 7A: Índice de Desenvolvimento da Educação Básica (Ideb) - Anos Iniciais</a:t>
            </a:r>
            <a:endParaRPr lang="pt-BR" i="1" dirty="0">
              <a:solidFill>
                <a:schemeClr val="tx1"/>
              </a:solidFill>
            </a:endParaRPr>
          </a:p>
          <a:p>
            <a:pPr marL="0" indent="0">
              <a:lnSpc>
                <a:spcPct val="114999"/>
              </a:lnSpc>
              <a:spcAft>
                <a:spcPts val="1200"/>
              </a:spcAft>
              <a:buNone/>
            </a:pPr>
            <a:endParaRPr lang="pt-BR" sz="1000" i="1" dirty="0">
              <a:solidFill>
                <a:schemeClr val="tx1"/>
              </a:solidFill>
            </a:endParaRPr>
          </a:p>
          <a:p>
            <a:pPr marL="0" indent="0">
              <a:lnSpc>
                <a:spcPct val="114999"/>
              </a:lnSpc>
              <a:spcAft>
                <a:spcPts val="1200"/>
              </a:spcAft>
              <a:buNone/>
            </a:pPr>
            <a:r>
              <a:rPr lang="pt-BR" sz="1000" i="1" dirty="0">
                <a:solidFill>
                  <a:schemeClr val="tx1"/>
                </a:solidFill>
              </a:rPr>
              <a:t>Indicador 7B: Índice de Desenvolvimento da Educação Básica (Ideb) - Anos Finais</a:t>
            </a:r>
          </a:p>
          <a:p>
            <a:pPr marL="0" indent="0">
              <a:lnSpc>
                <a:spcPct val="114999"/>
              </a:lnSpc>
              <a:spcAft>
                <a:spcPts val="1200"/>
              </a:spcAft>
              <a:buNone/>
            </a:pPr>
            <a:endParaRPr lang="pt-BR" sz="1000" i="1" dirty="0">
              <a:solidFill>
                <a:schemeClr val="tx1"/>
              </a:solidFill>
            </a:endParaRPr>
          </a:p>
          <a:p>
            <a:pPr marL="0" indent="0">
              <a:lnSpc>
                <a:spcPct val="114999"/>
              </a:lnSpc>
              <a:spcAft>
                <a:spcPts val="1200"/>
              </a:spcAft>
              <a:buNone/>
            </a:pPr>
            <a:r>
              <a:rPr lang="pt-BR" sz="1000" i="1" dirty="0">
                <a:solidFill>
                  <a:schemeClr val="tx1"/>
                </a:solidFill>
              </a:rPr>
              <a:t>Indicador 7C: Índice de Desenvolvimento da Educação Básica (Ideb) - Ensino Médio</a:t>
            </a:r>
          </a:p>
        </p:txBody>
      </p:sp>
      <p:sp>
        <p:nvSpPr>
          <p:cNvPr id="3" name="TextBox 2">
            <a:extLst>
              <a:ext uri="{FF2B5EF4-FFF2-40B4-BE49-F238E27FC236}">
                <a16:creationId xmlns:a16="http://schemas.microsoft.com/office/drawing/2014/main" id="{6ACB77AF-A4E5-AA29-0021-0DBC537741B6}"/>
              </a:ext>
            </a:extLst>
          </p:cNvPr>
          <p:cNvSpPr txBox="1"/>
          <p:nvPr/>
        </p:nvSpPr>
        <p:spPr>
          <a:xfrm>
            <a:off x="299040" y="2043364"/>
            <a:ext cx="398056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i="1">
                <a:solidFill>
                  <a:srgbClr val="695D46"/>
                </a:solidFill>
                <a:latin typeface="Open Sans"/>
              </a:rPr>
              <a:t>Fomentar a qualidade da educação básica em todas etapas e modalidades, com melhoria do fluxo escolar e da aprendizagem de modo a atingir as seguintes médias nacionais para o Ideb:</a:t>
            </a:r>
            <a:endParaRPr lang="pt-BR" i="1">
              <a:solidFill>
                <a:srgbClr val="695D46"/>
              </a:solidFill>
              <a:latin typeface="Open Sans"/>
            </a:endParaRPr>
          </a:p>
        </p:txBody>
      </p:sp>
      <p:sp>
        <p:nvSpPr>
          <p:cNvPr id="4" name="TextBox 3">
            <a:extLst>
              <a:ext uri="{FF2B5EF4-FFF2-40B4-BE49-F238E27FC236}">
                <a16:creationId xmlns:a16="http://schemas.microsoft.com/office/drawing/2014/main" id="{C0EEB5C7-D263-7438-D76D-91A40A4F2F73}"/>
              </a:ext>
            </a:extLst>
          </p:cNvPr>
          <p:cNvSpPr txBox="1"/>
          <p:nvPr/>
        </p:nvSpPr>
        <p:spPr>
          <a:xfrm>
            <a:off x="299040" y="1212695"/>
            <a:ext cx="39821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4800" b="1">
                <a:solidFill>
                  <a:srgbClr val="EF6C00"/>
                </a:solidFill>
                <a:latin typeface="PT Sans Narrow"/>
              </a:rPr>
              <a:t>Meta 7</a:t>
            </a:r>
          </a:p>
        </p:txBody>
      </p:sp>
      <p:graphicFrame>
        <p:nvGraphicFramePr>
          <p:cNvPr id="7" name="Table 6">
            <a:extLst>
              <a:ext uri="{FF2B5EF4-FFF2-40B4-BE49-F238E27FC236}">
                <a16:creationId xmlns:a16="http://schemas.microsoft.com/office/drawing/2014/main" id="{E368F28C-035F-9980-3DCD-0B8FA4667186}"/>
              </a:ext>
            </a:extLst>
          </p:cNvPr>
          <p:cNvGraphicFramePr>
            <a:graphicFrameLocks noGrp="1"/>
          </p:cNvGraphicFramePr>
          <p:nvPr>
            <p:extLst>
              <p:ext uri="{D42A27DB-BD31-4B8C-83A1-F6EECF244321}">
                <p14:modId xmlns:p14="http://schemas.microsoft.com/office/powerpoint/2010/main" val="4267908657"/>
              </p:ext>
            </p:extLst>
          </p:nvPr>
        </p:nvGraphicFramePr>
        <p:xfrm>
          <a:off x="787554" y="3094462"/>
          <a:ext cx="2993069" cy="889902"/>
        </p:xfrm>
        <a:graphic>
          <a:graphicData uri="http://schemas.openxmlformats.org/drawingml/2006/table">
            <a:tbl>
              <a:tblPr firstRow="1" bandRow="1">
                <a:tableStyleId>{5C22544A-7EE6-4342-B048-85BDC9FD1C3A}</a:tableStyleId>
              </a:tblPr>
              <a:tblGrid>
                <a:gridCol w="499450">
                  <a:extLst>
                    <a:ext uri="{9D8B030D-6E8A-4147-A177-3AD203B41FA5}">
                      <a16:colId xmlns:a16="http://schemas.microsoft.com/office/drawing/2014/main" val="1775763712"/>
                    </a:ext>
                  </a:extLst>
                </a:gridCol>
                <a:gridCol w="499450">
                  <a:extLst>
                    <a:ext uri="{9D8B030D-6E8A-4147-A177-3AD203B41FA5}">
                      <a16:colId xmlns:a16="http://schemas.microsoft.com/office/drawing/2014/main" val="2381904179"/>
                    </a:ext>
                  </a:extLst>
                </a:gridCol>
                <a:gridCol w="499450">
                  <a:extLst>
                    <a:ext uri="{9D8B030D-6E8A-4147-A177-3AD203B41FA5}">
                      <a16:colId xmlns:a16="http://schemas.microsoft.com/office/drawing/2014/main" val="1638819715"/>
                    </a:ext>
                  </a:extLst>
                </a:gridCol>
                <a:gridCol w="499450">
                  <a:extLst>
                    <a:ext uri="{9D8B030D-6E8A-4147-A177-3AD203B41FA5}">
                      <a16:colId xmlns:a16="http://schemas.microsoft.com/office/drawing/2014/main" val="3196488794"/>
                    </a:ext>
                  </a:extLst>
                </a:gridCol>
                <a:gridCol w="499450">
                  <a:extLst>
                    <a:ext uri="{9D8B030D-6E8A-4147-A177-3AD203B41FA5}">
                      <a16:colId xmlns:a16="http://schemas.microsoft.com/office/drawing/2014/main" val="1673227333"/>
                    </a:ext>
                  </a:extLst>
                </a:gridCol>
                <a:gridCol w="495819">
                  <a:extLst>
                    <a:ext uri="{9D8B030D-6E8A-4147-A177-3AD203B41FA5}">
                      <a16:colId xmlns:a16="http://schemas.microsoft.com/office/drawing/2014/main" val="258981695"/>
                    </a:ext>
                  </a:extLst>
                </a:gridCol>
              </a:tblGrid>
              <a:tr h="150846">
                <a:tc gridSpan="6">
                  <a:txBody>
                    <a:bodyPr/>
                    <a:lstStyle/>
                    <a:p>
                      <a:pPr algn="ctr" rtl="0" fontAlgn="b"/>
                      <a:r>
                        <a:rPr lang="pt-BR" sz="800" noProof="0">
                          <a:effectLst/>
                        </a:rPr>
                        <a:t>Metas</a:t>
                      </a:r>
                      <a:endParaRPr lang="pt-BR" sz="800" b="1" noProof="0">
                        <a:effectLst/>
                      </a:endParaRPr>
                    </a:p>
                  </a:txBody>
                  <a:tcPr marL="28575" marR="28575" marT="19050" marB="1905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21986052"/>
                  </a:ext>
                </a:extLst>
              </a:tr>
              <a:tr h="150846">
                <a:tc>
                  <a:txBody>
                    <a:bodyPr/>
                    <a:lstStyle/>
                    <a:p>
                      <a:pPr rtl="0" fontAlgn="b"/>
                      <a:endParaRPr lang="en-US" sz="800">
                        <a:solidFill>
                          <a:srgbClr val="454545"/>
                        </a:solidFill>
                        <a:effectLst/>
                      </a:endParaRPr>
                    </a:p>
                  </a:txBody>
                  <a:tcPr marL="28575" marR="28575" marT="19050" marB="19050" anchor="b"/>
                </a:tc>
                <a:tc>
                  <a:txBody>
                    <a:bodyPr/>
                    <a:lstStyle/>
                    <a:p>
                      <a:pPr algn="ctr" rtl="0" fontAlgn="b"/>
                      <a:r>
                        <a:rPr lang="pt-BR" sz="800" noProof="0">
                          <a:solidFill>
                            <a:srgbClr val="454545"/>
                          </a:solidFill>
                          <a:effectLst/>
                        </a:rPr>
                        <a:t>2013</a:t>
                      </a:r>
                      <a:endParaRPr lang="pt-BR" sz="800" b="1" noProof="0">
                        <a:solidFill>
                          <a:srgbClr val="454545"/>
                        </a:solidFill>
                        <a:effectLst/>
                      </a:endParaRPr>
                    </a:p>
                  </a:txBody>
                  <a:tcPr marL="28575" marR="28575" marT="19050" marB="19050" anchor="b"/>
                </a:tc>
                <a:tc>
                  <a:txBody>
                    <a:bodyPr/>
                    <a:lstStyle/>
                    <a:p>
                      <a:pPr algn="ctr" rtl="0" fontAlgn="b"/>
                      <a:r>
                        <a:rPr lang="en-US" sz="800">
                          <a:solidFill>
                            <a:srgbClr val="454545"/>
                          </a:solidFill>
                          <a:effectLst/>
                        </a:rPr>
                        <a:t>2015</a:t>
                      </a:r>
                      <a:endParaRPr lang="en-US" sz="800" b="1">
                        <a:solidFill>
                          <a:srgbClr val="454545"/>
                        </a:solidFill>
                        <a:effectLst/>
                      </a:endParaRPr>
                    </a:p>
                  </a:txBody>
                  <a:tcPr marL="28575" marR="28575" marT="19050" marB="19050" anchor="b"/>
                </a:tc>
                <a:tc>
                  <a:txBody>
                    <a:bodyPr/>
                    <a:lstStyle/>
                    <a:p>
                      <a:pPr algn="ctr" rtl="0" fontAlgn="b"/>
                      <a:r>
                        <a:rPr lang="en-US" sz="800">
                          <a:solidFill>
                            <a:srgbClr val="454545"/>
                          </a:solidFill>
                          <a:effectLst/>
                        </a:rPr>
                        <a:t>2017</a:t>
                      </a:r>
                      <a:endParaRPr lang="en-US" sz="800" b="1">
                        <a:solidFill>
                          <a:srgbClr val="454545"/>
                        </a:solidFill>
                        <a:effectLst/>
                      </a:endParaRPr>
                    </a:p>
                  </a:txBody>
                  <a:tcPr marL="28575" marR="28575" marT="19050" marB="19050" anchor="b"/>
                </a:tc>
                <a:tc>
                  <a:txBody>
                    <a:bodyPr/>
                    <a:lstStyle/>
                    <a:p>
                      <a:pPr algn="ctr" rtl="0" fontAlgn="b"/>
                      <a:r>
                        <a:rPr lang="en-US" sz="800">
                          <a:solidFill>
                            <a:srgbClr val="454545"/>
                          </a:solidFill>
                          <a:effectLst/>
                        </a:rPr>
                        <a:t>2019</a:t>
                      </a:r>
                      <a:endParaRPr lang="en-US" sz="800" b="1">
                        <a:solidFill>
                          <a:srgbClr val="454545"/>
                        </a:solidFill>
                        <a:effectLst/>
                      </a:endParaRPr>
                    </a:p>
                  </a:txBody>
                  <a:tcPr marL="28575" marR="28575" marT="19050" marB="19050" anchor="b"/>
                </a:tc>
                <a:tc>
                  <a:txBody>
                    <a:bodyPr/>
                    <a:lstStyle/>
                    <a:p>
                      <a:pPr algn="ctr" rtl="0" fontAlgn="b"/>
                      <a:r>
                        <a:rPr lang="en-US" sz="800">
                          <a:solidFill>
                            <a:srgbClr val="454545"/>
                          </a:solidFill>
                          <a:effectLst/>
                        </a:rPr>
                        <a:t>2021</a:t>
                      </a:r>
                      <a:endParaRPr lang="en-US" sz="800" b="1">
                        <a:solidFill>
                          <a:srgbClr val="454545"/>
                        </a:solidFill>
                        <a:effectLst/>
                      </a:endParaRPr>
                    </a:p>
                  </a:txBody>
                  <a:tcPr marL="28575" marR="28575" marT="19050" marB="19050" anchor="b"/>
                </a:tc>
                <a:extLst>
                  <a:ext uri="{0D108BD9-81ED-4DB2-BD59-A6C34878D82A}">
                    <a16:rowId xmlns:a16="http://schemas.microsoft.com/office/drawing/2014/main" val="4073423580"/>
                  </a:ext>
                </a:extLst>
              </a:tr>
              <a:tr h="189954">
                <a:tc>
                  <a:txBody>
                    <a:bodyPr/>
                    <a:lstStyle/>
                    <a:p>
                      <a:pPr rtl="0" fontAlgn="b"/>
                      <a:r>
                        <a:rPr lang="en-US" sz="800">
                          <a:solidFill>
                            <a:srgbClr val="454545"/>
                          </a:solidFill>
                          <a:effectLst/>
                        </a:rPr>
                        <a:t>A. Iniciais</a:t>
                      </a:r>
                      <a:endParaRPr lang="en-US" sz="800" b="1">
                        <a:solidFill>
                          <a:srgbClr val="454545"/>
                        </a:solidFill>
                        <a:effectLst/>
                      </a:endParaRPr>
                    </a:p>
                  </a:txBody>
                  <a:tcPr marL="28575" marR="28575" marT="19050" marB="19050" anchor="b"/>
                </a:tc>
                <a:tc>
                  <a:txBody>
                    <a:bodyPr/>
                    <a:lstStyle/>
                    <a:p>
                      <a:pPr algn="ctr" rtl="0" fontAlgn="b"/>
                      <a:r>
                        <a:rPr lang="pt-BR" sz="800" noProof="0">
                          <a:solidFill>
                            <a:srgbClr val="454545"/>
                          </a:solidFill>
                          <a:effectLst/>
                        </a:rPr>
                        <a:t>4.9</a:t>
                      </a:r>
                    </a:p>
                  </a:txBody>
                  <a:tcPr marL="28575" marR="28575" marT="19050" marB="19050" anchor="b"/>
                </a:tc>
                <a:tc>
                  <a:txBody>
                    <a:bodyPr/>
                    <a:lstStyle/>
                    <a:p>
                      <a:pPr algn="ctr" rtl="0" fontAlgn="b"/>
                      <a:r>
                        <a:rPr lang="en-US" sz="800">
                          <a:solidFill>
                            <a:srgbClr val="454545"/>
                          </a:solidFill>
                          <a:effectLst/>
                        </a:rPr>
                        <a:t>5.2</a:t>
                      </a:r>
                    </a:p>
                  </a:txBody>
                  <a:tcPr marL="28575" marR="28575" marT="19050" marB="19050" anchor="b"/>
                </a:tc>
                <a:tc>
                  <a:txBody>
                    <a:bodyPr/>
                    <a:lstStyle/>
                    <a:p>
                      <a:pPr algn="ctr" rtl="0" fontAlgn="b"/>
                      <a:r>
                        <a:rPr lang="en-US" sz="800">
                          <a:solidFill>
                            <a:srgbClr val="454545"/>
                          </a:solidFill>
                          <a:effectLst/>
                        </a:rPr>
                        <a:t>5.5</a:t>
                      </a:r>
                    </a:p>
                  </a:txBody>
                  <a:tcPr marL="28575" marR="28575" marT="19050" marB="19050" anchor="b"/>
                </a:tc>
                <a:tc>
                  <a:txBody>
                    <a:bodyPr/>
                    <a:lstStyle/>
                    <a:p>
                      <a:pPr algn="ctr" rtl="0" fontAlgn="b"/>
                      <a:r>
                        <a:rPr lang="en-US" sz="800">
                          <a:solidFill>
                            <a:srgbClr val="454545"/>
                          </a:solidFill>
                          <a:effectLst/>
                        </a:rPr>
                        <a:t>5.7</a:t>
                      </a:r>
                    </a:p>
                  </a:txBody>
                  <a:tcPr marL="28575" marR="28575" marT="19050" marB="19050" anchor="b"/>
                </a:tc>
                <a:tc>
                  <a:txBody>
                    <a:bodyPr/>
                    <a:lstStyle/>
                    <a:p>
                      <a:pPr algn="ctr" rtl="0" fontAlgn="b"/>
                      <a:r>
                        <a:rPr lang="en-US" sz="800">
                          <a:solidFill>
                            <a:srgbClr val="454545"/>
                          </a:solidFill>
                          <a:effectLst/>
                        </a:rPr>
                        <a:t>6</a:t>
                      </a:r>
                    </a:p>
                  </a:txBody>
                  <a:tcPr marL="28575" marR="28575" marT="19050" marB="19050" anchor="b"/>
                </a:tc>
                <a:extLst>
                  <a:ext uri="{0D108BD9-81ED-4DB2-BD59-A6C34878D82A}">
                    <a16:rowId xmlns:a16="http://schemas.microsoft.com/office/drawing/2014/main" val="2879222184"/>
                  </a:ext>
                </a:extLst>
              </a:tr>
              <a:tr h="189954">
                <a:tc>
                  <a:txBody>
                    <a:bodyPr/>
                    <a:lstStyle/>
                    <a:p>
                      <a:pPr rtl="0" fontAlgn="b"/>
                      <a:r>
                        <a:rPr lang="en-US" sz="800">
                          <a:solidFill>
                            <a:srgbClr val="454545"/>
                          </a:solidFill>
                          <a:effectLst/>
                        </a:rPr>
                        <a:t>A. Finais</a:t>
                      </a:r>
                      <a:endParaRPr lang="en-US" sz="800" b="1">
                        <a:solidFill>
                          <a:srgbClr val="454545"/>
                        </a:solidFill>
                        <a:effectLst/>
                      </a:endParaRPr>
                    </a:p>
                  </a:txBody>
                  <a:tcPr marL="28575" marR="28575" marT="19050" marB="19050" anchor="b"/>
                </a:tc>
                <a:tc>
                  <a:txBody>
                    <a:bodyPr/>
                    <a:lstStyle/>
                    <a:p>
                      <a:pPr algn="ctr" rtl="0" fontAlgn="b"/>
                      <a:r>
                        <a:rPr lang="pt-BR" sz="800" noProof="0">
                          <a:solidFill>
                            <a:srgbClr val="454545"/>
                          </a:solidFill>
                          <a:effectLst/>
                        </a:rPr>
                        <a:t>4.4</a:t>
                      </a:r>
                    </a:p>
                  </a:txBody>
                  <a:tcPr marL="28575" marR="28575" marT="19050" marB="19050" anchor="b"/>
                </a:tc>
                <a:tc>
                  <a:txBody>
                    <a:bodyPr/>
                    <a:lstStyle/>
                    <a:p>
                      <a:pPr algn="ctr" rtl="0" fontAlgn="b"/>
                      <a:r>
                        <a:rPr lang="en-US" sz="800">
                          <a:solidFill>
                            <a:srgbClr val="454545"/>
                          </a:solidFill>
                          <a:effectLst/>
                        </a:rPr>
                        <a:t>4.7</a:t>
                      </a:r>
                    </a:p>
                  </a:txBody>
                  <a:tcPr marL="28575" marR="28575" marT="19050" marB="19050" anchor="b"/>
                </a:tc>
                <a:tc>
                  <a:txBody>
                    <a:bodyPr/>
                    <a:lstStyle/>
                    <a:p>
                      <a:pPr algn="ctr" rtl="0" fontAlgn="b"/>
                      <a:r>
                        <a:rPr lang="en-US" sz="800">
                          <a:solidFill>
                            <a:srgbClr val="454545"/>
                          </a:solidFill>
                          <a:effectLst/>
                        </a:rPr>
                        <a:t>5</a:t>
                      </a:r>
                    </a:p>
                  </a:txBody>
                  <a:tcPr marL="28575" marR="28575" marT="19050" marB="19050" anchor="b"/>
                </a:tc>
                <a:tc>
                  <a:txBody>
                    <a:bodyPr/>
                    <a:lstStyle/>
                    <a:p>
                      <a:pPr algn="ctr" rtl="0" fontAlgn="b"/>
                      <a:r>
                        <a:rPr lang="en-US" sz="800">
                          <a:solidFill>
                            <a:srgbClr val="454545"/>
                          </a:solidFill>
                          <a:effectLst/>
                        </a:rPr>
                        <a:t>5.2</a:t>
                      </a:r>
                    </a:p>
                  </a:txBody>
                  <a:tcPr marL="28575" marR="28575" marT="19050" marB="19050" anchor="b"/>
                </a:tc>
                <a:tc>
                  <a:txBody>
                    <a:bodyPr/>
                    <a:lstStyle/>
                    <a:p>
                      <a:pPr algn="ctr" rtl="0" fontAlgn="b"/>
                      <a:r>
                        <a:rPr lang="en-US" sz="800">
                          <a:solidFill>
                            <a:srgbClr val="454545"/>
                          </a:solidFill>
                          <a:effectLst/>
                        </a:rPr>
                        <a:t>5.5</a:t>
                      </a:r>
                    </a:p>
                  </a:txBody>
                  <a:tcPr marL="28575" marR="28575" marT="19050" marB="19050" anchor="b"/>
                </a:tc>
                <a:extLst>
                  <a:ext uri="{0D108BD9-81ED-4DB2-BD59-A6C34878D82A}">
                    <a16:rowId xmlns:a16="http://schemas.microsoft.com/office/drawing/2014/main" val="1688823647"/>
                  </a:ext>
                </a:extLst>
              </a:tr>
              <a:tr h="189954">
                <a:tc>
                  <a:txBody>
                    <a:bodyPr/>
                    <a:lstStyle/>
                    <a:p>
                      <a:pPr rtl="0" fontAlgn="b"/>
                      <a:r>
                        <a:rPr lang="en-US" sz="800">
                          <a:solidFill>
                            <a:srgbClr val="454545"/>
                          </a:solidFill>
                          <a:effectLst/>
                        </a:rPr>
                        <a:t>E.Médio</a:t>
                      </a:r>
                      <a:endParaRPr lang="en-US" sz="800" b="1">
                        <a:solidFill>
                          <a:srgbClr val="454545"/>
                        </a:solidFill>
                        <a:effectLst/>
                      </a:endParaRPr>
                    </a:p>
                  </a:txBody>
                  <a:tcPr marL="28575" marR="28575" marT="19050" marB="19050" anchor="b"/>
                </a:tc>
                <a:tc>
                  <a:txBody>
                    <a:bodyPr/>
                    <a:lstStyle/>
                    <a:p>
                      <a:pPr algn="ctr" rtl="0" fontAlgn="b"/>
                      <a:r>
                        <a:rPr lang="pt-BR" sz="800" noProof="0">
                          <a:solidFill>
                            <a:srgbClr val="454545"/>
                          </a:solidFill>
                          <a:effectLst/>
                        </a:rPr>
                        <a:t>3.9</a:t>
                      </a:r>
                    </a:p>
                  </a:txBody>
                  <a:tcPr marL="28575" marR="28575" marT="19050" marB="19050" anchor="b"/>
                </a:tc>
                <a:tc>
                  <a:txBody>
                    <a:bodyPr/>
                    <a:lstStyle/>
                    <a:p>
                      <a:pPr algn="ctr" rtl="0" fontAlgn="b"/>
                      <a:r>
                        <a:rPr lang="en-US" sz="800">
                          <a:solidFill>
                            <a:srgbClr val="454545"/>
                          </a:solidFill>
                          <a:effectLst/>
                        </a:rPr>
                        <a:t>4.3</a:t>
                      </a:r>
                    </a:p>
                  </a:txBody>
                  <a:tcPr marL="28575" marR="28575" marT="19050" marB="19050" anchor="b"/>
                </a:tc>
                <a:tc>
                  <a:txBody>
                    <a:bodyPr/>
                    <a:lstStyle/>
                    <a:p>
                      <a:pPr algn="ctr" rtl="0" fontAlgn="b"/>
                      <a:r>
                        <a:rPr lang="en-US" sz="800">
                          <a:solidFill>
                            <a:srgbClr val="454545"/>
                          </a:solidFill>
                          <a:effectLst/>
                        </a:rPr>
                        <a:t>4.7</a:t>
                      </a:r>
                    </a:p>
                  </a:txBody>
                  <a:tcPr marL="28575" marR="28575" marT="19050" marB="19050" anchor="b"/>
                </a:tc>
                <a:tc>
                  <a:txBody>
                    <a:bodyPr/>
                    <a:lstStyle/>
                    <a:p>
                      <a:pPr algn="ctr" rtl="0" fontAlgn="b"/>
                      <a:r>
                        <a:rPr lang="en-US" sz="800">
                          <a:solidFill>
                            <a:srgbClr val="454545"/>
                          </a:solidFill>
                          <a:effectLst/>
                        </a:rPr>
                        <a:t>5</a:t>
                      </a:r>
                    </a:p>
                  </a:txBody>
                  <a:tcPr marL="28575" marR="28575" marT="19050" marB="19050" anchor="b"/>
                </a:tc>
                <a:tc>
                  <a:txBody>
                    <a:bodyPr/>
                    <a:lstStyle/>
                    <a:p>
                      <a:pPr algn="ctr" rtl="0" fontAlgn="b"/>
                      <a:r>
                        <a:rPr lang="en-US" sz="800">
                          <a:solidFill>
                            <a:srgbClr val="454545"/>
                          </a:solidFill>
                          <a:effectLst/>
                        </a:rPr>
                        <a:t>5.2</a:t>
                      </a:r>
                    </a:p>
                  </a:txBody>
                  <a:tcPr marL="28575" marR="28575" marT="19050" marB="19050" anchor="b"/>
                </a:tc>
                <a:extLst>
                  <a:ext uri="{0D108BD9-81ED-4DB2-BD59-A6C34878D82A}">
                    <a16:rowId xmlns:a16="http://schemas.microsoft.com/office/drawing/2014/main" val="3768025859"/>
                  </a:ext>
                </a:extLst>
              </a:tr>
            </a:tbl>
          </a:graphicData>
        </a:graphic>
      </p:graphicFrame>
    </p:spTree>
    <p:extLst>
      <p:ext uri="{BB962C8B-B14F-4D97-AF65-F5344CB8AC3E}">
        <p14:creationId xmlns:p14="http://schemas.microsoft.com/office/powerpoint/2010/main" val="4111981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7 | Indicadores 7A a 7C</a:t>
            </a: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000" y="1290754"/>
            <a:ext cx="4388000" cy="2632800"/>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651774"/>
            <a:ext cx="372868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000">
                <a:solidFill>
                  <a:srgbClr val="454545"/>
                </a:solidFill>
                <a:latin typeface="Open Sans"/>
              </a:rPr>
              <a:t>Para a preservação da saúde e da vida da população nacional em meio à pandemia, foram necessárias interrupções no atendimento presencial nas escolas do país. Isso impactou de formas diferentes cada etapa de ensino, com os Anos Iniciais sofrendo mais do que as outras e ficando abaixo da meta pela primeira vez desde o início da vigência do PNE.</a:t>
            </a:r>
            <a:endParaRPr lang="pt-BR">
              <a:solidFill>
                <a:srgbClr val="454545"/>
              </a:solidFill>
              <a:latin typeface="Open Sans"/>
            </a:endParaRPr>
          </a:p>
          <a:p>
            <a:endParaRPr lang="pt-BR" sz="1000">
              <a:solidFill>
                <a:srgbClr val="454545"/>
              </a:solidFill>
              <a:latin typeface="Open Sans"/>
            </a:endParaRPr>
          </a:p>
          <a:p>
            <a:r>
              <a:rPr lang="pt-BR" sz="1000">
                <a:solidFill>
                  <a:srgbClr val="454545"/>
                </a:solidFill>
                <a:latin typeface="Open Sans"/>
              </a:rPr>
              <a:t>É importante reconhecer o esforço e o mérito do professorado e da comunidade escolar na contenção dos danos nesse período, assim como envidar recursos e esforços rumo a condições adequadas de recuperação dos prejuízos nos próximos anos. A retomada no cumprimento do Plano é um ótimo caminho para tal.</a:t>
            </a:r>
          </a:p>
        </p:txBody>
      </p:sp>
      <p:sp>
        <p:nvSpPr>
          <p:cNvPr id="5" name="TextBox 4">
            <a:extLst>
              <a:ext uri="{FF2B5EF4-FFF2-40B4-BE49-F238E27FC236}">
                <a16:creationId xmlns:a16="http://schemas.microsoft.com/office/drawing/2014/main" id="{3AC27FB7-E76D-5448-4264-6D2A32764BC3}"/>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rPr>
              <a:t>Fonte: Ideb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1132706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7 | Indicador 7A</a:t>
            </a:r>
          </a:p>
        </p:txBody>
      </p:sp>
      <p:sp>
        <p:nvSpPr>
          <p:cNvPr id="92" name="Google Shape;92;p17"/>
          <p:cNvSpPr txBox="1">
            <a:spLocks noGrp="1"/>
          </p:cNvSpPr>
          <p:nvPr>
            <p:ph type="body" idx="1"/>
          </p:nvPr>
        </p:nvSpPr>
        <p:spPr>
          <a:xfrm>
            <a:off x="419484" y="1698435"/>
            <a:ext cx="3729130" cy="2224085"/>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Nos anos iniciais, é possível ver que houve uma forte redução de desigualdade entre as regiões, com o Sudeste estagnado após o impacto da pandemia.</a:t>
            </a:r>
          </a:p>
          <a:p>
            <a:pPr marL="0" indent="0">
              <a:lnSpc>
                <a:spcPct val="114999"/>
              </a:lnSpc>
              <a:spcAft>
                <a:spcPts val="1200"/>
              </a:spcAft>
              <a:buNone/>
            </a:pPr>
            <a:r>
              <a:rPr lang="pt-BR" sz="1000">
                <a:solidFill>
                  <a:srgbClr val="454545"/>
                </a:solidFill>
              </a:rPr>
              <a:t>Por apresentarem a mesma variação no período, a diferença absoluta entre as escolas privadas e públicas se manteve constante, o que não sugere uma superação da desvantagem dos grupos populacionais de menor nível econômico, atendidos em proporção relativamente maior na rede pública, quando comparados aos grupos de maior nível socioeconômico mais atendidos nas redes privadas.</a:t>
            </a:r>
          </a:p>
        </p:txBody>
      </p:sp>
      <p:pic>
        <p:nvPicPr>
          <p:cNvPr id="6" name="Graphic 6">
            <a:extLst>
              <a:ext uri="{FF2B5EF4-FFF2-40B4-BE49-F238E27FC236}">
                <a16:creationId xmlns:a16="http://schemas.microsoft.com/office/drawing/2014/main" id="{5154F825-00FB-A20E-2272-7962F6351EF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818360" y="1481121"/>
            <a:ext cx="3723461" cy="2286564"/>
          </a:xfrm>
          <a:prstGeom prst="rect">
            <a:avLst/>
          </a:prstGeom>
        </p:spPr>
      </p:pic>
      <p:sp>
        <p:nvSpPr>
          <p:cNvPr id="3" name="TextBox 2">
            <a:extLst>
              <a:ext uri="{FF2B5EF4-FFF2-40B4-BE49-F238E27FC236}">
                <a16:creationId xmlns:a16="http://schemas.microsoft.com/office/drawing/2014/main" id="{8EF63915-E1D7-A43E-819B-AFD5C83915C5}"/>
              </a:ext>
            </a:extLst>
          </p:cNvPr>
          <p:cNvSpPr txBox="1"/>
          <p:nvPr/>
        </p:nvSpPr>
        <p:spPr>
          <a:xfrm>
            <a:off x="4818360" y="3767685"/>
            <a:ext cx="2966225"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rPr>
              <a:t>Fonte: Ideb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18556642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7 | Indicador 7A</a:t>
            </a:r>
            <a:endParaRPr lang="pt-BR"/>
          </a:p>
        </p:txBody>
      </p:sp>
      <p:sp>
        <p:nvSpPr>
          <p:cNvPr id="92" name="Google Shape;92;p17"/>
          <p:cNvSpPr txBox="1">
            <a:spLocks noGrp="1"/>
          </p:cNvSpPr>
          <p:nvPr>
            <p:ph type="body" idx="1"/>
          </p:nvPr>
        </p:nvSpPr>
        <p:spPr>
          <a:xfrm>
            <a:off x="537966" y="1851764"/>
            <a:ext cx="3729130" cy="1808262"/>
          </a:xfrm>
          <a:prstGeom prst="rect">
            <a:avLst/>
          </a:prstGeom>
          <a:noFill/>
          <a:ln>
            <a:noFill/>
          </a:ln>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Com o detalhamento por estados, podemos ver queda em São Paulo, Minas Gerais e Mato Grosso do Sul no Ideb dos Anos Iniciais. Mais grave é o caso do último dentre estes, que já partiu de um nível inferior no começo do Plano e está abaixo da média, em tendência de distanciamento.</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19830" y="427807"/>
            <a:ext cx="3201332" cy="4416653"/>
          </a:xfrm>
          <a:prstGeom prst="rect">
            <a:avLst/>
          </a:prstGeom>
        </p:spPr>
      </p:pic>
      <p:sp>
        <p:nvSpPr>
          <p:cNvPr id="4" name="TextBox 3">
            <a:extLst>
              <a:ext uri="{FF2B5EF4-FFF2-40B4-BE49-F238E27FC236}">
                <a16:creationId xmlns:a16="http://schemas.microsoft.com/office/drawing/2014/main" id="{E9E7A071-F052-9A3D-B9F5-E9FFAC0B23DF}"/>
              </a:ext>
            </a:extLst>
          </p:cNvPr>
          <p:cNvSpPr txBox="1"/>
          <p:nvPr/>
        </p:nvSpPr>
        <p:spPr>
          <a:xfrm>
            <a:off x="5221558" y="4845205"/>
            <a:ext cx="3182281"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Ideb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32925313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7 | Indicador 7B</a:t>
            </a:r>
          </a:p>
        </p:txBody>
      </p:sp>
      <p:sp>
        <p:nvSpPr>
          <p:cNvPr id="92" name="Google Shape;92;p17"/>
          <p:cNvSpPr txBox="1">
            <a:spLocks noGrp="1"/>
          </p:cNvSpPr>
          <p:nvPr>
            <p:ph type="body" idx="1"/>
          </p:nvPr>
        </p:nvSpPr>
        <p:spPr>
          <a:xfrm>
            <a:off x="419484" y="1698435"/>
            <a:ext cx="3729130" cy="2163654"/>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dirty="0">
                <a:solidFill>
                  <a:srgbClr val="454545"/>
                </a:solidFill>
              </a:rPr>
              <a:t>Nos Anos Finais do Ensino Fundamental, repete-se, de maneira menos pronunciada, a queda nas desigualdades regionais já observada no ciclo anterior.</a:t>
            </a:r>
          </a:p>
          <a:p>
            <a:pPr marL="0" indent="0">
              <a:lnSpc>
                <a:spcPct val="114999"/>
              </a:lnSpc>
              <a:spcAft>
                <a:spcPts val="1200"/>
              </a:spcAft>
              <a:buNone/>
            </a:pPr>
            <a:r>
              <a:rPr lang="pt-BR" sz="1000" dirty="0">
                <a:solidFill>
                  <a:srgbClr val="454545"/>
                </a:solidFill>
              </a:rPr>
              <a:t>Em relação à desigualdade entre as escolas privadas e públicas, no entanto, o cenário é mais positivo, com forte evolução das redes públicas de ensino. </a:t>
            </a:r>
            <a:r>
              <a:rPr lang="pt-BR" sz="1000" dirty="0">
                <a:solidFill>
                  <a:srgbClr val="FF6600"/>
                </a:solidFill>
              </a:rPr>
              <a:t>Por falta de dados suficientes, as escolas federais não formam um subgrupo na desagregação por dependência administrativa, mas fazem parte do cômputo geral e das outras desagregações.</a:t>
            </a:r>
          </a:p>
        </p:txBody>
      </p:sp>
      <p:pic>
        <p:nvPicPr>
          <p:cNvPr id="7" name="Graphic 7">
            <a:extLst>
              <a:ext uri="{FF2B5EF4-FFF2-40B4-BE49-F238E27FC236}">
                <a16:creationId xmlns:a16="http://schemas.microsoft.com/office/drawing/2014/main" id="{EFC0BE33-5933-54FE-D7E8-B2902E7CCA7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852491" y="1483191"/>
            <a:ext cx="3723461" cy="2286564"/>
          </a:xfrm>
          <a:prstGeom prst="rect">
            <a:avLst/>
          </a:prstGeom>
        </p:spPr>
      </p:pic>
      <p:sp>
        <p:nvSpPr>
          <p:cNvPr id="4" name="TextBox 3">
            <a:extLst>
              <a:ext uri="{FF2B5EF4-FFF2-40B4-BE49-F238E27FC236}">
                <a16:creationId xmlns:a16="http://schemas.microsoft.com/office/drawing/2014/main" id="{E038B463-933A-3BA2-722C-6CCA68A17965}"/>
              </a:ext>
            </a:extLst>
          </p:cNvPr>
          <p:cNvSpPr txBox="1"/>
          <p:nvPr/>
        </p:nvSpPr>
        <p:spPr>
          <a:xfrm>
            <a:off x="4852491" y="3769755"/>
            <a:ext cx="2966225"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rPr>
              <a:t>Fonte: Ideb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2168748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 | Indicador 1A</a:t>
            </a:r>
            <a:endParaRPr lang="pt-BR"/>
          </a:p>
        </p:txBody>
      </p:sp>
      <p:sp>
        <p:nvSpPr>
          <p:cNvPr id="92" name="Google Shape;92;p17"/>
          <p:cNvSpPr txBox="1">
            <a:spLocks noGrp="1"/>
          </p:cNvSpPr>
          <p:nvPr>
            <p:ph type="body" idx="1"/>
          </p:nvPr>
        </p:nvSpPr>
        <p:spPr>
          <a:xfrm>
            <a:off x="5075118" y="1154142"/>
            <a:ext cx="3729130" cy="3391936"/>
          </a:xfrm>
          <a:prstGeom prst="rect">
            <a:avLst/>
          </a:prstGeom>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Podemos observar uma grande desigualdade no acesso de crianças de 0 a 3 anos à escolarização nos recortes por renda, região e localização rural/urbana, com a desvantagem recaindo pesadamente sobre crianças mais pobres, da região Norte e da zona rural, respectivamente.</a:t>
            </a:r>
            <a:endParaRPr lang="en-US"/>
          </a:p>
          <a:p>
            <a:pPr marL="0" indent="0">
              <a:lnSpc>
                <a:spcPct val="114999"/>
              </a:lnSpc>
              <a:spcAft>
                <a:spcPts val="1200"/>
              </a:spcAft>
              <a:buNone/>
            </a:pPr>
            <a:r>
              <a:rPr lang="pt-BR" sz="1000">
                <a:solidFill>
                  <a:srgbClr val="454545"/>
                </a:solidFill>
              </a:rPr>
              <a:t>Mais preocupante ainda é o aumento nessas mesmas desigualdades em relação a 2016, primeiro ano com dados da PNAD Contínua. Em todos os recortes acima citados, a diferença entre os subgrupos com menor acesso em relação aos mais favorecidos </a:t>
            </a:r>
            <a:r>
              <a:rPr lang="pt-BR" sz="1000" i="1">
                <a:solidFill>
                  <a:srgbClr val="454545"/>
                </a:solidFill>
              </a:rPr>
              <a:t>aumentou </a:t>
            </a:r>
            <a:r>
              <a:rPr lang="pt-BR" sz="1000">
                <a:solidFill>
                  <a:srgbClr val="454545"/>
                </a:solidFill>
              </a:rPr>
              <a:t>quando deveria ter diminuído.</a:t>
            </a:r>
          </a:p>
          <a:p>
            <a:pPr marL="0" indent="0">
              <a:lnSpc>
                <a:spcPct val="114999"/>
              </a:lnSpc>
              <a:spcAft>
                <a:spcPts val="1200"/>
              </a:spcAft>
              <a:buNone/>
            </a:pPr>
            <a:r>
              <a:rPr lang="pt-BR" sz="1000">
                <a:solidFill>
                  <a:srgbClr val="454545"/>
                </a:solidFill>
              </a:rPr>
              <a:t>No recorte por raça-cor informada ao IBGE, um ponto positivo fica na superação no acesso à creche entre as crianças brancas e pretas. Persiste, porém, o déficit de atendimento às crianças pardas.</a:t>
            </a:r>
            <a:endParaRPr lang="pt-BR">
              <a:solidFill>
                <a:srgbClr val="454545"/>
              </a:solidFill>
            </a:endParaRPr>
          </a:p>
        </p:txBody>
      </p:sp>
      <p:pic>
        <p:nvPicPr>
          <p:cNvPr id="3" name="Graphic 3">
            <a:extLst>
              <a:ext uri="{FF2B5EF4-FFF2-40B4-BE49-F238E27FC236}">
                <a16:creationId xmlns:a16="http://schemas.microsoft.com/office/drawing/2014/main" id="{465244DB-79C0-C32E-6D19-95A9CFD0A3D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56660" y="1152425"/>
            <a:ext cx="3718800" cy="3388240"/>
          </a:xfrm>
          <a:prstGeom prst="rect">
            <a:avLst/>
          </a:prstGeom>
        </p:spPr>
      </p:pic>
      <p:sp>
        <p:nvSpPr>
          <p:cNvPr id="4" name="TextBox 3">
            <a:extLst>
              <a:ext uri="{FF2B5EF4-FFF2-40B4-BE49-F238E27FC236}">
                <a16:creationId xmlns:a16="http://schemas.microsoft.com/office/drawing/2014/main" id="{CECA2DC0-78E6-D02D-0383-DA145094F34C}"/>
              </a:ext>
            </a:extLst>
          </p:cNvPr>
          <p:cNvSpPr txBox="1"/>
          <p:nvPr/>
        </p:nvSpPr>
        <p:spPr>
          <a:xfrm>
            <a:off x="656527" y="4540665"/>
            <a:ext cx="3718933"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PNAD Contínua - Educação / IBGE. Elaboração: Campanha Nacional pelo Direito à Educação.</a:t>
            </a:r>
          </a:p>
        </p:txBody>
      </p:sp>
    </p:spTree>
    <p:extLst>
      <p:ext uri="{BB962C8B-B14F-4D97-AF65-F5344CB8AC3E}">
        <p14:creationId xmlns:p14="http://schemas.microsoft.com/office/powerpoint/2010/main" val="2095454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7 | Indicador 7B</a:t>
            </a:r>
            <a:endParaRPr lang="pt-BR"/>
          </a:p>
        </p:txBody>
      </p:sp>
      <p:sp>
        <p:nvSpPr>
          <p:cNvPr id="92" name="Google Shape;92;p17"/>
          <p:cNvSpPr txBox="1">
            <a:spLocks noGrp="1"/>
          </p:cNvSpPr>
          <p:nvPr>
            <p:ph type="body" idx="1"/>
          </p:nvPr>
        </p:nvSpPr>
        <p:spPr>
          <a:xfrm>
            <a:off x="537966" y="1851764"/>
            <a:ext cx="3729130" cy="1808262"/>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Já nos Anos Finais, é pronunciado o avanço de Sergipe e Alagoas, que se aproximam da média nacional com 1.3 p.p. desde o início do PNE.</a:t>
            </a:r>
          </a:p>
          <a:p>
            <a:pPr marL="0" indent="0">
              <a:lnSpc>
                <a:spcPct val="114999"/>
              </a:lnSpc>
              <a:spcAft>
                <a:spcPts val="1200"/>
              </a:spcAft>
              <a:buNone/>
            </a:pPr>
            <a:r>
              <a:rPr lang="pt-BR" sz="1000">
                <a:solidFill>
                  <a:srgbClr val="454545"/>
                </a:solidFill>
              </a:rPr>
              <a:t>O Amapá, por outro lado, se distancia da mesma enquanto apresenta os níveis mais baixos do país.</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19830" y="427807"/>
            <a:ext cx="3201332" cy="4416653"/>
          </a:xfrm>
          <a:prstGeom prst="rect">
            <a:avLst/>
          </a:prstGeom>
        </p:spPr>
      </p:pic>
      <p:sp>
        <p:nvSpPr>
          <p:cNvPr id="6" name="TextBox 5">
            <a:extLst>
              <a:ext uri="{FF2B5EF4-FFF2-40B4-BE49-F238E27FC236}">
                <a16:creationId xmlns:a16="http://schemas.microsoft.com/office/drawing/2014/main" id="{49C7E15D-F6DA-1881-217A-2F82F63E94ED}"/>
              </a:ext>
            </a:extLst>
          </p:cNvPr>
          <p:cNvSpPr txBox="1"/>
          <p:nvPr/>
        </p:nvSpPr>
        <p:spPr>
          <a:xfrm>
            <a:off x="5221558" y="4845205"/>
            <a:ext cx="3182281"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Ideb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27651970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7 | Indicador 7C</a:t>
            </a:r>
          </a:p>
        </p:txBody>
      </p:sp>
      <p:sp>
        <p:nvSpPr>
          <p:cNvPr id="92" name="Google Shape;92;p17"/>
          <p:cNvSpPr txBox="1">
            <a:spLocks noGrp="1"/>
          </p:cNvSpPr>
          <p:nvPr>
            <p:ph type="body" idx="1"/>
          </p:nvPr>
        </p:nvSpPr>
        <p:spPr>
          <a:xfrm>
            <a:off x="419484" y="1698435"/>
            <a:ext cx="3729130" cy="2117230"/>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Ao contrário do que ocorre na etapa anterior, a desigualdade regional aumentou no período de 2015 a 2021, se considerarmos a diferença entre a região mais desfavorecida (Norte) e a que apresenta maior índice (Sul ou Sudeste).</a:t>
            </a:r>
          </a:p>
          <a:p>
            <a:pPr marL="0" indent="0">
              <a:lnSpc>
                <a:spcPct val="114999"/>
              </a:lnSpc>
              <a:spcAft>
                <a:spcPts val="1200"/>
              </a:spcAft>
              <a:buNone/>
            </a:pPr>
            <a:r>
              <a:rPr lang="pt-BR" sz="1000">
                <a:solidFill>
                  <a:srgbClr val="454545"/>
                </a:solidFill>
              </a:rPr>
              <a:t>Vemos também uma diferença significativa entre a rede privada e a pública, efeito cumulativo do observado em toda a Educação Básica. Mesmo com a leve queda, a diferença ainda é de 1,7 pontos.</a:t>
            </a:r>
          </a:p>
        </p:txBody>
      </p:sp>
      <p:pic>
        <p:nvPicPr>
          <p:cNvPr id="8" name="Graphic 8">
            <a:extLst>
              <a:ext uri="{FF2B5EF4-FFF2-40B4-BE49-F238E27FC236}">
                <a16:creationId xmlns:a16="http://schemas.microsoft.com/office/drawing/2014/main" id="{E5BAB5BE-CFD5-3D0E-D2AC-B1973AA52E3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905535" y="1782192"/>
            <a:ext cx="3716150" cy="2117231"/>
          </a:xfrm>
          <a:prstGeom prst="rect">
            <a:avLst/>
          </a:prstGeom>
        </p:spPr>
      </p:pic>
      <p:sp>
        <p:nvSpPr>
          <p:cNvPr id="5" name="TextBox 4">
            <a:extLst>
              <a:ext uri="{FF2B5EF4-FFF2-40B4-BE49-F238E27FC236}">
                <a16:creationId xmlns:a16="http://schemas.microsoft.com/office/drawing/2014/main" id="{6D483A87-B840-CD23-CA61-2485142BF947}"/>
              </a:ext>
            </a:extLst>
          </p:cNvPr>
          <p:cNvSpPr txBox="1"/>
          <p:nvPr/>
        </p:nvSpPr>
        <p:spPr>
          <a:xfrm>
            <a:off x="5227580" y="3970660"/>
            <a:ext cx="2966225"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rPr>
              <a:t>Fonte: Ideb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33039412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7 | Indicador 7C</a:t>
            </a:r>
            <a:endParaRPr lang="pt-BR"/>
          </a:p>
        </p:txBody>
      </p:sp>
      <p:sp>
        <p:nvSpPr>
          <p:cNvPr id="92" name="Google Shape;92;p17"/>
          <p:cNvSpPr txBox="1">
            <a:spLocks noGrp="1"/>
          </p:cNvSpPr>
          <p:nvPr>
            <p:ph type="body" idx="1"/>
          </p:nvPr>
        </p:nvSpPr>
        <p:spPr>
          <a:xfrm>
            <a:off x="537966" y="1851764"/>
            <a:ext cx="3729130" cy="1808262"/>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No Ensino Médio, observa-se estagnação nos estados do Amazonsa, Amapá e Rio de Janeiro, com situação não mais favorável em Santa Catarina e Mato Grosso do Sul.</a:t>
            </a:r>
            <a:endParaRPr lang="pt-BR">
              <a:solidFill>
                <a:srgbClr val="454545"/>
              </a:solidFill>
            </a:endParaRPr>
          </a:p>
          <a:p>
            <a:pPr marL="0" indent="0">
              <a:lnSpc>
                <a:spcPct val="114999"/>
              </a:lnSpc>
              <a:spcAft>
                <a:spcPts val="1200"/>
              </a:spcAft>
              <a:buNone/>
            </a:pPr>
            <a:r>
              <a:rPr lang="pt-BR" sz="1000">
                <a:solidFill>
                  <a:srgbClr val="454545"/>
                </a:solidFill>
              </a:rPr>
              <a:t>Todos estes casos são de estados onde o índice está abaixo do observado nacionalmente.</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19830" y="427807"/>
            <a:ext cx="3201332" cy="4416653"/>
          </a:xfrm>
          <a:prstGeom prst="rect">
            <a:avLst/>
          </a:prstGeom>
        </p:spPr>
      </p:pic>
      <p:sp>
        <p:nvSpPr>
          <p:cNvPr id="4" name="TextBox 3">
            <a:extLst>
              <a:ext uri="{FF2B5EF4-FFF2-40B4-BE49-F238E27FC236}">
                <a16:creationId xmlns:a16="http://schemas.microsoft.com/office/drawing/2014/main" id="{F063189A-4AB8-D765-860A-A60514D16831}"/>
              </a:ext>
            </a:extLst>
          </p:cNvPr>
          <p:cNvSpPr txBox="1"/>
          <p:nvPr/>
        </p:nvSpPr>
        <p:spPr>
          <a:xfrm>
            <a:off x="5221558" y="4845205"/>
            <a:ext cx="3182281"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Ideb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37764923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5"/>
          <p:cNvSpPr txBox="1">
            <a:spLocks noGrp="1"/>
          </p:cNvSpPr>
          <p:nvPr>
            <p:ph type="body" idx="2"/>
          </p:nvPr>
        </p:nvSpPr>
        <p:spPr>
          <a:prstGeom prst="rect">
            <a:avLst/>
          </a:prstGeom>
        </p:spPr>
        <p:txBody>
          <a:bodyPr spcFirstLastPara="1" wrap="square" lIns="91425" tIns="91425" rIns="91425" bIns="91425" anchor="ctr" anchorCtr="0">
            <a:normAutofit/>
          </a:bodyPr>
          <a:lstStyle/>
          <a:p>
            <a:pPr marL="0" indent="0">
              <a:lnSpc>
                <a:spcPct val="114999"/>
              </a:lnSpc>
              <a:spcAft>
                <a:spcPts val="1200"/>
              </a:spcAft>
              <a:buNone/>
            </a:pPr>
            <a:r>
              <a:rPr lang="pt-BR" sz="1000" i="1" dirty="0">
                <a:solidFill>
                  <a:schemeClr val="tx1"/>
                </a:solidFill>
              </a:rPr>
              <a:t>Indicador 8A: Escolaridade média, em anos de estudo, da população de 18 a 29 anos - Campo</a:t>
            </a:r>
            <a:endParaRPr lang="pt-BR" i="1" dirty="0">
              <a:solidFill>
                <a:schemeClr val="tx1"/>
              </a:solidFill>
            </a:endParaRPr>
          </a:p>
          <a:p>
            <a:pPr marL="0" indent="0">
              <a:lnSpc>
                <a:spcPct val="114999"/>
              </a:lnSpc>
              <a:spcAft>
                <a:spcPts val="1200"/>
              </a:spcAft>
              <a:buNone/>
            </a:pPr>
            <a:endParaRPr lang="pt-BR" sz="1000" i="1" dirty="0">
              <a:solidFill>
                <a:schemeClr val="tx1"/>
              </a:solidFill>
            </a:endParaRPr>
          </a:p>
          <a:p>
            <a:pPr marL="0" indent="0">
              <a:lnSpc>
                <a:spcPct val="114999"/>
              </a:lnSpc>
              <a:spcAft>
                <a:spcPts val="1200"/>
              </a:spcAft>
              <a:buNone/>
            </a:pPr>
            <a:r>
              <a:rPr lang="pt-BR" sz="1000" i="1" dirty="0">
                <a:solidFill>
                  <a:schemeClr val="tx1"/>
                </a:solidFill>
              </a:rPr>
              <a:t>Indicador 8B: Escolaridade média, em anos de estudo, da população de 18 a 29 anos - 25% mais pobres</a:t>
            </a:r>
          </a:p>
          <a:p>
            <a:pPr marL="0" indent="0">
              <a:lnSpc>
                <a:spcPct val="114999"/>
              </a:lnSpc>
              <a:spcAft>
                <a:spcPts val="1200"/>
              </a:spcAft>
              <a:buNone/>
            </a:pPr>
            <a:endParaRPr lang="pt-BR" sz="1000" i="1" dirty="0">
              <a:solidFill>
                <a:schemeClr val="tx1"/>
              </a:solidFill>
            </a:endParaRPr>
          </a:p>
          <a:p>
            <a:pPr marL="0" indent="0">
              <a:lnSpc>
                <a:spcPct val="114999"/>
              </a:lnSpc>
              <a:spcAft>
                <a:spcPts val="1200"/>
              </a:spcAft>
              <a:buNone/>
            </a:pPr>
            <a:r>
              <a:rPr lang="pt-BR" sz="1000" i="1" dirty="0">
                <a:solidFill>
                  <a:schemeClr val="tx1"/>
                </a:solidFill>
              </a:rPr>
              <a:t>Indicador 8C: Escolaridade média, em anos de estudo, da população de 18 a 29 anos – Nordeste</a:t>
            </a:r>
          </a:p>
          <a:p>
            <a:pPr marL="0" indent="0">
              <a:lnSpc>
                <a:spcPct val="114999"/>
              </a:lnSpc>
              <a:spcAft>
                <a:spcPts val="1200"/>
              </a:spcAft>
              <a:buNone/>
            </a:pPr>
            <a:endParaRPr lang="pt-BR" sz="1000" i="1" dirty="0"/>
          </a:p>
          <a:p>
            <a:pPr marL="0" indent="0">
              <a:lnSpc>
                <a:spcPct val="114999"/>
              </a:lnSpc>
              <a:spcAft>
                <a:spcPts val="1200"/>
              </a:spcAft>
              <a:buNone/>
            </a:pPr>
            <a:r>
              <a:rPr lang="pt-BR" sz="1000" i="1" dirty="0"/>
              <a:t>Indicador 8D: Escolaridade média, em anos de estudo, da população negra de 18 a 29 anos, como porcentagem da média dos não-negros</a:t>
            </a:r>
          </a:p>
        </p:txBody>
      </p:sp>
      <p:grpSp>
        <p:nvGrpSpPr>
          <p:cNvPr id="5" name="Group 4">
            <a:extLst>
              <a:ext uri="{FF2B5EF4-FFF2-40B4-BE49-F238E27FC236}">
                <a16:creationId xmlns:a16="http://schemas.microsoft.com/office/drawing/2014/main" id="{1DD2470E-0C5E-6A45-48EA-AA261317D91D}"/>
              </a:ext>
            </a:extLst>
          </p:cNvPr>
          <p:cNvGrpSpPr/>
          <p:nvPr/>
        </p:nvGrpSpPr>
        <p:grpSpPr>
          <a:xfrm>
            <a:off x="299040" y="1372994"/>
            <a:ext cx="3982113" cy="2215664"/>
            <a:chOff x="299040" y="1212695"/>
            <a:chExt cx="3982113" cy="2215664"/>
          </a:xfrm>
        </p:grpSpPr>
        <p:sp>
          <p:nvSpPr>
            <p:cNvPr id="3" name="TextBox 2">
              <a:extLst>
                <a:ext uri="{FF2B5EF4-FFF2-40B4-BE49-F238E27FC236}">
                  <a16:creationId xmlns:a16="http://schemas.microsoft.com/office/drawing/2014/main" id="{6ACB77AF-A4E5-AA29-0021-0DBC537741B6}"/>
                </a:ext>
              </a:extLst>
            </p:cNvPr>
            <p:cNvSpPr txBox="1"/>
            <p:nvPr/>
          </p:nvSpPr>
          <p:spPr>
            <a:xfrm>
              <a:off x="299040" y="2043364"/>
              <a:ext cx="398056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i="1">
                  <a:solidFill>
                    <a:srgbClr val="695D46"/>
                  </a:solidFill>
                  <a:latin typeface="Open Sans"/>
                </a:rPr>
                <a:t>Elevar a escolaridade média da população de 18 a 29 anos, de modo a alcançar no mínimo 12 anos de estudo no último ano de vigência deste Plano, para as populações do campo, da região de menor escolaridade no País e dos 25% mais pobres, e igualar a escolaridade média entre negros e não negros declarados à Fundação Instituto Brasileiro de Geografia e Estatística (IBGE)</a:t>
              </a:r>
              <a:endParaRPr lang="pt-BR" i="1">
                <a:solidFill>
                  <a:srgbClr val="695D46"/>
                </a:solidFill>
                <a:latin typeface="Open Sans"/>
              </a:endParaRPr>
            </a:p>
          </p:txBody>
        </p:sp>
        <p:sp>
          <p:nvSpPr>
            <p:cNvPr id="4" name="TextBox 3">
              <a:extLst>
                <a:ext uri="{FF2B5EF4-FFF2-40B4-BE49-F238E27FC236}">
                  <a16:creationId xmlns:a16="http://schemas.microsoft.com/office/drawing/2014/main" id="{C0EEB5C7-D263-7438-D76D-91A40A4F2F73}"/>
                </a:ext>
              </a:extLst>
            </p:cNvPr>
            <p:cNvSpPr txBox="1"/>
            <p:nvPr/>
          </p:nvSpPr>
          <p:spPr>
            <a:xfrm>
              <a:off x="299040" y="1212695"/>
              <a:ext cx="39821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4800" b="1">
                  <a:solidFill>
                    <a:srgbClr val="EF6C00"/>
                  </a:solidFill>
                  <a:latin typeface="PT Sans Narrow"/>
                </a:rPr>
                <a:t>Meta 8</a:t>
              </a:r>
            </a:p>
          </p:txBody>
        </p:sp>
      </p:grpSp>
    </p:spTree>
    <p:extLst>
      <p:ext uri="{BB962C8B-B14F-4D97-AF65-F5344CB8AC3E}">
        <p14:creationId xmlns:p14="http://schemas.microsoft.com/office/powerpoint/2010/main" val="11268830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8 | Indicadores 8A a 8C</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6000" y="1290754"/>
            <a:ext cx="4388000" cy="2632800"/>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867829"/>
            <a:ext cx="3728688" cy="165083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dirty="0">
                <a:solidFill>
                  <a:srgbClr val="454545"/>
                </a:solidFill>
                <a:latin typeface="Open Sans"/>
              </a:rPr>
              <a:t>A meta 8 tem tido diferentes níveis de sucesso entre seus dispositivos, tendo visto uma ligeira queda no último ano. Nenhum indicador está avançando o suficiente para ser cumprido no prazo.</a:t>
            </a:r>
          </a:p>
          <a:p>
            <a:pPr>
              <a:lnSpc>
                <a:spcPct val="114999"/>
              </a:lnSpc>
              <a:spcAft>
                <a:spcPts val="1200"/>
              </a:spcAft>
            </a:pPr>
            <a:r>
              <a:rPr lang="pt-BR" sz="1000" dirty="0">
                <a:solidFill>
                  <a:srgbClr val="454545"/>
                </a:solidFill>
                <a:latin typeface="Open Sans"/>
              </a:rPr>
              <a:t>Dentre os indicadores relacionados ao aumento absoluto da escolaridade média, em anos de estudo, o cenário mais favorável é observado no Nordeste, enquanto a população no ¼ mais pobre observa o mais lento avanço.</a:t>
            </a:r>
          </a:p>
        </p:txBody>
      </p:sp>
      <p:sp>
        <p:nvSpPr>
          <p:cNvPr id="5" name="TextBox 4">
            <a:extLst>
              <a:ext uri="{FF2B5EF4-FFF2-40B4-BE49-F238E27FC236}">
                <a16:creationId xmlns:a16="http://schemas.microsoft.com/office/drawing/2014/main" id="{BFF57B94-C2D3-ACD9-349C-8DB964C75213}"/>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rPr>
              <a:t>Fonte: PNAD Contínua e PNADC - Educação / IBGE.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9800669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8 | Indicador 8D</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6000" y="1290754"/>
            <a:ext cx="4388000" cy="2632800"/>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087744" y="1937524"/>
            <a:ext cx="3728688" cy="13234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000" dirty="0">
                <a:solidFill>
                  <a:srgbClr val="454545"/>
                </a:solidFill>
                <a:latin typeface="Open Sans"/>
              </a:rPr>
              <a:t>Ao contrário dos outros dispositivos na Meta 8, aquele relativo à escolaridade média da população negra é relativo ao observado para os não-negros, e não absoluto, e prevê a equiparação de ambas até 2024, último ano do Plano.</a:t>
            </a:r>
          </a:p>
          <a:p>
            <a:endParaRPr lang="pt-BR" sz="1000" dirty="0">
              <a:solidFill>
                <a:srgbClr val="454545"/>
              </a:solidFill>
              <a:latin typeface="Open Sans"/>
            </a:endParaRPr>
          </a:p>
          <a:p>
            <a:r>
              <a:rPr lang="pt-BR" sz="1000" dirty="0">
                <a:solidFill>
                  <a:srgbClr val="454545"/>
                </a:solidFill>
                <a:latin typeface="Open Sans"/>
              </a:rPr>
              <a:t>O indicador relativo a este dispositivo mostra tímido avanço e é aquele com o maior risco de não ser cumprido dentre o que está disposto nesta meta.</a:t>
            </a:r>
          </a:p>
        </p:txBody>
      </p:sp>
      <p:sp>
        <p:nvSpPr>
          <p:cNvPr id="5" name="TextBox 4">
            <a:extLst>
              <a:ext uri="{FF2B5EF4-FFF2-40B4-BE49-F238E27FC236}">
                <a16:creationId xmlns:a16="http://schemas.microsoft.com/office/drawing/2014/main" id="{746FF61B-6850-C6ED-753C-E5E3275C2E28}"/>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4143711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8 | Indicador 8</a:t>
            </a:r>
            <a:endParaRPr lang="pt-BR"/>
          </a:p>
        </p:txBody>
      </p:sp>
      <p:sp>
        <p:nvSpPr>
          <p:cNvPr id="92" name="Google Shape;92;p17"/>
          <p:cNvSpPr txBox="1">
            <a:spLocks noGrp="1"/>
          </p:cNvSpPr>
          <p:nvPr>
            <p:ph type="body" idx="1"/>
          </p:nvPr>
        </p:nvSpPr>
        <p:spPr>
          <a:xfrm>
            <a:off x="5075118" y="1670556"/>
            <a:ext cx="3729130" cy="2947719"/>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dirty="0">
                <a:solidFill>
                  <a:srgbClr val="454545"/>
                </a:solidFill>
              </a:rPr>
              <a:t>Ao analisar a escolaridade média, em anos de estudo, nos recortes populacionais, vemos em quase todos uma redução das disparidades presentes em 2014, exceção feita aos subgrupos de sexo.</a:t>
            </a:r>
          </a:p>
          <a:p>
            <a:pPr marL="0" indent="0">
              <a:lnSpc>
                <a:spcPct val="114999"/>
              </a:lnSpc>
              <a:spcAft>
                <a:spcPts val="1200"/>
              </a:spcAft>
              <a:buNone/>
            </a:pPr>
            <a:r>
              <a:rPr lang="pt-BR" sz="1000" dirty="0">
                <a:solidFill>
                  <a:srgbClr val="454545"/>
                </a:solidFill>
              </a:rPr>
              <a:t>Entre os pretos e os pardos, a escolaridade média aumentou pouco menos do que o dobro do observado para os brancos, enquanto as regiões Norte e Nordeste tiveram suas desvantagens ainda mais reduzidas em relação a Sudeste e Sul.</a:t>
            </a:r>
          </a:p>
          <a:p>
            <a:pPr marL="0" indent="0">
              <a:lnSpc>
                <a:spcPct val="114999"/>
              </a:lnSpc>
              <a:spcAft>
                <a:spcPts val="1200"/>
              </a:spcAft>
              <a:buNone/>
            </a:pPr>
            <a:r>
              <a:rPr lang="pt-BR" sz="1000" dirty="0">
                <a:solidFill>
                  <a:srgbClr val="454545"/>
                </a:solidFill>
              </a:rPr>
              <a:t>Ainda </a:t>
            </a:r>
            <a:r>
              <a:rPr lang="pt-BR" sz="1000" dirty="0" err="1">
                <a:solidFill>
                  <a:srgbClr val="454545"/>
                </a:solidFill>
              </a:rPr>
              <a:t>permanence</a:t>
            </a:r>
            <a:r>
              <a:rPr lang="pt-BR" sz="1000" dirty="0">
                <a:solidFill>
                  <a:srgbClr val="454545"/>
                </a:solidFill>
              </a:rPr>
              <a:t>, no entanto, uma severa desigualdade educacional de acordo com a renda domiciliar </a:t>
            </a:r>
            <a:r>
              <a:rPr lang="pt-BR" sz="1000" i="1" dirty="0">
                <a:solidFill>
                  <a:srgbClr val="454545"/>
                </a:solidFill>
              </a:rPr>
              <a:t>per capita</a:t>
            </a:r>
            <a:r>
              <a:rPr lang="pt-BR" sz="1000" dirty="0">
                <a:solidFill>
                  <a:srgbClr val="454545"/>
                </a:solidFill>
              </a:rPr>
              <a:t> e à localização urbana/rural, sublinhando o já observado nos indicadores </a:t>
            </a:r>
            <a:r>
              <a:rPr lang="pt-BR" sz="1000" dirty="0">
                <a:solidFill>
                  <a:srgbClr val="FF6600"/>
                </a:solidFill>
              </a:rPr>
              <a:t>8A e 8B</a:t>
            </a:r>
            <a:r>
              <a:rPr lang="pt-BR" sz="1000" dirty="0">
                <a:solidFill>
                  <a:srgbClr val="454545"/>
                </a:solidFill>
              </a:rPr>
              <a:t> e na tendência de descumprimento de seus objetivos.</a:t>
            </a:r>
            <a:endParaRPr lang="pt-BR" dirty="0">
              <a:solidFill>
                <a:srgbClr val="454545"/>
              </a:solidFill>
            </a:endParaRPr>
          </a:p>
        </p:txBody>
      </p:sp>
      <p:pic>
        <p:nvPicPr>
          <p:cNvPr id="5" name="Graphic 3">
            <a:extLst>
              <a:ext uri="{FF2B5EF4-FFF2-40B4-BE49-F238E27FC236}">
                <a16:creationId xmlns:a16="http://schemas.microsoft.com/office/drawing/2014/main" id="{AC4F5BD6-7005-AD9B-0EE8-FABF5583F33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15775" y="1152425"/>
            <a:ext cx="3478446" cy="3465851"/>
          </a:xfrm>
          <a:prstGeom prst="rect">
            <a:avLst/>
          </a:prstGeom>
        </p:spPr>
      </p:pic>
      <p:sp>
        <p:nvSpPr>
          <p:cNvPr id="4" name="TextBox 3">
            <a:extLst>
              <a:ext uri="{FF2B5EF4-FFF2-40B4-BE49-F238E27FC236}">
                <a16:creationId xmlns:a16="http://schemas.microsoft.com/office/drawing/2014/main" id="{DA6611C9-330E-6094-36DA-08B588F84933}"/>
              </a:ext>
            </a:extLst>
          </p:cNvPr>
          <p:cNvSpPr txBox="1"/>
          <p:nvPr/>
        </p:nvSpPr>
        <p:spPr>
          <a:xfrm>
            <a:off x="815776" y="4618275"/>
            <a:ext cx="3478446" cy="323165"/>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p>
          <a:p>
            <a:r>
              <a:rPr lang="pt-BR" sz="600">
                <a:solidFill>
                  <a:srgbClr val="454545"/>
                </a:solidFill>
                <a:latin typeface="Open Sans"/>
              </a:rPr>
              <a:t>Nota: Para o recorte de renda, as variações são calculadas tomando 2016 como base, por ser o primeiro com dados disponíveis. Para o restante, a comparação é com 2014.</a:t>
            </a:r>
            <a:endParaRPr lang="pt-BR">
              <a:solidFill>
                <a:srgbClr val="454545"/>
              </a:solidFill>
              <a:latin typeface="Open Sans"/>
            </a:endParaRPr>
          </a:p>
        </p:txBody>
      </p:sp>
    </p:spTree>
    <p:extLst>
      <p:ext uri="{BB962C8B-B14F-4D97-AF65-F5344CB8AC3E}">
        <p14:creationId xmlns:p14="http://schemas.microsoft.com/office/powerpoint/2010/main" val="42827452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8 | Indicador 8</a:t>
            </a:r>
            <a:endParaRPr lang="pt-BR"/>
          </a:p>
        </p:txBody>
      </p:sp>
      <p:sp>
        <p:nvSpPr>
          <p:cNvPr id="92" name="Google Shape;92;p17"/>
          <p:cNvSpPr txBox="1">
            <a:spLocks noGrp="1"/>
          </p:cNvSpPr>
          <p:nvPr>
            <p:ph type="body" idx="1"/>
          </p:nvPr>
        </p:nvSpPr>
        <p:spPr>
          <a:xfrm>
            <a:off x="537966" y="1851764"/>
            <a:ext cx="3729130" cy="1808262"/>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Entre os estados, há uma disparidade considerável, dado que nos 8 anos da série de tempo se progrediu, em média, menos do que a diferença entre o maior e o menor nível observado – entre o Distrito Federal e Sergipe.</a:t>
            </a:r>
          </a:p>
          <a:p>
            <a:pPr marL="0" indent="0">
              <a:lnSpc>
                <a:spcPct val="114999"/>
              </a:lnSpc>
              <a:spcAft>
                <a:spcPts val="1200"/>
              </a:spcAft>
              <a:buNone/>
            </a:pPr>
            <a:r>
              <a:rPr lang="pt-BR" sz="1000">
                <a:solidFill>
                  <a:srgbClr val="454545"/>
                </a:solidFill>
              </a:rPr>
              <a:t>Alagoas, tendo o menor índice ao começo da vigência do Plano, teve o maior crescimento.</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19000" y="426148"/>
            <a:ext cx="3201333" cy="4416653"/>
          </a:xfrm>
          <a:prstGeom prst="rect">
            <a:avLst/>
          </a:prstGeom>
        </p:spPr>
      </p:pic>
      <p:sp>
        <p:nvSpPr>
          <p:cNvPr id="7" name="TextBox 6">
            <a:extLst>
              <a:ext uri="{FF2B5EF4-FFF2-40B4-BE49-F238E27FC236}">
                <a16:creationId xmlns:a16="http://schemas.microsoft.com/office/drawing/2014/main" id="{0ACA795E-F013-69C6-8781-2DA00E363EBE}"/>
              </a:ext>
            </a:extLst>
          </p:cNvPr>
          <p:cNvSpPr txBox="1"/>
          <p:nvPr/>
        </p:nvSpPr>
        <p:spPr>
          <a:xfrm>
            <a:off x="5221558" y="4845205"/>
            <a:ext cx="3265915"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p>
        </p:txBody>
      </p:sp>
    </p:spTree>
    <p:extLst>
      <p:ext uri="{BB962C8B-B14F-4D97-AF65-F5344CB8AC3E}">
        <p14:creationId xmlns:p14="http://schemas.microsoft.com/office/powerpoint/2010/main" val="2828044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5"/>
          <p:cNvSpPr txBox="1">
            <a:spLocks noGrp="1"/>
          </p:cNvSpPr>
          <p:nvPr>
            <p:ph type="body" idx="2"/>
          </p:nvPr>
        </p:nvSpPr>
        <p:spPr>
          <a:prstGeom prst="rect">
            <a:avLst/>
          </a:prstGeom>
        </p:spPr>
        <p:txBody>
          <a:bodyPr spcFirstLastPara="1" wrap="square" lIns="91425" tIns="91425" rIns="91425" bIns="91425" anchor="ctr" anchorCtr="0">
            <a:normAutofit/>
          </a:bodyPr>
          <a:lstStyle/>
          <a:p>
            <a:pPr marL="0" indent="0">
              <a:lnSpc>
                <a:spcPct val="114999"/>
              </a:lnSpc>
              <a:spcAft>
                <a:spcPts val="1200"/>
              </a:spcAft>
              <a:buNone/>
            </a:pPr>
            <a:r>
              <a:rPr lang="pt-BR" sz="1000" i="1" dirty="0">
                <a:solidFill>
                  <a:schemeClr val="tx1"/>
                </a:solidFill>
              </a:rPr>
              <a:t>Indicador 9A: Porcentagem de pessoas que declaram saber ler e escrever</a:t>
            </a:r>
            <a:endParaRPr lang="pt-BR" i="1" dirty="0">
              <a:solidFill>
                <a:schemeClr val="tx1"/>
              </a:solidFill>
            </a:endParaRPr>
          </a:p>
          <a:p>
            <a:pPr marL="0" indent="0">
              <a:lnSpc>
                <a:spcPct val="114999"/>
              </a:lnSpc>
              <a:spcAft>
                <a:spcPts val="1200"/>
              </a:spcAft>
              <a:buNone/>
            </a:pPr>
            <a:endParaRPr lang="pt-BR" sz="1000" i="1" dirty="0">
              <a:solidFill>
                <a:schemeClr val="tx1"/>
              </a:solidFill>
            </a:endParaRPr>
          </a:p>
          <a:p>
            <a:pPr marL="0" indent="0">
              <a:lnSpc>
                <a:spcPct val="114999"/>
              </a:lnSpc>
              <a:spcAft>
                <a:spcPts val="1200"/>
              </a:spcAft>
              <a:buNone/>
            </a:pPr>
            <a:r>
              <a:rPr lang="pt-BR" sz="1000" i="1" dirty="0">
                <a:solidFill>
                  <a:schemeClr val="tx1"/>
                </a:solidFill>
              </a:rPr>
              <a:t>Indicador 9B: Taxa de analfabetismo funcional na população de 15 a 64 anos</a:t>
            </a:r>
          </a:p>
        </p:txBody>
      </p:sp>
      <p:grpSp>
        <p:nvGrpSpPr>
          <p:cNvPr id="5" name="Group 4">
            <a:extLst>
              <a:ext uri="{FF2B5EF4-FFF2-40B4-BE49-F238E27FC236}">
                <a16:creationId xmlns:a16="http://schemas.microsoft.com/office/drawing/2014/main" id="{1DD2470E-0C5E-6A45-48EA-AA261317D91D}"/>
              </a:ext>
            </a:extLst>
          </p:cNvPr>
          <p:cNvGrpSpPr/>
          <p:nvPr/>
        </p:nvGrpSpPr>
        <p:grpSpPr>
          <a:xfrm>
            <a:off x="299040" y="1742378"/>
            <a:ext cx="3982113" cy="1661666"/>
            <a:chOff x="299040" y="1212695"/>
            <a:chExt cx="3982113" cy="1661666"/>
          </a:xfrm>
        </p:grpSpPr>
        <p:sp>
          <p:nvSpPr>
            <p:cNvPr id="3" name="TextBox 2">
              <a:extLst>
                <a:ext uri="{FF2B5EF4-FFF2-40B4-BE49-F238E27FC236}">
                  <a16:creationId xmlns:a16="http://schemas.microsoft.com/office/drawing/2014/main" id="{6ACB77AF-A4E5-AA29-0021-0DBC537741B6}"/>
                </a:ext>
              </a:extLst>
            </p:cNvPr>
            <p:cNvSpPr txBox="1"/>
            <p:nvPr/>
          </p:nvSpPr>
          <p:spPr>
            <a:xfrm>
              <a:off x="299040" y="2043364"/>
              <a:ext cx="398056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i="1">
                  <a:solidFill>
                    <a:srgbClr val="695D46"/>
                  </a:solidFill>
                </a:rPr>
                <a:t>Elevar a taxa de alfabetização da população com 15 anos ou mais para 93,5% até 2015 e, até o final da vigência deste PNE, erradicar o analfabetismo absoluto e reduzir em 50% a taxa de analfabetismo funcional</a:t>
              </a:r>
              <a:endParaRPr lang="pt-BR" i="1">
                <a:solidFill>
                  <a:srgbClr val="695D46"/>
                </a:solidFill>
              </a:endParaRPr>
            </a:p>
          </p:txBody>
        </p:sp>
        <p:sp>
          <p:nvSpPr>
            <p:cNvPr id="4" name="TextBox 3">
              <a:extLst>
                <a:ext uri="{FF2B5EF4-FFF2-40B4-BE49-F238E27FC236}">
                  <a16:creationId xmlns:a16="http://schemas.microsoft.com/office/drawing/2014/main" id="{C0EEB5C7-D263-7438-D76D-91A40A4F2F73}"/>
                </a:ext>
              </a:extLst>
            </p:cNvPr>
            <p:cNvSpPr txBox="1"/>
            <p:nvPr/>
          </p:nvSpPr>
          <p:spPr>
            <a:xfrm>
              <a:off x="299040" y="1212695"/>
              <a:ext cx="39821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4800" b="1">
                  <a:solidFill>
                    <a:srgbClr val="EF6C00"/>
                  </a:solidFill>
                  <a:latin typeface="PT Sans Narrow"/>
                </a:rPr>
                <a:t>Meta 9</a:t>
              </a:r>
            </a:p>
          </p:txBody>
        </p:sp>
      </p:grpSp>
    </p:spTree>
    <p:extLst>
      <p:ext uri="{BB962C8B-B14F-4D97-AF65-F5344CB8AC3E}">
        <p14:creationId xmlns:p14="http://schemas.microsoft.com/office/powerpoint/2010/main" val="33727102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9 | Indicador 9A</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6000" y="1290754"/>
            <a:ext cx="4388001" cy="2632801"/>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867829"/>
            <a:ext cx="3728688" cy="218175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dirty="0">
                <a:solidFill>
                  <a:srgbClr val="454545"/>
                </a:solidFill>
                <a:latin typeface="Open Sans"/>
                <a:ea typeface="Open Sans"/>
                <a:cs typeface="Open Sans"/>
              </a:rPr>
              <a:t>Como acontece em outros dispositivos do Plano Nacional de Educação, a taxa de 93,5% esperada para a alfabetização dos brasileiros em 2015 não foi cumprida no prazo. Só 2 anos depois, em 2017, isso aconteceu. Ainda, tivemos queda no indicador no último ano.</a:t>
            </a:r>
            <a:endParaRPr lang="pt-BR" dirty="0">
              <a:solidFill>
                <a:srgbClr val="454545"/>
              </a:solidFill>
              <a:latin typeface="Open Sans"/>
              <a:ea typeface="Open Sans"/>
              <a:cs typeface="Open Sans"/>
            </a:endParaRPr>
          </a:p>
          <a:p>
            <a:pPr>
              <a:lnSpc>
                <a:spcPct val="114999"/>
              </a:lnSpc>
              <a:spcAft>
                <a:spcPts val="1200"/>
              </a:spcAft>
            </a:pPr>
            <a:r>
              <a:rPr lang="pt-BR" sz="1000" dirty="0">
                <a:solidFill>
                  <a:srgbClr val="454545"/>
                </a:solidFill>
                <a:latin typeface="Open Sans"/>
                <a:ea typeface="Open Sans"/>
                <a:cs typeface="Open Sans"/>
              </a:rPr>
              <a:t>Sem uma aceleração, a perspectiva é que o objetivo de universalização estabelecido para 2024 também não seja cumprido no prazo. Até lá, é preciso garantir o direito à educação que foi até agora negado a essas pessoas, que são quase 9 milhões, um contingente maior do que a população de muitos países.</a:t>
            </a:r>
            <a:endParaRPr lang="pt-BR" dirty="0">
              <a:solidFill>
                <a:srgbClr val="454545"/>
              </a:solidFill>
              <a:latin typeface="Open Sans"/>
              <a:ea typeface="Open Sans"/>
              <a:cs typeface="Open Sans"/>
            </a:endParaRPr>
          </a:p>
        </p:txBody>
      </p:sp>
      <p:sp>
        <p:nvSpPr>
          <p:cNvPr id="5" name="TextBox 4">
            <a:extLst>
              <a:ext uri="{FF2B5EF4-FFF2-40B4-BE49-F238E27FC236}">
                <a16:creationId xmlns:a16="http://schemas.microsoft.com/office/drawing/2014/main" id="{8449B07C-27D4-66E1-5BA4-34C823CA684D}"/>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2860231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 | Indicador 1A</a:t>
            </a:r>
            <a:endParaRPr lang="pt-BR"/>
          </a:p>
        </p:txBody>
      </p:sp>
      <p:sp>
        <p:nvSpPr>
          <p:cNvPr id="92" name="Google Shape;92;p17"/>
          <p:cNvSpPr txBox="1">
            <a:spLocks noGrp="1"/>
          </p:cNvSpPr>
          <p:nvPr>
            <p:ph type="body" idx="1"/>
          </p:nvPr>
        </p:nvSpPr>
        <p:spPr>
          <a:xfrm>
            <a:off x="537966" y="1552075"/>
            <a:ext cx="3729130" cy="2888535"/>
          </a:xfrm>
          <a:prstGeom prst="rect">
            <a:avLst/>
          </a:prstGeom>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No recorte por estados e distrito federal, identificam-se até mesmo casos de queda no atendimento escolar de crianças de 0 a 3 anos, em especial no caso do Amapá, onde a queda em relação a 2016 foi de 2,6 pontos percentuais. É também no Amapá que observamos o menor nível de acesso.</a:t>
            </a:r>
          </a:p>
          <a:p>
            <a:pPr marL="0" indent="0">
              <a:lnSpc>
                <a:spcPct val="114999"/>
              </a:lnSpc>
              <a:spcAft>
                <a:spcPts val="1200"/>
              </a:spcAft>
              <a:buNone/>
            </a:pPr>
            <a:r>
              <a:rPr lang="pt-BR" sz="1000">
                <a:solidFill>
                  <a:srgbClr val="454545"/>
                </a:solidFill>
              </a:rPr>
              <a:t>No outro extremo, 52% das crianças de 0 a 3 anos frequentam a escola ou a creche no estado de São Paulo, e o avanço nessa proporção tem se dado acima da média do país. Com isso, compõe-se um aumento na desigualdade entre as crianças das unidades federativas com maior e menor níveis.</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21559" y="325842"/>
            <a:ext cx="3265913" cy="4505750"/>
          </a:xfrm>
          <a:prstGeom prst="rect">
            <a:avLst/>
          </a:prstGeom>
        </p:spPr>
      </p:pic>
      <p:sp>
        <p:nvSpPr>
          <p:cNvPr id="4" name="TextBox 3">
            <a:extLst>
              <a:ext uri="{FF2B5EF4-FFF2-40B4-BE49-F238E27FC236}">
                <a16:creationId xmlns:a16="http://schemas.microsoft.com/office/drawing/2014/main" id="{098F8C12-F14A-49E3-43A8-B72249BFCB2C}"/>
              </a:ext>
            </a:extLst>
          </p:cNvPr>
          <p:cNvSpPr txBox="1"/>
          <p:nvPr/>
        </p:nvSpPr>
        <p:spPr>
          <a:xfrm>
            <a:off x="5221558" y="4845205"/>
            <a:ext cx="3265915"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PNAD Contínua - Educação / IBGE. Elaboração: Campanha Nacional pelo Direito à Educação.</a:t>
            </a:r>
          </a:p>
        </p:txBody>
      </p:sp>
    </p:spTree>
    <p:extLst>
      <p:ext uri="{BB962C8B-B14F-4D97-AF65-F5344CB8AC3E}">
        <p14:creationId xmlns:p14="http://schemas.microsoft.com/office/powerpoint/2010/main" val="31346300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9 | Indicador 9A</a:t>
            </a:r>
            <a:endParaRPr lang="pt-BR"/>
          </a:p>
        </p:txBody>
      </p:sp>
      <p:sp>
        <p:nvSpPr>
          <p:cNvPr id="92" name="Google Shape;92;p17"/>
          <p:cNvSpPr txBox="1">
            <a:spLocks noGrp="1"/>
          </p:cNvSpPr>
          <p:nvPr>
            <p:ph type="body" idx="1"/>
          </p:nvPr>
        </p:nvSpPr>
        <p:spPr>
          <a:xfrm>
            <a:off x="522521" y="1152425"/>
            <a:ext cx="3729130" cy="3546050"/>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Apesar da redução da desigualdade no alfabetismo absoluto entre a zona urbana e a rural, assim como da região Nordeste, especialmente, em relação às demais, ainda persiste uma disparidade significativa a ser resolvida para a universalização até o fim do PNE.</a:t>
            </a:r>
          </a:p>
          <a:p>
            <a:pPr marL="0" indent="0">
              <a:lnSpc>
                <a:spcPct val="114999"/>
              </a:lnSpc>
              <a:spcAft>
                <a:spcPts val="1200"/>
              </a:spcAft>
              <a:buNone/>
            </a:pPr>
            <a:r>
              <a:rPr lang="pt-BR" sz="1000">
                <a:solidFill>
                  <a:srgbClr val="454545"/>
                </a:solidFill>
              </a:rPr>
              <a:t>Para isso, será necessário um esforço ainda inédito, em termos de seu impacto, desde 2014. Isso porque a evolução no indicador dá mostras de ter sido determinada principalmente por uma espécie de </a:t>
            </a:r>
            <a:r>
              <a:rPr lang="pt-BR" sz="1000" i="1">
                <a:solidFill>
                  <a:srgbClr val="454545"/>
                </a:solidFill>
              </a:rPr>
              <a:t>substituição demográfica</a:t>
            </a:r>
            <a:r>
              <a:rPr lang="pt-BR" sz="1000">
                <a:solidFill>
                  <a:srgbClr val="454545"/>
                </a:solidFill>
              </a:rPr>
              <a:t>, com gerações nascidas em um período no qual a escolarização era altamente excludente envelhecendo e vindo a falecer antes de acessar o componente mais básico do direito à educação. Se por um lado todas as faixas etárias apresentam evolução, o recorte por </a:t>
            </a:r>
            <a:r>
              <a:rPr lang="pt-BR" sz="1000" i="1">
                <a:solidFill>
                  <a:srgbClr val="454545"/>
                </a:solidFill>
              </a:rPr>
              <a:t>coorte</a:t>
            </a:r>
            <a:r>
              <a:rPr lang="pt-BR" sz="1000">
                <a:solidFill>
                  <a:srgbClr val="454545"/>
                </a:solidFill>
              </a:rPr>
              <a:t>, voltado a controlar o efeito da substituição geracional descrita acima, elimina esse padrão e sugere quase nenhum avanço via alfabetização de jovens e adultos.</a:t>
            </a:r>
            <a:endParaRPr lang="pt-BR" sz="1000" i="1">
              <a:solidFill>
                <a:srgbClr val="454545"/>
              </a:solidFill>
            </a:endParaRPr>
          </a:p>
        </p:txBody>
      </p:sp>
      <p:pic>
        <p:nvPicPr>
          <p:cNvPr id="5" name="Graphic 3">
            <a:extLst>
              <a:ext uri="{FF2B5EF4-FFF2-40B4-BE49-F238E27FC236}">
                <a16:creationId xmlns:a16="http://schemas.microsoft.com/office/drawing/2014/main" id="{E4F8EA18-93C7-8151-FC32-99C371C6396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824735" y="235204"/>
            <a:ext cx="3600000" cy="4511670"/>
          </a:xfrm>
          <a:prstGeom prst="rect">
            <a:avLst/>
          </a:prstGeom>
        </p:spPr>
      </p:pic>
      <p:sp>
        <p:nvSpPr>
          <p:cNvPr id="4" name="TextBox 3">
            <a:extLst>
              <a:ext uri="{FF2B5EF4-FFF2-40B4-BE49-F238E27FC236}">
                <a16:creationId xmlns:a16="http://schemas.microsoft.com/office/drawing/2014/main" id="{DBB95F00-7D52-E976-9ED7-11747C7A7119}"/>
              </a:ext>
            </a:extLst>
          </p:cNvPr>
          <p:cNvSpPr txBox="1"/>
          <p:nvPr/>
        </p:nvSpPr>
        <p:spPr>
          <a:xfrm>
            <a:off x="4824736" y="4746874"/>
            <a:ext cx="3600000" cy="323165"/>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p>
          <a:p>
            <a:r>
              <a:rPr lang="pt-BR" sz="600">
                <a:solidFill>
                  <a:srgbClr val="454545"/>
                </a:solidFill>
                <a:latin typeface="Open Sans"/>
              </a:rPr>
              <a:t>Nota: Para o recorte de renda, as variações são calculadas tomando 2016 como base, por ser o primeiro com dados disponíveis. Para o restante, a comparação é com 2014.</a:t>
            </a:r>
            <a:endParaRPr lang="pt-BR">
              <a:solidFill>
                <a:srgbClr val="454545"/>
              </a:solidFill>
              <a:latin typeface="Open Sans"/>
            </a:endParaRPr>
          </a:p>
        </p:txBody>
      </p:sp>
    </p:spTree>
    <p:extLst>
      <p:ext uri="{BB962C8B-B14F-4D97-AF65-F5344CB8AC3E}">
        <p14:creationId xmlns:p14="http://schemas.microsoft.com/office/powerpoint/2010/main" val="6778147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9 | Indicador 9A</a:t>
            </a:r>
            <a:endParaRPr lang="pt-BR"/>
          </a:p>
        </p:txBody>
      </p:sp>
      <p:sp>
        <p:nvSpPr>
          <p:cNvPr id="92" name="Google Shape;92;p17"/>
          <p:cNvSpPr txBox="1">
            <a:spLocks noGrp="1"/>
          </p:cNvSpPr>
          <p:nvPr>
            <p:ph type="body" idx="1"/>
          </p:nvPr>
        </p:nvSpPr>
        <p:spPr>
          <a:xfrm>
            <a:off x="537966" y="1851764"/>
            <a:ext cx="3729130" cy="1808262"/>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Dentro da região Nordeste, onde estão as maiores taxas de analfabetismo absoluto, todos os estados progrediram a níveis acima da média nacional no período, com destaque para Alagoas, Rio Grande do Norte, Maranhão e Paraíba.</a:t>
            </a:r>
          </a:p>
          <a:p>
            <a:pPr marL="0" indent="0">
              <a:lnSpc>
                <a:spcPct val="114999"/>
              </a:lnSpc>
              <a:spcAft>
                <a:spcPts val="1200"/>
              </a:spcAft>
              <a:buNone/>
            </a:pPr>
            <a:r>
              <a:rPr lang="pt-BR" sz="1000">
                <a:solidFill>
                  <a:srgbClr val="454545"/>
                </a:solidFill>
              </a:rPr>
              <a:t>Na região Norte, por sua vez, destaca-se o progresso do Acre, que também se aproxima da média nacional a partir de um nível abaixo da mesma.</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19000" y="426147"/>
            <a:ext cx="3201333" cy="4416655"/>
          </a:xfrm>
          <a:prstGeom prst="rect">
            <a:avLst/>
          </a:prstGeom>
        </p:spPr>
      </p:pic>
      <p:sp>
        <p:nvSpPr>
          <p:cNvPr id="6" name="TextBox 5">
            <a:extLst>
              <a:ext uri="{FF2B5EF4-FFF2-40B4-BE49-F238E27FC236}">
                <a16:creationId xmlns:a16="http://schemas.microsoft.com/office/drawing/2014/main" id="{D6372DC6-F69C-8DF7-79BD-F2F6DE0FEA34}"/>
              </a:ext>
            </a:extLst>
          </p:cNvPr>
          <p:cNvSpPr txBox="1"/>
          <p:nvPr/>
        </p:nvSpPr>
        <p:spPr>
          <a:xfrm>
            <a:off x="5221558" y="4845205"/>
            <a:ext cx="3265915"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p>
        </p:txBody>
      </p:sp>
    </p:spTree>
    <p:extLst>
      <p:ext uri="{BB962C8B-B14F-4D97-AF65-F5344CB8AC3E}">
        <p14:creationId xmlns:p14="http://schemas.microsoft.com/office/powerpoint/2010/main" val="31479271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9 | Indicador 9B</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000" y="1290754"/>
            <a:ext cx="4388001" cy="2632801"/>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867829"/>
            <a:ext cx="3728688" cy="182780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dirty="0">
                <a:solidFill>
                  <a:srgbClr val="454545"/>
                </a:solidFill>
                <a:latin typeface="Open Sans"/>
              </a:rPr>
              <a:t>Pior ainda é o quadro do analfabetismo funcional, que avançou, quando deveria regredir. É necessária uma redução de mais de 15 pontos percentuais da taxa atual até 2024, fim do período de vigência do PNE.</a:t>
            </a:r>
            <a:endParaRPr lang="pt-BR" dirty="0">
              <a:solidFill>
                <a:srgbClr val="454545"/>
              </a:solidFill>
              <a:latin typeface="Open Sans"/>
            </a:endParaRPr>
          </a:p>
          <a:p>
            <a:pPr>
              <a:lnSpc>
                <a:spcPct val="114999"/>
              </a:lnSpc>
              <a:spcAft>
                <a:spcPts val="1200"/>
              </a:spcAft>
            </a:pPr>
            <a:r>
              <a:rPr lang="pt-BR" sz="1000" dirty="0">
                <a:solidFill>
                  <a:srgbClr val="454545"/>
                </a:solidFill>
                <a:latin typeface="Open Sans"/>
              </a:rPr>
              <a:t>Uma das ações que caminharam contra a reversão desse cenário foi o desmonte do programa Brasil Alfabetizado, voltado para a alfabetização de jovens, adultos e idosos. O programa era uma porta de acesso à cidadania e ao despertar do interesse pela elevação da escolaridade.</a:t>
            </a:r>
            <a:endParaRPr lang="pt-BR" dirty="0">
              <a:solidFill>
                <a:srgbClr val="454545"/>
              </a:solidFill>
              <a:latin typeface="Open Sans"/>
            </a:endParaRPr>
          </a:p>
        </p:txBody>
      </p:sp>
      <p:sp>
        <p:nvSpPr>
          <p:cNvPr id="5" name="TextBox 4">
            <a:extLst>
              <a:ext uri="{FF2B5EF4-FFF2-40B4-BE49-F238E27FC236}">
                <a16:creationId xmlns:a16="http://schemas.microsoft.com/office/drawing/2014/main" id="{109875FA-589D-F848-9690-37F964260625}"/>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rPr>
              <a:t>Fonte: Inaf / Instituto Paulo Montenegro e Ação Educativa.</a:t>
            </a:r>
            <a:endParaRPr lang="pt-BR">
              <a:solidFill>
                <a:srgbClr val="454545"/>
              </a:solidFill>
              <a:latin typeface="Open Sans"/>
            </a:endParaRPr>
          </a:p>
        </p:txBody>
      </p:sp>
    </p:spTree>
    <p:extLst>
      <p:ext uri="{BB962C8B-B14F-4D97-AF65-F5344CB8AC3E}">
        <p14:creationId xmlns:p14="http://schemas.microsoft.com/office/powerpoint/2010/main" val="16618945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9 | Indicador 9B</a:t>
            </a:r>
            <a:endParaRPr lang="pt-BR"/>
          </a:p>
        </p:txBody>
      </p:sp>
      <p:sp>
        <p:nvSpPr>
          <p:cNvPr id="92" name="Google Shape;92;p17"/>
          <p:cNvSpPr txBox="1">
            <a:spLocks noGrp="1"/>
          </p:cNvSpPr>
          <p:nvPr>
            <p:ph type="body" idx="1"/>
          </p:nvPr>
        </p:nvSpPr>
        <p:spPr>
          <a:xfrm>
            <a:off x="4953197" y="1809894"/>
            <a:ext cx="3729130" cy="1808262"/>
          </a:xfrm>
          <a:prstGeom prst="rect">
            <a:avLst/>
          </a:prstGeom>
          <a:noFill/>
        </p:spPr>
        <p:txBody>
          <a:bodyPr spcFirstLastPara="1" wrap="square" lIns="91425" tIns="91425" rIns="91425" bIns="0" anchor="t" anchorCtr="0">
            <a:normAutofit fontScale="55000" lnSpcReduction="20000"/>
          </a:bodyPr>
          <a:lstStyle/>
          <a:p>
            <a:pPr marL="0" indent="0">
              <a:lnSpc>
                <a:spcPct val="114999"/>
              </a:lnSpc>
              <a:spcAft>
                <a:spcPts val="1200"/>
              </a:spcAft>
              <a:buNone/>
            </a:pPr>
            <a:r>
              <a:rPr lang="pt-BR">
                <a:solidFill>
                  <a:srgbClr val="454545"/>
                </a:solidFill>
              </a:rPr>
              <a:t>Analisando em recortes, destaca-se negativamente o movimento da taxa de analfabetismo funcional na região Nordeste, que teve forte alta, já partindo de um nível que estava acima da média em 2015.</a:t>
            </a:r>
          </a:p>
          <a:p>
            <a:pPr marL="0" indent="0">
              <a:lnSpc>
                <a:spcPct val="114999"/>
              </a:lnSpc>
              <a:spcAft>
                <a:spcPts val="1200"/>
              </a:spcAft>
              <a:buNone/>
            </a:pPr>
            <a:r>
              <a:rPr lang="pt-BR">
                <a:solidFill>
                  <a:srgbClr val="454545"/>
                </a:solidFill>
              </a:rPr>
              <a:t>Também é negativa a relativa estagnação dentre as populações de cada raça-cor, de modo que persistem as disparidades com desvantagem para pretos e pardos.</a:t>
            </a:r>
          </a:p>
        </p:txBody>
      </p:sp>
      <p:pic>
        <p:nvPicPr>
          <p:cNvPr id="3" name="Graphic 3">
            <a:extLst>
              <a:ext uri="{FF2B5EF4-FFF2-40B4-BE49-F238E27FC236}">
                <a16:creationId xmlns:a16="http://schemas.microsoft.com/office/drawing/2014/main" id="{465244DB-79C0-C32E-6D19-95A9CFD0A3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4326" y="1521219"/>
            <a:ext cx="3723334" cy="2282265"/>
          </a:xfrm>
          <a:prstGeom prst="rect">
            <a:avLst/>
          </a:prstGeom>
        </p:spPr>
      </p:pic>
      <p:sp>
        <p:nvSpPr>
          <p:cNvPr id="4" name="TextBox 3">
            <a:extLst>
              <a:ext uri="{FF2B5EF4-FFF2-40B4-BE49-F238E27FC236}">
                <a16:creationId xmlns:a16="http://schemas.microsoft.com/office/drawing/2014/main" id="{64F2CE50-A6FE-7D83-AB7C-96A79AB4D6F8}"/>
              </a:ext>
            </a:extLst>
          </p:cNvPr>
          <p:cNvSpPr txBox="1"/>
          <p:nvPr/>
        </p:nvSpPr>
        <p:spPr>
          <a:xfrm>
            <a:off x="656527" y="3806748"/>
            <a:ext cx="3725903"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Inaf / Instituto Paulo Montenegro e Ação Educativa.</a:t>
            </a:r>
            <a:endParaRPr lang="pt-BR">
              <a:solidFill>
                <a:srgbClr val="454545"/>
              </a:solidFill>
              <a:latin typeface="Open Sans"/>
            </a:endParaRPr>
          </a:p>
        </p:txBody>
      </p:sp>
    </p:spTree>
    <p:extLst>
      <p:ext uri="{BB962C8B-B14F-4D97-AF65-F5344CB8AC3E}">
        <p14:creationId xmlns:p14="http://schemas.microsoft.com/office/powerpoint/2010/main" val="31671824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5"/>
          <p:cNvSpPr txBox="1">
            <a:spLocks noGrp="1"/>
          </p:cNvSpPr>
          <p:nvPr>
            <p:ph type="body" idx="2"/>
          </p:nvPr>
        </p:nvSpPr>
        <p:spPr>
          <a:prstGeom prst="rect">
            <a:avLst/>
          </a:prstGeom>
        </p:spPr>
        <p:txBody>
          <a:bodyPr spcFirstLastPara="1" wrap="square" lIns="91425" tIns="91425" rIns="91425" bIns="91425" anchor="ctr" anchorCtr="0">
            <a:normAutofit/>
          </a:bodyPr>
          <a:lstStyle/>
          <a:p>
            <a:pPr marL="0" indent="0">
              <a:lnSpc>
                <a:spcPct val="114999"/>
              </a:lnSpc>
              <a:spcAft>
                <a:spcPts val="1200"/>
              </a:spcAft>
              <a:buNone/>
            </a:pPr>
            <a:r>
              <a:rPr lang="pt-BR" sz="1000" i="1" dirty="0">
                <a:solidFill>
                  <a:schemeClr val="tx1"/>
                </a:solidFill>
              </a:rPr>
              <a:t>Indicador 10: Percentual de matrículas de EJA integradas à educação profissional</a:t>
            </a:r>
            <a:endParaRPr lang="pt-BR" i="1" dirty="0">
              <a:solidFill>
                <a:schemeClr val="tx1"/>
              </a:solidFill>
            </a:endParaRPr>
          </a:p>
        </p:txBody>
      </p:sp>
      <p:grpSp>
        <p:nvGrpSpPr>
          <p:cNvPr id="5" name="Group 4">
            <a:extLst>
              <a:ext uri="{FF2B5EF4-FFF2-40B4-BE49-F238E27FC236}">
                <a16:creationId xmlns:a16="http://schemas.microsoft.com/office/drawing/2014/main" id="{1DD2470E-0C5E-6A45-48EA-AA261317D91D}"/>
              </a:ext>
            </a:extLst>
          </p:cNvPr>
          <p:cNvGrpSpPr/>
          <p:nvPr/>
        </p:nvGrpSpPr>
        <p:grpSpPr>
          <a:xfrm>
            <a:off x="299040" y="1832982"/>
            <a:ext cx="3982113" cy="1477000"/>
            <a:chOff x="299040" y="1212695"/>
            <a:chExt cx="3982113" cy="1477000"/>
          </a:xfrm>
        </p:grpSpPr>
        <p:sp>
          <p:nvSpPr>
            <p:cNvPr id="3" name="TextBox 2">
              <a:extLst>
                <a:ext uri="{FF2B5EF4-FFF2-40B4-BE49-F238E27FC236}">
                  <a16:creationId xmlns:a16="http://schemas.microsoft.com/office/drawing/2014/main" id="{6ACB77AF-A4E5-AA29-0021-0DBC537741B6}"/>
                </a:ext>
              </a:extLst>
            </p:cNvPr>
            <p:cNvSpPr txBox="1"/>
            <p:nvPr/>
          </p:nvSpPr>
          <p:spPr>
            <a:xfrm>
              <a:off x="299040" y="2043364"/>
              <a:ext cx="39805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i="1">
                  <a:solidFill>
                    <a:srgbClr val="695D46"/>
                  </a:solidFill>
                  <a:latin typeface="Open Sans"/>
                </a:rPr>
                <a:t>Oferecer, no mínimo, 25% das matrículas de Educação de Jovens e Adultos, nos ensinos Fundamental e Médio, na forma integrada à educação profissional.</a:t>
              </a:r>
              <a:endParaRPr lang="pt-BR" i="1">
                <a:solidFill>
                  <a:srgbClr val="695D46"/>
                </a:solidFill>
                <a:latin typeface="Open Sans"/>
              </a:endParaRPr>
            </a:p>
          </p:txBody>
        </p:sp>
        <p:sp>
          <p:nvSpPr>
            <p:cNvPr id="4" name="TextBox 3">
              <a:extLst>
                <a:ext uri="{FF2B5EF4-FFF2-40B4-BE49-F238E27FC236}">
                  <a16:creationId xmlns:a16="http://schemas.microsoft.com/office/drawing/2014/main" id="{C0EEB5C7-D263-7438-D76D-91A40A4F2F73}"/>
                </a:ext>
              </a:extLst>
            </p:cNvPr>
            <p:cNvSpPr txBox="1"/>
            <p:nvPr/>
          </p:nvSpPr>
          <p:spPr>
            <a:xfrm>
              <a:off x="299040" y="1212695"/>
              <a:ext cx="39821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4800" b="1">
                  <a:solidFill>
                    <a:srgbClr val="EF6C00"/>
                  </a:solidFill>
                  <a:latin typeface="PT Sans Narrow"/>
                </a:rPr>
                <a:t>Meta 10</a:t>
              </a:r>
              <a:endParaRPr lang="pt-BR"/>
            </a:p>
          </p:txBody>
        </p:sp>
      </p:grpSp>
    </p:spTree>
    <p:extLst>
      <p:ext uri="{BB962C8B-B14F-4D97-AF65-F5344CB8AC3E}">
        <p14:creationId xmlns:p14="http://schemas.microsoft.com/office/powerpoint/2010/main" val="37052440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10 | Indicador 10</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6000" y="1290754"/>
            <a:ext cx="4388000" cy="2632800"/>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867829"/>
            <a:ext cx="3728688" cy="2866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dirty="0">
                <a:solidFill>
                  <a:srgbClr val="454545"/>
                </a:solidFill>
                <a:latin typeface="Open Sans"/>
              </a:rPr>
              <a:t>O indicador de monitoramento da meta 10 denuncia, junto aos indicadores da meta 9, o abandono da educação de jovens e adultos (EJA) por parte dos governos. No ano de 2021, apenas 2,2%, ou 64.945 das 2.962.322 matrículas de EJA eram integradas à profissionalização, um percentual abaixo dos já distantes 2,8% observados no início do Plano.</a:t>
            </a:r>
          </a:p>
          <a:p>
            <a:pPr>
              <a:lnSpc>
                <a:spcPct val="114999"/>
              </a:lnSpc>
              <a:spcAft>
                <a:spcPts val="1200"/>
              </a:spcAft>
            </a:pPr>
            <a:r>
              <a:rPr lang="pt-BR" sz="1000" dirty="0">
                <a:solidFill>
                  <a:srgbClr val="454545"/>
                </a:solidFill>
                <a:latin typeface="Open Sans"/>
              </a:rPr>
              <a:t>A elevação no percentual no último ano tem estreita relação com a reforma do Ensino Médio que, apesar de melhorar ligeiramente o indicador em termos de matrícula, gera retrocessos em termos de qualidade.</a:t>
            </a:r>
          </a:p>
          <a:p>
            <a:pPr>
              <a:lnSpc>
                <a:spcPct val="114999"/>
              </a:lnSpc>
              <a:spcAft>
                <a:spcPts val="1200"/>
              </a:spcAft>
            </a:pPr>
            <a:r>
              <a:rPr lang="pt-BR" sz="1000" dirty="0">
                <a:solidFill>
                  <a:srgbClr val="454545"/>
                </a:solidFill>
                <a:latin typeface="Open Sans"/>
              </a:rPr>
              <a:t>O direito à educação é universal e não pode ser negado àqueles que não puderam acessá-lo na idade ideal. Mais do que isso, é preciso atentar ao contexto e às necessidades específicas da população adulta ao prover esse direito.</a:t>
            </a:r>
            <a:endParaRPr lang="pt-BR" dirty="0">
              <a:solidFill>
                <a:srgbClr val="454545"/>
              </a:solidFill>
              <a:latin typeface="Open Sans"/>
            </a:endParaRPr>
          </a:p>
        </p:txBody>
      </p:sp>
      <p:sp>
        <p:nvSpPr>
          <p:cNvPr id="5" name="TextBox 4">
            <a:extLst>
              <a:ext uri="{FF2B5EF4-FFF2-40B4-BE49-F238E27FC236}">
                <a16:creationId xmlns:a16="http://schemas.microsoft.com/office/drawing/2014/main" id="{44BF40CD-1101-A52E-5E4A-C0587E0B0734}"/>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cs typeface="Open Sans"/>
              </a:rPr>
              <a:t>Fonte: Censo da Educação Básica / INEP / MEC. Elaboração: Campanha Nacional pelo Direito à Educação</a:t>
            </a:r>
          </a:p>
        </p:txBody>
      </p:sp>
    </p:spTree>
    <p:extLst>
      <p:ext uri="{BB962C8B-B14F-4D97-AF65-F5344CB8AC3E}">
        <p14:creationId xmlns:p14="http://schemas.microsoft.com/office/powerpoint/2010/main" val="27504591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10 | Indicador 10</a:t>
            </a:r>
            <a:endParaRPr lang="pt-BR"/>
          </a:p>
        </p:txBody>
      </p:sp>
      <p:sp>
        <p:nvSpPr>
          <p:cNvPr id="92" name="Google Shape;92;p17"/>
          <p:cNvSpPr txBox="1">
            <a:spLocks noGrp="1"/>
          </p:cNvSpPr>
          <p:nvPr>
            <p:ph type="body" idx="1"/>
          </p:nvPr>
        </p:nvSpPr>
        <p:spPr>
          <a:xfrm>
            <a:off x="378375" y="1598553"/>
            <a:ext cx="3729130" cy="2653793"/>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Em comparação com os 25% objetivados para 2024, as diferenças entre os subgrupos de cada recorte são pequenas, e o avanço necessário poderia ser acompanhado de drásticas mudanças nos padrões.</a:t>
            </a:r>
          </a:p>
          <a:p>
            <a:pPr marL="0" indent="0">
              <a:lnSpc>
                <a:spcPct val="114999"/>
              </a:lnSpc>
              <a:spcAft>
                <a:spcPts val="1200"/>
              </a:spcAft>
              <a:buNone/>
            </a:pPr>
            <a:r>
              <a:rPr lang="pt-BR" sz="1000">
                <a:solidFill>
                  <a:srgbClr val="454545"/>
                </a:solidFill>
              </a:rPr>
              <a:t>As maiores disparidades no indicador estão presentes entre as diferentes regiões, com o Sudeste aproximadamente 5 p.p. atrás do Nordeste, região com os níveis mais elevados. Também podemos ver uma prevalência maior das matrículas de EJA integradas à educação profissional no nível Médio em relação ao nível Fundamental, diferença que aumentou durante a vigência do Plano.</a:t>
            </a:r>
          </a:p>
        </p:txBody>
      </p:sp>
      <p:sp>
        <p:nvSpPr>
          <p:cNvPr id="4" name="TextBox 3">
            <a:extLst>
              <a:ext uri="{FF2B5EF4-FFF2-40B4-BE49-F238E27FC236}">
                <a16:creationId xmlns:a16="http://schemas.microsoft.com/office/drawing/2014/main" id="{11BD9C8F-EF70-1AD9-E3E0-F16F86615C3A}"/>
              </a:ext>
            </a:extLst>
          </p:cNvPr>
          <p:cNvSpPr txBox="1"/>
          <p:nvPr/>
        </p:nvSpPr>
        <p:spPr>
          <a:xfrm>
            <a:off x="5423917" y="4698475"/>
            <a:ext cx="3408384" cy="415498"/>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Censo da Educação Básica / INEP / MEC. Elaboração: Campanha Nacional pelo Direito à Educação</a:t>
            </a:r>
          </a:p>
          <a:p>
            <a:r>
              <a:rPr lang="pt-BR" sz="600">
                <a:solidFill>
                  <a:srgbClr val="454545"/>
                </a:solidFill>
                <a:latin typeface="Open Sans"/>
              </a:rPr>
              <a:t>* Dados disponíveis apenas até o ano de 2021.</a:t>
            </a:r>
          </a:p>
          <a:p>
            <a:r>
              <a:rPr lang="pt-BR" sz="600">
                <a:solidFill>
                  <a:srgbClr val="454545"/>
                </a:solidFill>
                <a:latin typeface="Open Sans"/>
              </a:rPr>
              <a:t>** Dados disponíveis apenas até o ano de 2020.</a:t>
            </a:r>
          </a:p>
        </p:txBody>
      </p:sp>
      <p:pic>
        <p:nvPicPr>
          <p:cNvPr id="3" name="Graphic 2">
            <a:extLst>
              <a:ext uri="{FF2B5EF4-FFF2-40B4-BE49-F238E27FC236}">
                <a16:creationId xmlns:a16="http://schemas.microsoft.com/office/drawing/2014/main" id="{7AD19077-93D8-24F6-FDD3-DC48C227A6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9351" y="295274"/>
            <a:ext cx="3096000" cy="4403201"/>
          </a:xfrm>
          <a:prstGeom prst="rect">
            <a:avLst/>
          </a:prstGeom>
        </p:spPr>
      </p:pic>
    </p:spTree>
    <p:extLst>
      <p:ext uri="{BB962C8B-B14F-4D97-AF65-F5344CB8AC3E}">
        <p14:creationId xmlns:p14="http://schemas.microsoft.com/office/powerpoint/2010/main" val="7102889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10 | Indicador 10</a:t>
            </a:r>
            <a:endParaRPr lang="pt-BR"/>
          </a:p>
        </p:txBody>
      </p:sp>
      <p:sp>
        <p:nvSpPr>
          <p:cNvPr id="92" name="Google Shape;92;p17"/>
          <p:cNvSpPr txBox="1">
            <a:spLocks noGrp="1"/>
          </p:cNvSpPr>
          <p:nvPr>
            <p:ph type="body" idx="1"/>
          </p:nvPr>
        </p:nvSpPr>
        <p:spPr>
          <a:xfrm>
            <a:off x="537966" y="1851764"/>
            <a:ext cx="3729130" cy="2121890"/>
          </a:xfrm>
          <a:prstGeom prst="rect">
            <a:avLst/>
          </a:prstGeom>
          <a:noFill/>
        </p:spPr>
        <p:txBody>
          <a:bodyPr spcFirstLastPara="1" wrap="square" lIns="91425" tIns="91425" rIns="91425" bIns="0" anchor="t" anchorCtr="0">
            <a:normAutofit lnSpcReduction="10000"/>
          </a:bodyPr>
          <a:lstStyle/>
          <a:p>
            <a:pPr marL="0" indent="0">
              <a:lnSpc>
                <a:spcPct val="114999"/>
              </a:lnSpc>
              <a:spcAft>
                <a:spcPts val="1200"/>
              </a:spcAft>
              <a:buNone/>
            </a:pPr>
            <a:r>
              <a:rPr lang="pt-BR" sz="1000">
                <a:solidFill>
                  <a:srgbClr val="454545"/>
                </a:solidFill>
              </a:rPr>
              <a:t>Analisando o indicador entre as unidades federativas, podemos ver uma enorme disparidade, com estados como Rondônia a níveis muito próximos a zero, enquanto Alagoas é o único estado razoavelmente próximo do nível de atingir no Plano para a média nacional. O Piauí também apresenta nível considerável de integração de matrículas de EJA à educação profissional, mas ainda assim está muito distante do adequado.</a:t>
            </a:r>
          </a:p>
          <a:p>
            <a:pPr marL="0" indent="0">
              <a:lnSpc>
                <a:spcPct val="114999"/>
              </a:lnSpc>
              <a:spcAft>
                <a:spcPts val="1200"/>
              </a:spcAft>
              <a:buNone/>
            </a:pPr>
            <a:r>
              <a:rPr lang="pt-BR" sz="1000">
                <a:solidFill>
                  <a:srgbClr val="454545"/>
                </a:solidFill>
              </a:rPr>
              <a:t>A maioria das unidades federativas apresenta queda em relação a 2014, destacando-se a queda de 8,7 pontos percentuais em Roraima.</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19830" y="427807"/>
            <a:ext cx="3201332" cy="4416652"/>
          </a:xfrm>
          <a:prstGeom prst="rect">
            <a:avLst/>
          </a:prstGeom>
        </p:spPr>
      </p:pic>
      <p:sp>
        <p:nvSpPr>
          <p:cNvPr id="6" name="TextBox 5">
            <a:extLst>
              <a:ext uri="{FF2B5EF4-FFF2-40B4-BE49-F238E27FC236}">
                <a16:creationId xmlns:a16="http://schemas.microsoft.com/office/drawing/2014/main" id="{424C89B7-14F0-8C18-F01F-4B826AFDBFED}"/>
              </a:ext>
            </a:extLst>
          </p:cNvPr>
          <p:cNvSpPr txBox="1"/>
          <p:nvPr/>
        </p:nvSpPr>
        <p:spPr>
          <a:xfrm>
            <a:off x="5221558" y="4845205"/>
            <a:ext cx="3182281"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Censo da Educação Básica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23138619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5"/>
          <p:cNvSpPr txBox="1">
            <a:spLocks noGrp="1"/>
          </p:cNvSpPr>
          <p:nvPr>
            <p:ph type="body" idx="2"/>
          </p:nvPr>
        </p:nvSpPr>
        <p:spPr>
          <a:prstGeom prst="rect">
            <a:avLst/>
          </a:prstGeom>
        </p:spPr>
        <p:txBody>
          <a:bodyPr spcFirstLastPara="1" wrap="square" lIns="91425" tIns="91425" rIns="91425" bIns="91425" anchor="ctr" anchorCtr="0">
            <a:normAutofit/>
          </a:bodyPr>
          <a:lstStyle/>
          <a:p>
            <a:pPr marL="0" indent="0">
              <a:lnSpc>
                <a:spcPct val="114999"/>
              </a:lnSpc>
              <a:spcAft>
                <a:spcPts val="1200"/>
              </a:spcAft>
              <a:buNone/>
            </a:pPr>
            <a:r>
              <a:rPr lang="pt-BR" sz="1000" i="1" dirty="0">
                <a:solidFill>
                  <a:schemeClr val="tx1"/>
                </a:solidFill>
              </a:rPr>
              <a:t>Indicador 11A: Expansão em relação a 2013</a:t>
            </a:r>
            <a:endParaRPr lang="pt-BR" i="1" dirty="0">
              <a:solidFill>
                <a:schemeClr val="tx1"/>
              </a:solidFill>
            </a:endParaRPr>
          </a:p>
          <a:p>
            <a:pPr marL="0" indent="0">
              <a:lnSpc>
                <a:spcPct val="114999"/>
              </a:lnSpc>
              <a:spcAft>
                <a:spcPts val="1200"/>
              </a:spcAft>
              <a:buNone/>
            </a:pPr>
            <a:endParaRPr lang="pt-BR" sz="1000" i="1" dirty="0">
              <a:solidFill>
                <a:schemeClr val="tx1"/>
              </a:solidFill>
            </a:endParaRPr>
          </a:p>
          <a:p>
            <a:pPr marL="0" indent="0">
              <a:lnSpc>
                <a:spcPct val="114999"/>
              </a:lnSpc>
              <a:spcAft>
                <a:spcPts val="1200"/>
              </a:spcAft>
              <a:buNone/>
            </a:pPr>
            <a:r>
              <a:rPr lang="pt-BR" sz="1000" i="1" dirty="0">
                <a:solidFill>
                  <a:schemeClr val="tx1"/>
                </a:solidFill>
              </a:rPr>
              <a:t>Indicador 11B: Participação da rede pública na expansão das matrículas na EPTNM</a:t>
            </a:r>
          </a:p>
        </p:txBody>
      </p:sp>
      <p:grpSp>
        <p:nvGrpSpPr>
          <p:cNvPr id="5" name="Group 4">
            <a:extLst>
              <a:ext uri="{FF2B5EF4-FFF2-40B4-BE49-F238E27FC236}">
                <a16:creationId xmlns:a16="http://schemas.microsoft.com/office/drawing/2014/main" id="{1DD2470E-0C5E-6A45-48EA-AA261317D91D}"/>
              </a:ext>
            </a:extLst>
          </p:cNvPr>
          <p:cNvGrpSpPr/>
          <p:nvPr/>
        </p:nvGrpSpPr>
        <p:grpSpPr>
          <a:xfrm>
            <a:off x="299040" y="1832982"/>
            <a:ext cx="3982113" cy="1477000"/>
            <a:chOff x="299040" y="1212695"/>
            <a:chExt cx="3982113" cy="1477000"/>
          </a:xfrm>
        </p:grpSpPr>
        <p:sp>
          <p:nvSpPr>
            <p:cNvPr id="3" name="TextBox 2">
              <a:extLst>
                <a:ext uri="{FF2B5EF4-FFF2-40B4-BE49-F238E27FC236}">
                  <a16:creationId xmlns:a16="http://schemas.microsoft.com/office/drawing/2014/main" id="{6ACB77AF-A4E5-AA29-0021-0DBC537741B6}"/>
                </a:ext>
              </a:extLst>
            </p:cNvPr>
            <p:cNvSpPr txBox="1"/>
            <p:nvPr/>
          </p:nvSpPr>
          <p:spPr>
            <a:xfrm>
              <a:off x="299040" y="2043364"/>
              <a:ext cx="39805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i="1">
                  <a:solidFill>
                    <a:srgbClr val="695D46"/>
                  </a:solidFill>
                  <a:latin typeface="Open Sans"/>
                </a:rPr>
                <a:t>Triplicar as matrículas da Educação Profissional Técnica de nível médio, assegurando a qualidade da oferta e pelo menos 50% da expansão no segmento público.</a:t>
              </a:r>
              <a:endParaRPr lang="pt-BR" i="1">
                <a:solidFill>
                  <a:srgbClr val="695D46"/>
                </a:solidFill>
                <a:latin typeface="Open Sans"/>
              </a:endParaRPr>
            </a:p>
          </p:txBody>
        </p:sp>
        <p:sp>
          <p:nvSpPr>
            <p:cNvPr id="4" name="TextBox 3">
              <a:extLst>
                <a:ext uri="{FF2B5EF4-FFF2-40B4-BE49-F238E27FC236}">
                  <a16:creationId xmlns:a16="http://schemas.microsoft.com/office/drawing/2014/main" id="{C0EEB5C7-D263-7438-D76D-91A40A4F2F73}"/>
                </a:ext>
              </a:extLst>
            </p:cNvPr>
            <p:cNvSpPr txBox="1"/>
            <p:nvPr/>
          </p:nvSpPr>
          <p:spPr>
            <a:xfrm>
              <a:off x="299040" y="1212695"/>
              <a:ext cx="39821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4800" b="1">
                  <a:solidFill>
                    <a:srgbClr val="EF6C00"/>
                  </a:solidFill>
                  <a:latin typeface="PT Sans Narrow"/>
                </a:rPr>
                <a:t>Meta 11</a:t>
              </a:r>
              <a:endParaRPr lang="pt-BR"/>
            </a:p>
          </p:txBody>
        </p:sp>
      </p:grpSp>
    </p:spTree>
    <p:extLst>
      <p:ext uri="{BB962C8B-B14F-4D97-AF65-F5344CB8AC3E}">
        <p14:creationId xmlns:p14="http://schemas.microsoft.com/office/powerpoint/2010/main" val="38110581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11 | Indicador 11A</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6000" y="1290754"/>
            <a:ext cx="4388000" cy="2632800"/>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044031" y="593120"/>
            <a:ext cx="3728688" cy="41053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dirty="0">
                <a:solidFill>
                  <a:srgbClr val="454545"/>
                </a:solidFill>
                <a:latin typeface="Open Sans"/>
              </a:rPr>
              <a:t>Em relação a 2013, último ano com dados conhecidos quando da aprovação do PNE e sua meta 11, a educação profissional técnica de nível médio (EPTNM) cresceu majoritariamente na rede pública, que chegou, em 2022, a cerca de 350 mil novas matrículas, enquanto a rede privada voltou a apresentar expansão durante a vigência do Plano após apresentar menos matrículas em 2021 do que em 2013</a:t>
            </a:r>
          </a:p>
          <a:p>
            <a:pPr>
              <a:lnSpc>
                <a:spcPct val="114999"/>
              </a:lnSpc>
              <a:spcAft>
                <a:spcPts val="1200"/>
              </a:spcAft>
            </a:pPr>
            <a:r>
              <a:rPr lang="pt-BR" sz="1000" dirty="0">
                <a:solidFill>
                  <a:srgbClr val="454545"/>
                </a:solidFill>
                <a:latin typeface="Open Sans"/>
              </a:rPr>
              <a:t>Em média, as matrículas em EPTNM têm crescido anualmente a um ritmo de cerca de 40 mil matrículas, muito aquém das 296 mil anuais necessárias para cumprir o previsto no Plano Nacional de Educação até 2024.</a:t>
            </a:r>
          </a:p>
          <a:p>
            <a:pPr>
              <a:lnSpc>
                <a:spcPct val="114999"/>
              </a:lnSpc>
              <a:spcAft>
                <a:spcPts val="1200"/>
              </a:spcAft>
            </a:pPr>
            <a:r>
              <a:rPr lang="pt-BR" sz="1000" dirty="0">
                <a:solidFill>
                  <a:srgbClr val="454545"/>
                </a:solidFill>
                <a:latin typeface="Open Sans"/>
              </a:rPr>
              <a:t>Formalmente, a reforma do ensino médio imposta via medida provisória em 2016 trouxe, com a inclusão da formação técnica e profissional entre os possíveis “itinerários formativos” para a etapa, a possibilidade de uma expansão acelerada de matrículas que se aproxime do objetivo estabelecido na meta 11. No entanto, essa expansão vem acompanhada de graves problemas, como em relação ao padrão de qualidade previsto no texto do Plano.</a:t>
            </a:r>
            <a:endParaRPr lang="pt-BR" dirty="0">
              <a:solidFill>
                <a:srgbClr val="454545"/>
              </a:solidFill>
              <a:latin typeface="Open Sans"/>
            </a:endParaRPr>
          </a:p>
        </p:txBody>
      </p:sp>
      <p:sp>
        <p:nvSpPr>
          <p:cNvPr id="5" name="TextBox 4">
            <a:extLst>
              <a:ext uri="{FF2B5EF4-FFF2-40B4-BE49-F238E27FC236}">
                <a16:creationId xmlns:a16="http://schemas.microsoft.com/office/drawing/2014/main" id="{092561EE-E7B5-F3AC-509A-DCC1B7591E5D}"/>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cs typeface="Open Sans"/>
              </a:rPr>
              <a:t>Fonte: Censo da Educação Básica / INEP / MEC. Elaboração: Campanha Nacional pelo Direito à Educação</a:t>
            </a:r>
          </a:p>
        </p:txBody>
      </p:sp>
    </p:spTree>
    <p:extLst>
      <p:ext uri="{BB962C8B-B14F-4D97-AF65-F5344CB8AC3E}">
        <p14:creationId xmlns:p14="http://schemas.microsoft.com/office/powerpoint/2010/main" val="2342199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 | Indicador 1B</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5999" y="1290754"/>
            <a:ext cx="4388003" cy="2632802"/>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867829"/>
            <a:ext cx="372868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000" dirty="0">
                <a:solidFill>
                  <a:srgbClr val="454545"/>
                </a:solidFill>
                <a:latin typeface="Open Sans"/>
              </a:rPr>
              <a:t>Previsto para 2016, o dispositivo da meta 1 que determina a universalização do acesso à escola para as crianças de 4 e 5 anos ainda não se encontrava cumprido em 2022.</a:t>
            </a:r>
          </a:p>
          <a:p>
            <a:endParaRPr lang="pt-BR" sz="1000" dirty="0">
              <a:solidFill>
                <a:srgbClr val="454545"/>
              </a:solidFill>
              <a:latin typeface="Open Sans"/>
            </a:endParaRPr>
          </a:p>
          <a:p>
            <a:endParaRPr lang="pt-BR" sz="1000" dirty="0">
              <a:solidFill>
                <a:srgbClr val="454545"/>
              </a:solidFill>
              <a:latin typeface="Open Sans"/>
            </a:endParaRPr>
          </a:p>
          <a:p>
            <a:r>
              <a:rPr lang="pt-BR" sz="1000" dirty="0">
                <a:solidFill>
                  <a:srgbClr val="454545"/>
                </a:solidFill>
                <a:latin typeface="Open Sans"/>
              </a:rPr>
              <a:t>Além disso, o ritmo de avanço observado até aquele ano sequer era compatível com o seu cumprimento até o fim do PNE, em 2024.</a:t>
            </a:r>
          </a:p>
        </p:txBody>
      </p:sp>
      <p:sp>
        <p:nvSpPr>
          <p:cNvPr id="5" name="TextBox 4">
            <a:extLst>
              <a:ext uri="{FF2B5EF4-FFF2-40B4-BE49-F238E27FC236}">
                <a16:creationId xmlns:a16="http://schemas.microsoft.com/office/drawing/2014/main" id="{8FF4CE1A-069E-5501-97BB-A8690FDEAE64}"/>
              </a:ext>
            </a:extLst>
          </p:cNvPr>
          <p:cNvSpPr txBox="1"/>
          <p:nvPr/>
        </p:nvSpPr>
        <p:spPr>
          <a:xfrm>
            <a:off x="412595" y="3925230"/>
            <a:ext cx="4158011" cy="138499"/>
          </a:xfrm>
          <a:prstGeom prst="rect">
            <a:avLst/>
          </a:prstGeom>
          <a:noFill/>
        </p:spPr>
        <p:txBody>
          <a:bodyPr rot="0" spcFirstLastPara="0" vertOverflow="overflow" horzOverflow="overflow" vert="horz" wrap="square" lIns="0" tIns="45720" rIns="0" bIns="0" numCol="1" spcCol="0" rtlCol="0" fromWordArt="0" anchor="t" anchorCtr="0" forceAA="0" compatLnSpc="1">
            <a:prstTxWarp prst="textNoShape">
              <a:avLst/>
            </a:prstTxWarp>
            <a:spAutoFit/>
          </a:bodyPr>
          <a:lstStyle/>
          <a:p>
            <a:r>
              <a:rPr lang="pt-BR" sz="600">
                <a:solidFill>
                  <a:srgbClr val="454545"/>
                </a:solidFill>
                <a:latin typeface="Open Sans"/>
              </a:rPr>
              <a:t>Fonte: PNAD e PNAD Contínua - Educação / IBGE. Elaboração: Campanha Nacional pelo Direito à Educação.</a:t>
            </a:r>
          </a:p>
        </p:txBody>
      </p:sp>
    </p:spTree>
    <p:extLst>
      <p:ext uri="{BB962C8B-B14F-4D97-AF65-F5344CB8AC3E}">
        <p14:creationId xmlns:p14="http://schemas.microsoft.com/office/powerpoint/2010/main" val="10384656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11 | Indicador 11A</a:t>
            </a:r>
            <a:endParaRPr lang="pt-BR"/>
          </a:p>
        </p:txBody>
      </p:sp>
      <p:sp>
        <p:nvSpPr>
          <p:cNvPr id="92" name="Google Shape;92;p17"/>
          <p:cNvSpPr txBox="1">
            <a:spLocks noGrp="1"/>
          </p:cNvSpPr>
          <p:nvPr>
            <p:ph type="body" idx="1"/>
          </p:nvPr>
        </p:nvSpPr>
        <p:spPr>
          <a:xfrm>
            <a:off x="700674" y="1529444"/>
            <a:ext cx="3729130" cy="2890155"/>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Durante a vigência do PNE, a expansão da EPTNM se deu principalmente entre estudantes do sexo feminino, nas escolas atendendo populações de menor nível socioeconômico, na zona rural, no Nordeste, na rede pública – exceto as escolas municipais – e na modalidade </a:t>
            </a:r>
            <a:r>
              <a:rPr lang="pt-BR" sz="1000" i="1">
                <a:solidFill>
                  <a:srgbClr val="454545"/>
                </a:solidFill>
              </a:rPr>
              <a:t>integrada</a:t>
            </a:r>
            <a:r>
              <a:rPr lang="pt-BR" sz="1000">
                <a:solidFill>
                  <a:srgbClr val="454545"/>
                </a:solidFill>
              </a:rPr>
              <a:t> ao Ensino Médio.</a:t>
            </a:r>
          </a:p>
          <a:p>
            <a:pPr marL="0" indent="0">
              <a:lnSpc>
                <a:spcPct val="114999"/>
              </a:lnSpc>
              <a:spcAft>
                <a:spcPts val="1200"/>
              </a:spcAft>
              <a:buNone/>
            </a:pPr>
            <a:r>
              <a:rPr lang="pt-BR" sz="1000">
                <a:solidFill>
                  <a:srgbClr val="454545"/>
                </a:solidFill>
              </a:rPr>
              <a:t>Chama atenção o baixo crescimento de matrículas nas regiões Sudeste e Centro-Oeste, quando comparado ao observado no Nordeste.</a:t>
            </a:r>
          </a:p>
          <a:p>
            <a:pPr marL="0" indent="0">
              <a:lnSpc>
                <a:spcPct val="114999"/>
              </a:lnSpc>
              <a:spcAft>
                <a:spcPts val="1200"/>
              </a:spcAft>
              <a:buNone/>
            </a:pPr>
            <a:r>
              <a:rPr lang="pt-BR" sz="1000">
                <a:solidFill>
                  <a:srgbClr val="454545"/>
                </a:solidFill>
              </a:rPr>
              <a:t>Em relação à raça-cor, a análise do avanço é inviabilizada pela alta variação, ao longo do tempo, na taxa de alunos com raça-cor não-declarada no Censo Escolar, e portanto esse recorte foi omitido.</a:t>
            </a:r>
          </a:p>
        </p:txBody>
      </p:sp>
      <p:pic>
        <p:nvPicPr>
          <p:cNvPr id="3" name="Graphic 3">
            <a:extLst>
              <a:ext uri="{FF2B5EF4-FFF2-40B4-BE49-F238E27FC236}">
                <a16:creationId xmlns:a16="http://schemas.microsoft.com/office/drawing/2014/main" id="{465244DB-79C0-C32E-6D19-95A9CFD0A3D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148486" y="286707"/>
            <a:ext cx="1848534" cy="4464000"/>
          </a:xfrm>
          <a:prstGeom prst="rect">
            <a:avLst/>
          </a:prstGeom>
        </p:spPr>
      </p:pic>
      <p:sp>
        <p:nvSpPr>
          <p:cNvPr id="4" name="TextBox 3">
            <a:extLst>
              <a:ext uri="{FF2B5EF4-FFF2-40B4-BE49-F238E27FC236}">
                <a16:creationId xmlns:a16="http://schemas.microsoft.com/office/drawing/2014/main" id="{856F3F06-7F7C-F31E-9A3F-63A0CDC0FD89}"/>
              </a:ext>
            </a:extLst>
          </p:cNvPr>
          <p:cNvSpPr txBox="1"/>
          <p:nvPr/>
        </p:nvSpPr>
        <p:spPr>
          <a:xfrm>
            <a:off x="5893844" y="4757627"/>
            <a:ext cx="2938456" cy="323165"/>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Censo da Educação Básica / INEP / MEC. Elaboração: Campanha Nacional pelo Direito à Educação</a:t>
            </a:r>
          </a:p>
          <a:p>
            <a:r>
              <a:rPr lang="pt-BR" sz="600">
                <a:solidFill>
                  <a:srgbClr val="454545"/>
                </a:solidFill>
                <a:latin typeface="Open Sans"/>
                <a:ea typeface="Open Sans"/>
                <a:cs typeface="Open Sans"/>
              </a:rPr>
              <a:t>* Dados disponíveis apenas até o ano de 2020.</a:t>
            </a:r>
            <a:endParaRPr lang="pt-BR">
              <a:ea typeface="Open Sans"/>
            </a:endParaRPr>
          </a:p>
        </p:txBody>
      </p:sp>
    </p:spTree>
    <p:extLst>
      <p:ext uri="{BB962C8B-B14F-4D97-AF65-F5344CB8AC3E}">
        <p14:creationId xmlns:p14="http://schemas.microsoft.com/office/powerpoint/2010/main" val="33128626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11 | Indicador 11A</a:t>
            </a:r>
            <a:endParaRPr lang="pt-BR"/>
          </a:p>
        </p:txBody>
      </p:sp>
      <p:sp>
        <p:nvSpPr>
          <p:cNvPr id="92" name="Google Shape;92;p17"/>
          <p:cNvSpPr txBox="1">
            <a:spLocks noGrp="1"/>
          </p:cNvSpPr>
          <p:nvPr>
            <p:ph type="body" idx="1"/>
          </p:nvPr>
        </p:nvSpPr>
        <p:spPr>
          <a:xfrm>
            <a:off x="537966" y="1802068"/>
            <a:ext cx="3729130" cy="2131657"/>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Analisando por unidades federativas, observamos queda em 5 das 27 unidades federativas em relação a 2013, ano de referência. Desses casos, a queda foi mais acentuada em Tocantins, Mato Grosso e Roraima.</a:t>
            </a:r>
          </a:p>
          <a:p>
            <a:pPr marL="0" indent="0">
              <a:lnSpc>
                <a:spcPct val="114999"/>
              </a:lnSpc>
              <a:spcAft>
                <a:spcPts val="1200"/>
              </a:spcAft>
              <a:buNone/>
            </a:pPr>
            <a:r>
              <a:rPr lang="pt-BR" sz="1000">
                <a:solidFill>
                  <a:srgbClr val="454545"/>
                </a:solidFill>
              </a:rPr>
              <a:t>Apenas no Nordeste houve aumento de matrículas compatível com o objetivo estabelecido para a média nacional, tendo a Paraíba inclusive o superado. Maranhão, Pernambuco, Alagoas e Sergipe são outros estados com forte crescimento, e mais que dobraram as matrículas na modalidade.</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849804" y="427808"/>
            <a:ext cx="1941385" cy="4416650"/>
          </a:xfrm>
          <a:prstGeom prst="rect">
            <a:avLst/>
          </a:prstGeom>
        </p:spPr>
      </p:pic>
      <p:sp>
        <p:nvSpPr>
          <p:cNvPr id="4" name="TextBox 3">
            <a:extLst>
              <a:ext uri="{FF2B5EF4-FFF2-40B4-BE49-F238E27FC236}">
                <a16:creationId xmlns:a16="http://schemas.microsoft.com/office/drawing/2014/main" id="{F58DB06B-6018-81A2-E153-CEC00DC71D71}"/>
              </a:ext>
            </a:extLst>
          </p:cNvPr>
          <p:cNvSpPr txBox="1"/>
          <p:nvPr/>
        </p:nvSpPr>
        <p:spPr>
          <a:xfrm>
            <a:off x="5221558" y="4845205"/>
            <a:ext cx="3182281"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Censo da Educação Básica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524892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11 | Indicador 11B</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6000" y="1290754"/>
            <a:ext cx="4388000" cy="2632800"/>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867829"/>
            <a:ext cx="3728688" cy="215866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dirty="0">
                <a:solidFill>
                  <a:srgbClr val="454545"/>
                </a:solidFill>
                <a:latin typeface="Open Sans"/>
              </a:rPr>
              <a:t>Em relação a 2013, último ano com dados conhecidos quando da aprovação do PNE e sua meta 11, a educação profissional técnica de nível médio (EPTNM) cresceu exclusivamente na rede pública, que chegou, em 2021, a 316 mil novas matrículas, enquanto a rede privada encolheu em 223 matrículas durante a vigência do Plano.</a:t>
            </a:r>
          </a:p>
          <a:p>
            <a:pPr>
              <a:lnSpc>
                <a:spcPct val="114999"/>
              </a:lnSpc>
              <a:spcAft>
                <a:spcPts val="1200"/>
              </a:spcAft>
            </a:pPr>
            <a:r>
              <a:rPr lang="pt-BR" sz="1000" dirty="0">
                <a:solidFill>
                  <a:srgbClr val="454545"/>
                </a:solidFill>
                <a:latin typeface="Open Sans"/>
              </a:rPr>
              <a:t>Observa-se, no entanto, uma queda brusca de 34,2 </a:t>
            </a:r>
            <a:r>
              <a:rPr lang="pt-BR" sz="1000" dirty="0" err="1">
                <a:solidFill>
                  <a:srgbClr val="454545"/>
                </a:solidFill>
                <a:latin typeface="Open Sans"/>
              </a:rPr>
              <a:t>p.p</a:t>
            </a:r>
            <a:r>
              <a:rPr lang="pt-BR" sz="1000" dirty="0">
                <a:solidFill>
                  <a:srgbClr val="454545"/>
                </a:solidFill>
                <a:latin typeface="Open Sans"/>
              </a:rPr>
              <a:t>. no último ano, mostrando a instabilidade de tal política.</a:t>
            </a:r>
            <a:endParaRPr lang="pt-BR" dirty="0">
              <a:solidFill>
                <a:srgbClr val="454545"/>
              </a:solidFill>
              <a:latin typeface="Open Sans"/>
            </a:endParaRPr>
          </a:p>
          <a:p>
            <a:pPr>
              <a:lnSpc>
                <a:spcPct val="114999"/>
              </a:lnSpc>
              <a:spcAft>
                <a:spcPts val="1200"/>
              </a:spcAft>
            </a:pPr>
            <a:r>
              <a:rPr lang="pt-BR" sz="1000" dirty="0">
                <a:solidFill>
                  <a:srgbClr val="454545"/>
                </a:solidFill>
                <a:latin typeface="Open Sans"/>
              </a:rPr>
              <a:t>É por isso que o valor do indicador de participação da rede pública na expansão é superior a 100%.</a:t>
            </a:r>
          </a:p>
        </p:txBody>
      </p:sp>
      <p:sp>
        <p:nvSpPr>
          <p:cNvPr id="5" name="TextBox 4">
            <a:extLst>
              <a:ext uri="{FF2B5EF4-FFF2-40B4-BE49-F238E27FC236}">
                <a16:creationId xmlns:a16="http://schemas.microsoft.com/office/drawing/2014/main" id="{D3348E83-46A8-2687-B97E-49815346CD08}"/>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ea typeface="Open Sans"/>
                <a:cs typeface="Open Sans"/>
              </a:rPr>
              <a:t>Fonte: Censo da Educação Básica / INEP / MEC. Elaboração: Campanha Nacional pelo Direito à Educação</a:t>
            </a:r>
          </a:p>
        </p:txBody>
      </p:sp>
    </p:spTree>
    <p:extLst>
      <p:ext uri="{BB962C8B-B14F-4D97-AF65-F5344CB8AC3E}">
        <p14:creationId xmlns:p14="http://schemas.microsoft.com/office/powerpoint/2010/main" val="34171524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5"/>
          <p:cNvSpPr txBox="1">
            <a:spLocks noGrp="1"/>
          </p:cNvSpPr>
          <p:nvPr>
            <p:ph type="body" idx="2"/>
          </p:nvPr>
        </p:nvSpPr>
        <p:spPr>
          <a:prstGeom prst="rect">
            <a:avLst/>
          </a:prstGeom>
        </p:spPr>
        <p:txBody>
          <a:bodyPr spcFirstLastPara="1" wrap="square" lIns="91425" tIns="91425" rIns="91425" bIns="91425" anchor="ctr" anchorCtr="0">
            <a:normAutofit/>
          </a:bodyPr>
          <a:lstStyle/>
          <a:p>
            <a:pPr marL="0" indent="0">
              <a:lnSpc>
                <a:spcPct val="114999"/>
              </a:lnSpc>
              <a:spcAft>
                <a:spcPts val="1200"/>
              </a:spcAft>
              <a:buNone/>
            </a:pPr>
            <a:r>
              <a:rPr lang="pt-BR" sz="1000" i="1" dirty="0">
                <a:solidFill>
                  <a:schemeClr val="tx1"/>
                </a:solidFill>
              </a:rPr>
              <a:t>Indicador 12A: Porcentagem de matrículas na Educação Superior em relação à população de 18 a 24 anos</a:t>
            </a:r>
            <a:endParaRPr lang="pt-BR" i="1" dirty="0">
              <a:solidFill>
                <a:schemeClr val="tx1"/>
              </a:solidFill>
            </a:endParaRPr>
          </a:p>
          <a:p>
            <a:pPr marL="0" indent="0">
              <a:lnSpc>
                <a:spcPct val="114999"/>
              </a:lnSpc>
              <a:spcAft>
                <a:spcPts val="1200"/>
              </a:spcAft>
              <a:buNone/>
            </a:pPr>
            <a:endParaRPr lang="pt-BR" sz="1000" i="1" dirty="0">
              <a:solidFill>
                <a:schemeClr val="tx1"/>
              </a:solidFill>
            </a:endParaRPr>
          </a:p>
          <a:p>
            <a:pPr marL="0" indent="0">
              <a:lnSpc>
                <a:spcPct val="114999"/>
              </a:lnSpc>
              <a:spcAft>
                <a:spcPts val="1200"/>
              </a:spcAft>
              <a:buNone/>
            </a:pPr>
            <a:r>
              <a:rPr lang="pt-BR" sz="1000" i="1" dirty="0">
                <a:solidFill>
                  <a:schemeClr val="tx1"/>
                </a:solidFill>
              </a:rPr>
              <a:t>Indicador 12B: Percentual da população de 18 a 24 anos que frequenta ou já concluiu cursos de graduação</a:t>
            </a:r>
          </a:p>
          <a:p>
            <a:pPr marL="0" indent="0">
              <a:lnSpc>
                <a:spcPct val="114999"/>
              </a:lnSpc>
              <a:spcAft>
                <a:spcPts val="1200"/>
              </a:spcAft>
              <a:buNone/>
            </a:pPr>
            <a:endParaRPr lang="pt-BR" sz="1000" i="1" dirty="0">
              <a:solidFill>
                <a:schemeClr val="tx1"/>
              </a:solidFill>
            </a:endParaRPr>
          </a:p>
          <a:p>
            <a:pPr marL="0" indent="0">
              <a:lnSpc>
                <a:spcPct val="114999"/>
              </a:lnSpc>
              <a:spcAft>
                <a:spcPts val="1200"/>
              </a:spcAft>
              <a:buNone/>
            </a:pPr>
            <a:r>
              <a:rPr lang="pt-BR" sz="1000" i="1" dirty="0">
                <a:solidFill>
                  <a:schemeClr val="tx1"/>
                </a:solidFill>
              </a:rPr>
              <a:t>Indicador 12C: Participação da rede pública na expansão das matrículas no Ensino Superior</a:t>
            </a:r>
          </a:p>
        </p:txBody>
      </p:sp>
      <p:grpSp>
        <p:nvGrpSpPr>
          <p:cNvPr id="5" name="Group 4">
            <a:extLst>
              <a:ext uri="{FF2B5EF4-FFF2-40B4-BE49-F238E27FC236}">
                <a16:creationId xmlns:a16="http://schemas.microsoft.com/office/drawing/2014/main" id="{1DD2470E-0C5E-6A45-48EA-AA261317D91D}"/>
              </a:ext>
            </a:extLst>
          </p:cNvPr>
          <p:cNvGrpSpPr/>
          <p:nvPr/>
        </p:nvGrpSpPr>
        <p:grpSpPr>
          <a:xfrm>
            <a:off x="299040" y="1648290"/>
            <a:ext cx="3982113" cy="1846332"/>
            <a:chOff x="299040" y="1212695"/>
            <a:chExt cx="3982113" cy="1846332"/>
          </a:xfrm>
        </p:grpSpPr>
        <p:sp>
          <p:nvSpPr>
            <p:cNvPr id="3" name="TextBox 2">
              <a:extLst>
                <a:ext uri="{FF2B5EF4-FFF2-40B4-BE49-F238E27FC236}">
                  <a16:creationId xmlns:a16="http://schemas.microsoft.com/office/drawing/2014/main" id="{6ACB77AF-A4E5-AA29-0021-0DBC537741B6}"/>
                </a:ext>
              </a:extLst>
            </p:cNvPr>
            <p:cNvSpPr txBox="1"/>
            <p:nvPr/>
          </p:nvSpPr>
          <p:spPr>
            <a:xfrm>
              <a:off x="299040" y="2043364"/>
              <a:ext cx="398056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i="1">
                  <a:solidFill>
                    <a:srgbClr val="695D46"/>
                  </a:solidFill>
                  <a:latin typeface="Open Sans"/>
                </a:rPr>
                <a:t>Elevar a taxa bruta de matrícula na Educação Superior para 50% e a taxa líquida para 33% da população de 18 a 24 anos, assegurada a qualidade da oferta e expansão para, pelo menos, 40% das novas matrículas, no segmento público.</a:t>
              </a:r>
              <a:endParaRPr lang="pt-BR" i="1">
                <a:solidFill>
                  <a:srgbClr val="695D46"/>
                </a:solidFill>
                <a:latin typeface="Open Sans"/>
              </a:endParaRPr>
            </a:p>
          </p:txBody>
        </p:sp>
        <p:sp>
          <p:nvSpPr>
            <p:cNvPr id="4" name="TextBox 3">
              <a:extLst>
                <a:ext uri="{FF2B5EF4-FFF2-40B4-BE49-F238E27FC236}">
                  <a16:creationId xmlns:a16="http://schemas.microsoft.com/office/drawing/2014/main" id="{C0EEB5C7-D263-7438-D76D-91A40A4F2F73}"/>
                </a:ext>
              </a:extLst>
            </p:cNvPr>
            <p:cNvSpPr txBox="1"/>
            <p:nvPr/>
          </p:nvSpPr>
          <p:spPr>
            <a:xfrm>
              <a:off x="299040" y="1212695"/>
              <a:ext cx="39821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4800" b="1">
                  <a:solidFill>
                    <a:srgbClr val="EF6C00"/>
                  </a:solidFill>
                  <a:latin typeface="PT Sans Narrow"/>
                </a:rPr>
                <a:t>Meta 12</a:t>
              </a:r>
              <a:endParaRPr lang="pt-BR"/>
            </a:p>
          </p:txBody>
        </p:sp>
      </p:grpSp>
    </p:spTree>
    <p:extLst>
      <p:ext uri="{BB962C8B-B14F-4D97-AF65-F5344CB8AC3E}">
        <p14:creationId xmlns:p14="http://schemas.microsoft.com/office/powerpoint/2010/main" val="28538226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12 | Indicador 12A</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6000" y="1290754"/>
            <a:ext cx="4388001" cy="2632801"/>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3612" y="1072878"/>
            <a:ext cx="3728688" cy="32204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dirty="0">
                <a:solidFill>
                  <a:srgbClr val="454545"/>
                </a:solidFill>
                <a:latin typeface="Open Sans"/>
              </a:rPr>
              <a:t>Para cumprir a meta 12, é preciso que em 2024 o número de </a:t>
            </a:r>
            <a:r>
              <a:rPr lang="pt-BR" sz="1000" b="1" dirty="0">
                <a:solidFill>
                  <a:srgbClr val="454545"/>
                </a:solidFill>
                <a:latin typeface="Open Sans"/>
              </a:rPr>
              <a:t>pessoas de qualquer idade</a:t>
            </a:r>
            <a:r>
              <a:rPr lang="pt-BR" sz="1000" dirty="0">
                <a:solidFill>
                  <a:srgbClr val="454545"/>
                </a:solidFill>
                <a:latin typeface="Open Sans"/>
              </a:rPr>
              <a:t> que frequentam ou já concluíram cursos de graduação seja igual a 50% do total de pessoas de 18 a 24 anos.</a:t>
            </a:r>
            <a:endParaRPr lang="pt-BR" dirty="0">
              <a:solidFill>
                <a:srgbClr val="454545"/>
              </a:solidFill>
              <a:latin typeface="Open Sans"/>
            </a:endParaRPr>
          </a:p>
          <a:p>
            <a:pPr>
              <a:lnSpc>
                <a:spcPct val="114999"/>
              </a:lnSpc>
              <a:spcAft>
                <a:spcPts val="1200"/>
              </a:spcAft>
            </a:pPr>
            <a:r>
              <a:rPr lang="pt-BR" sz="1000" dirty="0">
                <a:solidFill>
                  <a:srgbClr val="454545"/>
                </a:solidFill>
                <a:latin typeface="Open Sans"/>
              </a:rPr>
              <a:t>Isso já demandava um aumento do ritmo de avanço observado até 2020, e o cenário ficou ainda mais grave em 2021, com a queda de 1,5 ponto percentual em relação ao ano anterior, não tendo recuperado, hoje, o patamar de 2020, anterior à pandemia.</a:t>
            </a:r>
          </a:p>
          <a:p>
            <a:pPr>
              <a:lnSpc>
                <a:spcPct val="114999"/>
              </a:lnSpc>
              <a:spcAft>
                <a:spcPts val="1200"/>
              </a:spcAft>
            </a:pPr>
            <a:r>
              <a:rPr lang="pt-BR" sz="1000" dirty="0">
                <a:solidFill>
                  <a:srgbClr val="454545"/>
                </a:solidFill>
                <a:latin typeface="Open Sans"/>
              </a:rPr>
              <a:t>A expansão de matrículas necessária ao cumprimento dos objetivos acima tem se dado de forma excessivamente concentrada na rede privada, o que piorou durante a pandemia. Esse é outro fator que deve ser corrigido. Até 2021, último ano com dados disponíveis, apenas 9,3% das novas matrículas desde 2013 haviam sido criadas na rede pública, muito abaixo do valor mínimo estabelecido de 40%.</a:t>
            </a:r>
          </a:p>
        </p:txBody>
      </p:sp>
      <p:sp>
        <p:nvSpPr>
          <p:cNvPr id="5" name="TextBox 4">
            <a:extLst>
              <a:ext uri="{FF2B5EF4-FFF2-40B4-BE49-F238E27FC236}">
                <a16:creationId xmlns:a16="http://schemas.microsoft.com/office/drawing/2014/main" id="{9FD7D607-CEA5-1A71-F187-EC94E5E48985}"/>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endParaRPr lang="pt-BR">
              <a:solidFill>
                <a:srgbClr val="454545"/>
              </a:solidFill>
              <a:latin typeface="Open Sans"/>
            </a:endParaRPr>
          </a:p>
        </p:txBody>
      </p:sp>
      <p:sp>
        <p:nvSpPr>
          <p:cNvPr id="6" name="Arrow: Left 5">
            <a:hlinkClick r:id="rId5" action="ppaction://hlinksldjump"/>
            <a:extLst>
              <a:ext uri="{FF2B5EF4-FFF2-40B4-BE49-F238E27FC236}">
                <a16:creationId xmlns:a16="http://schemas.microsoft.com/office/drawing/2014/main" id="{C511DC75-C7E7-4533-A4D1-1F905257E638}"/>
              </a:ext>
            </a:extLst>
          </p:cNvPr>
          <p:cNvSpPr/>
          <p:nvPr/>
        </p:nvSpPr>
        <p:spPr>
          <a:xfrm>
            <a:off x="61386" y="4894213"/>
            <a:ext cx="320597" cy="188176"/>
          </a:xfrm>
          <a:prstGeom prst="lef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149119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12 | Indicador 12A</a:t>
            </a:r>
            <a:endParaRPr lang="pt-BR"/>
          </a:p>
        </p:txBody>
      </p:sp>
      <p:sp>
        <p:nvSpPr>
          <p:cNvPr id="92" name="Google Shape;92;p17"/>
          <p:cNvSpPr txBox="1">
            <a:spLocks noGrp="1"/>
          </p:cNvSpPr>
          <p:nvPr>
            <p:ph type="body" idx="1"/>
          </p:nvPr>
        </p:nvSpPr>
        <p:spPr>
          <a:xfrm>
            <a:off x="5075118" y="1670556"/>
            <a:ext cx="3729130" cy="2870109"/>
          </a:xfrm>
          <a:prstGeom prst="rect">
            <a:avLst/>
          </a:prstGeom>
          <a:noFill/>
        </p:spPr>
        <p:txBody>
          <a:bodyPr spcFirstLastPara="1" wrap="square" lIns="91425" tIns="91425" rIns="91425" bIns="0" anchor="t" anchorCtr="0">
            <a:noAutofit/>
          </a:bodyPr>
          <a:lstStyle/>
          <a:p>
            <a:pPr marL="0" indent="0">
              <a:lnSpc>
                <a:spcPct val="114999"/>
              </a:lnSpc>
              <a:spcAft>
                <a:spcPts val="1200"/>
              </a:spcAft>
              <a:buNone/>
            </a:pPr>
            <a:r>
              <a:rPr lang="pt-BR" sz="1000">
                <a:solidFill>
                  <a:srgbClr val="454545"/>
                </a:solidFill>
              </a:rPr>
              <a:t>No acesso à educação superior, é gritante a diferença entre os diferentes subgrupos de renda domiciliar per capita. É pouco plausível que o aumento de renda oriundo do próprio acesso a esse nível educacional explique toda ou talvez a maior parcela desta desigualdade, que ainda cresceu entre 2016 e 2022. Também é crescente a desigualdade entre as zonas urbana e rural, em tal monta que nos convida a perguntar o quanto da disparidade realmente se deve apenas à migração de estudantes e, especialmente, graduados.</a:t>
            </a:r>
          </a:p>
          <a:p>
            <a:pPr marL="0" indent="0">
              <a:lnSpc>
                <a:spcPct val="114999"/>
              </a:lnSpc>
              <a:spcAft>
                <a:spcPts val="1200"/>
              </a:spcAft>
              <a:buNone/>
            </a:pPr>
            <a:r>
              <a:rPr lang="pt-BR" sz="1000">
                <a:solidFill>
                  <a:srgbClr val="454545"/>
                </a:solidFill>
              </a:rPr>
              <a:t>Ainda outras grandes desigualdades se manifestam, como a região Nordeste possuindo </a:t>
            </a:r>
            <a:r>
              <a:rPr lang="pt-BR" sz="1000" i="1">
                <a:solidFill>
                  <a:srgbClr val="454545"/>
                </a:solidFill>
              </a:rPr>
              <a:t>taxa bruta</a:t>
            </a:r>
            <a:r>
              <a:rPr lang="pt-BR" sz="1000">
                <a:solidFill>
                  <a:srgbClr val="454545"/>
                </a:solidFill>
              </a:rPr>
              <a:t> quase 20 pontos percentuais abaixo da observada no Sudeste, diferença que também aumentou.</a:t>
            </a:r>
          </a:p>
        </p:txBody>
      </p:sp>
      <p:pic>
        <p:nvPicPr>
          <p:cNvPr id="5" name="Graphic 3">
            <a:extLst>
              <a:ext uri="{FF2B5EF4-FFF2-40B4-BE49-F238E27FC236}">
                <a16:creationId xmlns:a16="http://schemas.microsoft.com/office/drawing/2014/main" id="{2AE3C0EE-70A6-A9D5-79ED-72290A0F774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2419" y="1152425"/>
            <a:ext cx="3587548" cy="3388240"/>
          </a:xfrm>
          <a:prstGeom prst="rect">
            <a:avLst/>
          </a:prstGeom>
        </p:spPr>
      </p:pic>
      <p:sp>
        <p:nvSpPr>
          <p:cNvPr id="4" name="TextBox 3">
            <a:extLst>
              <a:ext uri="{FF2B5EF4-FFF2-40B4-BE49-F238E27FC236}">
                <a16:creationId xmlns:a16="http://schemas.microsoft.com/office/drawing/2014/main" id="{1B238015-5B6A-F19B-17AE-5C66284D698E}"/>
              </a:ext>
            </a:extLst>
          </p:cNvPr>
          <p:cNvSpPr txBox="1"/>
          <p:nvPr/>
        </p:nvSpPr>
        <p:spPr>
          <a:xfrm>
            <a:off x="656660" y="4540665"/>
            <a:ext cx="3718933" cy="323165"/>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p>
          <a:p>
            <a:r>
              <a:rPr lang="pt-BR" sz="600">
                <a:solidFill>
                  <a:srgbClr val="454545"/>
                </a:solidFill>
                <a:latin typeface="Open Sans"/>
              </a:rPr>
              <a:t>Nota: Para o recorte de renda, as variações são calculadas tomando 2016 como base, por ser o primeiro com dados disponíveis. Para o restante, a comparação é com 2014.</a:t>
            </a:r>
            <a:endParaRPr lang="pt-BR">
              <a:solidFill>
                <a:srgbClr val="454545"/>
              </a:solidFill>
              <a:latin typeface="Open Sans"/>
            </a:endParaRPr>
          </a:p>
        </p:txBody>
      </p:sp>
    </p:spTree>
    <p:extLst>
      <p:ext uri="{BB962C8B-B14F-4D97-AF65-F5344CB8AC3E}">
        <p14:creationId xmlns:p14="http://schemas.microsoft.com/office/powerpoint/2010/main" val="17227987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12 | Indicador 12A</a:t>
            </a:r>
            <a:endParaRPr lang="pt-BR"/>
          </a:p>
        </p:txBody>
      </p:sp>
      <p:sp>
        <p:nvSpPr>
          <p:cNvPr id="92" name="Google Shape;92;p17"/>
          <p:cNvSpPr txBox="1">
            <a:spLocks noGrp="1"/>
          </p:cNvSpPr>
          <p:nvPr>
            <p:ph type="body" idx="1"/>
          </p:nvPr>
        </p:nvSpPr>
        <p:spPr>
          <a:xfrm>
            <a:off x="537966" y="1851764"/>
            <a:ext cx="3729130" cy="1808262"/>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Na visão por unidades federativas, é detectada uma queda na taxa bruta de matricula em alguns estados, especialmente em Roraima, que também é um dos estados onde esse indicador apresenta o menor nível.</a:t>
            </a:r>
          </a:p>
          <a:p>
            <a:pPr marL="0" indent="0">
              <a:lnSpc>
                <a:spcPct val="114999"/>
              </a:lnSpc>
              <a:spcAft>
                <a:spcPts val="1200"/>
              </a:spcAft>
              <a:buNone/>
            </a:pPr>
            <a:r>
              <a:rPr lang="pt-BR" sz="1000">
                <a:solidFill>
                  <a:srgbClr val="454545"/>
                </a:solidFill>
              </a:rPr>
              <a:t>Já o Rio de Janeiro, um dos estados com a maior taxa no país, apresentou o maior crescimento desde o início da vigência do Plano. Tocantins e Paraná também apresentam forte aumento no período.</a:t>
            </a:r>
            <a:endParaRPr lang="pt-BR">
              <a:solidFill>
                <a:srgbClr val="454545"/>
              </a:solidFill>
            </a:endParaRP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19000" y="317037"/>
            <a:ext cx="3201333" cy="4523364"/>
          </a:xfrm>
          <a:prstGeom prst="rect">
            <a:avLst/>
          </a:prstGeom>
        </p:spPr>
      </p:pic>
      <p:sp>
        <p:nvSpPr>
          <p:cNvPr id="6" name="TextBox 5">
            <a:extLst>
              <a:ext uri="{FF2B5EF4-FFF2-40B4-BE49-F238E27FC236}">
                <a16:creationId xmlns:a16="http://schemas.microsoft.com/office/drawing/2014/main" id="{2CEE691D-CF5B-5CC0-747A-7B613A131907}"/>
              </a:ext>
            </a:extLst>
          </p:cNvPr>
          <p:cNvSpPr txBox="1"/>
          <p:nvPr/>
        </p:nvSpPr>
        <p:spPr>
          <a:xfrm>
            <a:off x="5221558" y="4845205"/>
            <a:ext cx="3265915"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p>
        </p:txBody>
      </p:sp>
    </p:spTree>
    <p:extLst>
      <p:ext uri="{BB962C8B-B14F-4D97-AF65-F5344CB8AC3E}">
        <p14:creationId xmlns:p14="http://schemas.microsoft.com/office/powerpoint/2010/main" val="35577625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12 | Indicador 12B</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6000" y="1290754"/>
            <a:ext cx="4388001" cy="2632800"/>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867829"/>
            <a:ext cx="3728688" cy="16312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000" dirty="0">
                <a:solidFill>
                  <a:srgbClr val="454545"/>
                </a:solidFill>
                <a:latin typeface="Open Sans"/>
              </a:rPr>
              <a:t>É similar ao quadro do indicador anterior a situação do percentual de pessoas de 18 a 24 anos que frequentam ou já concluíram cursos de graduação, que segundo o Plano deve atingir o patamar desejado de 33% em 2024, mas caiu de 26,9% para 25,8% entre 2020 e 2021, no contexto da crise sanitária causada pelo SARS-CoV-2, vírus causador da COVID-19. E segue em queda, em 2022, com 25,3%.</a:t>
            </a:r>
            <a:endParaRPr lang="pt-BR" dirty="0">
              <a:solidFill>
                <a:srgbClr val="454545"/>
              </a:solidFill>
              <a:latin typeface="Open Sans"/>
            </a:endParaRPr>
          </a:p>
          <a:p>
            <a:endParaRPr lang="pt-BR" sz="1000" dirty="0">
              <a:solidFill>
                <a:srgbClr val="454545"/>
              </a:solidFill>
              <a:latin typeface="Open Sans"/>
            </a:endParaRPr>
          </a:p>
          <a:p>
            <a:r>
              <a:rPr lang="pt-BR" sz="1000" dirty="0">
                <a:solidFill>
                  <a:srgbClr val="454545"/>
                </a:solidFill>
                <a:latin typeface="Open Sans"/>
              </a:rPr>
              <a:t>Com isso, a evolução média do indicador cai a 54% do ritmo necessário ao cumprimento da Meta.</a:t>
            </a:r>
          </a:p>
        </p:txBody>
      </p:sp>
      <p:sp>
        <p:nvSpPr>
          <p:cNvPr id="5" name="TextBox 4">
            <a:extLst>
              <a:ext uri="{FF2B5EF4-FFF2-40B4-BE49-F238E27FC236}">
                <a16:creationId xmlns:a16="http://schemas.microsoft.com/office/drawing/2014/main" id="{CC44288A-0B54-833D-4A55-D4FC4E569AEC}"/>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23820566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12 | Indicador 12B</a:t>
            </a:r>
            <a:endParaRPr lang="pt-BR"/>
          </a:p>
        </p:txBody>
      </p:sp>
      <p:sp>
        <p:nvSpPr>
          <p:cNvPr id="92" name="Google Shape;92;p17"/>
          <p:cNvSpPr txBox="1">
            <a:spLocks noGrp="1"/>
          </p:cNvSpPr>
          <p:nvPr>
            <p:ph type="body" idx="1"/>
          </p:nvPr>
        </p:nvSpPr>
        <p:spPr>
          <a:xfrm>
            <a:off x="5014155" y="1152425"/>
            <a:ext cx="3729130" cy="3388240"/>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Ao se tomar apenas a frequência da população de 18 a 24 anos ao Ensino Superior, vemos porque é improvável que a disparidade no acesso mensurado ao nível seja por efeitos posteriores à graduação, especialmente. Também nesta medida há uma altíssima desigualdade no acesso entre os subgrupos de renda, para a qual contribuem também efeitos cumulativos das desigualdades observadas ao longo da Educação Básica e já indicadas nas metas anteriores.</a:t>
            </a:r>
          </a:p>
          <a:p>
            <a:pPr marL="0" indent="0">
              <a:lnSpc>
                <a:spcPct val="114999"/>
              </a:lnSpc>
              <a:spcAft>
                <a:spcPts val="1200"/>
              </a:spcAft>
              <a:buNone/>
            </a:pPr>
            <a:r>
              <a:rPr lang="pt-BR" sz="1000">
                <a:solidFill>
                  <a:srgbClr val="454545"/>
                </a:solidFill>
              </a:rPr>
              <a:t>Quanto a raça-cor, pretos e pardos acessam a graduação em proporção aproximadamente 50% menor do que a população branca, e apenas a desvantagem dos brancos teve alguma queda.</a:t>
            </a:r>
          </a:p>
          <a:p>
            <a:pPr marL="0" indent="0">
              <a:lnSpc>
                <a:spcPct val="114999"/>
              </a:lnSpc>
              <a:spcAft>
                <a:spcPts val="1200"/>
              </a:spcAft>
              <a:buNone/>
            </a:pPr>
            <a:r>
              <a:rPr lang="pt-BR" sz="1000">
                <a:solidFill>
                  <a:srgbClr val="454545"/>
                </a:solidFill>
              </a:rPr>
              <a:t>Regionalmente, há uma recuperação de Nordeste e, especialmente, da região Norte em relação ao resto do país, mas ainda prevalecem disparidades consideráveis.</a:t>
            </a:r>
            <a:endParaRPr lang="pt-BR">
              <a:solidFill>
                <a:srgbClr val="454545"/>
              </a:solidFill>
            </a:endParaRPr>
          </a:p>
        </p:txBody>
      </p:sp>
      <p:pic>
        <p:nvPicPr>
          <p:cNvPr id="5" name="Graphic 3">
            <a:extLst>
              <a:ext uri="{FF2B5EF4-FFF2-40B4-BE49-F238E27FC236}">
                <a16:creationId xmlns:a16="http://schemas.microsoft.com/office/drawing/2014/main" id="{D582F948-192A-DD72-941D-FD1C25AC6E2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2419" y="1152425"/>
            <a:ext cx="3587548" cy="3388240"/>
          </a:xfrm>
          <a:prstGeom prst="rect">
            <a:avLst/>
          </a:prstGeom>
        </p:spPr>
      </p:pic>
      <p:sp>
        <p:nvSpPr>
          <p:cNvPr id="4" name="TextBox 3">
            <a:extLst>
              <a:ext uri="{FF2B5EF4-FFF2-40B4-BE49-F238E27FC236}">
                <a16:creationId xmlns:a16="http://schemas.microsoft.com/office/drawing/2014/main" id="{2EAD4231-0BF1-CE5C-5634-F934CC59B276}"/>
              </a:ext>
            </a:extLst>
          </p:cNvPr>
          <p:cNvSpPr txBox="1"/>
          <p:nvPr/>
        </p:nvSpPr>
        <p:spPr>
          <a:xfrm>
            <a:off x="656660" y="4540665"/>
            <a:ext cx="3653307" cy="323165"/>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p>
          <a:p>
            <a:r>
              <a:rPr lang="pt-BR" sz="600">
                <a:solidFill>
                  <a:srgbClr val="454545"/>
                </a:solidFill>
                <a:latin typeface="Open Sans"/>
              </a:rPr>
              <a:t>Nota: Para o recorte de renda, as variações são calculadas tomando 2016 como base, por ser o primeiro com dados disponíveis. Para o restante, a comparação é com 2014.</a:t>
            </a:r>
            <a:endParaRPr lang="pt-BR">
              <a:solidFill>
                <a:srgbClr val="454545"/>
              </a:solidFill>
              <a:latin typeface="Open Sans"/>
            </a:endParaRPr>
          </a:p>
        </p:txBody>
      </p:sp>
    </p:spTree>
    <p:extLst>
      <p:ext uri="{BB962C8B-B14F-4D97-AF65-F5344CB8AC3E}">
        <p14:creationId xmlns:p14="http://schemas.microsoft.com/office/powerpoint/2010/main" val="34771920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12 | Indicador 12B</a:t>
            </a:r>
            <a:endParaRPr lang="pt-BR"/>
          </a:p>
        </p:txBody>
      </p:sp>
      <p:sp>
        <p:nvSpPr>
          <p:cNvPr id="92" name="Google Shape;92;p17"/>
          <p:cNvSpPr txBox="1">
            <a:spLocks noGrp="1"/>
          </p:cNvSpPr>
          <p:nvPr>
            <p:ph type="body" idx="1"/>
          </p:nvPr>
        </p:nvSpPr>
        <p:spPr>
          <a:xfrm>
            <a:off x="537966" y="1851764"/>
            <a:ext cx="3729130" cy="2605936"/>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Assim como ocorre com a taxa bruta de matrícula no Ensino Superior, o estado de Roraima apresenta queda na taxa líquida. Sergipe e Paraíba são outros estados com variação praticamente igual a zero.</a:t>
            </a:r>
          </a:p>
          <a:p>
            <a:pPr marL="0" indent="0">
              <a:lnSpc>
                <a:spcPct val="114999"/>
              </a:lnSpc>
              <a:spcAft>
                <a:spcPts val="1200"/>
              </a:spcAft>
              <a:buNone/>
            </a:pPr>
            <a:r>
              <a:rPr lang="pt-BR" sz="1000">
                <a:solidFill>
                  <a:srgbClr val="454545"/>
                </a:solidFill>
              </a:rPr>
              <a:t>Chama a atenção o descolamento do Distrito Federal em relação às outras unidades federativas: o segundo maior nível observado, em São Paulo, é 14 pontos percentuais inferior. Além do DF, estados como Tocantins, Pará e Maranhão também tiveram crescimento relativamente alto na taxa líquida entre 2014 e 2022.</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18265" y="339783"/>
            <a:ext cx="3188865" cy="4505749"/>
          </a:xfrm>
          <a:prstGeom prst="rect">
            <a:avLst/>
          </a:prstGeom>
        </p:spPr>
      </p:pic>
      <p:sp>
        <p:nvSpPr>
          <p:cNvPr id="6" name="TextBox 5">
            <a:extLst>
              <a:ext uri="{FF2B5EF4-FFF2-40B4-BE49-F238E27FC236}">
                <a16:creationId xmlns:a16="http://schemas.microsoft.com/office/drawing/2014/main" id="{A65C3D89-2BC4-280D-11E0-998EEEF8DD7C}"/>
              </a:ext>
            </a:extLst>
          </p:cNvPr>
          <p:cNvSpPr txBox="1"/>
          <p:nvPr/>
        </p:nvSpPr>
        <p:spPr>
          <a:xfrm>
            <a:off x="5221558" y="4845205"/>
            <a:ext cx="3265915"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PNAD Contínua / IBGE. Elaboração: Campanha Nacional pelo Direito à Educação.</a:t>
            </a:r>
          </a:p>
        </p:txBody>
      </p:sp>
    </p:spTree>
    <p:extLst>
      <p:ext uri="{BB962C8B-B14F-4D97-AF65-F5344CB8AC3E}">
        <p14:creationId xmlns:p14="http://schemas.microsoft.com/office/powerpoint/2010/main" val="2743698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 | Indicador 1B</a:t>
            </a:r>
            <a:endParaRPr lang="pt-BR"/>
          </a:p>
        </p:txBody>
      </p:sp>
      <p:sp>
        <p:nvSpPr>
          <p:cNvPr id="92" name="Google Shape;92;p17"/>
          <p:cNvSpPr txBox="1">
            <a:spLocks noGrp="1"/>
          </p:cNvSpPr>
          <p:nvPr>
            <p:ph type="body" idx="1"/>
          </p:nvPr>
        </p:nvSpPr>
        <p:spPr>
          <a:xfrm>
            <a:off x="5075118" y="1154142"/>
            <a:ext cx="3729130" cy="3387737"/>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O acesso à escola pelas crianças de 4 e 5 anos é relativamente equânime -- especialmente quando comparado ao quadro do acesso na faixa etária adequada à creche. Como ocorre naquele caso, é importante notar a superação da relativa desvantagem que se observava para as crianças pretas no início do PNE.</a:t>
            </a:r>
          </a:p>
          <a:p>
            <a:pPr marL="0" indent="0">
              <a:lnSpc>
                <a:spcPct val="114999"/>
              </a:lnSpc>
              <a:spcAft>
                <a:spcPts val="1200"/>
              </a:spcAft>
              <a:buNone/>
            </a:pPr>
            <a:r>
              <a:rPr lang="pt-BR" sz="1000">
                <a:solidFill>
                  <a:srgbClr val="454545"/>
                </a:solidFill>
              </a:rPr>
              <a:t>Porém, persiste ainda uma desigualdade regional considerável, com as crianças da região Norte sendo as mais desatendidas, acessando a pré-escola em proporção 10 pontos percentuais menor do que ocorre no Nordeste. De forma ainda mais preocupante, essa região também apresentou queda na comparação com 2016, primeiro ano com dados da PNAD Contínua.</a:t>
            </a:r>
          </a:p>
          <a:p>
            <a:pPr marL="0" indent="0">
              <a:lnSpc>
                <a:spcPct val="114999"/>
              </a:lnSpc>
              <a:spcAft>
                <a:spcPts val="1200"/>
              </a:spcAft>
              <a:buNone/>
            </a:pPr>
            <a:r>
              <a:rPr lang="pt-BR" sz="1000">
                <a:solidFill>
                  <a:srgbClr val="454545"/>
                </a:solidFill>
              </a:rPr>
              <a:t>No recorte por renda, há ainda uma disparidade de 8 pontos percentuais entre as crianças do ¼ de famílias mais pobres em relação às mais ricas.</a:t>
            </a:r>
          </a:p>
        </p:txBody>
      </p:sp>
      <p:sp>
        <p:nvSpPr>
          <p:cNvPr id="4" name="TextBox 3">
            <a:extLst>
              <a:ext uri="{FF2B5EF4-FFF2-40B4-BE49-F238E27FC236}">
                <a16:creationId xmlns:a16="http://schemas.microsoft.com/office/drawing/2014/main" id="{266624DA-EF02-3D2A-11EB-33538588FFBE}"/>
              </a:ext>
            </a:extLst>
          </p:cNvPr>
          <p:cNvSpPr txBox="1"/>
          <p:nvPr/>
        </p:nvSpPr>
        <p:spPr>
          <a:xfrm>
            <a:off x="656660" y="4540665"/>
            <a:ext cx="3718933"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PNAD Contínua - Educação / IBGE. Elaboração: Campanha Nacional pelo Direito à Educação.</a:t>
            </a:r>
          </a:p>
        </p:txBody>
      </p:sp>
      <p:pic>
        <p:nvPicPr>
          <p:cNvPr id="2" name="Graphic 3">
            <a:extLst>
              <a:ext uri="{FF2B5EF4-FFF2-40B4-BE49-F238E27FC236}">
                <a16:creationId xmlns:a16="http://schemas.microsoft.com/office/drawing/2014/main" id="{7B2CA168-7573-D59B-D5A3-C1D3760F827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56793" y="1152425"/>
            <a:ext cx="3718800" cy="3388240"/>
          </a:xfrm>
          <a:prstGeom prst="rect">
            <a:avLst/>
          </a:prstGeom>
        </p:spPr>
      </p:pic>
    </p:spTree>
    <p:extLst>
      <p:ext uri="{BB962C8B-B14F-4D97-AF65-F5344CB8AC3E}">
        <p14:creationId xmlns:p14="http://schemas.microsoft.com/office/powerpoint/2010/main" val="2129414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12 | Indicador 12C</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6000" y="1290754"/>
            <a:ext cx="4388001" cy="2632800"/>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867829"/>
            <a:ext cx="3728688" cy="182780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dirty="0">
                <a:solidFill>
                  <a:srgbClr val="454545"/>
                </a:solidFill>
                <a:latin typeface="Open Sans"/>
              </a:rPr>
              <a:t>A expansão de matrículas necessária ao cumprimento dos objetivos acima tem se dado de forma excessivamente concentrada na rede privada, o que piorou durante a pandemia. Esse é outro fator que deve ser corrigido.</a:t>
            </a:r>
            <a:endParaRPr lang="pt-BR" dirty="0">
              <a:solidFill>
                <a:srgbClr val="454545"/>
              </a:solidFill>
              <a:latin typeface="Open Sans"/>
            </a:endParaRPr>
          </a:p>
          <a:p>
            <a:pPr>
              <a:lnSpc>
                <a:spcPct val="114999"/>
              </a:lnSpc>
              <a:spcAft>
                <a:spcPts val="1200"/>
              </a:spcAft>
            </a:pPr>
            <a:r>
              <a:rPr lang="pt-BR" sz="1000" dirty="0">
                <a:solidFill>
                  <a:srgbClr val="454545"/>
                </a:solidFill>
                <a:latin typeface="Open Sans"/>
              </a:rPr>
              <a:t>Até 2021, último ano com dados disponíveis, apenas 9,3% das novas matrículas desde 2013 haviam sido criadas na rede pública, muito abaixo do valor mínimo estabelecido de 40% e, gravemente, uma queda em relação ao que se observou nos anos anteriores.</a:t>
            </a:r>
            <a:endParaRPr lang="pt-BR" dirty="0">
              <a:solidFill>
                <a:srgbClr val="454545"/>
              </a:solidFill>
              <a:latin typeface="Open Sans"/>
            </a:endParaRPr>
          </a:p>
        </p:txBody>
      </p:sp>
      <p:sp>
        <p:nvSpPr>
          <p:cNvPr id="5" name="TextBox 4">
            <a:extLst>
              <a:ext uri="{FF2B5EF4-FFF2-40B4-BE49-F238E27FC236}">
                <a16:creationId xmlns:a16="http://schemas.microsoft.com/office/drawing/2014/main" id="{D13D3488-E50F-91A1-925A-30B2525CA066}"/>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rPr>
              <a:t>Fonte: Censo da Educação Superior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1981044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5"/>
          <p:cNvSpPr txBox="1">
            <a:spLocks noGrp="1"/>
          </p:cNvSpPr>
          <p:nvPr>
            <p:ph type="body" idx="2"/>
          </p:nvPr>
        </p:nvSpPr>
        <p:spPr>
          <a:prstGeom prst="rect">
            <a:avLst/>
          </a:prstGeom>
        </p:spPr>
        <p:txBody>
          <a:bodyPr spcFirstLastPara="1" wrap="square" lIns="91425" tIns="91425" rIns="91425" bIns="91425" anchor="ctr" anchorCtr="0">
            <a:normAutofit/>
          </a:bodyPr>
          <a:lstStyle/>
          <a:p>
            <a:pPr marL="0" indent="0">
              <a:lnSpc>
                <a:spcPct val="114999"/>
              </a:lnSpc>
              <a:spcAft>
                <a:spcPts val="1200"/>
              </a:spcAft>
              <a:buNone/>
            </a:pPr>
            <a:r>
              <a:rPr lang="pt-BR" sz="1000" i="1" dirty="0">
                <a:solidFill>
                  <a:schemeClr val="tx1"/>
                </a:solidFill>
              </a:rPr>
              <a:t>Indicador 13A: Percentual de docentes em exercício no Ensino Superior com mestrado ou doutorado</a:t>
            </a:r>
            <a:endParaRPr lang="pt-BR" i="1" dirty="0">
              <a:solidFill>
                <a:schemeClr val="tx1"/>
              </a:solidFill>
            </a:endParaRPr>
          </a:p>
          <a:p>
            <a:pPr marL="0" indent="0">
              <a:lnSpc>
                <a:spcPct val="114999"/>
              </a:lnSpc>
              <a:spcAft>
                <a:spcPts val="1200"/>
              </a:spcAft>
              <a:buNone/>
            </a:pPr>
            <a:endParaRPr lang="pt-BR" sz="1000" i="1" dirty="0">
              <a:solidFill>
                <a:schemeClr val="tx1"/>
              </a:solidFill>
            </a:endParaRPr>
          </a:p>
          <a:p>
            <a:pPr marL="0" indent="0">
              <a:lnSpc>
                <a:spcPct val="114999"/>
              </a:lnSpc>
              <a:spcAft>
                <a:spcPts val="1200"/>
              </a:spcAft>
              <a:buNone/>
            </a:pPr>
            <a:r>
              <a:rPr lang="pt-BR" sz="1000" i="1" dirty="0">
                <a:solidFill>
                  <a:schemeClr val="tx1"/>
                </a:solidFill>
              </a:rPr>
              <a:t>Indicador 13B: Percentual de docentes em exercício no Ensino Superior com doutorado</a:t>
            </a:r>
          </a:p>
        </p:txBody>
      </p:sp>
      <p:grpSp>
        <p:nvGrpSpPr>
          <p:cNvPr id="5" name="Group 4">
            <a:extLst>
              <a:ext uri="{FF2B5EF4-FFF2-40B4-BE49-F238E27FC236}">
                <a16:creationId xmlns:a16="http://schemas.microsoft.com/office/drawing/2014/main" id="{1DD2470E-0C5E-6A45-48EA-AA261317D91D}"/>
              </a:ext>
            </a:extLst>
          </p:cNvPr>
          <p:cNvGrpSpPr/>
          <p:nvPr/>
        </p:nvGrpSpPr>
        <p:grpSpPr>
          <a:xfrm>
            <a:off x="299040" y="1648290"/>
            <a:ext cx="3982113" cy="1846332"/>
            <a:chOff x="299040" y="1212695"/>
            <a:chExt cx="3982113" cy="1846332"/>
          </a:xfrm>
        </p:grpSpPr>
        <p:sp>
          <p:nvSpPr>
            <p:cNvPr id="3" name="TextBox 2">
              <a:extLst>
                <a:ext uri="{FF2B5EF4-FFF2-40B4-BE49-F238E27FC236}">
                  <a16:creationId xmlns:a16="http://schemas.microsoft.com/office/drawing/2014/main" id="{6ACB77AF-A4E5-AA29-0021-0DBC537741B6}"/>
                </a:ext>
              </a:extLst>
            </p:cNvPr>
            <p:cNvSpPr txBox="1"/>
            <p:nvPr/>
          </p:nvSpPr>
          <p:spPr>
            <a:xfrm>
              <a:off x="299040" y="2043364"/>
              <a:ext cx="398056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i="1">
                  <a:solidFill>
                    <a:srgbClr val="695D46"/>
                  </a:solidFill>
                  <a:latin typeface="Open Sans"/>
                </a:rPr>
                <a:t>Elevar a qualidade da Educação Superior pela ampliação da proporção de mestres e doutores do corpo docente em efetivo exercício no conjunto do sistema de Educação Superior para 75%, sendo, do total, no mínimo, 35% doutores.</a:t>
              </a:r>
              <a:endParaRPr lang="pt-BR" i="1">
                <a:solidFill>
                  <a:srgbClr val="695D46"/>
                </a:solidFill>
                <a:latin typeface="Open Sans"/>
              </a:endParaRPr>
            </a:p>
          </p:txBody>
        </p:sp>
        <p:sp>
          <p:nvSpPr>
            <p:cNvPr id="4" name="TextBox 3">
              <a:extLst>
                <a:ext uri="{FF2B5EF4-FFF2-40B4-BE49-F238E27FC236}">
                  <a16:creationId xmlns:a16="http://schemas.microsoft.com/office/drawing/2014/main" id="{C0EEB5C7-D263-7438-D76D-91A40A4F2F73}"/>
                </a:ext>
              </a:extLst>
            </p:cNvPr>
            <p:cNvSpPr txBox="1"/>
            <p:nvPr/>
          </p:nvSpPr>
          <p:spPr>
            <a:xfrm>
              <a:off x="299040" y="1212695"/>
              <a:ext cx="39821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4800" b="1">
                  <a:solidFill>
                    <a:srgbClr val="EF6C00"/>
                  </a:solidFill>
                  <a:latin typeface="PT Sans Narrow"/>
                </a:rPr>
                <a:t>Meta 13</a:t>
              </a:r>
              <a:endParaRPr lang="pt-BR"/>
            </a:p>
          </p:txBody>
        </p:sp>
      </p:grpSp>
    </p:spTree>
    <p:extLst>
      <p:ext uri="{BB962C8B-B14F-4D97-AF65-F5344CB8AC3E}">
        <p14:creationId xmlns:p14="http://schemas.microsoft.com/office/powerpoint/2010/main" val="8598723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13 | Indicador 13A</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000" y="1290754"/>
            <a:ext cx="4388001" cy="2632800"/>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282390"/>
            <a:ext cx="3728688" cy="28896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a:solidFill>
                  <a:srgbClr val="454545"/>
                </a:solidFill>
                <a:latin typeface="Open Sans"/>
              </a:rPr>
              <a:t>A proporção de docentes na Educação Superior que possuía mestrado ou doutorado em 2014 estava tão próxima do nível prescrito que em 2015, nove anos antes do prazo, já era superior a esse objetivo. Essa situação contradiz o propósito de ter um Plano que oriente os avanços educacionais, além de ir contra a diretriz de melhoria da qualidade da educação expressa no artigo 2º da lei que o aprova.</a:t>
            </a:r>
            <a:endParaRPr lang="pt-BR">
              <a:solidFill>
                <a:srgbClr val="454545"/>
              </a:solidFill>
              <a:latin typeface="Open Sans"/>
            </a:endParaRPr>
          </a:p>
          <a:p>
            <a:pPr>
              <a:lnSpc>
                <a:spcPct val="114999"/>
              </a:lnSpc>
              <a:spcAft>
                <a:spcPts val="1200"/>
              </a:spcAft>
            </a:pPr>
            <a:r>
              <a:rPr lang="pt-BR" sz="1000">
                <a:solidFill>
                  <a:srgbClr val="454545"/>
                </a:solidFill>
                <a:latin typeface="Open Sans"/>
              </a:rPr>
              <a:t>Assim, para estabelecer um caminho adiante, complementa-se aqui o monitoramento da meta 13 com os indicadores desmembrados entre rede pública e rede privada. Essa separação foi escolhida porque o texto da meta desobrigou o setor privado a melhorar a qualidade que oferece, apesar de concentrar a maioria de matrículas da Educação Superior.</a:t>
            </a:r>
            <a:endParaRPr lang="pt-BR">
              <a:solidFill>
                <a:srgbClr val="454545"/>
              </a:solidFill>
              <a:latin typeface="Open Sans"/>
            </a:endParaRPr>
          </a:p>
        </p:txBody>
      </p:sp>
      <p:sp>
        <p:nvSpPr>
          <p:cNvPr id="5" name="TextBox 4">
            <a:extLst>
              <a:ext uri="{FF2B5EF4-FFF2-40B4-BE49-F238E27FC236}">
                <a16:creationId xmlns:a16="http://schemas.microsoft.com/office/drawing/2014/main" id="{72830C87-F5A7-52E2-F073-1D7E740005E7}"/>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rPr>
              <a:t>Fonte: Censo da Educação Superior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41394869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13 | Indicador 13A</a:t>
            </a:r>
            <a:endParaRPr lang="pt-BR"/>
          </a:p>
        </p:txBody>
      </p:sp>
      <p:sp>
        <p:nvSpPr>
          <p:cNvPr id="92" name="Google Shape;92;p17"/>
          <p:cNvSpPr txBox="1">
            <a:spLocks noGrp="1"/>
          </p:cNvSpPr>
          <p:nvPr>
            <p:ph type="body" idx="1"/>
          </p:nvPr>
        </p:nvSpPr>
        <p:spPr>
          <a:xfrm>
            <a:off x="625422" y="1737232"/>
            <a:ext cx="3729130" cy="2426279"/>
          </a:xfrm>
          <a:prstGeom prst="rect">
            <a:avLst/>
          </a:prstGeom>
          <a:solidFill>
            <a:schemeClr val="bg1"/>
          </a:solidFill>
        </p:spPr>
        <p:txBody>
          <a:bodyPr spcFirstLastPara="1" wrap="square" lIns="91425" tIns="91425" rIns="91425" bIns="0" anchor="t" anchorCtr="0">
            <a:noAutofit/>
          </a:bodyPr>
          <a:lstStyle/>
          <a:p>
            <a:pPr marL="0" indent="0">
              <a:lnSpc>
                <a:spcPct val="114999"/>
              </a:lnSpc>
              <a:spcAft>
                <a:spcPts val="1200"/>
              </a:spcAft>
              <a:buNone/>
            </a:pPr>
            <a:r>
              <a:rPr lang="pt-BR" sz="1000" dirty="0">
                <a:solidFill>
                  <a:srgbClr val="454545"/>
                </a:solidFill>
              </a:rPr>
              <a:t>Em 2020, o indicador estava em um nível acima do objetivo traçado na meta dentro de todos os subgrupos analisados. Além disso, houve queda na desigualdade pelo recorte de sexo do docente. </a:t>
            </a:r>
          </a:p>
          <a:p>
            <a:pPr marL="0" indent="0">
              <a:lnSpc>
                <a:spcPct val="114999"/>
              </a:lnSpc>
              <a:spcAft>
                <a:spcPts val="1200"/>
              </a:spcAft>
              <a:buNone/>
            </a:pPr>
            <a:r>
              <a:rPr lang="pt-BR" sz="1000" dirty="0">
                <a:solidFill>
                  <a:srgbClr val="454545"/>
                </a:solidFill>
              </a:rPr>
              <a:t>Quanto ao recorte de raça-cor, resta um significativo grau de incerteza dado o fato de esta informação ainda estar indisponível para pouco menos de um terço do docentes em exercício no Ensino Superior. </a:t>
            </a:r>
          </a:p>
          <a:p>
            <a:pPr marL="0" indent="0">
              <a:lnSpc>
                <a:spcPct val="114999"/>
              </a:lnSpc>
              <a:spcAft>
                <a:spcPts val="1200"/>
              </a:spcAft>
              <a:buNone/>
            </a:pPr>
            <a:r>
              <a:rPr lang="pt-BR" sz="1000" dirty="0">
                <a:solidFill>
                  <a:srgbClr val="454545"/>
                </a:solidFill>
              </a:rPr>
              <a:t>Entre as regiões, Norte e Nordeste tiveram uma redução em sua distância do resto do país, mas o mesmo não ocorreu com a região Centro-Oeste.</a:t>
            </a:r>
          </a:p>
          <a:p>
            <a:pPr marL="0" indent="0">
              <a:lnSpc>
                <a:spcPct val="114999"/>
              </a:lnSpc>
              <a:spcAft>
                <a:spcPts val="1200"/>
              </a:spcAft>
              <a:buNone/>
            </a:pPr>
            <a:endParaRPr lang="pt-BR" sz="1000" dirty="0">
              <a:solidFill>
                <a:srgbClr val="454545"/>
              </a:solidFill>
            </a:endParaRPr>
          </a:p>
        </p:txBody>
      </p:sp>
      <p:sp>
        <p:nvSpPr>
          <p:cNvPr id="4" name="TextBox 3">
            <a:extLst>
              <a:ext uri="{FF2B5EF4-FFF2-40B4-BE49-F238E27FC236}">
                <a16:creationId xmlns:a16="http://schemas.microsoft.com/office/drawing/2014/main" id="{2B2FA6ED-CFB2-0BD4-E294-F60E3D0C68D2}"/>
              </a:ext>
            </a:extLst>
          </p:cNvPr>
          <p:cNvSpPr txBox="1"/>
          <p:nvPr/>
        </p:nvSpPr>
        <p:spPr>
          <a:xfrm>
            <a:off x="5219261" y="4841383"/>
            <a:ext cx="3188865"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Censo da Educação Superior / INEP / MEC. Elaboração: Campanha Nacional pelo Direito à Educação</a:t>
            </a:r>
            <a:endParaRPr lang="pt-BR">
              <a:solidFill>
                <a:srgbClr val="454545"/>
              </a:solidFill>
              <a:latin typeface="Open Sans"/>
            </a:endParaRPr>
          </a:p>
        </p:txBody>
      </p:sp>
      <p:pic>
        <p:nvPicPr>
          <p:cNvPr id="2" name="Graphic 3">
            <a:extLst>
              <a:ext uri="{FF2B5EF4-FFF2-40B4-BE49-F238E27FC236}">
                <a16:creationId xmlns:a16="http://schemas.microsoft.com/office/drawing/2014/main" id="{FA0A9F73-A35D-B7A5-3325-58BADBE80E1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19261" y="307247"/>
            <a:ext cx="3528000" cy="4534136"/>
          </a:xfrm>
          <a:prstGeom prst="rect">
            <a:avLst/>
          </a:prstGeom>
        </p:spPr>
      </p:pic>
    </p:spTree>
    <p:extLst>
      <p:ext uri="{BB962C8B-B14F-4D97-AF65-F5344CB8AC3E}">
        <p14:creationId xmlns:p14="http://schemas.microsoft.com/office/powerpoint/2010/main" val="37038843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13 | Indicador 13A</a:t>
            </a:r>
            <a:endParaRPr lang="pt-BR"/>
          </a:p>
        </p:txBody>
      </p:sp>
      <p:sp>
        <p:nvSpPr>
          <p:cNvPr id="92" name="Google Shape;92;p17"/>
          <p:cNvSpPr txBox="1">
            <a:spLocks noGrp="1"/>
          </p:cNvSpPr>
          <p:nvPr>
            <p:ph type="body" idx="1"/>
          </p:nvPr>
        </p:nvSpPr>
        <p:spPr>
          <a:xfrm>
            <a:off x="537966" y="1851764"/>
            <a:ext cx="3729130" cy="1808262"/>
          </a:xfrm>
          <a:prstGeom prst="rect">
            <a:avLst/>
          </a:prstGeom>
          <a:solidFill>
            <a:schemeClr val="bg1"/>
          </a:solidFill>
        </p:spPr>
        <p:txBody>
          <a:bodyPr spcFirstLastPara="1" wrap="square" lIns="91425" tIns="91425" rIns="91425" bIns="0" anchor="t" anchorCtr="0">
            <a:normAutofit/>
          </a:bodyPr>
          <a:lstStyle/>
          <a:p>
            <a:pPr marL="0" indent="0">
              <a:lnSpc>
                <a:spcPct val="114999"/>
              </a:lnSpc>
              <a:spcAft>
                <a:spcPts val="1200"/>
              </a:spcAft>
              <a:buNone/>
            </a:pPr>
            <a:r>
              <a:rPr lang="pt-BR" sz="1000" dirty="0">
                <a:solidFill>
                  <a:srgbClr val="454545"/>
                </a:solidFill>
              </a:rPr>
              <a:t>Entre os estados, Amapá e Rondônia são aqueles nos quais a proporção de docentes com mestrado ou doutorado é menor, ainda que tenha havido um significativo crescimento entre 2014 e 2020, com a variação no Amapá sendo inferior apenas a Tocantins.</a:t>
            </a:r>
          </a:p>
          <a:p>
            <a:pPr marL="0" indent="0">
              <a:lnSpc>
                <a:spcPct val="114999"/>
              </a:lnSpc>
              <a:spcAft>
                <a:spcPts val="1200"/>
              </a:spcAft>
              <a:buNone/>
            </a:pPr>
            <a:r>
              <a:rPr lang="pt-BR" sz="1000" dirty="0">
                <a:solidFill>
                  <a:srgbClr val="454545"/>
                </a:solidFill>
              </a:rPr>
              <a:t>Maranhão, Piauí e Goiás são outros casos de forte aumento no período.</a:t>
            </a:r>
            <a:endParaRPr lang="pt-BR" dirty="0">
              <a:solidFill>
                <a:srgbClr val="454545"/>
              </a:solidFill>
            </a:endParaRP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9261" y="335634"/>
            <a:ext cx="3188865" cy="4505749"/>
          </a:xfrm>
          <a:prstGeom prst="rect">
            <a:avLst/>
          </a:prstGeom>
        </p:spPr>
      </p:pic>
      <p:sp>
        <p:nvSpPr>
          <p:cNvPr id="4" name="TextBox 3">
            <a:extLst>
              <a:ext uri="{FF2B5EF4-FFF2-40B4-BE49-F238E27FC236}">
                <a16:creationId xmlns:a16="http://schemas.microsoft.com/office/drawing/2014/main" id="{4C2ACBD0-F6A3-2BF2-51C7-BE0C866809A8}"/>
              </a:ext>
            </a:extLst>
          </p:cNvPr>
          <p:cNvSpPr txBox="1"/>
          <p:nvPr/>
        </p:nvSpPr>
        <p:spPr>
          <a:xfrm>
            <a:off x="5221558" y="4845205"/>
            <a:ext cx="3182281"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Censo da Educação Superior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12064453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13 | Indicador 13B</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000" y="1290754"/>
            <a:ext cx="4388000" cy="2632800"/>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794730"/>
            <a:ext cx="3728688" cy="20039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a:solidFill>
                  <a:srgbClr val="454545"/>
                </a:solidFill>
                <a:latin typeface="Open Sans"/>
              </a:rPr>
              <a:t>Já em 2014 estava superado o dispositivo da meta 13 que diz respeito aos doutores em exercício docente no conjunto do sistema de Educação Superior.</a:t>
            </a:r>
          </a:p>
          <a:p>
            <a:pPr>
              <a:lnSpc>
                <a:spcPct val="114999"/>
              </a:lnSpc>
              <a:spcAft>
                <a:spcPts val="1200"/>
              </a:spcAft>
            </a:pPr>
            <a:r>
              <a:rPr lang="pt-BR" sz="1000">
                <a:solidFill>
                  <a:srgbClr val="454545"/>
                </a:solidFill>
                <a:latin typeface="Open Sans"/>
              </a:rPr>
              <a:t>Portanto, assim como em relação ao indicador sobre docentes com mestrado ou doutorado, complementou-se o monitoramento da meta com os índices observados na rede privada. O que se observa, porém, é que neste caso a rede privada não está em uma trajetória compatível com a chegada em 2024 ao nível previsto no Plano (velocidade de avanço é 88% da necessária).</a:t>
            </a:r>
          </a:p>
        </p:txBody>
      </p:sp>
      <p:sp>
        <p:nvSpPr>
          <p:cNvPr id="5" name="TextBox 4">
            <a:extLst>
              <a:ext uri="{FF2B5EF4-FFF2-40B4-BE49-F238E27FC236}">
                <a16:creationId xmlns:a16="http://schemas.microsoft.com/office/drawing/2014/main" id="{892EFF79-B465-AFEA-E2A0-D11BA3A8712A}"/>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rPr>
              <a:t>Fonte: Censo da Educação Superior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12450065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13 | Indicador 13B</a:t>
            </a:r>
            <a:endParaRPr lang="pt-BR"/>
          </a:p>
        </p:txBody>
      </p:sp>
      <p:sp>
        <p:nvSpPr>
          <p:cNvPr id="92" name="Google Shape;92;p17"/>
          <p:cNvSpPr txBox="1">
            <a:spLocks noGrp="1"/>
          </p:cNvSpPr>
          <p:nvPr>
            <p:ph type="body" idx="1"/>
          </p:nvPr>
        </p:nvSpPr>
        <p:spPr>
          <a:xfrm>
            <a:off x="628649" y="1774086"/>
            <a:ext cx="3729130" cy="2094012"/>
          </a:xfrm>
          <a:prstGeom prst="rect">
            <a:avLst/>
          </a:prstGeom>
          <a:solidFill>
            <a:schemeClr val="bg1"/>
          </a:solidFill>
        </p:spPr>
        <p:txBody>
          <a:bodyPr spcFirstLastPara="1" wrap="square" lIns="91425" tIns="91425" rIns="91425" bIns="0" anchor="t" anchorCtr="0">
            <a:normAutofit/>
          </a:bodyPr>
          <a:lstStyle/>
          <a:p>
            <a:pPr marL="0" indent="0">
              <a:lnSpc>
                <a:spcPct val="114999"/>
              </a:lnSpc>
              <a:spcAft>
                <a:spcPts val="1200"/>
              </a:spcAft>
              <a:buNone/>
            </a:pPr>
            <a:r>
              <a:rPr lang="pt-BR" sz="1000" dirty="0">
                <a:solidFill>
                  <a:srgbClr val="454545"/>
                </a:solidFill>
              </a:rPr>
              <a:t>Assim como ocorre no caso do indicador referentes à proporção de docentes com títulos de mestres ou doutores, todos os subgrupos apresentam níveis acima do estipulado como objetivo para o recorte nacional.</a:t>
            </a:r>
            <a:endParaRPr lang="pt-BR" dirty="0">
              <a:solidFill>
                <a:srgbClr val="454545"/>
              </a:solidFill>
            </a:endParaRPr>
          </a:p>
          <a:p>
            <a:pPr marL="0" indent="0">
              <a:lnSpc>
                <a:spcPct val="114999"/>
              </a:lnSpc>
              <a:spcAft>
                <a:spcPts val="1200"/>
              </a:spcAft>
              <a:buNone/>
            </a:pPr>
            <a:r>
              <a:rPr lang="pt-BR" sz="1000" dirty="0">
                <a:solidFill>
                  <a:srgbClr val="454545"/>
                </a:solidFill>
              </a:rPr>
              <a:t>Também cabe a mesma ressalva em relação à alta taxa de não-declaração ou não-disponibilidade da informação de raça-cor dos docentes em exercício no Ensino Superior. Destaca-se, no entanto, a maior disparidade de pardos em relação aos brancos nesse indicador.</a:t>
            </a:r>
          </a:p>
        </p:txBody>
      </p:sp>
      <p:sp>
        <p:nvSpPr>
          <p:cNvPr id="4" name="TextBox 3">
            <a:extLst>
              <a:ext uri="{FF2B5EF4-FFF2-40B4-BE49-F238E27FC236}">
                <a16:creationId xmlns:a16="http://schemas.microsoft.com/office/drawing/2014/main" id="{66ECDD00-FE77-9576-C802-E52AA8B3E75E}"/>
              </a:ext>
            </a:extLst>
          </p:cNvPr>
          <p:cNvSpPr txBox="1"/>
          <p:nvPr/>
        </p:nvSpPr>
        <p:spPr>
          <a:xfrm>
            <a:off x="5219261" y="4836253"/>
            <a:ext cx="3725903"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Censo da Educação Superior / INEP / MEC. Elaboração: Campanha Nacional pelo Direito à Educação</a:t>
            </a:r>
            <a:endParaRPr lang="pt-BR">
              <a:solidFill>
                <a:srgbClr val="454545"/>
              </a:solidFill>
              <a:latin typeface="Open Sans"/>
            </a:endParaRPr>
          </a:p>
        </p:txBody>
      </p:sp>
      <p:pic>
        <p:nvPicPr>
          <p:cNvPr id="2" name="Graphic 3">
            <a:extLst>
              <a:ext uri="{FF2B5EF4-FFF2-40B4-BE49-F238E27FC236}">
                <a16:creationId xmlns:a16="http://schemas.microsoft.com/office/drawing/2014/main" id="{8E040A53-DA2D-703D-7D69-1CE975214C7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19261" y="366048"/>
            <a:ext cx="3528000" cy="4416533"/>
          </a:xfrm>
          <a:prstGeom prst="rect">
            <a:avLst/>
          </a:prstGeom>
        </p:spPr>
      </p:pic>
    </p:spTree>
    <p:extLst>
      <p:ext uri="{BB962C8B-B14F-4D97-AF65-F5344CB8AC3E}">
        <p14:creationId xmlns:p14="http://schemas.microsoft.com/office/powerpoint/2010/main" val="39137667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13 | Indicador 13B</a:t>
            </a:r>
            <a:endParaRPr lang="pt-BR"/>
          </a:p>
        </p:txBody>
      </p:sp>
      <p:sp>
        <p:nvSpPr>
          <p:cNvPr id="92" name="Google Shape;92;p17"/>
          <p:cNvSpPr txBox="1">
            <a:spLocks noGrp="1"/>
          </p:cNvSpPr>
          <p:nvPr>
            <p:ph type="body" idx="1"/>
          </p:nvPr>
        </p:nvSpPr>
        <p:spPr>
          <a:xfrm>
            <a:off x="537966" y="1851764"/>
            <a:ext cx="3729130" cy="1808262"/>
          </a:xfrm>
          <a:prstGeom prst="rect">
            <a:avLst/>
          </a:prstGeom>
          <a:solidFill>
            <a:schemeClr val="bg1"/>
          </a:solidFill>
        </p:spPr>
        <p:txBody>
          <a:bodyPr spcFirstLastPara="1" wrap="square" lIns="91425" tIns="91425" rIns="91425" bIns="0" anchor="t" anchorCtr="0">
            <a:normAutofit/>
          </a:bodyPr>
          <a:lstStyle/>
          <a:p>
            <a:pPr marL="0" indent="0">
              <a:lnSpc>
                <a:spcPct val="114999"/>
              </a:lnSpc>
              <a:spcAft>
                <a:spcPts val="1200"/>
              </a:spcAft>
              <a:buNone/>
            </a:pPr>
            <a:r>
              <a:rPr lang="pt-BR" sz="1000" dirty="0">
                <a:solidFill>
                  <a:srgbClr val="454545"/>
                </a:solidFill>
              </a:rPr>
              <a:t>Calculando o indicador em cada uma das unidades federativas, obtemos que Rondônia e Acre apresentam os menores níveis, enquanto Rio Grande do Sul e Paraíba apresentam os maiores.</a:t>
            </a:r>
          </a:p>
          <a:p>
            <a:pPr marL="0" indent="0">
              <a:lnSpc>
                <a:spcPct val="114999"/>
              </a:lnSpc>
              <a:spcAft>
                <a:spcPts val="1200"/>
              </a:spcAft>
              <a:buNone/>
            </a:pPr>
            <a:r>
              <a:rPr lang="pt-BR" sz="1000" dirty="0">
                <a:solidFill>
                  <a:srgbClr val="454545"/>
                </a:solidFill>
              </a:rPr>
              <a:t>Estes dois estados tiveram crescimento superior a Rondônia no período de 2014 a 2020, de forma que a tendência é de aumento no intervalo entre os pontos extremos.</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9261" y="443211"/>
            <a:ext cx="3188865" cy="4399452"/>
          </a:xfrm>
          <a:prstGeom prst="rect">
            <a:avLst/>
          </a:prstGeom>
        </p:spPr>
      </p:pic>
      <p:sp>
        <p:nvSpPr>
          <p:cNvPr id="6" name="TextBox 5">
            <a:extLst>
              <a:ext uri="{FF2B5EF4-FFF2-40B4-BE49-F238E27FC236}">
                <a16:creationId xmlns:a16="http://schemas.microsoft.com/office/drawing/2014/main" id="{07F2EB3D-AB10-CA45-A8F2-769A401F5278}"/>
              </a:ext>
            </a:extLst>
          </p:cNvPr>
          <p:cNvSpPr txBox="1"/>
          <p:nvPr/>
        </p:nvSpPr>
        <p:spPr>
          <a:xfrm>
            <a:off x="5221558" y="4845205"/>
            <a:ext cx="3182281"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Censo da Educação Superior / INEP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18818078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5"/>
          <p:cNvSpPr txBox="1">
            <a:spLocks noGrp="1"/>
          </p:cNvSpPr>
          <p:nvPr>
            <p:ph type="body" idx="2"/>
          </p:nvPr>
        </p:nvSpPr>
        <p:spPr>
          <a:prstGeom prst="rect">
            <a:avLst/>
          </a:prstGeom>
        </p:spPr>
        <p:txBody>
          <a:bodyPr spcFirstLastPara="1" wrap="square" lIns="91425" tIns="91425" rIns="91425" bIns="91425" anchor="ctr" anchorCtr="0">
            <a:normAutofit/>
          </a:bodyPr>
          <a:lstStyle/>
          <a:p>
            <a:pPr marL="0" indent="0">
              <a:lnSpc>
                <a:spcPct val="114999"/>
              </a:lnSpc>
              <a:spcAft>
                <a:spcPts val="1200"/>
              </a:spcAft>
              <a:buNone/>
            </a:pPr>
            <a:r>
              <a:rPr lang="pt-BR" sz="1000" i="1" dirty="0">
                <a:solidFill>
                  <a:schemeClr val="tx1"/>
                </a:solidFill>
              </a:rPr>
              <a:t>Indicador 14A: Mestres titulados</a:t>
            </a:r>
            <a:endParaRPr lang="pt-BR" i="1" dirty="0">
              <a:solidFill>
                <a:schemeClr val="tx1"/>
              </a:solidFill>
            </a:endParaRPr>
          </a:p>
          <a:p>
            <a:pPr marL="0" indent="0">
              <a:lnSpc>
                <a:spcPct val="114999"/>
              </a:lnSpc>
              <a:spcAft>
                <a:spcPts val="1200"/>
              </a:spcAft>
              <a:buNone/>
            </a:pPr>
            <a:endParaRPr lang="pt-BR" sz="1000" i="1" dirty="0">
              <a:solidFill>
                <a:schemeClr val="tx1"/>
              </a:solidFill>
            </a:endParaRPr>
          </a:p>
          <a:p>
            <a:pPr marL="0" indent="0">
              <a:lnSpc>
                <a:spcPct val="114999"/>
              </a:lnSpc>
              <a:spcAft>
                <a:spcPts val="1200"/>
              </a:spcAft>
              <a:buNone/>
            </a:pPr>
            <a:r>
              <a:rPr lang="pt-BR" sz="1000" i="1" dirty="0">
                <a:solidFill>
                  <a:schemeClr val="tx1"/>
                </a:solidFill>
              </a:rPr>
              <a:t>Indicador 14B: Doutores titulados</a:t>
            </a:r>
          </a:p>
        </p:txBody>
      </p:sp>
      <p:grpSp>
        <p:nvGrpSpPr>
          <p:cNvPr id="5" name="Group 4">
            <a:extLst>
              <a:ext uri="{FF2B5EF4-FFF2-40B4-BE49-F238E27FC236}">
                <a16:creationId xmlns:a16="http://schemas.microsoft.com/office/drawing/2014/main" id="{1DD2470E-0C5E-6A45-48EA-AA261317D91D}"/>
              </a:ext>
            </a:extLst>
          </p:cNvPr>
          <p:cNvGrpSpPr/>
          <p:nvPr/>
        </p:nvGrpSpPr>
        <p:grpSpPr>
          <a:xfrm>
            <a:off x="299040" y="1651774"/>
            <a:ext cx="3982113" cy="1477000"/>
            <a:chOff x="299040" y="1212695"/>
            <a:chExt cx="3982113" cy="1477000"/>
          </a:xfrm>
        </p:grpSpPr>
        <p:sp>
          <p:nvSpPr>
            <p:cNvPr id="3" name="TextBox 2">
              <a:extLst>
                <a:ext uri="{FF2B5EF4-FFF2-40B4-BE49-F238E27FC236}">
                  <a16:creationId xmlns:a16="http://schemas.microsoft.com/office/drawing/2014/main" id="{6ACB77AF-A4E5-AA29-0021-0DBC537741B6}"/>
                </a:ext>
              </a:extLst>
            </p:cNvPr>
            <p:cNvSpPr txBox="1"/>
            <p:nvPr/>
          </p:nvSpPr>
          <p:spPr>
            <a:xfrm>
              <a:off x="299040" y="2043364"/>
              <a:ext cx="39805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i="1">
                  <a:solidFill>
                    <a:srgbClr val="695D46"/>
                  </a:solidFill>
                  <a:latin typeface="Open Sans"/>
                </a:rPr>
                <a:t>Elevar gradualmente o número de matrículas na pós-graduação stricto sensu, de modo a atingir a titulação anual de 60.000 mestres e 25.000 doutores.</a:t>
              </a:r>
              <a:endParaRPr lang="pt-BR" i="1">
                <a:solidFill>
                  <a:srgbClr val="695D46"/>
                </a:solidFill>
                <a:latin typeface="Open Sans"/>
              </a:endParaRPr>
            </a:p>
          </p:txBody>
        </p:sp>
        <p:sp>
          <p:nvSpPr>
            <p:cNvPr id="4" name="TextBox 3">
              <a:extLst>
                <a:ext uri="{FF2B5EF4-FFF2-40B4-BE49-F238E27FC236}">
                  <a16:creationId xmlns:a16="http://schemas.microsoft.com/office/drawing/2014/main" id="{C0EEB5C7-D263-7438-D76D-91A40A4F2F73}"/>
                </a:ext>
              </a:extLst>
            </p:cNvPr>
            <p:cNvSpPr txBox="1"/>
            <p:nvPr/>
          </p:nvSpPr>
          <p:spPr>
            <a:xfrm>
              <a:off x="299040" y="1212695"/>
              <a:ext cx="39821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4800" b="1">
                  <a:solidFill>
                    <a:srgbClr val="EF6C00"/>
                  </a:solidFill>
                  <a:latin typeface="PT Sans Narrow"/>
                </a:rPr>
                <a:t>Meta 14</a:t>
              </a:r>
              <a:endParaRPr lang="pt-BR"/>
            </a:p>
          </p:txBody>
        </p:sp>
      </p:grpSp>
    </p:spTree>
    <p:extLst>
      <p:ext uri="{BB962C8B-B14F-4D97-AF65-F5344CB8AC3E}">
        <p14:creationId xmlns:p14="http://schemas.microsoft.com/office/powerpoint/2010/main" val="39258184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14 | Indicador 14A</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6000" y="1290754"/>
            <a:ext cx="4388000" cy="2632800"/>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798134"/>
            <a:ext cx="3728688" cy="218175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dirty="0">
                <a:solidFill>
                  <a:srgbClr val="454545"/>
                </a:solidFill>
                <a:latin typeface="Open Sans"/>
              </a:rPr>
              <a:t>Para 2024, a meta 14 do Plano Nacional de Educação determina que o número de mestres titulados seja igual a 60 mil. Esse nível foi superado em 2017, o que se manteve até 2020, mesmo com a forte queda naquele ano, já no contexto da crise de COVID-19.</a:t>
            </a:r>
            <a:endParaRPr lang="pt-BR" dirty="0">
              <a:solidFill>
                <a:srgbClr val="454545"/>
              </a:solidFill>
              <a:latin typeface="Open Sans"/>
            </a:endParaRPr>
          </a:p>
          <a:p>
            <a:pPr>
              <a:lnSpc>
                <a:spcPct val="114999"/>
              </a:lnSpc>
              <a:spcAft>
                <a:spcPts val="1200"/>
              </a:spcAft>
            </a:pPr>
            <a:r>
              <a:rPr lang="pt-BR" sz="1000" dirty="0">
                <a:solidFill>
                  <a:srgbClr val="454545"/>
                </a:solidFill>
                <a:latin typeface="Open Sans"/>
              </a:rPr>
              <a:t>No entanto, mesmo que a quantidade de mestres titulados esteja acima do objetivo para o fim do plano, é preciso que ela se mantenha assim até 2024 para o cumprimento da meta 14, e é preciso atenção garantir a reversão da perda, dada a sabida capacidade do sistema educacional brasileiro de formar o número que se observava anteriormente.</a:t>
            </a:r>
            <a:endParaRPr lang="pt-BR" dirty="0">
              <a:solidFill>
                <a:srgbClr val="454545"/>
              </a:solidFill>
              <a:latin typeface="Open Sans"/>
            </a:endParaRPr>
          </a:p>
        </p:txBody>
      </p:sp>
      <p:sp>
        <p:nvSpPr>
          <p:cNvPr id="5" name="TextBox 4">
            <a:extLst>
              <a:ext uri="{FF2B5EF4-FFF2-40B4-BE49-F238E27FC236}">
                <a16:creationId xmlns:a16="http://schemas.microsoft.com/office/drawing/2014/main" id="{8C32A3AC-2123-19E9-18BD-3CEFC5DFB0B9}"/>
              </a:ext>
            </a:extLst>
          </p:cNvPr>
          <p:cNvSpPr txBox="1"/>
          <p:nvPr/>
        </p:nvSpPr>
        <p:spPr>
          <a:xfrm>
            <a:off x="412595" y="3925230"/>
            <a:ext cx="4158011"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rPr>
              <a:t>Fonte: Geocapes (Visualizado em 21/04/2022) / CAPES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1360063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 | Indicador 1B</a:t>
            </a:r>
            <a:endParaRPr lang="pt-BR"/>
          </a:p>
        </p:txBody>
      </p:sp>
      <p:sp>
        <p:nvSpPr>
          <p:cNvPr id="92" name="Google Shape;92;p17"/>
          <p:cNvSpPr txBox="1">
            <a:spLocks noGrp="1"/>
          </p:cNvSpPr>
          <p:nvPr>
            <p:ph type="body" idx="1"/>
          </p:nvPr>
        </p:nvSpPr>
        <p:spPr>
          <a:xfrm>
            <a:off x="537966" y="1405716"/>
            <a:ext cx="3729130" cy="3264889"/>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No nível das unidades federativas, o estado do Amapá se destaca negativamente, com um nível extremamente baixo de 65% das crianças de 4 e 5 anos acessando a escola, nível que representa ainda uma queda em relação a 2016, ano no qual a escolarização nesta faixa etária já deveria estar universalizada. Mesmo em 2019, ano anterior à pandemia de COVID-19, apenas 75% de suas crianças tinha seu direito concretizado.</a:t>
            </a:r>
          </a:p>
          <a:p>
            <a:pPr marL="0" indent="0">
              <a:lnSpc>
                <a:spcPct val="114999"/>
              </a:lnSpc>
              <a:spcAft>
                <a:spcPts val="1200"/>
              </a:spcAft>
              <a:buNone/>
            </a:pPr>
            <a:r>
              <a:rPr lang="pt-BR" sz="1000">
                <a:solidFill>
                  <a:srgbClr val="454545"/>
                </a:solidFill>
              </a:rPr>
              <a:t>Nenhum estado da região Norte apresenta nível superior a 90%, e quase todos apresentam queda durante a vigência do Plano. Ações urgentes são necessárias para o saneamento deste déficit.</a:t>
            </a:r>
          </a:p>
          <a:p>
            <a:pPr marL="0" indent="0">
              <a:lnSpc>
                <a:spcPct val="114999"/>
              </a:lnSpc>
              <a:spcAft>
                <a:spcPts val="1200"/>
              </a:spcAft>
              <a:buNone/>
            </a:pPr>
            <a:r>
              <a:rPr lang="pt-BR" sz="1000">
                <a:solidFill>
                  <a:srgbClr val="454545"/>
                </a:solidFill>
              </a:rPr>
              <a:t>Pernambuco, Piauí, Rio Grande do Norte e Goiás são outros casos de queda a ser revertida o quanto antes.</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21559" y="339783"/>
            <a:ext cx="3265912" cy="4505750"/>
          </a:xfrm>
          <a:prstGeom prst="rect">
            <a:avLst/>
          </a:prstGeom>
        </p:spPr>
      </p:pic>
      <p:sp>
        <p:nvSpPr>
          <p:cNvPr id="5" name="TextBox 4">
            <a:extLst>
              <a:ext uri="{FF2B5EF4-FFF2-40B4-BE49-F238E27FC236}">
                <a16:creationId xmlns:a16="http://schemas.microsoft.com/office/drawing/2014/main" id="{C296C0B3-4D2F-0678-4A6C-E3B978B2EBC5}"/>
              </a:ext>
            </a:extLst>
          </p:cNvPr>
          <p:cNvSpPr txBox="1"/>
          <p:nvPr/>
        </p:nvSpPr>
        <p:spPr>
          <a:xfrm>
            <a:off x="5221558" y="4845205"/>
            <a:ext cx="3265915"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PNAD Contínua - Educação / IBGE. Elaboração: Campanha Nacional pelo Direito à Educação.</a:t>
            </a:r>
          </a:p>
        </p:txBody>
      </p:sp>
    </p:spTree>
    <p:extLst>
      <p:ext uri="{BB962C8B-B14F-4D97-AF65-F5344CB8AC3E}">
        <p14:creationId xmlns:p14="http://schemas.microsoft.com/office/powerpoint/2010/main" val="9992730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14 | Indicador 14A</a:t>
            </a:r>
            <a:endParaRPr lang="pt-BR"/>
          </a:p>
        </p:txBody>
      </p:sp>
      <p:sp>
        <p:nvSpPr>
          <p:cNvPr id="92" name="Google Shape;92;p17"/>
          <p:cNvSpPr txBox="1">
            <a:spLocks noGrp="1"/>
          </p:cNvSpPr>
          <p:nvPr>
            <p:ph type="body" idx="1"/>
          </p:nvPr>
        </p:nvSpPr>
        <p:spPr>
          <a:xfrm>
            <a:off x="4941768" y="1275823"/>
            <a:ext cx="3729130" cy="3197138"/>
          </a:xfrm>
          <a:prstGeom prst="rect">
            <a:avLst/>
          </a:prstGeom>
          <a:noFill/>
        </p:spPr>
        <p:txBody>
          <a:bodyPr spcFirstLastPara="1" wrap="square" lIns="91425" tIns="91425" rIns="91425" bIns="0" anchor="t" anchorCtr="0">
            <a:noAutofit/>
          </a:bodyPr>
          <a:lstStyle/>
          <a:p>
            <a:pPr marL="0" indent="0">
              <a:lnSpc>
                <a:spcPct val="125000"/>
              </a:lnSpc>
              <a:spcAft>
                <a:spcPts val="1200"/>
              </a:spcAft>
              <a:buNone/>
            </a:pPr>
            <a:r>
              <a:rPr lang="pt-BR" sz="1000">
                <a:solidFill>
                  <a:srgbClr val="454545"/>
                </a:solidFill>
              </a:rPr>
              <a:t>Após a queda no período pandêmico, o Sudeste apresentou o menor crescimento na titulação anual de mestres, na comparação com 2014. Com isso, caiu a diferença absoluta nos valores da região em relação ao resto do país.</a:t>
            </a:r>
          </a:p>
          <a:p>
            <a:pPr marL="0" indent="0">
              <a:lnSpc>
                <a:spcPct val="125000"/>
              </a:lnSpc>
              <a:spcAft>
                <a:spcPts val="1200"/>
              </a:spcAft>
              <a:buNone/>
            </a:pPr>
            <a:r>
              <a:rPr lang="pt-BR" sz="1000">
                <a:solidFill>
                  <a:srgbClr val="454545"/>
                </a:solidFill>
              </a:rPr>
              <a:t>Vale notar que, pelo cômputo a cada 10 mil habitantes, é a região Sul (4,24) que possui o maior índice de novos mestres a cada ano, seguida pelo Centro-Oeste (2,92) e o Sudeste (2,86).</a:t>
            </a:r>
          </a:p>
          <a:p>
            <a:pPr marL="0" indent="0">
              <a:lnSpc>
                <a:spcPct val="125000"/>
              </a:lnSpc>
              <a:spcAft>
                <a:spcPts val="1200"/>
              </a:spcAft>
              <a:buNone/>
            </a:pPr>
            <a:r>
              <a:rPr lang="pt-BR" sz="1000">
                <a:solidFill>
                  <a:srgbClr val="454545"/>
                </a:solidFill>
              </a:rPr>
              <a:t>No recorte por dependência administrativa, vemos que é a rede pública que provê a grande maioria dos títulos, com destaque para as instituições federais. Isso ocorre apesar de a maioria das matrículas na graduação se darem nas instituições privadas de Ensino Superior.</a:t>
            </a:r>
          </a:p>
        </p:txBody>
      </p:sp>
      <p:pic>
        <p:nvPicPr>
          <p:cNvPr id="4" name="Graphic 6">
            <a:extLst>
              <a:ext uri="{FF2B5EF4-FFF2-40B4-BE49-F238E27FC236}">
                <a16:creationId xmlns:a16="http://schemas.microsoft.com/office/drawing/2014/main" id="{55C0A3AC-F68C-E7BF-89E4-6849611E1FA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74753" y="1563062"/>
            <a:ext cx="3719134" cy="2441313"/>
          </a:xfrm>
          <a:prstGeom prst="rect">
            <a:avLst/>
          </a:prstGeom>
        </p:spPr>
      </p:pic>
      <p:sp>
        <p:nvSpPr>
          <p:cNvPr id="3" name="TextBox 2">
            <a:extLst>
              <a:ext uri="{FF2B5EF4-FFF2-40B4-BE49-F238E27FC236}">
                <a16:creationId xmlns:a16="http://schemas.microsoft.com/office/drawing/2014/main" id="{ADD72B9F-12EC-892B-E01D-A46E8E3BD3FD}"/>
              </a:ext>
            </a:extLst>
          </p:cNvPr>
          <p:cNvSpPr txBox="1"/>
          <p:nvPr/>
        </p:nvSpPr>
        <p:spPr>
          <a:xfrm>
            <a:off x="673220" y="4004906"/>
            <a:ext cx="2882593"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Geocapes (Visualizado em 21/04/2022) / CAPES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36585515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14 | Indicador 14A</a:t>
            </a:r>
            <a:endParaRPr lang="pt-BR"/>
          </a:p>
        </p:txBody>
      </p:sp>
      <p:sp>
        <p:nvSpPr>
          <p:cNvPr id="92" name="Google Shape;92;p17"/>
          <p:cNvSpPr txBox="1">
            <a:spLocks noGrp="1"/>
          </p:cNvSpPr>
          <p:nvPr>
            <p:ph type="body" idx="1"/>
          </p:nvPr>
        </p:nvSpPr>
        <p:spPr>
          <a:xfrm>
            <a:off x="537966" y="1851764"/>
            <a:ext cx="3729130" cy="2263036"/>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Comparando o nível do indicador em 2021 com aquele em 2014 nas unidades federativas, constatamos queda no Rio de Janeiro e em São Paulo. Paraná e Minas Gerais, por sua vez, se destacam pelos maiores aumentos.</a:t>
            </a:r>
          </a:p>
          <a:p>
            <a:pPr marL="0" indent="0">
              <a:lnSpc>
                <a:spcPct val="114999"/>
              </a:lnSpc>
              <a:spcAft>
                <a:spcPts val="1200"/>
              </a:spcAft>
              <a:buNone/>
            </a:pPr>
            <a:r>
              <a:rPr lang="pt-BR" sz="1000">
                <a:solidFill>
                  <a:srgbClr val="454545"/>
                </a:solidFill>
              </a:rPr>
              <a:t>Em termos absolutos, há uma concentração nos estados de São Paulo, Rio de Janeiro, Minas Gerais e Rio Grande do Sul. Quando consideramos os valores como proporção das populações, no entanto, é o Distrito Federal (5,27) que forma mais mestres por 10 mil habitantes, seguido por Rio Grande do Sul (4,74) e Paraná (4,21).</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19261" y="443210"/>
            <a:ext cx="3188865" cy="4399454"/>
          </a:xfrm>
          <a:prstGeom prst="rect">
            <a:avLst/>
          </a:prstGeom>
        </p:spPr>
      </p:pic>
      <p:sp>
        <p:nvSpPr>
          <p:cNvPr id="4" name="TextBox 3">
            <a:extLst>
              <a:ext uri="{FF2B5EF4-FFF2-40B4-BE49-F238E27FC236}">
                <a16:creationId xmlns:a16="http://schemas.microsoft.com/office/drawing/2014/main" id="{7D9C2F81-9906-3C5D-E2C4-0E6AB0F18B17}"/>
              </a:ext>
            </a:extLst>
          </p:cNvPr>
          <p:cNvSpPr txBox="1"/>
          <p:nvPr/>
        </p:nvSpPr>
        <p:spPr>
          <a:xfrm>
            <a:off x="5221558" y="4845205"/>
            <a:ext cx="3182281"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Geocapes (Visualizado em 21/04/2022) / CAPES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15511639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14 | Indicador 14B</a:t>
            </a:r>
            <a:endParaRPr lang="pt-B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6000" y="1290754"/>
            <a:ext cx="4388000" cy="2632800"/>
          </a:xfrm>
          <a:prstGeom prst="rect">
            <a:avLst/>
          </a:prstGeom>
        </p:spPr>
      </p:pic>
      <p:sp>
        <p:nvSpPr>
          <p:cNvPr id="3" name="TextBox 2">
            <a:extLst>
              <a:ext uri="{FF2B5EF4-FFF2-40B4-BE49-F238E27FC236}">
                <a16:creationId xmlns:a16="http://schemas.microsoft.com/office/drawing/2014/main" id="{42D33CDB-38CB-EE74-0EBC-8D30BCF7C10C}"/>
              </a:ext>
            </a:extLst>
          </p:cNvPr>
          <p:cNvSpPr txBox="1"/>
          <p:nvPr/>
        </p:nvSpPr>
        <p:spPr>
          <a:xfrm>
            <a:off x="5101683" y="1686622"/>
            <a:ext cx="3728688" cy="253569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200"/>
              </a:spcAft>
            </a:pPr>
            <a:r>
              <a:rPr lang="pt-BR" sz="1000" dirty="0">
                <a:solidFill>
                  <a:srgbClr val="454545"/>
                </a:solidFill>
                <a:latin typeface="Open Sans"/>
              </a:rPr>
              <a:t>Para o cumprimento do dispositivo que diz respeito à formação de doutores, é necessário passar gradualmente dos 17.286 titulados em 2014 para 25.000 em 2024. Em média, isso significa que a cada ano sejam titulados cerca de 771 doutores a mais do que no ano anterior. Até 2019, o aumento anual médio vinha sendo aproximadamente o dobro desse número, o que sugeria o cumprimento do dispositivo antes do prazo.</a:t>
            </a:r>
            <a:endParaRPr lang="pt-BR" dirty="0">
              <a:solidFill>
                <a:srgbClr val="454545"/>
              </a:solidFill>
              <a:latin typeface="Open Sans"/>
            </a:endParaRPr>
          </a:p>
          <a:p>
            <a:pPr>
              <a:lnSpc>
                <a:spcPct val="114999"/>
              </a:lnSpc>
              <a:spcAft>
                <a:spcPts val="1200"/>
              </a:spcAft>
            </a:pPr>
            <a:r>
              <a:rPr lang="pt-BR" sz="1000" dirty="0">
                <a:solidFill>
                  <a:srgbClr val="454545"/>
                </a:solidFill>
                <a:latin typeface="Open Sans"/>
              </a:rPr>
              <a:t>Em 2021, porém, apenas 20,7 mil novos doutores foram titulados, uma grande queda em relação ao ano anterior, de modo que o cumprimento deste dispositivo no prazo estará em risco caso o impacto observado durante a crise de COVID não seja revertido.</a:t>
            </a:r>
            <a:endParaRPr lang="pt-BR" dirty="0">
              <a:solidFill>
                <a:srgbClr val="454545"/>
              </a:solidFill>
              <a:latin typeface="Open Sans"/>
            </a:endParaRPr>
          </a:p>
        </p:txBody>
      </p:sp>
      <p:sp>
        <p:nvSpPr>
          <p:cNvPr id="9" name="TextBox 8">
            <a:extLst>
              <a:ext uri="{FF2B5EF4-FFF2-40B4-BE49-F238E27FC236}">
                <a16:creationId xmlns:a16="http://schemas.microsoft.com/office/drawing/2014/main" id="{C0AC5B5E-4B0A-76BE-F2D0-A5B90833F4FB}"/>
              </a:ext>
            </a:extLst>
          </p:cNvPr>
          <p:cNvSpPr txBox="1"/>
          <p:nvPr/>
        </p:nvSpPr>
        <p:spPr>
          <a:xfrm>
            <a:off x="412595" y="3925230"/>
            <a:ext cx="4158011"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rPr>
              <a:t>Fonte: Geocapes (Visualizado em 21/04/2022) / CAPES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17026440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14 | Indicador 14B</a:t>
            </a:r>
            <a:endParaRPr lang="pt-BR"/>
          </a:p>
        </p:txBody>
      </p:sp>
      <p:sp>
        <p:nvSpPr>
          <p:cNvPr id="92" name="Google Shape;92;p17"/>
          <p:cNvSpPr txBox="1">
            <a:spLocks noGrp="1"/>
          </p:cNvSpPr>
          <p:nvPr>
            <p:ph type="body" idx="1"/>
          </p:nvPr>
        </p:nvSpPr>
        <p:spPr>
          <a:xfrm>
            <a:off x="5075118" y="1504423"/>
            <a:ext cx="3729130" cy="3197138"/>
          </a:xfrm>
          <a:prstGeom prst="rect">
            <a:avLst/>
          </a:prstGeom>
          <a:noFill/>
        </p:spPr>
        <p:txBody>
          <a:bodyPr spcFirstLastPara="1" wrap="square" lIns="91425" tIns="91425" rIns="91425" bIns="0" anchor="t" anchorCtr="0">
            <a:noAutofit/>
          </a:bodyPr>
          <a:lstStyle/>
          <a:p>
            <a:pPr marL="0" indent="0">
              <a:lnSpc>
                <a:spcPct val="125000"/>
              </a:lnSpc>
              <a:spcAft>
                <a:spcPts val="1200"/>
              </a:spcAft>
              <a:buNone/>
            </a:pPr>
            <a:r>
              <a:rPr lang="pt-BR" sz="1000">
                <a:solidFill>
                  <a:srgbClr val="454545"/>
                </a:solidFill>
              </a:rPr>
              <a:t>A distribuição da titulação de doutores basicamente replica os padrões observados para o número de mestres. Os avanços desde 2014, no entanto, possuem algumas diferenças no recorte regional. Neste indicador, o crescimento na região Norte foi menor frente ao resto do país, quando comparado com as variações relativas ao mestrado.</a:t>
            </a:r>
          </a:p>
          <a:p>
            <a:pPr marL="0" indent="0">
              <a:lnSpc>
                <a:spcPct val="125000"/>
              </a:lnSpc>
              <a:spcAft>
                <a:spcPts val="1200"/>
              </a:spcAft>
              <a:buNone/>
            </a:pPr>
            <a:r>
              <a:rPr lang="pt-BR" sz="1000">
                <a:solidFill>
                  <a:srgbClr val="454545"/>
                </a:solidFill>
              </a:rPr>
              <a:t>Em termos proporcionais à população, observamos os valores de 1,47 novos doutores titulados para cada 10 mil habitantes da região Sul, com o Sudeste apresentando nível de 1,2 e o Centro-Oeste 0,83. Nas regiões Nordeste e Norte, esses índices são de 0,56 e 0,35, respectivamente.</a:t>
            </a:r>
          </a:p>
        </p:txBody>
      </p:sp>
      <p:pic>
        <p:nvPicPr>
          <p:cNvPr id="5" name="Graphic 6">
            <a:extLst>
              <a:ext uri="{FF2B5EF4-FFF2-40B4-BE49-F238E27FC236}">
                <a16:creationId xmlns:a16="http://schemas.microsoft.com/office/drawing/2014/main" id="{5AC77A4C-54B9-B91D-65FD-4E2A0B90E9B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95920" y="1613138"/>
            <a:ext cx="3719134" cy="2441313"/>
          </a:xfrm>
          <a:prstGeom prst="rect">
            <a:avLst/>
          </a:prstGeom>
        </p:spPr>
      </p:pic>
      <p:sp>
        <p:nvSpPr>
          <p:cNvPr id="6" name="TextBox 5">
            <a:extLst>
              <a:ext uri="{FF2B5EF4-FFF2-40B4-BE49-F238E27FC236}">
                <a16:creationId xmlns:a16="http://schemas.microsoft.com/office/drawing/2014/main" id="{82129D1D-62B7-B0E2-CB75-7B6E047D4EEE}"/>
              </a:ext>
            </a:extLst>
          </p:cNvPr>
          <p:cNvSpPr txBox="1"/>
          <p:nvPr/>
        </p:nvSpPr>
        <p:spPr>
          <a:xfrm>
            <a:off x="1018941" y="4273704"/>
            <a:ext cx="2882593"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Geocapes (Visualizado em 21/04/2022) / CAPES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19174887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14 | Indicador 14B</a:t>
            </a:r>
            <a:endParaRPr lang="pt-BR"/>
          </a:p>
        </p:txBody>
      </p:sp>
      <p:sp>
        <p:nvSpPr>
          <p:cNvPr id="92" name="Google Shape;92;p17"/>
          <p:cNvSpPr txBox="1">
            <a:spLocks noGrp="1"/>
          </p:cNvSpPr>
          <p:nvPr>
            <p:ph type="body" idx="1"/>
          </p:nvPr>
        </p:nvSpPr>
        <p:spPr>
          <a:xfrm>
            <a:off x="537966" y="1851764"/>
            <a:ext cx="3729130" cy="2167110"/>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Com o mergulho no indicador entre 2019 e 2021, São Paulo passa a mostrar uma queda na comparação com 2014, mas ainda assim é, de longe, a unidade federativa que mais forma doutores anualmente.</a:t>
            </a:r>
          </a:p>
          <a:p>
            <a:pPr marL="0" indent="0">
              <a:lnSpc>
                <a:spcPct val="114999"/>
              </a:lnSpc>
              <a:spcAft>
                <a:spcPts val="1200"/>
              </a:spcAft>
              <a:buNone/>
            </a:pPr>
            <a:r>
              <a:rPr lang="pt-BR" sz="1000">
                <a:solidFill>
                  <a:srgbClr val="454545"/>
                </a:solidFill>
              </a:rPr>
              <a:t>Roraima, que não formou nenhum em 2014, passou para a marca de 4 em 2020, e é, junto com casos como Amapá, Rondônia e Acre, um dos estados onde o nível ainda é extremamente baixo, aquém dos 100 títulos concedidos a cada ano. Os valores estão entre os mais baixos do país mesmo considerando o tamanho de suas populações.</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19261" y="443211"/>
            <a:ext cx="3188865" cy="4399452"/>
          </a:xfrm>
          <a:prstGeom prst="rect">
            <a:avLst/>
          </a:prstGeom>
        </p:spPr>
      </p:pic>
      <p:sp>
        <p:nvSpPr>
          <p:cNvPr id="4" name="TextBox 3">
            <a:extLst>
              <a:ext uri="{FF2B5EF4-FFF2-40B4-BE49-F238E27FC236}">
                <a16:creationId xmlns:a16="http://schemas.microsoft.com/office/drawing/2014/main" id="{50AF8122-E5D3-B507-28E9-46B7329F3021}"/>
              </a:ext>
            </a:extLst>
          </p:cNvPr>
          <p:cNvSpPr txBox="1"/>
          <p:nvPr/>
        </p:nvSpPr>
        <p:spPr>
          <a:xfrm>
            <a:off x="5221558" y="4845205"/>
            <a:ext cx="3182281" cy="230832"/>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Geocapes (Visualizado em 21/04/2022) / CAPES / MEC. Elaboração: Campanha Nacional pelo Direito à Educação</a:t>
            </a:r>
            <a:endParaRPr lang="pt-BR">
              <a:solidFill>
                <a:srgbClr val="454545"/>
              </a:solidFill>
              <a:latin typeface="Open Sans"/>
            </a:endParaRPr>
          </a:p>
        </p:txBody>
      </p:sp>
    </p:spTree>
    <p:extLst>
      <p:ext uri="{BB962C8B-B14F-4D97-AF65-F5344CB8AC3E}">
        <p14:creationId xmlns:p14="http://schemas.microsoft.com/office/powerpoint/2010/main" val="35575567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5"/>
          <p:cNvSpPr txBox="1">
            <a:spLocks noGrp="1"/>
          </p:cNvSpPr>
          <p:nvPr>
            <p:ph type="body" idx="2"/>
          </p:nvPr>
        </p:nvSpPr>
        <p:spPr>
          <a:prstGeom prst="rect">
            <a:avLst/>
          </a:prstGeom>
        </p:spPr>
        <p:txBody>
          <a:bodyPr spcFirstLastPara="1" wrap="square" lIns="91425" tIns="91425" rIns="91425" bIns="91425" anchor="ctr" anchorCtr="0">
            <a:normAutofit lnSpcReduction="10000"/>
          </a:bodyPr>
          <a:lstStyle/>
          <a:p>
            <a:pPr marL="0" indent="0">
              <a:lnSpc>
                <a:spcPct val="114999"/>
              </a:lnSpc>
              <a:spcAft>
                <a:spcPts val="1200"/>
              </a:spcAft>
              <a:buNone/>
            </a:pPr>
            <a:r>
              <a:rPr lang="pt-BR" sz="1000" i="1" dirty="0">
                <a:solidFill>
                  <a:schemeClr val="tx1"/>
                </a:solidFill>
              </a:rPr>
              <a:t>Indicador 15A: </a:t>
            </a:r>
            <a:r>
              <a:rPr lang="pt-BR" sz="1000" dirty="0">
                <a:solidFill>
                  <a:schemeClr val="tx1"/>
                </a:solidFill>
              </a:rPr>
              <a:t>Proporção de docências com professores cuja formação superior está adequada à área de conhecimento que lecionam - Educação Infantil</a:t>
            </a:r>
            <a:endParaRPr lang="pt-BR" i="1" dirty="0">
              <a:solidFill>
                <a:schemeClr val="tx1"/>
              </a:solidFill>
            </a:endParaRPr>
          </a:p>
          <a:p>
            <a:pPr marL="0" indent="0">
              <a:lnSpc>
                <a:spcPct val="114999"/>
              </a:lnSpc>
              <a:spcAft>
                <a:spcPts val="1200"/>
              </a:spcAft>
              <a:buNone/>
            </a:pPr>
            <a:endParaRPr lang="pt-BR" sz="1000" i="1" dirty="0">
              <a:solidFill>
                <a:schemeClr val="tx1"/>
              </a:solidFill>
            </a:endParaRPr>
          </a:p>
          <a:p>
            <a:pPr marL="0" indent="0">
              <a:lnSpc>
                <a:spcPct val="114999"/>
              </a:lnSpc>
              <a:spcAft>
                <a:spcPts val="1200"/>
              </a:spcAft>
              <a:buNone/>
            </a:pPr>
            <a:r>
              <a:rPr lang="pt-BR" sz="1000" i="1" dirty="0">
                <a:solidFill>
                  <a:schemeClr val="tx1"/>
                </a:solidFill>
              </a:rPr>
              <a:t>Indicador 15B: </a:t>
            </a:r>
            <a:r>
              <a:rPr lang="pt-BR" sz="1000" dirty="0">
                <a:solidFill>
                  <a:schemeClr val="tx1"/>
                </a:solidFill>
              </a:rPr>
              <a:t>Proporção de docências com professores cuja formação superior está adequada à área de conhecimento que lecionam - Anos Iniciais</a:t>
            </a:r>
            <a:endParaRPr lang="pt-BR" sz="1000" i="1" dirty="0">
              <a:solidFill>
                <a:schemeClr val="tx1"/>
              </a:solidFill>
            </a:endParaRPr>
          </a:p>
          <a:p>
            <a:pPr marL="0" indent="0">
              <a:lnSpc>
                <a:spcPct val="114999"/>
              </a:lnSpc>
              <a:spcAft>
                <a:spcPts val="1200"/>
              </a:spcAft>
              <a:buNone/>
            </a:pPr>
            <a:endParaRPr lang="pt-BR" sz="1000" i="1" dirty="0">
              <a:solidFill>
                <a:schemeClr val="tx1"/>
              </a:solidFill>
            </a:endParaRPr>
          </a:p>
          <a:p>
            <a:pPr marL="0" indent="0">
              <a:lnSpc>
                <a:spcPct val="114999"/>
              </a:lnSpc>
              <a:spcAft>
                <a:spcPts val="1200"/>
              </a:spcAft>
              <a:buNone/>
            </a:pPr>
            <a:r>
              <a:rPr lang="pt-BR" sz="1000" i="1" dirty="0">
                <a:solidFill>
                  <a:schemeClr val="tx1"/>
                </a:solidFill>
              </a:rPr>
              <a:t>Indicador 15C: </a:t>
            </a:r>
            <a:r>
              <a:rPr lang="pt-BR" sz="1000" dirty="0">
                <a:solidFill>
                  <a:schemeClr val="tx1"/>
                </a:solidFill>
              </a:rPr>
              <a:t>Proporção de docências com professores cuja formação superior está adequada à área de conhecimento que lecionam - Anos Finais</a:t>
            </a:r>
          </a:p>
          <a:p>
            <a:pPr marL="0" indent="0">
              <a:lnSpc>
                <a:spcPct val="114999"/>
              </a:lnSpc>
              <a:spcAft>
                <a:spcPts val="1200"/>
              </a:spcAft>
              <a:buNone/>
            </a:pPr>
            <a:endParaRPr lang="pt-BR" sz="1000" i="1" dirty="0"/>
          </a:p>
          <a:p>
            <a:pPr marL="0" indent="0">
              <a:lnSpc>
                <a:spcPct val="114999"/>
              </a:lnSpc>
              <a:spcAft>
                <a:spcPts val="1200"/>
              </a:spcAft>
              <a:buNone/>
            </a:pPr>
            <a:r>
              <a:rPr lang="pt-BR" sz="1000" i="1" dirty="0"/>
              <a:t>Indicador 15D: </a:t>
            </a:r>
            <a:r>
              <a:rPr lang="pt-BR" sz="1000" dirty="0"/>
              <a:t>Proporção de docências com professores cuja formação superior está adequada à área de conhecimento que lecionam - Ensino Médio</a:t>
            </a:r>
            <a:endParaRPr lang="pt-BR" sz="1000" i="1" dirty="0"/>
          </a:p>
        </p:txBody>
      </p:sp>
      <p:grpSp>
        <p:nvGrpSpPr>
          <p:cNvPr id="5" name="Group 4">
            <a:extLst>
              <a:ext uri="{FF2B5EF4-FFF2-40B4-BE49-F238E27FC236}">
                <a16:creationId xmlns:a16="http://schemas.microsoft.com/office/drawing/2014/main" id="{1DD2470E-0C5E-6A45-48EA-AA261317D91D}"/>
              </a:ext>
            </a:extLst>
          </p:cNvPr>
          <p:cNvGrpSpPr/>
          <p:nvPr/>
        </p:nvGrpSpPr>
        <p:grpSpPr>
          <a:xfrm>
            <a:off x="299040" y="1188302"/>
            <a:ext cx="3982113" cy="2769661"/>
            <a:chOff x="299040" y="1212695"/>
            <a:chExt cx="3982113" cy="2769661"/>
          </a:xfrm>
        </p:grpSpPr>
        <p:sp>
          <p:nvSpPr>
            <p:cNvPr id="3" name="TextBox 2">
              <a:extLst>
                <a:ext uri="{FF2B5EF4-FFF2-40B4-BE49-F238E27FC236}">
                  <a16:creationId xmlns:a16="http://schemas.microsoft.com/office/drawing/2014/main" id="{6ACB77AF-A4E5-AA29-0021-0DBC537741B6}"/>
                </a:ext>
              </a:extLst>
            </p:cNvPr>
            <p:cNvSpPr txBox="1"/>
            <p:nvPr/>
          </p:nvSpPr>
          <p:spPr>
            <a:xfrm>
              <a:off x="299040" y="2043364"/>
              <a:ext cx="398056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i="1">
                  <a:solidFill>
                    <a:srgbClr val="695D46"/>
                  </a:solidFill>
                  <a:latin typeface="Open Sans"/>
                </a:rPr>
                <a:t>Garantir, em regime de colaboração entre a União, os Estados, o Distrito Federal e os Municípios, no prazo de 1 ano de vigência deste PNE, política nacional de formação dos profissionais da educação de que tratam os incisos I, II e III do caput do art. 61 da Lei nº 9.394, de 20 de dezembro de 1996, assegurado que todos os professores e as professoras da educação básica possuam formação específica de nível superior, obtida em curso de licenciatura na área de conhecimento em que atuam.</a:t>
              </a:r>
              <a:endParaRPr lang="pt-BR" i="1">
                <a:solidFill>
                  <a:srgbClr val="695D46"/>
                </a:solidFill>
              </a:endParaRPr>
            </a:p>
          </p:txBody>
        </p:sp>
        <p:sp>
          <p:nvSpPr>
            <p:cNvPr id="4" name="TextBox 3">
              <a:extLst>
                <a:ext uri="{FF2B5EF4-FFF2-40B4-BE49-F238E27FC236}">
                  <a16:creationId xmlns:a16="http://schemas.microsoft.com/office/drawing/2014/main" id="{C0EEB5C7-D263-7438-D76D-91A40A4F2F73}"/>
                </a:ext>
              </a:extLst>
            </p:cNvPr>
            <p:cNvSpPr txBox="1"/>
            <p:nvPr/>
          </p:nvSpPr>
          <p:spPr>
            <a:xfrm>
              <a:off x="299040" y="1212695"/>
              <a:ext cx="39821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4800" b="1">
                  <a:solidFill>
                    <a:srgbClr val="EF6C00"/>
                  </a:solidFill>
                  <a:latin typeface="PT Sans Narrow"/>
                </a:rPr>
                <a:t>Meta 15</a:t>
              </a:r>
              <a:endParaRPr lang="pt-BR"/>
            </a:p>
          </p:txBody>
        </p:sp>
      </p:grpSp>
    </p:spTree>
    <p:extLst>
      <p:ext uri="{BB962C8B-B14F-4D97-AF65-F5344CB8AC3E}">
        <p14:creationId xmlns:p14="http://schemas.microsoft.com/office/powerpoint/2010/main" val="6487511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15 | Indicadores 15A e 15B</a:t>
            </a:r>
          </a:p>
        </p:txBody>
      </p:sp>
      <p:sp>
        <p:nvSpPr>
          <p:cNvPr id="5" name="Google Shape;92;p17">
            <a:extLst>
              <a:ext uri="{FF2B5EF4-FFF2-40B4-BE49-F238E27FC236}">
                <a16:creationId xmlns:a16="http://schemas.microsoft.com/office/drawing/2014/main" id="{6F032AF7-6F26-8334-D10F-4AD78DA26325}"/>
              </a:ext>
            </a:extLst>
          </p:cNvPr>
          <p:cNvSpPr txBox="1">
            <a:spLocks noGrp="1"/>
          </p:cNvSpPr>
          <p:nvPr>
            <p:ph type="body" idx="1"/>
          </p:nvPr>
        </p:nvSpPr>
        <p:spPr>
          <a:xfrm>
            <a:off x="5075118" y="1670557"/>
            <a:ext cx="3729130" cy="2212493"/>
          </a:xfrm>
          <a:prstGeom prst="rect">
            <a:avLst/>
          </a:prstGeom>
          <a:solidFill>
            <a:schemeClr val="bg1"/>
          </a:solidFill>
        </p:spPr>
        <p:txBody>
          <a:bodyPr spcFirstLastPara="1" wrap="square" lIns="91425" tIns="91425" rIns="91425" bIns="0" anchor="t" anchorCtr="0">
            <a:normAutofit/>
          </a:bodyPr>
          <a:lstStyle/>
          <a:p>
            <a:pPr marL="0" indent="0">
              <a:lnSpc>
                <a:spcPct val="114999"/>
              </a:lnSpc>
              <a:spcAft>
                <a:spcPts val="1200"/>
              </a:spcAft>
              <a:buNone/>
            </a:pPr>
            <a:r>
              <a:rPr lang="pt-BR" sz="1000" dirty="0">
                <a:solidFill>
                  <a:srgbClr val="454545"/>
                </a:solidFill>
              </a:rPr>
              <a:t>Em nenhuma das etapas da educação básica o avanço no percentual de docências com formação adequada tem sido rápido o suficiente para que se atinja até 2024 o nível estipulado no plano.</a:t>
            </a:r>
          </a:p>
          <a:p>
            <a:pPr marL="0" indent="0">
              <a:lnSpc>
                <a:spcPct val="114999"/>
              </a:lnSpc>
              <a:spcAft>
                <a:spcPts val="1200"/>
              </a:spcAft>
              <a:buNone/>
            </a:pPr>
            <a:r>
              <a:rPr lang="pt-BR" sz="1000" dirty="0">
                <a:solidFill>
                  <a:srgbClr val="454545"/>
                </a:solidFill>
              </a:rPr>
              <a:t>Na educação infantil, seria necessário o aumento em 5,58 pontos percentuais ao ano, mas desde o início do Plano Nacional de Educação o crescimento anual tem sido cerca de 2 </a:t>
            </a:r>
            <a:r>
              <a:rPr lang="pt-BR" sz="1000" dirty="0" err="1">
                <a:solidFill>
                  <a:srgbClr val="454545"/>
                </a:solidFill>
              </a:rPr>
              <a:t>p.p</a:t>
            </a:r>
            <a:r>
              <a:rPr lang="pt-BR" sz="1000" dirty="0">
                <a:solidFill>
                  <a:srgbClr val="454545"/>
                </a:solidFill>
              </a:rPr>
              <a:t>.. Nos anos iniciais do ensino fundamental o aumento tem sido de 2 </a:t>
            </a:r>
            <a:r>
              <a:rPr lang="pt-BR" sz="1000" dirty="0" err="1">
                <a:solidFill>
                  <a:srgbClr val="454545"/>
                </a:solidFill>
              </a:rPr>
              <a:t>p.p</a:t>
            </a:r>
            <a:r>
              <a:rPr lang="pt-BR" sz="1000" dirty="0">
                <a:solidFill>
                  <a:srgbClr val="454545"/>
                </a:solidFill>
              </a:rPr>
              <a:t>., quando o necessário seria em torno de 4,3 </a:t>
            </a:r>
            <a:r>
              <a:rPr lang="pt-BR" sz="1000" dirty="0" err="1">
                <a:solidFill>
                  <a:srgbClr val="454545"/>
                </a:solidFill>
              </a:rPr>
              <a:t>p.p</a:t>
            </a:r>
            <a:r>
              <a:rPr lang="pt-BR" sz="1000" dirty="0">
                <a:solidFill>
                  <a:srgbClr val="454545"/>
                </a:solidFill>
              </a:rPr>
              <a:t>..</a:t>
            </a:r>
          </a:p>
        </p:txBody>
      </p:sp>
      <p:pic>
        <p:nvPicPr>
          <p:cNvPr id="2" name="Graphic 2">
            <a:extLst>
              <a:ext uri="{FF2B5EF4-FFF2-40B4-BE49-F238E27FC236}">
                <a16:creationId xmlns:a16="http://schemas.microsoft.com/office/drawing/2014/main" id="{9EFA029B-B207-4829-2778-17E48EECF5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6000" y="1290754"/>
            <a:ext cx="4388000" cy="2632800"/>
          </a:xfrm>
          <a:prstGeom prst="rect">
            <a:avLst/>
          </a:prstGeom>
        </p:spPr>
      </p:pic>
      <p:sp>
        <p:nvSpPr>
          <p:cNvPr id="4" name="TextBox 3">
            <a:extLst>
              <a:ext uri="{FF2B5EF4-FFF2-40B4-BE49-F238E27FC236}">
                <a16:creationId xmlns:a16="http://schemas.microsoft.com/office/drawing/2014/main" id="{852D9501-9C83-1940-AFAF-5A2075F43A72}"/>
              </a:ext>
            </a:extLst>
          </p:cNvPr>
          <p:cNvSpPr txBox="1"/>
          <p:nvPr/>
        </p:nvSpPr>
        <p:spPr>
          <a:xfrm>
            <a:off x="412595" y="3925230"/>
            <a:ext cx="4158011"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rPr>
              <a:t>Fonte: Indicador de Adequação da Formação Docente - INEP / MEC.</a:t>
            </a:r>
            <a:endParaRPr lang="pt-BR">
              <a:solidFill>
                <a:srgbClr val="454545"/>
              </a:solidFill>
              <a:latin typeface="Open Sans"/>
            </a:endParaRPr>
          </a:p>
        </p:txBody>
      </p:sp>
    </p:spTree>
    <p:extLst>
      <p:ext uri="{BB962C8B-B14F-4D97-AF65-F5344CB8AC3E}">
        <p14:creationId xmlns:p14="http://schemas.microsoft.com/office/powerpoint/2010/main" val="4005963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15 | Indicador 15A</a:t>
            </a:r>
            <a:endParaRPr lang="pt-BR"/>
          </a:p>
        </p:txBody>
      </p:sp>
      <p:sp>
        <p:nvSpPr>
          <p:cNvPr id="92" name="Google Shape;92;p17"/>
          <p:cNvSpPr txBox="1">
            <a:spLocks noGrp="1"/>
          </p:cNvSpPr>
          <p:nvPr>
            <p:ph type="body" idx="1"/>
          </p:nvPr>
        </p:nvSpPr>
        <p:spPr>
          <a:xfrm>
            <a:off x="5075118" y="1670557"/>
            <a:ext cx="3729130" cy="2212493"/>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Apesar de ter o maior crescimento no período de 2014 a 2022, a região Nordeste ainda apresenta os níveis mais baixos de funções docentes na Educação Infantil exercidas por professores com formação adequada à etapa.</a:t>
            </a:r>
          </a:p>
          <a:p>
            <a:pPr marL="0" indent="0">
              <a:lnSpc>
                <a:spcPct val="114999"/>
              </a:lnSpc>
              <a:spcAft>
                <a:spcPts val="1200"/>
              </a:spcAft>
              <a:buNone/>
            </a:pPr>
            <a:r>
              <a:rPr lang="pt-BR" sz="1000">
                <a:solidFill>
                  <a:srgbClr val="454545"/>
                </a:solidFill>
              </a:rPr>
              <a:t>Também nas zonas rurais houve uma considerável, mas insuficiente equiparação.</a:t>
            </a:r>
          </a:p>
          <a:p>
            <a:pPr marL="0" indent="0">
              <a:lnSpc>
                <a:spcPct val="114999"/>
              </a:lnSpc>
              <a:spcAft>
                <a:spcPts val="1200"/>
              </a:spcAft>
              <a:buNone/>
            </a:pPr>
            <a:r>
              <a:rPr lang="pt-BR" sz="1000">
                <a:solidFill>
                  <a:srgbClr val="454545"/>
                </a:solidFill>
              </a:rPr>
              <a:t>A maior defasagem, no entanto, é da rede privada em relação às escolas públicas, defasagem essa que aumentou desde a aprovação do Plano.</a:t>
            </a:r>
          </a:p>
        </p:txBody>
      </p:sp>
      <p:pic>
        <p:nvPicPr>
          <p:cNvPr id="4" name="Graphic 6">
            <a:extLst>
              <a:ext uri="{FF2B5EF4-FFF2-40B4-BE49-F238E27FC236}">
                <a16:creationId xmlns:a16="http://schemas.microsoft.com/office/drawing/2014/main" id="{55C0A3AC-F68C-E7BF-89E4-6849611E1FA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4396" y="1330466"/>
            <a:ext cx="3719737" cy="2877079"/>
          </a:xfrm>
          <a:prstGeom prst="rect">
            <a:avLst/>
          </a:prstGeom>
        </p:spPr>
      </p:pic>
      <p:sp>
        <p:nvSpPr>
          <p:cNvPr id="3" name="TextBox 2">
            <a:extLst>
              <a:ext uri="{FF2B5EF4-FFF2-40B4-BE49-F238E27FC236}">
                <a16:creationId xmlns:a16="http://schemas.microsoft.com/office/drawing/2014/main" id="{A6DC877A-AA0C-14C1-38F8-43CBEED7C864}"/>
              </a:ext>
            </a:extLst>
          </p:cNvPr>
          <p:cNvSpPr txBox="1"/>
          <p:nvPr/>
        </p:nvSpPr>
        <p:spPr>
          <a:xfrm>
            <a:off x="793165" y="4201171"/>
            <a:ext cx="2889560"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rPr>
              <a:t>Fonte: Indicador de Adequação da Formação Docente - INEP / MEC.</a:t>
            </a:r>
            <a:endParaRPr lang="pt-BR">
              <a:solidFill>
                <a:srgbClr val="454545"/>
              </a:solidFill>
              <a:latin typeface="Open Sans"/>
            </a:endParaRPr>
          </a:p>
        </p:txBody>
      </p:sp>
    </p:spTree>
    <p:extLst>
      <p:ext uri="{BB962C8B-B14F-4D97-AF65-F5344CB8AC3E}">
        <p14:creationId xmlns:p14="http://schemas.microsoft.com/office/powerpoint/2010/main" val="30662330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15 | Indicador 15A</a:t>
            </a:r>
            <a:endParaRPr lang="pt-BR"/>
          </a:p>
        </p:txBody>
      </p:sp>
      <p:sp>
        <p:nvSpPr>
          <p:cNvPr id="92" name="Google Shape;92;p17"/>
          <p:cNvSpPr txBox="1">
            <a:spLocks noGrp="1"/>
          </p:cNvSpPr>
          <p:nvPr>
            <p:ph type="body" idx="1"/>
          </p:nvPr>
        </p:nvSpPr>
        <p:spPr>
          <a:xfrm>
            <a:off x="537966" y="1851764"/>
            <a:ext cx="3729130" cy="2240209"/>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Analisando a situação da Educação Infantil nas unidades federativas, chama a atenção o caso do Rio de Janeiro, que apresenta uma proporção de funções docentes com formação adequada de apenas 30%, mesmo estando em uma das regiões do país onde o nível do indicador é mais alto. Tampouco a tendência tem sido de aproximação em relação à média – pelo contrário, o estado apresenta um dos avanços mais tímidos no indicador.</a:t>
            </a:r>
          </a:p>
          <a:p>
            <a:pPr marL="0" indent="0">
              <a:lnSpc>
                <a:spcPct val="114999"/>
              </a:lnSpc>
              <a:spcAft>
                <a:spcPts val="1200"/>
              </a:spcAft>
              <a:buNone/>
            </a:pPr>
            <a:r>
              <a:rPr lang="pt-BR" sz="1000">
                <a:solidFill>
                  <a:srgbClr val="454545"/>
                </a:solidFill>
              </a:rPr>
              <a:t>Destaques positivos são cenários como os de Pará, Amapá, Ceará e Bahia, com forte melhoria no indicador no período desde a aprovação do PNE.</a:t>
            </a:r>
          </a:p>
        </p:txBody>
      </p:sp>
      <p:pic>
        <p:nvPicPr>
          <p:cNvPr id="2" name="Graphic 3">
            <a:extLst>
              <a:ext uri="{FF2B5EF4-FFF2-40B4-BE49-F238E27FC236}">
                <a16:creationId xmlns:a16="http://schemas.microsoft.com/office/drawing/2014/main" id="{DFB9183A-E423-F810-BD1A-A09BBCA3BB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19261" y="335634"/>
            <a:ext cx="3188865" cy="4505748"/>
          </a:xfrm>
          <a:prstGeom prst="rect">
            <a:avLst/>
          </a:prstGeom>
        </p:spPr>
      </p:pic>
      <p:sp>
        <p:nvSpPr>
          <p:cNvPr id="4" name="TextBox 3">
            <a:extLst>
              <a:ext uri="{FF2B5EF4-FFF2-40B4-BE49-F238E27FC236}">
                <a16:creationId xmlns:a16="http://schemas.microsoft.com/office/drawing/2014/main" id="{06ADDC1E-0022-C106-44D4-A8212A21C8A0}"/>
              </a:ext>
            </a:extLst>
          </p:cNvPr>
          <p:cNvSpPr txBox="1"/>
          <p:nvPr/>
        </p:nvSpPr>
        <p:spPr>
          <a:xfrm>
            <a:off x="5221558" y="4845205"/>
            <a:ext cx="3182281" cy="138499"/>
          </a:xfrm>
          <a:prstGeom prst="rect">
            <a:avLst/>
          </a:prstGeom>
          <a:noFill/>
        </p:spPr>
        <p:txBody>
          <a:bodyPr rot="0" spcFirstLastPara="0" vertOverflow="overflow" horzOverflow="overflow" vert="horz" wrap="square" lIns="0" tIns="0" rIns="0" bIns="45720" numCol="1" spcCol="0" rtlCol="0" fromWordArt="0" anchor="t" anchorCtr="0" forceAA="0" compatLnSpc="1">
            <a:prstTxWarp prst="textNoShape">
              <a:avLst/>
            </a:prstTxWarp>
            <a:spAutoFit/>
          </a:bodyPr>
          <a:lstStyle/>
          <a:p>
            <a:r>
              <a:rPr lang="pt-BR" sz="600">
                <a:solidFill>
                  <a:srgbClr val="454545"/>
                </a:solidFill>
                <a:latin typeface="Open Sans"/>
              </a:rPr>
              <a:t>Fonte: Indicador de Adequação da Formação Docente - INEP / MEC.</a:t>
            </a:r>
            <a:endParaRPr lang="pt-BR">
              <a:solidFill>
                <a:srgbClr val="454545"/>
              </a:solidFill>
              <a:latin typeface="Open Sans"/>
            </a:endParaRPr>
          </a:p>
        </p:txBody>
      </p:sp>
    </p:spTree>
    <p:extLst>
      <p:ext uri="{BB962C8B-B14F-4D97-AF65-F5344CB8AC3E}">
        <p14:creationId xmlns:p14="http://schemas.microsoft.com/office/powerpoint/2010/main" val="42725103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a:bodyPr>
          <a:lstStyle/>
          <a:p>
            <a:r>
              <a:rPr lang="pt-BR" b="0"/>
              <a:t>Meta 15 | Indicador 15B</a:t>
            </a:r>
            <a:endParaRPr lang="pt-BR"/>
          </a:p>
        </p:txBody>
      </p:sp>
      <p:sp>
        <p:nvSpPr>
          <p:cNvPr id="92" name="Google Shape;92;p17"/>
          <p:cNvSpPr txBox="1">
            <a:spLocks noGrp="1"/>
          </p:cNvSpPr>
          <p:nvPr>
            <p:ph type="body" idx="1"/>
          </p:nvPr>
        </p:nvSpPr>
        <p:spPr>
          <a:xfrm>
            <a:off x="5075118" y="1670557"/>
            <a:ext cx="3729130" cy="2809976"/>
          </a:xfrm>
          <a:prstGeom prst="rect">
            <a:avLst/>
          </a:prstGeom>
          <a:noFill/>
        </p:spPr>
        <p:txBody>
          <a:bodyPr spcFirstLastPara="1" wrap="square" lIns="91425" tIns="91425" rIns="91425" bIns="0" anchor="t" anchorCtr="0">
            <a:normAutofit/>
          </a:bodyPr>
          <a:lstStyle/>
          <a:p>
            <a:pPr marL="0" indent="0">
              <a:lnSpc>
                <a:spcPct val="114999"/>
              </a:lnSpc>
              <a:spcAft>
                <a:spcPts val="1200"/>
              </a:spcAft>
              <a:buNone/>
            </a:pPr>
            <a:r>
              <a:rPr lang="pt-BR" sz="1000">
                <a:solidFill>
                  <a:srgbClr val="454545"/>
                </a:solidFill>
              </a:rPr>
              <a:t>Os padrões de adequação da formação docente nos Anos Iniciais do Ensino Fundamental se comportaram de maneira semelhante ao observado para a Educação Infantil no período desde 2014. Norte e Nordeste reduziram sua desvantagem em relação ao resto do país, mas ainda resta muito avanço a ser feito para que o objetivo de 100% seja cumprido em qualquer região do país, especialmente no Nordeste.</a:t>
            </a:r>
          </a:p>
          <a:p>
            <a:pPr marL="0" indent="0">
              <a:lnSpc>
                <a:spcPct val="114999"/>
              </a:lnSpc>
              <a:spcAft>
                <a:spcPts val="1200"/>
              </a:spcAft>
              <a:buNone/>
            </a:pPr>
            <a:r>
              <a:rPr lang="pt-BR" sz="1000">
                <a:solidFill>
                  <a:srgbClr val="454545"/>
                </a:solidFill>
              </a:rPr>
              <a:t>Aqui também vemos uma forte defasagem da rede privada em relação à rede pública. Entre as escolas públicas, as municipais, que concentram as matrículas na etapa, apresentam ainda desvantagem em relação às estaduais e federais.</a:t>
            </a:r>
            <a:endParaRPr lang="pt-BR">
              <a:solidFill>
                <a:srgbClr val="695D46"/>
              </a:solidFill>
            </a:endParaRPr>
          </a:p>
        </p:txBody>
      </p:sp>
      <p:pic>
        <p:nvPicPr>
          <p:cNvPr id="5" name="Graphic 6">
            <a:extLst>
              <a:ext uri="{FF2B5EF4-FFF2-40B4-BE49-F238E27FC236}">
                <a16:creationId xmlns:a16="http://schemas.microsoft.com/office/drawing/2014/main" id="{5AC77A4C-54B9-B91D-65FD-4E2A0B90E9B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8878" y="1597311"/>
            <a:ext cx="3721496" cy="2883222"/>
          </a:xfrm>
          <a:prstGeom prst="rect">
            <a:avLst/>
          </a:prstGeom>
        </p:spPr>
      </p:pic>
      <p:sp>
        <p:nvSpPr>
          <p:cNvPr id="6" name="TextBox 5">
            <a:extLst>
              <a:ext uri="{FF2B5EF4-FFF2-40B4-BE49-F238E27FC236}">
                <a16:creationId xmlns:a16="http://schemas.microsoft.com/office/drawing/2014/main" id="{A29EB2FD-4112-CEA4-7D8B-BB4C777F73E9}"/>
              </a:ext>
            </a:extLst>
          </p:cNvPr>
          <p:cNvSpPr txBox="1"/>
          <p:nvPr/>
        </p:nvSpPr>
        <p:spPr>
          <a:xfrm>
            <a:off x="1018943" y="4566425"/>
            <a:ext cx="2889560"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pt-BR" sz="600">
                <a:solidFill>
                  <a:srgbClr val="454545"/>
                </a:solidFill>
                <a:latin typeface="Open Sans"/>
              </a:rPr>
              <a:t>Fonte: Indicador de Adequação da Formação Docente - INEP / MEC.</a:t>
            </a:r>
            <a:endParaRPr lang="pt-BR">
              <a:solidFill>
                <a:srgbClr val="454545"/>
              </a:solidFill>
              <a:latin typeface="Open Sans"/>
            </a:endParaRPr>
          </a:p>
        </p:txBody>
      </p:sp>
    </p:spTree>
    <p:extLst>
      <p:ext uri="{BB962C8B-B14F-4D97-AF65-F5344CB8AC3E}">
        <p14:creationId xmlns:p14="http://schemas.microsoft.com/office/powerpoint/2010/main" val="4046263916"/>
      </p:ext>
    </p:extLst>
  </p:cSld>
  <p:clrMapOvr>
    <a:masterClrMapping/>
  </p:clrMapOvr>
</p:sld>
</file>

<file path=ppt/theme/theme1.xml><?xml version="1.0" encoding="utf-8"?>
<a:theme xmlns:a="http://schemas.openxmlformats.org/drawingml/2006/main" name="Tema do Office">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1593</TotalTime>
  <Words>16085</Words>
  <Application>Microsoft Office PowerPoint</Application>
  <PresentationFormat>Apresentação na tela (16:9)</PresentationFormat>
  <Paragraphs>719</Paragraphs>
  <Slides>141</Slides>
  <Notes>139</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141</vt:i4>
      </vt:variant>
    </vt:vector>
  </HeadingPairs>
  <TitlesOfParts>
    <vt:vector size="147" baseType="lpstr">
      <vt:lpstr>PT Sans Narrow</vt:lpstr>
      <vt:lpstr>Open Sans</vt:lpstr>
      <vt:lpstr>Calibri Light</vt:lpstr>
      <vt:lpstr>Arial</vt:lpstr>
      <vt:lpstr>Calibri</vt:lpstr>
      <vt:lpstr>Tema do Office</vt:lpstr>
      <vt:lpstr>Apresentação do PowerPoint</vt:lpstr>
      <vt:lpstr>Não cumpridas – 85% Em retrocesso – 65%</vt:lpstr>
      <vt:lpstr>Apresentação do PowerPoint</vt:lpstr>
      <vt:lpstr>Meta 1 | Indicador 1A</vt:lpstr>
      <vt:lpstr>Meta 1 | Indicador 1A</vt:lpstr>
      <vt:lpstr>Meta 1 | Indicador 1A</vt:lpstr>
      <vt:lpstr>Meta 1 | Indicador 1B</vt:lpstr>
      <vt:lpstr>Meta 1 | Indicador 1B</vt:lpstr>
      <vt:lpstr>Meta 1 | Indicador 1B</vt:lpstr>
      <vt:lpstr>Apresentação do PowerPoint</vt:lpstr>
      <vt:lpstr>Meta 2 | Indicador 2A</vt:lpstr>
      <vt:lpstr>Meta 2 | Indicador 2A</vt:lpstr>
      <vt:lpstr>Meta 2 | Indicador 2A</vt:lpstr>
      <vt:lpstr>Meta 2 | Indicador 2B</vt:lpstr>
      <vt:lpstr>Meta 2 | Indicador 2B</vt:lpstr>
      <vt:lpstr>Meta 2 | Indicador 2B</vt:lpstr>
      <vt:lpstr>Apresentação do PowerPoint</vt:lpstr>
      <vt:lpstr>Meta 3 | Indicador 3A</vt:lpstr>
      <vt:lpstr>Meta 3 | Indicador 3A</vt:lpstr>
      <vt:lpstr>Meta 3 | Indicador 3A</vt:lpstr>
      <vt:lpstr>Meta 3 | Indicador 3B</vt:lpstr>
      <vt:lpstr>Meta 3 | Indicador 3B</vt:lpstr>
      <vt:lpstr>Meta 3 | Indicador 3B</vt:lpstr>
      <vt:lpstr>Apresentação do PowerPoint</vt:lpstr>
      <vt:lpstr>Meta 4 | Indicador 4A</vt:lpstr>
      <vt:lpstr>Meta 4 | Indicador 4A</vt:lpstr>
      <vt:lpstr>Meta 4 | Indicador 4B</vt:lpstr>
      <vt:lpstr>Meta 4 | Indicador 4B</vt:lpstr>
      <vt:lpstr>Meta 4 | Indicador 4B</vt:lpstr>
      <vt:lpstr>Apresentação do PowerPoint</vt:lpstr>
      <vt:lpstr>Meta 5 | Indicadores 5A, 5B e 5C</vt:lpstr>
      <vt:lpstr>Meta 5 | Indicador 5A</vt:lpstr>
      <vt:lpstr>Meta 5 | Indicador 5A</vt:lpstr>
      <vt:lpstr>Meta 5 | Indicador 5B</vt:lpstr>
      <vt:lpstr>Meta 5 | Indicador 5B</vt:lpstr>
      <vt:lpstr>Meta 5 | Indicador 5C</vt:lpstr>
      <vt:lpstr>Meta 5 | Indicador 5C</vt:lpstr>
      <vt:lpstr>Apresentação do PowerPoint</vt:lpstr>
      <vt:lpstr>Meta 6 | Indicador 6A</vt:lpstr>
      <vt:lpstr>Meta 6 | Indicador 6A</vt:lpstr>
      <vt:lpstr>Meta 6 | Indicador 6A</vt:lpstr>
      <vt:lpstr>Meta 6 | Indicador 6B</vt:lpstr>
      <vt:lpstr>Meta 6 | Indicador 6B</vt:lpstr>
      <vt:lpstr>Meta 6 | Indicador 6B</vt:lpstr>
      <vt:lpstr>Apresentação do PowerPoint</vt:lpstr>
      <vt:lpstr>Meta 7 | Indicadores 7A a 7C</vt:lpstr>
      <vt:lpstr>Meta 7 | Indicador 7A</vt:lpstr>
      <vt:lpstr>Meta 7 | Indicador 7A</vt:lpstr>
      <vt:lpstr>Meta 7 | Indicador 7B</vt:lpstr>
      <vt:lpstr>Meta 7 | Indicador 7B</vt:lpstr>
      <vt:lpstr>Meta 7 | Indicador 7C</vt:lpstr>
      <vt:lpstr>Meta 7 | Indicador 7C</vt:lpstr>
      <vt:lpstr>Apresentação do PowerPoint</vt:lpstr>
      <vt:lpstr>Meta 8 | Indicadores 8A a 8C</vt:lpstr>
      <vt:lpstr>Meta 8 | Indicador 8D</vt:lpstr>
      <vt:lpstr>Meta 8 | Indicador 8</vt:lpstr>
      <vt:lpstr>Meta 8 | Indicador 8</vt:lpstr>
      <vt:lpstr>Apresentação do PowerPoint</vt:lpstr>
      <vt:lpstr>Meta 9 | Indicador 9A</vt:lpstr>
      <vt:lpstr>Meta 9 | Indicador 9A</vt:lpstr>
      <vt:lpstr>Meta 9 | Indicador 9A</vt:lpstr>
      <vt:lpstr>Meta 9 | Indicador 9B</vt:lpstr>
      <vt:lpstr>Meta 9 | Indicador 9B</vt:lpstr>
      <vt:lpstr>Apresentação do PowerPoint</vt:lpstr>
      <vt:lpstr>Meta 10 | Indicador 10</vt:lpstr>
      <vt:lpstr>Meta 10 | Indicador 10</vt:lpstr>
      <vt:lpstr>Meta 10 | Indicador 10</vt:lpstr>
      <vt:lpstr>Apresentação do PowerPoint</vt:lpstr>
      <vt:lpstr>Meta 11 | Indicador 11A</vt:lpstr>
      <vt:lpstr>Meta 11 | Indicador 11A</vt:lpstr>
      <vt:lpstr>Meta 11 | Indicador 11A</vt:lpstr>
      <vt:lpstr>Meta 11 | Indicador 11B</vt:lpstr>
      <vt:lpstr>Apresentação do PowerPoint</vt:lpstr>
      <vt:lpstr>Meta 12 | Indicador 12A</vt:lpstr>
      <vt:lpstr>Meta 12 | Indicador 12A</vt:lpstr>
      <vt:lpstr>Meta 12 | Indicador 12A</vt:lpstr>
      <vt:lpstr>Meta 12 | Indicador 12B</vt:lpstr>
      <vt:lpstr>Meta 12 | Indicador 12B</vt:lpstr>
      <vt:lpstr>Meta 12 | Indicador 12B</vt:lpstr>
      <vt:lpstr>Meta 12 | Indicador 12C</vt:lpstr>
      <vt:lpstr>Apresentação do PowerPoint</vt:lpstr>
      <vt:lpstr>Meta 13 | Indicador 13A</vt:lpstr>
      <vt:lpstr>Meta 13 | Indicador 13A</vt:lpstr>
      <vt:lpstr>Meta 13 | Indicador 13A</vt:lpstr>
      <vt:lpstr>Meta 13 | Indicador 13B</vt:lpstr>
      <vt:lpstr>Meta 13 | Indicador 13B</vt:lpstr>
      <vt:lpstr>Meta 13 | Indicador 13B</vt:lpstr>
      <vt:lpstr>Apresentação do PowerPoint</vt:lpstr>
      <vt:lpstr>Meta 14 | Indicador 14A</vt:lpstr>
      <vt:lpstr>Meta 14 | Indicador 14A</vt:lpstr>
      <vt:lpstr>Meta 14 | Indicador 14A</vt:lpstr>
      <vt:lpstr>Meta 14 | Indicador 14B</vt:lpstr>
      <vt:lpstr>Meta 14 | Indicador 14B</vt:lpstr>
      <vt:lpstr>Meta 14 | Indicador 14B</vt:lpstr>
      <vt:lpstr>Apresentação do PowerPoint</vt:lpstr>
      <vt:lpstr>Meta 15 | Indicadores 15A e 15B</vt:lpstr>
      <vt:lpstr>Meta 15 | Indicador 15A</vt:lpstr>
      <vt:lpstr>Meta 15 | Indicador 15A</vt:lpstr>
      <vt:lpstr>Meta 15 | Indicador 15B</vt:lpstr>
      <vt:lpstr>Meta 15 | Indicador 15B</vt:lpstr>
      <vt:lpstr>Meta 15 | Indicadores 15C e 15D</vt:lpstr>
      <vt:lpstr>Meta 15 | Indicador 15C</vt:lpstr>
      <vt:lpstr>Meta 15 | Indicador 15C</vt:lpstr>
      <vt:lpstr>Meta 15 | Indicador 15D</vt:lpstr>
      <vt:lpstr>Meta 15 | Indicador 15D</vt:lpstr>
      <vt:lpstr>Apresentação do PowerPoint</vt:lpstr>
      <vt:lpstr>Meta 16 | Indicador 16A</vt:lpstr>
      <vt:lpstr>Meta 16 | Indicador 16A</vt:lpstr>
      <vt:lpstr>Meta 16 | Indicador 16A</vt:lpstr>
      <vt:lpstr>Meta 16 | Indicador 16B</vt:lpstr>
      <vt:lpstr>Meta 16 | Indicador 16B</vt:lpstr>
      <vt:lpstr>Meta 16 | Indicador 16B</vt:lpstr>
      <vt:lpstr>Apresentação do PowerPoint</vt:lpstr>
      <vt:lpstr>Meta 17 | Indicador 17</vt:lpstr>
      <vt:lpstr>Meta 17 | Indicador 17</vt:lpstr>
      <vt:lpstr>Meta 17 | Indicador 17</vt:lpstr>
      <vt:lpstr>Meta 17 | Indicador 17</vt:lpstr>
      <vt:lpstr>Apresentação do PowerPoint</vt:lpstr>
      <vt:lpstr>Meta 18 | Indicador 18A</vt:lpstr>
      <vt:lpstr>Meta 18 | Indicador 18B</vt:lpstr>
      <vt:lpstr>Meta 18 | Indicador 18B</vt:lpstr>
      <vt:lpstr>Meta 18 | Indicador 18A</vt:lpstr>
      <vt:lpstr>Apresentação do PowerPoint</vt:lpstr>
      <vt:lpstr>Meta 19 | Indicador 19A</vt:lpstr>
      <vt:lpstr>Meta 19 | Indicador 19A</vt:lpstr>
      <vt:lpstr>Meta 19 | Indicador 19A</vt:lpstr>
      <vt:lpstr>Meta 19 | Indicador 19B</vt:lpstr>
      <vt:lpstr>Meta 19 | Indicador 19B</vt:lpstr>
      <vt:lpstr>Meta 19 | Indicador 19B</vt:lpstr>
      <vt:lpstr>Meta 19 | Indicador 19C</vt:lpstr>
      <vt:lpstr>Meta 19 | Indicador 19C</vt:lpstr>
      <vt:lpstr>Meta 19 | Indicador 19D</vt:lpstr>
      <vt:lpstr>Meta 19 | Indicador 19D</vt:lpstr>
      <vt:lpstr>Meta 19 | Indicador 19E</vt:lpstr>
      <vt:lpstr>Meta 19 | Indicador 19F</vt:lpstr>
      <vt:lpstr>Meta 19 | Indicador 19E</vt:lpstr>
      <vt:lpstr>Meta 19 | Indicador 19F</vt:lpstr>
      <vt:lpstr>Apresentação do PowerPoint</vt:lpstr>
      <vt:lpstr>Meta 20 | Indicador 20A</vt:lpstr>
      <vt:lpstr>Meta 20 | Indicador 20B</vt:lpstr>
      <vt:lpstr>Obrigada!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Teste</dc:title>
  <dc:creator>fernando</dc:creator>
  <cp:lastModifiedBy>Andressa Pellanda</cp:lastModifiedBy>
  <cp:revision>127</cp:revision>
  <dcterms:modified xsi:type="dcterms:W3CDTF">2023-06-20T16:18:04Z</dcterms:modified>
</cp:coreProperties>
</file>