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58" r:id="rId6"/>
    <p:sldId id="260" r:id="rId7"/>
    <p:sldId id="261" r:id="rId8"/>
    <p:sldId id="262" r:id="rId9"/>
    <p:sldId id="263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5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859"/>
    <a:srgbClr val="52244D"/>
    <a:srgbClr val="8081BD"/>
    <a:srgbClr val="E28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s\STRANS\Area_compartilhada\Secretaria%20de%20Transpar&#234;ncia\DATASENADO\Series%20hist&#243;ricas%20DataSenado\Viol&#234;ncia%20Dom&#233;stica%20S&#233;rie%20Hist&#243;rica\S&#201;RIE%20HIST&#211;RICA%20ATUALIZADA%202023%20-%20em%20atualiza&#231;&#227;o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fs\STRANS\Area_compartilhada\Secretaria%20de%20Transpar&#234;ncia\DATASENADO\Series%20hist&#243;ricas%20DataSenado\Viol&#234;ncia%20Dom&#233;stica%20S&#233;rie%20Hist&#243;rica\S&#201;RIE%20HIST&#211;RICA%20ATUALIZADA%202023%20-%20em%20atualiza&#231;&#227;o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fs\STRANS\Area_compartilhada\Secretaria%20de%20Transpar&#234;ncia\DATASENADO\Series%20hist&#243;ricas%20DataSenado\Viol&#234;ncia%20Dom&#233;stica%20S&#233;rie%20Hist&#243;rica\S&#201;RIE%20HIST&#211;RICA%20ATUALIZADA%202023%20-%20em%20atualiza&#231;&#227;o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fs\STRANS\Area_compartilhada\Secretaria%20de%20Transpar&#234;ncia\DATASENADO\Series%20hist&#243;ricas%20DataSenado\Viol&#234;ncia%20Dom&#233;stica%20S&#233;rie%20Hist&#243;rica\S&#201;RIE%20HIST&#211;RICA%20ATUALIZADA%202023%20-%20em%20atualiza&#231;&#227;o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fs\STRANS\Area_compartilhada\Secretaria%20de%20Transpar&#234;ncia\DATASENADO\Series%20hist&#243;ricas%20DataSenado\Viol&#234;ncia%20Dom&#233;stica%20S&#233;rie%20Hist&#243;rica\S&#201;RIE%20HIST&#211;RICA%20ATUALIZADA%202023%20-%20em%20atualiza&#231;&#227;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100">
                <a:solidFill>
                  <a:srgbClr val="595959"/>
                </a:solidFill>
                <a:latin typeface="+mn-lt"/>
              </a:defRPr>
            </a:pPr>
            <a:r>
              <a:rPr lang="pt-BR" sz="2400" dirty="0">
                <a:solidFill>
                  <a:schemeClr val="bg1"/>
                </a:solidFill>
                <a:latin typeface="+mn-lt"/>
                <a:cs typeface="Arial" pitchFamily="34" charset="0"/>
              </a:rPr>
              <a:t>"Você</a:t>
            </a:r>
            <a:r>
              <a:rPr lang="pt-BR" sz="2400" baseline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+mn-lt"/>
                <a:cs typeface="Arial" pitchFamily="34" charset="0"/>
              </a:rPr>
              <a:t>já sofreu algum tipo de violência doméstica ou familiar provocada por um homem?"  </a:t>
            </a:r>
            <a:r>
              <a:rPr lang="pt-BR" sz="2400" b="1" i="0" u="none" strike="noStrike" baseline="0" dirty="0">
                <a:solidFill>
                  <a:schemeClr val="bg1"/>
                </a:solidFill>
              </a:rPr>
              <a:t>- População feminina - Brasil - 2005-2023</a:t>
            </a:r>
            <a:endParaRPr lang="pt-BR" sz="2400" dirty="0">
              <a:solidFill>
                <a:schemeClr val="bg1"/>
              </a:solidFill>
              <a:latin typeface="+mn-lt"/>
              <a:cs typeface="Arial" pitchFamily="34" charset="0"/>
            </a:endParaRPr>
          </a:p>
        </c:rich>
      </c:tx>
      <c:layout>
        <c:manualLayout>
          <c:xMode val="edge"/>
          <c:yMode val="edge"/>
          <c:x val="0.11334191919191919"/>
          <c:y val="2.617619047619047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8038110942645239E-2"/>
          <c:y val="0.21704316490427042"/>
          <c:w val="0.85747760210357449"/>
          <c:h val="0.44986468090347742"/>
        </c:manualLayout>
      </c:layout>
      <c:lineChart>
        <c:grouping val="standard"/>
        <c:varyColors val="0"/>
        <c:ser>
          <c:idx val="0"/>
          <c:order val="0"/>
          <c:tx>
            <c:strRef>
              <c:f>Séries!$B$368</c:f>
              <c:strCache>
                <c:ptCount val="1"/>
                <c:pt idx="0">
                  <c:v>Sim</c:v>
                </c:pt>
              </c:strCache>
            </c:strRef>
          </c:tx>
          <c:spPr>
            <a:ln w="38100">
              <a:solidFill>
                <a:srgbClr val="EB5859"/>
              </a:solidFill>
            </a:ln>
          </c:spPr>
          <c:marker>
            <c:symbol val="diamond"/>
            <c:size val="5"/>
            <c:spPr>
              <a:solidFill>
                <a:srgbClr val="EB5859"/>
              </a:solidFill>
              <a:ln w="38100">
                <a:solidFill>
                  <a:srgbClr val="EB5859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FCA2093E-BABE-4F9F-A20B-9E1817C2D34B}" type="VALUE">
                      <a:rPr lang="en-US" sz="200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BF4-4A85-B115-B12D75F2E14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9B2D161-976B-43E0-9384-B349185459CF}" type="VALUE">
                      <a:rPr lang="en-US" sz="200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BF4-4A85-B115-B12D75F2E14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FC51B4A-C8CF-4014-826F-C64ACFEA53B1}" type="VALUE">
                      <a:rPr lang="en-US" sz="200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BF4-4A85-B115-B12D75F2E14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D79AF05-AB97-45A6-B167-4DC7F99E08B1}" type="VALUE">
                      <a:rPr lang="en-US" sz="200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BF4-4A85-B115-B12D75F2E14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1DFD969-EDB8-4ABC-B187-0C8E420AB896}" type="VALUE">
                      <a:rPr lang="en-US" sz="200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BF4-4A85-B115-B12D75F2E14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0906899-D292-4C56-B3D0-703A6BB8C33C}" type="VALUE">
                      <a:rPr lang="en-US" sz="200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BF4-4A85-B115-B12D75F2E14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F3A4AD4-5C56-4ADB-8C58-807AD2BFD22A}" type="VALUE">
                      <a:rPr lang="en-US" sz="200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BF4-4A85-B115-B12D75F2E14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8CB528C-532D-494F-A7AF-F742B5C9CE52}" type="VALUE">
                      <a:rPr lang="en-US" sz="200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BF4-4A85-B115-B12D75F2E14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BE270B7-5DFF-44F1-8F40-2E7F2948192E}" type="VALUE">
                      <a:rPr lang="en-US" sz="200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BF4-4A85-B115-B12D75F2E14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2A8ADD5-0E2E-4010-9870-75391D96E69C}" type="VALUE">
                      <a:rPr lang="en-US" sz="200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BF4-4A85-B115-B12D75F2E14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595959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Séries!$C$367:$L$367</c:f>
              <c:numCache>
                <c:formatCode>General</c:formatCode>
                <c:ptCount val="10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2017</c:v>
                </c:pt>
                <c:pt idx="7">
                  <c:v>2019</c:v>
                </c:pt>
                <c:pt idx="8">
                  <c:v>2021</c:v>
                </c:pt>
                <c:pt idx="9">
                  <c:v>2023</c:v>
                </c:pt>
              </c:numCache>
            </c:numRef>
          </c:cat>
          <c:val>
            <c:numRef>
              <c:f>Séries!$C$368:$L$368</c:f>
              <c:numCache>
                <c:formatCode>###0%</c:formatCode>
                <c:ptCount val="10"/>
                <c:pt idx="0">
                  <c:v>0.17177914110429449</c:v>
                </c:pt>
                <c:pt idx="1">
                  <c:v>0.15432873274780426</c:v>
                </c:pt>
                <c:pt idx="2">
                  <c:v>0.19347037484885127</c:v>
                </c:pt>
                <c:pt idx="3">
                  <c:v>0.18860946745562132</c:v>
                </c:pt>
                <c:pt idx="4">
                  <c:v>0.1858974358974359</c:v>
                </c:pt>
                <c:pt idx="5">
                  <c:v>0.18182127505641352</c:v>
                </c:pt>
                <c:pt idx="6">
                  <c:v>0.29239027027307773</c:v>
                </c:pt>
                <c:pt idx="7">
                  <c:v>0.27</c:v>
                </c:pt>
                <c:pt idx="8">
                  <c:v>0.27</c:v>
                </c:pt>
                <c:pt idx="9">
                  <c:v>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BF4-4A85-B115-B12D75F2E141}"/>
            </c:ext>
          </c:extLst>
        </c:ser>
        <c:ser>
          <c:idx val="1"/>
          <c:order val="1"/>
          <c:tx>
            <c:strRef>
              <c:f>Séries!$B$369</c:f>
              <c:strCache>
                <c:ptCount val="1"/>
                <c:pt idx="0">
                  <c:v>Não</c:v>
                </c:pt>
              </c:strCache>
            </c:strRef>
          </c:tx>
          <c:spPr>
            <a:ln w="38100">
              <a:solidFill>
                <a:schemeClr val="bg2"/>
              </a:solidFill>
            </a:ln>
          </c:spPr>
          <c:marker>
            <c:symbol val="square"/>
            <c:size val="5"/>
            <c:spPr>
              <a:solidFill>
                <a:schemeClr val="bg2"/>
              </a:solidFill>
              <a:ln w="38100">
                <a:solidFill>
                  <a:schemeClr val="bg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578E2FD3-968C-4A1B-9968-86E32F0EA77C}" type="VALUE">
                      <a:rPr lang="en-US" sz="2000">
                        <a:solidFill>
                          <a:schemeClr val="bg2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2BF4-4A85-B115-B12D75F2E14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63761B3-9639-453C-AA19-07FAC6F956B1}" type="VALUE">
                      <a:rPr lang="en-US" sz="2000">
                        <a:solidFill>
                          <a:schemeClr val="bg2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2BF4-4A85-B115-B12D75F2E14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EE9EEEF-840D-442F-9A0C-76D0AB6D756C}" type="VALUE">
                      <a:rPr lang="en-US" sz="2000">
                        <a:solidFill>
                          <a:schemeClr val="bg2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BF4-4A85-B115-B12D75F2E14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D0EAE70-BDC5-4B99-87FC-3A971ADABBBF}" type="VALUE">
                      <a:rPr lang="en-US" sz="2000">
                        <a:solidFill>
                          <a:schemeClr val="bg2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2BF4-4A85-B115-B12D75F2E14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286FBAB-0E9E-41AF-AA5A-26C7D760A1F3}" type="VALUE">
                      <a:rPr lang="en-US" sz="2000">
                        <a:solidFill>
                          <a:schemeClr val="bg2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BF4-4A85-B115-B12D75F2E14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F2ACB2D-6AD3-41FD-A95A-016EDEBF704E}" type="VALUE">
                      <a:rPr lang="en-US" sz="2000">
                        <a:solidFill>
                          <a:schemeClr val="bg2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2BF4-4A85-B115-B12D75F2E14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D1C3C41-40B7-4DAF-9D4D-534BDD3200BC}" type="VALUE">
                      <a:rPr lang="en-US" sz="2000">
                        <a:solidFill>
                          <a:schemeClr val="bg2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BF4-4A85-B115-B12D75F2E14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4FC197C-A6B7-4FF1-96A5-596F08C8BA43}" type="VALUE">
                      <a:rPr lang="en-US" sz="2000">
                        <a:solidFill>
                          <a:schemeClr val="bg2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BF4-4A85-B115-B12D75F2E14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5CBF771-0853-4C67-93CF-9DCD1C2B781C}" type="VALUE">
                      <a:rPr lang="en-US" sz="2000">
                        <a:solidFill>
                          <a:schemeClr val="bg2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BF4-4A85-B115-B12D75F2E14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5758126-8F56-46EE-B506-475DC2745CFD}" type="VALUE">
                      <a:rPr lang="en-US" sz="2000">
                        <a:solidFill>
                          <a:schemeClr val="bg2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BF4-4A85-B115-B12D75F2E14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595959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Séries!$C$367:$L$367</c:f>
              <c:numCache>
                <c:formatCode>General</c:formatCode>
                <c:ptCount val="10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2017</c:v>
                </c:pt>
                <c:pt idx="7">
                  <c:v>2019</c:v>
                </c:pt>
                <c:pt idx="8">
                  <c:v>2021</c:v>
                </c:pt>
                <c:pt idx="9">
                  <c:v>2023</c:v>
                </c:pt>
              </c:numCache>
            </c:numRef>
          </c:cat>
          <c:val>
            <c:numRef>
              <c:f>Séries!$C$369:$L$369</c:f>
              <c:numCache>
                <c:formatCode>###0%</c:formatCode>
                <c:ptCount val="10"/>
                <c:pt idx="0">
                  <c:v>0.82453987730061351</c:v>
                </c:pt>
                <c:pt idx="1">
                  <c:v>0.84567126725219577</c:v>
                </c:pt>
                <c:pt idx="2">
                  <c:v>0.80532043530834341</c:v>
                </c:pt>
                <c:pt idx="3">
                  <c:v>0.81139053254437865</c:v>
                </c:pt>
                <c:pt idx="4">
                  <c:v>0.81330128205128205</c:v>
                </c:pt>
                <c:pt idx="5">
                  <c:v>0.81729168964946852</c:v>
                </c:pt>
                <c:pt idx="6">
                  <c:v>0.70523952601812656</c:v>
                </c:pt>
                <c:pt idx="7">
                  <c:v>0.73</c:v>
                </c:pt>
                <c:pt idx="8">
                  <c:v>0.73</c:v>
                </c:pt>
                <c:pt idx="9">
                  <c:v>0.68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BF4-4A85-B115-B12D75F2E14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693104"/>
        <c:axId val="289296408"/>
      </c:lineChart>
      <c:catAx>
        <c:axId val="2069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D9D9D9"/>
            </a:solidFill>
          </a:ln>
        </c:spPr>
        <c:txPr>
          <a:bodyPr rot="0"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289296408"/>
        <c:crosses val="autoZero"/>
        <c:auto val="0"/>
        <c:lblAlgn val="ctr"/>
        <c:lblOffset val="100"/>
        <c:noMultiLvlLbl val="0"/>
      </c:catAx>
      <c:valAx>
        <c:axId val="289296408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20693104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33855856909551524"/>
          <c:y val="0.74545652389932093"/>
          <c:w val="0.29724260515497175"/>
          <c:h val="9.4371209945153231E-2"/>
        </c:manualLayout>
      </c:layout>
      <c:overlay val="0"/>
      <c:txPr>
        <a:bodyPr/>
        <a:lstStyle/>
        <a:p>
          <a:pPr>
            <a:defRPr sz="1000">
              <a:solidFill>
                <a:schemeClr val="bg1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100">
                <a:solidFill>
                  <a:srgbClr val="595959"/>
                </a:solidFill>
                <a:latin typeface="+mn-lt"/>
              </a:defRPr>
            </a:pPr>
            <a:r>
              <a:rPr lang="pt-BR" sz="1600" dirty="0">
                <a:solidFill>
                  <a:srgbClr val="595959"/>
                </a:solidFill>
                <a:latin typeface="+mn-lt"/>
                <a:cs typeface="Arial" pitchFamily="34" charset="0"/>
              </a:rPr>
              <a:t>"E essa violência ocorreu nos últimos 12 meses?"  </a:t>
            </a:r>
            <a:r>
              <a:rPr lang="pt-BR" sz="1600" b="1" i="0" u="none" strike="noStrike" baseline="0" dirty="0"/>
              <a:t>- População feminina - Brasil - 2017-2023</a:t>
            </a:r>
            <a:endParaRPr lang="pt-BR" sz="1600" dirty="0">
              <a:solidFill>
                <a:srgbClr val="595959"/>
              </a:solidFill>
              <a:latin typeface="+mn-lt"/>
              <a:cs typeface="Arial" pitchFamily="34" charset="0"/>
            </a:endParaRPr>
          </a:p>
        </c:rich>
      </c:tx>
      <c:layout>
        <c:manualLayout>
          <c:xMode val="edge"/>
          <c:yMode val="edge"/>
          <c:x val="0.14395189916474452"/>
          <c:y val="2.279198955779009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7291813387520992E-2"/>
          <c:y val="0.16813351637489302"/>
          <c:w val="0.82339898989898996"/>
          <c:h val="0.37105546871450551"/>
        </c:manualLayout>
      </c:layout>
      <c:lineChart>
        <c:grouping val="standard"/>
        <c:varyColors val="0"/>
        <c:ser>
          <c:idx val="0"/>
          <c:order val="0"/>
          <c:tx>
            <c:strRef>
              <c:f>Séries!$B$498</c:f>
              <c:strCache>
                <c:ptCount val="1"/>
                <c:pt idx="0">
                  <c:v>Sim</c:v>
                </c:pt>
              </c:strCache>
            </c:strRef>
          </c:tx>
          <c:spPr>
            <a:ln>
              <a:solidFill>
                <a:srgbClr val="EB5859"/>
              </a:solidFill>
            </a:ln>
          </c:spPr>
          <c:marker>
            <c:symbol val="diamond"/>
            <c:size val="5"/>
            <c:spPr>
              <a:solidFill>
                <a:srgbClr val="EB5859"/>
              </a:solidFill>
              <a:ln>
                <a:solidFill>
                  <a:srgbClr val="EB5859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B2A3E683-4369-435E-95A9-9E1E51EBC9DE}" type="VALUE">
                      <a:rPr lang="en-US" sz="1400"/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C51-4C27-849F-572A54C4732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8ECBB49-9A17-4528-A133-B767F7CF61D8}" type="VALUE">
                      <a:rPr lang="en-US" sz="1400"/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C51-4C27-849F-572A54C4732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A85941A-9ED0-4472-8C5C-7940E7A7D1F2}" type="VALUE">
                      <a:rPr lang="en-US" sz="1400"/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C51-4C27-849F-572A54C4732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9975F98-BF41-4E31-A0DB-8B11D58C250B}" type="VALUE">
                      <a:rPr lang="en-US" sz="1400"/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C51-4C27-849F-572A54C4732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595959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Séries!$I$497:$L$497</c:f>
              <c:numCache>
                <c:formatCode>General</c:formatCode>
                <c:ptCount val="4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</c:numCache>
            </c:numRef>
          </c:cat>
          <c:val>
            <c:numRef>
              <c:f>Séries!$I$498:$L$498</c:f>
              <c:numCache>
                <c:formatCode>###0%</c:formatCode>
                <c:ptCount val="4"/>
                <c:pt idx="0">
                  <c:v>0.21678450255116494</c:v>
                </c:pt>
                <c:pt idx="1">
                  <c:v>0.18766770629272425</c:v>
                </c:pt>
                <c:pt idx="2">
                  <c:v>0.2</c:v>
                </c:pt>
                <c:pt idx="3">
                  <c:v>0.22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C51-4C27-849F-572A54C47324}"/>
            </c:ext>
          </c:extLst>
        </c:ser>
        <c:ser>
          <c:idx val="1"/>
          <c:order val="1"/>
          <c:tx>
            <c:strRef>
              <c:f>Séries!$B$499</c:f>
              <c:strCache>
                <c:ptCount val="1"/>
                <c:pt idx="0">
                  <c:v>Não</c:v>
                </c:pt>
              </c:strCache>
            </c:strRef>
          </c:tx>
          <c:spPr>
            <a:ln>
              <a:solidFill>
                <a:srgbClr val="52244D"/>
              </a:solidFill>
            </a:ln>
          </c:spPr>
          <c:marker>
            <c:symbol val="square"/>
            <c:size val="5"/>
            <c:spPr>
              <a:solidFill>
                <a:srgbClr val="52244D"/>
              </a:solidFill>
              <a:ln>
                <a:solidFill>
                  <a:srgbClr val="52244D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CED5157D-9F3E-4C2C-BBB6-A8CD41944120}" type="VALUE">
                      <a:rPr lang="en-US" sz="1400"/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C51-4C27-849F-572A54C4732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7841467-08E3-4552-BF87-E08051389BE4}" type="VALUE">
                      <a:rPr lang="en-US" sz="1400"/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C51-4C27-849F-572A54C4732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7EA5687-AD50-49A4-8D43-D261263FBCDF}" type="VALUE">
                      <a:rPr lang="en-US" sz="1400"/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C51-4C27-849F-572A54C4732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7BA0B39-B03F-401B-A24A-A2A9829B83CE}" type="VALUE">
                      <a:rPr lang="en-US" sz="1400"/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C51-4C27-849F-572A54C4732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595959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Séries!$I$497:$L$497</c:f>
              <c:numCache>
                <c:formatCode>General</c:formatCode>
                <c:ptCount val="4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</c:numCache>
            </c:numRef>
          </c:cat>
          <c:val>
            <c:numRef>
              <c:f>Séries!$I$499:$L$499</c:f>
              <c:numCache>
                <c:formatCode>###0%</c:formatCode>
                <c:ptCount val="4"/>
                <c:pt idx="0">
                  <c:v>0.78071331852830694</c:v>
                </c:pt>
                <c:pt idx="1">
                  <c:v>0.80948722829180975</c:v>
                </c:pt>
                <c:pt idx="2">
                  <c:v>0.8</c:v>
                </c:pt>
                <c:pt idx="3">
                  <c:v>0.78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C51-4C27-849F-572A54C4732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0003576"/>
        <c:axId val="290310392"/>
      </c:lineChart>
      <c:catAx>
        <c:axId val="290003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D9D9D9"/>
            </a:solidFill>
          </a:ln>
        </c:spPr>
        <c:txPr>
          <a:bodyPr rot="0"/>
          <a:lstStyle/>
          <a:p>
            <a:pPr>
              <a:defRPr>
                <a:solidFill>
                  <a:srgbClr val="595959"/>
                </a:solidFill>
              </a:defRPr>
            </a:pPr>
            <a:endParaRPr lang="pt-BR"/>
          </a:p>
        </c:txPr>
        <c:crossAx val="290310392"/>
        <c:crosses val="autoZero"/>
        <c:auto val="1"/>
        <c:lblAlgn val="ctr"/>
        <c:lblOffset val="100"/>
        <c:noMultiLvlLbl val="0"/>
      </c:catAx>
      <c:valAx>
        <c:axId val="290310392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290003576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25025207328092997"/>
          <c:y val="0.6378243011210204"/>
          <c:w val="0.48769658524691401"/>
          <c:h val="9.3549659086928166E-2"/>
        </c:manualLayout>
      </c:layout>
      <c:overlay val="0"/>
      <c:txPr>
        <a:bodyPr/>
        <a:lstStyle/>
        <a:p>
          <a:pPr>
            <a:defRPr>
              <a:solidFill>
                <a:srgbClr val="595959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100">
                <a:solidFill>
                  <a:srgbClr val="595959"/>
                </a:solidFill>
                <a:latin typeface="+mn-lt"/>
              </a:defRPr>
            </a:pPr>
            <a:r>
              <a:rPr lang="pt-BR" sz="1800" dirty="0">
                <a:solidFill>
                  <a:srgbClr val="595959"/>
                </a:solidFill>
                <a:latin typeface="+mn-lt"/>
                <a:cs typeface="Arial" pitchFamily="34" charset="0"/>
              </a:rPr>
              <a:t>"Atualmente</a:t>
            </a:r>
            <a:r>
              <a:rPr lang="pt-BR" sz="1800" baseline="0" dirty="0">
                <a:solidFill>
                  <a:srgbClr val="595959"/>
                </a:solidFill>
                <a:latin typeface="+mn-lt"/>
                <a:cs typeface="Arial" pitchFamily="34" charset="0"/>
              </a:rPr>
              <a:t> ele é seu marido?" </a:t>
            </a:r>
            <a:r>
              <a:rPr lang="pt-BR" sz="1800" b="1" i="0" u="none" strike="noStrike" baseline="0" dirty="0"/>
              <a:t>- População feminina - Brasil - 2019-2023</a:t>
            </a:r>
            <a:r>
              <a:rPr lang="pt-BR" sz="1800" baseline="0" dirty="0">
                <a:solidFill>
                  <a:srgbClr val="595959"/>
                </a:solidFill>
                <a:latin typeface="+mn-lt"/>
                <a:cs typeface="Arial" pitchFamily="34" charset="0"/>
              </a:rPr>
              <a:t> </a:t>
            </a:r>
            <a:endParaRPr lang="pt-BR" sz="1800" dirty="0">
              <a:solidFill>
                <a:srgbClr val="595959"/>
              </a:solidFill>
              <a:latin typeface="+mn-lt"/>
              <a:cs typeface="Arial" pitchFamily="34" charset="0"/>
            </a:endParaRPr>
          </a:p>
        </c:rich>
      </c:tx>
      <c:layout>
        <c:manualLayout>
          <c:xMode val="edge"/>
          <c:yMode val="edge"/>
          <c:x val="0.1475146197723286"/>
          <c:y val="1.585272510092934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046856681835945E-2"/>
          <c:y val="0.16390638574223063"/>
          <c:w val="0.83807449494949493"/>
          <c:h val="0.41142356999222263"/>
        </c:manualLayout>
      </c:layout>
      <c:lineChart>
        <c:grouping val="standard"/>
        <c:varyColors val="0"/>
        <c:ser>
          <c:idx val="0"/>
          <c:order val="0"/>
          <c:tx>
            <c:strRef>
              <c:f>Séries!$B$650</c:f>
              <c:strCache>
                <c:ptCount val="1"/>
                <c:pt idx="0">
                  <c:v>Sim</c:v>
                </c:pt>
              </c:strCache>
            </c:strRef>
          </c:tx>
          <c:spPr>
            <a:ln>
              <a:solidFill>
                <a:srgbClr val="52244D"/>
              </a:solidFill>
            </a:ln>
          </c:spPr>
          <c:marker>
            <c:symbol val="diamond"/>
            <c:size val="5"/>
            <c:spPr>
              <a:solidFill>
                <a:srgbClr val="52244D"/>
              </a:solidFill>
              <a:ln>
                <a:solidFill>
                  <a:srgbClr val="52244D"/>
                </a:solidFill>
              </a:ln>
            </c:spPr>
          </c:marker>
          <c:dLbls>
            <c:dLbl>
              <c:idx val="0"/>
              <c:layout>
                <c:manualLayout>
                  <c:x val="-0.10995449216534094"/>
                  <c:y val="2.7865112854802532E-2"/>
                </c:manualLayout>
              </c:layout>
              <c:tx>
                <c:rich>
                  <a:bodyPr/>
                  <a:lstStyle/>
                  <a:p>
                    <a:fld id="{A70B1DEE-63E2-4887-8D69-1FD723B8EAF5}" type="VALUE">
                      <a:rPr lang="en-US" sz="1600"/>
                      <a:pPr/>
                      <a:t>[VALOR]</a:t>
                    </a:fld>
                    <a:endParaRPr lang="pt-B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7BD-4C63-9202-CEDBAB0BEE0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232889715793676E-2"/>
                  <c:y val="-4.7648577953476677E-2"/>
                </c:manualLayout>
              </c:layout>
              <c:tx>
                <c:rich>
                  <a:bodyPr/>
                  <a:lstStyle/>
                  <a:p>
                    <a:fld id="{94DF962D-72B0-4C33-8396-95ED7C61455B}" type="VALUE">
                      <a:rPr lang="en-US" sz="1600"/>
                      <a:pPr/>
                      <a:t>[VALOR]</a:t>
                    </a:fld>
                    <a:endParaRPr lang="pt-B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7BD-4C63-9202-CEDBAB0BEE0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DA94F08-55CD-47F8-ADE0-609DF198C4B3}" type="VALUE">
                      <a:rPr lang="en-US" sz="1600"/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7BD-4C63-9202-CEDBAB0BEE0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595959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Séries!$J$649:$L$649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Séries!$J$650:$L$650</c:f>
              <c:numCache>
                <c:formatCode>###0%</c:formatCode>
                <c:ptCount val="3"/>
                <c:pt idx="0">
                  <c:v>0.43</c:v>
                </c:pt>
                <c:pt idx="1">
                  <c:v>0.2</c:v>
                </c:pt>
                <c:pt idx="2">
                  <c:v>0.26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7BD-4C63-9202-CEDBAB0BEE06}"/>
            </c:ext>
          </c:extLst>
        </c:ser>
        <c:ser>
          <c:idx val="1"/>
          <c:order val="1"/>
          <c:tx>
            <c:strRef>
              <c:f>Séries!$B$651</c:f>
              <c:strCache>
                <c:ptCount val="1"/>
                <c:pt idx="0">
                  <c:v>Não</c:v>
                </c:pt>
              </c:strCache>
            </c:strRef>
          </c:tx>
          <c:spPr>
            <a:ln>
              <a:solidFill>
                <a:srgbClr val="EB5859"/>
              </a:solidFill>
            </a:ln>
          </c:spPr>
          <c:marker>
            <c:symbol val="square"/>
            <c:size val="5"/>
            <c:spPr>
              <a:solidFill>
                <a:srgbClr val="EB5859"/>
              </a:solidFill>
              <a:ln>
                <a:solidFill>
                  <a:srgbClr val="EB5859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935431FD-3ADC-431B-A38C-1EC91E80F828}" type="VALUE">
                      <a:rPr lang="en-US" sz="1600"/>
                      <a:pPr/>
                      <a:t>[VALOR]</a:t>
                    </a:fld>
                    <a:endParaRPr lang="pt-BR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7BD-4C63-9202-CEDBAB0BEE0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5200134161081838E-2"/>
                  <c:y val="-5.2668170172871689E-2"/>
                </c:manualLayout>
              </c:layout>
              <c:tx>
                <c:rich>
                  <a:bodyPr/>
                  <a:lstStyle/>
                  <a:p>
                    <a:fld id="{1B9C90D5-FE98-4B9E-B104-577B80ED7041}" type="VALUE">
                      <a:rPr lang="en-US" sz="1600"/>
                      <a:pPr/>
                      <a:t>[VALOR]</a:t>
                    </a:fld>
                    <a:endParaRPr lang="pt-B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7BD-4C63-9202-CEDBAB0BEE0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75F3917-A701-4F6F-88AA-0FB3641ED99E}" type="VALUE">
                      <a:rPr lang="en-US" sz="1600"/>
                      <a:pPr/>
                      <a:t>[VALOR]</a:t>
                    </a:fld>
                    <a:endParaRPr lang="pt-B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7BD-4C63-9202-CEDBAB0BEE0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595959"/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Séries!$J$649:$L$649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Séries!$J$651:$L$651</c:f>
              <c:numCache>
                <c:formatCode>###0%</c:formatCode>
                <c:ptCount val="3"/>
                <c:pt idx="0">
                  <c:v>0.53</c:v>
                </c:pt>
                <c:pt idx="1">
                  <c:v>0.79</c:v>
                </c:pt>
                <c:pt idx="2">
                  <c:v>0.73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67BD-4C63-9202-CEDBAB0BEE06}"/>
            </c:ext>
          </c:extLst>
        </c:ser>
        <c:ser>
          <c:idx val="2"/>
          <c:order val="2"/>
          <c:tx>
            <c:strRef>
              <c:f>Séries!$B$652</c:f>
              <c:strCache>
                <c:ptCount val="1"/>
                <c:pt idx="0">
                  <c:v>NS/NR</c:v>
                </c:pt>
              </c:strCache>
            </c:strRef>
          </c:tx>
          <c:spPr>
            <a:ln>
              <a:solidFill>
                <a:srgbClr val="8081BD"/>
              </a:solidFill>
            </a:ln>
          </c:spPr>
          <c:marker>
            <c:symbol val="triangle"/>
            <c:size val="5"/>
            <c:spPr>
              <a:solidFill>
                <a:srgbClr val="8081BD"/>
              </a:solidFill>
              <a:ln>
                <a:solidFill>
                  <a:srgbClr val="8081BD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364D0BF6-B0B0-4E69-8472-6833A3879363}" type="VALUE">
                      <a:rPr lang="en-US" sz="1600"/>
                      <a:pPr/>
                      <a:t>[VALOR]</a:t>
                    </a:fld>
                    <a:endParaRPr lang="pt-BR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7BD-4C63-9202-CEDBAB0BEE0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9.7979250444363789E-3"/>
                  <c:y val="-1.2686604029754658E-2"/>
                </c:manualLayout>
              </c:layout>
              <c:tx>
                <c:rich>
                  <a:bodyPr/>
                  <a:lstStyle/>
                  <a:p>
                    <a:fld id="{0D0C8249-6C1E-4B08-8E88-F3EC71AFB86A}" type="VALUE">
                      <a:rPr lang="en-US" sz="1600"/>
                      <a:pPr/>
                      <a:t>[VALOR]</a:t>
                    </a:fld>
                    <a:endParaRPr lang="pt-B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7BD-4C63-9202-CEDBAB0BEE0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9680A0E-B88C-45C8-9329-973CF0727D21}" type="VALUE">
                      <a:rPr lang="en-US" sz="1600"/>
                      <a:pPr/>
                      <a:t>[VALOR]</a:t>
                    </a:fld>
                    <a:endParaRPr lang="pt-B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7BD-4C63-9202-CEDBAB0BEE0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595959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Séries!$J$649:$L$649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Séries!$J$652:$L$652</c:f>
              <c:numCache>
                <c:formatCode>###0%</c:formatCode>
                <c:ptCount val="3"/>
                <c:pt idx="0">
                  <c:v>0.04</c:v>
                </c:pt>
                <c:pt idx="1">
                  <c:v>0.02</c:v>
                </c:pt>
                <c:pt idx="2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67BD-4C63-9202-CEDBAB0BEE0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9949032"/>
        <c:axId val="288881648"/>
      </c:lineChart>
      <c:catAx>
        <c:axId val="289949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D9D9D9"/>
            </a:solidFill>
          </a:ln>
        </c:spPr>
        <c:txPr>
          <a:bodyPr rot="0"/>
          <a:lstStyle/>
          <a:p>
            <a:pPr>
              <a:defRPr>
                <a:solidFill>
                  <a:srgbClr val="595959"/>
                </a:solidFill>
              </a:defRPr>
            </a:pPr>
            <a:endParaRPr lang="pt-BR"/>
          </a:p>
        </c:txPr>
        <c:crossAx val="288881648"/>
        <c:crosses val="autoZero"/>
        <c:auto val="1"/>
        <c:lblAlgn val="ctr"/>
        <c:lblOffset val="100"/>
        <c:noMultiLvlLbl val="0"/>
      </c:catAx>
      <c:valAx>
        <c:axId val="288881648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289949032"/>
        <c:crosses val="autoZero"/>
        <c:crossBetween val="between"/>
        <c:majorUnit val="0.1"/>
      </c:valAx>
      <c:spPr>
        <a:noFill/>
      </c:spPr>
    </c:plotArea>
    <c:legend>
      <c:legendPos val="b"/>
      <c:layout>
        <c:manualLayout>
          <c:xMode val="edge"/>
          <c:yMode val="edge"/>
          <c:x val="3.8687710363432375E-2"/>
          <c:y val="0.69449173633088535"/>
          <c:w val="0.90660959595959589"/>
          <c:h val="0.10954252457573238"/>
        </c:manualLayout>
      </c:layout>
      <c:overlay val="0"/>
      <c:txPr>
        <a:bodyPr/>
        <a:lstStyle/>
        <a:p>
          <a:pPr>
            <a:defRPr sz="1000">
              <a:solidFill>
                <a:srgbClr val="595959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>
                <a:solidFill>
                  <a:srgbClr val="595959"/>
                </a:solidFill>
                <a:latin typeface="+mn-lt"/>
                <a:cs typeface="Arial" pitchFamily="34" charset="0"/>
              </a:rPr>
              <a:t>"Atualmente</a:t>
            </a:r>
            <a:r>
              <a:rPr lang="pt-BR" sz="1600" baseline="0" dirty="0">
                <a:solidFill>
                  <a:srgbClr val="595959"/>
                </a:solidFill>
                <a:latin typeface="+mn-lt"/>
                <a:cs typeface="Arial" pitchFamily="34" charset="0"/>
              </a:rPr>
              <a:t> ele é seu namorado?" </a:t>
            </a:r>
            <a:r>
              <a:rPr lang="pt-BR" sz="1600" b="1" i="0" u="none" strike="noStrike" kern="1200" baseline="0" dirty="0">
                <a:solidFill>
                  <a:srgbClr val="595959"/>
                </a:solidFill>
                <a:latin typeface="+mn-lt"/>
                <a:ea typeface="+mn-ea"/>
                <a:cs typeface="Arial" pitchFamily="34" charset="0"/>
              </a:rPr>
              <a:t>- População feminina - Brasil - 2019-2023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pt-BR" sz="1100" dirty="0">
              <a:solidFill>
                <a:srgbClr val="595959"/>
              </a:solidFill>
              <a:latin typeface="+mn-lt"/>
              <a:cs typeface="Arial" pitchFamily="34" charset="0"/>
            </a:endParaRPr>
          </a:p>
        </c:rich>
      </c:tx>
      <c:layout>
        <c:manualLayout>
          <c:xMode val="edge"/>
          <c:yMode val="edge"/>
          <c:x val="0.14123524699262585"/>
          <c:y val="1.679532954960462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0468501563886791E-2"/>
          <c:y val="0.23981201816083864"/>
          <c:w val="0.83807449494949493"/>
          <c:h val="0.28150017174892927"/>
        </c:manualLayout>
      </c:layout>
      <c:lineChart>
        <c:grouping val="standard"/>
        <c:varyColors val="0"/>
        <c:ser>
          <c:idx val="0"/>
          <c:order val="0"/>
          <c:tx>
            <c:strRef>
              <c:f>Séries!$B$668</c:f>
              <c:strCache>
                <c:ptCount val="1"/>
                <c:pt idx="0">
                  <c:v>Sim</c:v>
                </c:pt>
              </c:strCache>
            </c:strRef>
          </c:tx>
          <c:spPr>
            <a:ln>
              <a:solidFill>
                <a:srgbClr val="EB5859"/>
              </a:solidFill>
            </a:ln>
          </c:spPr>
          <c:marker>
            <c:symbol val="diamond"/>
            <c:size val="5"/>
            <c:spPr>
              <a:solidFill>
                <a:srgbClr val="EB5859"/>
              </a:solidFill>
              <a:ln>
                <a:solidFill>
                  <a:srgbClr val="EB5859"/>
                </a:solidFill>
              </a:ln>
            </c:spPr>
          </c:marker>
          <c:dLbls>
            <c:dLbl>
              <c:idx val="0"/>
              <c:layout>
                <c:manualLayout>
                  <c:x val="-6.8329320407931729E-2"/>
                  <c:y val="-6.6544725387587336E-2"/>
                </c:manualLayout>
              </c:layout>
              <c:tx>
                <c:rich>
                  <a:bodyPr/>
                  <a:lstStyle/>
                  <a:p>
                    <a:fld id="{E752C454-2937-4397-8685-39DB4A8F56BD}" type="VALUE">
                      <a:rPr lang="en-US" sz="1400"/>
                      <a:pPr/>
                      <a:t>[VALOR]</a:t>
                    </a:fld>
                    <a:endParaRPr lang="pt-B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65F-4CE2-BE8C-D64F62034AE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232889715793676E-2"/>
                  <c:y val="-4.7648577953476677E-2"/>
                </c:manualLayout>
              </c:layout>
              <c:tx>
                <c:rich>
                  <a:bodyPr/>
                  <a:lstStyle/>
                  <a:p>
                    <a:fld id="{75707907-A3BD-4D82-800D-224DC95ABA1A}" type="VALUE">
                      <a:rPr lang="en-US" sz="1400"/>
                      <a:pPr/>
                      <a:t>[VALOR]</a:t>
                    </a:fld>
                    <a:endParaRPr lang="pt-B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65F-4CE2-BE8C-D64F62034AE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133358E-FFC6-41B5-A77F-5208529F2538}" type="VALUE">
                      <a:rPr lang="en-US" sz="1400"/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65F-4CE2-BE8C-D64F62034AE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595959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Séries!$J$667:$L$667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Séries!$J$668:$L$668</c:f>
              <c:numCache>
                <c:formatCode>###0%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65F-4CE2-BE8C-D64F62034AEA}"/>
            </c:ext>
          </c:extLst>
        </c:ser>
        <c:ser>
          <c:idx val="1"/>
          <c:order val="1"/>
          <c:tx>
            <c:strRef>
              <c:f>Séries!$B$669</c:f>
              <c:strCache>
                <c:ptCount val="1"/>
                <c:pt idx="0">
                  <c:v>Não</c:v>
                </c:pt>
              </c:strCache>
            </c:strRef>
          </c:tx>
          <c:spPr>
            <a:ln>
              <a:solidFill>
                <a:srgbClr val="52244D"/>
              </a:solidFill>
            </a:ln>
          </c:spPr>
          <c:marker>
            <c:symbol val="square"/>
            <c:size val="5"/>
            <c:spPr>
              <a:solidFill>
                <a:srgbClr val="52244D"/>
              </a:solidFill>
              <a:ln>
                <a:solidFill>
                  <a:srgbClr val="52244D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E8B6825F-2938-42EE-80E8-F012CA9CE2D6}" type="VALUE">
                      <a:rPr lang="en-US" sz="1400"/>
                      <a:pPr/>
                      <a:t>[VALOR]</a:t>
                    </a:fld>
                    <a:endParaRPr lang="pt-BR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65F-4CE2-BE8C-D64F62034AE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5200134161081838E-2"/>
                  <c:y val="-5.2668170172871689E-2"/>
                </c:manualLayout>
              </c:layout>
              <c:tx>
                <c:rich>
                  <a:bodyPr/>
                  <a:lstStyle/>
                  <a:p>
                    <a:fld id="{4CC22129-F4B1-4947-95A6-4F9677A630CE}" type="VALUE">
                      <a:rPr lang="en-US" sz="1400"/>
                      <a:pPr/>
                      <a:t>[VALOR]</a:t>
                    </a:fld>
                    <a:endParaRPr lang="pt-B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65F-4CE2-BE8C-D64F62034AE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CDD8558-B6B2-494C-A2F4-17D0ED6E02F4}" type="VALUE">
                      <a:rPr lang="en-US" sz="1400"/>
                      <a:pPr/>
                      <a:t>[VALOR]</a:t>
                    </a:fld>
                    <a:endParaRPr lang="pt-B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65F-4CE2-BE8C-D64F62034AE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595959"/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Séries!$J$667:$L$667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Séries!$J$669:$L$669</c:f>
              <c:numCache>
                <c:formatCode>###0%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65F-4CE2-BE8C-D64F62034AEA}"/>
            </c:ext>
          </c:extLst>
        </c:ser>
        <c:ser>
          <c:idx val="2"/>
          <c:order val="2"/>
          <c:tx>
            <c:strRef>
              <c:f>Séries!$B$670</c:f>
              <c:strCache>
                <c:ptCount val="1"/>
                <c:pt idx="0">
                  <c:v>NS/NR</c:v>
                </c:pt>
              </c:strCache>
            </c:strRef>
          </c:tx>
          <c:spPr>
            <a:ln>
              <a:solidFill>
                <a:srgbClr val="8081BD"/>
              </a:solidFill>
            </a:ln>
          </c:spPr>
          <c:marker>
            <c:symbol val="triangle"/>
            <c:size val="5"/>
            <c:spPr>
              <a:solidFill>
                <a:srgbClr val="8081BD"/>
              </a:solidFill>
              <a:ln>
                <a:solidFill>
                  <a:srgbClr val="8081BD"/>
                </a:solidFill>
              </a:ln>
            </c:spPr>
          </c:marker>
          <c:dLbls>
            <c:delete val="1"/>
          </c:dLbls>
          <c:cat>
            <c:numRef>
              <c:f>Séries!$J$667:$L$667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Séries!$J$670:$L$670</c:f>
              <c:numCache>
                <c:formatCode>###0%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465F-4CE2-BE8C-D64F62034AE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0869376"/>
        <c:axId val="290869768"/>
      </c:lineChart>
      <c:catAx>
        <c:axId val="290869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D9D9D9"/>
            </a:solidFill>
          </a:ln>
        </c:spPr>
        <c:txPr>
          <a:bodyPr rot="0"/>
          <a:lstStyle/>
          <a:p>
            <a:pPr>
              <a:defRPr>
                <a:solidFill>
                  <a:srgbClr val="595959"/>
                </a:solidFill>
              </a:defRPr>
            </a:pPr>
            <a:endParaRPr lang="pt-BR"/>
          </a:p>
        </c:txPr>
        <c:crossAx val="290869768"/>
        <c:crosses val="autoZero"/>
        <c:auto val="1"/>
        <c:lblAlgn val="ctr"/>
        <c:lblOffset val="100"/>
        <c:noMultiLvlLbl val="0"/>
      </c:catAx>
      <c:valAx>
        <c:axId val="290869768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290869376"/>
        <c:crosses val="autoZero"/>
        <c:crossBetween val="between"/>
        <c:majorUnit val="0.1"/>
      </c:valAx>
      <c:spPr>
        <a:noFill/>
      </c:spPr>
    </c:plotArea>
    <c:legend>
      <c:legendPos val="b"/>
      <c:layout>
        <c:manualLayout>
          <c:xMode val="edge"/>
          <c:yMode val="edge"/>
          <c:x val="4.4300664948527003E-2"/>
          <c:y val="0.63523889066901995"/>
          <c:w val="0.90660959595959589"/>
          <c:h val="0.10954252457573238"/>
        </c:manualLayout>
      </c:layout>
      <c:overlay val="0"/>
      <c:txPr>
        <a:bodyPr/>
        <a:lstStyle/>
        <a:p>
          <a:pPr>
            <a:defRPr sz="1000">
              <a:solidFill>
                <a:srgbClr val="595959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100">
                <a:solidFill>
                  <a:srgbClr val="595959"/>
                </a:solidFill>
                <a:latin typeface="+mn-lt"/>
              </a:defRPr>
            </a:pPr>
            <a:r>
              <a:rPr lang="pt-BR" sz="1100">
                <a:solidFill>
                  <a:srgbClr val="595959"/>
                </a:solidFill>
                <a:latin typeface="+mn-lt"/>
                <a:cs typeface="Arial" pitchFamily="34" charset="0"/>
              </a:rPr>
              <a:t>"Qual foi sua atitude em relação à última agressão?" </a:t>
            </a:r>
            <a:r>
              <a:rPr lang="pt-BR" sz="1100" b="1" i="0" u="none" strike="noStrike" baseline="0"/>
              <a:t>- População feminina - Brasil - 2005-2023</a:t>
            </a:r>
            <a:endParaRPr lang="pt-BR" sz="1100">
              <a:solidFill>
                <a:srgbClr val="595959"/>
              </a:solidFill>
              <a:latin typeface="+mn-lt"/>
              <a:cs typeface="Arial" pitchFamily="34" charset="0"/>
            </a:endParaRPr>
          </a:p>
        </c:rich>
      </c:tx>
      <c:layout>
        <c:manualLayout>
          <c:xMode val="edge"/>
          <c:yMode val="edge"/>
          <c:x val="0.13212337819474693"/>
          <c:y val="1.008194858494980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2724482498940008E-2"/>
          <c:y val="9.2794495764430135E-2"/>
          <c:w val="0.92559760216863485"/>
          <c:h val="0.50459010111002678"/>
        </c:manualLayout>
      </c:layout>
      <c:lineChart>
        <c:grouping val="standard"/>
        <c:varyColors val="0"/>
        <c:ser>
          <c:idx val="0"/>
          <c:order val="0"/>
          <c:tx>
            <c:strRef>
              <c:f>Séries!$B$553</c:f>
              <c:strCache>
                <c:ptCount val="1"/>
                <c:pt idx="0">
                  <c:v>Não fez nada</c:v>
                </c:pt>
              </c:strCache>
            </c:strRef>
          </c:tx>
          <c:spPr>
            <a:ln>
              <a:solidFill>
                <a:srgbClr val="003056"/>
              </a:solidFill>
            </a:ln>
          </c:spPr>
          <c:marker>
            <c:symbol val="diamond"/>
            <c:size val="5"/>
            <c:spPr>
              <a:solidFill>
                <a:srgbClr val="003056"/>
              </a:solidFill>
              <a:ln>
                <a:solidFill>
                  <a:srgbClr val="003056"/>
                </a:solidFill>
              </a:ln>
            </c:spPr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FCC-4322-9FA3-038D5E22A16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Séries!$C$552:$L$552</c:f>
              <c:numCache>
                <c:formatCode>General</c:formatCode>
                <c:ptCount val="10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2017</c:v>
                </c:pt>
                <c:pt idx="7">
                  <c:v>2019</c:v>
                </c:pt>
                <c:pt idx="8">
                  <c:v>2021</c:v>
                </c:pt>
                <c:pt idx="9">
                  <c:v>2023</c:v>
                </c:pt>
              </c:numCache>
            </c:numRef>
          </c:cat>
          <c:val>
            <c:numRef>
              <c:f>Séries!$C$553:$L$553</c:f>
              <c:numCache>
                <c:formatCode>###0%</c:formatCode>
                <c:ptCount val="10"/>
                <c:pt idx="0">
                  <c:v>0.19</c:v>
                </c:pt>
                <c:pt idx="1">
                  <c:v>0.27642276422764228</c:v>
                </c:pt>
                <c:pt idx="2">
                  <c:v>0.23125000000000001</c:v>
                </c:pt>
                <c:pt idx="3">
                  <c:v>0.23137254901960783</c:v>
                </c:pt>
                <c:pt idx="4">
                  <c:v>0.14699999999999999</c:v>
                </c:pt>
                <c:pt idx="5">
                  <c:v>0.2133795174335516</c:v>
                </c:pt>
                <c:pt idx="6">
                  <c:v>0.2725617040860806</c:v>
                </c:pt>
                <c:pt idx="7">
                  <c:v>0.30787530599074975</c:v>
                </c:pt>
                <c:pt idx="8">
                  <c:v>0.22</c:v>
                </c:pt>
                <c:pt idx="9">
                  <c:v>0.09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FCC-4322-9FA3-038D5E22A168}"/>
            </c:ext>
          </c:extLst>
        </c:ser>
        <c:ser>
          <c:idx val="1"/>
          <c:order val="1"/>
          <c:tx>
            <c:strRef>
              <c:f>Séries!$B$554</c:f>
              <c:strCache>
                <c:ptCount val="1"/>
                <c:pt idx="0">
                  <c:v>Procurou ajuda da família</c:v>
                </c:pt>
              </c:strCache>
            </c:strRef>
          </c:tx>
          <c:spPr>
            <a:ln>
              <a:solidFill>
                <a:srgbClr val="F0E042"/>
              </a:solidFill>
            </a:ln>
          </c:spPr>
          <c:marker>
            <c:symbol val="square"/>
            <c:size val="5"/>
            <c:spPr>
              <a:solidFill>
                <a:srgbClr val="F0E042"/>
              </a:solidFill>
              <a:ln>
                <a:solidFill>
                  <a:srgbClr val="F0E042"/>
                </a:solidFill>
              </a:ln>
            </c:spPr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FCC-4322-9FA3-038D5E22A16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Séries!$C$552:$L$552</c:f>
              <c:numCache>
                <c:formatCode>General</c:formatCode>
                <c:ptCount val="10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2017</c:v>
                </c:pt>
                <c:pt idx="7">
                  <c:v>2019</c:v>
                </c:pt>
                <c:pt idx="8">
                  <c:v>2021</c:v>
                </c:pt>
                <c:pt idx="9">
                  <c:v>2023</c:v>
                </c:pt>
              </c:numCache>
            </c:numRef>
          </c:cat>
          <c:val>
            <c:numRef>
              <c:f>Séries!$C$554:$L$554</c:f>
              <c:numCache>
                <c:formatCode>###0%</c:formatCode>
                <c:ptCount val="10"/>
                <c:pt idx="0">
                  <c:v>0.22</c:v>
                </c:pt>
                <c:pt idx="1">
                  <c:v>0.17073170731707318</c:v>
                </c:pt>
                <c:pt idx="2">
                  <c:v>0.15</c:v>
                </c:pt>
                <c:pt idx="3">
                  <c:v>0.16078431372549018</c:v>
                </c:pt>
                <c:pt idx="4">
                  <c:v>0.17199999999999999</c:v>
                </c:pt>
                <c:pt idx="5">
                  <c:v>0.19766051170845528</c:v>
                </c:pt>
                <c:pt idx="6">
                  <c:v>0.24339900269768022</c:v>
                </c:pt>
                <c:pt idx="7">
                  <c:v>0.18882753828480431</c:v>
                </c:pt>
                <c:pt idx="8">
                  <c:v>0.31</c:v>
                </c:pt>
                <c:pt idx="9">
                  <c:v>0.6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FCC-4322-9FA3-038D5E22A168}"/>
            </c:ext>
          </c:extLst>
        </c:ser>
        <c:ser>
          <c:idx val="2"/>
          <c:order val="2"/>
          <c:tx>
            <c:strRef>
              <c:f>Séries!$B$555</c:f>
              <c:strCache>
                <c:ptCount val="1"/>
                <c:pt idx="0">
                  <c:v>Denunciou em delegacia comum</c:v>
                </c:pt>
              </c:strCache>
            </c:strRef>
          </c:tx>
          <c:spPr>
            <a:ln>
              <a:solidFill>
                <a:srgbClr val="28B428"/>
              </a:solidFill>
            </a:ln>
          </c:spPr>
          <c:marker>
            <c:symbol val="triangle"/>
            <c:size val="5"/>
            <c:spPr>
              <a:solidFill>
                <a:srgbClr val="28B428"/>
              </a:solidFill>
              <a:ln>
                <a:solidFill>
                  <a:srgbClr val="28B428"/>
                </a:solidFill>
              </a:ln>
            </c:spPr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FCC-4322-9FA3-038D5E22A16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Séries!$C$552:$L$552</c:f>
              <c:numCache>
                <c:formatCode>General</c:formatCode>
                <c:ptCount val="10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2017</c:v>
                </c:pt>
                <c:pt idx="7">
                  <c:v>2019</c:v>
                </c:pt>
                <c:pt idx="8">
                  <c:v>2021</c:v>
                </c:pt>
                <c:pt idx="9">
                  <c:v>2023</c:v>
                </c:pt>
              </c:numCache>
            </c:numRef>
          </c:cat>
          <c:val>
            <c:numRef>
              <c:f>Séries!$C$555:$L$555</c:f>
              <c:numCache>
                <c:formatCode>###0%</c:formatCode>
                <c:ptCount val="10"/>
                <c:pt idx="0">
                  <c:v>0.16</c:v>
                </c:pt>
                <c:pt idx="1">
                  <c:v>0.22764227642276399</c:v>
                </c:pt>
                <c:pt idx="2">
                  <c:v>0.15</c:v>
                </c:pt>
                <c:pt idx="3">
                  <c:v>0.16862745098039217</c:v>
                </c:pt>
                <c:pt idx="4">
                  <c:v>0.19800000000000001</c:v>
                </c:pt>
                <c:pt idx="5">
                  <c:v>0.17141478285784953</c:v>
                </c:pt>
                <c:pt idx="6">
                  <c:v>0.17141478199999999</c:v>
                </c:pt>
                <c:pt idx="7">
                  <c:v>0.17264951759538341</c:v>
                </c:pt>
                <c:pt idx="8">
                  <c:v>0.21</c:v>
                </c:pt>
                <c:pt idx="9">
                  <c:v>0.31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FCC-4322-9FA3-038D5E22A168}"/>
            </c:ext>
          </c:extLst>
        </c:ser>
        <c:ser>
          <c:idx val="3"/>
          <c:order val="3"/>
          <c:tx>
            <c:strRef>
              <c:f>Séries!$B$556</c:f>
              <c:strCache>
                <c:ptCount val="1"/>
                <c:pt idx="0">
                  <c:v>Denunciou em delegacia da Mulher</c:v>
                </c:pt>
              </c:strCache>
            </c:strRef>
          </c:tx>
          <c:spPr>
            <a:ln>
              <a:solidFill>
                <a:srgbClr val="28A0D2"/>
              </a:solidFill>
            </a:ln>
          </c:spPr>
          <c:marker>
            <c:spPr>
              <a:noFill/>
              <a:ln>
                <a:solidFill>
                  <a:srgbClr val="28A0D2"/>
                </a:solidFill>
              </a:ln>
            </c:spPr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FCC-4322-9FA3-038D5E22A16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Séries!$C$552:$L$552</c:f>
              <c:numCache>
                <c:formatCode>General</c:formatCode>
                <c:ptCount val="10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2017</c:v>
                </c:pt>
                <c:pt idx="7">
                  <c:v>2019</c:v>
                </c:pt>
                <c:pt idx="8">
                  <c:v>2021</c:v>
                </c:pt>
                <c:pt idx="9">
                  <c:v>2023</c:v>
                </c:pt>
              </c:numCache>
            </c:numRef>
          </c:cat>
          <c:val>
            <c:numRef>
              <c:f>Séries!$C$556:$L$556</c:f>
              <c:numCache>
                <c:formatCode>###0%</c:formatCode>
                <c:ptCount val="10"/>
                <c:pt idx="0">
                  <c:v>0.22</c:v>
                </c:pt>
                <c:pt idx="1">
                  <c:v>0.18699186991869918</c:v>
                </c:pt>
                <c:pt idx="2">
                  <c:v>0.13125000000000001</c:v>
                </c:pt>
                <c:pt idx="3">
                  <c:v>0.10588235294117647</c:v>
                </c:pt>
                <c:pt idx="4">
                  <c:v>0.14699999999999999</c:v>
                </c:pt>
                <c:pt idx="5">
                  <c:v>0.11088187280471504</c:v>
                </c:pt>
                <c:pt idx="6">
                  <c:v>0.16078059600880545</c:v>
                </c:pt>
                <c:pt idx="7">
                  <c:v>0.15277756391169611</c:v>
                </c:pt>
                <c:pt idx="8">
                  <c:v>0.17</c:v>
                </c:pt>
                <c:pt idx="9">
                  <c:v>0.22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FCC-4322-9FA3-038D5E22A168}"/>
            </c:ext>
          </c:extLst>
        </c:ser>
        <c:ser>
          <c:idx val="4"/>
          <c:order val="4"/>
          <c:tx>
            <c:strRef>
              <c:f>Séries!$B$557</c:f>
              <c:strCache>
                <c:ptCount val="1"/>
                <c:pt idx="0">
                  <c:v>Procurou ajuda dos amigos</c:v>
                </c:pt>
              </c:strCache>
            </c:strRef>
          </c:tx>
          <c:spPr>
            <a:ln>
              <a:solidFill>
                <a:srgbClr val="FF913C"/>
              </a:solidFill>
            </a:ln>
          </c:spPr>
          <c:marker>
            <c:symbol val="dot"/>
            <c:size val="7"/>
            <c:spPr>
              <a:solidFill>
                <a:srgbClr val="FF913C"/>
              </a:solidFill>
              <a:ln>
                <a:solidFill>
                  <a:srgbClr val="FF913C"/>
                </a:solidFill>
              </a:ln>
            </c:spPr>
          </c:marker>
          <c:cat>
            <c:numRef>
              <c:f>Séries!$C$552:$L$552</c:f>
              <c:numCache>
                <c:formatCode>General</c:formatCode>
                <c:ptCount val="10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2017</c:v>
                </c:pt>
                <c:pt idx="7">
                  <c:v>2019</c:v>
                </c:pt>
                <c:pt idx="8">
                  <c:v>2021</c:v>
                </c:pt>
                <c:pt idx="9">
                  <c:v>2023</c:v>
                </c:pt>
              </c:numCache>
            </c:numRef>
          </c:cat>
          <c:val>
            <c:numRef>
              <c:f>Séries!$C$557:$L$557</c:f>
              <c:numCache>
                <c:formatCode>###0%</c:formatCode>
                <c:ptCount val="10"/>
                <c:pt idx="0">
                  <c:v>0.06</c:v>
                </c:pt>
                <c:pt idx="1">
                  <c:v>8.1300813008130066E-2</c:v>
                </c:pt>
                <c:pt idx="2">
                  <c:v>3.125E-2</c:v>
                </c:pt>
                <c:pt idx="3">
                  <c:v>4.7058823529411764E-2</c:v>
                </c:pt>
                <c:pt idx="4">
                  <c:v>6.9000000000000006E-2</c:v>
                </c:pt>
                <c:pt idx="5">
                  <c:v>5.5639317610569151E-2</c:v>
                </c:pt>
                <c:pt idx="6">
                  <c:v>7.5197612711376788E-2</c:v>
                </c:pt>
                <c:pt idx="7">
                  <c:v>8.403748215391714E-2</c:v>
                </c:pt>
                <c:pt idx="8">
                  <c:v>0.18</c:v>
                </c:pt>
                <c:pt idx="9">
                  <c:v>0.42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CFCC-4322-9FA3-038D5E22A168}"/>
            </c:ext>
          </c:extLst>
        </c:ser>
        <c:ser>
          <c:idx val="5"/>
          <c:order val="5"/>
          <c:tx>
            <c:strRef>
              <c:f>Séries!$B$558</c:f>
              <c:strCache>
                <c:ptCount val="1"/>
                <c:pt idx="0">
                  <c:v>Procurou a Igreja</c:v>
                </c:pt>
              </c:strCache>
            </c:strRef>
          </c:tx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FCC-4322-9FA3-038D5E22A16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Séries!$C$552:$L$552</c:f>
              <c:numCache>
                <c:formatCode>General</c:formatCode>
                <c:ptCount val="10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2017</c:v>
                </c:pt>
                <c:pt idx="7">
                  <c:v>2019</c:v>
                </c:pt>
                <c:pt idx="8">
                  <c:v>2021</c:v>
                </c:pt>
                <c:pt idx="9">
                  <c:v>2023</c:v>
                </c:pt>
              </c:numCache>
            </c:numRef>
          </c:cat>
          <c:val>
            <c:numRef>
              <c:f>Séries!$C$558:$L$558</c:f>
              <c:numCache>
                <c:formatCode>General</c:formatCode>
                <c:ptCount val="10"/>
                <c:pt idx="3" formatCode="###0%">
                  <c:v>4.7058823529411764E-2</c:v>
                </c:pt>
                <c:pt idx="4" formatCode="###0%">
                  <c:v>9.9137931034482762E-2</c:v>
                </c:pt>
                <c:pt idx="5" formatCode="###0%">
                  <c:v>7.0495704244882634E-2</c:v>
                </c:pt>
                <c:pt idx="6" formatCode="###0%">
                  <c:v>0.19237719601166664</c:v>
                </c:pt>
                <c:pt idx="7" formatCode="###0%">
                  <c:v>9.5570765209032599E-2</c:v>
                </c:pt>
                <c:pt idx="8" formatCode="###0%">
                  <c:v>0.15</c:v>
                </c:pt>
                <c:pt idx="9" formatCode="###0%">
                  <c:v>0.45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CFCC-4322-9FA3-038D5E22A168}"/>
            </c:ext>
          </c:extLst>
        </c:ser>
        <c:ser>
          <c:idx val="6"/>
          <c:order val="6"/>
          <c:tx>
            <c:strRef>
              <c:f>Séries!$B$559</c:f>
              <c:strCache>
                <c:ptCount val="1"/>
                <c:pt idx="0">
                  <c:v>Outra opção</c:v>
                </c:pt>
              </c:strCache>
            </c:strRef>
          </c:tx>
          <c:cat>
            <c:numRef>
              <c:f>Séries!$C$552:$L$552</c:f>
              <c:numCache>
                <c:formatCode>General</c:formatCode>
                <c:ptCount val="10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2017</c:v>
                </c:pt>
                <c:pt idx="7">
                  <c:v>2019</c:v>
                </c:pt>
                <c:pt idx="8">
                  <c:v>2021</c:v>
                </c:pt>
                <c:pt idx="9">
                  <c:v>2023</c:v>
                </c:pt>
              </c:numCache>
            </c:numRef>
          </c:cat>
          <c:val>
            <c:numRef>
              <c:f>Séries!$C$559:$L$559</c:f>
              <c:numCache>
                <c:formatCode>###0%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0.29375000000000001</c:v>
                </c:pt>
                <c:pt idx="3">
                  <c:v>0.22745098039215686</c:v>
                </c:pt>
                <c:pt idx="4">
                  <c:v>0.14655172413793102</c:v>
                </c:pt>
                <c:pt idx="5">
                  <c:v>0.15012206147036566</c:v>
                </c:pt>
                <c:pt idx="6">
                  <c:v>0.13190433130402202</c:v>
                </c:pt>
                <c:pt idx="7">
                  <c:v>0.12116759624656911</c:v>
                </c:pt>
                <c:pt idx="8">
                  <c:v>0.12</c:v>
                </c:pt>
                <c:pt idx="9">
                  <c:v>0.21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CFCC-4322-9FA3-038D5E22A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0871336"/>
        <c:axId val="290870552"/>
      </c:lineChart>
      <c:catAx>
        <c:axId val="290871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D9D9D9"/>
            </a:solidFill>
          </a:ln>
        </c:spPr>
        <c:txPr>
          <a:bodyPr rot="0"/>
          <a:lstStyle/>
          <a:p>
            <a:pPr>
              <a:defRPr>
                <a:solidFill>
                  <a:srgbClr val="595959"/>
                </a:solidFill>
              </a:defRPr>
            </a:pPr>
            <a:endParaRPr lang="pt-BR"/>
          </a:p>
        </c:txPr>
        <c:crossAx val="290870552"/>
        <c:crosses val="autoZero"/>
        <c:auto val="1"/>
        <c:lblAlgn val="ctr"/>
        <c:lblOffset val="100"/>
        <c:noMultiLvlLbl val="0"/>
      </c:catAx>
      <c:valAx>
        <c:axId val="29087055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90871336"/>
        <c:crosses val="autoZero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0.10599542078516781"/>
          <c:y val="0.67239393557203619"/>
          <c:w val="0.83655293088363958"/>
          <c:h val="0.13217277381923187"/>
        </c:manualLayout>
      </c:layout>
      <c:overlay val="0"/>
      <c:txPr>
        <a:bodyPr/>
        <a:lstStyle/>
        <a:p>
          <a:pPr>
            <a:defRPr sz="900">
              <a:solidFill>
                <a:srgbClr val="595959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0.05994</cdr:x>
      <cdr:y>0.94703</cdr:y>
    </cdr:from>
    <cdr:to>
      <cdr:x>0.479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39805" y="2399032"/>
          <a:ext cx="1676400" cy="133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</cdr:x>
      <cdr:y>0.86684</cdr:y>
    </cdr:from>
    <cdr:to>
      <cdr:x>1</cdr:x>
      <cdr:y>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0" y="2294282"/>
          <a:ext cx="3950061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eaLnBrk="1" fontAlgn="auto" latinLnBrk="0" hangingPunct="1"/>
          <a:r>
            <a:rPr lang="pt-BR" sz="1200" dirty="0">
              <a:solidFill>
                <a:schemeClr val="bg1"/>
              </a:solidFill>
              <a:effectLst/>
            </a:rPr>
            <a:t>Fonte: Instituto de Pesquisa DataSenado </a:t>
          </a:r>
        </a:p>
        <a:p xmlns:a="http://schemas.openxmlformats.org/drawingml/2006/main">
          <a:pPr eaLnBrk="1" fontAlgn="auto" latinLnBrk="0" hangingPunct="1"/>
          <a:r>
            <a:rPr lang="pt-BR" sz="1200" dirty="0">
              <a:solidFill>
                <a:schemeClr val="bg1"/>
              </a:solidFill>
              <a:effectLst/>
            </a:rPr>
            <a:t>Nota: Soma dos percentuais difere de 100% devido ao arredondamento</a:t>
          </a:r>
          <a:r>
            <a:rPr lang="pt-BR" sz="650" dirty="0">
              <a:effectLst/>
              <a:latin typeface="+mn-lt"/>
              <a:ea typeface="+mn-ea"/>
              <a:cs typeface="+mn-cs"/>
            </a:rPr>
            <a:t>.</a:t>
          </a:r>
          <a:endParaRPr lang="pt-BR" sz="650" dirty="0">
            <a:effectLst/>
          </a:endParaRPr>
        </a:p>
        <a:p xmlns:a="http://schemas.openxmlformats.org/drawingml/2006/main">
          <a:endParaRPr lang="pt-BR" sz="65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0.7141</cdr:y>
    </cdr:from>
    <cdr:to>
      <cdr:x>1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0" y="2686712"/>
          <a:ext cx="10229850" cy="1075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eaLnBrk="1" fontAlgn="auto" latinLnBrk="0" hangingPunct="1"/>
          <a:r>
            <a:rPr lang="pt-BR" sz="1200" dirty="0">
              <a:effectLst/>
            </a:rPr>
            <a:t>Fonte: Instituto de Pesquisa DataSenado </a:t>
          </a:r>
        </a:p>
        <a:p xmlns:a="http://schemas.openxmlformats.org/drawingml/2006/main">
          <a:pPr eaLnBrk="1" fontAlgn="auto" latinLnBrk="0" hangingPunct="1"/>
          <a:r>
            <a:rPr lang="pt-BR" sz="1200" dirty="0">
              <a:effectLst/>
            </a:rPr>
            <a:t>Notas: </a:t>
          </a:r>
        </a:p>
        <a:p xmlns:a="http://schemas.openxmlformats.org/drawingml/2006/main">
          <a:pPr eaLnBrk="1" fontAlgn="auto" latinLnBrk="0" hangingPunct="1"/>
          <a:r>
            <a:rPr lang="pt-BR" sz="1200" dirty="0">
              <a:effectLst/>
            </a:rPr>
            <a:t>(1)</a:t>
          </a:r>
          <a:r>
            <a:rPr lang="pt-BR" sz="1200" baseline="0" dirty="0">
              <a:effectLst/>
            </a:rPr>
            <a:t> </a:t>
          </a:r>
          <a:r>
            <a:rPr lang="pt-BR" sz="1200" dirty="0"/>
            <a:t>Questão respondida por quem já foi vítima ou sofreu algum tipo de violência  doméstica </a:t>
          </a:r>
        </a:p>
        <a:p xmlns:a="http://schemas.openxmlformats.org/drawingml/2006/main">
          <a:r>
            <a:rPr lang="pt-BR" sz="1200" dirty="0"/>
            <a:t>ou familiar provocada por um homem;</a:t>
          </a:r>
        </a:p>
        <a:p xmlns:a="http://schemas.openxmlformats.org/drawingml/2006/main">
          <a:r>
            <a:rPr lang="pt-BR" sz="1200" dirty="0"/>
            <a:t>(2) </a:t>
          </a:r>
          <a:r>
            <a:rPr lang="pt-BR" sz="1200" baseline="0" dirty="0">
              <a:effectLst/>
            </a:rPr>
            <a:t>Em 2021 as entrevistadas responderam em relação à agressão considerada por elas como a mais grave</a:t>
          </a:r>
          <a:r>
            <a:rPr lang="pt-BR" sz="650" baseline="0" dirty="0">
              <a:effectLst/>
              <a:latin typeface="+mn-lt"/>
              <a:ea typeface="+mn-ea"/>
              <a:cs typeface="+mn-cs"/>
            </a:rPr>
            <a:t>.</a:t>
          </a:r>
          <a:endParaRPr lang="pt-BR" sz="650" dirty="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0.79781</cdr:y>
    </cdr:from>
    <cdr:to>
      <cdr:x>1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0" y="2317751"/>
          <a:ext cx="3966350" cy="587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200" dirty="0"/>
            <a:t>Fonte: Instituto de Pesquisa DataSenado</a:t>
          </a:r>
          <a:endParaRPr lang="pt-BR" sz="1200" baseline="0" dirty="0"/>
        </a:p>
        <a:p xmlns:a="http://schemas.openxmlformats.org/drawingml/2006/main">
          <a:r>
            <a:rPr lang="pt-BR" sz="1200" baseline="0" dirty="0"/>
            <a:t>Notas: </a:t>
          </a:r>
        </a:p>
        <a:p xmlns:a="http://schemas.openxmlformats.org/drawingml/2006/main">
          <a:r>
            <a:rPr lang="pt-BR" sz="1200" baseline="0" dirty="0"/>
            <a:t>(1) Questão respondida por quem declarou já ter sofrido algum tipo de violência doméstica ou familiar; provocada pelo marido;</a:t>
          </a:r>
        </a:p>
        <a:p xmlns:a="http://schemas.openxmlformats.org/drawingml/2006/main">
          <a:r>
            <a:rPr lang="pt-BR" sz="1200" baseline="0" dirty="0"/>
            <a:t>(2) </a:t>
          </a:r>
          <a:r>
            <a:rPr lang="pt-BR" sz="1200" dirty="0">
              <a:effectLst/>
            </a:rPr>
            <a:t>Soma dos percentuais difere de 100% devido ao arredondamento</a:t>
          </a:r>
          <a:r>
            <a:rPr lang="pt-BR" sz="1200" baseline="0" dirty="0">
              <a:effectLst/>
            </a:rPr>
            <a:t>.</a:t>
          </a:r>
          <a:endParaRPr lang="pt-BR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0.77933</cdr:y>
    </cdr:from>
    <cdr:to>
      <cdr:x>1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0" y="2214562"/>
          <a:ext cx="3966350" cy="627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200" dirty="0"/>
            <a:t>Fonte: Instituto de Pesquisa DataSenado</a:t>
          </a:r>
        </a:p>
        <a:p xmlns:a="http://schemas.openxmlformats.org/drawingml/2006/main">
          <a:r>
            <a:rPr lang="pt-BR" sz="1200" dirty="0"/>
            <a:t>Notas:</a:t>
          </a:r>
        </a:p>
        <a:p xmlns:a="http://schemas.openxmlformats.org/drawingml/2006/main">
          <a:r>
            <a:rPr lang="pt-BR" sz="1200" baseline="0" dirty="0">
              <a:effectLst/>
            </a:rPr>
            <a:t>(1) Questão respondida por quem declarou já ter sofrido algum tipo de violência doméstica ou familiar provocada pelo namorado;</a:t>
          </a:r>
          <a:endParaRPr lang="pt-BR" sz="1200" dirty="0">
            <a:effectLst/>
          </a:endParaRPr>
        </a:p>
        <a:p xmlns:a="http://schemas.openxmlformats.org/drawingml/2006/main">
          <a:r>
            <a:rPr lang="pt-BR" sz="1200" baseline="0" dirty="0">
              <a:effectLst/>
            </a:rPr>
            <a:t>(2) </a:t>
          </a:r>
          <a:r>
            <a:rPr lang="pt-BR" sz="1200" dirty="0">
              <a:effectLst/>
            </a:rPr>
            <a:t>Soma dos percentuais difere de 100% devido ao arredondamento</a:t>
          </a:r>
          <a:r>
            <a:rPr lang="pt-BR" sz="1200" baseline="0" dirty="0">
              <a:effectLst/>
            </a:rPr>
            <a:t>.</a:t>
          </a:r>
          <a:endParaRPr lang="pt-BR" sz="1200" dirty="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0.82895</cdr:y>
    </cdr:from>
    <cdr:to>
      <cdr:x>1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0" y="4423571"/>
          <a:ext cx="6097589" cy="912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eaLnBrk="1" fontAlgn="auto" latinLnBrk="0" hangingPunct="1"/>
          <a:r>
            <a:rPr lang="pt-BR" sz="650">
              <a:effectLst/>
              <a:latin typeface="+mn-lt"/>
              <a:ea typeface="+mn-ea"/>
              <a:cs typeface="+mn-cs"/>
            </a:rPr>
            <a:t>Fonte: Instituto de Pesquisa DataSenado </a:t>
          </a:r>
          <a:endParaRPr lang="pt-BR" sz="650">
            <a:effectLst/>
          </a:endParaRPr>
        </a:p>
        <a:p xmlns:a="http://schemas.openxmlformats.org/drawingml/2006/main">
          <a:pPr eaLnBrk="1" fontAlgn="auto" latinLnBrk="0" hangingPunct="1"/>
          <a:r>
            <a:rPr lang="pt-BR" sz="650">
              <a:effectLst/>
              <a:latin typeface="+mn-lt"/>
              <a:ea typeface="+mn-ea"/>
              <a:cs typeface="+mn-cs"/>
            </a:rPr>
            <a:t>Notas: </a:t>
          </a:r>
          <a:endParaRPr lang="pt-BR" sz="650">
            <a:effectLst/>
          </a:endParaRPr>
        </a:p>
        <a:p xmlns:a="http://schemas.openxmlformats.org/drawingml/2006/main">
          <a:r>
            <a:rPr lang="pt-BR" sz="650">
              <a:effectLst/>
              <a:latin typeface="+mn-lt"/>
              <a:ea typeface="+mn-ea"/>
              <a:cs typeface="+mn-cs"/>
            </a:rPr>
            <a:t>(1) </a:t>
          </a:r>
          <a:r>
            <a:rPr lang="pt-BR" sz="650" baseline="0">
              <a:effectLst/>
              <a:latin typeface="+mn-lt"/>
              <a:ea typeface="+mn-ea"/>
              <a:cs typeface="+mn-cs"/>
            </a:rPr>
            <a:t>Questão respondida </a:t>
          </a:r>
          <a:r>
            <a:rPr lang="pt-BR" sz="650">
              <a:effectLst/>
              <a:latin typeface="+mn-lt"/>
              <a:ea typeface="+mn-ea"/>
              <a:cs typeface="+mn-cs"/>
            </a:rPr>
            <a:t>por quem já foi vítima ou sofreu algum tipo de violência  doméstica ou familiar provocada por um homem; </a:t>
          </a:r>
        </a:p>
        <a:p xmlns:a="http://schemas.openxmlformats.org/drawingml/2006/main">
          <a:r>
            <a:rPr lang="pt-BR" sz="650">
              <a:effectLst/>
              <a:latin typeface="+mn-lt"/>
              <a:ea typeface="+mn-ea"/>
              <a:cs typeface="+mn-cs"/>
            </a:rPr>
            <a:t>(2) A partir de 2021, as entrevistadas responderam em relação à agressão considerada por elas como a mais grave;</a:t>
          </a:r>
        </a:p>
        <a:p xmlns:a="http://schemas.openxmlformats.org/drawingml/2006/main">
          <a:r>
            <a:rPr lang="pt-BR" sz="650">
              <a:effectLst/>
              <a:latin typeface="+mn-lt"/>
              <a:ea typeface="+mn-ea"/>
              <a:cs typeface="+mn-cs"/>
            </a:rPr>
            <a:t>(3) </a:t>
          </a:r>
          <a:r>
            <a:rPr lang="pt-BR" sz="650"/>
            <a:t>A partir de 2017 a questão foi</a:t>
          </a:r>
          <a:r>
            <a:rPr lang="pt-BR" sz="650" baseline="0"/>
            <a:t> </a:t>
          </a:r>
          <a:r>
            <a:rPr lang="pt-BR" sz="650"/>
            <a:t>de múltipla escolha;</a:t>
          </a:r>
          <a:r>
            <a:rPr lang="pt-BR" sz="650" baseline="0"/>
            <a:t> </a:t>
          </a:r>
          <a:endParaRPr lang="pt-BR" sz="650"/>
        </a:p>
        <a:p xmlns:a="http://schemas.openxmlformats.org/drawingml/2006/main">
          <a:r>
            <a:rPr lang="pt-BR" sz="650" baseline="0">
              <a:effectLst/>
              <a:latin typeface="+mn-lt"/>
              <a:ea typeface="+mn-ea"/>
              <a:cs typeface="+mn-cs"/>
            </a:rPr>
            <a:t>(4) </a:t>
          </a:r>
          <a:r>
            <a:rPr lang="pt-BR" sz="650">
              <a:effectLst/>
              <a:latin typeface="+mn-lt"/>
              <a:ea typeface="+mn-ea"/>
              <a:cs typeface="+mn-cs"/>
            </a:rPr>
            <a:t>Em 2023 a cada</a:t>
          </a:r>
          <a:r>
            <a:rPr lang="pt-BR" sz="650" baseline="0">
              <a:effectLst/>
              <a:latin typeface="+mn-lt"/>
              <a:ea typeface="+mn-ea"/>
              <a:cs typeface="+mn-cs"/>
            </a:rPr>
            <a:t> atitude foi confirmada com sim ou não; </a:t>
          </a:r>
          <a:endParaRPr lang="pt-BR" sz="650">
            <a:effectLst/>
          </a:endParaRPr>
        </a:p>
        <a:p xmlns:a="http://schemas.openxmlformats.org/drawingml/2006/main">
          <a:pPr eaLnBrk="1" fontAlgn="auto" latinLnBrk="0" hangingPunct="1"/>
          <a:r>
            <a:rPr lang="pt-BR" sz="650" baseline="0">
              <a:effectLst/>
              <a:latin typeface="+mn-lt"/>
              <a:ea typeface="+mn-ea"/>
              <a:cs typeface="+mn-cs"/>
            </a:rPr>
            <a:t>(5) Por conta dos itens 3 e 4 a soma pode ser maior que 100%.</a:t>
          </a:r>
          <a:endParaRPr lang="pt-BR" sz="650">
            <a:effectLst/>
          </a:endParaRPr>
        </a:p>
        <a:p xmlns:a="http://schemas.openxmlformats.org/drawingml/2006/main"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650">
            <a:effectLst/>
          </a:endParaRPr>
        </a:p>
        <a:p xmlns:a="http://schemas.openxmlformats.org/drawingml/2006/main">
          <a:pPr algn="l"/>
          <a:endParaRPr lang="pt-BR" sz="650"/>
        </a:p>
        <a:p xmlns:a="http://schemas.openxmlformats.org/drawingml/2006/main">
          <a:endParaRPr lang="pt-BR" sz="65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FD9-5233-4B6E-9D10-144EFC86DEA5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50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FD9-5233-4B6E-9D10-144EFC86DEA5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71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FD9-5233-4B6E-9D10-144EFC86DEA5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9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FD9-5233-4B6E-9D10-144EFC86DEA5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8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FD9-5233-4B6E-9D10-144EFC86DEA5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30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FD9-5233-4B6E-9D10-144EFC86DEA5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49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FD9-5233-4B6E-9D10-144EFC86DEA5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38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FD9-5233-4B6E-9D10-144EFC86DEA5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4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FD9-5233-4B6E-9D10-144EFC86DEA5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22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FD9-5233-4B6E-9D10-144EFC86DEA5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50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FD9-5233-4B6E-9D10-144EFC86DEA5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62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BFFD9-5233-4B6E-9D10-144EFC86DEA5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EAC3E-58D3-4246-8B5D-B10D8E3C9D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33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ado.leg.br/datasenado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9E0667F-7009-504D-AEDA-A6BF75F0B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" b="796"/>
          <a:stretch/>
        </p:blipFill>
        <p:spPr>
          <a:xfrm>
            <a:off x="175096" y="145914"/>
            <a:ext cx="11828836" cy="6556443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84176028-E684-F2ED-B256-10BE65B25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76" y="515647"/>
            <a:ext cx="530352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200" b="1" baseline="0" dirty="0">
              <a:solidFill>
                <a:srgbClr val="FFFF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200" b="1" baseline="0" dirty="0">
              <a:solidFill>
                <a:srgbClr val="FFFF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5400" b="1" dirty="0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Pesquisa Nacional de </a:t>
            </a:r>
            <a:br>
              <a:rPr lang="pt-BR" sz="5400" b="1" dirty="0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pt-BR" sz="5400" b="1" dirty="0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Violência contra a Mulher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5400" b="1" i="0" u="none" strike="noStrike" cap="none" normalizeH="0" baseline="0" dirty="0">
              <a:ln>
                <a:noFill/>
              </a:ln>
              <a:solidFill>
                <a:srgbClr val="D9D9D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dirty="0">
              <a:ln>
                <a:noFill/>
              </a:ln>
              <a:solidFill>
                <a:srgbClr val="D9D9D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dirty="0">
              <a:ln>
                <a:noFill/>
              </a:ln>
              <a:solidFill>
                <a:srgbClr val="D9D9D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400" b="1" dirty="0">
              <a:solidFill>
                <a:srgbClr val="D9D9D9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0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04DE991-6409-FCD7-95C1-F0D3D09889D3}"/>
              </a:ext>
            </a:extLst>
          </p:cNvPr>
          <p:cNvSpPr/>
          <p:nvPr/>
        </p:nvSpPr>
        <p:spPr>
          <a:xfrm>
            <a:off x="257175" y="255819"/>
            <a:ext cx="3419475" cy="6345006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519279164"/>
              </p:ext>
            </p:extLst>
          </p:nvPr>
        </p:nvGraphicFramePr>
        <p:xfrm>
          <a:off x="3928087" y="1295400"/>
          <a:ext cx="820494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497A373-A817-5813-6FB2-0714E017CA89}"/>
              </a:ext>
            </a:extLst>
          </p:cNvPr>
          <p:cNvSpPr txBox="1"/>
          <p:nvPr/>
        </p:nvSpPr>
        <p:spPr>
          <a:xfrm>
            <a:off x="705282" y="1295400"/>
            <a:ext cx="25232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Também é majoritária a parcela de vítimas que estão saindo de namoros violentos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142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3821D91-FE60-99C3-C095-B490F1F680BC}"/>
              </a:ext>
            </a:extLst>
          </p:cNvPr>
          <p:cNvSpPr/>
          <p:nvPr/>
        </p:nvSpPr>
        <p:spPr>
          <a:xfrm>
            <a:off x="170641" y="156518"/>
            <a:ext cx="11868218" cy="2531023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358" y="1089329"/>
            <a:ext cx="10674061" cy="1431235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Medida Protetiva de Urgência</a:t>
            </a:r>
            <a:r>
              <a:rPr lang="pt-BR" sz="4000" b="1" dirty="0"/>
              <a:t/>
            </a:r>
            <a:br>
              <a:rPr lang="pt-BR" sz="4000" b="1" dirty="0"/>
            </a:br>
            <a:endParaRPr lang="pt-BR" sz="40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84A2D80-626E-9661-EB6A-F109DBED9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644" y="2769435"/>
            <a:ext cx="11868217" cy="393204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FDC1073-6FE0-68E1-96DA-FF0EBCFB92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892" y="2769435"/>
            <a:ext cx="11868214" cy="393204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8824451-14FD-BB40-B249-5B16FB0D86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642" y="2769434"/>
            <a:ext cx="11868214" cy="39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4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AA2CB260-18E4-7338-D00E-963C52B6D310}"/>
              </a:ext>
            </a:extLst>
          </p:cNvPr>
          <p:cNvSpPr/>
          <p:nvPr/>
        </p:nvSpPr>
        <p:spPr>
          <a:xfrm>
            <a:off x="257175" y="255819"/>
            <a:ext cx="5372100" cy="6345006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88427" cy="6235700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As mulheres estão pedindo ajuda e os vínculos pessoais tem muita importância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660092343"/>
              </p:ext>
            </p:extLst>
          </p:nvPr>
        </p:nvGraphicFramePr>
        <p:xfrm>
          <a:off x="6096000" y="530369"/>
          <a:ext cx="5372100" cy="561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111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7871682-CDF9-4511-49C8-7996929F938C}"/>
              </a:ext>
            </a:extLst>
          </p:cNvPr>
          <p:cNvSpPr/>
          <p:nvPr/>
        </p:nvSpPr>
        <p:spPr>
          <a:xfrm>
            <a:off x="257175" y="255819"/>
            <a:ext cx="3648075" cy="6345006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1081" y="1629249"/>
            <a:ext cx="2816019" cy="3180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</a:rPr>
              <a:t>A falta de delegacia da Mulher na cidade dificulta o acesso ao serviço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10025" y="254452"/>
            <a:ext cx="7820025" cy="6350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4271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C987236-B9CC-89D6-6698-BD36A3432CE1}"/>
              </a:ext>
            </a:extLst>
          </p:cNvPr>
          <p:cNvSpPr/>
          <p:nvPr/>
        </p:nvSpPr>
        <p:spPr>
          <a:xfrm>
            <a:off x="257175" y="255819"/>
            <a:ext cx="4585169" cy="6345006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9520" y="807013"/>
            <a:ext cx="6653147" cy="505309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49000" y="1332496"/>
            <a:ext cx="3775292" cy="440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Em cidades com menos de 50 mil habitantes é maior o percentual de mulheres que declaram ter denunciado em delegacia comum.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2741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E68E0EB-6718-C140-E4DE-6BF16BBD114F}"/>
              </a:ext>
            </a:extLst>
          </p:cNvPr>
          <p:cNvSpPr/>
          <p:nvPr/>
        </p:nvSpPr>
        <p:spPr>
          <a:xfrm>
            <a:off x="257175" y="255819"/>
            <a:ext cx="3726428" cy="6345006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4540" y="1900362"/>
            <a:ext cx="2106855" cy="3260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bg1"/>
                </a:solidFill>
              </a:rPr>
              <a:t>A maior parte das vítimas vivencia a primeira agressão ainda muito jovem</a:t>
            </a:r>
            <a:endParaRPr lang="pt-BR" b="1" dirty="0"/>
          </a:p>
        </p:txBody>
      </p:sp>
      <p:pic>
        <p:nvPicPr>
          <p:cNvPr id="6" name="Imagem 5" descr="Gráfico, Gráfico de barras&#10;&#10;Descrição gerada automaticamente">
            <a:extLst>
              <a:ext uri="{FF2B5EF4-FFF2-40B4-BE49-F238E27FC236}">
                <a16:creationId xmlns:a16="http://schemas.microsoft.com/office/drawing/2014/main" xmlns="" id="{902D88A2-4619-2C32-4C88-0FA111FED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35" y="799134"/>
            <a:ext cx="8138865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99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D9F183DB-42F6-D93C-EFD7-A34BFC3DDF69}"/>
              </a:ext>
            </a:extLst>
          </p:cNvPr>
          <p:cNvSpPr/>
          <p:nvPr/>
        </p:nvSpPr>
        <p:spPr>
          <a:xfrm>
            <a:off x="257176" y="255819"/>
            <a:ext cx="3273204" cy="6345006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175" y="1488442"/>
            <a:ext cx="2734103" cy="365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</a:rPr>
              <a:t>Ocorrência de insultos e ameaças nos últimos 12 meses</a:t>
            </a:r>
            <a:endParaRPr lang="pt-BR" sz="3200" b="1" dirty="0"/>
          </a:p>
        </p:txBody>
      </p:sp>
      <p:pic>
        <p:nvPicPr>
          <p:cNvPr id="23" name="Imagem 22" descr="Interface gráfica do usuário&#10;&#10;Descrição gerada automaticamente">
            <a:extLst>
              <a:ext uri="{FF2B5EF4-FFF2-40B4-BE49-F238E27FC236}">
                <a16:creationId xmlns:a16="http://schemas.microsoft.com/office/drawing/2014/main" xmlns="" id="{CB378537-BFE6-C35B-6A31-1054A19ED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959" y="697077"/>
            <a:ext cx="8138865" cy="5462489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D3B403DA-9443-7083-4044-2EA9C9067D43}"/>
              </a:ext>
            </a:extLst>
          </p:cNvPr>
          <p:cNvSpPr txBox="1"/>
          <p:nvPr/>
        </p:nvSpPr>
        <p:spPr>
          <a:xfrm>
            <a:off x="8359140" y="6159566"/>
            <a:ext cx="36671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effectLst/>
              </a:rPr>
              <a:t>Fonte: Instituto de Pesquisa DataSenado - coleta de 21.8 a 25.9.2023.</a:t>
            </a:r>
            <a:r>
              <a:rPr lang="pt-BR" sz="900" dirty="0"/>
              <a:t/>
            </a:r>
            <a:br>
              <a:rPr lang="pt-BR" sz="900" dirty="0"/>
            </a:br>
            <a:r>
              <a:rPr lang="pt-BR" sz="900" dirty="0">
                <a:effectLst/>
              </a:rPr>
              <a:t>Nota: Soma dos percentuais difere de 100% devido ao arredondamento</a:t>
            </a:r>
            <a:r>
              <a:rPr lang="pt-BR" dirty="0">
                <a:effectLst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9156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2972" y="589308"/>
            <a:ext cx="8460008" cy="5678027"/>
          </a:xfrm>
          <a:prstGeom prst="rect">
            <a:avLst/>
          </a:prstGeom>
          <a:noFill/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05E3B2E-812A-D073-C666-50D4F2E67046}"/>
              </a:ext>
            </a:extLst>
          </p:cNvPr>
          <p:cNvSpPr/>
          <p:nvPr/>
        </p:nvSpPr>
        <p:spPr>
          <a:xfrm>
            <a:off x="257175" y="255819"/>
            <a:ext cx="4108091" cy="6345006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68290" y="903377"/>
            <a:ext cx="37981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Dentre as mulheres que não afirmam terem sofrido violência nos últimos 12 meses -  29% disseram sim a pelo menos uma das questões listadas no levantamento.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2754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FACE4E57-CB75-2C8A-2A9E-F2480BDC9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005"/>
            <a:ext cx="12192000" cy="54991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869CC7A2-5BD4-8D16-8A77-4A71E792B0E0}"/>
              </a:ext>
            </a:extLst>
          </p:cNvPr>
          <p:cNvSpPr/>
          <p:nvPr/>
        </p:nvSpPr>
        <p:spPr>
          <a:xfrm>
            <a:off x="0" y="0"/>
            <a:ext cx="12192000" cy="1181101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C34DA8E-35EE-B7D4-9C37-7CCEFD884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1111"/>
            <a:ext cx="12192000" cy="55668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9904" y="190397"/>
            <a:ext cx="10929730" cy="839354"/>
          </a:xfrm>
        </p:spPr>
        <p:txBody>
          <a:bodyPr>
            <a:normAutofit fontScale="90000"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Para visualização, cruzamento e download dos resultados das pesquisas sobre violência contra a mulher realizadas pelo DataSenado, em parceria com o Observatório da Mulher contra a Violência (OMV), acesse o painel interativo. </a:t>
            </a:r>
          </a:p>
        </p:txBody>
      </p:sp>
    </p:spTree>
    <p:extLst>
      <p:ext uri="{BB962C8B-B14F-4D97-AF65-F5344CB8AC3E}">
        <p14:creationId xmlns:p14="http://schemas.microsoft.com/office/powerpoint/2010/main" val="262387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263B18E-8E73-2A90-0C6A-176D63308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" b="796"/>
          <a:stretch/>
        </p:blipFill>
        <p:spPr>
          <a:xfrm>
            <a:off x="175096" y="145914"/>
            <a:ext cx="11828836" cy="6556443"/>
          </a:xfrm>
          <a:prstGeom prst="rect">
            <a:avLst/>
          </a:prstGeom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98EB5408-5D99-072D-2D2E-65F99212E482}"/>
              </a:ext>
            </a:extLst>
          </p:cNvPr>
          <p:cNvSpPr txBox="1">
            <a:spLocks/>
          </p:cNvSpPr>
          <p:nvPr/>
        </p:nvSpPr>
        <p:spPr>
          <a:xfrm>
            <a:off x="175096" y="1825625"/>
            <a:ext cx="118288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chemeClr val="bg1"/>
              </a:solidFill>
            </a:endParaRPr>
          </a:p>
          <a:p>
            <a:r>
              <a:rPr lang="pt-BR" sz="4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www.senado.leg.br/datasenado</a:t>
            </a:r>
            <a:endParaRPr lang="pt-BR" sz="4000" b="1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datasenado@senado.leg.br</a:t>
            </a:r>
          </a:p>
        </p:txBody>
      </p:sp>
    </p:spTree>
    <p:extLst>
      <p:ext uri="{BB962C8B-B14F-4D97-AF65-F5344CB8AC3E}">
        <p14:creationId xmlns:p14="http://schemas.microsoft.com/office/powerpoint/2010/main" val="407223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5F3FE5F-BD68-5883-4AA2-CEAC4D433EF1}"/>
              </a:ext>
            </a:extLst>
          </p:cNvPr>
          <p:cNvSpPr/>
          <p:nvPr/>
        </p:nvSpPr>
        <p:spPr>
          <a:xfrm>
            <a:off x="170641" y="156518"/>
            <a:ext cx="11868218" cy="2499217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22316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Três a cada dez brasileiras já sofreram violência doméstica provocada por um homem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E33233C-D755-D189-6006-30F6FFFB1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028" y="2765586"/>
            <a:ext cx="11879829" cy="39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8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9B3CD88-16B0-BFAA-2FB6-2E8BCD3A04AD}"/>
              </a:ext>
            </a:extLst>
          </p:cNvPr>
          <p:cNvSpPr/>
          <p:nvPr/>
        </p:nvSpPr>
        <p:spPr>
          <a:xfrm>
            <a:off x="170641" y="156518"/>
            <a:ext cx="11868218" cy="6549572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155856018"/>
              </p:ext>
            </p:extLst>
          </p:nvPr>
        </p:nvGraphicFramePr>
        <p:xfrm>
          <a:off x="652008" y="371475"/>
          <a:ext cx="11292342" cy="633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358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41969C90-7424-2FF9-2103-68B038BDBF52}"/>
              </a:ext>
            </a:extLst>
          </p:cNvPr>
          <p:cNvSpPr/>
          <p:nvPr/>
        </p:nvSpPr>
        <p:spPr>
          <a:xfrm>
            <a:off x="170641" y="156518"/>
            <a:ext cx="3401234" cy="6406205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434" y="441795"/>
            <a:ext cx="3057525" cy="583565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Quanto menor a renda, maior a chance de a mulher ter sofrido violência doméstica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15958" y="207788"/>
            <a:ext cx="7687110" cy="6242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014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5333BB0-311F-E66F-10AE-808DABD19FD0}"/>
              </a:ext>
            </a:extLst>
          </p:cNvPr>
          <p:cNvSpPr/>
          <p:nvPr/>
        </p:nvSpPr>
        <p:spPr>
          <a:xfrm>
            <a:off x="170641" y="156518"/>
            <a:ext cx="11868218" cy="2250489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781" y="405246"/>
            <a:ext cx="11637078" cy="1775979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Mais de </a:t>
            </a:r>
            <a:r>
              <a:rPr lang="pt-BR" sz="3200" b="1" dirty="0">
                <a:solidFill>
                  <a:schemeClr val="bg1"/>
                </a:solidFill>
              </a:rPr>
              <a:t>25,4 milhões </a:t>
            </a:r>
            <a:r>
              <a:rPr lang="pt-BR" sz="2800" dirty="0">
                <a:solidFill>
                  <a:schemeClr val="bg1"/>
                </a:solidFill>
              </a:rPr>
              <a:t>de brasileiras já sofreram violência doméstica provocada por homem em algum momento da vida. Dentre elas, </a:t>
            </a:r>
            <a:r>
              <a:rPr lang="pt-BR" sz="3200" b="1" dirty="0">
                <a:solidFill>
                  <a:schemeClr val="bg1"/>
                </a:solidFill>
              </a:rPr>
              <a:t>22% </a:t>
            </a:r>
            <a:r>
              <a:rPr lang="pt-BR" sz="2800" dirty="0">
                <a:solidFill>
                  <a:schemeClr val="bg1"/>
                </a:solidFill>
              </a:rPr>
              <a:t>declaram que algum desses episódios de violência ocorreu nos últimos </a:t>
            </a:r>
            <a:r>
              <a:rPr lang="pt-BR" sz="3200" b="1" dirty="0">
                <a:solidFill>
                  <a:schemeClr val="bg1"/>
                </a:solidFill>
              </a:rPr>
              <a:t>12 meses</a:t>
            </a:r>
            <a:endParaRPr lang="pt-BR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221493972"/>
              </p:ext>
            </p:extLst>
          </p:nvPr>
        </p:nvGraphicFramePr>
        <p:xfrm>
          <a:off x="857250" y="2505075"/>
          <a:ext cx="10229850" cy="416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555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8550" y="1417652"/>
            <a:ext cx="8596913" cy="4600575"/>
          </a:xfrm>
          <a:prstGeom prst="rect">
            <a:avLst/>
          </a:prstGeom>
          <a:noFill/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9EA83301-5BDE-A148-D146-6DCD87380F1A}"/>
              </a:ext>
            </a:extLst>
          </p:cNvPr>
          <p:cNvSpPr/>
          <p:nvPr/>
        </p:nvSpPr>
        <p:spPr>
          <a:xfrm>
            <a:off x="237316" y="225897"/>
            <a:ext cx="3401234" cy="6406205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7840" y="607891"/>
            <a:ext cx="2763059" cy="5642215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As mulheres relatam diversos tipos de violência doméstica, sendo a mais recorrente a psicológica</a:t>
            </a:r>
          </a:p>
        </p:txBody>
      </p:sp>
    </p:spTree>
    <p:extLst>
      <p:ext uri="{BB962C8B-B14F-4D97-AF65-F5344CB8AC3E}">
        <p14:creationId xmlns:p14="http://schemas.microsoft.com/office/powerpoint/2010/main" val="298643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63246FE-79AA-5899-78D2-41D042084894}"/>
              </a:ext>
            </a:extLst>
          </p:cNvPr>
          <p:cNvSpPr/>
          <p:nvPr/>
        </p:nvSpPr>
        <p:spPr>
          <a:xfrm>
            <a:off x="170641" y="156518"/>
            <a:ext cx="4963334" cy="6577657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0485" y="628014"/>
            <a:ext cx="4307379" cy="6024245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As mulheres com menor renda são as que mais sofrem violência física.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4211" y="898498"/>
            <a:ext cx="6883449" cy="5061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72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FD021F60-5579-1A40-C782-6A28ABCB8192}"/>
              </a:ext>
            </a:extLst>
          </p:cNvPr>
          <p:cNvSpPr/>
          <p:nvPr/>
        </p:nvSpPr>
        <p:spPr>
          <a:xfrm>
            <a:off x="170641" y="156518"/>
            <a:ext cx="4963334" cy="6524837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676" y="1580284"/>
            <a:ext cx="3486150" cy="3927764"/>
          </a:xfrm>
        </p:spPr>
        <p:txBody>
          <a:bodyPr>
            <a:normAutofit fontScale="90000"/>
          </a:bodyPr>
          <a:lstStyle/>
          <a:p>
            <a:r>
              <a:rPr lang="pt-BR" sz="3200" dirty="0">
                <a:solidFill>
                  <a:schemeClr val="bg1"/>
                </a:solidFill>
                <a:latin typeface="+mn-lt"/>
              </a:rPr>
              <a:t>Cerca de metade das mulheres agredidas (52%) sofreram violência praticada pelo marido ou companheiro e 15% pelo ex-marido, ex-namorado ou ex-companheiro.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4976" y="275985"/>
            <a:ext cx="4829392" cy="6371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943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FDF1E982-3987-8232-D819-62942D72760B}"/>
              </a:ext>
            </a:extLst>
          </p:cNvPr>
          <p:cNvSpPr/>
          <p:nvPr/>
        </p:nvSpPr>
        <p:spPr>
          <a:xfrm>
            <a:off x="170641" y="156518"/>
            <a:ext cx="3327933" cy="6406205"/>
          </a:xfrm>
          <a:prstGeom prst="rect">
            <a:avLst/>
          </a:prstGeom>
          <a:solidFill>
            <a:srgbClr val="52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903288853"/>
              </p:ext>
            </p:extLst>
          </p:nvPr>
        </p:nvGraphicFramePr>
        <p:xfrm>
          <a:off x="4518521" y="225898"/>
          <a:ext cx="6602124" cy="640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53317" y="1453425"/>
            <a:ext cx="23905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A maior parte das vítimas estão conseguindo pôr fim a casamentos abusivos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82448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689</Words>
  <Application>Microsoft Office PowerPoint</Application>
  <PresentationFormat>Widescreen</PresentationFormat>
  <Paragraphs>99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 Unicode MS</vt:lpstr>
      <vt:lpstr>Arial</vt:lpstr>
      <vt:lpstr>Calibri</vt:lpstr>
      <vt:lpstr>Calibri Light</vt:lpstr>
      <vt:lpstr>Times New Roman</vt:lpstr>
      <vt:lpstr>Tema do Office</vt:lpstr>
      <vt:lpstr>Apresentação do PowerPoint</vt:lpstr>
      <vt:lpstr>Três a cada dez brasileiras já sofreram violência doméstica provocada por um homem</vt:lpstr>
      <vt:lpstr>Apresentação do PowerPoint</vt:lpstr>
      <vt:lpstr>Quanto menor a renda, maior a chance de a mulher ter sofrido violência doméstica</vt:lpstr>
      <vt:lpstr>Mais de 25,4 milhões de brasileiras já sofreram violência doméstica provocada por homem em algum momento da vida. Dentre elas, 22% declaram que algum desses episódios de violência ocorreu nos últimos 12 meses</vt:lpstr>
      <vt:lpstr>As mulheres relatam diversos tipos de violência doméstica, sendo a mais recorrente a psicológica</vt:lpstr>
      <vt:lpstr>As mulheres com menor renda são as que mais sofrem violência física.</vt:lpstr>
      <vt:lpstr>Cerca de metade das mulheres agredidas (52%) sofreram violência praticada pelo marido ou companheiro e 15% pelo ex-marido, ex-namorado ou ex-companheiro. </vt:lpstr>
      <vt:lpstr>Apresentação do PowerPoint</vt:lpstr>
      <vt:lpstr>Apresentação do PowerPoint</vt:lpstr>
      <vt:lpstr>Medida Protetiva de Urgência </vt:lpstr>
      <vt:lpstr>As mulheres estão pedindo ajuda e os vínculos pessoais tem muita importância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Para visualização, cruzamento e download dos resultados das pesquisas sobre violência contra a mulher realizadas pelo DataSenado, em parceria com o Observatório da Mulher contra a Violência (OMV), acesse o painel interativo. </vt:lpstr>
      <vt:lpstr>Apresentação do PowerPoint</vt:lpstr>
    </vt:vector>
  </TitlesOfParts>
  <Company>Senado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Pesquisa Nacional Violência contra a Mulher</dc:title>
  <dc:creator>Isabela de Souza Lima Campos</dc:creator>
  <cp:lastModifiedBy>Ewerton Pacheco de Souza</cp:lastModifiedBy>
  <cp:revision>44</cp:revision>
  <dcterms:created xsi:type="dcterms:W3CDTF">2023-11-08T17:49:14Z</dcterms:created>
  <dcterms:modified xsi:type="dcterms:W3CDTF">2023-11-16T16:55:26Z</dcterms:modified>
</cp:coreProperties>
</file>