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57" r:id="rId4"/>
    <p:sldId id="279" r:id="rId5"/>
    <p:sldId id="259" r:id="rId6"/>
    <p:sldId id="280" r:id="rId7"/>
    <p:sldId id="282" r:id="rId8"/>
    <p:sldId id="283" r:id="rId9"/>
    <p:sldId id="286" r:id="rId10"/>
    <p:sldId id="284" r:id="rId11"/>
    <p:sldId id="285" r:id="rId12"/>
    <p:sldId id="267" r:id="rId13"/>
  </p:sldIdLst>
  <p:sldSz cx="9144000" cy="5143500" type="screen16x9"/>
  <p:notesSz cx="6797675" cy="9928225"/>
  <p:embeddedFontLst>
    <p:embeddedFont>
      <p:font typeface="Raleway Medium" panose="020B0604020202020204" charset="0"/>
      <p:regular r:id="rId15"/>
      <p:bold r:id="rId16"/>
      <p:italic r:id="rId17"/>
      <p:boldItalic r:id="rId18"/>
    </p:embeddedFont>
    <p:embeddedFont>
      <p:font typeface="Raleway Black" panose="020B0604020202020204" charset="0"/>
      <p:bold r:id="rId19"/>
      <p:boldItalic r:id="rId20"/>
    </p:embeddedFont>
    <p:embeddedFont>
      <p:font typeface="Playfair Display" panose="020B0604020202020204" charset="0"/>
      <p:regular r:id="rId21"/>
      <p:bold r:id="rId22"/>
      <p:italic r:id="rId23"/>
      <p:boldItalic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heF4qEVABn0LyuzcNiV1TQn7Ph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44797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4289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108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671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0733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7265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536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623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828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3306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677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97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27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877545" y="634473"/>
            <a:ext cx="7388909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1800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Universidades com comissões de validação da autodeclaração ou procedimentos de heteroidentificação</a:t>
            </a:r>
            <a:endParaRPr sz="1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2FF4EC0-6B9B-B94C-4A81-7122B1BA0A25}"/>
              </a:ext>
            </a:extLst>
          </p:cNvPr>
          <p:cNvSpPr txBox="1"/>
          <p:nvPr/>
        </p:nvSpPr>
        <p:spPr>
          <a:xfrm>
            <a:off x="6549483" y="4841048"/>
            <a:ext cx="2678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itchFamily="2" charset="0"/>
              </a:rPr>
              <a:t>Fonte: Consultoria UNESCO (2023). </a:t>
            </a:r>
            <a:endParaRPr lang="pt-BR" sz="1200" dirty="0">
              <a:latin typeface="Raleway Black" pitchFamily="2" charset="0"/>
            </a:endParaRPr>
          </a:p>
        </p:txBody>
      </p:sp>
      <p:graphicFrame>
        <p:nvGraphicFramePr>
          <p:cNvPr id="3" name="Tabela 8">
            <a:extLst>
              <a:ext uri="{FF2B5EF4-FFF2-40B4-BE49-F238E27FC236}">
                <a16:creationId xmlns="" xmlns:a16="http://schemas.microsoft.com/office/drawing/2014/main" id="{D5AEE057-B8F2-B72A-D0B5-57470AA01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170403"/>
              </p:ext>
            </p:extLst>
          </p:nvPr>
        </p:nvGraphicFramePr>
        <p:xfrm>
          <a:off x="682311" y="1559076"/>
          <a:ext cx="3115696" cy="309600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64977">
                  <a:extLst>
                    <a:ext uri="{9D8B030D-6E8A-4147-A177-3AD203B41FA5}">
                      <a16:colId xmlns="" xmlns:a16="http://schemas.microsoft.com/office/drawing/2014/main" val="2668758055"/>
                    </a:ext>
                  </a:extLst>
                </a:gridCol>
                <a:gridCol w="2350719">
                  <a:extLst>
                    <a:ext uri="{9D8B030D-6E8A-4147-A177-3AD203B41FA5}">
                      <a16:colId xmlns="" xmlns:a16="http://schemas.microsoft.com/office/drawing/2014/main" val="3949811269"/>
                    </a:ext>
                  </a:extLst>
                </a:gridCol>
              </a:tblGrid>
              <a:tr h="313932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Ano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Quantidade de universidades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738880598"/>
                  </a:ext>
                </a:extLst>
              </a:tr>
              <a:tr h="27820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786232877"/>
                  </a:ext>
                </a:extLst>
              </a:tr>
              <a:tr h="27820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255793830"/>
                  </a:ext>
                </a:extLst>
              </a:tr>
              <a:tr h="27820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91535552"/>
                  </a:ext>
                </a:extLst>
              </a:tr>
              <a:tr h="27820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9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694445325"/>
                  </a:ext>
                </a:extLst>
              </a:tr>
              <a:tr h="27820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16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985271264"/>
                  </a:ext>
                </a:extLst>
              </a:tr>
              <a:tr h="27820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18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128350927"/>
                  </a:ext>
                </a:extLst>
              </a:tr>
              <a:tr h="27820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12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4228162659"/>
                  </a:ext>
                </a:extLst>
              </a:tr>
              <a:tr h="27820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775887447"/>
                  </a:ext>
                </a:extLst>
              </a:tr>
              <a:tr h="27820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4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420103287"/>
                  </a:ext>
                </a:extLst>
              </a:tr>
              <a:tr h="278207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>
                          <a:solidFill>
                            <a:srgbClr val="434343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3047057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EBBB17D8-E742-9D14-032E-7920BA128029}"/>
              </a:ext>
            </a:extLst>
          </p:cNvPr>
          <p:cNvSpPr txBox="1"/>
          <p:nvPr/>
        </p:nvSpPr>
        <p:spPr>
          <a:xfrm>
            <a:off x="2111052" y="4655078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434343"/>
                </a:solidFill>
                <a:latin typeface="Raleway Black" pitchFamily="2" charset="0"/>
              </a:rPr>
              <a:t>Total: 66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AA4E2C06-87DC-431A-A27A-03D644BC43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3483" y="1857397"/>
            <a:ext cx="4572000" cy="249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0EAA690F-7AB7-9E55-1A2E-B0372A43D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798" y="4204358"/>
            <a:ext cx="4048125" cy="200025"/>
          </a:xfrm>
          <a:prstGeom prst="rect">
            <a:avLst/>
          </a:prstGeom>
        </p:spPr>
      </p:pic>
      <p:sp>
        <p:nvSpPr>
          <p:cNvPr id="120" name="Google Shape;120;p4"/>
          <p:cNvSpPr txBox="1"/>
          <p:nvPr/>
        </p:nvSpPr>
        <p:spPr>
          <a:xfrm>
            <a:off x="930848" y="603171"/>
            <a:ext cx="728230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1800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Número de ingressantes e de autodeclarações recusadas entre as universidades respondentes, 2016-2021</a:t>
            </a:r>
            <a:endParaRPr sz="1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2FF4EC0-6B9B-B94C-4A81-7122B1BA0A25}"/>
              </a:ext>
            </a:extLst>
          </p:cNvPr>
          <p:cNvSpPr txBox="1"/>
          <p:nvPr/>
        </p:nvSpPr>
        <p:spPr>
          <a:xfrm>
            <a:off x="0" y="4835723"/>
            <a:ext cx="2063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itchFamily="2" charset="0"/>
              </a:rPr>
              <a:t>Fonte: DPU e ABPN (2023).</a:t>
            </a:r>
            <a:endParaRPr lang="pt-BR" sz="1200" dirty="0">
              <a:latin typeface="Raleway Black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8D45DF65-7470-ED4B-54D6-33C4C7E1987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1" b="37518"/>
          <a:stretch/>
        </p:blipFill>
        <p:spPr>
          <a:xfrm>
            <a:off x="484798" y="1476592"/>
            <a:ext cx="4087201" cy="282777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F837D368-4F80-32C4-BE1D-B8C0D6C86C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793"/>
          <a:stretch/>
        </p:blipFill>
        <p:spPr>
          <a:xfrm>
            <a:off x="4571998" y="1976119"/>
            <a:ext cx="4087201" cy="163863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FFFAC0A5-97D8-0DB4-4B80-0F66215033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962"/>
          <a:stretch/>
        </p:blipFill>
        <p:spPr>
          <a:xfrm>
            <a:off x="4571998" y="1476592"/>
            <a:ext cx="4087201" cy="4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1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/>
        </p:nvSpPr>
        <p:spPr>
          <a:xfrm>
            <a:off x="196448" y="876471"/>
            <a:ext cx="3486900" cy="221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4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Atualização da Lei de Cotas </a:t>
            </a:r>
            <a:endParaRPr sz="44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96448" y="3092432"/>
            <a:ext cx="3486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(PL 5384/2020)</a:t>
            </a:r>
            <a:endParaRPr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2" name="Google Shape;99;p1">
            <a:extLst>
              <a:ext uri="{FF2B5EF4-FFF2-40B4-BE49-F238E27FC236}">
                <a16:creationId xmlns="" xmlns:a16="http://schemas.microsoft.com/office/drawing/2014/main" id="{FC6874BE-46E7-91BB-4223-338C6C601394}"/>
              </a:ext>
            </a:extLst>
          </p:cNvPr>
          <p:cNvSpPr txBox="1"/>
          <p:nvPr/>
        </p:nvSpPr>
        <p:spPr>
          <a:xfrm>
            <a:off x="196448" y="4267029"/>
            <a:ext cx="34869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Secretaria de Educação Continuada, Alfabetização de Jovens e Adultos, Diversidade e Inclusão (SECADI/MEC)</a:t>
            </a:r>
            <a:endParaRPr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359999" y="190840"/>
            <a:ext cx="6196917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Ingresso de estudantes pelas cotas em IES</a:t>
            </a:r>
            <a:endParaRPr sz="40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graphicFrame>
        <p:nvGraphicFramePr>
          <p:cNvPr id="8" name="Tabela 8">
            <a:extLst>
              <a:ext uri="{FF2B5EF4-FFF2-40B4-BE49-F238E27FC236}">
                <a16:creationId xmlns="" xmlns:a16="http://schemas.microsoft.com/office/drawing/2014/main" id="{60B7DBA1-5E90-89F7-4CF6-FB829E8872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144043"/>
              </p:ext>
            </p:extLst>
          </p:nvPr>
        </p:nvGraphicFramePr>
        <p:xfrm>
          <a:off x="1561961" y="1893953"/>
          <a:ext cx="2778792" cy="243391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64977">
                  <a:extLst>
                    <a:ext uri="{9D8B030D-6E8A-4147-A177-3AD203B41FA5}">
                      <a16:colId xmlns="" xmlns:a16="http://schemas.microsoft.com/office/drawing/2014/main" val="2668758055"/>
                    </a:ext>
                  </a:extLst>
                </a:gridCol>
                <a:gridCol w="2013815">
                  <a:extLst>
                    <a:ext uri="{9D8B030D-6E8A-4147-A177-3AD203B41FA5}">
                      <a16:colId xmlns="" xmlns:a16="http://schemas.microsoft.com/office/drawing/2014/main" val="3949811269"/>
                    </a:ext>
                  </a:extLst>
                </a:gridCol>
              </a:tblGrid>
              <a:tr h="40565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Ano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Reserva de vagas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738880598"/>
                  </a:ext>
                </a:extLst>
              </a:tr>
              <a:tr h="40565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2012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40.661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786232877"/>
                  </a:ext>
                </a:extLst>
              </a:tr>
              <a:tr h="40565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2013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56.954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2255793830"/>
                  </a:ext>
                </a:extLst>
              </a:tr>
              <a:tr h="40565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2014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85.294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391535552"/>
                  </a:ext>
                </a:extLst>
              </a:tr>
              <a:tr h="40565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105.873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="" xmlns:a16="http://schemas.microsoft.com/office/drawing/2014/main" val="694445325"/>
                  </a:ext>
                </a:extLst>
              </a:tr>
              <a:tr h="40565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128.127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85271264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1C712D34-92E8-32A1-337F-40138A08E2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714484"/>
              </p:ext>
            </p:extLst>
          </p:nvPr>
        </p:nvGraphicFramePr>
        <p:xfrm>
          <a:off x="4803248" y="1893953"/>
          <a:ext cx="2778792" cy="243391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64977">
                  <a:extLst>
                    <a:ext uri="{9D8B030D-6E8A-4147-A177-3AD203B41FA5}">
                      <a16:colId xmlns="" xmlns:a16="http://schemas.microsoft.com/office/drawing/2014/main" val="2668758055"/>
                    </a:ext>
                  </a:extLst>
                </a:gridCol>
                <a:gridCol w="2013815">
                  <a:extLst>
                    <a:ext uri="{9D8B030D-6E8A-4147-A177-3AD203B41FA5}">
                      <a16:colId xmlns="" xmlns:a16="http://schemas.microsoft.com/office/drawing/2014/main" val="3949811269"/>
                    </a:ext>
                  </a:extLst>
                </a:gridCol>
              </a:tblGrid>
              <a:tr h="40565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Ano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Reserva de vagas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38880598"/>
                  </a:ext>
                </a:extLst>
              </a:tr>
              <a:tr h="40565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2017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139.821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86232877"/>
                  </a:ext>
                </a:extLst>
              </a:tr>
              <a:tr h="40565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2018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130.320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55793830"/>
                  </a:ext>
                </a:extLst>
              </a:tr>
              <a:tr h="40565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2019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137.621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1535552"/>
                  </a:ext>
                </a:extLst>
              </a:tr>
              <a:tr h="40565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2020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131.000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94445325"/>
                  </a:ext>
                </a:extLst>
              </a:tr>
              <a:tr h="405652"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2021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accent2"/>
                          </a:solidFill>
                        </a:rPr>
                        <a:t>124.895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85271264"/>
                  </a:ext>
                </a:extLst>
              </a:tr>
            </a:tbl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CD7573D0-34FB-313A-ABD0-B706970D9C3D}"/>
              </a:ext>
            </a:extLst>
          </p:cNvPr>
          <p:cNvSpPr txBox="1"/>
          <p:nvPr/>
        </p:nvSpPr>
        <p:spPr>
          <a:xfrm>
            <a:off x="5526669" y="4435613"/>
            <a:ext cx="2055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434343"/>
                </a:solidFill>
                <a:latin typeface="Raleway" pitchFamily="2" charset="0"/>
              </a:rPr>
              <a:t>Total: </a:t>
            </a:r>
            <a:r>
              <a:rPr lang="pt-BR" sz="2000" b="1" dirty="0">
                <a:solidFill>
                  <a:srgbClr val="434343"/>
                </a:solidFill>
                <a:latin typeface="Raleway Black" pitchFamily="2" charset="0"/>
              </a:rPr>
              <a:t>1.080.566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63051E97-2B03-FA1C-4EB3-829E22282AB3}"/>
              </a:ext>
            </a:extLst>
          </p:cNvPr>
          <p:cNvSpPr txBox="1"/>
          <p:nvPr/>
        </p:nvSpPr>
        <p:spPr>
          <a:xfrm>
            <a:off x="0" y="4835723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itchFamily="2" charset="0"/>
              </a:rPr>
              <a:t>Fonte: Inep (2023)</a:t>
            </a:r>
            <a:endParaRPr lang="pt-BR" sz="1200" dirty="0">
              <a:latin typeface="Raleway Black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91E5F50D-B0A0-6F04-9D82-7283DB2C5879}"/>
              </a:ext>
            </a:extLst>
          </p:cNvPr>
          <p:cNvSpPr txBox="1"/>
          <p:nvPr/>
        </p:nvSpPr>
        <p:spPr>
          <a:xfrm>
            <a:off x="5128260" y="1043866"/>
            <a:ext cx="186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434343"/>
                </a:solidFill>
                <a:latin typeface="Raleway" pitchFamily="2" charset="0"/>
              </a:rPr>
              <a:t>(2012-2021)</a:t>
            </a:r>
            <a:endParaRPr lang="pt-BR" sz="2400" b="1" dirty="0">
              <a:solidFill>
                <a:srgbClr val="434343"/>
              </a:solidFill>
              <a:latin typeface="Raleway Black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/>
        </p:nvSpPr>
        <p:spPr>
          <a:xfrm>
            <a:off x="359998" y="190840"/>
            <a:ext cx="6568625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Nº de aprovados no SISU</a:t>
            </a:r>
            <a:endParaRPr sz="40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63051E97-2B03-FA1C-4EB3-829E22282AB3}"/>
              </a:ext>
            </a:extLst>
          </p:cNvPr>
          <p:cNvSpPr txBox="1"/>
          <p:nvPr/>
        </p:nvSpPr>
        <p:spPr>
          <a:xfrm>
            <a:off x="0" y="4835723"/>
            <a:ext cx="6040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itchFamily="2" charset="0"/>
              </a:rPr>
              <a:t>Fonte: Microdados do Sisu 2019/1º semestre. Elaborado por Bó e </a:t>
            </a:r>
            <a:r>
              <a:rPr lang="pt-BR" sz="1200" dirty="0" err="1">
                <a:latin typeface="Raleway" pitchFamily="2" charset="0"/>
              </a:rPr>
              <a:t>Senkevics</a:t>
            </a:r>
            <a:r>
              <a:rPr lang="pt-BR" sz="1200" dirty="0">
                <a:latin typeface="Raleway" pitchFamily="2" charset="0"/>
              </a:rPr>
              <a:t> (2023).</a:t>
            </a:r>
            <a:endParaRPr lang="pt-BR" sz="1200" dirty="0">
              <a:latin typeface="Raleway Black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545435E0-3B86-3F67-DEFD-CBA16A9309FA}"/>
              </a:ext>
            </a:extLst>
          </p:cNvPr>
          <p:cNvSpPr txBox="1"/>
          <p:nvPr/>
        </p:nvSpPr>
        <p:spPr>
          <a:xfrm>
            <a:off x="5657354" y="1669372"/>
            <a:ext cx="33825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Raleway" pitchFamily="2" charset="0"/>
              </a:rPr>
              <a:t>Cenários:</a:t>
            </a:r>
          </a:p>
          <a:p>
            <a:endParaRPr lang="pt-BR" b="1" dirty="0">
              <a:latin typeface="Raleway" pitchFamily="2" charset="0"/>
            </a:endParaRPr>
          </a:p>
          <a:p>
            <a:pPr marL="228600" indent="-228600">
              <a:buAutoNum type="arabicPeriod"/>
            </a:pPr>
            <a:r>
              <a:rPr lang="pt-BR" b="1" dirty="0">
                <a:latin typeface="Raleway" pitchFamily="2" charset="0"/>
              </a:rPr>
              <a:t>Ausência de política de cotas </a:t>
            </a:r>
            <a:r>
              <a:rPr lang="pt-BR" dirty="0">
                <a:latin typeface="Raleway" pitchFamily="2" charset="0"/>
              </a:rPr>
              <a:t>(simulação)</a:t>
            </a:r>
            <a:r>
              <a:rPr lang="pt-BR" b="1" dirty="0">
                <a:latin typeface="Raleway" pitchFamily="2" charset="0"/>
              </a:rPr>
              <a:t>;</a:t>
            </a:r>
          </a:p>
          <a:p>
            <a:pPr marL="228600" indent="-228600">
              <a:buAutoNum type="arabicPeriod"/>
            </a:pPr>
            <a:endParaRPr lang="pt-BR" b="1" dirty="0">
              <a:latin typeface="Raleway" pitchFamily="2" charset="0"/>
            </a:endParaRPr>
          </a:p>
          <a:p>
            <a:pPr marL="228600" indent="-228600">
              <a:buAutoNum type="arabicPeriod"/>
            </a:pPr>
            <a:r>
              <a:rPr lang="pt-BR" b="1" dirty="0">
                <a:latin typeface="Raleway" pitchFamily="2" charset="0"/>
              </a:rPr>
              <a:t>Regra atual: </a:t>
            </a:r>
            <a:r>
              <a:rPr lang="pt-BR" dirty="0">
                <a:latin typeface="Raleway" pitchFamily="2" charset="0"/>
              </a:rPr>
              <a:t>possibilidade de concorrer nas vagas reservadas;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="" xmlns:a16="http://schemas.microsoft.com/office/drawing/2014/main" id="{11710E25-4AF6-6D33-5C0E-CBADE20EB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78" y="1479863"/>
            <a:ext cx="547687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36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359999" y="971425"/>
            <a:ext cx="6516585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8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Heteroidentificação</a:t>
            </a:r>
            <a:endParaRPr sz="4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359999" y="1894724"/>
            <a:ext cx="7862167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400"/>
            </a:pP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"(...) Tanto a autoidentificação, quanto a heteroidentificação, ou ambos os sistemas de seleção combinados, desde que observem, o tanto quanto possível, os critérios acima explicitados  e jamais deixem de respeitar a dignidade pessoal dos candidatos, são, a meu ver, plenamente aceitáveis do ponto de vista constitucional” - </a:t>
            </a:r>
            <a:r>
              <a:rPr lang="pt-BR" sz="1800" b="1" i="0" u="none" strike="noStrike" cap="none" dirty="0">
                <a:solidFill>
                  <a:srgbClr val="434343"/>
                </a:solidFill>
                <a:latin typeface="Raleway Black" pitchFamily="2" charset="0"/>
                <a:ea typeface="Raleway Medium"/>
                <a:cs typeface="Raleway Medium"/>
                <a:sym typeface="Raleway Medium"/>
              </a:rPr>
              <a:t>Ministro Ricardo Lewandowski, </a:t>
            </a:r>
            <a:r>
              <a:rPr lang="pt-BR" sz="1800" b="1" dirty="0">
                <a:solidFill>
                  <a:srgbClr val="434343"/>
                </a:solidFill>
                <a:latin typeface="Raleway Black" pitchFamily="2" charset="0"/>
                <a:ea typeface="Raleway Medium"/>
                <a:cs typeface="Raleway Medium"/>
                <a:sym typeface="Raleway Medium"/>
              </a:rPr>
              <a:t>ADPF nº 186</a:t>
            </a:r>
            <a:r>
              <a:rPr lang="pt-BR" sz="1800" dirty="0">
                <a:solidFill>
                  <a:srgbClr val="434343"/>
                </a:solidFill>
                <a:latin typeface="Raleway Black" pitchFamily="2" charset="0"/>
                <a:ea typeface="Raleway Medium"/>
                <a:cs typeface="Raleway Medium"/>
                <a:sym typeface="Raleway Medium"/>
              </a:rPr>
              <a:t>.</a:t>
            </a:r>
            <a:endParaRPr sz="1800" b="0" i="0" u="none" strike="noStrike" cap="none" dirty="0">
              <a:solidFill>
                <a:srgbClr val="000000"/>
              </a:solidFill>
              <a:latin typeface="Raleway Black" pitchFamily="2" charset="0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2FF4EC0-6B9B-B94C-4A81-7122B1BA0A25}"/>
              </a:ext>
            </a:extLst>
          </p:cNvPr>
          <p:cNvSpPr txBox="1"/>
          <p:nvPr/>
        </p:nvSpPr>
        <p:spPr>
          <a:xfrm>
            <a:off x="0" y="4835723"/>
            <a:ext cx="2488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itchFamily="2" charset="0"/>
              </a:rPr>
              <a:t>Fonte: Lewandowski (2012, p.84).</a:t>
            </a:r>
            <a:endParaRPr lang="pt-BR" sz="1200" dirty="0">
              <a:latin typeface="Raleway Black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359999" y="257747"/>
            <a:ext cx="6516585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600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ADC </a:t>
            </a:r>
            <a:r>
              <a:rPr lang="pt-BR" sz="3600" b="0" i="0" u="none" strike="noStrike" cap="none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41/DF</a:t>
            </a:r>
            <a:endParaRPr sz="36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359999" y="1175307"/>
            <a:ext cx="8003416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400"/>
            </a:pPr>
            <a:r>
              <a:rPr lang="pt-BR" sz="17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ACÓRDÃO</a:t>
            </a:r>
          </a:p>
          <a:p>
            <a:pPr lvl="0" algn="just">
              <a:buSzPts val="1400"/>
            </a:pPr>
            <a:r>
              <a:rPr lang="pt-BR" sz="17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Vistos, relatados e discutidos estes autos, acordam os Ministros do Supremo Tribunal Federal, por seu Tribunal Pleno, sob a presidência da Ministra </a:t>
            </a:r>
            <a:r>
              <a:rPr lang="pt-BR" sz="1700" b="0" i="0" u="none" strike="noStrike" cap="none" dirty="0" err="1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Cármen</a:t>
            </a:r>
            <a:r>
              <a:rPr lang="pt-BR" sz="17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Lúcia, na conformidade da ata de julgamento, por unanimidade e nos termos do voto do Relator, em julgar procedente o pedido, para fins de </a:t>
            </a:r>
            <a:r>
              <a:rPr lang="pt-BR" sz="1700" b="1" i="0" u="none" strike="noStrike" cap="none" dirty="0">
                <a:solidFill>
                  <a:srgbClr val="434343"/>
                </a:solidFill>
                <a:latin typeface="Raleway Black" pitchFamily="2" charset="0"/>
                <a:ea typeface="Raleway Medium"/>
                <a:cs typeface="Raleway Medium"/>
                <a:sym typeface="Raleway Medium"/>
              </a:rPr>
              <a:t>declarar a integral constitucionalidade da Lei nº 12.990/2014</a:t>
            </a:r>
            <a:r>
              <a:rPr lang="pt-BR" sz="17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e fixar a seguinte tese de julgamento: “</a:t>
            </a:r>
            <a:r>
              <a:rPr lang="pt-BR" sz="1700" b="1" i="0" u="none" strike="noStrike" cap="none" dirty="0">
                <a:solidFill>
                  <a:srgbClr val="434343"/>
                </a:solidFill>
                <a:latin typeface="Raleway Black" pitchFamily="2" charset="0"/>
                <a:ea typeface="Raleway Medium"/>
                <a:cs typeface="Raleway Medium"/>
                <a:sym typeface="Raleway Medium"/>
              </a:rPr>
              <a:t>É constitucional a reserva de 20% das vagas</a:t>
            </a:r>
            <a:r>
              <a:rPr lang="pt-BR" sz="17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oferecidas nos concursos públicos para provimento de cargos efetivos e empregos públicos no âmbito da administração pública direta e indireta. </a:t>
            </a:r>
            <a:r>
              <a:rPr lang="pt-BR" sz="1700" b="1" i="0" u="none" strike="noStrike" cap="none" dirty="0">
                <a:solidFill>
                  <a:srgbClr val="434343"/>
                </a:solidFill>
                <a:latin typeface="Raleway Black" pitchFamily="2" charset="0"/>
                <a:ea typeface="Raleway Medium"/>
                <a:cs typeface="Raleway Medium"/>
                <a:sym typeface="Raleway Medium"/>
              </a:rPr>
              <a:t>É legítima a utilização, além da autodeclaração, de critérios subsidiários de heteroidentificação</a:t>
            </a:r>
            <a:r>
              <a:rPr lang="pt-BR" sz="17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 desde que respeitada a dignidade da pessoa humana e garantidos o contraditório e a ampla defesa”.</a:t>
            </a:r>
            <a:endParaRPr sz="1700" b="0" i="0" u="none" strike="noStrike" cap="none" dirty="0">
              <a:solidFill>
                <a:srgbClr val="000000"/>
              </a:solidFill>
              <a:latin typeface="Raleway Black" pitchFamily="2" charset="0"/>
              <a:ea typeface="Raleway Light"/>
              <a:cs typeface="Raleway Light"/>
              <a:sym typeface="Raleway Ligh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62FF4EC0-6B9B-B94C-4A81-7122B1BA0A25}"/>
              </a:ext>
            </a:extLst>
          </p:cNvPr>
          <p:cNvSpPr txBox="1"/>
          <p:nvPr/>
        </p:nvSpPr>
        <p:spPr>
          <a:xfrm>
            <a:off x="0" y="4835723"/>
            <a:ext cx="1744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itchFamily="2" charset="0"/>
              </a:rPr>
              <a:t>Fonte: STF (2017, p. 3) </a:t>
            </a:r>
            <a:endParaRPr lang="pt-BR" sz="1200" dirty="0">
              <a:latin typeface="Raleway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6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 txBox="1"/>
          <p:nvPr/>
        </p:nvSpPr>
        <p:spPr>
          <a:xfrm>
            <a:off x="359999" y="540991"/>
            <a:ext cx="7862167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3200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Ofício-Circular</a:t>
            </a:r>
            <a:r>
              <a:rPr lang="pt-BR" sz="2800" dirty="0">
                <a:solidFill>
                  <a:srgbClr val="434343"/>
                </a:solidFill>
                <a:latin typeface="Raleway Black"/>
                <a:ea typeface="Raleway Black"/>
                <a:cs typeface="Raleway Black"/>
                <a:sym typeface="Raleway Black"/>
              </a:rPr>
              <a:t> Nº 5/2018/PFDC/MPF</a:t>
            </a:r>
            <a:endParaRPr sz="2800" b="0" i="0" u="none" strike="noStrike" cap="none" dirty="0">
              <a:solidFill>
                <a:srgbClr val="434343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359999" y="1278552"/>
            <a:ext cx="8003416" cy="332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400"/>
            </a:pPr>
            <a:r>
              <a:rPr lang="pt-BR" sz="1700" b="0" i="0" u="none" strike="noStrike" cap="none" dirty="0">
                <a:solidFill>
                  <a:srgbClr val="434343"/>
                </a:solidFill>
                <a:latin typeface="Raleway" pitchFamily="2" charset="0"/>
                <a:ea typeface="Raleway Light"/>
                <a:cs typeface="Raleway Light"/>
                <a:sym typeface="Raleway Light"/>
              </a:rPr>
              <a:t>“Magnífico(a) Senhor(a) Reitor(a),</a:t>
            </a:r>
          </a:p>
          <a:p>
            <a:pPr lvl="0" algn="just">
              <a:buSzPts val="1400"/>
            </a:pPr>
            <a:endParaRPr lang="pt-BR" sz="1700" b="0" i="0" u="none" strike="noStrike" cap="none" dirty="0">
              <a:solidFill>
                <a:srgbClr val="434343"/>
              </a:solidFill>
              <a:latin typeface="Raleway" pitchFamily="2" charset="0"/>
              <a:ea typeface="Raleway Light"/>
              <a:cs typeface="Raleway Light"/>
              <a:sym typeface="Raleway Light"/>
            </a:endParaRPr>
          </a:p>
          <a:p>
            <a:pPr lvl="0" algn="just">
              <a:buSzPts val="1400"/>
            </a:pPr>
            <a:r>
              <a:rPr lang="pt-BR" sz="1700" b="0" i="0" u="none" strike="noStrike" cap="none" dirty="0">
                <a:solidFill>
                  <a:srgbClr val="434343"/>
                </a:solidFill>
                <a:latin typeface="Raleway" pitchFamily="2" charset="0"/>
                <a:ea typeface="Raleway Light"/>
                <a:cs typeface="Raleway Light"/>
                <a:sym typeface="Raleway Light"/>
              </a:rPr>
              <a:t>Considerando a importância das quotas raciais para o acesso aos sistemas de ensino, bem como as conclusões do Supremo Tribunal Federal na ADPF 186 e ADC 41</a:t>
            </a:r>
            <a:r>
              <a:rPr lang="pt-BR" sz="1700" b="1" i="0" u="none" strike="noStrike" cap="none" dirty="0">
                <a:solidFill>
                  <a:srgbClr val="434343"/>
                </a:solidFill>
                <a:latin typeface="Raleway" pitchFamily="2" charset="0"/>
                <a:ea typeface="Raleway Light"/>
                <a:cs typeface="Raleway Light"/>
                <a:sym typeface="Raleway Light"/>
              </a:rPr>
              <a:t>, indago a Vossa Magnificência sobre a existência de comissões de verificação em sua instituição</a:t>
            </a:r>
            <a:r>
              <a:rPr lang="pt-BR" sz="1700" b="0" i="0" u="none" strike="noStrike" cap="none" dirty="0">
                <a:solidFill>
                  <a:srgbClr val="434343"/>
                </a:solidFill>
                <a:latin typeface="Raleway" pitchFamily="2" charset="0"/>
                <a:ea typeface="Raleway Light"/>
                <a:cs typeface="Raleway Light"/>
                <a:sym typeface="Raleway Light"/>
              </a:rPr>
              <a:t>, com o propósito de atestar a veracidade da autodeclaração de pretos e pardos, e, em caso afirmativo, informar as normas que regem a sua constituição, bem como os critérios e modos de decisão.</a:t>
            </a:r>
          </a:p>
          <a:p>
            <a:pPr lvl="0" algn="just">
              <a:buSzPts val="1400"/>
            </a:pPr>
            <a:endParaRPr lang="pt-BR" sz="1700" b="0" i="0" u="none" strike="noStrike" cap="none" dirty="0">
              <a:solidFill>
                <a:srgbClr val="434343"/>
              </a:solidFill>
              <a:latin typeface="Raleway" pitchFamily="2" charset="0"/>
              <a:ea typeface="Raleway Light"/>
              <a:cs typeface="Raleway Light"/>
              <a:sym typeface="Raleway Light"/>
            </a:endParaRPr>
          </a:p>
          <a:p>
            <a:pPr lvl="0" algn="just">
              <a:buSzPts val="1400"/>
            </a:pPr>
            <a:r>
              <a:rPr lang="pt-BR" sz="1700" b="0" i="0" u="none" strike="noStrike" cap="none" dirty="0">
                <a:solidFill>
                  <a:srgbClr val="434343"/>
                </a:solidFill>
                <a:latin typeface="Raleway" pitchFamily="2" charset="0"/>
                <a:ea typeface="Raleway Light"/>
                <a:cs typeface="Raleway Light"/>
                <a:sym typeface="Raleway Light"/>
              </a:rPr>
              <a:t>Atenciosamente,</a:t>
            </a:r>
          </a:p>
          <a:p>
            <a:pPr lvl="0" algn="just">
              <a:buSzPts val="1400"/>
            </a:pPr>
            <a:r>
              <a:rPr lang="pt-BR" sz="1700" b="0" i="0" u="none" strike="noStrike" cap="none" dirty="0">
                <a:solidFill>
                  <a:srgbClr val="434343"/>
                </a:solidFill>
                <a:latin typeface="Raleway" pitchFamily="2" charset="0"/>
                <a:ea typeface="Raleway Light"/>
                <a:cs typeface="Raleway Light"/>
                <a:sym typeface="Raleway Light"/>
              </a:rPr>
              <a:t>DEBORAH DUPRAT</a:t>
            </a:r>
          </a:p>
          <a:p>
            <a:pPr lvl="0" algn="just">
              <a:buSzPts val="1400"/>
            </a:pPr>
            <a:r>
              <a:rPr lang="pt-BR" sz="1700" b="0" i="0" u="none" strike="noStrike" cap="none" dirty="0">
                <a:solidFill>
                  <a:srgbClr val="434343"/>
                </a:solidFill>
                <a:latin typeface="Raleway" pitchFamily="2" charset="0"/>
                <a:ea typeface="Raleway Light"/>
                <a:cs typeface="Raleway Light"/>
                <a:sym typeface="Raleway Light"/>
              </a:rPr>
              <a:t>Procuradora Federal dos Direitos do Cidadão”</a:t>
            </a:r>
            <a:endParaRPr sz="1700" b="0" i="0" u="none" strike="noStrike" cap="none" dirty="0">
              <a:solidFill>
                <a:srgbClr val="434343"/>
              </a:solidFill>
              <a:latin typeface="Raleway" pitchFamily="2" charset="0"/>
              <a:ea typeface="Raleway Light"/>
              <a:cs typeface="Raleway Light"/>
              <a:sym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1984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/>
        </p:nvSpPr>
        <p:spPr>
          <a:xfrm>
            <a:off x="352565" y="1094437"/>
            <a:ext cx="8003416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400"/>
            </a:pPr>
            <a:r>
              <a:rPr lang="pt-BR" sz="18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“(...) </a:t>
            </a: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não acolho a impugnação de que a existência de uma comissão responsável por avaliar a idoneidade da declaração do candidato cotista configure um ‘Tribunal Racial’. </a:t>
            </a:r>
            <a:r>
              <a:rPr lang="pt-BR" sz="1800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(...) </a:t>
            </a:r>
            <a:r>
              <a:rPr lang="pt-BR" sz="1800" b="1" i="0" u="none" strike="noStrike" cap="none" dirty="0">
                <a:solidFill>
                  <a:srgbClr val="434343"/>
                </a:solidFill>
                <a:latin typeface="Raleway Black" pitchFamily="2" charset="0"/>
                <a:ea typeface="Raleway Medium"/>
                <a:cs typeface="Raleway Medium"/>
                <a:sym typeface="Raleway Medium"/>
              </a:rPr>
              <a:t>A medida é indispensável para que as políticas de ação afirmativa não deixem de atender as finalidades que justificam a sua existência. </a:t>
            </a: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Não se pretende acabar com a autodefinição ou negar seu elevado valor antropológico para afirmação de identidades. Pretende-se, ao contrário, </a:t>
            </a:r>
            <a:r>
              <a:rPr lang="pt-BR" sz="1800" b="0" i="0" u="none" strike="noStrike" cap="none" dirty="0">
                <a:solidFill>
                  <a:srgbClr val="434343"/>
                </a:solidFill>
                <a:latin typeface="Raleway Black" pitchFamily="2" charset="0"/>
                <a:ea typeface="Raleway Medium"/>
                <a:cs typeface="Raleway Medium"/>
                <a:sym typeface="Raleway Medium"/>
              </a:rPr>
              <a:t>evitar fraudes e abusos</a:t>
            </a: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, que subvertem a função social das cotas raciais. Deve, portanto, servir de modelo para tantos outros sistemas inclusivos já adotados pelo território nacional” – </a:t>
            </a:r>
            <a:r>
              <a:rPr lang="pt-BR" sz="1800" b="0" i="0" u="none" strike="noStrike" cap="none" dirty="0">
                <a:solidFill>
                  <a:srgbClr val="434343"/>
                </a:solidFill>
                <a:latin typeface="Raleway Black" pitchFamily="2" charset="0"/>
                <a:ea typeface="Raleway Medium"/>
                <a:cs typeface="Raleway Medium"/>
                <a:sym typeface="Raleway Medium"/>
              </a:rPr>
              <a:t>Ministro Luiz Fux, ADPF nº 186</a:t>
            </a:r>
            <a:r>
              <a:rPr lang="pt-BR" sz="18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26863DE-0CC0-1452-5580-DD691E7B3B52}"/>
              </a:ext>
            </a:extLst>
          </p:cNvPr>
          <p:cNvSpPr txBox="1"/>
          <p:nvPr/>
        </p:nvSpPr>
        <p:spPr>
          <a:xfrm>
            <a:off x="0" y="4835723"/>
            <a:ext cx="1891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itchFamily="2" charset="0"/>
              </a:rPr>
              <a:t>Fonte: Fux (2012, p. 119). </a:t>
            </a:r>
            <a:endParaRPr lang="pt-BR" sz="1200" dirty="0">
              <a:latin typeface="Raleway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64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/>
        </p:nvSpPr>
        <p:spPr>
          <a:xfrm>
            <a:off x="570292" y="1002104"/>
            <a:ext cx="8003416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buSzPts val="1400"/>
            </a:pPr>
            <a:r>
              <a:rPr lang="pt-BR" sz="1800" dirty="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“(...) Também é inegável a existência de inúmeras demandas, tanto no campo administrativo como judicial, que centram sua inconformidade com relação a autodeclaração de candidatos. Nesse sentido,</a:t>
            </a:r>
            <a:r>
              <a:rPr lang="pt-BR" sz="1800" b="1" dirty="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faz-se necessária a regulamentação mais segura e uniforme das comissões de heteroidentificação </a:t>
            </a:r>
            <a:r>
              <a:rPr lang="pt-BR" sz="1800" dirty="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nas universidades brasileiras, coibindo-se fraudes, com efetivo beneficiamento da população alvo do critério racial da política, pessoas negras (pretas e </a:t>
            </a:r>
            <a:r>
              <a:rPr lang="pt-BR" sz="180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pardas).”</a:t>
            </a:r>
            <a:endParaRPr lang="pt-BR" sz="1800" dirty="0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  <a:p>
            <a:pPr lvl="0" algn="just">
              <a:buSzPts val="1400"/>
            </a:pPr>
            <a:endParaRPr lang="pt-BR" sz="1800" b="0" i="0" u="none" strike="noStrike" cap="none" dirty="0">
              <a:solidFill>
                <a:srgbClr val="434343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  <a:p>
            <a:pPr lvl="0" algn="just">
              <a:buSzPts val="1400"/>
            </a:pPr>
            <a:r>
              <a:rPr lang="pt-BR" sz="1600" b="0" i="0" u="none" strike="noStrike" cap="none" dirty="0">
                <a:solidFill>
                  <a:srgbClr val="434343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– </a:t>
            </a:r>
            <a:r>
              <a:rPr lang="pt-BR" sz="1600" i="0" u="none" strike="noStrike" cap="none" dirty="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Relatório Final </a:t>
            </a:r>
            <a:r>
              <a:rPr lang="pt-BR" sz="1600" b="0" i="0" u="none" strike="noStrike" cap="none" dirty="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da </a:t>
            </a:r>
            <a:r>
              <a:rPr lang="pt-BR" sz="1600" b="1" i="0" u="none" strike="noStrike" cap="none" dirty="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Comissão de Juristas </a:t>
            </a:r>
            <a:r>
              <a:rPr lang="pt-BR" sz="1600" b="0" i="0" u="none" strike="noStrike" cap="none" dirty="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destinada a avaliar e propor estratégias normativas com vistas ao aperfeiçoamento da legislação de combate ao </a:t>
            </a:r>
            <a:r>
              <a:rPr lang="pt-BR" sz="1600" b="1" i="0" u="none" strike="noStrike" cap="none" dirty="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racismo estrutural e institucional</a:t>
            </a:r>
            <a:r>
              <a:rPr lang="pt-BR" sz="1600" b="0" i="0" u="none" strike="noStrike" cap="none" dirty="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 no pa</a:t>
            </a:r>
            <a:r>
              <a:rPr lang="pt-BR" sz="1600" dirty="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ís </a:t>
            </a:r>
            <a:r>
              <a:rPr lang="pt-BR" sz="1600" b="1" dirty="0">
                <a:solidFill>
                  <a:srgbClr val="434343"/>
                </a:solidFill>
                <a:latin typeface="Raleway" pitchFamily="2" charset="0"/>
                <a:ea typeface="Raleway Medium"/>
                <a:cs typeface="Raleway Medium"/>
                <a:sym typeface="Raleway Medium"/>
              </a:rPr>
              <a:t>(Câmara dos Deputados)</a:t>
            </a:r>
            <a:endParaRPr lang="pt-BR" sz="1600" b="1" i="0" u="none" strike="noStrike" cap="none" dirty="0">
              <a:solidFill>
                <a:srgbClr val="434343"/>
              </a:solidFill>
              <a:latin typeface="Raleway" pitchFamily="2" charset="0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526863DE-0CC0-1452-5580-DD691E7B3B52}"/>
              </a:ext>
            </a:extLst>
          </p:cNvPr>
          <p:cNvSpPr txBox="1"/>
          <p:nvPr/>
        </p:nvSpPr>
        <p:spPr>
          <a:xfrm>
            <a:off x="0" y="4835723"/>
            <a:ext cx="32464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Raleway" pitchFamily="2" charset="0"/>
              </a:rPr>
              <a:t>Fonte: Câmara dos Deputados (2021, p. 157).</a:t>
            </a:r>
            <a:endParaRPr lang="pt-BR" sz="1200" dirty="0">
              <a:latin typeface="Raleway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267403"/>
      </p:ext>
    </p:extLst>
  </p:cSld>
  <p:clrMapOvr>
    <a:masterClrMapping/>
  </p:clrMapOvr>
</p:sld>
</file>

<file path=ppt/theme/theme1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1265</TotalTime>
  <Words>745</Words>
  <Application>Microsoft Office PowerPoint</Application>
  <PresentationFormat>Apresentação na tela (16:9)</PresentationFormat>
  <Paragraphs>86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Raleway Medium</vt:lpstr>
      <vt:lpstr>Raleway Light</vt:lpstr>
      <vt:lpstr>Raleway Black</vt:lpstr>
      <vt:lpstr>Playfair Display</vt:lpstr>
      <vt:lpstr>Raleway</vt:lpstr>
      <vt:lpstr>Helvetica Neue</vt:lpstr>
      <vt:lpstr>Arial</vt:lpstr>
      <vt:lpstr>Gruv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Luiz Pedro de Rossi Junior</cp:lastModifiedBy>
  <cp:revision>14</cp:revision>
  <cp:lastPrinted>2023-09-19T16:46:49Z</cp:lastPrinted>
  <dcterms:modified xsi:type="dcterms:W3CDTF">2023-09-19T17:52:18Z</dcterms:modified>
</cp:coreProperties>
</file>