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98" r:id="rId2"/>
    <p:sldId id="299" r:id="rId3"/>
    <p:sldId id="257" r:id="rId4"/>
    <p:sldId id="300" r:id="rId5"/>
    <p:sldId id="301" r:id="rId6"/>
    <p:sldId id="303" r:id="rId7"/>
    <p:sldId id="302" r:id="rId8"/>
    <p:sldId id="29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7"/>
    <a:srgbClr val="009CE0"/>
    <a:srgbClr val="0C2A6B"/>
    <a:srgbClr val="F9F9F9"/>
    <a:srgbClr val="F0F0F0"/>
    <a:srgbClr val="B2EAFC"/>
    <a:srgbClr val="75DAF9"/>
    <a:srgbClr val="00AAEF"/>
    <a:srgbClr val="0030D3"/>
    <a:srgbClr val="002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69" autoAdjust="0"/>
    <p:restoredTop sz="94353" autoAdjust="0"/>
  </p:normalViewPr>
  <p:slideViewPr>
    <p:cSldViewPr snapToGrid="0">
      <p:cViewPr>
        <p:scale>
          <a:sx n="66" d="100"/>
          <a:sy n="66" d="100"/>
        </p:scale>
        <p:origin x="462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586" y="5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8AF6B-3BFB-4B76-A9B6-98577C49D374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8FE6F-4C50-4D30-A97F-853003AD07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370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pt-B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94ce500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3194ce500c0_0_0:notes"/>
          <p:cNvSpPr txBox="1">
            <a:spLocks noGrp="1"/>
          </p:cNvSpPr>
          <p:nvPr>
            <p:ph type="body" idx="1"/>
          </p:nvPr>
        </p:nvSpPr>
        <p:spPr>
          <a:xfrm>
            <a:off x="180975" y="4400549"/>
            <a:ext cx="6553200" cy="46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96" name="Google Shape;96;g3194ce500c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pt-B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2290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94ce500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3194ce500c0_0_0:notes"/>
          <p:cNvSpPr txBox="1">
            <a:spLocks noGrp="1"/>
          </p:cNvSpPr>
          <p:nvPr>
            <p:ph type="body" idx="1"/>
          </p:nvPr>
        </p:nvSpPr>
        <p:spPr>
          <a:xfrm>
            <a:off x="180975" y="4400549"/>
            <a:ext cx="6553200" cy="46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96" name="Google Shape;96;g3194ce500c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pt-BR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94ce500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3194ce500c0_0_0:notes"/>
          <p:cNvSpPr txBox="1">
            <a:spLocks noGrp="1"/>
          </p:cNvSpPr>
          <p:nvPr>
            <p:ph type="body" idx="1"/>
          </p:nvPr>
        </p:nvSpPr>
        <p:spPr>
          <a:xfrm>
            <a:off x="180975" y="4400549"/>
            <a:ext cx="6553200" cy="46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96" name="Google Shape;96;g3194ce500c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pt-B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1320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94ce500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3194ce500c0_0_0:notes"/>
          <p:cNvSpPr txBox="1">
            <a:spLocks noGrp="1"/>
          </p:cNvSpPr>
          <p:nvPr>
            <p:ph type="body" idx="1"/>
          </p:nvPr>
        </p:nvSpPr>
        <p:spPr>
          <a:xfrm>
            <a:off x="180975" y="4400549"/>
            <a:ext cx="6553200" cy="46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96" name="Google Shape;96;g3194ce500c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pt-B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8850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94ce500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3194ce500c0_0_0:notes"/>
          <p:cNvSpPr txBox="1">
            <a:spLocks noGrp="1"/>
          </p:cNvSpPr>
          <p:nvPr>
            <p:ph type="body" idx="1"/>
          </p:nvPr>
        </p:nvSpPr>
        <p:spPr>
          <a:xfrm>
            <a:off x="180975" y="4400549"/>
            <a:ext cx="6553200" cy="46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96" name="Google Shape;96;g3194ce500c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pt-B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2068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94ce500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3194ce500c0_0_0:notes"/>
          <p:cNvSpPr txBox="1">
            <a:spLocks noGrp="1"/>
          </p:cNvSpPr>
          <p:nvPr>
            <p:ph type="body" idx="1"/>
          </p:nvPr>
        </p:nvSpPr>
        <p:spPr>
          <a:xfrm>
            <a:off x="180975" y="4400549"/>
            <a:ext cx="6553200" cy="46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96" name="Google Shape;96;g3194ce500c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pt-B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3324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1728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97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11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056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208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2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40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975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655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52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96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90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12B7C-079C-4A6A-9089-8DEB5C1960AD}" type="datetimeFigureOut">
              <a:rPr lang="pt-BR" smtClean="0"/>
              <a:t>09/12/2024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14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423081" y="1166879"/>
            <a:ext cx="6420405" cy="2523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D"/>
              </a:buClr>
              <a:buSzPts val="4800"/>
              <a:buFont typeface="Montserrat"/>
              <a:buNone/>
            </a:pPr>
            <a:r>
              <a:rPr lang="pt-BR" sz="4400" b="1" dirty="0">
                <a:solidFill>
                  <a:srgbClr val="00206D"/>
                </a:solidFill>
                <a:latin typeface="Montserrat"/>
                <a:ea typeface="Montserrat"/>
                <a:cs typeface="Montserrat"/>
                <a:sym typeface="Montserrat"/>
              </a:rPr>
              <a:t>FUNDO DE COMPESAÇÃO DE BENEFÍCIOS FISCAIS</a:t>
            </a:r>
            <a:r>
              <a:rPr lang="pt-BR" sz="4000" b="1" dirty="0">
                <a:solidFill>
                  <a:srgbClr val="00206D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D"/>
              </a:buClr>
              <a:buSzPts val="4800"/>
              <a:buFont typeface="Montserrat"/>
              <a:buNone/>
            </a:pPr>
            <a:endParaRPr lang="pt-BR" sz="3200" b="1" dirty="0">
              <a:solidFill>
                <a:srgbClr val="00206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2042" y="4857272"/>
            <a:ext cx="2818614" cy="8380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53C3EA4B-B2A3-B736-8D33-EC7A7F8EFEC9}"/>
              </a:ext>
            </a:extLst>
          </p:cNvPr>
          <p:cNvSpPr txBox="1"/>
          <p:nvPr/>
        </p:nvSpPr>
        <p:spPr>
          <a:xfrm>
            <a:off x="423081" y="4183089"/>
            <a:ext cx="60971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solidFill>
                  <a:srgbClr val="0000B7"/>
                </a:solidFill>
                <a:latin typeface="+mn-lt"/>
              </a:rPr>
              <a:t>Brasília, 2024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94ce500c0_0_0"/>
          <p:cNvSpPr/>
          <p:nvPr/>
        </p:nvSpPr>
        <p:spPr>
          <a:xfrm>
            <a:off x="0" y="289862"/>
            <a:ext cx="410400" cy="1559100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B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0" name="Google Shape;100;g3194ce500c0_0_0"/>
          <p:cNvSpPr txBox="1">
            <a:spLocks noGrp="1"/>
          </p:cNvSpPr>
          <p:nvPr>
            <p:ph type="title"/>
          </p:nvPr>
        </p:nvSpPr>
        <p:spPr>
          <a:xfrm>
            <a:off x="722850" y="399675"/>
            <a:ext cx="6852601" cy="15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ontserrat"/>
              <a:buNone/>
            </a:pPr>
            <a:r>
              <a:rPr lang="pt-BR" sz="4000" b="1" dirty="0">
                <a:ea typeface="Montserrat"/>
                <a:cs typeface="Montserrat"/>
                <a:sym typeface="Montserrat"/>
              </a:rPr>
              <a:t>Fundo de Compensação</a:t>
            </a:r>
            <a:br>
              <a:rPr lang="pt-BR" sz="4000" b="1" dirty="0">
                <a:ea typeface="Montserrat"/>
                <a:cs typeface="Montserrat"/>
                <a:sym typeface="Montserrat"/>
              </a:rPr>
            </a:br>
            <a:r>
              <a:rPr lang="pt-BR" sz="4000" b="1" dirty="0">
                <a:solidFill>
                  <a:srgbClr val="150FB8"/>
                </a:solidFill>
                <a:ea typeface="Montserrat"/>
                <a:cs typeface="Montserrat"/>
                <a:sym typeface="Montserrat"/>
              </a:rPr>
              <a:t>de </a:t>
            </a:r>
            <a:r>
              <a:rPr lang="pt-BR" sz="4000" b="1" dirty="0">
                <a:solidFill>
                  <a:srgbClr val="0000B7"/>
                </a:solidFill>
                <a:ea typeface="Montserrat"/>
                <a:cs typeface="Montserrat"/>
                <a:sym typeface="Montserrat"/>
              </a:rPr>
              <a:t>Benefícios Fiscais</a:t>
            </a:r>
            <a:endParaRPr sz="4000" b="1" dirty="0">
              <a:solidFill>
                <a:srgbClr val="0000B7"/>
              </a:solidFill>
              <a:ea typeface="Montserrat"/>
              <a:cs typeface="Montserrat"/>
              <a:sym typeface="Montserra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E3758A-C9AC-E226-B545-D71F9FF54B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3" name="Google Shape;110;g3194ce500c0_0_15">
            <a:extLst>
              <a:ext uri="{FF2B5EF4-FFF2-40B4-BE49-F238E27FC236}">
                <a16:creationId xmlns:a16="http://schemas.microsoft.com/office/drawing/2014/main" id="{DFBA3CD2-BAE3-F398-846A-2BE5EDC2A8A5}"/>
              </a:ext>
            </a:extLst>
          </p:cNvPr>
          <p:cNvSpPr txBox="1"/>
          <p:nvPr/>
        </p:nvSpPr>
        <p:spPr>
          <a:xfrm>
            <a:off x="916132" y="2053586"/>
            <a:ext cx="10359735" cy="4652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900" b="1" dirty="0">
                <a:solidFill>
                  <a:schemeClr val="dk1"/>
                </a:solidFill>
              </a:rPr>
              <a:t>O que motivou a criação do Fundo?</a:t>
            </a:r>
            <a:br>
              <a:rPr lang="pt-BR" sz="1900" b="1" dirty="0">
                <a:solidFill>
                  <a:schemeClr val="dk1"/>
                </a:solidFill>
              </a:rPr>
            </a:br>
            <a:br>
              <a:rPr lang="pt-BR" sz="1900" b="1" dirty="0">
                <a:solidFill>
                  <a:schemeClr val="dk1"/>
                </a:solidFill>
              </a:rPr>
            </a:br>
            <a:r>
              <a:rPr lang="pt-BR" sz="1900" dirty="0">
                <a:solidFill>
                  <a:schemeClr val="dk1"/>
                </a:solidFill>
              </a:rPr>
              <a:t>O mecanismo foi criado para possibilitar que a transição do IBS inicie antes de 2032, possibilitando a adequação dos benefícios fiscais onerosos do ICMS convalidados pela Lei 	Complementar nº 160/2017 até  2032. 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pt-BR" sz="19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900" dirty="0">
                <a:solidFill>
                  <a:schemeClr val="dk1"/>
                </a:solidFill>
              </a:rPr>
              <a:t>Objetiva mitigar os impactos da redução dos benefícios fiscais atualmente concedidos pelos estados até 2031, promovendo segurança jurídica.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pt-BR" sz="11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900" b="1" dirty="0">
                <a:solidFill>
                  <a:srgbClr val="0000B7"/>
                </a:solidFill>
              </a:rPr>
              <a:t>Transição ICMS para IBS: </a:t>
            </a:r>
            <a:r>
              <a:rPr lang="pt-BR" sz="1900" dirty="0">
                <a:solidFill>
                  <a:schemeClr val="dk1"/>
                </a:solidFill>
              </a:rPr>
              <a:t>entre 2029 e 2032, com redução de 10% ao ano do ICMS. Os benefícios fiscais serão reduzidos gradualmente nesse período.</a:t>
            </a:r>
          </a:p>
        </p:txBody>
      </p:sp>
      <p:grpSp>
        <p:nvGrpSpPr>
          <p:cNvPr id="5" name="Google Shape;137;p4">
            <a:extLst>
              <a:ext uri="{FF2B5EF4-FFF2-40B4-BE49-F238E27FC236}">
                <a16:creationId xmlns:a16="http://schemas.microsoft.com/office/drawing/2014/main" id="{4E486605-72B1-8687-1D53-EC30B2AA265D}"/>
              </a:ext>
            </a:extLst>
          </p:cNvPr>
          <p:cNvGrpSpPr/>
          <p:nvPr/>
        </p:nvGrpSpPr>
        <p:grpSpPr>
          <a:xfrm>
            <a:off x="410400" y="2174156"/>
            <a:ext cx="468660" cy="468660"/>
            <a:chOff x="105508" y="2930769"/>
            <a:chExt cx="890954" cy="890954"/>
          </a:xfrm>
        </p:grpSpPr>
        <p:sp>
          <p:nvSpPr>
            <p:cNvPr id="6" name="Google Shape;138;p4">
              <a:extLst>
                <a:ext uri="{FF2B5EF4-FFF2-40B4-BE49-F238E27FC236}">
                  <a16:creationId xmlns:a16="http://schemas.microsoft.com/office/drawing/2014/main" id="{DF0144C7-F688-CAFB-716E-572D3D349A56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dk1">
                  <a:alpha val="12549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7" name="Google Shape;139;p4">
              <a:extLst>
                <a:ext uri="{FF2B5EF4-FFF2-40B4-BE49-F238E27FC236}">
                  <a16:creationId xmlns:a16="http://schemas.microsoft.com/office/drawing/2014/main" id="{1507E5AF-7F88-C548-3F87-D9A71A42361B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05729" y="3264199"/>
              <a:ext cx="290512" cy="22409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315752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94ce500c0_0_0"/>
          <p:cNvSpPr/>
          <p:nvPr/>
        </p:nvSpPr>
        <p:spPr>
          <a:xfrm>
            <a:off x="0" y="289862"/>
            <a:ext cx="410400" cy="1559100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B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0" name="Google Shape;100;g3194ce500c0_0_0"/>
          <p:cNvSpPr txBox="1">
            <a:spLocks noGrp="1"/>
          </p:cNvSpPr>
          <p:nvPr>
            <p:ph type="title"/>
          </p:nvPr>
        </p:nvSpPr>
        <p:spPr>
          <a:xfrm>
            <a:off x="722850" y="399675"/>
            <a:ext cx="6852601" cy="15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ontserrat"/>
              <a:buNone/>
            </a:pPr>
            <a:r>
              <a:rPr lang="pt-BR" sz="4000" b="1" dirty="0">
                <a:ea typeface="Montserrat"/>
                <a:cs typeface="Montserrat"/>
                <a:sym typeface="Montserrat"/>
              </a:rPr>
              <a:t>Requisitos </a:t>
            </a:r>
            <a:br>
              <a:rPr lang="pt-BR" sz="4000" b="1" dirty="0">
                <a:ea typeface="Montserrat"/>
                <a:cs typeface="Montserrat"/>
                <a:sym typeface="Montserrat"/>
              </a:rPr>
            </a:br>
            <a:r>
              <a:rPr lang="pt-BR" sz="4000" b="1" dirty="0">
                <a:solidFill>
                  <a:srgbClr val="0000B7"/>
                </a:solidFill>
                <a:ea typeface="Montserrat"/>
                <a:cs typeface="Montserrat"/>
                <a:sym typeface="Montserrat"/>
              </a:rPr>
              <a:t>da EC 132/2023</a:t>
            </a:r>
            <a:endParaRPr sz="4000" b="1" dirty="0">
              <a:solidFill>
                <a:srgbClr val="0000B7"/>
              </a:solidFill>
              <a:ea typeface="Montserrat"/>
              <a:cs typeface="Montserrat"/>
              <a:sym typeface="Montserra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E3758A-C9AC-E226-B545-D71F9FF54B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3" name="Google Shape;110;g3194ce500c0_0_15">
            <a:extLst>
              <a:ext uri="{FF2B5EF4-FFF2-40B4-BE49-F238E27FC236}">
                <a16:creationId xmlns:a16="http://schemas.microsoft.com/office/drawing/2014/main" id="{DFBA3CD2-BAE3-F398-846A-2BE5EDC2A8A5}"/>
              </a:ext>
            </a:extLst>
          </p:cNvPr>
          <p:cNvSpPr txBox="1"/>
          <p:nvPr/>
        </p:nvSpPr>
        <p:spPr>
          <a:xfrm>
            <a:off x="682440" y="1958775"/>
            <a:ext cx="10359735" cy="434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900" b="1" dirty="0">
                <a:solidFill>
                  <a:schemeClr val="dk1"/>
                </a:solidFill>
              </a:rPr>
              <a:t>Não são todos os benefícios fiscais de ICMS que serão compensados pelo FCBF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050" dirty="0">
                <a:solidFill>
                  <a:schemeClr val="dk1"/>
                </a:solidFill>
              </a:rPr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900" dirty="0">
                <a:solidFill>
                  <a:schemeClr val="dk1"/>
                </a:solidFill>
              </a:rPr>
              <a:t>A EC 132/2023 prevê dois </a:t>
            </a:r>
            <a:r>
              <a:rPr lang="pt-BR" sz="2000" dirty="0"/>
              <a:t>estabelece dois requisitos para a compensação:</a:t>
            </a:r>
            <a:endParaRPr lang="pt-BR" sz="19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pt-BR" sz="1100" dirty="0">
              <a:solidFill>
                <a:schemeClr val="dk1"/>
              </a:solidFill>
            </a:endParaRPr>
          </a:p>
          <a:p>
            <a:pPr>
              <a:buNone/>
            </a:pPr>
            <a:r>
              <a:rPr lang="pt-BR" b="1" dirty="0">
                <a:solidFill>
                  <a:srgbClr val="0000B7"/>
                </a:solidFill>
              </a:rPr>
              <a:t>Finalidade:</a:t>
            </a:r>
          </a:p>
          <a:p>
            <a:pPr marL="800100" lvl="1" indent="-342900">
              <a:lnSpc>
                <a:spcPct val="115000"/>
              </a:lnSpc>
              <a:spcBef>
                <a:spcPts val="1200"/>
              </a:spcBef>
              <a:buClr>
                <a:srgbClr val="0000B7"/>
              </a:buClr>
              <a:buSzPct val="82000"/>
              <a:buFont typeface="Arial" panose="020B0604020202020204" pitchFamily="34" charset="0"/>
              <a:buChar char="•"/>
            </a:pPr>
            <a:r>
              <a:rPr lang="pt-BR" sz="1900" dirty="0">
                <a:solidFill>
                  <a:schemeClr val="dk1"/>
                </a:solidFill>
              </a:rPr>
              <a:t>Atividades agropecuárias, industriais e agroindustriais;</a:t>
            </a:r>
          </a:p>
          <a:p>
            <a:pPr marL="800100" lvl="1" indent="-342900">
              <a:lnSpc>
                <a:spcPct val="115000"/>
              </a:lnSpc>
              <a:spcBef>
                <a:spcPts val="1200"/>
              </a:spcBef>
              <a:buClr>
                <a:srgbClr val="0000B7"/>
              </a:buClr>
              <a:buSzPct val="82000"/>
              <a:buFont typeface="Arial" panose="020B0604020202020204" pitchFamily="34" charset="0"/>
              <a:buChar char="•"/>
            </a:pPr>
            <a:r>
              <a:rPr lang="pt-BR" sz="1900" dirty="0">
                <a:solidFill>
                  <a:schemeClr val="dk1"/>
                </a:solidFill>
              </a:rPr>
              <a:t>Investimentos em infraestrutura, como rodovias, ferrovias, hidrovias, portos, aeroportos e transporte urbano;</a:t>
            </a:r>
            <a:br>
              <a:rPr lang="pt-BR" sz="1900" dirty="0">
                <a:solidFill>
                  <a:schemeClr val="dk1"/>
                </a:solidFill>
              </a:rPr>
            </a:br>
            <a:endParaRPr lang="pt-BR" sz="1900" dirty="0">
              <a:solidFill>
                <a:schemeClr val="dk1"/>
              </a:solidFill>
            </a:endParaRPr>
          </a:p>
          <a:p>
            <a:pPr lvl="2" algn="just"/>
            <a:endParaRPr lang="pt-BR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pt-BR" b="1" dirty="0">
                <a:solidFill>
                  <a:srgbClr val="0000B7"/>
                </a:solidFill>
              </a:rPr>
              <a:t>Critérios: </a:t>
            </a:r>
            <a:r>
              <a:rPr lang="pt-BR" sz="1900" dirty="0">
                <a:solidFill>
                  <a:schemeClr val="dk1"/>
                </a:solidFill>
              </a:rPr>
              <a:t>concedidos por prazo determinado e sujeitos à condições específicas.</a:t>
            </a:r>
          </a:p>
        </p:txBody>
      </p:sp>
      <p:grpSp>
        <p:nvGrpSpPr>
          <p:cNvPr id="8" name="Google Shape;152;g3194ce500c0_0_29">
            <a:extLst>
              <a:ext uri="{FF2B5EF4-FFF2-40B4-BE49-F238E27FC236}">
                <a16:creationId xmlns:a16="http://schemas.microsoft.com/office/drawing/2014/main" id="{2D0F09A4-AC88-39CA-89D0-C1171A60DF99}"/>
              </a:ext>
            </a:extLst>
          </p:cNvPr>
          <p:cNvGrpSpPr/>
          <p:nvPr/>
        </p:nvGrpSpPr>
        <p:grpSpPr>
          <a:xfrm>
            <a:off x="314880" y="3657088"/>
            <a:ext cx="300178" cy="300178"/>
            <a:chOff x="105508" y="2930769"/>
            <a:chExt cx="891000" cy="891000"/>
          </a:xfrm>
        </p:grpSpPr>
        <p:sp>
          <p:nvSpPr>
            <p:cNvPr id="9" name="Google Shape;153;g3194ce500c0_0_29">
              <a:extLst>
                <a:ext uri="{FF2B5EF4-FFF2-40B4-BE49-F238E27FC236}">
                  <a16:creationId xmlns:a16="http://schemas.microsoft.com/office/drawing/2014/main" id="{0A55A896-024A-B330-CF66-B915A0579F00}"/>
                </a:ext>
              </a:extLst>
            </p:cNvPr>
            <p:cNvSpPr/>
            <p:nvPr/>
          </p:nvSpPr>
          <p:spPr>
            <a:xfrm>
              <a:off x="105508" y="2930769"/>
              <a:ext cx="891000" cy="891000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dk1">
                  <a:alpha val="12549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0" name="Google Shape;154;g3194ce500c0_0_29">
              <a:extLst>
                <a:ext uri="{FF2B5EF4-FFF2-40B4-BE49-F238E27FC236}">
                  <a16:creationId xmlns:a16="http://schemas.microsoft.com/office/drawing/2014/main" id="{5EC9DB8F-99BB-1281-2B95-B8618ADCB095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05729" y="3264199"/>
              <a:ext cx="290515" cy="22409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" name="Google Shape;152;g3194ce500c0_0_29">
            <a:extLst>
              <a:ext uri="{FF2B5EF4-FFF2-40B4-BE49-F238E27FC236}">
                <a16:creationId xmlns:a16="http://schemas.microsoft.com/office/drawing/2014/main" id="{52110FCC-00C9-CA36-7AC9-48EDE4D6FBD5}"/>
              </a:ext>
            </a:extLst>
          </p:cNvPr>
          <p:cNvGrpSpPr/>
          <p:nvPr/>
        </p:nvGrpSpPr>
        <p:grpSpPr>
          <a:xfrm>
            <a:off x="340668" y="5863365"/>
            <a:ext cx="300178" cy="300178"/>
            <a:chOff x="105508" y="2930769"/>
            <a:chExt cx="891000" cy="891000"/>
          </a:xfrm>
        </p:grpSpPr>
        <p:sp>
          <p:nvSpPr>
            <p:cNvPr id="12" name="Google Shape;153;g3194ce500c0_0_29">
              <a:extLst>
                <a:ext uri="{FF2B5EF4-FFF2-40B4-BE49-F238E27FC236}">
                  <a16:creationId xmlns:a16="http://schemas.microsoft.com/office/drawing/2014/main" id="{1146FB7A-BB79-B12C-C56C-746FA7FB2845}"/>
                </a:ext>
              </a:extLst>
            </p:cNvPr>
            <p:cNvSpPr/>
            <p:nvPr/>
          </p:nvSpPr>
          <p:spPr>
            <a:xfrm>
              <a:off x="105508" y="2930769"/>
              <a:ext cx="891000" cy="891000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dk1">
                  <a:alpha val="12549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" name="Google Shape;154;g3194ce500c0_0_29">
              <a:extLst>
                <a:ext uri="{FF2B5EF4-FFF2-40B4-BE49-F238E27FC236}">
                  <a16:creationId xmlns:a16="http://schemas.microsoft.com/office/drawing/2014/main" id="{E5ADCB85-588B-76BD-956C-BBC21E5D307E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05729" y="3264199"/>
              <a:ext cx="290515" cy="224096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94ce500c0_0_0"/>
          <p:cNvSpPr/>
          <p:nvPr/>
        </p:nvSpPr>
        <p:spPr>
          <a:xfrm>
            <a:off x="0" y="289862"/>
            <a:ext cx="410400" cy="1559100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B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0" name="Google Shape;100;g3194ce500c0_0_0"/>
          <p:cNvSpPr txBox="1">
            <a:spLocks noGrp="1"/>
          </p:cNvSpPr>
          <p:nvPr>
            <p:ph type="title"/>
          </p:nvPr>
        </p:nvSpPr>
        <p:spPr>
          <a:xfrm>
            <a:off x="722850" y="399675"/>
            <a:ext cx="6852601" cy="15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ontserrat"/>
              <a:buNone/>
            </a:pPr>
            <a:r>
              <a:rPr lang="pt-BR" sz="4000" b="1" dirty="0">
                <a:ea typeface="Montserrat"/>
                <a:cs typeface="Montserrat"/>
                <a:sym typeface="Montserrat"/>
              </a:rPr>
              <a:t>Requisitos </a:t>
            </a:r>
            <a:br>
              <a:rPr lang="pt-BR" sz="4000" b="1" dirty="0">
                <a:ea typeface="Montserrat"/>
                <a:cs typeface="Montserrat"/>
                <a:sym typeface="Montserrat"/>
              </a:rPr>
            </a:br>
            <a:r>
              <a:rPr lang="pt-BR" sz="4000" b="1" dirty="0">
                <a:solidFill>
                  <a:srgbClr val="0000B7"/>
                </a:solidFill>
                <a:ea typeface="Montserrat"/>
                <a:cs typeface="Montserrat"/>
                <a:sym typeface="Montserrat"/>
              </a:rPr>
              <a:t>da EC 132/2023</a:t>
            </a:r>
            <a:endParaRPr sz="4000" b="1" dirty="0">
              <a:solidFill>
                <a:srgbClr val="0000B7"/>
              </a:solidFill>
              <a:ea typeface="Montserrat"/>
              <a:cs typeface="Montserrat"/>
              <a:sym typeface="Montserra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E3758A-C9AC-E226-B545-D71F9FF54B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3" name="Google Shape;110;g3194ce500c0_0_15">
            <a:extLst>
              <a:ext uri="{FF2B5EF4-FFF2-40B4-BE49-F238E27FC236}">
                <a16:creationId xmlns:a16="http://schemas.microsoft.com/office/drawing/2014/main" id="{DFBA3CD2-BAE3-F398-846A-2BE5EDC2A8A5}"/>
              </a:ext>
            </a:extLst>
          </p:cNvPr>
          <p:cNvSpPr txBox="1"/>
          <p:nvPr/>
        </p:nvSpPr>
        <p:spPr>
          <a:xfrm>
            <a:off x="682440" y="1958775"/>
            <a:ext cx="10359735" cy="5098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dirty="0"/>
              <a:t>A compensação do FCBF não abrangerá os benefícios concedidos às seguintes atividades:</a:t>
            </a:r>
          </a:p>
          <a:p>
            <a:pPr marL="800100" lvl="1" indent="-342900">
              <a:lnSpc>
                <a:spcPct val="115000"/>
              </a:lnSpc>
              <a:spcBef>
                <a:spcPts val="1200"/>
              </a:spcBef>
              <a:buClr>
                <a:srgbClr val="0000B7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</a:rPr>
              <a:t>Atividades comerciais;</a:t>
            </a:r>
          </a:p>
          <a:p>
            <a:pPr marL="800100" lvl="1" indent="-342900">
              <a:lnSpc>
                <a:spcPct val="115000"/>
              </a:lnSpc>
              <a:spcBef>
                <a:spcPts val="1200"/>
              </a:spcBef>
              <a:buClr>
                <a:srgbClr val="0000B7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</a:rPr>
              <a:t> Prestações interestaduais com produtos agropecuários e extrativos vegetais in natura; </a:t>
            </a:r>
          </a:p>
          <a:p>
            <a:pPr marL="800100" lvl="1" indent="-342900">
              <a:lnSpc>
                <a:spcPct val="115000"/>
              </a:lnSpc>
              <a:spcBef>
                <a:spcPts val="1200"/>
              </a:spcBef>
              <a:buClr>
                <a:srgbClr val="0000B7"/>
              </a:buClr>
              <a:buSzPct val="100000"/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dk1"/>
                </a:solidFill>
              </a:rPr>
              <a:t>Atividades portuária e aeroportuária vinculadas ao comércio internacional.</a:t>
            </a:r>
          </a:p>
          <a:p>
            <a:br>
              <a:rPr lang="pt-BR" b="1" dirty="0">
                <a:solidFill>
                  <a:srgbClr val="0000B7"/>
                </a:solidFill>
              </a:rPr>
            </a:br>
            <a:r>
              <a:rPr lang="pt-BR" b="1" dirty="0">
                <a:solidFill>
                  <a:srgbClr val="0000B7"/>
                </a:solidFill>
              </a:rPr>
              <a:t>Esses setores foram contemplados com condições mais vantajosas até o término do período de transição dos novos tributos. </a:t>
            </a:r>
          </a:p>
          <a:p>
            <a:endParaRPr lang="pt-BR" sz="2000" dirty="0"/>
          </a:p>
          <a:p>
            <a:r>
              <a:rPr lang="pt-BR" dirty="0"/>
              <a:t>A EC 132/2023 estabeleceu uma redução gradual de 10% ao ano nos percentuais desses benefícios, com prazo final em 2032. </a:t>
            </a:r>
          </a:p>
          <a:p>
            <a:r>
              <a:rPr lang="pt-BR" dirty="0"/>
              <a:t>Antes da Reforma Tributária, a LC 160/17 previa uma redução mais acelerada, de 20% ao ano, até 2029. 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050" dirty="0">
                <a:solidFill>
                  <a:schemeClr val="dk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92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94ce500c0_0_0"/>
          <p:cNvSpPr/>
          <p:nvPr/>
        </p:nvSpPr>
        <p:spPr>
          <a:xfrm>
            <a:off x="0" y="289862"/>
            <a:ext cx="410400" cy="1559100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B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0" name="Google Shape;100;g3194ce500c0_0_0"/>
          <p:cNvSpPr txBox="1">
            <a:spLocks noGrp="1"/>
          </p:cNvSpPr>
          <p:nvPr>
            <p:ph type="title"/>
          </p:nvPr>
        </p:nvSpPr>
        <p:spPr>
          <a:xfrm>
            <a:off x="722850" y="399675"/>
            <a:ext cx="6852601" cy="15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ontserrat"/>
              <a:buNone/>
            </a:pPr>
            <a:r>
              <a:rPr lang="pt-BR" sz="4000" b="1" dirty="0">
                <a:ea typeface="Montserrat"/>
                <a:cs typeface="Montserrat"/>
                <a:sym typeface="Montserrat"/>
              </a:rPr>
              <a:t>PLP 68/2024 </a:t>
            </a:r>
            <a:br>
              <a:rPr lang="pt-BR" sz="4000" b="1" dirty="0">
                <a:ea typeface="Montserrat"/>
                <a:cs typeface="Montserrat"/>
                <a:sym typeface="Montserrat"/>
              </a:rPr>
            </a:br>
            <a:r>
              <a:rPr lang="pt-BR" sz="4000" b="1" dirty="0">
                <a:solidFill>
                  <a:srgbClr val="0000B7"/>
                </a:solidFill>
                <a:ea typeface="Montserrat"/>
                <a:cs typeface="Montserrat"/>
                <a:sym typeface="Montserrat"/>
              </a:rPr>
              <a:t>Aperfeiçoamentos</a:t>
            </a:r>
            <a:endParaRPr sz="4000" b="1" dirty="0">
              <a:solidFill>
                <a:srgbClr val="0000B7"/>
              </a:solidFill>
              <a:ea typeface="Montserrat"/>
              <a:cs typeface="Montserrat"/>
              <a:sym typeface="Montserra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E3758A-C9AC-E226-B545-D71F9FF54B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3" name="Google Shape;110;g3194ce500c0_0_15">
            <a:extLst>
              <a:ext uri="{FF2B5EF4-FFF2-40B4-BE49-F238E27FC236}">
                <a16:creationId xmlns:a16="http://schemas.microsoft.com/office/drawing/2014/main" id="{DFBA3CD2-BAE3-F398-846A-2BE5EDC2A8A5}"/>
              </a:ext>
            </a:extLst>
          </p:cNvPr>
          <p:cNvSpPr txBox="1"/>
          <p:nvPr/>
        </p:nvSpPr>
        <p:spPr>
          <a:xfrm>
            <a:off x="682440" y="1958775"/>
            <a:ext cx="10359735" cy="3547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br>
              <a:rPr lang="pt-BR" sz="2000" b="1" dirty="0">
                <a:solidFill>
                  <a:srgbClr val="0000B7"/>
                </a:solidFill>
              </a:rPr>
            </a:br>
            <a:endParaRPr lang="pt-BR" sz="2000" dirty="0"/>
          </a:p>
          <a:p>
            <a:pPr lvl="1"/>
            <a:r>
              <a:rPr lang="pt-BR" sz="2000" dirty="0"/>
              <a:t>Adequar o conceito de onerosidade às realidades estaduais e à LC 160/17.</a:t>
            </a:r>
          </a:p>
          <a:p>
            <a:pPr lvl="1"/>
            <a:endParaRPr lang="pt-BR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t-BR" sz="2000" dirty="0"/>
          </a:p>
          <a:p>
            <a:pPr lvl="1"/>
            <a:r>
              <a:rPr lang="pt-BR" sz="2000" dirty="0"/>
              <a:t>Explicitar que os benefícios prorrogados e renovados serão alcançados;</a:t>
            </a:r>
          </a:p>
          <a:p>
            <a:endParaRPr lang="pt-BR" sz="2000" dirty="0"/>
          </a:p>
          <a:p>
            <a:endParaRPr lang="pt-BR" sz="2000" dirty="0"/>
          </a:p>
          <a:p>
            <a:endParaRPr lang="pt-BR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050" dirty="0">
                <a:solidFill>
                  <a:schemeClr val="dk1"/>
                </a:solidFill>
              </a:rPr>
              <a:t> </a:t>
            </a:r>
          </a:p>
        </p:txBody>
      </p:sp>
      <p:grpSp>
        <p:nvGrpSpPr>
          <p:cNvPr id="4" name="Google Shape;152;g3194ce500c0_0_29">
            <a:extLst>
              <a:ext uri="{FF2B5EF4-FFF2-40B4-BE49-F238E27FC236}">
                <a16:creationId xmlns:a16="http://schemas.microsoft.com/office/drawing/2014/main" id="{51FAB153-46B0-7002-978E-88120B9F41C6}"/>
              </a:ext>
            </a:extLst>
          </p:cNvPr>
          <p:cNvGrpSpPr/>
          <p:nvPr/>
        </p:nvGrpSpPr>
        <p:grpSpPr>
          <a:xfrm>
            <a:off x="677733" y="2670120"/>
            <a:ext cx="300178" cy="300178"/>
            <a:chOff x="105508" y="2930769"/>
            <a:chExt cx="891000" cy="891000"/>
          </a:xfrm>
        </p:grpSpPr>
        <p:sp>
          <p:nvSpPr>
            <p:cNvPr id="5" name="Google Shape;153;g3194ce500c0_0_29">
              <a:extLst>
                <a:ext uri="{FF2B5EF4-FFF2-40B4-BE49-F238E27FC236}">
                  <a16:creationId xmlns:a16="http://schemas.microsoft.com/office/drawing/2014/main" id="{7371B045-194D-1E53-CFE5-B031A8FEA2E5}"/>
                </a:ext>
              </a:extLst>
            </p:cNvPr>
            <p:cNvSpPr/>
            <p:nvPr/>
          </p:nvSpPr>
          <p:spPr>
            <a:xfrm>
              <a:off x="105508" y="2930769"/>
              <a:ext cx="891000" cy="891000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dk1">
                  <a:alpha val="12549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6" name="Google Shape;154;g3194ce500c0_0_29">
              <a:extLst>
                <a:ext uri="{FF2B5EF4-FFF2-40B4-BE49-F238E27FC236}">
                  <a16:creationId xmlns:a16="http://schemas.microsoft.com/office/drawing/2014/main" id="{2523CBD2-C87F-AC91-6BAE-7AA004D7687B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05729" y="3264199"/>
              <a:ext cx="290515" cy="22409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" name="Google Shape;152;g3194ce500c0_0_29">
            <a:extLst>
              <a:ext uri="{FF2B5EF4-FFF2-40B4-BE49-F238E27FC236}">
                <a16:creationId xmlns:a16="http://schemas.microsoft.com/office/drawing/2014/main" id="{988BEB6C-3B81-E63E-B5B8-54B717EA7B43}"/>
              </a:ext>
            </a:extLst>
          </p:cNvPr>
          <p:cNvGrpSpPr/>
          <p:nvPr/>
        </p:nvGrpSpPr>
        <p:grpSpPr>
          <a:xfrm>
            <a:off x="663221" y="3889315"/>
            <a:ext cx="300178" cy="300178"/>
            <a:chOff x="105508" y="2930769"/>
            <a:chExt cx="891000" cy="891000"/>
          </a:xfrm>
        </p:grpSpPr>
        <p:sp>
          <p:nvSpPr>
            <p:cNvPr id="8" name="Google Shape;153;g3194ce500c0_0_29">
              <a:extLst>
                <a:ext uri="{FF2B5EF4-FFF2-40B4-BE49-F238E27FC236}">
                  <a16:creationId xmlns:a16="http://schemas.microsoft.com/office/drawing/2014/main" id="{DCC20234-B2A6-440E-2668-4E9BC4C3A263}"/>
                </a:ext>
              </a:extLst>
            </p:cNvPr>
            <p:cNvSpPr/>
            <p:nvPr/>
          </p:nvSpPr>
          <p:spPr>
            <a:xfrm>
              <a:off x="105508" y="2930769"/>
              <a:ext cx="891000" cy="891000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dk1">
                  <a:alpha val="12549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" name="Google Shape;154;g3194ce500c0_0_29">
              <a:extLst>
                <a:ext uri="{FF2B5EF4-FFF2-40B4-BE49-F238E27FC236}">
                  <a16:creationId xmlns:a16="http://schemas.microsoft.com/office/drawing/2014/main" id="{1A35C52F-B72A-E4ED-6ECC-248A66A4E79B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05729" y="3264199"/>
              <a:ext cx="290515" cy="224096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23370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94ce500c0_0_0"/>
          <p:cNvSpPr/>
          <p:nvPr/>
        </p:nvSpPr>
        <p:spPr>
          <a:xfrm>
            <a:off x="0" y="289862"/>
            <a:ext cx="410400" cy="1559100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B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0" name="Google Shape;100;g3194ce500c0_0_0"/>
          <p:cNvSpPr txBox="1">
            <a:spLocks noGrp="1"/>
          </p:cNvSpPr>
          <p:nvPr>
            <p:ph type="title"/>
          </p:nvPr>
        </p:nvSpPr>
        <p:spPr>
          <a:xfrm>
            <a:off x="722850" y="399675"/>
            <a:ext cx="6852601" cy="15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ontserrat"/>
              <a:buNone/>
            </a:pPr>
            <a:r>
              <a:rPr lang="pt-BR" sz="4000" b="1" dirty="0">
                <a:ea typeface="Montserrat"/>
                <a:cs typeface="Montserrat"/>
                <a:sym typeface="Montserrat"/>
              </a:rPr>
              <a:t>Segurança</a:t>
            </a:r>
            <a:br>
              <a:rPr lang="pt-BR" sz="4000" b="1" dirty="0">
                <a:ea typeface="Montserrat"/>
                <a:cs typeface="Montserrat"/>
                <a:sym typeface="Montserrat"/>
              </a:rPr>
            </a:br>
            <a:r>
              <a:rPr lang="pt-BR" sz="4000" b="1" dirty="0">
                <a:solidFill>
                  <a:srgbClr val="0000B7"/>
                </a:solidFill>
                <a:ea typeface="Montserrat"/>
                <a:cs typeface="Montserrat"/>
                <a:sym typeface="Montserrat"/>
              </a:rPr>
              <a:t>Jurídica</a:t>
            </a:r>
            <a:endParaRPr sz="4000" b="1" dirty="0">
              <a:solidFill>
                <a:srgbClr val="0000B7"/>
              </a:solidFill>
              <a:ea typeface="Montserrat"/>
              <a:cs typeface="Montserrat"/>
              <a:sym typeface="Montserra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E3758A-C9AC-E226-B545-D71F9FF54B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3" name="Google Shape;110;g3194ce500c0_0_15">
            <a:extLst>
              <a:ext uri="{FF2B5EF4-FFF2-40B4-BE49-F238E27FC236}">
                <a16:creationId xmlns:a16="http://schemas.microsoft.com/office/drawing/2014/main" id="{DFBA3CD2-BAE3-F398-846A-2BE5EDC2A8A5}"/>
              </a:ext>
            </a:extLst>
          </p:cNvPr>
          <p:cNvSpPr txBox="1"/>
          <p:nvPr/>
        </p:nvSpPr>
        <p:spPr>
          <a:xfrm>
            <a:off x="682440" y="1958775"/>
            <a:ext cx="10359735" cy="5886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b="1" dirty="0">
                <a:solidFill>
                  <a:srgbClr val="0000B7"/>
                </a:solidFill>
              </a:rPr>
              <a:t>Onerosidade</a:t>
            </a:r>
            <a:br>
              <a:rPr lang="pt-BR" sz="2000" b="1" dirty="0">
                <a:solidFill>
                  <a:srgbClr val="0000B7"/>
                </a:solidFill>
              </a:rPr>
            </a:br>
            <a:endParaRPr lang="pt-B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A emenda do Comsefaz busca definir, de maneira mais assertiva, os incentivos passíveis de compensação pelo FCBF, </a:t>
            </a:r>
            <a:r>
              <a:rPr lang="pt-BR" b="1" dirty="0">
                <a:solidFill>
                  <a:srgbClr val="0000B7"/>
                </a:solidFill>
              </a:rPr>
              <a:t>garantindo maior segurança jurídica aos estados e aos contribuintes.</a:t>
            </a:r>
          </a:p>
          <a:p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Incorpora as contrapartidas exigidas nos atos concessivos ou previstas na legislação estadual, em conformidade com a Lei Complementar 160/2017, de forma a ser adaptável às diferentes realidades dos estados brasileiros.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Em muitos casos, a condição onerosa para usufruir dos incentivos de ICMS está vinculada a contrapartidas financeiras direcionadas a fundos (instituídos até maio/23) voltados à promoção do desenvolvimento econômico, social e de infraestrutura. Essas contrapartidas podem ser implementadas diretamente pela empresa ou por meio de repasses ao estado, que executará os investimentos por meio de um fundo apropriado.</a:t>
            </a:r>
          </a:p>
          <a:p>
            <a:endParaRPr lang="pt-BR" sz="2000" dirty="0"/>
          </a:p>
          <a:p>
            <a:endParaRPr lang="pt-BR" sz="2000" dirty="0"/>
          </a:p>
          <a:p>
            <a:endParaRPr lang="pt-BR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050" dirty="0">
                <a:solidFill>
                  <a:schemeClr val="dk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3874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94ce500c0_0_0"/>
          <p:cNvSpPr/>
          <p:nvPr/>
        </p:nvSpPr>
        <p:spPr>
          <a:xfrm>
            <a:off x="0" y="289862"/>
            <a:ext cx="410400" cy="1559100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B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0" name="Google Shape;100;g3194ce500c0_0_0"/>
          <p:cNvSpPr txBox="1">
            <a:spLocks noGrp="1"/>
          </p:cNvSpPr>
          <p:nvPr>
            <p:ph type="title"/>
          </p:nvPr>
        </p:nvSpPr>
        <p:spPr>
          <a:xfrm>
            <a:off x="722850" y="399675"/>
            <a:ext cx="6852601" cy="15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ontserrat"/>
              <a:buNone/>
            </a:pPr>
            <a:r>
              <a:rPr lang="pt-BR" sz="4000" b="1" dirty="0">
                <a:ea typeface="Montserrat"/>
                <a:cs typeface="Montserrat"/>
                <a:sym typeface="Montserrat"/>
              </a:rPr>
              <a:t>Conclusões</a:t>
            </a:r>
            <a:br>
              <a:rPr lang="pt-BR" sz="4000" b="1" dirty="0">
                <a:ea typeface="Montserrat"/>
                <a:cs typeface="Montserrat"/>
                <a:sym typeface="Montserrat"/>
              </a:rPr>
            </a:br>
            <a:endParaRPr sz="4000" b="1" dirty="0">
              <a:solidFill>
                <a:srgbClr val="0000B7"/>
              </a:solidFill>
              <a:ea typeface="Montserrat"/>
              <a:cs typeface="Montserrat"/>
              <a:sym typeface="Montserra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E3758A-C9AC-E226-B545-D71F9FF54B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3" name="Google Shape;110;g3194ce500c0_0_15">
            <a:extLst>
              <a:ext uri="{FF2B5EF4-FFF2-40B4-BE49-F238E27FC236}">
                <a16:creationId xmlns:a16="http://schemas.microsoft.com/office/drawing/2014/main" id="{DFBA3CD2-BAE3-F398-846A-2BE5EDC2A8A5}"/>
              </a:ext>
            </a:extLst>
          </p:cNvPr>
          <p:cNvSpPr txBox="1"/>
          <p:nvPr/>
        </p:nvSpPr>
        <p:spPr>
          <a:xfrm>
            <a:off x="682440" y="1958775"/>
            <a:ext cx="10359735" cy="3847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1"/>
            <a:r>
              <a:rPr lang="pt-BR" sz="1900" dirty="0"/>
              <a:t>A emenda busca eliminar incertezas relacionadas a conceitos indeterminados, como "prazo certo" e "condição onerosa", que poderiam gerar contenciosos na aplicação da norma.</a:t>
            </a:r>
          </a:p>
          <a:p>
            <a:pPr lvl="1"/>
            <a:endParaRPr lang="pt-BR" sz="1900" dirty="0"/>
          </a:p>
          <a:p>
            <a:pPr lvl="1"/>
            <a:endParaRPr lang="pt-BR" sz="1900" dirty="0"/>
          </a:p>
          <a:p>
            <a:pPr lvl="1"/>
            <a:r>
              <a:rPr lang="pt-BR" sz="1900" dirty="0"/>
              <a:t>A principal preocupação é assegurar segurança jurídica, prevenindo litígios em situações onde a compensação não seja devidamente realizada.</a:t>
            </a:r>
          </a:p>
          <a:p>
            <a:pPr lvl="1"/>
            <a:endParaRPr lang="pt-BR" sz="1900" dirty="0"/>
          </a:p>
          <a:p>
            <a:pPr lvl="1"/>
            <a:endParaRPr lang="pt-BR" sz="1900" dirty="0"/>
          </a:p>
          <a:p>
            <a:pPr lvl="1"/>
            <a:r>
              <a:rPr lang="pt-BR" sz="1900" dirty="0"/>
              <a:t>Prevenir riscos fiscais para estados e União, minimizando despesas com sucumbências judiciais e preservando recursos públicos.</a:t>
            </a:r>
          </a:p>
          <a:p>
            <a:pPr lvl="1"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pt-BR" sz="1900" dirty="0">
                <a:solidFill>
                  <a:schemeClr val="dk1"/>
                </a:solidFill>
              </a:rPr>
              <a:t> </a:t>
            </a:r>
          </a:p>
        </p:txBody>
      </p:sp>
      <p:grpSp>
        <p:nvGrpSpPr>
          <p:cNvPr id="4" name="Google Shape;137;p4">
            <a:extLst>
              <a:ext uri="{FF2B5EF4-FFF2-40B4-BE49-F238E27FC236}">
                <a16:creationId xmlns:a16="http://schemas.microsoft.com/office/drawing/2014/main" id="{D26E7664-0EA1-2D10-FEFD-FFA957BC1F94}"/>
              </a:ext>
            </a:extLst>
          </p:cNvPr>
          <p:cNvGrpSpPr/>
          <p:nvPr/>
        </p:nvGrpSpPr>
        <p:grpSpPr>
          <a:xfrm>
            <a:off x="591825" y="1999985"/>
            <a:ext cx="468660" cy="468660"/>
            <a:chOff x="105508" y="2930769"/>
            <a:chExt cx="890954" cy="890954"/>
          </a:xfrm>
        </p:grpSpPr>
        <p:sp>
          <p:nvSpPr>
            <p:cNvPr id="5" name="Google Shape;138;p4">
              <a:extLst>
                <a:ext uri="{FF2B5EF4-FFF2-40B4-BE49-F238E27FC236}">
                  <a16:creationId xmlns:a16="http://schemas.microsoft.com/office/drawing/2014/main" id="{ED4534BF-F0CC-71B0-A71F-400F6FA23573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dk1">
                  <a:alpha val="12549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6" name="Google Shape;139;p4">
              <a:extLst>
                <a:ext uri="{FF2B5EF4-FFF2-40B4-BE49-F238E27FC236}">
                  <a16:creationId xmlns:a16="http://schemas.microsoft.com/office/drawing/2014/main" id="{838DBE37-B351-9A07-228D-75A3FEEA08B7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05729" y="3264199"/>
              <a:ext cx="290512" cy="22409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" name="Google Shape;137;p4">
            <a:extLst>
              <a:ext uri="{FF2B5EF4-FFF2-40B4-BE49-F238E27FC236}">
                <a16:creationId xmlns:a16="http://schemas.microsoft.com/office/drawing/2014/main" id="{A805EDF0-B494-AE20-DADE-8FE1C621915D}"/>
              </a:ext>
            </a:extLst>
          </p:cNvPr>
          <p:cNvGrpSpPr/>
          <p:nvPr/>
        </p:nvGrpSpPr>
        <p:grpSpPr>
          <a:xfrm>
            <a:off x="613599" y="3349810"/>
            <a:ext cx="468660" cy="468660"/>
            <a:chOff x="105508" y="2930769"/>
            <a:chExt cx="890954" cy="890954"/>
          </a:xfrm>
        </p:grpSpPr>
        <p:sp>
          <p:nvSpPr>
            <p:cNvPr id="8" name="Google Shape;138;p4">
              <a:extLst>
                <a:ext uri="{FF2B5EF4-FFF2-40B4-BE49-F238E27FC236}">
                  <a16:creationId xmlns:a16="http://schemas.microsoft.com/office/drawing/2014/main" id="{1041A073-1C49-D5F3-143A-DC199C8060BA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dk1">
                  <a:alpha val="12549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" name="Google Shape;139;p4">
              <a:extLst>
                <a:ext uri="{FF2B5EF4-FFF2-40B4-BE49-F238E27FC236}">
                  <a16:creationId xmlns:a16="http://schemas.microsoft.com/office/drawing/2014/main" id="{2CEACD58-5B41-B515-E6A2-6DE22571CB1C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05729" y="3264199"/>
              <a:ext cx="290512" cy="22409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" name="Google Shape;137;p4">
            <a:extLst>
              <a:ext uri="{FF2B5EF4-FFF2-40B4-BE49-F238E27FC236}">
                <a16:creationId xmlns:a16="http://schemas.microsoft.com/office/drawing/2014/main" id="{3432D3E9-20EF-3093-3D09-14D71694500E}"/>
              </a:ext>
            </a:extLst>
          </p:cNvPr>
          <p:cNvGrpSpPr/>
          <p:nvPr/>
        </p:nvGrpSpPr>
        <p:grpSpPr>
          <a:xfrm>
            <a:off x="599087" y="4481922"/>
            <a:ext cx="468660" cy="468660"/>
            <a:chOff x="105508" y="2930769"/>
            <a:chExt cx="890954" cy="890954"/>
          </a:xfrm>
        </p:grpSpPr>
        <p:sp>
          <p:nvSpPr>
            <p:cNvPr id="11" name="Google Shape;138;p4">
              <a:extLst>
                <a:ext uri="{FF2B5EF4-FFF2-40B4-BE49-F238E27FC236}">
                  <a16:creationId xmlns:a16="http://schemas.microsoft.com/office/drawing/2014/main" id="{CF381172-6130-561F-3272-24430C54C155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dk1">
                  <a:alpha val="12549"/>
                </a:scheme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2" name="Google Shape;139;p4">
              <a:extLst>
                <a:ext uri="{FF2B5EF4-FFF2-40B4-BE49-F238E27FC236}">
                  <a16:creationId xmlns:a16="http://schemas.microsoft.com/office/drawing/2014/main" id="{2F0A921F-8160-5C4B-5844-7028A5CAD386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05729" y="3264199"/>
              <a:ext cx="290512" cy="22409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147239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2130E6A8-C5E9-8119-0504-2910B176B6F0}"/>
              </a:ext>
            </a:extLst>
          </p:cNvPr>
          <p:cNvSpPr/>
          <p:nvPr/>
        </p:nvSpPr>
        <p:spPr>
          <a:xfrm>
            <a:off x="0" y="6181725"/>
            <a:ext cx="12192000" cy="676275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2" name="TextBox 25">
            <a:extLst>
              <a:ext uri="{FF2B5EF4-FFF2-40B4-BE49-F238E27FC236}">
                <a16:creationId xmlns:a16="http://schemas.microsoft.com/office/drawing/2014/main" id="{02D0231A-565F-03C3-C45B-C5F597405E05}"/>
              </a:ext>
            </a:extLst>
          </p:cNvPr>
          <p:cNvSpPr txBox="1"/>
          <p:nvPr/>
        </p:nvSpPr>
        <p:spPr>
          <a:xfrm>
            <a:off x="3740599" y="6350585"/>
            <a:ext cx="4710803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200" spc="67" dirty="0">
                <a:solidFill>
                  <a:schemeClr val="bg1"/>
                </a:solidFill>
              </a:rPr>
              <a:t>www.comsefaz.org.br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C1B4BC4-F9AB-688B-7898-A34FED695E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19" y="2172219"/>
            <a:ext cx="6232960" cy="1853223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314A44E1-492F-4B39-662F-66B1384A0C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6543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msefaz">
      <a:majorFont>
        <a:latin typeface="Poppins Bold"/>
        <a:ea typeface=""/>
        <a:cs typeface=""/>
      </a:majorFont>
      <a:minorFont>
        <a:latin typeface="Poppins"/>
        <a:ea typeface=""/>
        <a:cs typeface="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7097</TotalTime>
  <Words>540</Words>
  <Application>Microsoft Office PowerPoint</Application>
  <PresentationFormat>Widescreen</PresentationFormat>
  <Paragraphs>68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Montserrat</vt:lpstr>
      <vt:lpstr>Poppins</vt:lpstr>
      <vt:lpstr>Poppins Bold</vt:lpstr>
      <vt:lpstr>Tema do Office</vt:lpstr>
      <vt:lpstr>Apresentação do PowerPoint</vt:lpstr>
      <vt:lpstr>Fundo de Compensação de Benefícios Fiscais</vt:lpstr>
      <vt:lpstr>Requisitos  da EC 132/2023</vt:lpstr>
      <vt:lpstr>Requisitos  da EC 132/2023</vt:lpstr>
      <vt:lpstr>PLP 68/2024  Aperfeiçoamentos</vt:lpstr>
      <vt:lpstr>Segurança Jurídica</vt:lpstr>
      <vt:lpstr>Conclusões 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DESAFIOS DO ICMS PARA OS ESTADOS</dc:title>
  <dc:creator>Carolina Michelman</dc:creator>
  <cp:lastModifiedBy>CAROL</cp:lastModifiedBy>
  <cp:revision>97</cp:revision>
  <dcterms:created xsi:type="dcterms:W3CDTF">2022-05-18T19:28:36Z</dcterms:created>
  <dcterms:modified xsi:type="dcterms:W3CDTF">2024-12-10T00:20:44Z</dcterms:modified>
</cp:coreProperties>
</file>