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pic" sz="half" idx="13"/>
          </p:nvPr>
        </p:nvSpPr>
        <p:spPr>
          <a:xfrm>
            <a:off x="2438400" y="1282700"/>
            <a:ext cx="8128000" cy="4559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quarter" idx="13"/>
          </p:nvPr>
        </p:nvSpPr>
        <p:spPr>
          <a:xfrm>
            <a:off x="7188200" y="28956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5" indent="-280735">
              <a:spcBef>
                <a:spcPts val="3200"/>
              </a:spcBef>
              <a:defRPr sz="2800"/>
            </a:lvl1pPr>
            <a:lvl2pPr marL="661736" indent="-280735">
              <a:spcBef>
                <a:spcPts val="3200"/>
              </a:spcBef>
              <a:defRPr sz="2800"/>
            </a:lvl2pPr>
            <a:lvl3pPr marL="1042735" indent="-280735">
              <a:spcBef>
                <a:spcPts val="3200"/>
              </a:spcBef>
              <a:defRPr sz="2800"/>
            </a:lvl3pPr>
            <a:lvl4pPr marL="1423735" indent="-280735">
              <a:spcBef>
                <a:spcPts val="3200"/>
              </a:spcBef>
              <a:defRPr sz="2800"/>
            </a:lvl4pPr>
            <a:lvl5pPr marL="1804735" indent="-280735">
              <a:spcBef>
                <a:spcPts val="3200"/>
              </a:spcBef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pic" idx="13"/>
          </p:nvPr>
        </p:nvSpPr>
        <p:spPr>
          <a:xfrm>
            <a:off x="1397000" y="1041400"/>
            <a:ext cx="10223500" cy="767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496049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762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143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524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905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286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667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048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3429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2F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Num" sz="quarter" idx="4294967295"/>
          </p:nvPr>
        </p:nvSpPr>
        <p:spPr>
          <a:xfrm>
            <a:off x="654679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3" name="Shape 83"/>
          <p:cNvSpPr/>
          <p:nvPr/>
        </p:nvSpPr>
        <p:spPr>
          <a:xfrm>
            <a:off x="2031361" y="1696559"/>
            <a:ext cx="8828266" cy="474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1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Porque Aprovar a PEC-50: a importância dos esportes equestres para o desenvolvimento do Brasil e para as boas práticas do Bem-Estar Animal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8.jpeg"/>
          <p:cNvPicPr>
            <a:picLocks noChangeAspect="1"/>
          </p:cNvPicPr>
          <p:nvPr/>
        </p:nvPicPr>
        <p:blipFill>
          <a:blip r:embed="rId2">
            <a:extLst/>
          </a:blip>
          <a:srcRect l="3799" t="47807" r="18361" b="14219"/>
          <a:stretch>
            <a:fillRect/>
          </a:stretch>
        </p:blipFill>
        <p:spPr>
          <a:xfrm>
            <a:off x="159125" y="2479382"/>
            <a:ext cx="6283045" cy="43644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44" name="image8.jpeg"/>
          <p:cNvPicPr>
            <a:picLocks noChangeAspect="1"/>
          </p:cNvPicPr>
          <p:nvPr/>
        </p:nvPicPr>
        <p:blipFill>
          <a:blip r:embed="rId2">
            <a:extLst/>
          </a:blip>
          <a:srcRect l="3392" t="6308" r="17495" b="53838"/>
          <a:stretch>
            <a:fillRect/>
          </a:stretch>
        </p:blipFill>
        <p:spPr>
          <a:xfrm>
            <a:off x="6753621" y="2479323"/>
            <a:ext cx="6084769" cy="436452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45" name="Shape 145"/>
          <p:cNvSpPr/>
          <p:nvPr>
            <p:ph type="sldNum" sz="quarter" idx="4294967295"/>
          </p:nvPr>
        </p:nvSpPr>
        <p:spPr>
          <a:xfrm>
            <a:off x="648324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48" name="Group 148"/>
          <p:cNvGrpSpPr/>
          <p:nvPr/>
        </p:nvGrpSpPr>
        <p:grpSpPr>
          <a:xfrm>
            <a:off x="1087956" y="378913"/>
            <a:ext cx="10828889" cy="1582741"/>
            <a:chOff x="0" y="0"/>
            <a:chExt cx="10828887" cy="1582739"/>
          </a:xfrm>
        </p:grpSpPr>
        <p:sp>
          <p:nvSpPr>
            <p:cNvPr id="146" name="Shape 146"/>
            <p:cNvSpPr/>
            <p:nvPr/>
          </p:nvSpPr>
          <p:spPr>
            <a:xfrm>
              <a:off x="0" y="-1"/>
              <a:ext cx="10828889" cy="1582741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29369"/>
              <a:ext cx="10828889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Projeto Biomarcadores na Vaquejada: Glicose e Lactato  </a:t>
              </a:r>
            </a:p>
          </p:txBody>
        </p:sp>
      </p:grpSp>
      <p:sp>
        <p:nvSpPr>
          <p:cNvPr id="149" name="Shape 149"/>
          <p:cNvSpPr/>
          <p:nvPr/>
        </p:nvSpPr>
        <p:spPr>
          <a:xfrm>
            <a:off x="1234230" y="7167033"/>
            <a:ext cx="10536338" cy="18796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300">
                <a:latin typeface="+mn-lt"/>
                <a:ea typeface="+mn-ea"/>
                <a:cs typeface="+mn-cs"/>
                <a:sym typeface="Helvetica"/>
              </a:defRPr>
            </a:pPr>
            <a:r>
              <a:t>GLIC “normal” &lt;100mg/dL</a:t>
            </a:r>
          </a:p>
          <a:p>
            <a:pPr algn="l">
              <a:defRPr b="1" sz="2300">
                <a:latin typeface="+mn-lt"/>
                <a:ea typeface="+mn-ea"/>
                <a:cs typeface="+mn-cs"/>
                <a:sym typeface="Helvetica"/>
              </a:defRPr>
            </a:pPr>
            <a:r>
              <a:t>Glicose após o exercito é ser elevada nos cavalos condicionados </a:t>
            </a:r>
          </a:p>
          <a:p>
            <a:pPr algn="l">
              <a:defRPr b="1" sz="23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l">
              <a:defRPr b="1" sz="2300">
                <a:latin typeface="+mn-lt"/>
                <a:ea typeface="+mn-ea"/>
                <a:cs typeface="+mn-cs"/>
                <a:sym typeface="Helvetica"/>
              </a:defRPr>
            </a:pPr>
            <a:r>
              <a:t>LACT “normal” &lt;9mg/dL</a:t>
            </a:r>
          </a:p>
          <a:p>
            <a:pPr algn="l">
              <a:defRPr b="1" sz="2300">
                <a:latin typeface="+mn-lt"/>
                <a:ea typeface="+mn-ea"/>
                <a:cs typeface="+mn-cs"/>
                <a:sym typeface="Helvetica"/>
              </a:defRPr>
            </a:pPr>
            <a:r>
              <a:t>Lactato retorna aos níveis pré-teste, até 30-40 min de repouso/recuperação</a:t>
            </a:r>
          </a:p>
        </p:txBody>
      </p:sp>
      <p:pic>
        <p:nvPicPr>
          <p:cNvPr id="150" name="image2.png"/>
          <p:cNvPicPr>
            <a:picLocks noChangeAspect="1"/>
          </p:cNvPicPr>
          <p:nvPr/>
        </p:nvPicPr>
        <p:blipFill>
          <a:blip r:embed="rId3">
            <a:extLst/>
          </a:blip>
          <a:srcRect l="5412" t="19982" r="60199" b="5108"/>
          <a:stretch>
            <a:fillRect/>
          </a:stretch>
        </p:blipFill>
        <p:spPr>
          <a:xfrm>
            <a:off x="5522686" y="1858697"/>
            <a:ext cx="1058242" cy="15828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51" name="image2.png"/>
          <p:cNvPicPr>
            <a:picLocks noChangeAspect="1"/>
          </p:cNvPicPr>
          <p:nvPr/>
        </p:nvPicPr>
        <p:blipFill>
          <a:blip r:embed="rId3">
            <a:extLst/>
          </a:blip>
          <a:srcRect l="49891" t="24132" r="12598" b="4089"/>
          <a:stretch>
            <a:fillRect/>
          </a:stretch>
        </p:blipFill>
        <p:spPr>
          <a:xfrm>
            <a:off x="11643542" y="1632076"/>
            <a:ext cx="1204424" cy="158255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1854167" y="3326029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bc</a:t>
            </a:r>
          </a:p>
        </p:txBody>
      </p:sp>
      <p:sp>
        <p:nvSpPr>
          <p:cNvPr id="153" name="Shape 153"/>
          <p:cNvSpPr/>
          <p:nvPr/>
        </p:nvSpPr>
        <p:spPr>
          <a:xfrm>
            <a:off x="10917281" y="2834216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54" name="Shape 154"/>
          <p:cNvSpPr/>
          <p:nvPr/>
        </p:nvSpPr>
        <p:spPr>
          <a:xfrm>
            <a:off x="10103742" y="2550583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5" name="Shape 155"/>
          <p:cNvSpPr/>
          <p:nvPr/>
        </p:nvSpPr>
        <p:spPr>
          <a:xfrm>
            <a:off x="9176642" y="2736849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6" name="Shape 156"/>
          <p:cNvSpPr/>
          <p:nvPr/>
        </p:nvSpPr>
        <p:spPr>
          <a:xfrm>
            <a:off x="8194509" y="3587748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57" name="Shape 157"/>
          <p:cNvSpPr/>
          <p:nvPr/>
        </p:nvSpPr>
        <p:spPr>
          <a:xfrm>
            <a:off x="2368112" y="2550583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8" name="Shape 158"/>
          <p:cNvSpPr/>
          <p:nvPr/>
        </p:nvSpPr>
        <p:spPr>
          <a:xfrm>
            <a:off x="1485090" y="36512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59" name="Shape 159"/>
          <p:cNvSpPr/>
          <p:nvPr/>
        </p:nvSpPr>
        <p:spPr>
          <a:xfrm>
            <a:off x="5726607" y="36512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0" name="Shape 160"/>
          <p:cNvSpPr/>
          <p:nvPr/>
        </p:nvSpPr>
        <p:spPr>
          <a:xfrm>
            <a:off x="4879823" y="3275229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61" name="Shape 161"/>
          <p:cNvSpPr/>
          <p:nvPr/>
        </p:nvSpPr>
        <p:spPr>
          <a:xfrm>
            <a:off x="4080083" y="2711449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62" name="Shape 162"/>
          <p:cNvSpPr/>
          <p:nvPr/>
        </p:nvSpPr>
        <p:spPr>
          <a:xfrm>
            <a:off x="3196364" y="2961216"/>
            <a:ext cx="47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63" name="Shape 163"/>
          <p:cNvSpPr/>
          <p:nvPr/>
        </p:nvSpPr>
        <p:spPr>
          <a:xfrm>
            <a:off x="4882291" y="5453591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4" name="Shape 164"/>
          <p:cNvSpPr/>
          <p:nvPr/>
        </p:nvSpPr>
        <p:spPr>
          <a:xfrm>
            <a:off x="3264056" y="4943473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65" name="Shape 165"/>
          <p:cNvSpPr/>
          <p:nvPr/>
        </p:nvSpPr>
        <p:spPr>
          <a:xfrm>
            <a:off x="1485090" y="5453591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6" name="Shape 166"/>
          <p:cNvSpPr/>
          <p:nvPr/>
        </p:nvSpPr>
        <p:spPr>
          <a:xfrm>
            <a:off x="4063191" y="5326591"/>
            <a:ext cx="47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67" name="Shape 167"/>
          <p:cNvSpPr/>
          <p:nvPr/>
        </p:nvSpPr>
        <p:spPr>
          <a:xfrm>
            <a:off x="5701207" y="5453591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8" name="Shape 168"/>
          <p:cNvSpPr/>
          <p:nvPr/>
        </p:nvSpPr>
        <p:spPr>
          <a:xfrm>
            <a:off x="2300420" y="5057773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69" name="Shape 169"/>
          <p:cNvSpPr/>
          <p:nvPr/>
        </p:nvSpPr>
        <p:spPr>
          <a:xfrm>
            <a:off x="9189342" y="4286248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70" name="Shape 170"/>
          <p:cNvSpPr/>
          <p:nvPr/>
        </p:nvSpPr>
        <p:spPr>
          <a:xfrm>
            <a:off x="10133509" y="4871507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71" name="Shape 171"/>
          <p:cNvSpPr/>
          <p:nvPr/>
        </p:nvSpPr>
        <p:spPr>
          <a:xfrm>
            <a:off x="8243597" y="5377391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72" name="Shape 172"/>
          <p:cNvSpPr/>
          <p:nvPr/>
        </p:nvSpPr>
        <p:spPr>
          <a:xfrm>
            <a:off x="11048717" y="5246157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73" name="Shape 173"/>
          <p:cNvSpPr/>
          <p:nvPr/>
        </p:nvSpPr>
        <p:spPr>
          <a:xfrm>
            <a:off x="11959959" y="5377391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rgbClr val="0B21A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Num" sz="quarter" idx="4294967295"/>
          </p:nvPr>
        </p:nvSpPr>
        <p:spPr>
          <a:xfrm>
            <a:off x="648324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8" name="Group 178"/>
          <p:cNvGrpSpPr/>
          <p:nvPr/>
        </p:nvGrpSpPr>
        <p:grpSpPr>
          <a:xfrm>
            <a:off x="598311" y="493213"/>
            <a:ext cx="10828889" cy="1362103"/>
            <a:chOff x="0" y="0"/>
            <a:chExt cx="10828887" cy="1362101"/>
          </a:xfrm>
        </p:grpSpPr>
        <p:sp>
          <p:nvSpPr>
            <p:cNvPr id="176" name="Shape 176"/>
            <p:cNvSpPr/>
            <p:nvPr/>
          </p:nvSpPr>
          <p:spPr>
            <a:xfrm>
              <a:off x="0" y="-1"/>
              <a:ext cx="10828889" cy="1362103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0" y="274650"/>
              <a:ext cx="10828889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Projeto Biomarcadores na Vaquejada: CK </a:t>
              </a:r>
            </a:p>
          </p:txBody>
        </p:sp>
      </p:grpSp>
      <p:pic>
        <p:nvPicPr>
          <p:cNvPr id="179" name="image9.jpeg"/>
          <p:cNvPicPr>
            <a:picLocks noChangeAspect="1"/>
          </p:cNvPicPr>
          <p:nvPr/>
        </p:nvPicPr>
        <p:blipFill>
          <a:blip r:embed="rId2">
            <a:extLst/>
          </a:blip>
          <a:srcRect l="6268" t="10997" r="17575" b="49644"/>
          <a:stretch>
            <a:fillRect/>
          </a:stretch>
        </p:blipFill>
        <p:spPr>
          <a:xfrm>
            <a:off x="6677777" y="2566722"/>
            <a:ext cx="6278462" cy="46202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0" name="image9.jpeg"/>
          <p:cNvPicPr>
            <a:picLocks noChangeAspect="1"/>
          </p:cNvPicPr>
          <p:nvPr/>
        </p:nvPicPr>
        <p:blipFill>
          <a:blip r:embed="rId2">
            <a:extLst/>
          </a:blip>
          <a:srcRect l="7006" t="50316" r="16063" b="11163"/>
          <a:stretch>
            <a:fillRect/>
          </a:stretch>
        </p:blipFill>
        <p:spPr>
          <a:xfrm>
            <a:off x="95805" y="2599861"/>
            <a:ext cx="6387489" cy="45538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1" name="Shape 181"/>
          <p:cNvSpPr/>
          <p:nvPr/>
        </p:nvSpPr>
        <p:spPr>
          <a:xfrm>
            <a:off x="2238523" y="7711347"/>
            <a:ext cx="8857953" cy="10160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CK “normal” &lt;400UI após 4 horas do exercício</a:t>
            </a:r>
          </a:p>
          <a:p>
            <a:pPr algn="l">
              <a:defRPr b="1" sz="3000">
                <a:latin typeface="+mn-lt"/>
                <a:ea typeface="+mn-ea"/>
                <a:cs typeface="+mn-cs"/>
                <a:sym typeface="Helvetica"/>
              </a:defRPr>
            </a:pPr>
            <a:r>
              <a:t>Enzima indicadora da integridade dos músculos</a:t>
            </a:r>
          </a:p>
        </p:txBody>
      </p:sp>
      <p:pic>
        <p:nvPicPr>
          <p:cNvPr id="182" name="image2.png"/>
          <p:cNvPicPr>
            <a:picLocks noChangeAspect="1"/>
          </p:cNvPicPr>
          <p:nvPr/>
        </p:nvPicPr>
        <p:blipFill>
          <a:blip r:embed="rId3">
            <a:extLst/>
          </a:blip>
          <a:srcRect l="5412" t="19982" r="60199" b="5108"/>
          <a:stretch>
            <a:fillRect/>
          </a:stretch>
        </p:blipFill>
        <p:spPr>
          <a:xfrm>
            <a:off x="1325487" y="1939876"/>
            <a:ext cx="1058242" cy="15828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83" name="image2.png"/>
          <p:cNvPicPr>
            <a:picLocks noChangeAspect="1"/>
          </p:cNvPicPr>
          <p:nvPr/>
        </p:nvPicPr>
        <p:blipFill>
          <a:blip r:embed="rId3">
            <a:extLst/>
          </a:blip>
          <a:srcRect l="49891" t="24132" r="12598" b="4089"/>
          <a:stretch>
            <a:fillRect/>
          </a:stretch>
        </p:blipFill>
        <p:spPr>
          <a:xfrm>
            <a:off x="11557226" y="1939876"/>
            <a:ext cx="1204424" cy="15825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12168624" y="4480982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5" name="Shape 185"/>
          <p:cNvSpPr/>
          <p:nvPr/>
        </p:nvSpPr>
        <p:spPr>
          <a:xfrm>
            <a:off x="11207657" y="4379382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6" name="Shape 186"/>
          <p:cNvSpPr/>
          <p:nvPr/>
        </p:nvSpPr>
        <p:spPr>
          <a:xfrm>
            <a:off x="10246691" y="4303182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7" name="Shape 187"/>
          <p:cNvSpPr/>
          <p:nvPr/>
        </p:nvSpPr>
        <p:spPr>
          <a:xfrm>
            <a:off x="9285724" y="4303182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8" name="Shape 188"/>
          <p:cNvSpPr/>
          <p:nvPr/>
        </p:nvSpPr>
        <p:spPr>
          <a:xfrm>
            <a:off x="8299358" y="4688416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89" name="Shape 189"/>
          <p:cNvSpPr/>
          <p:nvPr/>
        </p:nvSpPr>
        <p:spPr>
          <a:xfrm>
            <a:off x="3261888" y="4265082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90" name="Shape 190"/>
          <p:cNvSpPr/>
          <p:nvPr/>
        </p:nvSpPr>
        <p:spPr>
          <a:xfrm>
            <a:off x="1653481" y="50228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91" name="Shape 191"/>
          <p:cNvSpPr/>
          <p:nvPr/>
        </p:nvSpPr>
        <p:spPr>
          <a:xfrm>
            <a:off x="5564779" y="4823882"/>
            <a:ext cx="47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92" name="Shape 192"/>
          <p:cNvSpPr/>
          <p:nvPr/>
        </p:nvSpPr>
        <p:spPr>
          <a:xfrm>
            <a:off x="4790121" y="4641848"/>
            <a:ext cx="47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93" name="Shape 193"/>
          <p:cNvSpPr/>
          <p:nvPr/>
        </p:nvSpPr>
        <p:spPr>
          <a:xfrm>
            <a:off x="3951962" y="4641848"/>
            <a:ext cx="47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194" name="Shape 194"/>
          <p:cNvSpPr/>
          <p:nvPr/>
        </p:nvSpPr>
        <p:spPr>
          <a:xfrm>
            <a:off x="2385630" y="4138082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648324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Shape 197"/>
          <p:cNvSpPr/>
          <p:nvPr/>
        </p:nvSpPr>
        <p:spPr>
          <a:xfrm>
            <a:off x="9747732" y="8875968"/>
            <a:ext cx="227439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800">
                <a:solidFill>
                  <a:srgbClr val="E324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Hunka et al,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598311" y="517819"/>
            <a:ext cx="11537244" cy="1362103"/>
            <a:chOff x="0" y="0"/>
            <a:chExt cx="11537243" cy="1362101"/>
          </a:xfrm>
        </p:grpSpPr>
        <p:sp>
          <p:nvSpPr>
            <p:cNvPr id="198" name="Shape 198"/>
            <p:cNvSpPr/>
            <p:nvPr/>
          </p:nvSpPr>
          <p:spPr>
            <a:xfrm>
              <a:off x="0" y="-1"/>
              <a:ext cx="11537244" cy="1362103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274650"/>
              <a:ext cx="11537244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0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Projeto Biomarcadores na Vaquejada: Cortisol </a:t>
              </a:r>
            </a:p>
          </p:txBody>
        </p:sp>
      </p:grpSp>
      <p:pic>
        <p:nvPicPr>
          <p:cNvPr id="201" name="image10.jpeg"/>
          <p:cNvPicPr>
            <a:picLocks noChangeAspect="1"/>
          </p:cNvPicPr>
          <p:nvPr/>
        </p:nvPicPr>
        <p:blipFill>
          <a:blip r:embed="rId2">
            <a:extLst/>
          </a:blip>
          <a:srcRect l="5688" t="9846" r="17499" b="52278"/>
          <a:stretch>
            <a:fillRect/>
          </a:stretch>
        </p:blipFill>
        <p:spPr>
          <a:xfrm>
            <a:off x="6784319" y="2746866"/>
            <a:ext cx="5902165" cy="41439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2" name="image10.jpeg"/>
          <p:cNvPicPr>
            <a:picLocks noChangeAspect="1"/>
          </p:cNvPicPr>
          <p:nvPr/>
        </p:nvPicPr>
        <p:blipFill>
          <a:blip r:embed="rId2">
            <a:extLst/>
          </a:blip>
          <a:srcRect l="5633" t="49192" r="16116" b="13639"/>
          <a:stretch>
            <a:fillRect/>
          </a:stretch>
        </p:blipFill>
        <p:spPr>
          <a:xfrm>
            <a:off x="285624" y="2733769"/>
            <a:ext cx="6165988" cy="41700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3" name="Shape 203"/>
          <p:cNvSpPr/>
          <p:nvPr/>
        </p:nvSpPr>
        <p:spPr>
          <a:xfrm>
            <a:off x="1326020" y="7554383"/>
            <a:ext cx="10081826" cy="12827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600">
                <a:latin typeface="+mn-lt"/>
                <a:ea typeface="+mn-ea"/>
                <a:cs typeface="+mn-cs"/>
                <a:sym typeface="Helvetica"/>
              </a:defRPr>
            </a:pPr>
            <a:r>
              <a:t>        Cortisol </a:t>
            </a:r>
          </a:p>
          <a:p>
            <a:pPr algn="l">
              <a:defRPr b="1" sz="2600">
                <a:latin typeface="+mn-lt"/>
                <a:ea typeface="+mn-ea"/>
                <a:cs typeface="+mn-cs"/>
                <a:sym typeface="Helvetica"/>
              </a:defRPr>
            </a:pPr>
            <a:r>
              <a:t>        Favorece a disponibilidade de metabólitos energéticos </a:t>
            </a:r>
          </a:p>
          <a:p>
            <a:pPr algn="l">
              <a:defRPr b="1" sz="2600">
                <a:latin typeface="+mn-lt"/>
                <a:ea typeface="+mn-ea"/>
                <a:cs typeface="+mn-cs"/>
                <a:sym typeface="Helvetica"/>
              </a:defRPr>
            </a:pPr>
            <a:r>
              <a:t>              para o exercício e sobrevivência </a:t>
            </a:r>
          </a:p>
        </p:txBody>
      </p:sp>
      <p:pic>
        <p:nvPicPr>
          <p:cNvPr id="204" name="image2.png"/>
          <p:cNvPicPr>
            <a:picLocks noChangeAspect="1"/>
          </p:cNvPicPr>
          <p:nvPr/>
        </p:nvPicPr>
        <p:blipFill>
          <a:blip r:embed="rId3">
            <a:extLst/>
          </a:blip>
          <a:srcRect l="5412" t="19982" r="60199" b="5107"/>
          <a:stretch>
            <a:fillRect/>
          </a:stretch>
        </p:blipFill>
        <p:spPr>
          <a:xfrm>
            <a:off x="1274688" y="2007609"/>
            <a:ext cx="1350386" cy="201975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05" name="image2.png"/>
          <p:cNvPicPr>
            <a:picLocks noChangeAspect="1"/>
          </p:cNvPicPr>
          <p:nvPr/>
        </p:nvPicPr>
        <p:blipFill>
          <a:blip r:embed="rId3">
            <a:extLst/>
          </a:blip>
          <a:srcRect l="49891" t="24132" r="12598" b="4090"/>
          <a:stretch>
            <a:fillRect/>
          </a:stretch>
        </p:blipFill>
        <p:spPr>
          <a:xfrm>
            <a:off x="10829035" y="1959191"/>
            <a:ext cx="1610882" cy="211662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10157791" y="4061882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07" name="Shape 207"/>
          <p:cNvSpPr/>
          <p:nvPr/>
        </p:nvSpPr>
        <p:spPr>
          <a:xfrm>
            <a:off x="11122991" y="4718048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08" name="Shape 208"/>
          <p:cNvSpPr/>
          <p:nvPr/>
        </p:nvSpPr>
        <p:spPr>
          <a:xfrm>
            <a:off x="9171424" y="4383616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09" name="Shape 209"/>
          <p:cNvSpPr/>
          <p:nvPr/>
        </p:nvSpPr>
        <p:spPr>
          <a:xfrm>
            <a:off x="12134891" y="50863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10" name="Shape 210"/>
          <p:cNvSpPr/>
          <p:nvPr/>
        </p:nvSpPr>
        <p:spPr>
          <a:xfrm>
            <a:off x="8045491" y="52641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11" name="Shape 211"/>
          <p:cNvSpPr/>
          <p:nvPr/>
        </p:nvSpPr>
        <p:spPr>
          <a:xfrm>
            <a:off x="4184755" y="3198282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12" name="Shape 212"/>
          <p:cNvSpPr/>
          <p:nvPr/>
        </p:nvSpPr>
        <p:spPr>
          <a:xfrm>
            <a:off x="5848587" y="48450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13" name="Shape 213"/>
          <p:cNvSpPr/>
          <p:nvPr/>
        </p:nvSpPr>
        <p:spPr>
          <a:xfrm>
            <a:off x="1534730" y="4545700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214" name="Shape 214"/>
          <p:cNvSpPr/>
          <p:nvPr/>
        </p:nvSpPr>
        <p:spPr>
          <a:xfrm>
            <a:off x="2381697" y="3947582"/>
            <a:ext cx="470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215" name="Shape 215"/>
          <p:cNvSpPr/>
          <p:nvPr/>
        </p:nvSpPr>
        <p:spPr>
          <a:xfrm>
            <a:off x="4938329" y="4193116"/>
            <a:ext cx="4700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ab</a:t>
            </a:r>
          </a:p>
        </p:txBody>
      </p:sp>
      <p:sp>
        <p:nvSpPr>
          <p:cNvPr id="216" name="Shape 216"/>
          <p:cNvSpPr/>
          <p:nvPr/>
        </p:nvSpPr>
        <p:spPr>
          <a:xfrm>
            <a:off x="3336121" y="3553882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1354665" y="406400"/>
            <a:ext cx="7659314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221741" defTabSz="566673">
              <a:defRPr b="1" sz="7700">
                <a:latin typeface="+mn-lt"/>
                <a:ea typeface="+mn-ea"/>
                <a:cs typeface="+mn-cs"/>
                <a:sym typeface="Helvetica"/>
              </a:defRPr>
            </a:pPr>
            <a:r>
              <a:t>Autorregulação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863991" y="1766809"/>
            <a:ext cx="10965745" cy="7091761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2700">
                <a:latin typeface="Arial"/>
                <a:ea typeface="Arial"/>
                <a:cs typeface="Arial"/>
                <a:sym typeface="Arial"/>
              </a:defRPr>
            </a:pPr>
            <a:r>
              <a:t>     — </a:t>
            </a:r>
            <a:r>
              <a:rPr sz="3300"/>
              <a:t>Código de ética do MV (resolução #722, CFMV/CRMVs).</a:t>
            </a:r>
            <a:endParaRPr sz="3300"/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	— Seguindo o regulamento do ABQM, que foi o primeiro do Brasil, seguido pelo do MAPA. 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	— Mantendo-se de forma padronizada e unificada os preceitos de bem-estar animal sendo então possível orientar, fiscalizar e punir, se for o caso, os que não utilizam essas boas práticas.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1354665" y="406400"/>
            <a:ext cx="7659314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22860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Saúde única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741600" y="1766809"/>
            <a:ext cx="10965748" cy="7091761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3700">
                <a:latin typeface="Arial"/>
                <a:ea typeface="Arial"/>
                <a:cs typeface="Arial"/>
                <a:sym typeface="Arial"/>
              </a:defRPr>
            </a:pPr>
            <a:r>
              <a:t>           </a:t>
            </a:r>
            <a:r>
              <a:rPr i="1"/>
              <a:t>“A proibição desse esporte poderá incidir em evento e circulação clandestina de animais, favorecendo a dispersão de enfermidades e facilitando os acidentes, como também impactando negativamente na realidade econômica e social das regiões onde ocorrem” (Presidência, CRMV-PE).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1293470" y="508391"/>
            <a:ext cx="9780732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176021" defTabSz="449833">
              <a:defRPr b="1" sz="6100">
                <a:latin typeface="+mn-lt"/>
                <a:ea typeface="+mn-ea"/>
                <a:cs typeface="+mn-cs"/>
                <a:sym typeface="Helvetica"/>
              </a:defRPr>
            </a:pPr>
            <a:r>
              <a:t>A indústria dos Equídeos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802795" y="1766809"/>
            <a:ext cx="10965748" cy="7091761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2700"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 sz="3000"/>
              <a:t> “</a:t>
            </a:r>
            <a:r>
              <a:rPr i="1" sz="3000"/>
              <a:t>São animais (atletas) que movimentam com maior intensidade a indústria… Cresce também o número e tamanho dos eventos, como provas de tambor e baliza, vaquejadas e tantos outros. </a:t>
            </a:r>
            <a:endParaRPr i="1" sz="3000"/>
          </a:p>
          <a:p>
            <a:pPr marL="0" indent="0" algn="ctr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i="1" sz="3000">
                <a:latin typeface="Arial"/>
                <a:ea typeface="Arial"/>
                <a:cs typeface="Arial"/>
                <a:sym typeface="Arial"/>
              </a:defRPr>
            </a:pPr>
            <a:r>
              <a:t>O crescimento da classe média brasileira, verificada nos últimos anos, com incorporação de milhões de brasileiros ao mercado, contribui também para explicar este forte crescimento da equinocultura.” </a:t>
            </a:r>
            <a:r>
              <a:rPr i="0"/>
              <a:t>MAPA, 2016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1293470" y="508391"/>
            <a:ext cx="9810692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173736" defTabSz="443991">
              <a:defRPr b="1" sz="6000">
                <a:latin typeface="+mn-lt"/>
                <a:ea typeface="+mn-ea"/>
                <a:cs typeface="+mn-cs"/>
                <a:sym typeface="Helvetica"/>
              </a:defRPr>
            </a:pPr>
            <a:r>
              <a:t>Posição do CRMVs/CFMV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802795" y="1766809"/>
            <a:ext cx="10965748" cy="7091761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>
            <a:lvl1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Diferentemente do que ocorreu no CFMV, diversos conselhos regionais (17 em 24), fizeram consultas aos membros das suas comissões, incluindo a comissão de bem-estar animal, e na maioria deles a consulta resultou em notas favoráveis à regulamentação dos esportes equestres, incluindo a vaquejada, com base no código de ética profissional, nos conceitos de bem-estar animal e nas pesquisas científicas disponíveis nas literatura.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1354665" y="406400"/>
            <a:ext cx="6215263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228600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Conclusões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762000" y="1562826"/>
            <a:ext cx="11480800" cy="7091762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       A autorregulação dos eventos equestres aqui já descritas, a aprovação da PEC 50, irá estimular a adoção das boas práticas de bem-estar animal, contribuindo para a evolução de toda a indústria e dos participantes, nos mais diferentes níveis.  </a:t>
            </a:r>
          </a:p>
          <a:p>
            <a:pPr marL="0" indent="0" defTabSz="457200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       Por isso ela deve ser apoiada por todos e rapidamente por todos que gostam de animais e compreendem a sua importância no Brasil e no Mundo.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11.jpeg"/>
          <p:cNvPicPr>
            <a:picLocks noChangeAspect="1"/>
          </p:cNvPicPr>
          <p:nvPr/>
        </p:nvPicPr>
        <p:blipFill>
          <a:blip r:embed="rId2">
            <a:extLst/>
          </a:blip>
          <a:srcRect l="0" t="5164" r="12363" b="0"/>
          <a:stretch>
            <a:fillRect/>
          </a:stretch>
        </p:blipFill>
        <p:spPr>
          <a:xfrm>
            <a:off x="1077421" y="415766"/>
            <a:ext cx="10981578" cy="8922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12.jpeg"/>
          <p:cNvPicPr>
            <a:picLocks noChangeAspect="1"/>
          </p:cNvPicPr>
          <p:nvPr/>
        </p:nvPicPr>
        <p:blipFill>
          <a:blip r:embed="rId2">
            <a:extLst/>
          </a:blip>
          <a:srcRect l="25799" t="43289" r="50756" b="38139"/>
          <a:stretch>
            <a:fillRect/>
          </a:stretch>
        </p:blipFill>
        <p:spPr>
          <a:xfrm>
            <a:off x="1260801" y="1769760"/>
            <a:ext cx="11046567" cy="54144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415861" y="487992"/>
            <a:ext cx="9763678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121156" defTabSz="309624">
              <a:defRPr b="1" sz="4200">
                <a:latin typeface="+mn-lt"/>
                <a:ea typeface="+mn-ea"/>
                <a:cs typeface="+mn-cs"/>
                <a:sym typeface="Helvetica"/>
              </a:defRPr>
            </a:pPr>
            <a:r>
              <a:t>Pesquisa com Animais nos Esportes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762000" y="1909597"/>
            <a:ext cx="11480800" cy="7091761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defTabSz="352042">
              <a:lnSpc>
                <a:spcPct val="150000"/>
              </a:lnSpc>
              <a:spcBef>
                <a:spcPts val="0"/>
              </a:spcBef>
              <a:buSzTx/>
              <a:buNone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      Estamos aqui para defender o bem-estar animal com base no conceito da </a:t>
            </a:r>
            <a:r>
              <a:rPr>
                <a:solidFill>
                  <a:srgbClr val="002452"/>
                </a:solidFill>
              </a:rPr>
              <a:t>MEDICINA VETERINÁRIA BASEADA NAS EVIDENCIAS CIENTIFICAS,</a:t>
            </a:r>
            <a:r>
              <a:t> não nas ideologia e radicalismo de alguns grupos, que se usam de opiniões e  ciência ruim (“bad science”).</a:t>
            </a:r>
          </a:p>
          <a:p>
            <a:pPr marL="0" indent="0" defTabSz="352042">
              <a:lnSpc>
                <a:spcPct val="150000"/>
              </a:lnSpc>
              <a:spcBef>
                <a:spcPts val="0"/>
              </a:spcBef>
              <a:buSzTx/>
              <a:buNone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       </a:t>
            </a:r>
          </a:p>
          <a:p>
            <a:pPr marL="0" indent="0" defTabSz="352042">
              <a:lnSpc>
                <a:spcPct val="150000"/>
              </a:lnSpc>
              <a:spcBef>
                <a:spcPts val="0"/>
              </a:spcBef>
              <a:buSzTx/>
              <a:buNone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      Pesquisas em diferentes universidades (UFRPE, UECE, UFPI, UFERSA, UFV, UFT, USP, Anhembi-Morumbi, e UNB) que demonstram que o estresse agudo é pertinente a todos, animais e seres humanos, é fisiológico/natural e os animais se recuperam rapidamente, em nos de 60 minutos. Esse processo é importante para a sobrevivência.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51A8F9"/>
            </a:gs>
            <a:gs pos="100000">
              <a:schemeClr val="accent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415861" y="487992"/>
            <a:ext cx="9763678" cy="1345474"/>
          </a:xfrm>
          <a:prstGeom prst="rect">
            <a:avLst/>
          </a:prstGeom>
          <a:solidFill>
            <a:srgbClr val="DCDEE0"/>
          </a:solidFill>
        </p:spPr>
        <p:txBody>
          <a:bodyPr/>
          <a:lstStyle/>
          <a:p>
            <a:pPr lvl="1" indent="121156" defTabSz="309624">
              <a:defRPr b="1" sz="4200">
                <a:latin typeface="+mn-lt"/>
                <a:ea typeface="+mn-ea"/>
                <a:cs typeface="+mn-cs"/>
                <a:sym typeface="Helvetica"/>
              </a:defRPr>
            </a:pPr>
            <a:r>
              <a:t>Pesquisa com Animais nos Esportes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762000" y="1909597"/>
            <a:ext cx="11480800" cy="7091761"/>
          </a:xfrm>
          <a:prstGeom prst="rect">
            <a:avLst/>
          </a:prstGeom>
          <a:solidFill>
            <a:srgbClr val="EEF286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defTabSz="397763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      1- Experimentos com bovinos - voltam a comer, ruminar e interagir com seus pares. Atendendo as 5 liberdades. Também a CK não se eleva.</a:t>
            </a:r>
          </a:p>
          <a:p>
            <a:pPr marL="0" indent="0" defTabSz="397763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      2 -  Em cavalos - todos os experimentos demonstram que a FC, CK e glicose/lactato retornam ao normal após as corridas e mesmo ao longo dos eventos. </a:t>
            </a:r>
          </a:p>
          <a:p>
            <a:pPr marL="0" indent="0" defTabSz="397763">
              <a:lnSpc>
                <a:spcPct val="150000"/>
              </a:lnSpc>
              <a:spcBef>
                <a:spcPts val="0"/>
              </a:spcBef>
              <a:buSzTx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pPr>
            <a:r>
              <a:t>      3 - Importante observar que a preservação do tecido muscular (CK), que protege grande parte do tecido neural, é um bom indicativo a preservação dos animais nos eventos esportivos com animal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1528785" y="275153"/>
            <a:ext cx="9830373" cy="1923879"/>
            <a:chOff x="0" y="-383657"/>
            <a:chExt cx="9830372" cy="1923878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9830374" cy="1156564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-383658"/>
              <a:ext cx="9830374" cy="19238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Sensibilidade a dor nos animais</a:t>
              </a:r>
            </a:p>
          </p:txBody>
        </p:sp>
      </p:grpSp>
      <p:pic>
        <p:nvPicPr>
          <p:cNvPr id="94" name="IMG_6800.png"/>
          <p:cNvPicPr>
            <a:picLocks noChangeAspect="1"/>
          </p:cNvPicPr>
          <p:nvPr/>
        </p:nvPicPr>
        <p:blipFill>
          <a:blip r:embed="rId2">
            <a:extLst/>
          </a:blip>
          <a:srcRect l="0" t="15948" r="0" b="24022"/>
          <a:stretch>
            <a:fillRect/>
          </a:stretch>
        </p:blipFill>
        <p:spPr>
          <a:xfrm>
            <a:off x="997655" y="2783322"/>
            <a:ext cx="10892540" cy="368380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7387238" y="8568231"/>
            <a:ext cx="45021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Taylor e Dixon, 2013</a:t>
            </a:r>
          </a:p>
        </p:txBody>
      </p:sp>
      <p:sp>
        <p:nvSpPr>
          <p:cNvPr id="96" name="Shape 96"/>
          <p:cNvSpPr/>
          <p:nvPr/>
        </p:nvSpPr>
        <p:spPr>
          <a:xfrm>
            <a:off x="821540" y="6802525"/>
            <a:ext cx="1018297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“A quantidade de nosceptores não influencia </a:t>
            </a:r>
          </a:p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diretamente o limiar da dor”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2284372" y="740832"/>
            <a:ext cx="8436056" cy="992520"/>
            <a:chOff x="0" y="0"/>
            <a:chExt cx="8436055" cy="992518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8436056" cy="992519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58109"/>
              <a:ext cx="8436056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Bovinos em esportes </a:t>
              </a:r>
            </a:p>
          </p:txBody>
        </p:sp>
      </p:grpSp>
      <p:pic>
        <p:nvPicPr>
          <p:cNvPr id="101" name="image1.jpeg"/>
          <p:cNvPicPr>
            <a:picLocks noChangeAspect="1"/>
          </p:cNvPicPr>
          <p:nvPr/>
        </p:nvPicPr>
        <p:blipFill>
          <a:blip r:embed="rId2">
            <a:extLst/>
          </a:blip>
          <a:srcRect l="7620" t="10692" r="0" b="0"/>
          <a:stretch>
            <a:fillRect/>
          </a:stretch>
        </p:blipFill>
        <p:spPr>
          <a:xfrm>
            <a:off x="1200645" y="2495945"/>
            <a:ext cx="10953500" cy="47615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5"/>
          <p:cNvGrpSpPr/>
          <p:nvPr/>
        </p:nvGrpSpPr>
        <p:grpSpPr>
          <a:xfrm>
            <a:off x="2284372" y="740832"/>
            <a:ext cx="8436056" cy="992520"/>
            <a:chOff x="0" y="0"/>
            <a:chExt cx="8436055" cy="992518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8436056" cy="992519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58109"/>
              <a:ext cx="8436056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Bovinos em esportes </a:t>
              </a:r>
            </a:p>
          </p:txBody>
        </p:sp>
      </p:grpSp>
      <p:pic>
        <p:nvPicPr>
          <p:cNvPr id="106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326" y="2084642"/>
            <a:ext cx="11288147" cy="61833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2284372" y="740832"/>
            <a:ext cx="8436056" cy="992520"/>
            <a:chOff x="0" y="0"/>
            <a:chExt cx="8436055" cy="992518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8436056" cy="992519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58109"/>
              <a:ext cx="8436056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4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Bovinos em esportes </a:t>
              </a:r>
            </a:p>
          </p:txBody>
        </p:sp>
      </p:grpSp>
      <p:pic>
        <p:nvPicPr>
          <p:cNvPr id="111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298" y="2751309"/>
            <a:ext cx="11460205" cy="42509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54679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16" name="Group 116"/>
          <p:cNvGrpSpPr/>
          <p:nvPr/>
        </p:nvGrpSpPr>
        <p:grpSpPr>
          <a:xfrm>
            <a:off x="751934" y="455600"/>
            <a:ext cx="11500932" cy="2035200"/>
            <a:chOff x="0" y="0"/>
            <a:chExt cx="11500930" cy="2035199"/>
          </a:xfrm>
        </p:grpSpPr>
        <p:sp>
          <p:nvSpPr>
            <p:cNvPr id="114" name="Shape 114"/>
            <p:cNvSpPr/>
            <p:nvPr/>
          </p:nvSpPr>
          <p:spPr>
            <a:xfrm>
              <a:off x="-1" y="0"/>
              <a:ext cx="11500932" cy="2035200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defRPr b="1" sz="4600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15" name="Shape 115"/>
            <p:cNvSpPr/>
            <p:nvPr/>
          </p:nvSpPr>
          <p:spPr>
            <a:xfrm>
              <a:off x="-1" y="154000"/>
              <a:ext cx="11500932" cy="172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1" sz="46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Projeto </a:t>
              </a:r>
            </a:p>
            <a:p>
              <a:pPr algn="l">
                <a:defRPr b="1" sz="46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Biomarcadores e FCard na Vaquejada </a:t>
              </a:r>
            </a:p>
          </p:txBody>
        </p:sp>
      </p:grpSp>
      <p:pic>
        <p:nvPicPr>
          <p:cNvPr id="117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753" y="2572080"/>
            <a:ext cx="8757264" cy="39035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18" name="image5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1518"/>
          <a:stretch>
            <a:fillRect/>
          </a:stretch>
        </p:blipFill>
        <p:spPr>
          <a:xfrm>
            <a:off x="3253823" y="6470288"/>
            <a:ext cx="8398859" cy="1600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19" name="image5.jpeg"/>
          <p:cNvPicPr>
            <a:picLocks noChangeAspect="1"/>
          </p:cNvPicPr>
          <p:nvPr/>
        </p:nvPicPr>
        <p:blipFill>
          <a:blip r:embed="rId3">
            <a:extLst/>
          </a:blip>
          <a:srcRect l="0" t="85177" r="0" b="0"/>
          <a:stretch>
            <a:fillRect/>
          </a:stretch>
        </p:blipFill>
        <p:spPr>
          <a:xfrm>
            <a:off x="3233733" y="7974000"/>
            <a:ext cx="8398490" cy="8331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20" name="image6.jpeg"/>
          <p:cNvPicPr>
            <a:picLocks noChangeAspect="1"/>
          </p:cNvPicPr>
          <p:nvPr/>
        </p:nvPicPr>
        <p:blipFill>
          <a:blip r:embed="rId4">
            <a:extLst/>
          </a:blip>
          <a:srcRect l="16858" t="18382" r="15952" b="77165"/>
          <a:stretch>
            <a:fillRect/>
          </a:stretch>
        </p:blipFill>
        <p:spPr>
          <a:xfrm>
            <a:off x="4411067" y="4036378"/>
            <a:ext cx="4512751" cy="2811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636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B5FC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4294967295"/>
          </p:nvPr>
        </p:nvSpPr>
        <p:spPr>
          <a:xfrm>
            <a:off x="654679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5" name="Group 125"/>
          <p:cNvGrpSpPr/>
          <p:nvPr/>
        </p:nvGrpSpPr>
        <p:grpSpPr>
          <a:xfrm>
            <a:off x="1191374" y="628680"/>
            <a:ext cx="10952251" cy="1362103"/>
            <a:chOff x="0" y="0"/>
            <a:chExt cx="10952250" cy="1362101"/>
          </a:xfrm>
        </p:grpSpPr>
        <p:sp>
          <p:nvSpPr>
            <p:cNvPr id="123" name="Shape 123"/>
            <p:cNvSpPr/>
            <p:nvPr/>
          </p:nvSpPr>
          <p:spPr>
            <a:xfrm>
              <a:off x="-1" y="-1"/>
              <a:ext cx="10952252" cy="1362103"/>
            </a:xfrm>
            <a:prstGeom prst="rect">
              <a:avLst/>
            </a:prstGeom>
            <a:solidFill>
              <a:srgbClr val="FEFCD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" y="312750"/>
              <a:ext cx="10952252" cy="736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Projeto Biomarcadores na Vaquejada: FreqCard </a:t>
              </a:r>
            </a:p>
          </p:txBody>
        </p:sp>
      </p:grpSp>
      <p:pic>
        <p:nvPicPr>
          <p:cNvPr id="126" name="image7.jpeg"/>
          <p:cNvPicPr>
            <a:picLocks noChangeAspect="1"/>
          </p:cNvPicPr>
          <p:nvPr/>
        </p:nvPicPr>
        <p:blipFill>
          <a:blip r:embed="rId2">
            <a:extLst/>
          </a:blip>
          <a:srcRect l="6047" t="9367" r="12564" b="51096"/>
          <a:stretch>
            <a:fillRect/>
          </a:stretch>
        </p:blipFill>
        <p:spPr>
          <a:xfrm>
            <a:off x="6640445" y="2336893"/>
            <a:ext cx="6066026" cy="41957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27" name="image7.jpeg"/>
          <p:cNvPicPr>
            <a:picLocks noChangeAspect="1"/>
          </p:cNvPicPr>
          <p:nvPr/>
        </p:nvPicPr>
        <p:blipFill>
          <a:blip r:embed="rId2">
            <a:extLst/>
          </a:blip>
          <a:srcRect l="3113" t="48587" r="14689" b="12314"/>
          <a:stretch>
            <a:fillRect/>
          </a:stretch>
        </p:blipFill>
        <p:spPr>
          <a:xfrm>
            <a:off x="225554" y="2336894"/>
            <a:ext cx="6195442" cy="41959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28" name="Shape 128"/>
          <p:cNvSpPr/>
          <p:nvPr/>
        </p:nvSpPr>
        <p:spPr>
          <a:xfrm>
            <a:off x="1085769" y="7299267"/>
            <a:ext cx="10398647" cy="99060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900">
                <a:latin typeface="+mn-lt"/>
                <a:ea typeface="+mn-ea"/>
                <a:cs typeface="+mn-cs"/>
                <a:sym typeface="Helvetica"/>
              </a:defRPr>
            </a:pPr>
            <a:r>
              <a:t>       FreqCard max equinos ~250bpm</a:t>
            </a:r>
          </a:p>
          <a:p>
            <a:pPr algn="l">
              <a:defRPr b="1" sz="2900">
                <a:latin typeface="+mn-lt"/>
                <a:ea typeface="+mn-ea"/>
                <a:cs typeface="+mn-cs"/>
                <a:sym typeface="Helvetica"/>
              </a:defRPr>
            </a:pPr>
            <a:r>
              <a:t>      Cavalo condicionado FC &lt;64/72 bpm após 30min           </a:t>
            </a:r>
          </a:p>
        </p:txBody>
      </p:sp>
      <p:pic>
        <p:nvPicPr>
          <p:cNvPr id="129" name="image2.png"/>
          <p:cNvPicPr>
            <a:picLocks noChangeAspect="1"/>
          </p:cNvPicPr>
          <p:nvPr/>
        </p:nvPicPr>
        <p:blipFill>
          <a:blip r:embed="rId3">
            <a:extLst/>
          </a:blip>
          <a:srcRect l="5412" t="19982" r="60199" b="5108"/>
          <a:stretch>
            <a:fillRect/>
          </a:stretch>
        </p:blipFill>
        <p:spPr>
          <a:xfrm>
            <a:off x="4542821" y="2092143"/>
            <a:ext cx="1350386" cy="201975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30" name="image2.png"/>
          <p:cNvPicPr>
            <a:picLocks noChangeAspect="1"/>
          </p:cNvPicPr>
          <p:nvPr/>
        </p:nvPicPr>
        <p:blipFill>
          <a:blip r:embed="rId3">
            <a:extLst/>
          </a:blip>
          <a:srcRect l="49891" t="24132" r="12598" b="4090"/>
          <a:stretch>
            <a:fillRect/>
          </a:stretch>
        </p:blipFill>
        <p:spPr>
          <a:xfrm>
            <a:off x="10541169" y="2043725"/>
            <a:ext cx="1610882" cy="211662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8993624" y="2664883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32" name="Shape 132"/>
          <p:cNvSpPr/>
          <p:nvPr/>
        </p:nvSpPr>
        <p:spPr>
          <a:xfrm>
            <a:off x="10069024" y="45148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33" name="Shape 133"/>
          <p:cNvSpPr/>
          <p:nvPr/>
        </p:nvSpPr>
        <p:spPr>
          <a:xfrm>
            <a:off x="11766590" y="4753531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34" name="Shape 134"/>
          <p:cNvSpPr/>
          <p:nvPr/>
        </p:nvSpPr>
        <p:spPr>
          <a:xfrm>
            <a:off x="10862641" y="4641848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35" name="Shape 135"/>
          <p:cNvSpPr/>
          <p:nvPr/>
        </p:nvSpPr>
        <p:spPr>
          <a:xfrm>
            <a:off x="7901424" y="4817031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36" name="Shape 136"/>
          <p:cNvSpPr/>
          <p:nvPr/>
        </p:nvSpPr>
        <p:spPr>
          <a:xfrm>
            <a:off x="2516625" y="2601383"/>
            <a:ext cx="283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37" name="Shape 137"/>
          <p:cNvSpPr/>
          <p:nvPr/>
        </p:nvSpPr>
        <p:spPr>
          <a:xfrm>
            <a:off x="3361447" y="2816242"/>
            <a:ext cx="2838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38" name="Shape 138"/>
          <p:cNvSpPr/>
          <p:nvPr/>
        </p:nvSpPr>
        <p:spPr>
          <a:xfrm>
            <a:off x="1629058" y="4514848"/>
            <a:ext cx="3004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39" name="Shape 139"/>
          <p:cNvSpPr/>
          <p:nvPr/>
        </p:nvSpPr>
        <p:spPr>
          <a:xfrm>
            <a:off x="4210950" y="4332816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40" name="Shape 140"/>
          <p:cNvSpPr/>
          <p:nvPr/>
        </p:nvSpPr>
        <p:spPr>
          <a:xfrm>
            <a:off x="4951353" y="44132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41" name="Shape 141"/>
          <p:cNvSpPr/>
          <p:nvPr/>
        </p:nvSpPr>
        <p:spPr>
          <a:xfrm>
            <a:off x="5738190" y="4616448"/>
            <a:ext cx="3004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