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2E8"/>
          </a:solidFill>
        </a:fill>
      </a:tcStyle>
    </a:wholeTbl>
    <a:band2H>
      <a:tcTxStyle b="def" i="def"/>
      <a:tcStyle>
        <a:tcBdr/>
        <a:fill>
          <a:solidFill>
            <a:srgbClr val="E6EA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2E7CB"/>
          </a:solidFill>
        </a:fill>
      </a:tcStyle>
    </a:wholeTbl>
    <a:band2H>
      <a:tcTxStyle b="def" i="def"/>
      <a:tcStyle>
        <a:tcBdr/>
        <a:fill>
          <a:solidFill>
            <a:srgbClr val="F8F4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CDDE"/>
          </a:solidFill>
        </a:fill>
      </a:tcStyle>
    </a:wholeTbl>
    <a:band2H>
      <a:tcTxStyle b="def" i="def"/>
      <a:tcStyle>
        <a:tcBdr/>
        <a:fill>
          <a:solidFill>
            <a:srgbClr val="EBE8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80" name="Shape 8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2200">
        <a:latin typeface="+mj-lt"/>
        <a:ea typeface="+mj-ea"/>
        <a:cs typeface="+mj-cs"/>
        <a:sym typeface="Lucida Grande"/>
      </a:defRPr>
    </a:lvl1pPr>
    <a:lvl2pPr indent="228600" defTabSz="457200" latinLnBrk="0">
      <a:defRPr sz="2200">
        <a:latin typeface="+mj-lt"/>
        <a:ea typeface="+mj-ea"/>
        <a:cs typeface="+mj-cs"/>
        <a:sym typeface="Lucida Grande"/>
      </a:defRPr>
    </a:lvl2pPr>
    <a:lvl3pPr indent="457200" defTabSz="457200" latinLnBrk="0">
      <a:defRPr sz="2200">
        <a:latin typeface="+mj-lt"/>
        <a:ea typeface="+mj-ea"/>
        <a:cs typeface="+mj-cs"/>
        <a:sym typeface="Lucida Grande"/>
      </a:defRPr>
    </a:lvl3pPr>
    <a:lvl4pPr indent="685800" defTabSz="457200" latinLnBrk="0">
      <a:defRPr sz="2200">
        <a:latin typeface="+mj-lt"/>
        <a:ea typeface="+mj-ea"/>
        <a:cs typeface="+mj-cs"/>
        <a:sym typeface="Lucida Grande"/>
      </a:defRPr>
    </a:lvl4pPr>
    <a:lvl5pPr indent="914400" defTabSz="457200" latinLnBrk="0">
      <a:defRPr sz="2200">
        <a:latin typeface="+mj-lt"/>
        <a:ea typeface="+mj-ea"/>
        <a:cs typeface="+mj-cs"/>
        <a:sym typeface="Lucida Grande"/>
      </a:defRPr>
    </a:lvl5pPr>
    <a:lvl6pPr indent="1143000" defTabSz="457200" latinLnBrk="0">
      <a:defRPr sz="2200">
        <a:latin typeface="+mj-lt"/>
        <a:ea typeface="+mj-ea"/>
        <a:cs typeface="+mj-cs"/>
        <a:sym typeface="Lucida Grande"/>
      </a:defRPr>
    </a:lvl6pPr>
    <a:lvl7pPr indent="1371600" defTabSz="457200" latinLnBrk="0">
      <a:defRPr sz="2200">
        <a:latin typeface="+mj-lt"/>
        <a:ea typeface="+mj-ea"/>
        <a:cs typeface="+mj-cs"/>
        <a:sym typeface="Lucida Grande"/>
      </a:defRPr>
    </a:lvl7pPr>
    <a:lvl8pPr indent="1600200" defTabSz="457200" latinLnBrk="0">
      <a:defRPr sz="2200">
        <a:latin typeface="+mj-lt"/>
        <a:ea typeface="+mj-ea"/>
        <a:cs typeface="+mj-cs"/>
        <a:sym typeface="Lucida Grande"/>
      </a:defRPr>
    </a:lvl8pPr>
    <a:lvl9pPr indent="1828800" defTabSz="457200" latinLnBrk="0">
      <a:defRPr sz="2200">
        <a:latin typeface="+mj-lt"/>
        <a:ea typeface="+mj-ea"/>
        <a:cs typeface="+mj-cs"/>
        <a:sym typeface="Lucida Grand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pic" sz="half" idx="13"/>
          </p:nvPr>
        </p:nvSpPr>
        <p:spPr>
          <a:xfrm>
            <a:off x="2438400" y="1282700"/>
            <a:ext cx="8128000" cy="4559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2" name="Shape 12"/>
          <p:cNvSpPr/>
          <p:nvPr>
            <p:ph type="title"/>
          </p:nvPr>
        </p:nvSpPr>
        <p:spPr>
          <a:xfrm>
            <a:off x="1270000" y="58420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/>
            <a:r>
              <a:t>Texto do Título</a:t>
            </a:r>
          </a:p>
        </p:txBody>
      </p:sp>
      <p:sp>
        <p:nvSpPr>
          <p:cNvPr id="13" name="Shape 13"/>
          <p:cNvSpPr/>
          <p:nvPr>
            <p:ph type="body" sz="quarter" idx="1"/>
          </p:nvPr>
        </p:nvSpPr>
        <p:spPr>
          <a:xfrm>
            <a:off x="1270000" y="73533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4" name="Shape 14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ítulo e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Texto do Título</a:t>
            </a:r>
          </a:p>
        </p:txBody>
      </p:sp>
      <p:sp>
        <p:nvSpPr>
          <p:cNvPr id="22" name="Shape 22"/>
          <p:cNvSpPr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23" name="Shape 2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ítulo e Marcado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/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</p:spPr>
        <p:txBody>
          <a:bodyPr/>
          <a:lstStyle/>
          <a:p>
            <a:pPr/>
            <a:r>
              <a:t>Texto do Título</a:t>
            </a:r>
          </a:p>
        </p:txBody>
      </p:sp>
      <p:sp>
        <p:nvSpPr>
          <p:cNvPr id="31" name="Shape 31"/>
          <p:cNvSpPr/>
          <p:nvPr>
            <p:ph type="body" idx="1"/>
          </p:nvPr>
        </p:nvSpPr>
        <p:spPr>
          <a:xfrm>
            <a:off x="1270000" y="2768600"/>
            <a:ext cx="10464800" cy="5715000"/>
          </a:xfrm>
          <a:prstGeom prst="rect">
            <a:avLst/>
          </a:prstGeom>
        </p:spPr>
        <p:txBody>
          <a:bodyPr/>
          <a:lstStyle/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32" name="Shape 3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ítulo, Marcadores 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/>
          <p:nvPr>
            <p:ph type="pic" sz="quarter" idx="13"/>
          </p:nvPr>
        </p:nvSpPr>
        <p:spPr>
          <a:xfrm>
            <a:off x="7188200" y="2895600"/>
            <a:ext cx="4102100" cy="5473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40" name="Shape 40"/>
          <p:cNvSpPr/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</p:spPr>
        <p:txBody>
          <a:bodyPr/>
          <a:lstStyle/>
          <a:p>
            <a:pPr/>
            <a:r>
              <a:t>Texto do Título</a:t>
            </a:r>
          </a:p>
        </p:txBody>
      </p:sp>
      <p:sp>
        <p:nvSpPr>
          <p:cNvPr id="41" name="Shape 41"/>
          <p:cNvSpPr/>
          <p:nvPr>
            <p:ph type="body" sz="half" idx="1"/>
          </p:nvPr>
        </p:nvSpPr>
        <p:spPr>
          <a:xfrm>
            <a:off x="1282700" y="2768600"/>
            <a:ext cx="5041900" cy="5715000"/>
          </a:xfrm>
          <a:prstGeom prst="rect">
            <a:avLst/>
          </a:prstGeom>
        </p:spPr>
        <p:txBody>
          <a:bodyPr/>
          <a:lstStyle>
            <a:lvl1pPr marL="280735" indent="-280735">
              <a:spcBef>
                <a:spcPts val="3200"/>
              </a:spcBef>
              <a:defRPr sz="2800"/>
            </a:lvl1pPr>
            <a:lvl2pPr marL="661736" indent="-280735">
              <a:spcBef>
                <a:spcPts val="3200"/>
              </a:spcBef>
              <a:defRPr sz="2800"/>
            </a:lvl2pPr>
            <a:lvl3pPr marL="1042735" indent="-280735">
              <a:spcBef>
                <a:spcPts val="3200"/>
              </a:spcBef>
              <a:defRPr sz="2800"/>
            </a:lvl3pPr>
            <a:lvl4pPr marL="1423735" indent="-280735">
              <a:spcBef>
                <a:spcPts val="3200"/>
              </a:spcBef>
              <a:defRPr sz="2800"/>
            </a:lvl4pPr>
            <a:lvl5pPr marL="1804735" indent="-280735">
              <a:spcBef>
                <a:spcPts val="3200"/>
              </a:spcBef>
              <a:defRPr sz="2800"/>
            </a:lvl5pPr>
          </a:lstStyle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2" name="Shape 4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ítulo - Superi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</p:spPr>
        <p:txBody>
          <a:bodyPr/>
          <a:lstStyle/>
          <a:p>
            <a:pPr/>
            <a:r>
              <a:t>Texto do Título</a:t>
            </a:r>
          </a:p>
        </p:txBody>
      </p:sp>
      <p:sp>
        <p:nvSpPr>
          <p:cNvPr id="50" name="Shape 5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>
            <p:ph type="pic" idx="13"/>
          </p:nvPr>
        </p:nvSpPr>
        <p:spPr>
          <a:xfrm>
            <a:off x="1397000" y="1041400"/>
            <a:ext cx="10223500" cy="76708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58" name="Shape 5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Marcado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66" name="Shape 6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body" idx="1"/>
          </p:nvPr>
        </p:nvSpPr>
        <p:spPr>
          <a:xfrm>
            <a:off x="1270000" y="1270000"/>
            <a:ext cx="10464800" cy="721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3" name="Shape 3"/>
          <p:cNvSpPr/>
          <p:nvPr>
            <p:ph type="title"/>
          </p:nvPr>
        </p:nvSpPr>
        <p:spPr>
          <a:xfrm>
            <a:off x="1948462" y="1950720"/>
            <a:ext cx="10403841" cy="6615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Texto do Título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6496049" y="924560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titleStyle>
    <p:bodyStyle>
      <a:lvl1pPr marL="381000" marR="0" indent="-381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762000" marR="0" indent="-381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1143000" marR="0" indent="-381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1524000" marR="0" indent="-381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1905000" marR="0" indent="-381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2286000" marR="0" indent="-381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2667000" marR="0" indent="-381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3048000" marR="0" indent="-381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3429000" marR="0" indent="-381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jpeg"/><Relationship Id="rId3" Type="http://schemas.openxmlformats.org/officeDocument/2006/relationships/image" Target="../media/image2.pn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jpeg"/><Relationship Id="rId3" Type="http://schemas.openxmlformats.org/officeDocument/2006/relationships/image" Target="../media/image2.png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jpeg"/><Relationship Id="rId3" Type="http://schemas.openxmlformats.org/officeDocument/2006/relationships/image" Target="../media/image2.png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jpeg"/></Relationships>
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jpe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jpe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jpe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jpe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jpeg"/><Relationship Id="rId3" Type="http://schemas.openxmlformats.org/officeDocument/2006/relationships/image" Target="../media/image5.jpeg"/><Relationship Id="rId4" Type="http://schemas.openxmlformats.org/officeDocument/2006/relationships/image" Target="../media/image6.jpe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jpeg"/><Relationship Id="rId3" Type="http://schemas.openxmlformats.org/officeDocument/2006/relationships/image" Target="../media/image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F2FE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/>
          <p:nvPr>
            <p:ph type="sldNum" sz="quarter" idx="4294967295"/>
          </p:nvPr>
        </p:nvSpPr>
        <p:spPr>
          <a:xfrm>
            <a:off x="6546798" y="9251950"/>
            <a:ext cx="241403" cy="381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83" name="Shape 83"/>
          <p:cNvSpPr/>
          <p:nvPr/>
        </p:nvSpPr>
        <p:spPr>
          <a:xfrm>
            <a:off x="2031361" y="1696559"/>
            <a:ext cx="8828266" cy="4749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51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Porque Aprovar a PEC-50: a importância dos esportes equestres para o desenvolvimento do Brasil e para as boas práticas do Bem-Estar Animal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B5FC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image8.jpeg"/>
          <p:cNvPicPr>
            <a:picLocks noChangeAspect="1"/>
          </p:cNvPicPr>
          <p:nvPr/>
        </p:nvPicPr>
        <p:blipFill>
          <a:blip r:embed="rId2">
            <a:extLst/>
          </a:blip>
          <a:srcRect l="3799" t="47807" r="18361" b="14219"/>
          <a:stretch>
            <a:fillRect/>
          </a:stretch>
        </p:blipFill>
        <p:spPr>
          <a:xfrm>
            <a:off x="159125" y="2479382"/>
            <a:ext cx="6283045" cy="4364449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  <p:pic>
        <p:nvPicPr>
          <p:cNvPr id="144" name="image8.jpeg"/>
          <p:cNvPicPr>
            <a:picLocks noChangeAspect="1"/>
          </p:cNvPicPr>
          <p:nvPr/>
        </p:nvPicPr>
        <p:blipFill>
          <a:blip r:embed="rId2">
            <a:extLst/>
          </a:blip>
          <a:srcRect l="3392" t="6308" r="17495" b="53838"/>
          <a:stretch>
            <a:fillRect/>
          </a:stretch>
        </p:blipFill>
        <p:spPr>
          <a:xfrm>
            <a:off x="6753621" y="2479323"/>
            <a:ext cx="6084769" cy="436452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  <p:sp>
        <p:nvSpPr>
          <p:cNvPr id="145" name="Shape 145"/>
          <p:cNvSpPr/>
          <p:nvPr>
            <p:ph type="sldNum" sz="quarter" idx="4294967295"/>
          </p:nvPr>
        </p:nvSpPr>
        <p:spPr>
          <a:xfrm>
            <a:off x="6483247" y="9251950"/>
            <a:ext cx="368505" cy="381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grpSp>
        <p:nvGrpSpPr>
          <p:cNvPr id="148" name="Group 148"/>
          <p:cNvGrpSpPr/>
          <p:nvPr/>
        </p:nvGrpSpPr>
        <p:grpSpPr>
          <a:xfrm>
            <a:off x="1087956" y="378913"/>
            <a:ext cx="10828889" cy="1582741"/>
            <a:chOff x="0" y="0"/>
            <a:chExt cx="10828887" cy="1582739"/>
          </a:xfrm>
        </p:grpSpPr>
        <p:sp>
          <p:nvSpPr>
            <p:cNvPr id="146" name="Shape 146"/>
            <p:cNvSpPr/>
            <p:nvPr/>
          </p:nvSpPr>
          <p:spPr>
            <a:xfrm>
              <a:off x="0" y="-1"/>
              <a:ext cx="10828889" cy="1582741"/>
            </a:xfrm>
            <a:prstGeom prst="rect">
              <a:avLst/>
            </a:prstGeom>
            <a:solidFill>
              <a:srgbClr val="FEFCDD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b="1" sz="4000">
                  <a:latin typeface="Comic Sans MS"/>
                  <a:ea typeface="Comic Sans MS"/>
                  <a:cs typeface="Comic Sans MS"/>
                  <a:sym typeface="Comic Sans MS"/>
                </a:defRPr>
              </a:pPr>
            </a:p>
          </p:txBody>
        </p:sp>
        <p:sp>
          <p:nvSpPr>
            <p:cNvPr id="147" name="Shape 147"/>
            <p:cNvSpPr/>
            <p:nvPr/>
          </p:nvSpPr>
          <p:spPr>
            <a:xfrm>
              <a:off x="0" y="29369"/>
              <a:ext cx="10828889" cy="1524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b="1" sz="4000">
                  <a:latin typeface="Comic Sans MS"/>
                  <a:ea typeface="Comic Sans MS"/>
                  <a:cs typeface="Comic Sans MS"/>
                  <a:sym typeface="Comic Sans MS"/>
                </a:defRPr>
              </a:lvl1pPr>
            </a:lstStyle>
            <a:p>
              <a:pPr/>
              <a:r>
                <a:t>Projeto Biomarcadores na Vaquejada: Glicose e Lactato  </a:t>
              </a:r>
            </a:p>
          </p:txBody>
        </p:sp>
      </p:grpSp>
      <p:sp>
        <p:nvSpPr>
          <p:cNvPr id="149" name="Shape 149"/>
          <p:cNvSpPr/>
          <p:nvPr/>
        </p:nvSpPr>
        <p:spPr>
          <a:xfrm>
            <a:off x="1234230" y="7167033"/>
            <a:ext cx="10536338" cy="1879601"/>
          </a:xfrm>
          <a:prstGeom prst="rect">
            <a:avLst/>
          </a:prstGeom>
          <a:solidFill>
            <a:srgbClr val="F5D328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b="1" sz="2300">
                <a:latin typeface="+mn-lt"/>
                <a:ea typeface="+mn-ea"/>
                <a:cs typeface="+mn-cs"/>
                <a:sym typeface="Helvetica"/>
              </a:defRPr>
            </a:pPr>
            <a:r>
              <a:t>GLIC “normal” &lt;100mg/dL</a:t>
            </a:r>
          </a:p>
          <a:p>
            <a:pPr algn="l">
              <a:defRPr b="1" sz="2300">
                <a:latin typeface="+mn-lt"/>
                <a:ea typeface="+mn-ea"/>
                <a:cs typeface="+mn-cs"/>
                <a:sym typeface="Helvetica"/>
              </a:defRPr>
            </a:pPr>
            <a:r>
              <a:t>Glicose após o exercito é ser elevada nos cavalos condicionados </a:t>
            </a:r>
          </a:p>
          <a:p>
            <a:pPr algn="l">
              <a:defRPr b="1" sz="2300">
                <a:latin typeface="+mn-lt"/>
                <a:ea typeface="+mn-ea"/>
                <a:cs typeface="+mn-cs"/>
                <a:sym typeface="Helvetica"/>
              </a:defRPr>
            </a:pPr>
          </a:p>
          <a:p>
            <a:pPr algn="l">
              <a:defRPr b="1" sz="2300">
                <a:latin typeface="+mn-lt"/>
                <a:ea typeface="+mn-ea"/>
                <a:cs typeface="+mn-cs"/>
                <a:sym typeface="Helvetica"/>
              </a:defRPr>
            </a:pPr>
            <a:r>
              <a:t>LACT “normal” &lt;9mg/dL</a:t>
            </a:r>
          </a:p>
          <a:p>
            <a:pPr algn="l">
              <a:defRPr b="1" sz="2300">
                <a:latin typeface="+mn-lt"/>
                <a:ea typeface="+mn-ea"/>
                <a:cs typeface="+mn-cs"/>
                <a:sym typeface="Helvetica"/>
              </a:defRPr>
            </a:pPr>
            <a:r>
              <a:t>Lactato retorna aos níveis pré-teste, até 30-40 min de repouso/recuperação</a:t>
            </a:r>
          </a:p>
        </p:txBody>
      </p:sp>
      <p:pic>
        <p:nvPicPr>
          <p:cNvPr id="150" name="image2.png"/>
          <p:cNvPicPr>
            <a:picLocks noChangeAspect="1"/>
          </p:cNvPicPr>
          <p:nvPr/>
        </p:nvPicPr>
        <p:blipFill>
          <a:blip r:embed="rId3">
            <a:extLst/>
          </a:blip>
          <a:srcRect l="5412" t="19982" r="60199" b="5108"/>
          <a:stretch>
            <a:fillRect/>
          </a:stretch>
        </p:blipFill>
        <p:spPr>
          <a:xfrm>
            <a:off x="5522686" y="1858697"/>
            <a:ext cx="1058242" cy="1582801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  <p:pic>
        <p:nvPicPr>
          <p:cNvPr id="151" name="image2.png"/>
          <p:cNvPicPr>
            <a:picLocks noChangeAspect="1"/>
          </p:cNvPicPr>
          <p:nvPr/>
        </p:nvPicPr>
        <p:blipFill>
          <a:blip r:embed="rId3">
            <a:extLst/>
          </a:blip>
          <a:srcRect l="49891" t="24132" r="12598" b="4089"/>
          <a:stretch>
            <a:fillRect/>
          </a:stretch>
        </p:blipFill>
        <p:spPr>
          <a:xfrm>
            <a:off x="11643542" y="1632076"/>
            <a:ext cx="1204424" cy="1582558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  <p:sp>
        <p:nvSpPr>
          <p:cNvPr id="152" name="Shape 152"/>
          <p:cNvSpPr/>
          <p:nvPr/>
        </p:nvSpPr>
        <p:spPr>
          <a:xfrm>
            <a:off x="11854167" y="3326029"/>
            <a:ext cx="470000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bc</a:t>
            </a:r>
          </a:p>
        </p:txBody>
      </p:sp>
      <p:sp>
        <p:nvSpPr>
          <p:cNvPr id="153" name="Shape 153"/>
          <p:cNvSpPr/>
          <p:nvPr/>
        </p:nvSpPr>
        <p:spPr>
          <a:xfrm>
            <a:off x="10917281" y="2834216"/>
            <a:ext cx="470000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ab</a:t>
            </a:r>
          </a:p>
        </p:txBody>
      </p:sp>
      <p:sp>
        <p:nvSpPr>
          <p:cNvPr id="154" name="Shape 154"/>
          <p:cNvSpPr/>
          <p:nvPr/>
        </p:nvSpPr>
        <p:spPr>
          <a:xfrm>
            <a:off x="10103742" y="2550583"/>
            <a:ext cx="283816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a</a:t>
            </a:r>
          </a:p>
        </p:txBody>
      </p:sp>
      <p:sp>
        <p:nvSpPr>
          <p:cNvPr id="155" name="Shape 155"/>
          <p:cNvSpPr/>
          <p:nvPr/>
        </p:nvSpPr>
        <p:spPr>
          <a:xfrm>
            <a:off x="9176642" y="2736849"/>
            <a:ext cx="283816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a</a:t>
            </a:r>
          </a:p>
        </p:txBody>
      </p:sp>
      <p:sp>
        <p:nvSpPr>
          <p:cNvPr id="156" name="Shape 156"/>
          <p:cNvSpPr/>
          <p:nvPr/>
        </p:nvSpPr>
        <p:spPr>
          <a:xfrm>
            <a:off x="8194509" y="3587748"/>
            <a:ext cx="283816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c</a:t>
            </a:r>
          </a:p>
        </p:txBody>
      </p:sp>
      <p:sp>
        <p:nvSpPr>
          <p:cNvPr id="157" name="Shape 157"/>
          <p:cNvSpPr/>
          <p:nvPr/>
        </p:nvSpPr>
        <p:spPr>
          <a:xfrm>
            <a:off x="2368112" y="2550583"/>
            <a:ext cx="283816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a</a:t>
            </a:r>
          </a:p>
        </p:txBody>
      </p:sp>
      <p:sp>
        <p:nvSpPr>
          <p:cNvPr id="158" name="Shape 158"/>
          <p:cNvSpPr/>
          <p:nvPr/>
        </p:nvSpPr>
        <p:spPr>
          <a:xfrm>
            <a:off x="1485090" y="3651248"/>
            <a:ext cx="300485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b</a:t>
            </a:r>
          </a:p>
        </p:txBody>
      </p:sp>
      <p:sp>
        <p:nvSpPr>
          <p:cNvPr id="159" name="Shape 159"/>
          <p:cNvSpPr/>
          <p:nvPr/>
        </p:nvSpPr>
        <p:spPr>
          <a:xfrm>
            <a:off x="5726607" y="3651248"/>
            <a:ext cx="300485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b</a:t>
            </a:r>
          </a:p>
        </p:txBody>
      </p:sp>
      <p:sp>
        <p:nvSpPr>
          <p:cNvPr id="160" name="Shape 160"/>
          <p:cNvSpPr/>
          <p:nvPr/>
        </p:nvSpPr>
        <p:spPr>
          <a:xfrm>
            <a:off x="4879823" y="3275229"/>
            <a:ext cx="470000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ab</a:t>
            </a:r>
          </a:p>
        </p:txBody>
      </p:sp>
      <p:sp>
        <p:nvSpPr>
          <p:cNvPr id="161" name="Shape 161"/>
          <p:cNvSpPr/>
          <p:nvPr/>
        </p:nvSpPr>
        <p:spPr>
          <a:xfrm>
            <a:off x="4080083" y="2711449"/>
            <a:ext cx="283817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a</a:t>
            </a:r>
          </a:p>
        </p:txBody>
      </p:sp>
      <p:sp>
        <p:nvSpPr>
          <p:cNvPr id="162" name="Shape 162"/>
          <p:cNvSpPr/>
          <p:nvPr/>
        </p:nvSpPr>
        <p:spPr>
          <a:xfrm>
            <a:off x="3196364" y="2961216"/>
            <a:ext cx="470001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ab</a:t>
            </a:r>
          </a:p>
        </p:txBody>
      </p:sp>
      <p:sp>
        <p:nvSpPr>
          <p:cNvPr id="163" name="Shape 163"/>
          <p:cNvSpPr/>
          <p:nvPr/>
        </p:nvSpPr>
        <p:spPr>
          <a:xfrm>
            <a:off x="4882291" y="5453591"/>
            <a:ext cx="300485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rgbClr val="0B21A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b</a:t>
            </a:r>
          </a:p>
        </p:txBody>
      </p:sp>
      <p:sp>
        <p:nvSpPr>
          <p:cNvPr id="164" name="Shape 164"/>
          <p:cNvSpPr/>
          <p:nvPr/>
        </p:nvSpPr>
        <p:spPr>
          <a:xfrm>
            <a:off x="3264056" y="4943473"/>
            <a:ext cx="283817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rgbClr val="0B21A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a</a:t>
            </a:r>
          </a:p>
        </p:txBody>
      </p:sp>
      <p:sp>
        <p:nvSpPr>
          <p:cNvPr id="165" name="Shape 165"/>
          <p:cNvSpPr/>
          <p:nvPr/>
        </p:nvSpPr>
        <p:spPr>
          <a:xfrm>
            <a:off x="1485090" y="5453591"/>
            <a:ext cx="300485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rgbClr val="0B21A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b</a:t>
            </a:r>
          </a:p>
        </p:txBody>
      </p:sp>
      <p:sp>
        <p:nvSpPr>
          <p:cNvPr id="166" name="Shape 166"/>
          <p:cNvSpPr/>
          <p:nvPr/>
        </p:nvSpPr>
        <p:spPr>
          <a:xfrm>
            <a:off x="4063191" y="5326591"/>
            <a:ext cx="470001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rgbClr val="0B21A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ab</a:t>
            </a:r>
          </a:p>
        </p:txBody>
      </p:sp>
      <p:sp>
        <p:nvSpPr>
          <p:cNvPr id="167" name="Shape 167"/>
          <p:cNvSpPr/>
          <p:nvPr/>
        </p:nvSpPr>
        <p:spPr>
          <a:xfrm>
            <a:off x="5701207" y="5453591"/>
            <a:ext cx="300485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rgbClr val="0B21A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b</a:t>
            </a:r>
          </a:p>
        </p:txBody>
      </p:sp>
      <p:sp>
        <p:nvSpPr>
          <p:cNvPr id="168" name="Shape 168"/>
          <p:cNvSpPr/>
          <p:nvPr/>
        </p:nvSpPr>
        <p:spPr>
          <a:xfrm>
            <a:off x="2300420" y="5057773"/>
            <a:ext cx="470000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rgbClr val="0B21A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ab</a:t>
            </a:r>
          </a:p>
        </p:txBody>
      </p:sp>
      <p:sp>
        <p:nvSpPr>
          <p:cNvPr id="169" name="Shape 169"/>
          <p:cNvSpPr/>
          <p:nvPr/>
        </p:nvSpPr>
        <p:spPr>
          <a:xfrm>
            <a:off x="9189342" y="4286248"/>
            <a:ext cx="283816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rgbClr val="0B21A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a</a:t>
            </a:r>
          </a:p>
        </p:txBody>
      </p:sp>
      <p:sp>
        <p:nvSpPr>
          <p:cNvPr id="170" name="Shape 170"/>
          <p:cNvSpPr/>
          <p:nvPr/>
        </p:nvSpPr>
        <p:spPr>
          <a:xfrm>
            <a:off x="10133509" y="4871507"/>
            <a:ext cx="300485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rgbClr val="0B21A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b</a:t>
            </a:r>
          </a:p>
        </p:txBody>
      </p:sp>
      <p:sp>
        <p:nvSpPr>
          <p:cNvPr id="171" name="Shape 171"/>
          <p:cNvSpPr/>
          <p:nvPr/>
        </p:nvSpPr>
        <p:spPr>
          <a:xfrm>
            <a:off x="8243597" y="5377391"/>
            <a:ext cx="283817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rgbClr val="0B21A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c</a:t>
            </a:r>
          </a:p>
        </p:txBody>
      </p:sp>
      <p:sp>
        <p:nvSpPr>
          <p:cNvPr id="172" name="Shape 172"/>
          <p:cNvSpPr/>
          <p:nvPr/>
        </p:nvSpPr>
        <p:spPr>
          <a:xfrm>
            <a:off x="11048717" y="5246157"/>
            <a:ext cx="283816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rgbClr val="0B21A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c</a:t>
            </a:r>
          </a:p>
        </p:txBody>
      </p:sp>
      <p:sp>
        <p:nvSpPr>
          <p:cNvPr id="173" name="Shape 173"/>
          <p:cNvSpPr/>
          <p:nvPr/>
        </p:nvSpPr>
        <p:spPr>
          <a:xfrm>
            <a:off x="11959959" y="5377391"/>
            <a:ext cx="283816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rgbClr val="0B21A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c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wipe dir="r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B5FC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/>
          <p:nvPr>
            <p:ph type="sldNum" sz="quarter" idx="4294967295"/>
          </p:nvPr>
        </p:nvSpPr>
        <p:spPr>
          <a:xfrm>
            <a:off x="6483247" y="9251950"/>
            <a:ext cx="368505" cy="381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grpSp>
        <p:nvGrpSpPr>
          <p:cNvPr id="178" name="Group 178"/>
          <p:cNvGrpSpPr/>
          <p:nvPr/>
        </p:nvGrpSpPr>
        <p:grpSpPr>
          <a:xfrm>
            <a:off x="598311" y="493213"/>
            <a:ext cx="10828889" cy="1362103"/>
            <a:chOff x="0" y="0"/>
            <a:chExt cx="10828887" cy="1362101"/>
          </a:xfrm>
        </p:grpSpPr>
        <p:sp>
          <p:nvSpPr>
            <p:cNvPr id="176" name="Shape 176"/>
            <p:cNvSpPr/>
            <p:nvPr/>
          </p:nvSpPr>
          <p:spPr>
            <a:xfrm>
              <a:off x="0" y="-1"/>
              <a:ext cx="10828889" cy="1362103"/>
            </a:xfrm>
            <a:prstGeom prst="rect">
              <a:avLst/>
            </a:prstGeom>
            <a:solidFill>
              <a:srgbClr val="FEFCDD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b="1" sz="4000">
                  <a:latin typeface="Comic Sans MS"/>
                  <a:ea typeface="Comic Sans MS"/>
                  <a:cs typeface="Comic Sans MS"/>
                  <a:sym typeface="Comic Sans MS"/>
                </a:defRPr>
              </a:pPr>
            </a:p>
          </p:txBody>
        </p:sp>
        <p:sp>
          <p:nvSpPr>
            <p:cNvPr id="177" name="Shape 177"/>
            <p:cNvSpPr/>
            <p:nvPr/>
          </p:nvSpPr>
          <p:spPr>
            <a:xfrm>
              <a:off x="0" y="274650"/>
              <a:ext cx="10828889" cy="812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b="1" sz="4000">
                  <a:latin typeface="Comic Sans MS"/>
                  <a:ea typeface="Comic Sans MS"/>
                  <a:cs typeface="Comic Sans MS"/>
                  <a:sym typeface="Comic Sans MS"/>
                </a:defRPr>
              </a:lvl1pPr>
            </a:lstStyle>
            <a:p>
              <a:pPr/>
              <a:r>
                <a:t>Projeto Biomarcadores na Vaquejada: CK </a:t>
              </a:r>
            </a:p>
          </p:txBody>
        </p:sp>
      </p:grpSp>
      <p:pic>
        <p:nvPicPr>
          <p:cNvPr id="179" name="image9.jpeg"/>
          <p:cNvPicPr>
            <a:picLocks noChangeAspect="1"/>
          </p:cNvPicPr>
          <p:nvPr/>
        </p:nvPicPr>
        <p:blipFill>
          <a:blip r:embed="rId2">
            <a:extLst/>
          </a:blip>
          <a:srcRect l="6268" t="10997" r="17575" b="49644"/>
          <a:stretch>
            <a:fillRect/>
          </a:stretch>
        </p:blipFill>
        <p:spPr>
          <a:xfrm>
            <a:off x="6677777" y="2566722"/>
            <a:ext cx="6278462" cy="462021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  <p:pic>
        <p:nvPicPr>
          <p:cNvPr id="180" name="image9.jpeg"/>
          <p:cNvPicPr>
            <a:picLocks noChangeAspect="1"/>
          </p:cNvPicPr>
          <p:nvPr/>
        </p:nvPicPr>
        <p:blipFill>
          <a:blip r:embed="rId2">
            <a:extLst/>
          </a:blip>
          <a:srcRect l="7006" t="50316" r="16063" b="11163"/>
          <a:stretch>
            <a:fillRect/>
          </a:stretch>
        </p:blipFill>
        <p:spPr>
          <a:xfrm>
            <a:off x="95805" y="2599861"/>
            <a:ext cx="6387489" cy="4553857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  <p:sp>
        <p:nvSpPr>
          <p:cNvPr id="181" name="Shape 181"/>
          <p:cNvSpPr/>
          <p:nvPr/>
        </p:nvSpPr>
        <p:spPr>
          <a:xfrm>
            <a:off x="2238523" y="7711347"/>
            <a:ext cx="8857953" cy="1016001"/>
          </a:xfrm>
          <a:prstGeom prst="rect">
            <a:avLst/>
          </a:prstGeom>
          <a:solidFill>
            <a:srgbClr val="F5D328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b="1" sz="3000">
                <a:latin typeface="+mn-lt"/>
                <a:ea typeface="+mn-ea"/>
                <a:cs typeface="+mn-cs"/>
                <a:sym typeface="Helvetica"/>
              </a:defRPr>
            </a:pPr>
            <a:r>
              <a:t>CK “normal” &lt;400UI após 4 horas do exercício</a:t>
            </a:r>
          </a:p>
          <a:p>
            <a:pPr algn="l">
              <a:defRPr b="1" sz="3000">
                <a:latin typeface="+mn-lt"/>
                <a:ea typeface="+mn-ea"/>
                <a:cs typeface="+mn-cs"/>
                <a:sym typeface="Helvetica"/>
              </a:defRPr>
            </a:pPr>
            <a:r>
              <a:t>Enzima indicadora da integridade dos músculos</a:t>
            </a:r>
          </a:p>
        </p:txBody>
      </p:sp>
      <p:pic>
        <p:nvPicPr>
          <p:cNvPr id="182" name="image2.png"/>
          <p:cNvPicPr>
            <a:picLocks noChangeAspect="1"/>
          </p:cNvPicPr>
          <p:nvPr/>
        </p:nvPicPr>
        <p:blipFill>
          <a:blip r:embed="rId3">
            <a:extLst/>
          </a:blip>
          <a:srcRect l="5412" t="19982" r="60199" b="5108"/>
          <a:stretch>
            <a:fillRect/>
          </a:stretch>
        </p:blipFill>
        <p:spPr>
          <a:xfrm>
            <a:off x="1325487" y="1939876"/>
            <a:ext cx="1058242" cy="1582801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  <p:pic>
        <p:nvPicPr>
          <p:cNvPr id="183" name="image2.png"/>
          <p:cNvPicPr>
            <a:picLocks noChangeAspect="1"/>
          </p:cNvPicPr>
          <p:nvPr/>
        </p:nvPicPr>
        <p:blipFill>
          <a:blip r:embed="rId3">
            <a:extLst/>
          </a:blip>
          <a:srcRect l="49891" t="24132" r="12598" b="4089"/>
          <a:stretch>
            <a:fillRect/>
          </a:stretch>
        </p:blipFill>
        <p:spPr>
          <a:xfrm>
            <a:off x="11557226" y="1939876"/>
            <a:ext cx="1204424" cy="1582557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  <p:sp>
        <p:nvSpPr>
          <p:cNvPr id="184" name="Shape 184"/>
          <p:cNvSpPr/>
          <p:nvPr/>
        </p:nvSpPr>
        <p:spPr>
          <a:xfrm>
            <a:off x="12168624" y="4480982"/>
            <a:ext cx="283816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a</a:t>
            </a:r>
          </a:p>
        </p:txBody>
      </p:sp>
      <p:sp>
        <p:nvSpPr>
          <p:cNvPr id="185" name="Shape 185"/>
          <p:cNvSpPr/>
          <p:nvPr/>
        </p:nvSpPr>
        <p:spPr>
          <a:xfrm>
            <a:off x="11207657" y="4379382"/>
            <a:ext cx="283816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a</a:t>
            </a:r>
          </a:p>
        </p:txBody>
      </p:sp>
      <p:sp>
        <p:nvSpPr>
          <p:cNvPr id="186" name="Shape 186"/>
          <p:cNvSpPr/>
          <p:nvPr/>
        </p:nvSpPr>
        <p:spPr>
          <a:xfrm>
            <a:off x="10246691" y="4303182"/>
            <a:ext cx="283817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a</a:t>
            </a:r>
          </a:p>
        </p:txBody>
      </p:sp>
      <p:sp>
        <p:nvSpPr>
          <p:cNvPr id="187" name="Shape 187"/>
          <p:cNvSpPr/>
          <p:nvPr/>
        </p:nvSpPr>
        <p:spPr>
          <a:xfrm>
            <a:off x="9285724" y="4303182"/>
            <a:ext cx="283816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a</a:t>
            </a:r>
          </a:p>
        </p:txBody>
      </p:sp>
      <p:sp>
        <p:nvSpPr>
          <p:cNvPr id="188" name="Shape 188"/>
          <p:cNvSpPr/>
          <p:nvPr/>
        </p:nvSpPr>
        <p:spPr>
          <a:xfrm>
            <a:off x="8299358" y="4688416"/>
            <a:ext cx="283817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a</a:t>
            </a:r>
          </a:p>
        </p:txBody>
      </p:sp>
      <p:sp>
        <p:nvSpPr>
          <p:cNvPr id="189" name="Shape 189"/>
          <p:cNvSpPr/>
          <p:nvPr/>
        </p:nvSpPr>
        <p:spPr>
          <a:xfrm>
            <a:off x="3261888" y="4265082"/>
            <a:ext cx="283817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a</a:t>
            </a:r>
          </a:p>
        </p:txBody>
      </p:sp>
      <p:sp>
        <p:nvSpPr>
          <p:cNvPr id="190" name="Shape 190"/>
          <p:cNvSpPr/>
          <p:nvPr/>
        </p:nvSpPr>
        <p:spPr>
          <a:xfrm>
            <a:off x="1653481" y="5022848"/>
            <a:ext cx="300485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b</a:t>
            </a:r>
          </a:p>
        </p:txBody>
      </p:sp>
      <p:sp>
        <p:nvSpPr>
          <p:cNvPr id="191" name="Shape 191"/>
          <p:cNvSpPr/>
          <p:nvPr/>
        </p:nvSpPr>
        <p:spPr>
          <a:xfrm>
            <a:off x="5564779" y="4823882"/>
            <a:ext cx="470001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ab</a:t>
            </a:r>
          </a:p>
        </p:txBody>
      </p:sp>
      <p:sp>
        <p:nvSpPr>
          <p:cNvPr id="192" name="Shape 192"/>
          <p:cNvSpPr/>
          <p:nvPr/>
        </p:nvSpPr>
        <p:spPr>
          <a:xfrm>
            <a:off x="4790121" y="4641848"/>
            <a:ext cx="470001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ab</a:t>
            </a:r>
          </a:p>
        </p:txBody>
      </p:sp>
      <p:sp>
        <p:nvSpPr>
          <p:cNvPr id="193" name="Shape 193"/>
          <p:cNvSpPr/>
          <p:nvPr/>
        </p:nvSpPr>
        <p:spPr>
          <a:xfrm>
            <a:off x="3951962" y="4641848"/>
            <a:ext cx="470001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ab</a:t>
            </a:r>
          </a:p>
        </p:txBody>
      </p:sp>
      <p:sp>
        <p:nvSpPr>
          <p:cNvPr id="194" name="Shape 194"/>
          <p:cNvSpPr/>
          <p:nvPr/>
        </p:nvSpPr>
        <p:spPr>
          <a:xfrm>
            <a:off x="2385630" y="4138082"/>
            <a:ext cx="470000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ab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wipe dir="u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B5FC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/>
          <p:nvPr>
            <p:ph type="sldNum" sz="quarter" idx="4294967295"/>
          </p:nvPr>
        </p:nvSpPr>
        <p:spPr>
          <a:xfrm>
            <a:off x="6483247" y="9251950"/>
            <a:ext cx="368505" cy="381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97" name="Shape 197"/>
          <p:cNvSpPr/>
          <p:nvPr/>
        </p:nvSpPr>
        <p:spPr>
          <a:xfrm>
            <a:off x="9747732" y="8875968"/>
            <a:ext cx="2274393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1800">
                <a:solidFill>
                  <a:srgbClr val="E32400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Hunka et al,</a:t>
            </a:r>
          </a:p>
        </p:txBody>
      </p:sp>
      <p:grpSp>
        <p:nvGrpSpPr>
          <p:cNvPr id="200" name="Group 200"/>
          <p:cNvGrpSpPr/>
          <p:nvPr/>
        </p:nvGrpSpPr>
        <p:grpSpPr>
          <a:xfrm>
            <a:off x="598311" y="517819"/>
            <a:ext cx="11537244" cy="1362103"/>
            <a:chOff x="0" y="0"/>
            <a:chExt cx="11537243" cy="1362101"/>
          </a:xfrm>
        </p:grpSpPr>
        <p:sp>
          <p:nvSpPr>
            <p:cNvPr id="198" name="Shape 198"/>
            <p:cNvSpPr/>
            <p:nvPr/>
          </p:nvSpPr>
          <p:spPr>
            <a:xfrm>
              <a:off x="0" y="-1"/>
              <a:ext cx="11537244" cy="1362103"/>
            </a:xfrm>
            <a:prstGeom prst="rect">
              <a:avLst/>
            </a:prstGeom>
            <a:solidFill>
              <a:srgbClr val="FEFCDD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b="1" sz="4000">
                  <a:latin typeface="Comic Sans MS"/>
                  <a:ea typeface="Comic Sans MS"/>
                  <a:cs typeface="Comic Sans MS"/>
                  <a:sym typeface="Comic Sans MS"/>
                </a:defRPr>
              </a:pPr>
            </a:p>
          </p:txBody>
        </p:sp>
        <p:sp>
          <p:nvSpPr>
            <p:cNvPr id="199" name="Shape 199"/>
            <p:cNvSpPr/>
            <p:nvPr/>
          </p:nvSpPr>
          <p:spPr>
            <a:xfrm>
              <a:off x="0" y="274650"/>
              <a:ext cx="11537244" cy="812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b="1" sz="4000">
                  <a:latin typeface="Comic Sans MS"/>
                  <a:ea typeface="Comic Sans MS"/>
                  <a:cs typeface="Comic Sans MS"/>
                  <a:sym typeface="Comic Sans MS"/>
                </a:defRPr>
              </a:lvl1pPr>
            </a:lstStyle>
            <a:p>
              <a:pPr/>
              <a:r>
                <a:t>Projeto Biomarcadores na Vaquejada: Cortisol </a:t>
              </a:r>
            </a:p>
          </p:txBody>
        </p:sp>
      </p:grpSp>
      <p:pic>
        <p:nvPicPr>
          <p:cNvPr id="201" name="image10.jpeg"/>
          <p:cNvPicPr>
            <a:picLocks noChangeAspect="1"/>
          </p:cNvPicPr>
          <p:nvPr/>
        </p:nvPicPr>
        <p:blipFill>
          <a:blip r:embed="rId2">
            <a:extLst/>
          </a:blip>
          <a:srcRect l="5688" t="9846" r="17499" b="52278"/>
          <a:stretch>
            <a:fillRect/>
          </a:stretch>
        </p:blipFill>
        <p:spPr>
          <a:xfrm>
            <a:off x="6784319" y="2746866"/>
            <a:ext cx="5902165" cy="4143902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  <p:pic>
        <p:nvPicPr>
          <p:cNvPr id="202" name="image10.jpeg"/>
          <p:cNvPicPr>
            <a:picLocks noChangeAspect="1"/>
          </p:cNvPicPr>
          <p:nvPr/>
        </p:nvPicPr>
        <p:blipFill>
          <a:blip r:embed="rId2">
            <a:extLst/>
          </a:blip>
          <a:srcRect l="5633" t="49192" r="16116" b="13639"/>
          <a:stretch>
            <a:fillRect/>
          </a:stretch>
        </p:blipFill>
        <p:spPr>
          <a:xfrm>
            <a:off x="285624" y="2733769"/>
            <a:ext cx="6165988" cy="4170098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  <p:sp>
        <p:nvSpPr>
          <p:cNvPr id="203" name="Shape 203"/>
          <p:cNvSpPr/>
          <p:nvPr/>
        </p:nvSpPr>
        <p:spPr>
          <a:xfrm>
            <a:off x="1326020" y="7554383"/>
            <a:ext cx="10081826" cy="1282701"/>
          </a:xfrm>
          <a:prstGeom prst="rect">
            <a:avLst/>
          </a:prstGeom>
          <a:solidFill>
            <a:srgbClr val="F5D328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b="1" sz="2600">
                <a:latin typeface="+mn-lt"/>
                <a:ea typeface="+mn-ea"/>
                <a:cs typeface="+mn-cs"/>
                <a:sym typeface="Helvetica"/>
              </a:defRPr>
            </a:pPr>
            <a:r>
              <a:t>        Cortisol </a:t>
            </a:r>
          </a:p>
          <a:p>
            <a:pPr algn="l">
              <a:defRPr b="1" sz="2600">
                <a:latin typeface="+mn-lt"/>
                <a:ea typeface="+mn-ea"/>
                <a:cs typeface="+mn-cs"/>
                <a:sym typeface="Helvetica"/>
              </a:defRPr>
            </a:pPr>
            <a:r>
              <a:t>        Favorece a disponibilidade de metabólitos energéticos </a:t>
            </a:r>
          </a:p>
          <a:p>
            <a:pPr algn="l">
              <a:defRPr b="1" sz="2600">
                <a:latin typeface="+mn-lt"/>
                <a:ea typeface="+mn-ea"/>
                <a:cs typeface="+mn-cs"/>
                <a:sym typeface="Helvetica"/>
              </a:defRPr>
            </a:pPr>
            <a:r>
              <a:t>              para o exercício e sobrevivência </a:t>
            </a:r>
          </a:p>
        </p:txBody>
      </p:sp>
      <p:pic>
        <p:nvPicPr>
          <p:cNvPr id="204" name="image2.png"/>
          <p:cNvPicPr>
            <a:picLocks noChangeAspect="1"/>
          </p:cNvPicPr>
          <p:nvPr/>
        </p:nvPicPr>
        <p:blipFill>
          <a:blip r:embed="rId3">
            <a:extLst/>
          </a:blip>
          <a:srcRect l="5412" t="19982" r="60199" b="5107"/>
          <a:stretch>
            <a:fillRect/>
          </a:stretch>
        </p:blipFill>
        <p:spPr>
          <a:xfrm>
            <a:off x="1274688" y="2007609"/>
            <a:ext cx="1350386" cy="2019759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  <p:pic>
        <p:nvPicPr>
          <p:cNvPr id="205" name="image2.png"/>
          <p:cNvPicPr>
            <a:picLocks noChangeAspect="1"/>
          </p:cNvPicPr>
          <p:nvPr/>
        </p:nvPicPr>
        <p:blipFill>
          <a:blip r:embed="rId3">
            <a:extLst/>
          </a:blip>
          <a:srcRect l="49891" t="24132" r="12598" b="4090"/>
          <a:stretch>
            <a:fillRect/>
          </a:stretch>
        </p:blipFill>
        <p:spPr>
          <a:xfrm>
            <a:off x="10829035" y="1959191"/>
            <a:ext cx="1610882" cy="2116623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  <p:sp>
        <p:nvSpPr>
          <p:cNvPr id="206" name="Shape 206"/>
          <p:cNvSpPr/>
          <p:nvPr/>
        </p:nvSpPr>
        <p:spPr>
          <a:xfrm>
            <a:off x="10157791" y="4061882"/>
            <a:ext cx="283817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a</a:t>
            </a:r>
          </a:p>
        </p:txBody>
      </p:sp>
      <p:sp>
        <p:nvSpPr>
          <p:cNvPr id="207" name="Shape 207"/>
          <p:cNvSpPr/>
          <p:nvPr/>
        </p:nvSpPr>
        <p:spPr>
          <a:xfrm>
            <a:off x="11122991" y="4718048"/>
            <a:ext cx="283817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a</a:t>
            </a:r>
          </a:p>
        </p:txBody>
      </p:sp>
      <p:sp>
        <p:nvSpPr>
          <p:cNvPr id="208" name="Shape 208"/>
          <p:cNvSpPr/>
          <p:nvPr/>
        </p:nvSpPr>
        <p:spPr>
          <a:xfrm>
            <a:off x="9171424" y="4383616"/>
            <a:ext cx="283816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a</a:t>
            </a:r>
          </a:p>
        </p:txBody>
      </p:sp>
      <p:sp>
        <p:nvSpPr>
          <p:cNvPr id="209" name="Shape 209"/>
          <p:cNvSpPr/>
          <p:nvPr/>
        </p:nvSpPr>
        <p:spPr>
          <a:xfrm>
            <a:off x="12134891" y="5086348"/>
            <a:ext cx="300485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b</a:t>
            </a:r>
          </a:p>
        </p:txBody>
      </p:sp>
      <p:sp>
        <p:nvSpPr>
          <p:cNvPr id="210" name="Shape 210"/>
          <p:cNvSpPr/>
          <p:nvPr/>
        </p:nvSpPr>
        <p:spPr>
          <a:xfrm>
            <a:off x="8045491" y="5264148"/>
            <a:ext cx="300485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b</a:t>
            </a:r>
          </a:p>
        </p:txBody>
      </p:sp>
      <p:sp>
        <p:nvSpPr>
          <p:cNvPr id="211" name="Shape 211"/>
          <p:cNvSpPr/>
          <p:nvPr/>
        </p:nvSpPr>
        <p:spPr>
          <a:xfrm>
            <a:off x="4184755" y="3198282"/>
            <a:ext cx="283817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a</a:t>
            </a:r>
          </a:p>
        </p:txBody>
      </p:sp>
      <p:sp>
        <p:nvSpPr>
          <p:cNvPr id="212" name="Shape 212"/>
          <p:cNvSpPr/>
          <p:nvPr/>
        </p:nvSpPr>
        <p:spPr>
          <a:xfrm>
            <a:off x="5848587" y="4845048"/>
            <a:ext cx="300485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b</a:t>
            </a:r>
          </a:p>
        </p:txBody>
      </p:sp>
      <p:sp>
        <p:nvSpPr>
          <p:cNvPr id="213" name="Shape 213"/>
          <p:cNvSpPr/>
          <p:nvPr/>
        </p:nvSpPr>
        <p:spPr>
          <a:xfrm>
            <a:off x="1534730" y="4545700"/>
            <a:ext cx="470000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ab</a:t>
            </a:r>
          </a:p>
        </p:txBody>
      </p:sp>
      <p:sp>
        <p:nvSpPr>
          <p:cNvPr id="214" name="Shape 214"/>
          <p:cNvSpPr/>
          <p:nvPr/>
        </p:nvSpPr>
        <p:spPr>
          <a:xfrm>
            <a:off x="2381697" y="3947582"/>
            <a:ext cx="470000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ab</a:t>
            </a:r>
          </a:p>
        </p:txBody>
      </p:sp>
      <p:sp>
        <p:nvSpPr>
          <p:cNvPr id="215" name="Shape 215"/>
          <p:cNvSpPr/>
          <p:nvPr/>
        </p:nvSpPr>
        <p:spPr>
          <a:xfrm>
            <a:off x="4938329" y="4193116"/>
            <a:ext cx="470001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ab</a:t>
            </a:r>
          </a:p>
        </p:txBody>
      </p:sp>
      <p:sp>
        <p:nvSpPr>
          <p:cNvPr id="216" name="Shape 216"/>
          <p:cNvSpPr/>
          <p:nvPr/>
        </p:nvSpPr>
        <p:spPr>
          <a:xfrm>
            <a:off x="3336121" y="3553882"/>
            <a:ext cx="283817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wipe dir="u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gradFill flip="none" rotWithShape="1">
          <a:gsLst>
            <a:gs pos="0">
              <a:srgbClr val="51A8F9"/>
            </a:gs>
            <a:gs pos="100000">
              <a:schemeClr val="accent1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/>
          <p:nvPr>
            <p:ph type="title"/>
          </p:nvPr>
        </p:nvSpPr>
        <p:spPr>
          <a:xfrm>
            <a:off x="1354665" y="406400"/>
            <a:ext cx="7659314" cy="1345474"/>
          </a:xfrm>
          <a:prstGeom prst="rect">
            <a:avLst/>
          </a:prstGeom>
          <a:solidFill>
            <a:srgbClr val="DCDEE0"/>
          </a:solidFill>
        </p:spPr>
        <p:txBody>
          <a:bodyPr/>
          <a:lstStyle/>
          <a:p>
            <a:pPr lvl="1" indent="221741" defTabSz="566673">
              <a:defRPr b="1" sz="7700">
                <a:latin typeface="+mn-lt"/>
                <a:ea typeface="+mn-ea"/>
                <a:cs typeface="+mn-cs"/>
                <a:sym typeface="Helvetica"/>
              </a:defRPr>
            </a:pPr>
            <a:r>
              <a:t>Autorregulação</a:t>
            </a:r>
          </a:p>
        </p:txBody>
      </p:sp>
      <p:sp>
        <p:nvSpPr>
          <p:cNvPr id="219" name="Shape 219"/>
          <p:cNvSpPr/>
          <p:nvPr>
            <p:ph type="body" idx="1"/>
          </p:nvPr>
        </p:nvSpPr>
        <p:spPr>
          <a:xfrm>
            <a:off x="863991" y="1766809"/>
            <a:ext cx="10965745" cy="7091761"/>
          </a:xfrm>
          <a:prstGeom prst="rect">
            <a:avLst/>
          </a:prstGeom>
          <a:solidFill>
            <a:srgbClr val="EEF286"/>
          </a:solidFill>
          <a:ln>
            <a:solidFill>
              <a:srgbClr val="000000"/>
            </a:solidFill>
          </a:ln>
        </p:spPr>
        <p:txBody>
          <a:bodyPr/>
          <a:lstStyle/>
          <a:p>
            <a:pPr marL="0" indent="0" defTabSz="457200">
              <a:lnSpc>
                <a:spcPct val="150000"/>
              </a:lnSpc>
              <a:spcBef>
                <a:spcPts val="0"/>
              </a:spcBef>
              <a:buSzTx/>
              <a:buNone/>
              <a:defRPr b="1" sz="2700">
                <a:latin typeface="Arial"/>
                <a:ea typeface="Arial"/>
                <a:cs typeface="Arial"/>
                <a:sym typeface="Arial"/>
              </a:defRPr>
            </a:pPr>
            <a:r>
              <a:t>     — </a:t>
            </a:r>
            <a:r>
              <a:rPr sz="3300"/>
              <a:t>Código de ética do MV (resolução #722, CFMV/CRMVs).</a:t>
            </a:r>
            <a:endParaRPr sz="3300"/>
          </a:p>
          <a:p>
            <a:pPr marL="0" indent="0" defTabSz="457200">
              <a:lnSpc>
                <a:spcPct val="150000"/>
              </a:lnSpc>
              <a:spcBef>
                <a:spcPts val="0"/>
              </a:spcBef>
              <a:buSzTx/>
              <a:buNone/>
              <a:defRPr b="1" sz="3300">
                <a:latin typeface="Arial"/>
                <a:ea typeface="Arial"/>
                <a:cs typeface="Arial"/>
                <a:sym typeface="Arial"/>
              </a:defRPr>
            </a:pPr>
            <a:r>
              <a:t>	— Seguindo o regulamento do ABQM, que foi o primeiro do Brasil, seguido pelo do MAPA. </a:t>
            </a:r>
          </a:p>
          <a:p>
            <a:pPr marL="0" indent="0" defTabSz="457200">
              <a:lnSpc>
                <a:spcPct val="150000"/>
              </a:lnSpc>
              <a:spcBef>
                <a:spcPts val="0"/>
              </a:spcBef>
              <a:buSzTx/>
              <a:buNone/>
              <a:defRPr b="1" sz="3300">
                <a:latin typeface="Arial"/>
                <a:ea typeface="Arial"/>
                <a:cs typeface="Arial"/>
                <a:sym typeface="Arial"/>
              </a:defRPr>
            </a:pPr>
            <a:r>
              <a:t>	— Mantendo-se de forma padronizada e unificada os preceitos de bem-estar animal sendo então possível orientar, fiscalizar e punir, se for o caso, os que não utilizam essas boas práticas.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wipe dir="l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gradFill flip="none" rotWithShape="1">
          <a:gsLst>
            <a:gs pos="0">
              <a:srgbClr val="51A8F9"/>
            </a:gs>
            <a:gs pos="100000">
              <a:schemeClr val="accent1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/>
          <p:nvPr>
            <p:ph type="title"/>
          </p:nvPr>
        </p:nvSpPr>
        <p:spPr>
          <a:xfrm>
            <a:off x="1354665" y="406400"/>
            <a:ext cx="7659314" cy="1345474"/>
          </a:xfrm>
          <a:prstGeom prst="rect">
            <a:avLst/>
          </a:prstGeom>
          <a:solidFill>
            <a:srgbClr val="DCDEE0"/>
          </a:solidFill>
        </p:spPr>
        <p:txBody>
          <a:bodyPr/>
          <a:lstStyle/>
          <a:p>
            <a:pPr lvl="1" indent="228600">
              <a:defRPr b="1">
                <a:latin typeface="+mn-lt"/>
                <a:ea typeface="+mn-ea"/>
                <a:cs typeface="+mn-cs"/>
                <a:sym typeface="Helvetica"/>
              </a:defRPr>
            </a:pPr>
            <a:r>
              <a:t>Saúde única</a:t>
            </a:r>
          </a:p>
        </p:txBody>
      </p:sp>
      <p:sp>
        <p:nvSpPr>
          <p:cNvPr id="222" name="Shape 222"/>
          <p:cNvSpPr/>
          <p:nvPr>
            <p:ph type="body" idx="1"/>
          </p:nvPr>
        </p:nvSpPr>
        <p:spPr>
          <a:xfrm>
            <a:off x="741600" y="1766809"/>
            <a:ext cx="10965748" cy="7091761"/>
          </a:xfrm>
          <a:prstGeom prst="rect">
            <a:avLst/>
          </a:prstGeom>
          <a:solidFill>
            <a:srgbClr val="EEF286"/>
          </a:solidFill>
          <a:ln>
            <a:solidFill>
              <a:srgbClr val="000000"/>
            </a:solidFill>
          </a:ln>
        </p:spPr>
        <p:txBody>
          <a:bodyPr/>
          <a:lstStyle/>
          <a:p>
            <a:pPr marL="0" indent="0" algn="ctr" defTabSz="457200">
              <a:lnSpc>
                <a:spcPct val="150000"/>
              </a:lnSpc>
              <a:spcBef>
                <a:spcPts val="0"/>
              </a:spcBef>
              <a:buSzTx/>
              <a:buNone/>
              <a:defRPr b="1" sz="3700">
                <a:latin typeface="Arial"/>
                <a:ea typeface="Arial"/>
                <a:cs typeface="Arial"/>
                <a:sym typeface="Arial"/>
              </a:defRPr>
            </a:pPr>
            <a:r>
              <a:t>           </a:t>
            </a:r>
            <a:r>
              <a:rPr i="1"/>
              <a:t>“A proibição desse esporte poderá incidir em evento e circulação clandestina de animais, favorecendo a dispersão de enfermidades e facilitando os acidentes, como também impactando negativamente na realidade econômica e social das regiões onde ocorrem” (Presidência, CRMV-PE).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gradFill flip="none" rotWithShape="1">
          <a:gsLst>
            <a:gs pos="0">
              <a:srgbClr val="51A8F9"/>
            </a:gs>
            <a:gs pos="100000">
              <a:schemeClr val="accent1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/>
          <p:nvPr>
            <p:ph type="title"/>
          </p:nvPr>
        </p:nvSpPr>
        <p:spPr>
          <a:xfrm>
            <a:off x="1293470" y="508391"/>
            <a:ext cx="9780732" cy="1345474"/>
          </a:xfrm>
          <a:prstGeom prst="rect">
            <a:avLst/>
          </a:prstGeom>
          <a:solidFill>
            <a:srgbClr val="DCDEE0"/>
          </a:solidFill>
        </p:spPr>
        <p:txBody>
          <a:bodyPr/>
          <a:lstStyle/>
          <a:p>
            <a:pPr lvl="1" indent="176021" defTabSz="449833">
              <a:defRPr b="1" sz="6100">
                <a:latin typeface="+mn-lt"/>
                <a:ea typeface="+mn-ea"/>
                <a:cs typeface="+mn-cs"/>
                <a:sym typeface="Helvetica"/>
              </a:defRPr>
            </a:pPr>
            <a:r>
              <a:t>A indústria dos Equídeos</a:t>
            </a:r>
          </a:p>
        </p:txBody>
      </p:sp>
      <p:sp>
        <p:nvSpPr>
          <p:cNvPr id="225" name="Shape 225"/>
          <p:cNvSpPr/>
          <p:nvPr>
            <p:ph type="body" idx="1"/>
          </p:nvPr>
        </p:nvSpPr>
        <p:spPr>
          <a:xfrm>
            <a:off x="802795" y="1766809"/>
            <a:ext cx="10965748" cy="7091761"/>
          </a:xfrm>
          <a:prstGeom prst="rect">
            <a:avLst/>
          </a:prstGeom>
          <a:solidFill>
            <a:srgbClr val="EEF286"/>
          </a:solidFill>
          <a:ln>
            <a:solidFill>
              <a:srgbClr val="000000"/>
            </a:solidFill>
          </a:ln>
        </p:spPr>
        <p:txBody>
          <a:bodyPr/>
          <a:lstStyle/>
          <a:p>
            <a:pPr marL="0" indent="0" algn="ctr" defTabSz="457200">
              <a:lnSpc>
                <a:spcPct val="150000"/>
              </a:lnSpc>
              <a:spcBef>
                <a:spcPts val="0"/>
              </a:spcBef>
              <a:buSzTx/>
              <a:buNone/>
              <a:defRPr b="1" sz="2700">
                <a:latin typeface="Arial"/>
                <a:ea typeface="Arial"/>
                <a:cs typeface="Arial"/>
                <a:sym typeface="Arial"/>
              </a:defRPr>
            </a:pPr>
            <a:r>
              <a:t>  </a:t>
            </a:r>
            <a:r>
              <a:rPr sz="3000"/>
              <a:t> “</a:t>
            </a:r>
            <a:r>
              <a:rPr i="1" sz="3000"/>
              <a:t>São animais (atletas) que movimentam com maior intensidade a indústria… Cresce também o número e tamanho dos eventos, como provas de tambor e baliza, vaquejadas e tantos outros. </a:t>
            </a:r>
            <a:endParaRPr i="1" sz="3000"/>
          </a:p>
          <a:p>
            <a:pPr marL="0" indent="0" algn="ctr" defTabSz="457200">
              <a:lnSpc>
                <a:spcPct val="150000"/>
              </a:lnSpc>
              <a:spcBef>
                <a:spcPts val="0"/>
              </a:spcBef>
              <a:buSzTx/>
              <a:buNone/>
              <a:defRPr b="1" i="1" sz="3000">
                <a:latin typeface="Arial"/>
                <a:ea typeface="Arial"/>
                <a:cs typeface="Arial"/>
                <a:sym typeface="Arial"/>
              </a:defRPr>
            </a:pPr>
            <a:r>
              <a:t>O crescimento da classe média brasileira, verificada nos últimos anos, com incorporação de milhões de brasileiros ao mercado, contribui também para explicar este forte crescimento da equinocultura.” </a:t>
            </a:r>
            <a:r>
              <a:rPr i="0"/>
              <a:t>MAPA, 2016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gradFill flip="none" rotWithShape="1">
          <a:gsLst>
            <a:gs pos="0">
              <a:srgbClr val="51A8F9"/>
            </a:gs>
            <a:gs pos="100000">
              <a:schemeClr val="accent1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/>
          <p:nvPr>
            <p:ph type="title"/>
          </p:nvPr>
        </p:nvSpPr>
        <p:spPr>
          <a:xfrm>
            <a:off x="1293470" y="508391"/>
            <a:ext cx="9810692" cy="1345474"/>
          </a:xfrm>
          <a:prstGeom prst="rect">
            <a:avLst/>
          </a:prstGeom>
          <a:solidFill>
            <a:srgbClr val="DCDEE0"/>
          </a:solidFill>
        </p:spPr>
        <p:txBody>
          <a:bodyPr/>
          <a:lstStyle/>
          <a:p>
            <a:pPr lvl="1" indent="173736" defTabSz="443991">
              <a:defRPr b="1" sz="6000">
                <a:latin typeface="+mn-lt"/>
                <a:ea typeface="+mn-ea"/>
                <a:cs typeface="+mn-cs"/>
                <a:sym typeface="Helvetica"/>
              </a:defRPr>
            </a:pPr>
            <a:r>
              <a:t>Posição do CRMVs/CFMV</a:t>
            </a:r>
          </a:p>
        </p:txBody>
      </p:sp>
      <p:sp>
        <p:nvSpPr>
          <p:cNvPr id="228" name="Shape 228"/>
          <p:cNvSpPr/>
          <p:nvPr>
            <p:ph type="body" idx="1"/>
          </p:nvPr>
        </p:nvSpPr>
        <p:spPr>
          <a:xfrm>
            <a:off x="802795" y="1766809"/>
            <a:ext cx="10965748" cy="7091761"/>
          </a:xfrm>
          <a:prstGeom prst="rect">
            <a:avLst/>
          </a:prstGeom>
          <a:solidFill>
            <a:srgbClr val="EEF286"/>
          </a:solidFill>
          <a:ln>
            <a:solidFill>
              <a:srgbClr val="000000"/>
            </a:solidFill>
          </a:ln>
        </p:spPr>
        <p:txBody>
          <a:bodyPr/>
          <a:lstStyle>
            <a:lvl1pPr marL="0" indent="0" defTabSz="457200">
              <a:lnSpc>
                <a:spcPct val="150000"/>
              </a:lnSpc>
              <a:spcBef>
                <a:spcPts val="0"/>
              </a:spcBef>
              <a:buSzTx/>
              <a:buNone/>
              <a:defRPr b="1" sz="30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    Diferentemente do que ocorreu no CFMV, diversos conselhos regionais (17 em 24), fizeram consultas aos membros das suas comissões, incluindo a comissão de bem-estar animal, e na maioria deles a consulta resultou em notas favoráveis à regulamentação dos esportes equestres, incluindo a vaquejada, com base no código de ética profissional, nos conceitos de bem-estar animal e nas pesquisas científicas disponíveis nas literatura.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gradFill flip="none" rotWithShape="1">
          <a:gsLst>
            <a:gs pos="0">
              <a:srgbClr val="51A8F9"/>
            </a:gs>
            <a:gs pos="100000">
              <a:schemeClr val="accent1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/>
          <p:nvPr>
            <p:ph type="title"/>
          </p:nvPr>
        </p:nvSpPr>
        <p:spPr>
          <a:xfrm>
            <a:off x="1354665" y="406400"/>
            <a:ext cx="6215263" cy="1345474"/>
          </a:xfrm>
          <a:prstGeom prst="rect">
            <a:avLst/>
          </a:prstGeom>
          <a:solidFill>
            <a:srgbClr val="DCDEE0"/>
          </a:solidFill>
        </p:spPr>
        <p:txBody>
          <a:bodyPr/>
          <a:lstStyle/>
          <a:p>
            <a:pPr lvl="1" indent="228600">
              <a:defRPr b="1">
                <a:latin typeface="+mn-lt"/>
                <a:ea typeface="+mn-ea"/>
                <a:cs typeface="+mn-cs"/>
                <a:sym typeface="Helvetica"/>
              </a:defRPr>
            </a:pPr>
            <a:r>
              <a:t>Conclusões</a:t>
            </a:r>
          </a:p>
        </p:txBody>
      </p:sp>
      <p:sp>
        <p:nvSpPr>
          <p:cNvPr id="231" name="Shape 231"/>
          <p:cNvSpPr/>
          <p:nvPr>
            <p:ph type="body" idx="1"/>
          </p:nvPr>
        </p:nvSpPr>
        <p:spPr>
          <a:xfrm>
            <a:off x="762000" y="1562826"/>
            <a:ext cx="11480800" cy="7091762"/>
          </a:xfrm>
          <a:prstGeom prst="rect">
            <a:avLst/>
          </a:prstGeom>
          <a:solidFill>
            <a:srgbClr val="EEF286"/>
          </a:solidFill>
          <a:ln>
            <a:solidFill>
              <a:srgbClr val="000000"/>
            </a:solidFill>
          </a:ln>
        </p:spPr>
        <p:txBody>
          <a:bodyPr/>
          <a:lstStyle/>
          <a:p>
            <a:pPr marL="0" indent="0" defTabSz="457200">
              <a:lnSpc>
                <a:spcPct val="150000"/>
              </a:lnSpc>
              <a:spcBef>
                <a:spcPts val="0"/>
              </a:spcBef>
              <a:buSzTx/>
              <a:buNone/>
              <a:defRPr b="1" sz="3300">
                <a:latin typeface="Arial"/>
                <a:ea typeface="Arial"/>
                <a:cs typeface="Arial"/>
                <a:sym typeface="Arial"/>
              </a:defRPr>
            </a:pPr>
            <a:r>
              <a:t>       A autorregulação dos eventos equestres aqui já descritas, a aprovação da PEC 50, irá estimular a adoção das boas práticas de bem-estar animal, contribuindo para a evolução de toda a indústria e dos participantes, nos mais diferentes níveis.  </a:t>
            </a:r>
          </a:p>
          <a:p>
            <a:pPr marL="0" indent="0" defTabSz="457200">
              <a:lnSpc>
                <a:spcPct val="150000"/>
              </a:lnSpc>
              <a:spcBef>
                <a:spcPts val="0"/>
              </a:spcBef>
              <a:buSzTx/>
              <a:buNone/>
              <a:defRPr b="1" sz="3300">
                <a:latin typeface="Arial"/>
                <a:ea typeface="Arial"/>
                <a:cs typeface="Arial"/>
                <a:sym typeface="Arial"/>
              </a:defRPr>
            </a:pPr>
            <a:r>
              <a:t>       Por isso ela deve ser apoiada por todos e rapidamente por todos que gostam de animais e compreendem a sua importância no Brasil e no Mundo.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gradFill flip="none" rotWithShape="1">
          <a:gsLst>
            <a:gs pos="0">
              <a:srgbClr val="51A8F9"/>
            </a:gs>
            <a:gs pos="100000">
              <a:schemeClr val="accent1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image11.jpeg"/>
          <p:cNvPicPr>
            <a:picLocks noChangeAspect="1"/>
          </p:cNvPicPr>
          <p:nvPr/>
        </p:nvPicPr>
        <p:blipFill>
          <a:blip r:embed="rId2">
            <a:extLst/>
          </a:blip>
          <a:srcRect l="0" t="5164" r="12363" b="0"/>
          <a:stretch>
            <a:fillRect/>
          </a:stretch>
        </p:blipFill>
        <p:spPr>
          <a:xfrm>
            <a:off x="1077421" y="415766"/>
            <a:ext cx="10981578" cy="892206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gradFill flip="none" rotWithShape="1">
          <a:gsLst>
            <a:gs pos="0">
              <a:srgbClr val="51A8F9"/>
            </a:gs>
            <a:gs pos="100000">
              <a:schemeClr val="accent1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image12.jpeg"/>
          <p:cNvPicPr>
            <a:picLocks noChangeAspect="1"/>
          </p:cNvPicPr>
          <p:nvPr/>
        </p:nvPicPr>
        <p:blipFill>
          <a:blip r:embed="rId2">
            <a:extLst/>
          </a:blip>
          <a:srcRect l="25799" t="43289" r="50756" b="38139"/>
          <a:stretch>
            <a:fillRect/>
          </a:stretch>
        </p:blipFill>
        <p:spPr>
          <a:xfrm>
            <a:off x="1260801" y="1769760"/>
            <a:ext cx="11046567" cy="541443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gradFill flip="none" rotWithShape="1">
          <a:gsLst>
            <a:gs pos="0">
              <a:srgbClr val="51A8F9"/>
            </a:gs>
            <a:gs pos="100000">
              <a:schemeClr val="accent1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/>
          <p:nvPr>
            <p:ph type="title"/>
          </p:nvPr>
        </p:nvSpPr>
        <p:spPr>
          <a:xfrm>
            <a:off x="1415861" y="487992"/>
            <a:ext cx="9763678" cy="1345474"/>
          </a:xfrm>
          <a:prstGeom prst="rect">
            <a:avLst/>
          </a:prstGeom>
          <a:solidFill>
            <a:srgbClr val="DCDEE0"/>
          </a:solidFill>
        </p:spPr>
        <p:txBody>
          <a:bodyPr/>
          <a:lstStyle/>
          <a:p>
            <a:pPr lvl="1" indent="121156" defTabSz="309624">
              <a:defRPr b="1" sz="4200">
                <a:latin typeface="+mn-lt"/>
                <a:ea typeface="+mn-ea"/>
                <a:cs typeface="+mn-cs"/>
                <a:sym typeface="Helvetica"/>
              </a:defRPr>
            </a:pPr>
            <a:r>
              <a:t>Pesquisa com Animais nos Esportes</a:t>
            </a:r>
          </a:p>
        </p:txBody>
      </p:sp>
      <p:sp>
        <p:nvSpPr>
          <p:cNvPr id="86" name="Shape 86"/>
          <p:cNvSpPr/>
          <p:nvPr>
            <p:ph type="body" idx="1"/>
          </p:nvPr>
        </p:nvSpPr>
        <p:spPr>
          <a:xfrm>
            <a:off x="762000" y="1909597"/>
            <a:ext cx="11480800" cy="7091761"/>
          </a:xfrm>
          <a:prstGeom prst="rect">
            <a:avLst/>
          </a:prstGeom>
          <a:solidFill>
            <a:srgbClr val="EEF286"/>
          </a:solidFill>
          <a:ln>
            <a:solidFill>
              <a:srgbClr val="000000"/>
            </a:solidFill>
          </a:ln>
        </p:spPr>
        <p:txBody>
          <a:bodyPr/>
          <a:lstStyle/>
          <a:p>
            <a:pPr marL="0" indent="0" defTabSz="352042">
              <a:lnSpc>
                <a:spcPct val="150000"/>
              </a:lnSpc>
              <a:spcBef>
                <a:spcPts val="0"/>
              </a:spcBef>
              <a:buSzTx/>
              <a:buNone/>
              <a:defRPr b="1" sz="2600">
                <a:latin typeface="Arial"/>
                <a:ea typeface="Arial"/>
                <a:cs typeface="Arial"/>
                <a:sym typeface="Arial"/>
              </a:defRPr>
            </a:pPr>
            <a:r>
              <a:t>       Estamos aqui para defender o bem-estar animal com base no conceito da </a:t>
            </a:r>
            <a:r>
              <a:rPr>
                <a:solidFill>
                  <a:srgbClr val="002452"/>
                </a:solidFill>
              </a:rPr>
              <a:t>MEDICINA VETERINÁRIA BASEADA NAS EVIDENCIAS CIENTIFICAS,</a:t>
            </a:r>
            <a:r>
              <a:t> não nas ideologia e radicalismo de alguns grupos, que se usam de opiniões e  ciência ruim (“bad science”).</a:t>
            </a:r>
          </a:p>
          <a:p>
            <a:pPr marL="0" indent="0" defTabSz="352042">
              <a:lnSpc>
                <a:spcPct val="150000"/>
              </a:lnSpc>
              <a:spcBef>
                <a:spcPts val="0"/>
              </a:spcBef>
              <a:buSzTx/>
              <a:buNone/>
              <a:defRPr b="1" sz="2600">
                <a:latin typeface="Arial"/>
                <a:ea typeface="Arial"/>
                <a:cs typeface="Arial"/>
                <a:sym typeface="Arial"/>
              </a:defRPr>
            </a:pPr>
            <a:r>
              <a:t>        </a:t>
            </a:r>
          </a:p>
          <a:p>
            <a:pPr marL="0" indent="0" defTabSz="352042">
              <a:lnSpc>
                <a:spcPct val="150000"/>
              </a:lnSpc>
              <a:spcBef>
                <a:spcPts val="0"/>
              </a:spcBef>
              <a:buSzTx/>
              <a:buNone/>
              <a:defRPr b="1" sz="2600">
                <a:latin typeface="Arial"/>
                <a:ea typeface="Arial"/>
                <a:cs typeface="Arial"/>
                <a:sym typeface="Arial"/>
              </a:defRPr>
            </a:pPr>
            <a:r>
              <a:t>       Pesquisas em diferentes universidades (UFRPE, UECE, UFPI, UFERSA, UFV, UFT, USP, Anhembi-Morumbi, e UNB) que demonstram que o estresse agudo é pertinente a todos, animais e seres humanos, é fisiológico/natural e os animais se recuperam rapidamente, em nos de 60 minutos. Esse processo é importante para a sobrevivência.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wipe dir="d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gradFill flip="none" rotWithShape="1">
          <a:gsLst>
            <a:gs pos="0">
              <a:srgbClr val="51A8F9"/>
            </a:gs>
            <a:gs pos="100000">
              <a:schemeClr val="accent1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/>
          <p:nvPr>
            <p:ph type="title"/>
          </p:nvPr>
        </p:nvSpPr>
        <p:spPr>
          <a:xfrm>
            <a:off x="1415861" y="487992"/>
            <a:ext cx="9763678" cy="1345474"/>
          </a:xfrm>
          <a:prstGeom prst="rect">
            <a:avLst/>
          </a:prstGeom>
          <a:solidFill>
            <a:srgbClr val="DCDEE0"/>
          </a:solidFill>
        </p:spPr>
        <p:txBody>
          <a:bodyPr/>
          <a:lstStyle/>
          <a:p>
            <a:pPr lvl="1" indent="121156" defTabSz="309624">
              <a:defRPr b="1" sz="4200">
                <a:latin typeface="+mn-lt"/>
                <a:ea typeface="+mn-ea"/>
                <a:cs typeface="+mn-cs"/>
                <a:sym typeface="Helvetica"/>
              </a:defRPr>
            </a:pPr>
            <a:r>
              <a:t>Pesquisa com Animais nos Esportes</a:t>
            </a:r>
          </a:p>
        </p:txBody>
      </p:sp>
      <p:sp>
        <p:nvSpPr>
          <p:cNvPr id="89" name="Shape 89"/>
          <p:cNvSpPr/>
          <p:nvPr>
            <p:ph type="body" idx="1"/>
          </p:nvPr>
        </p:nvSpPr>
        <p:spPr>
          <a:xfrm>
            <a:off x="762000" y="1909597"/>
            <a:ext cx="11480800" cy="7091761"/>
          </a:xfrm>
          <a:prstGeom prst="rect">
            <a:avLst/>
          </a:prstGeom>
          <a:solidFill>
            <a:srgbClr val="EEF286"/>
          </a:solidFill>
          <a:ln>
            <a:solidFill>
              <a:srgbClr val="000000"/>
            </a:solidFill>
          </a:ln>
        </p:spPr>
        <p:txBody>
          <a:bodyPr/>
          <a:lstStyle/>
          <a:p>
            <a:pPr marL="0" indent="0" defTabSz="397763">
              <a:lnSpc>
                <a:spcPct val="150000"/>
              </a:lnSpc>
              <a:spcBef>
                <a:spcPts val="0"/>
              </a:spcBef>
              <a:buSzTx/>
              <a:buNone/>
              <a:defRPr b="1" sz="3300">
                <a:latin typeface="Arial"/>
                <a:ea typeface="Arial"/>
                <a:cs typeface="Arial"/>
                <a:sym typeface="Arial"/>
              </a:defRPr>
            </a:pPr>
            <a:r>
              <a:t>      1- Experimentos com bovinos - voltam a comer, ruminar e interagir com seus pares. Atendendo as 5 liberdades. Também a CK não se eleva.</a:t>
            </a:r>
          </a:p>
          <a:p>
            <a:pPr marL="0" indent="0" defTabSz="397763">
              <a:lnSpc>
                <a:spcPct val="150000"/>
              </a:lnSpc>
              <a:spcBef>
                <a:spcPts val="0"/>
              </a:spcBef>
              <a:buSzTx/>
              <a:buNone/>
              <a:defRPr b="1" sz="3300">
                <a:latin typeface="Arial"/>
                <a:ea typeface="Arial"/>
                <a:cs typeface="Arial"/>
                <a:sym typeface="Arial"/>
              </a:defRPr>
            </a:pPr>
            <a:r>
              <a:t>      2 -  Em cavalos - todos os experimentos demonstram que a FC, CK e glicose/lactato retornam ao normal após as corridas e mesmo ao longo dos eventos. </a:t>
            </a:r>
          </a:p>
          <a:p>
            <a:pPr marL="0" indent="0" defTabSz="397763">
              <a:lnSpc>
                <a:spcPct val="150000"/>
              </a:lnSpc>
              <a:spcBef>
                <a:spcPts val="0"/>
              </a:spcBef>
              <a:buSzTx/>
              <a:buNone/>
              <a:defRPr b="1" sz="3300">
                <a:latin typeface="Arial"/>
                <a:ea typeface="Arial"/>
                <a:cs typeface="Arial"/>
                <a:sym typeface="Arial"/>
              </a:defRPr>
            </a:pPr>
            <a:r>
              <a:t>      3 - Importante observar que a preservação do tecido muscular (CK), que protege grande parte do tecido neural, é um bom indicativo a preservação dos animais nos eventos esportivos com animal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B5FC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Group 93"/>
          <p:cNvGrpSpPr/>
          <p:nvPr/>
        </p:nvGrpSpPr>
        <p:grpSpPr>
          <a:xfrm>
            <a:off x="1528785" y="275153"/>
            <a:ext cx="9830373" cy="1923879"/>
            <a:chOff x="0" y="-383657"/>
            <a:chExt cx="9830372" cy="1923878"/>
          </a:xfrm>
        </p:grpSpPr>
        <p:sp>
          <p:nvSpPr>
            <p:cNvPr id="91" name="Shape 91"/>
            <p:cNvSpPr/>
            <p:nvPr/>
          </p:nvSpPr>
          <p:spPr>
            <a:xfrm>
              <a:off x="0" y="0"/>
              <a:ext cx="9830374" cy="1156564"/>
            </a:xfrm>
            <a:prstGeom prst="rect">
              <a:avLst/>
            </a:prstGeom>
            <a:solidFill>
              <a:srgbClr val="FEFCDD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b="1" sz="4400">
                  <a:latin typeface="Comic Sans MS"/>
                  <a:ea typeface="Comic Sans MS"/>
                  <a:cs typeface="Comic Sans MS"/>
                  <a:sym typeface="Comic Sans MS"/>
                </a:defRPr>
              </a:pPr>
            </a:p>
          </p:txBody>
        </p:sp>
        <p:sp>
          <p:nvSpPr>
            <p:cNvPr id="92" name="Shape 92"/>
            <p:cNvSpPr/>
            <p:nvPr/>
          </p:nvSpPr>
          <p:spPr>
            <a:xfrm>
              <a:off x="0" y="-383658"/>
              <a:ext cx="9830374" cy="192387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b="1" sz="4400">
                  <a:latin typeface="Comic Sans MS"/>
                  <a:ea typeface="Comic Sans MS"/>
                  <a:cs typeface="Comic Sans MS"/>
                  <a:sym typeface="Comic Sans MS"/>
                </a:defRPr>
              </a:lvl1pPr>
            </a:lstStyle>
            <a:p>
              <a:pPr/>
              <a:r>
                <a:t>Sensibilidade a dor nos animais</a:t>
              </a:r>
            </a:p>
          </p:txBody>
        </p:sp>
      </p:grpSp>
      <p:pic>
        <p:nvPicPr>
          <p:cNvPr id="94" name="IMG_6800.png"/>
          <p:cNvPicPr>
            <a:picLocks noChangeAspect="1"/>
          </p:cNvPicPr>
          <p:nvPr/>
        </p:nvPicPr>
        <p:blipFill>
          <a:blip r:embed="rId2">
            <a:extLst/>
          </a:blip>
          <a:srcRect l="0" t="15948" r="0" b="24022"/>
          <a:stretch>
            <a:fillRect/>
          </a:stretch>
        </p:blipFill>
        <p:spPr>
          <a:xfrm>
            <a:off x="997655" y="2783322"/>
            <a:ext cx="10892540" cy="3683803"/>
          </a:xfrm>
          <a:prstGeom prst="rect">
            <a:avLst/>
          </a:prstGeom>
          <a:ln w="12700">
            <a:miter lim="400000"/>
          </a:ln>
        </p:spPr>
      </p:pic>
      <p:sp>
        <p:nvSpPr>
          <p:cNvPr id="95" name="Shape 95"/>
          <p:cNvSpPr/>
          <p:nvPr/>
        </p:nvSpPr>
        <p:spPr>
          <a:xfrm>
            <a:off x="7387238" y="8568231"/>
            <a:ext cx="4502127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Taylor e Dixon, 2013</a:t>
            </a:r>
          </a:p>
        </p:txBody>
      </p:sp>
      <p:sp>
        <p:nvSpPr>
          <p:cNvPr id="96" name="Shape 96"/>
          <p:cNvSpPr/>
          <p:nvPr/>
        </p:nvSpPr>
        <p:spPr>
          <a:xfrm>
            <a:off x="821540" y="6802525"/>
            <a:ext cx="10182970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>
                <a:latin typeface="+mn-lt"/>
                <a:ea typeface="+mn-ea"/>
                <a:cs typeface="+mn-cs"/>
                <a:sym typeface="Helvetica"/>
              </a:defRPr>
            </a:pPr>
            <a:r>
              <a:t>“A quantidade de nosceptores não influencia </a:t>
            </a:r>
          </a:p>
          <a:p>
            <a:pPr>
              <a:defRPr b="1">
                <a:latin typeface="+mn-lt"/>
                <a:ea typeface="+mn-ea"/>
                <a:cs typeface="+mn-cs"/>
                <a:sym typeface="Helvetica"/>
              </a:defRPr>
            </a:pPr>
            <a:r>
              <a:t>diretamente o limiar da dor”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B5FC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roup 100"/>
          <p:cNvGrpSpPr/>
          <p:nvPr/>
        </p:nvGrpSpPr>
        <p:grpSpPr>
          <a:xfrm>
            <a:off x="2284372" y="740832"/>
            <a:ext cx="8436056" cy="992520"/>
            <a:chOff x="0" y="0"/>
            <a:chExt cx="8436055" cy="992518"/>
          </a:xfrm>
        </p:grpSpPr>
        <p:sp>
          <p:nvSpPr>
            <p:cNvPr id="98" name="Shape 98"/>
            <p:cNvSpPr/>
            <p:nvPr/>
          </p:nvSpPr>
          <p:spPr>
            <a:xfrm>
              <a:off x="0" y="0"/>
              <a:ext cx="8436056" cy="992519"/>
            </a:xfrm>
            <a:prstGeom prst="rect">
              <a:avLst/>
            </a:prstGeom>
            <a:solidFill>
              <a:srgbClr val="FEFCDD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b="1" sz="4400">
                  <a:latin typeface="Comic Sans MS"/>
                  <a:ea typeface="Comic Sans MS"/>
                  <a:cs typeface="Comic Sans MS"/>
                  <a:sym typeface="Comic Sans MS"/>
                </a:defRPr>
              </a:pPr>
            </a:p>
          </p:txBody>
        </p:sp>
        <p:sp>
          <p:nvSpPr>
            <p:cNvPr id="99" name="Shape 99"/>
            <p:cNvSpPr/>
            <p:nvPr/>
          </p:nvSpPr>
          <p:spPr>
            <a:xfrm>
              <a:off x="0" y="58109"/>
              <a:ext cx="8436056" cy="8763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b="1" sz="4400">
                  <a:latin typeface="Comic Sans MS"/>
                  <a:ea typeface="Comic Sans MS"/>
                  <a:cs typeface="Comic Sans MS"/>
                  <a:sym typeface="Comic Sans MS"/>
                </a:defRPr>
              </a:lvl1pPr>
            </a:lstStyle>
            <a:p>
              <a:pPr/>
              <a:r>
                <a:t>Bovinos em esportes </a:t>
              </a:r>
            </a:p>
          </p:txBody>
        </p:sp>
      </p:grpSp>
      <p:pic>
        <p:nvPicPr>
          <p:cNvPr id="101" name="image1.jpeg"/>
          <p:cNvPicPr>
            <a:picLocks noChangeAspect="1"/>
          </p:cNvPicPr>
          <p:nvPr/>
        </p:nvPicPr>
        <p:blipFill>
          <a:blip r:embed="rId2">
            <a:extLst/>
          </a:blip>
          <a:srcRect l="7620" t="10692" r="0" b="0"/>
          <a:stretch>
            <a:fillRect/>
          </a:stretch>
        </p:blipFill>
        <p:spPr>
          <a:xfrm>
            <a:off x="1200645" y="2495945"/>
            <a:ext cx="10953500" cy="476159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wipe dir="d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B5FC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Group 105"/>
          <p:cNvGrpSpPr/>
          <p:nvPr/>
        </p:nvGrpSpPr>
        <p:grpSpPr>
          <a:xfrm>
            <a:off x="2284372" y="740832"/>
            <a:ext cx="8436056" cy="992520"/>
            <a:chOff x="0" y="0"/>
            <a:chExt cx="8436055" cy="992518"/>
          </a:xfrm>
        </p:grpSpPr>
        <p:sp>
          <p:nvSpPr>
            <p:cNvPr id="103" name="Shape 103"/>
            <p:cNvSpPr/>
            <p:nvPr/>
          </p:nvSpPr>
          <p:spPr>
            <a:xfrm>
              <a:off x="0" y="0"/>
              <a:ext cx="8436056" cy="992519"/>
            </a:xfrm>
            <a:prstGeom prst="rect">
              <a:avLst/>
            </a:prstGeom>
            <a:solidFill>
              <a:srgbClr val="FEFCDD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b="1" sz="4400">
                  <a:latin typeface="Comic Sans MS"/>
                  <a:ea typeface="Comic Sans MS"/>
                  <a:cs typeface="Comic Sans MS"/>
                  <a:sym typeface="Comic Sans MS"/>
                </a:defRPr>
              </a:pPr>
            </a:p>
          </p:txBody>
        </p:sp>
        <p:sp>
          <p:nvSpPr>
            <p:cNvPr id="104" name="Shape 104"/>
            <p:cNvSpPr/>
            <p:nvPr/>
          </p:nvSpPr>
          <p:spPr>
            <a:xfrm>
              <a:off x="0" y="58109"/>
              <a:ext cx="8436056" cy="8763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b="1" sz="4400">
                  <a:latin typeface="Comic Sans MS"/>
                  <a:ea typeface="Comic Sans MS"/>
                  <a:cs typeface="Comic Sans MS"/>
                  <a:sym typeface="Comic Sans MS"/>
                </a:defRPr>
              </a:lvl1pPr>
            </a:lstStyle>
            <a:p>
              <a:pPr/>
              <a:r>
                <a:t>Bovinos em esportes </a:t>
              </a:r>
            </a:p>
          </p:txBody>
        </p:sp>
      </p:grpSp>
      <p:pic>
        <p:nvPicPr>
          <p:cNvPr id="106" name="image2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58326" y="2084642"/>
            <a:ext cx="11288147" cy="618337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wipe dir="d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B5FC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" name="Group 110"/>
          <p:cNvGrpSpPr/>
          <p:nvPr/>
        </p:nvGrpSpPr>
        <p:grpSpPr>
          <a:xfrm>
            <a:off x="2284372" y="740832"/>
            <a:ext cx="8436056" cy="992520"/>
            <a:chOff x="0" y="0"/>
            <a:chExt cx="8436055" cy="992518"/>
          </a:xfrm>
        </p:grpSpPr>
        <p:sp>
          <p:nvSpPr>
            <p:cNvPr id="108" name="Shape 108"/>
            <p:cNvSpPr/>
            <p:nvPr/>
          </p:nvSpPr>
          <p:spPr>
            <a:xfrm>
              <a:off x="0" y="0"/>
              <a:ext cx="8436056" cy="992519"/>
            </a:xfrm>
            <a:prstGeom prst="rect">
              <a:avLst/>
            </a:prstGeom>
            <a:solidFill>
              <a:srgbClr val="FEFCDD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b="1" sz="4400">
                  <a:latin typeface="Comic Sans MS"/>
                  <a:ea typeface="Comic Sans MS"/>
                  <a:cs typeface="Comic Sans MS"/>
                  <a:sym typeface="Comic Sans MS"/>
                </a:defRPr>
              </a:pPr>
            </a:p>
          </p:txBody>
        </p:sp>
        <p:sp>
          <p:nvSpPr>
            <p:cNvPr id="109" name="Shape 109"/>
            <p:cNvSpPr/>
            <p:nvPr/>
          </p:nvSpPr>
          <p:spPr>
            <a:xfrm>
              <a:off x="0" y="58109"/>
              <a:ext cx="8436056" cy="8763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b="1" sz="4400">
                  <a:latin typeface="Comic Sans MS"/>
                  <a:ea typeface="Comic Sans MS"/>
                  <a:cs typeface="Comic Sans MS"/>
                  <a:sym typeface="Comic Sans MS"/>
                </a:defRPr>
              </a:lvl1pPr>
            </a:lstStyle>
            <a:p>
              <a:pPr/>
              <a:r>
                <a:t>Bovinos em esportes </a:t>
              </a:r>
            </a:p>
          </p:txBody>
        </p:sp>
      </p:grpSp>
      <p:pic>
        <p:nvPicPr>
          <p:cNvPr id="111" name="image3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72298" y="2751309"/>
            <a:ext cx="11460205" cy="4250982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wipe dir="d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B5FC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/>
          <p:nvPr>
            <p:ph type="sldNum" sz="quarter" idx="4294967295"/>
          </p:nvPr>
        </p:nvSpPr>
        <p:spPr>
          <a:xfrm>
            <a:off x="6546799" y="9251950"/>
            <a:ext cx="241402" cy="381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grpSp>
        <p:nvGrpSpPr>
          <p:cNvPr id="116" name="Group 116"/>
          <p:cNvGrpSpPr/>
          <p:nvPr/>
        </p:nvGrpSpPr>
        <p:grpSpPr>
          <a:xfrm>
            <a:off x="751934" y="455600"/>
            <a:ext cx="11500932" cy="2035200"/>
            <a:chOff x="0" y="0"/>
            <a:chExt cx="11500930" cy="2035199"/>
          </a:xfrm>
        </p:grpSpPr>
        <p:sp>
          <p:nvSpPr>
            <p:cNvPr id="114" name="Shape 114"/>
            <p:cNvSpPr/>
            <p:nvPr/>
          </p:nvSpPr>
          <p:spPr>
            <a:xfrm>
              <a:off x="-1" y="0"/>
              <a:ext cx="11500932" cy="2035200"/>
            </a:xfrm>
            <a:prstGeom prst="rect">
              <a:avLst/>
            </a:prstGeom>
            <a:solidFill>
              <a:srgbClr val="FEFCDD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>
                <a:defRPr b="1" sz="4600">
                  <a:latin typeface="Comic Sans MS"/>
                  <a:ea typeface="Comic Sans MS"/>
                  <a:cs typeface="Comic Sans MS"/>
                  <a:sym typeface="Comic Sans MS"/>
                </a:defRPr>
              </a:pPr>
            </a:p>
          </p:txBody>
        </p:sp>
        <p:sp>
          <p:nvSpPr>
            <p:cNvPr id="115" name="Shape 115"/>
            <p:cNvSpPr/>
            <p:nvPr/>
          </p:nvSpPr>
          <p:spPr>
            <a:xfrm>
              <a:off x="-1" y="154000"/>
              <a:ext cx="11500932" cy="1727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algn="l">
                <a:defRPr b="1" sz="4600">
                  <a:latin typeface="Comic Sans MS"/>
                  <a:ea typeface="Comic Sans MS"/>
                  <a:cs typeface="Comic Sans MS"/>
                  <a:sym typeface="Comic Sans MS"/>
                </a:defRPr>
              </a:pPr>
              <a:r>
                <a:t>Projeto </a:t>
              </a:r>
            </a:p>
            <a:p>
              <a:pPr algn="l">
                <a:defRPr b="1" sz="4600">
                  <a:latin typeface="Comic Sans MS"/>
                  <a:ea typeface="Comic Sans MS"/>
                  <a:cs typeface="Comic Sans MS"/>
                  <a:sym typeface="Comic Sans MS"/>
                </a:defRPr>
              </a:pPr>
              <a:r>
                <a:t>Biomarcadores e FCard na Vaquejada </a:t>
              </a:r>
            </a:p>
          </p:txBody>
        </p:sp>
      </p:grpSp>
      <p:pic>
        <p:nvPicPr>
          <p:cNvPr id="117" name="image4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7753" y="2572080"/>
            <a:ext cx="8757264" cy="3903532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  <p:pic>
        <p:nvPicPr>
          <p:cNvPr id="118" name="image5.jpeg"/>
          <p:cNvPicPr>
            <a:picLocks noChangeAspect="1"/>
          </p:cNvPicPr>
          <p:nvPr/>
        </p:nvPicPr>
        <p:blipFill>
          <a:blip r:embed="rId3">
            <a:extLst/>
          </a:blip>
          <a:srcRect l="0" t="0" r="0" b="71518"/>
          <a:stretch>
            <a:fillRect/>
          </a:stretch>
        </p:blipFill>
        <p:spPr>
          <a:xfrm>
            <a:off x="3253823" y="6470288"/>
            <a:ext cx="8398859" cy="1600862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  <p:pic>
        <p:nvPicPr>
          <p:cNvPr id="119" name="image5.jpeg"/>
          <p:cNvPicPr>
            <a:picLocks noChangeAspect="1"/>
          </p:cNvPicPr>
          <p:nvPr/>
        </p:nvPicPr>
        <p:blipFill>
          <a:blip r:embed="rId3">
            <a:extLst/>
          </a:blip>
          <a:srcRect l="0" t="85177" r="0" b="0"/>
          <a:stretch>
            <a:fillRect/>
          </a:stretch>
        </p:blipFill>
        <p:spPr>
          <a:xfrm>
            <a:off x="3233733" y="7974000"/>
            <a:ext cx="8398490" cy="833113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  <p:pic>
        <p:nvPicPr>
          <p:cNvPr id="120" name="image6.jpeg"/>
          <p:cNvPicPr>
            <a:picLocks noChangeAspect="1"/>
          </p:cNvPicPr>
          <p:nvPr/>
        </p:nvPicPr>
        <p:blipFill>
          <a:blip r:embed="rId4">
            <a:extLst/>
          </a:blip>
          <a:srcRect l="16858" t="18382" r="15952" b="77165"/>
          <a:stretch>
            <a:fillRect/>
          </a:stretch>
        </p:blipFill>
        <p:spPr>
          <a:xfrm>
            <a:off x="4411067" y="4036378"/>
            <a:ext cx="4512751" cy="28118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863600" dist="127000" dir="540000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wipe dir="d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B5FC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/>
          <p:nvPr>
            <p:ph type="sldNum" sz="quarter" idx="4294967295"/>
          </p:nvPr>
        </p:nvSpPr>
        <p:spPr>
          <a:xfrm>
            <a:off x="6546799" y="9251950"/>
            <a:ext cx="241402" cy="381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grpSp>
        <p:nvGrpSpPr>
          <p:cNvPr id="125" name="Group 125"/>
          <p:cNvGrpSpPr/>
          <p:nvPr/>
        </p:nvGrpSpPr>
        <p:grpSpPr>
          <a:xfrm>
            <a:off x="1191374" y="628680"/>
            <a:ext cx="10952251" cy="1362103"/>
            <a:chOff x="0" y="0"/>
            <a:chExt cx="10952250" cy="1362101"/>
          </a:xfrm>
        </p:grpSpPr>
        <p:sp>
          <p:nvSpPr>
            <p:cNvPr id="123" name="Shape 123"/>
            <p:cNvSpPr/>
            <p:nvPr/>
          </p:nvSpPr>
          <p:spPr>
            <a:xfrm>
              <a:off x="-1" y="-1"/>
              <a:ext cx="10952252" cy="1362103"/>
            </a:xfrm>
            <a:prstGeom prst="rect">
              <a:avLst/>
            </a:prstGeom>
            <a:solidFill>
              <a:srgbClr val="FEFCDD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b="1">
                  <a:latin typeface="Comic Sans MS"/>
                  <a:ea typeface="Comic Sans MS"/>
                  <a:cs typeface="Comic Sans MS"/>
                  <a:sym typeface="Comic Sans MS"/>
                </a:defRPr>
              </a:pPr>
            </a:p>
          </p:txBody>
        </p:sp>
        <p:sp>
          <p:nvSpPr>
            <p:cNvPr id="124" name="Shape 124"/>
            <p:cNvSpPr/>
            <p:nvPr/>
          </p:nvSpPr>
          <p:spPr>
            <a:xfrm>
              <a:off x="-1" y="312750"/>
              <a:ext cx="10952252" cy="736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b="1">
                  <a:latin typeface="Comic Sans MS"/>
                  <a:ea typeface="Comic Sans MS"/>
                  <a:cs typeface="Comic Sans MS"/>
                  <a:sym typeface="Comic Sans MS"/>
                </a:defRPr>
              </a:lvl1pPr>
            </a:lstStyle>
            <a:p>
              <a:pPr/>
              <a:r>
                <a:t>Projeto Biomarcadores na Vaquejada: FreqCard </a:t>
              </a:r>
            </a:p>
          </p:txBody>
        </p:sp>
      </p:grpSp>
      <p:pic>
        <p:nvPicPr>
          <p:cNvPr id="126" name="image7.jpeg"/>
          <p:cNvPicPr>
            <a:picLocks noChangeAspect="1"/>
          </p:cNvPicPr>
          <p:nvPr/>
        </p:nvPicPr>
        <p:blipFill>
          <a:blip r:embed="rId2">
            <a:extLst/>
          </a:blip>
          <a:srcRect l="6047" t="9367" r="12564" b="51096"/>
          <a:stretch>
            <a:fillRect/>
          </a:stretch>
        </p:blipFill>
        <p:spPr>
          <a:xfrm>
            <a:off x="6640445" y="2336893"/>
            <a:ext cx="6066026" cy="4195767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  <p:pic>
        <p:nvPicPr>
          <p:cNvPr id="127" name="image7.jpeg"/>
          <p:cNvPicPr>
            <a:picLocks noChangeAspect="1"/>
          </p:cNvPicPr>
          <p:nvPr/>
        </p:nvPicPr>
        <p:blipFill>
          <a:blip r:embed="rId2">
            <a:extLst/>
          </a:blip>
          <a:srcRect l="3113" t="48587" r="14689" b="12314"/>
          <a:stretch>
            <a:fillRect/>
          </a:stretch>
        </p:blipFill>
        <p:spPr>
          <a:xfrm>
            <a:off x="225554" y="2336894"/>
            <a:ext cx="6195442" cy="419592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  <p:sp>
        <p:nvSpPr>
          <p:cNvPr id="128" name="Shape 128"/>
          <p:cNvSpPr/>
          <p:nvPr/>
        </p:nvSpPr>
        <p:spPr>
          <a:xfrm>
            <a:off x="1085769" y="7299267"/>
            <a:ext cx="10398647" cy="990601"/>
          </a:xfrm>
          <a:prstGeom prst="rect">
            <a:avLst/>
          </a:prstGeom>
          <a:solidFill>
            <a:srgbClr val="F5D328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b="1" sz="2900">
                <a:latin typeface="+mn-lt"/>
                <a:ea typeface="+mn-ea"/>
                <a:cs typeface="+mn-cs"/>
                <a:sym typeface="Helvetica"/>
              </a:defRPr>
            </a:pPr>
            <a:r>
              <a:t>       FreqCard max equinos ~250bpm</a:t>
            </a:r>
          </a:p>
          <a:p>
            <a:pPr algn="l">
              <a:defRPr b="1" sz="2900">
                <a:latin typeface="+mn-lt"/>
                <a:ea typeface="+mn-ea"/>
                <a:cs typeface="+mn-cs"/>
                <a:sym typeface="Helvetica"/>
              </a:defRPr>
            </a:pPr>
            <a:r>
              <a:t>      Cavalo condicionado FC &lt;64/72 bpm após 30min           </a:t>
            </a:r>
          </a:p>
        </p:txBody>
      </p:sp>
      <p:pic>
        <p:nvPicPr>
          <p:cNvPr id="129" name="image2.png"/>
          <p:cNvPicPr>
            <a:picLocks noChangeAspect="1"/>
          </p:cNvPicPr>
          <p:nvPr/>
        </p:nvPicPr>
        <p:blipFill>
          <a:blip r:embed="rId3">
            <a:extLst/>
          </a:blip>
          <a:srcRect l="5412" t="19982" r="60199" b="5108"/>
          <a:stretch>
            <a:fillRect/>
          </a:stretch>
        </p:blipFill>
        <p:spPr>
          <a:xfrm>
            <a:off x="4542821" y="2092143"/>
            <a:ext cx="1350386" cy="2019757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  <p:pic>
        <p:nvPicPr>
          <p:cNvPr id="130" name="image2.png"/>
          <p:cNvPicPr>
            <a:picLocks noChangeAspect="1"/>
          </p:cNvPicPr>
          <p:nvPr/>
        </p:nvPicPr>
        <p:blipFill>
          <a:blip r:embed="rId3">
            <a:extLst/>
          </a:blip>
          <a:srcRect l="49891" t="24132" r="12598" b="4090"/>
          <a:stretch>
            <a:fillRect/>
          </a:stretch>
        </p:blipFill>
        <p:spPr>
          <a:xfrm>
            <a:off x="10541169" y="2043725"/>
            <a:ext cx="1610882" cy="2116623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  <p:sp>
        <p:nvSpPr>
          <p:cNvPr id="131" name="Shape 131"/>
          <p:cNvSpPr/>
          <p:nvPr/>
        </p:nvSpPr>
        <p:spPr>
          <a:xfrm>
            <a:off x="8993624" y="2664883"/>
            <a:ext cx="283816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a</a:t>
            </a:r>
          </a:p>
        </p:txBody>
      </p:sp>
      <p:sp>
        <p:nvSpPr>
          <p:cNvPr id="132" name="Shape 132"/>
          <p:cNvSpPr/>
          <p:nvPr/>
        </p:nvSpPr>
        <p:spPr>
          <a:xfrm>
            <a:off x="10069024" y="4514848"/>
            <a:ext cx="300485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b</a:t>
            </a:r>
          </a:p>
        </p:txBody>
      </p:sp>
      <p:sp>
        <p:nvSpPr>
          <p:cNvPr id="133" name="Shape 133"/>
          <p:cNvSpPr/>
          <p:nvPr/>
        </p:nvSpPr>
        <p:spPr>
          <a:xfrm>
            <a:off x="11766590" y="4753531"/>
            <a:ext cx="283816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c</a:t>
            </a:r>
          </a:p>
        </p:txBody>
      </p:sp>
      <p:sp>
        <p:nvSpPr>
          <p:cNvPr id="134" name="Shape 134"/>
          <p:cNvSpPr/>
          <p:nvPr/>
        </p:nvSpPr>
        <p:spPr>
          <a:xfrm>
            <a:off x="10862641" y="4641848"/>
            <a:ext cx="283817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c</a:t>
            </a:r>
          </a:p>
        </p:txBody>
      </p:sp>
      <p:sp>
        <p:nvSpPr>
          <p:cNvPr id="135" name="Shape 135"/>
          <p:cNvSpPr/>
          <p:nvPr/>
        </p:nvSpPr>
        <p:spPr>
          <a:xfrm>
            <a:off x="7901424" y="4817031"/>
            <a:ext cx="283816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c</a:t>
            </a:r>
          </a:p>
        </p:txBody>
      </p:sp>
      <p:sp>
        <p:nvSpPr>
          <p:cNvPr id="136" name="Shape 136"/>
          <p:cNvSpPr/>
          <p:nvPr/>
        </p:nvSpPr>
        <p:spPr>
          <a:xfrm>
            <a:off x="2516625" y="2601383"/>
            <a:ext cx="283816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a</a:t>
            </a:r>
          </a:p>
        </p:txBody>
      </p:sp>
      <p:sp>
        <p:nvSpPr>
          <p:cNvPr id="137" name="Shape 137"/>
          <p:cNvSpPr/>
          <p:nvPr/>
        </p:nvSpPr>
        <p:spPr>
          <a:xfrm>
            <a:off x="3361447" y="2816242"/>
            <a:ext cx="283817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a</a:t>
            </a:r>
          </a:p>
        </p:txBody>
      </p:sp>
      <p:sp>
        <p:nvSpPr>
          <p:cNvPr id="138" name="Shape 138"/>
          <p:cNvSpPr/>
          <p:nvPr/>
        </p:nvSpPr>
        <p:spPr>
          <a:xfrm>
            <a:off x="1629058" y="4514848"/>
            <a:ext cx="300484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b</a:t>
            </a:r>
          </a:p>
        </p:txBody>
      </p:sp>
      <p:sp>
        <p:nvSpPr>
          <p:cNvPr id="139" name="Shape 139"/>
          <p:cNvSpPr/>
          <p:nvPr/>
        </p:nvSpPr>
        <p:spPr>
          <a:xfrm>
            <a:off x="4210950" y="4332816"/>
            <a:ext cx="300485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b</a:t>
            </a:r>
          </a:p>
        </p:txBody>
      </p:sp>
      <p:sp>
        <p:nvSpPr>
          <p:cNvPr id="140" name="Shape 140"/>
          <p:cNvSpPr/>
          <p:nvPr/>
        </p:nvSpPr>
        <p:spPr>
          <a:xfrm>
            <a:off x="4951353" y="4413248"/>
            <a:ext cx="300485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b</a:t>
            </a:r>
          </a:p>
        </p:txBody>
      </p:sp>
      <p:sp>
        <p:nvSpPr>
          <p:cNvPr id="141" name="Shape 141"/>
          <p:cNvSpPr/>
          <p:nvPr/>
        </p:nvSpPr>
        <p:spPr>
          <a:xfrm>
            <a:off x="5738190" y="4616448"/>
            <a:ext cx="300485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4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b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wipe dir="d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Lucida Grande"/>
        <a:ea typeface="Lucida Grande"/>
        <a:cs typeface="Lucida Grand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Lucida Grande"/>
        <a:ea typeface="Lucida Grande"/>
        <a:cs typeface="Lucida Grand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