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4216" r:id="rId2"/>
    <p:sldMasterId id="2147484201" r:id="rId3"/>
  </p:sldMasterIdLst>
  <p:notesMasterIdLst>
    <p:notesMasterId r:id="rId28"/>
  </p:notesMasterIdLst>
  <p:handoutMasterIdLst>
    <p:handoutMasterId r:id="rId29"/>
  </p:handoutMasterIdLst>
  <p:sldIdLst>
    <p:sldId id="701" r:id="rId4"/>
    <p:sldId id="747" r:id="rId5"/>
    <p:sldId id="748" r:id="rId6"/>
    <p:sldId id="750" r:id="rId7"/>
    <p:sldId id="751" r:id="rId8"/>
    <p:sldId id="786" r:id="rId9"/>
    <p:sldId id="787" r:id="rId10"/>
    <p:sldId id="768" r:id="rId11"/>
    <p:sldId id="785" r:id="rId12"/>
    <p:sldId id="784" r:id="rId13"/>
    <p:sldId id="770" r:id="rId14"/>
    <p:sldId id="780" r:id="rId15"/>
    <p:sldId id="782" r:id="rId16"/>
    <p:sldId id="783" r:id="rId17"/>
    <p:sldId id="754" r:id="rId18"/>
    <p:sldId id="755" r:id="rId19"/>
    <p:sldId id="774" r:id="rId20"/>
    <p:sldId id="760" r:id="rId21"/>
    <p:sldId id="778" r:id="rId22"/>
    <p:sldId id="790" r:id="rId23"/>
    <p:sldId id="788" r:id="rId24"/>
    <p:sldId id="771" r:id="rId25"/>
    <p:sldId id="789" r:id="rId26"/>
    <p:sldId id="716" r:id="rId27"/>
  </p:sldIdLst>
  <p:sldSz cx="9144000" cy="6858000" type="screen4x3"/>
  <p:notesSz cx="6797675" cy="98742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bia Roberta de Oliveira Souza" initials="LRdO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09E"/>
    <a:srgbClr val="D7D8E1"/>
    <a:srgbClr val="2B36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068" autoAdjust="0"/>
    <p:restoredTop sz="91887" autoAdjust="0"/>
  </p:normalViewPr>
  <p:slideViewPr>
    <p:cSldViewPr>
      <p:cViewPr>
        <p:scale>
          <a:sx n="75" d="100"/>
          <a:sy n="75" d="100"/>
        </p:scale>
        <p:origin x="-1704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4350"/>
    </p:cViewPr>
  </p:sorterViewPr>
  <p:notesViewPr>
    <p:cSldViewPr>
      <p:cViewPr varScale="1">
        <p:scale>
          <a:sx n="64" d="100"/>
          <a:sy n="64" d="100"/>
        </p:scale>
        <p:origin x="-3444" y="-126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600" b="1"/>
                  </a:pPr>
                  <a:endParaRPr lang="pt-BR"/>
                </a:p>
              </c:txPr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b="1" dirty="0" smtClean="0"/>
                      <a:t>7.900</a:t>
                    </a:r>
                    <a:endParaRPr lang="en-US" b="1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Val val="1"/>
            <c:showLeaderLines val="1"/>
          </c:dLbls>
          <c:cat>
            <c:strRef>
              <c:f>Plan1!$A$2:$A$3</c:f>
              <c:strCache>
                <c:ptCount val="2"/>
                <c:pt idx="0">
                  <c:v>Doenças raras tratáveis com medicamentos</c:v>
                </c:pt>
                <c:pt idx="1">
                  <c:v>Doenças raras não tratáveis com medicamentos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100</c:v>
                </c:pt>
                <c:pt idx="1">
                  <c:v>7900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5413774288347182"/>
          <c:y val="0.15873126144115679"/>
          <c:w val="0.31319601626266774"/>
          <c:h val="0.67537006829684743"/>
        </c:manualLayout>
      </c:layout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BA521-6D79-4F99-B3D9-81A1D336A64E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3B7671-CC04-4339-9D88-E7DC0FCEFC5D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pt-BR" dirty="0" smtClean="0"/>
            <a:t>Eixos estruturantes</a:t>
          </a:r>
          <a:endParaRPr lang="pt-BR" dirty="0"/>
        </a:p>
      </dgm:t>
    </dgm:pt>
    <dgm:pt modelId="{34B0DE12-BCBE-4CA2-ADA1-5707F5C34992}" type="parTrans" cxnId="{F45827BA-6A82-4028-8463-868188DC1AE1}">
      <dgm:prSet/>
      <dgm:spPr/>
      <dgm:t>
        <a:bodyPr/>
        <a:lstStyle/>
        <a:p>
          <a:pPr algn="ctr"/>
          <a:endParaRPr lang="pt-BR"/>
        </a:p>
      </dgm:t>
    </dgm:pt>
    <dgm:pt modelId="{9D81F126-1C54-4F0B-BFE5-14B7AB17582E}" type="sibTrans" cxnId="{F45827BA-6A82-4028-8463-868188DC1AE1}">
      <dgm:prSet/>
      <dgm:spPr/>
      <dgm:t>
        <a:bodyPr/>
        <a:lstStyle/>
        <a:p>
          <a:pPr algn="ctr"/>
          <a:endParaRPr lang="pt-BR"/>
        </a:p>
      </dgm:t>
    </dgm:pt>
    <dgm:pt modelId="{D76DCDB3-7ADF-4ACF-80A4-BD458D2F5F7D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pt-BR" b="1" dirty="0" smtClean="0">
              <a:solidFill>
                <a:schemeClr val="accent1">
                  <a:lumMod val="50000"/>
                </a:schemeClr>
              </a:solidFill>
            </a:rPr>
            <a:t>1: Anomalias Congênitas e Manifestação Tardia</a:t>
          </a:r>
          <a:endParaRPr lang="pt-BR" b="1" dirty="0">
            <a:solidFill>
              <a:schemeClr val="accent1">
                <a:lumMod val="50000"/>
              </a:schemeClr>
            </a:solidFill>
          </a:endParaRPr>
        </a:p>
      </dgm:t>
    </dgm:pt>
    <dgm:pt modelId="{12996C9C-7496-44FD-B797-4649C6014A5C}" type="parTrans" cxnId="{69137E3D-5F2A-43C4-A077-2CBC20AD5D29}">
      <dgm:prSet/>
      <dgm:spPr/>
      <dgm:t>
        <a:bodyPr/>
        <a:lstStyle/>
        <a:p>
          <a:pPr algn="ctr"/>
          <a:endParaRPr lang="pt-BR"/>
        </a:p>
      </dgm:t>
    </dgm:pt>
    <dgm:pt modelId="{82EA15C3-68BA-499D-9848-A39204EDE2BD}" type="sibTrans" cxnId="{69137E3D-5F2A-43C4-A077-2CBC20AD5D29}">
      <dgm:prSet/>
      <dgm:spPr/>
      <dgm:t>
        <a:bodyPr/>
        <a:lstStyle/>
        <a:p>
          <a:pPr algn="ctr"/>
          <a:endParaRPr lang="pt-BR"/>
        </a:p>
      </dgm:t>
    </dgm:pt>
    <dgm:pt modelId="{992CC245-099D-4080-B173-C7AD393DC4DB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pt-BR" b="1" dirty="0" smtClean="0">
              <a:solidFill>
                <a:schemeClr val="accent1">
                  <a:lumMod val="50000"/>
                </a:schemeClr>
              </a:solidFill>
            </a:rPr>
            <a:t>2: Deficiência Intelectual</a:t>
          </a:r>
          <a:endParaRPr lang="pt-BR" b="1" dirty="0">
            <a:solidFill>
              <a:schemeClr val="accent1">
                <a:lumMod val="50000"/>
              </a:schemeClr>
            </a:solidFill>
          </a:endParaRPr>
        </a:p>
      </dgm:t>
    </dgm:pt>
    <dgm:pt modelId="{681924CD-C56E-419F-BADF-00DAAF946F97}" type="parTrans" cxnId="{C3E37FAD-7091-4910-9C14-62A4AA85F2FD}">
      <dgm:prSet/>
      <dgm:spPr/>
      <dgm:t>
        <a:bodyPr/>
        <a:lstStyle/>
        <a:p>
          <a:pPr algn="ctr"/>
          <a:endParaRPr lang="pt-BR"/>
        </a:p>
      </dgm:t>
    </dgm:pt>
    <dgm:pt modelId="{3BCFF654-4787-4956-9396-DEFE0DAA7BF4}" type="sibTrans" cxnId="{C3E37FAD-7091-4910-9C14-62A4AA85F2FD}">
      <dgm:prSet/>
      <dgm:spPr/>
      <dgm:t>
        <a:bodyPr/>
        <a:lstStyle/>
        <a:p>
          <a:pPr algn="ctr"/>
          <a:endParaRPr lang="pt-BR"/>
        </a:p>
      </dgm:t>
    </dgm:pt>
    <dgm:pt modelId="{0BB57AD6-CFE5-4272-A185-306587F41DFB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pt-BR" b="1" dirty="0" smtClean="0">
              <a:solidFill>
                <a:schemeClr val="accent1">
                  <a:lumMod val="50000"/>
                </a:schemeClr>
              </a:solidFill>
            </a:rPr>
            <a:t>3: Erros Inatos do Metabolismo</a:t>
          </a:r>
          <a:endParaRPr lang="pt-BR" b="1" dirty="0">
            <a:solidFill>
              <a:schemeClr val="accent1">
                <a:lumMod val="50000"/>
              </a:schemeClr>
            </a:solidFill>
          </a:endParaRPr>
        </a:p>
      </dgm:t>
    </dgm:pt>
    <dgm:pt modelId="{E3EBB6FF-60BA-4B7C-A1D3-6E8DA766158D}" type="parTrans" cxnId="{E84F8936-E40B-4CF4-8555-4EB521F62185}">
      <dgm:prSet/>
      <dgm:spPr/>
      <dgm:t>
        <a:bodyPr/>
        <a:lstStyle/>
        <a:p>
          <a:pPr algn="ctr"/>
          <a:endParaRPr lang="pt-BR"/>
        </a:p>
      </dgm:t>
    </dgm:pt>
    <dgm:pt modelId="{5937B533-08E1-4054-9441-398651E7577F}" type="sibTrans" cxnId="{E84F8936-E40B-4CF4-8555-4EB521F62185}">
      <dgm:prSet/>
      <dgm:spPr/>
      <dgm:t>
        <a:bodyPr/>
        <a:lstStyle/>
        <a:p>
          <a:pPr algn="ctr"/>
          <a:endParaRPr lang="pt-BR"/>
        </a:p>
      </dgm:t>
    </dgm:pt>
    <dgm:pt modelId="{A00329FF-0846-4F57-AB9D-46EA358F651C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pt-BR" dirty="0" smtClean="0"/>
            <a:t>EIXO II - Doenças Raras de origem não-genética</a:t>
          </a:r>
          <a:endParaRPr lang="pt-BR" dirty="0"/>
        </a:p>
      </dgm:t>
    </dgm:pt>
    <dgm:pt modelId="{112B0A64-DAC2-40CE-B298-3A943B06D0AC}" type="parTrans" cxnId="{47ECEC7D-0FA7-4475-9384-D758B5A72C5E}">
      <dgm:prSet/>
      <dgm:spPr/>
      <dgm:t>
        <a:bodyPr/>
        <a:lstStyle/>
        <a:p>
          <a:pPr algn="ctr"/>
          <a:endParaRPr lang="pt-BR"/>
        </a:p>
      </dgm:t>
    </dgm:pt>
    <dgm:pt modelId="{F9D4D02B-B664-44C8-90AF-3967002D41DF}" type="sibTrans" cxnId="{47ECEC7D-0FA7-4475-9384-D758B5A72C5E}">
      <dgm:prSet/>
      <dgm:spPr/>
      <dgm:t>
        <a:bodyPr/>
        <a:lstStyle/>
        <a:p>
          <a:pPr algn="ctr"/>
          <a:endParaRPr lang="pt-BR"/>
        </a:p>
      </dgm:t>
    </dgm:pt>
    <dgm:pt modelId="{FC7FDA98-EC38-4C61-9C44-AE47531F8B0A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pt-BR" dirty="0" smtClean="0"/>
            <a:t>EIXO I - Doenças Raras de origem genética</a:t>
          </a:r>
          <a:endParaRPr lang="pt-BR" dirty="0"/>
        </a:p>
      </dgm:t>
    </dgm:pt>
    <dgm:pt modelId="{707C6155-3A32-4638-A390-61DD457196C5}" type="parTrans" cxnId="{7E154CAB-F173-4443-9973-E2EA2252B628}">
      <dgm:prSet/>
      <dgm:spPr/>
      <dgm:t>
        <a:bodyPr/>
        <a:lstStyle/>
        <a:p>
          <a:pPr algn="ctr"/>
          <a:endParaRPr lang="pt-BR"/>
        </a:p>
      </dgm:t>
    </dgm:pt>
    <dgm:pt modelId="{B60333EA-C3C3-4B14-845F-1FEE2B78BF08}" type="sibTrans" cxnId="{7E154CAB-F173-4443-9973-E2EA2252B628}">
      <dgm:prSet/>
      <dgm:spPr/>
      <dgm:t>
        <a:bodyPr/>
        <a:lstStyle/>
        <a:p>
          <a:pPr algn="ctr"/>
          <a:endParaRPr lang="pt-BR"/>
        </a:p>
      </dgm:t>
    </dgm:pt>
    <dgm:pt modelId="{EED19249-F63F-4049-AF70-877514E34ACE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pt-BR" b="1" dirty="0" smtClean="0">
              <a:solidFill>
                <a:schemeClr val="accent1">
                  <a:lumMod val="50000"/>
                </a:schemeClr>
              </a:solidFill>
            </a:rPr>
            <a:t>1: DR infecciosas</a:t>
          </a:r>
          <a:endParaRPr lang="pt-BR" b="1" dirty="0">
            <a:solidFill>
              <a:schemeClr val="accent1">
                <a:lumMod val="50000"/>
              </a:schemeClr>
            </a:solidFill>
          </a:endParaRPr>
        </a:p>
      </dgm:t>
    </dgm:pt>
    <dgm:pt modelId="{4EA91DEB-FAD9-45AC-AE98-F564CF2031A2}" type="sibTrans" cxnId="{24647B85-2045-4FF5-8F83-FE210CE86DF7}">
      <dgm:prSet/>
      <dgm:spPr/>
      <dgm:t>
        <a:bodyPr/>
        <a:lstStyle/>
        <a:p>
          <a:pPr algn="ctr"/>
          <a:endParaRPr lang="pt-BR"/>
        </a:p>
      </dgm:t>
    </dgm:pt>
    <dgm:pt modelId="{177BB2A0-1F9C-4130-B886-C185EB71EF84}" type="parTrans" cxnId="{24647B85-2045-4FF5-8F83-FE210CE86DF7}">
      <dgm:prSet/>
      <dgm:spPr/>
      <dgm:t>
        <a:bodyPr/>
        <a:lstStyle/>
        <a:p>
          <a:pPr algn="ctr"/>
          <a:endParaRPr lang="pt-BR"/>
        </a:p>
      </dgm:t>
    </dgm:pt>
    <dgm:pt modelId="{F8DB33FD-55E9-4117-A483-F705C009E06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pt-BR" b="1" dirty="0" smtClean="0">
              <a:solidFill>
                <a:schemeClr val="accent1">
                  <a:lumMod val="50000"/>
                </a:schemeClr>
              </a:solidFill>
            </a:rPr>
            <a:t>2: DR inflamatórias</a:t>
          </a:r>
          <a:endParaRPr lang="pt-BR" b="1" dirty="0">
            <a:solidFill>
              <a:schemeClr val="accent1">
                <a:lumMod val="50000"/>
              </a:schemeClr>
            </a:solidFill>
          </a:endParaRPr>
        </a:p>
      </dgm:t>
    </dgm:pt>
    <dgm:pt modelId="{B18FBA92-0163-4450-9E03-9E5F662904CE}" type="parTrans" cxnId="{321B145F-6693-42A3-BF90-904B6522C521}">
      <dgm:prSet/>
      <dgm:spPr/>
      <dgm:t>
        <a:bodyPr/>
        <a:lstStyle/>
        <a:p>
          <a:pPr algn="ctr"/>
          <a:endParaRPr lang="pt-BR"/>
        </a:p>
      </dgm:t>
    </dgm:pt>
    <dgm:pt modelId="{C455E725-E36B-4572-8A64-4C1B4DDBFD74}" type="sibTrans" cxnId="{321B145F-6693-42A3-BF90-904B6522C521}">
      <dgm:prSet/>
      <dgm:spPr/>
      <dgm:t>
        <a:bodyPr/>
        <a:lstStyle/>
        <a:p>
          <a:pPr algn="ctr"/>
          <a:endParaRPr lang="pt-BR"/>
        </a:p>
      </dgm:t>
    </dgm:pt>
    <dgm:pt modelId="{FFF62F6B-14DD-47BE-8042-45D4BF3378EC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b="1" dirty="0" smtClean="0">
            <a:solidFill>
              <a:schemeClr val="accent1">
                <a:lumMod val="50000"/>
              </a:schemeClr>
            </a:solidFill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b="1" dirty="0" smtClean="0">
              <a:solidFill>
                <a:schemeClr val="accent1">
                  <a:lumMod val="50000"/>
                </a:schemeClr>
              </a:solidFill>
            </a:rPr>
            <a:t>3: DR autoimunes</a:t>
          </a:r>
        </a:p>
        <a:p>
          <a:pPr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dirty="0"/>
        </a:p>
      </dgm:t>
    </dgm:pt>
    <dgm:pt modelId="{9B267629-7738-4E30-8046-ED274F916099}" type="sibTrans" cxnId="{F7A0168D-597D-41DD-8F96-29997C7FEBDF}">
      <dgm:prSet/>
      <dgm:spPr/>
      <dgm:t>
        <a:bodyPr/>
        <a:lstStyle/>
        <a:p>
          <a:pPr algn="ctr"/>
          <a:endParaRPr lang="pt-BR"/>
        </a:p>
      </dgm:t>
    </dgm:pt>
    <dgm:pt modelId="{7B183BFD-62AD-451B-9580-16C28AB69F92}" type="parTrans" cxnId="{F7A0168D-597D-41DD-8F96-29997C7FEBDF}">
      <dgm:prSet/>
      <dgm:spPr/>
      <dgm:t>
        <a:bodyPr/>
        <a:lstStyle/>
        <a:p>
          <a:pPr algn="ctr"/>
          <a:endParaRPr lang="pt-BR"/>
        </a:p>
      </dgm:t>
    </dgm:pt>
    <dgm:pt modelId="{56E9E157-0359-47DE-BBB8-037F71083D2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endParaRPr lang="pt-BR" b="1" dirty="0" smtClean="0">
            <a:solidFill>
              <a:schemeClr val="accent1">
                <a:lumMod val="50000"/>
              </a:schemeClr>
            </a:solidFill>
          </a:endParaRPr>
        </a:p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pt-BR" b="1" dirty="0" smtClean="0">
              <a:solidFill>
                <a:schemeClr val="accent1">
                  <a:lumMod val="50000"/>
                </a:schemeClr>
              </a:solidFill>
            </a:rPr>
            <a:t>4: Outras DR de Origem </a:t>
          </a:r>
          <a:r>
            <a:rPr lang="pt-BR" b="1" dirty="0" err="1" smtClean="0">
              <a:solidFill>
                <a:schemeClr val="accent1">
                  <a:lumMod val="50000"/>
                </a:schemeClr>
              </a:solidFill>
            </a:rPr>
            <a:t>NGs</a:t>
          </a:r>
          <a:endParaRPr lang="pt-BR" b="1" dirty="0" smtClean="0">
            <a:solidFill>
              <a:schemeClr val="accent1">
                <a:lumMod val="50000"/>
              </a:schemeClr>
            </a:solidFill>
          </a:endParaRPr>
        </a:p>
        <a:p>
          <a:endParaRPr lang="pt-BR" dirty="0"/>
        </a:p>
      </dgm:t>
    </dgm:pt>
    <dgm:pt modelId="{354CAF8F-0FB4-4B08-B82F-3A7E47051FDE}" type="parTrans" cxnId="{6E25E8CA-63B4-42DC-9E22-B47D37405F41}">
      <dgm:prSet/>
      <dgm:spPr/>
      <dgm:t>
        <a:bodyPr/>
        <a:lstStyle/>
        <a:p>
          <a:endParaRPr lang="pt-BR"/>
        </a:p>
      </dgm:t>
    </dgm:pt>
    <dgm:pt modelId="{4C904999-5222-4522-9A97-7CBE2DD45162}" type="sibTrans" cxnId="{6E25E8CA-63B4-42DC-9E22-B47D37405F41}">
      <dgm:prSet/>
      <dgm:spPr/>
      <dgm:t>
        <a:bodyPr/>
        <a:lstStyle/>
        <a:p>
          <a:endParaRPr lang="pt-BR"/>
        </a:p>
      </dgm:t>
    </dgm:pt>
    <dgm:pt modelId="{2FEF763B-6189-4E04-9059-F086A10FF7E6}" type="pres">
      <dgm:prSet presAssocID="{4BEBA521-6D79-4F99-B3D9-81A1D336A64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06064B9-308A-4BFF-A563-F018A88C3651}" type="pres">
      <dgm:prSet presAssocID="{E43B7671-CC04-4339-9D88-E7DC0FCEFC5D}" presName="vertOne" presStyleCnt="0"/>
      <dgm:spPr/>
    </dgm:pt>
    <dgm:pt modelId="{222485FD-0362-4EDF-882F-F811E14E3341}" type="pres">
      <dgm:prSet presAssocID="{E43B7671-CC04-4339-9D88-E7DC0FCEFC5D}" presName="txOne" presStyleLbl="node0" presStyleIdx="0" presStyleCnt="1" custLinFactNeighborY="-11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6FDF3EC-B2F2-4476-894B-868081271773}" type="pres">
      <dgm:prSet presAssocID="{E43B7671-CC04-4339-9D88-E7DC0FCEFC5D}" presName="parTransOne" presStyleCnt="0"/>
      <dgm:spPr/>
    </dgm:pt>
    <dgm:pt modelId="{641A2567-0AB3-4F0C-B658-446286BEA330}" type="pres">
      <dgm:prSet presAssocID="{E43B7671-CC04-4339-9D88-E7DC0FCEFC5D}" presName="horzOne" presStyleCnt="0"/>
      <dgm:spPr/>
    </dgm:pt>
    <dgm:pt modelId="{BC6262A9-9F6E-4976-9923-68D0594B76ED}" type="pres">
      <dgm:prSet presAssocID="{FC7FDA98-EC38-4C61-9C44-AE47531F8B0A}" presName="vertTwo" presStyleCnt="0"/>
      <dgm:spPr/>
    </dgm:pt>
    <dgm:pt modelId="{6B3ADBF5-C1A5-414D-BCDA-5DE3A7218C3B}" type="pres">
      <dgm:prSet presAssocID="{FC7FDA98-EC38-4C61-9C44-AE47531F8B0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E66A3C7-87E9-40F4-B906-A9D0440A790A}" type="pres">
      <dgm:prSet presAssocID="{FC7FDA98-EC38-4C61-9C44-AE47531F8B0A}" presName="parTransTwo" presStyleCnt="0"/>
      <dgm:spPr/>
    </dgm:pt>
    <dgm:pt modelId="{2E6C623C-8843-492F-9576-2C6D78EE6231}" type="pres">
      <dgm:prSet presAssocID="{FC7FDA98-EC38-4C61-9C44-AE47531F8B0A}" presName="horzTwo" presStyleCnt="0"/>
      <dgm:spPr/>
    </dgm:pt>
    <dgm:pt modelId="{C2E3A7E5-6A25-4EDB-BE32-B95356FBDA48}" type="pres">
      <dgm:prSet presAssocID="{D76DCDB3-7ADF-4ACF-80A4-BD458D2F5F7D}" presName="vertThree" presStyleCnt="0"/>
      <dgm:spPr/>
    </dgm:pt>
    <dgm:pt modelId="{00A18B9B-9550-4D88-BF7B-015CA4AF367C}" type="pres">
      <dgm:prSet presAssocID="{D76DCDB3-7ADF-4ACF-80A4-BD458D2F5F7D}" presName="txThre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89529F-08E5-45DA-9F0F-CC08F4C7D5ED}" type="pres">
      <dgm:prSet presAssocID="{D76DCDB3-7ADF-4ACF-80A4-BD458D2F5F7D}" presName="horzThree" presStyleCnt="0"/>
      <dgm:spPr/>
    </dgm:pt>
    <dgm:pt modelId="{2CA3268B-ECFB-46BC-B1C2-ECC0532F9750}" type="pres">
      <dgm:prSet presAssocID="{82EA15C3-68BA-499D-9848-A39204EDE2BD}" presName="sibSpaceThree" presStyleCnt="0"/>
      <dgm:spPr/>
    </dgm:pt>
    <dgm:pt modelId="{0702A142-E80A-4E7D-8A73-87D449323786}" type="pres">
      <dgm:prSet presAssocID="{992CC245-099D-4080-B173-C7AD393DC4DB}" presName="vertThree" presStyleCnt="0"/>
      <dgm:spPr/>
    </dgm:pt>
    <dgm:pt modelId="{CEE8C080-89D5-4E0D-8928-A13F190D8914}" type="pres">
      <dgm:prSet presAssocID="{992CC245-099D-4080-B173-C7AD393DC4DB}" presName="txThre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DC4504B-5947-4098-9ADD-2DF7E9D36EA6}" type="pres">
      <dgm:prSet presAssocID="{992CC245-099D-4080-B173-C7AD393DC4DB}" presName="horzThree" presStyleCnt="0"/>
      <dgm:spPr/>
    </dgm:pt>
    <dgm:pt modelId="{9583CA2E-EFCF-422C-86D7-B54E36465BC7}" type="pres">
      <dgm:prSet presAssocID="{3BCFF654-4787-4956-9396-DEFE0DAA7BF4}" presName="sibSpaceThree" presStyleCnt="0"/>
      <dgm:spPr/>
    </dgm:pt>
    <dgm:pt modelId="{4237E95F-AE30-4288-A5D5-5C6D04FF2BAD}" type="pres">
      <dgm:prSet presAssocID="{0BB57AD6-CFE5-4272-A185-306587F41DFB}" presName="vertThree" presStyleCnt="0"/>
      <dgm:spPr/>
    </dgm:pt>
    <dgm:pt modelId="{8B45BF8E-423A-4D7A-831F-E8ADCC8A3FC4}" type="pres">
      <dgm:prSet presAssocID="{0BB57AD6-CFE5-4272-A185-306587F41DFB}" presName="txThre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56E83C5-88C9-463A-A552-59D6A4C58972}" type="pres">
      <dgm:prSet presAssocID="{0BB57AD6-CFE5-4272-A185-306587F41DFB}" presName="horzThree" presStyleCnt="0"/>
      <dgm:spPr/>
    </dgm:pt>
    <dgm:pt modelId="{7B862ADA-4EF4-4BFE-AEF5-C87686EC5A8A}" type="pres">
      <dgm:prSet presAssocID="{B60333EA-C3C3-4B14-845F-1FEE2B78BF08}" presName="sibSpaceTwo" presStyleCnt="0"/>
      <dgm:spPr/>
    </dgm:pt>
    <dgm:pt modelId="{C6172D7F-9632-441C-A738-278BE2C2F463}" type="pres">
      <dgm:prSet presAssocID="{A00329FF-0846-4F57-AB9D-46EA358F651C}" presName="vertTwo" presStyleCnt="0"/>
      <dgm:spPr/>
    </dgm:pt>
    <dgm:pt modelId="{3A1CEFF5-45F1-4FCE-9D07-C3A9C2ED5418}" type="pres">
      <dgm:prSet presAssocID="{A00329FF-0846-4F57-AB9D-46EA358F651C}" presName="txTwo" presStyleLbl="node2" presStyleIdx="1" presStyleCnt="2" custScaleX="9919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D6E733-D74F-4D8D-A249-E5B1793DEE77}" type="pres">
      <dgm:prSet presAssocID="{A00329FF-0846-4F57-AB9D-46EA358F651C}" presName="parTransTwo" presStyleCnt="0"/>
      <dgm:spPr/>
    </dgm:pt>
    <dgm:pt modelId="{542797EC-E2EE-4A1C-AAA4-46E33D7CF4AB}" type="pres">
      <dgm:prSet presAssocID="{A00329FF-0846-4F57-AB9D-46EA358F651C}" presName="horzTwo" presStyleCnt="0"/>
      <dgm:spPr/>
    </dgm:pt>
    <dgm:pt modelId="{3AE7CECC-7149-4D42-9E1A-9E07A6214626}" type="pres">
      <dgm:prSet presAssocID="{EED19249-F63F-4049-AF70-877514E34ACE}" presName="vertThree" presStyleCnt="0"/>
      <dgm:spPr/>
    </dgm:pt>
    <dgm:pt modelId="{88BF020D-9FE9-4FF1-B97C-8DAEF87926CD}" type="pres">
      <dgm:prSet presAssocID="{EED19249-F63F-4049-AF70-877514E34ACE}" presName="txThree" presStyleLbl="node3" presStyleIdx="3" presStyleCnt="7" custScaleX="11237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D3549C7-CE2E-41EC-AB85-EE1704A1C717}" type="pres">
      <dgm:prSet presAssocID="{EED19249-F63F-4049-AF70-877514E34ACE}" presName="horzThree" presStyleCnt="0"/>
      <dgm:spPr/>
    </dgm:pt>
    <dgm:pt modelId="{ABAAD535-4988-4A1B-97F7-7C3F49E64871}" type="pres">
      <dgm:prSet presAssocID="{4EA91DEB-FAD9-45AC-AE98-F564CF2031A2}" presName="sibSpaceThree" presStyleCnt="0"/>
      <dgm:spPr/>
    </dgm:pt>
    <dgm:pt modelId="{80E68CAA-0252-43CB-B03F-77A490AD7CF0}" type="pres">
      <dgm:prSet presAssocID="{F8DB33FD-55E9-4117-A483-F705C009E063}" presName="vertThree" presStyleCnt="0"/>
      <dgm:spPr/>
    </dgm:pt>
    <dgm:pt modelId="{9D3F4A3B-30CA-409D-97CC-7F9D6BE1C515}" type="pres">
      <dgm:prSet presAssocID="{F8DB33FD-55E9-4117-A483-F705C009E063}" presName="txThre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0C8668C-9D79-46CB-950A-AA9C7454E192}" type="pres">
      <dgm:prSet presAssocID="{F8DB33FD-55E9-4117-A483-F705C009E063}" presName="horzThree" presStyleCnt="0"/>
      <dgm:spPr/>
    </dgm:pt>
    <dgm:pt modelId="{20350765-DD14-4CCB-846E-656547CD252D}" type="pres">
      <dgm:prSet presAssocID="{C455E725-E36B-4572-8A64-4C1B4DDBFD74}" presName="sibSpaceThree" presStyleCnt="0"/>
      <dgm:spPr/>
    </dgm:pt>
    <dgm:pt modelId="{C4EC5A8C-423B-48BE-9954-0C218E8DE8B8}" type="pres">
      <dgm:prSet presAssocID="{FFF62F6B-14DD-47BE-8042-45D4BF3378EC}" presName="vertThree" presStyleCnt="0"/>
      <dgm:spPr/>
    </dgm:pt>
    <dgm:pt modelId="{8732C033-91F1-4C90-AF06-905295DAE9C1}" type="pres">
      <dgm:prSet presAssocID="{FFF62F6B-14DD-47BE-8042-45D4BF3378EC}" presName="txThre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BD62111-FEBF-4A2D-BC74-9079B5E80A98}" type="pres">
      <dgm:prSet presAssocID="{FFF62F6B-14DD-47BE-8042-45D4BF3378EC}" presName="horzThree" presStyleCnt="0"/>
      <dgm:spPr/>
    </dgm:pt>
    <dgm:pt modelId="{4721F042-68B7-4E30-A4DC-D974DBAD1EF8}" type="pres">
      <dgm:prSet presAssocID="{9B267629-7738-4E30-8046-ED274F916099}" presName="sibSpaceThree" presStyleCnt="0"/>
      <dgm:spPr/>
    </dgm:pt>
    <dgm:pt modelId="{EF4BC467-87E6-403A-A261-C4FBCF63262A}" type="pres">
      <dgm:prSet presAssocID="{56E9E157-0359-47DE-BBB8-037F71083D22}" presName="vertThree" presStyleCnt="0"/>
      <dgm:spPr/>
    </dgm:pt>
    <dgm:pt modelId="{CC1F91F0-E8B9-4135-A506-CAA07905DD94}" type="pres">
      <dgm:prSet presAssocID="{56E9E157-0359-47DE-BBB8-037F71083D22}" presName="txThre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0AA8718-FB35-4127-B514-B6908CAACAE0}" type="pres">
      <dgm:prSet presAssocID="{56E9E157-0359-47DE-BBB8-037F71083D22}" presName="horzThree" presStyleCnt="0"/>
      <dgm:spPr/>
    </dgm:pt>
  </dgm:ptLst>
  <dgm:cxnLst>
    <dgm:cxn modelId="{A62DF168-28CE-45AC-9487-D4043DAA675F}" type="presOf" srcId="{FC7FDA98-EC38-4C61-9C44-AE47531F8B0A}" destId="{6B3ADBF5-C1A5-414D-BCDA-5DE3A7218C3B}" srcOrd="0" destOrd="0" presId="urn:microsoft.com/office/officeart/2005/8/layout/hierarchy4"/>
    <dgm:cxn modelId="{3AC34885-4824-43C4-98A9-2E145F9FE572}" type="presOf" srcId="{F8DB33FD-55E9-4117-A483-F705C009E063}" destId="{9D3F4A3B-30CA-409D-97CC-7F9D6BE1C515}" srcOrd="0" destOrd="0" presId="urn:microsoft.com/office/officeart/2005/8/layout/hierarchy4"/>
    <dgm:cxn modelId="{321B145F-6693-42A3-BF90-904B6522C521}" srcId="{A00329FF-0846-4F57-AB9D-46EA358F651C}" destId="{F8DB33FD-55E9-4117-A483-F705C009E063}" srcOrd="1" destOrd="0" parTransId="{B18FBA92-0163-4450-9E03-9E5F662904CE}" sibTransId="{C455E725-E36B-4572-8A64-4C1B4DDBFD74}"/>
    <dgm:cxn modelId="{F7A0168D-597D-41DD-8F96-29997C7FEBDF}" srcId="{A00329FF-0846-4F57-AB9D-46EA358F651C}" destId="{FFF62F6B-14DD-47BE-8042-45D4BF3378EC}" srcOrd="2" destOrd="0" parTransId="{7B183BFD-62AD-451B-9580-16C28AB69F92}" sibTransId="{9B267629-7738-4E30-8046-ED274F916099}"/>
    <dgm:cxn modelId="{6205F18D-758A-435F-8736-8063A765DDD6}" type="presOf" srcId="{D76DCDB3-7ADF-4ACF-80A4-BD458D2F5F7D}" destId="{00A18B9B-9550-4D88-BF7B-015CA4AF367C}" srcOrd="0" destOrd="0" presId="urn:microsoft.com/office/officeart/2005/8/layout/hierarchy4"/>
    <dgm:cxn modelId="{484238EA-5821-4FA0-BB07-ED27967BBCE4}" type="presOf" srcId="{FFF62F6B-14DD-47BE-8042-45D4BF3378EC}" destId="{8732C033-91F1-4C90-AF06-905295DAE9C1}" srcOrd="0" destOrd="0" presId="urn:microsoft.com/office/officeart/2005/8/layout/hierarchy4"/>
    <dgm:cxn modelId="{6E25E8CA-63B4-42DC-9E22-B47D37405F41}" srcId="{A00329FF-0846-4F57-AB9D-46EA358F651C}" destId="{56E9E157-0359-47DE-BBB8-037F71083D22}" srcOrd="3" destOrd="0" parTransId="{354CAF8F-0FB4-4B08-B82F-3A7E47051FDE}" sibTransId="{4C904999-5222-4522-9A97-7CBE2DD45162}"/>
    <dgm:cxn modelId="{47ECEC7D-0FA7-4475-9384-D758B5A72C5E}" srcId="{E43B7671-CC04-4339-9D88-E7DC0FCEFC5D}" destId="{A00329FF-0846-4F57-AB9D-46EA358F651C}" srcOrd="1" destOrd="0" parTransId="{112B0A64-DAC2-40CE-B298-3A943B06D0AC}" sibTransId="{F9D4D02B-B664-44C8-90AF-3967002D41DF}"/>
    <dgm:cxn modelId="{24647B85-2045-4FF5-8F83-FE210CE86DF7}" srcId="{A00329FF-0846-4F57-AB9D-46EA358F651C}" destId="{EED19249-F63F-4049-AF70-877514E34ACE}" srcOrd="0" destOrd="0" parTransId="{177BB2A0-1F9C-4130-B886-C185EB71EF84}" sibTransId="{4EA91DEB-FAD9-45AC-AE98-F564CF2031A2}"/>
    <dgm:cxn modelId="{37EF059D-8F72-4D21-98D5-3CDAC738E095}" type="presOf" srcId="{0BB57AD6-CFE5-4272-A185-306587F41DFB}" destId="{8B45BF8E-423A-4D7A-831F-E8ADCC8A3FC4}" srcOrd="0" destOrd="0" presId="urn:microsoft.com/office/officeart/2005/8/layout/hierarchy4"/>
    <dgm:cxn modelId="{06C8F1FB-177B-456C-A973-CE79BE2FB2ED}" type="presOf" srcId="{56E9E157-0359-47DE-BBB8-037F71083D22}" destId="{CC1F91F0-E8B9-4135-A506-CAA07905DD94}" srcOrd="0" destOrd="0" presId="urn:microsoft.com/office/officeart/2005/8/layout/hierarchy4"/>
    <dgm:cxn modelId="{26660D3B-39C6-43D8-A8F5-050829CAC174}" type="presOf" srcId="{A00329FF-0846-4F57-AB9D-46EA358F651C}" destId="{3A1CEFF5-45F1-4FCE-9D07-C3A9C2ED5418}" srcOrd="0" destOrd="0" presId="urn:microsoft.com/office/officeart/2005/8/layout/hierarchy4"/>
    <dgm:cxn modelId="{9B2E859A-A9C9-4A7A-80F6-8F09A20F8D48}" type="presOf" srcId="{992CC245-099D-4080-B173-C7AD393DC4DB}" destId="{CEE8C080-89D5-4E0D-8928-A13F190D8914}" srcOrd="0" destOrd="0" presId="urn:microsoft.com/office/officeart/2005/8/layout/hierarchy4"/>
    <dgm:cxn modelId="{29912176-50F1-4521-83BE-EFCA85701198}" type="presOf" srcId="{4BEBA521-6D79-4F99-B3D9-81A1D336A64E}" destId="{2FEF763B-6189-4E04-9059-F086A10FF7E6}" srcOrd="0" destOrd="0" presId="urn:microsoft.com/office/officeart/2005/8/layout/hierarchy4"/>
    <dgm:cxn modelId="{E84F8936-E40B-4CF4-8555-4EB521F62185}" srcId="{FC7FDA98-EC38-4C61-9C44-AE47531F8B0A}" destId="{0BB57AD6-CFE5-4272-A185-306587F41DFB}" srcOrd="2" destOrd="0" parTransId="{E3EBB6FF-60BA-4B7C-A1D3-6E8DA766158D}" sibTransId="{5937B533-08E1-4054-9441-398651E7577F}"/>
    <dgm:cxn modelId="{3BC45AFE-D3E8-4B48-A316-D138B40A34EC}" type="presOf" srcId="{EED19249-F63F-4049-AF70-877514E34ACE}" destId="{88BF020D-9FE9-4FF1-B97C-8DAEF87926CD}" srcOrd="0" destOrd="0" presId="urn:microsoft.com/office/officeart/2005/8/layout/hierarchy4"/>
    <dgm:cxn modelId="{C3E37FAD-7091-4910-9C14-62A4AA85F2FD}" srcId="{FC7FDA98-EC38-4C61-9C44-AE47531F8B0A}" destId="{992CC245-099D-4080-B173-C7AD393DC4DB}" srcOrd="1" destOrd="0" parTransId="{681924CD-C56E-419F-BADF-00DAAF946F97}" sibTransId="{3BCFF654-4787-4956-9396-DEFE0DAA7BF4}"/>
    <dgm:cxn modelId="{F45827BA-6A82-4028-8463-868188DC1AE1}" srcId="{4BEBA521-6D79-4F99-B3D9-81A1D336A64E}" destId="{E43B7671-CC04-4339-9D88-E7DC0FCEFC5D}" srcOrd="0" destOrd="0" parTransId="{34B0DE12-BCBE-4CA2-ADA1-5707F5C34992}" sibTransId="{9D81F126-1C54-4F0B-BFE5-14B7AB17582E}"/>
    <dgm:cxn modelId="{7E154CAB-F173-4443-9973-E2EA2252B628}" srcId="{E43B7671-CC04-4339-9D88-E7DC0FCEFC5D}" destId="{FC7FDA98-EC38-4C61-9C44-AE47531F8B0A}" srcOrd="0" destOrd="0" parTransId="{707C6155-3A32-4638-A390-61DD457196C5}" sibTransId="{B60333EA-C3C3-4B14-845F-1FEE2B78BF08}"/>
    <dgm:cxn modelId="{F061B6B8-6771-478C-9DD9-6E3D5062E20D}" type="presOf" srcId="{E43B7671-CC04-4339-9D88-E7DC0FCEFC5D}" destId="{222485FD-0362-4EDF-882F-F811E14E3341}" srcOrd="0" destOrd="0" presId="urn:microsoft.com/office/officeart/2005/8/layout/hierarchy4"/>
    <dgm:cxn modelId="{69137E3D-5F2A-43C4-A077-2CBC20AD5D29}" srcId="{FC7FDA98-EC38-4C61-9C44-AE47531F8B0A}" destId="{D76DCDB3-7ADF-4ACF-80A4-BD458D2F5F7D}" srcOrd="0" destOrd="0" parTransId="{12996C9C-7496-44FD-B797-4649C6014A5C}" sibTransId="{82EA15C3-68BA-499D-9848-A39204EDE2BD}"/>
    <dgm:cxn modelId="{6E058779-8ADA-4C72-B9EF-B7B3AB7916EF}" type="presParOf" srcId="{2FEF763B-6189-4E04-9059-F086A10FF7E6}" destId="{406064B9-308A-4BFF-A563-F018A88C3651}" srcOrd="0" destOrd="0" presId="urn:microsoft.com/office/officeart/2005/8/layout/hierarchy4"/>
    <dgm:cxn modelId="{395B87EA-E3C8-4507-9E18-E7366CA71908}" type="presParOf" srcId="{406064B9-308A-4BFF-A563-F018A88C3651}" destId="{222485FD-0362-4EDF-882F-F811E14E3341}" srcOrd="0" destOrd="0" presId="urn:microsoft.com/office/officeart/2005/8/layout/hierarchy4"/>
    <dgm:cxn modelId="{826ACBCD-D3D0-4FA9-A3DD-0AE9E8B404DE}" type="presParOf" srcId="{406064B9-308A-4BFF-A563-F018A88C3651}" destId="{96FDF3EC-B2F2-4476-894B-868081271773}" srcOrd="1" destOrd="0" presId="urn:microsoft.com/office/officeart/2005/8/layout/hierarchy4"/>
    <dgm:cxn modelId="{828B248B-6D24-4810-A53F-E5AC6FAA2BF0}" type="presParOf" srcId="{406064B9-308A-4BFF-A563-F018A88C3651}" destId="{641A2567-0AB3-4F0C-B658-446286BEA330}" srcOrd="2" destOrd="0" presId="urn:microsoft.com/office/officeart/2005/8/layout/hierarchy4"/>
    <dgm:cxn modelId="{68453F30-8D92-456C-8D7A-06BFD7AA9DAC}" type="presParOf" srcId="{641A2567-0AB3-4F0C-B658-446286BEA330}" destId="{BC6262A9-9F6E-4976-9923-68D0594B76ED}" srcOrd="0" destOrd="0" presId="urn:microsoft.com/office/officeart/2005/8/layout/hierarchy4"/>
    <dgm:cxn modelId="{E4061DC9-A4D1-4F01-9B3C-47F0B7D116B1}" type="presParOf" srcId="{BC6262A9-9F6E-4976-9923-68D0594B76ED}" destId="{6B3ADBF5-C1A5-414D-BCDA-5DE3A7218C3B}" srcOrd="0" destOrd="0" presId="urn:microsoft.com/office/officeart/2005/8/layout/hierarchy4"/>
    <dgm:cxn modelId="{646E7610-8A3B-4395-8A49-BFCB6853A664}" type="presParOf" srcId="{BC6262A9-9F6E-4976-9923-68D0594B76ED}" destId="{9E66A3C7-87E9-40F4-B906-A9D0440A790A}" srcOrd="1" destOrd="0" presId="urn:microsoft.com/office/officeart/2005/8/layout/hierarchy4"/>
    <dgm:cxn modelId="{FB6F8F91-E232-4A15-B26F-D174C423C671}" type="presParOf" srcId="{BC6262A9-9F6E-4976-9923-68D0594B76ED}" destId="{2E6C623C-8843-492F-9576-2C6D78EE6231}" srcOrd="2" destOrd="0" presId="urn:microsoft.com/office/officeart/2005/8/layout/hierarchy4"/>
    <dgm:cxn modelId="{E9CE2470-1EB4-4A2D-B2D6-B507D83719DD}" type="presParOf" srcId="{2E6C623C-8843-492F-9576-2C6D78EE6231}" destId="{C2E3A7E5-6A25-4EDB-BE32-B95356FBDA48}" srcOrd="0" destOrd="0" presId="urn:microsoft.com/office/officeart/2005/8/layout/hierarchy4"/>
    <dgm:cxn modelId="{E0682FE6-B0E0-4062-9464-30B269E3D043}" type="presParOf" srcId="{C2E3A7E5-6A25-4EDB-BE32-B95356FBDA48}" destId="{00A18B9B-9550-4D88-BF7B-015CA4AF367C}" srcOrd="0" destOrd="0" presId="urn:microsoft.com/office/officeart/2005/8/layout/hierarchy4"/>
    <dgm:cxn modelId="{9CF8F2CF-384C-4B95-9A17-2688B25D09AC}" type="presParOf" srcId="{C2E3A7E5-6A25-4EDB-BE32-B95356FBDA48}" destId="{3389529F-08E5-45DA-9F0F-CC08F4C7D5ED}" srcOrd="1" destOrd="0" presId="urn:microsoft.com/office/officeart/2005/8/layout/hierarchy4"/>
    <dgm:cxn modelId="{AB345CD1-B773-4988-872D-2918085B2BCD}" type="presParOf" srcId="{2E6C623C-8843-492F-9576-2C6D78EE6231}" destId="{2CA3268B-ECFB-46BC-B1C2-ECC0532F9750}" srcOrd="1" destOrd="0" presId="urn:microsoft.com/office/officeart/2005/8/layout/hierarchy4"/>
    <dgm:cxn modelId="{3DEB1811-6E1F-4D2C-8577-BDB1A779886D}" type="presParOf" srcId="{2E6C623C-8843-492F-9576-2C6D78EE6231}" destId="{0702A142-E80A-4E7D-8A73-87D449323786}" srcOrd="2" destOrd="0" presId="urn:microsoft.com/office/officeart/2005/8/layout/hierarchy4"/>
    <dgm:cxn modelId="{9DD730B6-377D-47E6-8B2F-36BC3489FA4D}" type="presParOf" srcId="{0702A142-E80A-4E7D-8A73-87D449323786}" destId="{CEE8C080-89D5-4E0D-8928-A13F190D8914}" srcOrd="0" destOrd="0" presId="urn:microsoft.com/office/officeart/2005/8/layout/hierarchy4"/>
    <dgm:cxn modelId="{0AC9E6CC-76FB-44F1-A0E2-C20963DE0B75}" type="presParOf" srcId="{0702A142-E80A-4E7D-8A73-87D449323786}" destId="{0DC4504B-5947-4098-9ADD-2DF7E9D36EA6}" srcOrd="1" destOrd="0" presId="urn:microsoft.com/office/officeart/2005/8/layout/hierarchy4"/>
    <dgm:cxn modelId="{49B05547-4029-4936-9D75-440ABE6C0794}" type="presParOf" srcId="{2E6C623C-8843-492F-9576-2C6D78EE6231}" destId="{9583CA2E-EFCF-422C-86D7-B54E36465BC7}" srcOrd="3" destOrd="0" presId="urn:microsoft.com/office/officeart/2005/8/layout/hierarchy4"/>
    <dgm:cxn modelId="{D822879C-CDA7-4DE8-943D-D4A3C64E7ADD}" type="presParOf" srcId="{2E6C623C-8843-492F-9576-2C6D78EE6231}" destId="{4237E95F-AE30-4288-A5D5-5C6D04FF2BAD}" srcOrd="4" destOrd="0" presId="urn:microsoft.com/office/officeart/2005/8/layout/hierarchy4"/>
    <dgm:cxn modelId="{0BEEDE96-E733-4B8A-B9E8-070F702B6064}" type="presParOf" srcId="{4237E95F-AE30-4288-A5D5-5C6D04FF2BAD}" destId="{8B45BF8E-423A-4D7A-831F-E8ADCC8A3FC4}" srcOrd="0" destOrd="0" presId="urn:microsoft.com/office/officeart/2005/8/layout/hierarchy4"/>
    <dgm:cxn modelId="{76F1C83E-6308-476A-8B76-4ECEA715BA55}" type="presParOf" srcId="{4237E95F-AE30-4288-A5D5-5C6D04FF2BAD}" destId="{456E83C5-88C9-463A-A552-59D6A4C58972}" srcOrd="1" destOrd="0" presId="urn:microsoft.com/office/officeart/2005/8/layout/hierarchy4"/>
    <dgm:cxn modelId="{312435F9-AAFF-4070-A37F-C05256308CBA}" type="presParOf" srcId="{641A2567-0AB3-4F0C-B658-446286BEA330}" destId="{7B862ADA-4EF4-4BFE-AEF5-C87686EC5A8A}" srcOrd="1" destOrd="0" presId="urn:microsoft.com/office/officeart/2005/8/layout/hierarchy4"/>
    <dgm:cxn modelId="{235B33A4-C792-4AF8-AFA4-F3D67868C01E}" type="presParOf" srcId="{641A2567-0AB3-4F0C-B658-446286BEA330}" destId="{C6172D7F-9632-441C-A738-278BE2C2F463}" srcOrd="2" destOrd="0" presId="urn:microsoft.com/office/officeart/2005/8/layout/hierarchy4"/>
    <dgm:cxn modelId="{5108FA7F-3276-463F-950D-40853A8A450F}" type="presParOf" srcId="{C6172D7F-9632-441C-A738-278BE2C2F463}" destId="{3A1CEFF5-45F1-4FCE-9D07-C3A9C2ED5418}" srcOrd="0" destOrd="0" presId="urn:microsoft.com/office/officeart/2005/8/layout/hierarchy4"/>
    <dgm:cxn modelId="{0125AF8D-AC56-4BBA-92E3-00B5B4D52429}" type="presParOf" srcId="{C6172D7F-9632-441C-A738-278BE2C2F463}" destId="{F0D6E733-D74F-4D8D-A249-E5B1793DEE77}" srcOrd="1" destOrd="0" presId="urn:microsoft.com/office/officeart/2005/8/layout/hierarchy4"/>
    <dgm:cxn modelId="{E49F05DF-DC2F-4FA7-B727-5CCC810364A9}" type="presParOf" srcId="{C6172D7F-9632-441C-A738-278BE2C2F463}" destId="{542797EC-E2EE-4A1C-AAA4-46E33D7CF4AB}" srcOrd="2" destOrd="0" presId="urn:microsoft.com/office/officeart/2005/8/layout/hierarchy4"/>
    <dgm:cxn modelId="{C859C2DD-AB50-4524-B69D-03488C77B5F2}" type="presParOf" srcId="{542797EC-E2EE-4A1C-AAA4-46E33D7CF4AB}" destId="{3AE7CECC-7149-4D42-9E1A-9E07A6214626}" srcOrd="0" destOrd="0" presId="urn:microsoft.com/office/officeart/2005/8/layout/hierarchy4"/>
    <dgm:cxn modelId="{6D70D667-C9AB-4E95-8048-3CD55514133D}" type="presParOf" srcId="{3AE7CECC-7149-4D42-9E1A-9E07A6214626}" destId="{88BF020D-9FE9-4FF1-B97C-8DAEF87926CD}" srcOrd="0" destOrd="0" presId="urn:microsoft.com/office/officeart/2005/8/layout/hierarchy4"/>
    <dgm:cxn modelId="{3C325765-5461-45C5-A2AC-C9B4A12B9B9B}" type="presParOf" srcId="{3AE7CECC-7149-4D42-9E1A-9E07A6214626}" destId="{ED3549C7-CE2E-41EC-AB85-EE1704A1C717}" srcOrd="1" destOrd="0" presId="urn:microsoft.com/office/officeart/2005/8/layout/hierarchy4"/>
    <dgm:cxn modelId="{0269DF15-65ED-4747-BB93-10736E4779E6}" type="presParOf" srcId="{542797EC-E2EE-4A1C-AAA4-46E33D7CF4AB}" destId="{ABAAD535-4988-4A1B-97F7-7C3F49E64871}" srcOrd="1" destOrd="0" presId="urn:microsoft.com/office/officeart/2005/8/layout/hierarchy4"/>
    <dgm:cxn modelId="{734FC436-4666-4BE6-8721-AFDD10E17D49}" type="presParOf" srcId="{542797EC-E2EE-4A1C-AAA4-46E33D7CF4AB}" destId="{80E68CAA-0252-43CB-B03F-77A490AD7CF0}" srcOrd="2" destOrd="0" presId="urn:microsoft.com/office/officeart/2005/8/layout/hierarchy4"/>
    <dgm:cxn modelId="{53A809D4-C9EB-42D9-BD47-3665D900EB15}" type="presParOf" srcId="{80E68CAA-0252-43CB-B03F-77A490AD7CF0}" destId="{9D3F4A3B-30CA-409D-97CC-7F9D6BE1C515}" srcOrd="0" destOrd="0" presId="urn:microsoft.com/office/officeart/2005/8/layout/hierarchy4"/>
    <dgm:cxn modelId="{BE2142D8-1640-4FF9-AB6D-542D5139E355}" type="presParOf" srcId="{80E68CAA-0252-43CB-B03F-77A490AD7CF0}" destId="{50C8668C-9D79-46CB-950A-AA9C7454E192}" srcOrd="1" destOrd="0" presId="urn:microsoft.com/office/officeart/2005/8/layout/hierarchy4"/>
    <dgm:cxn modelId="{252E3857-44BA-4169-A6B6-E14D0321F5A6}" type="presParOf" srcId="{542797EC-E2EE-4A1C-AAA4-46E33D7CF4AB}" destId="{20350765-DD14-4CCB-846E-656547CD252D}" srcOrd="3" destOrd="0" presId="urn:microsoft.com/office/officeart/2005/8/layout/hierarchy4"/>
    <dgm:cxn modelId="{A4CAC5C0-AA37-4619-BEA3-7139A6D0D437}" type="presParOf" srcId="{542797EC-E2EE-4A1C-AAA4-46E33D7CF4AB}" destId="{C4EC5A8C-423B-48BE-9954-0C218E8DE8B8}" srcOrd="4" destOrd="0" presId="urn:microsoft.com/office/officeart/2005/8/layout/hierarchy4"/>
    <dgm:cxn modelId="{E8B9C00D-2619-4270-AF8B-C166F07D40F1}" type="presParOf" srcId="{C4EC5A8C-423B-48BE-9954-0C218E8DE8B8}" destId="{8732C033-91F1-4C90-AF06-905295DAE9C1}" srcOrd="0" destOrd="0" presId="urn:microsoft.com/office/officeart/2005/8/layout/hierarchy4"/>
    <dgm:cxn modelId="{E7A01AE3-B17E-4240-A680-69C4D5B852AF}" type="presParOf" srcId="{C4EC5A8C-423B-48BE-9954-0C218E8DE8B8}" destId="{7BD62111-FEBF-4A2D-BC74-9079B5E80A98}" srcOrd="1" destOrd="0" presId="urn:microsoft.com/office/officeart/2005/8/layout/hierarchy4"/>
    <dgm:cxn modelId="{1DD76A93-256B-487D-AAEC-4431A52E5FA1}" type="presParOf" srcId="{542797EC-E2EE-4A1C-AAA4-46E33D7CF4AB}" destId="{4721F042-68B7-4E30-A4DC-D974DBAD1EF8}" srcOrd="5" destOrd="0" presId="urn:microsoft.com/office/officeart/2005/8/layout/hierarchy4"/>
    <dgm:cxn modelId="{B5310042-84D5-49F9-8DE5-B00EC1F18CBD}" type="presParOf" srcId="{542797EC-E2EE-4A1C-AAA4-46E33D7CF4AB}" destId="{EF4BC467-87E6-403A-A261-C4FBCF63262A}" srcOrd="6" destOrd="0" presId="urn:microsoft.com/office/officeart/2005/8/layout/hierarchy4"/>
    <dgm:cxn modelId="{E0CF7D59-A88F-4077-B6CE-CFA3CC000AAD}" type="presParOf" srcId="{EF4BC467-87E6-403A-A261-C4FBCF63262A}" destId="{CC1F91F0-E8B9-4135-A506-CAA07905DD94}" srcOrd="0" destOrd="0" presId="urn:microsoft.com/office/officeart/2005/8/layout/hierarchy4"/>
    <dgm:cxn modelId="{7195C200-A93A-4FDF-9601-C2E621D4F9C7}" type="presParOf" srcId="{EF4BC467-87E6-403A-A261-C4FBCF63262A}" destId="{60AA8718-FB35-4127-B514-B6908CAACA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2485FD-0362-4EDF-882F-F811E14E3341}">
      <dsp:nvSpPr>
        <dsp:cNvPr id="0" name=""/>
        <dsp:cNvSpPr/>
      </dsp:nvSpPr>
      <dsp:spPr>
        <a:xfrm>
          <a:off x="1071" y="1825"/>
          <a:ext cx="6334560" cy="88603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Eixos estruturantes</a:t>
          </a:r>
          <a:endParaRPr lang="pt-BR" sz="3800" kern="1200" dirty="0"/>
        </a:p>
      </dsp:txBody>
      <dsp:txXfrm>
        <a:off x="1071" y="1825"/>
        <a:ext cx="6334560" cy="886035"/>
      </dsp:txXfrm>
    </dsp:sp>
    <dsp:sp modelId="{6B3ADBF5-C1A5-414D-BCDA-5DE3A7218C3B}">
      <dsp:nvSpPr>
        <dsp:cNvPr id="0" name=""/>
        <dsp:cNvSpPr/>
      </dsp:nvSpPr>
      <dsp:spPr>
        <a:xfrm>
          <a:off x="7254" y="997142"/>
          <a:ext cx="2628501" cy="88603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EIXO I - Doenças Raras de origem genética</a:t>
          </a:r>
          <a:endParaRPr lang="pt-BR" sz="2100" kern="1200" dirty="0"/>
        </a:p>
      </dsp:txBody>
      <dsp:txXfrm>
        <a:off x="7254" y="997142"/>
        <a:ext cx="2628501" cy="886035"/>
      </dsp:txXfrm>
    </dsp:sp>
    <dsp:sp modelId="{00A18B9B-9550-4D88-BF7B-015CA4AF367C}">
      <dsp:nvSpPr>
        <dsp:cNvPr id="0" name=""/>
        <dsp:cNvSpPr/>
      </dsp:nvSpPr>
      <dsp:spPr>
        <a:xfrm>
          <a:off x="7254" y="1992337"/>
          <a:ext cx="852302" cy="88603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chemeClr val="accent1">
                  <a:lumMod val="50000"/>
                </a:schemeClr>
              </a:solidFill>
            </a:rPr>
            <a:t>1: Anomalias Congênitas e Manifestação Tardia</a:t>
          </a:r>
          <a:endParaRPr lang="pt-BR" sz="9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7254" y="1992337"/>
        <a:ext cx="852302" cy="886035"/>
      </dsp:txXfrm>
    </dsp:sp>
    <dsp:sp modelId="{CEE8C080-89D5-4E0D-8928-A13F190D8914}">
      <dsp:nvSpPr>
        <dsp:cNvPr id="0" name=""/>
        <dsp:cNvSpPr/>
      </dsp:nvSpPr>
      <dsp:spPr>
        <a:xfrm>
          <a:off x="895354" y="1992337"/>
          <a:ext cx="852302" cy="88603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chemeClr val="accent1">
                  <a:lumMod val="50000"/>
                </a:schemeClr>
              </a:solidFill>
            </a:rPr>
            <a:t>2: Deficiência Intelectual</a:t>
          </a:r>
          <a:endParaRPr lang="pt-BR" sz="9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95354" y="1992337"/>
        <a:ext cx="852302" cy="886035"/>
      </dsp:txXfrm>
    </dsp:sp>
    <dsp:sp modelId="{8B45BF8E-423A-4D7A-831F-E8ADCC8A3FC4}">
      <dsp:nvSpPr>
        <dsp:cNvPr id="0" name=""/>
        <dsp:cNvSpPr/>
      </dsp:nvSpPr>
      <dsp:spPr>
        <a:xfrm>
          <a:off x="1783453" y="1992337"/>
          <a:ext cx="852302" cy="88603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chemeClr val="accent1">
                  <a:lumMod val="50000"/>
                </a:schemeClr>
              </a:solidFill>
            </a:rPr>
            <a:t>3: Erros Inatos do Metabolismo</a:t>
          </a:r>
          <a:endParaRPr lang="pt-BR" sz="9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83453" y="1992337"/>
        <a:ext cx="852302" cy="886035"/>
      </dsp:txXfrm>
    </dsp:sp>
    <dsp:sp modelId="{3A1CEFF5-45F1-4FCE-9D07-C3A9C2ED5418}">
      <dsp:nvSpPr>
        <dsp:cNvPr id="0" name=""/>
        <dsp:cNvSpPr/>
      </dsp:nvSpPr>
      <dsp:spPr>
        <a:xfrm>
          <a:off x="2721965" y="997142"/>
          <a:ext cx="3592868" cy="88603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EIXO II - Doenças Raras de origem não-genética</a:t>
          </a:r>
          <a:endParaRPr lang="pt-BR" sz="2100" kern="1200" dirty="0"/>
        </a:p>
      </dsp:txBody>
      <dsp:txXfrm>
        <a:off x="2721965" y="997142"/>
        <a:ext cx="3592868" cy="886035"/>
      </dsp:txXfrm>
    </dsp:sp>
    <dsp:sp modelId="{88BF020D-9FE9-4FF1-B97C-8DAEF87926CD}">
      <dsp:nvSpPr>
        <dsp:cNvPr id="0" name=""/>
        <dsp:cNvSpPr/>
      </dsp:nvSpPr>
      <dsp:spPr>
        <a:xfrm>
          <a:off x="2707349" y="1992337"/>
          <a:ext cx="957800" cy="88603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chemeClr val="accent1">
                  <a:lumMod val="50000"/>
                </a:schemeClr>
              </a:solidFill>
            </a:rPr>
            <a:t>1: DR infecciosas</a:t>
          </a:r>
          <a:endParaRPr lang="pt-BR" sz="9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707349" y="1992337"/>
        <a:ext cx="957800" cy="886035"/>
      </dsp:txXfrm>
    </dsp:sp>
    <dsp:sp modelId="{9D3F4A3B-30CA-409D-97CC-7F9D6BE1C515}">
      <dsp:nvSpPr>
        <dsp:cNvPr id="0" name=""/>
        <dsp:cNvSpPr/>
      </dsp:nvSpPr>
      <dsp:spPr>
        <a:xfrm>
          <a:off x="3700947" y="1992337"/>
          <a:ext cx="852302" cy="88603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chemeClr val="accent1">
                  <a:lumMod val="50000"/>
                </a:schemeClr>
              </a:solidFill>
            </a:rPr>
            <a:t>2: DR inflamatórias</a:t>
          </a:r>
          <a:endParaRPr lang="pt-BR" sz="9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00947" y="1992337"/>
        <a:ext cx="852302" cy="886035"/>
      </dsp:txXfrm>
    </dsp:sp>
    <dsp:sp modelId="{8732C033-91F1-4C90-AF06-905295DAE9C1}">
      <dsp:nvSpPr>
        <dsp:cNvPr id="0" name=""/>
        <dsp:cNvSpPr/>
      </dsp:nvSpPr>
      <dsp:spPr>
        <a:xfrm>
          <a:off x="4589046" y="1992337"/>
          <a:ext cx="852302" cy="88603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9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900" b="1" kern="1200" dirty="0" smtClean="0">
              <a:solidFill>
                <a:schemeClr val="accent1">
                  <a:lumMod val="50000"/>
                </a:schemeClr>
              </a:solidFill>
            </a:rPr>
            <a:t>3: DR autoimunes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 dirty="0"/>
        </a:p>
      </dsp:txBody>
      <dsp:txXfrm>
        <a:off x="4589046" y="1992337"/>
        <a:ext cx="852302" cy="886035"/>
      </dsp:txXfrm>
    </dsp:sp>
    <dsp:sp modelId="{CC1F91F0-E8B9-4135-A506-CAA07905DD94}">
      <dsp:nvSpPr>
        <dsp:cNvPr id="0" name=""/>
        <dsp:cNvSpPr/>
      </dsp:nvSpPr>
      <dsp:spPr>
        <a:xfrm>
          <a:off x="5477146" y="1992337"/>
          <a:ext cx="852302" cy="88603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R="0" lvl="0" algn="ctr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endParaRPr lang="pt-BR" sz="9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marR="0" lvl="0" algn="ctr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pt-BR" sz="900" b="1" kern="1200" dirty="0" smtClean="0">
              <a:solidFill>
                <a:schemeClr val="accent1">
                  <a:lumMod val="50000"/>
                </a:schemeClr>
              </a:solidFill>
            </a:rPr>
            <a:t>4: Outras DR de Origem </a:t>
          </a:r>
          <a:r>
            <a:rPr lang="pt-BR" sz="900" b="1" kern="1200" dirty="0" err="1" smtClean="0">
              <a:solidFill>
                <a:schemeClr val="accent1">
                  <a:lumMod val="50000"/>
                </a:schemeClr>
              </a:solidFill>
            </a:rPr>
            <a:t>NGs</a:t>
          </a:r>
          <a:endParaRPr lang="pt-BR" sz="9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 dirty="0"/>
        </a:p>
      </dsp:txBody>
      <dsp:txXfrm>
        <a:off x="5477146" y="1992337"/>
        <a:ext cx="852302" cy="886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625B1-26EA-4B90-B053-9E24B78E3BB6}" type="datetimeFigureOut">
              <a:rPr lang="pt-BR" smtClean="0"/>
              <a:pPr/>
              <a:t>16/12/2014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266B7-352D-4626-8F1C-545C028925F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578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52CEE7-1123-4B36-A50D-7FD771863EDE}" type="datetimeFigureOut">
              <a:rPr lang="pt-BR"/>
              <a:pPr>
                <a:defRPr/>
              </a:pPr>
              <a:t>16/12/2014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270298-EF58-4A87-A2A2-B97B9BFBB2A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57712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849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7E1C35-73C4-4AEF-8CA8-2980A941F6B0}" type="slidenum">
              <a:rPr lang="pt-BR" smtClean="0"/>
              <a:pPr eaLnBrk="1" hangingPunct="1"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78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AD4CAC-0472-48A6-8E92-00C380A2DDC5}" type="slidenum">
              <a:rPr lang="pt-BR" smtClean="0"/>
              <a:pPr eaLnBrk="1" hangingPunct="1"/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1136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35B85C9-827D-4DC5-8516-9F4701312D6C}" type="slidenum">
              <a:rPr lang="pt-BR" smtClean="0">
                <a:solidFill>
                  <a:prstClr val="black"/>
                </a:solidFill>
              </a:rPr>
              <a:pPr eaLnBrk="1" hangingPunct="1"/>
              <a:t>24</a:t>
            </a:fld>
            <a:endParaRPr lang="pt-B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4AC703-FE95-4156-BC1C-9D0588E2024D}" type="datetimeFigureOut">
              <a:rPr lang="pt-BR"/>
              <a:pPr>
                <a:defRPr/>
              </a:pPr>
              <a:t>16/12/2014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8521E9-2BCE-47F0-8CF3-2CADE445053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36265C-5CB8-4DFE-BFDC-843EAD50C0AE}" type="datetimeFigureOut">
              <a:rPr lang="pt-BR"/>
              <a:pPr>
                <a:defRPr/>
              </a:pPr>
              <a:t>16/12/2014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401CB2-7EA2-4439-98BB-1BDFD31A8E6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57B97E-B9BF-4C15-A920-E259A34FD89A}" type="datetimeFigureOut">
              <a:rPr lang="pt-BR"/>
              <a:pPr>
                <a:defRPr/>
              </a:pPr>
              <a:t>16/12/2014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AB2804-0BFB-4FF3-9C4C-5F20975ED0A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54A8F1-AF06-4395-B7FE-1B2288EEC1D2}" type="datetimeFigureOut">
              <a:rPr lang="pt-BR"/>
              <a:pPr>
                <a:defRPr/>
              </a:pPr>
              <a:t>16/12/2014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21E670-07A0-480B-BAAB-CCFEC430381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4A2E-D95C-4FAE-9F77-3A1D1A731B95}" type="datetimeFigureOut">
              <a:rPr lang="pt-BR"/>
              <a:pPr>
                <a:defRPr/>
              </a:pPr>
              <a:t>16/12/2014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452E-05A1-4CD0-A8CC-FFA6D5F80F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0073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215F-6C48-4E1B-8A6F-964D40FD170A}" type="datetimeFigureOut">
              <a:rPr lang="pt-BR"/>
              <a:pPr>
                <a:defRPr/>
              </a:pPr>
              <a:t>16/12/2014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D7A8-E24E-434A-8D16-6F47EAA823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6599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A652-0CCC-4AA5-B4AA-84FD4CEE7E2A}" type="datetimeFigureOut">
              <a:rPr lang="pt-BR"/>
              <a:pPr>
                <a:defRPr/>
              </a:pPr>
              <a:t>16/12/2014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5E331-7377-41FA-981B-5824340D8C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63774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8D12-A9F1-4D5B-8D24-11BF046E25B7}" type="datetimeFigureOut">
              <a:rPr lang="pt-BR"/>
              <a:pPr>
                <a:defRPr/>
              </a:pPr>
              <a:t>16/12/2014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2D7D8-2467-414D-9562-8AD82CAC34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39674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11B8-4464-4217-BA99-0ABC44528C4C}" type="datetimeFigureOut">
              <a:rPr lang="pt-BR"/>
              <a:pPr>
                <a:defRPr/>
              </a:pPr>
              <a:t>16/12/2014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8FE29-C566-4219-B5C7-738462F980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61572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9C112-71EB-44AC-88E6-67AA396885A6}" type="datetimeFigureOut">
              <a:rPr lang="pt-BR"/>
              <a:pPr>
                <a:defRPr/>
              </a:pPr>
              <a:t>16/12/2014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816D-E7AC-4A30-A958-32826CD97A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88053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4116-E929-4BDD-81CA-668CC445B8DA}" type="datetimeFigureOut">
              <a:rPr lang="pt-BR"/>
              <a:pPr>
                <a:defRPr/>
              </a:pPr>
              <a:t>16/12/2014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89B66-57EF-4B16-9D54-AC031CD647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001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2964150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CE09-EF4B-447B-946C-A1349650DA3A}" type="datetimeFigureOut">
              <a:rPr lang="pt-BR"/>
              <a:pPr>
                <a:defRPr/>
              </a:pPr>
              <a:t>16/12/2014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165F-FBA7-448C-92B5-F83D43825C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15907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69D39-3383-4671-ADDC-4B6D0890F6CD}" type="datetimeFigureOut">
              <a:rPr lang="pt-BR"/>
              <a:pPr>
                <a:defRPr/>
              </a:pPr>
              <a:t>16/12/2014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D971-25C7-4F46-A98E-5A3D7F7798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14467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2450341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4009778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1691511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25248294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77B69-66F7-4292-B4E8-371CC9815714}" type="datetime1">
              <a:rPr lang="pt-BR"/>
              <a:pPr>
                <a:defRPr/>
              </a:pPr>
              <a:t>16/12/2014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D9E2-C5A2-4B93-9673-32AC82862FC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49888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4A2E-D95C-4FAE-9F77-3A1D1A731B95}" type="datetimeFigureOut">
              <a:rPr lang="pt-BR"/>
              <a:pPr>
                <a:defRPr/>
              </a:pPr>
              <a:t>16/12/2014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452E-05A1-4CD0-A8CC-FFA6D5F80F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0073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215F-6C48-4E1B-8A6F-964D40FD170A}" type="datetimeFigureOut">
              <a:rPr lang="pt-BR"/>
              <a:pPr>
                <a:defRPr/>
              </a:pPr>
              <a:t>16/12/2014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D7A8-E24E-434A-8D16-6F47EAA823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659917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A652-0CCC-4AA5-B4AA-84FD4CEE7E2A}" type="datetimeFigureOut">
              <a:rPr lang="pt-BR"/>
              <a:pPr>
                <a:defRPr/>
              </a:pPr>
              <a:t>16/12/2014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5E331-7377-41FA-981B-5824340D8C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6377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BD9801-4298-4645-8257-4A4570B4150B}" type="datetimeFigureOut">
              <a:rPr lang="pt-BR"/>
              <a:pPr>
                <a:defRPr/>
              </a:pPr>
              <a:t>16/12/2014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1D9C06-136B-4784-94A8-706A2EC96C3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8D12-A9F1-4D5B-8D24-11BF046E25B7}" type="datetimeFigureOut">
              <a:rPr lang="pt-BR"/>
              <a:pPr>
                <a:defRPr/>
              </a:pPr>
              <a:t>16/12/2014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2D7D8-2467-414D-9562-8AD82CAC34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39674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11B8-4464-4217-BA99-0ABC44528C4C}" type="datetimeFigureOut">
              <a:rPr lang="pt-BR"/>
              <a:pPr>
                <a:defRPr/>
              </a:pPr>
              <a:t>16/12/2014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8FE29-C566-4219-B5C7-738462F980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61572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9C112-71EB-44AC-88E6-67AA396885A6}" type="datetimeFigureOut">
              <a:rPr lang="pt-BR"/>
              <a:pPr>
                <a:defRPr/>
              </a:pPr>
              <a:t>16/12/2014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816D-E7AC-4A30-A958-32826CD97A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88053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4116-E929-4BDD-81CA-668CC445B8DA}" type="datetimeFigureOut">
              <a:rPr lang="pt-BR"/>
              <a:pPr>
                <a:defRPr/>
              </a:pPr>
              <a:t>16/12/2014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89B66-57EF-4B16-9D54-AC031CD647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0017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CE09-EF4B-447B-946C-A1349650DA3A}" type="datetimeFigureOut">
              <a:rPr lang="pt-BR"/>
              <a:pPr>
                <a:defRPr/>
              </a:pPr>
              <a:t>16/12/2014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165F-FBA7-448C-92B5-F83D43825C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15907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69D39-3383-4671-ADDC-4B6D0890F6CD}" type="datetimeFigureOut">
              <a:rPr lang="pt-BR"/>
              <a:pPr>
                <a:defRPr/>
              </a:pPr>
              <a:t>16/12/2014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D971-25C7-4F46-A98E-5A3D7F7798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14467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2450341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400977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1691511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2524829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4844CA-07EF-4E43-9BB1-65F7025A784F}" type="datetimeFigureOut">
              <a:rPr lang="pt-BR"/>
              <a:pPr>
                <a:defRPr/>
              </a:pPr>
              <a:t>16/12/2014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CAB59C-FC80-4ED8-8C1E-3A5AD92DFBF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77B69-66F7-4292-B4E8-371CC9815714}" type="datetime1">
              <a:rPr lang="pt-BR"/>
              <a:pPr>
                <a:defRPr/>
              </a:pPr>
              <a:t>16/12/2014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D9E2-C5A2-4B93-9673-32AC82862FC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4988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A0A047-50F0-4580-B840-47F19C723F57}" type="datetimeFigureOut">
              <a:rPr lang="pt-BR"/>
              <a:pPr>
                <a:defRPr/>
              </a:pPr>
              <a:t>16/12/2014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E93EAD9-7B79-48B7-B4FC-83AD70B7397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26594D-0052-4541-BC97-0F74C336BC96}" type="datetimeFigureOut">
              <a:rPr lang="pt-BR"/>
              <a:pPr>
                <a:defRPr/>
              </a:pPr>
              <a:t>16/12/2014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31E05D5-C26B-4FFF-96BC-C435AE31F8B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70A0F0-F4C5-4569-A403-2CBE1AE054A0}" type="datetimeFigureOut">
              <a:rPr lang="pt-BR"/>
              <a:pPr>
                <a:defRPr/>
              </a:pPr>
              <a:t>16/12/2014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3BA734-D9C2-4BAC-91DB-11D2D1D680B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523941-8BC9-43EE-9110-014C1D3F2CFB}" type="datetimeFigureOut">
              <a:rPr lang="pt-BR"/>
              <a:pPr>
                <a:defRPr/>
              </a:pPr>
              <a:t>16/12/2014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513693-3B06-44C8-A564-4C97A0220F7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slide_padrao_azul_miolo_2011.pn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331" r="76563" b="14012"/>
          <a:stretch>
            <a:fillRect/>
          </a:stretch>
        </p:blipFill>
        <p:spPr bwMode="auto">
          <a:xfrm>
            <a:off x="-15875" y="6518275"/>
            <a:ext cx="21431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" descr="slide_padrao_azul_miolo_2011.png"/>
          <p:cNvPicPr>
            <a:picLocks noChangeAspect="1"/>
          </p:cNvPicPr>
          <p:nvPr userDrawn="1"/>
        </p:nvPicPr>
        <p:blipFill>
          <a:blip r:embed="rId15" cstate="print"/>
          <a:srcRect l="73438" t="14331" r="2344"/>
          <a:stretch>
            <a:fillRect/>
          </a:stretch>
        </p:blipFill>
        <p:spPr bwMode="auto">
          <a:xfrm>
            <a:off x="7278688" y="6481763"/>
            <a:ext cx="18478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284" y="-1"/>
            <a:ext cx="9167284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200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8DF5A6-DE7B-4E22-8040-C611F8714D6C}" type="datetimeFigureOut">
              <a:rPr lang="pt-BR"/>
              <a:pPr>
                <a:defRPr/>
              </a:pPr>
              <a:t>16/12/2014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B550CC-80CE-42D1-89C6-F17EBEBFE3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870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  <p:sldLayoutId id="2147484228" r:id="rId12"/>
    <p:sldLayoutId id="2147484229" r:id="rId13"/>
    <p:sldLayoutId id="2147484230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8DF5A6-DE7B-4E22-8040-C611F8714D6C}" type="datetimeFigureOut">
              <a:rPr lang="pt-BR"/>
              <a:pPr>
                <a:defRPr/>
              </a:pPr>
              <a:t>16/12/2014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B550CC-80CE-42D1-89C6-F17EBEBFE3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870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  <p:sldLayoutId id="2147484214" r:id="rId13"/>
    <p:sldLayoutId id="2147484215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6512" y="1196752"/>
            <a:ext cx="9180512" cy="31683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92960"/>
            <a:ext cx="2046716" cy="226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95536" y="1529497"/>
            <a:ext cx="8280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+mn-lt"/>
              </a:rPr>
              <a:t>Política Nacional de Atenção Integral às Pessoas com Doenças Raras no SUS</a:t>
            </a:r>
            <a:endParaRPr lang="pt-BR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87624" y="3532946"/>
            <a:ext cx="6616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+mn-lt"/>
              </a:rPr>
              <a:t>Brasília, 16 de dezembro de 2014</a:t>
            </a:r>
            <a:endParaRPr lang="pt-BR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0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Espaço Reservado para Conteúdo 2"/>
          <p:cNvSpPr>
            <a:spLocks noGrp="1"/>
          </p:cNvSpPr>
          <p:nvPr>
            <p:ph idx="1"/>
          </p:nvPr>
        </p:nvSpPr>
        <p:spPr>
          <a:xfrm>
            <a:off x="611188" y="1600200"/>
            <a:ext cx="8353425" cy="47815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t-BR" sz="2800" b="1" dirty="0" smtClean="0">
                <a:solidFill>
                  <a:schemeClr val="tx2"/>
                </a:solidFill>
              </a:rPr>
              <a:t>Procedimentos a serem incluídos no SUS</a:t>
            </a:r>
          </a:p>
          <a:p>
            <a:pPr algn="ctr">
              <a:buFont typeface="Arial" charset="0"/>
              <a:buNone/>
            </a:pPr>
            <a:endParaRPr lang="pt-BR" sz="24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6145196"/>
              </p:ext>
            </p:extLst>
          </p:nvPr>
        </p:nvGraphicFramePr>
        <p:xfrm>
          <a:off x="323528" y="476672"/>
          <a:ext cx="8508342" cy="600663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89786"/>
                <a:gridCol w="8118556"/>
              </a:tblGrid>
              <a:tr h="335952">
                <a:tc>
                  <a:txBody>
                    <a:bodyPr/>
                    <a:lstStyle/>
                    <a:p>
                      <a:endParaRPr lang="pt-BR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u="none" dirty="0" smtClean="0"/>
                        <a:t>PROCEDIMENTOS</a:t>
                      </a:r>
                      <a:endParaRPr lang="pt-BR" sz="2000" b="1" u="none" dirty="0"/>
                    </a:p>
                  </a:txBody>
                  <a:tcPr/>
                </a:tc>
              </a:tr>
              <a:tr h="335952">
                <a:tc>
                  <a:txBody>
                    <a:bodyPr/>
                    <a:lstStyle/>
                    <a:p>
                      <a:r>
                        <a:rPr lang="pt-BR" sz="1400" u="none" dirty="0" smtClean="0"/>
                        <a:t>1</a:t>
                      </a:r>
                      <a:endParaRPr lang="pt-BR" sz="1400" b="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kern="1200" dirty="0" smtClean="0">
                          <a:effectLst/>
                        </a:rPr>
                        <a:t>Focalização isoelétrica da </a:t>
                      </a:r>
                      <a:r>
                        <a:rPr lang="pt-BR" sz="1400" b="1" u="none" kern="1200" dirty="0" err="1" smtClean="0">
                          <a:effectLst/>
                        </a:rPr>
                        <a:t>transferrina</a:t>
                      </a:r>
                      <a:endParaRPr lang="pt-BR" sz="1400" b="1" u="none" kern="1200" baseline="30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5952">
                <a:tc>
                  <a:txBody>
                    <a:bodyPr/>
                    <a:lstStyle/>
                    <a:p>
                      <a:r>
                        <a:rPr lang="pt-BR" sz="1400" u="none" dirty="0" smtClean="0"/>
                        <a:t>2</a:t>
                      </a:r>
                      <a:endParaRPr lang="pt-BR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kern="1200" dirty="0" smtClean="0">
                          <a:effectLst/>
                        </a:rPr>
                        <a:t>Análise de DNA pela técnica de Southern </a:t>
                      </a:r>
                      <a:r>
                        <a:rPr lang="pt-BR" sz="1400" b="1" u="none" kern="1200" dirty="0" err="1" smtClean="0">
                          <a:effectLst/>
                        </a:rPr>
                        <a:t>Blot</a:t>
                      </a:r>
                      <a:endParaRPr lang="pt-BR" sz="1400" b="1" u="none" kern="1200" baseline="30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5952">
                <a:tc>
                  <a:txBody>
                    <a:bodyPr/>
                    <a:lstStyle/>
                    <a:p>
                      <a:r>
                        <a:rPr lang="pt-BR" sz="1400" u="none" dirty="0" smtClean="0"/>
                        <a:t>3</a:t>
                      </a:r>
                      <a:endParaRPr lang="pt-BR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kern="1200" dirty="0" smtClean="0">
                          <a:effectLst/>
                        </a:rPr>
                        <a:t>Análise de DNA por MLPA</a:t>
                      </a:r>
                      <a:endParaRPr lang="pt-BR" sz="1400" b="1" u="none" kern="1200" baseline="30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5952">
                <a:tc>
                  <a:txBody>
                    <a:bodyPr/>
                    <a:lstStyle/>
                    <a:p>
                      <a:r>
                        <a:rPr lang="pt-BR" sz="1400" u="none" dirty="0" smtClean="0"/>
                        <a:t>4</a:t>
                      </a:r>
                      <a:endParaRPr lang="pt-BR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kern="1200" dirty="0" smtClean="0">
                          <a:effectLst/>
                        </a:rPr>
                        <a:t>Identificação de mutação/rearranjos por PCR, PCR sensível a </a:t>
                      </a:r>
                      <a:r>
                        <a:rPr lang="pt-BR" sz="1400" b="1" u="none" kern="1200" dirty="0" err="1" smtClean="0">
                          <a:effectLst/>
                        </a:rPr>
                        <a:t>metilação</a:t>
                      </a:r>
                      <a:r>
                        <a:rPr lang="pt-BR" sz="1400" b="1" u="none" kern="1200" dirty="0" smtClean="0">
                          <a:effectLst/>
                        </a:rPr>
                        <a:t>, </a:t>
                      </a:r>
                      <a:r>
                        <a:rPr lang="pt-BR" sz="1400" b="1" u="none" kern="1200" dirty="0" err="1" smtClean="0">
                          <a:effectLst/>
                        </a:rPr>
                        <a:t>qPCR</a:t>
                      </a:r>
                      <a:r>
                        <a:rPr lang="pt-BR" sz="1400" b="1" u="none" kern="1200" dirty="0" smtClean="0">
                          <a:effectLst/>
                        </a:rPr>
                        <a:t> e </a:t>
                      </a:r>
                      <a:r>
                        <a:rPr lang="pt-BR" sz="1400" b="1" u="none" kern="1200" dirty="0" err="1" smtClean="0">
                          <a:effectLst/>
                        </a:rPr>
                        <a:t>qPCR</a:t>
                      </a:r>
                      <a:r>
                        <a:rPr lang="pt-BR" sz="1400" b="1" u="none" kern="1200" dirty="0" smtClean="0">
                          <a:effectLst/>
                        </a:rPr>
                        <a:t> sensível à </a:t>
                      </a:r>
                      <a:r>
                        <a:rPr lang="pt-BR" sz="1400" b="1" u="none" kern="1200" dirty="0" err="1" smtClean="0">
                          <a:effectLst/>
                        </a:rPr>
                        <a:t>metilação</a:t>
                      </a:r>
                      <a:endParaRPr lang="pt-BR" sz="1400" b="1" u="none" kern="1200" baseline="30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5952">
                <a:tc>
                  <a:txBody>
                    <a:bodyPr/>
                    <a:lstStyle/>
                    <a:p>
                      <a:r>
                        <a:rPr lang="pt-BR" sz="1400" u="none" dirty="0" smtClean="0"/>
                        <a:t>5</a:t>
                      </a:r>
                      <a:endParaRPr lang="pt-BR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u="none" kern="1200" dirty="0" smtClean="0">
                          <a:effectLst/>
                        </a:rPr>
                        <a:t>FISH em metáfase ou núcleo interfásico, por doença</a:t>
                      </a:r>
                      <a:endParaRPr lang="pt-BR" sz="1400" b="1" u="none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5952">
                <a:tc>
                  <a:txBody>
                    <a:bodyPr/>
                    <a:lstStyle/>
                    <a:p>
                      <a:r>
                        <a:rPr lang="pt-BR" sz="1400" u="none" dirty="0" smtClean="0"/>
                        <a:t>6</a:t>
                      </a:r>
                      <a:endParaRPr lang="pt-BR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u="none" kern="1200" dirty="0" smtClean="0">
                          <a:effectLst/>
                        </a:rPr>
                        <a:t>Identificação de Alteração Cromossômica </a:t>
                      </a:r>
                      <a:r>
                        <a:rPr lang="pt-BR" sz="1400" b="1" u="none" kern="1200" dirty="0" err="1" smtClean="0">
                          <a:effectLst/>
                        </a:rPr>
                        <a:t>Submicroscópica</a:t>
                      </a:r>
                      <a:r>
                        <a:rPr lang="pt-BR" sz="1400" b="1" u="none" kern="1200" dirty="0" smtClean="0">
                          <a:effectLst/>
                        </a:rPr>
                        <a:t> por </a:t>
                      </a:r>
                      <a:r>
                        <a:rPr lang="pt-BR" sz="1400" b="1" u="none" kern="1200" dirty="0" err="1" smtClean="0">
                          <a:effectLst/>
                        </a:rPr>
                        <a:t>Array</a:t>
                      </a:r>
                      <a:r>
                        <a:rPr lang="pt-BR" sz="1400" b="1" u="none" kern="1200" dirty="0" smtClean="0">
                          <a:effectLst/>
                        </a:rPr>
                        <a:t>-CGH</a:t>
                      </a:r>
                      <a:endParaRPr lang="pt-BR" sz="1400" b="1" u="none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5952">
                <a:tc>
                  <a:txBody>
                    <a:bodyPr/>
                    <a:lstStyle/>
                    <a:p>
                      <a:r>
                        <a:rPr lang="pt-BR" sz="1400" u="none" dirty="0" smtClean="0"/>
                        <a:t>7</a:t>
                      </a:r>
                      <a:endParaRPr lang="pt-BR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u="none" kern="1200" dirty="0" smtClean="0">
                          <a:effectLst/>
                        </a:rPr>
                        <a:t>Identificação de mutação por sequenciamento por </a:t>
                      </a:r>
                      <a:r>
                        <a:rPr lang="pt-BR" sz="1400" b="1" u="none" kern="1200" dirty="0" err="1" smtClean="0">
                          <a:effectLst/>
                        </a:rPr>
                        <a:t>amplicon</a:t>
                      </a:r>
                      <a:r>
                        <a:rPr lang="pt-BR" sz="1400" b="1" u="none" kern="1200" dirty="0" smtClean="0">
                          <a:effectLst/>
                        </a:rPr>
                        <a:t> até 500 pares de bases</a:t>
                      </a:r>
                      <a:endParaRPr lang="pt-BR" sz="1400" b="1" u="none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1119">
                <a:tc>
                  <a:txBody>
                    <a:bodyPr/>
                    <a:lstStyle/>
                    <a:p>
                      <a:r>
                        <a:rPr lang="pt-BR" sz="1400" u="none" dirty="0" smtClean="0"/>
                        <a:t>8</a:t>
                      </a:r>
                      <a:endParaRPr lang="pt-BR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b="1" u="none" kern="1200" dirty="0" smtClean="0">
                          <a:effectLst/>
                        </a:rPr>
                        <a:t>Identificação de </a:t>
                      </a:r>
                      <a:r>
                        <a:rPr lang="pt-BR" sz="1400" b="1" u="none" kern="1200" dirty="0" err="1" smtClean="0">
                          <a:effectLst/>
                        </a:rPr>
                        <a:t>glicosaminoglicanos</a:t>
                      </a:r>
                      <a:r>
                        <a:rPr lang="pt-BR" sz="1400" b="1" u="none" kern="1200" dirty="0" smtClean="0">
                          <a:effectLst/>
                        </a:rPr>
                        <a:t> urinários por cromatografia em camada delgada, eletroforese e dosagem quantitativa</a:t>
                      </a:r>
                      <a:endParaRPr lang="pt-BR" sz="1400" b="1" u="none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5952">
                <a:tc>
                  <a:txBody>
                    <a:bodyPr/>
                    <a:lstStyle/>
                    <a:p>
                      <a:r>
                        <a:rPr lang="pt-BR" sz="1400" u="none" dirty="0" smtClean="0"/>
                        <a:t>9</a:t>
                      </a:r>
                      <a:endParaRPr lang="pt-BR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u="none" kern="1200" dirty="0" smtClean="0">
                          <a:effectLst/>
                        </a:rPr>
                        <a:t>Identificação de oligossacarídeos e </a:t>
                      </a:r>
                      <a:r>
                        <a:rPr lang="pt-BR" sz="1400" b="1" u="none" kern="1200" dirty="0" err="1" smtClean="0">
                          <a:effectLst/>
                        </a:rPr>
                        <a:t>sialossacarídeos</a:t>
                      </a:r>
                      <a:r>
                        <a:rPr lang="pt-BR" sz="1400" b="1" u="none" kern="1200" dirty="0" smtClean="0">
                          <a:effectLst/>
                        </a:rPr>
                        <a:t> por cromatografia (camada delgada)</a:t>
                      </a:r>
                      <a:endParaRPr lang="pt-BR" sz="1400" b="1" u="none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5952">
                <a:tc>
                  <a:txBody>
                    <a:bodyPr/>
                    <a:lstStyle/>
                    <a:p>
                      <a:r>
                        <a:rPr lang="pt-BR" sz="1400" u="none" dirty="0" smtClean="0"/>
                        <a:t>10</a:t>
                      </a:r>
                      <a:endParaRPr lang="pt-BR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u="none" kern="1200" dirty="0" smtClean="0">
                          <a:effectLst/>
                        </a:rPr>
                        <a:t>Dosagem quantitativa de </a:t>
                      </a:r>
                      <a:r>
                        <a:rPr lang="pt-BR" sz="1400" b="1" u="none" kern="1200" dirty="0" err="1" smtClean="0">
                          <a:effectLst/>
                        </a:rPr>
                        <a:t>carnitina</a:t>
                      </a:r>
                      <a:r>
                        <a:rPr lang="pt-BR" sz="1400" b="1" u="none" kern="1200" dirty="0" smtClean="0">
                          <a:effectLst/>
                        </a:rPr>
                        <a:t>, perfil de </a:t>
                      </a:r>
                      <a:r>
                        <a:rPr lang="pt-BR" sz="1400" b="1" u="none" kern="1200" dirty="0" err="1" smtClean="0">
                          <a:effectLst/>
                        </a:rPr>
                        <a:t>acilcarnitinas</a:t>
                      </a:r>
                      <a:endParaRPr lang="pt-BR" sz="1400" b="1" u="none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5952">
                <a:tc>
                  <a:txBody>
                    <a:bodyPr/>
                    <a:lstStyle/>
                    <a:p>
                      <a:r>
                        <a:rPr lang="pt-BR" sz="1400" u="none" dirty="0" smtClean="0"/>
                        <a:t>11</a:t>
                      </a:r>
                      <a:endParaRPr lang="pt-BR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u="none" kern="1200" dirty="0" smtClean="0">
                          <a:effectLst/>
                        </a:rPr>
                        <a:t>Dosagem quantitativa de aminoácidos</a:t>
                      </a:r>
                      <a:endParaRPr lang="pt-BR" sz="1400" b="1" u="none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5952">
                <a:tc>
                  <a:txBody>
                    <a:bodyPr/>
                    <a:lstStyle/>
                    <a:p>
                      <a:r>
                        <a:rPr lang="pt-BR" sz="1400" u="none" dirty="0" smtClean="0"/>
                        <a:t>12</a:t>
                      </a:r>
                      <a:endParaRPr lang="pt-BR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u="none" kern="1200" dirty="0" smtClean="0">
                          <a:effectLst/>
                        </a:rPr>
                        <a:t>Dosagem quantitativa de ácidos orgânicos</a:t>
                      </a:r>
                      <a:endParaRPr lang="pt-BR" sz="1400" b="1" u="none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5952">
                <a:tc>
                  <a:txBody>
                    <a:bodyPr/>
                    <a:lstStyle/>
                    <a:p>
                      <a:r>
                        <a:rPr lang="pt-BR" sz="1400" u="none" dirty="0" smtClean="0"/>
                        <a:t>13</a:t>
                      </a:r>
                      <a:endParaRPr lang="pt-BR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u="none" kern="1200" dirty="0" smtClean="0">
                          <a:effectLst/>
                        </a:rPr>
                        <a:t>Ensaios enzimáticos no plasma e leucócitos para diagnóstico de erros inatos do metabolismo</a:t>
                      </a:r>
                      <a:endParaRPr lang="pt-BR" sz="1400" b="1" u="none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5952">
                <a:tc>
                  <a:txBody>
                    <a:bodyPr/>
                    <a:lstStyle/>
                    <a:p>
                      <a:r>
                        <a:rPr lang="pt-BR" sz="1400" u="none" dirty="0" smtClean="0"/>
                        <a:t>14</a:t>
                      </a:r>
                      <a:endParaRPr lang="pt-BR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u="none" kern="1200" dirty="0" smtClean="0">
                          <a:effectLst/>
                        </a:rPr>
                        <a:t>Ensaios enzimáticos em eritrócitos para diagnóstico de erros inatos do metabolismo</a:t>
                      </a:r>
                      <a:endParaRPr lang="pt-BR" sz="1400" b="1" u="none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5952">
                <a:tc>
                  <a:txBody>
                    <a:bodyPr/>
                    <a:lstStyle/>
                    <a:p>
                      <a:r>
                        <a:rPr lang="pt-BR" sz="1400" u="none" dirty="0" smtClean="0"/>
                        <a:t>15</a:t>
                      </a:r>
                      <a:endParaRPr lang="pt-BR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u="none" kern="1200" dirty="0" smtClean="0">
                          <a:effectLst/>
                        </a:rPr>
                        <a:t>Ensaios enzimáticos em tecido cultivado para diagnóstico de erros inatos do metabolismo</a:t>
                      </a:r>
                      <a:endParaRPr lang="pt-BR" sz="1400" b="1" u="none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5952">
                <a:tc>
                  <a:txBody>
                    <a:bodyPr/>
                    <a:lstStyle/>
                    <a:p>
                      <a:r>
                        <a:rPr lang="pt-BR" sz="1400" u="none" dirty="0" smtClean="0"/>
                        <a:t>16</a:t>
                      </a:r>
                      <a:endParaRPr lang="pt-BR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u="none" dirty="0" smtClean="0"/>
                        <a:t>Aconselhamento</a:t>
                      </a:r>
                      <a:r>
                        <a:rPr lang="pt-BR" sz="1400" b="1" u="none" baseline="0" dirty="0" smtClean="0"/>
                        <a:t> genético</a:t>
                      </a:r>
                      <a:endParaRPr lang="pt-BR" sz="1400" b="1" u="non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94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6512" y="404664"/>
            <a:ext cx="9180512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67544" y="476672"/>
            <a:ext cx="8336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+mn-lt"/>
              </a:rPr>
              <a:t>Política </a:t>
            </a:r>
            <a:r>
              <a:rPr lang="pt-BR" sz="4000" b="1" dirty="0">
                <a:solidFill>
                  <a:schemeClr val="bg1"/>
                </a:solidFill>
                <a:latin typeface="+mn-lt"/>
              </a:rPr>
              <a:t>Nacional de Atenção </a:t>
            </a:r>
            <a:r>
              <a:rPr lang="pt-BR" sz="4000" b="1" dirty="0" smtClean="0">
                <a:solidFill>
                  <a:schemeClr val="bg1"/>
                </a:solidFill>
                <a:latin typeface="+mn-lt"/>
              </a:rPr>
              <a:t>Integral às </a:t>
            </a:r>
            <a:r>
              <a:rPr lang="pt-BR" sz="4000" b="1" dirty="0">
                <a:solidFill>
                  <a:schemeClr val="bg1"/>
                </a:solidFill>
                <a:latin typeface="+mn-lt"/>
              </a:rPr>
              <a:t>Pessoas com Doenças Raras 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83568" y="1988840"/>
            <a:ext cx="777686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900" dirty="0" smtClean="0"/>
              <a:t>A politica está organizada na forma de </a:t>
            </a:r>
            <a:r>
              <a:rPr lang="pt-BR" sz="1900" b="1" dirty="0" smtClean="0"/>
              <a:t>2 eixos </a:t>
            </a:r>
            <a:r>
              <a:rPr lang="pt-BR" sz="1900" dirty="0" smtClean="0"/>
              <a:t>estruturantes, que permitem classificar as doenças raras de acordo com suas características comuns, com a finalidade de maximizar os benefícios aos usuários.</a:t>
            </a:r>
            <a:endParaRPr lang="pt-BR" sz="19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366605742"/>
              </p:ext>
            </p:extLst>
          </p:nvPr>
        </p:nvGraphicFramePr>
        <p:xfrm>
          <a:off x="1403648" y="3212976"/>
          <a:ext cx="633670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8216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388" y="404813"/>
            <a:ext cx="8785225" cy="14398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07950" y="476250"/>
            <a:ext cx="9332913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EIXO I </a:t>
            </a:r>
          </a:p>
          <a:p>
            <a:pPr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A - ANOMALIAS CONGÊNITAS OU </a:t>
            </a:r>
          </a:p>
          <a:p>
            <a:pPr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MANIFESTAÇÃO TARDIA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79388" y="2060575"/>
          <a:ext cx="8785225" cy="3529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956"/>
                <a:gridCol w="1512120"/>
                <a:gridCol w="1426661"/>
                <a:gridCol w="4298488"/>
              </a:tblGrid>
              <a:tr h="814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CÓDIGO DO PROCEDIMENTO PRINCIPAL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DESCRIÇÃO DO PROCEDIMENTO PRINCIPAL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CÓDIGO DOS PROCEDIMENTOS SECUNDÁRIOS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DESCRIÇÃO DOS PROCEDIMENTOS SECUNDÁRIOS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271464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03.0101.019-6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Avaliação para diagnóstico de doenças raras - Eixo I - anomalias congênitas ou de manifestação tardia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02.02.10.005-7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Focalização isoelétrica da transferrina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2714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02.02.10.006-5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Análise de DNA pela técnica de Southern Blot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2714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02.02.10.007-3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Análise de DNA por MLPA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5429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02.02.10.008-1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Identificação de mutação ou rearranjos por PCR, PCR sensível a metilação, qPCR e qPCR sensível à metilação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2714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02.02.10.009-0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FISH em metáfase ou núcleo interfásico, por doença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5429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02.02.10.010-3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Identificação de Alteração Cromossômica </a:t>
                      </a:r>
                      <a:r>
                        <a:rPr lang="pt-BR" sz="1100" dirty="0" err="1">
                          <a:effectLst/>
                        </a:rPr>
                        <a:t>Submicroscópica</a:t>
                      </a:r>
                      <a:r>
                        <a:rPr lang="pt-BR" sz="1100" dirty="0">
                          <a:effectLst/>
                        </a:rPr>
                        <a:t> por </a:t>
                      </a:r>
                      <a:r>
                        <a:rPr lang="pt-BR" sz="1100" dirty="0" err="1">
                          <a:effectLst/>
                        </a:rPr>
                        <a:t>Array</a:t>
                      </a:r>
                      <a:r>
                        <a:rPr lang="pt-BR" sz="1100" dirty="0">
                          <a:effectLst/>
                        </a:rPr>
                        <a:t>-CGH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5429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02.02.10.011-1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Identificação de mutação por sequenciamento por </a:t>
                      </a:r>
                      <a:r>
                        <a:rPr lang="pt-BR" sz="1100" dirty="0" err="1">
                          <a:effectLst/>
                        </a:rPr>
                        <a:t>amplicon</a:t>
                      </a:r>
                      <a:r>
                        <a:rPr lang="pt-BR" sz="1100" dirty="0">
                          <a:effectLst/>
                        </a:rPr>
                        <a:t> até 500 pares de bases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9565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388" y="404813"/>
            <a:ext cx="8785225" cy="14398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07950" y="476250"/>
            <a:ext cx="9332913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EIXO I </a:t>
            </a:r>
          </a:p>
          <a:p>
            <a:pPr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B – DEFICIÊNCIA INTELECTUAL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79388" y="2084388"/>
          <a:ext cx="8785225" cy="4008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7067"/>
                <a:gridCol w="1965076"/>
                <a:gridCol w="1328858"/>
                <a:gridCol w="4134224"/>
              </a:tblGrid>
              <a:tr h="502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CÓDIGO DO PROCEDIMENTO PRINCIPAL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DESCRIÇÃO DO PROCEDIMENTO PRINCIPAL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CÓDIGO DOS PROCEDIMENTOS SECUNDÁRIOS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DESCRIÇÃO DOS PROCEDIMENTOS SECUNDÁRIOS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424350">
                <a:tc row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03.01.01.020-0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 row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Avaliação para diagnóstico de doenças raras - Eixo II - deficiência intelectual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02.02.10.012-0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Identificação de glicosaminoglicanos urinários por cromatografia em camada delgada, eletroforese e dosagem quantitativa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3352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02.02.10.013-8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Identificação de oligossacarídeos e sialossacarídeos por cromatografia (camada delgada) 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1676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02.02.10.005-7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Focalização isoelétrica da transferrina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2121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02.02.10.014-6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Dosagem quantitativa de carnitinas, perfil de acilcarnitinas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3352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02.02.10.015-4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Dosagem quantitativa de aminoácidos para diagnóstico de erros inatos do metabolismo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3352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02.02.10.016-2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Dosagem quantitativa de ácidos orgânicos para diagnóstico de erros inatos do metabolismo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1676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02.02.10.006-3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Análise de DNA pela técnica de Southern </a:t>
                      </a:r>
                      <a:r>
                        <a:rPr lang="pt-BR" sz="1100" dirty="0" err="1">
                          <a:effectLst/>
                        </a:rPr>
                        <a:t>Blot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1676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02.02.10.007-3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Análise de DNA por MLPA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4243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02.02.10.011-1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Identificação de mutação ou rearranjos por PCR, PCR sensível a </a:t>
                      </a:r>
                      <a:r>
                        <a:rPr lang="pt-BR" sz="1100" dirty="0" err="1">
                          <a:effectLst/>
                        </a:rPr>
                        <a:t>metilação</a:t>
                      </a:r>
                      <a:r>
                        <a:rPr lang="pt-BR" sz="1100" dirty="0">
                          <a:effectLst/>
                        </a:rPr>
                        <a:t>, </a:t>
                      </a:r>
                      <a:r>
                        <a:rPr lang="pt-BR" sz="1100" dirty="0" err="1">
                          <a:effectLst/>
                        </a:rPr>
                        <a:t>qPCR</a:t>
                      </a:r>
                      <a:r>
                        <a:rPr lang="pt-BR" sz="1100" dirty="0">
                          <a:effectLst/>
                        </a:rPr>
                        <a:t> e </a:t>
                      </a:r>
                      <a:r>
                        <a:rPr lang="pt-BR" sz="1100" dirty="0" err="1">
                          <a:effectLst/>
                        </a:rPr>
                        <a:t>qPCR</a:t>
                      </a:r>
                      <a:r>
                        <a:rPr lang="pt-BR" sz="1100" dirty="0">
                          <a:effectLst/>
                        </a:rPr>
                        <a:t> sensível à </a:t>
                      </a:r>
                      <a:r>
                        <a:rPr lang="pt-BR" sz="1100" dirty="0" err="1">
                          <a:effectLst/>
                        </a:rPr>
                        <a:t>metilação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2652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02.02.10.009-0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FISH em metáfase ou núcleo interfásico, por doença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3352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02.02.10.010-3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Identificação de Alteração Cromossômica Submicroscópica por Array-CGH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3352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02.02.10.011-1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Identificação de mutação por sequenciamento por </a:t>
                      </a:r>
                      <a:r>
                        <a:rPr lang="pt-BR" sz="1100" dirty="0" err="1">
                          <a:effectLst/>
                        </a:rPr>
                        <a:t>amplicon</a:t>
                      </a:r>
                      <a:r>
                        <a:rPr lang="pt-BR" sz="1100" dirty="0">
                          <a:effectLst/>
                        </a:rPr>
                        <a:t> até 500 pares de bases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661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388" y="404813"/>
            <a:ext cx="8785225" cy="14398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07950" y="47625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EIXO I </a:t>
            </a:r>
          </a:p>
          <a:p>
            <a:pPr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C – ERRO INATO DO METABOLISMO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79388" y="1989138"/>
          <a:ext cx="8785224" cy="4724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955"/>
                <a:gridCol w="1376561"/>
                <a:gridCol w="1486036"/>
                <a:gridCol w="4374672"/>
              </a:tblGrid>
              <a:tr h="506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CÓDIGO DO PROCEDIMENTO PRINCIPAL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DESCRIÇÃO DO PROCEDIMENTO PRINCIPAL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CÓDIGO DOS PROCEDIMENTOS SECUNDÁRIOS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DESCRIÇÃO DOS PROCEDIMENTOS SECUNDÁRIOS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337457">
                <a:tc row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03.01.01.021-8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 row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Avaliação para diagnóstico de doenças raras - Eixo III – erros inatos do metabolismo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02.02.05.007-6 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Identificação de glicídios urinários por cromatografia (camada delgada)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3374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02.02.10.012-0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Identificação de glicosaminoglicanos urinários por cromatografia em camada delgada, eletroforese e dosagem quantitativa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3374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02.02.10.013-8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Identificação de oligossacarídeos e sialossacarídeos por cromatografia (camada delgada) 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1687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02.02.10.005-7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Focalização isoelétrica da transferrina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1687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02.02.10.014-6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Dosagem quantitativa de carnitinas, perfil de acilcarnitinas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3374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02.02.10.015-4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Dosagem quantitativa de aminoácidos para diagnóstico de erros inatos do metabolismo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3374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02.02.10.016-2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Dosagem quantitativa de ácidos orgânicos para diagnóstico de erros inatos do metabolismo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3374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02.02.10.017-0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Ensaios enzimáticos no plasma, leucócitos e tecidos para diagnóstico de erros inatos do metabolismo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3374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02.02.10.018-9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Ensaios enzimáticos em eritrócitos para diagnóstico de erros inatos do metabolismo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3374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02.02.10.019-7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Ensaios enzimáticos em tecido cultivado para diagnóstico de erros inatos do metabolismo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1687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02.02.10.007-3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Análise de DNA por MLPA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3374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02.02.10.008-1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Identificação de mutação ou rearranjos por PCR, PCR sensível a metilação, qPCR e qPCR sensível à metilação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3374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02.02.10.010-3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Identificação de Alteração Cromossômica Submicroscópica por Array-CGH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  <a:tr h="3374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02.02.10.011-1</a:t>
                      </a:r>
                      <a:endParaRPr lang="pt-B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Identificação de mutação por sequenciamento por </a:t>
                      </a:r>
                      <a:r>
                        <a:rPr lang="pt-BR" sz="1100" dirty="0" err="1">
                          <a:effectLst/>
                        </a:rPr>
                        <a:t>amplicon</a:t>
                      </a:r>
                      <a:r>
                        <a:rPr lang="pt-BR" sz="1100" dirty="0">
                          <a:effectLst/>
                        </a:rPr>
                        <a:t> até 500 pares de bases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81" marR="658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6649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3418929" y="2158256"/>
            <a:ext cx="1729135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-36512" y="404664"/>
            <a:ext cx="9180512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476672"/>
            <a:ext cx="886529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Política Nacional de Atenção Integral </a:t>
            </a:r>
            <a:br>
              <a:rPr lang="pt-BR" sz="4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</a:br>
            <a:r>
              <a:rPr lang="pt-BR" sz="4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às Pessoas com Doenças Raras 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98649" y="2989505"/>
            <a:ext cx="8065839" cy="38958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Clr>
                <a:srgbClr val="0070C0"/>
              </a:buClr>
              <a:buSzPct val="111000"/>
              <a:buNone/>
            </a:pPr>
            <a:r>
              <a:rPr lang="pt-BR" sz="1650" dirty="0" smtClean="0"/>
              <a:t>Serão abrangidos neste programa </a:t>
            </a:r>
            <a:r>
              <a:rPr lang="pt-BR" sz="1650" b="1" u="sng" dirty="0" smtClean="0"/>
              <a:t>todas as esferas de atenção</a:t>
            </a:r>
            <a:r>
              <a:rPr lang="pt-BR" sz="1650" dirty="0" smtClean="0"/>
              <a:t>, desde a suspeita e confirmação de caso, passando pelo tratamento geral e específico, até a orientação dos familiares e o aconselhamento genético;</a:t>
            </a:r>
          </a:p>
          <a:p>
            <a:pPr marL="411480" algn="just">
              <a:buClr>
                <a:srgbClr val="0070C0"/>
              </a:buClr>
              <a:buSzPct val="111000"/>
              <a:buFont typeface="+mj-lt"/>
              <a:buAutoNum type="arabicPeriod"/>
            </a:pPr>
            <a:endParaRPr lang="pt-BR" sz="1650" dirty="0" smtClean="0"/>
          </a:p>
          <a:p>
            <a:pPr marL="68580" indent="0" algn="just">
              <a:buClr>
                <a:srgbClr val="0070C0"/>
              </a:buClr>
              <a:buSzPct val="111000"/>
              <a:buNone/>
            </a:pPr>
            <a:r>
              <a:rPr lang="pt-BR" sz="1650" dirty="0" smtClean="0"/>
              <a:t>Prevê a </a:t>
            </a:r>
            <a:r>
              <a:rPr lang="pt-BR" sz="1650" b="1" u="sng" dirty="0" smtClean="0"/>
              <a:t>integralidade do cuidado</a:t>
            </a:r>
            <a:r>
              <a:rPr lang="pt-BR" sz="1650" dirty="0" smtClean="0"/>
              <a:t> na RAS (AB e AE);</a:t>
            </a:r>
          </a:p>
          <a:p>
            <a:pPr marL="411480" algn="just">
              <a:buClr>
                <a:srgbClr val="0070C0"/>
              </a:buClr>
              <a:buSzPct val="111000"/>
              <a:buFont typeface="+mj-lt"/>
              <a:buAutoNum type="arabicPeriod"/>
            </a:pPr>
            <a:endParaRPr lang="pt-BR" sz="1650" dirty="0" smtClean="0"/>
          </a:p>
          <a:p>
            <a:pPr marL="68580" indent="0" algn="just">
              <a:buClr>
                <a:srgbClr val="0070C0"/>
              </a:buClr>
              <a:buSzPct val="111000"/>
              <a:buNone/>
            </a:pPr>
            <a:r>
              <a:rPr lang="pt-BR" sz="1650" dirty="0" smtClean="0"/>
              <a:t>Exames diagnósticos                     laboratórios de referência;</a:t>
            </a:r>
          </a:p>
          <a:p>
            <a:pPr marL="411480" algn="just">
              <a:buClr>
                <a:srgbClr val="0070C0"/>
              </a:buClr>
              <a:buSzPct val="111000"/>
              <a:buFont typeface="+mj-lt"/>
              <a:buAutoNum type="arabicPeriod"/>
            </a:pPr>
            <a:endParaRPr lang="pt-BR" sz="1650" dirty="0" smtClean="0"/>
          </a:p>
          <a:p>
            <a:pPr marL="68580" indent="0" algn="just">
              <a:buClr>
                <a:srgbClr val="0070C0"/>
              </a:buClr>
              <a:buSzPct val="111000"/>
              <a:buNone/>
            </a:pPr>
            <a:r>
              <a:rPr lang="pt-BR" sz="1650" b="1" u="sng" dirty="0" smtClean="0"/>
              <a:t>Incorporação de medicamentos e fórmulas nutricionais pela CONITEC e constantes dos Protocolos Clínicos e Diretrizes Terapêutica</a:t>
            </a:r>
            <a:r>
              <a:rPr lang="pt-BR" sz="1650" dirty="0" smtClean="0"/>
              <a:t>s para os cuidados das pessoas com doenças raras, de acordo com pactuação tripartite no âmbito da assistência farmacêutica.</a:t>
            </a:r>
          </a:p>
          <a:p>
            <a:pPr algn="just">
              <a:buClr>
                <a:srgbClr val="0070C0"/>
              </a:buClr>
              <a:buSzPct val="111000"/>
              <a:buFont typeface="+mj-lt"/>
              <a:buAutoNum type="arabicPeriod"/>
            </a:pPr>
            <a:endParaRPr lang="pt-BR" sz="1650" dirty="0" smtClean="0"/>
          </a:p>
          <a:p>
            <a:pPr algn="just">
              <a:buClr>
                <a:srgbClr val="0070C0"/>
              </a:buClr>
              <a:buSzPct val="111000"/>
              <a:buFont typeface="+mj-lt"/>
              <a:buAutoNum type="arabicPeriod"/>
            </a:pPr>
            <a:endParaRPr lang="pt-BR" sz="1650" dirty="0" smtClean="0"/>
          </a:p>
          <a:p>
            <a:pPr algn="just">
              <a:buClr>
                <a:srgbClr val="0070C0"/>
              </a:buClr>
              <a:buSzPct val="111000"/>
              <a:buFont typeface="+mj-lt"/>
              <a:buAutoNum type="arabicPeriod"/>
            </a:pPr>
            <a:endParaRPr lang="pt-BR" sz="1650" dirty="0" smtClean="0"/>
          </a:p>
          <a:p>
            <a:pPr algn="just">
              <a:buClr>
                <a:srgbClr val="0070C0"/>
              </a:buClr>
              <a:buSzPct val="111000"/>
              <a:buFont typeface="+mj-lt"/>
              <a:buAutoNum type="arabicPeriod"/>
            </a:pPr>
            <a:endParaRPr lang="pt-BR" sz="1650" dirty="0" smtClean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63888" y="2230264"/>
            <a:ext cx="14425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pt-BR" sz="2200" b="1" dirty="0">
                <a:solidFill>
                  <a:schemeClr val="bg1"/>
                </a:solidFill>
                <a:latin typeface="+mn-lt"/>
              </a:rPr>
              <a:t>PROPOSTA</a:t>
            </a:r>
          </a:p>
        </p:txBody>
      </p:sp>
      <p:cxnSp>
        <p:nvCxnSpPr>
          <p:cNvPr id="9" name="Conector de seta reta 8"/>
          <p:cNvCxnSpPr/>
          <p:nvPr/>
        </p:nvCxnSpPr>
        <p:spPr>
          <a:xfrm>
            <a:off x="2915816" y="488186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39552" y="3142129"/>
            <a:ext cx="432048" cy="430887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rgbClr val="0070C0"/>
                </a:solidFill>
                <a:latin typeface="+mn-lt"/>
              </a:rPr>
              <a:t>1</a:t>
            </a:r>
            <a:endParaRPr lang="pt-BR" sz="2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9552" y="4043164"/>
            <a:ext cx="432048" cy="430887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rgbClr val="0070C0"/>
                </a:solidFill>
                <a:latin typeface="+mn-lt"/>
              </a:rPr>
              <a:t>2</a:t>
            </a:r>
            <a:endParaRPr lang="pt-BR" sz="2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9552" y="4654297"/>
            <a:ext cx="432048" cy="430887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0070C0"/>
                </a:solidFill>
                <a:latin typeface="+mn-lt"/>
              </a:rPr>
              <a:t>3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39552" y="5445224"/>
            <a:ext cx="432048" cy="430887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0070C0"/>
                </a:solidFill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5770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6512" y="404664"/>
            <a:ext cx="9180512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476672"/>
            <a:ext cx="8336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+mn-lt"/>
              </a:rPr>
              <a:t>Política </a:t>
            </a:r>
            <a:r>
              <a:rPr lang="pt-BR" sz="4000" b="1" dirty="0">
                <a:solidFill>
                  <a:schemeClr val="bg1"/>
                </a:solidFill>
                <a:latin typeface="+mn-lt"/>
              </a:rPr>
              <a:t>Nacional de Atenção </a:t>
            </a:r>
            <a:r>
              <a:rPr lang="pt-BR" sz="4000" b="1" dirty="0" smtClean="0">
                <a:solidFill>
                  <a:schemeClr val="bg1"/>
                </a:solidFill>
                <a:latin typeface="+mn-lt"/>
              </a:rPr>
              <a:t>Integral às </a:t>
            </a:r>
            <a:r>
              <a:rPr lang="pt-BR" sz="4000" b="1" dirty="0">
                <a:solidFill>
                  <a:schemeClr val="bg1"/>
                </a:solidFill>
                <a:latin typeface="+mn-lt"/>
              </a:rPr>
              <a:t>Pessoas com Doenças Raras 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99592" y="2348880"/>
            <a:ext cx="7920880" cy="41044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rgbClr val="0070C0"/>
              </a:buClr>
              <a:buNone/>
            </a:pPr>
            <a:r>
              <a:rPr lang="pt-BR" sz="1900" dirty="0" smtClean="0"/>
              <a:t>Está </a:t>
            </a:r>
            <a:r>
              <a:rPr lang="pt-BR" sz="1900" b="1" u="sng" dirty="0" smtClean="0"/>
              <a:t>organizada no formato de Rede e com abrangência transversal </a:t>
            </a:r>
            <a:r>
              <a:rPr lang="pt-BR" sz="1900" dirty="0" smtClean="0"/>
              <a:t>com as demais redes temáticas prioritárias, em especial à Rede de Atenção às Pessoas com Doenças Crônicas, Rede de Atenção à Pessoa com Deficiência, Rede de Urgência e Emergência, Rede de Atenção Psicossocial, Rede Cegonha e Triagem Neonatal.</a:t>
            </a:r>
            <a:br>
              <a:rPr lang="pt-BR" sz="1900" dirty="0" smtClean="0"/>
            </a:br>
            <a:endParaRPr lang="pt-BR" sz="1900" dirty="0" smtClean="0"/>
          </a:p>
          <a:p>
            <a:pPr marL="68580" indent="0">
              <a:buClr>
                <a:srgbClr val="0070C0"/>
              </a:buClr>
              <a:buNone/>
            </a:pPr>
            <a:r>
              <a:rPr lang="pt-BR" sz="1900" dirty="0" smtClean="0"/>
              <a:t>Tem como </a:t>
            </a:r>
            <a:r>
              <a:rPr lang="pt-BR" sz="1900" b="1" u="sng" dirty="0" smtClean="0"/>
              <a:t>objetivo reduzir a mortalidade</a:t>
            </a:r>
            <a:r>
              <a:rPr lang="pt-BR" sz="1900" dirty="0" smtClean="0"/>
              <a:t>, bem como contribuir para a </a:t>
            </a:r>
            <a:r>
              <a:rPr lang="pt-BR" sz="1900" b="1" u="sng" dirty="0" smtClean="0"/>
              <a:t>redução da morbidade das manifestações secundárias e a melhoria da qualidade de vida das pessoas</a:t>
            </a:r>
            <a:r>
              <a:rPr lang="pt-BR" sz="1900" dirty="0" smtClean="0"/>
              <a:t>, por meio de ações de redução de incapacidade, promoção, detecção precoce, tratamento oportuno e cuidados </a:t>
            </a:r>
            <a:r>
              <a:rPr lang="pt-BR" sz="1900" dirty="0" err="1" smtClean="0"/>
              <a:t>suportivos</a:t>
            </a:r>
            <a:r>
              <a:rPr lang="pt-BR" sz="1900" dirty="0" smtClean="0"/>
              <a:t>, habilitação e reabilitação, de forma oportuna, para as pessoas com </a:t>
            </a:r>
            <a:r>
              <a:rPr lang="pt-BR" sz="1900" dirty="0"/>
              <a:t>d</a:t>
            </a:r>
            <a:r>
              <a:rPr lang="pt-BR" sz="1900" dirty="0" smtClean="0"/>
              <a:t>oenças raras.</a:t>
            </a:r>
            <a:endParaRPr lang="pt-BR" sz="19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9504" y="2852936"/>
            <a:ext cx="432048" cy="430887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rgbClr val="0070C0"/>
                </a:solidFill>
                <a:latin typeface="+mn-lt"/>
              </a:rPr>
              <a:t>5</a:t>
            </a:r>
            <a:endParaRPr lang="pt-BR" sz="2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4725144"/>
            <a:ext cx="432048" cy="430887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rgbClr val="0070C0"/>
                </a:solidFill>
                <a:latin typeface="+mn-lt"/>
              </a:rPr>
              <a:t>6</a:t>
            </a:r>
            <a:endParaRPr lang="pt-BR" sz="22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0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07870" y="548680"/>
            <a:ext cx="7520940" cy="548640"/>
          </a:xfrm>
        </p:spPr>
        <p:txBody>
          <a:bodyPr/>
          <a:lstStyle/>
          <a:p>
            <a:pPr>
              <a:defRPr/>
            </a:pPr>
            <a:r>
              <a:rPr lang="pt-BR" sz="2400" b="1" dirty="0">
                <a:solidFill>
                  <a:schemeClr val="tx2"/>
                </a:solidFill>
                <a:ea typeface="ＭＳ Ｐゴシック" pitchFamily="34" charset="-128"/>
              </a:rPr>
              <a:t>Política Nacional de Atenção Integral às Pessoas com Doenças Raras no SUS</a:t>
            </a:r>
            <a:endParaRPr lang="pt-BR" sz="2400" b="1" dirty="0">
              <a:solidFill>
                <a:schemeClr val="tx2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Seta para baixo 12"/>
          <p:cNvSpPr/>
          <p:nvPr/>
        </p:nvSpPr>
        <p:spPr>
          <a:xfrm rot="2753648" flipV="1">
            <a:off x="4089739" y="2409360"/>
            <a:ext cx="452584" cy="552269"/>
          </a:xfrm>
          <a:prstGeom prst="downArrow">
            <a:avLst/>
          </a:prstGeom>
          <a:solidFill>
            <a:schemeClr val="accent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 typeface="Arial" charset="0"/>
              <a:buNone/>
              <a:defRPr/>
            </a:pPr>
            <a:endParaRPr lang="pt-BR" sz="2000" b="1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585619" y="2236295"/>
            <a:ext cx="1966277" cy="1341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eaLnBrk="0" hangingPunct="0">
              <a:buFont typeface="Arial" charset="0"/>
              <a:buNone/>
              <a:defRPr sz="20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t-BR" sz="1400" b="1" dirty="0" smtClean="0"/>
              <a:t>Não tem tratamento medicamentoso</a:t>
            </a:r>
          </a:p>
          <a:p>
            <a:pPr marL="85725" indent="-85725">
              <a:buFontTx/>
              <a:buChar char="-"/>
              <a:defRPr/>
            </a:pPr>
            <a:r>
              <a:rPr lang="pt-BR" sz="1400" dirty="0" smtClean="0"/>
              <a:t>Tratamento de reabilitação;</a:t>
            </a:r>
          </a:p>
          <a:p>
            <a:pPr marL="85725" indent="-85725">
              <a:buFontTx/>
              <a:buChar char="-"/>
              <a:defRPr/>
            </a:pPr>
            <a:r>
              <a:rPr lang="pt-BR" sz="1400" dirty="0" smtClean="0"/>
              <a:t>Tratamento de suporte</a:t>
            </a:r>
            <a:endParaRPr lang="pt-BR" sz="1400" dirty="0"/>
          </a:p>
        </p:txBody>
      </p:sp>
      <p:sp>
        <p:nvSpPr>
          <p:cNvPr id="16" name="Seta para baixo 15"/>
          <p:cNvSpPr/>
          <p:nvPr/>
        </p:nvSpPr>
        <p:spPr>
          <a:xfrm rot="8041322" flipV="1">
            <a:off x="4089696" y="3858021"/>
            <a:ext cx="452584" cy="552269"/>
          </a:xfrm>
          <a:prstGeom prst="downArrow">
            <a:avLst/>
          </a:prstGeom>
          <a:solidFill>
            <a:schemeClr val="accent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 typeface="Arial" charset="0"/>
              <a:buNone/>
              <a:defRPr/>
            </a:pPr>
            <a:endParaRPr lang="pt-BR" sz="2000" b="1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7" name="Seta para baixo 16"/>
          <p:cNvSpPr/>
          <p:nvPr/>
        </p:nvSpPr>
        <p:spPr>
          <a:xfrm rot="5400000" flipV="1">
            <a:off x="6627305" y="2493896"/>
            <a:ext cx="497901" cy="504703"/>
          </a:xfrm>
          <a:prstGeom prst="downArrow">
            <a:avLst/>
          </a:prstGeom>
          <a:solidFill>
            <a:schemeClr val="accent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 typeface="Arial" charset="0"/>
              <a:buNone/>
              <a:defRPr/>
            </a:pPr>
            <a:endParaRPr lang="pt-BR" sz="2000" b="1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128607" y="2209267"/>
            <a:ext cx="1713829" cy="11436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eaLnBrk="0" hangingPunct="0">
              <a:buFont typeface="Arial" charset="0"/>
              <a:buNone/>
              <a:defRPr sz="20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t-BR" sz="1400" b="1" dirty="0" smtClean="0"/>
              <a:t>Habilitação/</a:t>
            </a:r>
          </a:p>
          <a:p>
            <a:pPr>
              <a:defRPr/>
            </a:pPr>
            <a:r>
              <a:rPr lang="pt-BR" sz="1400" b="1" dirty="0" smtClean="0"/>
              <a:t>Reabilitação;</a:t>
            </a:r>
          </a:p>
          <a:p>
            <a:pPr>
              <a:defRPr/>
            </a:pPr>
            <a:r>
              <a:rPr lang="pt-BR" sz="1400" b="1" dirty="0" smtClean="0"/>
              <a:t>Atenção Básica;</a:t>
            </a:r>
          </a:p>
          <a:p>
            <a:pPr>
              <a:defRPr/>
            </a:pPr>
            <a:r>
              <a:rPr lang="pt-BR" sz="1400" b="1" dirty="0" smtClean="0"/>
              <a:t>Atenção Especializada; etc.</a:t>
            </a:r>
            <a:endParaRPr lang="pt-BR" sz="1400" b="1" dirty="0"/>
          </a:p>
        </p:txBody>
      </p:sp>
      <p:sp>
        <p:nvSpPr>
          <p:cNvPr id="20" name="Seta para baixo 19"/>
          <p:cNvSpPr/>
          <p:nvPr/>
        </p:nvSpPr>
        <p:spPr>
          <a:xfrm rot="5400000" flipV="1">
            <a:off x="6627304" y="4285939"/>
            <a:ext cx="497901" cy="504703"/>
          </a:xfrm>
          <a:prstGeom prst="downArrow">
            <a:avLst/>
          </a:prstGeom>
          <a:solidFill>
            <a:schemeClr val="accent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 typeface="Arial" charset="0"/>
              <a:buNone/>
              <a:defRPr/>
            </a:pPr>
            <a:endParaRPr lang="pt-BR" sz="2000" b="1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142323" y="3993158"/>
            <a:ext cx="1713829" cy="11436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eaLnBrk="0" hangingPunct="0">
              <a:buFont typeface="Arial" charset="0"/>
              <a:buNone/>
              <a:defRPr sz="20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t-BR" sz="1400" b="1" dirty="0" smtClean="0"/>
              <a:t>Medicamento fornecido de acordo com o Componente da Assistência Farmacêutica</a:t>
            </a:r>
            <a:endParaRPr lang="pt-BR" sz="1400" b="1" dirty="0"/>
          </a:p>
        </p:txBody>
      </p:sp>
      <p:sp>
        <p:nvSpPr>
          <p:cNvPr id="5" name="Seta em curva para a esquerda 4"/>
          <p:cNvSpPr/>
          <p:nvPr/>
        </p:nvSpPr>
        <p:spPr>
          <a:xfrm rot="10800000">
            <a:off x="4175632" y="4776804"/>
            <a:ext cx="360041" cy="8640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4599336" y="4102229"/>
            <a:ext cx="1966277" cy="1053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eaLnBrk="0" hangingPunct="0">
              <a:buFont typeface="Arial" charset="0"/>
              <a:buNone/>
              <a:defRPr sz="20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t-BR" sz="1400" b="1" dirty="0" smtClean="0"/>
              <a:t>Tem tratamento medicamentoso</a:t>
            </a:r>
          </a:p>
          <a:p>
            <a:pPr marL="85725" indent="-85725">
              <a:buFontTx/>
              <a:buChar char="-"/>
              <a:defRPr/>
            </a:pPr>
            <a:r>
              <a:rPr lang="pt-BR" sz="1400" dirty="0" smtClean="0"/>
              <a:t>Elaboração de PCDT pela CONITEC</a:t>
            </a:r>
            <a:endParaRPr lang="pt-BR" sz="14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4599336" y="5542389"/>
            <a:ext cx="1966277" cy="1053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eaLnBrk="0" hangingPunct="0">
              <a:buFont typeface="Arial" charset="0"/>
              <a:buNone/>
              <a:defRPr sz="20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t-BR" sz="1400" b="1" dirty="0" smtClean="0"/>
              <a:t>Painel de especialistas para formulação de uma lista de PCDT a serem elaborados</a:t>
            </a:r>
            <a:endParaRPr lang="pt-BR" sz="14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297300" y="2854140"/>
            <a:ext cx="1512168" cy="18764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eaLnBrk="0" hangingPunct="0">
              <a:buFont typeface="Arial" charset="0"/>
              <a:buNone/>
              <a:defRPr sz="20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t-BR" sz="1400" b="1" dirty="0"/>
              <a:t>Portas de entrada</a:t>
            </a:r>
          </a:p>
          <a:p>
            <a:pPr marL="85725" indent="-85725">
              <a:buFontTx/>
              <a:buChar char="-"/>
              <a:defRPr/>
            </a:pPr>
            <a:r>
              <a:rPr lang="pt-BR" sz="1400" dirty="0" smtClean="0"/>
              <a:t>Atenção Básica</a:t>
            </a:r>
          </a:p>
          <a:p>
            <a:pPr marL="85725" indent="-85725">
              <a:buFontTx/>
              <a:buChar char="-"/>
              <a:defRPr/>
            </a:pPr>
            <a:r>
              <a:rPr lang="pt-BR" sz="1400" dirty="0" smtClean="0"/>
              <a:t>Atenção Especializada;</a:t>
            </a:r>
            <a:endParaRPr lang="pt-BR" sz="1400" dirty="0"/>
          </a:p>
          <a:p>
            <a:pPr marL="85725" indent="-85725">
              <a:buFontTx/>
              <a:buChar char="-"/>
              <a:defRPr/>
            </a:pPr>
            <a:r>
              <a:rPr lang="pt-BR" sz="1400" dirty="0"/>
              <a:t>R</a:t>
            </a:r>
            <a:r>
              <a:rPr lang="pt-BR" sz="1400" dirty="0" smtClean="0"/>
              <a:t>ede Cegonha;</a:t>
            </a:r>
          </a:p>
          <a:p>
            <a:pPr marL="85725" indent="-85725">
              <a:buFontTx/>
              <a:buChar char="-"/>
              <a:defRPr/>
            </a:pPr>
            <a:r>
              <a:rPr lang="pt-BR" sz="1400" dirty="0" smtClean="0"/>
              <a:t>RAPS;</a:t>
            </a:r>
          </a:p>
          <a:p>
            <a:pPr marL="85725" indent="-85725">
              <a:buFontTx/>
              <a:buChar char="-"/>
              <a:defRPr/>
            </a:pPr>
            <a:r>
              <a:rPr lang="pt-BR" sz="1400" dirty="0" smtClean="0"/>
              <a:t>CER; etc.</a:t>
            </a:r>
          </a:p>
        </p:txBody>
      </p:sp>
      <p:sp>
        <p:nvSpPr>
          <p:cNvPr id="33" name="Seta para baixo 32"/>
          <p:cNvSpPr/>
          <p:nvPr/>
        </p:nvSpPr>
        <p:spPr>
          <a:xfrm rot="5400000" flipV="1">
            <a:off x="1884877" y="3354796"/>
            <a:ext cx="497901" cy="504703"/>
          </a:xfrm>
          <a:prstGeom prst="downArrow">
            <a:avLst/>
          </a:prstGeom>
          <a:solidFill>
            <a:schemeClr val="accent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 typeface="Arial" charset="0"/>
              <a:buNone/>
              <a:defRPr/>
            </a:pPr>
            <a:endParaRPr lang="pt-BR" sz="2000" b="1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386179" y="2926149"/>
            <a:ext cx="1656184" cy="152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eaLnBrk="0" hangingPunct="0">
              <a:buFont typeface="Arial" charset="0"/>
              <a:buNone/>
              <a:defRPr sz="20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t-BR" sz="1400" b="1" dirty="0" smtClean="0"/>
              <a:t>Serviços de Atenção Especializada e Serviços de Referência</a:t>
            </a:r>
          </a:p>
          <a:p>
            <a:pPr marL="85725" indent="-85725">
              <a:buFontTx/>
              <a:buChar char="-"/>
              <a:defRPr/>
            </a:pPr>
            <a:r>
              <a:rPr lang="pt-BR" sz="1400" dirty="0" smtClean="0"/>
              <a:t>Diagnóstico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-36512" y="404664"/>
            <a:ext cx="9180512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467544" y="476672"/>
            <a:ext cx="8336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+mn-lt"/>
              </a:rPr>
              <a:t>Política </a:t>
            </a:r>
            <a:r>
              <a:rPr lang="pt-BR" sz="4000" b="1" dirty="0">
                <a:solidFill>
                  <a:schemeClr val="bg1"/>
                </a:solidFill>
                <a:latin typeface="+mn-lt"/>
              </a:rPr>
              <a:t>Nacional de Atenção </a:t>
            </a:r>
            <a:r>
              <a:rPr lang="pt-BR" sz="4000" b="1" dirty="0" smtClean="0">
                <a:solidFill>
                  <a:schemeClr val="bg1"/>
                </a:solidFill>
                <a:latin typeface="+mn-lt"/>
              </a:rPr>
              <a:t>Integral às </a:t>
            </a:r>
            <a:r>
              <a:rPr lang="pt-BR" sz="4000" b="1" dirty="0">
                <a:solidFill>
                  <a:schemeClr val="bg1"/>
                </a:solidFill>
                <a:latin typeface="+mn-lt"/>
              </a:rPr>
              <a:t>Pessoas com Doenças Raras </a:t>
            </a:r>
          </a:p>
        </p:txBody>
      </p:sp>
    </p:spTree>
    <p:extLst>
      <p:ext uri="{BB962C8B-B14F-4D97-AF65-F5344CB8AC3E}">
        <p14:creationId xmlns:p14="http://schemas.microsoft.com/office/powerpoint/2010/main" xmlns="" val="314742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721668" y="2026940"/>
            <a:ext cx="763284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-36512" y="332656"/>
            <a:ext cx="9180512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404664"/>
            <a:ext cx="886529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404664"/>
            <a:ext cx="860444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t-BR" sz="4000" b="1" dirty="0">
                <a:solidFill>
                  <a:schemeClr val="bg1"/>
                </a:solidFill>
              </a:rPr>
              <a:t>Política Nacional de Atenção Integral </a:t>
            </a:r>
            <a:endParaRPr lang="pt-BR" sz="4000" b="1" dirty="0" smtClean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pt-BR" sz="4000" b="1" dirty="0" smtClean="0">
                <a:solidFill>
                  <a:schemeClr val="bg1"/>
                </a:solidFill>
              </a:rPr>
              <a:t>às </a:t>
            </a:r>
            <a:r>
              <a:rPr lang="pt-BR" sz="4000" b="1" dirty="0">
                <a:solidFill>
                  <a:schemeClr val="bg1"/>
                </a:solidFill>
              </a:rPr>
              <a:t>Pessoas com Doenças </a:t>
            </a:r>
            <a:r>
              <a:rPr lang="pt-BR" sz="4000" b="1" dirty="0" smtClean="0">
                <a:solidFill>
                  <a:schemeClr val="bg1"/>
                </a:solidFill>
              </a:rPr>
              <a:t>Raras</a:t>
            </a:r>
            <a:endParaRPr lang="pt-BR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539552" y="2848575"/>
            <a:ext cx="8227254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dirty="0" smtClean="0">
                <a:latin typeface="+mn-lt"/>
              </a:rPr>
              <a:t>Acolher a demanda de cuidado e investigação em casos suspeitos ou confirmados de pessoas com DR;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dirty="0" smtClean="0">
                <a:latin typeface="+mn-lt"/>
              </a:rPr>
              <a:t>Ofertar consulta especializada multiprofissional às pessoas com DR;</a:t>
            </a:r>
            <a:endParaRPr lang="pt-BR" dirty="0">
              <a:latin typeface="+mn-lt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dirty="0" smtClean="0">
                <a:latin typeface="+mn-lt"/>
              </a:rPr>
              <a:t>Tratamento de suporte e complementar local ou referenciado;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dirty="0" smtClean="0">
                <a:latin typeface="+mn-lt"/>
              </a:rPr>
              <a:t>Matriciamento dos demais pontos de atenção da RAS;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dirty="0" smtClean="0">
                <a:latin typeface="+mn-lt"/>
              </a:rPr>
              <a:t>Coordenação do cuidado em DR;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dirty="0" smtClean="0">
                <a:latin typeface="+mn-lt"/>
              </a:rPr>
              <a:t>Ser a referência para solicitação de exames diagnósticos em DR na RAS;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dirty="0" smtClean="0">
                <a:latin typeface="+mn-lt"/>
              </a:rPr>
              <a:t>Ofertar o AG, quando indicado.</a:t>
            </a:r>
          </a:p>
          <a:p>
            <a:endParaRPr lang="pt-BR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t-BR" dirty="0" smtClean="0"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93676" y="2137048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pt-BR" sz="2000" b="1" dirty="0">
                <a:solidFill>
                  <a:schemeClr val="bg1"/>
                </a:solidFill>
                <a:latin typeface="+mn-lt"/>
              </a:rPr>
              <a:t>Funções dos Serviços Especializados e Serviços de Referência em DR: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4350" y="297488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355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6512" y="332656"/>
            <a:ext cx="9180512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27720" y="557808"/>
            <a:ext cx="835292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4000" b="1" dirty="0" smtClean="0">
                <a:solidFill>
                  <a:schemeClr val="bg1"/>
                </a:solidFill>
              </a:rPr>
              <a:t>Ações de 2014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27720" y="1988840"/>
            <a:ext cx="8352928" cy="44198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200" dirty="0">
                <a:ea typeface="ＭＳ Ｐゴシック" pitchFamily="34" charset="-128"/>
                <a:cs typeface="Times New Roman" pitchFamily="18" charset="0"/>
              </a:rPr>
              <a:t>Pesquisa em Doenças Raras (Chamada CNPq/MS/SCTIE/DECIT Nº </a:t>
            </a:r>
            <a:r>
              <a:rPr lang="pt-BR" sz="2200" dirty="0" smtClean="0">
                <a:ea typeface="ＭＳ Ｐゴシック" pitchFamily="34" charset="-128"/>
                <a:cs typeface="Times New Roman" pitchFamily="18" charset="0"/>
              </a:rPr>
              <a:t>35/2014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ea typeface="ＭＳ Ｐゴシック" pitchFamily="34" charset="-128"/>
                <a:cs typeface="Times New Roman" pitchFamily="18" charset="0"/>
              </a:rPr>
              <a:t>Resultado publicado no site do CNPq</a:t>
            </a:r>
            <a:endParaRPr lang="pt-BR" sz="1800" dirty="0">
              <a:ea typeface="ＭＳ Ｐゴシック" pitchFamily="34" charset="-128"/>
              <a:cs typeface="Times New Roman" pitchFamily="18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220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51" t="21614" r="19896" b="26953"/>
          <a:stretch/>
        </p:blipFill>
        <p:spPr bwMode="auto">
          <a:xfrm>
            <a:off x="1907704" y="3140968"/>
            <a:ext cx="5172727" cy="346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167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36096" y="548681"/>
            <a:ext cx="3528392" cy="3658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64350" y="297488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-36512" y="476672"/>
            <a:ext cx="9180512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56444" y="81550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+mn-lt"/>
              </a:rPr>
              <a:t>Doenças raras</a:t>
            </a:r>
            <a:endParaRPr lang="pt-BR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323528" y="2393523"/>
            <a:ext cx="5112568" cy="398780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200" dirty="0" smtClean="0"/>
              <a:t>OMS: afeta até 65 pessoas/100 mil indivíduos (1,3:2.000).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2200" dirty="0" smtClean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200" dirty="0" smtClean="0"/>
              <a:t>Acometem de 6% a 8% da população. Embora sejam individualmente raras, essas doenças constituem um grupo que atinge um percentual significativo da população, constituindo um problema de saúde relevante.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2200" dirty="0" smtClean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200" b="1" dirty="0" smtClean="0"/>
              <a:t>Causas:</a:t>
            </a:r>
          </a:p>
          <a:p>
            <a:pPr marL="68580" indent="0">
              <a:buFont typeface="Arial" charset="0"/>
              <a:buNone/>
            </a:pPr>
            <a:r>
              <a:rPr lang="pt-BR" sz="2200" dirty="0" smtClean="0"/>
              <a:t>	Genéticas (80%);</a:t>
            </a:r>
          </a:p>
          <a:p>
            <a:pPr marL="68580" indent="0">
              <a:buFont typeface="Arial" charset="0"/>
              <a:buNone/>
            </a:pPr>
            <a:r>
              <a:rPr lang="pt-BR" sz="2200" dirty="0" smtClean="0"/>
              <a:t>	Ambientais (20%).</a:t>
            </a:r>
          </a:p>
          <a:p>
            <a:pPr algn="just"/>
            <a:endParaRPr lang="pt-BR" sz="2200" dirty="0" smtClean="0"/>
          </a:p>
          <a:p>
            <a:pPr algn="just"/>
            <a:endParaRPr lang="pt-BR" sz="22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77344"/>
            <a:ext cx="3528392" cy="3231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92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27720" y="1988840"/>
            <a:ext cx="8352928" cy="44198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2200" dirty="0" smtClean="0">
              <a:ea typeface="ＭＳ Ｐゴシック" pitchFamily="34" charset="-128"/>
              <a:cs typeface="Times New Roman" pitchFamily="18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200" dirty="0" err="1" smtClean="0">
                <a:ea typeface="ＭＳ Ｐゴシック" pitchFamily="34" charset="-128"/>
                <a:cs typeface="Times New Roman" pitchFamily="18" charset="0"/>
              </a:rPr>
              <a:t>Telessaúde</a:t>
            </a:r>
            <a:r>
              <a:rPr lang="pt-BR" sz="22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pt-BR" sz="2200" dirty="0">
                <a:ea typeface="ＭＳ Ｐゴシック" pitchFamily="34" charset="-128"/>
                <a:cs typeface="Times New Roman" pitchFamily="18" charset="0"/>
              </a:rPr>
              <a:t>em Doenças Raras</a:t>
            </a:r>
            <a:r>
              <a:rPr lang="pt-BR" sz="2200" dirty="0" smtClean="0">
                <a:ea typeface="ＭＳ Ｐゴシック" pitchFamily="34" charset="-128"/>
                <a:cs typeface="Times New Roman" pitchFamily="18" charset="0"/>
              </a:rPr>
              <a:t>;</a:t>
            </a:r>
            <a:endParaRPr lang="pt-BR" sz="2200" dirty="0">
              <a:ea typeface="ＭＳ Ｐゴシック" pitchFamily="34" charset="-128"/>
              <a:cs typeface="Times New Roman" pitchFamily="18" charset="0"/>
            </a:endParaRP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800" dirty="0" smtClean="0"/>
              <a:t>Curso </a:t>
            </a:r>
            <a:r>
              <a:rPr lang="pt-BR" sz="1800" dirty="0"/>
              <a:t>Online de Formação de </a:t>
            </a:r>
            <a:r>
              <a:rPr lang="pt-BR" sz="1800" dirty="0" err="1" smtClean="0"/>
              <a:t>Teleconsultores</a:t>
            </a:r>
            <a:endParaRPr lang="pt-BR" sz="1800" dirty="0" smtClean="0"/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800" dirty="0" smtClean="0"/>
              <a:t>Objetivo: qualificar </a:t>
            </a:r>
            <a:r>
              <a:rPr lang="pt-BR" sz="1800" dirty="0"/>
              <a:t>os </a:t>
            </a:r>
            <a:r>
              <a:rPr lang="pt-BR" sz="1800" dirty="0" err="1"/>
              <a:t>teleconsultores</a:t>
            </a:r>
            <a:r>
              <a:rPr lang="pt-BR" sz="1800" dirty="0"/>
              <a:t> dos Núcleos de </a:t>
            </a:r>
            <a:r>
              <a:rPr lang="pt-BR" sz="1800" dirty="0" err="1"/>
              <a:t>Telessaúde</a:t>
            </a:r>
            <a:r>
              <a:rPr lang="pt-BR" sz="1800" dirty="0"/>
              <a:t> do Brasil a orientar os profissionais de saúde da Atenção Básica sobre as Doenças Raras, bem como os procedimentos de encaminhamento destes pacientes aos serviços especializados em caso de necessidade.</a:t>
            </a:r>
            <a:r>
              <a:rPr lang="pt-BR" sz="1800" dirty="0" smtClean="0"/>
              <a:t>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ea typeface="ＭＳ Ｐゴシック" pitchFamily="34" charset="-128"/>
                <a:cs typeface="Times New Roman" pitchFamily="18" charset="0"/>
              </a:rPr>
              <a:t>Foram 22 alunos dos estados: PR, SC, RS, GO, BA, PE e AM.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ea typeface="ＭＳ Ｐゴシック" pitchFamily="34" charset="-128"/>
                <a:cs typeface="Times New Roman" pitchFamily="18" charset="0"/>
              </a:rPr>
              <a:t>Período: Outubro à dezembro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6512" y="332656"/>
            <a:ext cx="9180512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7720" y="557808"/>
            <a:ext cx="835292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4000" b="1" dirty="0" smtClean="0">
                <a:solidFill>
                  <a:schemeClr val="bg1"/>
                </a:solidFill>
              </a:rPr>
              <a:t>Ações de 2014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410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6512" y="332656"/>
            <a:ext cx="9180512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27720" y="557808"/>
            <a:ext cx="835292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4000" b="1" dirty="0" smtClean="0">
                <a:solidFill>
                  <a:schemeClr val="bg1"/>
                </a:solidFill>
              </a:rPr>
              <a:t>Ações de 2014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27720" y="1988840"/>
            <a:ext cx="8352928" cy="44198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200" dirty="0" smtClean="0">
                <a:ea typeface="ＭＳ Ｐゴシック" pitchFamily="34" charset="-128"/>
                <a:cs typeface="Times New Roman" pitchFamily="18" charset="0"/>
              </a:rPr>
              <a:t>Painel </a:t>
            </a:r>
            <a:r>
              <a:rPr lang="pt-BR" sz="2200" dirty="0">
                <a:ea typeface="ＭＳ Ｐゴシック" pitchFamily="34" charset="-128"/>
                <a:cs typeface="Times New Roman" pitchFamily="18" charset="0"/>
              </a:rPr>
              <a:t>de especialistas (Maio/2014) – Elaboração de lista de doenças priorizadas para elaboração de </a:t>
            </a:r>
            <a:r>
              <a:rPr lang="pt-BR" sz="2200" dirty="0" smtClean="0">
                <a:ea typeface="ＭＳ Ｐゴシック" pitchFamily="34" charset="-128"/>
                <a:cs typeface="Times New Roman" pitchFamily="18" charset="0"/>
              </a:rPr>
              <a:t>PCDT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ea typeface="ＭＳ Ｐゴシック" pitchFamily="34" charset="-128"/>
                <a:cs typeface="Times New Roman" pitchFamily="18" charset="0"/>
              </a:rPr>
              <a:t>Organizado pela CONITEC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ea typeface="ＭＳ Ｐゴシック" pitchFamily="34" charset="-128"/>
                <a:cs typeface="Times New Roman" pitchFamily="18" charset="0"/>
              </a:rPr>
              <a:t>Participaram 60 especialistas em doenças raras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ea typeface="ＭＳ Ｐゴシック" pitchFamily="34" charset="-128"/>
                <a:cs typeface="Times New Roman" pitchFamily="18" charset="0"/>
              </a:rPr>
              <a:t>Foi elaborada uma lista de priorização de doenças para elaboração de PCDT</a:t>
            </a:r>
            <a:endParaRPr lang="pt-BR" sz="2200" dirty="0" smtClean="0">
              <a:ea typeface="ＭＳ Ｐゴシック" pitchFamily="34" charset="-128"/>
              <a:cs typeface="Times New Roman" pitchFamily="18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2200" dirty="0" smtClean="0">
              <a:ea typeface="ＭＳ Ｐゴシック" pitchFamily="34" charset="-128"/>
              <a:cs typeface="Times New Roman" pitchFamily="18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200" dirty="0" smtClean="0">
                <a:ea typeface="ＭＳ Ｐゴシック" pitchFamily="34" charset="-128"/>
                <a:cs typeface="Times New Roman" pitchFamily="18" charset="0"/>
              </a:rPr>
              <a:t>Consulta </a:t>
            </a:r>
            <a:r>
              <a:rPr lang="pt-BR" sz="2200" dirty="0">
                <a:ea typeface="ＭＳ Ｐゴシック" pitchFamily="34" charset="-128"/>
                <a:cs typeface="Times New Roman" pitchFamily="18" charset="0"/>
              </a:rPr>
              <a:t>pública nº 20/2014 – Solicitação de proposta de priorização do elenco de doenças raras para elaboração de </a:t>
            </a:r>
            <a:r>
              <a:rPr lang="pt-BR" sz="2200" dirty="0" smtClean="0">
                <a:ea typeface="ＭＳ Ｐゴシック" pitchFamily="34" charset="-128"/>
                <a:cs typeface="Times New Roman" pitchFamily="18" charset="0"/>
              </a:rPr>
              <a:t>PCDT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ea typeface="ＭＳ Ｐゴシック" pitchFamily="34" charset="-128"/>
                <a:cs typeface="Times New Roman" pitchFamily="18" charset="0"/>
              </a:rPr>
              <a:t>Relatório em fase de finalização.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986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6512" y="332656"/>
            <a:ext cx="9180512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27720" y="557808"/>
            <a:ext cx="835292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4000" b="1" dirty="0" smtClean="0">
                <a:solidFill>
                  <a:schemeClr val="bg1"/>
                </a:solidFill>
              </a:rPr>
              <a:t>Perspectivas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27720" y="2105491"/>
            <a:ext cx="8204720" cy="384378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Implantação e implementação da Politica</a:t>
            </a:r>
          </a:p>
          <a:p>
            <a:pPr lvl="1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Habilitação de serviços especializados e de </a:t>
            </a:r>
            <a:r>
              <a:rPr lang="pt-BR" sz="2400" dirty="0" smtClean="0"/>
              <a:t>referência</a:t>
            </a:r>
          </a:p>
          <a:p>
            <a:pPr lvl="1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Elaboração de indicadores de gestão e assistencial para o monitoramento da Política</a:t>
            </a:r>
            <a:r>
              <a:rPr lang="pt-BR" sz="2400" dirty="0" smtClean="0"/>
              <a:t>.</a:t>
            </a:r>
          </a:p>
          <a:p>
            <a:pPr lvl="1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Promover divulgação e informação em Doenças </a:t>
            </a:r>
            <a:r>
              <a:rPr lang="pt-BR" sz="2400" dirty="0" smtClean="0"/>
              <a:t>Raras</a:t>
            </a:r>
            <a:endParaRPr lang="pt-BR" sz="2400" dirty="0"/>
          </a:p>
          <a:p>
            <a:pPr lvl="2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Participação em audiências públicas, congressos e eventos com participação de especialistas e associações.</a:t>
            </a:r>
          </a:p>
          <a:p>
            <a:pPr lvl="2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Visitas técnicas para organização da Rede.</a:t>
            </a:r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52374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6512" y="332656"/>
            <a:ext cx="9180512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27720" y="557808"/>
            <a:ext cx="835292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4000" b="1" dirty="0" smtClean="0">
                <a:solidFill>
                  <a:schemeClr val="bg1"/>
                </a:solidFill>
              </a:rPr>
              <a:t>Perspectivas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27720" y="2105491"/>
            <a:ext cx="8204720" cy="384378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Elaboração de PCDT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ea typeface="ＭＳ Ｐゴシック" pitchFamily="34" charset="-128"/>
                <a:cs typeface="Times New Roman" pitchFamily="18" charset="0"/>
              </a:rPr>
              <a:t>Serão elaborados 12 PCDT em 2015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ea typeface="ＭＳ Ｐゴシック" pitchFamily="34" charset="-128"/>
                <a:cs typeface="Times New Roman" pitchFamily="18" charset="0"/>
              </a:rPr>
              <a:t>Contemplarão 19 </a:t>
            </a:r>
            <a:r>
              <a:rPr lang="pt-BR" sz="2000" b="1" u="sng" dirty="0">
                <a:ea typeface="ＭＳ Ｐゴシック" pitchFamily="34" charset="-128"/>
                <a:cs typeface="Times New Roman" pitchFamily="18" charset="0"/>
              </a:rPr>
              <a:t>grupos</a:t>
            </a:r>
            <a:r>
              <a:rPr lang="pt-BR" sz="2000" dirty="0">
                <a:ea typeface="ＭＳ Ｐゴシック" pitchFamily="34" charset="-128"/>
                <a:cs typeface="Times New Roman" pitchFamily="18" charset="0"/>
              </a:rPr>
              <a:t> de </a:t>
            </a:r>
            <a:r>
              <a:rPr lang="pt-BR" sz="2000" dirty="0" smtClean="0">
                <a:ea typeface="ＭＳ Ｐゴシック" pitchFamily="34" charset="-128"/>
                <a:cs typeface="Times New Roman" pitchFamily="18" charset="0"/>
              </a:rPr>
              <a:t>doenças</a:t>
            </a:r>
            <a:endParaRPr lang="pt-BR" sz="2000" dirty="0" smtClean="0"/>
          </a:p>
          <a:p>
            <a:pPr lvl="1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Formação em Aconselhamento Genético</a:t>
            </a:r>
            <a:r>
              <a:rPr lang="pt-BR" sz="2400" dirty="0"/>
              <a:t> </a:t>
            </a:r>
            <a:r>
              <a:rPr lang="pt-BR" sz="2400" dirty="0" smtClean="0"/>
              <a:t>(PROADI)</a:t>
            </a:r>
          </a:p>
          <a:p>
            <a:pPr lvl="2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Biomédicos, biólogos e médicos do SUS</a:t>
            </a:r>
          </a:p>
          <a:p>
            <a:pPr lvl="1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Levantamento de Laboratórios e elaboração de parâmetros de qualidade.</a:t>
            </a:r>
            <a:endParaRPr lang="pt-BR" sz="2400" dirty="0"/>
          </a:p>
          <a:p>
            <a:pPr lvl="1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92622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0" y="466533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+mn-lt"/>
              </a:rPr>
              <a:t>Melhorar  sua vida, nosso compromisso</a:t>
            </a:r>
          </a:p>
        </p:txBody>
      </p:sp>
      <p:pic>
        <p:nvPicPr>
          <p:cNvPr id="10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1584176" cy="163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6384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755576" y="2132856"/>
            <a:ext cx="244827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0070C0"/>
                </a:solidFill>
              </a:rPr>
              <a:t> Características</a:t>
            </a:r>
            <a:endParaRPr lang="pt-BR" sz="2200" dirty="0"/>
          </a:p>
        </p:txBody>
      </p:sp>
      <p:sp>
        <p:nvSpPr>
          <p:cNvPr id="3" name="Retângulo 2"/>
          <p:cNvSpPr/>
          <p:nvPr/>
        </p:nvSpPr>
        <p:spPr>
          <a:xfrm>
            <a:off x="-36512" y="404664"/>
            <a:ext cx="9180512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56444" y="74349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+mn-lt"/>
              </a:rPr>
              <a:t>Doenças raras</a:t>
            </a:r>
            <a:endParaRPr lang="pt-BR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23528" y="2060848"/>
            <a:ext cx="8568952" cy="34563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600" b="1" dirty="0" smtClean="0">
                <a:solidFill>
                  <a:srgbClr val="0070C0"/>
                </a:solidFill>
              </a:rPr>
              <a:t/>
            </a:r>
            <a:br>
              <a:rPr lang="pt-BR" sz="2600" b="1" dirty="0" smtClean="0">
                <a:solidFill>
                  <a:srgbClr val="0070C0"/>
                </a:solidFill>
              </a:rPr>
            </a:br>
            <a:endParaRPr lang="pt-BR" sz="2600" b="1" dirty="0" smtClean="0">
              <a:solidFill>
                <a:srgbClr val="0070C0"/>
              </a:solidFill>
            </a:endParaRPr>
          </a:p>
          <a:p>
            <a:pPr marL="674370" lvl="2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800" dirty="0" smtClean="0"/>
              <a:t>Diversidade de sinais e sintomas;</a:t>
            </a:r>
            <a:endParaRPr lang="pt-BR" sz="1900" dirty="0" smtClean="0"/>
          </a:p>
          <a:p>
            <a:pPr marL="674370" lvl="2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800" dirty="0" smtClean="0"/>
              <a:t>Variam não só de doença para doença, mas também de pessoa para pessoa acometida pela mesma condição;</a:t>
            </a:r>
          </a:p>
          <a:p>
            <a:pPr marL="674370" lvl="2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800" dirty="0" smtClean="0"/>
              <a:t>Manifestações relativamente frequentes podem simular doenças comuns, dificultando, assim, o seu diagnóstico (sofrimento clínico e psicossocial aos afetados e suas famílias). As doenças raras são:</a:t>
            </a:r>
            <a:br>
              <a:rPr lang="pt-BR" sz="1800" dirty="0" smtClean="0"/>
            </a:br>
            <a:endParaRPr lang="pt-BR" sz="1800" dirty="0" smtClean="0"/>
          </a:p>
          <a:p>
            <a:pPr marL="1519238" indent="-273050">
              <a:buFont typeface="Century Gothic" panose="020B0502020202020204" pitchFamily="34" charset="0"/>
              <a:buChar char="−"/>
            </a:pPr>
            <a:r>
              <a:rPr lang="pt-BR" sz="1600" dirty="0" smtClean="0"/>
              <a:t>crônicas;</a:t>
            </a:r>
          </a:p>
          <a:p>
            <a:pPr marL="1519238" indent="-273050">
              <a:buFont typeface="Century Gothic" panose="020B0502020202020204" pitchFamily="34" charset="0"/>
              <a:buChar char="−"/>
            </a:pPr>
            <a:r>
              <a:rPr lang="pt-BR" sz="1600" dirty="0" smtClean="0"/>
              <a:t>progressivas;</a:t>
            </a:r>
          </a:p>
          <a:p>
            <a:pPr marL="1519238" indent="-273050">
              <a:buFont typeface="Century Gothic" panose="020B0502020202020204" pitchFamily="34" charset="0"/>
              <a:buChar char="−"/>
            </a:pPr>
            <a:r>
              <a:rPr lang="pt-BR" sz="1600" dirty="0" smtClean="0"/>
              <a:t>degenerativas; e</a:t>
            </a:r>
          </a:p>
          <a:p>
            <a:pPr marL="1519238" indent="-273050">
              <a:buFont typeface="Century Gothic" panose="020B0502020202020204" pitchFamily="34" charset="0"/>
              <a:buChar char="−"/>
            </a:pPr>
            <a:r>
              <a:rPr lang="pt-BR" sz="1600" dirty="0" smtClean="0"/>
              <a:t>até incapacitantes, com frequência levando à morte.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41829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85988" y="489782"/>
            <a:ext cx="63464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600" b="1" dirty="0">
                <a:latin typeface="+mn-lt"/>
                <a:ea typeface="ＭＳ Ｐゴシック" charset="-128"/>
                <a:cs typeface="+mn-cs"/>
              </a:rPr>
              <a:t>É preciso lembrar que as doenças raras com tratamento baseado em drogas representam uma pequena fração das doenças </a:t>
            </a:r>
            <a:r>
              <a:rPr lang="pt-BR" sz="2600" b="1" dirty="0" smtClean="0">
                <a:latin typeface="+mn-lt"/>
                <a:ea typeface="ＭＳ Ｐゴシック" charset="-128"/>
                <a:cs typeface="+mn-cs"/>
              </a:rPr>
              <a:t>raras.</a:t>
            </a:r>
            <a:endParaRPr lang="pt-BR" sz="2600" b="1" dirty="0">
              <a:latin typeface="+mn-lt"/>
              <a:ea typeface="ＭＳ Ｐゴシック" charset="-128"/>
              <a:cs typeface="+mn-cs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xmlns="" val="1167017119"/>
              </p:ext>
            </p:extLst>
          </p:nvPr>
        </p:nvGraphicFramePr>
        <p:xfrm>
          <a:off x="-8508" y="2204864"/>
          <a:ext cx="8208912" cy="385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512168" cy="171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5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6512" y="404664"/>
            <a:ext cx="9180512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56444" y="74349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+mn-lt"/>
              </a:rPr>
              <a:t>Constatações</a:t>
            </a:r>
            <a:endParaRPr lang="pt-BR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51520" y="2132856"/>
            <a:ext cx="8640960" cy="40322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87000"/>
              <a:buFont typeface="+mj-lt"/>
              <a:buAutoNum type="arabicPeriod"/>
              <a:defRPr/>
            </a:pPr>
            <a:r>
              <a:rPr lang="pt-BR" sz="1700" dirty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Não partíamos do ZERO</a:t>
            </a:r>
            <a:r>
              <a:rPr lang="pt-BR" sz="17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;</a:t>
            </a:r>
          </a:p>
          <a:p>
            <a:pPr marL="457200" indent="-457200">
              <a:buClr>
                <a:srgbClr val="0070C0"/>
              </a:buClr>
              <a:buSzPct val="87000"/>
              <a:buFont typeface="+mj-lt"/>
              <a:buAutoNum type="arabicPeriod"/>
              <a:defRPr/>
            </a:pPr>
            <a:r>
              <a:rPr lang="pt-BR" sz="17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Inúmeras </a:t>
            </a:r>
            <a:r>
              <a:rPr lang="pt-BR" sz="1700" dirty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Associações de apoio às DR </a:t>
            </a:r>
            <a:r>
              <a:rPr lang="pt-BR" sz="17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e especialistas (genéticas </a:t>
            </a:r>
            <a:r>
              <a:rPr lang="pt-BR" sz="1700" dirty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e não genéticas</a:t>
            </a:r>
            <a:r>
              <a:rPr lang="pt-BR" sz="17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);</a:t>
            </a:r>
            <a:endParaRPr lang="pt-BR" sz="1700" dirty="0">
              <a:solidFill>
                <a:schemeClr val="tx1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457200" indent="-457200">
              <a:buClr>
                <a:srgbClr val="0070C0"/>
              </a:buClr>
              <a:buSzPct val="87000"/>
              <a:buFont typeface="+mj-lt"/>
              <a:buAutoNum type="arabicPeriod"/>
              <a:defRPr/>
            </a:pPr>
            <a:r>
              <a:rPr lang="pt-BR" sz="17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Redes, TN, </a:t>
            </a:r>
            <a:r>
              <a:rPr lang="pt-BR" sz="1700" dirty="0" err="1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RAPcD</a:t>
            </a:r>
            <a:r>
              <a:rPr lang="pt-BR" sz="17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;</a:t>
            </a:r>
            <a:endParaRPr lang="pt-BR" sz="1700" dirty="0">
              <a:solidFill>
                <a:schemeClr val="tx1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457200" indent="-457200">
              <a:buClr>
                <a:srgbClr val="0070C0"/>
              </a:buClr>
              <a:buSzPct val="87000"/>
              <a:buFont typeface="+mj-lt"/>
              <a:buAutoNum type="arabicPeriod"/>
              <a:defRPr/>
            </a:pPr>
            <a:r>
              <a:rPr lang="pt-BR" sz="1700" dirty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Precisávamos de uma Política abrangente;</a:t>
            </a:r>
          </a:p>
          <a:p>
            <a:pPr marL="457200" indent="-457200">
              <a:buClr>
                <a:srgbClr val="0070C0"/>
              </a:buClr>
              <a:buSzPct val="87000"/>
              <a:buFont typeface="+mj-lt"/>
              <a:buAutoNum type="arabicPeriod"/>
              <a:defRPr/>
            </a:pPr>
            <a:r>
              <a:rPr lang="pt-BR" sz="1700" dirty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Passo inicial, mas que previsse o seu desdobramento;</a:t>
            </a:r>
          </a:p>
          <a:p>
            <a:pPr marL="457200" indent="-457200">
              <a:buClr>
                <a:srgbClr val="0070C0"/>
              </a:buClr>
              <a:buSzPct val="87000"/>
              <a:buFont typeface="+mj-lt"/>
              <a:buAutoNum type="arabicPeriod"/>
              <a:defRPr/>
            </a:pPr>
            <a:r>
              <a:rPr lang="pt-BR" sz="1700" dirty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Política que permitisse uma </a:t>
            </a:r>
            <a:r>
              <a:rPr lang="pt-BR" sz="17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organização</a:t>
            </a:r>
            <a:r>
              <a:rPr lang="pt-BR" sz="1700" dirty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;</a:t>
            </a:r>
            <a:endParaRPr lang="pt-BR" sz="1700" dirty="0" smtClean="0">
              <a:solidFill>
                <a:schemeClr val="tx1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457200" indent="-457200">
              <a:buClr>
                <a:srgbClr val="0070C0"/>
              </a:buClr>
              <a:buSzPct val="87000"/>
              <a:buFont typeface="+mj-lt"/>
              <a:buAutoNum type="arabicPeriod"/>
              <a:defRPr/>
            </a:pPr>
            <a:r>
              <a:rPr lang="pt-BR" sz="1700" dirty="0">
                <a:solidFill>
                  <a:schemeClr val="tx1"/>
                </a:solidFill>
              </a:rPr>
              <a:t>Não seria possível organizar um cuidado abordando as doenças raras de forma </a:t>
            </a:r>
            <a:r>
              <a:rPr lang="pt-BR" sz="1700" dirty="0" smtClean="0">
                <a:solidFill>
                  <a:schemeClr val="tx1"/>
                </a:solidFill>
              </a:rPr>
              <a:t>individual, </a:t>
            </a:r>
            <a:r>
              <a:rPr lang="pt-BR" sz="1700" dirty="0">
                <a:solidFill>
                  <a:schemeClr val="tx1"/>
                </a:solidFill>
              </a:rPr>
              <a:t>devido ao grande número de doenças. </a:t>
            </a:r>
          </a:p>
          <a:p>
            <a:pPr marL="0" indent="0">
              <a:buSzPct val="86000"/>
              <a:buNone/>
              <a:defRPr/>
            </a:pPr>
            <a:endParaRPr lang="pt-BR" sz="1700" dirty="0" smtClean="0">
              <a:solidFill>
                <a:schemeClr val="tx1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pt-BR" sz="1700" b="1" dirty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Principal solicitação das famílias e pessoas com DR: </a:t>
            </a:r>
          </a:p>
          <a:p>
            <a:pPr marL="285750" indent="-285750">
              <a:buClr>
                <a:srgbClr val="0070C0"/>
              </a:buClr>
              <a:buSzPct val="82000"/>
              <a:buFont typeface="Wingdings" panose="05000000000000000000" pitchFamily="2" charset="2"/>
              <a:buChar char="§"/>
              <a:defRPr/>
            </a:pPr>
            <a:r>
              <a:rPr lang="pt-BR" sz="1700" b="1" u="sng" dirty="0">
                <a:solidFill>
                  <a:srgbClr val="0070C0"/>
                </a:solidFill>
                <a:ea typeface="ＭＳ Ｐゴシック" pitchFamily="34" charset="-128"/>
                <a:cs typeface="Times New Roman" pitchFamily="18" charset="0"/>
              </a:rPr>
              <a:t>Cuidado integral</a:t>
            </a:r>
            <a:r>
              <a:rPr lang="pt-BR" sz="1700" b="1" dirty="0">
                <a:solidFill>
                  <a:srgbClr val="0070C0"/>
                </a:solidFill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pt-BR" sz="1700" dirty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em todos os níveis de atenção, com equipe multiprofissional e atuação interdisciplinar, possibilitando equacionar os principais problemas de </a:t>
            </a:r>
            <a:r>
              <a:rPr lang="pt-BR" sz="17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saúde</a:t>
            </a:r>
            <a:endParaRPr lang="pt-BR" sz="1700" dirty="0">
              <a:solidFill>
                <a:schemeClr val="tx1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285750" indent="-285750">
              <a:buClr>
                <a:srgbClr val="0070C0"/>
              </a:buClr>
              <a:buSzPct val="82000"/>
              <a:buFont typeface="Wingdings" panose="05000000000000000000" pitchFamily="2" charset="2"/>
              <a:buChar char="§"/>
              <a:defRPr/>
            </a:pPr>
            <a:r>
              <a:rPr lang="pt-BR" sz="1700" b="1" u="sng" dirty="0">
                <a:solidFill>
                  <a:srgbClr val="0070C0"/>
                </a:solidFill>
                <a:ea typeface="ＭＳ Ｐゴシック" pitchFamily="34" charset="-128"/>
                <a:cs typeface="Times New Roman" pitchFamily="18" charset="0"/>
              </a:rPr>
              <a:t>Diagnóstico</a:t>
            </a:r>
            <a:r>
              <a:rPr lang="pt-BR" sz="1700" dirty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, não etiológico, mas ter mais transparência de sua condição de saúde – Direito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t-BR" sz="1700" dirty="0">
              <a:solidFill>
                <a:schemeClr val="tx1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7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531" y="-27384"/>
            <a:ext cx="9158532" cy="225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3861048"/>
            <a:ext cx="454476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212" y="2276872"/>
            <a:ext cx="454476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4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157" y="260648"/>
            <a:ext cx="422991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24722"/>
            <a:ext cx="4557331" cy="303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15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844824"/>
            <a:ext cx="5664630" cy="424847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36512" y="404664"/>
            <a:ext cx="9180512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5377" y="620688"/>
            <a:ext cx="8577262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Evento para assinatura da Política Nacional de Atenção Integral às Pessoas com Doenças Raras</a:t>
            </a:r>
          </a:p>
          <a:p>
            <a:endParaRPr lang="pt-BR" sz="1400" b="1" dirty="0" smtClean="0">
              <a:solidFill>
                <a:schemeClr val="bg1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916151" y="1938893"/>
            <a:ext cx="308383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Portaria GM/MS nº 199 de 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30/01/2014(*) </a:t>
            </a:r>
            <a:r>
              <a:rPr lang="pt-BR" sz="1600" b="1" dirty="0">
                <a:ea typeface="ＭＳ Ｐゴシック" pitchFamily="34" charset="-128"/>
              </a:rPr>
              <a:t>– </a:t>
            </a:r>
            <a:r>
              <a:rPr lang="pt-BR" sz="1400" dirty="0" smtClean="0">
                <a:ea typeface="ＭＳ Ｐゴシック" pitchFamily="34" charset="-128"/>
              </a:rPr>
              <a:t>que institui </a:t>
            </a:r>
            <a:r>
              <a:rPr lang="pt-BR" sz="1400" dirty="0">
                <a:ea typeface="ＭＳ Ｐゴシック" pitchFamily="34" charset="-128"/>
              </a:rPr>
              <a:t>a Política Nacional de Atenção Integral às Pessoas com Doenças Raras, aprova as Diretrizes para Atenção Integral às Pessoas com Doenças Raras no âmbito do Sistema Único de Saúde (SUS) e institui incentivos financeiros de </a:t>
            </a:r>
            <a:r>
              <a:rPr lang="pt-BR" sz="1400" dirty="0" smtClean="0">
                <a:ea typeface="ＭＳ Ｐゴシック" pitchFamily="34" charset="-128"/>
              </a:rPr>
              <a:t>custeio.</a:t>
            </a:r>
          </a:p>
          <a:p>
            <a:pPr algn="ctr"/>
            <a:r>
              <a:rPr lang="pt-BR" sz="1200" dirty="0">
                <a:ea typeface="ＭＳ Ｐゴシック" pitchFamily="34" charset="-128"/>
              </a:rPr>
              <a:t> (DOU de </a:t>
            </a:r>
            <a:r>
              <a:rPr lang="pt-BR" sz="1200" dirty="0" smtClean="0">
                <a:ea typeface="ＭＳ Ｐゴシック" pitchFamily="34" charset="-128"/>
              </a:rPr>
              <a:t>12/02/2014, republicada DOU 21/05/2014)</a:t>
            </a:r>
          </a:p>
          <a:p>
            <a:pPr algn="ctr"/>
            <a:endParaRPr lang="pt-BR" sz="1200" dirty="0">
              <a:ea typeface="ＭＳ Ｐゴシック" pitchFamily="34" charset="-128"/>
            </a:endParaRPr>
          </a:p>
          <a:p>
            <a:pPr algn="just"/>
            <a:endParaRPr lang="pt-BR" sz="1600" b="1" dirty="0" smtClean="0">
              <a:ea typeface="ＭＳ Ｐゴシック" pitchFamily="34" charset="-128"/>
            </a:endParaRPr>
          </a:p>
          <a:p>
            <a:pPr algn="just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Portaria SCTIE/MS nº  5,  de 30/01/2014 </a:t>
            </a:r>
            <a:r>
              <a:rPr lang="pt-BR" sz="1600" b="1" dirty="0">
                <a:ea typeface="ＭＳ Ｐゴシック" pitchFamily="34" charset="-128"/>
              </a:rPr>
              <a:t>– </a:t>
            </a:r>
            <a:r>
              <a:rPr lang="pt-BR" sz="1200" dirty="0">
                <a:ea typeface="ＭＳ Ｐゴシック" pitchFamily="34" charset="-128"/>
              </a:rPr>
              <a:t>que </a:t>
            </a:r>
            <a:r>
              <a:rPr lang="pt-BR" sz="1200" dirty="0" smtClean="0">
                <a:ea typeface="ＭＳ Ｐゴシック" pitchFamily="34" charset="-128"/>
              </a:rPr>
              <a:t>incorpora </a:t>
            </a:r>
            <a:r>
              <a:rPr lang="pt-BR" sz="1200" dirty="0">
                <a:ea typeface="ＭＳ Ｐゴシック" pitchFamily="34" charset="-128"/>
              </a:rPr>
              <a:t>a avaliação diagnóstica, procedimentos laboratoriais e aconselhamento genético para doenças raras.</a:t>
            </a:r>
          </a:p>
          <a:p>
            <a:pPr algn="ctr"/>
            <a:r>
              <a:rPr lang="pt-BR" sz="1200" dirty="0">
                <a:ea typeface="ＭＳ Ｐゴシック" pitchFamily="34" charset="-128"/>
              </a:rPr>
              <a:t>(DOU de 31/01/2014)</a:t>
            </a:r>
          </a:p>
          <a:p>
            <a:pPr algn="just"/>
            <a:endParaRPr lang="en-US" sz="1600" b="1" dirty="0"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04" t="57292" r="53021" b="39323"/>
          <a:stretch/>
        </p:blipFill>
        <p:spPr bwMode="auto">
          <a:xfrm>
            <a:off x="2339752" y="3969060"/>
            <a:ext cx="1224136" cy="42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86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6512" y="404664"/>
            <a:ext cx="9180512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476672"/>
            <a:ext cx="886529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Política Nacional de Atenção Integral </a:t>
            </a:r>
            <a:br>
              <a:rPr lang="pt-BR" sz="4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</a:br>
            <a:r>
              <a:rPr lang="pt-BR" sz="4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às Pessoas com Doenças Raras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35216" y="2014240"/>
            <a:ext cx="332914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500" dirty="0" smtClean="0"/>
              <a:t>INSTITUI A POLÍTICA DE ATENÇÃO INTEGRAL ÀS PESSOAS COM DOENÇAS RARAS NO ÂMBITO DO SISTEMA ÚNICO DE SAÚDE (SUS) E APROVA AS DIRETRIZES PARA ATENÇÃO INTEGRAL ÀS PESSOAS COM DOENÇAS RARAS </a:t>
            </a:r>
            <a:endParaRPr lang="pt-BR" sz="15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27808" y="2346613"/>
            <a:ext cx="316835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PORTARIA GM</a:t>
            </a:r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91976" y="4424784"/>
            <a:ext cx="316835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HABILITAÇÃO DE SERVIÇOS ESPECIALIZADOS E SERVIÇOS DE REFERÊNCIA EM DR </a:t>
            </a:r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983058" y="4059079"/>
            <a:ext cx="338130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CUSTEIO MENSAL AOS SERVIÇOS ESPECIALIZADOS E SERVIÇOS DE REFERÊNCIA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983058" y="5060082"/>
            <a:ext cx="338130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FINANCIAMENTO DE PROCEDIMENTOS</a:t>
            </a:r>
            <a:endParaRPr lang="pt-BR" dirty="0"/>
          </a:p>
        </p:txBody>
      </p:sp>
      <p:sp>
        <p:nvSpPr>
          <p:cNvPr id="11" name="Seta para a direita 10"/>
          <p:cNvSpPr/>
          <p:nvPr/>
        </p:nvSpPr>
        <p:spPr>
          <a:xfrm>
            <a:off x="4004444" y="2403060"/>
            <a:ext cx="8089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5400000">
            <a:off x="1668231" y="3468139"/>
            <a:ext cx="88973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4033891" y="4462810"/>
            <a:ext cx="754133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4033890" y="5106690"/>
            <a:ext cx="754133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007122" y="5870204"/>
            <a:ext cx="338130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PCDT</a:t>
            </a:r>
            <a:endParaRPr lang="pt-BR" dirty="0"/>
          </a:p>
        </p:txBody>
      </p:sp>
      <p:sp>
        <p:nvSpPr>
          <p:cNvPr id="16" name="Seta dobrada para cima 15"/>
          <p:cNvSpPr/>
          <p:nvPr/>
        </p:nvSpPr>
        <p:spPr>
          <a:xfrm rot="5400000">
            <a:off x="4144394" y="5595910"/>
            <a:ext cx="533126" cy="7541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51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6974</TotalTime>
  <Words>1749</Words>
  <Application>Microsoft Office PowerPoint</Application>
  <PresentationFormat>Apresentação na tela (4:3)</PresentationFormat>
  <Paragraphs>275</Paragraphs>
  <Slides>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Tema do Office</vt:lpstr>
      <vt:lpstr>1_Personalizar design</vt:lpstr>
      <vt:lpstr>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Política Nacional de Atenção Integral às Pessoas com Doenças Raras no SUS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Datasus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GT Influenza</dc:creator>
  <cp:lastModifiedBy>reginavr</cp:lastModifiedBy>
  <cp:revision>967</cp:revision>
  <cp:lastPrinted>2013-09-12T23:56:21Z</cp:lastPrinted>
  <dcterms:created xsi:type="dcterms:W3CDTF">2012-07-03T13:07:35Z</dcterms:created>
  <dcterms:modified xsi:type="dcterms:W3CDTF">2014-12-16T13:00:09Z</dcterms:modified>
</cp:coreProperties>
</file>