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68" r:id="rId2"/>
    <p:sldMasterId id="2147483756" r:id="rId3"/>
  </p:sldMasterIdLst>
  <p:notesMasterIdLst>
    <p:notesMasterId r:id="rId24"/>
  </p:notesMasterIdLst>
  <p:sldIdLst>
    <p:sldId id="324" r:id="rId4"/>
    <p:sldId id="263" r:id="rId5"/>
    <p:sldId id="343" r:id="rId6"/>
    <p:sldId id="350" r:id="rId7"/>
    <p:sldId id="351" r:id="rId8"/>
    <p:sldId id="328" r:id="rId9"/>
    <p:sldId id="334" r:id="rId10"/>
    <p:sldId id="349" r:id="rId11"/>
    <p:sldId id="346" r:id="rId12"/>
    <p:sldId id="344" r:id="rId13"/>
    <p:sldId id="348" r:id="rId14"/>
    <p:sldId id="353" r:id="rId15"/>
    <p:sldId id="359" r:id="rId16"/>
    <p:sldId id="352" r:id="rId17"/>
    <p:sldId id="319" r:id="rId18"/>
    <p:sldId id="357" r:id="rId19"/>
    <p:sldId id="358" r:id="rId20"/>
    <p:sldId id="356" r:id="rId21"/>
    <p:sldId id="360" r:id="rId22"/>
    <p:sldId id="361" r:id="rId23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D48"/>
    <a:srgbClr val="00AAE6"/>
    <a:srgbClr val="CCCDCB"/>
    <a:srgbClr val="FFFFFF"/>
    <a:srgbClr val="808080"/>
    <a:srgbClr val="4D4D4D"/>
    <a:srgbClr val="FCBE0B"/>
    <a:srgbClr val="17C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2" autoAdjust="0"/>
    <p:restoredTop sz="94660"/>
  </p:normalViewPr>
  <p:slideViewPr>
    <p:cSldViewPr>
      <p:cViewPr>
        <p:scale>
          <a:sx n="67" d="100"/>
          <a:sy n="67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2CC460-4E92-442E-AFE1-7D1608252D9A}" type="datetimeFigureOut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4AE046-A1D0-4F2E-8789-C2BC5F0F33E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71712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45E3DF3-353E-43CC-B1F2-998DE87E9C69}" type="slidenum">
              <a:rPr lang="it-IT" altLang="pt-BR"/>
              <a:pPr/>
              <a:t>2</a:t>
            </a:fld>
            <a:endParaRPr lang="it-IT" altLang="pt-B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5525" y="5118100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t-BR" sz="17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45E3DF3-353E-43CC-B1F2-998DE87E9C69}" type="slidenum">
              <a:rPr lang="it-IT" altLang="pt-BR"/>
              <a:pPr/>
              <a:t>20</a:t>
            </a:fld>
            <a:endParaRPr lang="it-IT" altLang="pt-B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5525" y="5118100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t-BR" sz="17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45E3DF3-353E-43CC-B1F2-998DE87E9C69}" type="slidenum">
              <a:rPr lang="it-IT" altLang="pt-BR"/>
              <a:pPr/>
              <a:t>3</a:t>
            </a:fld>
            <a:endParaRPr lang="it-IT" altLang="pt-B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5525" y="5118100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t-BR" sz="17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CE37B6-5927-4611-97D5-92826DDB343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C5FAB0-D3E0-4A6A-87D9-41F2E51250B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D3F65C-BF7E-4E38-BDEE-C4140C55299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4D26FE-0292-4AC2-BAE2-3BB0294D1D9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B8D46C-A3A2-404D-AFB8-4C2A51E82E1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723815" indent="-247620" defTabSz="495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219054" indent="-247620" defTabSz="495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714293" indent="-247620" defTabSz="495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209532" indent="-247620" defTabSz="495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97AF9BB-4E9A-4B11-A920-B2C36521DCD5}" type="slidenum">
              <a:rPr lang="it-IT" smtClean="0"/>
              <a:pPr eaLnBrk="1" hangingPunct="1"/>
              <a:t>15</a:t>
            </a:fld>
            <a:endParaRPr lang="it-IT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5455" y="5117306"/>
            <a:ext cx="5206153" cy="4605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7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45E3DF3-353E-43CC-B1F2-998DE87E9C69}" type="slidenum">
              <a:rPr lang="it-IT" altLang="pt-BR"/>
              <a:pPr/>
              <a:t>19</a:t>
            </a:fld>
            <a:endParaRPr lang="it-IT" altLang="pt-B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5525" y="5118100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t-BR" sz="17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D691-69B6-4247-BE5F-BC7DF76C73A7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1028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A7AA01-7766-484F-A19C-4FF3CC85B82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0082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406E-153A-42C5-895F-B921C718493B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02F5D-4AD3-455D-874E-40A5E63D6C4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1015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9940-453D-4FF6-905D-BB9BDABA892B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40BB-CEDF-4E3E-8968-A2A7B272FE5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48353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965C-A1F3-4CE6-B70A-C76052CDEC14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1028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160DEA-42B9-4BB2-B82D-1F9C610332E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0004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E4C5-6182-4E0F-B2EB-E97ABCFB4AF4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76780-DEE8-4025-938F-E6576DE4676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57141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6C6E4-455E-4D9B-9989-847FC0BAAE48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E46C-FB9E-4CCC-AB55-E7B1653D2C0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2212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1836-67E2-441A-B5D2-375C9F28F7DE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BF7E-36CA-42BE-B187-7E2CE6C93CE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91617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DDB6-E698-4ED9-8A26-D744F4CBD7EA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A44B-2097-4330-929D-9C98AEBE7A9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1035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99DF-A139-45B0-8678-6414151DD817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BAD1-E78C-4052-870E-74124E8CAA9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95234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5EE08-A586-4A59-A422-26FC5423E587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17F4-2171-4DAC-8A8C-CC071634765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90298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5588-342E-47C8-9ABE-A36A5C31B8F8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1DA5-9579-47B2-8C32-05CF20FB5C6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6564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7BAB-5F03-4223-9AFA-BD61EAF7BB85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CD8E1-08C5-4280-910B-66705E49C0C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00421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48F9E-FDE8-4528-85F1-B492E8833C9F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EA4EE-FEB4-40CF-89AF-F721D6DBCA2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572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757E-4A00-405A-B247-6037B0EE9B87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05612-0697-4805-BFE5-6DAACA555AB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69450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93E62-DF87-4485-9034-AF9FF6AABA09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1AA7-70DA-4BC6-822A-AD245C543DE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66739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4EAF1-B5E6-4A00-B04C-A8322C7C1B36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762A5-493D-4FAA-AD6E-7CB4DD02A02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39317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487B1-63C0-47B8-9620-034F15AA28CB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D5AE-366A-4468-9C45-C67CBABAD11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70892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93416-01A6-4C0E-9FF1-8A14C79D67F3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B8FB0-35B8-42C4-9F96-21F272383A4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51647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3E115-E235-4561-8931-530B87C6535A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34217-E0F7-4EAA-8DA9-70ADC3E2386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93335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77B02-BD24-48E1-A7A9-CECA27F940F7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68AE4-4BE2-4161-ADCA-A920DAA285A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69937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F983-C85F-4EE6-9044-6B3C7DA339D0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00FF-68F4-4143-BE84-C21570F8674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42924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14965-75EF-4C6A-AA4F-4715917162E9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FF4E-DB3A-4699-AD16-46F761ACB33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8409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510B-1CD2-4023-9F98-525F038DDF45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5F5E-7705-4419-9E99-58F997CA8FA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9366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E9167-6B22-4D45-B4A7-6C76E6B6A53B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5D50-6FCD-4D22-A390-5629C51A8FD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87959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BCC17-D24B-4467-9104-FDAB002F2128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B873-64B9-4238-9749-FD4175572D3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24503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2E12-DEBA-4F84-9BDB-C1AF8C221655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1C1D-48F3-4559-9DAA-C47149DBB6F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47572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98BC4-A6EA-404D-8A46-F823FE31CFFD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275D6-0949-4577-AFA8-43F5547D128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92149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7CA02D-F11D-4280-B6F7-0F4542401D7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961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3C45-4E60-496F-97DB-8B3B9B876C59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DC5C-E0F7-454D-BB42-4D9E2FD0275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9071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00E9-0782-4860-A5C7-434058EBC869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7F747-D63F-4C8F-9E36-A927BEE4679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3977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FD9E-5AF2-4280-83EB-EA4AC8BE4DD7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A0E67-E32D-4D88-8D17-88AC6529064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7431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68BA-A1B3-4D7F-95BE-2BAC5194F2C6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1088-4D50-465E-9B74-096E1B5D4B2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9778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6145-EDD7-40BA-BCE2-52F8CA07A463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71DF-E3F4-4F9E-85E3-4C50B19F742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6173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C3EF4-E640-4D40-BF39-575FC5730ECD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9786D-088E-48F7-B404-914F309E1D3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6353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CC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0"/>
            <a:ext cx="7886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1420813"/>
            <a:ext cx="78867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15CD9B-E85A-4EBB-8017-548D299CA447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C7E6B3C-3FA8-4EDA-A14E-F2314693170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ltGray">
          <a:xfrm>
            <a:off x="0" y="0"/>
            <a:ext cx="900113" cy="6858000"/>
          </a:xfrm>
          <a:prstGeom prst="rect">
            <a:avLst/>
          </a:prstGeom>
          <a:gradFill flip="none" rotWithShape="1">
            <a:gsLst>
              <a:gs pos="24000">
                <a:srgbClr val="00AAE6"/>
              </a:gs>
              <a:gs pos="76000">
                <a:srgbClr val="3DAD48"/>
              </a:gs>
            </a:gsLst>
            <a:lin ang="5400000" scaled="1"/>
            <a:tileRect/>
          </a:gradFill>
          <a:ln>
            <a:noFill/>
          </a:ln>
        </p:spPr>
        <p:txBody>
          <a:bodyPr lIns="92371" tIns="46185" rIns="92371" bIns="46185"/>
          <a:lstStyle>
            <a:lvl1pPr defTabSz="2979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979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979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979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979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979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979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979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979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5900" smtClean="0"/>
          </a:p>
        </p:txBody>
      </p:sp>
      <p:pic>
        <p:nvPicPr>
          <p:cNvPr id="1033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9064" r="80016" b="22473"/>
          <a:stretch>
            <a:fillRect/>
          </a:stretch>
        </p:blipFill>
        <p:spPr bwMode="auto">
          <a:xfrm>
            <a:off x="0" y="179388"/>
            <a:ext cx="7778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7445" r="8263" b="8775"/>
          <a:stretch>
            <a:fillRect/>
          </a:stretch>
        </p:blipFill>
        <p:spPr bwMode="auto">
          <a:xfrm>
            <a:off x="0" y="6237288"/>
            <a:ext cx="900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001000" y="6430963"/>
            <a:ext cx="1028700" cy="33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731D814-3DFD-4D15-927F-2B8B20619088}" type="slidenum">
              <a:rPr lang="en-US" altLang="pt-BR" sz="1200" smtClean="0">
                <a:latin typeface="Verdana" pitchFamily="34" charset="0"/>
              </a:rPr>
              <a:pPr algn="r" eaLnBrk="1" hangingPunct="1">
                <a:defRPr/>
              </a:pPr>
              <a:t>‹nº›</a:t>
            </a:fld>
            <a:endParaRPr lang="en-US" altLang="pt-BR" sz="1200" smtClean="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kern="1200">
          <a:solidFill>
            <a:srgbClr val="00AAE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AAE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AAE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AAE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AAE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AAE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AAE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AAE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AAE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CC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ltGray">
          <a:xfrm flipV="1">
            <a:off x="0" y="0"/>
            <a:ext cx="900113" cy="6858000"/>
          </a:xfrm>
          <a:prstGeom prst="rect">
            <a:avLst/>
          </a:prstGeom>
          <a:gradFill flip="none" rotWithShape="1">
            <a:gsLst>
              <a:gs pos="24000">
                <a:srgbClr val="00AAE6"/>
              </a:gs>
              <a:gs pos="80000">
                <a:srgbClr val="3DAD48"/>
              </a:gs>
            </a:gsLst>
            <a:lin ang="5400000" scaled="1"/>
            <a:tileRect/>
          </a:gradFill>
          <a:ln>
            <a:noFill/>
          </a:ln>
        </p:spPr>
        <p:txBody>
          <a:bodyPr lIns="92371" tIns="46185" rIns="92371" bIns="46185"/>
          <a:lstStyle>
            <a:lvl1pPr defTabSz="2979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979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979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979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979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979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979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979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979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5900" smtClean="0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0"/>
            <a:ext cx="7886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1420813"/>
            <a:ext cx="78867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E87C04-E17E-43B9-AD7A-DBECB7E83CD1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3A0EEB-72D4-4CB5-860B-C35786109CE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pic>
        <p:nvPicPr>
          <p:cNvPr id="2057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7445" r="8263" b="8775"/>
          <a:stretch>
            <a:fillRect/>
          </a:stretch>
        </p:blipFill>
        <p:spPr bwMode="auto">
          <a:xfrm>
            <a:off x="0" y="6237288"/>
            <a:ext cx="900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001000" y="6430963"/>
            <a:ext cx="1028700" cy="33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E63BD5D1-5165-4EB4-8F0B-6EC27D5C9FDA}" type="slidenum">
              <a:rPr lang="en-US" altLang="pt-BR" sz="1200" smtClean="0">
                <a:latin typeface="Verdana" pitchFamily="34" charset="0"/>
              </a:rPr>
              <a:pPr algn="r" eaLnBrk="1" hangingPunct="1">
                <a:defRPr/>
              </a:pPr>
              <a:t>‹nº›</a:t>
            </a:fld>
            <a:endParaRPr lang="en-US" altLang="pt-BR" sz="1200" smtClean="0">
              <a:latin typeface="Verdana" pitchFamily="34" charset="0"/>
            </a:endParaRPr>
          </a:p>
        </p:txBody>
      </p:sp>
      <p:pic>
        <p:nvPicPr>
          <p:cNvPr id="2059" name="Picture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6" t="8598" r="44502" b="16220"/>
          <a:stretch>
            <a:fillRect/>
          </a:stretch>
        </p:blipFill>
        <p:spPr bwMode="auto">
          <a:xfrm>
            <a:off x="17463" y="179388"/>
            <a:ext cx="874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kern="1200">
          <a:solidFill>
            <a:srgbClr val="3DAD4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3DAD4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3DAD4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3DAD4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3DAD4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3DAD4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3DAD4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3DAD4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3DAD4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682316-CAEA-47B8-8CB4-5334709D00BE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D1679B8-7FC9-4483-949C-BE9624912D0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2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hyperlink" Target="https://www.google.com.br/url?sa=i&amp;rct=j&amp;q=&amp;esrc=s&amp;source=images&amp;cd=&amp;cad=rja&amp;uact=8&amp;ved=0ahUKEwi4tPft69_OAhXFTJAKHaKaAM8QjRwIBw&amp;url=http://www.webluxo.com.br/menu/imoveis/predio-mais-alto-atinge-688m.htm&amp;psig=AFQjCNF97dIxYKRxDgHuq2zT8eRgsc6HPg&amp;ust=147232703587904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664296"/>
          </a:xfrm>
        </p:spPr>
        <p:txBody>
          <a:bodyPr/>
          <a:lstStyle/>
          <a:p>
            <a:r>
              <a:rPr lang="en-US" b="1" dirty="0" err="1" smtClean="0"/>
              <a:t>Audiência</a:t>
            </a:r>
            <a:r>
              <a:rPr lang="en-US" b="1" dirty="0" smtClean="0"/>
              <a:t> </a:t>
            </a:r>
            <a:r>
              <a:rPr lang="en-US" b="1" dirty="0" err="1" smtClean="0"/>
              <a:t>Pública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err="1" smtClean="0"/>
              <a:t>Acidentes</a:t>
            </a:r>
            <a:r>
              <a:rPr lang="en-US" b="1" dirty="0" smtClean="0"/>
              <a:t> de </a:t>
            </a:r>
            <a:r>
              <a:rPr lang="en-US" b="1" dirty="0" err="1" smtClean="0"/>
              <a:t>Engenharia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293518"/>
            <a:ext cx="9144000" cy="2519858"/>
          </a:xfrm>
        </p:spPr>
        <p:txBody>
          <a:bodyPr/>
          <a:lstStyle/>
          <a:p>
            <a:r>
              <a:rPr lang="en-US" sz="3600" b="1" dirty="0" smtClean="0"/>
              <a:t>                      </a:t>
            </a:r>
            <a:r>
              <a:rPr lang="en-US" sz="4000" b="1" dirty="0" smtClean="0"/>
              <a:t>Prof. André Assis, PhD</a:t>
            </a:r>
            <a:endParaRPr lang="en-US" sz="3600" b="1" dirty="0" smtClean="0"/>
          </a:p>
          <a:p>
            <a:r>
              <a:rPr lang="en-US" sz="3600" b="1" dirty="0" smtClean="0"/>
              <a:t>                    </a:t>
            </a:r>
            <a:r>
              <a:rPr lang="en-US" sz="3200" b="1" dirty="0" smtClean="0"/>
              <a:t>(Univ. de Brasília / ABMS)</a:t>
            </a:r>
          </a:p>
          <a:p>
            <a:endParaRPr lang="en-US" sz="3600" b="1" dirty="0"/>
          </a:p>
          <a:p>
            <a:r>
              <a:rPr lang="en-US" sz="3600" b="1" dirty="0" smtClean="0"/>
              <a:t>Brasília, DF, 29 </a:t>
            </a:r>
            <a:r>
              <a:rPr lang="en-US" sz="3600" b="1" dirty="0" smtClean="0"/>
              <a:t>de </a:t>
            </a:r>
            <a:r>
              <a:rPr lang="en-US" sz="3600" b="1" dirty="0" err="1" smtClean="0"/>
              <a:t>novembro</a:t>
            </a:r>
            <a:r>
              <a:rPr lang="en-US" sz="3600" b="1" dirty="0" smtClean="0"/>
              <a:t> </a:t>
            </a:r>
            <a:r>
              <a:rPr lang="en-US" sz="3600" b="1" dirty="0" smtClean="0"/>
              <a:t>de 2016</a:t>
            </a:r>
            <a:endParaRPr lang="pt-BR" sz="3600" b="1" dirty="0"/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64528"/>
              </p:ext>
            </p:extLst>
          </p:nvPr>
        </p:nvGraphicFramePr>
        <p:xfrm>
          <a:off x="-19050" y="4589562"/>
          <a:ext cx="178276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9" name="Document" r:id="rId3" imgW="3142857" imgH="1800000" progId="Word.Document.8">
                  <p:embed/>
                </p:oleObj>
              </mc:Choice>
              <mc:Fallback>
                <p:oleObj name="Document" r:id="rId3" imgW="3142857" imgH="1800000" progId="Word.Document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50" y="4589562"/>
                        <a:ext cx="1782763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ABMS_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81128"/>
            <a:ext cx="1541462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6541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pt-BR" sz="4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latin typeface="Arial Black" panose="020B0A04020102020204" pitchFamily="34" charset="0"/>
              </a:rPr>
              <a:t>Evolução da engenharia de infraestrutura no brasil</a:t>
            </a:r>
            <a:endParaRPr lang="pt-BR" sz="40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525963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Três Períodos (últimos 60 anos) da Infraestrutura Moderna no Brasil:</a:t>
            </a:r>
          </a:p>
          <a:p>
            <a:pPr marL="420624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Primórdios (anos JK) ao Milagre Brasileiro (anos 70)</a:t>
            </a:r>
          </a:p>
          <a:p>
            <a:pPr marL="420624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Crise, Inflação e Estagnação (1980-1995)</a:t>
            </a:r>
          </a:p>
          <a:p>
            <a:pPr marL="420624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Estabilização Econômica aos dias de hoje</a:t>
            </a:r>
          </a:p>
        </p:txBody>
      </p:sp>
    </p:spTree>
    <p:extLst>
      <p:ext uri="{BB962C8B-B14F-4D97-AF65-F5344CB8AC3E}">
        <p14:creationId xmlns:p14="http://schemas.microsoft.com/office/powerpoint/2010/main" val="11485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pPr algn="ctr" eaLnBrk="1" hangingPunct="1"/>
            <a:r>
              <a:rPr lang="pt-BR" b="1" dirty="0" smtClean="0">
                <a:latin typeface="Arial Black" panose="020B0A04020102020204" pitchFamily="34" charset="0"/>
              </a:rPr>
              <a:t>Os Desafios do 3º. Período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733256"/>
          </a:xfrm>
        </p:spPr>
        <p:txBody>
          <a:bodyPr/>
          <a:lstStyle/>
          <a:p>
            <a:pPr eaLnBrk="1" hangingPunct="1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Carência de energia para produção</a:t>
            </a:r>
          </a:p>
          <a:p>
            <a:pPr eaLnBrk="1" hangingPunct="1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Carência ou ineficiência dos meios de transporte (mobilidade)</a:t>
            </a:r>
          </a:p>
          <a:p>
            <a:pPr eaLnBrk="1" hangingPunct="1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 urgente de funcionalizar as cidades (qualidade de vida)</a:t>
            </a:r>
          </a:p>
          <a:p>
            <a:pPr eaLnBrk="1" hangingPunct="1"/>
            <a:endParaRPr lang="pt-B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" indent="0" eaLnBrk="1" hangingPunct="1">
              <a:buNone/>
            </a:pPr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Escassez de profissionais treinados e capacitados (interação universidade e empresa)</a:t>
            </a:r>
          </a:p>
        </p:txBody>
      </p:sp>
    </p:spTree>
    <p:extLst>
      <p:ext uri="{BB962C8B-B14F-4D97-AF65-F5344CB8AC3E}">
        <p14:creationId xmlns:p14="http://schemas.microsoft.com/office/powerpoint/2010/main" val="12600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0" y="216024"/>
            <a:ext cx="9144000" cy="6453336"/>
          </a:xfrm>
        </p:spPr>
        <p:txBody>
          <a:bodyPr/>
          <a:lstStyle/>
          <a:p>
            <a:pPr eaLnBrk="1" hangingPunct="1"/>
            <a:r>
              <a:rPr lang="pt-BR" sz="3200" b="1" dirty="0" smtClean="0"/>
              <a:t>Incapacidade </a:t>
            </a:r>
            <a:r>
              <a:rPr lang="pt-BR" sz="3200" b="1" dirty="0" smtClean="0"/>
              <a:t>do Estado em gerir as obras </a:t>
            </a:r>
            <a:r>
              <a:rPr lang="pt-BR" sz="3200" b="1" dirty="0" smtClean="0">
                <a:sym typeface="Wingdings" pitchFamily="2" charset="2"/>
              </a:rPr>
              <a:t> </a:t>
            </a:r>
            <a:r>
              <a:rPr lang="pt-BR" sz="3200" b="1" dirty="0" smtClean="0">
                <a:solidFill>
                  <a:srgbClr val="FF0000"/>
                </a:solidFill>
                <a:sym typeface="Wingdings" pitchFamily="2" charset="2"/>
              </a:rPr>
              <a:t>Atrasos e Corrupção</a:t>
            </a:r>
            <a:endParaRPr lang="pt-BR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pt-BR" sz="3200" b="1" dirty="0" smtClean="0"/>
              <a:t>Início </a:t>
            </a:r>
            <a:r>
              <a:rPr lang="pt-BR" sz="3200" b="1" dirty="0" smtClean="0"/>
              <a:t>de um Programa de Concessões</a:t>
            </a:r>
          </a:p>
          <a:p>
            <a:pPr marL="493712" indent="-457200" eaLnBrk="1" hangingPunct="1">
              <a:buFont typeface="Wingdings"/>
              <a:buChar char="è"/>
            </a:pPr>
            <a:r>
              <a:rPr lang="en-US" sz="3200" b="1" dirty="0" err="1" smtClean="0">
                <a:solidFill>
                  <a:srgbClr val="FF0000"/>
                </a:solidFill>
              </a:rPr>
              <a:t>Desafio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>
                <a:solidFill>
                  <a:srgbClr val="FF0000"/>
                </a:solidFill>
              </a:rPr>
              <a:t>E</a:t>
            </a:r>
            <a:r>
              <a:rPr lang="en-US" sz="3200" b="1" dirty="0" smtClean="0">
                <a:solidFill>
                  <a:srgbClr val="FF0000"/>
                </a:solidFill>
              </a:rPr>
              <a:t>stado </a:t>
            </a:r>
            <a:r>
              <a:rPr lang="en-US" sz="3200" b="1" dirty="0" err="1" smtClean="0">
                <a:solidFill>
                  <a:srgbClr val="FF0000"/>
                </a:solidFill>
              </a:rPr>
              <a:t>ser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planejador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e </a:t>
            </a:r>
            <a:r>
              <a:rPr lang="en-US" sz="3200" b="1" dirty="0" err="1" smtClean="0">
                <a:solidFill>
                  <a:srgbClr val="FF0000"/>
                </a:solidFill>
              </a:rPr>
              <a:t>capaz</a:t>
            </a:r>
            <a:r>
              <a:rPr lang="en-US" sz="3200" b="1" dirty="0" smtClean="0">
                <a:solidFill>
                  <a:srgbClr val="FF0000"/>
                </a:solidFill>
              </a:rPr>
              <a:t> de </a:t>
            </a:r>
            <a:r>
              <a:rPr lang="en-US" sz="3200" b="1" dirty="0" err="1" smtClean="0">
                <a:solidFill>
                  <a:srgbClr val="FF0000"/>
                </a:solidFill>
              </a:rPr>
              <a:t>especificar</a:t>
            </a:r>
            <a:r>
              <a:rPr lang="en-US" sz="3200" b="1" dirty="0" smtClean="0">
                <a:solidFill>
                  <a:srgbClr val="FF0000"/>
                </a:solidFill>
              </a:rPr>
              <a:t> e </a:t>
            </a:r>
            <a:r>
              <a:rPr lang="en-US" sz="3200" b="1" dirty="0" err="1" smtClean="0">
                <a:solidFill>
                  <a:srgbClr val="FF0000"/>
                </a:solidFill>
              </a:rPr>
              <a:t>gerir</a:t>
            </a:r>
            <a:r>
              <a:rPr lang="en-US" sz="3200" b="1" dirty="0" smtClean="0">
                <a:solidFill>
                  <a:srgbClr val="FF0000"/>
                </a:solidFill>
              </a:rPr>
              <a:t> com </a:t>
            </a:r>
            <a:r>
              <a:rPr lang="en-US" sz="3200" b="1" dirty="0" err="1" smtClean="0">
                <a:solidFill>
                  <a:srgbClr val="FF0000"/>
                </a:solidFill>
              </a:rPr>
              <a:t>respeito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aos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contratos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pt-BR" sz="3200" b="1" dirty="0" smtClean="0"/>
          </a:p>
          <a:p>
            <a:pPr eaLnBrk="1" hangingPunct="1"/>
            <a:r>
              <a:rPr lang="pt-BR" sz="3200" b="1" dirty="0" smtClean="0"/>
              <a:t>Planejamento </a:t>
            </a:r>
            <a:r>
              <a:rPr lang="pt-BR" sz="3200" b="1" dirty="0"/>
              <a:t>é absolutamente necessário para infraestrutura e valoriza a engenharia de projeto</a:t>
            </a:r>
            <a:endParaRPr lang="pt-BR" sz="3200" b="1" dirty="0">
              <a:solidFill>
                <a:srgbClr val="FFFF00"/>
              </a:solidFill>
            </a:endParaRPr>
          </a:p>
          <a:p>
            <a:pPr eaLnBrk="1" hangingPunct="1"/>
            <a:r>
              <a:rPr lang="pt-BR" sz="3200" b="1" dirty="0" smtClean="0"/>
              <a:t>Projetos </a:t>
            </a:r>
            <a:r>
              <a:rPr lang="pt-BR" sz="3200" b="1" dirty="0"/>
              <a:t>bem elaborados são eficientes em qualidade e custos e minimizam corrupção</a:t>
            </a:r>
            <a:endParaRPr lang="pt-BR" sz="3200" b="1" dirty="0">
              <a:solidFill>
                <a:srgbClr val="FFFF00"/>
              </a:solidFill>
            </a:endParaRPr>
          </a:p>
          <a:p>
            <a:pPr eaLnBrk="1" hangingPunct="1"/>
            <a:r>
              <a:rPr lang="pt-BR" sz="3200" b="1" dirty="0" smtClean="0"/>
              <a:t>Licitações </a:t>
            </a:r>
            <a:r>
              <a:rPr lang="pt-BR" sz="3200" b="1" dirty="0"/>
              <a:t>bem documentadas e estabilidade contratual atraem concorrentes e investidores sólidos</a:t>
            </a:r>
          </a:p>
          <a:p>
            <a:pPr eaLnBrk="1" hangingPunct="1"/>
            <a:r>
              <a:rPr lang="en-US" sz="3200" b="1" dirty="0" err="1" smtClean="0"/>
              <a:t>Demanda</a:t>
            </a:r>
            <a:r>
              <a:rPr lang="en-US" sz="3200" b="1" dirty="0" smtClean="0"/>
              <a:t> </a:t>
            </a:r>
            <a:r>
              <a:rPr lang="en-US" sz="3200" b="1" dirty="0"/>
              <a:t>de </a:t>
            </a:r>
            <a:r>
              <a:rPr lang="en-US" sz="3200" b="1" dirty="0" err="1"/>
              <a:t>infraestrutura</a:t>
            </a:r>
            <a:r>
              <a:rPr lang="en-US" sz="3200" b="1" dirty="0"/>
              <a:t> é </a:t>
            </a:r>
            <a:r>
              <a:rPr lang="en-US" sz="3200" b="1" dirty="0" err="1"/>
              <a:t>garantida</a:t>
            </a:r>
            <a:r>
              <a:rPr lang="en-US" sz="3200" b="1" dirty="0"/>
              <a:t> e </a:t>
            </a:r>
            <a:r>
              <a:rPr lang="en-US" sz="3200" b="1" dirty="0" err="1"/>
              <a:t>viável</a:t>
            </a:r>
            <a:endParaRPr lang="pt-BR" sz="3200" b="1" dirty="0"/>
          </a:p>
          <a:p>
            <a:pPr marL="36512" indent="0" eaLnBrk="1" hangingPunct="1">
              <a:buNone/>
            </a:pPr>
            <a:endParaRPr lang="pt-BR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8" name="Picture 8" descr="rompbarragem1954- Pampulh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16151" r="777" b="1616"/>
          <a:stretch>
            <a:fillRect/>
          </a:stretch>
        </p:blipFill>
        <p:spPr>
          <a:xfrm>
            <a:off x="4804902" y="12929"/>
            <a:ext cx="4332287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8489" name="Picture 9" descr="Ruptura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693"/>
            <a:ext cx="4354858" cy="68393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8490" name="Picture 10" descr="acidente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3729" r="2498" b="3729"/>
          <a:stretch>
            <a:fillRect/>
          </a:stretch>
        </p:blipFill>
        <p:spPr>
          <a:xfrm>
            <a:off x="4621435" y="3910235"/>
            <a:ext cx="4508500" cy="294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1279964" y="6137500"/>
            <a:ext cx="40703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pt-BR" altLang="pt-BR" sz="2000" dirty="0"/>
              <a:t>Galgamento devido a cheias</a:t>
            </a:r>
          </a:p>
          <a:p>
            <a:pPr algn="just">
              <a:buFont typeface="Wingdings" pitchFamily="2" charset="2"/>
              <a:buNone/>
            </a:pPr>
            <a:r>
              <a:rPr lang="pt-BR" altLang="pt-BR" sz="2000" dirty="0"/>
              <a:t>Barragem de </a:t>
            </a:r>
            <a:r>
              <a:rPr lang="pt-BR" altLang="pt-BR" sz="2000" dirty="0" err="1"/>
              <a:t>Arneiroz</a:t>
            </a:r>
            <a:r>
              <a:rPr lang="pt-BR" altLang="pt-BR" sz="2000" dirty="0"/>
              <a:t> - 2004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4740949" y="2780168"/>
            <a:ext cx="4500562" cy="720725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pt-BR" altLang="pt-BR" sz="2000" dirty="0"/>
              <a:t>Fenômeno de </a:t>
            </a:r>
            <a:r>
              <a:rPr lang="pt-BR" altLang="pt-BR" sz="2000" i="1" dirty="0" err="1" smtClean="0"/>
              <a:t>piping</a:t>
            </a:r>
            <a:r>
              <a:rPr lang="pt-BR" altLang="pt-BR" sz="2000" dirty="0" smtClean="0"/>
              <a:t>.</a:t>
            </a:r>
            <a:endParaRPr lang="pt-BR" altLang="pt-BR" sz="2000" dirty="0"/>
          </a:p>
          <a:p>
            <a:pPr algn="just">
              <a:buFont typeface="Wingdings" pitchFamily="2" charset="2"/>
              <a:buNone/>
            </a:pPr>
            <a:r>
              <a:rPr lang="pt-BR" altLang="pt-BR" sz="2000" dirty="0"/>
              <a:t>Barragem de Pampulha - 1954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4543650" y="3846964"/>
            <a:ext cx="4465637" cy="720725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pt-BR" altLang="pt-BR" sz="2000" dirty="0"/>
              <a:t>Falha na fundação.</a:t>
            </a:r>
          </a:p>
          <a:p>
            <a:pPr algn="just">
              <a:buFont typeface="Wingdings" pitchFamily="2" charset="2"/>
              <a:buNone/>
            </a:pPr>
            <a:r>
              <a:rPr lang="pt-BR" altLang="pt-BR" sz="2000" dirty="0"/>
              <a:t>Barragem de Camará - 2004</a:t>
            </a:r>
          </a:p>
        </p:txBody>
      </p:sp>
    </p:spTree>
    <p:extLst>
      <p:ext uri="{BB962C8B-B14F-4D97-AF65-F5344CB8AC3E}">
        <p14:creationId xmlns:p14="http://schemas.microsoft.com/office/powerpoint/2010/main" val="10508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6D5AE-366A-4468-9C45-C67CBABAD11B}" type="slidenum">
              <a:rPr lang="en-US" altLang="pt-BR" smtClean="0"/>
              <a:pPr>
                <a:defRPr/>
              </a:pPr>
              <a:t>14</a:t>
            </a:fld>
            <a:endParaRPr lang="en-US" alt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5142121" cy="6858000"/>
          </a:xfrm>
          <a:prstGeom prst="rect">
            <a:avLst/>
          </a:prstGeom>
        </p:spPr>
      </p:pic>
      <p:pic>
        <p:nvPicPr>
          <p:cNvPr id="7" name="Picture 4" descr="C:\Users\Harald\Dropbox\Screenshots\Screenshot 2015-12-30 13.31.02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t="35445" r="50560" b="18280"/>
          <a:stretch>
            <a:fillRect/>
          </a:stretch>
        </p:blipFill>
        <p:spPr bwMode="auto">
          <a:xfrm>
            <a:off x="5105608" y="3742497"/>
            <a:ext cx="4023643" cy="309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nicoll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09" y="0"/>
            <a:ext cx="4038391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3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4"/>
          <p:cNvSpPr>
            <a:spLocks noGrp="1" noChangeArrowheads="1"/>
          </p:cNvSpPr>
          <p:nvPr>
            <p:ph type="title"/>
          </p:nvPr>
        </p:nvSpPr>
        <p:spPr>
          <a:xfrm>
            <a:off x="1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Estatística sobre Causas de </a:t>
            </a:r>
            <a:r>
              <a:rPr lang="pt-B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Acidentes</a:t>
            </a:r>
            <a:endParaRPr lang="pt-BR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339" name="Espaço Reservado para Conteúdo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074469"/>
              </p:ext>
            </p:extLst>
          </p:nvPr>
        </p:nvGraphicFramePr>
        <p:xfrm>
          <a:off x="0" y="1628800"/>
          <a:ext cx="9185275" cy="52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6" name="Worksheet" r:id="rId4" imgW="8058049" imgH="3933757" progId="Excel.Sheet.8">
                  <p:embed/>
                </p:oleObj>
              </mc:Choice>
              <mc:Fallback>
                <p:oleObj name="Worksheet" r:id="rId4" imgW="8058049" imgH="393375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28800"/>
                        <a:ext cx="9185275" cy="528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CaixaDeTexto 18"/>
          <p:cNvSpPr txBox="1">
            <a:spLocks noChangeArrowheads="1"/>
          </p:cNvSpPr>
          <p:nvPr/>
        </p:nvSpPr>
        <p:spPr bwMode="auto">
          <a:xfrm>
            <a:off x="7246938" y="6373813"/>
            <a:ext cx="1843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pt-BR" sz="2400" b="1">
                <a:latin typeface="Times New Roman" pitchFamily="18" charset="0"/>
                <a:cs typeface="Arial" pitchFamily="34" charset="0"/>
              </a:rPr>
              <a:t>(ITIG, 2007)</a:t>
            </a:r>
          </a:p>
        </p:txBody>
      </p:sp>
    </p:spTree>
    <p:extLst>
      <p:ext uri="{BB962C8B-B14F-4D97-AF65-F5344CB8AC3E}">
        <p14:creationId xmlns:p14="http://schemas.microsoft.com/office/powerpoint/2010/main" val="32703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44624"/>
            <a:ext cx="9144000" cy="121812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pt-BR" altLang="pt-BR" sz="4400" b="1" dirty="0" smtClean="0"/>
              <a:t>Incerteza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7713" y="1741712"/>
            <a:ext cx="8679543" cy="4455886"/>
          </a:xfrm>
        </p:spPr>
        <p:txBody>
          <a:bodyPr/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Incertezas</a:t>
            </a:r>
            <a:r>
              <a:rPr lang="pt-BR" sz="4400" b="1" dirty="0" smtClean="0"/>
              <a:t> </a:t>
            </a:r>
            <a:r>
              <a:rPr lang="pt-BR" b="1" dirty="0" smtClean="0">
                <a:sym typeface="Wingdings" panose="05000000000000000000" pitchFamily="2" charset="2"/>
              </a:rPr>
              <a:t> fonte de </a:t>
            </a:r>
            <a:r>
              <a:rPr lang="pt-BR" sz="4400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Riscos</a:t>
            </a:r>
            <a:endParaRPr lang="pt-BR" b="1" dirty="0" smtClean="0">
              <a:solidFill>
                <a:schemeClr val="accent6"/>
              </a:solidFill>
            </a:endParaRPr>
          </a:p>
          <a:p>
            <a:endParaRPr lang="pt-BR" b="1" dirty="0" smtClean="0"/>
          </a:p>
          <a:p>
            <a:r>
              <a:rPr lang="pt-BR" sz="4000" b="1" dirty="0" smtClean="0">
                <a:solidFill>
                  <a:schemeClr val="accent6"/>
                </a:solidFill>
              </a:rPr>
              <a:t>Análise de Riscos </a:t>
            </a:r>
            <a:r>
              <a:rPr lang="pt-BR" b="1" dirty="0" smtClean="0">
                <a:sym typeface="Wingdings" panose="05000000000000000000" pitchFamily="2" charset="2"/>
              </a:rPr>
              <a:t></a:t>
            </a:r>
            <a:r>
              <a:rPr lang="pt-BR" b="1" dirty="0" smtClean="0"/>
              <a:t> elemento de Tomada de Decisão em Engenharia (década de 1950)</a:t>
            </a:r>
          </a:p>
          <a:p>
            <a:endParaRPr lang="pt-BR" b="1" dirty="0" smtClean="0"/>
          </a:p>
          <a:p>
            <a:r>
              <a:rPr lang="pt-BR" sz="4000" b="1" dirty="0" smtClean="0">
                <a:solidFill>
                  <a:schemeClr val="accent6"/>
                </a:solidFill>
              </a:rPr>
              <a:t>Gestão de Riscos </a:t>
            </a:r>
            <a:r>
              <a:rPr lang="pt-BR" b="1" dirty="0" smtClean="0"/>
              <a:t>em Engenharia </a:t>
            </a:r>
            <a:r>
              <a:rPr lang="pt-BR" b="1" dirty="0" smtClean="0">
                <a:sym typeface="Wingdings" panose="05000000000000000000" pitchFamily="2" charset="2"/>
              </a:rPr>
              <a:t> Nova Engenharia (a partir da década de 1990)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937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44624"/>
            <a:ext cx="9144000" cy="121812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pt-BR" sz="4400" b="1" dirty="0" err="1" smtClean="0"/>
              <a:t>Métrica</a:t>
            </a:r>
            <a:r>
              <a:rPr lang="en-US" altLang="pt-BR" sz="4400" b="1" dirty="0" smtClean="0"/>
              <a:t> de </a:t>
            </a:r>
            <a:r>
              <a:rPr lang="en-US" altLang="pt-BR" sz="4400" b="1" dirty="0" err="1" smtClean="0"/>
              <a:t>Risco</a:t>
            </a:r>
            <a:endParaRPr lang="pt-BR" altLang="pt-BR" sz="4400" b="1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89884" y="1988471"/>
            <a:ext cx="3233578" cy="212365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endParaRPr lang="en-US" sz="4400" b="1" dirty="0" smtClean="0">
              <a:effectLst/>
            </a:endParaRPr>
          </a:p>
          <a:p>
            <a:r>
              <a:rPr lang="en-US" sz="4400" b="1" dirty="0" smtClean="0">
                <a:effectLst/>
              </a:rPr>
              <a:t>   R = p</a:t>
            </a:r>
            <a:r>
              <a:rPr lang="en-US" sz="4400" b="1" baseline="-25000" dirty="0" smtClean="0">
                <a:effectLst/>
              </a:rPr>
              <a:t>f</a:t>
            </a:r>
            <a:r>
              <a:rPr lang="en-US" sz="4400" b="1" dirty="0" smtClean="0">
                <a:effectLst/>
              </a:rPr>
              <a:t> . C  </a:t>
            </a:r>
            <a:endParaRPr lang="en-US" sz="4400" b="1" dirty="0">
              <a:effectLst/>
            </a:endParaRPr>
          </a:p>
          <a:p>
            <a:endParaRPr lang="pt-BR" sz="4400" b="1" dirty="0"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88941" y="4143803"/>
            <a:ext cx="4203394" cy="2123658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endParaRPr lang="en-US" sz="4400" b="1" dirty="0" smtClean="0">
              <a:effectLst/>
            </a:endParaRPr>
          </a:p>
          <a:p>
            <a:r>
              <a:rPr lang="en-US" sz="4400" b="1" dirty="0" smtClean="0">
                <a:effectLst/>
              </a:rPr>
              <a:t> R($) = p</a:t>
            </a:r>
            <a:r>
              <a:rPr lang="en-US" sz="4400" b="1" baseline="-25000" dirty="0" smtClean="0">
                <a:effectLst/>
              </a:rPr>
              <a:t>f</a:t>
            </a:r>
            <a:r>
              <a:rPr lang="en-US" sz="4400" b="1" dirty="0" smtClean="0">
                <a:effectLst/>
              </a:rPr>
              <a:t> . C($) </a:t>
            </a:r>
            <a:endParaRPr lang="en-US" sz="4400" b="1" dirty="0">
              <a:effectLst/>
            </a:endParaRPr>
          </a:p>
          <a:p>
            <a:endParaRPr lang="pt-BR" sz="4400" b="1" dirty="0">
              <a:effectLst/>
            </a:endParaRPr>
          </a:p>
        </p:txBody>
      </p:sp>
      <p:cxnSp>
        <p:nvCxnSpPr>
          <p:cNvPr id="8" name="Conector angulado 7"/>
          <p:cNvCxnSpPr>
            <a:stCxn id="4" idx="3"/>
            <a:endCxn id="6" idx="1"/>
          </p:cNvCxnSpPr>
          <p:nvPr/>
        </p:nvCxnSpPr>
        <p:spPr bwMode="auto">
          <a:xfrm>
            <a:off x="3523462" y="3050300"/>
            <a:ext cx="1165479" cy="2155332"/>
          </a:xfrm>
          <a:prstGeom prst="bentConnector3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CaixaDeTexto 8"/>
          <p:cNvSpPr txBox="1"/>
          <p:nvPr/>
        </p:nvSpPr>
        <p:spPr>
          <a:xfrm>
            <a:off x="5303975" y="2002987"/>
            <a:ext cx="27847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3200" b="1" dirty="0" smtClean="0">
                <a:effectLst/>
              </a:rPr>
              <a:t>Valoração das</a:t>
            </a:r>
          </a:p>
          <a:p>
            <a:pPr algn="l"/>
            <a:r>
              <a:rPr lang="pt-BR" sz="3200" b="1" dirty="0" smtClean="0">
                <a:effectLst/>
              </a:rPr>
              <a:t>Consequências</a:t>
            </a:r>
            <a:endParaRPr lang="pt-BR" sz="3200" b="1" dirty="0">
              <a:effectLst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57035" y="5203327"/>
            <a:ext cx="2419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3200" b="1" dirty="0" smtClean="0">
                <a:effectLst/>
              </a:rPr>
              <a:t>Monetização</a:t>
            </a:r>
          </a:p>
          <a:p>
            <a:pPr algn="l"/>
            <a:r>
              <a:rPr lang="en-US" sz="3200" b="1" dirty="0">
                <a:effectLst/>
              </a:rPr>
              <a:t>d</a:t>
            </a:r>
            <a:r>
              <a:rPr lang="en-US" sz="3200" b="1" dirty="0" smtClean="0">
                <a:effectLst/>
              </a:rPr>
              <a:t>os </a:t>
            </a:r>
            <a:r>
              <a:rPr lang="en-US" sz="3200" b="1" dirty="0" err="1" smtClean="0">
                <a:effectLst/>
              </a:rPr>
              <a:t>Riscos</a:t>
            </a:r>
            <a:endParaRPr lang="pt-BR" sz="3200" b="1" dirty="0">
              <a:effectLst/>
            </a:endParaRPr>
          </a:p>
        </p:txBody>
      </p:sp>
      <p:cxnSp>
        <p:nvCxnSpPr>
          <p:cNvPr id="13" name="Conector em curva 12"/>
          <p:cNvCxnSpPr/>
          <p:nvPr/>
        </p:nvCxnSpPr>
        <p:spPr bwMode="auto">
          <a:xfrm rot="10800000" flipV="1">
            <a:off x="3193143" y="2322284"/>
            <a:ext cx="2110832" cy="611901"/>
          </a:xfrm>
          <a:prstGeom prst="curvedConnector3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7" name="Conector em curva 16"/>
          <p:cNvCxnSpPr/>
          <p:nvPr/>
        </p:nvCxnSpPr>
        <p:spPr bwMode="auto">
          <a:xfrm flipV="1">
            <a:off x="3033486" y="5413829"/>
            <a:ext cx="1872343" cy="638628"/>
          </a:xfrm>
          <a:prstGeom prst="curvedConnector3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671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825"/>
            <a:ext cx="9160958" cy="553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44624"/>
            <a:ext cx="9144000" cy="121812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pt-BR" altLang="pt-BR" sz="3200" b="1" dirty="0" smtClean="0"/>
              <a:t>Benefícios x Incertezas x Consequências</a:t>
            </a:r>
          </a:p>
        </p:txBody>
      </p:sp>
    </p:spTree>
    <p:extLst>
      <p:ext uri="{BB962C8B-B14F-4D97-AF65-F5344CB8AC3E}">
        <p14:creationId xmlns:p14="http://schemas.microsoft.com/office/powerpoint/2010/main" val="2565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01"/>
          <p:cNvSpPr txBox="1">
            <a:spLocks noChangeArrowheads="1"/>
          </p:cNvSpPr>
          <p:nvPr/>
        </p:nvSpPr>
        <p:spPr bwMode="auto">
          <a:xfrm>
            <a:off x="0" y="44624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4400" b="1" dirty="0" smtClean="0">
                <a:solidFill>
                  <a:srgbClr val="00006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Considerações Finais</a:t>
            </a:r>
            <a:endParaRPr lang="pt-BR" altLang="pt-BR" sz="4800" dirty="0">
              <a:solidFill>
                <a:srgbClr val="000066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2166"/>
          <p:cNvSpPr>
            <a:spLocks noChangeArrowheads="1"/>
          </p:cNvSpPr>
          <p:nvPr/>
        </p:nvSpPr>
        <p:spPr bwMode="auto">
          <a:xfrm>
            <a:off x="107504" y="836712"/>
            <a:ext cx="889248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Principais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causas dos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acidentes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Falhas na engenharia de projeto, qualidade da construção e sua gestão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Pouca valorização do projeto e despreparo no processo de licitação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Licitação “sem” projeto abre todas as possibilidades de aditivos e corrupção entre as partes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Baixa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qualificação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Estado para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planejar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contratar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01"/>
          <p:cNvSpPr txBox="1">
            <a:spLocks noChangeArrowheads="1"/>
          </p:cNvSpPr>
          <p:nvPr/>
        </p:nvSpPr>
        <p:spPr bwMode="auto">
          <a:xfrm>
            <a:off x="0" y="4462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4800" b="1" dirty="0" smtClean="0">
                <a:solidFill>
                  <a:srgbClr val="00006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Introdução: Motivação </a:t>
            </a:r>
            <a:endParaRPr lang="pt-BR" altLang="pt-BR" sz="5400" dirty="0">
              <a:solidFill>
                <a:srgbClr val="000066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2166"/>
          <p:cNvSpPr>
            <a:spLocks noChangeArrowheads="1"/>
          </p:cNvSpPr>
          <p:nvPr/>
        </p:nvSpPr>
        <p:spPr bwMode="auto">
          <a:xfrm>
            <a:off x="107504" y="1168574"/>
            <a:ext cx="889248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Recorrência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de trágicos acidentes de engenharia, de consequências irreparáveis, com vítimas fatais, perdas patrimoniais elevadas e danos incalculáveis ao meio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Tais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acidentes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envergonham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 engenharia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acendem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 sinal de alerta para o próximo desastre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01"/>
          <p:cNvSpPr txBox="1">
            <a:spLocks noChangeArrowheads="1"/>
          </p:cNvSpPr>
          <p:nvPr/>
        </p:nvSpPr>
        <p:spPr bwMode="auto">
          <a:xfrm>
            <a:off x="0" y="44624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4400" b="1" dirty="0" smtClean="0">
                <a:solidFill>
                  <a:srgbClr val="00006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Considerações Finais</a:t>
            </a:r>
            <a:endParaRPr lang="pt-BR" altLang="pt-BR" sz="4800" dirty="0">
              <a:solidFill>
                <a:srgbClr val="000066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2166"/>
          <p:cNvSpPr>
            <a:spLocks noChangeArrowheads="1"/>
          </p:cNvSpPr>
          <p:nvPr/>
        </p:nvSpPr>
        <p:spPr bwMode="auto">
          <a:xfrm>
            <a:off x="107504" y="908720"/>
            <a:ext cx="9036496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Entendimento equivocado da contratação por menor custo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gestão e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corrupção são fatores causais de acidentes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Formação de engenheiros (universidade distante das demandas da sociedade)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Valorização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do Estado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Planejador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 das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Agências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Especificadoras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Contratantes</a:t>
            </a:r>
            <a:endParaRPr lang="pt-B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01"/>
          <p:cNvSpPr txBox="1">
            <a:spLocks noChangeArrowheads="1"/>
          </p:cNvSpPr>
          <p:nvPr/>
        </p:nvSpPr>
        <p:spPr bwMode="auto">
          <a:xfrm>
            <a:off x="0" y="44624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4400" b="1" dirty="0" smtClean="0">
                <a:solidFill>
                  <a:srgbClr val="00006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Introdução: Questões</a:t>
            </a:r>
            <a:endParaRPr lang="pt-BR" altLang="pt-BR" sz="4800" dirty="0">
              <a:solidFill>
                <a:srgbClr val="000066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2166"/>
          <p:cNvSpPr>
            <a:spLocks noChangeArrowheads="1"/>
          </p:cNvSpPr>
          <p:nvPr/>
        </p:nvSpPr>
        <p:spPr bwMode="auto">
          <a:xfrm>
            <a:off x="107504" y="1168574"/>
            <a:ext cx="889248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Quais seriam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principais causas dos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acidentes?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redução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de custos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coloca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em risco a segurança das pessoas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má gestão e a corrupção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podem contribuir para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 ocorrência de tais acidentes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Há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problemas na formação dos nossos engenheiros?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33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7" y="500042"/>
            <a:ext cx="4148783" cy="59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59481"/>
            <a:ext cx="4786314" cy="339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04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5" y="3734653"/>
            <a:ext cx="4714295" cy="307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941"/>
            <a:ext cx="4749791" cy="31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8" name="Picture 2" descr="Resultado de imagem para predio mais alto do mund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-27384"/>
            <a:ext cx="43338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8" y="3734653"/>
            <a:ext cx="4310221" cy="31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1999" cy="1600200"/>
          </a:xfrm>
        </p:spPr>
        <p:txBody>
          <a:bodyPr/>
          <a:lstStyle/>
          <a:p>
            <a:pPr algn="ctr" eaLnBrk="1" hangingPunct="1"/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Artéria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Central de Boston, EUA</a:t>
            </a:r>
          </a:p>
        </p:txBody>
      </p:sp>
      <p:pic>
        <p:nvPicPr>
          <p:cNvPr id="40964" name="Picture 8" descr="WGU_29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5227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2" y="3887919"/>
            <a:ext cx="4529137" cy="29974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-1"/>
            <a:ext cx="45720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9028"/>
            <a:ext cx="9144000" cy="1549960"/>
          </a:xfrm>
        </p:spPr>
        <p:txBody>
          <a:bodyPr/>
          <a:lstStyle/>
          <a:p>
            <a:pPr algn="ctr" eaLnBrk="1" hangingPunct="1"/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Revitalização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Porto do Rio</a:t>
            </a:r>
            <a:b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Projeto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Porto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Maravilha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9035" r="6269"/>
          <a:stretch/>
        </p:blipFill>
        <p:spPr>
          <a:xfrm>
            <a:off x="-36512" y="1608136"/>
            <a:ext cx="4536504" cy="282897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8987"/>
            <a:ext cx="4572000" cy="2921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97452"/>
            <a:ext cx="4551032" cy="2550450"/>
          </a:xfrm>
          <a:prstGeom prst="rect">
            <a:avLst/>
          </a:prstGeom>
        </p:spPr>
      </p:pic>
      <p:pic>
        <p:nvPicPr>
          <p:cNvPr id="13314" name="Picture 2" descr="http://portomaravilha.com.br/conteudo/projesp/MA/depo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4306964"/>
            <a:ext cx="4506816" cy="255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I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855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CaixaDeTexto 4"/>
          <p:cNvSpPr txBox="1">
            <a:spLocks noChangeArrowheads="1"/>
          </p:cNvSpPr>
          <p:nvPr/>
        </p:nvSpPr>
        <p:spPr bwMode="auto">
          <a:xfrm>
            <a:off x="0" y="0"/>
            <a:ext cx="7264400" cy="584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dirty="0"/>
              <a:t>Rodovia dos Imigrantes – São Paulo</a:t>
            </a:r>
          </a:p>
        </p:txBody>
      </p:sp>
      <p:pic>
        <p:nvPicPr>
          <p:cNvPr id="4" name="Imagem 3" descr="Imigrante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38100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0"/>
            <a:ext cx="45862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magem 8" descr="Itaipu.jpg"/>
          <p:cNvPicPr>
            <a:picLocks noChangeAspect="1"/>
          </p:cNvPicPr>
          <p:nvPr/>
        </p:nvPicPr>
        <p:blipFill>
          <a:blip r:embed="rId4"/>
          <a:srcRect l="16406" r="7031" b="11539"/>
          <a:stretch>
            <a:fillRect/>
          </a:stretch>
        </p:blipFill>
        <p:spPr bwMode="auto">
          <a:xfrm>
            <a:off x="4557713" y="4023051"/>
            <a:ext cx="4612555" cy="281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9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</TotalTime>
  <Words>508</Words>
  <Application>Microsoft Office PowerPoint</Application>
  <PresentationFormat>Apresentação na tela (4:3)</PresentationFormat>
  <Paragraphs>82</Paragraphs>
  <Slides>20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Custom Design</vt:lpstr>
      <vt:lpstr>1_Custom Design</vt:lpstr>
      <vt:lpstr>Office Theme</vt:lpstr>
      <vt:lpstr>Document</vt:lpstr>
      <vt:lpstr>Worksheet</vt:lpstr>
      <vt:lpstr>Audiência Pública: Acidentes de Engenharia </vt:lpstr>
      <vt:lpstr>Apresentação do PowerPoint</vt:lpstr>
      <vt:lpstr>Apresentação do PowerPoint</vt:lpstr>
      <vt:lpstr>Apresentação do PowerPoint</vt:lpstr>
      <vt:lpstr>Apresentação do PowerPoint</vt:lpstr>
      <vt:lpstr>Artéria Central de Boston, EUA</vt:lpstr>
      <vt:lpstr>Revitalização do Porto do Rio (Projeto Porto Maravilha)</vt:lpstr>
      <vt:lpstr>Apresentação do PowerPoint</vt:lpstr>
      <vt:lpstr>Apresentação do PowerPoint</vt:lpstr>
      <vt:lpstr>Evolução da engenharia de infraestrutura no brasil</vt:lpstr>
      <vt:lpstr>Os Desafios do 3º. Período</vt:lpstr>
      <vt:lpstr>Apresentação do PowerPoint</vt:lpstr>
      <vt:lpstr>Apresentação do PowerPoint</vt:lpstr>
      <vt:lpstr>Apresentação do PowerPoint</vt:lpstr>
      <vt:lpstr>Estatística sobre Causas de Acidentes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FEUP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cristiana</dc:creator>
  <cp:lastModifiedBy>AA</cp:lastModifiedBy>
  <cp:revision>90</cp:revision>
  <dcterms:created xsi:type="dcterms:W3CDTF">2010-04-11T14:29:44Z</dcterms:created>
  <dcterms:modified xsi:type="dcterms:W3CDTF">2016-11-28T19:04:31Z</dcterms:modified>
</cp:coreProperties>
</file>