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8" r:id="rId1"/>
    <p:sldMasterId id="2147483759" r:id="rId2"/>
    <p:sldMasterId id="2147483760" r:id="rId3"/>
    <p:sldMasterId id="2147483761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40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074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5ec00cfe93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5ec00cfe93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51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5f262e28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5f262e28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66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5f262e28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5f262e28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13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fd4006ff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fd4006ff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152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5f262e280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5f262e280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22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ec00cfe93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endParaRPr/>
          </a:p>
        </p:txBody>
      </p:sp>
      <p:sp>
        <p:nvSpPr>
          <p:cNvPr id="719" name="Google Shape;719;g5ec00cfe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843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5ec00cfe93_0_5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endParaRPr/>
          </a:p>
        </p:txBody>
      </p:sp>
      <p:sp>
        <p:nvSpPr>
          <p:cNvPr id="731" name="Google Shape;731;g5ec00cfe93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9448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5fd4006ff5_0_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5fd4006ff5_0_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84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fd4006ff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fd4006f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04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fd4006ff5_0_3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5fd4006ff5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67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fd4006ff5_0_7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5fd4006ff5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41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ec00cfe93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g5ec00cfe93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29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fd70750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fd70750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29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fd4006ff5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5fd4006ff5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20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fd4006ff5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5fd4006ff5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10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5f262e280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5f262e280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61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>
  <p:cSld name="Texto e Título Vertical 3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04"/>
          <p:cNvSpPr txBox="1">
            <a:spLocks noGrp="1"/>
          </p:cNvSpPr>
          <p:nvPr>
            <p:ph type="title"/>
          </p:nvPr>
        </p:nvSpPr>
        <p:spPr>
          <a:xfrm rot="5400000">
            <a:off x="5350049" y="1467542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04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5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104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3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0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105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>
  <p:cSld name="SECTION_HEADER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0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106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>
  <p:cSld name="TWO_OBJECTS 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0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10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107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>
  <p:cSld name="TWO_OBJECTS_WITH_TEXT 3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8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08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108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10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10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108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>
  <p:cSld name="TITLE_ONLY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09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0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>
  <p:cSld name="OBJECT_WITH_CAPTION_TEXT 3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1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11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111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111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>
  <p:cSld name="PICTURE_WITH_CAPTION_TEXT 3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12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112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112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>
  <p:cSld name="VERTICAL_TEXT 3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13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113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>
  <p:cSld name="VERTICAL_TITLE_AND_VERTICAL_TEXT 3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14"/>
          <p:cNvSpPr txBox="1">
            <a:spLocks noGrp="1"/>
          </p:cNvSpPr>
          <p:nvPr>
            <p:ph type="title"/>
          </p:nvPr>
        </p:nvSpPr>
        <p:spPr>
          <a:xfrm rot="5400000">
            <a:off x="5350049" y="1467542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1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114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>
  <p:cSld name="Conteúdo com Legenda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>
  <p:cSld name="Imagem com Legenda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>
  <p:cSld name="Título e Texto Vertical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>
  <p:cSld name="Texto e Título Vertical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1">
  <p:cSld name="Título e Conteúdo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2">
  <p:cSld name="Título e Conteúdo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1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>
  <p:cSld name="OBJECT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6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sldNum" idx="12"/>
          </p:nvPr>
        </p:nvSpPr>
        <p:spPr>
          <a:xfrm>
            <a:off x="8317409" y="4803182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e Conteúdo">
  <p:cSld name="4_Título e Conteúdo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9"/>
          <p:cNvSpPr txBox="1">
            <a:spLocks noGrp="1"/>
          </p:cNvSpPr>
          <p:nvPr>
            <p:ph type="sldNum" idx="12"/>
          </p:nvPr>
        </p:nvSpPr>
        <p:spPr>
          <a:xfrm>
            <a:off x="8317393" y="480322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0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51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2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2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52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2"/>
          <p:cNvSpPr txBox="1">
            <a:spLocks noGrp="1"/>
          </p:cNvSpPr>
          <p:nvPr>
            <p:ph type="body" idx="3"/>
          </p:nvPr>
        </p:nvSpPr>
        <p:spPr>
          <a:xfrm>
            <a:off x="4629149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2"/>
          <p:cNvSpPr txBox="1">
            <a:spLocks noGrp="1"/>
          </p:cNvSpPr>
          <p:nvPr>
            <p:ph type="body" idx="4"/>
          </p:nvPr>
        </p:nvSpPr>
        <p:spPr>
          <a:xfrm>
            <a:off x="4629149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2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4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4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4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4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5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5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55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5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6"/>
          <p:cNvSpPr txBox="1">
            <a:spLocks noGrp="1"/>
          </p:cNvSpPr>
          <p:nvPr>
            <p:ph type="body" idx="1"/>
          </p:nvPr>
        </p:nvSpPr>
        <p:spPr>
          <a:xfrm rot="5400000">
            <a:off x="2940301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56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7"/>
          <p:cNvSpPr txBox="1">
            <a:spLocks noGrp="1"/>
          </p:cNvSpPr>
          <p:nvPr>
            <p:ph type="title"/>
          </p:nvPr>
        </p:nvSpPr>
        <p:spPr>
          <a:xfrm rot="5400000">
            <a:off x="5350051" y="1467542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7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5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7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3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8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8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8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9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6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60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1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1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61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2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>
  <p:cSld name="Conteúdo com Legenda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3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3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63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3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>
  <p:cSld name="Imagem com Legenda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4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4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64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64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>
  <p:cSld name="Título e Texto Vertical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5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5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>
  <p:cSld name="Texto e Título Vertical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6"/>
          <p:cNvSpPr txBox="1">
            <a:spLocks noGrp="1"/>
          </p:cNvSpPr>
          <p:nvPr>
            <p:ph type="title"/>
          </p:nvPr>
        </p:nvSpPr>
        <p:spPr>
          <a:xfrm rot="5400000">
            <a:off x="5350049" y="1467542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6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5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66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1">
  <p:cSld name="Título e Conteúdo 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sldNum" idx="12"/>
          </p:nvPr>
        </p:nvSpPr>
        <p:spPr>
          <a:xfrm>
            <a:off x="8317477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2">
  <p:cSld name="Título e Conteúdo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68"/>
          <p:cNvSpPr txBox="1">
            <a:spLocks noGrp="1"/>
          </p:cNvSpPr>
          <p:nvPr>
            <p:ph type="sldNum" idx="12"/>
          </p:nvPr>
        </p:nvSpPr>
        <p:spPr>
          <a:xfrm>
            <a:off x="8317477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69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4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0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0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70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>
  <p:cSld name="SECTION_HEADER 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7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71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>
  <p:cSld name="TWO_OBJECTS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7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7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72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>
  <p:cSld name="TWO_OBJECTS_WITH_TEXT 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3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7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7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73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>
  <p:cSld name="TITLE_ONLY 2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>
  <p:cSld name="OBJECT_WITH_CAPTION_TEXT 2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5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75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>
  <p:cSld name="PICTURE_WITH_CAPTION_TEXT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6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6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76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>
  <p:cSld name="VERTICAL_TEXT 2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7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77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>
  <p:cSld name="VERTICAL_TITLE_AND_VERTICAL_TEXT 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8"/>
          <p:cNvSpPr txBox="1">
            <a:spLocks noGrp="1"/>
          </p:cNvSpPr>
          <p:nvPr>
            <p:ph type="title"/>
          </p:nvPr>
        </p:nvSpPr>
        <p:spPr>
          <a:xfrm rot="5400000">
            <a:off x="5350049" y="1467542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78"/>
          <p:cNvSpPr txBox="1">
            <a:spLocks noGrp="1"/>
          </p:cNvSpPr>
          <p:nvPr>
            <p:ph type="sldNum" idx="12"/>
          </p:nvPr>
        </p:nvSpPr>
        <p:spPr>
          <a:xfrm>
            <a:off x="8317395" y="4803226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5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9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9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79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 3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80"/>
          <p:cNvSpPr txBox="1">
            <a:spLocks noGrp="1"/>
          </p:cNvSpPr>
          <p:nvPr>
            <p:ph type="sldNum" idx="12"/>
          </p:nvPr>
        </p:nvSpPr>
        <p:spPr>
          <a:xfrm>
            <a:off x="8317409" y="4803182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2">
  <p:cSld name="Título e Conteúdo 2 2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8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81"/>
          <p:cNvSpPr txBox="1">
            <a:spLocks noGrp="1"/>
          </p:cNvSpPr>
          <p:nvPr>
            <p:ph type="sldNum" idx="12"/>
          </p:nvPr>
        </p:nvSpPr>
        <p:spPr>
          <a:xfrm>
            <a:off x="8317477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3">
  <p:cSld name="Título e Conteúdo 3 2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8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82"/>
          <p:cNvSpPr txBox="1">
            <a:spLocks noGrp="1"/>
          </p:cNvSpPr>
          <p:nvPr>
            <p:ph type="sldNum" idx="12"/>
          </p:nvPr>
        </p:nvSpPr>
        <p:spPr>
          <a:xfrm>
            <a:off x="8317477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 2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83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8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8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84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 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5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85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85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8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8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85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 2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86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>
  <p:cSld name="Conteúdo com Legenda 2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7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87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87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87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>
  <p:cSld name="Imagem com Legenda 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8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88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88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88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>
  <p:cSld name="Título e Texto Vertical 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89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89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>
  <p:cSld name="Texto e Título Vertical 2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0"/>
          <p:cNvSpPr txBox="1">
            <a:spLocks noGrp="1"/>
          </p:cNvSpPr>
          <p:nvPr>
            <p:ph type="title"/>
          </p:nvPr>
        </p:nvSpPr>
        <p:spPr>
          <a:xfrm rot="5400000">
            <a:off x="5350049" y="1467542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90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5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90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2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9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91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6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2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92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92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9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93"/>
          <p:cNvSpPr txBox="1">
            <a:spLocks noGrp="1"/>
          </p:cNvSpPr>
          <p:nvPr>
            <p:ph type="sldNum" idx="12"/>
          </p:nvPr>
        </p:nvSpPr>
        <p:spPr>
          <a:xfrm>
            <a:off x="8317409" y="4803182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4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9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95"/>
          <p:cNvSpPr txBox="1">
            <a:spLocks noGrp="1"/>
          </p:cNvSpPr>
          <p:nvPr>
            <p:ph type="sldNum" idx="12"/>
          </p:nvPr>
        </p:nvSpPr>
        <p:spPr>
          <a:xfrm>
            <a:off x="8317477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3_Título e Conteúdo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9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96"/>
          <p:cNvSpPr txBox="1">
            <a:spLocks noGrp="1"/>
          </p:cNvSpPr>
          <p:nvPr>
            <p:ph type="sldNum" idx="12"/>
          </p:nvPr>
        </p:nvSpPr>
        <p:spPr>
          <a:xfrm>
            <a:off x="8317477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 3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9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97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 3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9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98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9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99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99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9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9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99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00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>
  <p:cSld name="Conteúdo com Legenda 3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1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01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101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101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>
  <p:cSld name="Imagem com Legenda 3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0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02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102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102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>
  <p:cSld name="Título e Texto Vertical 3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03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103"/>
          <p:cNvSpPr txBox="1">
            <a:spLocks noGrp="1"/>
          </p:cNvSpPr>
          <p:nvPr>
            <p:ph type="sldNum" idx="12"/>
          </p:nvPr>
        </p:nvSpPr>
        <p:spPr>
          <a:xfrm>
            <a:off x="8317474" y="480321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63" Type="http://schemas.openxmlformats.org/officeDocument/2006/relationships/slideLayout" Target="../slideLayouts/slideLayout98.xml"/><Relationship Id="rId68" Type="http://schemas.openxmlformats.org/officeDocument/2006/relationships/slideLayout" Target="../slideLayouts/slideLayout103.xml"/><Relationship Id="rId76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7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66" Type="http://schemas.openxmlformats.org/officeDocument/2006/relationships/slideLayout" Target="../slideLayouts/slideLayout101.xml"/><Relationship Id="rId7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6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60" Type="http://schemas.openxmlformats.org/officeDocument/2006/relationships/slideLayout" Target="../slideLayouts/slideLayout95.xml"/><Relationship Id="rId65" Type="http://schemas.openxmlformats.org/officeDocument/2006/relationships/slideLayout" Target="../slideLayouts/slideLayout100.xml"/><Relationship Id="rId7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91.xml"/><Relationship Id="rId64" Type="http://schemas.openxmlformats.org/officeDocument/2006/relationships/slideLayout" Target="../slideLayouts/slideLayout99.xml"/><Relationship Id="rId6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7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59" Type="http://schemas.openxmlformats.org/officeDocument/2006/relationships/slideLayout" Target="../slideLayouts/slideLayout94.xml"/><Relationship Id="rId67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62" Type="http://schemas.openxmlformats.org/officeDocument/2006/relationships/slideLayout" Target="../slideLayouts/slideLayout97.xml"/><Relationship Id="rId70" Type="http://schemas.openxmlformats.org/officeDocument/2006/relationships/slideLayout" Target="../slideLayouts/slideLayout105.xml"/><Relationship Id="rId75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317393" y="4803234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sldNum" idx="12"/>
          </p:nvPr>
        </p:nvSpPr>
        <p:spPr>
          <a:xfrm>
            <a:off x="8317395" y="4803235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735" r:id="rId53"/>
    <p:sldLayoutId id="2147483736" r:id="rId54"/>
    <p:sldLayoutId id="2147483737" r:id="rId55"/>
    <p:sldLayoutId id="2147483738" r:id="rId56"/>
    <p:sldLayoutId id="2147483739" r:id="rId57"/>
    <p:sldLayoutId id="2147483740" r:id="rId58"/>
    <p:sldLayoutId id="2147483741" r:id="rId59"/>
    <p:sldLayoutId id="2147483742" r:id="rId60"/>
    <p:sldLayoutId id="2147483743" r:id="rId61"/>
    <p:sldLayoutId id="2147483744" r:id="rId62"/>
    <p:sldLayoutId id="2147483745" r:id="rId63"/>
    <p:sldLayoutId id="2147483746" r:id="rId64"/>
    <p:sldLayoutId id="2147483747" r:id="rId65"/>
    <p:sldLayoutId id="2147483748" r:id="rId66"/>
    <p:sldLayoutId id="2147483749" r:id="rId67"/>
    <p:sldLayoutId id="2147483750" r:id="rId68"/>
    <p:sldLayoutId id="2147483751" r:id="rId69"/>
    <p:sldLayoutId id="2147483752" r:id="rId70"/>
    <p:sldLayoutId id="2147483753" r:id="rId71"/>
    <p:sldLayoutId id="2147483754" r:id="rId72"/>
    <p:sldLayoutId id="2147483755" r:id="rId73"/>
    <p:sldLayoutId id="2147483756" r:id="rId74"/>
    <p:sldLayoutId id="2147483757" r:id="rId7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0E9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115"/>
          <p:cNvPicPr preferRelativeResize="0"/>
          <p:nvPr/>
        </p:nvPicPr>
        <p:blipFill rotWithShape="1">
          <a:blip r:embed="rId3">
            <a:alphaModFix/>
          </a:blip>
          <a:srcRect t="43965"/>
          <a:stretch/>
        </p:blipFill>
        <p:spPr>
          <a:xfrm>
            <a:off x="1345125" y="1693100"/>
            <a:ext cx="6610950" cy="12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15"/>
          <p:cNvSpPr txBox="1">
            <a:spLocks noGrp="1"/>
          </p:cNvSpPr>
          <p:nvPr>
            <p:ph type="body" idx="4294967295"/>
          </p:nvPr>
        </p:nvSpPr>
        <p:spPr>
          <a:xfrm>
            <a:off x="2285249" y="3117186"/>
            <a:ext cx="4573500" cy="24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3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Audiência Pública</a:t>
            </a:r>
            <a:endParaRPr sz="3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3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 1928/19</a:t>
            </a:r>
            <a:endParaRPr sz="3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24"/>
          <p:cNvSpPr txBox="1">
            <a:spLocks noGrp="1"/>
          </p:cNvSpPr>
          <p:nvPr>
            <p:ph type="body" idx="1"/>
          </p:nvPr>
        </p:nvSpPr>
        <p:spPr>
          <a:xfrm>
            <a:off x="2346900" y="1768625"/>
            <a:ext cx="6729900" cy="28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latin typeface="Lato"/>
                <a:ea typeface="Lato"/>
                <a:cs typeface="Lato"/>
                <a:sym typeface="Lato"/>
              </a:rPr>
              <a:t>A IAESTE promove intercâmbio de estágios entre estudantes com vínculo universitário </a:t>
            </a:r>
            <a:r>
              <a:rPr lang="pt-BR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 mais de 80 países.</a:t>
            </a:r>
            <a:r>
              <a:rPr lang="pt-BR" b="1" i="1">
                <a:latin typeface="Lato"/>
                <a:ea typeface="Lato"/>
                <a:cs typeface="Lato"/>
                <a:sym typeface="Lato"/>
              </a:rPr>
              <a:t> 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i="1">
                <a:latin typeface="Lato"/>
                <a:ea typeface="Lato"/>
                <a:cs typeface="Lato"/>
                <a:sym typeface="Lato"/>
              </a:rPr>
              <a:t>Anualmente, são viabilizadas diversas oportunidades de estágios no exterior para estudantes brasileiros e um </a:t>
            </a:r>
            <a:r>
              <a:rPr lang="pt-BR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número equivalente de vagas é oferecido</a:t>
            </a:r>
            <a:r>
              <a:rPr lang="pt-BR" i="1">
                <a:latin typeface="Lato"/>
                <a:ea typeface="Lato"/>
                <a:cs typeface="Lato"/>
                <a:sym typeface="Lato"/>
              </a:rPr>
              <a:t> para estudantes estrangeiros no Brasil.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Anualmente, </a:t>
            </a:r>
            <a:r>
              <a:rPr lang="pt-BR" b="1" i="1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 entidade recebe cerca de 200 alunos.</a:t>
            </a:r>
            <a:endParaRPr b="1" i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7" name="Google Shape;687;p124" descr="Shape 147"/>
          <p:cNvPicPr preferRelativeResize="0"/>
          <p:nvPr/>
        </p:nvPicPr>
        <p:blipFill rotWithShape="1">
          <a:blip r:embed="rId3">
            <a:alphaModFix/>
          </a:blip>
          <a:srcRect l="28311" r="44302"/>
          <a:stretch/>
        </p:blipFill>
        <p:spPr>
          <a:xfrm>
            <a:off x="0" y="-190581"/>
            <a:ext cx="2190825" cy="53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24" descr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4567920" y="-206339"/>
            <a:ext cx="5367053" cy="5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1225" y="80825"/>
            <a:ext cx="1535423" cy="15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24"/>
          <p:cNvSpPr txBox="1"/>
          <p:nvPr/>
        </p:nvSpPr>
        <p:spPr>
          <a:xfrm>
            <a:off x="2431400" y="229375"/>
            <a:ext cx="7196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dk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ABIPE-IAESTE BRAZIL</a:t>
            </a:r>
            <a:endParaRPr sz="2600" b="1" i="1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1" name="Google Shape;691;p124"/>
          <p:cNvSpPr/>
          <p:nvPr/>
        </p:nvSpPr>
        <p:spPr>
          <a:xfrm>
            <a:off x="2324099" y="1096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5"/>
          <p:cNvSpPr txBox="1">
            <a:spLocks noGrp="1"/>
          </p:cNvSpPr>
          <p:nvPr>
            <p:ph type="title"/>
          </p:nvPr>
        </p:nvSpPr>
        <p:spPr>
          <a:xfrm>
            <a:off x="3568275" y="351175"/>
            <a:ext cx="507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Objetivo</a:t>
            </a:r>
            <a:r>
              <a:rPr lang="pt-BR" b="1" i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PL 1928/2019</a:t>
            </a:r>
            <a:endParaRPr b="1" i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7" name="Google Shape;697;p125"/>
          <p:cNvSpPr txBox="1">
            <a:spLocks noGrp="1"/>
          </p:cNvSpPr>
          <p:nvPr>
            <p:ph type="body" idx="1"/>
          </p:nvPr>
        </p:nvSpPr>
        <p:spPr>
          <a:xfrm>
            <a:off x="866175" y="1152475"/>
            <a:ext cx="7509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i="1">
                <a:latin typeface="Lato"/>
                <a:ea typeface="Lato"/>
                <a:cs typeface="Lato"/>
                <a:sym typeface="Lato"/>
              </a:rPr>
              <a:t>Simplificar a </a:t>
            </a:r>
            <a:r>
              <a:rPr lang="pt-BR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permissão de trabalho e residência temporária aos jovens entre 18 (dezoito) e 29 (vinte e nove anos)</a:t>
            </a:r>
            <a:r>
              <a:rPr lang="pt-BR" i="1">
                <a:latin typeface="Lato"/>
                <a:ea typeface="Lato"/>
                <a:cs typeface="Lato"/>
                <a:sym typeface="Lato"/>
              </a:rPr>
              <a:t>, que vêm ao Brasil através de agentes de integração do jovem à uma </a:t>
            </a:r>
            <a:r>
              <a:rPr lang="pt-BR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oportunidade com duração pré-estabelecida</a:t>
            </a:r>
            <a:r>
              <a:rPr lang="pt-BR" i="1">
                <a:latin typeface="Lato"/>
                <a:ea typeface="Lato"/>
                <a:cs typeface="Lato"/>
                <a:sym typeface="Lato"/>
              </a:rPr>
              <a:t>, de modo a complementar sua formação profissional ou educacional em empresas, organizações ou entidades locais no país, </a:t>
            </a:r>
            <a:r>
              <a:rPr lang="pt-BR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sem a restrição por nacionalidade</a:t>
            </a:r>
            <a:r>
              <a:rPr lang="pt-BR" b="1" i="1">
                <a:latin typeface="Lato"/>
                <a:ea typeface="Lato"/>
                <a:cs typeface="Lato"/>
                <a:sym typeface="Lato"/>
              </a:rPr>
              <a:t>.</a:t>
            </a:r>
            <a:endParaRPr b="1" i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8" name="Google Shape;698;p125" descr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4712716" y="-232867"/>
            <a:ext cx="5401349" cy="5376376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25"/>
          <p:cNvSpPr/>
          <p:nvPr/>
        </p:nvSpPr>
        <p:spPr>
          <a:xfrm>
            <a:off x="8677849" y="230677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26"/>
          <p:cNvSpPr txBox="1">
            <a:spLocks noGrp="1"/>
          </p:cNvSpPr>
          <p:nvPr>
            <p:ph type="title"/>
          </p:nvPr>
        </p:nvSpPr>
        <p:spPr>
          <a:xfrm>
            <a:off x="627200" y="292625"/>
            <a:ext cx="820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Países que </a:t>
            </a:r>
            <a:r>
              <a:rPr lang="pt-BR" b="1" i="1" u="sng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não atingimos</a:t>
            </a:r>
            <a:r>
              <a:rPr lang="pt-BR" b="1" i="1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b="1" i="1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5" name="Google Shape;705;p126"/>
          <p:cNvSpPr/>
          <p:nvPr/>
        </p:nvSpPr>
        <p:spPr>
          <a:xfrm>
            <a:off x="522799" y="23930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26"/>
          <p:cNvSpPr txBox="1"/>
          <p:nvPr/>
        </p:nvSpPr>
        <p:spPr>
          <a:xfrm>
            <a:off x="36600" y="1495375"/>
            <a:ext cx="910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 b="1" i="1">
                <a:latin typeface="Lato"/>
                <a:ea typeface="Lato"/>
                <a:cs typeface="Lato"/>
                <a:sym typeface="Lato"/>
              </a:rPr>
              <a:t>+900 jovens</a:t>
            </a:r>
            <a:endParaRPr sz="7000"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7" name="Google Shape;707;p126"/>
          <p:cNvSpPr/>
          <p:nvPr/>
        </p:nvSpPr>
        <p:spPr>
          <a:xfrm rot="5400000">
            <a:off x="6126425" y="789275"/>
            <a:ext cx="54000" cy="398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26"/>
          <p:cNvSpPr txBox="1"/>
          <p:nvPr/>
        </p:nvSpPr>
        <p:spPr>
          <a:xfrm>
            <a:off x="3325050" y="3054975"/>
            <a:ext cx="5769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50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Índia, Egito e Argélia</a:t>
            </a:r>
            <a:endParaRPr sz="50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7"/>
          <p:cNvSpPr txBox="1">
            <a:spLocks noGrp="1"/>
          </p:cNvSpPr>
          <p:nvPr>
            <p:ph type="title"/>
          </p:nvPr>
        </p:nvSpPr>
        <p:spPr>
          <a:xfrm>
            <a:off x="627200" y="292625"/>
            <a:ext cx="820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 u="sng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Benefícios</a:t>
            </a:r>
            <a:r>
              <a:rPr lang="pt-BR" b="1" i="1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com a criação do visto: </a:t>
            </a:r>
            <a:endParaRPr b="1" i="1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4" name="Google Shape;714;p127"/>
          <p:cNvSpPr txBox="1">
            <a:spLocks noGrp="1"/>
          </p:cNvSpPr>
          <p:nvPr>
            <p:ph type="body" idx="1"/>
          </p:nvPr>
        </p:nvSpPr>
        <p:spPr>
          <a:xfrm>
            <a:off x="294200" y="1609675"/>
            <a:ext cx="75156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pt-BR" i="1">
                <a:latin typeface="Lato"/>
                <a:ea typeface="Lato"/>
                <a:cs typeface="Lato"/>
                <a:sym typeface="Lato"/>
              </a:rPr>
              <a:t>Criação de sistema único para solicitação de visto para jovens (Internacional Canada Program);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pt-BR" i="1">
                <a:latin typeface="Lato"/>
                <a:ea typeface="Lato"/>
                <a:cs typeface="Lato"/>
                <a:sym typeface="Lato"/>
              </a:rPr>
              <a:t>Exclusão de restrição de nacionalidade para jovens que venham realizar atividade laboral no país; 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pt-BR" i="1">
                <a:latin typeface="Lato"/>
                <a:ea typeface="Lato"/>
                <a:cs typeface="Lato"/>
                <a:sym typeface="Lato"/>
              </a:rPr>
              <a:t>Solicitação descomplicada e maior agilidade.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5" name="Google Shape;715;p127" descr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396309" y="8"/>
            <a:ext cx="5401349" cy="5376376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127"/>
          <p:cNvSpPr/>
          <p:nvPr/>
        </p:nvSpPr>
        <p:spPr>
          <a:xfrm>
            <a:off x="522799" y="23930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8"/>
          <p:cNvSpPr/>
          <p:nvPr/>
        </p:nvSpPr>
        <p:spPr>
          <a:xfrm>
            <a:off x="3398400" y="519650"/>
            <a:ext cx="4789200" cy="6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28"/>
          <p:cNvSpPr txBox="1">
            <a:spLocks noGrp="1"/>
          </p:cNvSpPr>
          <p:nvPr>
            <p:ph type="title"/>
          </p:nvPr>
        </p:nvSpPr>
        <p:spPr>
          <a:xfrm>
            <a:off x="2767200" y="328250"/>
            <a:ext cx="6266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E9"/>
              </a:buClr>
              <a:buSzPts val="600"/>
              <a:buFont typeface="Lato"/>
              <a:buNone/>
            </a:pPr>
            <a:r>
              <a:rPr lang="pt-BR" sz="2800" b="1" i="1" u="sng"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pt-BR" sz="2800" b="1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dos intercâmbios </a:t>
            </a:r>
            <a:endParaRPr sz="2800" b="1" i="1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3" name="Google Shape;723;p128"/>
          <p:cNvSpPr txBox="1"/>
          <p:nvPr/>
        </p:nvSpPr>
        <p:spPr>
          <a:xfrm>
            <a:off x="2336675" y="1502650"/>
            <a:ext cx="6266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Lato"/>
              <a:buNone/>
            </a:pPr>
            <a:r>
              <a:rPr lang="pt-BR" sz="1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4" name="Google Shape;724;p128"/>
          <p:cNvSpPr/>
          <p:nvPr/>
        </p:nvSpPr>
        <p:spPr>
          <a:xfrm flipH="1">
            <a:off x="1095200" y="4707174"/>
            <a:ext cx="491400" cy="43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0080E9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p128" descr="Shape 162"/>
          <p:cNvPicPr preferRelativeResize="0"/>
          <p:nvPr/>
        </p:nvPicPr>
        <p:blipFill rotWithShape="1">
          <a:blip r:embed="rId3">
            <a:alphaModFix/>
          </a:blip>
          <a:srcRect l="17702" r="52595"/>
          <a:stretch/>
        </p:blipFill>
        <p:spPr>
          <a:xfrm flipH="1">
            <a:off x="-6" y="-58775"/>
            <a:ext cx="2414069" cy="5261044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28"/>
          <p:cNvSpPr txBox="1"/>
          <p:nvPr/>
        </p:nvSpPr>
        <p:spPr>
          <a:xfrm>
            <a:off x="2414075" y="1206175"/>
            <a:ext cx="6026700" cy="2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pt-BR" sz="18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Fortalecimento do empreendedorismo e da inovação no Brasil. As empresas que recebem um intercambista adquirem aprendizados, inovações, dinamismo e diversidade, impulsionando sua cultura de trabalho e a competitividade do segundo setor.</a:t>
            </a:r>
            <a:endParaRPr sz="18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pt-BR" sz="18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Opção de complementar a formação acadêmica e profissional dos jovens. </a:t>
            </a:r>
            <a:endParaRPr sz="18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27" name="Google Shape;727;p128" descr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4748240" y="-33290"/>
            <a:ext cx="5401349" cy="5376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28"/>
          <p:cNvSpPr/>
          <p:nvPr/>
        </p:nvSpPr>
        <p:spPr>
          <a:xfrm>
            <a:off x="2628549" y="1702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29"/>
          <p:cNvSpPr/>
          <p:nvPr/>
        </p:nvSpPr>
        <p:spPr>
          <a:xfrm>
            <a:off x="2961875" y="491200"/>
            <a:ext cx="5256000" cy="6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Google Shape;734;p129" descr="Shape 281"/>
          <p:cNvPicPr preferRelativeResize="0"/>
          <p:nvPr/>
        </p:nvPicPr>
        <p:blipFill rotWithShape="1">
          <a:blip r:embed="rId3">
            <a:alphaModFix/>
          </a:blip>
          <a:srcRect l="19458" r="59204"/>
          <a:stretch/>
        </p:blipFill>
        <p:spPr>
          <a:xfrm>
            <a:off x="49698" y="-33301"/>
            <a:ext cx="1667475" cy="52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29" descr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4748240" y="-33290"/>
            <a:ext cx="5401349" cy="537637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29"/>
          <p:cNvSpPr txBox="1"/>
          <p:nvPr/>
        </p:nvSpPr>
        <p:spPr>
          <a:xfrm>
            <a:off x="1717175" y="1292925"/>
            <a:ext cx="6585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pt-BR" sz="18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Ampliação do interesse de jovens estrangeiros; </a:t>
            </a:r>
            <a:endParaRPr sz="18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pt-BR" sz="18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Crescimento econômico e a troca de conhecimento e tecnologias entre países; </a:t>
            </a:r>
            <a:endParaRPr sz="18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●"/>
            </a:pPr>
            <a:r>
              <a:rPr lang="pt-BR" sz="18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Ampliação de oportunidades e a possível flexibilização de visto em outros países aos jovens brasileiros. </a:t>
            </a:r>
            <a:endParaRPr sz="18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 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737" name="Google Shape;737;p129"/>
          <p:cNvSpPr txBox="1">
            <a:spLocks noGrp="1"/>
          </p:cNvSpPr>
          <p:nvPr>
            <p:ph type="title"/>
          </p:nvPr>
        </p:nvSpPr>
        <p:spPr>
          <a:xfrm>
            <a:off x="2081400" y="328250"/>
            <a:ext cx="6266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E9"/>
              </a:buClr>
              <a:buSzPts val="600"/>
              <a:buFont typeface="Lato"/>
              <a:buNone/>
            </a:pPr>
            <a:r>
              <a:rPr lang="pt-BR" sz="2800" b="1" i="1" u="sng"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pt-BR" sz="2800" b="1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e benefícios para o Brasil</a:t>
            </a:r>
            <a:endParaRPr sz="2800" b="1" i="1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8" name="Google Shape;738;p129"/>
          <p:cNvSpPr/>
          <p:nvPr/>
        </p:nvSpPr>
        <p:spPr>
          <a:xfrm>
            <a:off x="1942749" y="1702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30"/>
          <p:cNvSpPr txBox="1">
            <a:spLocks noGrp="1"/>
          </p:cNvSpPr>
          <p:nvPr>
            <p:ph type="title"/>
          </p:nvPr>
        </p:nvSpPr>
        <p:spPr>
          <a:xfrm>
            <a:off x="405000" y="4443050"/>
            <a:ext cx="6266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E9"/>
              </a:buClr>
              <a:buSzPts val="600"/>
              <a:buFont typeface="Lato"/>
              <a:buNone/>
            </a:pPr>
            <a:r>
              <a:rPr lang="pt-BR" sz="2800" b="1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Obrigada!</a:t>
            </a:r>
            <a:endParaRPr sz="2800" b="1" i="1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4" name="Google Shape;744;p130"/>
          <p:cNvSpPr/>
          <p:nvPr/>
        </p:nvSpPr>
        <p:spPr>
          <a:xfrm>
            <a:off x="266349" y="42850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16" descr="Google Shape;438;p83"/>
          <p:cNvPicPr preferRelativeResize="0"/>
          <p:nvPr/>
        </p:nvPicPr>
        <p:blipFill rotWithShape="1">
          <a:blip r:embed="rId3">
            <a:alphaModFix/>
          </a:blip>
          <a:srcRect r="47753"/>
          <a:stretch/>
        </p:blipFill>
        <p:spPr>
          <a:xfrm>
            <a:off x="-1" y="0"/>
            <a:ext cx="47773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16"/>
          <p:cNvSpPr/>
          <p:nvPr/>
        </p:nvSpPr>
        <p:spPr>
          <a:xfrm>
            <a:off x="4141238" y="4518938"/>
            <a:ext cx="1204500" cy="624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16"/>
          <p:cNvSpPr txBox="1"/>
          <p:nvPr/>
        </p:nvSpPr>
        <p:spPr>
          <a:xfrm>
            <a:off x="4965056" y="983867"/>
            <a:ext cx="39768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0" i="1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Nós somos a</a:t>
            </a:r>
            <a:r>
              <a:rPr lang="pt-BR" sz="2600" b="1" i="1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1" i="1" u="sng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maior</a:t>
            </a:r>
            <a:r>
              <a:rPr lang="pt-BR" sz="2600" b="1" i="1" u="sng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0" i="1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organização liderada por jovens do  mundo</a:t>
            </a:r>
            <a:endParaRPr sz="1100"/>
          </a:p>
        </p:txBody>
      </p:sp>
      <p:pic>
        <p:nvPicPr>
          <p:cNvPr id="532" name="Google Shape;532;p116" descr="Google Shape;451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8176" y="4658500"/>
            <a:ext cx="1420650" cy="2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16"/>
          <p:cNvSpPr txBox="1"/>
          <p:nvPr/>
        </p:nvSpPr>
        <p:spPr>
          <a:xfrm>
            <a:off x="4864525" y="2520173"/>
            <a:ext cx="41343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1500"/>
              <a:buFont typeface="Lato"/>
              <a:buNone/>
            </a:pPr>
            <a:r>
              <a:rPr lang="pt-BR" sz="1500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Estamos presentes em </a:t>
            </a:r>
            <a:r>
              <a:rPr lang="pt-BR" sz="1500" b="1" i="1">
                <a:latin typeface="Lato"/>
                <a:ea typeface="Lato"/>
                <a:cs typeface="Lato"/>
                <a:sym typeface="Lato"/>
              </a:rPr>
              <a:t>mais de 120 países e territórios </a:t>
            </a:r>
            <a:r>
              <a:rPr lang="pt-BR" sz="15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pt-BR" sz="1500" b="1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5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pt-BR" sz="1500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romovemos </a:t>
            </a:r>
            <a:r>
              <a:rPr lang="pt-BR" sz="15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desenvolvimento de liderança</a:t>
            </a:r>
            <a:r>
              <a:rPr lang="pt-BR" sz="1500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por meio de </a:t>
            </a:r>
            <a:r>
              <a:rPr lang="pt-BR" sz="1500" b="1" i="1">
                <a:latin typeface="Lato"/>
                <a:ea typeface="Lato"/>
                <a:cs typeface="Lato"/>
                <a:sym typeface="Lato"/>
              </a:rPr>
              <a:t>intercâmbios </a:t>
            </a:r>
            <a:r>
              <a:rPr lang="pt-BR" sz="1500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globais e </a:t>
            </a:r>
            <a:r>
              <a:rPr lang="pt-BR" sz="15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experiência de time</a:t>
            </a:r>
            <a:endParaRPr sz="1100">
              <a:solidFill>
                <a:schemeClr val="lt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1500"/>
              <a:buFont typeface="Lato"/>
              <a:buNone/>
            </a:pPr>
            <a:endParaRPr sz="15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117" descr="Google Shape;504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563" y="814462"/>
            <a:ext cx="4438632" cy="424923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17"/>
          <p:cNvSpPr txBox="1"/>
          <p:nvPr/>
        </p:nvSpPr>
        <p:spPr>
          <a:xfrm>
            <a:off x="7293225" y="4655755"/>
            <a:ext cx="1854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ato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Distribuição dos nossos </a:t>
            </a:r>
            <a:r>
              <a:rPr lang="pt-BR" sz="1100">
                <a:latin typeface="Lato"/>
                <a:ea typeface="Lato"/>
                <a:cs typeface="Lato"/>
                <a:sym typeface="Lato"/>
              </a:rPr>
              <a:t>49 </a:t>
            </a:r>
            <a:r>
              <a:rPr lang="pt-BR" sz="1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escritórios pelo Brasil, em 4</a:t>
            </a:r>
            <a:r>
              <a:rPr lang="pt-BR" sz="11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 cidades.</a:t>
            </a:r>
            <a:endParaRPr sz="1100" b="1"/>
          </a:p>
        </p:txBody>
      </p:sp>
      <p:sp>
        <p:nvSpPr>
          <p:cNvPr id="540" name="Google Shape;540;p117"/>
          <p:cNvSpPr txBox="1"/>
          <p:nvPr/>
        </p:nvSpPr>
        <p:spPr>
          <a:xfrm>
            <a:off x="2507605" y="305587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Nossa </a:t>
            </a:r>
            <a:r>
              <a:rPr lang="pt-BR" sz="2600" b="1" i="1" u="sng" strike="noStrike" cap="none">
                <a:latin typeface="Lato"/>
                <a:ea typeface="Lato"/>
                <a:cs typeface="Lato"/>
                <a:sym typeface="Lato"/>
              </a:rPr>
              <a:t>presença</a:t>
            </a:r>
            <a:r>
              <a:rPr lang="pt-BR" sz="2600" b="1" i="1" strike="noStrike" cap="none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1" i="1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no Brasil</a:t>
            </a:r>
            <a:endParaRPr sz="1100">
              <a:solidFill>
                <a:srgbClr val="51555D"/>
              </a:solidFill>
            </a:endParaRPr>
          </a:p>
        </p:txBody>
      </p:sp>
      <p:sp>
        <p:nvSpPr>
          <p:cNvPr id="541" name="Google Shape;541;p117"/>
          <p:cNvSpPr/>
          <p:nvPr/>
        </p:nvSpPr>
        <p:spPr>
          <a:xfrm>
            <a:off x="2400299" y="1858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17"/>
          <p:cNvSpPr txBox="1"/>
          <p:nvPr/>
        </p:nvSpPr>
        <p:spPr>
          <a:xfrm>
            <a:off x="2380781" y="2785313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Escritórios no NORTE</a:t>
            </a:r>
            <a:endParaRPr sz="1100"/>
          </a:p>
        </p:txBody>
      </p:sp>
      <p:sp>
        <p:nvSpPr>
          <p:cNvPr id="543" name="Google Shape;543;p117"/>
          <p:cNvSpPr txBox="1"/>
          <p:nvPr/>
        </p:nvSpPr>
        <p:spPr>
          <a:xfrm>
            <a:off x="2380781" y="3242513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Escritórios no NORDESTE</a:t>
            </a:r>
            <a:endParaRPr sz="1100"/>
          </a:p>
        </p:txBody>
      </p:sp>
      <p:sp>
        <p:nvSpPr>
          <p:cNvPr id="544" name="Google Shape;544;p117"/>
          <p:cNvSpPr txBox="1"/>
          <p:nvPr/>
        </p:nvSpPr>
        <p:spPr>
          <a:xfrm>
            <a:off x="2380781" y="3699713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pt-BR" sz="2600" b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Escritórios no SUDESTE</a:t>
            </a:r>
            <a:endParaRPr sz="1100"/>
          </a:p>
        </p:txBody>
      </p:sp>
      <p:sp>
        <p:nvSpPr>
          <p:cNvPr id="545" name="Google Shape;545;p117"/>
          <p:cNvSpPr txBox="1"/>
          <p:nvPr/>
        </p:nvSpPr>
        <p:spPr>
          <a:xfrm>
            <a:off x="2380781" y="4156913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04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Escritórios no CENTRO-OESTE</a:t>
            </a:r>
            <a:endParaRPr sz="1100"/>
          </a:p>
        </p:txBody>
      </p:sp>
      <p:sp>
        <p:nvSpPr>
          <p:cNvPr id="546" name="Google Shape;546;p117"/>
          <p:cNvSpPr txBox="1"/>
          <p:nvPr/>
        </p:nvSpPr>
        <p:spPr>
          <a:xfrm>
            <a:off x="2380781" y="4614113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11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Escritórios no SUL</a:t>
            </a:r>
            <a:endParaRPr sz="1100"/>
          </a:p>
        </p:txBody>
      </p:sp>
      <p:pic>
        <p:nvPicPr>
          <p:cNvPr id="547" name="Google Shape;547;p117" descr="Google Shape;513;p87"/>
          <p:cNvPicPr preferRelativeResize="0"/>
          <p:nvPr/>
        </p:nvPicPr>
        <p:blipFill rotWithShape="1">
          <a:blip r:embed="rId4">
            <a:alphaModFix/>
          </a:blip>
          <a:srcRect l="23467" r="35246"/>
          <a:stretch/>
        </p:blipFill>
        <p:spPr>
          <a:xfrm>
            <a:off x="-1753088" y="-516185"/>
            <a:ext cx="3910750" cy="63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7" descr="Google Shape;514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-4709371" y="109329"/>
            <a:ext cx="5401271" cy="537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17" descr="Google Shape;515;p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4390" y="1593729"/>
            <a:ext cx="419237" cy="41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17" descr="Google Shape;516;p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0694" y="1505741"/>
            <a:ext cx="419237" cy="41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17" descr="Google Shape;517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6114" y="1365982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17" descr="Google Shape;518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1864" y="1937482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17" descr="Google Shape;519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89087" y="1545385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17" descr="Google Shape;520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0681" y="183213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17" descr="Google Shape;521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7831" y="20035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17" descr="Google Shape;522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32081" y="21178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17" descr="Google Shape;523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0681" y="228933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17" descr="Google Shape;524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46381" y="23464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17" descr="Google Shape;525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24584" y="2471379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17" descr="Google Shape;526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9931" y="3630182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7" descr="Google Shape;527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0031" y="34015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7" descr="Google Shape;528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77817" y="2811317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17" descr="Google Shape;529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4384" y="2528529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17" descr="Google Shape;530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10184" y="2814279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17" descr="Google Shape;531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7284" y="3671529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17" descr="Google Shape;532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5834" y="3214329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17" descr="Google Shape;533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8581" y="35158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17" descr="Google Shape;534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231" y="39730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17" descr="Google Shape;535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82781" y="391593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17" descr="Google Shape;536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0364" y="2166082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17" descr="Google Shape;537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7282" y="4315985"/>
            <a:ext cx="339944" cy="3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17" descr="Google Shape;538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9259" y="4470524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17" descr="Google Shape;539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0031" y="368733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17" descr="Google Shape;540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4959" y="4584824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17" descr="Google Shape;542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06631" y="3801632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17" descr="Google Shape;543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82831" y="3630182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17" descr="Google Shape;544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54281" y="3801632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17" descr="Google Shape;545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34284" y="3544457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 descr="Google Shape;546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97131" y="3866122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 descr="Google Shape;547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68556" y="3723959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17" descr="Google Shape;548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82831" y="3506507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17" descr="Google Shape;549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91409" y="3467197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17" descr="Google Shape;550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82831" y="3944515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17" descr="Google Shape;551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5706" y="3267636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17" descr="Google Shape;552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82806" y="3723959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17" descr="Google Shape;553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7106" y="3666809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17" descr="Google Shape;554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3481" y="217503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17" descr="Google Shape;555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2881" y="31729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117" descr="Google Shape;556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5781" y="3401585"/>
            <a:ext cx="192939" cy="19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17" descr="Google Shape;557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11481" y="3687332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17" descr="Google Shape;558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5631" y="4173115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17" descr="Google Shape;559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9931" y="4230265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17" descr="Google Shape;560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231" y="4287415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17" descr="Google Shape;561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1381" y="4173115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17" descr="Google Shape;562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68531" y="4344565"/>
            <a:ext cx="135789" cy="1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17" descr="Google Shape;563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231" y="3601615"/>
            <a:ext cx="135789" cy="13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118" descr="Google Shape;476;p86"/>
          <p:cNvPicPr preferRelativeResize="0"/>
          <p:nvPr/>
        </p:nvPicPr>
        <p:blipFill rotWithShape="1">
          <a:blip r:embed="rId3">
            <a:alphaModFix/>
          </a:blip>
          <a:srcRect t="72155"/>
          <a:stretch/>
        </p:blipFill>
        <p:spPr>
          <a:xfrm>
            <a:off x="0" y="3711356"/>
            <a:ext cx="9144000" cy="1432143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18"/>
          <p:cNvSpPr txBox="1"/>
          <p:nvPr/>
        </p:nvSpPr>
        <p:spPr>
          <a:xfrm>
            <a:off x="335905" y="305587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Nosso </a:t>
            </a:r>
            <a:r>
              <a:rPr lang="pt-BR" sz="2600" b="1" i="1" u="sng" strike="noStrike" cap="none"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pt-BR" sz="2600" b="1" i="1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pelo Brasil</a:t>
            </a:r>
            <a:endParaRPr sz="1100">
              <a:solidFill>
                <a:srgbClr val="51555D"/>
              </a:solidFill>
            </a:endParaRPr>
          </a:p>
        </p:txBody>
      </p:sp>
      <p:sp>
        <p:nvSpPr>
          <p:cNvPr id="603" name="Google Shape;603;p118"/>
          <p:cNvSpPr/>
          <p:nvPr/>
        </p:nvSpPr>
        <p:spPr>
          <a:xfrm>
            <a:off x="228599" y="1858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p118" descr="Google Shape;479;p86"/>
          <p:cNvPicPr preferRelativeResize="0"/>
          <p:nvPr/>
        </p:nvPicPr>
        <p:blipFill rotWithShape="1">
          <a:blip r:embed="rId3">
            <a:alphaModFix/>
          </a:blip>
          <a:srcRect l="50900" t="19337" r="38315" b="70056"/>
          <a:stretch/>
        </p:blipFill>
        <p:spPr>
          <a:xfrm>
            <a:off x="462056" y="779625"/>
            <a:ext cx="986006" cy="545477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18"/>
          <p:cNvSpPr txBox="1"/>
          <p:nvPr/>
        </p:nvSpPr>
        <p:spPr>
          <a:xfrm>
            <a:off x="1409231" y="899362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+30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Parceiros organizacionais</a:t>
            </a:r>
            <a:endParaRPr sz="1100"/>
          </a:p>
        </p:txBody>
      </p:sp>
      <p:sp>
        <p:nvSpPr>
          <p:cNvPr id="606" name="Google Shape;606;p118"/>
          <p:cNvSpPr txBox="1"/>
          <p:nvPr/>
        </p:nvSpPr>
        <p:spPr>
          <a:xfrm>
            <a:off x="1409231" y="1356562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+150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Universidades alcançadas</a:t>
            </a:r>
            <a:endParaRPr sz="1100"/>
          </a:p>
        </p:txBody>
      </p:sp>
      <p:sp>
        <p:nvSpPr>
          <p:cNvPr id="607" name="Google Shape;607;p118"/>
          <p:cNvSpPr txBox="1"/>
          <p:nvPr/>
        </p:nvSpPr>
        <p:spPr>
          <a:xfrm>
            <a:off x="1409231" y="1928062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+2000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Membros ativos</a:t>
            </a:r>
            <a:endParaRPr sz="1100"/>
          </a:p>
        </p:txBody>
      </p:sp>
      <p:sp>
        <p:nvSpPr>
          <p:cNvPr id="608" name="Google Shape;608;p118"/>
          <p:cNvSpPr txBox="1"/>
          <p:nvPr/>
        </p:nvSpPr>
        <p:spPr>
          <a:xfrm>
            <a:off x="1409231" y="2499561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pt-BR" sz="2600" b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.000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Intercâmbios ao ano</a:t>
            </a:r>
            <a:endParaRPr sz="1100"/>
          </a:p>
        </p:txBody>
      </p:sp>
      <p:pic>
        <p:nvPicPr>
          <p:cNvPr id="609" name="Google Shape;609;p118" descr="Google Shape;484;p86"/>
          <p:cNvPicPr preferRelativeResize="0"/>
          <p:nvPr/>
        </p:nvPicPr>
        <p:blipFill rotWithShape="1">
          <a:blip r:embed="rId3">
            <a:alphaModFix/>
          </a:blip>
          <a:srcRect l="50900" t="29737" r="38315" b="59657"/>
          <a:stretch/>
        </p:blipFill>
        <p:spPr>
          <a:xfrm>
            <a:off x="462056" y="2461134"/>
            <a:ext cx="986006" cy="54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18" descr="Google Shape;485;p86"/>
          <p:cNvPicPr preferRelativeResize="0"/>
          <p:nvPr/>
        </p:nvPicPr>
        <p:blipFill rotWithShape="1">
          <a:blip r:embed="rId3">
            <a:alphaModFix/>
          </a:blip>
          <a:srcRect l="50900" t="41053" r="38315" b="51773"/>
          <a:stretch/>
        </p:blipFill>
        <p:spPr>
          <a:xfrm>
            <a:off x="462056" y="1475615"/>
            <a:ext cx="986006" cy="36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18" descr="Google Shape;486;p86"/>
          <p:cNvPicPr preferRelativeResize="0"/>
          <p:nvPr/>
        </p:nvPicPr>
        <p:blipFill rotWithShape="1">
          <a:blip r:embed="rId3">
            <a:alphaModFix/>
          </a:blip>
          <a:srcRect l="50900" t="48268" r="38315" b="42361"/>
          <a:stretch/>
        </p:blipFill>
        <p:spPr>
          <a:xfrm>
            <a:off x="462056" y="1922156"/>
            <a:ext cx="986006" cy="48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18" descr="Google Shape;487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6528" y="917054"/>
            <a:ext cx="433235" cy="433221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118"/>
          <p:cNvSpPr txBox="1"/>
          <p:nvPr/>
        </p:nvSpPr>
        <p:spPr>
          <a:xfrm>
            <a:off x="6134342" y="899371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+465k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Likes Facebook p/ clientes</a:t>
            </a:r>
            <a:endParaRPr sz="1100"/>
          </a:p>
        </p:txBody>
      </p:sp>
      <p:pic>
        <p:nvPicPr>
          <p:cNvPr id="614" name="Google Shape;614;p118" descr="Google Shape;489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6528" y="1431405"/>
            <a:ext cx="433235" cy="43322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18"/>
          <p:cNvSpPr txBox="1"/>
          <p:nvPr/>
        </p:nvSpPr>
        <p:spPr>
          <a:xfrm>
            <a:off x="6134342" y="1413721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+16k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Likes Facebook p/ membros</a:t>
            </a:r>
            <a:endParaRPr sz="1100"/>
          </a:p>
        </p:txBody>
      </p:sp>
      <p:sp>
        <p:nvSpPr>
          <p:cNvPr id="616" name="Google Shape;616;p118"/>
          <p:cNvSpPr txBox="1"/>
          <p:nvPr/>
        </p:nvSpPr>
        <p:spPr>
          <a:xfrm>
            <a:off x="1523531" y="3128213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49</a:t>
            </a: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Entidades locais</a:t>
            </a:r>
            <a:endParaRPr sz="1100"/>
          </a:p>
        </p:txBody>
      </p:sp>
      <p:pic>
        <p:nvPicPr>
          <p:cNvPr id="617" name="Google Shape;617;p118" descr="Google Shape;492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113" y="3086249"/>
            <a:ext cx="510601" cy="54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18" descr="Google Shape;493;p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8964" y="2002069"/>
            <a:ext cx="468350" cy="43322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18"/>
          <p:cNvSpPr txBox="1"/>
          <p:nvPr/>
        </p:nvSpPr>
        <p:spPr>
          <a:xfrm>
            <a:off x="6134342" y="1928071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+38k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Likes Instagram</a:t>
            </a:r>
            <a:endParaRPr sz="1100"/>
          </a:p>
        </p:txBody>
      </p:sp>
      <p:pic>
        <p:nvPicPr>
          <p:cNvPr id="620" name="Google Shape;620;p118" descr="Google Shape;495;p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98975" y="2557266"/>
            <a:ext cx="468339" cy="461458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18"/>
          <p:cNvSpPr txBox="1"/>
          <p:nvPr/>
        </p:nvSpPr>
        <p:spPr>
          <a:xfrm>
            <a:off x="6134342" y="2556722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+14k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Likes LinkedIn</a:t>
            </a:r>
            <a:endParaRPr sz="1100"/>
          </a:p>
        </p:txBody>
      </p:sp>
      <p:pic>
        <p:nvPicPr>
          <p:cNvPr id="622" name="Google Shape;622;p118" descr="Google Shape;497;p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13002" y="3140719"/>
            <a:ext cx="468339" cy="340611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18"/>
          <p:cNvSpPr txBox="1"/>
          <p:nvPr/>
        </p:nvSpPr>
        <p:spPr>
          <a:xfrm>
            <a:off x="6134342" y="3071072"/>
            <a:ext cx="397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55D"/>
              </a:buClr>
              <a:buSzPts val="2600"/>
              <a:buFont typeface="Lato"/>
              <a:buNone/>
            </a:pPr>
            <a:r>
              <a:rPr lang="pt-BR" sz="2600" b="1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100k </a:t>
            </a:r>
            <a:r>
              <a:rPr lang="pt-BR" sz="1100" b="0" i="0" u="none" strike="noStrike" cap="none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Lista de email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19"/>
          <p:cNvSpPr/>
          <p:nvPr/>
        </p:nvSpPr>
        <p:spPr>
          <a:xfrm>
            <a:off x="1" y="4711459"/>
            <a:ext cx="9144000" cy="432000"/>
          </a:xfrm>
          <a:prstGeom prst="rect">
            <a:avLst/>
          </a:prstGeom>
          <a:solidFill>
            <a:srgbClr val="007A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119" descr="Resultado de imagem para logo aies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223" y="4812641"/>
            <a:ext cx="1647553" cy="235078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119"/>
          <p:cNvSpPr/>
          <p:nvPr/>
        </p:nvSpPr>
        <p:spPr>
          <a:xfrm>
            <a:off x="6007995" y="1174541"/>
            <a:ext cx="1799400" cy="344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537" y="615950"/>
            <a:ext cx="8710800" cy="40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19"/>
          <p:cNvSpPr txBox="1"/>
          <p:nvPr/>
        </p:nvSpPr>
        <p:spPr>
          <a:xfrm>
            <a:off x="867800" y="229350"/>
            <a:ext cx="7974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Crescimento dos </a:t>
            </a:r>
            <a:r>
              <a:rPr lang="pt-BR" sz="2600" b="1" i="1" u="sng">
                <a:latin typeface="Lato"/>
                <a:ea typeface="Lato"/>
                <a:cs typeface="Lato"/>
                <a:sym typeface="Lato"/>
              </a:rPr>
              <a:t>intercâmbios</a:t>
            </a:r>
            <a:r>
              <a:rPr lang="pt-BR" sz="2600" b="1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realizados pela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AIESEC no Brasil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3" name="Google Shape;633;p119"/>
          <p:cNvSpPr/>
          <p:nvPr/>
        </p:nvSpPr>
        <p:spPr>
          <a:xfrm>
            <a:off x="723899" y="1096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20"/>
          <p:cNvSpPr txBox="1"/>
          <p:nvPr/>
        </p:nvSpPr>
        <p:spPr>
          <a:xfrm>
            <a:off x="410600" y="381750"/>
            <a:ext cx="79740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Nossas 3 </a:t>
            </a:r>
            <a:r>
              <a:rPr lang="pt-BR" sz="2600" b="1" i="1" u="sng">
                <a:latin typeface="Lato"/>
                <a:ea typeface="Lato"/>
                <a:cs typeface="Lato"/>
                <a:sym typeface="Lato"/>
              </a:rPr>
              <a:t>modalidades</a:t>
            </a:r>
            <a:r>
              <a:rPr lang="pt-BR" sz="2600" b="1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de intercâmbio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9" name="Google Shape;639;p120"/>
          <p:cNvSpPr/>
          <p:nvPr/>
        </p:nvSpPr>
        <p:spPr>
          <a:xfrm>
            <a:off x="266699" y="2620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p120" descr="Google Shape;476;p86"/>
          <p:cNvPicPr preferRelativeResize="0"/>
          <p:nvPr/>
        </p:nvPicPr>
        <p:blipFill rotWithShape="1">
          <a:blip r:embed="rId3">
            <a:alphaModFix/>
          </a:blip>
          <a:srcRect t="72155"/>
          <a:stretch/>
        </p:blipFill>
        <p:spPr>
          <a:xfrm>
            <a:off x="0" y="3711356"/>
            <a:ext cx="9144000" cy="143214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20"/>
          <p:cNvSpPr txBox="1"/>
          <p:nvPr/>
        </p:nvSpPr>
        <p:spPr>
          <a:xfrm>
            <a:off x="190500" y="2057150"/>
            <a:ext cx="17268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2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Voluntário</a:t>
            </a:r>
            <a:endParaRPr sz="22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2" name="Google Shape;642;p120"/>
          <p:cNvSpPr txBox="1"/>
          <p:nvPr/>
        </p:nvSpPr>
        <p:spPr>
          <a:xfrm>
            <a:off x="3240000" y="2057150"/>
            <a:ext cx="25116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2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Empreendedor</a:t>
            </a:r>
            <a:endParaRPr sz="22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3" name="Google Shape;643;p120"/>
          <p:cNvSpPr txBox="1"/>
          <p:nvPr/>
        </p:nvSpPr>
        <p:spPr>
          <a:xfrm>
            <a:off x="6390750" y="2057150"/>
            <a:ext cx="25116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>
                <a:latin typeface="Lato"/>
                <a:ea typeface="Lato"/>
                <a:cs typeface="Lato"/>
                <a:sym typeface="Lato"/>
              </a:rPr>
              <a:t>Profissional</a:t>
            </a:r>
            <a:endParaRPr sz="26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21"/>
          <p:cNvSpPr/>
          <p:nvPr/>
        </p:nvSpPr>
        <p:spPr>
          <a:xfrm>
            <a:off x="1" y="4711459"/>
            <a:ext cx="9144000" cy="432000"/>
          </a:xfrm>
          <a:prstGeom prst="rect">
            <a:avLst/>
          </a:prstGeom>
          <a:solidFill>
            <a:srgbClr val="007A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121" descr="Resultado de imagem para logo aies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223" y="4812641"/>
            <a:ext cx="1647553" cy="23507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21"/>
          <p:cNvSpPr/>
          <p:nvPr/>
        </p:nvSpPr>
        <p:spPr>
          <a:xfrm>
            <a:off x="6007995" y="1174541"/>
            <a:ext cx="1799400" cy="344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21"/>
          <p:cNvSpPr txBox="1"/>
          <p:nvPr/>
        </p:nvSpPr>
        <p:spPr>
          <a:xfrm>
            <a:off x="221600" y="229375"/>
            <a:ext cx="7196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 u="sng">
                <a:latin typeface="Lato"/>
                <a:ea typeface="Lato"/>
                <a:cs typeface="Lato"/>
                <a:sym typeface="Lato"/>
              </a:rPr>
              <a:t>Intercâmbios</a:t>
            </a:r>
            <a:r>
              <a:rPr lang="pt-BR" sz="2600" b="1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realizados globalmente 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de Janeiro de 2018 até agora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2" name="Google Shape;652;p121"/>
          <p:cNvSpPr/>
          <p:nvPr/>
        </p:nvSpPr>
        <p:spPr>
          <a:xfrm>
            <a:off x="114299" y="1096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21"/>
          <p:cNvSpPr txBox="1"/>
          <p:nvPr/>
        </p:nvSpPr>
        <p:spPr>
          <a:xfrm>
            <a:off x="0" y="1000388"/>
            <a:ext cx="91440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0" b="1" i="1">
                <a:latin typeface="Lato"/>
                <a:ea typeface="Lato"/>
                <a:cs typeface="Lato"/>
                <a:sym typeface="Lato"/>
              </a:rPr>
              <a:t>73285</a:t>
            </a:r>
            <a:endParaRPr sz="10000"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4" name="Google Shape;654;p121"/>
          <p:cNvSpPr/>
          <p:nvPr/>
        </p:nvSpPr>
        <p:spPr>
          <a:xfrm rot="5400000">
            <a:off x="5887852" y="950700"/>
            <a:ext cx="54000" cy="311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21"/>
          <p:cNvSpPr txBox="1"/>
          <p:nvPr/>
        </p:nvSpPr>
        <p:spPr>
          <a:xfrm>
            <a:off x="4398675" y="2909025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21"/>
          <p:cNvSpPr txBox="1"/>
          <p:nvPr/>
        </p:nvSpPr>
        <p:spPr>
          <a:xfrm>
            <a:off x="4359350" y="2726300"/>
            <a:ext cx="3569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1">
                <a:latin typeface="Lato"/>
                <a:ea typeface="Lato"/>
                <a:cs typeface="Lato"/>
                <a:sym typeface="Lato"/>
              </a:rPr>
              <a:t>6086</a:t>
            </a:r>
            <a:endParaRPr sz="5000"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7" name="Google Shape;657;p121"/>
          <p:cNvSpPr txBox="1"/>
          <p:nvPr/>
        </p:nvSpPr>
        <p:spPr>
          <a:xfrm>
            <a:off x="4839350" y="3627400"/>
            <a:ext cx="3729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0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Intercâmbios Profissionais</a:t>
            </a:r>
            <a:endParaRPr sz="20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8" name="Google Shape;658;p121"/>
          <p:cNvSpPr/>
          <p:nvPr/>
        </p:nvSpPr>
        <p:spPr>
          <a:xfrm rot="5400000">
            <a:off x="5421726" y="2736600"/>
            <a:ext cx="54000" cy="158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22"/>
          <p:cNvSpPr/>
          <p:nvPr/>
        </p:nvSpPr>
        <p:spPr>
          <a:xfrm>
            <a:off x="1" y="4711459"/>
            <a:ext cx="9144000" cy="432000"/>
          </a:xfrm>
          <a:prstGeom prst="rect">
            <a:avLst/>
          </a:prstGeom>
          <a:solidFill>
            <a:srgbClr val="007A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Google Shape;664;p122" descr="Resultado de imagem para logo aies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223" y="4812641"/>
            <a:ext cx="1647553" cy="23507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22"/>
          <p:cNvSpPr/>
          <p:nvPr/>
        </p:nvSpPr>
        <p:spPr>
          <a:xfrm>
            <a:off x="6007995" y="1174541"/>
            <a:ext cx="1799400" cy="344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22"/>
          <p:cNvSpPr txBox="1"/>
          <p:nvPr/>
        </p:nvSpPr>
        <p:spPr>
          <a:xfrm>
            <a:off x="221600" y="229375"/>
            <a:ext cx="7196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 u="sng">
                <a:latin typeface="Lato"/>
                <a:ea typeface="Lato"/>
                <a:cs typeface="Lato"/>
                <a:sym typeface="Lato"/>
              </a:rPr>
              <a:t>Intercâmbios</a:t>
            </a:r>
            <a:r>
              <a:rPr lang="pt-BR" sz="2600" b="1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realizados no Brasil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de Janeiro de 2018 até agora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7" name="Google Shape;667;p122"/>
          <p:cNvSpPr/>
          <p:nvPr/>
        </p:nvSpPr>
        <p:spPr>
          <a:xfrm>
            <a:off x="114299" y="1096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22"/>
          <p:cNvSpPr txBox="1"/>
          <p:nvPr/>
        </p:nvSpPr>
        <p:spPr>
          <a:xfrm>
            <a:off x="0" y="1028625"/>
            <a:ext cx="91440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0" b="1" i="1">
                <a:latin typeface="Lato"/>
                <a:ea typeface="Lato"/>
                <a:cs typeface="Lato"/>
                <a:sym typeface="Lato"/>
              </a:rPr>
              <a:t>7297</a:t>
            </a:r>
            <a:endParaRPr sz="10000"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9" name="Google Shape;669;p122"/>
          <p:cNvSpPr/>
          <p:nvPr/>
        </p:nvSpPr>
        <p:spPr>
          <a:xfrm rot="5400000">
            <a:off x="5887852" y="950700"/>
            <a:ext cx="54000" cy="311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22"/>
          <p:cNvSpPr txBox="1"/>
          <p:nvPr/>
        </p:nvSpPr>
        <p:spPr>
          <a:xfrm>
            <a:off x="0" y="2644721"/>
            <a:ext cx="91440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1">
                <a:latin typeface="Lato"/>
                <a:ea typeface="Lato"/>
                <a:cs typeface="Lato"/>
                <a:sym typeface="Lato"/>
              </a:rPr>
              <a:t>286</a:t>
            </a:r>
            <a:endParaRPr sz="5000"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1" name="Google Shape;671;p122"/>
          <p:cNvSpPr/>
          <p:nvPr/>
        </p:nvSpPr>
        <p:spPr>
          <a:xfrm rot="5400000">
            <a:off x="5126601" y="2688075"/>
            <a:ext cx="54000" cy="158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22"/>
          <p:cNvSpPr txBox="1"/>
          <p:nvPr/>
        </p:nvSpPr>
        <p:spPr>
          <a:xfrm>
            <a:off x="4755050" y="3473100"/>
            <a:ext cx="3729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0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Intercâmbios Profissionais</a:t>
            </a:r>
            <a:endParaRPr sz="20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23"/>
          <p:cNvSpPr txBox="1">
            <a:spLocks noGrp="1"/>
          </p:cNvSpPr>
          <p:nvPr>
            <p:ph type="body" idx="1"/>
          </p:nvPr>
        </p:nvSpPr>
        <p:spPr>
          <a:xfrm>
            <a:off x="114300" y="1265275"/>
            <a:ext cx="5808600" cy="2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i="1">
                <a:latin typeface="Lato"/>
                <a:ea typeface="Lato"/>
                <a:cs typeface="Lato"/>
                <a:sym typeface="Lato"/>
              </a:rPr>
              <a:t>Candidatos qualificados, que em sua maioria, são profissionais de </a:t>
            </a:r>
            <a:r>
              <a:rPr lang="pt-BR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TI, Marketing e Professores de Idiomas.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78" name="Google Shape;678;p123" descr="Shape 121"/>
          <p:cNvPicPr preferRelativeResize="0"/>
          <p:nvPr/>
        </p:nvPicPr>
        <p:blipFill rotWithShape="1">
          <a:blip r:embed="rId3">
            <a:alphaModFix/>
          </a:blip>
          <a:srcRect l="36444" r="18461"/>
          <a:stretch/>
        </p:blipFill>
        <p:spPr>
          <a:xfrm>
            <a:off x="6172225" y="-36075"/>
            <a:ext cx="35814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23" descr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0140" y="-34010"/>
            <a:ext cx="5317198" cy="5292713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23"/>
          <p:cNvSpPr txBox="1"/>
          <p:nvPr/>
        </p:nvSpPr>
        <p:spPr>
          <a:xfrm>
            <a:off x="221600" y="229375"/>
            <a:ext cx="7196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None/>
            </a:pPr>
            <a:r>
              <a:rPr lang="pt-BR" sz="2600" b="1" i="1" u="sng">
                <a:latin typeface="Lato"/>
                <a:ea typeface="Lato"/>
                <a:cs typeface="Lato"/>
                <a:sym typeface="Lato"/>
              </a:rPr>
              <a:t>Perfil</a:t>
            </a:r>
            <a:r>
              <a:rPr lang="pt-BR" sz="2600" b="1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600" b="1" i="1">
                <a:solidFill>
                  <a:srgbClr val="51555D"/>
                </a:solidFill>
                <a:latin typeface="Lato"/>
                <a:ea typeface="Lato"/>
                <a:cs typeface="Lato"/>
                <a:sym typeface="Lato"/>
              </a:rPr>
              <a:t>para nosso Intercâmbio Profissional</a:t>
            </a:r>
            <a:endParaRPr sz="2600" b="1" i="1">
              <a:solidFill>
                <a:srgbClr val="51555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1" name="Google Shape;681;p123"/>
          <p:cNvSpPr/>
          <p:nvPr/>
        </p:nvSpPr>
        <p:spPr>
          <a:xfrm>
            <a:off x="114299" y="109652"/>
            <a:ext cx="54000" cy="708000"/>
          </a:xfrm>
          <a:prstGeom prst="rect">
            <a:avLst/>
          </a:prstGeom>
          <a:solidFill>
            <a:srgbClr val="0080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BF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Apresentação na tela (16:9)</PresentationFormat>
  <Paragraphs>65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 Neue</vt:lpstr>
      <vt:lpstr>Lato</vt:lpstr>
      <vt:lpstr>Simple Light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PL 1928/2019</vt:lpstr>
      <vt:lpstr>Países que não atingimos </vt:lpstr>
      <vt:lpstr>Benefícios com a criação do visto: </vt:lpstr>
      <vt:lpstr>Impacto dos intercâmbios </vt:lpstr>
      <vt:lpstr>Impacto e benefícios para o Brasil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Vaz da Silva</dc:creator>
  <cp:lastModifiedBy>Ana Carolina Vaz da Silva</cp:lastModifiedBy>
  <cp:revision>1</cp:revision>
  <dcterms:modified xsi:type="dcterms:W3CDTF">2019-08-20T12:39:57Z</dcterms:modified>
</cp:coreProperties>
</file>