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5143500" type="screen16x9"/>
  <p:notesSz cx="6858000" cy="9144000"/>
  <p:embeddedFontLst>
    <p:embeddedFont>
      <p:font typeface="Oswald" panose="00000500000000000000" pitchFamily="2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d23566224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d23566224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e98a474c18_1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e98a474c18_1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e98f20268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e98f20268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e98f20268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e98f20268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e98f20268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e98f20268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d26132732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d26132732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148d5a752d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148d5a752d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148d5a752d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148d5a752d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e98a474c18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e98a474c18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e98a474c18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e98a474c18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e98a474c18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e98a474c18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e98a474c18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e98a474c18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e98a474c18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e98a474c18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rsf.org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48650" y="-10125"/>
            <a:ext cx="2862600" cy="513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5600" y="-55275"/>
            <a:ext cx="3870326" cy="5181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0800" y="-55275"/>
            <a:ext cx="3870326" cy="5181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-12097" y="4681575"/>
            <a:ext cx="6008074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4929875" y="4681575"/>
            <a:ext cx="4214126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260500" y="2000250"/>
            <a:ext cx="27075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FF3433"/>
                </a:highlight>
                <a:latin typeface="Oswald"/>
                <a:ea typeface="Oswald"/>
                <a:cs typeface="Oswald"/>
                <a:sym typeface="Oswald"/>
              </a:rPr>
              <a:t>PL 2338/2023</a:t>
            </a:r>
            <a:endParaRPr sz="2500" b="1">
              <a:solidFill>
                <a:schemeClr val="lt1"/>
              </a:solidFill>
              <a:highlight>
                <a:srgbClr val="FF3433"/>
              </a:highlight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fr" sz="20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</a:br>
            <a:r>
              <a:rPr lang="fr" sz="20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Inteligência artificial</a:t>
            </a:r>
            <a:endParaRPr sz="2000" b="1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0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e direito à informação </a:t>
            </a:r>
            <a:endParaRPr sz="2000" b="1">
              <a:solidFill>
                <a:schemeClr val="lt1"/>
              </a:solidFill>
              <a:highlight>
                <a:srgbClr val="FF3433"/>
              </a:highlight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4853675" y="253350"/>
            <a:ext cx="3902400" cy="40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Audiência pública</a:t>
            </a:r>
            <a:endParaRPr sz="1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9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Comissão Temporária Interna sobre Inteligência Artificial no Brasil - CTIA</a:t>
            </a:r>
            <a:endParaRPr sz="19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Artur Romeu</a:t>
            </a:r>
            <a:endParaRPr sz="1600" b="1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Diretor do Escritório da RSF para a América Latina</a:t>
            </a:r>
            <a:br>
              <a:rPr lang="fr" sz="1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fr" sz="1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fr" sz="1600" u="sng">
                <a:solidFill>
                  <a:schemeClr val="hlink"/>
                </a:solidFill>
                <a:latin typeface="Oswald"/>
                <a:ea typeface="Oswald"/>
                <a:cs typeface="Oswald"/>
                <a:sym typeface="Oswald"/>
                <a:hlinkClick r:id="rId6"/>
              </a:rPr>
              <a:t>www.rsf.org</a:t>
            </a:r>
            <a:r>
              <a:rPr lang="fr" sz="16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/ aromeu@rsf.org</a:t>
            </a:r>
            <a:endParaRPr sz="160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3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3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75373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3"/>
          <p:cNvSpPr txBox="1"/>
          <p:nvPr/>
        </p:nvSpPr>
        <p:spPr>
          <a:xfrm>
            <a:off x="3178350" y="480775"/>
            <a:ext cx="5666100" cy="40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Os desenvolvedores de IA devem divulgar as bases de dados utilizadas para treinar seus modelos e respeitar os direitos dos titulares de direitos autorais para qualquer uso comercial, mesmo sem reprodução direta.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Os titulares de direitos de propriedade intelectual seriam livres para se opor ou consentir a utilização de suas obras e, caso necessário, para negociar sua remuneração individualmente ou coletivamente com os desenvolvedores de IA.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 RSF recomenda privilegiar negociações coletivas, que sejam mais favoráveis a uma remuneração justa para os meios de comunicação e criadores de conteúdo.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(Capítulo X, Seção IV - Direitos de autor e conexos)</a:t>
            </a: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56" name="Google Shape;15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3"/>
          <p:cNvSpPr txBox="1"/>
          <p:nvPr/>
        </p:nvSpPr>
        <p:spPr>
          <a:xfrm>
            <a:off x="184300" y="1619250"/>
            <a:ext cx="22452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REMUNERAÇÃO</a:t>
            </a:r>
            <a:b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</a:b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PARA CRIADORES DE</a:t>
            </a:r>
            <a:b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</a:b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CONTEÚDO</a:t>
            </a:r>
            <a:endParaRPr sz="2500" b="1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4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4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75373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4"/>
          <p:cNvSpPr txBox="1"/>
          <p:nvPr/>
        </p:nvSpPr>
        <p:spPr>
          <a:xfrm>
            <a:off x="3330750" y="1014175"/>
            <a:ext cx="5666100" cy="24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Os Estabelecer obrigação de amplificar fontes confiáveis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Para qualquer sistema de IA que desempenhe um papel central na difusão de informações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Autorregulação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Sistemas como a </a:t>
            </a:r>
            <a:r>
              <a:rPr lang="fr" sz="1600" i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Journalism Trust Initiative</a:t>
            </a: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(JTI)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66" name="Google Shape;16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4"/>
          <p:cNvSpPr txBox="1"/>
          <p:nvPr/>
        </p:nvSpPr>
        <p:spPr>
          <a:xfrm>
            <a:off x="243826" y="1623025"/>
            <a:ext cx="25185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 dirty="0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RECOMENDAÇÕES DE MELHORIAS AO SUBSTITUTIVO</a:t>
            </a:r>
            <a:endParaRPr sz="2500" b="1" dirty="0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5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5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75373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5"/>
          <p:cNvSpPr txBox="1"/>
          <p:nvPr/>
        </p:nvSpPr>
        <p:spPr>
          <a:xfrm>
            <a:off x="3178350" y="709375"/>
            <a:ext cx="5666100" cy="31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Estabelecer um regime de responsabilidade pela criação e difusão de deepfakes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Aplicada tanto às empresas que desenvolvem sistemas de IA como aos seus usuários</a:t>
            </a:r>
            <a:b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Garantir avaliação independente de sistemas de IA de alto risco e de propósito geral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Particularmente aqueles que desempenham papel central na difusão de informação. </a:t>
            </a: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76" name="Google Shape;17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6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6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75373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6"/>
          <p:cNvSpPr txBox="1"/>
          <p:nvPr/>
        </p:nvSpPr>
        <p:spPr>
          <a:xfrm>
            <a:off x="3330750" y="480775"/>
            <a:ext cx="5666100" cy="45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“IA como um bem público: garantir o controle democrático da IA no espaço informacional”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i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Fórum Informação e Democracia</a:t>
            </a:r>
            <a:endParaRPr i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Relatório temático com recomendações para tomadores de decisão 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Criar uma política abrangente e marcos regulatórios democráticos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Aproveitar o potencial inovador dos sistemas de IA e, ao mesmo tempo, promover uma gestão eficaz dos riscos associados ao espaço de informação e comunicação.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3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Co-presidido por Laura Schertel Mendes, professora de Direito Civil no IDP/Brasil, e Jonathan Stray, Cientista Sénior no Berkeley Center for Human-Compatible AI/EUA. </a:t>
            </a:r>
            <a:br>
              <a:rPr lang="fr" sz="13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fr" sz="13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Mais de 150 pessoas ouvidas de diversas origens em todo o mundo. </a:t>
            </a:r>
            <a:endParaRPr sz="13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85" name="Google Shape;185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6"/>
          <p:cNvSpPr txBox="1"/>
          <p:nvPr/>
        </p:nvSpPr>
        <p:spPr>
          <a:xfrm>
            <a:off x="243826" y="1623025"/>
            <a:ext cx="25185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OUTRAS</a:t>
            </a:r>
            <a:endParaRPr sz="2500" b="1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RECOMENDAÇÕES</a:t>
            </a:r>
            <a:endParaRPr sz="2500" b="1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33776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3175300" y="861775"/>
            <a:ext cx="5733300" cy="30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Os sistemas de IA, em particular os de IA generativa, estão revolucionando a forma como criamos, divulgamos e acessamos informação em vários suportes (texto, áudio, imagens e vídeo). 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Em  muitos sentidos, o desenvolvimento dessa tecnologia pode contribuir com o exercício do jornalismo e o direito à informação.</a:t>
            </a: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b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Porém, há alertas para amplificação do fenômeno da desinformação e perda de confiança no jornalismo, em um ambiente marcado por uma nova corrida do ouro e um vácuo regulatório. </a:t>
            </a: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184300" y="1619250"/>
            <a:ext cx="28035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CONTEXTO</a:t>
            </a:r>
            <a:endParaRPr sz="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33776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2991300" y="941750"/>
            <a:ext cx="5890200" cy="31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Os sistemas de IA podem ser facilmente utilizados de forma abusiva por agentes maliciosos que procuram  influenciar  processos políticos e semear a dúvida sobre fatos que constituem a base do discurso democrático. 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Aproveitar o potencial inovador dos sistemas de IA e, ao mesmo tempo, promover uma gestão eficaz dos riscos associados ao espaço de informação e comunicação.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300"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75373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 txBox="1"/>
          <p:nvPr/>
        </p:nvSpPr>
        <p:spPr>
          <a:xfrm>
            <a:off x="2844200" y="404575"/>
            <a:ext cx="5912100" cy="3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&gt; &gt; Decisão sobre a quais informações temos acesso</a:t>
            </a:r>
            <a:b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 utilização de sistemas de IA para moderação de conteúdos, recomendação, classificação, desempenham um papel significativo na divulgação de informações on-line..</a:t>
            </a:r>
            <a:b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Usuários não sabem de que informações jornalísticas foram automaticamente excluídas ou às quais foram explicitamente expostas.</a:t>
            </a:r>
            <a:b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 hiper-personalização também pode conduzir a um panorama de informação fragmentado, limitando o acesso à informação pluralista e exacerbando a polarização política .</a:t>
            </a: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99" name="Google Shape;9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75373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/>
        </p:nvSpPr>
        <p:spPr>
          <a:xfrm>
            <a:off x="2844200" y="404575"/>
            <a:ext cx="5912100" cy="39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&gt; &gt; Autenticidade e confiabilidade dos conteúdos jornalísticos produzidos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IA reduz obstáculos à produção de conteúdos enganosos de forma mais convincente, diversificada e adaptada em grande escala (deepfakes).</a:t>
            </a:r>
            <a:b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Sua utilização sem controle humano adequado pode levar à divulgação de notícias tendenciosas ou não verificadas, acabando por minar a confiança nos meios de comunicação social.</a:t>
            </a:r>
            <a:b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Governos podem dar instruções às entidades de IA para utilizar sistemas para remover conteúdos indesejados, reforçando assim a censura e o poder das empresas de tecnologia sobre processos democráticos.</a:t>
            </a: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/>
        </p:nvSpPr>
        <p:spPr>
          <a:xfrm>
            <a:off x="184300" y="1619250"/>
            <a:ext cx="19068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DESAFIOS</a:t>
            </a:r>
            <a:endParaRPr sz="2500" b="1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PARA O</a:t>
            </a:r>
            <a:endParaRPr sz="2500" b="1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JORNALISMO</a:t>
            </a:r>
            <a:endParaRPr sz="2500" b="1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75373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/>
        </p:nvSpPr>
        <p:spPr>
          <a:xfrm>
            <a:off x="2844200" y="404575"/>
            <a:ext cx="5912100" cy="4456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&gt; &gt; Sustentabilidade do jornalismo</a:t>
            </a:r>
            <a:b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 maior parte do conteúdo jornalístico disponível digitalmente em todo o mundo foi extraída por empresas de IA para treinar seus modelos, sem levar em consideração leis de direitos autorais ou os criadores de conteúdo.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endParaRPr lang="fr"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indent="-330200">
              <a:lnSpc>
                <a:spcPct val="115000"/>
              </a:lnSpc>
              <a:buClr>
                <a:schemeClr val="dk1"/>
              </a:buClr>
              <a:buSzPts val="1600"/>
              <a:buFont typeface="Oswald"/>
              <a:buChar char="●"/>
            </a:pPr>
            <a:r>
              <a:rPr lang="pt-B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Os </a:t>
            </a:r>
            <a:r>
              <a:rPr lang="pt-BR" sz="1600" dirty="0" err="1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chatbots</a:t>
            </a:r>
            <a:r>
              <a:rPr lang="pt-B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que usam conteúdo de mídia representam duas ameaças à sustentabilidade do jornalismo. Primeiro, eles correm o risco de desviar o tráfego dos veículos de mídia usando seus dados e oferecendo compensação insuficiente. Em segundo lugar, podem exercer um poder opaco e arbitrário ao escolher qual conteúdo de mídia é licenciado e qual permanece invisível em seus sistemas.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swald"/>
              <a:buChar char="●"/>
            </a:pP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08" name="Google Shape;10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0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0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75373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0"/>
          <p:cNvSpPr txBox="1"/>
          <p:nvPr/>
        </p:nvSpPr>
        <p:spPr>
          <a:xfrm>
            <a:off x="3072800" y="404575"/>
            <a:ext cx="5912100" cy="4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 versão atual do PL 2.338/2023 protege o direito à informação no desenvolvimento, aplicação e uso de sistemas de IA. Com esse texto, o Brasil seria o primeiro país do mundo a dar ao direito à informação a importância que ele merece na regulação de IA.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i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Art. 2º O desenvolvimento, a implementação e o uso de sistema de inteligência artificial no Brasil têm como fundamentos:</a:t>
            </a:r>
            <a:endParaRPr sz="1600" i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i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XV - integridade da informação mediante a proteção e a promoção da confiabilidade, precisão e consistência das informações;</a:t>
            </a:r>
            <a:br>
              <a:rPr lang="fr" sz="1600" i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Diversos artigos do texto estão alinhados às recomendações da RSF sobre IA e informação e devem ser mantidos</a:t>
            </a: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.</a:t>
            </a: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26" name="Google Shape;12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0"/>
          <p:cNvSpPr txBox="1"/>
          <p:nvPr/>
        </p:nvSpPr>
        <p:spPr>
          <a:xfrm>
            <a:off x="184300" y="1619250"/>
            <a:ext cx="19068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O CASO</a:t>
            </a:r>
            <a:endParaRPr sz="2500" b="1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BRASILEIRO</a:t>
            </a:r>
            <a:endParaRPr sz="2500" b="1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1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75373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1"/>
          <p:cNvSpPr txBox="1"/>
          <p:nvPr/>
        </p:nvSpPr>
        <p:spPr>
          <a:xfrm>
            <a:off x="3178350" y="404575"/>
            <a:ext cx="5806500" cy="47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Sistemas que desempenham um papel central na </a:t>
            </a:r>
            <a:r>
              <a:rPr lang="fr" sz="1600" b="1" i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“produção, curadoria, difusão, recomendação e distribuição, em grande escala e significativamente automatizada, de conteúdo por provedores de aplicação com objetivo de maximização do tempo de uso e engajamento das pessoas ou grupos afetados”</a:t>
            </a: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. 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(Art.14, XIII)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Essa classificação pode ser estendida para outros sistemas que representam </a:t>
            </a:r>
            <a:r>
              <a:rPr lang="fr" sz="1600" b="1" i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“risco à integridade da informação, o processo democrático e ao pluralismo político”</a:t>
            </a: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. 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(Art.15, XI)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.</a:t>
            </a: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36" name="Google Shape;13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 txBox="1"/>
          <p:nvPr/>
        </p:nvSpPr>
        <p:spPr>
          <a:xfrm>
            <a:off x="184300" y="1619250"/>
            <a:ext cx="19068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SISTEMAS </a:t>
            </a:r>
            <a:b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</a:br>
            <a:r>
              <a:rPr lang="fr" sz="2500" b="1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DE IA DE ALTO RISCO</a:t>
            </a:r>
            <a:endParaRPr sz="2500" b="1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" y="0"/>
            <a:ext cx="50355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2"/>
          <p:cNvPicPr preferRelativeResize="0"/>
          <p:nvPr/>
        </p:nvPicPr>
        <p:blipFill rotWithShape="1">
          <a:blip r:embed="rId4">
            <a:alphaModFix/>
          </a:blip>
          <a:srcRect r="70436"/>
          <a:stretch/>
        </p:blipFill>
        <p:spPr>
          <a:xfrm>
            <a:off x="0" y="4681575"/>
            <a:ext cx="3504250" cy="4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2"/>
          <p:cNvPicPr preferRelativeResize="0"/>
          <p:nvPr/>
        </p:nvPicPr>
        <p:blipFill rotWithShape="1">
          <a:blip r:embed="rId4">
            <a:alphaModFix/>
          </a:blip>
          <a:srcRect l="23068" r="22164"/>
          <a:stretch/>
        </p:blipFill>
        <p:spPr>
          <a:xfrm>
            <a:off x="2710225" y="4681575"/>
            <a:ext cx="6475373" cy="45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2"/>
          <p:cNvSpPr txBox="1"/>
          <p:nvPr/>
        </p:nvSpPr>
        <p:spPr>
          <a:xfrm>
            <a:off x="3178350" y="709375"/>
            <a:ext cx="5666100" cy="34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Antes de disponibilizar no mercado ou de colocar tais sistemas em serviço, os desenvolvedores devem demonstrar, por meio de testes e análises, </a:t>
            </a: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" sz="1600" b="1" i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“a identificação, a redução e a mitigação de riscos razoavelmente previsíveis para os direitos fundamentais … à integridade da informação e o processo democrático”</a:t>
            </a:r>
            <a: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b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br>
              <a:rPr lang="fr" sz="16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fr" sz="1600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(Art.32, I)</a:t>
            </a:r>
            <a:endParaRPr sz="1600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46" name="Google Shape;14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3275" y="378775"/>
            <a:ext cx="2284974" cy="81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2"/>
          <p:cNvSpPr txBox="1"/>
          <p:nvPr/>
        </p:nvSpPr>
        <p:spPr>
          <a:xfrm>
            <a:off x="184300" y="1619250"/>
            <a:ext cx="22452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 b="1" dirty="0">
                <a:solidFill>
                  <a:schemeClr val="lt1"/>
                </a:solidFill>
                <a:highlight>
                  <a:srgbClr val="03001B"/>
                </a:highlight>
                <a:latin typeface="Oswald"/>
                <a:ea typeface="Oswald"/>
                <a:cs typeface="Oswald"/>
                <a:sym typeface="Oswald"/>
              </a:rPr>
              <a:t>SISTEMAS DE PROPÓSITO GERAL</a:t>
            </a:r>
            <a:endParaRPr sz="2500" b="1" dirty="0">
              <a:solidFill>
                <a:schemeClr val="lt1"/>
              </a:solidFill>
              <a:highlight>
                <a:srgbClr val="03001B"/>
              </a:highlight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1065</Words>
  <Application>Microsoft Office PowerPoint</Application>
  <PresentationFormat>Apresentação na tela (16:9)</PresentationFormat>
  <Paragraphs>73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Oswald</vt:lpstr>
      <vt:lpstr>Arial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arome</dc:creator>
  <cp:lastModifiedBy>Felipe Luiz da Silva</cp:lastModifiedBy>
  <cp:revision>1</cp:revision>
  <dcterms:modified xsi:type="dcterms:W3CDTF">2024-07-02T16:36:59Z</dcterms:modified>
</cp:coreProperties>
</file>