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57" r:id="rId3"/>
    <p:sldId id="258" r:id="rId4"/>
    <p:sldId id="260" r:id="rId5"/>
    <p:sldId id="259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5143500" type="screen16x9"/>
  <p:notesSz cx="6858000" cy="9144000"/>
  <p:embeddedFontLst>
    <p:embeddedFont>
      <p:font typeface="Oswald" panose="00000500000000000000" pitchFamily="2" charset="0"/>
      <p:regular r:id="rId16"/>
      <p:bold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83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d235662243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d235662243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2e98a474c18_1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2e98a474c18_1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2e98f20268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2e98f20268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2e98f202681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2e98f202681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2e98f202681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2e98f202681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d261327320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d261327320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1148d5a752d_1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1148d5a752d_1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1148d5a752d_1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1148d5a752d_1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2e98a474c18_1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2e98a474c18_1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2e98a474c18_1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2e98a474c18_1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2e98a474c18_1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2e98a474c18_1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2e98a474c18_1_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2e98a474c18_1_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2e98a474c18_1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2e98a474c18_1_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rsf.org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-48650" y="-10125"/>
            <a:ext cx="2862600" cy="5136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05600" y="-55275"/>
            <a:ext cx="3870326" cy="5181149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00800" y="-55275"/>
            <a:ext cx="3870326" cy="5181149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 rotWithShape="1">
          <a:blip r:embed="rId4">
            <a:alphaModFix/>
          </a:blip>
          <a:srcRect r="70436"/>
          <a:stretch/>
        </p:blipFill>
        <p:spPr>
          <a:xfrm>
            <a:off x="-12097" y="4681575"/>
            <a:ext cx="6008074" cy="451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/>
          <p:cNvPicPr preferRelativeResize="0"/>
          <p:nvPr/>
        </p:nvPicPr>
        <p:blipFill rotWithShape="1">
          <a:blip r:embed="rId4">
            <a:alphaModFix/>
          </a:blip>
          <a:srcRect l="23068" r="22164"/>
          <a:stretch/>
        </p:blipFill>
        <p:spPr>
          <a:xfrm>
            <a:off x="4929875" y="4681575"/>
            <a:ext cx="4214126" cy="4518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3"/>
          <p:cNvSpPr txBox="1"/>
          <p:nvPr/>
        </p:nvSpPr>
        <p:spPr>
          <a:xfrm>
            <a:off x="260500" y="2000250"/>
            <a:ext cx="2707500" cy="149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2500" b="1">
                <a:solidFill>
                  <a:schemeClr val="lt1"/>
                </a:solidFill>
                <a:highlight>
                  <a:srgbClr val="FF3433"/>
                </a:highlight>
                <a:latin typeface="Oswald"/>
                <a:ea typeface="Oswald"/>
                <a:cs typeface="Oswald"/>
                <a:sym typeface="Oswald"/>
              </a:rPr>
              <a:t>PL 2338/2023</a:t>
            </a:r>
            <a:endParaRPr sz="2500" b="1">
              <a:solidFill>
                <a:schemeClr val="lt1"/>
              </a:solidFill>
              <a:highlight>
                <a:srgbClr val="FF3433"/>
              </a:highlight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fr" sz="2000" b="1">
                <a:solidFill>
                  <a:schemeClr val="lt1"/>
                </a:solidFill>
                <a:highlight>
                  <a:srgbClr val="03001B"/>
                </a:highlight>
                <a:latin typeface="Oswald"/>
                <a:ea typeface="Oswald"/>
                <a:cs typeface="Oswald"/>
                <a:sym typeface="Oswald"/>
              </a:rPr>
            </a:br>
            <a:r>
              <a:rPr lang="fr" sz="2000" b="1">
                <a:solidFill>
                  <a:schemeClr val="lt1"/>
                </a:solidFill>
                <a:highlight>
                  <a:srgbClr val="03001B"/>
                </a:highlight>
                <a:latin typeface="Oswald"/>
                <a:ea typeface="Oswald"/>
                <a:cs typeface="Oswald"/>
                <a:sym typeface="Oswald"/>
              </a:rPr>
              <a:t>Inteligência artificial</a:t>
            </a:r>
            <a:endParaRPr sz="2000" b="1">
              <a:solidFill>
                <a:schemeClr val="lt1"/>
              </a:solidFill>
              <a:highlight>
                <a:srgbClr val="03001B"/>
              </a:highlight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2000" b="1">
                <a:solidFill>
                  <a:schemeClr val="lt1"/>
                </a:solidFill>
                <a:highlight>
                  <a:srgbClr val="03001B"/>
                </a:highlight>
                <a:latin typeface="Oswald"/>
                <a:ea typeface="Oswald"/>
                <a:cs typeface="Oswald"/>
                <a:sym typeface="Oswald"/>
              </a:rPr>
              <a:t>e direito à informação </a:t>
            </a:r>
            <a:endParaRPr sz="2000" b="1">
              <a:solidFill>
                <a:schemeClr val="lt1"/>
              </a:solidFill>
              <a:highlight>
                <a:srgbClr val="FF3433"/>
              </a:highlight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60" name="Google Shape;60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03275" y="378775"/>
            <a:ext cx="2284974" cy="81645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3"/>
          <p:cNvSpPr txBox="1"/>
          <p:nvPr/>
        </p:nvSpPr>
        <p:spPr>
          <a:xfrm>
            <a:off x="4853675" y="253350"/>
            <a:ext cx="3902400" cy="400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r" sz="16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Audiência pública</a:t>
            </a:r>
            <a:endParaRPr sz="16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r" sz="1900" b="1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Comissão Temporária Interna sobre Inteligência Artificial no Brasil - CTIA</a:t>
            </a:r>
            <a:endParaRPr sz="1900" b="1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r" sz="1600" b="1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Artur Romeu</a:t>
            </a:r>
            <a:endParaRPr sz="1600" b="1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r" sz="16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Diretor do Escritório da RSF para a América Latina</a:t>
            </a:r>
            <a:br>
              <a:rPr lang="fr" sz="16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</a:br>
            <a:br>
              <a:rPr lang="fr" sz="16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</a:br>
            <a:r>
              <a:rPr lang="fr" sz="1600" u="sng">
                <a:solidFill>
                  <a:schemeClr val="hlink"/>
                </a:solidFill>
                <a:latin typeface="Oswald"/>
                <a:ea typeface="Oswald"/>
                <a:cs typeface="Oswald"/>
                <a:sym typeface="Oswald"/>
                <a:hlinkClick r:id="rId6"/>
              </a:rPr>
              <a:t>www.rsf.org</a:t>
            </a:r>
            <a:r>
              <a:rPr lang="fr" sz="16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 / aromeu@rsf.org</a:t>
            </a:r>
            <a:endParaRPr sz="16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" name="Google Shape;152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0" y="0"/>
            <a:ext cx="503555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3"/>
          <p:cNvPicPr preferRelativeResize="0"/>
          <p:nvPr/>
        </p:nvPicPr>
        <p:blipFill rotWithShape="1">
          <a:blip r:embed="rId4">
            <a:alphaModFix/>
          </a:blip>
          <a:srcRect r="70436"/>
          <a:stretch/>
        </p:blipFill>
        <p:spPr>
          <a:xfrm>
            <a:off x="0" y="4681575"/>
            <a:ext cx="3504250" cy="451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4" name="Google Shape;154;p23"/>
          <p:cNvPicPr preferRelativeResize="0"/>
          <p:nvPr/>
        </p:nvPicPr>
        <p:blipFill rotWithShape="1">
          <a:blip r:embed="rId4">
            <a:alphaModFix/>
          </a:blip>
          <a:srcRect l="23068" r="22164"/>
          <a:stretch/>
        </p:blipFill>
        <p:spPr>
          <a:xfrm>
            <a:off x="2710225" y="4681575"/>
            <a:ext cx="6475373" cy="451800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23"/>
          <p:cNvSpPr txBox="1"/>
          <p:nvPr/>
        </p:nvSpPr>
        <p:spPr>
          <a:xfrm>
            <a:off x="3178350" y="480775"/>
            <a:ext cx="5666100" cy="400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r" sz="1600" b="1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Os desenvolvedores de IA devem divulgar as bases de dados utilizadas para treinar seus modelos e respeitar os direitos dos titulares de direitos autorais para qualquer uso comercial, mesmo sem reprodução direta.</a:t>
            </a:r>
            <a:endParaRPr sz="1600" b="1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6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Os titulares de direitos de propriedade intelectual seriam livres para se opor ou consentir a utilização de suas obras e, caso necessário, para negociar sua remuneração individualmente ou coletivamente com os desenvolvedores de IA.</a:t>
            </a:r>
            <a:endParaRPr sz="1600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600" b="1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A RSF recomenda privilegiar negociações coletivas, que sejam mais favoráveis a uma remuneração justa para os meios de comunicação e criadores de conteúdo.</a:t>
            </a:r>
            <a:endParaRPr sz="1600" b="1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r" sz="16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(Capítulo X, Seção IV - Direitos de autor e conexos)</a:t>
            </a:r>
            <a:endParaRPr dirty="0"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156" name="Google Shape;156;p2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03275" y="378775"/>
            <a:ext cx="2284974" cy="816450"/>
          </a:xfrm>
          <a:prstGeom prst="rect">
            <a:avLst/>
          </a:prstGeom>
          <a:noFill/>
          <a:ln>
            <a:noFill/>
          </a:ln>
        </p:spPr>
      </p:pic>
      <p:sp>
        <p:nvSpPr>
          <p:cNvPr id="157" name="Google Shape;157;p23"/>
          <p:cNvSpPr txBox="1"/>
          <p:nvPr/>
        </p:nvSpPr>
        <p:spPr>
          <a:xfrm>
            <a:off x="184300" y="1619250"/>
            <a:ext cx="2245200" cy="17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2500" b="1">
                <a:solidFill>
                  <a:schemeClr val="lt1"/>
                </a:solidFill>
                <a:highlight>
                  <a:srgbClr val="03001B"/>
                </a:highlight>
                <a:latin typeface="Oswald"/>
                <a:ea typeface="Oswald"/>
                <a:cs typeface="Oswald"/>
                <a:sym typeface="Oswald"/>
              </a:rPr>
              <a:t>REMUNERAÇÃO</a:t>
            </a:r>
            <a:br>
              <a:rPr lang="fr" sz="2500" b="1">
                <a:solidFill>
                  <a:schemeClr val="lt1"/>
                </a:solidFill>
                <a:highlight>
                  <a:srgbClr val="03001B"/>
                </a:highlight>
                <a:latin typeface="Oswald"/>
                <a:ea typeface="Oswald"/>
                <a:cs typeface="Oswald"/>
                <a:sym typeface="Oswald"/>
              </a:rPr>
            </a:br>
            <a:r>
              <a:rPr lang="fr" sz="2500" b="1">
                <a:solidFill>
                  <a:schemeClr val="lt1"/>
                </a:solidFill>
                <a:highlight>
                  <a:srgbClr val="03001B"/>
                </a:highlight>
                <a:latin typeface="Oswald"/>
                <a:ea typeface="Oswald"/>
                <a:cs typeface="Oswald"/>
                <a:sym typeface="Oswald"/>
              </a:rPr>
              <a:t>PARA CRIADORES DE</a:t>
            </a:r>
            <a:br>
              <a:rPr lang="fr" sz="2500" b="1">
                <a:solidFill>
                  <a:schemeClr val="lt1"/>
                </a:solidFill>
                <a:highlight>
                  <a:srgbClr val="03001B"/>
                </a:highlight>
                <a:latin typeface="Oswald"/>
                <a:ea typeface="Oswald"/>
                <a:cs typeface="Oswald"/>
                <a:sym typeface="Oswald"/>
              </a:rPr>
            </a:br>
            <a:r>
              <a:rPr lang="fr" sz="2500" b="1">
                <a:solidFill>
                  <a:schemeClr val="lt1"/>
                </a:solidFill>
                <a:highlight>
                  <a:srgbClr val="03001B"/>
                </a:highlight>
                <a:latin typeface="Oswald"/>
                <a:ea typeface="Oswald"/>
                <a:cs typeface="Oswald"/>
                <a:sym typeface="Oswald"/>
              </a:rPr>
              <a:t>CONTEÚDO</a:t>
            </a:r>
            <a:endParaRPr sz="2500" b="1">
              <a:solidFill>
                <a:schemeClr val="lt1"/>
              </a:solidFill>
              <a:highlight>
                <a:srgbClr val="03001B"/>
              </a:highlight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2" name="Google Shape;162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0" y="0"/>
            <a:ext cx="503555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" name="Google Shape;163;p24"/>
          <p:cNvPicPr preferRelativeResize="0"/>
          <p:nvPr/>
        </p:nvPicPr>
        <p:blipFill rotWithShape="1">
          <a:blip r:embed="rId4">
            <a:alphaModFix/>
          </a:blip>
          <a:srcRect r="70436"/>
          <a:stretch/>
        </p:blipFill>
        <p:spPr>
          <a:xfrm>
            <a:off x="0" y="4681575"/>
            <a:ext cx="3504250" cy="451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p24"/>
          <p:cNvPicPr preferRelativeResize="0"/>
          <p:nvPr/>
        </p:nvPicPr>
        <p:blipFill rotWithShape="1">
          <a:blip r:embed="rId4">
            <a:alphaModFix/>
          </a:blip>
          <a:srcRect l="23068" r="22164"/>
          <a:stretch/>
        </p:blipFill>
        <p:spPr>
          <a:xfrm>
            <a:off x="2710225" y="4681575"/>
            <a:ext cx="6475373" cy="45180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24"/>
          <p:cNvSpPr txBox="1"/>
          <p:nvPr/>
        </p:nvSpPr>
        <p:spPr>
          <a:xfrm>
            <a:off x="3330750" y="1014175"/>
            <a:ext cx="5666100" cy="243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302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Oswald"/>
              <a:buChar char="●"/>
            </a:pPr>
            <a:r>
              <a:rPr lang="fr" sz="1600" b="1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Os Estabelecer obrigação de amplificar fontes confiáveis</a:t>
            </a:r>
            <a:endParaRPr sz="1600" b="1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6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Para qualquer sistema de IA que desempenhe um papel central na difusão de informações</a:t>
            </a:r>
            <a:endParaRPr sz="1600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6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Autorregulação</a:t>
            </a:r>
            <a:endParaRPr sz="1600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6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Sistemas como a </a:t>
            </a:r>
            <a:r>
              <a:rPr lang="fr" sz="1600" i="1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Journalism Trust Initiative</a:t>
            </a:r>
            <a:r>
              <a:rPr lang="fr" sz="16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 (JTI)</a:t>
            </a:r>
            <a:endParaRPr sz="1600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dirty="0"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166" name="Google Shape;166;p2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03275" y="378775"/>
            <a:ext cx="2284974" cy="816450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Google Shape;167;p24"/>
          <p:cNvSpPr txBox="1"/>
          <p:nvPr/>
        </p:nvSpPr>
        <p:spPr>
          <a:xfrm>
            <a:off x="243826" y="1623025"/>
            <a:ext cx="2518500" cy="133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2500" b="1" dirty="0">
                <a:solidFill>
                  <a:schemeClr val="lt1"/>
                </a:solidFill>
                <a:highlight>
                  <a:srgbClr val="03001B"/>
                </a:highlight>
                <a:latin typeface="Oswald"/>
                <a:ea typeface="Oswald"/>
                <a:cs typeface="Oswald"/>
                <a:sym typeface="Oswald"/>
              </a:rPr>
              <a:t>RECOMENDAÇÕES DE MELHORIAS AO SUBSTITUTIVO</a:t>
            </a:r>
            <a:endParaRPr sz="2500" b="1" dirty="0">
              <a:solidFill>
                <a:schemeClr val="lt1"/>
              </a:solidFill>
              <a:highlight>
                <a:srgbClr val="03001B"/>
              </a:highlight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" name="Google Shape;172;p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0" y="0"/>
            <a:ext cx="503555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3" name="Google Shape;173;p25"/>
          <p:cNvPicPr preferRelativeResize="0"/>
          <p:nvPr/>
        </p:nvPicPr>
        <p:blipFill rotWithShape="1">
          <a:blip r:embed="rId4">
            <a:alphaModFix/>
          </a:blip>
          <a:srcRect r="70436"/>
          <a:stretch/>
        </p:blipFill>
        <p:spPr>
          <a:xfrm>
            <a:off x="0" y="4681575"/>
            <a:ext cx="3504250" cy="451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" name="Google Shape;174;p25"/>
          <p:cNvPicPr preferRelativeResize="0"/>
          <p:nvPr/>
        </p:nvPicPr>
        <p:blipFill rotWithShape="1">
          <a:blip r:embed="rId4">
            <a:alphaModFix/>
          </a:blip>
          <a:srcRect l="23068" r="22164"/>
          <a:stretch/>
        </p:blipFill>
        <p:spPr>
          <a:xfrm>
            <a:off x="2710225" y="4681575"/>
            <a:ext cx="6475373" cy="451800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p25"/>
          <p:cNvSpPr txBox="1"/>
          <p:nvPr/>
        </p:nvSpPr>
        <p:spPr>
          <a:xfrm>
            <a:off x="3178350" y="709375"/>
            <a:ext cx="5666100" cy="315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302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Oswald"/>
              <a:buChar char="●"/>
            </a:pPr>
            <a:r>
              <a:rPr lang="fr" sz="1600" b="1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Estabelecer um regime de responsabilidade pela criação e difusão de deepfakes</a:t>
            </a:r>
            <a:endParaRPr sz="1600" b="1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r" sz="16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Aplicada tanto às empresas que desenvolvem sistemas de IA como aos seus usuários</a:t>
            </a:r>
            <a:br>
              <a:rPr lang="fr" sz="16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</a:br>
            <a:endParaRPr sz="1600" b="1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Oswald"/>
              <a:buChar char="●"/>
            </a:pPr>
            <a:r>
              <a:rPr lang="fr" sz="1600" b="1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Garantir avaliação independente de sistemas de IA de alto risco e de propósito geral</a:t>
            </a:r>
            <a:endParaRPr sz="1600" b="1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r" sz="16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Particularmente aqueles que desempenham papel central na difusão de informação. </a:t>
            </a:r>
            <a:endParaRPr dirty="0"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176" name="Google Shape;176;p2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03275" y="378775"/>
            <a:ext cx="2284974" cy="816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Google Shape;181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0" y="0"/>
            <a:ext cx="503555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2" name="Google Shape;182;p26"/>
          <p:cNvPicPr preferRelativeResize="0"/>
          <p:nvPr/>
        </p:nvPicPr>
        <p:blipFill rotWithShape="1">
          <a:blip r:embed="rId4">
            <a:alphaModFix/>
          </a:blip>
          <a:srcRect r="70436"/>
          <a:stretch/>
        </p:blipFill>
        <p:spPr>
          <a:xfrm>
            <a:off x="0" y="4681575"/>
            <a:ext cx="3504250" cy="451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3" name="Google Shape;183;p26"/>
          <p:cNvPicPr preferRelativeResize="0"/>
          <p:nvPr/>
        </p:nvPicPr>
        <p:blipFill rotWithShape="1">
          <a:blip r:embed="rId4">
            <a:alphaModFix/>
          </a:blip>
          <a:srcRect l="23068" r="22164"/>
          <a:stretch/>
        </p:blipFill>
        <p:spPr>
          <a:xfrm>
            <a:off x="2710225" y="4681575"/>
            <a:ext cx="6475373" cy="451800"/>
          </a:xfrm>
          <a:prstGeom prst="rect">
            <a:avLst/>
          </a:prstGeom>
          <a:noFill/>
          <a:ln>
            <a:noFill/>
          </a:ln>
        </p:spPr>
      </p:pic>
      <p:sp>
        <p:nvSpPr>
          <p:cNvPr id="184" name="Google Shape;184;p26"/>
          <p:cNvSpPr txBox="1"/>
          <p:nvPr/>
        </p:nvSpPr>
        <p:spPr>
          <a:xfrm>
            <a:off x="3330750" y="480775"/>
            <a:ext cx="5666100" cy="452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r" sz="1600" b="1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“IA como um bem público: garantir o controle democrático da IA no espaço informacional”</a:t>
            </a:r>
            <a:endParaRPr sz="1600" b="1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r" i="1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Fórum Informação e Democracia</a:t>
            </a:r>
            <a:endParaRPr i="1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br>
              <a:rPr lang="fr" sz="1600" b="1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</a:br>
            <a:r>
              <a:rPr lang="fr" sz="16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Relatório temático com recomendações para tomadores de decisão </a:t>
            </a:r>
            <a:endParaRPr sz="1600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r" sz="16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Criar uma política abrangente e marcos regulatórios democráticos</a:t>
            </a:r>
            <a:endParaRPr sz="1600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r" sz="16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Aproveitar o potencial inovador dos sistemas de IA e, ao mesmo tempo, promover uma gestão eficaz dos riscos associados ao espaço de informação e comunicação.</a:t>
            </a:r>
            <a:endParaRPr sz="1600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r" sz="13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Co-presidido por Laura Schertel Mendes, professora de Direito Civil no IDP/Brasil, e Jonathan Stray, Cientista Sénior no Berkeley Center for Human-Compatible AI/EUA. </a:t>
            </a:r>
            <a:br>
              <a:rPr lang="fr" sz="13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</a:br>
            <a:r>
              <a:rPr lang="fr" sz="13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Mais de 150 pessoas ouvidas de diversas origens em todo o mundo. </a:t>
            </a:r>
            <a:endParaRPr sz="1300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dirty="0"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185" name="Google Shape;185;p2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03275" y="378775"/>
            <a:ext cx="2284974" cy="816450"/>
          </a:xfrm>
          <a:prstGeom prst="rect">
            <a:avLst/>
          </a:prstGeom>
          <a:noFill/>
          <a:ln>
            <a:noFill/>
          </a:ln>
        </p:spPr>
      </p:pic>
      <p:sp>
        <p:nvSpPr>
          <p:cNvPr id="186" name="Google Shape;186;p26"/>
          <p:cNvSpPr txBox="1"/>
          <p:nvPr/>
        </p:nvSpPr>
        <p:spPr>
          <a:xfrm>
            <a:off x="243826" y="1623025"/>
            <a:ext cx="2518500" cy="9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2500" b="1">
                <a:solidFill>
                  <a:schemeClr val="lt1"/>
                </a:solidFill>
                <a:highlight>
                  <a:srgbClr val="03001B"/>
                </a:highlight>
                <a:latin typeface="Oswald"/>
                <a:ea typeface="Oswald"/>
                <a:cs typeface="Oswald"/>
                <a:sym typeface="Oswald"/>
              </a:rPr>
              <a:t>OUTRAS</a:t>
            </a:r>
            <a:endParaRPr sz="2500" b="1">
              <a:solidFill>
                <a:schemeClr val="lt1"/>
              </a:solidFill>
              <a:highlight>
                <a:srgbClr val="03001B"/>
              </a:highlight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2500" b="1">
                <a:solidFill>
                  <a:schemeClr val="lt1"/>
                </a:solidFill>
                <a:highlight>
                  <a:srgbClr val="03001B"/>
                </a:highlight>
                <a:latin typeface="Oswald"/>
                <a:ea typeface="Oswald"/>
                <a:cs typeface="Oswald"/>
                <a:sym typeface="Oswald"/>
              </a:rPr>
              <a:t>RECOMENDAÇÕES</a:t>
            </a:r>
            <a:endParaRPr sz="2500" b="1">
              <a:solidFill>
                <a:schemeClr val="lt1"/>
              </a:solidFill>
              <a:highlight>
                <a:srgbClr val="03001B"/>
              </a:highlight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0" y="0"/>
            <a:ext cx="503555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4"/>
          <p:cNvPicPr preferRelativeResize="0"/>
          <p:nvPr/>
        </p:nvPicPr>
        <p:blipFill rotWithShape="1">
          <a:blip r:embed="rId4">
            <a:alphaModFix/>
          </a:blip>
          <a:srcRect r="70436"/>
          <a:stretch/>
        </p:blipFill>
        <p:spPr>
          <a:xfrm>
            <a:off x="0" y="4681575"/>
            <a:ext cx="3504250" cy="451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4"/>
          <p:cNvPicPr preferRelativeResize="0"/>
          <p:nvPr/>
        </p:nvPicPr>
        <p:blipFill rotWithShape="1">
          <a:blip r:embed="rId4">
            <a:alphaModFix/>
          </a:blip>
          <a:srcRect l="23068" r="22164"/>
          <a:stretch/>
        </p:blipFill>
        <p:spPr>
          <a:xfrm>
            <a:off x="2710225" y="4681575"/>
            <a:ext cx="6433776" cy="4518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4"/>
          <p:cNvSpPr txBox="1"/>
          <p:nvPr/>
        </p:nvSpPr>
        <p:spPr>
          <a:xfrm>
            <a:off x="3175300" y="861775"/>
            <a:ext cx="5733300" cy="300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r" sz="16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Os sistemas de IA, em particular os de IA generativa, estão revolucionando a forma como criamos, divulgamos e acessamos informação em vários suportes (texto, áudio, imagens e vídeo). </a:t>
            </a:r>
            <a:endParaRPr sz="1600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r" sz="1600" b="1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Em  muitos sentidos, o desenvolvimento dessa tecnologia pode contribuir com o exercício do jornalismo e o direito à informação.</a:t>
            </a:r>
            <a:r>
              <a:rPr lang="fr" sz="16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 </a:t>
            </a:r>
            <a:endParaRPr sz="1600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br>
              <a:rPr lang="fr" sz="16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</a:br>
            <a:r>
              <a:rPr lang="fr" sz="16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Porém, há alertas para amplificação do fenômeno da desinformação e perda de confiança no jornalismo, em um ambiente marcado por uma nova corrida do ouro e um vácuo regulatório. </a:t>
            </a:r>
            <a:endParaRPr dirty="0"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70" name="Google Shape;70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03275" y="378775"/>
            <a:ext cx="2284974" cy="816450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4"/>
          <p:cNvSpPr txBox="1"/>
          <p:nvPr/>
        </p:nvSpPr>
        <p:spPr>
          <a:xfrm>
            <a:off x="184300" y="1619250"/>
            <a:ext cx="2803500" cy="56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2500" b="1">
                <a:solidFill>
                  <a:schemeClr val="lt1"/>
                </a:solidFill>
                <a:highlight>
                  <a:srgbClr val="03001B"/>
                </a:highlight>
                <a:latin typeface="Oswald"/>
                <a:ea typeface="Oswald"/>
                <a:cs typeface="Oswald"/>
                <a:sym typeface="Oswald"/>
              </a:rPr>
              <a:t>CONTEXTO</a:t>
            </a:r>
            <a:endParaRPr sz="1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0" y="0"/>
            <a:ext cx="503555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15"/>
          <p:cNvPicPr preferRelativeResize="0"/>
          <p:nvPr/>
        </p:nvPicPr>
        <p:blipFill rotWithShape="1">
          <a:blip r:embed="rId4">
            <a:alphaModFix/>
          </a:blip>
          <a:srcRect r="70436"/>
          <a:stretch/>
        </p:blipFill>
        <p:spPr>
          <a:xfrm>
            <a:off x="0" y="4681575"/>
            <a:ext cx="3504250" cy="451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Google Shape;78;p15"/>
          <p:cNvPicPr preferRelativeResize="0"/>
          <p:nvPr/>
        </p:nvPicPr>
        <p:blipFill rotWithShape="1">
          <a:blip r:embed="rId4">
            <a:alphaModFix/>
          </a:blip>
          <a:srcRect l="23068" r="22164"/>
          <a:stretch/>
        </p:blipFill>
        <p:spPr>
          <a:xfrm>
            <a:off x="2710225" y="4681575"/>
            <a:ext cx="6433776" cy="451800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5"/>
          <p:cNvSpPr txBox="1"/>
          <p:nvPr/>
        </p:nvSpPr>
        <p:spPr>
          <a:xfrm>
            <a:off x="2991300" y="941750"/>
            <a:ext cx="5890200" cy="311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r" sz="1600" b="1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Os sistemas de IA podem ser facilmente utilizados de forma abusiva por agentes maliciosos que procuram  influenciar  processos políticos e semear a dúvida sobre fatos que constituem a base do discurso democrático. </a:t>
            </a:r>
            <a:endParaRPr sz="1600" b="1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r" sz="1600" b="1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Aproveitar o potencial inovador dos sistemas de IA e, ao mesmo tempo, promover uma gestão eficaz dos riscos associados ao espaço de informação e comunicação.</a:t>
            </a:r>
            <a:endParaRPr sz="1600" b="1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300" dirty="0"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80" name="Google Shape;80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03275" y="378775"/>
            <a:ext cx="2284974" cy="816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0" y="0"/>
            <a:ext cx="503555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7"/>
          <p:cNvPicPr preferRelativeResize="0"/>
          <p:nvPr/>
        </p:nvPicPr>
        <p:blipFill rotWithShape="1">
          <a:blip r:embed="rId4">
            <a:alphaModFix/>
          </a:blip>
          <a:srcRect r="70436"/>
          <a:stretch/>
        </p:blipFill>
        <p:spPr>
          <a:xfrm>
            <a:off x="0" y="4681575"/>
            <a:ext cx="3504250" cy="451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7"/>
          <p:cNvPicPr preferRelativeResize="0"/>
          <p:nvPr/>
        </p:nvPicPr>
        <p:blipFill rotWithShape="1">
          <a:blip r:embed="rId4">
            <a:alphaModFix/>
          </a:blip>
          <a:srcRect l="23068" r="22164"/>
          <a:stretch/>
        </p:blipFill>
        <p:spPr>
          <a:xfrm>
            <a:off x="2710225" y="4681575"/>
            <a:ext cx="6475373" cy="45180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7"/>
          <p:cNvSpPr txBox="1"/>
          <p:nvPr/>
        </p:nvSpPr>
        <p:spPr>
          <a:xfrm>
            <a:off x="2844200" y="404575"/>
            <a:ext cx="5912100" cy="37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r" sz="1600" b="1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&gt; &gt; Decisão sobre a quais informações temos acesso</a:t>
            </a:r>
            <a:br>
              <a:rPr lang="fr" sz="1600" b="1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</a:br>
            <a:endParaRPr sz="1600" b="1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Oswald"/>
              <a:buChar char="●"/>
            </a:pPr>
            <a:r>
              <a:rPr lang="fr" sz="16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A utilização de sistemas de IA para moderação de conteúdos, recomendação, classificação, desempenham um papel significativo na divulgação de informações on-line..</a:t>
            </a:r>
            <a:br>
              <a:rPr lang="fr" sz="16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</a:br>
            <a:endParaRPr sz="1600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Oswald"/>
              <a:buChar char="●"/>
            </a:pPr>
            <a:r>
              <a:rPr lang="fr" sz="16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Usuários não sabem de que informações jornalísticas foram automaticamente excluídas ou às quais foram explicitamente expostas.</a:t>
            </a:r>
            <a:br>
              <a:rPr lang="fr" sz="16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</a:br>
            <a:endParaRPr sz="1600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Oswald"/>
              <a:buChar char="●"/>
            </a:pPr>
            <a:r>
              <a:rPr lang="fr" sz="16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A hiper-personalização também pode conduzir a um panorama de informação fragmentado, limitando o acesso à informação pluralista e exacerbando a polarização política .</a:t>
            </a:r>
            <a:endParaRPr dirty="0"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99" name="Google Shape;99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03275" y="378775"/>
            <a:ext cx="2284974" cy="816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0" y="0"/>
            <a:ext cx="503555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6"/>
          <p:cNvPicPr preferRelativeResize="0"/>
          <p:nvPr/>
        </p:nvPicPr>
        <p:blipFill rotWithShape="1">
          <a:blip r:embed="rId4">
            <a:alphaModFix/>
          </a:blip>
          <a:srcRect r="70436"/>
          <a:stretch/>
        </p:blipFill>
        <p:spPr>
          <a:xfrm>
            <a:off x="0" y="4681575"/>
            <a:ext cx="3504250" cy="451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6"/>
          <p:cNvPicPr preferRelativeResize="0"/>
          <p:nvPr/>
        </p:nvPicPr>
        <p:blipFill rotWithShape="1">
          <a:blip r:embed="rId4">
            <a:alphaModFix/>
          </a:blip>
          <a:srcRect l="23068" r="22164"/>
          <a:stretch/>
        </p:blipFill>
        <p:spPr>
          <a:xfrm>
            <a:off x="2710225" y="4681575"/>
            <a:ext cx="6475373" cy="4518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6"/>
          <p:cNvSpPr txBox="1"/>
          <p:nvPr/>
        </p:nvSpPr>
        <p:spPr>
          <a:xfrm>
            <a:off x="2844200" y="404575"/>
            <a:ext cx="5912100" cy="398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r" sz="1600" b="1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&gt; &gt; Autenticidade e confiabilidade dos conteúdos jornalísticos produzidos</a:t>
            </a:r>
            <a:endParaRPr sz="1600" b="1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Oswald"/>
              <a:buChar char="●"/>
            </a:pPr>
            <a:r>
              <a:rPr lang="fr" sz="16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IA reduz obstáculos à produção de conteúdos enganosos de forma mais convincente, diversificada e adaptada em grande escala (deepfakes).</a:t>
            </a:r>
            <a:br>
              <a:rPr lang="fr" sz="16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</a:br>
            <a:endParaRPr sz="1600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Oswald"/>
              <a:buChar char="●"/>
            </a:pPr>
            <a:r>
              <a:rPr lang="fr" sz="16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Sua utilização sem controle humano adequado pode levar à divulgação de notícias tendenciosas ou não verificadas, acabando por minar a confiança nos meios de comunicação social.</a:t>
            </a:r>
            <a:br>
              <a:rPr lang="fr" sz="16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</a:br>
            <a:endParaRPr sz="1600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Oswald"/>
              <a:buChar char="●"/>
            </a:pPr>
            <a:r>
              <a:rPr lang="fr" sz="16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Governos podem dar instruções às entidades de IA para utilizar sistemas para remover conteúdos indesejados, reforçando assim a censura e o poder das empresas de tecnologia sobre processos democráticos.</a:t>
            </a:r>
            <a:endParaRPr dirty="0"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89" name="Google Shape;89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03275" y="378775"/>
            <a:ext cx="2284974" cy="81645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6"/>
          <p:cNvSpPr txBox="1"/>
          <p:nvPr/>
        </p:nvSpPr>
        <p:spPr>
          <a:xfrm>
            <a:off x="184300" y="1619250"/>
            <a:ext cx="1906800" cy="133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2500" b="1">
                <a:solidFill>
                  <a:schemeClr val="lt1"/>
                </a:solidFill>
                <a:highlight>
                  <a:srgbClr val="03001B"/>
                </a:highlight>
                <a:latin typeface="Oswald"/>
                <a:ea typeface="Oswald"/>
                <a:cs typeface="Oswald"/>
                <a:sym typeface="Oswald"/>
              </a:rPr>
              <a:t>DESAFIOS</a:t>
            </a:r>
            <a:endParaRPr sz="2500" b="1">
              <a:solidFill>
                <a:schemeClr val="lt1"/>
              </a:solidFill>
              <a:highlight>
                <a:srgbClr val="03001B"/>
              </a:highlight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2500" b="1">
                <a:solidFill>
                  <a:schemeClr val="lt1"/>
                </a:solidFill>
                <a:highlight>
                  <a:srgbClr val="03001B"/>
                </a:highlight>
                <a:latin typeface="Oswald"/>
                <a:ea typeface="Oswald"/>
                <a:cs typeface="Oswald"/>
                <a:sym typeface="Oswald"/>
              </a:rPr>
              <a:t>PARA O</a:t>
            </a:r>
            <a:endParaRPr sz="2500" b="1">
              <a:solidFill>
                <a:schemeClr val="lt1"/>
              </a:solidFill>
              <a:highlight>
                <a:srgbClr val="03001B"/>
              </a:highlight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2500" b="1">
                <a:solidFill>
                  <a:schemeClr val="lt1"/>
                </a:solidFill>
                <a:highlight>
                  <a:srgbClr val="03001B"/>
                </a:highlight>
                <a:latin typeface="Oswald"/>
                <a:ea typeface="Oswald"/>
                <a:cs typeface="Oswald"/>
                <a:sym typeface="Oswald"/>
              </a:rPr>
              <a:t>JORNALISMO</a:t>
            </a:r>
            <a:endParaRPr sz="2500" b="1">
              <a:solidFill>
                <a:schemeClr val="lt1"/>
              </a:solidFill>
              <a:highlight>
                <a:srgbClr val="03001B"/>
              </a:highlight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Google Shape;104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0" y="0"/>
            <a:ext cx="503555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8"/>
          <p:cNvPicPr preferRelativeResize="0"/>
          <p:nvPr/>
        </p:nvPicPr>
        <p:blipFill rotWithShape="1">
          <a:blip r:embed="rId4">
            <a:alphaModFix/>
          </a:blip>
          <a:srcRect r="70436"/>
          <a:stretch/>
        </p:blipFill>
        <p:spPr>
          <a:xfrm>
            <a:off x="0" y="4681575"/>
            <a:ext cx="3504250" cy="451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8"/>
          <p:cNvPicPr preferRelativeResize="0"/>
          <p:nvPr/>
        </p:nvPicPr>
        <p:blipFill rotWithShape="1">
          <a:blip r:embed="rId4">
            <a:alphaModFix/>
          </a:blip>
          <a:srcRect l="23068" r="22164"/>
          <a:stretch/>
        </p:blipFill>
        <p:spPr>
          <a:xfrm>
            <a:off x="2710225" y="4681575"/>
            <a:ext cx="6475373" cy="45180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18"/>
          <p:cNvSpPr txBox="1"/>
          <p:nvPr/>
        </p:nvSpPr>
        <p:spPr>
          <a:xfrm>
            <a:off x="2844200" y="404575"/>
            <a:ext cx="5912100" cy="44565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r" sz="1600" b="1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&gt; &gt; Sustentabilidade do jornalismo</a:t>
            </a:r>
            <a:br>
              <a:rPr lang="fr" sz="1600" b="1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</a:br>
            <a:endParaRPr sz="1600" b="1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Oswald"/>
              <a:buChar char="●"/>
            </a:pPr>
            <a:r>
              <a:rPr lang="fr" sz="16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A maior parte do conteúdo jornalístico disponível digitalmente em todo o mundo foi extraída por empresas de IA para treinar seus modelos, sem levar em consideração leis de direitos autorais ou os criadores de conteúdo.</a:t>
            </a: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Oswald"/>
              <a:buChar char="●"/>
            </a:pPr>
            <a:endParaRPr lang="fr" sz="1600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457200" indent="-330200">
              <a:lnSpc>
                <a:spcPct val="115000"/>
              </a:lnSpc>
              <a:buClr>
                <a:schemeClr val="dk1"/>
              </a:buClr>
              <a:buSzPts val="1600"/>
              <a:buFont typeface="Oswald"/>
              <a:buChar char="●"/>
            </a:pPr>
            <a:r>
              <a:rPr lang="pt-BR" sz="16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Os </a:t>
            </a:r>
            <a:r>
              <a:rPr lang="pt-BR" sz="1600" dirty="0" err="1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chatbots</a:t>
            </a:r>
            <a:r>
              <a:rPr lang="pt-BR" sz="16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 que usam conteúdo de mídia representam duas ameaças à sustentabilidade do jornalismo. Primeiro, eles correm o risco de desviar o tráfego dos veículos de mídia usando seus dados e oferecendo compensação insuficiente. Em segundo lugar, podem exercer um poder opaco e arbitrário ao escolher qual conteúdo de mídia é licenciado e qual permanece invisível em seus sistemas.</a:t>
            </a: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Oswald"/>
              <a:buChar char="●"/>
            </a:pPr>
            <a:endParaRPr sz="1600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108" name="Google Shape;108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03275" y="378775"/>
            <a:ext cx="2284974" cy="816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Google Shape;122;p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0" y="0"/>
            <a:ext cx="503555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Google Shape;123;p20"/>
          <p:cNvPicPr preferRelativeResize="0"/>
          <p:nvPr/>
        </p:nvPicPr>
        <p:blipFill rotWithShape="1">
          <a:blip r:embed="rId4">
            <a:alphaModFix/>
          </a:blip>
          <a:srcRect r="70436"/>
          <a:stretch/>
        </p:blipFill>
        <p:spPr>
          <a:xfrm>
            <a:off x="0" y="4681575"/>
            <a:ext cx="3504250" cy="451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Google Shape;124;p20"/>
          <p:cNvPicPr preferRelativeResize="0"/>
          <p:nvPr/>
        </p:nvPicPr>
        <p:blipFill rotWithShape="1">
          <a:blip r:embed="rId4">
            <a:alphaModFix/>
          </a:blip>
          <a:srcRect l="23068" r="22164"/>
          <a:stretch/>
        </p:blipFill>
        <p:spPr>
          <a:xfrm>
            <a:off x="2710225" y="4681575"/>
            <a:ext cx="6475373" cy="451800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20"/>
          <p:cNvSpPr txBox="1"/>
          <p:nvPr/>
        </p:nvSpPr>
        <p:spPr>
          <a:xfrm>
            <a:off x="3072800" y="404575"/>
            <a:ext cx="5912100" cy="41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r" sz="1600" b="1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A versão atual do PL 2.338/2023 protege o direito à informação no desenvolvimento, aplicação e uso de sistemas de IA. Com esse texto, o Brasil seria o primeiro país do mundo a dar ao direito à informação a importância que ele merece na regulação de IA.</a:t>
            </a:r>
            <a:endParaRPr sz="1600" b="1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600" i="1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Art. 2º O desenvolvimento, a implementação e o uso de sistema de inteligência artificial no Brasil têm como fundamentos:</a:t>
            </a:r>
            <a:endParaRPr sz="1600" i="1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600" i="1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XV - integridade da informação mediante a proteção e a promoção da confiabilidade, precisão e consistência das informações;</a:t>
            </a:r>
            <a:br>
              <a:rPr lang="fr" sz="1600" i="1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</a:br>
            <a:endParaRPr sz="1600" b="1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r" sz="1600" b="1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Diversos artigos do texto estão alinhados às recomendações da RSF sobre IA e informação e devem ser mantidos</a:t>
            </a:r>
            <a:r>
              <a:rPr lang="fr" sz="16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.</a:t>
            </a:r>
            <a:endParaRPr dirty="0"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126" name="Google Shape;126;p2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03275" y="378775"/>
            <a:ext cx="2284974" cy="816450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20"/>
          <p:cNvSpPr txBox="1"/>
          <p:nvPr/>
        </p:nvSpPr>
        <p:spPr>
          <a:xfrm>
            <a:off x="184300" y="1619250"/>
            <a:ext cx="1906800" cy="9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2500" b="1">
                <a:solidFill>
                  <a:schemeClr val="lt1"/>
                </a:solidFill>
                <a:highlight>
                  <a:srgbClr val="03001B"/>
                </a:highlight>
                <a:latin typeface="Oswald"/>
                <a:ea typeface="Oswald"/>
                <a:cs typeface="Oswald"/>
                <a:sym typeface="Oswald"/>
              </a:rPr>
              <a:t>O CASO</a:t>
            </a:r>
            <a:endParaRPr sz="2500" b="1">
              <a:solidFill>
                <a:schemeClr val="lt1"/>
              </a:solidFill>
              <a:highlight>
                <a:srgbClr val="03001B"/>
              </a:highlight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2500" b="1">
                <a:solidFill>
                  <a:schemeClr val="lt1"/>
                </a:solidFill>
                <a:highlight>
                  <a:srgbClr val="03001B"/>
                </a:highlight>
                <a:latin typeface="Oswald"/>
                <a:ea typeface="Oswald"/>
                <a:cs typeface="Oswald"/>
                <a:sym typeface="Oswald"/>
              </a:rPr>
              <a:t>BRASILEIRO</a:t>
            </a:r>
            <a:endParaRPr sz="2500" b="1">
              <a:solidFill>
                <a:schemeClr val="lt1"/>
              </a:solidFill>
              <a:highlight>
                <a:srgbClr val="03001B"/>
              </a:highlight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" name="Google Shape;132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0" y="0"/>
            <a:ext cx="503555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p21"/>
          <p:cNvPicPr preferRelativeResize="0"/>
          <p:nvPr/>
        </p:nvPicPr>
        <p:blipFill rotWithShape="1">
          <a:blip r:embed="rId4">
            <a:alphaModFix/>
          </a:blip>
          <a:srcRect r="70436"/>
          <a:stretch/>
        </p:blipFill>
        <p:spPr>
          <a:xfrm>
            <a:off x="0" y="4681575"/>
            <a:ext cx="3504250" cy="451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" name="Google Shape;134;p21"/>
          <p:cNvPicPr preferRelativeResize="0"/>
          <p:nvPr/>
        </p:nvPicPr>
        <p:blipFill rotWithShape="1">
          <a:blip r:embed="rId4">
            <a:alphaModFix/>
          </a:blip>
          <a:srcRect l="23068" r="22164"/>
          <a:stretch/>
        </p:blipFill>
        <p:spPr>
          <a:xfrm>
            <a:off x="2710225" y="4681575"/>
            <a:ext cx="6475373" cy="451800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21"/>
          <p:cNvSpPr txBox="1"/>
          <p:nvPr/>
        </p:nvSpPr>
        <p:spPr>
          <a:xfrm>
            <a:off x="3178350" y="404575"/>
            <a:ext cx="5806500" cy="475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r" sz="1600" b="1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Sistemas que desempenham um papel central na </a:t>
            </a:r>
            <a:r>
              <a:rPr lang="fr" sz="1600" b="1" i="1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“produção, curadoria, difusão, recomendação e distribuição, em grande escala e significativamente automatizada, de conteúdo por provedores de aplicação com objetivo de maximização do tempo de uso e engajamento das pessoas ou grupos afetados”</a:t>
            </a:r>
            <a:r>
              <a:rPr lang="fr" sz="1600" b="1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. </a:t>
            </a:r>
            <a:endParaRPr sz="1600" b="1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6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(Art.14, XIII)</a:t>
            </a:r>
            <a:endParaRPr sz="1600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600" b="1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Essa classificação pode ser estendida para outros sistemas que representam </a:t>
            </a:r>
            <a:r>
              <a:rPr lang="fr" sz="1600" b="1" i="1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“risco à integridade da informação, o processo democrático e ao pluralismo político”</a:t>
            </a:r>
            <a:r>
              <a:rPr lang="fr" sz="1600" b="1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. </a:t>
            </a:r>
            <a:endParaRPr sz="1600" b="1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6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(Art.15, XI)</a:t>
            </a:r>
            <a:endParaRPr sz="1600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r" sz="16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.</a:t>
            </a:r>
            <a:endParaRPr dirty="0"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136" name="Google Shape;136;p2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03275" y="378775"/>
            <a:ext cx="2284974" cy="816450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21"/>
          <p:cNvSpPr txBox="1"/>
          <p:nvPr/>
        </p:nvSpPr>
        <p:spPr>
          <a:xfrm>
            <a:off x="184300" y="1619250"/>
            <a:ext cx="1906800" cy="133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2500" b="1">
                <a:solidFill>
                  <a:schemeClr val="lt1"/>
                </a:solidFill>
                <a:highlight>
                  <a:srgbClr val="03001B"/>
                </a:highlight>
                <a:latin typeface="Oswald"/>
                <a:ea typeface="Oswald"/>
                <a:cs typeface="Oswald"/>
                <a:sym typeface="Oswald"/>
              </a:rPr>
              <a:t>SISTEMAS </a:t>
            </a:r>
            <a:br>
              <a:rPr lang="fr" sz="2500" b="1">
                <a:solidFill>
                  <a:schemeClr val="lt1"/>
                </a:solidFill>
                <a:highlight>
                  <a:srgbClr val="03001B"/>
                </a:highlight>
                <a:latin typeface="Oswald"/>
                <a:ea typeface="Oswald"/>
                <a:cs typeface="Oswald"/>
                <a:sym typeface="Oswald"/>
              </a:rPr>
            </a:br>
            <a:r>
              <a:rPr lang="fr" sz="2500" b="1">
                <a:solidFill>
                  <a:schemeClr val="lt1"/>
                </a:solidFill>
                <a:highlight>
                  <a:srgbClr val="03001B"/>
                </a:highlight>
                <a:latin typeface="Oswald"/>
                <a:ea typeface="Oswald"/>
                <a:cs typeface="Oswald"/>
                <a:sym typeface="Oswald"/>
              </a:rPr>
              <a:t>DE IA DE ALTO RISCO</a:t>
            </a:r>
            <a:endParaRPr sz="2500" b="1">
              <a:solidFill>
                <a:schemeClr val="lt1"/>
              </a:solidFill>
              <a:highlight>
                <a:srgbClr val="03001B"/>
              </a:highlight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Google Shape;142;p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0" y="0"/>
            <a:ext cx="503555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3" name="Google Shape;143;p22"/>
          <p:cNvPicPr preferRelativeResize="0"/>
          <p:nvPr/>
        </p:nvPicPr>
        <p:blipFill rotWithShape="1">
          <a:blip r:embed="rId4">
            <a:alphaModFix/>
          </a:blip>
          <a:srcRect r="70436"/>
          <a:stretch/>
        </p:blipFill>
        <p:spPr>
          <a:xfrm>
            <a:off x="0" y="4681575"/>
            <a:ext cx="3504250" cy="451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" name="Google Shape;144;p22"/>
          <p:cNvPicPr preferRelativeResize="0"/>
          <p:nvPr/>
        </p:nvPicPr>
        <p:blipFill rotWithShape="1">
          <a:blip r:embed="rId4">
            <a:alphaModFix/>
          </a:blip>
          <a:srcRect l="23068" r="22164"/>
          <a:stretch/>
        </p:blipFill>
        <p:spPr>
          <a:xfrm>
            <a:off x="2710225" y="4681575"/>
            <a:ext cx="6475373" cy="451800"/>
          </a:xfrm>
          <a:prstGeom prst="rect">
            <a:avLst/>
          </a:prstGeom>
          <a:noFill/>
          <a:ln>
            <a:noFill/>
          </a:ln>
        </p:spPr>
      </p:pic>
      <p:sp>
        <p:nvSpPr>
          <p:cNvPr id="145" name="Google Shape;145;p22"/>
          <p:cNvSpPr txBox="1"/>
          <p:nvPr/>
        </p:nvSpPr>
        <p:spPr>
          <a:xfrm>
            <a:off x="3178350" y="709375"/>
            <a:ext cx="5666100" cy="341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r" sz="1600" b="1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Antes de disponibilizar no mercado ou de colocar tais sistemas em serviço, os desenvolvedores devem demonstrar, por meio de testes e análises, </a:t>
            </a:r>
            <a:endParaRPr sz="1600" b="1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600" b="1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fr" sz="1600" b="1" i="1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“a identificação, a redução e a mitigação de riscos razoavelmente previsíveis para os direitos fundamentais … à integridade da informação e o processo democrático”</a:t>
            </a:r>
            <a:r>
              <a:rPr lang="fr" sz="1600" b="1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 </a:t>
            </a:r>
            <a:br>
              <a:rPr lang="fr" sz="1600" b="1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</a:br>
            <a:br>
              <a:rPr lang="fr" sz="1600" b="1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</a:br>
            <a:r>
              <a:rPr lang="fr" sz="16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(Art.32, I)</a:t>
            </a:r>
            <a:endParaRPr sz="1600" dirty="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dirty="0"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146" name="Google Shape;146;p2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03275" y="378775"/>
            <a:ext cx="2284974" cy="816450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p22"/>
          <p:cNvSpPr txBox="1"/>
          <p:nvPr/>
        </p:nvSpPr>
        <p:spPr>
          <a:xfrm>
            <a:off x="184300" y="1619250"/>
            <a:ext cx="2245200" cy="133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2500" b="1" dirty="0">
                <a:solidFill>
                  <a:schemeClr val="lt1"/>
                </a:solidFill>
                <a:highlight>
                  <a:srgbClr val="03001B"/>
                </a:highlight>
                <a:latin typeface="Oswald"/>
                <a:ea typeface="Oswald"/>
                <a:cs typeface="Oswald"/>
                <a:sym typeface="Oswald"/>
              </a:rPr>
              <a:t>SISTEMAS DE PROPÓSITO GERAL</a:t>
            </a:r>
            <a:endParaRPr sz="2500" b="1" dirty="0">
              <a:solidFill>
                <a:schemeClr val="lt1"/>
              </a:solidFill>
              <a:highlight>
                <a:srgbClr val="03001B"/>
              </a:highlight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1065</Words>
  <Application>Microsoft Office PowerPoint</Application>
  <PresentationFormat>Apresentação na tela (16:9)</PresentationFormat>
  <Paragraphs>73</Paragraphs>
  <Slides>13</Slides>
  <Notes>13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6" baseType="lpstr">
      <vt:lpstr>Oswald</vt:lpstr>
      <vt:lpstr>Arial</vt:lpstr>
      <vt:lpstr>Simple Light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arome</dc:creator>
  <cp:lastModifiedBy>Felipe Luiz da Silva</cp:lastModifiedBy>
  <cp:revision>1</cp:revision>
  <dcterms:modified xsi:type="dcterms:W3CDTF">2024-07-02T16:36:59Z</dcterms:modified>
</cp:coreProperties>
</file>