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1C_88A89C9A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305" r:id="rId4"/>
    <p:sldId id="306" r:id="rId5"/>
    <p:sldId id="297" r:id="rId6"/>
    <p:sldId id="303" r:id="rId7"/>
    <p:sldId id="273" r:id="rId8"/>
    <p:sldId id="274" r:id="rId9"/>
    <p:sldId id="281" r:id="rId10"/>
    <p:sldId id="299" r:id="rId11"/>
    <p:sldId id="287" r:id="rId12"/>
    <p:sldId id="291" r:id="rId13"/>
    <p:sldId id="293" r:id="rId14"/>
    <p:sldId id="295" r:id="rId15"/>
    <p:sldId id="294" r:id="rId16"/>
    <p:sldId id="284" r:id="rId17"/>
    <p:sldId id="292" r:id="rId1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91BF3C-E0B4-37EE-4D3B-9F88BBC546D5}" name="Mariana Gomes de Barros Fernandes Tavora" initials="MT" userId="S::mariana.tavora@mj.gov.br::c957baa3-e5ea-4eec-a039-a3fdb140b9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BCBC"/>
    <a:srgbClr val="FFC4C5"/>
    <a:srgbClr val="FFFFBA"/>
    <a:srgbClr val="CCD2D8"/>
    <a:srgbClr val="E7EAED"/>
    <a:srgbClr val="EDED00"/>
    <a:srgbClr val="FECE02"/>
    <a:srgbClr val="183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88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modernComment_11C_88A89C9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07F8AC2-4479-4513-9D08-8AE2B46E85CE}" authorId="{0291BF3C-E0B4-37EE-4D3B-9F88BBC546D5}" status="resolved" created="2026-01-12T17:32:19.956" complete="100000">
    <pc:sldMkLst xmlns:pc="http://schemas.microsoft.com/office/powerpoint/2013/main/command">
      <pc:docMk/>
      <pc:sldMk cId="2292751514" sldId="284"/>
    </pc:sldMkLst>
    <p188:txBody>
      <a:bodyPr/>
      <a:lstStyle/>
      <a:p>
        <a:r>
          <a:rPr lang="pt-PT"/>
          <a:t>Revisar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536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251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171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305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462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5642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914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550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993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916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066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31C0BB-DC71-4713-A787-95011EDB8CA8}" type="datetimeFigureOut">
              <a:rPr lang="pt-PT" smtClean="0"/>
              <a:t>02/03/2026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06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1C_88A89C9A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m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2">
            <a:extLst>
              <a:ext uri="{FF2B5EF4-FFF2-40B4-BE49-F238E27FC236}">
                <a16:creationId xmlns:a16="http://schemas.microsoft.com/office/drawing/2014/main" id="{99C9BB5D-86B1-A144-7D9C-014621CEDAB1}"/>
              </a:ext>
            </a:extLst>
          </p:cNvPr>
          <p:cNvSpPr/>
          <p:nvPr/>
        </p:nvSpPr>
        <p:spPr>
          <a:xfrm rot="5400000">
            <a:off x="-105891" y="-46437"/>
            <a:ext cx="1269327" cy="1318204"/>
          </a:xfrm>
          <a:prstGeom prst="flowChartAlternateProcess">
            <a:avLst/>
          </a:prstGeom>
          <a:solidFill>
            <a:srgbClr val="F4BA10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5" name="Freeform 22">
            <a:extLst>
              <a:ext uri="{FF2B5EF4-FFF2-40B4-BE49-F238E27FC236}">
                <a16:creationId xmlns:a16="http://schemas.microsoft.com/office/drawing/2014/main" id="{817E7CFA-E8FD-8212-AFEF-83FDDFE31E8D}"/>
              </a:ext>
            </a:extLst>
          </p:cNvPr>
          <p:cNvSpPr/>
          <p:nvPr/>
        </p:nvSpPr>
        <p:spPr>
          <a:xfrm rot="5400000">
            <a:off x="-82458" y="5696716"/>
            <a:ext cx="1212073" cy="1233071"/>
          </a:xfrm>
          <a:prstGeom prst="flowChartAlternateProcess">
            <a:avLst/>
          </a:prstGeom>
          <a:solidFill>
            <a:srgbClr val="F4BA10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6" name="Freeform 22">
            <a:extLst>
              <a:ext uri="{FF2B5EF4-FFF2-40B4-BE49-F238E27FC236}">
                <a16:creationId xmlns:a16="http://schemas.microsoft.com/office/drawing/2014/main" id="{FE70238E-CBDA-3B6C-45E5-BA45E892AF2C}"/>
              </a:ext>
            </a:extLst>
          </p:cNvPr>
          <p:cNvSpPr/>
          <p:nvPr/>
        </p:nvSpPr>
        <p:spPr>
          <a:xfrm rot="5400000">
            <a:off x="391451" y="5338309"/>
            <a:ext cx="1079203" cy="1104874"/>
          </a:xfrm>
          <a:prstGeom prst="flowChartAlternateProcess">
            <a:avLst/>
          </a:prstGeom>
          <a:solidFill>
            <a:srgbClr val="2256EA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7" name="Freeform 22">
            <a:extLst>
              <a:ext uri="{FF2B5EF4-FFF2-40B4-BE49-F238E27FC236}">
                <a16:creationId xmlns:a16="http://schemas.microsoft.com/office/drawing/2014/main" id="{92990136-9FD0-7430-3BF4-A0639E621624}"/>
              </a:ext>
            </a:extLst>
          </p:cNvPr>
          <p:cNvSpPr/>
          <p:nvPr/>
        </p:nvSpPr>
        <p:spPr>
          <a:xfrm rot="5400000">
            <a:off x="11025890" y="-34546"/>
            <a:ext cx="1283515" cy="1261303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8" name="Freeform 22">
            <a:extLst>
              <a:ext uri="{FF2B5EF4-FFF2-40B4-BE49-F238E27FC236}">
                <a16:creationId xmlns:a16="http://schemas.microsoft.com/office/drawing/2014/main" id="{C1F28472-A309-28FA-2A79-61FFF34C84D9}"/>
              </a:ext>
            </a:extLst>
          </p:cNvPr>
          <p:cNvSpPr/>
          <p:nvPr/>
        </p:nvSpPr>
        <p:spPr>
          <a:xfrm rot="5400000">
            <a:off x="10480036" y="418313"/>
            <a:ext cx="1101236" cy="1011232"/>
          </a:xfrm>
          <a:prstGeom prst="flowChartAlternateProcess">
            <a:avLst/>
          </a:prstGeom>
          <a:solidFill>
            <a:srgbClr val="FF2D2E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9" name="Freeform 22">
            <a:extLst>
              <a:ext uri="{FF2B5EF4-FFF2-40B4-BE49-F238E27FC236}">
                <a16:creationId xmlns:a16="http://schemas.microsoft.com/office/drawing/2014/main" id="{5433C244-3020-6979-6E65-CE1FD00A1FE9}"/>
              </a:ext>
            </a:extLst>
          </p:cNvPr>
          <p:cNvSpPr/>
          <p:nvPr/>
        </p:nvSpPr>
        <p:spPr>
          <a:xfrm rot="5400000">
            <a:off x="10970378" y="5602093"/>
            <a:ext cx="1252132" cy="1341070"/>
          </a:xfrm>
          <a:prstGeom prst="flowChartAlternateProcess">
            <a:avLst/>
          </a:prstGeom>
          <a:solidFill>
            <a:srgbClr val="2256EA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10" name="CaixaDeTexto 12">
            <a:extLst>
              <a:ext uri="{FF2B5EF4-FFF2-40B4-BE49-F238E27FC236}">
                <a16:creationId xmlns:a16="http://schemas.microsoft.com/office/drawing/2014/main" id="{6E2C86C5-97EC-8F29-0342-31F8A735DAF1}"/>
              </a:ext>
            </a:extLst>
          </p:cNvPr>
          <p:cNvSpPr txBox="1"/>
          <p:nvPr/>
        </p:nvSpPr>
        <p:spPr>
          <a:xfrm>
            <a:off x="581529" y="2226273"/>
            <a:ext cx="11033392" cy="240065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5000" dirty="0">
                <a:latin typeface="Poppins Bold"/>
                <a:cs typeface="Poppins Bold"/>
              </a:rPr>
              <a:t>Aferição de Idade na Internet Brasileira</a:t>
            </a:r>
          </a:p>
          <a:p>
            <a:pPr algn="ctr"/>
            <a:endParaRPr lang="pt-BR" sz="5000" dirty="0">
              <a:latin typeface="Poppins Bold"/>
              <a:cs typeface="Poppins Bold"/>
            </a:endParaRPr>
          </a:p>
        </p:txBody>
      </p:sp>
      <p:sp>
        <p:nvSpPr>
          <p:cNvPr id="11" name="CaixaDeTexto 15">
            <a:extLst>
              <a:ext uri="{FF2B5EF4-FFF2-40B4-BE49-F238E27FC236}">
                <a16:creationId xmlns:a16="http://schemas.microsoft.com/office/drawing/2014/main" id="{9D0CB157-3C93-468F-D66F-2B346AD08A6D}"/>
              </a:ext>
            </a:extLst>
          </p:cNvPr>
          <p:cNvSpPr txBox="1"/>
          <p:nvPr/>
        </p:nvSpPr>
        <p:spPr>
          <a:xfrm>
            <a:off x="2394910" y="3852053"/>
            <a:ext cx="7398757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dirty="0">
                <a:solidFill>
                  <a:schemeClr val="bg1">
                    <a:lumMod val="49000"/>
                  </a:schemeClr>
                </a:solidFill>
                <a:ea typeface="+mn-lt"/>
                <a:cs typeface="+mn-lt"/>
              </a:rPr>
              <a:t>Pontos para discussão</a:t>
            </a:r>
            <a:endParaRPr lang="pt-PT" dirty="0">
              <a:solidFill>
                <a:schemeClr val="bg1">
                  <a:lumMod val="49000"/>
                </a:schemeClr>
              </a:solidFill>
            </a:endParaRPr>
          </a:p>
        </p:txBody>
      </p:sp>
      <p:pic>
        <p:nvPicPr>
          <p:cNvPr id="12" name="Imagem 11" descr="Desenho de bandeira&#10;&#10;O conteúdo gerado por IA pode estar incorreto.">
            <a:extLst>
              <a:ext uri="{FF2B5EF4-FFF2-40B4-BE49-F238E27FC236}">
                <a16:creationId xmlns:a16="http://schemas.microsoft.com/office/drawing/2014/main" id="{928C16C0-1E49-FF7D-C074-F18C8EA7A9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520" y="5301737"/>
            <a:ext cx="3393787" cy="69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77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018907-5B81-2241-F968-CEDD9BD28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F6092CF5-1B47-794A-D321-BE8EBD00B0FD}"/>
              </a:ext>
            </a:extLst>
          </p:cNvPr>
          <p:cNvSpPr txBox="1"/>
          <p:nvPr/>
        </p:nvSpPr>
        <p:spPr>
          <a:xfrm>
            <a:off x="664804" y="960797"/>
            <a:ext cx="10796737" cy="5870838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/>
              <a:buChar char="•"/>
            </a:pPr>
            <a:r>
              <a:rPr lang="pt-BR" sz="2400" b="1">
                <a:highlight>
                  <a:srgbClr val="FECE02"/>
                </a:highlight>
                <a:ea typeface="+mn-lt"/>
                <a:cs typeface="+mn-lt"/>
              </a:rPr>
              <a:t>Abordagem Regulatória de Proporcionalidade ao Risco</a:t>
            </a:r>
            <a:endParaRPr lang="pt-PT" sz="2400" b="1">
              <a:highlight>
                <a:srgbClr val="FECE02"/>
              </a:highlight>
              <a:ea typeface="+mn-lt"/>
              <a:cs typeface="+mn-lt"/>
            </a:endParaRPr>
          </a:p>
          <a:p>
            <a:pPr algn="just"/>
            <a:r>
              <a:rPr lang="pt-BR" sz="2400">
                <a:latin typeface="Aptos"/>
              </a:rPr>
              <a:t> → Definição de "risco" não ficou esclarecida na consulta, havendo conflito do conceito entre setores</a:t>
            </a:r>
          </a:p>
          <a:p>
            <a:pPr algn="just"/>
            <a:r>
              <a:rPr lang="pt-BR" sz="2400">
                <a:latin typeface="Aptos"/>
              </a:rPr>
              <a:t>     → Proposta de uma matriz de risco escalonada</a:t>
            </a:r>
          </a:p>
          <a:p>
            <a:pPr algn="just"/>
            <a:endParaRPr lang="pt-BR" sz="700">
              <a:ea typeface="+mn-lt"/>
              <a:cs typeface="+mn-lt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400" b="1">
                <a:highlight>
                  <a:srgbClr val="FECE02"/>
                </a:highlight>
                <a:ea typeface="+mn-lt"/>
                <a:cs typeface="+mn-lt"/>
              </a:rPr>
              <a:t>Modelo de Dupla Camadas:</a:t>
            </a:r>
          </a:p>
          <a:p>
            <a:pPr algn="just"/>
            <a:r>
              <a:rPr lang="pt-BR" sz="2400" b="1">
                <a:latin typeface="Aptos"/>
              </a:rPr>
              <a:t> </a:t>
            </a:r>
            <a:r>
              <a:rPr lang="pt-BR" sz="2400">
                <a:latin typeface="Aptos"/>
              </a:rPr>
              <a:t>      →</a:t>
            </a:r>
            <a:r>
              <a:rPr lang="pt-BR" sz="2400" b="1">
                <a:latin typeface="Aptos"/>
              </a:rPr>
              <a:t> SO/loja: </a:t>
            </a:r>
            <a:r>
              <a:rPr lang="pt-BR" sz="2400">
                <a:latin typeface="Aptos"/>
              </a:rPr>
              <a:t>emite sinal de idade</a:t>
            </a:r>
            <a:endParaRPr lang="pt-BR"/>
          </a:p>
          <a:p>
            <a:r>
              <a:rPr lang="pt-BR" sz="2400">
                <a:latin typeface="Aptos"/>
              </a:rPr>
              <a:t>       →</a:t>
            </a:r>
            <a:r>
              <a:rPr lang="pt-BR" sz="2400" b="1">
                <a:latin typeface="Aptos"/>
              </a:rPr>
              <a:t> App:</a:t>
            </a:r>
            <a:r>
              <a:rPr lang="pt-BR" sz="2400">
                <a:latin typeface="Aptos"/>
              </a:rPr>
              <a:t> verificação pontual e robusta para aplicações de alto risco ou conteúdo restrito a maiores de 18 anos.</a:t>
            </a:r>
            <a:endParaRPr lang="pt-BR" sz="2400">
              <a:ea typeface="+mn-lt"/>
              <a:cs typeface="+mn-lt"/>
            </a:endParaRPr>
          </a:p>
          <a:p>
            <a:endParaRPr lang="pt-BR" sz="1100">
              <a:latin typeface="Aptos"/>
            </a:endParaRPr>
          </a:p>
          <a:p>
            <a:endParaRPr lang="pt-BR" sz="700" b="1">
              <a:latin typeface="Aptos"/>
            </a:endParaRPr>
          </a:p>
          <a:p>
            <a:pPr>
              <a:buFont typeface="Arial"/>
              <a:buChar char="•"/>
            </a:pPr>
            <a:r>
              <a:rPr lang="pt-BR" sz="2400" b="1">
                <a:highlight>
                  <a:srgbClr val="FECE02"/>
                </a:highlight>
                <a:ea typeface="+mn-lt"/>
                <a:cs typeface="+mn-lt"/>
              </a:rPr>
              <a:t> Vedar usos secundários dos dados</a:t>
            </a:r>
          </a:p>
          <a:p>
            <a:r>
              <a:rPr lang="pt-BR" sz="2400">
                <a:latin typeface="Aptos"/>
              </a:rPr>
              <a:t>       → Minimização de dados e evitar a exploração comercial</a:t>
            </a:r>
            <a:endParaRPr lang="pt-BR"/>
          </a:p>
          <a:p>
            <a:endParaRPr lang="pt-BR" sz="1050">
              <a:latin typeface="Aptos"/>
            </a:endParaRPr>
          </a:p>
          <a:p>
            <a:pPr>
              <a:buFont typeface="Arial"/>
              <a:buChar char="•"/>
            </a:pPr>
            <a:endParaRPr lang="pt-BR" sz="600" b="1">
              <a:latin typeface="Aptos"/>
            </a:endParaRPr>
          </a:p>
          <a:p>
            <a:pPr>
              <a:buFont typeface="Arial"/>
              <a:buChar char="•"/>
            </a:pPr>
            <a:r>
              <a:rPr lang="pt-BR" sz="2400" b="1">
                <a:highlight>
                  <a:srgbClr val="FECE02"/>
                </a:highlight>
                <a:ea typeface="+mn-lt"/>
                <a:cs typeface="+mn-lt"/>
              </a:rPr>
              <a:t> Priorizar APIs abertas</a:t>
            </a:r>
          </a:p>
          <a:p>
            <a:r>
              <a:rPr lang="pt-BR" sz="2400">
                <a:latin typeface="Aptos"/>
              </a:rPr>
              <a:t>       → Harmonizar com padrões internacionais e permitir interoperabilidade</a:t>
            </a:r>
            <a:endParaRPr lang="pt-BR"/>
          </a:p>
          <a:p>
            <a:r>
              <a:rPr lang="pt-BR" sz="2400">
                <a:latin typeface="Aptos"/>
              </a:rPr>
              <a:t>       → Neutralidade tecnológica para evitar monopólios</a:t>
            </a:r>
          </a:p>
          <a:p>
            <a:pPr marL="342900" indent="-342900">
              <a:buFont typeface="Arial"/>
              <a:buChar char="•"/>
            </a:pPr>
            <a:endParaRPr lang="pt-BR" sz="2400" b="1">
              <a:highlight>
                <a:srgbClr val="F4BA10"/>
              </a:highlight>
              <a:latin typeface="Aptos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CEE747B-7A74-8A2E-8B13-9E3761B5C9C1}"/>
              </a:ext>
            </a:extLst>
          </p:cNvPr>
          <p:cNvSpPr txBox="1"/>
          <p:nvPr/>
        </p:nvSpPr>
        <p:spPr>
          <a:xfrm>
            <a:off x="1993066" y="131434"/>
            <a:ext cx="8141369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>
                <a:latin typeface="Aptos Display"/>
              </a:rPr>
              <a:t>Recomendações Finais da Consulta</a:t>
            </a:r>
            <a:endParaRPr lang="pt-BR" sz="1867"/>
          </a:p>
        </p:txBody>
      </p:sp>
      <p:sp>
        <p:nvSpPr>
          <p:cNvPr id="3" name="Freeform 22">
            <a:extLst>
              <a:ext uri="{FF2B5EF4-FFF2-40B4-BE49-F238E27FC236}">
                <a16:creationId xmlns:a16="http://schemas.microsoft.com/office/drawing/2014/main" id="{99371A88-47F3-CE21-561E-D13E19514F1B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6" name="Freeform 22">
            <a:extLst>
              <a:ext uri="{FF2B5EF4-FFF2-40B4-BE49-F238E27FC236}">
                <a16:creationId xmlns:a16="http://schemas.microsoft.com/office/drawing/2014/main" id="{D44CB654-3A47-69FA-FF90-C2AFFB62449D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699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DC45F7-EBC2-5A61-0FC8-7872CDC97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B11ED955-FB55-5ED3-85E2-AD35F3F786AC}"/>
              </a:ext>
            </a:extLst>
          </p:cNvPr>
          <p:cNvSpPr txBox="1"/>
          <p:nvPr/>
        </p:nvSpPr>
        <p:spPr>
          <a:xfrm>
            <a:off x="655988" y="914493"/>
            <a:ext cx="10807320" cy="5332229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</a:pPr>
            <a:r>
              <a:rPr lang="pt-BR" sz="2400" b="1">
                <a:highlight>
                  <a:srgbClr val="FECE02"/>
                </a:highlight>
                <a:ea typeface="+mn-lt"/>
                <a:cs typeface="+mn-lt"/>
              </a:rPr>
              <a:t> Certificação e auditoria por terceiros independentes</a:t>
            </a:r>
            <a:endParaRPr lang="pt-PT"/>
          </a:p>
          <a:p>
            <a:pPr algn="ctr"/>
            <a:r>
              <a:rPr lang="pt-BR" sz="2400" b="1">
                <a:latin typeface="Aptos"/>
              </a:rPr>
              <a:t>    </a:t>
            </a:r>
            <a:r>
              <a:rPr lang="pt-BR" sz="2000" b="1" i="1">
                <a:solidFill>
                  <a:srgbClr val="183FFF"/>
                </a:solidFill>
                <a:latin typeface="Aptos"/>
              </a:rPr>
              <a:t>          </a:t>
            </a:r>
            <a:r>
              <a:rPr lang="pt-BR" sz="2000" i="1">
                <a:solidFill>
                  <a:srgbClr val="183FFF"/>
                </a:solidFill>
                <a:ea typeface="+mn-lt"/>
                <a:cs typeface="+mn-lt"/>
              </a:rPr>
              <a:t>"demonstrar, e não apenas declarar o atendimento à legislação"</a:t>
            </a:r>
          </a:p>
          <a:p>
            <a:r>
              <a:rPr lang="pt-BR" sz="2400">
                <a:latin typeface="Aptos"/>
              </a:rPr>
              <a:t>      → Validar a segurança da ferramenta de verificação</a:t>
            </a:r>
            <a:endParaRPr lang="pt-BR" sz="2400" b="1">
              <a:latin typeface="Aptos"/>
            </a:endParaRPr>
          </a:p>
          <a:p>
            <a:r>
              <a:rPr lang="pt-BR" sz="2400">
                <a:ea typeface="+mn-lt"/>
                <a:cs typeface="+mn-lt"/>
              </a:rPr>
              <a:t>      → </a:t>
            </a:r>
            <a:r>
              <a:rPr lang="pt-BR" sz="2400" b="1" i="1">
                <a:ea typeface="+mn-lt"/>
                <a:cs typeface="+mn-lt"/>
              </a:rPr>
              <a:t>"Verificadores Acreditados"</a:t>
            </a:r>
            <a:r>
              <a:rPr lang="pt-BR" sz="2400" b="1">
                <a:ea typeface="+mn-lt"/>
                <a:cs typeface="+mn-lt"/>
              </a:rPr>
              <a:t> </a:t>
            </a:r>
            <a:r>
              <a:rPr lang="pt-BR" sz="2400">
                <a:ea typeface="+mn-lt"/>
                <a:cs typeface="+mn-lt"/>
              </a:rPr>
              <a:t>para minimizar incidentes de segurança e  criar ecossistema de fornecedores de alta qualidade</a:t>
            </a:r>
            <a:endParaRPr lang="pt-BR"/>
          </a:p>
          <a:p>
            <a:pPr>
              <a:buFont typeface="Arial"/>
              <a:buChar char="•"/>
            </a:pPr>
            <a:endParaRPr lang="pt-BR" sz="1050" b="1">
              <a:latin typeface="Aptos"/>
            </a:endParaRPr>
          </a:p>
          <a:p>
            <a:pPr>
              <a:buFont typeface="Arial"/>
              <a:buChar char="•"/>
            </a:pPr>
            <a:r>
              <a:rPr lang="pt-BR" sz="2400" b="1">
                <a:highlight>
                  <a:srgbClr val="FECE02"/>
                </a:highlight>
                <a:ea typeface="+mn-lt"/>
                <a:cs typeface="+mn-lt"/>
              </a:rPr>
              <a:t> </a:t>
            </a:r>
            <a:r>
              <a:rPr lang="pt-BR" sz="2400" b="1" err="1">
                <a:highlight>
                  <a:srgbClr val="FECE02"/>
                </a:highlight>
                <a:ea typeface="+mn-lt"/>
                <a:cs typeface="+mn-lt"/>
              </a:rPr>
              <a:t>Sandbox</a:t>
            </a:r>
            <a:r>
              <a:rPr lang="pt-BR" sz="2400" b="1">
                <a:highlight>
                  <a:srgbClr val="FECE02"/>
                </a:highlight>
                <a:ea typeface="+mn-lt"/>
                <a:cs typeface="+mn-lt"/>
              </a:rPr>
              <a:t> regulatório </a:t>
            </a:r>
            <a:r>
              <a:rPr lang="pt-BR" sz="2400">
                <a:latin typeface="Aptos"/>
              </a:rPr>
              <a:t>(concordância absoluta entre os setores)</a:t>
            </a:r>
          </a:p>
          <a:p>
            <a:r>
              <a:rPr lang="pt-BR" sz="2400" b="1">
                <a:latin typeface="Aptos"/>
              </a:rPr>
              <a:t>      </a:t>
            </a:r>
            <a:r>
              <a:rPr lang="pt-BR" sz="2400">
                <a:latin typeface="Aptos"/>
              </a:rPr>
              <a:t>→  Testagem antes da obrigatoriedade</a:t>
            </a:r>
          </a:p>
          <a:p>
            <a:endParaRPr lang="pt-BR" sz="1600">
              <a:latin typeface="Aptos"/>
            </a:endParaRPr>
          </a:p>
          <a:p>
            <a:pPr>
              <a:buFont typeface="Arial"/>
              <a:buChar char="•"/>
            </a:pPr>
            <a:r>
              <a:rPr lang="pt-BR" sz="2400" b="1">
                <a:latin typeface="Aptos"/>
              </a:rPr>
              <a:t> </a:t>
            </a:r>
            <a:r>
              <a:rPr lang="pt-BR" sz="2400" b="1">
                <a:highlight>
                  <a:srgbClr val="FECE02"/>
                </a:highlight>
                <a:ea typeface="+mn-lt"/>
                <a:cs typeface="+mn-lt"/>
              </a:rPr>
              <a:t>ZKP como padrão desejável </a:t>
            </a:r>
            <a:r>
              <a:rPr lang="pt-BR" sz="2400">
                <a:latin typeface="Aptos"/>
              </a:rPr>
              <a:t>(quando viável)</a:t>
            </a:r>
            <a:endParaRPr lang="pt-BR" sz="2400"/>
          </a:p>
          <a:p>
            <a:r>
              <a:rPr lang="pt-BR" sz="2400">
                <a:latin typeface="Aptos"/>
              </a:rPr>
              <a:t>      → Proteção da identidade civil</a:t>
            </a:r>
            <a:endParaRPr lang="pt-BR"/>
          </a:p>
          <a:p>
            <a:endParaRPr lang="pt-BR"/>
          </a:p>
          <a:p>
            <a:pPr>
              <a:buFont typeface="Arial"/>
              <a:buChar char="•"/>
            </a:pPr>
            <a:r>
              <a:rPr lang="pt-BR" sz="2400" b="1">
                <a:highlight>
                  <a:srgbClr val="FECE02"/>
                </a:highlight>
                <a:ea typeface="+mn-lt"/>
                <a:cs typeface="+mn-lt"/>
              </a:rPr>
              <a:t> Barreiras preventivas e proativas </a:t>
            </a:r>
            <a:r>
              <a:rPr lang="pt-BR" sz="2400" i="1"/>
              <a:t>(</a:t>
            </a:r>
            <a:r>
              <a:rPr lang="pt-BR" sz="2400" i="1" err="1"/>
              <a:t>safety</a:t>
            </a:r>
            <a:r>
              <a:rPr lang="pt-BR" sz="2400" i="1"/>
              <a:t> </a:t>
            </a:r>
            <a:r>
              <a:rPr lang="pt-BR" sz="2400" i="1" err="1"/>
              <a:t>by</a:t>
            </a:r>
            <a:r>
              <a:rPr lang="pt-BR" sz="2400" i="1"/>
              <a:t> design)</a:t>
            </a:r>
          </a:p>
          <a:p>
            <a:r>
              <a:rPr lang="pt-BR" sz="2000" i="1"/>
              <a:t> </a:t>
            </a:r>
            <a:r>
              <a:rPr lang="pt-BR" sz="2400"/>
              <a:t>→  </a:t>
            </a:r>
            <a:r>
              <a:rPr lang="pt-BR" sz="2000"/>
              <a:t>Em contraposição com plataformas UGC, por exemplo, que aplicam modelo reativo de ação após a criança e adolescente estar exposto ao risco, com base em: </a:t>
            </a:r>
          </a:p>
          <a:p>
            <a:pPr algn="ctr"/>
            <a:r>
              <a:rPr lang="pt-BR" sz="2000"/>
              <a:t>1) autodeclaração; 2) inferência e 3) verificação. </a:t>
            </a:r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07F5193-C0BC-4D03-82FE-D78F4D50005B}"/>
              </a:ext>
            </a:extLst>
          </p:cNvPr>
          <p:cNvSpPr txBox="1"/>
          <p:nvPr/>
        </p:nvSpPr>
        <p:spPr>
          <a:xfrm>
            <a:off x="2024816" y="290184"/>
            <a:ext cx="8141369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>
                <a:latin typeface="Aptos Display"/>
              </a:rPr>
              <a:t>Recomendações Finais da Consulta</a:t>
            </a:r>
            <a:endParaRPr lang="pt-BR" sz="1867"/>
          </a:p>
        </p:txBody>
      </p:sp>
      <p:sp>
        <p:nvSpPr>
          <p:cNvPr id="3" name="Freeform 22">
            <a:extLst>
              <a:ext uri="{FF2B5EF4-FFF2-40B4-BE49-F238E27FC236}">
                <a16:creationId xmlns:a16="http://schemas.microsoft.com/office/drawing/2014/main" id="{24E68F2C-5AA2-B9AD-5040-5BB3F6316E98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6" name="Freeform 22">
            <a:extLst>
              <a:ext uri="{FF2B5EF4-FFF2-40B4-BE49-F238E27FC236}">
                <a16:creationId xmlns:a16="http://schemas.microsoft.com/office/drawing/2014/main" id="{343172BC-3397-B914-3CE4-89F848B6F8F4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7351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22">
            <a:extLst>
              <a:ext uri="{FF2B5EF4-FFF2-40B4-BE49-F238E27FC236}">
                <a16:creationId xmlns:a16="http://schemas.microsoft.com/office/drawing/2014/main" id="{69FF3225-6AFB-76E4-DACC-173BD8492F87}"/>
              </a:ext>
            </a:extLst>
          </p:cNvPr>
          <p:cNvSpPr/>
          <p:nvPr/>
        </p:nvSpPr>
        <p:spPr>
          <a:xfrm rot="5400000">
            <a:off x="11181974" y="5875619"/>
            <a:ext cx="1102071" cy="1077501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40" name="Freeform 22">
            <a:extLst>
              <a:ext uri="{FF2B5EF4-FFF2-40B4-BE49-F238E27FC236}">
                <a16:creationId xmlns:a16="http://schemas.microsoft.com/office/drawing/2014/main" id="{1054022D-3AF4-7F5E-136D-4FCE9EBDD9C8}"/>
              </a:ext>
            </a:extLst>
          </p:cNvPr>
          <p:cNvSpPr/>
          <p:nvPr/>
        </p:nvSpPr>
        <p:spPr>
          <a:xfrm rot="5400000">
            <a:off x="10896870" y="5737405"/>
            <a:ext cx="918791" cy="821110"/>
          </a:xfrm>
          <a:prstGeom prst="flowChartAlternateProcess">
            <a:avLst/>
          </a:prstGeom>
          <a:solidFill>
            <a:srgbClr val="FF2D2E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42" name="Freeform 22">
            <a:extLst>
              <a:ext uri="{FF2B5EF4-FFF2-40B4-BE49-F238E27FC236}">
                <a16:creationId xmlns:a16="http://schemas.microsoft.com/office/drawing/2014/main" id="{AA552A9A-2148-5165-BBAF-E6C40ED4D5D3}"/>
              </a:ext>
            </a:extLst>
          </p:cNvPr>
          <p:cNvSpPr/>
          <p:nvPr/>
        </p:nvSpPr>
        <p:spPr>
          <a:xfrm rot="5400000">
            <a:off x="-54661" y="-96298"/>
            <a:ext cx="1115925" cy="1216047"/>
          </a:xfrm>
          <a:prstGeom prst="flowChartAlternateProcess">
            <a:avLst/>
          </a:prstGeom>
          <a:solidFill>
            <a:srgbClr val="2256EA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44" name="Freeform 22">
            <a:extLst>
              <a:ext uri="{FF2B5EF4-FFF2-40B4-BE49-F238E27FC236}">
                <a16:creationId xmlns:a16="http://schemas.microsoft.com/office/drawing/2014/main" id="{73982DD9-D46D-BCFE-DA29-245764399FC5}"/>
              </a:ext>
            </a:extLst>
          </p:cNvPr>
          <p:cNvSpPr/>
          <p:nvPr/>
        </p:nvSpPr>
        <p:spPr>
          <a:xfrm rot="5400000">
            <a:off x="418230" y="449870"/>
            <a:ext cx="932645" cy="931946"/>
          </a:xfrm>
          <a:prstGeom prst="flowChartAlternateProcess">
            <a:avLst/>
          </a:prstGeom>
          <a:solidFill>
            <a:srgbClr val="F4BA10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3" name="CaixaDeTexto 12">
            <a:extLst>
              <a:ext uri="{FF2B5EF4-FFF2-40B4-BE49-F238E27FC236}">
                <a16:creationId xmlns:a16="http://schemas.microsoft.com/office/drawing/2014/main" id="{6D2ED4B0-4016-3CC8-1839-7D0C9930ADFA}"/>
              </a:ext>
            </a:extLst>
          </p:cNvPr>
          <p:cNvSpPr txBox="1"/>
          <p:nvPr/>
        </p:nvSpPr>
        <p:spPr>
          <a:xfrm>
            <a:off x="581529" y="2333735"/>
            <a:ext cx="11033392" cy="163121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5000" dirty="0">
                <a:latin typeface="Poppins Bold"/>
                <a:cs typeface="Poppins Bold"/>
              </a:rPr>
              <a:t>Proposta em discussão</a:t>
            </a:r>
            <a:endParaRPr lang="pt-PT" dirty="0">
              <a:latin typeface="Aptos"/>
              <a:cs typeface="Poppins Bold"/>
            </a:endParaRPr>
          </a:p>
          <a:p>
            <a:pPr algn="ctr"/>
            <a:endParaRPr lang="pt-BR" sz="5000" dirty="0">
              <a:latin typeface="Poppins Bold"/>
              <a:cs typeface="Poppins Bold"/>
            </a:endParaRPr>
          </a:p>
        </p:txBody>
      </p:sp>
      <p:sp>
        <p:nvSpPr>
          <p:cNvPr id="5" name="CaixaDeTexto 15">
            <a:extLst>
              <a:ext uri="{FF2B5EF4-FFF2-40B4-BE49-F238E27FC236}">
                <a16:creationId xmlns:a16="http://schemas.microsoft.com/office/drawing/2014/main" id="{729D6100-C1E6-838C-84EF-855CBEF7EF98}"/>
              </a:ext>
            </a:extLst>
          </p:cNvPr>
          <p:cNvSpPr txBox="1"/>
          <p:nvPr/>
        </p:nvSpPr>
        <p:spPr>
          <a:xfrm>
            <a:off x="2394910" y="3334284"/>
            <a:ext cx="7398757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>
                <a:solidFill>
                  <a:schemeClr val="bg1">
                    <a:lumMod val="49000"/>
                  </a:schemeClr>
                </a:solidFill>
              </a:rPr>
              <a:t>Regulamento do ECA Digital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40457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E6E50D-6E7B-9EAC-1933-41970D455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>
            <a:extLst>
              <a:ext uri="{FF2B5EF4-FFF2-40B4-BE49-F238E27FC236}">
                <a16:creationId xmlns:a16="http://schemas.microsoft.com/office/drawing/2014/main" id="{8FF57E79-F1F1-AF74-A7C6-7B3E8AD476FD}"/>
              </a:ext>
            </a:extLst>
          </p:cNvPr>
          <p:cNvSpPr txBox="1"/>
          <p:nvPr/>
        </p:nvSpPr>
        <p:spPr>
          <a:xfrm>
            <a:off x="1450709" y="228011"/>
            <a:ext cx="9505503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>
                <a:latin typeface="Aptos Display"/>
              </a:rPr>
              <a:t>Discussão sobre o regime de tratamento de </a:t>
            </a:r>
          </a:p>
          <a:p>
            <a:pPr algn="ctr"/>
            <a:r>
              <a:rPr lang="pt-BR" sz="3200" b="1">
                <a:latin typeface="Aptos Display"/>
              </a:rPr>
              <a:t>conteúdos, produtos e serviços</a:t>
            </a:r>
            <a:endParaRPr lang="pt-BR" sz="160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7885C29-4BFE-CC9F-A457-7EB0E7A7E0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513461"/>
              </p:ext>
            </p:extLst>
          </p:nvPr>
        </p:nvGraphicFramePr>
        <p:xfrm>
          <a:off x="771956" y="1302540"/>
          <a:ext cx="10651229" cy="4689632"/>
        </p:xfrm>
        <a:graphic>
          <a:graphicData uri="http://schemas.openxmlformats.org/drawingml/2006/table">
            <a:tbl>
              <a:tblPr/>
              <a:tblGrid>
                <a:gridCol w="1566333">
                  <a:extLst>
                    <a:ext uri="{9D8B030D-6E8A-4147-A177-3AD203B41FA5}">
                      <a16:colId xmlns:a16="http://schemas.microsoft.com/office/drawing/2014/main" val="2846536770"/>
                    </a:ext>
                  </a:extLst>
                </a:gridCol>
                <a:gridCol w="3689693">
                  <a:extLst>
                    <a:ext uri="{9D8B030D-6E8A-4147-A177-3AD203B41FA5}">
                      <a16:colId xmlns:a16="http://schemas.microsoft.com/office/drawing/2014/main" val="2180803057"/>
                    </a:ext>
                  </a:extLst>
                </a:gridCol>
                <a:gridCol w="2734720">
                  <a:extLst>
                    <a:ext uri="{9D8B030D-6E8A-4147-A177-3AD203B41FA5}">
                      <a16:colId xmlns:a16="http://schemas.microsoft.com/office/drawing/2014/main" val="1494828122"/>
                    </a:ext>
                  </a:extLst>
                </a:gridCol>
                <a:gridCol w="2660483">
                  <a:extLst>
                    <a:ext uri="{9D8B030D-6E8A-4147-A177-3AD203B41FA5}">
                      <a16:colId xmlns:a16="http://schemas.microsoft.com/office/drawing/2014/main" val="1212584148"/>
                    </a:ext>
                  </a:extLst>
                </a:gridCol>
              </a:tblGrid>
              <a:tr h="335966"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  <a:buNone/>
                      </a:pPr>
                      <a:r>
                        <a:rPr lang="pt-BR" sz="1600" b="1" i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​</a:t>
                      </a:r>
                    </a:p>
                  </a:txBody>
                  <a:tcPr marL="45999" marR="45999" marT="23000" marB="23000">
                    <a:lnL w="12700" cap="flat" cmpd="sng" algn="ctr">
                      <a:solidFill>
                        <a:srgbClr val="F8F8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F8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8F8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8F8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1" i="0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Impróprios ou inadequados​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rgbClr val="F8F8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1" i="0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Proibidos​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A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1" i="0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Ilegais​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59017"/>
                  </a:ext>
                </a:extLst>
              </a:tr>
              <a:tr h="1029575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Possível definição</a:t>
                      </a: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​</a:t>
                      </a:r>
                    </a:p>
                  </a:txBody>
                  <a:tcPr marL="45999" marR="45999" marT="23000" marB="230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8F8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Podem </a:t>
                      </a: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apresentar riscos</a:t>
                      </a: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, não sendo recomendados por faixa etária (vale o princípio da autonomia progressiva)​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São </a:t>
                      </a: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lícitos</a:t>
                      </a: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, mas expressamente previstos em lei como </a:t>
                      </a: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vedados para crianças e adolescentes​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Configuram </a:t>
                      </a: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conteúdo criminoso, mesmo que acessado por adultos​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045571"/>
                  </a:ext>
                </a:extLst>
              </a:tr>
              <a:tr h="178821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Exemplos</a:t>
                      </a: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​</a:t>
                      </a:r>
                    </a:p>
                  </a:txBody>
                  <a:tcPr marL="45999" marR="45999" marT="23000" marB="230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Conteúdos audiovisuais de sexo/nudez, violência e drogas; funcionalidades interativas que podem provocar uso excessivo ou problemático​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Álcool, cigarros, </a:t>
                      </a:r>
                      <a:r>
                        <a:rPr lang="pt-BR" sz="1600" b="0" i="1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bets</a:t>
                      </a: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, armas e munições, pornografia, produtos eróticos, serviços de acompanhante, caixas de recompensa em jogos​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Conteúdos de abuso e exploração sexual infantil, instigação ao suicídio, discurso de ódio, terrorismo, violência contra a mulher, etc.​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002391"/>
                  </a:ext>
                </a:extLst>
              </a:tr>
              <a:tr h="128967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Medidas Aplicáveis</a:t>
                      </a:r>
                      <a:endParaRPr lang="pt-BR" sz="1600" b="0" i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45999" marR="45999" marT="23000" marB="230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pt-BR" sz="1500" b="1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Classificação Indicativa</a:t>
                      </a:r>
                      <a:r>
                        <a:rPr lang="pt-BR" sz="1500" b="0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;</a:t>
                      </a:r>
                      <a:endParaRPr lang="pt-PT" sz="1500" b="0" i="0" kern="1200">
                        <a:solidFill>
                          <a:srgbClr val="000000"/>
                        </a:solidFill>
                        <a:effectLst/>
                        <a:latin typeface="Aptos"/>
                        <a:ea typeface="+mn-ea"/>
                        <a:cs typeface="+mn-cs"/>
                      </a:endParaRPr>
                    </a:p>
                    <a:p>
                      <a:pPr marL="285750" lvl="0" indent="-2857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pt-BR" sz="1500" b="1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Segurança por padrão</a:t>
                      </a:r>
                      <a:r>
                        <a:rPr lang="pt-BR" sz="1500" b="0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 e desde a concepção; e</a:t>
                      </a:r>
                      <a:endParaRPr lang="pt-BR" sz="1500" b="0" i="0" kern="1200">
                        <a:solidFill>
                          <a:srgbClr val="000000"/>
                        </a:solidFill>
                        <a:effectLst/>
                        <a:latin typeface="Aptos"/>
                        <a:ea typeface="+mn-ea"/>
                        <a:cs typeface="+mn-cs"/>
                      </a:endParaRPr>
                    </a:p>
                    <a:p>
                      <a:pPr marL="285750" lvl="0" indent="-2857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pt-BR" sz="1500" b="1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Supervisão parental, bloqueios configuráveis</a:t>
                      </a:r>
                      <a:r>
                        <a:rPr lang="pt-BR" sz="1500" b="0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 e  métodos que visem proporcionar a </a:t>
                      </a:r>
                      <a:r>
                        <a:rPr lang="pt-BR" sz="1500" b="1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segurança digital </a:t>
                      </a:r>
                      <a:endParaRPr lang="pt-BR" sz="1500" b="1" i="0" kern="1200">
                        <a:solidFill>
                          <a:srgbClr val="000000"/>
                        </a:solidFill>
                        <a:effectLst/>
                        <a:latin typeface="Aptos"/>
                        <a:ea typeface="+mn-ea"/>
                        <a:cs typeface="+mn-cs"/>
                      </a:endParaRP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- </a:t>
                      </a:r>
                      <a:r>
                        <a:rPr lang="pt-BR" sz="1600" b="1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Verificação de idade</a:t>
                      </a:r>
                      <a:r>
                        <a:rPr lang="pt-BR" sz="1600" b="0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; e</a:t>
                      </a:r>
                      <a:endParaRPr lang="pt-PT" sz="1600" b="0" i="0" kern="1200">
                        <a:solidFill>
                          <a:srgbClr val="000000"/>
                        </a:solidFill>
                        <a:effectLst/>
                        <a:latin typeface="Aptos"/>
                        <a:ea typeface="+mn-ea"/>
                        <a:cs typeface="+mn-cs"/>
                      </a:endParaRPr>
                    </a:p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0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- </a:t>
                      </a:r>
                      <a:r>
                        <a:rPr lang="pt-BR" sz="1600" b="1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Impedimento</a:t>
                      </a:r>
                      <a:r>
                        <a:rPr lang="pt-BR" sz="1600" b="0" i="0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 efetivo ao acesso, fruição ou consumo</a:t>
                      </a:r>
                    </a:p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endParaRPr lang="pt-BR" sz="1800" b="0" i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Impõem </a:t>
                      </a: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deveres</a:t>
                      </a: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de </a:t>
                      </a: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remoção </a:t>
                      </a: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 </a:t>
                      </a: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comunicação </a:t>
                      </a:r>
                      <a:r>
                        <a:rPr lang="pt-BR" sz="1600" b="0" i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às autoridades​</a:t>
                      </a:r>
                    </a:p>
                  </a:txBody>
                  <a:tcPr marL="45999" marR="45999" marT="23000" marB="23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13504"/>
                  </a:ext>
                </a:extLst>
              </a:tr>
            </a:tbl>
          </a:graphicData>
        </a:graphic>
      </p:graphicFrame>
      <p:sp>
        <p:nvSpPr>
          <p:cNvPr id="15" name="Rectangle 1">
            <a:extLst>
              <a:ext uri="{FF2B5EF4-FFF2-40B4-BE49-F238E27FC236}">
                <a16:creationId xmlns:a16="http://schemas.microsoft.com/office/drawing/2014/main" id="{5D96C8D9-E323-1B2A-7083-8DDBC5082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916" y="1548204"/>
            <a:ext cx="1895240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3" name="Imagem 32" descr="Desenho de bandeira&#10;&#10;O conteúdo gerado por IA pode estar incorreto.">
            <a:extLst>
              <a:ext uri="{FF2B5EF4-FFF2-40B4-BE49-F238E27FC236}">
                <a16:creationId xmlns:a16="http://schemas.microsoft.com/office/drawing/2014/main" id="{956B87BB-8CA0-D189-07E0-ED2EF426BF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057" y="6256198"/>
            <a:ext cx="2661095" cy="506911"/>
          </a:xfrm>
          <a:prstGeom prst="rect">
            <a:avLst/>
          </a:prstGeom>
        </p:spPr>
      </p:pic>
      <p:sp>
        <p:nvSpPr>
          <p:cNvPr id="4" name="Freeform 22">
            <a:extLst>
              <a:ext uri="{FF2B5EF4-FFF2-40B4-BE49-F238E27FC236}">
                <a16:creationId xmlns:a16="http://schemas.microsoft.com/office/drawing/2014/main" id="{27B77AAA-46BE-D40F-B62B-A19FC3948D2E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6" name="Freeform 22">
            <a:extLst>
              <a:ext uri="{FF2B5EF4-FFF2-40B4-BE49-F238E27FC236}">
                <a16:creationId xmlns:a16="http://schemas.microsoft.com/office/drawing/2014/main" id="{3F5BCCAB-2D54-0171-5612-65D5FDBA2622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820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2113E2-B10C-89E3-C2A2-EA5C669C0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>
            <a:extLst>
              <a:ext uri="{FF2B5EF4-FFF2-40B4-BE49-F238E27FC236}">
                <a16:creationId xmlns:a16="http://schemas.microsoft.com/office/drawing/2014/main" id="{A5E34690-A8AF-2A23-22A9-307AF6121F11}"/>
              </a:ext>
            </a:extLst>
          </p:cNvPr>
          <p:cNvSpPr txBox="1"/>
          <p:nvPr/>
        </p:nvSpPr>
        <p:spPr>
          <a:xfrm>
            <a:off x="1831709" y="391551"/>
            <a:ext cx="8528580" cy="1107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>
                <a:latin typeface="Aptos Display"/>
              </a:rPr>
              <a:t>Conteúdo Adulto</a:t>
            </a:r>
            <a:endParaRPr lang="pt-PT"/>
          </a:p>
          <a:p>
            <a:pPr algn="ctr"/>
            <a:endParaRPr lang="pt-BR" sz="3600" b="1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632D806A-F43C-F412-F56A-6D271AF67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916" y="1548204"/>
            <a:ext cx="1895240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999F93AA-74EB-9268-F1A4-374A29D52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081" y="945549"/>
            <a:ext cx="2381361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F6EA5655-B6DB-1DD8-36C6-28FBDE18B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29671"/>
            <a:ext cx="25132631" cy="636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67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867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67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D6230050-99EF-3024-56AB-2325F9B50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641" y="834424"/>
            <a:ext cx="2509698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Freeform 22">
            <a:extLst>
              <a:ext uri="{FF2B5EF4-FFF2-40B4-BE49-F238E27FC236}">
                <a16:creationId xmlns:a16="http://schemas.microsoft.com/office/drawing/2014/main" id="{FD05702E-115C-5AC7-C181-410876B6FE8E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8" name="Freeform 22">
            <a:extLst>
              <a:ext uri="{FF2B5EF4-FFF2-40B4-BE49-F238E27FC236}">
                <a16:creationId xmlns:a16="http://schemas.microsoft.com/office/drawing/2014/main" id="{A73DBDB4-D03C-4F02-9FA3-9BEF0DA42EB7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AD6F935-37FD-093D-9014-88BAE080CB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409891"/>
              </p:ext>
            </p:extLst>
          </p:nvPr>
        </p:nvGraphicFramePr>
        <p:xfrm>
          <a:off x="623454" y="1957042"/>
          <a:ext cx="10861962" cy="3505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30981">
                  <a:extLst>
                    <a:ext uri="{9D8B030D-6E8A-4147-A177-3AD203B41FA5}">
                      <a16:colId xmlns:a16="http://schemas.microsoft.com/office/drawing/2014/main" val="47112122"/>
                    </a:ext>
                  </a:extLst>
                </a:gridCol>
                <a:gridCol w="5430981">
                  <a:extLst>
                    <a:ext uri="{9D8B030D-6E8A-4147-A177-3AD203B41FA5}">
                      <a16:colId xmlns:a16="http://schemas.microsoft.com/office/drawing/2014/main" val="7862925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pt-PT" sz="2000" b="1">
                          <a:effectLst/>
                        </a:rPr>
                        <a:t>É considerado conteúdo pornográfico</a:t>
                      </a:r>
                      <a:endParaRPr lang="pt-PT" sz="2000"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pt-PT" sz="2000" b="1">
                          <a:effectLst/>
                        </a:rPr>
                        <a:t>NÃO é considerado </a:t>
                      </a:r>
                      <a:r>
                        <a:rPr lang="pt-PT" sz="2000" b="1" i="0" u="none" strike="noStrike" noProof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conteúdo pornográfico</a:t>
                      </a:r>
                      <a:endParaRPr lang="pt-PT" sz="2000"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311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pt-PT" sz="2000" b="1">
                          <a:effectLst/>
                        </a:rPr>
                        <a:t>Nudez ou conteúdo sexualmente explícito</a:t>
                      </a:r>
                      <a:r>
                        <a:rPr lang="pt-PT" sz="2000">
                          <a:effectLst/>
                        </a:rPr>
                        <a:t> com conotação sexual.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ED0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pt-PT" sz="2000">
                          <a:effectLst/>
                        </a:rPr>
                        <a:t>Obras audiovisuais que já seguem a </a:t>
                      </a:r>
                      <a:r>
                        <a:rPr lang="pt-PT" sz="2000" b="1">
                          <a:effectLst/>
                        </a:rPr>
                        <a:t>Classificação Indicativa</a:t>
                      </a:r>
                      <a:r>
                        <a:rPr lang="pt-PT" sz="2000">
                          <a:effectLst/>
                        </a:rPr>
                        <a:t>.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295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pt-PT" sz="2000" b="1">
                          <a:effectLst/>
                        </a:rPr>
                        <a:t>Sistemas automatizados/IA</a:t>
                      </a:r>
                      <a:r>
                        <a:rPr lang="pt-PT" sz="2000">
                          <a:effectLst/>
                        </a:rPr>
                        <a:t> que permitem diálogos, imagens ou vídeos de teor sexual.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pt-PT" sz="2000">
                          <a:effectLst/>
                        </a:rPr>
                        <a:t>Conteúdos de natureza </a:t>
                      </a:r>
                      <a:r>
                        <a:rPr lang="pt-PT" sz="2000" b="1">
                          <a:effectLst/>
                        </a:rPr>
                        <a:t>artística, educativa, informativa ou jornalística</a:t>
                      </a:r>
                      <a:r>
                        <a:rPr lang="pt-PT" sz="2000">
                          <a:effectLst/>
                        </a:rPr>
                        <a:t>.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95731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pt-PT" sz="2000" b="0">
                          <a:effectLst/>
                        </a:rPr>
                        <a:t>Se a </a:t>
                      </a:r>
                      <a:r>
                        <a:rPr lang="pt-PT" sz="2000" b="1">
                          <a:effectLst/>
                        </a:rPr>
                        <a:t>ANPD </a:t>
                      </a:r>
                      <a:r>
                        <a:rPr lang="pt-PT" sz="20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verificar a finalidade preponderante ou os efeitos práticos do produto ou serviço.</a:t>
                      </a:r>
                      <a:endParaRPr lang="pt-PT" sz="20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ED0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pt-PT" sz="2000">
                          <a:effectLst/>
                        </a:rPr>
                        <a:t>Materiais de </a:t>
                      </a:r>
                      <a:r>
                        <a:rPr lang="pt-PT" sz="2000" b="1">
                          <a:effectLst/>
                        </a:rPr>
                        <a:t>promoção da saúde</a:t>
                      </a:r>
                      <a:r>
                        <a:rPr lang="pt-PT" sz="2000">
                          <a:effectLst/>
                        </a:rPr>
                        <a:t> ou prevenção de violências (</a:t>
                      </a:r>
                      <a:r>
                        <a:rPr lang="pt-PT" sz="2000" err="1">
                          <a:effectLst/>
                        </a:rPr>
                        <a:t>ex</a:t>
                      </a:r>
                      <a:r>
                        <a:rPr lang="pt-PT" sz="2000">
                          <a:effectLst/>
                        </a:rPr>
                        <a:t>: educação sexual).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698083"/>
                  </a:ext>
                </a:extLst>
              </a:tr>
              <a:tr h="76200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pt-PT" sz="2000" b="1">
                          <a:effectLst/>
                        </a:rPr>
                        <a:t>Mídias sem imagem/vídeo</a:t>
                      </a:r>
                      <a:r>
                        <a:rPr lang="pt-PT" sz="2000">
                          <a:effectLst/>
                        </a:rPr>
                        <a:t>: livros, </a:t>
                      </a:r>
                      <a:r>
                        <a:rPr lang="pt-PT" sz="2000" err="1">
                          <a:effectLst/>
                        </a:rPr>
                        <a:t>eBooks</a:t>
                      </a:r>
                      <a:r>
                        <a:rPr lang="pt-PT" sz="2000">
                          <a:effectLst/>
                        </a:rPr>
                        <a:t>, audiolivros, músicas e </a:t>
                      </a:r>
                      <a:r>
                        <a:rPr lang="pt-PT" sz="2000" err="1">
                          <a:effectLst/>
                        </a:rPr>
                        <a:t>streamings</a:t>
                      </a:r>
                      <a:r>
                        <a:rPr lang="pt-PT" sz="2000">
                          <a:effectLst/>
                        </a:rPr>
                        <a:t> de áudio.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41593"/>
                  </a:ext>
                </a:extLst>
              </a:tr>
            </a:tbl>
          </a:graphicData>
        </a:graphic>
      </p:graphicFrame>
      <p:sp>
        <p:nvSpPr>
          <p:cNvPr id="5" name="CaixaDeTexto 21">
            <a:extLst>
              <a:ext uri="{FF2B5EF4-FFF2-40B4-BE49-F238E27FC236}">
                <a16:creationId xmlns:a16="http://schemas.microsoft.com/office/drawing/2014/main" id="{E51E7E25-4989-C34E-1CB3-70298719B90A}"/>
              </a:ext>
            </a:extLst>
          </p:cNvPr>
          <p:cNvSpPr txBox="1"/>
          <p:nvPr/>
        </p:nvSpPr>
        <p:spPr>
          <a:xfrm>
            <a:off x="691665" y="1163470"/>
            <a:ext cx="10814342" cy="499689"/>
          </a:xfrm>
          <a:prstGeom prst="rect">
            <a:avLst/>
          </a:prstGeom>
          <a:noFill/>
        </p:spPr>
        <p:txBody>
          <a:bodyPr wrap="square" lIns="60960" tIns="30480" rIns="60960" bIns="3048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100" b="1">
                <a:solidFill>
                  <a:srgbClr val="000000"/>
                </a:solidFill>
                <a:latin typeface="Aptos"/>
              </a:rPr>
              <a:t>ECA Digital </a:t>
            </a:r>
            <a:r>
              <a:rPr lang="pt-BR" sz="2100">
                <a:solidFill>
                  <a:srgbClr val="000000"/>
                </a:solidFill>
                <a:latin typeface="Aptos"/>
              </a:rPr>
              <a:t>manifestamente dispõe que deve ser preservada a</a:t>
            </a:r>
            <a:r>
              <a:rPr lang="pt-BR" sz="2100" b="1">
                <a:solidFill>
                  <a:srgbClr val="000000"/>
                </a:solidFill>
                <a:latin typeface="Aptos"/>
              </a:rPr>
              <a:t> liberdade de expressão</a:t>
            </a:r>
            <a:endParaRPr lang="pt-BR" sz="2100" b="0" i="0">
              <a:solidFill>
                <a:srgbClr val="000000"/>
              </a:solidFill>
              <a:effectLst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95890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A833FE-2783-19F3-502E-EC2D6D05F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>
            <a:extLst>
              <a:ext uri="{FF2B5EF4-FFF2-40B4-BE49-F238E27FC236}">
                <a16:creationId xmlns:a16="http://schemas.microsoft.com/office/drawing/2014/main" id="{5D11BD99-6D2E-8053-F7A2-95DAFDA41F9D}"/>
              </a:ext>
            </a:extLst>
          </p:cNvPr>
          <p:cNvSpPr txBox="1"/>
          <p:nvPr/>
        </p:nvSpPr>
        <p:spPr>
          <a:xfrm>
            <a:off x="1960862" y="55754"/>
            <a:ext cx="8528580" cy="1107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>
                <a:latin typeface="Aptos Display"/>
              </a:rPr>
              <a:t>Proposta por setor</a:t>
            </a:r>
          </a:p>
          <a:p>
            <a:pPr algn="ctr"/>
            <a:endParaRPr lang="pt-BR" sz="3600" b="1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EE5105DF-EE47-BECB-49DC-3CD0561D5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916" y="1548204"/>
            <a:ext cx="1895240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6DD4AF44-E7B5-0272-1CC4-AFCE2211E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081" y="945549"/>
            <a:ext cx="2381361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EB78A145-A776-2249-C50B-D53A40966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29671"/>
            <a:ext cx="25132631" cy="636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67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867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67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86E4DD33-A7D9-ED5F-6576-FBC76F546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641" y="834424"/>
            <a:ext cx="2509698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Freeform 22">
            <a:extLst>
              <a:ext uri="{FF2B5EF4-FFF2-40B4-BE49-F238E27FC236}">
                <a16:creationId xmlns:a16="http://schemas.microsoft.com/office/drawing/2014/main" id="{85088D89-5506-8A9E-376F-E1EB3582FC2F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BE2F0444-4CD3-A1BA-4E1C-EFC212BD2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881335"/>
              </p:ext>
            </p:extLst>
          </p:nvPr>
        </p:nvGraphicFramePr>
        <p:xfrm>
          <a:off x="619932" y="607017"/>
          <a:ext cx="11208366" cy="593151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46218">
                  <a:extLst>
                    <a:ext uri="{9D8B030D-6E8A-4147-A177-3AD203B41FA5}">
                      <a16:colId xmlns:a16="http://schemas.microsoft.com/office/drawing/2014/main" val="88042773"/>
                    </a:ext>
                  </a:extLst>
                </a:gridCol>
                <a:gridCol w="8562148">
                  <a:extLst>
                    <a:ext uri="{9D8B030D-6E8A-4147-A177-3AD203B41FA5}">
                      <a16:colId xmlns:a16="http://schemas.microsoft.com/office/drawing/2014/main" val="2414634310"/>
                    </a:ext>
                  </a:extLst>
                </a:gridCol>
              </a:tblGrid>
              <a:tr h="3871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1400" b="1">
                          <a:solidFill>
                            <a:srgbClr val="FFFFFF"/>
                          </a:solidFill>
                          <a:effectLst/>
                        </a:rPr>
                        <a:t>Setores e Funcionalidades</a:t>
                      </a:r>
                    </a:p>
                  </a:txBody>
                  <a:tcPr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1400" b="1">
                          <a:solidFill>
                            <a:srgbClr val="FFFFFF"/>
                          </a:solidFill>
                          <a:effectLst/>
                        </a:rPr>
                        <a:t>Formas de Atendimento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68342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1600" b="1" i="1" err="1">
                          <a:solidFill>
                            <a:srgbClr val="1F1F1F"/>
                          </a:solidFill>
                          <a:effectLst/>
                        </a:rPr>
                        <a:t>Marketplaces</a:t>
                      </a:r>
                      <a:r>
                        <a:rPr lang="pt-PT" sz="1600" b="1" i="1">
                          <a:solidFill>
                            <a:srgbClr val="1F1F1F"/>
                          </a:solidFill>
                          <a:effectLst/>
                        </a:rPr>
                        <a:t> </a:t>
                      </a: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e apps de entrega </a:t>
                      </a:r>
                      <a:endParaRPr lang="pt-PT"/>
                    </a:p>
                    <a:p>
                      <a:pPr lvl="0" algn="ctr">
                        <a:buNone/>
                      </a:pPr>
                      <a:r>
                        <a:rPr lang="pt-PT" sz="1400" b="0">
                          <a:solidFill>
                            <a:srgbClr val="1F1F1F"/>
                          </a:solidFill>
                          <a:effectLst/>
                        </a:rPr>
                        <a:t>(álcool, cigarros, eróticos, etc.) </a:t>
                      </a:r>
                    </a:p>
                  </a:txBody>
                  <a:tcPr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Fazer </a:t>
                      </a: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aferição no ato do cadastro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,</a:t>
                      </a: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 bloqueando por padrão a visualização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 de produtos e serviços proibidos para </a:t>
                      </a:r>
                      <a:r>
                        <a:rPr lang="pt-PT" sz="1600" b="0" err="1">
                          <a:solidFill>
                            <a:srgbClr val="1F1F1F"/>
                          </a:solidFill>
                          <a:effectLst/>
                        </a:rPr>
                        <a:t>c&amp;a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; OU </a:t>
                      </a:r>
                    </a:p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 </a:t>
                      </a:r>
                      <a:r>
                        <a:rPr lang="pt-PT" sz="1600" b="0" i="0" u="none" strike="noStrike" noProof="0">
                          <a:solidFill>
                            <a:srgbClr val="1F1F1F"/>
                          </a:solidFill>
                          <a:effectLst/>
                          <a:latin typeface="Aptos"/>
                        </a:rPr>
                        <a:t>Fazer </a:t>
                      </a:r>
                      <a:r>
                        <a:rPr lang="pt-PT" sz="1600" b="1" i="0" u="none" strike="noStrike" noProof="0">
                          <a:solidFill>
                            <a:srgbClr val="1F1F1F"/>
                          </a:solidFill>
                          <a:effectLst/>
                          <a:latin typeface="Aptos"/>
                        </a:rPr>
                        <a:t>aferição no ato da</a:t>
                      </a: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 conclusão da compra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 ao identificar conta de </a:t>
                      </a:r>
                      <a:r>
                        <a:rPr lang="pt-PT" sz="1600" b="0" err="1">
                          <a:solidFill>
                            <a:srgbClr val="1F1F1F"/>
                          </a:solidFill>
                          <a:effectLst/>
                        </a:rPr>
                        <a:t>c&amp;a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.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26840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1600" b="1" err="1">
                          <a:solidFill>
                            <a:srgbClr val="1F1F1F"/>
                          </a:solidFill>
                          <a:effectLst/>
                        </a:rPr>
                        <a:t>Bets</a:t>
                      </a: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 </a:t>
                      </a:r>
                      <a:endParaRPr lang="pt-PT"/>
                    </a:p>
                    <a:p>
                      <a:pPr lvl="0" algn="ctr">
                        <a:buNone/>
                      </a:pPr>
                      <a:r>
                        <a:rPr lang="pt-PT" sz="1400" b="0">
                          <a:solidFill>
                            <a:srgbClr val="1F1F1F"/>
                          </a:solidFill>
                          <a:effectLst/>
                        </a:rPr>
                        <a:t>(Apostas) </a:t>
                      </a:r>
                    </a:p>
                  </a:txBody>
                  <a:tcPr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Fazer aferição e proibir a criação de cadastro de apostador </a:t>
                      </a:r>
                      <a:r>
                        <a:rPr lang="pt-PT" sz="1600" b="0" err="1">
                          <a:solidFill>
                            <a:srgbClr val="1F1F1F"/>
                          </a:solidFill>
                          <a:effectLst/>
                        </a:rPr>
                        <a:t>c&amp;a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.. </a:t>
                      </a:r>
                    </a:p>
                    <a:p>
                      <a:pPr marL="0" indent="0" rtl="0">
                        <a:buNone/>
                      </a:pPr>
                      <a:r>
                        <a:rPr lang="pt-PT" sz="1400" b="0" u="none">
                          <a:solidFill>
                            <a:srgbClr val="1F1F1F"/>
                          </a:solidFill>
                          <a:effectLst/>
                        </a:rPr>
                        <a:t>** Lojas/Sistemas Operacionais: </a:t>
                      </a:r>
                      <a:r>
                        <a:rPr lang="pt-PT" sz="1400" b="0">
                          <a:solidFill>
                            <a:srgbClr val="1F1F1F"/>
                          </a:solidFill>
                          <a:effectLst/>
                        </a:rPr>
                        <a:t>Devem derrubar apps não autorizados (por não fazerem aferição).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059551"/>
                  </a:ext>
                </a:extLst>
              </a:tr>
              <a:tr h="11613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Conteúdo Adulto </a:t>
                      </a:r>
                      <a:endParaRPr lang="pt-PT"/>
                    </a:p>
                    <a:p>
                      <a:pPr lvl="0" algn="ctr">
                        <a:buNone/>
                      </a:pPr>
                      <a:r>
                        <a:rPr lang="pt-PT" sz="1400" b="0">
                          <a:solidFill>
                            <a:srgbClr val="1F1F1F"/>
                          </a:solidFill>
                          <a:effectLst/>
                        </a:rPr>
                        <a:t>(Apps de relacionamento, acompanhantes, pornografia e IA de teor sexual) </a:t>
                      </a:r>
                    </a:p>
                  </a:txBody>
                  <a:tcPr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Fazer aferição de idade (vedada </a:t>
                      </a:r>
                      <a:r>
                        <a:rPr lang="pt-PT" sz="1600" b="0" err="1">
                          <a:solidFill>
                            <a:srgbClr val="1F1F1F"/>
                          </a:solidFill>
                          <a:effectLst/>
                        </a:rPr>
                        <a:t>autodeclaração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). </a:t>
                      </a:r>
                    </a:p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Vedar a criação de contas por </a:t>
                      </a:r>
                      <a:r>
                        <a:rPr lang="pt-PT" sz="1600" b="0" err="1">
                          <a:solidFill>
                            <a:srgbClr val="1F1F1F"/>
                          </a:solidFill>
                          <a:effectLst/>
                        </a:rPr>
                        <a:t>c&amp;a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. </a:t>
                      </a:r>
                    </a:p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Remover contas operadas por </a:t>
                      </a:r>
                      <a:r>
                        <a:rPr lang="pt-PT" sz="1600" b="0" err="1">
                          <a:solidFill>
                            <a:srgbClr val="1F1F1F"/>
                          </a:solidFill>
                          <a:effectLst/>
                        </a:rPr>
                        <a:t>c&amp;a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.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392494"/>
                  </a:ext>
                </a:extLst>
              </a:tr>
              <a:tr h="6302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Jogos eletrônicos com "</a:t>
                      </a:r>
                      <a:r>
                        <a:rPr lang="pt-PT" sz="1600" b="1" i="1" err="1">
                          <a:solidFill>
                            <a:srgbClr val="1F1F1F"/>
                          </a:solidFill>
                          <a:effectLst/>
                        </a:rPr>
                        <a:t>loot</a:t>
                      </a:r>
                      <a:r>
                        <a:rPr lang="pt-PT" sz="1600" b="1" i="1">
                          <a:solidFill>
                            <a:srgbClr val="1F1F1F"/>
                          </a:solidFill>
                          <a:effectLst/>
                        </a:rPr>
                        <a:t> boxes</a:t>
                      </a: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" </a:t>
                      </a:r>
                    </a:p>
                  </a:txBody>
                  <a:tcPr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Realizar aferição de idade, impedindo conta de </a:t>
                      </a:r>
                      <a:r>
                        <a:rPr lang="pt-PT" sz="1600" b="0" err="1">
                          <a:solidFill>
                            <a:srgbClr val="1F1F1F"/>
                          </a:solidFill>
                          <a:effectLst/>
                        </a:rPr>
                        <a:t>c&amp;a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; OU </a:t>
                      </a:r>
                    </a:p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Oferecer versão do jogo sem caixa de recompensa (neste caso, dispensa-se a aferição).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674251"/>
                  </a:ext>
                </a:extLst>
              </a:tr>
              <a:tr h="5957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1600" b="1" i="1" err="1">
                          <a:solidFill>
                            <a:srgbClr val="1F1F1F"/>
                          </a:solidFill>
                          <a:effectLst/>
                        </a:rPr>
                        <a:t>Streamings</a:t>
                      </a:r>
                      <a:r>
                        <a:rPr lang="pt-PT" sz="1600" b="1" i="1">
                          <a:solidFill>
                            <a:srgbClr val="1F1F1F"/>
                          </a:solidFill>
                          <a:effectLst/>
                        </a:rPr>
                        <a:t> </a:t>
                      </a: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de obras audiovisuais </a:t>
                      </a:r>
                      <a:r>
                        <a:rPr lang="pt-PT" sz="1400" b="0">
                          <a:solidFill>
                            <a:srgbClr val="1F1F1F"/>
                          </a:solidFill>
                          <a:effectLst/>
                        </a:rPr>
                        <a:t> </a:t>
                      </a:r>
                      <a:endParaRPr lang="pt-PT"/>
                    </a:p>
                    <a:p>
                      <a:pPr lvl="0" algn="ctr">
                        <a:buNone/>
                      </a:pPr>
                      <a:r>
                        <a:rPr lang="pt-PT" sz="1400" b="0">
                          <a:solidFill>
                            <a:srgbClr val="1F1F1F"/>
                          </a:solidFill>
                          <a:effectLst/>
                        </a:rPr>
                        <a:t>(com controle editorial)</a:t>
                      </a:r>
                    </a:p>
                  </a:txBody>
                  <a:tcPr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Seguir as exigências de classificação indicativa. </a:t>
                      </a:r>
                    </a:p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Oferecer perfis infantis, bloqueios e mecanismos de supervisão parental.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968665"/>
                  </a:ext>
                </a:extLst>
              </a:tr>
              <a:tr h="6211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Buscadores </a:t>
                      </a:r>
                    </a:p>
                  </a:txBody>
                  <a:tcPr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ts val="1725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pt-PT" sz="1600" b="0" i="0" u="none" strike="noStrike" noProof="0">
                          <a:solidFill>
                            <a:srgbClr val="1F1F1F"/>
                          </a:solidFill>
                          <a:effectLst/>
                          <a:latin typeface="Aptos"/>
                        </a:rPr>
                        <a:t>Por padrão, ocultar ou tarjar</a:t>
                      </a:r>
                      <a:r>
                        <a:rPr lang="pt-PT" sz="1600" b="1" i="0" u="none" strike="noStrike" noProof="0">
                          <a:solidFill>
                            <a:srgbClr val="1F1F1F"/>
                          </a:solidFill>
                          <a:effectLst/>
                          <a:latin typeface="Aptos"/>
                        </a:rPr>
                        <a:t> conteúdo sexualmente explícito; </a:t>
                      </a:r>
                      <a:r>
                        <a:rPr lang="pt-PT" sz="1600" b="0" i="0" u="none" strike="noStrike" noProof="0">
                          <a:solidFill>
                            <a:srgbClr val="1F1F1F"/>
                          </a:solidFill>
                          <a:effectLst/>
                          <a:latin typeface="Aptos"/>
                        </a:rPr>
                        <a:t>e</a:t>
                      </a:r>
                      <a:endParaRPr lang="pt-PT" sz="1600" b="0" i="0" u="none" strike="noStrike" noProof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marL="285750" lvl="0" indent="-285750">
                        <a:lnSpc>
                          <a:spcPts val="1725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pt-PT" sz="1600" b="0" i="0" u="none" strike="noStrike" noProof="0">
                          <a:solidFill>
                            <a:srgbClr val="1F1F1F"/>
                          </a:solidFill>
                          <a:effectLst/>
                          <a:latin typeface="Aptos"/>
                        </a:rPr>
                        <a:t>Exigir verificação de idade para desbloqueio, vedada a mera </a:t>
                      </a:r>
                      <a:r>
                        <a:rPr lang="pt-PT" sz="1600" b="0" i="0" u="none" strike="noStrike" noProof="0" err="1">
                          <a:solidFill>
                            <a:srgbClr val="1F1F1F"/>
                          </a:solidFill>
                          <a:effectLst/>
                          <a:latin typeface="Aptos"/>
                        </a:rPr>
                        <a:t>autodeclaração</a:t>
                      </a:r>
                      <a:r>
                        <a:rPr lang="pt-PT" sz="1600" b="0" i="0" u="none" strike="noStrike" noProof="0">
                          <a:solidFill>
                            <a:srgbClr val="1F1F1F"/>
                          </a:solidFill>
                          <a:effectLst/>
                          <a:latin typeface="Aptos"/>
                        </a:rPr>
                        <a:t>.</a:t>
                      </a:r>
                      <a:endParaRPr lang="pt-PT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850932"/>
                  </a:ext>
                </a:extLst>
              </a:tr>
              <a:tr h="96330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Redes Sociais </a:t>
                      </a:r>
                    </a:p>
                  </a:txBody>
                  <a:tcPr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Criar versões </a:t>
                      </a: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sem produtos/serviços proibidos 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ou</a:t>
                      </a:r>
                      <a:r>
                        <a:rPr lang="pt-PT" sz="1600" b="1">
                          <a:solidFill>
                            <a:srgbClr val="1F1F1F"/>
                          </a:solidFill>
                          <a:effectLst/>
                        </a:rPr>
                        <a:t> publicidade</a:t>
                      </a: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 relacionada; OU </a:t>
                      </a:r>
                    </a:p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Adotar mecanismos de aferição de idade. </a:t>
                      </a:r>
                    </a:p>
                    <a:p>
                      <a:pPr marL="0" indent="0" rtl="0">
                        <a:buNone/>
                      </a:pPr>
                      <a:r>
                        <a:rPr lang="pt-PT" sz="1600" b="0">
                          <a:solidFill>
                            <a:srgbClr val="1F1F1F"/>
                          </a:solidFill>
                          <a:effectLst/>
                        </a:rPr>
                        <a:t>• Em todo caso, vincular contas de menores de 16 anos à conta de um adulto responsável. 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043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61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CBAFB3-991B-FF91-2B39-014E60092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>
            <a:extLst>
              <a:ext uri="{FF2B5EF4-FFF2-40B4-BE49-F238E27FC236}">
                <a16:creationId xmlns:a16="http://schemas.microsoft.com/office/drawing/2014/main" id="{F5837BE2-09E8-6A99-6117-6F9BE2975EB9}"/>
              </a:ext>
            </a:extLst>
          </p:cNvPr>
          <p:cNvSpPr txBox="1"/>
          <p:nvPr/>
        </p:nvSpPr>
        <p:spPr>
          <a:xfrm>
            <a:off x="1831709" y="391551"/>
            <a:ext cx="8528580" cy="1107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>
                <a:latin typeface="Aptos Display"/>
              </a:rPr>
              <a:t>Centro Nacional de Triagem de Notificações</a:t>
            </a:r>
            <a:endParaRPr lang="pt-BR" sz="1600"/>
          </a:p>
          <a:p>
            <a:pPr algn="ctr"/>
            <a:endParaRPr lang="pt-BR" sz="3600" b="1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3644244D-6123-C794-AB19-174C409D9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916" y="1548204"/>
            <a:ext cx="1895240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0B03F636-9357-1BF7-FE34-375C4A218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081" y="945549"/>
            <a:ext cx="2381361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098655B3-1B62-F549-59E4-3AF4B69FF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29671"/>
            <a:ext cx="25132631" cy="636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67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867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67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12634DCB-C850-4D08-3979-E50778E6A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641" y="834424"/>
            <a:ext cx="2509698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096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94062E4-117D-119C-0664-2F14158D591C}"/>
              </a:ext>
            </a:extLst>
          </p:cNvPr>
          <p:cNvSpPr txBox="1"/>
          <p:nvPr/>
        </p:nvSpPr>
        <p:spPr>
          <a:xfrm>
            <a:off x="448933" y="1043405"/>
            <a:ext cx="11124307" cy="5058051"/>
          </a:xfrm>
          <a:prstGeom prst="rect">
            <a:avLst/>
          </a:prstGeom>
          <a:noFill/>
        </p:spPr>
        <p:txBody>
          <a:bodyPr wrap="square" lIns="60960" tIns="30480" rIns="60960" bIns="3048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800" indent="-30480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>
                <a:solidFill>
                  <a:srgbClr val="000000"/>
                </a:solidFill>
                <a:latin typeface="Aptos"/>
              </a:rPr>
              <a:t>Criada e regulamentada pelo </a:t>
            </a:r>
            <a:r>
              <a:rPr lang="pt-BR" sz="2000" b="1">
                <a:solidFill>
                  <a:srgbClr val="000000"/>
                </a:solidFill>
                <a:latin typeface="Aptos"/>
              </a:rPr>
              <a:t>Ministério da Justiça</a:t>
            </a:r>
            <a:r>
              <a:rPr lang="pt-BR" sz="2000">
                <a:solidFill>
                  <a:srgbClr val="000000"/>
                </a:solidFill>
                <a:latin typeface="Aptos"/>
              </a:rPr>
              <a:t>, situada e mantida na </a:t>
            </a:r>
            <a:r>
              <a:rPr lang="pt-BR" sz="2000" b="1">
                <a:solidFill>
                  <a:srgbClr val="000000"/>
                </a:solidFill>
                <a:latin typeface="Aptos"/>
              </a:rPr>
              <a:t>Polícia Federal </a:t>
            </a:r>
            <a:endParaRPr lang="pt-BR" sz="2000" b="1"/>
          </a:p>
          <a:p>
            <a:pPr algn="just">
              <a:lnSpc>
                <a:spcPct val="150000"/>
              </a:lnSpc>
            </a:pPr>
            <a:endParaRPr lang="pt-BR" sz="800">
              <a:latin typeface="Aptos"/>
            </a:endParaRPr>
          </a:p>
          <a:p>
            <a:pPr marL="304800" indent="-3048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>
                <a:latin typeface="Aptos"/>
              </a:rPr>
              <a:t>Atribuição de realizar de </a:t>
            </a:r>
            <a:r>
              <a:rPr lang="pt-BR" sz="2000" b="1">
                <a:latin typeface="Aptos"/>
              </a:rPr>
              <a:t>triagem unificada de comunicados, relatórios e denúncias de empresas</a:t>
            </a:r>
            <a:r>
              <a:rPr lang="pt-BR" sz="2000">
                <a:latin typeface="Aptos"/>
              </a:rPr>
              <a:t>, não de usuários.</a:t>
            </a:r>
          </a:p>
          <a:p>
            <a:pPr algn="just">
              <a:lnSpc>
                <a:spcPct val="150000"/>
              </a:lnSpc>
            </a:pPr>
            <a:endParaRPr lang="pt-BR" sz="800">
              <a:latin typeface="Aptos"/>
            </a:endParaRPr>
          </a:p>
          <a:p>
            <a:pPr marL="647700" lvl="1" indent="-342900" algn="just">
              <a:lnSpc>
                <a:spcPct val="90000"/>
              </a:lnSpc>
              <a:spcBef>
                <a:spcPts val="333"/>
              </a:spcBef>
              <a:buFont typeface="Arial"/>
              <a:buChar char="•"/>
            </a:pPr>
            <a:r>
              <a:rPr lang="pt-BR" sz="2000">
                <a:latin typeface="Aptos"/>
              </a:rPr>
              <a:t>Dispensa notificação para provedores que já reportam </a:t>
            </a:r>
            <a:r>
              <a:rPr lang="pt-BR" sz="2000" b="1">
                <a:latin typeface="Aptos"/>
              </a:rPr>
              <a:t>a centrais nacionais de triagem de denúncia de outros países</a:t>
            </a:r>
            <a:r>
              <a:rPr lang="pt-BR" sz="2000">
                <a:latin typeface="Aptos"/>
              </a:rPr>
              <a:t>: evita duplicidade de comunicações</a:t>
            </a:r>
            <a:endParaRPr lang="en-US" sz="2000">
              <a:latin typeface="Aptos"/>
            </a:endParaRPr>
          </a:p>
          <a:p>
            <a:pPr marL="304165" lvl="1" algn="just">
              <a:lnSpc>
                <a:spcPct val="90000"/>
              </a:lnSpc>
              <a:spcBef>
                <a:spcPts val="333"/>
              </a:spcBef>
            </a:pPr>
            <a:endParaRPr lang="pt-BR" sz="800">
              <a:latin typeface="Aptos"/>
            </a:endParaRPr>
          </a:p>
          <a:p>
            <a:pPr marL="304800" indent="-304800" algn="just">
              <a:lnSpc>
                <a:spcPct val="90000"/>
              </a:lnSpc>
              <a:spcBef>
                <a:spcPts val="667"/>
              </a:spcBef>
              <a:buFont typeface="Arial"/>
              <a:buChar char="•"/>
            </a:pPr>
            <a:r>
              <a:rPr lang="pt-BR" sz="2000">
                <a:latin typeface="Aptos"/>
              </a:rPr>
              <a:t>Disponibiliza as informações aos órgãos investigativos (polícias responsáveis) e  aciona fluxos de acionamento de integrantes do </a:t>
            </a:r>
            <a:r>
              <a:rPr lang="pt-BR" sz="2000" b="1">
                <a:latin typeface="Aptos"/>
              </a:rPr>
              <a:t>Sistema de Garantias</a:t>
            </a:r>
            <a:endParaRPr lang="en-US" sz="2000" b="1">
              <a:latin typeface="Aptos"/>
            </a:endParaRPr>
          </a:p>
          <a:p>
            <a:pPr marL="304800" indent="-304800" algn="just">
              <a:lnSpc>
                <a:spcPct val="90000"/>
              </a:lnSpc>
              <a:spcBef>
                <a:spcPts val="667"/>
              </a:spcBef>
              <a:buFont typeface="Arial"/>
              <a:buChar char="•"/>
            </a:pPr>
            <a:endParaRPr lang="pt-BR" sz="2000">
              <a:latin typeface="Aptos"/>
            </a:endParaRPr>
          </a:p>
          <a:p>
            <a:pPr marL="304800" indent="-304800" algn="just">
              <a:lnSpc>
                <a:spcPct val="90000"/>
              </a:lnSpc>
              <a:spcBef>
                <a:spcPts val="667"/>
              </a:spcBef>
              <a:buFont typeface="Arial"/>
              <a:buChar char="•"/>
            </a:pPr>
            <a:r>
              <a:rPr lang="pt-BR" sz="2000">
                <a:latin typeface="Aptos"/>
              </a:rPr>
              <a:t>MJSP regulamentará articulação entre o </a:t>
            </a:r>
            <a:r>
              <a:rPr lang="pt-BR" sz="2000" b="1">
                <a:latin typeface="Aptos"/>
              </a:rPr>
              <a:t>Centro, os integrantes do Sistema Único de Segurança Pública (</a:t>
            </a:r>
            <a:r>
              <a:rPr lang="pt-BR" sz="2000" b="1" err="1">
                <a:latin typeface="Aptos"/>
              </a:rPr>
              <a:t>Susp</a:t>
            </a:r>
            <a:r>
              <a:rPr lang="pt-BR" sz="2000" b="1">
                <a:latin typeface="Aptos"/>
              </a:rPr>
              <a:t>) e os demais órgãos que tenham competência</a:t>
            </a:r>
            <a:r>
              <a:rPr lang="pt-BR" sz="2000">
                <a:latin typeface="Aptos"/>
              </a:rPr>
              <a:t> para investigação dos crimes comunicados</a:t>
            </a:r>
          </a:p>
          <a:p>
            <a:pPr algn="just">
              <a:lnSpc>
                <a:spcPct val="90000"/>
              </a:lnSpc>
              <a:spcBef>
                <a:spcPts val="667"/>
              </a:spcBef>
            </a:pPr>
            <a:endParaRPr lang="pt-BR" sz="800">
              <a:latin typeface="Aptos"/>
            </a:endParaRPr>
          </a:p>
          <a:p>
            <a:pPr marL="304800" indent="-304800" algn="just">
              <a:lnSpc>
                <a:spcPct val="90000"/>
              </a:lnSpc>
              <a:spcBef>
                <a:spcPts val="667"/>
              </a:spcBef>
              <a:buFont typeface="Arial"/>
              <a:buChar char="•"/>
            </a:pPr>
            <a:r>
              <a:rPr lang="pt-BR" sz="2000">
                <a:latin typeface="Aptos"/>
              </a:rPr>
              <a:t>Publicar</a:t>
            </a:r>
            <a:r>
              <a:rPr lang="pt-BR" sz="2000" b="1">
                <a:latin typeface="Aptos"/>
              </a:rPr>
              <a:t> relatórios</a:t>
            </a:r>
            <a:r>
              <a:rPr lang="pt-BR" sz="2000">
                <a:latin typeface="Aptos"/>
              </a:rPr>
              <a:t> agregados dos quantitativos de notificações recebidas e processadas.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1746217-5C75-17FE-260C-1153C87C1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126" y="6090688"/>
            <a:ext cx="3482762" cy="498603"/>
          </a:xfrm>
          <a:prstGeom prst="rect">
            <a:avLst/>
          </a:prstGeom>
        </p:spPr>
      </p:pic>
      <p:sp>
        <p:nvSpPr>
          <p:cNvPr id="6" name="Freeform 22">
            <a:extLst>
              <a:ext uri="{FF2B5EF4-FFF2-40B4-BE49-F238E27FC236}">
                <a16:creationId xmlns:a16="http://schemas.microsoft.com/office/drawing/2014/main" id="{D7D0C2F0-71F6-AEE5-6511-CB0249691857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10" name="Freeform 22">
            <a:extLst>
              <a:ext uri="{FF2B5EF4-FFF2-40B4-BE49-F238E27FC236}">
                <a16:creationId xmlns:a16="http://schemas.microsoft.com/office/drawing/2014/main" id="{FA65A59A-9669-C291-F4B1-E729339FAB43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275151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8"/>
          <p:cNvSpPr txBox="1"/>
          <p:nvPr/>
        </p:nvSpPr>
        <p:spPr>
          <a:xfrm>
            <a:off x="1179314" y="4126728"/>
            <a:ext cx="9833370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83"/>
              </a:lnSpc>
              <a:spcBef>
                <a:spcPct val="0"/>
              </a:spcBef>
            </a:pPr>
            <a:r>
              <a:rPr lang="en-US" sz="1800" b="1" spc="33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SECRETARIA NACIONAL DE DIREITOS DIGITAIS</a:t>
            </a:r>
          </a:p>
        </p:txBody>
      </p:sp>
      <p:pic>
        <p:nvPicPr>
          <p:cNvPr id="32" name="Imagem 31" descr="Desenho de bandeira&#10;&#10;O conteúdo gerado por IA pode estar incorreto.">
            <a:extLst>
              <a:ext uri="{FF2B5EF4-FFF2-40B4-BE49-F238E27FC236}">
                <a16:creationId xmlns:a16="http://schemas.microsoft.com/office/drawing/2014/main" id="{2CDE0784-B8D0-0421-88A7-4F6DDC8D9B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398" y="2526582"/>
            <a:ext cx="6403326" cy="1279669"/>
          </a:xfrm>
          <a:prstGeom prst="rect">
            <a:avLst/>
          </a:prstGeom>
        </p:spPr>
      </p:pic>
      <p:sp>
        <p:nvSpPr>
          <p:cNvPr id="38" name="Freeform 22">
            <a:extLst>
              <a:ext uri="{FF2B5EF4-FFF2-40B4-BE49-F238E27FC236}">
                <a16:creationId xmlns:a16="http://schemas.microsoft.com/office/drawing/2014/main" id="{69FF3225-6AFB-76E4-DACC-173BD8492F87}"/>
              </a:ext>
            </a:extLst>
          </p:cNvPr>
          <p:cNvSpPr/>
          <p:nvPr/>
        </p:nvSpPr>
        <p:spPr>
          <a:xfrm rot="5400000">
            <a:off x="11181974" y="5875619"/>
            <a:ext cx="1102071" cy="1077501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40" name="Freeform 22">
            <a:extLst>
              <a:ext uri="{FF2B5EF4-FFF2-40B4-BE49-F238E27FC236}">
                <a16:creationId xmlns:a16="http://schemas.microsoft.com/office/drawing/2014/main" id="{1054022D-3AF4-7F5E-136D-4FCE9EBDD9C8}"/>
              </a:ext>
            </a:extLst>
          </p:cNvPr>
          <p:cNvSpPr/>
          <p:nvPr/>
        </p:nvSpPr>
        <p:spPr>
          <a:xfrm rot="5400000">
            <a:off x="10896870" y="5737405"/>
            <a:ext cx="918791" cy="821110"/>
          </a:xfrm>
          <a:prstGeom prst="flowChartAlternateProcess">
            <a:avLst/>
          </a:prstGeom>
          <a:solidFill>
            <a:srgbClr val="FF2D2E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42" name="Freeform 22">
            <a:extLst>
              <a:ext uri="{FF2B5EF4-FFF2-40B4-BE49-F238E27FC236}">
                <a16:creationId xmlns:a16="http://schemas.microsoft.com/office/drawing/2014/main" id="{AA552A9A-2148-5165-BBAF-E6C40ED4D5D3}"/>
              </a:ext>
            </a:extLst>
          </p:cNvPr>
          <p:cNvSpPr/>
          <p:nvPr/>
        </p:nvSpPr>
        <p:spPr>
          <a:xfrm rot="5400000">
            <a:off x="-54661" y="-96298"/>
            <a:ext cx="1115925" cy="1216047"/>
          </a:xfrm>
          <a:prstGeom prst="flowChartAlternateProcess">
            <a:avLst/>
          </a:prstGeom>
          <a:solidFill>
            <a:srgbClr val="2256EA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44" name="Freeform 22">
            <a:extLst>
              <a:ext uri="{FF2B5EF4-FFF2-40B4-BE49-F238E27FC236}">
                <a16:creationId xmlns:a16="http://schemas.microsoft.com/office/drawing/2014/main" id="{73982DD9-D46D-BCFE-DA29-245764399FC5}"/>
              </a:ext>
            </a:extLst>
          </p:cNvPr>
          <p:cNvSpPr/>
          <p:nvPr/>
        </p:nvSpPr>
        <p:spPr>
          <a:xfrm rot="5400000">
            <a:off x="418230" y="449870"/>
            <a:ext cx="932645" cy="931946"/>
          </a:xfrm>
          <a:prstGeom prst="flowChartAlternateProcess">
            <a:avLst/>
          </a:prstGeom>
          <a:solidFill>
            <a:srgbClr val="F4BA10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6141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25176-280C-916A-EF8E-1D041344E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D6F12086-1A53-088F-37BC-03876A78DBF2}"/>
              </a:ext>
            </a:extLst>
          </p:cNvPr>
          <p:cNvSpPr txBox="1"/>
          <p:nvPr/>
        </p:nvSpPr>
        <p:spPr>
          <a:xfrm>
            <a:off x="511277" y="1075073"/>
            <a:ext cx="11015249" cy="4678204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/>
              <a:buChar char="•"/>
            </a:pPr>
            <a:r>
              <a:rPr lang="pt-BR" sz="2000" dirty="0"/>
              <a:t>Compromissos do Estado brasileiro na 1ª Conferência Ministerial Global sobre o Fim da Violência contra Crianças (</a:t>
            </a:r>
            <a:r>
              <a:rPr lang="pt-BR" sz="2000" dirty="0" err="1"/>
              <a:t>nov</a:t>
            </a:r>
            <a:r>
              <a:rPr lang="pt-BR" sz="2000" dirty="0"/>
              <a:t>/2024)</a:t>
            </a:r>
          </a:p>
          <a:p>
            <a:pPr marL="285750" indent="-285750" algn="just">
              <a:buFont typeface="Arial"/>
              <a:buChar char="•"/>
            </a:pPr>
            <a:endParaRPr lang="pt-BR" sz="2000" dirty="0"/>
          </a:p>
          <a:p>
            <a:pPr marL="285750" indent="-285750" algn="just">
              <a:buFont typeface="Arial"/>
              <a:buChar char="•"/>
            </a:pPr>
            <a:r>
              <a:rPr lang="pt-BR" sz="2000" dirty="0"/>
              <a:t>Lançamento da Estratégia “Crescer em Paz” em parceria com o UNODC (</a:t>
            </a:r>
            <a:r>
              <a:rPr lang="pt-BR" sz="2000" dirty="0" err="1"/>
              <a:t>abr</a:t>
            </a:r>
            <a:r>
              <a:rPr lang="pt-BR" sz="2000" dirty="0"/>
              <a:t>/2025)</a:t>
            </a:r>
          </a:p>
          <a:p>
            <a:pPr marL="285750" indent="-285750" algn="just">
              <a:buFont typeface="Arial"/>
              <a:buChar char="•"/>
            </a:pPr>
            <a:endParaRPr lang="pt-BR" sz="2000" dirty="0">
              <a:latin typeface="Aptos"/>
            </a:endParaRPr>
          </a:p>
          <a:p>
            <a:pPr marL="285750" indent="-285750" algn="just">
              <a:buFont typeface="Arial"/>
              <a:buChar char="•"/>
            </a:pPr>
            <a:r>
              <a:rPr lang="pt-BR" sz="2000" dirty="0">
                <a:latin typeface="Aptos"/>
              </a:rPr>
              <a:t>Comitê de Verificação de Idade (</a:t>
            </a:r>
            <a:r>
              <a:rPr lang="pt-BR" sz="2000" dirty="0" err="1">
                <a:latin typeface="Aptos"/>
              </a:rPr>
              <a:t>jun</a:t>
            </a:r>
            <a:r>
              <a:rPr lang="pt-BR" sz="2000" dirty="0">
                <a:latin typeface="Aptos"/>
              </a:rPr>
              <a:t>-dez/2025): </a:t>
            </a:r>
            <a:r>
              <a:rPr lang="pt-BR" sz="2000" b="1" dirty="0">
                <a:latin typeface="Aptos"/>
              </a:rPr>
              <a:t>22</a:t>
            </a:r>
            <a:r>
              <a:rPr lang="pt-BR" sz="2000" dirty="0">
                <a:latin typeface="Aptos"/>
              </a:rPr>
              <a:t> reuniões bilaterais com empresas, associações e organizações da sociedade civil </a:t>
            </a:r>
          </a:p>
          <a:p>
            <a:pPr marL="285750" indent="-285750" algn="just">
              <a:buFont typeface="Arial"/>
              <a:buChar char="•"/>
            </a:pPr>
            <a:endParaRPr lang="pt-BR" sz="2000" dirty="0">
              <a:latin typeface="Aptos"/>
            </a:endParaRPr>
          </a:p>
          <a:p>
            <a:pPr marL="285750" indent="-285750" algn="just">
              <a:buFont typeface="Arial"/>
              <a:buChar char="•"/>
            </a:pPr>
            <a:r>
              <a:rPr lang="pt-BR" sz="2000" dirty="0">
                <a:latin typeface="Aptos"/>
              </a:rPr>
              <a:t>Comitê de Canal de Denúncia (</a:t>
            </a:r>
            <a:r>
              <a:rPr lang="pt-BR" sz="2000" dirty="0" err="1">
                <a:latin typeface="Aptos"/>
              </a:rPr>
              <a:t>mai-nov</a:t>
            </a:r>
            <a:r>
              <a:rPr lang="pt-BR" sz="2000" dirty="0">
                <a:latin typeface="Aptos"/>
              </a:rPr>
              <a:t>/2025): </a:t>
            </a:r>
            <a:r>
              <a:rPr lang="pt-BR" sz="2000" b="1" dirty="0">
                <a:latin typeface="Aptos"/>
              </a:rPr>
              <a:t>17</a:t>
            </a:r>
            <a:r>
              <a:rPr lang="pt-BR" sz="2000" dirty="0">
                <a:latin typeface="Aptos"/>
              </a:rPr>
              <a:t> reuniões bilaterais com empresas, associações e organizações da sociedade civil </a:t>
            </a:r>
          </a:p>
          <a:p>
            <a:pPr marL="285750" indent="-285750" algn="just">
              <a:buFont typeface="Arial"/>
              <a:buChar char="•"/>
            </a:pPr>
            <a:endParaRPr lang="pt-BR" sz="2000" dirty="0">
              <a:latin typeface="Aptos"/>
            </a:endParaRPr>
          </a:p>
          <a:p>
            <a:pPr marL="285750" indent="-285750" algn="just">
              <a:buFont typeface="Arial"/>
              <a:buChar char="•"/>
            </a:pPr>
            <a:r>
              <a:rPr lang="pt-BR" sz="2000" b="1" dirty="0">
                <a:latin typeface="Aptos"/>
              </a:rPr>
              <a:t>Consulta Pública </a:t>
            </a:r>
            <a:r>
              <a:rPr lang="pt-BR" sz="2000" dirty="0">
                <a:latin typeface="Aptos"/>
              </a:rPr>
              <a:t>sobre Aferição de Idade (out-</a:t>
            </a:r>
            <a:r>
              <a:rPr lang="pt-BR" sz="2000" dirty="0" err="1">
                <a:latin typeface="Aptos"/>
              </a:rPr>
              <a:t>nov</a:t>
            </a:r>
            <a:r>
              <a:rPr lang="pt-BR" sz="2000" dirty="0">
                <a:latin typeface="Aptos"/>
              </a:rPr>
              <a:t>/2025): mais de </a:t>
            </a:r>
            <a:r>
              <a:rPr lang="pt-BR" sz="2000" b="1" dirty="0">
                <a:latin typeface="Aptos"/>
              </a:rPr>
              <a:t>70</a:t>
            </a:r>
            <a:r>
              <a:rPr lang="pt-BR" sz="2000" dirty="0">
                <a:latin typeface="Aptos"/>
              </a:rPr>
              <a:t> contribuições de empresas, associações, especialistas, organizações da sociedade civil e cidadãos</a:t>
            </a:r>
          </a:p>
          <a:p>
            <a:pPr marL="285750" indent="-285750" algn="just">
              <a:buFont typeface="Arial"/>
              <a:buChar char="•"/>
            </a:pPr>
            <a:endParaRPr lang="pt-BR" sz="2000" dirty="0">
              <a:latin typeface="Aptos"/>
            </a:endParaRPr>
          </a:p>
          <a:p>
            <a:pPr marL="285750" indent="-285750" algn="just">
              <a:buFont typeface="Arial"/>
              <a:buChar char="•"/>
            </a:pPr>
            <a:r>
              <a:rPr lang="pt-BR" sz="2000" dirty="0">
                <a:latin typeface="Aptos"/>
              </a:rPr>
              <a:t>Reuniões bilaterais (desde out/2025): mais de </a:t>
            </a:r>
            <a:r>
              <a:rPr lang="pt-BR" sz="2000" b="1" dirty="0">
                <a:latin typeface="Aptos"/>
              </a:rPr>
              <a:t>70</a:t>
            </a:r>
            <a:r>
              <a:rPr lang="pt-BR" sz="2000" dirty="0">
                <a:latin typeface="Aptos"/>
              </a:rPr>
              <a:t>, para mapeamento de dúvidas oriundas da Lei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6D9FB56-7501-ACCF-ACC4-96E0723523EC}"/>
              </a:ext>
            </a:extLst>
          </p:cNvPr>
          <p:cNvSpPr txBox="1"/>
          <p:nvPr/>
        </p:nvSpPr>
        <p:spPr>
          <a:xfrm>
            <a:off x="2024816" y="184351"/>
            <a:ext cx="8141369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 dirty="0">
                <a:latin typeface="Aptos Display"/>
              </a:rPr>
              <a:t>Histórico</a:t>
            </a:r>
            <a:endParaRPr lang="pt-BR" sz="1867" dirty="0"/>
          </a:p>
          <a:p>
            <a:pPr algn="ctr"/>
            <a:endParaRPr lang="pt-BR" sz="3600" b="1" dirty="0"/>
          </a:p>
        </p:txBody>
      </p:sp>
      <p:sp>
        <p:nvSpPr>
          <p:cNvPr id="3" name="Freeform 22">
            <a:extLst>
              <a:ext uri="{FF2B5EF4-FFF2-40B4-BE49-F238E27FC236}">
                <a16:creationId xmlns:a16="http://schemas.microsoft.com/office/drawing/2014/main" id="{97D9A0FC-3193-29BD-7D95-2F32B9DB763B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9944668-ABE0-3F1A-F1B5-0CB779FEC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772" y="5992063"/>
            <a:ext cx="3878439" cy="593472"/>
          </a:xfrm>
          <a:prstGeom prst="rect">
            <a:avLst/>
          </a:prstGeom>
        </p:spPr>
      </p:pic>
      <p:sp>
        <p:nvSpPr>
          <p:cNvPr id="6" name="Freeform 22">
            <a:extLst>
              <a:ext uri="{FF2B5EF4-FFF2-40B4-BE49-F238E27FC236}">
                <a16:creationId xmlns:a16="http://schemas.microsoft.com/office/drawing/2014/main" id="{4271C7D9-7746-BD01-A980-973D27E14861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462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BDBAE-B8A1-1087-5B67-EDB470F7A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2">
            <a:extLst>
              <a:ext uri="{FF2B5EF4-FFF2-40B4-BE49-F238E27FC236}">
                <a16:creationId xmlns:a16="http://schemas.microsoft.com/office/drawing/2014/main" id="{27349B3F-95A2-0ECD-74FD-C119E88E2D94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7CA6E2C-921B-9586-4977-34D4B49CF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772" y="5992063"/>
            <a:ext cx="3878439" cy="593472"/>
          </a:xfrm>
          <a:prstGeom prst="rect">
            <a:avLst/>
          </a:prstGeom>
        </p:spPr>
      </p:pic>
      <p:sp>
        <p:nvSpPr>
          <p:cNvPr id="6" name="Freeform 22">
            <a:extLst>
              <a:ext uri="{FF2B5EF4-FFF2-40B4-BE49-F238E27FC236}">
                <a16:creationId xmlns:a16="http://schemas.microsoft.com/office/drawing/2014/main" id="{4DE48C62-973D-BF46-D15A-1F98BBF3B0C5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2" name="Imagem 1" descr="Interface gráfica do usuário, Texto, Email&#10;&#10;O conteúdo gerado por IA pode estar incorreto.">
            <a:extLst>
              <a:ext uri="{FF2B5EF4-FFF2-40B4-BE49-F238E27FC236}">
                <a16:creationId xmlns:a16="http://schemas.microsoft.com/office/drawing/2014/main" id="{F629B6AC-E77D-F411-B074-418A803A4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3" t="11024" r="27580" b="4573"/>
          <a:stretch>
            <a:fillRect/>
          </a:stretch>
        </p:blipFill>
        <p:spPr>
          <a:xfrm>
            <a:off x="4513393" y="402924"/>
            <a:ext cx="7010401" cy="4971662"/>
          </a:xfrm>
          <a:prstGeom prst="rect">
            <a:avLst/>
          </a:prstGeom>
        </p:spPr>
      </p:pic>
      <p:pic>
        <p:nvPicPr>
          <p:cNvPr id="4" name="Imagem 3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3A94AA96-40AE-D830-8DA5-8F9C71C1E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8" t="13453" r="34839" b="2752"/>
          <a:stretch>
            <a:fillRect/>
          </a:stretch>
        </p:blipFill>
        <p:spPr>
          <a:xfrm>
            <a:off x="412954" y="402924"/>
            <a:ext cx="5780512" cy="47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5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A5147-8BC6-D0CF-A58F-051C8CA52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2">
            <a:extLst>
              <a:ext uri="{FF2B5EF4-FFF2-40B4-BE49-F238E27FC236}">
                <a16:creationId xmlns:a16="http://schemas.microsoft.com/office/drawing/2014/main" id="{7D2D0D49-33AD-367F-0C7B-FAB82A962B5B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6C0A8D-69C1-A8AC-B32E-8D97CA703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772" y="5992063"/>
            <a:ext cx="3878439" cy="593472"/>
          </a:xfrm>
          <a:prstGeom prst="rect">
            <a:avLst/>
          </a:prstGeom>
        </p:spPr>
      </p:pic>
      <p:sp>
        <p:nvSpPr>
          <p:cNvPr id="6" name="Freeform 22">
            <a:extLst>
              <a:ext uri="{FF2B5EF4-FFF2-40B4-BE49-F238E27FC236}">
                <a16:creationId xmlns:a16="http://schemas.microsoft.com/office/drawing/2014/main" id="{32A58A2B-3775-47FB-EEEB-16B3538BD967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8" name="Imagem 7" descr="Interface gráfica do usuário, Texto, Site&#10;&#10;O conteúdo gerado por IA pode estar incorreto.">
            <a:extLst>
              <a:ext uri="{FF2B5EF4-FFF2-40B4-BE49-F238E27FC236}">
                <a16:creationId xmlns:a16="http://schemas.microsoft.com/office/drawing/2014/main" id="{DAD16275-CCE1-898B-8344-2FEAF0319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3" t="14667" r="26261" b="38903"/>
          <a:stretch>
            <a:fillRect/>
          </a:stretch>
        </p:blipFill>
        <p:spPr>
          <a:xfrm>
            <a:off x="341034" y="2055810"/>
            <a:ext cx="5516762" cy="2746380"/>
          </a:xfrm>
          <a:prstGeom prst="rect">
            <a:avLst/>
          </a:prstGeom>
        </p:spPr>
      </p:pic>
      <p:pic>
        <p:nvPicPr>
          <p:cNvPr id="10" name="Imagem 9" descr="Interface gráfica do usuário, Texto, Site&#10;&#10;O conteúdo gerado por IA pode estar incorreto.">
            <a:extLst>
              <a:ext uri="{FF2B5EF4-FFF2-40B4-BE49-F238E27FC236}">
                <a16:creationId xmlns:a16="http://schemas.microsoft.com/office/drawing/2014/main" id="{67DC7DC1-476C-6937-D6B4-0F05FA6D2C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20285" r="15887" b="1265"/>
          <a:stretch>
            <a:fillRect/>
          </a:stretch>
        </p:blipFill>
        <p:spPr>
          <a:xfrm>
            <a:off x="6096000" y="1858295"/>
            <a:ext cx="5661494" cy="331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4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73B47-7478-88EF-49BC-B1BC5CAB4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>
            <a:extLst>
              <a:ext uri="{FF2B5EF4-FFF2-40B4-BE49-F238E27FC236}">
                <a16:creationId xmlns:a16="http://schemas.microsoft.com/office/drawing/2014/main" id="{C731206F-67A9-3A7E-69DC-98505A49B252}"/>
              </a:ext>
            </a:extLst>
          </p:cNvPr>
          <p:cNvSpPr txBox="1"/>
          <p:nvPr/>
        </p:nvSpPr>
        <p:spPr>
          <a:xfrm>
            <a:off x="1975832" y="1029639"/>
            <a:ext cx="8141369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>
                <a:latin typeface="Aptos Display"/>
              </a:rPr>
              <a:t>Aferição de idade - Cenário Internacional</a:t>
            </a:r>
          </a:p>
        </p:txBody>
      </p:sp>
      <p:sp>
        <p:nvSpPr>
          <p:cNvPr id="10" name="Freeform 22">
            <a:extLst>
              <a:ext uri="{FF2B5EF4-FFF2-40B4-BE49-F238E27FC236}">
                <a16:creationId xmlns:a16="http://schemas.microsoft.com/office/drawing/2014/main" id="{2549CBC9-8DA0-11B2-B213-17A3D05BF906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6B906147-A2A9-565D-4979-9754F3C70746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971052D-D8FF-AC0A-83B0-56830539B0FA}"/>
              </a:ext>
            </a:extLst>
          </p:cNvPr>
          <p:cNvGraphicFramePr>
            <a:graphicFrameLocks noGrp="1"/>
          </p:cNvGraphicFramePr>
          <p:nvPr/>
        </p:nvGraphicFramePr>
        <p:xfrm>
          <a:off x="508000" y="2074333"/>
          <a:ext cx="11175213" cy="273848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90749">
                  <a:extLst>
                    <a:ext uri="{9D8B030D-6E8A-4147-A177-3AD203B41FA5}">
                      <a16:colId xmlns:a16="http://schemas.microsoft.com/office/drawing/2014/main" val="4250272623"/>
                    </a:ext>
                  </a:extLst>
                </a:gridCol>
                <a:gridCol w="4487333">
                  <a:extLst>
                    <a:ext uri="{9D8B030D-6E8A-4147-A177-3AD203B41FA5}">
                      <a16:colId xmlns:a16="http://schemas.microsoft.com/office/drawing/2014/main" val="2861555978"/>
                    </a:ext>
                  </a:extLst>
                </a:gridCol>
                <a:gridCol w="4497131">
                  <a:extLst>
                    <a:ext uri="{9D8B030D-6E8A-4147-A177-3AD203B41FA5}">
                      <a16:colId xmlns:a16="http://schemas.microsoft.com/office/drawing/2014/main" val="3634887000"/>
                    </a:ext>
                  </a:extLst>
                </a:gridCol>
              </a:tblGrid>
              <a:tr h="7514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2000" b="1">
                          <a:solidFill>
                            <a:srgbClr val="FFFFFF"/>
                          </a:solidFill>
                          <a:effectLst/>
                        </a:rPr>
                        <a:t>Regiões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rgbClr val="183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sz="2000" b="1"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rgbClr val="183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PT" sz="2000" b="1">
                          <a:solidFill>
                            <a:schemeClr val="bg1"/>
                          </a:solidFill>
                          <a:effectLst/>
                        </a:rPr>
                        <a:t>Tempo para adaptação e implementação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B w="12700">
                      <a:solidFill>
                        <a:schemeClr val="tx1"/>
                      </a:solidFill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045821"/>
                  </a:ext>
                </a:extLst>
              </a:tr>
              <a:tr h="496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PT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Austrália</a:t>
                      </a:r>
                      <a:endParaRPr lang="pt-PT" sz="1600" b="1" i="0" u="none" strike="noStrike" noProof="0" err="1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b="0" i="0" u="none" strike="noStrike" kern="1200" noProof="0">
                          <a:solidFill>
                            <a:srgbClr val="000000"/>
                          </a:solidFill>
                          <a:effectLst/>
                        </a:rPr>
                        <a:t>Lei de Emenda à Segurança Online</a:t>
                      </a:r>
                      <a:r>
                        <a:rPr lang="pt-PT" sz="1600" b="0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 </a:t>
                      </a:r>
                      <a:r>
                        <a:rPr lang="pt-PT" sz="16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2024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12 Meses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383043"/>
                  </a:ext>
                </a:extLst>
              </a:tr>
              <a:tr h="496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PT" sz="1600" b="1">
                          <a:effectLst/>
                        </a:rPr>
                        <a:t>Reino Unido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b="0" i="0" u="none" strike="noStrike" kern="1200" noProof="0">
                          <a:solidFill>
                            <a:srgbClr val="000000"/>
                          </a:solidFill>
                          <a:effectLst/>
                        </a:rPr>
                        <a:t>Lei de Segurança Online</a:t>
                      </a:r>
                      <a:r>
                        <a:rPr lang="pt-PT" sz="16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 2023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b="0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cerca de</a:t>
                      </a:r>
                      <a:r>
                        <a:rPr lang="pt-PT" sz="16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 21 Meses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741715"/>
                  </a:ext>
                </a:extLst>
              </a:tr>
              <a:tr h="496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PT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Europa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b="0" i="0" u="none" strike="noStrike" kern="1200" noProof="0">
                          <a:solidFill>
                            <a:srgbClr val="000000"/>
                          </a:solidFill>
                          <a:effectLst/>
                        </a:rPr>
                        <a:t>Lei dos Serviços Digitais</a:t>
                      </a:r>
                      <a:r>
                        <a:rPr lang="pt-PT" sz="16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 2022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b="0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cerca de </a:t>
                      </a:r>
                      <a:r>
                        <a:rPr lang="pt-PT" sz="16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 32 Meses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863900"/>
                  </a:ext>
                </a:extLst>
              </a:tr>
              <a:tr h="4967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PT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Estados Unidos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b="0" i="0" u="none" strike="noStrike" kern="1200" noProof="0">
                          <a:solidFill>
                            <a:srgbClr val="000000"/>
                          </a:solidFill>
                          <a:effectLst/>
                        </a:rPr>
                        <a:t>Lei de Garantia da Idade Digital</a:t>
                      </a:r>
                      <a:r>
                        <a:rPr lang="pt-PT" sz="1600" b="0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 (Califórnia)</a:t>
                      </a:r>
                      <a:r>
                        <a:rPr lang="pt-PT" sz="16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 2025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15 Meses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55250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088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4EE51-595D-D91F-EBE6-D91F73128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2">
            <a:extLst>
              <a:ext uri="{FF2B5EF4-FFF2-40B4-BE49-F238E27FC236}">
                <a16:creationId xmlns:a16="http://schemas.microsoft.com/office/drawing/2014/main" id="{56697AA6-1661-D62E-8921-4B41CF16EEB2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E68787E-FB60-0DCF-D8F8-4C4834D72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772" y="5992063"/>
            <a:ext cx="3878439" cy="593472"/>
          </a:xfrm>
          <a:prstGeom prst="rect">
            <a:avLst/>
          </a:prstGeom>
        </p:spPr>
      </p:pic>
      <p:sp>
        <p:nvSpPr>
          <p:cNvPr id="6" name="Freeform 22">
            <a:extLst>
              <a:ext uri="{FF2B5EF4-FFF2-40B4-BE49-F238E27FC236}">
                <a16:creationId xmlns:a16="http://schemas.microsoft.com/office/drawing/2014/main" id="{D33A7F0F-5D21-7F84-7788-1CA531509A69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1026" name="Picture 2" descr="Código QR&#10;&#10;O conteúdo gerado por IA pode estar incorreto.">
            <a:extLst>
              <a:ext uri="{FF2B5EF4-FFF2-40B4-BE49-F238E27FC236}">
                <a16:creationId xmlns:a16="http://schemas.microsoft.com/office/drawing/2014/main" id="{032C77DB-5E59-FFBB-6A8B-D730BC372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262" y="1386809"/>
            <a:ext cx="4703627" cy="408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C46C7C84-B601-41ED-EA17-15649E0C5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3" t="21954" r="27984" b="10429"/>
          <a:stretch>
            <a:fillRect/>
          </a:stretch>
        </p:blipFill>
        <p:spPr>
          <a:xfrm>
            <a:off x="1494694" y="698090"/>
            <a:ext cx="3996081" cy="563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53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1EA2FA-0FD1-403A-9EF3-583569B7F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D798C38A-24BD-90A1-1D55-D19ED27DD8C8}"/>
              </a:ext>
            </a:extLst>
          </p:cNvPr>
          <p:cNvSpPr txBox="1"/>
          <p:nvPr/>
        </p:nvSpPr>
        <p:spPr>
          <a:xfrm>
            <a:off x="694113" y="1281550"/>
            <a:ext cx="10796737" cy="5047536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/>
              <a:buChar char="•"/>
            </a:pPr>
            <a:r>
              <a:rPr lang="pt-BR" sz="2000">
                <a:latin typeface="Aptos"/>
              </a:rPr>
              <a:t>Consulta realizada pela </a:t>
            </a:r>
            <a:r>
              <a:rPr lang="pt-BR" sz="2000" b="1">
                <a:latin typeface="Aptos"/>
              </a:rPr>
              <a:t>SEDIGI/MJSP.</a:t>
            </a:r>
            <a:endParaRPr lang="pt-BR" sz="2000"/>
          </a:p>
          <a:p>
            <a:pPr algn="just"/>
            <a:endParaRPr lang="pt-BR" sz="2000" b="1">
              <a:latin typeface="Aptos"/>
            </a:endParaRPr>
          </a:p>
          <a:p>
            <a:pPr marL="285750" indent="-285750" algn="just">
              <a:buFont typeface="Arial"/>
              <a:buChar char="•"/>
            </a:pPr>
            <a:r>
              <a:rPr lang="pt-BR" sz="2000">
                <a:latin typeface="Aptos"/>
              </a:rPr>
              <a:t>Resulta do trabalho do Comitê Consultivo de especialistas, com participação da </a:t>
            </a:r>
            <a:r>
              <a:rPr lang="pt-BR" sz="2000" b="1">
                <a:latin typeface="Aptos"/>
              </a:rPr>
              <a:t>ANPD.</a:t>
            </a:r>
          </a:p>
          <a:p>
            <a:pPr algn="just"/>
            <a:endParaRPr lang="pt-BR" sz="2000">
              <a:latin typeface="Aptos"/>
            </a:endParaRPr>
          </a:p>
          <a:p>
            <a:pPr marL="285750" indent="-285750" algn="just">
              <a:buFont typeface="Arial"/>
              <a:buChar char="•"/>
            </a:pPr>
            <a:r>
              <a:rPr lang="pt-BR" sz="2000">
                <a:latin typeface="Aptos"/>
              </a:rPr>
              <a:t>Subsídio para o processo de regulamentação da Lei nº 15.211/2025 (ECA Digital).</a:t>
            </a:r>
          </a:p>
          <a:p>
            <a:pPr algn="just"/>
            <a:endParaRPr lang="pt-BR" sz="2000">
              <a:latin typeface="Aptos"/>
            </a:endParaRPr>
          </a:p>
          <a:p>
            <a:pPr marL="285750" indent="-285750" algn="just">
              <a:buFont typeface="Arial"/>
              <a:buChar char="•"/>
            </a:pPr>
            <a:r>
              <a:rPr lang="pt-BR" sz="2000" b="1">
                <a:latin typeface="Aptos"/>
              </a:rPr>
              <a:t>Objetivo:</a:t>
            </a:r>
            <a:r>
              <a:rPr lang="pt-BR" sz="2000">
                <a:latin typeface="Aptos"/>
              </a:rPr>
              <a:t> reunir insumos técnicos, jurídicos e sociais sobre mecanismos de garantia de idade (</a:t>
            </a:r>
            <a:r>
              <a:rPr lang="pt-BR" sz="2000" i="1">
                <a:latin typeface="Aptos"/>
              </a:rPr>
              <a:t>age </a:t>
            </a:r>
            <a:r>
              <a:rPr lang="pt-BR" sz="2000" i="1" err="1">
                <a:latin typeface="Aptos"/>
              </a:rPr>
              <a:t>assurance</a:t>
            </a:r>
            <a:r>
              <a:rPr lang="pt-BR" sz="2000">
                <a:latin typeface="Aptos"/>
              </a:rPr>
              <a:t>).</a:t>
            </a:r>
          </a:p>
          <a:p>
            <a:pPr marL="285750" indent="-285750" algn="just">
              <a:buFont typeface="Arial"/>
              <a:buChar char="•"/>
            </a:pPr>
            <a:endParaRPr lang="pt-BR" sz="2000">
              <a:latin typeface="Aptos"/>
            </a:endParaRPr>
          </a:p>
          <a:p>
            <a:pPr marL="285750" indent="-285750" algn="just">
              <a:buFont typeface="Arial"/>
              <a:buChar char="•"/>
            </a:pPr>
            <a:r>
              <a:rPr lang="pt-BR" sz="2000" b="1">
                <a:latin typeface="Aptos"/>
              </a:rPr>
              <a:t>Metodologia: </a:t>
            </a:r>
          </a:p>
          <a:p>
            <a:pPr algn="just"/>
            <a:r>
              <a:rPr lang="pt-BR" sz="2000">
                <a:latin typeface="Aptos"/>
              </a:rPr>
              <a:t>     - Classificação das contribuições em 9 eixos temáticos.</a:t>
            </a:r>
          </a:p>
          <a:p>
            <a:pPr algn="just"/>
            <a:r>
              <a:rPr lang="pt-BR" sz="2000">
                <a:latin typeface="Aptos"/>
              </a:rPr>
              <a:t>    - Enfoque em tensões estruturais, riscos, soluções tecnológicas e governança.</a:t>
            </a:r>
          </a:p>
          <a:p>
            <a:pPr algn="just"/>
            <a:endParaRPr lang="pt-BR" sz="2000">
              <a:latin typeface="Aptos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>
                <a:latin typeface="Aptos"/>
              </a:rPr>
              <a:t>Total de </a:t>
            </a:r>
            <a:r>
              <a:rPr lang="pt-BR" sz="2000" b="1">
                <a:latin typeface="Aptos"/>
              </a:rPr>
              <a:t>70 participantes.</a:t>
            </a:r>
            <a:endParaRPr lang="pt-BR" sz="2000"/>
          </a:p>
          <a:p>
            <a:pPr marL="342900" indent="-342900" algn="just">
              <a:buFont typeface="Arial"/>
              <a:buChar char="•"/>
            </a:pPr>
            <a:endParaRPr lang="pt-BR" sz="2400" b="1">
              <a:highlight>
                <a:srgbClr val="F4BA10"/>
              </a:highlight>
              <a:latin typeface="Aptos"/>
            </a:endParaRPr>
          </a:p>
          <a:p>
            <a:pPr marL="342900" indent="-342900" algn="just">
              <a:buFont typeface="Arial"/>
              <a:buChar char="•"/>
            </a:pPr>
            <a:endParaRPr lang="pt-BR" sz="2000">
              <a:latin typeface="Aptos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FB5D72B-E897-9A13-6FC4-C80B56CE10D3}"/>
              </a:ext>
            </a:extLst>
          </p:cNvPr>
          <p:cNvSpPr txBox="1"/>
          <p:nvPr/>
        </p:nvSpPr>
        <p:spPr>
          <a:xfrm>
            <a:off x="2024816" y="184351"/>
            <a:ext cx="8141369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 dirty="0">
                <a:latin typeface="Aptos Display"/>
              </a:rPr>
              <a:t>Contexto da Consulta Pública</a:t>
            </a:r>
            <a:endParaRPr lang="pt-BR" sz="1867" dirty="0"/>
          </a:p>
          <a:p>
            <a:pPr algn="ctr"/>
            <a:endParaRPr lang="pt-BR" sz="3600" b="1" dirty="0"/>
          </a:p>
        </p:txBody>
      </p:sp>
      <p:sp>
        <p:nvSpPr>
          <p:cNvPr id="3" name="Freeform 22">
            <a:extLst>
              <a:ext uri="{FF2B5EF4-FFF2-40B4-BE49-F238E27FC236}">
                <a16:creationId xmlns:a16="http://schemas.microsoft.com/office/drawing/2014/main" id="{CF7C3ECD-0867-50DD-BA5C-A406349D3A73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0E11618-8D43-3B6A-7886-6648C6AF0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772" y="5992063"/>
            <a:ext cx="3878439" cy="593472"/>
          </a:xfrm>
          <a:prstGeom prst="rect">
            <a:avLst/>
          </a:prstGeom>
        </p:spPr>
      </p:pic>
      <p:sp>
        <p:nvSpPr>
          <p:cNvPr id="6" name="Freeform 22">
            <a:extLst>
              <a:ext uri="{FF2B5EF4-FFF2-40B4-BE49-F238E27FC236}">
                <a16:creationId xmlns:a16="http://schemas.microsoft.com/office/drawing/2014/main" id="{1A2037AA-7EB8-AB38-B698-68848D788167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783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151380-B5BF-322A-24B9-6746EEF85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>
            <a:extLst>
              <a:ext uri="{FF2B5EF4-FFF2-40B4-BE49-F238E27FC236}">
                <a16:creationId xmlns:a16="http://schemas.microsoft.com/office/drawing/2014/main" id="{06169E49-1FE5-2839-768B-BAD5FEC17B0F}"/>
              </a:ext>
            </a:extLst>
          </p:cNvPr>
          <p:cNvSpPr txBox="1"/>
          <p:nvPr/>
        </p:nvSpPr>
        <p:spPr>
          <a:xfrm>
            <a:off x="2024816" y="290184"/>
            <a:ext cx="8141369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>
                <a:latin typeface="Aptos Display"/>
              </a:rPr>
              <a:t>Distribuição </a:t>
            </a:r>
            <a:endParaRPr lang="pt-BR" sz="1867"/>
          </a:p>
        </p:txBody>
      </p:sp>
      <p:sp>
        <p:nvSpPr>
          <p:cNvPr id="3" name="Freeform 22">
            <a:extLst>
              <a:ext uri="{FF2B5EF4-FFF2-40B4-BE49-F238E27FC236}">
                <a16:creationId xmlns:a16="http://schemas.microsoft.com/office/drawing/2014/main" id="{7B1A73A7-D8D5-2FE9-3E2E-95B68357EDB6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64BEEFA-F530-DE6C-DFFF-3EF5183EF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772" y="5992063"/>
            <a:ext cx="3878439" cy="593472"/>
          </a:xfrm>
          <a:prstGeom prst="rect">
            <a:avLst/>
          </a:prstGeom>
        </p:spPr>
      </p:pic>
      <p:sp>
        <p:nvSpPr>
          <p:cNvPr id="6" name="Freeform 22">
            <a:extLst>
              <a:ext uri="{FF2B5EF4-FFF2-40B4-BE49-F238E27FC236}">
                <a16:creationId xmlns:a16="http://schemas.microsoft.com/office/drawing/2014/main" id="{B7B5D184-62B2-17E3-013C-68C94DE3A365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5CDCDEF-1911-F8F4-53B7-414A297A8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053967"/>
              </p:ext>
            </p:extLst>
          </p:nvPr>
        </p:nvGraphicFramePr>
        <p:xfrm>
          <a:off x="387457" y="2324746"/>
          <a:ext cx="5707770" cy="2194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02590">
                  <a:extLst>
                    <a:ext uri="{9D8B030D-6E8A-4147-A177-3AD203B41FA5}">
                      <a16:colId xmlns:a16="http://schemas.microsoft.com/office/drawing/2014/main" val="3345030336"/>
                    </a:ext>
                  </a:extLst>
                </a:gridCol>
                <a:gridCol w="1902590">
                  <a:extLst>
                    <a:ext uri="{9D8B030D-6E8A-4147-A177-3AD203B41FA5}">
                      <a16:colId xmlns:a16="http://schemas.microsoft.com/office/drawing/2014/main" val="2599083986"/>
                    </a:ext>
                  </a:extLst>
                </a:gridCol>
                <a:gridCol w="1902590">
                  <a:extLst>
                    <a:ext uri="{9D8B030D-6E8A-4147-A177-3AD203B41FA5}">
                      <a16:colId xmlns:a16="http://schemas.microsoft.com/office/drawing/2014/main" val="26661532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b="1">
                          <a:solidFill>
                            <a:schemeClr val="bg1"/>
                          </a:solidFill>
                          <a:effectLst/>
                        </a:rPr>
                        <a:t>Segmento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183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b="1">
                          <a:solidFill>
                            <a:schemeClr val="bg1"/>
                          </a:solidFill>
                          <a:effectLst/>
                        </a:rPr>
                        <a:t>Nº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183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b="1">
                          <a:solidFill>
                            <a:schemeClr val="bg1"/>
                          </a:solidFill>
                          <a:effectLst/>
                        </a:rPr>
                        <a:t>Percentual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183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0759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Setor Privado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dirty="0">
                          <a:effectLst/>
                        </a:rPr>
                        <a:t>29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41,4%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569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Sociedade Civil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24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34,3%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68921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Poder Público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dirty="0">
                          <a:effectLst/>
                        </a:rPr>
                        <a:t>5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7,1%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9133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Academia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3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4,3%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991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Outros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9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dirty="0">
                          <a:effectLst/>
                        </a:rPr>
                        <a:t>12,9%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125845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D2DCBC49-CCB8-E0A2-E1BF-637D16B77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547328"/>
              </p:ext>
            </p:extLst>
          </p:nvPr>
        </p:nvGraphicFramePr>
        <p:xfrm>
          <a:off x="6302644" y="1782304"/>
          <a:ext cx="5289325" cy="339159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22690">
                  <a:extLst>
                    <a:ext uri="{9D8B030D-6E8A-4147-A177-3AD203B41FA5}">
                      <a16:colId xmlns:a16="http://schemas.microsoft.com/office/drawing/2014/main" val="1272844159"/>
                    </a:ext>
                  </a:extLst>
                </a:gridCol>
                <a:gridCol w="1737565">
                  <a:extLst>
                    <a:ext uri="{9D8B030D-6E8A-4147-A177-3AD203B41FA5}">
                      <a16:colId xmlns:a16="http://schemas.microsoft.com/office/drawing/2014/main" val="791339801"/>
                    </a:ext>
                  </a:extLst>
                </a:gridCol>
                <a:gridCol w="2029070">
                  <a:extLst>
                    <a:ext uri="{9D8B030D-6E8A-4147-A177-3AD203B41FA5}">
                      <a16:colId xmlns:a16="http://schemas.microsoft.com/office/drawing/2014/main" val="704083625"/>
                    </a:ext>
                  </a:extLst>
                </a:gridCol>
              </a:tblGrid>
              <a:tr h="37407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pt-PT" sz="18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Região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rgbClr val="183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pt-PT" sz="18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rgbClr val="183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pt-PT" sz="18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Percentual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B w="12700">
                      <a:solidFill>
                        <a:schemeClr val="tx1"/>
                      </a:solidFill>
                    </a:lnB>
                    <a:solidFill>
                      <a:srgbClr val="183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442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Sudeste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dirty="0">
                          <a:effectLst/>
                        </a:rPr>
                        <a:t>38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54,3%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392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Centro-Oeste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11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15,7%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362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Nordeste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dirty="0">
                          <a:effectLst/>
                        </a:rPr>
                        <a:t>8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11,4%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7069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Sul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5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7,1%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863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Norte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2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dirty="0">
                          <a:effectLst/>
                        </a:rPr>
                        <a:t>2,9%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2995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>
                          <a:effectLst/>
                        </a:rPr>
                        <a:t>Internacional (EUA/Reino Unido)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>
                          <a:effectLst/>
                        </a:rPr>
                        <a:t>6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PT" dirty="0">
                          <a:effectLst/>
                        </a:rPr>
                        <a:t>8,6%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45509866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7C12F19F-A3F3-8BDD-0F80-080D753F1620}"/>
              </a:ext>
            </a:extLst>
          </p:cNvPr>
          <p:cNvSpPr txBox="1"/>
          <p:nvPr/>
        </p:nvSpPr>
        <p:spPr>
          <a:xfrm>
            <a:off x="1278610" y="1775848"/>
            <a:ext cx="41328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Aptos"/>
                <a:ea typeface="Segoe UI"/>
                <a:cs typeface="Segoe UI"/>
              </a:rPr>
              <a:t>TABELA 1 — </a:t>
            </a:r>
            <a:r>
              <a:rPr lang="en-US" b="1" err="1">
                <a:latin typeface="Aptos"/>
                <a:ea typeface="Segoe UI"/>
                <a:cs typeface="Segoe UI"/>
              </a:rPr>
              <a:t>Distribuição</a:t>
            </a:r>
            <a:r>
              <a:rPr lang="en-US" b="1">
                <a:latin typeface="Aptos"/>
                <a:ea typeface="Segoe UI"/>
                <a:cs typeface="Segoe UI"/>
              </a:rPr>
              <a:t> </a:t>
            </a:r>
            <a:r>
              <a:rPr lang="en-US" b="1" err="1">
                <a:latin typeface="Aptos"/>
                <a:ea typeface="Segoe UI"/>
                <a:cs typeface="Segoe UI"/>
              </a:rPr>
              <a:t>Setorial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EC2F950-CFAA-9DF2-98EB-6398C52EE50F}"/>
              </a:ext>
            </a:extLst>
          </p:cNvPr>
          <p:cNvSpPr txBox="1"/>
          <p:nvPr/>
        </p:nvSpPr>
        <p:spPr>
          <a:xfrm>
            <a:off x="6883830" y="1233407"/>
            <a:ext cx="41328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Aptos"/>
                <a:ea typeface="Segoe UI"/>
                <a:cs typeface="Segoe UI"/>
              </a:rPr>
              <a:t>TABELA 2 — </a:t>
            </a:r>
            <a:r>
              <a:rPr lang="en-US" b="1" err="1">
                <a:latin typeface="Aptos"/>
                <a:ea typeface="Segoe UI"/>
                <a:cs typeface="Segoe UI"/>
              </a:rPr>
              <a:t>Distribuição</a:t>
            </a:r>
            <a:r>
              <a:rPr lang="en-US" b="1">
                <a:latin typeface="Aptos"/>
                <a:ea typeface="Segoe UI"/>
                <a:cs typeface="Segoe UI"/>
              </a:rPr>
              <a:t> </a:t>
            </a:r>
            <a:r>
              <a:rPr lang="en-US" b="1" err="1">
                <a:latin typeface="Aptos"/>
                <a:ea typeface="Segoe UI"/>
                <a:cs typeface="Segoe UI"/>
              </a:rPr>
              <a:t>Geográfica</a:t>
            </a:r>
          </a:p>
        </p:txBody>
      </p:sp>
    </p:spTree>
    <p:extLst>
      <p:ext uri="{BB962C8B-B14F-4D97-AF65-F5344CB8AC3E}">
        <p14:creationId xmlns:p14="http://schemas.microsoft.com/office/powerpoint/2010/main" val="317093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6B5A1F-869B-F951-417E-CBA6AA469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577D4DF5-8B35-1029-4231-A784397CA14F}"/>
              </a:ext>
            </a:extLst>
          </p:cNvPr>
          <p:cNvSpPr txBox="1"/>
          <p:nvPr/>
        </p:nvSpPr>
        <p:spPr>
          <a:xfrm>
            <a:off x="674573" y="1356927"/>
            <a:ext cx="10796737" cy="4862870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2400">
              <a:latin typeface="Aptos"/>
            </a:endParaRPr>
          </a:p>
          <a:p>
            <a:pPr algn="just"/>
            <a:r>
              <a:rPr lang="pt-BR" sz="2400" b="1">
                <a:highlight>
                  <a:srgbClr val="FECE02"/>
                </a:highlight>
                <a:latin typeface="Aptos"/>
              </a:rPr>
              <a:t>Riscos </a:t>
            </a:r>
          </a:p>
          <a:p>
            <a:pPr algn="just">
              <a:buFont typeface="Arial"/>
              <a:buChar char="•"/>
            </a:pPr>
            <a:r>
              <a:rPr lang="pt-BR" sz="2400">
                <a:latin typeface="Aptos"/>
              </a:rPr>
              <a:t> Vigilância comercial/estatal</a:t>
            </a:r>
          </a:p>
          <a:p>
            <a:pPr algn="just">
              <a:buFont typeface="Arial"/>
              <a:buChar char="•"/>
            </a:pPr>
            <a:r>
              <a:rPr lang="pt-BR" sz="2400">
                <a:latin typeface="Aptos"/>
              </a:rPr>
              <a:t> Favorecimento de </a:t>
            </a:r>
            <a:r>
              <a:rPr lang="pt-BR" sz="2400" i="1" err="1">
                <a:latin typeface="Aptos"/>
              </a:rPr>
              <a:t>Honeypots</a:t>
            </a:r>
            <a:r>
              <a:rPr lang="pt-BR" sz="2400" i="1">
                <a:latin typeface="Aptos"/>
              </a:rPr>
              <a:t> </a:t>
            </a:r>
            <a:r>
              <a:rPr lang="pt-BR" sz="2400">
                <a:latin typeface="Aptos"/>
              </a:rPr>
              <a:t>biométricos</a:t>
            </a:r>
          </a:p>
          <a:p>
            <a:pPr algn="just">
              <a:buFont typeface="Arial"/>
              <a:buChar char="•"/>
            </a:pPr>
            <a:r>
              <a:rPr lang="pt-BR" sz="2400">
                <a:latin typeface="Aptos"/>
              </a:rPr>
              <a:t> Treinamento de IA sem consentimento</a:t>
            </a:r>
          </a:p>
          <a:p>
            <a:pPr algn="just">
              <a:buFont typeface="Arial"/>
              <a:buChar char="•"/>
            </a:pPr>
            <a:r>
              <a:rPr lang="pt-BR" sz="2400">
                <a:latin typeface="Aptos"/>
              </a:rPr>
              <a:t> Evasão (</a:t>
            </a:r>
            <a:r>
              <a:rPr lang="pt-BR" sz="2400" i="1" err="1">
                <a:latin typeface="Aptos"/>
              </a:rPr>
              <a:t>VPNs</a:t>
            </a:r>
            <a:r>
              <a:rPr lang="pt-BR" sz="2400" i="1">
                <a:latin typeface="Aptos"/>
              </a:rPr>
              <a:t>, </a:t>
            </a:r>
            <a:r>
              <a:rPr lang="pt-BR" sz="2400" i="1" err="1">
                <a:latin typeface="Aptos"/>
              </a:rPr>
              <a:t>deepfakes</a:t>
            </a:r>
            <a:r>
              <a:rPr lang="pt-BR" sz="2400">
                <a:latin typeface="Aptos"/>
              </a:rPr>
              <a:t>)</a:t>
            </a:r>
          </a:p>
          <a:p>
            <a:pPr algn="just"/>
            <a:endParaRPr lang="pt-BR" sz="2400">
              <a:latin typeface="Aptos"/>
            </a:endParaRPr>
          </a:p>
          <a:p>
            <a:pPr algn="just"/>
            <a:r>
              <a:rPr lang="pt-BR" sz="2400" b="1">
                <a:highlight>
                  <a:srgbClr val="FECE02"/>
                </a:highlight>
                <a:latin typeface="Aptos"/>
              </a:rPr>
              <a:t>Impactos </a:t>
            </a:r>
          </a:p>
          <a:p>
            <a:pPr algn="just">
              <a:buFont typeface="Arial"/>
              <a:buChar char="•"/>
            </a:pPr>
            <a:r>
              <a:rPr lang="pt-BR" sz="2400">
                <a:latin typeface="Aptos"/>
              </a:rPr>
              <a:t> Exclusão digital (câmeras ruins, baixa literacia, acesso </a:t>
            </a:r>
            <a:r>
              <a:rPr lang="pt-BR" sz="2400" i="1">
                <a:latin typeface="Aptos"/>
              </a:rPr>
              <a:t>offline</a:t>
            </a:r>
            <a:r>
              <a:rPr lang="pt-BR" sz="2400">
                <a:latin typeface="Aptos"/>
              </a:rPr>
              <a:t>)</a:t>
            </a:r>
          </a:p>
          <a:p>
            <a:pPr algn="just">
              <a:buFont typeface="Arial"/>
              <a:buChar char="•"/>
            </a:pPr>
            <a:r>
              <a:rPr lang="pt-BR" sz="2400">
                <a:latin typeface="Aptos"/>
              </a:rPr>
              <a:t> Barreiras a </a:t>
            </a:r>
            <a:r>
              <a:rPr lang="pt-BR" sz="2400" err="1">
                <a:latin typeface="Aptos"/>
              </a:rPr>
              <a:t>PMEs</a:t>
            </a:r>
            <a:r>
              <a:rPr lang="pt-BR" sz="2400">
                <a:latin typeface="Aptos"/>
              </a:rPr>
              <a:t> (riscos de concentração de mercado)</a:t>
            </a:r>
          </a:p>
          <a:p>
            <a:pPr algn="just">
              <a:buFont typeface="Arial"/>
              <a:buChar char="•"/>
            </a:pPr>
            <a:r>
              <a:rPr lang="pt-BR" sz="2400">
                <a:latin typeface="Aptos"/>
              </a:rPr>
              <a:t> Custo de soluções impactar no consumidor final</a:t>
            </a:r>
          </a:p>
          <a:p>
            <a:pPr algn="just">
              <a:buFont typeface="Arial"/>
              <a:buChar char="•"/>
            </a:pPr>
            <a:r>
              <a:rPr lang="pt-BR" sz="2400">
                <a:latin typeface="Aptos"/>
              </a:rPr>
              <a:t> Fricção no uso e migração para ambientes não regulados</a:t>
            </a:r>
          </a:p>
          <a:p>
            <a:pPr marL="342900" indent="-342900" algn="just">
              <a:buFont typeface="Arial"/>
              <a:buChar char="•"/>
            </a:pPr>
            <a:endParaRPr lang="pt-BR" sz="2400" b="1">
              <a:highlight>
                <a:srgbClr val="F4BA10"/>
              </a:highlight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78DBAA3-ECAE-91D0-D981-0B76AA92EA9A}"/>
              </a:ext>
            </a:extLst>
          </p:cNvPr>
          <p:cNvSpPr txBox="1"/>
          <p:nvPr/>
        </p:nvSpPr>
        <p:spPr>
          <a:xfrm>
            <a:off x="2024816" y="290184"/>
            <a:ext cx="8141369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>
                <a:latin typeface="Aptos Display"/>
              </a:rPr>
              <a:t>Riscos e Impactos da </a:t>
            </a:r>
          </a:p>
          <a:p>
            <a:pPr algn="ctr"/>
            <a:r>
              <a:rPr lang="pt-BR" sz="3600" b="1">
                <a:latin typeface="Aptos Display"/>
              </a:rPr>
              <a:t>Verificação de Idade</a:t>
            </a:r>
          </a:p>
        </p:txBody>
      </p:sp>
      <p:sp>
        <p:nvSpPr>
          <p:cNvPr id="3" name="Freeform 22">
            <a:extLst>
              <a:ext uri="{FF2B5EF4-FFF2-40B4-BE49-F238E27FC236}">
                <a16:creationId xmlns:a16="http://schemas.microsoft.com/office/drawing/2014/main" id="{1837D77A-F10C-83BA-7A63-BCC72541E73C}"/>
              </a:ext>
            </a:extLst>
          </p:cNvPr>
          <p:cNvSpPr/>
          <p:nvPr/>
        </p:nvSpPr>
        <p:spPr>
          <a:xfrm rot="5400000">
            <a:off x="-3470829" y="3339208"/>
            <a:ext cx="6935250" cy="212067"/>
          </a:xfrm>
          <a:prstGeom prst="flowChartAlternateProcess">
            <a:avLst/>
          </a:prstGeom>
          <a:solidFill>
            <a:srgbClr val="15C755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B8336B1-E741-40E1-CB64-CF360FE3C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772" y="5992063"/>
            <a:ext cx="3878439" cy="593472"/>
          </a:xfrm>
          <a:prstGeom prst="rect">
            <a:avLst/>
          </a:prstGeom>
        </p:spPr>
      </p:pic>
      <p:sp>
        <p:nvSpPr>
          <p:cNvPr id="6" name="Freeform 22">
            <a:extLst>
              <a:ext uri="{FF2B5EF4-FFF2-40B4-BE49-F238E27FC236}">
                <a16:creationId xmlns:a16="http://schemas.microsoft.com/office/drawing/2014/main" id="{408EFF9F-EF54-EBCD-AA73-EE044EF20015}"/>
              </a:ext>
            </a:extLst>
          </p:cNvPr>
          <p:cNvSpPr/>
          <p:nvPr/>
        </p:nvSpPr>
        <p:spPr>
          <a:xfrm rot="5400000">
            <a:off x="8605576" y="3395448"/>
            <a:ext cx="6980570" cy="200325"/>
          </a:xfrm>
          <a:prstGeom prst="flowChartAlternateProcess">
            <a:avLst/>
          </a:prstGeom>
          <a:solidFill>
            <a:srgbClr val="FF2D2E"/>
          </a:solid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84920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1413</Words>
  <Application>Microsoft Office PowerPoint</Application>
  <PresentationFormat>Widescreen</PresentationFormat>
  <Paragraphs>222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Poppins</vt:lpstr>
      <vt:lpstr>Poppins Bold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Ricardo Horta</dc:creator>
  <cp:lastModifiedBy>Ricardo Horta</cp:lastModifiedBy>
  <cp:revision>6</cp:revision>
  <dcterms:created xsi:type="dcterms:W3CDTF">2026-01-27T16:04:14Z</dcterms:created>
  <dcterms:modified xsi:type="dcterms:W3CDTF">2026-03-02T11:04:05Z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59fe9b-6987-45ef-b918-e76911e153f0_Enabled">
    <vt:lpwstr>true</vt:lpwstr>
  </property>
  <property fmtid="{D5CDD505-2E9C-101B-9397-08002B2CF9AE}" pid="3" name="MSIP_Label_0559fe9b-6987-45ef-b918-e76911e153f0_SetDate">
    <vt:lpwstr>2026-01-27T16:06:21Z</vt:lpwstr>
  </property>
  <property fmtid="{D5CDD505-2E9C-101B-9397-08002B2CF9AE}" pid="4" name="MSIP_Label_0559fe9b-6987-45ef-b918-e76911e153f0_Method">
    <vt:lpwstr>Privileged</vt:lpwstr>
  </property>
  <property fmtid="{D5CDD505-2E9C-101B-9397-08002B2CF9AE}" pid="5" name="MSIP_Label_0559fe9b-6987-45ef-b918-e76911e153f0_Name">
    <vt:lpwstr>Público</vt:lpwstr>
  </property>
  <property fmtid="{D5CDD505-2E9C-101B-9397-08002B2CF9AE}" pid="6" name="MSIP_Label_0559fe9b-6987-45ef-b918-e76911e153f0_SiteId">
    <vt:lpwstr>eb090420-444c-43f7-91f2-4b8da6bfe8e1</vt:lpwstr>
  </property>
  <property fmtid="{D5CDD505-2E9C-101B-9397-08002B2CF9AE}" pid="7" name="MSIP_Label_0559fe9b-6987-45ef-b918-e76911e153f0_ActionId">
    <vt:lpwstr>6e0c01c8-4695-417a-a507-c3ce734a3d42</vt:lpwstr>
  </property>
  <property fmtid="{D5CDD505-2E9C-101B-9397-08002B2CF9AE}" pid="8" name="MSIP_Label_0559fe9b-6987-45ef-b918-e76911e153f0_ContentBits">
    <vt:lpwstr>0</vt:lpwstr>
  </property>
  <property fmtid="{D5CDD505-2E9C-101B-9397-08002B2CF9AE}" pid="9" name="MSIP_Label_0559fe9b-6987-45ef-b918-e76911e153f0_Tag">
    <vt:lpwstr>10, 0, 1, 2</vt:lpwstr>
  </property>
</Properties>
</file>