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</p:sldMasterIdLst>
  <p:notesMasterIdLst>
    <p:notesMasterId r:id="rId20"/>
  </p:notesMasterIdLst>
  <p:handoutMasterIdLst>
    <p:handoutMasterId r:id="rId21"/>
  </p:handoutMasterIdLst>
  <p:sldIdLst>
    <p:sldId id="281" r:id="rId5"/>
    <p:sldId id="363" r:id="rId6"/>
    <p:sldId id="366" r:id="rId7"/>
    <p:sldId id="373" r:id="rId8"/>
    <p:sldId id="364" r:id="rId9"/>
    <p:sldId id="369" r:id="rId10"/>
    <p:sldId id="368" r:id="rId11"/>
    <p:sldId id="371" r:id="rId12"/>
    <p:sldId id="372" r:id="rId13"/>
    <p:sldId id="374" r:id="rId14"/>
    <p:sldId id="375" r:id="rId15"/>
    <p:sldId id="365" r:id="rId16"/>
    <p:sldId id="367" r:id="rId17"/>
    <p:sldId id="370" r:id="rId18"/>
    <p:sldId id="359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4" y="72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D0F6F2-A277-4DB2-B78A-B20601D4CE50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61E857-36B8-43F1-9D87-FE508167B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B883-099A-417B-9D0B-82E8D6B879E6}" type="datetime1">
              <a:rPr lang="pt-BR" smtClean="0"/>
              <a:pPr/>
              <a:t>04/10/2023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AAAB6-A2C6-4A85-A3A1-98EFBA61C96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 dirty="0">
              <a:effectLst/>
              <a:latin typeface="Segoe UI" panose="020B0502040204020203" pitchFamily="34" charset="0"/>
            </a:endParaRPr>
          </a:p>
          <a:p>
            <a:pPr rtl="0"/>
            <a:r>
              <a:rPr lang="pt-BR" dirty="0"/>
              <a:t>ID=d924773e-9a16-4d6d-9803-8cb819e99682
</a:t>
            </a:r>
            <a:r>
              <a:rPr lang="pt-BR" dirty="0" err="1"/>
              <a:t>Recipe</a:t>
            </a:r>
            <a:r>
              <a:rPr lang="pt-BR" dirty="0"/>
              <a:t>=</a:t>
            </a:r>
            <a:r>
              <a:rPr lang="pt-BR" dirty="0" err="1"/>
              <a:t>text_billboard</a:t>
            </a:r>
            <a:r>
              <a:rPr lang="pt-BR" dirty="0"/>
              <a:t>
</a:t>
            </a:r>
            <a:r>
              <a:rPr lang="pt-BR" dirty="0" err="1"/>
              <a:t>Type</a:t>
            </a:r>
            <a:r>
              <a:rPr lang="pt-BR" dirty="0"/>
              <a:t>=</a:t>
            </a:r>
            <a:r>
              <a:rPr lang="pt-BR" dirty="0" err="1"/>
              <a:t>TextOnly</a:t>
            </a:r>
            <a:r>
              <a:rPr lang="pt-BR" dirty="0"/>
              <a:t>
Variant=0
</a:t>
            </a:r>
            <a:r>
              <a:rPr lang="pt-BR" dirty="0" err="1"/>
              <a:t>FamilyID</a:t>
            </a:r>
            <a:r>
              <a:rPr lang="pt-BR" dirty="0"/>
              <a:t>=</a:t>
            </a:r>
            <a:r>
              <a:rPr lang="pt-BR" dirty="0" err="1"/>
              <a:t>AccentBoxWalbaum_Zero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EAA36B1-75F6-458C-B388-8BC01E9857C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91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9470932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048078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1325765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com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xmlns="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978408"/>
            <a:ext cx="3721608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Imagem 14">
            <a:extLst>
              <a:ext uri="{FF2B5EF4-FFF2-40B4-BE49-F238E27FC236}">
                <a16:creationId xmlns:a16="http://schemas.microsoft.com/office/drawing/2014/main" xmlns="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Data 17">
            <a:extLst>
              <a:ext uri="{FF2B5EF4-FFF2-40B4-BE49-F238E27FC236}">
                <a16:creationId xmlns:a16="http://schemas.microsoft.com/office/drawing/2014/main" xmlns="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xmlns="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0" name="Espaço Reservado para o Número do Slide 19">
            <a:extLst>
              <a:ext uri="{FF2B5EF4-FFF2-40B4-BE49-F238E27FC236}">
                <a16:creationId xmlns:a16="http://schemas.microsoft.com/office/drawing/2014/main" xmlns="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xmlns="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A0D33A8D-B0BB-4920-AAC4-6EE9952AA5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2400" y="3099816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1" name="Espaço Reservado para Texto 7">
            <a:extLst>
              <a:ext uri="{FF2B5EF4-FFF2-40B4-BE49-F238E27FC236}">
                <a16:creationId xmlns:a16="http://schemas.microsoft.com/office/drawing/2014/main" xmlns="" id="{FC2F80E1-DA5D-4EBA-BDBC-FFD24776E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72400" y="4215384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xmlns="" id="{536A3E74-5D94-4FE5-A5F8-7DA032AD4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2400" y="5321808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3" name="Espaço Reservado para Imagem 14">
            <a:extLst>
              <a:ext uri="{FF2B5EF4-FFF2-40B4-BE49-F238E27FC236}">
                <a16:creationId xmlns:a16="http://schemas.microsoft.com/office/drawing/2014/main" xmlns="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4" name="Espaço Reservado para Imagem 14">
            <a:extLst>
              <a:ext uri="{FF2B5EF4-FFF2-40B4-BE49-F238E27FC236}">
                <a16:creationId xmlns:a16="http://schemas.microsoft.com/office/drawing/2014/main" xmlns="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5" name="Espaço Reservado para Imagem 14">
            <a:extLst>
              <a:ext uri="{FF2B5EF4-FFF2-40B4-BE49-F238E27FC236}">
                <a16:creationId xmlns:a16="http://schemas.microsoft.com/office/drawing/2014/main" xmlns="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t-BR" noProof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57573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4064" y="3355848"/>
            <a:ext cx="6272784" cy="2825496"/>
          </a:xfr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3355848"/>
            <a:ext cx="6272784" cy="2825496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xmlns="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xmlns="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9EDC39EC-C00D-4DE8-8828-E0E5AD579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2" name="Espaço Reservado para Imagem 14">
            <a:extLst>
              <a:ext uri="{FF2B5EF4-FFF2-40B4-BE49-F238E27FC236}">
                <a16:creationId xmlns:a16="http://schemas.microsoft.com/office/drawing/2014/main" xmlns="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33" name="Espaço Reservado para Imagem 14">
            <a:extLst>
              <a:ext uri="{FF2B5EF4-FFF2-40B4-BE49-F238E27FC236}">
                <a16:creationId xmlns:a16="http://schemas.microsoft.com/office/drawing/2014/main" xmlns="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xmlns="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7" name="Espaço Reservado para Texto 35">
            <a:extLst>
              <a:ext uri="{FF2B5EF4-FFF2-40B4-BE49-F238E27FC236}">
                <a16:creationId xmlns:a16="http://schemas.microsoft.com/office/drawing/2014/main" xmlns="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38" name="Espaço Reservado para Texto 35">
            <a:extLst>
              <a:ext uri="{FF2B5EF4-FFF2-40B4-BE49-F238E27FC236}">
                <a16:creationId xmlns:a16="http://schemas.microsoft.com/office/drawing/2014/main" xmlns="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39" name="Espaço Reservado para Texto 35">
            <a:extLst>
              <a:ext uri="{FF2B5EF4-FFF2-40B4-BE49-F238E27FC236}">
                <a16:creationId xmlns:a16="http://schemas.microsoft.com/office/drawing/2014/main" xmlns="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40" name="Espaço Reservado para Texto 35">
            <a:extLst>
              <a:ext uri="{FF2B5EF4-FFF2-40B4-BE49-F238E27FC236}">
                <a16:creationId xmlns:a16="http://schemas.microsoft.com/office/drawing/2014/main" xmlns="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41" name="Espaço Reservado para Texto 35">
            <a:extLst>
              <a:ext uri="{FF2B5EF4-FFF2-40B4-BE49-F238E27FC236}">
                <a16:creationId xmlns:a16="http://schemas.microsoft.com/office/drawing/2014/main" xmlns="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e compara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3203688"/>
            <a:ext cx="329184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0799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0799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xmlns="" id="{CE04853A-B5A7-418B-B49F-E71813661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991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xmlns="" id="{D08E5547-BBB9-4D87-A012-6BC6B13308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3991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xmlns="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978408"/>
            <a:ext cx="4059936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59152"/>
            <a:ext cx="4059936" cy="342900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Imagem 14">
            <a:extLst>
              <a:ext uri="{FF2B5EF4-FFF2-40B4-BE49-F238E27FC236}">
                <a16:creationId xmlns:a16="http://schemas.microsoft.com/office/drawing/2014/main" xmlns="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Data 17">
            <a:extLst>
              <a:ext uri="{FF2B5EF4-FFF2-40B4-BE49-F238E27FC236}">
                <a16:creationId xmlns:a16="http://schemas.microsoft.com/office/drawing/2014/main" xmlns="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xmlns="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0" name="Espaço Reservado para o Número do Slide 19">
            <a:extLst>
              <a:ext uri="{FF2B5EF4-FFF2-40B4-BE49-F238E27FC236}">
                <a16:creationId xmlns:a16="http://schemas.microsoft.com/office/drawing/2014/main" xmlns="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1808800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 useBgFill="1">
        <p:nvSpPr>
          <p:cNvPr id="11" name="Retângulo 10">
            <a:extLst>
              <a:ext uri="{FF2B5EF4-FFF2-40B4-BE49-F238E27FC236}">
                <a16:creationId xmlns:a16="http://schemas.microsoft.com/office/drawing/2014/main" xmlns="" id="{A7D42239-C9B2-299D-7431-D423B3BD133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74F8596-3A62-ACA2-B464-626E10E7AD9A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3E03CA8-D8FE-D05E-E57E-51666738D172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8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4848197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0371780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 useBgFill="1">
        <p:nvSpPr>
          <p:cNvPr id="2" name="Retângulo 1">
            <a:extLst>
              <a:ext uri="{FF2B5EF4-FFF2-40B4-BE49-F238E27FC236}">
                <a16:creationId xmlns:a16="http://schemas.microsoft.com/office/drawing/2014/main" xmlns="" id="{5F518DFB-31A7-7D3A-FB4D-595DA468C48A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7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618353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9407702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4/9/20XX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3397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465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730" r:id="rId13"/>
    <p:sldLayoutId id="2147483731" r:id="rId14"/>
    <p:sldLayoutId id="2147483736" r:id="rId15"/>
    <p:sldLayoutId id="2147483733" r:id="rId16"/>
    <p:sldLayoutId id="214748373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739" y="1399591"/>
            <a:ext cx="10245012" cy="2982437"/>
          </a:xfrm>
        </p:spPr>
        <p:txBody>
          <a:bodyPr rtlCol="0">
            <a:noAutofit/>
          </a:bodyPr>
          <a:lstStyle/>
          <a:p>
            <a:pPr algn="ctr"/>
            <a:r>
              <a:rPr lang="pt-BR" sz="3600" b="1" i="0" u="none" strike="noStrike" baseline="0" dirty="0">
                <a:latin typeface="+mn-lt"/>
              </a:rPr>
              <a:t>AUDIÊNCIA PÚBLICA: </a:t>
            </a:r>
            <a:br>
              <a:rPr lang="pt-BR" sz="3600" b="1" i="0" u="none" strike="noStrike" baseline="0" dirty="0">
                <a:latin typeface="+mn-lt"/>
              </a:rPr>
            </a:br>
            <a:r>
              <a:rPr lang="pt-BR" sz="3600" b="1" i="0" u="none" strike="noStrike" baseline="0" dirty="0">
                <a:latin typeface="+mn-lt"/>
              </a:rPr>
              <a:t/>
            </a:r>
            <a:br>
              <a:rPr lang="pt-BR" sz="3600" b="1" i="0" u="none" strike="noStrike" baseline="0" dirty="0">
                <a:latin typeface="+mn-lt"/>
              </a:rPr>
            </a:br>
            <a:r>
              <a:rPr lang="pt-BR" sz="3600" b="1" i="0" u="none" strike="noStrike" baseline="0" dirty="0">
                <a:latin typeface="+mn-lt"/>
              </a:rPr>
              <a:t>"Análise da seguridade social</a:t>
            </a:r>
            <a:br>
              <a:rPr lang="pt-BR" sz="3600" b="1" i="0" u="none" strike="noStrike" baseline="0" dirty="0">
                <a:latin typeface="+mn-lt"/>
              </a:rPr>
            </a:br>
            <a:r>
              <a:rPr lang="pt-BR" sz="3600" b="1" i="0" u="none" strike="noStrike" baseline="0" dirty="0">
                <a:latin typeface="+mn-lt"/>
              </a:rPr>
              <a:t>2022”</a:t>
            </a:r>
            <a:endParaRPr lang="pt-BR" sz="150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220" y="5010540"/>
            <a:ext cx="9227976" cy="1530220"/>
          </a:xfrm>
        </p:spPr>
        <p:txBody>
          <a:bodyPr rtlCol="0">
            <a:normAutofit fontScale="92500" lnSpcReduction="10000"/>
          </a:bodyPr>
          <a:lstStyle/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BR" sz="2000" b="0" i="1" dirty="0">
                <a:latin typeface="Arial-ItalicMT"/>
              </a:rPr>
              <a:t>Brasília, 5 de outubro de 2023.</a:t>
            </a:r>
            <a:endParaRPr lang="pt-BR" sz="2000" b="0" i="1" u="none" strike="noStrike" baseline="0" dirty="0">
              <a:latin typeface="Arial-ItalicMT"/>
            </a:endParaRPr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BR" sz="2000" b="1" dirty="0">
                <a:solidFill>
                  <a:schemeClr val="tx1"/>
                </a:solidFill>
              </a:rPr>
              <a:t>Luiz Alberto dos Santos</a:t>
            </a:r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BR" sz="1100" dirty="0">
                <a:solidFill>
                  <a:schemeClr val="tx1"/>
                </a:solidFill>
              </a:rPr>
              <a:t>Consultor Legislativo do Senado Federal</a:t>
            </a:r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BR" sz="1100" dirty="0">
                <a:solidFill>
                  <a:schemeClr val="tx1"/>
                </a:solidFill>
              </a:rPr>
              <a:t>Advogado, Mestre em Administração e Doutor em Ciências Sociais</a:t>
            </a:r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BR" sz="1100" dirty="0">
                <a:solidFill>
                  <a:schemeClr val="tx1"/>
                </a:solidFill>
              </a:rPr>
              <a:t>Professor Colaborador da EBAPE/FGV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36AF120-2936-F672-CCDB-C85221BAD046}"/>
              </a:ext>
            </a:extLst>
          </p:cNvPr>
          <p:cNvSpPr/>
          <p:nvPr/>
        </p:nvSpPr>
        <p:spPr>
          <a:xfrm>
            <a:off x="1744536" y="284388"/>
            <a:ext cx="930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Senado Federal</a:t>
            </a:r>
          </a:p>
          <a:p>
            <a:r>
              <a:rPr lang="pt-BR" sz="2400" b="1" dirty="0"/>
              <a:t>Comissão de Direitos Humanos e Legislação Participativa</a:t>
            </a:r>
          </a:p>
        </p:txBody>
      </p:sp>
      <p:pic>
        <p:nvPicPr>
          <p:cNvPr id="6" name="Picture 2" descr="Armas nacionais">
            <a:extLst>
              <a:ext uri="{FF2B5EF4-FFF2-40B4-BE49-F238E27FC236}">
                <a16:creationId xmlns:a16="http://schemas.microsoft.com/office/drawing/2014/main" xmlns="" id="{4E3AE0D2-744A-905F-31E5-4A47062A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0" y="100231"/>
            <a:ext cx="1060146" cy="11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DBFFC04-52D2-7CC0-03EE-BA92CFD0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E6B-03EA-4FEA-9669-10D552F2680F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02B7B55-4F7E-A725-4110-407F3FAC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E3E3968-1C2F-1482-6D64-17391426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10</a:t>
            </a:fld>
            <a:endParaRPr lang="pt-BR" noProof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E8FAC73-2598-6EA5-9355-ABFF9CFC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2" y="0"/>
            <a:ext cx="7379074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8E3F82A-0167-B8AD-86D3-2BC72BF3655C}"/>
              </a:ext>
            </a:extLst>
          </p:cNvPr>
          <p:cNvSpPr txBox="1"/>
          <p:nvPr/>
        </p:nvSpPr>
        <p:spPr>
          <a:xfrm>
            <a:off x="8570726" y="5355598"/>
            <a:ext cx="306044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Fonte: Sistema Integrado de Administração Financeira do Governo Federal - SIAFI - extração Siga Brasil – SF; para os dados do RGPS, o fluxo de caixa do FRGPS; e para as compensações não repassadas, ANFIP. </a:t>
            </a:r>
          </a:p>
          <a:p>
            <a:pPr algn="just"/>
            <a:r>
              <a:rPr lang="pt-BR" sz="105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Organização: ANFIP e Fundação ANFIP.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638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A81DAC4-BDC6-6B42-4A6A-5569D3AF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0F3D-1E8E-4E12-9AD8-936614ED52C6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8ED6651-62CF-0ACF-0008-55D3AB7F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E0503C8-AFDD-4E66-85D1-75F17C31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11</a:t>
            </a:fld>
            <a:endParaRPr lang="pt-BR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F6E1E52-D40E-7A98-2B49-FF463E29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" y="0"/>
            <a:ext cx="935714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68FCC83-5FA4-C114-5C86-6B44E2964A75}"/>
              </a:ext>
            </a:extLst>
          </p:cNvPr>
          <p:cNvSpPr txBox="1"/>
          <p:nvPr/>
        </p:nvSpPr>
        <p:spPr>
          <a:xfrm>
            <a:off x="10372131" y="4243196"/>
            <a:ext cx="15790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Fonte: Sistema Integrado de Administração Financeira do Governo Federal - SIAFI - extração Siga Brasil – SF; para os dados do RGPS, o fluxo de caixa do FRGPS. </a:t>
            </a:r>
          </a:p>
          <a:p>
            <a:pPr algn="just"/>
            <a:r>
              <a:rPr lang="pt-BR" sz="1000" b="0" i="0" u="none" strike="noStrike" baseline="0" dirty="0">
                <a:solidFill>
                  <a:srgbClr val="211D1E"/>
                </a:solidFill>
                <a:latin typeface="Arial Narrow" panose="020B0606020202030204" pitchFamily="34" charset="0"/>
              </a:rPr>
              <a:t>Organização: ANFIP e Fundação ANFIP.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528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6A733B-9544-D8F9-C98E-14C8BE38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95" y="445868"/>
            <a:ext cx="10898781" cy="62571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4000" dirty="0"/>
              <a:t>RENÚNCIAS FISCAIS na seguridade: R$ 250,336 bi em 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D9D9F74-3C62-E737-8EA5-438CD13D7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B366D8-D483-7ECA-21D5-4ECAB54E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6158-1031-4B21-9575-6D498F4D281C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B125C6B-795A-87BC-576B-FDE3B03F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F0426D-B626-01D0-C8BE-C1336EA5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12</a:t>
            </a:fld>
            <a:endParaRPr lang="pt-BR" noProof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90BD27A-60ED-2900-28FB-D803D1F7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8" y="1176328"/>
            <a:ext cx="11650824" cy="55663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E2C04B7-81F0-B514-C99E-FFCE9DCD26FE}"/>
              </a:ext>
            </a:extLst>
          </p:cNvPr>
          <p:cNvSpPr txBox="1"/>
          <p:nvPr/>
        </p:nvSpPr>
        <p:spPr>
          <a:xfrm>
            <a:off x="382555" y="3974841"/>
            <a:ext cx="8136294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4A640F7-E32A-1479-E6F6-26FCC3A0F178}"/>
              </a:ext>
            </a:extLst>
          </p:cNvPr>
          <p:cNvSpPr txBox="1"/>
          <p:nvPr/>
        </p:nvSpPr>
        <p:spPr>
          <a:xfrm>
            <a:off x="382555" y="5066520"/>
            <a:ext cx="813629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E224842-02CB-FED0-B24E-EE14392CEB7E}"/>
              </a:ext>
            </a:extLst>
          </p:cNvPr>
          <p:cNvSpPr txBox="1"/>
          <p:nvPr/>
        </p:nvSpPr>
        <p:spPr>
          <a:xfrm>
            <a:off x="9681695" y="6320952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PLOA 2024</a:t>
            </a:r>
          </a:p>
        </p:txBody>
      </p:sp>
    </p:spTree>
    <p:extLst>
      <p:ext uri="{BB962C8B-B14F-4D97-AF65-F5344CB8AC3E}">
        <p14:creationId xmlns:p14="http://schemas.microsoft.com/office/powerpoint/2010/main" val="317386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6A0FB-55F0-5C9F-B3C6-AA6ED548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3580"/>
          </a:xfrm>
        </p:spPr>
        <p:txBody>
          <a:bodyPr/>
          <a:lstStyle/>
          <a:p>
            <a:r>
              <a:rPr lang="pt-BR" dirty="0"/>
              <a:t>Desafios permanentes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61B42E-BC7C-2CA7-F6A8-9734156A4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3527"/>
            <a:ext cx="10058400" cy="454867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“Déficit” da Previdência e “reformas”</a:t>
            </a:r>
          </a:p>
          <a:p>
            <a:r>
              <a:rPr lang="pt-BR" dirty="0"/>
              <a:t>Subfinanciamento da Saúde</a:t>
            </a:r>
          </a:p>
          <a:p>
            <a:r>
              <a:rPr lang="pt-BR" dirty="0"/>
              <a:t>Assistência social e inclusão social: salários baixos, concentração de renda, pobreza e fome!</a:t>
            </a:r>
          </a:p>
          <a:p>
            <a:r>
              <a:rPr lang="pt-BR" dirty="0"/>
              <a:t>Teto de despesas: EC 95, EC 109 e NOVO REGIME FISCAL SUSTENTÁVEL (LCP 200)</a:t>
            </a:r>
          </a:p>
          <a:p>
            <a:pPr lvl="1"/>
            <a:r>
              <a:rPr lang="pt-BR" dirty="0"/>
              <a:t>Limite para despesas com base na despesa de 2023, corrigida pelo IPCA de julho a junho e aumento real limitado a 2,5% - Em 2024: 4,92% </a:t>
            </a:r>
          </a:p>
          <a:p>
            <a:pPr lvl="1"/>
            <a:r>
              <a:rPr lang="pt-BR" dirty="0"/>
              <a:t>Sujeição de despesas com previdência e saúde e assistência ao teto</a:t>
            </a:r>
          </a:p>
          <a:p>
            <a:pPr lvl="1"/>
            <a:r>
              <a:rPr lang="pt-BR" dirty="0"/>
              <a:t>Sujeição da complementação para piso da enfermagem ao teto</a:t>
            </a:r>
          </a:p>
          <a:p>
            <a:r>
              <a:rPr lang="pt-BR" dirty="0"/>
              <a:t>Juros da Dívida Pública</a:t>
            </a:r>
          </a:p>
          <a:p>
            <a:r>
              <a:rPr lang="pt-BR" dirty="0"/>
              <a:t>Desoneração da Folha </a:t>
            </a:r>
          </a:p>
          <a:p>
            <a:r>
              <a:rPr lang="pt-BR" dirty="0"/>
              <a:t>Reforma Tributária</a:t>
            </a:r>
          </a:p>
          <a:p>
            <a:pPr lvl="1"/>
            <a:r>
              <a:rPr lang="pt-BR" dirty="0"/>
              <a:t>Extinção da Contribuição para o PIS-PASEP</a:t>
            </a:r>
          </a:p>
          <a:p>
            <a:pPr lvl="1"/>
            <a:r>
              <a:rPr lang="pt-BR" dirty="0"/>
              <a:t>Extinção da COFINS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B07F08-35CF-2940-3298-5A151FB0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6A7D-D5C3-405F-AD34-637039AB2E5F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CE30241-34F5-F238-E3DD-BDEE2C70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16CF40E-5665-C96A-9C2A-CBA2B0DA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13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972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CA0E9B-51C2-B175-6262-16AF0AA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92F817-6386-FCD0-3C06-C162BA015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10547"/>
            <a:ext cx="10058400" cy="5761653"/>
          </a:xfrm>
        </p:spPr>
        <p:txBody>
          <a:bodyPr>
            <a:normAutofit/>
          </a:bodyPr>
          <a:lstStyle/>
          <a:p>
            <a:pPr algn="just"/>
            <a:endParaRPr lang="pt-BR" sz="2800" b="0" i="1" u="none" strike="noStrike" baseline="0" dirty="0">
              <a:solidFill>
                <a:srgbClr val="211D1E"/>
              </a:solidFill>
              <a:latin typeface="Times New Roman" panose="02020603050405020304" pitchFamily="18" charset="0"/>
            </a:endParaRPr>
          </a:p>
          <a:p>
            <a:pPr marL="274320" lvl="1" indent="0" algn="just">
              <a:buNone/>
            </a:pPr>
            <a:r>
              <a:rPr lang="pt-BR" sz="26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“Com os benefícios da Seguridade Social, uma parcela importante dos tributos é devolvida diretamente às pessoas, redistribuindo renda e diminuindo a carga tributária efetiva, aquela que é deduzida das transferências às pessoas. Essas transferências são um importante agente redistributivo da renda em nosso país. E o combate às desigualdades seria mais expressivo se a arrecadação caminhasse na mesma direção. Hoje, a nossa tributação é essencialmente regressiva, o que penaliza a população com menor capacidade econômica. </a:t>
            </a:r>
          </a:p>
          <a:p>
            <a:pPr marL="274320" lvl="1" indent="0" algn="just">
              <a:buNone/>
            </a:pPr>
            <a:r>
              <a:rPr lang="pt-BR" sz="26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Somente um cego discurso de austeridade fiscal pode responsabilizar a elevação das despesas – direitos e serviços públicos financiados no programa da Seguridade Social – pelos problemas que passa o país. “</a:t>
            </a:r>
          </a:p>
          <a:p>
            <a:pPr marL="274320" lvl="1" indent="0" algn="just">
              <a:buNone/>
            </a:pPr>
            <a:endParaRPr lang="pt-BR" sz="2600" i="1" dirty="0">
              <a:solidFill>
                <a:srgbClr val="211D1E"/>
              </a:solidFill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t-BR" sz="2800" i="1" dirty="0">
                <a:solidFill>
                  <a:srgbClr val="211D1E"/>
                </a:solidFill>
                <a:latin typeface="Times New Roman" panose="02020603050405020304" pitchFamily="18" charset="0"/>
              </a:rPr>
              <a:t>ANFIP</a:t>
            </a:r>
            <a:endParaRPr lang="pt-BR" sz="3200" i="1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87BC455-5E35-D909-0CB0-18BD9C09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B40D-C6FF-4FD4-8C6B-CAB24632A6CC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184403-D682-52BB-821A-9255D595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13F267-02C0-4129-400C-FEE21851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14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790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470" y="1650248"/>
            <a:ext cx="3544326" cy="1106424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bg1"/>
                </a:solidFill>
              </a:rPr>
              <a:t>Obrigado 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E6595AB0-0775-F8B2-EE6E-5138F175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Espaço Reservado para Imagem 22" descr="caneta na parte superior de um planejador diário">
            <a:extLst>
              <a:ext uri="{FF2B5EF4-FFF2-40B4-BE49-F238E27FC236}">
                <a16:creationId xmlns:a16="http://schemas.microsoft.com/office/drawing/2014/main" xmlns="" id="{D978928C-7EEA-4B8E-AA43-12AFD61BC2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59" r="59"/>
          <a:stretch/>
        </p:blipFill>
        <p:spPr/>
      </p:pic>
      <p:pic>
        <p:nvPicPr>
          <p:cNvPr id="25" name="Espaço Reservado para Imagem Online 23" descr="Usuário">
            <a:extLst>
              <a:ext uri="{FF2B5EF4-FFF2-40B4-BE49-F238E27FC236}">
                <a16:creationId xmlns:a16="http://schemas.microsoft.com/office/drawing/2014/main" xmlns="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8606" b="8606"/>
          <a:stretch/>
        </p:blipFill>
        <p:spPr>
          <a:prstGeom prst="rect">
            <a:avLst/>
          </a:prstGeom>
        </p:spPr>
      </p:pic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t>15</a:t>
            </a:fld>
            <a:endParaRPr lang="pt-BR"/>
          </a:p>
        </p:txBody>
      </p:sp>
      <p:pic>
        <p:nvPicPr>
          <p:cNvPr id="27" name="Espaço Reservado para Imagem Online 27" descr="Envelope">
            <a:extLst>
              <a:ext uri="{FF2B5EF4-FFF2-40B4-BE49-F238E27FC236}">
                <a16:creationId xmlns:a16="http://schemas.microsoft.com/office/drawing/2014/main" xmlns="" id="{79C99175-A844-475F-B903-FB0A246099C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8606" b="8606"/>
          <a:stretch/>
        </p:blipFill>
        <p:spPr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8978" y="3681432"/>
            <a:ext cx="3340100" cy="447675"/>
          </a:xfrm>
        </p:spPr>
        <p:txBody>
          <a:bodyPr rtlCol="0">
            <a:normAutofit fontScale="85000" lnSpcReduction="10000"/>
          </a:bodyPr>
          <a:lstStyle/>
          <a:p>
            <a:pPr marL="0" indent="0" algn="ctr" rtl="0">
              <a:buNone/>
            </a:pPr>
            <a:r>
              <a:rPr lang="pt-BR" sz="2400" b="1" dirty="0"/>
              <a:t>Luiz Alberto dos Santos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B2E9EE6-5A74-4119-8DAA-06582357C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8978" y="4746191"/>
            <a:ext cx="3340100" cy="447675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pt-BR" sz="2000" dirty="0"/>
              <a:t>Luiz.alb.santos@gmail.com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902E784-0258-03DD-5CA8-38C44164F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07"/>
          <a:stretch/>
        </p:blipFill>
        <p:spPr bwMode="auto">
          <a:xfrm>
            <a:off x="4114800" y="3335484"/>
            <a:ext cx="3135086" cy="28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13F92DF-10D8-48F0-0A8A-44F2C9F7F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527" y="3319272"/>
            <a:ext cx="4214178" cy="280720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783AE2B3-3C10-A410-FA56-09B460A22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527" y="-380026"/>
            <a:ext cx="6843359" cy="3565390"/>
          </a:xfrm>
          <a:prstGeom prst="rect">
            <a:avLst/>
          </a:prstGeom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xmlns="" id="{B9A600C1-6A24-06FD-A215-F339200D1DE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C44CF56-BC26-FE1D-D54D-74D854C27DAB}"/>
              </a:ext>
            </a:extLst>
          </p:cNvPr>
          <p:cNvSpPr txBox="1"/>
          <p:nvPr/>
        </p:nvSpPr>
        <p:spPr>
          <a:xfrm>
            <a:off x="8463045" y="1017948"/>
            <a:ext cx="2898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7B479-9CC8-8B7D-105F-FD76CD44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 de outubro de 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D8478E7-574D-F767-AF53-CC146F9B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22106"/>
            <a:ext cx="6582188" cy="4250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000" b="1" dirty="0"/>
              <a:t>35 anos da promulgação da CF 1988</a:t>
            </a:r>
          </a:p>
          <a:p>
            <a:pPr marL="0" indent="0">
              <a:buNone/>
            </a:pPr>
            <a:r>
              <a:rPr lang="pt-BR" dirty="0"/>
              <a:t>Entre 7 Constituições, é a 3ª mais longeva, porém:</a:t>
            </a:r>
          </a:p>
          <a:p>
            <a:pPr marL="0" indent="0">
              <a:buNone/>
            </a:pPr>
            <a:r>
              <a:rPr lang="pt-BR" sz="2000" dirty="0">
                <a:latin typeface="Rockwell "/>
              </a:rPr>
              <a:t>- 137 emendas constitucionais, sendo 6 de revisão (1993)</a:t>
            </a:r>
          </a:p>
          <a:p>
            <a:pPr marL="0" indent="0">
              <a:buNone/>
            </a:pPr>
            <a:r>
              <a:rPr lang="pt-BR" dirty="0">
                <a:latin typeface="Rockwell "/>
              </a:rPr>
              <a:t>- 3 Reformas da Previdência (EC 20, 41 e 103)</a:t>
            </a:r>
          </a:p>
          <a:p>
            <a:pPr marL="0" indent="0">
              <a:buNone/>
            </a:pPr>
            <a:r>
              <a:rPr lang="pt-BR" sz="2000" dirty="0">
                <a:latin typeface="Rockwell "/>
              </a:rPr>
              <a:t>- 2 emendas relevantes para assistência</a:t>
            </a:r>
          </a:p>
          <a:p>
            <a:pPr marL="0" indent="0">
              <a:buNone/>
            </a:pPr>
            <a:r>
              <a:rPr lang="pt-BR" dirty="0">
                <a:latin typeface="Rockwell "/>
              </a:rPr>
              <a:t>	EC 31 e 67 - Fundo Combate à Pobreza</a:t>
            </a:r>
          </a:p>
          <a:p>
            <a:pPr marL="0" indent="0">
              <a:buNone/>
            </a:pPr>
            <a:r>
              <a:rPr lang="pt-BR" dirty="0">
                <a:latin typeface="Rockwell "/>
              </a:rPr>
              <a:t>- </a:t>
            </a:r>
            <a:r>
              <a:rPr lang="pt-BR" sz="2000" dirty="0">
                <a:latin typeface="Rockwell "/>
              </a:rPr>
              <a:t>4 emendas relevantes para a saúde</a:t>
            </a:r>
          </a:p>
          <a:p>
            <a:pPr marL="0" indent="0">
              <a:buNone/>
            </a:pPr>
            <a:r>
              <a:rPr lang="pt-BR" dirty="0">
                <a:latin typeface="Rockwell "/>
              </a:rPr>
              <a:t>	EC 12, 21 – CPMF</a:t>
            </a:r>
          </a:p>
          <a:p>
            <a:pPr marL="0" indent="0">
              <a:buNone/>
            </a:pPr>
            <a:r>
              <a:rPr lang="pt-BR" dirty="0">
                <a:latin typeface="Rockwell "/>
              </a:rPr>
              <a:t>	EC 29</a:t>
            </a:r>
          </a:p>
          <a:p>
            <a:pPr marL="0" indent="0">
              <a:buNone/>
            </a:pPr>
            <a:r>
              <a:rPr lang="pt-BR" sz="2000" dirty="0">
                <a:latin typeface="Rockwell "/>
              </a:rPr>
              <a:t>	EC 51 e 120 – ACS e ACE</a:t>
            </a:r>
          </a:p>
          <a:p>
            <a:pPr marL="0" indent="0">
              <a:buNone/>
            </a:pPr>
            <a:r>
              <a:rPr lang="pt-BR" dirty="0">
                <a:latin typeface="Rockwell "/>
              </a:rPr>
              <a:t>	EC 124 E 127- PISO ENFERMAGEM</a:t>
            </a:r>
            <a:endParaRPr lang="pt-BR" sz="2000" dirty="0">
              <a:latin typeface="Rockwell 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685FED3-6489-7F09-47FC-4A39DDAA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2</a:t>
            </a:fld>
            <a:endParaRPr lang="pt-BR" noProof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03EADA7-C4CB-A838-07A8-439EAF7C0AB9}"/>
              </a:ext>
            </a:extLst>
          </p:cNvPr>
          <p:cNvSpPr txBox="1"/>
          <p:nvPr/>
        </p:nvSpPr>
        <p:spPr>
          <a:xfrm>
            <a:off x="7743476" y="1289304"/>
            <a:ext cx="3993502" cy="499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/>
              <a:t>Leis relevantes</a:t>
            </a:r>
          </a:p>
          <a:p>
            <a:pPr>
              <a:lnSpc>
                <a:spcPct val="200000"/>
              </a:lnSpc>
            </a:pPr>
            <a:r>
              <a:rPr lang="pt-BR" dirty="0"/>
              <a:t>- Leis de Custeio e Benefícios da Previdência Social</a:t>
            </a:r>
          </a:p>
          <a:p>
            <a:pPr>
              <a:lnSpc>
                <a:spcPct val="200000"/>
              </a:lnSpc>
            </a:pPr>
            <a:r>
              <a:rPr lang="pt-BR" dirty="0"/>
              <a:t>- Lei do SUS</a:t>
            </a:r>
          </a:p>
          <a:p>
            <a:pPr>
              <a:lnSpc>
                <a:spcPct val="200000"/>
              </a:lnSpc>
            </a:pPr>
            <a:r>
              <a:rPr lang="pt-BR" dirty="0"/>
              <a:t>- Lei do Seguro-Desemprego</a:t>
            </a:r>
          </a:p>
          <a:p>
            <a:pPr>
              <a:lnSpc>
                <a:spcPct val="200000"/>
              </a:lnSpc>
            </a:pPr>
            <a:r>
              <a:rPr lang="pt-BR" dirty="0"/>
              <a:t>- Lei Orgânica da </a:t>
            </a:r>
            <a:r>
              <a:rPr lang="pt-BR" dirty="0" err="1"/>
              <a:t>Ass</a:t>
            </a:r>
            <a:r>
              <a:rPr lang="pt-BR" dirty="0"/>
              <a:t> Social</a:t>
            </a:r>
          </a:p>
          <a:p>
            <a:pPr>
              <a:lnSpc>
                <a:spcPct val="200000"/>
              </a:lnSpc>
            </a:pPr>
            <a:r>
              <a:rPr lang="pt-BR" dirty="0"/>
              <a:t>- Lei do Bolsa Família</a:t>
            </a:r>
          </a:p>
          <a:p>
            <a:pPr>
              <a:lnSpc>
                <a:spcPct val="200000"/>
              </a:lnSpc>
            </a:pPr>
            <a:r>
              <a:rPr lang="pt-BR" dirty="0"/>
              <a:t>- Estatuto da Pessoa Idosa</a:t>
            </a:r>
          </a:p>
          <a:p>
            <a:pPr>
              <a:lnSpc>
                <a:spcPct val="200000"/>
              </a:lnSpc>
            </a:pPr>
            <a:r>
              <a:rPr lang="pt-BR" dirty="0"/>
              <a:t>- Estatuto da Inclusão da PCD</a:t>
            </a:r>
          </a:p>
        </p:txBody>
      </p:sp>
    </p:spTree>
    <p:extLst>
      <p:ext uri="{BB962C8B-B14F-4D97-AF65-F5344CB8AC3E}">
        <p14:creationId xmlns:p14="http://schemas.microsoft.com/office/powerpoint/2010/main" val="280572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59E8F4-C26C-2D84-8F9C-7BC4EEE0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Beneficiários DA SEGURIDADE (FEDERAL)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7D2BAF-DC03-C714-0A43-0A64BF6B5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BPC IDOSO: 				  2.688.682</a:t>
            </a:r>
          </a:p>
          <a:p>
            <a:r>
              <a:rPr lang="pt-BR" dirty="0"/>
              <a:t>BPC PCD: 				  3.110.892</a:t>
            </a:r>
          </a:p>
          <a:p>
            <a:r>
              <a:rPr lang="pt-BR" dirty="0"/>
              <a:t>BOLSA FAMILIA: 			21.208.943</a:t>
            </a:r>
          </a:p>
          <a:p>
            <a:r>
              <a:rPr lang="pt-BR" dirty="0"/>
              <a:t>RMV: 					        54.478</a:t>
            </a:r>
          </a:p>
          <a:p>
            <a:r>
              <a:rPr lang="pt-BR" dirty="0"/>
              <a:t>SEGURO-DESEMPREGO: 		      527.360</a:t>
            </a:r>
          </a:p>
          <a:p>
            <a:r>
              <a:rPr lang="pt-BR" dirty="0"/>
              <a:t>ABONO SALARIAL:			26.323.225</a:t>
            </a:r>
          </a:p>
          <a:p>
            <a:r>
              <a:rPr lang="pt-BR" dirty="0"/>
              <a:t>APOSENTADORIAS RGPS: 		22.670.012</a:t>
            </a:r>
          </a:p>
          <a:p>
            <a:r>
              <a:rPr lang="pt-BR" dirty="0"/>
              <a:t>PENSÕES RGPS: 			  8.335.249</a:t>
            </a:r>
          </a:p>
          <a:p>
            <a:r>
              <a:rPr lang="pt-BR" dirty="0"/>
              <a:t>SUS: 					UNIVERSAL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3C5DB96-3381-E24E-27C3-9B196ACE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354C-E204-410A-B58D-5E857440365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59B3F5-B651-9B7C-8B16-36D940FF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Fonte: PLOA 2024, PORTAL DA TRANSPARÊNCIA, PAINEL DA PREVIDÊNCIA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54577BE-2E7C-4D7C-A2F8-532208E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99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027C8A-0E84-53C6-FE7C-51B33E7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E8B7DBD-BB9A-2685-5907-697A1E67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EB2066-2FCC-B68D-A2DB-B89B7AB7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1D-0308-4FB9-9C57-14E48E25BAD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EEA2139-3474-A5DB-5D98-1EAD145D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C1647B1-A49A-A9A8-6AF6-454F5508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4</a:t>
            </a:fld>
            <a:endParaRPr lang="pt-BR" noProof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18A59EE-0EF3-E830-BFEB-C5ECF7F0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23" y="0"/>
            <a:ext cx="838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B5512E-BFE2-69F5-DA92-ADB5AFFE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86968"/>
          </a:xfrm>
        </p:spPr>
        <p:txBody>
          <a:bodyPr/>
          <a:lstStyle/>
          <a:p>
            <a:r>
              <a:rPr lang="pt-BR" dirty="0"/>
              <a:t>Despesas da seguridade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35A0435-70CD-C3C8-0FFF-07856E4B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118" y="6272784"/>
            <a:ext cx="2618729" cy="365125"/>
          </a:xfrm>
        </p:spPr>
        <p:txBody>
          <a:bodyPr>
            <a:normAutofit/>
          </a:bodyPr>
          <a:lstStyle/>
          <a:p>
            <a:r>
              <a:rPr lang="pt-BR" sz="1200" dirty="0"/>
              <a:t>Fonte: SIGA BRASIL/SF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187CF9D-989C-9F3E-58C9-88ACAA86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469C-6FD3-4EF9-88E7-B3543E433FF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0907860-653A-B13D-C544-8E1ECEE6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CDDB673-7C6D-9CCF-6AAE-A852962A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5</a:t>
            </a:fld>
            <a:endParaRPr lang="pt-BR" noProof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FD54015-AEF2-7BA9-51D1-EE39B432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153" y="1535376"/>
            <a:ext cx="8561713" cy="4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CAF10B-541E-2602-8BBB-C9DB4F4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091"/>
            <a:ext cx="10058400" cy="1609344"/>
          </a:xfrm>
        </p:spPr>
        <p:txBody>
          <a:bodyPr>
            <a:normAutofit/>
          </a:bodyPr>
          <a:lstStyle/>
          <a:p>
            <a:r>
              <a:rPr lang="pt-BR" sz="3200" dirty="0"/>
              <a:t>Gastos Públicos em Proteção Social per capita (2019 e 2020) - em </a:t>
            </a:r>
            <a:r>
              <a:rPr lang="pt-BR" sz="3200" dirty="0" err="1"/>
              <a:t>dolar</a:t>
            </a:r>
            <a:r>
              <a:rPr lang="pt-BR" sz="3200" dirty="0"/>
              <a:t> PPP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EA1AE1-30B5-671C-64A7-AE10047B8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8168DBD-38B7-9819-CA5A-3CCB27C1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61CB-3314-4438-B707-18FA57F221BF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EF5EA1-43C2-8708-5A1B-B358300A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Fonte: OECD Health at a Glance: Latin America and the Caribbean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FD76673-7AFF-5DBB-A3B2-43A34992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6</a:t>
            </a:fld>
            <a:endParaRPr lang="pt-BR" noProof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FFBEE33-B72C-037D-79D7-E7DE3374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91" y="1470713"/>
            <a:ext cx="9181548" cy="52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7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477AB7-E6C9-1945-70C7-456420B4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53261"/>
          </a:xfrm>
        </p:spPr>
        <p:txBody>
          <a:bodyPr>
            <a:normAutofit fontScale="90000"/>
          </a:bodyPr>
          <a:lstStyle/>
          <a:p>
            <a:r>
              <a:rPr lang="pt-BR" sz="4800" dirty="0"/>
              <a:t>Gastos correntes com saúde em % do </a:t>
            </a:r>
            <a:r>
              <a:rPr lang="pt-BR" sz="4800" dirty="0" err="1"/>
              <a:t>pib</a:t>
            </a:r>
            <a:r>
              <a:rPr lang="pt-BR" sz="4800" dirty="0"/>
              <a:t> - 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12BBA2-B6EC-9FAA-B704-820560C3D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879A84-8570-C2CE-85A3-15F66628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107D-83ED-462C-B862-9C8E5485F9E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1315BE-996C-545A-1760-E83306C8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7</a:t>
            </a:fld>
            <a:endParaRPr lang="pt-BR" noProof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B4E61F9-D9DA-24B3-8213-E99B846C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137893"/>
            <a:ext cx="9931317" cy="4982491"/>
          </a:xfrm>
          <a:prstGeom prst="rect">
            <a:avLst/>
          </a:prstGeom>
        </p:spPr>
      </p:pic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xmlns="" id="{B57559CC-B653-9E23-BA00-C84230AD596F}"/>
              </a:ext>
            </a:extLst>
          </p:cNvPr>
          <p:cNvSpPr txBox="1">
            <a:spLocks/>
          </p:cNvSpPr>
          <p:nvPr/>
        </p:nvSpPr>
        <p:spPr>
          <a:xfrm>
            <a:off x="1168628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Fonte: CEPAL.</a:t>
            </a:r>
          </a:p>
        </p:txBody>
      </p:sp>
    </p:spTree>
    <p:extLst>
      <p:ext uri="{BB962C8B-B14F-4D97-AF65-F5344CB8AC3E}">
        <p14:creationId xmlns:p14="http://schemas.microsoft.com/office/powerpoint/2010/main" val="3883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2FE9BE4-A320-04CD-9EB1-96D6E297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6" y="1148573"/>
            <a:ext cx="9264701" cy="54893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7C0B93-5775-C0EB-9B0B-4E2BEF2F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5629"/>
          </a:xfrm>
        </p:spPr>
        <p:txBody>
          <a:bodyPr/>
          <a:lstStyle/>
          <a:p>
            <a:r>
              <a:rPr lang="pt-BR" dirty="0"/>
              <a:t>gastos COM SAÚDE EM % DO PIB - OCDE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60F82C-910A-4245-40C6-052251D4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91EAB28-E590-4117-E78B-111C293C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396D-DCAC-489A-A00A-5B45521891EA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14DABC9-E814-8BDC-ACB4-9EAEFEF4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FONTE: OECD Health at a Glance 2021.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BBC7AD-159D-A1C5-E522-C5ABDBF8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3099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83AC590-D99D-17BC-F0D6-9D169D8B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1C5F-CB7B-4C7F-AFF9-B922FD3DEF1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DA5D1B9-2819-919F-BF78-19FA7551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t-BR" noProof="0" smtClean="0"/>
              <a:t>9</a:t>
            </a:fld>
            <a:endParaRPr lang="pt-BR" noProof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7542F31-A691-A95D-0B06-37B8C483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" y="883886"/>
            <a:ext cx="9638522" cy="5571460"/>
          </a:xfrm>
          <a:prstGeom prst="rect">
            <a:avLst/>
          </a:prstGeom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69D6FB6-A2A4-71E6-F70A-F5237F9D636E}"/>
              </a:ext>
            </a:extLst>
          </p:cNvPr>
          <p:cNvSpPr txBox="1">
            <a:spLocks/>
          </p:cNvSpPr>
          <p:nvPr/>
        </p:nvSpPr>
        <p:spPr>
          <a:xfrm>
            <a:off x="1240536" y="64251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FONTE: OECD Health at a Glance 2021.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1C0AE16-44B2-9703-DDDF-A8F662ED868A}"/>
              </a:ext>
            </a:extLst>
          </p:cNvPr>
          <p:cNvSpPr txBox="1">
            <a:spLocks/>
          </p:cNvSpPr>
          <p:nvPr/>
        </p:nvSpPr>
        <p:spPr>
          <a:xfrm>
            <a:off x="744085" y="230625"/>
            <a:ext cx="10058400" cy="65326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GASTOS COM SAÚDE PER CAPITA 2019 (DOLAR PPP)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85393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purl.org/dc/dcmitype/"/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4763</TotalTime>
  <Words>625</Words>
  <Application>Microsoft Office PowerPoint</Application>
  <PresentationFormat>Widescreen</PresentationFormat>
  <Paragraphs>107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 Narrow</vt:lpstr>
      <vt:lpstr>Arial-ItalicMT</vt:lpstr>
      <vt:lpstr>Calibri</vt:lpstr>
      <vt:lpstr>Rockwell</vt:lpstr>
      <vt:lpstr>Rockwell </vt:lpstr>
      <vt:lpstr>Rockwell Condensed</vt:lpstr>
      <vt:lpstr>Segoe UI</vt:lpstr>
      <vt:lpstr>Times New Roman</vt:lpstr>
      <vt:lpstr>Wingdings</vt:lpstr>
      <vt:lpstr>Tipo de Madeira</vt:lpstr>
      <vt:lpstr>AUDIÊNCIA PÚBLICA:   "Análise da seguridade social 2022”</vt:lpstr>
      <vt:lpstr>5 de outubro de 2023</vt:lpstr>
      <vt:lpstr>Beneficiários DA SEGURIDADE (FEDERAL)</vt:lpstr>
      <vt:lpstr>Apresentação do PowerPoint</vt:lpstr>
      <vt:lpstr>Despesas da seguridade social</vt:lpstr>
      <vt:lpstr>Gastos Públicos em Proteção Social per capita (2019 e 2020) - em dolar PPP </vt:lpstr>
      <vt:lpstr>Gastos correntes com saúde em % do pib - AL</vt:lpstr>
      <vt:lpstr>gastos COM SAÚDE EM % DO PIB - OCDE</vt:lpstr>
      <vt:lpstr>Apresentação do PowerPoint</vt:lpstr>
      <vt:lpstr>Apresentação do PowerPoint</vt:lpstr>
      <vt:lpstr>Apresentação do PowerPoint</vt:lpstr>
      <vt:lpstr>RENÚNCIAS FISCAIS na seguridade: R$ 250,336 bi em 2024</vt:lpstr>
      <vt:lpstr>Desafios permanentes</vt:lpstr>
      <vt:lpstr>Apresentação do PowerPoint</vt:lpstr>
      <vt:lpstr>Obrigado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AccentBox</dc:title>
  <dc:creator>Luiz Alberto dos Santos</dc:creator>
  <cp:lastModifiedBy>Ronaldo Alves de Carvalho</cp:lastModifiedBy>
  <cp:revision>38</cp:revision>
  <cp:lastPrinted>2023-09-07T01:16:48Z</cp:lastPrinted>
  <dcterms:created xsi:type="dcterms:W3CDTF">2023-09-04T00:04:08Z</dcterms:created>
  <dcterms:modified xsi:type="dcterms:W3CDTF">2023-10-04T22:06:33Z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