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72" r:id="rId5"/>
    <p:sldId id="261" r:id="rId6"/>
    <p:sldId id="268" r:id="rId7"/>
    <p:sldId id="271" r:id="rId8"/>
    <p:sldId id="262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37" autoAdjust="0"/>
  </p:normalViewPr>
  <p:slideViewPr>
    <p:cSldViewPr>
      <p:cViewPr varScale="1">
        <p:scale>
          <a:sx n="88" d="100"/>
          <a:sy n="88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1B48CC-98A1-42CC-B283-44E4A79F2B75}" type="datetimeFigureOut">
              <a:rPr lang="pt-BR" smtClean="0"/>
              <a:t>05/04/2017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2DE48-6CBE-4BF2-AB62-E875ED680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13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1B48CC-98A1-42CC-B283-44E4A79F2B75}" type="datetimeFigureOut">
              <a:rPr lang="pt-BR" smtClean="0"/>
              <a:t>05/04/2017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2DE48-6CBE-4BF2-AB62-E875ED680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451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1B48CC-98A1-42CC-B283-44E4A79F2B75}" type="datetimeFigureOut">
              <a:rPr lang="pt-BR" smtClean="0"/>
              <a:t>05/04/2017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2DE48-6CBE-4BF2-AB62-E875ED680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921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  <a:prstGeom prst="rect">
            <a:avLst/>
          </a:prstGeom>
        </p:spPr>
        <p:txBody>
          <a:bodyPr/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1B48CC-98A1-42CC-B283-44E4A79F2B75}" type="datetimeFigureOut">
              <a:rPr lang="pt-BR" smtClean="0"/>
              <a:t>05/04/2017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FC2DE48-6CBE-4BF2-AB62-E875ED680A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80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1B48CC-98A1-42CC-B283-44E4A79F2B75}" type="datetimeFigureOut">
              <a:rPr lang="pt-BR" smtClean="0"/>
              <a:t>05/04/2017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2DE48-6CBE-4BF2-AB62-E875ED680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3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1B48CC-98A1-42CC-B283-44E4A79F2B75}" type="datetimeFigureOut">
              <a:rPr lang="pt-BR" smtClean="0"/>
              <a:t>05/04/2017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2DE48-6CBE-4BF2-AB62-E875ED680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30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1B48CC-98A1-42CC-B283-44E4A79F2B75}" type="datetimeFigureOut">
              <a:rPr lang="pt-BR" smtClean="0"/>
              <a:t>05/04/2017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2DE48-6CBE-4BF2-AB62-E875ED680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093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1B48CC-98A1-42CC-B283-44E4A79F2B75}" type="datetimeFigureOut">
              <a:rPr lang="pt-BR" smtClean="0"/>
              <a:t>05/04/2017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2DE48-6CBE-4BF2-AB62-E875ED680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44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1B48CC-98A1-42CC-B283-44E4A79F2B75}" type="datetimeFigureOut">
              <a:rPr lang="pt-BR" smtClean="0"/>
              <a:t>05/04/2017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2DE48-6CBE-4BF2-AB62-E875ED680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84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1B48CC-98A1-42CC-B283-44E4A79F2B75}" type="datetimeFigureOut">
              <a:rPr lang="pt-BR" smtClean="0"/>
              <a:t>05/04/2017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2DE48-6CBE-4BF2-AB62-E875ED680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7786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1B48CC-98A1-42CC-B283-44E4A79F2B75}" type="datetimeFigureOut">
              <a:rPr lang="pt-BR" smtClean="0"/>
              <a:t>05/04/2017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2DE48-6CBE-4BF2-AB62-E875ED680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76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5277"/>
            <a:ext cx="1214023" cy="114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4093"/>
            <a:ext cx="9144000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7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eticia.dias\AppData\Local\Microsoft\Windows\Temporary Internet Files\Content.Outlook\T1CEDTXL\fund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4"/>
            <a:ext cx="9144000" cy="685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99672"/>
            <a:ext cx="2256578" cy="151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95" y="764704"/>
            <a:ext cx="2933185" cy="130641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249289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cap="small" dirty="0">
                <a:solidFill>
                  <a:schemeClr val="bg1"/>
                </a:solidFill>
              </a:rPr>
              <a:t>Audiência Pública sobre o</a:t>
            </a:r>
          </a:p>
          <a:p>
            <a:pPr algn="ctr"/>
            <a:r>
              <a:rPr lang="pt-BR" sz="3600" b="1" cap="small" dirty="0">
                <a:solidFill>
                  <a:schemeClr val="bg1"/>
                </a:solidFill>
              </a:rPr>
              <a:t>Decreto n</a:t>
            </a:r>
            <a:r>
              <a:rPr lang="pt-BR" sz="2800" b="1" cap="small" baseline="30000" dirty="0">
                <a:solidFill>
                  <a:schemeClr val="bg1"/>
                </a:solidFill>
              </a:rPr>
              <a:t>o</a:t>
            </a:r>
            <a:r>
              <a:rPr lang="pt-BR" sz="3600" b="1" cap="small" dirty="0">
                <a:solidFill>
                  <a:schemeClr val="bg1"/>
                </a:solidFill>
              </a:rPr>
              <a:t> 9.004, de 13/03/2017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" t="1009" r="4386" b="3043"/>
          <a:stretch/>
        </p:blipFill>
        <p:spPr bwMode="auto">
          <a:xfrm>
            <a:off x="6833960" y="4299673"/>
            <a:ext cx="2140507" cy="148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://www.sistemafaep.org.br/wp-content/uploads/2016/04/colheita_milho_itribuna_-_cpia_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783" y="4286131"/>
            <a:ext cx="2410177" cy="150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636" y="4278826"/>
            <a:ext cx="2233364" cy="150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leticia.dias\AppData\Local\Microsoft\Windows\Temporary Internet Files\Content.Outlook\T1CEDTXL\mascar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" y="4201696"/>
            <a:ext cx="9144000" cy="166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26775" y="4462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Brasília,  05 de abril de 2017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SENADO FEDERAL - Comissão de Agricultura e Reforma Agrária - CRA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411760" y="6021288"/>
            <a:ext cx="6707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i="1" dirty="0">
                <a:solidFill>
                  <a:schemeClr val="bg1"/>
                </a:solidFill>
              </a:rPr>
              <a:t>Eduardo Ono</a:t>
            </a:r>
          </a:p>
          <a:p>
            <a:pPr algn="r"/>
            <a:r>
              <a:rPr lang="pt-BR" sz="2400" b="1" i="1" dirty="0">
                <a:solidFill>
                  <a:schemeClr val="bg1"/>
                </a:solidFill>
              </a:rPr>
              <a:t>Presidente da Comissão Nacional de Aquicultura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00" y="4085760"/>
            <a:ext cx="9108148" cy="1743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7696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380820" cy="720080"/>
          </a:xfrm>
        </p:spPr>
        <p:txBody>
          <a:bodyPr/>
          <a:lstStyle/>
          <a:p>
            <a:r>
              <a:rPr lang="pt-BR" sz="4000" cap="small" dirty="0"/>
              <a:t>Produção Aquícola Brasileira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5536" y="1412776"/>
            <a:ext cx="853294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SzPct val="75000"/>
              <a:buFont typeface="Wingdings" panose="05000000000000000000" pitchFamily="2" charset="2"/>
              <a:buChar char="q"/>
            </a:pPr>
            <a:r>
              <a:rPr lang="pt-BR" sz="2800" dirty="0"/>
              <a:t>Criação de peixes, camarões, moluscos, algas e outros</a:t>
            </a:r>
          </a:p>
          <a:p>
            <a:pPr marL="457200" indent="-457200">
              <a:spcBef>
                <a:spcPts val="1200"/>
              </a:spcBef>
              <a:buSzPct val="75000"/>
              <a:buFont typeface="Wingdings" panose="05000000000000000000" pitchFamily="2" charset="2"/>
              <a:buChar char="q"/>
            </a:pPr>
            <a:r>
              <a:rPr lang="pt-BR" sz="2800" dirty="0"/>
              <a:t>Produção aquícola =&gt; 574 mil toneladas (2015)</a:t>
            </a:r>
          </a:p>
          <a:p>
            <a:pPr marL="457200" indent="-457200">
              <a:spcBef>
                <a:spcPts val="1200"/>
              </a:spcBef>
              <a:buSzPct val="75000"/>
              <a:buFont typeface="Wingdings" panose="05000000000000000000" pitchFamily="2" charset="2"/>
              <a:buChar char="q"/>
            </a:pPr>
            <a:r>
              <a:rPr lang="pt-BR" sz="2800" dirty="0"/>
              <a:t>Valor da produção aquícola =&gt; R$ 4,05 bilhões (2015)</a:t>
            </a:r>
          </a:p>
          <a:p>
            <a:pPr marL="457200" indent="-457200">
              <a:spcBef>
                <a:spcPts val="1200"/>
              </a:spcBef>
              <a:buSzPct val="75000"/>
              <a:buFont typeface="Wingdings" panose="05000000000000000000" pitchFamily="2" charset="2"/>
              <a:buChar char="q"/>
            </a:pPr>
            <a:r>
              <a:rPr lang="pt-BR" sz="2800" dirty="0"/>
              <a:t>Taxa de crescimento anual de 8% na última década</a:t>
            </a:r>
          </a:p>
          <a:p>
            <a:pPr marL="457200" indent="-457200">
              <a:spcBef>
                <a:spcPts val="1200"/>
              </a:spcBef>
              <a:buSzPct val="75000"/>
              <a:buFont typeface="Wingdings" panose="05000000000000000000" pitchFamily="2" charset="2"/>
              <a:buChar char="q"/>
            </a:pPr>
            <a:r>
              <a:rPr lang="pt-BR" sz="2800" dirty="0"/>
              <a:t>Crescimento nas regiões em relação a 2014:</a:t>
            </a:r>
          </a:p>
          <a:p>
            <a:pPr marL="914400" lvl="1" indent="-457200">
              <a:buSzPct val="75000"/>
              <a:buFont typeface="Wingdings" panose="05000000000000000000" pitchFamily="2" charset="2"/>
              <a:buChar char="§"/>
            </a:pPr>
            <a:r>
              <a:rPr lang="pt-BR" sz="2800" dirty="0"/>
              <a:t>Norte =&gt; </a:t>
            </a:r>
            <a:r>
              <a:rPr lang="pt-BR" sz="2800" b="1" dirty="0">
                <a:solidFill>
                  <a:schemeClr val="tx2"/>
                </a:solidFill>
              </a:rPr>
              <a:t>+ 6,2%</a:t>
            </a:r>
          </a:p>
          <a:p>
            <a:pPr marL="914400" lvl="1" indent="-457200">
              <a:buSzPct val="75000"/>
              <a:buFont typeface="Wingdings" panose="05000000000000000000" pitchFamily="2" charset="2"/>
              <a:buChar char="§"/>
            </a:pPr>
            <a:r>
              <a:rPr lang="pt-BR" sz="2800" dirty="0"/>
              <a:t>Sudeste =&gt; </a:t>
            </a:r>
            <a:r>
              <a:rPr lang="pt-BR" sz="2800" b="1" dirty="0">
                <a:solidFill>
                  <a:schemeClr val="tx2"/>
                </a:solidFill>
              </a:rPr>
              <a:t>+ 12,7%</a:t>
            </a:r>
          </a:p>
          <a:p>
            <a:pPr marL="914400" lvl="1" indent="-457200">
              <a:buSzPct val="75000"/>
              <a:buFont typeface="Wingdings" panose="05000000000000000000" pitchFamily="2" charset="2"/>
              <a:buChar char="§"/>
            </a:pPr>
            <a:r>
              <a:rPr lang="pt-BR" sz="2800" dirty="0"/>
              <a:t>Sul =&gt; </a:t>
            </a:r>
            <a:r>
              <a:rPr lang="pt-BR" sz="2800" b="1" dirty="0">
                <a:solidFill>
                  <a:schemeClr val="tx2"/>
                </a:solidFill>
              </a:rPr>
              <a:t>+ 13,1%</a:t>
            </a:r>
          </a:p>
          <a:p>
            <a:pPr marL="914400" lvl="1" indent="-457200">
              <a:buSzPct val="75000"/>
              <a:buFont typeface="Wingdings" panose="05000000000000000000" pitchFamily="2" charset="2"/>
              <a:buChar char="§"/>
            </a:pPr>
            <a:r>
              <a:rPr lang="pt-BR" sz="2800" dirty="0"/>
              <a:t>Nordeste =&gt; </a:t>
            </a:r>
            <a:r>
              <a:rPr lang="pt-BR" sz="2800" b="1" dirty="0">
                <a:solidFill>
                  <a:srgbClr val="FF0000"/>
                </a:solidFill>
              </a:rPr>
              <a:t>- 4,7% (estiagem)</a:t>
            </a:r>
          </a:p>
        </p:txBody>
      </p:sp>
    </p:spTree>
    <p:extLst>
      <p:ext uri="{BB962C8B-B14F-4D97-AF65-F5344CB8AC3E}">
        <p14:creationId xmlns:p14="http://schemas.microsoft.com/office/powerpoint/2010/main" val="83339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124519"/>
            <a:ext cx="7380820" cy="864096"/>
          </a:xfrm>
        </p:spPr>
        <p:txBody>
          <a:bodyPr/>
          <a:lstStyle/>
          <a:p>
            <a:r>
              <a:rPr lang="pt-BR" sz="4000" cap="small" dirty="0"/>
              <a:t>Produção Aquícola por Região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899592" y="580941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Dados: IBGE, 2016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/>
          <a:srcRect l="6000" t="2427" r="2000" b="2427"/>
          <a:stretch/>
        </p:blipFill>
        <p:spPr>
          <a:xfrm>
            <a:off x="827584" y="1080911"/>
            <a:ext cx="7344816" cy="479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60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124519"/>
            <a:ext cx="7380820" cy="864096"/>
          </a:xfrm>
        </p:spPr>
        <p:txBody>
          <a:bodyPr/>
          <a:lstStyle/>
          <a:p>
            <a:r>
              <a:rPr lang="pt-BR" sz="4000" cap="small" dirty="0"/>
              <a:t>Histórico Institucional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1340768"/>
            <a:ext cx="9144000" cy="46935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616075" indent="-1616075">
              <a:spcBef>
                <a:spcPts val="600"/>
              </a:spcBef>
            </a:pPr>
            <a:r>
              <a:rPr lang="pt-BR" sz="2200" dirty="0">
                <a:latin typeface="ArialMT"/>
              </a:rPr>
              <a:t> 1962 a 1989 - SUDEPE – </a:t>
            </a:r>
            <a:r>
              <a:rPr lang="pt-BR" sz="2200" dirty="0" err="1">
                <a:latin typeface="ArialMT"/>
              </a:rPr>
              <a:t>Superintend</a:t>
            </a:r>
            <a:r>
              <a:rPr lang="pt-BR" sz="2200" dirty="0">
                <a:latin typeface="ArialMT"/>
              </a:rPr>
              <a:t>. do Desenvolvimento da Pesca</a:t>
            </a:r>
          </a:p>
          <a:p>
            <a:pPr marL="1616075" indent="-1616075">
              <a:spcBef>
                <a:spcPts val="600"/>
              </a:spcBef>
            </a:pPr>
            <a:r>
              <a:rPr lang="pt-BR" sz="2200" dirty="0">
                <a:latin typeface="ArialMT"/>
              </a:rPr>
              <a:t> 1989 a 1998 - IBAMA – Ministério do Meio Ambiente (MMA) </a:t>
            </a:r>
          </a:p>
          <a:p>
            <a:pPr marL="1616075" indent="-1616075">
              <a:spcBef>
                <a:spcPts val="600"/>
              </a:spcBef>
            </a:pPr>
            <a:r>
              <a:rPr lang="pt-BR" sz="2200" dirty="0">
                <a:latin typeface="ArialMT"/>
              </a:rPr>
              <a:t> 1998 a 2003 - DPA – Departamento de Pesca e Aquicultura da Secretaria de Produção Animal do MAPA</a:t>
            </a:r>
          </a:p>
          <a:p>
            <a:pPr marL="1616075" indent="-1616075">
              <a:spcBef>
                <a:spcPts val="600"/>
              </a:spcBef>
            </a:pPr>
            <a:r>
              <a:rPr lang="pt-BR" sz="2200" dirty="0">
                <a:latin typeface="ArialMT"/>
              </a:rPr>
              <a:t> 2003 a 2009 – SEAP/PR – Secretaria Especial de Aquicultura e Pesca da Presidência da República</a:t>
            </a:r>
          </a:p>
          <a:p>
            <a:pPr marL="1616075" indent="-1616075">
              <a:spcBef>
                <a:spcPts val="600"/>
              </a:spcBef>
            </a:pPr>
            <a:r>
              <a:rPr lang="pt-BR" sz="2200" dirty="0">
                <a:latin typeface="ArialMT"/>
              </a:rPr>
              <a:t> 2009 a 2015 – MPA - Ministério da Pesca e Aquicultura (MPA)</a:t>
            </a:r>
          </a:p>
          <a:p>
            <a:pPr marL="1616075" indent="-1616075">
              <a:spcBef>
                <a:spcPts val="600"/>
              </a:spcBef>
            </a:pPr>
            <a:r>
              <a:rPr lang="pt-BR" sz="2200" dirty="0">
                <a:latin typeface="ArialMT"/>
              </a:rPr>
              <a:t> 2015 (out) a 2016 (mar) – Atribuições pulverizadas dentro do MAPA</a:t>
            </a:r>
          </a:p>
          <a:p>
            <a:pPr marL="1616075" indent="-1616075">
              <a:spcBef>
                <a:spcPts val="600"/>
              </a:spcBef>
            </a:pPr>
            <a:r>
              <a:rPr lang="pt-BR" sz="2200" dirty="0">
                <a:latin typeface="ArialMT"/>
              </a:rPr>
              <a:t> 2016 (mar) a 2017 (mar) - SAP – Secretaria de Aquicultura e Pesca do MAPA </a:t>
            </a:r>
          </a:p>
          <a:p>
            <a:pPr marL="1616075" indent="-1616075">
              <a:spcBef>
                <a:spcPts val="600"/>
              </a:spcBef>
            </a:pPr>
            <a:r>
              <a:rPr lang="pt-BR" sz="2200" dirty="0">
                <a:latin typeface="ArialMT"/>
              </a:rPr>
              <a:t> 2017 (mar) - SAP – Secretaria de Aquicultura e Pesca do MDIC - Ministério da Indústria, Comércio Exterior e Serviços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146087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280693"/>
            <a:ext cx="7092280" cy="720080"/>
          </a:xfrm>
        </p:spPr>
        <p:txBody>
          <a:bodyPr/>
          <a:lstStyle/>
          <a:p>
            <a:r>
              <a:rPr lang="pt-BR" sz="4800" cap="small" dirty="0"/>
              <a:t>Setores da Economia</a:t>
            </a:r>
          </a:p>
        </p:txBody>
      </p:sp>
      <p:sp>
        <p:nvSpPr>
          <p:cNvPr id="5" name="Retângulo: Cantos Arredondados 4"/>
          <p:cNvSpPr/>
          <p:nvPr/>
        </p:nvSpPr>
        <p:spPr>
          <a:xfrm>
            <a:off x="503548" y="1659662"/>
            <a:ext cx="2304256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ln w="22225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Setor primário</a:t>
            </a:r>
          </a:p>
        </p:txBody>
      </p:sp>
      <p:sp>
        <p:nvSpPr>
          <p:cNvPr id="6" name="Retângulo: Cantos Arredondados 5"/>
          <p:cNvSpPr/>
          <p:nvPr/>
        </p:nvSpPr>
        <p:spPr>
          <a:xfrm>
            <a:off x="3527884" y="1659662"/>
            <a:ext cx="2304256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ln w="22225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Setor secundário</a:t>
            </a:r>
          </a:p>
        </p:txBody>
      </p:sp>
      <p:sp>
        <p:nvSpPr>
          <p:cNvPr id="7" name="Retângulo: Cantos Arredondados 6"/>
          <p:cNvSpPr/>
          <p:nvPr/>
        </p:nvSpPr>
        <p:spPr>
          <a:xfrm>
            <a:off x="6480212" y="1628800"/>
            <a:ext cx="2304256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ln w="22225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Setor terciário</a:t>
            </a:r>
          </a:p>
        </p:txBody>
      </p:sp>
      <p:sp>
        <p:nvSpPr>
          <p:cNvPr id="8" name="Retângulo: Cantos Arredondados 7"/>
          <p:cNvSpPr/>
          <p:nvPr/>
        </p:nvSpPr>
        <p:spPr>
          <a:xfrm>
            <a:off x="251520" y="3706748"/>
            <a:ext cx="2808312" cy="20573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Agricultura, pecuária, aquicultura,</a:t>
            </a:r>
          </a:p>
          <a:p>
            <a:pPr algn="ctr"/>
            <a:r>
              <a:rPr lang="pt-BR" sz="30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extrativismo</a:t>
            </a:r>
          </a:p>
        </p:txBody>
      </p:sp>
      <p:sp>
        <p:nvSpPr>
          <p:cNvPr id="9" name="Retângulo: Cantos Arredondados 8"/>
          <p:cNvSpPr/>
          <p:nvPr/>
        </p:nvSpPr>
        <p:spPr>
          <a:xfrm>
            <a:off x="3527884" y="3963918"/>
            <a:ext cx="2304256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Indústria</a:t>
            </a:r>
          </a:p>
        </p:txBody>
      </p:sp>
      <p:sp>
        <p:nvSpPr>
          <p:cNvPr id="10" name="Retângulo: Cantos Arredondados 9"/>
          <p:cNvSpPr/>
          <p:nvPr/>
        </p:nvSpPr>
        <p:spPr>
          <a:xfrm>
            <a:off x="6480212" y="3963918"/>
            <a:ext cx="2304256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Comércio</a:t>
            </a:r>
          </a:p>
          <a:p>
            <a:pPr algn="ctr"/>
            <a:r>
              <a:rPr lang="pt-B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Serviços</a:t>
            </a:r>
          </a:p>
        </p:txBody>
      </p:sp>
      <p:sp>
        <p:nvSpPr>
          <p:cNvPr id="11" name="Seta: para Baixo 10"/>
          <p:cNvSpPr/>
          <p:nvPr/>
        </p:nvSpPr>
        <p:spPr>
          <a:xfrm rot="16200000">
            <a:off x="2987256" y="1911122"/>
            <a:ext cx="341784" cy="739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ara Baixo 11"/>
          <p:cNvSpPr/>
          <p:nvPr/>
        </p:nvSpPr>
        <p:spPr>
          <a:xfrm rot="16200000">
            <a:off x="5985284" y="1956821"/>
            <a:ext cx="34178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reto 14"/>
          <p:cNvCxnSpPr>
            <a:cxnSpLocks/>
            <a:stCxn id="5" idx="2"/>
            <a:endCxn id="8" idx="0"/>
          </p:cNvCxnSpPr>
          <p:nvPr/>
        </p:nvCxnSpPr>
        <p:spPr>
          <a:xfrm>
            <a:off x="1655676" y="2811790"/>
            <a:ext cx="0" cy="8949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/>
          <p:cNvCxnSpPr>
            <a:cxnSpLocks/>
            <a:stCxn id="6" idx="2"/>
            <a:endCxn id="9" idx="0"/>
          </p:cNvCxnSpPr>
          <p:nvPr/>
        </p:nvCxnSpPr>
        <p:spPr>
          <a:xfrm>
            <a:off x="4680012" y="2811790"/>
            <a:ext cx="0" cy="11521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ctor reto 19"/>
          <p:cNvCxnSpPr>
            <a:cxnSpLocks/>
            <a:stCxn id="7" idx="2"/>
            <a:endCxn id="10" idx="0"/>
          </p:cNvCxnSpPr>
          <p:nvPr/>
        </p:nvCxnSpPr>
        <p:spPr>
          <a:xfrm>
            <a:off x="7632340" y="2780928"/>
            <a:ext cx="0" cy="11829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634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380820" cy="720080"/>
          </a:xfrm>
        </p:spPr>
        <p:txBody>
          <a:bodyPr/>
          <a:lstStyle/>
          <a:p>
            <a:pPr indent="720725" algn="l"/>
            <a:r>
              <a:rPr lang="pt-BR" sz="4000" cap="small" dirty="0"/>
              <a:t>Política Aquícola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60668" y="1320901"/>
            <a:ext cx="8676964" cy="432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1200"/>
              </a:spcBef>
              <a:buSzPct val="75000"/>
              <a:buFont typeface="Wingdings" panose="05000000000000000000" pitchFamily="2" charset="2"/>
              <a:buChar char="q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Política Nacional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=&gt; Secretarias estaduais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SzPct val="75000"/>
              <a:buFont typeface="Wingdings" panose="05000000000000000000" pitchFamily="2" charset="2"/>
              <a:buChar char="q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Registro dos empreendimentos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=&gt; RGP – Registro Geral da Atividade Pesqueira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SzPct val="75000"/>
              <a:buFont typeface="Wingdings" panose="05000000000000000000" pitchFamily="2" charset="2"/>
              <a:buChar char="q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Crédito e seguro rural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=&gt; inseridas em políticas globais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SzPct val="75000"/>
              <a:buFont typeface="Wingdings" panose="05000000000000000000" pitchFamily="2" charset="2"/>
              <a:buChar char="q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Cessão de Uso de Águas da União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SzPct val="75000"/>
              <a:buFont typeface="Wingdings" panose="05000000000000000000" pitchFamily="2" charset="2"/>
              <a:buChar char="q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Defesa sanitária animal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=&gt; convênios estaduais</a:t>
            </a:r>
          </a:p>
        </p:txBody>
      </p:sp>
    </p:spTree>
    <p:extLst>
      <p:ext uri="{BB962C8B-B14F-4D97-AF65-F5344CB8AC3E}">
        <p14:creationId xmlns:p14="http://schemas.microsoft.com/office/powerpoint/2010/main" val="143121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380820" cy="720080"/>
          </a:xfrm>
        </p:spPr>
        <p:txBody>
          <a:bodyPr/>
          <a:lstStyle/>
          <a:p>
            <a:pPr indent="720725" algn="l"/>
            <a:r>
              <a:rPr lang="pt-BR" sz="4000" cap="small" dirty="0"/>
              <a:t>Política Aquícola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87524" y="1196752"/>
            <a:ext cx="8676964" cy="4844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1200"/>
              </a:spcBef>
              <a:buSzPct val="75000"/>
              <a:buFont typeface="Wingdings" panose="05000000000000000000" pitchFamily="2" charset="2"/>
              <a:buChar char="q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Trânsito animal (nacional e internacional) / Plataforma de Gestão Agropecuária (PGA) – GTA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SzPct val="75000"/>
              <a:buFont typeface="Wingdings" panose="05000000000000000000" pitchFamily="2" charset="2"/>
              <a:buChar char="q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Representação junto à </a:t>
            </a:r>
            <a:r>
              <a:rPr lang="pt-BR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Organização Mundial de Saúde Animal (OIE)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SzPct val="75000"/>
              <a:buFont typeface="Wingdings" panose="05000000000000000000" pitchFamily="2" charset="2"/>
              <a:buChar char="q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Políticas de Comercialização Nacional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SzPct val="75000"/>
              <a:buFont typeface="Wingdings" panose="05000000000000000000" pitchFamily="2" charset="2"/>
              <a:buChar char="q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Câmara Setorial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SzPct val="75000"/>
              <a:buFont typeface="Wingdings" panose="05000000000000000000" pitchFamily="2" charset="2"/>
              <a:buChar char="q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Representação estadual</a:t>
            </a:r>
          </a:p>
        </p:txBody>
      </p:sp>
    </p:spTree>
    <p:extLst>
      <p:ext uri="{BB962C8B-B14F-4D97-AF65-F5344CB8AC3E}">
        <p14:creationId xmlns:p14="http://schemas.microsoft.com/office/powerpoint/2010/main" val="248744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leticia.dias\AppData\Local\Microsoft\Windows\Temporary Internet Files\Content.Outlook\T1CEDTXL\fund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4"/>
            <a:ext cx="9144000" cy="685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eticia.dias\AppData\Local\Microsoft\Windows\Temporary Internet Files\Content.Outlook\T1CEDTXL\RedesSociais_CNA_SENAR_bco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97" y="5157193"/>
            <a:ext cx="624200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7504" y="2204864"/>
            <a:ext cx="89289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3200" b="1" i="1" dirty="0">
                <a:solidFill>
                  <a:schemeClr val="bg1"/>
                </a:solidFill>
              </a:rPr>
              <a:t>Comissão Nacional de Aquicultura</a:t>
            </a:r>
          </a:p>
          <a:p>
            <a:pPr algn="ctr">
              <a:spcBef>
                <a:spcPts val="600"/>
              </a:spcBef>
            </a:pPr>
            <a:r>
              <a:rPr lang="pt-BR" sz="3200" b="1" i="1" dirty="0">
                <a:solidFill>
                  <a:schemeClr val="bg1"/>
                </a:solidFill>
              </a:rPr>
              <a:t>Confederação da Agricultura e Pecuária do Brasil</a:t>
            </a:r>
          </a:p>
          <a:p>
            <a:pPr algn="ctr">
              <a:spcBef>
                <a:spcPts val="600"/>
              </a:spcBef>
            </a:pPr>
            <a:r>
              <a:rPr lang="pt-BR" sz="2800" b="1" i="1" dirty="0">
                <a:solidFill>
                  <a:schemeClr val="bg1"/>
                </a:solidFill>
              </a:rPr>
              <a:t>Eduardo Ono</a:t>
            </a:r>
          </a:p>
          <a:p>
            <a:pPr algn="ctr"/>
            <a:r>
              <a:rPr lang="pt-BR" sz="2400" b="1" i="1" dirty="0" err="1">
                <a:solidFill>
                  <a:schemeClr val="bg1"/>
                </a:solidFill>
              </a:rPr>
              <a:t>Tel</a:t>
            </a:r>
            <a:r>
              <a:rPr lang="pt-BR" sz="2400" b="1" i="1" dirty="0">
                <a:solidFill>
                  <a:schemeClr val="bg1"/>
                </a:solidFill>
              </a:rPr>
              <a:t>: (61) 2109-4139</a:t>
            </a:r>
          </a:p>
        </p:txBody>
      </p:sp>
    </p:spTree>
    <p:extLst>
      <p:ext uri="{BB962C8B-B14F-4D97-AF65-F5344CB8AC3E}">
        <p14:creationId xmlns:p14="http://schemas.microsoft.com/office/powerpoint/2010/main" val="28453186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377</Words>
  <Application>Microsoft Office PowerPoint</Application>
  <PresentationFormat>Apresentação na tela (4:3)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ArialMT</vt:lpstr>
      <vt:lpstr>Calibri</vt:lpstr>
      <vt:lpstr>Wingdings</vt:lpstr>
      <vt:lpstr>Tema do Office</vt:lpstr>
      <vt:lpstr>Apresentação do PowerPoint</vt:lpstr>
      <vt:lpstr>Produção Aquícola Brasileira</vt:lpstr>
      <vt:lpstr>Produção Aquícola por Região</vt:lpstr>
      <vt:lpstr>Histórico Institucional</vt:lpstr>
      <vt:lpstr>Setores da Economia</vt:lpstr>
      <vt:lpstr>Política Aquícola</vt:lpstr>
      <vt:lpstr>Política Aquícola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CNA</dc:creator>
  <cp:lastModifiedBy>Leomar Diniz</cp:lastModifiedBy>
  <cp:revision>48</cp:revision>
  <dcterms:created xsi:type="dcterms:W3CDTF">2016-08-09T19:55:02Z</dcterms:created>
  <dcterms:modified xsi:type="dcterms:W3CDTF">2017-04-05T17:14:46Z</dcterms:modified>
</cp:coreProperties>
</file>