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79" r:id="rId5"/>
    <p:sldId id="275" r:id="rId6"/>
    <p:sldId id="276" r:id="rId7"/>
    <p:sldId id="277" r:id="rId8"/>
    <p:sldId id="266" r:id="rId9"/>
    <p:sldId id="273" r:id="rId10"/>
    <p:sldId id="274" r:id="rId11"/>
    <p:sldId id="267" r:id="rId12"/>
    <p:sldId id="270" r:id="rId13"/>
    <p:sldId id="25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a.org.br\arquivos\cna\sut\&#193;REAS%20TEM&#193;TICAS\CR&#201;DITO%20RURAL\Cr&#233;dito%20Rural\sut.Dados-Cr&#233;dito-Rural-Investimento-Programas.21ago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a.org.br\arquivos\cna\sut\&#193;REAS%20TEM&#193;TICAS\CR&#201;DITO%20RURAL\Seguro%20Rural\Banco%20de%20Dados\PSR\Dados%20hist&#243;ricos%20do%20PS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a.org.br\arquivos\cna\sut\&#193;REAS%20TEM&#193;TICAS\CR&#201;DITO%20RURAL\Seguro%20Rural\Banco%20de%20Dados\PSR\Dados%20hist&#243;ricos%20do%20PS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schwantes\Desktop\PGP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schwantes\Desktop\PGP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Consolidado!$W$3</c:f>
              <c:strCache>
                <c:ptCount val="1"/>
                <c:pt idx="0">
                  <c:v>Custeio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43095615480354E-3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767587475632997E-17"/>
                  <c:y val="-2.3237080892029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0664891561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208821844633691E-2"/>
                  <c:y val="-5.729096993758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Consolidado!$X$1:$AB$2</c:f>
              <c:multiLvlStrCache>
                <c:ptCount val="5"/>
                <c:lvl>
                  <c:pt idx="0">
                    <c:v>jul/13</c:v>
                  </c:pt>
                  <c:pt idx="1">
                    <c:v>jul/14</c:v>
                  </c:pt>
                  <c:pt idx="2">
                    <c:v>jul/15</c:v>
                  </c:pt>
                  <c:pt idx="3">
                    <c:v>jul/16</c:v>
                  </c:pt>
                  <c:pt idx="4">
                    <c:v>jul/17</c:v>
                  </c:pt>
                </c:lvl>
                <c:lvl>
                  <c:pt idx="0">
                    <c:v>Contratos</c:v>
                  </c:pt>
                </c:lvl>
              </c:multiLvlStrCache>
            </c:multiLvlStrRef>
          </c:cat>
          <c:val>
            <c:numRef>
              <c:f>Consolidado!$X$3:$AB$3</c:f>
              <c:numCache>
                <c:formatCode>#,##0</c:formatCode>
                <c:ptCount val="5"/>
                <c:pt idx="0">
                  <c:v>113655</c:v>
                </c:pt>
                <c:pt idx="1">
                  <c:v>119267</c:v>
                </c:pt>
                <c:pt idx="2">
                  <c:v>104826</c:v>
                </c:pt>
                <c:pt idx="3">
                  <c:v>85375</c:v>
                </c:pt>
                <c:pt idx="4">
                  <c:v>94011</c:v>
                </c:pt>
              </c:numCache>
            </c:numRef>
          </c:val>
        </c:ser>
        <c:ser>
          <c:idx val="1"/>
          <c:order val="1"/>
          <c:tx>
            <c:strRef>
              <c:f>Consolidado!$W$4</c:f>
              <c:strCache>
                <c:ptCount val="1"/>
                <c:pt idx="0">
                  <c:v>Investimento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70092226613966E-3"/>
                  <c:y val="9.9009926719661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600878863220189E-3"/>
                  <c:y val="-3.93429395181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40351545288017E-2"/>
                  <c:y val="-8.7139053345110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Consolidado!$X$1:$AB$2</c:f>
              <c:multiLvlStrCache>
                <c:ptCount val="5"/>
                <c:lvl>
                  <c:pt idx="0">
                    <c:v>jul/13</c:v>
                  </c:pt>
                  <c:pt idx="1">
                    <c:v>jul/14</c:v>
                  </c:pt>
                  <c:pt idx="2">
                    <c:v>jul/15</c:v>
                  </c:pt>
                  <c:pt idx="3">
                    <c:v>jul/16</c:v>
                  </c:pt>
                  <c:pt idx="4">
                    <c:v>jul/17</c:v>
                  </c:pt>
                </c:lvl>
                <c:lvl>
                  <c:pt idx="0">
                    <c:v>Contratos</c:v>
                  </c:pt>
                </c:lvl>
              </c:multiLvlStrCache>
            </c:multiLvlStrRef>
          </c:cat>
          <c:val>
            <c:numRef>
              <c:f>Consolidado!$X$4:$AB$4</c:f>
              <c:numCache>
                <c:formatCode>#,##0</c:formatCode>
                <c:ptCount val="5"/>
                <c:pt idx="0">
                  <c:v>103027</c:v>
                </c:pt>
                <c:pt idx="1">
                  <c:v>124569</c:v>
                </c:pt>
                <c:pt idx="2">
                  <c:v>90989</c:v>
                </c:pt>
                <c:pt idx="3">
                  <c:v>83929</c:v>
                </c:pt>
                <c:pt idx="4">
                  <c:v>88900</c:v>
                </c:pt>
              </c:numCache>
            </c:numRef>
          </c:val>
        </c:ser>
        <c:ser>
          <c:idx val="2"/>
          <c:order val="2"/>
          <c:tx>
            <c:strRef>
              <c:f>Consolidado!$W$5</c:f>
              <c:strCache>
                <c:ptCount val="1"/>
                <c:pt idx="0">
                  <c:v>Comercialização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63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39506172839435E-3"/>
                  <c:y val="-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395061728393622E-3"/>
                  <c:y val="-3.5993733122624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Consolidado!$X$1:$AB$2</c:f>
              <c:multiLvlStrCache>
                <c:ptCount val="5"/>
                <c:lvl>
                  <c:pt idx="0">
                    <c:v>jul/13</c:v>
                  </c:pt>
                  <c:pt idx="1">
                    <c:v>jul/14</c:v>
                  </c:pt>
                  <c:pt idx="2">
                    <c:v>jul/15</c:v>
                  </c:pt>
                  <c:pt idx="3">
                    <c:v>jul/16</c:v>
                  </c:pt>
                  <c:pt idx="4">
                    <c:v>jul/17</c:v>
                  </c:pt>
                </c:lvl>
                <c:lvl>
                  <c:pt idx="0">
                    <c:v>Contratos</c:v>
                  </c:pt>
                </c:lvl>
              </c:multiLvlStrCache>
            </c:multiLvlStrRef>
          </c:cat>
          <c:val>
            <c:numRef>
              <c:f>Consolidado!$X$5:$AB$5</c:f>
              <c:numCache>
                <c:formatCode>#,##0</c:formatCode>
                <c:ptCount val="5"/>
                <c:pt idx="0">
                  <c:v>3041</c:v>
                </c:pt>
                <c:pt idx="1">
                  <c:v>2889</c:v>
                </c:pt>
                <c:pt idx="2">
                  <c:v>1856</c:v>
                </c:pt>
                <c:pt idx="3">
                  <c:v>1166</c:v>
                </c:pt>
                <c:pt idx="4">
                  <c:v>2156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296304"/>
        <c:axId val="431297088"/>
      </c:barChart>
      <c:lineChart>
        <c:grouping val="standard"/>
        <c:varyColors val="0"/>
        <c:ser>
          <c:idx val="3"/>
          <c:order val="3"/>
          <c:tx>
            <c:strRef>
              <c:f>Consolidado!$W$6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210884353741496E-2"/>
                  <c:y val="-4.597701149425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72260015117158E-2"/>
                  <c:y val="-3.831417624521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605442176870748E-2"/>
                  <c:y val="-3.831417624521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675736961451247E-2"/>
                  <c:y val="-3.4482758620689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769463340891912E-2"/>
                  <c:y val="-4.597701149425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Consolidado!$X$1:$AB$2</c:f>
              <c:multiLvlStrCache>
                <c:ptCount val="5"/>
                <c:lvl>
                  <c:pt idx="0">
                    <c:v>jul/13</c:v>
                  </c:pt>
                  <c:pt idx="1">
                    <c:v>jul/14</c:v>
                  </c:pt>
                  <c:pt idx="2">
                    <c:v>jul/15</c:v>
                  </c:pt>
                  <c:pt idx="3">
                    <c:v>jul/16</c:v>
                  </c:pt>
                  <c:pt idx="4">
                    <c:v>jul/17</c:v>
                  </c:pt>
                </c:lvl>
                <c:lvl>
                  <c:pt idx="0">
                    <c:v>Contratos</c:v>
                  </c:pt>
                </c:lvl>
              </c:multiLvlStrCache>
            </c:multiLvlStrRef>
          </c:cat>
          <c:val>
            <c:numRef>
              <c:f>Consolidado!$X$6:$AB$6</c:f>
              <c:numCache>
                <c:formatCode>#,##0</c:formatCode>
                <c:ptCount val="5"/>
                <c:pt idx="0">
                  <c:v>219723</c:v>
                </c:pt>
                <c:pt idx="1">
                  <c:v>246725</c:v>
                </c:pt>
                <c:pt idx="2">
                  <c:v>197671</c:v>
                </c:pt>
                <c:pt idx="3">
                  <c:v>170470</c:v>
                </c:pt>
                <c:pt idx="4">
                  <c:v>185067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96304"/>
        <c:axId val="431297088"/>
      </c:lineChart>
      <c:catAx>
        <c:axId val="4312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1297088"/>
        <c:crosses val="autoZero"/>
        <c:auto val="1"/>
        <c:lblAlgn val="ctr"/>
        <c:lblOffset val="100"/>
        <c:noMultiLvlLbl val="0"/>
      </c:catAx>
      <c:valAx>
        <c:axId val="43129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b="1" dirty="0"/>
                  <a:t>Número de contratos por finalidade</a:t>
                </a:r>
              </a:p>
            </c:rich>
          </c:tx>
          <c:layout>
            <c:manualLayout>
              <c:xMode val="edge"/>
              <c:yMode val="edge"/>
              <c:x val="8.1502197158050474E-3"/>
              <c:y val="0.16263006247023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129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Taxa SELIC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7C-48CC-9B5A-A19216ADBFC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7C-48CC-9B5A-A19216ADBF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Plan1!$A$2:$A$25</c:f>
              <c:strCache>
                <c:ptCount val="24"/>
                <c:pt idx="0">
                  <c:v>4T|13</c:v>
                </c:pt>
                <c:pt idx="2">
                  <c:v>1T |14</c:v>
                </c:pt>
                <c:pt idx="3">
                  <c:v>2T |14</c:v>
                </c:pt>
                <c:pt idx="4">
                  <c:v>3T |14</c:v>
                </c:pt>
                <c:pt idx="5">
                  <c:v>4T |14</c:v>
                </c:pt>
                <c:pt idx="7">
                  <c:v>1T |15</c:v>
                </c:pt>
                <c:pt idx="8">
                  <c:v>2T |15</c:v>
                </c:pt>
                <c:pt idx="9">
                  <c:v>3T |15</c:v>
                </c:pt>
                <c:pt idx="10">
                  <c:v>4T |15</c:v>
                </c:pt>
                <c:pt idx="12">
                  <c:v>1T |16</c:v>
                </c:pt>
                <c:pt idx="13">
                  <c:v>2T |16</c:v>
                </c:pt>
                <c:pt idx="14">
                  <c:v>3T |16</c:v>
                </c:pt>
                <c:pt idx="15">
                  <c:v>4T |16</c:v>
                </c:pt>
                <c:pt idx="17">
                  <c:v>1T |17</c:v>
                </c:pt>
                <c:pt idx="18">
                  <c:v>2T |17</c:v>
                </c:pt>
                <c:pt idx="19">
                  <c:v>3T |17</c:v>
                </c:pt>
                <c:pt idx="20">
                  <c:v>4T| 17p</c:v>
                </c:pt>
                <c:pt idx="22">
                  <c:v>1T |18p</c:v>
                </c:pt>
                <c:pt idx="23">
                  <c:v>2T |18p</c:v>
                </c:pt>
              </c:strCache>
            </c:strRef>
          </c:cat>
          <c:val>
            <c:numRef>
              <c:f>Plan1!$B$2:$B$25</c:f>
              <c:numCache>
                <c:formatCode>General</c:formatCode>
                <c:ptCount val="24"/>
                <c:pt idx="0" formatCode="_(* #,##0.00_);_(* \(#,##0.00\);_(* &quot;-&quot;??_);_(@_)">
                  <c:v>9.8333333333333339</c:v>
                </c:pt>
                <c:pt idx="2" formatCode="_(* #,##0.00_);_(* \(#,##0.00\);_(* &quot;-&quot;??_);_(@_)">
                  <c:v>10.666666666666666</c:v>
                </c:pt>
                <c:pt idx="3" formatCode="_(* #,##0.00_);_(* \(#,##0.00\);_(* &quot;-&quot;??_);_(@_)">
                  <c:v>11</c:v>
                </c:pt>
                <c:pt idx="4" formatCode="_(* #,##0.00_);_(* \(#,##0.00\);_(* &quot;-&quot;??_);_(@_)">
                  <c:v>11</c:v>
                </c:pt>
                <c:pt idx="5" formatCode="_(* #,##0.00_);_(* \(#,##0.00\);_(* &quot;-&quot;??_);_(@_)">
                  <c:v>11.416666666666666</c:v>
                </c:pt>
                <c:pt idx="7" formatCode="_(* #,##0.00_);_(* \(#,##0.00\);_(* &quot;-&quot;??_);_(@_)">
                  <c:v>12.416666666666666</c:v>
                </c:pt>
                <c:pt idx="8" formatCode="_(* #,##0.00_);_(* \(#,##0.00\);_(* &quot;-&quot;??_);_(@_)">
                  <c:v>13.416666666666666</c:v>
                </c:pt>
                <c:pt idx="9" formatCode="_(* #,##0.00_);_(* \(#,##0.00\);_(* &quot;-&quot;??_);_(@_)">
                  <c:v>14.25</c:v>
                </c:pt>
                <c:pt idx="10" formatCode="_(* #,##0.00_);_(* \(#,##0.00\);_(* &quot;-&quot;??_);_(@_)">
                  <c:v>14.25</c:v>
                </c:pt>
                <c:pt idx="12" formatCode="_(* #,##0.00_);_(* \(#,##0.00\);_(* &quot;-&quot;??_);_(@_)">
                  <c:v>14.25</c:v>
                </c:pt>
                <c:pt idx="13" formatCode="_(* #,##0.00_);_(* \(#,##0.00\);_(* &quot;-&quot;??_);_(@_)">
                  <c:v>14.25</c:v>
                </c:pt>
                <c:pt idx="14" formatCode="_(* #,##0.00_);_(* \(#,##0.00\);_(* &quot;-&quot;??_);_(@_)">
                  <c:v>14.25</c:v>
                </c:pt>
                <c:pt idx="15" formatCode="_(* #,##0.00_);_(* \(#,##0.00\);_(* &quot;-&quot;??_);_(@_)">
                  <c:v>13.833333333333334</c:v>
                </c:pt>
                <c:pt idx="17" formatCode="_(* #,##0.00_);_(* \(#,##0.00\);_(* &quot;-&quot;??_);_(@_)">
                  <c:v>12.5</c:v>
                </c:pt>
                <c:pt idx="18" formatCode="_(* #,##0.00_);_(* \(#,##0.00\);_(* &quot;-&quot;??_);_(@_)">
                  <c:v>10.583333333333334</c:v>
                </c:pt>
                <c:pt idx="19" formatCode="_(* #,##0.00_);_(* \(#,##0.00\);_(* &quot;-&quot;??_);_(@_)">
                  <c:v>8.9166666666666661</c:v>
                </c:pt>
                <c:pt idx="20" formatCode="_(* #,##0.00_);_(* \(#,##0.00\);_(* &quot;-&quot;??_);_(@_)">
                  <c:v>7.75</c:v>
                </c:pt>
                <c:pt idx="22" formatCode="_(* #,##0.00_);_(* \(#,##0.00\);_(* &quot;-&quot;??_);_(@_)">
                  <c:v>7.75</c:v>
                </c:pt>
                <c:pt idx="23" formatCode="_(* #,##0.00_);_(* \(#,##0.00\);_(* &quot;-&quot;??_);_(@_)">
                  <c:v>7.75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7C-48CC-9B5A-A19216ADBFC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Taxa do Custeio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7C-48CC-9B5A-A19216ADBFC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57C-48CC-9B5A-A19216ADBF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Plan1!$A$2:$A$25</c:f>
              <c:strCache>
                <c:ptCount val="24"/>
                <c:pt idx="0">
                  <c:v>4T|13</c:v>
                </c:pt>
                <c:pt idx="2">
                  <c:v>1T |14</c:v>
                </c:pt>
                <c:pt idx="3">
                  <c:v>2T |14</c:v>
                </c:pt>
                <c:pt idx="4">
                  <c:v>3T |14</c:v>
                </c:pt>
                <c:pt idx="5">
                  <c:v>4T |14</c:v>
                </c:pt>
                <c:pt idx="7">
                  <c:v>1T |15</c:v>
                </c:pt>
                <c:pt idx="8">
                  <c:v>2T |15</c:v>
                </c:pt>
                <c:pt idx="9">
                  <c:v>3T |15</c:v>
                </c:pt>
                <c:pt idx="10">
                  <c:v>4T |15</c:v>
                </c:pt>
                <c:pt idx="12">
                  <c:v>1T |16</c:v>
                </c:pt>
                <c:pt idx="13">
                  <c:v>2T |16</c:v>
                </c:pt>
                <c:pt idx="14">
                  <c:v>3T |16</c:v>
                </c:pt>
                <c:pt idx="15">
                  <c:v>4T |16</c:v>
                </c:pt>
                <c:pt idx="17">
                  <c:v>1T |17</c:v>
                </c:pt>
                <c:pt idx="18">
                  <c:v>2T |17</c:v>
                </c:pt>
                <c:pt idx="19">
                  <c:v>3T |17</c:v>
                </c:pt>
                <c:pt idx="20">
                  <c:v>4T| 17p</c:v>
                </c:pt>
                <c:pt idx="22">
                  <c:v>1T |18p</c:v>
                </c:pt>
                <c:pt idx="23">
                  <c:v>2T |18p</c:v>
                </c:pt>
              </c:strCache>
            </c:strRef>
          </c:cat>
          <c:val>
            <c:numRef>
              <c:f>Plan1!$C$2:$C$25</c:f>
              <c:numCache>
                <c:formatCode>General</c:formatCode>
                <c:ptCount val="24"/>
                <c:pt idx="0" formatCode="_(* #,##0.00_);_(* \(#,##0.00\);_(* &quot;-&quot;??_);_(@_)">
                  <c:v>5.5</c:v>
                </c:pt>
                <c:pt idx="2" formatCode="_(* #,##0.00_);_(* \(#,##0.00\);_(* &quot;-&quot;??_);_(@_)">
                  <c:v>5.5</c:v>
                </c:pt>
                <c:pt idx="3" formatCode="_(* #,##0.00_);_(* \(#,##0.00\);_(* &quot;-&quot;??_);_(@_)">
                  <c:v>5.5</c:v>
                </c:pt>
                <c:pt idx="4" formatCode="_(* #,##0.00_);_(* \(#,##0.00\);_(* &quot;-&quot;??_);_(@_)">
                  <c:v>6.5</c:v>
                </c:pt>
                <c:pt idx="5" formatCode="_(* #,##0.00_);_(* \(#,##0.00\);_(* &quot;-&quot;??_);_(@_)">
                  <c:v>6.5</c:v>
                </c:pt>
                <c:pt idx="7" formatCode="_(* #,##0.00_);_(* \(#,##0.00\);_(* &quot;-&quot;??_);_(@_)">
                  <c:v>6.5</c:v>
                </c:pt>
                <c:pt idx="8" formatCode="_(* #,##0.00_);_(* \(#,##0.00\);_(* &quot;-&quot;??_);_(@_)">
                  <c:v>6.5</c:v>
                </c:pt>
                <c:pt idx="9" formatCode="_(* #,##0.00_);_(* \(#,##0.00\);_(* &quot;-&quot;??_);_(@_)">
                  <c:v>8.75</c:v>
                </c:pt>
                <c:pt idx="10" formatCode="_(* #,##0.00_);_(* \(#,##0.00\);_(* &quot;-&quot;??_);_(@_)">
                  <c:v>8.75</c:v>
                </c:pt>
                <c:pt idx="12" formatCode="_(* #,##0.00_);_(* \(#,##0.00\);_(* &quot;-&quot;??_);_(@_)">
                  <c:v>8.75</c:v>
                </c:pt>
                <c:pt idx="13" formatCode="_(* #,##0.00_);_(* \(#,##0.00\);_(* &quot;-&quot;??_);_(@_)">
                  <c:v>8.75</c:v>
                </c:pt>
                <c:pt idx="14" formatCode="_(* #,##0.00_);_(* \(#,##0.00\);_(* &quot;-&quot;??_);_(@_)">
                  <c:v>9.5</c:v>
                </c:pt>
                <c:pt idx="15" formatCode="_(* #,##0.00_);_(* \(#,##0.00\);_(* &quot;-&quot;??_);_(@_)">
                  <c:v>9.5</c:v>
                </c:pt>
                <c:pt idx="17" formatCode="_(* #,##0.00_);_(* \(#,##0.00\);_(* &quot;-&quot;??_);_(@_)">
                  <c:v>9.5</c:v>
                </c:pt>
                <c:pt idx="18" formatCode="_(* #,##0.00_);_(* \(#,##0.00\);_(* &quot;-&quot;??_);_(@_)">
                  <c:v>9.5</c:v>
                </c:pt>
                <c:pt idx="19" formatCode="_(* #,##0.00_);_(* \(#,##0.00\);_(* &quot;-&quot;??_);_(@_)">
                  <c:v>8.5</c:v>
                </c:pt>
                <c:pt idx="20" formatCode="_(* #,##0.00_);_(* \(#,##0.00\);_(* &quot;-&quot;??_);_(@_)">
                  <c:v>8.5</c:v>
                </c:pt>
                <c:pt idx="22" formatCode="_(* #,##0.00_);_(* \(#,##0.00\);_(* &quot;-&quot;??_);_(@_)">
                  <c:v>8.5</c:v>
                </c:pt>
                <c:pt idx="23" formatCode="_(* #,##0.00_);_(* \(#,##0.00\);_(* &quot;-&quot;??_);_(@_)">
                  <c:v>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57C-48CC-9B5A-A19216ADBFC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Inflação - IPCA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57C-48CC-9B5A-A19216ADBFC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3.7499999999999999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57C-48CC-9B5A-A19216ADBF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Plan1!$A$2:$A$25</c:f>
              <c:strCache>
                <c:ptCount val="24"/>
                <c:pt idx="0">
                  <c:v>4T|13</c:v>
                </c:pt>
                <c:pt idx="2">
                  <c:v>1T |14</c:v>
                </c:pt>
                <c:pt idx="3">
                  <c:v>2T |14</c:v>
                </c:pt>
                <c:pt idx="4">
                  <c:v>3T |14</c:v>
                </c:pt>
                <c:pt idx="5">
                  <c:v>4T |14</c:v>
                </c:pt>
                <c:pt idx="7">
                  <c:v>1T |15</c:v>
                </c:pt>
                <c:pt idx="8">
                  <c:v>2T |15</c:v>
                </c:pt>
                <c:pt idx="9">
                  <c:v>3T |15</c:v>
                </c:pt>
                <c:pt idx="10">
                  <c:v>4T |15</c:v>
                </c:pt>
                <c:pt idx="12">
                  <c:v>1T |16</c:v>
                </c:pt>
                <c:pt idx="13">
                  <c:v>2T |16</c:v>
                </c:pt>
                <c:pt idx="14">
                  <c:v>3T |16</c:v>
                </c:pt>
                <c:pt idx="15">
                  <c:v>4T |16</c:v>
                </c:pt>
                <c:pt idx="17">
                  <c:v>1T |17</c:v>
                </c:pt>
                <c:pt idx="18">
                  <c:v>2T |17</c:v>
                </c:pt>
                <c:pt idx="19">
                  <c:v>3T |17</c:v>
                </c:pt>
                <c:pt idx="20">
                  <c:v>4T| 17p</c:v>
                </c:pt>
                <c:pt idx="22">
                  <c:v>1T |18p</c:v>
                </c:pt>
                <c:pt idx="23">
                  <c:v>2T |18p</c:v>
                </c:pt>
              </c:strCache>
            </c:strRef>
          </c:cat>
          <c:val>
            <c:numRef>
              <c:f>Plan1!$D$2:$D$25</c:f>
              <c:numCache>
                <c:formatCode>General</c:formatCode>
                <c:ptCount val="24"/>
                <c:pt idx="0" formatCode="_(* #,##0.00_);_(* \(#,##0.00\);_(* &quot;-&quot;??_);_(@_)">
                  <c:v>5.91</c:v>
                </c:pt>
                <c:pt idx="2" formatCode="_(* #,##0.00_);_(* \(#,##0.00\);_(* &quot;-&quot;??_);_(@_)">
                  <c:v>6.15</c:v>
                </c:pt>
                <c:pt idx="3" formatCode="_(* #,##0.00_);_(* \(#,##0.00\);_(* &quot;-&quot;??_);_(@_)">
                  <c:v>6.52</c:v>
                </c:pt>
                <c:pt idx="4" formatCode="_(* #,##0.00_);_(* \(#,##0.00\);_(* &quot;-&quot;??_);_(@_)">
                  <c:v>6.75</c:v>
                </c:pt>
                <c:pt idx="5" formatCode="_(* #,##0.00_);_(* \(#,##0.00\);_(* &quot;-&quot;??_);_(@_)">
                  <c:v>6.41</c:v>
                </c:pt>
                <c:pt idx="7" formatCode="_(* #,##0.00_);_(* \(#,##0.00\);_(* &quot;-&quot;??_);_(@_)">
                  <c:v>8.1300000000000008</c:v>
                </c:pt>
                <c:pt idx="8" formatCode="_(* #,##0.00_);_(* \(#,##0.00\);_(* &quot;-&quot;??_);_(@_)">
                  <c:v>8.89</c:v>
                </c:pt>
                <c:pt idx="9" formatCode="_(* #,##0.00_);_(* \(#,##0.00\);_(* &quot;-&quot;??_);_(@_)">
                  <c:v>9.49</c:v>
                </c:pt>
                <c:pt idx="10" formatCode="_(* #,##0.00_);_(* \(#,##0.00\);_(* &quot;-&quot;??_);_(@_)">
                  <c:v>10.67</c:v>
                </c:pt>
                <c:pt idx="12" formatCode="_(* #,##0.00_);_(* \(#,##0.00\);_(* &quot;-&quot;??_);_(@_)">
                  <c:v>9.39</c:v>
                </c:pt>
                <c:pt idx="13" formatCode="_(* #,##0.00_);_(* \(#,##0.00\);_(* &quot;-&quot;??_);_(@_)">
                  <c:v>8.84</c:v>
                </c:pt>
                <c:pt idx="14" formatCode="_(* #,##0.00_);_(* \(#,##0.00\);_(* &quot;-&quot;??_);_(@_)">
                  <c:v>8.48</c:v>
                </c:pt>
                <c:pt idx="15" formatCode="_(* #,##0.00_);_(* \(#,##0.00\);_(* &quot;-&quot;??_);_(@_)">
                  <c:v>6.29</c:v>
                </c:pt>
                <c:pt idx="17" formatCode="_(* #,##0.00_);_(* \(#,##0.00\);_(* &quot;-&quot;??_);_(@_)">
                  <c:v>4.57</c:v>
                </c:pt>
                <c:pt idx="18" formatCode="_(* #,##0.00_);_(* \(#,##0.00\);_(* &quot;-&quot;??_);_(@_)">
                  <c:v>3</c:v>
                </c:pt>
                <c:pt idx="19" formatCode="_(* #,##0.00_);_(* \(#,##0.00\);_(* &quot;-&quot;??_);_(@_)">
                  <c:v>3.22</c:v>
                </c:pt>
                <c:pt idx="20" formatCode="_(* #,##0.00_);_(* \(#,##0.00\);_(* &quot;-&quot;??_);_(@_)">
                  <c:v>3.45</c:v>
                </c:pt>
                <c:pt idx="22" formatCode="_(* #,##0.00_);_(* \(#,##0.00\);_(* &quot;-&quot;??_);_(@_)">
                  <c:v>3.8</c:v>
                </c:pt>
                <c:pt idx="23" formatCode="_(* #,##0.00_);_(* \(#,##0.00\);_(* &quot;-&quot;??_);_(@_)">
                  <c:v>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57C-48CC-9B5A-A19216ADB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710240"/>
        <c:axId val="432710632"/>
      </c:lineChart>
      <c:catAx>
        <c:axId val="4327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2710632"/>
        <c:crosses val="autoZero"/>
        <c:auto val="1"/>
        <c:lblAlgn val="ctr"/>
        <c:lblOffset val="100"/>
        <c:noMultiLvlLbl val="0"/>
      </c:catAx>
      <c:valAx>
        <c:axId val="43271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dirty="0"/>
                  <a:t>% ao 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27102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Seguro!$F$15</c:f>
              <c:strCache>
                <c:ptCount val="1"/>
                <c:pt idx="0">
                  <c:v>Prêmio de seguro (milhões R$)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Seguro!$A$16:$A$29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2017**</c:v>
                </c:pt>
                <c:pt idx="13">
                  <c:v>2018**</c:v>
                </c:pt>
              </c:strCache>
            </c:strRef>
          </c:cat>
          <c:val>
            <c:numRef>
              <c:f>Seguro!$F$16:$F$29</c:f>
              <c:numCache>
                <c:formatCode>#,##0.00</c:formatCode>
                <c:ptCount val="14"/>
                <c:pt idx="0">
                  <c:v>8.6843710000000005</c:v>
                </c:pt>
                <c:pt idx="1">
                  <c:v>69.959289999999996</c:v>
                </c:pt>
                <c:pt idx="2">
                  <c:v>125.95906100000001</c:v>
                </c:pt>
                <c:pt idx="3">
                  <c:v>318.36985099999998</c:v>
                </c:pt>
                <c:pt idx="4">
                  <c:v>472.345168</c:v>
                </c:pt>
                <c:pt idx="5">
                  <c:v>363.18822799999998</c:v>
                </c:pt>
                <c:pt idx="6">
                  <c:v>455.00624399999998</c:v>
                </c:pt>
                <c:pt idx="7">
                  <c:v>564.44718499999999</c:v>
                </c:pt>
                <c:pt idx="8">
                  <c:v>998.54717000000005</c:v>
                </c:pt>
                <c:pt idx="9">
                  <c:v>1228.929142</c:v>
                </c:pt>
                <c:pt idx="10">
                  <c:v>462.498605</c:v>
                </c:pt>
                <c:pt idx="11">
                  <c:v>915.46793700000001</c:v>
                </c:pt>
              </c:numCache>
            </c:numRef>
          </c:val>
        </c:ser>
        <c:ser>
          <c:idx val="2"/>
          <c:order val="1"/>
          <c:tx>
            <c:strRef>
              <c:f>Seguro!$G$15</c:f>
              <c:strCache>
                <c:ptCount val="1"/>
                <c:pt idx="0">
                  <c:v>Subvenção (milhões R$)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Seguro!$A$16:$A$29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2017**</c:v>
                </c:pt>
                <c:pt idx="13">
                  <c:v>2018**</c:v>
                </c:pt>
              </c:strCache>
            </c:strRef>
          </c:cat>
          <c:val>
            <c:numRef>
              <c:f>Seguro!$G$16:$G$29</c:f>
              <c:numCache>
                <c:formatCode>#,##0.00</c:formatCode>
                <c:ptCount val="14"/>
                <c:pt idx="0">
                  <c:v>2.3149190000000002</c:v>
                </c:pt>
                <c:pt idx="1">
                  <c:v>31.161632999999998</c:v>
                </c:pt>
                <c:pt idx="2">
                  <c:v>60.946215000000002</c:v>
                </c:pt>
                <c:pt idx="3">
                  <c:v>156.27253999999999</c:v>
                </c:pt>
                <c:pt idx="4">
                  <c:v>258.88001700000001</c:v>
                </c:pt>
                <c:pt idx="5">
                  <c:v>197.170559</c:v>
                </c:pt>
                <c:pt idx="6">
                  <c:v>249.195322</c:v>
                </c:pt>
                <c:pt idx="7">
                  <c:v>317.952271</c:v>
                </c:pt>
                <c:pt idx="8">
                  <c:v>556.45717000000002</c:v>
                </c:pt>
                <c:pt idx="9">
                  <c:v>689.11341200000004</c:v>
                </c:pt>
                <c:pt idx="10">
                  <c:v>276.93217299999998</c:v>
                </c:pt>
                <c:pt idx="11">
                  <c:v>389.686126</c:v>
                </c:pt>
                <c:pt idx="12">
                  <c:v>400</c:v>
                </c:pt>
                <c:pt idx="13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711416"/>
        <c:axId val="432711808"/>
      </c:barChart>
      <c:catAx>
        <c:axId val="43271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pt-BR"/>
          </a:p>
        </c:txPr>
        <c:crossAx val="432711808"/>
        <c:crosses val="autoZero"/>
        <c:auto val="1"/>
        <c:lblAlgn val="ctr"/>
        <c:lblOffset val="100"/>
        <c:noMultiLvlLbl val="0"/>
      </c:catAx>
      <c:valAx>
        <c:axId val="432711808"/>
        <c:scaling>
          <c:orientation val="minMax"/>
          <c:max val="13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r>
                  <a:rPr lang="pt-BR" sz="1400">
                    <a:latin typeface="Arial Narrow" panose="020B0606020202030204" pitchFamily="34" charset="0"/>
                  </a:rPr>
                  <a:t>Prêmio e subvenção (milhões R$)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pt-BR"/>
          </a:p>
        </c:txPr>
        <c:crossAx val="432711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86129976786205"/>
          <c:y val="0.88628231122467871"/>
          <c:w val="0.79914329694361441"/>
          <c:h val="8.4322806725178681E-2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09782531285697"/>
          <c:y val="3.7558685446009391E-2"/>
          <c:w val="0.77613046556080667"/>
          <c:h val="0.64062142953031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Seguro!$D$15</c:f>
              <c:strCache>
                <c:ptCount val="1"/>
                <c:pt idx="0">
                  <c:v>Apólices contratadas </c:v>
                </c:pt>
              </c:strCache>
            </c:strRef>
          </c:tx>
          <c:spPr>
            <a:solidFill>
              <a:srgbClr val="4F6228"/>
            </a:solidFill>
            <a:ln>
              <a:solidFill>
                <a:srgbClr val="4F6228"/>
              </a:solidFill>
            </a:ln>
          </c:spPr>
          <c:invertIfNegative val="0"/>
          <c:cat>
            <c:numRef>
              <c:f>Seguro!$A$16:$A$27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Seguro!$D$16:$D$27</c:f>
              <c:numCache>
                <c:formatCode>#,##0</c:formatCode>
                <c:ptCount val="12"/>
                <c:pt idx="0">
                  <c:v>849</c:v>
                </c:pt>
                <c:pt idx="1">
                  <c:v>21779</c:v>
                </c:pt>
                <c:pt idx="2">
                  <c:v>31637</c:v>
                </c:pt>
                <c:pt idx="3">
                  <c:v>60120</c:v>
                </c:pt>
                <c:pt idx="4">
                  <c:v>72737</c:v>
                </c:pt>
                <c:pt idx="5">
                  <c:v>52880</c:v>
                </c:pt>
                <c:pt idx="6">
                  <c:v>57885</c:v>
                </c:pt>
                <c:pt idx="7">
                  <c:v>63328</c:v>
                </c:pt>
                <c:pt idx="8">
                  <c:v>101850</c:v>
                </c:pt>
                <c:pt idx="9">
                  <c:v>117598</c:v>
                </c:pt>
                <c:pt idx="10">
                  <c:v>39892</c:v>
                </c:pt>
                <c:pt idx="11">
                  <c:v>74787</c:v>
                </c:pt>
              </c:numCache>
            </c:numRef>
          </c:val>
        </c:ser>
        <c:ser>
          <c:idx val="1"/>
          <c:order val="1"/>
          <c:tx>
            <c:strRef>
              <c:f>Seguro!$E$15</c:f>
              <c:strCache>
                <c:ptCount val="1"/>
                <c:pt idx="0">
                  <c:v>Produtores atendidos</c:v>
                </c:pt>
              </c:strCache>
            </c:strRef>
          </c:tx>
          <c:spPr>
            <a:solidFill>
              <a:srgbClr val="C3D69B"/>
            </a:solidFill>
            <a:ln>
              <a:solidFill>
                <a:srgbClr val="C3D69B"/>
              </a:solidFill>
            </a:ln>
          </c:spPr>
          <c:invertIfNegative val="0"/>
          <c:cat>
            <c:numRef>
              <c:f>Seguro!$A$16:$A$27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Seguro!$E$16:$E$27</c:f>
              <c:numCache>
                <c:formatCode>#,##0</c:formatCode>
                <c:ptCount val="12"/>
                <c:pt idx="0">
                  <c:v>849</c:v>
                </c:pt>
                <c:pt idx="1">
                  <c:v>16460</c:v>
                </c:pt>
                <c:pt idx="2">
                  <c:v>23350</c:v>
                </c:pt>
                <c:pt idx="3">
                  <c:v>43431</c:v>
                </c:pt>
                <c:pt idx="4">
                  <c:v>49785</c:v>
                </c:pt>
                <c:pt idx="5">
                  <c:v>38047</c:v>
                </c:pt>
                <c:pt idx="6">
                  <c:v>39945</c:v>
                </c:pt>
                <c:pt idx="7">
                  <c:v>43453</c:v>
                </c:pt>
                <c:pt idx="8">
                  <c:v>65497</c:v>
                </c:pt>
                <c:pt idx="9">
                  <c:v>73514</c:v>
                </c:pt>
                <c:pt idx="10">
                  <c:v>27662</c:v>
                </c:pt>
                <c:pt idx="11">
                  <c:v>47679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712592"/>
        <c:axId val="432712984"/>
      </c:barChart>
      <c:catAx>
        <c:axId val="43271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pt-BR"/>
          </a:p>
        </c:txPr>
        <c:crossAx val="432712984"/>
        <c:crosses val="autoZero"/>
        <c:auto val="1"/>
        <c:lblAlgn val="ctr"/>
        <c:lblOffset val="100"/>
        <c:noMultiLvlLbl val="0"/>
      </c:catAx>
      <c:valAx>
        <c:axId val="432712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r>
                  <a:rPr lang="pt-BR" sz="1400" dirty="0">
                    <a:latin typeface="Arial Narrow" panose="020B0606020202030204" pitchFamily="34" charset="0"/>
                  </a:rPr>
                  <a:t>unidades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pt-BR"/>
          </a:p>
        </c:txPr>
        <c:crossAx val="432712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740986044285676"/>
          <c:y val="0.87750892893589638"/>
          <c:w val="0.83215468936499937"/>
          <c:h val="0.12249107106410359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Plan2!$B$4</c:f>
              <c:strCache>
                <c:ptCount val="1"/>
                <c:pt idx="0">
                  <c:v>Milho 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Plan2!$A$5:$A$24</c:f>
              <c:numCache>
                <c:formatCode>mmm\-yy</c:formatCode>
                <c:ptCount val="2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</c:numCache>
            </c:numRef>
          </c:cat>
          <c:val>
            <c:numRef>
              <c:f>Plan2!$B$5:$B$24</c:f>
              <c:numCache>
                <c:formatCode>#,##0.00</c:formatCode>
                <c:ptCount val="20"/>
                <c:pt idx="0">
                  <c:v>21.196200000000001</c:v>
                </c:pt>
                <c:pt idx="1">
                  <c:v>24.123799999999999</c:v>
                </c:pt>
                <c:pt idx="2">
                  <c:v>28.0947</c:v>
                </c:pt>
                <c:pt idx="3">
                  <c:v>30.570699999999999</c:v>
                </c:pt>
                <c:pt idx="4">
                  <c:v>34.689</c:v>
                </c:pt>
                <c:pt idx="5">
                  <c:v>31.6068</c:v>
                </c:pt>
                <c:pt idx="6">
                  <c:v>28.6099</c:v>
                </c:pt>
                <c:pt idx="7">
                  <c:v>29.6219</c:v>
                </c:pt>
                <c:pt idx="8">
                  <c:v>27.6494</c:v>
                </c:pt>
                <c:pt idx="9">
                  <c:v>27.792200000000001</c:v>
                </c:pt>
                <c:pt idx="10">
                  <c:v>27.0974</c:v>
                </c:pt>
                <c:pt idx="11">
                  <c:v>25.441700000000001</c:v>
                </c:pt>
                <c:pt idx="12">
                  <c:v>24.349399999999999</c:v>
                </c:pt>
                <c:pt idx="13">
                  <c:v>23.618400000000001</c:v>
                </c:pt>
                <c:pt idx="14">
                  <c:v>22.1645</c:v>
                </c:pt>
                <c:pt idx="15">
                  <c:v>19.997199999999999</c:v>
                </c:pt>
                <c:pt idx="16">
                  <c:v>17.0501</c:v>
                </c:pt>
                <c:pt idx="17">
                  <c:v>14.5703</c:v>
                </c:pt>
                <c:pt idx="18">
                  <c:v>13.1983</c:v>
                </c:pt>
                <c:pt idx="19">
                  <c:v>12.530099999999999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Plan2!$G$4</c:f>
              <c:strCache>
                <c:ptCount val="1"/>
                <c:pt idx="0">
                  <c:v>Preço Mínimo MT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Plan2!$A$5:$A$24</c:f>
              <c:numCache>
                <c:formatCode>mmm\-yy</c:formatCode>
                <c:ptCount val="2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</c:numCache>
            </c:numRef>
          </c:cat>
          <c:val>
            <c:numRef>
              <c:f>Plan2!$G$5:$G$24</c:f>
              <c:numCache>
                <c:formatCode>#,##0.00</c:formatCode>
                <c:ptCount val="20"/>
                <c:pt idx="0">
                  <c:v>13.56</c:v>
                </c:pt>
                <c:pt idx="1">
                  <c:v>13.56</c:v>
                </c:pt>
                <c:pt idx="2">
                  <c:v>13.56</c:v>
                </c:pt>
                <c:pt idx="3">
                  <c:v>13.56</c:v>
                </c:pt>
                <c:pt idx="4">
                  <c:v>13.56</c:v>
                </c:pt>
                <c:pt idx="5">
                  <c:v>13.56</c:v>
                </c:pt>
                <c:pt idx="6">
                  <c:v>13.56</c:v>
                </c:pt>
                <c:pt idx="7">
                  <c:v>13.56</c:v>
                </c:pt>
                <c:pt idx="8">
                  <c:v>13.56</c:v>
                </c:pt>
                <c:pt idx="9">
                  <c:v>13.56</c:v>
                </c:pt>
                <c:pt idx="10">
                  <c:v>13.56</c:v>
                </c:pt>
                <c:pt idx="11">
                  <c:v>13.56</c:v>
                </c:pt>
                <c:pt idx="12">
                  <c:v>16.5</c:v>
                </c:pt>
                <c:pt idx="13">
                  <c:v>16.5</c:v>
                </c:pt>
                <c:pt idx="14">
                  <c:v>16.5</c:v>
                </c:pt>
                <c:pt idx="15">
                  <c:v>16.5</c:v>
                </c:pt>
                <c:pt idx="16">
                  <c:v>16.5</c:v>
                </c:pt>
                <c:pt idx="17">
                  <c:v>16.5</c:v>
                </c:pt>
                <c:pt idx="18">
                  <c:v>16.5</c:v>
                </c:pt>
                <c:pt idx="19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298264"/>
        <c:axId val="431297872"/>
      </c:lineChart>
      <c:dateAx>
        <c:axId val="4312982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1297872"/>
        <c:crosses val="autoZero"/>
        <c:auto val="1"/>
        <c:lblOffset val="100"/>
        <c:baseTimeUnit val="months"/>
      </c:dateAx>
      <c:valAx>
        <c:axId val="43129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/>
                  <a:t>Preço (R$/60 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129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Plan2!$C$4</c:f>
              <c:strCache>
                <c:ptCount val="1"/>
                <c:pt idx="0">
                  <c:v>Milho 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Plan2!$A$5:$A$24</c:f>
              <c:numCache>
                <c:formatCode>mmm\-yy</c:formatCode>
                <c:ptCount val="2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</c:numCache>
            </c:numRef>
          </c:cat>
          <c:val>
            <c:numRef>
              <c:f>Plan2!$C$5:$C$24</c:f>
              <c:numCache>
                <c:formatCode>#,##0.00</c:formatCode>
                <c:ptCount val="20"/>
                <c:pt idx="0">
                  <c:v>31.037500000000001</c:v>
                </c:pt>
                <c:pt idx="1">
                  <c:v>34.328000000000003</c:v>
                </c:pt>
                <c:pt idx="2">
                  <c:v>38.299500000000002</c:v>
                </c:pt>
                <c:pt idx="3">
                  <c:v>43.034300000000002</c:v>
                </c:pt>
                <c:pt idx="4">
                  <c:v>46.977200000000003</c:v>
                </c:pt>
                <c:pt idx="5">
                  <c:v>39.871200000000002</c:v>
                </c:pt>
                <c:pt idx="6">
                  <c:v>34.3232</c:v>
                </c:pt>
                <c:pt idx="7">
                  <c:v>35.575800000000001</c:v>
                </c:pt>
                <c:pt idx="8">
                  <c:v>31.010100000000001</c:v>
                </c:pt>
                <c:pt idx="9">
                  <c:v>32.941699999999997</c:v>
                </c:pt>
                <c:pt idx="10">
                  <c:v>29.171700000000001</c:v>
                </c:pt>
                <c:pt idx="11">
                  <c:v>28.8353</c:v>
                </c:pt>
                <c:pt idx="12">
                  <c:v>26.5883</c:v>
                </c:pt>
                <c:pt idx="13">
                  <c:v>25.122800000000002</c:v>
                </c:pt>
                <c:pt idx="14">
                  <c:v>23.976800000000001</c:v>
                </c:pt>
                <c:pt idx="15">
                  <c:v>19.7666</c:v>
                </c:pt>
                <c:pt idx="16">
                  <c:v>20.229900000000001</c:v>
                </c:pt>
                <c:pt idx="17">
                  <c:v>18.6267</c:v>
                </c:pt>
                <c:pt idx="18">
                  <c:v>16.285699999999999</c:v>
                </c:pt>
                <c:pt idx="19">
                  <c:v>16.2089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Plan2!$D$4</c:f>
              <c:strCache>
                <c:ptCount val="1"/>
                <c:pt idx="0">
                  <c:v>Milho 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Plan2!$A$5:$A$24</c:f>
              <c:numCache>
                <c:formatCode>mmm\-yy</c:formatCode>
                <c:ptCount val="2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</c:numCache>
            </c:numRef>
          </c:cat>
          <c:val>
            <c:numRef>
              <c:f>Plan2!$D$5:$D$24</c:f>
              <c:numCache>
                <c:formatCode>#,##0.00</c:formatCode>
                <c:ptCount val="20"/>
                <c:pt idx="0">
                  <c:v>28.875900000000001</c:v>
                </c:pt>
                <c:pt idx="1">
                  <c:v>32.797199999999997</c:v>
                </c:pt>
                <c:pt idx="2">
                  <c:v>34.653700000000001</c:v>
                </c:pt>
                <c:pt idx="3">
                  <c:v>37.726100000000002</c:v>
                </c:pt>
                <c:pt idx="4">
                  <c:v>41.601799999999997</c:v>
                </c:pt>
                <c:pt idx="5">
                  <c:v>43.058900000000001</c:v>
                </c:pt>
                <c:pt idx="6">
                  <c:v>39.609000000000002</c:v>
                </c:pt>
                <c:pt idx="7">
                  <c:v>41.481099999999998</c:v>
                </c:pt>
                <c:pt idx="8">
                  <c:v>39.335000000000001</c:v>
                </c:pt>
                <c:pt idx="9">
                  <c:v>38.469799999999999</c:v>
                </c:pt>
                <c:pt idx="10">
                  <c:v>36.008299999999998</c:v>
                </c:pt>
                <c:pt idx="11">
                  <c:v>33.941600000000001</c:v>
                </c:pt>
                <c:pt idx="12">
                  <c:v>32.2104</c:v>
                </c:pt>
                <c:pt idx="13">
                  <c:v>31.0456</c:v>
                </c:pt>
                <c:pt idx="14">
                  <c:v>28.9373</c:v>
                </c:pt>
                <c:pt idx="15">
                  <c:v>23.021599999999999</c:v>
                </c:pt>
                <c:pt idx="16">
                  <c:v>20.944700000000001</c:v>
                </c:pt>
                <c:pt idx="17">
                  <c:v>19.4346</c:v>
                </c:pt>
                <c:pt idx="18">
                  <c:v>18.7334</c:v>
                </c:pt>
                <c:pt idx="19">
                  <c:v>19.126300000000001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Plan2!$E$4</c:f>
              <c:strCache>
                <c:ptCount val="1"/>
                <c:pt idx="0">
                  <c:v>Milho PR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Plan2!$A$5:$A$24</c:f>
              <c:numCache>
                <c:formatCode>mmm\-yy</c:formatCode>
                <c:ptCount val="2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</c:numCache>
            </c:numRef>
          </c:cat>
          <c:val>
            <c:numRef>
              <c:f>Plan2!$E$5:$E$24</c:f>
              <c:numCache>
                <c:formatCode>#,##0.00</c:formatCode>
                <c:ptCount val="20"/>
                <c:pt idx="0">
                  <c:v>28.1981</c:v>
                </c:pt>
                <c:pt idx="1">
                  <c:v>33.163699999999999</c:v>
                </c:pt>
                <c:pt idx="2">
                  <c:v>33.914099999999998</c:v>
                </c:pt>
                <c:pt idx="3">
                  <c:v>36.5124</c:v>
                </c:pt>
                <c:pt idx="4">
                  <c:v>39.7333</c:v>
                </c:pt>
                <c:pt idx="5">
                  <c:v>40.148200000000003</c:v>
                </c:pt>
                <c:pt idx="6">
                  <c:v>34.800600000000003</c:v>
                </c:pt>
                <c:pt idx="7">
                  <c:v>36.233600000000003</c:v>
                </c:pt>
                <c:pt idx="8">
                  <c:v>32.714399999999998</c:v>
                </c:pt>
                <c:pt idx="9">
                  <c:v>33.349400000000003</c:v>
                </c:pt>
                <c:pt idx="10">
                  <c:v>30.8948</c:v>
                </c:pt>
                <c:pt idx="11">
                  <c:v>29.8538</c:v>
                </c:pt>
                <c:pt idx="12">
                  <c:v>28.6004</c:v>
                </c:pt>
                <c:pt idx="13">
                  <c:v>26.488700000000001</c:v>
                </c:pt>
                <c:pt idx="14">
                  <c:v>24.4695</c:v>
                </c:pt>
                <c:pt idx="15">
                  <c:v>21.840399999999999</c:v>
                </c:pt>
                <c:pt idx="16">
                  <c:v>21.421299999999999</c:v>
                </c:pt>
                <c:pt idx="17">
                  <c:v>20.934799999999999</c:v>
                </c:pt>
                <c:pt idx="18">
                  <c:v>20.001100000000001</c:v>
                </c:pt>
                <c:pt idx="19">
                  <c:v>18.3887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Plan2!$F$4</c:f>
              <c:strCache>
                <c:ptCount val="1"/>
                <c:pt idx="0">
                  <c:v>Preço Mínimo CO (exceto MT) e Sul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Plan2!$A$5:$A$24</c:f>
              <c:numCache>
                <c:formatCode>mmm\-yy</c:formatCode>
                <c:ptCount val="2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</c:numCache>
            </c:numRef>
          </c:cat>
          <c:val>
            <c:numRef>
              <c:f>Plan2!$F$5:$F$24</c:f>
              <c:numCache>
                <c:formatCode>#,##0.00</c:formatCode>
                <c:ptCount val="20"/>
                <c:pt idx="0">
                  <c:v>17.670000000000002</c:v>
                </c:pt>
                <c:pt idx="1">
                  <c:v>17.670000000000002</c:v>
                </c:pt>
                <c:pt idx="2">
                  <c:v>17.670000000000002</c:v>
                </c:pt>
                <c:pt idx="3">
                  <c:v>17.670000000000002</c:v>
                </c:pt>
                <c:pt idx="4">
                  <c:v>17.670000000000002</c:v>
                </c:pt>
                <c:pt idx="5">
                  <c:v>17.670000000000002</c:v>
                </c:pt>
                <c:pt idx="6">
                  <c:v>17.670000000000002</c:v>
                </c:pt>
                <c:pt idx="7">
                  <c:v>17.670000000000002</c:v>
                </c:pt>
                <c:pt idx="8">
                  <c:v>17.670000000000002</c:v>
                </c:pt>
                <c:pt idx="9">
                  <c:v>17.670000000000002</c:v>
                </c:pt>
                <c:pt idx="10">
                  <c:v>17.670000000000002</c:v>
                </c:pt>
                <c:pt idx="11">
                  <c:v>17.670000000000002</c:v>
                </c:pt>
                <c:pt idx="12">
                  <c:v>19.21</c:v>
                </c:pt>
                <c:pt idx="13">
                  <c:v>19.21</c:v>
                </c:pt>
                <c:pt idx="14">
                  <c:v>19.21</c:v>
                </c:pt>
                <c:pt idx="15">
                  <c:v>19.21</c:v>
                </c:pt>
                <c:pt idx="16">
                  <c:v>19.21</c:v>
                </c:pt>
                <c:pt idx="17">
                  <c:v>19.21</c:v>
                </c:pt>
                <c:pt idx="18">
                  <c:v>19.21</c:v>
                </c:pt>
                <c:pt idx="19">
                  <c:v>19.21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923592"/>
        <c:axId val="431923984"/>
      </c:lineChart>
      <c:dateAx>
        <c:axId val="431923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1923984"/>
        <c:crosses val="autoZero"/>
        <c:auto val="1"/>
        <c:lblOffset val="100"/>
        <c:baseTimeUnit val="months"/>
      </c:dateAx>
      <c:valAx>
        <c:axId val="43192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/>
                  <a:t>Preço (R4/60 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3192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8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0" y="15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77787" y="2564904"/>
            <a:ext cx="7988424" cy="1038323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80000"/>
              </a:lnSpc>
              <a:defRPr lang="pt-BR" sz="4400" b="1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dirty="0"/>
              <a:t>Título do</a:t>
            </a:r>
            <a:br>
              <a:rPr lang="pt-BR" dirty="0"/>
            </a:br>
            <a:r>
              <a:rPr lang="pt-BR" dirty="0"/>
              <a:t>Separador</a:t>
            </a:r>
          </a:p>
        </p:txBody>
      </p:sp>
    </p:spTree>
    <p:extLst>
      <p:ext uri="{BB962C8B-B14F-4D97-AF65-F5344CB8AC3E}">
        <p14:creationId xmlns:p14="http://schemas.microsoft.com/office/powerpoint/2010/main" val="171656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34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15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732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4978042"/>
            <a:ext cx="8568952" cy="1200329"/>
          </a:xfrm>
          <a:noFill/>
        </p:spPr>
        <p:txBody>
          <a:bodyPr wrap="square" rtlCol="0">
            <a:spAutoFit/>
          </a:bodyPr>
          <a:lstStyle>
            <a:lvl1pPr marL="0" algn="ctr" defTabSz="457200" rtl="0" eaLnBrk="1" latinLnBrk="0" hangingPunct="1">
              <a:defRPr lang="en-US" sz="1800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Trebuchet MS"/>
                <a:cs typeface="Trebuchet MS"/>
              </a:rPr>
              <a:t>Nome do Palestrante</a:t>
            </a:r>
            <a:br>
              <a:rPr lang="pt-BR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Cargo ou Função do Palestrante</a:t>
            </a:r>
            <a:b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e-mail do Palestrante</a:t>
            </a:r>
            <a:b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(61) XXXXX-XXXX</a:t>
            </a:r>
            <a:endParaRPr lang="en-US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72" y="3108417"/>
            <a:ext cx="108000" cy="1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53" y="3051877"/>
            <a:ext cx="108000" cy="1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 userDrawn="1"/>
        </p:nvGrpSpPr>
        <p:grpSpPr>
          <a:xfrm>
            <a:off x="0" y="1588"/>
            <a:ext cx="9144000" cy="6858000"/>
            <a:chOff x="0" y="1588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8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861" y="3062511"/>
              <a:ext cx="172800" cy="23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3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DEC-4FF8-4D6E-B5E6-CBAB4A14F386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7AED-F3F4-40E4-B618-44A5E1FC1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cnabrasil.org.br/sites/default/files/notatecnica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122730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pt-BR" sz="4000" b="1" kern="1200" baseline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l" defTabSz="457200">
              <a:lnSpc>
                <a:spcPct val="80000"/>
              </a:lnSpc>
            </a:pPr>
            <a:r>
              <a:rPr lang="pt-BR" dirty="0" smtClean="0"/>
              <a:t>Plano Agrícola e Pecuário 2017/2018</a:t>
            </a:r>
            <a:endParaRPr lang="pt-BR" dirty="0"/>
          </a:p>
        </p:txBody>
      </p:sp>
      <p:sp>
        <p:nvSpPr>
          <p:cNvPr id="8" name="Espaço Reservado para Texto 19"/>
          <p:cNvSpPr txBox="1">
            <a:spLocks/>
          </p:cNvSpPr>
          <p:nvPr/>
        </p:nvSpPr>
        <p:spPr>
          <a:xfrm>
            <a:off x="827584" y="6093296"/>
            <a:ext cx="5760640" cy="2876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b="1" i="1" kern="1200" baseline="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Brasília-DF, </a:t>
            </a:r>
            <a:r>
              <a:rPr lang="pt-BR" dirty="0" smtClean="0"/>
              <a:t>30 </a:t>
            </a:r>
            <a:r>
              <a:rPr lang="pt-BR" dirty="0"/>
              <a:t>de agosto de 2017.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55576" y="256490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000" b="1" i="1" kern="120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pt-BR" dirty="0" smtClean="0"/>
              <a:t>Audiência Pública da Comissão de Agricultura e Reforma Agrária do Senado Federal</a:t>
            </a:r>
            <a:endParaRPr lang="pt-BR" dirty="0"/>
          </a:p>
        </p:txBody>
      </p:sp>
      <p:sp>
        <p:nvSpPr>
          <p:cNvPr id="6" name="Espaço Reservado para Texto 14"/>
          <p:cNvSpPr txBox="1">
            <a:spLocks/>
          </p:cNvSpPr>
          <p:nvPr/>
        </p:nvSpPr>
        <p:spPr>
          <a:xfrm>
            <a:off x="827088" y="5158061"/>
            <a:ext cx="5761136" cy="431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Bruno Barcelos Lucchi</a:t>
            </a:r>
          </a:p>
          <a:p>
            <a:pPr marL="0" indent="0" defTabSz="45720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7" name="Espaço Reservado para Texto 16"/>
          <p:cNvSpPr txBox="1">
            <a:spLocks/>
          </p:cNvSpPr>
          <p:nvPr/>
        </p:nvSpPr>
        <p:spPr>
          <a:xfrm>
            <a:off x="827584" y="5517232"/>
            <a:ext cx="5760640" cy="43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baseline="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Superintendente Técnico da CNA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9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Seguro Rural – Problema Orçamentário</a:t>
            </a:r>
            <a:endParaRPr lang="pt-BR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5496" y="6567073"/>
            <a:ext cx="1457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200" dirty="0" smtClean="0">
                <a:solidFill>
                  <a:schemeClr val="bg1"/>
                </a:solidFill>
                <a:latin typeface="+mn-lt"/>
              </a:rPr>
              <a:t>Fonte: Mapa (2017).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9734"/>
            <a:ext cx="4220164" cy="59825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4925026" cy="16680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139952" y="2852936"/>
            <a:ext cx="4932040" cy="165618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932040" y="52292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Ampliar o limite de movimentação financeira do MAPA com destino certo para PSR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Política de Garantia de Preços Mínimos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767704"/>
              </p:ext>
            </p:extLst>
          </p:nvPr>
        </p:nvGraphicFramePr>
        <p:xfrm>
          <a:off x="107504" y="1052736"/>
          <a:ext cx="4824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291707"/>
              </p:ext>
            </p:extLst>
          </p:nvPr>
        </p:nvGraphicFramePr>
        <p:xfrm>
          <a:off x="107505" y="3861049"/>
          <a:ext cx="4824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508104" y="1124744"/>
            <a:ext cx="3563888" cy="138499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Oscilações de preços tem impactos expressivos sobre todos os segmentos de uma cadeia agroindustrial.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Pelo lado do produtor, incerteza de obtenção de renda impõe dificuldades para o planejamento da próxima safra.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14" y="2943335"/>
            <a:ext cx="2343172" cy="364110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09320"/>
            <a:ext cx="3156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pt-BR" altLang="pt-BR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pt-BR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Fonte</a:t>
            </a:r>
            <a:r>
              <a:rPr lang="pt-BR" alt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BR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Conab; </a:t>
            </a:r>
            <a:r>
              <a:rPr lang="pt-BR" altLang="pt-BR" sz="1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Agrolink</a:t>
            </a:r>
            <a:r>
              <a:rPr lang="pt-BR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(2017).</a:t>
            </a:r>
            <a:endParaRPr lang="pt-BR" altLang="pt-B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Zoneamento Agrícola de Risco Climático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76470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Arial Narrow" panose="020B0606020202030204" pitchFamily="34" charset="0"/>
              </a:rPr>
              <a:t>Ajustes constantes no método do ZARC, nos municípios incluídos e cultivares.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Arial Narrow" panose="020B0606020202030204" pitchFamily="34" charset="0"/>
              </a:rPr>
              <a:t>Demanda imediata relatada à CNA e à SPA: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Arial Narrow" panose="020B0606020202030204" pitchFamily="34" charset="0"/>
              </a:rPr>
              <a:t>Revisão do ZARC para a cultura da soja: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t-BR" sz="1600" dirty="0" smtClean="0">
                <a:latin typeface="Arial Narrow" panose="020B0606020202030204" pitchFamily="34" charset="0"/>
              </a:rPr>
              <a:t>Portaria 12 – 20/07/2017 - SPA/Mapa, Mato Grosso do Sul.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t-BR" sz="1600" dirty="0" smtClean="0">
                <a:latin typeface="Arial Narrow" panose="020B0606020202030204" pitchFamily="34" charset="0"/>
              </a:rPr>
              <a:t>Portaria 18 – 20/07/2017 – SPA/Mapa, Rio Grande do Sul.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latin typeface="Arial Narrow" panose="020B06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6" y="2502638"/>
            <a:ext cx="3383172" cy="4382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14" y="2754812"/>
            <a:ext cx="4135091" cy="25756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49" y="5445224"/>
            <a:ext cx="323390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978042"/>
            <a:ext cx="8568952" cy="1200329"/>
          </a:xfrm>
        </p:spPr>
        <p:txBody>
          <a:bodyPr/>
          <a:lstStyle/>
          <a:p>
            <a:r>
              <a:rPr lang="pt-BR" b="1" dirty="0" smtClean="0"/>
              <a:t>Bruno B. Lucchi </a:t>
            </a:r>
            <a:br>
              <a:rPr lang="pt-BR" b="1" dirty="0" smtClean="0"/>
            </a:br>
            <a:r>
              <a:rPr lang="pt-BR" dirty="0" smtClean="0"/>
              <a:t>Superintendente Técnico da CNA</a:t>
            </a:r>
            <a:br>
              <a:rPr lang="pt-BR" dirty="0" smtClean="0"/>
            </a:br>
            <a:r>
              <a:rPr lang="pt-BR" dirty="0" smtClean="0"/>
              <a:t>bruno.Lucchi@cna.org.br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(61) </a:t>
            </a:r>
            <a:r>
              <a:rPr lang="pt-BR" dirty="0" smtClean="0"/>
              <a:t>2109-1473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82079"/>
            <a:ext cx="7378943" cy="523220"/>
          </a:xfrm>
        </p:spPr>
        <p:txBody>
          <a:bodyPr/>
          <a:lstStyle/>
          <a:p>
            <a:r>
              <a:rPr lang="pt-BR" dirty="0" smtClean="0"/>
              <a:t>Número de contratos por finalidade - julho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488977"/>
              </p:ext>
            </p:extLst>
          </p:nvPr>
        </p:nvGraphicFramePr>
        <p:xfrm>
          <a:off x="107504" y="1628800"/>
          <a:ext cx="6480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42343"/>
              </p:ext>
            </p:extLst>
          </p:nvPr>
        </p:nvGraphicFramePr>
        <p:xfrm>
          <a:off x="35496" y="5174322"/>
          <a:ext cx="6479999" cy="1062990"/>
        </p:xfrm>
        <a:graphic>
          <a:graphicData uri="http://schemas.openxmlformats.org/drawingml/2006/table">
            <a:tbl>
              <a:tblPr/>
              <a:tblGrid>
                <a:gridCol w="1165147"/>
                <a:gridCol w="1359339"/>
                <a:gridCol w="1359339"/>
                <a:gridCol w="1359339"/>
                <a:gridCol w="1236835"/>
              </a:tblGrid>
              <a:tr h="1680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Finalidade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80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Δ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jul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/2013-jul/2014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Δ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jul/2014-jul/2015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Δ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jul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/2015-jul/2016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Δ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jul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/2016-jul/2017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Custeio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-18,56%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Investimento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-26,96%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Comercialização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-35,76%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-37,18%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-19,88%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-36512" y="6525344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Fonte: BCB (</a:t>
            </a:r>
            <a:r>
              <a:rPr lang="pt-BR" sz="1200" dirty="0" smtClean="0">
                <a:latin typeface="Arial Narrow" panose="020B0606020202030204" pitchFamily="34" charset="0"/>
              </a:rPr>
              <a:t>2017).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32038" y="908720"/>
            <a:ext cx="2305130" cy="2246769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Aumento do número de contratos, principalmente para crédito de comercialização.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endParaRPr lang="pt-BR" sz="1400" dirty="0">
              <a:latin typeface="Arial Narrow" panose="020B0606020202030204" pitchFamily="34" charset="0"/>
            </a:endParaRPr>
          </a:p>
          <a:p>
            <a:pPr marL="0" lvl="1"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marL="0" lvl="1"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Preços em queda levaram os produtores a alongar o custeio.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32038" y="3262913"/>
            <a:ext cx="2305130" cy="353943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BR" sz="1400" b="1" dirty="0" smtClean="0">
                <a:latin typeface="Arial Narrow" panose="020B0606020202030204" pitchFamily="34" charset="0"/>
              </a:rPr>
              <a:t>Motivos do aumento de 8,56% do número de contratos</a:t>
            </a:r>
          </a:p>
          <a:p>
            <a:pPr lvl="1"/>
            <a:endParaRPr lang="pt-BR" sz="1400" dirty="0" smtClean="0">
              <a:latin typeface="Arial Narrow" panose="020B0606020202030204" pitchFamily="34" charset="0"/>
            </a:endParaRP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Expectativa </a:t>
            </a:r>
            <a:r>
              <a:rPr lang="pt-BR" sz="1400" dirty="0">
                <a:latin typeface="Arial Narrow" panose="020B0606020202030204" pitchFamily="34" charset="0"/>
              </a:rPr>
              <a:t>de redução da taxa de juros para o ano agrícola </a:t>
            </a:r>
            <a:r>
              <a:rPr lang="pt-BR" sz="1400" dirty="0" smtClean="0">
                <a:latin typeface="Arial Narrow" panose="020B0606020202030204" pitchFamily="34" charset="0"/>
              </a:rPr>
              <a:t>2017/2018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1400" dirty="0" smtClean="0">
                <a:latin typeface="Arial Narrow" panose="020B0606020202030204" pitchFamily="34" charset="0"/>
              </a:rPr>
              <a:t>Produtores </a:t>
            </a:r>
            <a:r>
              <a:rPr lang="pt-BR" sz="1400" dirty="0">
                <a:latin typeface="Arial Narrow" panose="020B0606020202030204" pitchFamily="34" charset="0"/>
              </a:rPr>
              <a:t>adiaram a tomada de </a:t>
            </a:r>
            <a:r>
              <a:rPr lang="pt-BR" sz="1400" dirty="0" smtClean="0">
                <a:latin typeface="Arial Narrow" panose="020B0606020202030204" pitchFamily="34" charset="0"/>
              </a:rPr>
              <a:t>crédito.</a:t>
            </a:r>
          </a:p>
          <a:p>
            <a:pPr marL="0" lvl="1"/>
            <a:endParaRPr lang="pt-BR" sz="1400" dirty="0">
              <a:latin typeface="Arial Narrow" panose="020B0606020202030204" pitchFamily="34" charset="0"/>
            </a:endParaRP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Queda da </a:t>
            </a:r>
            <a:r>
              <a:rPr lang="pt-BR" sz="1400" dirty="0">
                <a:latin typeface="Arial Narrow" panose="020B0606020202030204" pitchFamily="34" charset="0"/>
              </a:rPr>
              <a:t>restrição de que no máximo 60% do limite de crédito de cada produtor </a:t>
            </a:r>
            <a:r>
              <a:rPr lang="pt-BR" sz="1400" dirty="0" smtClean="0">
                <a:latin typeface="Arial Narrow" panose="020B0606020202030204" pitchFamily="34" charset="0"/>
              </a:rPr>
              <a:t>pode </a:t>
            </a:r>
            <a:r>
              <a:rPr lang="pt-BR" sz="1400" dirty="0">
                <a:latin typeface="Arial Narrow" panose="020B0606020202030204" pitchFamily="34" charset="0"/>
              </a:rPr>
              <a:t>ser contratado no primeiro semestre do ano agrícola (julho a dezembro</a:t>
            </a:r>
            <a:r>
              <a:rPr lang="pt-BR" sz="1400" dirty="0" smtClean="0">
                <a:latin typeface="Arial Narrow" panose="020B0606020202030204" pitchFamily="34" charset="0"/>
              </a:rPr>
              <a:t>)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1400" dirty="0" smtClean="0">
                <a:latin typeface="Arial Narrow" panose="020B0606020202030204" pitchFamily="34" charset="0"/>
              </a:rPr>
              <a:t> Atende </a:t>
            </a:r>
            <a:r>
              <a:rPr lang="pt-BR" sz="1400" dirty="0">
                <a:latin typeface="Arial Narrow" panose="020B0606020202030204" pitchFamily="34" charset="0"/>
              </a:rPr>
              <a:t>pleito da </a:t>
            </a:r>
            <a:r>
              <a:rPr lang="pt-BR" sz="1400" dirty="0" smtClean="0">
                <a:latin typeface="Arial Narrow" panose="020B0606020202030204" pitchFamily="34" charset="0"/>
              </a:rPr>
              <a:t>CNA.</a:t>
            </a:r>
            <a:endParaRPr lang="pt-BR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Programas de investimento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7096" y="5888305"/>
            <a:ext cx="6746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Fonte: BCB (2017); Mapa </a:t>
            </a:r>
            <a:r>
              <a:rPr lang="pt-BR" sz="1200" dirty="0" smtClean="0">
                <a:latin typeface="Arial Narrow" panose="020B0606020202030204" pitchFamily="34" charset="0"/>
              </a:rPr>
              <a:t>(2016</a:t>
            </a:r>
            <a:r>
              <a:rPr lang="pt-BR" sz="1200" dirty="0">
                <a:latin typeface="Arial Narrow" panose="020B0606020202030204" pitchFamily="34" charset="0"/>
              </a:rPr>
              <a:t>; 2017</a:t>
            </a:r>
            <a:r>
              <a:rPr lang="pt-BR" sz="1200" dirty="0" smtClean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7096" y="908720"/>
            <a:ext cx="6379120" cy="338554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lvl="1"/>
            <a:r>
              <a:rPr lang="pt-BR" sz="1600" b="1" dirty="0" smtClean="0">
                <a:latin typeface="Arial Narrow" panose="020B0606020202030204" pitchFamily="34" charset="0"/>
              </a:rPr>
              <a:t>Evolução do volume de recursos contratados por programa de investimento</a:t>
            </a:r>
            <a:endParaRPr lang="pt-BR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0556"/>
              </p:ext>
            </p:extLst>
          </p:nvPr>
        </p:nvGraphicFramePr>
        <p:xfrm>
          <a:off x="137096" y="1855857"/>
          <a:ext cx="8827391" cy="3960433"/>
        </p:xfrm>
        <a:graphic>
          <a:graphicData uri="http://schemas.openxmlformats.org/drawingml/2006/table">
            <a:tbl>
              <a:tblPr/>
              <a:tblGrid>
                <a:gridCol w="1382867"/>
                <a:gridCol w="1179315"/>
                <a:gridCol w="943452"/>
                <a:gridCol w="1179315"/>
                <a:gridCol w="1046099"/>
                <a:gridCol w="1080120"/>
                <a:gridCol w="1057565"/>
                <a:gridCol w="958658"/>
              </a:tblGrid>
              <a:tr h="4400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Programas de Crédito para Investimento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2016/2017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2017/2018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Comparativo Aplicação julho/2017 e julho/2016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6600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Recursos programados 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Aplicação julho/2016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Aplicação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Programados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Recursos programados </a:t>
                      </a: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Aplicação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julho/2017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Aplicação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Programados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93" marR="8693" marT="8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ABC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2.990,00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21,51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0,72%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2.130,00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37,40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1,76%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73,86%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Inovagro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1.245,00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3,25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0,26%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1.260,00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33,56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2,66%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933,95%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Moderagro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6,20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0,97%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4,67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0,73%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-24,61%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Moderfota/PSI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5.050,00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485,85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9,62%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9.200,00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460,46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-5,23%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Moderinfra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5,72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1,04%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6,36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1,06%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11,27%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PCA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14,85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0,93%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Procap-agro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2.270,00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195,50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8,61%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0,18%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-98,01%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Prodecoop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2.430,00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49,59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2,92%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Pronaf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10.895,00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517,74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4,75%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7.800,00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574,53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7,37%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10,97%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Pronamp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4.240,00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40,38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0,95%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3.710,00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169,53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4,57%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319,88%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Prorenova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1.500,00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Outros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13.230,00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500,97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3,79%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13.609,00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800,28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5,88%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59,74%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Investimento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44.940,00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1.777,12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3,95%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45.949,00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2.155,13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4,69%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21,27%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8388424" y="3224009"/>
            <a:ext cx="576064" cy="18000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388424" y="2972001"/>
            <a:ext cx="576064" cy="18000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8404855" y="4952201"/>
            <a:ext cx="576064" cy="18000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Taxa de juros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4581128"/>
            <a:ext cx="3156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Fonte: BACEN, CNA e LCA.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504" y="5284365"/>
            <a:ext cx="8928992" cy="138499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Redução da SELIC como oportunidade do governo expandir a atividade econômica.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CNA pleiteou taxa de juros para o crédito de custeio de 5,5% ao ano para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Pronamp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e 6,5% ao ano para os demais produtores, considerando a redução da taxa de inflação, que define o custo real do crédito ao produtor, e a redução da taxa Selic, utilizada para equalizar a taxa de juros às instituições financeiras. Porém, a demanda do setor não foi plenamente atendida, em função da limitação de gastos públicos que impôs a Emenda Constitucional 95 (O Novo Regime Fiscal). 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  <a:hlinkClick r:id="rId2"/>
              </a:rPr>
              <a:t>PAP 2017/18</a:t>
            </a:r>
            <a:endParaRPr lang="pt-BR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020272" y="1791730"/>
            <a:ext cx="1710770" cy="739006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IPCA (%)</a:t>
            </a:r>
          </a:p>
          <a:p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2017p – 3,51 a.a.</a:t>
            </a:r>
          </a:p>
          <a:p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2018p – 4,20 a.a.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020272" y="2590602"/>
            <a:ext cx="1710770" cy="1270446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Em termos reais, o produtor está pagando mais caro pelo crédito de custeio.</a:t>
            </a:r>
          </a:p>
        </p:txBody>
      </p:sp>
      <p:graphicFrame>
        <p:nvGraphicFramePr>
          <p:cNvPr id="12" name="Gráfico 9">
            <a:extLst>
              <a:ext uri="{FF2B5EF4-FFF2-40B4-BE49-F238E27FC236}">
                <a16:creationId xmlns:a16="http://schemas.microsoft.com/office/drawing/2014/main" xmlns="" id="{0D85D326-709F-4852-9A94-239D99C9A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103617"/>
              </p:ext>
            </p:extLst>
          </p:nvPr>
        </p:nvGraphicFramePr>
        <p:xfrm>
          <a:off x="107504" y="836712"/>
          <a:ext cx="6552728" cy="394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47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Crédito Rural – Problemas relatados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238952" cy="57634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204864"/>
            <a:ext cx="5472608" cy="143318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448386" y="2204864"/>
            <a:ext cx="5588109" cy="153337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70060"/>
            <a:ext cx="4732351" cy="218131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440151" y="4149080"/>
            <a:ext cx="3888432" cy="2427292"/>
          </a:xfrm>
          <a:prstGeom prst="rect">
            <a:avLst/>
          </a:prstGeom>
          <a:noFill/>
          <a:ln w="63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993502"/>
            <a:ext cx="540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Narrow" panose="020B0606020202030204" pitchFamily="34" charset="0"/>
              </a:rPr>
              <a:t>Resolução 4.591/2017 – Algumas instituições financeiras não tem viabilizado as renegociações, o que impacta no acesso ao crédito para a safra 2017/2018. </a:t>
            </a:r>
            <a:endParaRPr lang="pt-BR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Crédito Rural – Problemas relatados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878">
            <a:off x="4335203" y="3166444"/>
            <a:ext cx="3744416" cy="59951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8219"/>
            <a:ext cx="3596528" cy="483572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27584" y="5805264"/>
            <a:ext cx="5184576" cy="93610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Art. 1º da Resolução 4.288/2013 é taxativo ao elencar os setores sobre os quais deverá ser cobrada a tarifa de análise de viabilidade econômico-financeira dos projetos com recursos dos fundos constitucionais. </a:t>
            </a:r>
            <a:r>
              <a:rPr lang="pt-B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NÃO inclui setor agropecuário.</a:t>
            </a:r>
            <a:endParaRPr lang="pt-BR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Crédito Rural – Problemas relatados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112067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 Narrow" panose="020B0606020202030204" pitchFamily="34" charset="0"/>
              </a:rPr>
              <a:t>As instituições financeiras cobram tarifa para reavaliação dos imóveis, em caso de alongamento de prazos para reembolso e renegociações. Custo de 2% sobre o valor do imóvel.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 Narrow" panose="020B0606020202030204" pitchFamily="34" charset="0"/>
              </a:rPr>
              <a:t>Instituições financeiras exigem contratação de seguro rural nas operações de concessão de crédito rural, mas não admitem a apólice de seguro como garantia exclusiva da operação. Em geral, garantias reais são exigidas.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99" y="3316931"/>
            <a:ext cx="6465161" cy="29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Seguro Rural</a:t>
            </a:r>
            <a:endParaRPr lang="pt-BR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5496" y="6567073"/>
            <a:ext cx="1457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200" dirty="0" smtClean="0">
                <a:solidFill>
                  <a:schemeClr val="bg1"/>
                </a:solidFill>
                <a:latin typeface="+mn-lt"/>
              </a:rPr>
              <a:t>Fonte: Mapa (2017).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739890"/>
              </p:ext>
            </p:extLst>
          </p:nvPr>
        </p:nvGraphicFramePr>
        <p:xfrm>
          <a:off x="208326" y="1002986"/>
          <a:ext cx="54726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10580"/>
              </p:ext>
            </p:extLst>
          </p:nvPr>
        </p:nvGraphicFramePr>
        <p:xfrm>
          <a:off x="323528" y="3955314"/>
          <a:ext cx="5400600" cy="257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796136" y="1844824"/>
            <a:ext cx="3240360" cy="4185761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 Narrow" panose="020B0606020202030204" pitchFamily="34" charset="0"/>
              </a:rPr>
              <a:t>Período de 2006 a 2015, apólices contempladas no PSR:</a:t>
            </a:r>
          </a:p>
          <a:p>
            <a:endParaRPr lang="pt-BR" sz="14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Indenizações pagas: R$ 2,92 bilhões.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Prêmio total arrecadado: R$ 5,08 bilhões.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Subvenção do Governo: R$ 2,79 bilhões.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420 mil produtores atendidos.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75 mil apólices receberam indenização.</a:t>
            </a:r>
            <a:endParaRPr lang="pt-BR" sz="1400" dirty="0">
              <a:latin typeface="Arial Narrow" panose="020B0606020202030204" pitchFamily="34" charset="0"/>
            </a:endParaRPr>
          </a:p>
          <a:p>
            <a:pPr algn="ctr"/>
            <a:endParaRPr lang="pt-B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↓</a:t>
            </a:r>
          </a:p>
          <a:p>
            <a:pPr algn="ctr"/>
            <a:endParaRPr lang="pt-BR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Reduz o endividamento dos produtores com as instituições financeiras.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Possibilita a permanência do produtor na atividade, evitando fortes rupturas de fluxo de caixa e descapitalização.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Reduz a necessidade de alongamento de prazos para reembolso e renegociação de dívidas.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929" y="6336240"/>
            <a:ext cx="3156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pt-BR" altLang="pt-BR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pt-BR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Fonte</a:t>
            </a:r>
            <a:r>
              <a:rPr lang="pt-BR" alt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BR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Mapa (2017).</a:t>
            </a:r>
            <a:endParaRPr lang="pt-BR" altLang="pt-B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 rot="20811965">
            <a:off x="5905940" y="10579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INSTABILIDADE!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Seguro Rural – Problema Orçamentário</a:t>
            </a:r>
            <a:endParaRPr lang="pt-BR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5496" y="6567073"/>
            <a:ext cx="1457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200" dirty="0" smtClean="0">
                <a:solidFill>
                  <a:schemeClr val="bg1"/>
                </a:solidFill>
                <a:latin typeface="+mn-lt"/>
              </a:rPr>
              <a:t>Fonte: Mapa (2017).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36512" y="6552728"/>
            <a:ext cx="6588224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bg1"/>
                </a:solidFill>
              </a:rPr>
              <a:t>Fonte: Mapa; BCB (2017).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64704"/>
            <a:ext cx="2808312" cy="44771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5244841"/>
            <a:ext cx="2808312" cy="2010056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267744" y="6453336"/>
            <a:ext cx="648073" cy="2880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37" y="781774"/>
            <a:ext cx="5412803" cy="496616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596336" y="5013175"/>
            <a:ext cx="936104" cy="22867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347864" y="5847332"/>
            <a:ext cx="5184576" cy="8309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600" dirty="0" smtClean="0">
                <a:latin typeface="Arial Narrow" panose="020B0606020202030204" pitchFamily="34" charset="0"/>
              </a:rPr>
              <a:t>Estão faltando R$ 220 milhões para o PSR em 2017, na época em que há mais demanda por seguro (grãos de verão, café, frutas).  </a:t>
            </a:r>
            <a:endParaRPr lang="pt-B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991</Words>
  <Application>Microsoft Office PowerPoint</Application>
  <PresentationFormat>Apresentação na tela (4:3)</PresentationFormat>
  <Paragraphs>223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Trebuchet MS</vt:lpstr>
      <vt:lpstr>Wingdings</vt:lpstr>
      <vt:lpstr>Tema do Office</vt:lpstr>
      <vt:lpstr>Apresentação do PowerPoint</vt:lpstr>
      <vt:lpstr>Número de contratos por finalidade - julho</vt:lpstr>
      <vt:lpstr>Programas de investimento</vt:lpstr>
      <vt:lpstr>Taxa de juros</vt:lpstr>
      <vt:lpstr>Crédito Rural – Problemas relatados</vt:lpstr>
      <vt:lpstr>Crédito Rural – Problemas relatados</vt:lpstr>
      <vt:lpstr>Crédito Rural – Problemas relatados</vt:lpstr>
      <vt:lpstr>Seguro Rural</vt:lpstr>
      <vt:lpstr>Seguro Rural – Problema Orçamentário</vt:lpstr>
      <vt:lpstr>Seguro Rural – Problema Orçamentário</vt:lpstr>
      <vt:lpstr>Política de Garantia de Preços Mínimos</vt:lpstr>
      <vt:lpstr>Zoneamento Agrícola de Risco Climático </vt:lpstr>
      <vt:lpstr>Bruno B. Lucchi  Superintendente Técnico da CNA bruno.Lucchi@cna.org.br (61) 2109-1473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Pereira Lopes</dc:creator>
  <cp:lastModifiedBy>Itamar da Silva Melchior Júnior</cp:lastModifiedBy>
  <cp:revision>102</cp:revision>
  <dcterms:created xsi:type="dcterms:W3CDTF">2017-06-06T13:19:59Z</dcterms:created>
  <dcterms:modified xsi:type="dcterms:W3CDTF">2017-08-30T15:32:58Z</dcterms:modified>
</cp:coreProperties>
</file>