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18" r:id="rId1"/>
    <p:sldMasterId id="2147484130" r:id="rId2"/>
  </p:sldMasterIdLst>
  <p:notesMasterIdLst>
    <p:notesMasterId r:id="rId36"/>
  </p:notesMasterIdLst>
  <p:handoutMasterIdLst>
    <p:handoutMasterId r:id="rId37"/>
  </p:handoutMasterIdLst>
  <p:sldIdLst>
    <p:sldId id="1806" r:id="rId3"/>
    <p:sldId id="1891" r:id="rId4"/>
    <p:sldId id="1940" r:id="rId5"/>
    <p:sldId id="2124" r:id="rId6"/>
    <p:sldId id="2128" r:id="rId7"/>
    <p:sldId id="2071" r:id="rId8"/>
    <p:sldId id="2060" r:id="rId9"/>
    <p:sldId id="2077" r:id="rId10"/>
    <p:sldId id="2129" r:id="rId11"/>
    <p:sldId id="2132" r:id="rId12"/>
    <p:sldId id="2053" r:id="rId13"/>
    <p:sldId id="2134" r:id="rId14"/>
    <p:sldId id="2133" r:id="rId15"/>
    <p:sldId id="2095" r:id="rId16"/>
    <p:sldId id="2096" r:id="rId17"/>
    <p:sldId id="2131" r:id="rId18"/>
    <p:sldId id="2101" r:id="rId19"/>
    <p:sldId id="2126" r:id="rId20"/>
    <p:sldId id="2105" r:id="rId21"/>
    <p:sldId id="2106" r:id="rId22"/>
    <p:sldId id="2100" r:id="rId23"/>
    <p:sldId id="2113" r:id="rId24"/>
    <p:sldId id="2114" r:id="rId25"/>
    <p:sldId id="2115" r:id="rId26"/>
    <p:sldId id="2116" r:id="rId27"/>
    <p:sldId id="2117" r:id="rId28"/>
    <p:sldId id="2118" r:id="rId29"/>
    <p:sldId id="2119" r:id="rId30"/>
    <p:sldId id="2121" r:id="rId31"/>
    <p:sldId id="2063" r:id="rId32"/>
    <p:sldId id="2092" r:id="rId33"/>
    <p:sldId id="2093" r:id="rId34"/>
    <p:sldId id="2094" r:id="rId35"/>
  </p:sldIdLst>
  <p:sldSz cx="9906000" cy="6858000" type="A4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99FF"/>
    <a:srgbClr val="000066"/>
    <a:srgbClr val="666633"/>
    <a:srgbClr val="333300"/>
    <a:srgbClr val="006600"/>
    <a:srgbClr val="003399"/>
    <a:srgbClr val="CC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2439" autoAdjust="0"/>
  </p:normalViewPr>
  <p:slideViewPr>
    <p:cSldViewPr>
      <p:cViewPr varScale="1">
        <p:scale>
          <a:sx n="91" d="100"/>
          <a:sy n="91" d="100"/>
        </p:scale>
        <p:origin x="-750" y="-114"/>
      </p:cViewPr>
      <p:guideLst>
        <p:guide orient="horz" pos="799"/>
        <p:guide orient="horz" pos="2160"/>
        <p:guide orient="horz" pos="4133"/>
        <p:guide pos="6069"/>
        <p:guide pos="3120"/>
        <p:guide pos="171"/>
      </p:guideLst>
    </p:cSldViewPr>
  </p:slideViewPr>
  <p:outlineViewPr>
    <p:cViewPr>
      <p:scale>
        <a:sx n="33" d="100"/>
        <a:sy n="33" d="100"/>
      </p:scale>
      <p:origin x="250" y="25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notesViewPr>
    <p:cSldViewPr>
      <p:cViewPr varScale="1">
        <p:scale>
          <a:sx n="65" d="100"/>
          <a:sy n="65" d="100"/>
        </p:scale>
        <p:origin x="-2988" y="-108"/>
      </p:cViewPr>
      <p:guideLst>
        <p:guide orient="horz" pos="3127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%20and%20Settings\kicki\Configura&#231;&#245;es%20locais\Temp\notes186FB8\%23Boletim%20Desempenho%20BND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0792690443894061E-2"/>
          <c:y val="7.4890069203835938E-2"/>
          <c:w val="0.89471598301159938"/>
          <c:h val="0.68502386830567585"/>
        </c:manualLayout>
      </c:layout>
      <c:lineChart>
        <c:grouping val="standard"/>
        <c:ser>
          <c:idx val="3"/>
          <c:order val="0"/>
          <c:tx>
            <c:strRef>
              <c:f>'1. Evolução dos desembolsos'!$E$52</c:f>
              <c:strCache>
                <c:ptCount val="1"/>
                <c:pt idx="0">
                  <c:v>Consulta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'1. Evolução dos desembolsos'!$A$53:$A$76</c:f>
              <c:numCache>
                <c:formatCode>mmm\-yy</c:formatCode>
                <c:ptCount val="24"/>
                <c:pt idx="0">
                  <c:v>40999</c:v>
                </c:pt>
                <c:pt idx="1">
                  <c:v>41029</c:v>
                </c:pt>
                <c:pt idx="2">
                  <c:v>41060</c:v>
                </c:pt>
                <c:pt idx="3">
                  <c:v>41090</c:v>
                </c:pt>
                <c:pt idx="4">
                  <c:v>41121</c:v>
                </c:pt>
                <c:pt idx="5">
                  <c:v>41152</c:v>
                </c:pt>
                <c:pt idx="6">
                  <c:v>41182</c:v>
                </c:pt>
                <c:pt idx="7">
                  <c:v>41213</c:v>
                </c:pt>
                <c:pt idx="8">
                  <c:v>41243</c:v>
                </c:pt>
                <c:pt idx="9">
                  <c:v>41274</c:v>
                </c:pt>
                <c:pt idx="10">
                  <c:v>41305</c:v>
                </c:pt>
                <c:pt idx="11">
                  <c:v>41333</c:v>
                </c:pt>
                <c:pt idx="12">
                  <c:v>41364</c:v>
                </c:pt>
                <c:pt idx="13">
                  <c:v>41394</c:v>
                </c:pt>
                <c:pt idx="14">
                  <c:v>41425</c:v>
                </c:pt>
                <c:pt idx="15">
                  <c:v>41455</c:v>
                </c:pt>
                <c:pt idx="16">
                  <c:v>41486</c:v>
                </c:pt>
                <c:pt idx="17">
                  <c:v>41517</c:v>
                </c:pt>
                <c:pt idx="18">
                  <c:v>41547</c:v>
                </c:pt>
                <c:pt idx="19">
                  <c:v>41578</c:v>
                </c:pt>
                <c:pt idx="20">
                  <c:v>41608</c:v>
                </c:pt>
                <c:pt idx="21">
                  <c:v>41639</c:v>
                </c:pt>
                <c:pt idx="22">
                  <c:v>41670</c:v>
                </c:pt>
                <c:pt idx="23">
                  <c:v>41698</c:v>
                </c:pt>
              </c:numCache>
            </c:numRef>
          </c:cat>
          <c:val>
            <c:numRef>
              <c:f>'1. Evolução dos desembolsos'!$E$53:$E$76</c:f>
              <c:numCache>
                <c:formatCode>#,##0</c:formatCode>
                <c:ptCount val="24"/>
                <c:pt idx="0">
                  <c:v>210862.11555197919</c:v>
                </c:pt>
                <c:pt idx="1">
                  <c:v>216126.91349147953</c:v>
                </c:pt>
                <c:pt idx="2">
                  <c:v>217100.33876549991</c:v>
                </c:pt>
                <c:pt idx="3">
                  <c:v>222596.51778909023</c:v>
                </c:pt>
                <c:pt idx="4">
                  <c:v>231804.39738069035</c:v>
                </c:pt>
                <c:pt idx="5">
                  <c:v>244517.41452121071</c:v>
                </c:pt>
                <c:pt idx="6">
                  <c:v>256546.22916283086</c:v>
                </c:pt>
                <c:pt idx="7">
                  <c:v>282134.25490206067</c:v>
                </c:pt>
                <c:pt idx="8">
                  <c:v>293799.098862521</c:v>
                </c:pt>
                <c:pt idx="9">
                  <c:v>312305.06951753068</c:v>
                </c:pt>
                <c:pt idx="10">
                  <c:v>315403.30004696082</c:v>
                </c:pt>
                <c:pt idx="11">
                  <c:v>310136.0474739105</c:v>
                </c:pt>
                <c:pt idx="12">
                  <c:v>307375.6514501503</c:v>
                </c:pt>
                <c:pt idx="13">
                  <c:v>308444.29586689011</c:v>
                </c:pt>
                <c:pt idx="14">
                  <c:v>321200.21246697992</c:v>
                </c:pt>
                <c:pt idx="15">
                  <c:v>325420.09721413971</c:v>
                </c:pt>
                <c:pt idx="16">
                  <c:v>321503.01291334967</c:v>
                </c:pt>
                <c:pt idx="17">
                  <c:v>311211.43071935972</c:v>
                </c:pt>
                <c:pt idx="18">
                  <c:v>311772.17284873943</c:v>
                </c:pt>
                <c:pt idx="19">
                  <c:v>286942.14822210942</c:v>
                </c:pt>
                <c:pt idx="20">
                  <c:v>284070.70768978965</c:v>
                </c:pt>
                <c:pt idx="21">
                  <c:v>277422.9955124603</c:v>
                </c:pt>
                <c:pt idx="22">
                  <c:v>271481.2250244405</c:v>
                </c:pt>
                <c:pt idx="23">
                  <c:v>269622.27385873056</c:v>
                </c:pt>
              </c:numCache>
            </c:numRef>
          </c:val>
        </c:ser>
        <c:ser>
          <c:idx val="2"/>
          <c:order val="1"/>
          <c:tx>
            <c:strRef>
              <c:f>'1. Evolução dos desembolsos'!$D$52</c:f>
              <c:strCache>
                <c:ptCount val="1"/>
                <c:pt idx="0">
                  <c:v>Enquadramento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'1. Evolução dos desembolsos'!$A$53:$A$76</c:f>
              <c:numCache>
                <c:formatCode>mmm\-yy</c:formatCode>
                <c:ptCount val="24"/>
                <c:pt idx="0">
                  <c:v>40999</c:v>
                </c:pt>
                <c:pt idx="1">
                  <c:v>41029</c:v>
                </c:pt>
                <c:pt idx="2">
                  <c:v>41060</c:v>
                </c:pt>
                <c:pt idx="3">
                  <c:v>41090</c:v>
                </c:pt>
                <c:pt idx="4">
                  <c:v>41121</c:v>
                </c:pt>
                <c:pt idx="5">
                  <c:v>41152</c:v>
                </c:pt>
                <c:pt idx="6">
                  <c:v>41182</c:v>
                </c:pt>
                <c:pt idx="7">
                  <c:v>41213</c:v>
                </c:pt>
                <c:pt idx="8">
                  <c:v>41243</c:v>
                </c:pt>
                <c:pt idx="9">
                  <c:v>41274</c:v>
                </c:pt>
                <c:pt idx="10">
                  <c:v>41305</c:v>
                </c:pt>
                <c:pt idx="11">
                  <c:v>41333</c:v>
                </c:pt>
                <c:pt idx="12">
                  <c:v>41364</c:v>
                </c:pt>
                <c:pt idx="13">
                  <c:v>41394</c:v>
                </c:pt>
                <c:pt idx="14">
                  <c:v>41425</c:v>
                </c:pt>
                <c:pt idx="15">
                  <c:v>41455</c:v>
                </c:pt>
                <c:pt idx="16">
                  <c:v>41486</c:v>
                </c:pt>
                <c:pt idx="17">
                  <c:v>41517</c:v>
                </c:pt>
                <c:pt idx="18">
                  <c:v>41547</c:v>
                </c:pt>
                <c:pt idx="19">
                  <c:v>41578</c:v>
                </c:pt>
                <c:pt idx="20">
                  <c:v>41608</c:v>
                </c:pt>
                <c:pt idx="21">
                  <c:v>41639</c:v>
                </c:pt>
                <c:pt idx="22">
                  <c:v>41670</c:v>
                </c:pt>
                <c:pt idx="23">
                  <c:v>41698</c:v>
                </c:pt>
              </c:numCache>
            </c:numRef>
          </c:cat>
          <c:val>
            <c:numRef>
              <c:f>'1. Evolução dos desembolsos'!$D$53:$D$76</c:f>
              <c:numCache>
                <c:formatCode>#,##0</c:formatCode>
                <c:ptCount val="24"/>
                <c:pt idx="0">
                  <c:v>196795.36067332904</c:v>
                </c:pt>
                <c:pt idx="1">
                  <c:v>201404.01001121959</c:v>
                </c:pt>
                <c:pt idx="2">
                  <c:v>196715.52299516008</c:v>
                </c:pt>
                <c:pt idx="3">
                  <c:v>200675.79986551049</c:v>
                </c:pt>
                <c:pt idx="4">
                  <c:v>213250.60045421059</c:v>
                </c:pt>
                <c:pt idx="5">
                  <c:v>216503.53534375093</c:v>
                </c:pt>
                <c:pt idx="6">
                  <c:v>234647.5744243009</c:v>
                </c:pt>
                <c:pt idx="7">
                  <c:v>264475.64592030097</c:v>
                </c:pt>
                <c:pt idx="8">
                  <c:v>268655.18711316126</c:v>
                </c:pt>
                <c:pt idx="9">
                  <c:v>297416.2989855014</c:v>
                </c:pt>
                <c:pt idx="10">
                  <c:v>297062.87845756154</c:v>
                </c:pt>
                <c:pt idx="11">
                  <c:v>289111.2303135313</c:v>
                </c:pt>
                <c:pt idx="12">
                  <c:v>291892.37047851126</c:v>
                </c:pt>
                <c:pt idx="13">
                  <c:v>286383.36184068106</c:v>
                </c:pt>
                <c:pt idx="14">
                  <c:v>293677.25210561079</c:v>
                </c:pt>
                <c:pt idx="15">
                  <c:v>300787.29107800062</c:v>
                </c:pt>
                <c:pt idx="16">
                  <c:v>291897.18523326062</c:v>
                </c:pt>
                <c:pt idx="17">
                  <c:v>290761.4546476907</c:v>
                </c:pt>
                <c:pt idx="18">
                  <c:v>277881.44649263046</c:v>
                </c:pt>
                <c:pt idx="19">
                  <c:v>273369.61082753079</c:v>
                </c:pt>
                <c:pt idx="20">
                  <c:v>277105.12052417104</c:v>
                </c:pt>
                <c:pt idx="21">
                  <c:v>275127.14928479103</c:v>
                </c:pt>
                <c:pt idx="22">
                  <c:v>279042.24607707094</c:v>
                </c:pt>
                <c:pt idx="23">
                  <c:v>274017.40911483072</c:v>
                </c:pt>
              </c:numCache>
            </c:numRef>
          </c:val>
        </c:ser>
        <c:ser>
          <c:idx val="1"/>
          <c:order val="2"/>
          <c:tx>
            <c:strRef>
              <c:f>'1. Evolução dos desembolsos'!$C$52</c:f>
              <c:strCache>
                <c:ptCount val="1"/>
                <c:pt idx="0">
                  <c:v>Aprovação</c:v>
                </c:pt>
              </c:strCache>
            </c:strRef>
          </c:tx>
          <c:spPr>
            <a:ln w="25400">
              <a:solidFill>
                <a:srgbClr val="99CC00"/>
              </a:solidFill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99CC00"/>
                </a:solidFill>
                <a:prstDash val="solid"/>
              </a:ln>
            </c:spPr>
          </c:marker>
          <c:cat>
            <c:numRef>
              <c:f>'1. Evolução dos desembolsos'!$A$53:$A$76</c:f>
              <c:numCache>
                <c:formatCode>mmm\-yy</c:formatCode>
                <c:ptCount val="24"/>
                <c:pt idx="0">
                  <c:v>40999</c:v>
                </c:pt>
                <c:pt idx="1">
                  <c:v>41029</c:v>
                </c:pt>
                <c:pt idx="2">
                  <c:v>41060</c:v>
                </c:pt>
                <c:pt idx="3">
                  <c:v>41090</c:v>
                </c:pt>
                <c:pt idx="4">
                  <c:v>41121</c:v>
                </c:pt>
                <c:pt idx="5">
                  <c:v>41152</c:v>
                </c:pt>
                <c:pt idx="6">
                  <c:v>41182</c:v>
                </c:pt>
                <c:pt idx="7">
                  <c:v>41213</c:v>
                </c:pt>
                <c:pt idx="8">
                  <c:v>41243</c:v>
                </c:pt>
                <c:pt idx="9">
                  <c:v>41274</c:v>
                </c:pt>
                <c:pt idx="10">
                  <c:v>41305</c:v>
                </c:pt>
                <c:pt idx="11">
                  <c:v>41333</c:v>
                </c:pt>
                <c:pt idx="12">
                  <c:v>41364</c:v>
                </c:pt>
                <c:pt idx="13">
                  <c:v>41394</c:v>
                </c:pt>
                <c:pt idx="14">
                  <c:v>41425</c:v>
                </c:pt>
                <c:pt idx="15">
                  <c:v>41455</c:v>
                </c:pt>
                <c:pt idx="16">
                  <c:v>41486</c:v>
                </c:pt>
                <c:pt idx="17">
                  <c:v>41517</c:v>
                </c:pt>
                <c:pt idx="18">
                  <c:v>41547</c:v>
                </c:pt>
                <c:pt idx="19">
                  <c:v>41578</c:v>
                </c:pt>
                <c:pt idx="20">
                  <c:v>41608</c:v>
                </c:pt>
                <c:pt idx="21">
                  <c:v>41639</c:v>
                </c:pt>
                <c:pt idx="22">
                  <c:v>41670</c:v>
                </c:pt>
                <c:pt idx="23">
                  <c:v>41698</c:v>
                </c:pt>
              </c:numCache>
            </c:numRef>
          </c:cat>
          <c:val>
            <c:numRef>
              <c:f>'1. Evolução dos desembolsos'!$C$53:$C$76</c:f>
              <c:numCache>
                <c:formatCode>#,##0</c:formatCode>
                <c:ptCount val="24"/>
                <c:pt idx="0">
                  <c:v>152684.8946030091</c:v>
                </c:pt>
                <c:pt idx="1">
                  <c:v>152704.30203859907</c:v>
                </c:pt>
                <c:pt idx="2">
                  <c:v>159364.58448051955</c:v>
                </c:pt>
                <c:pt idx="3">
                  <c:v>162350.32331737989</c:v>
                </c:pt>
                <c:pt idx="4">
                  <c:v>170927.62843427013</c:v>
                </c:pt>
                <c:pt idx="5">
                  <c:v>179250.02063354047</c:v>
                </c:pt>
                <c:pt idx="6">
                  <c:v>175285.51407929047</c:v>
                </c:pt>
                <c:pt idx="7">
                  <c:v>189671.26817787066</c:v>
                </c:pt>
                <c:pt idx="8">
                  <c:v>223394.23194502111</c:v>
                </c:pt>
                <c:pt idx="9">
                  <c:v>260069.16873822108</c:v>
                </c:pt>
                <c:pt idx="10">
                  <c:v>263798.18260758114</c:v>
                </c:pt>
                <c:pt idx="11">
                  <c:v>265610.84704426111</c:v>
                </c:pt>
                <c:pt idx="12">
                  <c:v>278846.62858699146</c:v>
                </c:pt>
                <c:pt idx="13">
                  <c:v>284195.01013312186</c:v>
                </c:pt>
                <c:pt idx="14">
                  <c:v>272451.17373066139</c:v>
                </c:pt>
                <c:pt idx="15">
                  <c:v>282874.25554719137</c:v>
                </c:pt>
                <c:pt idx="16">
                  <c:v>284360.2249601112</c:v>
                </c:pt>
                <c:pt idx="17">
                  <c:v>275012.9729533713</c:v>
                </c:pt>
                <c:pt idx="18">
                  <c:v>285028.51693429105</c:v>
                </c:pt>
                <c:pt idx="19">
                  <c:v>272801.39792650111</c:v>
                </c:pt>
                <c:pt idx="20">
                  <c:v>244356.77006115095</c:v>
                </c:pt>
                <c:pt idx="21">
                  <c:v>239614.57000596091</c:v>
                </c:pt>
                <c:pt idx="22">
                  <c:v>238853.53114311059</c:v>
                </c:pt>
                <c:pt idx="23">
                  <c:v>235082.37611141059</c:v>
                </c:pt>
              </c:numCache>
            </c:numRef>
          </c:val>
        </c:ser>
        <c:ser>
          <c:idx val="0"/>
          <c:order val="3"/>
          <c:tx>
            <c:strRef>
              <c:f>'1. Evolução dos desembolsos'!$B$52</c:f>
              <c:strCache>
                <c:ptCount val="1"/>
                <c:pt idx="0">
                  <c:v>Desembolso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diamond"/>
            <c:size val="5"/>
            <c:spPr>
              <a:noFill/>
              <a:ln>
                <a:solidFill>
                  <a:srgbClr val="3366FF"/>
                </a:solidFill>
                <a:prstDash val="solid"/>
              </a:ln>
            </c:spPr>
          </c:marker>
          <c:cat>
            <c:numRef>
              <c:f>'1. Evolução dos desembolsos'!$A$53:$A$76</c:f>
              <c:numCache>
                <c:formatCode>mmm\-yy</c:formatCode>
                <c:ptCount val="24"/>
                <c:pt idx="0">
                  <c:v>40999</c:v>
                </c:pt>
                <c:pt idx="1">
                  <c:v>41029</c:v>
                </c:pt>
                <c:pt idx="2">
                  <c:v>41060</c:v>
                </c:pt>
                <c:pt idx="3">
                  <c:v>41090</c:v>
                </c:pt>
                <c:pt idx="4">
                  <c:v>41121</c:v>
                </c:pt>
                <c:pt idx="5">
                  <c:v>41152</c:v>
                </c:pt>
                <c:pt idx="6">
                  <c:v>41182</c:v>
                </c:pt>
                <c:pt idx="7">
                  <c:v>41213</c:v>
                </c:pt>
                <c:pt idx="8">
                  <c:v>41243</c:v>
                </c:pt>
                <c:pt idx="9">
                  <c:v>41274</c:v>
                </c:pt>
                <c:pt idx="10">
                  <c:v>41305</c:v>
                </c:pt>
                <c:pt idx="11">
                  <c:v>41333</c:v>
                </c:pt>
                <c:pt idx="12">
                  <c:v>41364</c:v>
                </c:pt>
                <c:pt idx="13">
                  <c:v>41394</c:v>
                </c:pt>
                <c:pt idx="14">
                  <c:v>41425</c:v>
                </c:pt>
                <c:pt idx="15">
                  <c:v>41455</c:v>
                </c:pt>
                <c:pt idx="16">
                  <c:v>41486</c:v>
                </c:pt>
                <c:pt idx="17">
                  <c:v>41517</c:v>
                </c:pt>
                <c:pt idx="18">
                  <c:v>41547</c:v>
                </c:pt>
                <c:pt idx="19">
                  <c:v>41578</c:v>
                </c:pt>
                <c:pt idx="20">
                  <c:v>41608</c:v>
                </c:pt>
                <c:pt idx="21">
                  <c:v>41639</c:v>
                </c:pt>
                <c:pt idx="22">
                  <c:v>41670</c:v>
                </c:pt>
                <c:pt idx="23">
                  <c:v>41698</c:v>
                </c:pt>
              </c:numCache>
            </c:numRef>
          </c:cat>
          <c:val>
            <c:numRef>
              <c:f>'1. Evolução dos desembolsos'!$B$53:$B$76</c:f>
              <c:numCache>
                <c:formatCode>#,##0</c:formatCode>
                <c:ptCount val="24"/>
                <c:pt idx="0">
                  <c:v>138491.11256596891</c:v>
                </c:pt>
                <c:pt idx="1">
                  <c:v>139372.94374497898</c:v>
                </c:pt>
                <c:pt idx="2">
                  <c:v>139340.68182377901</c:v>
                </c:pt>
                <c:pt idx="3">
                  <c:v>136816.77431316918</c:v>
                </c:pt>
                <c:pt idx="4">
                  <c:v>137568.69287836953</c:v>
                </c:pt>
                <c:pt idx="5">
                  <c:v>139545.75343216956</c:v>
                </c:pt>
                <c:pt idx="6">
                  <c:v>141827.78290475952</c:v>
                </c:pt>
                <c:pt idx="7">
                  <c:v>143886.9088556697</c:v>
                </c:pt>
                <c:pt idx="8">
                  <c:v>142655.85443632971</c:v>
                </c:pt>
                <c:pt idx="9">
                  <c:v>155992.26982097985</c:v>
                </c:pt>
                <c:pt idx="10">
                  <c:v>159053.33216543988</c:v>
                </c:pt>
                <c:pt idx="11">
                  <c:v>162000.16772480993</c:v>
                </c:pt>
                <c:pt idx="12">
                  <c:v>168668.01801457</c:v>
                </c:pt>
                <c:pt idx="13">
                  <c:v>176257.0609136702</c:v>
                </c:pt>
                <c:pt idx="14">
                  <c:v>185227.20139037029</c:v>
                </c:pt>
                <c:pt idx="15">
                  <c:v>191007.58487120035</c:v>
                </c:pt>
                <c:pt idx="16">
                  <c:v>190450.84727461022</c:v>
                </c:pt>
                <c:pt idx="17">
                  <c:v>192126.09233085037</c:v>
                </c:pt>
                <c:pt idx="18">
                  <c:v>192994.56450592054</c:v>
                </c:pt>
                <c:pt idx="19">
                  <c:v>194427.62420256052</c:v>
                </c:pt>
                <c:pt idx="20">
                  <c:v>196558.14943999052</c:v>
                </c:pt>
                <c:pt idx="21">
                  <c:v>190419.03511730095</c:v>
                </c:pt>
                <c:pt idx="22">
                  <c:v>196046.24014044082</c:v>
                </c:pt>
                <c:pt idx="23">
                  <c:v>197726.6376985907</c:v>
                </c:pt>
              </c:numCache>
            </c:numRef>
          </c:val>
        </c:ser>
        <c:dLbls/>
        <c:marker val="1"/>
        <c:axId val="37232640"/>
        <c:axId val="37234176"/>
      </c:lineChart>
      <c:dateAx>
        <c:axId val="37232640"/>
        <c:scaling>
          <c:orientation val="minMax"/>
        </c:scaling>
        <c:axPos val="b"/>
        <c:numFmt formatCode="mmm/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Optimum"/>
                <a:ea typeface="Optimum"/>
                <a:cs typeface="Optimum"/>
              </a:defRPr>
            </a:pPr>
            <a:endParaRPr lang="pt-BR"/>
          </a:p>
        </c:txPr>
        <c:crossAx val="3723417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7234176"/>
        <c:scaling>
          <c:orientation val="minMax"/>
          <c:min val="50000"/>
        </c:scaling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Optimum"/>
                <a:ea typeface="Optimum"/>
                <a:cs typeface="Optimum"/>
              </a:defRPr>
            </a:pPr>
            <a:endParaRPr lang="pt-BR"/>
          </a:p>
        </c:txPr>
        <c:crossAx val="37232640"/>
        <c:crosses val="autoZero"/>
        <c:crossBetween val="between"/>
        <c:majorUnit val="25000"/>
      </c:valAx>
      <c:spPr>
        <a:noFill/>
        <a:ln w="12700">
          <a:solidFill>
            <a:srgbClr val="969696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370187561697927"/>
          <c:y val="0.9461172741679873"/>
          <c:w val="0.50641658440276371"/>
          <c:h val="3.9619651347068144E-2"/>
        </c:manualLayout>
      </c:layout>
      <c:spPr>
        <a:noFill/>
        <a:ln w="12700">
          <a:solidFill>
            <a:srgbClr val="C0C0C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Optimum"/>
              <a:ea typeface="Optimum"/>
              <a:cs typeface="Optimum"/>
            </a:defRPr>
          </a:pPr>
          <a:endParaRPr lang="pt-BR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728807884333878"/>
                  <c:y val="0.1249115156533817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9.2258833092680542E-2"/>
                  <c:y val="-0.1834754647932471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3878010616400541"/>
                  <c:y val="-0.18377347339459343"/>
                </c:manualLayout>
              </c:layout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accent6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900" b="1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900" b="1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Plan1!$B$3:$B$10</c:f>
              <c:strCache>
                <c:ptCount val="8"/>
                <c:pt idx="0">
                  <c:v>ANGOLA</c:v>
                </c:pt>
                <c:pt idx="1">
                  <c:v>ARGENTINA</c:v>
                </c:pt>
                <c:pt idx="2">
                  <c:v>VENEZUELA</c:v>
                </c:pt>
                <c:pt idx="3">
                  <c:v>REPUBLICA DOMINICANA</c:v>
                </c:pt>
                <c:pt idx="4">
                  <c:v>CUBA</c:v>
                </c:pt>
                <c:pt idx="5">
                  <c:v>PERU</c:v>
                </c:pt>
                <c:pt idx="6">
                  <c:v>EQUADOR</c:v>
                </c:pt>
                <c:pt idx="7">
                  <c:v>DEMAIS</c:v>
                </c:pt>
              </c:strCache>
            </c:strRef>
          </c:cat>
          <c:val>
            <c:numRef>
              <c:f>Plan1!$C$3:$C$10</c:f>
              <c:numCache>
                <c:formatCode>_(* #,##0_);_(* \(#,##0\);_(* "-"??_);_(@_)</c:formatCode>
                <c:ptCount val="8"/>
                <c:pt idx="0">
                  <c:v>2889529172.3600001</c:v>
                </c:pt>
                <c:pt idx="1">
                  <c:v>1931764037.6799998</c:v>
                </c:pt>
                <c:pt idx="2">
                  <c:v>1261971662.8299999</c:v>
                </c:pt>
                <c:pt idx="3">
                  <c:v>1049878455.7099999</c:v>
                </c:pt>
                <c:pt idx="4">
                  <c:v>611830848.41000009</c:v>
                </c:pt>
                <c:pt idx="5">
                  <c:v>419852138.70999992</c:v>
                </c:pt>
                <c:pt idx="6">
                  <c:v>341550730</c:v>
                </c:pt>
                <c:pt idx="7">
                  <c:v>220447297.44999999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88116539614721"/>
          <c:y val="2.2214579549097134E-2"/>
          <c:w val="0.60459761716359639"/>
          <c:h val="0.97253312319692264"/>
        </c:manualLayout>
      </c:layout>
      <c:pieChart>
        <c:varyColors val="1"/>
        <c:ser>
          <c:idx val="0"/>
          <c:order val="0"/>
          <c:explosion val="3"/>
          <c:dLbls>
            <c:dLbl>
              <c:idx val="0"/>
              <c:layout>
                <c:manualLayout>
                  <c:x val="-0.12290905576114317"/>
                  <c:y val="0.15210694653429419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9457287794460634"/>
                  <c:y val="5.3124666096805225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8.136806552509504E-2"/>
                  <c:y val="-0.18464429292659476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6556937152669093"/>
                  <c:y val="-0.13283220028849238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0.17427862423759441"/>
                  <c:y val="0.22276318873673945"/>
                </c:manualLayout>
              </c:layout>
              <c:showCatName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pt-BR"/>
                </a:p>
              </c:txPr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Plan1!$B$14:$B$19</c:f>
              <c:strCache>
                <c:ptCount val="6"/>
                <c:pt idx="0">
                  <c:v> Água e Esgoto</c:v>
                </c:pt>
                <c:pt idx="1">
                  <c:v> Edificações</c:v>
                </c:pt>
                <c:pt idx="2">
                  <c:v> Energia</c:v>
                </c:pt>
                <c:pt idx="3">
                  <c:v> Portos e Aeroportos</c:v>
                </c:pt>
                <c:pt idx="4">
                  <c:v> Transporte Terrestre</c:v>
                </c:pt>
                <c:pt idx="5">
                  <c:v> Demais operações</c:v>
                </c:pt>
              </c:strCache>
            </c:strRef>
          </c:cat>
          <c:val>
            <c:numRef>
              <c:f>Plan1!$C$14:$C$19</c:f>
              <c:numCache>
                <c:formatCode>#,##0.0</c:formatCode>
                <c:ptCount val="6"/>
                <c:pt idx="0">
                  <c:v>1498572832.03</c:v>
                </c:pt>
                <c:pt idx="1">
                  <c:v>842836059.05999982</c:v>
                </c:pt>
                <c:pt idx="2">
                  <c:v>3031668616.6000004</c:v>
                </c:pt>
                <c:pt idx="3">
                  <c:v>774267259.71000004</c:v>
                </c:pt>
                <c:pt idx="4">
                  <c:v>2520004418.0000005</c:v>
                </c:pt>
                <c:pt idx="5">
                  <c:v>59475157.75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37" cy="49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223" tIns="43607" rIns="87223" bIns="43607" numCol="1" anchor="t" anchorCtr="0" compatLnSpc="1">
            <a:prstTxWarp prst="textNoShape">
              <a:avLst/>
            </a:prstTxWarp>
          </a:bodyPr>
          <a:lstStyle>
            <a:lvl1pPr algn="l" defTabSz="874159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51" y="0"/>
            <a:ext cx="2944337" cy="49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223" tIns="43607" rIns="87223" bIns="43607" numCol="1" anchor="t" anchorCtr="0" compatLnSpc="1">
            <a:prstTxWarp prst="textNoShape">
              <a:avLst/>
            </a:prstTxWarp>
          </a:bodyPr>
          <a:lstStyle>
            <a:lvl1pPr algn="r" defTabSz="874159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21"/>
            <a:ext cx="2944337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223" tIns="43607" rIns="87223" bIns="43607" numCol="1" anchor="b" anchorCtr="0" compatLnSpc="1">
            <a:prstTxWarp prst="textNoShape">
              <a:avLst/>
            </a:prstTxWarp>
          </a:bodyPr>
          <a:lstStyle>
            <a:lvl1pPr algn="l" defTabSz="874159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51" y="9428721"/>
            <a:ext cx="2944337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7223" tIns="43607" rIns="87223" bIns="43607" numCol="1" anchor="b" anchorCtr="0" compatLnSpc="1">
            <a:prstTxWarp prst="textNoShape">
              <a:avLst/>
            </a:prstTxWarp>
          </a:bodyPr>
          <a:lstStyle>
            <a:lvl1pPr algn="r" defTabSz="874159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9096ABC-7519-4FC1-A2EF-8A8088F741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37" cy="49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67" tIns="45188" rIns="90367" bIns="45188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51" y="0"/>
            <a:ext cx="2944337" cy="49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67" tIns="45188" rIns="90367" bIns="451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39775"/>
            <a:ext cx="538638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389" y="4714361"/>
            <a:ext cx="5442898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67" tIns="45188" rIns="90367" bIns="45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135"/>
            <a:ext cx="2944337" cy="49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67" tIns="45188" rIns="90367" bIns="45188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51" y="9427135"/>
            <a:ext cx="2944337" cy="49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67" tIns="45188" rIns="90367" bIns="451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DE18EDF-014C-4090-A372-103D62A15C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0798" eaLnBrk="0" hangingPunct="0"/>
            <a:fld id="{4D9972F8-B8E7-4DEA-8D2E-6E6186114E61}" type="slidenum">
              <a:rPr lang="pt-BR" altLang="pt-BR" smtClean="0">
                <a:latin typeface="Arial" charset="0"/>
              </a:rPr>
              <a:pPr defTabSz="900798" eaLnBrk="0" hangingPunct="0"/>
              <a:t>1</a:t>
            </a:fld>
            <a:endParaRPr lang="pt-BR" altLang="pt-BR" dirty="0" smtClean="0">
              <a:latin typeface="Arial" charset="0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53338" y="9431892"/>
            <a:ext cx="2942750" cy="49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6" tIns="45168" rIns="90326" bIns="45168" anchor="b"/>
          <a:lstStyle/>
          <a:p>
            <a:pPr algn="r">
              <a:spcBef>
                <a:spcPct val="20000"/>
              </a:spcBef>
            </a:pPr>
            <a:fld id="{2B6B9FB5-E5C1-4D00-BC36-9CEBC9FFE48E}" type="slidenum">
              <a:rPr lang="pt-BR" altLang="pt-BR" sz="1200">
                <a:solidFill>
                  <a:schemeClr val="tx1"/>
                </a:solidFill>
                <a:latin typeface="Arial" charset="0"/>
              </a:rPr>
              <a:pPr algn="r">
                <a:spcBef>
                  <a:spcPct val="20000"/>
                </a:spcBef>
              </a:pPr>
              <a:t>1</a:t>
            </a:fld>
            <a:endParaRPr lang="pt-BR" altLang="pt-BR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36600"/>
            <a:ext cx="5391150" cy="37338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629" y="4712775"/>
            <a:ext cx="5452418" cy="4470159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51751" y="9427135"/>
            <a:ext cx="2944337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13" tIns="44756" rIns="89513" bIns="44756" anchor="b"/>
          <a:lstStyle/>
          <a:p>
            <a:pPr algn="r" eaLnBrk="0" hangingPunct="0">
              <a:spcBef>
                <a:spcPct val="20000"/>
              </a:spcBef>
            </a:pPr>
            <a:fld id="{2683C389-5A24-42B8-B609-CC626690E757}" type="slidenum">
              <a:rPr lang="pt-BR" altLang="pt-BR" sz="1200"/>
              <a:pPr algn="r" eaLnBrk="0" hangingPunct="0">
                <a:spcBef>
                  <a:spcPct val="20000"/>
                </a:spcBef>
              </a:pPr>
              <a:t>14</a:t>
            </a:fld>
            <a:endParaRPr lang="pt-BR" altLang="pt-BR" sz="1200" dirty="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51751" y="9427135"/>
            <a:ext cx="2944337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34" tIns="44719" rIns="89434" bIns="44719" anchor="b"/>
          <a:lstStyle/>
          <a:p>
            <a:pPr algn="r" eaLnBrk="0" hangingPunct="0">
              <a:spcBef>
                <a:spcPct val="20000"/>
              </a:spcBef>
            </a:pPr>
            <a:fld id="{AFA9221C-8B42-47CD-BE95-A316EB8F26F7}" type="slidenum">
              <a:rPr lang="pt-BR" altLang="pt-BR" sz="1200"/>
              <a:pPr algn="r" eaLnBrk="0" hangingPunct="0">
                <a:spcBef>
                  <a:spcPct val="20000"/>
                </a:spcBef>
              </a:pPr>
              <a:t>14</a:t>
            </a:fld>
            <a:endParaRPr lang="pt-BR" altLang="pt-BR" sz="1200" dirty="0"/>
          </a:p>
        </p:txBody>
      </p:sp>
      <p:sp>
        <p:nvSpPr>
          <p:cNvPr id="52228" name="Rectangle 7"/>
          <p:cNvSpPr txBox="1">
            <a:spLocks noGrp="1" noChangeArrowheads="1"/>
          </p:cNvSpPr>
          <p:nvPr/>
        </p:nvSpPr>
        <p:spPr bwMode="auto">
          <a:xfrm>
            <a:off x="3851751" y="9428721"/>
            <a:ext cx="294433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22" tIns="44562" rIns="89122" bIns="44562" anchor="b"/>
          <a:lstStyle/>
          <a:p>
            <a:pPr algn="r" defTabSz="908728" eaLnBrk="0" hangingPunct="0">
              <a:spcBef>
                <a:spcPct val="20000"/>
              </a:spcBef>
            </a:pPr>
            <a:fld id="{D85ED0D1-F16D-4420-9DA0-3376909DD23C}" type="slidenum">
              <a:rPr lang="pt-BR" altLang="pt-BR" sz="1200"/>
              <a:pPr algn="r" defTabSz="908728" eaLnBrk="0" hangingPunct="0">
                <a:spcBef>
                  <a:spcPct val="20000"/>
                </a:spcBef>
              </a:pPr>
              <a:t>14</a:t>
            </a:fld>
            <a:endParaRPr lang="pt-BR" altLang="pt-BR" sz="1200" dirty="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2950"/>
            <a:ext cx="5383213" cy="3727450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9" y="4712775"/>
            <a:ext cx="5442898" cy="4468573"/>
          </a:xfrm>
          <a:noFill/>
        </p:spPr>
        <p:txBody>
          <a:bodyPr lIns="89122" tIns="44562" rIns="89122" bIns="44562"/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u="sng" dirty="0" smtClean="0">
                <a:latin typeface="Arial" pitchFamily="34" charset="0"/>
                <a:cs typeface="Arial" pitchFamily="34" charset="0"/>
              </a:rPr>
              <a:t>Conceitos de emprego utilizados por outras instituições:</a:t>
            </a:r>
          </a:p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IBGE e OCDE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utilizam número de empregados: MICRO - de 0 a 9 empregados; PEQUENA - de 10 a 49 empregados; MÉDIA - de 50 a 249 empregados; e GRANDE - 250 ou mais empregados;</a:t>
            </a:r>
          </a:p>
          <a:p>
            <a:pPr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Sebrae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utiliza receita bruta anual e número de empregados. </a:t>
            </a:r>
          </a:p>
          <a:p>
            <a:pPr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I)No Estatuto da Micro e Pequena Empresa, de 1999, o critério adotado é a receita bruta anual: MICRO: igual ou inferior a R$ 433.755,14; PEQUENA: superior a R$ 433.755,14 e igual ou inferior a R$ 2.133.222,00.</a:t>
            </a:r>
          </a:p>
          <a:p>
            <a:pPr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II) Nos estudos e levantamentos sobre a presença da micro e pequena empresa na economia brasileira utiliza ainda o conceito de número de funcionários: INDÚSTRIA E CONSTRUÇÃO MICRO: até 19 funcionários; INDÚSTRIA PEQUENA: de 20 a 99 funcionários; COMÉRCIO E SERVIÇOS MICRO: até 09 funcionários; COMÉRCIO E SERVIÇOS PEQUENA: de 10 a 49 funcionários.</a:t>
            </a:r>
          </a:p>
          <a:p>
            <a:pPr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Regime simplificado de tributação –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MICRO:  receita bruta anual igual ou inferior a R$ 240.000,00; PEQUENA: receita bruta anual superior a R$ 240.000,00 e igual ou inferior a R$ 2.400.000,00.</a:t>
            </a:r>
          </a:p>
        </p:txBody>
      </p:sp>
      <p:sp>
        <p:nvSpPr>
          <p:cNvPr id="53252" name="Espaço Reservado para Data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pt-BR" smtClean="0">
              <a:latin typeface="Arial" charset="0"/>
            </a:endParaRPr>
          </a:p>
        </p:txBody>
      </p:sp>
      <p:sp>
        <p:nvSpPr>
          <p:cNvPr id="53253" name="Espaço Reservado para Número de Slide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B1B4B0-D516-480C-B4D4-B3DB41CF1580}" type="slidenum">
              <a:rPr lang="pt-BR" altLang="pt-BR" smtClean="0">
                <a:latin typeface="Arial" charset="0"/>
              </a:rPr>
              <a:pPr/>
              <a:t>17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1751" y="9425549"/>
            <a:ext cx="2944337" cy="49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51" tIns="45080" rIns="90151" bIns="45080" anchor="b"/>
          <a:lstStyle/>
          <a:p>
            <a:pPr algn="r"/>
            <a:fld id="{FD0D8C9A-AF52-4133-9192-E9F257921040}" type="slidenum">
              <a:rPr lang="pt-BR" altLang="pt-BR" sz="1300">
                <a:solidFill>
                  <a:srgbClr val="000000"/>
                </a:solidFill>
                <a:latin typeface="Arial" charset="0"/>
              </a:rPr>
              <a:pPr algn="r"/>
              <a:t>22</a:t>
            </a:fld>
            <a:endParaRPr lang="pt-BR" altLang="pt-BR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4850" y="736600"/>
            <a:ext cx="5391150" cy="3733800"/>
          </a:xfrm>
          <a:ln/>
        </p:spPr>
      </p:sp>
      <p:sp>
        <p:nvSpPr>
          <p:cNvPr id="5427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5829" y="4715946"/>
            <a:ext cx="4986018" cy="4466988"/>
          </a:xfrm>
          <a:noFill/>
        </p:spPr>
        <p:txBody>
          <a:bodyPr lIns="94813" tIns="47408" rIns="94813" bIns="47408"/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4277" name="Espaço Reservado para Número de Slide 3"/>
          <p:cNvSpPr txBox="1">
            <a:spLocks noGrp="1"/>
          </p:cNvSpPr>
          <p:nvPr/>
        </p:nvSpPr>
        <p:spPr bwMode="auto">
          <a:xfrm>
            <a:off x="3856511" y="9428721"/>
            <a:ext cx="2941164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3" tIns="47408" rIns="94813" bIns="47408" anchor="b"/>
          <a:lstStyle/>
          <a:p>
            <a:pPr algn="r" eaLnBrk="0" hangingPunct="0">
              <a:spcBef>
                <a:spcPct val="20000"/>
              </a:spcBef>
            </a:pPr>
            <a:fld id="{9AB44FB4-9233-4317-9078-4FC64017161E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spcBef>
                  <a:spcPct val="20000"/>
                </a:spcBef>
              </a:pPr>
              <a:t>22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50166" y="9427135"/>
            <a:ext cx="2945923" cy="4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101" tIns="47549" rIns="95101" bIns="47549" anchor="b"/>
          <a:lstStyle/>
          <a:p>
            <a:pPr algn="r"/>
            <a:fld id="{528A9625-58D8-4344-951E-FD8E957A5E5E}" type="slidenum">
              <a:rPr lang="pt-BR" altLang="pt-BR" sz="1200">
                <a:solidFill>
                  <a:srgbClr val="000000"/>
                </a:solidFill>
                <a:latin typeface="Arial" charset="0"/>
              </a:rPr>
              <a:pPr algn="r"/>
              <a:t>25</a:t>
            </a:fld>
            <a:endParaRPr lang="pt-BR" altLang="pt-BR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8025" y="738188"/>
            <a:ext cx="5386388" cy="3730625"/>
          </a:xfrm>
          <a:ln/>
        </p:spPr>
      </p:sp>
      <p:sp>
        <p:nvSpPr>
          <p:cNvPr id="5530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5829" y="4715946"/>
            <a:ext cx="4986018" cy="4466988"/>
          </a:xfrm>
          <a:noFill/>
        </p:spPr>
        <p:txBody>
          <a:bodyPr lIns="95483" tIns="47743" rIns="95483" bIns="47743"/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55301" name="Espaço Reservado para Número de Slide 3"/>
          <p:cNvSpPr txBox="1">
            <a:spLocks noGrp="1"/>
          </p:cNvSpPr>
          <p:nvPr/>
        </p:nvSpPr>
        <p:spPr bwMode="auto">
          <a:xfrm>
            <a:off x="3853338" y="9427135"/>
            <a:ext cx="2944337" cy="49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83" tIns="47743" rIns="95483" bIns="47743" anchor="b"/>
          <a:lstStyle/>
          <a:p>
            <a:pPr algn="r"/>
            <a:fld id="{3E2EEA1E-9080-4077-901E-051CFD698022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</a:rPr>
              <a:pPr algn="r"/>
              <a:t>25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0798" eaLnBrk="0" hangingPunct="0"/>
            <a:fld id="{58A600FE-C2F3-43A2-A420-211D2C1544F1}" type="slidenum">
              <a:rPr lang="pt-BR" altLang="pt-BR" smtClean="0">
                <a:solidFill>
                  <a:srgbClr val="000000"/>
                </a:solidFill>
                <a:latin typeface="Arial" charset="0"/>
              </a:rPr>
              <a:pPr defTabSz="900798" eaLnBrk="0" hangingPunct="0"/>
              <a:t>33</a:t>
            </a:fld>
            <a:endParaRPr lang="pt-BR" altLang="pt-BR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53338" y="9431892"/>
            <a:ext cx="2942750" cy="49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26" tIns="45168" rIns="90326" bIns="45168" anchor="b"/>
          <a:lstStyle/>
          <a:p>
            <a:pPr algn="r">
              <a:spcBef>
                <a:spcPct val="20000"/>
              </a:spcBef>
            </a:pPr>
            <a:fld id="{B425085B-DB43-49ED-847D-F3A865AF6A89}" type="slidenum">
              <a:rPr lang="pt-BR" altLang="pt-BR" sz="1200">
                <a:solidFill>
                  <a:srgbClr val="000000"/>
                </a:solidFill>
                <a:latin typeface="Arial" charset="0"/>
              </a:rPr>
              <a:pPr algn="r">
                <a:spcBef>
                  <a:spcPct val="20000"/>
                </a:spcBef>
              </a:pPr>
              <a:t>33</a:t>
            </a:fld>
            <a:endParaRPr lang="pt-BR" altLang="pt-BR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36600"/>
            <a:ext cx="5391150" cy="3733800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629" y="4712775"/>
            <a:ext cx="5452418" cy="4470159"/>
          </a:xfrm>
          <a:noFill/>
        </p:spPr>
        <p:txBody>
          <a:bodyPr/>
          <a:lstStyle/>
          <a:p>
            <a:pPr eaLnBrk="1" hangingPunct="1"/>
            <a:endParaRPr lang="pt-BR" altLang="pt-B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D157-B019-4C33-9E83-FB41BC286C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5D6F021-DA46-40B7-BC84-305ABD0CA3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-1301750" y="3317875"/>
            <a:ext cx="5835650" cy="1377950"/>
          </a:xfrm>
          <a:prstGeom prst="rect">
            <a:avLst/>
          </a:prstGeom>
          <a:noFill/>
          <a:ln>
            <a:noFill/>
          </a:ln>
          <a:extLst/>
        </p:spPr>
        <p:txBody>
          <a:bodyPr lIns="91435" tIns="45718" rIns="91435" bIns="45718"/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r>
              <a:rPr lang="en-US" i="1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 </a:t>
            </a:r>
            <a:endParaRPr lang="en-US" i="1">
              <a:solidFill>
                <a:srgbClr val="0D0D0D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60" y="1584991"/>
            <a:ext cx="9250854" cy="465117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>
            <a:lvl1pPr marL="0" indent="0" algn="l">
              <a:buNone/>
              <a:defRPr sz="2000" b="1">
                <a:solidFill>
                  <a:schemeClr val="bg2">
                    <a:lumMod val="1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35183" y="5773204"/>
            <a:ext cx="3274891" cy="461952"/>
          </a:xfrm>
          <a:prstGeom prst="rect">
            <a:avLst/>
          </a:prstGeom>
        </p:spPr>
        <p:txBody>
          <a:bodyPr lIns="91435" tIns="45718" rIns="91435" bIns="45718"/>
          <a:lstStyle>
            <a:lvl1pPr algn="r">
              <a:lnSpc>
                <a:spcPct val="80000"/>
              </a:lnSpc>
              <a:defRPr sz="1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69660" y="2116594"/>
            <a:ext cx="9250854" cy="3544059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9758" y="5768983"/>
            <a:ext cx="4944019" cy="658813"/>
          </a:xfrm>
          <a:prstGeom prst="rect">
            <a:avLst/>
          </a:prstGeom>
        </p:spPr>
        <p:txBody>
          <a:bodyPr lIns="91435" tIns="45718" rIns="91435" bIns="45718"/>
          <a:lstStyle>
            <a:lvl1pPr algn="l">
              <a:lnSpc>
                <a:spcPct val="80000"/>
              </a:lnSpc>
              <a:defRPr sz="1400" b="1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11484" y="2384909"/>
            <a:ext cx="9250854" cy="754049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lnSpc>
                <a:spcPct val="80000"/>
              </a:lnSpc>
              <a:defRPr lang="en-US" sz="3200" b="1" kern="1200" dirty="0">
                <a:solidFill>
                  <a:srgbClr val="10253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ágina de gráfico - sem anima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-1301750" y="3317875"/>
            <a:ext cx="5835650" cy="1377950"/>
          </a:xfrm>
          <a:prstGeom prst="rect">
            <a:avLst/>
          </a:prstGeom>
          <a:noFill/>
          <a:ln>
            <a:noFill/>
          </a:ln>
          <a:extLst/>
        </p:spPr>
        <p:txBody>
          <a:bodyPr lIns="91435" tIns="45718" rIns="91435" bIns="4571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  <a:buClr>
                <a:srgbClr val="007E3A"/>
              </a:buClr>
              <a:buFont typeface="Wingdings" pitchFamily="2" charset="2"/>
              <a:buChar char="ü"/>
              <a:defRPr/>
            </a:pPr>
            <a:r>
              <a:rPr lang="en-US" sz="2000" i="1" smtClean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 </a:t>
            </a:r>
            <a:endParaRPr lang="en-US" sz="2000" i="1" smtClean="0">
              <a:solidFill>
                <a:srgbClr val="0D0D0D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9660" y="1340768"/>
            <a:ext cx="9250854" cy="1080120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>
            <a:lvl1pPr marL="0" indent="0" algn="l"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9760" y="5127441"/>
            <a:ext cx="7937615" cy="658813"/>
          </a:xfrm>
          <a:prstGeom prst="rect">
            <a:avLst/>
          </a:prstGeom>
        </p:spPr>
        <p:txBody>
          <a:bodyPr lIns="91435" tIns="45718" rIns="91435" bIns="45718"/>
          <a:lstStyle>
            <a:lvl1pPr algn="l">
              <a:lnSpc>
                <a:spcPct val="80000"/>
              </a:lnSpc>
              <a:defRPr sz="1400" b="1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 sz="1200"/>
            </a:lvl2pPr>
            <a:lvl3pPr algn="l">
              <a:defRPr sz="1200"/>
            </a:lvl3pPr>
            <a:lvl4pPr algn="l">
              <a:defRPr sz="1200"/>
            </a:lvl4pPr>
            <a:lvl5pPr algn="l">
              <a:defRPr sz="12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69660" y="764706"/>
            <a:ext cx="9250854" cy="437815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lnSpc>
                <a:spcPct val="90000"/>
              </a:lnSpc>
              <a:defRPr lang="en-US" sz="2500" b="1" kern="1200" dirty="0">
                <a:solidFill>
                  <a:srgbClr val="10253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1318" y="2681367"/>
            <a:ext cx="9249196" cy="315611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Font typeface="Arial"/>
              <a:buNone/>
              <a:defRPr sz="1500">
                <a:solidFill>
                  <a:schemeClr val="bg2">
                    <a:lumMod val="10000"/>
                  </a:schemeClr>
                </a:solidFill>
              </a:defRPr>
            </a:lvl1pPr>
            <a:lvl2pPr marL="457177" indent="0">
              <a:buFont typeface="Arial"/>
              <a:buNone/>
              <a:defRPr sz="1500">
                <a:solidFill>
                  <a:schemeClr val="bg2">
                    <a:lumMod val="10000"/>
                  </a:schemeClr>
                </a:solidFill>
              </a:defRPr>
            </a:lvl2pPr>
            <a:lvl3pPr marL="914353" indent="0">
              <a:buFont typeface="Arial"/>
              <a:buNone/>
              <a:defRPr sz="1500">
                <a:solidFill>
                  <a:schemeClr val="bg2">
                    <a:lumMod val="10000"/>
                  </a:schemeClr>
                </a:solidFill>
              </a:defRPr>
            </a:lvl3pPr>
            <a:lvl4pPr marL="1371530" indent="0">
              <a:buFont typeface="Arial"/>
              <a:buNone/>
              <a:defRPr sz="1500">
                <a:solidFill>
                  <a:schemeClr val="bg2">
                    <a:lumMod val="10000"/>
                  </a:schemeClr>
                </a:solidFill>
              </a:defRPr>
            </a:lvl4pPr>
            <a:lvl5pPr marL="1828706" indent="0">
              <a:buFont typeface="Arial"/>
              <a:buNone/>
              <a:defRPr sz="15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9664" y="5773204"/>
            <a:ext cx="8440414" cy="461952"/>
          </a:xfrm>
          <a:prstGeom prst="rect">
            <a:avLst/>
          </a:prstGeom>
        </p:spPr>
        <p:txBody>
          <a:bodyPr lIns="91435" tIns="45718" rIns="91435" bIns="45718"/>
          <a:lstStyle>
            <a:lvl1pPr algn="l">
              <a:defRPr sz="1400" b="1"/>
            </a:lvl1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6561138"/>
            <a:ext cx="9906000" cy="50800"/>
          </a:xfrm>
          <a:prstGeom prst="rect">
            <a:avLst/>
          </a:prstGeom>
          <a:solidFill>
            <a:srgbClr val="007E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en-US" altLang="pt-BR" sz="2000" b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700088"/>
            <a:ext cx="9906000" cy="144462"/>
          </a:xfrm>
          <a:prstGeom prst="rect">
            <a:avLst/>
          </a:prstGeom>
          <a:solidFill>
            <a:srgbClr val="4FA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en-US" altLang="pt-BR" sz="20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8" name="Picture 12" descr="logocorsemfundobranco"/>
          <p:cNvPicPr>
            <a:picLocks noChangeAspect="1" noChangeArrowheads="1"/>
          </p:cNvPicPr>
          <p:nvPr userDrawn="1"/>
        </p:nvPicPr>
        <p:blipFill>
          <a:blip r:embed="rId6">
            <a:lum bright="16000" contrast="-2000"/>
          </a:blip>
          <a:srcRect/>
          <a:stretch>
            <a:fillRect/>
          </a:stretch>
        </p:blipFill>
        <p:spPr bwMode="auto">
          <a:xfrm>
            <a:off x="8580438" y="6573838"/>
            <a:ext cx="1325562" cy="28416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271463" y="6237288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en-US" altLang="pt-BR" sz="1400" b="0" smtClean="0">
              <a:solidFill>
                <a:srgbClr val="000000"/>
              </a:solidFill>
              <a:latin typeface="Optimum" pitchFamily="2" charset="0"/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2073275" y="6653213"/>
            <a:ext cx="1012825" cy="204787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 sz="1000">
                <a:solidFill>
                  <a:srgbClr val="009900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pt-BR"/>
              <a:t> </a:t>
            </a:r>
            <a:r>
              <a:rPr lang="pt-BR" i="1"/>
              <a:t>// </a:t>
            </a:r>
            <a:fld id="{FEA62F9E-64D6-4617-AFC5-C08945FA71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7761288" y="6575425"/>
            <a:ext cx="1012825" cy="2063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pt-BR" sz="1600" b="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pt-BR" sz="1600" b="0" i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fld id="{7F0EDE46-2078-45C2-A050-973DA71B94D3}" type="slidenum">
              <a:rPr lang="pt-BR" sz="1600" b="0" smtClean="0">
                <a:solidFill>
                  <a:srgbClr val="006600"/>
                </a:solidFill>
                <a:latin typeface="Arial Black" pitchFamily="34" charset="0"/>
              </a:rPr>
              <a:pPr algn="ctr" eaLnBrk="0" hangingPunct="0">
                <a:spcBef>
                  <a:spcPct val="20000"/>
                </a:spcBef>
                <a:defRPr/>
              </a:pPr>
              <a:t>‹nº›</a:t>
            </a:fld>
            <a:endParaRPr lang="pt-BR" sz="1600" b="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 userDrawn="1"/>
        </p:nvSpPr>
        <p:spPr bwMode="auto">
          <a:xfrm>
            <a:off x="0" y="6561138"/>
            <a:ext cx="9906000" cy="50800"/>
          </a:xfrm>
          <a:prstGeom prst="rect">
            <a:avLst/>
          </a:prstGeom>
          <a:solidFill>
            <a:srgbClr val="007E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en-US" altLang="pt-BR" sz="2000" b="0" smtClean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 userDrawn="1"/>
        </p:nvSpPr>
        <p:spPr bwMode="auto">
          <a:xfrm>
            <a:off x="0" y="700088"/>
            <a:ext cx="9906000" cy="144462"/>
          </a:xfrm>
          <a:prstGeom prst="rect">
            <a:avLst/>
          </a:prstGeom>
          <a:solidFill>
            <a:srgbClr val="4FA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en-US" altLang="pt-BR" sz="20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2" name="Picture 12" descr="logocorsemfundobranco"/>
          <p:cNvPicPr>
            <a:picLocks noChangeAspect="1" noChangeArrowheads="1"/>
          </p:cNvPicPr>
          <p:nvPr userDrawn="1"/>
        </p:nvPicPr>
        <p:blipFill>
          <a:blip r:embed="rId11">
            <a:lum bright="16000" contrast="-2000"/>
          </a:blip>
          <a:srcRect/>
          <a:stretch>
            <a:fillRect/>
          </a:stretch>
        </p:blipFill>
        <p:spPr bwMode="auto">
          <a:xfrm>
            <a:off x="8582025" y="6597650"/>
            <a:ext cx="1325563" cy="2857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271463" y="6237288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endParaRPr lang="en-US" altLang="pt-BR" sz="1400" b="0" smtClean="0">
              <a:solidFill>
                <a:srgbClr val="000000"/>
              </a:solidFill>
              <a:latin typeface="Optimum" pitchFamily="2" charset="0"/>
            </a:endParaRPr>
          </a:p>
        </p:txBody>
      </p:sp>
      <p:sp>
        <p:nvSpPr>
          <p:cNvPr id="10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2073275" y="6653213"/>
            <a:ext cx="1012825" cy="204787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 sz="1000">
                <a:solidFill>
                  <a:srgbClr val="009900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pt-BR"/>
              <a:t> </a:t>
            </a:r>
            <a:r>
              <a:rPr lang="pt-BR" i="1"/>
              <a:t>// </a:t>
            </a:r>
            <a:fld id="{3BF4CAF8-8ECE-4318-949B-13290AD068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7761288" y="6575425"/>
            <a:ext cx="1012825" cy="2063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pt-BR" sz="1600" b="0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r>
              <a:rPr lang="pt-BR" sz="1600" b="0" i="1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fld id="{9F58784E-B7B6-4BCB-A7CF-2C3DDB6F0BF4}" type="slidenum">
              <a:rPr lang="pt-BR" sz="1600" b="0" smtClean="0">
                <a:solidFill>
                  <a:srgbClr val="006600"/>
                </a:solidFill>
                <a:latin typeface="Arial Black" pitchFamily="34" charset="0"/>
              </a:rPr>
              <a:pPr algn="ctr" eaLnBrk="0" hangingPunct="0">
                <a:spcBef>
                  <a:spcPct val="20000"/>
                </a:spcBef>
                <a:defRPr/>
              </a:pPr>
              <a:t>‹nº›</a:t>
            </a:fld>
            <a:endParaRPr lang="pt-BR" sz="1600" b="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0" y="7938"/>
            <a:ext cx="9906000" cy="684212"/>
          </a:xfrm>
          <a:prstGeom prst="rect">
            <a:avLst/>
          </a:prstGeom>
          <a:noFill/>
          <a:ln>
            <a:noFill/>
          </a:ln>
          <a:extLst/>
        </p:spPr>
        <p:txBody>
          <a:bodyPr lIns="252000" tIns="36000" rIns="252000" bIns="36000" anchor="ctr"/>
          <a:lstStyle>
            <a:lvl1pPr marL="342900" indent="-3429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1pPr>
            <a:lvl2pPr marL="742950" indent="-28575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2pPr>
            <a:lvl3pPr marL="11430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3pPr>
            <a:lvl4pPr marL="16002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4pPr>
            <a:lvl5pPr marL="2057400" indent="-228600" eaLnBrk="0" hangingPunct="0">
              <a:defRPr sz="2800">
                <a:solidFill>
                  <a:srgbClr val="008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8000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8000"/>
              </a:buClr>
              <a:defRPr/>
            </a:pPr>
            <a:endParaRPr lang="pt-BR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Optimu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Gr_fico_do_Microsoft_Office_Excel7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888" y="5529263"/>
            <a:ext cx="4281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921875" cy="416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70000"/>
              </a:spcBef>
            </a:pPr>
            <a:endParaRPr lang="pt-BR" altLang="pt-BR" sz="2000">
              <a:latin typeface="Arial" charset="0"/>
            </a:endParaRPr>
          </a:p>
        </p:txBody>
      </p:sp>
      <p:sp>
        <p:nvSpPr>
          <p:cNvPr id="16388" name="Rectangle 3"/>
          <p:cNvSpPr>
            <a:spLocks noChangeAspect="1" noChangeArrowheads="1"/>
          </p:cNvSpPr>
          <p:nvPr/>
        </p:nvSpPr>
        <p:spPr bwMode="auto">
          <a:xfrm>
            <a:off x="0" y="4473575"/>
            <a:ext cx="9907588" cy="1393825"/>
          </a:xfrm>
          <a:prstGeom prst="rect">
            <a:avLst/>
          </a:prstGeom>
          <a:solidFill>
            <a:srgbClr val="007E3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 eaLnBrk="0" hangingPunct="0">
              <a:spcBef>
                <a:spcPct val="70000"/>
              </a:spcBef>
              <a:buClr>
                <a:schemeClr val="tx1"/>
              </a:buClr>
            </a:pPr>
            <a:r>
              <a:rPr lang="pt-BR" altLang="pt-BR" sz="4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9" name="Rectangle 4"/>
          <p:cNvSpPr>
            <a:spLocks noChangeAspect="1" noChangeArrowheads="1"/>
          </p:cNvSpPr>
          <p:nvPr/>
        </p:nvSpPr>
        <p:spPr bwMode="auto">
          <a:xfrm>
            <a:off x="6350" y="441325"/>
            <a:ext cx="9909175" cy="142875"/>
          </a:xfrm>
          <a:prstGeom prst="rect">
            <a:avLst/>
          </a:prstGeom>
          <a:solidFill>
            <a:srgbClr val="4FA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70000"/>
              </a:spcBef>
            </a:pPr>
            <a:endParaRPr lang="pt-BR" altLang="pt-BR" sz="2000">
              <a:latin typeface="Arial" charset="0"/>
            </a:endParaRPr>
          </a:p>
        </p:txBody>
      </p:sp>
      <p:pic>
        <p:nvPicPr>
          <p:cNvPr id="16390" name="Picture 6" descr="logosemfundobran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8" y="4881563"/>
            <a:ext cx="4706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73038" y="930275"/>
            <a:ext cx="9575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3600">
                <a:cs typeface="Arial" charset="0"/>
              </a:rPr>
              <a:t>O desempenho do BNDES</a:t>
            </a:r>
          </a:p>
          <a:p>
            <a:pPr algn="ctr" eaLnBrk="0" hangingPunct="0">
              <a:spcBef>
                <a:spcPct val="20000"/>
              </a:spcBef>
            </a:pPr>
            <a:endParaRPr lang="pt-BR" altLang="pt-BR" sz="3200"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800" b="0">
                <a:cs typeface="Arial" charset="0"/>
              </a:rPr>
              <a:t>Comissão de Assuntos Econômicos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800" b="0">
                <a:cs typeface="Arial" charset="0"/>
              </a:rPr>
              <a:t>Comissão de Relações Exteriores e Defesa Nacional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800" b="0">
                <a:cs typeface="Arial" charset="0"/>
              </a:rPr>
              <a:t> SENADO FEDERAL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400" b="0">
                <a:cs typeface="Arial" charset="0"/>
              </a:rPr>
              <a:t>25 de Março de 2014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654675" y="4611688"/>
            <a:ext cx="401796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Luciano Coutinho</a:t>
            </a:r>
          </a:p>
          <a:p>
            <a:pPr algn="ctr">
              <a:spcBef>
                <a:spcPct val="7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Presidente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12825" y="1044575"/>
            <a:ext cx="79168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altLang="pt-BR" sz="2000">
                <a:latin typeface="Arial" charset="0"/>
                <a:cs typeface="Arial" charset="0"/>
              </a:rPr>
              <a:t>Desempenho BNDES</a:t>
            </a:r>
          </a:p>
          <a:p>
            <a:pPr algn="ctr"/>
            <a:r>
              <a:rPr lang="pt-BR" altLang="pt-BR">
                <a:latin typeface="Arial" charset="0"/>
                <a:cs typeface="Arial" charset="0"/>
              </a:rPr>
              <a:t>Evolução do acumulado 12 meses, segundo fases</a:t>
            </a: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 sz="2400">
                <a:latin typeface="Arial" charset="0"/>
                <a:cs typeface="Arial" charset="0"/>
              </a:rPr>
              <a:t>Operações estabilizando em nível elevado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7905750" y="1649413"/>
            <a:ext cx="156051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1200" b="0">
                <a:solidFill>
                  <a:srgbClr val="000000"/>
                </a:solidFill>
                <a:latin typeface="Arial" charset="0"/>
                <a:cs typeface="Arial" charset="0"/>
              </a:rPr>
              <a:t>em R$ milhões</a:t>
            </a:r>
          </a:p>
        </p:txBody>
      </p:sp>
      <p:sp>
        <p:nvSpPr>
          <p:cNvPr id="25605" name="CaixaDeTexto 7"/>
          <p:cNvSpPr txBox="1">
            <a:spLocks noChangeArrowheads="1"/>
          </p:cNvSpPr>
          <p:nvPr/>
        </p:nvSpPr>
        <p:spPr bwMode="auto">
          <a:xfrm>
            <a:off x="188913" y="6610350"/>
            <a:ext cx="7392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 b="0">
                <a:solidFill>
                  <a:srgbClr val="000000"/>
                </a:solidFill>
              </a:rPr>
              <a:t>Fonte: BNDES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305541" y="1649413"/>
          <a:ext cx="9331429" cy="48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7"/>
          <p:cNvSpPr txBox="1">
            <a:spLocks noChangeArrowheads="1"/>
          </p:cNvSpPr>
          <p:nvPr/>
        </p:nvSpPr>
        <p:spPr bwMode="auto">
          <a:xfrm>
            <a:off x="188913" y="6610350"/>
            <a:ext cx="7392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 b="0">
                <a:solidFill>
                  <a:srgbClr val="000000"/>
                </a:solidFill>
              </a:rPr>
              <a:t>Fonte: BNDES</a:t>
            </a:r>
          </a:p>
        </p:txBody>
      </p:sp>
      <p:sp>
        <p:nvSpPr>
          <p:cNvPr id="26627" name="CaixaDeTexto 5"/>
          <p:cNvSpPr txBox="1">
            <a:spLocks noChangeArrowheads="1"/>
          </p:cNvSpPr>
          <p:nvPr/>
        </p:nvSpPr>
        <p:spPr bwMode="auto">
          <a:xfrm>
            <a:off x="1423988" y="6224588"/>
            <a:ext cx="8582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 b="0">
                <a:solidFill>
                  <a:srgbClr val="000000"/>
                </a:solidFill>
                <a:latin typeface="Arial" charset="0"/>
              </a:rPr>
              <a:t>Obs: Adm. Pública/Estados – contém os desembolsos nos programas PEF, PROINVESTE e BNDES Estados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813" y="115888"/>
            <a:ext cx="8042275" cy="5349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pt-BR" sz="2400" kern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Desembolsos por Setor Econômico</a:t>
            </a:r>
          </a:p>
        </p:txBody>
      </p:sp>
      <p:graphicFrame>
        <p:nvGraphicFramePr>
          <p:cNvPr id="26629" name="Gráfico 9"/>
          <p:cNvGraphicFramePr>
            <a:graphicFrameLocks noGrp="1"/>
          </p:cNvGraphicFramePr>
          <p:nvPr/>
        </p:nvGraphicFramePr>
        <p:xfrm>
          <a:off x="273050" y="1089025"/>
          <a:ext cx="9359900" cy="5257800"/>
        </p:xfrm>
        <a:graphic>
          <a:graphicData uri="http://schemas.openxmlformats.org/presentationml/2006/ole">
            <p:oleObj spid="_x0000_s26629" name="Gráfico" r:id="rId3" imgW="9134529" imgH="5257766" progId="Excel.Chart.8">
              <p:embed/>
            </p:oleObj>
          </a:graphicData>
        </a:graphic>
      </p:graphicFrame>
      <p:sp>
        <p:nvSpPr>
          <p:cNvPr id="26630" name="CaixaDeTexto 1"/>
          <p:cNvSpPr txBox="1">
            <a:spLocks noChangeArrowheads="1"/>
          </p:cNvSpPr>
          <p:nvPr/>
        </p:nvSpPr>
        <p:spPr bwMode="auto">
          <a:xfrm>
            <a:off x="6789738" y="105251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/>
              <a:t>(R$ bilhões correntes)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8811351-8F98-483F-B921-E33D1408D3F4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 sz="2400">
                <a:latin typeface="Arial" charset="0"/>
                <a:cs typeface="Arial" charset="0"/>
              </a:rPr>
              <a:t>Desempenho financeiro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981075"/>
            <a:ext cx="58197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988" y="4219575"/>
            <a:ext cx="5114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833320" y="4977172"/>
            <a:ext cx="1116124" cy="3231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pt-BR" sz="1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12,8%</a:t>
            </a:r>
            <a:endParaRPr lang="pt-BR" sz="15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82563" y="981075"/>
            <a:ext cx="95980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</a:pPr>
            <a:r>
              <a:rPr lang="pt-BR" altLang="pt-BR" sz="2600">
                <a:cs typeface="Arial" charset="0"/>
              </a:rPr>
              <a:t>Prioridades País – Prioridades BNDES</a:t>
            </a:r>
          </a:p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2233613"/>
            <a:ext cx="768826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/>
          <p:cNvSpPr txBox="1">
            <a:spLocks noChangeArrowheads="1"/>
          </p:cNvSpPr>
          <p:nvPr/>
        </p:nvSpPr>
        <p:spPr bwMode="auto">
          <a:xfrm>
            <a:off x="200025" y="5991225"/>
            <a:ext cx="953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rgbClr val="008000"/>
              </a:buClr>
            </a:pPr>
            <a:r>
              <a:rPr lang="pt-BR" altLang="pt-BR"/>
              <a:t>Taxa de investimento em infra (FBKF infra / PIB) saiu de 2,04%, em 2005, para 2,65%, em 2013*.</a:t>
            </a:r>
          </a:p>
        </p:txBody>
      </p:sp>
      <p:sp>
        <p:nvSpPr>
          <p:cNvPr id="29699" name="CaixaDeTexto 11"/>
          <p:cNvSpPr txBox="1">
            <a:spLocks noChangeArrowheads="1"/>
          </p:cNvSpPr>
          <p:nvPr/>
        </p:nvSpPr>
        <p:spPr bwMode="auto">
          <a:xfrm>
            <a:off x="227013" y="6226175"/>
            <a:ext cx="883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pt-BR" altLang="pt-BR" sz="1400"/>
              <a:t>* Investimentos e PIB projetados para 2013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00025" y="115888"/>
            <a:ext cx="938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800">
                <a:cs typeface="Arial" charset="0"/>
              </a:rPr>
              <a:t>A contribuição para infraestrutura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887413"/>
            <a:ext cx="8023225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4763" y="6550025"/>
            <a:ext cx="78914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Fontes: BNDES, ABDIB, ANEEL, EPE, </a:t>
            </a:r>
            <a:r>
              <a:rPr lang="pt-BR" sz="1400" b="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Telebrasil</a:t>
            </a:r>
            <a:r>
              <a:rPr lang="pt-BR" sz="1400" b="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e SNIS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12800" y="1304925"/>
          <a:ext cx="8496300" cy="4136946"/>
        </p:xfrm>
        <a:graphic>
          <a:graphicData uri="http://schemas.openxmlformats.org/drawingml/2006/table">
            <a:tbl>
              <a:tblPr/>
              <a:tblGrid>
                <a:gridCol w="1836065"/>
                <a:gridCol w="1620057"/>
                <a:gridCol w="1257186"/>
                <a:gridCol w="1044953"/>
                <a:gridCol w="846543"/>
                <a:gridCol w="1044953"/>
                <a:gridCol w="846543"/>
              </a:tblGrid>
              <a:tr h="17036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Atividade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Unidade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Capacidade instalada 2007 (A)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projetos 2007-2013 (B)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(B/A)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Projetos apoiados pelo BNDES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BNDES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71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Hidroelétrica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74.937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12.253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11.893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71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PCHs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3.260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1.994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71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Éolica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1.997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1.093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71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Automobilística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1.000 carros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1.000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465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71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Etanol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milhões tons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235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75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71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Celulose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1.000 ton/ano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7.530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6.205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5.515 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2316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Fontes: ANEEL, EPE, ANFAVEA, BRACELPA, BNDES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6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Energia: capacidade 2007: sistemas interligados como definido por EPE </a:t>
                      </a: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4" marR="9524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94" name="CaixaDeTexto 3"/>
          <p:cNvSpPr txBox="1">
            <a:spLocks noChangeArrowheads="1"/>
          </p:cNvSpPr>
          <p:nvPr/>
        </p:nvSpPr>
        <p:spPr bwMode="auto">
          <a:xfrm>
            <a:off x="92075" y="44450"/>
            <a:ext cx="97774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pt-BR" altLang="pt-BR" sz="2800">
                <a:cs typeface="Arial" charset="0"/>
              </a:rPr>
              <a:t>Contribuição do BNDES para expansão de capacidade produtiva, especialmente projetos de longa maturidade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31750" y="0"/>
            <a:ext cx="9874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altLang="pt-BR" sz="2400"/>
              <a:t>BNDES é importante fonte de financiamento de bens de capital,  especialmente em tempos de restrição de caixa das empresas </a:t>
            </a:r>
          </a:p>
        </p:txBody>
      </p:sp>
      <p:sp>
        <p:nvSpPr>
          <p:cNvPr id="31747" name="CaixaDeTexto 16"/>
          <p:cNvSpPr txBox="1">
            <a:spLocks noChangeArrowheads="1"/>
          </p:cNvSpPr>
          <p:nvPr/>
        </p:nvSpPr>
        <p:spPr bwMode="auto">
          <a:xfrm>
            <a:off x="92075" y="6632575"/>
            <a:ext cx="4573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>
                <a:cs typeface="Arial" charset="0"/>
              </a:rPr>
              <a:t>Fonte: ANEF – Associação Nacional de Empresas Financeiras Montadoras</a:t>
            </a:r>
          </a:p>
        </p:txBody>
      </p:sp>
      <p:graphicFrame>
        <p:nvGraphicFramePr>
          <p:cNvPr id="31748" name="Gráfico 4"/>
          <p:cNvGraphicFramePr>
            <a:graphicFrameLocks/>
          </p:cNvGraphicFramePr>
          <p:nvPr/>
        </p:nvGraphicFramePr>
        <p:xfrm>
          <a:off x="149225" y="893763"/>
          <a:ext cx="9499600" cy="5573712"/>
        </p:xfrm>
        <a:graphic>
          <a:graphicData uri="http://schemas.openxmlformats.org/presentationml/2006/ole">
            <p:oleObj spid="_x0000_s31748" r:id="rId3" imgW="9498391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/>
          <p:cNvSpPr txBox="1">
            <a:spLocks noChangeArrowheads="1"/>
          </p:cNvSpPr>
          <p:nvPr/>
        </p:nvSpPr>
        <p:spPr bwMode="auto">
          <a:xfrm>
            <a:off x="219075" y="5878513"/>
            <a:ext cx="928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400">
                <a:cs typeface="Arial" charset="0"/>
              </a:rPr>
              <a:t>2007-2013: cresce sete vezes o número de MPMEs apoiadas</a:t>
            </a: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 sz="2400">
                <a:solidFill>
                  <a:srgbClr val="262673"/>
                </a:solidFill>
                <a:latin typeface="Arial" charset="0"/>
                <a:cs typeface="Arial" charset="0"/>
              </a:rPr>
              <a:t>Nos desembolsos agregados, MPMEs: 1/3 do total de 2013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944563"/>
            <a:ext cx="75247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CaixaDeTexto 16"/>
          <p:cNvSpPr txBox="1">
            <a:spLocks noChangeArrowheads="1"/>
          </p:cNvSpPr>
          <p:nvPr/>
        </p:nvSpPr>
        <p:spPr bwMode="auto">
          <a:xfrm>
            <a:off x="92075" y="6632575"/>
            <a:ext cx="2160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>
                <a:cs typeface="Arial" charset="0"/>
              </a:rPr>
              <a:t>Fonte: BNDES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55563" y="992188"/>
          <a:ext cx="9677400" cy="5227637"/>
        </p:xfrm>
        <a:graphic>
          <a:graphicData uri="http://schemas.openxmlformats.org/presentationml/2006/ole">
            <p:oleObj spid="_x0000_s33794" name="Gráfico" r:id="rId3" imgW="9395460" imgH="5074920" progId="Excel.Chart.8">
              <p:embed/>
            </p:oleObj>
          </a:graphicData>
        </a:graphic>
      </p:graphicFrame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-4763" y="0"/>
            <a:ext cx="9906001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 sz="2400">
                <a:solidFill>
                  <a:srgbClr val="262673"/>
                </a:solidFill>
                <a:latin typeface="Arial" charset="0"/>
                <a:cs typeface="Arial" charset="0"/>
              </a:rPr>
              <a:t>Desembolsos para regiões Norte e Nordeste alcançam a participação das regiões no PIB nacional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23875" y="6583363"/>
            <a:ext cx="1557338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>
                <a:ea typeface="ＭＳ Ｐゴシック"/>
                <a:cs typeface="ＭＳ Ｐゴシック"/>
              </a:rPr>
              <a:t>Fontes: IBGE e BNDES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007225" y="6165850"/>
            <a:ext cx="2551113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ea typeface="ＭＳ Ｐゴシック"/>
                <a:cs typeface="ＭＳ Ｐゴシック"/>
              </a:rPr>
              <a:t>*dados do PIB regional até 2011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465888" y="1676400"/>
            <a:ext cx="2730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/>
              <a:t>*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392863" y="3465513"/>
            <a:ext cx="2730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140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836613"/>
            <a:ext cx="96932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tângulo 4"/>
          <p:cNvSpPr>
            <a:spLocks noChangeArrowheads="1"/>
          </p:cNvSpPr>
          <p:nvPr/>
        </p:nvSpPr>
        <p:spPr bwMode="auto">
          <a:xfrm>
            <a:off x="488950" y="1376363"/>
            <a:ext cx="4953000" cy="646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  <a:cs typeface="Arial" charset="0"/>
              </a:rPr>
              <a:t>Fundo Amazônia: 50 projetos aprovados no valor de R$ 772 milhões (dez/2013)</a:t>
            </a: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black">
          <a:xfrm>
            <a:off x="179388" y="0"/>
            <a:ext cx="9598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</a:pPr>
            <a:r>
              <a:rPr lang="pt-BR" altLang="pt-BR" sz="2800">
                <a:cs typeface="Arial" charset="0"/>
              </a:rPr>
              <a:t>Entre 2007 e 2013, o apoio do BNDES à economia verde cresceu mais de 3 vezes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46050" y="1449388"/>
            <a:ext cx="9598025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sz="2600" dirty="0">
                <a:cs typeface="Arial" pitchFamily="34" charset="0"/>
              </a:rPr>
              <a:t>Perspectivas para o investimento no Brasil e a importância dos Bancos de Desenvolvimento no mundo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sz="2600" dirty="0">
                <a:cs typeface="Arial" pitchFamily="34" charset="0"/>
              </a:rPr>
              <a:t>A contribuição do BNDES para o investimento e o emprego e o desempenho recente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sz="2600" dirty="0">
                <a:cs typeface="Arial" pitchFamily="34" charset="0"/>
              </a:rPr>
              <a:t>Prioridades País – Prioridades BNDES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sz="2600" dirty="0">
                <a:cs typeface="Arial" pitchFamily="34" charset="0"/>
              </a:rPr>
              <a:t>A contribuição do BNDES para exportações de alto valor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sz="2600" dirty="0">
                <a:cs typeface="Arial" pitchFamily="34" charset="0"/>
              </a:rPr>
              <a:t>Balanço final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endParaRPr lang="pt-BR" altLang="pt-BR" sz="2400" dirty="0">
              <a:cs typeface="Arial" charset="0"/>
            </a:endParaRPr>
          </a:p>
          <a:p>
            <a:pPr eaLnBrk="0" hangingPunct="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defRPr/>
            </a:pPr>
            <a:endParaRPr lang="pt-BR" altLang="pt-BR" sz="2600" dirty="0">
              <a:cs typeface="Arial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black">
          <a:xfrm>
            <a:off x="1135063" y="147638"/>
            <a:ext cx="76342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ctr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</a:pPr>
            <a:r>
              <a:rPr lang="pt-BR" altLang="pt-BR" sz="3200">
                <a:cs typeface="Arial" charset="0"/>
              </a:rPr>
              <a:t>Agenda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908050"/>
            <a:ext cx="7424737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black">
          <a:xfrm>
            <a:off x="179388" y="0"/>
            <a:ext cx="9598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</a:pPr>
            <a:r>
              <a:rPr lang="pt-BR" altLang="pt-BR" sz="2800">
                <a:cs typeface="Arial" charset="0"/>
              </a:rPr>
              <a:t>Entre 2007 e 2013, o apoio do BNDES à inovação cresceu 16 vezes e as perspectivas são de crescimento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79389" y="4916228"/>
            <a:ext cx="9598025" cy="163121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ts val="0"/>
              </a:spcBef>
              <a:defRPr/>
            </a:pPr>
            <a:r>
              <a:rPr lang="pt-BR" altLang="pt-BR" sz="2000" dirty="0" smtClean="0">
                <a:cs typeface="Arial" pitchFamily="34" charset="0"/>
              </a:rPr>
              <a:t>INOVA EMPRESA (parceria MDIC-MCTI)</a:t>
            </a:r>
          </a:p>
          <a:p>
            <a:pPr marL="273050" lvl="2" indent="-273050" eaLnBrk="1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b="0" dirty="0" smtClean="0">
                <a:cs typeface="Arial" pitchFamily="34" charset="0"/>
              </a:rPr>
              <a:t>9 planos lançados (etanol (2), óleo e gás, energia, defesa e aeroespacial,  telecomunicações, agronegócios, saúde, sustentabilidade ambiental)</a:t>
            </a:r>
          </a:p>
          <a:p>
            <a:pPr marL="273050" lvl="2" indent="-273050" eaLnBrk="1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b="0" dirty="0" smtClean="0">
                <a:cs typeface="Arial" pitchFamily="34" charset="0"/>
              </a:rPr>
              <a:t>Meta de contratação de R$ 32,9 bilhões em dois anos, BNDES 50% do financiamento</a:t>
            </a:r>
          </a:p>
          <a:p>
            <a:pPr marL="273050" lvl="2" indent="-273050" eaLnBrk="1" hangingPunct="1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altLang="pt-BR" dirty="0" smtClean="0">
                <a:cs typeface="Arial" pitchFamily="34" charset="0"/>
              </a:rPr>
              <a:t>Até março 2014: selecionados planos de inovação de 331 empresas, totalizando R$ 24,6 bilhões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79388" y="1935163"/>
            <a:ext cx="9598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</a:pPr>
            <a:r>
              <a:rPr lang="pt-BR" altLang="pt-BR" sz="2600">
                <a:cs typeface="Arial" charset="0"/>
              </a:rPr>
              <a:t>A contribuição do BNDES para exportações de alto valor</a:t>
            </a:r>
          </a:p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836613"/>
            <a:ext cx="879316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325" y="115888"/>
            <a:ext cx="9845675" cy="54133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ts val="2700"/>
              </a:lnSpc>
              <a:defRPr/>
            </a:pPr>
            <a:r>
              <a:rPr lang="pt-BR" altLang="pt-BR" sz="2800" b="1" dirty="0" smtClean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O mercado </a:t>
            </a:r>
            <a:r>
              <a:rPr lang="pt-BR" altLang="pt-BR" sz="28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pt-BR" altLang="pt-BR" sz="2800" b="1" dirty="0" smtClean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undial de serviços de engenharia é muito disputado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Espaço Reservado para Conteúdo 4"/>
          <p:cNvGraphicFramePr>
            <a:graphicFrameLocks noGrp="1"/>
          </p:cNvGraphicFramePr>
          <p:nvPr>
            <p:ph sz="half" idx="4294967295"/>
          </p:nvPr>
        </p:nvGraphicFramePr>
        <p:xfrm>
          <a:off x="168275" y="1520825"/>
          <a:ext cx="4725988" cy="4527550"/>
        </p:xfrm>
        <a:graphic>
          <a:graphicData uri="http://schemas.openxmlformats.org/presentationml/2006/ole">
            <p:oleObj spid="_x0000_s38914" name="Gráfico" r:id="rId3" imgW="5524500" imgH="4686300" progId="Excel.Chart.8">
              <p:embed/>
            </p:oleObj>
          </a:graphicData>
        </a:graphic>
      </p:graphicFrame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128588" y="893763"/>
            <a:ext cx="511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altLang="pt-BR" sz="2000">
                <a:solidFill>
                  <a:srgbClr val="000000"/>
                </a:solidFill>
              </a:rPr>
              <a:t>Market Share - América Latina &amp; Caribe</a:t>
            </a:r>
          </a:p>
        </p:txBody>
      </p:sp>
      <p:sp>
        <p:nvSpPr>
          <p:cNvPr id="38916" name="Text Box 17"/>
          <p:cNvSpPr txBox="1">
            <a:spLocks noGrp="1" noChangeArrowheads="1"/>
          </p:cNvSpPr>
          <p:nvPr>
            <p:ph sz="half" idx="4294967295"/>
          </p:nvPr>
        </p:nvSpPr>
        <p:spPr bwMode="auto">
          <a:xfrm>
            <a:off x="5035550" y="908050"/>
            <a:ext cx="4375150" cy="40005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pPr marL="0" indent="0" algn="ctr">
              <a:buFontTx/>
              <a:buNone/>
            </a:pPr>
            <a:r>
              <a:rPr lang="pt-BR" altLang="pt-BR" sz="2000" b="1" smtClean="0">
                <a:latin typeface="Calibri" pitchFamily="34" charset="0"/>
                <a:ea typeface="ＭＳ Ｐゴシック" pitchFamily="34" charset="-128"/>
              </a:rPr>
              <a:t>Market Share - África</a:t>
            </a:r>
          </a:p>
        </p:txBody>
      </p:sp>
      <p:sp>
        <p:nvSpPr>
          <p:cNvPr id="38917" name="Retângulo 6"/>
          <p:cNvSpPr>
            <a:spLocks noChangeArrowheads="1"/>
          </p:cNvSpPr>
          <p:nvPr/>
        </p:nvSpPr>
        <p:spPr bwMode="auto">
          <a:xfrm>
            <a:off x="3175" y="6611938"/>
            <a:ext cx="68405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900">
                <a:solidFill>
                  <a:srgbClr val="000000"/>
                </a:solidFill>
              </a:rPr>
              <a:t>Fonte: ENR – The Top 225 International Contractors; Brasil(2006) na África n.d.</a:t>
            </a:r>
          </a:p>
        </p:txBody>
      </p:sp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0488" y="1520825"/>
            <a:ext cx="4214812" cy="4786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875" y="7938"/>
            <a:ext cx="9415463" cy="6842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ts val="2700"/>
              </a:lnSpc>
              <a:defRPr/>
            </a:pPr>
            <a:r>
              <a:rPr lang="pt-BR" altLang="pt-BR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É muito acirrada </a:t>
            </a:r>
            <a:r>
              <a:rPr lang="pt-BR" altLang="pt-BR" sz="28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pt-BR" altLang="pt-BR" sz="2800" b="1" dirty="0" smtClean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 disputa pelos mercados latino-americano e africano</a:t>
            </a:r>
            <a:endParaRPr lang="pt-BR" altLang="pt-BR" sz="2400" b="1" dirty="0" smtClean="0">
              <a:solidFill>
                <a:schemeClr val="accent6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3"/>
          <p:cNvSpPr>
            <a:spLocks noChangeArrowheads="1"/>
          </p:cNvSpPr>
          <p:nvPr/>
        </p:nvSpPr>
        <p:spPr bwMode="auto">
          <a:xfrm>
            <a:off x="128588" y="981075"/>
            <a:ext cx="943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2000">
                <a:solidFill>
                  <a:srgbClr val="2D2D8A"/>
                </a:solidFill>
                <a:cs typeface="Arial" charset="0"/>
              </a:rPr>
              <a:t>Agências de Crédito à Exportação: valor do apoio em US$ bilhões 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1600">
                <a:solidFill>
                  <a:srgbClr val="2D2D8A"/>
                </a:solidFill>
                <a:cs typeface="Arial" charset="0"/>
              </a:rPr>
              <a:t>(Financiamentos + Seguros + Garantias)</a:t>
            </a:r>
          </a:p>
        </p:txBody>
      </p:sp>
      <p:sp>
        <p:nvSpPr>
          <p:cNvPr id="63586" name="Text Box 98"/>
          <p:cNvSpPr txBox="1">
            <a:spLocks noChangeArrowheads="1"/>
          </p:cNvSpPr>
          <p:nvPr/>
        </p:nvSpPr>
        <p:spPr bwMode="auto">
          <a:xfrm>
            <a:off x="250825" y="6550025"/>
            <a:ext cx="3205163" cy="215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pt-BR" altLang="pt-BR" sz="800" dirty="0"/>
              <a:t>Fonte: Relatório de Competitividade do US-</a:t>
            </a:r>
            <a:r>
              <a:rPr lang="pt-BR" altLang="pt-BR" sz="800" dirty="0" err="1"/>
              <a:t>Exim</a:t>
            </a:r>
            <a:r>
              <a:rPr lang="pt-BR" altLang="pt-BR" sz="800" dirty="0"/>
              <a:t> 2013 + Dados próprios</a:t>
            </a:r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128588" y="74613"/>
            <a:ext cx="9906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ts val="2700"/>
              </a:lnSpc>
              <a:spcBef>
                <a:spcPct val="20000"/>
              </a:spcBef>
            </a:pPr>
            <a:r>
              <a:rPr lang="pt-BR" altLang="pt-BR" sz="2800">
                <a:solidFill>
                  <a:srgbClr val="2D2D8A"/>
                </a:solidFill>
                <a:cs typeface="Arial" charset="0"/>
              </a:rPr>
              <a:t>Agências públicas apoiam firmemente as exportações de seus países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970088" y="1665288"/>
          <a:ext cx="5964237" cy="4176714"/>
        </p:xfrm>
        <a:graphic>
          <a:graphicData uri="http://schemas.openxmlformats.org/drawingml/2006/table">
            <a:tbl>
              <a:tblPr/>
              <a:tblGrid>
                <a:gridCol w="1431879"/>
                <a:gridCol w="875511"/>
                <a:gridCol w="823908"/>
                <a:gridCol w="2832939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Média 2008-12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2012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Agência de Crédito à Exportação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7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CHINA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45,2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45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China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Exim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+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Sinosure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EUA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18,6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31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US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Exim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ALEMANHA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15,6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15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KFW IPEX + Euler Hermes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FRANÇA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14,6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13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Coface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ÍNDIA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9,9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11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India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Exim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+ ECGC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JAPÃO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3,88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4,4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JBIC + NEXI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REINO UNIDO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3,46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2,9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UK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Export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Finance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BRASIL</a:t>
                      </a: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2,24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2,2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ＭＳ Ｐゴシック"/>
                        </a:rPr>
                        <a:t> BNDES + FGE 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10321" marR="10321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2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spect="1" noChangeArrowheads="1"/>
          </p:cNvSpPr>
          <p:nvPr/>
        </p:nvSpPr>
        <p:spPr bwMode="auto">
          <a:xfrm>
            <a:off x="2038350" y="1357313"/>
            <a:ext cx="185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pt-BR" sz="2000">
              <a:latin typeface="Times New Roman" pitchFamily="18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92075" y="0"/>
            <a:ext cx="96853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ts val="2700"/>
              </a:lnSpc>
            </a:pPr>
            <a:r>
              <a:rPr lang="pt-BR" altLang="pt-BR" sz="2800">
                <a:solidFill>
                  <a:srgbClr val="2D2D8A"/>
                </a:solidFill>
              </a:rPr>
              <a:t>No Brasil, as exportações de serviços de engenharia crescem mas podem avançar muito mais</a:t>
            </a:r>
          </a:p>
        </p:txBody>
      </p:sp>
      <p:sp>
        <p:nvSpPr>
          <p:cNvPr id="40964" name="Retângulo 1"/>
          <p:cNvSpPr>
            <a:spLocks noChangeArrowheads="1"/>
          </p:cNvSpPr>
          <p:nvPr/>
        </p:nvSpPr>
        <p:spPr bwMode="auto">
          <a:xfrm>
            <a:off x="0" y="6129338"/>
            <a:ext cx="87503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300">
                <a:solidFill>
                  <a:srgbClr val="000000"/>
                </a:solidFill>
              </a:rPr>
              <a:t>* Soma das rubricas "Serviços de Arquitetura, Engenharia  e Outros Técnicos" e “Construção”.</a:t>
            </a:r>
            <a:endParaRPr lang="pt-BR" altLang="pt-BR" sz="1300">
              <a:latin typeface="Times New Roman" pitchFamily="18" charset="0"/>
            </a:endParaRPr>
          </a:p>
        </p:txBody>
      </p:sp>
      <p:graphicFrame>
        <p:nvGraphicFramePr>
          <p:cNvPr id="40965" name="Gráfico 8"/>
          <p:cNvGraphicFramePr>
            <a:graphicFrameLocks noGrp="1"/>
          </p:cNvGraphicFramePr>
          <p:nvPr/>
        </p:nvGraphicFramePr>
        <p:xfrm>
          <a:off x="-30163" y="893763"/>
          <a:ext cx="9634538" cy="5429250"/>
        </p:xfrm>
        <a:graphic>
          <a:graphicData uri="http://schemas.openxmlformats.org/presentationml/2006/ole">
            <p:oleObj spid="_x0000_s40965" r:id="rId4" imgW="9632515" imgH="54259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"/>
          <p:cNvSpPr txBox="1">
            <a:spLocks noChangeArrowheads="1"/>
          </p:cNvSpPr>
          <p:nvPr/>
        </p:nvSpPr>
        <p:spPr bwMode="auto">
          <a:xfrm>
            <a:off x="230188" y="20638"/>
            <a:ext cx="96758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  <a:spcBef>
                <a:spcPct val="20000"/>
              </a:spcBef>
            </a:pPr>
            <a:r>
              <a:rPr lang="pt-BR" altLang="pt-BR" sz="2800">
                <a:cs typeface="Arial" charset="0"/>
              </a:rPr>
              <a:t>O BNDES financia exportações de bens e serviços de alto valor e de forma anticíclica, quando necessário</a:t>
            </a:r>
          </a:p>
        </p:txBody>
      </p:sp>
      <p:pic>
        <p:nvPicPr>
          <p:cNvPr id="41987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304925"/>
            <a:ext cx="67437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tângulo 1"/>
          <p:cNvSpPr>
            <a:spLocks noChangeArrowheads="1"/>
          </p:cNvSpPr>
          <p:nvPr/>
        </p:nvSpPr>
        <p:spPr bwMode="auto">
          <a:xfrm>
            <a:off x="1244600" y="908050"/>
            <a:ext cx="741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/>
              <a:t>Exportações Brasileiras e Desembolsos BNDES – Exportações – R$ bi</a:t>
            </a:r>
          </a:p>
        </p:txBody>
      </p:sp>
      <p:sp>
        <p:nvSpPr>
          <p:cNvPr id="41989" name="CaixaDeTexto 2"/>
          <p:cNvSpPr txBox="1">
            <a:spLocks noChangeArrowheads="1"/>
          </p:cNvSpPr>
          <p:nvPr/>
        </p:nvSpPr>
        <p:spPr bwMode="auto">
          <a:xfrm>
            <a:off x="415925" y="6581775"/>
            <a:ext cx="2268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>
                <a:cs typeface="Arial" charset="0"/>
              </a:rPr>
              <a:t>Fonte: MDIC e BNDES</a:t>
            </a:r>
          </a:p>
        </p:txBody>
      </p:sp>
      <p:sp>
        <p:nvSpPr>
          <p:cNvPr id="41990" name="CaixaDeTexto 1"/>
          <p:cNvSpPr txBox="1">
            <a:spLocks noChangeArrowheads="1"/>
          </p:cNvSpPr>
          <p:nvPr/>
        </p:nvSpPr>
        <p:spPr bwMode="auto">
          <a:xfrm>
            <a:off x="523875" y="5838825"/>
            <a:ext cx="8821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>
                <a:cs typeface="Arial" charset="0"/>
              </a:rPr>
              <a:t>O apoio a exportações de alto valor é apoio à competitividade, representa algo em torno a 5% do desembolso médio anual e  não compete com outras prioridades do BNDES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836613"/>
            <a:ext cx="78851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2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33350"/>
            <a:ext cx="9740900" cy="7032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ts val="2700"/>
              </a:lnSpc>
              <a:defRPr/>
            </a:pPr>
            <a:r>
              <a:rPr lang="pt-BR" altLang="pt-BR" sz="2800" b="1" dirty="0" smtClean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Carteira Pós-embarque - Serviços – Am. Latina e África </a:t>
            </a:r>
            <a:r>
              <a:rPr lang="pt-BR" altLang="pt-BR" sz="2000" b="1" dirty="0" smtClean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(2003-2013)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596900" y="2457450"/>
            <a:ext cx="2276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>
                <a:alpha val="74997"/>
              </a:srgbClr>
            </a:prstShdw>
          </a:effectLst>
        </p:spPr>
        <p:txBody>
          <a:bodyPr wrap="none" lIns="90000" tIns="10800" rIns="90000" bIns="46800">
            <a:spAutoFit/>
          </a:bodyPr>
          <a:lstStyle/>
          <a:p>
            <a:pPr indent="1588" defTabSz="762000" eaLnBrk="0" hangingPunct="0">
              <a:lnSpc>
                <a:spcPct val="105000"/>
              </a:lnSpc>
              <a:spcBef>
                <a:spcPct val="50000"/>
              </a:spcBef>
              <a:buClr>
                <a:srgbClr val="CC9900"/>
              </a:buClr>
              <a:buFont typeface="Optimum" pitchFamily="2" charset="0"/>
              <a:buNone/>
            </a:pPr>
            <a:r>
              <a:rPr lang="pt-BR" altLang="pt-BR" sz="1000">
                <a:solidFill>
                  <a:srgbClr val="000000"/>
                </a:solidFill>
                <a:latin typeface="Arial" charset="0"/>
              </a:rPr>
              <a:t>Valores acumulados (US$ bilhões)</a:t>
            </a: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4588550" y="3200829"/>
          <a:ext cx="5321507" cy="334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 noGrp="1"/>
          </p:cNvGraphicFramePr>
          <p:nvPr/>
        </p:nvGraphicFramePr>
        <p:xfrm>
          <a:off x="200472" y="3537012"/>
          <a:ext cx="5069480" cy="2645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15" name="CaixaDeTexto 7"/>
          <p:cNvSpPr txBox="1">
            <a:spLocks noChangeArrowheads="1"/>
          </p:cNvSpPr>
          <p:nvPr/>
        </p:nvSpPr>
        <p:spPr bwMode="auto">
          <a:xfrm>
            <a:off x="92075" y="6632575"/>
            <a:ext cx="21605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700">
                <a:cs typeface="Arial" charset="0"/>
              </a:rPr>
              <a:t>Fonte: BNDES</a:t>
            </a:r>
          </a:p>
        </p:txBody>
      </p:sp>
      <p:sp>
        <p:nvSpPr>
          <p:cNvPr id="43016" name="Retângulo 1"/>
          <p:cNvSpPr>
            <a:spLocks noChangeArrowheads="1"/>
          </p:cNvSpPr>
          <p:nvPr/>
        </p:nvSpPr>
        <p:spPr bwMode="auto">
          <a:xfrm>
            <a:off x="30163" y="6159500"/>
            <a:ext cx="970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>
                <a:cs typeface="Arial" charset="0"/>
              </a:rPr>
              <a:t>Em 31/12/2013, a inadimplência da carteira foi de 0,05% do saldo devedor.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upo 2"/>
          <p:cNvGrpSpPr>
            <a:grpSpLocks/>
          </p:cNvGrpSpPr>
          <p:nvPr/>
        </p:nvGrpSpPr>
        <p:grpSpPr bwMode="auto">
          <a:xfrm>
            <a:off x="254000" y="1133475"/>
            <a:ext cx="8008938" cy="3800475"/>
            <a:chOff x="365747" y="1555751"/>
            <a:chExt cx="9283700" cy="4752975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486416" y="2403504"/>
              <a:ext cx="2228455" cy="7484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pt-BR" sz="2000" dirty="0">
                  <a:solidFill>
                    <a:srgbClr val="FAF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/>
                  <a:cs typeface="ＭＳ Ｐゴシック"/>
                </a:rPr>
                <a:t>Exportador</a:t>
              </a:r>
              <a:endParaRPr lang="pt-BR" sz="2000" i="1" dirty="0">
                <a:solidFill>
                  <a:srgbClr val="FAF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4038" name="Text Box 3"/>
            <p:cNvSpPr txBox="1">
              <a:spLocks noChangeArrowheads="1"/>
            </p:cNvSpPr>
            <p:nvPr/>
          </p:nvSpPr>
          <p:spPr bwMode="auto">
            <a:xfrm>
              <a:off x="1909775" y="1633539"/>
              <a:ext cx="1183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2800">
                  <a:solidFill>
                    <a:srgbClr val="000000"/>
                  </a:solidFill>
                  <a:latin typeface="Arial" charset="0"/>
                </a:rPr>
                <a:t>Brasil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86416" y="5312070"/>
              <a:ext cx="2228455" cy="74848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pt-BR" sz="2000" dirty="0">
                  <a:solidFill>
                    <a:srgbClr val="FAF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/>
                  <a:cs typeface="ＭＳ Ｐゴシック"/>
                </a:rPr>
                <a:t>BNDES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05110" y="2403504"/>
              <a:ext cx="2230296" cy="74848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pt-BR" sz="2000" dirty="0">
                  <a:solidFill>
                    <a:srgbClr val="FAF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/>
                  <a:cs typeface="ＭＳ Ｐゴシック"/>
                </a:rPr>
                <a:t>Importador</a:t>
              </a: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7085013" y="1674814"/>
              <a:ext cx="15424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pt-BR" sz="2800">
                  <a:solidFill>
                    <a:srgbClr val="000000"/>
                  </a:solidFill>
                  <a:latin typeface="Arial" charset="0"/>
                </a:rPr>
                <a:t>Exterior</a:t>
              </a:r>
            </a:p>
          </p:txBody>
        </p:sp>
        <p:sp>
          <p:nvSpPr>
            <p:cNvPr id="44042" name="Line 9"/>
            <p:cNvSpPr>
              <a:spLocks noChangeShapeType="1"/>
            </p:cNvSpPr>
            <p:nvPr/>
          </p:nvSpPr>
          <p:spPr bwMode="auto">
            <a:xfrm flipV="1">
              <a:off x="5984875" y="2781300"/>
              <a:ext cx="1008063" cy="7938"/>
            </a:xfrm>
            <a:prstGeom prst="line">
              <a:avLst/>
            </a:prstGeom>
            <a:noFill/>
            <a:ln w="889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Line 22"/>
            <p:cNvSpPr>
              <a:spLocks noChangeShapeType="1"/>
            </p:cNvSpPr>
            <p:nvPr/>
          </p:nvSpPr>
          <p:spPr bwMode="auto">
            <a:xfrm flipH="1">
              <a:off x="3776664" y="3248031"/>
              <a:ext cx="4057650" cy="2390775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AutoShape 30"/>
            <p:cNvSpPr>
              <a:spLocks noChangeArrowheads="1"/>
            </p:cNvSpPr>
            <p:nvPr/>
          </p:nvSpPr>
          <p:spPr bwMode="auto">
            <a:xfrm>
              <a:off x="365747" y="1555751"/>
              <a:ext cx="9283700" cy="4752975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007E3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7E3A"/>
                </a:buClr>
              </a:pPr>
              <a:endParaRPr lang="en-US" altLang="pt-BR" sz="2000"/>
            </a:p>
          </p:txBody>
        </p:sp>
        <p:sp>
          <p:nvSpPr>
            <p:cNvPr id="44045" name="Text Box 29"/>
            <p:cNvSpPr txBox="1">
              <a:spLocks noChangeArrowheads="1"/>
            </p:cNvSpPr>
            <p:nvPr/>
          </p:nvSpPr>
          <p:spPr bwMode="auto">
            <a:xfrm>
              <a:off x="6202362" y="4443419"/>
              <a:ext cx="2940050" cy="11547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t-BR" altLang="pt-BR">
                  <a:solidFill>
                    <a:srgbClr val="FF0000"/>
                  </a:solidFill>
                </a:rPr>
                <a:t>Pagamento em Dólares de principal + juros do financiamento</a:t>
              </a:r>
            </a:p>
          </p:txBody>
        </p:sp>
        <p:sp>
          <p:nvSpPr>
            <p:cNvPr id="44046" name="Text Box 30"/>
            <p:cNvSpPr txBox="1">
              <a:spLocks noChangeArrowheads="1"/>
            </p:cNvSpPr>
            <p:nvPr/>
          </p:nvSpPr>
          <p:spPr bwMode="auto">
            <a:xfrm>
              <a:off x="4081474" y="2379663"/>
              <a:ext cx="1911350" cy="10392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600">
                  <a:solidFill>
                    <a:srgbClr val="000099"/>
                  </a:solidFill>
                </a:rPr>
                <a:t>Exportação de Bens e Serviços brasileiros</a:t>
              </a:r>
            </a:p>
          </p:txBody>
        </p:sp>
        <p:sp>
          <p:nvSpPr>
            <p:cNvPr id="44047" name="Line 9"/>
            <p:cNvSpPr>
              <a:spLocks noChangeShapeType="1"/>
            </p:cNvSpPr>
            <p:nvPr/>
          </p:nvSpPr>
          <p:spPr bwMode="auto">
            <a:xfrm>
              <a:off x="3702061" y="2797195"/>
              <a:ext cx="379413" cy="11113"/>
            </a:xfrm>
            <a:prstGeom prst="line">
              <a:avLst/>
            </a:prstGeom>
            <a:noFill/>
            <a:ln w="889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Line 33"/>
            <p:cNvSpPr>
              <a:spLocks noChangeShapeType="1"/>
            </p:cNvSpPr>
            <p:nvPr/>
          </p:nvSpPr>
          <p:spPr bwMode="auto">
            <a:xfrm flipV="1">
              <a:off x="2579688" y="3190880"/>
              <a:ext cx="0" cy="809625"/>
            </a:xfrm>
            <a:prstGeom prst="line">
              <a:avLst/>
            </a:prstGeom>
            <a:noFill/>
            <a:ln w="889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9" name="Line 34"/>
            <p:cNvSpPr>
              <a:spLocks noChangeShapeType="1"/>
            </p:cNvSpPr>
            <p:nvPr/>
          </p:nvSpPr>
          <p:spPr bwMode="auto">
            <a:xfrm flipH="1" flipV="1">
              <a:off x="2608264" y="4988378"/>
              <a:ext cx="0" cy="324983"/>
            </a:xfrm>
            <a:prstGeom prst="line">
              <a:avLst/>
            </a:prstGeom>
            <a:noFill/>
            <a:ln w="889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Text Box 35"/>
            <p:cNvSpPr txBox="1">
              <a:spLocks noChangeArrowheads="1"/>
            </p:cNvSpPr>
            <p:nvPr/>
          </p:nvSpPr>
          <p:spPr bwMode="auto">
            <a:xfrm>
              <a:off x="636588" y="4006850"/>
              <a:ext cx="4075112" cy="98152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  <a:spcBef>
                  <a:spcPct val="50000"/>
                </a:spcBef>
              </a:pPr>
              <a:r>
                <a:rPr lang="pt-BR" altLang="pt-BR" sz="1600">
                  <a:solidFill>
                    <a:srgbClr val="008000"/>
                  </a:solidFill>
                </a:rPr>
                <a:t>Liberação em Reais ao exportador, no Brasil (com garantias e comprovadas as exportações)</a:t>
              </a:r>
            </a:p>
          </p:txBody>
        </p:sp>
      </p:grp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92075" y="7938"/>
            <a:ext cx="9545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pt-BR" altLang="pt-BR" sz="2400">
                <a:solidFill>
                  <a:srgbClr val="2D2D8A"/>
                </a:solidFill>
                <a:latin typeface="Arial" charset="0"/>
                <a:cs typeface="Arial" charset="0"/>
              </a:rPr>
              <a:t>Modus Operandi nas operações de exportação de bens e serviços de engenharia: apoio a despesas no país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2875" y="5192713"/>
            <a:ext cx="9598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dirty="0">
                <a:cs typeface="Arial" pitchFamily="34" charset="0"/>
              </a:rPr>
              <a:t>O BNDES desembolsa recursos em reais, para aquisição de bens e serviços no país por parte dos exportadores brasileiros, gerando emprego e renda </a:t>
            </a:r>
          </a:p>
          <a:p>
            <a:pPr marL="342900" indent="-3429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dirty="0">
                <a:cs typeface="Arial" pitchFamily="34" charset="0"/>
              </a:rPr>
              <a:t>As operações de exportações de engenharia geram receitas em dólares para o Brasil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r>
              <a:rPr lang="pt-BR" altLang="pt-BR" dirty="0">
                <a:cs typeface="Arial" pitchFamily="34" charset="0"/>
              </a:rPr>
              <a:t>O BNDES é mais restritivo que alguns de seus pares internacionais que financiam gastos locais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endParaRPr lang="pt-BR" altLang="pt-BR" dirty="0">
              <a:cs typeface="Arial" pitchFamily="34" charset="0"/>
            </a:endParaRP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FontTx/>
              <a:buBlip>
                <a:blip r:embed="rId2"/>
              </a:buBlip>
              <a:defRPr/>
            </a:pPr>
            <a:endParaRPr lang="pt-BR" altLang="pt-BR" sz="1600" dirty="0">
              <a:cs typeface="Arial" charset="0"/>
            </a:endParaRPr>
          </a:p>
          <a:p>
            <a:pPr ea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defRPr/>
            </a:pPr>
            <a:endParaRPr lang="pt-BR" altLang="pt-BR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157163" y="44450"/>
            <a:ext cx="9748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rgbClr val="2D2D8A"/>
                </a:solidFill>
                <a:latin typeface="Arial" charset="0"/>
                <a:cs typeface="Arial" charset="0"/>
              </a:rPr>
              <a:t>Efeitos estimados sobre a cadeia: setores e postos de trabalho</a:t>
            </a:r>
          </a:p>
        </p:txBody>
      </p:sp>
      <p:pic>
        <p:nvPicPr>
          <p:cNvPr id="45059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3214688"/>
            <a:ext cx="565626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7438"/>
            <a:ext cx="612298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0" y="6634163"/>
            <a:ext cx="38608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>
                <a:solidFill>
                  <a:srgbClr val="000000"/>
                </a:solidFill>
                <a:cs typeface="Arial" charset="0"/>
              </a:rPr>
              <a:t>Fonte: LCA</a:t>
            </a:r>
          </a:p>
        </p:txBody>
      </p:sp>
      <p:sp>
        <p:nvSpPr>
          <p:cNvPr id="45062" name="Retângulo 1"/>
          <p:cNvSpPr>
            <a:spLocks noChangeArrowheads="1"/>
          </p:cNvSpPr>
          <p:nvPr/>
        </p:nvSpPr>
        <p:spPr bwMode="auto">
          <a:xfrm>
            <a:off x="5665788" y="1798638"/>
            <a:ext cx="4149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altLang="pt-BR" sz="2000" b="0">
                <a:solidFill>
                  <a:srgbClr val="002060"/>
                </a:solidFill>
                <a:cs typeface="Arial" charset="0"/>
              </a:rPr>
              <a:t>O apoio à exportação beneficia uma longa cadeia produtiva no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1935163"/>
            <a:ext cx="9598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</a:pPr>
            <a:r>
              <a:rPr lang="pt-BR" altLang="pt-BR" sz="2600">
                <a:cs typeface="Arial" charset="0"/>
              </a:rPr>
              <a:t>Perspectivas para o investimento no Brasil e a importância dos Bancos de Desenvolvimento no mundo</a:t>
            </a:r>
          </a:p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79388" y="1935163"/>
            <a:ext cx="9598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4400">
              <a:latin typeface="Arial" charset="0"/>
              <a:cs typeface="Arial" charset="0"/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</a:pPr>
            <a:r>
              <a:rPr lang="pt-BR" altLang="pt-BR" sz="4400">
                <a:latin typeface="Arial" charset="0"/>
                <a:cs typeface="Arial" charset="0"/>
              </a:rPr>
              <a:t>Balanço final</a:t>
            </a:r>
          </a:p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4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19063" y="944563"/>
            <a:ext cx="9598025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Deve ser muito celebrado o consenso no país sobre a necessidade de se crescer a participação do investimento na demanda agregada nos próximos anos.</a:t>
            </a: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A expansão firme do investimento garantirá a sustentabilidade do nosso crescimento. As oportunidades de investimento com baixo risco e atrativo retorno se espalham por toda a economia. </a:t>
            </a: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O BNDES, ao longo de sua história, sempre contribuiu para o desenvolvimento brasileiro, servindo ao Brasil com competência e conduta ética. Estes são os nossos valores permanentes.</a:t>
            </a: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Ao longo dos últimos anos o BNDES foi chamado e cumpriu a tarefa de manter irrigado o sistema de financiamento de longo prazo do país. </a:t>
            </a: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Nos próximos anos o BNDES continuará em sua missão mas, dada a demanda por investimentos, o Brasil precisa de uma indústria financeira firmemente engajada no financiamento de longo prazo.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black">
          <a:xfrm>
            <a:off x="1135063" y="147638"/>
            <a:ext cx="76342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ctr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</a:pPr>
            <a:r>
              <a:rPr lang="pt-BR" altLang="pt-BR" sz="3200">
                <a:cs typeface="Arial" charset="0"/>
              </a:rPr>
              <a:t>BNDES uma instituição de Estado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23825" y="1233488"/>
            <a:ext cx="95980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As exportações de serviços de engenharia representam a mais alta competência do empresariado de qualquer país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O Brasil está avançando na exportação de bens e serviços de alto valor mas ainda não é um “major player” mundial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As atividades intensivas em engenharia, inovação e conhecimento têm a mais alta prioridade no BNDES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O BNDES, em sua missão, apoia a competência empresarial nacional – o que não o distingue de outras agências públicas, de outros países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  <a:buFontTx/>
              <a:buBlip>
                <a:blip r:embed="rId2"/>
              </a:buBlip>
            </a:pPr>
            <a:r>
              <a:rPr lang="pt-BR" altLang="pt-BR" sz="2200" b="0">
                <a:latin typeface="Arial" charset="0"/>
                <a:cs typeface="Arial" charset="0"/>
              </a:rPr>
              <a:t>Sempre dentro do marco legal brasileiro, no apoio à exportação de serviços de engenharia o BNDES segue os acordos internacionais relevantes e respeita as instituições dos países clientes. 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black">
          <a:xfrm>
            <a:off x="1135063" y="147638"/>
            <a:ext cx="763428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ctr" eaLnBrk="0" hangingPunct="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</a:pPr>
            <a:r>
              <a:rPr lang="pt-BR" altLang="pt-BR" sz="3200">
                <a:cs typeface="Arial" charset="0"/>
              </a:rPr>
              <a:t>BNDES uma instituição de Estado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888" y="5529263"/>
            <a:ext cx="4281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921875" cy="4160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70000"/>
              </a:spcBef>
            </a:pPr>
            <a:endParaRPr lang="pt-BR" altLang="pt-BR" sz="2000">
              <a:latin typeface="Arial" charset="0"/>
            </a:endParaRPr>
          </a:p>
        </p:txBody>
      </p:sp>
      <p:sp>
        <p:nvSpPr>
          <p:cNvPr id="49156" name="Rectangle 3"/>
          <p:cNvSpPr>
            <a:spLocks noChangeAspect="1" noChangeArrowheads="1"/>
          </p:cNvSpPr>
          <p:nvPr/>
        </p:nvSpPr>
        <p:spPr bwMode="auto">
          <a:xfrm>
            <a:off x="0" y="4473575"/>
            <a:ext cx="9907588" cy="1393825"/>
          </a:xfrm>
          <a:prstGeom prst="rect">
            <a:avLst/>
          </a:prstGeom>
          <a:solidFill>
            <a:srgbClr val="007E3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 eaLnBrk="0" hangingPunct="0">
              <a:spcBef>
                <a:spcPct val="70000"/>
              </a:spcBef>
              <a:buClr>
                <a:srgbClr val="000000"/>
              </a:buClr>
            </a:pPr>
            <a:r>
              <a:rPr lang="pt-BR" altLang="pt-BR" sz="4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57" name="Rectangle 4"/>
          <p:cNvSpPr>
            <a:spLocks noChangeAspect="1" noChangeArrowheads="1"/>
          </p:cNvSpPr>
          <p:nvPr/>
        </p:nvSpPr>
        <p:spPr bwMode="auto">
          <a:xfrm>
            <a:off x="6350" y="441325"/>
            <a:ext cx="9909175" cy="142875"/>
          </a:xfrm>
          <a:prstGeom prst="rect">
            <a:avLst/>
          </a:prstGeom>
          <a:solidFill>
            <a:srgbClr val="4FA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70000"/>
              </a:spcBef>
            </a:pPr>
            <a:endParaRPr lang="pt-BR" altLang="pt-BR" sz="2000">
              <a:latin typeface="Arial" charset="0"/>
            </a:endParaRPr>
          </a:p>
        </p:txBody>
      </p:sp>
      <p:pic>
        <p:nvPicPr>
          <p:cNvPr id="49158" name="Picture 6" descr="logosemfundobran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8" y="4881563"/>
            <a:ext cx="4706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173038" y="930275"/>
            <a:ext cx="9575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3600">
                <a:cs typeface="Arial" charset="0"/>
              </a:rPr>
              <a:t>O desempenho do BNDES</a:t>
            </a:r>
          </a:p>
          <a:p>
            <a:pPr algn="ctr" eaLnBrk="0" hangingPunct="0">
              <a:spcBef>
                <a:spcPct val="20000"/>
              </a:spcBef>
            </a:pPr>
            <a:endParaRPr lang="pt-BR" altLang="pt-BR" sz="3200"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800" b="0">
                <a:cs typeface="Arial" charset="0"/>
              </a:rPr>
              <a:t>Comissão de Assuntos Econômicos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800" b="0">
                <a:cs typeface="Arial" charset="0"/>
              </a:rPr>
              <a:t>Comissão de Relações Exteriores e Defesa Nacional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800" b="0">
                <a:cs typeface="Arial" charset="0"/>
              </a:rPr>
              <a:t> SENADO FEDERAL</a:t>
            </a:r>
          </a:p>
          <a:p>
            <a:pPr algn="ctr" eaLnBrk="0" hangingPunct="0">
              <a:spcBef>
                <a:spcPct val="20000"/>
              </a:spcBef>
            </a:pPr>
            <a:r>
              <a:rPr lang="pt-BR" altLang="pt-BR" sz="2400" b="0">
                <a:cs typeface="Arial" charset="0"/>
              </a:rPr>
              <a:t>25 de Março de 2014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5654675" y="4611688"/>
            <a:ext cx="401796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Luciano Coutinho</a:t>
            </a:r>
          </a:p>
          <a:p>
            <a:pPr algn="ctr">
              <a:spcBef>
                <a:spcPct val="70000"/>
              </a:spcBef>
            </a:pPr>
            <a:r>
              <a:rPr lang="pt-BR" altLang="pt-BR" sz="2800">
                <a:solidFill>
                  <a:srgbClr val="FFFFFF"/>
                </a:solidFill>
              </a:rPr>
              <a:t>Presidente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0" y="844550"/>
            <a:ext cx="990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008000"/>
              </a:buClr>
            </a:pPr>
            <a:endParaRPr lang="pt-BR" altLang="pt-BR" sz="16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 sz="2400">
                <a:solidFill>
                  <a:srgbClr val="262673"/>
                </a:solidFill>
                <a:latin typeface="Arial" charset="0"/>
                <a:cs typeface="Arial" charset="0"/>
              </a:rPr>
              <a:t>PIB em 2013: bens de capital com expressiva contribuição</a:t>
            </a:r>
            <a:endParaRPr lang="pt-BR" altLang="pt-BR" sz="2400">
              <a:latin typeface="Arial" charset="0"/>
              <a:cs typeface="Arial" charset="0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0" y="6611938"/>
            <a:ext cx="4446588" cy="21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800" b="0">
                <a:solidFill>
                  <a:srgbClr val="000000"/>
                </a:solidFill>
              </a:rPr>
              <a:t>Fonte: IBGE. Elaboração: BNDES - APE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304925"/>
            <a:ext cx="49371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3"/>
          <p:cNvSpPr txBox="1">
            <a:spLocks noChangeArrowheads="1"/>
          </p:cNvSpPr>
          <p:nvPr/>
        </p:nvSpPr>
        <p:spPr bwMode="auto">
          <a:xfrm>
            <a:off x="152400" y="800100"/>
            <a:ext cx="4953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>
                <a:solidFill>
                  <a:srgbClr val="262673"/>
                </a:solidFill>
                <a:latin typeface="Arial" charset="0"/>
                <a:cs typeface="Arial" charset="0"/>
              </a:rPr>
              <a:t>Taxas de crescimento do PIB em 2013</a:t>
            </a:r>
            <a:endParaRPr lang="pt-BR" altLang="pt-BR">
              <a:latin typeface="Arial" charset="0"/>
              <a:cs typeface="Arial" charset="0"/>
            </a:endParaRP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3535363"/>
            <a:ext cx="46101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3"/>
          <p:cNvSpPr txBox="1">
            <a:spLocks noChangeArrowheads="1"/>
          </p:cNvSpPr>
          <p:nvPr/>
        </p:nvSpPr>
        <p:spPr bwMode="auto">
          <a:xfrm>
            <a:off x="5299075" y="2852738"/>
            <a:ext cx="47164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buClr>
                <a:srgbClr val="008000"/>
              </a:buClr>
            </a:pPr>
            <a:r>
              <a:rPr lang="pt-BR" altLang="pt-BR" sz="1600">
                <a:solidFill>
                  <a:srgbClr val="262673"/>
                </a:solidFill>
                <a:latin typeface="Arial" charset="0"/>
                <a:cs typeface="Arial" charset="0"/>
              </a:rPr>
              <a:t>Taxas de crescimento da Indústria em 2013</a:t>
            </a:r>
            <a:endParaRPr lang="pt-BR" altLang="pt-BR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0" y="0"/>
            <a:ext cx="99060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lnSpc>
                <a:spcPts val="2700"/>
              </a:lnSpc>
              <a:buClr>
                <a:srgbClr val="008000"/>
              </a:buClr>
            </a:pPr>
            <a:r>
              <a:rPr lang="pt-BR" altLang="pt-BR" sz="2400">
                <a:solidFill>
                  <a:srgbClr val="262673"/>
                </a:solidFill>
                <a:cs typeface="Arial" charset="0"/>
              </a:rPr>
              <a:t>Perspectivas do Investimento para 2014-2017 – Setores monitorados pelo BNDES </a:t>
            </a:r>
            <a:r>
              <a:rPr lang="pt-BR" altLang="pt-BR">
                <a:solidFill>
                  <a:srgbClr val="262673"/>
                </a:solidFill>
                <a:cs typeface="Arial" charset="0"/>
              </a:rPr>
              <a:t>(aproximadamente 2/3 investimento total)</a:t>
            </a:r>
            <a:endParaRPr lang="pt-BR" altLang="pt-BR" sz="2400">
              <a:solidFill>
                <a:srgbClr val="262673"/>
              </a:solidFill>
              <a:cs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73050" y="981075"/>
          <a:ext cx="9359900" cy="511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694"/>
                <a:gridCol w="1368267"/>
                <a:gridCol w="1871980"/>
                <a:gridCol w="1432407"/>
                <a:gridCol w="2311552"/>
              </a:tblGrid>
              <a:tr h="70095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Setores</a:t>
                      </a:r>
                      <a:endParaRPr lang="pt-BR" sz="200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2009-2012</a:t>
                      </a:r>
                      <a:endParaRPr lang="pt-BR" sz="200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2014-2017</a:t>
                      </a:r>
                      <a:endParaRPr lang="pt-BR" sz="200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Variação %</a:t>
                      </a:r>
                      <a:endParaRPr lang="pt-BR" sz="200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000066"/>
                          </a:solidFill>
                          <a:latin typeface="Calibri" pitchFamily="34" charset="0"/>
                        </a:rPr>
                        <a:t>Crescimento médio linearizado (%)</a:t>
                      </a:r>
                      <a:endParaRPr lang="pt-BR" sz="2000" dirty="0">
                        <a:solidFill>
                          <a:srgbClr val="000066"/>
                        </a:solidFill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itchFamily="34" charset="0"/>
                        </a:rPr>
                        <a:t>INDÚSTRIA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531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697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31,3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5,6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pPr marL="0" indent="0"/>
                      <a:r>
                        <a:rPr lang="pt-BR" sz="2000" baseline="0" dirty="0" smtClean="0">
                          <a:latin typeface="Calibri" pitchFamily="34" charset="0"/>
                        </a:rPr>
                        <a:t> 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Compl.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   petróleo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311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458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47,3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8,0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itchFamily="34" charset="0"/>
                        </a:rPr>
                        <a:t>   Outros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221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249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12,7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2,4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itchFamily="34" charset="0"/>
                        </a:rPr>
                        <a:t>INFRAESTRUTURA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417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550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31,9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5,7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itchFamily="34" charset="0"/>
                        </a:rPr>
                        <a:t>  Energias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172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178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3,5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0,7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itchFamily="34" charset="0"/>
                        </a:rPr>
                        <a:t>  Logísticas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113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209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85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13,1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Calibri" pitchFamily="34" charset="0"/>
                        </a:rPr>
                        <a:t>   Outros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131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163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24,4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latin typeface="Calibri" pitchFamily="34" charset="0"/>
                        </a:rPr>
                        <a:t>4,5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Calibri" pitchFamily="34" charset="0"/>
                        </a:rPr>
                        <a:t>SERV. TRANSPORTES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176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215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22,2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Calibri" pitchFamily="34" charset="0"/>
                        </a:rPr>
                        <a:t>4,1</a:t>
                      </a:r>
                      <a:endParaRPr lang="pt-BR" sz="20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396162">
                <a:tc>
                  <a:txBody>
                    <a:bodyPr/>
                    <a:lstStyle/>
                    <a:p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  <a:tr h="457120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latin typeface="Calibri" pitchFamily="34" charset="0"/>
                        </a:rPr>
                        <a:t>Total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>
                          <a:latin typeface="Calibri" pitchFamily="34" charset="0"/>
                        </a:rPr>
                        <a:t>1.124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>
                          <a:latin typeface="Calibri" pitchFamily="34" charset="0"/>
                        </a:rPr>
                        <a:t>1.463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>
                          <a:latin typeface="Calibri" pitchFamily="34" charset="0"/>
                        </a:rPr>
                        <a:t>30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>
                          <a:latin typeface="Calibri" pitchFamily="34" charset="0"/>
                        </a:rPr>
                        <a:t>5,4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91429" marR="91429" marT="45686" marB="45686"/>
                </a:tc>
              </a:tr>
            </a:tbl>
          </a:graphicData>
        </a:graphic>
      </p:graphicFrame>
      <p:sp>
        <p:nvSpPr>
          <p:cNvPr id="20563" name="CaixaDeTexto 7"/>
          <p:cNvSpPr txBox="1">
            <a:spLocks noChangeArrowheads="1"/>
          </p:cNvSpPr>
          <p:nvPr/>
        </p:nvSpPr>
        <p:spPr bwMode="auto">
          <a:xfrm>
            <a:off x="188913" y="6610350"/>
            <a:ext cx="7392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800" b="0">
                <a:solidFill>
                  <a:srgbClr val="000000"/>
                </a:solidFill>
              </a:rPr>
              <a:t>Fonte: BNDES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82563" y="981075"/>
          <a:ext cx="6199187" cy="2663823"/>
        </p:xfrm>
        <a:graphic>
          <a:graphicData uri="http://schemas.openxmlformats.org/drawingml/2006/table">
            <a:tbl>
              <a:tblPr/>
              <a:tblGrid>
                <a:gridCol w="3207466"/>
                <a:gridCol w="1035597"/>
                <a:gridCol w="1016418"/>
                <a:gridCol w="939706"/>
              </a:tblGrid>
              <a:tr h="5881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marL="9522" marR="9522" marT="9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CDB</a:t>
                      </a:r>
                      <a:b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(China)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KfW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lang="pt-BR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Alem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.)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BNDES</a:t>
                      </a:r>
                      <a:b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(Brasil)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345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effectLst/>
                          <a:latin typeface="Calibri" pitchFamily="34" charset="0"/>
                        </a:rPr>
                        <a:t>Ativo (US$ milhões)</a:t>
                      </a:r>
                    </a:p>
                  </a:txBody>
                  <a:tcPr marL="9522" marR="9522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1.191.597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657.347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367.825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effectLst/>
                          <a:latin typeface="Calibri" pitchFamily="34" charset="0"/>
                        </a:rPr>
                        <a:t>Carteira de crédito (US$ milhões)</a:t>
                      </a:r>
                    </a:p>
                  </a:txBody>
                  <a:tcPr marL="9522" marR="9522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1.016.969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526.401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254.019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45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effectLst/>
                          <a:latin typeface="Calibri" pitchFamily="34" charset="0"/>
                        </a:rPr>
                        <a:t>Lucro líquido (US$ milhões)</a:t>
                      </a:r>
                    </a:p>
                  </a:txBody>
                  <a:tcPr marL="9522" marR="9522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    9.995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    3.063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   3.009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effectLst/>
                          <a:latin typeface="Calibri" pitchFamily="34" charset="0"/>
                        </a:rPr>
                        <a:t>Taxa de inadimplência* (%)</a:t>
                      </a:r>
                    </a:p>
                  </a:txBody>
                  <a:tcPr marL="9522" marR="9522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      0,30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      0,21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    0,06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45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effectLst/>
                          <a:latin typeface="Calibri" pitchFamily="34" charset="0"/>
                        </a:rPr>
                        <a:t>Retorno/patrimônio líquido (%)</a:t>
                      </a:r>
                    </a:p>
                  </a:txBody>
                  <a:tcPr marL="9522" marR="9522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    13,37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effectLst/>
                          <a:latin typeface="Calibri" pitchFamily="34" charset="0"/>
                        </a:rPr>
                        <a:t>       11,52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   12,50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4595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effectLst/>
                          <a:latin typeface="Calibri" pitchFamily="34" charset="0"/>
                        </a:rPr>
                        <a:t>Número de empregados</a:t>
                      </a:r>
                    </a:p>
                  </a:txBody>
                  <a:tcPr marL="9522" marR="9522" marT="9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    8.038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    5.190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effectLst/>
                          <a:latin typeface="Calibri" pitchFamily="34" charset="0"/>
                        </a:rPr>
                        <a:t>      2.853 </a:t>
                      </a:r>
                    </a:p>
                  </a:txBody>
                  <a:tcPr marL="9522" marR="9522" marT="9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538" name="CaixaDeTexto 10"/>
          <p:cNvSpPr txBox="1">
            <a:spLocks noChangeArrowheads="1"/>
          </p:cNvSpPr>
          <p:nvPr/>
        </p:nvSpPr>
        <p:spPr bwMode="auto">
          <a:xfrm>
            <a:off x="165100" y="6632575"/>
            <a:ext cx="478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altLang="pt-BR" sz="800" b="0">
                <a:cs typeface="Arial" charset="0"/>
              </a:rPr>
              <a:t>Fontes: Balanços anuais e FMI</a:t>
            </a:r>
          </a:p>
        </p:txBody>
      </p:sp>
      <p:graphicFrame>
        <p:nvGraphicFramePr>
          <p:cNvPr id="21539" name="Objeto 1"/>
          <p:cNvGraphicFramePr>
            <a:graphicFrameLocks/>
          </p:cNvGraphicFramePr>
          <p:nvPr/>
        </p:nvGraphicFramePr>
        <p:xfrm>
          <a:off x="4619625" y="3968750"/>
          <a:ext cx="5302250" cy="2443163"/>
        </p:xfrm>
        <a:graphic>
          <a:graphicData uri="http://schemas.openxmlformats.org/presentationml/2006/ole">
            <p:oleObj spid="_x0000_s21539" name="Planilha" r:id="rId3" imgW="8086619" imgH="4114867" progId="Excel.Sheet.8">
              <p:embed/>
            </p:oleObj>
          </a:graphicData>
        </a:graphic>
      </p:graphicFrame>
      <p:sp>
        <p:nvSpPr>
          <p:cNvPr id="21540" name="CaixaDeTexto 3"/>
          <p:cNvSpPr txBox="1">
            <a:spLocks noChangeArrowheads="1"/>
          </p:cNvSpPr>
          <p:nvPr/>
        </p:nvSpPr>
        <p:spPr bwMode="auto">
          <a:xfrm>
            <a:off x="6645275" y="3500438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200">
                <a:latin typeface="Arial" charset="0"/>
                <a:cs typeface="Arial" charset="0"/>
              </a:rPr>
              <a:t>Participação de BDs selecionados no PIB e no Estoque de Crédito País (2012)</a:t>
            </a:r>
          </a:p>
        </p:txBody>
      </p:sp>
      <p:sp>
        <p:nvSpPr>
          <p:cNvPr id="21541" name="Rectangle 3"/>
          <p:cNvSpPr txBox="1">
            <a:spLocks noChangeArrowheads="1"/>
          </p:cNvSpPr>
          <p:nvPr/>
        </p:nvSpPr>
        <p:spPr bwMode="auto">
          <a:xfrm>
            <a:off x="0" y="80963"/>
            <a:ext cx="9906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36000" rIns="252000" bIns="36000" anchor="ctr"/>
          <a:lstStyle/>
          <a:p>
            <a:pPr>
              <a:lnSpc>
                <a:spcPts val="2700"/>
              </a:lnSpc>
              <a:buClr>
                <a:srgbClr val="008000"/>
              </a:buClr>
            </a:pPr>
            <a:r>
              <a:rPr lang="pt-BR" altLang="pt-BR" sz="2800">
                <a:solidFill>
                  <a:srgbClr val="262673"/>
                </a:solidFill>
                <a:cs typeface="Arial" charset="0"/>
              </a:rPr>
              <a:t>Bancos de desenvolvimento: instituições sólidas e relevantes em seus países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9388" y="1935163"/>
            <a:ext cx="9598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1200"/>
              </a:spcAft>
              <a:buClr>
                <a:srgbClr val="000066"/>
              </a:buClr>
            </a:pPr>
            <a:r>
              <a:rPr lang="pt-BR" altLang="pt-BR" sz="2600">
                <a:cs typeface="Arial" charset="0"/>
              </a:rPr>
              <a:t>A contribuição do BNDES para o investimento e o emprego e o desempenho recente</a:t>
            </a:r>
          </a:p>
          <a:p>
            <a:pPr algn="ctr" eaLnBrk="0" hangingPunct="0">
              <a:spcBef>
                <a:spcPts val="600"/>
              </a:spcBef>
              <a:buClr>
                <a:srgbClr val="000066"/>
              </a:buClr>
            </a:pPr>
            <a:endParaRPr lang="pt-BR" altLang="pt-BR" sz="2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0638" y="98425"/>
            <a:ext cx="9636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pt-BR" altLang="pt-BR" sz="2800">
                <a:cs typeface="Arial" charset="0"/>
              </a:rPr>
              <a:t>Relevância do BNDES para o emprego formal no Brasil</a:t>
            </a:r>
          </a:p>
        </p:txBody>
      </p:sp>
      <p:sp>
        <p:nvSpPr>
          <p:cNvPr id="23555" name="Picture 5"/>
          <p:cNvSpPr>
            <a:spLocks noChangeAspect="1" noChangeArrowheads="1"/>
          </p:cNvSpPr>
          <p:nvPr/>
        </p:nvSpPr>
        <p:spPr bwMode="auto">
          <a:xfrm>
            <a:off x="349250" y="855663"/>
            <a:ext cx="92487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1008063"/>
            <a:ext cx="92487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6688" y="103188"/>
            <a:ext cx="9574212" cy="517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Optimum" pitchFamily="2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pt-BR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Desembolsos BNDES e sua participação no PIB</a:t>
            </a:r>
          </a:p>
        </p:txBody>
      </p:sp>
      <p:graphicFrame>
        <p:nvGraphicFramePr>
          <p:cNvPr id="24579" name="Gráfico 4"/>
          <p:cNvGraphicFramePr>
            <a:graphicFrameLocks/>
          </p:cNvGraphicFramePr>
          <p:nvPr/>
        </p:nvGraphicFramePr>
        <p:xfrm>
          <a:off x="3175" y="873125"/>
          <a:ext cx="5021263" cy="3132138"/>
        </p:xfrm>
        <a:graphic>
          <a:graphicData uri="http://schemas.openxmlformats.org/presentationml/2006/ole">
            <p:oleObj spid="_x0000_s24579" r:id="rId3" imgW="9565453" imgH="5535648" progId="Excel.Chart.8">
              <p:embed/>
            </p:oleObj>
          </a:graphicData>
        </a:graphic>
      </p:graphicFrame>
      <p:sp>
        <p:nvSpPr>
          <p:cNvPr id="24580" name="CaixaDeTexto 10"/>
          <p:cNvSpPr txBox="1">
            <a:spLocks noChangeArrowheads="1"/>
          </p:cNvSpPr>
          <p:nvPr/>
        </p:nvSpPr>
        <p:spPr bwMode="auto">
          <a:xfrm>
            <a:off x="165100" y="6632575"/>
            <a:ext cx="4787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altLang="pt-BR" sz="1000" b="0">
                <a:cs typeface="Arial" charset="0"/>
              </a:rPr>
              <a:t>Fontes: BNDES e IBGE. Valores deflacionados pelo deflator da FBCF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429000"/>
            <a:ext cx="4967288" cy="3100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Optimum"/>
        <a:ea typeface=""/>
        <a:cs typeface=""/>
      </a:majorFont>
      <a:minorFont>
        <a:latin typeface="Optim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Optimum"/>
        <a:ea typeface=""/>
        <a:cs typeface=""/>
      </a:majorFont>
      <a:minorFont>
        <a:latin typeface="Optim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Optimum"/>
      <a:ea typeface=""/>
      <a:cs typeface=""/>
    </a:majorFont>
    <a:minorFont>
      <a:latin typeface="Optim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29982</TotalTime>
  <Words>1764</Words>
  <Application>Microsoft Office PowerPoint</Application>
  <PresentationFormat>Papel A4 (210 x 297 mm)</PresentationFormat>
  <Paragraphs>323</Paragraphs>
  <Slides>33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Calibri</vt:lpstr>
      <vt:lpstr>ＭＳ Ｐゴシック</vt:lpstr>
      <vt:lpstr>Arial</vt:lpstr>
      <vt:lpstr>Optimum</vt:lpstr>
      <vt:lpstr>Arial Black</vt:lpstr>
      <vt:lpstr>Wingdings</vt:lpstr>
      <vt:lpstr>Times New Roman</vt:lpstr>
      <vt:lpstr>3_Design padrão</vt:lpstr>
      <vt:lpstr>4_Design padrão</vt:lpstr>
      <vt:lpstr>Planilha do Microsoft Excel 97-2003</vt:lpstr>
      <vt:lpstr>Gráfico do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O mercado mundial de serviços de engenharia é muito disputado</vt:lpstr>
      <vt:lpstr>É muito acirrada a disputa pelos mercados latino-americano e africano</vt:lpstr>
      <vt:lpstr>Slide 24</vt:lpstr>
      <vt:lpstr>Slide 25</vt:lpstr>
      <vt:lpstr>Slide 26</vt:lpstr>
      <vt:lpstr>Carteira Pós-embarque - Serviços – Am. Latina e África (2003-2013)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JAPS</dc:creator>
  <cp:lastModifiedBy>danielfa</cp:lastModifiedBy>
  <cp:revision>1754</cp:revision>
  <cp:lastPrinted>2014-03-24T12:24:05Z</cp:lastPrinted>
  <dcterms:created xsi:type="dcterms:W3CDTF">2009-08-13T15:48:35Z</dcterms:created>
  <dcterms:modified xsi:type="dcterms:W3CDTF">2014-03-25T15:36:47Z</dcterms:modified>
</cp:coreProperties>
</file>