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389" r:id="rId2"/>
    <p:sldId id="324" r:id="rId3"/>
    <p:sldId id="394" r:id="rId4"/>
    <p:sldId id="407" r:id="rId5"/>
    <p:sldId id="395" r:id="rId6"/>
    <p:sldId id="397" r:id="rId7"/>
    <p:sldId id="405" r:id="rId8"/>
    <p:sldId id="403" r:id="rId9"/>
    <p:sldId id="404" r:id="rId10"/>
    <p:sldId id="408" r:id="rId11"/>
    <p:sldId id="396" r:id="rId12"/>
    <p:sldId id="388" r:id="rId13"/>
    <p:sldId id="406" r:id="rId14"/>
    <p:sldId id="409" r:id="rId15"/>
    <p:sldId id="392" r:id="rId16"/>
    <p:sldId id="402" r:id="rId17"/>
    <p:sldId id="381" r:id="rId18"/>
    <p:sldId id="390" r:id="rId19"/>
    <p:sldId id="355" r:id="rId20"/>
    <p:sldId id="352" r:id="rId21"/>
    <p:sldId id="387" r:id="rId22"/>
    <p:sldId id="366" r:id="rId23"/>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23"/>
    <a:srgbClr val="0C7A00"/>
    <a:srgbClr val="71C100"/>
    <a:srgbClr val="FFCC0D"/>
    <a:srgbClr val="30FF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25" autoAdjust="0"/>
    <p:restoredTop sz="88277" autoAdjust="0"/>
  </p:normalViewPr>
  <p:slideViewPr>
    <p:cSldViewPr snapToGrid="0">
      <p:cViewPr>
        <p:scale>
          <a:sx n="60" d="100"/>
          <a:sy n="60" d="100"/>
        </p:scale>
        <p:origin x="-1764" y="-1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en-US"/>
              <a:t>Taxa anual de deflorestamento na Amazônia  (km²)</a:t>
            </a:r>
          </a:p>
        </c:rich>
      </c:tx>
      <c:layout>
        <c:manualLayout>
          <c:xMode val="edge"/>
          <c:yMode val="edge"/>
          <c:x val="7.3749349613236675E-2"/>
          <c:y val="4.184498962411997E-2"/>
        </c:manualLayout>
      </c:layout>
      <c:overlay val="0"/>
    </c:title>
    <c:autoTitleDeleted val="0"/>
    <c:plotArea>
      <c:layout>
        <c:manualLayout>
          <c:layoutTarget val="inner"/>
          <c:xMode val="edge"/>
          <c:yMode val="edge"/>
          <c:x val="0.13044365049082518"/>
          <c:y val="0.17552730078549963"/>
          <c:w val="0.62249586643079302"/>
          <c:h val="0.72405760410626052"/>
        </c:manualLayout>
      </c:layout>
      <c:barChart>
        <c:barDir val="col"/>
        <c:grouping val="clustered"/>
        <c:varyColors val="0"/>
        <c:ser>
          <c:idx val="1"/>
          <c:order val="0"/>
          <c:tx>
            <c:strRef>
              <c:f>Plan2!$B$1</c:f>
              <c:strCache>
                <c:ptCount val="1"/>
                <c:pt idx="0">
                  <c:v>taxa anual de deflorestamento (km²)</c:v>
                </c:pt>
              </c:strCache>
            </c:strRef>
          </c:tx>
          <c:invertIfNegative val="0"/>
          <c:cat>
            <c:numRef>
              <c:f>Plan2!$A$2:$A$30</c:f>
              <c:numCache>
                <c:formatCode>General</c:formatCode>
                <c:ptCount val="29"/>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numCache>
            </c:numRef>
          </c:cat>
          <c:val>
            <c:numRef>
              <c:f>Plan2!$B$2:$B$30</c:f>
              <c:numCache>
                <c:formatCode>General</c:formatCode>
                <c:ptCount val="29"/>
                <c:pt idx="0">
                  <c:v>21050</c:v>
                </c:pt>
                <c:pt idx="1">
                  <c:v>17770</c:v>
                </c:pt>
                <c:pt idx="2">
                  <c:v>13730</c:v>
                </c:pt>
                <c:pt idx="3">
                  <c:v>11030</c:v>
                </c:pt>
                <c:pt idx="4">
                  <c:v>13786</c:v>
                </c:pt>
                <c:pt idx="5">
                  <c:v>14896</c:v>
                </c:pt>
                <c:pt idx="6">
                  <c:v>14896</c:v>
                </c:pt>
                <c:pt idx="7">
                  <c:v>29059</c:v>
                </c:pt>
                <c:pt idx="8">
                  <c:v>18161</c:v>
                </c:pt>
                <c:pt idx="9">
                  <c:v>13227</c:v>
                </c:pt>
                <c:pt idx="10">
                  <c:v>17383</c:v>
                </c:pt>
                <c:pt idx="11">
                  <c:v>17259</c:v>
                </c:pt>
                <c:pt idx="12">
                  <c:v>18226</c:v>
                </c:pt>
                <c:pt idx="13">
                  <c:v>18165</c:v>
                </c:pt>
                <c:pt idx="14">
                  <c:v>21651</c:v>
                </c:pt>
                <c:pt idx="15">
                  <c:v>25396</c:v>
                </c:pt>
                <c:pt idx="16">
                  <c:v>27772</c:v>
                </c:pt>
                <c:pt idx="17">
                  <c:v>19014</c:v>
                </c:pt>
                <c:pt idx="18">
                  <c:v>14286</c:v>
                </c:pt>
                <c:pt idx="19">
                  <c:v>11651</c:v>
                </c:pt>
                <c:pt idx="20">
                  <c:v>12911</c:v>
                </c:pt>
                <c:pt idx="21">
                  <c:v>7464</c:v>
                </c:pt>
                <c:pt idx="22">
                  <c:v>7000</c:v>
                </c:pt>
                <c:pt idx="23">
                  <c:v>6418</c:v>
                </c:pt>
                <c:pt idx="24">
                  <c:v>4571</c:v>
                </c:pt>
                <c:pt idx="25">
                  <c:v>5891</c:v>
                </c:pt>
                <c:pt idx="26">
                  <c:v>5012</c:v>
                </c:pt>
                <c:pt idx="27">
                  <c:v>6207</c:v>
                </c:pt>
                <c:pt idx="28">
                  <c:v>7989</c:v>
                </c:pt>
              </c:numCache>
            </c:numRef>
          </c:val>
        </c:ser>
        <c:dLbls>
          <c:showLegendKey val="0"/>
          <c:showVal val="0"/>
          <c:showCatName val="0"/>
          <c:showSerName val="0"/>
          <c:showPercent val="0"/>
          <c:showBubbleSize val="0"/>
        </c:dLbls>
        <c:gapWidth val="150"/>
        <c:axId val="130605056"/>
        <c:axId val="65908672"/>
      </c:barChart>
      <c:catAx>
        <c:axId val="130605056"/>
        <c:scaling>
          <c:orientation val="minMax"/>
        </c:scaling>
        <c:delete val="0"/>
        <c:axPos val="b"/>
        <c:numFmt formatCode="General" sourceLinked="1"/>
        <c:majorTickMark val="out"/>
        <c:minorTickMark val="none"/>
        <c:tickLblPos val="nextTo"/>
        <c:crossAx val="65908672"/>
        <c:crosses val="autoZero"/>
        <c:auto val="1"/>
        <c:lblAlgn val="ctr"/>
        <c:lblOffset val="100"/>
        <c:noMultiLvlLbl val="0"/>
      </c:catAx>
      <c:valAx>
        <c:axId val="65908672"/>
        <c:scaling>
          <c:orientation val="minMax"/>
        </c:scaling>
        <c:delete val="0"/>
        <c:axPos val="l"/>
        <c:majorGridlines/>
        <c:numFmt formatCode="General" sourceLinked="1"/>
        <c:majorTickMark val="out"/>
        <c:minorTickMark val="none"/>
        <c:tickLblPos val="nextTo"/>
        <c:crossAx val="130605056"/>
        <c:crosses val="autoZero"/>
        <c:crossBetween val="between"/>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953F5B-9319-4B33-ADDE-50974330880E}" type="doc">
      <dgm:prSet loTypeId="urn:diagrams.loki3.com/VaryingWidthList+Icon" loCatId="list" qsTypeId="urn:microsoft.com/office/officeart/2005/8/quickstyle/simple1" qsCatId="simple" csTypeId="urn:microsoft.com/office/officeart/2005/8/colors/accent1_2" csCatId="accent1" phldr="1"/>
      <dgm:spPr/>
    </dgm:pt>
    <dgm:pt modelId="{073B8607-1227-4087-BC3D-2E76120D28F5}">
      <dgm:prSet phldrT="[Texto]" custT="1">
        <dgm:style>
          <a:lnRef idx="1">
            <a:schemeClr val="dk1"/>
          </a:lnRef>
          <a:fillRef idx="3">
            <a:schemeClr val="dk1"/>
          </a:fillRef>
          <a:effectRef idx="2">
            <a:schemeClr val="dk1"/>
          </a:effectRef>
          <a:fontRef idx="minor">
            <a:schemeClr val="lt1"/>
          </a:fontRef>
        </dgm:style>
      </dgm:prSet>
      <dgm:spPr/>
      <dgm:t>
        <a:bodyPr/>
        <a:lstStyle/>
        <a:p>
          <a:r>
            <a:rPr lang="pt-BR" sz="1600" dirty="0" smtClean="0"/>
            <a:t>Comando e Controle</a:t>
          </a:r>
          <a:endParaRPr lang="pt-BR" sz="1600" dirty="0"/>
        </a:p>
      </dgm:t>
    </dgm:pt>
    <dgm:pt modelId="{4A661D78-60A4-46C0-8CF0-0CFB57DE14D9}" type="parTrans" cxnId="{7D0F0531-8749-46A0-B2E2-82C2A03421A2}">
      <dgm:prSet/>
      <dgm:spPr/>
      <dgm:t>
        <a:bodyPr/>
        <a:lstStyle/>
        <a:p>
          <a:endParaRPr lang="pt-BR"/>
        </a:p>
      </dgm:t>
    </dgm:pt>
    <dgm:pt modelId="{496D3734-5181-4E5C-9FFB-6AB83C30B0CE}" type="sibTrans" cxnId="{7D0F0531-8749-46A0-B2E2-82C2A03421A2}">
      <dgm:prSet/>
      <dgm:spPr/>
      <dgm:t>
        <a:bodyPr/>
        <a:lstStyle/>
        <a:p>
          <a:endParaRPr lang="pt-BR"/>
        </a:p>
      </dgm:t>
    </dgm:pt>
    <dgm:pt modelId="{BB7C789F-9114-4789-A8B6-1FDFC9C05720}">
      <dgm:prSet phldrT="[Texto]" custT="1">
        <dgm:style>
          <a:lnRef idx="1">
            <a:schemeClr val="dk1"/>
          </a:lnRef>
          <a:fillRef idx="3">
            <a:schemeClr val="dk1"/>
          </a:fillRef>
          <a:effectRef idx="2">
            <a:schemeClr val="dk1"/>
          </a:effectRef>
          <a:fontRef idx="minor">
            <a:schemeClr val="lt1"/>
          </a:fontRef>
        </dgm:style>
      </dgm:prSet>
      <dgm:spPr/>
      <dgm:t>
        <a:bodyPr/>
        <a:lstStyle/>
        <a:p>
          <a:r>
            <a:rPr lang="pt-BR" sz="1600" dirty="0" smtClean="0"/>
            <a:t>Novas áreas protegidas</a:t>
          </a:r>
          <a:endParaRPr lang="pt-BR" sz="1600" dirty="0"/>
        </a:p>
      </dgm:t>
    </dgm:pt>
    <dgm:pt modelId="{CBD0EEFE-7361-4F5D-A9BB-354BBF3718DB}" type="parTrans" cxnId="{F2F7EFFD-AAEA-4DB5-B85F-783E505878B1}">
      <dgm:prSet/>
      <dgm:spPr/>
      <dgm:t>
        <a:bodyPr/>
        <a:lstStyle/>
        <a:p>
          <a:endParaRPr lang="pt-BR"/>
        </a:p>
      </dgm:t>
    </dgm:pt>
    <dgm:pt modelId="{80C8848D-FC58-4E6B-A9D2-9A757CC1211D}" type="sibTrans" cxnId="{F2F7EFFD-AAEA-4DB5-B85F-783E505878B1}">
      <dgm:prSet/>
      <dgm:spPr/>
      <dgm:t>
        <a:bodyPr/>
        <a:lstStyle/>
        <a:p>
          <a:endParaRPr lang="pt-BR"/>
        </a:p>
      </dgm:t>
    </dgm:pt>
    <dgm:pt modelId="{596405A4-90DC-4A25-B8A6-226DB702CEFD}">
      <dgm:prSet phldrT="[Texto]" custT="1">
        <dgm:style>
          <a:lnRef idx="1">
            <a:schemeClr val="dk1"/>
          </a:lnRef>
          <a:fillRef idx="3">
            <a:schemeClr val="dk1"/>
          </a:fillRef>
          <a:effectRef idx="2">
            <a:schemeClr val="dk1"/>
          </a:effectRef>
          <a:fontRef idx="minor">
            <a:schemeClr val="lt1"/>
          </a:fontRef>
        </dgm:style>
      </dgm:prSet>
      <dgm:spPr/>
      <dgm:t>
        <a:bodyPr/>
        <a:lstStyle/>
        <a:p>
          <a:r>
            <a:rPr lang="pt-BR" sz="1600" dirty="0" smtClean="0"/>
            <a:t>Compromissos de mercado</a:t>
          </a:r>
          <a:endParaRPr lang="pt-BR" sz="1600" dirty="0"/>
        </a:p>
      </dgm:t>
    </dgm:pt>
    <dgm:pt modelId="{9C07089E-0585-49D7-B23E-649A6EB9EBF5}" type="parTrans" cxnId="{D8E918A7-5EC4-4D29-8647-D5856121EE27}">
      <dgm:prSet/>
      <dgm:spPr/>
      <dgm:t>
        <a:bodyPr/>
        <a:lstStyle/>
        <a:p>
          <a:endParaRPr lang="pt-BR"/>
        </a:p>
      </dgm:t>
    </dgm:pt>
    <dgm:pt modelId="{5308C359-D270-49EC-847F-41020F26166A}" type="sibTrans" cxnId="{D8E918A7-5EC4-4D29-8647-D5856121EE27}">
      <dgm:prSet/>
      <dgm:spPr/>
      <dgm:t>
        <a:bodyPr/>
        <a:lstStyle/>
        <a:p>
          <a:endParaRPr lang="pt-BR"/>
        </a:p>
      </dgm:t>
    </dgm:pt>
    <dgm:pt modelId="{6297F3DC-702F-47AA-87BA-1ADF460D4735}">
      <dgm:prSet phldrT="[Texto]" custT="1">
        <dgm:style>
          <a:lnRef idx="1">
            <a:schemeClr val="dk1"/>
          </a:lnRef>
          <a:fillRef idx="3">
            <a:schemeClr val="dk1"/>
          </a:fillRef>
          <a:effectRef idx="2">
            <a:schemeClr val="dk1"/>
          </a:effectRef>
          <a:fontRef idx="minor">
            <a:schemeClr val="lt1"/>
          </a:fontRef>
        </dgm:style>
      </dgm:prSet>
      <dgm:spPr/>
      <dgm:t>
        <a:bodyPr/>
        <a:lstStyle/>
        <a:p>
          <a:r>
            <a:rPr lang="pt-BR" sz="1600" dirty="0" smtClean="0"/>
            <a:t>TAC da Pecuária</a:t>
          </a:r>
          <a:endParaRPr lang="pt-BR" sz="1600" dirty="0"/>
        </a:p>
      </dgm:t>
    </dgm:pt>
    <dgm:pt modelId="{55B80FFC-F561-4ABA-BB0B-4A276602B34F}" type="parTrans" cxnId="{FE752EE0-524E-4D7E-8F3B-3F748D6CA9F8}">
      <dgm:prSet/>
      <dgm:spPr/>
      <dgm:t>
        <a:bodyPr/>
        <a:lstStyle/>
        <a:p>
          <a:endParaRPr lang="pt-BR"/>
        </a:p>
      </dgm:t>
    </dgm:pt>
    <dgm:pt modelId="{4FE0E33B-2AA2-4B98-860A-6BBA12E9BA4F}" type="sibTrans" cxnId="{FE752EE0-524E-4D7E-8F3B-3F748D6CA9F8}">
      <dgm:prSet/>
      <dgm:spPr/>
      <dgm:t>
        <a:bodyPr/>
        <a:lstStyle/>
        <a:p>
          <a:endParaRPr lang="pt-BR"/>
        </a:p>
      </dgm:t>
    </dgm:pt>
    <dgm:pt modelId="{83C5EDF4-7B02-41C0-AA45-ECB40AC08380}" type="pres">
      <dgm:prSet presAssocID="{06953F5B-9319-4B33-ADDE-50974330880E}" presName="Name0" presStyleCnt="0">
        <dgm:presLayoutVars>
          <dgm:resizeHandles/>
        </dgm:presLayoutVars>
      </dgm:prSet>
      <dgm:spPr/>
    </dgm:pt>
    <dgm:pt modelId="{B273CD53-E4BA-4B02-AFA1-09E043BC3626}" type="pres">
      <dgm:prSet presAssocID="{073B8607-1227-4087-BC3D-2E76120D28F5}" presName="text" presStyleLbl="node1" presStyleIdx="0" presStyleCnt="4" custAng="18931277" custScaleX="115505" custScaleY="5620" custLinFactY="5828" custLinFactNeighborX="10128" custLinFactNeighborY="100000">
        <dgm:presLayoutVars>
          <dgm:bulletEnabled val="1"/>
        </dgm:presLayoutVars>
      </dgm:prSet>
      <dgm:spPr/>
      <dgm:t>
        <a:bodyPr/>
        <a:lstStyle/>
        <a:p>
          <a:endParaRPr lang="pt-BR"/>
        </a:p>
      </dgm:t>
    </dgm:pt>
    <dgm:pt modelId="{D5880C4B-3243-4958-862F-64CC8FD02113}" type="pres">
      <dgm:prSet presAssocID="{496D3734-5181-4E5C-9FFB-6AB83C30B0CE}" presName="space" presStyleCnt="0"/>
      <dgm:spPr/>
    </dgm:pt>
    <dgm:pt modelId="{99F16FF9-4571-41BB-8658-B635FDB5EDC5}" type="pres">
      <dgm:prSet presAssocID="{BB7C789F-9114-4789-A8B6-1FDFC9C05720}" presName="text" presStyleLbl="node1" presStyleIdx="1" presStyleCnt="4" custAng="19020531" custScaleX="108776" custScaleY="5236" custLinFactY="1460" custLinFactNeighborX="22357" custLinFactNeighborY="100000">
        <dgm:presLayoutVars>
          <dgm:bulletEnabled val="1"/>
        </dgm:presLayoutVars>
      </dgm:prSet>
      <dgm:spPr/>
      <dgm:t>
        <a:bodyPr/>
        <a:lstStyle/>
        <a:p>
          <a:endParaRPr lang="pt-BR"/>
        </a:p>
      </dgm:t>
    </dgm:pt>
    <dgm:pt modelId="{80E0F05F-8808-41A6-A8CB-01E6EA7404C1}" type="pres">
      <dgm:prSet presAssocID="{80C8848D-FC58-4E6B-A9D2-9A757CC1211D}" presName="space" presStyleCnt="0"/>
      <dgm:spPr/>
    </dgm:pt>
    <dgm:pt modelId="{4C1227D3-D0D6-4C33-B54C-BEC36D776573}" type="pres">
      <dgm:prSet presAssocID="{596405A4-90DC-4A25-B8A6-226DB702CEFD}" presName="text" presStyleLbl="node1" presStyleIdx="2" presStyleCnt="4" custAng="19097777" custScaleX="142636" custScaleY="4912" custLinFactY="-3516" custLinFactNeighborX="52344" custLinFactNeighborY="-100000">
        <dgm:presLayoutVars>
          <dgm:bulletEnabled val="1"/>
        </dgm:presLayoutVars>
      </dgm:prSet>
      <dgm:spPr/>
      <dgm:t>
        <a:bodyPr/>
        <a:lstStyle/>
        <a:p>
          <a:endParaRPr lang="pt-BR"/>
        </a:p>
      </dgm:t>
    </dgm:pt>
    <dgm:pt modelId="{ED8A8272-D05C-4575-9D44-C3C6A66A7A18}" type="pres">
      <dgm:prSet presAssocID="{5308C359-D270-49EC-847F-41020F26166A}" presName="space" presStyleCnt="0"/>
      <dgm:spPr/>
    </dgm:pt>
    <dgm:pt modelId="{B551151E-1F1C-4385-A96F-10EB9B9E2FA9}" type="pres">
      <dgm:prSet presAssocID="{6297F3DC-702F-47AA-87BA-1ADF460D4735}" presName="text" presStyleLbl="node1" presStyleIdx="3" presStyleCnt="4" custAng="19119514" custScaleX="198184" custScaleY="6496" custLinFactX="8968" custLinFactY="-6012" custLinFactNeighborX="100000" custLinFactNeighborY="-100000">
        <dgm:presLayoutVars>
          <dgm:bulletEnabled val="1"/>
        </dgm:presLayoutVars>
      </dgm:prSet>
      <dgm:spPr/>
      <dgm:t>
        <a:bodyPr/>
        <a:lstStyle/>
        <a:p>
          <a:endParaRPr lang="pt-BR"/>
        </a:p>
      </dgm:t>
    </dgm:pt>
  </dgm:ptLst>
  <dgm:cxnLst>
    <dgm:cxn modelId="{31991264-C627-4EA8-891F-C0CA8A25C3E5}" type="presOf" srcId="{BB7C789F-9114-4789-A8B6-1FDFC9C05720}" destId="{99F16FF9-4571-41BB-8658-B635FDB5EDC5}" srcOrd="0" destOrd="0" presId="urn:diagrams.loki3.com/VaryingWidthList+Icon"/>
    <dgm:cxn modelId="{D8E918A7-5EC4-4D29-8647-D5856121EE27}" srcId="{06953F5B-9319-4B33-ADDE-50974330880E}" destId="{596405A4-90DC-4A25-B8A6-226DB702CEFD}" srcOrd="2" destOrd="0" parTransId="{9C07089E-0585-49D7-B23E-649A6EB9EBF5}" sibTransId="{5308C359-D270-49EC-847F-41020F26166A}"/>
    <dgm:cxn modelId="{9DDC445B-1F73-4734-A5EE-732721AF07D6}" type="presOf" srcId="{596405A4-90DC-4A25-B8A6-226DB702CEFD}" destId="{4C1227D3-D0D6-4C33-B54C-BEC36D776573}" srcOrd="0" destOrd="0" presId="urn:diagrams.loki3.com/VaryingWidthList+Icon"/>
    <dgm:cxn modelId="{7D0F0531-8749-46A0-B2E2-82C2A03421A2}" srcId="{06953F5B-9319-4B33-ADDE-50974330880E}" destId="{073B8607-1227-4087-BC3D-2E76120D28F5}" srcOrd="0" destOrd="0" parTransId="{4A661D78-60A4-46C0-8CF0-0CFB57DE14D9}" sibTransId="{496D3734-5181-4E5C-9FFB-6AB83C30B0CE}"/>
    <dgm:cxn modelId="{512F1E45-5D32-4688-A546-FCD278C63823}" type="presOf" srcId="{6297F3DC-702F-47AA-87BA-1ADF460D4735}" destId="{B551151E-1F1C-4385-A96F-10EB9B9E2FA9}" srcOrd="0" destOrd="0" presId="urn:diagrams.loki3.com/VaryingWidthList+Icon"/>
    <dgm:cxn modelId="{1BF41831-495F-4E92-8960-1FB213D61637}" type="presOf" srcId="{073B8607-1227-4087-BC3D-2E76120D28F5}" destId="{B273CD53-E4BA-4B02-AFA1-09E043BC3626}" srcOrd="0" destOrd="0" presId="urn:diagrams.loki3.com/VaryingWidthList+Icon"/>
    <dgm:cxn modelId="{FE752EE0-524E-4D7E-8F3B-3F748D6CA9F8}" srcId="{06953F5B-9319-4B33-ADDE-50974330880E}" destId="{6297F3DC-702F-47AA-87BA-1ADF460D4735}" srcOrd="3" destOrd="0" parTransId="{55B80FFC-F561-4ABA-BB0B-4A276602B34F}" sibTransId="{4FE0E33B-2AA2-4B98-860A-6BBA12E9BA4F}"/>
    <dgm:cxn modelId="{6A6FBBAF-E4BB-4762-9AB7-9661495596F4}" type="presOf" srcId="{06953F5B-9319-4B33-ADDE-50974330880E}" destId="{83C5EDF4-7B02-41C0-AA45-ECB40AC08380}" srcOrd="0" destOrd="0" presId="urn:diagrams.loki3.com/VaryingWidthList+Icon"/>
    <dgm:cxn modelId="{F2F7EFFD-AAEA-4DB5-B85F-783E505878B1}" srcId="{06953F5B-9319-4B33-ADDE-50974330880E}" destId="{BB7C789F-9114-4789-A8B6-1FDFC9C05720}" srcOrd="1" destOrd="0" parTransId="{CBD0EEFE-7361-4F5D-A9BB-354BBF3718DB}" sibTransId="{80C8848D-FC58-4E6B-A9D2-9A757CC1211D}"/>
    <dgm:cxn modelId="{AF49AA38-1989-43CD-9658-DB94B87E7FAC}" type="presParOf" srcId="{83C5EDF4-7B02-41C0-AA45-ECB40AC08380}" destId="{B273CD53-E4BA-4B02-AFA1-09E043BC3626}" srcOrd="0" destOrd="0" presId="urn:diagrams.loki3.com/VaryingWidthList+Icon"/>
    <dgm:cxn modelId="{FC914D4E-B7C9-4D83-84C3-E94FA4476ECE}" type="presParOf" srcId="{83C5EDF4-7B02-41C0-AA45-ECB40AC08380}" destId="{D5880C4B-3243-4958-862F-64CC8FD02113}" srcOrd="1" destOrd="0" presId="urn:diagrams.loki3.com/VaryingWidthList+Icon"/>
    <dgm:cxn modelId="{E6D0A240-8473-490E-893B-C8FC4CF44350}" type="presParOf" srcId="{83C5EDF4-7B02-41C0-AA45-ECB40AC08380}" destId="{99F16FF9-4571-41BB-8658-B635FDB5EDC5}" srcOrd="2" destOrd="0" presId="urn:diagrams.loki3.com/VaryingWidthList+Icon"/>
    <dgm:cxn modelId="{8BAA0AC5-FC0F-4F22-94F5-9435D27283DE}" type="presParOf" srcId="{83C5EDF4-7B02-41C0-AA45-ECB40AC08380}" destId="{80E0F05F-8808-41A6-A8CB-01E6EA7404C1}" srcOrd="3" destOrd="0" presId="urn:diagrams.loki3.com/VaryingWidthList+Icon"/>
    <dgm:cxn modelId="{C284EF58-32E7-48DA-8BB4-6190463E5D4D}" type="presParOf" srcId="{83C5EDF4-7B02-41C0-AA45-ECB40AC08380}" destId="{4C1227D3-D0D6-4C33-B54C-BEC36D776573}" srcOrd="4" destOrd="0" presId="urn:diagrams.loki3.com/VaryingWidthList+Icon"/>
    <dgm:cxn modelId="{EA29CD78-FB6A-42F4-8ABD-C6A761CCCFC4}" type="presParOf" srcId="{83C5EDF4-7B02-41C0-AA45-ECB40AC08380}" destId="{ED8A8272-D05C-4575-9D44-C3C6A66A7A18}" srcOrd="5" destOrd="0" presId="urn:diagrams.loki3.com/VaryingWidthList+Icon"/>
    <dgm:cxn modelId="{6FF1EF33-FF71-4927-831B-29DD4E337309}" type="presParOf" srcId="{83C5EDF4-7B02-41C0-AA45-ECB40AC08380}" destId="{B551151E-1F1C-4385-A96F-10EB9B9E2FA9}" srcOrd="6" destOrd="0" presId="urn:diagrams.loki3.com/VaryingWidthLis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3CD53-E4BA-4B02-AFA1-09E043BC3626}">
      <dsp:nvSpPr>
        <dsp:cNvPr id="0" name=""/>
        <dsp:cNvSpPr/>
      </dsp:nvSpPr>
      <dsp:spPr>
        <a:xfrm rot="18931277">
          <a:off x="2689613" y="1850045"/>
          <a:ext cx="2286999" cy="245834"/>
        </a:xfrm>
        <a:prstGeom prst="rect">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w="9525" cap="flat" cmpd="sng" algn="ctr">
          <a:solidFill>
            <a:schemeClr val="dk1">
              <a:shade val="95000"/>
              <a:satMod val="105000"/>
            </a:schemeClr>
          </a:solidFill>
          <a:prstDash val="solid"/>
        </a:ln>
        <a:effectLst>
          <a:outerShdw blurRad="40000" dist="23000" dir="5400000" rotWithShape="0">
            <a:srgbClr val="000000">
              <a:alpha val="35000"/>
            </a:srgbClr>
          </a:outerShdw>
        </a:effectLst>
      </dsp:spPr>
      <dsp:style>
        <a:lnRef idx="1">
          <a:schemeClr val="dk1"/>
        </a:lnRef>
        <a:fillRef idx="3">
          <a:schemeClr val="dk1"/>
        </a:fillRef>
        <a:effectRef idx="2">
          <a:schemeClr val="dk1"/>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pt-BR" sz="1600" kern="1200" dirty="0" smtClean="0"/>
            <a:t>Comando e Controle</a:t>
          </a:r>
          <a:endParaRPr lang="pt-BR" sz="1600" kern="1200" dirty="0"/>
        </a:p>
      </dsp:txBody>
      <dsp:txXfrm>
        <a:off x="2689613" y="1850045"/>
        <a:ext cx="2286999" cy="245834"/>
      </dsp:txXfrm>
    </dsp:sp>
    <dsp:sp modelId="{99F16FF9-4571-41BB-8658-B635FDB5EDC5}">
      <dsp:nvSpPr>
        <dsp:cNvPr id="0" name=""/>
        <dsp:cNvSpPr/>
      </dsp:nvSpPr>
      <dsp:spPr>
        <a:xfrm rot="19020531">
          <a:off x="2911881" y="2123524"/>
          <a:ext cx="2447460" cy="229036"/>
        </a:xfrm>
        <a:prstGeom prst="rect">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w="9525" cap="flat" cmpd="sng" algn="ctr">
          <a:solidFill>
            <a:schemeClr val="dk1">
              <a:shade val="95000"/>
              <a:satMod val="105000"/>
            </a:schemeClr>
          </a:solidFill>
          <a:prstDash val="solid"/>
        </a:ln>
        <a:effectLst>
          <a:outerShdw blurRad="40000" dist="23000" dir="5400000" rotWithShape="0">
            <a:srgbClr val="000000">
              <a:alpha val="35000"/>
            </a:srgbClr>
          </a:outerShdw>
        </a:effectLst>
      </dsp:spPr>
      <dsp:style>
        <a:lnRef idx="1">
          <a:schemeClr val="dk1"/>
        </a:lnRef>
        <a:fillRef idx="3">
          <a:schemeClr val="dk1"/>
        </a:fillRef>
        <a:effectRef idx="2">
          <a:schemeClr val="dk1"/>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pt-BR" sz="1600" kern="1200" dirty="0" smtClean="0"/>
            <a:t>Novas áreas protegidas</a:t>
          </a:r>
          <a:endParaRPr lang="pt-BR" sz="1600" kern="1200" dirty="0"/>
        </a:p>
      </dsp:txBody>
      <dsp:txXfrm>
        <a:off x="2911881" y="2123524"/>
        <a:ext cx="2447460" cy="229036"/>
      </dsp:txXfrm>
    </dsp:sp>
    <dsp:sp modelId="{4C1227D3-D0D6-4C33-B54C-BEC36D776573}">
      <dsp:nvSpPr>
        <dsp:cNvPr id="0" name=""/>
        <dsp:cNvSpPr/>
      </dsp:nvSpPr>
      <dsp:spPr>
        <a:xfrm rot="19097777">
          <a:off x="3137357" y="1916184"/>
          <a:ext cx="3722799" cy="214864"/>
        </a:xfrm>
        <a:prstGeom prst="rect">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w="9525" cap="flat" cmpd="sng" algn="ctr">
          <a:solidFill>
            <a:schemeClr val="dk1">
              <a:shade val="95000"/>
              <a:satMod val="105000"/>
            </a:schemeClr>
          </a:solidFill>
          <a:prstDash val="solid"/>
        </a:ln>
        <a:effectLst>
          <a:outerShdw blurRad="40000" dist="23000" dir="5400000" rotWithShape="0">
            <a:srgbClr val="000000">
              <a:alpha val="35000"/>
            </a:srgbClr>
          </a:outerShdw>
        </a:effectLst>
      </dsp:spPr>
      <dsp:style>
        <a:lnRef idx="1">
          <a:schemeClr val="dk1"/>
        </a:lnRef>
        <a:fillRef idx="3">
          <a:schemeClr val="dk1"/>
        </a:fillRef>
        <a:effectRef idx="2">
          <a:schemeClr val="dk1"/>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pt-BR" sz="1600" kern="1200" dirty="0" smtClean="0"/>
            <a:t>Compromissos de mercado</a:t>
          </a:r>
          <a:endParaRPr lang="pt-BR" sz="1600" kern="1200" dirty="0"/>
        </a:p>
      </dsp:txBody>
      <dsp:txXfrm>
        <a:off x="3137357" y="1916184"/>
        <a:ext cx="3722799" cy="214864"/>
      </dsp:txXfrm>
    </dsp:sp>
    <dsp:sp modelId="{B551151E-1F1C-4385-A96F-10EB9B9E2FA9}">
      <dsp:nvSpPr>
        <dsp:cNvPr id="0" name=""/>
        <dsp:cNvSpPr/>
      </dsp:nvSpPr>
      <dsp:spPr>
        <a:xfrm rot="19119514">
          <a:off x="3792570" y="2240580"/>
          <a:ext cx="3210580" cy="284152"/>
        </a:xfrm>
        <a:prstGeom prst="rect">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w="9525" cap="flat" cmpd="sng" algn="ctr">
          <a:solidFill>
            <a:schemeClr val="dk1">
              <a:shade val="95000"/>
              <a:satMod val="105000"/>
            </a:schemeClr>
          </a:solidFill>
          <a:prstDash val="solid"/>
        </a:ln>
        <a:effectLst>
          <a:outerShdw blurRad="40000" dist="23000" dir="5400000" rotWithShape="0">
            <a:srgbClr val="000000">
              <a:alpha val="35000"/>
            </a:srgbClr>
          </a:outerShdw>
        </a:effectLst>
      </dsp:spPr>
      <dsp:style>
        <a:lnRef idx="1">
          <a:schemeClr val="dk1"/>
        </a:lnRef>
        <a:fillRef idx="3">
          <a:schemeClr val="dk1"/>
        </a:fillRef>
        <a:effectRef idx="2">
          <a:schemeClr val="dk1"/>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pt-BR" sz="1600" kern="1200" dirty="0" smtClean="0"/>
            <a:t>TAC da Pecuária</a:t>
          </a:r>
          <a:endParaRPr lang="pt-BR" sz="1600" kern="1200" dirty="0"/>
        </a:p>
      </dsp:txBody>
      <dsp:txXfrm>
        <a:off x="3792570" y="2240580"/>
        <a:ext cx="3210580" cy="284152"/>
      </dsp:txXfrm>
    </dsp:sp>
  </dsp:spTree>
</dsp:drawing>
</file>

<file path=ppt/diagrams/layout1.xml><?xml version="1.0" encoding="utf-8"?>
<dgm:layoutDef xmlns:dgm="http://schemas.openxmlformats.org/drawingml/2006/diagram" xmlns:a="http://schemas.openxmlformats.org/drawingml/2006/main" uniqueId="urn:diagrams.loki3.com/VaryingWidthList+Icon">
  <dgm:title val="Lista de Larguras Variáveis"/>
  <dgm:desc val="Use para enfatizar itens de pesos diferentes. Bom para grandes quantidades de texto do Nível 1. A largura de cada forma é determinada de modo independente com base em seu texto."/>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0.00587</cdr:x>
      <cdr:y>0.12273</cdr:y>
    </cdr:from>
    <cdr:to>
      <cdr:x>0.09251</cdr:x>
      <cdr:y>0.24256</cdr:y>
    </cdr:to>
    <cdr:sp macro="" textlink="">
      <cdr:nvSpPr>
        <cdr:cNvPr id="2" name="CaixaDeTexto 1"/>
        <cdr:cNvSpPr txBox="1"/>
      </cdr:nvSpPr>
      <cdr:spPr>
        <a:xfrm xmlns:a="http://schemas.openxmlformats.org/drawingml/2006/main">
          <a:off x="48708" y="623090"/>
          <a:ext cx="718925" cy="60837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800" b="1" dirty="0"/>
            <a:t>área</a:t>
          </a:r>
          <a:r>
            <a:rPr lang="pt-BR" sz="800" b="1" baseline="0" dirty="0"/>
            <a:t> (KM²)</a:t>
          </a:r>
          <a:endParaRPr lang="pt-BR" sz="800" b="1" dirty="0"/>
        </a:p>
      </cdr:txBody>
    </cdr:sp>
  </cdr:relSizeAnchor>
  <cdr:relSizeAnchor xmlns:cdr="http://schemas.openxmlformats.org/drawingml/2006/chartDrawing">
    <cdr:from>
      <cdr:x>0.76204</cdr:x>
      <cdr:y>0.88017</cdr:y>
    </cdr:from>
    <cdr:to>
      <cdr:x>0.84868</cdr:x>
      <cdr:y>1</cdr:y>
    </cdr:to>
    <cdr:sp macro="" textlink="">
      <cdr:nvSpPr>
        <cdr:cNvPr id="3" name="CaixaDeTexto 1"/>
        <cdr:cNvSpPr txBox="1"/>
      </cdr:nvSpPr>
      <cdr:spPr>
        <a:xfrm xmlns:a="http://schemas.openxmlformats.org/drawingml/2006/main">
          <a:off x="6323320" y="4468594"/>
          <a:ext cx="718924" cy="60837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t-BR" sz="800" b="1" dirty="0"/>
            <a:t>ano</a:t>
          </a:r>
        </a:p>
      </cdr:txBody>
    </cdr:sp>
  </cdr:relSizeAnchor>
  <cdr:relSizeAnchor xmlns:cdr="http://schemas.openxmlformats.org/drawingml/2006/chartDrawing">
    <cdr:from>
      <cdr:x>0.48026</cdr:x>
      <cdr:y>0.33065</cdr:y>
    </cdr:from>
    <cdr:to>
      <cdr:x>0.65461</cdr:x>
      <cdr:y>0.78764</cdr:y>
    </cdr:to>
    <cdr:cxnSp macro="">
      <cdr:nvCxnSpPr>
        <cdr:cNvPr id="5" name="Conector angulado 4"/>
        <cdr:cNvCxnSpPr/>
      </cdr:nvCxnSpPr>
      <cdr:spPr>
        <a:xfrm xmlns:a="http://schemas.openxmlformats.org/drawingml/2006/main" rot="16200000" flipH="1">
          <a:off x="3548419" y="2115405"/>
          <a:ext cx="2320121" cy="1446664"/>
        </a:xfrm>
        <a:prstGeom xmlns:a="http://schemas.openxmlformats.org/drawingml/2006/main" prst="bentConnector3">
          <a:avLst/>
        </a:prstGeom>
        <a:ln xmlns:a="http://schemas.openxmlformats.org/drawingml/2006/main">
          <a:solidFill>
            <a:srgbClr val="FF0000"/>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7B2051-04D2-3C4E-9660-9CD21691C4E7}" type="datetimeFigureOut">
              <a:rPr lang="en-US" smtClean="0"/>
              <a:t>5/9/2017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B3BDB9-63C2-B948-8192-D8CFF9508A6C}" type="slidenum">
              <a:rPr lang="en-US" smtClean="0"/>
              <a:t>‹nº›</a:t>
            </a:fld>
            <a:endParaRPr lang="en-US"/>
          </a:p>
        </p:txBody>
      </p:sp>
    </p:spTree>
    <p:extLst>
      <p:ext uri="{BB962C8B-B14F-4D97-AF65-F5344CB8AC3E}">
        <p14:creationId xmlns:p14="http://schemas.microsoft.com/office/powerpoint/2010/main" val="1718196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3</a:t>
            </a:fld>
            <a:endParaRPr lang="en-US"/>
          </a:p>
        </p:txBody>
      </p:sp>
    </p:spTree>
    <p:extLst>
      <p:ext uri="{BB962C8B-B14F-4D97-AF65-F5344CB8AC3E}">
        <p14:creationId xmlns:p14="http://schemas.microsoft.com/office/powerpoint/2010/main" val="2672973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18</a:t>
            </a:fld>
            <a:endParaRPr lang="en-US"/>
          </a:p>
        </p:txBody>
      </p:sp>
    </p:spTree>
    <p:extLst>
      <p:ext uri="{BB962C8B-B14F-4D97-AF65-F5344CB8AC3E}">
        <p14:creationId xmlns:p14="http://schemas.microsoft.com/office/powerpoint/2010/main" val="4226730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19</a:t>
            </a:fld>
            <a:endParaRPr lang="en-US"/>
          </a:p>
        </p:txBody>
      </p:sp>
    </p:spTree>
    <p:extLst>
      <p:ext uri="{BB962C8B-B14F-4D97-AF65-F5344CB8AC3E}">
        <p14:creationId xmlns:p14="http://schemas.microsoft.com/office/powerpoint/2010/main" val="613178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20</a:t>
            </a:fld>
            <a:endParaRPr lang="en-US"/>
          </a:p>
        </p:txBody>
      </p:sp>
    </p:spTree>
    <p:extLst>
      <p:ext uri="{BB962C8B-B14F-4D97-AF65-F5344CB8AC3E}">
        <p14:creationId xmlns:p14="http://schemas.microsoft.com/office/powerpoint/2010/main" val="1542633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21</a:t>
            </a:fld>
            <a:endParaRPr lang="en-US"/>
          </a:p>
        </p:txBody>
      </p:sp>
    </p:spTree>
    <p:extLst>
      <p:ext uri="{BB962C8B-B14F-4D97-AF65-F5344CB8AC3E}">
        <p14:creationId xmlns:p14="http://schemas.microsoft.com/office/powerpoint/2010/main" val="100530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b="0" i="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5</a:t>
            </a:fld>
            <a:endParaRPr lang="en-US"/>
          </a:p>
        </p:txBody>
      </p:sp>
    </p:spTree>
    <p:extLst>
      <p:ext uri="{BB962C8B-B14F-4D97-AF65-F5344CB8AC3E}">
        <p14:creationId xmlns:p14="http://schemas.microsoft.com/office/powerpoint/2010/main" val="4033754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6</a:t>
            </a:fld>
            <a:endParaRPr lang="en-US"/>
          </a:p>
        </p:txBody>
      </p:sp>
    </p:spTree>
    <p:extLst>
      <p:ext uri="{BB962C8B-B14F-4D97-AF65-F5344CB8AC3E}">
        <p14:creationId xmlns:p14="http://schemas.microsoft.com/office/powerpoint/2010/main" val="3593468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7</a:t>
            </a:fld>
            <a:endParaRPr lang="en-US"/>
          </a:p>
        </p:txBody>
      </p:sp>
    </p:spTree>
    <p:extLst>
      <p:ext uri="{BB962C8B-B14F-4D97-AF65-F5344CB8AC3E}">
        <p14:creationId xmlns:p14="http://schemas.microsoft.com/office/powerpoint/2010/main" val="1802343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8</a:t>
            </a:fld>
            <a:endParaRPr lang="en-US"/>
          </a:p>
        </p:txBody>
      </p:sp>
    </p:spTree>
    <p:extLst>
      <p:ext uri="{BB962C8B-B14F-4D97-AF65-F5344CB8AC3E}">
        <p14:creationId xmlns:p14="http://schemas.microsoft.com/office/powerpoint/2010/main" val="4186479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9</a:t>
            </a:fld>
            <a:endParaRPr lang="en-US"/>
          </a:p>
        </p:txBody>
      </p:sp>
    </p:spTree>
    <p:extLst>
      <p:ext uri="{BB962C8B-B14F-4D97-AF65-F5344CB8AC3E}">
        <p14:creationId xmlns:p14="http://schemas.microsoft.com/office/powerpoint/2010/main" val="180234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aseline="0" dirty="0" smtClean="0"/>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15</a:t>
            </a:fld>
            <a:endParaRPr lang="en-US"/>
          </a:p>
        </p:txBody>
      </p:sp>
    </p:spTree>
    <p:extLst>
      <p:ext uri="{BB962C8B-B14F-4D97-AF65-F5344CB8AC3E}">
        <p14:creationId xmlns:p14="http://schemas.microsoft.com/office/powerpoint/2010/main" val="1206015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16</a:t>
            </a:fld>
            <a:endParaRPr lang="en-US"/>
          </a:p>
        </p:txBody>
      </p:sp>
    </p:spTree>
    <p:extLst>
      <p:ext uri="{BB962C8B-B14F-4D97-AF65-F5344CB8AC3E}">
        <p14:creationId xmlns:p14="http://schemas.microsoft.com/office/powerpoint/2010/main" val="2942365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aseline="0" dirty="0" smtClean="0"/>
          </a:p>
          <a:p>
            <a:r>
              <a:rPr lang="pt-BR" dirty="0" smtClean="0"/>
              <a:t>A diferença de  temperatura entre uma área florestada e uma área desmatada pode chegar, em média, à 4ºC. </a:t>
            </a:r>
          </a:p>
          <a:p>
            <a:endParaRPr lang="pt-BR" dirty="0" smtClean="0"/>
          </a:p>
          <a:p>
            <a:endParaRPr lang="pt-BR" dirty="0" smtClean="0"/>
          </a:p>
          <a:p>
            <a:r>
              <a:rPr lang="pt-BR" dirty="0" smtClean="0"/>
              <a:t>A </a:t>
            </a:r>
            <a:r>
              <a:rPr lang="pt-BR" b="1" dirty="0" smtClean="0"/>
              <a:t>cada 10% do redução </a:t>
            </a:r>
            <a:r>
              <a:rPr lang="pt-BR" dirty="0" smtClean="0"/>
              <a:t>de cobertura florestal na bacia do Xingu, </a:t>
            </a:r>
            <a:r>
              <a:rPr lang="pt-BR" b="1" dirty="0" smtClean="0"/>
              <a:t>0,5ºC de aquecimento </a:t>
            </a:r>
            <a:r>
              <a:rPr lang="pt-BR" dirty="0" smtClean="0"/>
              <a:t>-&gt; reduções na precipitação</a:t>
            </a:r>
          </a:p>
          <a:p>
            <a:endParaRPr lang="pt-BR" dirty="0" smtClean="0"/>
          </a:p>
          <a:p>
            <a:r>
              <a:rPr lang="pt-BR" dirty="0" smtClean="0"/>
              <a:t>Parque do Xingu -&gt; </a:t>
            </a:r>
            <a:r>
              <a:rPr lang="pt-BR" b="1" dirty="0" smtClean="0"/>
              <a:t>40% da umidade da bacia</a:t>
            </a:r>
          </a:p>
          <a:p>
            <a:endParaRPr lang="pt-BR" dirty="0" smtClean="0"/>
          </a:p>
          <a:p>
            <a:endParaRPr lang="pt-BR" dirty="0" smtClean="0"/>
          </a:p>
          <a:p>
            <a:r>
              <a:rPr lang="pt-BR" dirty="0" smtClean="0"/>
              <a:t>Estudo</a:t>
            </a:r>
            <a:r>
              <a:rPr lang="pt-BR" baseline="0" dirty="0" smtClean="0"/>
              <a:t> que analisou as mudanças do uso do solo na região do Xingu entre os anos 2000-2010 mostrou que: </a:t>
            </a:r>
          </a:p>
          <a:p>
            <a:r>
              <a:rPr lang="pt-BR" baseline="0" dirty="0" smtClean="0"/>
              <a:t>Florestas tem um papel na regulação regional do clima na Amazônia, áreas protegidas hábeis para atenuar as mudanças </a:t>
            </a:r>
            <a:r>
              <a:rPr lang="pt-BR" baseline="0" dirty="0" err="1" smtClean="0"/>
              <a:t>climaticas</a:t>
            </a:r>
            <a:r>
              <a:rPr lang="pt-BR" baseline="0" dirty="0" smtClean="0"/>
              <a:t> regionais causadas por mudanças no uso do solo. </a:t>
            </a:r>
          </a:p>
          <a:p>
            <a:endParaRPr lang="pt-BR" baseline="0" dirty="0" smtClean="0"/>
          </a:p>
          <a:p>
            <a:r>
              <a:rPr lang="pt-BR" baseline="0" dirty="0" smtClean="0"/>
              <a:t>O estudo avaliou as influências no clima regional sem considerar os fatores de aumentos das emissões? (major non-GHG </a:t>
            </a:r>
            <a:r>
              <a:rPr lang="pt-BR" baseline="0" dirty="0" err="1" smtClean="0"/>
              <a:t>forcing</a:t>
            </a:r>
            <a:r>
              <a:rPr lang="pt-BR" baseline="0" dirty="0" smtClean="0"/>
              <a:t>)</a:t>
            </a:r>
          </a:p>
          <a:p>
            <a:endParaRPr lang="pt-BR" baseline="0" dirty="0" smtClean="0"/>
          </a:p>
          <a:p>
            <a:r>
              <a:rPr lang="pt-BR" baseline="0" dirty="0" smtClean="0"/>
              <a:t>Fica pobre se pegar só a temperatura e o calor sensível? </a:t>
            </a:r>
          </a:p>
          <a:p>
            <a:endParaRPr lang="pt-BR" baseline="0" dirty="0" smtClean="0"/>
          </a:p>
          <a:p>
            <a:r>
              <a:rPr lang="en-US" dirty="0" smtClean="0"/>
              <a:t>we estimate that converting all remaining forests in the upper Xingu to pastures (80%) and crops (20%) would result in a regional daytime LST of 31.3 °C [CI = 30.6–31.9], which is 1.7 °C warmer than the current average. </a:t>
            </a:r>
            <a:r>
              <a:rPr lang="en-US" dirty="0" err="1" smtClean="0"/>
              <a:t>Parque</a:t>
            </a:r>
            <a:r>
              <a:rPr lang="en-US" dirty="0" smtClean="0"/>
              <a:t> do Xingu </a:t>
            </a:r>
            <a:r>
              <a:rPr lang="en-US" dirty="0" err="1" smtClean="0"/>
              <a:t>contribuiu</a:t>
            </a:r>
            <a:r>
              <a:rPr lang="en-US" baseline="0" dirty="0" smtClean="0"/>
              <a:t> para </a:t>
            </a:r>
            <a:r>
              <a:rPr lang="en-US" baseline="0" dirty="0" err="1" smtClean="0"/>
              <a:t>estabilizar</a:t>
            </a:r>
            <a:r>
              <a:rPr lang="en-US" baseline="0" dirty="0" smtClean="0"/>
              <a:t> o </a:t>
            </a:r>
            <a:r>
              <a:rPr lang="en-US" baseline="0" dirty="0" err="1" smtClean="0"/>
              <a:t>clima</a:t>
            </a:r>
            <a:r>
              <a:rPr lang="en-US" baseline="0" dirty="0" smtClean="0"/>
              <a:t> regional, </a:t>
            </a:r>
            <a:r>
              <a:rPr lang="en-US" baseline="0" dirty="0" err="1" smtClean="0"/>
              <a:t>já</a:t>
            </a:r>
            <a:r>
              <a:rPr lang="en-US" baseline="0" dirty="0" smtClean="0"/>
              <a:t> que </a:t>
            </a:r>
            <a:r>
              <a:rPr lang="en-US" baseline="0" dirty="0" err="1" smtClean="0"/>
              <a:t>concentra</a:t>
            </a:r>
            <a:r>
              <a:rPr lang="en-US" baseline="0" dirty="0" smtClean="0"/>
              <a:t> </a:t>
            </a:r>
            <a:r>
              <a:rPr lang="en-US" baseline="0" dirty="0" err="1" smtClean="0"/>
              <a:t>grandes</a:t>
            </a:r>
            <a:r>
              <a:rPr lang="en-US" baseline="0" dirty="0" smtClean="0"/>
              <a:t> </a:t>
            </a:r>
            <a:r>
              <a:rPr lang="en-US" baseline="0" dirty="0" err="1" smtClean="0"/>
              <a:t>blocos</a:t>
            </a:r>
            <a:r>
              <a:rPr lang="en-US" baseline="0" dirty="0" smtClean="0"/>
              <a:t> de </a:t>
            </a:r>
            <a:r>
              <a:rPr lang="en-US" baseline="0" dirty="0" err="1" smtClean="0"/>
              <a:t>floresta</a:t>
            </a:r>
            <a:r>
              <a:rPr lang="en-US" baseline="0" dirty="0" smtClean="0"/>
              <a:t> que </a:t>
            </a:r>
            <a:r>
              <a:rPr lang="en-US" baseline="0" dirty="0" err="1" smtClean="0"/>
              <a:t>recicla</a:t>
            </a:r>
            <a:r>
              <a:rPr lang="en-US" baseline="0" dirty="0" smtClean="0"/>
              <a:t> </a:t>
            </a:r>
            <a:r>
              <a:rPr lang="en-US" baseline="0" dirty="0" err="1" smtClean="0"/>
              <a:t>mais</a:t>
            </a:r>
            <a:r>
              <a:rPr lang="en-US" baseline="0" dirty="0" smtClean="0"/>
              <a:t> a </a:t>
            </a:r>
            <a:r>
              <a:rPr lang="en-US" baseline="0" dirty="0" err="1" smtClean="0"/>
              <a:t>água</a:t>
            </a:r>
            <a:r>
              <a:rPr lang="en-US" baseline="0" dirty="0" smtClean="0"/>
              <a:t> e </a:t>
            </a:r>
            <a:r>
              <a:rPr lang="en-US" baseline="0" dirty="0" err="1" smtClean="0"/>
              <a:t>mantém</a:t>
            </a:r>
            <a:r>
              <a:rPr lang="en-US" baseline="0" dirty="0" smtClean="0"/>
              <a:t> a </a:t>
            </a:r>
            <a:r>
              <a:rPr lang="en-US" baseline="0" dirty="0" err="1" smtClean="0"/>
              <a:t>temperatura</a:t>
            </a:r>
            <a:r>
              <a:rPr lang="en-US" baseline="0" dirty="0" smtClean="0"/>
              <a:t> </a:t>
            </a:r>
            <a:r>
              <a:rPr lang="en-US" baseline="0" dirty="0" err="1" smtClean="0"/>
              <a:t>menor</a:t>
            </a:r>
            <a:r>
              <a:rPr lang="en-US" baseline="0" dirty="0" smtClean="0"/>
              <a:t> que </a:t>
            </a:r>
            <a:r>
              <a:rPr lang="en-US" baseline="0" dirty="0" err="1" smtClean="0"/>
              <a:t>nas</a:t>
            </a:r>
            <a:r>
              <a:rPr lang="en-US" baseline="0" dirty="0" smtClean="0"/>
              <a:t> </a:t>
            </a:r>
            <a:r>
              <a:rPr lang="en-US" baseline="0" dirty="0" err="1" smtClean="0"/>
              <a:t>áreas</a:t>
            </a:r>
            <a:r>
              <a:rPr lang="en-US" baseline="0" dirty="0" smtClean="0"/>
              <a:t> </a:t>
            </a:r>
            <a:r>
              <a:rPr lang="en-US" baseline="0" dirty="0" err="1" smtClean="0"/>
              <a:t>agrícola</a:t>
            </a:r>
            <a:endParaRPr lang="en-US" baseline="0" dirty="0" smtClean="0"/>
          </a:p>
          <a:p>
            <a:endParaRPr lang="en-US" baseline="0" dirty="0" smtClean="0"/>
          </a:p>
          <a:p>
            <a:r>
              <a:rPr lang="en-US" dirty="0" smtClean="0"/>
              <a:t>For example, areas that today are dominated by </a:t>
            </a:r>
            <a:r>
              <a:rPr lang="en-US" dirty="0" err="1" smtClean="0"/>
              <a:t>rainfed</a:t>
            </a:r>
            <a:r>
              <a:rPr lang="en-US" dirty="0" smtClean="0"/>
              <a:t> agriculture might no longer have a sufficiently long (or predictable)rainy season to support two crops in one season. Regional modeling suggests that precipitation changes associated with climate feedbacks from LUTs could ultimately reduce food production in the Amazon by as much as 30% by 2050</a:t>
            </a:r>
            <a:endParaRPr lang="pt-BR" baseline="0" dirty="0" smtClean="0"/>
          </a:p>
          <a:p>
            <a:endParaRPr lang="pt-BR" dirty="0"/>
          </a:p>
        </p:txBody>
      </p:sp>
      <p:sp>
        <p:nvSpPr>
          <p:cNvPr id="4" name="Espaço Reservado para Número de Slide 3"/>
          <p:cNvSpPr>
            <a:spLocks noGrp="1"/>
          </p:cNvSpPr>
          <p:nvPr>
            <p:ph type="sldNum" sz="quarter" idx="10"/>
          </p:nvPr>
        </p:nvSpPr>
        <p:spPr/>
        <p:txBody>
          <a:bodyPr/>
          <a:lstStyle/>
          <a:p>
            <a:fld id="{81B3BDB9-63C2-B948-8192-D8CFF9508A6C}" type="slidenum">
              <a:rPr lang="en-US" smtClean="0"/>
              <a:t>17</a:t>
            </a:fld>
            <a:endParaRPr lang="en-US"/>
          </a:p>
        </p:txBody>
      </p:sp>
    </p:spTree>
    <p:extLst>
      <p:ext uri="{BB962C8B-B14F-4D97-AF65-F5344CB8AC3E}">
        <p14:creationId xmlns:p14="http://schemas.microsoft.com/office/powerpoint/2010/main" val="3177425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78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98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579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x-none"/>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245225"/>
            <a:ext cx="2133600" cy="476251"/>
          </a:xfrm>
          <a:prstGeom prst="rect">
            <a:avLst/>
          </a:prstGeo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1"/>
          </a:xfrm>
          <a:prstGeom prst="rect">
            <a:avLst/>
          </a:prstGeo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1"/>
          </a:xfrm>
          <a:prstGeom prst="rect">
            <a:avLst/>
          </a:prstGeom>
        </p:spPr>
        <p:txBody>
          <a:bodyPr/>
          <a:lstStyle>
            <a:lvl1pPr>
              <a:defRPr/>
            </a:lvl1pPr>
          </a:lstStyle>
          <a:p>
            <a:fld id="{EAF883FD-3666-A244-A08E-D3B9F6AC2C38}" type="slidenum">
              <a:rPr lang="en-US">
                <a:solidFill>
                  <a:srgbClr val="000000"/>
                </a:solidFill>
              </a:rPr>
              <a:pPr/>
              <a:t>‹nº›</a:t>
            </a:fld>
            <a:endParaRPr lang="en-US">
              <a:solidFill>
                <a:srgbClr val="000000"/>
              </a:solidFill>
            </a:endParaRPr>
          </a:p>
        </p:txBody>
      </p:sp>
    </p:spTree>
    <p:extLst>
      <p:ext uri="{BB962C8B-B14F-4D97-AF65-F5344CB8AC3E}">
        <p14:creationId xmlns:p14="http://schemas.microsoft.com/office/powerpoint/2010/main" val="158273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567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6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5.tiff"/><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tiff"/><Relationship Id="rId12" Type="http://schemas.openxmlformats.org/officeDocument/2006/relationships/image" Target="../media/image29.tiff"/><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tiff"/><Relationship Id="rId11" Type="http://schemas.openxmlformats.org/officeDocument/2006/relationships/image" Target="../media/image28.tiff"/><Relationship Id="rId5" Type="http://schemas.openxmlformats.org/officeDocument/2006/relationships/image" Target="../media/image22.tiff"/><Relationship Id="rId10" Type="http://schemas.openxmlformats.org/officeDocument/2006/relationships/image" Target="../media/image27.tiff"/><Relationship Id="rId4" Type="http://schemas.openxmlformats.org/officeDocument/2006/relationships/image" Target="../media/image21.tiff"/><Relationship Id="rId9" Type="http://schemas.openxmlformats.org/officeDocument/2006/relationships/image" Target="../media/image2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hyperlink" Target="mailto:Cristiane.mazzetti@greenpeace.org"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chart" Target="../charts/chart1.xml"/><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89213" y="2262322"/>
            <a:ext cx="7956644" cy="954107"/>
          </a:xfrm>
          <a:prstGeom prst="rect">
            <a:avLst/>
          </a:prstGeom>
        </p:spPr>
        <p:txBody>
          <a:bodyPr wrap="square">
            <a:spAutoFit/>
          </a:bodyPr>
          <a:lstStyle/>
          <a:p>
            <a:pPr algn="ctr"/>
            <a:r>
              <a:rPr lang="pt-BR" sz="2800" b="1" dirty="0"/>
              <a:t>A importância do Desmatamento Zero para o Brasil e os caminhos pra que seja atingido</a:t>
            </a:r>
          </a:p>
        </p:txBody>
      </p:sp>
      <p:sp>
        <p:nvSpPr>
          <p:cNvPr id="3" name="Retângulo 2"/>
          <p:cNvSpPr/>
          <p:nvPr/>
        </p:nvSpPr>
        <p:spPr>
          <a:xfrm>
            <a:off x="4305869" y="4416020"/>
            <a:ext cx="4572000" cy="646331"/>
          </a:xfrm>
          <a:prstGeom prst="rect">
            <a:avLst/>
          </a:prstGeom>
        </p:spPr>
        <p:txBody>
          <a:bodyPr>
            <a:spAutoFit/>
          </a:bodyPr>
          <a:lstStyle/>
          <a:p>
            <a:r>
              <a:rPr lang="pt-BR" dirty="0"/>
              <a:t>Audiência Pública, 10 de maio de 2016</a:t>
            </a:r>
            <a:br>
              <a:rPr lang="pt-BR" dirty="0"/>
            </a:br>
            <a:r>
              <a:rPr lang="pt-BR" dirty="0"/>
              <a:t>Cristiane </a:t>
            </a:r>
            <a:r>
              <a:rPr lang="pt-BR" dirty="0" err="1"/>
              <a:t>Mazzetti</a:t>
            </a:r>
            <a:r>
              <a:rPr lang="pt-BR" dirty="0"/>
              <a:t>, Greenpeace Brasil</a:t>
            </a:r>
          </a:p>
        </p:txBody>
      </p:sp>
    </p:spTree>
    <p:extLst>
      <p:ext uri="{BB962C8B-B14F-4D97-AF65-F5344CB8AC3E}">
        <p14:creationId xmlns:p14="http://schemas.microsoft.com/office/powerpoint/2010/main" val="133037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851338" y="2847852"/>
            <a:ext cx="7362495" cy="461665"/>
          </a:xfrm>
          <a:prstGeom prst="rect">
            <a:avLst/>
          </a:prstGeom>
        </p:spPr>
        <p:txBody>
          <a:bodyPr wrap="square">
            <a:spAutoFit/>
          </a:bodyPr>
          <a:lstStyle/>
          <a:p>
            <a:pPr algn="ctr"/>
            <a:r>
              <a:rPr lang="en-US" sz="2400" b="1" dirty="0">
                <a:solidFill>
                  <a:srgbClr val="0C7A00"/>
                </a:solidFill>
                <a:latin typeface="Helvetica" charset="0"/>
                <a:ea typeface="Helvetica" charset="0"/>
                <a:cs typeface="Helvetica" charset="0"/>
              </a:rPr>
              <a:t>DESMATAMENTO ZERO </a:t>
            </a:r>
            <a:r>
              <a:rPr lang="en-US" sz="2400" b="1" dirty="0" smtClean="0">
                <a:solidFill>
                  <a:srgbClr val="0C7A00"/>
                </a:solidFill>
                <a:latin typeface="Helvetica" charset="0"/>
                <a:ea typeface="Helvetica" charset="0"/>
                <a:cs typeface="Helvetica" charset="0"/>
              </a:rPr>
              <a:t>É UMA DEMANDA</a:t>
            </a:r>
            <a:endParaRPr lang="en-US" sz="2400" b="1" dirty="0">
              <a:solidFill>
                <a:srgbClr val="0C7A00"/>
              </a:solidFill>
              <a:latin typeface="Helvetica" charset="0"/>
              <a:ea typeface="Helvetica" charset="0"/>
              <a:cs typeface="Helvetica" charset="0"/>
            </a:endParaRPr>
          </a:p>
        </p:txBody>
      </p:sp>
    </p:spTree>
    <p:extLst>
      <p:ext uri="{BB962C8B-B14F-4D97-AF65-F5344CB8AC3E}">
        <p14:creationId xmlns:p14="http://schemas.microsoft.com/office/powerpoint/2010/main" val="92381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159671" y="418943"/>
            <a:ext cx="6786148" cy="369332"/>
          </a:xfrm>
          <a:prstGeom prst="rect">
            <a:avLst/>
          </a:prstGeom>
        </p:spPr>
        <p:txBody>
          <a:bodyPr wrap="square">
            <a:spAutoFit/>
          </a:bodyPr>
          <a:lstStyle/>
          <a:p>
            <a:pPr algn="ctr"/>
            <a:r>
              <a:rPr lang="en-US" b="1" dirty="0">
                <a:solidFill>
                  <a:srgbClr val="0C7A00"/>
                </a:solidFill>
                <a:latin typeface="Helvetica" charset="0"/>
                <a:ea typeface="Helvetica" charset="0"/>
                <a:cs typeface="Helvetica" charset="0"/>
              </a:rPr>
              <a:t>DESMATAMENTO ZERO </a:t>
            </a:r>
            <a:r>
              <a:rPr lang="en-US" b="1" dirty="0" smtClean="0">
                <a:solidFill>
                  <a:srgbClr val="0C7A00"/>
                </a:solidFill>
                <a:latin typeface="Helvetica" charset="0"/>
                <a:ea typeface="Helvetica" charset="0"/>
                <a:cs typeface="Helvetica" charset="0"/>
              </a:rPr>
              <a:t>É UMA DEMANDA</a:t>
            </a:r>
            <a:endParaRPr lang="en-US" b="1" dirty="0">
              <a:solidFill>
                <a:srgbClr val="0C7A00"/>
              </a:solidFill>
              <a:latin typeface="Helvetica" charset="0"/>
              <a:ea typeface="Helvetica" charset="0"/>
              <a:cs typeface="Helvetica" charset="0"/>
            </a:endParaRPr>
          </a:p>
        </p:txBody>
      </p:sp>
      <p:sp>
        <p:nvSpPr>
          <p:cNvPr id="4" name="CaixaDeTexto 3"/>
          <p:cNvSpPr txBox="1"/>
          <p:nvPr/>
        </p:nvSpPr>
        <p:spPr>
          <a:xfrm>
            <a:off x="1545021" y="1299608"/>
            <a:ext cx="6842234" cy="369332"/>
          </a:xfrm>
          <a:prstGeom prst="rect">
            <a:avLst/>
          </a:prstGeom>
          <a:noFill/>
        </p:spPr>
        <p:txBody>
          <a:bodyPr wrap="square" rtlCol="0">
            <a:spAutoFit/>
          </a:bodyPr>
          <a:lstStyle/>
          <a:p>
            <a:r>
              <a:rPr lang="pt-BR" b="1" dirty="0" smtClean="0"/>
              <a:t>Mercado exige cada vez mais o Desmatamento Zero</a:t>
            </a:r>
            <a:endParaRPr lang="pt-BR"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200" y="1794567"/>
            <a:ext cx="6585089" cy="439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18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275" y="4457195"/>
            <a:ext cx="1846164" cy="1992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0391" y="4612640"/>
            <a:ext cx="3222859" cy="186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03" y="914400"/>
            <a:ext cx="1819843" cy="1838960"/>
          </a:xfrm>
          <a:prstGeom prst="rect">
            <a:avLst/>
          </a:prstGeom>
        </p:spPr>
      </p:pic>
      <p:sp>
        <p:nvSpPr>
          <p:cNvPr id="4" name="Rectangle 3"/>
          <p:cNvSpPr/>
          <p:nvPr/>
        </p:nvSpPr>
        <p:spPr>
          <a:xfrm>
            <a:off x="1037230" y="2763520"/>
            <a:ext cx="8106770" cy="1849120"/>
          </a:xfrm>
          <a:prstGeom prst="rect">
            <a:avLst/>
          </a:prstGeom>
          <a:solidFill>
            <a:srgbClr val="0C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2523243" y="2885252"/>
            <a:ext cx="6421120" cy="390537"/>
          </a:xfrm>
        </p:spPr>
        <p:txBody>
          <a:bodyPr/>
          <a:lstStyle/>
          <a:p>
            <a:pPr algn="l"/>
            <a:r>
              <a:rPr lang="pt-BR" sz="2000" dirty="0">
                <a:solidFill>
                  <a:schemeClr val="bg1"/>
                </a:solidFill>
                <a:latin typeface="Helvetica" charset="0"/>
                <a:ea typeface="Helvetica" charset="0"/>
                <a:cs typeface="Helvetica" charset="0"/>
              </a:rPr>
              <a:t>A SOCIEDADE QUER O DESMATAMENTO ZERO</a:t>
            </a:r>
            <a:br>
              <a:rPr lang="pt-BR" sz="2000" dirty="0">
                <a:solidFill>
                  <a:schemeClr val="bg1"/>
                </a:solidFill>
                <a:latin typeface="Helvetica" charset="0"/>
                <a:ea typeface="Helvetica" charset="0"/>
                <a:cs typeface="Helvetica" charset="0"/>
              </a:rPr>
            </a:br>
            <a:r>
              <a:rPr lang="pt-BR" sz="2000" dirty="0">
                <a:solidFill>
                  <a:schemeClr val="bg1"/>
                </a:solidFill>
                <a:latin typeface="Helvetica" charset="0"/>
                <a:ea typeface="Helvetica" charset="0"/>
                <a:cs typeface="Helvetica" charset="0"/>
              </a:rPr>
              <a:t/>
            </a:r>
            <a:br>
              <a:rPr lang="pt-BR" sz="2000" dirty="0">
                <a:solidFill>
                  <a:schemeClr val="bg1"/>
                </a:solidFill>
                <a:latin typeface="Helvetica" charset="0"/>
                <a:ea typeface="Helvetica" charset="0"/>
                <a:cs typeface="Helvetica" charset="0"/>
              </a:rPr>
            </a:br>
            <a:endParaRPr lang="pt-BR" sz="2000" dirty="0">
              <a:solidFill>
                <a:schemeClr val="bg1"/>
              </a:solidFill>
              <a:latin typeface="Helvetica" charset="0"/>
              <a:ea typeface="Helvetica" charset="0"/>
              <a:cs typeface="Helvetica" charset="0"/>
            </a:endParaRPr>
          </a:p>
        </p:txBody>
      </p:sp>
      <p:sp>
        <p:nvSpPr>
          <p:cNvPr id="5" name="Rectangle 4"/>
          <p:cNvSpPr/>
          <p:nvPr/>
        </p:nvSpPr>
        <p:spPr>
          <a:xfrm>
            <a:off x="2323606" y="3275789"/>
            <a:ext cx="6820394" cy="1200329"/>
          </a:xfrm>
          <a:prstGeom prst="rect">
            <a:avLst/>
          </a:prstGeom>
        </p:spPr>
        <p:txBody>
          <a:bodyPr wrap="square">
            <a:spAutoFit/>
          </a:bodyPr>
          <a:lstStyle/>
          <a:p>
            <a:pPr algn="ctr"/>
            <a:r>
              <a:rPr lang="pt-BR" sz="3600" b="1" dirty="0">
                <a:solidFill>
                  <a:schemeClr val="bg1"/>
                </a:solidFill>
                <a:latin typeface="Helvetica" charset="0"/>
                <a:ea typeface="Helvetica" charset="0"/>
                <a:cs typeface="Helvetica" charset="0"/>
              </a:rPr>
              <a:t>1,4 milhão assinaturas</a:t>
            </a:r>
          </a:p>
          <a:p>
            <a:pPr algn="ctr"/>
            <a:r>
              <a:rPr lang="pt-BR" sz="3600" b="1" dirty="0">
                <a:solidFill>
                  <a:schemeClr val="bg1"/>
                </a:solidFill>
                <a:latin typeface="Helvetica" charset="0"/>
                <a:ea typeface="Helvetica" charset="0"/>
                <a:cs typeface="Helvetica" charset="0"/>
              </a:rPr>
              <a:t>em apoio à uma Lei pelo DZ</a:t>
            </a:r>
          </a:p>
        </p:txBody>
      </p:sp>
      <p:sp>
        <p:nvSpPr>
          <p:cNvPr id="8" name="Rectangle 7"/>
          <p:cNvSpPr/>
          <p:nvPr/>
        </p:nvSpPr>
        <p:spPr>
          <a:xfrm>
            <a:off x="0" y="0"/>
            <a:ext cx="9144000" cy="914400"/>
          </a:xfrm>
          <a:prstGeom prst="rect">
            <a:avLst/>
          </a:prstGeom>
          <a:solidFill>
            <a:srgbClr val="71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18639" y="914400"/>
            <a:ext cx="1838961" cy="1818640"/>
          </a:xfrm>
          <a:prstGeom prst="rect">
            <a:avLst/>
          </a:prstGeom>
        </p:spPr>
      </p:pic>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647439" y="914400"/>
            <a:ext cx="1828801" cy="1838960"/>
          </a:xfrm>
          <a:prstGeom prst="rect">
            <a:avLst/>
          </a:prstGeom>
        </p:spPr>
      </p:pic>
      <p:pic>
        <p:nvPicPr>
          <p:cNvPr id="17" name="Picture 1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76239" y="914400"/>
            <a:ext cx="1828801" cy="1838960"/>
          </a:xfrm>
          <a:prstGeom prst="rect">
            <a:avLst/>
          </a:prstGeom>
        </p:spPr>
      </p:pic>
      <p:pic>
        <p:nvPicPr>
          <p:cNvPr id="18" name="Picture 1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315199" y="914400"/>
            <a:ext cx="1831901" cy="1828800"/>
          </a:xfrm>
          <a:prstGeom prst="rect">
            <a:avLst/>
          </a:prstGeom>
        </p:spPr>
      </p:pic>
      <p:pic>
        <p:nvPicPr>
          <p:cNvPr id="19" name="Picture 1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203" y="2753360"/>
            <a:ext cx="1830003" cy="1849120"/>
          </a:xfrm>
          <a:prstGeom prst="rect">
            <a:avLst/>
          </a:prstGeom>
        </p:spPr>
      </p:pic>
      <p:pic>
        <p:nvPicPr>
          <p:cNvPr id="20" name="Picture 1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203" y="4592320"/>
            <a:ext cx="1840163" cy="1857756"/>
          </a:xfrm>
          <a:prstGeom prst="rect">
            <a:avLst/>
          </a:prstGeom>
        </p:spPr>
      </p:pic>
      <p:pic>
        <p:nvPicPr>
          <p:cNvPr id="22" name="Picture 2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657599" y="4602480"/>
            <a:ext cx="1818641" cy="1847596"/>
          </a:xfrm>
          <a:prstGeom prst="rect">
            <a:avLst/>
          </a:prstGeom>
        </p:spPr>
      </p:pic>
      <p:pic>
        <p:nvPicPr>
          <p:cNvPr id="24" name="Picture 23"/>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305039" y="4612640"/>
            <a:ext cx="1842061" cy="1837436"/>
          </a:xfrm>
          <a:prstGeom prst="rect">
            <a:avLst/>
          </a:prstGeom>
        </p:spPr>
      </p:pic>
      <p:pic>
        <p:nvPicPr>
          <p:cNvPr id="205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822" y="2763520"/>
            <a:ext cx="1905399"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6"/>
          <p:cNvSpPr txBox="1"/>
          <p:nvPr/>
        </p:nvSpPr>
        <p:spPr>
          <a:xfrm>
            <a:off x="251520" y="392949"/>
            <a:ext cx="6117382" cy="369332"/>
          </a:xfrm>
          <a:prstGeom prst="rect">
            <a:avLst/>
          </a:prstGeom>
          <a:noFill/>
        </p:spPr>
        <p:txBody>
          <a:bodyPr wrap="square" rtlCol="0">
            <a:spAutoFit/>
          </a:bodyPr>
          <a:lstStyle/>
          <a:p>
            <a:r>
              <a:rPr lang="en-US" b="1" dirty="0" smtClean="0">
                <a:solidFill>
                  <a:srgbClr val="0C7A00"/>
                </a:solidFill>
                <a:latin typeface="Helvetica" charset="0"/>
                <a:ea typeface="Helvetica" charset="0"/>
                <a:cs typeface="Helvetica" charset="0"/>
              </a:rPr>
              <a:t>DESMATAMENTO ZERO É UMA DEMANDA</a:t>
            </a:r>
            <a:endParaRPr lang="en-US" b="1" dirty="0">
              <a:solidFill>
                <a:srgbClr val="0C7A00"/>
              </a:solidFill>
              <a:latin typeface="Helvetica" charset="0"/>
              <a:ea typeface="Helvetica" charset="0"/>
              <a:cs typeface="Helvetica" charset="0"/>
            </a:endParaRPr>
          </a:p>
        </p:txBody>
      </p:sp>
    </p:spTree>
    <p:extLst>
      <p:ext uri="{BB962C8B-B14F-4D97-AF65-F5344CB8AC3E}">
        <p14:creationId xmlns:p14="http://schemas.microsoft.com/office/powerpoint/2010/main" val="388033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 fill="hold"/>
                                        <p:tgtEl>
                                          <p:spTgt spid="3"/>
                                        </p:tgtEl>
                                        <p:attrNameLst>
                                          <p:attrName>ppt_w</p:attrName>
                                        </p:attrNameLst>
                                      </p:cBhvr>
                                      <p:tavLst>
                                        <p:tav tm="0">
                                          <p:val>
                                            <p:strVal val="#ppt_w*0.70"/>
                                          </p:val>
                                        </p:tav>
                                        <p:tav tm="100000">
                                          <p:val>
                                            <p:strVal val="#ppt_w"/>
                                          </p:val>
                                        </p:tav>
                                      </p:tavLst>
                                    </p:anim>
                                    <p:anim calcmode="lin" valueType="num">
                                      <p:cBhvr>
                                        <p:cTn id="8" dur="200" fill="hold"/>
                                        <p:tgtEl>
                                          <p:spTgt spid="3"/>
                                        </p:tgtEl>
                                        <p:attrNameLst>
                                          <p:attrName>ppt_h</p:attrName>
                                        </p:attrNameLst>
                                      </p:cBhvr>
                                      <p:tavLst>
                                        <p:tav tm="0">
                                          <p:val>
                                            <p:strVal val="#ppt_h"/>
                                          </p:val>
                                        </p:tav>
                                        <p:tav tm="100000">
                                          <p:val>
                                            <p:strVal val="#ppt_h"/>
                                          </p:val>
                                        </p:tav>
                                      </p:tavLst>
                                    </p:anim>
                                    <p:animEffect transition="in" filter="fade">
                                      <p:cBhvr>
                                        <p:cTn id="9" dur="200"/>
                                        <p:tgtEl>
                                          <p:spTgt spid="3"/>
                                        </p:tgtEl>
                                      </p:cBhvr>
                                    </p:animEffect>
                                  </p:childTnLst>
                                </p:cTn>
                              </p:par>
                            </p:childTnLst>
                          </p:cTn>
                        </p:par>
                        <p:par>
                          <p:cTn id="10" fill="hold">
                            <p:stCondLst>
                              <p:cond delay="200"/>
                            </p:stCondLst>
                            <p:childTnLst>
                              <p:par>
                                <p:cTn id="11" presetID="55"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200" fill="hold"/>
                                        <p:tgtEl>
                                          <p:spTgt spid="17"/>
                                        </p:tgtEl>
                                        <p:attrNameLst>
                                          <p:attrName>ppt_w</p:attrName>
                                        </p:attrNameLst>
                                      </p:cBhvr>
                                      <p:tavLst>
                                        <p:tav tm="0">
                                          <p:val>
                                            <p:strVal val="#ppt_w*0.70"/>
                                          </p:val>
                                        </p:tav>
                                        <p:tav tm="100000">
                                          <p:val>
                                            <p:strVal val="#ppt_w"/>
                                          </p:val>
                                        </p:tav>
                                      </p:tavLst>
                                    </p:anim>
                                    <p:anim calcmode="lin" valueType="num">
                                      <p:cBhvr>
                                        <p:cTn id="14" dur="200" fill="hold"/>
                                        <p:tgtEl>
                                          <p:spTgt spid="17"/>
                                        </p:tgtEl>
                                        <p:attrNameLst>
                                          <p:attrName>ppt_h</p:attrName>
                                        </p:attrNameLst>
                                      </p:cBhvr>
                                      <p:tavLst>
                                        <p:tav tm="0">
                                          <p:val>
                                            <p:strVal val="#ppt_h"/>
                                          </p:val>
                                        </p:tav>
                                        <p:tav tm="100000">
                                          <p:val>
                                            <p:strVal val="#ppt_h"/>
                                          </p:val>
                                        </p:tav>
                                      </p:tavLst>
                                    </p:anim>
                                    <p:animEffect transition="in" filter="fade">
                                      <p:cBhvr>
                                        <p:cTn id="15" dur="200"/>
                                        <p:tgtEl>
                                          <p:spTgt spid="17"/>
                                        </p:tgtEl>
                                      </p:cBhvr>
                                    </p:animEffect>
                                  </p:childTnLst>
                                </p:cTn>
                              </p:par>
                            </p:childTnLst>
                          </p:cTn>
                        </p:par>
                        <p:par>
                          <p:cTn id="16" fill="hold">
                            <p:stCondLst>
                              <p:cond delay="400"/>
                            </p:stCondLst>
                            <p:childTnLst>
                              <p:par>
                                <p:cTn id="17" presetID="55"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200" fill="hold"/>
                                        <p:tgtEl>
                                          <p:spTgt spid="24"/>
                                        </p:tgtEl>
                                        <p:attrNameLst>
                                          <p:attrName>ppt_w</p:attrName>
                                        </p:attrNameLst>
                                      </p:cBhvr>
                                      <p:tavLst>
                                        <p:tav tm="0">
                                          <p:val>
                                            <p:strVal val="#ppt_w*0.70"/>
                                          </p:val>
                                        </p:tav>
                                        <p:tav tm="100000">
                                          <p:val>
                                            <p:strVal val="#ppt_w"/>
                                          </p:val>
                                        </p:tav>
                                      </p:tavLst>
                                    </p:anim>
                                    <p:anim calcmode="lin" valueType="num">
                                      <p:cBhvr>
                                        <p:cTn id="20" dur="200" fill="hold"/>
                                        <p:tgtEl>
                                          <p:spTgt spid="24"/>
                                        </p:tgtEl>
                                        <p:attrNameLst>
                                          <p:attrName>ppt_h</p:attrName>
                                        </p:attrNameLst>
                                      </p:cBhvr>
                                      <p:tavLst>
                                        <p:tav tm="0">
                                          <p:val>
                                            <p:strVal val="#ppt_h"/>
                                          </p:val>
                                        </p:tav>
                                        <p:tav tm="100000">
                                          <p:val>
                                            <p:strVal val="#ppt_h"/>
                                          </p:val>
                                        </p:tav>
                                      </p:tavLst>
                                    </p:anim>
                                    <p:animEffect transition="in" filter="fade">
                                      <p:cBhvr>
                                        <p:cTn id="21" dur="200"/>
                                        <p:tgtEl>
                                          <p:spTgt spid="24"/>
                                        </p:tgtEl>
                                      </p:cBhvr>
                                    </p:animEffect>
                                  </p:childTnLst>
                                </p:cTn>
                              </p:par>
                            </p:childTnLst>
                          </p:cTn>
                        </p:par>
                        <p:par>
                          <p:cTn id="22" fill="hold">
                            <p:stCondLst>
                              <p:cond delay="600"/>
                            </p:stCondLst>
                            <p:childTnLst>
                              <p:par>
                                <p:cTn id="23" presetID="55"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200" fill="hold"/>
                                        <p:tgtEl>
                                          <p:spTgt spid="19"/>
                                        </p:tgtEl>
                                        <p:attrNameLst>
                                          <p:attrName>ppt_w</p:attrName>
                                        </p:attrNameLst>
                                      </p:cBhvr>
                                      <p:tavLst>
                                        <p:tav tm="0">
                                          <p:val>
                                            <p:strVal val="#ppt_w*0.70"/>
                                          </p:val>
                                        </p:tav>
                                        <p:tav tm="100000">
                                          <p:val>
                                            <p:strVal val="#ppt_w"/>
                                          </p:val>
                                        </p:tav>
                                      </p:tavLst>
                                    </p:anim>
                                    <p:anim calcmode="lin" valueType="num">
                                      <p:cBhvr>
                                        <p:cTn id="26" dur="200" fill="hold"/>
                                        <p:tgtEl>
                                          <p:spTgt spid="19"/>
                                        </p:tgtEl>
                                        <p:attrNameLst>
                                          <p:attrName>ppt_h</p:attrName>
                                        </p:attrNameLst>
                                      </p:cBhvr>
                                      <p:tavLst>
                                        <p:tav tm="0">
                                          <p:val>
                                            <p:strVal val="#ppt_h"/>
                                          </p:val>
                                        </p:tav>
                                        <p:tav tm="100000">
                                          <p:val>
                                            <p:strVal val="#ppt_h"/>
                                          </p:val>
                                        </p:tav>
                                      </p:tavLst>
                                    </p:anim>
                                    <p:animEffect transition="in" filter="fade">
                                      <p:cBhvr>
                                        <p:cTn id="27" dur="200"/>
                                        <p:tgtEl>
                                          <p:spTgt spid="19"/>
                                        </p:tgtEl>
                                      </p:cBhvr>
                                    </p:animEffect>
                                  </p:childTnLst>
                                </p:cTn>
                              </p:par>
                            </p:childTnLst>
                          </p:cTn>
                        </p:par>
                        <p:par>
                          <p:cTn id="28" fill="hold">
                            <p:stCondLst>
                              <p:cond delay="800"/>
                            </p:stCondLst>
                            <p:childTnLst>
                              <p:par>
                                <p:cTn id="29" presetID="55"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200" fill="hold"/>
                                        <p:tgtEl>
                                          <p:spTgt spid="18"/>
                                        </p:tgtEl>
                                        <p:attrNameLst>
                                          <p:attrName>ppt_w</p:attrName>
                                        </p:attrNameLst>
                                      </p:cBhvr>
                                      <p:tavLst>
                                        <p:tav tm="0">
                                          <p:val>
                                            <p:strVal val="#ppt_w*0.70"/>
                                          </p:val>
                                        </p:tav>
                                        <p:tav tm="100000">
                                          <p:val>
                                            <p:strVal val="#ppt_w"/>
                                          </p:val>
                                        </p:tav>
                                      </p:tavLst>
                                    </p:anim>
                                    <p:anim calcmode="lin" valueType="num">
                                      <p:cBhvr>
                                        <p:cTn id="32" dur="200" fill="hold"/>
                                        <p:tgtEl>
                                          <p:spTgt spid="18"/>
                                        </p:tgtEl>
                                        <p:attrNameLst>
                                          <p:attrName>ppt_h</p:attrName>
                                        </p:attrNameLst>
                                      </p:cBhvr>
                                      <p:tavLst>
                                        <p:tav tm="0">
                                          <p:val>
                                            <p:strVal val="#ppt_h"/>
                                          </p:val>
                                        </p:tav>
                                        <p:tav tm="100000">
                                          <p:val>
                                            <p:strVal val="#ppt_h"/>
                                          </p:val>
                                        </p:tav>
                                      </p:tavLst>
                                    </p:anim>
                                    <p:animEffect transition="in" filter="fade">
                                      <p:cBhvr>
                                        <p:cTn id="33" dur="200"/>
                                        <p:tgtEl>
                                          <p:spTgt spid="18"/>
                                        </p:tgtEl>
                                      </p:cBhvr>
                                    </p:animEffect>
                                  </p:childTnLst>
                                </p:cTn>
                              </p:par>
                            </p:childTnLst>
                          </p:cTn>
                        </p:par>
                        <p:par>
                          <p:cTn id="34" fill="hold">
                            <p:stCondLst>
                              <p:cond delay="1000"/>
                            </p:stCondLst>
                            <p:childTnLst>
                              <p:par>
                                <p:cTn id="35" presetID="55"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200" fill="hold"/>
                                        <p:tgtEl>
                                          <p:spTgt spid="20"/>
                                        </p:tgtEl>
                                        <p:attrNameLst>
                                          <p:attrName>ppt_w</p:attrName>
                                        </p:attrNameLst>
                                      </p:cBhvr>
                                      <p:tavLst>
                                        <p:tav tm="0">
                                          <p:val>
                                            <p:strVal val="#ppt_w*0.70"/>
                                          </p:val>
                                        </p:tav>
                                        <p:tav tm="100000">
                                          <p:val>
                                            <p:strVal val="#ppt_w"/>
                                          </p:val>
                                        </p:tav>
                                      </p:tavLst>
                                    </p:anim>
                                    <p:anim calcmode="lin" valueType="num">
                                      <p:cBhvr>
                                        <p:cTn id="38" dur="200" fill="hold"/>
                                        <p:tgtEl>
                                          <p:spTgt spid="20"/>
                                        </p:tgtEl>
                                        <p:attrNameLst>
                                          <p:attrName>ppt_h</p:attrName>
                                        </p:attrNameLst>
                                      </p:cBhvr>
                                      <p:tavLst>
                                        <p:tav tm="0">
                                          <p:val>
                                            <p:strVal val="#ppt_h"/>
                                          </p:val>
                                        </p:tav>
                                        <p:tav tm="100000">
                                          <p:val>
                                            <p:strVal val="#ppt_h"/>
                                          </p:val>
                                        </p:tav>
                                      </p:tavLst>
                                    </p:anim>
                                    <p:animEffect transition="in" filter="fade">
                                      <p:cBhvr>
                                        <p:cTn id="39" dur="200"/>
                                        <p:tgtEl>
                                          <p:spTgt spid="20"/>
                                        </p:tgtEl>
                                      </p:cBhvr>
                                    </p:animEffect>
                                  </p:childTnLst>
                                </p:cTn>
                              </p:par>
                            </p:childTnLst>
                          </p:cTn>
                        </p:par>
                        <p:par>
                          <p:cTn id="40" fill="hold">
                            <p:stCondLst>
                              <p:cond delay="1200"/>
                            </p:stCondLst>
                            <p:childTnLst>
                              <p:par>
                                <p:cTn id="41" presetID="55"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200" fill="hold"/>
                                        <p:tgtEl>
                                          <p:spTgt spid="16"/>
                                        </p:tgtEl>
                                        <p:attrNameLst>
                                          <p:attrName>ppt_w</p:attrName>
                                        </p:attrNameLst>
                                      </p:cBhvr>
                                      <p:tavLst>
                                        <p:tav tm="0">
                                          <p:val>
                                            <p:strVal val="#ppt_w*0.70"/>
                                          </p:val>
                                        </p:tav>
                                        <p:tav tm="100000">
                                          <p:val>
                                            <p:strVal val="#ppt_w"/>
                                          </p:val>
                                        </p:tav>
                                      </p:tavLst>
                                    </p:anim>
                                    <p:anim calcmode="lin" valueType="num">
                                      <p:cBhvr>
                                        <p:cTn id="44" dur="200" fill="hold"/>
                                        <p:tgtEl>
                                          <p:spTgt spid="16"/>
                                        </p:tgtEl>
                                        <p:attrNameLst>
                                          <p:attrName>ppt_h</p:attrName>
                                        </p:attrNameLst>
                                      </p:cBhvr>
                                      <p:tavLst>
                                        <p:tav tm="0">
                                          <p:val>
                                            <p:strVal val="#ppt_h"/>
                                          </p:val>
                                        </p:tav>
                                        <p:tav tm="100000">
                                          <p:val>
                                            <p:strVal val="#ppt_h"/>
                                          </p:val>
                                        </p:tav>
                                      </p:tavLst>
                                    </p:anim>
                                    <p:animEffect transition="in" filter="fade">
                                      <p:cBhvr>
                                        <p:cTn id="45" dur="200"/>
                                        <p:tgtEl>
                                          <p:spTgt spid="16"/>
                                        </p:tgtEl>
                                      </p:cBhvr>
                                    </p:animEffect>
                                  </p:childTnLst>
                                </p:cTn>
                              </p:par>
                            </p:childTnLst>
                          </p:cTn>
                        </p:par>
                        <p:par>
                          <p:cTn id="46" fill="hold">
                            <p:stCondLst>
                              <p:cond delay="1400"/>
                            </p:stCondLst>
                            <p:childTnLst>
                              <p:par>
                                <p:cTn id="47" presetID="55" presetClass="entr" presetSubtype="0" fill="hold"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200" fill="hold"/>
                                        <p:tgtEl>
                                          <p:spTgt spid="22"/>
                                        </p:tgtEl>
                                        <p:attrNameLst>
                                          <p:attrName>ppt_w</p:attrName>
                                        </p:attrNameLst>
                                      </p:cBhvr>
                                      <p:tavLst>
                                        <p:tav tm="0">
                                          <p:val>
                                            <p:strVal val="#ppt_w*0.70"/>
                                          </p:val>
                                        </p:tav>
                                        <p:tav tm="100000">
                                          <p:val>
                                            <p:strVal val="#ppt_w"/>
                                          </p:val>
                                        </p:tav>
                                      </p:tavLst>
                                    </p:anim>
                                    <p:anim calcmode="lin" valueType="num">
                                      <p:cBhvr>
                                        <p:cTn id="50" dur="200" fill="hold"/>
                                        <p:tgtEl>
                                          <p:spTgt spid="22"/>
                                        </p:tgtEl>
                                        <p:attrNameLst>
                                          <p:attrName>ppt_h</p:attrName>
                                        </p:attrNameLst>
                                      </p:cBhvr>
                                      <p:tavLst>
                                        <p:tav tm="0">
                                          <p:val>
                                            <p:strVal val="#ppt_h"/>
                                          </p:val>
                                        </p:tav>
                                        <p:tav tm="100000">
                                          <p:val>
                                            <p:strVal val="#ppt_h"/>
                                          </p:val>
                                        </p:tav>
                                      </p:tavLst>
                                    </p:anim>
                                    <p:animEffect transition="in" filter="fade">
                                      <p:cBhvr>
                                        <p:cTn id="51" dur="200"/>
                                        <p:tgtEl>
                                          <p:spTgt spid="22"/>
                                        </p:tgtEl>
                                      </p:cBhvr>
                                    </p:animEffect>
                                  </p:childTnLst>
                                </p:cTn>
                              </p:par>
                            </p:childTnLst>
                          </p:cTn>
                        </p:par>
                        <p:par>
                          <p:cTn id="52" fill="hold">
                            <p:stCondLst>
                              <p:cond delay="1600"/>
                            </p:stCondLst>
                            <p:childTnLst>
                              <p:par>
                                <p:cTn id="53" presetID="55"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200" fill="hold"/>
                                        <p:tgtEl>
                                          <p:spTgt spid="15"/>
                                        </p:tgtEl>
                                        <p:attrNameLst>
                                          <p:attrName>ppt_w</p:attrName>
                                        </p:attrNameLst>
                                      </p:cBhvr>
                                      <p:tavLst>
                                        <p:tav tm="0">
                                          <p:val>
                                            <p:strVal val="#ppt_w*0.70"/>
                                          </p:val>
                                        </p:tav>
                                        <p:tav tm="100000">
                                          <p:val>
                                            <p:strVal val="#ppt_w"/>
                                          </p:val>
                                        </p:tav>
                                      </p:tavLst>
                                    </p:anim>
                                    <p:anim calcmode="lin" valueType="num">
                                      <p:cBhvr>
                                        <p:cTn id="56" dur="200" fill="hold"/>
                                        <p:tgtEl>
                                          <p:spTgt spid="15"/>
                                        </p:tgtEl>
                                        <p:attrNameLst>
                                          <p:attrName>ppt_h</p:attrName>
                                        </p:attrNameLst>
                                      </p:cBhvr>
                                      <p:tavLst>
                                        <p:tav tm="0">
                                          <p:val>
                                            <p:strVal val="#ppt_h"/>
                                          </p:val>
                                        </p:tav>
                                        <p:tav tm="100000">
                                          <p:val>
                                            <p:strVal val="#ppt_h"/>
                                          </p:val>
                                        </p:tav>
                                      </p:tavLst>
                                    </p:anim>
                                    <p:animEffect transition="in" filter="fade">
                                      <p:cBhvr>
                                        <p:cTn id="57" dur="200"/>
                                        <p:tgtEl>
                                          <p:spTgt spid="15"/>
                                        </p:tgtEl>
                                      </p:cBhvr>
                                    </p:animEffect>
                                  </p:childTnLst>
                                </p:cTn>
                              </p:par>
                            </p:childTnLst>
                          </p:cTn>
                        </p:par>
                        <p:par>
                          <p:cTn id="58" fill="hold">
                            <p:stCondLst>
                              <p:cond delay="1800"/>
                            </p:stCondLst>
                            <p:childTnLst>
                              <p:par>
                                <p:cTn id="59" presetID="22" presetClass="entr" presetSubtype="8"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300"/>
                                        <p:tgtEl>
                                          <p:spTgt spid="4"/>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left)">
                                      <p:cBhvr>
                                        <p:cTn id="64" dur="300"/>
                                        <p:tgtEl>
                                          <p:spTgt spid="2"/>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wipe(left)">
                                      <p:cBhvr>
                                        <p:cTn id="67" dur="300"/>
                                        <p:tgtEl>
                                          <p:spTgt spid="5"/>
                                        </p:tgtEl>
                                      </p:cBhvr>
                                    </p:animEffect>
                                  </p:childTnLst>
                                </p:cTn>
                              </p:par>
                            </p:childTnLst>
                          </p:cTn>
                        </p:par>
                        <p:par>
                          <p:cTn id="68" fill="hold">
                            <p:stCondLst>
                              <p:cond delay="2100"/>
                            </p:stCondLst>
                            <p:childTnLst>
                              <p:par>
                                <p:cTn id="69" presetID="22" presetClass="entr" presetSubtype="8"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wipe(left)">
                                      <p:cBhvr>
                                        <p:cTn id="7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5"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41890" y="762281"/>
            <a:ext cx="8686799" cy="5878532"/>
          </a:xfrm>
          <a:prstGeom prst="rect">
            <a:avLst/>
          </a:prstGeom>
        </p:spPr>
        <p:txBody>
          <a:bodyPr wrap="square">
            <a:spAutoFit/>
          </a:bodyPr>
          <a:lstStyle/>
          <a:p>
            <a:pPr fontAlgn="base">
              <a:spcBef>
                <a:spcPct val="0"/>
              </a:spcBef>
              <a:spcAft>
                <a:spcPct val="0"/>
              </a:spcAft>
            </a:pPr>
            <a:r>
              <a:rPr lang="pt-BR" b="1" i="1" dirty="0">
                <a:solidFill>
                  <a:srgbClr val="FFFFFF"/>
                </a:solidFill>
                <a:latin typeface="Arial" pitchFamily="34" charset="0"/>
              </a:rPr>
              <a:t> </a:t>
            </a:r>
            <a:r>
              <a:rPr lang="pt-BR" sz="1400" b="1" i="1" dirty="0">
                <a:solidFill>
                  <a:prstClr val="black"/>
                </a:solidFill>
                <a:latin typeface="Arial" pitchFamily="34" charset="0"/>
              </a:rPr>
              <a:t>Institui o DESMATAMENTO ZERO no país e dispõe sobre a proteção das florestas nativas</a:t>
            </a:r>
            <a:r>
              <a:rPr lang="pt-BR" sz="1400" b="1" i="1" dirty="0" smtClean="0">
                <a:solidFill>
                  <a:prstClr val="black"/>
                </a:solidFill>
                <a:latin typeface="Arial" pitchFamily="34" charset="0"/>
              </a:rPr>
              <a:t>.</a:t>
            </a:r>
          </a:p>
          <a:p>
            <a:pPr fontAlgn="base">
              <a:spcBef>
                <a:spcPct val="0"/>
              </a:spcBef>
              <a:spcAft>
                <a:spcPct val="0"/>
              </a:spcAft>
            </a:pPr>
            <a:endParaRPr lang="pt-BR" sz="1400" b="1" i="1" dirty="0">
              <a:solidFill>
                <a:prstClr val="black"/>
              </a:solidFill>
              <a:latin typeface="Arial" pitchFamily="34" charset="0"/>
            </a:endParaRPr>
          </a:p>
          <a:p>
            <a:pPr fontAlgn="base">
              <a:spcBef>
                <a:spcPct val="0"/>
              </a:spcBef>
              <a:spcAft>
                <a:spcPct val="0"/>
              </a:spcAft>
            </a:pPr>
            <a:endParaRPr lang="pt-BR" sz="1400" b="1" i="1" dirty="0">
              <a:solidFill>
                <a:prstClr val="black"/>
              </a:solidFill>
              <a:latin typeface="Arial" pitchFamily="34" charset="0"/>
            </a:endParaRPr>
          </a:p>
          <a:p>
            <a:pPr fontAlgn="base">
              <a:spcBef>
                <a:spcPct val="0"/>
              </a:spcBef>
              <a:spcAft>
                <a:spcPct val="0"/>
              </a:spcAft>
            </a:pPr>
            <a:r>
              <a:rPr lang="pt-BR" sz="1400" b="1" i="1" dirty="0">
                <a:solidFill>
                  <a:prstClr val="black"/>
                </a:solidFill>
                <a:latin typeface="Arial" pitchFamily="34" charset="0"/>
              </a:rPr>
              <a:t>Artigo 1º. - Fica instituído o desmatamento zero no Brasil, com a proibição da supressão de florestas nativas em todo o território nacional. A União, os Estados, Municípios e o Distrito Federal não mais concederão autorizações de desmatamento das florestas nativas brasileiras</a:t>
            </a:r>
            <a:r>
              <a:rPr lang="pt-BR" sz="1400" b="1" i="1" dirty="0" smtClean="0">
                <a:solidFill>
                  <a:prstClr val="black"/>
                </a:solidFill>
                <a:latin typeface="Arial" pitchFamily="34" charset="0"/>
              </a:rPr>
              <a:t>.</a:t>
            </a:r>
          </a:p>
          <a:p>
            <a:pPr fontAlgn="base">
              <a:spcBef>
                <a:spcPct val="0"/>
              </a:spcBef>
              <a:spcAft>
                <a:spcPct val="0"/>
              </a:spcAft>
            </a:pPr>
            <a:endParaRPr lang="pt-BR" sz="1400" b="1" i="1" dirty="0">
              <a:solidFill>
                <a:prstClr val="black"/>
              </a:solidFill>
              <a:latin typeface="Arial" pitchFamily="34" charset="0"/>
            </a:endParaRPr>
          </a:p>
          <a:p>
            <a:pPr fontAlgn="base">
              <a:spcBef>
                <a:spcPct val="0"/>
              </a:spcBef>
              <a:spcAft>
                <a:spcPct val="0"/>
              </a:spcAft>
            </a:pPr>
            <a:r>
              <a:rPr lang="pt-BR" sz="1400" b="1" i="1" dirty="0">
                <a:solidFill>
                  <a:prstClr val="black"/>
                </a:solidFill>
                <a:latin typeface="Arial" pitchFamily="34" charset="0"/>
              </a:rPr>
              <a:t> </a:t>
            </a:r>
          </a:p>
          <a:p>
            <a:pPr fontAlgn="base">
              <a:spcBef>
                <a:spcPct val="0"/>
              </a:spcBef>
              <a:spcAft>
                <a:spcPct val="0"/>
              </a:spcAft>
            </a:pPr>
            <a:r>
              <a:rPr lang="pt-BR" sz="1400" b="1" i="1" dirty="0">
                <a:solidFill>
                  <a:prstClr val="black"/>
                </a:solidFill>
                <a:latin typeface="Arial" pitchFamily="34" charset="0"/>
              </a:rPr>
              <a:t>Artigo 2º. - A proibição de que trata esta lei não se aplica em questões consideradas de segurança nacional, defesa civil, pesquisa, planos de manejo florestal, atividades de interesse social e utilidade pública especificadas em resolução do Conselho Nacional do Meio Ambiente (Conama) e atividades de baixo impacto a serem regulamentadas por ato do poder executivo</a:t>
            </a:r>
            <a:r>
              <a:rPr lang="pt-BR" sz="1400" b="1" i="1" dirty="0" smtClean="0">
                <a:solidFill>
                  <a:prstClr val="black"/>
                </a:solidFill>
                <a:latin typeface="Arial" pitchFamily="34" charset="0"/>
              </a:rPr>
              <a:t>.</a:t>
            </a:r>
          </a:p>
          <a:p>
            <a:pPr fontAlgn="base">
              <a:spcBef>
                <a:spcPct val="0"/>
              </a:spcBef>
              <a:spcAft>
                <a:spcPct val="0"/>
              </a:spcAft>
            </a:pPr>
            <a:endParaRPr lang="pt-BR" sz="1400" b="1" i="1" dirty="0">
              <a:solidFill>
                <a:prstClr val="black"/>
              </a:solidFill>
              <a:latin typeface="Arial" pitchFamily="34" charset="0"/>
            </a:endParaRPr>
          </a:p>
          <a:p>
            <a:pPr fontAlgn="base">
              <a:spcBef>
                <a:spcPct val="0"/>
              </a:spcBef>
              <a:spcAft>
                <a:spcPct val="0"/>
              </a:spcAft>
            </a:pPr>
            <a:r>
              <a:rPr lang="en-US" sz="1400" b="1" i="1" dirty="0">
                <a:solidFill>
                  <a:prstClr val="black"/>
                </a:solidFill>
                <a:latin typeface="Arial" pitchFamily="34" charset="0"/>
              </a:rPr>
              <a:t>\</a:t>
            </a:r>
            <a:endParaRPr lang="pt-BR" sz="1400" b="1" i="1" dirty="0">
              <a:solidFill>
                <a:prstClr val="black"/>
              </a:solidFill>
              <a:latin typeface="Arial" pitchFamily="34" charset="0"/>
            </a:endParaRPr>
          </a:p>
          <a:p>
            <a:pPr fontAlgn="base">
              <a:spcBef>
                <a:spcPct val="0"/>
              </a:spcBef>
              <a:spcAft>
                <a:spcPct val="0"/>
              </a:spcAft>
            </a:pPr>
            <a:r>
              <a:rPr lang="pt-BR" sz="1400" b="1" i="1" dirty="0">
                <a:solidFill>
                  <a:prstClr val="black"/>
                </a:solidFill>
                <a:latin typeface="Arial" pitchFamily="34" charset="0"/>
              </a:rPr>
              <a:t>Artigo 3º - As proibições de desmatamento de que trata esta lei terão exceção para os imóveis rurais da agricultura familiar (Lei 11326/2006) por um período de cinco anos contados a partir de sua aprovação, condicionadas à implementação, por parte do poder público, nestes imóveis, de programas de assistência técnica, extensão rural, fomento à recuperação de florestas nativas, transferência de tecnologia e de geração de renda compatíveis com o uso sustentável da floresta</a:t>
            </a:r>
            <a:r>
              <a:rPr lang="pt-BR" sz="1400" b="1" i="1" dirty="0" smtClean="0">
                <a:solidFill>
                  <a:prstClr val="black"/>
                </a:solidFill>
                <a:latin typeface="Arial" pitchFamily="34" charset="0"/>
              </a:rPr>
              <a:t>.</a:t>
            </a:r>
          </a:p>
          <a:p>
            <a:pPr fontAlgn="base">
              <a:spcBef>
                <a:spcPct val="0"/>
              </a:spcBef>
              <a:spcAft>
                <a:spcPct val="0"/>
              </a:spcAft>
            </a:pPr>
            <a:endParaRPr lang="pt-BR" sz="1400" b="1" i="1" dirty="0">
              <a:solidFill>
                <a:prstClr val="black"/>
              </a:solidFill>
              <a:latin typeface="Arial" pitchFamily="34" charset="0"/>
            </a:endParaRPr>
          </a:p>
          <a:p>
            <a:pPr fontAlgn="base">
              <a:spcBef>
                <a:spcPct val="0"/>
              </a:spcBef>
              <a:spcAft>
                <a:spcPct val="0"/>
              </a:spcAft>
            </a:pPr>
            <a:r>
              <a:rPr lang="pt-BR" sz="1400" b="1" i="1" dirty="0">
                <a:solidFill>
                  <a:prstClr val="black"/>
                </a:solidFill>
                <a:latin typeface="Arial" pitchFamily="34" charset="0"/>
              </a:rPr>
              <a:t> </a:t>
            </a:r>
          </a:p>
          <a:p>
            <a:pPr fontAlgn="base">
              <a:spcBef>
                <a:spcPct val="0"/>
              </a:spcBef>
              <a:spcAft>
                <a:spcPct val="0"/>
              </a:spcAft>
            </a:pPr>
            <a:r>
              <a:rPr lang="pt-BR" sz="1400" b="1" i="1" dirty="0">
                <a:solidFill>
                  <a:prstClr val="black"/>
                </a:solidFill>
                <a:latin typeface="Arial" pitchFamily="34" charset="0"/>
              </a:rPr>
              <a:t>Artigo 4º. – Para efeitos desta lei, os desmatamentos em terras indígenas e de populações tradicionais continuarão sendo regidos por legislação específica</a:t>
            </a:r>
            <a:r>
              <a:rPr lang="pt-BR" b="1" i="1" dirty="0" smtClean="0">
                <a:solidFill>
                  <a:prstClr val="black"/>
                </a:solidFill>
                <a:latin typeface="Arial" pitchFamily="34" charset="0"/>
              </a:rPr>
              <a:t>.</a:t>
            </a:r>
          </a:p>
          <a:p>
            <a:pPr fontAlgn="base">
              <a:spcBef>
                <a:spcPct val="0"/>
              </a:spcBef>
              <a:spcAft>
                <a:spcPct val="0"/>
              </a:spcAft>
            </a:pPr>
            <a:endParaRPr lang="pt-BR" sz="1400" i="1" dirty="0">
              <a:solidFill>
                <a:prstClr val="black"/>
              </a:solidFill>
              <a:latin typeface="Arial" pitchFamily="34" charset="0"/>
            </a:endParaRPr>
          </a:p>
          <a:p>
            <a:pPr fontAlgn="base">
              <a:spcBef>
                <a:spcPct val="0"/>
              </a:spcBef>
              <a:spcAft>
                <a:spcPct val="0"/>
              </a:spcAft>
            </a:pPr>
            <a:r>
              <a:rPr lang="pt-BR" sz="1400" b="1" i="1" dirty="0">
                <a:solidFill>
                  <a:prstClr val="black"/>
                </a:solidFill>
                <a:latin typeface="Arial" pitchFamily="34" charset="0"/>
              </a:rPr>
              <a:t>Artigo 5º Esta Lei entra em vigor na data de sua publicação, revogadas as disposições em contrário.</a:t>
            </a:r>
          </a:p>
          <a:p>
            <a:pPr fontAlgn="base">
              <a:spcBef>
                <a:spcPct val="0"/>
              </a:spcBef>
              <a:spcAft>
                <a:spcPct val="0"/>
              </a:spcAft>
            </a:pPr>
            <a:endParaRPr lang="pt-BR" b="1" i="1" dirty="0">
              <a:solidFill>
                <a:prstClr val="black"/>
              </a:solidFill>
              <a:latin typeface="Arial" pitchFamily="34" charset="0"/>
            </a:endParaRPr>
          </a:p>
        </p:txBody>
      </p:sp>
      <p:sp>
        <p:nvSpPr>
          <p:cNvPr id="5" name="TextBox 6"/>
          <p:cNvSpPr txBox="1"/>
          <p:nvPr/>
        </p:nvSpPr>
        <p:spPr>
          <a:xfrm>
            <a:off x="251520" y="392949"/>
            <a:ext cx="6117382" cy="369332"/>
          </a:xfrm>
          <a:prstGeom prst="rect">
            <a:avLst/>
          </a:prstGeom>
          <a:noFill/>
        </p:spPr>
        <p:txBody>
          <a:bodyPr wrap="square" rtlCol="0">
            <a:spAutoFit/>
          </a:bodyPr>
          <a:lstStyle/>
          <a:p>
            <a:r>
              <a:rPr lang="en-US" b="1" dirty="0" smtClean="0">
                <a:solidFill>
                  <a:srgbClr val="0C7A00"/>
                </a:solidFill>
                <a:latin typeface="Helvetica" charset="0"/>
                <a:ea typeface="Helvetica" charset="0"/>
                <a:cs typeface="Helvetica" charset="0"/>
              </a:rPr>
              <a:t>DESMATAMENTO ZERO É UMA DEMANDA</a:t>
            </a:r>
            <a:endParaRPr lang="en-US" b="1" dirty="0">
              <a:solidFill>
                <a:srgbClr val="0C7A00"/>
              </a:solidFill>
              <a:latin typeface="Helvetica" charset="0"/>
              <a:ea typeface="Helvetica" charset="0"/>
              <a:cs typeface="Helvetica" charset="0"/>
            </a:endParaRPr>
          </a:p>
        </p:txBody>
      </p:sp>
    </p:spTree>
    <p:extLst>
      <p:ext uri="{BB962C8B-B14F-4D97-AF65-F5344CB8AC3E}">
        <p14:creationId xmlns:p14="http://schemas.microsoft.com/office/powerpoint/2010/main" val="6765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p:nvPr/>
        </p:nvSpPr>
        <p:spPr>
          <a:xfrm>
            <a:off x="0" y="2682440"/>
            <a:ext cx="8892480" cy="461665"/>
          </a:xfrm>
          <a:prstGeom prst="rect">
            <a:avLst/>
          </a:prstGeom>
          <a:noFill/>
        </p:spPr>
        <p:txBody>
          <a:bodyPr wrap="square" rtlCol="0">
            <a:spAutoFit/>
          </a:bodyPr>
          <a:lstStyle/>
          <a:p>
            <a:pPr algn="ctr"/>
            <a:r>
              <a:rPr lang="en-US" sz="2400" b="1" dirty="0" smtClean="0">
                <a:solidFill>
                  <a:srgbClr val="0C7A00"/>
                </a:solidFill>
                <a:latin typeface="Helvetica" charset="0"/>
                <a:ea typeface="Helvetica" charset="0"/>
                <a:cs typeface="Helvetica" charset="0"/>
              </a:rPr>
              <a:t>DESMATAMENTO ZERO É NECESSÁRIO </a:t>
            </a:r>
            <a:endParaRPr lang="en-US" sz="2400" b="1" dirty="0">
              <a:solidFill>
                <a:srgbClr val="0C7A00"/>
              </a:solidFill>
              <a:latin typeface="Helvetica" charset="0"/>
              <a:ea typeface="Helvetica" charset="0"/>
              <a:cs typeface="Helvetica" charset="0"/>
            </a:endParaRPr>
          </a:p>
        </p:txBody>
      </p:sp>
    </p:spTree>
    <p:extLst>
      <p:ext uri="{BB962C8B-B14F-4D97-AF65-F5344CB8AC3E}">
        <p14:creationId xmlns:p14="http://schemas.microsoft.com/office/powerpoint/2010/main" val="351959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200186" y="213522"/>
            <a:ext cx="8892480" cy="461665"/>
          </a:xfrm>
          <a:prstGeom prst="rect">
            <a:avLst/>
          </a:prstGeom>
          <a:noFill/>
        </p:spPr>
        <p:txBody>
          <a:bodyPr wrap="square" rtlCol="0">
            <a:spAutoFit/>
          </a:bodyPr>
          <a:lstStyle/>
          <a:p>
            <a:pPr algn="ctr"/>
            <a:r>
              <a:rPr lang="en-US" sz="2400" b="1" dirty="0" smtClean="0">
                <a:solidFill>
                  <a:srgbClr val="0C7A00"/>
                </a:solidFill>
                <a:latin typeface="Helvetica" charset="0"/>
                <a:ea typeface="Helvetica" charset="0"/>
                <a:cs typeface="Helvetica" charset="0"/>
              </a:rPr>
              <a:t>POR QUE PRECISAMOS DE DESMATAMENTO ZERO? </a:t>
            </a:r>
            <a:endParaRPr lang="en-US" sz="2400" b="1" dirty="0">
              <a:solidFill>
                <a:srgbClr val="0C7A00"/>
              </a:solidFill>
              <a:latin typeface="Helvetica" charset="0"/>
              <a:ea typeface="Helvetica" charset="0"/>
              <a:cs typeface="Helvetica"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253" y="1093511"/>
            <a:ext cx="8482343" cy="5310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1564267" y="701258"/>
            <a:ext cx="6164317" cy="369332"/>
          </a:xfrm>
          <a:prstGeom prst="rect">
            <a:avLst/>
          </a:prstGeom>
          <a:noFill/>
        </p:spPr>
        <p:txBody>
          <a:bodyPr wrap="square" rtlCol="0">
            <a:spAutoFit/>
          </a:bodyPr>
          <a:lstStyle/>
          <a:p>
            <a:pPr marL="285750" indent="-285750">
              <a:buFont typeface="Arial" panose="020B0604020202020204" pitchFamily="34" charset="0"/>
              <a:buChar char="•"/>
            </a:pPr>
            <a:r>
              <a:rPr lang="pt-BR" b="1" dirty="0" smtClean="0"/>
              <a:t>1,5ºC = Urgência de redução as emissões de GEE</a:t>
            </a:r>
            <a:endParaRPr lang="pt-BR" b="1" dirty="0"/>
          </a:p>
        </p:txBody>
      </p:sp>
    </p:spTree>
    <p:extLst>
      <p:ext uri="{BB962C8B-B14F-4D97-AF65-F5344CB8AC3E}">
        <p14:creationId xmlns:p14="http://schemas.microsoft.com/office/powerpoint/2010/main" val="408598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77915" y="675187"/>
            <a:ext cx="7677807" cy="2585323"/>
          </a:xfrm>
          <a:prstGeom prst="rect">
            <a:avLst/>
          </a:prstGeom>
        </p:spPr>
        <p:txBody>
          <a:bodyPr wrap="square">
            <a:spAutoFit/>
          </a:bodyPr>
          <a:lstStyle/>
          <a:p>
            <a:pPr marL="285750" indent="-285750">
              <a:buFont typeface="Arial" panose="020B0604020202020204" pitchFamily="34" charset="0"/>
              <a:buChar char="•"/>
            </a:pPr>
            <a:r>
              <a:rPr lang="pt-BR" b="1" dirty="0"/>
              <a:t>Paisagens mais quentes e </a:t>
            </a:r>
            <a:r>
              <a:rPr lang="pt-BR" b="1" dirty="0" smtClean="0"/>
              <a:t>secas </a:t>
            </a:r>
            <a:endParaRPr lang="pt-BR" dirty="0" smtClean="0"/>
          </a:p>
          <a:p>
            <a:endParaRPr lang="pt-BR" dirty="0" smtClean="0"/>
          </a:p>
          <a:p>
            <a:r>
              <a:rPr lang="pt-BR" dirty="0" smtClean="0"/>
              <a:t>Cenário </a:t>
            </a:r>
            <a:r>
              <a:rPr lang="pt-BR" dirty="0"/>
              <a:t>de aumento médio de temperatura global entre </a:t>
            </a:r>
            <a:r>
              <a:rPr lang="pt-BR" dirty="0" smtClean="0"/>
              <a:t>2ºC </a:t>
            </a:r>
            <a:r>
              <a:rPr lang="pt-BR" dirty="0"/>
              <a:t>e </a:t>
            </a:r>
            <a:r>
              <a:rPr lang="pt-BR" dirty="0" smtClean="0"/>
              <a:t>5,4ºC</a:t>
            </a:r>
            <a:r>
              <a:rPr lang="pt-BR" dirty="0"/>
              <a:t>, o aquecimento na região pode chegar a </a:t>
            </a:r>
            <a:r>
              <a:rPr lang="pt-BR" dirty="0" smtClean="0"/>
              <a:t>7ºC </a:t>
            </a:r>
            <a:r>
              <a:rPr lang="pt-BR" dirty="0"/>
              <a:t>e </a:t>
            </a:r>
            <a:r>
              <a:rPr lang="pt-BR" dirty="0" smtClean="0"/>
              <a:t>8ºC </a:t>
            </a:r>
            <a:r>
              <a:rPr lang="pt-BR" dirty="0"/>
              <a:t>em </a:t>
            </a:r>
            <a:r>
              <a:rPr lang="pt-BR" dirty="0" smtClean="0"/>
              <a:t>2100 </a:t>
            </a:r>
            <a:endParaRPr lang="pt-BR" dirty="0" smtClean="0"/>
          </a:p>
          <a:p>
            <a:endParaRPr lang="pt-BR" dirty="0"/>
          </a:p>
          <a:p>
            <a:endParaRPr lang="pt-BR" dirty="0"/>
          </a:p>
          <a:p>
            <a:r>
              <a:rPr lang="pt-BR" dirty="0" smtClean="0"/>
              <a:t>Desmatamento de 40% = Ponto de </a:t>
            </a:r>
            <a:r>
              <a:rPr lang="pt-BR" dirty="0" smtClean="0"/>
              <a:t>não </a:t>
            </a:r>
            <a:r>
              <a:rPr lang="pt-BR" dirty="0"/>
              <a:t>r</a:t>
            </a:r>
            <a:r>
              <a:rPr lang="pt-BR" dirty="0" smtClean="0"/>
              <a:t>etorno</a:t>
            </a:r>
            <a:endParaRPr lang="pt-BR" dirty="0" smtClean="0"/>
          </a:p>
          <a:p>
            <a:r>
              <a:rPr lang="pt-BR" dirty="0" smtClean="0"/>
              <a:t>        Processo de </a:t>
            </a:r>
            <a:r>
              <a:rPr lang="pt-BR" dirty="0" smtClean="0"/>
              <a:t>“</a:t>
            </a:r>
            <a:r>
              <a:rPr lang="pt-BR" dirty="0" err="1" smtClean="0"/>
              <a:t>savanização</a:t>
            </a:r>
            <a:r>
              <a:rPr lang="pt-BR" dirty="0" smtClean="0"/>
              <a:t>” </a:t>
            </a:r>
            <a:r>
              <a:rPr lang="pt-BR" dirty="0" smtClean="0"/>
              <a:t>da Amazônia</a:t>
            </a:r>
          </a:p>
          <a:p>
            <a:endParaRPr lang="pt-BR" dirty="0"/>
          </a:p>
        </p:txBody>
      </p:sp>
      <p:sp>
        <p:nvSpPr>
          <p:cNvPr id="3" name="TextBox 6"/>
          <p:cNvSpPr txBox="1"/>
          <p:nvPr/>
        </p:nvSpPr>
        <p:spPr>
          <a:xfrm>
            <a:off x="0" y="213522"/>
            <a:ext cx="8892480" cy="461665"/>
          </a:xfrm>
          <a:prstGeom prst="rect">
            <a:avLst/>
          </a:prstGeom>
          <a:noFill/>
        </p:spPr>
        <p:txBody>
          <a:bodyPr wrap="square" rtlCol="0">
            <a:spAutoFit/>
          </a:bodyPr>
          <a:lstStyle/>
          <a:p>
            <a:pPr algn="ctr"/>
            <a:r>
              <a:rPr lang="en-US" sz="2400" b="1" dirty="0" smtClean="0">
                <a:solidFill>
                  <a:srgbClr val="0C7A00"/>
                </a:solidFill>
                <a:latin typeface="Helvetica" charset="0"/>
                <a:ea typeface="Helvetica" charset="0"/>
                <a:cs typeface="Helvetica" charset="0"/>
              </a:rPr>
              <a:t>POR QUE PRECISAMOS DE DESMATAMENTO ZERO? </a:t>
            </a:r>
            <a:endParaRPr lang="en-US" sz="2400" b="1" dirty="0">
              <a:solidFill>
                <a:srgbClr val="0C7A00"/>
              </a:solidFill>
              <a:latin typeface="Helvetica" charset="0"/>
              <a:ea typeface="Helvetica" charset="0"/>
              <a:cs typeface="Helvetica"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15" y="3307807"/>
            <a:ext cx="5409544" cy="2554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1165" y="2168971"/>
            <a:ext cx="2491315" cy="408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tângulo 4"/>
          <p:cNvSpPr/>
          <p:nvPr/>
        </p:nvSpPr>
        <p:spPr>
          <a:xfrm>
            <a:off x="804039" y="5662958"/>
            <a:ext cx="2415820" cy="276999"/>
          </a:xfrm>
          <a:prstGeom prst="rect">
            <a:avLst/>
          </a:prstGeom>
        </p:spPr>
        <p:txBody>
          <a:bodyPr wrap="square">
            <a:spAutoFit/>
          </a:bodyPr>
          <a:lstStyle/>
          <a:p>
            <a:r>
              <a:rPr lang="pt-BR" sz="1200" dirty="0" err="1"/>
              <a:t>Marengo</a:t>
            </a:r>
            <a:r>
              <a:rPr lang="pt-BR" sz="1200" dirty="0"/>
              <a:t> et al (2011)</a:t>
            </a:r>
          </a:p>
        </p:txBody>
      </p:sp>
    </p:spTree>
    <p:extLst>
      <p:ext uri="{BB962C8B-B14F-4D97-AF65-F5344CB8AC3E}">
        <p14:creationId xmlns:p14="http://schemas.microsoft.com/office/powerpoint/2010/main" val="309414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200186" y="426894"/>
            <a:ext cx="8892480" cy="461665"/>
          </a:xfrm>
          <a:prstGeom prst="rect">
            <a:avLst/>
          </a:prstGeom>
          <a:noFill/>
        </p:spPr>
        <p:txBody>
          <a:bodyPr wrap="square" rtlCol="0">
            <a:spAutoFit/>
          </a:bodyPr>
          <a:lstStyle/>
          <a:p>
            <a:pPr algn="ctr"/>
            <a:r>
              <a:rPr lang="en-US" sz="2400" b="1" dirty="0" smtClean="0">
                <a:solidFill>
                  <a:srgbClr val="0C7A00"/>
                </a:solidFill>
                <a:latin typeface="Helvetica" charset="0"/>
                <a:ea typeface="Helvetica" charset="0"/>
                <a:cs typeface="Helvetica" charset="0"/>
              </a:rPr>
              <a:t>POR QUE PRECISAMOS DE DESMATAMENTO ZERO? </a:t>
            </a:r>
            <a:endParaRPr lang="en-US" sz="2400" b="1" dirty="0">
              <a:solidFill>
                <a:srgbClr val="0C7A00"/>
              </a:solidFill>
              <a:latin typeface="Helvetica" charset="0"/>
              <a:ea typeface="Helvetica" charset="0"/>
              <a:cs typeface="Helvetica" charset="0"/>
            </a:endParaRPr>
          </a:p>
        </p:txBody>
      </p:sp>
      <p:sp>
        <p:nvSpPr>
          <p:cNvPr id="6" name="TextBox 6"/>
          <p:cNvSpPr txBox="1"/>
          <p:nvPr/>
        </p:nvSpPr>
        <p:spPr>
          <a:xfrm>
            <a:off x="103574" y="979936"/>
            <a:ext cx="9085703" cy="1107996"/>
          </a:xfrm>
          <a:prstGeom prst="rect">
            <a:avLst/>
          </a:prstGeom>
          <a:noFill/>
        </p:spPr>
        <p:txBody>
          <a:bodyPr wrap="square" rtlCol="0">
            <a:spAutoFit/>
          </a:bodyPr>
          <a:lstStyle>
            <a:defPPr>
              <a:defRPr lang="pt-BR"/>
            </a:defPPr>
            <a:lvl1pPr>
              <a:defRPr b="1"/>
            </a:lvl1pPr>
          </a:lstStyle>
          <a:p>
            <a:pPr algn="ctr"/>
            <a:r>
              <a:rPr lang="pt-BR" dirty="0" smtClean="0"/>
              <a:t>Florestas fazem a regulação do clima e mitigam efeitos das mudanças climáticas</a:t>
            </a:r>
          </a:p>
          <a:p>
            <a:pPr algn="ctr"/>
            <a:endParaRPr lang="pt-BR" sz="1600" b="0" dirty="0"/>
          </a:p>
          <a:p>
            <a:pPr algn="ctr"/>
            <a:endParaRPr lang="pt-BR" sz="1600" b="0" dirty="0"/>
          </a:p>
          <a:p>
            <a:pPr algn="ctr"/>
            <a:endParaRPr lang="pt-BR" sz="1600" b="0" dirty="0"/>
          </a:p>
        </p:txBody>
      </p:sp>
      <p:grpSp>
        <p:nvGrpSpPr>
          <p:cNvPr id="4" name="Grupo 8"/>
          <p:cNvGrpSpPr>
            <a:grpSpLocks/>
          </p:cNvGrpSpPr>
          <p:nvPr/>
        </p:nvGrpSpPr>
        <p:grpSpPr bwMode="auto">
          <a:xfrm>
            <a:off x="446565" y="1284409"/>
            <a:ext cx="8391430" cy="4807329"/>
            <a:chOff x="457200" y="1877082"/>
            <a:chExt cx="8925690" cy="5189992"/>
          </a:xfrm>
        </p:grpSpPr>
        <p:grpSp>
          <p:nvGrpSpPr>
            <p:cNvPr id="5" name="Grupo 9"/>
            <p:cNvGrpSpPr>
              <a:grpSpLocks/>
            </p:cNvGrpSpPr>
            <p:nvPr/>
          </p:nvGrpSpPr>
          <p:grpSpPr bwMode="auto">
            <a:xfrm>
              <a:off x="457200" y="1877082"/>
              <a:ext cx="8925690" cy="5189992"/>
              <a:chOff x="457200" y="1877082"/>
              <a:chExt cx="8925690" cy="5189992"/>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77082"/>
                <a:ext cx="8925690" cy="511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ângulo 12"/>
              <p:cNvSpPr>
                <a:spLocks noChangeArrowheads="1"/>
              </p:cNvSpPr>
              <p:nvPr/>
            </p:nvSpPr>
            <p:spPr bwMode="auto">
              <a:xfrm>
                <a:off x="882650" y="6759297"/>
                <a:ext cx="81819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Font typeface="Arial" charset="0"/>
                  <a:buChar char="•"/>
                  <a:defRPr sz="3200">
                    <a:solidFill>
                      <a:schemeClr val="tx1"/>
                    </a:solidFill>
                    <a:latin typeface="Calibri" pitchFamily="34" charset="0"/>
                  </a:defRPr>
                </a:lvl1pPr>
                <a:lvl2pPr marL="742950" indent="-285750" defTabSz="457200">
                  <a:spcBef>
                    <a:spcPct val="20000"/>
                  </a:spcBef>
                  <a:buFont typeface="Arial" charset="0"/>
                  <a:buChar char="–"/>
                  <a:defRPr sz="2800">
                    <a:solidFill>
                      <a:schemeClr val="tx1"/>
                    </a:solidFill>
                    <a:latin typeface="Calibri" pitchFamily="34" charset="0"/>
                  </a:defRPr>
                </a:lvl2pPr>
                <a:lvl3pPr marL="1143000" indent="-228600" defTabSz="457200">
                  <a:spcBef>
                    <a:spcPct val="20000"/>
                  </a:spcBef>
                  <a:buFont typeface="Arial" charset="0"/>
                  <a:buChar char="•"/>
                  <a:defRPr sz="2400">
                    <a:solidFill>
                      <a:schemeClr val="tx1"/>
                    </a:solidFill>
                    <a:latin typeface="Calibri" pitchFamily="34" charset="0"/>
                  </a:defRPr>
                </a:lvl3pPr>
                <a:lvl4pPr marL="1600200" indent="-228600" defTabSz="457200">
                  <a:spcBef>
                    <a:spcPct val="20000"/>
                  </a:spcBef>
                  <a:buFont typeface="Arial" charset="0"/>
                  <a:buChar char="–"/>
                  <a:defRPr sz="2000">
                    <a:solidFill>
                      <a:schemeClr val="tx1"/>
                    </a:solidFill>
                    <a:latin typeface="Calibri" pitchFamily="34" charset="0"/>
                  </a:defRPr>
                </a:lvl4pPr>
                <a:lvl5pPr marL="2057400" indent="-228600" defTabSz="45720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pt-BR" altLang="en-US" sz="1400">
                    <a:solidFill>
                      <a:srgbClr val="000000"/>
                    </a:solidFill>
                    <a:latin typeface="Browallia New" pitchFamily="34" charset="-34"/>
                    <a:cs typeface="Browallia New" pitchFamily="34" charset="-34"/>
                  </a:rPr>
                  <a:t>Brando, et al. 2014. PNAS 111(17):6347–6352</a:t>
                </a:r>
              </a:p>
            </p:txBody>
          </p:sp>
        </p:grpSp>
        <p:sp>
          <p:nvSpPr>
            <p:cNvPr id="7" name="Retângulo 10"/>
            <p:cNvSpPr>
              <a:spLocks noChangeArrowheads="1"/>
            </p:cNvSpPr>
            <p:nvPr/>
          </p:nvSpPr>
          <p:spPr bwMode="auto">
            <a:xfrm>
              <a:off x="7696200" y="2386554"/>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fontAlgn="base">
                <a:spcBef>
                  <a:spcPct val="0"/>
                </a:spcBef>
                <a:spcAft>
                  <a:spcPct val="0"/>
                </a:spcAft>
                <a:buFontTx/>
                <a:buNone/>
              </a:pPr>
              <a:r>
                <a:rPr lang="pt-BR" altLang="en-US" sz="1800" b="1">
                  <a:solidFill>
                    <a:srgbClr val="000000"/>
                  </a:solidFill>
                  <a:latin typeface="Arial" charset="0"/>
                  <a:cs typeface="Arial" charset="0"/>
                </a:rPr>
                <a:t>2010</a:t>
              </a:r>
              <a:endParaRPr lang="pt-BR" altLang="en-US" sz="1800">
                <a:solidFill>
                  <a:srgbClr val="000000"/>
                </a:solidFill>
                <a:cs typeface="Arial" charset="0"/>
              </a:endParaRPr>
            </a:p>
          </p:txBody>
        </p:sp>
      </p:grpSp>
      <p:sp>
        <p:nvSpPr>
          <p:cNvPr id="2" name="CaixaDeTexto 1"/>
          <p:cNvSpPr txBox="1"/>
          <p:nvPr/>
        </p:nvSpPr>
        <p:spPr>
          <a:xfrm>
            <a:off x="200187" y="6026364"/>
            <a:ext cx="8943814" cy="646331"/>
          </a:xfrm>
          <a:prstGeom prst="rect">
            <a:avLst/>
          </a:prstGeom>
          <a:noFill/>
        </p:spPr>
        <p:txBody>
          <a:bodyPr wrap="square" rtlCol="0">
            <a:spAutoFit/>
          </a:bodyPr>
          <a:lstStyle/>
          <a:p>
            <a:r>
              <a:rPr lang="pt-BR" b="1" dirty="0"/>
              <a:t>O desmatamento aumentou a temperatura da região em 0.5ºC entre 2000 e 2010</a:t>
            </a:r>
          </a:p>
          <a:p>
            <a:endParaRPr lang="pt-BR" dirty="0"/>
          </a:p>
        </p:txBody>
      </p:sp>
    </p:spTree>
    <p:extLst>
      <p:ext uri="{BB962C8B-B14F-4D97-AF65-F5344CB8AC3E}">
        <p14:creationId xmlns:p14="http://schemas.microsoft.com/office/powerpoint/2010/main" val="116648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646426" y="1876095"/>
            <a:ext cx="4056140" cy="3970318"/>
          </a:xfrm>
          <a:prstGeom prst="rect">
            <a:avLst/>
          </a:prstGeom>
        </p:spPr>
        <p:txBody>
          <a:bodyPr wrap="square">
            <a:spAutoFit/>
          </a:bodyPr>
          <a:lstStyle/>
          <a:p>
            <a:endParaRPr lang="pt-BR" dirty="0"/>
          </a:p>
          <a:p>
            <a:r>
              <a:rPr lang="pt-BR" b="1" dirty="0"/>
              <a:t>A floresta faz </a:t>
            </a:r>
            <a:r>
              <a:rPr lang="pt-BR" b="1" dirty="0" smtClean="0"/>
              <a:t>chover</a:t>
            </a:r>
          </a:p>
          <a:p>
            <a:endParaRPr lang="pt-BR" b="1" dirty="0"/>
          </a:p>
          <a:p>
            <a:pPr marL="285750" indent="-285750">
              <a:buFont typeface="Arial" panose="020B0604020202020204" pitchFamily="34" charset="0"/>
              <a:buChar char="•"/>
            </a:pPr>
            <a:r>
              <a:rPr lang="pt-BR" dirty="0" smtClean="0"/>
              <a:t>Desmatamento = ameaça imediata</a:t>
            </a:r>
            <a:endParaRPr lang="pt-BR" dirty="0"/>
          </a:p>
          <a:p>
            <a:endParaRPr lang="pt-BR" dirty="0"/>
          </a:p>
          <a:p>
            <a:pPr marL="285750" indent="-285750">
              <a:buFont typeface="Arial" panose="020B0604020202020204" pitchFamily="34" charset="0"/>
              <a:buChar char="•"/>
            </a:pPr>
            <a:r>
              <a:rPr lang="pt-BR" dirty="0" smtClean="0"/>
              <a:t>A floresta é importante na redistribuição da umidade do país</a:t>
            </a:r>
            <a:endParaRPr lang="pt-BR" dirty="0"/>
          </a:p>
          <a:p>
            <a:endParaRPr lang="pt-BR" dirty="0"/>
          </a:p>
          <a:p>
            <a:endParaRPr lang="pt-BR" b="1" dirty="0"/>
          </a:p>
          <a:p>
            <a:pPr marL="285750" indent="-285750">
              <a:buFont typeface="Arial" panose="020B0604020202020204" pitchFamily="34" charset="0"/>
              <a:buChar char="•"/>
            </a:pPr>
            <a:r>
              <a:rPr lang="pt-BR" dirty="0" smtClean="0"/>
              <a:t>Serviço ambiental com valor inestimável para a agricultura, pecuária e abastecimento de água no </a:t>
            </a:r>
            <a:r>
              <a:rPr lang="pt-BR" dirty="0" smtClean="0"/>
              <a:t>Brasil</a:t>
            </a:r>
          </a:p>
          <a:p>
            <a:pPr marL="285750" indent="-285750">
              <a:buFont typeface="Arial" panose="020B0604020202020204" pitchFamily="34" charset="0"/>
              <a:buChar char="•"/>
            </a:pPr>
            <a:endParaRPr lang="pt-BR"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70" y="1166648"/>
            <a:ext cx="3583611" cy="4899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6"/>
          <p:cNvSpPr txBox="1"/>
          <p:nvPr/>
        </p:nvSpPr>
        <p:spPr>
          <a:xfrm>
            <a:off x="200186" y="426894"/>
            <a:ext cx="8892480" cy="461665"/>
          </a:xfrm>
          <a:prstGeom prst="rect">
            <a:avLst/>
          </a:prstGeom>
          <a:noFill/>
        </p:spPr>
        <p:txBody>
          <a:bodyPr wrap="square" rtlCol="0">
            <a:spAutoFit/>
          </a:bodyPr>
          <a:lstStyle/>
          <a:p>
            <a:pPr algn="ctr"/>
            <a:r>
              <a:rPr lang="en-US" sz="2400" b="1" dirty="0" smtClean="0">
                <a:solidFill>
                  <a:srgbClr val="0C7A00"/>
                </a:solidFill>
                <a:latin typeface="Helvetica" charset="0"/>
                <a:ea typeface="Helvetica" charset="0"/>
                <a:cs typeface="Helvetica" charset="0"/>
              </a:rPr>
              <a:t>POR QUE PRECISAMOS DE DESMATAMENTO ZERO? </a:t>
            </a:r>
            <a:endParaRPr lang="en-US" sz="2400" b="1" dirty="0">
              <a:solidFill>
                <a:srgbClr val="0C7A00"/>
              </a:solidFill>
              <a:latin typeface="Helvetica" charset="0"/>
              <a:ea typeface="Helvetica" charset="0"/>
              <a:cs typeface="Helvetica" charset="0"/>
            </a:endParaRPr>
          </a:p>
        </p:txBody>
      </p:sp>
    </p:spTree>
    <p:extLst>
      <p:ext uri="{BB962C8B-B14F-4D97-AF65-F5344CB8AC3E}">
        <p14:creationId xmlns:p14="http://schemas.microsoft.com/office/powerpoint/2010/main" val="162770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986538" y="641166"/>
            <a:ext cx="7128792" cy="616134"/>
            <a:chOff x="971600" y="404664"/>
            <a:chExt cx="7128792" cy="616134"/>
          </a:xfrm>
        </p:grpSpPr>
        <p:sp>
          <p:nvSpPr>
            <p:cNvPr id="31" name="Rectangle 30"/>
            <p:cNvSpPr/>
            <p:nvPr/>
          </p:nvSpPr>
          <p:spPr>
            <a:xfrm>
              <a:off x="971600" y="404664"/>
              <a:ext cx="7128792" cy="616134"/>
            </a:xfrm>
            <a:prstGeom prst="rect">
              <a:avLst/>
            </a:prstGeom>
            <a:solidFill>
              <a:srgbClr val="71C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626564" y="520875"/>
              <a:ext cx="5989140" cy="400110"/>
            </a:xfrm>
            <a:prstGeom prst="rect">
              <a:avLst/>
            </a:prstGeom>
            <a:noFill/>
          </p:spPr>
          <p:txBody>
            <a:bodyPr wrap="none" rtlCol="0">
              <a:spAutoFit/>
            </a:bodyPr>
            <a:lstStyle/>
            <a:p>
              <a:r>
                <a:rPr lang="en-US" sz="2000" b="1" dirty="0">
                  <a:solidFill>
                    <a:schemeClr val="bg1"/>
                  </a:solidFill>
                  <a:latin typeface="Helvetica" charset="0"/>
                  <a:ea typeface="Helvetica" charset="0"/>
                  <a:cs typeface="Helvetica" charset="0"/>
                </a:rPr>
                <a:t>PRODES </a:t>
              </a:r>
              <a:r>
                <a:rPr lang="en-US" sz="2000" b="1" dirty="0" smtClean="0">
                  <a:solidFill>
                    <a:schemeClr val="bg1"/>
                  </a:solidFill>
                  <a:latin typeface="Helvetica" charset="0"/>
                  <a:ea typeface="Helvetica" charset="0"/>
                  <a:cs typeface="Helvetica" charset="0"/>
                </a:rPr>
                <a:t>2014 X </a:t>
              </a:r>
              <a:r>
                <a:rPr lang="en-US" sz="2000" b="1" dirty="0">
                  <a:solidFill>
                    <a:schemeClr val="bg1"/>
                  </a:solidFill>
                  <a:latin typeface="Helvetica" charset="0"/>
                  <a:ea typeface="Helvetica" charset="0"/>
                  <a:cs typeface="Helvetica" charset="0"/>
                </a:rPr>
                <a:t>PRODES </a:t>
              </a:r>
              <a:r>
                <a:rPr lang="en-US" sz="2000" b="1" dirty="0" smtClean="0">
                  <a:solidFill>
                    <a:schemeClr val="bg1"/>
                  </a:solidFill>
                  <a:latin typeface="Helvetica" charset="0"/>
                  <a:ea typeface="Helvetica" charset="0"/>
                  <a:cs typeface="Helvetica" charset="0"/>
                </a:rPr>
                <a:t>2015 X PRODES 2016</a:t>
              </a:r>
              <a:endParaRPr lang="en-US" sz="2000" b="1" dirty="0">
                <a:solidFill>
                  <a:schemeClr val="bg1"/>
                </a:solidFill>
                <a:latin typeface="Helvetica" charset="0"/>
                <a:ea typeface="Helvetica" charset="0"/>
                <a:cs typeface="Helvetica" charset="0"/>
              </a:endParaRPr>
            </a:p>
          </p:txBody>
        </p:sp>
      </p:grpSp>
      <p:grpSp>
        <p:nvGrpSpPr>
          <p:cNvPr id="30" name="Group 29"/>
          <p:cNvGrpSpPr/>
          <p:nvPr/>
        </p:nvGrpSpPr>
        <p:grpSpPr>
          <a:xfrm>
            <a:off x="950534" y="1297137"/>
            <a:ext cx="7128792" cy="4977003"/>
            <a:chOff x="1043608" y="1052736"/>
            <a:chExt cx="7128792" cy="4977003"/>
          </a:xfrm>
        </p:grpSpPr>
        <p:grpSp>
          <p:nvGrpSpPr>
            <p:cNvPr id="29" name="Group 28"/>
            <p:cNvGrpSpPr/>
            <p:nvPr/>
          </p:nvGrpSpPr>
          <p:grpSpPr>
            <a:xfrm>
              <a:off x="1158468" y="2181345"/>
              <a:ext cx="6889316" cy="3732679"/>
              <a:chOff x="1014452" y="2181345"/>
              <a:chExt cx="7184330" cy="3732679"/>
            </a:xfrm>
          </p:grpSpPr>
          <p:sp>
            <p:nvSpPr>
              <p:cNvPr id="27" name="Rectangle 26"/>
              <p:cNvSpPr/>
              <p:nvPr/>
            </p:nvSpPr>
            <p:spPr>
              <a:xfrm>
                <a:off x="1048214" y="5483794"/>
                <a:ext cx="7150568" cy="43023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1014452" y="2181345"/>
                <a:ext cx="7150568" cy="4302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1014452" y="3005881"/>
                <a:ext cx="7150568" cy="4302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1048214" y="3830417"/>
                <a:ext cx="7150568" cy="4302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1048214" y="4654954"/>
                <a:ext cx="7150568" cy="43023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Rectangle 14"/>
            <p:cNvSpPr>
              <a:spLocks/>
            </p:cNvSpPr>
            <p:nvPr/>
          </p:nvSpPr>
          <p:spPr>
            <a:xfrm>
              <a:off x="1165848" y="1173272"/>
              <a:ext cx="1893984" cy="584775"/>
            </a:xfrm>
            <a:prstGeom prst="rect">
              <a:avLst/>
            </a:prstGeom>
            <a:solidFill>
              <a:srgbClr val="0C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p:cNvSpPr>
            <p:nvPr/>
          </p:nvSpPr>
          <p:spPr>
            <a:xfrm>
              <a:off x="3137938" y="1174030"/>
              <a:ext cx="1506070" cy="584775"/>
            </a:xfrm>
            <a:prstGeom prst="rect">
              <a:avLst/>
            </a:prstGeom>
            <a:solidFill>
              <a:srgbClr val="0C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a:spLocks/>
            </p:cNvSpPr>
            <p:nvPr/>
          </p:nvSpPr>
          <p:spPr>
            <a:xfrm>
              <a:off x="4729146" y="1173272"/>
              <a:ext cx="1506070" cy="584775"/>
            </a:xfrm>
            <a:prstGeom prst="rect">
              <a:avLst/>
            </a:prstGeom>
            <a:solidFill>
              <a:srgbClr val="0C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259632" y="1700808"/>
              <a:ext cx="1941557" cy="4247317"/>
            </a:xfrm>
            <a:prstGeom prst="rect">
              <a:avLst/>
            </a:prstGeom>
            <a:noFill/>
          </p:spPr>
          <p:txBody>
            <a:bodyPr wrap="none" rtlCol="0">
              <a:spAutoFit/>
            </a:bodyPr>
            <a:lstStyle/>
            <a:p>
              <a:pPr>
                <a:lnSpc>
                  <a:spcPct val="150000"/>
                </a:lnSpc>
              </a:pPr>
              <a:r>
                <a:rPr lang="en-US" dirty="0">
                  <a:latin typeface="Helvetica" charset="0"/>
                  <a:ea typeface="Helvetica" charset="0"/>
                  <a:cs typeface="Helvetica" charset="0"/>
                </a:rPr>
                <a:t>Acre</a:t>
              </a:r>
            </a:p>
            <a:p>
              <a:pPr>
                <a:lnSpc>
                  <a:spcPct val="150000"/>
                </a:lnSpc>
              </a:pPr>
              <a:r>
                <a:rPr lang="en-US" b="1" dirty="0">
                  <a:latin typeface="Helvetica" charset="0"/>
                  <a:ea typeface="Helvetica" charset="0"/>
                  <a:cs typeface="Helvetica" charset="0"/>
                </a:rPr>
                <a:t>Amazonas</a:t>
              </a:r>
            </a:p>
            <a:p>
              <a:pPr>
                <a:lnSpc>
                  <a:spcPct val="150000"/>
                </a:lnSpc>
              </a:pPr>
              <a:r>
                <a:rPr lang="en-US" dirty="0" err="1">
                  <a:latin typeface="Helvetica" charset="0"/>
                  <a:ea typeface="Helvetica" charset="0"/>
                  <a:cs typeface="Helvetica" charset="0"/>
                </a:rPr>
                <a:t>Amapá</a:t>
              </a:r>
              <a:endParaRPr lang="en-US" dirty="0">
                <a:latin typeface="Helvetica" charset="0"/>
                <a:ea typeface="Helvetica" charset="0"/>
                <a:cs typeface="Helvetica" charset="0"/>
              </a:endParaRPr>
            </a:p>
            <a:p>
              <a:pPr>
                <a:lnSpc>
                  <a:spcPct val="150000"/>
                </a:lnSpc>
              </a:pPr>
              <a:r>
                <a:rPr lang="en-US" dirty="0" err="1">
                  <a:latin typeface="Helvetica" charset="0"/>
                  <a:ea typeface="Helvetica" charset="0"/>
                  <a:cs typeface="Helvetica" charset="0"/>
                </a:rPr>
                <a:t>Maranhão</a:t>
              </a:r>
              <a:endParaRPr lang="en-US" dirty="0">
                <a:latin typeface="Helvetica" charset="0"/>
                <a:ea typeface="Helvetica" charset="0"/>
                <a:cs typeface="Helvetica" charset="0"/>
              </a:endParaRPr>
            </a:p>
            <a:p>
              <a:pPr>
                <a:lnSpc>
                  <a:spcPct val="150000"/>
                </a:lnSpc>
              </a:pPr>
              <a:r>
                <a:rPr lang="en-US" b="1" dirty="0" err="1">
                  <a:latin typeface="Helvetica" charset="0"/>
                  <a:ea typeface="Helvetica" charset="0"/>
                  <a:cs typeface="Helvetica" charset="0"/>
                </a:rPr>
                <a:t>Mato</a:t>
              </a:r>
              <a:r>
                <a:rPr lang="en-US" b="1" dirty="0">
                  <a:latin typeface="Helvetica" charset="0"/>
                  <a:ea typeface="Helvetica" charset="0"/>
                  <a:cs typeface="Helvetica" charset="0"/>
                </a:rPr>
                <a:t> Grosso</a:t>
              </a:r>
            </a:p>
            <a:p>
              <a:pPr>
                <a:lnSpc>
                  <a:spcPct val="150000"/>
                </a:lnSpc>
              </a:pPr>
              <a:r>
                <a:rPr lang="en-US" dirty="0" err="1">
                  <a:latin typeface="Helvetica" charset="0"/>
                  <a:ea typeface="Helvetica" charset="0"/>
                  <a:cs typeface="Helvetica" charset="0"/>
                </a:rPr>
                <a:t>Pará</a:t>
              </a:r>
              <a:endParaRPr lang="en-US" dirty="0">
                <a:latin typeface="Helvetica" charset="0"/>
                <a:ea typeface="Helvetica" charset="0"/>
                <a:cs typeface="Helvetica" charset="0"/>
              </a:endParaRPr>
            </a:p>
            <a:p>
              <a:pPr>
                <a:lnSpc>
                  <a:spcPct val="150000"/>
                </a:lnSpc>
              </a:pPr>
              <a:r>
                <a:rPr lang="en-US" b="1" dirty="0" err="1">
                  <a:latin typeface="Helvetica" charset="0"/>
                  <a:ea typeface="Helvetica" charset="0"/>
                  <a:cs typeface="Helvetica" charset="0"/>
                </a:rPr>
                <a:t>Rondônia</a:t>
              </a:r>
              <a:endParaRPr lang="en-US" b="1" dirty="0">
                <a:latin typeface="Helvetica" charset="0"/>
                <a:ea typeface="Helvetica" charset="0"/>
                <a:cs typeface="Helvetica" charset="0"/>
              </a:endParaRPr>
            </a:p>
            <a:p>
              <a:pPr>
                <a:lnSpc>
                  <a:spcPct val="150000"/>
                </a:lnSpc>
              </a:pPr>
              <a:r>
                <a:rPr lang="en-US" dirty="0" smtClean="0">
                  <a:latin typeface="Helvetica" charset="0"/>
                  <a:ea typeface="Helvetica" charset="0"/>
                  <a:cs typeface="Helvetica" charset="0"/>
                </a:rPr>
                <a:t>Roraima</a:t>
              </a:r>
              <a:endParaRPr lang="en-US" dirty="0">
                <a:latin typeface="Helvetica" charset="0"/>
                <a:ea typeface="Helvetica" charset="0"/>
                <a:cs typeface="Helvetica" charset="0"/>
              </a:endParaRPr>
            </a:p>
            <a:p>
              <a:pPr>
                <a:lnSpc>
                  <a:spcPct val="150000"/>
                </a:lnSpc>
              </a:pPr>
              <a:r>
                <a:rPr lang="en-US" dirty="0">
                  <a:latin typeface="Helvetica" charset="0"/>
                  <a:ea typeface="Helvetica" charset="0"/>
                  <a:cs typeface="Helvetica" charset="0"/>
                </a:rPr>
                <a:t>Tocantins</a:t>
              </a:r>
            </a:p>
            <a:p>
              <a:pPr>
                <a:lnSpc>
                  <a:spcPct val="150000"/>
                </a:lnSpc>
              </a:pPr>
              <a:r>
                <a:rPr lang="en-US" b="1" dirty="0" err="1">
                  <a:solidFill>
                    <a:schemeClr val="bg1"/>
                  </a:solidFill>
                  <a:latin typeface="Helvetica" charset="0"/>
                  <a:ea typeface="Helvetica" charset="0"/>
                  <a:cs typeface="Helvetica" charset="0"/>
                </a:rPr>
                <a:t>Amazônia</a:t>
              </a:r>
              <a:r>
                <a:rPr lang="en-US" b="1" dirty="0">
                  <a:solidFill>
                    <a:schemeClr val="bg1"/>
                  </a:solidFill>
                  <a:latin typeface="Helvetica" charset="0"/>
                  <a:ea typeface="Helvetica" charset="0"/>
                  <a:cs typeface="Helvetica" charset="0"/>
                </a:rPr>
                <a:t> Legal</a:t>
              </a:r>
            </a:p>
          </p:txBody>
        </p:sp>
        <p:sp>
          <p:nvSpPr>
            <p:cNvPr id="7" name="TextBox 6"/>
            <p:cNvSpPr txBox="1"/>
            <p:nvPr/>
          </p:nvSpPr>
          <p:spPr>
            <a:xfrm>
              <a:off x="3491880" y="1714263"/>
              <a:ext cx="761747" cy="4247317"/>
            </a:xfrm>
            <a:prstGeom prst="rect">
              <a:avLst/>
            </a:prstGeom>
            <a:noFill/>
          </p:spPr>
          <p:txBody>
            <a:bodyPr wrap="none" rtlCol="0">
              <a:spAutoFit/>
            </a:bodyPr>
            <a:lstStyle/>
            <a:p>
              <a:pPr algn="ctr">
                <a:lnSpc>
                  <a:spcPct val="150000"/>
                </a:lnSpc>
              </a:pPr>
              <a:r>
                <a:rPr lang="en-US" dirty="0">
                  <a:latin typeface="Helvetica" charset="0"/>
                  <a:ea typeface="Helvetica" charset="0"/>
                  <a:cs typeface="Helvetica" charset="0"/>
                </a:rPr>
                <a:t>309</a:t>
              </a:r>
            </a:p>
            <a:p>
              <a:pPr algn="ctr">
                <a:lnSpc>
                  <a:spcPct val="150000"/>
                </a:lnSpc>
              </a:pPr>
              <a:r>
                <a:rPr lang="en-US" b="1" dirty="0">
                  <a:latin typeface="Helvetica" charset="0"/>
                  <a:ea typeface="Helvetica" charset="0"/>
                  <a:cs typeface="Helvetica" charset="0"/>
                </a:rPr>
                <a:t>500</a:t>
              </a:r>
            </a:p>
            <a:p>
              <a:pPr algn="ctr">
                <a:lnSpc>
                  <a:spcPct val="150000"/>
                </a:lnSpc>
              </a:pPr>
              <a:r>
                <a:rPr lang="en-US" dirty="0">
                  <a:latin typeface="Helvetica" charset="0"/>
                  <a:ea typeface="Helvetica" charset="0"/>
                  <a:cs typeface="Helvetica" charset="0"/>
                </a:rPr>
                <a:t>31</a:t>
              </a:r>
            </a:p>
            <a:p>
              <a:pPr algn="ctr">
                <a:lnSpc>
                  <a:spcPct val="150000"/>
                </a:lnSpc>
              </a:pPr>
              <a:r>
                <a:rPr lang="en-US" dirty="0">
                  <a:latin typeface="Helvetica" charset="0"/>
                  <a:ea typeface="Helvetica" charset="0"/>
                  <a:cs typeface="Helvetica" charset="0"/>
                </a:rPr>
                <a:t>257</a:t>
              </a:r>
            </a:p>
            <a:p>
              <a:pPr algn="ctr">
                <a:lnSpc>
                  <a:spcPct val="150000"/>
                </a:lnSpc>
              </a:pPr>
              <a:r>
                <a:rPr lang="en-US" b="1" dirty="0">
                  <a:latin typeface="Helvetica" charset="0"/>
                  <a:ea typeface="Helvetica" charset="0"/>
                  <a:cs typeface="Helvetica" charset="0"/>
                </a:rPr>
                <a:t>1.075</a:t>
              </a:r>
            </a:p>
            <a:p>
              <a:pPr algn="ctr">
                <a:lnSpc>
                  <a:spcPct val="150000"/>
                </a:lnSpc>
              </a:pPr>
              <a:r>
                <a:rPr lang="en-US" dirty="0">
                  <a:latin typeface="Helvetica" charset="0"/>
                  <a:ea typeface="Helvetica" charset="0"/>
                  <a:cs typeface="Helvetica" charset="0"/>
                </a:rPr>
                <a:t>1.887</a:t>
              </a:r>
            </a:p>
            <a:p>
              <a:pPr algn="ctr">
                <a:lnSpc>
                  <a:spcPct val="150000"/>
                </a:lnSpc>
              </a:pPr>
              <a:r>
                <a:rPr lang="en-US" b="1" dirty="0">
                  <a:latin typeface="Helvetica" charset="0"/>
                  <a:ea typeface="Helvetica" charset="0"/>
                  <a:cs typeface="Helvetica" charset="0"/>
                </a:rPr>
                <a:t>684</a:t>
              </a:r>
            </a:p>
            <a:p>
              <a:pPr algn="ctr">
                <a:lnSpc>
                  <a:spcPct val="150000"/>
                </a:lnSpc>
              </a:pPr>
              <a:r>
                <a:rPr lang="en-US" dirty="0">
                  <a:latin typeface="Helvetica" charset="0"/>
                  <a:ea typeface="Helvetica" charset="0"/>
                  <a:cs typeface="Helvetica" charset="0"/>
                </a:rPr>
                <a:t>219</a:t>
              </a:r>
            </a:p>
            <a:p>
              <a:pPr algn="ctr">
                <a:lnSpc>
                  <a:spcPct val="150000"/>
                </a:lnSpc>
              </a:pPr>
              <a:r>
                <a:rPr lang="en-US" dirty="0" smtClean="0">
                  <a:latin typeface="Helvetica" charset="0"/>
                  <a:ea typeface="Helvetica" charset="0"/>
                  <a:cs typeface="Helvetica" charset="0"/>
                </a:rPr>
                <a:t>50</a:t>
              </a:r>
              <a:endParaRPr lang="en-US" dirty="0">
                <a:latin typeface="Helvetica" charset="0"/>
                <a:ea typeface="Helvetica" charset="0"/>
                <a:cs typeface="Helvetica" charset="0"/>
              </a:endParaRPr>
            </a:p>
            <a:p>
              <a:pPr algn="ctr">
                <a:lnSpc>
                  <a:spcPct val="150000"/>
                </a:lnSpc>
              </a:pPr>
              <a:r>
                <a:rPr lang="en-US" b="1" dirty="0" smtClean="0">
                  <a:solidFill>
                    <a:schemeClr val="bg1"/>
                  </a:solidFill>
                  <a:latin typeface="Helvetica" charset="0"/>
                  <a:ea typeface="Helvetica" charset="0"/>
                  <a:cs typeface="Helvetica" charset="0"/>
                </a:rPr>
                <a:t>5.012</a:t>
              </a:r>
              <a:endParaRPr lang="en-US" b="1" dirty="0">
                <a:solidFill>
                  <a:schemeClr val="bg1"/>
                </a:solidFill>
                <a:latin typeface="Helvetica" charset="0"/>
                <a:ea typeface="Helvetica" charset="0"/>
                <a:cs typeface="Helvetica" charset="0"/>
              </a:endParaRPr>
            </a:p>
          </p:txBody>
        </p:sp>
        <p:sp>
          <p:nvSpPr>
            <p:cNvPr id="8" name="TextBox 7"/>
            <p:cNvSpPr txBox="1"/>
            <p:nvPr/>
          </p:nvSpPr>
          <p:spPr>
            <a:xfrm>
              <a:off x="5236068" y="1700808"/>
              <a:ext cx="761747" cy="4247317"/>
            </a:xfrm>
            <a:prstGeom prst="rect">
              <a:avLst/>
            </a:prstGeom>
            <a:noFill/>
          </p:spPr>
          <p:txBody>
            <a:bodyPr wrap="none" rtlCol="0">
              <a:spAutoFit/>
            </a:bodyPr>
            <a:lstStyle/>
            <a:p>
              <a:pPr algn="ctr">
                <a:lnSpc>
                  <a:spcPct val="150000"/>
                </a:lnSpc>
              </a:pPr>
              <a:r>
                <a:rPr lang="en-US" dirty="0" smtClean="0">
                  <a:latin typeface="Helvetica" charset="0"/>
                  <a:ea typeface="Helvetica" charset="0"/>
                  <a:cs typeface="Helvetica" charset="0"/>
                </a:rPr>
                <a:t>264</a:t>
              </a:r>
              <a:endParaRPr lang="en-US" dirty="0">
                <a:latin typeface="Helvetica" charset="0"/>
                <a:ea typeface="Helvetica" charset="0"/>
                <a:cs typeface="Helvetica" charset="0"/>
              </a:endParaRPr>
            </a:p>
            <a:p>
              <a:pPr algn="ctr">
                <a:lnSpc>
                  <a:spcPct val="150000"/>
                </a:lnSpc>
              </a:pPr>
              <a:r>
                <a:rPr lang="en-US" b="1" dirty="0" smtClean="0">
                  <a:latin typeface="Helvetica" charset="0"/>
                  <a:ea typeface="Helvetica" charset="0"/>
                  <a:cs typeface="Helvetica" charset="0"/>
                </a:rPr>
                <a:t>712</a:t>
              </a:r>
              <a:endParaRPr lang="en-US" b="1" dirty="0">
                <a:latin typeface="Helvetica" charset="0"/>
                <a:ea typeface="Helvetica" charset="0"/>
                <a:cs typeface="Helvetica" charset="0"/>
              </a:endParaRPr>
            </a:p>
            <a:p>
              <a:pPr algn="ctr">
                <a:lnSpc>
                  <a:spcPct val="150000"/>
                </a:lnSpc>
              </a:pPr>
              <a:r>
                <a:rPr lang="en-US" dirty="0" smtClean="0">
                  <a:latin typeface="Helvetica" charset="0"/>
                  <a:ea typeface="Helvetica" charset="0"/>
                  <a:cs typeface="Helvetica" charset="0"/>
                </a:rPr>
                <a:t>25</a:t>
              </a:r>
              <a:endParaRPr lang="en-US" dirty="0">
                <a:latin typeface="Helvetica" charset="0"/>
                <a:ea typeface="Helvetica" charset="0"/>
                <a:cs typeface="Helvetica" charset="0"/>
              </a:endParaRPr>
            </a:p>
            <a:p>
              <a:pPr algn="ctr">
                <a:lnSpc>
                  <a:spcPct val="150000"/>
                </a:lnSpc>
              </a:pPr>
              <a:r>
                <a:rPr lang="en-US" dirty="0" smtClean="0">
                  <a:latin typeface="Helvetica" charset="0"/>
                  <a:ea typeface="Helvetica" charset="0"/>
                  <a:cs typeface="Helvetica" charset="0"/>
                </a:rPr>
                <a:t>209</a:t>
              </a:r>
              <a:endParaRPr lang="en-US" dirty="0">
                <a:latin typeface="Helvetica" charset="0"/>
                <a:ea typeface="Helvetica" charset="0"/>
                <a:cs typeface="Helvetica" charset="0"/>
              </a:endParaRPr>
            </a:p>
            <a:p>
              <a:pPr algn="ctr">
                <a:lnSpc>
                  <a:spcPct val="150000"/>
                </a:lnSpc>
              </a:pPr>
              <a:r>
                <a:rPr lang="en-US" b="1" dirty="0" smtClean="0">
                  <a:latin typeface="Helvetica" charset="0"/>
                  <a:ea typeface="Helvetica" charset="0"/>
                  <a:cs typeface="Helvetica" charset="0"/>
                </a:rPr>
                <a:t>1.601</a:t>
              </a:r>
              <a:endParaRPr lang="en-US" b="1" dirty="0">
                <a:latin typeface="Helvetica" charset="0"/>
                <a:ea typeface="Helvetica" charset="0"/>
                <a:cs typeface="Helvetica" charset="0"/>
              </a:endParaRPr>
            </a:p>
            <a:p>
              <a:pPr algn="ctr">
                <a:lnSpc>
                  <a:spcPct val="150000"/>
                </a:lnSpc>
              </a:pPr>
              <a:r>
                <a:rPr lang="en-US" dirty="0" smtClean="0">
                  <a:latin typeface="Helvetica" charset="0"/>
                  <a:ea typeface="Helvetica" charset="0"/>
                  <a:cs typeface="Helvetica" charset="0"/>
                </a:rPr>
                <a:t>2.153</a:t>
              </a:r>
              <a:endParaRPr lang="en-US" dirty="0">
                <a:latin typeface="Helvetica" charset="0"/>
                <a:ea typeface="Helvetica" charset="0"/>
                <a:cs typeface="Helvetica" charset="0"/>
              </a:endParaRPr>
            </a:p>
            <a:p>
              <a:pPr algn="ctr">
                <a:lnSpc>
                  <a:spcPct val="150000"/>
                </a:lnSpc>
              </a:pPr>
              <a:r>
                <a:rPr lang="en-US" b="1" dirty="0" smtClean="0">
                  <a:latin typeface="Helvetica" charset="0"/>
                  <a:ea typeface="Helvetica" charset="0"/>
                  <a:cs typeface="Helvetica" charset="0"/>
                </a:rPr>
                <a:t>1.030</a:t>
              </a:r>
              <a:endParaRPr lang="en-US" b="1" dirty="0">
                <a:latin typeface="Helvetica" charset="0"/>
                <a:ea typeface="Helvetica" charset="0"/>
                <a:cs typeface="Helvetica" charset="0"/>
              </a:endParaRPr>
            </a:p>
            <a:p>
              <a:pPr algn="ctr">
                <a:lnSpc>
                  <a:spcPct val="150000"/>
                </a:lnSpc>
              </a:pPr>
              <a:r>
                <a:rPr lang="en-US" dirty="0" smtClean="0">
                  <a:latin typeface="Helvetica" charset="0"/>
                  <a:ea typeface="Helvetica" charset="0"/>
                  <a:cs typeface="Helvetica" charset="0"/>
                </a:rPr>
                <a:t>156</a:t>
              </a:r>
              <a:endParaRPr lang="en-US" dirty="0">
                <a:latin typeface="Helvetica" charset="0"/>
                <a:ea typeface="Helvetica" charset="0"/>
                <a:cs typeface="Helvetica" charset="0"/>
              </a:endParaRPr>
            </a:p>
            <a:p>
              <a:pPr algn="ctr">
                <a:lnSpc>
                  <a:spcPct val="150000"/>
                </a:lnSpc>
              </a:pPr>
              <a:r>
                <a:rPr lang="en-US" dirty="0" smtClean="0">
                  <a:latin typeface="Helvetica" charset="0"/>
                  <a:ea typeface="Helvetica" charset="0"/>
                  <a:cs typeface="Helvetica" charset="0"/>
                </a:rPr>
                <a:t>57</a:t>
              </a:r>
              <a:endParaRPr lang="en-US" dirty="0">
                <a:latin typeface="Helvetica" charset="0"/>
                <a:ea typeface="Helvetica" charset="0"/>
                <a:cs typeface="Helvetica" charset="0"/>
              </a:endParaRPr>
            </a:p>
            <a:p>
              <a:pPr algn="ctr">
                <a:lnSpc>
                  <a:spcPct val="150000"/>
                </a:lnSpc>
              </a:pPr>
              <a:r>
                <a:rPr lang="en-US" b="1" dirty="0" smtClean="0">
                  <a:solidFill>
                    <a:schemeClr val="bg1"/>
                  </a:solidFill>
                  <a:latin typeface="Helvetica" charset="0"/>
                  <a:ea typeface="Helvetica" charset="0"/>
                  <a:cs typeface="Helvetica" charset="0"/>
                </a:rPr>
                <a:t>6.207</a:t>
              </a:r>
              <a:endParaRPr lang="en-US" b="1" dirty="0">
                <a:solidFill>
                  <a:schemeClr val="bg1"/>
                </a:solidFill>
                <a:latin typeface="Helvetica" charset="0"/>
                <a:ea typeface="Helvetica" charset="0"/>
                <a:cs typeface="Helvetica" charset="0"/>
              </a:endParaRPr>
            </a:p>
          </p:txBody>
        </p:sp>
        <p:sp>
          <p:nvSpPr>
            <p:cNvPr id="9" name="TextBox 8"/>
            <p:cNvSpPr txBox="1"/>
            <p:nvPr/>
          </p:nvSpPr>
          <p:spPr>
            <a:xfrm>
              <a:off x="6795852" y="1700808"/>
              <a:ext cx="761747" cy="4247317"/>
            </a:xfrm>
            <a:prstGeom prst="rect">
              <a:avLst/>
            </a:prstGeom>
            <a:noFill/>
          </p:spPr>
          <p:txBody>
            <a:bodyPr wrap="none" rtlCol="0">
              <a:spAutoFit/>
            </a:bodyPr>
            <a:lstStyle/>
            <a:p>
              <a:pPr algn="ctr">
                <a:lnSpc>
                  <a:spcPct val="150000"/>
                </a:lnSpc>
              </a:pPr>
              <a:r>
                <a:rPr lang="en-US" dirty="0" smtClean="0">
                  <a:latin typeface="Helvetica" charset="0"/>
                  <a:ea typeface="Helvetica" charset="0"/>
                  <a:cs typeface="Helvetica" charset="0"/>
                </a:rPr>
                <a:t>389</a:t>
              </a:r>
              <a:endParaRPr lang="en-US" dirty="0">
                <a:latin typeface="Helvetica" charset="0"/>
                <a:ea typeface="Helvetica" charset="0"/>
                <a:cs typeface="Helvetica" charset="0"/>
              </a:endParaRPr>
            </a:p>
            <a:p>
              <a:pPr algn="ctr">
                <a:lnSpc>
                  <a:spcPct val="150000"/>
                </a:lnSpc>
              </a:pPr>
              <a:r>
                <a:rPr lang="en-US" b="1" dirty="0" smtClean="0">
                  <a:latin typeface="Helvetica" charset="0"/>
                  <a:ea typeface="Helvetica" charset="0"/>
                  <a:cs typeface="Helvetica" charset="0"/>
                </a:rPr>
                <a:t>1.099</a:t>
              </a:r>
              <a:endParaRPr lang="en-US" b="1" dirty="0">
                <a:latin typeface="Helvetica" charset="0"/>
                <a:ea typeface="Helvetica" charset="0"/>
                <a:cs typeface="Helvetica" charset="0"/>
              </a:endParaRPr>
            </a:p>
            <a:p>
              <a:pPr algn="ctr">
                <a:lnSpc>
                  <a:spcPct val="150000"/>
                </a:lnSpc>
              </a:pPr>
              <a:r>
                <a:rPr lang="en-US" dirty="0" smtClean="0">
                  <a:latin typeface="Helvetica" charset="0"/>
                  <a:ea typeface="Helvetica" charset="0"/>
                  <a:cs typeface="Helvetica" charset="0"/>
                </a:rPr>
                <a:t>24</a:t>
              </a:r>
              <a:endParaRPr lang="en-US" dirty="0">
                <a:latin typeface="Helvetica" charset="0"/>
                <a:ea typeface="Helvetica" charset="0"/>
                <a:cs typeface="Helvetica" charset="0"/>
              </a:endParaRPr>
            </a:p>
            <a:p>
              <a:pPr algn="ctr">
                <a:lnSpc>
                  <a:spcPct val="150000"/>
                </a:lnSpc>
              </a:pPr>
              <a:r>
                <a:rPr lang="en-US" dirty="0" smtClean="0">
                  <a:latin typeface="Helvetica" charset="0"/>
                  <a:ea typeface="Helvetica" charset="0"/>
                  <a:cs typeface="Helvetica" charset="0"/>
                </a:rPr>
                <a:t>261</a:t>
              </a:r>
            </a:p>
            <a:p>
              <a:pPr algn="ctr">
                <a:lnSpc>
                  <a:spcPct val="150000"/>
                </a:lnSpc>
              </a:pPr>
              <a:r>
                <a:rPr lang="en-US" b="1" dirty="0" smtClean="0">
                  <a:latin typeface="Helvetica" charset="0"/>
                  <a:ea typeface="Helvetica" charset="0"/>
                  <a:cs typeface="Helvetica" charset="0"/>
                </a:rPr>
                <a:t>1.508</a:t>
              </a:r>
            </a:p>
            <a:p>
              <a:pPr algn="ctr">
                <a:lnSpc>
                  <a:spcPct val="150000"/>
                </a:lnSpc>
              </a:pPr>
              <a:r>
                <a:rPr lang="en-US" dirty="0" smtClean="0">
                  <a:latin typeface="Helvetica" charset="0"/>
                  <a:ea typeface="Helvetica" charset="0"/>
                  <a:cs typeface="Helvetica" charset="0"/>
                </a:rPr>
                <a:t>3.025</a:t>
              </a:r>
              <a:endParaRPr lang="en-US" dirty="0">
                <a:latin typeface="Helvetica" charset="0"/>
                <a:ea typeface="Helvetica" charset="0"/>
                <a:cs typeface="Helvetica" charset="0"/>
              </a:endParaRPr>
            </a:p>
            <a:p>
              <a:pPr algn="ctr">
                <a:lnSpc>
                  <a:spcPct val="150000"/>
                </a:lnSpc>
              </a:pPr>
              <a:r>
                <a:rPr lang="en-US" b="1" dirty="0" smtClean="0">
                  <a:latin typeface="Helvetica" charset="0"/>
                  <a:ea typeface="Helvetica" charset="0"/>
                  <a:cs typeface="Helvetica" charset="0"/>
                </a:rPr>
                <a:t>1.394</a:t>
              </a:r>
              <a:endParaRPr lang="en-US" b="1" dirty="0">
                <a:latin typeface="Helvetica" charset="0"/>
                <a:ea typeface="Helvetica" charset="0"/>
                <a:cs typeface="Helvetica" charset="0"/>
              </a:endParaRPr>
            </a:p>
            <a:p>
              <a:pPr algn="ctr">
                <a:lnSpc>
                  <a:spcPct val="150000"/>
                </a:lnSpc>
              </a:pPr>
              <a:r>
                <a:rPr lang="en-US" dirty="0" smtClean="0">
                  <a:latin typeface="Helvetica" charset="0"/>
                  <a:ea typeface="Helvetica" charset="0"/>
                  <a:cs typeface="Helvetica" charset="0"/>
                </a:rPr>
                <a:t>209</a:t>
              </a:r>
              <a:endParaRPr lang="en-US" dirty="0">
                <a:latin typeface="Helvetica" charset="0"/>
                <a:ea typeface="Helvetica" charset="0"/>
                <a:cs typeface="Helvetica" charset="0"/>
              </a:endParaRPr>
            </a:p>
            <a:p>
              <a:pPr algn="ctr">
                <a:lnSpc>
                  <a:spcPct val="150000"/>
                </a:lnSpc>
              </a:pPr>
              <a:r>
                <a:rPr lang="en-US" dirty="0" smtClean="0">
                  <a:latin typeface="Helvetica" charset="0"/>
                  <a:ea typeface="Helvetica" charset="0"/>
                  <a:cs typeface="Helvetica" charset="0"/>
                </a:rPr>
                <a:t>80</a:t>
              </a:r>
              <a:endParaRPr lang="en-US" dirty="0">
                <a:latin typeface="Helvetica" charset="0"/>
                <a:ea typeface="Helvetica" charset="0"/>
                <a:cs typeface="Helvetica" charset="0"/>
              </a:endParaRPr>
            </a:p>
            <a:p>
              <a:pPr algn="ctr">
                <a:lnSpc>
                  <a:spcPct val="150000"/>
                </a:lnSpc>
              </a:pPr>
              <a:r>
                <a:rPr lang="en-US" b="1" dirty="0" smtClean="0">
                  <a:solidFill>
                    <a:schemeClr val="bg1"/>
                  </a:solidFill>
                  <a:latin typeface="Helvetica" charset="0"/>
                  <a:ea typeface="Helvetica" charset="0"/>
                  <a:cs typeface="Helvetica" charset="0"/>
                </a:rPr>
                <a:t>7.989</a:t>
              </a:r>
              <a:endParaRPr lang="en-US" b="1" dirty="0">
                <a:solidFill>
                  <a:schemeClr val="bg1"/>
                </a:solidFill>
                <a:latin typeface="Helvetica" charset="0"/>
                <a:ea typeface="Helvetica" charset="0"/>
                <a:cs typeface="Helvetica" charset="0"/>
              </a:endParaRPr>
            </a:p>
          </p:txBody>
        </p:sp>
        <p:sp>
          <p:nvSpPr>
            <p:cNvPr id="10" name="TextBox 9"/>
            <p:cNvSpPr txBox="1"/>
            <p:nvPr/>
          </p:nvSpPr>
          <p:spPr>
            <a:xfrm>
              <a:off x="1592634" y="1311771"/>
              <a:ext cx="1040413" cy="307777"/>
            </a:xfrm>
            <a:prstGeom prst="rect">
              <a:avLst/>
            </a:prstGeom>
            <a:noFill/>
          </p:spPr>
          <p:txBody>
            <a:bodyPr wrap="none" rtlCol="0">
              <a:spAutoFit/>
            </a:bodyPr>
            <a:lstStyle/>
            <a:p>
              <a:r>
                <a:rPr lang="en-US" sz="1400" b="1" dirty="0">
                  <a:solidFill>
                    <a:schemeClr val="bg1"/>
                  </a:solidFill>
                  <a:latin typeface="Helvetica" charset="0"/>
                  <a:ea typeface="Helvetica" charset="0"/>
                  <a:cs typeface="Helvetica" charset="0"/>
                </a:rPr>
                <a:t>ESTADOS</a:t>
              </a:r>
            </a:p>
          </p:txBody>
        </p:sp>
        <p:sp>
          <p:nvSpPr>
            <p:cNvPr id="11" name="TextBox 10"/>
            <p:cNvSpPr txBox="1"/>
            <p:nvPr/>
          </p:nvSpPr>
          <p:spPr>
            <a:xfrm>
              <a:off x="3342586" y="1204807"/>
              <a:ext cx="1096774" cy="523220"/>
            </a:xfrm>
            <a:prstGeom prst="rect">
              <a:avLst/>
            </a:prstGeom>
            <a:noFill/>
          </p:spPr>
          <p:txBody>
            <a:bodyPr wrap="none" rtlCol="0">
              <a:spAutoFit/>
            </a:bodyPr>
            <a:lstStyle/>
            <a:p>
              <a:pPr algn="ctr"/>
              <a:r>
                <a:rPr lang="en-US" sz="1400" b="1" dirty="0">
                  <a:solidFill>
                    <a:schemeClr val="bg1"/>
                  </a:solidFill>
                  <a:latin typeface="Helvetica" charset="0"/>
                  <a:ea typeface="Helvetica" charset="0"/>
                  <a:cs typeface="Helvetica" charset="0"/>
                </a:rPr>
                <a:t>PRODES</a:t>
              </a:r>
            </a:p>
            <a:p>
              <a:pPr algn="ctr"/>
              <a:r>
                <a:rPr lang="en-US" sz="1400" b="1" dirty="0">
                  <a:solidFill>
                    <a:schemeClr val="bg1"/>
                  </a:solidFill>
                  <a:latin typeface="Helvetica" charset="0"/>
                  <a:ea typeface="Helvetica" charset="0"/>
                  <a:cs typeface="Helvetica" charset="0"/>
                </a:rPr>
                <a:t>2014 (KM</a:t>
              </a:r>
              <a:r>
                <a:rPr lang="en-US" sz="1400" b="1" baseline="30000" dirty="0">
                  <a:solidFill>
                    <a:schemeClr val="bg1"/>
                  </a:solidFill>
                  <a:latin typeface="Helvetica" charset="0"/>
                  <a:ea typeface="Helvetica" charset="0"/>
                  <a:cs typeface="Helvetica" charset="0"/>
                </a:rPr>
                <a:t>2</a:t>
              </a:r>
              <a:r>
                <a:rPr lang="en-US" sz="1400" b="1" dirty="0">
                  <a:solidFill>
                    <a:schemeClr val="bg1"/>
                  </a:solidFill>
                  <a:latin typeface="Helvetica" charset="0"/>
                  <a:ea typeface="Helvetica" charset="0"/>
                  <a:cs typeface="Helvetica" charset="0"/>
                </a:rPr>
                <a:t>)</a:t>
              </a:r>
            </a:p>
          </p:txBody>
        </p:sp>
        <p:sp>
          <p:nvSpPr>
            <p:cNvPr id="12" name="TextBox 11"/>
            <p:cNvSpPr txBox="1"/>
            <p:nvPr/>
          </p:nvSpPr>
          <p:spPr>
            <a:xfrm>
              <a:off x="4933794" y="1204049"/>
              <a:ext cx="1096774" cy="523220"/>
            </a:xfrm>
            <a:prstGeom prst="rect">
              <a:avLst/>
            </a:prstGeom>
            <a:noFill/>
          </p:spPr>
          <p:txBody>
            <a:bodyPr wrap="none" rtlCol="0">
              <a:spAutoFit/>
            </a:bodyPr>
            <a:lstStyle/>
            <a:p>
              <a:pPr algn="ctr"/>
              <a:r>
                <a:rPr lang="en-US" sz="1400" b="1" dirty="0">
                  <a:solidFill>
                    <a:schemeClr val="bg1"/>
                  </a:solidFill>
                  <a:latin typeface="Helvetica" charset="0"/>
                  <a:ea typeface="Helvetica" charset="0"/>
                  <a:cs typeface="Helvetica" charset="0"/>
                </a:rPr>
                <a:t>PRODES</a:t>
              </a:r>
            </a:p>
            <a:p>
              <a:pPr algn="ctr"/>
              <a:r>
                <a:rPr lang="en-US" sz="1400" b="1" dirty="0">
                  <a:solidFill>
                    <a:schemeClr val="bg1"/>
                  </a:solidFill>
                  <a:latin typeface="Helvetica" charset="0"/>
                  <a:ea typeface="Helvetica" charset="0"/>
                  <a:cs typeface="Helvetica" charset="0"/>
                </a:rPr>
                <a:t>2015 (KM</a:t>
              </a:r>
              <a:r>
                <a:rPr lang="en-US" sz="1400" b="1" baseline="30000" dirty="0">
                  <a:solidFill>
                    <a:schemeClr val="bg1"/>
                  </a:solidFill>
                  <a:latin typeface="Helvetica" charset="0"/>
                  <a:ea typeface="Helvetica" charset="0"/>
                  <a:cs typeface="Helvetica" charset="0"/>
                </a:rPr>
                <a:t>2</a:t>
              </a:r>
              <a:r>
                <a:rPr lang="en-US" sz="1400" b="1" dirty="0">
                  <a:solidFill>
                    <a:schemeClr val="bg1"/>
                  </a:solidFill>
                  <a:latin typeface="Helvetica" charset="0"/>
                  <a:ea typeface="Helvetica" charset="0"/>
                  <a:cs typeface="Helvetica" charset="0"/>
                </a:rPr>
                <a:t>)</a:t>
              </a:r>
            </a:p>
          </p:txBody>
        </p:sp>
        <p:sp>
          <p:nvSpPr>
            <p:cNvPr id="18" name="Rectangle 17"/>
            <p:cNvSpPr>
              <a:spLocks/>
            </p:cNvSpPr>
            <p:nvPr/>
          </p:nvSpPr>
          <p:spPr>
            <a:xfrm>
              <a:off x="6320354" y="1188041"/>
              <a:ext cx="1727430" cy="584775"/>
            </a:xfrm>
            <a:prstGeom prst="rect">
              <a:avLst/>
            </a:prstGeom>
            <a:solidFill>
              <a:srgbClr val="0C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583064" y="1234537"/>
              <a:ext cx="1293792" cy="523220"/>
            </a:xfrm>
            <a:prstGeom prst="rect">
              <a:avLst/>
            </a:prstGeom>
            <a:noFill/>
          </p:spPr>
          <p:txBody>
            <a:bodyPr wrap="square" rtlCol="0">
              <a:spAutoFit/>
            </a:bodyPr>
            <a:lstStyle/>
            <a:p>
              <a:pPr algn="ctr"/>
              <a:r>
                <a:rPr lang="en-US" sz="1400" b="1" dirty="0" smtClean="0">
                  <a:solidFill>
                    <a:schemeClr val="bg1"/>
                  </a:solidFill>
                  <a:latin typeface="Helvetica" charset="0"/>
                  <a:ea typeface="Helvetica" charset="0"/>
                  <a:cs typeface="Helvetica" charset="0"/>
                </a:rPr>
                <a:t>PRODES 2016 (km²)</a:t>
              </a:r>
              <a:endParaRPr lang="en-US" sz="1400" b="1" dirty="0">
                <a:solidFill>
                  <a:schemeClr val="bg1"/>
                </a:solidFill>
                <a:latin typeface="Helvetica" charset="0"/>
                <a:ea typeface="Helvetica" charset="0"/>
                <a:cs typeface="Helvetica" charset="0"/>
              </a:endParaRPr>
            </a:p>
          </p:txBody>
        </p:sp>
        <p:sp>
          <p:nvSpPr>
            <p:cNvPr id="28" name="Rectangle 27"/>
            <p:cNvSpPr/>
            <p:nvPr/>
          </p:nvSpPr>
          <p:spPr>
            <a:xfrm>
              <a:off x="1043608" y="1052736"/>
              <a:ext cx="7128792" cy="4977003"/>
            </a:xfrm>
            <a:prstGeom prst="rect">
              <a:avLst/>
            </a:prstGeom>
            <a:noFill/>
            <a:ln>
              <a:solidFill>
                <a:srgbClr val="71C1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TextBox 6"/>
          <p:cNvSpPr txBox="1"/>
          <p:nvPr/>
        </p:nvSpPr>
        <p:spPr>
          <a:xfrm>
            <a:off x="497419" y="43511"/>
            <a:ext cx="7992889" cy="369332"/>
          </a:xfrm>
          <a:prstGeom prst="rect">
            <a:avLst/>
          </a:prstGeom>
          <a:noFill/>
        </p:spPr>
        <p:txBody>
          <a:bodyPr wrap="square" rtlCol="0">
            <a:spAutoFit/>
          </a:bodyPr>
          <a:lstStyle/>
          <a:p>
            <a:pPr algn="ctr"/>
            <a:r>
              <a:rPr lang="en-US" b="1" dirty="0" smtClean="0">
                <a:solidFill>
                  <a:srgbClr val="0C7A00"/>
                </a:solidFill>
                <a:latin typeface="Helvetica" charset="0"/>
                <a:ea typeface="Helvetica" charset="0"/>
                <a:cs typeface="Helvetica" charset="0"/>
              </a:rPr>
              <a:t>NO ENTANTO, DESMATAMENTO ESTÁ SUBINDO!  </a:t>
            </a:r>
            <a:endParaRPr lang="en-US" b="1" dirty="0">
              <a:solidFill>
                <a:srgbClr val="0C7A00"/>
              </a:solidFill>
              <a:latin typeface="Helvetica" charset="0"/>
              <a:ea typeface="Helvetica" charset="0"/>
              <a:cs typeface="Helvetica" charset="0"/>
            </a:endParaRPr>
          </a:p>
        </p:txBody>
      </p:sp>
    </p:spTree>
    <p:extLst>
      <p:ext uri="{BB962C8B-B14F-4D97-AF65-F5344CB8AC3E}">
        <p14:creationId xmlns:p14="http://schemas.microsoft.com/office/powerpoint/2010/main" val="100599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up)">
                                      <p:cBhvr>
                                        <p:cTn id="11" dur="500"/>
                                        <p:tgtEl>
                                          <p:spTgt spid="3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484784"/>
            <a:ext cx="3042422" cy="4968552"/>
          </a:xfrm>
          <a:prstGeom prst="rect">
            <a:avLst/>
          </a:prstGeom>
        </p:spPr>
      </p:pic>
      <p:pic>
        <p:nvPicPr>
          <p:cNvPr id="36" name="Picture 3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74504" y="1484784"/>
            <a:ext cx="2955235" cy="4968552"/>
          </a:xfrm>
          <a:prstGeom prst="rect">
            <a:avLst/>
          </a:prstGeom>
        </p:spPr>
      </p:pic>
      <p:pic>
        <p:nvPicPr>
          <p:cNvPr id="37" name="Picture 36"/>
          <p:cNvPicPr>
            <a:picLocks noChangeAspect="1"/>
          </p:cNvPicPr>
          <p:nvPr/>
        </p:nvPicPr>
        <p:blipFill rotWithShape="1">
          <a:blip r:embed="rId4" cstate="screen">
            <a:extLst>
              <a:ext uri="{28A0092B-C50C-407E-A947-70E740481C1C}">
                <a14:useLocalDpi xmlns:a14="http://schemas.microsoft.com/office/drawing/2010/main"/>
              </a:ext>
            </a:extLst>
          </a:blip>
          <a:srcRect r="-3"/>
          <a:stretch/>
        </p:blipFill>
        <p:spPr>
          <a:xfrm>
            <a:off x="6056243" y="1484784"/>
            <a:ext cx="3087757" cy="4968552"/>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6160"/>
            <a:ext cx="9144000" cy="1458624"/>
          </a:xfrm>
          <a:prstGeom prst="rect">
            <a:avLst/>
          </a:prstGeom>
        </p:spPr>
      </p:pic>
      <p:grpSp>
        <p:nvGrpSpPr>
          <p:cNvPr id="38" name="Group 37"/>
          <p:cNvGrpSpPr/>
          <p:nvPr/>
        </p:nvGrpSpPr>
        <p:grpSpPr>
          <a:xfrm>
            <a:off x="243980" y="1844824"/>
            <a:ext cx="2549423" cy="1440160"/>
            <a:chOff x="243980" y="1844824"/>
            <a:chExt cx="2549423" cy="1440160"/>
          </a:xfrm>
        </p:grpSpPr>
        <p:sp>
          <p:nvSpPr>
            <p:cNvPr id="8" name="Text Box 3"/>
            <p:cNvSpPr txBox="1">
              <a:spLocks noChangeArrowheads="1"/>
            </p:cNvSpPr>
            <p:nvPr/>
          </p:nvSpPr>
          <p:spPr bwMode="auto">
            <a:xfrm>
              <a:off x="243980" y="2907514"/>
              <a:ext cx="2549423" cy="377470"/>
            </a:xfrm>
            <a:prstGeom prst="rect">
              <a:avLst/>
            </a:prstGeom>
            <a:noFill/>
            <a:ln w="9525">
              <a:noFill/>
              <a:miter lim="800000"/>
              <a:headEnd/>
              <a:tailEnd/>
            </a:ln>
            <a:effectLst/>
          </p:spPr>
          <p:txBody>
            <a:bodyPr wrap="square">
              <a:noAutofit/>
            </a:bodyPr>
            <a:lstStyle/>
            <a:p>
              <a:pPr algn="ctr">
                <a:spcAft>
                  <a:spcPts val="600"/>
                </a:spcAft>
              </a:pPr>
              <a:r>
                <a:rPr lang="pt-BR" sz="1600" b="1" dirty="0">
                  <a:solidFill>
                    <a:schemeClr val="bg1"/>
                  </a:solidFill>
                  <a:latin typeface="Helvetica Neue" charset="0"/>
                  <a:ea typeface="Helvetica Neue" charset="0"/>
                  <a:cs typeface="Helvetica Neue" charset="0"/>
                </a:rPr>
                <a:t>ENGAJAMENTO</a:t>
              </a:r>
            </a:p>
            <a:p>
              <a:pPr>
                <a:spcAft>
                  <a:spcPts val="600"/>
                </a:spcAft>
              </a:pPr>
              <a:endParaRPr lang="pt-BR" sz="1600" dirty="0">
                <a:solidFill>
                  <a:schemeClr val="bg1"/>
                </a:solidFill>
                <a:latin typeface="Helvetica Neue" charset="0"/>
                <a:ea typeface="Helvetica Neue" charset="0"/>
                <a:cs typeface="Helvetica Neue" charset="0"/>
              </a:endParaRPr>
            </a:p>
            <a:p>
              <a:pPr>
                <a:spcAft>
                  <a:spcPts val="600"/>
                </a:spcAft>
              </a:pPr>
              <a:endParaRPr lang="pt-BR" sz="1600" dirty="0">
                <a:solidFill>
                  <a:schemeClr val="bg1"/>
                </a:solidFill>
                <a:latin typeface="Helvetica Neue" charset="0"/>
                <a:ea typeface="Helvetica Neue" charset="0"/>
                <a:cs typeface="Helvetica Neue" charset="0"/>
              </a:endParaRPr>
            </a:p>
          </p:txBody>
        </p:sp>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7478" y="1844824"/>
              <a:ext cx="1002427" cy="915260"/>
            </a:xfrm>
            <a:prstGeom prst="rect">
              <a:avLst/>
            </a:prstGeom>
          </p:spPr>
        </p:pic>
      </p:grpSp>
      <p:grpSp>
        <p:nvGrpSpPr>
          <p:cNvPr id="40" name="Group 39"/>
          <p:cNvGrpSpPr/>
          <p:nvPr/>
        </p:nvGrpSpPr>
        <p:grpSpPr>
          <a:xfrm>
            <a:off x="3275856" y="1844824"/>
            <a:ext cx="2462706" cy="1440161"/>
            <a:chOff x="3275856" y="1844824"/>
            <a:chExt cx="2462706" cy="1440161"/>
          </a:xfrm>
        </p:grpSpPr>
        <p:sp>
          <p:nvSpPr>
            <p:cNvPr id="3" name="Rectangle 2"/>
            <p:cNvSpPr/>
            <p:nvPr/>
          </p:nvSpPr>
          <p:spPr>
            <a:xfrm>
              <a:off x="3275856" y="2907515"/>
              <a:ext cx="2462706" cy="377470"/>
            </a:xfrm>
            <a:prstGeom prst="rect">
              <a:avLst/>
            </a:prstGeom>
          </p:spPr>
          <p:txBody>
            <a:bodyPr>
              <a:noAutofit/>
            </a:bodyPr>
            <a:lstStyle/>
            <a:p>
              <a:pPr algn="ctr">
                <a:spcAft>
                  <a:spcPts val="600"/>
                </a:spcAft>
              </a:pPr>
              <a:r>
                <a:rPr lang="pt-BR" sz="1600" b="1" dirty="0">
                  <a:solidFill>
                    <a:schemeClr val="bg1"/>
                  </a:solidFill>
                  <a:latin typeface="Helvetica Neue" charset="0"/>
                  <a:ea typeface="Helvetica Neue" charset="0"/>
                  <a:cs typeface="Helvetica Neue" charset="0"/>
                </a:rPr>
                <a:t>PRESEN</a:t>
              </a:r>
              <a:r>
                <a:rPr lang="en-US" sz="1600" b="1" dirty="0">
                  <a:solidFill>
                    <a:schemeClr val="bg1"/>
                  </a:solidFill>
                  <a:latin typeface="Helvetica Neue" charset="0"/>
                  <a:ea typeface="Helvetica Neue" charset="0"/>
                  <a:cs typeface="Helvetica Neue" charset="0"/>
                </a:rPr>
                <a:t>ÇA</a:t>
              </a:r>
              <a:endParaRPr lang="pt-BR" sz="1600" b="1" dirty="0">
                <a:solidFill>
                  <a:schemeClr val="bg1"/>
                </a:solidFill>
                <a:latin typeface="Helvetica Neue" charset="0"/>
                <a:ea typeface="Helvetica Neue" charset="0"/>
                <a:cs typeface="Helvetica Neue" charset="0"/>
              </a:endParaRP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000523" y="1844824"/>
              <a:ext cx="1013373" cy="915260"/>
            </a:xfrm>
            <a:prstGeom prst="rect">
              <a:avLst/>
            </a:prstGeom>
          </p:spPr>
        </p:pic>
      </p:grpSp>
      <p:grpSp>
        <p:nvGrpSpPr>
          <p:cNvPr id="42" name="Group 41"/>
          <p:cNvGrpSpPr/>
          <p:nvPr/>
        </p:nvGrpSpPr>
        <p:grpSpPr>
          <a:xfrm>
            <a:off x="6224110" y="1844824"/>
            <a:ext cx="2596362" cy="1440160"/>
            <a:chOff x="6224110" y="1844824"/>
            <a:chExt cx="2596362" cy="1440160"/>
          </a:xfrm>
        </p:grpSpPr>
        <p:sp>
          <p:nvSpPr>
            <p:cNvPr id="2" name="Rectangle 1"/>
            <p:cNvSpPr/>
            <p:nvPr/>
          </p:nvSpPr>
          <p:spPr>
            <a:xfrm>
              <a:off x="6224110" y="2907514"/>
              <a:ext cx="2596362" cy="377470"/>
            </a:xfrm>
            <a:prstGeom prst="rect">
              <a:avLst/>
            </a:prstGeom>
          </p:spPr>
          <p:txBody>
            <a:bodyPr>
              <a:noAutofit/>
            </a:bodyPr>
            <a:lstStyle/>
            <a:p>
              <a:pPr algn="ctr">
                <a:spcAft>
                  <a:spcPts val="600"/>
                </a:spcAft>
              </a:pPr>
              <a:r>
                <a:rPr lang="pt-BR" sz="1600" b="1" dirty="0">
                  <a:solidFill>
                    <a:schemeClr val="bg1"/>
                  </a:solidFill>
                  <a:latin typeface="Helvetica Neue" charset="0"/>
                  <a:ea typeface="Helvetica Neue" charset="0"/>
                  <a:cs typeface="Helvetica Neue" charset="0"/>
                </a:rPr>
                <a:t>INDEPEND</a:t>
              </a:r>
              <a:r>
                <a:rPr lang="en-US" sz="1600" b="1" dirty="0" err="1">
                  <a:solidFill>
                    <a:schemeClr val="bg1"/>
                  </a:solidFill>
                  <a:latin typeface="Helvetica Neue" charset="0"/>
                  <a:ea typeface="Helvetica Neue" charset="0"/>
                  <a:cs typeface="Helvetica Neue" charset="0"/>
                </a:rPr>
                <a:t>Ê</a:t>
              </a:r>
              <a:r>
                <a:rPr lang="pt-BR" sz="1600" b="1" dirty="0">
                  <a:solidFill>
                    <a:schemeClr val="bg1"/>
                  </a:solidFill>
                  <a:latin typeface="Helvetica Neue" charset="0"/>
                  <a:ea typeface="Helvetica Neue" charset="0"/>
                  <a:cs typeface="Helvetica Neue" charset="0"/>
                </a:rPr>
                <a:t>NCIA</a:t>
              </a:r>
            </a:p>
            <a:p>
              <a:pPr>
                <a:spcAft>
                  <a:spcPts val="600"/>
                </a:spcAft>
              </a:pPr>
              <a:endParaRPr lang="pt-BR" sz="1600" dirty="0">
                <a:solidFill>
                  <a:schemeClr val="bg1"/>
                </a:solidFill>
                <a:latin typeface="Helvetica Neue" charset="0"/>
                <a:ea typeface="Helvetica Neue" charset="0"/>
                <a:cs typeface="Helvetica Neue" charset="0"/>
              </a:endParaRPr>
            </a:p>
          </p:txBody>
        </p:sp>
        <p:pic>
          <p:nvPicPr>
            <p:cNvPr id="17" name="Picture 16"/>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77494" y="1844824"/>
              <a:ext cx="1089595" cy="915260"/>
            </a:xfrm>
            <a:prstGeom prst="rect">
              <a:avLst/>
            </a:prstGeom>
          </p:spPr>
        </p:pic>
      </p:grpSp>
      <p:grpSp>
        <p:nvGrpSpPr>
          <p:cNvPr id="39" name="Group 38"/>
          <p:cNvGrpSpPr/>
          <p:nvPr/>
        </p:nvGrpSpPr>
        <p:grpSpPr>
          <a:xfrm>
            <a:off x="323528" y="3477195"/>
            <a:ext cx="2436097" cy="2369880"/>
            <a:chOff x="372892" y="3477195"/>
            <a:chExt cx="2436097" cy="2369880"/>
          </a:xfrm>
        </p:grpSpPr>
        <p:sp>
          <p:nvSpPr>
            <p:cNvPr id="25" name="Rectangle 24"/>
            <p:cNvSpPr/>
            <p:nvPr/>
          </p:nvSpPr>
          <p:spPr>
            <a:xfrm>
              <a:off x="372892" y="3477195"/>
              <a:ext cx="2436097" cy="2369880"/>
            </a:xfrm>
            <a:prstGeom prst="rect">
              <a:avLst/>
            </a:prstGeom>
          </p:spPr>
          <p:txBody>
            <a:bodyPr wrap="square">
              <a:spAutoFit/>
            </a:bodyPr>
            <a:lstStyle/>
            <a:p>
              <a:pPr>
                <a:spcAft>
                  <a:spcPts val="600"/>
                </a:spcAft>
              </a:pPr>
              <a:r>
                <a:rPr lang="pt-BR" sz="1600" dirty="0">
                  <a:solidFill>
                    <a:schemeClr val="bg1"/>
                  </a:solidFill>
                  <a:latin typeface="Helvetica Neue" charset="0"/>
                  <a:ea typeface="Helvetica Neue" charset="0"/>
                  <a:cs typeface="Helvetica Neue" charset="0"/>
                </a:rPr>
                <a:t>Mais de </a:t>
              </a:r>
              <a:r>
                <a:rPr lang="pt-BR" sz="1600" b="1" dirty="0">
                  <a:solidFill>
                    <a:srgbClr val="92D050"/>
                  </a:solidFill>
                  <a:latin typeface="Helvetica Neue" charset="0"/>
                  <a:ea typeface="Helvetica Neue" charset="0"/>
                  <a:cs typeface="Helvetica Neue" charset="0"/>
                </a:rPr>
                <a:t>3 milhões de colaboradores </a:t>
              </a:r>
            </a:p>
            <a:p>
              <a:pPr>
                <a:spcAft>
                  <a:spcPts val="600"/>
                </a:spcAft>
              </a:pPr>
              <a:endParaRPr lang="pt-BR" sz="1600" dirty="0">
                <a:solidFill>
                  <a:schemeClr val="bg1"/>
                </a:solidFill>
                <a:latin typeface="Helvetica Neue" charset="0"/>
                <a:ea typeface="Helvetica Neue" charset="0"/>
                <a:cs typeface="Helvetica Neue" charset="0"/>
              </a:endParaRPr>
            </a:p>
            <a:p>
              <a:pPr>
                <a:spcAft>
                  <a:spcPts val="600"/>
                </a:spcAft>
              </a:pPr>
              <a:r>
                <a:rPr lang="pt-BR" sz="1600" dirty="0">
                  <a:solidFill>
                    <a:schemeClr val="bg1"/>
                  </a:solidFill>
                  <a:latin typeface="Helvetica Neue" charset="0"/>
                  <a:ea typeface="Helvetica Neue" charset="0"/>
                  <a:cs typeface="Helvetica Neue" charset="0"/>
                </a:rPr>
                <a:t>Mais de </a:t>
              </a:r>
              <a:r>
                <a:rPr lang="pt-BR" sz="1600" b="1" dirty="0">
                  <a:solidFill>
                    <a:srgbClr val="92D050"/>
                  </a:solidFill>
                  <a:latin typeface="Helvetica Neue" charset="0"/>
                  <a:ea typeface="Helvetica Neue" charset="0"/>
                  <a:cs typeface="Helvetica Neue" charset="0"/>
                </a:rPr>
                <a:t>10 mil ativistas</a:t>
              </a:r>
            </a:p>
            <a:p>
              <a:pPr>
                <a:spcAft>
                  <a:spcPts val="600"/>
                </a:spcAft>
              </a:pPr>
              <a:endParaRPr lang="pt-BR" sz="1600" dirty="0">
                <a:solidFill>
                  <a:schemeClr val="bg1"/>
                </a:solidFill>
                <a:latin typeface="Helvetica Neue" charset="0"/>
                <a:ea typeface="Helvetica Neue" charset="0"/>
                <a:cs typeface="Helvetica Neue" charset="0"/>
              </a:endParaRPr>
            </a:p>
            <a:p>
              <a:pPr>
                <a:spcAft>
                  <a:spcPts val="600"/>
                </a:spcAft>
              </a:pPr>
              <a:r>
                <a:rPr lang="pt-BR" sz="1600" dirty="0">
                  <a:solidFill>
                    <a:schemeClr val="bg1"/>
                  </a:solidFill>
                  <a:latin typeface="Helvetica Neue" charset="0"/>
                  <a:ea typeface="Helvetica Neue" charset="0"/>
                  <a:cs typeface="Helvetica Neue" charset="0"/>
                </a:rPr>
                <a:t>Conversamos com </a:t>
              </a:r>
              <a:r>
                <a:rPr lang="pt-BR" sz="1600" b="1" dirty="0">
                  <a:solidFill>
                    <a:srgbClr val="92D050"/>
                  </a:solidFill>
                  <a:latin typeface="Helvetica Neue" charset="0"/>
                  <a:ea typeface="Helvetica Neue" charset="0"/>
                  <a:cs typeface="Helvetica Neue" charset="0"/>
                </a:rPr>
                <a:t>5 milhões de pessoas </a:t>
              </a:r>
              <a:r>
                <a:rPr lang="pt-BR" sz="1600" dirty="0">
                  <a:solidFill>
                    <a:schemeClr val="bg1"/>
                  </a:solidFill>
                  <a:latin typeface="Helvetica Neue" charset="0"/>
                  <a:ea typeface="Helvetica Neue" charset="0"/>
                  <a:cs typeface="Helvetica Neue" charset="0"/>
                </a:rPr>
                <a:t>nas redes sociais</a:t>
              </a:r>
            </a:p>
          </p:txBody>
        </p:sp>
        <p:cxnSp>
          <p:nvCxnSpPr>
            <p:cNvPr id="29" name="Straight Connector 28"/>
            <p:cNvCxnSpPr/>
            <p:nvPr/>
          </p:nvCxnSpPr>
          <p:spPr>
            <a:xfrm>
              <a:off x="372892" y="4221088"/>
              <a:ext cx="242051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72892" y="4954523"/>
              <a:ext cx="242051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3275856" y="3477195"/>
            <a:ext cx="2594318" cy="1477328"/>
            <a:chOff x="3345834" y="3477195"/>
            <a:chExt cx="2594318" cy="1477328"/>
          </a:xfrm>
        </p:grpSpPr>
        <p:sp>
          <p:nvSpPr>
            <p:cNvPr id="26" name="Rectangle 25"/>
            <p:cNvSpPr/>
            <p:nvPr/>
          </p:nvSpPr>
          <p:spPr>
            <a:xfrm>
              <a:off x="3345834" y="3477195"/>
              <a:ext cx="2594318" cy="1477328"/>
            </a:xfrm>
            <a:prstGeom prst="rect">
              <a:avLst/>
            </a:prstGeom>
          </p:spPr>
          <p:txBody>
            <a:bodyPr wrap="square">
              <a:spAutoFit/>
            </a:bodyPr>
            <a:lstStyle/>
            <a:p>
              <a:pPr>
                <a:spcAft>
                  <a:spcPts val="600"/>
                </a:spcAft>
              </a:pPr>
              <a:r>
                <a:rPr lang="pt-BR" sz="1600" b="1" dirty="0">
                  <a:solidFill>
                    <a:srgbClr val="92D050"/>
                  </a:solidFill>
                  <a:latin typeface="Helvetica Neue" charset="0"/>
                  <a:ea typeface="Helvetica Neue" charset="0"/>
                  <a:cs typeface="Helvetica Neue" charset="0"/>
                </a:rPr>
                <a:t>Em mais de 55 países </a:t>
              </a:r>
              <a:r>
                <a:rPr lang="pt-BR" sz="1600" dirty="0">
                  <a:solidFill>
                    <a:schemeClr val="bg1"/>
                  </a:solidFill>
                  <a:latin typeface="Helvetica Neue" charset="0"/>
                  <a:ea typeface="Helvetica Neue" charset="0"/>
                  <a:cs typeface="Helvetica Neue" charset="0"/>
                </a:rPr>
                <a:t>em</a:t>
              </a:r>
              <a:r>
                <a:rPr lang="pt-BR" sz="1600" b="1" dirty="0">
                  <a:solidFill>
                    <a:schemeClr val="bg1"/>
                  </a:solidFill>
                  <a:latin typeface="Helvetica Neue" charset="0"/>
                  <a:ea typeface="Helvetica Neue" charset="0"/>
                  <a:cs typeface="Helvetica Neue" charset="0"/>
                </a:rPr>
                <a:t> </a:t>
              </a:r>
              <a:r>
                <a:rPr lang="pt-BR" sz="1600" dirty="0">
                  <a:solidFill>
                    <a:schemeClr val="bg1"/>
                  </a:solidFill>
                  <a:latin typeface="Helvetica Neue" charset="0"/>
                  <a:ea typeface="Helvetica Neue" charset="0"/>
                  <a:cs typeface="Helvetica Neue" charset="0"/>
                </a:rPr>
                <a:t>todos os continentes </a:t>
              </a:r>
              <a:endParaRPr lang="pt-BR" sz="1600" b="1" dirty="0">
                <a:solidFill>
                  <a:schemeClr val="bg1"/>
                </a:solidFill>
                <a:latin typeface="Helvetica Neue" charset="0"/>
                <a:ea typeface="Helvetica Neue" charset="0"/>
                <a:cs typeface="Helvetica Neue" charset="0"/>
              </a:endParaRPr>
            </a:p>
            <a:p>
              <a:pPr>
                <a:spcAft>
                  <a:spcPts val="600"/>
                </a:spcAft>
              </a:pPr>
              <a:endParaRPr lang="pt-BR" sz="1600" b="1" dirty="0">
                <a:solidFill>
                  <a:schemeClr val="bg1"/>
                </a:solidFill>
                <a:latin typeface="Helvetica Neue" charset="0"/>
                <a:ea typeface="Helvetica Neue" charset="0"/>
                <a:cs typeface="Helvetica Neue" charset="0"/>
              </a:endParaRPr>
            </a:p>
            <a:p>
              <a:pPr>
                <a:spcAft>
                  <a:spcPts val="600"/>
                </a:spcAft>
              </a:pPr>
              <a:r>
                <a:rPr lang="pt-BR" sz="1600" b="1" dirty="0">
                  <a:solidFill>
                    <a:srgbClr val="92D050"/>
                  </a:solidFill>
                  <a:latin typeface="Helvetica Neue" charset="0"/>
                  <a:ea typeface="Helvetica Neue" charset="0"/>
                  <a:cs typeface="Helvetica Neue" charset="0"/>
                </a:rPr>
                <a:t>Não-violência </a:t>
              </a:r>
              <a:r>
                <a:rPr lang="pt-BR" sz="1600" dirty="0">
                  <a:solidFill>
                    <a:schemeClr val="bg1"/>
                  </a:solidFill>
                  <a:latin typeface="Helvetica Neue" charset="0"/>
                  <a:ea typeface="Helvetica Neue" charset="0"/>
                  <a:cs typeface="Helvetica Neue" charset="0"/>
                </a:rPr>
                <a:t>confrontação pacífica</a:t>
              </a:r>
            </a:p>
          </p:txBody>
        </p:sp>
        <p:cxnSp>
          <p:nvCxnSpPr>
            <p:cNvPr id="31" name="Straight Connector 30"/>
            <p:cNvCxnSpPr/>
            <p:nvPr/>
          </p:nvCxnSpPr>
          <p:spPr>
            <a:xfrm>
              <a:off x="3345834" y="4221088"/>
              <a:ext cx="242051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6300192" y="3477195"/>
            <a:ext cx="2590935" cy="2616101"/>
            <a:chOff x="6300192" y="3477195"/>
            <a:chExt cx="2590935" cy="2616101"/>
          </a:xfrm>
        </p:grpSpPr>
        <p:sp>
          <p:nvSpPr>
            <p:cNvPr id="27" name="Rectangle 26"/>
            <p:cNvSpPr/>
            <p:nvPr/>
          </p:nvSpPr>
          <p:spPr>
            <a:xfrm>
              <a:off x="6300192" y="3477195"/>
              <a:ext cx="2590935" cy="2616101"/>
            </a:xfrm>
            <a:prstGeom prst="rect">
              <a:avLst/>
            </a:prstGeom>
          </p:spPr>
          <p:txBody>
            <a:bodyPr wrap="square">
              <a:spAutoFit/>
            </a:bodyPr>
            <a:lstStyle/>
            <a:p>
              <a:pPr>
                <a:spcAft>
                  <a:spcPts val="600"/>
                </a:spcAft>
              </a:pPr>
              <a:r>
                <a:rPr lang="pt-BR" sz="1600" dirty="0">
                  <a:solidFill>
                    <a:schemeClr val="bg1"/>
                  </a:solidFill>
                  <a:latin typeface="Helvetica Neue" charset="0"/>
                  <a:ea typeface="Helvetica Neue" charset="0"/>
                  <a:cs typeface="Helvetica Neue" charset="0"/>
                </a:rPr>
                <a:t>Entidade </a:t>
              </a:r>
              <a:r>
                <a:rPr lang="pt-BR" sz="1600" b="1" dirty="0">
                  <a:solidFill>
                    <a:srgbClr val="92D050"/>
                  </a:solidFill>
                  <a:latin typeface="Helvetica Neue" charset="0"/>
                  <a:ea typeface="Helvetica Neue" charset="0"/>
                  <a:cs typeface="Helvetica Neue" charset="0"/>
                </a:rPr>
                <a:t>sem fins lucrativos</a:t>
              </a:r>
              <a:endParaRPr lang="pt-BR" sz="1600" dirty="0">
                <a:solidFill>
                  <a:srgbClr val="92D050"/>
                </a:solidFill>
                <a:latin typeface="Helvetica Neue" charset="0"/>
                <a:ea typeface="Helvetica Neue" charset="0"/>
                <a:cs typeface="Helvetica Neue" charset="0"/>
              </a:endParaRPr>
            </a:p>
            <a:p>
              <a:pPr>
                <a:spcAft>
                  <a:spcPts val="600"/>
                </a:spcAft>
              </a:pPr>
              <a:endParaRPr lang="pt-BR" sz="1600" b="1" dirty="0">
                <a:solidFill>
                  <a:schemeClr val="bg1"/>
                </a:solidFill>
                <a:latin typeface="Helvetica Neue" charset="0"/>
                <a:ea typeface="Helvetica Neue" charset="0"/>
                <a:cs typeface="Helvetica Neue" charset="0"/>
              </a:endParaRPr>
            </a:p>
            <a:p>
              <a:pPr>
                <a:spcAft>
                  <a:spcPts val="600"/>
                </a:spcAft>
              </a:pPr>
              <a:r>
                <a:rPr lang="pt-BR" sz="1600" dirty="0">
                  <a:solidFill>
                    <a:schemeClr val="bg1"/>
                  </a:solidFill>
                  <a:latin typeface="Helvetica Neue" charset="0"/>
                  <a:ea typeface="Helvetica Neue" charset="0"/>
                  <a:cs typeface="Helvetica Neue" charset="0"/>
                </a:rPr>
                <a:t>Independência financeira e política</a:t>
              </a:r>
            </a:p>
            <a:p>
              <a:pPr>
                <a:spcAft>
                  <a:spcPts val="600"/>
                </a:spcAft>
              </a:pPr>
              <a:endParaRPr lang="pt-BR" sz="1600" dirty="0">
                <a:solidFill>
                  <a:schemeClr val="bg1"/>
                </a:solidFill>
                <a:latin typeface="Helvetica Neue" charset="0"/>
                <a:ea typeface="Helvetica Neue" charset="0"/>
                <a:cs typeface="Helvetica Neue" charset="0"/>
              </a:endParaRPr>
            </a:p>
            <a:p>
              <a:pPr>
                <a:spcAft>
                  <a:spcPts val="600"/>
                </a:spcAft>
              </a:pPr>
              <a:r>
                <a:rPr lang="pt-BR" sz="1600" dirty="0">
                  <a:solidFill>
                    <a:schemeClr val="bg1"/>
                  </a:solidFill>
                  <a:latin typeface="Helvetica Neue" charset="0"/>
                  <a:ea typeface="Helvetica Neue" charset="0"/>
                  <a:cs typeface="Helvetica Neue" charset="0"/>
                </a:rPr>
                <a:t>Não aceitamos doações de </a:t>
              </a:r>
              <a:r>
                <a:rPr lang="pt-BR" sz="1600" b="1" dirty="0">
                  <a:solidFill>
                    <a:srgbClr val="92D050"/>
                  </a:solidFill>
                  <a:latin typeface="Helvetica Neue" charset="0"/>
                  <a:ea typeface="Helvetica Neue" charset="0"/>
                  <a:cs typeface="Helvetica Neue" charset="0"/>
                </a:rPr>
                <a:t>empresas, governos e partidos</a:t>
              </a:r>
            </a:p>
          </p:txBody>
        </p:sp>
        <p:cxnSp>
          <p:nvCxnSpPr>
            <p:cNvPr id="33" name="Straight Connector 32"/>
            <p:cNvCxnSpPr/>
            <p:nvPr/>
          </p:nvCxnSpPr>
          <p:spPr>
            <a:xfrm>
              <a:off x="6399961" y="4221088"/>
              <a:ext cx="242051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399961" y="5157192"/>
              <a:ext cx="242051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0224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400" fill="hold"/>
                                        <p:tgtEl>
                                          <p:spTgt spid="5"/>
                                        </p:tgtEl>
                                        <p:attrNameLst>
                                          <p:attrName>ppt_x</p:attrName>
                                        </p:attrNameLst>
                                      </p:cBhvr>
                                      <p:tavLst>
                                        <p:tav tm="0">
                                          <p:val>
                                            <p:strVal val="#ppt_x"/>
                                          </p:val>
                                        </p:tav>
                                        <p:tav tm="100000">
                                          <p:val>
                                            <p:strVal val="#ppt_x"/>
                                          </p:val>
                                        </p:tav>
                                      </p:tavLst>
                                    </p:anim>
                                    <p:anim calcmode="lin" valueType="num">
                                      <p:cBhvr additive="base">
                                        <p:cTn id="8" dur="400" fill="hold"/>
                                        <p:tgtEl>
                                          <p:spTgt spid="5"/>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400"/>
                                        <p:tgtEl>
                                          <p:spTgt spid="35"/>
                                        </p:tgtEl>
                                      </p:cBhvr>
                                    </p:animEffect>
                                  </p:childTnLst>
                                </p:cTn>
                              </p:par>
                            </p:childTnLst>
                          </p:cTn>
                        </p:par>
                        <p:par>
                          <p:cTn id="12" fill="hold">
                            <p:stCondLst>
                              <p:cond delay="400"/>
                            </p:stCondLst>
                            <p:childTnLst>
                              <p:par>
                                <p:cTn id="13" presetID="22" presetClass="entr" presetSubtype="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400"/>
                                        <p:tgtEl>
                                          <p:spTgt spid="38"/>
                                        </p:tgtEl>
                                      </p:cBhvr>
                                    </p:animEffect>
                                  </p:childTnLst>
                                </p:cTn>
                              </p:par>
                            </p:childTnLst>
                          </p:cTn>
                        </p:par>
                        <p:par>
                          <p:cTn id="16" fill="hold">
                            <p:stCondLst>
                              <p:cond delay="800"/>
                            </p:stCondLst>
                            <p:childTnLst>
                              <p:par>
                                <p:cTn id="17" presetID="22" presetClass="entr" presetSubtype="8"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left)">
                                      <p:cBhvr>
                                        <p:cTn id="19" dur="400"/>
                                        <p:tgtEl>
                                          <p:spTgt spid="39"/>
                                        </p:tgtEl>
                                      </p:cBhvr>
                                    </p:animEffect>
                                  </p:childTnLst>
                                </p:cTn>
                              </p:par>
                            </p:childTnLst>
                          </p:cTn>
                        </p:par>
                        <p:par>
                          <p:cTn id="20" fill="hold">
                            <p:stCondLst>
                              <p:cond delay="1200"/>
                            </p:stCondLst>
                            <p:childTnLst>
                              <p:par>
                                <p:cTn id="21" presetID="2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400"/>
                                        <p:tgtEl>
                                          <p:spTgt spid="36"/>
                                        </p:tgtEl>
                                      </p:cBhvr>
                                    </p:animEffect>
                                  </p:childTnLst>
                                </p:cTn>
                              </p:par>
                            </p:childTnLst>
                          </p:cTn>
                        </p:par>
                        <p:par>
                          <p:cTn id="24" fill="hold">
                            <p:stCondLst>
                              <p:cond delay="1600"/>
                            </p:stCondLst>
                            <p:childTnLst>
                              <p:par>
                                <p:cTn id="25" presetID="22" presetClass="entr" presetSubtype="1" fill="hold"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400"/>
                                        <p:tgtEl>
                                          <p:spTgt spid="40"/>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left)">
                                      <p:cBhvr>
                                        <p:cTn id="31" dur="400"/>
                                        <p:tgtEl>
                                          <p:spTgt spid="41"/>
                                        </p:tgtEl>
                                      </p:cBhvr>
                                    </p:animEffect>
                                  </p:childTnLst>
                                </p:cTn>
                              </p:par>
                            </p:childTnLst>
                          </p:cTn>
                        </p:par>
                        <p:par>
                          <p:cTn id="32" fill="hold">
                            <p:stCondLst>
                              <p:cond delay="2400"/>
                            </p:stCondLst>
                            <p:childTnLst>
                              <p:par>
                                <p:cTn id="33" presetID="22" presetClass="entr" presetSubtype="4"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400"/>
                                        <p:tgtEl>
                                          <p:spTgt spid="37"/>
                                        </p:tgtEl>
                                      </p:cBhvr>
                                    </p:animEffect>
                                  </p:childTnLst>
                                </p:cTn>
                              </p:par>
                            </p:childTnLst>
                          </p:cTn>
                        </p:par>
                        <p:par>
                          <p:cTn id="36" fill="hold">
                            <p:stCondLst>
                              <p:cond delay="2800"/>
                            </p:stCondLst>
                            <p:childTnLst>
                              <p:par>
                                <p:cTn id="37" presetID="22" presetClass="entr" presetSubtype="1"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up)">
                                      <p:cBhvr>
                                        <p:cTn id="39" dur="400"/>
                                        <p:tgtEl>
                                          <p:spTgt spid="42"/>
                                        </p:tgtEl>
                                      </p:cBhvr>
                                    </p:animEffect>
                                  </p:childTnLst>
                                </p:cTn>
                              </p:par>
                            </p:childTnLst>
                          </p:cTn>
                        </p:par>
                        <p:par>
                          <p:cTn id="40" fill="hold">
                            <p:stCondLst>
                              <p:cond delay="3200"/>
                            </p:stCondLst>
                            <p:childTnLst>
                              <p:par>
                                <p:cTn id="41" presetID="22" presetClass="entr" presetSubtype="8"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4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1097" y="804910"/>
            <a:ext cx="7995684" cy="5685367"/>
          </a:xfrm>
          <a:prstGeom prst="rect">
            <a:avLst/>
          </a:prstGeom>
        </p:spPr>
      </p:pic>
      <p:sp>
        <p:nvSpPr>
          <p:cNvPr id="4" name="CaixaDeTexto 3"/>
          <p:cNvSpPr txBox="1"/>
          <p:nvPr/>
        </p:nvSpPr>
        <p:spPr>
          <a:xfrm>
            <a:off x="4333228" y="6125195"/>
            <a:ext cx="4320480" cy="276999"/>
          </a:xfrm>
          <a:prstGeom prst="rect">
            <a:avLst/>
          </a:prstGeom>
          <a:noFill/>
        </p:spPr>
        <p:txBody>
          <a:bodyPr wrap="square" rtlCol="0">
            <a:spAutoFit/>
          </a:bodyPr>
          <a:lstStyle/>
          <a:p>
            <a:pPr algn="r"/>
            <a:r>
              <a:rPr lang="pt-BR" sz="1200" dirty="0">
                <a:solidFill>
                  <a:schemeClr val="bg1"/>
                </a:solidFill>
              </a:rPr>
              <a:t>@Greenpeace/Rodrigo Baleia </a:t>
            </a:r>
          </a:p>
        </p:txBody>
      </p:sp>
      <p:grpSp>
        <p:nvGrpSpPr>
          <p:cNvPr id="7" name="Group 6"/>
          <p:cNvGrpSpPr/>
          <p:nvPr/>
        </p:nvGrpSpPr>
        <p:grpSpPr>
          <a:xfrm>
            <a:off x="967560" y="969554"/>
            <a:ext cx="2743200" cy="1759449"/>
            <a:chOff x="5182676" y="1844824"/>
            <a:chExt cx="2949209" cy="1759449"/>
          </a:xfrm>
        </p:grpSpPr>
        <p:sp>
          <p:nvSpPr>
            <p:cNvPr id="6" name="Rectangle 5"/>
            <p:cNvSpPr/>
            <p:nvPr/>
          </p:nvSpPr>
          <p:spPr>
            <a:xfrm>
              <a:off x="5182676" y="1844824"/>
              <a:ext cx="2949209" cy="1759449"/>
            </a:xfrm>
            <a:prstGeom prst="rect">
              <a:avLst/>
            </a:prstGeom>
            <a:solidFill>
              <a:srgbClr val="0C7A00"/>
            </a:soli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aixaDeTexto 2"/>
            <p:cNvSpPr txBox="1"/>
            <p:nvPr/>
          </p:nvSpPr>
          <p:spPr>
            <a:xfrm>
              <a:off x="5295275" y="1941158"/>
              <a:ext cx="2722300" cy="1200329"/>
            </a:xfrm>
            <a:prstGeom prst="rect">
              <a:avLst/>
            </a:prstGeom>
            <a:noFill/>
          </p:spPr>
          <p:txBody>
            <a:bodyPr wrap="square" rtlCol="0">
              <a:spAutoFit/>
            </a:bodyPr>
            <a:lstStyle/>
            <a:p>
              <a:pPr algn="ctr"/>
              <a:r>
                <a:rPr lang="pt-BR" b="1" dirty="0">
                  <a:solidFill>
                    <a:schemeClr val="bg1"/>
                  </a:solidFill>
                </a:rPr>
                <a:t>L</a:t>
              </a:r>
              <a:r>
                <a:rPr lang="pt-BR" b="1" dirty="0" smtClean="0">
                  <a:solidFill>
                    <a:schemeClr val="bg1"/>
                  </a:solidFill>
                </a:rPr>
                <a:t>utar </a:t>
              </a:r>
              <a:r>
                <a:rPr lang="pt-BR" b="1" dirty="0">
                  <a:solidFill>
                    <a:schemeClr val="bg1"/>
                  </a:solidFill>
                </a:rPr>
                <a:t>pelo Desmatamento Zero é mais urgente do que nunca</a:t>
              </a:r>
              <a:endParaRPr lang="pt-BR" b="1" dirty="0">
                <a:solidFill>
                  <a:schemeClr val="bg1"/>
                </a:solidFill>
                <a:latin typeface="Helvetica" charset="0"/>
                <a:ea typeface="Helvetica" charset="0"/>
                <a:cs typeface="Helvetica" charset="0"/>
              </a:endParaRPr>
            </a:p>
          </p:txBody>
        </p:sp>
      </p:grpSp>
      <p:grpSp>
        <p:nvGrpSpPr>
          <p:cNvPr id="10" name="Group 8"/>
          <p:cNvGrpSpPr/>
          <p:nvPr/>
        </p:nvGrpSpPr>
        <p:grpSpPr>
          <a:xfrm>
            <a:off x="5134067" y="846011"/>
            <a:ext cx="3110341" cy="5338782"/>
            <a:chOff x="5292080" y="-234083"/>
            <a:chExt cx="3110341" cy="8722464"/>
          </a:xfrm>
        </p:grpSpPr>
        <p:sp>
          <p:nvSpPr>
            <p:cNvPr id="11" name="Rectangle 5"/>
            <p:cNvSpPr/>
            <p:nvPr/>
          </p:nvSpPr>
          <p:spPr>
            <a:xfrm>
              <a:off x="5292080" y="-234083"/>
              <a:ext cx="3110341" cy="8722464"/>
            </a:xfrm>
            <a:prstGeom prst="rect">
              <a:avLst/>
            </a:prstGeom>
            <a:solidFill>
              <a:srgbClr val="0C7A00"/>
            </a:solidFill>
            <a:ln>
              <a:noFill/>
            </a:ln>
            <a:effectLst>
              <a:outerShdw blurRad="50800" dist="762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aixaDeTexto 11"/>
            <p:cNvSpPr txBox="1"/>
            <p:nvPr/>
          </p:nvSpPr>
          <p:spPr>
            <a:xfrm>
              <a:off x="5414527" y="-157323"/>
              <a:ext cx="2865446" cy="8598618"/>
            </a:xfrm>
            <a:prstGeom prst="rect">
              <a:avLst/>
            </a:prstGeom>
            <a:noFill/>
          </p:spPr>
          <p:txBody>
            <a:bodyPr wrap="square" rtlCol="0">
              <a:spAutoFit/>
            </a:bodyPr>
            <a:lstStyle/>
            <a:p>
              <a:r>
                <a:rPr lang="pt-BR" sz="1600" b="1" dirty="0"/>
                <a:t>Brasil segue na direção oposta  </a:t>
              </a:r>
              <a:r>
                <a:rPr lang="pt-BR" sz="1600" dirty="0"/>
                <a:t>com um intenso desmonte da legislação: É preciso deter a fronteira do desmatamento e não incentivar. </a:t>
              </a:r>
            </a:p>
            <a:p>
              <a:endParaRPr lang="pt-BR" sz="1600" dirty="0"/>
            </a:p>
            <a:p>
              <a:r>
                <a:rPr lang="pt-BR" sz="1600" b="1" dirty="0"/>
                <a:t>Credibilidade internacional ameaçada  </a:t>
              </a:r>
              <a:r>
                <a:rPr lang="pt-BR" sz="1600" dirty="0"/>
                <a:t>nas questões de  clima, em relações de comércio. </a:t>
              </a:r>
            </a:p>
            <a:p>
              <a:endParaRPr lang="pt-BR" sz="1600" dirty="0"/>
            </a:p>
            <a:p>
              <a:r>
                <a:rPr lang="pt-BR" sz="1600" dirty="0" smtClean="0"/>
                <a:t>Recurso que </a:t>
              </a:r>
              <a:r>
                <a:rPr lang="pt-BR" sz="1600" dirty="0"/>
                <a:t>recebe da </a:t>
              </a:r>
              <a:r>
                <a:rPr lang="pt-BR" sz="1600" b="1" dirty="0"/>
                <a:t>cooperação internacional </a:t>
              </a:r>
              <a:r>
                <a:rPr lang="pt-BR" sz="1600" dirty="0"/>
                <a:t>em risco</a:t>
              </a:r>
            </a:p>
            <a:p>
              <a:endParaRPr lang="pt-BR" sz="1600" dirty="0"/>
            </a:p>
            <a:p>
              <a:r>
                <a:rPr lang="pt-BR" sz="1600" dirty="0" smtClean="0"/>
                <a:t>Nossa economia também </a:t>
              </a:r>
              <a:r>
                <a:rPr lang="pt-BR" sz="1600" dirty="0" smtClean="0"/>
                <a:t>será </a:t>
              </a:r>
              <a:r>
                <a:rPr lang="pt-BR" sz="1600" b="1" dirty="0" smtClean="0"/>
                <a:t>prejudicada por </a:t>
              </a:r>
              <a:r>
                <a:rPr lang="pt-BR" sz="1600" b="1" dirty="0"/>
                <a:t>alterações no clima</a:t>
              </a:r>
              <a:r>
                <a:rPr lang="pt-BR" sz="1600" dirty="0" smtClean="0"/>
                <a:t>. E </a:t>
              </a:r>
              <a:r>
                <a:rPr lang="pt-BR" sz="1600" b="1" dirty="0" smtClean="0"/>
                <a:t>efeitos do desmatamento </a:t>
              </a:r>
              <a:endParaRPr lang="pt-BR" sz="1600" b="1" dirty="0"/>
            </a:p>
            <a:p>
              <a:endParaRPr lang="pt-BR" sz="1600" b="1" dirty="0">
                <a:solidFill>
                  <a:schemeClr val="bg1"/>
                </a:solidFill>
                <a:latin typeface="Helvetica" charset="0"/>
                <a:ea typeface="Helvetica" charset="0"/>
                <a:cs typeface="Helvetica" charset="0"/>
              </a:endParaRPr>
            </a:p>
          </p:txBody>
        </p:sp>
      </p:grpSp>
      <p:sp>
        <p:nvSpPr>
          <p:cNvPr id="15" name="TextBox 6"/>
          <p:cNvSpPr txBox="1"/>
          <p:nvPr/>
        </p:nvSpPr>
        <p:spPr>
          <a:xfrm>
            <a:off x="635151" y="212411"/>
            <a:ext cx="7992889" cy="369332"/>
          </a:xfrm>
          <a:prstGeom prst="rect">
            <a:avLst/>
          </a:prstGeom>
          <a:noFill/>
        </p:spPr>
        <p:txBody>
          <a:bodyPr wrap="square" rtlCol="0">
            <a:spAutoFit/>
          </a:bodyPr>
          <a:lstStyle/>
          <a:p>
            <a:pPr algn="ctr"/>
            <a:r>
              <a:rPr lang="en-US" b="1" dirty="0" smtClean="0">
                <a:solidFill>
                  <a:srgbClr val="0C7A00"/>
                </a:solidFill>
                <a:latin typeface="Helvetica" charset="0"/>
                <a:ea typeface="Helvetica" charset="0"/>
                <a:cs typeface="Helvetica" charset="0"/>
              </a:rPr>
              <a:t>NO ENTANTO, DESMATAMENTO ESTÁ SUBINDO!  </a:t>
            </a:r>
            <a:endParaRPr lang="en-US" b="1" dirty="0">
              <a:solidFill>
                <a:srgbClr val="0C7A00"/>
              </a:solidFill>
              <a:latin typeface="Helvetica" charset="0"/>
              <a:ea typeface="Helvetica" charset="0"/>
              <a:cs typeface="Helvetica" charset="0"/>
            </a:endParaRPr>
          </a:p>
        </p:txBody>
      </p:sp>
    </p:spTree>
    <p:extLst>
      <p:ext uri="{BB962C8B-B14F-4D97-AF65-F5344CB8AC3E}">
        <p14:creationId xmlns:p14="http://schemas.microsoft.com/office/powerpoint/2010/main" val="79975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1"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0-#ppt_h/2"/>
                                          </p:val>
                                        </p:tav>
                                        <p:tav tm="100000">
                                          <p:val>
                                            <p:strVal val="#ppt_y"/>
                                          </p:val>
                                        </p:tav>
                                      </p:tavLst>
                                    </p:anim>
                                  </p:childTnLst>
                                </p:cTn>
                              </p:par>
                            </p:childTnLst>
                          </p:cTn>
                        </p:par>
                        <p:par>
                          <p:cTn id="18" fill="hold">
                            <p:stCondLst>
                              <p:cond delay="1250"/>
                            </p:stCondLst>
                            <p:childTnLst>
                              <p:par>
                                <p:cTn id="19" presetID="22" presetClass="entr" presetSubtype="8"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p:cNvSpPr txBox="1"/>
          <p:nvPr/>
        </p:nvSpPr>
        <p:spPr>
          <a:xfrm>
            <a:off x="442589" y="310220"/>
            <a:ext cx="8278330" cy="461665"/>
          </a:xfrm>
          <a:prstGeom prst="rect">
            <a:avLst/>
          </a:prstGeom>
          <a:noFill/>
        </p:spPr>
        <p:txBody>
          <a:bodyPr wrap="square" rtlCol="0">
            <a:spAutoFit/>
          </a:bodyPr>
          <a:lstStyle/>
          <a:p>
            <a:pPr algn="ctr"/>
            <a:r>
              <a:rPr lang="en-US" sz="2400" b="1" dirty="0">
                <a:solidFill>
                  <a:srgbClr val="0C7A00"/>
                </a:solidFill>
                <a:latin typeface="Helvetica" charset="0"/>
                <a:ea typeface="Helvetica" charset="0"/>
                <a:cs typeface="Helvetica" charset="0"/>
              </a:rPr>
              <a:t>ALGUNS CAMINHOS PARA O </a:t>
            </a:r>
            <a:r>
              <a:rPr lang="en-US" sz="2400" b="1" dirty="0" smtClean="0">
                <a:solidFill>
                  <a:srgbClr val="0C7A00"/>
                </a:solidFill>
                <a:latin typeface="Helvetica" charset="0"/>
                <a:ea typeface="Helvetica" charset="0"/>
                <a:cs typeface="Helvetica" charset="0"/>
              </a:rPr>
              <a:t>DESMATAMENTO ZERO</a:t>
            </a:r>
            <a:endParaRPr lang="en-US" sz="2400" b="1" dirty="0">
              <a:solidFill>
                <a:srgbClr val="0C7A00"/>
              </a:solidFill>
              <a:latin typeface="Helvetica" charset="0"/>
              <a:ea typeface="Helvetica" charset="0"/>
              <a:cs typeface="Helvetica"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1" y="1305174"/>
            <a:ext cx="3538843" cy="4447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0127" y="1216052"/>
            <a:ext cx="3261816" cy="462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471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545840" y="3610393"/>
            <a:ext cx="4795520" cy="910808"/>
          </a:xfrm>
        </p:spPr>
        <p:txBody>
          <a:bodyPr/>
          <a:lstStyle/>
          <a:p>
            <a:pPr marL="0" indent="0">
              <a:buNone/>
            </a:pPr>
            <a:r>
              <a:rPr lang="pt-BR" sz="6000" b="1" dirty="0">
                <a:solidFill>
                  <a:srgbClr val="0C7A00"/>
                </a:solidFill>
                <a:latin typeface="Helvetica" charset="0"/>
                <a:ea typeface="Helvetica" charset="0"/>
                <a:cs typeface="Helvetica" charset="0"/>
              </a:rPr>
              <a:t>OBRIGADA!</a:t>
            </a:r>
          </a:p>
          <a:p>
            <a:pPr marL="0" indent="0">
              <a:buNone/>
            </a:pPr>
            <a:endParaRPr lang="pt-BR" sz="2000"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3545839" y="4516587"/>
            <a:ext cx="5046367" cy="677108"/>
          </a:xfrm>
          <a:prstGeom prst="rect">
            <a:avLst/>
          </a:prstGeom>
        </p:spPr>
        <p:txBody>
          <a:bodyPr wrap="square">
            <a:spAutoFit/>
          </a:bodyPr>
          <a:lstStyle/>
          <a:p>
            <a:r>
              <a:rPr lang="pt-BR" sz="2000" dirty="0">
                <a:solidFill>
                  <a:srgbClr val="0C7A00"/>
                </a:solidFill>
                <a:latin typeface="Tahoma" panose="020B0604030504040204" pitchFamily="34" charset="0"/>
                <a:ea typeface="Tahoma" panose="020B0604030504040204" pitchFamily="34" charset="0"/>
                <a:cs typeface="Tahoma" panose="020B0604030504040204" pitchFamily="34" charset="0"/>
                <a:hlinkClick r:id="rId2"/>
              </a:rPr>
              <a:t>c</a:t>
            </a:r>
            <a:r>
              <a:rPr lang="pt-BR" sz="2000" dirty="0" smtClean="0">
                <a:solidFill>
                  <a:srgbClr val="0C7A00"/>
                </a:solidFill>
                <a:latin typeface="Tahoma" panose="020B0604030504040204" pitchFamily="34" charset="0"/>
                <a:ea typeface="Tahoma" panose="020B0604030504040204" pitchFamily="34" charset="0"/>
                <a:cs typeface="Tahoma" panose="020B0604030504040204" pitchFamily="34" charset="0"/>
                <a:hlinkClick r:id="rId2"/>
              </a:rPr>
              <a:t>ristiane.mazzetti@greenpeace.org</a:t>
            </a:r>
            <a:endParaRPr lang="pt-BR" sz="2000" dirty="0">
              <a:solidFill>
                <a:srgbClr val="0C7A00"/>
              </a:solidFill>
              <a:latin typeface="Tahoma" panose="020B0604030504040204" pitchFamily="34" charset="0"/>
              <a:ea typeface="Tahoma" panose="020B0604030504040204" pitchFamily="34" charset="0"/>
              <a:cs typeface="Tahoma" panose="020B0604030504040204" pitchFamily="34" charset="0"/>
            </a:endParaRPr>
          </a:p>
          <a:p>
            <a:r>
              <a:rPr lang="pt-BR" dirty="0">
                <a:latin typeface="Tahoma" panose="020B0604030504040204" pitchFamily="34" charset="0"/>
                <a:ea typeface="Tahoma" panose="020B0604030504040204" pitchFamily="34" charset="0"/>
                <a:cs typeface="Tahoma" panose="020B0604030504040204" pitchFamily="34" charset="0"/>
              </a:rPr>
              <a:t>Campanha Amazônia – </a:t>
            </a:r>
            <a:r>
              <a:rPr lang="pt-BR" dirty="0" smtClean="0">
                <a:latin typeface="Tahoma" panose="020B0604030504040204" pitchFamily="34" charset="0"/>
                <a:ea typeface="Tahoma" panose="020B0604030504040204" pitchFamily="34" charset="0"/>
                <a:cs typeface="Tahoma" panose="020B0604030504040204" pitchFamily="34" charset="0"/>
              </a:rPr>
              <a:t>Desmatamento Zero</a:t>
            </a:r>
            <a:endParaRPr lang="pt-BR"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223520"/>
            <a:ext cx="9144000" cy="2946400"/>
          </a:xfrm>
          <a:prstGeom prst="rect">
            <a:avLst/>
          </a:prstGeom>
          <a:solidFill>
            <a:srgbClr val="0C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500" y="1402080"/>
            <a:ext cx="8339328" cy="1381760"/>
          </a:xfrm>
          <a:prstGeom prst="rect">
            <a:avLst/>
          </a:prstGeom>
        </p:spPr>
      </p:pic>
    </p:spTree>
    <p:extLst>
      <p:ext uri="{BB962C8B-B14F-4D97-AF65-F5344CB8AC3E}">
        <p14:creationId xmlns:p14="http://schemas.microsoft.com/office/powerpoint/2010/main" val="197286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82905"/>
            <a:ext cx="4808483" cy="2275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ângulo 7"/>
          <p:cNvSpPr/>
          <p:nvPr/>
        </p:nvSpPr>
        <p:spPr>
          <a:xfrm>
            <a:off x="4133850" y="853101"/>
            <a:ext cx="5010150" cy="5605642"/>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2" name="Retângulo 1"/>
          <p:cNvSpPr/>
          <p:nvPr/>
        </p:nvSpPr>
        <p:spPr>
          <a:xfrm>
            <a:off x="4446239" y="1460310"/>
            <a:ext cx="4446239" cy="4524315"/>
          </a:xfrm>
          <a:prstGeom prst="rect">
            <a:avLst/>
          </a:prstGeom>
        </p:spPr>
        <p:txBody>
          <a:bodyPr wrap="square">
            <a:spAutoFit/>
          </a:bodyPr>
          <a:lstStyle/>
          <a:p>
            <a:pPr algn="ctr"/>
            <a:r>
              <a:rPr lang="pt-BR" dirty="0" smtClean="0"/>
              <a:t>Desmatamento Zero – o sonho impossível</a:t>
            </a:r>
          </a:p>
          <a:p>
            <a:pPr algn="ctr"/>
            <a:endParaRPr lang="pt-BR" dirty="0" smtClean="0"/>
          </a:p>
          <a:p>
            <a:pPr algn="ctr"/>
            <a:endParaRPr lang="pt-BR" dirty="0"/>
          </a:p>
          <a:p>
            <a:pPr algn="ctr"/>
            <a:r>
              <a:rPr lang="pt-BR" dirty="0" smtClean="0"/>
              <a:t>Antigo objetivo perseguido por organizações não governamentais</a:t>
            </a:r>
          </a:p>
          <a:p>
            <a:pPr algn="ctr"/>
            <a:endParaRPr lang="pt-BR" dirty="0"/>
          </a:p>
          <a:p>
            <a:pPr algn="ctr"/>
            <a:r>
              <a:rPr lang="pt-BR" dirty="0" smtClean="0"/>
              <a:t> </a:t>
            </a:r>
          </a:p>
          <a:p>
            <a:pPr algn="ctr"/>
            <a:endParaRPr lang="pt-BR" dirty="0"/>
          </a:p>
          <a:p>
            <a:pPr algn="ctr"/>
            <a:r>
              <a:rPr lang="pt-BR" dirty="0" smtClean="0"/>
              <a:t>Critério de políticas de compras de empresas ao redor do mundo; </a:t>
            </a:r>
          </a:p>
          <a:p>
            <a:pPr algn="ctr"/>
            <a:endParaRPr lang="pt-BR" dirty="0"/>
          </a:p>
          <a:p>
            <a:pPr algn="ctr"/>
            <a:endParaRPr lang="pt-BR" dirty="0" smtClean="0"/>
          </a:p>
          <a:p>
            <a:pPr marL="285750" indent="-285750" algn="ctr">
              <a:buFontTx/>
              <a:buChar char="-"/>
            </a:pPr>
            <a:endParaRPr lang="pt-BR" dirty="0"/>
          </a:p>
          <a:p>
            <a:pPr algn="ctr"/>
            <a:r>
              <a:rPr lang="pt-BR" dirty="0" smtClean="0"/>
              <a:t>Alvo de compromissos internacionais </a:t>
            </a:r>
          </a:p>
          <a:p>
            <a:endParaRPr lang="pt-BR" dirty="0"/>
          </a:p>
        </p:txBody>
      </p:sp>
      <p:sp>
        <p:nvSpPr>
          <p:cNvPr id="4" name="TextBox 6"/>
          <p:cNvSpPr txBox="1"/>
          <p:nvPr/>
        </p:nvSpPr>
        <p:spPr>
          <a:xfrm>
            <a:off x="0" y="317862"/>
            <a:ext cx="8892480" cy="461665"/>
          </a:xfrm>
          <a:prstGeom prst="rect">
            <a:avLst/>
          </a:prstGeom>
          <a:noFill/>
        </p:spPr>
        <p:txBody>
          <a:bodyPr wrap="square" rtlCol="0">
            <a:spAutoFit/>
          </a:bodyPr>
          <a:lstStyle/>
          <a:p>
            <a:pPr algn="ctr"/>
            <a:r>
              <a:rPr lang="en-US" sz="2400" b="1" dirty="0" smtClean="0">
                <a:solidFill>
                  <a:srgbClr val="0C7A00"/>
                </a:solidFill>
                <a:latin typeface="Helvetica" charset="0"/>
                <a:ea typeface="Helvetica" charset="0"/>
                <a:cs typeface="Helvetica" charset="0"/>
              </a:rPr>
              <a:t>DESMATAMENTO ZERO – ONTEM E HOJE</a:t>
            </a:r>
            <a:endParaRPr lang="en-US" sz="2400" b="1" dirty="0">
              <a:solidFill>
                <a:srgbClr val="0C7A00"/>
              </a:solidFill>
              <a:latin typeface="Helvetica" charset="0"/>
              <a:ea typeface="Helvetica" charset="0"/>
              <a:cs typeface="Helvetica" charset="0"/>
            </a:endParaRPr>
          </a:p>
        </p:txBody>
      </p:sp>
      <p:sp>
        <p:nvSpPr>
          <p:cNvPr id="5" name="Seta para baixo 4"/>
          <p:cNvSpPr/>
          <p:nvPr/>
        </p:nvSpPr>
        <p:spPr>
          <a:xfrm>
            <a:off x="6655688" y="2204110"/>
            <a:ext cx="313898" cy="259307"/>
          </a:xfrm>
          <a:prstGeom prst="downArrow">
            <a:avLst/>
          </a:prstGeom>
          <a:solidFill>
            <a:srgbClr val="0C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 name="Seta para baixo 8"/>
          <p:cNvSpPr/>
          <p:nvPr/>
        </p:nvSpPr>
        <p:spPr>
          <a:xfrm>
            <a:off x="6655688" y="3463160"/>
            <a:ext cx="313898" cy="259307"/>
          </a:xfrm>
          <a:prstGeom prst="downArrow">
            <a:avLst/>
          </a:prstGeom>
          <a:solidFill>
            <a:srgbClr val="0C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 name="Seta para baixo 6"/>
          <p:cNvSpPr/>
          <p:nvPr/>
        </p:nvSpPr>
        <p:spPr>
          <a:xfrm>
            <a:off x="6705380" y="4872251"/>
            <a:ext cx="296357" cy="313898"/>
          </a:xfrm>
          <a:prstGeom prst="downArrow">
            <a:avLst/>
          </a:prstGeom>
          <a:solidFill>
            <a:srgbClr val="0C7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3101"/>
            <a:ext cx="4133850"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135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109703" y="2666269"/>
            <a:ext cx="6844352" cy="523220"/>
          </a:xfrm>
          <a:prstGeom prst="rect">
            <a:avLst/>
          </a:prstGeom>
        </p:spPr>
        <p:txBody>
          <a:bodyPr wrap="square">
            <a:spAutoFit/>
          </a:bodyPr>
          <a:lstStyle/>
          <a:p>
            <a:pPr algn="ctr"/>
            <a:r>
              <a:rPr lang="en-US" sz="2800" b="1" dirty="0">
                <a:solidFill>
                  <a:srgbClr val="0C7A00"/>
                </a:solidFill>
                <a:latin typeface="Helvetica" charset="0"/>
                <a:ea typeface="Helvetica" charset="0"/>
                <a:cs typeface="Helvetica" charset="0"/>
              </a:rPr>
              <a:t>DESMATAMENTO ZERO </a:t>
            </a:r>
            <a:r>
              <a:rPr lang="en-US" sz="2800" b="1" dirty="0" smtClean="0">
                <a:solidFill>
                  <a:srgbClr val="0C7A00"/>
                </a:solidFill>
                <a:latin typeface="Helvetica" charset="0"/>
                <a:ea typeface="Helvetica" charset="0"/>
                <a:cs typeface="Helvetica" charset="0"/>
              </a:rPr>
              <a:t>É POSSÍVEL</a:t>
            </a:r>
            <a:endParaRPr lang="en-US" sz="2800" b="1" dirty="0">
              <a:solidFill>
                <a:srgbClr val="0C7A00"/>
              </a:solidFill>
              <a:latin typeface="Helvetica" charset="0"/>
              <a:ea typeface="Helvetica" charset="0"/>
              <a:cs typeface="Helvetica" charset="0"/>
            </a:endParaRPr>
          </a:p>
        </p:txBody>
      </p:sp>
    </p:spTree>
    <p:extLst>
      <p:ext uri="{BB962C8B-B14F-4D97-AF65-F5344CB8AC3E}">
        <p14:creationId xmlns:p14="http://schemas.microsoft.com/office/powerpoint/2010/main" val="410629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620973" y="389931"/>
            <a:ext cx="6844352" cy="369332"/>
          </a:xfrm>
          <a:prstGeom prst="rect">
            <a:avLst/>
          </a:prstGeom>
        </p:spPr>
        <p:txBody>
          <a:bodyPr wrap="square">
            <a:spAutoFit/>
          </a:bodyPr>
          <a:lstStyle/>
          <a:p>
            <a:pPr algn="ctr"/>
            <a:r>
              <a:rPr lang="en-US" b="1" dirty="0">
                <a:solidFill>
                  <a:srgbClr val="0C7A00"/>
                </a:solidFill>
                <a:latin typeface="Helvetica" charset="0"/>
                <a:ea typeface="Helvetica" charset="0"/>
                <a:cs typeface="Helvetica" charset="0"/>
              </a:rPr>
              <a:t>DESMATAMENTO ZERO </a:t>
            </a:r>
            <a:r>
              <a:rPr lang="en-US" b="1" dirty="0" smtClean="0">
                <a:solidFill>
                  <a:srgbClr val="0C7A00"/>
                </a:solidFill>
                <a:latin typeface="Helvetica" charset="0"/>
                <a:ea typeface="Helvetica" charset="0"/>
                <a:cs typeface="Helvetica" charset="0"/>
              </a:rPr>
              <a:t>É POSSÍVEL</a:t>
            </a:r>
            <a:endParaRPr lang="en-US" b="1" dirty="0">
              <a:solidFill>
                <a:srgbClr val="0C7A00"/>
              </a:solidFill>
              <a:latin typeface="Helvetica" charset="0"/>
              <a:ea typeface="Helvetica" charset="0"/>
              <a:cs typeface="Helvetica" charset="0"/>
            </a:endParaRPr>
          </a:p>
        </p:txBody>
      </p:sp>
      <p:graphicFrame>
        <p:nvGraphicFramePr>
          <p:cNvPr id="4" name="Gráfico 3" title="Série histórica deflorestamento na Amazônia Legal - PRODES"/>
          <p:cNvGraphicFramePr>
            <a:graphicFrameLocks/>
          </p:cNvGraphicFramePr>
          <p:nvPr>
            <p:extLst>
              <p:ext uri="{D42A27DB-BD31-4B8C-83A1-F6EECF244321}">
                <p14:modId xmlns:p14="http://schemas.microsoft.com/office/powerpoint/2010/main" val="2776781208"/>
              </p:ext>
            </p:extLst>
          </p:nvPr>
        </p:nvGraphicFramePr>
        <p:xfrm>
          <a:off x="423081" y="996287"/>
          <a:ext cx="8297839" cy="50769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a 6"/>
          <p:cNvGraphicFramePr/>
          <p:nvPr>
            <p:extLst>
              <p:ext uri="{D42A27DB-BD31-4B8C-83A1-F6EECF244321}">
                <p14:modId xmlns:p14="http://schemas.microsoft.com/office/powerpoint/2010/main" val="574610343"/>
              </p:ext>
            </p:extLst>
          </p:nvPr>
        </p:nvGraphicFramePr>
        <p:xfrm>
          <a:off x="1578591" y="1064525"/>
          <a:ext cx="7265158" cy="43828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3576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006522" y="574597"/>
            <a:ext cx="7417558" cy="369332"/>
          </a:xfrm>
          <a:prstGeom prst="rect">
            <a:avLst/>
          </a:prstGeom>
        </p:spPr>
        <p:txBody>
          <a:bodyPr wrap="square">
            <a:spAutoFit/>
          </a:bodyPr>
          <a:lstStyle/>
          <a:p>
            <a:pPr algn="ctr"/>
            <a:r>
              <a:rPr lang="en-US" b="1" dirty="0">
                <a:solidFill>
                  <a:srgbClr val="0C7A00"/>
                </a:solidFill>
                <a:latin typeface="Helvetica" charset="0"/>
                <a:ea typeface="Helvetica" charset="0"/>
                <a:cs typeface="Helvetica" charset="0"/>
              </a:rPr>
              <a:t>DESMATAMENTO ZERO </a:t>
            </a:r>
            <a:r>
              <a:rPr lang="en-US" b="1" dirty="0" smtClean="0">
                <a:solidFill>
                  <a:srgbClr val="0C7A00"/>
                </a:solidFill>
                <a:latin typeface="Helvetica" charset="0"/>
                <a:ea typeface="Helvetica" charset="0"/>
                <a:cs typeface="Helvetica" charset="0"/>
              </a:rPr>
              <a:t>É POSSÍVEL</a:t>
            </a:r>
            <a:endParaRPr lang="en-US" b="1" dirty="0">
              <a:solidFill>
                <a:srgbClr val="0C7A00"/>
              </a:solidFill>
              <a:latin typeface="Helvetica" charset="0"/>
              <a:ea typeface="Helvetica" charset="0"/>
              <a:cs typeface="Helvetica" charset="0"/>
            </a:endParaRPr>
          </a:p>
        </p:txBody>
      </p:sp>
      <p:sp>
        <p:nvSpPr>
          <p:cNvPr id="3" name="Retângulo 2"/>
          <p:cNvSpPr/>
          <p:nvPr/>
        </p:nvSpPr>
        <p:spPr>
          <a:xfrm>
            <a:off x="286603" y="1545567"/>
            <a:ext cx="8857397" cy="1477328"/>
          </a:xfrm>
          <a:prstGeom prst="rect">
            <a:avLst/>
          </a:prstGeom>
        </p:spPr>
        <p:txBody>
          <a:bodyPr wrap="square">
            <a:spAutoFit/>
          </a:bodyPr>
          <a:lstStyle/>
          <a:p>
            <a:pPr marL="285750" indent="-285750">
              <a:buFontTx/>
              <a:buChar char="-"/>
            </a:pPr>
            <a:r>
              <a:rPr lang="pt-BR" dirty="0" smtClean="0"/>
              <a:t>52 milhões de hectares de pastagens degradadas no Brasil. Só na Amazônia são 10 milhões;</a:t>
            </a:r>
          </a:p>
          <a:p>
            <a:pPr marL="285750" indent="-285750">
              <a:buFontTx/>
              <a:buChar char="-"/>
            </a:pPr>
            <a:r>
              <a:rPr lang="pt-BR" dirty="0" smtClean="0"/>
              <a:t>Produção aumentou, desmatamento caiu</a:t>
            </a:r>
          </a:p>
          <a:p>
            <a:pPr marL="285750" indent="-285750">
              <a:buFontTx/>
              <a:buChar char="-"/>
            </a:pPr>
            <a:endParaRPr lang="pt-BR" dirty="0"/>
          </a:p>
          <a:p>
            <a:pPr marL="285750" indent="-285750">
              <a:buFontTx/>
              <a:buChar char="-"/>
            </a:pPr>
            <a:endParaRPr lang="pt-BR"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01784" y="1629185"/>
            <a:ext cx="3363579" cy="4967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ângulo 3"/>
          <p:cNvSpPr/>
          <p:nvPr/>
        </p:nvSpPr>
        <p:spPr>
          <a:xfrm>
            <a:off x="3684257" y="4894473"/>
            <a:ext cx="1282890" cy="900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74" y="2742718"/>
            <a:ext cx="4014753" cy="3192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386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47952" y="401211"/>
            <a:ext cx="8249474" cy="830997"/>
            <a:chOff x="452750" y="401211"/>
            <a:chExt cx="6229083" cy="830997"/>
          </a:xfrm>
        </p:grpSpPr>
        <p:sp>
          <p:nvSpPr>
            <p:cNvPr id="2" name="Rectangle 1"/>
            <p:cNvSpPr/>
            <p:nvPr/>
          </p:nvSpPr>
          <p:spPr>
            <a:xfrm>
              <a:off x="1174396" y="456510"/>
              <a:ext cx="5507437" cy="769441"/>
            </a:xfrm>
            <a:prstGeom prst="rect">
              <a:avLst/>
            </a:prstGeom>
          </p:spPr>
          <p:txBody>
            <a:bodyPr wrap="square">
              <a:spAutoFit/>
            </a:bodyPr>
            <a:lstStyle/>
            <a:p>
              <a:endParaRPr lang="en-US" sz="2200" dirty="0" smtClean="0">
                <a:latin typeface="Helvetica" charset="0"/>
                <a:ea typeface="Helvetica" charset="0"/>
                <a:cs typeface="Helvetica" charset="0"/>
              </a:endParaRPr>
            </a:p>
            <a:p>
              <a:r>
                <a:rPr lang="en-US" sz="2200" dirty="0" smtClean="0">
                  <a:latin typeface="Helvetica" charset="0"/>
                  <a:ea typeface="Helvetica" charset="0"/>
                  <a:cs typeface="Helvetica" charset="0"/>
                </a:rPr>
                <a:t>INÍCIO DA MORATÓRIA DA SOJA</a:t>
              </a:r>
              <a:endParaRPr lang="en-US" sz="2200" b="1" dirty="0">
                <a:latin typeface="Helvetica" charset="0"/>
                <a:ea typeface="Helvetica" charset="0"/>
                <a:cs typeface="Helvetica" charset="0"/>
              </a:endParaRPr>
            </a:p>
          </p:txBody>
        </p:sp>
        <p:sp>
          <p:nvSpPr>
            <p:cNvPr id="5" name="Rectangle 4"/>
            <p:cNvSpPr/>
            <p:nvPr/>
          </p:nvSpPr>
          <p:spPr>
            <a:xfrm>
              <a:off x="452750" y="401211"/>
              <a:ext cx="721646" cy="830997"/>
            </a:xfrm>
            <a:prstGeom prst="rect">
              <a:avLst/>
            </a:prstGeom>
          </p:spPr>
          <p:txBody>
            <a:bodyPr wrap="none">
              <a:spAutoFit/>
            </a:bodyPr>
            <a:lstStyle/>
            <a:p>
              <a:endParaRPr lang="en-US" sz="2400" b="1" dirty="0" smtClean="0">
                <a:solidFill>
                  <a:srgbClr val="0C7A00"/>
                </a:solidFill>
                <a:latin typeface="Helvetica" charset="0"/>
                <a:ea typeface="Helvetica" charset="0"/>
                <a:cs typeface="Helvetica" charset="0"/>
              </a:endParaRPr>
            </a:p>
            <a:p>
              <a:r>
                <a:rPr lang="en-US" sz="2400" b="1" dirty="0" smtClean="0">
                  <a:solidFill>
                    <a:srgbClr val="0C7A00"/>
                  </a:solidFill>
                  <a:latin typeface="Helvetica" charset="0"/>
                  <a:ea typeface="Helvetica" charset="0"/>
                  <a:cs typeface="Helvetica" charset="0"/>
                </a:rPr>
                <a:t>2006 </a:t>
              </a:r>
              <a:endParaRPr lang="en-US" sz="2400" b="1" dirty="0">
                <a:solidFill>
                  <a:srgbClr val="0C7A00"/>
                </a:solidFill>
                <a:latin typeface="Helvetica" charset="0"/>
                <a:ea typeface="Helvetica" charset="0"/>
                <a:cs typeface="Helvetica" charset="0"/>
              </a:endParaRPr>
            </a:p>
          </p:txBody>
        </p:sp>
      </p:gr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129" y="1532416"/>
            <a:ext cx="3781652" cy="4210087"/>
          </a:xfrm>
          <a:prstGeom prst="rect">
            <a:avLst/>
          </a:prstGeom>
        </p:spPr>
      </p:pic>
      <p:grpSp>
        <p:nvGrpSpPr>
          <p:cNvPr id="27" name="Group 26"/>
          <p:cNvGrpSpPr/>
          <p:nvPr/>
        </p:nvGrpSpPr>
        <p:grpSpPr>
          <a:xfrm>
            <a:off x="4438050" y="1141556"/>
            <a:ext cx="4104456" cy="5601533"/>
            <a:chOff x="4572000" y="2417620"/>
            <a:chExt cx="4104456" cy="5601533"/>
          </a:xfrm>
        </p:grpSpPr>
        <p:sp>
          <p:nvSpPr>
            <p:cNvPr id="4" name="CaixaDeTexto 3"/>
            <p:cNvSpPr txBox="1"/>
            <p:nvPr/>
          </p:nvSpPr>
          <p:spPr>
            <a:xfrm>
              <a:off x="4572000" y="2417620"/>
              <a:ext cx="4104456" cy="5601533"/>
            </a:xfrm>
            <a:prstGeom prst="rect">
              <a:avLst/>
            </a:prstGeom>
            <a:noFill/>
          </p:spPr>
          <p:txBody>
            <a:bodyPr wrap="square" rtlCol="0">
              <a:spAutoFit/>
            </a:bodyPr>
            <a:lstStyle/>
            <a:p>
              <a:pPr>
                <a:spcAft>
                  <a:spcPts val="3000"/>
                </a:spcAft>
              </a:pPr>
              <a:r>
                <a:rPr lang="en-US" sz="1200" b="1" dirty="0" smtClean="0">
                  <a:latin typeface="Helvetica" charset="0"/>
                  <a:ea typeface="Helvetica" charset="0"/>
                  <a:cs typeface="Helvetica" charset="0"/>
                </a:rPr>
                <a:t>2006- </a:t>
              </a:r>
              <a:r>
                <a:rPr lang="en-US" sz="1200" dirty="0" err="1">
                  <a:latin typeface="Helvetica" charset="0"/>
                  <a:ea typeface="Helvetica" charset="0"/>
                  <a:cs typeface="Helvetica" charset="0"/>
                </a:rPr>
                <a:t>Relatório</a:t>
              </a:r>
              <a:r>
                <a:rPr lang="en-US" sz="1200" dirty="0">
                  <a:latin typeface="Helvetica" charset="0"/>
                  <a:ea typeface="Helvetica" charset="0"/>
                  <a:cs typeface="Helvetica" charset="0"/>
                </a:rPr>
                <a:t>  </a:t>
              </a:r>
              <a:r>
                <a:rPr lang="en-US" sz="1200" dirty="0" smtClean="0">
                  <a:latin typeface="Helvetica" charset="0"/>
                  <a:ea typeface="Helvetica" charset="0"/>
                  <a:cs typeface="Helvetica" charset="0"/>
                </a:rPr>
                <a:t>“</a:t>
              </a:r>
              <a:r>
                <a:rPr lang="en-US" sz="1200" b="1" dirty="0" err="1">
                  <a:latin typeface="Helvetica" charset="0"/>
                  <a:ea typeface="Helvetica" charset="0"/>
                  <a:cs typeface="Helvetica" charset="0"/>
                </a:rPr>
                <a:t>Comendo</a:t>
              </a:r>
              <a:r>
                <a:rPr lang="en-US" sz="1200" b="1" dirty="0">
                  <a:latin typeface="Helvetica" charset="0"/>
                  <a:ea typeface="Helvetica" charset="0"/>
                  <a:cs typeface="Helvetica" charset="0"/>
                </a:rPr>
                <a:t> a Amazônia </a:t>
              </a:r>
              <a:r>
                <a:rPr lang="en-US" sz="1200" i="1" dirty="0" smtClean="0">
                  <a:latin typeface="Helvetica" charset="0"/>
                  <a:ea typeface="Helvetica" charset="0"/>
                  <a:cs typeface="Helvetica" charset="0"/>
                </a:rPr>
                <a:t>” </a:t>
              </a:r>
              <a:r>
                <a:rPr lang="en-US" sz="1200" dirty="0" err="1">
                  <a:latin typeface="Helvetica" charset="0"/>
                  <a:ea typeface="Helvetica" charset="0"/>
                  <a:cs typeface="Helvetica" charset="0"/>
                </a:rPr>
                <a:t>expõe</a:t>
              </a:r>
              <a:r>
                <a:rPr lang="en-US" sz="1200" dirty="0">
                  <a:latin typeface="Helvetica" charset="0"/>
                  <a:ea typeface="Helvetica" charset="0"/>
                  <a:cs typeface="Helvetica" charset="0"/>
                </a:rPr>
                <a:t> a </a:t>
              </a:r>
              <a:r>
                <a:rPr lang="en-US" sz="1200" dirty="0" err="1">
                  <a:latin typeface="Helvetica" charset="0"/>
                  <a:ea typeface="Helvetica" charset="0"/>
                  <a:cs typeface="Helvetica" charset="0"/>
                </a:rPr>
                <a:t>relação</a:t>
              </a:r>
              <a:r>
                <a:rPr lang="en-US" sz="1200" dirty="0">
                  <a:latin typeface="Helvetica" charset="0"/>
                  <a:ea typeface="Helvetica" charset="0"/>
                  <a:cs typeface="Helvetica" charset="0"/>
                </a:rPr>
                <a:t> </a:t>
              </a:r>
              <a:r>
                <a:rPr lang="en-US" sz="1200" dirty="0" smtClean="0">
                  <a:latin typeface="Helvetica" charset="0"/>
                  <a:ea typeface="Helvetica" charset="0"/>
                  <a:cs typeface="Helvetica" charset="0"/>
                </a:rPr>
                <a:t>entre </a:t>
              </a:r>
              <a:r>
                <a:rPr lang="en-US" sz="1200" dirty="0" err="1" smtClean="0">
                  <a:latin typeface="Helvetica" charset="0"/>
                  <a:ea typeface="Helvetica" charset="0"/>
                  <a:cs typeface="Helvetica" charset="0"/>
                </a:rPr>
                <a:t>indústria</a:t>
              </a:r>
              <a:r>
                <a:rPr lang="en-US" sz="1200" dirty="0" smtClean="0">
                  <a:latin typeface="Helvetica" charset="0"/>
                  <a:ea typeface="Helvetica" charset="0"/>
                  <a:cs typeface="Helvetica" charset="0"/>
                </a:rPr>
                <a:t> de </a:t>
              </a:r>
              <a:r>
                <a:rPr lang="en-US" sz="1200" dirty="0" err="1" smtClean="0">
                  <a:latin typeface="Helvetica" charset="0"/>
                  <a:ea typeface="Helvetica" charset="0"/>
                  <a:cs typeface="Helvetica" charset="0"/>
                </a:rPr>
                <a:t>soja</a:t>
              </a:r>
              <a:r>
                <a:rPr lang="en-US" sz="1200" dirty="0" smtClean="0">
                  <a:latin typeface="Helvetica" charset="0"/>
                  <a:ea typeface="Helvetica" charset="0"/>
                  <a:cs typeface="Helvetica" charset="0"/>
                </a:rPr>
                <a:t> e </a:t>
              </a:r>
              <a:r>
                <a:rPr lang="en-US" sz="1200" dirty="0" err="1" smtClean="0">
                  <a:latin typeface="Helvetica" charset="0"/>
                  <a:ea typeface="Helvetica" charset="0"/>
                  <a:cs typeface="Helvetica" charset="0"/>
                </a:rPr>
                <a:t>consumidores</a:t>
              </a:r>
              <a:r>
                <a:rPr lang="en-US" sz="1200" dirty="0" smtClean="0">
                  <a:latin typeface="Helvetica" charset="0"/>
                  <a:ea typeface="Helvetica" charset="0"/>
                  <a:cs typeface="Helvetica" charset="0"/>
                </a:rPr>
                <a:t> e </a:t>
              </a:r>
              <a:r>
                <a:rPr lang="en-US" sz="1200" dirty="0">
                  <a:latin typeface="Helvetica" charset="0"/>
                  <a:ea typeface="Helvetica" charset="0"/>
                  <a:cs typeface="Helvetica" charset="0"/>
                </a:rPr>
                <a:t>desmatamento </a:t>
              </a:r>
              <a:r>
                <a:rPr lang="en-US" sz="1200" dirty="0" err="1">
                  <a:latin typeface="Helvetica" charset="0"/>
                  <a:ea typeface="Helvetica" charset="0"/>
                  <a:cs typeface="Helvetica" charset="0"/>
                </a:rPr>
                <a:t>na</a:t>
              </a:r>
              <a:r>
                <a:rPr lang="en-US" sz="1200" dirty="0">
                  <a:latin typeface="Helvetica" charset="0"/>
                  <a:ea typeface="Helvetica" charset="0"/>
                  <a:cs typeface="Helvetica" charset="0"/>
                </a:rPr>
                <a:t> Amazônia</a:t>
              </a:r>
            </a:p>
            <a:p>
              <a:pPr>
                <a:spcAft>
                  <a:spcPts val="3000"/>
                </a:spcAft>
              </a:pPr>
              <a:r>
                <a:rPr lang="en-US" sz="1200" b="1" dirty="0" smtClean="0">
                  <a:latin typeface="Helvetica" charset="0"/>
                  <a:ea typeface="Helvetica" charset="0"/>
                  <a:cs typeface="Helvetica" charset="0"/>
                </a:rPr>
                <a:t>2006 -</a:t>
              </a:r>
              <a:r>
                <a:rPr lang="en-US" sz="1200" dirty="0" err="1" smtClean="0">
                  <a:latin typeface="Helvetica" charset="0"/>
                  <a:ea typeface="Helvetica" charset="0"/>
                  <a:cs typeface="Helvetica" charset="0"/>
                </a:rPr>
                <a:t>Após</a:t>
              </a:r>
              <a:r>
                <a:rPr lang="en-US" sz="1200" dirty="0" smtClean="0">
                  <a:latin typeface="Helvetica" charset="0"/>
                  <a:ea typeface="Helvetica" charset="0"/>
                  <a:cs typeface="Helvetica" charset="0"/>
                </a:rPr>
                <a:t> a </a:t>
              </a:r>
              <a:r>
                <a:rPr lang="en-US" sz="1200" dirty="0" err="1" smtClean="0">
                  <a:latin typeface="Helvetica" charset="0"/>
                  <a:ea typeface="Helvetica" charset="0"/>
                  <a:cs typeface="Helvetica" charset="0"/>
                </a:rPr>
                <a:t>pressão</a:t>
              </a:r>
              <a:r>
                <a:rPr lang="en-US" sz="1200" dirty="0" smtClean="0">
                  <a:latin typeface="Helvetica" charset="0"/>
                  <a:ea typeface="Helvetica" charset="0"/>
                  <a:cs typeface="Helvetica" charset="0"/>
                </a:rPr>
                <a:t> </a:t>
              </a:r>
              <a:r>
                <a:rPr lang="en-US" sz="1200" dirty="0" err="1" smtClean="0">
                  <a:latin typeface="Helvetica" charset="0"/>
                  <a:ea typeface="Helvetica" charset="0"/>
                  <a:cs typeface="Helvetica" charset="0"/>
                </a:rPr>
                <a:t>realizada</a:t>
              </a:r>
              <a:r>
                <a:rPr lang="en-US" sz="1200" dirty="0" smtClean="0">
                  <a:latin typeface="Helvetica" charset="0"/>
                  <a:ea typeface="Helvetica" charset="0"/>
                  <a:cs typeface="Helvetica" charset="0"/>
                </a:rPr>
                <a:t> </a:t>
              </a:r>
              <a:r>
                <a:rPr lang="en-US" sz="1200" dirty="0" err="1" smtClean="0">
                  <a:latin typeface="Helvetica" charset="0"/>
                  <a:ea typeface="Helvetica" charset="0"/>
                  <a:cs typeface="Helvetica" charset="0"/>
                </a:rPr>
                <a:t>na</a:t>
              </a:r>
              <a:r>
                <a:rPr lang="en-US" sz="1200" dirty="0" smtClean="0">
                  <a:latin typeface="Helvetica" charset="0"/>
                  <a:ea typeface="Helvetica" charset="0"/>
                  <a:cs typeface="Helvetica" charset="0"/>
                </a:rPr>
                <a:t> Cargill e no McDonalds,  </a:t>
              </a:r>
              <a:r>
                <a:rPr lang="en-US" sz="1200" dirty="0" err="1" smtClean="0">
                  <a:latin typeface="Helvetica" charset="0"/>
                  <a:ea typeface="Helvetica" charset="0"/>
                  <a:cs typeface="Helvetica" charset="0"/>
                </a:rPr>
                <a:t>em</a:t>
              </a:r>
              <a:r>
                <a:rPr lang="en-US" sz="1200" dirty="0" smtClean="0">
                  <a:latin typeface="Helvetica" charset="0"/>
                  <a:ea typeface="Helvetica" charset="0"/>
                  <a:cs typeface="Helvetica" charset="0"/>
                </a:rPr>
                <a:t> </a:t>
              </a:r>
              <a:r>
                <a:rPr lang="en-US" sz="1200" dirty="0" err="1" smtClean="0">
                  <a:latin typeface="Helvetica" charset="0"/>
                  <a:ea typeface="Helvetica" charset="0"/>
                  <a:cs typeface="Helvetica" charset="0"/>
                </a:rPr>
                <a:t>menos</a:t>
              </a:r>
              <a:r>
                <a:rPr lang="en-US" sz="1200" dirty="0" smtClean="0">
                  <a:latin typeface="Helvetica" charset="0"/>
                  <a:ea typeface="Helvetica" charset="0"/>
                  <a:cs typeface="Helvetica" charset="0"/>
                </a:rPr>
                <a:t> de 1 </a:t>
              </a:r>
              <a:r>
                <a:rPr lang="en-US" sz="1200" dirty="0" err="1" smtClean="0">
                  <a:latin typeface="Helvetica" charset="0"/>
                  <a:ea typeface="Helvetica" charset="0"/>
                  <a:cs typeface="Helvetica" charset="0"/>
                </a:rPr>
                <a:t>mês</a:t>
              </a:r>
              <a:r>
                <a:rPr lang="en-US" sz="1200" dirty="0" smtClean="0">
                  <a:latin typeface="Helvetica" charset="0"/>
                  <a:ea typeface="Helvetica" charset="0"/>
                  <a:cs typeface="Helvetica" charset="0"/>
                </a:rPr>
                <a:t> a </a:t>
              </a:r>
              <a:r>
                <a:rPr lang="en-US" sz="1200" dirty="0" err="1" smtClean="0">
                  <a:latin typeface="Helvetica" charset="0"/>
                  <a:ea typeface="Helvetica" charset="0"/>
                  <a:cs typeface="Helvetica" charset="0"/>
                </a:rPr>
                <a:t>indústria</a:t>
              </a:r>
              <a:r>
                <a:rPr lang="en-US" sz="1200" dirty="0" smtClean="0">
                  <a:latin typeface="Helvetica" charset="0"/>
                  <a:ea typeface="Helvetica" charset="0"/>
                  <a:cs typeface="Helvetica" charset="0"/>
                </a:rPr>
                <a:t>  da </a:t>
              </a:r>
              <a:r>
                <a:rPr lang="en-US" sz="1200" dirty="0" err="1" smtClean="0">
                  <a:latin typeface="Helvetica" charset="0"/>
                  <a:ea typeface="Helvetica" charset="0"/>
                  <a:cs typeface="Helvetica" charset="0"/>
                </a:rPr>
                <a:t>soja</a:t>
              </a:r>
              <a:r>
                <a:rPr lang="en-US" sz="1200" dirty="0" smtClean="0">
                  <a:latin typeface="Helvetica" charset="0"/>
                  <a:ea typeface="Helvetica" charset="0"/>
                  <a:cs typeface="Helvetica" charset="0"/>
                </a:rPr>
                <a:t> decide </a:t>
              </a:r>
              <a:r>
                <a:rPr lang="en-US" sz="1200" dirty="0" err="1" smtClean="0">
                  <a:latin typeface="Helvetica" charset="0"/>
                  <a:ea typeface="Helvetica" charset="0"/>
                  <a:cs typeface="Helvetica" charset="0"/>
                </a:rPr>
                <a:t>conversar</a:t>
              </a:r>
              <a:r>
                <a:rPr lang="en-US" sz="1200" dirty="0" smtClean="0">
                  <a:latin typeface="Helvetica" charset="0"/>
                  <a:ea typeface="Helvetica" charset="0"/>
                  <a:cs typeface="Helvetica" charset="0"/>
                </a:rPr>
                <a:t> </a:t>
              </a:r>
            </a:p>
            <a:p>
              <a:pPr>
                <a:spcAft>
                  <a:spcPts val="3000"/>
                </a:spcAft>
              </a:pPr>
              <a:r>
                <a:rPr lang="en-US" sz="1200" b="1" dirty="0" smtClean="0">
                  <a:solidFill>
                    <a:prstClr val="black"/>
                  </a:solidFill>
                  <a:latin typeface="Helvetica" charset="0"/>
                  <a:ea typeface="Helvetica" charset="0"/>
                  <a:cs typeface="Helvetica" charset="0"/>
                </a:rPr>
                <a:t>2006 - </a:t>
              </a:r>
              <a:r>
                <a:rPr lang="en-US" sz="1200" dirty="0" err="1" smtClean="0">
                  <a:solidFill>
                    <a:prstClr val="black"/>
                  </a:solidFill>
                  <a:latin typeface="Helvetica" charset="0"/>
                  <a:ea typeface="Helvetica" charset="0"/>
                  <a:cs typeface="Helvetica" charset="0"/>
                </a:rPr>
                <a:t>Em</a:t>
              </a:r>
              <a:r>
                <a:rPr lang="en-US" sz="1200" dirty="0" smtClean="0">
                  <a:solidFill>
                    <a:prstClr val="black"/>
                  </a:solidFill>
                  <a:latin typeface="Helvetica" charset="0"/>
                  <a:ea typeface="Helvetica" charset="0"/>
                  <a:cs typeface="Helvetica" charset="0"/>
                </a:rPr>
                <a:t> 24 de </a:t>
              </a:r>
              <a:r>
                <a:rPr lang="en-US" sz="1200" dirty="0" err="1" smtClean="0">
                  <a:solidFill>
                    <a:prstClr val="black"/>
                  </a:solidFill>
                  <a:latin typeface="Helvetica" charset="0"/>
                  <a:ea typeface="Helvetica" charset="0"/>
                  <a:cs typeface="Helvetica" charset="0"/>
                </a:rPr>
                <a:t>julho</a:t>
              </a:r>
              <a:r>
                <a:rPr lang="en-US" sz="1200" dirty="0" smtClean="0">
                  <a:solidFill>
                    <a:prstClr val="black"/>
                  </a:solidFill>
                  <a:latin typeface="Helvetica" charset="0"/>
                  <a:ea typeface="Helvetica" charset="0"/>
                  <a:cs typeface="Helvetica" charset="0"/>
                </a:rPr>
                <a:t> de 2006, as </a:t>
              </a:r>
              <a:r>
                <a:rPr lang="en-US" sz="1200" dirty="0" err="1" smtClean="0">
                  <a:solidFill>
                    <a:prstClr val="black"/>
                  </a:solidFill>
                  <a:latin typeface="Helvetica" charset="0"/>
                  <a:ea typeface="Helvetica" charset="0"/>
                  <a:cs typeface="Helvetica" charset="0"/>
                </a:rPr>
                <a:t>principais</a:t>
              </a:r>
              <a:r>
                <a:rPr lang="en-US" sz="1200" dirty="0" smtClean="0">
                  <a:solidFill>
                    <a:prstClr val="black"/>
                  </a:solidFill>
                  <a:latin typeface="Helvetica" charset="0"/>
                  <a:ea typeface="Helvetica" charset="0"/>
                  <a:cs typeface="Helvetica" charset="0"/>
                </a:rPr>
                <a:t> traders que </a:t>
              </a:r>
              <a:r>
                <a:rPr lang="en-US" sz="1200" dirty="0" err="1" smtClean="0">
                  <a:solidFill>
                    <a:prstClr val="black"/>
                  </a:solidFill>
                  <a:latin typeface="Helvetica" charset="0"/>
                  <a:ea typeface="Helvetica" charset="0"/>
                  <a:cs typeface="Helvetica" charset="0"/>
                </a:rPr>
                <a:t>operam</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na</a:t>
              </a:r>
              <a:r>
                <a:rPr lang="en-US" sz="1200" dirty="0" smtClean="0">
                  <a:solidFill>
                    <a:prstClr val="black"/>
                  </a:solidFill>
                  <a:latin typeface="Helvetica" charset="0"/>
                  <a:ea typeface="Helvetica" charset="0"/>
                  <a:cs typeface="Helvetica" charset="0"/>
                </a:rPr>
                <a:t> Amazônia  </a:t>
              </a:r>
              <a:r>
                <a:rPr lang="en-US" sz="1200" dirty="0" err="1" smtClean="0">
                  <a:solidFill>
                    <a:prstClr val="black"/>
                  </a:solidFill>
                  <a:latin typeface="Helvetica" charset="0"/>
                  <a:ea typeface="Helvetica" charset="0"/>
                  <a:cs typeface="Helvetica" charset="0"/>
                </a:rPr>
                <a:t>anunciaram</a:t>
              </a:r>
              <a:r>
                <a:rPr lang="en-US" sz="1200" dirty="0" smtClean="0">
                  <a:solidFill>
                    <a:prstClr val="black"/>
                  </a:solidFill>
                  <a:latin typeface="Helvetica" charset="0"/>
                  <a:ea typeface="Helvetica" charset="0"/>
                  <a:cs typeface="Helvetica" charset="0"/>
                </a:rPr>
                <a:t> a </a:t>
              </a:r>
              <a:r>
                <a:rPr lang="en-US" sz="1200" dirty="0" err="1" smtClean="0">
                  <a:solidFill>
                    <a:prstClr val="black"/>
                  </a:solidFill>
                  <a:latin typeface="Helvetica" charset="0"/>
                  <a:ea typeface="Helvetica" charset="0"/>
                  <a:cs typeface="Helvetica" charset="0"/>
                </a:rPr>
                <a:t>Moratória</a:t>
              </a:r>
              <a:r>
                <a:rPr lang="en-US" sz="1200" dirty="0" smtClean="0">
                  <a:solidFill>
                    <a:prstClr val="black"/>
                  </a:solidFill>
                  <a:latin typeface="Helvetica" charset="0"/>
                  <a:ea typeface="Helvetica" charset="0"/>
                  <a:cs typeface="Helvetica" charset="0"/>
                </a:rPr>
                <a:t> da </a:t>
              </a:r>
              <a:r>
                <a:rPr lang="en-US" sz="1200" dirty="0" err="1" smtClean="0">
                  <a:solidFill>
                    <a:prstClr val="black"/>
                  </a:solidFill>
                  <a:latin typeface="Helvetica" charset="0"/>
                  <a:ea typeface="Helvetica" charset="0"/>
                  <a:cs typeface="Helvetica" charset="0"/>
                </a:rPr>
                <a:t>Soja</a:t>
              </a:r>
              <a:r>
                <a:rPr lang="en-US" sz="1200" dirty="0" smtClean="0">
                  <a:solidFill>
                    <a:prstClr val="black"/>
                  </a:solidFill>
                  <a:latin typeface="Helvetica" charset="0"/>
                  <a:ea typeface="Helvetica" charset="0"/>
                  <a:cs typeface="Helvetica" charset="0"/>
                </a:rPr>
                <a:t>, que </a:t>
              </a:r>
              <a:r>
                <a:rPr lang="en-US" sz="1200" dirty="0" err="1" smtClean="0">
                  <a:solidFill>
                    <a:prstClr val="black"/>
                  </a:solidFill>
                  <a:latin typeface="Helvetica" charset="0"/>
                  <a:ea typeface="Helvetica" charset="0"/>
                  <a:cs typeface="Helvetica" charset="0"/>
                </a:rPr>
                <a:t>não</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comprariam</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mais</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soja</a:t>
              </a:r>
              <a:r>
                <a:rPr lang="en-US" sz="1200" dirty="0" smtClean="0">
                  <a:solidFill>
                    <a:prstClr val="black"/>
                  </a:solidFill>
                  <a:latin typeface="Helvetica" charset="0"/>
                  <a:ea typeface="Helvetica" charset="0"/>
                  <a:cs typeface="Helvetica" charset="0"/>
                </a:rPr>
                <a:t> de </a:t>
              </a:r>
              <a:r>
                <a:rPr lang="en-US" sz="1200" dirty="0" err="1" smtClean="0">
                  <a:solidFill>
                    <a:prstClr val="black"/>
                  </a:solidFill>
                  <a:latin typeface="Helvetica" charset="0"/>
                  <a:ea typeface="Helvetica" charset="0"/>
                  <a:cs typeface="Helvetica" charset="0"/>
                </a:rPr>
                <a:t>áreas</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desmatadas</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após</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essa</a:t>
              </a:r>
              <a:r>
                <a:rPr lang="en-US" sz="1200" dirty="0" smtClean="0">
                  <a:solidFill>
                    <a:prstClr val="black"/>
                  </a:solidFill>
                  <a:latin typeface="Helvetica" charset="0"/>
                  <a:ea typeface="Helvetica" charset="0"/>
                  <a:cs typeface="Helvetica" charset="0"/>
                </a:rPr>
                <a:t> data.  </a:t>
              </a:r>
              <a:r>
                <a:rPr lang="en-US" sz="1200" dirty="0" err="1" smtClean="0">
                  <a:solidFill>
                    <a:prstClr val="black"/>
                  </a:solidFill>
                  <a:latin typeface="Helvetica" charset="0"/>
                  <a:ea typeface="Helvetica" charset="0"/>
                  <a:cs typeface="Helvetica" charset="0"/>
                </a:rPr>
                <a:t>Em</a:t>
              </a:r>
              <a:r>
                <a:rPr lang="en-US" sz="1200" dirty="0" smtClean="0">
                  <a:solidFill>
                    <a:prstClr val="black"/>
                  </a:solidFill>
                  <a:latin typeface="Helvetica" charset="0"/>
                  <a:ea typeface="Helvetica" charset="0"/>
                  <a:cs typeface="Helvetica" charset="0"/>
                </a:rPr>
                <a:t> 2014 a data </a:t>
              </a:r>
              <a:r>
                <a:rPr lang="en-US" sz="1200" dirty="0" err="1" smtClean="0">
                  <a:solidFill>
                    <a:prstClr val="black"/>
                  </a:solidFill>
                  <a:latin typeface="Helvetica" charset="0"/>
                  <a:ea typeface="Helvetica" charset="0"/>
                  <a:cs typeface="Helvetica" charset="0"/>
                </a:rPr>
                <a:t>foi</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alterada</a:t>
              </a:r>
              <a:r>
                <a:rPr lang="en-US" sz="1200" dirty="0" smtClean="0">
                  <a:solidFill>
                    <a:prstClr val="black"/>
                  </a:solidFill>
                  <a:latin typeface="Helvetica" charset="0"/>
                  <a:ea typeface="Helvetica" charset="0"/>
                  <a:cs typeface="Helvetica" charset="0"/>
                </a:rPr>
                <a:t> para 2008. </a:t>
              </a:r>
              <a:endParaRPr lang="en-US" sz="1200" dirty="0">
                <a:solidFill>
                  <a:prstClr val="black"/>
                </a:solidFill>
                <a:latin typeface="Helvetica" charset="0"/>
                <a:ea typeface="Helvetica" charset="0"/>
                <a:cs typeface="Helvetica" charset="0"/>
              </a:endParaRPr>
            </a:p>
            <a:p>
              <a:pPr>
                <a:spcAft>
                  <a:spcPts val="3000"/>
                </a:spcAft>
              </a:pPr>
              <a:r>
                <a:rPr lang="en-US" sz="1200" b="1" dirty="0" smtClean="0">
                  <a:solidFill>
                    <a:prstClr val="black"/>
                  </a:solidFill>
                  <a:latin typeface="Helvetica" charset="0"/>
                  <a:ea typeface="Helvetica" charset="0"/>
                  <a:cs typeface="Helvetica" charset="0"/>
                </a:rPr>
                <a:t>2016 </a:t>
              </a:r>
              <a:r>
                <a:rPr lang="en-US" sz="1200" dirty="0">
                  <a:solidFill>
                    <a:prstClr val="black"/>
                  </a:solidFill>
                  <a:latin typeface="Helvetica" charset="0"/>
                  <a:ea typeface="Helvetica" charset="0"/>
                  <a:cs typeface="Helvetica" charset="0"/>
                </a:rPr>
                <a:t>– </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Moratória</a:t>
              </a:r>
              <a:r>
                <a:rPr lang="en-US" sz="1200" dirty="0" smtClean="0">
                  <a:solidFill>
                    <a:prstClr val="black"/>
                  </a:solidFill>
                  <a:latin typeface="Helvetica" charset="0"/>
                  <a:ea typeface="Helvetica" charset="0"/>
                  <a:cs typeface="Helvetica" charset="0"/>
                </a:rPr>
                <a:t> da </a:t>
              </a:r>
              <a:r>
                <a:rPr lang="en-US" sz="1200" dirty="0" err="1" smtClean="0">
                  <a:solidFill>
                    <a:prstClr val="black"/>
                  </a:solidFill>
                  <a:latin typeface="Helvetica" charset="0"/>
                  <a:ea typeface="Helvetica" charset="0"/>
                  <a:cs typeface="Helvetica" charset="0"/>
                </a:rPr>
                <a:t>Soja</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Completa</a:t>
              </a:r>
              <a:r>
                <a:rPr lang="en-US" sz="1200" dirty="0" smtClean="0">
                  <a:solidFill>
                    <a:prstClr val="black"/>
                  </a:solidFill>
                  <a:latin typeface="Helvetica" charset="0"/>
                  <a:ea typeface="Helvetica" charset="0"/>
                  <a:cs typeface="Helvetica" charset="0"/>
                </a:rPr>
                <a:t> 10 </a:t>
              </a:r>
              <a:r>
                <a:rPr lang="en-US" sz="1200" dirty="0" err="1" smtClean="0">
                  <a:solidFill>
                    <a:prstClr val="black"/>
                  </a:solidFill>
                  <a:latin typeface="Helvetica" charset="0"/>
                  <a:ea typeface="Helvetica" charset="0"/>
                  <a:cs typeface="Helvetica" charset="0"/>
                </a:rPr>
                <a:t>anos</a:t>
              </a:r>
              <a:r>
                <a:rPr lang="en-US" sz="1200" dirty="0" smtClean="0">
                  <a:solidFill>
                    <a:prstClr val="black"/>
                  </a:solidFill>
                  <a:latin typeface="Helvetica" charset="0"/>
                  <a:ea typeface="Helvetica" charset="0"/>
                  <a:cs typeface="Helvetica" charset="0"/>
                </a:rPr>
                <a:t> e é </a:t>
              </a:r>
              <a:r>
                <a:rPr lang="en-US" sz="1200" dirty="0" err="1" smtClean="0">
                  <a:solidFill>
                    <a:prstClr val="black"/>
                  </a:solidFill>
                  <a:latin typeface="Helvetica" charset="0"/>
                  <a:ea typeface="Helvetica" charset="0"/>
                  <a:cs typeface="Helvetica" charset="0"/>
                </a:rPr>
                <a:t>renovada</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por</a:t>
              </a:r>
              <a:r>
                <a:rPr lang="en-US" sz="1200" dirty="0" smtClean="0">
                  <a:solidFill>
                    <a:prstClr val="black"/>
                  </a:solidFill>
                  <a:latin typeface="Helvetica" charset="0"/>
                  <a:ea typeface="Helvetica" charset="0"/>
                  <a:cs typeface="Helvetica" charset="0"/>
                </a:rPr>
                <a:t> tempo </a:t>
              </a:r>
              <a:r>
                <a:rPr lang="en-US" sz="1200" dirty="0" err="1" smtClean="0">
                  <a:solidFill>
                    <a:prstClr val="black"/>
                  </a:solidFill>
                  <a:latin typeface="Helvetica" charset="0"/>
                  <a:ea typeface="Helvetica" charset="0"/>
                  <a:cs typeface="Helvetica" charset="0"/>
                </a:rPr>
                <a:t>indeterminado</a:t>
              </a:r>
              <a:r>
                <a:rPr lang="en-US" sz="1200" dirty="0" smtClean="0">
                  <a:solidFill>
                    <a:prstClr val="black"/>
                  </a:solidFill>
                  <a:latin typeface="Helvetica" charset="0"/>
                  <a:ea typeface="Helvetica" charset="0"/>
                  <a:cs typeface="Helvetica" charset="0"/>
                </a:rPr>
                <a:t> </a:t>
              </a:r>
              <a:endParaRPr lang="en-US" sz="1200" dirty="0">
                <a:solidFill>
                  <a:prstClr val="black"/>
                </a:solidFill>
                <a:latin typeface="Helvetica" charset="0"/>
                <a:ea typeface="Helvetica" charset="0"/>
                <a:cs typeface="Helvetica" charset="0"/>
              </a:endParaRPr>
            </a:p>
            <a:p>
              <a:pPr>
                <a:spcAft>
                  <a:spcPts val="3000"/>
                </a:spcAft>
              </a:pPr>
              <a:r>
                <a:rPr lang="en-US" sz="1200" b="1" dirty="0" smtClean="0">
                  <a:solidFill>
                    <a:prstClr val="black"/>
                  </a:solidFill>
                  <a:latin typeface="Helvetica" charset="0"/>
                  <a:ea typeface="Helvetica" charset="0"/>
                  <a:cs typeface="Helvetica" charset="0"/>
                </a:rPr>
                <a:t>2015 </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Relatório</a:t>
              </a:r>
              <a:r>
                <a:rPr lang="en-US" sz="1200" dirty="0" smtClean="0">
                  <a:solidFill>
                    <a:prstClr val="black"/>
                  </a:solidFill>
                  <a:latin typeface="Helvetica" charset="0"/>
                  <a:ea typeface="Helvetica" charset="0"/>
                  <a:cs typeface="Helvetica" charset="0"/>
                </a:rPr>
                <a:t> Carne </a:t>
              </a:r>
              <a:r>
                <a:rPr lang="en-US" sz="1200" dirty="0" err="1" smtClean="0">
                  <a:solidFill>
                    <a:prstClr val="black"/>
                  </a:solidFill>
                  <a:latin typeface="Helvetica" charset="0"/>
                  <a:ea typeface="Helvetica" charset="0"/>
                  <a:cs typeface="Helvetica" charset="0"/>
                </a:rPr>
                <a:t>ao</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Molho</a:t>
              </a:r>
              <a:r>
                <a:rPr lang="en-US" sz="1200" dirty="0" smtClean="0">
                  <a:solidFill>
                    <a:prstClr val="black"/>
                  </a:solidFill>
                  <a:latin typeface="Helvetica" charset="0"/>
                  <a:ea typeface="Helvetica" charset="0"/>
                  <a:cs typeface="Helvetica" charset="0"/>
                </a:rPr>
                <a:t> Madeira – </a:t>
              </a:r>
              <a:r>
                <a:rPr lang="en-US" sz="1200" dirty="0" err="1" smtClean="0">
                  <a:solidFill>
                    <a:prstClr val="black"/>
                  </a:solidFill>
                  <a:latin typeface="Helvetica" charset="0"/>
                  <a:ea typeface="Helvetica" charset="0"/>
                  <a:cs typeface="Helvetica" charset="0"/>
                </a:rPr>
                <a:t>pressão</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nos</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supermercados</a:t>
              </a:r>
              <a:r>
                <a:rPr lang="en-US" sz="1200" dirty="0" smtClean="0">
                  <a:solidFill>
                    <a:prstClr val="black"/>
                  </a:solidFill>
                  <a:latin typeface="Helvetica" charset="0"/>
                  <a:ea typeface="Helvetica" charset="0"/>
                  <a:cs typeface="Helvetica" charset="0"/>
                </a:rPr>
                <a:t>;</a:t>
              </a:r>
            </a:p>
            <a:p>
              <a:pPr>
                <a:spcAft>
                  <a:spcPts val="3000"/>
                </a:spcAft>
              </a:pPr>
              <a:r>
                <a:rPr lang="en-US" sz="1200" b="1" dirty="0" smtClean="0">
                  <a:solidFill>
                    <a:prstClr val="black"/>
                  </a:solidFill>
                  <a:latin typeface="Helvetica" charset="0"/>
                  <a:ea typeface="Helvetica" charset="0"/>
                  <a:cs typeface="Helvetica" charset="0"/>
                </a:rPr>
                <a:t>2017</a:t>
              </a:r>
              <a:r>
                <a:rPr lang="en-US" sz="1200" dirty="0" smtClean="0">
                  <a:solidFill>
                    <a:prstClr val="black"/>
                  </a:solidFill>
                  <a:latin typeface="Helvetica" charset="0"/>
                  <a:ea typeface="Helvetica" charset="0"/>
                  <a:cs typeface="Helvetica" charset="0"/>
                </a:rPr>
                <a:t>–  GTS </a:t>
              </a:r>
              <a:r>
                <a:rPr lang="en-US" sz="1200" dirty="0" err="1" smtClean="0">
                  <a:solidFill>
                    <a:prstClr val="black"/>
                  </a:solidFill>
                  <a:latin typeface="Helvetica" charset="0"/>
                  <a:ea typeface="Helvetica" charset="0"/>
                  <a:cs typeface="Helvetica" charset="0"/>
                </a:rPr>
                <a:t>discute</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melhorias</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nos</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critérios</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atuais</a:t>
              </a:r>
              <a:r>
                <a:rPr lang="en-US" sz="1200" dirty="0" smtClean="0">
                  <a:solidFill>
                    <a:prstClr val="black"/>
                  </a:solidFill>
                  <a:latin typeface="Helvetica" charset="0"/>
                  <a:ea typeface="Helvetica" charset="0"/>
                  <a:cs typeface="Helvetica" charset="0"/>
                </a:rPr>
                <a:t> e </a:t>
              </a:r>
              <a:r>
                <a:rPr lang="en-US" sz="1200" dirty="0" err="1" smtClean="0">
                  <a:solidFill>
                    <a:prstClr val="black"/>
                  </a:solidFill>
                  <a:latin typeface="Helvetica" charset="0"/>
                  <a:ea typeface="Helvetica" charset="0"/>
                  <a:cs typeface="Helvetica" charset="0"/>
                </a:rPr>
                <a:t>solução</a:t>
              </a:r>
              <a:r>
                <a:rPr lang="en-US" sz="1200" dirty="0" smtClean="0">
                  <a:solidFill>
                    <a:prstClr val="black"/>
                  </a:solidFill>
                  <a:latin typeface="Helvetica" charset="0"/>
                  <a:ea typeface="Helvetica" charset="0"/>
                  <a:cs typeface="Helvetica" charset="0"/>
                </a:rPr>
                <a:t> de lacunas do </a:t>
              </a:r>
              <a:r>
                <a:rPr lang="en-US" sz="1200" dirty="0" err="1" smtClean="0">
                  <a:solidFill>
                    <a:prstClr val="black"/>
                  </a:solidFill>
                  <a:latin typeface="Helvetica" charset="0"/>
                  <a:ea typeface="Helvetica" charset="0"/>
                  <a:cs typeface="Helvetica" charset="0"/>
                </a:rPr>
                <a:t>acordo</a:t>
              </a:r>
              <a:r>
                <a:rPr lang="en-US" sz="1200" dirty="0" smtClean="0">
                  <a:solidFill>
                    <a:prstClr val="black"/>
                  </a:solidFill>
                  <a:latin typeface="Helvetica" charset="0"/>
                  <a:ea typeface="Helvetica" charset="0"/>
                  <a:cs typeface="Helvetica" charset="0"/>
                </a:rPr>
                <a:t>. </a:t>
              </a:r>
              <a:endParaRPr lang="en-US" sz="1600" dirty="0">
                <a:solidFill>
                  <a:prstClr val="black"/>
                </a:solidFill>
                <a:latin typeface="Helvetica" charset="0"/>
                <a:ea typeface="Helvetica" charset="0"/>
                <a:cs typeface="Helvetica" charset="0"/>
              </a:endParaRPr>
            </a:p>
            <a:p>
              <a:pPr>
                <a:spcAft>
                  <a:spcPts val="3000"/>
                </a:spcAft>
              </a:pPr>
              <a:endParaRPr lang="en-US" sz="1600" dirty="0">
                <a:solidFill>
                  <a:srgbClr val="0C7A00"/>
                </a:solidFill>
                <a:latin typeface="Helvetica" charset="0"/>
                <a:ea typeface="Helvetica" charset="0"/>
                <a:cs typeface="Helvetica" charset="0"/>
              </a:endParaRPr>
            </a:p>
          </p:txBody>
        </p:sp>
        <p:cxnSp>
          <p:nvCxnSpPr>
            <p:cNvPr id="24" name="Straight Connector 23"/>
            <p:cNvCxnSpPr/>
            <p:nvPr/>
          </p:nvCxnSpPr>
          <p:spPr>
            <a:xfrm>
              <a:off x="4591148" y="3053824"/>
              <a:ext cx="388843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644008" y="4043840"/>
              <a:ext cx="388843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2" name="Straight Connector 24"/>
          <p:cNvCxnSpPr/>
          <p:nvPr/>
        </p:nvCxnSpPr>
        <p:spPr>
          <a:xfrm>
            <a:off x="4499992" y="3936732"/>
            <a:ext cx="388843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24"/>
          <p:cNvCxnSpPr/>
          <p:nvPr/>
        </p:nvCxnSpPr>
        <p:spPr>
          <a:xfrm>
            <a:off x="4546062" y="4635164"/>
            <a:ext cx="388843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24"/>
          <p:cNvCxnSpPr/>
          <p:nvPr/>
        </p:nvCxnSpPr>
        <p:spPr>
          <a:xfrm>
            <a:off x="4546062" y="5419225"/>
            <a:ext cx="388843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4"/>
          <p:cNvSpPr/>
          <p:nvPr/>
        </p:nvSpPr>
        <p:spPr>
          <a:xfrm>
            <a:off x="3501487" y="3942323"/>
            <a:ext cx="955711" cy="461665"/>
          </a:xfrm>
          <a:prstGeom prst="rect">
            <a:avLst/>
          </a:prstGeom>
        </p:spPr>
        <p:txBody>
          <a:bodyPr wrap="none">
            <a:spAutoFit/>
          </a:bodyPr>
          <a:lstStyle/>
          <a:p>
            <a:r>
              <a:rPr lang="en-US" sz="2400" b="1" dirty="0" smtClean="0">
                <a:solidFill>
                  <a:srgbClr val="0C7A00"/>
                </a:solidFill>
                <a:latin typeface="Helvetica" charset="0"/>
                <a:ea typeface="Helvetica" charset="0"/>
                <a:cs typeface="Helvetica" charset="0"/>
              </a:rPr>
              <a:t>2006 </a:t>
            </a:r>
            <a:endParaRPr lang="en-US" sz="2400" b="1" dirty="0">
              <a:solidFill>
                <a:srgbClr val="0C7A00"/>
              </a:solidFill>
              <a:latin typeface="Helvetica" charset="0"/>
              <a:ea typeface="Helvetica" charset="0"/>
              <a:cs typeface="Helvetica"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9948">
            <a:off x="853217" y="1775514"/>
            <a:ext cx="2657475"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tângulo 17"/>
          <p:cNvSpPr/>
          <p:nvPr/>
        </p:nvSpPr>
        <p:spPr>
          <a:xfrm>
            <a:off x="925807" y="87178"/>
            <a:ext cx="6844352" cy="369332"/>
          </a:xfrm>
          <a:prstGeom prst="rect">
            <a:avLst/>
          </a:prstGeom>
        </p:spPr>
        <p:txBody>
          <a:bodyPr wrap="square">
            <a:spAutoFit/>
          </a:bodyPr>
          <a:lstStyle/>
          <a:p>
            <a:pPr algn="ctr"/>
            <a:r>
              <a:rPr lang="en-US" b="1" dirty="0">
                <a:solidFill>
                  <a:srgbClr val="0C7A00"/>
                </a:solidFill>
                <a:latin typeface="Helvetica" charset="0"/>
                <a:ea typeface="Helvetica" charset="0"/>
                <a:cs typeface="Helvetica" charset="0"/>
              </a:rPr>
              <a:t>DESMATAMENTO ZERO </a:t>
            </a:r>
            <a:r>
              <a:rPr lang="en-US" b="1" dirty="0" smtClean="0">
                <a:solidFill>
                  <a:srgbClr val="0C7A00"/>
                </a:solidFill>
                <a:latin typeface="Helvetica" charset="0"/>
                <a:ea typeface="Helvetica" charset="0"/>
                <a:cs typeface="Helvetica" charset="0"/>
              </a:rPr>
              <a:t>É POSSÍVEL</a:t>
            </a:r>
            <a:endParaRPr lang="en-US" b="1" dirty="0">
              <a:solidFill>
                <a:srgbClr val="0C7A00"/>
              </a:solidFill>
              <a:latin typeface="Helvetica" charset="0"/>
              <a:ea typeface="Helvetica" charset="0"/>
              <a:cs typeface="Helvetica" charset="0"/>
            </a:endParaRPr>
          </a:p>
        </p:txBody>
      </p:sp>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4" y="4173155"/>
            <a:ext cx="183832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384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35"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anim calcmode="lin" valueType="num">
                                      <p:cBhvr>
                                        <p:cTn id="12" dur="250" fill="hold"/>
                                        <p:tgtEl>
                                          <p:spTgt spid="15"/>
                                        </p:tgtEl>
                                        <p:attrNameLst>
                                          <p:attrName>style.rotation</p:attrName>
                                        </p:attrNameLst>
                                      </p:cBhvr>
                                      <p:tavLst>
                                        <p:tav tm="0">
                                          <p:val>
                                            <p:fltVal val="720"/>
                                          </p:val>
                                        </p:tav>
                                        <p:tav tm="100000">
                                          <p:val>
                                            <p:fltVal val="0"/>
                                          </p:val>
                                        </p:tav>
                                      </p:tavLst>
                                    </p:anim>
                                    <p:anim calcmode="lin" valueType="num">
                                      <p:cBhvr>
                                        <p:cTn id="13" dur="250" fill="hold"/>
                                        <p:tgtEl>
                                          <p:spTgt spid="15"/>
                                        </p:tgtEl>
                                        <p:attrNameLst>
                                          <p:attrName>ppt_h</p:attrName>
                                        </p:attrNameLst>
                                      </p:cBhvr>
                                      <p:tavLst>
                                        <p:tav tm="0">
                                          <p:val>
                                            <p:fltVal val="0"/>
                                          </p:val>
                                        </p:tav>
                                        <p:tav tm="100000">
                                          <p:val>
                                            <p:strVal val="#ppt_h"/>
                                          </p:val>
                                        </p:tav>
                                      </p:tavLst>
                                    </p:anim>
                                    <p:anim calcmode="lin" valueType="num">
                                      <p:cBhvr>
                                        <p:cTn id="14" dur="250" fill="hold"/>
                                        <p:tgtEl>
                                          <p:spTgt spid="15"/>
                                        </p:tgtEl>
                                        <p:attrNameLst>
                                          <p:attrName>ppt_w</p:attrName>
                                        </p:attrNameLst>
                                      </p:cBhvr>
                                      <p:tavLst>
                                        <p:tav tm="0">
                                          <p:val>
                                            <p:fltVal val="0"/>
                                          </p:val>
                                        </p:tav>
                                        <p:tav tm="100000">
                                          <p:val>
                                            <p:strVal val="#ppt_w"/>
                                          </p:val>
                                        </p:tav>
                                      </p:tavLst>
                                    </p:anim>
                                  </p:childTnLst>
                                </p:cTn>
                              </p:par>
                            </p:childTnLst>
                          </p:cTn>
                        </p:par>
                        <p:par>
                          <p:cTn id="15" fill="hold">
                            <p:stCondLst>
                              <p:cond delay="750"/>
                            </p:stCondLst>
                            <p:childTnLst>
                              <p:par>
                                <p:cTn id="16" presetID="22" presetClass="entr" presetSubtype="1"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778462" y="62842"/>
            <a:ext cx="5394848" cy="369332"/>
          </a:xfrm>
          <a:prstGeom prst="rect">
            <a:avLst/>
          </a:prstGeom>
        </p:spPr>
        <p:txBody>
          <a:bodyPr wrap="square">
            <a:spAutoFit/>
          </a:bodyPr>
          <a:lstStyle/>
          <a:p>
            <a:pPr algn="ctr"/>
            <a:r>
              <a:rPr lang="en-US" b="1" dirty="0">
                <a:solidFill>
                  <a:srgbClr val="0C7A00"/>
                </a:solidFill>
                <a:latin typeface="Helvetica" charset="0"/>
                <a:ea typeface="Helvetica" charset="0"/>
                <a:cs typeface="Helvetica" charset="0"/>
              </a:rPr>
              <a:t>DESMATAMENTO ZERO É POSSÍVEL</a:t>
            </a:r>
          </a:p>
        </p:txBody>
      </p:sp>
      <p:sp>
        <p:nvSpPr>
          <p:cNvPr id="4" name="Retângulo 3"/>
          <p:cNvSpPr/>
          <p:nvPr/>
        </p:nvSpPr>
        <p:spPr>
          <a:xfrm>
            <a:off x="173057" y="432174"/>
            <a:ext cx="8088074" cy="2031325"/>
          </a:xfrm>
          <a:prstGeom prst="rect">
            <a:avLst/>
          </a:prstGeom>
        </p:spPr>
        <p:txBody>
          <a:bodyPr wrap="square">
            <a:spAutoFit/>
          </a:bodyPr>
          <a:lstStyle/>
          <a:p>
            <a:r>
              <a:rPr lang="pt-BR" dirty="0"/>
              <a:t>Empresas mostraram isso na </a:t>
            </a:r>
            <a:r>
              <a:rPr lang="pt-BR" dirty="0" smtClean="0"/>
              <a:t>prática: </a:t>
            </a:r>
          </a:p>
          <a:p>
            <a:pPr marL="285750" indent="-285750">
              <a:buFont typeface="Arial" panose="020B0604020202020204" pitchFamily="34" charset="0"/>
              <a:buChar char="•"/>
            </a:pPr>
            <a:endParaRPr lang="pt-BR" dirty="0" smtClean="0"/>
          </a:p>
          <a:p>
            <a:pPr marL="285750" indent="-285750">
              <a:buFont typeface="Arial" panose="020B0604020202020204" pitchFamily="34" charset="0"/>
              <a:buChar char="•"/>
            </a:pPr>
            <a:r>
              <a:rPr lang="pt-BR" dirty="0" smtClean="0"/>
              <a:t>Em </a:t>
            </a:r>
            <a:r>
              <a:rPr lang="pt-BR" dirty="0"/>
              <a:t>2004, até 30% da soja plantada na Amazônia vinha de desmatamento recentes. </a:t>
            </a:r>
            <a:r>
              <a:rPr lang="pt-BR" dirty="0" smtClean="0"/>
              <a:t>Após a Moratória, esse </a:t>
            </a:r>
            <a:r>
              <a:rPr lang="pt-BR" dirty="0"/>
              <a:t>número não passa de </a:t>
            </a:r>
            <a:r>
              <a:rPr lang="pt-BR" dirty="0" smtClean="0"/>
              <a:t>1,4%</a:t>
            </a:r>
            <a:endParaRPr lang="pt-BR" dirty="0"/>
          </a:p>
          <a:p>
            <a:pPr marL="285750" indent="-285750">
              <a:buFont typeface="Arial" panose="020B0604020202020204" pitchFamily="34" charset="0"/>
              <a:buChar char="•"/>
            </a:pPr>
            <a:endParaRPr lang="pt-BR" dirty="0" smtClean="0"/>
          </a:p>
          <a:p>
            <a:r>
              <a:rPr lang="pt-BR" dirty="0" smtClean="0"/>
              <a:t> </a:t>
            </a:r>
          </a:p>
          <a:p>
            <a:endParaRPr lang="pt-BR" dirty="0"/>
          </a:p>
        </p:txBody>
      </p:sp>
      <p:sp>
        <p:nvSpPr>
          <p:cNvPr id="5" name="CaixaDeTexto 4"/>
          <p:cNvSpPr txBox="1"/>
          <p:nvPr/>
        </p:nvSpPr>
        <p:spPr>
          <a:xfrm>
            <a:off x="431849" y="5576068"/>
            <a:ext cx="8088074" cy="1477328"/>
          </a:xfrm>
          <a:prstGeom prst="rect">
            <a:avLst/>
          </a:prstGeom>
          <a:noFill/>
        </p:spPr>
        <p:txBody>
          <a:bodyPr wrap="square" rtlCol="0">
            <a:spAutoFit/>
          </a:bodyPr>
          <a:lstStyle/>
          <a:p>
            <a:pPr marL="285750" indent="-285750">
              <a:buFont typeface="Arial" panose="020B0604020202020204" pitchFamily="34" charset="0"/>
              <a:buChar char="•"/>
            </a:pPr>
            <a:r>
              <a:rPr lang="pt-BR" dirty="0" smtClean="0"/>
              <a:t>A média do desmatamento nos municípios produtores de soja reduziu em 83% após a Moratória da Soja, ao passo que a produção aumentou em 170%. </a:t>
            </a:r>
          </a:p>
          <a:p>
            <a:endParaRPr lang="pt-BR" dirty="0" smtClean="0"/>
          </a:p>
          <a:p>
            <a:pPr marL="285750" indent="-285750">
              <a:buFont typeface="Arial" panose="020B0604020202020204" pitchFamily="34" charset="0"/>
              <a:buChar char="•"/>
            </a:pPr>
            <a:endParaRPr lang="pt-BR"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7" y="1673609"/>
            <a:ext cx="5915025"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85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47952" y="117341"/>
            <a:ext cx="8249474" cy="830997"/>
            <a:chOff x="452750" y="117341"/>
            <a:chExt cx="6229083" cy="830997"/>
          </a:xfrm>
        </p:grpSpPr>
        <p:sp>
          <p:nvSpPr>
            <p:cNvPr id="2" name="Rectangle 1"/>
            <p:cNvSpPr/>
            <p:nvPr/>
          </p:nvSpPr>
          <p:spPr>
            <a:xfrm>
              <a:off x="1174396" y="148120"/>
              <a:ext cx="5507437" cy="769441"/>
            </a:xfrm>
            <a:prstGeom prst="rect">
              <a:avLst/>
            </a:prstGeom>
          </p:spPr>
          <p:txBody>
            <a:bodyPr wrap="square">
              <a:spAutoFit/>
            </a:bodyPr>
            <a:lstStyle/>
            <a:p>
              <a:endParaRPr lang="en-US" sz="2200" dirty="0" smtClean="0">
                <a:latin typeface="Helvetica" charset="0"/>
                <a:ea typeface="Helvetica" charset="0"/>
                <a:cs typeface="Helvetica" charset="0"/>
              </a:endParaRPr>
            </a:p>
            <a:p>
              <a:r>
                <a:rPr lang="en-US" sz="2200" dirty="0" smtClean="0">
                  <a:latin typeface="Helvetica" charset="0"/>
                  <a:ea typeface="Helvetica" charset="0"/>
                  <a:cs typeface="Helvetica" charset="0"/>
                </a:rPr>
                <a:t>FRIGORÍFICOS </a:t>
              </a:r>
              <a:r>
                <a:rPr lang="en-US" sz="2200" dirty="0">
                  <a:latin typeface="Helvetica" charset="0"/>
                  <a:ea typeface="Helvetica" charset="0"/>
                  <a:cs typeface="Helvetica" charset="0"/>
                </a:rPr>
                <a:t>EXPOSTOS </a:t>
              </a:r>
              <a:r>
                <a:rPr lang="en-US" sz="2200" b="1" dirty="0">
                  <a:latin typeface="Helvetica" charset="0"/>
                  <a:ea typeface="Helvetica" charset="0"/>
                  <a:cs typeface="Helvetica" charset="0"/>
                </a:rPr>
                <a:t>SE COMPROMETEM </a:t>
              </a:r>
            </a:p>
          </p:txBody>
        </p:sp>
        <p:sp>
          <p:nvSpPr>
            <p:cNvPr id="5" name="Rectangle 4"/>
            <p:cNvSpPr/>
            <p:nvPr/>
          </p:nvSpPr>
          <p:spPr>
            <a:xfrm>
              <a:off x="452750" y="117341"/>
              <a:ext cx="721646" cy="830997"/>
            </a:xfrm>
            <a:prstGeom prst="rect">
              <a:avLst/>
            </a:prstGeom>
          </p:spPr>
          <p:txBody>
            <a:bodyPr wrap="none">
              <a:spAutoFit/>
            </a:bodyPr>
            <a:lstStyle/>
            <a:p>
              <a:endParaRPr lang="en-US" sz="2400" b="1" dirty="0" smtClean="0">
                <a:solidFill>
                  <a:srgbClr val="0C7A00"/>
                </a:solidFill>
                <a:latin typeface="Helvetica" charset="0"/>
                <a:ea typeface="Helvetica" charset="0"/>
                <a:cs typeface="Helvetica" charset="0"/>
              </a:endParaRPr>
            </a:p>
            <a:p>
              <a:r>
                <a:rPr lang="en-US" sz="2400" b="1" dirty="0" smtClean="0">
                  <a:solidFill>
                    <a:srgbClr val="0C7A00"/>
                  </a:solidFill>
                  <a:latin typeface="Helvetica" charset="0"/>
                  <a:ea typeface="Helvetica" charset="0"/>
                  <a:cs typeface="Helvetica" charset="0"/>
                </a:rPr>
                <a:t>2009 </a:t>
              </a:r>
              <a:endParaRPr lang="en-US" sz="2400" b="1" dirty="0">
                <a:solidFill>
                  <a:srgbClr val="0C7A00"/>
                </a:solidFill>
                <a:latin typeface="Helvetica" charset="0"/>
                <a:ea typeface="Helvetica" charset="0"/>
                <a:cs typeface="Helvetica" charset="0"/>
              </a:endParaRPr>
            </a:p>
          </p:txBody>
        </p:sp>
      </p:gr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129" y="917561"/>
            <a:ext cx="3781652" cy="4210087"/>
          </a:xfrm>
          <a:prstGeom prst="rect">
            <a:avLst/>
          </a:prstGeom>
        </p:spPr>
      </p:pic>
      <p:grpSp>
        <p:nvGrpSpPr>
          <p:cNvPr id="27" name="Group 26"/>
          <p:cNvGrpSpPr/>
          <p:nvPr/>
        </p:nvGrpSpPr>
        <p:grpSpPr>
          <a:xfrm>
            <a:off x="4427984" y="1003057"/>
            <a:ext cx="4104456" cy="6801862"/>
            <a:chOff x="4572000" y="2417620"/>
            <a:chExt cx="4104456" cy="6801862"/>
          </a:xfrm>
        </p:grpSpPr>
        <p:sp>
          <p:nvSpPr>
            <p:cNvPr id="4" name="CaixaDeTexto 3"/>
            <p:cNvSpPr txBox="1"/>
            <p:nvPr/>
          </p:nvSpPr>
          <p:spPr>
            <a:xfrm>
              <a:off x="4572000" y="2417620"/>
              <a:ext cx="4104456" cy="6801862"/>
            </a:xfrm>
            <a:prstGeom prst="rect">
              <a:avLst/>
            </a:prstGeom>
            <a:noFill/>
          </p:spPr>
          <p:txBody>
            <a:bodyPr wrap="square" rtlCol="0">
              <a:spAutoFit/>
            </a:bodyPr>
            <a:lstStyle/>
            <a:p>
              <a:pPr>
                <a:spcAft>
                  <a:spcPts val="3000"/>
                </a:spcAft>
              </a:pPr>
              <a:r>
                <a:rPr lang="en-US" sz="1200" b="1" dirty="0">
                  <a:latin typeface="Helvetica" charset="0"/>
                  <a:ea typeface="Helvetica" charset="0"/>
                  <a:cs typeface="Helvetica" charset="0"/>
                </a:rPr>
                <a:t>2008 - </a:t>
              </a:r>
              <a:r>
                <a:rPr lang="en-US" sz="1200" b="1" dirty="0" err="1">
                  <a:latin typeface="Helvetica" charset="0"/>
                  <a:ea typeface="Helvetica" charset="0"/>
                  <a:cs typeface="Helvetica" charset="0"/>
                </a:rPr>
                <a:t>Ações</a:t>
              </a:r>
              <a:r>
                <a:rPr lang="en-US" sz="1200" b="1" dirty="0">
                  <a:latin typeface="Helvetica" charset="0"/>
                  <a:ea typeface="Helvetica" charset="0"/>
                  <a:cs typeface="Helvetica" charset="0"/>
                </a:rPr>
                <a:t> </a:t>
              </a:r>
              <a:r>
                <a:rPr lang="en-US" sz="1200" b="1" dirty="0" err="1">
                  <a:latin typeface="Helvetica" charset="0"/>
                  <a:ea typeface="Helvetica" charset="0"/>
                  <a:cs typeface="Helvetica" charset="0"/>
                </a:rPr>
                <a:t>legais</a:t>
              </a:r>
              <a:r>
                <a:rPr lang="en-US" sz="1200" b="1" dirty="0">
                  <a:latin typeface="Helvetica" charset="0"/>
                  <a:ea typeface="Helvetica" charset="0"/>
                  <a:cs typeface="Helvetica" charset="0"/>
                </a:rPr>
                <a:t> do MPF  </a:t>
              </a:r>
            </a:p>
            <a:p>
              <a:pPr>
                <a:spcAft>
                  <a:spcPts val="3000"/>
                </a:spcAft>
              </a:pPr>
              <a:r>
                <a:rPr lang="en-US" sz="1200" b="1" dirty="0">
                  <a:latin typeface="Helvetica" charset="0"/>
                  <a:ea typeface="Helvetica" charset="0"/>
                  <a:cs typeface="Helvetica" charset="0"/>
                </a:rPr>
                <a:t>2009 - </a:t>
              </a:r>
              <a:r>
                <a:rPr lang="en-US" sz="1200" dirty="0" err="1">
                  <a:latin typeface="Helvetica" charset="0"/>
                  <a:ea typeface="Helvetica" charset="0"/>
                  <a:cs typeface="Helvetica" charset="0"/>
                </a:rPr>
                <a:t>Relatório</a:t>
              </a:r>
              <a:r>
                <a:rPr lang="en-US" sz="1200" dirty="0">
                  <a:latin typeface="Helvetica" charset="0"/>
                  <a:ea typeface="Helvetica" charset="0"/>
                  <a:cs typeface="Helvetica" charset="0"/>
                </a:rPr>
                <a:t>  “</a:t>
              </a:r>
              <a:r>
                <a:rPr lang="en-US" sz="1200" i="1" dirty="0">
                  <a:latin typeface="Helvetica" charset="0"/>
                  <a:ea typeface="Helvetica" charset="0"/>
                  <a:cs typeface="Helvetica" charset="0"/>
                </a:rPr>
                <a:t>A </a:t>
              </a:r>
              <a:r>
                <a:rPr lang="en-US" sz="1200" i="1" dirty="0" err="1">
                  <a:latin typeface="Helvetica" charset="0"/>
                  <a:ea typeface="Helvetica" charset="0"/>
                  <a:cs typeface="Helvetica" charset="0"/>
                </a:rPr>
                <a:t>farra</a:t>
              </a:r>
              <a:r>
                <a:rPr lang="en-US" sz="1200" i="1" dirty="0">
                  <a:latin typeface="Helvetica" charset="0"/>
                  <a:ea typeface="Helvetica" charset="0"/>
                  <a:cs typeface="Helvetica" charset="0"/>
                </a:rPr>
                <a:t> do </a:t>
              </a:r>
              <a:r>
                <a:rPr lang="en-US" sz="1200" i="1" dirty="0" err="1">
                  <a:latin typeface="Helvetica" charset="0"/>
                  <a:ea typeface="Helvetica" charset="0"/>
                  <a:cs typeface="Helvetica" charset="0"/>
                </a:rPr>
                <a:t>boi</a:t>
              </a:r>
              <a:r>
                <a:rPr lang="en-US" sz="1200" i="1" dirty="0">
                  <a:latin typeface="Helvetica" charset="0"/>
                  <a:ea typeface="Helvetica" charset="0"/>
                  <a:cs typeface="Helvetica" charset="0"/>
                </a:rPr>
                <a:t> </a:t>
              </a:r>
              <a:r>
                <a:rPr lang="en-US" sz="1200" i="1" dirty="0" err="1">
                  <a:latin typeface="Helvetica" charset="0"/>
                  <a:ea typeface="Helvetica" charset="0"/>
                  <a:cs typeface="Helvetica" charset="0"/>
                </a:rPr>
                <a:t>na</a:t>
              </a:r>
              <a:r>
                <a:rPr lang="en-US" sz="1200" i="1" dirty="0">
                  <a:latin typeface="Helvetica" charset="0"/>
                  <a:ea typeface="Helvetica" charset="0"/>
                  <a:cs typeface="Helvetica" charset="0"/>
                </a:rPr>
                <a:t> Amazônia” </a:t>
              </a:r>
              <a:r>
                <a:rPr lang="en-US" sz="1200" dirty="0" err="1">
                  <a:latin typeface="Helvetica" charset="0"/>
                  <a:ea typeface="Helvetica" charset="0"/>
                  <a:cs typeface="Helvetica" charset="0"/>
                </a:rPr>
                <a:t>expõe</a:t>
              </a:r>
              <a:r>
                <a:rPr lang="en-US" sz="1200" dirty="0">
                  <a:latin typeface="Helvetica" charset="0"/>
                  <a:ea typeface="Helvetica" charset="0"/>
                  <a:cs typeface="Helvetica" charset="0"/>
                </a:rPr>
                <a:t> a </a:t>
              </a:r>
              <a:r>
                <a:rPr lang="en-US" sz="1200" dirty="0" err="1">
                  <a:latin typeface="Helvetica" charset="0"/>
                  <a:ea typeface="Helvetica" charset="0"/>
                  <a:cs typeface="Helvetica" charset="0"/>
                </a:rPr>
                <a:t>relação</a:t>
              </a:r>
              <a:r>
                <a:rPr lang="en-US" sz="1200" dirty="0">
                  <a:latin typeface="Helvetica" charset="0"/>
                  <a:ea typeface="Helvetica" charset="0"/>
                  <a:cs typeface="Helvetica" charset="0"/>
                </a:rPr>
                <a:t> de </a:t>
              </a:r>
              <a:r>
                <a:rPr lang="en-US" sz="1200" dirty="0" err="1">
                  <a:latin typeface="Helvetica" charset="0"/>
                  <a:ea typeface="Helvetica" charset="0"/>
                  <a:cs typeface="Helvetica" charset="0"/>
                </a:rPr>
                <a:t>empresas</a:t>
              </a:r>
              <a:r>
                <a:rPr lang="en-US" sz="1200" dirty="0">
                  <a:latin typeface="Helvetica" charset="0"/>
                  <a:ea typeface="Helvetica" charset="0"/>
                  <a:cs typeface="Helvetica" charset="0"/>
                </a:rPr>
                <a:t> </a:t>
              </a:r>
              <a:r>
                <a:rPr lang="en-US" sz="1200" dirty="0" err="1">
                  <a:latin typeface="Helvetica" charset="0"/>
                  <a:ea typeface="Helvetica" charset="0"/>
                  <a:cs typeface="Helvetica" charset="0"/>
                </a:rPr>
                <a:t>globais</a:t>
              </a:r>
              <a:r>
                <a:rPr lang="en-US" sz="1200" dirty="0">
                  <a:latin typeface="Helvetica" charset="0"/>
                  <a:ea typeface="Helvetica" charset="0"/>
                  <a:cs typeface="Helvetica" charset="0"/>
                </a:rPr>
                <a:t> de </a:t>
              </a:r>
              <a:r>
                <a:rPr lang="en-US" sz="1200" dirty="0" err="1">
                  <a:latin typeface="Helvetica" charset="0"/>
                  <a:ea typeface="Helvetica" charset="0"/>
                  <a:cs typeface="Helvetica" charset="0"/>
                </a:rPr>
                <a:t>proteína</a:t>
              </a:r>
              <a:r>
                <a:rPr lang="en-US" sz="1200" dirty="0">
                  <a:latin typeface="Helvetica" charset="0"/>
                  <a:ea typeface="Helvetica" charset="0"/>
                  <a:cs typeface="Helvetica" charset="0"/>
                </a:rPr>
                <a:t> animal e desmatamento </a:t>
              </a:r>
              <a:r>
                <a:rPr lang="en-US" sz="1200" dirty="0" err="1">
                  <a:latin typeface="Helvetica" charset="0"/>
                  <a:ea typeface="Helvetica" charset="0"/>
                  <a:cs typeface="Helvetica" charset="0"/>
                </a:rPr>
                <a:t>na</a:t>
              </a:r>
              <a:r>
                <a:rPr lang="en-US" sz="1200" dirty="0">
                  <a:latin typeface="Helvetica" charset="0"/>
                  <a:ea typeface="Helvetica" charset="0"/>
                  <a:cs typeface="Helvetica" charset="0"/>
                </a:rPr>
                <a:t> Amazônia</a:t>
              </a:r>
            </a:p>
            <a:p>
              <a:pPr>
                <a:spcAft>
                  <a:spcPts val="3000"/>
                </a:spcAft>
              </a:pPr>
              <a:r>
                <a:rPr lang="en-US" sz="1200" dirty="0" err="1">
                  <a:latin typeface="Helvetica" charset="0"/>
                  <a:ea typeface="Helvetica" charset="0"/>
                  <a:cs typeface="Helvetica" charset="0"/>
                </a:rPr>
                <a:t>Grandes</a:t>
              </a:r>
              <a:r>
                <a:rPr lang="en-US" sz="1200" dirty="0">
                  <a:latin typeface="Helvetica" charset="0"/>
                  <a:ea typeface="Helvetica" charset="0"/>
                  <a:cs typeface="Helvetica" charset="0"/>
                </a:rPr>
                <a:t> </a:t>
              </a:r>
              <a:r>
                <a:rPr lang="en-US" sz="1200" dirty="0" err="1">
                  <a:latin typeface="Helvetica" charset="0"/>
                  <a:ea typeface="Helvetica" charset="0"/>
                  <a:cs typeface="Helvetica" charset="0"/>
                </a:rPr>
                <a:t>clientes</a:t>
              </a:r>
              <a:r>
                <a:rPr lang="en-US" sz="1200" dirty="0">
                  <a:latin typeface="Helvetica" charset="0"/>
                  <a:ea typeface="Helvetica" charset="0"/>
                  <a:cs typeface="Helvetica" charset="0"/>
                </a:rPr>
                <a:t> </a:t>
              </a:r>
              <a:r>
                <a:rPr lang="en-US" sz="1200" dirty="0" err="1">
                  <a:latin typeface="Helvetica" charset="0"/>
                  <a:ea typeface="Helvetica" charset="0"/>
                  <a:cs typeface="Helvetica" charset="0"/>
                </a:rPr>
                <a:t>cancelam</a:t>
              </a:r>
              <a:r>
                <a:rPr lang="en-US" sz="1200" dirty="0">
                  <a:latin typeface="Helvetica" charset="0"/>
                  <a:ea typeface="Helvetica" charset="0"/>
                  <a:cs typeface="Helvetica" charset="0"/>
                </a:rPr>
                <a:t> </a:t>
              </a:r>
              <a:r>
                <a:rPr lang="en-US" sz="1200" dirty="0" err="1">
                  <a:latin typeface="Helvetica" charset="0"/>
                  <a:ea typeface="Helvetica" charset="0"/>
                  <a:cs typeface="Helvetica" charset="0"/>
                </a:rPr>
                <a:t>contratos</a:t>
              </a:r>
              <a:r>
                <a:rPr lang="en-US" sz="1200" dirty="0">
                  <a:latin typeface="Helvetica" charset="0"/>
                  <a:ea typeface="Helvetica" charset="0"/>
                  <a:cs typeface="Helvetica" charset="0"/>
                </a:rPr>
                <a:t> com </a:t>
              </a:r>
              <a:r>
                <a:rPr lang="en-US" sz="1200" dirty="0" err="1">
                  <a:latin typeface="Helvetica" charset="0"/>
                  <a:ea typeface="Helvetica" charset="0"/>
                  <a:cs typeface="Helvetica" charset="0"/>
                </a:rPr>
                <a:t>frigoríficos</a:t>
              </a:r>
              <a:r>
                <a:rPr lang="en-US" sz="1200" dirty="0">
                  <a:latin typeface="Helvetica" charset="0"/>
                  <a:ea typeface="Helvetica" charset="0"/>
                  <a:cs typeface="Helvetica" charset="0"/>
                </a:rPr>
                <a:t> </a:t>
              </a:r>
              <a:r>
                <a:rPr lang="en-US" sz="1200" dirty="0" err="1">
                  <a:latin typeface="Helvetica" charset="0"/>
                  <a:ea typeface="Helvetica" charset="0"/>
                  <a:cs typeface="Helvetica" charset="0"/>
                </a:rPr>
                <a:t>fornecedores</a:t>
              </a:r>
              <a:r>
                <a:rPr lang="en-US" sz="1200" dirty="0">
                  <a:latin typeface="Helvetica" charset="0"/>
                  <a:ea typeface="Helvetica" charset="0"/>
                  <a:cs typeface="Helvetica" charset="0"/>
                </a:rPr>
                <a:t> de carne e </a:t>
              </a:r>
              <a:r>
                <a:rPr lang="en-US" sz="1200" dirty="0" err="1">
                  <a:latin typeface="Helvetica" charset="0"/>
                  <a:ea typeface="Helvetica" charset="0"/>
                  <a:cs typeface="Helvetica" charset="0"/>
                </a:rPr>
                <a:t>couro</a:t>
              </a:r>
              <a:endParaRPr lang="en-US" sz="1200" dirty="0">
                <a:latin typeface="Helvetica" charset="0"/>
                <a:ea typeface="Helvetica" charset="0"/>
                <a:cs typeface="Helvetica" charset="0"/>
              </a:endParaRPr>
            </a:p>
            <a:p>
              <a:pPr>
                <a:spcAft>
                  <a:spcPts val="3000"/>
                </a:spcAft>
              </a:pPr>
              <a:r>
                <a:rPr lang="en-US" sz="1200" b="1" dirty="0">
                  <a:solidFill>
                    <a:prstClr val="black"/>
                  </a:solidFill>
                  <a:latin typeface="Helvetica" charset="0"/>
                  <a:ea typeface="Helvetica" charset="0"/>
                  <a:cs typeface="Helvetica" charset="0"/>
                </a:rPr>
                <a:t>JBS, Marfrig e Minerva se </a:t>
              </a:r>
              <a:r>
                <a:rPr lang="en-US" sz="1200" b="1" dirty="0" err="1">
                  <a:solidFill>
                    <a:prstClr val="black"/>
                  </a:solidFill>
                  <a:latin typeface="Helvetica" charset="0"/>
                  <a:ea typeface="Helvetica" charset="0"/>
                  <a:cs typeface="Helvetica" charset="0"/>
                </a:rPr>
                <a:t>comprometem</a:t>
              </a:r>
              <a:r>
                <a:rPr lang="en-US" sz="1200" b="1"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publicamente</a:t>
              </a:r>
              <a:r>
                <a:rPr lang="en-US" sz="1200" dirty="0">
                  <a:solidFill>
                    <a:prstClr val="black"/>
                  </a:solidFill>
                  <a:latin typeface="Helvetica" charset="0"/>
                  <a:ea typeface="Helvetica" charset="0"/>
                  <a:cs typeface="Helvetica" charset="0"/>
                </a:rPr>
                <a:t> com o Desmatamento Zero</a:t>
              </a:r>
            </a:p>
            <a:p>
              <a:pPr>
                <a:spcAft>
                  <a:spcPts val="3000"/>
                </a:spcAft>
              </a:pPr>
              <a:r>
                <a:rPr lang="en-US" sz="1200" b="1" dirty="0">
                  <a:solidFill>
                    <a:prstClr val="black"/>
                  </a:solidFill>
                  <a:latin typeface="Helvetica" charset="0"/>
                  <a:ea typeface="Helvetica" charset="0"/>
                  <a:cs typeface="Helvetica" charset="0"/>
                </a:rPr>
                <a:t>2014 </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Frigoríficos</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comprometidos</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publicam</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primeira</a:t>
              </a:r>
              <a:r>
                <a:rPr lang="en-US" sz="1200" dirty="0">
                  <a:solidFill>
                    <a:prstClr val="black"/>
                  </a:solidFill>
                  <a:latin typeface="Helvetica" charset="0"/>
                  <a:ea typeface="Helvetica" charset="0"/>
                  <a:cs typeface="Helvetica" charset="0"/>
                </a:rPr>
                <a:t> auditoria que </a:t>
              </a:r>
              <a:r>
                <a:rPr lang="en-US" sz="1200" dirty="0" err="1">
                  <a:solidFill>
                    <a:prstClr val="black"/>
                  </a:solidFill>
                  <a:latin typeface="Helvetica" charset="0"/>
                  <a:ea typeface="Helvetica" charset="0"/>
                  <a:cs typeface="Helvetica" charset="0"/>
                </a:rPr>
                <a:t>avalia</a:t>
              </a:r>
              <a:r>
                <a:rPr lang="en-US" sz="1200" dirty="0">
                  <a:solidFill>
                    <a:prstClr val="black"/>
                  </a:solidFill>
                  <a:latin typeface="Helvetica" charset="0"/>
                  <a:ea typeface="Helvetica" charset="0"/>
                  <a:cs typeface="Helvetica" charset="0"/>
                </a:rPr>
                <a:t> o </a:t>
              </a:r>
              <a:r>
                <a:rPr lang="en-US" sz="1200" dirty="0" err="1">
                  <a:solidFill>
                    <a:prstClr val="black"/>
                  </a:solidFill>
                  <a:latin typeface="Helvetica" charset="0"/>
                  <a:ea typeface="Helvetica" charset="0"/>
                  <a:cs typeface="Helvetica" charset="0"/>
                </a:rPr>
                <a:t>sistema</a:t>
              </a:r>
              <a:r>
                <a:rPr lang="en-US" sz="1200" dirty="0">
                  <a:solidFill>
                    <a:prstClr val="black"/>
                  </a:solidFill>
                  <a:latin typeface="Helvetica" charset="0"/>
                  <a:ea typeface="Helvetica" charset="0"/>
                  <a:cs typeface="Helvetica" charset="0"/>
                </a:rPr>
                <a:t> de </a:t>
              </a:r>
              <a:r>
                <a:rPr lang="en-US" sz="1200" dirty="0" err="1">
                  <a:solidFill>
                    <a:prstClr val="black"/>
                  </a:solidFill>
                  <a:latin typeface="Helvetica" charset="0"/>
                  <a:ea typeface="Helvetica" charset="0"/>
                  <a:cs typeface="Helvetica" charset="0"/>
                </a:rPr>
                <a:t>monitoramento</a:t>
              </a:r>
              <a:r>
                <a:rPr lang="en-US" sz="1200" dirty="0">
                  <a:solidFill>
                    <a:prstClr val="black"/>
                  </a:solidFill>
                  <a:latin typeface="Helvetica" charset="0"/>
                  <a:ea typeface="Helvetica" charset="0"/>
                  <a:cs typeface="Helvetica" charset="0"/>
                </a:rPr>
                <a:t> e </a:t>
              </a:r>
              <a:r>
                <a:rPr lang="en-US" sz="1200" dirty="0" err="1">
                  <a:solidFill>
                    <a:prstClr val="black"/>
                  </a:solidFill>
                  <a:latin typeface="Helvetica" charset="0"/>
                  <a:ea typeface="Helvetica" charset="0"/>
                  <a:cs typeface="Helvetica" charset="0"/>
                </a:rPr>
                <a:t>exclusão</a:t>
              </a:r>
              <a:r>
                <a:rPr lang="en-US" sz="1200" dirty="0">
                  <a:solidFill>
                    <a:prstClr val="black"/>
                  </a:solidFill>
                  <a:latin typeface="Helvetica" charset="0"/>
                  <a:ea typeface="Helvetica" charset="0"/>
                  <a:cs typeface="Helvetica" charset="0"/>
                </a:rPr>
                <a:t> de </a:t>
              </a:r>
              <a:r>
                <a:rPr lang="en-US" sz="1200" dirty="0" err="1">
                  <a:solidFill>
                    <a:prstClr val="black"/>
                  </a:solidFill>
                  <a:latin typeface="Helvetica" charset="0"/>
                  <a:ea typeface="Helvetica" charset="0"/>
                  <a:cs typeface="Helvetica" charset="0"/>
                </a:rPr>
                <a:t>fornecedores</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publicações</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anuais</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desde</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então</a:t>
              </a:r>
              <a:r>
                <a:rPr lang="en-US" sz="1200" dirty="0">
                  <a:solidFill>
                    <a:prstClr val="black"/>
                  </a:solidFill>
                  <a:latin typeface="Helvetica" charset="0"/>
                  <a:ea typeface="Helvetica" charset="0"/>
                  <a:cs typeface="Helvetica" charset="0"/>
                </a:rPr>
                <a:t>. A de 2016  </a:t>
              </a:r>
              <a:r>
                <a:rPr lang="en-US" sz="1200" dirty="0" err="1" smtClean="0">
                  <a:solidFill>
                    <a:prstClr val="black"/>
                  </a:solidFill>
                  <a:latin typeface="Helvetica" charset="0"/>
                  <a:ea typeface="Helvetica" charset="0"/>
                  <a:cs typeface="Helvetica" charset="0"/>
                </a:rPr>
                <a:t>foi</a:t>
              </a:r>
              <a:r>
                <a:rPr lang="en-US" sz="1200" dirty="0" smtClean="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publicada</a:t>
              </a:r>
              <a:r>
                <a:rPr lang="en-US" sz="1200" dirty="0" smtClean="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em</a:t>
              </a:r>
              <a:r>
                <a:rPr lang="en-US" sz="1200" dirty="0">
                  <a:solidFill>
                    <a:prstClr val="black"/>
                  </a:solidFill>
                  <a:latin typeface="Helvetica" charset="0"/>
                  <a:ea typeface="Helvetica" charset="0"/>
                  <a:cs typeface="Helvetica" charset="0"/>
                </a:rPr>
                <a:t> </a:t>
              </a:r>
              <a:r>
                <a:rPr lang="en-US" sz="1200" dirty="0" err="1" smtClean="0">
                  <a:solidFill>
                    <a:prstClr val="black"/>
                  </a:solidFill>
                  <a:latin typeface="Helvetica" charset="0"/>
                  <a:ea typeface="Helvetica" charset="0"/>
                  <a:cs typeface="Helvetica" charset="0"/>
                </a:rPr>
                <a:t>setembro</a:t>
              </a:r>
              <a:r>
                <a:rPr lang="en-US" sz="1200" dirty="0" smtClean="0">
                  <a:solidFill>
                    <a:prstClr val="black"/>
                  </a:solidFill>
                  <a:latin typeface="Helvetica" charset="0"/>
                  <a:ea typeface="Helvetica" charset="0"/>
                  <a:cs typeface="Helvetica" charset="0"/>
                </a:rPr>
                <a:t>. </a:t>
              </a:r>
              <a:endParaRPr lang="en-US" sz="1200" dirty="0">
                <a:solidFill>
                  <a:prstClr val="black"/>
                </a:solidFill>
                <a:latin typeface="Helvetica" charset="0"/>
                <a:ea typeface="Helvetica" charset="0"/>
                <a:cs typeface="Helvetica" charset="0"/>
              </a:endParaRPr>
            </a:p>
            <a:p>
              <a:pPr>
                <a:spcAft>
                  <a:spcPts val="3000"/>
                </a:spcAft>
              </a:pPr>
              <a:r>
                <a:rPr lang="en-US" sz="1200" b="1" dirty="0">
                  <a:solidFill>
                    <a:prstClr val="black"/>
                  </a:solidFill>
                  <a:latin typeface="Helvetica" charset="0"/>
                  <a:ea typeface="Helvetica" charset="0"/>
                  <a:cs typeface="Helvetica" charset="0"/>
                </a:rPr>
                <a:t>2015 </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Relatório</a:t>
              </a:r>
              <a:r>
                <a:rPr lang="en-US" sz="1200" dirty="0">
                  <a:solidFill>
                    <a:prstClr val="black"/>
                  </a:solidFill>
                  <a:latin typeface="Helvetica" charset="0"/>
                  <a:ea typeface="Helvetica" charset="0"/>
                  <a:cs typeface="Helvetica" charset="0"/>
                </a:rPr>
                <a:t> Carne </a:t>
              </a:r>
              <a:r>
                <a:rPr lang="en-US" sz="1200" dirty="0" err="1">
                  <a:solidFill>
                    <a:prstClr val="black"/>
                  </a:solidFill>
                  <a:latin typeface="Helvetica" charset="0"/>
                  <a:ea typeface="Helvetica" charset="0"/>
                  <a:cs typeface="Helvetica" charset="0"/>
                </a:rPr>
                <a:t>ao</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Molho</a:t>
              </a:r>
              <a:r>
                <a:rPr lang="en-US" sz="1200" dirty="0">
                  <a:solidFill>
                    <a:prstClr val="black"/>
                  </a:solidFill>
                  <a:latin typeface="Helvetica" charset="0"/>
                  <a:ea typeface="Helvetica" charset="0"/>
                  <a:cs typeface="Helvetica" charset="0"/>
                </a:rPr>
                <a:t> Madeira – </a:t>
              </a:r>
              <a:r>
                <a:rPr lang="en-US" sz="1200" dirty="0" err="1">
                  <a:solidFill>
                    <a:prstClr val="black"/>
                  </a:solidFill>
                  <a:latin typeface="Helvetica" charset="0"/>
                  <a:ea typeface="Helvetica" charset="0"/>
                  <a:cs typeface="Helvetica" charset="0"/>
                </a:rPr>
                <a:t>pressão</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nos</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supermercados</a:t>
              </a:r>
              <a:r>
                <a:rPr lang="en-US" sz="1200" dirty="0">
                  <a:solidFill>
                    <a:prstClr val="black"/>
                  </a:solidFill>
                  <a:latin typeface="Helvetica" charset="0"/>
                  <a:ea typeface="Helvetica" charset="0"/>
                  <a:cs typeface="Helvetica" charset="0"/>
                </a:rPr>
                <a:t>;</a:t>
              </a:r>
            </a:p>
            <a:p>
              <a:pPr>
                <a:spcAft>
                  <a:spcPts val="3000"/>
                </a:spcAft>
              </a:pPr>
              <a:r>
                <a:rPr lang="en-US" sz="1200" b="1" dirty="0">
                  <a:solidFill>
                    <a:prstClr val="black"/>
                  </a:solidFill>
                  <a:latin typeface="Helvetica" charset="0"/>
                  <a:ea typeface="Helvetica" charset="0"/>
                  <a:cs typeface="Helvetica" charset="0"/>
                </a:rPr>
                <a:t>2016 </a:t>
              </a:r>
              <a:r>
                <a:rPr lang="en-US" sz="1200" dirty="0">
                  <a:solidFill>
                    <a:prstClr val="black"/>
                  </a:solidFill>
                  <a:latin typeface="Helvetica" charset="0"/>
                  <a:ea typeface="Helvetica" charset="0"/>
                  <a:cs typeface="Helvetica" charset="0"/>
                </a:rPr>
                <a:t>– As </a:t>
              </a:r>
              <a:r>
                <a:rPr lang="en-US" sz="1200" dirty="0" err="1">
                  <a:solidFill>
                    <a:prstClr val="black"/>
                  </a:solidFill>
                  <a:latin typeface="Helvetica" charset="0"/>
                  <a:ea typeface="Helvetica" charset="0"/>
                  <a:cs typeface="Helvetica" charset="0"/>
                </a:rPr>
                <a:t>três</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maiores</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redes</a:t>
              </a:r>
              <a:r>
                <a:rPr lang="en-US" sz="1200" dirty="0">
                  <a:solidFill>
                    <a:prstClr val="black"/>
                  </a:solidFill>
                  <a:latin typeface="Helvetica" charset="0"/>
                  <a:ea typeface="Helvetica" charset="0"/>
                  <a:cs typeface="Helvetica" charset="0"/>
                </a:rPr>
                <a:t> de </a:t>
              </a:r>
              <a:r>
                <a:rPr lang="en-US" sz="1200" dirty="0" err="1">
                  <a:solidFill>
                    <a:prstClr val="black"/>
                  </a:solidFill>
                  <a:latin typeface="Helvetica" charset="0"/>
                  <a:ea typeface="Helvetica" charset="0"/>
                  <a:cs typeface="Helvetica" charset="0"/>
                </a:rPr>
                <a:t>supermercado</a:t>
              </a:r>
              <a:r>
                <a:rPr lang="en-US" sz="1200" dirty="0">
                  <a:solidFill>
                    <a:prstClr val="black"/>
                  </a:solidFill>
                  <a:latin typeface="Helvetica" charset="0"/>
                  <a:ea typeface="Helvetica" charset="0"/>
                  <a:cs typeface="Helvetica" charset="0"/>
                </a:rPr>
                <a:t> se </a:t>
              </a:r>
              <a:r>
                <a:rPr lang="en-US" sz="1200" dirty="0" err="1">
                  <a:solidFill>
                    <a:prstClr val="black"/>
                  </a:solidFill>
                  <a:latin typeface="Helvetica" charset="0"/>
                  <a:ea typeface="Helvetica" charset="0"/>
                  <a:cs typeface="Helvetica" charset="0"/>
                </a:rPr>
                <a:t>comprometem</a:t>
              </a:r>
              <a:r>
                <a:rPr lang="en-US" sz="1200" dirty="0">
                  <a:solidFill>
                    <a:prstClr val="black"/>
                  </a:solidFill>
                  <a:latin typeface="Helvetica" charset="0"/>
                  <a:ea typeface="Helvetica" charset="0"/>
                  <a:cs typeface="Helvetica" charset="0"/>
                </a:rPr>
                <a:t> a </a:t>
              </a:r>
              <a:r>
                <a:rPr lang="en-US" sz="1200" dirty="0" err="1">
                  <a:solidFill>
                    <a:prstClr val="black"/>
                  </a:solidFill>
                  <a:latin typeface="Helvetica" charset="0"/>
                  <a:ea typeface="Helvetica" charset="0"/>
                  <a:cs typeface="Helvetica" charset="0"/>
                </a:rPr>
                <a:t>monitorar</a:t>
              </a:r>
              <a:r>
                <a:rPr lang="en-US" sz="1200" dirty="0">
                  <a:solidFill>
                    <a:prstClr val="black"/>
                  </a:solidFill>
                  <a:latin typeface="Helvetica" charset="0"/>
                  <a:ea typeface="Helvetica" charset="0"/>
                  <a:cs typeface="Helvetica" charset="0"/>
                </a:rPr>
                <a:t> Desmatamento Zero e </a:t>
              </a:r>
              <a:r>
                <a:rPr lang="en-US" sz="1200" dirty="0" err="1">
                  <a:solidFill>
                    <a:prstClr val="black"/>
                  </a:solidFill>
                  <a:latin typeface="Helvetica" charset="0"/>
                  <a:ea typeface="Helvetica" charset="0"/>
                  <a:cs typeface="Helvetica" charset="0"/>
                </a:rPr>
                <a:t>excluir</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frigoríficos</a:t>
              </a:r>
              <a:r>
                <a:rPr lang="en-US" sz="1200" dirty="0">
                  <a:solidFill>
                    <a:prstClr val="black"/>
                  </a:solidFill>
                  <a:latin typeface="Helvetica" charset="0"/>
                  <a:ea typeface="Helvetica" charset="0"/>
                  <a:cs typeface="Helvetica" charset="0"/>
                </a:rPr>
                <a:t> que </a:t>
              </a:r>
              <a:r>
                <a:rPr lang="en-US" sz="1200" dirty="0" err="1">
                  <a:solidFill>
                    <a:prstClr val="black"/>
                  </a:solidFill>
                  <a:latin typeface="Helvetica" charset="0"/>
                  <a:ea typeface="Helvetica" charset="0"/>
                  <a:cs typeface="Helvetica" charset="0"/>
                </a:rPr>
                <a:t>não</a:t>
              </a:r>
              <a:r>
                <a:rPr lang="en-US" sz="1200" dirty="0">
                  <a:solidFill>
                    <a:prstClr val="black"/>
                  </a:solidFill>
                  <a:latin typeface="Helvetica" charset="0"/>
                  <a:ea typeface="Helvetica" charset="0"/>
                  <a:cs typeface="Helvetica" charset="0"/>
                </a:rPr>
                <a:t> </a:t>
              </a:r>
              <a:r>
                <a:rPr lang="en-US" sz="1200" dirty="0" err="1">
                  <a:solidFill>
                    <a:prstClr val="black"/>
                  </a:solidFill>
                  <a:latin typeface="Helvetica" charset="0"/>
                  <a:ea typeface="Helvetica" charset="0"/>
                  <a:cs typeface="Helvetica" charset="0"/>
                </a:rPr>
                <a:t>fazem</a:t>
              </a:r>
              <a:r>
                <a:rPr lang="en-US" sz="1200" dirty="0">
                  <a:solidFill>
                    <a:prstClr val="black"/>
                  </a:solidFill>
                  <a:latin typeface="Helvetica" charset="0"/>
                  <a:ea typeface="Helvetica" charset="0"/>
                  <a:cs typeface="Helvetica" charset="0"/>
                </a:rPr>
                <a:t> nada. </a:t>
              </a:r>
            </a:p>
            <a:p>
              <a:pPr>
                <a:spcAft>
                  <a:spcPts val="3000"/>
                </a:spcAft>
              </a:pPr>
              <a:endParaRPr lang="en-US" sz="1600" dirty="0">
                <a:solidFill>
                  <a:prstClr val="black"/>
                </a:solidFill>
                <a:latin typeface="Helvetica" charset="0"/>
                <a:ea typeface="Helvetica" charset="0"/>
                <a:cs typeface="Helvetica" charset="0"/>
              </a:endParaRPr>
            </a:p>
            <a:p>
              <a:pPr>
                <a:spcAft>
                  <a:spcPts val="3000"/>
                </a:spcAft>
              </a:pPr>
              <a:endParaRPr lang="en-US" sz="1600" dirty="0">
                <a:solidFill>
                  <a:srgbClr val="0C7A00"/>
                </a:solidFill>
                <a:latin typeface="Helvetica" charset="0"/>
                <a:ea typeface="Helvetica" charset="0"/>
                <a:cs typeface="Helvetica" charset="0"/>
              </a:endParaRPr>
            </a:p>
          </p:txBody>
        </p:sp>
        <p:cxnSp>
          <p:nvCxnSpPr>
            <p:cNvPr id="24" name="Straight Connector 23"/>
            <p:cNvCxnSpPr/>
            <p:nvPr/>
          </p:nvCxnSpPr>
          <p:spPr>
            <a:xfrm>
              <a:off x="4644008" y="2833107"/>
              <a:ext cx="388843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644008" y="3760060"/>
              <a:ext cx="388843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11" name="Straight Connector 23"/>
          <p:cNvCxnSpPr/>
          <p:nvPr/>
        </p:nvCxnSpPr>
        <p:spPr>
          <a:xfrm>
            <a:off x="4556695" y="2920357"/>
            <a:ext cx="388843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24"/>
          <p:cNvCxnSpPr/>
          <p:nvPr/>
        </p:nvCxnSpPr>
        <p:spPr>
          <a:xfrm>
            <a:off x="4499992" y="3746603"/>
            <a:ext cx="388843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3"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570626">
            <a:off x="179874" y="3043808"/>
            <a:ext cx="3196263" cy="3276762"/>
          </a:xfrm>
          <a:prstGeom prst="rect">
            <a:avLst/>
          </a:prstGeom>
        </p:spPr>
      </p:pic>
      <p:sp>
        <p:nvSpPr>
          <p:cNvPr id="3" name="Retângulo 2"/>
          <p:cNvSpPr/>
          <p:nvPr/>
        </p:nvSpPr>
        <p:spPr>
          <a:xfrm>
            <a:off x="3284262" y="4572000"/>
            <a:ext cx="1187370" cy="1200329"/>
          </a:xfrm>
          <a:prstGeom prst="rect">
            <a:avLst/>
          </a:prstGeom>
        </p:spPr>
        <p:txBody>
          <a:bodyPr wrap="square">
            <a:spAutoFit/>
          </a:bodyPr>
          <a:lstStyle/>
          <a:p>
            <a:r>
              <a:rPr lang="en-US" dirty="0">
                <a:latin typeface="Helvetica" charset="0"/>
                <a:ea typeface="Helvetica" charset="0"/>
                <a:cs typeface="Helvetica" charset="0"/>
              </a:rPr>
              <a:t>CHEGOU </a:t>
            </a:r>
          </a:p>
          <a:p>
            <a:r>
              <a:rPr lang="en-US" b="1" dirty="0">
                <a:latin typeface="Helvetica" charset="0"/>
                <a:ea typeface="Helvetica" charset="0"/>
                <a:cs typeface="Helvetica" charset="0"/>
              </a:rPr>
              <a:t>A HORA DO VAREJO</a:t>
            </a:r>
          </a:p>
        </p:txBody>
      </p:sp>
      <p:cxnSp>
        <p:nvCxnSpPr>
          <p:cNvPr id="16" name="Straight Connector 24"/>
          <p:cNvCxnSpPr/>
          <p:nvPr/>
        </p:nvCxnSpPr>
        <p:spPr>
          <a:xfrm>
            <a:off x="4546062" y="4850472"/>
            <a:ext cx="388843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24"/>
          <p:cNvCxnSpPr/>
          <p:nvPr/>
        </p:nvCxnSpPr>
        <p:spPr>
          <a:xfrm>
            <a:off x="4549600" y="5541495"/>
            <a:ext cx="3888432" cy="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Rectangle 4"/>
          <p:cNvSpPr/>
          <p:nvPr/>
        </p:nvSpPr>
        <p:spPr>
          <a:xfrm>
            <a:off x="3501487" y="3942323"/>
            <a:ext cx="955711" cy="461665"/>
          </a:xfrm>
          <a:prstGeom prst="rect">
            <a:avLst/>
          </a:prstGeom>
        </p:spPr>
        <p:txBody>
          <a:bodyPr wrap="none">
            <a:spAutoFit/>
          </a:bodyPr>
          <a:lstStyle/>
          <a:p>
            <a:r>
              <a:rPr lang="en-US" sz="2400" b="1" dirty="0">
                <a:solidFill>
                  <a:srgbClr val="0C7A00"/>
                </a:solidFill>
                <a:latin typeface="Helvetica" charset="0"/>
                <a:ea typeface="Helvetica" charset="0"/>
                <a:cs typeface="Helvetica" charset="0"/>
              </a:rPr>
              <a:t>2015 </a:t>
            </a:r>
          </a:p>
        </p:txBody>
      </p:sp>
      <p:sp>
        <p:nvSpPr>
          <p:cNvPr id="18" name="Retângulo 17"/>
          <p:cNvSpPr/>
          <p:nvPr/>
        </p:nvSpPr>
        <p:spPr>
          <a:xfrm>
            <a:off x="1859271" y="101575"/>
            <a:ext cx="5394848" cy="369332"/>
          </a:xfrm>
          <a:prstGeom prst="rect">
            <a:avLst/>
          </a:prstGeom>
        </p:spPr>
        <p:txBody>
          <a:bodyPr wrap="square">
            <a:spAutoFit/>
          </a:bodyPr>
          <a:lstStyle/>
          <a:p>
            <a:pPr algn="ctr"/>
            <a:r>
              <a:rPr lang="en-US" b="1" dirty="0">
                <a:solidFill>
                  <a:srgbClr val="0C7A00"/>
                </a:solidFill>
                <a:latin typeface="Helvetica" charset="0"/>
                <a:ea typeface="Helvetica" charset="0"/>
                <a:cs typeface="Helvetica" charset="0"/>
              </a:rPr>
              <a:t>DESMATAMENTO ZERO É POSSÍVEL</a:t>
            </a:r>
          </a:p>
        </p:txBody>
      </p:sp>
    </p:spTree>
    <p:extLst>
      <p:ext uri="{BB962C8B-B14F-4D97-AF65-F5344CB8AC3E}">
        <p14:creationId xmlns:p14="http://schemas.microsoft.com/office/powerpoint/2010/main" val="7781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35"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anim calcmode="lin" valueType="num">
                                      <p:cBhvr>
                                        <p:cTn id="12" dur="250" fill="hold"/>
                                        <p:tgtEl>
                                          <p:spTgt spid="15"/>
                                        </p:tgtEl>
                                        <p:attrNameLst>
                                          <p:attrName>style.rotation</p:attrName>
                                        </p:attrNameLst>
                                      </p:cBhvr>
                                      <p:tavLst>
                                        <p:tav tm="0">
                                          <p:val>
                                            <p:fltVal val="720"/>
                                          </p:val>
                                        </p:tav>
                                        <p:tav tm="100000">
                                          <p:val>
                                            <p:fltVal val="0"/>
                                          </p:val>
                                        </p:tav>
                                      </p:tavLst>
                                    </p:anim>
                                    <p:anim calcmode="lin" valueType="num">
                                      <p:cBhvr>
                                        <p:cTn id="13" dur="250" fill="hold"/>
                                        <p:tgtEl>
                                          <p:spTgt spid="15"/>
                                        </p:tgtEl>
                                        <p:attrNameLst>
                                          <p:attrName>ppt_h</p:attrName>
                                        </p:attrNameLst>
                                      </p:cBhvr>
                                      <p:tavLst>
                                        <p:tav tm="0">
                                          <p:val>
                                            <p:fltVal val="0"/>
                                          </p:val>
                                        </p:tav>
                                        <p:tav tm="100000">
                                          <p:val>
                                            <p:strVal val="#ppt_h"/>
                                          </p:val>
                                        </p:tav>
                                      </p:tavLst>
                                    </p:anim>
                                    <p:anim calcmode="lin" valueType="num">
                                      <p:cBhvr>
                                        <p:cTn id="14" dur="250" fill="hold"/>
                                        <p:tgtEl>
                                          <p:spTgt spid="15"/>
                                        </p:tgtEl>
                                        <p:attrNameLst>
                                          <p:attrName>ppt_w</p:attrName>
                                        </p:attrNameLst>
                                      </p:cBhvr>
                                      <p:tavLst>
                                        <p:tav tm="0">
                                          <p:val>
                                            <p:fltVal val="0"/>
                                          </p:val>
                                        </p:tav>
                                        <p:tav tm="100000">
                                          <p:val>
                                            <p:strVal val="#ppt_w"/>
                                          </p:val>
                                        </p:tav>
                                      </p:tavLst>
                                    </p:anim>
                                  </p:childTnLst>
                                </p:cTn>
                              </p:par>
                            </p:childTnLst>
                          </p:cTn>
                        </p:par>
                        <p:par>
                          <p:cTn id="15" fill="hold">
                            <p:stCondLst>
                              <p:cond delay="750"/>
                            </p:stCondLst>
                            <p:childTnLst>
                              <p:par>
                                <p:cTn id="16" presetID="22" presetClass="entr" presetSubtype="1"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1250"/>
                            </p:stCondLst>
                            <p:childTnLst>
                              <p:par>
                                <p:cTn id="20" presetID="3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style.rotation</p:attrName>
                                        </p:attrNameLst>
                                      </p:cBhvr>
                                      <p:tavLst>
                                        <p:tav tm="0">
                                          <p:val>
                                            <p:fltVal val="720"/>
                                          </p:val>
                                        </p:tav>
                                        <p:tav tm="100000">
                                          <p:val>
                                            <p:fltVal val="0"/>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 calcmode="lin" valueType="num">
                                      <p:cBhvr>
                                        <p:cTn id="25" dur="5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delo">
  <a:themeElements>
    <a:clrScheme name="Modelo_de_apresentaca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elo_de_apresentaca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C7A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odelo_de_apresentaca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elo_de_apresentaca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elo_de_apresentaca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elo_de_apresentaca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elo_de_apresentaca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elo_de_apresentaca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elo_de_apresentaca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elo_de_apresentaca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elo_de_apresentaca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elo_de_apresentaca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elo_de_apresentaca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elo_de_apresentaca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10131</TotalTime>
  <Words>1169</Words>
  <Application>Microsoft Office PowerPoint</Application>
  <PresentationFormat>Apresentação na tela (4:3)</PresentationFormat>
  <Paragraphs>222</Paragraphs>
  <Slides>22</Slides>
  <Notes>13</Notes>
  <HiddenSlides>0</HiddenSlides>
  <MMClips>0</MMClips>
  <ScaleCrop>false</ScaleCrop>
  <HeadingPairs>
    <vt:vector size="4" baseType="variant">
      <vt:variant>
        <vt:lpstr>Tema</vt:lpstr>
      </vt:variant>
      <vt:variant>
        <vt:i4>1</vt:i4>
      </vt:variant>
      <vt:variant>
        <vt:lpstr>Títulos de slides</vt:lpstr>
      </vt:variant>
      <vt:variant>
        <vt:i4>22</vt:i4>
      </vt:variant>
    </vt:vector>
  </HeadingPairs>
  <TitlesOfParts>
    <vt:vector size="23" baseType="lpstr">
      <vt:lpstr>Modelo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 SOCIEDADE QUER O DESMATAMENTO ZERO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Marina</dc:creator>
  <cp:lastModifiedBy>GREENPEACE</cp:lastModifiedBy>
  <cp:revision>485</cp:revision>
  <dcterms:created xsi:type="dcterms:W3CDTF">2014-06-17T16:14:57Z</dcterms:created>
  <dcterms:modified xsi:type="dcterms:W3CDTF">2017-05-10T16:09:25Z</dcterms:modified>
</cp:coreProperties>
</file>