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1"/>
  </p:sldMasterIdLst>
  <p:notesMasterIdLst>
    <p:notesMasterId r:id="rId30"/>
  </p:notesMasterIdLst>
  <p:sldIdLst>
    <p:sldId id="708" r:id="rId2"/>
    <p:sldId id="709" r:id="rId3"/>
    <p:sldId id="710" r:id="rId4"/>
    <p:sldId id="711" r:id="rId5"/>
    <p:sldId id="287" r:id="rId6"/>
    <p:sldId id="283" r:id="rId7"/>
    <p:sldId id="566" r:id="rId8"/>
    <p:sldId id="569" r:id="rId9"/>
    <p:sldId id="573" r:id="rId10"/>
    <p:sldId id="300" r:id="rId11"/>
    <p:sldId id="276" r:id="rId12"/>
    <p:sldId id="282" r:id="rId13"/>
    <p:sldId id="295" r:id="rId14"/>
    <p:sldId id="575" r:id="rId15"/>
    <p:sldId id="699" r:id="rId16"/>
    <p:sldId id="694" r:id="rId17"/>
    <p:sldId id="577" r:id="rId18"/>
    <p:sldId id="578" r:id="rId19"/>
    <p:sldId id="284" r:id="rId20"/>
    <p:sldId id="702" r:id="rId21"/>
    <p:sldId id="281" r:id="rId22"/>
    <p:sldId id="698" r:id="rId23"/>
    <p:sldId id="695" r:id="rId24"/>
    <p:sldId id="712" r:id="rId25"/>
    <p:sldId id="305" r:id="rId26"/>
    <p:sldId id="263" r:id="rId27"/>
    <p:sldId id="696" r:id="rId28"/>
    <p:sldId id="29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André Uehara" initials="CAU" lastIdx="1" clrIdx="0">
    <p:extLst>
      <p:ext uri="{19B8F6BF-5375-455C-9EA6-DF929625EA0E}">
        <p15:presenceInfo xmlns:p15="http://schemas.microsoft.com/office/powerpoint/2012/main" userId="055aaaa1dcce1b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8BF"/>
    <a:srgbClr val="FBE400"/>
    <a:srgbClr val="FECE00"/>
    <a:srgbClr val="F8EA7E"/>
    <a:srgbClr val="0B6D94"/>
    <a:srgbClr val="0B6183"/>
    <a:srgbClr val="00FDFF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64B021-7C4B-854E-BDC9-BA599A39097A}" v="16" dt="2019-05-30T01:48:06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35" autoAdjust="0"/>
    <p:restoredTop sz="79648"/>
  </p:normalViewPr>
  <p:slideViewPr>
    <p:cSldViewPr snapToGrid="0">
      <p:cViewPr varScale="1">
        <p:scale>
          <a:sx n="73" d="100"/>
          <a:sy n="73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55aaaa1dcce1b38/Aulas%20Apresenta&#231;&#245;es/20190418%20Brasil%20envelheceu%20Gerp/20190418%20Brasil%20envelheceu%20Ger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'[20190418 Brasil envelheceu Gerp.xlsx]Planilha1'!$C$19:$C$30</c:f>
              <c:numCache>
                <c:formatCode>#,##0.00</c:formatCode>
                <c:ptCount val="12"/>
                <c:pt idx="0">
                  <c:v>17.438434000000001</c:v>
                </c:pt>
                <c:pt idx="1">
                  <c:v>30.635605000000002</c:v>
                </c:pt>
                <c:pt idx="2">
                  <c:v>41.165289000000001</c:v>
                </c:pt>
                <c:pt idx="3">
                  <c:v>51.941766999999999</c:v>
                </c:pt>
                <c:pt idx="4">
                  <c:v>70.070457000000005</c:v>
                </c:pt>
                <c:pt idx="5">
                  <c:v>93.139037000000002</c:v>
                </c:pt>
                <c:pt idx="6">
                  <c:v>119.002706</c:v>
                </c:pt>
                <c:pt idx="7">
                  <c:v>146.82547500000001</c:v>
                </c:pt>
                <c:pt idx="8">
                  <c:v>169.79917</c:v>
                </c:pt>
                <c:pt idx="9">
                  <c:v>190.755799</c:v>
                </c:pt>
                <c:pt idx="10">
                  <c:v>201.76</c:v>
                </c:pt>
                <c:pt idx="11">
                  <c:v>208.5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55B-644C-A950-A4FF40F614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4692112"/>
        <c:axId val="314689368"/>
      </c:lineChart>
      <c:catAx>
        <c:axId val="314692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4689368"/>
        <c:crosses val="autoZero"/>
        <c:auto val="1"/>
        <c:lblAlgn val="ctr"/>
        <c:lblOffset val="100"/>
        <c:noMultiLvlLbl val="0"/>
      </c:catAx>
      <c:valAx>
        <c:axId val="3146893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1469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339091996351661E-3"/>
          <c:y val="1.8338003084207551E-3"/>
          <c:w val="0.99003596822575257"/>
          <c:h val="0.981615590470454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dLbls>
            <c:dLbl>
              <c:idx val="5"/>
              <c:layout>
                <c:manualLayout>
                  <c:x val="-5.8201102452614013E-3"/>
                  <c:y val="-7.17186855194283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F04-2245-8C41-B82D7074075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Plan1!$C$2:$C$7</c:f>
              <c:numCache>
                <c:formatCode>General</c:formatCode>
                <c:ptCount val="6"/>
                <c:pt idx="0">
                  <c:v>4.0999999999999996</c:v>
                </c:pt>
                <c:pt idx="1">
                  <c:v>4.7</c:v>
                </c:pt>
                <c:pt idx="2">
                  <c:v>6.1</c:v>
                </c:pt>
                <c:pt idx="3">
                  <c:v>8.5</c:v>
                </c:pt>
                <c:pt idx="4">
                  <c:v>10.8</c:v>
                </c:pt>
                <c:pt idx="5">
                  <c:v>15.6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39-3240-BD40-D3517DD6A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688584"/>
        <c:axId val="314689760"/>
      </c:barChart>
      <c:dateAx>
        <c:axId val="314688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689760"/>
        <c:crosses val="autoZero"/>
        <c:auto val="0"/>
        <c:lblOffset val="100"/>
        <c:baseTimeUnit val="days"/>
      </c:dateAx>
      <c:valAx>
        <c:axId val="3146897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1468858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svg"/><Relationship Id="rId1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96C031-BCE3-4378-A6CC-34C8BEF2A41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543BDB-B43C-4429-B051-AE870F451EEA}">
      <dgm:prSet/>
      <dgm:spPr/>
      <dgm:t>
        <a:bodyPr/>
        <a:lstStyle/>
        <a:p>
          <a:r>
            <a:rPr lang="pt-BR"/>
            <a:t>Hospitalocêntrico</a:t>
          </a:r>
          <a:endParaRPr lang="en-US"/>
        </a:p>
      </dgm:t>
    </dgm:pt>
    <dgm:pt modelId="{02CD1815-8341-4C83-8FF9-34B6F0BA9268}" type="parTrans" cxnId="{2EB3465A-05A1-4CB4-9FAC-D18B3D3D4991}">
      <dgm:prSet/>
      <dgm:spPr/>
      <dgm:t>
        <a:bodyPr/>
        <a:lstStyle/>
        <a:p>
          <a:endParaRPr lang="en-US"/>
        </a:p>
      </dgm:t>
    </dgm:pt>
    <dgm:pt modelId="{DC826863-57AF-4090-837E-9FE152DC9816}" type="sibTrans" cxnId="{2EB3465A-05A1-4CB4-9FAC-D18B3D3D4991}">
      <dgm:prSet/>
      <dgm:spPr/>
      <dgm:t>
        <a:bodyPr/>
        <a:lstStyle/>
        <a:p>
          <a:endParaRPr lang="en-US"/>
        </a:p>
      </dgm:t>
    </dgm:pt>
    <dgm:pt modelId="{CEAD87E3-35A4-4C9B-B60A-2C8760C5DCC8}">
      <dgm:prSet/>
      <dgm:spPr/>
      <dgm:t>
        <a:bodyPr/>
        <a:lstStyle/>
        <a:p>
          <a:r>
            <a:rPr lang="pt-BR"/>
            <a:t>Medicocêntrico</a:t>
          </a:r>
          <a:endParaRPr lang="en-US"/>
        </a:p>
      </dgm:t>
    </dgm:pt>
    <dgm:pt modelId="{B6C81AEF-37F9-4E71-81A5-1A8915C91A13}" type="parTrans" cxnId="{44D23074-9D2A-40D0-B5DC-5FF0BEA09B92}">
      <dgm:prSet/>
      <dgm:spPr/>
      <dgm:t>
        <a:bodyPr/>
        <a:lstStyle/>
        <a:p>
          <a:endParaRPr lang="en-US"/>
        </a:p>
      </dgm:t>
    </dgm:pt>
    <dgm:pt modelId="{FC9CD38F-A230-4A50-9BE8-B6CBB2F9EEE6}" type="sibTrans" cxnId="{44D23074-9D2A-40D0-B5DC-5FF0BEA09B92}">
      <dgm:prSet/>
      <dgm:spPr/>
      <dgm:t>
        <a:bodyPr/>
        <a:lstStyle/>
        <a:p>
          <a:endParaRPr lang="en-US"/>
        </a:p>
      </dgm:t>
    </dgm:pt>
    <dgm:pt modelId="{9B0FCF51-524D-46DC-B920-B0BDD3EC5302}">
      <dgm:prSet/>
      <dgm:spPr/>
      <dgm:t>
        <a:bodyPr/>
        <a:lstStyle/>
        <a:p>
          <a:r>
            <a:rPr lang="pt-BR" dirty="0"/>
            <a:t>Idoso visto como um ser doente</a:t>
          </a:r>
          <a:endParaRPr lang="en-US" dirty="0"/>
        </a:p>
      </dgm:t>
    </dgm:pt>
    <dgm:pt modelId="{EB5D7CF8-0072-4D2B-8A50-104354A5DEC3}" type="parTrans" cxnId="{DA807674-AA68-451A-AD74-0E026C3EAF33}">
      <dgm:prSet/>
      <dgm:spPr/>
      <dgm:t>
        <a:bodyPr/>
        <a:lstStyle/>
        <a:p>
          <a:endParaRPr lang="en-US"/>
        </a:p>
      </dgm:t>
    </dgm:pt>
    <dgm:pt modelId="{4871A151-DC30-490D-96E2-482DDCE7C4FF}" type="sibTrans" cxnId="{DA807674-AA68-451A-AD74-0E026C3EAF33}">
      <dgm:prSet/>
      <dgm:spPr/>
      <dgm:t>
        <a:bodyPr/>
        <a:lstStyle/>
        <a:p>
          <a:endParaRPr lang="en-US"/>
        </a:p>
      </dgm:t>
    </dgm:pt>
    <dgm:pt modelId="{E345B74F-DD8F-E346-BF90-33EE3C9054C8}">
      <dgm:prSet/>
      <dgm:spPr/>
      <dgm:t>
        <a:bodyPr/>
        <a:lstStyle/>
        <a:p>
          <a:r>
            <a:rPr lang="pt-BR" dirty="0"/>
            <a:t>Tripla carga de doenças</a:t>
          </a:r>
        </a:p>
      </dgm:t>
    </dgm:pt>
    <dgm:pt modelId="{E5813A93-ABBB-CC41-9E78-ABED147CFC4D}" type="parTrans" cxnId="{8CBA2B6F-EDB3-1C41-8A49-4C38D34C8321}">
      <dgm:prSet/>
      <dgm:spPr/>
    </dgm:pt>
    <dgm:pt modelId="{BC83F16D-2C92-334E-9ABE-A11558F8A052}" type="sibTrans" cxnId="{8CBA2B6F-EDB3-1C41-8A49-4C38D34C8321}">
      <dgm:prSet/>
      <dgm:spPr/>
    </dgm:pt>
    <dgm:pt modelId="{C8E49311-0A1C-344C-9A9B-549C7089B59F}" type="pres">
      <dgm:prSet presAssocID="{DF96C031-BCE3-4378-A6CC-34C8BEF2A4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1A5AA36-F347-0D44-ABBC-087F917CD24E}" type="pres">
      <dgm:prSet presAssocID="{5F543BDB-B43C-4429-B051-AE870F451EE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8CA53B-AD62-954C-83ED-164B2276C899}" type="pres">
      <dgm:prSet presAssocID="{DC826863-57AF-4090-837E-9FE152DC9816}" presName="spacer" presStyleCnt="0"/>
      <dgm:spPr/>
    </dgm:pt>
    <dgm:pt modelId="{6C576B40-0A40-E345-8425-EE157DFFB7F5}" type="pres">
      <dgm:prSet presAssocID="{CEAD87E3-35A4-4C9B-B60A-2C8760C5DCC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C9169F-244D-D44D-B42F-35228CF91A05}" type="pres">
      <dgm:prSet presAssocID="{FC9CD38F-A230-4A50-9BE8-B6CBB2F9EEE6}" presName="spacer" presStyleCnt="0"/>
      <dgm:spPr/>
    </dgm:pt>
    <dgm:pt modelId="{A7E546C8-90B9-E74B-B863-EA18B6388B37}" type="pres">
      <dgm:prSet presAssocID="{E345B74F-DD8F-E346-BF90-33EE3C9054C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071F259-B0E4-F44D-BC60-2F090BBB49C7}" type="pres">
      <dgm:prSet presAssocID="{BC83F16D-2C92-334E-9ABE-A11558F8A052}" presName="spacer" presStyleCnt="0"/>
      <dgm:spPr/>
    </dgm:pt>
    <dgm:pt modelId="{CD6BB4BA-A1B5-FF42-A3E5-BEE27B72496C}" type="pres">
      <dgm:prSet presAssocID="{9B0FCF51-524D-46DC-B920-B0BDD3EC530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59F2F0D-A7E3-1E46-B30F-D12E584ADBC1}" type="presOf" srcId="{5F543BDB-B43C-4429-B051-AE870F451EEA}" destId="{D1A5AA36-F347-0D44-ABBC-087F917CD24E}" srcOrd="0" destOrd="0" presId="urn:microsoft.com/office/officeart/2005/8/layout/vList2"/>
    <dgm:cxn modelId="{F31E6C1A-4AE8-934B-B1C9-7179C20F02FD}" type="presOf" srcId="{DF96C031-BCE3-4378-A6CC-34C8BEF2A41F}" destId="{C8E49311-0A1C-344C-9A9B-549C7089B59F}" srcOrd="0" destOrd="0" presId="urn:microsoft.com/office/officeart/2005/8/layout/vList2"/>
    <dgm:cxn modelId="{44D23074-9D2A-40D0-B5DC-5FF0BEA09B92}" srcId="{DF96C031-BCE3-4378-A6CC-34C8BEF2A41F}" destId="{CEAD87E3-35A4-4C9B-B60A-2C8760C5DCC8}" srcOrd="1" destOrd="0" parTransId="{B6C81AEF-37F9-4E71-81A5-1A8915C91A13}" sibTransId="{FC9CD38F-A230-4A50-9BE8-B6CBB2F9EEE6}"/>
    <dgm:cxn modelId="{605B4D15-D152-9B44-AEB2-E4BFFCC20E94}" type="presOf" srcId="{9B0FCF51-524D-46DC-B920-B0BDD3EC5302}" destId="{CD6BB4BA-A1B5-FF42-A3E5-BEE27B72496C}" srcOrd="0" destOrd="0" presId="urn:microsoft.com/office/officeart/2005/8/layout/vList2"/>
    <dgm:cxn modelId="{DA807674-AA68-451A-AD74-0E026C3EAF33}" srcId="{DF96C031-BCE3-4378-A6CC-34C8BEF2A41F}" destId="{9B0FCF51-524D-46DC-B920-B0BDD3EC5302}" srcOrd="3" destOrd="0" parTransId="{EB5D7CF8-0072-4D2B-8A50-104354A5DEC3}" sibTransId="{4871A151-DC30-490D-96E2-482DDCE7C4FF}"/>
    <dgm:cxn modelId="{3814BF88-5405-5347-9855-8E7D2127D522}" type="presOf" srcId="{E345B74F-DD8F-E346-BF90-33EE3C9054C8}" destId="{A7E546C8-90B9-E74B-B863-EA18B6388B37}" srcOrd="0" destOrd="0" presId="urn:microsoft.com/office/officeart/2005/8/layout/vList2"/>
    <dgm:cxn modelId="{8CBA2B6F-EDB3-1C41-8A49-4C38D34C8321}" srcId="{DF96C031-BCE3-4378-A6CC-34C8BEF2A41F}" destId="{E345B74F-DD8F-E346-BF90-33EE3C9054C8}" srcOrd="2" destOrd="0" parTransId="{E5813A93-ABBB-CC41-9E78-ABED147CFC4D}" sibTransId="{BC83F16D-2C92-334E-9ABE-A11558F8A052}"/>
    <dgm:cxn modelId="{2EB3465A-05A1-4CB4-9FAC-D18B3D3D4991}" srcId="{DF96C031-BCE3-4378-A6CC-34C8BEF2A41F}" destId="{5F543BDB-B43C-4429-B051-AE870F451EEA}" srcOrd="0" destOrd="0" parTransId="{02CD1815-8341-4C83-8FF9-34B6F0BA9268}" sibTransId="{DC826863-57AF-4090-837E-9FE152DC9816}"/>
    <dgm:cxn modelId="{C4B5A765-DB03-CD44-963A-DDD05A9F6976}" type="presOf" srcId="{CEAD87E3-35A4-4C9B-B60A-2C8760C5DCC8}" destId="{6C576B40-0A40-E345-8425-EE157DFFB7F5}" srcOrd="0" destOrd="0" presId="urn:microsoft.com/office/officeart/2005/8/layout/vList2"/>
    <dgm:cxn modelId="{45DEDD2A-7265-8649-9C06-1182C9F32D6C}" type="presParOf" srcId="{C8E49311-0A1C-344C-9A9B-549C7089B59F}" destId="{D1A5AA36-F347-0D44-ABBC-087F917CD24E}" srcOrd="0" destOrd="0" presId="urn:microsoft.com/office/officeart/2005/8/layout/vList2"/>
    <dgm:cxn modelId="{72205195-EC54-0943-8287-C390EC34D73D}" type="presParOf" srcId="{C8E49311-0A1C-344C-9A9B-549C7089B59F}" destId="{AA8CA53B-AD62-954C-83ED-164B2276C899}" srcOrd="1" destOrd="0" presId="urn:microsoft.com/office/officeart/2005/8/layout/vList2"/>
    <dgm:cxn modelId="{2FB9DFA7-FADB-A546-B82B-6EF1F1A20173}" type="presParOf" srcId="{C8E49311-0A1C-344C-9A9B-549C7089B59F}" destId="{6C576B40-0A40-E345-8425-EE157DFFB7F5}" srcOrd="2" destOrd="0" presId="urn:microsoft.com/office/officeart/2005/8/layout/vList2"/>
    <dgm:cxn modelId="{FFDFB19F-2EF3-CC4B-9DC7-90777B8F2797}" type="presParOf" srcId="{C8E49311-0A1C-344C-9A9B-549C7089B59F}" destId="{93C9169F-244D-D44D-B42F-35228CF91A05}" srcOrd="3" destOrd="0" presId="urn:microsoft.com/office/officeart/2005/8/layout/vList2"/>
    <dgm:cxn modelId="{4C67D4E9-35E3-4440-BEE5-07F2C0CB7887}" type="presParOf" srcId="{C8E49311-0A1C-344C-9A9B-549C7089B59F}" destId="{A7E546C8-90B9-E74B-B863-EA18B6388B37}" srcOrd="4" destOrd="0" presId="urn:microsoft.com/office/officeart/2005/8/layout/vList2"/>
    <dgm:cxn modelId="{EB3772B7-E81A-AF4C-8C26-822CBD3AAFA9}" type="presParOf" srcId="{C8E49311-0A1C-344C-9A9B-549C7089B59F}" destId="{4071F259-B0E4-F44D-BC60-2F090BBB49C7}" srcOrd="5" destOrd="0" presId="urn:microsoft.com/office/officeart/2005/8/layout/vList2"/>
    <dgm:cxn modelId="{AC85E20B-FF3F-0349-BC32-6DF43EAC7780}" type="presParOf" srcId="{C8E49311-0A1C-344C-9A9B-549C7089B59F}" destId="{CD6BB4BA-A1B5-FF42-A3E5-BEE27B72496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E33C6-F10A-4DB5-9F62-4642CBA4BE4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FD1ACDC-3AEB-4094-925C-D2EF50F230FB}">
      <dgm:prSet/>
      <dgm:spPr/>
      <dgm:t>
        <a:bodyPr/>
        <a:lstStyle/>
        <a:p>
          <a:pPr>
            <a:defRPr cap="all"/>
          </a:pPr>
          <a:r>
            <a:rPr lang="pt-BR" dirty="0"/>
            <a:t>qual a situação atual?</a:t>
          </a:r>
          <a:endParaRPr lang="en-US" dirty="0"/>
        </a:p>
      </dgm:t>
    </dgm:pt>
    <dgm:pt modelId="{BE5AD692-6A24-4DB9-B158-4BB12B09E85C}" type="parTrans" cxnId="{E0D2C0DB-7574-4BF1-8C22-1CDF85634C20}">
      <dgm:prSet/>
      <dgm:spPr/>
      <dgm:t>
        <a:bodyPr/>
        <a:lstStyle/>
        <a:p>
          <a:endParaRPr lang="en-US"/>
        </a:p>
      </dgm:t>
    </dgm:pt>
    <dgm:pt modelId="{C471EC9D-B436-4FA9-AB0D-357DE5E81053}" type="sibTrans" cxnId="{E0D2C0DB-7574-4BF1-8C22-1CDF85634C20}">
      <dgm:prSet/>
      <dgm:spPr/>
      <dgm:t>
        <a:bodyPr/>
        <a:lstStyle/>
        <a:p>
          <a:endParaRPr lang="en-US"/>
        </a:p>
      </dgm:t>
    </dgm:pt>
    <dgm:pt modelId="{185DB584-6463-44A0-9401-4F8202BD592A}">
      <dgm:prSet/>
      <dgm:spPr/>
      <dgm:t>
        <a:bodyPr/>
        <a:lstStyle/>
        <a:p>
          <a:pPr>
            <a:defRPr cap="all"/>
          </a:pPr>
          <a:r>
            <a:rPr lang="pt-BR"/>
            <a:t>Será que cuidamos de nossos idosos de forma adequada?</a:t>
          </a:r>
          <a:endParaRPr lang="en-US"/>
        </a:p>
      </dgm:t>
    </dgm:pt>
    <dgm:pt modelId="{EFC7AE34-B0A9-4ED0-8254-401BF060790C}" type="parTrans" cxnId="{07406E13-6739-4AD0-B8C3-E53F0583AB43}">
      <dgm:prSet/>
      <dgm:spPr/>
      <dgm:t>
        <a:bodyPr/>
        <a:lstStyle/>
        <a:p>
          <a:endParaRPr lang="en-US"/>
        </a:p>
      </dgm:t>
    </dgm:pt>
    <dgm:pt modelId="{B8C8BB49-15FD-4FCF-95BE-E40574FFE0FE}" type="sibTrans" cxnId="{07406E13-6739-4AD0-B8C3-E53F0583AB43}">
      <dgm:prSet/>
      <dgm:spPr/>
      <dgm:t>
        <a:bodyPr/>
        <a:lstStyle/>
        <a:p>
          <a:endParaRPr lang="en-US"/>
        </a:p>
      </dgm:t>
    </dgm:pt>
    <dgm:pt modelId="{88722F43-9A5B-4862-BABE-A4063761DCA0}" type="pres">
      <dgm:prSet presAssocID="{FEEE33C6-F10A-4DB5-9F62-4642CBA4BE4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0306EFE-B22C-4EA8-A1B1-1AA99DD4FCA4}" type="pres">
      <dgm:prSet presAssocID="{4FD1ACDC-3AEB-4094-925C-D2EF50F230FB}" presName="compNode" presStyleCnt="0"/>
      <dgm:spPr/>
    </dgm:pt>
    <dgm:pt modelId="{81A5BA04-D63C-4CCA-939B-1178A05263EA}" type="pres">
      <dgm:prSet presAssocID="{4FD1ACDC-3AEB-4094-925C-D2EF50F230FB}" presName="iconBgRect" presStyleLbl="bgShp" presStyleIdx="0" presStyleCnt="2"/>
      <dgm:spPr>
        <a:solidFill>
          <a:schemeClr val="tx1"/>
        </a:solidFill>
      </dgm:spPr>
    </dgm:pt>
    <dgm:pt modelId="{FCAE7CB1-B9E7-4419-8645-7ED170573087}" type="pres">
      <dgm:prSet presAssocID="{4FD1ACDC-3AEB-4094-925C-D2EF50F230F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8F124B4-A8C0-40F8-AC2A-156A6DB04D0F}" type="pres">
      <dgm:prSet presAssocID="{4FD1ACDC-3AEB-4094-925C-D2EF50F230FB}" presName="spaceRect" presStyleCnt="0"/>
      <dgm:spPr/>
    </dgm:pt>
    <dgm:pt modelId="{16905A7C-3AC9-4F02-9761-E5D5D75B01D1}" type="pres">
      <dgm:prSet presAssocID="{4FD1ACDC-3AEB-4094-925C-D2EF50F230FB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  <dgm:pt modelId="{5FD6B6E2-7FE2-4D8A-9F2F-D053850E6E77}" type="pres">
      <dgm:prSet presAssocID="{C471EC9D-B436-4FA9-AB0D-357DE5E81053}" presName="sibTrans" presStyleCnt="0"/>
      <dgm:spPr/>
    </dgm:pt>
    <dgm:pt modelId="{6A44ACC5-2014-4E79-A915-4EC0C0DF9D98}" type="pres">
      <dgm:prSet presAssocID="{185DB584-6463-44A0-9401-4F8202BD592A}" presName="compNode" presStyleCnt="0"/>
      <dgm:spPr/>
    </dgm:pt>
    <dgm:pt modelId="{4B83BA6F-994B-4545-AA03-542723FF639A}" type="pres">
      <dgm:prSet presAssocID="{185DB584-6463-44A0-9401-4F8202BD592A}" presName="iconBgRect" presStyleLbl="bgShp" presStyleIdx="1" presStyleCnt="2"/>
      <dgm:spPr>
        <a:solidFill>
          <a:srgbClr val="7030A0"/>
        </a:solidFill>
      </dgm:spPr>
    </dgm:pt>
    <dgm:pt modelId="{9779B93B-2CDF-4887-8AE5-BE63A42D2B2F}" type="pres">
      <dgm:prSet presAssocID="{185DB584-6463-44A0-9401-4F8202BD592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5A765132-1B2D-470F-AC58-C148333F1C28}" type="pres">
      <dgm:prSet presAssocID="{185DB584-6463-44A0-9401-4F8202BD592A}" presName="spaceRect" presStyleCnt="0"/>
      <dgm:spPr/>
    </dgm:pt>
    <dgm:pt modelId="{16139E3A-EDB9-428F-8A72-F4C9662A2282}" type="pres">
      <dgm:prSet presAssocID="{185DB584-6463-44A0-9401-4F8202BD592A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14BB707-8065-45EC-A55E-92BDA1DEBDE1}" type="presOf" srcId="{FEEE33C6-F10A-4DB5-9F62-4642CBA4BE4B}" destId="{88722F43-9A5B-4862-BABE-A4063761DCA0}" srcOrd="0" destOrd="0" presId="urn:microsoft.com/office/officeart/2018/5/layout/IconCircleLabelList"/>
    <dgm:cxn modelId="{3BB6BFA4-7AB8-4A63-99D7-F55E8CE7149A}" type="presOf" srcId="{4FD1ACDC-3AEB-4094-925C-D2EF50F230FB}" destId="{16905A7C-3AC9-4F02-9761-E5D5D75B01D1}" srcOrd="0" destOrd="0" presId="urn:microsoft.com/office/officeart/2018/5/layout/IconCircleLabelList"/>
    <dgm:cxn modelId="{07406E13-6739-4AD0-B8C3-E53F0583AB43}" srcId="{FEEE33C6-F10A-4DB5-9F62-4642CBA4BE4B}" destId="{185DB584-6463-44A0-9401-4F8202BD592A}" srcOrd="1" destOrd="0" parTransId="{EFC7AE34-B0A9-4ED0-8254-401BF060790C}" sibTransId="{B8C8BB49-15FD-4FCF-95BE-E40574FFE0FE}"/>
    <dgm:cxn modelId="{E0D2C0DB-7574-4BF1-8C22-1CDF85634C20}" srcId="{FEEE33C6-F10A-4DB5-9F62-4642CBA4BE4B}" destId="{4FD1ACDC-3AEB-4094-925C-D2EF50F230FB}" srcOrd="0" destOrd="0" parTransId="{BE5AD692-6A24-4DB9-B158-4BB12B09E85C}" sibTransId="{C471EC9D-B436-4FA9-AB0D-357DE5E81053}"/>
    <dgm:cxn modelId="{FF6E8F38-43A7-456B-871C-6EB0F0472846}" type="presOf" srcId="{185DB584-6463-44A0-9401-4F8202BD592A}" destId="{16139E3A-EDB9-428F-8A72-F4C9662A2282}" srcOrd="0" destOrd="0" presId="urn:microsoft.com/office/officeart/2018/5/layout/IconCircleLabelList"/>
    <dgm:cxn modelId="{1B8AF37A-7E7F-4469-89E2-6D9659A9E574}" type="presParOf" srcId="{88722F43-9A5B-4862-BABE-A4063761DCA0}" destId="{00306EFE-B22C-4EA8-A1B1-1AA99DD4FCA4}" srcOrd="0" destOrd="0" presId="urn:microsoft.com/office/officeart/2018/5/layout/IconCircleLabelList"/>
    <dgm:cxn modelId="{95674E7A-2483-468E-B45A-28BC02B8A5EF}" type="presParOf" srcId="{00306EFE-B22C-4EA8-A1B1-1AA99DD4FCA4}" destId="{81A5BA04-D63C-4CCA-939B-1178A05263EA}" srcOrd="0" destOrd="0" presId="urn:microsoft.com/office/officeart/2018/5/layout/IconCircleLabelList"/>
    <dgm:cxn modelId="{150A06D4-B638-4158-8E81-F9F43463B5F8}" type="presParOf" srcId="{00306EFE-B22C-4EA8-A1B1-1AA99DD4FCA4}" destId="{FCAE7CB1-B9E7-4419-8645-7ED170573087}" srcOrd="1" destOrd="0" presId="urn:microsoft.com/office/officeart/2018/5/layout/IconCircleLabelList"/>
    <dgm:cxn modelId="{5AFC4C50-8362-4AC6-B1F8-885B23615D10}" type="presParOf" srcId="{00306EFE-B22C-4EA8-A1B1-1AA99DD4FCA4}" destId="{E8F124B4-A8C0-40F8-AC2A-156A6DB04D0F}" srcOrd="2" destOrd="0" presId="urn:microsoft.com/office/officeart/2018/5/layout/IconCircleLabelList"/>
    <dgm:cxn modelId="{AE9257C8-C808-4D99-9967-345E5E90060B}" type="presParOf" srcId="{00306EFE-B22C-4EA8-A1B1-1AA99DD4FCA4}" destId="{16905A7C-3AC9-4F02-9761-E5D5D75B01D1}" srcOrd="3" destOrd="0" presId="urn:microsoft.com/office/officeart/2018/5/layout/IconCircleLabelList"/>
    <dgm:cxn modelId="{5BA00826-9551-438C-BDB8-4C16E85F4607}" type="presParOf" srcId="{88722F43-9A5B-4862-BABE-A4063761DCA0}" destId="{5FD6B6E2-7FE2-4D8A-9F2F-D053850E6E77}" srcOrd="1" destOrd="0" presId="urn:microsoft.com/office/officeart/2018/5/layout/IconCircleLabelList"/>
    <dgm:cxn modelId="{2343AC3B-2A34-41A1-A542-F51E2BD90610}" type="presParOf" srcId="{88722F43-9A5B-4862-BABE-A4063761DCA0}" destId="{6A44ACC5-2014-4E79-A915-4EC0C0DF9D98}" srcOrd="2" destOrd="0" presId="urn:microsoft.com/office/officeart/2018/5/layout/IconCircleLabelList"/>
    <dgm:cxn modelId="{F3D5BE1B-94F9-4987-AD6C-DEE57EA745FD}" type="presParOf" srcId="{6A44ACC5-2014-4E79-A915-4EC0C0DF9D98}" destId="{4B83BA6F-994B-4545-AA03-542723FF639A}" srcOrd="0" destOrd="0" presId="urn:microsoft.com/office/officeart/2018/5/layout/IconCircleLabelList"/>
    <dgm:cxn modelId="{11C2B177-9BA2-4803-A082-14A389CD2211}" type="presParOf" srcId="{6A44ACC5-2014-4E79-A915-4EC0C0DF9D98}" destId="{9779B93B-2CDF-4887-8AE5-BE63A42D2B2F}" srcOrd="1" destOrd="0" presId="urn:microsoft.com/office/officeart/2018/5/layout/IconCircleLabelList"/>
    <dgm:cxn modelId="{A2439217-60DB-4B3B-B0E3-07009CAECCF1}" type="presParOf" srcId="{6A44ACC5-2014-4E79-A915-4EC0C0DF9D98}" destId="{5A765132-1B2D-470F-AC58-C148333F1C28}" srcOrd="2" destOrd="0" presId="urn:microsoft.com/office/officeart/2018/5/layout/IconCircleLabelList"/>
    <dgm:cxn modelId="{12979853-37E6-4AED-B99F-57573EA5A5D8}" type="presParOf" srcId="{6A44ACC5-2014-4E79-A915-4EC0C0DF9D98}" destId="{16139E3A-EDB9-428F-8A72-F4C9662A228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0.8754</cdr:x>
      <cdr:y>0.05674</cdr:y>
    </cdr:from>
    <cdr:to>
      <cdr:x>0.94087</cdr:x>
      <cdr:y>0.15679</cdr:y>
    </cdr:to>
    <cdr:sp macro="" textlink="">
      <cdr:nvSpPr>
        <cdr:cNvPr id="2" name="Retângulo 1">
          <a:extLst xmlns:a="http://schemas.openxmlformats.org/drawingml/2006/main">
            <a:ext uri="{FF2B5EF4-FFF2-40B4-BE49-F238E27FC236}">
              <a16:creationId xmlns:a16="http://schemas.microsoft.com/office/drawing/2014/main" xmlns="" id="{869EBFB9-D255-BA4F-8720-C98BF85D0335}"/>
            </a:ext>
          </a:extLst>
        </cdr:cNvPr>
        <cdr:cNvSpPr/>
      </cdr:nvSpPr>
      <cdr:spPr>
        <a:xfrm xmlns:a="http://schemas.openxmlformats.org/drawingml/2006/main">
          <a:off x="7640780" y="261237"/>
          <a:ext cx="571500" cy="460648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7375B-4815-C642-85F2-DFE3AE6BAA9D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8FF80-484A-D24A-A947-EA5E75E7B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30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263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"/>
            </a:pPr>
            <a:r>
              <a:rPr lang="pt-BR" sz="3600" dirty="0"/>
              <a:t>Transição do modelo de cuidado</a:t>
            </a:r>
          </a:p>
          <a:p>
            <a:pPr>
              <a:buClr>
                <a:schemeClr val="bg1"/>
              </a:buClr>
              <a:buFont typeface="Wingdings" pitchFamily="2" charset="2"/>
              <a:buChar char=""/>
            </a:pPr>
            <a:r>
              <a:rPr lang="pt-BR" sz="3600" dirty="0"/>
              <a:t>Maior causa de </a:t>
            </a:r>
            <a:r>
              <a:rPr lang="pt-BR" sz="3600" dirty="0" err="1"/>
              <a:t>morbi</a:t>
            </a:r>
            <a:r>
              <a:rPr lang="pt-BR" sz="3600" dirty="0"/>
              <a:t> mortalidade </a:t>
            </a:r>
          </a:p>
          <a:p>
            <a:pPr>
              <a:buClr>
                <a:schemeClr val="bg1"/>
              </a:buClr>
              <a:buFont typeface="Wingdings" pitchFamily="2" charset="2"/>
              <a:buChar char=""/>
            </a:pPr>
            <a:r>
              <a:rPr lang="pt-BR" sz="3600" dirty="0"/>
              <a:t>36 mi de óbitos (2008)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"/>
            </a:pPr>
            <a:r>
              <a:rPr lang="pt-BR" sz="3200" dirty="0"/>
              <a:t>DCV 48%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"/>
            </a:pPr>
            <a:r>
              <a:rPr lang="pt-BR" sz="3200" dirty="0"/>
              <a:t>Câncer 21%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"/>
            </a:pPr>
            <a:r>
              <a:rPr lang="pt-BR" sz="3200" dirty="0" err="1"/>
              <a:t>DResp</a:t>
            </a:r>
            <a:r>
              <a:rPr lang="pt-BR" sz="3200" dirty="0"/>
              <a:t> crônica 12%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"/>
            </a:pPr>
            <a:r>
              <a:rPr lang="pt-BR" sz="3200" dirty="0"/>
              <a:t>DM 3%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297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044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46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Antes dia do idoso 27 de setembro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96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1455 geriatras</a:t>
            </a:r>
          </a:p>
          <a:p>
            <a:r>
              <a:rPr lang="pt-BR" dirty="0"/>
              <a:t>380 especialistas gerontologia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240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Militando em </a:t>
            </a:r>
            <a:r>
              <a:rPr lang="pt-BR" dirty="0" err="1"/>
              <a:t>caus</a:t>
            </a:r>
            <a:r>
              <a:rPr lang="pt-BR" dirty="0"/>
              <a:t> </a:t>
            </a:r>
            <a:r>
              <a:rPr lang="pt-BR" dirty="0" err="1"/>
              <a:t>aprópria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31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Transição demográfica</a:t>
            </a:r>
          </a:p>
          <a:p>
            <a:r>
              <a:rPr lang="pt-BR" dirty="0"/>
              <a:t>Transição econômica (rural/urbana)</a:t>
            </a:r>
          </a:p>
          <a:p>
            <a:r>
              <a:rPr lang="pt-BR" dirty="0"/>
              <a:t>Baixa taxa de natalidade</a:t>
            </a:r>
          </a:p>
          <a:p>
            <a:r>
              <a:rPr lang="pt-BR" dirty="0"/>
              <a:t>Transição nutricional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038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46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746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746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746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746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30BE25-FBE8-461F-8CB2-53D2F83BBFE7}" type="slidenum">
              <a:rPr lang="fr-FR" sz="900" smtClean="0"/>
              <a:pPr/>
              <a:t>11</a:t>
            </a:fld>
            <a:endParaRPr lang="fr-FR" sz="9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6263" y="793750"/>
            <a:ext cx="5708650" cy="3211513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dirty="0">
                <a:latin typeface="Arial" charset="0"/>
              </a:rPr>
              <a:t>1940 4,1% = 1,7 Mi</a:t>
            </a:r>
          </a:p>
          <a:p>
            <a:r>
              <a:rPr lang="fr-FR" dirty="0">
                <a:latin typeface="Arial" charset="0"/>
              </a:rPr>
              <a:t>1960 4,7% = 3,3 Mi</a:t>
            </a:r>
          </a:p>
          <a:p>
            <a:r>
              <a:rPr lang="fr-FR" dirty="0">
                <a:latin typeface="Arial" charset="0"/>
              </a:rPr>
              <a:t>1980 6,1% = 7,3 Mi</a:t>
            </a:r>
          </a:p>
          <a:p>
            <a:r>
              <a:rPr lang="fr-FR" dirty="0">
                <a:latin typeface="Arial" charset="0"/>
              </a:rPr>
              <a:t>2000 8,5% = 14,5 Mi</a:t>
            </a:r>
          </a:p>
          <a:p>
            <a:r>
              <a:rPr lang="fr-FR" dirty="0">
                <a:latin typeface="Arial" charset="0"/>
              </a:rPr>
              <a:t>2010 10,8% = 20,5 Mi</a:t>
            </a:r>
          </a:p>
          <a:p>
            <a:r>
              <a:rPr lang="fr-FR" dirty="0">
                <a:latin typeface="Arial" charset="0"/>
              </a:rPr>
              <a:t>2018 14% = 30 Mi</a:t>
            </a:r>
          </a:p>
          <a:p>
            <a:r>
              <a:rPr lang="fr-FR" dirty="0">
                <a:latin typeface="Arial" charset="0"/>
              </a:rPr>
              <a:t>2030 18,6% = 42,1 Mi</a:t>
            </a:r>
          </a:p>
          <a:p>
            <a:endParaRPr lang="fr-FR" dirty="0">
              <a:latin typeface="Arial" charset="0"/>
            </a:endParaRPr>
          </a:p>
          <a:p>
            <a:r>
              <a:rPr lang="fr-FR" dirty="0">
                <a:latin typeface="Arial" charset="0"/>
              </a:rPr>
              <a:t>2039 1 </a:t>
            </a:r>
            <a:r>
              <a:rPr lang="fr-FR" dirty="0" err="1">
                <a:latin typeface="Arial" charset="0"/>
              </a:rPr>
              <a:t>idoso</a:t>
            </a:r>
            <a:r>
              <a:rPr lang="fr-FR" dirty="0">
                <a:latin typeface="Arial" charset="0"/>
              </a:rPr>
              <a:t> para 1 &lt; 15 </a:t>
            </a:r>
            <a:r>
              <a:rPr lang="fr-FR" dirty="0" err="1">
                <a:latin typeface="Arial" charset="0"/>
              </a:rPr>
              <a:t>anos</a:t>
            </a:r>
            <a:endParaRPr lang="fr-FR" dirty="0">
              <a:latin typeface="Arial" charset="0"/>
            </a:endParaRPr>
          </a:p>
          <a:p>
            <a:endParaRPr lang="fr-F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4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2017 13,5% idosos (28 Mi) 2018 </a:t>
            </a:r>
          </a:p>
          <a:p>
            <a:r>
              <a:rPr lang="pt-BR" dirty="0"/>
              <a:t>18% de acréscimo , 4,8 Mi de idosos a mais de 2012 a 2018.</a:t>
            </a: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Rio de Janeiro e o Rio Grande do Sul, ambas com 18,6% 60 anos ou mais.</a:t>
            </a: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Amapá é o estado com menor percentual de idosos, com apenas 7,2% da população.</a:t>
            </a: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2029, no RS haverá mais idosos que crianças.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45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xmlns="" id="{F693EBD7-125C-9049-B491-81F812F3C1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xmlns="" id="{EEC4C377-1B30-5E48-AF6E-710CCBCF5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MITOS</a:t>
            </a:r>
            <a:endParaRPr lang="en-US" altLang="pt-BR"/>
          </a:p>
          <a:p>
            <a:r>
              <a:rPr lang="en-US" altLang="pt-BR" b="1"/>
              <a:t>Most of our images are based on the frail sub-set who frequently use medical services</a:t>
            </a:r>
          </a:p>
          <a:p>
            <a:r>
              <a:rPr lang="pt-BR" altLang="pt-BR"/>
              <a:t>Doris Long desce de rapel a torre Millgate em Portsmouth (Inglaterra); </a:t>
            </a:r>
          </a:p>
          <a:p>
            <a:r>
              <a:rPr lang="pt-BR" altLang="pt-BR"/>
              <a:t>Doris, 92 anos, tornou-se a mulher mais idosa do mundo a descer de rapel e vai entrar no livro dos recordes </a:t>
            </a:r>
            <a:endParaRPr lang="en-US" altLang="pt-BR"/>
          </a:p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14096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novos idosos não se acham velhos. Ninguém quer se sentir inútil e obsoleto.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8FF80-484A-D24A-A947-EA5E75E7B69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06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2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6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6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3"/>
            <a:ext cx="2743200" cy="365125"/>
          </a:xfrm>
        </p:spPr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3"/>
            <a:ext cx="5124887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3" y="5410201"/>
            <a:ext cx="771089" cy="365125"/>
          </a:xfrm>
        </p:spPr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46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6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5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24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7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419601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37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1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3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1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934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134043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32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1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9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8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4" y="3363435"/>
            <a:ext cx="319583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3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3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804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60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4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8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4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3" y="4980856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628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525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609601"/>
            <a:ext cx="2005011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601"/>
            <a:ext cx="7748591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794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3333" y="52391"/>
            <a:ext cx="11516784" cy="14319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38152" y="1941513"/>
            <a:ext cx="10945283" cy="4114800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Costa EFA, 2000</a:t>
            </a: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09AC7-1D79-4C50-B451-8E078CC471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3586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8019924-6573-CB4A-9319-A7D72D3B3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9167" y="75309"/>
            <a:ext cx="1858244" cy="49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6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8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13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49486"/>
            <a:ext cx="4878389" cy="35417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49486"/>
            <a:ext cx="4875211" cy="35417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02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8"/>
            <a:ext cx="9906000" cy="147796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21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1" y="3073399"/>
            <a:ext cx="4878391" cy="271780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9"/>
            <a:ext cx="4875211" cy="271780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58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42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460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6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1" y="592666"/>
            <a:ext cx="5891209" cy="5198534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6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32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3"/>
            <a:ext cx="3666691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93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2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18518"/>
            <a:ext cx="99059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4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5595-12B4-46A0-BE3C-CE4FA526F35C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7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2" y="5883276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EC831-6B2C-4568-8C38-AE4B2A7A0B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00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rasil.elpais.com/tag/tarsila_do_amaral/a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tiff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rasil.elpais.com/tag/tarsila_do_amaral/a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C32546-B8C6-1A4B-822D-CD33BDF44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3586" y="514086"/>
            <a:ext cx="9503229" cy="2620999"/>
          </a:xfrm>
        </p:spPr>
        <p:txBody>
          <a:bodyPr anchor="ctr">
            <a:normAutofit fontScale="90000"/>
          </a:bodyPr>
          <a:lstStyle/>
          <a:p>
            <a:r>
              <a:rPr lang="pt-BR" dirty="0"/>
              <a:t>REQ 23/2019 – CAS</a:t>
            </a:r>
            <a:br>
              <a:rPr lang="pt-BR" dirty="0"/>
            </a:br>
            <a:r>
              <a:rPr lang="pt-BR" dirty="0"/>
              <a:t>Senador Marcelo castro</a:t>
            </a:r>
            <a:br>
              <a:rPr lang="pt-BR" dirty="0"/>
            </a:br>
            <a:r>
              <a:rPr lang="pt-BR" dirty="0"/>
              <a:t>Semana Nacional da pessoa idosa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9CACB2C-C980-4C42-832D-81690C90B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3278" y="2865403"/>
            <a:ext cx="9246055" cy="1715026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30 de maio de 2019</a:t>
            </a:r>
          </a:p>
          <a:p>
            <a:pPr algn="r"/>
            <a:r>
              <a:rPr lang="pt-BR" dirty="0"/>
              <a:t>Comissão de assuntos sociais</a:t>
            </a:r>
          </a:p>
          <a:p>
            <a:pPr algn="r"/>
            <a:r>
              <a:rPr lang="pt-BR" dirty="0"/>
              <a:t>Senado federal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6467323-A1DC-4509-9435-20BE71D13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59" y="5528443"/>
            <a:ext cx="3048490" cy="815471"/>
          </a:xfrm>
          <a:prstGeom prst="round2DiagRect">
            <a:avLst>
              <a:gd name="adj1" fmla="val 5000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2F95F2F-FD91-7844-9BA0-4D83F9F345D4}"/>
              </a:ext>
            </a:extLst>
          </p:cNvPr>
          <p:cNvSpPr txBox="1"/>
          <p:nvPr/>
        </p:nvSpPr>
        <p:spPr>
          <a:xfrm>
            <a:off x="7870371" y="5528443"/>
            <a:ext cx="2147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Carlos André Uehara</a:t>
            </a:r>
          </a:p>
          <a:p>
            <a:r>
              <a:rPr lang="pt-BR" dirty="0"/>
              <a:t>Presidente</a:t>
            </a:r>
          </a:p>
        </p:txBody>
      </p:sp>
    </p:spTree>
    <p:extLst>
      <p:ext uri="{BB962C8B-B14F-4D97-AF65-F5344CB8AC3E}">
        <p14:creationId xmlns:p14="http://schemas.microsoft.com/office/powerpoint/2010/main" val="3794655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C14DC2-4A54-40AC-8EF3-06CEBE60D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EC2BBA-55E7-4DA8-AF56-7DBA1F8191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53897CD-F0E5-8F4A-B75A-B4649AC56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606" y="643467"/>
            <a:ext cx="870479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9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511569" y="323711"/>
            <a:ext cx="7168859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839" tIns="49212" rIns="96839" bIns="49212" anchor="ctr"/>
          <a:lstStyle/>
          <a:p>
            <a:pPr algn="ctr" eaLnBrk="0" hangingPunct="0">
              <a:spcBef>
                <a:spcPct val="50000"/>
              </a:spcBef>
            </a:pPr>
            <a:r>
              <a:rPr lang="fr-FR" sz="2800" b="1" dirty="0" err="1">
                <a:latin typeface="Arial" charset="0"/>
              </a:rPr>
              <a:t>População</a:t>
            </a:r>
            <a:r>
              <a:rPr lang="fr-FR" sz="2800" b="1" dirty="0">
                <a:latin typeface="Arial" charset="0"/>
              </a:rPr>
              <a:t> de </a:t>
            </a:r>
            <a:r>
              <a:rPr lang="fr-FR" sz="2800" b="1" dirty="0" err="1">
                <a:latin typeface="Arial" charset="0"/>
              </a:rPr>
              <a:t>maiores</a:t>
            </a:r>
            <a:r>
              <a:rPr lang="fr-FR" sz="2800" b="1" dirty="0">
                <a:latin typeface="Arial" charset="0"/>
              </a:rPr>
              <a:t> que 60 </a:t>
            </a:r>
            <a:r>
              <a:rPr lang="fr-FR" sz="2800" b="1" dirty="0" err="1">
                <a:latin typeface="Arial" charset="0"/>
              </a:rPr>
              <a:t>anos</a:t>
            </a:r>
            <a:r>
              <a:rPr lang="fr-FR" sz="2800" b="1" dirty="0">
                <a:latin typeface="Arial" charset="0"/>
              </a:rPr>
              <a:t> (%)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94186"/>
              </p:ext>
            </p:extLst>
          </p:nvPr>
        </p:nvGraphicFramePr>
        <p:xfrm>
          <a:off x="1731820" y="1338963"/>
          <a:ext cx="8728357" cy="460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071081" y="6187370"/>
            <a:ext cx="804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1940		  1960		   1980		    2000               2010               2030</a:t>
            </a: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2063553" y="2060849"/>
            <a:ext cx="750205" cy="3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9" rIns="92075" bIns="46039">
            <a:spAutoFit/>
          </a:bodyPr>
          <a:lstStyle/>
          <a:p>
            <a:pPr eaLnBrk="0" hangingPunct="0"/>
            <a:r>
              <a:rPr lang="fr-FR" b="1" i="1" dirty="0">
                <a:latin typeface="Arial" charset="0"/>
              </a:rPr>
              <a:t>IBGE</a:t>
            </a:r>
          </a:p>
        </p:txBody>
      </p:sp>
    </p:spTree>
    <p:extLst>
      <p:ext uri="{BB962C8B-B14F-4D97-AF65-F5344CB8AC3E}">
        <p14:creationId xmlns:p14="http://schemas.microsoft.com/office/powerpoint/2010/main" val="377991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5E0047A-A446-48E0-9F3E-F0A483C04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rcRect t="7476" b="7619"/>
          <a:stretch/>
        </p:blipFill>
        <p:spPr>
          <a:xfrm>
            <a:off x="1" y="20395"/>
            <a:ext cx="12191980" cy="685799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xmlns="" id="{4C01FE37-153C-4810-AE14-648E5717E827}"/>
              </a:ext>
            </a:extLst>
          </p:cNvPr>
          <p:cNvSpPr/>
          <p:nvPr/>
        </p:nvSpPr>
        <p:spPr>
          <a:xfrm>
            <a:off x="557306" y="543339"/>
            <a:ext cx="3325581" cy="2756452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00" b="1" dirty="0">
                <a:solidFill>
                  <a:srgbClr val="0070C0"/>
                </a:solidFill>
              </a:rPr>
              <a:t>18%</a:t>
            </a:r>
          </a:p>
          <a:p>
            <a:pPr algn="ctr"/>
            <a:endParaRPr lang="pt-BR" dirty="0">
              <a:solidFill>
                <a:srgbClr val="0070C0"/>
              </a:solidFill>
            </a:endParaRPr>
          </a:p>
          <a:p>
            <a:pPr algn="ctr"/>
            <a:r>
              <a:rPr lang="pt-BR" sz="1100" dirty="0">
                <a:solidFill>
                  <a:srgbClr val="0070C0"/>
                </a:solidFill>
              </a:rPr>
              <a:t>Crescimento do número de idosos em 5 anos.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313D94C2-A939-48D4-A31F-59BEED5ACFB4}"/>
              </a:ext>
            </a:extLst>
          </p:cNvPr>
          <p:cNvSpPr/>
          <p:nvPr/>
        </p:nvSpPr>
        <p:spPr>
          <a:xfrm>
            <a:off x="4280453" y="2260261"/>
            <a:ext cx="2955235" cy="237826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>
                    <a:lumMod val="50000"/>
                  </a:schemeClr>
                </a:solidFill>
              </a:rPr>
              <a:t>30,2 milhões</a:t>
            </a:r>
          </a:p>
          <a:p>
            <a:pPr algn="ctr"/>
            <a:endParaRPr lang="pt-BR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em 2018 (PNAD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</a:rPr>
              <a:t>cont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pt-BR" sz="2400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EC260BB3-34DD-409C-8D4B-CE6138C9FC97}"/>
              </a:ext>
            </a:extLst>
          </p:cNvPr>
          <p:cNvSpPr/>
          <p:nvPr/>
        </p:nvSpPr>
        <p:spPr>
          <a:xfrm>
            <a:off x="6440558" y="5353880"/>
            <a:ext cx="5663895" cy="1339841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1 a cada 4 brasileiros terá mais de 65 anos em 2060.</a:t>
            </a:r>
            <a:endParaRPr lang="pt-B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Elipse 4">
            <a:extLst>
              <a:ext uri="{FF2B5EF4-FFF2-40B4-BE49-F238E27FC236}">
                <a16:creationId xmlns:a16="http://schemas.microsoft.com/office/drawing/2014/main" xmlns="" id="{0CF4A5B2-61D4-C04D-B283-65330B68B2B6}"/>
              </a:ext>
            </a:extLst>
          </p:cNvPr>
          <p:cNvSpPr/>
          <p:nvPr/>
        </p:nvSpPr>
        <p:spPr>
          <a:xfrm>
            <a:off x="8309117" y="921531"/>
            <a:ext cx="2955235" cy="237826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Índice de Envelhecimento 100</a:t>
            </a:r>
            <a:endParaRPr lang="pt-BR" sz="12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até 2039 </a:t>
            </a:r>
            <a:r>
              <a:rPr lang="pt-BR" sz="1400">
                <a:solidFill>
                  <a:schemeClr val="bg1">
                    <a:lumMod val="50000"/>
                  </a:schemeClr>
                </a:solidFill>
              </a:rPr>
              <a:t>(IBGE)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28576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3E982B12-584F-254B-AD10-1E9F87B9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xmlns="" id="{31549C58-42E6-ED4A-BC4A-CE110ECA4E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O </a:t>
            </a:r>
            <a:r>
              <a:rPr lang="en-US" sz="4400" dirty="0" err="1"/>
              <a:t>país</a:t>
            </a:r>
            <a:r>
              <a:rPr lang="en-US" sz="4400" dirty="0"/>
              <a:t> </a:t>
            </a:r>
            <a:r>
              <a:rPr lang="en-US" sz="4400" dirty="0" err="1"/>
              <a:t>envelheceu</a:t>
            </a:r>
            <a:r>
              <a:rPr lang="en-US" sz="4400" dirty="0"/>
              <a:t>…</a:t>
            </a:r>
            <a:endParaRPr lang="pt-BR" sz="4400" dirty="0"/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xmlns="" id="{3A57FB8E-D788-D048-AD32-EF6ECDAF44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/>
              <a:t>O velho também...</a:t>
            </a:r>
          </a:p>
        </p:txBody>
      </p:sp>
    </p:spTree>
    <p:extLst>
      <p:ext uri="{BB962C8B-B14F-4D97-AF65-F5344CB8AC3E}">
        <p14:creationId xmlns:p14="http://schemas.microsoft.com/office/powerpoint/2010/main" val="5712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9A17B6-4F39-624E-B408-0C2AE089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Uma imagem contendo texto, jornal&#10;&#10;Descrição gerada automaticamente">
            <a:extLst>
              <a:ext uri="{FF2B5EF4-FFF2-40B4-BE49-F238E27FC236}">
                <a16:creationId xmlns:a16="http://schemas.microsoft.com/office/drawing/2014/main" xmlns="" id="{FEA2D578-D7CB-8146-A31E-57D229C2BB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5" y="732817"/>
            <a:ext cx="10209736" cy="2138971"/>
          </a:xfrm>
        </p:spPr>
      </p:pic>
      <p:pic>
        <p:nvPicPr>
          <p:cNvPr id="8" name="Espaço Reservado para Conteúdo 7" descr="Uma imagem contendo texto, livro&#10;&#10;Descrição gerada automaticamente">
            <a:extLst>
              <a:ext uri="{FF2B5EF4-FFF2-40B4-BE49-F238E27FC236}">
                <a16:creationId xmlns:a16="http://schemas.microsoft.com/office/drawing/2014/main" xmlns="" id="{8D50E9AF-E40D-F74C-81BE-04223C779F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4" y="747106"/>
            <a:ext cx="3808963" cy="5813679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8BA6704-C920-DF44-90E4-B79F1737C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7" y="4399379"/>
            <a:ext cx="6713712" cy="633812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7F2C56B3-E06E-6649-B187-A52D28090E98}"/>
              </a:ext>
            </a:extLst>
          </p:cNvPr>
          <p:cNvCxnSpPr>
            <a:cxnSpLocks/>
          </p:cNvCxnSpPr>
          <p:nvPr/>
        </p:nvCxnSpPr>
        <p:spPr>
          <a:xfrm>
            <a:off x="5942543" y="2331036"/>
            <a:ext cx="2451451" cy="1741904"/>
          </a:xfrm>
          <a:prstGeom prst="straightConnector1">
            <a:avLst/>
          </a:prstGeom>
          <a:ln w="1047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D6298B39-A459-2441-A14B-7FD4728F178A}"/>
              </a:ext>
            </a:extLst>
          </p:cNvPr>
          <p:cNvSpPr/>
          <p:nvPr/>
        </p:nvSpPr>
        <p:spPr>
          <a:xfrm>
            <a:off x="4471990" y="1989934"/>
            <a:ext cx="2119135" cy="2214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717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xmlns="" id="{3CBA50DB-DBC7-4B6E-B3C1-8FF1EA5197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DED8FB6-AF8D-4D98-913D-E6486FEC10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"/>
            <a:ext cx="11902285" cy="6858001"/>
            <a:chOff x="0" y="0"/>
            <a:chExt cx="11902285" cy="68580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0A805ED2-113B-4584-8827-567B5792F1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3" name="Rectangle 5">
                <a:extLst>
                  <a:ext uri="{FF2B5EF4-FFF2-40B4-BE49-F238E27FC236}">
                    <a16:creationId xmlns:a16="http://schemas.microsoft.com/office/drawing/2014/main" xmlns="" id="{C6CF21D8-CC72-4F35-A29E-3AF9E6DA13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xmlns="" id="{8E60A7C3-087D-47B4-AB5A-C8B1042FD2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xmlns="" id="{1885EECE-F6D9-4128-BC90-01583BF269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xmlns="" id="{F44AA128-AA96-4FF2-A1C3-F9D2E7FD38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xmlns="" id="{7E52DC12-230B-4892-B284-F2FE9DE16A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xmlns="" id="{A68FBF9E-B81A-41D0-8A03-6CFC30811D1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xmlns="" id="{B0047F84-8480-494F-9241-39FF17CFFFA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xmlns="" id="{8CAF76D8-4B95-4A8E-9EE5-8CCC0A7AD2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xmlns="" id="{792F82F3-05A8-4A55-8C5B-81F6678B595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xmlns="" id="{B8472536-021A-4E59-BD59-DDC090A18AB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xmlns="" id="{AEBEF646-3C12-469F-B194-A161A7A95D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Line 16">
                <a:extLst>
                  <a:ext uri="{FF2B5EF4-FFF2-40B4-BE49-F238E27FC236}">
                    <a16:creationId xmlns:a16="http://schemas.microsoft.com/office/drawing/2014/main" xmlns="" id="{D4501159-D7AC-4307-9DFC-C8F3A94341D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xmlns="" id="{B5244C41-454C-47D8-A6A9-C17EC2A3663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xmlns="" id="{8FA883B8-99FB-4540-B573-F0674BFB1C2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xmlns="" id="{F1178B7C-5A00-4E5B-9010-B1477621E04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0">
                <a:extLst>
                  <a:ext uri="{FF2B5EF4-FFF2-40B4-BE49-F238E27FC236}">
                    <a16:creationId xmlns:a16="http://schemas.microsoft.com/office/drawing/2014/main" xmlns="" id="{E359D5D8-EE2E-4714-A40A-C3A6D91F98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Rectangle 21">
                <a:extLst>
                  <a:ext uri="{FF2B5EF4-FFF2-40B4-BE49-F238E27FC236}">
                    <a16:creationId xmlns:a16="http://schemas.microsoft.com/office/drawing/2014/main" xmlns="" id="{8A89C2E5-F892-4666-85FB-995578FBC7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xmlns="" id="{6DC6174B-0EC3-4A81-A0D1-D10DBB869A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xmlns="" id="{2CB96070-0553-4F79-984C-8DABB1CD5DB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24">
                <a:extLst>
                  <a:ext uri="{FF2B5EF4-FFF2-40B4-BE49-F238E27FC236}">
                    <a16:creationId xmlns:a16="http://schemas.microsoft.com/office/drawing/2014/main" xmlns="" id="{BA23B6E2-3718-4009-B80E-9279154B19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xmlns="" id="{CAFB32D5-E528-419B-80EE-1475633970A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xmlns="" id="{A68ADD35-4FEA-404D-B2F3-23556E6E8F7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xmlns="" id="{89CF17CA-49E3-4B4A-836A-4FD55C67BEC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6" name="Freeform 28">
                <a:extLst>
                  <a:ext uri="{FF2B5EF4-FFF2-40B4-BE49-F238E27FC236}">
                    <a16:creationId xmlns:a16="http://schemas.microsoft.com/office/drawing/2014/main" xmlns="" id="{AB394F2E-F3E7-4CED-84A9-35C47AB287C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7" name="Freeform 29">
                <a:extLst>
                  <a:ext uri="{FF2B5EF4-FFF2-40B4-BE49-F238E27FC236}">
                    <a16:creationId xmlns:a16="http://schemas.microsoft.com/office/drawing/2014/main" xmlns="" id="{FF816C2F-3999-4A9F-8395-5D68ED33A41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8" name="Freeform 30">
                <a:extLst>
                  <a:ext uri="{FF2B5EF4-FFF2-40B4-BE49-F238E27FC236}">
                    <a16:creationId xmlns:a16="http://schemas.microsoft.com/office/drawing/2014/main" xmlns="" id="{82AD6AC6-71D5-4BD8-9185-D3062968B5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1">
                <a:extLst>
                  <a:ext uri="{FF2B5EF4-FFF2-40B4-BE49-F238E27FC236}">
                    <a16:creationId xmlns:a16="http://schemas.microsoft.com/office/drawing/2014/main" xmlns="" id="{743A50C2-65CF-4F4C-B412-6149A93ACF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C0E7A88-FEDF-4C4F-A6B4-F7DDE9DE92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3" name="Freeform 32">
                <a:extLst>
                  <a:ext uri="{FF2B5EF4-FFF2-40B4-BE49-F238E27FC236}">
                    <a16:creationId xmlns:a16="http://schemas.microsoft.com/office/drawing/2014/main" xmlns="" id="{AE94B3EE-D5C0-4BDE-B6AA-7599F0486EA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3">
                <a:extLst>
                  <a:ext uri="{FF2B5EF4-FFF2-40B4-BE49-F238E27FC236}">
                    <a16:creationId xmlns:a16="http://schemas.microsoft.com/office/drawing/2014/main" xmlns="" id="{5EF110E8-C00D-454E-8F3A-ECF2D35667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34">
                <a:extLst>
                  <a:ext uri="{FF2B5EF4-FFF2-40B4-BE49-F238E27FC236}">
                    <a16:creationId xmlns:a16="http://schemas.microsoft.com/office/drawing/2014/main" xmlns="" id="{BFC5F327-6927-4F35-9AF6-C45527BB45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35">
                <a:extLst>
                  <a:ext uri="{FF2B5EF4-FFF2-40B4-BE49-F238E27FC236}">
                    <a16:creationId xmlns:a16="http://schemas.microsoft.com/office/drawing/2014/main" xmlns="" id="{BF2D314D-AEDE-418D-9702-D3CDB98C30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36">
                <a:extLst>
                  <a:ext uri="{FF2B5EF4-FFF2-40B4-BE49-F238E27FC236}">
                    <a16:creationId xmlns:a16="http://schemas.microsoft.com/office/drawing/2014/main" xmlns="" id="{64FD07F8-3CA6-4209-9A9E-30609FE9A36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xmlns="" id="{AB0AE24D-CD49-4B57-82E0-780F62AE4FD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38">
                <a:extLst>
                  <a:ext uri="{FF2B5EF4-FFF2-40B4-BE49-F238E27FC236}">
                    <a16:creationId xmlns:a16="http://schemas.microsoft.com/office/drawing/2014/main" xmlns="" id="{66803AF8-6368-45E6-A0B7-C0C4CFFEEB5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xmlns="" id="{B4761E05-2792-472B-A814-9616151CF3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40">
                <a:extLst>
                  <a:ext uri="{FF2B5EF4-FFF2-40B4-BE49-F238E27FC236}">
                    <a16:creationId xmlns:a16="http://schemas.microsoft.com/office/drawing/2014/main" xmlns="" id="{40B6A261-9427-4E70-9564-048AD009BD8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Rectangle 41">
                <a:extLst>
                  <a:ext uri="{FF2B5EF4-FFF2-40B4-BE49-F238E27FC236}">
                    <a16:creationId xmlns:a16="http://schemas.microsoft.com/office/drawing/2014/main" xmlns="" id="{68BFDFBE-2286-4123-9436-E1DF84AF49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5B3DE270-418F-47A7-B311-C4D876041D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81EB1475-F166-024E-9A54-4B06B13D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504" y="2044701"/>
            <a:ext cx="4121581" cy="1026587"/>
          </a:xfrm>
        </p:spPr>
        <p:txBody>
          <a:bodyPr anchor="b">
            <a:normAutofit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Quem é o idoso atual?</a:t>
            </a:r>
          </a:p>
        </p:txBody>
      </p:sp>
      <p:sp useBgFill="1">
        <p:nvSpPr>
          <p:cNvPr id="63" name="Round Diagonal Corner Rectangle 11">
            <a:extLst>
              <a:ext uri="{FF2B5EF4-FFF2-40B4-BE49-F238E27FC236}">
                <a16:creationId xmlns:a16="http://schemas.microsoft.com/office/drawing/2014/main" xmlns="" id="{A1351C6B-7343-451F-AB4A-1CE294A4E9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8950" y="808057"/>
            <a:ext cx="6752461" cy="523439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Espaço Reservado para Conteúdo 7" descr="Uma imagem contendo foto, posando, interior, pessoa&#10;&#10;Descrição gerada automaticamente">
            <a:extLst>
              <a:ext uri="{FF2B5EF4-FFF2-40B4-BE49-F238E27FC236}">
                <a16:creationId xmlns:a16="http://schemas.microsoft.com/office/drawing/2014/main" xmlns="" id="{3FCEC7CA-ED4E-8D4F-8138-C2B01E68D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89" y="1516150"/>
            <a:ext cx="6112383" cy="382023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CA85F350-0D5E-4586-BF5B-7F1B9A59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547" y="5336388"/>
            <a:ext cx="3281004" cy="619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Tarsila do Amaral</a:t>
            </a:r>
            <a:r>
              <a:rPr lang="pt-BR" sz="1200" dirty="0"/>
              <a:t> (1886-1973) 'Operários', 1933</a:t>
            </a:r>
          </a:p>
        </p:txBody>
      </p:sp>
    </p:spTree>
    <p:extLst>
      <p:ext uri="{BB962C8B-B14F-4D97-AF65-F5344CB8AC3E}">
        <p14:creationId xmlns:p14="http://schemas.microsoft.com/office/powerpoint/2010/main" val="109786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lee">
            <a:extLst>
              <a:ext uri="{FF2B5EF4-FFF2-40B4-BE49-F238E27FC236}">
                <a16:creationId xmlns:a16="http://schemas.microsoft.com/office/drawing/2014/main" xmlns="" id="{C066D8B4-E2CB-BB43-927F-A794406E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r="1497"/>
          <a:stretch>
            <a:fillRect/>
          </a:stretch>
        </p:blipFill>
        <p:spPr bwMode="auto">
          <a:xfrm>
            <a:off x="2855915" y="3429002"/>
            <a:ext cx="1914525" cy="31416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3" descr="eldwomexer">
            <a:extLst>
              <a:ext uri="{FF2B5EF4-FFF2-40B4-BE49-F238E27FC236}">
                <a16:creationId xmlns:a16="http://schemas.microsoft.com/office/drawing/2014/main" xmlns="" id="{193051E3-A208-4042-9A8C-1B4D02D1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r="24924"/>
          <a:stretch>
            <a:fillRect/>
          </a:stretch>
        </p:blipFill>
        <p:spPr bwMode="auto">
          <a:xfrm>
            <a:off x="4583114" y="3429002"/>
            <a:ext cx="1657351" cy="314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300" name="Rectangle 4">
            <a:extLst>
              <a:ext uri="{FF2B5EF4-FFF2-40B4-BE49-F238E27FC236}">
                <a16:creationId xmlns:a16="http://schemas.microsoft.com/office/drawing/2014/main" xmlns="" id="{9937453D-A4B5-43CE-B101-0682A9486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5237165"/>
            <a:ext cx="2376488" cy="6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rgbClr val="FFFF00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kumimoji="0" lang="pt-BR" alt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Fragilidade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None/>
              <a:defRPr/>
            </a:pPr>
            <a:r>
              <a:rPr kumimoji="0" lang="en-US" altLang="pt-BR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(</a:t>
            </a:r>
            <a:r>
              <a:rPr kumimoji="0" lang="en-US" altLang="pt-BR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Extremo</a:t>
            </a:r>
            <a:r>
              <a:rPr kumimoji="0" lang="en-US" altLang="pt-BR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kumimoji="0" lang="en-US" altLang="pt-BR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senilidade</a:t>
            </a:r>
            <a:r>
              <a:rPr kumimoji="0" lang="en-US" altLang="pt-BR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</a:t>
            </a:r>
            <a:r>
              <a:rPr kumimoji="0" lang="pt-BR" altLang="pt-BR" sz="1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</p:txBody>
      </p:sp>
      <p:pic>
        <p:nvPicPr>
          <p:cNvPr id="109572" name="Picture 5" descr="Digitalizar0001">
            <a:extLst>
              <a:ext uri="{FF2B5EF4-FFF2-40B4-BE49-F238E27FC236}">
                <a16:creationId xmlns:a16="http://schemas.microsoft.com/office/drawing/2014/main" xmlns="" id="{5838FA19-01ED-8049-AA14-0D152C5F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r="25722"/>
          <a:stretch>
            <a:fillRect/>
          </a:stretch>
        </p:blipFill>
        <p:spPr bwMode="auto">
          <a:xfrm>
            <a:off x="4583115" y="260350"/>
            <a:ext cx="1781175" cy="2952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 descr="manband">
            <a:extLst>
              <a:ext uri="{FF2B5EF4-FFF2-40B4-BE49-F238E27FC236}">
                <a16:creationId xmlns:a16="http://schemas.microsoft.com/office/drawing/2014/main" xmlns="" id="{A0F4F006-A564-1042-A155-B256EEC9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r="6508"/>
          <a:stretch>
            <a:fillRect/>
          </a:stretch>
        </p:blipFill>
        <p:spPr bwMode="auto">
          <a:xfrm>
            <a:off x="2855913" y="260351"/>
            <a:ext cx="1738312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303" name="Rectangle 7">
            <a:extLst>
              <a:ext uri="{FF2B5EF4-FFF2-40B4-BE49-F238E27FC236}">
                <a16:creationId xmlns:a16="http://schemas.microsoft.com/office/drawing/2014/main" xmlns="" id="{A2BAB341-A211-4F4A-B9BA-EEC132781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692153"/>
            <a:ext cx="2555875" cy="6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rgbClr val="FFFF00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  <a:defRPr/>
            </a:pPr>
            <a:r>
              <a:rPr kumimoji="0" lang="en-US" alt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Super </a:t>
            </a:r>
            <a:r>
              <a:rPr kumimoji="0" lang="en-US" altLang="pt-BR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idoso</a:t>
            </a:r>
            <a:endParaRPr kumimoji="0" lang="en-US" alt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algn="ctr" eaLnBrk="1" hangingPunct="1">
              <a:spcBef>
                <a:spcPct val="30000"/>
              </a:spcBef>
              <a:buClrTx/>
              <a:buFontTx/>
              <a:buNone/>
              <a:defRPr/>
            </a:pPr>
            <a:r>
              <a:rPr kumimoji="0" lang="en-US" altLang="pt-BR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(</a:t>
            </a:r>
            <a:r>
              <a:rPr kumimoji="0" lang="en-US" altLang="pt-BR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Extremo</a:t>
            </a:r>
            <a:r>
              <a:rPr kumimoji="0" lang="en-US" altLang="pt-BR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kumimoji="0" lang="en-US" altLang="pt-BR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senescência</a:t>
            </a:r>
            <a:r>
              <a:rPr kumimoji="0" lang="en-US" altLang="pt-BR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</a:t>
            </a:r>
            <a:endParaRPr kumimoji="0" lang="pt-BR" altLang="pt-BR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09575" name="Line 8">
            <a:extLst>
              <a:ext uri="{FF2B5EF4-FFF2-40B4-BE49-F238E27FC236}">
                <a16:creationId xmlns:a16="http://schemas.microsoft.com/office/drawing/2014/main" xmlns="" id="{79699A86-7215-2548-9D30-1527B6386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7" y="3284541"/>
            <a:ext cx="8893175" cy="73025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09576" name="Picture 9" descr="aging">
            <a:extLst>
              <a:ext uri="{FF2B5EF4-FFF2-40B4-BE49-F238E27FC236}">
                <a16:creationId xmlns:a16="http://schemas.microsoft.com/office/drawing/2014/main" xmlns="" id="{9690C34D-2CCA-C44D-B479-10DAC4B4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8" y="2708277"/>
            <a:ext cx="13684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7" name="Text Box 10">
            <a:extLst>
              <a:ext uri="{FF2B5EF4-FFF2-40B4-BE49-F238E27FC236}">
                <a16:creationId xmlns:a16="http://schemas.microsoft.com/office/drawing/2014/main" xmlns="" id="{5EA47E56-A314-E140-B6AA-685551246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77" y="3195640"/>
            <a:ext cx="1514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pt-BR" altLang="pt-BR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123 anos</a:t>
            </a:r>
          </a:p>
        </p:txBody>
      </p:sp>
      <p:pic>
        <p:nvPicPr>
          <p:cNvPr id="109578" name="Picture 11">
            <a:extLst>
              <a:ext uri="{FF2B5EF4-FFF2-40B4-BE49-F238E27FC236}">
                <a16:creationId xmlns:a16="http://schemas.microsoft.com/office/drawing/2014/main" xmlns="" id="{AE2BB56E-A1B6-0C45-BFD0-076BF72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0" t="24210" r="40494" b="28348"/>
          <a:stretch>
            <a:fillRect/>
          </a:stretch>
        </p:blipFill>
        <p:spPr bwMode="auto">
          <a:xfrm>
            <a:off x="6240463" y="260350"/>
            <a:ext cx="1439863" cy="2952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9" name="Line 12">
            <a:extLst>
              <a:ext uri="{FF2B5EF4-FFF2-40B4-BE49-F238E27FC236}">
                <a16:creationId xmlns:a16="http://schemas.microsoft.com/office/drawing/2014/main" xmlns="" id="{0FB302A8-99D7-CE4D-AD71-66A4719883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1902" y="2214563"/>
            <a:ext cx="3427413" cy="11430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9580" name="Line 13">
            <a:extLst>
              <a:ext uri="{FF2B5EF4-FFF2-40B4-BE49-F238E27FC236}">
                <a16:creationId xmlns:a16="http://schemas.microsoft.com/office/drawing/2014/main" xmlns="" id="{02B26B78-AE79-F04F-A0F9-51C24708B8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0828" y="2643190"/>
            <a:ext cx="3567113" cy="7143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9581" name="Line 14">
            <a:extLst>
              <a:ext uri="{FF2B5EF4-FFF2-40B4-BE49-F238E27FC236}">
                <a16:creationId xmlns:a16="http://schemas.microsoft.com/office/drawing/2014/main" xmlns="" id="{06155DBF-FA06-BF47-A06A-561CEC37DE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27802" y="3284541"/>
            <a:ext cx="2881313" cy="73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9582" name="Line 15">
            <a:extLst>
              <a:ext uri="{FF2B5EF4-FFF2-40B4-BE49-F238E27FC236}">
                <a16:creationId xmlns:a16="http://schemas.microsoft.com/office/drawing/2014/main" xmlns="" id="{9B7C45AF-0C0E-0342-BE40-2698B0188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40" y="3357563"/>
            <a:ext cx="3927475" cy="7858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9583" name="Line 16">
            <a:extLst>
              <a:ext uri="{FF2B5EF4-FFF2-40B4-BE49-F238E27FC236}">
                <a16:creationId xmlns:a16="http://schemas.microsoft.com/office/drawing/2014/main" xmlns="" id="{79022D91-A101-8C41-8747-3EAD6DFA3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7" y="3357563"/>
            <a:ext cx="3713163" cy="13573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9584" name="Line 17">
            <a:extLst>
              <a:ext uri="{FF2B5EF4-FFF2-40B4-BE49-F238E27FC236}">
                <a16:creationId xmlns:a16="http://schemas.microsoft.com/office/drawing/2014/main" xmlns="" id="{8C3ECEDD-8EAD-8645-A839-92292CE38C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9" y="3357563"/>
            <a:ext cx="3213100" cy="17145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9585" name="Line 18">
            <a:extLst>
              <a:ext uri="{FF2B5EF4-FFF2-40B4-BE49-F238E27FC236}">
                <a16:creationId xmlns:a16="http://schemas.microsoft.com/office/drawing/2014/main" xmlns="" id="{08560F02-97EE-5448-A18D-2B4649FB2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41" y="3357563"/>
            <a:ext cx="2141537" cy="19288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9586" name="Line 19">
            <a:extLst>
              <a:ext uri="{FF2B5EF4-FFF2-40B4-BE49-F238E27FC236}">
                <a16:creationId xmlns:a16="http://schemas.microsoft.com/office/drawing/2014/main" xmlns="" id="{B94BD75A-2F49-2142-B617-187C60F670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83340" y="1857375"/>
            <a:ext cx="2784475" cy="150018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9587" name="Line 20">
            <a:extLst>
              <a:ext uri="{FF2B5EF4-FFF2-40B4-BE49-F238E27FC236}">
                <a16:creationId xmlns:a16="http://schemas.microsoft.com/office/drawing/2014/main" xmlns="" id="{161CF0C6-FA7F-6740-BE2D-397C7A6FB2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83338" y="1643063"/>
            <a:ext cx="1998663" cy="17145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410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7B3F5D85-A269-8645-BAC1-E4375C94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Transição de gerações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E778D0BD-F2E3-434E-B8A2-8A3EF9676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cHICO</a:t>
            </a:r>
            <a:r>
              <a:rPr lang="pt-BR" dirty="0"/>
              <a:t> BUARQUE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xmlns="" id="{6CFFDB54-3992-734B-B696-84DF511AC1C2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E19B7B8E-D3C5-914E-9775-85D890DFA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Xuxa</a:t>
            </a:r>
          </a:p>
        </p:txBody>
      </p:sp>
      <p:pic>
        <p:nvPicPr>
          <p:cNvPr id="20" name="Espaço Reservado para Imagem 19" descr="Uma imagem contendo pessoa, árvore, ao ar livre, homem&#10;&#10;Descrição gerada automaticamente">
            <a:extLst>
              <a:ext uri="{FF2B5EF4-FFF2-40B4-BE49-F238E27FC236}">
                <a16:creationId xmlns:a16="http://schemas.microsoft.com/office/drawing/2014/main" xmlns="" id="{A6D77E0A-76D2-B244-B6BE-F4BAE41062F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3" b="12263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8E4640B7-1115-614B-9ABA-5FC0EA3AC88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xmlns="" id="{A282607D-EC68-8E4D-8389-76E4736E75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Madonna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6117B0A4-AB4F-C74A-87DD-0CE8350483D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6" name="Espaço Reservado para Imagem 25" descr="Uma imagem contendo pessoa, mulher, vestuário, interior&#10;&#10;Descrição gerada automaticamente">
            <a:extLst>
              <a:ext uri="{FF2B5EF4-FFF2-40B4-BE49-F238E27FC236}">
                <a16:creationId xmlns:a16="http://schemas.microsoft.com/office/drawing/2014/main" xmlns="" id="{776CB6E0-1A9A-0842-B4A2-860383F2322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" b="7609"/>
          <a:stretch>
            <a:fillRect/>
          </a:stretch>
        </p:blipFill>
        <p:spPr/>
      </p:pic>
      <p:pic>
        <p:nvPicPr>
          <p:cNvPr id="15" name="Espaço Reservado para Imagem 3">
            <a:extLst>
              <a:ext uri="{FF2B5EF4-FFF2-40B4-BE49-F238E27FC236}">
                <a16:creationId xmlns:a16="http://schemas.microsoft.com/office/drawing/2014/main" xmlns="" id="{ABB2DE3E-400B-1B44-A2F6-AB5A35DBD47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t="14232" b="14232"/>
          <a:stretch>
            <a:fillRect/>
          </a:stretch>
        </p:blipFill>
        <p:spPr>
          <a:xfrm>
            <a:off x="1141413" y="2666998"/>
            <a:ext cx="319524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0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ACAEC4E3-D2B2-C543-BE7B-27318CB7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177645"/>
            <a:ext cx="9905999" cy="1478571"/>
          </a:xfrm>
        </p:spPr>
        <p:txBody>
          <a:bodyPr/>
          <a:lstStyle/>
          <a:p>
            <a:r>
              <a:rPr lang="pt-BR" dirty="0"/>
              <a:t>Novos Arranjos familiares</a:t>
            </a:r>
          </a:p>
        </p:txBody>
      </p:sp>
      <p:pic>
        <p:nvPicPr>
          <p:cNvPr id="16" name="Espaço Reservado para Conteúdo 15" descr="Uma imagem contendo edifício, pessoa, parede, escultura&#10;&#10;Descrição gerada automaticamente">
            <a:extLst>
              <a:ext uri="{FF2B5EF4-FFF2-40B4-BE49-F238E27FC236}">
                <a16:creationId xmlns:a16="http://schemas.microsoft.com/office/drawing/2014/main" xmlns="" id="{75F96D89-3A48-6748-A706-4161BC8334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23" y="1957202"/>
            <a:ext cx="3237877" cy="3924700"/>
          </a:xfrm>
        </p:spPr>
      </p:pic>
      <p:pic>
        <p:nvPicPr>
          <p:cNvPr id="22" name="Espaço Reservado para Conteúdo 21" descr="Uma imagem contendo objeto, boneca&#10;&#10;Descrição gerada automaticamente">
            <a:extLst>
              <a:ext uri="{FF2B5EF4-FFF2-40B4-BE49-F238E27FC236}">
                <a16:creationId xmlns:a16="http://schemas.microsoft.com/office/drawing/2014/main" xmlns="" id="{FF39A308-1EAD-5949-9B3C-0DA51D14AE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4" y="1957202"/>
            <a:ext cx="5049653" cy="3924700"/>
          </a:xfr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F9235DCF-AC47-6740-A174-4EDF0E771EE8}"/>
              </a:ext>
            </a:extLst>
          </p:cNvPr>
          <p:cNvSpPr txBox="1"/>
          <p:nvPr/>
        </p:nvSpPr>
        <p:spPr>
          <a:xfrm>
            <a:off x="2780028" y="5905887"/>
            <a:ext cx="3088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hlinkClick r:id="rId4"/>
              </a:rPr>
              <a:t>Tarsila do Amaral</a:t>
            </a:r>
            <a:r>
              <a:rPr lang="pt-BR" sz="1200" dirty="0"/>
              <a:t> (1886-1973) ‘Família', 1925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ADC8DC33-AB6F-C647-A608-857FA0507915}"/>
              </a:ext>
            </a:extLst>
          </p:cNvPr>
          <p:cNvSpPr txBox="1"/>
          <p:nvPr/>
        </p:nvSpPr>
        <p:spPr>
          <a:xfrm>
            <a:off x="7531874" y="6034024"/>
            <a:ext cx="3798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Cândido Portinari (1903-1962), “Cabeça de Velho”, 1923</a:t>
            </a:r>
          </a:p>
          <a:p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571083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>
            <a:extLst>
              <a:ext uri="{FF2B5EF4-FFF2-40B4-BE49-F238E27FC236}">
                <a16:creationId xmlns:a16="http://schemas.microsoft.com/office/drawing/2014/main" xmlns="" id="{50C065C3-0FE3-4452-B765-CB05BBB2A9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9795E515-5F57-431F-9A0D-3A0419DF75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1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6" name="Rectangle 5">
              <a:extLst>
                <a:ext uri="{FF2B5EF4-FFF2-40B4-BE49-F238E27FC236}">
                  <a16:creationId xmlns:a16="http://schemas.microsoft.com/office/drawing/2014/main" xmlns="" id="{D45BCBFE-0478-4767-BF2E-FC2C548BA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xmlns="" id="{E903928F-F6DA-470C-81A0-CF7D9DE034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xmlns="" id="{ADA095F6-E326-4450-A2D6-DB2BF989B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8">
              <a:extLst>
                <a:ext uri="{FF2B5EF4-FFF2-40B4-BE49-F238E27FC236}">
                  <a16:creationId xmlns:a16="http://schemas.microsoft.com/office/drawing/2014/main" xmlns="" id="{6B067F9A-FDF2-49EC-B4FF-CD4B90F78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xmlns="" id="{F1331213-D19D-49FC-8616-168A14565A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xmlns="" id="{2ADFE242-96FC-4A14-8C59-90CD6DE1D9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xmlns="" id="{6A97B7BC-40BD-494B-9C6B-AF3045559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xmlns="" id="{3D7F35CF-F44C-491F-904D-A31ED8321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xmlns="" id="{84D9BF7E-18C2-452C-B139-4ED58D7A0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xmlns="" id="{700A6223-AD38-426F-A6FE-7926CAEF3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xmlns="" id="{D172AA94-449F-45EB-94E6-67C186C32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xmlns="" id="{A7D4F697-8937-4F4C-83C5-770B3FCB82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xmlns="" id="{10AF1D59-5117-4D47-8414-4BB61F944B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xmlns="" id="{2387DC33-88B3-4718-8C94-41659EA33A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xmlns="" id="{D4E7EC64-4763-4F04-B2E4-E400364D72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xmlns="" id="{581717DF-9FD4-47CB-9579-E34DF7E875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xmlns="" id="{BCD8EF50-6E58-4B2D-90B6-AFF236A73B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xmlns="" id="{6524A268-142A-4CBF-BB8B-DC1FCBC8F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xmlns="" id="{56A0E6F3-B76B-4813-B44B-56CE11A8A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xmlns="" id="{A74CED8D-B902-4B76-9CC8-30A09B2FA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xmlns="" id="{ED007BD7-ED56-4566-B1FF-707160024A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6">
              <a:extLst>
                <a:ext uri="{FF2B5EF4-FFF2-40B4-BE49-F238E27FC236}">
                  <a16:creationId xmlns:a16="http://schemas.microsoft.com/office/drawing/2014/main" xmlns="" id="{90AD48D2-5BC8-4C80-B126-B1A20124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xmlns="" id="{BE14C82F-9F35-4D61-B758-7BCE32DEC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xmlns="" id="{6540CE06-9028-497A-AC64-CF0ED60A74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xmlns="" id="{A4825B3B-52CD-4F08-BA02-6C2B0EFEDE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xmlns="" id="{6877A5EF-B8B8-44D3-AA57-4BBF89206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xmlns="" id="{00BB365C-9180-4208-92CF-AB6A88848C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xmlns="" id="{8D1134D2-53A6-41D5-AC1A-5254A2FBD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Rectangle 33">
              <a:extLst>
                <a:ext uri="{FF2B5EF4-FFF2-40B4-BE49-F238E27FC236}">
                  <a16:creationId xmlns:a16="http://schemas.microsoft.com/office/drawing/2014/main" xmlns="" id="{24C7FA73-07CD-479A-9B9E-DAD4D3B2B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xmlns="" id="{AB24DF92-B081-4701-B58D-913261A00D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xmlns="" id="{AB4DF275-6B82-4AA9-A7A9-138E631E3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xmlns="" id="{972A3812-16AD-453E-B1E6-9F39894F79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xmlns="" id="{8FB6759A-BAD8-4073-86A2-6DDD73DE2A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xmlns="" id="{9FCCB0F4-1178-47C1-9EE2-234EA715C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xmlns="" id="{CB01BF0B-7EB0-4C18-80BE-20D2EAC048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xmlns="" id="{3266E9DA-C937-48E0-8F98-90A467760F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xmlns="" id="{A8A9C00D-0425-4E68-A1DE-BCE5BD6BB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xmlns="" id="{46230904-E744-4B55-84FF-826A6B737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3">
              <a:extLst>
                <a:ext uri="{FF2B5EF4-FFF2-40B4-BE49-F238E27FC236}">
                  <a16:creationId xmlns:a16="http://schemas.microsoft.com/office/drawing/2014/main" xmlns="" id="{D4291668-8AF0-4784-BC06-870768F53F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4">
              <a:extLst>
                <a:ext uri="{FF2B5EF4-FFF2-40B4-BE49-F238E27FC236}">
                  <a16:creationId xmlns:a16="http://schemas.microsoft.com/office/drawing/2014/main" xmlns="" id="{D917DCBD-774B-4AAF-92AE-D18289FFC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Rectangle 45">
              <a:extLst>
                <a:ext uri="{FF2B5EF4-FFF2-40B4-BE49-F238E27FC236}">
                  <a16:creationId xmlns:a16="http://schemas.microsoft.com/office/drawing/2014/main" xmlns="" id="{9E50122E-0F19-4D65-9CB2-E22C3EA84A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7" name="Freeform 46">
              <a:extLst>
                <a:ext uri="{FF2B5EF4-FFF2-40B4-BE49-F238E27FC236}">
                  <a16:creationId xmlns:a16="http://schemas.microsoft.com/office/drawing/2014/main" xmlns="" id="{BC28A765-6E8B-4352-BD0C-35474F70AC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7">
              <a:extLst>
                <a:ext uri="{FF2B5EF4-FFF2-40B4-BE49-F238E27FC236}">
                  <a16:creationId xmlns:a16="http://schemas.microsoft.com/office/drawing/2014/main" xmlns="" id="{0AC30A17-F494-44EB-9817-1B8B255CE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8">
              <a:extLst>
                <a:ext uri="{FF2B5EF4-FFF2-40B4-BE49-F238E27FC236}">
                  <a16:creationId xmlns:a16="http://schemas.microsoft.com/office/drawing/2014/main" xmlns="" id="{6088D59F-32BD-4932-9C22-9AA0FCDA74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9">
              <a:extLst>
                <a:ext uri="{FF2B5EF4-FFF2-40B4-BE49-F238E27FC236}">
                  <a16:creationId xmlns:a16="http://schemas.microsoft.com/office/drawing/2014/main" xmlns="" id="{B18BBE45-5F21-47FA-B291-AC802D715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0">
              <a:extLst>
                <a:ext uri="{FF2B5EF4-FFF2-40B4-BE49-F238E27FC236}">
                  <a16:creationId xmlns:a16="http://schemas.microsoft.com/office/drawing/2014/main" xmlns="" id="{A1BD992D-1C4B-4E69-A627-A45D8958E0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1">
              <a:extLst>
                <a:ext uri="{FF2B5EF4-FFF2-40B4-BE49-F238E27FC236}">
                  <a16:creationId xmlns:a16="http://schemas.microsoft.com/office/drawing/2014/main" xmlns="" id="{571C0498-7105-455E-8B0A-233F850F18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2">
              <a:extLst>
                <a:ext uri="{FF2B5EF4-FFF2-40B4-BE49-F238E27FC236}">
                  <a16:creationId xmlns:a16="http://schemas.microsoft.com/office/drawing/2014/main" xmlns="" id="{F6FA78CC-C0B1-422F-B535-05580A971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xmlns="" id="{49A1BACF-EE5E-46F8-8968-D4CF18BC01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4">
              <a:extLst>
                <a:ext uri="{FF2B5EF4-FFF2-40B4-BE49-F238E27FC236}">
                  <a16:creationId xmlns:a16="http://schemas.microsoft.com/office/drawing/2014/main" xmlns="" id="{0AF8DFAF-8AF7-453E-AED7-89E59FBD7D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5">
              <a:extLst>
                <a:ext uri="{FF2B5EF4-FFF2-40B4-BE49-F238E27FC236}">
                  <a16:creationId xmlns:a16="http://schemas.microsoft.com/office/drawing/2014/main" xmlns="" id="{F8C26D97-8DA4-4556-92E4-2AE66B365B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6">
              <a:extLst>
                <a:ext uri="{FF2B5EF4-FFF2-40B4-BE49-F238E27FC236}">
                  <a16:creationId xmlns:a16="http://schemas.microsoft.com/office/drawing/2014/main" xmlns="" id="{EEF9D855-A8A7-44CC-919C-BEA327F254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7">
              <a:extLst>
                <a:ext uri="{FF2B5EF4-FFF2-40B4-BE49-F238E27FC236}">
                  <a16:creationId xmlns:a16="http://schemas.microsoft.com/office/drawing/2014/main" xmlns="" id="{11F0B045-803C-4067-A182-066EEB2C4F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8">
              <a:extLst>
                <a:ext uri="{FF2B5EF4-FFF2-40B4-BE49-F238E27FC236}">
                  <a16:creationId xmlns:a16="http://schemas.microsoft.com/office/drawing/2014/main" xmlns="" id="{3C1FCACB-EFEF-4B54-99A6-E327A637C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316DCFC9-6877-407C-8170-608FCB8E35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1"/>
            <a:ext cx="12192003" cy="6858001"/>
            <a:chOff x="0" y="-1"/>
            <a:chExt cx="12192003" cy="6858001"/>
          </a:xfrm>
        </p:grpSpPr>
        <p:sp useBgFill="1"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F7D8B73A-1349-4BA6-8F85-03A21ED56E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" name="Picture 2">
              <a:extLst>
                <a:ext uri="{FF2B5EF4-FFF2-40B4-BE49-F238E27FC236}">
                  <a16:creationId xmlns:a16="http://schemas.microsoft.com/office/drawing/2014/main" xmlns="" id="{969ADA7C-B6B2-4FD7-AA5E-CC52AAE8CD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2" name="Picture 2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10457"/>
          <a:stretch/>
        </p:blipFill>
        <p:spPr bwMode="auto">
          <a:xfrm>
            <a:off x="3612" y="10"/>
            <a:ext cx="12188389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89353FE7-0D03-4AD2-8B8A-60A06F6BDA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5895" y="2235201"/>
            <a:ext cx="10982063" cy="2396067"/>
            <a:chOff x="605895" y="2235200"/>
            <a:chExt cx="10982062" cy="2396067"/>
          </a:xfrm>
        </p:grpSpPr>
        <p:sp>
          <p:nvSpPr>
            <p:cNvPr id="136" name="Round Diagonal Corner Rectangle 7">
              <a:extLst>
                <a:ext uri="{FF2B5EF4-FFF2-40B4-BE49-F238E27FC236}">
                  <a16:creationId xmlns:a16="http://schemas.microsoft.com/office/drawing/2014/main" xmlns="" id="{0C7A0320-FBCC-4F40-AF6E-CE65FFB3DA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550A26E4-02C9-4F83-A334-0920B8CCF2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38" name="Freeform 32">
                <a:extLst>
                  <a:ext uri="{FF2B5EF4-FFF2-40B4-BE49-F238E27FC236}">
                    <a16:creationId xmlns:a16="http://schemas.microsoft.com/office/drawing/2014/main" xmlns="" id="{06617CD6-4185-402B-8E23-BC52780534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9" name="Freeform 33">
                <a:extLst>
                  <a:ext uri="{FF2B5EF4-FFF2-40B4-BE49-F238E27FC236}">
                    <a16:creationId xmlns:a16="http://schemas.microsoft.com/office/drawing/2014/main" xmlns="" id="{2C305CC9-3511-47F4-BF11-BC635C30C91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0" name="Freeform 34">
                <a:extLst>
                  <a:ext uri="{FF2B5EF4-FFF2-40B4-BE49-F238E27FC236}">
                    <a16:creationId xmlns:a16="http://schemas.microsoft.com/office/drawing/2014/main" xmlns="" id="{5C70C5D1-31E4-48B9-AEB6-6460A2B81F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1" name="Freeform 37">
                <a:extLst>
                  <a:ext uri="{FF2B5EF4-FFF2-40B4-BE49-F238E27FC236}">
                    <a16:creationId xmlns:a16="http://schemas.microsoft.com/office/drawing/2014/main" xmlns="" id="{1F033CE1-D380-43F1-81EC-97B6C86F39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2" name="Freeform 35">
                <a:extLst>
                  <a:ext uri="{FF2B5EF4-FFF2-40B4-BE49-F238E27FC236}">
                    <a16:creationId xmlns:a16="http://schemas.microsoft.com/office/drawing/2014/main" xmlns="" id="{6997F95D-DC27-48A3-850A-2308C3C080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3" name="Freeform 36">
                <a:extLst>
                  <a:ext uri="{FF2B5EF4-FFF2-40B4-BE49-F238E27FC236}">
                    <a16:creationId xmlns:a16="http://schemas.microsoft.com/office/drawing/2014/main" xmlns="" id="{569AE469-76B7-4FFE-B68B-0D7A77413F2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4" name="Freeform 38">
                <a:extLst>
                  <a:ext uri="{FF2B5EF4-FFF2-40B4-BE49-F238E27FC236}">
                    <a16:creationId xmlns:a16="http://schemas.microsoft.com/office/drawing/2014/main" xmlns="" id="{DD99CF64-0E82-4D1A-BD2A-08942182F42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5" name="Freeform 39">
                <a:extLst>
                  <a:ext uri="{FF2B5EF4-FFF2-40B4-BE49-F238E27FC236}">
                    <a16:creationId xmlns:a16="http://schemas.microsoft.com/office/drawing/2014/main" xmlns="" id="{98C12D33-1747-4B24-89ED-F441AE4A0C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6" name="Freeform 40">
                <a:extLst>
                  <a:ext uri="{FF2B5EF4-FFF2-40B4-BE49-F238E27FC236}">
                    <a16:creationId xmlns:a16="http://schemas.microsoft.com/office/drawing/2014/main" xmlns="" id="{A60200CC-BAEC-4310-8C9B-F7BB783E98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7" name="Rectangle 41">
                <a:extLst>
                  <a:ext uri="{FF2B5EF4-FFF2-40B4-BE49-F238E27FC236}">
                    <a16:creationId xmlns:a16="http://schemas.microsoft.com/office/drawing/2014/main" xmlns="" id="{2A7F40BF-B0BE-4B09-87EE-F56632B7EDB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8" name="Freeform 32">
                <a:extLst>
                  <a:ext uri="{FF2B5EF4-FFF2-40B4-BE49-F238E27FC236}">
                    <a16:creationId xmlns:a16="http://schemas.microsoft.com/office/drawing/2014/main" xmlns="" id="{353978AF-8FB9-4A61-A2EA-1995A14F39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49" name="Freeform 33">
                <a:extLst>
                  <a:ext uri="{FF2B5EF4-FFF2-40B4-BE49-F238E27FC236}">
                    <a16:creationId xmlns:a16="http://schemas.microsoft.com/office/drawing/2014/main" xmlns="" id="{B20F89C3-4BAD-42AA-8D31-6F6DF17FE9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50" name="Freeform 34">
                <a:extLst>
                  <a:ext uri="{FF2B5EF4-FFF2-40B4-BE49-F238E27FC236}">
                    <a16:creationId xmlns:a16="http://schemas.microsoft.com/office/drawing/2014/main" xmlns="" id="{A60FE276-3FF2-4622-BF99-D4E4B249E5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51" name="Freeform 37">
                <a:extLst>
                  <a:ext uri="{FF2B5EF4-FFF2-40B4-BE49-F238E27FC236}">
                    <a16:creationId xmlns:a16="http://schemas.microsoft.com/office/drawing/2014/main" xmlns="" id="{B05A0D3F-808B-48D6-A821-1FE9E86E8C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52" name="Freeform 35">
                <a:extLst>
                  <a:ext uri="{FF2B5EF4-FFF2-40B4-BE49-F238E27FC236}">
                    <a16:creationId xmlns:a16="http://schemas.microsoft.com/office/drawing/2014/main" xmlns="" id="{69F7D438-BAA0-4DAD-9BC5-198B677A75A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53" name="Freeform 36">
                <a:extLst>
                  <a:ext uri="{FF2B5EF4-FFF2-40B4-BE49-F238E27FC236}">
                    <a16:creationId xmlns:a16="http://schemas.microsoft.com/office/drawing/2014/main" xmlns="" id="{EC63B186-43B8-4552-AFDB-A544240A7C5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54" name="Freeform 38">
                <a:extLst>
                  <a:ext uri="{FF2B5EF4-FFF2-40B4-BE49-F238E27FC236}">
                    <a16:creationId xmlns:a16="http://schemas.microsoft.com/office/drawing/2014/main" xmlns="" id="{8542E82D-01AD-4BD8-8C5F-A6CDAD039B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55" name="Freeform 39">
                <a:extLst>
                  <a:ext uri="{FF2B5EF4-FFF2-40B4-BE49-F238E27FC236}">
                    <a16:creationId xmlns:a16="http://schemas.microsoft.com/office/drawing/2014/main" xmlns="" id="{6285CF32-2BD3-47D0-9A6C-3EE7FD6397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56" name="Freeform 40">
                <a:extLst>
                  <a:ext uri="{FF2B5EF4-FFF2-40B4-BE49-F238E27FC236}">
                    <a16:creationId xmlns:a16="http://schemas.microsoft.com/office/drawing/2014/main" xmlns="" id="{FA36D129-7B33-4379-B9EE-5624B95766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57" name="Rectangle 41">
                <a:extLst>
                  <a:ext uri="{FF2B5EF4-FFF2-40B4-BE49-F238E27FC236}">
                    <a16:creationId xmlns:a16="http://schemas.microsoft.com/office/drawing/2014/main" xmlns="" id="{0229A187-4E69-4262-B001-C5F0B55225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2601913" y="2676525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 err="1"/>
              <a:t>Doenças</a:t>
            </a:r>
            <a:r>
              <a:rPr lang="en-US" sz="4400" dirty="0"/>
              <a:t> </a:t>
            </a:r>
            <a:r>
              <a:rPr lang="en-US" sz="4400" dirty="0" err="1"/>
              <a:t>crônicas</a:t>
            </a:r>
            <a:r>
              <a:rPr lang="en-US" sz="4400" dirty="0"/>
              <a:t> </a:t>
            </a:r>
            <a:r>
              <a:rPr lang="en-US" sz="4400" dirty="0" err="1"/>
              <a:t>não</a:t>
            </a:r>
            <a:r>
              <a:rPr lang="en-US" sz="4400" dirty="0"/>
              <a:t> </a:t>
            </a:r>
            <a:r>
              <a:rPr lang="en-US" sz="4400" dirty="0" err="1"/>
              <a:t>transmissíveis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8549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7B6F89-8C96-4A29-8674-C6FDDBCE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rgbClr val="0070C0"/>
                </a:solidFill>
              </a:rPr>
              <a:t>Marcos</a:t>
            </a:r>
          </a:p>
        </p:txBody>
      </p:sp>
      <p:sp>
        <p:nvSpPr>
          <p:cNvPr id="52" name="Espaço Reservado para Conteúdo 2">
            <a:extLst>
              <a:ext uri="{FF2B5EF4-FFF2-40B4-BE49-F238E27FC236}">
                <a16:creationId xmlns:a16="http://schemas.microsoft.com/office/drawing/2014/main" xmlns="" id="{507A4E38-2816-46FB-B856-235961A8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 fontScale="92500" lnSpcReduction="20000"/>
          </a:bodyPr>
          <a:lstStyle/>
          <a:p>
            <a:r>
              <a:rPr lang="pt-BR" sz="1700" b="1" dirty="0"/>
              <a:t>1961</a:t>
            </a:r>
          </a:p>
          <a:p>
            <a:pPr marL="0" indent="0">
              <a:buNone/>
            </a:pPr>
            <a:r>
              <a:rPr lang="pt-BR" sz="1700" dirty="0"/>
              <a:t> Fundação da Sociedade Brasileira de Geriatria e Gerontologia.</a:t>
            </a:r>
          </a:p>
          <a:p>
            <a:r>
              <a:rPr lang="pt-BR" sz="1700" b="1" dirty="0"/>
              <a:t>1988</a:t>
            </a:r>
          </a:p>
          <a:p>
            <a:pPr marL="0" indent="0">
              <a:buNone/>
            </a:pPr>
            <a:r>
              <a:rPr lang="pt-BR" sz="1700" dirty="0"/>
              <a:t>Constituição Federal</a:t>
            </a:r>
          </a:p>
          <a:p>
            <a:r>
              <a:rPr lang="pt-BR" sz="1700" b="1" dirty="0"/>
              <a:t>1990</a:t>
            </a:r>
          </a:p>
          <a:p>
            <a:pPr marL="0" indent="0">
              <a:buNone/>
            </a:pPr>
            <a:r>
              <a:rPr lang="pt-BR" sz="1700" dirty="0"/>
              <a:t>Criação Dia Internacional do Idoso (ONU)</a:t>
            </a:r>
          </a:p>
          <a:p>
            <a:r>
              <a:rPr lang="pt-BR" sz="1700" b="1" dirty="0"/>
              <a:t>1994</a:t>
            </a:r>
          </a:p>
          <a:p>
            <a:pPr marL="0" indent="0">
              <a:buNone/>
            </a:pPr>
            <a:r>
              <a:rPr lang="pt-BR" sz="1700" dirty="0"/>
              <a:t>Política Nacional do Idoso (Lei 8.842/1994). Regulamentada pelo decreto no. 1948/1996</a:t>
            </a:r>
          </a:p>
          <a:p>
            <a:r>
              <a:rPr lang="pt-BR" sz="1700" b="1" dirty="0"/>
              <a:t>2003</a:t>
            </a:r>
          </a:p>
          <a:p>
            <a:pPr marL="0" indent="0">
              <a:buNone/>
            </a:pPr>
            <a:r>
              <a:rPr lang="pt-BR" sz="1700" dirty="0"/>
              <a:t>Estatuto do Idoso (Lei 10.741/2003)</a:t>
            </a:r>
          </a:p>
          <a:p>
            <a:r>
              <a:rPr lang="pt-BR" sz="1700" b="1" dirty="0"/>
              <a:t>2006</a:t>
            </a:r>
            <a:endParaRPr lang="pt-BR" sz="1700" dirty="0"/>
          </a:p>
          <a:p>
            <a:pPr marL="0" indent="0">
              <a:buNone/>
            </a:pPr>
            <a:r>
              <a:rPr lang="pt-BR" sz="1700" dirty="0"/>
              <a:t>Dia Nacional do Idoso (Lei 11.433/2006)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DC9D711A-83F4-2642-A805-BF16950E07AA}"/>
              </a:ext>
            </a:extLst>
          </p:cNvPr>
          <p:cNvCxnSpPr>
            <a:cxnSpLocks/>
          </p:cNvCxnSpPr>
          <p:nvPr/>
        </p:nvCxnSpPr>
        <p:spPr>
          <a:xfrm>
            <a:off x="4976031" y="1100861"/>
            <a:ext cx="0" cy="463046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34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B9C16B-AC4A-44ED-9075-F76549B46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A2FEB6-F419-4684-9ABC-9E32E012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21E24A15-28D6-4CEB-9268-0BB0BEEAF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345933F-9633-4510-90E1-08B0E2A19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C68A48FB-1BE4-4053-A76F-5A5511BA0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9777B-6A9F-4C95-BF44-F964645071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654845E-622A-4AD3-8F3A-6E1DEAB5FC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DF1C0739-3D08-4C83-857E-B0724A6E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D235EAA0-7D5A-453A-9643-EE7A4954E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4C6FB7C-72DE-42DE-8F58-CCE9B8F55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FE31E0FE-EC8D-4EA7-BD9D-02F8C54F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69FE4B12-13E0-48F9-9E18-66406B8D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7FAADC3-B321-43EE-B8F3-2842D8409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90461464-1683-402F-A72B-8558CC677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70F594E7-32D0-45B9-A3CF-636CF6FCB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AEF60E1-26C2-4E3C-B839-347DDD23C3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92FE54B-EE9D-4E57-B6BC-6A9196BE8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2BE56DF-619D-463E-8F88-CABA09DA8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C7430457-1935-4BBF-A6A7-7C3125A02E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B006150-E547-4E84-A2B1-59131F3D53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5A8CD074-956B-41A4-870B-001554B69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070C253B-974E-459F-AD0B-705722482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BBC07B3D-A631-44EA-861A-7D80383A10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32039DC6-B4CF-4A5A-8D17-3A568D125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99E0C81F-5D8D-4AF8-BDE5-4DF75868F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0D946680-855C-41EC-BBA2-61F6F776E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6FAD9E8-6E13-45A0-A5D6-8BCAD27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0CCBC8FA-0581-454F-9FD1-6B6102A1A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5D6C328F-65A5-41E8-86E9-E4E638CC3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3E94A106-9341-485C-9057-9D62B2BD0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-1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53044DC-4918-43DA-B49D-91673C6C9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DCE6B36-1420-43AB-86CF-4E653A517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91" y="-9997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xmlns="" id="{72626E0B-9628-468E-A713-011C02F602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93F7977A-BD91-4B0D-9A8D-372DB67AD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9FEE6A56-01A1-404D-864E-1C2587C9AF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74DBBF2-EF6F-4E3E-B183-F8EEE7609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ABCF0F27-B056-474C-A0FB-1DB747A92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0A0A5B7B-BA2A-45CC-AABE-9D5B08A5D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3C9A5D2B-1787-4954-9108-B9D497A87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818C4F8B-7556-49A7-83C6-C8F631F6A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22BED614-D078-47EA-9C72-190217FDD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73DE0BF2-86D7-4038-AC4B-AF0F116A5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11D8BB55-D027-420C-9EF9-49B3BA79D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xmlns="" id="{3FAEF5CE-07ED-46A7-9777-D86C70719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9CAFB1A-357C-4313-B734-1CD4E4F9D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53161D3-8634-4BB7-A2BC-028C4EAA1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9537546A-6FF1-408B-AFE2-BBF7D3482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F73EE662-79B7-404B-B1B8-0E096BE4C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xmlns="" id="{B6DDB906-1F52-4D64-8493-4816EDDD3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4FA472A5-ABEA-4961-897B-7EB96AF09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54226E99-C38F-4456-A1F8-8897483FD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0A4A0196-A383-4629-B9A5-9C87E846C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BA5E608D-2E7B-4662-A9A0-18D4E0F0D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xmlns="" id="{5E211F37-790F-4BD7-B055-022AE0C2E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xmlns="" id="{96F375D0-232A-490A-9499-CB5FBA3FD9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xmlns="" id="{6B33B423-FD0F-4780-A0D6-32FC040B3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xmlns="" id="{B6BD1710-838F-4CDD-A000-C6C710A6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xmlns="" id="{0BB93533-1C95-4B0A-B0E2-168602B08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xmlns="" id="{CB0B113D-1987-4D89-A475-511E092FE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9BE36DBF-0333-4D36-A5BF-81FDA2406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7"/>
            <a:ext cx="4062719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330" y="1134682"/>
            <a:ext cx="2743311" cy="4255025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Modelo atual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xmlns="" id="{37992CCA-81E7-44A5-9E9C-F86A0E1D3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325070"/>
              </p:ext>
            </p:extLst>
          </p:nvPr>
        </p:nvGraphicFramePr>
        <p:xfrm>
          <a:off x="4662190" y="1134683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6613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6270675-9512-4978-8583-36659256EE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4" y="618517"/>
            <a:ext cx="10174286" cy="1478571"/>
          </a:xfrm>
        </p:spPr>
        <p:txBody>
          <a:bodyPr>
            <a:normAutofit/>
          </a:bodyPr>
          <a:lstStyle/>
          <a:p>
            <a:r>
              <a:rPr lang="en-US" dirty="0" err="1"/>
              <a:t>novos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para a </a:t>
            </a:r>
            <a:r>
              <a:rPr lang="en-US" dirty="0" err="1"/>
              <a:t>assistência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idoso</a:t>
            </a:r>
            <a:endParaRPr lang="pt-BR" dirty="0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xmlns="" id="{999952A7-FAE2-4CB6-959C-822A667332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50656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4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56E3E7-D375-F746-A7D1-FE23AE10E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743" y="1"/>
            <a:ext cx="5891043" cy="1886743"/>
          </a:xfrm>
        </p:spPr>
        <p:txBody>
          <a:bodyPr>
            <a:normAutofit/>
          </a:bodyPr>
          <a:lstStyle/>
          <a:p>
            <a:r>
              <a:rPr lang="pt-BR" sz="4800" dirty="0"/>
              <a:t>Transição do modelo de cuidado</a:t>
            </a:r>
          </a:p>
        </p:txBody>
      </p:sp>
      <p:pic>
        <p:nvPicPr>
          <p:cNvPr id="5" name="Espaço Reservado para Conteúdo 4" descr="Uma imagem contendo pessoa, pessoas, homem, grupo&#10;&#10;Descrição gerada automaticamente">
            <a:extLst>
              <a:ext uri="{FF2B5EF4-FFF2-40B4-BE49-F238E27FC236}">
                <a16:creationId xmlns:a16="http://schemas.microsoft.com/office/drawing/2014/main" xmlns="" id="{AA17E1FE-1B95-B64C-B7C6-6DE0AEEFC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81" y="2318657"/>
            <a:ext cx="6185297" cy="4123531"/>
          </a:xfrm>
        </p:spPr>
      </p:pic>
      <p:sp>
        <p:nvSpPr>
          <p:cNvPr id="365571" name="Rectangle 3">
            <a:extLst>
              <a:ext uri="{FF2B5EF4-FFF2-40B4-BE49-F238E27FC236}">
                <a16:creationId xmlns:a16="http://schemas.microsoft.com/office/drawing/2014/main" xmlns="" id="{949B1D9B-3A35-1844-B25A-137D7F40E54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7863" y="2416628"/>
            <a:ext cx="3856037" cy="3541715"/>
          </a:xfrm>
        </p:spPr>
        <p:txBody>
          <a:bodyPr>
            <a:normAutofit/>
          </a:bodyPr>
          <a:lstStyle/>
          <a:p>
            <a:pPr marL="457189" indent="-457189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</a:rPr>
              <a:t>Heterogêneo</a:t>
            </a:r>
          </a:p>
          <a:p>
            <a:pPr marL="457189" indent="-457189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</a:rPr>
              <a:t>Longo prazo</a:t>
            </a:r>
          </a:p>
          <a:p>
            <a:pPr marL="457189" indent="-457189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</a:rPr>
              <a:t>Multidisciplinar</a:t>
            </a:r>
          </a:p>
          <a:p>
            <a:pPr marL="457189" indent="-457189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</a:rPr>
              <a:t>Controle das DCNT</a:t>
            </a:r>
          </a:p>
        </p:txBody>
      </p:sp>
    </p:spTree>
    <p:extLst>
      <p:ext uri="{BB962C8B-B14F-4D97-AF65-F5344CB8AC3E}">
        <p14:creationId xmlns:p14="http://schemas.microsoft.com/office/powerpoint/2010/main" val="175997714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7" descr="https://nofinaldocorredor.files.wordpress.com/2015/04/equipe-multiprofissional.jpg?w=1280">
            <a:extLst>
              <a:ext uri="{FF2B5EF4-FFF2-40B4-BE49-F238E27FC236}">
                <a16:creationId xmlns:a16="http://schemas.microsoft.com/office/drawing/2014/main" xmlns="" id="{387FB599-8690-E647-BCDC-7802E68D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8678" r="8803" b="6660"/>
          <a:stretch>
            <a:fillRect/>
          </a:stretch>
        </p:blipFill>
        <p:spPr bwMode="auto">
          <a:xfrm>
            <a:off x="2046088" y="1688884"/>
            <a:ext cx="8099824" cy="490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Espaço Reservado para Conteúdo 2">
            <a:extLst>
              <a:ext uri="{FF2B5EF4-FFF2-40B4-BE49-F238E27FC236}">
                <a16:creationId xmlns:a16="http://schemas.microsoft.com/office/drawing/2014/main" xmlns="" id="{551E99A3-795B-F949-A8B0-8F35339A37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79660" y="3351135"/>
            <a:ext cx="2305049" cy="1247008"/>
          </a:xfrm>
        </p:spPr>
        <p:txBody>
          <a:bodyPr>
            <a:spAutoFit/>
          </a:bodyPr>
          <a:lstStyle/>
          <a:p>
            <a:pPr defTabSz="449227">
              <a:spcBef>
                <a:spcPct val="0"/>
              </a:spcBef>
              <a:buClr>
                <a:srgbClr val="FFC000"/>
              </a:buClr>
              <a:buNone/>
              <a:tabLst>
                <a:tab pos="0" algn="l"/>
                <a:tab pos="447642" algn="l"/>
                <a:tab pos="896872" algn="l"/>
                <a:tab pos="1346100" algn="l"/>
                <a:tab pos="1795330" algn="l"/>
                <a:tab pos="2244557" algn="l"/>
                <a:tab pos="2693786" algn="l"/>
                <a:tab pos="3143016" algn="l"/>
                <a:tab pos="3592245" algn="l"/>
                <a:tab pos="4041471" algn="l"/>
                <a:tab pos="4490701" algn="l"/>
                <a:tab pos="4939931" algn="l"/>
                <a:tab pos="5389159" algn="l"/>
                <a:tab pos="5838387" algn="l"/>
                <a:tab pos="6287617" algn="l"/>
                <a:tab pos="6736846" algn="l"/>
                <a:tab pos="7186075" algn="l"/>
                <a:tab pos="7635302" algn="l"/>
                <a:tab pos="8084533" algn="l"/>
                <a:tab pos="8533760" algn="l"/>
                <a:tab pos="8982989" algn="l"/>
              </a:tabLst>
              <a:defRPr/>
            </a:pPr>
            <a:r>
              <a:rPr lang="pt-BR" sz="1600" dirty="0">
                <a:latin typeface="Arial" charset="0"/>
                <a:cs typeface="Arial" charset="0"/>
              </a:rPr>
              <a:t>Educador Físico </a:t>
            </a:r>
          </a:p>
          <a:p>
            <a:pPr defTabSz="449227">
              <a:spcBef>
                <a:spcPct val="0"/>
              </a:spcBef>
              <a:buClr>
                <a:srgbClr val="FFC000"/>
              </a:buClr>
              <a:buNone/>
              <a:tabLst>
                <a:tab pos="0" algn="l"/>
                <a:tab pos="447642" algn="l"/>
                <a:tab pos="896872" algn="l"/>
                <a:tab pos="1346100" algn="l"/>
                <a:tab pos="1795330" algn="l"/>
                <a:tab pos="2244557" algn="l"/>
                <a:tab pos="2693786" algn="l"/>
                <a:tab pos="3143016" algn="l"/>
                <a:tab pos="3592245" algn="l"/>
                <a:tab pos="4041471" algn="l"/>
                <a:tab pos="4490701" algn="l"/>
                <a:tab pos="4939931" algn="l"/>
                <a:tab pos="5389159" algn="l"/>
                <a:tab pos="5838387" algn="l"/>
                <a:tab pos="6287617" algn="l"/>
                <a:tab pos="6736846" algn="l"/>
                <a:tab pos="7186075" algn="l"/>
                <a:tab pos="7635302" algn="l"/>
                <a:tab pos="8084533" algn="l"/>
                <a:tab pos="8533760" algn="l"/>
                <a:tab pos="8982989" algn="l"/>
              </a:tabLst>
              <a:defRPr/>
            </a:pPr>
            <a:r>
              <a:rPr lang="pt-BR" sz="1600" dirty="0">
                <a:latin typeface="Arial" charset="0"/>
                <a:cs typeface="Arial" charset="0"/>
              </a:rPr>
              <a:t>Fisioterapia</a:t>
            </a:r>
          </a:p>
          <a:p>
            <a:pPr defTabSz="449227">
              <a:spcBef>
                <a:spcPct val="0"/>
              </a:spcBef>
              <a:buClr>
                <a:srgbClr val="FFC000"/>
              </a:buClr>
              <a:buNone/>
              <a:tabLst>
                <a:tab pos="0" algn="l"/>
                <a:tab pos="447642" algn="l"/>
                <a:tab pos="896872" algn="l"/>
                <a:tab pos="1346100" algn="l"/>
                <a:tab pos="1795330" algn="l"/>
                <a:tab pos="2244557" algn="l"/>
                <a:tab pos="2693786" algn="l"/>
                <a:tab pos="3143016" algn="l"/>
                <a:tab pos="3592245" algn="l"/>
                <a:tab pos="4041471" algn="l"/>
                <a:tab pos="4490701" algn="l"/>
                <a:tab pos="4939931" algn="l"/>
                <a:tab pos="5389159" algn="l"/>
                <a:tab pos="5838387" algn="l"/>
                <a:tab pos="6287617" algn="l"/>
                <a:tab pos="6736846" algn="l"/>
                <a:tab pos="7186075" algn="l"/>
                <a:tab pos="7635302" algn="l"/>
                <a:tab pos="8084533" algn="l"/>
                <a:tab pos="8533760" algn="l"/>
                <a:tab pos="8982989" algn="l"/>
              </a:tabLst>
              <a:defRPr/>
            </a:pPr>
            <a:r>
              <a:rPr lang="pt-BR" sz="1600" dirty="0">
                <a:latin typeface="Arial" charset="0"/>
                <a:cs typeface="Arial" charset="0"/>
              </a:rPr>
              <a:t>Fonoaudiologia</a:t>
            </a:r>
          </a:p>
          <a:p>
            <a:pPr defTabSz="449227">
              <a:spcBef>
                <a:spcPct val="0"/>
              </a:spcBef>
              <a:buClr>
                <a:srgbClr val="FFC000"/>
              </a:buClr>
              <a:buNone/>
              <a:tabLst>
                <a:tab pos="0" algn="l"/>
                <a:tab pos="447642" algn="l"/>
                <a:tab pos="896872" algn="l"/>
                <a:tab pos="1346100" algn="l"/>
                <a:tab pos="1795330" algn="l"/>
                <a:tab pos="2244557" algn="l"/>
                <a:tab pos="2693786" algn="l"/>
                <a:tab pos="3143016" algn="l"/>
                <a:tab pos="3592245" algn="l"/>
                <a:tab pos="4041471" algn="l"/>
                <a:tab pos="4490701" algn="l"/>
                <a:tab pos="4939931" algn="l"/>
                <a:tab pos="5389159" algn="l"/>
                <a:tab pos="5838387" algn="l"/>
                <a:tab pos="6287617" algn="l"/>
                <a:tab pos="6736846" algn="l"/>
                <a:tab pos="7186075" algn="l"/>
                <a:tab pos="7635302" algn="l"/>
                <a:tab pos="8084533" algn="l"/>
                <a:tab pos="8533760" algn="l"/>
                <a:tab pos="8982989" algn="l"/>
              </a:tabLst>
              <a:defRPr/>
            </a:pPr>
            <a:r>
              <a:rPr lang="pt-BR" sz="1600" dirty="0">
                <a:latin typeface="Arial" charset="0"/>
                <a:cs typeface="Arial" charset="0"/>
              </a:rPr>
              <a:t>Terapia Ocupacional</a:t>
            </a:r>
          </a:p>
        </p:txBody>
      </p:sp>
      <p:sp>
        <p:nvSpPr>
          <p:cNvPr id="29700" name="Retângulo 5">
            <a:extLst>
              <a:ext uri="{FF2B5EF4-FFF2-40B4-BE49-F238E27FC236}">
                <a16:creationId xmlns:a16="http://schemas.microsoft.com/office/drawing/2014/main" xmlns="" id="{3A9A283F-2391-3942-B2C8-CF915E89F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769" y="3351136"/>
            <a:ext cx="22320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Enfermagem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Serviço Social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Nutrição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Odontologia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Psicologia</a:t>
            </a:r>
          </a:p>
        </p:txBody>
      </p:sp>
      <p:sp>
        <p:nvSpPr>
          <p:cNvPr id="29701" name="CaixaDeTexto 20">
            <a:extLst>
              <a:ext uri="{FF2B5EF4-FFF2-40B4-BE49-F238E27FC236}">
                <a16:creationId xmlns:a16="http://schemas.microsoft.com/office/drawing/2014/main" xmlns="" id="{D62D044C-09AF-DB41-ACB2-1DE9CC205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385" y="635373"/>
            <a:ext cx="5472113" cy="61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401" b="1" dirty="0">
                <a:solidFill>
                  <a:srgbClr val="404040"/>
                </a:solidFill>
                <a:latin typeface="Verdana" panose="020B0604030504040204" pitchFamily="34" charset="0"/>
              </a:rPr>
              <a:t>Multi</a:t>
            </a:r>
            <a:r>
              <a:rPr lang="pt-BR" altLang="pt-BR" sz="3401" b="1" dirty="0">
                <a:latin typeface="Verdana" panose="020B0604030504040204" pitchFamily="34" charset="0"/>
              </a:rPr>
              <a:t>disciplinaridade</a:t>
            </a:r>
          </a:p>
        </p:txBody>
      </p:sp>
    </p:spTree>
    <p:extLst>
      <p:ext uri="{BB962C8B-B14F-4D97-AF65-F5344CB8AC3E}">
        <p14:creationId xmlns:p14="http://schemas.microsoft.com/office/powerpoint/2010/main" val="2563775391"/>
      </p:ext>
    </p:extLst>
  </p:cSld>
  <p:clrMapOvr>
    <a:masterClrMapping/>
  </p:clrMapOvr>
  <p:transition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m para tarsila do amaral MORRO DA FAVELA">
            <a:extLst>
              <a:ext uri="{FF2B5EF4-FFF2-40B4-BE49-F238E27FC236}">
                <a16:creationId xmlns:a16="http://schemas.microsoft.com/office/drawing/2014/main" xmlns="" id="{4808EFCB-FEB6-7E41-B4F9-447B0F31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2"/>
          <a:stretch>
            <a:fillRect/>
          </a:stretch>
        </p:blipFill>
        <p:spPr bwMode="auto">
          <a:xfrm>
            <a:off x="0" y="-44068"/>
            <a:ext cx="12308221" cy="688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xmlns="" id="{B5DA79D8-82F7-254A-90FE-D5C323C1DF97}"/>
              </a:ext>
            </a:extLst>
          </p:cNvPr>
          <p:cNvSpPr/>
          <p:nvPr/>
        </p:nvSpPr>
        <p:spPr>
          <a:xfrm>
            <a:off x="10512988" y="812535"/>
            <a:ext cx="863601" cy="2751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333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UBS</a:t>
            </a:r>
            <a:endParaRPr lang="pt-BR" sz="1200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xmlns="" id="{8C9F5207-91AF-374F-8579-6D2A794D7D53}"/>
              </a:ext>
            </a:extLst>
          </p:cNvPr>
          <p:cNvSpPr/>
          <p:nvPr/>
        </p:nvSpPr>
        <p:spPr>
          <a:xfrm>
            <a:off x="8840096" y="2351850"/>
            <a:ext cx="670985" cy="1360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CAPS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xmlns="" id="{4A1F00EE-4DED-9F49-832C-DF0ED4955F16}"/>
              </a:ext>
            </a:extLst>
          </p:cNvPr>
          <p:cNvSpPr/>
          <p:nvPr/>
        </p:nvSpPr>
        <p:spPr>
          <a:xfrm>
            <a:off x="10369513" y="3091407"/>
            <a:ext cx="768351" cy="20559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067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CRAS</a:t>
            </a:r>
          </a:p>
        </p:txBody>
      </p:sp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xmlns="" id="{CB9BCED6-D995-E348-B859-97F078BA1FA1}"/>
              </a:ext>
            </a:extLst>
          </p:cNvPr>
          <p:cNvSpPr/>
          <p:nvPr/>
        </p:nvSpPr>
        <p:spPr>
          <a:xfrm>
            <a:off x="8586887" y="1295984"/>
            <a:ext cx="673101" cy="1375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URSI</a:t>
            </a:r>
          </a:p>
        </p:txBody>
      </p:sp>
      <p:sp>
        <p:nvSpPr>
          <p:cNvPr id="8" name="Retângulo de cantos arredondados 7">
            <a:extLst>
              <a:ext uri="{FF2B5EF4-FFF2-40B4-BE49-F238E27FC236}">
                <a16:creationId xmlns:a16="http://schemas.microsoft.com/office/drawing/2014/main" xmlns="" id="{838143AE-7786-F843-96D6-B368084FEF7A}"/>
              </a:ext>
            </a:extLst>
          </p:cNvPr>
          <p:cNvSpPr/>
          <p:nvPr/>
        </p:nvSpPr>
        <p:spPr>
          <a:xfrm>
            <a:off x="8743524" y="3380591"/>
            <a:ext cx="287865" cy="54876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CREAS</a:t>
            </a:r>
          </a:p>
        </p:txBody>
      </p:sp>
      <p:sp>
        <p:nvSpPr>
          <p:cNvPr id="9" name="Retângulo de cantos arredondados 8">
            <a:extLst>
              <a:ext uri="{FF2B5EF4-FFF2-40B4-BE49-F238E27FC236}">
                <a16:creationId xmlns:a16="http://schemas.microsoft.com/office/drawing/2014/main" xmlns="" id="{93062F15-4BE8-C141-9490-C721245C3169}"/>
              </a:ext>
            </a:extLst>
          </p:cNvPr>
          <p:cNvSpPr/>
          <p:nvPr/>
        </p:nvSpPr>
        <p:spPr>
          <a:xfrm>
            <a:off x="5715660" y="2460788"/>
            <a:ext cx="1054099" cy="13756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ESCOLA</a:t>
            </a:r>
          </a:p>
        </p:txBody>
      </p:sp>
      <p:sp>
        <p:nvSpPr>
          <p:cNvPr id="10" name="Retângulo de cantos arredondados 9">
            <a:extLst>
              <a:ext uri="{FF2B5EF4-FFF2-40B4-BE49-F238E27FC236}">
                <a16:creationId xmlns:a16="http://schemas.microsoft.com/office/drawing/2014/main" xmlns="" id="{F2423B17-7145-3E42-A367-EADDD1F0D4BD}"/>
              </a:ext>
            </a:extLst>
          </p:cNvPr>
          <p:cNvSpPr/>
          <p:nvPr/>
        </p:nvSpPr>
        <p:spPr>
          <a:xfrm>
            <a:off x="4544060" y="2064513"/>
            <a:ext cx="1054099" cy="1360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HOSPITAL</a:t>
            </a:r>
          </a:p>
        </p:txBody>
      </p:sp>
      <p:sp>
        <p:nvSpPr>
          <p:cNvPr id="26" name="Retângulo de cantos arredondados 25">
            <a:extLst>
              <a:ext uri="{FF2B5EF4-FFF2-40B4-BE49-F238E27FC236}">
                <a16:creationId xmlns:a16="http://schemas.microsoft.com/office/drawing/2014/main" xmlns="" id="{6E2FD831-A654-E047-A0C7-F7AA12825755}"/>
              </a:ext>
            </a:extLst>
          </p:cNvPr>
          <p:cNvSpPr/>
          <p:nvPr/>
        </p:nvSpPr>
        <p:spPr>
          <a:xfrm>
            <a:off x="3998777" y="2605394"/>
            <a:ext cx="670984" cy="1375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CEO</a:t>
            </a:r>
          </a:p>
        </p:txBody>
      </p:sp>
      <p:sp>
        <p:nvSpPr>
          <p:cNvPr id="27" name="Retângulo de cantos arredondados 26">
            <a:extLst>
              <a:ext uri="{FF2B5EF4-FFF2-40B4-BE49-F238E27FC236}">
                <a16:creationId xmlns:a16="http://schemas.microsoft.com/office/drawing/2014/main" xmlns="" id="{EAF69B34-E143-3949-AD62-986F10070000}"/>
              </a:ext>
            </a:extLst>
          </p:cNvPr>
          <p:cNvSpPr/>
          <p:nvPr/>
        </p:nvSpPr>
        <p:spPr>
          <a:xfrm>
            <a:off x="2342264" y="1922113"/>
            <a:ext cx="768349" cy="20115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067" dirty="0">
                <a:solidFill>
                  <a:schemeClr val="bg2"/>
                </a:solidFill>
                <a:latin typeface="Arial Black" pitchFamily="34" charset="0"/>
                <a:cs typeface="Arial" pitchFamily="34" charset="0"/>
              </a:rPr>
              <a:t>USF</a:t>
            </a:r>
          </a:p>
        </p:txBody>
      </p:sp>
      <p:sp>
        <p:nvSpPr>
          <p:cNvPr id="28" name="Retângulo de cantos arredondados 27">
            <a:extLst>
              <a:ext uri="{FF2B5EF4-FFF2-40B4-BE49-F238E27FC236}">
                <a16:creationId xmlns:a16="http://schemas.microsoft.com/office/drawing/2014/main" xmlns="" id="{3F9E0BD0-319B-924F-A75C-BC6994007846}"/>
              </a:ext>
            </a:extLst>
          </p:cNvPr>
          <p:cNvSpPr/>
          <p:nvPr/>
        </p:nvSpPr>
        <p:spPr>
          <a:xfrm>
            <a:off x="5071108" y="2848270"/>
            <a:ext cx="575736" cy="13756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CAE</a:t>
            </a:r>
          </a:p>
        </p:txBody>
      </p:sp>
      <p:sp>
        <p:nvSpPr>
          <p:cNvPr id="30" name="Retângulo de cantos arredondados 29">
            <a:extLst>
              <a:ext uri="{FF2B5EF4-FFF2-40B4-BE49-F238E27FC236}">
                <a16:creationId xmlns:a16="http://schemas.microsoft.com/office/drawing/2014/main" xmlns="" id="{1E2A37BA-50A9-544F-B661-18AAC5CB77C9}"/>
              </a:ext>
            </a:extLst>
          </p:cNvPr>
          <p:cNvSpPr/>
          <p:nvPr/>
        </p:nvSpPr>
        <p:spPr>
          <a:xfrm>
            <a:off x="6691411" y="2210873"/>
            <a:ext cx="575736" cy="20559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b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PAI</a:t>
            </a:r>
          </a:p>
        </p:txBody>
      </p:sp>
      <p:sp>
        <p:nvSpPr>
          <p:cNvPr id="31" name="Retângulo de cantos arredondados 30">
            <a:extLst>
              <a:ext uri="{FF2B5EF4-FFF2-40B4-BE49-F238E27FC236}">
                <a16:creationId xmlns:a16="http://schemas.microsoft.com/office/drawing/2014/main" xmlns="" id="{0D9EEAAC-09B2-2540-9D6D-8692CD7A7A76}"/>
              </a:ext>
            </a:extLst>
          </p:cNvPr>
          <p:cNvSpPr/>
          <p:nvPr/>
        </p:nvSpPr>
        <p:spPr>
          <a:xfrm>
            <a:off x="10343092" y="1686148"/>
            <a:ext cx="1181320" cy="3365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Centro comunitário</a:t>
            </a:r>
          </a:p>
        </p:txBody>
      </p:sp>
      <p:sp>
        <p:nvSpPr>
          <p:cNvPr id="32" name="Retângulo de cantos arredondados 31">
            <a:extLst>
              <a:ext uri="{FF2B5EF4-FFF2-40B4-BE49-F238E27FC236}">
                <a16:creationId xmlns:a16="http://schemas.microsoft.com/office/drawing/2014/main" xmlns="" id="{E89C08DA-9B69-234F-9FA7-A3C9697878D1}"/>
              </a:ext>
            </a:extLst>
          </p:cNvPr>
          <p:cNvSpPr/>
          <p:nvPr/>
        </p:nvSpPr>
        <p:spPr>
          <a:xfrm>
            <a:off x="7244921" y="2642673"/>
            <a:ext cx="1341967" cy="2055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CENTRO-DIA</a:t>
            </a:r>
          </a:p>
        </p:txBody>
      </p:sp>
      <p:sp>
        <p:nvSpPr>
          <p:cNvPr id="33" name="Retângulo de cantos arredondados 32">
            <a:extLst>
              <a:ext uri="{FF2B5EF4-FFF2-40B4-BE49-F238E27FC236}">
                <a16:creationId xmlns:a16="http://schemas.microsoft.com/office/drawing/2014/main" xmlns="" id="{1521A332-802E-E646-9129-A3AF66397079}"/>
              </a:ext>
            </a:extLst>
          </p:cNvPr>
          <p:cNvSpPr/>
          <p:nvPr/>
        </p:nvSpPr>
        <p:spPr>
          <a:xfrm>
            <a:off x="3942392" y="1847101"/>
            <a:ext cx="673101" cy="1375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UPA</a:t>
            </a:r>
          </a:p>
        </p:txBody>
      </p:sp>
      <p:sp>
        <p:nvSpPr>
          <p:cNvPr id="34" name="CaixaDeTexto 4">
            <a:extLst>
              <a:ext uri="{FF2B5EF4-FFF2-40B4-BE49-F238E27FC236}">
                <a16:creationId xmlns:a16="http://schemas.microsoft.com/office/drawing/2014/main" xmlns="" id="{59A2DC7F-C20C-E443-8986-26BECAD03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185" y="6460778"/>
            <a:ext cx="3697817" cy="29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333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Morro da Favela | Tarsila do Amaral </a:t>
            </a:r>
            <a:r>
              <a:rPr lang="pt-BR" sz="1333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- 1924</a:t>
            </a:r>
          </a:p>
        </p:txBody>
      </p:sp>
      <p:sp>
        <p:nvSpPr>
          <p:cNvPr id="19" name="Retângulo de cantos arredondados 9">
            <a:extLst>
              <a:ext uri="{FF2B5EF4-FFF2-40B4-BE49-F238E27FC236}">
                <a16:creationId xmlns:a16="http://schemas.microsoft.com/office/drawing/2014/main" xmlns="" id="{5F5E9922-78E6-7042-9DD7-1D7F6BEE8C44}"/>
              </a:ext>
            </a:extLst>
          </p:cNvPr>
          <p:cNvSpPr/>
          <p:nvPr/>
        </p:nvSpPr>
        <p:spPr>
          <a:xfrm>
            <a:off x="793932" y="1159926"/>
            <a:ext cx="1054099" cy="2048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Ambulatório</a:t>
            </a:r>
          </a:p>
        </p:txBody>
      </p:sp>
      <p:sp>
        <p:nvSpPr>
          <p:cNvPr id="20" name="Retângulo de cantos arredondados 31">
            <a:extLst>
              <a:ext uri="{FF2B5EF4-FFF2-40B4-BE49-F238E27FC236}">
                <a16:creationId xmlns:a16="http://schemas.microsoft.com/office/drawing/2014/main" xmlns="" id="{DE9F06C6-833A-2B4D-BD0B-142F7B22C504}"/>
              </a:ext>
            </a:extLst>
          </p:cNvPr>
          <p:cNvSpPr/>
          <p:nvPr/>
        </p:nvSpPr>
        <p:spPr>
          <a:xfrm>
            <a:off x="2242034" y="2530749"/>
            <a:ext cx="1341967" cy="2055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Convivência</a:t>
            </a:r>
          </a:p>
        </p:txBody>
      </p:sp>
      <p:sp>
        <p:nvSpPr>
          <p:cNvPr id="21" name="Retângulo de cantos arredondados 31">
            <a:extLst>
              <a:ext uri="{FF2B5EF4-FFF2-40B4-BE49-F238E27FC236}">
                <a16:creationId xmlns:a16="http://schemas.microsoft.com/office/drawing/2014/main" xmlns="" id="{AB21BD42-D7F5-B644-9D92-E079A4C79D15}"/>
              </a:ext>
            </a:extLst>
          </p:cNvPr>
          <p:cNvSpPr/>
          <p:nvPr/>
        </p:nvSpPr>
        <p:spPr>
          <a:xfrm>
            <a:off x="7545489" y="4986118"/>
            <a:ext cx="1341967" cy="2055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933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Atividade física</a:t>
            </a:r>
          </a:p>
        </p:txBody>
      </p:sp>
    </p:spTree>
    <p:extLst>
      <p:ext uri="{BB962C8B-B14F-4D97-AF65-F5344CB8AC3E}">
        <p14:creationId xmlns:p14="http://schemas.microsoft.com/office/powerpoint/2010/main" val="2245206555"/>
      </p:ext>
    </p:extLst>
  </p:cSld>
  <p:clrMapOvr>
    <a:masterClrMapping/>
  </p:clrMapOvr>
  <p:transition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2455" y="193991"/>
            <a:ext cx="6707088" cy="1143000"/>
          </a:xfrm>
        </p:spPr>
        <p:txBody>
          <a:bodyPr/>
          <a:lstStyle/>
          <a:p>
            <a:pPr algn="ctr"/>
            <a:r>
              <a:rPr lang="pt-BR" sz="4000" dirty="0"/>
              <a:t>Cuidado descentralizado</a:t>
            </a:r>
            <a:r>
              <a:rPr lang="pt-BR" dirty="0"/>
              <a:t/>
            </a:r>
            <a:br>
              <a:rPr lang="pt-BR" dirty="0"/>
            </a:br>
            <a:r>
              <a:rPr lang="pt-BR" sz="3200" dirty="0"/>
              <a:t>serviços sócio sanitários</a:t>
            </a:r>
            <a:endParaRPr lang="pt-BR" dirty="0"/>
          </a:p>
        </p:txBody>
      </p:sp>
      <p:sp>
        <p:nvSpPr>
          <p:cNvPr id="7" name="Triângulo retângulo 6"/>
          <p:cNvSpPr/>
          <p:nvPr/>
        </p:nvSpPr>
        <p:spPr>
          <a:xfrm rot="16200000">
            <a:off x="4859542" y="793467"/>
            <a:ext cx="2472919" cy="926800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 rot="4547024">
            <a:off x="3617599" y="-1364047"/>
            <a:ext cx="3959881" cy="9586011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t-BR" sz="1600" dirty="0"/>
              <a:t>ILPI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Atendimento domiciliar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Unidade de cuidados prolongados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Unidade de convalescentes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Hospital de agudos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Hospital dia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Centro dia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Cuidadores e acompanhantes de idosos</a:t>
            </a:r>
          </a:p>
          <a:p>
            <a:pPr marL="0" indent="0" algn="r">
              <a:buNone/>
            </a:pPr>
            <a:endParaRPr lang="pt-BR" sz="1600" dirty="0"/>
          </a:p>
          <a:p>
            <a:pPr algn="r"/>
            <a:r>
              <a:rPr lang="pt-BR" sz="1600" dirty="0"/>
              <a:t>Centro de Reabilitação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Ambulatório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Centro de convivência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Centro comunitário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/>
              <a:t>Residencial</a:t>
            </a:r>
          </a:p>
          <a:p>
            <a:pPr algn="r"/>
            <a:endParaRPr lang="pt-BR" sz="1600" dirty="0"/>
          </a:p>
          <a:p>
            <a:pPr algn="r"/>
            <a:r>
              <a:rPr lang="pt-BR" sz="1600" dirty="0" err="1"/>
              <a:t>Telemedicna</a:t>
            </a:r>
            <a:r>
              <a:rPr lang="pt-BR" sz="1600" dirty="0"/>
              <a:t> e </a:t>
            </a:r>
            <a:r>
              <a:rPr lang="pt-BR" sz="1600" dirty="0" err="1"/>
              <a:t>app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663952" y="6002125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Cuidados especializados</a:t>
            </a:r>
          </a:p>
        </p:txBody>
      </p:sp>
    </p:spTree>
    <p:extLst>
      <p:ext uri="{BB962C8B-B14F-4D97-AF65-F5344CB8AC3E}">
        <p14:creationId xmlns:p14="http://schemas.microsoft.com/office/powerpoint/2010/main" val="3341600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04ACD9-58BD-B448-8D88-183106C1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O idoso no centro do cuidado</a:t>
            </a:r>
          </a:p>
        </p:txBody>
      </p:sp>
      <p:pic>
        <p:nvPicPr>
          <p:cNvPr id="6" name="Espaço Reservado para Imagem 5" descr="Uma imagem contendo pessoa&#10;&#10;Descrição gerada automaticamente">
            <a:extLst>
              <a:ext uri="{FF2B5EF4-FFF2-40B4-BE49-F238E27FC236}">
                <a16:creationId xmlns:a16="http://schemas.microsoft.com/office/drawing/2014/main" xmlns="" id="{38436B29-6309-E24C-A6B9-64DF754306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r="19761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6F527BC-346C-504A-AA43-F8DC97E23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4" y="2249485"/>
            <a:ext cx="5934508" cy="3963823"/>
          </a:xfrm>
        </p:spPr>
        <p:txBody>
          <a:bodyPr>
            <a:normAutofit lnSpcReduction="10000"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/>
              <a:t>Acompanhamento periódico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/>
              <a:t>Avaliação frequente dos riscos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/>
              <a:t>Prevenção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/>
              <a:t>Capacitação dos profissionais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/>
              <a:t>Atividades comunitárias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/>
              <a:t>Cuidado certo, lugar certo e momento certo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/>
              <a:t>Plano de cuidados compartilhado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/>
              <a:t>Políticas públicas (75%)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pt-BR" sz="1800" dirty="0" err="1"/>
              <a:t>Ageing</a:t>
            </a:r>
            <a:r>
              <a:rPr lang="pt-BR" sz="1800" dirty="0"/>
              <a:t> in </a:t>
            </a:r>
            <a:r>
              <a:rPr lang="pt-BR" sz="1800" dirty="0" err="1"/>
              <a:t>place</a:t>
            </a:r>
            <a:endParaRPr lang="pt-BR" sz="1800" dirty="0"/>
          </a:p>
        </p:txBody>
      </p:sp>
      <p:sp>
        <p:nvSpPr>
          <p:cNvPr id="14" name="CaixaDeTexto 4">
            <a:extLst>
              <a:ext uri="{FF2B5EF4-FFF2-40B4-BE49-F238E27FC236}">
                <a16:creationId xmlns:a16="http://schemas.microsoft.com/office/drawing/2014/main" xmlns="" id="{89CEB46B-1522-0048-B938-1FBC0CCEA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223" y="6213309"/>
            <a:ext cx="3742892" cy="287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rtlCol="0" anchor="b">
            <a:normAutofit fontScale="40000" lnSpcReduction="2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t-BR" dirty="0"/>
              <a:t>Andreas </a:t>
            </a:r>
            <a:r>
              <a:rPr lang="pt-BR" dirty="0" err="1"/>
              <a:t>Englund</a:t>
            </a:r>
            <a:r>
              <a:rPr lang="pt-BR" dirty="0"/>
              <a:t> (1974- ) – “</a:t>
            </a:r>
            <a:r>
              <a:rPr lang="pt-BR" dirty="0" err="1"/>
              <a:t>Sitting</a:t>
            </a:r>
            <a:r>
              <a:rPr lang="pt-BR" dirty="0"/>
              <a:t>”</a:t>
            </a:r>
            <a:endParaRPr lang="en-US" altLang="pt-BR" sz="16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3205232"/>
      </p:ext>
    </p:extLst>
  </p:cSld>
  <p:clrMapOvr>
    <a:masterClrMapping/>
  </p:clrMapOvr>
  <p:transition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Imagem 1">
            <a:extLst>
              <a:ext uri="{FF2B5EF4-FFF2-40B4-BE49-F238E27FC236}">
                <a16:creationId xmlns:a16="http://schemas.microsoft.com/office/drawing/2014/main" xmlns="" id="{546E27E6-FE41-E449-AD12-31EF9D8E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52" y="367351"/>
            <a:ext cx="10112643" cy="26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D248543-6C72-6C43-86A8-E5B4C0AAC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07" y="3021770"/>
            <a:ext cx="9939037" cy="33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5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EACEE08-7473-494F-A8F2-8895AE636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9" t="9417" r="18193" b="7260"/>
          <a:stretch/>
        </p:blipFill>
        <p:spPr>
          <a:xfrm>
            <a:off x="0" y="1"/>
            <a:ext cx="12192000" cy="84508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2E44B8E-536E-B444-A7DC-97C6AFB1F118}"/>
              </a:ext>
            </a:extLst>
          </p:cNvPr>
          <p:cNvSpPr txBox="1"/>
          <p:nvPr/>
        </p:nvSpPr>
        <p:spPr>
          <a:xfrm>
            <a:off x="2180490" y="3820904"/>
            <a:ext cx="2708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presidente@sbgg.org.br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3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xmlns="" id="{CA4990D9-B424-4741-966D-631BBC0F32CC}"/>
              </a:ext>
            </a:extLst>
          </p:cNvPr>
          <p:cNvSpPr/>
          <p:nvPr/>
        </p:nvSpPr>
        <p:spPr>
          <a:xfrm>
            <a:off x="0" y="3995678"/>
            <a:ext cx="12192000" cy="2862322"/>
          </a:xfrm>
          <a:prstGeom prst="triangle">
            <a:avLst>
              <a:gd name="adj" fmla="val 4751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600" dirty="0"/>
              <a:t>Missão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F224038-51B3-48F7-B6F8-2C6ECFEB6CF0}"/>
              </a:ext>
            </a:extLst>
          </p:cNvPr>
          <p:cNvSpPr txBox="1"/>
          <p:nvPr/>
        </p:nvSpPr>
        <p:spPr>
          <a:xfrm>
            <a:off x="960783" y="947826"/>
            <a:ext cx="10012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Abadi Extra Light" panose="020B0604020202020204" pitchFamily="34" charset="0"/>
              </a:rPr>
              <a:t>Congregar médicos e profissionais de nível superior que se interessem pela Geriatria e pela Gerontologia, estimulando e apoiando o desenvolvimento e divulgação do conhecimento científico.</a:t>
            </a:r>
          </a:p>
        </p:txBody>
      </p:sp>
    </p:spTree>
    <p:extLst>
      <p:ext uri="{BB962C8B-B14F-4D97-AF65-F5344CB8AC3E}">
        <p14:creationId xmlns:p14="http://schemas.microsoft.com/office/powerpoint/2010/main" val="93499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B955B5B-7417-4F48-BBD1-FEEA68C72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814" y="1518409"/>
            <a:ext cx="4286250" cy="16478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1F272F5-E9FC-4E90-8095-89638884C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8" y="3677531"/>
            <a:ext cx="2631244" cy="2631244"/>
          </a:xfrm>
          <a:prstGeom prst="rect">
            <a:avLst/>
          </a:prstGeom>
        </p:spPr>
      </p:pic>
      <p:sp>
        <p:nvSpPr>
          <p:cNvPr id="4" name="Chave Esquerda 3">
            <a:extLst>
              <a:ext uri="{FF2B5EF4-FFF2-40B4-BE49-F238E27FC236}">
                <a16:creationId xmlns:a16="http://schemas.microsoft.com/office/drawing/2014/main" xmlns="" id="{14F73651-EB5C-4B08-9FD7-BAA6D46C9B22}"/>
              </a:ext>
            </a:extLst>
          </p:cNvPr>
          <p:cNvSpPr/>
          <p:nvPr/>
        </p:nvSpPr>
        <p:spPr>
          <a:xfrm>
            <a:off x="5064370" y="1325217"/>
            <a:ext cx="832848" cy="4306957"/>
          </a:xfrm>
          <a:prstGeom prst="lef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D37F093-1C43-4365-AF9D-99B9F7D3D09E}"/>
              </a:ext>
            </a:extLst>
          </p:cNvPr>
          <p:cNvSpPr txBox="1"/>
          <p:nvPr/>
        </p:nvSpPr>
        <p:spPr>
          <a:xfrm>
            <a:off x="956020" y="2875002"/>
            <a:ext cx="3722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accent1">
                    <a:lumMod val="50000"/>
                  </a:schemeClr>
                </a:solidFill>
              </a:rPr>
              <a:t>Filiação</a:t>
            </a:r>
          </a:p>
        </p:txBody>
      </p:sp>
    </p:spTree>
    <p:extLst>
      <p:ext uri="{BB962C8B-B14F-4D97-AF65-F5344CB8AC3E}">
        <p14:creationId xmlns:p14="http://schemas.microsoft.com/office/powerpoint/2010/main" val="2052795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34A88EF-F89A-4DE7-874A-B79EC56D7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11" y="643466"/>
            <a:ext cx="6385176" cy="5571066"/>
          </a:xfrm>
          <a:prstGeom prst="rect">
            <a:avLst/>
          </a:prstGeom>
        </p:spPr>
      </p:pic>
      <p:pic>
        <p:nvPicPr>
          <p:cNvPr id="4" name="Gráfico 3" descr="Marcador">
            <a:extLst>
              <a:ext uri="{FF2B5EF4-FFF2-40B4-BE49-F238E27FC236}">
                <a16:creationId xmlns:a16="http://schemas.microsoft.com/office/drawing/2014/main" xmlns="" id="{84405168-ADE5-4678-AE36-13A8A5D4F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70684" y="1336429"/>
            <a:ext cx="650631" cy="6506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54A80EA-14CB-4A39-BEBF-C0D12B0BB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884" y="4380188"/>
            <a:ext cx="436098" cy="5013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E19DB48-79E8-4DFB-A92C-B80A8E43F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461" y="4129536"/>
            <a:ext cx="496618" cy="50130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9D23A2B-F23B-4D77-A2F2-F2C5668E2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339" y="3546530"/>
            <a:ext cx="496618" cy="50130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B0EBAFBC-5D6B-40A8-ACB4-4666F6F60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091" y="4461513"/>
            <a:ext cx="416053" cy="4199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1F9A017-371C-46A2-A37A-44D0251F6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573" y="4883375"/>
            <a:ext cx="441663" cy="39307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D3BCED52-D53D-4BE5-9B3A-ECBB627BD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436" y="3102835"/>
            <a:ext cx="646232" cy="65232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7B28E57C-FDAD-483F-94E5-4A3A648D4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128" y="2320956"/>
            <a:ext cx="646232" cy="65232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92D04862-8069-40A4-AE8B-5C89B8E15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825" y="2620365"/>
            <a:ext cx="349621" cy="35292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73941EEC-AA2B-4738-96FE-D7CBD26ED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516" y="1486069"/>
            <a:ext cx="646232" cy="65232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1ED6C04E-F066-487C-96B6-858132E62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003" y="3092637"/>
            <a:ext cx="646232" cy="65232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391C4B3C-E1C3-4938-9EE7-887B71F67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957" y="2657824"/>
            <a:ext cx="604868" cy="61057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173308F1-73E4-4DB9-A672-C069E8423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147" y="1597627"/>
            <a:ext cx="646232" cy="65232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960754D7-F54D-4FC8-B179-A04FB411C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135" y="3786560"/>
            <a:ext cx="496618" cy="50130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8C783CA7-4FEF-41D3-ADC5-29A803AAD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323" y="3504512"/>
            <a:ext cx="496618" cy="501303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FA61A80C-6798-4B6D-BAAB-8D5EB07D8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564" y="2251997"/>
            <a:ext cx="364925" cy="36836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321D7684-F14F-4FE1-B4A5-925CEDCB0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475" y="2379693"/>
            <a:ext cx="427054" cy="431083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xmlns="" id="{FF08B70C-D72B-49B5-A819-469D95A53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569" y="5103245"/>
            <a:ext cx="646232" cy="652329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D1D2B653-F466-4C12-9FDC-554B7D105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546" y="1679256"/>
            <a:ext cx="646232" cy="652329"/>
          </a:xfrm>
          <a:prstGeom prst="rect">
            <a:avLst/>
          </a:prstGeom>
        </p:spPr>
      </p:pic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xmlns="" id="{FBC1BD0E-95B2-40E7-AD7E-A6E28CD1AE9F}"/>
              </a:ext>
            </a:extLst>
          </p:cNvPr>
          <p:cNvSpPr/>
          <p:nvPr/>
        </p:nvSpPr>
        <p:spPr>
          <a:xfrm>
            <a:off x="8307026" y="5773902"/>
            <a:ext cx="959347" cy="402673"/>
          </a:xfrm>
          <a:prstGeom prst="rightArrow">
            <a:avLst>
              <a:gd name="adj1" fmla="val 5646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50902C71-6871-4685-8056-89C0E46AF966}"/>
              </a:ext>
            </a:extLst>
          </p:cNvPr>
          <p:cNvSpPr txBox="1"/>
          <p:nvPr/>
        </p:nvSpPr>
        <p:spPr>
          <a:xfrm>
            <a:off x="9736089" y="5565919"/>
            <a:ext cx="1849088" cy="8002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2.394</a:t>
            </a:r>
          </a:p>
          <a:p>
            <a:pPr algn="ctr"/>
            <a:r>
              <a:rPr lang="pt-BR" dirty="0"/>
              <a:t>associados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D8022DDB-BF30-4945-A6ED-0AA06B63ED88}"/>
              </a:ext>
            </a:extLst>
          </p:cNvPr>
          <p:cNvSpPr txBox="1"/>
          <p:nvPr/>
        </p:nvSpPr>
        <p:spPr>
          <a:xfrm>
            <a:off x="267483" y="4953400"/>
            <a:ext cx="3906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Hoje a SBGG está em 19 UF.</a:t>
            </a:r>
          </a:p>
          <a:p>
            <a:pPr algn="ctr"/>
            <a:r>
              <a:rPr lang="pt-BR" sz="2400" b="1" dirty="0">
                <a:solidFill>
                  <a:srgbClr val="002060"/>
                </a:solidFill>
              </a:rPr>
              <a:t>Sendo 17 seções e 2 representações – AC e AM.</a:t>
            </a:r>
          </a:p>
        </p:txBody>
      </p:sp>
      <p:sp>
        <p:nvSpPr>
          <p:cNvPr id="42" name="Triângulo Retângulo 41">
            <a:extLst>
              <a:ext uri="{FF2B5EF4-FFF2-40B4-BE49-F238E27FC236}">
                <a16:creationId xmlns:a16="http://schemas.microsoft.com/office/drawing/2014/main" xmlns="" id="{1CACE02D-C475-485A-B0F5-9FB81CF83122}"/>
              </a:ext>
            </a:extLst>
          </p:cNvPr>
          <p:cNvSpPr/>
          <p:nvPr/>
        </p:nvSpPr>
        <p:spPr>
          <a:xfrm>
            <a:off x="0" y="25327"/>
            <a:ext cx="3413307" cy="2402026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</a:t>
            </a:r>
          </a:p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Estamos</a:t>
            </a:r>
          </a:p>
        </p:txBody>
      </p:sp>
      <p:graphicFrame>
        <p:nvGraphicFramePr>
          <p:cNvPr id="43" name="Tabela 42">
            <a:extLst>
              <a:ext uri="{FF2B5EF4-FFF2-40B4-BE49-F238E27FC236}">
                <a16:creationId xmlns:a16="http://schemas.microsoft.com/office/drawing/2014/main" xmlns="" id="{0857033B-1506-4D5A-9DA4-7AF5AFEB9C0F}"/>
              </a:ext>
            </a:extLst>
          </p:cNvPr>
          <p:cNvGraphicFramePr>
            <a:graphicFrameLocks noGrp="1"/>
          </p:cNvGraphicFramePr>
          <p:nvPr/>
        </p:nvGraphicFramePr>
        <p:xfrm>
          <a:off x="9669603" y="844362"/>
          <a:ext cx="1982060" cy="4308312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91030">
                  <a:extLst>
                    <a:ext uri="{9D8B030D-6E8A-4147-A177-3AD203B41FA5}">
                      <a16:colId xmlns:a16="http://schemas.microsoft.com/office/drawing/2014/main" xmlns="" val="3940621862"/>
                    </a:ext>
                  </a:extLst>
                </a:gridCol>
                <a:gridCol w="991030">
                  <a:extLst>
                    <a:ext uri="{9D8B030D-6E8A-4147-A177-3AD203B41FA5}">
                      <a16:colId xmlns:a16="http://schemas.microsoft.com/office/drawing/2014/main" xmlns="" val="1516047216"/>
                    </a:ext>
                  </a:extLst>
                </a:gridCol>
              </a:tblGrid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Estado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Nº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720154742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AC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5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4214682499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AL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43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2399373817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AM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14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2923790652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AP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3742857727"/>
                  </a:ext>
                </a:extLst>
              </a:tr>
              <a:tr h="1450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BA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76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042666763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CE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104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369899409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DF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83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2689878124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ES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57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763262630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GO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74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095404043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MA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19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3956518630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MT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19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4109261458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MS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12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4088517402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MG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237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862319165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PA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45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455116906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PB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19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001338625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PR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130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4013194636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PE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100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156717123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RJ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382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4202871737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RS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115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65933367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RN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28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260885881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RO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6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503810045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RR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3094771653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PI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9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799330098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SC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73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1140363621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SP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631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614612934"/>
                  </a:ext>
                </a:extLst>
              </a:tr>
              <a:tr h="160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TO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9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xmlns="" val="427100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09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AE4726C-1831-4FE3-9A11-227F0DC2F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1"/>
            <a:ext cx="12192003" cy="6858001"/>
            <a:chOff x="0" y="-1"/>
            <a:chExt cx="12192003" cy="6858001"/>
          </a:xfrm>
        </p:grpSpPr>
        <p:sp useBgFill="1"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B651D7F7-8C54-448E-A268-1CBFAD87D4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xmlns="" id="{E3B56E94-40E1-489A-98B2-A3238D66A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9093" name="Picture 5" descr="relogi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r="41877"/>
          <a:stretch/>
        </p:blipFill>
        <p:spPr bwMode="auto">
          <a:xfrm>
            <a:off x="7563562" y="9526"/>
            <a:ext cx="463558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E916825F-759B-4F1A-BA80-AF7137691E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1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0AF64541-DE3B-4DBB-84E1-907956469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9175DCC0-514A-4CA1-AD9A-1BB0FFF1B4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10371924-94D9-48AF-9D5B-6471775BE8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7C964FF9-A41A-438C-A22B-62690C98F1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61716CD6-1875-4567-B3E2-364CD0960D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31A293D3-7189-453D-AB91-1291AAFF3D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87CB4EFE-58B3-4326-9CFB-A2AFADDFA5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249CF4D3-B5A3-4287-BC9D-E9BB8FA6E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4D2515F2-4D11-41AF-A6B1-7D084BEA9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331BCBF4-0DC2-426E-84B3-AE38E403C9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xmlns="" id="{EC8AF156-0BE9-437D-A83B-87364146D0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xmlns="" id="{AC8CB256-3F62-4406-88F5-CE2421FF25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xmlns="" id="{F3E812EB-415E-4B60-B0FB-65386882CE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xmlns="" id="{EB4C95D7-8E6D-45EC-8CA1-9123D718E3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xmlns="" id="{83F62FD2-2F62-4495-997C-8BD7F95AB8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xmlns="" id="{B7DFE0F9-22A3-4846-8D4E-0D193BD328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xmlns="" id="{244DAF25-7415-491A-9FF6-E04BC2DC2E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xmlns="" id="{7ACA3646-863C-4D00-A58A-62C7FE71CE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xmlns="" id="{0EA18B38-BD42-45ED-8458-FB205DBC76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xmlns="" id="{45302917-5DBE-4CF2-B52F-478F93FDD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5">
              <a:extLst>
                <a:ext uri="{FF2B5EF4-FFF2-40B4-BE49-F238E27FC236}">
                  <a16:creationId xmlns:a16="http://schemas.microsoft.com/office/drawing/2014/main" xmlns="" id="{8E61E6FD-D40E-479C-ABE9-2B69AE20D8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xmlns="" id="{2F4DEB4F-F824-48D7-AF9B-B5D905DCD1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xmlns="" id="{F76CFA02-6090-4464-B573-BCA350C90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xmlns="" id="{51BE8BEC-76C7-41FE-AB76-35194C2442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xmlns="" id="{710F61D4-3B34-45A9-B9B7-CE0373AB4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xmlns="" id="{451F080F-4CFB-4626-87CA-BB4CACA1C6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xmlns="" id="{667BBD71-2295-4A66-B76C-F82175C2B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xmlns="" id="{B6644DE8-5BD1-4D5F-B245-0D3A21BCE1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A4DE8FD0-E681-4D9C-85C2-BEA4C2B3A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xmlns="" id="{D46033BD-1026-4388-B926-9D11E1D7C4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xmlns="" id="{1FA74D4C-2E28-42C5-A7FA-3C7D6BD8B7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xmlns="" id="{FADF7B3F-903C-456C-983E-C9868DDAB9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xmlns="" id="{033F8698-1549-44AD-8DAD-0055D7B807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xmlns="" id="{F1BDD4B6-46FD-4048-ADF1-32EADD9E5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xmlns="" id="{E7F387A7-B3BF-4B1A-BFCA-2D21AD3DFE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xmlns="" id="{7A1B6BC8-EA82-459D-A0E0-4EBE394E71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xmlns="" id="{8B94E190-DDC2-4545-906F-A1699BD73D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xmlns="" id="{D9807239-A5BA-4BB3-9194-BCE3B2F21C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3">
              <a:extLst>
                <a:ext uri="{FF2B5EF4-FFF2-40B4-BE49-F238E27FC236}">
                  <a16:creationId xmlns:a16="http://schemas.microsoft.com/office/drawing/2014/main" xmlns="" id="{04D300FD-DC53-4375-8981-09EA63BCF1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xmlns="" id="{1DF83FFD-4C16-41FD-928F-6E88AFC45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A5B4BC2F-B667-462B-99D8-0C433124AB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xmlns="" id="{0CBD9EFB-AC61-4674-B75A-56449003CC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xmlns="" id="{1AD4BBB0-F6A7-451F-BE09-DF619F38EB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xmlns="" id="{A258B285-AE5E-473A-AA72-3C95E1D83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xmlns="" id="{7BEEDDE5-CB8A-4DF9-858F-4D9462D95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0">
              <a:extLst>
                <a:ext uri="{FF2B5EF4-FFF2-40B4-BE49-F238E27FC236}">
                  <a16:creationId xmlns:a16="http://schemas.microsoft.com/office/drawing/2014/main" xmlns="" id="{DA1C731B-9B66-4D65-BF47-04B118107B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1">
              <a:extLst>
                <a:ext uri="{FF2B5EF4-FFF2-40B4-BE49-F238E27FC236}">
                  <a16:creationId xmlns:a16="http://schemas.microsoft.com/office/drawing/2014/main" xmlns="" id="{58DBFEC6-C6DC-4B7A-934F-5A79EC328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2">
              <a:extLst>
                <a:ext uri="{FF2B5EF4-FFF2-40B4-BE49-F238E27FC236}">
                  <a16:creationId xmlns:a16="http://schemas.microsoft.com/office/drawing/2014/main" xmlns="" id="{9948D8CB-2DBE-4E48-98EA-DF9E2666A2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3">
              <a:extLst>
                <a:ext uri="{FF2B5EF4-FFF2-40B4-BE49-F238E27FC236}">
                  <a16:creationId xmlns:a16="http://schemas.microsoft.com/office/drawing/2014/main" xmlns="" id="{56AB69F6-9F0B-4AB6-BCA8-AA2FD69E99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4">
              <a:extLst>
                <a:ext uri="{FF2B5EF4-FFF2-40B4-BE49-F238E27FC236}">
                  <a16:creationId xmlns:a16="http://schemas.microsoft.com/office/drawing/2014/main" xmlns="" id="{0E7FB426-288D-4B0B-B73B-10CCC0EF41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5">
              <a:extLst>
                <a:ext uri="{FF2B5EF4-FFF2-40B4-BE49-F238E27FC236}">
                  <a16:creationId xmlns:a16="http://schemas.microsoft.com/office/drawing/2014/main" xmlns="" id="{A5C59C6B-46C9-48C9-9F57-2EE738B531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6">
              <a:extLst>
                <a:ext uri="{FF2B5EF4-FFF2-40B4-BE49-F238E27FC236}">
                  <a16:creationId xmlns:a16="http://schemas.microsoft.com/office/drawing/2014/main" xmlns="" id="{7CE85F33-17DC-4273-B06F-D171094449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7">
              <a:extLst>
                <a:ext uri="{FF2B5EF4-FFF2-40B4-BE49-F238E27FC236}">
                  <a16:creationId xmlns:a16="http://schemas.microsoft.com/office/drawing/2014/main" xmlns="" id="{5CD001CF-F2C4-4810-A8D9-679F9F89E5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8">
              <a:extLst>
                <a:ext uri="{FF2B5EF4-FFF2-40B4-BE49-F238E27FC236}">
                  <a16:creationId xmlns:a16="http://schemas.microsoft.com/office/drawing/2014/main" xmlns="" id="{69F4BCDD-D153-40D2-8DD1-2509EE0CE4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6439" y="1957389"/>
            <a:ext cx="6078453" cy="3541715"/>
          </a:xfrm>
        </p:spPr>
        <p:txBody>
          <a:bodyPr>
            <a:normAutofit/>
          </a:bodyPr>
          <a:lstStyle/>
          <a:p>
            <a:r>
              <a:rPr lang="en-US" sz="4400" dirty="0" err="1"/>
              <a:t>Envelhecimento</a:t>
            </a:r>
            <a:endParaRPr lang="en-US" sz="4400" dirty="0"/>
          </a:p>
          <a:p>
            <a:r>
              <a:rPr lang="en-US" sz="4400" dirty="0" err="1"/>
              <a:t>Velhice</a:t>
            </a:r>
            <a:endParaRPr lang="en-US" sz="4400" dirty="0"/>
          </a:p>
          <a:p>
            <a:r>
              <a:rPr lang="en-US" sz="4400" dirty="0" err="1"/>
              <a:t>Envelhecer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78097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FB1B4C-8021-6448-831E-CAE92F24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FF8750E-AC36-DD49-8B33-B455DE679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6738" name="Picture 2">
            <a:extLst>
              <a:ext uri="{FF2B5EF4-FFF2-40B4-BE49-F238E27FC236}">
                <a16:creationId xmlns:a16="http://schemas.microsoft.com/office/drawing/2014/main" xmlns="" id="{91A22F4D-0707-B640-B472-6B356E8575B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11" y="618519"/>
            <a:ext cx="9504000" cy="58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7824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8255B7-3874-1640-8A79-E8D011EF8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7768810-C80B-CA4A-BE39-28DD8E21C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9810" name="Picture 2">
            <a:extLst>
              <a:ext uri="{FF2B5EF4-FFF2-40B4-BE49-F238E27FC236}">
                <a16:creationId xmlns:a16="http://schemas.microsoft.com/office/drawing/2014/main" xmlns="" id="{1C743CE0-D007-A04F-8C95-5274840BBA6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11" y="618519"/>
            <a:ext cx="9504000" cy="58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24180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293562-04F8-704D-B851-7BDED5CE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População no Brasil - 1900/2018 – Dados censitários IBGE (Milhões de pessoas)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24337AB6-9C72-DD48-BD12-23547CBCA6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716564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0AABCA5-56AF-CA49-9340-4C16DD9E1F2A}"/>
              </a:ext>
            </a:extLst>
          </p:cNvPr>
          <p:cNvSpPr txBox="1"/>
          <p:nvPr/>
        </p:nvSpPr>
        <p:spPr>
          <a:xfrm>
            <a:off x="1141411" y="5805101"/>
            <a:ext cx="990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      1900	   1920	1940	         1950	      1960	    1970 	  1980		1991	      2000	2010		2017		2018</a:t>
            </a:r>
          </a:p>
        </p:txBody>
      </p:sp>
    </p:spTree>
    <p:extLst>
      <p:ext uri="{BB962C8B-B14F-4D97-AF65-F5344CB8AC3E}">
        <p14:creationId xmlns:p14="http://schemas.microsoft.com/office/powerpoint/2010/main" val="1187735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746</Words>
  <Application>Microsoft Office PowerPoint</Application>
  <PresentationFormat>Widescreen</PresentationFormat>
  <Paragraphs>244</Paragraphs>
  <Slides>28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9" baseType="lpstr">
      <vt:lpstr>Abadi Extra Light</vt:lpstr>
      <vt:lpstr>Arial</vt:lpstr>
      <vt:lpstr>Arial Black</vt:lpstr>
      <vt:lpstr>Calibri</vt:lpstr>
      <vt:lpstr>Monotype Sorts</vt:lpstr>
      <vt:lpstr>Times New Roman</vt:lpstr>
      <vt:lpstr>Trebuchet MS</vt:lpstr>
      <vt:lpstr>Tw Cen MT</vt:lpstr>
      <vt:lpstr>Verdana</vt:lpstr>
      <vt:lpstr>Wingdings</vt:lpstr>
      <vt:lpstr>Circuito</vt:lpstr>
      <vt:lpstr>REQ 23/2019 – CAS Senador Marcelo castro Semana Nacional da pessoa idosa</vt:lpstr>
      <vt:lpstr>Marcos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População no Brasil - 1900/2018 – Dados censitários IBGE (Milhões de pessoas)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Quem é o idoso atual?</vt:lpstr>
      <vt:lpstr>Apresentação do PowerPoint</vt:lpstr>
      <vt:lpstr>Transição de gerações</vt:lpstr>
      <vt:lpstr>Novos Arranjos familiares</vt:lpstr>
      <vt:lpstr>Doenças crônicas não transmissíveis</vt:lpstr>
      <vt:lpstr>Modelo atual</vt:lpstr>
      <vt:lpstr>novos modelos para a assistência ao idoso</vt:lpstr>
      <vt:lpstr>Transição do modelo de cuidado</vt:lpstr>
      <vt:lpstr>Apresentação do PowerPoint</vt:lpstr>
      <vt:lpstr>Apresentação do PowerPoint</vt:lpstr>
      <vt:lpstr>Cuidado descentralizado serviços sócio sanitários</vt:lpstr>
      <vt:lpstr>O idoso no centro do cuidado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 23/2019 – CAS Senador Marcelo castro Semana Nacional da pessoa idosa</dc:title>
  <dc:creator>Carlos André Uehara</dc:creator>
  <cp:lastModifiedBy>Ivan Cerqueira Filho</cp:lastModifiedBy>
  <cp:revision>1</cp:revision>
  <dcterms:created xsi:type="dcterms:W3CDTF">2019-05-30T01:37:56Z</dcterms:created>
  <dcterms:modified xsi:type="dcterms:W3CDTF">2019-05-30T11:22:49Z</dcterms:modified>
</cp:coreProperties>
</file>