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8" r:id="rId3"/>
    <p:sldId id="259" r:id="rId4"/>
    <p:sldId id="260" r:id="rId5"/>
    <p:sldId id="261" r:id="rId6"/>
    <p:sldId id="262" r:id="rId7"/>
    <p:sldId id="263" r:id="rId8"/>
    <p:sldId id="264" r:id="rId9"/>
    <p:sldId id="265" r:id="rId10"/>
    <p:sldId id="288" r:id="rId11"/>
    <p:sldId id="267" r:id="rId12"/>
    <p:sldId id="268" r:id="rId13"/>
    <p:sldId id="269" r:id="rId14"/>
    <p:sldId id="270" r:id="rId15"/>
    <p:sldId id="271" r:id="rId16"/>
    <p:sldId id="272" r:id="rId17"/>
    <p:sldId id="273" r:id="rId18"/>
    <p:sldId id="274" r:id="rId19"/>
    <p:sldId id="275" r:id="rId20"/>
    <p:sldId id="277" r:id="rId21"/>
    <p:sldId id="278" r:id="rId22"/>
    <p:sldId id="282" r:id="rId23"/>
    <p:sldId id="283" r:id="rId24"/>
    <p:sldId id="284" r:id="rId25"/>
    <p:sldId id="290" r:id="rId26"/>
    <p:sldId id="286" r:id="rId27"/>
    <p:sldId id="287" r:id="rId28"/>
    <p:sldId id="276" r:id="rId29"/>
    <p:sldId id="285" r:id="rId30"/>
    <p:sldId id="291" r:id="rId31"/>
    <p:sldId id="292" r:id="rId32"/>
    <p:sldId id="293" r:id="rId33"/>
    <p:sldId id="294" r:id="rId34"/>
    <p:sldId id="295" r:id="rId35"/>
    <p:sldId id="279" r:id="rId3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erpp" initials="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5-01-27T12:10:38.426" idx="1">
    <p:pos x="643" y="1244"/>
    <p:text>G</p:text>
  </p:cm>
  <p:cm authorId="0" dt="2005-01-27T12:12:27.573" idx="2">
    <p:pos x="4713" y="1272"/>
    <p:text>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F94EDF-E9CA-4039-AA4E-80D48F617874}" type="datetimeFigureOut">
              <a:rPr lang="fr-FR" smtClean="0"/>
              <a:pPr/>
              <a:t>26/11/2014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F0CC81-8522-418F-9D11-EF75EBDA867B}" type="slidenum">
              <a:rPr lang="fr-FR" smtClean="0"/>
              <a:pPr/>
              <a:t>‹nº›</a:t>
            </a:fld>
            <a:endParaRPr lang="fr-FR"/>
          </a:p>
        </p:txBody>
      </p:sp>
    </p:spTree>
    <p:extLst>
      <p:ext uri="{BB962C8B-B14F-4D97-AF65-F5344CB8AC3E}">
        <p14:creationId xmlns:p14="http://schemas.microsoft.com/office/powerpoint/2010/main" xmlns="" val="1669755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4571C0-24D3-4049-B274-3A8A942F34DE}" type="slidenum">
              <a:rPr lang="fr-FR" smtClean="0"/>
              <a:pPr fontAlgn="base">
                <a:spcBef>
                  <a:spcPct val="0"/>
                </a:spcBef>
                <a:spcAft>
                  <a:spcPct val="0"/>
                </a:spcAft>
                <a:defRPr/>
              </a:pPr>
              <a:t>11</a:t>
            </a:fld>
            <a:endParaRPr lang="fr-FR" smtClean="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8D6FDA-CE72-4F65-A606-AB84679EFDAF}" type="slidenum">
              <a:rPr lang="fr-FR" smtClean="0"/>
              <a:pPr fontAlgn="base">
                <a:spcBef>
                  <a:spcPct val="0"/>
                </a:spcBef>
                <a:spcAft>
                  <a:spcPct val="0"/>
                </a:spcAft>
                <a:defRPr/>
              </a:pPr>
              <a:t>15</a:t>
            </a:fld>
            <a:endParaRPr lang="fr-FR" smtClean="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5CC9A0-7F0D-433D-BFFF-5C0FDC32F31E}" type="slidenum">
              <a:rPr lang="fr-FR" smtClean="0"/>
              <a:pPr fontAlgn="base">
                <a:spcBef>
                  <a:spcPct val="0"/>
                </a:spcBef>
                <a:spcAft>
                  <a:spcPct val="0"/>
                </a:spcAft>
                <a:defRPr/>
              </a:pPr>
              <a:t>16</a:t>
            </a:fld>
            <a:endParaRPr lang="fr-FR"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56FF72-B5AC-4C8D-A0CC-1BAA455046D6}" type="slidenum">
              <a:rPr lang="fr-FR" smtClean="0"/>
              <a:pPr fontAlgn="base">
                <a:spcBef>
                  <a:spcPct val="0"/>
                </a:spcBef>
                <a:spcAft>
                  <a:spcPct val="0"/>
                </a:spcAft>
                <a:defRPr/>
              </a:pPr>
              <a:t>19</a:t>
            </a:fld>
            <a:endParaRPr lang="fr-FR" smtClean="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noChangeArrowheads="1"/>
          </p:cNvSpPr>
          <p:nvPr>
            <p:ph type="sldNum" sz="quarter" idx="5"/>
          </p:nvPr>
        </p:nvSpPr>
        <p:spPr/>
        <p:txBody>
          <a:bodyPr/>
          <a:lstStyle/>
          <a:p>
            <a:pPr>
              <a:defRPr/>
            </a:pPr>
            <a:fld id="{550EC964-5A4C-47AF-81AB-64634CE9D3E0}" type="slidenum">
              <a:rPr lang="fr-FR" smtClean="0"/>
              <a:pPr>
                <a:defRPr/>
              </a:pPr>
              <a:t>21</a:t>
            </a:fld>
            <a:endParaRPr lang="fr-FR" smtClean="0"/>
          </a:p>
        </p:txBody>
      </p:sp>
      <p:sp>
        <p:nvSpPr>
          <p:cNvPr id="8192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5632FC8E-B55C-4001-8E4B-4C6878A0F648}" type="slidenum">
              <a:rPr lang="en-US" sz="1200">
                <a:latin typeface="Times" charset="0"/>
                <a:ea typeface="ＭＳ Ｐゴシック" pitchFamily="34" charset="-128"/>
              </a:rPr>
              <a:pPr algn="r" eaLnBrk="0" hangingPunct="0"/>
              <a:t>21</a:t>
            </a:fld>
            <a:endParaRPr lang="en-US" sz="1200">
              <a:latin typeface="Times" charset="0"/>
              <a:ea typeface="ＭＳ Ｐゴシック" pitchFamily="34" charset="-128"/>
            </a:endParaRPr>
          </a:p>
        </p:txBody>
      </p:sp>
      <p:sp>
        <p:nvSpPr>
          <p:cNvPr id="8192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5"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800" smtClean="0">
                <a:latin typeface="Arial" charset="0"/>
                <a:cs typeface="Arial" charset="0"/>
              </a:rPr>
              <a:t>This is the first randomized, controlled trial to demonstrate</a:t>
            </a:r>
          </a:p>
          <a:p>
            <a:pPr eaLnBrk="1" hangingPunct="1">
              <a:spcBef>
                <a:spcPct val="0"/>
              </a:spcBef>
            </a:pPr>
            <a:r>
              <a:rPr lang="en-US" sz="1800" smtClean="0">
                <a:latin typeface="Arial" charset="0"/>
                <a:cs typeface="Arial" charset="0"/>
              </a:rPr>
              <a:t>the efficacy of a comprehensive developmental behavioral intervention</a:t>
            </a:r>
          </a:p>
          <a:p>
            <a:pPr eaLnBrk="1" hangingPunct="1">
              <a:spcBef>
                <a:spcPct val="0"/>
              </a:spcBef>
            </a:pPr>
            <a:r>
              <a:rPr lang="en-US" sz="1800" smtClean="0">
                <a:latin typeface="Arial" charset="0"/>
                <a:cs typeface="Arial" charset="0"/>
              </a:rPr>
              <a:t>for toddlers with ASD for improving cognitive and adaptive</a:t>
            </a:r>
          </a:p>
          <a:p>
            <a:pPr eaLnBrk="1" hangingPunct="1">
              <a:spcBef>
                <a:spcPct val="0"/>
              </a:spcBef>
            </a:pPr>
            <a:r>
              <a:rPr lang="en-US" sz="1800" smtClean="0">
                <a:latin typeface="Arial" charset="0"/>
                <a:cs typeface="Arial" charset="0"/>
              </a:rPr>
              <a:t>behavior and reducing severity of ASD diagnosis.</a:t>
            </a:r>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C75C3C-674B-43E3-A294-9D1392FEB06C}"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E1AE99-1B16-4E9C-92E3-6347FB5C2D69}" type="slidenum">
              <a:rPr lang="fr-FR" smtClean="0"/>
              <a:pPr fontAlgn="base">
                <a:spcBef>
                  <a:spcPct val="0"/>
                </a:spcBef>
                <a:spcAft>
                  <a:spcPct val="0"/>
                </a:spcAft>
                <a:defRPr/>
              </a:pPr>
              <a:t>35</a:t>
            </a:fld>
            <a:endParaRPr lang="fr-FR" smtClean="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76E1F49-A429-4732-AED2-407601620052}" type="datetimeFigureOut">
              <a:rPr lang="fr-FR" smtClean="0"/>
              <a:pPr/>
              <a:t>26/11/2014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D13DE7-ABC9-4166-8625-CB47B66C111A}" type="slidenum">
              <a:rPr lang="fr-FR" smtClean="0"/>
              <a:pPr/>
              <a:t>‹nº›</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76E1F49-A429-4732-AED2-407601620052}" type="datetimeFigureOut">
              <a:rPr lang="fr-FR" smtClean="0"/>
              <a:pPr/>
              <a:t>26/11/2014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D13DE7-ABC9-4166-8625-CB47B66C111A}" type="slidenum">
              <a:rPr lang="fr-FR" smtClean="0"/>
              <a:pPr/>
              <a:t>‹nº›</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76E1F49-A429-4732-AED2-407601620052}" type="datetimeFigureOut">
              <a:rPr lang="fr-FR" smtClean="0"/>
              <a:pPr/>
              <a:t>26/11/2014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D13DE7-ABC9-4166-8625-CB47B66C111A}" type="slidenum">
              <a:rPr lang="fr-FR" smtClean="0"/>
              <a:pPr/>
              <a:t>‹nº›</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re et contenu sur text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8229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3938588"/>
            <a:ext cx="8229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245225"/>
            <a:ext cx="2133600" cy="476250"/>
          </a:xfrm>
        </p:spPr>
        <p:txBody>
          <a:bodyPr/>
          <a:lstStyle>
            <a:lvl1pPr>
              <a:defRPr/>
            </a:lvl1pPr>
          </a:lstStyle>
          <a:p>
            <a:pPr>
              <a:defRPr/>
            </a:pPr>
            <a:endParaRPr lang="fr-FR"/>
          </a:p>
        </p:txBody>
      </p:sp>
      <p:sp>
        <p:nvSpPr>
          <p:cNvPr id="6" name="Espace réservé du pied de page 5"/>
          <p:cNvSpPr>
            <a:spLocks noGrp="1"/>
          </p:cNvSpPr>
          <p:nvPr>
            <p:ph type="ftr" sz="quarter" idx="11"/>
          </p:nvPr>
        </p:nvSpPr>
        <p:spPr>
          <a:xfrm>
            <a:off x="3124200" y="6245225"/>
            <a:ext cx="2895600" cy="476250"/>
          </a:xfrm>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a:xfrm>
            <a:off x="6553200" y="6245225"/>
            <a:ext cx="2133600" cy="476250"/>
          </a:xfrm>
        </p:spPr>
        <p:txBody>
          <a:bodyPr/>
          <a:lstStyle>
            <a:lvl1pPr>
              <a:defRPr/>
            </a:lvl1pPr>
          </a:lstStyle>
          <a:p>
            <a:pPr>
              <a:defRPr/>
            </a:pPr>
            <a:fld id="{DB67D89E-86DB-4289-8088-AE62ADD9D175}" type="slidenum">
              <a:rPr lang="fr-FR"/>
              <a:pPr>
                <a:defRPr/>
              </a:pPr>
              <a:t>‹nº›</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76E1F49-A429-4732-AED2-407601620052}" type="datetimeFigureOut">
              <a:rPr lang="fr-FR" smtClean="0"/>
              <a:pPr/>
              <a:t>26/11/2014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D13DE7-ABC9-4166-8625-CB47B66C111A}" type="slidenum">
              <a:rPr lang="fr-FR" smtClean="0"/>
              <a:pPr/>
              <a:t>‹nº›</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76E1F49-A429-4732-AED2-407601620052}" type="datetimeFigureOut">
              <a:rPr lang="fr-FR" smtClean="0"/>
              <a:pPr/>
              <a:t>26/11/2014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D13DE7-ABC9-4166-8625-CB47B66C111A}" type="slidenum">
              <a:rPr lang="fr-FR" smtClean="0"/>
              <a:pPr/>
              <a:t>‹nº›</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76E1F49-A429-4732-AED2-407601620052}" type="datetimeFigureOut">
              <a:rPr lang="fr-FR" smtClean="0"/>
              <a:pPr/>
              <a:t>26/11/2014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D13DE7-ABC9-4166-8625-CB47B66C111A}" type="slidenum">
              <a:rPr lang="fr-FR" smtClean="0"/>
              <a:pPr/>
              <a:t>‹nº›</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76E1F49-A429-4732-AED2-407601620052}" type="datetimeFigureOut">
              <a:rPr lang="fr-FR" smtClean="0"/>
              <a:pPr/>
              <a:t>26/11/2014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9D13DE7-ABC9-4166-8625-CB47B66C111A}" type="slidenum">
              <a:rPr lang="fr-FR" smtClean="0"/>
              <a:pPr/>
              <a:t>‹nº›</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76E1F49-A429-4732-AED2-407601620052}" type="datetimeFigureOut">
              <a:rPr lang="fr-FR" smtClean="0"/>
              <a:pPr/>
              <a:t>26/11/2014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9D13DE7-ABC9-4166-8625-CB47B66C111A}" type="slidenum">
              <a:rPr lang="fr-FR" smtClean="0"/>
              <a:pPr/>
              <a:t>‹nº›</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76E1F49-A429-4732-AED2-407601620052}" type="datetimeFigureOut">
              <a:rPr lang="fr-FR" smtClean="0"/>
              <a:pPr/>
              <a:t>26/11/2014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9D13DE7-ABC9-4166-8625-CB47B66C111A}" type="slidenum">
              <a:rPr lang="fr-FR" smtClean="0"/>
              <a:pPr/>
              <a:t>‹nº›</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76E1F49-A429-4732-AED2-407601620052}" type="datetimeFigureOut">
              <a:rPr lang="fr-FR" smtClean="0"/>
              <a:pPr/>
              <a:t>26/11/2014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D13DE7-ABC9-4166-8625-CB47B66C111A}" type="slidenum">
              <a:rPr lang="fr-FR" smtClean="0"/>
              <a:pPr/>
              <a:t>‹nº›</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76E1F49-A429-4732-AED2-407601620052}" type="datetimeFigureOut">
              <a:rPr lang="fr-FR" smtClean="0"/>
              <a:pPr/>
              <a:t>26/11/2014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D13DE7-ABC9-4166-8625-CB47B66C111A}" type="slidenum">
              <a:rPr lang="fr-FR" smtClean="0"/>
              <a:pPr/>
              <a:t>‹nº›</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6E1F49-A429-4732-AED2-407601620052}" type="datetimeFigureOut">
              <a:rPr lang="fr-FR" smtClean="0"/>
              <a:pPr/>
              <a:t>26/11/2014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D13DE7-ABC9-4166-8625-CB47B66C111A}" type="slidenum">
              <a:rPr lang="fr-FR" smtClean="0"/>
              <a:pPr/>
              <a:t>‹nº›</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mailto:bernadette.roge@ceresa.fr" TargetMode="External"/><Relationship Id="rId7" Type="http://schemas.openxmlformats.org/officeDocument/2006/relationships/image" Target="../media/image4.wmf"/><Relationship Id="rId2" Type="http://schemas.openxmlformats.org/officeDocument/2006/relationships/hyperlink" Target="mailto:roge@univ-tlse2.fr"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comments" Target="../comments/comment1.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ncbi.nlm.nih.gov/pubmed/23101741" TargetMode="External"/><Relationship Id="rId2" Type="http://schemas.openxmlformats.org/officeDocument/2006/relationships/hyperlink" Target="http://www.ncbi.nlm.nih.gov/pubmed?term=Dawson%20G%5bAuthor%5d&amp;cauthor=true&amp;cauthor_uid=23101741"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1196753"/>
            <a:ext cx="8461448" cy="1368151"/>
          </a:xfrm>
          <a:solidFill>
            <a:srgbClr val="FFFF99"/>
          </a:solidFill>
        </p:spPr>
        <p:txBody>
          <a:bodyPr rtlCol="0">
            <a:normAutofit fontScale="90000"/>
          </a:bodyPr>
          <a:lstStyle/>
          <a:p>
            <a:pPr>
              <a:defRPr/>
            </a:pPr>
            <a:r>
              <a:rPr lang="fr-FR" dirty="0" smtClean="0"/>
              <a:t/>
            </a:r>
            <a:br>
              <a:rPr lang="fr-FR"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smtClean="0"/>
              <a:t/>
            </a:r>
            <a:br>
              <a:rPr lang="fr-FR" b="1" smtClean="0"/>
            </a:br>
            <a:r>
              <a:rPr lang="fr-FR" smtClean="0"/>
              <a:t>Autisme </a:t>
            </a:r>
            <a:r>
              <a:rPr lang="fr-FR" dirty="0" smtClean="0"/>
              <a:t>précoce </a:t>
            </a:r>
            <a:r>
              <a:rPr lang="fr-FR" smtClean="0"/>
              <a:t>et neurosciences </a:t>
            </a:r>
            <a:r>
              <a:rPr lang="fr-FR" dirty="0" smtClean="0"/>
              <a:t/>
            </a:r>
            <a:br>
              <a:rPr lang="fr-FR"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endParaRPr lang="fr-FR" b="1" dirty="0" smtClean="0"/>
          </a:p>
        </p:txBody>
      </p:sp>
      <p:sp>
        <p:nvSpPr>
          <p:cNvPr id="3" name="Sous-titre 2"/>
          <p:cNvSpPr>
            <a:spLocks noGrp="1"/>
          </p:cNvSpPr>
          <p:nvPr>
            <p:ph type="subTitle" idx="1"/>
          </p:nvPr>
        </p:nvSpPr>
        <p:spPr>
          <a:xfrm>
            <a:off x="1116013" y="3429000"/>
            <a:ext cx="6911975" cy="1871663"/>
          </a:xfrm>
        </p:spPr>
        <p:txBody>
          <a:bodyPr rtlCol="0">
            <a:normAutofit fontScale="62500" lnSpcReduction="20000"/>
          </a:bodyPr>
          <a:lstStyle/>
          <a:p>
            <a:pPr eaLnBrk="1" fontAlgn="auto" hangingPunct="1">
              <a:spcAft>
                <a:spcPts val="0"/>
              </a:spcAft>
              <a:defRPr/>
            </a:pPr>
            <a:r>
              <a:rPr lang="fr-FR" sz="3600" b="1" dirty="0" smtClean="0">
                <a:solidFill>
                  <a:schemeClr val="tx1"/>
                </a:solidFill>
              </a:rPr>
              <a:t>Pr. Bernadette </a:t>
            </a:r>
            <a:r>
              <a:rPr lang="fr-FR" sz="3600" b="1" dirty="0" err="1" smtClean="0">
                <a:solidFill>
                  <a:schemeClr val="tx1"/>
                </a:solidFill>
              </a:rPr>
              <a:t>Rogé</a:t>
            </a:r>
            <a:endParaRPr lang="fr-FR" sz="3600" b="1" dirty="0" smtClean="0">
              <a:solidFill>
                <a:schemeClr val="tx1"/>
              </a:solidFill>
            </a:endParaRPr>
          </a:p>
          <a:p>
            <a:pPr eaLnBrk="1" fontAlgn="auto" hangingPunct="1">
              <a:spcAft>
                <a:spcPts val="0"/>
              </a:spcAft>
              <a:defRPr/>
            </a:pPr>
            <a:r>
              <a:rPr lang="fr-FR" b="1" dirty="0" smtClean="0">
                <a:solidFill>
                  <a:schemeClr val="tx2">
                    <a:lumMod val="60000"/>
                    <a:lumOff val="40000"/>
                  </a:schemeClr>
                </a:solidFill>
              </a:rPr>
              <a:t>Unité de Recherche Interdisciplinaire Octogone - EA 4156</a:t>
            </a:r>
          </a:p>
          <a:p>
            <a:pPr eaLnBrk="1" fontAlgn="auto" hangingPunct="1">
              <a:spcAft>
                <a:spcPts val="0"/>
              </a:spcAft>
              <a:defRPr/>
            </a:pPr>
            <a:r>
              <a:rPr lang="fr-FR" dirty="0" smtClean="0">
                <a:solidFill>
                  <a:schemeClr val="tx2">
                    <a:lumMod val="60000"/>
                    <a:lumOff val="40000"/>
                  </a:schemeClr>
                </a:solidFill>
              </a:rPr>
              <a:t>CERPP, Institut des Sciences du Cerveau de Toulouse (IFR 96), Institut Universitaire de France</a:t>
            </a:r>
            <a:r>
              <a:rPr lang="fr-FR" dirty="0" smtClean="0"/>
              <a:t/>
            </a:r>
            <a:br>
              <a:rPr lang="fr-FR" dirty="0" smtClean="0"/>
            </a:br>
            <a:r>
              <a:rPr lang="fr-FR" b="1" dirty="0" smtClean="0">
                <a:hlinkClick r:id="rId2"/>
              </a:rPr>
              <a:t>roge@univ-tlse2.fr</a:t>
            </a:r>
            <a:endParaRPr lang="fr-FR" b="1" dirty="0" smtClean="0"/>
          </a:p>
          <a:p>
            <a:pPr eaLnBrk="1" fontAlgn="auto" hangingPunct="1">
              <a:spcAft>
                <a:spcPts val="0"/>
              </a:spcAft>
              <a:defRPr/>
            </a:pPr>
            <a:r>
              <a:rPr lang="fr-FR" dirty="0" smtClean="0">
                <a:solidFill>
                  <a:schemeClr val="tx2">
                    <a:lumMod val="60000"/>
                    <a:lumOff val="40000"/>
                  </a:schemeClr>
                </a:solidFill>
              </a:rPr>
              <a:t>et CERESA  </a:t>
            </a:r>
            <a:r>
              <a:rPr lang="fr-FR" b="1" dirty="0" smtClean="0">
                <a:hlinkClick r:id="rId3"/>
              </a:rPr>
              <a:t>bernadette.roge@ceresa.fr</a:t>
            </a:r>
            <a:endParaRPr lang="fr-FR" b="1" dirty="0" smtClean="0"/>
          </a:p>
          <a:p>
            <a:pPr eaLnBrk="1" fontAlgn="auto" hangingPunct="1">
              <a:spcAft>
                <a:spcPts val="0"/>
              </a:spcAft>
              <a:buFont typeface="Arial" pitchFamily="34" charset="0"/>
              <a:buNone/>
              <a:defRPr/>
            </a:pPr>
            <a:endParaRPr lang="fr-FR" dirty="0" smtClean="0"/>
          </a:p>
        </p:txBody>
      </p:sp>
      <p:sp>
        <p:nvSpPr>
          <p:cNvPr id="5124" name="ZoneTexte 3"/>
          <p:cNvSpPr txBox="1">
            <a:spLocks noChangeArrowheads="1"/>
          </p:cNvSpPr>
          <p:nvPr/>
        </p:nvSpPr>
        <p:spPr bwMode="auto">
          <a:xfrm>
            <a:off x="755650" y="333375"/>
            <a:ext cx="7704138" cy="368300"/>
          </a:xfrm>
          <a:prstGeom prst="rect">
            <a:avLst/>
          </a:prstGeom>
          <a:noFill/>
          <a:ln w="9525">
            <a:noFill/>
            <a:miter lim="800000"/>
            <a:headEnd/>
            <a:tailEnd/>
          </a:ln>
        </p:spPr>
        <p:txBody>
          <a:bodyPr>
            <a:spAutoFit/>
          </a:bodyPr>
          <a:lstStyle/>
          <a:p>
            <a:endParaRPr lang="fr-FR">
              <a:latin typeface="Calibri" pitchFamily="34" charset="0"/>
            </a:endParaRPr>
          </a:p>
        </p:txBody>
      </p:sp>
      <p:pic>
        <p:nvPicPr>
          <p:cNvPr id="5126" name="Picture 6"/>
          <p:cNvPicPr>
            <a:picLocks noChangeAspect="1" noChangeArrowheads="1"/>
          </p:cNvPicPr>
          <p:nvPr/>
        </p:nvPicPr>
        <p:blipFill>
          <a:blip r:embed="rId4" cstate="print"/>
          <a:srcRect/>
          <a:stretch>
            <a:fillRect/>
          </a:stretch>
        </p:blipFill>
        <p:spPr bwMode="auto">
          <a:xfrm>
            <a:off x="468313" y="5516563"/>
            <a:ext cx="1081087" cy="1081087"/>
          </a:xfrm>
          <a:prstGeom prst="rect">
            <a:avLst/>
          </a:prstGeom>
          <a:noFill/>
          <a:ln w="9525">
            <a:noFill/>
            <a:miter lim="800000"/>
            <a:headEnd/>
            <a:tailEnd/>
          </a:ln>
        </p:spPr>
      </p:pic>
      <p:pic>
        <p:nvPicPr>
          <p:cNvPr id="5127" name="Picture 5"/>
          <p:cNvPicPr>
            <a:picLocks noChangeAspect="1" noChangeArrowheads="1"/>
          </p:cNvPicPr>
          <p:nvPr/>
        </p:nvPicPr>
        <p:blipFill>
          <a:blip r:embed="rId5" cstate="print"/>
          <a:srcRect/>
          <a:stretch>
            <a:fillRect/>
          </a:stretch>
        </p:blipFill>
        <p:spPr bwMode="auto">
          <a:xfrm>
            <a:off x="1752600" y="5791200"/>
            <a:ext cx="866775" cy="762000"/>
          </a:xfrm>
          <a:prstGeom prst="rect">
            <a:avLst/>
          </a:prstGeom>
          <a:noFill/>
          <a:ln w="9525">
            <a:noFill/>
            <a:miter lim="800000"/>
            <a:headEnd/>
            <a:tailEnd/>
          </a:ln>
        </p:spPr>
      </p:pic>
      <p:pic>
        <p:nvPicPr>
          <p:cNvPr id="5128" name="Picture 2" descr="C:\Users\psycho-e-roge\Documents\Logos\logo IUF.gif"/>
          <p:cNvPicPr>
            <a:picLocks noChangeAspect="1" noChangeArrowheads="1"/>
          </p:cNvPicPr>
          <p:nvPr/>
        </p:nvPicPr>
        <p:blipFill>
          <a:blip r:embed="rId6" cstate="print"/>
          <a:srcRect/>
          <a:stretch>
            <a:fillRect/>
          </a:stretch>
        </p:blipFill>
        <p:spPr bwMode="auto">
          <a:xfrm>
            <a:off x="2915816" y="5733256"/>
            <a:ext cx="828675" cy="828675"/>
          </a:xfrm>
          <a:prstGeom prst="rect">
            <a:avLst/>
          </a:prstGeom>
          <a:noFill/>
          <a:ln w="9525">
            <a:noFill/>
            <a:miter lim="800000"/>
            <a:headEnd/>
            <a:tailEnd/>
          </a:ln>
        </p:spPr>
      </p:pic>
      <p:pic>
        <p:nvPicPr>
          <p:cNvPr id="5129" name="Picture 6"/>
          <p:cNvPicPr>
            <a:picLocks noChangeAspect="1" noChangeArrowheads="1"/>
          </p:cNvPicPr>
          <p:nvPr/>
        </p:nvPicPr>
        <p:blipFill>
          <a:blip r:embed="rId7" cstate="print"/>
          <a:srcRect/>
          <a:stretch>
            <a:fillRect/>
          </a:stretch>
        </p:blipFill>
        <p:spPr bwMode="auto">
          <a:xfrm>
            <a:off x="3995738" y="5661025"/>
            <a:ext cx="1647825" cy="885825"/>
          </a:xfrm>
          <a:prstGeom prst="rect">
            <a:avLst/>
          </a:prstGeom>
          <a:noFill/>
          <a:ln w="9525">
            <a:noFill/>
            <a:miter lim="800000"/>
            <a:headEnd/>
            <a:tailEnd/>
          </a:ln>
        </p:spPr>
      </p:pic>
      <p:pic>
        <p:nvPicPr>
          <p:cNvPr id="5130" name="Image 2" descr="C:\Users\v.bouzat\Pictures\Logo_CeRESA.jpg"/>
          <p:cNvPicPr>
            <a:picLocks noChangeAspect="1" noChangeArrowheads="1"/>
          </p:cNvPicPr>
          <p:nvPr/>
        </p:nvPicPr>
        <p:blipFill>
          <a:blip r:embed="rId8" cstate="print"/>
          <a:srcRect/>
          <a:stretch>
            <a:fillRect/>
          </a:stretch>
        </p:blipFill>
        <p:spPr bwMode="auto">
          <a:xfrm>
            <a:off x="6877050" y="5556250"/>
            <a:ext cx="2016125" cy="1100138"/>
          </a:xfrm>
          <a:prstGeom prst="rect">
            <a:avLst/>
          </a:prstGeom>
          <a:noFill/>
          <a:ln w="9525">
            <a:noFill/>
            <a:miter lim="800000"/>
            <a:headEnd/>
            <a:tailEnd/>
          </a:ln>
        </p:spPr>
      </p:pic>
      <p:sp>
        <p:nvSpPr>
          <p:cNvPr id="11" name="ZoneTexte 10"/>
          <p:cNvSpPr txBox="1"/>
          <p:nvPr/>
        </p:nvSpPr>
        <p:spPr>
          <a:xfrm>
            <a:off x="467544" y="0"/>
            <a:ext cx="8317432" cy="1446550"/>
          </a:xfrm>
          <a:prstGeom prst="rect">
            <a:avLst/>
          </a:prstGeom>
          <a:noFill/>
        </p:spPr>
        <p:txBody>
          <a:bodyPr wrap="square" rtlCol="0">
            <a:spAutoFit/>
          </a:bodyPr>
          <a:lstStyle/>
          <a:p>
            <a:pPr algn="ctr"/>
            <a:endParaRPr lang="fr-FR" sz="2400" b="1" dirty="0" smtClean="0"/>
          </a:p>
          <a:p>
            <a:pPr algn="ctr"/>
            <a:r>
              <a:rPr lang="fr-FR" sz="2400" b="1" dirty="0" smtClean="0"/>
              <a:t>Brésil  Novembre 2014</a:t>
            </a:r>
            <a:endParaRPr lang="fr-FR" sz="2000" b="1" dirty="0" smtClean="0"/>
          </a:p>
          <a:p>
            <a:pPr algn="ctr"/>
            <a:endParaRPr lang="fr-FR" sz="2000" b="1" dirty="0" smtClean="0"/>
          </a:p>
          <a:p>
            <a:pPr algn="ctr"/>
            <a:endParaRPr lang="fr-FR"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lstStyle/>
          <a:p>
            <a:r>
              <a:rPr lang="fr-FR" dirty="0" smtClean="0"/>
              <a:t>Aspects neurobiologiques</a:t>
            </a:r>
            <a:endParaRPr lang="fr-FR" dirty="0"/>
          </a:p>
        </p:txBody>
      </p:sp>
      <p:sp>
        <p:nvSpPr>
          <p:cNvPr id="3" name="Espace réservé du contenu 2"/>
          <p:cNvSpPr>
            <a:spLocks noGrp="1"/>
          </p:cNvSpPr>
          <p:nvPr>
            <p:ph idx="1"/>
          </p:nvPr>
        </p:nvSpPr>
        <p:spPr>
          <a:xfrm>
            <a:off x="457200" y="1196752"/>
            <a:ext cx="8229600" cy="5400600"/>
          </a:xfrm>
        </p:spPr>
        <p:txBody>
          <a:bodyPr>
            <a:normAutofit fontScale="77500" lnSpcReduction="20000"/>
          </a:bodyPr>
          <a:lstStyle/>
          <a:p>
            <a:r>
              <a:rPr lang="fr-FR" dirty="0"/>
              <a:t>A</a:t>
            </a:r>
            <a:r>
              <a:rPr lang="fr-FR" dirty="0" smtClean="0"/>
              <a:t>ccroissement </a:t>
            </a:r>
            <a:r>
              <a:rPr lang="fr-FR" dirty="0"/>
              <a:t>de la vitesse de développement du périmètre crânien </a:t>
            </a:r>
            <a:r>
              <a:rPr lang="fr-FR" dirty="0" smtClean="0"/>
              <a:t>dans </a:t>
            </a:r>
            <a:r>
              <a:rPr lang="fr-FR" dirty="0"/>
              <a:t>la période qui précède le deuxième anniversaire et pourrait traduire une distorsion de la trajectoire développementale à la période de différenciation fonctionnelle. </a:t>
            </a:r>
            <a:endParaRPr lang="fr-FR" dirty="0" smtClean="0"/>
          </a:p>
          <a:p>
            <a:r>
              <a:rPr lang="fr-FR" dirty="0" smtClean="0"/>
              <a:t>Anomalies </a:t>
            </a:r>
            <a:r>
              <a:rPr lang="fr-FR" dirty="0"/>
              <a:t>dans la répartition de la substance grise et de la substance blanche et </a:t>
            </a:r>
            <a:r>
              <a:rPr lang="fr-FR" dirty="0" smtClean="0"/>
              <a:t>variations </a:t>
            </a:r>
            <a:r>
              <a:rPr lang="fr-FR" dirty="0"/>
              <a:t>dans leur densité respective renvoient à des problèmes de connectivité dans la zone du sillon temporal supérieur identifié comme le « cerveau social </a:t>
            </a:r>
            <a:r>
              <a:rPr lang="fr-FR" dirty="0" smtClean="0"/>
              <a:t>» (zone </a:t>
            </a:r>
            <a:r>
              <a:rPr lang="fr-FR" dirty="0"/>
              <a:t>du cerveau activée lors de l’engagement dans des interactions </a:t>
            </a:r>
            <a:r>
              <a:rPr lang="fr-FR" dirty="0" smtClean="0"/>
              <a:t>sociales). </a:t>
            </a:r>
          </a:p>
          <a:p>
            <a:r>
              <a:rPr lang="fr-FR" dirty="0" smtClean="0"/>
              <a:t>Les </a:t>
            </a:r>
            <a:r>
              <a:rPr lang="fr-FR" dirty="0"/>
              <a:t>études en IRM ont montré que chez les personnes atteintes de TSA cette zone était moins activée en présence de stimuli sociaux. Chez les jeunes enfants, l’activation est également moindre en présence de signaux auditifs mettant en jeu la voix humaine.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55650" y="304800"/>
            <a:ext cx="8208963" cy="1395413"/>
          </a:xfrm>
        </p:spPr>
        <p:txBody>
          <a:bodyPr rtlCol="0">
            <a:normAutofit fontScale="90000"/>
          </a:bodyPr>
          <a:lstStyle/>
          <a:p>
            <a:pPr eaLnBrk="1" fontAlgn="auto" hangingPunct="1">
              <a:spcAft>
                <a:spcPts val="0"/>
              </a:spcAft>
              <a:defRPr/>
            </a:pPr>
            <a:r>
              <a:rPr lang="fr-FR" sz="4000" smtClean="0"/>
              <a:t/>
            </a:r>
            <a:br>
              <a:rPr lang="fr-FR" sz="4000" smtClean="0"/>
            </a:br>
            <a:r>
              <a:rPr lang="fr-FR" sz="4000" smtClean="0"/>
              <a:t>Hypoperfusion temporale</a:t>
            </a:r>
            <a:br>
              <a:rPr lang="fr-FR" sz="4000" smtClean="0"/>
            </a:br>
            <a:r>
              <a:rPr lang="fr-FR" sz="3600" smtClean="0"/>
              <a:t>Zilbovicius et al. 2000</a:t>
            </a:r>
            <a:r>
              <a:rPr lang="fr-FR" sz="4000" smtClean="0"/>
              <a:t> </a:t>
            </a:r>
            <a:br>
              <a:rPr lang="fr-FR" sz="4000" smtClean="0"/>
            </a:br>
            <a:r>
              <a:rPr lang="fr-FR" sz="2800" smtClean="0"/>
              <a:t>32 enfants autistes p&lt;0.001</a:t>
            </a:r>
            <a:br>
              <a:rPr lang="fr-FR" sz="2800" smtClean="0"/>
            </a:br>
            <a:endParaRPr lang="fr-FR" sz="4000" b="1" smtClean="0"/>
          </a:p>
        </p:txBody>
      </p:sp>
      <p:pic>
        <p:nvPicPr>
          <p:cNvPr id="48131" name="Picture 3"/>
          <p:cNvPicPr preferRelativeResize="0">
            <a:picLocks noGrp="1" noChangeAspect="1" noChangeArrowheads="1"/>
          </p:cNvPicPr>
          <p:nvPr>
            <p:ph sz="half" idx="1"/>
          </p:nvPr>
        </p:nvPicPr>
        <p:blipFill>
          <a:blip r:embed="rId3" cstate="print">
            <a:clrChange>
              <a:clrFrom>
                <a:srgbClr val="000000"/>
              </a:clrFrom>
              <a:clrTo>
                <a:srgbClr val="000000">
                  <a:alpha val="0"/>
                </a:srgbClr>
              </a:clrTo>
            </a:clrChange>
            <a:lum bright="-12000" contrast="30000"/>
          </a:blip>
          <a:srcRect l="61191" t="8800" r="4150" b="10950"/>
          <a:stretch>
            <a:fillRect/>
          </a:stretch>
        </p:blipFill>
        <p:spPr>
          <a:xfrm>
            <a:off x="971550" y="1773238"/>
            <a:ext cx="3695700" cy="2701925"/>
          </a:xfrm>
          <a:noFill/>
        </p:spPr>
      </p:pic>
      <p:pic>
        <p:nvPicPr>
          <p:cNvPr id="48132" name="Picture 4"/>
          <p:cNvPicPr preferRelativeResize="0">
            <a:picLocks noGrp="1" noChangeAspect="1" noChangeArrowheads="1"/>
          </p:cNvPicPr>
          <p:nvPr>
            <p:ph sz="half" idx="2"/>
          </p:nvPr>
        </p:nvPicPr>
        <p:blipFill>
          <a:blip r:embed="rId3" cstate="print">
            <a:clrChange>
              <a:clrFrom>
                <a:srgbClr val="000000"/>
              </a:clrFrom>
              <a:clrTo>
                <a:srgbClr val="000000">
                  <a:alpha val="0"/>
                </a:srgbClr>
              </a:clrTo>
            </a:clrChange>
            <a:lum bright="-6000" contrast="30000"/>
          </a:blip>
          <a:srcRect l="2780" t="11279" r="61591" b="11618"/>
          <a:stretch>
            <a:fillRect/>
          </a:stretch>
        </p:blipFill>
        <p:spPr>
          <a:xfrm>
            <a:off x="4716463" y="1773238"/>
            <a:ext cx="4032250" cy="2692400"/>
          </a:xfrm>
          <a:noFill/>
        </p:spPr>
      </p:pic>
      <p:grpSp>
        <p:nvGrpSpPr>
          <p:cNvPr id="2" name="Group 5"/>
          <p:cNvGrpSpPr>
            <a:grpSpLocks/>
          </p:cNvGrpSpPr>
          <p:nvPr/>
        </p:nvGrpSpPr>
        <p:grpSpPr bwMode="auto">
          <a:xfrm>
            <a:off x="1042988" y="4508500"/>
            <a:ext cx="1576387" cy="1958975"/>
            <a:chOff x="783" y="2606"/>
            <a:chExt cx="993" cy="1234"/>
          </a:xfrm>
        </p:grpSpPr>
        <p:pic>
          <p:nvPicPr>
            <p:cNvPr id="48145" name="Picture 6"/>
            <p:cNvPicPr>
              <a:picLocks noChangeArrowheads="1"/>
            </p:cNvPicPr>
            <p:nvPr/>
          </p:nvPicPr>
          <p:blipFill>
            <a:blip r:embed="rId4" cstate="print">
              <a:clrChange>
                <a:clrFrom>
                  <a:srgbClr val="000000"/>
                </a:clrFrom>
                <a:clrTo>
                  <a:srgbClr val="000000">
                    <a:alpha val="0"/>
                  </a:srgbClr>
                </a:clrTo>
              </a:clrChange>
              <a:lum bright="-36000" contrast="58000"/>
            </a:blip>
            <a:srcRect l="21919" t="12270" r="23810" b="11380"/>
            <a:stretch>
              <a:fillRect/>
            </a:stretch>
          </p:blipFill>
          <p:spPr bwMode="auto">
            <a:xfrm>
              <a:off x="783" y="2606"/>
              <a:ext cx="849" cy="1130"/>
            </a:xfrm>
            <a:prstGeom prst="rect">
              <a:avLst/>
            </a:prstGeom>
            <a:noFill/>
            <a:ln w="9525">
              <a:noFill/>
              <a:miter lim="800000"/>
              <a:headEnd/>
              <a:tailEnd/>
            </a:ln>
          </p:spPr>
        </p:pic>
        <p:sp>
          <p:nvSpPr>
            <p:cNvPr id="48146" name="Rectangle 7"/>
            <p:cNvSpPr>
              <a:spLocks noChangeArrowheads="1"/>
            </p:cNvSpPr>
            <p:nvPr/>
          </p:nvSpPr>
          <p:spPr bwMode="auto">
            <a:xfrm>
              <a:off x="858" y="3710"/>
              <a:ext cx="481" cy="130"/>
            </a:xfrm>
            <a:prstGeom prst="rect">
              <a:avLst/>
            </a:prstGeom>
            <a:noFill/>
            <a:ln w="9525">
              <a:noFill/>
              <a:miter lim="800000"/>
              <a:headEnd/>
              <a:tailEnd/>
            </a:ln>
          </p:spPr>
          <p:txBody>
            <a:bodyPr lIns="50800" tIns="26988" rIns="50800" bIns="26988">
              <a:spAutoFit/>
            </a:bodyPr>
            <a:lstStyle/>
            <a:p>
              <a:pPr defTabSz="280988" eaLnBrk="0" hangingPunct="0"/>
              <a:r>
                <a:rPr lang="fr-FR" sz="1000" b="1">
                  <a:solidFill>
                    <a:srgbClr val="5F5F5F"/>
                  </a:solidFill>
                  <a:latin typeface="Calibri" pitchFamily="34" charset="0"/>
                </a:rPr>
                <a:t>contrôles</a:t>
              </a:r>
            </a:p>
          </p:txBody>
        </p:sp>
        <p:sp>
          <p:nvSpPr>
            <p:cNvPr id="48147" name="Rectangle 8"/>
            <p:cNvSpPr>
              <a:spLocks noChangeArrowheads="1"/>
            </p:cNvSpPr>
            <p:nvPr/>
          </p:nvSpPr>
          <p:spPr bwMode="auto">
            <a:xfrm>
              <a:off x="1294" y="3710"/>
              <a:ext cx="482" cy="130"/>
            </a:xfrm>
            <a:prstGeom prst="rect">
              <a:avLst/>
            </a:prstGeom>
            <a:noFill/>
            <a:ln w="9525">
              <a:noFill/>
              <a:miter lim="800000"/>
              <a:headEnd/>
              <a:tailEnd/>
            </a:ln>
          </p:spPr>
          <p:txBody>
            <a:bodyPr lIns="50800" tIns="26988" rIns="50800" bIns="26988">
              <a:spAutoFit/>
            </a:bodyPr>
            <a:lstStyle/>
            <a:p>
              <a:pPr defTabSz="280988" eaLnBrk="0" hangingPunct="0"/>
              <a:r>
                <a:rPr lang="fr-FR" sz="1000" b="1">
                  <a:solidFill>
                    <a:srgbClr val="5F5F5F"/>
                  </a:solidFill>
                  <a:latin typeface="Calibri" pitchFamily="34" charset="0"/>
                </a:rPr>
                <a:t>autistes</a:t>
              </a:r>
            </a:p>
          </p:txBody>
        </p:sp>
      </p:grpSp>
      <p:grpSp>
        <p:nvGrpSpPr>
          <p:cNvPr id="3" name="Group 9"/>
          <p:cNvGrpSpPr>
            <a:grpSpLocks/>
          </p:cNvGrpSpPr>
          <p:nvPr/>
        </p:nvGrpSpPr>
        <p:grpSpPr bwMode="auto">
          <a:xfrm>
            <a:off x="7235825" y="4652963"/>
            <a:ext cx="1676400" cy="1905000"/>
            <a:chOff x="5376" y="2640"/>
            <a:chExt cx="1056" cy="1200"/>
          </a:xfrm>
        </p:grpSpPr>
        <p:pic>
          <p:nvPicPr>
            <p:cNvPr id="48137" name="Picture 10"/>
            <p:cNvPicPr>
              <a:picLocks noChangeArrowheads="1"/>
            </p:cNvPicPr>
            <p:nvPr/>
          </p:nvPicPr>
          <p:blipFill>
            <a:blip r:embed="rId5" cstate="print">
              <a:clrChange>
                <a:clrFrom>
                  <a:srgbClr val="000000"/>
                </a:clrFrom>
                <a:clrTo>
                  <a:srgbClr val="000000">
                    <a:alpha val="0"/>
                  </a:srgbClr>
                </a:clrTo>
              </a:clrChange>
              <a:lum bright="-12000" contrast="-18000"/>
            </a:blip>
            <a:srcRect l="33409" t="54971" r="26979" b="9880"/>
            <a:stretch>
              <a:fillRect/>
            </a:stretch>
          </p:blipFill>
          <p:spPr bwMode="auto">
            <a:xfrm>
              <a:off x="5376" y="2640"/>
              <a:ext cx="905" cy="1053"/>
            </a:xfrm>
            <a:prstGeom prst="rect">
              <a:avLst/>
            </a:prstGeom>
            <a:noFill/>
            <a:ln w="9525">
              <a:noFill/>
              <a:miter lim="800000"/>
              <a:headEnd/>
              <a:tailEnd/>
            </a:ln>
          </p:spPr>
        </p:pic>
        <p:sp>
          <p:nvSpPr>
            <p:cNvPr id="48138" name="Rectangle 11"/>
            <p:cNvSpPr>
              <a:spLocks noChangeArrowheads="1"/>
            </p:cNvSpPr>
            <p:nvPr/>
          </p:nvSpPr>
          <p:spPr bwMode="auto">
            <a:xfrm>
              <a:off x="6250" y="3592"/>
              <a:ext cx="182" cy="152"/>
            </a:xfrm>
            <a:prstGeom prst="rect">
              <a:avLst/>
            </a:prstGeom>
            <a:noFill/>
            <a:ln w="9525">
              <a:noFill/>
              <a:miter lim="800000"/>
              <a:headEnd/>
              <a:tailEnd/>
            </a:ln>
          </p:spPr>
          <p:txBody>
            <a:bodyPr wrap="none" lIns="66675" tIns="36512" rIns="66675" bIns="36512">
              <a:spAutoFit/>
            </a:bodyPr>
            <a:lstStyle/>
            <a:p>
              <a:pPr defTabSz="492125" eaLnBrk="0" hangingPunct="0"/>
              <a:r>
                <a:rPr lang="fr-FR" sz="1100" b="1">
                  <a:solidFill>
                    <a:srgbClr val="5F5F5F"/>
                  </a:solidFill>
                  <a:latin typeface="Calibri" pitchFamily="34" charset="0"/>
                </a:rPr>
                <a:t>75</a:t>
              </a:r>
            </a:p>
          </p:txBody>
        </p:sp>
        <p:sp>
          <p:nvSpPr>
            <p:cNvPr id="48139" name="Rectangle 12"/>
            <p:cNvSpPr>
              <a:spLocks noChangeArrowheads="1"/>
            </p:cNvSpPr>
            <p:nvPr/>
          </p:nvSpPr>
          <p:spPr bwMode="auto">
            <a:xfrm>
              <a:off x="6250" y="3336"/>
              <a:ext cx="182" cy="152"/>
            </a:xfrm>
            <a:prstGeom prst="rect">
              <a:avLst/>
            </a:prstGeom>
            <a:noFill/>
            <a:ln w="9525">
              <a:noFill/>
              <a:miter lim="800000"/>
              <a:headEnd/>
              <a:tailEnd/>
            </a:ln>
          </p:spPr>
          <p:txBody>
            <a:bodyPr wrap="none" lIns="66675" tIns="36512" rIns="66675" bIns="36512">
              <a:spAutoFit/>
            </a:bodyPr>
            <a:lstStyle/>
            <a:p>
              <a:pPr defTabSz="492125" eaLnBrk="0" hangingPunct="0"/>
              <a:r>
                <a:rPr lang="fr-FR" sz="1100" b="1">
                  <a:solidFill>
                    <a:srgbClr val="5F5F5F"/>
                  </a:solidFill>
                  <a:latin typeface="Calibri" pitchFamily="34" charset="0"/>
                </a:rPr>
                <a:t>80</a:t>
              </a:r>
            </a:p>
          </p:txBody>
        </p:sp>
        <p:sp>
          <p:nvSpPr>
            <p:cNvPr id="48140" name="Rectangle 13"/>
            <p:cNvSpPr>
              <a:spLocks noChangeArrowheads="1"/>
            </p:cNvSpPr>
            <p:nvPr/>
          </p:nvSpPr>
          <p:spPr bwMode="auto">
            <a:xfrm>
              <a:off x="6250" y="3118"/>
              <a:ext cx="182" cy="152"/>
            </a:xfrm>
            <a:prstGeom prst="rect">
              <a:avLst/>
            </a:prstGeom>
            <a:noFill/>
            <a:ln w="9525">
              <a:noFill/>
              <a:miter lim="800000"/>
              <a:headEnd/>
              <a:tailEnd/>
            </a:ln>
          </p:spPr>
          <p:txBody>
            <a:bodyPr wrap="none" lIns="66675" tIns="36512" rIns="66675" bIns="36512">
              <a:spAutoFit/>
            </a:bodyPr>
            <a:lstStyle/>
            <a:p>
              <a:pPr defTabSz="492125" eaLnBrk="0" hangingPunct="0"/>
              <a:r>
                <a:rPr lang="fr-FR" sz="1100" b="1">
                  <a:solidFill>
                    <a:srgbClr val="5F5F5F"/>
                  </a:solidFill>
                  <a:latin typeface="Calibri" pitchFamily="34" charset="0"/>
                </a:rPr>
                <a:t>85</a:t>
              </a:r>
            </a:p>
          </p:txBody>
        </p:sp>
        <p:sp>
          <p:nvSpPr>
            <p:cNvPr id="48141" name="Rectangle 14"/>
            <p:cNvSpPr>
              <a:spLocks noChangeArrowheads="1"/>
            </p:cNvSpPr>
            <p:nvPr/>
          </p:nvSpPr>
          <p:spPr bwMode="auto">
            <a:xfrm>
              <a:off x="6250" y="2865"/>
              <a:ext cx="182" cy="152"/>
            </a:xfrm>
            <a:prstGeom prst="rect">
              <a:avLst/>
            </a:prstGeom>
            <a:noFill/>
            <a:ln w="9525">
              <a:noFill/>
              <a:miter lim="800000"/>
              <a:headEnd/>
              <a:tailEnd/>
            </a:ln>
          </p:spPr>
          <p:txBody>
            <a:bodyPr wrap="none" lIns="66675" tIns="36512" rIns="66675" bIns="36512">
              <a:spAutoFit/>
            </a:bodyPr>
            <a:lstStyle/>
            <a:p>
              <a:pPr defTabSz="492125" eaLnBrk="0" hangingPunct="0"/>
              <a:r>
                <a:rPr lang="fr-FR" sz="1100" b="1">
                  <a:solidFill>
                    <a:srgbClr val="5F5F5F"/>
                  </a:solidFill>
                  <a:latin typeface="Calibri" pitchFamily="34" charset="0"/>
                </a:rPr>
                <a:t>90</a:t>
              </a:r>
            </a:p>
          </p:txBody>
        </p:sp>
        <p:sp>
          <p:nvSpPr>
            <p:cNvPr id="48142" name="Rectangle 15"/>
            <p:cNvSpPr>
              <a:spLocks noChangeArrowheads="1"/>
            </p:cNvSpPr>
            <p:nvPr/>
          </p:nvSpPr>
          <p:spPr bwMode="auto">
            <a:xfrm>
              <a:off x="6250" y="2646"/>
              <a:ext cx="182" cy="152"/>
            </a:xfrm>
            <a:prstGeom prst="rect">
              <a:avLst/>
            </a:prstGeom>
            <a:noFill/>
            <a:ln w="9525">
              <a:noFill/>
              <a:miter lim="800000"/>
              <a:headEnd/>
              <a:tailEnd/>
            </a:ln>
          </p:spPr>
          <p:txBody>
            <a:bodyPr wrap="none" lIns="66675" tIns="36512" rIns="66675" bIns="36512">
              <a:spAutoFit/>
            </a:bodyPr>
            <a:lstStyle/>
            <a:p>
              <a:pPr defTabSz="492125" eaLnBrk="0" hangingPunct="0"/>
              <a:r>
                <a:rPr lang="fr-FR" sz="1100" b="1">
                  <a:solidFill>
                    <a:srgbClr val="5F5F5F"/>
                  </a:solidFill>
                  <a:latin typeface="Calibri" pitchFamily="34" charset="0"/>
                </a:rPr>
                <a:t>95</a:t>
              </a:r>
            </a:p>
          </p:txBody>
        </p:sp>
        <p:sp>
          <p:nvSpPr>
            <p:cNvPr id="48143" name="Rectangle 16"/>
            <p:cNvSpPr>
              <a:spLocks noChangeArrowheads="1"/>
            </p:cNvSpPr>
            <p:nvPr/>
          </p:nvSpPr>
          <p:spPr bwMode="auto">
            <a:xfrm>
              <a:off x="5428" y="3710"/>
              <a:ext cx="476" cy="130"/>
            </a:xfrm>
            <a:prstGeom prst="rect">
              <a:avLst/>
            </a:prstGeom>
            <a:noFill/>
            <a:ln w="9525">
              <a:noFill/>
              <a:miter lim="800000"/>
              <a:headEnd/>
              <a:tailEnd/>
            </a:ln>
          </p:spPr>
          <p:txBody>
            <a:bodyPr lIns="50800" tIns="26988" rIns="50800" bIns="26988">
              <a:spAutoFit/>
            </a:bodyPr>
            <a:lstStyle/>
            <a:p>
              <a:pPr defTabSz="273050" eaLnBrk="0" hangingPunct="0"/>
              <a:r>
                <a:rPr lang="fr-FR" sz="1000" b="1">
                  <a:solidFill>
                    <a:srgbClr val="5F5F5F"/>
                  </a:solidFill>
                  <a:latin typeface="Calibri" pitchFamily="34" charset="0"/>
                </a:rPr>
                <a:t>contrôles</a:t>
              </a:r>
            </a:p>
          </p:txBody>
        </p:sp>
        <p:sp>
          <p:nvSpPr>
            <p:cNvPr id="48144" name="Rectangle 17"/>
            <p:cNvSpPr>
              <a:spLocks noChangeArrowheads="1"/>
            </p:cNvSpPr>
            <p:nvPr/>
          </p:nvSpPr>
          <p:spPr bwMode="auto">
            <a:xfrm>
              <a:off x="5856" y="3696"/>
              <a:ext cx="480" cy="130"/>
            </a:xfrm>
            <a:prstGeom prst="rect">
              <a:avLst/>
            </a:prstGeom>
            <a:noFill/>
            <a:ln w="9525">
              <a:noFill/>
              <a:miter lim="800000"/>
              <a:headEnd/>
              <a:tailEnd/>
            </a:ln>
          </p:spPr>
          <p:txBody>
            <a:bodyPr lIns="50800" tIns="26988" rIns="50800" bIns="26988">
              <a:spAutoFit/>
            </a:bodyPr>
            <a:lstStyle/>
            <a:p>
              <a:pPr defTabSz="273050" eaLnBrk="0" hangingPunct="0"/>
              <a:r>
                <a:rPr lang="fr-FR" sz="1000" b="1">
                  <a:solidFill>
                    <a:srgbClr val="5F5F5F"/>
                  </a:solidFill>
                  <a:latin typeface="Calibri" pitchFamily="34" charset="0"/>
                </a:rPr>
                <a:t>autistes</a:t>
              </a:r>
            </a:p>
          </p:txBody>
        </p:sp>
      </p:grpSp>
      <p:sp>
        <p:nvSpPr>
          <p:cNvPr id="48135" name="Rectangle 18"/>
          <p:cNvSpPr>
            <a:spLocks noChangeArrowheads="1"/>
          </p:cNvSpPr>
          <p:nvPr/>
        </p:nvSpPr>
        <p:spPr bwMode="auto">
          <a:xfrm>
            <a:off x="1116013" y="1914525"/>
            <a:ext cx="411162" cy="457200"/>
          </a:xfrm>
          <a:prstGeom prst="rect">
            <a:avLst/>
          </a:prstGeom>
          <a:noFill/>
          <a:ln w="9525">
            <a:noFill/>
            <a:miter lim="800000"/>
            <a:headEnd/>
            <a:tailEnd/>
          </a:ln>
        </p:spPr>
        <p:txBody>
          <a:bodyPr wrap="none">
            <a:spAutoFit/>
          </a:bodyPr>
          <a:lstStyle/>
          <a:p>
            <a:r>
              <a:rPr lang="fr-FR" sz="2400" b="1">
                <a:latin typeface="Tahoma" pitchFamily="34" charset="0"/>
              </a:rPr>
              <a:t>G</a:t>
            </a:r>
          </a:p>
        </p:txBody>
      </p:sp>
      <p:sp>
        <p:nvSpPr>
          <p:cNvPr id="48136" name="Rectangle 19"/>
          <p:cNvSpPr>
            <a:spLocks noChangeArrowheads="1"/>
          </p:cNvSpPr>
          <p:nvPr/>
        </p:nvSpPr>
        <p:spPr bwMode="auto">
          <a:xfrm rot="10800000" flipV="1">
            <a:off x="8172450" y="1916113"/>
            <a:ext cx="387350" cy="457200"/>
          </a:xfrm>
          <a:prstGeom prst="rect">
            <a:avLst/>
          </a:prstGeom>
          <a:noFill/>
          <a:ln w="9525">
            <a:noFill/>
            <a:miter lim="800000"/>
            <a:headEnd/>
            <a:tailEnd/>
          </a:ln>
        </p:spPr>
        <p:txBody>
          <a:bodyPr>
            <a:spAutoFit/>
          </a:bodyPr>
          <a:lstStyle/>
          <a:p>
            <a:r>
              <a:rPr lang="fr-FR" sz="2400" b="1">
                <a:latin typeface="Tahoma" pitchFamily="34" charset="0"/>
              </a:rPr>
              <a:t>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1"/>
          <p:cNvSpPr>
            <a:spLocks noGrp="1"/>
          </p:cNvSpPr>
          <p:nvPr>
            <p:ph type="title"/>
          </p:nvPr>
        </p:nvSpPr>
        <p:spPr/>
        <p:txBody>
          <a:bodyPr/>
          <a:lstStyle/>
          <a:p>
            <a:endParaRPr lang="fr-FR" smtClean="0"/>
          </a:p>
        </p:txBody>
      </p:sp>
      <p:sp>
        <p:nvSpPr>
          <p:cNvPr id="49155" name="Espace réservé du contenu 2"/>
          <p:cNvSpPr>
            <a:spLocks noGrp="1"/>
          </p:cNvSpPr>
          <p:nvPr>
            <p:ph idx="1"/>
          </p:nvPr>
        </p:nvSpPr>
        <p:spPr/>
        <p:txBody>
          <a:bodyPr/>
          <a:lstStyle/>
          <a:p>
            <a:r>
              <a:rPr lang="fr-FR" smtClean="0"/>
              <a:t>80 % des enfants avec autisme présentent cette anomalie</a:t>
            </a:r>
          </a:p>
          <a:p>
            <a:r>
              <a:rPr lang="fr-FR" smtClean="0"/>
              <a:t>Actuellement, la détection individuelle peut être faite dans 88 % des cas avec une sensibilité (91) et une spécificité (77) très importantes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1"/>
          <p:cNvSpPr>
            <a:spLocks noGrp="1"/>
          </p:cNvSpPr>
          <p:nvPr>
            <p:ph type="title"/>
          </p:nvPr>
        </p:nvSpPr>
        <p:spPr/>
        <p:txBody>
          <a:bodyPr/>
          <a:lstStyle/>
          <a:p>
            <a:r>
              <a:rPr lang="fr-FR" smtClean="0"/>
              <a:t>Anatomie</a:t>
            </a:r>
          </a:p>
        </p:txBody>
      </p:sp>
      <p:sp>
        <p:nvSpPr>
          <p:cNvPr id="50179" name="Espace réservé du contenu 2"/>
          <p:cNvSpPr>
            <a:spLocks noGrp="1"/>
          </p:cNvSpPr>
          <p:nvPr>
            <p:ph idx="1"/>
          </p:nvPr>
        </p:nvSpPr>
        <p:spPr/>
        <p:txBody>
          <a:bodyPr/>
          <a:lstStyle/>
          <a:p>
            <a:r>
              <a:rPr lang="fr-FR" smtClean="0"/>
              <a:t>Dans la même zone : sillon temporal supérieur</a:t>
            </a:r>
          </a:p>
          <a:p>
            <a:endParaRPr lang="fr-FR" smtClean="0"/>
          </a:p>
          <a:p>
            <a:pPr>
              <a:buFont typeface="Wingdings" pitchFamily="2" charset="2"/>
              <a:buChar char="ü"/>
            </a:pPr>
            <a:r>
              <a:rPr lang="fr-FR" smtClean="0"/>
              <a:t>Diminution de la substance grise bi temporale</a:t>
            </a:r>
          </a:p>
          <a:p>
            <a:pPr>
              <a:buFont typeface="Wingdings" pitchFamily="2" charset="2"/>
              <a:buChar char="ü"/>
            </a:pPr>
            <a:r>
              <a:rPr lang="fr-FR" smtClean="0"/>
              <a:t>Diminution des fibres de la substance blanche du STS : moindre connectivité</a:t>
            </a:r>
          </a:p>
          <a:p>
            <a:pPr>
              <a:buFont typeface="Wingdings" pitchFamily="2" charset="2"/>
              <a:buChar char="ü"/>
            </a:pPr>
            <a:endParaRPr lang="fr-FR" smtClean="0"/>
          </a:p>
          <a:p>
            <a:pPr>
              <a:buFont typeface="Arial" charset="0"/>
              <a:buNone/>
            </a:pPr>
            <a:r>
              <a:rPr lang="fr-FR" smtClean="0"/>
              <a:t>Relation entre sévérité du trouble autistique et architecture pathologique de cette région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1"/>
          <p:cNvSpPr>
            <a:spLocks noGrp="1"/>
          </p:cNvSpPr>
          <p:nvPr>
            <p:ph type="title"/>
          </p:nvPr>
        </p:nvSpPr>
        <p:spPr/>
        <p:txBody>
          <a:bodyPr/>
          <a:lstStyle/>
          <a:p>
            <a:r>
              <a:rPr lang="fr-FR" smtClean="0"/>
              <a:t>Imagerie Fonctionnelle</a:t>
            </a:r>
          </a:p>
        </p:txBody>
      </p:sp>
      <p:sp>
        <p:nvSpPr>
          <p:cNvPr id="51203" name="Espace réservé du contenu 2"/>
          <p:cNvSpPr>
            <a:spLocks noGrp="1"/>
          </p:cNvSpPr>
          <p:nvPr>
            <p:ph idx="1"/>
          </p:nvPr>
        </p:nvSpPr>
        <p:spPr/>
        <p:txBody>
          <a:bodyPr/>
          <a:lstStyle/>
          <a:p>
            <a:endParaRPr lang="fr-FR" smtClean="0"/>
          </a:p>
          <a:p>
            <a:r>
              <a:rPr lang="fr-FR" smtClean="0"/>
              <a:t>Anomalies dans la même région lorsque l’on présente des signaux auditifs (voix humaine). La voix humaine est traitée comme n’importe quel autre son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49238" y="4149725"/>
            <a:ext cx="8894762" cy="1909763"/>
            <a:chOff x="756" y="2496"/>
            <a:chExt cx="5603" cy="1203"/>
          </a:xfrm>
        </p:grpSpPr>
        <p:grpSp>
          <p:nvGrpSpPr>
            <p:cNvPr id="3" name="Group 3"/>
            <p:cNvGrpSpPr>
              <a:grpSpLocks/>
            </p:cNvGrpSpPr>
            <p:nvPr/>
          </p:nvGrpSpPr>
          <p:grpSpPr bwMode="auto">
            <a:xfrm>
              <a:off x="1836" y="2496"/>
              <a:ext cx="3240" cy="1152"/>
              <a:chOff x="1680" y="1200"/>
              <a:chExt cx="2880" cy="1104"/>
            </a:xfrm>
          </p:grpSpPr>
          <p:sp>
            <p:nvSpPr>
              <p:cNvPr id="52253" name="Rectangle 4"/>
              <p:cNvSpPr>
                <a:spLocks noChangeArrowheads="1"/>
              </p:cNvSpPr>
              <p:nvPr/>
            </p:nvSpPr>
            <p:spPr bwMode="auto">
              <a:xfrm>
                <a:off x="1680" y="1200"/>
                <a:ext cx="2880" cy="1104"/>
              </a:xfrm>
              <a:prstGeom prst="rect">
                <a:avLst/>
              </a:prstGeom>
              <a:solidFill>
                <a:srgbClr val="000000"/>
              </a:solidFill>
              <a:ln w="9525">
                <a:solidFill>
                  <a:schemeClr val="tx1"/>
                </a:solidFill>
                <a:miter lim="800000"/>
                <a:headEnd/>
                <a:tailEnd/>
              </a:ln>
            </p:spPr>
            <p:txBody>
              <a:bodyPr wrap="none" anchor="ctr"/>
              <a:lstStyle/>
              <a:p>
                <a:pPr algn="ctr" eaLnBrk="0" hangingPunct="0"/>
                <a:endParaRPr lang="fr-FR">
                  <a:latin typeface="Calibri" pitchFamily="34" charset="0"/>
                </a:endParaRPr>
              </a:p>
            </p:txBody>
          </p:sp>
          <p:pic>
            <p:nvPicPr>
              <p:cNvPr id="52254" name="Picture 5" descr="brain-3D"/>
              <p:cNvPicPr>
                <a:picLocks noChangeAspect="1" noChangeArrowheads="1"/>
              </p:cNvPicPr>
              <p:nvPr/>
            </p:nvPicPr>
            <p:blipFill>
              <a:blip r:embed="rId3" cstate="print"/>
              <a:srcRect l="66542" t="3226" r="3383" b="16142"/>
              <a:stretch>
                <a:fillRect/>
              </a:stretch>
            </p:blipFill>
            <p:spPr bwMode="auto">
              <a:xfrm>
                <a:off x="3168" y="1220"/>
                <a:ext cx="1344" cy="1084"/>
              </a:xfrm>
              <a:prstGeom prst="rect">
                <a:avLst/>
              </a:prstGeom>
              <a:noFill/>
              <a:ln w="9525">
                <a:noFill/>
                <a:miter lim="800000"/>
                <a:headEnd/>
                <a:tailEnd/>
              </a:ln>
            </p:spPr>
          </p:pic>
          <p:pic>
            <p:nvPicPr>
              <p:cNvPr id="52255" name="Picture 6" descr="brain-3D"/>
              <p:cNvPicPr>
                <a:picLocks noChangeAspect="1" noChangeArrowheads="1"/>
              </p:cNvPicPr>
              <p:nvPr/>
            </p:nvPicPr>
            <p:blipFill>
              <a:blip r:embed="rId3" cstate="print"/>
              <a:srcRect l="5357" t="3282" r="65038" b="14999"/>
              <a:stretch>
                <a:fillRect/>
              </a:stretch>
            </p:blipFill>
            <p:spPr bwMode="auto">
              <a:xfrm>
                <a:off x="1728" y="1228"/>
                <a:ext cx="1296" cy="1076"/>
              </a:xfrm>
              <a:prstGeom prst="rect">
                <a:avLst/>
              </a:prstGeom>
              <a:noFill/>
              <a:ln w="9525">
                <a:noFill/>
                <a:miter lim="800000"/>
                <a:headEnd/>
                <a:tailEnd/>
              </a:ln>
            </p:spPr>
          </p:pic>
        </p:grpSp>
        <p:sp>
          <p:nvSpPr>
            <p:cNvPr id="52251" name="Text Box 7"/>
            <p:cNvSpPr txBox="1">
              <a:spLocks noChangeArrowheads="1"/>
            </p:cNvSpPr>
            <p:nvPr/>
          </p:nvSpPr>
          <p:spPr bwMode="auto">
            <a:xfrm>
              <a:off x="756" y="2962"/>
              <a:ext cx="747" cy="212"/>
            </a:xfrm>
            <a:prstGeom prst="rect">
              <a:avLst/>
            </a:prstGeom>
            <a:noFill/>
            <a:ln w="9525">
              <a:noFill/>
              <a:miter lim="800000"/>
              <a:headEnd/>
              <a:tailEnd/>
            </a:ln>
          </p:spPr>
          <p:txBody>
            <a:bodyPr wrap="none">
              <a:spAutoFit/>
            </a:bodyPr>
            <a:lstStyle/>
            <a:p>
              <a:pPr eaLnBrk="0" hangingPunct="0"/>
              <a:r>
                <a:rPr lang="fr-FR" sz="1600" b="1">
                  <a:solidFill>
                    <a:srgbClr val="5F5F5F"/>
                  </a:solidFill>
                  <a:latin typeface="Calibri" pitchFamily="34" charset="0"/>
                </a:rPr>
                <a:t>AUTISTES</a:t>
              </a:r>
              <a:endParaRPr lang="fr-FR">
                <a:latin typeface="Calibri" pitchFamily="34" charset="0"/>
              </a:endParaRPr>
            </a:p>
          </p:txBody>
        </p:sp>
        <p:sp>
          <p:nvSpPr>
            <p:cNvPr id="52252" name="Text Box 8"/>
            <p:cNvSpPr txBox="1">
              <a:spLocks noChangeArrowheads="1"/>
            </p:cNvSpPr>
            <p:nvPr/>
          </p:nvSpPr>
          <p:spPr bwMode="auto">
            <a:xfrm>
              <a:off x="5088" y="3487"/>
              <a:ext cx="1271" cy="212"/>
            </a:xfrm>
            <a:prstGeom prst="rect">
              <a:avLst/>
            </a:prstGeom>
            <a:noFill/>
            <a:ln w="9525">
              <a:noFill/>
              <a:miter lim="800000"/>
              <a:headEnd/>
              <a:tailEnd/>
            </a:ln>
          </p:spPr>
          <p:txBody>
            <a:bodyPr wrap="none">
              <a:spAutoFit/>
            </a:bodyPr>
            <a:lstStyle/>
            <a:p>
              <a:pPr eaLnBrk="0" hangingPunct="0"/>
              <a:r>
                <a:rPr lang="fr-FR" sz="1600" b="1">
                  <a:solidFill>
                    <a:srgbClr val="5F5F5F"/>
                  </a:solidFill>
                  <a:latin typeface="Calibri" pitchFamily="34" charset="0"/>
                </a:rPr>
                <a:t>Gervais et al., 2004</a:t>
              </a:r>
              <a:endParaRPr lang="fr-FR">
                <a:latin typeface="Calibri" pitchFamily="34" charset="0"/>
              </a:endParaRPr>
            </a:p>
          </p:txBody>
        </p:sp>
      </p:grpSp>
      <p:sp>
        <p:nvSpPr>
          <p:cNvPr id="52227" name="Rectangle 9"/>
          <p:cNvSpPr>
            <a:spLocks noChangeArrowheads="1"/>
          </p:cNvSpPr>
          <p:nvPr/>
        </p:nvSpPr>
        <p:spPr bwMode="auto">
          <a:xfrm>
            <a:off x="180975" y="404813"/>
            <a:ext cx="8743950" cy="863600"/>
          </a:xfrm>
          <a:prstGeom prst="rect">
            <a:avLst/>
          </a:prstGeom>
          <a:noFill/>
          <a:ln w="9525">
            <a:noFill/>
            <a:miter lim="800000"/>
            <a:headEnd/>
            <a:tailEnd/>
          </a:ln>
        </p:spPr>
        <p:txBody>
          <a:bodyPr/>
          <a:lstStyle/>
          <a:p>
            <a:pPr algn="ctr" eaLnBrk="0" hangingPunct="0"/>
            <a:r>
              <a:rPr lang="en-US" sz="2400">
                <a:solidFill>
                  <a:srgbClr val="5F5F5F"/>
                </a:solidFill>
                <a:latin typeface="Calibri" pitchFamily="34" charset="0"/>
              </a:rPr>
              <a:t>L’aire de la voix</a:t>
            </a:r>
            <a:endParaRPr lang="fr-FR" sz="2400">
              <a:latin typeface="Calibri" pitchFamily="34" charset="0"/>
            </a:endParaRPr>
          </a:p>
        </p:txBody>
      </p:sp>
      <p:grpSp>
        <p:nvGrpSpPr>
          <p:cNvPr id="4" name="Group 10"/>
          <p:cNvGrpSpPr>
            <a:grpSpLocks/>
          </p:cNvGrpSpPr>
          <p:nvPr/>
        </p:nvGrpSpPr>
        <p:grpSpPr bwMode="auto">
          <a:xfrm>
            <a:off x="1978025" y="1412875"/>
            <a:ext cx="5143500" cy="1828800"/>
            <a:chOff x="48" y="2928"/>
            <a:chExt cx="2832" cy="1056"/>
          </a:xfrm>
        </p:grpSpPr>
        <p:sp>
          <p:nvSpPr>
            <p:cNvPr id="52247" name="Rectangle 11"/>
            <p:cNvSpPr>
              <a:spLocks noChangeArrowheads="1"/>
            </p:cNvSpPr>
            <p:nvPr/>
          </p:nvSpPr>
          <p:spPr bwMode="auto">
            <a:xfrm>
              <a:off x="48" y="2928"/>
              <a:ext cx="2832" cy="1056"/>
            </a:xfrm>
            <a:prstGeom prst="rect">
              <a:avLst/>
            </a:prstGeom>
            <a:solidFill>
              <a:srgbClr val="000000"/>
            </a:solidFill>
            <a:ln w="9525">
              <a:solidFill>
                <a:schemeClr val="tx1"/>
              </a:solidFill>
              <a:miter lim="800000"/>
              <a:headEnd/>
              <a:tailEnd/>
            </a:ln>
          </p:spPr>
          <p:txBody>
            <a:bodyPr wrap="none" anchor="ctr"/>
            <a:lstStyle/>
            <a:p>
              <a:pPr algn="ctr" eaLnBrk="0" hangingPunct="0"/>
              <a:endParaRPr lang="fr-FR">
                <a:latin typeface="Calibri" pitchFamily="34" charset="0"/>
              </a:endParaRPr>
            </a:p>
          </p:txBody>
        </p:sp>
        <p:pic>
          <p:nvPicPr>
            <p:cNvPr id="52248" name="Picture 12" descr="temoins-EF-voixvsnonvoix-rendu2"/>
            <p:cNvPicPr>
              <a:picLocks noChangeAspect="1" noChangeArrowheads="1"/>
            </p:cNvPicPr>
            <p:nvPr/>
          </p:nvPicPr>
          <p:blipFill>
            <a:blip r:embed="rId4" cstate="print"/>
            <a:srcRect l="65208" t="10493" r="2852" b="8873"/>
            <a:stretch>
              <a:fillRect/>
            </a:stretch>
          </p:blipFill>
          <p:spPr bwMode="auto">
            <a:xfrm>
              <a:off x="1535" y="2939"/>
              <a:ext cx="1345" cy="1045"/>
            </a:xfrm>
            <a:prstGeom prst="rect">
              <a:avLst/>
            </a:prstGeom>
            <a:noFill/>
            <a:ln w="9525">
              <a:noFill/>
              <a:miter lim="800000"/>
              <a:headEnd/>
              <a:tailEnd/>
            </a:ln>
          </p:spPr>
        </p:pic>
        <p:pic>
          <p:nvPicPr>
            <p:cNvPr id="52249" name="Picture 13" descr="temoins-EF-voixvsnonvoix-rendu2"/>
            <p:cNvPicPr>
              <a:picLocks noChangeAspect="1" noChangeArrowheads="1"/>
            </p:cNvPicPr>
            <p:nvPr/>
          </p:nvPicPr>
          <p:blipFill>
            <a:blip r:embed="rId4" cstate="print"/>
            <a:srcRect l="2946" t="11275" r="66730" b="10493"/>
            <a:stretch>
              <a:fillRect/>
            </a:stretch>
          </p:blipFill>
          <p:spPr bwMode="auto">
            <a:xfrm>
              <a:off x="95" y="2967"/>
              <a:ext cx="1219" cy="969"/>
            </a:xfrm>
            <a:prstGeom prst="rect">
              <a:avLst/>
            </a:prstGeom>
            <a:noFill/>
            <a:ln w="9525">
              <a:noFill/>
              <a:miter lim="800000"/>
              <a:headEnd/>
              <a:tailEnd/>
            </a:ln>
          </p:spPr>
        </p:pic>
      </p:grpSp>
      <p:sp>
        <p:nvSpPr>
          <p:cNvPr id="52229" name="Text Box 14"/>
          <p:cNvSpPr txBox="1">
            <a:spLocks noChangeArrowheads="1"/>
          </p:cNvSpPr>
          <p:nvPr/>
        </p:nvSpPr>
        <p:spPr bwMode="auto">
          <a:xfrm>
            <a:off x="266700" y="2181225"/>
            <a:ext cx="1109663" cy="336550"/>
          </a:xfrm>
          <a:prstGeom prst="rect">
            <a:avLst/>
          </a:prstGeom>
          <a:noFill/>
          <a:ln w="9525">
            <a:noFill/>
            <a:miter lim="800000"/>
            <a:headEnd/>
            <a:tailEnd/>
          </a:ln>
        </p:spPr>
        <p:txBody>
          <a:bodyPr wrap="none">
            <a:spAutoFit/>
          </a:bodyPr>
          <a:lstStyle/>
          <a:p>
            <a:pPr eaLnBrk="0" hangingPunct="0"/>
            <a:r>
              <a:rPr lang="fr-FR" sz="1600" b="1">
                <a:solidFill>
                  <a:srgbClr val="5F5F5F"/>
                </a:solidFill>
                <a:latin typeface="Calibri" pitchFamily="34" charset="0"/>
              </a:rPr>
              <a:t>TEMOINS</a:t>
            </a:r>
            <a:endParaRPr lang="fr-FR">
              <a:latin typeface="Calibri" pitchFamily="34" charset="0"/>
            </a:endParaRPr>
          </a:p>
        </p:txBody>
      </p:sp>
      <p:sp>
        <p:nvSpPr>
          <p:cNvPr id="52230" name="Text Box 15"/>
          <p:cNvSpPr txBox="1">
            <a:spLocks noChangeArrowheads="1"/>
          </p:cNvSpPr>
          <p:nvPr/>
        </p:nvSpPr>
        <p:spPr bwMode="auto">
          <a:xfrm>
            <a:off x="7124700" y="3016250"/>
            <a:ext cx="1768475" cy="336550"/>
          </a:xfrm>
          <a:prstGeom prst="rect">
            <a:avLst/>
          </a:prstGeom>
          <a:noFill/>
          <a:ln w="9525">
            <a:noFill/>
            <a:miter lim="800000"/>
            <a:headEnd/>
            <a:tailEnd/>
          </a:ln>
        </p:spPr>
        <p:txBody>
          <a:bodyPr wrap="none">
            <a:spAutoFit/>
          </a:bodyPr>
          <a:lstStyle/>
          <a:p>
            <a:pPr eaLnBrk="0" hangingPunct="0"/>
            <a:r>
              <a:rPr lang="fr-FR" sz="1600" b="1">
                <a:solidFill>
                  <a:srgbClr val="5F5F5F"/>
                </a:solidFill>
                <a:latin typeface="Calibri" pitchFamily="34" charset="0"/>
              </a:rPr>
              <a:t>Belin et al., 2000</a:t>
            </a:r>
            <a:endParaRPr lang="fr-FR">
              <a:latin typeface="Calibri" pitchFamily="34" charset="0"/>
            </a:endParaRPr>
          </a:p>
        </p:txBody>
      </p:sp>
      <p:sp>
        <p:nvSpPr>
          <p:cNvPr id="52231" name="Text Box 16"/>
          <p:cNvSpPr txBox="1">
            <a:spLocks noChangeArrowheads="1"/>
          </p:cNvSpPr>
          <p:nvPr/>
        </p:nvSpPr>
        <p:spPr bwMode="auto">
          <a:xfrm>
            <a:off x="1473200" y="3500438"/>
            <a:ext cx="6075363" cy="457200"/>
          </a:xfrm>
          <a:prstGeom prst="rect">
            <a:avLst/>
          </a:prstGeom>
          <a:noFill/>
          <a:ln w="9525">
            <a:noFill/>
            <a:miter lim="800000"/>
            <a:headEnd/>
            <a:tailEnd/>
          </a:ln>
        </p:spPr>
        <p:txBody>
          <a:bodyPr wrap="none">
            <a:spAutoFit/>
          </a:bodyPr>
          <a:lstStyle/>
          <a:p>
            <a:pPr eaLnBrk="0" hangingPunct="0"/>
            <a:r>
              <a:rPr lang="fr-FR" sz="2400" b="1">
                <a:solidFill>
                  <a:srgbClr val="5F5F5F"/>
                </a:solidFill>
                <a:latin typeface="Calibri" pitchFamily="34" charset="0"/>
              </a:rPr>
              <a:t>Les autistes activent-ils l’aire de la voix?</a:t>
            </a:r>
            <a:endParaRPr lang="fr-FR">
              <a:latin typeface="Calibri" pitchFamily="34" charset="0"/>
            </a:endParaRPr>
          </a:p>
        </p:txBody>
      </p:sp>
      <p:grpSp>
        <p:nvGrpSpPr>
          <p:cNvPr id="5" name="Group 17"/>
          <p:cNvGrpSpPr>
            <a:grpSpLocks/>
          </p:cNvGrpSpPr>
          <p:nvPr/>
        </p:nvGrpSpPr>
        <p:grpSpPr bwMode="auto">
          <a:xfrm>
            <a:off x="249238" y="4149725"/>
            <a:ext cx="8894762" cy="1909763"/>
            <a:chOff x="756" y="2496"/>
            <a:chExt cx="5603" cy="1203"/>
          </a:xfrm>
        </p:grpSpPr>
        <p:grpSp>
          <p:nvGrpSpPr>
            <p:cNvPr id="6" name="Group 18"/>
            <p:cNvGrpSpPr>
              <a:grpSpLocks/>
            </p:cNvGrpSpPr>
            <p:nvPr/>
          </p:nvGrpSpPr>
          <p:grpSpPr bwMode="auto">
            <a:xfrm>
              <a:off x="1836" y="2496"/>
              <a:ext cx="3240" cy="1152"/>
              <a:chOff x="1680" y="1200"/>
              <a:chExt cx="2880" cy="1104"/>
            </a:xfrm>
          </p:grpSpPr>
          <p:sp>
            <p:nvSpPr>
              <p:cNvPr id="52244" name="Rectangle 19"/>
              <p:cNvSpPr>
                <a:spLocks noChangeArrowheads="1"/>
              </p:cNvSpPr>
              <p:nvPr/>
            </p:nvSpPr>
            <p:spPr bwMode="auto">
              <a:xfrm>
                <a:off x="1680" y="1200"/>
                <a:ext cx="2880" cy="1104"/>
              </a:xfrm>
              <a:prstGeom prst="rect">
                <a:avLst/>
              </a:prstGeom>
              <a:solidFill>
                <a:srgbClr val="000000"/>
              </a:solidFill>
              <a:ln w="9525">
                <a:solidFill>
                  <a:schemeClr val="tx1"/>
                </a:solidFill>
                <a:miter lim="800000"/>
                <a:headEnd/>
                <a:tailEnd/>
              </a:ln>
            </p:spPr>
            <p:txBody>
              <a:bodyPr wrap="none" anchor="ctr"/>
              <a:lstStyle/>
              <a:p>
                <a:pPr algn="ctr" eaLnBrk="0" hangingPunct="0"/>
                <a:endParaRPr lang="fr-FR">
                  <a:latin typeface="Calibri" pitchFamily="34" charset="0"/>
                </a:endParaRPr>
              </a:p>
            </p:txBody>
          </p:sp>
          <p:pic>
            <p:nvPicPr>
              <p:cNvPr id="52245" name="Picture 20" descr="brain-3D"/>
              <p:cNvPicPr>
                <a:picLocks noChangeAspect="1" noChangeArrowheads="1"/>
              </p:cNvPicPr>
              <p:nvPr/>
            </p:nvPicPr>
            <p:blipFill>
              <a:blip r:embed="rId3" cstate="print"/>
              <a:srcRect l="66542" t="3226" r="3383" b="16142"/>
              <a:stretch>
                <a:fillRect/>
              </a:stretch>
            </p:blipFill>
            <p:spPr bwMode="auto">
              <a:xfrm>
                <a:off x="3168" y="1220"/>
                <a:ext cx="1344" cy="1084"/>
              </a:xfrm>
              <a:prstGeom prst="rect">
                <a:avLst/>
              </a:prstGeom>
              <a:noFill/>
              <a:ln w="9525">
                <a:noFill/>
                <a:miter lim="800000"/>
                <a:headEnd/>
                <a:tailEnd/>
              </a:ln>
            </p:spPr>
          </p:pic>
          <p:pic>
            <p:nvPicPr>
              <p:cNvPr id="52246" name="Picture 21" descr="brain-3D"/>
              <p:cNvPicPr>
                <a:picLocks noChangeAspect="1" noChangeArrowheads="1"/>
              </p:cNvPicPr>
              <p:nvPr/>
            </p:nvPicPr>
            <p:blipFill>
              <a:blip r:embed="rId3" cstate="print"/>
              <a:srcRect l="5357" t="3282" r="65038" b="14999"/>
              <a:stretch>
                <a:fillRect/>
              </a:stretch>
            </p:blipFill>
            <p:spPr bwMode="auto">
              <a:xfrm>
                <a:off x="1728" y="1228"/>
                <a:ext cx="1296" cy="1076"/>
              </a:xfrm>
              <a:prstGeom prst="rect">
                <a:avLst/>
              </a:prstGeom>
              <a:noFill/>
              <a:ln w="9525">
                <a:noFill/>
                <a:miter lim="800000"/>
                <a:headEnd/>
                <a:tailEnd/>
              </a:ln>
            </p:spPr>
          </p:pic>
        </p:grpSp>
        <p:sp>
          <p:nvSpPr>
            <p:cNvPr id="52242" name="Text Box 22"/>
            <p:cNvSpPr txBox="1">
              <a:spLocks noChangeArrowheads="1"/>
            </p:cNvSpPr>
            <p:nvPr/>
          </p:nvSpPr>
          <p:spPr bwMode="auto">
            <a:xfrm>
              <a:off x="756" y="2962"/>
              <a:ext cx="747" cy="212"/>
            </a:xfrm>
            <a:prstGeom prst="rect">
              <a:avLst/>
            </a:prstGeom>
            <a:noFill/>
            <a:ln w="9525">
              <a:noFill/>
              <a:miter lim="800000"/>
              <a:headEnd/>
              <a:tailEnd/>
            </a:ln>
          </p:spPr>
          <p:txBody>
            <a:bodyPr wrap="none">
              <a:spAutoFit/>
            </a:bodyPr>
            <a:lstStyle/>
            <a:p>
              <a:pPr eaLnBrk="0" hangingPunct="0"/>
              <a:r>
                <a:rPr lang="fr-FR" sz="1600" b="1">
                  <a:solidFill>
                    <a:srgbClr val="5F5F5F"/>
                  </a:solidFill>
                  <a:latin typeface="Calibri" pitchFamily="34" charset="0"/>
                </a:rPr>
                <a:t>AUTISTES</a:t>
              </a:r>
              <a:endParaRPr lang="fr-FR">
                <a:latin typeface="Calibri" pitchFamily="34" charset="0"/>
              </a:endParaRPr>
            </a:p>
          </p:txBody>
        </p:sp>
        <p:sp>
          <p:nvSpPr>
            <p:cNvPr id="52243" name="Text Box 23"/>
            <p:cNvSpPr txBox="1">
              <a:spLocks noChangeArrowheads="1"/>
            </p:cNvSpPr>
            <p:nvPr/>
          </p:nvSpPr>
          <p:spPr bwMode="auto">
            <a:xfrm>
              <a:off x="5088" y="3487"/>
              <a:ext cx="1271" cy="212"/>
            </a:xfrm>
            <a:prstGeom prst="rect">
              <a:avLst/>
            </a:prstGeom>
            <a:noFill/>
            <a:ln w="9525">
              <a:noFill/>
              <a:miter lim="800000"/>
              <a:headEnd/>
              <a:tailEnd/>
            </a:ln>
          </p:spPr>
          <p:txBody>
            <a:bodyPr wrap="none">
              <a:spAutoFit/>
            </a:bodyPr>
            <a:lstStyle/>
            <a:p>
              <a:pPr eaLnBrk="0" hangingPunct="0"/>
              <a:r>
                <a:rPr lang="fr-FR" sz="1600" b="1">
                  <a:solidFill>
                    <a:srgbClr val="5F5F5F"/>
                  </a:solidFill>
                  <a:latin typeface="Calibri" pitchFamily="34" charset="0"/>
                </a:rPr>
                <a:t>Gervais et al., 2004</a:t>
              </a:r>
              <a:endParaRPr lang="fr-FR">
                <a:latin typeface="Calibri" pitchFamily="34" charset="0"/>
              </a:endParaRPr>
            </a:p>
          </p:txBody>
        </p:sp>
      </p:grpSp>
      <p:sp>
        <p:nvSpPr>
          <p:cNvPr id="52233" name="Rectangle 24"/>
          <p:cNvSpPr>
            <a:spLocks noChangeArrowheads="1"/>
          </p:cNvSpPr>
          <p:nvPr/>
        </p:nvSpPr>
        <p:spPr bwMode="auto">
          <a:xfrm>
            <a:off x="180975" y="188913"/>
            <a:ext cx="8743950" cy="1079500"/>
          </a:xfrm>
          <a:prstGeom prst="rect">
            <a:avLst/>
          </a:prstGeom>
          <a:noFill/>
          <a:ln w="9525">
            <a:noFill/>
            <a:miter lim="800000"/>
            <a:headEnd/>
            <a:tailEnd/>
          </a:ln>
        </p:spPr>
        <p:txBody>
          <a:bodyPr/>
          <a:lstStyle/>
          <a:p>
            <a:pPr algn="ctr" eaLnBrk="0" hangingPunct="0"/>
            <a:endParaRPr lang="fr-FR">
              <a:latin typeface="Calibri" pitchFamily="34" charset="0"/>
            </a:endParaRPr>
          </a:p>
        </p:txBody>
      </p:sp>
      <p:grpSp>
        <p:nvGrpSpPr>
          <p:cNvPr id="7" name="Group 25"/>
          <p:cNvGrpSpPr>
            <a:grpSpLocks/>
          </p:cNvGrpSpPr>
          <p:nvPr/>
        </p:nvGrpSpPr>
        <p:grpSpPr bwMode="auto">
          <a:xfrm>
            <a:off x="1979613" y="1412875"/>
            <a:ext cx="5143500" cy="1828800"/>
            <a:chOff x="48" y="2928"/>
            <a:chExt cx="2832" cy="1056"/>
          </a:xfrm>
        </p:grpSpPr>
        <p:sp>
          <p:nvSpPr>
            <p:cNvPr id="52238" name="Rectangle 26"/>
            <p:cNvSpPr>
              <a:spLocks noChangeArrowheads="1"/>
            </p:cNvSpPr>
            <p:nvPr/>
          </p:nvSpPr>
          <p:spPr bwMode="auto">
            <a:xfrm>
              <a:off x="48" y="2928"/>
              <a:ext cx="2832" cy="1056"/>
            </a:xfrm>
            <a:prstGeom prst="rect">
              <a:avLst/>
            </a:prstGeom>
            <a:solidFill>
              <a:srgbClr val="000000"/>
            </a:solidFill>
            <a:ln w="9525">
              <a:solidFill>
                <a:schemeClr val="tx1"/>
              </a:solidFill>
              <a:miter lim="800000"/>
              <a:headEnd/>
              <a:tailEnd/>
            </a:ln>
          </p:spPr>
          <p:txBody>
            <a:bodyPr wrap="none" anchor="ctr"/>
            <a:lstStyle/>
            <a:p>
              <a:pPr algn="ctr" eaLnBrk="0" hangingPunct="0"/>
              <a:endParaRPr lang="fr-FR">
                <a:latin typeface="Calibri" pitchFamily="34" charset="0"/>
              </a:endParaRPr>
            </a:p>
          </p:txBody>
        </p:sp>
        <p:pic>
          <p:nvPicPr>
            <p:cNvPr id="52239" name="Picture 27" descr="temoins-EF-voixvsnonvoix-rendu2"/>
            <p:cNvPicPr>
              <a:picLocks noChangeAspect="1" noChangeArrowheads="1"/>
            </p:cNvPicPr>
            <p:nvPr/>
          </p:nvPicPr>
          <p:blipFill>
            <a:blip r:embed="rId4" cstate="print"/>
            <a:srcRect l="65208" t="10493" r="2852" b="8873"/>
            <a:stretch>
              <a:fillRect/>
            </a:stretch>
          </p:blipFill>
          <p:spPr bwMode="auto">
            <a:xfrm>
              <a:off x="1535" y="2939"/>
              <a:ext cx="1345" cy="1045"/>
            </a:xfrm>
            <a:prstGeom prst="rect">
              <a:avLst/>
            </a:prstGeom>
            <a:noFill/>
            <a:ln w="9525">
              <a:noFill/>
              <a:miter lim="800000"/>
              <a:headEnd/>
              <a:tailEnd/>
            </a:ln>
          </p:spPr>
        </p:pic>
        <p:pic>
          <p:nvPicPr>
            <p:cNvPr id="52240" name="Picture 28" descr="temoins-EF-voixvsnonvoix-rendu2"/>
            <p:cNvPicPr>
              <a:picLocks noChangeAspect="1" noChangeArrowheads="1"/>
            </p:cNvPicPr>
            <p:nvPr/>
          </p:nvPicPr>
          <p:blipFill>
            <a:blip r:embed="rId4" cstate="print"/>
            <a:srcRect l="2946" t="11275" r="66730" b="10493"/>
            <a:stretch>
              <a:fillRect/>
            </a:stretch>
          </p:blipFill>
          <p:spPr bwMode="auto">
            <a:xfrm>
              <a:off x="95" y="2967"/>
              <a:ext cx="1219" cy="969"/>
            </a:xfrm>
            <a:prstGeom prst="rect">
              <a:avLst/>
            </a:prstGeom>
            <a:noFill/>
            <a:ln w="9525">
              <a:noFill/>
              <a:miter lim="800000"/>
              <a:headEnd/>
              <a:tailEnd/>
            </a:ln>
          </p:spPr>
        </p:pic>
      </p:grpSp>
      <p:sp>
        <p:nvSpPr>
          <p:cNvPr id="52235" name="Text Box 29"/>
          <p:cNvSpPr txBox="1">
            <a:spLocks noChangeArrowheads="1"/>
          </p:cNvSpPr>
          <p:nvPr/>
        </p:nvSpPr>
        <p:spPr bwMode="auto">
          <a:xfrm>
            <a:off x="266700" y="2181225"/>
            <a:ext cx="1109663" cy="336550"/>
          </a:xfrm>
          <a:prstGeom prst="rect">
            <a:avLst/>
          </a:prstGeom>
          <a:noFill/>
          <a:ln w="9525">
            <a:noFill/>
            <a:miter lim="800000"/>
            <a:headEnd/>
            <a:tailEnd/>
          </a:ln>
        </p:spPr>
        <p:txBody>
          <a:bodyPr wrap="none">
            <a:spAutoFit/>
          </a:bodyPr>
          <a:lstStyle/>
          <a:p>
            <a:pPr eaLnBrk="0" hangingPunct="0"/>
            <a:r>
              <a:rPr lang="fr-FR" sz="1600" b="1">
                <a:solidFill>
                  <a:srgbClr val="5F5F5F"/>
                </a:solidFill>
                <a:latin typeface="Calibri" pitchFamily="34" charset="0"/>
              </a:rPr>
              <a:t>TEMOINS</a:t>
            </a:r>
            <a:endParaRPr lang="fr-FR">
              <a:latin typeface="Calibri" pitchFamily="34" charset="0"/>
            </a:endParaRPr>
          </a:p>
        </p:txBody>
      </p:sp>
      <p:sp>
        <p:nvSpPr>
          <p:cNvPr id="52236" name="Text Box 30"/>
          <p:cNvSpPr txBox="1">
            <a:spLocks noChangeArrowheads="1"/>
          </p:cNvSpPr>
          <p:nvPr/>
        </p:nvSpPr>
        <p:spPr bwMode="auto">
          <a:xfrm>
            <a:off x="7124700" y="3016250"/>
            <a:ext cx="1768475" cy="336550"/>
          </a:xfrm>
          <a:prstGeom prst="rect">
            <a:avLst/>
          </a:prstGeom>
          <a:noFill/>
          <a:ln w="9525">
            <a:noFill/>
            <a:miter lim="800000"/>
            <a:headEnd/>
            <a:tailEnd/>
          </a:ln>
        </p:spPr>
        <p:txBody>
          <a:bodyPr wrap="none">
            <a:spAutoFit/>
          </a:bodyPr>
          <a:lstStyle/>
          <a:p>
            <a:pPr eaLnBrk="0" hangingPunct="0"/>
            <a:r>
              <a:rPr lang="fr-FR" sz="1600" b="1">
                <a:solidFill>
                  <a:srgbClr val="5F5F5F"/>
                </a:solidFill>
                <a:latin typeface="Calibri" pitchFamily="34" charset="0"/>
              </a:rPr>
              <a:t>Belin et al., 2000</a:t>
            </a:r>
            <a:endParaRPr lang="fr-FR">
              <a:latin typeface="Calibri" pitchFamily="34" charset="0"/>
            </a:endParaRPr>
          </a:p>
        </p:txBody>
      </p:sp>
      <p:sp>
        <p:nvSpPr>
          <p:cNvPr id="52237" name="Text Box 31"/>
          <p:cNvSpPr txBox="1">
            <a:spLocks noChangeArrowheads="1"/>
          </p:cNvSpPr>
          <p:nvPr/>
        </p:nvSpPr>
        <p:spPr bwMode="auto">
          <a:xfrm>
            <a:off x="1473200" y="3500438"/>
            <a:ext cx="6075363" cy="457200"/>
          </a:xfrm>
          <a:prstGeom prst="rect">
            <a:avLst/>
          </a:prstGeom>
          <a:noFill/>
          <a:ln w="9525">
            <a:noFill/>
            <a:miter lim="800000"/>
            <a:headEnd/>
            <a:tailEnd/>
          </a:ln>
        </p:spPr>
        <p:txBody>
          <a:bodyPr wrap="none">
            <a:spAutoFit/>
          </a:bodyPr>
          <a:lstStyle/>
          <a:p>
            <a:pPr eaLnBrk="0" hangingPunct="0"/>
            <a:r>
              <a:rPr lang="fr-FR" sz="2400" b="1">
                <a:solidFill>
                  <a:srgbClr val="5F5F5F"/>
                </a:solidFill>
                <a:latin typeface="Calibri" pitchFamily="34" charset="0"/>
              </a:rPr>
              <a:t>Les autistes activent-ils l’aire de la voix?</a:t>
            </a:r>
            <a:endParaRPr lang="fr-FR">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66800" y="0"/>
            <a:ext cx="7105650" cy="692150"/>
          </a:xfrm>
        </p:spPr>
        <p:txBody>
          <a:bodyPr rtlCol="0">
            <a:normAutofit fontScale="90000"/>
          </a:bodyPr>
          <a:lstStyle/>
          <a:p>
            <a:pPr eaLnBrk="1" fontAlgn="auto" hangingPunct="1">
              <a:spcAft>
                <a:spcPts val="0"/>
              </a:spcAft>
              <a:defRPr/>
            </a:pPr>
            <a:r>
              <a:rPr lang="fr-FR" sz="4000" smtClean="0"/>
              <a:t>Intégration du langage</a:t>
            </a:r>
          </a:p>
        </p:txBody>
      </p:sp>
      <p:sp>
        <p:nvSpPr>
          <p:cNvPr id="53251" name="Rectangle 3"/>
          <p:cNvSpPr>
            <a:spLocks noGrp="1" noChangeArrowheads="1"/>
          </p:cNvSpPr>
          <p:nvPr>
            <p:ph type="body" idx="1"/>
          </p:nvPr>
        </p:nvSpPr>
        <p:spPr>
          <a:xfrm>
            <a:off x="0" y="1844675"/>
            <a:ext cx="7543800" cy="4114800"/>
          </a:xfrm>
        </p:spPr>
        <p:txBody>
          <a:bodyPr/>
          <a:lstStyle/>
          <a:p>
            <a:pPr eaLnBrk="1" hangingPunct="1"/>
            <a:endParaRPr lang="fr-FR" smtClean="0"/>
          </a:p>
        </p:txBody>
      </p:sp>
      <p:grpSp>
        <p:nvGrpSpPr>
          <p:cNvPr id="2" name="Group 4"/>
          <p:cNvGrpSpPr>
            <a:grpSpLocks/>
          </p:cNvGrpSpPr>
          <p:nvPr/>
        </p:nvGrpSpPr>
        <p:grpSpPr bwMode="auto">
          <a:xfrm>
            <a:off x="179388" y="4437063"/>
            <a:ext cx="8964612" cy="2008187"/>
            <a:chOff x="384" y="2592"/>
            <a:chExt cx="5856" cy="1265"/>
          </a:xfrm>
        </p:grpSpPr>
        <p:sp>
          <p:nvSpPr>
            <p:cNvPr id="53257" name="Rectangle 5"/>
            <p:cNvSpPr>
              <a:spLocks noChangeArrowheads="1"/>
            </p:cNvSpPr>
            <p:nvPr/>
          </p:nvSpPr>
          <p:spPr bwMode="auto">
            <a:xfrm>
              <a:off x="2861" y="2592"/>
              <a:ext cx="1104" cy="192"/>
            </a:xfrm>
            <a:prstGeom prst="rect">
              <a:avLst/>
            </a:prstGeom>
            <a:solidFill>
              <a:schemeClr val="bg1"/>
            </a:solidFill>
            <a:ln w="9525">
              <a:noFill/>
              <a:miter lim="800000"/>
              <a:headEnd/>
              <a:tailEnd/>
            </a:ln>
          </p:spPr>
          <p:txBody>
            <a:bodyPr wrap="none" anchor="ctr"/>
            <a:lstStyle/>
            <a:p>
              <a:pPr algn="ctr" eaLnBrk="0" hangingPunct="0"/>
              <a:r>
                <a:rPr lang="fr-FR" sz="2400">
                  <a:solidFill>
                    <a:srgbClr val="777777"/>
                  </a:solidFill>
                  <a:latin typeface="Calibri" pitchFamily="34" charset="0"/>
                </a:rPr>
                <a:t>AUTISTES</a:t>
              </a:r>
              <a:endParaRPr lang="fr-FR" sz="2400">
                <a:solidFill>
                  <a:srgbClr val="5F5F5F"/>
                </a:solidFill>
                <a:latin typeface="Calibri" pitchFamily="34" charset="0"/>
              </a:endParaRPr>
            </a:p>
          </p:txBody>
        </p:sp>
        <p:pic>
          <p:nvPicPr>
            <p:cNvPr id="53258" name="Picture 6" descr="voixindiv"/>
            <p:cNvPicPr>
              <a:picLocks noChangeAspect="1" noChangeArrowheads="1"/>
            </p:cNvPicPr>
            <p:nvPr/>
          </p:nvPicPr>
          <p:blipFill>
            <a:blip r:embed="rId3" cstate="print"/>
            <a:srcRect l="3847" t="70505" r="4808" b="7693"/>
            <a:stretch>
              <a:fillRect/>
            </a:stretch>
          </p:blipFill>
          <p:spPr bwMode="auto">
            <a:xfrm>
              <a:off x="384" y="2810"/>
              <a:ext cx="5856" cy="1047"/>
            </a:xfrm>
            <a:prstGeom prst="rect">
              <a:avLst/>
            </a:prstGeom>
            <a:noFill/>
            <a:ln w="9525">
              <a:noFill/>
              <a:miter lim="800000"/>
              <a:headEnd/>
              <a:tailEnd/>
            </a:ln>
          </p:spPr>
        </p:pic>
      </p:grpSp>
      <p:grpSp>
        <p:nvGrpSpPr>
          <p:cNvPr id="3" name="Group 7"/>
          <p:cNvGrpSpPr>
            <a:grpSpLocks/>
          </p:cNvGrpSpPr>
          <p:nvPr/>
        </p:nvGrpSpPr>
        <p:grpSpPr bwMode="auto">
          <a:xfrm>
            <a:off x="611188" y="765175"/>
            <a:ext cx="7993062" cy="3587750"/>
            <a:chOff x="1008" y="240"/>
            <a:chExt cx="4464" cy="2260"/>
          </a:xfrm>
        </p:grpSpPr>
        <p:pic>
          <p:nvPicPr>
            <p:cNvPr id="53255" name="Picture 8" descr="voixindiv"/>
            <p:cNvPicPr>
              <a:picLocks noChangeAspect="1" noChangeArrowheads="1"/>
            </p:cNvPicPr>
            <p:nvPr/>
          </p:nvPicPr>
          <p:blipFill>
            <a:blip r:embed="rId3" cstate="print"/>
            <a:srcRect l="3847" t="3821" r="4808" b="39754"/>
            <a:stretch>
              <a:fillRect/>
            </a:stretch>
          </p:blipFill>
          <p:spPr bwMode="auto">
            <a:xfrm>
              <a:off x="1008" y="432"/>
              <a:ext cx="4464" cy="2068"/>
            </a:xfrm>
            <a:prstGeom prst="rect">
              <a:avLst/>
            </a:prstGeom>
            <a:noFill/>
            <a:ln w="9525">
              <a:noFill/>
              <a:miter lim="800000"/>
              <a:headEnd/>
              <a:tailEnd/>
            </a:ln>
          </p:spPr>
        </p:pic>
        <p:sp>
          <p:nvSpPr>
            <p:cNvPr id="53256" name="Text Box 9"/>
            <p:cNvSpPr txBox="1">
              <a:spLocks noChangeArrowheads="1"/>
            </p:cNvSpPr>
            <p:nvPr/>
          </p:nvSpPr>
          <p:spPr bwMode="auto">
            <a:xfrm>
              <a:off x="2774" y="240"/>
              <a:ext cx="1450" cy="288"/>
            </a:xfrm>
            <a:prstGeom prst="rect">
              <a:avLst/>
            </a:prstGeom>
            <a:noFill/>
            <a:ln w="9525">
              <a:noFill/>
              <a:miter lim="800000"/>
              <a:headEnd/>
              <a:tailEnd/>
            </a:ln>
          </p:spPr>
          <p:txBody>
            <a:bodyPr>
              <a:spAutoFit/>
            </a:bodyPr>
            <a:lstStyle/>
            <a:p>
              <a:pPr eaLnBrk="0" hangingPunct="0"/>
              <a:r>
                <a:rPr lang="fr-FR" sz="2400">
                  <a:solidFill>
                    <a:srgbClr val="777777"/>
                  </a:solidFill>
                  <a:latin typeface="Calibri" pitchFamily="34" charset="0"/>
                </a:rPr>
                <a:t>TEMOINS</a:t>
              </a:r>
              <a:endParaRPr lang="fr-FR" sz="2000">
                <a:solidFill>
                  <a:srgbClr val="5F5F5F"/>
                </a:solidFill>
                <a:latin typeface="Calibri" pitchFamily="34" charset="0"/>
              </a:endParaRPr>
            </a:p>
          </p:txBody>
        </p:sp>
      </p:grpSp>
      <p:sp>
        <p:nvSpPr>
          <p:cNvPr id="53254" name="Rectangle 10"/>
          <p:cNvSpPr>
            <a:spLocks noChangeArrowheads="1"/>
          </p:cNvSpPr>
          <p:nvPr/>
        </p:nvSpPr>
        <p:spPr bwMode="auto">
          <a:xfrm>
            <a:off x="6159500" y="6464300"/>
            <a:ext cx="2017713" cy="336550"/>
          </a:xfrm>
          <a:prstGeom prst="rect">
            <a:avLst/>
          </a:prstGeom>
          <a:noFill/>
          <a:ln w="9525">
            <a:noFill/>
            <a:miter lim="800000"/>
            <a:headEnd/>
            <a:tailEnd/>
          </a:ln>
        </p:spPr>
        <p:txBody>
          <a:bodyPr wrap="none">
            <a:spAutoFit/>
          </a:bodyPr>
          <a:lstStyle/>
          <a:p>
            <a:pPr eaLnBrk="0" hangingPunct="0"/>
            <a:r>
              <a:rPr lang="fr-FR" sz="1600" b="1">
                <a:solidFill>
                  <a:srgbClr val="5F5F5F"/>
                </a:solidFill>
                <a:latin typeface="Calibri" pitchFamily="34" charset="0"/>
              </a:rPr>
              <a:t>Gervais et al., 2003</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re 1"/>
          <p:cNvSpPr>
            <a:spLocks noGrp="1"/>
          </p:cNvSpPr>
          <p:nvPr>
            <p:ph type="title"/>
          </p:nvPr>
        </p:nvSpPr>
        <p:spPr/>
        <p:txBody>
          <a:bodyPr/>
          <a:lstStyle/>
          <a:p>
            <a:r>
              <a:rPr lang="fr-FR" smtClean="0"/>
              <a:t>Quelles sont les fonctions du STS ?</a:t>
            </a:r>
          </a:p>
        </p:txBody>
      </p:sp>
      <p:sp>
        <p:nvSpPr>
          <p:cNvPr id="54275" name="Espace réservé du contenu 2"/>
          <p:cNvSpPr>
            <a:spLocks noGrp="1"/>
          </p:cNvSpPr>
          <p:nvPr>
            <p:ph idx="1"/>
          </p:nvPr>
        </p:nvSpPr>
        <p:spPr/>
        <p:txBody>
          <a:bodyPr>
            <a:normAutofit/>
          </a:bodyPr>
          <a:lstStyle/>
          <a:p>
            <a:r>
              <a:rPr lang="fr-FR" dirty="0" smtClean="0"/>
              <a:t>Activé lorsqu’il y a un mouvement à valeur sociale : geste, expression faciale, regard, mouvement du corps</a:t>
            </a:r>
          </a:p>
          <a:p>
            <a:pPr>
              <a:buFont typeface="Arial" charset="0"/>
              <a:buNone/>
            </a:pPr>
            <a:r>
              <a:rPr lang="fr-FR" dirty="0" smtClean="0"/>
              <a:t>   </a:t>
            </a:r>
            <a:r>
              <a:rPr lang="fr-FR" sz="2800" i="1" dirty="0" smtClean="0"/>
              <a:t>Par exemple, si une personne baille : activation du STS</a:t>
            </a:r>
          </a:p>
          <a:p>
            <a:r>
              <a:rPr lang="fr-FR" dirty="0" smtClean="0"/>
              <a:t>Le gyrus temporal supérieur et le STS jouent un rôle dans le traitement des informations auditives et dans l’intégration de plusieurs modalités sensorielles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re 1"/>
          <p:cNvSpPr>
            <a:spLocks noGrp="1"/>
          </p:cNvSpPr>
          <p:nvPr>
            <p:ph type="title"/>
          </p:nvPr>
        </p:nvSpPr>
        <p:spPr/>
        <p:txBody>
          <a:bodyPr>
            <a:normAutofit fontScale="90000"/>
          </a:bodyPr>
          <a:lstStyle/>
          <a:p>
            <a:r>
              <a:rPr lang="fr-FR" smtClean="0"/>
              <a:t>Connexions Gyrus temporal supérieur et STS</a:t>
            </a:r>
          </a:p>
        </p:txBody>
      </p:sp>
      <p:sp>
        <p:nvSpPr>
          <p:cNvPr id="55299" name="Espace réservé du contenu 2"/>
          <p:cNvSpPr>
            <a:spLocks noGrp="1"/>
          </p:cNvSpPr>
          <p:nvPr>
            <p:ph idx="1"/>
          </p:nvPr>
        </p:nvSpPr>
        <p:spPr>
          <a:xfrm>
            <a:off x="457200" y="1600200"/>
            <a:ext cx="8229600" cy="4924425"/>
          </a:xfrm>
        </p:spPr>
        <p:txBody>
          <a:bodyPr/>
          <a:lstStyle/>
          <a:p>
            <a:r>
              <a:rPr lang="fr-FR" smtClean="0"/>
              <a:t>sont fortement connectés avec le système limbique et avec le cortex frontal et pariétal :</a:t>
            </a:r>
          </a:p>
          <a:p>
            <a:pPr>
              <a:buFont typeface="Arial" charset="0"/>
              <a:buNone/>
            </a:pPr>
            <a:r>
              <a:rPr lang="fr-FR" smtClean="0"/>
              <a:t>Donc, retentissement sur le fonctionnement de ces régions :</a:t>
            </a:r>
          </a:p>
          <a:p>
            <a:pPr>
              <a:buFont typeface="Arial" charset="0"/>
              <a:buNone/>
            </a:pPr>
            <a:r>
              <a:rPr lang="fr-FR" smtClean="0"/>
              <a:t>Troubles du comportement affectif et émotionnel en rapport avec les connexions vers le système limbique</a:t>
            </a:r>
          </a:p>
          <a:p>
            <a:pPr>
              <a:buFont typeface="Arial" charset="0"/>
              <a:buNone/>
            </a:pPr>
            <a:r>
              <a:rPr lang="fr-FR" smtClean="0"/>
              <a:t>Troubles cognitifs en rapport avec les connexions vers le réseau fronto-pariétal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fr-FR" smtClean="0"/>
              <a:t>Amygdale et émotions</a:t>
            </a:r>
          </a:p>
        </p:txBody>
      </p:sp>
      <p:pic>
        <p:nvPicPr>
          <p:cNvPr id="56323" name="Picture 3" descr="Amygdale et autisme"/>
          <p:cNvPicPr>
            <a:picLocks noGrp="1" noChangeAspect="1" noChangeArrowheads="1"/>
          </p:cNvPicPr>
          <p:nvPr>
            <p:ph sz="half" idx="1"/>
          </p:nvPr>
        </p:nvPicPr>
        <p:blipFill>
          <a:blip r:embed="rId3" cstate="print"/>
          <a:srcRect/>
          <a:stretch>
            <a:fillRect/>
          </a:stretch>
        </p:blipFill>
        <p:spPr>
          <a:xfrm>
            <a:off x="971550" y="1700213"/>
            <a:ext cx="2095500" cy="1846262"/>
          </a:xfrm>
          <a:noFill/>
        </p:spPr>
      </p:pic>
      <p:sp>
        <p:nvSpPr>
          <p:cNvPr id="56324" name="Rectangle 4"/>
          <p:cNvSpPr>
            <a:spLocks noGrp="1" noChangeArrowheads="1"/>
          </p:cNvSpPr>
          <p:nvPr>
            <p:ph type="body" sz="half" idx="2"/>
          </p:nvPr>
        </p:nvSpPr>
        <p:spPr>
          <a:xfrm>
            <a:off x="457200" y="4076700"/>
            <a:ext cx="8229600" cy="2592388"/>
          </a:xfrm>
        </p:spPr>
        <p:txBody>
          <a:bodyPr/>
          <a:lstStyle/>
          <a:p>
            <a:pPr eaLnBrk="1" hangingPunct="1">
              <a:lnSpc>
                <a:spcPct val="90000"/>
              </a:lnSpc>
            </a:pPr>
            <a:r>
              <a:rPr lang="fr-FR" sz="2400" smtClean="0"/>
              <a:t>les patients autistes ont un développement anormal de l'amygdale  : diminution du nombre des neurones en particulier dans le noyau latéral. </a:t>
            </a:r>
          </a:p>
          <a:p>
            <a:pPr eaLnBrk="1" hangingPunct="1">
              <a:lnSpc>
                <a:spcPct val="90000"/>
              </a:lnSpc>
            </a:pPr>
            <a:r>
              <a:rPr lang="fr-FR" sz="2400" smtClean="0"/>
              <a:t>les anomalies  amygdaliennes constatées  permettent d'expliquer les comportements habituellement observés dans l'autisme: perte d'expression faciale, activités stéréotypées… </a:t>
            </a:r>
          </a:p>
        </p:txBody>
      </p:sp>
      <p:sp>
        <p:nvSpPr>
          <p:cNvPr id="28677" name="Text Box 5"/>
          <p:cNvSpPr txBox="1">
            <a:spLocks noChangeArrowheads="1"/>
          </p:cNvSpPr>
          <p:nvPr/>
        </p:nvSpPr>
        <p:spPr bwMode="auto">
          <a:xfrm>
            <a:off x="3708400" y="1557338"/>
            <a:ext cx="5040313" cy="1724025"/>
          </a:xfrm>
          <a:prstGeom prst="rect">
            <a:avLst/>
          </a:prstGeom>
          <a:noFill/>
          <a:ln w="9525">
            <a:noFill/>
            <a:miter lim="800000"/>
            <a:headEnd/>
            <a:tailEnd/>
          </a:ln>
          <a:effectLst/>
        </p:spPr>
        <p:txBody>
          <a:bodyPr>
            <a:spAutoFit/>
          </a:bodyPr>
          <a:lstStyle/>
          <a:p>
            <a:pPr fontAlgn="auto">
              <a:spcBef>
                <a:spcPct val="20000"/>
              </a:spcBef>
              <a:spcAft>
                <a:spcPts val="0"/>
              </a:spcAft>
              <a:buClr>
                <a:schemeClr val="hlink"/>
              </a:buClr>
              <a:buSzPct val="90000"/>
              <a:buFont typeface="Wingdings" pitchFamily="2" charset="2"/>
              <a:buNone/>
              <a:defRPr/>
            </a:pPr>
            <a:r>
              <a:rPr lang="fr-FR" sz="2000">
                <a:effectLst>
                  <a:outerShdw blurRad="38100" dist="38100" dir="2700000" algn="tl">
                    <a:srgbClr val="C0C0C0"/>
                  </a:outerShdw>
                </a:effectLst>
                <a:latin typeface="+mn-lt"/>
                <a:cs typeface="+mn-cs"/>
              </a:rPr>
              <a:t>Structure anatomique située à la face interne du lobe temporal et impliquée dans la production et la reconnaissance d'émotions comme la peur</a:t>
            </a:r>
            <a:r>
              <a:rPr lang="fr-FR">
                <a:effectLst>
                  <a:outerShdw blurRad="38100" dist="38100" dir="2700000" algn="tl">
                    <a:srgbClr val="C0C0C0"/>
                  </a:outerShdw>
                </a:effectLst>
                <a:latin typeface="+mn-lt"/>
                <a:cs typeface="+mn-cs"/>
              </a:rPr>
              <a:t> </a:t>
            </a:r>
          </a:p>
          <a:p>
            <a:pPr fontAlgn="auto">
              <a:spcBef>
                <a:spcPct val="50000"/>
              </a:spcBef>
              <a:spcAft>
                <a:spcPts val="0"/>
              </a:spcAft>
              <a:defRPr/>
            </a:pPr>
            <a:endParaRPr lang="fr-FR">
              <a:latin typeface="+mn-lt"/>
              <a:cs typeface="+mn-cs"/>
            </a:endParaRPr>
          </a:p>
        </p:txBody>
      </p:sp>
      <p:sp>
        <p:nvSpPr>
          <p:cNvPr id="56326" name="Text Box 6"/>
          <p:cNvSpPr txBox="1">
            <a:spLocks noChangeArrowheads="1"/>
          </p:cNvSpPr>
          <p:nvPr/>
        </p:nvSpPr>
        <p:spPr bwMode="auto">
          <a:xfrm>
            <a:off x="3779838" y="2997200"/>
            <a:ext cx="5113337" cy="915988"/>
          </a:xfrm>
          <a:prstGeom prst="rect">
            <a:avLst/>
          </a:prstGeom>
          <a:noFill/>
          <a:ln w="9525">
            <a:noFill/>
            <a:miter lim="800000"/>
            <a:headEnd/>
            <a:tailEnd/>
          </a:ln>
        </p:spPr>
        <p:txBody>
          <a:bodyPr>
            <a:spAutoFit/>
          </a:bodyPr>
          <a:lstStyle/>
          <a:p>
            <a:pPr>
              <a:spcBef>
                <a:spcPct val="50000"/>
              </a:spcBef>
            </a:pPr>
            <a:r>
              <a:rPr lang="fr-FR" b="1">
                <a:latin typeface="Calibri" pitchFamily="34" charset="0"/>
              </a:rPr>
              <a:t>Schumann CM, Amaral DG : “ Stereological analysis of amygdala neuron number in autism.” J Neurosci., 2006 ; 26 : 7674-9.</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Qu’est-ce que l’autisme ?</a:t>
            </a:r>
            <a:endParaRPr lang="fr-FR" dirty="0"/>
          </a:p>
        </p:txBody>
      </p:sp>
      <p:sp>
        <p:nvSpPr>
          <p:cNvPr id="3" name="Espace réservé du contenu 2"/>
          <p:cNvSpPr>
            <a:spLocks noGrp="1"/>
          </p:cNvSpPr>
          <p:nvPr>
            <p:ph idx="1"/>
          </p:nvPr>
        </p:nvSpPr>
        <p:spPr/>
        <p:txBody>
          <a:bodyPr/>
          <a:lstStyle/>
          <a:p>
            <a:r>
              <a:rPr lang="fr-FR" b="1" dirty="0"/>
              <a:t>L’autisme est un trouble envahissant du développement qui apparaît précocement au cours de l’enfance et persiste à l’âge </a:t>
            </a:r>
            <a:r>
              <a:rPr lang="fr-FR" b="1" dirty="0" smtClean="0"/>
              <a:t>adulte</a:t>
            </a:r>
          </a:p>
          <a:p>
            <a:pPr>
              <a:buNone/>
            </a:pPr>
            <a:endParaRPr lang="fr-FR" b="1" dirty="0" smtClean="0"/>
          </a:p>
          <a:p>
            <a:r>
              <a:rPr lang="fr-FR" b="1" dirty="0"/>
              <a:t>Il se manifeste par des altérations dans la capacité à établir des interactions sociales et à communiquer, ainsi que par des troubles du comportement.</a:t>
            </a:r>
          </a:p>
          <a:p>
            <a:endParaRPr lang="fr-FR"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fr-FR" smtClean="0"/>
              <a:t>Neurones miroirs</a:t>
            </a:r>
          </a:p>
        </p:txBody>
      </p:sp>
      <p:sp>
        <p:nvSpPr>
          <p:cNvPr id="58371" name="Rectangle 3"/>
          <p:cNvSpPr>
            <a:spLocks noGrp="1" noChangeArrowheads="1"/>
          </p:cNvSpPr>
          <p:nvPr>
            <p:ph type="body" idx="1"/>
          </p:nvPr>
        </p:nvSpPr>
        <p:spPr/>
        <p:txBody>
          <a:bodyPr/>
          <a:lstStyle/>
          <a:p>
            <a:pPr eaLnBrk="1" hangingPunct="1">
              <a:lnSpc>
                <a:spcPct val="90000"/>
              </a:lnSpc>
            </a:pPr>
            <a:r>
              <a:rPr lang="fr-FR" sz="2800" smtClean="0"/>
              <a:t>Les neurones miroirs forment un ensemble de cellules nerveuses qui s'activent non seulement lorsque nous effectuons un geste, mais aussi lorsque nous voyons quelqu'un exécuter ce même geste</a:t>
            </a:r>
          </a:p>
          <a:p>
            <a:pPr eaLnBrk="1" hangingPunct="1">
              <a:lnSpc>
                <a:spcPct val="90000"/>
              </a:lnSpc>
            </a:pPr>
            <a:r>
              <a:rPr lang="fr-FR" sz="2800" smtClean="0"/>
              <a:t> Ils seraient impliqués dans l'empathie, la faculté de comprendre les émotions d'autrui. </a:t>
            </a:r>
          </a:p>
          <a:p>
            <a:pPr eaLnBrk="1" hangingPunct="1">
              <a:lnSpc>
                <a:spcPct val="90000"/>
              </a:lnSpc>
            </a:pPr>
            <a:r>
              <a:rPr lang="fr-FR" sz="2800" smtClean="0"/>
              <a:t>Les autistes n'ayant pas cette aptitude, hypothèse d’un dysfonctionnement des neurones miroirs a été évoquée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cstate="print"/>
          <a:srcRect/>
          <a:stretch>
            <a:fillRect/>
          </a:stretch>
        </p:blipFill>
        <p:spPr bwMode="auto">
          <a:xfrm>
            <a:off x="1219200" y="2133600"/>
            <a:ext cx="6149975" cy="3579813"/>
          </a:xfrm>
          <a:prstGeom prst="rect">
            <a:avLst/>
          </a:prstGeom>
          <a:noFill/>
          <a:ln w="9525">
            <a:noFill/>
            <a:miter lim="800000"/>
            <a:headEnd/>
            <a:tailEnd/>
          </a:ln>
        </p:spPr>
      </p:pic>
      <p:sp>
        <p:nvSpPr>
          <p:cNvPr id="59395" name="Rectangle 3"/>
          <p:cNvSpPr>
            <a:spLocks noChangeArrowheads="1"/>
          </p:cNvSpPr>
          <p:nvPr/>
        </p:nvSpPr>
        <p:spPr bwMode="auto">
          <a:xfrm>
            <a:off x="711200" y="0"/>
            <a:ext cx="7772400" cy="1143000"/>
          </a:xfrm>
          <a:prstGeom prst="rect">
            <a:avLst/>
          </a:prstGeom>
          <a:noFill/>
          <a:ln w="9525">
            <a:noFill/>
            <a:miter lim="800000"/>
            <a:headEnd/>
            <a:tailEnd/>
          </a:ln>
        </p:spPr>
        <p:txBody>
          <a:bodyPr anchor="ctr"/>
          <a:lstStyle/>
          <a:p>
            <a:pPr algn="ctr"/>
            <a:r>
              <a:rPr lang="fr-FR" sz="3600">
                <a:latin typeface="Century Gothic" pitchFamily="34" charset="0"/>
                <a:ea typeface="ＭＳ Ｐゴシック" pitchFamily="34" charset="-128"/>
              </a:rPr>
              <a:t>Neurones Miroirs - localisation</a:t>
            </a:r>
            <a:r>
              <a:rPr lang="fr-FR" sz="4400">
                <a:solidFill>
                  <a:schemeClr val="tx2"/>
                </a:solidFill>
                <a:latin typeface="Century Gothic" pitchFamily="34" charset="0"/>
                <a:ea typeface="ＭＳ Ｐゴシック" pitchFamily="34" charset="-128"/>
              </a:rPr>
              <a:t> </a:t>
            </a:r>
          </a:p>
        </p:txBody>
      </p:sp>
      <p:sp>
        <p:nvSpPr>
          <p:cNvPr id="59396" name="Oval 4"/>
          <p:cNvSpPr>
            <a:spLocks noChangeArrowheads="1"/>
          </p:cNvSpPr>
          <p:nvPr/>
        </p:nvSpPr>
        <p:spPr bwMode="auto">
          <a:xfrm rot="-2083355">
            <a:off x="4983163" y="3346450"/>
            <a:ext cx="741362" cy="935038"/>
          </a:xfrm>
          <a:prstGeom prst="ellipse">
            <a:avLst/>
          </a:prstGeom>
          <a:solidFill>
            <a:srgbClr val="2B2CFF">
              <a:alpha val="50195"/>
            </a:srgbClr>
          </a:solidFill>
          <a:ln w="9525">
            <a:noFill/>
            <a:round/>
            <a:headEnd/>
            <a:tailEnd/>
          </a:ln>
        </p:spPr>
        <p:txBody>
          <a:bodyPr wrap="none" anchor="ctr"/>
          <a:lstStyle/>
          <a:p>
            <a:pPr algn="ctr" eaLnBrk="0" hangingPunct="0"/>
            <a:endParaRPr lang="fr-FR" sz="1600" b="1">
              <a:solidFill>
                <a:srgbClr val="6AFF29"/>
              </a:solidFill>
              <a:latin typeface="Century Gothic" pitchFamily="34" charset="0"/>
              <a:ea typeface="ＭＳ Ｐゴシック" pitchFamily="34" charset="-128"/>
            </a:endParaRPr>
          </a:p>
        </p:txBody>
      </p:sp>
      <p:sp>
        <p:nvSpPr>
          <p:cNvPr id="59397" name="Oval 5"/>
          <p:cNvSpPr>
            <a:spLocks noChangeArrowheads="1"/>
          </p:cNvSpPr>
          <p:nvPr/>
        </p:nvSpPr>
        <p:spPr bwMode="auto">
          <a:xfrm rot="-2083355">
            <a:off x="2724150" y="2957513"/>
            <a:ext cx="774700" cy="781050"/>
          </a:xfrm>
          <a:prstGeom prst="ellipse">
            <a:avLst/>
          </a:prstGeom>
          <a:solidFill>
            <a:srgbClr val="8CD234">
              <a:alpha val="50195"/>
            </a:srgbClr>
          </a:solidFill>
          <a:ln w="9525">
            <a:noFill/>
            <a:round/>
            <a:headEnd/>
            <a:tailEnd/>
          </a:ln>
        </p:spPr>
        <p:txBody>
          <a:bodyPr wrap="none" anchor="ctr"/>
          <a:lstStyle/>
          <a:p>
            <a:pPr eaLnBrk="0" hangingPunct="0"/>
            <a:endParaRPr lang="fr-FR" sz="2400">
              <a:latin typeface="Times" charset="0"/>
              <a:ea typeface="ＭＳ Ｐゴシック" pitchFamily="34" charset="-128"/>
            </a:endParaRPr>
          </a:p>
        </p:txBody>
      </p:sp>
      <p:sp>
        <p:nvSpPr>
          <p:cNvPr id="59398" name="Oval 6"/>
          <p:cNvSpPr>
            <a:spLocks noChangeArrowheads="1"/>
          </p:cNvSpPr>
          <p:nvPr/>
        </p:nvSpPr>
        <p:spPr bwMode="auto">
          <a:xfrm rot="-4375275">
            <a:off x="3071812" y="3649663"/>
            <a:ext cx="434975" cy="1130300"/>
          </a:xfrm>
          <a:prstGeom prst="ellipse">
            <a:avLst/>
          </a:prstGeom>
          <a:solidFill>
            <a:srgbClr val="995121">
              <a:alpha val="50195"/>
            </a:srgbClr>
          </a:solidFill>
          <a:ln w="9525">
            <a:noFill/>
            <a:round/>
            <a:headEnd/>
            <a:tailEnd/>
          </a:ln>
        </p:spPr>
        <p:txBody>
          <a:bodyPr wrap="none" anchor="ctr"/>
          <a:lstStyle/>
          <a:p>
            <a:pPr eaLnBrk="0" hangingPunct="0"/>
            <a:endParaRPr lang="fr-FR" sz="2400">
              <a:latin typeface="Times" charset="0"/>
              <a:ea typeface="ＭＳ Ｐゴシック" pitchFamily="34" charset="-128"/>
            </a:endParaRPr>
          </a:p>
        </p:txBody>
      </p:sp>
      <p:sp>
        <p:nvSpPr>
          <p:cNvPr id="59399" name="Text Box 7"/>
          <p:cNvSpPr txBox="1">
            <a:spLocks noChangeArrowheads="1"/>
          </p:cNvSpPr>
          <p:nvPr/>
        </p:nvSpPr>
        <p:spPr bwMode="auto">
          <a:xfrm>
            <a:off x="914400" y="5741988"/>
            <a:ext cx="3795713" cy="396875"/>
          </a:xfrm>
          <a:prstGeom prst="rect">
            <a:avLst/>
          </a:prstGeom>
          <a:noFill/>
          <a:ln w="9525">
            <a:noFill/>
            <a:miter lim="800000"/>
            <a:headEnd/>
            <a:tailEnd/>
          </a:ln>
        </p:spPr>
        <p:txBody>
          <a:bodyPr wrap="none">
            <a:spAutoFit/>
          </a:bodyPr>
          <a:lstStyle/>
          <a:p>
            <a:pPr eaLnBrk="0" hangingPunct="0"/>
            <a:r>
              <a:rPr lang="en-US" sz="2000" b="1">
                <a:solidFill>
                  <a:srgbClr val="995121"/>
                </a:solidFill>
                <a:latin typeface="Century Gothic" pitchFamily="34" charset="0"/>
                <a:ea typeface="ＭＳ Ｐゴシック" pitchFamily="34" charset="-128"/>
              </a:rPr>
              <a:t>STS - superior temporal sulcus</a:t>
            </a:r>
            <a:endParaRPr lang="en-US" sz="1600" b="1">
              <a:latin typeface="Century Gothic" pitchFamily="34" charset="0"/>
              <a:ea typeface="ＭＳ Ｐゴシック" pitchFamily="34" charset="-128"/>
            </a:endParaRPr>
          </a:p>
        </p:txBody>
      </p:sp>
      <p:sp>
        <p:nvSpPr>
          <p:cNvPr id="59400" name="Line 8"/>
          <p:cNvSpPr>
            <a:spLocks noChangeShapeType="1"/>
          </p:cNvSpPr>
          <p:nvPr/>
        </p:nvSpPr>
        <p:spPr bwMode="auto">
          <a:xfrm flipV="1">
            <a:off x="2438400" y="4533900"/>
            <a:ext cx="787400" cy="1054100"/>
          </a:xfrm>
          <a:prstGeom prst="line">
            <a:avLst/>
          </a:prstGeom>
          <a:noFill/>
          <a:ln w="9525">
            <a:solidFill>
              <a:srgbClr val="FF8000"/>
            </a:solidFill>
            <a:round/>
            <a:headEnd/>
            <a:tailEnd type="triangle" w="med" len="med"/>
          </a:ln>
        </p:spPr>
        <p:txBody>
          <a:bodyPr wrap="none" anchor="ctr"/>
          <a:lstStyle/>
          <a:p>
            <a:endParaRPr lang="fr-FR"/>
          </a:p>
        </p:txBody>
      </p:sp>
      <p:sp>
        <p:nvSpPr>
          <p:cNvPr id="59401" name="Text Box 9"/>
          <p:cNvSpPr txBox="1">
            <a:spLocks noChangeArrowheads="1"/>
          </p:cNvSpPr>
          <p:nvPr/>
        </p:nvSpPr>
        <p:spPr bwMode="auto">
          <a:xfrm>
            <a:off x="187325" y="1593850"/>
            <a:ext cx="3444875" cy="396875"/>
          </a:xfrm>
          <a:prstGeom prst="rect">
            <a:avLst/>
          </a:prstGeom>
          <a:noFill/>
          <a:ln w="9525">
            <a:noFill/>
            <a:miter lim="800000"/>
            <a:headEnd/>
            <a:tailEnd/>
          </a:ln>
        </p:spPr>
        <p:txBody>
          <a:bodyPr wrap="none">
            <a:spAutoFit/>
          </a:bodyPr>
          <a:lstStyle/>
          <a:p>
            <a:pPr eaLnBrk="0" hangingPunct="0"/>
            <a:r>
              <a:rPr lang="en-US" sz="2000" b="1">
                <a:solidFill>
                  <a:srgbClr val="8CD234"/>
                </a:solidFill>
                <a:latin typeface="Century Gothic" pitchFamily="34" charset="0"/>
                <a:ea typeface="ＭＳ Ｐゴシック" pitchFamily="34" charset="-128"/>
              </a:rPr>
              <a:t>IPL - inferior parietal lobule</a:t>
            </a:r>
            <a:endParaRPr lang="en-US" sz="2000" b="1">
              <a:latin typeface="Century Gothic" pitchFamily="34" charset="0"/>
              <a:ea typeface="ＭＳ Ｐゴシック" pitchFamily="34" charset="-128"/>
            </a:endParaRPr>
          </a:p>
        </p:txBody>
      </p:sp>
      <p:sp>
        <p:nvSpPr>
          <p:cNvPr id="59402" name="Line 10"/>
          <p:cNvSpPr>
            <a:spLocks noChangeShapeType="1"/>
          </p:cNvSpPr>
          <p:nvPr/>
        </p:nvSpPr>
        <p:spPr bwMode="auto">
          <a:xfrm>
            <a:off x="1879600" y="2159000"/>
            <a:ext cx="863600" cy="838200"/>
          </a:xfrm>
          <a:prstGeom prst="line">
            <a:avLst/>
          </a:prstGeom>
          <a:noFill/>
          <a:ln w="9525">
            <a:solidFill>
              <a:srgbClr val="6AFF29"/>
            </a:solidFill>
            <a:round/>
            <a:headEnd/>
            <a:tailEnd type="triangle" w="med" len="med"/>
          </a:ln>
        </p:spPr>
        <p:txBody>
          <a:bodyPr wrap="none" anchor="ctr"/>
          <a:lstStyle/>
          <a:p>
            <a:endParaRPr lang="fr-FR"/>
          </a:p>
        </p:txBody>
      </p:sp>
      <p:sp>
        <p:nvSpPr>
          <p:cNvPr id="59403" name="Text Box 11"/>
          <p:cNvSpPr txBox="1">
            <a:spLocks noChangeArrowheads="1"/>
          </p:cNvSpPr>
          <p:nvPr/>
        </p:nvSpPr>
        <p:spPr bwMode="auto">
          <a:xfrm>
            <a:off x="5316538" y="5302250"/>
            <a:ext cx="3359150" cy="396875"/>
          </a:xfrm>
          <a:prstGeom prst="rect">
            <a:avLst/>
          </a:prstGeom>
          <a:noFill/>
          <a:ln w="9525">
            <a:noFill/>
            <a:miter lim="800000"/>
            <a:headEnd/>
            <a:tailEnd/>
          </a:ln>
        </p:spPr>
        <p:txBody>
          <a:bodyPr wrap="none">
            <a:spAutoFit/>
          </a:bodyPr>
          <a:lstStyle/>
          <a:p>
            <a:pPr eaLnBrk="0" hangingPunct="0"/>
            <a:r>
              <a:rPr lang="en-US" sz="2000" b="1">
                <a:solidFill>
                  <a:srgbClr val="2B2CFF"/>
                </a:solidFill>
                <a:latin typeface="Century Gothic" pitchFamily="34" charset="0"/>
                <a:ea typeface="ＭＳ Ｐゴシック" pitchFamily="34" charset="-128"/>
              </a:rPr>
              <a:t>IFC - inferior frontal cortex</a:t>
            </a:r>
            <a:endParaRPr lang="en-US" sz="1600" b="1">
              <a:latin typeface="Century Gothic" pitchFamily="34" charset="0"/>
              <a:ea typeface="ＭＳ Ｐゴシック" pitchFamily="34" charset="-128"/>
            </a:endParaRPr>
          </a:p>
        </p:txBody>
      </p:sp>
      <p:sp>
        <p:nvSpPr>
          <p:cNvPr id="59404" name="Line 12"/>
          <p:cNvSpPr>
            <a:spLocks noChangeShapeType="1"/>
          </p:cNvSpPr>
          <p:nvPr/>
        </p:nvSpPr>
        <p:spPr bwMode="auto">
          <a:xfrm flipH="1" flipV="1">
            <a:off x="5922963" y="4310063"/>
            <a:ext cx="825500" cy="698500"/>
          </a:xfrm>
          <a:prstGeom prst="line">
            <a:avLst/>
          </a:prstGeom>
          <a:noFill/>
          <a:ln w="9525">
            <a:solidFill>
              <a:srgbClr val="2B2CFF"/>
            </a:solidFill>
            <a:round/>
            <a:headEnd/>
            <a:tailEnd type="triangle" w="med" len="med"/>
          </a:ln>
        </p:spPr>
        <p:txBody>
          <a:bodyPr wrap="none" anchor="ctr"/>
          <a:lstStyle/>
          <a:p>
            <a:endParaRPr lang="fr-FR"/>
          </a:p>
        </p:txBody>
      </p:sp>
      <p:sp>
        <p:nvSpPr>
          <p:cNvPr id="59405" name="Line 14"/>
          <p:cNvSpPr>
            <a:spLocks noChangeShapeType="1"/>
          </p:cNvSpPr>
          <p:nvPr/>
        </p:nvSpPr>
        <p:spPr bwMode="auto">
          <a:xfrm>
            <a:off x="914400" y="5715000"/>
            <a:ext cx="6629400" cy="0"/>
          </a:xfrm>
          <a:prstGeom prst="line">
            <a:avLst/>
          </a:prstGeom>
          <a:noFill/>
          <a:ln w="76200">
            <a:solidFill>
              <a:schemeClr val="bg1"/>
            </a:solidFill>
            <a:round/>
            <a:headEnd/>
            <a:tailEnd/>
          </a:ln>
        </p:spPr>
        <p:txBody>
          <a:bodyPr wrap="none" anchor="ctr"/>
          <a:lstStyle/>
          <a:p>
            <a:endParaRPr lang="fr-FR"/>
          </a:p>
        </p:txBody>
      </p:sp>
      <p:sp>
        <p:nvSpPr>
          <p:cNvPr id="59406" name="Rectangle 14"/>
          <p:cNvSpPr>
            <a:spLocks noChangeArrowheads="1"/>
          </p:cNvSpPr>
          <p:nvPr/>
        </p:nvSpPr>
        <p:spPr bwMode="auto">
          <a:xfrm>
            <a:off x="7497763" y="6435725"/>
            <a:ext cx="1333500" cy="228600"/>
          </a:xfrm>
          <a:prstGeom prst="rect">
            <a:avLst/>
          </a:prstGeom>
          <a:noFill/>
          <a:ln w="9525">
            <a:noFill/>
            <a:miter lim="800000"/>
            <a:headEnd/>
            <a:tailEnd/>
          </a:ln>
        </p:spPr>
        <p:txBody>
          <a:bodyPr wrap="none">
            <a:spAutoFit/>
          </a:bodyPr>
          <a:lstStyle/>
          <a:p>
            <a:pPr eaLnBrk="0" hangingPunct="0"/>
            <a:r>
              <a:rPr lang="en-US" sz="900">
                <a:latin typeface="Century Gothic" pitchFamily="34" charset="0"/>
                <a:ea typeface="ＭＳ Ｐゴシック" pitchFamily="34" charset="-128"/>
              </a:rPr>
              <a:t>Nouchine Hadjikhani</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Génétique</a:t>
            </a:r>
            <a:endParaRPr lang="fr-FR" dirty="0"/>
          </a:p>
        </p:txBody>
      </p:sp>
      <p:sp>
        <p:nvSpPr>
          <p:cNvPr id="3" name="Espace réservé du contenu 2"/>
          <p:cNvSpPr>
            <a:spLocks noGrp="1"/>
          </p:cNvSpPr>
          <p:nvPr>
            <p:ph idx="1"/>
          </p:nvPr>
        </p:nvSpPr>
        <p:spPr/>
        <p:txBody>
          <a:bodyPr>
            <a:normAutofit fontScale="92500" lnSpcReduction="10000"/>
          </a:bodyPr>
          <a:lstStyle/>
          <a:p>
            <a:r>
              <a:rPr lang="fr-FR" b="1" dirty="0" smtClean="0"/>
              <a:t>177 scientifiques</a:t>
            </a:r>
            <a:r>
              <a:rPr lang="fr-FR" b="1" dirty="0"/>
              <a:t>, issus de plus de 60 institutions de 11 pays différents, présentent les résultats de la phase 2 du consortium international de recherche génétique sur l’autisme, </a:t>
            </a:r>
            <a:r>
              <a:rPr lang="fr-FR" b="1" i="1" dirty="0" err="1"/>
              <a:t>Autism</a:t>
            </a:r>
            <a:r>
              <a:rPr lang="fr-FR" b="1" i="1" dirty="0"/>
              <a:t> </a:t>
            </a:r>
            <a:r>
              <a:rPr lang="fr-FR" b="1" i="1" dirty="0" err="1"/>
              <a:t>Genome</a:t>
            </a:r>
            <a:r>
              <a:rPr lang="fr-FR" b="1" i="1" dirty="0"/>
              <a:t> Project</a:t>
            </a:r>
            <a:r>
              <a:rPr lang="fr-FR" b="1" dirty="0"/>
              <a:t>. Ce groupe de chercheurs, parmi lesquels des scientifiques français, a découvert des mutations génétiques et de nouveaux gènes impliqués dans l’autisme. Ces travaux sont publiés dans la revue </a:t>
            </a:r>
            <a:r>
              <a:rPr lang="fr-FR" b="1" i="1" dirty="0">
                <a:solidFill>
                  <a:srgbClr val="FF0000"/>
                </a:solidFill>
              </a:rPr>
              <a:t>Nature</a:t>
            </a:r>
            <a:r>
              <a:rPr lang="fr-FR" b="1" dirty="0">
                <a:solidFill>
                  <a:srgbClr val="FF0000"/>
                </a:solidFill>
              </a:rPr>
              <a:t> du 10 juin 2010.</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r>
              <a:rPr lang="fr-FR" dirty="0" smtClean="0"/>
              <a:t>Génétique</a:t>
            </a:r>
            <a:endParaRPr lang="fr-FR" dirty="0"/>
          </a:p>
        </p:txBody>
      </p:sp>
      <p:sp>
        <p:nvSpPr>
          <p:cNvPr id="3" name="Espace réservé du contenu 2"/>
          <p:cNvSpPr>
            <a:spLocks noGrp="1"/>
          </p:cNvSpPr>
          <p:nvPr>
            <p:ph idx="1"/>
          </p:nvPr>
        </p:nvSpPr>
        <p:spPr>
          <a:xfrm>
            <a:off x="457200" y="1124744"/>
            <a:ext cx="8229600" cy="5544616"/>
          </a:xfrm>
        </p:spPr>
        <p:txBody>
          <a:bodyPr>
            <a:normAutofit fontScale="70000" lnSpcReduction="20000"/>
          </a:bodyPr>
          <a:lstStyle/>
          <a:p>
            <a:r>
              <a:rPr lang="fr-FR" dirty="0"/>
              <a:t>1000 personnes présentant des troubles liés à l’autisme et 1300 individus témoins à l'aide des </a:t>
            </a:r>
            <a:r>
              <a:rPr lang="fr-FR" dirty="0" err="1"/>
              <a:t>micropuces</a:t>
            </a:r>
            <a:r>
              <a:rPr lang="fr-FR" dirty="0"/>
              <a:t> ADN à haute résolution</a:t>
            </a:r>
            <a:r>
              <a:rPr lang="fr-FR" dirty="0" smtClean="0"/>
              <a:t>.</a:t>
            </a:r>
          </a:p>
          <a:p>
            <a:pPr>
              <a:buNone/>
            </a:pPr>
            <a:r>
              <a:rPr lang="fr-FR" dirty="0"/>
              <a:t> </a:t>
            </a:r>
            <a:endParaRPr lang="fr-FR" dirty="0" smtClean="0"/>
          </a:p>
          <a:p>
            <a:r>
              <a:rPr lang="fr-FR" dirty="0"/>
              <a:t>M</a:t>
            </a:r>
            <a:r>
              <a:rPr lang="fr-FR" dirty="0" smtClean="0"/>
              <a:t>ise </a:t>
            </a:r>
            <a:r>
              <a:rPr lang="fr-FR" dirty="0"/>
              <a:t>en évidence </a:t>
            </a:r>
            <a:r>
              <a:rPr lang="fr-FR" dirty="0" smtClean="0"/>
              <a:t>d’insertions </a:t>
            </a:r>
            <a:r>
              <a:rPr lang="fr-FR" dirty="0"/>
              <a:t>et </a:t>
            </a:r>
            <a:r>
              <a:rPr lang="fr-FR" dirty="0" smtClean="0"/>
              <a:t>de </a:t>
            </a:r>
            <a:r>
              <a:rPr lang="fr-FR" dirty="0"/>
              <a:t>suppressions de séquences génétiques, invisibles au microscope. Ces remaniements, appelés "variations du nombre de copies" ont permis d’identifier de nouveaux gènes impliqués dans l’autisme, notamment SHANK2, SYNGAP1, DLGAP2 et PTCHD1. </a:t>
            </a:r>
            <a:endParaRPr lang="fr-FR" dirty="0" smtClean="0"/>
          </a:p>
          <a:p>
            <a:endParaRPr lang="fr-FR" dirty="0"/>
          </a:p>
          <a:p>
            <a:endParaRPr lang="fr-FR" dirty="0" smtClean="0"/>
          </a:p>
          <a:p>
            <a:r>
              <a:rPr lang="fr-FR" dirty="0" smtClean="0"/>
              <a:t>Certains </a:t>
            </a:r>
            <a:r>
              <a:rPr lang="fr-FR" dirty="0"/>
              <a:t>d’entre eux agissent au niveau des contacts entre les neurones (les synapses), tandis que d’autres sont impliqués dans la prolifération cellulaire ou encore la transmission de signaux intracellulaires. L’identification de ces voies biologiques offre de nouvelles pistes de recherche, ainsi que des cibles potentielles pour le développement de traitements originaux.</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lstStyle/>
          <a:p>
            <a:r>
              <a:rPr lang="fr-FR" dirty="0" smtClean="0"/>
              <a:t>Génétique</a:t>
            </a:r>
            <a:endParaRPr lang="fr-FR" dirty="0"/>
          </a:p>
        </p:txBody>
      </p:sp>
      <p:sp>
        <p:nvSpPr>
          <p:cNvPr id="3" name="Espace réservé du contenu 2"/>
          <p:cNvSpPr>
            <a:spLocks noGrp="1"/>
          </p:cNvSpPr>
          <p:nvPr>
            <p:ph idx="1"/>
          </p:nvPr>
        </p:nvSpPr>
        <p:spPr>
          <a:xfrm>
            <a:off x="457200" y="1268760"/>
            <a:ext cx="8229600" cy="5328592"/>
          </a:xfrm>
        </p:spPr>
        <p:txBody>
          <a:bodyPr>
            <a:normAutofit fontScale="92500" lnSpcReduction="20000"/>
          </a:bodyPr>
          <a:lstStyle/>
          <a:p>
            <a:r>
              <a:rPr lang="fr-FR" dirty="0"/>
              <a:t>La nouvelle étude de </a:t>
            </a:r>
            <a:r>
              <a:rPr lang="fr-FR" i="1" dirty="0"/>
              <a:t>l’</a:t>
            </a:r>
            <a:r>
              <a:rPr lang="fr-FR" i="1" dirty="0" err="1"/>
              <a:t>Autism</a:t>
            </a:r>
            <a:r>
              <a:rPr lang="fr-FR" i="1" dirty="0"/>
              <a:t> </a:t>
            </a:r>
            <a:r>
              <a:rPr lang="fr-FR" i="1" dirty="0" err="1"/>
              <a:t>Genome</a:t>
            </a:r>
            <a:r>
              <a:rPr lang="fr-FR" i="1" dirty="0"/>
              <a:t> Project</a:t>
            </a:r>
            <a:r>
              <a:rPr lang="fr-FR" dirty="0"/>
              <a:t> a également démontré que les sujets atteints d'autisme tendent à avoir plus de "variations du nombre de copies" rares (détectées dans moins d’un pour cent de la population) touchant des gènes que les individus témoins. </a:t>
            </a:r>
            <a:endParaRPr lang="fr-FR" dirty="0" smtClean="0"/>
          </a:p>
          <a:p>
            <a:r>
              <a:rPr lang="fr-FR" dirty="0" smtClean="0"/>
              <a:t>Certaines </a:t>
            </a:r>
            <a:r>
              <a:rPr lang="fr-FR" dirty="0"/>
              <a:t>de ces mutations sont héritées, d’autres sont considérées comme </a:t>
            </a:r>
            <a:r>
              <a:rPr lang="fr-FR" i="1" dirty="0"/>
              <a:t>"de novo"</a:t>
            </a:r>
            <a:r>
              <a:rPr lang="fr-FR" dirty="0"/>
              <a:t> car elles apparaissent chez les patients et sont absentes chez leurs parents. Les chercheurs ont remarqué que chez les personnes autistes, un grand nombre de ces mutations tendent à perturber des gènes déjà associés à l’autisme ou aux déficiences intellectuelles.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r>
              <a:rPr lang="fr-FR" dirty="0" smtClean="0"/>
              <a:t>Autisme et suivi du regard</a:t>
            </a:r>
            <a:endParaRPr lang="fr-FR" dirty="0"/>
          </a:p>
        </p:txBody>
      </p:sp>
      <p:sp>
        <p:nvSpPr>
          <p:cNvPr id="3" name="Espace réservé du contenu 2"/>
          <p:cNvSpPr>
            <a:spLocks noGrp="1"/>
          </p:cNvSpPr>
          <p:nvPr>
            <p:ph sz="quarter" idx="1"/>
          </p:nvPr>
        </p:nvSpPr>
        <p:spPr>
          <a:xfrm>
            <a:off x="251520" y="1484784"/>
            <a:ext cx="5087416" cy="5141168"/>
          </a:xfrm>
        </p:spPr>
        <p:txBody>
          <a:bodyPr>
            <a:normAutofit fontScale="77500" lnSpcReduction="20000"/>
          </a:bodyPr>
          <a:lstStyle/>
          <a:p>
            <a:r>
              <a:rPr lang="fr-FR" sz="2400" dirty="0" smtClean="0"/>
              <a:t>(</a:t>
            </a:r>
            <a:r>
              <a:rPr lang="fr-FR" sz="2400" i="1" dirty="0" smtClean="0"/>
              <a:t>Collaboration Quentin Guillon, Nouchine Hadjikhani et Bernadette Rogé)</a:t>
            </a:r>
          </a:p>
          <a:p>
            <a:pPr lvl="1"/>
            <a:r>
              <a:rPr lang="fr-FR" dirty="0" smtClean="0"/>
              <a:t>Les enfants TSA, comme TYP, sont sensibles à la configuration de premier ordre </a:t>
            </a:r>
          </a:p>
          <a:p>
            <a:pPr lvl="1">
              <a:buNone/>
            </a:pPr>
            <a:endParaRPr lang="fr-FR" dirty="0" smtClean="0"/>
          </a:p>
          <a:p>
            <a:pPr lvl="1"/>
            <a:r>
              <a:rPr lang="fr-FR" dirty="0" smtClean="0"/>
              <a:t>Absence de biais du regard vers l’</a:t>
            </a:r>
            <a:r>
              <a:rPr lang="fr-FR" dirty="0" err="1" smtClean="0"/>
              <a:t>hémichamp</a:t>
            </a:r>
            <a:r>
              <a:rPr lang="fr-FR" dirty="0" smtClean="0"/>
              <a:t> visuel gauche</a:t>
            </a:r>
          </a:p>
          <a:p>
            <a:pPr lvl="2"/>
            <a:r>
              <a:rPr lang="fr-FR" dirty="0" smtClean="0"/>
              <a:t>Pour la direction de la première fixation</a:t>
            </a:r>
          </a:p>
          <a:p>
            <a:pPr lvl="2"/>
            <a:r>
              <a:rPr lang="fr-FR" dirty="0" smtClean="0"/>
              <a:t>Pour le temps total de fixation</a:t>
            </a:r>
          </a:p>
          <a:p>
            <a:pPr lvl="2">
              <a:buNone/>
            </a:pPr>
            <a:endParaRPr lang="fr-FR" dirty="0" smtClean="0"/>
          </a:p>
          <a:p>
            <a:pPr lvl="1"/>
            <a:r>
              <a:rPr lang="fr-FR" dirty="0" smtClean="0"/>
              <a:t>Non spécifique au visage humain</a:t>
            </a:r>
            <a:endParaRPr lang="fr-FR" sz="5400" i="1" dirty="0" smtClean="0"/>
          </a:p>
          <a:p>
            <a:endParaRPr lang="fr-FR" dirty="0" smtClean="0"/>
          </a:p>
          <a:p>
            <a:r>
              <a:rPr lang="fr-FR" dirty="0" smtClean="0"/>
              <a:t>Projet recherche d’indicateurs multiples :</a:t>
            </a:r>
          </a:p>
          <a:p>
            <a:pPr lvl="1">
              <a:buNone/>
            </a:pPr>
            <a:endParaRPr lang="fr-FR" dirty="0"/>
          </a:p>
        </p:txBody>
      </p:sp>
      <p:pic>
        <p:nvPicPr>
          <p:cNvPr id="4" name="Picture 3" descr="C:\Users\psycho-e-roge\Pictures\Images pour présentations\irmf.jpg"/>
          <p:cNvPicPr>
            <a:picLocks noChangeAspect="1" noChangeArrowheads="1"/>
          </p:cNvPicPr>
          <p:nvPr/>
        </p:nvPicPr>
        <p:blipFill>
          <a:blip r:embed="rId2" cstate="print"/>
          <a:srcRect/>
          <a:stretch>
            <a:fillRect/>
          </a:stretch>
        </p:blipFill>
        <p:spPr bwMode="auto">
          <a:xfrm>
            <a:off x="6804248" y="1628800"/>
            <a:ext cx="2146300" cy="2232248"/>
          </a:xfrm>
          <a:prstGeom prst="rect">
            <a:avLst/>
          </a:prstGeom>
          <a:noFill/>
        </p:spPr>
      </p:pic>
      <p:pic>
        <p:nvPicPr>
          <p:cNvPr id="5" name="Picture 6" descr="Image1"/>
          <p:cNvPicPr>
            <a:picLocks noChangeAspect="1" noChangeArrowheads="1"/>
          </p:cNvPicPr>
          <p:nvPr/>
        </p:nvPicPr>
        <p:blipFill>
          <a:blip r:embed="rId3" cstate="print"/>
          <a:srcRect/>
          <a:stretch>
            <a:fillRect/>
          </a:stretch>
        </p:blipFill>
        <p:spPr bwMode="auto">
          <a:xfrm>
            <a:off x="5364088" y="3933056"/>
            <a:ext cx="3578188" cy="26369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Vers de nouveaux traitements ?</a:t>
            </a:r>
            <a:endParaRPr lang="fr-FR" dirty="0"/>
          </a:p>
        </p:txBody>
      </p:sp>
      <p:sp>
        <p:nvSpPr>
          <p:cNvPr id="3" name="Sous-titre 2"/>
          <p:cNvSpPr>
            <a:spLocks noGrp="1"/>
          </p:cNvSpPr>
          <p:nvPr>
            <p:ph type="subTitle" idx="1"/>
          </p:nvPr>
        </p:nvSpPr>
        <p:spPr/>
        <p:txBody>
          <a:bodyPr/>
          <a:lstStyle/>
          <a:p>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dirty="0" smtClean="0"/>
              <a:t>Des mécanismes </a:t>
            </a:r>
            <a:r>
              <a:rPr lang="fr-FR" dirty="0"/>
              <a:t>génétiques à l’origine d’une baisse importante en mélatonine (hormone impliquée dans les rythmes nuit/jours) ont pu aussi être identifié. </a:t>
            </a:r>
            <a:endParaRPr lang="fr-FR" dirty="0" smtClean="0"/>
          </a:p>
          <a:p>
            <a:r>
              <a:rPr lang="fr-FR" dirty="0" smtClean="0"/>
              <a:t>Cette </a:t>
            </a:r>
            <a:r>
              <a:rPr lang="fr-FR" dirty="0"/>
              <a:t>découverte devrait ouvrir sur de nouvelles prises en charge pour les troubles du sommeil qui sont présents chez plus de la moitié des personnes avec autisme. </a:t>
            </a:r>
            <a:r>
              <a:rPr lang="fr-FR" dirty="0" smtClean="0"/>
              <a:t>– </a:t>
            </a:r>
          </a:p>
          <a:p>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re 1"/>
          <p:cNvSpPr>
            <a:spLocks noGrp="1"/>
          </p:cNvSpPr>
          <p:nvPr>
            <p:ph type="title"/>
          </p:nvPr>
        </p:nvSpPr>
        <p:spPr/>
        <p:txBody>
          <a:bodyPr/>
          <a:lstStyle/>
          <a:p>
            <a:pPr eaLnBrk="1" hangingPunct="1"/>
            <a:r>
              <a:rPr lang="fr-FR" smtClean="0"/>
              <a:t>Ocytocine et autisme</a:t>
            </a:r>
          </a:p>
        </p:txBody>
      </p:sp>
      <p:sp>
        <p:nvSpPr>
          <p:cNvPr id="57347" name="Espace réservé du contenu 2"/>
          <p:cNvSpPr>
            <a:spLocks noGrp="1"/>
          </p:cNvSpPr>
          <p:nvPr>
            <p:ph idx="1"/>
          </p:nvPr>
        </p:nvSpPr>
        <p:spPr/>
        <p:txBody>
          <a:bodyPr/>
          <a:lstStyle/>
          <a:p>
            <a:pPr eaLnBrk="1" hangingPunct="1"/>
            <a:r>
              <a:rPr lang="fr-FR" smtClean="0"/>
              <a:t>L’ocytocine est l’hormone du lien</a:t>
            </a:r>
          </a:p>
          <a:p>
            <a:pPr eaLnBrk="1" hangingPunct="1"/>
            <a:r>
              <a:rPr lang="fr-FR" smtClean="0"/>
              <a:t>Administrée par spray nasal, elle augmente la confiance en l’autre (testée dans des jeux d’argent)</a:t>
            </a:r>
          </a:p>
          <a:p>
            <a:pPr eaLnBrk="1" hangingPunct="1"/>
            <a:r>
              <a:rPr lang="fr-FR" smtClean="0"/>
              <a:t>Elle a été testée chez des adultes autistes chez lesquels on a observé des modifications de comportement et d’activation cérébrale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Evaluation de l'intérêt d'un diurétique dans le traitement de l'autisme</a:t>
            </a:r>
          </a:p>
        </p:txBody>
      </p:sp>
      <p:sp>
        <p:nvSpPr>
          <p:cNvPr id="3" name="Espace réservé du contenu 2"/>
          <p:cNvSpPr>
            <a:spLocks noGrp="1"/>
          </p:cNvSpPr>
          <p:nvPr>
            <p:ph idx="1"/>
          </p:nvPr>
        </p:nvSpPr>
        <p:spPr>
          <a:xfrm>
            <a:off x="457200" y="1600200"/>
            <a:ext cx="8229600" cy="4853136"/>
          </a:xfrm>
        </p:spPr>
        <p:txBody>
          <a:bodyPr>
            <a:normAutofit/>
          </a:bodyPr>
          <a:lstStyle/>
          <a:p>
            <a:pPr>
              <a:buNone/>
            </a:pPr>
            <a:r>
              <a:rPr lang="fr-FR" sz="1800" dirty="0" smtClean="0"/>
              <a:t>Lemonnier E., </a:t>
            </a:r>
            <a:r>
              <a:rPr lang="fr-FR" sz="1800" dirty="0" err="1" smtClean="0"/>
              <a:t>Degrez</a:t>
            </a:r>
            <a:r>
              <a:rPr lang="fr-FR" sz="1800" dirty="0" smtClean="0"/>
              <a:t> C., </a:t>
            </a:r>
            <a:r>
              <a:rPr lang="fr-FR" sz="1800" dirty="0" err="1" smtClean="0"/>
              <a:t>Phelep</a:t>
            </a:r>
            <a:r>
              <a:rPr lang="fr-FR" sz="1800" dirty="0" smtClean="0"/>
              <a:t> M. , </a:t>
            </a:r>
            <a:r>
              <a:rPr lang="fr-FR" sz="1800" dirty="0" err="1" smtClean="0"/>
              <a:t>Tyzio</a:t>
            </a:r>
            <a:r>
              <a:rPr lang="fr-FR" sz="1800" dirty="0" smtClean="0"/>
              <a:t> R., Josse F., </a:t>
            </a:r>
            <a:r>
              <a:rPr lang="fr-FR" sz="1800" dirty="0" err="1" smtClean="0"/>
              <a:t>Grandgeorge</a:t>
            </a:r>
            <a:r>
              <a:rPr lang="fr-FR" sz="1800" dirty="0" smtClean="0"/>
              <a:t> M., Hadjikhani N., Ben-Ari Y. (2012) </a:t>
            </a:r>
            <a:r>
              <a:rPr lang="en-US" sz="1800" dirty="0" smtClean="0"/>
              <a:t>A </a:t>
            </a:r>
            <a:r>
              <a:rPr lang="en-US" sz="1800" dirty="0" err="1" smtClean="0"/>
              <a:t>randomised</a:t>
            </a:r>
            <a:r>
              <a:rPr lang="en-US" sz="1800" dirty="0" smtClean="0"/>
              <a:t> controlled trial of </a:t>
            </a:r>
            <a:r>
              <a:rPr lang="en-US" sz="1800" dirty="0" err="1" smtClean="0"/>
              <a:t>bumetanide</a:t>
            </a:r>
            <a:r>
              <a:rPr lang="en-US" sz="1800" dirty="0" smtClean="0"/>
              <a:t> in the treatment of autism in children</a:t>
            </a:r>
            <a:r>
              <a:rPr lang="fr-FR" sz="1800" i="1" dirty="0" smtClean="0"/>
              <a:t> </a:t>
            </a:r>
            <a:r>
              <a:rPr lang="fr-FR" sz="1800" i="1" dirty="0" err="1" smtClean="0"/>
              <a:t>Translational</a:t>
            </a:r>
            <a:r>
              <a:rPr lang="fr-FR" sz="1800" i="1" dirty="0" smtClean="0"/>
              <a:t> </a:t>
            </a:r>
            <a:r>
              <a:rPr lang="fr-FR" sz="1800" i="1" dirty="0" err="1" smtClean="0"/>
              <a:t>Psychiatry</a:t>
            </a:r>
            <a:r>
              <a:rPr lang="fr-FR" sz="1800" dirty="0" smtClean="0"/>
              <a:t>  </a:t>
            </a:r>
            <a:r>
              <a:rPr lang="fr-FR" sz="1800" b="1" dirty="0" smtClean="0"/>
              <a:t>2</a:t>
            </a:r>
            <a:r>
              <a:rPr lang="fr-FR" sz="1800" dirty="0" smtClean="0"/>
              <a:t>, e202; </a:t>
            </a:r>
            <a:r>
              <a:rPr lang="fr-FR" sz="1800" dirty="0" err="1" smtClean="0"/>
              <a:t>doi</a:t>
            </a:r>
            <a:r>
              <a:rPr lang="fr-FR" sz="1800" dirty="0" smtClean="0"/>
              <a:t>:10.1038/</a:t>
            </a:r>
            <a:r>
              <a:rPr lang="fr-FR" sz="1800" dirty="0" err="1" smtClean="0"/>
              <a:t>tp</a:t>
            </a:r>
            <a:r>
              <a:rPr lang="fr-FR" sz="1800" dirty="0" smtClean="0"/>
              <a:t>.2012.124</a:t>
            </a:r>
          </a:p>
          <a:p>
            <a:pPr>
              <a:buNone/>
            </a:pPr>
            <a:r>
              <a:rPr lang="fr-FR" sz="2400" dirty="0"/>
              <a:t>Peu avant l'accouchement, la mère (chez l'homme comme chez l'animal) envoie une décharge d'ocytocine, qui entraîne notamment chez le fœtus de rongeur une baisse transitoire du taux de chlore, protégeant les neurones du stress intense de la naissance</a:t>
            </a:r>
            <a:r>
              <a:rPr lang="fr-FR" sz="2400" dirty="0" smtClean="0"/>
              <a:t>.</a:t>
            </a:r>
          </a:p>
          <a:p>
            <a:pPr>
              <a:buNone/>
            </a:pPr>
            <a:r>
              <a:rPr lang="fr-FR" sz="2400" dirty="0" smtClean="0"/>
              <a:t>60 </a:t>
            </a:r>
            <a:r>
              <a:rPr lang="fr-FR" sz="2400" dirty="0"/>
              <a:t>enfants autistes et Asperger de 3 à 11 ans ont reçu pendant 3 mois soit un diurétique pour réduire les niveaux de chlore intracellulaire, soit un placebo. </a:t>
            </a:r>
            <a:r>
              <a:rPr lang="fr-FR" sz="2400" b="1" i="1" dirty="0"/>
              <a:t>Bien que non curatif, ce traitement entraine, pour les trois quarts des enfants, une diminution de la sévérité des troubles autistiques. </a:t>
            </a:r>
          </a:p>
          <a:p>
            <a:pPr>
              <a:buNone/>
            </a:pP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323528" y="1600200"/>
            <a:ext cx="8820472" cy="4525963"/>
          </a:xfrm>
        </p:spPr>
        <p:txBody>
          <a:bodyPr>
            <a:normAutofit lnSpcReduction="10000"/>
          </a:bodyPr>
          <a:lstStyle/>
          <a:p>
            <a:r>
              <a:rPr lang="fr-FR" dirty="0" smtClean="0"/>
              <a:t>Dans un premier temps, approche catégorielle :  </a:t>
            </a:r>
            <a:r>
              <a:rPr lang="fr-FR" dirty="0"/>
              <a:t>différentes catégories de troubles autistiques, </a:t>
            </a:r>
            <a:endParaRPr lang="fr-FR" dirty="0" smtClean="0"/>
          </a:p>
          <a:p>
            <a:r>
              <a:rPr lang="fr-FR" dirty="0" smtClean="0"/>
              <a:t>Actuellement approche </a:t>
            </a:r>
            <a:r>
              <a:rPr lang="fr-FR" dirty="0"/>
              <a:t>dimensionnelle : les troubles s’inscrivent dans un spectre de désordres qui varient sur un continuum allant du plus léger au plus sévère et qui sont plus ou moins associés à la déficience intellectuelle ou a d’autres </a:t>
            </a:r>
            <a:r>
              <a:rPr lang="fr-FR" dirty="0" smtClean="0"/>
              <a:t>pathologies (notion de Troubles du spectre autistique -TSA) </a:t>
            </a:r>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approches développementales</a:t>
            </a:r>
            <a:endParaRPr lang="fr-FR" dirty="0"/>
          </a:p>
        </p:txBody>
      </p:sp>
      <p:sp>
        <p:nvSpPr>
          <p:cNvPr id="3" name="Espace réservé du contenu 2"/>
          <p:cNvSpPr>
            <a:spLocks noGrp="1"/>
          </p:cNvSpPr>
          <p:nvPr>
            <p:ph idx="1"/>
          </p:nvPr>
        </p:nvSpPr>
        <p:spPr/>
        <p:txBody>
          <a:bodyPr/>
          <a:lstStyle/>
          <a:p>
            <a:r>
              <a:rPr lang="fr-FR" dirty="0" smtClean="0"/>
              <a:t>Reposent sur un diagnostic précoce</a:t>
            </a:r>
          </a:p>
          <a:p>
            <a:r>
              <a:rPr lang="fr-FR" dirty="0" smtClean="0"/>
              <a:t>Ont déjà reçu </a:t>
            </a:r>
          </a:p>
          <a:p>
            <a:pPr lvl="1"/>
            <a:r>
              <a:rPr lang="fr-FR" dirty="0" smtClean="0"/>
              <a:t>une validation sur le plan comportemental </a:t>
            </a:r>
          </a:p>
          <a:p>
            <a:pPr lvl="1"/>
            <a:r>
              <a:rPr lang="fr-FR" dirty="0" smtClean="0"/>
              <a:t>Une validation sur des indicateurs objectifs</a:t>
            </a:r>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p:txBody>
          <a:bodyPr/>
          <a:lstStyle/>
          <a:p>
            <a:pPr eaLnBrk="1" hangingPunct="1"/>
            <a:r>
              <a:rPr lang="fr-FR" smtClean="0">
                <a:solidFill>
                  <a:srgbClr val="7B9899"/>
                </a:solidFill>
              </a:rPr>
              <a:t>Early Start Denver Model</a:t>
            </a:r>
          </a:p>
        </p:txBody>
      </p:sp>
      <p:sp>
        <p:nvSpPr>
          <p:cNvPr id="24579" name="Espace réservé du contenu 2"/>
          <p:cNvSpPr>
            <a:spLocks noGrp="1"/>
          </p:cNvSpPr>
          <p:nvPr>
            <p:ph sz="quarter" idx="1"/>
          </p:nvPr>
        </p:nvSpPr>
        <p:spPr>
          <a:xfrm>
            <a:off x="301625" y="1527175"/>
            <a:ext cx="8504238" cy="4572000"/>
          </a:xfrm>
        </p:spPr>
        <p:txBody>
          <a:bodyPr/>
          <a:lstStyle/>
          <a:p>
            <a:pPr eaLnBrk="1" hangingPunct="1"/>
            <a:r>
              <a:rPr lang="fr-FR" smtClean="0"/>
              <a:t>Une approche développementale qui allie</a:t>
            </a:r>
          </a:p>
          <a:p>
            <a:pPr lvl="1" eaLnBrk="1" hangingPunct="1"/>
            <a:r>
              <a:rPr lang="fr-FR" smtClean="0"/>
              <a:t>L’interaction émotionnelle</a:t>
            </a:r>
          </a:p>
          <a:p>
            <a:pPr lvl="1" eaLnBrk="1" hangingPunct="1"/>
            <a:r>
              <a:rPr lang="fr-FR" smtClean="0"/>
              <a:t>Les apprentissages dans tous les secteurs du développement</a:t>
            </a:r>
          </a:p>
          <a:p>
            <a:pPr lvl="1" eaLnBrk="1" hangingPunct="1"/>
            <a:r>
              <a:rPr lang="fr-FR" smtClean="0"/>
              <a:t>Le travail en étroite collaboration avec la famille</a:t>
            </a:r>
          </a:p>
        </p:txBody>
      </p:sp>
      <p:pic>
        <p:nvPicPr>
          <p:cNvPr id="24580" name="Picture 5" descr="C:\Users\psycho-e-roge\Documents\ARAPI\Intervention B. Rogé\Images\RogersSally2.jpg"/>
          <p:cNvPicPr>
            <a:picLocks noChangeAspect="1" noChangeArrowheads="1"/>
          </p:cNvPicPr>
          <p:nvPr/>
        </p:nvPicPr>
        <p:blipFill>
          <a:blip r:embed="rId2" cstate="print"/>
          <a:srcRect/>
          <a:stretch>
            <a:fillRect/>
          </a:stretch>
        </p:blipFill>
        <p:spPr bwMode="auto">
          <a:xfrm>
            <a:off x="323850" y="4122738"/>
            <a:ext cx="3943350" cy="2735262"/>
          </a:xfrm>
          <a:prstGeom prst="rect">
            <a:avLst/>
          </a:prstGeom>
          <a:noFill/>
          <a:ln w="9525">
            <a:noFill/>
            <a:miter lim="800000"/>
            <a:headEnd/>
            <a:tailEnd/>
          </a:ln>
        </p:spPr>
      </p:pic>
      <p:pic>
        <p:nvPicPr>
          <p:cNvPr id="24581" name="Picture 6" descr="C:\Users\psycho-e-roge\Documents\ARAPI\Intervention B. Rogé\Images\sally session parent.jpg"/>
          <p:cNvPicPr>
            <a:picLocks noChangeAspect="1" noChangeArrowheads="1"/>
          </p:cNvPicPr>
          <p:nvPr/>
        </p:nvPicPr>
        <p:blipFill>
          <a:blip r:embed="rId3" cstate="print"/>
          <a:srcRect/>
          <a:stretch>
            <a:fillRect/>
          </a:stretch>
        </p:blipFill>
        <p:spPr bwMode="auto">
          <a:xfrm>
            <a:off x="4643438" y="4165600"/>
            <a:ext cx="4040187" cy="269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04800" y="0"/>
            <a:ext cx="8382000" cy="914400"/>
          </a:xfrm>
        </p:spPr>
        <p:txBody>
          <a:bodyPr/>
          <a:lstStyle/>
          <a:p>
            <a:pPr eaLnBrk="1" hangingPunct="1"/>
            <a:r>
              <a:rPr lang="en-US" smtClean="0">
                <a:solidFill>
                  <a:srgbClr val="C00000"/>
                </a:solidFill>
              </a:rPr>
              <a:t>Premiers résultats</a:t>
            </a:r>
          </a:p>
        </p:txBody>
      </p:sp>
      <p:sp>
        <p:nvSpPr>
          <p:cNvPr id="25603" name="Content Placeholder 2"/>
          <p:cNvSpPr>
            <a:spLocks noGrp="1"/>
          </p:cNvSpPr>
          <p:nvPr>
            <p:ph sz="quarter" idx="1"/>
          </p:nvPr>
        </p:nvSpPr>
        <p:spPr>
          <a:xfrm>
            <a:off x="152400" y="1371600"/>
            <a:ext cx="8623300" cy="4800600"/>
          </a:xfrm>
        </p:spPr>
        <p:txBody>
          <a:bodyPr/>
          <a:lstStyle/>
          <a:p>
            <a:pPr eaLnBrk="1" hangingPunct="1"/>
            <a:r>
              <a:rPr lang="en-US" sz="2200" smtClean="0"/>
              <a:t>48 enfants avec TSA, âgés de 18-30 mois</a:t>
            </a:r>
          </a:p>
          <a:p>
            <a:pPr eaLnBrk="1" hangingPunct="1"/>
            <a:r>
              <a:rPr lang="en-US" sz="2200" smtClean="0"/>
              <a:t>Premier essai contrôlé randomizé comparant un modèle d’intervention précoce (ESDM) à des interventions “as usual” </a:t>
            </a:r>
          </a:p>
        </p:txBody>
      </p:sp>
      <p:sp>
        <p:nvSpPr>
          <p:cNvPr id="25604" name="TextBox 3"/>
          <p:cNvSpPr txBox="1">
            <a:spLocks noChangeArrowheads="1"/>
          </p:cNvSpPr>
          <p:nvPr/>
        </p:nvSpPr>
        <p:spPr bwMode="auto">
          <a:xfrm>
            <a:off x="228600" y="6334125"/>
            <a:ext cx="8839200" cy="523875"/>
          </a:xfrm>
          <a:prstGeom prst="rect">
            <a:avLst/>
          </a:prstGeom>
          <a:noFill/>
          <a:ln w="9525">
            <a:noFill/>
            <a:miter lim="800000"/>
            <a:headEnd/>
            <a:tailEnd/>
          </a:ln>
        </p:spPr>
        <p:txBody>
          <a:bodyPr>
            <a:spAutoFit/>
          </a:bodyPr>
          <a:lstStyle/>
          <a:p>
            <a:pPr>
              <a:buFont typeface="Arial" charset="0"/>
              <a:buChar char="•"/>
            </a:pPr>
            <a:r>
              <a:rPr lang="en-US" sz="1400" i="1">
                <a:solidFill>
                  <a:srgbClr val="00B050"/>
                </a:solidFill>
                <a:latin typeface="Calibri" charset="0"/>
              </a:rPr>
              <a:t> </a:t>
            </a:r>
            <a:r>
              <a:rPr lang="en-US" sz="1400" b="1" i="1">
                <a:latin typeface="Calibri" charset="0"/>
              </a:rPr>
              <a:t>Dawson G, Rogers S et al., Randomized Control Trial of an intervention for toddlers with autism: the Early Start Denver Model (ESDM), Pediatrics 2010</a:t>
            </a:r>
          </a:p>
        </p:txBody>
      </p:sp>
      <p:grpSp>
        <p:nvGrpSpPr>
          <p:cNvPr id="2" name="Group 14"/>
          <p:cNvGrpSpPr>
            <a:grpSpLocks/>
          </p:cNvGrpSpPr>
          <p:nvPr/>
        </p:nvGrpSpPr>
        <p:grpSpPr bwMode="auto">
          <a:xfrm>
            <a:off x="1295400" y="2667000"/>
            <a:ext cx="6629400" cy="3508375"/>
            <a:chOff x="1295400" y="2667000"/>
            <a:chExt cx="6629400" cy="3508178"/>
          </a:xfrm>
        </p:grpSpPr>
        <p:grpSp>
          <p:nvGrpSpPr>
            <p:cNvPr id="3" name="Group 8"/>
            <p:cNvGrpSpPr>
              <a:grpSpLocks/>
            </p:cNvGrpSpPr>
            <p:nvPr/>
          </p:nvGrpSpPr>
          <p:grpSpPr bwMode="auto">
            <a:xfrm>
              <a:off x="1295400" y="2667000"/>
              <a:ext cx="6629400" cy="3346450"/>
              <a:chOff x="76200" y="2978521"/>
              <a:chExt cx="6629400" cy="3346079"/>
            </a:xfrm>
          </p:grpSpPr>
          <p:pic>
            <p:nvPicPr>
              <p:cNvPr id="25613" name="Picture 2"/>
              <p:cNvPicPr>
                <a:picLocks noChangeAspect="1" noChangeArrowheads="1"/>
              </p:cNvPicPr>
              <p:nvPr/>
            </p:nvPicPr>
            <p:blipFill>
              <a:blip r:embed="rId3" cstate="print"/>
              <a:srcRect/>
              <a:stretch>
                <a:fillRect/>
              </a:stretch>
            </p:blipFill>
            <p:spPr bwMode="auto">
              <a:xfrm>
                <a:off x="76200" y="2978521"/>
                <a:ext cx="6553200" cy="3346079"/>
              </a:xfrm>
              <a:prstGeom prst="rect">
                <a:avLst/>
              </a:prstGeom>
              <a:noFill/>
              <a:ln w="9525">
                <a:noFill/>
                <a:miter lim="800000"/>
                <a:headEnd/>
                <a:tailEnd/>
              </a:ln>
            </p:spPr>
          </p:pic>
          <p:sp>
            <p:nvSpPr>
              <p:cNvPr id="7" name="TextBox 6"/>
              <p:cNvSpPr txBox="1"/>
              <p:nvPr/>
            </p:nvSpPr>
            <p:spPr>
              <a:xfrm>
                <a:off x="2362200" y="3048359"/>
                <a:ext cx="1295400" cy="368238"/>
              </a:xfrm>
              <a:prstGeom prst="rect">
                <a:avLst/>
              </a:prstGeom>
              <a:noFill/>
            </p:spPr>
            <p:txBody>
              <a:bodyPr>
                <a:spAutoFit/>
              </a:bodyPr>
              <a:lstStyle/>
              <a:p>
                <a:pPr fontAlgn="auto">
                  <a:spcBef>
                    <a:spcPts val="0"/>
                  </a:spcBef>
                  <a:spcAft>
                    <a:spcPts val="0"/>
                  </a:spcAft>
                  <a:defRPr/>
                </a:pPr>
                <a:r>
                  <a:rPr lang="en-US" b="1" dirty="0">
                    <a:solidFill>
                      <a:srgbClr val="FF0000"/>
                    </a:solidFill>
                    <a:effectLst>
                      <a:outerShdw blurRad="38100" dist="38100" dir="2700000" algn="tl">
                        <a:srgbClr val="000000">
                          <a:alpha val="43137"/>
                        </a:srgbClr>
                      </a:outerShdw>
                    </a:effectLst>
                    <a:latin typeface="+mn-lt"/>
                    <a:cs typeface="+mn-cs"/>
                  </a:rPr>
                  <a:t>Mullen</a:t>
                </a:r>
              </a:p>
            </p:txBody>
          </p:sp>
          <p:sp>
            <p:nvSpPr>
              <p:cNvPr id="8" name="TextBox 7"/>
              <p:cNvSpPr txBox="1"/>
              <p:nvPr/>
            </p:nvSpPr>
            <p:spPr>
              <a:xfrm>
                <a:off x="5410200" y="3048359"/>
                <a:ext cx="1295400" cy="368238"/>
              </a:xfrm>
              <a:prstGeom prst="rect">
                <a:avLst/>
              </a:prstGeom>
              <a:noFill/>
            </p:spPr>
            <p:txBody>
              <a:bodyPr>
                <a:spAutoFit/>
              </a:bodyPr>
              <a:lstStyle/>
              <a:p>
                <a:pPr fontAlgn="auto">
                  <a:spcBef>
                    <a:spcPts val="0"/>
                  </a:spcBef>
                  <a:spcAft>
                    <a:spcPts val="0"/>
                  </a:spcAft>
                  <a:defRPr/>
                </a:pPr>
                <a:r>
                  <a:rPr lang="en-US" b="1" dirty="0">
                    <a:solidFill>
                      <a:srgbClr val="FF0000"/>
                    </a:solidFill>
                    <a:effectLst>
                      <a:outerShdw blurRad="38100" dist="38100" dir="2700000" algn="tl">
                        <a:srgbClr val="000000">
                          <a:alpha val="43137"/>
                        </a:srgbClr>
                      </a:outerShdw>
                    </a:effectLst>
                    <a:latin typeface="+mn-lt"/>
                    <a:cs typeface="+mn-cs"/>
                  </a:rPr>
                  <a:t>Vineland</a:t>
                </a:r>
              </a:p>
            </p:txBody>
          </p:sp>
        </p:grpSp>
        <p:sp>
          <p:nvSpPr>
            <p:cNvPr id="25607" name="TextBox 8"/>
            <p:cNvSpPr txBox="1">
              <a:spLocks noChangeArrowheads="1"/>
            </p:cNvSpPr>
            <p:nvPr/>
          </p:nvSpPr>
          <p:spPr bwMode="auto">
            <a:xfrm>
              <a:off x="2819400" y="5867401"/>
              <a:ext cx="609600" cy="304800"/>
            </a:xfrm>
            <a:prstGeom prst="rect">
              <a:avLst/>
            </a:prstGeom>
            <a:solidFill>
              <a:schemeClr val="bg1"/>
            </a:solidFill>
            <a:ln w="9525">
              <a:noFill/>
              <a:miter lim="800000"/>
              <a:headEnd/>
              <a:tailEnd/>
            </a:ln>
          </p:spPr>
          <p:txBody>
            <a:bodyPr>
              <a:spAutoFit/>
            </a:bodyPr>
            <a:lstStyle/>
            <a:p>
              <a:r>
                <a:rPr lang="en-US" sz="1400">
                  <a:latin typeface="Calibri" charset="0"/>
                </a:rPr>
                <a:t>1 an</a:t>
              </a:r>
            </a:p>
          </p:txBody>
        </p:sp>
        <p:sp>
          <p:nvSpPr>
            <p:cNvPr id="25608" name="TextBox 9"/>
            <p:cNvSpPr txBox="1">
              <a:spLocks noChangeArrowheads="1"/>
            </p:cNvSpPr>
            <p:nvPr/>
          </p:nvSpPr>
          <p:spPr bwMode="auto">
            <a:xfrm>
              <a:off x="1752600" y="5867400"/>
              <a:ext cx="609600" cy="304800"/>
            </a:xfrm>
            <a:prstGeom prst="rect">
              <a:avLst/>
            </a:prstGeom>
            <a:solidFill>
              <a:schemeClr val="bg1"/>
            </a:solidFill>
            <a:ln w="9525">
              <a:noFill/>
              <a:miter lim="800000"/>
              <a:headEnd/>
              <a:tailEnd/>
            </a:ln>
          </p:spPr>
          <p:txBody>
            <a:bodyPr>
              <a:spAutoFit/>
            </a:bodyPr>
            <a:lstStyle/>
            <a:p>
              <a:pPr algn="ctr"/>
              <a:r>
                <a:rPr lang="en-US" sz="1400">
                  <a:latin typeface="Calibri" charset="0"/>
                </a:rPr>
                <a:t>BL</a:t>
              </a:r>
            </a:p>
          </p:txBody>
        </p:sp>
        <p:sp>
          <p:nvSpPr>
            <p:cNvPr id="25609" name="TextBox 10"/>
            <p:cNvSpPr txBox="1">
              <a:spLocks noChangeArrowheads="1"/>
            </p:cNvSpPr>
            <p:nvPr/>
          </p:nvSpPr>
          <p:spPr bwMode="auto">
            <a:xfrm>
              <a:off x="3733800" y="5867401"/>
              <a:ext cx="762000" cy="307777"/>
            </a:xfrm>
            <a:prstGeom prst="rect">
              <a:avLst/>
            </a:prstGeom>
            <a:solidFill>
              <a:schemeClr val="bg1"/>
            </a:solidFill>
            <a:ln w="9525">
              <a:noFill/>
              <a:miter lim="800000"/>
              <a:headEnd/>
              <a:tailEnd/>
            </a:ln>
          </p:spPr>
          <p:txBody>
            <a:bodyPr>
              <a:spAutoFit/>
            </a:bodyPr>
            <a:lstStyle/>
            <a:p>
              <a:r>
                <a:rPr lang="en-US" sz="1400">
                  <a:latin typeface="Calibri" charset="0"/>
                </a:rPr>
                <a:t>2 ans</a:t>
              </a:r>
            </a:p>
          </p:txBody>
        </p:sp>
        <p:sp>
          <p:nvSpPr>
            <p:cNvPr id="25610" name="TextBox 11"/>
            <p:cNvSpPr txBox="1">
              <a:spLocks noChangeArrowheads="1"/>
            </p:cNvSpPr>
            <p:nvPr/>
          </p:nvSpPr>
          <p:spPr bwMode="auto">
            <a:xfrm>
              <a:off x="6248400" y="5867401"/>
              <a:ext cx="609600" cy="304800"/>
            </a:xfrm>
            <a:prstGeom prst="rect">
              <a:avLst/>
            </a:prstGeom>
            <a:solidFill>
              <a:schemeClr val="bg1"/>
            </a:solidFill>
            <a:ln w="9525">
              <a:noFill/>
              <a:miter lim="800000"/>
              <a:headEnd/>
              <a:tailEnd/>
            </a:ln>
          </p:spPr>
          <p:txBody>
            <a:bodyPr>
              <a:spAutoFit/>
            </a:bodyPr>
            <a:lstStyle/>
            <a:p>
              <a:r>
                <a:rPr lang="en-US" sz="1400">
                  <a:latin typeface="Calibri" charset="0"/>
                </a:rPr>
                <a:t>1 an</a:t>
              </a:r>
            </a:p>
          </p:txBody>
        </p:sp>
        <p:sp>
          <p:nvSpPr>
            <p:cNvPr id="25611" name="TextBox 12"/>
            <p:cNvSpPr txBox="1">
              <a:spLocks noChangeArrowheads="1"/>
            </p:cNvSpPr>
            <p:nvPr/>
          </p:nvSpPr>
          <p:spPr bwMode="auto">
            <a:xfrm>
              <a:off x="5181600" y="5867400"/>
              <a:ext cx="609600" cy="304800"/>
            </a:xfrm>
            <a:prstGeom prst="rect">
              <a:avLst/>
            </a:prstGeom>
            <a:solidFill>
              <a:schemeClr val="bg1"/>
            </a:solidFill>
            <a:ln w="9525">
              <a:noFill/>
              <a:miter lim="800000"/>
              <a:headEnd/>
              <a:tailEnd/>
            </a:ln>
          </p:spPr>
          <p:txBody>
            <a:bodyPr>
              <a:spAutoFit/>
            </a:bodyPr>
            <a:lstStyle/>
            <a:p>
              <a:pPr algn="ctr"/>
              <a:r>
                <a:rPr lang="en-US" sz="1400">
                  <a:latin typeface="Calibri" charset="0"/>
                </a:rPr>
                <a:t>BL</a:t>
              </a:r>
            </a:p>
          </p:txBody>
        </p:sp>
        <p:sp>
          <p:nvSpPr>
            <p:cNvPr id="25612" name="TextBox 13"/>
            <p:cNvSpPr txBox="1">
              <a:spLocks noChangeArrowheads="1"/>
            </p:cNvSpPr>
            <p:nvPr/>
          </p:nvSpPr>
          <p:spPr bwMode="auto">
            <a:xfrm>
              <a:off x="7162800" y="5867401"/>
              <a:ext cx="762000" cy="307777"/>
            </a:xfrm>
            <a:prstGeom prst="rect">
              <a:avLst/>
            </a:prstGeom>
            <a:solidFill>
              <a:schemeClr val="bg1"/>
            </a:solidFill>
            <a:ln w="9525">
              <a:noFill/>
              <a:miter lim="800000"/>
              <a:headEnd/>
              <a:tailEnd/>
            </a:ln>
          </p:spPr>
          <p:txBody>
            <a:bodyPr>
              <a:spAutoFit/>
            </a:bodyPr>
            <a:lstStyle/>
            <a:p>
              <a:r>
                <a:rPr lang="en-US" sz="1400">
                  <a:latin typeface="Calibri" charset="0"/>
                </a:rPr>
                <a:t>2 ans</a:t>
              </a: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412776"/>
          </a:xfrm>
        </p:spPr>
        <p:txBody>
          <a:bodyPr>
            <a:normAutofit fontScale="90000"/>
          </a:bodyPr>
          <a:lstStyle/>
          <a:p>
            <a:pPr algn="l"/>
            <a:r>
              <a:rPr lang="fr-FR" dirty="0"/>
              <a:t/>
            </a:r>
            <a:br>
              <a:rPr lang="fr-FR" dirty="0"/>
            </a:br>
            <a:r>
              <a:rPr lang="fr-FR" sz="1600" dirty="0">
                <a:hlinkClick r:id="rId2"/>
              </a:rPr>
              <a:t> </a:t>
            </a:r>
            <a:r>
              <a:rPr lang="fr-FR" sz="1600" dirty="0" smtClean="0">
                <a:hlinkClick r:id="rId2"/>
              </a:rPr>
              <a:t/>
            </a:r>
            <a:br>
              <a:rPr lang="fr-FR" sz="1600" dirty="0" smtClean="0">
                <a:hlinkClick r:id="rId2"/>
              </a:rPr>
            </a:br>
            <a:r>
              <a:rPr lang="fr-FR" sz="1600" dirty="0">
                <a:hlinkClick r:id="rId2"/>
              </a:rPr>
              <a:t/>
            </a:r>
            <a:br>
              <a:rPr lang="fr-FR" sz="1600" dirty="0">
                <a:hlinkClick r:id="rId2"/>
              </a:rPr>
            </a:br>
            <a:r>
              <a:rPr lang="fr-FR" sz="1600" dirty="0" smtClean="0">
                <a:hlinkClick r:id="rId2"/>
              </a:rPr>
              <a:t/>
            </a:r>
            <a:br>
              <a:rPr lang="fr-FR" sz="1600" dirty="0" smtClean="0">
                <a:hlinkClick r:id="rId2"/>
              </a:rPr>
            </a:br>
            <a:r>
              <a:rPr lang="fr-FR" sz="1600" dirty="0">
                <a:hlinkClick r:id="rId2"/>
              </a:rPr>
              <a:t/>
            </a:r>
            <a:br>
              <a:rPr lang="fr-FR" sz="1600" dirty="0">
                <a:hlinkClick r:id="rId2"/>
              </a:rPr>
            </a:br>
            <a:r>
              <a:rPr lang="fr-FR" sz="1600" dirty="0" smtClean="0">
                <a:hlinkClick r:id="rId2"/>
              </a:rPr>
              <a:t/>
            </a:r>
            <a:br>
              <a:rPr lang="fr-FR" sz="1600" dirty="0" smtClean="0">
                <a:hlinkClick r:id="rId2"/>
              </a:rPr>
            </a:br>
            <a:r>
              <a:rPr lang="fr-FR" sz="1600" dirty="0" smtClean="0"/>
              <a:t/>
            </a:r>
            <a:br>
              <a:rPr lang="fr-FR" sz="1600" dirty="0" smtClean="0"/>
            </a:br>
            <a:r>
              <a:rPr lang="fr-FR" sz="1600" dirty="0"/>
              <a:t/>
            </a:r>
            <a:br>
              <a:rPr lang="fr-FR" sz="1600" dirty="0"/>
            </a:br>
            <a:r>
              <a:rPr lang="en-US" sz="2200" dirty="0" smtClean="0">
                <a:hlinkClick r:id="rId2"/>
              </a:rPr>
              <a:t>Dawson G</a:t>
            </a:r>
            <a:r>
              <a:rPr lang="en-US" sz="2200" dirty="0" smtClean="0"/>
              <a:t>, et al. (2012) </a:t>
            </a:r>
            <a:r>
              <a:rPr lang="en-US" sz="2200" b="1" dirty="0" smtClean="0"/>
              <a:t>Early behavioral intervention is associated with normalized brain activity in young children with autism , </a:t>
            </a:r>
            <a:r>
              <a:rPr lang="en-US" sz="2200" dirty="0" smtClean="0">
                <a:hlinkClick r:id="rId3"/>
              </a:rPr>
              <a:t>J Am </a:t>
            </a:r>
            <a:r>
              <a:rPr lang="en-US" sz="2200" dirty="0" err="1" smtClean="0">
                <a:hlinkClick r:id="rId3"/>
              </a:rPr>
              <a:t>Acad</a:t>
            </a:r>
            <a:r>
              <a:rPr lang="en-US" sz="2200" dirty="0" smtClean="0">
                <a:hlinkClick r:id="rId3"/>
              </a:rPr>
              <a:t> Child </a:t>
            </a:r>
            <a:r>
              <a:rPr lang="en-US" sz="2200" dirty="0" err="1" smtClean="0">
                <a:hlinkClick r:id="rId3"/>
              </a:rPr>
              <a:t>Adolesc</a:t>
            </a:r>
            <a:r>
              <a:rPr lang="fr-FR" sz="2200" dirty="0" smtClean="0">
                <a:hlinkClick r:id="rId3"/>
              </a:rPr>
              <a:t> </a:t>
            </a:r>
            <a:r>
              <a:rPr lang="en-US" sz="2200" dirty="0" smtClean="0">
                <a:hlinkClick r:id="rId3"/>
              </a:rPr>
              <a:t>Psychiatry.</a:t>
            </a:r>
            <a:r>
              <a:rPr lang="en-US" sz="2200" dirty="0" smtClean="0"/>
              <a:t> :1150-9. </a:t>
            </a:r>
            <a:r>
              <a:rPr lang="en-US" sz="2200" dirty="0" err="1" smtClean="0"/>
              <a:t>doi</a:t>
            </a:r>
            <a:r>
              <a:rPr lang="en-US" sz="2200" dirty="0" smtClean="0"/>
              <a:t>: 10.1016/j.jaac.2012.08.018</a:t>
            </a:r>
            <a:r>
              <a:rPr lang="fr-FR" sz="1400" dirty="0" smtClean="0"/>
              <a:t/>
            </a:r>
            <a:br>
              <a:rPr lang="fr-FR" sz="1400" dirty="0" smtClean="0"/>
            </a:br>
            <a:r>
              <a:rPr lang="fr-FR" sz="1600" dirty="0">
                <a:hlinkClick r:id="rId2"/>
              </a:rPr>
              <a:t/>
            </a:r>
            <a:br>
              <a:rPr lang="fr-FR" sz="1600" dirty="0">
                <a:hlinkClick r:id="rId2"/>
              </a:rPr>
            </a:br>
            <a:r>
              <a:rPr lang="de-DE" sz="1800" dirty="0" smtClean="0"/>
              <a:t/>
            </a:r>
            <a:br>
              <a:rPr lang="de-DE" sz="1800" dirty="0" smtClean="0"/>
            </a:br>
            <a:r>
              <a:rPr lang="fr-FR" sz="4000" b="1" dirty="0"/>
              <a:t/>
            </a:r>
            <a:br>
              <a:rPr lang="fr-FR" sz="4000" b="1" dirty="0"/>
            </a:br>
            <a:r>
              <a:rPr lang="fr-FR" sz="4000" dirty="0"/>
              <a:t/>
            </a:r>
            <a:br>
              <a:rPr lang="fr-FR" sz="4000" dirty="0"/>
            </a:br>
            <a:endParaRPr lang="fr-FR" dirty="0"/>
          </a:p>
        </p:txBody>
      </p:sp>
      <p:sp>
        <p:nvSpPr>
          <p:cNvPr id="3" name="Espace réservé du contenu 2"/>
          <p:cNvSpPr>
            <a:spLocks noGrp="1"/>
          </p:cNvSpPr>
          <p:nvPr>
            <p:ph idx="1"/>
          </p:nvPr>
        </p:nvSpPr>
        <p:spPr>
          <a:xfrm>
            <a:off x="457200" y="1772816"/>
            <a:ext cx="8229600" cy="4824536"/>
          </a:xfrm>
        </p:spPr>
        <p:txBody>
          <a:bodyPr>
            <a:normAutofit fontScale="70000" lnSpcReduction="20000"/>
          </a:bodyPr>
          <a:lstStyle/>
          <a:p>
            <a:r>
              <a:rPr lang="de-DE" dirty="0" err="1" smtClean="0"/>
              <a:t>Après</a:t>
            </a:r>
            <a:r>
              <a:rPr lang="de-DE" dirty="0" smtClean="0"/>
              <a:t> </a:t>
            </a:r>
            <a:r>
              <a:rPr lang="de-DE" dirty="0" err="1" smtClean="0"/>
              <a:t>une</a:t>
            </a:r>
            <a:r>
              <a:rPr lang="de-DE" dirty="0" smtClean="0"/>
              <a:t> </a:t>
            </a:r>
            <a:r>
              <a:rPr lang="de-DE" dirty="0" err="1" smtClean="0"/>
              <a:t>période</a:t>
            </a:r>
            <a:r>
              <a:rPr lang="de-DE" dirty="0" smtClean="0"/>
              <a:t> de </a:t>
            </a:r>
            <a:r>
              <a:rPr lang="de-DE" dirty="0" err="1" smtClean="0"/>
              <a:t>deux</a:t>
            </a:r>
            <a:r>
              <a:rPr lang="de-DE" dirty="0" smtClean="0"/>
              <a:t> ans </a:t>
            </a:r>
            <a:r>
              <a:rPr lang="de-DE" dirty="0" err="1" smtClean="0"/>
              <a:t>d‘ESDM</a:t>
            </a:r>
            <a:r>
              <a:rPr lang="de-DE" dirty="0"/>
              <a:t> </a:t>
            </a:r>
            <a:r>
              <a:rPr lang="de-DE" dirty="0" err="1" smtClean="0"/>
              <a:t>enfants</a:t>
            </a:r>
            <a:r>
              <a:rPr lang="de-DE" dirty="0" smtClean="0"/>
              <a:t> </a:t>
            </a:r>
            <a:r>
              <a:rPr lang="de-DE" dirty="0" err="1" smtClean="0"/>
              <a:t>âgés</a:t>
            </a:r>
            <a:r>
              <a:rPr lang="de-DE" dirty="0" smtClean="0"/>
              <a:t> de 48 à 77 </a:t>
            </a:r>
            <a:r>
              <a:rPr lang="de-DE" dirty="0" err="1" smtClean="0"/>
              <a:t>mois</a:t>
            </a:r>
            <a:r>
              <a:rPr lang="de-DE" dirty="0" smtClean="0"/>
              <a:t> </a:t>
            </a:r>
            <a:r>
              <a:rPr lang="de-DE" dirty="0" err="1" smtClean="0"/>
              <a:t>comparés</a:t>
            </a:r>
            <a:r>
              <a:rPr lang="de-DE" dirty="0" smtClean="0"/>
              <a:t> à des </a:t>
            </a:r>
            <a:r>
              <a:rPr lang="de-DE" dirty="0" err="1" smtClean="0"/>
              <a:t>enfants</a:t>
            </a:r>
            <a:r>
              <a:rPr lang="de-DE" dirty="0" smtClean="0"/>
              <a:t> </a:t>
            </a:r>
            <a:r>
              <a:rPr lang="de-DE" dirty="0" err="1" smtClean="0"/>
              <a:t>ayant</a:t>
            </a:r>
            <a:r>
              <a:rPr lang="de-DE" dirty="0" smtClean="0"/>
              <a:t> </a:t>
            </a:r>
            <a:r>
              <a:rPr lang="de-DE" dirty="0" err="1" smtClean="0"/>
              <a:t>suivi</a:t>
            </a:r>
            <a:r>
              <a:rPr lang="de-DE" dirty="0" smtClean="0"/>
              <a:t> </a:t>
            </a:r>
            <a:r>
              <a:rPr lang="de-DE" dirty="0" err="1" smtClean="0"/>
              <a:t>un</a:t>
            </a:r>
            <a:r>
              <a:rPr lang="de-DE" dirty="0" smtClean="0"/>
              <a:t> </a:t>
            </a:r>
            <a:r>
              <a:rPr lang="de-DE" dirty="0" err="1" smtClean="0"/>
              <a:t>traitement</a:t>
            </a:r>
            <a:r>
              <a:rPr lang="de-DE" dirty="0" smtClean="0"/>
              <a:t> </a:t>
            </a:r>
            <a:r>
              <a:rPr lang="de-DE" dirty="0" err="1" smtClean="0"/>
              <a:t>classique</a:t>
            </a:r>
            <a:r>
              <a:rPr lang="de-DE" dirty="0" smtClean="0"/>
              <a:t> et à des </a:t>
            </a:r>
            <a:r>
              <a:rPr lang="de-DE" dirty="0" err="1" smtClean="0"/>
              <a:t>enfants</a:t>
            </a:r>
            <a:r>
              <a:rPr lang="de-DE" dirty="0" smtClean="0"/>
              <a:t> </a:t>
            </a:r>
            <a:r>
              <a:rPr lang="de-DE" dirty="0" err="1" smtClean="0"/>
              <a:t>typiques</a:t>
            </a:r>
            <a:r>
              <a:rPr lang="de-DE" dirty="0" smtClean="0"/>
              <a:t> </a:t>
            </a:r>
            <a:r>
              <a:rPr lang="de-DE" dirty="0" err="1" smtClean="0"/>
              <a:t>appariés</a:t>
            </a:r>
            <a:r>
              <a:rPr lang="de-DE" dirty="0" smtClean="0"/>
              <a:t> par </a:t>
            </a:r>
            <a:r>
              <a:rPr lang="de-DE" dirty="0" err="1" smtClean="0"/>
              <a:t>l‘âge</a:t>
            </a:r>
            <a:endParaRPr lang="de-DE" dirty="0" smtClean="0"/>
          </a:p>
          <a:p>
            <a:r>
              <a:rPr lang="de-DE" dirty="0" err="1" smtClean="0"/>
              <a:t>Activité</a:t>
            </a:r>
            <a:r>
              <a:rPr lang="de-DE" dirty="0" smtClean="0"/>
              <a:t> </a:t>
            </a:r>
            <a:r>
              <a:rPr lang="de-DE" dirty="0"/>
              <a:t>EEG a </a:t>
            </a:r>
            <a:r>
              <a:rPr lang="de-DE" dirty="0" err="1"/>
              <a:t>été</a:t>
            </a:r>
            <a:r>
              <a:rPr lang="de-DE" dirty="0"/>
              <a:t> </a:t>
            </a:r>
            <a:r>
              <a:rPr lang="de-DE" dirty="0" err="1"/>
              <a:t>enregistrée</a:t>
            </a:r>
            <a:r>
              <a:rPr lang="de-DE" dirty="0"/>
              <a:t> </a:t>
            </a:r>
            <a:r>
              <a:rPr lang="de-DE" dirty="0" err="1" smtClean="0"/>
              <a:t>durant</a:t>
            </a:r>
            <a:r>
              <a:rPr lang="de-DE" dirty="0" smtClean="0"/>
              <a:t> </a:t>
            </a:r>
            <a:r>
              <a:rPr lang="de-DE" dirty="0"/>
              <a:t>la </a:t>
            </a:r>
            <a:r>
              <a:rPr lang="de-DE" dirty="0" err="1"/>
              <a:t>présentation</a:t>
            </a:r>
            <a:r>
              <a:rPr lang="de-DE" dirty="0"/>
              <a:t> de </a:t>
            </a:r>
            <a:r>
              <a:rPr lang="de-DE" dirty="0" err="1"/>
              <a:t>visages</a:t>
            </a:r>
            <a:r>
              <a:rPr lang="de-DE" dirty="0"/>
              <a:t> </a:t>
            </a:r>
            <a:r>
              <a:rPr lang="de-DE" dirty="0" err="1"/>
              <a:t>ou</a:t>
            </a:r>
            <a:r>
              <a:rPr lang="de-DE" dirty="0"/>
              <a:t> </a:t>
            </a:r>
            <a:r>
              <a:rPr lang="de-DE" dirty="0" err="1"/>
              <a:t>d’objets</a:t>
            </a:r>
            <a:r>
              <a:rPr lang="de-DE" dirty="0"/>
              <a:t>. </a:t>
            </a:r>
            <a:endParaRPr lang="de-DE" dirty="0" smtClean="0"/>
          </a:p>
          <a:p>
            <a:r>
              <a:rPr lang="de-DE" dirty="0" smtClean="0"/>
              <a:t>Les </a:t>
            </a:r>
            <a:r>
              <a:rPr lang="de-DE" b="1" dirty="0" err="1"/>
              <a:t>enfants</a:t>
            </a:r>
            <a:r>
              <a:rPr lang="de-DE" b="1" dirty="0"/>
              <a:t> </a:t>
            </a:r>
            <a:r>
              <a:rPr lang="de-DE" b="1" dirty="0" err="1"/>
              <a:t>ayant</a:t>
            </a:r>
            <a:r>
              <a:rPr lang="de-DE" b="1" dirty="0"/>
              <a:t> </a:t>
            </a:r>
            <a:r>
              <a:rPr lang="de-DE" b="1" dirty="0" err="1"/>
              <a:t>bénéficié</a:t>
            </a:r>
            <a:r>
              <a:rPr lang="de-DE" b="1" dirty="0"/>
              <a:t> de </a:t>
            </a:r>
            <a:r>
              <a:rPr lang="de-DE" b="1" dirty="0" err="1"/>
              <a:t>l’ESDM</a:t>
            </a:r>
            <a:r>
              <a:rPr lang="de-DE" b="1" dirty="0"/>
              <a:t>  </a:t>
            </a:r>
            <a:r>
              <a:rPr lang="de-DE" b="1" dirty="0" err="1"/>
              <a:t>comme</a:t>
            </a:r>
            <a:r>
              <a:rPr lang="de-DE" b="1" dirty="0"/>
              <a:t> les </a:t>
            </a:r>
            <a:r>
              <a:rPr lang="de-DE" b="1" dirty="0" err="1"/>
              <a:t>enfants</a:t>
            </a:r>
            <a:r>
              <a:rPr lang="de-DE" b="1" dirty="0"/>
              <a:t> </a:t>
            </a:r>
            <a:r>
              <a:rPr lang="de-DE" b="1" dirty="0" err="1"/>
              <a:t>typiques</a:t>
            </a:r>
            <a:r>
              <a:rPr lang="de-DE" b="1" dirty="0"/>
              <a:t> </a:t>
            </a:r>
            <a:r>
              <a:rPr lang="de-DE" dirty="0" err="1"/>
              <a:t>présentaient</a:t>
            </a:r>
            <a:r>
              <a:rPr lang="de-DE" dirty="0"/>
              <a:t> </a:t>
            </a:r>
            <a:r>
              <a:rPr lang="de-DE" dirty="0" err="1"/>
              <a:t>une</a:t>
            </a:r>
            <a:r>
              <a:rPr lang="de-DE" dirty="0"/>
              <a:t> </a:t>
            </a:r>
            <a:r>
              <a:rPr lang="de-DE" dirty="0" err="1"/>
              <a:t>latence</a:t>
            </a:r>
            <a:r>
              <a:rPr lang="de-DE" dirty="0"/>
              <a:t> plus </a:t>
            </a:r>
            <a:r>
              <a:rPr lang="de-DE" dirty="0" err="1"/>
              <a:t>courte</a:t>
            </a:r>
            <a:r>
              <a:rPr lang="de-DE" dirty="0"/>
              <a:t> au </a:t>
            </a:r>
            <a:r>
              <a:rPr lang="de-DE" dirty="0" err="1"/>
              <a:t>niveau</a:t>
            </a:r>
            <a:r>
              <a:rPr lang="de-DE" dirty="0"/>
              <a:t> des </a:t>
            </a:r>
            <a:r>
              <a:rPr lang="de-DE" dirty="0" err="1"/>
              <a:t>potentiels</a:t>
            </a:r>
            <a:r>
              <a:rPr lang="de-DE" dirty="0"/>
              <a:t> </a:t>
            </a:r>
            <a:r>
              <a:rPr lang="de-DE" dirty="0" err="1"/>
              <a:t>évoqués</a:t>
            </a:r>
            <a:r>
              <a:rPr lang="de-DE" dirty="0"/>
              <a:t> et </a:t>
            </a:r>
            <a:r>
              <a:rPr lang="de-DE" dirty="0" err="1"/>
              <a:t>une</a:t>
            </a:r>
            <a:r>
              <a:rPr lang="de-DE" dirty="0"/>
              <a:t> </a:t>
            </a:r>
            <a:r>
              <a:rPr lang="de-DE" dirty="0" err="1"/>
              <a:t>activation</a:t>
            </a:r>
            <a:r>
              <a:rPr lang="de-DE" dirty="0"/>
              <a:t> </a:t>
            </a:r>
            <a:r>
              <a:rPr lang="de-DE" dirty="0" err="1"/>
              <a:t>corticale</a:t>
            </a:r>
            <a:r>
              <a:rPr lang="de-DE" dirty="0"/>
              <a:t> </a:t>
            </a:r>
            <a:r>
              <a:rPr lang="de-DE" dirty="0" err="1"/>
              <a:t>supérieure</a:t>
            </a:r>
            <a:r>
              <a:rPr lang="de-DE" dirty="0"/>
              <a:t> </a:t>
            </a:r>
            <a:r>
              <a:rPr lang="de-DE" dirty="0" err="1"/>
              <a:t>lorsqu’ils</a:t>
            </a:r>
            <a:r>
              <a:rPr lang="de-DE" dirty="0"/>
              <a:t> </a:t>
            </a:r>
            <a:r>
              <a:rPr lang="de-DE" dirty="0" err="1"/>
              <a:t>regardaient</a:t>
            </a:r>
            <a:r>
              <a:rPr lang="de-DE" dirty="0"/>
              <a:t> </a:t>
            </a:r>
            <a:r>
              <a:rPr lang="de-DE" dirty="0" err="1"/>
              <a:t>un</a:t>
            </a:r>
            <a:r>
              <a:rPr lang="de-DE" dirty="0"/>
              <a:t> </a:t>
            </a:r>
            <a:r>
              <a:rPr lang="de-DE" dirty="0" err="1"/>
              <a:t>visage</a:t>
            </a:r>
            <a:r>
              <a:rPr lang="de-DE" dirty="0"/>
              <a:t> </a:t>
            </a:r>
            <a:endParaRPr lang="de-DE" dirty="0" smtClean="0"/>
          </a:p>
          <a:p>
            <a:r>
              <a:rPr lang="de-DE" dirty="0" smtClean="0"/>
              <a:t> </a:t>
            </a:r>
            <a:r>
              <a:rPr lang="de-DE" dirty="0"/>
              <a:t>les </a:t>
            </a:r>
            <a:r>
              <a:rPr lang="de-DE" b="1" dirty="0" err="1"/>
              <a:t>enfants</a:t>
            </a:r>
            <a:r>
              <a:rPr lang="de-DE" b="1" dirty="0"/>
              <a:t> </a:t>
            </a:r>
            <a:r>
              <a:rPr lang="de-DE" b="1" dirty="0" err="1"/>
              <a:t>avec</a:t>
            </a:r>
            <a:r>
              <a:rPr lang="de-DE" b="1" dirty="0"/>
              <a:t> </a:t>
            </a:r>
            <a:r>
              <a:rPr lang="de-DE" b="1" dirty="0" err="1"/>
              <a:t>autisme</a:t>
            </a:r>
            <a:r>
              <a:rPr lang="de-DE" b="1" dirty="0"/>
              <a:t> </a:t>
            </a:r>
            <a:r>
              <a:rPr lang="de-DE" b="1" dirty="0" err="1"/>
              <a:t>ayant</a:t>
            </a:r>
            <a:r>
              <a:rPr lang="de-DE" b="1" dirty="0"/>
              <a:t> </a:t>
            </a:r>
            <a:r>
              <a:rPr lang="de-DE" b="1" dirty="0" err="1"/>
              <a:t>suivi</a:t>
            </a:r>
            <a:r>
              <a:rPr lang="de-DE" b="1" dirty="0"/>
              <a:t> </a:t>
            </a:r>
            <a:r>
              <a:rPr lang="de-DE" b="1" dirty="0" err="1"/>
              <a:t>l’intervention</a:t>
            </a:r>
            <a:r>
              <a:rPr lang="de-DE" b="1" dirty="0"/>
              <a:t> </a:t>
            </a:r>
            <a:r>
              <a:rPr lang="de-DE" b="1" dirty="0" err="1"/>
              <a:t>classique</a:t>
            </a:r>
            <a:r>
              <a:rPr lang="de-DE" b="1" dirty="0"/>
              <a:t> </a:t>
            </a:r>
            <a:r>
              <a:rPr lang="de-DE" dirty="0" err="1"/>
              <a:t>présentaient</a:t>
            </a:r>
            <a:r>
              <a:rPr lang="de-DE" dirty="0"/>
              <a:t> </a:t>
            </a:r>
            <a:r>
              <a:rPr lang="de-DE" dirty="0" err="1"/>
              <a:t>un</a:t>
            </a:r>
            <a:r>
              <a:rPr lang="de-DE" dirty="0"/>
              <a:t> </a:t>
            </a:r>
            <a:r>
              <a:rPr lang="de-DE" dirty="0" err="1"/>
              <a:t>temps</a:t>
            </a:r>
            <a:r>
              <a:rPr lang="de-DE" dirty="0"/>
              <a:t> de </a:t>
            </a:r>
            <a:r>
              <a:rPr lang="de-DE" dirty="0" err="1"/>
              <a:t>latence</a:t>
            </a:r>
            <a:r>
              <a:rPr lang="de-DE" dirty="0"/>
              <a:t> </a:t>
            </a:r>
            <a:r>
              <a:rPr lang="de-DE" dirty="0" err="1"/>
              <a:t>inférieur</a:t>
            </a:r>
            <a:r>
              <a:rPr lang="de-DE" dirty="0"/>
              <a:t> et </a:t>
            </a:r>
            <a:r>
              <a:rPr lang="de-DE" dirty="0" err="1"/>
              <a:t>une</a:t>
            </a:r>
            <a:r>
              <a:rPr lang="de-DE" dirty="0"/>
              <a:t> </a:t>
            </a:r>
            <a:r>
              <a:rPr lang="de-DE" dirty="0" err="1"/>
              <a:t>activation</a:t>
            </a:r>
            <a:r>
              <a:rPr lang="de-DE" dirty="0"/>
              <a:t> </a:t>
            </a:r>
            <a:r>
              <a:rPr lang="de-DE" dirty="0" err="1"/>
              <a:t>corticale</a:t>
            </a:r>
            <a:r>
              <a:rPr lang="de-DE" dirty="0"/>
              <a:t> </a:t>
            </a:r>
            <a:r>
              <a:rPr lang="de-DE" dirty="0" err="1"/>
              <a:t>supérieure</a:t>
            </a:r>
            <a:r>
              <a:rPr lang="de-DE" dirty="0"/>
              <a:t> </a:t>
            </a:r>
            <a:r>
              <a:rPr lang="de-DE" dirty="0" err="1"/>
              <a:t>lorsqu’ils</a:t>
            </a:r>
            <a:r>
              <a:rPr lang="de-DE" dirty="0"/>
              <a:t> </a:t>
            </a:r>
            <a:r>
              <a:rPr lang="de-DE" dirty="0" err="1"/>
              <a:t>observaientt</a:t>
            </a:r>
            <a:r>
              <a:rPr lang="de-DE" dirty="0"/>
              <a:t> des </a:t>
            </a:r>
            <a:r>
              <a:rPr lang="de-DE" dirty="0" err="1"/>
              <a:t>objets</a:t>
            </a:r>
            <a:r>
              <a:rPr lang="de-DE" dirty="0"/>
              <a:t>. </a:t>
            </a:r>
            <a:endParaRPr lang="de-DE" dirty="0" smtClean="0"/>
          </a:p>
          <a:p>
            <a:r>
              <a:rPr lang="de-DE" dirty="0" err="1" smtClean="0"/>
              <a:t>L’activation</a:t>
            </a:r>
            <a:r>
              <a:rPr lang="de-DE" dirty="0" smtClean="0"/>
              <a:t> </a:t>
            </a:r>
            <a:r>
              <a:rPr lang="de-DE" dirty="0" err="1"/>
              <a:t>corticale</a:t>
            </a:r>
            <a:r>
              <a:rPr lang="de-DE" dirty="0"/>
              <a:t> </a:t>
            </a:r>
            <a:r>
              <a:rPr lang="de-DE" dirty="0" err="1"/>
              <a:t>supérieure</a:t>
            </a:r>
            <a:r>
              <a:rPr lang="de-DE" dirty="0"/>
              <a:t> </a:t>
            </a:r>
            <a:r>
              <a:rPr lang="de-DE" dirty="0" err="1"/>
              <a:t>était</a:t>
            </a:r>
            <a:r>
              <a:rPr lang="de-DE" dirty="0"/>
              <a:t> </a:t>
            </a:r>
            <a:r>
              <a:rPr lang="de-DE" dirty="0" err="1"/>
              <a:t>correlée</a:t>
            </a:r>
            <a:r>
              <a:rPr lang="de-DE" dirty="0"/>
              <a:t> </a:t>
            </a:r>
            <a:r>
              <a:rPr lang="de-DE" dirty="0" err="1"/>
              <a:t>avec</a:t>
            </a:r>
            <a:r>
              <a:rPr lang="de-DE" dirty="0"/>
              <a:t> </a:t>
            </a:r>
            <a:r>
              <a:rPr lang="de-DE" dirty="0" err="1"/>
              <a:t>un</a:t>
            </a:r>
            <a:r>
              <a:rPr lang="de-DE" dirty="0"/>
              <a:t> </a:t>
            </a:r>
            <a:r>
              <a:rPr lang="de-DE" dirty="0" err="1"/>
              <a:t>meilleur</a:t>
            </a:r>
            <a:r>
              <a:rPr lang="de-DE" dirty="0"/>
              <a:t> </a:t>
            </a:r>
            <a:r>
              <a:rPr lang="de-DE" dirty="0" err="1"/>
              <a:t>comportement</a:t>
            </a:r>
            <a:r>
              <a:rPr lang="de-DE" dirty="0"/>
              <a:t> </a:t>
            </a:r>
            <a:r>
              <a:rPr lang="de-DE" dirty="0" err="1"/>
              <a:t>social</a:t>
            </a:r>
            <a:r>
              <a:rPr lang="de-DE" dirty="0"/>
              <a:t>. </a:t>
            </a:r>
            <a:r>
              <a:rPr lang="de-DE" dirty="0" err="1"/>
              <a:t>Cette</a:t>
            </a:r>
            <a:r>
              <a:rPr lang="de-DE" dirty="0"/>
              <a:t> </a:t>
            </a:r>
            <a:r>
              <a:rPr lang="de-DE" dirty="0" err="1"/>
              <a:t>étude</a:t>
            </a:r>
            <a:r>
              <a:rPr lang="de-DE" dirty="0"/>
              <a:t> </a:t>
            </a:r>
            <a:r>
              <a:rPr lang="de-DE" dirty="0" err="1"/>
              <a:t>montre</a:t>
            </a:r>
            <a:r>
              <a:rPr lang="de-DE" dirty="0"/>
              <a:t> </a:t>
            </a:r>
            <a:r>
              <a:rPr lang="de-DE" dirty="0" err="1"/>
              <a:t>donc</a:t>
            </a:r>
            <a:r>
              <a:rPr lang="de-DE" dirty="0"/>
              <a:t> </a:t>
            </a:r>
            <a:r>
              <a:rPr lang="de-DE" dirty="0" err="1"/>
              <a:t>que</a:t>
            </a:r>
            <a:r>
              <a:rPr lang="de-DE" dirty="0"/>
              <a:t> </a:t>
            </a:r>
            <a:r>
              <a:rPr lang="de-DE" dirty="0" err="1"/>
              <a:t>l’ESDM</a:t>
            </a:r>
            <a:r>
              <a:rPr lang="de-DE" dirty="0"/>
              <a:t> </a:t>
            </a:r>
            <a:r>
              <a:rPr lang="de-DE" dirty="0" err="1"/>
              <a:t>peut</a:t>
            </a:r>
            <a:r>
              <a:rPr lang="de-DE" dirty="0"/>
              <a:t> </a:t>
            </a:r>
            <a:r>
              <a:rPr lang="de-DE" dirty="0" err="1"/>
              <a:t>entrainer</a:t>
            </a:r>
            <a:r>
              <a:rPr lang="de-DE" dirty="0"/>
              <a:t> </a:t>
            </a:r>
            <a:r>
              <a:rPr lang="de-DE" dirty="0" err="1"/>
              <a:t>une</a:t>
            </a:r>
            <a:r>
              <a:rPr lang="de-DE" dirty="0"/>
              <a:t> </a:t>
            </a:r>
            <a:r>
              <a:rPr lang="de-DE" dirty="0" err="1"/>
              <a:t>amélioration</a:t>
            </a:r>
            <a:r>
              <a:rPr lang="de-DE" dirty="0"/>
              <a:t> des </a:t>
            </a:r>
            <a:r>
              <a:rPr lang="de-DE" dirty="0" err="1"/>
              <a:t>processus</a:t>
            </a:r>
            <a:r>
              <a:rPr lang="de-DE" dirty="0"/>
              <a:t> </a:t>
            </a:r>
            <a:r>
              <a:rPr lang="de-DE" dirty="0" err="1"/>
              <a:t>cérébraux</a:t>
            </a:r>
            <a:r>
              <a:rPr lang="de-DE" dirty="0"/>
              <a:t> </a:t>
            </a:r>
            <a:r>
              <a:rPr lang="de-DE" dirty="0" err="1"/>
              <a:t>sous</a:t>
            </a:r>
            <a:r>
              <a:rPr lang="de-DE" dirty="0"/>
              <a:t> </a:t>
            </a:r>
            <a:r>
              <a:rPr lang="de-DE" dirty="0" err="1"/>
              <a:t>tendant</a:t>
            </a:r>
            <a:r>
              <a:rPr lang="de-DE" dirty="0"/>
              <a:t> les </a:t>
            </a:r>
            <a:r>
              <a:rPr lang="de-DE" dirty="0" err="1"/>
              <a:t>comportements</a:t>
            </a:r>
            <a:r>
              <a:rPr lang="de-DE" dirty="0"/>
              <a:t> </a:t>
            </a:r>
            <a:r>
              <a:rPr lang="de-DE" dirty="0" err="1"/>
              <a:t>sociaux</a:t>
            </a:r>
            <a:r>
              <a:rPr lang="de-DE" dirty="0"/>
              <a:t>.</a:t>
            </a:r>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 résumé</a:t>
            </a:r>
            <a:endParaRPr lang="fr-FR" dirty="0"/>
          </a:p>
        </p:txBody>
      </p:sp>
      <p:sp>
        <p:nvSpPr>
          <p:cNvPr id="3" name="Espace réservé du contenu 2"/>
          <p:cNvSpPr>
            <a:spLocks noGrp="1"/>
          </p:cNvSpPr>
          <p:nvPr>
            <p:ph idx="1"/>
          </p:nvPr>
        </p:nvSpPr>
        <p:spPr>
          <a:xfrm>
            <a:off x="457200" y="1600200"/>
            <a:ext cx="8229600" cy="4925144"/>
          </a:xfrm>
        </p:spPr>
        <p:txBody>
          <a:bodyPr/>
          <a:lstStyle/>
          <a:p>
            <a:r>
              <a:rPr lang="fr-FR" dirty="0" smtClean="0"/>
              <a:t>L’autisme est un trouble neurobiologique</a:t>
            </a:r>
          </a:p>
          <a:p>
            <a:r>
              <a:rPr lang="fr-FR" dirty="0" smtClean="0"/>
              <a:t>Il existe pour le moment quelques pistes de traitement médical pour améliorer </a:t>
            </a:r>
            <a:r>
              <a:rPr lang="fr-FR" smtClean="0"/>
              <a:t>certains symptômes</a:t>
            </a:r>
            <a:endParaRPr lang="fr-FR" dirty="0" smtClean="0"/>
          </a:p>
          <a:p>
            <a:r>
              <a:rPr lang="fr-FR" dirty="0" smtClean="0"/>
              <a:t>Ce qui reste le plus efficace pour l’avenir des enfants :</a:t>
            </a:r>
          </a:p>
          <a:p>
            <a:pPr lvl="1"/>
            <a:r>
              <a:rPr lang="fr-FR" dirty="0" smtClean="0"/>
              <a:t>Le diagnostic précoce</a:t>
            </a:r>
          </a:p>
          <a:p>
            <a:pPr lvl="1"/>
            <a:r>
              <a:rPr lang="fr-FR" dirty="0" smtClean="0"/>
              <a:t>La mise en place d’une intervention précoce</a:t>
            </a:r>
          </a:p>
          <a:p>
            <a:pPr lvl="1"/>
            <a:r>
              <a:rPr lang="fr-FR" dirty="0" smtClean="0"/>
              <a:t>L’implication des parents et leur soutien</a:t>
            </a:r>
            <a:endParaRPr lang="fr-FR" dirty="0"/>
          </a:p>
        </p:txBody>
      </p:sp>
    </p:spTree>
    <p:extLst>
      <p:ext uri="{BB962C8B-B14F-4D97-AF65-F5344CB8AC3E}">
        <p14:creationId xmlns:p14="http://schemas.microsoft.com/office/powerpoint/2010/main" xmlns="" val="517942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title" idx="4294967295"/>
          </p:nvPr>
        </p:nvSpPr>
        <p:spPr>
          <a:xfrm>
            <a:off x="457200" y="274638"/>
            <a:ext cx="8229600" cy="855662"/>
          </a:xfrm>
        </p:spPr>
        <p:txBody>
          <a:bodyPr anchor="b"/>
          <a:lstStyle/>
          <a:p>
            <a:pPr eaLnBrk="1" hangingPunct="1"/>
            <a:endParaRPr lang="fr-FR" smtClean="0"/>
          </a:p>
        </p:txBody>
      </p:sp>
      <p:sp>
        <p:nvSpPr>
          <p:cNvPr id="60419" name="Rectangle 8"/>
          <p:cNvSpPr>
            <a:spLocks noGrp="1" noChangeArrowheads="1"/>
          </p:cNvSpPr>
          <p:nvPr>
            <p:ph type="body" sz="half" idx="4294967295"/>
          </p:nvPr>
        </p:nvSpPr>
        <p:spPr>
          <a:xfrm>
            <a:off x="395288" y="1557338"/>
            <a:ext cx="4038600" cy="4525962"/>
          </a:xfrm>
        </p:spPr>
        <p:txBody>
          <a:bodyPr/>
          <a:lstStyle/>
          <a:p>
            <a:pPr marL="469900" indent="-469900" eaLnBrk="1" hangingPunct="1">
              <a:buFontTx/>
              <a:buNone/>
            </a:pPr>
            <a:r>
              <a:rPr lang="en-US" sz="3000" smtClean="0"/>
              <a:t>	</a:t>
            </a:r>
            <a:endParaRPr lang="fr-FR" sz="3000" smtClean="0"/>
          </a:p>
        </p:txBody>
      </p:sp>
      <p:pic>
        <p:nvPicPr>
          <p:cNvPr id="60420" name="Picture 4" descr="autism[1_0"/>
          <p:cNvPicPr>
            <a:picLocks noGrp="1" noChangeAspect="1" noChangeArrowheads="1"/>
          </p:cNvPicPr>
          <p:nvPr>
            <p:ph type="body" sz="half" idx="4294967295"/>
          </p:nvPr>
        </p:nvPicPr>
        <p:blipFill>
          <a:blip r:embed="rId3" cstate="print"/>
          <a:srcRect/>
          <a:stretch>
            <a:fillRect/>
          </a:stretch>
        </p:blipFill>
        <p:spPr>
          <a:xfrm>
            <a:off x="3505200" y="2057400"/>
            <a:ext cx="2011363" cy="2595563"/>
          </a:xfrm>
          <a:noFill/>
        </p:spPr>
      </p:pic>
      <p:pic>
        <p:nvPicPr>
          <p:cNvPr id="60421" name="Picture 9" descr="autism[1_0"/>
          <p:cNvPicPr>
            <a:picLocks noChangeAspect="1" noChangeArrowheads="1"/>
          </p:cNvPicPr>
          <p:nvPr/>
        </p:nvPicPr>
        <p:blipFill>
          <a:blip r:embed="rId4" cstate="print"/>
          <a:srcRect/>
          <a:stretch>
            <a:fillRect/>
          </a:stretch>
        </p:blipFill>
        <p:spPr bwMode="auto">
          <a:xfrm>
            <a:off x="838200" y="533400"/>
            <a:ext cx="1955800" cy="2540000"/>
          </a:xfrm>
          <a:prstGeom prst="rect">
            <a:avLst/>
          </a:prstGeom>
          <a:noFill/>
          <a:ln w="9525">
            <a:noFill/>
            <a:miter lim="800000"/>
            <a:headEnd/>
            <a:tailEnd/>
          </a:ln>
        </p:spPr>
      </p:pic>
      <p:sp>
        <p:nvSpPr>
          <p:cNvPr id="60422" name="Text Box 10"/>
          <p:cNvSpPr txBox="1">
            <a:spLocks noChangeArrowheads="1"/>
          </p:cNvSpPr>
          <p:nvPr/>
        </p:nvSpPr>
        <p:spPr bwMode="auto">
          <a:xfrm>
            <a:off x="323850" y="5445125"/>
            <a:ext cx="8569325" cy="579438"/>
          </a:xfrm>
          <a:prstGeom prst="rect">
            <a:avLst/>
          </a:prstGeom>
          <a:noFill/>
          <a:ln w="9525">
            <a:noFill/>
            <a:miter lim="800000"/>
            <a:headEnd/>
            <a:tailEnd/>
          </a:ln>
        </p:spPr>
        <p:txBody>
          <a:bodyPr>
            <a:spAutoFit/>
          </a:bodyPr>
          <a:lstStyle/>
          <a:p>
            <a:pPr>
              <a:spcBef>
                <a:spcPct val="50000"/>
              </a:spcBef>
            </a:pPr>
            <a:r>
              <a:rPr lang="fr-FR">
                <a:latin typeface="Verdana" pitchFamily="34" charset="0"/>
              </a:rPr>
              <a:t> 			</a:t>
            </a:r>
            <a:r>
              <a:rPr lang="fr-FR" sz="3200" i="1">
                <a:solidFill>
                  <a:srgbClr val="FF6600"/>
                </a:solidFill>
                <a:latin typeface="Verdana" pitchFamily="34" charset="0"/>
              </a:rPr>
              <a:t>Merci pour votre attention</a:t>
            </a:r>
          </a:p>
        </p:txBody>
      </p:sp>
      <p:sp>
        <p:nvSpPr>
          <p:cNvPr id="60423" name="Text Box 11"/>
          <p:cNvSpPr txBox="1">
            <a:spLocks noChangeArrowheads="1"/>
          </p:cNvSpPr>
          <p:nvPr/>
        </p:nvSpPr>
        <p:spPr bwMode="auto">
          <a:xfrm>
            <a:off x="827088" y="5229225"/>
            <a:ext cx="7777162" cy="366713"/>
          </a:xfrm>
          <a:prstGeom prst="rect">
            <a:avLst/>
          </a:prstGeom>
          <a:noFill/>
          <a:ln w="9525">
            <a:noFill/>
            <a:miter lim="800000"/>
            <a:headEnd/>
            <a:tailEnd/>
          </a:ln>
        </p:spPr>
        <p:txBody>
          <a:bodyPr>
            <a:spAutoFit/>
          </a:bodyPr>
          <a:lstStyle/>
          <a:p>
            <a:pPr>
              <a:spcBef>
                <a:spcPct val="50000"/>
              </a:spcBef>
            </a:pPr>
            <a:endParaRPr lang="fr-FR">
              <a:latin typeface="Verdana" pitchFamily="34" charset="0"/>
            </a:endParaRPr>
          </a:p>
        </p:txBody>
      </p:sp>
      <p:pic>
        <p:nvPicPr>
          <p:cNvPr id="60424" name="Picture 4" descr="autism[1_0"/>
          <p:cNvPicPr>
            <a:picLocks noChangeAspect="1" noChangeArrowheads="1"/>
          </p:cNvPicPr>
          <p:nvPr/>
        </p:nvPicPr>
        <p:blipFill>
          <a:blip r:embed="rId5" cstate="print"/>
          <a:srcRect/>
          <a:stretch>
            <a:fillRect/>
          </a:stretch>
        </p:blipFill>
        <p:spPr bwMode="auto">
          <a:xfrm>
            <a:off x="6096000" y="2590800"/>
            <a:ext cx="2011363" cy="2595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Epidémiologie</a:t>
            </a:r>
            <a:endParaRPr lang="fr-FR" dirty="0"/>
          </a:p>
        </p:txBody>
      </p:sp>
      <p:sp>
        <p:nvSpPr>
          <p:cNvPr id="3" name="Espace réservé du contenu 2"/>
          <p:cNvSpPr>
            <a:spLocks noGrp="1"/>
          </p:cNvSpPr>
          <p:nvPr>
            <p:ph idx="1"/>
          </p:nvPr>
        </p:nvSpPr>
        <p:spPr/>
        <p:txBody>
          <a:bodyPr>
            <a:normAutofit/>
          </a:bodyPr>
          <a:lstStyle/>
          <a:p>
            <a:r>
              <a:rPr lang="fr-FR" dirty="0"/>
              <a:t>L’autisme a été pendant longtemps présenté comme une pathologie rare, cependant, les études épidémiologiques récentes montrent  que la prévalence est passée d'1 naissance sur 2 000 en 1960 à 1 sur 150 et même plus récemment à 1 pour 100. Ces chiffres alarmants recouvrent une réalité complexe.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0"/>
            <a:ext cx="8229600" cy="4925144"/>
          </a:xfrm>
        </p:spPr>
        <p:txBody>
          <a:bodyPr>
            <a:normAutofit fontScale="85000" lnSpcReduction="10000"/>
          </a:bodyPr>
          <a:lstStyle/>
          <a:p>
            <a:r>
              <a:rPr lang="fr-FR" dirty="0"/>
              <a:t>La définition de l’autisme </a:t>
            </a:r>
            <a:r>
              <a:rPr lang="fr-FR" dirty="0" smtClean="0"/>
              <a:t>s’est élargie(inclusion </a:t>
            </a:r>
            <a:r>
              <a:rPr lang="fr-FR" dirty="0"/>
              <a:t>des cas plus difficiles à identifier comme celui des jeunes enfants ou </a:t>
            </a:r>
            <a:r>
              <a:rPr lang="fr-FR" dirty="0" smtClean="0"/>
              <a:t>des </a:t>
            </a:r>
            <a:r>
              <a:rPr lang="fr-FR" dirty="0"/>
              <a:t>formes plus </a:t>
            </a:r>
            <a:r>
              <a:rPr lang="fr-FR" dirty="0" smtClean="0"/>
              <a:t>légères). </a:t>
            </a:r>
          </a:p>
          <a:p>
            <a:r>
              <a:rPr lang="fr-FR" dirty="0" smtClean="0"/>
              <a:t>Les </a:t>
            </a:r>
            <a:r>
              <a:rPr lang="fr-FR" dirty="0"/>
              <a:t>méthodes de dépistage se sont également affinées </a:t>
            </a:r>
            <a:endParaRPr lang="fr-FR" dirty="0" smtClean="0"/>
          </a:p>
          <a:p>
            <a:r>
              <a:rPr lang="fr-FR" dirty="0" smtClean="0"/>
              <a:t>les </a:t>
            </a:r>
            <a:r>
              <a:rPr lang="fr-FR" dirty="0"/>
              <a:t>professionnels sont davantage formés à la recherche des signes. </a:t>
            </a:r>
            <a:endParaRPr lang="fr-FR" dirty="0" smtClean="0"/>
          </a:p>
          <a:p>
            <a:pPr>
              <a:buNone/>
            </a:pPr>
            <a:r>
              <a:rPr lang="fr-FR" dirty="0" smtClean="0"/>
              <a:t>Néanmoins</a:t>
            </a:r>
            <a:r>
              <a:rPr lang="fr-FR" dirty="0"/>
              <a:t>, il est possible que l’augmentation des chiffres ne soit pas seulement un artéfact mais qu’elle puisse refléter une réelle augmentation du nombre de cas. Le fait que les garçons soient affectés quatre fois plus que les filles reste une donnée constante.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a:t>
            </a:r>
            <a:r>
              <a:rPr lang="fr-FR" dirty="0" smtClean="0"/>
              <a:t>roubles de la communication</a:t>
            </a:r>
            <a:endParaRPr lang="fr-FR" dirty="0"/>
          </a:p>
        </p:txBody>
      </p:sp>
      <p:sp>
        <p:nvSpPr>
          <p:cNvPr id="3" name="Espace réservé du contenu 2"/>
          <p:cNvSpPr>
            <a:spLocks noGrp="1"/>
          </p:cNvSpPr>
          <p:nvPr>
            <p:ph idx="1"/>
          </p:nvPr>
        </p:nvSpPr>
        <p:spPr>
          <a:xfrm>
            <a:off x="457200" y="1600200"/>
            <a:ext cx="8229600" cy="4781128"/>
          </a:xfrm>
        </p:spPr>
        <p:txBody>
          <a:bodyPr>
            <a:normAutofit fontScale="92500"/>
          </a:bodyPr>
          <a:lstStyle/>
          <a:p>
            <a:r>
              <a:rPr lang="fr-FR" dirty="0" smtClean="0"/>
              <a:t>Ils sont </a:t>
            </a:r>
            <a:r>
              <a:rPr lang="fr-FR" dirty="0"/>
              <a:t>au cœur des troubles du spectre </a:t>
            </a:r>
            <a:r>
              <a:rPr lang="fr-FR" dirty="0" smtClean="0"/>
              <a:t>autistique : Le </a:t>
            </a:r>
            <a:r>
              <a:rPr lang="fr-FR" dirty="0"/>
              <a:t>langage est généralement </a:t>
            </a:r>
            <a:r>
              <a:rPr lang="fr-FR" dirty="0" smtClean="0"/>
              <a:t>affecté.</a:t>
            </a:r>
          </a:p>
          <a:p>
            <a:pPr lvl="1"/>
            <a:r>
              <a:rPr lang="fr-FR" dirty="0" smtClean="0"/>
              <a:t>Dans </a:t>
            </a:r>
            <a:r>
              <a:rPr lang="fr-FR" dirty="0"/>
              <a:t>les formes les plus sévères, il est retardé et parfois même complètement absent. Il est aussi porteur d’anomalies telles que l’écholalie ou les difficultés de compréhension. </a:t>
            </a:r>
            <a:endParaRPr lang="fr-FR" dirty="0" smtClean="0"/>
          </a:p>
          <a:p>
            <a:pPr lvl="1"/>
            <a:r>
              <a:rPr lang="fr-FR" dirty="0" smtClean="0"/>
              <a:t>Dans </a:t>
            </a:r>
            <a:r>
              <a:rPr lang="fr-FR" dirty="0"/>
              <a:t>les formes plus légères sans déficit intellectuel, le langage peut se mettre en place. Dans ce cas, même s’il est correct d’un point de vue formel, il reste particulier et peu adapté aux situations sociales.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Particularité </a:t>
            </a:r>
            <a:r>
              <a:rPr lang="fr-FR" dirty="0"/>
              <a:t>du traitement de l’information</a:t>
            </a:r>
          </a:p>
        </p:txBody>
      </p:sp>
      <p:sp>
        <p:nvSpPr>
          <p:cNvPr id="3" name="Espace réservé du contenu 2"/>
          <p:cNvSpPr>
            <a:spLocks noGrp="1"/>
          </p:cNvSpPr>
          <p:nvPr>
            <p:ph idx="1"/>
          </p:nvPr>
        </p:nvSpPr>
        <p:spPr>
          <a:xfrm>
            <a:off x="457200" y="1600200"/>
            <a:ext cx="8229600" cy="4997152"/>
          </a:xfrm>
        </p:spPr>
        <p:txBody>
          <a:bodyPr>
            <a:normAutofit fontScale="92500" lnSpcReduction="10000"/>
          </a:bodyPr>
          <a:lstStyle/>
          <a:p>
            <a:r>
              <a:rPr lang="fr-FR" dirty="0" smtClean="0"/>
              <a:t>TSA </a:t>
            </a:r>
            <a:r>
              <a:rPr lang="fr-FR" dirty="0"/>
              <a:t>retiennent des traits différents de </a:t>
            </a:r>
            <a:r>
              <a:rPr lang="fr-FR" dirty="0" smtClean="0"/>
              <a:t>l’environnement</a:t>
            </a:r>
          </a:p>
          <a:p>
            <a:r>
              <a:rPr lang="fr-FR" dirty="0" smtClean="0"/>
              <a:t> les </a:t>
            </a:r>
            <a:r>
              <a:rPr lang="fr-FR" dirty="0"/>
              <a:t>processus d’exploration sont </a:t>
            </a:r>
            <a:r>
              <a:rPr lang="fr-FR" dirty="0" smtClean="0"/>
              <a:t>différents : orientation </a:t>
            </a:r>
            <a:r>
              <a:rPr lang="fr-FR" dirty="0"/>
              <a:t>vers le </a:t>
            </a:r>
            <a:r>
              <a:rPr lang="fr-FR" dirty="0" smtClean="0"/>
              <a:t>détail d’où une approche </a:t>
            </a:r>
            <a:r>
              <a:rPr lang="fr-FR" dirty="0"/>
              <a:t>fragmentée </a:t>
            </a:r>
            <a:r>
              <a:rPr lang="fr-FR" dirty="0" smtClean="0"/>
              <a:t>et une difficulté de </a:t>
            </a:r>
            <a:r>
              <a:rPr lang="fr-FR" dirty="0"/>
              <a:t>perception de la </a:t>
            </a:r>
            <a:r>
              <a:rPr lang="fr-FR" dirty="0" smtClean="0"/>
              <a:t>signification (défaut </a:t>
            </a:r>
            <a:r>
              <a:rPr lang="fr-FR" dirty="0"/>
              <a:t>de cohérence </a:t>
            </a:r>
            <a:r>
              <a:rPr lang="fr-FR" dirty="0" smtClean="0"/>
              <a:t>centrale)</a:t>
            </a:r>
          </a:p>
          <a:p>
            <a:pPr>
              <a:buNone/>
            </a:pPr>
            <a:endParaRPr lang="fr-FR" dirty="0" smtClean="0"/>
          </a:p>
          <a:p>
            <a:pPr>
              <a:buNone/>
            </a:pPr>
            <a:r>
              <a:rPr lang="fr-FR" i="1" dirty="0" smtClean="0"/>
              <a:t> </a:t>
            </a:r>
            <a:r>
              <a:rPr lang="fr-FR" i="1" dirty="0"/>
              <a:t>Les situations sociales étant par </a:t>
            </a:r>
            <a:r>
              <a:rPr lang="fr-FR" i="1" dirty="0" smtClean="0"/>
              <a:t>définition complexes </a:t>
            </a:r>
            <a:r>
              <a:rPr lang="fr-FR" i="1" dirty="0"/>
              <a:t>et fortement dépendantes du contexte, leur appréhension est difficilement adaptée pour une personne atteinte de TSA.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Accès </a:t>
            </a:r>
            <a:r>
              <a:rPr lang="fr-FR" dirty="0"/>
              <a:t>aux significations abstraites</a:t>
            </a:r>
          </a:p>
        </p:txBody>
      </p:sp>
      <p:sp>
        <p:nvSpPr>
          <p:cNvPr id="3" name="Espace réservé du contenu 2"/>
          <p:cNvSpPr>
            <a:spLocks noGrp="1"/>
          </p:cNvSpPr>
          <p:nvPr>
            <p:ph idx="1"/>
          </p:nvPr>
        </p:nvSpPr>
        <p:spPr/>
        <p:txBody>
          <a:bodyPr/>
          <a:lstStyle/>
          <a:p>
            <a:r>
              <a:rPr lang="fr-FR" dirty="0"/>
              <a:t>théorie de l’esprit, qui se met en place dans sa forme la plus élémentaire vers l’âge de 4 ans, permet aux individus en interaction d’inférer les états mentaux d’autrui et d’adopter le comportement adéquat. Dans l’autisme, le défaut de théorie de l’esprit empêche d’attribuer les pensées et émotions aux autres et donc d’avoir accès aux subtilités des relations.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Fonctions exécutives</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a:t>P</a:t>
            </a:r>
            <a:r>
              <a:rPr lang="fr-FR" dirty="0" smtClean="0"/>
              <a:t>ermettent </a:t>
            </a:r>
            <a:r>
              <a:rPr lang="fr-FR" dirty="0"/>
              <a:t>de contrôler les actions, de faire preuve de flexibilité en adaptant ses comportements à des variations de contexte, </a:t>
            </a:r>
            <a:endParaRPr lang="fr-FR" dirty="0" smtClean="0"/>
          </a:p>
          <a:p>
            <a:r>
              <a:rPr lang="fr-FR" dirty="0"/>
              <a:t>P</a:t>
            </a:r>
            <a:r>
              <a:rPr lang="fr-FR" dirty="0" smtClean="0"/>
              <a:t>ermettent </a:t>
            </a:r>
            <a:r>
              <a:rPr lang="fr-FR" dirty="0"/>
              <a:t>de planifier et de contrôler son comportement, </a:t>
            </a:r>
            <a:endParaRPr lang="fr-FR" dirty="0" smtClean="0"/>
          </a:p>
          <a:p>
            <a:r>
              <a:rPr lang="fr-FR" dirty="0" smtClean="0"/>
              <a:t>Permettent d’inhiber </a:t>
            </a:r>
            <a:r>
              <a:rPr lang="fr-FR" dirty="0"/>
              <a:t>des actions automatiques, et de conserver des informations en mémoire de travail pendant l’exécution d’une tâche. </a:t>
            </a:r>
            <a:endParaRPr lang="fr-FR" dirty="0" smtClean="0"/>
          </a:p>
          <a:p>
            <a:endParaRPr lang="fr-FR" dirty="0"/>
          </a:p>
          <a:p>
            <a:pPr>
              <a:buNone/>
            </a:pPr>
            <a:r>
              <a:rPr lang="fr-FR" i="1" dirty="0" smtClean="0"/>
              <a:t>Les </a:t>
            </a:r>
            <a:r>
              <a:rPr lang="fr-FR" i="1" dirty="0"/>
              <a:t>anomalies à ce niveau se traduisent dans les TSA par des </a:t>
            </a:r>
            <a:r>
              <a:rPr lang="fr-FR" i="1" dirty="0">
                <a:solidFill>
                  <a:srgbClr val="FF0000"/>
                </a:solidFill>
              </a:rPr>
              <a:t>difficultés d’abstraction, une tendance à la persévération, une </a:t>
            </a:r>
            <a:r>
              <a:rPr lang="fr-FR" i="1" dirty="0" err="1">
                <a:solidFill>
                  <a:srgbClr val="FF0000"/>
                </a:solidFill>
              </a:rPr>
              <a:t>hypersélectivité</a:t>
            </a:r>
            <a:r>
              <a:rPr lang="fr-FR" i="1" dirty="0">
                <a:solidFill>
                  <a:srgbClr val="FF0000"/>
                </a:solidFill>
              </a:rPr>
              <a:t> de l’information, des problèmes de planification et de flexibilité cognitive</a:t>
            </a:r>
            <a:r>
              <a:rPr lang="fr-FR" i="1" dirty="0"/>
              <a:t>.</a:t>
            </a:r>
            <a:r>
              <a:rPr lang="fr-FR" dirty="0"/>
              <a:t/>
            </a:r>
            <a:br>
              <a:rPr lang="fr-FR" dirty="0"/>
            </a:br>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1602</Words>
  <Application>Microsoft Office PowerPoint</Application>
  <PresentationFormat>Apresentação na tela (4:3)</PresentationFormat>
  <Paragraphs>185</Paragraphs>
  <Slides>35</Slides>
  <Notes>7</Notes>
  <HiddenSlides>0</HiddenSlides>
  <MMClips>0</MMClips>
  <ScaleCrop>false</ScaleCrop>
  <HeadingPairs>
    <vt:vector size="4" baseType="variant">
      <vt:variant>
        <vt:lpstr>Tema</vt:lpstr>
      </vt:variant>
      <vt:variant>
        <vt:i4>1</vt:i4>
      </vt:variant>
      <vt:variant>
        <vt:lpstr>Títulos de slides</vt:lpstr>
      </vt:variant>
      <vt:variant>
        <vt:i4>35</vt:i4>
      </vt:variant>
    </vt:vector>
  </HeadingPairs>
  <TitlesOfParts>
    <vt:vector size="36" baseType="lpstr">
      <vt:lpstr>Thème Office</vt:lpstr>
      <vt:lpstr>     Autisme précoce et neurosciences       </vt:lpstr>
      <vt:lpstr>Qu’est-ce que l’autisme ?</vt:lpstr>
      <vt:lpstr>Slide 3</vt:lpstr>
      <vt:lpstr>Epidémiologie</vt:lpstr>
      <vt:lpstr>Slide 5</vt:lpstr>
      <vt:lpstr>Troubles de la communication</vt:lpstr>
      <vt:lpstr>Particularité du traitement de l’information</vt:lpstr>
      <vt:lpstr>Accès aux significations abstraites</vt:lpstr>
      <vt:lpstr>Fonctions exécutives</vt:lpstr>
      <vt:lpstr>Aspects neurobiologiques</vt:lpstr>
      <vt:lpstr> Hypoperfusion temporale Zilbovicius et al. 2000  32 enfants autistes p&lt;0.001 </vt:lpstr>
      <vt:lpstr>Slide 12</vt:lpstr>
      <vt:lpstr>Anatomie</vt:lpstr>
      <vt:lpstr>Imagerie Fonctionnelle</vt:lpstr>
      <vt:lpstr>Slide 15</vt:lpstr>
      <vt:lpstr>Intégration du langage</vt:lpstr>
      <vt:lpstr>Quelles sont les fonctions du STS ?</vt:lpstr>
      <vt:lpstr>Connexions Gyrus temporal supérieur et STS</vt:lpstr>
      <vt:lpstr>Amygdale et émotions</vt:lpstr>
      <vt:lpstr>Neurones miroirs</vt:lpstr>
      <vt:lpstr>Slide 21</vt:lpstr>
      <vt:lpstr>Génétique</vt:lpstr>
      <vt:lpstr>Génétique</vt:lpstr>
      <vt:lpstr>Génétique</vt:lpstr>
      <vt:lpstr>Autisme et suivi du regard</vt:lpstr>
      <vt:lpstr>Vers de nouveaux traitements ?</vt:lpstr>
      <vt:lpstr>Slide 27</vt:lpstr>
      <vt:lpstr>Ocytocine et autisme</vt:lpstr>
      <vt:lpstr>Evaluation de l'intérêt d'un diurétique dans le traitement de l'autisme</vt:lpstr>
      <vt:lpstr>Les approches développementales</vt:lpstr>
      <vt:lpstr>Early Start Denver Model</vt:lpstr>
      <vt:lpstr>Premiers résultats</vt:lpstr>
      <vt:lpstr>         Dawson G, et al. (2012) Early behavioral intervention is associated with normalized brain activity in young children with autism , J Am Acad Child Adolesc Psychiatry. :1150-9. doi: 10.1016/j.jaac.2012.08.018     </vt:lpstr>
      <vt:lpstr>En résumé</vt:lpstr>
      <vt:lpstr>Slide 35</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psycho-e-roge</dc:creator>
  <cp:lastModifiedBy>amsilvat</cp:lastModifiedBy>
  <cp:revision>27</cp:revision>
  <dcterms:created xsi:type="dcterms:W3CDTF">2014-11-16T15:50:00Z</dcterms:created>
  <dcterms:modified xsi:type="dcterms:W3CDTF">2014-11-26T12:04:40Z</dcterms:modified>
</cp:coreProperties>
</file>