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notesMasterIdLst>
    <p:notesMasterId r:id="rId22"/>
  </p:notesMasterIdLst>
  <p:sldIdLst>
    <p:sldId id="427" r:id="rId2"/>
    <p:sldId id="428" r:id="rId3"/>
    <p:sldId id="513" r:id="rId4"/>
    <p:sldId id="527" r:id="rId5"/>
    <p:sldId id="531" r:id="rId6"/>
    <p:sldId id="533" r:id="rId7"/>
    <p:sldId id="534" r:id="rId8"/>
    <p:sldId id="397" r:id="rId9"/>
    <p:sldId id="528" r:id="rId10"/>
    <p:sldId id="532" r:id="rId11"/>
    <p:sldId id="525" r:id="rId12"/>
    <p:sldId id="526" r:id="rId13"/>
    <p:sldId id="529" r:id="rId14"/>
    <p:sldId id="530" r:id="rId15"/>
    <p:sldId id="535" r:id="rId16"/>
    <p:sldId id="536" r:id="rId17"/>
    <p:sldId id="478" r:id="rId18"/>
    <p:sldId id="537" r:id="rId19"/>
    <p:sldId id="524" r:id="rId20"/>
    <p:sldId id="504" r:id="rId2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FFFF"/>
    <a:srgbClr val="FFFFFF"/>
    <a:srgbClr val="006600"/>
    <a:srgbClr val="336699"/>
    <a:srgbClr val="33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46F890A9-2807-4EBB-B81D-B2AA78EC7F39}" styleName="Estilo Escuro 2 - Ênfase 5/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8EC20E35-A176-4012-BC5E-935CFFF8708E}" styleName="Estilo Mé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Estilo Médio 3 - Ênfase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Estilo Claro 2 - Ênfas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Estilo Claro 3 - Ênfas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0" autoAdjust="0"/>
    <p:restoredTop sz="94624" autoAdjust="0"/>
  </p:normalViewPr>
  <p:slideViewPr>
    <p:cSldViewPr>
      <p:cViewPr varScale="1">
        <p:scale>
          <a:sx n="74" d="100"/>
          <a:sy n="74" d="100"/>
        </p:scale>
        <p:origin x="120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503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2E25DB-C8E2-4F5C-A59A-0E8C472F0E50}" type="datetimeFigureOut">
              <a:rPr lang="pt-BR" smtClean="0"/>
              <a:pPr/>
              <a:t>16/08/2023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8981DD-AA69-462A-A70B-AD07BC707C0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5602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ângulo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ângulo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28F66-E28B-4BB1-B18F-D5461F4C2591}" type="datetimeFigureOut">
              <a:rPr lang="pt-BR" smtClean="0"/>
              <a:pPr/>
              <a:t>16/08/2023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ângulo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Elipse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Elipse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3C326A7-4D1F-4067-8DAB-49F7A66992A2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28F66-E28B-4BB1-B18F-D5461F4C2591}" type="datetimeFigureOut">
              <a:rPr lang="pt-BR" smtClean="0"/>
              <a:pPr/>
              <a:t>16/08/2023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326A7-4D1F-4067-8DAB-49F7A66992A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ângulo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ângulo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ângulo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tângulo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ângulo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Conector reto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lipse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e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D3C326A7-4D1F-4067-8DAB-49F7A66992A2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28F66-E28B-4BB1-B18F-D5461F4C2591}" type="datetimeFigureOut">
              <a:rPr lang="pt-BR" smtClean="0"/>
              <a:pPr/>
              <a:t>16/08/2023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28F66-E28B-4BB1-B18F-D5461F4C2591}" type="datetimeFigureOut">
              <a:rPr lang="pt-BR" smtClean="0"/>
              <a:pPr/>
              <a:t>16/08/2023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D3C326A7-4D1F-4067-8DAB-49F7A66992A2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tângu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ângulo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ângulo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13" name="Retângulo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tângulo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28F66-E28B-4BB1-B18F-D5461F4C2591}" type="datetimeFigureOut">
              <a:rPr lang="pt-BR" smtClean="0"/>
              <a:pPr/>
              <a:t>16/08/2023</a:t>
            </a:fld>
            <a:endParaRPr lang="pt-BR"/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lipse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e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3C326A7-4D1F-4067-8DAB-49F7A66992A2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E9F28F66-E28B-4BB1-B18F-D5461F4C2591}" type="datetimeFigureOut">
              <a:rPr lang="pt-BR" smtClean="0"/>
              <a:pPr/>
              <a:t>16/08/2023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326A7-4D1F-4067-8DAB-49F7A66992A2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spaço Reservado para Conteúdo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2" name="Espaço Reservado para Conteúdo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ector reto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tângulo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ângulo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tângulo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tângulo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tângulo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28F66-E28B-4BB1-B18F-D5461F4C2591}" type="datetimeFigureOut">
              <a:rPr lang="pt-BR" smtClean="0"/>
              <a:pPr/>
              <a:t>16/08/2023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pt-BR"/>
          </a:p>
        </p:txBody>
      </p:sp>
      <p:sp>
        <p:nvSpPr>
          <p:cNvPr id="15" name="Conector reto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Espaço Reservado para Conteúdo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6" name="Espaço Reservado para Conteúdo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5" name="Elipse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Elipse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D3C326A7-4D1F-4067-8DAB-49F7A66992A2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3" name="Título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28F66-E28B-4BB1-B18F-D5461F4C2591}" type="datetimeFigureOut">
              <a:rPr lang="pt-BR" smtClean="0"/>
              <a:pPr/>
              <a:t>16/08/2023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D3C326A7-4D1F-4067-8DAB-49F7A66992A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ângulo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ângulo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ângulo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tângulo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tângulo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28F66-E28B-4BB1-B18F-D5461F4C2591}" type="datetimeFigureOut">
              <a:rPr lang="pt-BR" smtClean="0"/>
              <a:pPr/>
              <a:t>16/08/2023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3C326A7-4D1F-4067-8DAB-49F7A66992A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tângu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tângulo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tângulo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8" name="Retângulo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Espaço Reservado para Conteúdo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0" name="Elipse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e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3C326A7-4D1F-4067-8DAB-49F7A66992A2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1" name="Retângulo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28F66-E28B-4BB1-B18F-D5461F4C2591}" type="datetimeFigureOut">
              <a:rPr lang="pt-BR" smtClean="0"/>
              <a:pPr/>
              <a:t>16/08/2023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ector reto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ângulo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tângulo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tângulo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tângulo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Elipse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lipse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D3C326A7-4D1F-4067-8DAB-49F7A66992A2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22" name="Retângulo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E9F28F66-E28B-4BB1-B18F-D5461F4C2591}" type="datetimeFigureOut">
              <a:rPr lang="pt-BR" smtClean="0"/>
              <a:pPr/>
              <a:t>16/08/2023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ângulo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ângulo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E9F28F66-E28B-4BB1-B18F-D5461F4C2591}" type="datetimeFigureOut">
              <a:rPr lang="pt-BR" smtClean="0"/>
              <a:pPr/>
              <a:t>16/08/2023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8" name="Retângulo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Elipse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e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3C326A7-4D1F-4067-8DAB-49F7A66992A2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o 10"/>
          <p:cNvGrpSpPr/>
          <p:nvPr/>
        </p:nvGrpSpPr>
        <p:grpSpPr>
          <a:xfrm>
            <a:off x="307975" y="294084"/>
            <a:ext cx="8621477" cy="2761006"/>
            <a:chOff x="-56976" y="381666"/>
            <a:chExt cx="8301533" cy="2490742"/>
          </a:xfrm>
        </p:grpSpPr>
        <p:pic>
          <p:nvPicPr>
            <p:cNvPr id="12" name="Picture 2" descr="http://lounge.obviousmag.org/memorias_do_subsolo/assets_c/2013/01/xilo%202-thumb-600x420-33935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40" t="4848" r="4513" b="4931"/>
            <a:stretch/>
          </p:blipFill>
          <p:spPr bwMode="auto">
            <a:xfrm>
              <a:off x="-56976" y="458661"/>
              <a:ext cx="3402037" cy="23367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4" descr="http://2.bp.blogspot.com/_oU81oOqBckE/TSR7jKjoFDI/AAAAAAAAAbI/V8dthHn5ITU/s1600/mudan%25C3%25A7a+do+sertanejo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89" r="509"/>
            <a:stretch/>
          </p:blipFill>
          <p:spPr bwMode="auto">
            <a:xfrm>
              <a:off x="4872608" y="381666"/>
              <a:ext cx="3371949" cy="24907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6" descr="http://www.gravura.art.br/media/catalog/product/cache/1/image/600x/9df78eab33525d08d6e5fb8d27136e95/j/b/jborges_sert_o_-_47x33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695" r="14924"/>
            <a:stretch/>
          </p:blipFill>
          <p:spPr bwMode="auto">
            <a:xfrm>
              <a:off x="3345060" y="411758"/>
              <a:ext cx="1653771" cy="23836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Retângulo 9"/>
          <p:cNvSpPr/>
          <p:nvPr/>
        </p:nvSpPr>
        <p:spPr>
          <a:xfrm>
            <a:off x="0" y="6381328"/>
            <a:ext cx="8783960" cy="4766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 smtClean="0"/>
              <a:t>     </a:t>
            </a:r>
            <a:endParaRPr lang="pt-BR" sz="2800" b="1" dirty="0"/>
          </a:p>
        </p:txBody>
      </p:sp>
      <p:sp>
        <p:nvSpPr>
          <p:cNvPr id="13" name="Retângulo 12"/>
          <p:cNvSpPr/>
          <p:nvPr/>
        </p:nvSpPr>
        <p:spPr>
          <a:xfrm>
            <a:off x="0" y="0"/>
            <a:ext cx="9144000" cy="4766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4" name="Retângulo 13"/>
          <p:cNvSpPr/>
          <p:nvPr/>
        </p:nvSpPr>
        <p:spPr>
          <a:xfrm>
            <a:off x="0" y="0"/>
            <a:ext cx="36004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8783960" y="0"/>
            <a:ext cx="36004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Subtítulo 2"/>
          <p:cNvSpPr txBox="1">
            <a:spLocks/>
          </p:cNvSpPr>
          <p:nvPr/>
        </p:nvSpPr>
        <p:spPr>
          <a:xfrm>
            <a:off x="572565" y="3159000"/>
            <a:ext cx="8208913" cy="1412149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2800" b="1" dirty="0">
                <a:solidFill>
                  <a:schemeClr val="bg1"/>
                </a:solidFill>
              </a:rPr>
              <a:t>Juventudes e </a:t>
            </a:r>
            <a:r>
              <a:rPr lang="pt-BR" sz="2800" b="1" dirty="0" smtClean="0">
                <a:solidFill>
                  <a:schemeClr val="bg1"/>
                </a:solidFill>
              </a:rPr>
              <a:t>Violências: </a:t>
            </a:r>
            <a:r>
              <a:rPr lang="pt-BR" sz="2800" b="1" dirty="0">
                <a:solidFill>
                  <a:schemeClr val="bg1"/>
                </a:solidFill>
              </a:rPr>
              <a:t>desafios e potencialidades para </a:t>
            </a:r>
            <a:r>
              <a:rPr lang="pt-BR" sz="2800" b="1" dirty="0" smtClean="0">
                <a:solidFill>
                  <a:schemeClr val="bg1"/>
                </a:solidFill>
              </a:rPr>
              <a:t>a escola promotora de saúde e segurança</a:t>
            </a:r>
            <a:endParaRPr lang="pt-BR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2969174" y="4303611"/>
            <a:ext cx="5812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400" b="1" i="1" dirty="0" smtClean="0">
                <a:solidFill>
                  <a:schemeClr val="bg1"/>
                </a:solidFill>
              </a:rPr>
              <a:t>Rossana Carla Rameh-de-Albuquerque</a:t>
            </a:r>
            <a:endParaRPr lang="pt-BR" sz="2400" b="1" i="1" dirty="0">
              <a:solidFill>
                <a:schemeClr val="bg1"/>
              </a:solidFill>
            </a:endParaRPr>
          </a:p>
        </p:txBody>
      </p:sp>
      <p:sp>
        <p:nvSpPr>
          <p:cNvPr id="21" name="Subtítulo 2">
            <a:extLst>
              <a:ext uri="{FF2B5EF4-FFF2-40B4-BE49-F238E27FC236}">
                <a16:creationId xmlns:a16="http://schemas.microsoft.com/office/drawing/2014/main" xmlns="" id="{9C9ABE42-40EF-4708-A575-9DCDCBD62059}"/>
              </a:ext>
            </a:extLst>
          </p:cNvPr>
          <p:cNvSpPr txBox="1">
            <a:spLocks/>
          </p:cNvSpPr>
          <p:nvPr/>
        </p:nvSpPr>
        <p:spPr>
          <a:xfrm>
            <a:off x="815054" y="4873215"/>
            <a:ext cx="7967665" cy="1363077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BR" sz="2000" dirty="0" smtClean="0">
                <a:solidFill>
                  <a:schemeClr val="bg1"/>
                </a:solidFill>
              </a:rPr>
              <a:t>Psicóloga do IFPE, Psicóloga clínica, Redutora de danos,  Docente, Supervisora clínica no Tessituras Psicologia e Saúde</a:t>
            </a:r>
          </a:p>
          <a:p>
            <a:pPr algn="r"/>
            <a:r>
              <a:rPr lang="pt-BR" sz="2000" dirty="0" smtClean="0">
                <a:solidFill>
                  <a:schemeClr val="bg1"/>
                </a:solidFill>
              </a:rPr>
              <a:t>Mestre e Doutora em Saúde Coletiva</a:t>
            </a:r>
          </a:p>
          <a:p>
            <a:pPr algn="r"/>
            <a:r>
              <a:rPr lang="pt-BR" sz="2000" dirty="0" smtClean="0">
                <a:solidFill>
                  <a:schemeClr val="bg1"/>
                </a:solidFill>
              </a:rPr>
              <a:t>rossana.albuquerque@reitoria.ifpe.edu.br</a:t>
            </a:r>
            <a:endParaRPr lang="pt-BR" sz="2000" dirty="0">
              <a:solidFill>
                <a:schemeClr val="bg1"/>
              </a:solidFill>
            </a:endParaRPr>
          </a:p>
        </p:txBody>
      </p:sp>
      <p:sp>
        <p:nvSpPr>
          <p:cNvPr id="2" name="AutoShape 2" descr="Portal da UFR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452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Plano de prevenção da violência nas </a:t>
            </a:r>
            <a:r>
              <a:rPr lang="pt-BR" b="1" dirty="0" smtClean="0">
                <a:solidFill>
                  <a:schemeClr val="bg1"/>
                </a:solidFill>
              </a:rPr>
              <a:t>escolas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782272"/>
          </a:xfrm>
        </p:spPr>
        <p:txBody>
          <a:bodyPr>
            <a:normAutofit fontScale="92500" lnSpcReduction="10000"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Elementos </a:t>
            </a:r>
            <a:r>
              <a:rPr lang="pt-BR" dirty="0">
                <a:solidFill>
                  <a:schemeClr val="bg1"/>
                </a:solidFill>
              </a:rPr>
              <a:t>chave:</a:t>
            </a:r>
          </a:p>
          <a:p>
            <a:r>
              <a:rPr lang="pt-BR" dirty="0" smtClean="0">
                <a:solidFill>
                  <a:schemeClr val="bg1"/>
                </a:solidFill>
              </a:rPr>
              <a:t>Prevenção </a:t>
            </a:r>
            <a:r>
              <a:rPr lang="pt-BR" dirty="0">
                <a:solidFill>
                  <a:schemeClr val="bg1"/>
                </a:solidFill>
              </a:rPr>
              <a:t>da violência mais ampla (não somente a violência extrema</a:t>
            </a:r>
            <a:r>
              <a:rPr lang="pt-BR" dirty="0" smtClean="0">
                <a:solidFill>
                  <a:schemeClr val="bg1"/>
                </a:solidFill>
              </a:rPr>
              <a:t>);</a:t>
            </a:r>
            <a:endParaRPr lang="pt-BR" dirty="0">
              <a:solidFill>
                <a:schemeClr val="bg1"/>
              </a:solidFill>
            </a:endParaRPr>
          </a:p>
          <a:p>
            <a:r>
              <a:rPr lang="pt-BR" dirty="0" smtClean="0">
                <a:solidFill>
                  <a:schemeClr val="bg1"/>
                </a:solidFill>
              </a:rPr>
              <a:t>Foco </a:t>
            </a:r>
            <a:r>
              <a:rPr lang="pt-BR" dirty="0">
                <a:solidFill>
                  <a:schemeClr val="bg1"/>
                </a:solidFill>
              </a:rPr>
              <a:t>na prevenção primária e secundária de todo tipo de </a:t>
            </a:r>
            <a:r>
              <a:rPr lang="pt-BR" dirty="0" smtClean="0">
                <a:solidFill>
                  <a:schemeClr val="bg1"/>
                </a:solidFill>
              </a:rPr>
              <a:t>violência;</a:t>
            </a:r>
            <a:endParaRPr lang="pt-BR" dirty="0">
              <a:solidFill>
                <a:schemeClr val="bg1"/>
              </a:solidFill>
            </a:endParaRPr>
          </a:p>
          <a:p>
            <a:r>
              <a:rPr lang="pt-BR" dirty="0" smtClean="0">
                <a:solidFill>
                  <a:schemeClr val="bg1"/>
                </a:solidFill>
              </a:rPr>
              <a:t>Construção </a:t>
            </a:r>
            <a:r>
              <a:rPr lang="pt-BR" dirty="0">
                <a:solidFill>
                  <a:schemeClr val="bg1"/>
                </a:solidFill>
              </a:rPr>
              <a:t>de laços na comunidade </a:t>
            </a:r>
            <a:r>
              <a:rPr lang="pt-BR" dirty="0" smtClean="0">
                <a:solidFill>
                  <a:schemeClr val="bg1"/>
                </a:solidFill>
              </a:rPr>
              <a:t>escolar;</a:t>
            </a:r>
            <a:endParaRPr lang="pt-BR" dirty="0">
              <a:solidFill>
                <a:schemeClr val="bg1"/>
              </a:solidFill>
            </a:endParaRPr>
          </a:p>
          <a:p>
            <a:r>
              <a:rPr lang="pt-BR" dirty="0" smtClean="0">
                <a:solidFill>
                  <a:schemeClr val="bg1"/>
                </a:solidFill>
              </a:rPr>
              <a:t>Atuações </a:t>
            </a:r>
            <a:r>
              <a:rPr lang="pt-BR" dirty="0">
                <a:solidFill>
                  <a:schemeClr val="bg1"/>
                </a:solidFill>
              </a:rPr>
              <a:t>terciárias para todo tipo de violência (o castigo não é suficiente</a:t>
            </a:r>
            <a:r>
              <a:rPr lang="pt-BR" dirty="0" smtClean="0">
                <a:solidFill>
                  <a:schemeClr val="bg1"/>
                </a:solidFill>
              </a:rPr>
              <a:t>);</a:t>
            </a:r>
            <a:endParaRPr lang="pt-BR" dirty="0">
              <a:solidFill>
                <a:schemeClr val="bg1"/>
              </a:solidFill>
            </a:endParaRPr>
          </a:p>
          <a:p>
            <a:r>
              <a:rPr lang="pt-BR" dirty="0" smtClean="0">
                <a:solidFill>
                  <a:schemeClr val="bg1"/>
                </a:solidFill>
              </a:rPr>
              <a:t>O </a:t>
            </a:r>
            <a:r>
              <a:rPr lang="pt-BR" dirty="0">
                <a:solidFill>
                  <a:schemeClr val="bg1"/>
                </a:solidFill>
              </a:rPr>
              <a:t>papel das redes </a:t>
            </a:r>
            <a:r>
              <a:rPr lang="pt-BR" dirty="0" smtClean="0">
                <a:solidFill>
                  <a:schemeClr val="bg1"/>
                </a:solidFill>
              </a:rPr>
              <a:t>sociais;</a:t>
            </a:r>
            <a:endParaRPr lang="pt-BR" dirty="0">
              <a:solidFill>
                <a:schemeClr val="bg1"/>
              </a:solidFill>
            </a:endParaRPr>
          </a:p>
          <a:p>
            <a:r>
              <a:rPr lang="pt-BR" dirty="0" smtClean="0">
                <a:solidFill>
                  <a:schemeClr val="bg1"/>
                </a:solidFill>
              </a:rPr>
              <a:t>Atenção </a:t>
            </a:r>
            <a:r>
              <a:rPr lang="pt-BR" dirty="0">
                <a:solidFill>
                  <a:schemeClr val="bg1"/>
                </a:solidFill>
              </a:rPr>
              <a:t>aos sinais de situação de risco extremo (</a:t>
            </a:r>
            <a:r>
              <a:rPr lang="pt-BR" dirty="0" smtClean="0">
                <a:solidFill>
                  <a:schemeClr val="bg1"/>
                </a:solidFill>
              </a:rPr>
              <a:t>isolamento, uso intenso da chamada “</a:t>
            </a:r>
            <a:r>
              <a:rPr lang="pt-BR" dirty="0" err="1" smtClean="0">
                <a:solidFill>
                  <a:schemeClr val="bg1"/>
                </a:solidFill>
              </a:rPr>
              <a:t>deep</a:t>
            </a:r>
            <a:r>
              <a:rPr lang="pt-BR" dirty="0" smtClean="0">
                <a:solidFill>
                  <a:schemeClr val="bg1"/>
                </a:solidFill>
              </a:rPr>
              <a:t> web”, </a:t>
            </a:r>
            <a:r>
              <a:rPr lang="pt-BR" dirty="0">
                <a:solidFill>
                  <a:schemeClr val="bg1"/>
                </a:solidFill>
              </a:rPr>
              <a:t>agressividade, frustração, intolerância...).</a:t>
            </a:r>
          </a:p>
          <a:p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179512" y="6381328"/>
            <a:ext cx="8784976" cy="288032"/>
          </a:xfrm>
          <a:prstGeom prst="rect">
            <a:avLst/>
          </a:prstGeom>
          <a:solidFill>
            <a:schemeClr val="tx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2858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Exemplos </a:t>
            </a:r>
            <a:r>
              <a:rPr lang="pt-BR" b="1" dirty="0" smtClean="0">
                <a:solidFill>
                  <a:schemeClr val="bg1"/>
                </a:solidFill>
              </a:rPr>
              <a:t>práticos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179512" y="6381328"/>
            <a:ext cx="8784976" cy="288032"/>
          </a:xfrm>
          <a:prstGeom prst="rect">
            <a:avLst/>
          </a:prstGeom>
          <a:solidFill>
            <a:schemeClr val="tx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>
          <a:xfrm>
            <a:off x="460568" y="1772816"/>
            <a:ext cx="8503920" cy="4032448"/>
          </a:xfrm>
        </p:spPr>
        <p:txBody>
          <a:bodyPr>
            <a:normAutofit fontScale="92500" lnSpcReduction="10000"/>
          </a:bodyPr>
          <a:lstStyle/>
          <a:p>
            <a:r>
              <a:rPr lang="pt-BR" dirty="0">
                <a:solidFill>
                  <a:schemeClr val="bg1"/>
                </a:solidFill>
              </a:rPr>
              <a:t>Atuação quando já existe o problema: abordagens da prevenção secundária e </a:t>
            </a:r>
            <a:r>
              <a:rPr lang="pt-BR" dirty="0" smtClean="0">
                <a:solidFill>
                  <a:schemeClr val="bg1"/>
                </a:solidFill>
              </a:rPr>
              <a:t>terciária (“balanço das redes” de saúde e segurança);</a:t>
            </a:r>
            <a:endParaRPr lang="pt-BR" dirty="0">
              <a:solidFill>
                <a:schemeClr val="bg1"/>
              </a:solidFill>
            </a:endParaRPr>
          </a:p>
          <a:p>
            <a:r>
              <a:rPr lang="pt-BR" dirty="0" smtClean="0">
                <a:solidFill>
                  <a:schemeClr val="bg1"/>
                </a:solidFill>
              </a:rPr>
              <a:t>Atuação preventiva = O </a:t>
            </a:r>
            <a:r>
              <a:rPr lang="pt-BR" dirty="0">
                <a:solidFill>
                  <a:schemeClr val="bg1"/>
                </a:solidFill>
              </a:rPr>
              <a:t>papel da escola na prevenção da violência </a:t>
            </a:r>
            <a:r>
              <a:rPr lang="pt-BR" dirty="0" smtClean="0">
                <a:solidFill>
                  <a:schemeClr val="bg1"/>
                </a:solidFill>
              </a:rPr>
              <a:t>= </a:t>
            </a:r>
            <a:r>
              <a:rPr lang="pt-BR" b="1" dirty="0" smtClean="0">
                <a:solidFill>
                  <a:schemeClr val="bg1"/>
                </a:solidFill>
              </a:rPr>
              <a:t>o efeito invisível – prevenção primária;</a:t>
            </a:r>
          </a:p>
          <a:p>
            <a:r>
              <a:rPr lang="pt-BR" dirty="0" smtClean="0">
                <a:solidFill>
                  <a:schemeClr val="bg1"/>
                </a:solidFill>
              </a:rPr>
              <a:t>Desenvolvimento de ações baseados na Cultura de Paz;</a:t>
            </a:r>
          </a:p>
          <a:p>
            <a:r>
              <a:rPr lang="pt-BR" dirty="0" smtClean="0">
                <a:solidFill>
                  <a:schemeClr val="bg1"/>
                </a:solidFill>
              </a:rPr>
              <a:t>Desenvolvimento dos Núcleos de inclusão: </a:t>
            </a:r>
            <a:r>
              <a:rPr lang="pt-BR" dirty="0">
                <a:solidFill>
                  <a:schemeClr val="bg1"/>
                </a:solidFill>
              </a:rPr>
              <a:t>NEABIS, NEGEDS, </a:t>
            </a:r>
            <a:r>
              <a:rPr lang="pt-BR" dirty="0" smtClean="0">
                <a:solidFill>
                  <a:schemeClr val="bg1"/>
                </a:solidFill>
              </a:rPr>
              <a:t>NAPNES </a:t>
            </a:r>
            <a:r>
              <a:rPr lang="pt-BR" dirty="0" err="1" smtClean="0">
                <a:solidFill>
                  <a:schemeClr val="bg1"/>
                </a:solidFill>
              </a:rPr>
              <a:t>etc</a:t>
            </a:r>
            <a:r>
              <a:rPr lang="pt-BR" dirty="0" smtClean="0">
                <a:solidFill>
                  <a:schemeClr val="bg1"/>
                </a:solidFill>
              </a:rPr>
              <a:t>;</a:t>
            </a:r>
          </a:p>
          <a:p>
            <a:r>
              <a:rPr lang="pt-BR" dirty="0" smtClean="0">
                <a:solidFill>
                  <a:schemeClr val="bg1"/>
                </a:solidFill>
              </a:rPr>
              <a:t>Ampliação das ações de cultura, esporte e lazer;</a:t>
            </a:r>
          </a:p>
          <a:p>
            <a:r>
              <a:rPr lang="pt-BR" dirty="0" smtClean="0">
                <a:solidFill>
                  <a:schemeClr val="bg1"/>
                </a:solidFill>
              </a:rPr>
              <a:t>Aplicação de jogos de prevenção EX: Programa Elos (MS)</a:t>
            </a:r>
            <a:endParaRPr lang="pt-BR" dirty="0">
              <a:solidFill>
                <a:schemeClr val="bg1"/>
              </a:solidFill>
            </a:endParaRPr>
          </a:p>
          <a:p>
            <a:endParaRPr lang="pt-BR" dirty="0" smtClean="0">
              <a:solidFill>
                <a:schemeClr val="bg1"/>
              </a:solidFill>
            </a:endParaRPr>
          </a:p>
          <a:p>
            <a:endParaRPr lang="pt-BR" dirty="0">
              <a:solidFill>
                <a:schemeClr val="bg1"/>
              </a:solidFill>
            </a:endParaRPr>
          </a:p>
          <a:p>
            <a:endParaRPr lang="pt-BR" dirty="0">
              <a:solidFill>
                <a:srgbClr val="FF0000"/>
              </a:solidFill>
            </a:endParaRPr>
          </a:p>
          <a:p>
            <a:pPr lvl="0"/>
            <a:endParaRPr lang="pt-BR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626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79512" y="6381328"/>
            <a:ext cx="8784976" cy="288032"/>
          </a:xfrm>
          <a:prstGeom prst="rect">
            <a:avLst/>
          </a:prstGeom>
          <a:solidFill>
            <a:schemeClr val="tx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498327" y="113185"/>
            <a:ext cx="81473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Protocolo de Ação em Situações de Violência ou Risco de </a:t>
            </a:r>
            <a:r>
              <a:rPr lang="pt-BR" sz="2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Violência - IFPE</a:t>
            </a:r>
            <a:endParaRPr lang="pt-BR" sz="2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pt-BR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• Publicado em 18/04/2023</a:t>
            </a:r>
          </a:p>
        </p:txBody>
      </p:sp>
      <p:sp>
        <p:nvSpPr>
          <p:cNvPr id="7" name="Retângulo 6"/>
          <p:cNvSpPr/>
          <p:nvPr/>
        </p:nvSpPr>
        <p:spPr>
          <a:xfrm>
            <a:off x="625686" y="1988840"/>
            <a:ext cx="799288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Art</a:t>
            </a:r>
            <a:r>
              <a:rPr lang="pt-BR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1º Estabelecer o Protocolo de Ação em Situações de Violência ou Risco de Violência, de modo a orientar </a:t>
            </a:r>
            <a:r>
              <a:rPr lang="pt-BR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atuação </a:t>
            </a:r>
            <a:r>
              <a:rPr lang="pt-BR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das unidades do Instituto Federal de Educação, Ciência e Tecnologia de Pernambuco (IFPE) na prevenção de potenciais episódios de violência ou ameaças de violência, bem como na coleta e recebimento de informações relativas a possíveis ataques ou ameaças de ataques, buscando atuar de forma preventiva, ativa e colaborativa contra ações violentas.</a:t>
            </a:r>
            <a:endParaRPr lang="pt-BR" sz="2400" b="0" i="0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837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39552" y="1700808"/>
            <a:ext cx="806489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RalewayRegular"/>
              </a:rPr>
              <a:t>• </a:t>
            </a:r>
            <a:r>
              <a:rPr lang="pt-BR" dirty="0">
                <a:solidFill>
                  <a:schemeClr val="bg1"/>
                </a:solidFill>
                <a:latin typeface="RalewayRegular"/>
              </a:rPr>
              <a:t>Comissões Locais de Apoio e Monitoramento</a:t>
            </a:r>
          </a:p>
          <a:p>
            <a:r>
              <a:rPr lang="pt-BR" dirty="0">
                <a:solidFill>
                  <a:schemeClr val="bg1"/>
                </a:solidFill>
                <a:latin typeface="RalewayRegular"/>
              </a:rPr>
              <a:t>Atribuições (Art.3º):</a:t>
            </a:r>
          </a:p>
          <a:p>
            <a:r>
              <a:rPr lang="pt-BR" dirty="0">
                <a:solidFill>
                  <a:schemeClr val="bg1"/>
                </a:solidFill>
                <a:latin typeface="RalewayRegular"/>
              </a:rPr>
              <a:t>I - recepcionar as informações relacionadas a atos e ameaças de </a:t>
            </a:r>
            <a:r>
              <a:rPr lang="pt-BR" dirty="0" smtClean="0">
                <a:solidFill>
                  <a:schemeClr val="bg1"/>
                </a:solidFill>
                <a:latin typeface="RalewayRegular"/>
              </a:rPr>
              <a:t>violência – </a:t>
            </a:r>
            <a:r>
              <a:rPr lang="pt-BR" dirty="0" smtClean="0">
                <a:solidFill>
                  <a:srgbClr val="C00000"/>
                </a:solidFill>
                <a:latin typeface="RalewayRegular"/>
              </a:rPr>
              <a:t>secundária e terciária</a:t>
            </a:r>
          </a:p>
          <a:p>
            <a:endParaRPr lang="pt-BR" dirty="0">
              <a:solidFill>
                <a:srgbClr val="C00000"/>
              </a:solidFill>
              <a:latin typeface="RalewayRegular"/>
            </a:endParaRPr>
          </a:p>
          <a:p>
            <a:r>
              <a:rPr lang="pt-BR" dirty="0">
                <a:solidFill>
                  <a:schemeClr val="bg1"/>
                </a:solidFill>
                <a:latin typeface="RalewayRegular"/>
              </a:rPr>
              <a:t>II - dar às informações recebidas os direcionamentos necessários, nos âmbitos interno e externo, juntamente às autoridades competentes</a:t>
            </a:r>
            <a:r>
              <a:rPr lang="pt-BR" dirty="0" smtClean="0">
                <a:solidFill>
                  <a:schemeClr val="bg1"/>
                </a:solidFill>
                <a:latin typeface="RalewayRegular"/>
              </a:rPr>
              <a:t>; </a:t>
            </a:r>
            <a:r>
              <a:rPr lang="pt-BR" dirty="0">
                <a:solidFill>
                  <a:srgbClr val="C00000"/>
                </a:solidFill>
                <a:latin typeface="RalewayRegular"/>
              </a:rPr>
              <a:t>secundária e terciária</a:t>
            </a:r>
          </a:p>
          <a:p>
            <a:endParaRPr lang="pt-BR" dirty="0">
              <a:solidFill>
                <a:schemeClr val="bg1"/>
              </a:solidFill>
              <a:latin typeface="RalewayRegular"/>
            </a:endParaRPr>
          </a:p>
          <a:p>
            <a:r>
              <a:rPr lang="pt-BR" dirty="0">
                <a:solidFill>
                  <a:schemeClr val="bg1"/>
                </a:solidFill>
                <a:latin typeface="RalewayRegular"/>
              </a:rPr>
              <a:t>III - atuar nas ações de proteção e prevenção de episódios de violência, implementação de medidas de controle e recuperação de episódios, desde o mapeamento das informações e a notificação às autoridades competentes até o acompanhamento da comunidade acadêmica na normalização de suas atividades cotidianas</a:t>
            </a:r>
            <a:r>
              <a:rPr lang="pt-BR" dirty="0" smtClean="0">
                <a:solidFill>
                  <a:schemeClr val="bg1"/>
                </a:solidFill>
                <a:latin typeface="RalewayRegular"/>
              </a:rPr>
              <a:t>;</a:t>
            </a:r>
          </a:p>
          <a:p>
            <a:r>
              <a:rPr lang="pt-BR" dirty="0" smtClean="0">
                <a:solidFill>
                  <a:srgbClr val="C00000"/>
                </a:solidFill>
                <a:latin typeface="RalewayRegular"/>
              </a:rPr>
              <a:t>secundária </a:t>
            </a:r>
            <a:r>
              <a:rPr lang="pt-BR" dirty="0">
                <a:solidFill>
                  <a:srgbClr val="C00000"/>
                </a:solidFill>
                <a:latin typeface="RalewayRegular"/>
              </a:rPr>
              <a:t>e terciária</a:t>
            </a:r>
          </a:p>
          <a:p>
            <a:endParaRPr lang="pt-BR" dirty="0">
              <a:solidFill>
                <a:schemeClr val="bg1"/>
              </a:solidFill>
              <a:latin typeface="RalewayRegular"/>
            </a:endParaRPr>
          </a:p>
          <a:p>
            <a:endParaRPr lang="pt-BR" b="0" i="0" dirty="0">
              <a:solidFill>
                <a:schemeClr val="bg1"/>
              </a:solidFill>
              <a:effectLst/>
              <a:latin typeface="RalewayRegular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827584" y="332656"/>
            <a:ext cx="7200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  <a:latin typeface="RalewayRegular"/>
              </a:rPr>
              <a:t>Protocolo de Ação em Situações de Violência ou Risco de </a:t>
            </a:r>
            <a:r>
              <a:rPr lang="pt-BR" sz="2000" b="1" dirty="0" smtClean="0">
                <a:solidFill>
                  <a:schemeClr val="bg1"/>
                </a:solidFill>
                <a:latin typeface="RalewayRegular"/>
              </a:rPr>
              <a:t>Violência </a:t>
            </a:r>
            <a:r>
              <a:rPr lang="pt-BR" sz="2000" b="1" dirty="0" err="1" smtClean="0">
                <a:solidFill>
                  <a:schemeClr val="bg1"/>
                </a:solidFill>
                <a:latin typeface="RalewayRegular"/>
              </a:rPr>
              <a:t>ex</a:t>
            </a:r>
            <a:r>
              <a:rPr lang="pt-BR" sz="2000" b="1" dirty="0" smtClean="0">
                <a:solidFill>
                  <a:schemeClr val="bg1"/>
                </a:solidFill>
                <a:latin typeface="RalewayRegular"/>
              </a:rPr>
              <a:t>: IFPE</a:t>
            </a:r>
            <a:endParaRPr lang="pt-BR" sz="2000" b="1" dirty="0">
              <a:solidFill>
                <a:schemeClr val="bg1"/>
              </a:solidFill>
              <a:latin typeface="RalewayRegular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179512" y="6381328"/>
            <a:ext cx="8784976" cy="288032"/>
          </a:xfrm>
          <a:prstGeom prst="rect">
            <a:avLst/>
          </a:prstGeom>
          <a:solidFill>
            <a:schemeClr val="tx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100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539552" y="404664"/>
            <a:ext cx="80648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Diretrizes das Nações Unidas para a Prevenção da Delinquência Juvenil (Diretrizes de Riad</a:t>
            </a:r>
            <a:r>
              <a:rPr lang="pt-BR" sz="2000" b="1" dirty="0" smtClean="0">
                <a:solidFill>
                  <a:schemeClr val="bg1"/>
                </a:solidFill>
              </a:rPr>
              <a:t>) </a:t>
            </a:r>
            <a:r>
              <a:rPr lang="pt-BR" sz="2000" b="1" dirty="0" smtClean="0">
                <a:solidFill>
                  <a:srgbClr val="C00000"/>
                </a:solidFill>
              </a:rPr>
              <a:t>Prevenção primária</a:t>
            </a:r>
            <a:endParaRPr lang="pt-BR" sz="2000" b="1" i="0" dirty="0">
              <a:solidFill>
                <a:schemeClr val="bg1"/>
              </a:solidFill>
              <a:effectLst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95536" y="1443841"/>
            <a:ext cx="835292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>
                <a:solidFill>
                  <a:schemeClr val="bg1"/>
                </a:solidFill>
              </a:rPr>
              <a:t>a) ensinar os valores fundamentais e fomentar o respeito à identidade própria e às características culturais da criança, aos valores sociais do país em que mora a criança, às civilizações diferentes da sua e aos direitos humanos e liberdades fundamentais;</a:t>
            </a:r>
          </a:p>
          <a:p>
            <a:r>
              <a:rPr lang="pt-BR" sz="2000" dirty="0">
                <a:solidFill>
                  <a:schemeClr val="bg1"/>
                </a:solidFill>
              </a:rPr>
              <a:t>b) fomentar e desenvolver, o mais possível, a personalidade, as aptidões e a capacidade mental e física dos jovens;</a:t>
            </a:r>
          </a:p>
          <a:p>
            <a:r>
              <a:rPr lang="pt-BR" sz="2000" dirty="0">
                <a:solidFill>
                  <a:schemeClr val="bg1"/>
                </a:solidFill>
              </a:rPr>
              <a:t>c) conseguir a participação ativa dos jovens no processo educativo, no lugar de serem meros objetos passivos de tal processo</a:t>
            </a:r>
            <a:r>
              <a:rPr lang="pt-BR" sz="2000" dirty="0" smtClean="0">
                <a:solidFill>
                  <a:schemeClr val="bg1"/>
                </a:solidFill>
              </a:rPr>
              <a:t>;</a:t>
            </a:r>
          </a:p>
          <a:p>
            <a:r>
              <a:rPr lang="pt-BR" sz="2000" dirty="0">
                <a:solidFill>
                  <a:schemeClr val="bg1"/>
                </a:solidFill>
              </a:rPr>
              <a:t>d) desenvolver atividades que fomentem um sentimento de identidade e integração à escola e à comunidade, como também a compreensão mútua e a harmonia;</a:t>
            </a:r>
          </a:p>
          <a:p>
            <a:r>
              <a:rPr lang="pt-BR" sz="2000" dirty="0">
                <a:solidFill>
                  <a:schemeClr val="bg1"/>
                </a:solidFill>
              </a:rPr>
              <a:t>e) incentivar os jovens a compreender e a respeitar opiniões e pontos de vista diversos, como também as diferenças culturais e de outra índole;</a:t>
            </a:r>
          </a:p>
          <a:p>
            <a:r>
              <a:rPr lang="pt-BR" sz="2000" dirty="0">
                <a:solidFill>
                  <a:schemeClr val="bg1"/>
                </a:solidFill>
              </a:rPr>
              <a:t>f) oferecer informação e orientação sobre a formação profissional, as oportunidades de trabalho e as possibilidades de uma profissão;</a:t>
            </a:r>
          </a:p>
          <a:p>
            <a:r>
              <a:rPr lang="pt-BR" sz="2000" dirty="0">
                <a:solidFill>
                  <a:schemeClr val="bg1"/>
                </a:solidFill>
              </a:rPr>
              <a:t>g) evitar medidas disciplinares severas, particularmente os castigos </a:t>
            </a:r>
            <a:r>
              <a:rPr lang="pt-BR" sz="2000" dirty="0" smtClean="0">
                <a:solidFill>
                  <a:schemeClr val="bg1"/>
                </a:solidFill>
              </a:rPr>
              <a:t>corporais.</a:t>
            </a:r>
          </a:p>
          <a:p>
            <a:endParaRPr lang="pt-BR" sz="2000" dirty="0" smtClean="0">
              <a:solidFill>
                <a:schemeClr val="bg1"/>
              </a:solidFill>
            </a:endParaRPr>
          </a:p>
          <a:p>
            <a:endParaRPr lang="pt-BR" sz="2000" b="0" i="0" dirty="0">
              <a:solidFill>
                <a:srgbClr val="475262"/>
              </a:solidFill>
              <a:effectLst/>
              <a:latin typeface="RalewayRegular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79512" y="6381328"/>
            <a:ext cx="8784976" cy="288032"/>
          </a:xfrm>
          <a:prstGeom prst="rect">
            <a:avLst/>
          </a:prstGeom>
          <a:solidFill>
            <a:schemeClr val="tx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4883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67544" y="1484784"/>
            <a:ext cx="820891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RalewayRegular"/>
              </a:rPr>
              <a:t>Os </a:t>
            </a:r>
            <a:r>
              <a:rPr lang="pt-BR" dirty="0">
                <a:solidFill>
                  <a:schemeClr val="bg1"/>
                </a:solidFill>
                <a:latin typeface="RalewayRegular"/>
              </a:rPr>
              <a:t>sistemas de educação deverão tentar trabalhar em cooperação com os pais, com as organizações comunitárias e com os organismos que se ocupam das atividades dos </a:t>
            </a:r>
            <a:r>
              <a:rPr lang="pt-BR" dirty="0" smtClean="0">
                <a:solidFill>
                  <a:schemeClr val="bg1"/>
                </a:solidFill>
                <a:latin typeface="RalewayRegular"/>
              </a:rPr>
              <a:t>jovens;</a:t>
            </a:r>
          </a:p>
          <a:p>
            <a:endParaRPr lang="pt-BR" dirty="0">
              <a:solidFill>
                <a:schemeClr val="bg1"/>
              </a:solidFill>
              <a:latin typeface="RalewayRegular"/>
            </a:endParaRPr>
          </a:p>
          <a:p>
            <a:r>
              <a:rPr lang="pt-BR" dirty="0" smtClean="0">
                <a:solidFill>
                  <a:schemeClr val="bg1"/>
                </a:solidFill>
                <a:latin typeface="RalewayRegular"/>
              </a:rPr>
              <a:t>Deverá </a:t>
            </a:r>
            <a:r>
              <a:rPr lang="pt-BR" dirty="0">
                <a:solidFill>
                  <a:schemeClr val="bg1"/>
                </a:solidFill>
                <a:latin typeface="RalewayRegular"/>
              </a:rPr>
              <a:t>ser dada ao jovem informação sobre o ordenamento jurídico e seus direitos e obrigações de acordo com a lei, assim como sobre o sistema de valores </a:t>
            </a:r>
            <a:r>
              <a:rPr lang="pt-BR" dirty="0" smtClean="0">
                <a:solidFill>
                  <a:schemeClr val="bg1"/>
                </a:solidFill>
                <a:latin typeface="RalewayRegular"/>
              </a:rPr>
              <a:t>universais;</a:t>
            </a:r>
          </a:p>
          <a:p>
            <a:endParaRPr lang="pt-BR" dirty="0">
              <a:solidFill>
                <a:schemeClr val="bg1"/>
              </a:solidFill>
              <a:latin typeface="RalewayRegular"/>
            </a:endParaRPr>
          </a:p>
          <a:p>
            <a:r>
              <a:rPr lang="pt-BR" dirty="0" smtClean="0">
                <a:solidFill>
                  <a:schemeClr val="bg1"/>
                </a:solidFill>
                <a:latin typeface="RalewayRegular"/>
              </a:rPr>
              <a:t>Os </a:t>
            </a:r>
            <a:r>
              <a:rPr lang="pt-BR" dirty="0">
                <a:solidFill>
                  <a:schemeClr val="bg1"/>
                </a:solidFill>
                <a:latin typeface="RalewayRegular"/>
              </a:rPr>
              <a:t>sistemas de educação deverão cuidar e atender, de maneira especial, aos jovens que estejam em situação de risco social. Deverão ser preparados e utilizados, plenamente, programas de prevenção e materiais didáticos, assim como planos de estudos, critérios e instrumentos </a:t>
            </a:r>
            <a:r>
              <a:rPr lang="pt-BR" dirty="0" smtClean="0">
                <a:solidFill>
                  <a:schemeClr val="bg1"/>
                </a:solidFill>
                <a:latin typeface="RalewayRegular"/>
              </a:rPr>
              <a:t>especializados;</a:t>
            </a:r>
          </a:p>
          <a:p>
            <a:endParaRPr lang="pt-BR" dirty="0" smtClean="0">
              <a:solidFill>
                <a:schemeClr val="bg1"/>
              </a:solidFill>
              <a:latin typeface="RalewayRegular"/>
            </a:endParaRPr>
          </a:p>
          <a:p>
            <a:endParaRPr lang="pt-BR" dirty="0">
              <a:solidFill>
                <a:schemeClr val="bg1"/>
              </a:solidFill>
              <a:latin typeface="RalewayRegular"/>
            </a:endParaRPr>
          </a:p>
          <a:p>
            <a:pPr algn="ctr"/>
            <a:endParaRPr lang="pt-BR" b="0" i="0" dirty="0">
              <a:solidFill>
                <a:schemeClr val="bg1"/>
              </a:solidFill>
              <a:effectLst/>
              <a:latin typeface="RalewayHeavy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79512" y="6381328"/>
            <a:ext cx="8784976" cy="288032"/>
          </a:xfrm>
          <a:prstGeom prst="rect">
            <a:avLst/>
          </a:prstGeom>
          <a:solidFill>
            <a:schemeClr val="tx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539552" y="404664"/>
            <a:ext cx="80648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Diretrizes das Nações Unidas para a Prevenção da Delinquência Juvenil (Diretrizes de Riad</a:t>
            </a:r>
            <a:r>
              <a:rPr lang="pt-BR" sz="2000" b="1" dirty="0" smtClean="0">
                <a:solidFill>
                  <a:schemeClr val="bg1"/>
                </a:solidFill>
              </a:rPr>
              <a:t>) </a:t>
            </a:r>
            <a:r>
              <a:rPr lang="pt-BR" sz="2000" b="1" dirty="0">
                <a:solidFill>
                  <a:srgbClr val="C00000"/>
                </a:solidFill>
              </a:rPr>
              <a:t>Prevenção primária</a:t>
            </a:r>
            <a:endParaRPr lang="pt-BR" sz="2000" b="1" dirty="0">
              <a:solidFill>
                <a:schemeClr val="bg1"/>
              </a:solidFill>
            </a:endParaRPr>
          </a:p>
          <a:p>
            <a:pPr algn="ctr"/>
            <a:endParaRPr lang="pt-BR" sz="2000" b="1" i="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5479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67544" y="1916832"/>
            <a:ext cx="842493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RalewayRegular"/>
              </a:rPr>
              <a:t>Deverá </a:t>
            </a:r>
            <a:r>
              <a:rPr lang="pt-BR" dirty="0">
                <a:solidFill>
                  <a:schemeClr val="bg1"/>
                </a:solidFill>
                <a:latin typeface="RalewayRegular"/>
              </a:rPr>
              <a:t>ser prestada especial atenção na adoção de políticas e estratégias gerais de prevenção do uso indevido de álcool, drogas e outras substâncias por parte dos jovens. Deverá dar-se formação e prover os professores e outros profissionais com meios que possam prevenir e resolver estes problemas. Deverá ser dada aos estudantes informação sobre o emprego e o uso indevido das </a:t>
            </a:r>
            <a:r>
              <a:rPr lang="pt-BR" dirty="0" smtClean="0">
                <a:solidFill>
                  <a:schemeClr val="bg1"/>
                </a:solidFill>
                <a:latin typeface="RalewayRegular"/>
              </a:rPr>
              <a:t>drogas;</a:t>
            </a:r>
          </a:p>
          <a:p>
            <a:endParaRPr lang="pt-BR" dirty="0">
              <a:solidFill>
                <a:schemeClr val="bg1"/>
              </a:solidFill>
              <a:latin typeface="RalewayRegular"/>
            </a:endParaRPr>
          </a:p>
          <a:p>
            <a:r>
              <a:rPr lang="pt-BR" dirty="0" smtClean="0">
                <a:solidFill>
                  <a:schemeClr val="bg1"/>
                </a:solidFill>
                <a:latin typeface="RalewayRegular"/>
              </a:rPr>
              <a:t>As </a:t>
            </a:r>
            <a:r>
              <a:rPr lang="pt-BR" dirty="0">
                <a:solidFill>
                  <a:schemeClr val="bg1"/>
                </a:solidFill>
                <a:latin typeface="RalewayRegular"/>
              </a:rPr>
              <a:t>escolas deverão servir como centros de informação e consulta para prestar assistência médica, assessoria e outros serviços aos jovens, sobretudo aos que estiverem especialmente necessitados e forem objeto de maus-tratos, abandono, vitimização e exploração</a:t>
            </a:r>
            <a:r>
              <a:rPr lang="pt-BR" dirty="0" smtClean="0">
                <a:solidFill>
                  <a:schemeClr val="bg1"/>
                </a:solidFill>
                <a:latin typeface="RalewayRegular"/>
              </a:rPr>
              <a:t>.</a:t>
            </a:r>
          </a:p>
          <a:p>
            <a:endParaRPr lang="pt-BR" dirty="0">
              <a:solidFill>
                <a:schemeClr val="bg1"/>
              </a:solidFill>
              <a:latin typeface="RalewayRegular"/>
            </a:endParaRPr>
          </a:p>
          <a:p>
            <a:r>
              <a:rPr lang="pt-BR" dirty="0" smtClean="0">
                <a:solidFill>
                  <a:schemeClr val="bg1"/>
                </a:solidFill>
                <a:latin typeface="RalewayRegular"/>
              </a:rPr>
              <a:t>Dentre outras ações que as diretrizes pontuam...</a:t>
            </a:r>
            <a:endParaRPr lang="pt-BR" dirty="0">
              <a:solidFill>
                <a:schemeClr val="bg1"/>
              </a:solidFill>
              <a:latin typeface="RalewayRegular"/>
            </a:endParaRPr>
          </a:p>
          <a:p>
            <a:r>
              <a:rPr lang="pt-BR" dirty="0">
                <a:solidFill>
                  <a:schemeClr val="bg1"/>
                </a:solidFill>
                <a:latin typeface="RalewayMedium"/>
              </a:rPr>
              <a:t/>
            </a:r>
            <a:br>
              <a:rPr lang="pt-BR" dirty="0">
                <a:solidFill>
                  <a:schemeClr val="bg1"/>
                </a:solidFill>
                <a:latin typeface="RalewayMedium"/>
              </a:rPr>
            </a:b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539552" y="404664"/>
            <a:ext cx="80648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Diretrizes das Nações Unidas para a Prevenção da Delinquência Juvenil (Diretrizes de Riad</a:t>
            </a:r>
            <a:r>
              <a:rPr lang="pt-BR" sz="2000" b="1" dirty="0" smtClean="0">
                <a:solidFill>
                  <a:schemeClr val="bg1"/>
                </a:solidFill>
              </a:rPr>
              <a:t>) </a:t>
            </a:r>
            <a:r>
              <a:rPr lang="pt-BR" sz="2000" b="1" dirty="0">
                <a:solidFill>
                  <a:srgbClr val="C00000"/>
                </a:solidFill>
              </a:rPr>
              <a:t>Prevenção primária</a:t>
            </a:r>
            <a:endParaRPr lang="pt-BR" sz="2000" b="1" dirty="0">
              <a:solidFill>
                <a:schemeClr val="bg1"/>
              </a:solidFill>
            </a:endParaRPr>
          </a:p>
          <a:p>
            <a:pPr algn="ctr"/>
            <a:endParaRPr lang="pt-BR" sz="2000" b="1" i="0" dirty="0">
              <a:solidFill>
                <a:schemeClr val="bg1"/>
              </a:solidFill>
              <a:effectLst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179512" y="6381328"/>
            <a:ext cx="8784976" cy="288032"/>
          </a:xfrm>
          <a:prstGeom prst="rect">
            <a:avLst/>
          </a:prstGeom>
          <a:solidFill>
            <a:schemeClr val="tx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1611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198481" y="116632"/>
            <a:ext cx="8621991" cy="93610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pt-B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Como estamos nos relacionando?</a:t>
            </a:r>
            <a:endParaRPr lang="pt-BR" sz="40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179512" y="6381328"/>
            <a:ext cx="8784976" cy="288032"/>
          </a:xfrm>
          <a:prstGeom prst="rect">
            <a:avLst/>
          </a:prstGeom>
          <a:solidFill>
            <a:schemeClr val="tx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Picture 2" descr="https://i.pinimg.com/originals/15/66/cc/1566ccc6de6ae962d7def8f2114d44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556792"/>
            <a:ext cx="6696744" cy="4691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4329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39552" y="1700808"/>
            <a:ext cx="820891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• </a:t>
            </a:r>
            <a:r>
              <a:rPr lang="pt-B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Ensinar valores: direitos humanos e liberdades </a:t>
            </a:r>
            <a:r>
              <a:rPr lang="pt-BR" sz="20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fundamentais;</a:t>
            </a:r>
            <a:endParaRPr lang="pt-BR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• Desenvolver </a:t>
            </a:r>
            <a:r>
              <a:rPr lang="pt-BR" sz="20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capacidades;</a:t>
            </a:r>
            <a:endParaRPr lang="pt-BR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• Garantir a participação nas </a:t>
            </a:r>
            <a:r>
              <a:rPr lang="pt-BR" sz="20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decisões;</a:t>
            </a:r>
            <a:endParaRPr lang="pt-BR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• Desenvolver atividades que fomentem a </a:t>
            </a:r>
            <a:r>
              <a:rPr lang="pt-BR" sz="20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integração;</a:t>
            </a:r>
            <a:endParaRPr lang="pt-BR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• Incentivar a compreender e respeitar: diversidade e </a:t>
            </a:r>
            <a:r>
              <a:rPr lang="pt-BR" sz="20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diferenças;</a:t>
            </a:r>
            <a:endParaRPr lang="pt-BR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• Evitar medidas disciplinares </a:t>
            </a:r>
            <a:r>
              <a:rPr lang="pt-BR" sz="20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severas;</a:t>
            </a:r>
            <a:endParaRPr lang="pt-BR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• Cooperar com pais, mães e </a:t>
            </a:r>
            <a:r>
              <a:rPr lang="pt-BR" sz="20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responsáveis;</a:t>
            </a:r>
            <a:endParaRPr lang="pt-BR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• Informar sobre direitos e </a:t>
            </a:r>
            <a:r>
              <a:rPr lang="pt-BR" sz="20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deveres;</a:t>
            </a:r>
            <a:endParaRPr lang="pt-BR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• Atender especialmente aos que estão em </a:t>
            </a:r>
            <a:r>
              <a:rPr lang="pt-BR" sz="20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risco;</a:t>
            </a:r>
            <a:endParaRPr lang="pt-BR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• Prevenir abuso de álcool e </a:t>
            </a:r>
            <a:r>
              <a:rPr lang="pt-BR" sz="20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drogas;</a:t>
            </a:r>
            <a:endParaRPr lang="pt-BR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• Ser referente, espaço de confiança: casos de maus tratos, vitimização</a:t>
            </a:r>
            <a:r>
              <a:rPr lang="pt-BR" sz="20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...;</a:t>
            </a:r>
            <a:endParaRPr lang="pt-BR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• Evitar que abandonem os </a:t>
            </a:r>
            <a:r>
              <a:rPr lang="pt-BR" sz="20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estudos.</a:t>
            </a:r>
            <a:endParaRPr lang="pt-BR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pt-B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pt-BR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604391" y="332656"/>
            <a:ext cx="58311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 além </a:t>
            </a:r>
            <a:r>
              <a:rPr lang="pt-BR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dos conteúdos acadêmicos:</a:t>
            </a:r>
          </a:p>
        </p:txBody>
      </p:sp>
      <p:sp>
        <p:nvSpPr>
          <p:cNvPr id="4" name="Retângulo 3"/>
          <p:cNvSpPr/>
          <p:nvPr/>
        </p:nvSpPr>
        <p:spPr>
          <a:xfrm>
            <a:off x="179512" y="6381328"/>
            <a:ext cx="8784976" cy="288032"/>
          </a:xfrm>
          <a:prstGeom prst="rect">
            <a:avLst/>
          </a:prstGeom>
          <a:solidFill>
            <a:schemeClr val="tx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621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90055"/>
            <a:ext cx="3810000" cy="539115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5404" y="90055"/>
            <a:ext cx="2871092" cy="3514725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7504" y="28809"/>
            <a:ext cx="2247900" cy="449580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4067944" y="4942596"/>
            <a:ext cx="4752528" cy="461665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</a:rPr>
              <a:t>desafios </a:t>
            </a:r>
            <a:r>
              <a:rPr lang="pt-BR" sz="2400" b="1" dirty="0" smtClean="0">
                <a:solidFill>
                  <a:schemeClr val="bg1"/>
                </a:solidFill>
              </a:rPr>
              <a:t>e potencialidades</a:t>
            </a:r>
            <a:endParaRPr lang="pt-BR" sz="2400" b="1" dirty="0">
              <a:solidFill>
                <a:schemeClr val="tx1">
                  <a:lumMod val="25000"/>
                </a:schemeClr>
              </a:solidFill>
              <a:latin typeface="Bodoni MT Condensed" panose="02070606080606020203" pitchFamily="18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545" y="6288436"/>
            <a:ext cx="8868996" cy="300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163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9"/>
          <p:cNvSpPr/>
          <p:nvPr/>
        </p:nvSpPr>
        <p:spPr>
          <a:xfrm>
            <a:off x="177297" y="2708920"/>
            <a:ext cx="8784976" cy="720080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altLang="pt-BR" sz="3200" b="1" dirty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O que é juventude</a:t>
            </a:r>
            <a:r>
              <a:rPr lang="pt-BR" altLang="pt-BR" sz="3200" b="1" dirty="0" smtClean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?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79512" y="6381328"/>
            <a:ext cx="8784976" cy="288032"/>
          </a:xfrm>
          <a:prstGeom prst="rect">
            <a:avLst/>
          </a:prstGeom>
          <a:solidFill>
            <a:schemeClr val="tx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de cantos arredondados 7"/>
          <p:cNvSpPr/>
          <p:nvPr/>
        </p:nvSpPr>
        <p:spPr>
          <a:xfrm>
            <a:off x="755576" y="1772816"/>
            <a:ext cx="4128809" cy="3647580"/>
          </a:xfrm>
          <a:prstGeom prst="roundRect">
            <a:avLst>
              <a:gd name="adj" fmla="val 1580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800"/>
              </a:spcBef>
              <a:buClr>
                <a:srgbClr val="000000"/>
              </a:buClr>
              <a:buFont typeface="Times New Roman" pitchFamily="18" charset="0"/>
              <a:buNone/>
            </a:pPr>
            <a:r>
              <a:rPr lang="pt-BR" altLang="pt-BR" sz="3600" dirty="0" smtClean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Porquê juventudes no plural?</a:t>
            </a:r>
            <a:endParaRPr lang="pt-BR" altLang="pt-BR" sz="3600" dirty="0">
              <a:solidFill>
                <a:schemeClr val="bg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2080" y="2039268"/>
            <a:ext cx="2857500" cy="311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395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mage result for agradecimen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16632"/>
            <a:ext cx="8881513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6713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7504" y="228600"/>
            <a:ext cx="8856984" cy="758952"/>
          </a:xfrm>
        </p:spPr>
        <p:txBody>
          <a:bodyPr>
            <a:no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</a:rPr>
              <a:t>Juventude como fase constituinte e decisiva de nossas vidas!</a:t>
            </a:r>
            <a:endParaRPr lang="pt-BR" sz="2400" b="1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16121" y="1556792"/>
            <a:ext cx="8503920" cy="4572000"/>
          </a:xfrm>
        </p:spPr>
        <p:txBody>
          <a:bodyPr>
            <a:normAutofit fontScale="92500"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Juventude enquanto faixa etária ou condição social;</a:t>
            </a:r>
          </a:p>
          <a:p>
            <a:r>
              <a:rPr lang="pt-BR" dirty="0" smtClean="0">
                <a:solidFill>
                  <a:schemeClr val="bg1"/>
                </a:solidFill>
              </a:rPr>
              <a:t>Juventude enquanto condição social transitória e biológica;</a:t>
            </a:r>
          </a:p>
          <a:p>
            <a:r>
              <a:rPr lang="pt-BR" dirty="0" smtClean="0">
                <a:solidFill>
                  <a:schemeClr val="bg1"/>
                </a:solidFill>
              </a:rPr>
              <a:t>Período relativamente longo de nosso ciclo vital;</a:t>
            </a:r>
          </a:p>
          <a:p>
            <a:r>
              <a:rPr lang="pt-BR" dirty="0" smtClean="0">
                <a:solidFill>
                  <a:schemeClr val="bg1"/>
                </a:solidFill>
              </a:rPr>
              <a:t>Diferenças na socialização (ser criança, jovem ou adulto);</a:t>
            </a:r>
          </a:p>
          <a:p>
            <a:r>
              <a:rPr lang="pt-BR" dirty="0" smtClean="0">
                <a:solidFill>
                  <a:schemeClr val="bg1"/>
                </a:solidFill>
              </a:rPr>
              <a:t>Juventude na antropologia: rituais de passagem ou ritos de iniciação = feminino (menstruação)</a:t>
            </a:r>
          </a:p>
          <a:p>
            <a:pPr marL="0" indent="0">
              <a:buNone/>
            </a:pPr>
            <a:r>
              <a:rPr lang="pt-BR" dirty="0">
                <a:solidFill>
                  <a:schemeClr val="bg1"/>
                </a:solidFill>
              </a:rPr>
              <a:t> </a:t>
            </a:r>
            <a:r>
              <a:rPr lang="pt-BR" dirty="0" smtClean="0">
                <a:solidFill>
                  <a:schemeClr val="bg1"/>
                </a:solidFill>
              </a:rPr>
              <a:t>                         = masculino (rituais de caça);</a:t>
            </a:r>
          </a:p>
          <a:p>
            <a:pPr marL="0" indent="0">
              <a:buNone/>
            </a:pPr>
            <a:r>
              <a:rPr lang="pt-BR" dirty="0" smtClean="0">
                <a:solidFill>
                  <a:schemeClr val="bg1"/>
                </a:solidFill>
              </a:rPr>
              <a:t>Exemplo: </a:t>
            </a:r>
            <a:r>
              <a:rPr lang="pt-BR" dirty="0" err="1" smtClean="0">
                <a:solidFill>
                  <a:schemeClr val="bg1"/>
                </a:solidFill>
              </a:rPr>
              <a:t>Escarificações</a:t>
            </a:r>
            <a:r>
              <a:rPr lang="pt-BR" dirty="0" smtClean="0">
                <a:solidFill>
                  <a:schemeClr val="bg1"/>
                </a:solidFill>
              </a:rPr>
              <a:t> = marcas no corpo para assumir seu papel social</a:t>
            </a:r>
          </a:p>
          <a:p>
            <a:r>
              <a:rPr lang="pt-BR" dirty="0" smtClean="0">
                <a:solidFill>
                  <a:schemeClr val="bg1"/>
                </a:solidFill>
              </a:rPr>
              <a:t>A turma do NEM </a:t>
            </a:r>
            <a:r>
              <a:rPr lang="pt-BR" dirty="0" err="1" smtClean="0">
                <a:solidFill>
                  <a:schemeClr val="bg1"/>
                </a:solidFill>
              </a:rPr>
              <a:t>NEM</a:t>
            </a:r>
            <a:r>
              <a:rPr lang="pt-BR" dirty="0" smtClean="0">
                <a:solidFill>
                  <a:schemeClr val="bg1"/>
                </a:solidFill>
              </a:rPr>
              <a:t>! Não é mais possível pensarmos assim!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179512" y="6381328"/>
            <a:ext cx="8784976" cy="288032"/>
          </a:xfrm>
          <a:prstGeom prst="rect">
            <a:avLst/>
          </a:prstGeom>
          <a:solidFill>
            <a:schemeClr val="tx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6897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9"/>
          <p:cNvSpPr/>
          <p:nvPr/>
        </p:nvSpPr>
        <p:spPr>
          <a:xfrm>
            <a:off x="177297" y="2708920"/>
            <a:ext cx="8784976" cy="720080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96848"/>
            <a:ext cx="8534400" cy="840899"/>
          </a:xfrm>
        </p:spPr>
        <p:txBody>
          <a:bodyPr>
            <a:normAutofit fontScale="90000"/>
          </a:bodyPr>
          <a:lstStyle/>
          <a:p>
            <a:r>
              <a:rPr lang="pt-BR" altLang="pt-BR" sz="3200" dirty="0" smtClean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/>
            </a:r>
            <a:br>
              <a:rPr lang="pt-BR" altLang="pt-BR" sz="3200" dirty="0" smtClean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</a:br>
            <a:r>
              <a:rPr lang="pt-BR" altLang="pt-BR" sz="3200" dirty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/>
            </a:r>
            <a:br>
              <a:rPr lang="pt-BR" altLang="pt-BR" sz="3200" dirty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</a:br>
            <a:r>
              <a:rPr lang="pt-BR" altLang="pt-BR" sz="3200" dirty="0" smtClean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/>
            </a:r>
            <a:br>
              <a:rPr lang="pt-BR" altLang="pt-BR" sz="3200" dirty="0" smtClean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</a:br>
            <a:r>
              <a:rPr lang="pt-BR" altLang="pt-BR" sz="3200" dirty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/>
            </a:r>
            <a:br>
              <a:rPr lang="pt-BR" altLang="pt-BR" sz="3200" dirty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</a:br>
            <a:r>
              <a:rPr lang="pt-BR" altLang="pt-BR" sz="3200" dirty="0" smtClean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/>
            </a:r>
            <a:br>
              <a:rPr lang="pt-BR" altLang="pt-BR" sz="3200" dirty="0" smtClean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</a:br>
            <a:r>
              <a:rPr lang="pt-BR" altLang="pt-BR" sz="3200" b="1" dirty="0" smtClean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O </a:t>
            </a:r>
            <a:r>
              <a:rPr lang="pt-BR" altLang="pt-BR" sz="3200" b="1" dirty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que é violência</a:t>
            </a:r>
            <a:r>
              <a:rPr lang="pt-BR" altLang="pt-BR" sz="3200" b="1" dirty="0" smtClean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?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79512" y="6381328"/>
            <a:ext cx="8784976" cy="288032"/>
          </a:xfrm>
          <a:prstGeom prst="rect">
            <a:avLst/>
          </a:prstGeom>
          <a:solidFill>
            <a:schemeClr val="tx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de cantos arredondados 7"/>
          <p:cNvSpPr/>
          <p:nvPr/>
        </p:nvSpPr>
        <p:spPr>
          <a:xfrm>
            <a:off x="755576" y="1772816"/>
            <a:ext cx="4128809" cy="3647580"/>
          </a:xfrm>
          <a:prstGeom prst="roundRect">
            <a:avLst>
              <a:gd name="adj" fmla="val 1580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800"/>
              </a:spcBef>
              <a:buClr>
                <a:srgbClr val="000000"/>
              </a:buClr>
              <a:buFont typeface="Times New Roman" pitchFamily="18" charset="0"/>
              <a:buNone/>
            </a:pPr>
            <a:r>
              <a:rPr lang="pt-BR" altLang="pt-BR" sz="3600" dirty="0" smtClean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Porquê violências no plural?</a:t>
            </a:r>
          </a:p>
          <a:p>
            <a:pPr algn="ctr">
              <a:spcBef>
                <a:spcPts val="800"/>
              </a:spcBef>
              <a:buClr>
                <a:srgbClr val="000000"/>
              </a:buClr>
              <a:buFont typeface="Times New Roman" pitchFamily="18" charset="0"/>
              <a:buNone/>
            </a:pPr>
            <a:r>
              <a:rPr lang="pt-BR" altLang="pt-BR" sz="3600" dirty="0" smtClean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E que violências mais acometem a escola?</a:t>
            </a:r>
            <a:endParaRPr lang="pt-BR" altLang="pt-BR" sz="3600" dirty="0">
              <a:solidFill>
                <a:schemeClr val="bg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2080" y="1901156"/>
            <a:ext cx="2695575" cy="169545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3622" y="3704035"/>
            <a:ext cx="2714033" cy="1634054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785474" y="5577696"/>
            <a:ext cx="75309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err="1">
                <a:solidFill>
                  <a:srgbClr val="FF0000"/>
                </a:solidFill>
              </a:rPr>
              <a:t>bullying</a:t>
            </a:r>
            <a:r>
              <a:rPr lang="pt-BR" dirty="0">
                <a:solidFill>
                  <a:srgbClr val="FF0000"/>
                </a:solidFill>
              </a:rPr>
              <a:t>, </a:t>
            </a:r>
            <a:r>
              <a:rPr lang="pt-BR" dirty="0" smtClean="0">
                <a:solidFill>
                  <a:srgbClr val="FF0000"/>
                </a:solidFill>
              </a:rPr>
              <a:t>agressão física e verbal, casos de assédio sexual, violência doméstica, </a:t>
            </a:r>
            <a:r>
              <a:rPr lang="pt-BR" dirty="0">
                <a:solidFill>
                  <a:srgbClr val="FF0000"/>
                </a:solidFill>
              </a:rPr>
              <a:t>violações neonazistas e </a:t>
            </a:r>
            <a:r>
              <a:rPr lang="pt-BR" dirty="0" smtClean="0">
                <a:solidFill>
                  <a:srgbClr val="FF0000"/>
                </a:solidFill>
              </a:rPr>
              <a:t>antissemitas, motivações políticas (extrema direita) </a:t>
            </a:r>
            <a:r>
              <a:rPr lang="pt-BR" dirty="0" err="1" smtClean="0">
                <a:solidFill>
                  <a:srgbClr val="FF0000"/>
                </a:solidFill>
              </a:rPr>
              <a:t>etc</a:t>
            </a:r>
            <a:endParaRPr lang="pt-B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783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Ataques de violência extrema em escolas no Brasil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279074" y="1700808"/>
            <a:ext cx="8503920" cy="4572000"/>
          </a:xfrm>
        </p:spPr>
        <p:txBody>
          <a:bodyPr>
            <a:normAutofit fontScale="77500" lnSpcReduction="20000"/>
          </a:bodyPr>
          <a:lstStyle/>
          <a:p>
            <a:r>
              <a:rPr lang="pt-BR" dirty="0">
                <a:solidFill>
                  <a:schemeClr val="bg1"/>
                </a:solidFill>
              </a:rPr>
              <a:t>E</a:t>
            </a:r>
            <a:r>
              <a:rPr lang="pt-BR" dirty="0" smtClean="0">
                <a:solidFill>
                  <a:schemeClr val="bg1"/>
                </a:solidFill>
              </a:rPr>
              <a:t>studo </a:t>
            </a:r>
            <a:r>
              <a:rPr lang="pt-BR" dirty="0">
                <a:solidFill>
                  <a:schemeClr val="bg1"/>
                </a:solidFill>
              </a:rPr>
              <a:t>da </a:t>
            </a:r>
            <a:r>
              <a:rPr lang="pt-BR" dirty="0" smtClean="0">
                <a:solidFill>
                  <a:schemeClr val="bg1"/>
                </a:solidFill>
              </a:rPr>
              <a:t>Unicamp (Telma Vinha e </a:t>
            </a:r>
            <a:r>
              <a:rPr lang="pt-BR" dirty="0" err="1" smtClean="0">
                <a:solidFill>
                  <a:schemeClr val="bg1"/>
                </a:solidFill>
              </a:rPr>
              <a:t>Cleo</a:t>
            </a:r>
            <a:r>
              <a:rPr lang="pt-BR" dirty="0" smtClean="0">
                <a:solidFill>
                  <a:schemeClr val="bg1"/>
                </a:solidFill>
              </a:rPr>
              <a:t> Garcia,2023) </a:t>
            </a:r>
            <a:r>
              <a:rPr lang="pt-BR" dirty="0">
                <a:solidFill>
                  <a:schemeClr val="bg1"/>
                </a:solidFill>
              </a:rPr>
              <a:t>aponta que quando não há programas de acolhimento para jovens com problemas, muitos acabam sendo amparados pelos grupos extremistas e se voltam contra a escola e para a escola porque há uma incitação e sentimento de vingança onde ele se sentiu humilhado e </a:t>
            </a:r>
            <a:r>
              <a:rPr lang="pt-BR" dirty="0" smtClean="0">
                <a:solidFill>
                  <a:schemeClr val="bg1"/>
                </a:solidFill>
              </a:rPr>
              <a:t>excluído:</a:t>
            </a:r>
          </a:p>
          <a:p>
            <a:r>
              <a:rPr lang="pt-BR" dirty="0">
                <a:solidFill>
                  <a:schemeClr val="bg1"/>
                </a:solidFill>
              </a:rPr>
              <a:t>impactos negativos da violência extrema potencializados - efeitos nos diversos grupos que constituem a escola, na comunidade do entorno, cidade, demais escolas da </a:t>
            </a:r>
            <a:r>
              <a:rPr lang="pt-BR" dirty="0" smtClean="0">
                <a:solidFill>
                  <a:schemeClr val="bg1"/>
                </a:solidFill>
              </a:rPr>
              <a:t>rede</a:t>
            </a:r>
            <a:r>
              <a:rPr lang="pt-BR" dirty="0">
                <a:solidFill>
                  <a:schemeClr val="bg1"/>
                </a:solidFill>
              </a:rPr>
              <a:t>;</a:t>
            </a:r>
            <a:endParaRPr lang="pt-BR" dirty="0" smtClean="0">
              <a:solidFill>
                <a:schemeClr val="bg1"/>
              </a:solidFill>
            </a:endParaRPr>
          </a:p>
          <a:p>
            <a:r>
              <a:rPr lang="pt-BR" dirty="0" smtClean="0">
                <a:solidFill>
                  <a:schemeClr val="bg1"/>
                </a:solidFill>
              </a:rPr>
              <a:t>efeitos </a:t>
            </a:r>
            <a:r>
              <a:rPr lang="pt-BR" dirty="0">
                <a:solidFill>
                  <a:schemeClr val="bg1"/>
                </a:solidFill>
              </a:rPr>
              <a:t>danosos decorrentes: traumas individuais e coletivos, adoecimentos, risco de novas violências e aumento expressivo dos transtornos mentais, do consumo de álcool e de drogas, do abandono escolar, do afastamento do trabalho, das separações, entre </a:t>
            </a:r>
            <a:r>
              <a:rPr lang="pt-BR" dirty="0" smtClean="0">
                <a:solidFill>
                  <a:schemeClr val="bg1"/>
                </a:solidFill>
              </a:rPr>
              <a:t>outros;</a:t>
            </a:r>
            <a:endParaRPr lang="pt-BR" dirty="0">
              <a:solidFill>
                <a:schemeClr val="bg1"/>
              </a:solidFill>
            </a:endParaRPr>
          </a:p>
          <a:p>
            <a:r>
              <a:rPr lang="pt-BR" dirty="0" smtClean="0">
                <a:solidFill>
                  <a:schemeClr val="bg1"/>
                </a:solidFill>
              </a:rPr>
              <a:t>situação </a:t>
            </a:r>
            <a:r>
              <a:rPr lang="pt-BR" dirty="0">
                <a:solidFill>
                  <a:schemeClr val="bg1"/>
                </a:solidFill>
              </a:rPr>
              <a:t>de exceção - emergência gravíssima e de alta </a:t>
            </a:r>
            <a:r>
              <a:rPr lang="pt-BR" dirty="0" smtClean="0">
                <a:solidFill>
                  <a:schemeClr val="bg1"/>
                </a:solidFill>
              </a:rPr>
              <a:t>complexidade.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179512" y="6381328"/>
            <a:ext cx="8784976" cy="288032"/>
          </a:xfrm>
          <a:prstGeom prst="rect">
            <a:avLst/>
          </a:prstGeom>
          <a:solidFill>
            <a:schemeClr val="tx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3320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998296"/>
          </a:xfrm>
        </p:spPr>
        <p:txBody>
          <a:bodyPr>
            <a:normAutofit lnSpcReduction="10000"/>
          </a:bodyPr>
          <a:lstStyle/>
          <a:p>
            <a:r>
              <a:rPr lang="pt-BR" dirty="0">
                <a:solidFill>
                  <a:schemeClr val="bg1"/>
                </a:solidFill>
              </a:rPr>
              <a:t>Jovens </a:t>
            </a:r>
            <a:r>
              <a:rPr lang="pt-BR" dirty="0" smtClean="0">
                <a:solidFill>
                  <a:schemeClr val="bg1"/>
                </a:solidFill>
              </a:rPr>
              <a:t>(o </a:t>
            </a:r>
            <a:r>
              <a:rPr lang="pt-BR" dirty="0">
                <a:solidFill>
                  <a:schemeClr val="bg1"/>
                </a:solidFill>
              </a:rPr>
              <a:t>mais jovem desses atiradores tinha 10 anos e o mais velho (ex-aluno) 25 </a:t>
            </a:r>
            <a:r>
              <a:rPr lang="pt-BR" dirty="0" smtClean="0">
                <a:solidFill>
                  <a:schemeClr val="bg1"/>
                </a:solidFill>
              </a:rPr>
              <a:t>anos);</a:t>
            </a:r>
          </a:p>
          <a:p>
            <a:r>
              <a:rPr lang="pt-BR" dirty="0" smtClean="0">
                <a:solidFill>
                  <a:schemeClr val="bg1"/>
                </a:solidFill>
              </a:rPr>
              <a:t>Sexo masculino; Brancos; </a:t>
            </a:r>
            <a:r>
              <a:rPr lang="pt-BR" dirty="0">
                <a:solidFill>
                  <a:schemeClr val="bg1"/>
                </a:solidFill>
              </a:rPr>
              <a:t>Gosto pela violência e culto à</a:t>
            </a:r>
            <a:r>
              <a:rPr lang="pt-BR" dirty="0" smtClean="0">
                <a:solidFill>
                  <a:schemeClr val="bg1"/>
                </a:solidFill>
              </a:rPr>
              <a:t>s armas; Indícios </a:t>
            </a:r>
            <a:r>
              <a:rPr lang="pt-BR" dirty="0">
                <a:solidFill>
                  <a:schemeClr val="bg1"/>
                </a:solidFill>
              </a:rPr>
              <a:t>de transtornos mentais </a:t>
            </a:r>
            <a:r>
              <a:rPr lang="pt-BR" dirty="0" smtClean="0">
                <a:solidFill>
                  <a:schemeClr val="bg1"/>
                </a:solidFill>
              </a:rPr>
              <a:t>variados;</a:t>
            </a:r>
          </a:p>
          <a:p>
            <a:r>
              <a:rPr lang="pt-BR" dirty="0" smtClean="0">
                <a:solidFill>
                  <a:schemeClr val="bg1"/>
                </a:solidFill>
              </a:rPr>
              <a:t>“</a:t>
            </a:r>
            <a:r>
              <a:rPr lang="pt-BR" dirty="0">
                <a:solidFill>
                  <a:schemeClr val="bg1"/>
                </a:solidFill>
              </a:rPr>
              <a:t>Isolamento social” – relações interpessoais </a:t>
            </a:r>
            <a:r>
              <a:rPr lang="pt-BR" dirty="0" smtClean="0">
                <a:solidFill>
                  <a:schemeClr val="bg1"/>
                </a:solidFill>
              </a:rPr>
              <a:t>restritas</a:t>
            </a:r>
          </a:p>
          <a:p>
            <a:r>
              <a:rPr lang="pt-BR" dirty="0" smtClean="0">
                <a:solidFill>
                  <a:schemeClr val="bg1"/>
                </a:solidFill>
              </a:rPr>
              <a:t>Misoginia </a:t>
            </a:r>
            <a:r>
              <a:rPr lang="pt-BR" dirty="0">
                <a:solidFill>
                  <a:schemeClr val="bg1"/>
                </a:solidFill>
              </a:rPr>
              <a:t>- masculinidade tóxica (machistas, agressivos, submissão da </a:t>
            </a:r>
            <a:r>
              <a:rPr lang="pt-BR" dirty="0" smtClean="0">
                <a:solidFill>
                  <a:schemeClr val="bg1"/>
                </a:solidFill>
              </a:rPr>
              <a:t>mulher); racismo; homofobia;</a:t>
            </a:r>
          </a:p>
          <a:p>
            <a:r>
              <a:rPr lang="pt-BR" dirty="0" smtClean="0">
                <a:solidFill>
                  <a:schemeClr val="bg1"/>
                </a:solidFill>
              </a:rPr>
              <a:t>Mobilidade </a:t>
            </a:r>
            <a:r>
              <a:rPr lang="pt-BR" dirty="0">
                <a:solidFill>
                  <a:schemeClr val="bg1"/>
                </a:solidFill>
              </a:rPr>
              <a:t>econômica descendente da família – </a:t>
            </a:r>
            <a:r>
              <a:rPr lang="pt-BR" dirty="0" smtClean="0">
                <a:solidFill>
                  <a:schemeClr val="bg1"/>
                </a:solidFill>
              </a:rPr>
              <a:t>desemprego;</a:t>
            </a:r>
          </a:p>
          <a:p>
            <a:r>
              <a:rPr lang="pt-BR" dirty="0" smtClean="0">
                <a:solidFill>
                  <a:schemeClr val="bg1"/>
                </a:solidFill>
              </a:rPr>
              <a:t>falta </a:t>
            </a:r>
            <a:r>
              <a:rPr lang="pt-BR" dirty="0">
                <a:solidFill>
                  <a:schemeClr val="bg1"/>
                </a:solidFill>
              </a:rPr>
              <a:t>de perspectiva e </a:t>
            </a:r>
            <a:r>
              <a:rPr lang="pt-BR" dirty="0" smtClean="0">
                <a:solidFill>
                  <a:schemeClr val="bg1"/>
                </a:solidFill>
              </a:rPr>
              <a:t>propósito; </a:t>
            </a:r>
            <a:r>
              <a:rPr lang="pt-BR" dirty="0">
                <a:solidFill>
                  <a:schemeClr val="bg1"/>
                </a:solidFill>
              </a:rPr>
              <a:t>Alguns apresentam histórico de violência </a:t>
            </a:r>
            <a:r>
              <a:rPr lang="pt-BR" dirty="0" smtClean="0">
                <a:solidFill>
                  <a:schemeClr val="bg1"/>
                </a:solidFill>
              </a:rPr>
              <a:t>doméstica; Muitos </a:t>
            </a:r>
            <a:r>
              <a:rPr lang="pt-BR" b="1" dirty="0">
                <a:solidFill>
                  <a:schemeClr val="bg1"/>
                </a:solidFill>
              </a:rPr>
              <a:t>abandonaram a </a:t>
            </a:r>
            <a:r>
              <a:rPr lang="pt-BR" b="1" dirty="0" smtClean="0">
                <a:solidFill>
                  <a:schemeClr val="bg1"/>
                </a:solidFill>
              </a:rPr>
              <a:t>escola;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chemeClr val="bg1"/>
                </a:solidFill>
              </a:rPr>
              <a:t>Perfil dos autores dos ataques às escolas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79512" y="6381328"/>
            <a:ext cx="8784976" cy="288032"/>
          </a:xfrm>
          <a:prstGeom prst="rect">
            <a:avLst/>
          </a:prstGeom>
          <a:solidFill>
            <a:schemeClr val="tx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5542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chemeClr val="bg1"/>
                </a:solidFill>
              </a:rPr>
              <a:t>Duas características principais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998296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pt-BR" dirty="0">
                <a:solidFill>
                  <a:schemeClr val="bg1"/>
                </a:solidFill>
              </a:rPr>
              <a:t>1) Sofrimento na escola </a:t>
            </a:r>
            <a:endParaRPr lang="pt-BR" dirty="0" smtClean="0">
              <a:solidFill>
                <a:schemeClr val="bg1"/>
              </a:solidFill>
            </a:endParaRPr>
          </a:p>
          <a:p>
            <a:r>
              <a:rPr lang="pt-BR" dirty="0" smtClean="0">
                <a:solidFill>
                  <a:schemeClr val="bg1"/>
                </a:solidFill>
              </a:rPr>
              <a:t>ex</a:t>
            </a:r>
            <a:r>
              <a:rPr lang="pt-BR" dirty="0">
                <a:solidFill>
                  <a:schemeClr val="bg1"/>
                </a:solidFill>
              </a:rPr>
              <a:t>. ciúmes, </a:t>
            </a:r>
            <a:r>
              <a:rPr lang="pt-BR" dirty="0" smtClean="0">
                <a:solidFill>
                  <a:schemeClr val="bg1"/>
                </a:solidFill>
              </a:rPr>
              <a:t>ter </a:t>
            </a:r>
            <a:r>
              <a:rPr lang="pt-BR" dirty="0">
                <a:solidFill>
                  <a:schemeClr val="bg1"/>
                </a:solidFill>
              </a:rPr>
              <a:t>sido castigado na véspera, </a:t>
            </a:r>
            <a:r>
              <a:rPr lang="pt-BR" dirty="0" err="1" smtClean="0">
                <a:solidFill>
                  <a:schemeClr val="bg1"/>
                </a:solidFill>
              </a:rPr>
              <a:t>Bullying</a:t>
            </a:r>
            <a:r>
              <a:rPr lang="pt-BR" dirty="0" smtClean="0">
                <a:solidFill>
                  <a:schemeClr val="bg1"/>
                </a:solidFill>
              </a:rPr>
              <a:t> e </a:t>
            </a:r>
            <a:r>
              <a:rPr lang="pt-BR" dirty="0" err="1" smtClean="0">
                <a:solidFill>
                  <a:schemeClr val="bg1"/>
                </a:solidFill>
              </a:rPr>
              <a:t>cyberbullying</a:t>
            </a:r>
            <a:r>
              <a:rPr lang="pt-BR" dirty="0" smtClean="0">
                <a:solidFill>
                  <a:schemeClr val="bg1"/>
                </a:solidFill>
              </a:rPr>
              <a:t>;</a:t>
            </a:r>
          </a:p>
          <a:p>
            <a:r>
              <a:rPr lang="pt-BR" dirty="0" smtClean="0">
                <a:solidFill>
                  <a:schemeClr val="bg1"/>
                </a:solidFill>
              </a:rPr>
              <a:t>aprendizagem </a:t>
            </a:r>
            <a:r>
              <a:rPr lang="pt-BR" dirty="0">
                <a:solidFill>
                  <a:schemeClr val="bg1"/>
                </a:solidFill>
              </a:rPr>
              <a:t>de métodos pela internet (coquetel </a:t>
            </a:r>
            <a:r>
              <a:rPr lang="pt-BR" dirty="0" err="1" smtClean="0">
                <a:solidFill>
                  <a:schemeClr val="bg1"/>
                </a:solidFill>
              </a:rPr>
              <a:t>molotov</a:t>
            </a:r>
            <a:r>
              <a:rPr lang="pt-BR" dirty="0" smtClean="0">
                <a:solidFill>
                  <a:schemeClr val="bg1"/>
                </a:solidFill>
              </a:rPr>
              <a:t>)</a:t>
            </a:r>
          </a:p>
          <a:p>
            <a:pPr marL="0" indent="0">
              <a:buNone/>
            </a:pPr>
            <a:r>
              <a:rPr lang="pt-BR" dirty="0" smtClean="0">
                <a:solidFill>
                  <a:schemeClr val="bg1"/>
                </a:solidFill>
              </a:rPr>
              <a:t>2) Adolescentes que são usuários da subcultura extremista (últimos anos)</a:t>
            </a:r>
          </a:p>
          <a:p>
            <a:r>
              <a:rPr lang="pt-BR" dirty="0" smtClean="0">
                <a:solidFill>
                  <a:schemeClr val="bg1"/>
                </a:solidFill>
              </a:rPr>
              <a:t>geralmente </a:t>
            </a:r>
            <a:r>
              <a:rPr lang="pt-BR" dirty="0">
                <a:solidFill>
                  <a:schemeClr val="bg1"/>
                </a:solidFill>
              </a:rPr>
              <a:t>buscam fazer o maior numero de </a:t>
            </a:r>
            <a:r>
              <a:rPr lang="pt-BR" dirty="0" smtClean="0">
                <a:solidFill>
                  <a:schemeClr val="bg1"/>
                </a:solidFill>
              </a:rPr>
              <a:t>vítimas;</a:t>
            </a:r>
          </a:p>
          <a:p>
            <a:r>
              <a:rPr lang="pt-BR" dirty="0">
                <a:solidFill>
                  <a:schemeClr val="bg1"/>
                </a:solidFill>
              </a:rPr>
              <a:t>p</a:t>
            </a:r>
            <a:r>
              <a:rPr lang="pt-BR" dirty="0" smtClean="0">
                <a:solidFill>
                  <a:schemeClr val="bg1"/>
                </a:solidFill>
              </a:rPr>
              <a:t>lanejamento </a:t>
            </a:r>
            <a:r>
              <a:rPr lang="pt-BR" dirty="0">
                <a:solidFill>
                  <a:schemeClr val="bg1"/>
                </a:solidFill>
              </a:rPr>
              <a:t>(+ de 2 anos: </a:t>
            </a:r>
            <a:r>
              <a:rPr lang="pt-BR" dirty="0" smtClean="0">
                <a:solidFill>
                  <a:schemeClr val="bg1"/>
                </a:solidFill>
              </a:rPr>
              <a:t>Aracruz);</a:t>
            </a:r>
          </a:p>
          <a:p>
            <a:r>
              <a:rPr lang="pt-BR" dirty="0">
                <a:solidFill>
                  <a:schemeClr val="bg1"/>
                </a:solidFill>
              </a:rPr>
              <a:t>a</a:t>
            </a:r>
            <a:r>
              <a:rPr lang="pt-BR" dirty="0" smtClean="0">
                <a:solidFill>
                  <a:schemeClr val="bg1"/>
                </a:solidFill>
              </a:rPr>
              <a:t>rticulação </a:t>
            </a:r>
            <a:r>
              <a:rPr lang="pt-BR" dirty="0">
                <a:solidFill>
                  <a:schemeClr val="bg1"/>
                </a:solidFill>
              </a:rPr>
              <a:t>com “comunidades </a:t>
            </a:r>
            <a:r>
              <a:rPr lang="pt-BR" dirty="0" smtClean="0">
                <a:solidFill>
                  <a:schemeClr val="bg1"/>
                </a:solidFill>
              </a:rPr>
              <a:t>mórbidas”;</a:t>
            </a:r>
          </a:p>
          <a:p>
            <a:r>
              <a:rPr lang="pt-BR" dirty="0" smtClean="0">
                <a:solidFill>
                  <a:schemeClr val="bg1"/>
                </a:solidFill>
              </a:rPr>
              <a:t>“</a:t>
            </a:r>
            <a:r>
              <a:rPr lang="pt-BR" dirty="0" err="1">
                <a:solidFill>
                  <a:schemeClr val="bg1"/>
                </a:solidFill>
              </a:rPr>
              <a:t>chans</a:t>
            </a:r>
            <a:r>
              <a:rPr lang="pt-BR" dirty="0">
                <a:solidFill>
                  <a:schemeClr val="bg1"/>
                </a:solidFill>
              </a:rPr>
              <a:t>” fóruns </a:t>
            </a:r>
            <a:r>
              <a:rPr lang="pt-BR" i="1" dirty="0">
                <a:solidFill>
                  <a:schemeClr val="bg1"/>
                </a:solidFill>
              </a:rPr>
              <a:t>on-line </a:t>
            </a:r>
            <a:r>
              <a:rPr lang="pt-BR" dirty="0">
                <a:solidFill>
                  <a:schemeClr val="bg1"/>
                </a:solidFill>
              </a:rPr>
              <a:t>de incentivo à violência e misoginia – extremistas (</a:t>
            </a:r>
            <a:r>
              <a:rPr lang="pt-BR" dirty="0" err="1" smtClean="0">
                <a:solidFill>
                  <a:schemeClr val="bg1"/>
                </a:solidFill>
              </a:rPr>
              <a:t>dogolachan</a:t>
            </a:r>
            <a:r>
              <a:rPr lang="pt-BR" dirty="0" smtClean="0">
                <a:solidFill>
                  <a:schemeClr val="bg1"/>
                </a:solidFill>
              </a:rPr>
              <a:t>);</a:t>
            </a:r>
          </a:p>
          <a:p>
            <a:r>
              <a:rPr lang="pt-BR" dirty="0" err="1" smtClean="0">
                <a:solidFill>
                  <a:schemeClr val="bg1"/>
                </a:solidFill>
              </a:rPr>
              <a:t>Deep</a:t>
            </a:r>
            <a:r>
              <a:rPr lang="pt-BR" dirty="0" smtClean="0">
                <a:solidFill>
                  <a:schemeClr val="bg1"/>
                </a:solidFill>
              </a:rPr>
              <a:t> Web </a:t>
            </a:r>
            <a:r>
              <a:rPr lang="pt-BR" dirty="0">
                <a:solidFill>
                  <a:schemeClr val="bg1"/>
                </a:solidFill>
              </a:rPr>
              <a:t>(há poucos anos</a:t>
            </a:r>
            <a:r>
              <a:rPr lang="pt-BR" dirty="0" smtClean="0">
                <a:solidFill>
                  <a:schemeClr val="bg1"/>
                </a:solidFill>
              </a:rPr>
              <a:t>);</a:t>
            </a:r>
          </a:p>
          <a:p>
            <a:r>
              <a:rPr lang="pt-BR" dirty="0" smtClean="0">
                <a:solidFill>
                  <a:schemeClr val="bg1"/>
                </a:solidFill>
              </a:rPr>
              <a:t>Superfície </a:t>
            </a:r>
            <a:r>
              <a:rPr lang="pt-BR" dirty="0">
                <a:solidFill>
                  <a:schemeClr val="bg1"/>
                </a:solidFill>
              </a:rPr>
              <a:t>da internet (atualmente</a:t>
            </a:r>
            <a:r>
              <a:rPr lang="pt-BR" dirty="0" smtClean="0">
                <a:solidFill>
                  <a:schemeClr val="bg1"/>
                </a:solidFill>
              </a:rPr>
              <a:t>): </a:t>
            </a:r>
            <a:r>
              <a:rPr lang="pt-BR" dirty="0" err="1">
                <a:solidFill>
                  <a:schemeClr val="bg1"/>
                </a:solidFill>
              </a:rPr>
              <a:t>instagram</a:t>
            </a:r>
            <a:r>
              <a:rPr lang="pt-BR" dirty="0">
                <a:solidFill>
                  <a:schemeClr val="bg1"/>
                </a:solidFill>
              </a:rPr>
              <a:t>, </a:t>
            </a:r>
            <a:r>
              <a:rPr lang="pt-BR" dirty="0" err="1">
                <a:solidFill>
                  <a:schemeClr val="bg1"/>
                </a:solidFill>
              </a:rPr>
              <a:t>Tiktok</a:t>
            </a:r>
            <a:r>
              <a:rPr lang="pt-BR" dirty="0">
                <a:solidFill>
                  <a:schemeClr val="bg1"/>
                </a:solidFill>
              </a:rPr>
              <a:t>, </a:t>
            </a:r>
            <a:r>
              <a:rPr lang="pt-BR" dirty="0" err="1">
                <a:solidFill>
                  <a:schemeClr val="bg1"/>
                </a:solidFill>
              </a:rPr>
              <a:t>watssapp</a:t>
            </a:r>
            <a:r>
              <a:rPr lang="pt-BR" dirty="0">
                <a:solidFill>
                  <a:schemeClr val="bg1"/>
                </a:solidFill>
              </a:rPr>
              <a:t>, </a:t>
            </a:r>
            <a:r>
              <a:rPr lang="pt-BR" dirty="0" err="1">
                <a:solidFill>
                  <a:schemeClr val="bg1"/>
                </a:solidFill>
              </a:rPr>
              <a:t>telegram</a:t>
            </a:r>
            <a:r>
              <a:rPr lang="pt-BR" dirty="0">
                <a:solidFill>
                  <a:schemeClr val="bg1"/>
                </a:solidFill>
              </a:rPr>
              <a:t>, </a:t>
            </a:r>
            <a:r>
              <a:rPr lang="pt-BR" dirty="0" err="1">
                <a:solidFill>
                  <a:schemeClr val="bg1"/>
                </a:solidFill>
              </a:rPr>
              <a:t>twitter</a:t>
            </a:r>
            <a:r>
              <a:rPr lang="pt-BR" dirty="0">
                <a:solidFill>
                  <a:schemeClr val="bg1"/>
                </a:solidFill>
              </a:rPr>
              <a:t>, </a:t>
            </a:r>
            <a:r>
              <a:rPr lang="pt-BR" dirty="0" err="1" smtClean="0">
                <a:solidFill>
                  <a:schemeClr val="bg1"/>
                </a:solidFill>
              </a:rPr>
              <a:t>discord</a:t>
            </a:r>
            <a:r>
              <a:rPr lang="pt-BR" dirty="0" smtClean="0">
                <a:solidFill>
                  <a:schemeClr val="bg1"/>
                </a:solidFill>
              </a:rPr>
              <a:t>.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179512" y="6381328"/>
            <a:ext cx="8784976" cy="288032"/>
          </a:xfrm>
          <a:prstGeom prst="rect">
            <a:avLst/>
          </a:prstGeom>
          <a:solidFill>
            <a:schemeClr val="tx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1398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tse3.mm.bing.net/th?id=OIP.NxATzx1FRvh5M5CIZY15iAAAAA&amp;pid=Api&amp;P=0&amp;w=245&amp;h=18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0153" y="2169299"/>
            <a:ext cx="2333625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76578" y="188640"/>
            <a:ext cx="8534400" cy="973124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chemeClr val="bg1"/>
                </a:solidFill>
              </a:rPr>
              <a:t>O que podemos fazer? </a:t>
            </a:r>
            <a:br>
              <a:rPr lang="pt-BR" b="1" dirty="0" smtClean="0">
                <a:solidFill>
                  <a:schemeClr val="bg1"/>
                </a:solidFill>
              </a:rPr>
            </a:br>
            <a:r>
              <a:rPr lang="pt-BR" b="1" dirty="0" smtClean="0">
                <a:solidFill>
                  <a:schemeClr val="bg1"/>
                </a:solidFill>
              </a:rPr>
              <a:t>Que orientações devemos seguir?</a:t>
            </a:r>
            <a:endParaRPr lang="pt-BR" b="1" dirty="0">
              <a:solidFill>
                <a:schemeClr val="bg1"/>
              </a:solidFill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F2B3402D-3328-4836-83EF-FC98E401C7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0054" y="1844824"/>
            <a:ext cx="1880099" cy="1933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tse3.mm.bing.net/th?id=OIP.HgZmZjdXX9KGBm96aDqhDgHaFW&amp;pid=Api&amp;P=0&amp;w=222&amp;h=16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103" y="3785266"/>
            <a:ext cx="2114550" cy="1533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Espaço Reservado para Conteúdo 2">
            <a:extLst>
              <a:ext uri="{FF2B5EF4-FFF2-40B4-BE49-F238E27FC236}">
                <a16:creationId xmlns:a16="http://schemas.microsoft.com/office/drawing/2014/main" xmlns="" id="{E9B90878-C59F-4F65-A3B5-2547B16FFB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3778" y="1556792"/>
            <a:ext cx="4292374" cy="4680520"/>
          </a:xfrm>
        </p:spPr>
        <p:txBody>
          <a:bodyPr anchor="ctr">
            <a:normAutofit fontScale="92500"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Protocolo </a:t>
            </a:r>
            <a:r>
              <a:rPr lang="pt-BR" dirty="0">
                <a:solidFill>
                  <a:schemeClr val="bg1"/>
                </a:solidFill>
              </a:rPr>
              <a:t>de Ação em Situações de Violência ou Risco de </a:t>
            </a:r>
            <a:r>
              <a:rPr lang="pt-BR" dirty="0" smtClean="0">
                <a:solidFill>
                  <a:schemeClr val="bg1"/>
                </a:solidFill>
              </a:rPr>
              <a:t>Violência </a:t>
            </a:r>
            <a:r>
              <a:rPr lang="pt-BR" dirty="0" smtClean="0">
                <a:solidFill>
                  <a:srgbClr val="FF0000"/>
                </a:solidFill>
              </a:rPr>
              <a:t>(EX: Estado do RJ)</a:t>
            </a:r>
            <a:r>
              <a:rPr lang="pt-BR" dirty="0" smtClean="0">
                <a:solidFill>
                  <a:schemeClr val="bg1"/>
                </a:solidFill>
              </a:rPr>
              <a:t>;</a:t>
            </a:r>
            <a:endParaRPr lang="pt-BR" dirty="0">
              <a:solidFill>
                <a:schemeClr val="bg1"/>
              </a:solidFill>
            </a:endParaRPr>
          </a:p>
          <a:p>
            <a:r>
              <a:rPr lang="pt-BR" dirty="0">
                <a:solidFill>
                  <a:schemeClr val="bg1"/>
                </a:solidFill>
              </a:rPr>
              <a:t>Diretrizes internacionais para prevenção da violência nas </a:t>
            </a:r>
            <a:r>
              <a:rPr lang="pt-BR" dirty="0" smtClean="0">
                <a:solidFill>
                  <a:schemeClr val="bg1"/>
                </a:solidFill>
              </a:rPr>
              <a:t>escolas </a:t>
            </a:r>
            <a:r>
              <a:rPr lang="pt-BR" dirty="0" smtClean="0">
                <a:solidFill>
                  <a:srgbClr val="FF0000"/>
                </a:solidFill>
              </a:rPr>
              <a:t>(EX: documento da Associação Nacional dos Psicólogos dos EUA,2023)</a:t>
            </a:r>
            <a:r>
              <a:rPr lang="pt-BR" dirty="0" smtClean="0">
                <a:solidFill>
                  <a:schemeClr val="bg1"/>
                </a:solidFill>
              </a:rPr>
              <a:t>;</a:t>
            </a:r>
          </a:p>
          <a:p>
            <a:r>
              <a:rPr lang="pt-BR" sz="2400" dirty="0">
                <a:solidFill>
                  <a:schemeClr val="bg1"/>
                </a:solidFill>
              </a:rPr>
              <a:t>Manual prático para desenvolvimento de um plano de prevenção da violência </a:t>
            </a:r>
            <a:r>
              <a:rPr lang="pt-BR" sz="2400" dirty="0">
                <a:solidFill>
                  <a:srgbClr val="C00000"/>
                </a:solidFill>
              </a:rPr>
              <a:t>(OMS</a:t>
            </a:r>
            <a:r>
              <a:rPr lang="pt-BR" sz="2400" dirty="0" smtClean="0">
                <a:solidFill>
                  <a:srgbClr val="C00000"/>
                </a:solidFill>
              </a:rPr>
              <a:t>).</a:t>
            </a:r>
            <a:endParaRPr lang="pt-BR" sz="2400" dirty="0">
              <a:solidFill>
                <a:srgbClr val="C00000"/>
              </a:solidFill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179512" y="6381328"/>
            <a:ext cx="8784976" cy="288032"/>
          </a:xfrm>
          <a:prstGeom prst="rect">
            <a:avLst/>
          </a:prstGeom>
          <a:solidFill>
            <a:schemeClr val="tx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4093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chemeClr val="bg1"/>
                </a:solidFill>
              </a:rPr>
              <a:t>TIPOS DE PREVENÇÃO</a:t>
            </a:r>
            <a:endParaRPr lang="pt-BR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724594609"/>
              </p:ext>
            </p:extLst>
          </p:nvPr>
        </p:nvGraphicFramePr>
        <p:xfrm>
          <a:off x="0" y="987553"/>
          <a:ext cx="9132703" cy="58507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3176">
                  <a:extLst>
                    <a:ext uri="{9D8B030D-6E8A-4147-A177-3AD203B41FA5}">
                      <a16:colId xmlns:a16="http://schemas.microsoft.com/office/drawing/2014/main" xmlns="" val="700919104"/>
                    </a:ext>
                  </a:extLst>
                </a:gridCol>
                <a:gridCol w="1993461">
                  <a:extLst>
                    <a:ext uri="{9D8B030D-6E8A-4147-A177-3AD203B41FA5}">
                      <a16:colId xmlns:a16="http://schemas.microsoft.com/office/drawing/2014/main" xmlns="" val="995016004"/>
                    </a:ext>
                  </a:extLst>
                </a:gridCol>
                <a:gridCol w="2351938">
                  <a:extLst>
                    <a:ext uri="{9D8B030D-6E8A-4147-A177-3AD203B41FA5}">
                      <a16:colId xmlns:a16="http://schemas.microsoft.com/office/drawing/2014/main" xmlns="" val="3519563217"/>
                    </a:ext>
                  </a:extLst>
                </a:gridCol>
                <a:gridCol w="2504128">
                  <a:extLst>
                    <a:ext uri="{9D8B030D-6E8A-4147-A177-3AD203B41FA5}">
                      <a16:colId xmlns:a16="http://schemas.microsoft.com/office/drawing/2014/main" xmlns="" val="3624054965"/>
                    </a:ext>
                  </a:extLst>
                </a:gridCol>
              </a:tblGrid>
              <a:tr h="371811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Grupo alvo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Objetivo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Exemplo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6893863"/>
                  </a:ext>
                </a:extLst>
              </a:tr>
              <a:tr h="1487242">
                <a:tc>
                  <a:txBody>
                    <a:bodyPr/>
                    <a:lstStyle/>
                    <a:p>
                      <a:r>
                        <a:rPr lang="pt-BR" b="1" dirty="0" smtClean="0"/>
                        <a:t>Primária</a:t>
                      </a:r>
                    </a:p>
                    <a:p>
                      <a:r>
                        <a:rPr lang="pt-BR" dirty="0" smtClean="0"/>
                        <a:t>(antes do ato criminoso)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Grupos populacionais grandes ou toda a população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Socializar e educar o conjunto da população para evitar comportamentos delitivos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pt-BR" dirty="0" smtClean="0"/>
                        <a:t>Campanhas sobre responsabilidade</a:t>
                      </a:r>
                      <a:r>
                        <a:rPr lang="pt-BR" baseline="0" dirty="0" smtClean="0"/>
                        <a:t> ao volante;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pt-BR" baseline="0" dirty="0" smtClean="0"/>
                        <a:t>Educação em igualdade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59582661"/>
                  </a:ext>
                </a:extLst>
              </a:tr>
              <a:tr h="1766100">
                <a:tc>
                  <a:txBody>
                    <a:bodyPr/>
                    <a:lstStyle/>
                    <a:p>
                      <a:r>
                        <a:rPr lang="pt-BR" b="1" dirty="0" smtClean="0"/>
                        <a:t>Secundária</a:t>
                      </a:r>
                    </a:p>
                    <a:p>
                      <a:r>
                        <a:rPr lang="pt-BR" dirty="0" smtClean="0"/>
                        <a:t>(quando é detectado o risco do ato criminoso)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Grupos de risco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Identificar fatores de risco em populações específicas e atuar para evitar que não se convertam em atos delitivos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pt-BR" dirty="0" smtClean="0"/>
                        <a:t>Menores com famílias </a:t>
                      </a:r>
                      <a:r>
                        <a:rPr lang="pt-BR" dirty="0" err="1" smtClean="0"/>
                        <a:t>disnfuncionais</a:t>
                      </a:r>
                      <a:r>
                        <a:rPr lang="pt-BR" dirty="0" smtClean="0"/>
                        <a:t>;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pt-BR" dirty="0" smtClean="0"/>
                        <a:t>Dependentes químicos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63005501"/>
                  </a:ext>
                </a:extLst>
              </a:tr>
              <a:tr h="2225645">
                <a:tc>
                  <a:txBody>
                    <a:bodyPr/>
                    <a:lstStyle/>
                    <a:p>
                      <a:r>
                        <a:rPr lang="pt-BR" b="1" dirty="0" smtClean="0"/>
                        <a:t>Terciária</a:t>
                      </a:r>
                    </a:p>
                    <a:p>
                      <a:r>
                        <a:rPr lang="pt-BR" dirty="0" smtClean="0"/>
                        <a:t>(depois do ato criminoso)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Grupos que já cometeram</a:t>
                      </a:r>
                      <a:r>
                        <a:rPr lang="pt-BR" baseline="0" dirty="0" smtClean="0"/>
                        <a:t> crimes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Atuar para evitar que se repitam os atos já cometidos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pt-BR" baseline="0" dirty="0" smtClean="0"/>
                        <a:t>Curso de reciclagem do DETRAN;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pt-BR" baseline="0" dirty="0" smtClean="0"/>
                        <a:t>Programas de intervenção para menores infratores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47979883"/>
                  </a:ext>
                </a:extLst>
              </a:tr>
            </a:tbl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2267744" y="6237312"/>
            <a:ext cx="7006596" cy="274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solidFill>
                  <a:schemeClr val="bg1"/>
                </a:solidFill>
              </a:rPr>
              <a:t>Material extraído do curso Prevenção às violências nas escolas. </a:t>
            </a:r>
            <a:r>
              <a:rPr lang="pt-BR" sz="1200" dirty="0" err="1" smtClean="0">
                <a:solidFill>
                  <a:schemeClr val="bg1"/>
                </a:solidFill>
              </a:rPr>
              <a:t>Profª</a:t>
            </a:r>
            <a:r>
              <a:rPr lang="pt-BR" sz="1200" dirty="0" smtClean="0">
                <a:solidFill>
                  <a:schemeClr val="bg1"/>
                </a:solidFill>
              </a:rPr>
              <a:t> Jackeline Carvalho da Silva, 2023.</a:t>
            </a:r>
            <a:endParaRPr lang="pt-BR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331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ívico">
  <a:themeElements>
    <a:clrScheme name="Personalizada 2">
      <a:dk1>
        <a:srgbClr val="000000"/>
      </a:dk1>
      <a:lt1>
        <a:srgbClr val="D3ECB9"/>
      </a:lt1>
      <a:dk2>
        <a:srgbClr val="9ED566"/>
      </a:dk2>
      <a:lt2>
        <a:srgbClr val="E8EFE8"/>
      </a:lt2>
      <a:accent1>
        <a:srgbClr val="6AA52C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ívico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7930</TotalTime>
  <Words>1686</Words>
  <Application>Microsoft Office PowerPoint</Application>
  <PresentationFormat>Apresentação na tela (4:3)</PresentationFormat>
  <Paragraphs>138</Paragraphs>
  <Slides>20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30" baseType="lpstr">
      <vt:lpstr>Arial Unicode MS</vt:lpstr>
      <vt:lpstr>Bodoni MT Condensed</vt:lpstr>
      <vt:lpstr>Calibri</vt:lpstr>
      <vt:lpstr>RalewayHeavy</vt:lpstr>
      <vt:lpstr>RalewayMedium</vt:lpstr>
      <vt:lpstr>RalewayRegular</vt:lpstr>
      <vt:lpstr>Times New Roman</vt:lpstr>
      <vt:lpstr>Wingdings</vt:lpstr>
      <vt:lpstr>Wingdings 2</vt:lpstr>
      <vt:lpstr>Cívico</vt:lpstr>
      <vt:lpstr>Apresentação do PowerPoint</vt:lpstr>
      <vt:lpstr>O que é juventude?</vt:lpstr>
      <vt:lpstr>Juventude como fase constituinte e decisiva de nossas vidas!</vt:lpstr>
      <vt:lpstr>     O que é violência?</vt:lpstr>
      <vt:lpstr>Ataques de violência extrema em escolas no Brasil</vt:lpstr>
      <vt:lpstr>Perfil dos autores dos ataques às escolas</vt:lpstr>
      <vt:lpstr>Duas características principais</vt:lpstr>
      <vt:lpstr>O que podemos fazer?  Que orientações devemos seguir?</vt:lpstr>
      <vt:lpstr>TIPOS DE PREVENÇÃO</vt:lpstr>
      <vt:lpstr>Plano de prevenção da violência nas escolas</vt:lpstr>
      <vt:lpstr>Exemplos práticos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Como estamos nos relacionando?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Alegria</dc:creator>
  <cp:lastModifiedBy>Ronaldo Alves de Carvalho</cp:lastModifiedBy>
  <cp:revision>401</cp:revision>
  <dcterms:created xsi:type="dcterms:W3CDTF">2013-02-27T11:17:40Z</dcterms:created>
  <dcterms:modified xsi:type="dcterms:W3CDTF">2023-08-16T11:52:11Z</dcterms:modified>
</cp:coreProperties>
</file>