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83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81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3720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37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885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347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19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89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91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666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58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B83E6-8B00-4FB2-8124-57DA2EABEEA4}" type="datetimeFigureOut">
              <a:rPr lang="pt-BR" smtClean="0"/>
              <a:t>18/09/2024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7340D-AA94-4038-AFE9-41BC106BF1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96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F90DCD4-8DE2-E4D0-C3E5-A2C407C50617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298592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pt-BR" sz="5200" dirty="0">
                <a:solidFill>
                  <a:srgbClr val="FFFFFF"/>
                </a:solidFill>
              </a:rPr>
            </a:br>
            <a:r>
              <a:rPr lang="pt-BR" sz="5200" dirty="0">
                <a:solidFill>
                  <a:srgbClr val="FFFFFF"/>
                </a:solidFill>
              </a:rPr>
              <a:t>REFORMA TRIBUTÁRIA</a:t>
            </a:r>
            <a:br>
              <a:rPr lang="pt-BR" sz="5200" dirty="0">
                <a:solidFill>
                  <a:srgbClr val="FFFFFF"/>
                </a:solidFill>
              </a:rPr>
            </a:br>
            <a:r>
              <a:rPr lang="pt-BR" sz="5200" dirty="0">
                <a:solidFill>
                  <a:srgbClr val="FFFFFF"/>
                </a:solidFill>
              </a:rPr>
              <a:t>PLP 068/2024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AA85F8-B6E3-8177-E0CA-420B55FA6B9C}"/>
              </a:ext>
            </a:extLst>
          </p:cNvPr>
          <p:cNvSpPr txBox="1">
            <a:spLocks/>
          </p:cNvSpPr>
          <p:nvPr/>
        </p:nvSpPr>
        <p:spPr>
          <a:xfrm>
            <a:off x="982133" y="2590373"/>
            <a:ext cx="10515600" cy="138431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pt-BR" dirty="0">
                <a:solidFill>
                  <a:srgbClr val="FFFFFF"/>
                </a:solidFill>
              </a:rPr>
              <a:t>IMPACTOS E PROPOSTAS DE AJUSTE DO</a:t>
            </a:r>
          </a:p>
          <a:p>
            <a:pPr marL="0" indent="0" algn="ctr">
              <a:buNone/>
            </a:pPr>
            <a:r>
              <a:rPr lang="pt-BR" sz="3600" dirty="0">
                <a:solidFill>
                  <a:srgbClr val="FFFFFF"/>
                </a:solidFill>
              </a:rPr>
              <a:t>SEGMENTO DA SEGURANÇA PRIVADA</a:t>
            </a:r>
          </a:p>
        </p:txBody>
      </p:sp>
    </p:spTree>
    <p:extLst>
      <p:ext uri="{BB962C8B-B14F-4D97-AF65-F5344CB8AC3E}">
        <p14:creationId xmlns:p14="http://schemas.microsoft.com/office/powerpoint/2010/main" val="319066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" y="0"/>
            <a:ext cx="12180723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69DD0C4-D201-382E-2475-94BDFC740F6F}"/>
              </a:ext>
            </a:extLst>
          </p:cNvPr>
          <p:cNvSpPr txBox="1"/>
          <p:nvPr/>
        </p:nvSpPr>
        <p:spPr>
          <a:xfrm>
            <a:off x="300951" y="581429"/>
            <a:ext cx="10189249" cy="5182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2000" b="1" kern="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AJUSTE 1 – PROPOSTA FENAVIST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2000" b="1" kern="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“Art. 374. Os contratos vigentes na entrada em vigor desta Lei Complementar celebrados pela administração pública direta ou indireta da União, dos Estados, do Distrito Federal e dos Municípios, inclusive concessões públicas, serão ajustados para assegurar o restabelecimento do equilíbrio econômico-financeiro em razão da alteração da carga tributária efetiva suportada pela contratada em decorrência do impacto da instituição do IBS e da CBS, </a:t>
            </a:r>
            <a:r>
              <a:rPr lang="pt-BR" sz="1600" b="1" strike="sngStrike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nos casos em que o desequilíbrio for comprovado</a:t>
            </a:r>
            <a:r>
              <a:rPr lang="pt-BR" sz="16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b="1" kern="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mesma proporção da comprovada repercussão nos preços provocada pelos referidos tributos</a:t>
            </a:r>
            <a:r>
              <a:rPr lang="pt-BR" sz="1600" kern="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.”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9580" algn="just">
              <a:lnSpc>
                <a:spcPct val="115000"/>
              </a:lnSpc>
              <a:spcAft>
                <a:spcPts val="800"/>
              </a:spcAft>
            </a:pPr>
            <a:r>
              <a:rPr lang="pt-BR" sz="16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“Art. 134. Os preços contratados </a:t>
            </a:r>
            <a:r>
              <a:rPr lang="pt-BR" sz="1600" b="1" i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serão alterados</a:t>
            </a:r>
            <a:r>
              <a:rPr lang="pt-BR" sz="1600" b="1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para mais ou para menos</a:t>
            </a:r>
            <a:r>
              <a:rPr lang="pt-BR" sz="16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conforme o caso, se houver</a:t>
            </a:r>
            <a:r>
              <a:rPr lang="pt-BR" sz="1600" b="1" i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após a data da apresentação da proposta, criação, alteração ou extinção de quaisquer tributos ou encargos legais ou a superveniência de disposições legais, com comprovada repercussão sobre os preços contratados</a:t>
            </a:r>
            <a:r>
              <a:rPr lang="pt-BR" sz="16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.”(grifos nossos)</a:t>
            </a:r>
            <a:endParaRPr lang="pt-BR" sz="1600" i="1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9580" algn="just">
              <a:lnSpc>
                <a:spcPct val="115000"/>
              </a:lnSpc>
              <a:spcAft>
                <a:spcPts val="800"/>
              </a:spcAft>
            </a:pPr>
            <a:endParaRPr lang="pt-BR" sz="1600" i="1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9580"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Enfim é uma condição objetiva e não subjetiva. Não pode estar sujeita ao poder discricionário.</a:t>
            </a:r>
          </a:p>
        </p:txBody>
      </p:sp>
    </p:spTree>
    <p:extLst>
      <p:ext uri="{BB962C8B-B14F-4D97-AF65-F5344CB8AC3E}">
        <p14:creationId xmlns:p14="http://schemas.microsoft.com/office/powerpoint/2010/main" val="841049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" y="0"/>
            <a:ext cx="12180723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67FA99A-D312-6FBA-87E1-825C69F553C7}"/>
              </a:ext>
            </a:extLst>
          </p:cNvPr>
          <p:cNvSpPr txBox="1"/>
          <p:nvPr/>
        </p:nvSpPr>
        <p:spPr>
          <a:xfrm>
            <a:off x="352521" y="605751"/>
            <a:ext cx="10290079" cy="515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2000" b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AJUSTE 2 – PROPOSTA FENAVIST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“Art. 12. ..............................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§2º......................................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  - </a:t>
            </a:r>
            <a:r>
              <a:rPr lang="pt-BR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montantes do IBS e da CBS incidentes sobre a operação não se constituirão em base de incidência da retenção de que trata o artigo 31 da Lei 8.212 e tampouco das retenções de IR e CSLL previstas na legislação em vigor e no Regulamento de Imposto de Renda.”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Justificativas – Retenções INSS, IR e CSLL (16,8%)</a:t>
            </a:r>
          </a:p>
          <a:p>
            <a:pPr algn="just"/>
            <a:endParaRPr lang="pt-BR" sz="16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11,0% - à título de INSS patronal - </a:t>
            </a:r>
            <a:r>
              <a:rPr lang="pt-B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B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rtigo 31 da Lei 8212/91</a:t>
            </a:r>
            <a:r>
              <a:rPr lang="pt-B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 11.933/2099)</a:t>
            </a:r>
          </a:p>
          <a:p>
            <a:pPr algn="just"/>
            <a:r>
              <a:rPr lang="pt-B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4,8% - à título de IRRF</a:t>
            </a:r>
          </a:p>
          <a:p>
            <a:pPr algn="just"/>
            <a:r>
              <a:rPr lang="pt-B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1,0% - à título de CSLL</a:t>
            </a:r>
          </a:p>
        </p:txBody>
      </p:sp>
    </p:spTree>
    <p:extLst>
      <p:ext uri="{BB962C8B-B14F-4D97-AF65-F5344CB8AC3E}">
        <p14:creationId xmlns:p14="http://schemas.microsoft.com/office/powerpoint/2010/main" val="750163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" y="0"/>
            <a:ext cx="12180723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4D9A223A-1048-3CD4-046D-0A70CAF0A5E7}"/>
              </a:ext>
            </a:extLst>
          </p:cNvPr>
          <p:cNvSpPr txBox="1"/>
          <p:nvPr/>
        </p:nvSpPr>
        <p:spPr>
          <a:xfrm>
            <a:off x="366684" y="51921"/>
            <a:ext cx="10140449" cy="6754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20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2000" b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BR" sz="2000" b="1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JUSTE </a:t>
            </a:r>
            <a:r>
              <a:rPr lang="pt-BR" sz="2000" b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 - PROPOSTA FENAVIST</a:t>
            </a:r>
            <a:endParaRPr lang="pt-BR" sz="2000" b="1" kern="1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Artigo 373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...................</a:t>
            </a:r>
            <a:endParaRPr lang="pt-B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pt-BR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2º </a:t>
            </a:r>
            <a:r>
              <a:rPr lang="pt-BR" sz="1600" b="1" strike="sngStrike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disposto no presente Capítulo não se aplica ao </a:t>
            </a:r>
            <a:r>
              <a:rPr lang="pt-BR" sz="1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contratos privados</a:t>
            </a:r>
            <a:r>
              <a:rPr lang="pt-BR" sz="1600" strike="sngStrike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1600" strike="sngStrike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quais</a:t>
            </a:r>
            <a:r>
              <a:rPr lang="pt-BR" sz="16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permanecem sujeitos às disposições da legislação específica, </a:t>
            </a:r>
            <a:r>
              <a:rPr lang="pt-BR" sz="1600" b="1" kern="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restando claro, contudo, que, configura abuso de poder econômico, a imposição de quaisquer alterações das condições comerciais com justificativas na implantação do IBS e CBS que não sejam aquelas decorrentes da revisão dos preços contratados na mesma proporção causada pelos referidos tributos, respeitadas as mesmas regras do artigo 373</a:t>
            </a:r>
            <a:r>
              <a:rPr lang="pt-BR" sz="1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Justificativa – Contenção do abuso do poder econômico na cadeia de fornecimento.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Calibri Light" panose="020F03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675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405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 Evangelista</dc:creator>
  <cp:lastModifiedBy>fen01</cp:lastModifiedBy>
  <cp:revision>2</cp:revision>
  <dcterms:created xsi:type="dcterms:W3CDTF">2021-09-10T10:45:46Z</dcterms:created>
  <dcterms:modified xsi:type="dcterms:W3CDTF">2024-09-18T13:32:28Z</dcterms:modified>
</cp:coreProperties>
</file>