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2"/>
  </p:notesMasterIdLst>
  <p:handoutMasterIdLst>
    <p:handoutMasterId r:id="rId23"/>
  </p:handoutMasterIdLst>
  <p:sldIdLst>
    <p:sldId id="1437" r:id="rId2"/>
    <p:sldId id="1453" r:id="rId3"/>
    <p:sldId id="1455" r:id="rId4"/>
    <p:sldId id="1406" r:id="rId5"/>
    <p:sldId id="1456" r:id="rId6"/>
    <p:sldId id="1454" r:id="rId7"/>
    <p:sldId id="1457" r:id="rId8"/>
    <p:sldId id="1445" r:id="rId9"/>
    <p:sldId id="1420" r:id="rId10"/>
    <p:sldId id="1421" r:id="rId11"/>
    <p:sldId id="1422" r:id="rId12"/>
    <p:sldId id="1423" r:id="rId13"/>
    <p:sldId id="1438" r:id="rId14"/>
    <p:sldId id="1431" r:id="rId15"/>
    <p:sldId id="1446" r:id="rId16"/>
    <p:sldId id="1441" r:id="rId17"/>
    <p:sldId id="1439" r:id="rId18"/>
    <p:sldId id="1451" r:id="rId19"/>
    <p:sldId id="1458" r:id="rId20"/>
    <p:sldId id="1443" r:id="rId21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72" y="-72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816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A4C4D916-99C7-1942-8456-4B1FAFC20DA4}" type="presOf" srcId="{738A3422-D32A-114F-8E34-8A2257CE464B}" destId="{EAA19F38-080A-2445-9C24-BF5FCF5EAE4A}" srcOrd="0" destOrd="0" presId="urn:microsoft.com/office/officeart/2009/3/layout/CircleRelationship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6175623E-BFDD-804F-B8AE-447571D1AB7F}" type="presOf" srcId="{67399531-B4AD-494A-92F2-504158F3E707}" destId="{CD68683C-D877-F146-989D-683FF92CCE28}" srcOrd="0" destOrd="0" presId="urn:microsoft.com/office/officeart/2009/3/layout/CircleRelationship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01743E7E-420F-1D47-B10C-47DB0FF7A211}" type="presOf" srcId="{86D17B7E-E696-8941-8E58-7886025557FE}" destId="{C1B0984E-E3E0-C943-AF18-A37F5C5D8942}" srcOrd="0" destOrd="0" presId="urn:microsoft.com/office/officeart/2009/3/layout/CircleRelationship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D776F1F4-B087-BC46-8CAF-7A469BBB396A}" type="presOf" srcId="{91032682-16C8-8746-92ED-AF58BF7EB348}" destId="{12638A83-E4F5-674B-9467-240AA0C5FB0A}" srcOrd="0" destOrd="0" presId="urn:microsoft.com/office/officeart/2009/3/layout/CircleRelationship"/>
    <dgm:cxn modelId="{79E4BCBA-2233-8E4F-A85E-880E0D1C3CB6}" type="presOf" srcId="{20780591-29E4-CF48-87F7-3F6B004E709A}" destId="{5C929E12-B5A9-524E-8637-7BDE97CEB999}" srcOrd="0" destOrd="0" presId="urn:microsoft.com/office/officeart/2009/3/layout/CircleRelationship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0B0EF3EA-1E53-0B4E-8874-091C656BC7D8}" type="presOf" srcId="{6F5795CA-FCF7-3D49-92E8-4F066CD012F3}" destId="{2C4EA2EF-7032-994A-8CDA-D08E93AE0AB3}" srcOrd="0" destOrd="0" presId="urn:microsoft.com/office/officeart/2009/3/layout/CircleRelationship"/>
    <dgm:cxn modelId="{BBF9236E-3814-A448-8B85-5BE04A9B4983}" type="presOf" srcId="{96ED5622-202F-C947-BC45-A5FA037D119B}" destId="{3B8012C6-BDB5-5E42-AD5B-3E946D617566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033A9F28-035D-EE44-A828-A70B514CCB4E}" type="presParOf" srcId="{12638A83-E4F5-674B-9467-240AA0C5FB0A}" destId="{CD68683C-D877-F146-989D-683FF92CCE28}" srcOrd="0" destOrd="0" presId="urn:microsoft.com/office/officeart/2009/3/layout/CircleRelationship"/>
    <dgm:cxn modelId="{2CAA9C00-F8CB-C04F-AC2A-742ABDFF2180}" type="presParOf" srcId="{12638A83-E4F5-674B-9467-240AA0C5FB0A}" destId="{58D9F01F-9E18-A346-A934-8987F4284017}" srcOrd="1" destOrd="0" presId="urn:microsoft.com/office/officeart/2009/3/layout/CircleRelationship"/>
    <dgm:cxn modelId="{30EF4E20-46C0-1141-9062-7447800499D8}" type="presParOf" srcId="{12638A83-E4F5-674B-9467-240AA0C5FB0A}" destId="{FEF05A9F-2AAC-074D-BD7A-9196CC8F387E}" srcOrd="2" destOrd="0" presId="urn:microsoft.com/office/officeart/2009/3/layout/CircleRelationship"/>
    <dgm:cxn modelId="{CB5AA040-F6D5-D749-BB01-D0473ABD3E1B}" type="presParOf" srcId="{12638A83-E4F5-674B-9467-240AA0C5FB0A}" destId="{3E2BC93E-E0ED-0A4C-904E-34FEB557D6B3}" srcOrd="3" destOrd="0" presId="urn:microsoft.com/office/officeart/2009/3/layout/CircleRelationship"/>
    <dgm:cxn modelId="{1498D074-7FB5-F648-9004-0A9B6CAC3142}" type="presParOf" srcId="{12638A83-E4F5-674B-9467-240AA0C5FB0A}" destId="{9AE0C5AB-F05E-C54F-946F-524451D97D6A}" srcOrd="4" destOrd="0" presId="urn:microsoft.com/office/officeart/2009/3/layout/CircleRelationship"/>
    <dgm:cxn modelId="{5748F1E5-676D-7940-8143-7497C0488F39}" type="presParOf" srcId="{12638A83-E4F5-674B-9467-240AA0C5FB0A}" destId="{9B818891-721B-E249-A46D-3F104437D69C}" srcOrd="5" destOrd="0" presId="urn:microsoft.com/office/officeart/2009/3/layout/CircleRelationship"/>
    <dgm:cxn modelId="{7E36BE14-C632-FD41-BFCA-694D25AA9D5C}" type="presParOf" srcId="{12638A83-E4F5-674B-9467-240AA0C5FB0A}" destId="{3B8012C6-BDB5-5E42-AD5B-3E946D617566}" srcOrd="6" destOrd="0" presId="urn:microsoft.com/office/officeart/2009/3/layout/CircleRelationship"/>
    <dgm:cxn modelId="{B9DA4D29-BC47-0B4D-B9B7-8072FD1D5F1E}" type="presParOf" srcId="{12638A83-E4F5-674B-9467-240AA0C5FB0A}" destId="{BB4D3749-C5A6-1F42-BA2E-174FCD75366C}" srcOrd="7" destOrd="0" presId="urn:microsoft.com/office/officeart/2009/3/layout/CircleRelationship"/>
    <dgm:cxn modelId="{E5099D72-A3EB-C940-8913-DC4EBAD61701}" type="presParOf" srcId="{BB4D3749-C5A6-1F42-BA2E-174FCD75366C}" destId="{307D2AE0-B61B-3F49-AF65-492CC44B7E00}" srcOrd="0" destOrd="0" presId="urn:microsoft.com/office/officeart/2009/3/layout/CircleRelationship"/>
    <dgm:cxn modelId="{F8B5D721-DB37-1E4C-AE68-77D67EA05206}" type="presParOf" srcId="{12638A83-E4F5-674B-9467-240AA0C5FB0A}" destId="{6B05C13D-FEEA-C64C-B5AB-429A48D8019E}" srcOrd="8" destOrd="0" presId="urn:microsoft.com/office/officeart/2009/3/layout/CircleRelationship"/>
    <dgm:cxn modelId="{681160F9-84DA-4B40-BC1A-9D7F37EF79DB}" type="presParOf" srcId="{6B05C13D-FEEA-C64C-B5AB-429A48D8019E}" destId="{B46D02DE-DFD9-264A-9122-1B111364DA6D}" srcOrd="0" destOrd="0" presId="urn:microsoft.com/office/officeart/2009/3/layout/CircleRelationship"/>
    <dgm:cxn modelId="{9687C976-9C93-544A-A212-118E54DAB346}" type="presParOf" srcId="{12638A83-E4F5-674B-9467-240AA0C5FB0A}" destId="{5C929E12-B5A9-524E-8637-7BDE97CEB999}" srcOrd="9" destOrd="0" presId="urn:microsoft.com/office/officeart/2009/3/layout/CircleRelationship"/>
    <dgm:cxn modelId="{4CB01332-15CF-8E40-B4C5-10581A998799}" type="presParOf" srcId="{12638A83-E4F5-674B-9467-240AA0C5FB0A}" destId="{A458321B-FFC0-BD4F-9287-F448D405C256}" srcOrd="10" destOrd="0" presId="urn:microsoft.com/office/officeart/2009/3/layout/CircleRelationship"/>
    <dgm:cxn modelId="{373EBADC-61AF-6048-89AD-20C91CFBB71D}" type="presParOf" srcId="{A458321B-FFC0-BD4F-9287-F448D405C256}" destId="{CBAE351A-2575-EB4E-BDFE-AC8C89AB19F6}" srcOrd="0" destOrd="0" presId="urn:microsoft.com/office/officeart/2009/3/layout/CircleRelationship"/>
    <dgm:cxn modelId="{7300A656-FEB0-504E-81AF-C0FDA4F4E3CF}" type="presParOf" srcId="{12638A83-E4F5-674B-9467-240AA0C5FB0A}" destId="{A5B4C08C-AA14-F94A-9115-1C7612570EC3}" srcOrd="11" destOrd="0" presId="urn:microsoft.com/office/officeart/2009/3/layout/CircleRelationship"/>
    <dgm:cxn modelId="{0846CA8B-6689-5045-ADE2-FB79A6021441}" type="presParOf" srcId="{A5B4C08C-AA14-F94A-9115-1C7612570EC3}" destId="{E87B16E0-7609-B741-ADEC-7ED3166C467B}" srcOrd="0" destOrd="0" presId="urn:microsoft.com/office/officeart/2009/3/layout/CircleRelationship"/>
    <dgm:cxn modelId="{DE9DB444-D978-0F44-9CD6-3723701AFD40}" type="presParOf" srcId="{12638A83-E4F5-674B-9467-240AA0C5FB0A}" destId="{04321634-7EAA-C442-9E3C-6235F031E2D1}" srcOrd="12" destOrd="0" presId="urn:microsoft.com/office/officeart/2009/3/layout/CircleRelationship"/>
    <dgm:cxn modelId="{6E56AC9B-2879-6A4D-BA2F-E0FFFC96CEA1}" type="presParOf" srcId="{04321634-7EAA-C442-9E3C-6235F031E2D1}" destId="{A27AE5E0-C77F-1548-B6AC-19A721F18551}" srcOrd="0" destOrd="0" presId="urn:microsoft.com/office/officeart/2009/3/layout/CircleRelationship"/>
    <dgm:cxn modelId="{C128700C-BF61-D849-88CC-A7C42C107263}" type="presParOf" srcId="{12638A83-E4F5-674B-9467-240AA0C5FB0A}" destId="{2C4EA2EF-7032-994A-8CDA-D08E93AE0AB3}" srcOrd="13" destOrd="0" presId="urn:microsoft.com/office/officeart/2009/3/layout/CircleRelationship"/>
    <dgm:cxn modelId="{698DE5AA-3D7A-1046-8E42-C55BF8101B87}" type="presParOf" srcId="{12638A83-E4F5-674B-9467-240AA0C5FB0A}" destId="{20931715-7EAE-D343-813D-4E75C341ED7C}" srcOrd="14" destOrd="0" presId="urn:microsoft.com/office/officeart/2009/3/layout/CircleRelationship"/>
    <dgm:cxn modelId="{DE396CDF-3A61-B841-935E-3F1728633780}" type="presParOf" srcId="{20931715-7EAE-D343-813D-4E75C341ED7C}" destId="{233E81BF-6756-1A46-9ADA-2C3EBEC9678C}" srcOrd="0" destOrd="0" presId="urn:microsoft.com/office/officeart/2009/3/layout/CircleRelationship"/>
    <dgm:cxn modelId="{0D589ACD-D4D3-6B43-8E77-265360B17E86}" type="presParOf" srcId="{12638A83-E4F5-674B-9467-240AA0C5FB0A}" destId="{EAA19F38-080A-2445-9C24-BF5FCF5EAE4A}" srcOrd="15" destOrd="0" presId="urn:microsoft.com/office/officeart/2009/3/layout/CircleRelationship"/>
    <dgm:cxn modelId="{7EE28582-5ACF-2A45-9DDC-1859D443F9F9}" type="presParOf" srcId="{12638A83-E4F5-674B-9467-240AA0C5FB0A}" destId="{4E3A32DE-4BB9-3148-B3A6-B205618EB141}" srcOrd="16" destOrd="0" presId="urn:microsoft.com/office/officeart/2009/3/layout/CircleRelationship"/>
    <dgm:cxn modelId="{00387214-4226-9748-A691-C318A2CA519F}" type="presParOf" srcId="{4E3A32DE-4BB9-3148-B3A6-B205618EB141}" destId="{3B2A56C1-B96B-2340-9B03-CA89F8A21E79}" srcOrd="0" destOrd="0" presId="urn:microsoft.com/office/officeart/2009/3/layout/CircleRelationship"/>
    <dgm:cxn modelId="{2D759854-6D15-A74F-B24D-B94B0272ACB6}" type="presParOf" srcId="{12638A83-E4F5-674B-9467-240AA0C5FB0A}" destId="{C1B0984E-E3E0-C943-AF18-A37F5C5D8942}" srcOrd="17" destOrd="0" presId="urn:microsoft.com/office/officeart/2009/3/layout/CircleRelationship"/>
    <dgm:cxn modelId="{9EE16C5B-DFE0-8E4C-B50E-095EF80968D4}" type="presParOf" srcId="{12638A83-E4F5-674B-9467-240AA0C5FB0A}" destId="{9EAD5373-AAF2-584E-A784-9920C80F048E}" srcOrd="18" destOrd="0" presId="urn:microsoft.com/office/officeart/2009/3/layout/CircleRelationship"/>
    <dgm:cxn modelId="{2A2E7B23-789D-B349-A4F7-9E22361B3E77}" type="presParOf" srcId="{9EAD5373-AAF2-584E-A784-9920C80F048E}" destId="{6F43751C-A657-5641-8282-9805A3E00C8B}" srcOrd="0" destOrd="0" presId="urn:microsoft.com/office/officeart/2009/3/layout/CircleRelationship"/>
    <dgm:cxn modelId="{C0136F61-CCCF-D04D-8E49-FD77AA844F57}" type="presParOf" srcId="{12638A83-E4F5-674B-9467-240AA0C5FB0A}" destId="{D9700332-47BC-454C-8230-0816D8CE441B}" srcOrd="19" destOrd="0" presId="urn:microsoft.com/office/officeart/2009/3/layout/CircleRelationship"/>
    <dgm:cxn modelId="{9CDFD135-0F4C-CB46-B883-885B0EC98497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19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20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45060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5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6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7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zetadopovo.com.br/opiniao/artigos/o-banco-central-esta-suicidando-o-brasil-dh5s162swds5080e0d20jsmpc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YDH5Bn" TargetMode="External"/><Relationship Id="rId2" Type="http://schemas.openxmlformats.org/officeDocument/2006/relationships/hyperlink" Target="http://goo.gl/adBGo3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hyperlink" Target="http://www.facebook.com/auditoriacidada.pagin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ditoriacidada.org.br/esquema-ilegal-de-geracao-de-dividas-publicas-para-estados-e-municipios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7094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Audiência Pública sobre o PLP – 257/2016  </a:t>
            </a:r>
          </a:p>
          <a:p>
            <a:pPr algn="ctr"/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DIREITOS HUMANOS DO SENADO FEDERAL</a:t>
            </a: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Brasília, </a:t>
            </a:r>
            <a:r>
              <a:rPr lang="x-none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11</a:t>
            </a:r>
            <a:r>
              <a:rPr lang="en-US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abril de 2016</a:t>
            </a:r>
            <a:endParaRPr lang="pt-BR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0" y="2636912"/>
            <a:ext cx="10137576" cy="138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rmadilhas </a:t>
            </a:r>
            <a:r>
              <a:rPr lang="pt-BR" sz="3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inseridas no texto do PLP-257/2016 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Geração de </a:t>
            </a:r>
            <a:r>
              <a:rPr lang="pt-BR" sz="3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Dívida 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Pública</a:t>
            </a:r>
            <a:endParaRPr lang="pt-BR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xmlns="" val="274748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361040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POLÍTICA MONETÁRIA TRAVA O PAÍS </a:t>
            </a:r>
          </a:p>
          <a:p>
            <a:pPr algn="ctr"/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pPr>
              <a:lnSpc>
                <a:spcPct val="90000"/>
              </a:lnSpc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JUROS ABUSIVOS</a:t>
            </a:r>
          </a:p>
          <a:p>
            <a:pPr>
              <a:lnSpc>
                <a:spcPct val="90000"/>
              </a:lnSpc>
            </a:pPr>
            <a:endParaRPr lang="en-US" sz="800" b="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Taxa Básica (SELIC) 14,25%</a:t>
            </a:r>
          </a:p>
          <a:p>
            <a:pPr>
              <a:lnSpc>
                <a:spcPct val="90000"/>
              </a:lnSpc>
            </a:pPr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Títulos negociados a 16,81% em 21/01/2016</a:t>
            </a:r>
          </a:p>
          <a:p>
            <a:pPr algn="ctr"/>
            <a:endParaRPr lang="en-US" sz="2800" dirty="0" smtClean="0">
              <a:solidFill>
                <a:srgbClr val="94C600"/>
              </a:solidFill>
              <a:latin typeface="Tahoma"/>
              <a:cs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488" y="2708920"/>
            <a:ext cx="936104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CONTROLE INFLACIONÁRIO ???</a:t>
            </a:r>
          </a:p>
          <a:p>
            <a:endParaRPr lang="pt-BR" sz="50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Ø"/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JUROS ELEVADOS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não servem para controlar a inflação brasileira</a:t>
            </a:r>
          </a:p>
          <a:p>
            <a:endParaRPr lang="pt-BR" sz="5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Ø"/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BASE MONETÁRIA RESTRITA</a:t>
            </a: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,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inferior a 5% do PIB no Brasil (enquanto em todas as demais grandes economias mundiais é de cerca de 40% do PIB) estimula aumento das taxas de juros de mercado. Deixamos de emitir moeda, mas emitimos dívida, que paga os juros mais elevados do mundo. 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8544" y="5373216"/>
            <a:ext cx="8640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en-US" dirty="0" smtClean="0">
                <a:solidFill>
                  <a:srgbClr val="94C600"/>
                </a:solidFill>
                <a:latin typeface="Tahoma"/>
                <a:cs typeface="Tahoma"/>
              </a:rPr>
              <a:t>“</a:t>
            </a:r>
            <a:r>
              <a:rPr lang="pt-PT" dirty="0" smtClean="0">
                <a:solidFill>
                  <a:srgbClr val="94C600"/>
                </a:solidFill>
                <a:latin typeface="Tahoma"/>
                <a:cs typeface="Tahoma"/>
              </a:rPr>
              <a:t>O Banco Central está suicidando o Brasil</a:t>
            </a:r>
            <a:r>
              <a:rPr lang="en-US" dirty="0" smtClean="0">
                <a:solidFill>
                  <a:srgbClr val="94C600"/>
                </a:solidFill>
                <a:latin typeface="Tahoma"/>
                <a:cs typeface="Tahoma"/>
              </a:rPr>
              <a:t>”</a:t>
            </a:r>
            <a:endParaRPr lang="en-US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en-US" sz="1400" b="0" dirty="0">
                <a:hlinkClick r:id="rId2"/>
              </a:rPr>
              <a:t>http://www.gazetadopovo.com.br/opiniao/artigos/o-banco-central-esta-suicidando-o-brasil-</a:t>
            </a:r>
            <a:r>
              <a:rPr lang="en-US" sz="1400" b="0" dirty="0" smtClean="0">
                <a:hlinkClick r:id="rId2"/>
              </a:rPr>
              <a:t>dh5s162swds5080e0d20jsmpc</a:t>
            </a:r>
            <a:r>
              <a:rPr lang="en-US" sz="1400" dirty="0" smtClean="0"/>
              <a:t>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0049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118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Quem está pensando o BRASIL ?</a:t>
            </a:r>
          </a:p>
          <a:p>
            <a:pPr algn="ctr">
              <a:spcBef>
                <a:spcPts val="600"/>
              </a:spcBef>
            </a:pP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0"/>
              </a:spcBef>
            </a:pPr>
            <a:endParaRPr lang="pt-BR" sz="500" dirty="0" smtClean="0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2600" y="836712"/>
            <a:ext cx="7704856" cy="537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74478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971459" cy="68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s-EC" sz="10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Recomendações do FMI: Política Monetária </a:t>
            </a:r>
            <a:endParaRPr lang="pt-BR" sz="2000" dirty="0" smtClean="0"/>
          </a:p>
          <a:p>
            <a:endParaRPr lang="pt-BR" sz="1000" b="0" dirty="0" smtClean="0">
              <a:solidFill>
                <a:srgbClr val="FFFFFF"/>
              </a:solidFill>
              <a:latin typeface="Tahoma" charset="0"/>
              <a:ea typeface="Arial" charset="0"/>
              <a:cs typeface="Tahoma" charset="0"/>
            </a:endParaRP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Aprovação de lei assegurando a “autonomia” do Banco Central, especificamente garantindo mandato para diretores, como uma política monetária objetiva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Perseverança com a politica de controle inflacionário com metas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Responsabilidade Fiscal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ao mesmo tempo liberdade monetária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câmbio flutuante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Redução da presença do setor público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aumento da participação da banca estrangeira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Implantação urgente de ERM – Empresa para Gerenciar Risco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Fundos de pensão: para atingir padrão internacional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cooperação, recomenda fortemente “Memorando de Entendimento” com jurisdições estrangeiras. Garantia de remuneração para administradores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Fundo Garantidor de Crédito: Linha de crédito sem garantias a partir do BC ou governo, a taxas de mercado, em caso de crise sistêmica 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Empoderar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o BC para fornecer </a:t>
            </a:r>
            <a:r>
              <a:rPr lang="pt-BR" sz="21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recursos para </a:t>
            </a:r>
            <a:r>
              <a:rPr lang="pt-BR" sz="210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recapitalização</a:t>
            </a:r>
            <a:r>
              <a:rPr lang="pt-BR" sz="21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da banca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Retirar exigências legais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trabalhistas em caso de fusão, incorporação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Estimular participação privada em financiamentos imobiliários (CCI)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Bovespa deveria rever o Mecanismo de Compensação de investidores contra perdas no mercado de capitais devido a erros operacionais</a:t>
            </a:r>
          </a:p>
          <a:p>
            <a:pPr marL="1085850" lvl="1" indent="-342900">
              <a:buFont typeface="Arial"/>
              <a:buChar char="•"/>
            </a:pPr>
            <a:endParaRPr lang="pt-BR" sz="14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1418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620688"/>
            <a:ext cx="9561512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116632"/>
            <a:ext cx="10641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Geral da </a:t>
            </a: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União 2014 </a:t>
            </a:r>
            <a:r>
              <a:rPr lang="pt-BR" sz="2000" dirty="0">
                <a:solidFill>
                  <a:srgbClr val="92D050"/>
                </a:solidFill>
                <a:latin typeface="Tahoma"/>
                <a:cs typeface="Tahoma"/>
              </a:rPr>
              <a:t>(</a:t>
            </a:r>
            <a:r>
              <a:rPr lang="pt-BR" sz="2000" dirty="0" smtClean="0">
                <a:solidFill>
                  <a:srgbClr val="92D050"/>
                </a:solidFill>
                <a:latin typeface="Tahoma"/>
                <a:cs typeface="Tahoma"/>
              </a:rPr>
              <a:t>Executado)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Total = </a:t>
            </a:r>
            <a:r>
              <a:rPr lang="pt-BR" sz="2200" dirty="0" err="1" smtClean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200" dirty="0">
                <a:solidFill>
                  <a:srgbClr val="92D050"/>
                </a:solidFill>
                <a:latin typeface="Tahoma"/>
                <a:cs typeface="Tahoma"/>
              </a:rPr>
              <a:t>$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2,168 trilhão</a:t>
            </a:r>
            <a:endParaRPr lang="pt-BR" sz="22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488" y="6597352"/>
            <a:ext cx="9561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  <a:latin typeface="Tahoma"/>
                <a:cs typeface="Tahoma"/>
              </a:rPr>
              <a:t>Fonte: SIAFI		Elaboração: AUDITORIA </a:t>
            </a:r>
            <a:r>
              <a:rPr lang="en-US" sz="1600" dirty="0" smtClean="0">
                <a:solidFill>
                  <a:schemeClr val="tx1"/>
                </a:solidFill>
                <a:latin typeface="Tahoma"/>
                <a:cs typeface="Tahoma"/>
              </a:rPr>
              <a:t>CIDADÃ DA DÍVIDA</a:t>
            </a:r>
            <a:endParaRPr lang="en-US"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19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480" y="116632"/>
            <a:ext cx="9633520" cy="7017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pt-BR" sz="8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dirty="0" smtClean="0">
              <a:solidFill>
                <a:srgbClr val="FF6600"/>
              </a:solidFill>
              <a:latin typeface="Tahoma"/>
              <a:cs typeface="Tahoma"/>
            </a:endParaRPr>
          </a:p>
          <a:p>
            <a:pPr algn="ctr">
              <a:spcBef>
                <a:spcPts val="600"/>
              </a:spcBef>
            </a:pPr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ORÇAMENTO 2015  - </a:t>
            </a:r>
            <a:r>
              <a:rPr lang="pt-BR" dirty="0" smtClean="0">
                <a:solidFill>
                  <a:schemeClr val="accent3"/>
                </a:solidFill>
                <a:latin typeface="Tahoma" charset="0"/>
                <a:cs typeface="Tahoma" charset="0"/>
              </a:rPr>
              <a:t>DIVERGÊNCIA </a:t>
            </a:r>
            <a:r>
              <a:rPr lang="pt-BR" dirty="0">
                <a:solidFill>
                  <a:schemeClr val="accent3"/>
                </a:solidFill>
                <a:latin typeface="Tahoma" charset="0"/>
                <a:cs typeface="Tahoma" charset="0"/>
              </a:rPr>
              <a:t>DADOS</a:t>
            </a:r>
          </a:p>
          <a:p>
            <a:pPr algn="ctr">
              <a:spcBef>
                <a:spcPts val="600"/>
              </a:spcBef>
            </a:pPr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</a:rPr>
              <a:t>PORTAL DA TRANSPARÊNCIA:</a:t>
            </a:r>
          </a:p>
          <a:p>
            <a:r>
              <a:rPr lang="pt-BR" dirty="0">
                <a:solidFill>
                  <a:schemeClr val="accent1"/>
                </a:solidFill>
                <a:latin typeface="Tahoma" charset="0"/>
                <a:cs typeface="Tahoma" charset="0"/>
              </a:rPr>
              <a:t>RECEITAS </a:t>
            </a:r>
            <a:r>
              <a:rPr lang="pt-BR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REALIZADAS EM </a:t>
            </a:r>
            <a:r>
              <a:rPr lang="pt-BR" dirty="0">
                <a:solidFill>
                  <a:schemeClr val="accent1"/>
                </a:solidFill>
                <a:latin typeface="Tahoma" charset="0"/>
                <a:cs typeface="Tahoma" charset="0"/>
              </a:rPr>
              <a:t>2015 = R$2,748 trilhões</a:t>
            </a:r>
          </a:p>
          <a:p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  <a:hlinkClick r:id="rId2"/>
              </a:rPr>
              <a:t>http://goo.gl/adBGo3</a:t>
            </a:r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</a:rPr>
              <a:t>SISTEMA SIGA BRASIL (que tem como fonte os dados do SIAFI):</a:t>
            </a:r>
          </a:p>
          <a:p>
            <a:r>
              <a:rPr lang="pt-BR" dirty="0">
                <a:solidFill>
                  <a:srgbClr val="94C600"/>
                </a:solidFill>
                <a:latin typeface="Tahoma" charset="0"/>
                <a:cs typeface="Tahoma" charset="0"/>
              </a:rPr>
              <a:t>DESPESAS DE 2015 </a:t>
            </a:r>
            <a:r>
              <a:rPr lang="pt-BR" sz="1600" b="0" dirty="0">
                <a:solidFill>
                  <a:srgbClr val="94C600"/>
                </a:solidFill>
                <a:latin typeface="Tahoma" charset="0"/>
                <a:cs typeface="Tahoma" charset="0"/>
              </a:rPr>
              <a:t>(PAGO ATÉ DEZEMBRO) </a:t>
            </a:r>
            <a:r>
              <a:rPr lang="pt-BR" dirty="0">
                <a:solidFill>
                  <a:srgbClr val="94C600"/>
                </a:solidFill>
                <a:latin typeface="Tahoma" charset="0"/>
                <a:cs typeface="Tahoma" charset="0"/>
              </a:rPr>
              <a:t>= </a:t>
            </a:r>
            <a:r>
              <a:rPr lang="pt-BR" dirty="0" err="1">
                <a:solidFill>
                  <a:srgbClr val="94C600"/>
                </a:solidFill>
                <a:latin typeface="Tahoma" charset="0"/>
                <a:cs typeface="Tahoma" charset="0"/>
              </a:rPr>
              <a:t>R</a:t>
            </a:r>
            <a:r>
              <a:rPr lang="pt-BR" dirty="0">
                <a:solidFill>
                  <a:srgbClr val="94C600"/>
                </a:solidFill>
                <a:latin typeface="Tahoma" charset="0"/>
                <a:cs typeface="Tahoma" charset="0"/>
              </a:rPr>
              <a:t>$ 2,268 trilhões</a:t>
            </a:r>
          </a:p>
          <a:p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  <a:hlinkClick r:id="rId3"/>
              </a:rPr>
              <a:t>http://goo.gl/YDH5Bn</a:t>
            </a:r>
            <a:endParaRPr lang="pt-BR" b="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600"/>
              </a:spcBef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DIFERENÇA: </a:t>
            </a:r>
            <a:r>
              <a:rPr lang="pt-BR" dirty="0" err="1">
                <a:solidFill>
                  <a:srgbClr val="92D050"/>
                </a:solidFill>
                <a:latin typeface="Tahoma" charset="0"/>
                <a:cs typeface="Tahoma" charset="0"/>
              </a:rPr>
              <a:t>R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$ 480 BILHÕES</a:t>
            </a:r>
          </a:p>
          <a:p>
            <a:pPr algn="ctr">
              <a:spcBef>
                <a:spcPts val="600"/>
              </a:spcBef>
            </a:pPr>
            <a:endParaRPr lang="pt-BR" b="0" dirty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6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Aguardamos </a:t>
            </a:r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</a:rPr>
              <a:t>resposta a Pedido de Acesso </a:t>
            </a: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Informação:</a:t>
            </a:r>
          </a:p>
          <a:p>
            <a:pPr algn="ctr">
              <a:spcBef>
                <a:spcPts val="6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Onde foram aplicados esses R$480 bilhões?</a:t>
            </a:r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lvl="0">
              <a:lnSpc>
                <a:spcPct val="120000"/>
              </a:lnSpc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9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17096" y="332656"/>
            <a:ext cx="3960440" cy="643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</a:rPr>
              <a:t>Onde teria sido aplicados R$480 bilhões </a:t>
            </a:r>
            <a:r>
              <a:rPr lang="pt-BR" sz="2200" b="0" dirty="0" smtClean="0">
                <a:solidFill>
                  <a:schemeClr val="tx1"/>
                </a:solidFill>
              </a:rPr>
              <a:t>?</a:t>
            </a:r>
          </a:p>
          <a:p>
            <a:pPr lvl="0"/>
            <a:endParaRPr lang="pt-BR" sz="800" b="0" dirty="0">
              <a:solidFill>
                <a:schemeClr val="tx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</a:rPr>
              <a:t>Juros e amortizações da dívida: gasto mais relevante (42,43%</a:t>
            </a:r>
            <a:r>
              <a:rPr lang="pt-BR" sz="2200" b="0" dirty="0" smtClean="0">
                <a:solidFill>
                  <a:schemeClr val="tx1"/>
                </a:solidFill>
              </a:rPr>
              <a:t>)</a:t>
            </a:r>
          </a:p>
          <a:p>
            <a:pPr lvl="0"/>
            <a:endParaRPr lang="pt-BR" sz="800" b="0" dirty="0">
              <a:solidFill>
                <a:schemeClr val="tx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</a:rPr>
              <a:t>Consumiram não somente receitas financeiras, mas também outras receitas orçamentárias, retirando recursos de áreas </a:t>
            </a:r>
            <a:r>
              <a:rPr lang="pt-BR" sz="2200" b="0" dirty="0" smtClean="0">
                <a:solidFill>
                  <a:schemeClr val="tx1"/>
                </a:solidFill>
              </a:rPr>
              <a:t>essenciais</a:t>
            </a:r>
          </a:p>
          <a:p>
            <a:pPr lvl="0"/>
            <a:endParaRPr lang="pt-BR" sz="800" b="0" dirty="0">
              <a:solidFill>
                <a:schemeClr val="tx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</a:rPr>
              <a:t>Arrecadação de contribuições sociais é muito superior às despesas com a Seguridade Social, que engloba Previdência, Saúde e Assistência Social (Não existe o falacioso déficit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504" y="0"/>
            <a:ext cx="489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463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3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Evidência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evelada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ela Auditoria Cidadã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endParaRPr lang="pt-BR" sz="10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não para o financiamento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dos Estados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municípios: CRISE EM DIVERSOS ENTES FEDERADOS BRASILEIROS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79086847"/>
              </p:ext>
            </p:extLst>
          </p:nvPr>
        </p:nvGraphicFramePr>
        <p:xfrm>
          <a:off x="3944888" y="3501008"/>
          <a:ext cx="5616624" cy="321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262159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1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Mídia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Organismos Internacionais</a:t>
            </a: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Dominação 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financeira e graves consequências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sociais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8984" y="1556792"/>
            <a:ext cx="496060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22346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Escandaloso crescimento do lucro dos bancos…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76536" y="6525344"/>
            <a:ext cx="835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536" y="836712"/>
            <a:ext cx="8352928" cy="56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77669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560512" y="188640"/>
            <a:ext cx="9345488" cy="604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pPr algn="ctr">
              <a:lnSpc>
                <a:spcPct val="120000"/>
              </a:lnSpc>
            </a:pPr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pt-BR" sz="2800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Diante disso, além do repúdio ao ataque aos servidores e à sociedade perpetrado pelo PLP 257/2016, devem ser também repudiados os dispositivos do referido projeto que alteram o art. 40 da LRF e o art. 10, inciso XII, da Lei 4.595/64, pois tais dispositivos representam um abuso injustificável que transforma a União em seguradora internacional para investidores e garante remuneração da sobra de caixa de bancos. </a:t>
            </a:r>
          </a:p>
        </p:txBody>
      </p:sp>
    </p:spTree>
    <p:extLst>
      <p:ext uri="{BB962C8B-B14F-4D97-AF65-F5344CB8AC3E}">
        <p14:creationId xmlns:p14="http://schemas.microsoft.com/office/powerpoint/2010/main" xmlns="" val="189667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20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pPr algn="ctr">
              <a:lnSpc>
                <a:spcPct val="120000"/>
              </a:lnSpc>
            </a:pPr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pt-BR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1. Intenso </a:t>
            </a:r>
            <a:r>
              <a:rPr lang="pt-BR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ataque à estrutura de Estado: </a:t>
            </a:r>
          </a:p>
          <a:p>
            <a:pPr marL="457200" indent="-457200">
              <a:buFont typeface="Arial"/>
              <a:buChar char="•"/>
            </a:pPr>
            <a:r>
              <a:rPr lang="pt-BR" sz="2800" dirty="0" smtClean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impõe </a:t>
            </a:r>
            <a:r>
              <a:rPr lang="pt-BR" sz="2800" dirty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rigoroso ajuste </a:t>
            </a:r>
            <a:r>
              <a:rPr lang="pt-BR" sz="2800" dirty="0" smtClean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fiscal</a:t>
            </a:r>
          </a:p>
          <a:p>
            <a:pPr marL="457200" indent="-457200">
              <a:buFont typeface="Arial"/>
              <a:buChar char="•"/>
            </a:pPr>
            <a:r>
              <a:rPr lang="pt-BR" sz="2800" dirty="0" smtClean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Privatizações</a:t>
            </a:r>
          </a:p>
          <a:p>
            <a:pPr marL="457200" indent="-457200">
              <a:buFont typeface="Arial"/>
              <a:buChar char="•"/>
            </a:pPr>
            <a:r>
              <a:rPr lang="pt-BR" sz="2800" dirty="0" smtClean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reforma </a:t>
            </a:r>
            <a:r>
              <a:rPr lang="pt-BR" sz="2800" dirty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da previdência nos </a:t>
            </a:r>
            <a:r>
              <a:rPr lang="pt-BR" sz="2800" dirty="0" smtClean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estados</a:t>
            </a:r>
          </a:p>
          <a:p>
            <a:pPr marL="457200" indent="-457200">
              <a:buFont typeface="Arial"/>
              <a:buChar char="•"/>
            </a:pPr>
            <a:r>
              <a:rPr lang="pt-BR" sz="2800" dirty="0" smtClean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congelamento </a:t>
            </a:r>
            <a:r>
              <a:rPr lang="pt-BR" sz="2800" dirty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de </a:t>
            </a:r>
            <a:r>
              <a:rPr lang="pt-BR" sz="2800" dirty="0" smtClean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salários</a:t>
            </a:r>
          </a:p>
          <a:p>
            <a:pPr marL="457200" indent="-457200">
              <a:buFont typeface="Arial"/>
              <a:buChar char="•"/>
            </a:pPr>
            <a:r>
              <a:rPr lang="pt-BR" sz="2800" dirty="0" smtClean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corte </a:t>
            </a:r>
            <a:r>
              <a:rPr lang="pt-BR" sz="2800" dirty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de dezenas de direitos </a:t>
            </a:r>
            <a:r>
              <a:rPr lang="pt-BR" sz="2800" dirty="0" smtClean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sociais</a:t>
            </a:r>
          </a:p>
          <a:p>
            <a:endParaRPr lang="pt-BR" sz="2800" dirty="0">
              <a:solidFill>
                <a:srgbClr val="94C6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pt-BR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2. Alongamento dívida estados: se fossem auditadas, seriam ANULADAS </a:t>
            </a:r>
          </a:p>
          <a:p>
            <a:endParaRPr lang="pt-BR" sz="2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pt-BR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3. </a:t>
            </a:r>
            <a:r>
              <a:rPr lang="pt-BR" sz="2800" dirty="0" smtClean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ARMADILHAS</a:t>
            </a:r>
            <a:endParaRPr lang="pt-BR" sz="2800" dirty="0">
              <a:solidFill>
                <a:srgbClr val="94C6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49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rgbClr val="92D050"/>
                </a:solidFill>
                <a:latin typeface="Verdana" charset="0"/>
              </a:rPr>
              <a:t>Muito grata</a:t>
            </a:r>
            <a:endParaRPr lang="pt-BR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Maria </a:t>
            </a:r>
            <a:r>
              <a:rPr lang="pt-BR" sz="1800" i="1" dirty="0">
                <a:solidFill>
                  <a:srgbClr val="92D050"/>
                </a:solidFill>
                <a:latin typeface="Verdana" charset="0"/>
              </a:rPr>
              <a:t>Lucia </a:t>
            </a: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sz="18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18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529" y="1988840"/>
            <a:ext cx="9199646" cy="35270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2480" y="188640"/>
            <a:ext cx="963352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A apenas 15 quilômetros do Palácio do Planalto, centenas de brasileiros e brasileiras, inclusive idosos e crianças, disputam o lixo de Brasília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. Isso é consequência do Sistema da Dívida. Exigimos AUDITORIA DA DÍVIDA DA UNIÃO, ESTADOS E MUNICÍPIOS, para que possamos sair do cenário de escassez e vivermos na realidade de abundância.</a:t>
            </a:r>
            <a:endParaRPr lang="pt-BR" sz="1800" dirty="0">
              <a:solidFill>
                <a:schemeClr val="tx1"/>
              </a:solidFill>
              <a:latin typeface="Verdana"/>
              <a:cs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69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871893" cy="682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SISTEMA DA DÍVIDA DOS ESTADOS E MUNICÍPIOS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Gênese em Carta de Intenções com o FMI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sem contrapartida: mecanismos financeiros 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Refinanciamento pela União Lei 9.496/97: Pacote</a:t>
            </a:r>
          </a:p>
          <a:p>
            <a:pPr marL="1200150" lvl="1" indent="-457200">
              <a:lnSpc>
                <a:spcPct val="7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Plano de Ajuste Fiscal</a:t>
            </a:r>
          </a:p>
          <a:p>
            <a:pPr marL="1200150" lvl="1" indent="-457200">
              <a:lnSpc>
                <a:spcPct val="7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Privatizações do patrimônio dos estados</a:t>
            </a:r>
          </a:p>
          <a:p>
            <a:pPr marL="1200150" lvl="1" indent="-457200">
              <a:lnSpc>
                <a:spcPct val="7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Assunção de passivos de bancos </a:t>
            </a:r>
            <a:r>
              <a:rPr lang="en-US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–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PROES</a:t>
            </a:r>
          </a:p>
          <a:p>
            <a:pPr lvl="1" indent="0">
              <a:lnSpc>
                <a:spcPct val="70000"/>
              </a:lnSpc>
              <a:spcBef>
                <a:spcPts val="1200"/>
              </a:spcBef>
              <a:buClr>
                <a:srgbClr val="FF9900"/>
              </a:buClr>
              <a:defRPr/>
            </a:pPr>
            <a:endParaRPr lang="pt-BR" sz="5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Condições onerosas empurram para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FF9900"/>
              </a:buClr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com Banco Mundial e bancos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FF9900"/>
              </a:buClr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privados internacionais para pagar à União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Ilegalidades. Ilegitimidades. Abusos. Fraudes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SACRIFÍCIO SOCIAL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1312" y="2708920"/>
            <a:ext cx="2144688" cy="292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0397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643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DÍVIDA DOS ESTADOS</a:t>
            </a: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buFont typeface="Wingdings" charset="2"/>
              <a:buChar char="Ø"/>
            </a:pP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Crise Fiscal devido às condições abusivas do refinanciamento pela União </a:t>
            </a: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(Lei 9.496/97)</a:t>
            </a:r>
          </a:p>
          <a:p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buFont typeface="Wingdings" charset="2"/>
              <a:buChar char="Ø"/>
            </a:pP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Novos esquemas sofisticados</a:t>
            </a:r>
            <a:endParaRPr lang="pt-BR" sz="2800" b="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Cessão de créditos referentes à Dívida Ativa</a:t>
            </a:r>
          </a:p>
          <a:p>
            <a:pPr marL="342900" indent="-342900"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Venda de direito inalienável; atividade exclusiva de Estado</a:t>
            </a:r>
          </a:p>
          <a:p>
            <a:pPr marL="342900" indent="-342900"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Parecer PGFN/CDA n</a:t>
            </a:r>
            <a:r>
              <a:rPr lang="pt-BR" b="0" baseline="30000" dirty="0" smtClean="0">
                <a:solidFill>
                  <a:schemeClr val="tx1"/>
                </a:solidFill>
              </a:rPr>
              <a:t>o</a:t>
            </a:r>
            <a:r>
              <a:rPr lang="pt-BR" b="0" dirty="0" smtClean="0">
                <a:solidFill>
                  <a:schemeClr val="tx1"/>
                </a:solidFill>
              </a:rPr>
              <a:t> 1505/2015</a:t>
            </a:r>
          </a:p>
          <a:p>
            <a:pPr marL="342900" indent="-342900"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Decisão TCU</a:t>
            </a:r>
          </a:p>
          <a:p>
            <a:pPr marL="342900" indent="-342900"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Projetos em tramitação no Congresso Nacional: </a:t>
            </a:r>
          </a:p>
          <a:p>
            <a:r>
              <a:rPr lang="pt-BR" b="0" dirty="0">
                <a:solidFill>
                  <a:schemeClr val="tx1"/>
                </a:solidFill>
              </a:rPr>
              <a:t>	P</a:t>
            </a:r>
            <a:r>
              <a:rPr lang="pt-BR" b="0" dirty="0" smtClean="0">
                <a:solidFill>
                  <a:schemeClr val="tx1"/>
                </a:solidFill>
              </a:rPr>
              <a:t>rojeto de lei </a:t>
            </a:r>
            <a:r>
              <a:rPr lang="pt-BR" b="0" dirty="0">
                <a:solidFill>
                  <a:schemeClr val="tx1"/>
                </a:solidFill>
              </a:rPr>
              <a:t> </a:t>
            </a:r>
            <a:r>
              <a:rPr lang="pt-BR" b="0" dirty="0" smtClean="0">
                <a:solidFill>
                  <a:schemeClr val="tx1"/>
                </a:solidFill>
              </a:rPr>
              <a:t>n</a:t>
            </a:r>
            <a:r>
              <a:rPr lang="pt-BR" b="0" baseline="30000" dirty="0" smtClean="0">
                <a:solidFill>
                  <a:schemeClr val="tx1"/>
                </a:solidFill>
              </a:rPr>
              <a:t>o</a:t>
            </a:r>
            <a:r>
              <a:rPr lang="pt-BR" b="0" dirty="0" smtClean="0">
                <a:solidFill>
                  <a:schemeClr val="tx1"/>
                </a:solidFill>
              </a:rPr>
              <a:t> 3337/2015</a:t>
            </a:r>
          </a:p>
          <a:p>
            <a:r>
              <a:rPr lang="pt-BR" b="0" dirty="0">
                <a:solidFill>
                  <a:schemeClr val="tx1"/>
                </a:solidFill>
              </a:rPr>
              <a:t>	</a:t>
            </a:r>
            <a:r>
              <a:rPr lang="pt-BR" b="0" dirty="0" smtClean="0">
                <a:solidFill>
                  <a:schemeClr val="tx1"/>
                </a:solidFill>
              </a:rPr>
              <a:t>Projeto de lei complementar </a:t>
            </a:r>
            <a:r>
              <a:rPr lang="pt-BR" b="0" dirty="0">
                <a:solidFill>
                  <a:schemeClr val="tx1"/>
                </a:solidFill>
              </a:rPr>
              <a:t> </a:t>
            </a:r>
            <a:r>
              <a:rPr lang="pt-BR" b="0" dirty="0" smtClean="0">
                <a:solidFill>
                  <a:schemeClr val="tx1"/>
                </a:solidFill>
              </a:rPr>
              <a:t>n</a:t>
            </a:r>
            <a:r>
              <a:rPr lang="pt-BR" b="0" baseline="30000" dirty="0" smtClean="0">
                <a:solidFill>
                  <a:schemeClr val="tx1"/>
                </a:solidFill>
              </a:rPr>
              <a:t>o</a:t>
            </a:r>
            <a:r>
              <a:rPr lang="pt-BR" b="0" dirty="0" smtClean="0">
                <a:solidFill>
                  <a:schemeClr val="tx1"/>
                </a:solidFill>
              </a:rPr>
              <a:t> 181/2015</a:t>
            </a:r>
          </a:p>
          <a:p>
            <a:pPr marL="342900" indent="-342900"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RESOLUÇÃO SENADO n</a:t>
            </a:r>
            <a:r>
              <a:rPr lang="pt-BR" b="0" baseline="30000" dirty="0" smtClean="0">
                <a:solidFill>
                  <a:schemeClr val="tx1"/>
                </a:solidFill>
              </a:rPr>
              <a:t>o</a:t>
            </a:r>
            <a:r>
              <a:rPr lang="pt-BR" b="0" dirty="0" smtClean="0">
                <a:solidFill>
                  <a:schemeClr val="tx1"/>
                </a:solidFill>
              </a:rPr>
              <a:t> 17/2015 </a:t>
            </a:r>
          </a:p>
          <a:p>
            <a:endParaRPr lang="pt-BR" sz="1100" b="0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rgbClr val="92D050"/>
                </a:solidFill>
              </a:rPr>
              <a:t>Esquema ilegal de geração de dívidas públicas</a:t>
            </a:r>
          </a:p>
          <a:p>
            <a:pPr algn="ctr"/>
            <a:r>
              <a:rPr lang="pt-BR" dirty="0">
                <a:solidFill>
                  <a:srgbClr val="92D050"/>
                </a:solidFill>
              </a:rPr>
              <a:t> para estados e municípios</a:t>
            </a:r>
          </a:p>
          <a:p>
            <a:r>
              <a:rPr lang="pt-BR" sz="1600" b="0" dirty="0">
                <a:solidFill>
                  <a:schemeClr val="tx1"/>
                </a:solidFill>
                <a:hlinkClick r:id="rId2"/>
              </a:rPr>
              <a:t>http://www.auditoriacidada.org.br/esquema-ilegal-de-geracao-de-dividas-publicas-para-estados-e-municipios</a:t>
            </a:r>
            <a:r>
              <a:rPr lang="pt-BR" sz="1600" b="0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pt-BR" sz="1600" b="0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5433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128464" y="404664"/>
            <a:ext cx="10009112" cy="551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pPr algn="ctr">
              <a:lnSpc>
                <a:spcPct val="120000"/>
              </a:lnSpc>
            </a:pPr>
            <a:endParaRPr lang="pt-BR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pt-BR" sz="3200" dirty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ARMADILHAS: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Transforma </a:t>
            </a:r>
            <a:r>
              <a:rPr lang="pt-BR" sz="3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 União em seguradora internacional para 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investidores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pt-BR" sz="3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G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arante </a:t>
            </a:r>
            <a:r>
              <a:rPr lang="pt-BR" sz="3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remuneração da sobra de caixa de bancos.</a:t>
            </a:r>
          </a:p>
          <a:p>
            <a:pPr algn="ctr">
              <a:lnSpc>
                <a:spcPct val="120000"/>
              </a:lnSpc>
            </a:pPr>
            <a:endParaRPr lang="pt-BR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3200" dirty="0" smtClean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Geração de </a:t>
            </a:r>
            <a:r>
              <a:rPr lang="pt-BR" sz="3200" dirty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Dívida </a:t>
            </a:r>
            <a:r>
              <a:rPr lang="pt-BR" sz="3200" dirty="0" smtClean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Pública</a:t>
            </a:r>
            <a:endParaRPr lang="pt-BR" sz="3200" dirty="0">
              <a:solidFill>
                <a:srgbClr val="94C6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07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344488" y="188640"/>
            <a:ext cx="9561512" cy="682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2800" dirty="0" smtClean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ARMADILHAS  </a:t>
            </a: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28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pPr>
              <a:lnSpc>
                <a:spcPct val="120000"/>
              </a:lnSpc>
            </a:pPr>
            <a:endParaRPr lang="pt-BR" sz="1000" dirty="0">
              <a:solidFill>
                <a:srgbClr val="94C6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TRANSFORMA A UNIÃO EM SEGURADORA INTERNACIONAL PARA INVESTIDORES NACIONAIS E ESTRANGEIROS</a:t>
            </a:r>
          </a:p>
          <a:p>
            <a:endParaRPr lang="pt-BR" b="0" dirty="0" smtClean="0">
              <a:latin typeface="Tahoma"/>
              <a:cs typeface="Tahoma"/>
            </a:endParaRPr>
          </a:p>
          <a:p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 União poderá dar garantias financeiras, sem a necessidade de detalhar “a relação custo benefício e o interesse econômico-social da operação”, a “entidades privadas nacionais e estrangeiras, Estados estrangeiros, agências oficiais de crédito à exportação e organismos financeiros multilaterais quanto às operações de garantia de crédito à exportação, de seguro de crédito à exportação, e de </a:t>
            </a:r>
            <a:r>
              <a:rPr lang="pt-BR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seguro de investimento</a:t>
            </a:r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 hipóteses nas quais a União está autorizada a efetuar o pagamento de indenizações de acordo com o cronograma de pagamento da operação coberta.”</a:t>
            </a:r>
          </a:p>
          <a:p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 </a:t>
            </a:r>
          </a:p>
          <a:p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	Essa injustificada benesse está incluída no art. 14 do PLP 257, na parte em que altera o art. 40 da Lei de Responsabilidade Fiscal. </a:t>
            </a:r>
          </a:p>
        </p:txBody>
      </p:sp>
    </p:spTree>
    <p:extLst>
      <p:ext uri="{BB962C8B-B14F-4D97-AF65-F5344CB8AC3E}">
        <p14:creationId xmlns:p14="http://schemas.microsoft.com/office/powerpoint/2010/main" xmlns="" val="115325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344488" y="188640"/>
            <a:ext cx="9561512" cy="722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2800" dirty="0" smtClean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ARMADILHAS  </a:t>
            </a: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28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pPr>
              <a:lnSpc>
                <a:spcPct val="120000"/>
              </a:lnSpc>
            </a:pPr>
            <a:endParaRPr lang="pt-BR" sz="1000" dirty="0">
              <a:solidFill>
                <a:srgbClr val="94C6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GARANTIA DE REMUNERAÇÃO </a:t>
            </a:r>
          </a:p>
          <a:p>
            <a:pPr algn="ctr">
              <a:lnSpc>
                <a:spcPct val="120000"/>
              </a:lnSpc>
            </a:pPr>
            <a:r>
              <a:rPr lang="pt-BR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DA SOBRA DE CAIXA DE BANCOS </a:t>
            </a:r>
          </a:p>
          <a:p>
            <a:endParaRPr lang="pt-BR" b="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Tal benesse está colocada de forma muito sutil, quase imperceptível, no art. 16 do PLP 257</a:t>
            </a:r>
            <a:r>
              <a:rPr lang="pt-BR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lvl="1"/>
            <a:r>
              <a:rPr lang="pt-BR" sz="2000" b="0" i="1" dirty="0" smtClean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Art</a:t>
            </a:r>
            <a:r>
              <a:rPr lang="pt-BR" sz="2000" b="0" i="1" dirty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. 16. A Lei nº 4.595, de 31 de dezembro de 1964, passa a vigorar com as seguintes alterações: </a:t>
            </a:r>
          </a:p>
          <a:p>
            <a:pPr lvl="1"/>
            <a:r>
              <a:rPr lang="pt-BR" sz="2000" b="0" i="1" dirty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“Art. 10.</a:t>
            </a:r>
          </a:p>
          <a:p>
            <a:pPr lvl="1"/>
            <a:r>
              <a:rPr lang="pt-BR" sz="2000" b="0" i="1" dirty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(...) </a:t>
            </a:r>
          </a:p>
          <a:p>
            <a:pPr lvl="1"/>
            <a:r>
              <a:rPr lang="pt-BR" sz="2000" b="0" i="1" dirty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XII - Efetuar, como instrumento de política monetária, operações de compra e venda de títulos públicos federais e o </a:t>
            </a:r>
            <a:r>
              <a:rPr lang="pt-BR" sz="2000" i="1" dirty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recebimento de depósitos remunerados</a:t>
            </a:r>
            <a:r>
              <a:rPr lang="pt-BR" sz="2000" b="0" i="1" dirty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; (...)</a:t>
            </a:r>
            <a:r>
              <a:rPr lang="pt-BR" sz="2000" b="0" i="1" dirty="0" smtClean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”</a:t>
            </a:r>
          </a:p>
          <a:p>
            <a:pPr lvl="1"/>
            <a:endParaRPr lang="pt-BR" sz="800" b="0" i="1" dirty="0">
              <a:solidFill>
                <a:srgbClr val="94C600"/>
              </a:solidFill>
              <a:latin typeface="Tahoma" pitchFamily="34" charset="0"/>
              <a:cs typeface="Tahoma" pitchFamily="34" charset="0"/>
            </a:endParaRPr>
          </a:p>
          <a:p>
            <a:pPr lvl="1"/>
            <a:r>
              <a:rPr lang="pt-BR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	O “recebimento </a:t>
            </a:r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de depósitos remunerados</a:t>
            </a:r>
            <a:r>
              <a:rPr lang="pt-BR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” significa, na prática, </a:t>
            </a:r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 garantia de remuneração de toda a sobra de caixa, que os bancos poderão simplesmente depositar no BC e, sem risco algum, receber a remuneração desejada.</a:t>
            </a:r>
          </a:p>
          <a:p>
            <a:pPr algn="just"/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25190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735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457200" indent="-457200">
              <a:spcBef>
                <a:spcPts val="600"/>
              </a:spcBef>
              <a:buFont typeface="Wingdings" charset="2"/>
              <a:buChar char="Ø"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Cenário de Crise para a Economia Real</a:t>
            </a:r>
          </a:p>
          <a:p>
            <a:pPr marL="457200" indent="-457200">
              <a:spcBef>
                <a:spcPts val="600"/>
              </a:spcBef>
              <a:buFont typeface="Wingdings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A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vanço de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oncessões ao Capital Financeiro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Juros elevados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, sem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justificativa técnica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ou econômica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Elevação do lucros dos bancos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Abuso na utilização de mecanismos financeiros:</a:t>
            </a:r>
          </a:p>
          <a:p>
            <a:pPr marL="2057400" lvl="3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“</a:t>
            </a:r>
            <a:r>
              <a:rPr lang="pt-BR" sz="2000" b="0" i="1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S</a:t>
            </a:r>
            <a:r>
              <a:rPr lang="pt-BR" sz="2000" b="0" i="1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wap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”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 C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ambial</a:t>
            </a:r>
          </a:p>
          <a:p>
            <a:pPr marL="2057400" lvl="3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Operações “Compromissadas”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Retorno da CPMF, sob a justificativa de “déficit na Previdência”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Elevação da DRU de 20 para 30%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Independência do BC (PEC 43/2015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)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Emissão de Títulos da Dívida Externa em </a:t>
            </a:r>
          </a:p>
          <a:p>
            <a:pPr lvl="1" indent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	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	março/2016, APESAR DAS RESERVAS</a:t>
            </a:r>
          </a:p>
          <a:p>
            <a:pPr marL="1085850" lvl="1" indent="-3429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PLP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257/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2016: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transforma a União em seguradora internacional para investidores e garante remuneração da sobra de caixa de bancos </a:t>
            </a:r>
          </a:p>
          <a:p>
            <a:pPr marL="1200150" lvl="1" indent="-45720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endParaRPr lang="pt-BR" b="0" dirty="0" smtClean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0"/>
              </a:spcBef>
            </a:pPr>
            <a:endParaRPr lang="pt-BR" sz="500" dirty="0" smtClean="0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3240" y="1916832"/>
            <a:ext cx="2921653" cy="152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0463" y="4437112"/>
            <a:ext cx="3404411" cy="150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94677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63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Qual é a principal determinante da CRISE FISCAL?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472" y="692696"/>
            <a:ext cx="9705528" cy="2520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93296"/>
            <a:ext cx="10137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94C600"/>
                </a:solidFill>
                <a:latin typeface="Tahoma"/>
                <a:cs typeface="Tahoma"/>
              </a:rPr>
              <a:t>DÍVIDA INTERNA CRESCEU 732 BILHÕES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em 11 meses de 2015</a:t>
            </a:r>
          </a:p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Qual é  a contrapartida dessa dívida?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472" y="3284984"/>
            <a:ext cx="9705528" cy="28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026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31920</TotalTime>
  <Words>1307</Words>
  <Application>Microsoft Office PowerPoint</Application>
  <PresentationFormat>Papel A4 (210 x 297 mm)</PresentationFormat>
  <Paragraphs>345</Paragraphs>
  <Slides>20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Pulso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Maria Lúcia F. Carneiro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colive</cp:lastModifiedBy>
  <cp:revision>1809</cp:revision>
  <cp:lastPrinted>2008-11-20T19:12:03Z</cp:lastPrinted>
  <dcterms:created xsi:type="dcterms:W3CDTF">2001-11-19T18:24:28Z</dcterms:created>
  <dcterms:modified xsi:type="dcterms:W3CDTF">2016-04-11T18:22:55Z</dcterms:modified>
</cp:coreProperties>
</file>