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3" r:id="rId1"/>
  </p:sldMasterIdLst>
  <p:notesMasterIdLst>
    <p:notesMasterId r:id="rId22"/>
  </p:notesMasterIdLst>
  <p:handoutMasterIdLst>
    <p:handoutMasterId r:id="rId23"/>
  </p:handoutMasterIdLst>
  <p:sldIdLst>
    <p:sldId id="1437" r:id="rId2"/>
    <p:sldId id="1453" r:id="rId3"/>
    <p:sldId id="1455" r:id="rId4"/>
    <p:sldId id="1406" r:id="rId5"/>
    <p:sldId id="1456" r:id="rId6"/>
    <p:sldId id="1454" r:id="rId7"/>
    <p:sldId id="1457" r:id="rId8"/>
    <p:sldId id="1445" r:id="rId9"/>
    <p:sldId id="1420" r:id="rId10"/>
    <p:sldId id="1421" r:id="rId11"/>
    <p:sldId id="1422" r:id="rId12"/>
    <p:sldId id="1423" r:id="rId13"/>
    <p:sldId id="1438" r:id="rId14"/>
    <p:sldId id="1431" r:id="rId15"/>
    <p:sldId id="1446" r:id="rId16"/>
    <p:sldId id="1441" r:id="rId17"/>
    <p:sldId id="1439" r:id="rId18"/>
    <p:sldId id="1451" r:id="rId19"/>
    <p:sldId id="1458" r:id="rId20"/>
    <p:sldId id="1443" r:id="rId21"/>
  </p:sldIdLst>
  <p:sldSz cx="9906000" cy="6858000" type="A4"/>
  <p:notesSz cx="6858000" cy="97107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2D050"/>
    <a:srgbClr val="FFFFFF"/>
    <a:srgbClr val="334F15"/>
    <a:srgbClr val="FF0000"/>
    <a:srgbClr val="FFFF00"/>
    <a:srgbClr val="CC0000"/>
    <a:srgbClr val="0000FF"/>
    <a:srgbClr val="0000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46F890A9-2807-4EBB-B81D-B2AA78EC7F39}" styleName="Estilo Escuro 2 - Ênfase 5/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DA37D80-6434-44D0-A028-1B22A696006F}" styleName="Estilo Claro 3 - Ênfas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72" y="-72"/>
      </p:cViewPr>
      <p:guideLst>
        <p:guide orient="horz" pos="2544"/>
        <p:guide pos="3120"/>
      </p:guideLst>
    </p:cSldViewPr>
  </p:slideViewPr>
  <p:outlineViewPr>
    <p:cViewPr>
      <p:scale>
        <a:sx n="75" d="100"/>
        <a:sy n="75" d="100"/>
      </p:scale>
      <p:origin x="0" y="167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9" d="100"/>
        <a:sy n="89" d="100"/>
      </p:scale>
      <p:origin x="0" y="816"/>
    </p:cViewPr>
  </p:sorterViewPr>
  <p:notesViewPr>
    <p:cSldViewPr>
      <p:cViewPr>
        <p:scale>
          <a:sx n="100" d="100"/>
          <a:sy n="100" d="100"/>
        </p:scale>
        <p:origin x="-864" y="1038"/>
      </p:cViewPr>
      <p:guideLst>
        <p:guide orient="horz" pos="3059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032682-16C8-8746-92ED-AF58BF7EB348}" type="doc">
      <dgm:prSet loTypeId="urn:microsoft.com/office/officeart/2009/3/layout/CircleRelationship" loCatId="" qsTypeId="urn:microsoft.com/office/officeart/2005/8/quickstyle/3D9" qsCatId="3D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96ED5622-202F-C947-BC45-A5FA037D119B}">
      <dgm:prSet phldrT="[Text]" custT="1"/>
      <dgm:spPr>
        <a:xfrm>
          <a:off x="511962" y="787507"/>
          <a:ext cx="1170537" cy="912066"/>
        </a:xfrm>
        <a:solidFill>
          <a:srgbClr val="C0504D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gm:spPr>
      <dgm:t>
        <a:bodyPr/>
        <a:lstStyle/>
        <a:p>
          <a:r>
            <a:rPr lang="en-US" sz="100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Mecanismos que Geram Dívida</a:t>
          </a:r>
        </a:p>
      </dgm:t>
    </dgm:pt>
    <dgm:pt modelId="{E230E4B1-C9C5-ED4E-B84D-26A8BAEADC6C}" type="parTrans" cxnId="{F059A85B-C569-7E4F-897B-B077F4F4470B}">
      <dgm:prSet/>
      <dgm:spPr/>
      <dgm:t>
        <a:bodyPr/>
        <a:lstStyle/>
        <a:p>
          <a:endParaRPr lang="en-US"/>
        </a:p>
      </dgm:t>
    </dgm:pt>
    <dgm:pt modelId="{E4F4EB83-3590-8248-B329-387F9D96E311}" type="sibTrans" cxnId="{F059A85B-C569-7E4F-897B-B077F4F4470B}">
      <dgm:prSet/>
      <dgm:spPr/>
      <dgm:t>
        <a:bodyPr/>
        <a:lstStyle/>
        <a:p>
          <a:endParaRPr lang="en-US"/>
        </a:p>
      </dgm:t>
    </dgm:pt>
    <dgm:pt modelId="{20780591-29E4-CF48-87F7-3F6B004E709A}">
      <dgm:prSet phldrT="[Text]" custT="1"/>
      <dgm:spPr>
        <a:xfrm>
          <a:off x="3131363" y="461259"/>
          <a:ext cx="1042180" cy="906038"/>
        </a:xfrm>
        <a:solidFill>
          <a:srgbClr val="4BACC6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gm:spPr>
      <dgm:t>
        <a:bodyPr/>
        <a:lstStyle/>
        <a:p>
          <a:r>
            <a:rPr lang="en-US" sz="100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Interferência do FMI</a:t>
          </a:r>
        </a:p>
      </dgm:t>
    </dgm:pt>
    <dgm:pt modelId="{0D47A167-53AC-4249-9B81-E9FF53A09617}" type="parTrans" cxnId="{E3E4A945-C415-4A45-B7A6-1384E55746C6}">
      <dgm:prSet/>
      <dgm:spPr/>
      <dgm:t>
        <a:bodyPr/>
        <a:lstStyle/>
        <a:p>
          <a:endParaRPr lang="en-US"/>
        </a:p>
      </dgm:t>
    </dgm:pt>
    <dgm:pt modelId="{D28437DB-9B3D-BB42-9DB0-B4A5CC3AF0E1}" type="sibTrans" cxnId="{E3E4A945-C415-4A45-B7A6-1384E55746C6}">
      <dgm:prSet/>
      <dgm:spPr/>
      <dgm:t>
        <a:bodyPr/>
        <a:lstStyle/>
        <a:p>
          <a:endParaRPr lang="en-US"/>
        </a:p>
      </dgm:t>
    </dgm:pt>
    <dgm:pt modelId="{6F5795CA-FCF7-3D49-92E8-4F066CD012F3}">
      <dgm:prSet phldrT="[Text]" custT="1"/>
      <dgm:spPr>
        <a:xfrm>
          <a:off x="3324291" y="1700246"/>
          <a:ext cx="1314636" cy="847366"/>
        </a:xfrm>
        <a:solidFill>
          <a:srgbClr val="8064A2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gm:spPr>
      <dgm:t>
        <a:bodyPr/>
        <a:lstStyle/>
        <a:p>
          <a:r>
            <a:rPr lang="en-US" sz="100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Privilégios Legais, Políticos, Financeiros e Econômicos</a:t>
          </a:r>
        </a:p>
      </dgm:t>
    </dgm:pt>
    <dgm:pt modelId="{D32074AE-8981-D846-BE20-9A86BCE378CB}" type="parTrans" cxnId="{1EC7D450-F28F-844C-947B-C231073515C8}">
      <dgm:prSet/>
      <dgm:spPr/>
      <dgm:t>
        <a:bodyPr/>
        <a:lstStyle/>
        <a:p>
          <a:endParaRPr lang="en-US"/>
        </a:p>
      </dgm:t>
    </dgm:pt>
    <dgm:pt modelId="{C32EE8AA-1E3E-EC45-A170-141FE8D7DE35}" type="sibTrans" cxnId="{1EC7D450-F28F-844C-947B-C231073515C8}">
      <dgm:prSet/>
      <dgm:spPr/>
      <dgm:t>
        <a:bodyPr/>
        <a:lstStyle/>
        <a:p>
          <a:endParaRPr lang="en-US"/>
        </a:p>
      </dgm:t>
    </dgm:pt>
    <dgm:pt modelId="{738A3422-D32A-114F-8E34-8A2257CE464B}">
      <dgm:prSet phldrT="[Text]" custT="1"/>
      <dgm:spPr>
        <a:xfrm>
          <a:off x="1454714" y="2265426"/>
          <a:ext cx="1035404" cy="915272"/>
        </a:xfrm>
        <a:solidFill>
          <a:srgbClr val="F79646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gm:spPr>
      <dgm:t>
        <a:bodyPr/>
        <a:lstStyle/>
        <a:p>
          <a:r>
            <a:rPr lang="en-US" sz="100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Influência do Poder Financeiro </a:t>
          </a:r>
        </a:p>
      </dgm:t>
    </dgm:pt>
    <dgm:pt modelId="{0994D024-3CCB-BA47-80DB-451363439951}" type="parTrans" cxnId="{4A517BE4-C95D-DC44-967E-C03C94EE7A1E}">
      <dgm:prSet/>
      <dgm:spPr/>
      <dgm:t>
        <a:bodyPr/>
        <a:lstStyle/>
        <a:p>
          <a:endParaRPr lang="en-US"/>
        </a:p>
      </dgm:t>
    </dgm:pt>
    <dgm:pt modelId="{D846E938-A38E-3B49-BF0E-9614AE17F3AC}" type="sibTrans" cxnId="{4A517BE4-C95D-DC44-967E-C03C94EE7A1E}">
      <dgm:prSet/>
      <dgm:spPr/>
      <dgm:t>
        <a:bodyPr/>
        <a:lstStyle/>
        <a:p>
          <a:endParaRPr lang="en-US"/>
        </a:p>
      </dgm:t>
    </dgm:pt>
    <dgm:pt modelId="{86D17B7E-E696-8941-8E58-7886025557FE}">
      <dgm:prSet phldrT="[Text]" custT="1"/>
      <dgm:spPr>
        <a:xfrm>
          <a:off x="2101814" y="-103488"/>
          <a:ext cx="1076193" cy="898813"/>
        </a:xfrm>
        <a:solidFill>
          <a:srgbClr val="9BBB59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gm:spPr>
      <dgm:t>
        <a:bodyPr/>
        <a:lstStyle/>
        <a:p>
          <a:r>
            <a:rPr lang="en-US" sz="100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Salvamento Bancário</a:t>
          </a:r>
        </a:p>
      </dgm:t>
    </dgm:pt>
    <dgm:pt modelId="{F2345D15-0A8A-884F-8066-05E2A55D3EF7}" type="parTrans" cxnId="{9FD33811-CF00-4241-BFA8-2214647983D2}">
      <dgm:prSet/>
      <dgm:spPr/>
      <dgm:t>
        <a:bodyPr/>
        <a:lstStyle/>
        <a:p>
          <a:endParaRPr lang="en-US"/>
        </a:p>
      </dgm:t>
    </dgm:pt>
    <dgm:pt modelId="{00F9EB27-3617-714D-BF1E-476277FE6591}" type="sibTrans" cxnId="{9FD33811-CF00-4241-BFA8-2214647983D2}">
      <dgm:prSet/>
      <dgm:spPr/>
      <dgm:t>
        <a:bodyPr/>
        <a:lstStyle/>
        <a:p>
          <a:endParaRPr lang="en-US"/>
        </a:p>
      </dgm:t>
    </dgm:pt>
    <dgm:pt modelId="{67399531-B4AD-494A-92F2-504158F3E707}">
      <dgm:prSet phldrT="[Text]" custT="1"/>
      <dgm:spPr>
        <a:xfrm>
          <a:off x="1403811" y="582709"/>
          <a:ext cx="1721710" cy="1722006"/>
        </a:xfrm>
        <a:solidFill>
          <a:srgbClr val="4F81BD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gm:spPr>
      <dgm:t>
        <a:bodyPr/>
        <a:lstStyle/>
        <a:p>
          <a:r>
            <a:rPr lang="pt-BR" sz="1800" noProof="0" dirty="0" smtClean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Sistema da Dívida</a:t>
          </a:r>
          <a:endParaRPr lang="pt-BR" sz="1800" noProof="0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</dgm:t>
    </dgm:pt>
    <dgm:pt modelId="{345BC62B-246C-6849-9929-177D18BF5EBF}" type="sibTrans" cxnId="{3F708B0D-1A69-9C40-BCD4-0BB24A0C1FB2}">
      <dgm:prSet/>
      <dgm:spPr/>
      <dgm:t>
        <a:bodyPr/>
        <a:lstStyle/>
        <a:p>
          <a:endParaRPr lang="en-US"/>
        </a:p>
      </dgm:t>
    </dgm:pt>
    <dgm:pt modelId="{E6DD8C2A-1363-3945-B76D-0B1AC5DD50DB}" type="parTrans" cxnId="{3F708B0D-1A69-9C40-BCD4-0BB24A0C1FB2}">
      <dgm:prSet/>
      <dgm:spPr/>
      <dgm:t>
        <a:bodyPr/>
        <a:lstStyle/>
        <a:p>
          <a:endParaRPr lang="en-US"/>
        </a:p>
      </dgm:t>
    </dgm:pt>
    <dgm:pt modelId="{12638A83-E4F5-674B-9467-240AA0C5FB0A}" type="pres">
      <dgm:prSet presAssocID="{91032682-16C8-8746-92ED-AF58BF7EB348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CD68683C-D877-F146-989D-683FF92CCE28}" type="pres">
      <dgm:prSet presAssocID="{67399531-B4AD-494A-92F2-504158F3E707}" presName="Parent" presStyleLbl="node0" presStyleIdx="0" presStyleCnt="1">
        <dgm:presLayoutVars>
          <dgm:chMax val="5"/>
          <dgm:chPref val="5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58D9F01F-9E18-A346-A934-8987F4284017}" type="pres">
      <dgm:prSet presAssocID="{67399531-B4AD-494A-92F2-504158F3E707}" presName="Accent2" presStyleLbl="node1" presStyleIdx="0" presStyleCnt="19"/>
      <dgm:spPr>
        <a:xfrm>
          <a:off x="1933215" y="2176704"/>
          <a:ext cx="138796" cy="138782"/>
        </a:xfrm>
        <a:prstGeom prst="ellipse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gm:spPr>
      <dgm:t>
        <a:bodyPr/>
        <a:lstStyle/>
        <a:p>
          <a:endParaRPr lang="en-US"/>
        </a:p>
      </dgm:t>
    </dgm:pt>
    <dgm:pt modelId="{FEF05A9F-2AAC-074D-BD7A-9196CC8F387E}" type="pres">
      <dgm:prSet presAssocID="{67399531-B4AD-494A-92F2-504158F3E707}" presName="Accent3" presStyleLbl="node1" presStyleIdx="1" presStyleCnt="19"/>
      <dgm:spPr>
        <a:xfrm>
          <a:off x="3236417" y="1281543"/>
          <a:ext cx="138796" cy="138782"/>
        </a:xfrm>
        <a:prstGeom prst="ellipse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gm:spPr>
      <dgm:t>
        <a:bodyPr/>
        <a:lstStyle/>
        <a:p>
          <a:endParaRPr lang="en-US"/>
        </a:p>
      </dgm:t>
    </dgm:pt>
    <dgm:pt modelId="{3E2BC93E-E0ED-0A4C-904E-34FEB557D6B3}" type="pres">
      <dgm:prSet presAssocID="{67399531-B4AD-494A-92F2-504158F3E707}" presName="Accent4" presStyleLbl="node1" presStyleIdx="2" presStyleCnt="19"/>
      <dgm:spPr>
        <a:xfrm>
          <a:off x="2573161" y="2324410"/>
          <a:ext cx="191418" cy="191710"/>
        </a:xfrm>
        <a:prstGeom prst="ellipse">
          <a:avLst/>
        </a:prstGeom>
        <a:solidFill>
          <a:srgbClr val="8064A2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gm:spPr>
      <dgm:t>
        <a:bodyPr/>
        <a:lstStyle/>
        <a:p>
          <a:endParaRPr lang="en-US"/>
        </a:p>
      </dgm:t>
    </dgm:pt>
    <dgm:pt modelId="{9AE0C5AB-F05E-C54F-946F-524451D97D6A}" type="pres">
      <dgm:prSet presAssocID="{67399531-B4AD-494A-92F2-504158F3E707}" presName="Accent5" presStyleLbl="node1" presStyleIdx="3" presStyleCnt="19"/>
      <dgm:spPr>
        <a:xfrm>
          <a:off x="1972064" y="776265"/>
          <a:ext cx="138796" cy="138782"/>
        </a:xfrm>
        <a:prstGeom prst="ellipse">
          <a:avLst/>
        </a:prstGeom>
        <a:solidFill>
          <a:srgbClr val="4BACC6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gm:spPr>
      <dgm:t>
        <a:bodyPr/>
        <a:lstStyle/>
        <a:p>
          <a:endParaRPr lang="en-US"/>
        </a:p>
      </dgm:t>
    </dgm:pt>
    <dgm:pt modelId="{9B818891-721B-E249-A46D-3F104437D69C}" type="pres">
      <dgm:prSet presAssocID="{67399531-B4AD-494A-92F2-504158F3E707}" presName="Accent6" presStyleLbl="node1" presStyleIdx="4" presStyleCnt="19"/>
      <dgm:spPr>
        <a:xfrm>
          <a:off x="1535191" y="1570493"/>
          <a:ext cx="138796" cy="138782"/>
        </a:xfrm>
        <a:prstGeom prst="ellipse">
          <a:avLst/>
        </a:prstGeom>
        <a:solidFill>
          <a:srgbClr val="F79646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gm:spPr>
      <dgm:t>
        <a:bodyPr/>
        <a:lstStyle/>
        <a:p>
          <a:endParaRPr lang="en-US"/>
        </a:p>
      </dgm:t>
    </dgm:pt>
    <dgm:pt modelId="{3B8012C6-BDB5-5E42-AD5B-3E946D617566}" type="pres">
      <dgm:prSet presAssocID="{96ED5622-202F-C947-BC45-A5FA037D119B}" presName="Child1" presStyleLbl="node1" presStyleIdx="5" presStyleCnt="19" custScaleX="167223" custScaleY="130283" custLinFactNeighborX="-16906">
        <dgm:presLayoutVars>
          <dgm:chMax val="0"/>
          <dgm:chPref val="0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BB4D3749-C5A6-1F42-BA2E-174FCD75366C}" type="pres">
      <dgm:prSet presAssocID="{96ED5622-202F-C947-BC45-A5FA037D119B}" presName="Accent7" presStyleCnt="0"/>
      <dgm:spPr/>
    </dgm:pt>
    <dgm:pt modelId="{307D2AE0-B61B-3F49-AF65-492CC44B7E00}" type="pres">
      <dgm:prSet presAssocID="{96ED5622-202F-C947-BC45-A5FA037D119B}" presName="AccentHold1" presStyleLbl="node1" presStyleIdx="6" presStyleCnt="19"/>
      <dgm:spPr>
        <a:xfrm>
          <a:off x="2192796" y="782420"/>
          <a:ext cx="191418" cy="191710"/>
        </a:xfrm>
        <a:prstGeom prst="ellipse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gm:spPr>
      <dgm:t>
        <a:bodyPr/>
        <a:lstStyle/>
        <a:p>
          <a:endParaRPr lang="en-US"/>
        </a:p>
      </dgm:t>
    </dgm:pt>
    <dgm:pt modelId="{6B05C13D-FEEA-C64C-B5AB-429A48D8019E}" type="pres">
      <dgm:prSet presAssocID="{96ED5622-202F-C947-BC45-A5FA037D119B}" presName="Accent8" presStyleCnt="0"/>
      <dgm:spPr/>
    </dgm:pt>
    <dgm:pt modelId="{B46D02DE-DFD9-264A-9122-1B111364DA6D}" type="pres">
      <dgm:prSet presAssocID="{96ED5622-202F-C947-BC45-A5FA037D119B}" presName="AccentHold2" presStyleLbl="node1" presStyleIdx="7" presStyleCnt="19"/>
      <dgm:spPr>
        <a:xfrm>
          <a:off x="931621" y="1798514"/>
          <a:ext cx="346107" cy="346186"/>
        </a:xfrm>
        <a:prstGeom prst="ellipse">
          <a:avLst/>
        </a:prstGeom>
        <a:solidFill>
          <a:srgbClr val="8064A2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gm:spPr>
      <dgm:t>
        <a:bodyPr/>
        <a:lstStyle/>
        <a:p>
          <a:endParaRPr lang="en-US"/>
        </a:p>
      </dgm:t>
    </dgm:pt>
    <dgm:pt modelId="{5C929E12-B5A9-524E-8637-7BDE97CEB999}" type="pres">
      <dgm:prSet presAssocID="{20780591-29E4-CF48-87F7-3F6B004E709A}" presName="Child2" presStyleLbl="node1" presStyleIdx="8" presStyleCnt="19" custScaleX="148886" custScaleY="129422">
        <dgm:presLayoutVars>
          <dgm:chMax val="0"/>
          <dgm:chPref val="0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A458321B-FFC0-BD4F-9287-F448D405C256}" type="pres">
      <dgm:prSet presAssocID="{20780591-29E4-CF48-87F7-3F6B004E709A}" presName="Accent9" presStyleCnt="0"/>
      <dgm:spPr/>
    </dgm:pt>
    <dgm:pt modelId="{CBAE351A-2575-EB4E-BDFE-AC8C89AB19F6}" type="pres">
      <dgm:prSet presAssocID="{20780591-29E4-CF48-87F7-3F6B004E709A}" presName="AccentHold1" presStyleLbl="node1" presStyleIdx="9" presStyleCnt="19"/>
      <dgm:spPr>
        <a:xfrm>
          <a:off x="2989904" y="1047368"/>
          <a:ext cx="191418" cy="191710"/>
        </a:xfrm>
        <a:prstGeom prst="ellipse">
          <a:avLst/>
        </a:prstGeom>
        <a:solidFill>
          <a:srgbClr val="F79646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gm:spPr>
      <dgm:t>
        <a:bodyPr/>
        <a:lstStyle/>
        <a:p>
          <a:endParaRPr lang="en-US"/>
        </a:p>
      </dgm:t>
    </dgm:pt>
    <dgm:pt modelId="{A5B4C08C-AA14-F94A-9115-1C7612570EC3}" type="pres">
      <dgm:prSet presAssocID="{20780591-29E4-CF48-87F7-3F6B004E709A}" presName="Accent10" presStyleCnt="0"/>
      <dgm:spPr/>
    </dgm:pt>
    <dgm:pt modelId="{E87B16E0-7609-B741-ADEC-7ED3166C467B}" type="pres">
      <dgm:prSet presAssocID="{20780591-29E4-CF48-87F7-3F6B004E709A}" presName="AccentHold2" presStyleLbl="node1" presStyleIdx="10" presStyleCnt="19"/>
      <dgm:spPr>
        <a:xfrm>
          <a:off x="799888" y="2210553"/>
          <a:ext cx="138796" cy="138782"/>
        </a:xfrm>
        <a:prstGeom prst="ellipse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gm:spPr>
      <dgm:t>
        <a:bodyPr/>
        <a:lstStyle/>
        <a:p>
          <a:endParaRPr lang="en-US"/>
        </a:p>
      </dgm:t>
    </dgm:pt>
    <dgm:pt modelId="{04321634-7EAA-C442-9E3C-6235F031E2D1}" type="pres">
      <dgm:prSet presAssocID="{20780591-29E4-CF48-87F7-3F6B004E709A}" presName="Accent11" presStyleCnt="0"/>
      <dgm:spPr/>
    </dgm:pt>
    <dgm:pt modelId="{A27AE5E0-C77F-1548-B6AC-19A721F18551}" type="pres">
      <dgm:prSet presAssocID="{20780591-29E4-CF48-87F7-3F6B004E709A}" presName="AccentHold3" presStyleLbl="node1" presStyleIdx="11" presStyleCnt="19"/>
      <dgm:spPr>
        <a:xfrm>
          <a:off x="2182907" y="2012996"/>
          <a:ext cx="138796" cy="138782"/>
        </a:xfrm>
        <a:prstGeom prst="ellipse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gm:spPr>
      <dgm:t>
        <a:bodyPr/>
        <a:lstStyle/>
        <a:p>
          <a:endParaRPr lang="en-US"/>
        </a:p>
      </dgm:t>
    </dgm:pt>
    <dgm:pt modelId="{2C4EA2EF-7032-994A-8CDA-D08E93AE0AB3}" type="pres">
      <dgm:prSet presAssocID="{6F5795CA-FCF7-3D49-92E8-4F066CD012F3}" presName="Child3" presStyleLbl="node1" presStyleIdx="12" presStyleCnt="19" custScaleX="187809" custScaleY="121041">
        <dgm:presLayoutVars>
          <dgm:chMax val="0"/>
          <dgm:chPref val="0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20931715-7EAE-D343-813D-4E75C341ED7C}" type="pres">
      <dgm:prSet presAssocID="{6F5795CA-FCF7-3D49-92E8-4F066CD012F3}" presName="Accent12" presStyleCnt="0"/>
      <dgm:spPr/>
    </dgm:pt>
    <dgm:pt modelId="{233E81BF-6756-1A46-9ADA-2C3EBEC9678C}" type="pres">
      <dgm:prSet presAssocID="{6F5795CA-FCF7-3D49-92E8-4F066CD012F3}" presName="AccentHold1" presStyleLbl="node1" presStyleIdx="13" presStyleCnt="19"/>
      <dgm:spPr>
        <a:xfrm>
          <a:off x="3434193" y="1749587"/>
          <a:ext cx="138796" cy="138782"/>
        </a:xfrm>
        <a:prstGeom prst="ellipse">
          <a:avLst/>
        </a:prstGeom>
        <a:solidFill>
          <a:srgbClr val="4BACC6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gm:spPr>
      <dgm:t>
        <a:bodyPr/>
        <a:lstStyle/>
        <a:p>
          <a:endParaRPr lang="en-US"/>
        </a:p>
      </dgm:t>
    </dgm:pt>
    <dgm:pt modelId="{EAA19F38-080A-2445-9C24-BF5FCF5EAE4A}" type="pres">
      <dgm:prSet presAssocID="{738A3422-D32A-114F-8E34-8A2257CE464B}" presName="Child4" presStyleLbl="node1" presStyleIdx="14" presStyleCnt="19" custScaleX="147918" custScaleY="130741">
        <dgm:presLayoutVars>
          <dgm:chMax val="0"/>
          <dgm:chPref val="0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4E3A32DE-4BB9-3148-B3A6-B205618EB141}" type="pres">
      <dgm:prSet presAssocID="{738A3422-D32A-114F-8E34-8A2257CE464B}" presName="Accent13" presStyleCnt="0"/>
      <dgm:spPr/>
    </dgm:pt>
    <dgm:pt modelId="{3B2A56C1-B96B-2340-9B03-CA89F8A21E79}" type="pres">
      <dgm:prSet presAssocID="{738A3422-D32A-114F-8E34-8A2257CE464B}" presName="AccentHold1" presStyleLbl="node1" presStyleIdx="15" presStyleCnt="19"/>
      <dgm:spPr>
        <a:xfrm>
          <a:off x="2247537" y="2349335"/>
          <a:ext cx="138796" cy="138782"/>
        </a:xfrm>
        <a:prstGeom prst="ellipse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gm:spPr>
      <dgm:t>
        <a:bodyPr/>
        <a:lstStyle/>
        <a:p>
          <a:endParaRPr lang="en-US"/>
        </a:p>
      </dgm:t>
    </dgm:pt>
    <dgm:pt modelId="{C1B0984E-E3E0-C943-AF18-A37F5C5D8942}" type="pres">
      <dgm:prSet presAssocID="{86D17B7E-E696-8941-8E58-7886025557FE}" presName="Child5" presStyleLbl="node1" presStyleIdx="16" presStyleCnt="19" custScaleX="153745" custScaleY="128390">
        <dgm:presLayoutVars>
          <dgm:chMax val="0"/>
          <dgm:chPref val="0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9EAD5373-AAF2-584E-A784-9920C80F048E}" type="pres">
      <dgm:prSet presAssocID="{86D17B7E-E696-8941-8E58-7886025557FE}" presName="Accent15" presStyleCnt="0"/>
      <dgm:spPr/>
    </dgm:pt>
    <dgm:pt modelId="{6F43751C-A657-5641-8282-9805A3E00C8B}" type="pres">
      <dgm:prSet presAssocID="{86D17B7E-E696-8941-8E58-7886025557FE}" presName="AccentHold2" presStyleLbl="node1" presStyleIdx="17" presStyleCnt="19"/>
      <dgm:spPr>
        <a:xfrm>
          <a:off x="1426767" y="754725"/>
          <a:ext cx="138796" cy="138782"/>
        </a:xfrm>
        <a:prstGeom prst="ellipse">
          <a:avLst/>
        </a:prstGeom>
        <a:solidFill>
          <a:srgbClr val="8064A2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gm:spPr>
      <dgm:t>
        <a:bodyPr/>
        <a:lstStyle/>
        <a:p>
          <a:endParaRPr lang="en-US"/>
        </a:p>
      </dgm:t>
    </dgm:pt>
    <dgm:pt modelId="{D9700332-47BC-454C-8230-0816D8CE441B}" type="pres">
      <dgm:prSet presAssocID="{86D17B7E-E696-8941-8E58-7886025557FE}" presName="Accent16" presStyleCnt="0"/>
      <dgm:spPr/>
    </dgm:pt>
    <dgm:pt modelId="{86BA5D87-5D53-8E4A-A093-EA2F4CD7FEE5}" type="pres">
      <dgm:prSet presAssocID="{86D17B7E-E696-8941-8E58-7886025557FE}" presName="AccentHold3" presStyleLbl="node1" presStyleIdx="18" presStyleCnt="19"/>
      <dgm:spPr>
        <a:xfrm>
          <a:off x="3042879" y="168209"/>
          <a:ext cx="138796" cy="138782"/>
        </a:xfrm>
        <a:prstGeom prst="ellipse">
          <a:avLst/>
        </a:prstGeom>
        <a:solidFill>
          <a:srgbClr val="4BACC6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gm:spPr>
      <dgm:t>
        <a:bodyPr/>
        <a:lstStyle/>
        <a:p>
          <a:endParaRPr lang="en-US"/>
        </a:p>
      </dgm:t>
    </dgm:pt>
  </dgm:ptLst>
  <dgm:cxnLst>
    <dgm:cxn modelId="{A4C4D916-99C7-1942-8456-4B1FAFC20DA4}" type="presOf" srcId="{738A3422-D32A-114F-8E34-8A2257CE464B}" destId="{EAA19F38-080A-2445-9C24-BF5FCF5EAE4A}" srcOrd="0" destOrd="0" presId="urn:microsoft.com/office/officeart/2009/3/layout/CircleRelationship"/>
    <dgm:cxn modelId="{3F708B0D-1A69-9C40-BCD4-0BB24A0C1FB2}" srcId="{91032682-16C8-8746-92ED-AF58BF7EB348}" destId="{67399531-B4AD-494A-92F2-504158F3E707}" srcOrd="0" destOrd="0" parTransId="{E6DD8C2A-1363-3945-B76D-0B1AC5DD50DB}" sibTransId="{345BC62B-246C-6849-9929-177D18BF5EBF}"/>
    <dgm:cxn modelId="{6175623E-BFDD-804F-B8AE-447571D1AB7F}" type="presOf" srcId="{67399531-B4AD-494A-92F2-504158F3E707}" destId="{CD68683C-D877-F146-989D-683FF92CCE28}" srcOrd="0" destOrd="0" presId="urn:microsoft.com/office/officeart/2009/3/layout/CircleRelationship"/>
    <dgm:cxn modelId="{9FD33811-CF00-4241-BFA8-2214647983D2}" srcId="{67399531-B4AD-494A-92F2-504158F3E707}" destId="{86D17B7E-E696-8941-8E58-7886025557FE}" srcOrd="4" destOrd="0" parTransId="{F2345D15-0A8A-884F-8066-05E2A55D3EF7}" sibTransId="{00F9EB27-3617-714D-BF1E-476277FE6591}"/>
    <dgm:cxn modelId="{1EC7D450-F28F-844C-947B-C231073515C8}" srcId="{67399531-B4AD-494A-92F2-504158F3E707}" destId="{6F5795CA-FCF7-3D49-92E8-4F066CD012F3}" srcOrd="2" destOrd="0" parTransId="{D32074AE-8981-D846-BE20-9A86BCE378CB}" sibTransId="{C32EE8AA-1E3E-EC45-A170-141FE8D7DE35}"/>
    <dgm:cxn modelId="{01743E7E-420F-1D47-B10C-47DB0FF7A211}" type="presOf" srcId="{86D17B7E-E696-8941-8E58-7886025557FE}" destId="{C1B0984E-E3E0-C943-AF18-A37F5C5D8942}" srcOrd="0" destOrd="0" presId="urn:microsoft.com/office/officeart/2009/3/layout/CircleRelationship"/>
    <dgm:cxn modelId="{F059A85B-C569-7E4F-897B-B077F4F4470B}" srcId="{67399531-B4AD-494A-92F2-504158F3E707}" destId="{96ED5622-202F-C947-BC45-A5FA037D119B}" srcOrd="0" destOrd="0" parTransId="{E230E4B1-C9C5-ED4E-B84D-26A8BAEADC6C}" sibTransId="{E4F4EB83-3590-8248-B329-387F9D96E311}"/>
    <dgm:cxn modelId="{D776F1F4-B087-BC46-8CAF-7A469BBB396A}" type="presOf" srcId="{91032682-16C8-8746-92ED-AF58BF7EB348}" destId="{12638A83-E4F5-674B-9467-240AA0C5FB0A}" srcOrd="0" destOrd="0" presId="urn:microsoft.com/office/officeart/2009/3/layout/CircleRelationship"/>
    <dgm:cxn modelId="{79E4BCBA-2233-8E4F-A85E-880E0D1C3CB6}" type="presOf" srcId="{20780591-29E4-CF48-87F7-3F6B004E709A}" destId="{5C929E12-B5A9-524E-8637-7BDE97CEB999}" srcOrd="0" destOrd="0" presId="urn:microsoft.com/office/officeart/2009/3/layout/CircleRelationship"/>
    <dgm:cxn modelId="{4A517BE4-C95D-DC44-967E-C03C94EE7A1E}" srcId="{67399531-B4AD-494A-92F2-504158F3E707}" destId="{738A3422-D32A-114F-8E34-8A2257CE464B}" srcOrd="3" destOrd="0" parTransId="{0994D024-3CCB-BA47-80DB-451363439951}" sibTransId="{D846E938-A38E-3B49-BF0E-9614AE17F3AC}"/>
    <dgm:cxn modelId="{0B0EF3EA-1E53-0B4E-8874-091C656BC7D8}" type="presOf" srcId="{6F5795CA-FCF7-3D49-92E8-4F066CD012F3}" destId="{2C4EA2EF-7032-994A-8CDA-D08E93AE0AB3}" srcOrd="0" destOrd="0" presId="urn:microsoft.com/office/officeart/2009/3/layout/CircleRelationship"/>
    <dgm:cxn modelId="{BBF9236E-3814-A448-8B85-5BE04A9B4983}" type="presOf" srcId="{96ED5622-202F-C947-BC45-A5FA037D119B}" destId="{3B8012C6-BDB5-5E42-AD5B-3E946D617566}" srcOrd="0" destOrd="0" presId="urn:microsoft.com/office/officeart/2009/3/layout/CircleRelationship"/>
    <dgm:cxn modelId="{E3E4A945-C415-4A45-B7A6-1384E55746C6}" srcId="{67399531-B4AD-494A-92F2-504158F3E707}" destId="{20780591-29E4-CF48-87F7-3F6B004E709A}" srcOrd="1" destOrd="0" parTransId="{0D47A167-53AC-4249-9B81-E9FF53A09617}" sibTransId="{D28437DB-9B3D-BB42-9DB0-B4A5CC3AF0E1}"/>
    <dgm:cxn modelId="{033A9F28-035D-EE44-A828-A70B514CCB4E}" type="presParOf" srcId="{12638A83-E4F5-674B-9467-240AA0C5FB0A}" destId="{CD68683C-D877-F146-989D-683FF92CCE28}" srcOrd="0" destOrd="0" presId="urn:microsoft.com/office/officeart/2009/3/layout/CircleRelationship"/>
    <dgm:cxn modelId="{2CAA9C00-F8CB-C04F-AC2A-742ABDFF2180}" type="presParOf" srcId="{12638A83-E4F5-674B-9467-240AA0C5FB0A}" destId="{58D9F01F-9E18-A346-A934-8987F4284017}" srcOrd="1" destOrd="0" presId="urn:microsoft.com/office/officeart/2009/3/layout/CircleRelationship"/>
    <dgm:cxn modelId="{30EF4E20-46C0-1141-9062-7447800499D8}" type="presParOf" srcId="{12638A83-E4F5-674B-9467-240AA0C5FB0A}" destId="{FEF05A9F-2AAC-074D-BD7A-9196CC8F387E}" srcOrd="2" destOrd="0" presId="urn:microsoft.com/office/officeart/2009/3/layout/CircleRelationship"/>
    <dgm:cxn modelId="{CB5AA040-F6D5-D749-BB01-D0473ABD3E1B}" type="presParOf" srcId="{12638A83-E4F5-674B-9467-240AA0C5FB0A}" destId="{3E2BC93E-E0ED-0A4C-904E-34FEB557D6B3}" srcOrd="3" destOrd="0" presId="urn:microsoft.com/office/officeart/2009/3/layout/CircleRelationship"/>
    <dgm:cxn modelId="{1498D074-7FB5-F648-9004-0A9B6CAC3142}" type="presParOf" srcId="{12638A83-E4F5-674B-9467-240AA0C5FB0A}" destId="{9AE0C5AB-F05E-C54F-946F-524451D97D6A}" srcOrd="4" destOrd="0" presId="urn:microsoft.com/office/officeart/2009/3/layout/CircleRelationship"/>
    <dgm:cxn modelId="{5748F1E5-676D-7940-8143-7497C0488F39}" type="presParOf" srcId="{12638A83-E4F5-674B-9467-240AA0C5FB0A}" destId="{9B818891-721B-E249-A46D-3F104437D69C}" srcOrd="5" destOrd="0" presId="urn:microsoft.com/office/officeart/2009/3/layout/CircleRelationship"/>
    <dgm:cxn modelId="{7E36BE14-C632-FD41-BFCA-694D25AA9D5C}" type="presParOf" srcId="{12638A83-E4F5-674B-9467-240AA0C5FB0A}" destId="{3B8012C6-BDB5-5E42-AD5B-3E946D617566}" srcOrd="6" destOrd="0" presId="urn:microsoft.com/office/officeart/2009/3/layout/CircleRelationship"/>
    <dgm:cxn modelId="{B9DA4D29-BC47-0B4D-B9B7-8072FD1D5F1E}" type="presParOf" srcId="{12638A83-E4F5-674B-9467-240AA0C5FB0A}" destId="{BB4D3749-C5A6-1F42-BA2E-174FCD75366C}" srcOrd="7" destOrd="0" presId="urn:microsoft.com/office/officeart/2009/3/layout/CircleRelationship"/>
    <dgm:cxn modelId="{E5099D72-A3EB-C940-8913-DC4EBAD61701}" type="presParOf" srcId="{BB4D3749-C5A6-1F42-BA2E-174FCD75366C}" destId="{307D2AE0-B61B-3F49-AF65-492CC44B7E00}" srcOrd="0" destOrd="0" presId="urn:microsoft.com/office/officeart/2009/3/layout/CircleRelationship"/>
    <dgm:cxn modelId="{F8B5D721-DB37-1E4C-AE68-77D67EA05206}" type="presParOf" srcId="{12638A83-E4F5-674B-9467-240AA0C5FB0A}" destId="{6B05C13D-FEEA-C64C-B5AB-429A48D8019E}" srcOrd="8" destOrd="0" presId="urn:microsoft.com/office/officeart/2009/3/layout/CircleRelationship"/>
    <dgm:cxn modelId="{681160F9-84DA-4B40-BC1A-9D7F37EF79DB}" type="presParOf" srcId="{6B05C13D-FEEA-C64C-B5AB-429A48D8019E}" destId="{B46D02DE-DFD9-264A-9122-1B111364DA6D}" srcOrd="0" destOrd="0" presId="urn:microsoft.com/office/officeart/2009/3/layout/CircleRelationship"/>
    <dgm:cxn modelId="{9687C976-9C93-544A-A212-118E54DAB346}" type="presParOf" srcId="{12638A83-E4F5-674B-9467-240AA0C5FB0A}" destId="{5C929E12-B5A9-524E-8637-7BDE97CEB999}" srcOrd="9" destOrd="0" presId="urn:microsoft.com/office/officeart/2009/3/layout/CircleRelationship"/>
    <dgm:cxn modelId="{4CB01332-15CF-8E40-B4C5-10581A998799}" type="presParOf" srcId="{12638A83-E4F5-674B-9467-240AA0C5FB0A}" destId="{A458321B-FFC0-BD4F-9287-F448D405C256}" srcOrd="10" destOrd="0" presId="urn:microsoft.com/office/officeart/2009/3/layout/CircleRelationship"/>
    <dgm:cxn modelId="{373EBADC-61AF-6048-89AD-20C91CFBB71D}" type="presParOf" srcId="{A458321B-FFC0-BD4F-9287-F448D405C256}" destId="{CBAE351A-2575-EB4E-BDFE-AC8C89AB19F6}" srcOrd="0" destOrd="0" presId="urn:microsoft.com/office/officeart/2009/3/layout/CircleRelationship"/>
    <dgm:cxn modelId="{7300A656-FEB0-504E-81AF-C0FDA4F4E3CF}" type="presParOf" srcId="{12638A83-E4F5-674B-9467-240AA0C5FB0A}" destId="{A5B4C08C-AA14-F94A-9115-1C7612570EC3}" srcOrd="11" destOrd="0" presId="urn:microsoft.com/office/officeart/2009/3/layout/CircleRelationship"/>
    <dgm:cxn modelId="{0846CA8B-6689-5045-ADE2-FB79A6021441}" type="presParOf" srcId="{A5B4C08C-AA14-F94A-9115-1C7612570EC3}" destId="{E87B16E0-7609-B741-ADEC-7ED3166C467B}" srcOrd="0" destOrd="0" presId="urn:microsoft.com/office/officeart/2009/3/layout/CircleRelationship"/>
    <dgm:cxn modelId="{DE9DB444-D978-0F44-9CD6-3723701AFD40}" type="presParOf" srcId="{12638A83-E4F5-674B-9467-240AA0C5FB0A}" destId="{04321634-7EAA-C442-9E3C-6235F031E2D1}" srcOrd="12" destOrd="0" presId="urn:microsoft.com/office/officeart/2009/3/layout/CircleRelationship"/>
    <dgm:cxn modelId="{6E56AC9B-2879-6A4D-BA2F-E0FFFC96CEA1}" type="presParOf" srcId="{04321634-7EAA-C442-9E3C-6235F031E2D1}" destId="{A27AE5E0-C77F-1548-B6AC-19A721F18551}" srcOrd="0" destOrd="0" presId="urn:microsoft.com/office/officeart/2009/3/layout/CircleRelationship"/>
    <dgm:cxn modelId="{C128700C-BF61-D849-88CC-A7C42C107263}" type="presParOf" srcId="{12638A83-E4F5-674B-9467-240AA0C5FB0A}" destId="{2C4EA2EF-7032-994A-8CDA-D08E93AE0AB3}" srcOrd="13" destOrd="0" presId="urn:microsoft.com/office/officeart/2009/3/layout/CircleRelationship"/>
    <dgm:cxn modelId="{698DE5AA-3D7A-1046-8E42-C55BF8101B87}" type="presParOf" srcId="{12638A83-E4F5-674B-9467-240AA0C5FB0A}" destId="{20931715-7EAE-D343-813D-4E75C341ED7C}" srcOrd="14" destOrd="0" presId="urn:microsoft.com/office/officeart/2009/3/layout/CircleRelationship"/>
    <dgm:cxn modelId="{DE396CDF-3A61-B841-935E-3F1728633780}" type="presParOf" srcId="{20931715-7EAE-D343-813D-4E75C341ED7C}" destId="{233E81BF-6756-1A46-9ADA-2C3EBEC9678C}" srcOrd="0" destOrd="0" presId="urn:microsoft.com/office/officeart/2009/3/layout/CircleRelationship"/>
    <dgm:cxn modelId="{0D589ACD-D4D3-6B43-8E77-265360B17E86}" type="presParOf" srcId="{12638A83-E4F5-674B-9467-240AA0C5FB0A}" destId="{EAA19F38-080A-2445-9C24-BF5FCF5EAE4A}" srcOrd="15" destOrd="0" presId="urn:microsoft.com/office/officeart/2009/3/layout/CircleRelationship"/>
    <dgm:cxn modelId="{7EE28582-5ACF-2A45-9DDC-1859D443F9F9}" type="presParOf" srcId="{12638A83-E4F5-674B-9467-240AA0C5FB0A}" destId="{4E3A32DE-4BB9-3148-B3A6-B205618EB141}" srcOrd="16" destOrd="0" presId="urn:microsoft.com/office/officeart/2009/3/layout/CircleRelationship"/>
    <dgm:cxn modelId="{00387214-4226-9748-A691-C318A2CA519F}" type="presParOf" srcId="{4E3A32DE-4BB9-3148-B3A6-B205618EB141}" destId="{3B2A56C1-B96B-2340-9B03-CA89F8A21E79}" srcOrd="0" destOrd="0" presId="urn:microsoft.com/office/officeart/2009/3/layout/CircleRelationship"/>
    <dgm:cxn modelId="{2D759854-6D15-A74F-B24D-B94B0272ACB6}" type="presParOf" srcId="{12638A83-E4F5-674B-9467-240AA0C5FB0A}" destId="{C1B0984E-E3E0-C943-AF18-A37F5C5D8942}" srcOrd="17" destOrd="0" presId="urn:microsoft.com/office/officeart/2009/3/layout/CircleRelationship"/>
    <dgm:cxn modelId="{9EE16C5B-DFE0-8E4C-B50E-095EF80968D4}" type="presParOf" srcId="{12638A83-E4F5-674B-9467-240AA0C5FB0A}" destId="{9EAD5373-AAF2-584E-A784-9920C80F048E}" srcOrd="18" destOrd="0" presId="urn:microsoft.com/office/officeart/2009/3/layout/CircleRelationship"/>
    <dgm:cxn modelId="{2A2E7B23-789D-B349-A4F7-9E22361B3E77}" type="presParOf" srcId="{9EAD5373-AAF2-584E-A784-9920C80F048E}" destId="{6F43751C-A657-5641-8282-9805A3E00C8B}" srcOrd="0" destOrd="0" presId="urn:microsoft.com/office/officeart/2009/3/layout/CircleRelationship"/>
    <dgm:cxn modelId="{C0136F61-CCCF-D04D-8E49-FD77AA844F57}" type="presParOf" srcId="{12638A83-E4F5-674B-9467-240AA0C5FB0A}" destId="{D9700332-47BC-454C-8230-0816D8CE441B}" srcOrd="19" destOrd="0" presId="urn:microsoft.com/office/officeart/2009/3/layout/CircleRelationship"/>
    <dgm:cxn modelId="{9CDFD135-0F4C-CB46-B883-885B0EC98497}" type="presParOf" srcId="{D9700332-47BC-454C-8230-0816D8CE441B}" destId="{86BA5D87-5D53-8E4A-A093-EA2F4CD7FEE5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7788" y="0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r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24963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r" defTabSz="942975" eaLnBrk="0" hangingPunct="0">
              <a:defRPr sz="1200" b="0" smtClean="0">
                <a:solidFill>
                  <a:schemeClr val="tx1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F024D98F-44DE-4652-8BDD-FC88CEFFDF4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309495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7788" y="0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r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00100" y="728663"/>
            <a:ext cx="5257800" cy="3641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11688"/>
            <a:ext cx="5029200" cy="437038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55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24963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55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r" defTabSz="942975" eaLnBrk="0" hangingPunct="0">
              <a:defRPr sz="1200" b="0" smtClean="0">
                <a:solidFill>
                  <a:schemeClr val="tx1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782EE3F9-7737-4159-829A-3817412F95D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2736603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</p:spPr>
        <p:txBody>
          <a:bodyPr/>
          <a:lstStyle/>
          <a:p>
            <a:fld id="{22CC8550-034B-471F-B1C8-A2B3976FE141}" type="slidenum">
              <a:rPr lang="pt-BR">
                <a:cs typeface="Arial" charset="0"/>
              </a:rPr>
              <a:pPr/>
              <a:t>1</a:t>
            </a:fld>
            <a:endParaRPr lang="pt-BR"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</p:spPr>
        <p:txBody>
          <a:bodyPr/>
          <a:lstStyle/>
          <a:p>
            <a:fld id="{22CC8550-034B-471F-B1C8-A2B3976FE141}" type="slidenum">
              <a:rPr lang="pt-BR">
                <a:cs typeface="Arial" charset="0"/>
              </a:rPr>
              <a:pPr/>
              <a:t>19</a:t>
            </a:fld>
            <a:endParaRPr lang="pt-BR">
              <a:cs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6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6370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pt-BR">
              <a:latin typeface="Times New Roman" charset="0"/>
            </a:endParaRPr>
          </a:p>
        </p:txBody>
      </p:sp>
      <p:sp>
        <p:nvSpPr>
          <p:cNvPr id="186371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81672414-0B41-764B-B1B1-9CA392A2E1F2}" type="slidenum">
              <a:rPr lang="pt-BR" sz="1200" b="0">
                <a:solidFill>
                  <a:schemeClr val="tx1"/>
                </a:solidFill>
              </a:rPr>
              <a:pPr/>
              <a:t>20</a:t>
            </a:fld>
            <a:endParaRPr lang="pt-BR" sz="1200" b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</p:spPr>
        <p:txBody>
          <a:bodyPr/>
          <a:lstStyle/>
          <a:p>
            <a:fld id="{22CC8550-034B-471F-B1C8-A2B3976FE141}" type="slidenum">
              <a:rPr lang="pt-BR">
                <a:cs typeface="Arial" charset="0"/>
              </a:rPr>
              <a:pPr/>
              <a:t>2</a:t>
            </a:fld>
            <a:endParaRPr lang="pt-BR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  <p:sp>
        <p:nvSpPr>
          <p:cNvPr id="45060" name="Espaço Reservado para Anotações 3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pt-BR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</p:spPr>
        <p:txBody>
          <a:bodyPr/>
          <a:lstStyle/>
          <a:p>
            <a:fld id="{22CC8550-034B-471F-B1C8-A2B3976FE141}" type="slidenum">
              <a:rPr lang="pt-BR">
                <a:cs typeface="Arial" charset="0"/>
              </a:rPr>
              <a:pPr/>
              <a:t>5</a:t>
            </a:fld>
            <a:endParaRPr lang="pt-BR"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</p:spPr>
        <p:txBody>
          <a:bodyPr/>
          <a:lstStyle/>
          <a:p>
            <a:fld id="{22CC8550-034B-471F-B1C8-A2B3976FE141}" type="slidenum">
              <a:rPr lang="pt-BR">
                <a:cs typeface="Arial" charset="0"/>
              </a:rPr>
              <a:pPr/>
              <a:t>6</a:t>
            </a:fld>
            <a:endParaRPr lang="pt-BR"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</p:spPr>
        <p:txBody>
          <a:bodyPr/>
          <a:lstStyle/>
          <a:p>
            <a:fld id="{22CC8550-034B-471F-B1C8-A2B3976FE141}" type="slidenum">
              <a:rPr lang="pt-BR">
                <a:cs typeface="Arial" charset="0"/>
              </a:rPr>
              <a:pPr/>
              <a:t>7</a:t>
            </a:fld>
            <a:endParaRPr lang="pt-BR"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invGray">
          <a:xfrm>
            <a:off x="9542463" y="0"/>
            <a:ext cx="363537" cy="68580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  <a:defRPr/>
            </a:pPr>
            <a:endParaRPr lang="pt-BR">
              <a:ea typeface="+mn-ea"/>
            </a:endParaRPr>
          </a:p>
        </p:txBody>
      </p:sp>
      <p:sp>
        <p:nvSpPr>
          <p:cNvPr id="1027" name="Freeform 8"/>
          <p:cNvSpPr>
            <a:spLocks/>
          </p:cNvSpPr>
          <p:nvPr/>
        </p:nvSpPr>
        <p:spPr bwMode="white">
          <a:xfrm>
            <a:off x="0" y="-20638"/>
            <a:ext cx="9906000" cy="1682751"/>
          </a:xfrm>
          <a:custGeom>
            <a:avLst/>
            <a:gdLst>
              <a:gd name="T0" fmla="*/ 0 w 5760"/>
              <a:gd name="T1" fmla="*/ 2147483647 h 1060"/>
              <a:gd name="T2" fmla="*/ 0 w 5760"/>
              <a:gd name="T3" fmla="*/ 2147483647 h 1060"/>
              <a:gd name="T4" fmla="*/ 2147483647 w 5760"/>
              <a:gd name="T5" fmla="*/ 2147483647 h 1060"/>
              <a:gd name="T6" fmla="*/ 2147483647 w 5760"/>
              <a:gd name="T7" fmla="*/ 0 h 1060"/>
              <a:gd name="T8" fmla="*/ 2147483647 w 5760"/>
              <a:gd name="T9" fmla="*/ 0 h 1060"/>
              <a:gd name="T10" fmla="*/ 2147483647 w 5760"/>
              <a:gd name="T11" fmla="*/ 2147483647 h 1060"/>
              <a:gd name="T12" fmla="*/ 2147483647 w 5760"/>
              <a:gd name="T13" fmla="*/ 2147483647 h 1060"/>
              <a:gd name="T14" fmla="*/ 2147483647 w 5760"/>
              <a:gd name="T15" fmla="*/ 2147483647 h 1060"/>
              <a:gd name="T16" fmla="*/ 2147483647 w 5760"/>
              <a:gd name="T17" fmla="*/ 2147483647 h 1060"/>
              <a:gd name="T18" fmla="*/ 2147483647 w 5760"/>
              <a:gd name="T19" fmla="*/ 2147483647 h 1060"/>
              <a:gd name="T20" fmla="*/ 2147483647 w 5760"/>
              <a:gd name="T21" fmla="*/ 2147483647 h 1060"/>
              <a:gd name="T22" fmla="*/ 2147483647 w 5760"/>
              <a:gd name="T23" fmla="*/ 2147483647 h 1060"/>
              <a:gd name="T24" fmla="*/ 2147483647 w 5760"/>
              <a:gd name="T25" fmla="*/ 2147483647 h 1060"/>
              <a:gd name="T26" fmla="*/ 2147483647 w 5760"/>
              <a:gd name="T27" fmla="*/ 2147483647 h 1060"/>
              <a:gd name="T28" fmla="*/ 2147483647 w 5760"/>
              <a:gd name="T29" fmla="*/ 2147483647 h 1060"/>
              <a:gd name="T30" fmla="*/ 2147483647 w 5760"/>
              <a:gd name="T31" fmla="*/ 2147483647 h 1060"/>
              <a:gd name="T32" fmla="*/ 2147483647 w 5760"/>
              <a:gd name="T33" fmla="*/ 2147483647 h 1060"/>
              <a:gd name="T34" fmla="*/ 2147483647 w 5760"/>
              <a:gd name="T35" fmla="*/ 2147483647 h 1060"/>
              <a:gd name="T36" fmla="*/ 2147483647 w 5760"/>
              <a:gd name="T37" fmla="*/ 2147483647 h 1060"/>
              <a:gd name="T38" fmla="*/ 2147483647 w 5760"/>
              <a:gd name="T39" fmla="*/ 2147483647 h 1060"/>
              <a:gd name="T40" fmla="*/ 2147483647 w 5760"/>
              <a:gd name="T41" fmla="*/ 2147483647 h 1060"/>
              <a:gd name="T42" fmla="*/ 2147483647 w 5760"/>
              <a:gd name="T43" fmla="*/ 2147483647 h 1060"/>
              <a:gd name="T44" fmla="*/ 2147483647 w 5760"/>
              <a:gd name="T45" fmla="*/ 2147483647 h 1060"/>
              <a:gd name="T46" fmla="*/ 2147483647 w 5760"/>
              <a:gd name="T47" fmla="*/ 2147483647 h 1060"/>
              <a:gd name="T48" fmla="*/ 2147483647 w 5760"/>
              <a:gd name="T49" fmla="*/ 2147483647 h 1060"/>
              <a:gd name="T50" fmla="*/ 2147483647 w 5760"/>
              <a:gd name="T51" fmla="*/ 2147483647 h 1060"/>
              <a:gd name="T52" fmla="*/ 2147483647 w 5760"/>
              <a:gd name="T53" fmla="*/ 2147483647 h 1060"/>
              <a:gd name="T54" fmla="*/ 0 w 5760"/>
              <a:gd name="T55" fmla="*/ 2147483647 h 1060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760" h="1060">
                <a:moveTo>
                  <a:pt x="0" y="753"/>
                </a:moveTo>
                <a:lnTo>
                  <a:pt x="0" y="1059"/>
                </a:lnTo>
                <a:lnTo>
                  <a:pt x="5759" y="1059"/>
                </a:lnTo>
                <a:lnTo>
                  <a:pt x="5759" y="0"/>
                </a:lnTo>
                <a:lnTo>
                  <a:pt x="5430" y="0"/>
                </a:lnTo>
                <a:lnTo>
                  <a:pt x="5298" y="84"/>
                </a:lnTo>
                <a:lnTo>
                  <a:pt x="5136" y="159"/>
                </a:lnTo>
                <a:lnTo>
                  <a:pt x="4968" y="222"/>
                </a:lnTo>
                <a:lnTo>
                  <a:pt x="4812" y="267"/>
                </a:lnTo>
                <a:lnTo>
                  <a:pt x="4626" y="324"/>
                </a:lnTo>
                <a:lnTo>
                  <a:pt x="4440" y="366"/>
                </a:lnTo>
                <a:lnTo>
                  <a:pt x="4230" y="414"/>
                </a:lnTo>
                <a:lnTo>
                  <a:pt x="3939" y="468"/>
                </a:lnTo>
                <a:lnTo>
                  <a:pt x="3711" y="504"/>
                </a:lnTo>
                <a:lnTo>
                  <a:pt x="3441" y="543"/>
                </a:lnTo>
                <a:lnTo>
                  <a:pt x="3189" y="579"/>
                </a:lnTo>
                <a:lnTo>
                  <a:pt x="2925" y="606"/>
                </a:lnTo>
                <a:lnTo>
                  <a:pt x="2679" y="633"/>
                </a:lnTo>
                <a:lnTo>
                  <a:pt x="2418" y="654"/>
                </a:lnTo>
                <a:lnTo>
                  <a:pt x="2142" y="675"/>
                </a:lnTo>
                <a:lnTo>
                  <a:pt x="1896" y="693"/>
                </a:lnTo>
                <a:lnTo>
                  <a:pt x="1647" y="708"/>
                </a:lnTo>
                <a:lnTo>
                  <a:pt x="1404" y="720"/>
                </a:lnTo>
                <a:lnTo>
                  <a:pt x="1170" y="732"/>
                </a:lnTo>
                <a:lnTo>
                  <a:pt x="906" y="738"/>
                </a:lnTo>
                <a:lnTo>
                  <a:pt x="534" y="747"/>
                </a:lnTo>
                <a:lnTo>
                  <a:pt x="201" y="753"/>
                </a:lnTo>
                <a:lnTo>
                  <a:pt x="0" y="753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1028" name="Freeform 9"/>
          <p:cNvSpPr>
            <a:spLocks/>
          </p:cNvSpPr>
          <p:nvPr/>
        </p:nvSpPr>
        <p:spPr bwMode="white">
          <a:xfrm>
            <a:off x="0" y="-20638"/>
            <a:ext cx="9086850" cy="1068388"/>
          </a:xfrm>
          <a:custGeom>
            <a:avLst/>
            <a:gdLst>
              <a:gd name="T0" fmla="*/ 0 w 5284"/>
              <a:gd name="T1" fmla="*/ 2147483647 h 673"/>
              <a:gd name="T2" fmla="*/ 0 w 5284"/>
              <a:gd name="T3" fmla="*/ 2147483647 h 673"/>
              <a:gd name="T4" fmla="*/ 2147483647 w 5284"/>
              <a:gd name="T5" fmla="*/ 2147483647 h 673"/>
              <a:gd name="T6" fmla="*/ 2147483647 w 5284"/>
              <a:gd name="T7" fmla="*/ 2147483647 h 673"/>
              <a:gd name="T8" fmla="*/ 2147483647 w 5284"/>
              <a:gd name="T9" fmla="*/ 2147483647 h 673"/>
              <a:gd name="T10" fmla="*/ 2147483647 w 5284"/>
              <a:gd name="T11" fmla="*/ 2147483647 h 673"/>
              <a:gd name="T12" fmla="*/ 2147483647 w 5284"/>
              <a:gd name="T13" fmla="*/ 2147483647 h 673"/>
              <a:gd name="T14" fmla="*/ 2147483647 w 5284"/>
              <a:gd name="T15" fmla="*/ 2147483647 h 673"/>
              <a:gd name="T16" fmla="*/ 2147483647 w 5284"/>
              <a:gd name="T17" fmla="*/ 2147483647 h 673"/>
              <a:gd name="T18" fmla="*/ 2147483647 w 5284"/>
              <a:gd name="T19" fmla="*/ 2147483647 h 673"/>
              <a:gd name="T20" fmla="*/ 2147483647 w 5284"/>
              <a:gd name="T21" fmla="*/ 2147483647 h 673"/>
              <a:gd name="T22" fmla="*/ 2147483647 w 5284"/>
              <a:gd name="T23" fmla="*/ 2147483647 h 673"/>
              <a:gd name="T24" fmla="*/ 2147483647 w 5284"/>
              <a:gd name="T25" fmla="*/ 2147483647 h 673"/>
              <a:gd name="T26" fmla="*/ 2147483647 w 5284"/>
              <a:gd name="T27" fmla="*/ 2147483647 h 673"/>
              <a:gd name="T28" fmla="*/ 2147483647 w 5284"/>
              <a:gd name="T29" fmla="*/ 2147483647 h 673"/>
              <a:gd name="T30" fmla="*/ 2147483647 w 5284"/>
              <a:gd name="T31" fmla="*/ 2147483647 h 673"/>
              <a:gd name="T32" fmla="*/ 2147483647 w 5284"/>
              <a:gd name="T33" fmla="*/ 2147483647 h 673"/>
              <a:gd name="T34" fmla="*/ 2147483647 w 5284"/>
              <a:gd name="T35" fmla="*/ 2147483647 h 673"/>
              <a:gd name="T36" fmla="*/ 2147483647 w 5284"/>
              <a:gd name="T37" fmla="*/ 2147483647 h 673"/>
              <a:gd name="T38" fmla="*/ 2147483647 w 5284"/>
              <a:gd name="T39" fmla="*/ 2147483647 h 673"/>
              <a:gd name="T40" fmla="*/ 2147483647 w 5284"/>
              <a:gd name="T41" fmla="*/ 2147483647 h 673"/>
              <a:gd name="T42" fmla="*/ 2147483647 w 5284"/>
              <a:gd name="T43" fmla="*/ 2147483647 h 673"/>
              <a:gd name="T44" fmla="*/ 2147483647 w 5284"/>
              <a:gd name="T45" fmla="*/ 2147483647 h 673"/>
              <a:gd name="T46" fmla="*/ 2147483647 w 5284"/>
              <a:gd name="T47" fmla="*/ 2147483647 h 673"/>
              <a:gd name="T48" fmla="*/ 2147483647 w 5284"/>
              <a:gd name="T49" fmla="*/ 2147483647 h 673"/>
              <a:gd name="T50" fmla="*/ 2147483647 w 5284"/>
              <a:gd name="T51" fmla="*/ 2147483647 h 673"/>
              <a:gd name="T52" fmla="*/ 2147483647 w 5284"/>
              <a:gd name="T53" fmla="*/ 0 h 673"/>
              <a:gd name="T54" fmla="*/ 2147483647 w 5284"/>
              <a:gd name="T55" fmla="*/ 0 h 673"/>
              <a:gd name="T56" fmla="*/ 2147483647 w 5284"/>
              <a:gd name="T57" fmla="*/ 2147483647 h 673"/>
              <a:gd name="T58" fmla="*/ 2147483647 w 5284"/>
              <a:gd name="T59" fmla="*/ 2147483647 h 673"/>
              <a:gd name="T60" fmla="*/ 2147483647 w 5284"/>
              <a:gd name="T61" fmla="*/ 2147483647 h 673"/>
              <a:gd name="T62" fmla="*/ 2147483647 w 5284"/>
              <a:gd name="T63" fmla="*/ 2147483647 h 673"/>
              <a:gd name="T64" fmla="*/ 2147483647 w 5284"/>
              <a:gd name="T65" fmla="*/ 2147483647 h 673"/>
              <a:gd name="T66" fmla="*/ 2147483647 w 5284"/>
              <a:gd name="T67" fmla="*/ 2147483647 h 673"/>
              <a:gd name="T68" fmla="*/ 2147483647 w 5284"/>
              <a:gd name="T69" fmla="*/ 2147483647 h 673"/>
              <a:gd name="T70" fmla="*/ 2147483647 w 5284"/>
              <a:gd name="T71" fmla="*/ 2147483647 h 673"/>
              <a:gd name="T72" fmla="*/ 2147483647 w 5284"/>
              <a:gd name="T73" fmla="*/ 2147483647 h 673"/>
              <a:gd name="T74" fmla="*/ 2147483647 w 5284"/>
              <a:gd name="T75" fmla="*/ 2147483647 h 673"/>
              <a:gd name="T76" fmla="*/ 2147483647 w 5284"/>
              <a:gd name="T77" fmla="*/ 2147483647 h 673"/>
              <a:gd name="T78" fmla="*/ 2147483647 w 5284"/>
              <a:gd name="T79" fmla="*/ 2147483647 h 673"/>
              <a:gd name="T80" fmla="*/ 2147483647 w 5284"/>
              <a:gd name="T81" fmla="*/ 2147483647 h 673"/>
              <a:gd name="T82" fmla="*/ 2147483647 w 5284"/>
              <a:gd name="T83" fmla="*/ 2147483647 h 673"/>
              <a:gd name="T84" fmla="*/ 2147483647 w 5284"/>
              <a:gd name="T85" fmla="*/ 2147483647 h 673"/>
              <a:gd name="T86" fmla="*/ 0 w 5284"/>
              <a:gd name="T87" fmla="*/ 2147483647 h 67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5284" h="673">
                <a:moveTo>
                  <a:pt x="0" y="366"/>
                </a:moveTo>
                <a:lnTo>
                  <a:pt x="0" y="672"/>
                </a:lnTo>
                <a:lnTo>
                  <a:pt x="303" y="672"/>
                </a:lnTo>
                <a:lnTo>
                  <a:pt x="723" y="663"/>
                </a:lnTo>
                <a:lnTo>
                  <a:pt x="1020" y="654"/>
                </a:lnTo>
                <a:lnTo>
                  <a:pt x="1302" y="642"/>
                </a:lnTo>
                <a:lnTo>
                  <a:pt x="1554" y="630"/>
                </a:lnTo>
                <a:lnTo>
                  <a:pt x="1779" y="615"/>
                </a:lnTo>
                <a:lnTo>
                  <a:pt x="1962" y="606"/>
                </a:lnTo>
                <a:lnTo>
                  <a:pt x="2193" y="588"/>
                </a:lnTo>
                <a:lnTo>
                  <a:pt x="2448" y="570"/>
                </a:lnTo>
                <a:lnTo>
                  <a:pt x="2700" y="546"/>
                </a:lnTo>
                <a:lnTo>
                  <a:pt x="2904" y="528"/>
                </a:lnTo>
                <a:lnTo>
                  <a:pt x="3138" y="498"/>
                </a:lnTo>
                <a:lnTo>
                  <a:pt x="3324" y="474"/>
                </a:lnTo>
                <a:lnTo>
                  <a:pt x="3534" y="447"/>
                </a:lnTo>
                <a:lnTo>
                  <a:pt x="3735" y="420"/>
                </a:lnTo>
                <a:lnTo>
                  <a:pt x="3933" y="384"/>
                </a:lnTo>
                <a:lnTo>
                  <a:pt x="4116" y="351"/>
                </a:lnTo>
                <a:lnTo>
                  <a:pt x="4266" y="318"/>
                </a:lnTo>
                <a:lnTo>
                  <a:pt x="4446" y="279"/>
                </a:lnTo>
                <a:lnTo>
                  <a:pt x="4620" y="237"/>
                </a:lnTo>
                <a:lnTo>
                  <a:pt x="4779" y="192"/>
                </a:lnTo>
                <a:lnTo>
                  <a:pt x="4920" y="147"/>
                </a:lnTo>
                <a:lnTo>
                  <a:pt x="5085" y="90"/>
                </a:lnTo>
                <a:lnTo>
                  <a:pt x="5193" y="42"/>
                </a:lnTo>
                <a:lnTo>
                  <a:pt x="5283" y="0"/>
                </a:lnTo>
                <a:lnTo>
                  <a:pt x="3201" y="0"/>
                </a:lnTo>
                <a:lnTo>
                  <a:pt x="2982" y="57"/>
                </a:lnTo>
                <a:lnTo>
                  <a:pt x="2775" y="108"/>
                </a:lnTo>
                <a:lnTo>
                  <a:pt x="2562" y="150"/>
                </a:lnTo>
                <a:lnTo>
                  <a:pt x="2397" y="183"/>
                </a:lnTo>
                <a:lnTo>
                  <a:pt x="2205" y="213"/>
                </a:lnTo>
                <a:lnTo>
                  <a:pt x="2001" y="243"/>
                </a:lnTo>
                <a:lnTo>
                  <a:pt x="1776" y="273"/>
                </a:lnTo>
                <a:lnTo>
                  <a:pt x="1536" y="297"/>
                </a:lnTo>
                <a:lnTo>
                  <a:pt x="1344" y="312"/>
                </a:lnTo>
                <a:lnTo>
                  <a:pt x="1134" y="330"/>
                </a:lnTo>
                <a:lnTo>
                  <a:pt x="921" y="342"/>
                </a:lnTo>
                <a:lnTo>
                  <a:pt x="696" y="354"/>
                </a:lnTo>
                <a:lnTo>
                  <a:pt x="501" y="360"/>
                </a:lnTo>
                <a:lnTo>
                  <a:pt x="279" y="366"/>
                </a:lnTo>
                <a:lnTo>
                  <a:pt x="99" y="369"/>
                </a:lnTo>
                <a:lnTo>
                  <a:pt x="0" y="366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1029" name="Freeform 10"/>
          <p:cNvSpPr>
            <a:spLocks/>
          </p:cNvSpPr>
          <p:nvPr/>
        </p:nvSpPr>
        <p:spPr bwMode="white">
          <a:xfrm>
            <a:off x="0" y="-20638"/>
            <a:ext cx="4959350" cy="454026"/>
          </a:xfrm>
          <a:custGeom>
            <a:avLst/>
            <a:gdLst>
              <a:gd name="T0" fmla="*/ 0 w 2884"/>
              <a:gd name="T1" fmla="*/ 0 h 286"/>
              <a:gd name="T2" fmla="*/ 0 w 2884"/>
              <a:gd name="T3" fmla="*/ 2147483647 h 286"/>
              <a:gd name="T4" fmla="*/ 2147483647 w 2884"/>
              <a:gd name="T5" fmla="*/ 2147483647 h 286"/>
              <a:gd name="T6" fmla="*/ 2147483647 w 2884"/>
              <a:gd name="T7" fmla="*/ 2147483647 h 286"/>
              <a:gd name="T8" fmla="*/ 2147483647 w 2884"/>
              <a:gd name="T9" fmla="*/ 2147483647 h 286"/>
              <a:gd name="T10" fmla="*/ 2147483647 w 2884"/>
              <a:gd name="T11" fmla="*/ 2147483647 h 286"/>
              <a:gd name="T12" fmla="*/ 2147483647 w 2884"/>
              <a:gd name="T13" fmla="*/ 2147483647 h 286"/>
              <a:gd name="T14" fmla="*/ 2147483647 w 2884"/>
              <a:gd name="T15" fmla="*/ 2147483647 h 286"/>
              <a:gd name="T16" fmla="*/ 2147483647 w 2884"/>
              <a:gd name="T17" fmla="*/ 2147483647 h 286"/>
              <a:gd name="T18" fmla="*/ 2147483647 w 2884"/>
              <a:gd name="T19" fmla="*/ 2147483647 h 286"/>
              <a:gd name="T20" fmla="*/ 2147483647 w 2884"/>
              <a:gd name="T21" fmla="*/ 2147483647 h 286"/>
              <a:gd name="T22" fmla="*/ 2147483647 w 2884"/>
              <a:gd name="T23" fmla="*/ 2147483647 h 286"/>
              <a:gd name="T24" fmla="*/ 2147483647 w 2884"/>
              <a:gd name="T25" fmla="*/ 2147483647 h 286"/>
              <a:gd name="T26" fmla="*/ 2147483647 w 2884"/>
              <a:gd name="T27" fmla="*/ 2147483647 h 286"/>
              <a:gd name="T28" fmla="*/ 2147483647 w 2884"/>
              <a:gd name="T29" fmla="*/ 0 h 286"/>
              <a:gd name="T30" fmla="*/ 0 w 2884"/>
              <a:gd name="T31" fmla="*/ 0 h 28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2884" h="286">
                <a:moveTo>
                  <a:pt x="0" y="0"/>
                </a:moveTo>
                <a:lnTo>
                  <a:pt x="0" y="285"/>
                </a:lnTo>
                <a:lnTo>
                  <a:pt x="192" y="285"/>
                </a:lnTo>
                <a:lnTo>
                  <a:pt x="384" y="282"/>
                </a:lnTo>
                <a:lnTo>
                  <a:pt x="579" y="276"/>
                </a:lnTo>
                <a:lnTo>
                  <a:pt x="789" y="267"/>
                </a:lnTo>
                <a:lnTo>
                  <a:pt x="999" y="258"/>
                </a:lnTo>
                <a:lnTo>
                  <a:pt x="1161" y="246"/>
                </a:lnTo>
                <a:lnTo>
                  <a:pt x="1302" y="234"/>
                </a:lnTo>
                <a:lnTo>
                  <a:pt x="1458" y="222"/>
                </a:lnTo>
                <a:lnTo>
                  <a:pt x="1665" y="201"/>
                </a:lnTo>
                <a:lnTo>
                  <a:pt x="1992" y="159"/>
                </a:lnTo>
                <a:lnTo>
                  <a:pt x="2301" y="117"/>
                </a:lnTo>
                <a:lnTo>
                  <a:pt x="2604" y="60"/>
                </a:lnTo>
                <a:lnTo>
                  <a:pt x="288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17" name="16 Rectángulo"/>
          <p:cNvSpPr/>
          <p:nvPr userDrawn="1"/>
        </p:nvSpPr>
        <p:spPr bwMode="auto">
          <a:xfrm>
            <a:off x="-15875" y="-65088"/>
            <a:ext cx="10239375" cy="7072313"/>
          </a:xfrm>
          <a:prstGeom prst="rect">
            <a:avLst/>
          </a:prstGeom>
          <a:solidFill>
            <a:schemeClr val="bg2">
              <a:lumMod val="85000"/>
              <a:lumOff val="15000"/>
            </a:schemeClr>
          </a:solidFill>
          <a:ln w="12700" cap="sq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endParaRPr lang="es-EC">
              <a:ea typeface="+mn-ea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animBg="1"/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azetadopovo.com.br/opiniao/artigos/o-banco-central-esta-suicidando-o-brasil-dh5s162swds5080e0d20jsmpc" TargetMode="Externa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goo.gl/YDH5Bn" TargetMode="External"/><Relationship Id="rId2" Type="http://schemas.openxmlformats.org/officeDocument/2006/relationships/hyperlink" Target="http://goo.gl/adBGo3" TargetMode="Externa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4.bcb.gov.br/top50/port/top50.asp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w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ditoriacidada.org.br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hyperlink" Target="http://www.facebook.com/auditoriacidada.pagina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uditoriacidada.org.br/esquema-ilegal-de-geracao-de-dividas-publicas-para-estados-e-municipios/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28464" y="-171400"/>
            <a:ext cx="9777536" cy="70942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 sz="3200" u="sng" dirty="0">
              <a:solidFill>
                <a:srgbClr val="FFFF00"/>
              </a:solidFill>
            </a:endParaRPr>
          </a:p>
          <a:p>
            <a:pPr algn="ctr" eaLnBrk="0" hangingPunct="0">
              <a:spcBef>
                <a:spcPct val="50000"/>
              </a:spcBef>
            </a:pPr>
            <a:endParaRPr lang="pt-BR" sz="4400" i="1" u="sng" dirty="0" smtClean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2700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500" i="1" u="sng" dirty="0">
              <a:solidFill>
                <a:schemeClr val="accent1"/>
              </a:solidFill>
            </a:endParaRPr>
          </a:p>
          <a:p>
            <a:pPr algn="ctr" eaLnBrk="0" hangingPunct="0"/>
            <a:endParaRPr lang="pt-BR" sz="500" i="1" u="sng" dirty="0">
              <a:solidFill>
                <a:schemeClr val="accent1"/>
              </a:solidFill>
            </a:endParaRPr>
          </a:p>
          <a:p>
            <a:pPr algn="ctr" eaLnBrk="0" hangingPunct="0"/>
            <a:endParaRPr lang="pt-BR" sz="500" b="0" i="1" u="sng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endParaRPr lang="en-US" sz="2500" b="0" i="1" dirty="0" smtClean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/>
            <a:endParaRPr lang="en-US" sz="2500" b="0" i="1" dirty="0" smtClean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/>
            <a:r>
              <a:rPr lang="en-US" sz="2500" b="0" i="1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Maria Lucia Fattorelli</a:t>
            </a:r>
          </a:p>
          <a:p>
            <a:pPr algn="ctr"/>
            <a:endParaRPr lang="pt-BR" b="0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endParaRPr lang="pt-BR" sz="2000" dirty="0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pt-BR" b="0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Audiência Pública sobre o PLP – 257/2016  </a:t>
            </a:r>
          </a:p>
          <a:p>
            <a:pPr algn="ctr"/>
            <a:r>
              <a:rPr lang="pt-BR" b="0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COMISSÃO DE DIREITOS HUMANOS DO SENADO FEDERAL</a:t>
            </a:r>
          </a:p>
          <a:p>
            <a:pPr algn="ctr"/>
            <a:r>
              <a:rPr lang="pt-BR" sz="2000" b="0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Brasília, </a:t>
            </a:r>
            <a:r>
              <a:rPr lang="x-none" sz="2000" b="0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11</a:t>
            </a:r>
            <a:r>
              <a:rPr lang="en-US" sz="2000" b="0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pt-BR" sz="2000" b="0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de abril de 2016</a:t>
            </a:r>
            <a:endParaRPr lang="pt-BR" sz="2000" b="0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075" name="CaixaDeTexto 3"/>
          <p:cNvSpPr txBox="1">
            <a:spLocks noChangeArrowheads="1"/>
          </p:cNvSpPr>
          <p:nvPr/>
        </p:nvSpPr>
        <p:spPr bwMode="auto">
          <a:xfrm flipH="1">
            <a:off x="0" y="2636912"/>
            <a:ext cx="10137576" cy="1380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pt-BR" sz="8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pt-BR" sz="32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A</a:t>
            </a:r>
            <a:r>
              <a:rPr lang="pt-BR" sz="3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rmadilhas </a:t>
            </a:r>
            <a:r>
              <a:rPr lang="pt-BR" sz="32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inseridas no texto do PLP-257/2016 </a:t>
            </a:r>
            <a:r>
              <a:rPr lang="pt-BR" sz="3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Geração de </a:t>
            </a:r>
            <a:r>
              <a:rPr lang="pt-BR" sz="32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Dívida </a:t>
            </a:r>
            <a:r>
              <a:rPr lang="pt-BR" sz="3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Pública</a:t>
            </a:r>
            <a:endParaRPr lang="pt-BR" sz="3200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4950" y="214313"/>
            <a:ext cx="543877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</p:spTree>
    <p:extLst>
      <p:ext uri="{BB962C8B-B14F-4D97-AF65-F5344CB8AC3E}">
        <p14:creationId xmlns:p14="http://schemas.microsoft.com/office/powerpoint/2010/main" xmlns="" val="2747488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2480" y="188640"/>
            <a:ext cx="9361040" cy="2603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rgbClr val="94C600"/>
                </a:solidFill>
                <a:latin typeface="Tahoma"/>
                <a:cs typeface="Tahoma"/>
              </a:rPr>
              <a:t>POLÍTICA MONETÁRIA TRAVA O PAÍS </a:t>
            </a:r>
          </a:p>
          <a:p>
            <a:pPr algn="ctr"/>
            <a:endParaRPr lang="pt-BR" sz="2800" dirty="0">
              <a:solidFill>
                <a:srgbClr val="94C600"/>
              </a:solidFill>
              <a:latin typeface="Tahoma"/>
              <a:cs typeface="Tahoma"/>
            </a:endParaRPr>
          </a:p>
          <a:p>
            <a:pPr>
              <a:lnSpc>
                <a:spcPct val="90000"/>
              </a:lnSpc>
            </a:pPr>
            <a:r>
              <a:rPr lang="pt-BR" b="0" dirty="0" smtClean="0">
                <a:solidFill>
                  <a:srgbClr val="94C600"/>
                </a:solidFill>
                <a:latin typeface="Tahoma"/>
                <a:cs typeface="Tahoma"/>
              </a:rPr>
              <a:t>JUROS ABUSIVOS</a:t>
            </a:r>
          </a:p>
          <a:p>
            <a:pPr>
              <a:lnSpc>
                <a:spcPct val="90000"/>
              </a:lnSpc>
            </a:pPr>
            <a:endParaRPr lang="en-US" sz="800" b="0" dirty="0">
              <a:solidFill>
                <a:srgbClr val="94C600"/>
              </a:solidFill>
              <a:latin typeface="Tahoma"/>
              <a:cs typeface="Tahoma"/>
            </a:endParaRPr>
          </a:p>
          <a:p>
            <a:pPr marL="342900" indent="-342900">
              <a:lnSpc>
                <a:spcPct val="90000"/>
              </a:lnSpc>
              <a:buFont typeface="Wingdings" charset="2"/>
              <a:buChar char="Ø"/>
            </a:pPr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Taxa Básica (SELIC) 14,25%</a:t>
            </a:r>
          </a:p>
          <a:p>
            <a:pPr>
              <a:lnSpc>
                <a:spcPct val="90000"/>
              </a:lnSpc>
            </a:pPr>
            <a:endParaRPr lang="pt-BR" sz="800" b="0" dirty="0" smtClean="0">
              <a:solidFill>
                <a:schemeClr val="tx1"/>
              </a:solidFill>
              <a:latin typeface="Tahoma"/>
              <a:cs typeface="Tahoma"/>
            </a:endParaRPr>
          </a:p>
          <a:p>
            <a:pPr marL="342900" indent="-342900">
              <a:lnSpc>
                <a:spcPct val="90000"/>
              </a:lnSpc>
              <a:buFont typeface="Wingdings" charset="2"/>
              <a:buChar char="Ø"/>
            </a:pPr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Títulos negociados a 16,81% em 21/01/2016</a:t>
            </a:r>
          </a:p>
          <a:p>
            <a:pPr algn="ctr"/>
            <a:endParaRPr lang="en-US" sz="2800" dirty="0" smtClean="0">
              <a:solidFill>
                <a:srgbClr val="94C600"/>
              </a:solidFill>
              <a:latin typeface="Tahoma"/>
              <a:cs typeface="Tahoma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44488" y="2708920"/>
            <a:ext cx="9361040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solidFill>
                  <a:schemeClr val="accent1"/>
                </a:solidFill>
                <a:latin typeface="Tahoma"/>
                <a:cs typeface="Tahoma"/>
              </a:rPr>
              <a:t>CONTROLE INFLACIONÁRIO ???</a:t>
            </a:r>
          </a:p>
          <a:p>
            <a:endParaRPr lang="pt-BR" sz="500" dirty="0" smtClean="0">
              <a:solidFill>
                <a:schemeClr val="accent1"/>
              </a:solidFill>
              <a:latin typeface="Tahoma"/>
              <a:cs typeface="Tahoma"/>
            </a:endParaRPr>
          </a:p>
          <a:p>
            <a:pPr marL="342900" indent="-342900">
              <a:buFont typeface="Wingdings" charset="2"/>
              <a:buChar char="Ø"/>
            </a:pPr>
            <a:r>
              <a:rPr lang="pt-BR" b="0" dirty="0" smtClean="0">
                <a:solidFill>
                  <a:srgbClr val="94C600"/>
                </a:solidFill>
                <a:latin typeface="Tahoma"/>
                <a:cs typeface="Tahoma"/>
              </a:rPr>
              <a:t>JUROS ELEVADOS </a:t>
            </a:r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não servem para controlar a inflação brasileira</a:t>
            </a:r>
          </a:p>
          <a:p>
            <a:endParaRPr lang="pt-BR" sz="500" b="0" dirty="0" smtClean="0">
              <a:solidFill>
                <a:schemeClr val="tx1"/>
              </a:solidFill>
              <a:latin typeface="Tahoma"/>
              <a:cs typeface="Tahoma"/>
            </a:endParaRPr>
          </a:p>
          <a:p>
            <a:pPr marL="342900" indent="-342900">
              <a:buFont typeface="Wingdings" charset="2"/>
              <a:buChar char="Ø"/>
            </a:pPr>
            <a:r>
              <a:rPr lang="pt-BR" b="0" dirty="0" smtClean="0">
                <a:solidFill>
                  <a:schemeClr val="accent1"/>
                </a:solidFill>
                <a:latin typeface="Tahoma"/>
                <a:cs typeface="Tahoma"/>
              </a:rPr>
              <a:t>BASE MONETÁRIA RESTRITA</a:t>
            </a:r>
            <a:r>
              <a:rPr lang="pt-BR" b="0" dirty="0" smtClean="0">
                <a:solidFill>
                  <a:srgbClr val="94C600"/>
                </a:solidFill>
                <a:latin typeface="Tahoma"/>
                <a:cs typeface="Tahoma"/>
              </a:rPr>
              <a:t>, </a:t>
            </a:r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inferior a 5% do PIB no Brasil (enquanto em todas as demais grandes economias mundiais é de cerca de 40% do PIB) estimula aumento das taxas de juros de mercado. Deixamos de emitir moeda, mas emitimos dívida, que paga os juros mais elevados do mundo.  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48544" y="5373216"/>
            <a:ext cx="864096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 smtClean="0">
              <a:solidFill>
                <a:srgbClr val="94C600"/>
              </a:solidFill>
              <a:latin typeface="Tahoma"/>
              <a:cs typeface="Tahoma"/>
            </a:endParaRPr>
          </a:p>
          <a:p>
            <a:pPr algn="ctr"/>
            <a:r>
              <a:rPr lang="en-US" dirty="0" smtClean="0">
                <a:solidFill>
                  <a:srgbClr val="94C600"/>
                </a:solidFill>
                <a:latin typeface="Tahoma"/>
                <a:cs typeface="Tahoma"/>
              </a:rPr>
              <a:t>“</a:t>
            </a:r>
            <a:r>
              <a:rPr lang="pt-PT" dirty="0" smtClean="0">
                <a:solidFill>
                  <a:srgbClr val="94C600"/>
                </a:solidFill>
                <a:latin typeface="Tahoma"/>
                <a:cs typeface="Tahoma"/>
              </a:rPr>
              <a:t>O Banco Central está suicidando o Brasil</a:t>
            </a:r>
            <a:r>
              <a:rPr lang="en-US" dirty="0" smtClean="0">
                <a:solidFill>
                  <a:srgbClr val="94C600"/>
                </a:solidFill>
                <a:latin typeface="Tahoma"/>
                <a:cs typeface="Tahoma"/>
              </a:rPr>
              <a:t>”</a:t>
            </a:r>
            <a:endParaRPr lang="en-US" dirty="0">
              <a:solidFill>
                <a:srgbClr val="94C600"/>
              </a:solidFill>
              <a:latin typeface="Tahoma"/>
              <a:cs typeface="Tahoma"/>
            </a:endParaRPr>
          </a:p>
          <a:p>
            <a:pPr algn="ctr"/>
            <a:r>
              <a:rPr lang="en-US" sz="1400" b="0" dirty="0">
                <a:hlinkClick r:id="rId2"/>
              </a:rPr>
              <a:t>http://www.gazetadopovo.com.br/opiniao/artigos/o-banco-central-esta-suicidando-o-brasil-</a:t>
            </a:r>
            <a:r>
              <a:rPr lang="en-US" sz="1400" b="0" dirty="0" smtClean="0">
                <a:hlinkClick r:id="rId2"/>
              </a:rPr>
              <a:t>dh5s162swds5080e0d20jsmpc</a:t>
            </a:r>
            <a:r>
              <a:rPr lang="en-US" sz="1400" dirty="0" smtClean="0"/>
              <a:t> 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xmlns="" val="200497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238125" y="142875"/>
            <a:ext cx="9899451" cy="1187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Arial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2pPr>
            <a:lvl3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pt-BR" sz="280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Quem está pensando o BRASIL ?</a:t>
            </a:r>
          </a:p>
          <a:p>
            <a:pPr algn="ctr">
              <a:spcBef>
                <a:spcPts val="600"/>
              </a:spcBef>
            </a:pPr>
            <a:endParaRPr lang="pt-BR" sz="2800" dirty="0">
              <a:solidFill>
                <a:srgbClr val="92D050"/>
              </a:solidFill>
              <a:latin typeface="Tahoma" charset="0"/>
              <a:cs typeface="Tahoma" charset="0"/>
            </a:endParaRPr>
          </a:p>
          <a:p>
            <a:pPr algn="ctr">
              <a:spcBef>
                <a:spcPts val="0"/>
              </a:spcBef>
            </a:pPr>
            <a:endParaRPr lang="pt-BR" sz="500" dirty="0">
              <a:solidFill>
                <a:srgbClr val="92D050"/>
              </a:solidFill>
              <a:latin typeface="Tahoma" charset="0"/>
              <a:cs typeface="Tahoma" charset="0"/>
            </a:endParaRPr>
          </a:p>
          <a:p>
            <a:pPr>
              <a:spcBef>
                <a:spcPts val="0"/>
              </a:spcBef>
            </a:pPr>
            <a:endParaRPr lang="pt-BR" sz="500" dirty="0" smtClean="0">
              <a:solidFill>
                <a:schemeClr val="tx1"/>
              </a:solidFill>
              <a:latin typeface="Tahoma" charset="0"/>
              <a:ea typeface="ＭＳ Ｐゴシック" charset="0"/>
              <a:cs typeface="Tahoma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52600" y="836712"/>
            <a:ext cx="7704856" cy="5372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6744783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238125" y="142875"/>
            <a:ext cx="9971459" cy="68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Arial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2pPr>
            <a:lvl3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9pPr>
          </a:lstStyle>
          <a:p>
            <a:endParaRPr lang="es-EC" sz="1000" dirty="0">
              <a:solidFill>
                <a:srgbClr val="92D050"/>
              </a:solidFill>
              <a:latin typeface="Tahoma" charset="0"/>
              <a:cs typeface="Tahoma" charset="0"/>
            </a:endParaRPr>
          </a:p>
          <a:p>
            <a:pPr algn="ctr"/>
            <a:r>
              <a:rPr lang="pt-BR" sz="280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Recomendações do FMI: Política Monetária </a:t>
            </a:r>
            <a:endParaRPr lang="pt-BR" sz="2000" dirty="0" smtClean="0"/>
          </a:p>
          <a:p>
            <a:endParaRPr lang="pt-BR" sz="1000" b="0" dirty="0" smtClean="0">
              <a:solidFill>
                <a:srgbClr val="FFFFFF"/>
              </a:solidFill>
              <a:latin typeface="Tahoma" charset="0"/>
              <a:ea typeface="Arial" charset="0"/>
              <a:cs typeface="Tahoma" charset="0"/>
            </a:endParaRPr>
          </a:p>
          <a:p>
            <a:pPr marL="342900" indent="-342900">
              <a:buFont typeface="Arial"/>
              <a:buChar char="•"/>
            </a:pPr>
            <a:r>
              <a:rPr lang="pt-BR" sz="21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Aprovação de lei assegurando a “autonomia” do Banco Central, especificamente garantindo mandato para diretores, como uma política monetária objetiva</a:t>
            </a:r>
          </a:p>
          <a:p>
            <a:pPr marL="342900" indent="-342900">
              <a:buFont typeface="Arial"/>
              <a:buChar char="•"/>
            </a:pPr>
            <a:r>
              <a:rPr lang="pt-BR" sz="21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Perseverança com a politica de controle inflacionário com metas</a:t>
            </a:r>
          </a:p>
          <a:p>
            <a:pPr marL="342900" indent="-342900">
              <a:buFont typeface="Arial"/>
              <a:buChar char="•"/>
            </a:pPr>
            <a:r>
              <a:rPr lang="pt-BR" sz="21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Responsabilidade Fiscal </a:t>
            </a:r>
            <a:r>
              <a:rPr lang="pt-BR" sz="2100" b="0" dirty="0">
                <a:solidFill>
                  <a:srgbClr val="FFFFFF"/>
                </a:solidFill>
                <a:latin typeface="Tahoma" charset="0"/>
                <a:cs typeface="Tahoma" charset="0"/>
              </a:rPr>
              <a:t>e</a:t>
            </a:r>
            <a:r>
              <a:rPr lang="pt-BR" sz="21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 ao mesmo tempo liberdade monetária </a:t>
            </a:r>
            <a:r>
              <a:rPr lang="pt-BR" sz="2100" b="0" dirty="0">
                <a:solidFill>
                  <a:srgbClr val="FFFFFF"/>
                </a:solidFill>
                <a:latin typeface="Tahoma" charset="0"/>
                <a:cs typeface="Tahoma" charset="0"/>
              </a:rPr>
              <a:t>e</a:t>
            </a:r>
            <a:r>
              <a:rPr lang="pt-BR" sz="21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 câmbio flutuante</a:t>
            </a:r>
          </a:p>
          <a:p>
            <a:pPr marL="342900" indent="-342900">
              <a:buFont typeface="Arial"/>
              <a:buChar char="•"/>
            </a:pPr>
            <a:r>
              <a:rPr lang="pt-BR" sz="21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Redução da presença do setor público </a:t>
            </a:r>
            <a:r>
              <a:rPr lang="pt-BR" sz="2100" b="0" dirty="0">
                <a:solidFill>
                  <a:srgbClr val="FFFFFF"/>
                </a:solidFill>
                <a:latin typeface="Tahoma" charset="0"/>
                <a:cs typeface="Tahoma" charset="0"/>
              </a:rPr>
              <a:t>e</a:t>
            </a:r>
            <a:r>
              <a:rPr lang="pt-BR" sz="21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 aumento da participação da banca estrangeira</a:t>
            </a:r>
          </a:p>
          <a:p>
            <a:pPr marL="342900" indent="-342900">
              <a:buFont typeface="Arial"/>
              <a:buChar char="•"/>
            </a:pPr>
            <a:r>
              <a:rPr lang="pt-BR" sz="21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Implantação urgente de ERM – Empresa para Gerenciar Risco</a:t>
            </a:r>
          </a:p>
          <a:p>
            <a:pPr marL="342900" indent="-342900">
              <a:buFont typeface="Arial"/>
              <a:buChar char="•"/>
            </a:pPr>
            <a:r>
              <a:rPr lang="pt-BR" sz="21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Fundos de pensão: para atingir padrão internacional </a:t>
            </a:r>
            <a:r>
              <a:rPr lang="pt-BR" sz="2100" b="0" dirty="0">
                <a:solidFill>
                  <a:srgbClr val="FFFFFF"/>
                </a:solidFill>
                <a:latin typeface="Tahoma" charset="0"/>
                <a:cs typeface="Tahoma" charset="0"/>
              </a:rPr>
              <a:t>e</a:t>
            </a:r>
            <a:r>
              <a:rPr lang="pt-BR" sz="21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 cooperação, recomenda fortemente “Memorando de Entendimento” com jurisdições estrangeiras. Garantia de remuneração para administradores</a:t>
            </a:r>
          </a:p>
          <a:p>
            <a:pPr marL="342900" indent="-342900">
              <a:buFont typeface="Arial"/>
              <a:buChar char="•"/>
            </a:pPr>
            <a:r>
              <a:rPr lang="pt-BR" sz="21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Fundo Garantidor de Crédito: Linha de crédito sem garantias a partir do BC ou governo, a taxas de mercado, em caso de crise sistêmica </a:t>
            </a:r>
          </a:p>
          <a:p>
            <a:pPr marL="342900" indent="-342900">
              <a:buFont typeface="Arial"/>
              <a:buChar char="•"/>
            </a:pPr>
            <a:r>
              <a:rPr lang="pt-BR" sz="2100" b="0" dirty="0" err="1" smtClean="0">
                <a:solidFill>
                  <a:srgbClr val="FFFFFF"/>
                </a:solidFill>
                <a:latin typeface="Tahoma" charset="0"/>
                <a:cs typeface="Tahoma" charset="0"/>
              </a:rPr>
              <a:t>Empoderar</a:t>
            </a:r>
            <a:r>
              <a:rPr lang="pt-BR" sz="21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 o BC para fornecer </a:t>
            </a:r>
            <a:r>
              <a:rPr lang="pt-BR" sz="210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recursos para </a:t>
            </a:r>
            <a:r>
              <a:rPr lang="pt-BR" sz="2100" dirty="0" err="1" smtClean="0">
                <a:solidFill>
                  <a:srgbClr val="FFFFFF"/>
                </a:solidFill>
                <a:latin typeface="Tahoma" charset="0"/>
                <a:cs typeface="Tahoma" charset="0"/>
              </a:rPr>
              <a:t>recapitalização</a:t>
            </a:r>
            <a:r>
              <a:rPr lang="pt-BR" sz="210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 da banca</a:t>
            </a:r>
          </a:p>
          <a:p>
            <a:pPr marL="342900" indent="-342900">
              <a:buFont typeface="Arial"/>
              <a:buChar char="•"/>
            </a:pPr>
            <a:r>
              <a:rPr lang="pt-BR" sz="21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Retirar exigências legais </a:t>
            </a:r>
            <a:r>
              <a:rPr lang="pt-BR" sz="2100" b="0" dirty="0">
                <a:solidFill>
                  <a:srgbClr val="FFFFFF"/>
                </a:solidFill>
                <a:latin typeface="Tahoma" charset="0"/>
                <a:cs typeface="Tahoma" charset="0"/>
              </a:rPr>
              <a:t>e</a:t>
            </a:r>
            <a:r>
              <a:rPr lang="pt-BR" sz="21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 trabalhistas em caso de fusão, incorporação</a:t>
            </a:r>
          </a:p>
          <a:p>
            <a:pPr marL="342900" indent="-342900">
              <a:buFont typeface="Arial"/>
              <a:buChar char="•"/>
            </a:pPr>
            <a:r>
              <a:rPr lang="pt-BR" sz="21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Estimular participação privada em financiamentos imobiliários (CCI)</a:t>
            </a:r>
          </a:p>
          <a:p>
            <a:pPr marL="342900" indent="-342900">
              <a:buFont typeface="Arial"/>
              <a:buChar char="•"/>
            </a:pPr>
            <a:r>
              <a:rPr lang="pt-BR" sz="21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Bovespa deveria rever o Mecanismo de Compensação de investidores contra perdas no mercado de capitais devido a erros operacionais</a:t>
            </a:r>
          </a:p>
          <a:p>
            <a:pPr marL="1085850" lvl="1" indent="-342900">
              <a:buFont typeface="Arial"/>
              <a:buChar char="•"/>
            </a:pPr>
            <a:endParaRPr lang="pt-BR" sz="1400" b="0" dirty="0" smtClean="0">
              <a:solidFill>
                <a:srgbClr val="FFFFFF"/>
              </a:solidFill>
              <a:latin typeface="Tahoma" charset="0"/>
              <a:cs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014183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4488" y="620688"/>
            <a:ext cx="9561512" cy="597666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0" y="116632"/>
            <a:ext cx="106416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92D050"/>
                </a:solidFill>
                <a:latin typeface="Tahoma"/>
                <a:cs typeface="Tahoma"/>
              </a:rPr>
              <a:t>Orçamento Geral da </a:t>
            </a:r>
            <a:r>
              <a:rPr lang="pt-BR" dirty="0" smtClean="0">
                <a:solidFill>
                  <a:srgbClr val="92D050"/>
                </a:solidFill>
                <a:latin typeface="Tahoma"/>
                <a:cs typeface="Tahoma"/>
              </a:rPr>
              <a:t>União 2014 </a:t>
            </a:r>
            <a:r>
              <a:rPr lang="pt-BR" sz="2000" dirty="0">
                <a:solidFill>
                  <a:srgbClr val="92D050"/>
                </a:solidFill>
                <a:latin typeface="Tahoma"/>
                <a:cs typeface="Tahoma"/>
              </a:rPr>
              <a:t>(</a:t>
            </a:r>
            <a:r>
              <a:rPr lang="pt-BR" sz="2000" dirty="0" smtClean="0">
                <a:solidFill>
                  <a:srgbClr val="92D050"/>
                </a:solidFill>
                <a:latin typeface="Tahoma"/>
                <a:cs typeface="Tahoma"/>
              </a:rPr>
              <a:t>Executado) </a:t>
            </a:r>
            <a:r>
              <a:rPr lang="pt-BR" sz="2200" dirty="0" smtClean="0">
                <a:solidFill>
                  <a:srgbClr val="92D050"/>
                </a:solidFill>
                <a:latin typeface="Tahoma"/>
                <a:cs typeface="Tahoma"/>
              </a:rPr>
              <a:t>Total = </a:t>
            </a:r>
            <a:r>
              <a:rPr lang="pt-BR" sz="2200" dirty="0" err="1" smtClean="0">
                <a:solidFill>
                  <a:srgbClr val="92D050"/>
                </a:solidFill>
                <a:latin typeface="Tahoma"/>
                <a:cs typeface="Tahoma"/>
              </a:rPr>
              <a:t>R</a:t>
            </a:r>
            <a:r>
              <a:rPr lang="pt-BR" sz="2200" dirty="0">
                <a:solidFill>
                  <a:srgbClr val="92D050"/>
                </a:solidFill>
                <a:latin typeface="Tahoma"/>
                <a:cs typeface="Tahoma"/>
              </a:rPr>
              <a:t>$ </a:t>
            </a:r>
            <a:r>
              <a:rPr lang="pt-BR" sz="2200" dirty="0" smtClean="0">
                <a:solidFill>
                  <a:srgbClr val="92D050"/>
                </a:solidFill>
                <a:latin typeface="Tahoma"/>
                <a:cs typeface="Tahoma"/>
              </a:rPr>
              <a:t>2,168 trilhão</a:t>
            </a:r>
            <a:endParaRPr lang="pt-BR" sz="2200" dirty="0">
              <a:solidFill>
                <a:srgbClr val="92D050"/>
              </a:solidFill>
              <a:latin typeface="Tahoma"/>
              <a:cs typeface="Tahom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4488" y="6597352"/>
            <a:ext cx="95615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schemeClr val="tx1"/>
                </a:solidFill>
                <a:latin typeface="Tahoma"/>
                <a:cs typeface="Tahoma"/>
              </a:rPr>
              <a:t>Fonte: SIAFI		Elaboração: AUDITORIA </a:t>
            </a:r>
            <a:r>
              <a:rPr lang="en-US" sz="1600" dirty="0" smtClean="0">
                <a:solidFill>
                  <a:schemeClr val="tx1"/>
                </a:solidFill>
                <a:latin typeface="Tahoma"/>
                <a:cs typeface="Tahoma"/>
              </a:rPr>
              <a:t>CIDADÃ DA DÍVIDA</a:t>
            </a:r>
            <a:endParaRPr lang="en-US" sz="1600" dirty="0">
              <a:solidFill>
                <a:schemeClr val="tx1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2194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2480" y="116632"/>
            <a:ext cx="9633520" cy="7017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pt-BR" sz="800" b="0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endParaRPr lang="pt-BR" dirty="0" smtClean="0">
              <a:solidFill>
                <a:srgbClr val="FF6600"/>
              </a:solidFill>
              <a:latin typeface="Tahoma"/>
              <a:cs typeface="Tahoma"/>
            </a:endParaRPr>
          </a:p>
          <a:p>
            <a:pPr algn="ctr">
              <a:spcBef>
                <a:spcPts val="600"/>
              </a:spcBef>
            </a:pPr>
            <a:r>
              <a:rPr lang="pt-BR" dirty="0" smtClean="0">
                <a:solidFill>
                  <a:schemeClr val="accent3"/>
                </a:solidFill>
                <a:latin typeface="Tahoma"/>
                <a:cs typeface="Tahoma"/>
              </a:rPr>
              <a:t>ORÇAMENTO 2015  - </a:t>
            </a:r>
            <a:r>
              <a:rPr lang="pt-BR" dirty="0" smtClean="0">
                <a:solidFill>
                  <a:schemeClr val="accent3"/>
                </a:solidFill>
                <a:latin typeface="Tahoma" charset="0"/>
                <a:cs typeface="Tahoma" charset="0"/>
              </a:rPr>
              <a:t>DIVERGÊNCIA </a:t>
            </a:r>
            <a:r>
              <a:rPr lang="pt-BR" dirty="0">
                <a:solidFill>
                  <a:schemeClr val="accent3"/>
                </a:solidFill>
                <a:latin typeface="Tahoma" charset="0"/>
                <a:cs typeface="Tahoma" charset="0"/>
              </a:rPr>
              <a:t>DADOS</a:t>
            </a:r>
          </a:p>
          <a:p>
            <a:pPr algn="ctr">
              <a:spcBef>
                <a:spcPts val="600"/>
              </a:spcBef>
            </a:pPr>
            <a:endParaRPr lang="pt-BR" dirty="0">
              <a:solidFill>
                <a:srgbClr val="92D050"/>
              </a:solidFill>
              <a:latin typeface="Tahoma" charset="0"/>
              <a:cs typeface="Tahoma" charset="0"/>
            </a:endParaRPr>
          </a:p>
          <a:p>
            <a:r>
              <a:rPr lang="pt-BR" b="0" dirty="0">
                <a:solidFill>
                  <a:schemeClr val="tx1"/>
                </a:solidFill>
                <a:latin typeface="Tahoma" charset="0"/>
                <a:cs typeface="Tahoma" charset="0"/>
              </a:rPr>
              <a:t>PORTAL DA TRANSPARÊNCIA:</a:t>
            </a:r>
          </a:p>
          <a:p>
            <a:r>
              <a:rPr lang="pt-BR" dirty="0">
                <a:solidFill>
                  <a:schemeClr val="accent1"/>
                </a:solidFill>
                <a:latin typeface="Tahoma" charset="0"/>
                <a:cs typeface="Tahoma" charset="0"/>
              </a:rPr>
              <a:t>RECEITAS </a:t>
            </a:r>
            <a:r>
              <a:rPr lang="pt-BR" dirty="0" smtClean="0">
                <a:solidFill>
                  <a:schemeClr val="accent1"/>
                </a:solidFill>
                <a:latin typeface="Tahoma" charset="0"/>
                <a:cs typeface="Tahoma" charset="0"/>
              </a:rPr>
              <a:t>REALIZADAS EM </a:t>
            </a:r>
            <a:r>
              <a:rPr lang="pt-BR" dirty="0">
                <a:solidFill>
                  <a:schemeClr val="accent1"/>
                </a:solidFill>
                <a:latin typeface="Tahoma" charset="0"/>
                <a:cs typeface="Tahoma" charset="0"/>
              </a:rPr>
              <a:t>2015 = R$2,748 trilhões</a:t>
            </a:r>
          </a:p>
          <a:p>
            <a:r>
              <a:rPr lang="pt-BR" b="0" dirty="0">
                <a:solidFill>
                  <a:schemeClr val="tx1"/>
                </a:solidFill>
                <a:latin typeface="Tahoma" charset="0"/>
                <a:cs typeface="Tahoma" charset="0"/>
                <a:hlinkClick r:id="rId2"/>
              </a:rPr>
              <a:t>http://goo.gl/adBGo3</a:t>
            </a:r>
            <a:endParaRPr lang="pt-BR" b="0" dirty="0">
              <a:solidFill>
                <a:schemeClr val="tx1"/>
              </a:solidFill>
              <a:latin typeface="Tahoma" charset="0"/>
              <a:cs typeface="Tahoma" charset="0"/>
            </a:endParaRPr>
          </a:p>
          <a:p>
            <a:endParaRPr lang="pt-BR" b="0" dirty="0">
              <a:solidFill>
                <a:schemeClr val="tx1"/>
              </a:solidFill>
              <a:latin typeface="Tahoma" charset="0"/>
              <a:cs typeface="Tahoma" charset="0"/>
            </a:endParaRPr>
          </a:p>
          <a:p>
            <a:endParaRPr lang="pt-BR" b="0" dirty="0">
              <a:solidFill>
                <a:schemeClr val="tx1"/>
              </a:solidFill>
              <a:latin typeface="Tahoma" charset="0"/>
              <a:cs typeface="Tahoma" charset="0"/>
            </a:endParaRPr>
          </a:p>
          <a:p>
            <a:r>
              <a:rPr lang="pt-BR" b="0" dirty="0">
                <a:solidFill>
                  <a:schemeClr val="tx1"/>
                </a:solidFill>
                <a:latin typeface="Tahoma" charset="0"/>
                <a:cs typeface="Tahoma" charset="0"/>
              </a:rPr>
              <a:t>SISTEMA SIGA BRASIL (que tem como fonte os dados do SIAFI):</a:t>
            </a:r>
          </a:p>
          <a:p>
            <a:r>
              <a:rPr lang="pt-BR" dirty="0">
                <a:solidFill>
                  <a:srgbClr val="94C600"/>
                </a:solidFill>
                <a:latin typeface="Tahoma" charset="0"/>
                <a:cs typeface="Tahoma" charset="0"/>
              </a:rPr>
              <a:t>DESPESAS DE 2015 </a:t>
            </a:r>
            <a:r>
              <a:rPr lang="pt-BR" sz="1600" b="0" dirty="0">
                <a:solidFill>
                  <a:srgbClr val="94C600"/>
                </a:solidFill>
                <a:latin typeface="Tahoma" charset="0"/>
                <a:cs typeface="Tahoma" charset="0"/>
              </a:rPr>
              <a:t>(PAGO ATÉ DEZEMBRO) </a:t>
            </a:r>
            <a:r>
              <a:rPr lang="pt-BR" dirty="0">
                <a:solidFill>
                  <a:srgbClr val="94C600"/>
                </a:solidFill>
                <a:latin typeface="Tahoma" charset="0"/>
                <a:cs typeface="Tahoma" charset="0"/>
              </a:rPr>
              <a:t>= </a:t>
            </a:r>
            <a:r>
              <a:rPr lang="pt-BR" dirty="0" err="1">
                <a:solidFill>
                  <a:srgbClr val="94C600"/>
                </a:solidFill>
                <a:latin typeface="Tahoma" charset="0"/>
                <a:cs typeface="Tahoma" charset="0"/>
              </a:rPr>
              <a:t>R</a:t>
            </a:r>
            <a:r>
              <a:rPr lang="pt-BR" dirty="0">
                <a:solidFill>
                  <a:srgbClr val="94C600"/>
                </a:solidFill>
                <a:latin typeface="Tahoma" charset="0"/>
                <a:cs typeface="Tahoma" charset="0"/>
              </a:rPr>
              <a:t>$ 2,268 trilhões</a:t>
            </a:r>
          </a:p>
          <a:p>
            <a:r>
              <a:rPr lang="pt-BR" b="0" dirty="0">
                <a:solidFill>
                  <a:srgbClr val="92D050"/>
                </a:solidFill>
                <a:latin typeface="Tahoma" charset="0"/>
                <a:cs typeface="Tahoma" charset="0"/>
                <a:hlinkClick r:id="rId3"/>
              </a:rPr>
              <a:t>http://goo.gl/YDH5Bn</a:t>
            </a:r>
            <a:endParaRPr lang="pt-BR" b="0" dirty="0">
              <a:solidFill>
                <a:srgbClr val="92D050"/>
              </a:solidFill>
              <a:latin typeface="Tahoma" charset="0"/>
              <a:cs typeface="Tahoma" charset="0"/>
            </a:endParaRPr>
          </a:p>
          <a:p>
            <a:endParaRPr lang="pt-BR" dirty="0">
              <a:solidFill>
                <a:srgbClr val="92D050"/>
              </a:solidFill>
              <a:latin typeface="Tahoma" charset="0"/>
              <a:cs typeface="Tahoma" charset="0"/>
            </a:endParaRPr>
          </a:p>
          <a:p>
            <a:pPr algn="ctr">
              <a:spcBef>
                <a:spcPts val="600"/>
              </a:spcBef>
            </a:pPr>
            <a:r>
              <a:rPr lang="pt-BR" dirty="0">
                <a:solidFill>
                  <a:srgbClr val="92D050"/>
                </a:solidFill>
                <a:latin typeface="Tahoma" charset="0"/>
                <a:cs typeface="Tahoma" charset="0"/>
              </a:rPr>
              <a:t>DIFERENÇA: </a:t>
            </a:r>
            <a:r>
              <a:rPr lang="pt-BR" dirty="0" err="1">
                <a:solidFill>
                  <a:srgbClr val="92D050"/>
                </a:solidFill>
                <a:latin typeface="Tahoma" charset="0"/>
                <a:cs typeface="Tahoma" charset="0"/>
              </a:rPr>
              <a:t>R</a:t>
            </a:r>
            <a:r>
              <a:rPr lang="pt-BR" dirty="0">
                <a:solidFill>
                  <a:srgbClr val="92D050"/>
                </a:solidFill>
                <a:latin typeface="Tahoma" charset="0"/>
                <a:cs typeface="Tahoma" charset="0"/>
              </a:rPr>
              <a:t>$ 480 BILHÕES</a:t>
            </a:r>
          </a:p>
          <a:p>
            <a:pPr algn="ctr">
              <a:spcBef>
                <a:spcPts val="600"/>
              </a:spcBef>
            </a:pPr>
            <a:endParaRPr lang="pt-BR" b="0" dirty="0" smtClean="0">
              <a:solidFill>
                <a:schemeClr val="tx1"/>
              </a:solidFill>
              <a:latin typeface="Tahoma" charset="0"/>
              <a:cs typeface="Tahoma" charset="0"/>
            </a:endParaRPr>
          </a:p>
          <a:p>
            <a:pPr algn="ctr">
              <a:spcBef>
                <a:spcPts val="600"/>
              </a:spcBef>
            </a:pPr>
            <a:r>
              <a:rPr lang="pt-BR" b="0" dirty="0" smtClean="0">
                <a:solidFill>
                  <a:schemeClr val="tx1"/>
                </a:solidFill>
                <a:latin typeface="Tahoma" charset="0"/>
                <a:cs typeface="Tahoma" charset="0"/>
              </a:rPr>
              <a:t>Aguardamos </a:t>
            </a:r>
            <a:r>
              <a:rPr lang="pt-BR" b="0" dirty="0">
                <a:solidFill>
                  <a:schemeClr val="tx1"/>
                </a:solidFill>
                <a:latin typeface="Tahoma" charset="0"/>
                <a:cs typeface="Tahoma" charset="0"/>
              </a:rPr>
              <a:t>resposta a Pedido de Acesso </a:t>
            </a:r>
            <a:r>
              <a:rPr lang="pt-BR" b="0" dirty="0" smtClean="0">
                <a:solidFill>
                  <a:schemeClr val="tx1"/>
                </a:solidFill>
                <a:latin typeface="Tahoma" charset="0"/>
                <a:cs typeface="Tahoma" charset="0"/>
              </a:rPr>
              <a:t>Informação:</a:t>
            </a:r>
          </a:p>
          <a:p>
            <a:pPr algn="ctr">
              <a:spcBef>
                <a:spcPts val="600"/>
              </a:spcBef>
            </a:pPr>
            <a:r>
              <a:rPr lang="pt-BR" b="0" dirty="0" smtClean="0">
                <a:solidFill>
                  <a:schemeClr val="tx1"/>
                </a:solidFill>
                <a:latin typeface="Tahoma" charset="0"/>
                <a:cs typeface="Tahoma" charset="0"/>
              </a:rPr>
              <a:t>Onde foram aplicados esses R$480 bilhões?</a:t>
            </a:r>
            <a:endParaRPr lang="pt-BR" b="0" dirty="0">
              <a:solidFill>
                <a:schemeClr val="tx1"/>
              </a:solidFill>
              <a:latin typeface="Tahoma" charset="0"/>
              <a:cs typeface="Tahoma" charset="0"/>
            </a:endParaRPr>
          </a:p>
          <a:p>
            <a:pPr lvl="0">
              <a:lnSpc>
                <a:spcPct val="120000"/>
              </a:lnSpc>
            </a:pPr>
            <a:r>
              <a:rPr lang="pt-BR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lang="pt-BR" dirty="0">
              <a:solidFill>
                <a:srgbClr val="FFFFFF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3931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817096" y="332656"/>
            <a:ext cx="3960440" cy="6432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/>
              <a:buChar char="•"/>
            </a:pPr>
            <a:r>
              <a:rPr lang="pt-BR" sz="2200" b="0" dirty="0">
                <a:solidFill>
                  <a:schemeClr val="tx1"/>
                </a:solidFill>
              </a:rPr>
              <a:t>Onde teria sido aplicados R$480 bilhões </a:t>
            </a:r>
            <a:r>
              <a:rPr lang="pt-BR" sz="2200" b="0" dirty="0" smtClean="0">
                <a:solidFill>
                  <a:schemeClr val="tx1"/>
                </a:solidFill>
              </a:rPr>
              <a:t>?</a:t>
            </a:r>
          </a:p>
          <a:p>
            <a:pPr lvl="0"/>
            <a:endParaRPr lang="pt-BR" sz="800" b="0" dirty="0">
              <a:solidFill>
                <a:schemeClr val="tx1"/>
              </a:solidFill>
            </a:endParaRPr>
          </a:p>
          <a:p>
            <a:pPr marL="342900" lvl="0" indent="-342900">
              <a:buFont typeface="Arial"/>
              <a:buChar char="•"/>
            </a:pPr>
            <a:r>
              <a:rPr lang="pt-BR" sz="2200" b="0" dirty="0">
                <a:solidFill>
                  <a:schemeClr val="tx1"/>
                </a:solidFill>
              </a:rPr>
              <a:t>Juros e amortizações da dívida: gasto mais relevante (42,43%</a:t>
            </a:r>
            <a:r>
              <a:rPr lang="pt-BR" sz="2200" b="0" dirty="0" smtClean="0">
                <a:solidFill>
                  <a:schemeClr val="tx1"/>
                </a:solidFill>
              </a:rPr>
              <a:t>)</a:t>
            </a:r>
          </a:p>
          <a:p>
            <a:pPr lvl="0"/>
            <a:endParaRPr lang="pt-BR" sz="800" b="0" dirty="0">
              <a:solidFill>
                <a:schemeClr val="tx1"/>
              </a:solidFill>
            </a:endParaRPr>
          </a:p>
          <a:p>
            <a:pPr marL="342900" lvl="0" indent="-342900">
              <a:buFont typeface="Arial"/>
              <a:buChar char="•"/>
            </a:pPr>
            <a:r>
              <a:rPr lang="pt-BR" sz="2200" b="0" dirty="0">
                <a:solidFill>
                  <a:schemeClr val="tx1"/>
                </a:solidFill>
              </a:rPr>
              <a:t>Consumiram não somente receitas financeiras, mas também outras receitas orçamentárias, retirando recursos de áreas </a:t>
            </a:r>
            <a:r>
              <a:rPr lang="pt-BR" sz="2200" b="0" dirty="0" smtClean="0">
                <a:solidFill>
                  <a:schemeClr val="tx1"/>
                </a:solidFill>
              </a:rPr>
              <a:t>essenciais</a:t>
            </a:r>
          </a:p>
          <a:p>
            <a:pPr lvl="0"/>
            <a:endParaRPr lang="pt-BR" sz="800" b="0" dirty="0">
              <a:solidFill>
                <a:schemeClr val="tx1"/>
              </a:solidFill>
            </a:endParaRPr>
          </a:p>
          <a:p>
            <a:pPr marL="342900" lvl="0" indent="-342900">
              <a:buFont typeface="Arial"/>
              <a:buChar char="•"/>
            </a:pPr>
            <a:r>
              <a:rPr lang="pt-BR" sz="2200" b="0" dirty="0">
                <a:solidFill>
                  <a:schemeClr val="tx1"/>
                </a:solidFill>
              </a:rPr>
              <a:t>Arrecadação de contribuições sociais é muito superior às despesas com a Seguridade Social, que engloba Previdência, Saúde e Assistência Social (Não existe o falacioso déficit</a:t>
            </a:r>
            <a:endParaRPr lang="en-US" sz="22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8504" y="0"/>
            <a:ext cx="48985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04631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2"/>
          <p:cNvSpPr txBox="1">
            <a:spLocks noChangeArrowheads="1"/>
          </p:cNvSpPr>
          <p:nvPr/>
        </p:nvSpPr>
        <p:spPr bwMode="auto">
          <a:xfrm>
            <a:off x="193675" y="188913"/>
            <a:ext cx="9712325" cy="6336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34925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lnSpc>
                <a:spcPct val="120000"/>
              </a:lnSpc>
              <a:spcBef>
                <a:spcPts val="600"/>
              </a:spcBef>
              <a:buClr>
                <a:srgbClr val="FF9900"/>
              </a:buClr>
              <a:buFont typeface="Times New Roman" charset="0"/>
              <a:buNone/>
            </a:pPr>
            <a:r>
              <a:rPr lang="pt-BR" sz="2800" dirty="0" smtClean="0">
                <a:solidFill>
                  <a:srgbClr val="92D050"/>
                </a:solidFill>
                <a:latin typeface="Tahoma"/>
                <a:cs typeface="Tahoma"/>
              </a:rPr>
              <a:t>Evidência </a:t>
            </a:r>
            <a:r>
              <a:rPr lang="pt-BR" sz="2800" dirty="0">
                <a:solidFill>
                  <a:srgbClr val="92D050"/>
                </a:solidFill>
                <a:latin typeface="Tahoma"/>
                <a:cs typeface="Tahoma"/>
              </a:rPr>
              <a:t>r</a:t>
            </a:r>
            <a:r>
              <a:rPr lang="pt-BR" sz="2800" dirty="0" smtClean="0">
                <a:solidFill>
                  <a:srgbClr val="92D050"/>
                </a:solidFill>
                <a:latin typeface="Tahoma"/>
                <a:cs typeface="Tahoma"/>
              </a:rPr>
              <a:t>evelada </a:t>
            </a:r>
            <a:r>
              <a:rPr lang="pt-BR" sz="2800" dirty="0">
                <a:solidFill>
                  <a:srgbClr val="92D050"/>
                </a:solidFill>
                <a:latin typeface="Tahoma"/>
                <a:cs typeface="Tahoma"/>
              </a:rPr>
              <a:t>p</a:t>
            </a:r>
            <a:r>
              <a:rPr lang="pt-BR" sz="2800" dirty="0" smtClean="0">
                <a:solidFill>
                  <a:srgbClr val="92D050"/>
                </a:solidFill>
                <a:latin typeface="Tahoma"/>
                <a:cs typeface="Tahoma"/>
              </a:rPr>
              <a:t>ela Auditoria Cidadã</a:t>
            </a:r>
          </a:p>
          <a:p>
            <a:pPr algn="ctr">
              <a:lnSpc>
                <a:spcPct val="120000"/>
              </a:lnSpc>
              <a:spcBef>
                <a:spcPts val="600"/>
              </a:spcBef>
              <a:buClr>
                <a:srgbClr val="FF9900"/>
              </a:buClr>
              <a:buFont typeface="Times New Roman" charset="0"/>
              <a:buNone/>
            </a:pPr>
            <a:r>
              <a:rPr lang="pt-BR" sz="2800" dirty="0" smtClean="0">
                <a:solidFill>
                  <a:srgbClr val="92D050"/>
                </a:solidFill>
                <a:latin typeface="Tahoma"/>
                <a:cs typeface="Tahoma"/>
              </a:rPr>
              <a:t>“SISTEMA DA DÍVIDA”</a:t>
            </a:r>
          </a:p>
          <a:p>
            <a:pPr algn="ctr">
              <a:lnSpc>
                <a:spcPct val="120000"/>
              </a:lnSpc>
              <a:spcBef>
                <a:spcPts val="600"/>
              </a:spcBef>
              <a:buClr>
                <a:srgbClr val="FF9900"/>
              </a:buClr>
              <a:buFont typeface="Times New Roman" charset="0"/>
              <a:buNone/>
            </a:pPr>
            <a:endParaRPr lang="pt-BR" sz="1000" dirty="0">
              <a:solidFill>
                <a:srgbClr val="92D050"/>
              </a:solidFill>
              <a:latin typeface="Tahoma"/>
              <a:cs typeface="Tahoma"/>
            </a:endParaRPr>
          </a:p>
          <a:p>
            <a:pPr marL="377825" indent="-342900" algn="just">
              <a:lnSpc>
                <a:spcPct val="110000"/>
              </a:lnSpc>
              <a:spcBef>
                <a:spcPts val="0"/>
              </a:spcBef>
              <a:buClr>
                <a:srgbClr val="FF9900"/>
              </a:buClr>
              <a:buFont typeface="Arial"/>
              <a:buChar char="•"/>
            </a:pPr>
            <a:r>
              <a:rPr lang="pt-BR" dirty="0" smtClean="0">
                <a:solidFill>
                  <a:schemeClr val="tx1"/>
                </a:solidFill>
                <a:latin typeface="Tahoma"/>
                <a:cs typeface="Tahoma"/>
              </a:rPr>
              <a:t>Utilização </a:t>
            </a:r>
            <a:r>
              <a:rPr lang="pt-BR" dirty="0">
                <a:solidFill>
                  <a:schemeClr val="tx1"/>
                </a:solidFill>
                <a:latin typeface="Tahoma"/>
                <a:cs typeface="Tahoma"/>
              </a:rPr>
              <a:t>do endividamento como mecanismo de subtração de recursos e </a:t>
            </a:r>
            <a:r>
              <a:rPr lang="pt-BR" dirty="0" smtClean="0">
                <a:solidFill>
                  <a:schemeClr val="tx1"/>
                </a:solidFill>
                <a:latin typeface="Tahoma"/>
                <a:cs typeface="Tahoma"/>
              </a:rPr>
              <a:t>não para o financiamento </a:t>
            </a:r>
            <a:r>
              <a:rPr lang="pt-BR" dirty="0">
                <a:solidFill>
                  <a:schemeClr val="tx1"/>
                </a:solidFill>
                <a:latin typeface="Tahoma"/>
                <a:cs typeface="Tahoma"/>
              </a:rPr>
              <a:t>dos Estados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Clr>
                <a:srgbClr val="FF9900"/>
              </a:buClr>
            </a:pPr>
            <a:endParaRPr lang="pt-BR" dirty="0" smtClean="0">
              <a:solidFill>
                <a:schemeClr val="tx1"/>
              </a:solidFill>
              <a:latin typeface="Tahoma"/>
              <a:cs typeface="Tahoma"/>
            </a:endParaRPr>
          </a:p>
          <a:p>
            <a:pPr marL="377825" indent="-342900" algn="just">
              <a:lnSpc>
                <a:spcPct val="110000"/>
              </a:lnSpc>
              <a:spcBef>
                <a:spcPts val="0"/>
              </a:spcBef>
              <a:buClr>
                <a:srgbClr val="FF9900"/>
              </a:buClr>
              <a:buFont typeface="Arial"/>
              <a:buChar char="•"/>
            </a:pPr>
            <a:r>
              <a:rPr lang="pt-BR" dirty="0" smtClean="0">
                <a:solidFill>
                  <a:schemeClr val="tx1"/>
                </a:solidFill>
                <a:latin typeface="Tahoma"/>
                <a:cs typeface="Tahoma"/>
              </a:rPr>
              <a:t>Se </a:t>
            </a:r>
            <a:r>
              <a:rPr lang="pt-BR" dirty="0">
                <a:solidFill>
                  <a:schemeClr val="tx1"/>
                </a:solidFill>
                <a:latin typeface="Tahoma"/>
                <a:cs typeface="Tahoma"/>
              </a:rPr>
              <a:t>reproduz internacionalmente e internamente, em âmbito dos estados e </a:t>
            </a:r>
            <a:r>
              <a:rPr lang="pt-BR" dirty="0" smtClean="0">
                <a:solidFill>
                  <a:schemeClr val="tx1"/>
                </a:solidFill>
                <a:latin typeface="Tahoma"/>
                <a:cs typeface="Tahoma"/>
              </a:rPr>
              <a:t>municípios: CRISE EM DIVERSOS ENTES FEDERADOS BRASILEIROS</a:t>
            </a:r>
          </a:p>
          <a:p>
            <a:pPr>
              <a:lnSpc>
                <a:spcPct val="110000"/>
              </a:lnSpc>
              <a:spcBef>
                <a:spcPts val="0"/>
              </a:spcBef>
              <a:buClr>
                <a:srgbClr val="FF9900"/>
              </a:buClr>
            </a:pPr>
            <a:endParaRPr lang="pt-BR" dirty="0" smtClean="0">
              <a:solidFill>
                <a:schemeClr val="tx1"/>
              </a:solidFill>
              <a:latin typeface="Tahoma"/>
              <a:cs typeface="Tahoma"/>
            </a:endParaRPr>
          </a:p>
          <a:p>
            <a:pPr marL="377825" indent="-342900">
              <a:lnSpc>
                <a:spcPct val="110000"/>
              </a:lnSpc>
              <a:spcBef>
                <a:spcPts val="0"/>
              </a:spcBef>
              <a:buClr>
                <a:srgbClr val="FF9900"/>
              </a:buClr>
              <a:buFont typeface="Arial"/>
              <a:buChar char="•"/>
            </a:pPr>
            <a:r>
              <a:rPr lang="pt-BR" dirty="0" smtClean="0">
                <a:solidFill>
                  <a:schemeClr val="tx1"/>
                </a:solidFill>
                <a:latin typeface="Tahoma"/>
                <a:cs typeface="Tahoma"/>
              </a:rPr>
              <a:t> Dívidas sem</a:t>
            </a:r>
          </a:p>
          <a:p>
            <a:pPr>
              <a:lnSpc>
                <a:spcPct val="110000"/>
              </a:lnSpc>
              <a:spcBef>
                <a:spcPts val="0"/>
              </a:spcBef>
              <a:buClr>
                <a:srgbClr val="FF9900"/>
              </a:buClr>
            </a:pPr>
            <a:r>
              <a:rPr lang="pt-BR" dirty="0" smtClean="0">
                <a:solidFill>
                  <a:schemeClr val="tx1"/>
                </a:solidFill>
                <a:latin typeface="Tahoma"/>
                <a:cs typeface="Tahoma"/>
              </a:rPr>
              <a:t>    contrapartida</a:t>
            </a:r>
          </a:p>
          <a:p>
            <a:pPr>
              <a:lnSpc>
                <a:spcPct val="110000"/>
              </a:lnSpc>
              <a:spcBef>
                <a:spcPts val="0"/>
              </a:spcBef>
              <a:buClr>
                <a:srgbClr val="FF9900"/>
              </a:buClr>
            </a:pPr>
            <a:endParaRPr lang="pt-BR" dirty="0" smtClean="0">
              <a:solidFill>
                <a:schemeClr val="tx1"/>
              </a:solidFill>
              <a:latin typeface="Tahoma"/>
              <a:cs typeface="Tahoma"/>
            </a:endParaRPr>
          </a:p>
          <a:p>
            <a:pPr marL="377825" indent="-342900">
              <a:lnSpc>
                <a:spcPct val="110000"/>
              </a:lnSpc>
              <a:spcBef>
                <a:spcPts val="0"/>
              </a:spcBef>
              <a:buClr>
                <a:srgbClr val="FF9900"/>
              </a:buClr>
              <a:buFont typeface="Arial"/>
              <a:buChar char="•"/>
            </a:pPr>
            <a:r>
              <a:rPr lang="pt-BR" dirty="0" smtClean="0">
                <a:solidFill>
                  <a:schemeClr val="tx1"/>
                </a:solidFill>
                <a:latin typeface="Tahoma"/>
                <a:cs typeface="Tahoma"/>
              </a:rPr>
              <a:t>Maior beneficiário:</a:t>
            </a:r>
          </a:p>
          <a:p>
            <a:pPr>
              <a:lnSpc>
                <a:spcPct val="110000"/>
              </a:lnSpc>
              <a:spcBef>
                <a:spcPts val="0"/>
              </a:spcBef>
              <a:buClr>
                <a:srgbClr val="FF9900"/>
              </a:buClr>
            </a:pPr>
            <a:r>
              <a:rPr lang="pt-BR" dirty="0" smtClean="0">
                <a:solidFill>
                  <a:schemeClr val="tx1"/>
                </a:solidFill>
                <a:latin typeface="Tahoma"/>
                <a:cs typeface="Tahoma"/>
              </a:rPr>
              <a:t>      Setor financeiro</a:t>
            </a:r>
            <a:endParaRPr lang="pt-BR" dirty="0">
              <a:solidFill>
                <a:schemeClr val="tx1"/>
              </a:solidFill>
              <a:latin typeface="Tahoma"/>
              <a:cs typeface="Tahoma"/>
            </a:endParaRPr>
          </a:p>
        </p:txBody>
      </p:sp>
      <p:graphicFrame>
        <p:nvGraphicFramePr>
          <p:cNvPr id="5" name="Diagram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679086847"/>
              </p:ext>
            </p:extLst>
          </p:nvPr>
        </p:nvGraphicFramePr>
        <p:xfrm>
          <a:off x="3944888" y="3501008"/>
          <a:ext cx="5616624" cy="32121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26215979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2"/>
          <p:cNvSpPr txBox="1">
            <a:spLocks noChangeArrowheads="1"/>
          </p:cNvSpPr>
          <p:nvPr/>
        </p:nvSpPr>
        <p:spPr bwMode="auto">
          <a:xfrm>
            <a:off x="193675" y="188913"/>
            <a:ext cx="9712325" cy="6410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34925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lnSpc>
                <a:spcPct val="120000"/>
              </a:lnSpc>
              <a:spcBef>
                <a:spcPts val="1200"/>
              </a:spcBef>
              <a:buClr>
                <a:srgbClr val="FF9900"/>
              </a:buClr>
              <a:buFont typeface="Times New Roman" charset="0"/>
              <a:buNone/>
            </a:pPr>
            <a:r>
              <a:rPr lang="pt-BR" sz="280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“Sistema da Dívida”</a:t>
            </a:r>
          </a:p>
          <a:p>
            <a:pPr algn="ctr">
              <a:lnSpc>
                <a:spcPct val="120000"/>
              </a:lnSpc>
              <a:spcBef>
                <a:spcPts val="1200"/>
              </a:spcBef>
              <a:buClr>
                <a:srgbClr val="FF9900"/>
              </a:buClr>
              <a:buFont typeface="Times New Roman" charset="0"/>
              <a:buNone/>
            </a:pPr>
            <a:r>
              <a:rPr lang="pt-BR" altLang="ja-JP" sz="280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Como opera</a:t>
            </a:r>
            <a:endParaRPr lang="pt-BR" sz="800" dirty="0">
              <a:solidFill>
                <a:schemeClr val="tx1"/>
              </a:solidFill>
              <a:latin typeface="Tahoma" charset="0"/>
              <a:cs typeface="Tahoma" charset="0"/>
            </a:endParaRPr>
          </a:p>
          <a:p>
            <a:pPr algn="just" eaLnBrk="1" hangingPunct="1">
              <a:lnSpc>
                <a:spcPct val="130000"/>
              </a:lnSpc>
              <a:spcAft>
                <a:spcPts val="1200"/>
              </a:spcAft>
              <a:buFont typeface="Arial" charset="0"/>
              <a:buChar char="•"/>
            </a:pPr>
            <a:r>
              <a:rPr lang="pt-BR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 Modelo Econômico</a:t>
            </a:r>
          </a:p>
          <a:p>
            <a:pPr algn="just" eaLnBrk="1" hangingPunct="1">
              <a:lnSpc>
                <a:spcPct val="130000"/>
              </a:lnSpc>
              <a:spcAft>
                <a:spcPts val="1200"/>
              </a:spcAft>
              <a:buFont typeface="Arial" charset="0"/>
              <a:buChar char="•"/>
            </a:pPr>
            <a:r>
              <a:rPr lang="pt-BR" dirty="0">
                <a:solidFill>
                  <a:srgbClr val="FFFFFF"/>
                </a:solidFill>
                <a:latin typeface="Tahoma" charset="0"/>
                <a:cs typeface="Tahoma" charset="0"/>
              </a:rPr>
              <a:t> </a:t>
            </a:r>
            <a:r>
              <a:rPr lang="pt-BR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Privilégios Financeiros</a:t>
            </a:r>
            <a:endParaRPr lang="pt-BR" dirty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just" eaLnBrk="1" hangingPunct="1">
              <a:lnSpc>
                <a:spcPct val="130000"/>
              </a:lnSpc>
              <a:spcAft>
                <a:spcPts val="1200"/>
              </a:spcAft>
              <a:buFont typeface="Arial" charset="0"/>
              <a:buChar char="•"/>
            </a:pPr>
            <a:r>
              <a:rPr lang="pt-BR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 Sistema </a:t>
            </a:r>
            <a:r>
              <a:rPr lang="pt-BR" dirty="0">
                <a:solidFill>
                  <a:srgbClr val="FFFFFF"/>
                </a:solidFill>
                <a:latin typeface="Tahoma" charset="0"/>
                <a:cs typeface="Tahoma" charset="0"/>
              </a:rPr>
              <a:t>Legal </a:t>
            </a:r>
          </a:p>
          <a:p>
            <a:pPr algn="just" eaLnBrk="1" hangingPunct="1">
              <a:lnSpc>
                <a:spcPct val="130000"/>
              </a:lnSpc>
              <a:spcAft>
                <a:spcPts val="1200"/>
              </a:spcAft>
              <a:buFont typeface="Arial" charset="0"/>
              <a:buChar char="•"/>
            </a:pPr>
            <a:r>
              <a:rPr lang="pt-BR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 Sistema </a:t>
            </a:r>
            <a:r>
              <a:rPr lang="pt-BR" dirty="0">
                <a:solidFill>
                  <a:srgbClr val="FFFFFF"/>
                </a:solidFill>
                <a:latin typeface="Tahoma" charset="0"/>
                <a:cs typeface="Tahoma" charset="0"/>
              </a:rPr>
              <a:t>Político</a:t>
            </a:r>
          </a:p>
          <a:p>
            <a:pPr algn="just" eaLnBrk="1" hangingPunct="1">
              <a:lnSpc>
                <a:spcPct val="130000"/>
              </a:lnSpc>
              <a:spcAft>
                <a:spcPts val="1200"/>
              </a:spcAft>
              <a:buFont typeface="Arial" charset="0"/>
              <a:buChar char="•"/>
            </a:pPr>
            <a:r>
              <a:rPr lang="pt-BR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 Corrupção</a:t>
            </a:r>
            <a:endParaRPr lang="pt-BR" dirty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just" eaLnBrk="1" hangingPunct="1">
              <a:lnSpc>
                <a:spcPct val="130000"/>
              </a:lnSpc>
              <a:spcAft>
                <a:spcPts val="1200"/>
              </a:spcAft>
              <a:buFont typeface="Arial" charset="0"/>
              <a:buChar char="•"/>
            </a:pPr>
            <a:r>
              <a:rPr lang="pt-BR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 Grande Mídia</a:t>
            </a:r>
          </a:p>
          <a:p>
            <a:pPr algn="just" eaLnBrk="1" hangingPunct="1">
              <a:lnSpc>
                <a:spcPct val="130000"/>
              </a:lnSpc>
              <a:spcAft>
                <a:spcPts val="1200"/>
              </a:spcAft>
              <a:buFont typeface="Arial" charset="0"/>
              <a:buChar char="•"/>
            </a:pPr>
            <a:r>
              <a:rPr lang="pt-BR" dirty="0">
                <a:solidFill>
                  <a:srgbClr val="FFFFFF"/>
                </a:solidFill>
                <a:latin typeface="Tahoma" charset="0"/>
                <a:cs typeface="Tahoma" charset="0"/>
              </a:rPr>
              <a:t> </a:t>
            </a:r>
            <a:r>
              <a:rPr lang="pt-BR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Organismos Internacionais</a:t>
            </a:r>
            <a:endParaRPr lang="pt-BR" sz="800" dirty="0" smtClean="0">
              <a:solidFill>
                <a:srgbClr val="92D050"/>
              </a:solidFill>
              <a:latin typeface="Tahoma" charset="0"/>
              <a:cs typeface="Tahoma" charset="0"/>
            </a:endParaRPr>
          </a:p>
          <a:p>
            <a:pPr algn="ctr" eaLnBrk="1" hangingPunct="1">
              <a:lnSpc>
                <a:spcPct val="110000"/>
              </a:lnSpc>
              <a:spcAft>
                <a:spcPts val="1200"/>
              </a:spcAft>
            </a:pPr>
            <a:endParaRPr lang="pt-BR" sz="800" dirty="0" smtClean="0">
              <a:solidFill>
                <a:srgbClr val="92D050"/>
              </a:solidFill>
              <a:latin typeface="Tahoma" charset="0"/>
              <a:cs typeface="Tahoma" charset="0"/>
            </a:endParaRPr>
          </a:p>
          <a:p>
            <a:pPr algn="ctr" eaLnBrk="1" hangingPunct="1">
              <a:lnSpc>
                <a:spcPct val="110000"/>
              </a:lnSpc>
              <a:spcAft>
                <a:spcPts val="1200"/>
              </a:spcAft>
            </a:pPr>
            <a:r>
              <a:rPr lang="pt-BR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Dominação </a:t>
            </a:r>
            <a:r>
              <a:rPr lang="pt-BR" dirty="0">
                <a:solidFill>
                  <a:srgbClr val="92D050"/>
                </a:solidFill>
                <a:latin typeface="Tahoma" charset="0"/>
                <a:cs typeface="Tahoma" charset="0"/>
              </a:rPr>
              <a:t>financeira e graves consequências </a:t>
            </a:r>
            <a:r>
              <a:rPr lang="pt-BR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sociais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08984" y="1556792"/>
            <a:ext cx="4960600" cy="400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9223465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3"/>
          <p:cNvSpPr>
            <a:spLocks noChangeArrowheads="1"/>
          </p:cNvSpPr>
          <p:nvPr/>
        </p:nvSpPr>
        <p:spPr bwMode="auto">
          <a:xfrm>
            <a:off x="330200" y="1295400"/>
            <a:ext cx="92456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41313" indent="-341313" algn="ctr" defTabSz="449263" eaLnBrk="0" hangingPunct="0">
              <a:spcBef>
                <a:spcPts val="800"/>
              </a:spcBef>
              <a:buClr>
                <a:srgbClr val="FFFF00"/>
              </a:buClr>
              <a:buFont typeface="Times New Roman" charset="0"/>
              <a:buNone/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3200">
                <a:solidFill>
                  <a:srgbClr val="FFFF00"/>
                </a:solidFill>
              </a:rPr>
              <a:t>	</a:t>
            </a:r>
          </a:p>
        </p:txBody>
      </p:sp>
      <p:sp>
        <p:nvSpPr>
          <p:cNvPr id="13314" name="Text Box 9"/>
          <p:cNvSpPr txBox="1">
            <a:spLocks noChangeArrowheads="1"/>
          </p:cNvSpPr>
          <p:nvPr/>
        </p:nvSpPr>
        <p:spPr bwMode="auto">
          <a:xfrm>
            <a:off x="200025" y="214313"/>
            <a:ext cx="9705976" cy="17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ts val="2500"/>
              </a:spcBef>
              <a:buClr>
                <a:srgbClr val="FF9900"/>
              </a:buClr>
            </a:pPr>
            <a:r>
              <a:rPr lang="pt-BR" sz="280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Escandaloso crescimento do lucro dos bancos…</a:t>
            </a:r>
          </a:p>
          <a:p>
            <a:pPr algn="ctr">
              <a:spcBef>
                <a:spcPts val="1800"/>
              </a:spcBef>
              <a:buClr>
                <a:srgbClr val="FFFFFF"/>
              </a:buClr>
            </a:pPr>
            <a:endParaRPr lang="pt-BR" b="0" dirty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>
              <a:spcBef>
                <a:spcPts val="1800"/>
              </a:spcBef>
              <a:buClr>
                <a:srgbClr val="FFFFFF"/>
              </a:buClr>
            </a:pPr>
            <a:endParaRPr lang="en-GB" b="0" dirty="0">
              <a:solidFill>
                <a:srgbClr val="FFFFFF"/>
              </a:solidFill>
              <a:latin typeface="Tahoma" charset="0"/>
              <a:cs typeface="Tahoma" charset="0"/>
            </a:endParaRPr>
          </a:p>
        </p:txBody>
      </p:sp>
      <p:sp>
        <p:nvSpPr>
          <p:cNvPr id="13315" name="Rectangle 4"/>
          <p:cNvSpPr>
            <a:spLocks noChangeArrowheads="1"/>
          </p:cNvSpPr>
          <p:nvPr/>
        </p:nvSpPr>
        <p:spPr bwMode="auto">
          <a:xfrm>
            <a:off x="-258" y="149"/>
            <a:ext cx="18466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13317" name="Retângulo 2"/>
          <p:cNvSpPr>
            <a:spLocks noChangeArrowheads="1"/>
          </p:cNvSpPr>
          <p:nvPr/>
        </p:nvSpPr>
        <p:spPr bwMode="auto">
          <a:xfrm>
            <a:off x="776536" y="6525344"/>
            <a:ext cx="835158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1"/>
            <a:r>
              <a:rPr lang="pt-BR" sz="1600" b="0" dirty="0">
                <a:solidFill>
                  <a:schemeClr val="tx1"/>
                </a:solidFill>
              </a:rPr>
              <a:t>Fonte: </a:t>
            </a:r>
            <a:r>
              <a:rPr lang="pt-BR" sz="1600" b="0" dirty="0">
                <a:solidFill>
                  <a:schemeClr val="tx1"/>
                </a:solidFill>
                <a:hlinkClick r:id="rId3"/>
              </a:rPr>
              <a:t>http://www4.bcb.gov.br/top50/port/top50.asp</a:t>
            </a:r>
            <a:r>
              <a:rPr lang="pt-BR" sz="1600" b="0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6536" y="836712"/>
            <a:ext cx="8352928" cy="567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9776697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28464" y="-171400"/>
            <a:ext cx="9777536" cy="486287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 sz="3200" u="sng" dirty="0">
              <a:solidFill>
                <a:srgbClr val="FFFF00"/>
              </a:solidFill>
            </a:endParaRPr>
          </a:p>
          <a:p>
            <a:pPr algn="ctr" eaLnBrk="0" hangingPunct="0">
              <a:spcBef>
                <a:spcPct val="50000"/>
              </a:spcBef>
            </a:pPr>
            <a:endParaRPr lang="pt-BR" sz="4400" i="1" u="sng" dirty="0" smtClean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2700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500" i="1" u="sng" dirty="0">
              <a:solidFill>
                <a:schemeClr val="accent1"/>
              </a:solidFill>
            </a:endParaRPr>
          </a:p>
          <a:p>
            <a:pPr algn="ctr" eaLnBrk="0" hangingPunct="0"/>
            <a:endParaRPr lang="pt-BR" sz="500" i="1" u="sng" dirty="0">
              <a:solidFill>
                <a:schemeClr val="accent1"/>
              </a:solidFill>
            </a:endParaRPr>
          </a:p>
          <a:p>
            <a:pPr algn="ctr" eaLnBrk="0" hangingPunct="0"/>
            <a:endParaRPr lang="pt-BR" sz="500" b="0" i="1" u="sng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endParaRPr lang="en-US" sz="2500" b="0" i="1" dirty="0" smtClean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/>
            <a:endParaRPr lang="en-US" sz="2500" b="0" i="1" dirty="0" smtClean="0">
              <a:solidFill>
                <a:srgbClr val="FFFFFF"/>
              </a:solidFill>
              <a:latin typeface="Tahoma" charset="0"/>
              <a:cs typeface="Tahoma" charset="0"/>
            </a:endParaRPr>
          </a:p>
        </p:txBody>
      </p:sp>
      <p:sp>
        <p:nvSpPr>
          <p:cNvPr id="3075" name="CaixaDeTexto 3"/>
          <p:cNvSpPr txBox="1">
            <a:spLocks noChangeArrowheads="1"/>
          </p:cNvSpPr>
          <p:nvPr/>
        </p:nvSpPr>
        <p:spPr bwMode="auto">
          <a:xfrm flipH="1">
            <a:off x="560512" y="188640"/>
            <a:ext cx="9345488" cy="6046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pt-BR" sz="8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pt-BR" sz="3200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PLP</a:t>
            </a:r>
            <a:r>
              <a:rPr lang="pt-BR" sz="3200" dirty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-257/</a:t>
            </a:r>
            <a:r>
              <a:rPr lang="pt-BR" sz="3200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2016</a:t>
            </a:r>
          </a:p>
          <a:p>
            <a:pPr algn="ctr">
              <a:lnSpc>
                <a:spcPct val="120000"/>
              </a:lnSpc>
            </a:pPr>
            <a:endParaRPr lang="pt-BR" sz="8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lnSpc>
                <a:spcPct val="120000"/>
              </a:lnSpc>
            </a:pPr>
            <a:endParaRPr lang="pt-BR" sz="800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lnSpc>
                <a:spcPct val="120000"/>
              </a:lnSpc>
            </a:pPr>
            <a:endParaRPr lang="pt-BR" sz="800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lnSpc>
                <a:spcPct val="140000"/>
              </a:lnSpc>
            </a:pPr>
            <a:r>
              <a:rPr lang="pt-BR" sz="2800" b="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Diante disso, além do repúdio ao ataque aos servidores e à sociedade perpetrado pelo PLP 257/2016, devem ser também repudiados os dispositivos do referido projeto que alteram o art. 40 da LRF e o art. 10, inciso XII, da Lei 4.595/64, pois tais dispositivos representam um abuso injustificável que transforma a União em seguradora internacional para investidores e garante remuneração da sobra de caixa de bancos. </a:t>
            </a:r>
          </a:p>
        </p:txBody>
      </p:sp>
    </p:spTree>
    <p:extLst>
      <p:ext uri="{BB962C8B-B14F-4D97-AF65-F5344CB8AC3E}">
        <p14:creationId xmlns:p14="http://schemas.microsoft.com/office/powerpoint/2010/main" xmlns="" val="1896670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28464" y="-171400"/>
            <a:ext cx="9777536" cy="486287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 sz="3200" u="sng" dirty="0">
              <a:solidFill>
                <a:srgbClr val="FFFF00"/>
              </a:solidFill>
            </a:endParaRPr>
          </a:p>
          <a:p>
            <a:pPr algn="ctr" eaLnBrk="0" hangingPunct="0">
              <a:spcBef>
                <a:spcPct val="50000"/>
              </a:spcBef>
            </a:pPr>
            <a:endParaRPr lang="pt-BR" sz="4400" i="1" u="sng" dirty="0" smtClean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2700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500" i="1" u="sng" dirty="0">
              <a:solidFill>
                <a:schemeClr val="accent1"/>
              </a:solidFill>
            </a:endParaRPr>
          </a:p>
          <a:p>
            <a:pPr algn="ctr" eaLnBrk="0" hangingPunct="0"/>
            <a:endParaRPr lang="pt-BR" sz="500" i="1" u="sng" dirty="0">
              <a:solidFill>
                <a:schemeClr val="accent1"/>
              </a:solidFill>
            </a:endParaRPr>
          </a:p>
          <a:p>
            <a:pPr algn="ctr" eaLnBrk="0" hangingPunct="0"/>
            <a:endParaRPr lang="pt-BR" sz="500" b="0" i="1" u="sng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endParaRPr lang="en-US" sz="2500" b="0" i="1" dirty="0" smtClean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/>
            <a:endParaRPr lang="en-US" sz="2500" b="0" i="1" dirty="0" smtClean="0">
              <a:solidFill>
                <a:srgbClr val="FFFFFF"/>
              </a:solidFill>
              <a:latin typeface="Tahoma" charset="0"/>
              <a:cs typeface="Tahoma" charset="0"/>
            </a:endParaRPr>
          </a:p>
        </p:txBody>
      </p:sp>
      <p:sp>
        <p:nvSpPr>
          <p:cNvPr id="3075" name="CaixaDeTexto 3"/>
          <p:cNvSpPr txBox="1">
            <a:spLocks noChangeArrowheads="1"/>
          </p:cNvSpPr>
          <p:nvPr/>
        </p:nvSpPr>
        <p:spPr bwMode="auto">
          <a:xfrm flipH="1">
            <a:off x="200472" y="188640"/>
            <a:ext cx="9937104" cy="6205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pt-BR" sz="8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pt-BR" sz="3200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PLP</a:t>
            </a:r>
            <a:r>
              <a:rPr lang="pt-BR" sz="3200" dirty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-257/</a:t>
            </a:r>
            <a:r>
              <a:rPr lang="pt-BR" sz="3200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2016</a:t>
            </a:r>
          </a:p>
          <a:p>
            <a:pPr algn="ctr">
              <a:lnSpc>
                <a:spcPct val="120000"/>
              </a:lnSpc>
            </a:pPr>
            <a:endParaRPr lang="pt-BR" sz="8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lnSpc>
                <a:spcPct val="120000"/>
              </a:lnSpc>
            </a:pPr>
            <a:endParaRPr lang="pt-BR" sz="800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lnSpc>
                <a:spcPct val="120000"/>
              </a:lnSpc>
            </a:pPr>
            <a:endParaRPr lang="pt-BR" sz="800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r>
              <a:rPr lang="pt-BR" sz="28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1. Intenso </a:t>
            </a:r>
            <a:r>
              <a:rPr lang="pt-BR" sz="28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ataque à estrutura de Estado: </a:t>
            </a:r>
          </a:p>
          <a:p>
            <a:pPr marL="457200" indent="-457200">
              <a:buFont typeface="Arial"/>
              <a:buChar char="•"/>
            </a:pPr>
            <a:r>
              <a:rPr lang="pt-BR" sz="2800" dirty="0" smtClean="0">
                <a:solidFill>
                  <a:srgbClr val="94C600"/>
                </a:solidFill>
                <a:latin typeface="Tahoma" pitchFamily="34" charset="0"/>
                <a:cs typeface="Tahoma" pitchFamily="34" charset="0"/>
              </a:rPr>
              <a:t>impõe </a:t>
            </a:r>
            <a:r>
              <a:rPr lang="pt-BR" sz="2800" dirty="0">
                <a:solidFill>
                  <a:srgbClr val="94C600"/>
                </a:solidFill>
                <a:latin typeface="Tahoma" pitchFamily="34" charset="0"/>
                <a:cs typeface="Tahoma" pitchFamily="34" charset="0"/>
              </a:rPr>
              <a:t>rigoroso ajuste </a:t>
            </a:r>
            <a:r>
              <a:rPr lang="pt-BR" sz="2800" dirty="0" smtClean="0">
                <a:solidFill>
                  <a:srgbClr val="94C600"/>
                </a:solidFill>
                <a:latin typeface="Tahoma" pitchFamily="34" charset="0"/>
                <a:cs typeface="Tahoma" pitchFamily="34" charset="0"/>
              </a:rPr>
              <a:t>fiscal</a:t>
            </a:r>
          </a:p>
          <a:p>
            <a:pPr marL="457200" indent="-457200">
              <a:buFont typeface="Arial"/>
              <a:buChar char="•"/>
            </a:pPr>
            <a:r>
              <a:rPr lang="pt-BR" sz="2800" dirty="0" smtClean="0">
                <a:solidFill>
                  <a:srgbClr val="94C600"/>
                </a:solidFill>
                <a:latin typeface="Tahoma" pitchFamily="34" charset="0"/>
                <a:cs typeface="Tahoma" pitchFamily="34" charset="0"/>
              </a:rPr>
              <a:t>Privatizações</a:t>
            </a:r>
          </a:p>
          <a:p>
            <a:pPr marL="457200" indent="-457200">
              <a:buFont typeface="Arial"/>
              <a:buChar char="•"/>
            </a:pPr>
            <a:r>
              <a:rPr lang="pt-BR" sz="2800" dirty="0" smtClean="0">
                <a:solidFill>
                  <a:srgbClr val="94C600"/>
                </a:solidFill>
                <a:latin typeface="Tahoma" pitchFamily="34" charset="0"/>
                <a:cs typeface="Tahoma" pitchFamily="34" charset="0"/>
              </a:rPr>
              <a:t>reforma </a:t>
            </a:r>
            <a:r>
              <a:rPr lang="pt-BR" sz="2800" dirty="0">
                <a:solidFill>
                  <a:srgbClr val="94C600"/>
                </a:solidFill>
                <a:latin typeface="Tahoma" pitchFamily="34" charset="0"/>
                <a:cs typeface="Tahoma" pitchFamily="34" charset="0"/>
              </a:rPr>
              <a:t>da previdência nos </a:t>
            </a:r>
            <a:r>
              <a:rPr lang="pt-BR" sz="2800" dirty="0" smtClean="0">
                <a:solidFill>
                  <a:srgbClr val="94C600"/>
                </a:solidFill>
                <a:latin typeface="Tahoma" pitchFamily="34" charset="0"/>
                <a:cs typeface="Tahoma" pitchFamily="34" charset="0"/>
              </a:rPr>
              <a:t>estados</a:t>
            </a:r>
          </a:p>
          <a:p>
            <a:pPr marL="457200" indent="-457200">
              <a:buFont typeface="Arial"/>
              <a:buChar char="•"/>
            </a:pPr>
            <a:r>
              <a:rPr lang="pt-BR" sz="2800" dirty="0" smtClean="0">
                <a:solidFill>
                  <a:srgbClr val="94C600"/>
                </a:solidFill>
                <a:latin typeface="Tahoma" pitchFamily="34" charset="0"/>
                <a:cs typeface="Tahoma" pitchFamily="34" charset="0"/>
              </a:rPr>
              <a:t>congelamento </a:t>
            </a:r>
            <a:r>
              <a:rPr lang="pt-BR" sz="2800" dirty="0">
                <a:solidFill>
                  <a:srgbClr val="94C600"/>
                </a:solidFill>
                <a:latin typeface="Tahoma" pitchFamily="34" charset="0"/>
                <a:cs typeface="Tahoma" pitchFamily="34" charset="0"/>
              </a:rPr>
              <a:t>de </a:t>
            </a:r>
            <a:r>
              <a:rPr lang="pt-BR" sz="2800" dirty="0" smtClean="0">
                <a:solidFill>
                  <a:srgbClr val="94C600"/>
                </a:solidFill>
                <a:latin typeface="Tahoma" pitchFamily="34" charset="0"/>
                <a:cs typeface="Tahoma" pitchFamily="34" charset="0"/>
              </a:rPr>
              <a:t>salários</a:t>
            </a:r>
          </a:p>
          <a:p>
            <a:pPr marL="457200" indent="-457200">
              <a:buFont typeface="Arial"/>
              <a:buChar char="•"/>
            </a:pPr>
            <a:r>
              <a:rPr lang="pt-BR" sz="2800" dirty="0" smtClean="0">
                <a:solidFill>
                  <a:srgbClr val="94C600"/>
                </a:solidFill>
                <a:latin typeface="Tahoma" pitchFamily="34" charset="0"/>
                <a:cs typeface="Tahoma" pitchFamily="34" charset="0"/>
              </a:rPr>
              <a:t>corte </a:t>
            </a:r>
            <a:r>
              <a:rPr lang="pt-BR" sz="2800" dirty="0">
                <a:solidFill>
                  <a:srgbClr val="94C600"/>
                </a:solidFill>
                <a:latin typeface="Tahoma" pitchFamily="34" charset="0"/>
                <a:cs typeface="Tahoma" pitchFamily="34" charset="0"/>
              </a:rPr>
              <a:t>de dezenas de direitos </a:t>
            </a:r>
            <a:r>
              <a:rPr lang="pt-BR" sz="2800" dirty="0" smtClean="0">
                <a:solidFill>
                  <a:srgbClr val="94C600"/>
                </a:solidFill>
                <a:latin typeface="Tahoma" pitchFamily="34" charset="0"/>
                <a:cs typeface="Tahoma" pitchFamily="34" charset="0"/>
              </a:rPr>
              <a:t>sociais</a:t>
            </a:r>
          </a:p>
          <a:p>
            <a:endParaRPr lang="pt-BR" sz="2800" dirty="0">
              <a:solidFill>
                <a:srgbClr val="94C600"/>
              </a:solidFill>
              <a:latin typeface="Tahoma" pitchFamily="34" charset="0"/>
              <a:cs typeface="Tahoma" pitchFamily="34" charset="0"/>
            </a:endParaRPr>
          </a:p>
          <a:p>
            <a:r>
              <a:rPr lang="pt-BR" sz="28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2. Alongamento dívida estados: se fossem auditadas, seriam ANULADAS </a:t>
            </a:r>
          </a:p>
          <a:p>
            <a:endParaRPr lang="pt-BR" sz="28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r>
              <a:rPr lang="pt-BR" sz="28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3. </a:t>
            </a:r>
            <a:r>
              <a:rPr lang="pt-BR" sz="2800" dirty="0" smtClean="0">
                <a:solidFill>
                  <a:srgbClr val="94C600"/>
                </a:solidFill>
                <a:latin typeface="Tahoma" pitchFamily="34" charset="0"/>
                <a:cs typeface="Tahoma" pitchFamily="34" charset="0"/>
              </a:rPr>
              <a:t>ARMADILHAS</a:t>
            </a:r>
            <a:endParaRPr lang="pt-BR" sz="2800" dirty="0">
              <a:solidFill>
                <a:srgbClr val="94C600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9495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5" name="Rectangle 2"/>
          <p:cNvSpPr>
            <a:spLocks noChangeArrowheads="1"/>
          </p:cNvSpPr>
          <p:nvPr/>
        </p:nvSpPr>
        <p:spPr bwMode="auto">
          <a:xfrm>
            <a:off x="0" y="1219200"/>
            <a:ext cx="10425608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 sz="3000" dirty="0" smtClean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pt-BR" sz="3000" dirty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pt-BR" sz="3000" dirty="0" smtClean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pt-BR" sz="2800" dirty="0" smtClean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pt-BR" dirty="0" smtClean="0">
                <a:solidFill>
                  <a:srgbClr val="92D050"/>
                </a:solidFill>
                <a:latin typeface="Verdana" charset="0"/>
              </a:rPr>
              <a:t>Muito grata</a:t>
            </a:r>
            <a:endParaRPr lang="pt-BR" dirty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pt-BR" sz="1800" i="1" dirty="0" smtClean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pt-BR" sz="1800" i="1" dirty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pt-BR" sz="1800" i="1" dirty="0" smtClean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pt-BR" sz="1800" i="1" dirty="0" smtClean="0">
                <a:solidFill>
                  <a:srgbClr val="92D050"/>
                </a:solidFill>
                <a:latin typeface="Verdana" charset="0"/>
              </a:rPr>
              <a:t>Maria </a:t>
            </a:r>
            <a:r>
              <a:rPr lang="pt-BR" sz="1800" i="1" dirty="0">
                <a:solidFill>
                  <a:srgbClr val="92D050"/>
                </a:solidFill>
                <a:latin typeface="Verdana" charset="0"/>
              </a:rPr>
              <a:t>Lucia </a:t>
            </a:r>
            <a:r>
              <a:rPr lang="pt-BR" sz="1800" i="1" dirty="0" smtClean="0">
                <a:solidFill>
                  <a:srgbClr val="92D050"/>
                </a:solidFill>
                <a:latin typeface="Verdana" charset="0"/>
              </a:rPr>
              <a:t>Fattorelli</a:t>
            </a:r>
            <a:endParaRPr lang="pt-BR" sz="1800" dirty="0">
              <a:solidFill>
                <a:srgbClr val="FFFFFF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pt-BR" sz="1800" b="0" dirty="0" smtClean="0">
                <a:solidFill>
                  <a:srgbClr val="FFFFFF"/>
                </a:solidFill>
                <a:latin typeface="Verdana" charset="0"/>
                <a:hlinkClick r:id="rId3"/>
              </a:rPr>
              <a:t>www.auditoriacidada.org.br</a:t>
            </a:r>
            <a:endParaRPr lang="pt-BR" sz="1800" b="0" dirty="0" smtClean="0">
              <a:solidFill>
                <a:srgbClr val="FFFFFF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pt-BR" sz="1800" b="0" dirty="0" smtClean="0">
                <a:solidFill>
                  <a:srgbClr val="FFFFFF"/>
                </a:solidFill>
                <a:latin typeface="Verdana" charset="0"/>
                <a:hlinkClick r:id="rId4"/>
              </a:rPr>
              <a:t>www.facebook.com</a:t>
            </a:r>
            <a:r>
              <a:rPr lang="pt-BR" sz="1800" b="0" dirty="0">
                <a:solidFill>
                  <a:srgbClr val="FFFFFF"/>
                </a:solidFill>
                <a:latin typeface="Verdana" charset="0"/>
                <a:hlinkClick r:id="rId4"/>
              </a:rPr>
              <a:t>/</a:t>
            </a:r>
            <a:r>
              <a:rPr lang="pt-BR" sz="1800" b="0" dirty="0" smtClean="0">
                <a:solidFill>
                  <a:srgbClr val="FFFFFF"/>
                </a:solidFill>
                <a:latin typeface="Verdana" charset="0"/>
                <a:hlinkClick r:id="rId4"/>
              </a:rPr>
              <a:t>auditoriacidada.pagina</a:t>
            </a:r>
            <a:endParaRPr lang="pt-BR" sz="1800" b="0" dirty="0" smtClean="0">
              <a:solidFill>
                <a:srgbClr val="FFFFFF"/>
              </a:solidFill>
              <a:latin typeface="Verdana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04528" y="0"/>
            <a:ext cx="9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b="0" i="1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endParaRPr lang="pt-BR" b="0" i="1" dirty="0">
              <a:solidFill>
                <a:srgbClr val="FFFFFF"/>
              </a:solidFill>
              <a:latin typeface="Tahoma"/>
              <a:cs typeface="Tahoma"/>
            </a:endParaRPr>
          </a:p>
        </p:txBody>
      </p:sp>
      <p:pic>
        <p:nvPicPr>
          <p:cNvPr id="4" name="Picture 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4529" y="1988840"/>
            <a:ext cx="9199646" cy="352700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72480" y="188640"/>
            <a:ext cx="9633520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pt-BR" sz="1800" dirty="0">
                <a:solidFill>
                  <a:schemeClr val="tx1"/>
                </a:solidFill>
                <a:latin typeface="Verdana"/>
                <a:cs typeface="Verdana"/>
              </a:rPr>
              <a:t>A apenas 15 quilômetros do Palácio do Planalto, centenas de brasileiros e brasileiras, inclusive idosos e crianças, disputam o lixo de Brasília</a:t>
            </a:r>
            <a:r>
              <a:rPr lang="pt-BR" sz="1800" dirty="0" smtClean="0">
                <a:solidFill>
                  <a:schemeClr val="tx1"/>
                </a:solidFill>
                <a:latin typeface="Verdana"/>
                <a:cs typeface="Verdana"/>
              </a:rPr>
              <a:t>. Isso é consequência do Sistema da Dívida. Exigimos AUDITORIA DA DÍVIDA DA UNIÃO, ESTADOS E MUNICÍPIOS, para que possamos sair do cenário de escassez e vivermos na realidade de abundância.</a:t>
            </a:r>
            <a:endParaRPr lang="pt-BR" sz="1800" dirty="0">
              <a:solidFill>
                <a:schemeClr val="tx1"/>
              </a:solidFill>
              <a:latin typeface="Verdana"/>
              <a:cs typeface="Verdana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06978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ext Box 2"/>
          <p:cNvSpPr txBox="1">
            <a:spLocks noChangeArrowheads="1"/>
          </p:cNvSpPr>
          <p:nvPr/>
        </p:nvSpPr>
        <p:spPr bwMode="auto">
          <a:xfrm>
            <a:off x="193675" y="115888"/>
            <a:ext cx="9871893" cy="682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lnSpc>
                <a:spcPct val="140000"/>
              </a:lnSpc>
              <a:spcBef>
                <a:spcPts val="1800"/>
              </a:spcBef>
              <a:buClr>
                <a:srgbClr val="FF9900"/>
              </a:buClr>
              <a:defRPr/>
            </a:pPr>
            <a:r>
              <a:rPr lang="pt-BR" sz="280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SISTEMA DA DÍVIDA DOS ESTADOS E MUNICÍPIOS</a:t>
            </a:r>
          </a:p>
          <a:p>
            <a:pPr marL="457200" indent="-457200">
              <a:lnSpc>
                <a:spcPct val="130000"/>
              </a:lnSpc>
              <a:spcBef>
                <a:spcPts val="1200"/>
              </a:spcBef>
              <a:buClr>
                <a:srgbClr val="FF9900"/>
              </a:buClr>
              <a:buFont typeface="Arial"/>
              <a:buChar char="•"/>
              <a:defRPr/>
            </a:pPr>
            <a:r>
              <a:rPr lang="pt-BR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Gênese em Carta de Intenções com o FMI</a:t>
            </a:r>
          </a:p>
          <a:p>
            <a:pPr marL="457200" indent="-457200">
              <a:lnSpc>
                <a:spcPct val="130000"/>
              </a:lnSpc>
              <a:spcBef>
                <a:spcPts val="1200"/>
              </a:spcBef>
              <a:buClr>
                <a:srgbClr val="FF9900"/>
              </a:buClr>
              <a:buFont typeface="Arial"/>
              <a:buChar char="•"/>
              <a:defRPr/>
            </a:pPr>
            <a:r>
              <a:rPr lang="pt-BR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Endividamento sem contrapartida: mecanismos financeiros </a:t>
            </a:r>
          </a:p>
          <a:p>
            <a:pPr marL="457200" indent="-457200">
              <a:lnSpc>
                <a:spcPct val="130000"/>
              </a:lnSpc>
              <a:spcBef>
                <a:spcPts val="1200"/>
              </a:spcBef>
              <a:buClr>
                <a:srgbClr val="FF9900"/>
              </a:buClr>
              <a:buFont typeface="Arial"/>
              <a:buChar char="•"/>
              <a:defRPr/>
            </a:pPr>
            <a:r>
              <a:rPr lang="pt-BR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Refinanciamento pela União Lei 9.496/97: Pacote</a:t>
            </a:r>
          </a:p>
          <a:p>
            <a:pPr marL="1200150" lvl="1" indent="-457200">
              <a:lnSpc>
                <a:spcPct val="70000"/>
              </a:lnSpc>
              <a:spcBef>
                <a:spcPts val="1200"/>
              </a:spcBef>
              <a:buClr>
                <a:srgbClr val="FF9900"/>
              </a:buClr>
              <a:buFont typeface="Arial"/>
              <a:buChar char="•"/>
              <a:defRPr/>
            </a:pPr>
            <a:r>
              <a:rPr lang="pt-BR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Plano de Ajuste Fiscal</a:t>
            </a:r>
          </a:p>
          <a:p>
            <a:pPr marL="1200150" lvl="1" indent="-457200">
              <a:lnSpc>
                <a:spcPct val="70000"/>
              </a:lnSpc>
              <a:spcBef>
                <a:spcPts val="1200"/>
              </a:spcBef>
              <a:buClr>
                <a:srgbClr val="FF9900"/>
              </a:buClr>
              <a:buFont typeface="Arial"/>
              <a:buChar char="•"/>
              <a:defRPr/>
            </a:pPr>
            <a:r>
              <a:rPr lang="pt-BR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Privatizações do patrimônio dos estados</a:t>
            </a:r>
          </a:p>
          <a:p>
            <a:pPr marL="1200150" lvl="1" indent="-457200">
              <a:lnSpc>
                <a:spcPct val="70000"/>
              </a:lnSpc>
              <a:spcBef>
                <a:spcPts val="1200"/>
              </a:spcBef>
              <a:buClr>
                <a:srgbClr val="FF9900"/>
              </a:buClr>
              <a:buFont typeface="Arial"/>
              <a:buChar char="•"/>
              <a:defRPr/>
            </a:pPr>
            <a:r>
              <a:rPr lang="pt-BR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Assunção de passivos de bancos </a:t>
            </a:r>
            <a:r>
              <a:rPr lang="en-US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–</a:t>
            </a:r>
            <a:r>
              <a:rPr lang="pt-BR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 PROES</a:t>
            </a:r>
          </a:p>
          <a:p>
            <a:pPr lvl="1" indent="0">
              <a:lnSpc>
                <a:spcPct val="70000"/>
              </a:lnSpc>
              <a:spcBef>
                <a:spcPts val="1200"/>
              </a:spcBef>
              <a:buClr>
                <a:srgbClr val="FF9900"/>
              </a:buClr>
              <a:defRPr/>
            </a:pPr>
            <a:endParaRPr lang="pt-BR" sz="500" b="0" dirty="0" smtClean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Clr>
                <a:srgbClr val="FF9900"/>
              </a:buClr>
              <a:buFont typeface="Arial"/>
              <a:buChar char="•"/>
              <a:defRPr/>
            </a:pPr>
            <a:r>
              <a:rPr lang="pt-BR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Condições onerosas empurram para 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Clr>
                <a:srgbClr val="FF9900"/>
              </a:buClr>
              <a:defRPr/>
            </a:pPr>
            <a:r>
              <a:rPr lang="pt-BR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Endividamento com Banco Mundial e bancos 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Clr>
                <a:srgbClr val="FF9900"/>
              </a:buClr>
              <a:defRPr/>
            </a:pPr>
            <a:r>
              <a:rPr lang="pt-BR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privados internacionais para pagar à União</a:t>
            </a:r>
          </a:p>
          <a:p>
            <a:pPr marL="457200" indent="-457200">
              <a:lnSpc>
                <a:spcPct val="130000"/>
              </a:lnSpc>
              <a:spcBef>
                <a:spcPts val="1200"/>
              </a:spcBef>
              <a:buClr>
                <a:srgbClr val="FF9900"/>
              </a:buClr>
              <a:buFont typeface="Arial"/>
              <a:buChar char="•"/>
              <a:defRPr/>
            </a:pPr>
            <a:r>
              <a:rPr lang="pt-BR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Ilegalidades. Ilegitimidades. Abusos. Fraudes</a:t>
            </a:r>
          </a:p>
          <a:p>
            <a:pPr marL="457200" indent="-457200">
              <a:lnSpc>
                <a:spcPct val="130000"/>
              </a:lnSpc>
              <a:spcBef>
                <a:spcPts val="1200"/>
              </a:spcBef>
              <a:buClr>
                <a:srgbClr val="FF9900"/>
              </a:buClr>
              <a:buFont typeface="Arial"/>
              <a:buChar char="•"/>
              <a:defRPr/>
            </a:pPr>
            <a:r>
              <a:rPr lang="pt-BR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SACRIFÍCIO SOCIAL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61312" y="2708920"/>
            <a:ext cx="2144688" cy="292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3039794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2480" y="332656"/>
            <a:ext cx="9633520" cy="6432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rgbClr val="94C600"/>
                </a:solidFill>
                <a:latin typeface="Tahoma"/>
                <a:cs typeface="Tahoma"/>
              </a:rPr>
              <a:t>DÍVIDA DOS ESTADOS</a:t>
            </a:r>
          </a:p>
          <a:p>
            <a:pPr algn="ctr"/>
            <a:endParaRPr lang="pt-BR" sz="800" dirty="0">
              <a:solidFill>
                <a:srgbClr val="94C600"/>
              </a:solidFill>
              <a:latin typeface="Tahoma"/>
              <a:cs typeface="Tahoma"/>
            </a:endParaRPr>
          </a:p>
          <a:p>
            <a:pPr algn="ctr"/>
            <a:endParaRPr lang="pt-BR" sz="800" dirty="0" smtClean="0">
              <a:solidFill>
                <a:srgbClr val="94C600"/>
              </a:solidFill>
              <a:latin typeface="Tahoma"/>
              <a:cs typeface="Tahoma"/>
            </a:endParaRPr>
          </a:p>
          <a:p>
            <a:pPr marL="457200" indent="-457200">
              <a:buFont typeface="Wingdings" charset="2"/>
              <a:buChar char="Ø"/>
            </a:pPr>
            <a:r>
              <a:rPr lang="pt-BR" dirty="0" smtClean="0">
                <a:solidFill>
                  <a:srgbClr val="94C600"/>
                </a:solidFill>
                <a:latin typeface="Tahoma"/>
                <a:cs typeface="Tahoma"/>
              </a:rPr>
              <a:t>Crise Fiscal devido às condições abusivas do refinanciamento pela União </a:t>
            </a:r>
            <a:r>
              <a:rPr lang="pt-BR" b="0" dirty="0" smtClean="0">
                <a:solidFill>
                  <a:srgbClr val="94C600"/>
                </a:solidFill>
                <a:latin typeface="Tahoma"/>
                <a:cs typeface="Tahoma"/>
              </a:rPr>
              <a:t>(Lei 9.496/97)</a:t>
            </a:r>
          </a:p>
          <a:p>
            <a:endParaRPr lang="pt-BR" sz="800" dirty="0" smtClean="0">
              <a:solidFill>
                <a:srgbClr val="94C600"/>
              </a:solidFill>
              <a:latin typeface="Tahoma"/>
              <a:cs typeface="Tahoma"/>
            </a:endParaRPr>
          </a:p>
          <a:p>
            <a:endParaRPr lang="pt-BR" sz="800" dirty="0" smtClean="0">
              <a:solidFill>
                <a:srgbClr val="94C600"/>
              </a:solidFill>
              <a:latin typeface="Tahoma"/>
              <a:cs typeface="Tahoma"/>
            </a:endParaRPr>
          </a:p>
          <a:p>
            <a:pPr marL="457200" indent="-457200">
              <a:buFont typeface="Wingdings" charset="2"/>
              <a:buChar char="Ø"/>
            </a:pPr>
            <a:r>
              <a:rPr lang="pt-BR" dirty="0" smtClean="0">
                <a:solidFill>
                  <a:srgbClr val="94C600"/>
                </a:solidFill>
                <a:latin typeface="Tahoma"/>
                <a:cs typeface="Tahoma"/>
              </a:rPr>
              <a:t>Novos esquemas sofisticados</a:t>
            </a:r>
            <a:endParaRPr lang="pt-BR" sz="2800" b="0" dirty="0">
              <a:solidFill>
                <a:srgbClr val="94C600"/>
              </a:solidFill>
              <a:latin typeface="Tahoma"/>
              <a:cs typeface="Tahoma"/>
            </a:endParaRPr>
          </a:p>
          <a:p>
            <a:pPr marL="342900" indent="-342900">
              <a:buFont typeface="Wingdings" charset="2"/>
              <a:buChar char="ü"/>
            </a:pPr>
            <a:r>
              <a:rPr lang="pt-BR" b="0" dirty="0" smtClean="0">
                <a:solidFill>
                  <a:schemeClr val="tx1"/>
                </a:solidFill>
              </a:rPr>
              <a:t>Cessão de créditos referentes à Dívida Ativa</a:t>
            </a:r>
          </a:p>
          <a:p>
            <a:pPr marL="342900" indent="-342900">
              <a:buFont typeface="Wingdings" charset="2"/>
              <a:buChar char="ü"/>
            </a:pPr>
            <a:r>
              <a:rPr lang="pt-BR" b="0" dirty="0" smtClean="0">
                <a:solidFill>
                  <a:schemeClr val="tx1"/>
                </a:solidFill>
              </a:rPr>
              <a:t>Venda de direito inalienável; atividade exclusiva de Estado</a:t>
            </a:r>
          </a:p>
          <a:p>
            <a:pPr marL="342900" indent="-342900">
              <a:buFont typeface="Wingdings" charset="2"/>
              <a:buChar char="ü"/>
            </a:pPr>
            <a:r>
              <a:rPr lang="pt-BR" b="0" dirty="0" smtClean="0">
                <a:solidFill>
                  <a:schemeClr val="tx1"/>
                </a:solidFill>
              </a:rPr>
              <a:t>Parecer PGFN/CDA n</a:t>
            </a:r>
            <a:r>
              <a:rPr lang="pt-BR" b="0" baseline="30000" dirty="0" smtClean="0">
                <a:solidFill>
                  <a:schemeClr val="tx1"/>
                </a:solidFill>
              </a:rPr>
              <a:t>o</a:t>
            </a:r>
            <a:r>
              <a:rPr lang="pt-BR" b="0" dirty="0" smtClean="0">
                <a:solidFill>
                  <a:schemeClr val="tx1"/>
                </a:solidFill>
              </a:rPr>
              <a:t> 1505/2015</a:t>
            </a:r>
          </a:p>
          <a:p>
            <a:pPr marL="342900" indent="-342900">
              <a:buFont typeface="Wingdings" charset="2"/>
              <a:buChar char="ü"/>
            </a:pPr>
            <a:r>
              <a:rPr lang="pt-BR" b="0" dirty="0" smtClean="0">
                <a:solidFill>
                  <a:schemeClr val="tx1"/>
                </a:solidFill>
              </a:rPr>
              <a:t>Decisão TCU</a:t>
            </a:r>
          </a:p>
          <a:p>
            <a:pPr marL="342900" indent="-342900">
              <a:buFont typeface="Wingdings" charset="2"/>
              <a:buChar char="ü"/>
            </a:pPr>
            <a:r>
              <a:rPr lang="pt-BR" b="0" dirty="0" smtClean="0">
                <a:solidFill>
                  <a:schemeClr val="tx1"/>
                </a:solidFill>
              </a:rPr>
              <a:t>Projetos em tramitação no Congresso Nacional: </a:t>
            </a:r>
          </a:p>
          <a:p>
            <a:r>
              <a:rPr lang="pt-BR" b="0" dirty="0">
                <a:solidFill>
                  <a:schemeClr val="tx1"/>
                </a:solidFill>
              </a:rPr>
              <a:t>	P</a:t>
            </a:r>
            <a:r>
              <a:rPr lang="pt-BR" b="0" dirty="0" smtClean="0">
                <a:solidFill>
                  <a:schemeClr val="tx1"/>
                </a:solidFill>
              </a:rPr>
              <a:t>rojeto de lei </a:t>
            </a:r>
            <a:r>
              <a:rPr lang="pt-BR" b="0" dirty="0">
                <a:solidFill>
                  <a:schemeClr val="tx1"/>
                </a:solidFill>
              </a:rPr>
              <a:t> </a:t>
            </a:r>
            <a:r>
              <a:rPr lang="pt-BR" b="0" dirty="0" smtClean="0">
                <a:solidFill>
                  <a:schemeClr val="tx1"/>
                </a:solidFill>
              </a:rPr>
              <a:t>n</a:t>
            </a:r>
            <a:r>
              <a:rPr lang="pt-BR" b="0" baseline="30000" dirty="0" smtClean="0">
                <a:solidFill>
                  <a:schemeClr val="tx1"/>
                </a:solidFill>
              </a:rPr>
              <a:t>o</a:t>
            </a:r>
            <a:r>
              <a:rPr lang="pt-BR" b="0" dirty="0" smtClean="0">
                <a:solidFill>
                  <a:schemeClr val="tx1"/>
                </a:solidFill>
              </a:rPr>
              <a:t> 3337/2015</a:t>
            </a:r>
          </a:p>
          <a:p>
            <a:r>
              <a:rPr lang="pt-BR" b="0" dirty="0">
                <a:solidFill>
                  <a:schemeClr val="tx1"/>
                </a:solidFill>
              </a:rPr>
              <a:t>	</a:t>
            </a:r>
            <a:r>
              <a:rPr lang="pt-BR" b="0" dirty="0" smtClean="0">
                <a:solidFill>
                  <a:schemeClr val="tx1"/>
                </a:solidFill>
              </a:rPr>
              <a:t>Projeto de lei complementar </a:t>
            </a:r>
            <a:r>
              <a:rPr lang="pt-BR" b="0" dirty="0">
                <a:solidFill>
                  <a:schemeClr val="tx1"/>
                </a:solidFill>
              </a:rPr>
              <a:t> </a:t>
            </a:r>
            <a:r>
              <a:rPr lang="pt-BR" b="0" dirty="0" smtClean="0">
                <a:solidFill>
                  <a:schemeClr val="tx1"/>
                </a:solidFill>
              </a:rPr>
              <a:t>n</a:t>
            </a:r>
            <a:r>
              <a:rPr lang="pt-BR" b="0" baseline="30000" dirty="0" smtClean="0">
                <a:solidFill>
                  <a:schemeClr val="tx1"/>
                </a:solidFill>
              </a:rPr>
              <a:t>o</a:t>
            </a:r>
            <a:r>
              <a:rPr lang="pt-BR" b="0" dirty="0" smtClean="0">
                <a:solidFill>
                  <a:schemeClr val="tx1"/>
                </a:solidFill>
              </a:rPr>
              <a:t> 181/2015</a:t>
            </a:r>
          </a:p>
          <a:p>
            <a:pPr marL="342900" indent="-342900">
              <a:buFont typeface="Wingdings" charset="2"/>
              <a:buChar char="ü"/>
            </a:pPr>
            <a:r>
              <a:rPr lang="pt-BR" b="0" dirty="0" smtClean="0">
                <a:solidFill>
                  <a:schemeClr val="tx1"/>
                </a:solidFill>
              </a:rPr>
              <a:t>RESOLUÇÃO SENADO n</a:t>
            </a:r>
            <a:r>
              <a:rPr lang="pt-BR" b="0" baseline="30000" dirty="0" smtClean="0">
                <a:solidFill>
                  <a:schemeClr val="tx1"/>
                </a:solidFill>
              </a:rPr>
              <a:t>o</a:t>
            </a:r>
            <a:r>
              <a:rPr lang="pt-BR" b="0" dirty="0" smtClean="0">
                <a:solidFill>
                  <a:schemeClr val="tx1"/>
                </a:solidFill>
              </a:rPr>
              <a:t> 17/2015 </a:t>
            </a:r>
          </a:p>
          <a:p>
            <a:endParaRPr lang="pt-BR" sz="1100" b="0" dirty="0">
              <a:solidFill>
                <a:schemeClr val="tx1"/>
              </a:solidFill>
            </a:endParaRPr>
          </a:p>
          <a:p>
            <a:pPr algn="ctr"/>
            <a:r>
              <a:rPr lang="pt-BR" dirty="0">
                <a:solidFill>
                  <a:srgbClr val="92D050"/>
                </a:solidFill>
              </a:rPr>
              <a:t>Esquema ilegal de geração de dívidas públicas</a:t>
            </a:r>
          </a:p>
          <a:p>
            <a:pPr algn="ctr"/>
            <a:r>
              <a:rPr lang="pt-BR" dirty="0">
                <a:solidFill>
                  <a:srgbClr val="92D050"/>
                </a:solidFill>
              </a:rPr>
              <a:t> para estados e municípios</a:t>
            </a:r>
          </a:p>
          <a:p>
            <a:r>
              <a:rPr lang="pt-BR" sz="1600" b="0" dirty="0">
                <a:solidFill>
                  <a:schemeClr val="tx1"/>
                </a:solidFill>
                <a:hlinkClick r:id="rId2"/>
              </a:rPr>
              <a:t>http://www.auditoriacidada.org.br/esquema-ilegal-de-geracao-de-dividas-publicas-para-estados-e-municipios</a:t>
            </a:r>
            <a:r>
              <a:rPr lang="pt-BR" sz="1600" b="0" dirty="0" smtClean="0">
                <a:solidFill>
                  <a:schemeClr val="tx1"/>
                </a:solidFill>
                <a:hlinkClick r:id="rId2"/>
              </a:rPr>
              <a:t>/</a:t>
            </a:r>
            <a:r>
              <a:rPr lang="pt-BR" sz="1600" b="0" dirty="0" smtClean="0">
                <a:solidFill>
                  <a:schemeClr val="tx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543332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28464" y="-171400"/>
            <a:ext cx="9777536" cy="486287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 sz="3200" u="sng" dirty="0">
              <a:solidFill>
                <a:srgbClr val="FFFF00"/>
              </a:solidFill>
            </a:endParaRPr>
          </a:p>
          <a:p>
            <a:pPr algn="ctr" eaLnBrk="0" hangingPunct="0">
              <a:spcBef>
                <a:spcPct val="50000"/>
              </a:spcBef>
            </a:pPr>
            <a:endParaRPr lang="pt-BR" sz="4400" i="1" u="sng" dirty="0" smtClean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2700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500" i="1" u="sng" dirty="0">
              <a:solidFill>
                <a:schemeClr val="accent1"/>
              </a:solidFill>
            </a:endParaRPr>
          </a:p>
          <a:p>
            <a:pPr algn="ctr" eaLnBrk="0" hangingPunct="0"/>
            <a:endParaRPr lang="pt-BR" sz="500" i="1" u="sng" dirty="0">
              <a:solidFill>
                <a:schemeClr val="accent1"/>
              </a:solidFill>
            </a:endParaRPr>
          </a:p>
          <a:p>
            <a:pPr algn="ctr" eaLnBrk="0" hangingPunct="0"/>
            <a:endParaRPr lang="pt-BR" sz="500" b="0" i="1" u="sng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endParaRPr lang="en-US" sz="2500" b="0" i="1" dirty="0" smtClean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/>
            <a:endParaRPr lang="en-US" sz="2500" b="0" i="1" dirty="0" smtClean="0">
              <a:solidFill>
                <a:srgbClr val="FFFFFF"/>
              </a:solidFill>
              <a:latin typeface="Tahoma" charset="0"/>
              <a:cs typeface="Tahoma" charset="0"/>
            </a:endParaRPr>
          </a:p>
        </p:txBody>
      </p:sp>
      <p:sp>
        <p:nvSpPr>
          <p:cNvPr id="3075" name="CaixaDeTexto 3"/>
          <p:cNvSpPr txBox="1">
            <a:spLocks noChangeArrowheads="1"/>
          </p:cNvSpPr>
          <p:nvPr/>
        </p:nvSpPr>
        <p:spPr bwMode="auto">
          <a:xfrm flipH="1">
            <a:off x="128464" y="404664"/>
            <a:ext cx="10009112" cy="551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pt-BR" sz="8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pt-BR" sz="3200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PLP</a:t>
            </a:r>
            <a:r>
              <a:rPr lang="pt-BR" sz="3200" dirty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-257/</a:t>
            </a:r>
            <a:r>
              <a:rPr lang="pt-BR" sz="3200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2016</a:t>
            </a:r>
          </a:p>
          <a:p>
            <a:pPr algn="ctr">
              <a:lnSpc>
                <a:spcPct val="120000"/>
              </a:lnSpc>
            </a:pPr>
            <a:endParaRPr lang="pt-BR" sz="3200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marL="457200" indent="-457200">
              <a:lnSpc>
                <a:spcPct val="120000"/>
              </a:lnSpc>
              <a:buFont typeface="Arial"/>
              <a:buChar char="•"/>
            </a:pPr>
            <a:r>
              <a:rPr lang="pt-BR" sz="3200" dirty="0">
                <a:solidFill>
                  <a:srgbClr val="94C600"/>
                </a:solidFill>
                <a:latin typeface="Tahoma" pitchFamily="34" charset="0"/>
                <a:cs typeface="Tahoma" pitchFamily="34" charset="0"/>
              </a:rPr>
              <a:t>ARMADILHAS: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pt-BR" sz="3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Transforma </a:t>
            </a:r>
            <a:r>
              <a:rPr lang="pt-BR" sz="32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a União em seguradora internacional para </a:t>
            </a:r>
            <a:r>
              <a:rPr lang="pt-BR" sz="3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investidores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pt-BR" sz="32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G</a:t>
            </a:r>
            <a:r>
              <a:rPr lang="pt-BR" sz="3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arante </a:t>
            </a:r>
            <a:r>
              <a:rPr lang="pt-BR" sz="32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remuneração da sobra de caixa de bancos.</a:t>
            </a:r>
          </a:p>
          <a:p>
            <a:pPr algn="ctr">
              <a:lnSpc>
                <a:spcPct val="120000"/>
              </a:lnSpc>
            </a:pPr>
            <a:endParaRPr lang="pt-BR" sz="3200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pt-BR" sz="3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pt-BR" sz="3200" dirty="0" smtClean="0">
                <a:solidFill>
                  <a:srgbClr val="94C600"/>
                </a:solidFill>
                <a:latin typeface="Tahoma" pitchFamily="34" charset="0"/>
                <a:cs typeface="Tahoma" pitchFamily="34" charset="0"/>
              </a:rPr>
              <a:t>Geração de </a:t>
            </a:r>
            <a:r>
              <a:rPr lang="pt-BR" sz="3200" dirty="0">
                <a:solidFill>
                  <a:srgbClr val="94C600"/>
                </a:solidFill>
                <a:latin typeface="Tahoma" pitchFamily="34" charset="0"/>
                <a:cs typeface="Tahoma" pitchFamily="34" charset="0"/>
              </a:rPr>
              <a:t>Dívida </a:t>
            </a:r>
            <a:r>
              <a:rPr lang="pt-BR" sz="3200" dirty="0" smtClean="0">
                <a:solidFill>
                  <a:srgbClr val="94C600"/>
                </a:solidFill>
                <a:latin typeface="Tahoma" pitchFamily="34" charset="0"/>
                <a:cs typeface="Tahoma" pitchFamily="34" charset="0"/>
              </a:rPr>
              <a:t>Pública</a:t>
            </a:r>
            <a:endParaRPr lang="pt-BR" sz="3200" dirty="0">
              <a:solidFill>
                <a:srgbClr val="94C600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9076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28464" y="-171400"/>
            <a:ext cx="9777536" cy="486287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 sz="3200" u="sng" dirty="0">
              <a:solidFill>
                <a:srgbClr val="FFFF00"/>
              </a:solidFill>
            </a:endParaRPr>
          </a:p>
          <a:p>
            <a:pPr algn="ctr" eaLnBrk="0" hangingPunct="0">
              <a:spcBef>
                <a:spcPct val="50000"/>
              </a:spcBef>
            </a:pPr>
            <a:endParaRPr lang="pt-BR" sz="4400" i="1" u="sng" dirty="0" smtClean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2700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500" i="1" u="sng" dirty="0">
              <a:solidFill>
                <a:schemeClr val="accent1"/>
              </a:solidFill>
            </a:endParaRPr>
          </a:p>
          <a:p>
            <a:pPr algn="ctr" eaLnBrk="0" hangingPunct="0"/>
            <a:endParaRPr lang="pt-BR" sz="500" i="1" u="sng" dirty="0">
              <a:solidFill>
                <a:schemeClr val="accent1"/>
              </a:solidFill>
            </a:endParaRPr>
          </a:p>
          <a:p>
            <a:pPr algn="ctr" eaLnBrk="0" hangingPunct="0"/>
            <a:endParaRPr lang="pt-BR" sz="500" b="0" i="1" u="sng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endParaRPr lang="en-US" sz="2500" b="0" i="1" dirty="0" smtClean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/>
            <a:endParaRPr lang="en-US" sz="2500" b="0" i="1" dirty="0" smtClean="0">
              <a:solidFill>
                <a:srgbClr val="FFFFFF"/>
              </a:solidFill>
              <a:latin typeface="Tahoma" charset="0"/>
              <a:cs typeface="Tahoma" charset="0"/>
            </a:endParaRPr>
          </a:p>
        </p:txBody>
      </p:sp>
      <p:sp>
        <p:nvSpPr>
          <p:cNvPr id="3075" name="CaixaDeTexto 3"/>
          <p:cNvSpPr txBox="1">
            <a:spLocks noChangeArrowheads="1"/>
          </p:cNvSpPr>
          <p:nvPr/>
        </p:nvSpPr>
        <p:spPr bwMode="auto">
          <a:xfrm flipH="1">
            <a:off x="344488" y="188640"/>
            <a:ext cx="9561512" cy="6820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pt-BR" sz="8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pt-BR" sz="2800" dirty="0" smtClean="0">
                <a:solidFill>
                  <a:srgbClr val="94C600"/>
                </a:solidFill>
                <a:latin typeface="Tahoma" pitchFamily="34" charset="0"/>
                <a:cs typeface="Tahoma" pitchFamily="34" charset="0"/>
              </a:rPr>
              <a:t>ARMADILHAS  </a:t>
            </a:r>
            <a:r>
              <a:rPr lang="pt-BR" sz="2800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PLP</a:t>
            </a:r>
            <a:r>
              <a:rPr lang="pt-BR" sz="2800" dirty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-257/</a:t>
            </a:r>
            <a:r>
              <a:rPr lang="pt-BR" sz="2800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2016</a:t>
            </a:r>
          </a:p>
          <a:p>
            <a:pPr>
              <a:lnSpc>
                <a:spcPct val="120000"/>
              </a:lnSpc>
            </a:pPr>
            <a:endParaRPr lang="pt-BR" sz="1000" dirty="0">
              <a:solidFill>
                <a:srgbClr val="94C600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pt-BR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TRANSFORMA A UNIÃO EM SEGURADORA INTERNACIONAL PARA INVESTIDORES NACIONAIS E ESTRANGEIROS</a:t>
            </a:r>
          </a:p>
          <a:p>
            <a:endParaRPr lang="pt-BR" b="0" dirty="0" smtClean="0">
              <a:latin typeface="Tahoma"/>
              <a:cs typeface="Tahoma"/>
            </a:endParaRPr>
          </a:p>
          <a:p>
            <a:r>
              <a:rPr lang="pt-BR" b="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A União poderá dar garantias financeiras, sem a necessidade de detalhar “a relação custo benefício e o interesse econômico-social da operação”, a “entidades privadas nacionais e estrangeiras, Estados estrangeiros, agências oficiais de crédito à exportação e organismos financeiros multilaterais quanto às operações de garantia de crédito à exportação, de seguro de crédito à exportação, e de </a:t>
            </a:r>
            <a:r>
              <a:rPr lang="pt-BR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seguro de investimento</a:t>
            </a:r>
            <a:r>
              <a:rPr lang="pt-BR" b="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, hipóteses nas quais a União está autorizada a efetuar o pagamento de indenizações de acordo com o cronograma de pagamento da operação coberta.”</a:t>
            </a:r>
          </a:p>
          <a:p>
            <a:r>
              <a:rPr lang="pt-BR" b="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 </a:t>
            </a:r>
          </a:p>
          <a:p>
            <a:r>
              <a:rPr lang="pt-BR" b="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	Essa injustificada benesse está incluída no art. 14 do PLP 257, na parte em que altera o art. 40 da Lei de Responsabilidade Fiscal. </a:t>
            </a:r>
          </a:p>
        </p:txBody>
      </p:sp>
    </p:spTree>
    <p:extLst>
      <p:ext uri="{BB962C8B-B14F-4D97-AF65-F5344CB8AC3E}">
        <p14:creationId xmlns:p14="http://schemas.microsoft.com/office/powerpoint/2010/main" xmlns="" val="1153256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28464" y="-171400"/>
            <a:ext cx="9777536" cy="486287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 sz="3200" u="sng" dirty="0">
              <a:solidFill>
                <a:srgbClr val="FFFF00"/>
              </a:solidFill>
            </a:endParaRPr>
          </a:p>
          <a:p>
            <a:pPr algn="ctr" eaLnBrk="0" hangingPunct="0">
              <a:spcBef>
                <a:spcPct val="50000"/>
              </a:spcBef>
            </a:pPr>
            <a:endParaRPr lang="pt-BR" sz="4400" i="1" u="sng" dirty="0" smtClean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2700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500" i="1" u="sng" dirty="0">
              <a:solidFill>
                <a:schemeClr val="accent1"/>
              </a:solidFill>
            </a:endParaRPr>
          </a:p>
          <a:p>
            <a:pPr algn="ctr" eaLnBrk="0" hangingPunct="0"/>
            <a:endParaRPr lang="pt-BR" sz="500" i="1" u="sng" dirty="0">
              <a:solidFill>
                <a:schemeClr val="accent1"/>
              </a:solidFill>
            </a:endParaRPr>
          </a:p>
          <a:p>
            <a:pPr algn="ctr" eaLnBrk="0" hangingPunct="0"/>
            <a:endParaRPr lang="pt-BR" sz="500" b="0" i="1" u="sng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endParaRPr lang="en-US" sz="2500" b="0" i="1" dirty="0" smtClean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/>
            <a:endParaRPr lang="en-US" sz="2500" b="0" i="1" dirty="0" smtClean="0">
              <a:solidFill>
                <a:srgbClr val="FFFFFF"/>
              </a:solidFill>
              <a:latin typeface="Tahoma" charset="0"/>
              <a:cs typeface="Tahoma" charset="0"/>
            </a:endParaRPr>
          </a:p>
        </p:txBody>
      </p:sp>
      <p:sp>
        <p:nvSpPr>
          <p:cNvPr id="3075" name="CaixaDeTexto 3"/>
          <p:cNvSpPr txBox="1">
            <a:spLocks noChangeArrowheads="1"/>
          </p:cNvSpPr>
          <p:nvPr/>
        </p:nvSpPr>
        <p:spPr bwMode="auto">
          <a:xfrm flipH="1">
            <a:off x="344488" y="188640"/>
            <a:ext cx="9561512" cy="722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pt-BR" sz="8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pt-BR" sz="2800" dirty="0" smtClean="0">
                <a:solidFill>
                  <a:srgbClr val="94C600"/>
                </a:solidFill>
                <a:latin typeface="Tahoma" pitchFamily="34" charset="0"/>
                <a:cs typeface="Tahoma" pitchFamily="34" charset="0"/>
              </a:rPr>
              <a:t>ARMADILHAS  </a:t>
            </a:r>
            <a:r>
              <a:rPr lang="pt-BR" sz="2800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PLP</a:t>
            </a:r>
            <a:r>
              <a:rPr lang="pt-BR" sz="2800" dirty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-257/</a:t>
            </a:r>
            <a:r>
              <a:rPr lang="pt-BR" sz="2800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2016</a:t>
            </a:r>
          </a:p>
          <a:p>
            <a:pPr>
              <a:lnSpc>
                <a:spcPct val="120000"/>
              </a:lnSpc>
            </a:pPr>
            <a:endParaRPr lang="pt-BR" sz="1000" dirty="0">
              <a:solidFill>
                <a:srgbClr val="94C600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pt-BR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GARANTIA DE REMUNERAÇÃO </a:t>
            </a:r>
          </a:p>
          <a:p>
            <a:pPr algn="ctr">
              <a:lnSpc>
                <a:spcPct val="120000"/>
              </a:lnSpc>
            </a:pPr>
            <a:r>
              <a:rPr lang="pt-BR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DA SOBRA DE CAIXA DE BANCOS </a:t>
            </a:r>
          </a:p>
          <a:p>
            <a:endParaRPr lang="pt-BR" b="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r>
              <a:rPr lang="pt-BR" b="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Tal benesse está colocada de forma muito sutil, quase imperceptível, no art. 16 do PLP 257</a:t>
            </a:r>
            <a:r>
              <a:rPr lang="pt-BR" b="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:</a:t>
            </a:r>
          </a:p>
          <a:p>
            <a:pPr lvl="1"/>
            <a:r>
              <a:rPr lang="pt-BR" sz="2000" b="0" i="1" dirty="0" smtClean="0">
                <a:solidFill>
                  <a:srgbClr val="94C600"/>
                </a:solidFill>
                <a:latin typeface="Tahoma" pitchFamily="34" charset="0"/>
                <a:cs typeface="Tahoma" pitchFamily="34" charset="0"/>
              </a:rPr>
              <a:t>Art</a:t>
            </a:r>
            <a:r>
              <a:rPr lang="pt-BR" sz="2000" b="0" i="1" dirty="0">
                <a:solidFill>
                  <a:srgbClr val="94C600"/>
                </a:solidFill>
                <a:latin typeface="Tahoma" pitchFamily="34" charset="0"/>
                <a:cs typeface="Tahoma" pitchFamily="34" charset="0"/>
              </a:rPr>
              <a:t>. 16. A Lei nº 4.595, de 31 de dezembro de 1964, passa a vigorar com as seguintes alterações: </a:t>
            </a:r>
          </a:p>
          <a:p>
            <a:pPr lvl="1"/>
            <a:r>
              <a:rPr lang="pt-BR" sz="2000" b="0" i="1" dirty="0">
                <a:solidFill>
                  <a:srgbClr val="94C600"/>
                </a:solidFill>
                <a:latin typeface="Tahoma" pitchFamily="34" charset="0"/>
                <a:cs typeface="Tahoma" pitchFamily="34" charset="0"/>
              </a:rPr>
              <a:t>“Art. 10.</a:t>
            </a:r>
          </a:p>
          <a:p>
            <a:pPr lvl="1"/>
            <a:r>
              <a:rPr lang="pt-BR" sz="2000" b="0" i="1" dirty="0">
                <a:solidFill>
                  <a:srgbClr val="94C600"/>
                </a:solidFill>
                <a:latin typeface="Tahoma" pitchFamily="34" charset="0"/>
                <a:cs typeface="Tahoma" pitchFamily="34" charset="0"/>
              </a:rPr>
              <a:t>(...) </a:t>
            </a:r>
          </a:p>
          <a:p>
            <a:pPr lvl="1"/>
            <a:r>
              <a:rPr lang="pt-BR" sz="2000" b="0" i="1" dirty="0">
                <a:solidFill>
                  <a:srgbClr val="94C600"/>
                </a:solidFill>
                <a:latin typeface="Tahoma" pitchFamily="34" charset="0"/>
                <a:cs typeface="Tahoma" pitchFamily="34" charset="0"/>
              </a:rPr>
              <a:t>XII - Efetuar, como instrumento de política monetária, operações de compra e venda de títulos públicos federais e o </a:t>
            </a:r>
            <a:r>
              <a:rPr lang="pt-BR" sz="2000" i="1" dirty="0">
                <a:solidFill>
                  <a:srgbClr val="94C600"/>
                </a:solidFill>
                <a:latin typeface="Tahoma" pitchFamily="34" charset="0"/>
                <a:cs typeface="Tahoma" pitchFamily="34" charset="0"/>
              </a:rPr>
              <a:t>recebimento de depósitos remunerados</a:t>
            </a:r>
            <a:r>
              <a:rPr lang="pt-BR" sz="2000" b="0" i="1" dirty="0">
                <a:solidFill>
                  <a:srgbClr val="94C600"/>
                </a:solidFill>
                <a:latin typeface="Tahoma" pitchFamily="34" charset="0"/>
                <a:cs typeface="Tahoma" pitchFamily="34" charset="0"/>
              </a:rPr>
              <a:t>; (...)</a:t>
            </a:r>
            <a:r>
              <a:rPr lang="pt-BR" sz="2000" b="0" i="1" dirty="0" smtClean="0">
                <a:solidFill>
                  <a:srgbClr val="94C600"/>
                </a:solidFill>
                <a:latin typeface="Tahoma" pitchFamily="34" charset="0"/>
                <a:cs typeface="Tahoma" pitchFamily="34" charset="0"/>
              </a:rPr>
              <a:t>”</a:t>
            </a:r>
          </a:p>
          <a:p>
            <a:pPr lvl="1"/>
            <a:endParaRPr lang="pt-BR" sz="800" b="0" i="1" dirty="0">
              <a:solidFill>
                <a:srgbClr val="94C600"/>
              </a:solidFill>
              <a:latin typeface="Tahoma" pitchFamily="34" charset="0"/>
              <a:cs typeface="Tahoma" pitchFamily="34" charset="0"/>
            </a:endParaRPr>
          </a:p>
          <a:p>
            <a:pPr lvl="1"/>
            <a:r>
              <a:rPr lang="pt-BR" b="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	O “recebimento </a:t>
            </a:r>
            <a:r>
              <a:rPr lang="pt-BR" b="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de depósitos remunerados</a:t>
            </a:r>
            <a:r>
              <a:rPr lang="pt-BR" b="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” significa, na prática, </a:t>
            </a:r>
            <a:r>
              <a:rPr lang="pt-BR" b="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a garantia de remuneração de toda a sobra de caixa, que os bancos poderão simplesmente depositar no BC e, sem risco algum, receber a remuneração desejada.</a:t>
            </a:r>
          </a:p>
          <a:p>
            <a:pPr algn="just"/>
            <a:r>
              <a:rPr lang="pt-BR" b="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3251908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238125" y="142875"/>
            <a:ext cx="9899451" cy="7358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Arial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2pPr>
            <a:lvl3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ts val="0"/>
              </a:spcBef>
            </a:pPr>
            <a:endParaRPr lang="pt-BR" sz="500" dirty="0">
              <a:solidFill>
                <a:srgbClr val="92D050"/>
              </a:solidFill>
              <a:latin typeface="Tahoma" charset="0"/>
              <a:cs typeface="Tahoma" charset="0"/>
            </a:endParaRPr>
          </a:p>
          <a:p>
            <a:pPr marL="457200" indent="-457200">
              <a:spcBef>
                <a:spcPts val="600"/>
              </a:spcBef>
              <a:buFont typeface="Wingdings" charset="2"/>
              <a:buChar char="Ø"/>
            </a:pPr>
            <a:r>
              <a:rPr lang="pt-BR" sz="280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Cenário de Crise para a Economia Real</a:t>
            </a:r>
          </a:p>
          <a:p>
            <a:pPr marL="457200" indent="-457200">
              <a:spcBef>
                <a:spcPts val="600"/>
              </a:spcBef>
              <a:buFont typeface="Wingdings" charset="2"/>
              <a:buChar char="Ø"/>
            </a:pPr>
            <a:r>
              <a:rPr lang="pt-BR" sz="2800" dirty="0">
                <a:solidFill>
                  <a:srgbClr val="92D050"/>
                </a:solidFill>
                <a:latin typeface="Tahoma" charset="0"/>
                <a:cs typeface="Tahoma" charset="0"/>
              </a:rPr>
              <a:t>A</a:t>
            </a:r>
            <a:r>
              <a:rPr lang="pt-BR" sz="280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vanço de </a:t>
            </a:r>
            <a:r>
              <a:rPr lang="pt-BR" sz="2800" dirty="0">
                <a:solidFill>
                  <a:srgbClr val="92D050"/>
                </a:solidFill>
                <a:latin typeface="Tahoma" charset="0"/>
                <a:cs typeface="Tahoma" charset="0"/>
              </a:rPr>
              <a:t>C</a:t>
            </a:r>
            <a:r>
              <a:rPr lang="pt-BR" sz="280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oncessões ao Capital Financeiro</a:t>
            </a:r>
          </a:p>
          <a:p>
            <a:pPr marL="1200150" lvl="1" indent="-457200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r>
              <a:rPr lang="pt-BR" sz="2000" b="0" dirty="0" smtClean="0">
                <a:solidFill>
                  <a:srgbClr val="FFFFFF"/>
                </a:solidFill>
                <a:latin typeface="Tahoma" charset="0"/>
                <a:ea typeface="ＭＳ Ｐゴシック" charset="0"/>
                <a:cs typeface="Tahoma" charset="0"/>
              </a:rPr>
              <a:t>Juros elevados</a:t>
            </a:r>
            <a:r>
              <a:rPr lang="pt-BR" sz="2000" b="0" dirty="0">
                <a:solidFill>
                  <a:srgbClr val="FFFFFF"/>
                </a:solidFill>
                <a:latin typeface="Tahoma" charset="0"/>
                <a:ea typeface="ＭＳ Ｐゴシック" charset="0"/>
                <a:cs typeface="Tahoma" charset="0"/>
              </a:rPr>
              <a:t>, sem </a:t>
            </a:r>
            <a:r>
              <a:rPr lang="pt-BR" sz="2000" b="0" dirty="0" smtClean="0">
                <a:solidFill>
                  <a:srgbClr val="FFFFFF"/>
                </a:solidFill>
                <a:latin typeface="Tahoma" charset="0"/>
                <a:ea typeface="ＭＳ Ｐゴシック" charset="0"/>
                <a:cs typeface="Tahoma" charset="0"/>
              </a:rPr>
              <a:t>justificativa técnica</a:t>
            </a:r>
            <a:r>
              <a:rPr lang="pt-BR" sz="2000" b="0" dirty="0">
                <a:solidFill>
                  <a:srgbClr val="FFFFFF"/>
                </a:solidFill>
                <a:latin typeface="Tahoma" charset="0"/>
                <a:ea typeface="ＭＳ Ｐゴシック" charset="0"/>
                <a:cs typeface="Tahoma" charset="0"/>
              </a:rPr>
              <a:t> </a:t>
            </a:r>
            <a:r>
              <a:rPr lang="pt-BR" sz="2000" b="0" dirty="0" smtClean="0">
                <a:solidFill>
                  <a:srgbClr val="FFFFFF"/>
                </a:solidFill>
                <a:latin typeface="Tahoma" charset="0"/>
                <a:ea typeface="ＭＳ Ｐゴシック" charset="0"/>
                <a:cs typeface="Tahoma" charset="0"/>
              </a:rPr>
              <a:t>ou econômica</a:t>
            </a:r>
          </a:p>
          <a:p>
            <a:pPr marL="1200150" lvl="1" indent="-457200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r>
              <a:rPr lang="pt-BR" sz="2000" b="0" dirty="0" smtClean="0">
                <a:solidFill>
                  <a:srgbClr val="FFFFFF"/>
                </a:solidFill>
                <a:latin typeface="Tahoma" charset="0"/>
                <a:ea typeface="ＭＳ Ｐゴシック" charset="0"/>
                <a:cs typeface="Tahoma" charset="0"/>
              </a:rPr>
              <a:t>Elevação do lucros dos bancos</a:t>
            </a:r>
          </a:p>
          <a:p>
            <a:pPr marL="1200150" lvl="1" indent="-457200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r>
              <a:rPr lang="pt-BR" sz="2000" b="0" dirty="0" smtClean="0">
                <a:solidFill>
                  <a:srgbClr val="FFFFFF"/>
                </a:solidFill>
                <a:latin typeface="Tahoma" charset="0"/>
                <a:ea typeface="ＭＳ Ｐゴシック" charset="0"/>
                <a:cs typeface="Tahoma" charset="0"/>
              </a:rPr>
              <a:t>Abuso na utilização de mecanismos financeiros:</a:t>
            </a:r>
          </a:p>
          <a:p>
            <a:pPr marL="2057400" lvl="3" indent="-457200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Font typeface="Courier New"/>
              <a:buChar char="o"/>
            </a:pPr>
            <a:r>
              <a:rPr lang="pt-BR" sz="2000" b="0" dirty="0" smtClean="0">
                <a:solidFill>
                  <a:srgbClr val="FFFFFF"/>
                </a:solidFill>
                <a:latin typeface="Tahoma" charset="0"/>
                <a:ea typeface="ＭＳ Ｐゴシック" charset="0"/>
                <a:cs typeface="Tahoma" charset="0"/>
              </a:rPr>
              <a:t>“</a:t>
            </a:r>
            <a:r>
              <a:rPr lang="pt-BR" sz="2000" b="0" i="1" dirty="0">
                <a:solidFill>
                  <a:srgbClr val="FFFFFF"/>
                </a:solidFill>
                <a:latin typeface="Tahoma" charset="0"/>
                <a:ea typeface="ＭＳ Ｐゴシック" charset="0"/>
                <a:cs typeface="Tahoma" charset="0"/>
              </a:rPr>
              <a:t>S</a:t>
            </a:r>
            <a:r>
              <a:rPr lang="pt-BR" sz="2000" b="0" i="1" dirty="0" smtClean="0">
                <a:solidFill>
                  <a:srgbClr val="FFFFFF"/>
                </a:solidFill>
                <a:latin typeface="Tahoma" charset="0"/>
                <a:ea typeface="ＭＳ Ｐゴシック" charset="0"/>
                <a:cs typeface="Tahoma" charset="0"/>
              </a:rPr>
              <a:t>wap</a:t>
            </a:r>
            <a:r>
              <a:rPr lang="pt-BR" sz="2000" b="0" dirty="0" smtClean="0">
                <a:solidFill>
                  <a:srgbClr val="FFFFFF"/>
                </a:solidFill>
                <a:latin typeface="Tahoma" charset="0"/>
                <a:ea typeface="ＭＳ Ｐゴシック" charset="0"/>
                <a:cs typeface="Tahoma" charset="0"/>
              </a:rPr>
              <a:t>”</a:t>
            </a:r>
            <a:r>
              <a:rPr lang="pt-BR" sz="2000" b="0" dirty="0">
                <a:solidFill>
                  <a:srgbClr val="FFFFFF"/>
                </a:solidFill>
                <a:latin typeface="Tahoma" charset="0"/>
                <a:ea typeface="ＭＳ Ｐゴシック" charset="0"/>
                <a:cs typeface="Tahoma" charset="0"/>
              </a:rPr>
              <a:t> C</a:t>
            </a:r>
            <a:r>
              <a:rPr lang="pt-BR" sz="2000" b="0" dirty="0" smtClean="0">
                <a:solidFill>
                  <a:srgbClr val="FFFFFF"/>
                </a:solidFill>
                <a:latin typeface="Tahoma" charset="0"/>
                <a:ea typeface="ＭＳ Ｐゴシック" charset="0"/>
                <a:cs typeface="Tahoma" charset="0"/>
              </a:rPr>
              <a:t>ambial</a:t>
            </a:r>
          </a:p>
          <a:p>
            <a:pPr marL="2057400" lvl="3" indent="-457200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Font typeface="Courier New"/>
              <a:buChar char="o"/>
            </a:pPr>
            <a:r>
              <a:rPr lang="pt-BR" sz="2000" b="0" dirty="0" smtClean="0">
                <a:solidFill>
                  <a:srgbClr val="FFFFFF"/>
                </a:solidFill>
                <a:latin typeface="Tahoma" charset="0"/>
                <a:ea typeface="ＭＳ Ｐゴシック" charset="0"/>
                <a:cs typeface="Tahoma" charset="0"/>
              </a:rPr>
              <a:t>Operações “Compromissadas”</a:t>
            </a:r>
          </a:p>
          <a:p>
            <a:pPr marL="1200150" lvl="1" indent="-457200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r>
              <a:rPr lang="pt-BR" sz="2000" b="0" dirty="0" smtClean="0">
                <a:solidFill>
                  <a:srgbClr val="FFFFFF"/>
                </a:solidFill>
                <a:latin typeface="Tahoma" charset="0"/>
                <a:ea typeface="ＭＳ Ｐゴシック" charset="0"/>
                <a:cs typeface="Tahoma" charset="0"/>
              </a:rPr>
              <a:t>Retorno da CPMF, sob a justificativa de “déficit na Previdência”</a:t>
            </a:r>
          </a:p>
          <a:p>
            <a:pPr marL="1200150" lvl="1" indent="-457200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r>
              <a:rPr lang="pt-BR" sz="2000" b="0" dirty="0" smtClean="0">
                <a:solidFill>
                  <a:srgbClr val="FFFFFF"/>
                </a:solidFill>
                <a:latin typeface="Tahoma" charset="0"/>
                <a:ea typeface="ＭＳ Ｐゴシック" charset="0"/>
                <a:cs typeface="Tahoma" charset="0"/>
              </a:rPr>
              <a:t>Elevação da DRU de 20 para 30%</a:t>
            </a:r>
          </a:p>
          <a:p>
            <a:pPr marL="1200150" lvl="1" indent="-457200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r>
              <a:rPr lang="pt-BR" sz="2000" b="0" dirty="0">
                <a:solidFill>
                  <a:srgbClr val="FFFFFF"/>
                </a:solidFill>
                <a:latin typeface="Tahoma" charset="0"/>
                <a:ea typeface="ＭＳ Ｐゴシック" charset="0"/>
                <a:cs typeface="Tahoma" charset="0"/>
              </a:rPr>
              <a:t>Independência do BC (PEC 43/2015</a:t>
            </a:r>
            <a:r>
              <a:rPr lang="pt-BR" sz="2000" b="0" dirty="0" smtClean="0">
                <a:solidFill>
                  <a:srgbClr val="FFFFFF"/>
                </a:solidFill>
                <a:latin typeface="Tahoma" charset="0"/>
                <a:ea typeface="ＭＳ Ｐゴシック" charset="0"/>
                <a:cs typeface="Tahoma" charset="0"/>
              </a:rPr>
              <a:t>)</a:t>
            </a:r>
          </a:p>
          <a:p>
            <a:pPr marL="1200150" lvl="1" indent="-457200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r>
              <a:rPr lang="pt-BR" sz="2000" b="0" dirty="0" smtClean="0">
                <a:solidFill>
                  <a:srgbClr val="FFFFFF"/>
                </a:solidFill>
                <a:latin typeface="Tahoma" charset="0"/>
                <a:ea typeface="ＭＳ Ｐゴシック" charset="0"/>
                <a:cs typeface="Tahoma" charset="0"/>
              </a:rPr>
              <a:t>Emissão de Títulos da Dívida Externa em </a:t>
            </a:r>
          </a:p>
          <a:p>
            <a:pPr lvl="1" indent="0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</a:pPr>
            <a:r>
              <a:rPr lang="pt-BR" sz="2000" b="0" dirty="0">
                <a:solidFill>
                  <a:srgbClr val="FFFFFF"/>
                </a:solidFill>
                <a:latin typeface="Tahoma" charset="0"/>
                <a:ea typeface="ＭＳ Ｐゴシック" charset="0"/>
                <a:cs typeface="Tahoma" charset="0"/>
              </a:rPr>
              <a:t>	</a:t>
            </a:r>
            <a:r>
              <a:rPr lang="pt-BR" sz="2000" b="0" dirty="0" smtClean="0">
                <a:solidFill>
                  <a:srgbClr val="FFFFFF"/>
                </a:solidFill>
                <a:latin typeface="Tahoma" charset="0"/>
                <a:ea typeface="ＭＳ Ｐゴシック" charset="0"/>
                <a:cs typeface="Tahoma" charset="0"/>
              </a:rPr>
              <a:t>	março/2016, APESAR DAS RESERVAS</a:t>
            </a:r>
          </a:p>
          <a:p>
            <a:pPr marL="1085850" lvl="1" indent="-342900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r>
              <a:rPr lang="pt-BR" sz="2000" b="0" dirty="0" smtClean="0">
                <a:solidFill>
                  <a:srgbClr val="FFFFFF"/>
                </a:solidFill>
                <a:latin typeface="Tahoma" charset="0"/>
                <a:ea typeface="ＭＳ Ｐゴシック" charset="0"/>
                <a:cs typeface="Tahoma" charset="0"/>
              </a:rPr>
              <a:t>PLP </a:t>
            </a:r>
            <a:r>
              <a:rPr lang="pt-BR" sz="2000" b="0" dirty="0">
                <a:solidFill>
                  <a:srgbClr val="FFFFFF"/>
                </a:solidFill>
                <a:latin typeface="Tahoma" charset="0"/>
                <a:ea typeface="ＭＳ Ｐゴシック" charset="0"/>
                <a:cs typeface="Tahoma" charset="0"/>
              </a:rPr>
              <a:t>257/</a:t>
            </a:r>
            <a:r>
              <a:rPr lang="pt-BR" sz="2000" b="0" dirty="0" smtClean="0">
                <a:solidFill>
                  <a:srgbClr val="FFFFFF"/>
                </a:solidFill>
                <a:latin typeface="Tahoma" charset="0"/>
                <a:ea typeface="ＭＳ Ｐゴシック" charset="0"/>
                <a:cs typeface="Tahoma" charset="0"/>
              </a:rPr>
              <a:t>2016: </a:t>
            </a:r>
            <a:r>
              <a:rPr lang="pt-BR" sz="2000" b="0" dirty="0">
                <a:solidFill>
                  <a:srgbClr val="FFFFFF"/>
                </a:solidFill>
                <a:latin typeface="Tahoma" charset="0"/>
                <a:ea typeface="ＭＳ Ｐゴシック" charset="0"/>
                <a:cs typeface="Tahoma" charset="0"/>
              </a:rPr>
              <a:t>transforma a União em seguradora internacional para investidores e garante remuneração da sobra de caixa de bancos </a:t>
            </a:r>
          </a:p>
          <a:p>
            <a:pPr marL="1200150" lvl="1" indent="-457200">
              <a:spcBef>
                <a:spcPts val="0"/>
              </a:spcBef>
              <a:spcAft>
                <a:spcPts val="600"/>
              </a:spcAft>
              <a:buFont typeface="Arial"/>
              <a:buChar char="•"/>
            </a:pPr>
            <a:endParaRPr lang="pt-BR" b="0" dirty="0" smtClean="0">
              <a:solidFill>
                <a:srgbClr val="FFFFFF"/>
              </a:solidFill>
              <a:latin typeface="Tahoma" charset="0"/>
              <a:ea typeface="ＭＳ Ｐゴシック" charset="0"/>
              <a:cs typeface="Tahoma" charset="0"/>
            </a:endParaRPr>
          </a:p>
          <a:p>
            <a:pPr>
              <a:spcBef>
                <a:spcPts val="0"/>
              </a:spcBef>
            </a:pPr>
            <a:endParaRPr lang="pt-BR" sz="500" dirty="0" smtClean="0">
              <a:solidFill>
                <a:schemeClr val="tx1"/>
              </a:solidFill>
              <a:latin typeface="Tahoma" charset="0"/>
              <a:ea typeface="ＭＳ Ｐゴシック" charset="0"/>
              <a:cs typeface="Tahoma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13240" y="1916832"/>
            <a:ext cx="2921653" cy="1525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10463" y="4437112"/>
            <a:ext cx="3404411" cy="1504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5946773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2480" y="188640"/>
            <a:ext cx="9633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rgbClr val="94C600"/>
                </a:solidFill>
                <a:latin typeface="Tahoma"/>
                <a:cs typeface="Tahoma"/>
              </a:rPr>
              <a:t>Qual é a principal determinante da CRISE FISCAL?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472" y="692696"/>
            <a:ext cx="9705528" cy="252028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6093296"/>
            <a:ext cx="101375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94C600"/>
                </a:solidFill>
                <a:latin typeface="Tahoma"/>
                <a:cs typeface="Tahoma"/>
              </a:rPr>
              <a:t>DÍVIDA INTERNA CRESCEU 732 BILHÕES </a:t>
            </a:r>
            <a:r>
              <a:rPr lang="pt-BR" dirty="0">
                <a:solidFill>
                  <a:srgbClr val="94C600"/>
                </a:solidFill>
                <a:latin typeface="Tahoma"/>
                <a:cs typeface="Tahoma"/>
              </a:rPr>
              <a:t>em 11 meses de 2015</a:t>
            </a:r>
          </a:p>
          <a:p>
            <a:pPr algn="ctr"/>
            <a:r>
              <a:rPr lang="pt-BR" dirty="0">
                <a:solidFill>
                  <a:srgbClr val="94C600"/>
                </a:solidFill>
                <a:latin typeface="Tahoma"/>
                <a:cs typeface="Tahoma"/>
              </a:rPr>
              <a:t>Qual é  a contrapartida dessa dívida?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0472" y="3284984"/>
            <a:ext cx="9705528" cy="280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2026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ulso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Puls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sq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sq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ulso 1">
        <a:dk1>
          <a:srgbClr val="000000"/>
        </a:dk1>
        <a:lt1>
          <a:srgbClr val="CCECFF"/>
        </a:lt1>
        <a:dk2>
          <a:srgbClr val="000066"/>
        </a:dk2>
        <a:lt2>
          <a:srgbClr val="6699FF"/>
        </a:lt2>
        <a:accent1>
          <a:srgbClr val="33CCCC"/>
        </a:accent1>
        <a:accent2>
          <a:srgbClr val="0099FF"/>
        </a:accent2>
        <a:accent3>
          <a:srgbClr val="E2F4FF"/>
        </a:accent3>
        <a:accent4>
          <a:srgbClr val="000000"/>
        </a:accent4>
        <a:accent5>
          <a:srgbClr val="ADE2E2"/>
        </a:accent5>
        <a:accent6>
          <a:srgbClr val="008AE7"/>
        </a:accent6>
        <a:hlink>
          <a:srgbClr val="FFFFFF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o 2">
        <a:dk1>
          <a:srgbClr val="000000"/>
        </a:dk1>
        <a:lt1>
          <a:srgbClr val="FFFFFF"/>
        </a:lt1>
        <a:dk2>
          <a:srgbClr val="000066"/>
        </a:dk2>
        <a:lt2>
          <a:srgbClr val="FFCC66"/>
        </a:lt2>
        <a:accent1>
          <a:srgbClr val="FF9900"/>
        </a:accent1>
        <a:accent2>
          <a:srgbClr val="000044"/>
        </a:accent2>
        <a:accent3>
          <a:srgbClr val="AAAAB8"/>
        </a:accent3>
        <a:accent4>
          <a:srgbClr val="DADADA"/>
        </a:accent4>
        <a:accent5>
          <a:srgbClr val="FFCAAA"/>
        </a:accent5>
        <a:accent6>
          <a:srgbClr val="00003D"/>
        </a:accent6>
        <a:hlink>
          <a:srgbClr val="3366FF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AEAEAE"/>
        </a:accent6>
        <a:hlink>
          <a:srgbClr val="4D4D4D"/>
        </a:hlink>
        <a:folHlink>
          <a:srgbClr val="8686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o 4">
        <a:dk1>
          <a:srgbClr val="000000"/>
        </a:dk1>
        <a:lt1>
          <a:srgbClr val="FFFFFF"/>
        </a:lt1>
        <a:dk2>
          <a:srgbClr val="660033"/>
        </a:dk2>
        <a:lt2>
          <a:srgbClr val="FFCC66"/>
        </a:lt2>
        <a:accent1>
          <a:srgbClr val="FF9900"/>
        </a:accent1>
        <a:accent2>
          <a:srgbClr val="440022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3D001E"/>
        </a:accent6>
        <a:hlink>
          <a:srgbClr val="B20059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5">
        <a:dk1>
          <a:srgbClr val="000000"/>
        </a:dk1>
        <a:lt1>
          <a:srgbClr val="FFFFFF"/>
        </a:lt1>
        <a:dk2>
          <a:srgbClr val="663300"/>
        </a:dk2>
        <a:lt2>
          <a:srgbClr val="FFCC66"/>
        </a:lt2>
        <a:accent1>
          <a:srgbClr val="FF9900"/>
        </a:accent1>
        <a:accent2>
          <a:srgbClr val="361B00"/>
        </a:accent2>
        <a:accent3>
          <a:srgbClr val="B8ADAA"/>
        </a:accent3>
        <a:accent4>
          <a:srgbClr val="DADADA"/>
        </a:accent4>
        <a:accent5>
          <a:srgbClr val="FFCAAA"/>
        </a:accent5>
        <a:accent6>
          <a:srgbClr val="301700"/>
        </a:accent6>
        <a:hlink>
          <a:srgbClr val="996633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6">
        <a:dk1>
          <a:srgbClr val="000000"/>
        </a:dk1>
        <a:lt1>
          <a:srgbClr val="FFFFFF"/>
        </a:lt1>
        <a:dk2>
          <a:srgbClr val="003300"/>
        </a:dk2>
        <a:lt2>
          <a:srgbClr val="FFCC66"/>
        </a:lt2>
        <a:accent1>
          <a:srgbClr val="CC9900"/>
        </a:accent1>
        <a:accent2>
          <a:srgbClr val="001600"/>
        </a:accent2>
        <a:accent3>
          <a:srgbClr val="AAADAA"/>
        </a:accent3>
        <a:accent4>
          <a:srgbClr val="DADADA"/>
        </a:accent4>
        <a:accent5>
          <a:srgbClr val="E2CAAA"/>
        </a:accent5>
        <a:accent6>
          <a:srgbClr val="001300"/>
        </a:accent6>
        <a:hlink>
          <a:srgbClr val="0066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31920</TotalTime>
  <Words>1307</Words>
  <Application>Microsoft Office PowerPoint</Application>
  <PresentationFormat>Papel A4 (210 x 297 mm)</PresentationFormat>
  <Paragraphs>345</Paragraphs>
  <Slides>20</Slides>
  <Notes>14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1" baseType="lpstr">
      <vt:lpstr>Pulso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Maria Lúcia F. Carneiro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sem título</dc:title>
  <dc:creator>Maria Lucia Fattorelli</dc:creator>
  <cp:lastModifiedBy>colive</cp:lastModifiedBy>
  <cp:revision>1809</cp:revision>
  <cp:lastPrinted>2008-11-20T19:12:03Z</cp:lastPrinted>
  <dcterms:created xsi:type="dcterms:W3CDTF">2001-11-19T18:24:28Z</dcterms:created>
  <dcterms:modified xsi:type="dcterms:W3CDTF">2016-04-11T18:22:55Z</dcterms:modified>
</cp:coreProperties>
</file>