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2" r:id="rId5"/>
    <p:sldId id="277" r:id="rId6"/>
    <p:sldId id="28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75" r:id="rId15"/>
    <p:sldId id="269" r:id="rId16"/>
    <p:sldId id="268" r:id="rId17"/>
    <p:sldId id="270" r:id="rId18"/>
    <p:sldId id="276" r:id="rId19"/>
    <p:sldId id="273" r:id="rId20"/>
    <p:sldId id="280" r:id="rId21"/>
    <p:sldId id="282" r:id="rId22"/>
    <p:sldId id="260" r:id="rId23"/>
    <p:sldId id="261" r:id="rId24"/>
    <p:sldId id="27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7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2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12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75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08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04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38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37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47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55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22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3D16-72F2-40A2-9E8E-DF3C406BF9E0}" type="datetimeFigureOut">
              <a:rPr lang="pt-BR" smtClean="0"/>
              <a:t>25/03/2018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8DE3A-D049-46AA-877B-2F8EBDC1EA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69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daamazonia.org.br/" TargetMode="External"/><Relationship Id="rId2" Type="http://schemas.openxmlformats.org/officeDocument/2006/relationships/hyperlink" Target="mailto:ecandotti@sbpcnet.org.b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 a memória do futuro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 smtClean="0"/>
              <a:t>Ennio</a:t>
            </a:r>
            <a:r>
              <a:rPr lang="pt-BR" dirty="0" smtClean="0"/>
              <a:t> </a:t>
            </a:r>
            <a:r>
              <a:rPr lang="pt-BR" dirty="0" err="1" smtClean="0"/>
              <a:t>Candotti</a:t>
            </a:r>
            <a:endParaRPr lang="pt-BR" sz="2800" dirty="0" smtClean="0"/>
          </a:p>
          <a:p>
            <a:r>
              <a:rPr lang="pt-BR" sz="2600" dirty="0" smtClean="0"/>
              <a:t>Museu da Amazônia</a:t>
            </a:r>
          </a:p>
          <a:p>
            <a:r>
              <a:rPr lang="pt-BR" sz="2600" dirty="0" smtClean="0"/>
              <a:t>O Senado do Futuro</a:t>
            </a:r>
            <a:endParaRPr lang="pt-BR" sz="2200" dirty="0" smtClean="0"/>
          </a:p>
          <a:p>
            <a:r>
              <a:rPr lang="pt-BR" sz="2200" dirty="0" smtClean="0"/>
              <a:t>26 de março de 2018</a:t>
            </a:r>
          </a:p>
        </p:txBody>
      </p:sp>
    </p:spTree>
    <p:extLst>
      <p:ext uri="{BB962C8B-B14F-4D97-AF65-F5344CB8AC3E}">
        <p14:creationId xmlns:p14="http://schemas.microsoft.com/office/powerpoint/2010/main" val="424808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                                 </a:t>
            </a:r>
            <a:r>
              <a:rPr lang="pt-BR" sz="3200" i="1" dirty="0" smtClean="0"/>
              <a:t>revelar e esconder 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Quais segredos da longevidade escondem as   plantas ? (algumas com + de 500 anos)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Quais são os segredos dos processos que permitem às plantas regenerar seus órgãos (*)?</a:t>
            </a:r>
            <a:endParaRPr lang="pt-BR" sz="2800" dirty="0" smtClean="0"/>
          </a:p>
          <a:p>
            <a:pPr marL="0" indent="0" algn="ctr">
              <a:buNone/>
            </a:pPr>
            <a:r>
              <a:rPr lang="pt-BR" sz="2800" i="1" dirty="0" smtClean="0"/>
              <a:t>                   </a:t>
            </a:r>
          </a:p>
          <a:p>
            <a:pPr marL="0" indent="0" algn="ctr">
              <a:buNone/>
            </a:pPr>
            <a:r>
              <a:rPr lang="pt-BR" sz="2800" i="1" dirty="0" smtClean="0"/>
              <a:t>(</a:t>
            </a:r>
            <a:r>
              <a:rPr lang="pt-BR" sz="2400" b="1" i="1" dirty="0" smtClean="0"/>
              <a:t>*) </a:t>
            </a:r>
            <a:r>
              <a:rPr lang="pt-BR" sz="2400" b="1" i="1" dirty="0" err="1" smtClean="0"/>
              <a:t>K.Sugimoto</a:t>
            </a:r>
            <a:r>
              <a:rPr lang="pt-BR" sz="2400" b="1" i="1" dirty="0" smtClean="0"/>
              <a:t>, </a:t>
            </a:r>
            <a:r>
              <a:rPr lang="pt-BR" sz="2400" b="1" i="1" dirty="0" err="1" smtClean="0"/>
              <a:t>Trends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Cell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Bio</a:t>
            </a:r>
            <a:r>
              <a:rPr lang="pt-BR" sz="2400" b="1" i="1" dirty="0" smtClean="0"/>
              <a:t> 2011 </a:t>
            </a:r>
            <a:r>
              <a:rPr lang="pt-BR" sz="2400" b="1" i="1" dirty="0" err="1" smtClean="0"/>
              <a:t>vol</a:t>
            </a:r>
            <a:r>
              <a:rPr lang="pt-BR" sz="2400" b="1" i="1" dirty="0" smtClean="0"/>
              <a:t> 21 n 4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462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</a:t>
            </a:r>
            <a:r>
              <a:rPr lang="pt-BR" sz="3200" i="1" dirty="0" smtClean="0"/>
              <a:t>regenerar e transformar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  O dia em que se revelar como as plantas regeneram suas folhas, galhos e raízes...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Ninguém mais derrubará uma árvore...Ninguém?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/>
              <a:t>T</a:t>
            </a:r>
            <a:r>
              <a:rPr lang="pt-BR" dirty="0" smtClean="0"/>
              <a:t>alvez a imitará para se realizar como  </a:t>
            </a:r>
            <a:r>
              <a:rPr lang="pt-BR" dirty="0" err="1" smtClean="0"/>
              <a:t>multípede</a:t>
            </a:r>
            <a:r>
              <a:rPr lang="pt-BR" dirty="0" smtClean="0"/>
              <a:t> ou simplesmente quadrúpede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98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i="1" dirty="0" smtClean="0"/>
              <a:t>                          coletar e inventariar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1.  ampliar a amostragem:  hoje de 0,17 /km</a:t>
            </a:r>
            <a:r>
              <a:rPr lang="pt-BR" baseline="30000" dirty="0" smtClean="0"/>
              <a:t>2</a:t>
            </a:r>
            <a:r>
              <a:rPr lang="pt-BR" dirty="0" smtClean="0"/>
              <a:t> para pelo menos 0,34/km</a:t>
            </a:r>
            <a:r>
              <a:rPr lang="pt-BR" baseline="30000" dirty="0" smtClean="0"/>
              <a:t>2 </a:t>
            </a:r>
            <a:r>
              <a:rPr lang="pt-BR" sz="2800" dirty="0" smtClean="0"/>
              <a:t>(coletar </a:t>
            </a:r>
            <a:r>
              <a:rPr lang="pt-BR" sz="2800" dirty="0"/>
              <a:t>6</a:t>
            </a:r>
            <a:r>
              <a:rPr lang="pt-BR" sz="2800" dirty="0" smtClean="0"/>
              <a:t>00 000 plantas)</a:t>
            </a:r>
          </a:p>
          <a:p>
            <a:pPr marL="0" indent="0">
              <a:buNone/>
            </a:pPr>
            <a:r>
              <a:rPr lang="pt-BR" sz="2000" b="1" dirty="0" smtClean="0"/>
              <a:t>                                                                                       no </a:t>
            </a:r>
            <a:r>
              <a:rPr lang="pt-BR" sz="2000" b="1" dirty="0" err="1" smtClean="0"/>
              <a:t>centrosul</a:t>
            </a:r>
            <a:r>
              <a:rPr lang="pt-BR" sz="2000" b="1" dirty="0" smtClean="0"/>
              <a:t> 1,5/km</a:t>
            </a:r>
            <a:r>
              <a:rPr lang="pt-BR" sz="2000" b="1" baseline="30000" dirty="0" smtClean="0"/>
              <a:t>2</a:t>
            </a:r>
          </a:p>
          <a:p>
            <a:pPr marL="0" indent="0">
              <a:buNone/>
            </a:pPr>
            <a:r>
              <a:rPr lang="pt-BR" dirty="0" smtClean="0"/>
              <a:t>2. Sabemos que 50% das sementes são recalcitrantes (só germinam no local de origem) 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3. Os programas de reflorestamento exigem um inventário florestal e florístico  consistente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021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i="1" dirty="0" smtClean="0"/>
              <a:t>Mapa das </a:t>
            </a:r>
            <a:r>
              <a:rPr lang="pt-BR" sz="2000" i="1" dirty="0" err="1" smtClean="0"/>
              <a:t>sitios</a:t>
            </a:r>
            <a:r>
              <a:rPr lang="pt-BR" sz="2000" i="1" dirty="0" smtClean="0"/>
              <a:t> de coleta de plantas  na Amazônia, indicando as áreas protegidas     </a:t>
            </a:r>
            <a:r>
              <a:rPr lang="pt-BR" sz="2000" b="1" i="1" dirty="0" smtClean="0"/>
              <a:t>(</a:t>
            </a:r>
            <a:r>
              <a:rPr lang="pt-BR" sz="2000" b="1" i="1" dirty="0" err="1" smtClean="0"/>
              <a:t>D.Zappi</a:t>
            </a:r>
            <a:r>
              <a:rPr lang="pt-BR" sz="2000" b="1" i="1" dirty="0" smtClean="0"/>
              <a:t> &amp; </a:t>
            </a:r>
            <a:r>
              <a:rPr lang="pt-BR" sz="2000" b="1" i="1" dirty="0" err="1" smtClean="0"/>
              <a:t>E.Bellon</a:t>
            </a:r>
            <a:r>
              <a:rPr lang="pt-BR" sz="2000" b="1" i="1" dirty="0" smtClean="0"/>
              <a:t>)</a:t>
            </a:r>
            <a:endParaRPr lang="pt-BR" sz="2000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 l="9961" t="12571" r="23404" b="4381"/>
          <a:stretch>
            <a:fillRect/>
          </a:stretch>
        </p:blipFill>
        <p:spPr bwMode="auto">
          <a:xfrm>
            <a:off x="1344014" y="1600200"/>
            <a:ext cx="64559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10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                                    </a:t>
            </a:r>
            <a:r>
              <a:rPr lang="pt-BR" sz="3200" i="1" dirty="0" smtClean="0"/>
              <a:t>conhecer para conservar 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            há grandes vazios de conhecimento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nas unidades de conservação!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861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i="1" dirty="0" smtClean="0"/>
              <a:t>                                             </a:t>
            </a:r>
            <a:r>
              <a:rPr lang="pt-BR" sz="3200" i="1" dirty="0" smtClean="0"/>
              <a:t> memória e  diversidade            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“As sementes da discórdia”: conservar a diversidade ou alimentar a produtividade</a:t>
            </a:r>
          </a:p>
          <a:p>
            <a:pPr marL="0" indent="0" algn="ctr">
              <a:buNone/>
            </a:pPr>
            <a:r>
              <a:rPr lang="pt-BR" dirty="0"/>
              <a:t> </a:t>
            </a:r>
            <a:r>
              <a:rPr lang="pt-BR" sz="2800" i="1" dirty="0" smtClean="0"/>
              <a:t>As culturas tradicionais conservam e produzem variedades.(*)</a:t>
            </a:r>
          </a:p>
          <a:p>
            <a:pPr marL="0" indent="0" algn="ctr">
              <a:buNone/>
            </a:pPr>
            <a:r>
              <a:rPr lang="pt-BR" b="1" dirty="0" smtClean="0"/>
              <a:t>A produtividade precisa esterilizar a diversidade?</a:t>
            </a:r>
            <a:r>
              <a:rPr lang="pt-BR" dirty="0" smtClean="0"/>
              <a:t> 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000" b="1" dirty="0" smtClean="0"/>
              <a:t>(*) </a:t>
            </a:r>
            <a:r>
              <a:rPr lang="pt-BR" sz="2000" b="1" dirty="0" err="1" smtClean="0"/>
              <a:t>P.Sodero</a:t>
            </a:r>
            <a:r>
              <a:rPr lang="pt-BR" sz="2000" b="1" dirty="0" smtClean="0"/>
              <a:t> Diversidade Biológica e Cultural da Amazonia p.373 MEPEG 09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95478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i="1" dirty="0" smtClean="0"/>
              <a:t>                                      100 000 flores</a:t>
            </a:r>
            <a:endParaRPr lang="pt-BR" sz="28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1.Criar  ‘bancos’ de sementes e “laboratórios vivos”: Jardins Botânicos na floresta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2. Promover um programa de popularização da botânica,  da microbiologia, da bioquímica nas escolas, nos parques e museus no interior da Amazônia.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/>
              <a:t>3</a:t>
            </a:r>
            <a:r>
              <a:rPr lang="pt-BR" dirty="0" smtClean="0"/>
              <a:t>. </a:t>
            </a:r>
            <a:r>
              <a:rPr lang="pt-BR" dirty="0"/>
              <a:t>V</a:t>
            </a:r>
            <a:r>
              <a:rPr lang="pt-BR" dirty="0" smtClean="0"/>
              <a:t>alorizar e defender a diversidade cultural e social dos povos que vivem na floresta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4. Defender seus direitos à terra, à dignidade e ao conhecimento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640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i="1" dirty="0" smtClean="0"/>
              <a:t>                                          </a:t>
            </a:r>
            <a:br>
              <a:rPr lang="pt-BR" sz="3200" i="1" dirty="0" smtClean="0"/>
            </a:br>
            <a:r>
              <a:rPr lang="pt-BR" sz="3200" i="1" dirty="0" smtClean="0"/>
              <a:t>                           a memória do futuro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só a diversidade guarda a memória                </a:t>
            </a:r>
          </a:p>
          <a:p>
            <a:pPr marL="0" indent="0" algn="ctr">
              <a:buNone/>
            </a:pPr>
            <a:r>
              <a:rPr lang="pt-BR" dirty="0" smtClean="0"/>
              <a:t>       </a:t>
            </a:r>
          </a:p>
          <a:p>
            <a:pPr marL="0" indent="0" algn="ctr">
              <a:buNone/>
            </a:pPr>
            <a:r>
              <a:rPr lang="pt-BR" dirty="0"/>
              <a:t>d</a:t>
            </a:r>
            <a:r>
              <a:rPr lang="pt-BR" dirty="0" smtClean="0"/>
              <a:t>evemos reconhecer suas marcas, inscritas </a:t>
            </a:r>
          </a:p>
          <a:p>
            <a:pPr marL="0" indent="0" algn="ctr">
              <a:buNone/>
            </a:pPr>
            <a:r>
              <a:rPr lang="pt-BR" dirty="0" smtClean="0"/>
              <a:t>na floresta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676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i="1" dirty="0" smtClean="0"/>
              <a:t>                </a:t>
            </a:r>
            <a:r>
              <a:rPr lang="pt-BR" sz="3200" i="1" dirty="0" smtClean="0"/>
              <a:t>nas sementes a verdade</a:t>
            </a:r>
            <a:r>
              <a:rPr lang="pt-BR" sz="2800" i="1" dirty="0" smtClean="0"/>
              <a:t>  </a:t>
            </a:r>
            <a:r>
              <a:rPr lang="pt-BR" sz="2800" i="1" dirty="0"/>
              <a:t/>
            </a:r>
            <a:br>
              <a:rPr lang="pt-BR" sz="2800" i="1" dirty="0"/>
            </a:br>
            <a:r>
              <a:rPr lang="pt-BR" sz="2800" i="1" dirty="0"/>
              <a:t>                                                  </a:t>
            </a:r>
            <a:r>
              <a:rPr lang="pt-BR" sz="2000" b="1" i="1" dirty="0"/>
              <a:t>f</a:t>
            </a:r>
            <a:r>
              <a:rPr lang="pt-BR" sz="2000" b="1" i="1" dirty="0" smtClean="0"/>
              <a:t>oto </a:t>
            </a:r>
            <a:r>
              <a:rPr lang="pt-BR" sz="2000" b="1" i="1" dirty="0" err="1"/>
              <a:t>Krajcberg</a:t>
            </a:r>
            <a:endParaRPr lang="pt-BR" sz="2000" b="1" dirty="0"/>
          </a:p>
        </p:txBody>
      </p:sp>
      <p:pic>
        <p:nvPicPr>
          <p:cNvPr id="4" name="Picture 2" descr="C:\Users\Ennio\Documents\Imagens\planta krajcber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700808"/>
            <a:ext cx="6906328" cy="4176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051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as cinzas não conservam a memória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119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i="1" dirty="0" smtClean="0"/>
              <a:t>                                  na Amazônia, as marcas do futuro </a:t>
            </a:r>
            <a:endParaRPr lang="pt-BR" sz="28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 algn="ctr">
              <a:buNone/>
            </a:pPr>
            <a:r>
              <a:rPr lang="pt-BR" dirty="0" smtClean="0"/>
              <a:t>Um laboratório de bioquímica na Holanda  ‘cultivou’ bifes a partir de células tronco de boi </a:t>
            </a:r>
            <a:r>
              <a:rPr lang="pt-BR" b="1" dirty="0" smtClean="0"/>
              <a:t>(*)</a:t>
            </a:r>
            <a:endParaRPr lang="pt-BR" b="1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Em breve produziremos carne sem que seja preciso desmatar para criar gado.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O progresso científico pode contribuir para reduzir a intolerância e a violência na Amazônia?                                      </a:t>
            </a:r>
          </a:p>
          <a:p>
            <a:pPr marL="0" indent="0" algn="ctr">
              <a:buNone/>
            </a:pPr>
            <a:endParaRPr lang="pt-BR" sz="2800" b="1" dirty="0"/>
          </a:p>
          <a:p>
            <a:pPr marL="0" indent="0" algn="ctr">
              <a:buNone/>
            </a:pPr>
            <a:r>
              <a:rPr lang="pt-BR" sz="2800" b="1" dirty="0" smtClean="0"/>
              <a:t>                                                 (*)  ver: </a:t>
            </a:r>
            <a:r>
              <a:rPr lang="pt-BR" sz="2800" b="1" dirty="0" err="1" smtClean="0"/>
              <a:t>stem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cells</a:t>
            </a:r>
            <a:r>
              <a:rPr lang="pt-BR" sz="2800" b="1" dirty="0" smtClean="0"/>
              <a:t> </a:t>
            </a:r>
            <a:r>
              <a:rPr lang="pt-BR" sz="2800" b="1" dirty="0" err="1" smtClean="0"/>
              <a:t>beef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3374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</a:t>
            </a:r>
            <a:r>
              <a:rPr lang="pt-BR" dirty="0" smtClean="0">
                <a:hlinkClick r:id="rId2"/>
              </a:rPr>
              <a:t>ecandotti@sbpcnet.org.br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mtClean="0"/>
              <a:t>                </a:t>
            </a:r>
            <a:r>
              <a:rPr lang="pt-BR" smtClean="0">
                <a:hlinkClick r:id="rId3"/>
              </a:rPr>
              <a:t>www.museudaamazonia.org.br</a:t>
            </a:r>
            <a:r>
              <a:rPr lang="pt-BR" smtClean="0"/>
              <a:t> 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97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198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i="1" dirty="0" smtClean="0"/>
              <a:t>                       tesouros do tempo e da memória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Há quantos milhões de anos a Amarica do Sul ocupa a atual posição no planeta?</a:t>
            </a:r>
          </a:p>
          <a:p>
            <a:pPr marL="0" indent="0">
              <a:buNone/>
            </a:pPr>
            <a:r>
              <a:rPr lang="pt-BR" dirty="0" smtClean="0"/>
              <a:t>                                  </a:t>
            </a:r>
            <a:r>
              <a:rPr lang="pt-BR" b="1" dirty="0" smtClean="0"/>
              <a:t>quarenta</a:t>
            </a:r>
            <a:endParaRPr lang="pt-BR" b="1" dirty="0"/>
          </a:p>
          <a:p>
            <a:pPr marL="0" indent="0">
              <a:buNone/>
            </a:pPr>
            <a:r>
              <a:rPr lang="pt-BR" dirty="0" smtClean="0"/>
              <a:t>       </a:t>
            </a:r>
          </a:p>
          <a:p>
            <a:pPr marL="0" indent="0">
              <a:buNone/>
            </a:pPr>
            <a:r>
              <a:rPr lang="pt-BR" sz="2400" dirty="0" smtClean="0"/>
              <a:t>       há 140 milhões formava um só continente com a África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Quantos milhões de anos tem a floresta?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</a:t>
            </a:r>
            <a:r>
              <a:rPr lang="pt-BR" b="1" dirty="0" smtClean="0"/>
              <a:t>de quatro a seis (*)</a:t>
            </a:r>
          </a:p>
          <a:p>
            <a:pPr marL="0" indent="0">
              <a:buNone/>
            </a:pPr>
            <a:r>
              <a:rPr lang="pt-BR" sz="2400" i="1" dirty="0" smtClean="0"/>
              <a:t> </a:t>
            </a:r>
          </a:p>
          <a:p>
            <a:pPr marL="0" indent="0">
              <a:buNone/>
            </a:pPr>
            <a:r>
              <a:rPr lang="pt-BR" sz="1900" i="1" dirty="0" smtClean="0"/>
              <a:t>(</a:t>
            </a:r>
            <a:r>
              <a:rPr lang="pt-BR" sz="1900" b="1" i="1" dirty="0" smtClean="0"/>
              <a:t>*)Peter Toledo et al. Diversidade </a:t>
            </a:r>
            <a:r>
              <a:rPr lang="pt-BR" sz="1900" b="1" i="1" dirty="0" err="1" smtClean="0"/>
              <a:t>Biologica</a:t>
            </a:r>
            <a:r>
              <a:rPr lang="pt-BR" sz="1900" b="1" i="1" dirty="0" smtClean="0"/>
              <a:t> e Cultural da Amazonia </a:t>
            </a:r>
            <a:r>
              <a:rPr lang="pt-BR" sz="1900" b="1" i="1" dirty="0" err="1" smtClean="0"/>
              <a:t>pg</a:t>
            </a:r>
            <a:r>
              <a:rPr lang="pt-BR" sz="1900" b="1" i="1" dirty="0" smtClean="0"/>
              <a:t> 3   MPEG 2009</a:t>
            </a:r>
            <a:endParaRPr lang="pt-BR" sz="1900" b="1" i="1" dirty="0"/>
          </a:p>
        </p:txBody>
      </p:sp>
    </p:spTree>
    <p:extLst>
      <p:ext uri="{BB962C8B-B14F-4D97-AF65-F5344CB8AC3E}">
        <p14:creationId xmlns:p14="http://schemas.microsoft.com/office/powerpoint/2010/main" val="3560231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i="1" dirty="0" smtClean="0"/>
              <a:t>                                                5 milhões de km2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 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As dimensões da floresta são importantes para explicar a grande biodiversidade?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i="1" dirty="0" smtClean="0"/>
              <a:t> Poderia ocorrer se tivesse dimensões menores?</a:t>
            </a:r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486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i="1" dirty="0" smtClean="0"/>
              <a:t>                 o </a:t>
            </a:r>
            <a:r>
              <a:rPr lang="pt-BR" sz="3200" i="1" dirty="0"/>
              <a:t>todo é maior do que as partes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O </a:t>
            </a:r>
            <a:r>
              <a:rPr lang="pt-BR" dirty="0"/>
              <a:t>patrimônio genético associado </a:t>
            </a:r>
            <a:r>
              <a:rPr lang="pt-BR" dirty="0" smtClean="0"/>
              <a:t>a uma floresta tropical cresce linearmente com </a:t>
            </a:r>
            <a:r>
              <a:rPr lang="pt-BR" dirty="0"/>
              <a:t>a área ocupada como </a:t>
            </a:r>
          </a:p>
          <a:p>
            <a:pPr marL="0" indent="0" algn="ctr">
              <a:buNone/>
            </a:pPr>
            <a:r>
              <a:rPr lang="pt-BR" dirty="0"/>
              <a:t>      2 , 4,  6,  8 </a:t>
            </a:r>
            <a:r>
              <a:rPr lang="pt-BR" dirty="0" smtClean="0"/>
              <a:t> </a:t>
            </a: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ou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 2, 4,  8, 16, 32  (como cresce uma população)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0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i="1" dirty="0" smtClean="0"/>
              <a:t>                                          a corrida à </a:t>
            </a:r>
            <a:r>
              <a:rPr lang="pt-BR" sz="3200" i="1" dirty="0" err="1" smtClean="0"/>
              <a:t>bergenina</a:t>
            </a:r>
            <a:r>
              <a:rPr lang="pt-BR" sz="3200" i="1" dirty="0" smtClean="0"/>
              <a:t>  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 </a:t>
            </a:r>
          </a:p>
          <a:p>
            <a:pPr marL="0" indent="0" algn="ctr">
              <a:buNone/>
            </a:pPr>
            <a:r>
              <a:rPr lang="pt-BR" dirty="0" smtClean="0"/>
              <a:t>....de um kg de casca de </a:t>
            </a:r>
            <a:r>
              <a:rPr lang="pt-BR" dirty="0" err="1" smtClean="0"/>
              <a:t>Uxi</a:t>
            </a:r>
            <a:r>
              <a:rPr lang="pt-BR" dirty="0" smtClean="0"/>
              <a:t> amarelo  </a:t>
            </a:r>
          </a:p>
          <a:p>
            <a:pPr marL="0" indent="0" algn="ctr">
              <a:buNone/>
            </a:pPr>
            <a:r>
              <a:rPr lang="pt-BR" i="1" dirty="0" smtClean="0"/>
              <a:t>(</a:t>
            </a:r>
            <a:r>
              <a:rPr lang="pt-BR" i="1" dirty="0" err="1" smtClean="0"/>
              <a:t>Endopleura</a:t>
            </a:r>
            <a:r>
              <a:rPr lang="pt-BR" i="1" dirty="0" smtClean="0"/>
              <a:t> </a:t>
            </a:r>
            <a:r>
              <a:rPr lang="pt-BR" i="1" dirty="0" err="1" smtClean="0"/>
              <a:t>uchi</a:t>
            </a:r>
            <a:r>
              <a:rPr lang="pt-BR" i="1" dirty="0" smtClean="0"/>
              <a:t>) </a:t>
            </a:r>
            <a:r>
              <a:rPr lang="pt-BR" dirty="0" smtClean="0"/>
              <a:t>extraem-se </a:t>
            </a:r>
            <a:r>
              <a:rPr lang="pt-BR" dirty="0"/>
              <a:t>algumas gramas de </a:t>
            </a:r>
            <a:r>
              <a:rPr lang="pt-BR" dirty="0" err="1"/>
              <a:t>bergenina</a:t>
            </a:r>
            <a:r>
              <a:rPr lang="pt-BR" dirty="0"/>
              <a:t>, uma molécula que no mercado internacional de produtos </a:t>
            </a:r>
            <a:r>
              <a:rPr lang="pt-BR" dirty="0" err="1" smtClean="0"/>
              <a:t>nutracêuticos</a:t>
            </a:r>
            <a:r>
              <a:rPr lang="pt-BR" b="1" dirty="0" smtClean="0"/>
              <a:t> </a:t>
            </a:r>
            <a:r>
              <a:rPr lang="pt-BR" b="1" dirty="0"/>
              <a:t>vale </a:t>
            </a:r>
            <a:r>
              <a:rPr lang="pt-BR" b="1" dirty="0" smtClean="0"/>
              <a:t>US$100 </a:t>
            </a:r>
            <a:r>
              <a:rPr lang="pt-BR" b="1" dirty="0"/>
              <a:t>a miligrama</a:t>
            </a:r>
            <a:r>
              <a:rPr lang="pt-BR" dirty="0"/>
              <a:t> </a:t>
            </a:r>
            <a:r>
              <a:rPr lang="pt-BR" dirty="0" smtClean="0"/>
              <a:t>(catálogos Sigma </a:t>
            </a:r>
            <a:r>
              <a:rPr lang="pt-BR" dirty="0" err="1"/>
              <a:t>Aldrich</a:t>
            </a:r>
            <a:r>
              <a:rPr lang="pt-BR" dirty="0" smtClean="0"/>
              <a:t>).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                                         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8027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                             ...</a:t>
            </a:r>
            <a:r>
              <a:rPr lang="pt-BR" sz="3200" i="1" dirty="0" smtClean="0"/>
              <a:t>de </a:t>
            </a:r>
            <a:r>
              <a:rPr lang="pt-BR" sz="3200" i="1" dirty="0" err="1" smtClean="0"/>
              <a:t>bergenina</a:t>
            </a:r>
            <a:r>
              <a:rPr lang="pt-BR" sz="3200" i="1" dirty="0" smtClean="0"/>
              <a:t> ou sementes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</a:t>
            </a:r>
          </a:p>
          <a:p>
            <a:pPr marL="0" indent="0">
              <a:buNone/>
            </a:pPr>
            <a:r>
              <a:rPr lang="pt-BR" dirty="0" smtClean="0"/>
              <a:t>               a </a:t>
            </a:r>
            <a:r>
              <a:rPr lang="pt-BR" dirty="0" err="1" smtClean="0"/>
              <a:t>bergenina</a:t>
            </a:r>
            <a:r>
              <a:rPr lang="pt-BR" dirty="0" smtClean="0"/>
              <a:t> é uma riqueza quando  </a:t>
            </a:r>
          </a:p>
          <a:p>
            <a:pPr marL="0" indent="0">
              <a:buNone/>
            </a:pPr>
            <a:r>
              <a:rPr lang="pt-BR" dirty="0" smtClean="0"/>
              <a:t>        conhecemos o processo de produção e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dominamos o seu comércio...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a arte do mimetismo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96453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i="1" dirty="0" smtClean="0"/>
              <a:t>                                  bicho folha  ou folha bicho?</a:t>
            </a:r>
            <a:endParaRPr lang="pt-BR" sz="3200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9252" y="1600200"/>
            <a:ext cx="67254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411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i="1" dirty="0" smtClean="0"/>
              <a:t>                               imitar e transformar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   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        no teatro de guerra e paz da floresta as      plantas e os animais desenvolveram ao longo de milênios formas de sobrevivência e defesa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41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/>
              <a:t>               </a:t>
            </a:r>
            <a:br>
              <a:rPr lang="pt-BR" sz="3200" dirty="0" smtClean="0"/>
            </a:br>
            <a:r>
              <a:rPr lang="pt-BR" sz="3200" dirty="0"/>
              <a:t> </a:t>
            </a:r>
            <a:r>
              <a:rPr lang="pt-BR" sz="3200" dirty="0" smtClean="0"/>
              <a:t>                                 </a:t>
            </a:r>
            <a:r>
              <a:rPr lang="pt-BR" sz="3600" i="1" dirty="0"/>
              <a:t>v</a:t>
            </a:r>
            <a:r>
              <a:rPr lang="pt-BR" sz="3600" i="1" dirty="0" smtClean="0"/>
              <a:t>ariar e resistir</a:t>
            </a:r>
            <a:r>
              <a:rPr lang="pt-BR" dirty="0" smtClean="0"/>
              <a:t>                 </a:t>
            </a:r>
            <a:br>
              <a:rPr lang="pt-BR" dirty="0" smtClean="0"/>
            </a:br>
            <a:r>
              <a:rPr lang="pt-BR" dirty="0" smtClean="0"/>
              <a:t>                            </a:t>
            </a:r>
            <a:endParaRPr lang="pt-BR" sz="3600" i="1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pt-BR" sz="4500" dirty="0" smtClean="0"/>
          </a:p>
          <a:p>
            <a:pPr marL="0" indent="0" algn="ctr">
              <a:buNone/>
            </a:pPr>
            <a:endParaRPr lang="pt-BR" sz="4600" dirty="0" smtClean="0"/>
          </a:p>
          <a:p>
            <a:pPr marL="0" indent="0" algn="ctr">
              <a:buNone/>
            </a:pPr>
            <a:r>
              <a:rPr lang="pt-BR" sz="4600" dirty="0" smtClean="0"/>
              <a:t>Encontramos na floresta variedades selvagens de </a:t>
            </a:r>
            <a:r>
              <a:rPr lang="pt-BR" sz="4600" dirty="0" err="1" smtClean="0"/>
              <a:t>Hevea</a:t>
            </a:r>
            <a:r>
              <a:rPr lang="pt-BR" sz="4600" dirty="0" smtClean="0"/>
              <a:t> resistentes à ferrugem das folhas (</a:t>
            </a:r>
            <a:r>
              <a:rPr lang="pt-BR" sz="4600" i="1" dirty="0" err="1" smtClean="0"/>
              <a:t>microcyclus</a:t>
            </a:r>
            <a:r>
              <a:rPr lang="pt-BR" sz="4600" i="1" dirty="0" smtClean="0"/>
              <a:t> </a:t>
            </a:r>
            <a:r>
              <a:rPr lang="pt-BR" sz="4600" i="1" dirty="0" err="1" smtClean="0"/>
              <a:t>ulei</a:t>
            </a:r>
            <a:r>
              <a:rPr lang="pt-BR" sz="4600" i="1" dirty="0" smtClean="0"/>
              <a:t>)</a:t>
            </a:r>
            <a:r>
              <a:rPr lang="pt-BR" sz="4600" dirty="0" smtClean="0"/>
              <a:t> (*) ou do Cacau resistentes à vassoura de bruxa (</a:t>
            </a:r>
            <a:r>
              <a:rPr lang="pt-BR" sz="4600" i="1" dirty="0" err="1" smtClean="0"/>
              <a:t>Marasmus</a:t>
            </a:r>
            <a:r>
              <a:rPr lang="pt-BR" sz="4600" i="1" dirty="0" smtClean="0"/>
              <a:t> </a:t>
            </a:r>
            <a:r>
              <a:rPr lang="pt-BR" sz="4600" i="1" dirty="0" err="1" smtClean="0"/>
              <a:t>perniciosus</a:t>
            </a:r>
            <a:r>
              <a:rPr lang="pt-BR" sz="4600" dirty="0" smtClean="0"/>
              <a:t>) </a:t>
            </a:r>
          </a:p>
          <a:p>
            <a:pPr marL="0" indent="0">
              <a:buNone/>
            </a:pPr>
            <a:endParaRPr lang="pt-BR" sz="3300" dirty="0" smtClean="0"/>
          </a:p>
          <a:p>
            <a:pPr marL="0" indent="0">
              <a:buNone/>
            </a:pPr>
            <a:endParaRPr lang="pt-BR" sz="3300" dirty="0" smtClean="0"/>
          </a:p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                                                     </a:t>
            </a:r>
            <a:r>
              <a:rPr lang="pt-BR" sz="2800" b="1" dirty="0" smtClean="0"/>
              <a:t> </a:t>
            </a:r>
            <a:r>
              <a:rPr lang="pt-BR" sz="3300" b="1" dirty="0" smtClean="0"/>
              <a:t> (*) </a:t>
            </a:r>
            <a:r>
              <a:rPr lang="pt-BR" sz="3300" b="1" dirty="0" err="1" smtClean="0"/>
              <a:t>G.Prance</a:t>
            </a:r>
            <a:r>
              <a:rPr lang="pt-BR" sz="3300" b="1" dirty="0" smtClean="0"/>
              <a:t>, Acta bot. bras. 1989</a:t>
            </a:r>
          </a:p>
          <a:p>
            <a:pPr marL="0" indent="0" algn="ctr">
              <a:buNone/>
            </a:pPr>
            <a:endParaRPr lang="pt-BR" sz="2800" b="1" dirty="0" smtClean="0"/>
          </a:p>
          <a:p>
            <a:pPr marL="0" indent="0" algn="ctr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7396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</a:t>
            </a:r>
            <a:r>
              <a:rPr lang="pt-BR" sz="3200" i="1" dirty="0" smtClean="0"/>
              <a:t>evoluir </a:t>
            </a:r>
            <a:r>
              <a:rPr lang="pt-BR" sz="3200" dirty="0" smtClean="0"/>
              <a:t>e </a:t>
            </a:r>
            <a:r>
              <a:rPr lang="pt-BR" sz="3200" i="1" dirty="0" smtClean="0"/>
              <a:t>selecionar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Quantos </a:t>
            </a:r>
            <a:r>
              <a:rPr lang="pt-BR" dirty="0"/>
              <a:t>milhares de anos foram necessários para </a:t>
            </a:r>
            <a:r>
              <a:rPr lang="pt-BR" dirty="0" smtClean="0"/>
              <a:t>vencer o agressor?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Em extensões menores de floresta (amazônica) tais </a:t>
            </a:r>
            <a:r>
              <a:rPr lang="pt-BR" dirty="0"/>
              <a:t>espécies resistentes </a:t>
            </a:r>
            <a:r>
              <a:rPr lang="pt-BR" dirty="0" smtClean="0"/>
              <a:t>também ocorreriam</a:t>
            </a:r>
            <a:r>
              <a:rPr lang="pt-BR" dirty="0"/>
              <a:t>?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167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i="1" dirty="0" smtClean="0"/>
              <a:t>                                                      ver  e olhar </a:t>
            </a:r>
            <a:endParaRPr lang="pt-BR" sz="32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A floresta é um laboratório a céu aberto, uma biblioteca, que guarda sinais e marcas de guerras e tréguas, de seleção e adaptação das espécies que a habitam. </a:t>
            </a:r>
          </a:p>
          <a:p>
            <a:pPr marL="0" indent="0" algn="ctr">
              <a:buNone/>
            </a:pPr>
            <a:r>
              <a:rPr lang="pt-BR" dirty="0" smtClean="0"/>
              <a:t>Registros de histórias muito antigas.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931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791</Words>
  <Application>Microsoft Office PowerPoint</Application>
  <PresentationFormat>Apresentação na tela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 a memória do futuro</vt:lpstr>
      <vt:lpstr>                                  na Amazônia, as marcas do futuro </vt:lpstr>
      <vt:lpstr>                                          a corrida à bergenina  </vt:lpstr>
      <vt:lpstr>                              ...de bergenina ou sementes</vt:lpstr>
      <vt:lpstr>                                  bicho folha  ou folha bicho?</vt:lpstr>
      <vt:lpstr>                               imitar e transformar</vt:lpstr>
      <vt:lpstr>                                                  variar e resistir                                              </vt:lpstr>
      <vt:lpstr>                      evoluir e selecionar</vt:lpstr>
      <vt:lpstr>                                                      ver  e olhar </vt:lpstr>
      <vt:lpstr>                                  revelar e esconder </vt:lpstr>
      <vt:lpstr>                         regenerar e transformar</vt:lpstr>
      <vt:lpstr>                          coletar e inventariar</vt:lpstr>
      <vt:lpstr>Mapa das sitios de coleta de plantas  na Amazônia, indicando as áreas protegidas     (D.Zappi &amp; E.Bellon)</vt:lpstr>
      <vt:lpstr>                                    conhecer para conservar </vt:lpstr>
      <vt:lpstr>                                              memória e  diversidade            </vt:lpstr>
      <vt:lpstr>                                      100 000 flores</vt:lpstr>
      <vt:lpstr>                                                                      a memória do futuro</vt:lpstr>
      <vt:lpstr>                nas sementes a verdade                                                     foto Krajcberg</vt:lpstr>
      <vt:lpstr>Apresentação do PowerPoint</vt:lpstr>
      <vt:lpstr>Apresentação do PowerPoint</vt:lpstr>
      <vt:lpstr>Apresentação do PowerPoint</vt:lpstr>
      <vt:lpstr>                       tesouros do tempo e da memória</vt:lpstr>
      <vt:lpstr>                                                5 milhões de km2</vt:lpstr>
      <vt:lpstr>                 o todo é maior do que as partes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floresta e a memória</dc:title>
  <dc:creator>Musa13</dc:creator>
  <cp:lastModifiedBy>Musa13</cp:lastModifiedBy>
  <cp:revision>46</cp:revision>
  <dcterms:created xsi:type="dcterms:W3CDTF">2017-11-09T19:46:15Z</dcterms:created>
  <dcterms:modified xsi:type="dcterms:W3CDTF">2018-03-26T02:43:48Z</dcterms:modified>
</cp:coreProperties>
</file>