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01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28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4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1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4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49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1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4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3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5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69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7934-E70D-4CD5-85F8-110861C9827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15135-5F65-4C57-B99C-6EE35B1CBE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457200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MODERNIZAÇÃO DO REGIME LEGAL DAS DUPLICATAS E TÍTULO DE CRÉDITO ELETRÔNICO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 Títulos do Agronegócio no </a:t>
            </a:r>
            <a:b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Projeto de Lei do Senado Federal n. 487/13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09800" y="3886200"/>
            <a:ext cx="6400800" cy="1752600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en-US" b="1" dirty="0" smtClean="0"/>
              <a:t>Erik F. Oioli</a:t>
            </a:r>
          </a:p>
          <a:p>
            <a:pPr algn="r"/>
            <a:r>
              <a:rPr lang="en-US" dirty="0" err="1" smtClean="0"/>
              <a:t>Doutor</a:t>
            </a:r>
            <a:r>
              <a:rPr lang="en-US" dirty="0" smtClean="0"/>
              <a:t> e </a:t>
            </a:r>
            <a:r>
              <a:rPr lang="en-US" dirty="0" err="1" smtClean="0"/>
              <a:t>Mestre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Direito</a:t>
            </a:r>
            <a:r>
              <a:rPr lang="en-US" dirty="0" smtClean="0"/>
              <a:t> </a:t>
            </a:r>
            <a:r>
              <a:rPr lang="en-US" dirty="0" err="1" smtClean="0"/>
              <a:t>Comercial</a:t>
            </a:r>
            <a:r>
              <a:rPr lang="en-US" dirty="0" smtClean="0"/>
              <a:t> pela USP</a:t>
            </a:r>
          </a:p>
          <a:p>
            <a:pPr algn="r"/>
            <a:r>
              <a:rPr lang="en-US" dirty="0" err="1" smtClean="0"/>
              <a:t>Coord</a:t>
            </a:r>
            <a:r>
              <a:rPr lang="en-US" dirty="0" smtClean="0"/>
              <a:t>. </a:t>
            </a:r>
            <a:r>
              <a:rPr lang="en-US" dirty="0" err="1" smtClean="0"/>
              <a:t>Departamento</a:t>
            </a:r>
            <a:r>
              <a:rPr lang="en-US" dirty="0" smtClean="0"/>
              <a:t> de </a:t>
            </a:r>
            <a:r>
              <a:rPr lang="en-US" dirty="0" err="1" smtClean="0"/>
              <a:t>Direito</a:t>
            </a:r>
            <a:r>
              <a:rPr lang="en-US" dirty="0" smtClean="0"/>
              <a:t> </a:t>
            </a:r>
            <a:r>
              <a:rPr lang="en-US" dirty="0" err="1" smtClean="0"/>
              <a:t>Comercial</a:t>
            </a:r>
            <a:r>
              <a:rPr lang="en-US" dirty="0" smtClean="0"/>
              <a:t> do CEU/IICS</a:t>
            </a:r>
          </a:p>
          <a:p>
            <a:pPr algn="r"/>
            <a:r>
              <a:rPr lang="en-US" dirty="0" smtClean="0"/>
              <a:t>Prof. Dr. do </a:t>
            </a:r>
            <a:r>
              <a:rPr lang="en-US" dirty="0" err="1" smtClean="0"/>
              <a:t>Insper</a:t>
            </a:r>
            <a:r>
              <a:rPr lang="en-US" dirty="0" smtClean="0"/>
              <a:t> – </a:t>
            </a:r>
            <a:r>
              <a:rPr lang="en-US" dirty="0" err="1" smtClean="0"/>
              <a:t>Instituto</a:t>
            </a:r>
            <a:r>
              <a:rPr lang="en-US" dirty="0" smtClean="0"/>
              <a:t> de </a:t>
            </a:r>
            <a:r>
              <a:rPr lang="en-US" dirty="0" err="1" smtClean="0"/>
              <a:t>Ensino</a:t>
            </a:r>
            <a:r>
              <a:rPr lang="en-US" dirty="0" smtClean="0"/>
              <a:t> e </a:t>
            </a:r>
            <a:r>
              <a:rPr lang="en-US" dirty="0" err="1" smtClean="0"/>
              <a:t>Pesquisa</a:t>
            </a:r>
            <a:endParaRPr lang="en-US" dirty="0" smtClean="0"/>
          </a:p>
          <a:p>
            <a:pPr algn="r"/>
            <a:r>
              <a:rPr lang="en-US" dirty="0" err="1" smtClean="0"/>
              <a:t>Advogado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São Paulo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952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Títulos do Agronegócio Eletrônicos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Art. 710: “O </a:t>
            </a:r>
            <a:r>
              <a:rPr lang="en-US" sz="1800" dirty="0" err="1" smtClean="0"/>
              <a:t>título</a:t>
            </a:r>
            <a:r>
              <a:rPr lang="en-US" sz="1800" dirty="0" smtClean="0"/>
              <a:t> de 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 </a:t>
            </a:r>
            <a:r>
              <a:rPr lang="en-US" sz="1800" b="1" dirty="0" err="1" smtClean="0"/>
              <a:t>pode</a:t>
            </a:r>
            <a:r>
              <a:rPr lang="en-US" sz="1800" b="1" dirty="0" smtClean="0"/>
              <a:t> </a:t>
            </a:r>
            <a:r>
              <a:rPr lang="en-US" sz="1800" dirty="0" err="1" smtClean="0"/>
              <a:t>ser</a:t>
            </a:r>
            <a:r>
              <a:rPr lang="en-US" sz="1800" dirty="0" smtClean="0"/>
              <a:t> </a:t>
            </a:r>
            <a:r>
              <a:rPr lang="en-US" sz="1800" dirty="0" err="1" smtClean="0"/>
              <a:t>registrado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sistema</a:t>
            </a:r>
            <a:r>
              <a:rPr lang="en-US" sz="1800" dirty="0" smtClean="0"/>
              <a:t> de </a:t>
            </a:r>
            <a:r>
              <a:rPr lang="en-US" sz="1800" dirty="0" err="1" smtClean="0"/>
              <a:t>registro</a:t>
            </a:r>
            <a:r>
              <a:rPr lang="en-US" sz="1800" dirty="0" smtClean="0"/>
              <a:t> e de </a:t>
            </a:r>
            <a:r>
              <a:rPr lang="en-US" sz="1800" dirty="0" err="1" smtClean="0"/>
              <a:t>liquidação</a:t>
            </a:r>
            <a:r>
              <a:rPr lang="en-US" sz="1800" dirty="0" smtClean="0"/>
              <a:t> </a:t>
            </a:r>
            <a:r>
              <a:rPr lang="en-US" sz="1800" dirty="0" err="1" smtClean="0"/>
              <a:t>financeira</a:t>
            </a:r>
            <a:r>
              <a:rPr lang="en-US" sz="1800" dirty="0" smtClean="0"/>
              <a:t> de </a:t>
            </a:r>
            <a:r>
              <a:rPr lang="en-US" sz="1800" dirty="0" err="1" smtClean="0"/>
              <a:t>ativos</a:t>
            </a:r>
            <a:r>
              <a:rPr lang="en-US" sz="1800" dirty="0" smtClean="0"/>
              <a:t> </a:t>
            </a:r>
            <a:r>
              <a:rPr lang="en-US" sz="1800" dirty="0" err="1" smtClean="0"/>
              <a:t>autorizado</a:t>
            </a:r>
            <a:r>
              <a:rPr lang="en-US" sz="1800" dirty="0" smtClean="0"/>
              <a:t> </a:t>
            </a:r>
            <a:r>
              <a:rPr lang="en-US" sz="1800" dirty="0" err="1" smtClean="0"/>
              <a:t>pelo</a:t>
            </a:r>
            <a:r>
              <a:rPr lang="en-US" sz="1800" dirty="0" smtClean="0"/>
              <a:t> Banco Central do Brasil, </a:t>
            </a:r>
            <a:r>
              <a:rPr lang="en-US" sz="1800" dirty="0" err="1" smtClean="0"/>
              <a:t>tornando</a:t>
            </a:r>
            <a:r>
              <a:rPr lang="en-US" sz="1800" dirty="0" smtClean="0"/>
              <a:t>-se um </a:t>
            </a:r>
            <a:r>
              <a:rPr lang="en-US" sz="1800" dirty="0" err="1" smtClean="0"/>
              <a:t>ativo</a:t>
            </a:r>
            <a:r>
              <a:rPr lang="en-US" sz="1800" dirty="0" smtClean="0"/>
              <a:t> </a:t>
            </a:r>
            <a:r>
              <a:rPr lang="en-US" sz="1800" dirty="0" err="1" smtClean="0"/>
              <a:t>financeiro</a:t>
            </a:r>
            <a:r>
              <a:rPr lang="en-US" sz="1800" dirty="0" smtClean="0"/>
              <a:t> (…).”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Art. 730: “A CPR, para </a:t>
            </a:r>
            <a:r>
              <a:rPr lang="en-US" sz="1800" dirty="0" err="1" smtClean="0"/>
              <a:t>ter</a:t>
            </a:r>
            <a:r>
              <a:rPr lang="en-US" sz="1800" dirty="0" smtClean="0"/>
              <a:t> </a:t>
            </a:r>
            <a:r>
              <a:rPr lang="en-US" sz="1800" dirty="0" err="1" smtClean="0"/>
              <a:t>eficácia</a:t>
            </a:r>
            <a:r>
              <a:rPr lang="en-US" sz="1800" dirty="0" smtClean="0"/>
              <a:t> contra </a:t>
            </a:r>
            <a:r>
              <a:rPr lang="en-US" sz="1800" dirty="0" err="1" smtClean="0"/>
              <a:t>terceiros</a:t>
            </a:r>
            <a:r>
              <a:rPr lang="en-US" sz="1800" dirty="0" smtClean="0"/>
              <a:t>, </a:t>
            </a:r>
            <a:r>
              <a:rPr lang="en-US" sz="1800" dirty="0" err="1" smtClean="0"/>
              <a:t>deve</a:t>
            </a:r>
            <a:r>
              <a:rPr lang="en-US" sz="1800" dirty="0" smtClean="0"/>
              <a:t> </a:t>
            </a:r>
            <a:r>
              <a:rPr lang="en-US" sz="1800" dirty="0" err="1" smtClean="0"/>
              <a:t>ser</a:t>
            </a:r>
            <a:r>
              <a:rPr lang="en-US" sz="1800" dirty="0" smtClean="0"/>
              <a:t> </a:t>
            </a:r>
            <a:r>
              <a:rPr lang="en-US" sz="1800" dirty="0" err="1" smtClean="0"/>
              <a:t>inscrita</a:t>
            </a:r>
            <a:r>
              <a:rPr lang="en-US" sz="1800" dirty="0" smtClean="0"/>
              <a:t> no </a:t>
            </a:r>
            <a:r>
              <a:rPr lang="en-US" sz="1800" dirty="0" err="1" smtClean="0"/>
              <a:t>Livro</a:t>
            </a:r>
            <a:r>
              <a:rPr lang="en-US" sz="1800" dirty="0" smtClean="0"/>
              <a:t> </a:t>
            </a:r>
            <a:r>
              <a:rPr lang="en-US" sz="1800" dirty="0" err="1" smtClean="0"/>
              <a:t>Auxiliar</a:t>
            </a:r>
            <a:r>
              <a:rPr lang="en-US" sz="1800" dirty="0" smtClean="0"/>
              <a:t> do </a:t>
            </a:r>
            <a:r>
              <a:rPr lang="en-US" sz="1800" dirty="0" err="1" smtClean="0"/>
              <a:t>Cartório</a:t>
            </a:r>
            <a:r>
              <a:rPr lang="en-US" sz="1800" dirty="0" smtClean="0"/>
              <a:t> de </a:t>
            </a:r>
            <a:r>
              <a:rPr lang="en-US" sz="1800" b="1" dirty="0" err="1" smtClean="0"/>
              <a:t>Registro</a:t>
            </a:r>
            <a:r>
              <a:rPr lang="en-US" sz="1800" b="1" dirty="0" smtClean="0"/>
              <a:t> de Imóveis </a:t>
            </a:r>
            <a:r>
              <a:rPr lang="en-US" sz="1800" dirty="0" smtClean="0"/>
              <a:t>do </a:t>
            </a:r>
            <a:r>
              <a:rPr lang="en-US" sz="1800" dirty="0" err="1" smtClean="0"/>
              <a:t>domicílio</a:t>
            </a:r>
            <a:r>
              <a:rPr lang="en-US" sz="1800" dirty="0" smtClean="0"/>
              <a:t> do </a:t>
            </a:r>
            <a:r>
              <a:rPr lang="en-US" sz="1800" dirty="0" err="1" smtClean="0"/>
              <a:t>emitente</a:t>
            </a:r>
            <a:r>
              <a:rPr lang="en-US" sz="1800" dirty="0" smtClean="0"/>
              <a:t>”.</a:t>
            </a:r>
          </a:p>
          <a:p>
            <a:pPr algn="just"/>
            <a:r>
              <a:rPr lang="en-US" sz="1800" dirty="0" smtClean="0"/>
              <a:t>	(…)</a:t>
            </a:r>
            <a:endParaRPr lang="en-US" sz="1800" dirty="0"/>
          </a:p>
          <a:p>
            <a:pPr algn="just"/>
            <a:r>
              <a:rPr lang="en-US" sz="1800" dirty="0" smtClean="0"/>
              <a:t>	§2o. “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caso</a:t>
            </a:r>
            <a:r>
              <a:rPr lang="en-US" sz="1800" dirty="0" smtClean="0"/>
              <a:t> de </a:t>
            </a:r>
            <a:r>
              <a:rPr lang="en-US" sz="1800" dirty="0" err="1" smtClean="0"/>
              <a:t>penhor</a:t>
            </a:r>
            <a:r>
              <a:rPr lang="en-US" sz="1800" dirty="0" smtClean="0"/>
              <a:t> </a:t>
            </a:r>
            <a:r>
              <a:rPr lang="en-US" sz="1800" dirty="0" err="1" smtClean="0"/>
              <a:t>ou</a:t>
            </a:r>
            <a:r>
              <a:rPr lang="en-US" sz="1800" dirty="0" smtClean="0"/>
              <a:t> de </a:t>
            </a:r>
            <a:r>
              <a:rPr lang="en-US" sz="1800" dirty="0" err="1" smtClean="0"/>
              <a:t>alienação</a:t>
            </a:r>
            <a:r>
              <a:rPr lang="en-US" sz="1800" dirty="0" smtClean="0"/>
              <a:t> </a:t>
            </a:r>
            <a:r>
              <a:rPr lang="en-US" sz="1800" dirty="0" err="1" smtClean="0"/>
              <a:t>fiduciária</a:t>
            </a:r>
            <a:r>
              <a:rPr lang="en-US" sz="1800" dirty="0" smtClean="0"/>
              <a:t> </a:t>
            </a:r>
            <a:r>
              <a:rPr lang="en-US" sz="1800" dirty="0" err="1" smtClean="0"/>
              <a:t>sobre</a:t>
            </a:r>
            <a:r>
              <a:rPr lang="en-US" sz="1800" dirty="0" smtClean="0"/>
              <a:t> </a:t>
            </a:r>
            <a:r>
              <a:rPr lang="en-US" sz="1800" b="1" dirty="0" err="1" smtClean="0"/>
              <a:t>bem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móvel</a:t>
            </a:r>
            <a:r>
              <a:rPr lang="en-US" sz="1800" dirty="0" smtClean="0"/>
              <a:t>, 	</a:t>
            </a:r>
            <a:r>
              <a:rPr lang="en-US" sz="1800" dirty="0" err="1" smtClean="0"/>
              <a:t>será</a:t>
            </a:r>
            <a:r>
              <a:rPr lang="en-US" sz="1800" dirty="0" smtClean="0"/>
              <a:t> </a:t>
            </a:r>
            <a:r>
              <a:rPr lang="en-US" sz="1800" dirty="0" err="1" smtClean="0"/>
              <a:t>também</a:t>
            </a:r>
            <a:r>
              <a:rPr lang="en-US" sz="1800" dirty="0" smtClean="0"/>
              <a:t> </a:t>
            </a:r>
            <a:r>
              <a:rPr lang="en-US" sz="1800" dirty="0" err="1" smtClean="0"/>
              <a:t>feito</a:t>
            </a:r>
            <a:r>
              <a:rPr lang="en-US" sz="1800" dirty="0" smtClean="0"/>
              <a:t> </a:t>
            </a:r>
            <a:r>
              <a:rPr lang="en-US" sz="1800" dirty="0" err="1" smtClean="0"/>
              <a:t>registro</a:t>
            </a:r>
            <a:r>
              <a:rPr lang="en-US" sz="1800" dirty="0" smtClean="0"/>
              <a:t> do </a:t>
            </a:r>
            <a:r>
              <a:rPr lang="en-US" sz="1800" dirty="0" err="1" smtClean="0"/>
              <a:t>Livro</a:t>
            </a:r>
            <a:r>
              <a:rPr lang="en-US" sz="1800" dirty="0" smtClean="0"/>
              <a:t> </a:t>
            </a:r>
            <a:r>
              <a:rPr lang="en-US" sz="1800" dirty="0" err="1" smtClean="0"/>
              <a:t>Auxiliar</a:t>
            </a:r>
            <a:r>
              <a:rPr lang="en-US" sz="1800" dirty="0" smtClean="0"/>
              <a:t> do </a:t>
            </a:r>
            <a:r>
              <a:rPr lang="en-US" sz="1800" dirty="0" err="1" smtClean="0"/>
              <a:t>Cartório</a:t>
            </a:r>
            <a:r>
              <a:rPr lang="en-US" sz="1800" dirty="0" smtClean="0"/>
              <a:t> de </a:t>
            </a:r>
            <a:r>
              <a:rPr lang="en-US" sz="1800" b="1" dirty="0" smtClean="0"/>
              <a:t>Imóveis de 	</a:t>
            </a:r>
            <a:r>
              <a:rPr lang="en-US" sz="1800" b="1" dirty="0" err="1" smtClean="0"/>
              <a:t>localização</a:t>
            </a:r>
            <a:r>
              <a:rPr lang="en-US" sz="1800" b="1" dirty="0" smtClean="0"/>
              <a:t> dos bens </a:t>
            </a:r>
            <a:r>
              <a:rPr lang="en-US" sz="1800" b="1" dirty="0" err="1" smtClean="0"/>
              <a:t>empenhados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ou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alienados</a:t>
            </a:r>
            <a:r>
              <a:rPr lang="en-US" sz="1800" dirty="0" smtClean="0"/>
              <a:t> (…).”</a:t>
            </a:r>
            <a:endParaRPr lang="en-US" sz="14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Art. 768, par. </a:t>
            </a:r>
            <a:r>
              <a:rPr lang="en-US" sz="1800" dirty="0" err="1" smtClean="0"/>
              <a:t>Único</a:t>
            </a:r>
            <a:r>
              <a:rPr lang="en-US" sz="1800" dirty="0" smtClean="0"/>
              <a:t>: “O </a:t>
            </a:r>
            <a:r>
              <a:rPr lang="en-US" sz="1800" dirty="0" err="1" smtClean="0"/>
              <a:t>Certificado</a:t>
            </a:r>
            <a:r>
              <a:rPr lang="en-US" sz="1800" dirty="0" smtClean="0"/>
              <a:t> de </a:t>
            </a:r>
            <a:r>
              <a:rPr lang="en-US" sz="1800" dirty="0" err="1" smtClean="0"/>
              <a:t>Recebíveis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 </a:t>
            </a:r>
            <a:r>
              <a:rPr lang="en-US" sz="1800" dirty="0" err="1" smtClean="0"/>
              <a:t>adota</a:t>
            </a:r>
            <a:r>
              <a:rPr lang="en-US" sz="1800" dirty="0" smtClean="0"/>
              <a:t> </a:t>
            </a:r>
            <a:r>
              <a:rPr lang="en-US" sz="1800" dirty="0" err="1" smtClean="0"/>
              <a:t>exclusivamente</a:t>
            </a:r>
            <a:r>
              <a:rPr lang="en-US" sz="1800" dirty="0" smtClean="0"/>
              <a:t> o </a:t>
            </a:r>
            <a:r>
              <a:rPr lang="en-US" sz="1800" dirty="0" err="1" smtClean="0"/>
              <a:t>suporte</a:t>
            </a:r>
            <a:r>
              <a:rPr lang="en-US" sz="1800" dirty="0" smtClean="0"/>
              <a:t> </a:t>
            </a:r>
            <a:r>
              <a:rPr lang="en-US" sz="1800" dirty="0" err="1" smtClean="0"/>
              <a:t>eletrônico</a:t>
            </a:r>
            <a:r>
              <a:rPr lang="en-US" sz="1800" dirty="0" smtClean="0"/>
              <a:t>”.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88182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001000" cy="4800600"/>
          </a:xfrm>
        </p:spPr>
        <p:txBody>
          <a:bodyPr>
            <a:normAutofit/>
          </a:bodyPr>
          <a:lstStyle/>
          <a:p>
            <a:pPr algn="just"/>
            <a:r>
              <a:rPr lang="en-US" sz="1800" dirty="0" smtClean="0"/>
              <a:t>Erik F. Oioli</a:t>
            </a:r>
          </a:p>
          <a:p>
            <a:pPr algn="just"/>
            <a:r>
              <a:rPr lang="en-US" sz="1800" dirty="0" smtClean="0"/>
              <a:t>(11) 3043-4999</a:t>
            </a:r>
          </a:p>
          <a:p>
            <a:pPr algn="just"/>
            <a:r>
              <a:rPr lang="en-US" sz="1800" dirty="0" smtClean="0"/>
              <a:t>erik@vbso.com.br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5066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Contexto e Relevância do Tema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Agronegócio</a:t>
            </a:r>
            <a:r>
              <a:rPr lang="en-US" sz="1800" dirty="0" smtClean="0"/>
              <a:t> </a:t>
            </a:r>
            <a:r>
              <a:rPr lang="en-US" sz="1800" dirty="0" err="1" smtClean="0"/>
              <a:t>responde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</a:t>
            </a:r>
            <a:r>
              <a:rPr lang="en-US" sz="1800" dirty="0" err="1" smtClean="0"/>
              <a:t>aproxidamente</a:t>
            </a:r>
            <a:r>
              <a:rPr lang="en-US" sz="1800" dirty="0" smtClean="0"/>
              <a:t> 25% do PIB </a:t>
            </a:r>
            <a:r>
              <a:rPr lang="en-US" sz="1800" dirty="0" err="1" smtClean="0"/>
              <a:t>nacional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Em</a:t>
            </a:r>
            <a:r>
              <a:rPr lang="en-US" sz="1800" dirty="0" smtClean="0"/>
              <a:t> 2050, </a:t>
            </a:r>
            <a:r>
              <a:rPr lang="en-US" sz="1800" dirty="0" err="1" smtClean="0"/>
              <a:t>população</a:t>
            </a:r>
            <a:r>
              <a:rPr lang="en-US" sz="1800" dirty="0" smtClean="0"/>
              <a:t> </a:t>
            </a:r>
            <a:r>
              <a:rPr lang="en-US" sz="1800" dirty="0" err="1" smtClean="0"/>
              <a:t>mundial</a:t>
            </a:r>
            <a:r>
              <a:rPr lang="en-US" sz="1800" dirty="0" smtClean="0"/>
              <a:t> </a:t>
            </a:r>
            <a:r>
              <a:rPr lang="en-US" sz="1800" dirty="0" err="1" smtClean="0"/>
              <a:t>será</a:t>
            </a:r>
            <a:r>
              <a:rPr lang="en-US" sz="1800" dirty="0" smtClean="0"/>
              <a:t> de </a:t>
            </a:r>
            <a:r>
              <a:rPr lang="en-US" sz="1800" dirty="0" err="1" smtClean="0"/>
              <a:t>aproximadamente</a:t>
            </a:r>
            <a:r>
              <a:rPr lang="en-US" sz="1800" dirty="0" smtClean="0"/>
              <a:t> 9,7 </a:t>
            </a:r>
            <a:r>
              <a:rPr lang="en-US" sz="1800" dirty="0" err="1" smtClean="0"/>
              <a:t>bilhões</a:t>
            </a:r>
            <a:r>
              <a:rPr lang="en-US" sz="1800" dirty="0" smtClean="0"/>
              <a:t> de </a:t>
            </a:r>
            <a:r>
              <a:rPr lang="en-US" sz="1800" dirty="0" err="1" smtClean="0"/>
              <a:t>pessoas</a:t>
            </a:r>
            <a:r>
              <a:rPr lang="en-US" sz="1800" dirty="0" smtClean="0"/>
              <a:t> e o Brasil </a:t>
            </a:r>
            <a:r>
              <a:rPr lang="en-US" sz="1800" dirty="0" err="1" smtClean="0"/>
              <a:t>será</a:t>
            </a:r>
            <a:r>
              <a:rPr lang="en-US" sz="1800" dirty="0" smtClean="0"/>
              <a:t> </a:t>
            </a:r>
            <a:r>
              <a:rPr lang="en-US" sz="1800" dirty="0" err="1" smtClean="0"/>
              <a:t>responsável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</a:t>
            </a:r>
            <a:r>
              <a:rPr lang="en-US" sz="1800" dirty="0" err="1" smtClean="0"/>
              <a:t>atender</a:t>
            </a:r>
            <a:r>
              <a:rPr lang="en-US" sz="1800" dirty="0" smtClean="0"/>
              <a:t> 40% do </a:t>
            </a:r>
            <a:r>
              <a:rPr lang="en-US" sz="1800" dirty="0" err="1" smtClean="0"/>
              <a:t>aumento</a:t>
            </a:r>
            <a:r>
              <a:rPr lang="en-US" sz="1800" dirty="0" smtClean="0"/>
              <a:t> da </a:t>
            </a:r>
            <a:r>
              <a:rPr lang="en-US" sz="1800" dirty="0" err="1" smtClean="0"/>
              <a:t>demanda</a:t>
            </a:r>
            <a:r>
              <a:rPr lang="en-US" sz="1800" dirty="0" smtClean="0"/>
              <a:t> </a:t>
            </a:r>
            <a:r>
              <a:rPr lang="en-US" sz="1800" dirty="0" err="1" smtClean="0"/>
              <a:t>mundial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</a:t>
            </a:r>
            <a:r>
              <a:rPr lang="en-US" sz="1800" dirty="0" err="1" smtClean="0"/>
              <a:t>alimentos</a:t>
            </a:r>
            <a:r>
              <a:rPr lang="en-US" sz="1800" dirty="0" smtClean="0"/>
              <a:t> e </a:t>
            </a:r>
            <a:r>
              <a:rPr lang="en-US" sz="1800" dirty="0" err="1" smtClean="0"/>
              <a:t>produtos</a:t>
            </a:r>
            <a:r>
              <a:rPr lang="en-US" sz="1800" dirty="0" smtClean="0"/>
              <a:t> </a:t>
            </a:r>
            <a:r>
              <a:rPr lang="en-US" sz="1800" dirty="0" err="1" smtClean="0"/>
              <a:t>agroindustriais</a:t>
            </a:r>
            <a:r>
              <a:rPr lang="en-US" sz="1800" dirty="0" smtClean="0"/>
              <a:t> (Fonte: FAO/ONU).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Para </a:t>
            </a:r>
            <a:r>
              <a:rPr lang="en-US" sz="1800" dirty="0" err="1" smtClean="0"/>
              <a:t>tanto</a:t>
            </a:r>
            <a:r>
              <a:rPr lang="en-US" sz="1800" dirty="0" smtClean="0"/>
              <a:t>, </a:t>
            </a:r>
            <a:r>
              <a:rPr lang="en-US" sz="1800" dirty="0" err="1" smtClean="0"/>
              <a:t>será</a:t>
            </a:r>
            <a:r>
              <a:rPr lang="en-US" sz="1800" dirty="0" smtClean="0"/>
              <a:t> </a:t>
            </a:r>
            <a:r>
              <a:rPr lang="en-US" sz="1800" dirty="0" err="1" smtClean="0"/>
              <a:t>necessário</a:t>
            </a:r>
            <a:r>
              <a:rPr lang="en-US" sz="1800" dirty="0" smtClean="0"/>
              <a:t> </a:t>
            </a:r>
            <a:r>
              <a:rPr lang="en-US" sz="1800" dirty="0" err="1" smtClean="0"/>
              <a:t>superar</a:t>
            </a:r>
            <a:r>
              <a:rPr lang="en-US" sz="1800" dirty="0" smtClean="0"/>
              <a:t> </a:t>
            </a:r>
            <a:r>
              <a:rPr lang="en-US" sz="1800" dirty="0" err="1" smtClean="0"/>
              <a:t>uma</a:t>
            </a:r>
            <a:r>
              <a:rPr lang="en-US" sz="1800" dirty="0" smtClean="0"/>
              <a:t> </a:t>
            </a:r>
            <a:r>
              <a:rPr lang="en-US" sz="1800" dirty="0" err="1" smtClean="0"/>
              <a:t>série</a:t>
            </a:r>
            <a:r>
              <a:rPr lang="en-US" sz="1800" dirty="0" smtClean="0"/>
              <a:t> de </a:t>
            </a:r>
            <a:r>
              <a:rPr lang="en-US" sz="1800" dirty="0" err="1" smtClean="0"/>
              <a:t>obstáculos</a:t>
            </a:r>
            <a:r>
              <a:rPr lang="en-US" sz="1800" dirty="0" smtClean="0"/>
              <a:t> (</a:t>
            </a:r>
            <a:r>
              <a:rPr lang="en-US" sz="1800" dirty="0" err="1" smtClean="0"/>
              <a:t>infraestrutura</a:t>
            </a:r>
            <a:r>
              <a:rPr lang="en-US" sz="1800" dirty="0" smtClean="0"/>
              <a:t>, </a:t>
            </a:r>
            <a:r>
              <a:rPr lang="en-US" sz="1800" dirty="0" err="1" smtClean="0"/>
              <a:t>certificação</a:t>
            </a:r>
            <a:r>
              <a:rPr lang="en-US" sz="1800" dirty="0" smtClean="0"/>
              <a:t>, </a:t>
            </a:r>
            <a:r>
              <a:rPr lang="en-US" sz="1800" dirty="0" err="1" smtClean="0"/>
              <a:t>acesso</a:t>
            </a:r>
            <a:r>
              <a:rPr lang="en-US" sz="1800" dirty="0" smtClean="0"/>
              <a:t> a </a:t>
            </a:r>
            <a:r>
              <a:rPr lang="en-US" sz="1800" dirty="0" err="1" smtClean="0"/>
              <a:t>mercados</a:t>
            </a:r>
            <a:r>
              <a:rPr lang="en-US" sz="1800" dirty="0" smtClean="0"/>
              <a:t>, etc.) que </a:t>
            </a:r>
            <a:r>
              <a:rPr lang="en-US" sz="1800" dirty="0" err="1" smtClean="0"/>
              <a:t>demandam</a:t>
            </a:r>
            <a:r>
              <a:rPr lang="en-US" sz="1800" dirty="0" smtClean="0"/>
              <a:t> </a:t>
            </a:r>
            <a:r>
              <a:rPr lang="en-US" sz="1800" b="1" dirty="0" err="1" smtClean="0"/>
              <a:t>financiamento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intensivo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Setor</a:t>
            </a:r>
            <a:r>
              <a:rPr lang="en-US" sz="1800" dirty="0" smtClean="0"/>
              <a:t> </a:t>
            </a:r>
            <a:r>
              <a:rPr lang="en-US" sz="1800" dirty="0" err="1" smtClean="0"/>
              <a:t>tradicionalmente</a:t>
            </a:r>
            <a:r>
              <a:rPr lang="en-US" sz="1800" dirty="0" smtClean="0"/>
              <a:t> </a:t>
            </a:r>
            <a:r>
              <a:rPr lang="en-US" sz="1800" dirty="0" err="1" smtClean="0"/>
              <a:t>financiado</a:t>
            </a:r>
            <a:r>
              <a:rPr lang="en-US" sz="1800" dirty="0" smtClean="0"/>
              <a:t> com </a:t>
            </a:r>
            <a:r>
              <a:rPr lang="en-US" sz="1800" dirty="0" err="1" smtClean="0"/>
              <a:t>recursos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públicos</a:t>
            </a:r>
            <a:r>
              <a:rPr lang="en-US" sz="1800" dirty="0" smtClean="0"/>
              <a:t> e/</a:t>
            </a:r>
            <a:r>
              <a:rPr lang="en-US" sz="1800" dirty="0" err="1" smtClean="0"/>
              <a:t>ou</a:t>
            </a:r>
            <a:r>
              <a:rPr lang="en-US" sz="1800" dirty="0" smtClean="0"/>
              <a:t> </a:t>
            </a:r>
            <a:r>
              <a:rPr lang="en-US" sz="1800" dirty="0" err="1" smtClean="0"/>
              <a:t>direcionados</a:t>
            </a:r>
            <a:r>
              <a:rPr lang="en-US" sz="1800" dirty="0" smtClean="0"/>
              <a:t> (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rural).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Limitações</a:t>
            </a:r>
            <a:r>
              <a:rPr lang="en-US" sz="1800" dirty="0" smtClean="0"/>
              <a:t> </a:t>
            </a:r>
            <a:r>
              <a:rPr lang="en-US" sz="1800" dirty="0" err="1" smtClean="0"/>
              <a:t>ao</a:t>
            </a:r>
            <a:r>
              <a:rPr lang="en-US" sz="1800" dirty="0" smtClean="0"/>
              <a:t> </a:t>
            </a:r>
            <a:r>
              <a:rPr lang="en-US" sz="1800" dirty="0" err="1" smtClean="0"/>
              <a:t>financiamento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público</a:t>
            </a:r>
            <a:r>
              <a:rPr lang="en-US" sz="1800" dirty="0" smtClean="0"/>
              <a:t> (ex.: EC 95/16)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Necessidade</a:t>
            </a:r>
            <a:r>
              <a:rPr lang="en-US" sz="1800" dirty="0" smtClean="0"/>
              <a:t> de </a:t>
            </a:r>
            <a:r>
              <a:rPr lang="en-US" sz="1800" dirty="0" err="1" smtClean="0"/>
              <a:t>aumento</a:t>
            </a:r>
            <a:r>
              <a:rPr lang="en-US" sz="1800" dirty="0" smtClean="0"/>
              <a:t> do </a:t>
            </a:r>
            <a:r>
              <a:rPr lang="en-US" sz="1800" b="1" dirty="0" err="1" smtClean="0"/>
              <a:t>financiamento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privado</a:t>
            </a:r>
            <a:r>
              <a:rPr lang="en-US" sz="1800" dirty="0" smtClean="0"/>
              <a:t>: </a:t>
            </a:r>
            <a:r>
              <a:rPr lang="en-US" sz="1800" dirty="0" err="1" smtClean="0"/>
              <a:t>importância</a:t>
            </a:r>
            <a:r>
              <a:rPr lang="en-US" sz="1800" dirty="0" smtClean="0"/>
              <a:t> dos </a:t>
            </a:r>
            <a:r>
              <a:rPr lang="en-US" sz="1800" dirty="0" err="1" smtClean="0"/>
              <a:t>títulos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18189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 Títulos do Agronegócio no PL 487/13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Cédula</a:t>
            </a:r>
            <a:r>
              <a:rPr lang="en-US" sz="1800" dirty="0" smtClean="0"/>
              <a:t> de </a:t>
            </a:r>
            <a:r>
              <a:rPr lang="en-US" sz="1800" dirty="0" err="1" smtClean="0"/>
              <a:t>Produto</a:t>
            </a:r>
            <a:r>
              <a:rPr lang="en-US" sz="1800" dirty="0" smtClean="0"/>
              <a:t> Rural (CPR): </a:t>
            </a:r>
            <a:r>
              <a:rPr lang="en-US" sz="1800" dirty="0" err="1" smtClean="0"/>
              <a:t>regida</a:t>
            </a:r>
            <a:r>
              <a:rPr lang="en-US" sz="1800" dirty="0" smtClean="0"/>
              <a:t> pela Lei n. 8.929/94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Certificado</a:t>
            </a:r>
            <a:r>
              <a:rPr lang="en-US" sz="1800" dirty="0" smtClean="0"/>
              <a:t> de </a:t>
            </a:r>
            <a:r>
              <a:rPr lang="en-US" sz="1800" dirty="0" err="1" smtClean="0"/>
              <a:t>Depósito</a:t>
            </a:r>
            <a:r>
              <a:rPr lang="en-US" sz="1800" dirty="0" smtClean="0"/>
              <a:t> </a:t>
            </a:r>
            <a:r>
              <a:rPr lang="en-US" sz="1800" dirty="0" err="1" smtClean="0"/>
              <a:t>Agropecuário</a:t>
            </a:r>
            <a:r>
              <a:rPr lang="en-US" sz="1800" dirty="0" smtClean="0"/>
              <a:t> e Warrant </a:t>
            </a:r>
            <a:r>
              <a:rPr lang="en-US" sz="1800" dirty="0" err="1" smtClean="0"/>
              <a:t>Agropecuário</a:t>
            </a:r>
            <a:r>
              <a:rPr lang="en-US" sz="1800" dirty="0" smtClean="0"/>
              <a:t> (CDA/WA): </a:t>
            </a:r>
            <a:r>
              <a:rPr lang="en-US" sz="1800" dirty="0" err="1" smtClean="0"/>
              <a:t>regidos</a:t>
            </a:r>
            <a:r>
              <a:rPr lang="en-US" sz="1800" dirty="0" smtClean="0"/>
              <a:t> pela Lei n. 11.076/04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Certificado</a:t>
            </a:r>
            <a:r>
              <a:rPr lang="en-US" sz="1800" dirty="0" smtClean="0"/>
              <a:t> de </a:t>
            </a:r>
            <a:r>
              <a:rPr lang="en-US" sz="1800" dirty="0" err="1" smtClean="0"/>
              <a:t>Direitos</a:t>
            </a:r>
            <a:r>
              <a:rPr lang="en-US" sz="1800" dirty="0" smtClean="0"/>
              <a:t> </a:t>
            </a:r>
            <a:r>
              <a:rPr lang="en-US" sz="1800" dirty="0" err="1" smtClean="0"/>
              <a:t>Creditórios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 (CDCA): Lei n. 11.076/04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Letra</a:t>
            </a:r>
            <a:r>
              <a:rPr lang="en-US" sz="1800" dirty="0" smtClean="0"/>
              <a:t> de 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 (LCA): Lei n. 11.076/04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Certificado</a:t>
            </a:r>
            <a:r>
              <a:rPr lang="en-US" sz="1800" dirty="0" smtClean="0"/>
              <a:t> de </a:t>
            </a:r>
            <a:r>
              <a:rPr lang="en-US" sz="1800" dirty="0" err="1" smtClean="0"/>
              <a:t>Recebíveis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 (CRA): Lei n. 11.076/04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PL 487/17 (</a:t>
            </a:r>
            <a:r>
              <a:rPr lang="en-US" sz="1800" dirty="0" err="1" smtClean="0"/>
              <a:t>PCCom</a:t>
            </a:r>
            <a:r>
              <a:rPr lang="en-US" sz="1800" dirty="0" smtClean="0"/>
              <a:t>) </a:t>
            </a:r>
            <a:r>
              <a:rPr lang="en-US" sz="1800" dirty="0" err="1" smtClean="0"/>
              <a:t>subtitui</a:t>
            </a:r>
            <a:r>
              <a:rPr lang="en-US" sz="1800" dirty="0" smtClean="0"/>
              <a:t> e </a:t>
            </a:r>
            <a:r>
              <a:rPr lang="en-US" sz="1800" dirty="0" err="1" smtClean="0"/>
              <a:t>preserva</a:t>
            </a:r>
            <a:r>
              <a:rPr lang="en-US" sz="1800" dirty="0" smtClean="0"/>
              <a:t>,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sua</a:t>
            </a:r>
            <a:r>
              <a:rPr lang="en-US" sz="1800" dirty="0" smtClean="0"/>
              <a:t> </a:t>
            </a:r>
            <a:r>
              <a:rPr lang="en-US" sz="1800" dirty="0" err="1" smtClean="0"/>
              <a:t>essência</a:t>
            </a:r>
            <a:r>
              <a:rPr lang="en-US" sz="1800" dirty="0" smtClean="0"/>
              <a:t>, </a:t>
            </a:r>
            <a:r>
              <a:rPr lang="en-US" sz="1800" dirty="0" err="1" smtClean="0"/>
              <a:t>regramento</a:t>
            </a:r>
            <a:r>
              <a:rPr lang="en-US" sz="1800" dirty="0" smtClean="0"/>
              <a:t> </a:t>
            </a:r>
            <a:r>
              <a:rPr lang="en-US" sz="1800" dirty="0" err="1" smtClean="0"/>
              <a:t>previsto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legislacão</a:t>
            </a:r>
            <a:r>
              <a:rPr lang="en-US" sz="1800" dirty="0" smtClean="0"/>
              <a:t> especial.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b="1" dirty="0" err="1" smtClean="0"/>
              <a:t>Dispositivos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mantidos</a:t>
            </a:r>
            <a:r>
              <a:rPr lang="en-US" sz="1800" b="1" dirty="0" smtClean="0"/>
              <a:t>: </a:t>
            </a:r>
            <a:r>
              <a:rPr lang="en-US" sz="1800" dirty="0" smtClean="0"/>
              <a:t>(art. 17 (art. Penal) e 19 (</a:t>
            </a:r>
            <a:r>
              <a:rPr lang="en-US" sz="1800" dirty="0" err="1" smtClean="0"/>
              <a:t>equivalente</a:t>
            </a:r>
            <a:r>
              <a:rPr lang="en-US" sz="1800" dirty="0" smtClean="0"/>
              <a:t> </a:t>
            </a:r>
            <a:r>
              <a:rPr lang="en-US" sz="1800" dirty="0" err="1" smtClean="0"/>
              <a:t>ao</a:t>
            </a:r>
            <a:r>
              <a:rPr lang="en-US" sz="1800" dirty="0" smtClean="0"/>
              <a:t> 710 do </a:t>
            </a:r>
            <a:r>
              <a:rPr lang="en-US" sz="1800" dirty="0" err="1" smtClean="0"/>
              <a:t>PCCom</a:t>
            </a:r>
            <a:r>
              <a:rPr lang="en-US" sz="1800" dirty="0" smtClean="0"/>
              <a:t>) da Lei n. 8929; e art. 4o., 14 (art. Penal), art. 18 (</a:t>
            </a:r>
            <a:r>
              <a:rPr lang="en-US" sz="1800" dirty="0" err="1" smtClean="0"/>
              <a:t>tributario</a:t>
            </a:r>
            <a:r>
              <a:rPr lang="en-US" sz="1800" dirty="0" smtClean="0"/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just"/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56750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Cédula de Produto Rural - CPR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crédito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obrigação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entrega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produtos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rurais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subprodutos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rurais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resíduos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de valor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econômico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Quem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emitir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produtor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rural,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cooperativas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agricolas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empresas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agronegócio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CPR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Físíca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 (ii) CPR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Financeira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 e (iii) CPR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Exportação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novo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Art. 714: “A CPR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liquidada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antecipadamente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de forma total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parcial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en-US" sz="16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Sugestão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Necessidade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inclusão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previsão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expressa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anuência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credor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Art. 722: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previsão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mora e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penalidades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contratuais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CPR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Financeira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Ausência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previsão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expressa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para a CPR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Física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Exportação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6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Sugestão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Previsão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 CPR-F 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com cláusula de correção  pela variação cambial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, alinhando-se assim com os demais títulos de crédito do agronegócio, que já possuem esta previsão. Isto porque a Lei 11.076 previu que, para viabilizar a efetiva emissão do CDCA e do CRA indexados a variação cambial, estes deverão ter seus lastros obrigatoriamente em títulos com cláusula de correção na mesma moeda. </a:t>
            </a:r>
          </a:p>
          <a:p>
            <a:pPr algn="just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0375" indent="-460375" algn="just">
              <a:buFont typeface="Arial" panose="020B0604020202020204" pitchFamily="34" charset="0"/>
              <a:buChar char="•"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Além disso, esta previsão adaptaria a CPR à pratica das operações de hedge, garantindo ao produtor rural uma maior segurança em relação à oscilação de preço das commodities agrícolas</a:t>
            </a:r>
            <a:r>
              <a:rPr lang="pt-BR" sz="1600" dirty="0">
                <a:solidFill>
                  <a:schemeClr val="dk1"/>
                </a:solidFill>
                <a:latin typeface="Arial" panose="020B0604020202020204" pitchFamily="34" charset="0"/>
                <a:ea typeface="Cardo" panose="02020600000000000000" pitchFamily="18" charset="-79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56750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Títulos </a:t>
            </a:r>
            <a:r>
              <a:rPr lang="pt-BR" sz="2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Armazeneiros</a:t>
            </a:r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 Agronegócio (CDA/WA)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CDA: </a:t>
            </a:r>
            <a:r>
              <a:rPr lang="en-US" sz="1800" dirty="0" err="1" smtClean="0"/>
              <a:t>título</a:t>
            </a:r>
            <a:r>
              <a:rPr lang="en-US" sz="1800" dirty="0" smtClean="0"/>
              <a:t> de 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</a:t>
            </a:r>
            <a:r>
              <a:rPr lang="en-US" sz="1800" dirty="0" err="1" smtClean="0"/>
              <a:t>representativo</a:t>
            </a:r>
            <a:r>
              <a:rPr lang="en-US" sz="1800" dirty="0" smtClean="0"/>
              <a:t> de </a:t>
            </a:r>
            <a:r>
              <a:rPr lang="en-US" sz="1800" dirty="0" err="1" smtClean="0"/>
              <a:t>obrigação</a:t>
            </a:r>
            <a:r>
              <a:rPr lang="en-US" sz="1800" dirty="0" smtClean="0"/>
              <a:t> de </a:t>
            </a:r>
            <a:r>
              <a:rPr lang="en-US" sz="1800" dirty="0" err="1" smtClean="0"/>
              <a:t>entrega</a:t>
            </a:r>
            <a:r>
              <a:rPr lang="en-US" sz="1800" dirty="0" smtClean="0"/>
              <a:t> de </a:t>
            </a:r>
            <a:r>
              <a:rPr lang="en-US" sz="1800" dirty="0" err="1" smtClean="0"/>
              <a:t>produtos</a:t>
            </a:r>
            <a:r>
              <a:rPr lang="en-US" sz="1800" dirty="0" smtClean="0"/>
              <a:t> </a:t>
            </a:r>
            <a:r>
              <a:rPr lang="en-US" sz="1800" dirty="0" err="1" smtClean="0"/>
              <a:t>agropecuários</a:t>
            </a:r>
            <a:r>
              <a:rPr lang="en-US" sz="1800" dirty="0" smtClean="0"/>
              <a:t>, </a:t>
            </a:r>
            <a:r>
              <a:rPr lang="en-US" sz="1800" dirty="0" err="1" smtClean="0"/>
              <a:t>seus</a:t>
            </a:r>
            <a:r>
              <a:rPr lang="en-US" sz="1800" dirty="0" smtClean="0"/>
              <a:t> </a:t>
            </a:r>
            <a:r>
              <a:rPr lang="en-US" sz="1800" dirty="0" err="1" smtClean="0"/>
              <a:t>derivados</a:t>
            </a:r>
            <a:r>
              <a:rPr lang="en-US" sz="1800" dirty="0" smtClean="0"/>
              <a:t>, </a:t>
            </a:r>
            <a:r>
              <a:rPr lang="en-US" sz="1800" dirty="0" err="1" smtClean="0"/>
              <a:t>subprodutos</a:t>
            </a:r>
            <a:r>
              <a:rPr lang="en-US" sz="1800" dirty="0" smtClean="0"/>
              <a:t> e </a:t>
            </a:r>
            <a:r>
              <a:rPr lang="en-US" sz="1800" dirty="0" err="1" smtClean="0"/>
              <a:t>resíduos</a:t>
            </a:r>
            <a:r>
              <a:rPr lang="en-US" sz="1800" dirty="0" smtClean="0"/>
              <a:t> de valor </a:t>
            </a:r>
            <a:r>
              <a:rPr lang="en-US" sz="1800" dirty="0" err="1" smtClean="0"/>
              <a:t>econômico</a:t>
            </a:r>
            <a:r>
              <a:rPr lang="en-US" sz="1800" dirty="0" smtClean="0"/>
              <a:t>, </a:t>
            </a:r>
            <a:r>
              <a:rPr lang="en-US" sz="1800" dirty="0" err="1" smtClean="0"/>
              <a:t>ou</a:t>
            </a:r>
            <a:r>
              <a:rPr lang="en-US" sz="1800" dirty="0" smtClean="0"/>
              <a:t> </a:t>
            </a:r>
            <a:r>
              <a:rPr lang="en-US" sz="1800" dirty="0" err="1" smtClean="0"/>
              <a:t>outras</a:t>
            </a:r>
            <a:r>
              <a:rPr lang="en-US" sz="1800" dirty="0" smtClean="0"/>
              <a:t> </a:t>
            </a:r>
            <a:r>
              <a:rPr lang="en-US" sz="1800" dirty="0" err="1" smtClean="0"/>
              <a:t>mercadorias</a:t>
            </a:r>
            <a:r>
              <a:rPr lang="en-US" sz="1800" dirty="0" smtClean="0"/>
              <a:t> </a:t>
            </a:r>
            <a:r>
              <a:rPr lang="en-US" sz="1800" dirty="0" err="1" smtClean="0"/>
              <a:t>agronegociais</a:t>
            </a:r>
            <a:r>
              <a:rPr lang="en-US" sz="1800" dirty="0" smtClean="0"/>
              <a:t>, </a:t>
            </a:r>
            <a:r>
              <a:rPr lang="en-US" sz="1800" dirty="0" err="1" smtClean="0"/>
              <a:t>depositados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armazem</a:t>
            </a:r>
            <a:r>
              <a:rPr lang="en-US" sz="1800" dirty="0" smtClean="0"/>
              <a:t> </a:t>
            </a:r>
            <a:r>
              <a:rPr lang="en-US" sz="1800" dirty="0" err="1" smtClean="0"/>
              <a:t>agropecuário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WA: </a:t>
            </a:r>
            <a:r>
              <a:rPr lang="en-US" sz="1800" dirty="0" err="1" smtClean="0"/>
              <a:t>título</a:t>
            </a:r>
            <a:r>
              <a:rPr lang="en-US" sz="1800" dirty="0" smtClean="0"/>
              <a:t> de 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</a:t>
            </a:r>
            <a:r>
              <a:rPr lang="en-US" sz="1800" dirty="0" err="1" smtClean="0"/>
              <a:t>representativo</a:t>
            </a:r>
            <a:r>
              <a:rPr lang="en-US" sz="1800" dirty="0" smtClean="0"/>
              <a:t> de </a:t>
            </a:r>
            <a:r>
              <a:rPr lang="en-US" sz="1800" dirty="0" err="1" smtClean="0"/>
              <a:t>obrigação</a:t>
            </a:r>
            <a:r>
              <a:rPr lang="en-US" sz="1800" dirty="0" smtClean="0"/>
              <a:t> de </a:t>
            </a:r>
            <a:r>
              <a:rPr lang="en-US" sz="1800" dirty="0" err="1" smtClean="0"/>
              <a:t>pagamento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dinheiro</a:t>
            </a:r>
            <a:r>
              <a:rPr lang="en-US" sz="1800" dirty="0" smtClean="0"/>
              <a:t> que </a:t>
            </a:r>
            <a:r>
              <a:rPr lang="en-US" sz="1800" dirty="0" err="1" smtClean="0"/>
              <a:t>confere</a:t>
            </a:r>
            <a:r>
              <a:rPr lang="en-US" sz="1800" dirty="0" smtClean="0"/>
              <a:t> </a:t>
            </a:r>
            <a:r>
              <a:rPr lang="en-US" sz="1800" dirty="0" err="1" smtClean="0"/>
              <a:t>direito</a:t>
            </a:r>
            <a:r>
              <a:rPr lang="en-US" sz="1800" dirty="0" smtClean="0"/>
              <a:t> de </a:t>
            </a:r>
            <a:r>
              <a:rPr lang="en-US" sz="1800" dirty="0" err="1" smtClean="0"/>
              <a:t>penhor</a:t>
            </a:r>
            <a:r>
              <a:rPr lang="en-US" sz="1800" dirty="0" smtClean="0"/>
              <a:t> </a:t>
            </a:r>
            <a:r>
              <a:rPr lang="en-US" sz="1800" dirty="0" err="1" smtClean="0"/>
              <a:t>sobre</a:t>
            </a:r>
            <a:r>
              <a:rPr lang="en-US" sz="1800" dirty="0" smtClean="0"/>
              <a:t> o CDA </a:t>
            </a:r>
            <a:r>
              <a:rPr lang="en-US" sz="1800" dirty="0" err="1" smtClean="0"/>
              <a:t>correspondente</a:t>
            </a:r>
            <a:r>
              <a:rPr lang="en-US" sz="1800" dirty="0" smtClean="0"/>
              <a:t>, </a:t>
            </a:r>
            <a:r>
              <a:rPr lang="en-US" sz="1800" dirty="0" err="1" smtClean="0"/>
              <a:t>assim</a:t>
            </a:r>
            <a:r>
              <a:rPr lang="en-US" sz="1800" dirty="0" smtClean="0"/>
              <a:t> </a:t>
            </a:r>
            <a:r>
              <a:rPr lang="en-US" sz="1800" dirty="0" err="1" smtClean="0"/>
              <a:t>como</a:t>
            </a:r>
            <a:r>
              <a:rPr lang="en-US" sz="1800" dirty="0" smtClean="0"/>
              <a:t> </a:t>
            </a:r>
            <a:r>
              <a:rPr lang="en-US" sz="1800" dirty="0" err="1" smtClean="0"/>
              <a:t>sobre</a:t>
            </a:r>
            <a:r>
              <a:rPr lang="en-US" sz="1800" dirty="0" smtClean="0"/>
              <a:t> o </a:t>
            </a:r>
            <a:r>
              <a:rPr lang="en-US" sz="1800" dirty="0" err="1" smtClean="0"/>
              <a:t>produto</a:t>
            </a:r>
            <a:r>
              <a:rPr lang="en-US" sz="1800" dirty="0" smtClean="0"/>
              <a:t> que </a:t>
            </a:r>
            <a:r>
              <a:rPr lang="en-US" sz="1800" dirty="0" err="1" smtClean="0"/>
              <a:t>representa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Títulos</a:t>
            </a:r>
            <a:r>
              <a:rPr lang="en-US" sz="1800" dirty="0" smtClean="0"/>
              <a:t> </a:t>
            </a:r>
            <a:r>
              <a:rPr lang="en-US" sz="1800" dirty="0" err="1" smtClean="0"/>
              <a:t>unidos</a:t>
            </a:r>
            <a:r>
              <a:rPr lang="en-US" sz="1800" dirty="0" smtClean="0"/>
              <a:t>, </a:t>
            </a:r>
            <a:r>
              <a:rPr lang="en-US" sz="1800" dirty="0" err="1" smtClean="0"/>
              <a:t>podendo</a:t>
            </a:r>
            <a:r>
              <a:rPr lang="en-US" sz="1800" dirty="0" smtClean="0"/>
              <a:t> </a:t>
            </a:r>
            <a:r>
              <a:rPr lang="en-US" sz="1800" dirty="0" err="1" smtClean="0"/>
              <a:t>ser</a:t>
            </a:r>
            <a:r>
              <a:rPr lang="en-US" sz="1800" dirty="0" smtClean="0"/>
              <a:t> </a:t>
            </a:r>
            <a:r>
              <a:rPr lang="en-US" sz="1800" dirty="0" err="1" smtClean="0"/>
              <a:t>transmitidos</a:t>
            </a:r>
            <a:r>
              <a:rPr lang="en-US" sz="1800" dirty="0" smtClean="0"/>
              <a:t> </a:t>
            </a:r>
            <a:r>
              <a:rPr lang="en-US" sz="1800" dirty="0" err="1" smtClean="0"/>
              <a:t>separadamente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Disciplina</a:t>
            </a:r>
            <a:r>
              <a:rPr lang="en-US" sz="1800" dirty="0" smtClean="0"/>
              <a:t> </a:t>
            </a:r>
            <a:r>
              <a:rPr lang="en-US" sz="1800" dirty="0" err="1" smtClean="0"/>
              <a:t>essencialmente</a:t>
            </a:r>
            <a:r>
              <a:rPr lang="en-US" sz="1800" dirty="0" smtClean="0"/>
              <a:t> a </a:t>
            </a:r>
            <a:r>
              <a:rPr lang="en-US" sz="1800" dirty="0" err="1" smtClean="0"/>
              <a:t>mesma</a:t>
            </a:r>
            <a:r>
              <a:rPr lang="en-US" sz="1800" dirty="0" smtClean="0"/>
              <a:t> da Lei n. 11.076/04. </a:t>
            </a:r>
            <a:r>
              <a:rPr lang="en-US" sz="1800" dirty="0" err="1" smtClean="0"/>
              <a:t>Inovação</a:t>
            </a:r>
            <a:r>
              <a:rPr lang="en-US" sz="1800" dirty="0" smtClean="0"/>
              <a:t> </a:t>
            </a:r>
            <a:r>
              <a:rPr lang="en-US" sz="1800" dirty="0" err="1" smtClean="0"/>
              <a:t>importante</a:t>
            </a:r>
            <a:r>
              <a:rPr lang="en-US" sz="1800" dirty="0" smtClean="0"/>
              <a:t>: Art. 755, §7o.: </a:t>
            </a:r>
            <a:r>
              <a:rPr lang="en-US" sz="1800" dirty="0" err="1" smtClean="0"/>
              <a:t>obrigatoriedade</a:t>
            </a:r>
            <a:r>
              <a:rPr lang="en-US" sz="1800" dirty="0" smtClean="0"/>
              <a:t> do </a:t>
            </a:r>
            <a:r>
              <a:rPr lang="en-US" sz="1800" dirty="0" err="1" smtClean="0"/>
              <a:t>depositário</a:t>
            </a:r>
            <a:r>
              <a:rPr lang="en-US" sz="1800" dirty="0" smtClean="0"/>
              <a:t> </a:t>
            </a:r>
            <a:r>
              <a:rPr lang="en-US" sz="1800" dirty="0" err="1" smtClean="0"/>
              <a:t>emitir</a:t>
            </a:r>
            <a:r>
              <a:rPr lang="en-US" sz="1800" dirty="0" smtClean="0"/>
              <a:t> </a:t>
            </a:r>
            <a:r>
              <a:rPr lang="en-US" sz="1800" dirty="0" err="1" smtClean="0"/>
              <a:t>documentação</a:t>
            </a:r>
            <a:r>
              <a:rPr lang="en-US" sz="1800" dirty="0" smtClean="0"/>
              <a:t> fiscal para </a:t>
            </a:r>
            <a:r>
              <a:rPr lang="en-US" sz="1800" dirty="0" err="1" smtClean="0"/>
              <a:t>retirada</a:t>
            </a:r>
            <a:r>
              <a:rPr lang="en-US" sz="1800" dirty="0" smtClean="0"/>
              <a:t> do </a:t>
            </a:r>
            <a:r>
              <a:rPr lang="en-US" sz="1800" dirty="0" err="1" smtClean="0"/>
              <a:t>produto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Sugestão</a:t>
            </a:r>
            <a:r>
              <a:rPr lang="en-US" sz="1800" dirty="0" smtClean="0"/>
              <a:t>: </a:t>
            </a:r>
            <a:r>
              <a:rPr lang="pt-BR" sz="1800" dirty="0"/>
              <a:t>O descumprimento de obrigações tributárias acessórias pelo depositário não impede a retirada do produto e não implicará penalização do endossatário ou do destinatário do produto</a:t>
            </a:r>
            <a:r>
              <a:rPr lang="pt-BR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Sugestão</a:t>
            </a:r>
            <a:r>
              <a:rPr lang="en-US" sz="1800" dirty="0" smtClean="0"/>
              <a:t>: </a:t>
            </a:r>
            <a:r>
              <a:rPr lang="en-US" sz="1800" dirty="0" err="1" smtClean="0"/>
              <a:t>obrigação</a:t>
            </a:r>
            <a:r>
              <a:rPr lang="en-US" sz="1800" dirty="0" smtClean="0"/>
              <a:t> do </a:t>
            </a:r>
            <a:r>
              <a:rPr lang="en-US" sz="1800" dirty="0" err="1" smtClean="0"/>
              <a:t>depositário</a:t>
            </a:r>
            <a:r>
              <a:rPr lang="en-US" sz="1800" dirty="0" smtClean="0"/>
              <a:t> de </a:t>
            </a:r>
            <a:r>
              <a:rPr lang="en-US" sz="1800" dirty="0" err="1" smtClean="0"/>
              <a:t>verificar</a:t>
            </a:r>
            <a:r>
              <a:rPr lang="en-US" sz="1800" dirty="0" smtClean="0"/>
              <a:t> a </a:t>
            </a:r>
            <a:r>
              <a:rPr lang="en-US" sz="1800" dirty="0" err="1" smtClean="0"/>
              <a:t>existência</a:t>
            </a:r>
            <a:r>
              <a:rPr lang="en-US" sz="1800" dirty="0" smtClean="0"/>
              <a:t> de </a:t>
            </a:r>
            <a:r>
              <a:rPr lang="en-US" sz="1800" dirty="0" err="1" smtClean="0"/>
              <a:t>ônus</a:t>
            </a:r>
            <a:r>
              <a:rPr lang="en-US" sz="1800" dirty="0" smtClean="0"/>
              <a:t> e </a:t>
            </a:r>
            <a:r>
              <a:rPr lang="en-US" sz="1800" dirty="0" err="1" smtClean="0"/>
              <a:t>gravames</a:t>
            </a:r>
            <a:r>
              <a:rPr lang="en-US" sz="1800" dirty="0" smtClean="0"/>
              <a:t> </a:t>
            </a:r>
            <a:r>
              <a:rPr lang="en-US" sz="1800" dirty="0" err="1" smtClean="0"/>
              <a:t>previos</a:t>
            </a:r>
            <a:r>
              <a:rPr lang="en-US" sz="1800" dirty="0" smtClean="0"/>
              <a:t> </a:t>
            </a:r>
            <a:r>
              <a:rPr lang="en-US" sz="1800" dirty="0" err="1" smtClean="0"/>
              <a:t>sobre</a:t>
            </a:r>
            <a:r>
              <a:rPr lang="en-US" sz="1800" dirty="0" smtClean="0"/>
              <a:t> </a:t>
            </a:r>
            <a:r>
              <a:rPr lang="en-US" sz="1800" dirty="0" err="1" smtClean="0"/>
              <a:t>os</a:t>
            </a:r>
            <a:r>
              <a:rPr lang="en-US" sz="1800" dirty="0" smtClean="0"/>
              <a:t> bens </a:t>
            </a:r>
            <a:r>
              <a:rPr lang="en-US" sz="1800" dirty="0" err="1" smtClean="0"/>
              <a:t>recebidos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depósito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96971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2000" y="2743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Títulos Vinculados a Direitos Creditórios do Agronegócio 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34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Certificado de Direito Creditório do Agronegócio (CDCA)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Título</a:t>
            </a:r>
            <a:r>
              <a:rPr lang="en-US" sz="1800" dirty="0" smtClean="0"/>
              <a:t> de 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</a:t>
            </a:r>
            <a:r>
              <a:rPr lang="en-US" sz="1800" dirty="0" err="1" smtClean="0"/>
              <a:t>nominativo</a:t>
            </a:r>
            <a:r>
              <a:rPr lang="en-US" sz="1800" dirty="0" smtClean="0"/>
              <a:t> </a:t>
            </a:r>
            <a:r>
              <a:rPr lang="en-US" sz="1800" dirty="0" err="1" smtClean="0"/>
              <a:t>representativo</a:t>
            </a:r>
            <a:r>
              <a:rPr lang="en-US" sz="1800" dirty="0" smtClean="0"/>
              <a:t> de </a:t>
            </a:r>
            <a:r>
              <a:rPr lang="en-US" sz="1800" dirty="0" err="1" smtClean="0"/>
              <a:t>promessa</a:t>
            </a:r>
            <a:r>
              <a:rPr lang="en-US" sz="1800" dirty="0" smtClean="0"/>
              <a:t> de </a:t>
            </a:r>
            <a:r>
              <a:rPr lang="en-US" sz="1800" dirty="0" err="1" smtClean="0"/>
              <a:t>pagamento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dinheiro</a:t>
            </a:r>
            <a:r>
              <a:rPr lang="en-US" sz="1800" dirty="0" smtClean="0"/>
              <a:t> e </a:t>
            </a:r>
            <a:r>
              <a:rPr lang="en-US" sz="1800" dirty="0" err="1" smtClean="0"/>
              <a:t>constitui</a:t>
            </a:r>
            <a:r>
              <a:rPr lang="en-US" sz="1800" dirty="0" smtClean="0"/>
              <a:t> </a:t>
            </a:r>
            <a:r>
              <a:rPr lang="en-US" sz="1800" dirty="0" err="1" smtClean="0"/>
              <a:t>título</a:t>
            </a:r>
            <a:r>
              <a:rPr lang="en-US" sz="1800" dirty="0" smtClean="0"/>
              <a:t> </a:t>
            </a:r>
            <a:r>
              <a:rPr lang="en-US" sz="1800" dirty="0" err="1" smtClean="0"/>
              <a:t>executivo</a:t>
            </a:r>
            <a:r>
              <a:rPr lang="en-US" sz="1800" dirty="0" smtClean="0"/>
              <a:t> extrajudicial.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Quem</a:t>
            </a:r>
            <a:r>
              <a:rPr lang="en-US" sz="1800" dirty="0" smtClean="0"/>
              <a:t> </a:t>
            </a:r>
            <a:r>
              <a:rPr lang="en-US" sz="1800" dirty="0" err="1" smtClean="0"/>
              <a:t>pode</a:t>
            </a:r>
            <a:r>
              <a:rPr lang="en-US" sz="1800" dirty="0" smtClean="0"/>
              <a:t> </a:t>
            </a:r>
            <a:r>
              <a:rPr lang="en-US" sz="1800" dirty="0" err="1" smtClean="0"/>
              <a:t>emitir</a:t>
            </a:r>
            <a:r>
              <a:rPr lang="en-US" sz="1800" dirty="0" smtClean="0"/>
              <a:t>: </a:t>
            </a:r>
            <a:r>
              <a:rPr lang="en-US" sz="1800" dirty="0" err="1" smtClean="0"/>
              <a:t>cooperativas</a:t>
            </a:r>
            <a:r>
              <a:rPr lang="en-US" sz="1800" dirty="0" smtClean="0"/>
              <a:t> de </a:t>
            </a:r>
            <a:r>
              <a:rPr lang="en-US" sz="1800" dirty="0" err="1" smtClean="0"/>
              <a:t>produtores</a:t>
            </a:r>
            <a:r>
              <a:rPr lang="en-US" sz="1800" dirty="0" smtClean="0"/>
              <a:t> </a:t>
            </a:r>
            <a:r>
              <a:rPr lang="en-US" sz="1800" dirty="0" err="1" smtClean="0"/>
              <a:t>rurais</a:t>
            </a:r>
            <a:r>
              <a:rPr lang="en-US" sz="1800" dirty="0" smtClean="0"/>
              <a:t> e </a:t>
            </a:r>
            <a:r>
              <a:rPr lang="en-US" sz="1800" b="1" dirty="0" err="1" smtClean="0"/>
              <a:t>sociedade</a:t>
            </a:r>
            <a:r>
              <a:rPr lang="en-US" sz="1800" dirty="0" smtClean="0"/>
              <a:t> que </a:t>
            </a:r>
            <a:r>
              <a:rPr lang="en-US" sz="1800" dirty="0" err="1" smtClean="0"/>
              <a:t>exerça</a:t>
            </a:r>
            <a:r>
              <a:rPr lang="en-US" sz="1800" dirty="0" smtClean="0"/>
              <a:t> </a:t>
            </a:r>
            <a:r>
              <a:rPr lang="en-US" sz="1800" dirty="0" err="1" smtClean="0"/>
              <a:t>atividade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Disciplina</a:t>
            </a:r>
            <a:r>
              <a:rPr lang="en-US" sz="1800" dirty="0" smtClean="0"/>
              <a:t> </a:t>
            </a:r>
            <a:r>
              <a:rPr lang="en-US" sz="1800" dirty="0" err="1" smtClean="0"/>
              <a:t>essencialmente</a:t>
            </a:r>
            <a:r>
              <a:rPr lang="en-US" sz="1800" dirty="0" smtClean="0"/>
              <a:t> a </a:t>
            </a:r>
            <a:r>
              <a:rPr lang="en-US" sz="1800" dirty="0" err="1" smtClean="0"/>
              <a:t>mesma</a:t>
            </a:r>
            <a:r>
              <a:rPr lang="en-US" sz="1800" dirty="0" smtClean="0"/>
              <a:t> da Lei n. 11.076/04.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Não</a:t>
            </a:r>
            <a:r>
              <a:rPr lang="en-US" sz="1800" dirty="0" smtClean="0"/>
              <a:t> </a:t>
            </a:r>
            <a:r>
              <a:rPr lang="en-US" sz="1800" dirty="0" err="1" smtClean="0"/>
              <a:t>prevê</a:t>
            </a:r>
            <a:r>
              <a:rPr lang="en-US" sz="1800" dirty="0" smtClean="0"/>
              <a:t> </a:t>
            </a:r>
            <a:r>
              <a:rPr lang="en-US" sz="1800" dirty="0" err="1" smtClean="0"/>
              <a:t>emissão</a:t>
            </a:r>
            <a:r>
              <a:rPr lang="en-US" sz="1800" dirty="0" smtClean="0"/>
              <a:t> de CDCA com </a:t>
            </a:r>
            <a:r>
              <a:rPr lang="en-US" sz="1800" dirty="0" err="1" smtClean="0"/>
              <a:t>cláusula</a:t>
            </a:r>
            <a:r>
              <a:rPr lang="en-US" sz="1800" dirty="0" smtClean="0"/>
              <a:t> de </a:t>
            </a:r>
            <a:r>
              <a:rPr lang="en-US" sz="1800" dirty="0" err="1" smtClean="0"/>
              <a:t>variação</a:t>
            </a:r>
            <a:r>
              <a:rPr lang="en-US" sz="1800" dirty="0" smtClean="0"/>
              <a:t> cambial (art. 25, §4o., da Lei n. 11.076).</a:t>
            </a:r>
            <a:endParaRPr lang="en-US" sz="14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81209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Letra de Crédito do Agronegócio (LCA)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Título</a:t>
            </a:r>
            <a:r>
              <a:rPr lang="en-US" sz="1800" dirty="0" smtClean="0"/>
              <a:t> de 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</a:t>
            </a:r>
            <a:r>
              <a:rPr lang="en-US" sz="1800" dirty="0" err="1" smtClean="0"/>
              <a:t>nominativo</a:t>
            </a:r>
            <a:r>
              <a:rPr lang="en-US" sz="1800" dirty="0" smtClean="0"/>
              <a:t> </a:t>
            </a:r>
            <a:r>
              <a:rPr lang="en-US" sz="1800" dirty="0" err="1" smtClean="0"/>
              <a:t>representativo</a:t>
            </a:r>
            <a:r>
              <a:rPr lang="en-US" sz="1800" dirty="0" smtClean="0"/>
              <a:t> de </a:t>
            </a:r>
            <a:r>
              <a:rPr lang="en-US" sz="1800" dirty="0" err="1" smtClean="0"/>
              <a:t>promessa</a:t>
            </a:r>
            <a:r>
              <a:rPr lang="en-US" sz="1800" dirty="0" smtClean="0"/>
              <a:t> de </a:t>
            </a:r>
            <a:r>
              <a:rPr lang="en-US" sz="1800" dirty="0" err="1" smtClean="0"/>
              <a:t>pagamento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dinheiro</a:t>
            </a:r>
            <a:r>
              <a:rPr lang="en-US" sz="1800" dirty="0" smtClean="0"/>
              <a:t> e </a:t>
            </a:r>
            <a:r>
              <a:rPr lang="en-US" sz="1800" dirty="0" err="1" smtClean="0"/>
              <a:t>constitui</a:t>
            </a:r>
            <a:r>
              <a:rPr lang="en-US" sz="1800" dirty="0" smtClean="0"/>
              <a:t> </a:t>
            </a:r>
            <a:r>
              <a:rPr lang="en-US" sz="1800" dirty="0" err="1" smtClean="0"/>
              <a:t>título</a:t>
            </a:r>
            <a:r>
              <a:rPr lang="en-US" sz="1800" dirty="0" smtClean="0"/>
              <a:t> </a:t>
            </a:r>
            <a:r>
              <a:rPr lang="en-US" sz="1800" dirty="0" err="1" smtClean="0"/>
              <a:t>executivo</a:t>
            </a:r>
            <a:r>
              <a:rPr lang="en-US" sz="1800" dirty="0" smtClean="0"/>
              <a:t> extrajudicial.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Quem</a:t>
            </a:r>
            <a:r>
              <a:rPr lang="en-US" sz="1800" dirty="0" smtClean="0"/>
              <a:t> </a:t>
            </a:r>
            <a:r>
              <a:rPr lang="en-US" sz="1800" dirty="0" err="1" smtClean="0"/>
              <a:t>pode</a:t>
            </a:r>
            <a:r>
              <a:rPr lang="en-US" sz="1800" dirty="0" smtClean="0"/>
              <a:t> </a:t>
            </a:r>
            <a:r>
              <a:rPr lang="en-US" sz="1800" dirty="0" err="1" smtClean="0"/>
              <a:t>emitir</a:t>
            </a:r>
            <a:r>
              <a:rPr lang="en-US" sz="1800" dirty="0" smtClean="0"/>
              <a:t>: </a:t>
            </a:r>
            <a:r>
              <a:rPr lang="en-US" sz="1800" dirty="0" err="1" smtClean="0"/>
              <a:t>instituições</a:t>
            </a:r>
            <a:r>
              <a:rPr lang="en-US" sz="1800" dirty="0" smtClean="0"/>
              <a:t> </a:t>
            </a:r>
            <a:r>
              <a:rPr lang="en-US" sz="1800" dirty="0" err="1" smtClean="0"/>
              <a:t>financeiras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e </a:t>
            </a:r>
            <a:r>
              <a:rPr lang="en-US" sz="1800" dirty="0" err="1" smtClean="0"/>
              <a:t>privadas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Disciplina</a:t>
            </a:r>
            <a:r>
              <a:rPr lang="en-US" sz="1800" dirty="0" smtClean="0"/>
              <a:t> </a:t>
            </a:r>
            <a:r>
              <a:rPr lang="en-US" sz="1800" dirty="0" err="1" smtClean="0"/>
              <a:t>essencialmente</a:t>
            </a:r>
            <a:r>
              <a:rPr lang="en-US" sz="1800" dirty="0" smtClean="0"/>
              <a:t> a </a:t>
            </a:r>
            <a:r>
              <a:rPr lang="en-US" sz="1800" dirty="0" err="1" smtClean="0"/>
              <a:t>mesma</a:t>
            </a:r>
            <a:r>
              <a:rPr lang="en-US" sz="1800" dirty="0" smtClean="0"/>
              <a:t> da Lei n. 11.076/04.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/>
              <a:t>Art. </a:t>
            </a:r>
            <a:r>
              <a:rPr lang="pt-BR" sz="1800" b="1" dirty="0" smtClean="0"/>
              <a:t>765</a:t>
            </a:r>
            <a:r>
              <a:rPr lang="pt-BR" sz="1800" dirty="0" smtClean="0"/>
              <a:t>. </a:t>
            </a:r>
            <a:r>
              <a:rPr lang="pt-BR" sz="1800" dirty="0"/>
              <a:t>O CDCA e a LCA conferem direito de </a:t>
            </a:r>
            <a:r>
              <a:rPr lang="pt-BR" sz="1800" dirty="0" smtClean="0"/>
              <a:t>penhor </a:t>
            </a:r>
            <a:r>
              <a:rPr lang="pt-BR" sz="1800" dirty="0"/>
              <a:t>sobre os direitos creditórios a eles vinculados, independentemente de convenção, não se aplicando o disposto nos </a:t>
            </a:r>
            <a:r>
              <a:rPr lang="pt-BR" sz="1800" dirty="0" err="1"/>
              <a:t>arts</a:t>
            </a:r>
            <a:r>
              <a:rPr lang="pt-BR" sz="1800" dirty="0"/>
              <a:t>. </a:t>
            </a:r>
            <a:r>
              <a:rPr lang="pt-BR" sz="1800" dirty="0"/>
              <a:t>1.452, caput, e 1.453 da Lei nº 10.406, de 10 de janeiro de 2002 - Código Civil. </a:t>
            </a:r>
            <a:endParaRPr lang="pt-BR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 smtClean="0"/>
              <a:t>Sugestão: conferir status de propriedade fiduciária ao invés de penhor: reflexos na recuperação judicial.</a:t>
            </a: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34211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Certificado de Recebível do Agronegócio (CRA)</a:t>
            </a:r>
            <a:br>
              <a:rPr lang="pt-B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48006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Título</a:t>
            </a:r>
            <a:r>
              <a:rPr lang="en-US" sz="1800" dirty="0" smtClean="0"/>
              <a:t> de </a:t>
            </a:r>
            <a:r>
              <a:rPr lang="en-US" sz="1800" dirty="0" err="1" smtClean="0"/>
              <a:t>crédito</a:t>
            </a:r>
            <a:r>
              <a:rPr lang="en-US" sz="1800" dirty="0" smtClean="0"/>
              <a:t> </a:t>
            </a:r>
            <a:r>
              <a:rPr lang="en-US" sz="1800" dirty="0" err="1" smtClean="0"/>
              <a:t>representativo</a:t>
            </a:r>
            <a:r>
              <a:rPr lang="en-US" sz="1800" dirty="0" smtClean="0"/>
              <a:t> de </a:t>
            </a:r>
            <a:r>
              <a:rPr lang="en-US" sz="1800" dirty="0" err="1" smtClean="0"/>
              <a:t>promessa</a:t>
            </a:r>
            <a:r>
              <a:rPr lang="en-US" sz="1800" dirty="0" smtClean="0"/>
              <a:t> de </a:t>
            </a:r>
            <a:r>
              <a:rPr lang="en-US" sz="1800" dirty="0" err="1" smtClean="0"/>
              <a:t>pagamento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dinheiro</a:t>
            </a:r>
            <a:r>
              <a:rPr lang="en-US" sz="1800" dirty="0" smtClean="0"/>
              <a:t> e </a:t>
            </a:r>
            <a:r>
              <a:rPr lang="en-US" sz="1800" dirty="0" err="1" smtClean="0"/>
              <a:t>constitui</a:t>
            </a:r>
            <a:r>
              <a:rPr lang="en-US" sz="1800" dirty="0" smtClean="0"/>
              <a:t> </a:t>
            </a:r>
            <a:r>
              <a:rPr lang="en-US" sz="1800" dirty="0" err="1" smtClean="0"/>
              <a:t>título</a:t>
            </a:r>
            <a:r>
              <a:rPr lang="en-US" sz="1800" dirty="0" smtClean="0"/>
              <a:t> </a:t>
            </a:r>
            <a:r>
              <a:rPr lang="en-US" sz="1800" dirty="0" err="1" smtClean="0"/>
              <a:t>executivo</a:t>
            </a:r>
            <a:r>
              <a:rPr lang="en-US" sz="1800" dirty="0" smtClean="0"/>
              <a:t> extrajudicial.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Quem</a:t>
            </a:r>
            <a:r>
              <a:rPr lang="en-US" sz="1800" dirty="0" smtClean="0"/>
              <a:t> </a:t>
            </a:r>
            <a:r>
              <a:rPr lang="en-US" sz="1800" dirty="0" err="1" smtClean="0"/>
              <a:t>pode</a:t>
            </a:r>
            <a:r>
              <a:rPr lang="en-US" sz="1800" dirty="0" smtClean="0"/>
              <a:t> </a:t>
            </a:r>
            <a:r>
              <a:rPr lang="en-US" sz="1800" dirty="0" err="1" smtClean="0"/>
              <a:t>emitir</a:t>
            </a:r>
            <a:r>
              <a:rPr lang="en-US" sz="1800" dirty="0" smtClean="0"/>
              <a:t>: </a:t>
            </a:r>
            <a:r>
              <a:rPr lang="en-US" sz="1800" dirty="0" err="1" smtClean="0"/>
              <a:t>exclusivamente</a:t>
            </a:r>
            <a:r>
              <a:rPr lang="en-US" sz="1800" dirty="0" smtClean="0"/>
              <a:t> </a:t>
            </a:r>
            <a:r>
              <a:rPr lang="en-US" sz="1800" dirty="0" err="1" smtClean="0"/>
              <a:t>companhias</a:t>
            </a:r>
            <a:r>
              <a:rPr lang="en-US" sz="1800" dirty="0" smtClean="0"/>
              <a:t> </a:t>
            </a:r>
            <a:r>
              <a:rPr lang="en-US" sz="1800" dirty="0" err="1" smtClean="0"/>
              <a:t>securitizadoras</a:t>
            </a:r>
            <a:r>
              <a:rPr lang="en-US" sz="1800" dirty="0" smtClean="0"/>
              <a:t> do </a:t>
            </a:r>
            <a:r>
              <a:rPr lang="en-US" sz="1800" dirty="0" err="1" smtClean="0"/>
              <a:t>agronegócio</a:t>
            </a:r>
            <a:r>
              <a:rPr lang="en-US" sz="18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Disciplina</a:t>
            </a:r>
            <a:r>
              <a:rPr lang="en-US" sz="1800" dirty="0" smtClean="0"/>
              <a:t> </a:t>
            </a:r>
            <a:r>
              <a:rPr lang="en-US" sz="1800" dirty="0" err="1" smtClean="0"/>
              <a:t>essencialmente</a:t>
            </a:r>
            <a:r>
              <a:rPr lang="en-US" sz="1800" dirty="0" smtClean="0"/>
              <a:t> </a:t>
            </a:r>
            <a:r>
              <a:rPr lang="en-US" sz="1800" dirty="0" err="1" smtClean="0"/>
              <a:t>igual</a:t>
            </a:r>
            <a:r>
              <a:rPr lang="en-US" sz="1800" dirty="0" smtClean="0"/>
              <a:t> </a:t>
            </a:r>
            <a:r>
              <a:rPr lang="en-US" sz="1800" dirty="0" err="1" smtClean="0"/>
              <a:t>ao</a:t>
            </a:r>
            <a:r>
              <a:rPr lang="en-US" sz="1800" dirty="0" smtClean="0"/>
              <a:t> da Lei n. 11.076/04.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Falta</a:t>
            </a:r>
            <a:r>
              <a:rPr lang="en-US" sz="1800" dirty="0" smtClean="0"/>
              <a:t> de </a:t>
            </a:r>
            <a:r>
              <a:rPr lang="en-US" sz="1800" dirty="0" err="1" smtClean="0"/>
              <a:t>previsão</a:t>
            </a:r>
            <a:r>
              <a:rPr lang="en-US" sz="1800" dirty="0" smtClean="0"/>
              <a:t> do CRA com </a:t>
            </a:r>
            <a:r>
              <a:rPr lang="en-US" sz="1800" dirty="0" err="1" smtClean="0"/>
              <a:t>cláusula</a:t>
            </a:r>
            <a:r>
              <a:rPr lang="en-US" sz="1800" dirty="0" smtClean="0"/>
              <a:t> de </a:t>
            </a:r>
            <a:r>
              <a:rPr lang="en-US" sz="1800" dirty="0" err="1" smtClean="0"/>
              <a:t>variação</a:t>
            </a:r>
            <a:r>
              <a:rPr lang="en-US" sz="1800" dirty="0" smtClean="0"/>
              <a:t> cambial (art. 37, §3o, da Lei n. 11.076/04).</a:t>
            </a:r>
            <a:endParaRPr lang="en-US" sz="14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034736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1026</Words>
  <Application>Microsoft Office PowerPoint</Application>
  <PresentationFormat>Apresentação na tela (4:3)</PresentationFormat>
  <Paragraphs>121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MODERNIZAÇÃO DO REGIME LEGAL DAS DUPLICATAS E TÍTULO DE CRÉDITO ELETRÔNICO  Os Títulos do Agronegócio no  Projeto de Lei do Senado Federal n. 487/13 </vt:lpstr>
      <vt:lpstr>Contexto e Relevância do Tema  </vt:lpstr>
      <vt:lpstr>Os Títulos do Agronegócio no PL 487/13  </vt:lpstr>
      <vt:lpstr>Cédula de Produto Rural - CPR  </vt:lpstr>
      <vt:lpstr>Títulos Armazeneiros do Agronegócio (CDA/WA)  </vt:lpstr>
      <vt:lpstr>Títulos Vinculados a Direitos Creditórios do Agronegócio   </vt:lpstr>
      <vt:lpstr>Certificado de Direito Creditório do Agronegócio (CDCA)  </vt:lpstr>
      <vt:lpstr>Letra de Crédito do Agronegócio (LCA)  </vt:lpstr>
      <vt:lpstr>Certificado de Recebível do Agronegócio (CRA)  </vt:lpstr>
      <vt:lpstr>Títulos do Agronegócio Eletrônicos  </vt:lpstr>
      <vt:lpstr>Obrigado!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MODERNIZAÇÃO DO REGIME LEGAL DAS DUPLICATAS E TÍTULO DE CRÉDITO ELETRÔNICO  Os Títulos do Agronegócio no  Projeto de Lei do Senado Federal n. 487/13</dc:title>
  <dc:creator>Erik Frederico Oioli</dc:creator>
  <cp:lastModifiedBy>Erik Frederico Oioli</cp:lastModifiedBy>
  <cp:revision>11</cp:revision>
  <dcterms:created xsi:type="dcterms:W3CDTF">2018-03-27T22:50:18Z</dcterms:created>
  <dcterms:modified xsi:type="dcterms:W3CDTF">2018-03-28T02:48:02Z</dcterms:modified>
</cp:coreProperties>
</file>