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9"/>
  </p:notesMasterIdLst>
  <p:handoutMasterIdLst>
    <p:handoutMasterId r:id="rId30"/>
  </p:handoutMasterIdLst>
  <p:sldIdLst>
    <p:sldId id="256" r:id="rId3"/>
    <p:sldId id="448" r:id="rId4"/>
    <p:sldId id="440" r:id="rId5"/>
    <p:sldId id="441" r:id="rId6"/>
    <p:sldId id="413" r:id="rId7"/>
    <p:sldId id="414" r:id="rId8"/>
    <p:sldId id="415" r:id="rId9"/>
    <p:sldId id="416" r:id="rId10"/>
    <p:sldId id="447" r:id="rId11"/>
    <p:sldId id="446" r:id="rId12"/>
    <p:sldId id="417" r:id="rId13"/>
    <p:sldId id="418" r:id="rId14"/>
    <p:sldId id="419" r:id="rId15"/>
    <p:sldId id="444" r:id="rId16"/>
    <p:sldId id="445" r:id="rId17"/>
    <p:sldId id="420" r:id="rId18"/>
    <p:sldId id="422" r:id="rId19"/>
    <p:sldId id="423" r:id="rId20"/>
    <p:sldId id="431" r:id="rId21"/>
    <p:sldId id="434" r:id="rId22"/>
    <p:sldId id="435" r:id="rId23"/>
    <p:sldId id="436" r:id="rId24"/>
    <p:sldId id="432" r:id="rId25"/>
    <p:sldId id="433" r:id="rId26"/>
    <p:sldId id="442" r:id="rId27"/>
    <p:sldId id="384" r:id="rId28"/>
  </p:sldIdLst>
  <p:sldSz cx="12192000" cy="6858000"/>
  <p:notesSz cx="6805613" cy="994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302"/>
    <a:srgbClr val="60943C"/>
    <a:srgbClr val="462300"/>
    <a:srgbClr val="361B00"/>
    <a:srgbClr val="66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079" autoAdjust="0"/>
    <p:restoredTop sz="82759" autoAdjust="0"/>
  </p:normalViewPr>
  <p:slideViewPr>
    <p:cSldViewPr snapToGrid="0">
      <p:cViewPr>
        <p:scale>
          <a:sx n="51" d="100"/>
          <a:sy n="51" d="100"/>
        </p:scale>
        <p:origin x="532" y="1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yri_000\Documents\fsb\Freelas\CNI%20quanti\An&#225;lise%20-%20CNI%20joven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yri_000\Documents\fsb\Freelas\CNI%20quanti\An&#225;lise%20-%20CNI%20joven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92718918407967"/>
          <c:y val="5.8447942621727873E-2"/>
          <c:w val="0.79733245844269396"/>
          <c:h val="0.82466823972996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'imp tecnico primeiro emp'!$C$1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E85C0E"/>
              </a:solidFill>
            </a:ln>
          </c:spPr>
          <c:invertIfNegative val="0"/>
          <c:dLbls>
            <c:dLbl>
              <c:idx val="8"/>
              <c:layout>
                <c:manualLayout>
                  <c:x val="8.550422040752792E-3"/>
                  <c:y val="-2.468844206696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54047412447689E-16"/>
                  <c:y val="-1.2344221033483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'imp tecnico primeiro emp'!$A$2:$A$12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'imp tecnico primeiro emp'!$C$2:$C$12</c:f>
              <c:numCache>
                <c:formatCode>0.0%</c:formatCode>
                <c:ptCount val="11"/>
                <c:pt idx="0">
                  <c:v>1.0135135135135101E-2</c:v>
                </c:pt>
                <c:pt idx="1">
                  <c:v>4.2229729729729697E-3</c:v>
                </c:pt>
                <c:pt idx="2">
                  <c:v>4.2229729729729697E-3</c:v>
                </c:pt>
                <c:pt idx="3">
                  <c:v>4.2229729729729697E-3</c:v>
                </c:pt>
                <c:pt idx="4">
                  <c:v>1.68918918918919E-2</c:v>
                </c:pt>
                <c:pt idx="5">
                  <c:v>5.1520270270270285E-2</c:v>
                </c:pt>
                <c:pt idx="6">
                  <c:v>3.4628378378378406E-2</c:v>
                </c:pt>
                <c:pt idx="7">
                  <c:v>8.3614864864865052E-2</c:v>
                </c:pt>
                <c:pt idx="8">
                  <c:v>0.22128378378378397</c:v>
                </c:pt>
                <c:pt idx="9">
                  <c:v>0.168918918918919</c:v>
                </c:pt>
                <c:pt idx="10">
                  <c:v>0.28716216216216212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1024047712"/>
        <c:axId val="1024050976"/>
      </c:barChart>
      <c:catAx>
        <c:axId val="102404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1024050976"/>
        <c:crosses val="autoZero"/>
        <c:auto val="1"/>
        <c:lblAlgn val="ctr"/>
        <c:lblOffset val="100"/>
        <c:noMultiLvlLbl val="0"/>
      </c:catAx>
      <c:valAx>
        <c:axId val="102405097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102404771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solidFill>
            <a:schemeClr val="bg1"/>
          </a:solidFill>
          <a:latin typeface="+mn-lt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85904538666622"/>
          <c:y val="2.8817185395577177E-2"/>
          <c:w val="0.79733245844269396"/>
          <c:h val="0.82466823972996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'imp tecnico futuro profissional'!$C$1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E85C0E"/>
              </a:solidFill>
            </a:ln>
          </c:spPr>
          <c:invertIfNegative val="0"/>
          <c:dLbls>
            <c:dLbl>
              <c:idx val="9"/>
              <c:layout>
                <c:manualLayout>
                  <c:x val="3.9225376038545881E-3"/>
                  <c:y val="-5.8962422634728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'imp tecnico futuro profissional'!$A$2:$A$12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'imp tecnico futuro profissional'!$C$2:$C$12</c:f>
              <c:numCache>
                <c:formatCode>0.0%</c:formatCode>
                <c:ptCount val="11"/>
                <c:pt idx="0">
                  <c:v>4.2229729729729697E-3</c:v>
                </c:pt>
                <c:pt idx="1">
                  <c:v>1.6891891891891904E-3</c:v>
                </c:pt>
                <c:pt idx="2">
                  <c:v>2.53378378378378E-3</c:v>
                </c:pt>
                <c:pt idx="3">
                  <c:v>5.0675675675675696E-3</c:v>
                </c:pt>
                <c:pt idx="4">
                  <c:v>6.7567567567567597E-3</c:v>
                </c:pt>
                <c:pt idx="5">
                  <c:v>3.4628378378378406E-2</c:v>
                </c:pt>
                <c:pt idx="6">
                  <c:v>3.7162162162162199E-2</c:v>
                </c:pt>
                <c:pt idx="7">
                  <c:v>6.50337837837838E-2</c:v>
                </c:pt>
                <c:pt idx="8">
                  <c:v>0.16216216216216206</c:v>
                </c:pt>
                <c:pt idx="9">
                  <c:v>0.17567567567567588</c:v>
                </c:pt>
                <c:pt idx="10">
                  <c:v>0.39189189189189222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1024046624"/>
        <c:axId val="1024046080"/>
      </c:barChart>
      <c:catAx>
        <c:axId val="102404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pt-BR"/>
          </a:p>
        </c:txPr>
        <c:crossAx val="1024046080"/>
        <c:crosses val="autoZero"/>
        <c:auto val="1"/>
        <c:lblAlgn val="ctr"/>
        <c:lblOffset val="100"/>
        <c:noMultiLvlLbl val="0"/>
      </c:catAx>
      <c:valAx>
        <c:axId val="102404608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pt-BR"/>
          </a:p>
        </c:txPr>
        <c:crossAx val="102404662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7113660680887213"/>
          <c:y val="2.0032463955402043E-2"/>
          <c:w val="0.39293755722395185"/>
          <c:h val="0.759568022747156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Plan1!$H$20</c:f>
              <c:strCache>
                <c:ptCount val="1"/>
                <c:pt idx="0">
                  <c:v>1º Ponto Positivo</c:v>
                </c:pt>
              </c:strCache>
            </c:strRef>
          </c:tx>
          <c:spPr>
            <a:solidFill>
              <a:srgbClr val="E85C0E"/>
            </a:solidFill>
            <a:ln>
              <a:noFill/>
            </a:ln>
          </c:spPr>
          <c:invertIfNegative val="0"/>
          <c:cat>
            <c:strRef>
              <c:f>Plan1!$G$21:$G$35</c:f>
              <c:strCache>
                <c:ptCount val="15"/>
                <c:pt idx="0">
                  <c:v>Não respondeu</c:v>
                </c:pt>
                <c:pt idx="1">
                  <c:v>Não sabe</c:v>
                </c:pt>
                <c:pt idx="2">
                  <c:v>Nenhum</c:v>
                </c:pt>
                <c:pt idx="3">
                  <c:v>Outros</c:v>
                </c:pt>
                <c:pt idx="4">
                  <c:v>Materiais mais baratos</c:v>
                </c:pt>
                <c:pt idx="5">
                  <c:v>Mais barato/menor custo</c:v>
                </c:pt>
                <c:pt idx="6">
                  <c:v>Cursos mais focados</c:v>
                </c:pt>
                <c:pt idx="7">
                  <c:v>Menor duração/mais rápidos</c:v>
                </c:pt>
                <c:pt idx="8">
                  <c:v>Ter um trabalho sem precisar de diploma de nível superior</c:v>
                </c:pt>
                <c:pt idx="9">
                  <c:v>Curso mais prático</c:v>
                </c:pt>
                <c:pt idx="10">
                  <c:v>Bons salários</c:v>
                </c:pt>
                <c:pt idx="11">
                  <c:v>Ter mais conhecimento</c:v>
                </c:pt>
                <c:pt idx="12">
                  <c:v>Prepara melhor para o mercado</c:v>
                </c:pt>
                <c:pt idx="13">
                  <c:v>Boa aceitação no mercado de trabalho</c:v>
                </c:pt>
                <c:pt idx="14">
                  <c:v>Começo na carreira profissional</c:v>
                </c:pt>
              </c:strCache>
            </c:strRef>
          </c:cat>
          <c:val>
            <c:numRef>
              <c:f>Plan1!$H$21:$H$35</c:f>
              <c:numCache>
                <c:formatCode>0.0%</c:formatCode>
                <c:ptCount val="15"/>
                <c:pt idx="0">
                  <c:v>2.2977022977022993E-2</c:v>
                </c:pt>
                <c:pt idx="1">
                  <c:v>0.24025974025974026</c:v>
                </c:pt>
                <c:pt idx="2">
                  <c:v>1.3486513486513493E-2</c:v>
                </c:pt>
                <c:pt idx="3">
                  <c:v>2.447552447552449E-2</c:v>
                </c:pt>
                <c:pt idx="4">
                  <c:v>1.1488511488511497E-2</c:v>
                </c:pt>
                <c:pt idx="5">
                  <c:v>3.7962037962037974E-2</c:v>
                </c:pt>
                <c:pt idx="6">
                  <c:v>2.7472527472527489E-2</c:v>
                </c:pt>
                <c:pt idx="7">
                  <c:v>2.7472527472527489E-2</c:v>
                </c:pt>
                <c:pt idx="8">
                  <c:v>3.3466533466533464E-2</c:v>
                </c:pt>
                <c:pt idx="9">
                  <c:v>4.745254745254749E-2</c:v>
                </c:pt>
                <c:pt idx="10">
                  <c:v>7.0929070929070928E-2</c:v>
                </c:pt>
                <c:pt idx="11">
                  <c:v>6.0439560439560454E-2</c:v>
                </c:pt>
                <c:pt idx="12">
                  <c:v>7.2927072927072928E-2</c:v>
                </c:pt>
                <c:pt idx="13">
                  <c:v>0.15284715284715295</c:v>
                </c:pt>
                <c:pt idx="14">
                  <c:v>0.15634365634365635</c:v>
                </c:pt>
              </c:numCache>
            </c:numRef>
          </c:val>
        </c:ser>
        <c:ser>
          <c:idx val="1"/>
          <c:order val="1"/>
          <c:tx>
            <c:strRef>
              <c:f>Plan1!$I$20</c:f>
              <c:strCache>
                <c:ptCount val="1"/>
                <c:pt idx="0">
                  <c:v>2º Ponto Positivo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Plan1!$G$21:$G$35</c:f>
              <c:strCache>
                <c:ptCount val="15"/>
                <c:pt idx="0">
                  <c:v>Não respondeu</c:v>
                </c:pt>
                <c:pt idx="1">
                  <c:v>Não sabe</c:v>
                </c:pt>
                <c:pt idx="2">
                  <c:v>Nenhum</c:v>
                </c:pt>
                <c:pt idx="3">
                  <c:v>Outros</c:v>
                </c:pt>
                <c:pt idx="4">
                  <c:v>Materiais mais baratos</c:v>
                </c:pt>
                <c:pt idx="5">
                  <c:v>Mais barato/menor custo</c:v>
                </c:pt>
                <c:pt idx="6">
                  <c:v>Cursos mais focados</c:v>
                </c:pt>
                <c:pt idx="7">
                  <c:v>Menor duração/mais rápidos</c:v>
                </c:pt>
                <c:pt idx="8">
                  <c:v>Ter um trabalho sem precisar de diploma de nível superior</c:v>
                </c:pt>
                <c:pt idx="9">
                  <c:v>Curso mais prático</c:v>
                </c:pt>
                <c:pt idx="10">
                  <c:v>Bons salários</c:v>
                </c:pt>
                <c:pt idx="11">
                  <c:v>Ter mais conhecimento</c:v>
                </c:pt>
                <c:pt idx="12">
                  <c:v>Prepara melhor para o mercado</c:v>
                </c:pt>
                <c:pt idx="13">
                  <c:v>Boa aceitação no mercado de trabalho</c:v>
                </c:pt>
                <c:pt idx="14">
                  <c:v>Começo na carreira profissional</c:v>
                </c:pt>
              </c:strCache>
            </c:strRef>
          </c:cat>
          <c:val>
            <c:numRef>
              <c:f>Plan1!$I$21:$I$35</c:f>
              <c:numCache>
                <c:formatCode>0.0%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7.992007992007992E-3</c:v>
                </c:pt>
                <c:pt idx="4">
                  <c:v>2.597402597402599E-2</c:v>
                </c:pt>
                <c:pt idx="5">
                  <c:v>2.347652347652349E-2</c:v>
                </c:pt>
                <c:pt idx="6">
                  <c:v>3.5964035964035974E-2</c:v>
                </c:pt>
                <c:pt idx="7">
                  <c:v>4.5954045954045966E-2</c:v>
                </c:pt>
                <c:pt idx="8">
                  <c:v>5.944055944055944E-2</c:v>
                </c:pt>
                <c:pt idx="9">
                  <c:v>6.5934065934065936E-2</c:v>
                </c:pt>
                <c:pt idx="10">
                  <c:v>5.0449550449550448E-2</c:v>
                </c:pt>
                <c:pt idx="11">
                  <c:v>6.9930069930069935E-2</c:v>
                </c:pt>
                <c:pt idx="12">
                  <c:v>9.1908091908091932E-2</c:v>
                </c:pt>
                <c:pt idx="13">
                  <c:v>6.2937062937062943E-2</c:v>
                </c:pt>
                <c:pt idx="14">
                  <c:v>9.0409590409590443E-2</c:v>
                </c:pt>
              </c:numCache>
            </c:numRef>
          </c:val>
        </c:ser>
        <c:ser>
          <c:idx val="2"/>
          <c:order val="2"/>
          <c:tx>
            <c:strRef>
              <c:f>Plan1!$J$20</c:f>
              <c:strCache>
                <c:ptCount val="1"/>
                <c:pt idx="0">
                  <c:v>Soma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Plan1!$G$21:$G$35</c:f>
              <c:strCache>
                <c:ptCount val="15"/>
                <c:pt idx="0">
                  <c:v>Não respondeu</c:v>
                </c:pt>
                <c:pt idx="1">
                  <c:v>Não sabe</c:v>
                </c:pt>
                <c:pt idx="2">
                  <c:v>Nenhum</c:v>
                </c:pt>
                <c:pt idx="3">
                  <c:v>Outros</c:v>
                </c:pt>
                <c:pt idx="4">
                  <c:v>Materiais mais baratos</c:v>
                </c:pt>
                <c:pt idx="5">
                  <c:v>Mais barato/menor custo</c:v>
                </c:pt>
                <c:pt idx="6">
                  <c:v>Cursos mais focados</c:v>
                </c:pt>
                <c:pt idx="7">
                  <c:v>Menor duração/mais rápidos</c:v>
                </c:pt>
                <c:pt idx="8">
                  <c:v>Ter um trabalho sem precisar de diploma de nível superior</c:v>
                </c:pt>
                <c:pt idx="9">
                  <c:v>Curso mais prático</c:v>
                </c:pt>
                <c:pt idx="10">
                  <c:v>Bons salários</c:v>
                </c:pt>
                <c:pt idx="11">
                  <c:v>Ter mais conhecimento</c:v>
                </c:pt>
                <c:pt idx="12">
                  <c:v>Prepara melhor para o mercado</c:v>
                </c:pt>
                <c:pt idx="13">
                  <c:v>Boa aceitação no mercado de trabalho</c:v>
                </c:pt>
                <c:pt idx="14">
                  <c:v>Começo na carreira profissional</c:v>
                </c:pt>
              </c:strCache>
            </c:strRef>
          </c:cat>
          <c:val>
            <c:numRef>
              <c:f>Plan1!$J$21:$J$35</c:f>
              <c:numCache>
                <c:formatCode>0.0%</c:formatCode>
                <c:ptCount val="15"/>
                <c:pt idx="0">
                  <c:v>2.3E-2</c:v>
                </c:pt>
                <c:pt idx="1">
                  <c:v>0.24000000000000005</c:v>
                </c:pt>
                <c:pt idx="2">
                  <c:v>1.2999999999999998E-2</c:v>
                </c:pt>
                <c:pt idx="3">
                  <c:v>3.2467532467532478E-2</c:v>
                </c:pt>
                <c:pt idx="4">
                  <c:v>3.7462537462537478E-2</c:v>
                </c:pt>
                <c:pt idx="5">
                  <c:v>6.1438561438561461E-2</c:v>
                </c:pt>
                <c:pt idx="6">
                  <c:v>6.3436563436563467E-2</c:v>
                </c:pt>
                <c:pt idx="7">
                  <c:v>7.3426573426573424E-2</c:v>
                </c:pt>
                <c:pt idx="8">
                  <c:v>9.2907092907092995E-2</c:v>
                </c:pt>
                <c:pt idx="9">
                  <c:v>0.11338661338661343</c:v>
                </c:pt>
                <c:pt idx="10">
                  <c:v>0.12137862137862142</c:v>
                </c:pt>
                <c:pt idx="11">
                  <c:v>0.1303696303696304</c:v>
                </c:pt>
                <c:pt idx="12">
                  <c:v>0.16483516483516489</c:v>
                </c:pt>
                <c:pt idx="13">
                  <c:v>0.21578421578421583</c:v>
                </c:pt>
                <c:pt idx="14">
                  <c:v>0.24675324675324681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24049344"/>
        <c:axId val="1024049888"/>
      </c:barChart>
      <c:catAx>
        <c:axId val="1024049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1024049888"/>
        <c:crosses val="autoZero"/>
        <c:auto val="1"/>
        <c:lblAlgn val="ctr"/>
        <c:lblOffset val="100"/>
        <c:noMultiLvlLbl val="0"/>
      </c:catAx>
      <c:valAx>
        <c:axId val="1024049888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crossAx val="1024049344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"/>
          <c:y val="0.79603681128145598"/>
          <c:w val="1"/>
          <c:h val="6.8950464873720502E-2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chemeClr val="bg1"/>
          </a:solidFill>
          <a:latin typeface="+mn-lt"/>
        </a:defRPr>
      </a:pPr>
      <a:endParaRPr lang="pt-B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0.79065</cdr:x>
      <cdr:y>0.2456</cdr:y>
    </cdr:from>
    <cdr:to>
      <cdr:x>0.90586</cdr:x>
      <cdr:y>0.34506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513314" y="1171937"/>
          <a:ext cx="949124" cy="47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49575" cy="496888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5F02E4C3-08DB-4F25-B13E-D3E0DDB03606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45625"/>
            <a:ext cx="2949575" cy="496888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452" y="9445625"/>
            <a:ext cx="2949575" cy="496888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CA552C29-9553-433F-A7A8-2F1461D9CD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7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099" cy="497205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43" y="1"/>
            <a:ext cx="2949099" cy="497205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FEDCDDEA-3908-45CF-9C28-6EDBAE2AE446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45172"/>
            <a:ext cx="2949099" cy="497205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43" y="9445172"/>
            <a:ext cx="2949099" cy="497205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5319595F-A6C1-4E79-8119-6B9C000667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67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baseline="0" dirty="0" smtClean="0">
                <a:latin typeface="+mn-lt"/>
              </a:rPr>
              <a:t>A indústria, no mundo e no Brasil, tem passado por grandes transformações tecnológicas e organizacionais, gerando uma nova estrutura produtiva. De forma geral, pode-se elencar a intensificação das seguintes tendências tecnológicas para os próximos 10: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baseline="0" dirty="0" smtClean="0">
              <a:latin typeface="+mn-lt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Interoperabilidade (</a:t>
            </a:r>
            <a:r>
              <a:rPr lang="pt-BR" sz="1200" b="0" dirty="0" err="1" smtClean="0">
                <a:solidFill>
                  <a:schemeClr val="tx1"/>
                </a:solidFill>
                <a:latin typeface="+mn-lt"/>
              </a:rPr>
              <a:t>Interoperability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)  entre máquinas e equipamentos.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Produção sob demanda em tempo real.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Crescimento dos ambiente virtuais para monitoramento da produção.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flexibilidade das cadeias de valor, levando ao aumento da customização e da produção modular.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Empresas cada vez mais orientadas por serviço (Service </a:t>
            </a:r>
            <a:r>
              <a:rPr lang="pt-BR" sz="1200" b="0" dirty="0" err="1" smtClean="0">
                <a:solidFill>
                  <a:schemeClr val="tx1"/>
                </a:solidFill>
                <a:latin typeface="+mn-lt"/>
              </a:rPr>
              <a:t>Orientation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Crescimento dos processos de convergência tecnológica.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velocidade de difusão das novas fronteiras tecnológicas (biotecnologia, nanotecnologia, novos materiais e neurociência) gerando aumento da complexidade produtiva e  da agregação de valor do produto final.        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qualificação produtiva e tecnológica dos pequenos negócios.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27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15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126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92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41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55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30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647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2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45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9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baseline="0" dirty="0" smtClean="0">
                <a:latin typeface="+mn-lt"/>
              </a:rPr>
              <a:t>A indústria, no mundo e no Brasil, tem passado por grandes transformações tecnológicas e organizacionais, gerando uma nova estrutura produtiva. De forma geral, pode-se elencar a intensificação das seguintes tendências tecnológicas para os próximos 10: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baseline="0" dirty="0" smtClean="0">
              <a:latin typeface="+mn-lt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Interoperabilidade (</a:t>
            </a:r>
            <a:r>
              <a:rPr lang="pt-BR" sz="1200" b="0" dirty="0" err="1" smtClean="0">
                <a:solidFill>
                  <a:schemeClr val="tx1"/>
                </a:solidFill>
                <a:latin typeface="+mn-lt"/>
              </a:rPr>
              <a:t>Interoperability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)  entre máquinas e equipamentos.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Produção sob demanda em tempo real.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Crescimento dos ambiente virtuais para monitoramento da produção.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flexibilidade das cadeias de valor, levando ao aumento da customização e da produção modular.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Empresas cada vez mais orientadas por serviço (Service </a:t>
            </a:r>
            <a:r>
              <a:rPr lang="pt-BR" sz="1200" b="0" dirty="0" err="1" smtClean="0">
                <a:solidFill>
                  <a:schemeClr val="tx1"/>
                </a:solidFill>
                <a:latin typeface="+mn-lt"/>
              </a:rPr>
              <a:t>Orientation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Crescimento dos processos de convergência tecnológica.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velocidade de difusão das novas fronteiras tecnológicas (biotecnologia, nanotecnologia, novos materiais e neurociência) gerando aumento da complexidade produtiva e  da agregação de valor do produto final.        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qualificação produtiva e tecnológica dos pequenos negócios.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299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36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baseline="0" dirty="0" smtClean="0">
                <a:latin typeface="+mn-lt"/>
              </a:rPr>
              <a:t>A indústria, no mundo e no Brasil, tem passado por grandes transformações tecnológicas e organizacionais, gerando uma nova estrutura produtiva. De forma geral, pode-se elencar a intensificação das seguintes tendências tecnológicas para os próximos 10: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baseline="0" dirty="0" smtClean="0">
              <a:latin typeface="+mn-lt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Interoperabilidade (</a:t>
            </a:r>
            <a:r>
              <a:rPr lang="pt-BR" sz="1200" b="0" dirty="0" err="1" smtClean="0">
                <a:solidFill>
                  <a:schemeClr val="tx1"/>
                </a:solidFill>
                <a:latin typeface="+mn-lt"/>
              </a:rPr>
              <a:t>Interoperability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)  entre máquinas e equipamentos.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Produção sob demanda em tempo real.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Crescimento dos ambiente virtuais para monitoramento da produção.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flexibilidade das cadeias de valor, levando ao aumento da customização e da produção modular.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Empresas cada vez mais orientadas por serviço (Service </a:t>
            </a:r>
            <a:r>
              <a:rPr lang="pt-BR" sz="1200" b="0" dirty="0" err="1" smtClean="0">
                <a:solidFill>
                  <a:schemeClr val="tx1"/>
                </a:solidFill>
                <a:latin typeface="+mn-lt"/>
              </a:rPr>
              <a:t>Orientation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Crescimento dos processos de convergência tecnológica.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velocidade de difusão das novas fronteiras tecnológicas (biotecnologia, nanotecnologia, novos materiais e neurociência) gerando aumento da complexidade produtiva e  da agregação de valor do produto final.        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200" b="0" dirty="0" smtClean="0">
                <a:solidFill>
                  <a:schemeClr val="tx1"/>
                </a:solidFill>
                <a:latin typeface="+mn-lt"/>
              </a:rPr>
              <a:t>Aumento da qualificação produtiva e tecnológica dos pequenos negócios.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78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Quando observamos o mercado de trabalho, vemos claramente que as tarefas mais operacionais estão em franca decadência e não tenho a menor dúvida de que a quarta revolução industrial vai acelerar esse processo nos próximos anos. A gente vai ver as máquinas realizando muitas atividades que até hoje eram feitas por pessoas.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As tarefas que importam e que continuarão a ser valorizadas são aquelas que exigem raciocínio e tomada de decisão complexa. Que exigem sensibilidade humana. São as tarefas abstratas. A gente precisa de uma educação que estimule esse tipo de pensamento. E a tecnologia pode ajudar nessa tarefa.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28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2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6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9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0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300038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508" y="274638"/>
            <a:ext cx="10615285" cy="1143000"/>
          </a:xfrm>
        </p:spPr>
        <p:txBody>
          <a:bodyPr>
            <a:normAutofit/>
          </a:bodyPr>
          <a:lstStyle>
            <a:lvl1pPr algn="l">
              <a:defRPr lang="en-US" sz="4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9508" y="1600204"/>
            <a:ext cx="10615285" cy="380211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4" y="2364830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2" y="649077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3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3200" y="4074160"/>
            <a:ext cx="10520160" cy="1185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20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23200" y="889200"/>
            <a:ext cx="10520160" cy="31849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lnSpc>
                <a:spcPts val="9000"/>
              </a:lnSpc>
              <a:defRPr sz="9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1411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0526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0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b="1773"/>
          <a:stretch/>
        </p:blipFill>
        <p:spPr>
          <a:xfrm>
            <a:off x="0" y="286"/>
            <a:ext cx="12192000" cy="6857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3575" y="4546600"/>
            <a:ext cx="6134100" cy="1325563"/>
          </a:xfrm>
          <a:prstGeom prst="rect">
            <a:avLst/>
          </a:prstGeom>
        </p:spPr>
        <p:txBody>
          <a:bodyPr anchor="ctr"/>
          <a:lstStyle>
            <a:lvl1pPr algn="r">
              <a:defRPr sz="3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2281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9235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404240"/>
            <a:ext cx="9235120" cy="63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600"/>
              </a:lnSpc>
              <a:defRPr sz="3600" b="1" i="0" cap="all" baseline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0" y="1034240"/>
            <a:ext cx="9235120" cy="46858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3875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361950" indent="0">
              <a:buNone/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714375" indent="-171450"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895350" indent="-180975"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6273881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404240"/>
            <a:ext cx="9235120" cy="63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600"/>
              </a:lnSpc>
              <a:defRPr sz="3600" b="1" i="0" cap="all" baseline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7" y="6268705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627019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1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1411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0526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6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3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60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7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5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5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22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3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13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2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793-8DB7-4B68-ABF3-254AC5D0EA0E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13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gif"/><Relationship Id="rId7" Type="http://schemas.openxmlformats.org/officeDocument/2006/relationships/image" Target="../media/image44.png"/><Relationship Id="rId12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11" Type="http://schemas.openxmlformats.org/officeDocument/2006/relationships/image" Target="../media/image9.png"/><Relationship Id="rId5" Type="http://schemas.openxmlformats.org/officeDocument/2006/relationships/image" Target="../media/image42.gif"/><Relationship Id="rId10" Type="http://schemas.openxmlformats.org/officeDocument/2006/relationships/image" Target="../media/image47.png"/><Relationship Id="rId4" Type="http://schemas.openxmlformats.org/officeDocument/2006/relationships/image" Target="../media/image41.gif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8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83324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>
            <a:off x="4" y="2105035"/>
            <a:ext cx="2136775" cy="1095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riângulo isósceles 9"/>
          <p:cNvSpPr/>
          <p:nvPr/>
        </p:nvSpPr>
        <p:spPr>
          <a:xfrm rot="5400000">
            <a:off x="788284" y="2364830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31" y="5833242"/>
            <a:ext cx="1796298" cy="68424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07185" y="1977234"/>
            <a:ext cx="10055222" cy="73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Educação, Ciências e Inovação do Futuro</a:t>
            </a:r>
            <a:endParaRPr 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07185" y="2741199"/>
            <a:ext cx="2517036" cy="4927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spcAft>
                <a:spcPts val="2400"/>
              </a:spcAft>
              <a:buSzPct val="110000"/>
              <a:defRPr/>
            </a:pPr>
            <a:r>
              <a:rPr lang="pt-BR" sz="24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Rafael Lucchesi</a:t>
            </a:r>
            <a:endParaRPr lang="pt-BR" sz="1200" dirty="0" smtClean="0">
              <a:solidFill>
                <a:srgbClr val="FFC000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33330" y="191040"/>
            <a:ext cx="1099355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pt-BR" sz="2400" b="1" dirty="0" smtClean="0">
                <a:solidFill>
                  <a:srgbClr val="193F61"/>
                </a:solidFill>
                <a:latin typeface="Century Gothic" panose="020B0502020202020204" pitchFamily="34" charset="0"/>
              </a:rPr>
              <a:t>DESAFIOS DO SISTEMA EDUCACIONAL DIANTE DE UMA POSSÍVEL MUDANÇA NOS PROCESSOS PRODUTIVOS</a:t>
            </a:r>
          </a:p>
          <a:p>
            <a:pPr>
              <a:lnSpc>
                <a:spcPct val="130000"/>
              </a:lnSpc>
            </a:pPr>
            <a:r>
              <a:rPr lang="pt-BR" sz="1800" b="1" dirty="0" smtClean="0">
                <a:solidFill>
                  <a:srgbClr val="193F61"/>
                </a:solidFill>
                <a:latin typeface="Century Gothic" panose="020B0502020202020204" pitchFamily="34" charset="0"/>
              </a:rPr>
              <a:t>ÍNDICE GLOBAL DE CAPITAL HUMANO</a:t>
            </a:r>
            <a:endParaRPr lang="pt-BR" sz="1800" b="1" dirty="0">
              <a:solidFill>
                <a:srgbClr val="193F6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2113" y="2728911"/>
            <a:ext cx="655229" cy="43516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3681" y="4519667"/>
            <a:ext cx="655228" cy="43516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13" y="3368450"/>
            <a:ext cx="618364" cy="422306"/>
          </a:xfrm>
          <a:prstGeom prst="rect">
            <a:avLst/>
          </a:prstGeom>
        </p:spPr>
      </p:pic>
      <p:sp>
        <p:nvSpPr>
          <p:cNvPr id="25" name="AutoShape 4" descr="Resultado de imagem para sui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112" y="3948950"/>
            <a:ext cx="631851" cy="42175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681" y="5094555"/>
            <a:ext cx="636796" cy="412226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-103043" y="2728911"/>
            <a:ext cx="21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1º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Finlândia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-116895" y="3250759"/>
            <a:ext cx="21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Noruega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-93799" y="3874210"/>
            <a:ext cx="21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3º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Suíça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-135364" y="4460711"/>
            <a:ext cx="21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Japão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-139981" y="5019507"/>
            <a:ext cx="21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5º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Suécia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3537527" y="1862398"/>
            <a:ext cx="36946" cy="3873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07975" y="2456865"/>
            <a:ext cx="6222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0335" y="2547973"/>
            <a:ext cx="669148" cy="616103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336" y="3368450"/>
            <a:ext cx="669148" cy="42585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0336" y="3918237"/>
            <a:ext cx="669148" cy="435165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0335" y="4519667"/>
            <a:ext cx="669147" cy="435165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8477" y="5094556"/>
            <a:ext cx="661005" cy="412226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537115" y="1900089"/>
            <a:ext cx="283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1ºs COLOCADOS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864110" y="3320055"/>
            <a:ext cx="21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71º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China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864110" y="3798009"/>
            <a:ext cx="218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83º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 Brasil</a:t>
            </a:r>
            <a:endParaRPr lang="pt-B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875098" y="4493249"/>
            <a:ext cx="301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88º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África do Sul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894148" y="5045699"/>
            <a:ext cx="301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105º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Índia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894148" y="2696213"/>
            <a:ext cx="21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28º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Rússia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66667" y="1891628"/>
            <a:ext cx="283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BRICS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2" name="Grupo 2"/>
          <p:cNvGrpSpPr>
            <a:grpSpLocks/>
          </p:cNvGrpSpPr>
          <p:nvPr/>
        </p:nvGrpSpPr>
        <p:grpSpPr bwMode="auto">
          <a:xfrm>
            <a:off x="8400547" y="2319944"/>
            <a:ext cx="3135989" cy="2757981"/>
            <a:chOff x="11557383" y="313537"/>
            <a:chExt cx="3746732" cy="3040114"/>
          </a:xfrm>
        </p:grpSpPr>
        <p:sp>
          <p:nvSpPr>
            <p:cNvPr id="53" name="Elipse 52"/>
            <p:cNvSpPr/>
            <p:nvPr/>
          </p:nvSpPr>
          <p:spPr>
            <a:xfrm>
              <a:off x="11557383" y="313537"/>
              <a:ext cx="3746732" cy="3040114"/>
            </a:xfrm>
            <a:prstGeom prst="ellipse">
              <a:avLst/>
            </a:prstGeom>
            <a:solidFill>
              <a:srgbClr val="E4A30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2428">
                <a:defRPr/>
              </a:pPr>
              <a:endParaRPr lang="pt-BR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CaixaDeTexto 53"/>
            <p:cNvSpPr txBox="1">
              <a:spLocks noChangeArrowheads="1"/>
            </p:cNvSpPr>
            <p:nvPr/>
          </p:nvSpPr>
          <p:spPr bwMode="auto">
            <a:xfrm>
              <a:off x="11860371" y="997032"/>
              <a:ext cx="3385994" cy="17302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400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83º </a:t>
              </a:r>
              <a:r>
                <a:rPr lang="pt-BR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colocação </a:t>
              </a:r>
              <a:r>
                <a:rPr lang="pt-BR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dentre </a:t>
              </a:r>
              <a:r>
                <a:rPr lang="pt-BR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130 </a:t>
              </a:r>
              <a:r>
                <a:rPr lang="pt-BR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países, perdendo </a:t>
              </a:r>
              <a:r>
                <a:rPr lang="pt-BR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cinco </a:t>
              </a:r>
              <a:r>
                <a:rPr lang="pt-BR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posições em relação </a:t>
              </a:r>
              <a:r>
                <a:rPr lang="pt-BR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ao Ranking de 2015</a:t>
              </a:r>
              <a:endParaRPr lang="pt-BR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307975" y="5909564"/>
            <a:ext cx="5766103" cy="36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World </a:t>
            </a:r>
            <a:r>
              <a:rPr lang="pt-BR" dirty="0" err="1" smtClean="0">
                <a:solidFill>
                  <a:schemeClr val="bg1"/>
                </a:solidFill>
              </a:rPr>
              <a:t>Economic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Forum</a:t>
            </a:r>
            <a:r>
              <a:rPr lang="pt-BR" dirty="0" smtClean="0">
                <a:solidFill>
                  <a:schemeClr val="bg1"/>
                </a:solidFill>
              </a:rPr>
              <a:t> 2016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0" y="0"/>
            <a:ext cx="12192000" cy="574963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CaixaDeTexto 23"/>
          <p:cNvSpPr txBox="1">
            <a:spLocks noChangeArrowheads="1"/>
          </p:cNvSpPr>
          <p:nvPr/>
        </p:nvSpPr>
        <p:spPr bwMode="auto">
          <a:xfrm>
            <a:off x="725906" y="2561668"/>
            <a:ext cx="9217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4800" dirty="0">
                <a:solidFill>
                  <a:schemeClr val="bg1"/>
                </a:solidFill>
                <a:latin typeface="+mn-lt"/>
              </a:rPr>
              <a:t>A EDUCAÇÃO NO BRASIL...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931" y="5833242"/>
            <a:ext cx="1796298" cy="684240"/>
          </a:xfrm>
          <a:prstGeom prst="rect">
            <a:avLst/>
          </a:prstGeom>
        </p:spPr>
      </p:pic>
      <p:pic>
        <p:nvPicPr>
          <p:cNvPr id="5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01" y="583324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11"/>
          <p:cNvCxnSpPr>
            <a:cxnSpLocks noChangeShapeType="1"/>
          </p:cNvCxnSpPr>
          <p:nvPr/>
        </p:nvCxnSpPr>
        <p:spPr bwMode="auto">
          <a:xfrm flipV="1">
            <a:off x="725906" y="3570514"/>
            <a:ext cx="6807008" cy="12701"/>
          </a:xfrm>
          <a:prstGeom prst="line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81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88" y="-43543"/>
            <a:ext cx="10163558" cy="58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58" y="0"/>
            <a:ext cx="2729345" cy="57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9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361" y="1364343"/>
            <a:ext cx="6081818" cy="34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2456" y="1364343"/>
            <a:ext cx="6139543" cy="34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557800" y="5325499"/>
            <a:ext cx="4493171" cy="3400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Sala de aula no início do século passado</a:t>
            </a:r>
            <a:endParaRPr lang="pt-BR" sz="2800" dirty="0"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23" name="Título 4"/>
          <p:cNvSpPr txBox="1">
            <a:spLocks/>
          </p:cNvSpPr>
          <p:nvPr/>
        </p:nvSpPr>
        <p:spPr>
          <a:xfrm>
            <a:off x="1028598" y="421905"/>
            <a:ext cx="6286602" cy="818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A ESCOLA NÃO MUDOU...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6753516" y="4953393"/>
            <a:ext cx="4493171" cy="4840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Sala de aula atual</a:t>
            </a:r>
            <a:endParaRPr lang="pt-BR" sz="2800" dirty="0"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8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7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122796" y="603545"/>
            <a:ext cx="111791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3200" b="1" dirty="0" smtClean="0">
                <a:solidFill>
                  <a:srgbClr val="002060"/>
                </a:solidFill>
              </a:rPr>
              <a:t>A BAIXA QUALIDADE DA EDUCAÇÃO BRASILEIRA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11462" y="5943636"/>
            <a:ext cx="5981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Fonte: Universal Basic </a:t>
            </a:r>
            <a:r>
              <a:rPr lang="pt-BR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Skills</a:t>
            </a:r>
            <a:r>
              <a:rPr lang="pt-BR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: </a:t>
            </a:r>
            <a:r>
              <a:rPr lang="pt-BR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What</a:t>
            </a:r>
            <a:r>
              <a:rPr lang="pt-BR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 countries stand </a:t>
            </a:r>
            <a:r>
              <a:rPr lang="pt-BR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to</a:t>
            </a:r>
            <a:r>
              <a:rPr lang="pt-BR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gain</a:t>
            </a:r>
            <a:r>
              <a:rPr lang="pt-BR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. OCDE, 2015</a:t>
            </a: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1576388"/>
            <a:ext cx="12116731" cy="40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8984239" y="1519676"/>
            <a:ext cx="3167415" cy="979488"/>
          </a:xfrm>
          <a:prstGeom prst="ellipse">
            <a:avLst/>
          </a:prstGeom>
          <a:noFill/>
          <a:ln w="31750">
            <a:solidFill>
              <a:srgbClr val="E4A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13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2933" y="5981617"/>
            <a:ext cx="7251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Fonte: índice Global de Competitividade 2015/2016</a:t>
            </a:r>
          </a:p>
        </p:txBody>
      </p:sp>
      <p:grpSp>
        <p:nvGrpSpPr>
          <p:cNvPr id="11" name="Grupo 2"/>
          <p:cNvGrpSpPr>
            <a:grpSpLocks/>
          </p:cNvGrpSpPr>
          <p:nvPr/>
        </p:nvGrpSpPr>
        <p:grpSpPr bwMode="auto">
          <a:xfrm>
            <a:off x="793461" y="1654608"/>
            <a:ext cx="9070975" cy="3629025"/>
            <a:chOff x="1023256" y="1535326"/>
            <a:chExt cx="11015446" cy="4245767"/>
          </a:xfrm>
        </p:grpSpPr>
        <p:sp>
          <p:nvSpPr>
            <p:cNvPr id="12" name="CaixaDeTexto 7"/>
            <p:cNvSpPr txBox="1">
              <a:spLocks noChangeArrowheads="1"/>
            </p:cNvSpPr>
            <p:nvPr/>
          </p:nvSpPr>
          <p:spPr bwMode="auto">
            <a:xfrm>
              <a:off x="1035902" y="2629968"/>
              <a:ext cx="460465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sz="2400">
                  <a:solidFill>
                    <a:srgbClr val="002060"/>
                  </a:solidFill>
                  <a:latin typeface="Century Gothic" panose="020B0502020202020204" pitchFamily="34" charset="0"/>
                </a:rPr>
                <a:t>Qualidade do Sistema Educacional</a:t>
              </a:r>
            </a:p>
          </p:txBody>
        </p:sp>
        <p:sp>
          <p:nvSpPr>
            <p:cNvPr id="13" name="CaixaDeTexto 8"/>
            <p:cNvSpPr txBox="1">
              <a:spLocks noChangeArrowheads="1"/>
            </p:cNvSpPr>
            <p:nvPr/>
          </p:nvSpPr>
          <p:spPr bwMode="auto">
            <a:xfrm>
              <a:off x="1023256" y="3696393"/>
              <a:ext cx="5538054" cy="97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sz="2400">
                  <a:solidFill>
                    <a:srgbClr val="002060"/>
                  </a:solidFill>
                  <a:latin typeface="Century Gothic" panose="020B0502020202020204" pitchFamily="34" charset="0"/>
                </a:rPr>
                <a:t>Qualidade da educação de matemática e de ciência</a:t>
              </a:r>
            </a:p>
          </p:txBody>
        </p:sp>
        <p:sp>
          <p:nvSpPr>
            <p:cNvPr id="14" name="CaixaDeTexto 9"/>
            <p:cNvSpPr txBox="1">
              <a:spLocks noChangeArrowheads="1"/>
            </p:cNvSpPr>
            <p:nvPr/>
          </p:nvSpPr>
          <p:spPr bwMode="auto">
            <a:xfrm>
              <a:off x="1023256" y="4797696"/>
              <a:ext cx="461730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sz="2400">
                  <a:solidFill>
                    <a:srgbClr val="002060"/>
                  </a:solidFill>
                  <a:latin typeface="Century Gothic" panose="020B0502020202020204" pitchFamily="34" charset="0"/>
                </a:rPr>
                <a:t>Qualidade da administração escolar</a:t>
              </a:r>
            </a:p>
          </p:txBody>
        </p:sp>
        <p:sp>
          <p:nvSpPr>
            <p:cNvPr id="15" name="CaixaDeTexto 10"/>
            <p:cNvSpPr txBox="1">
              <a:spLocks noChangeArrowheads="1"/>
            </p:cNvSpPr>
            <p:nvPr/>
          </p:nvSpPr>
          <p:spPr bwMode="auto">
            <a:xfrm>
              <a:off x="6217207" y="1535326"/>
              <a:ext cx="23389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2400">
                  <a:solidFill>
                    <a:srgbClr val="002060"/>
                  </a:solidFill>
                  <a:latin typeface="Century Gothic" panose="020B0502020202020204" pitchFamily="34" charset="0"/>
                </a:rPr>
                <a:t>2014/2015</a:t>
              </a:r>
            </a:p>
            <a:p>
              <a:pPr algn="ctr" eaLnBrk="1" hangingPunct="1"/>
              <a:r>
                <a:rPr lang="pt-BR" sz="2400">
                  <a:solidFill>
                    <a:srgbClr val="002060"/>
                  </a:solidFill>
                  <a:latin typeface="Century Gothic" panose="020B0502020202020204" pitchFamily="34" charset="0"/>
                </a:rPr>
                <a:t>(144 países)</a:t>
              </a:r>
            </a:p>
          </p:txBody>
        </p:sp>
        <p:sp>
          <p:nvSpPr>
            <p:cNvPr id="16" name="CaixaDeTexto 11"/>
            <p:cNvSpPr txBox="1">
              <a:spLocks noChangeArrowheads="1"/>
            </p:cNvSpPr>
            <p:nvPr/>
          </p:nvSpPr>
          <p:spPr bwMode="auto">
            <a:xfrm>
              <a:off x="9015431" y="1557095"/>
              <a:ext cx="23389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2400">
                  <a:solidFill>
                    <a:srgbClr val="002060"/>
                  </a:solidFill>
                  <a:latin typeface="Century Gothic" panose="020B0502020202020204" pitchFamily="34" charset="0"/>
                </a:rPr>
                <a:t>2015/2016</a:t>
              </a:r>
            </a:p>
            <a:p>
              <a:pPr algn="ctr" eaLnBrk="1" hangingPunct="1"/>
              <a:r>
                <a:rPr lang="pt-BR" sz="2400">
                  <a:solidFill>
                    <a:srgbClr val="002060"/>
                  </a:solidFill>
                  <a:latin typeface="Century Gothic" panose="020B0502020202020204" pitchFamily="34" charset="0"/>
                </a:rPr>
                <a:t>(140 países)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8709393" y="1687624"/>
              <a:ext cx="0" cy="4093469"/>
            </a:xfrm>
            <a:prstGeom prst="line">
              <a:avLst/>
            </a:prstGeom>
            <a:ln w="15875">
              <a:solidFill>
                <a:srgbClr val="E4A3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1036751" y="2478830"/>
              <a:ext cx="10897850" cy="22287"/>
            </a:xfrm>
            <a:prstGeom prst="line">
              <a:avLst/>
            </a:prstGeom>
            <a:ln w="15875">
              <a:solidFill>
                <a:srgbClr val="E4A3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1075307" y="3533771"/>
              <a:ext cx="10897850" cy="22287"/>
            </a:xfrm>
            <a:prstGeom prst="line">
              <a:avLst/>
            </a:prstGeom>
            <a:ln w="15875">
              <a:solidFill>
                <a:srgbClr val="E4A3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1140852" y="4689006"/>
              <a:ext cx="10897850" cy="20430"/>
            </a:xfrm>
            <a:prstGeom prst="line">
              <a:avLst/>
            </a:prstGeom>
            <a:ln w="15875">
              <a:solidFill>
                <a:srgbClr val="E4A3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16"/>
            <p:cNvSpPr txBox="1">
              <a:spLocks noChangeArrowheads="1"/>
            </p:cNvSpPr>
            <p:nvPr/>
          </p:nvSpPr>
          <p:spPr bwMode="auto">
            <a:xfrm>
              <a:off x="6485110" y="2718148"/>
              <a:ext cx="20710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3200">
                  <a:solidFill>
                    <a:srgbClr val="002060"/>
                  </a:solidFill>
                  <a:latin typeface="Century Gothic" panose="020B0502020202020204" pitchFamily="34" charset="0"/>
                </a:rPr>
                <a:t>126º</a:t>
              </a:r>
            </a:p>
          </p:txBody>
        </p:sp>
        <p:sp>
          <p:nvSpPr>
            <p:cNvPr id="22" name="CaixaDeTexto 17"/>
            <p:cNvSpPr txBox="1">
              <a:spLocks noChangeArrowheads="1"/>
            </p:cNvSpPr>
            <p:nvPr/>
          </p:nvSpPr>
          <p:spPr bwMode="auto">
            <a:xfrm>
              <a:off x="9133513" y="2678883"/>
              <a:ext cx="20710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32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132º</a:t>
              </a:r>
            </a:p>
          </p:txBody>
        </p:sp>
        <p:sp>
          <p:nvSpPr>
            <p:cNvPr id="23" name="CaixaDeTexto 18"/>
            <p:cNvSpPr txBox="1">
              <a:spLocks noChangeArrowheads="1"/>
            </p:cNvSpPr>
            <p:nvPr/>
          </p:nvSpPr>
          <p:spPr bwMode="auto">
            <a:xfrm>
              <a:off x="6499724" y="3812396"/>
              <a:ext cx="20710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3200">
                  <a:solidFill>
                    <a:srgbClr val="002060"/>
                  </a:solidFill>
                  <a:latin typeface="Century Gothic" panose="020B0502020202020204" pitchFamily="34" charset="0"/>
                </a:rPr>
                <a:t>131º</a:t>
              </a:r>
            </a:p>
          </p:txBody>
        </p:sp>
        <p:sp>
          <p:nvSpPr>
            <p:cNvPr id="24" name="CaixaDeTexto 19"/>
            <p:cNvSpPr txBox="1">
              <a:spLocks noChangeArrowheads="1"/>
            </p:cNvSpPr>
            <p:nvPr/>
          </p:nvSpPr>
          <p:spPr bwMode="auto">
            <a:xfrm>
              <a:off x="9133512" y="3840122"/>
              <a:ext cx="20710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32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134º</a:t>
              </a:r>
            </a:p>
          </p:txBody>
        </p:sp>
        <p:sp>
          <p:nvSpPr>
            <p:cNvPr id="25" name="CaixaDeTexto 20"/>
            <p:cNvSpPr txBox="1">
              <a:spLocks noChangeArrowheads="1"/>
            </p:cNvSpPr>
            <p:nvPr/>
          </p:nvSpPr>
          <p:spPr bwMode="auto">
            <a:xfrm>
              <a:off x="6561310" y="4920806"/>
              <a:ext cx="20710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3200">
                  <a:solidFill>
                    <a:srgbClr val="002060"/>
                  </a:solidFill>
                  <a:latin typeface="Century Gothic" panose="020B0502020202020204" pitchFamily="34" charset="0"/>
                </a:rPr>
                <a:t>53º</a:t>
              </a:r>
            </a:p>
          </p:txBody>
        </p:sp>
        <p:sp>
          <p:nvSpPr>
            <p:cNvPr id="26" name="CaixaDeTexto 21"/>
            <p:cNvSpPr txBox="1">
              <a:spLocks noChangeArrowheads="1"/>
            </p:cNvSpPr>
            <p:nvPr/>
          </p:nvSpPr>
          <p:spPr bwMode="auto">
            <a:xfrm>
              <a:off x="9209713" y="4972833"/>
              <a:ext cx="20710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sz="32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84º</a:t>
              </a:r>
            </a:p>
          </p:txBody>
        </p:sp>
      </p:grpSp>
      <p:sp>
        <p:nvSpPr>
          <p:cNvPr id="27" name="Retângulo 23"/>
          <p:cNvSpPr>
            <a:spLocks noChangeArrowheads="1"/>
          </p:cNvSpPr>
          <p:nvPr/>
        </p:nvSpPr>
        <p:spPr bwMode="auto">
          <a:xfrm>
            <a:off x="1122218" y="608796"/>
            <a:ext cx="111775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3200" b="1" dirty="0" smtClean="0">
                <a:solidFill>
                  <a:srgbClr val="002060"/>
                </a:solidFill>
              </a:rPr>
              <a:t>A BAIXA QUALIDADE DA EDUCAÇÃO BRASILEIRA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31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012825" y="365551"/>
            <a:ext cx="111791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3200" b="1" dirty="0" smtClean="0">
                <a:solidFill>
                  <a:srgbClr val="002060"/>
                </a:solidFill>
              </a:rPr>
              <a:t>A BAIXA QUALIDADE DA EDUCAÇÃO </a:t>
            </a:r>
            <a:r>
              <a:rPr lang="pt-BR" sz="3200" b="1" dirty="0" smtClean="0">
                <a:solidFill>
                  <a:srgbClr val="002060"/>
                </a:solidFill>
              </a:rPr>
              <a:t>BRASILEIRA</a:t>
            </a:r>
          </a:p>
          <a:p>
            <a:pPr eaLnBrk="1" hangingPunct="1">
              <a:lnSpc>
                <a:spcPct val="90000"/>
              </a:lnSpc>
            </a:pPr>
            <a:r>
              <a:rPr lang="pt-BR" sz="3200" b="1" dirty="0" smtClean="0">
                <a:solidFill>
                  <a:srgbClr val="002060"/>
                </a:solidFill>
              </a:rPr>
              <a:t>Ranking dos países PISA 2015 (Ciências, Matemática e Leitura)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13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33901"/>
              </p:ext>
            </p:extLst>
          </p:nvPr>
        </p:nvGraphicFramePr>
        <p:xfrm>
          <a:off x="137786" y="1427967"/>
          <a:ext cx="5736921" cy="4321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29"/>
                <a:gridCol w="3012472"/>
                <a:gridCol w="1230820"/>
              </a:tblGrid>
              <a:tr h="719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Posição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535" marR="10535" marT="1053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países com melhor desempenho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535" marR="10535" marT="1053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535" marR="10535" marT="10535" marB="0" anchor="ctr">
                    <a:solidFill>
                      <a:schemeClr val="tx2"/>
                    </a:solidFill>
                  </a:tcPr>
                </a:tc>
              </a:tr>
              <a:tr h="36318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err="1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cingapura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Japão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Estônia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Taipé Chinesa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532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Finlândia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Macau </a:t>
                      </a:r>
                      <a:r>
                        <a:rPr lang="pt-BR" sz="2000" b="0" i="0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(China)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Canadá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Vietnã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 Kong (China)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523</a:t>
                      </a:r>
                    </a:p>
                  </a:txBody>
                  <a:tcPr marL="9525" marR="9525" marT="9525" marB="0" anchor="ctr"/>
                </a:tc>
              </a:tr>
              <a:tr h="35979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10°</a:t>
                      </a:r>
                      <a:endParaRPr lang="pt-BR" sz="20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P-X-J-G (China)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26606"/>
              </p:ext>
            </p:extLst>
          </p:nvPr>
        </p:nvGraphicFramePr>
        <p:xfrm>
          <a:off x="6162806" y="1427966"/>
          <a:ext cx="5736920" cy="4320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068"/>
                <a:gridCol w="3003011"/>
                <a:gridCol w="1324841"/>
              </a:tblGrid>
              <a:tr h="6058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Posição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535" marR="10535" marT="1053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países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 pior</a:t>
                      </a:r>
                      <a:endParaRPr lang="pt-BR" sz="200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desempenho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535" marR="10535" marT="1053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535" marR="10535" marT="10535" marB="0" anchor="ctr">
                    <a:solidFill>
                      <a:schemeClr val="tx2"/>
                    </a:solidFill>
                  </a:tcPr>
                </a:tc>
              </a:tr>
              <a:tr h="36573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Jordânia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9525" marR="9525" marT="9525" marB="0" anchor="ctr"/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Indonésia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 marL="9525" marR="9525" marT="9525" marB="0" anchor="ctr"/>
                </a:tc>
              </a:tr>
              <a:tr h="42622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63°</a:t>
                      </a:r>
                      <a:endParaRPr lang="pt-BR" sz="2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</a:t>
                      </a:r>
                      <a:endParaRPr lang="pt-BR" sz="2800" b="1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8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Líbano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Tunísia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FYROM (Macedônia)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Argélia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</a:tr>
              <a:tr h="362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70°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0" i="0" u="none" strike="noStrike" kern="1200" dirty="0" smtClean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República Dominicana</a:t>
                      </a:r>
                      <a:endParaRPr lang="pt-BR" sz="2000" b="0" i="0" u="none" strike="noStrike" kern="1200" dirty="0">
                        <a:solidFill>
                          <a:srgbClr val="0052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52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" y="1366977"/>
            <a:ext cx="1930400" cy="43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2"/>
          <p:cNvSpPr>
            <a:spLocks noChangeArrowheads="1"/>
          </p:cNvSpPr>
          <p:nvPr/>
        </p:nvSpPr>
        <p:spPr bwMode="auto">
          <a:xfrm>
            <a:off x="147199" y="6102297"/>
            <a:ext cx="4017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dirty="0">
                <a:solidFill>
                  <a:schemeClr val="bg1"/>
                </a:solidFill>
              </a:rPr>
              <a:t>Fonte: PNAD/IBGE, Todos pela Educação.</a:t>
            </a:r>
          </a:p>
        </p:txBody>
      </p:sp>
      <p:sp>
        <p:nvSpPr>
          <p:cNvPr id="15" name="Retângulo 13"/>
          <p:cNvSpPr>
            <a:spLocks noChangeArrowheads="1"/>
          </p:cNvSpPr>
          <p:nvPr/>
        </p:nvSpPr>
        <p:spPr bwMode="auto">
          <a:xfrm>
            <a:off x="1161052" y="529625"/>
            <a:ext cx="10472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rgbClr val="002060"/>
                </a:solidFill>
                <a:ea typeface="ＭＳ Ｐゴシック" panose="020B0600070205080204" pitchFamily="34" charset="-128"/>
                <a:cs typeface="DokChampa" panose="020B0604020202020204" pitchFamily="34" charset="-34"/>
              </a:rPr>
              <a:t>O ATUAL MODELO DO ENSINO MÉDIO...</a:t>
            </a:r>
            <a:endParaRPr lang="pt-BR" sz="3200" b="1" dirty="0">
              <a:solidFill>
                <a:srgbClr val="002060"/>
              </a:solidFill>
              <a:ea typeface="ＭＳ Ｐゴシック" panose="020B0600070205080204" pitchFamily="34" charset="-128"/>
              <a:cs typeface="DokChampa" panose="020B0604020202020204" pitchFamily="34" charset="-34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59107" y="1827481"/>
            <a:ext cx="721677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2060"/>
                </a:solidFill>
              </a:rPr>
              <a:t>77</a:t>
            </a:r>
            <a:r>
              <a:rPr lang="pt-BR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milhões</a:t>
            </a:r>
            <a:r>
              <a:rPr lang="pt-BR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dos adultos brasileiros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não têm o ensino médio completo</a:t>
            </a:r>
            <a:endParaRPr lang="pt-BR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999817" y="3818981"/>
            <a:ext cx="715250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2060"/>
                </a:solidFill>
                <a:latin typeface="+mn-lt"/>
              </a:rPr>
              <a:t>83% </a:t>
            </a:r>
            <a:r>
              <a:rPr lang="pt-BR" sz="2400" dirty="0">
                <a:solidFill>
                  <a:schemeClr val="tx2"/>
                </a:solidFill>
                <a:latin typeface="+mn-lt"/>
              </a:rPr>
              <a:t>dos jovens que estão nas escolas hoje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não irão para a universidade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12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/>
          <a:stretch>
            <a:fillRect/>
          </a:stretch>
        </p:blipFill>
        <p:spPr bwMode="auto">
          <a:xfrm>
            <a:off x="7913566" y="0"/>
            <a:ext cx="4278434" cy="568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9"/>
          <p:cNvCxnSpPr/>
          <p:nvPr/>
        </p:nvCxnSpPr>
        <p:spPr>
          <a:xfrm>
            <a:off x="4722124" y="4270276"/>
            <a:ext cx="231775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21"/>
          <p:cNvCxnSpPr/>
          <p:nvPr/>
        </p:nvCxnSpPr>
        <p:spPr>
          <a:xfrm>
            <a:off x="4722124" y="4867176"/>
            <a:ext cx="231775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22"/>
          <p:cNvCxnSpPr/>
          <p:nvPr/>
        </p:nvCxnSpPr>
        <p:spPr>
          <a:xfrm>
            <a:off x="2699847" y="5686425"/>
            <a:ext cx="231775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4"/>
          <p:cNvGrpSpPr/>
          <p:nvPr/>
        </p:nvGrpSpPr>
        <p:grpSpPr>
          <a:xfrm>
            <a:off x="1008933" y="1451113"/>
            <a:ext cx="5678998" cy="4235311"/>
            <a:chOff x="116632" y="6537176"/>
            <a:chExt cx="2808312" cy="2232248"/>
          </a:xfrm>
        </p:grpSpPr>
        <p:sp>
          <p:nvSpPr>
            <p:cNvPr id="17" name="Retângulo 16"/>
            <p:cNvSpPr/>
            <p:nvPr/>
          </p:nvSpPr>
          <p:spPr>
            <a:xfrm>
              <a:off x="116632" y="6537176"/>
              <a:ext cx="2664296" cy="2232248"/>
            </a:xfrm>
            <a:prstGeom prst="rect">
              <a:avLst/>
            </a:prstGeom>
            <a:solidFill>
              <a:srgbClr val="ED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18" name="Picture 2" descr="http://www.raiadiplomatica.com/wp-content/uploads/2011/03/alemanh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640" y="7833320"/>
              <a:ext cx="504056" cy="360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9" name="Picture 4" descr="http://www.brasil-turismo.com/imagens/bandeiras/bandeira-dobrasi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4784" y="8337376"/>
              <a:ext cx="504056" cy="3525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20" name="CaixaDeTexto 19"/>
            <p:cNvSpPr txBox="1"/>
            <p:nvPr/>
          </p:nvSpPr>
          <p:spPr>
            <a:xfrm>
              <a:off x="1988840" y="8265368"/>
              <a:ext cx="720080" cy="5028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FC7404"/>
                  </a:solidFill>
                  <a:latin typeface="Century Gothic" pitchFamily="34" charset="0"/>
                </a:rPr>
                <a:t>11,1%* </a:t>
              </a:r>
            </a:p>
            <a:p>
              <a:r>
                <a:rPr lang="pt-BR" sz="2800" b="1" dirty="0" smtClean="0">
                  <a:solidFill>
                    <a:srgbClr val="0052A4"/>
                  </a:solidFill>
                  <a:latin typeface="Century Gothic" pitchFamily="34" charset="0"/>
                </a:rPr>
                <a:t>Brasil</a:t>
              </a:r>
              <a:endParaRPr lang="pt-BR" sz="28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92696" y="7833320"/>
              <a:ext cx="864096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>
                      <a:lumMod val="75000"/>
                    </a:srgbClr>
                  </a:solidFill>
                  <a:latin typeface="Century Gothic" pitchFamily="34" charset="0"/>
                </a:rPr>
                <a:t>51,5%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Alemanha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22" name="Picture 8" descr="http://www.suapesquisa.com/paises/finlandia/bandeira_da_finlandi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40" y="7257256"/>
              <a:ext cx="504056" cy="3816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23" name="CaixaDeTexto 22"/>
            <p:cNvSpPr txBox="1"/>
            <p:nvPr/>
          </p:nvSpPr>
          <p:spPr>
            <a:xfrm>
              <a:off x="692696" y="7329264"/>
              <a:ext cx="792088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>
                      <a:lumMod val="75000"/>
                    </a:srgbClr>
                  </a:solidFill>
                  <a:latin typeface="Century Gothic" pitchFamily="34" charset="0"/>
                </a:rPr>
                <a:t>69,7%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Finlândia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29" name="Picture 10" descr="http://www.bandeiras-nacionais.com/media/flags/flagge-spanien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640" y="8337376"/>
              <a:ext cx="504056" cy="3498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30" name="CaixaDeTexto 29"/>
            <p:cNvSpPr txBox="1"/>
            <p:nvPr/>
          </p:nvSpPr>
          <p:spPr>
            <a:xfrm>
              <a:off x="692696" y="8337376"/>
              <a:ext cx="720080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>
                      <a:lumMod val="75000"/>
                    </a:srgbClr>
                  </a:solidFill>
                  <a:latin typeface="Century Gothic" pitchFamily="34" charset="0"/>
                </a:rPr>
                <a:t>44,6%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Espanha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31" name="Picture 14" descr="http://geo5.net/imagens/bandeira-do-reino-unid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4784" y="7833320"/>
              <a:ext cx="504056" cy="3456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32" name="CaixaDeTexto 31"/>
            <p:cNvSpPr txBox="1"/>
            <p:nvPr/>
          </p:nvSpPr>
          <p:spPr>
            <a:xfrm>
              <a:off x="1988840" y="7833320"/>
              <a:ext cx="936104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>
                      <a:lumMod val="75000"/>
                    </a:srgbClr>
                  </a:solidFill>
                  <a:latin typeface="Century Gothic" pitchFamily="34" charset="0"/>
                </a:rPr>
                <a:t>32,1%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Reino</a:t>
              </a:r>
              <a:r>
                <a:rPr lang="pt-BR" sz="900" b="1" dirty="0" smtClean="0">
                  <a:solidFill>
                    <a:srgbClr val="0052A4"/>
                  </a:solidFill>
                  <a:latin typeface="Century Gothic" pitchFamily="34" charset="0"/>
                </a:rPr>
                <a:t> </a:t>
              </a:r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Unido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33" name="Picture 16" descr="http://lusilinha.com/ptflag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784" y="7329264"/>
              <a:ext cx="504056" cy="3393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34" name="CaixaDeTexto 33"/>
            <p:cNvSpPr txBox="1"/>
            <p:nvPr/>
          </p:nvSpPr>
          <p:spPr>
            <a:xfrm>
              <a:off x="1988840" y="7329264"/>
              <a:ext cx="936104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>
                      <a:lumMod val="75000"/>
                    </a:srgbClr>
                  </a:solidFill>
                  <a:latin typeface="Century Gothic" pitchFamily="34" charset="0"/>
                </a:rPr>
                <a:t>38,8%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Portugal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692696" y="6753200"/>
              <a:ext cx="720080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>
                      <a:lumMod val="75000"/>
                    </a:srgbClr>
                  </a:solidFill>
                  <a:latin typeface="Century Gothic" pitchFamily="34" charset="0"/>
                </a:rPr>
                <a:t>76,8%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Áustria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988840" y="6753200"/>
              <a:ext cx="792088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>
                      <a:lumMod val="75000"/>
                    </a:srgbClr>
                  </a:solidFill>
                  <a:latin typeface="Century Gothic" pitchFamily="34" charset="0"/>
                </a:rPr>
                <a:t>44,3%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França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37" name="Picture 6" descr="http://www.1001bandeiras.com/europa/austria/1000.png?downloa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640" y="6753200"/>
              <a:ext cx="504056" cy="3362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38" name="Picture 12" descr="http://geo5.net/imagens/bandeira-da-fran%C3%A7a-grand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84784" y="6753200"/>
              <a:ext cx="504056" cy="3455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29133" y="5916178"/>
            <a:ext cx="7180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D7D31"/>
              </a:buClr>
              <a:buFont typeface="Wingdings" pitchFamily="2" charset="2"/>
              <a:buNone/>
            </a:pPr>
            <a:r>
              <a:rPr lang="pt-BR" altLang="pt-BR" sz="1400" dirty="0">
                <a:solidFill>
                  <a:prstClr val="white"/>
                </a:solidFill>
                <a:latin typeface="Century Gothic" pitchFamily="34" charset="0"/>
              </a:rPr>
              <a:t>Fonte: </a:t>
            </a:r>
            <a:r>
              <a:rPr lang="pt-BR" altLang="pt-BR" sz="1400" dirty="0" smtClean="0">
                <a:solidFill>
                  <a:prstClr val="white"/>
                </a:solidFill>
                <a:latin typeface="Century Gothic" pitchFamily="34" charset="0"/>
              </a:rPr>
              <a:t>Censo da Educação Básica, 2015 / CEDEFOP, 2013</a:t>
            </a:r>
          </a:p>
          <a:p>
            <a:pPr eaLnBrk="1" hangingPunct="1">
              <a:buClr>
                <a:srgbClr val="ED7D31"/>
              </a:buClr>
              <a:buFont typeface="Wingdings" pitchFamily="2" charset="2"/>
              <a:buNone/>
            </a:pPr>
            <a:r>
              <a:rPr lang="pt-BR" altLang="pt-BR" sz="1400" dirty="0" smtClean="0">
                <a:solidFill>
                  <a:prstClr val="white"/>
                </a:solidFill>
                <a:latin typeface="Century Gothic" pitchFamily="34" charset="0"/>
              </a:rPr>
              <a:t>Elaboração UNIEPRO</a:t>
            </a:r>
            <a:endParaRPr lang="pt-BR" altLang="pt-BR" sz="14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41" name="Retângulo 3"/>
          <p:cNvSpPr>
            <a:spLocks noChangeArrowheads="1"/>
          </p:cNvSpPr>
          <p:nvPr/>
        </p:nvSpPr>
        <p:spPr bwMode="auto">
          <a:xfrm>
            <a:off x="1038974" y="335902"/>
            <a:ext cx="7511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F497D"/>
                </a:solidFill>
                <a:latin typeface="+mn-lt"/>
              </a:rPr>
              <a:t>NO BRASIL, A </a:t>
            </a:r>
            <a:r>
              <a:rPr lang="pt-BR" sz="3200" b="1" dirty="0" smtClean="0">
                <a:solidFill>
                  <a:srgbClr val="E4A302"/>
                </a:solidFill>
                <a:latin typeface="+mn-lt"/>
              </a:rPr>
              <a:t>EDUCAÇÃO PROFISSIONAL </a:t>
            </a:r>
            <a:r>
              <a:rPr lang="pt-BR" sz="3200" b="1" dirty="0" smtClean="0">
                <a:solidFill>
                  <a:srgbClr val="1F497D"/>
                </a:solidFill>
                <a:latin typeface="+mn-lt"/>
              </a:rPr>
              <a:t>AINDA É ESCOLHA DE POUCOS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27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99" y="5934644"/>
            <a:ext cx="3414056" cy="68281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688299" y="4002092"/>
            <a:ext cx="6503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32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7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em cada 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10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alunos de cursos técnicos do SENAI </a:t>
            </a: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conseguem emprego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no primeiro ano após a conclusão do curso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423416" y="1077778"/>
            <a:ext cx="666519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32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90%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dos brasileiros concordam que os cursos de </a:t>
            </a: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educação profissional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tem </a:t>
            </a: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mais oportunidades no mercado de trabalho</a:t>
            </a:r>
          </a:p>
        </p:txBody>
      </p:sp>
      <p:cxnSp>
        <p:nvCxnSpPr>
          <p:cNvPr id="15" name="Conector reto 7"/>
          <p:cNvCxnSpPr>
            <a:cxnSpLocks noChangeShapeType="1"/>
          </p:cNvCxnSpPr>
          <p:nvPr/>
        </p:nvCxnSpPr>
        <p:spPr bwMode="auto">
          <a:xfrm flipV="1">
            <a:off x="5437931" y="3742078"/>
            <a:ext cx="6723682" cy="6399"/>
          </a:xfrm>
          <a:prstGeom prst="line">
            <a:avLst/>
          </a:prstGeom>
          <a:noFill/>
          <a:ln w="9525" algn="ctr">
            <a:solidFill>
              <a:srgbClr val="46A73F">
                <a:alpha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1414" y="6188259"/>
            <a:ext cx="5931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D7D31"/>
              </a:buClr>
              <a:buFont typeface="Wingdings" pitchFamily="2" charset="2"/>
              <a:buNone/>
            </a:pPr>
            <a:r>
              <a:rPr lang="pt-BR" altLang="pt-BR" sz="1600" dirty="0">
                <a:solidFill>
                  <a:schemeClr val="bg1"/>
                </a:solidFill>
                <a:latin typeface="Century Gothic" pitchFamily="34" charset="0"/>
              </a:rPr>
              <a:t>Fonte: </a:t>
            </a:r>
            <a:r>
              <a:rPr lang="pt-BR" altLang="pt-BR" sz="1600" dirty="0" smtClean="0">
                <a:solidFill>
                  <a:schemeClr val="bg1"/>
                </a:solidFill>
                <a:latin typeface="Century Gothic" pitchFamily="34" charset="0"/>
              </a:rPr>
              <a:t>Pesquisa de Egresso, SENAI</a:t>
            </a:r>
            <a:endParaRPr lang="pt-BR" altLang="pt-B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1828800" cy="167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 r="48435"/>
          <a:stretch/>
        </p:blipFill>
        <p:spPr>
          <a:xfrm>
            <a:off x="-1" y="-633241"/>
            <a:ext cx="6133171" cy="65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ECB62">
                  <a:shade val="30000"/>
                  <a:satMod val="115000"/>
                </a:srgbClr>
              </a:gs>
              <a:gs pos="50000">
                <a:srgbClr val="9ECB62">
                  <a:shade val="67500"/>
                  <a:satMod val="115000"/>
                </a:srgbClr>
              </a:gs>
              <a:gs pos="100000">
                <a:srgbClr val="9ECB6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6"/>
          <a:stretch>
            <a:fillRect/>
          </a:stretch>
        </p:blipFill>
        <p:spPr bwMode="auto">
          <a:xfrm>
            <a:off x="7821211" y="0"/>
            <a:ext cx="4370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106" y="881496"/>
            <a:ext cx="8397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  MUNDO TORNA-SE CADA VEZ MAIS COMPLEXO E DINÂMICO</a:t>
            </a:r>
            <a:endParaRPr lang="pt-BR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05892" y="3090076"/>
            <a:ext cx="7472363" cy="21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62939" y="3310592"/>
            <a:ext cx="715827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Mudanças demográficas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Evolução da tecnologia digital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Rápida inovação nos modelos de negócios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Alteração nas relações de trabalho</a:t>
            </a:r>
          </a:p>
        </p:txBody>
      </p:sp>
    </p:spTree>
    <p:extLst>
      <p:ext uri="{BB962C8B-B14F-4D97-AF65-F5344CB8AC3E}">
        <p14:creationId xmlns:p14="http://schemas.microsoft.com/office/powerpoint/2010/main" val="2358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5000" decel="8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7 0.05925 L 0.08021 0.0592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99" y="5934644"/>
            <a:ext cx="3414056" cy="68281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177516" y="3775854"/>
            <a:ext cx="1690577" cy="19444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3"/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/>
          </p:nvPr>
        </p:nvGraphicFramePr>
        <p:xfrm>
          <a:off x="399029" y="1576788"/>
          <a:ext cx="7426534" cy="411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1859920" y="1226940"/>
            <a:ext cx="49404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73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76,1% </a:t>
            </a:r>
          </a:p>
          <a:p>
            <a:pPr algn="r" defTabSz="457173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dos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jovens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atribuem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grande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importância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educação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profissional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para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conseguir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primeiro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emprego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202207" y="191205"/>
            <a:ext cx="10765048" cy="11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484" tIns="31742" rIns="63484" bIns="31742">
            <a:spAutoFit/>
          </a:bodyPr>
          <a:lstStyle/>
          <a:p>
            <a:pPr defTabSz="457173"/>
            <a:r>
              <a:rPr lang="pt-BR" altLang="pt-BR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A EDUCAÇÃO PROFISSIONAL É O PASSAPORTE PARA O PRIMEIRO EMPREGO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44828" y="2311852"/>
            <a:ext cx="3830798" cy="326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chemeClr val="accent5">
                    <a:lumMod val="50000"/>
                  </a:schemeClr>
                </a:solidFill>
              </a:rPr>
              <a:t>Pergunta: 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t-BR" sz="1528" dirty="0">
                <a:solidFill>
                  <a:schemeClr val="accent5">
                    <a:lumMod val="50000"/>
                  </a:schemeClr>
                </a:solidFill>
              </a:rPr>
              <a:t>PARA QUEM FEZ/ESTÁ FAZENDO/PRETENDE FAZER CURSO TÉCNICO) 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dirty="0">
                <a:solidFill>
                  <a:schemeClr val="accent5">
                    <a:lumMod val="50000"/>
                  </a:schemeClr>
                </a:solidFill>
              </a:rPr>
              <a:t>Utilizando uma escala de 0 a 10, em que 0 é nenhuma importância e 10 é muita importância, qual o grau de importância que você acredita que esse curso técnico tem: </a:t>
            </a:r>
            <a:r>
              <a:rPr lang="pt-BR" sz="1528" b="1" dirty="0">
                <a:solidFill>
                  <a:schemeClr val="accent5">
                    <a:lumMod val="50000"/>
                  </a:schemeClr>
                </a:solidFill>
              </a:rPr>
              <a:t>Para conseguir seu primeiro emprego </a:t>
            </a:r>
            <a:r>
              <a:rPr lang="pt-BR" sz="1528" dirty="0">
                <a:solidFill>
                  <a:schemeClr val="accent5">
                    <a:lumMod val="50000"/>
                  </a:schemeClr>
                </a:solidFill>
              </a:rPr>
              <a:t>(Estimulada e única)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/>
          </p:nvPr>
        </p:nvGraphicFramePr>
        <p:xfrm>
          <a:off x="8553199" y="1291894"/>
          <a:ext cx="3081900" cy="8890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55474"/>
                <a:gridCol w="998053"/>
                <a:gridCol w="1228373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Não sabe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Não respondeu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8,2</a:t>
                      </a:r>
                      <a:endParaRPr lang="pt-BR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0,6%</a:t>
                      </a:r>
                      <a:endParaRPr lang="pt-BR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10,7%</a:t>
                      </a:r>
                      <a:endParaRPr lang="pt-BR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01413" y="6188259"/>
            <a:ext cx="8351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58277"/>
            <a:r>
              <a:rPr lang="pt-BR" altLang="pt-BR" sz="1600" dirty="0">
                <a:solidFill>
                  <a:schemeClr val="bg1"/>
                </a:solidFill>
                <a:latin typeface="Century Gothic" pitchFamily="34" charset="0"/>
              </a:rPr>
              <a:t>Fonte: </a:t>
            </a:r>
            <a:r>
              <a:rPr lang="pt-BR" altLang="pt-BR" sz="1600" dirty="0" smtClean="0">
                <a:solidFill>
                  <a:schemeClr val="bg1"/>
                </a:solidFill>
                <a:latin typeface="Century Gothic" pitchFamily="34" charset="0"/>
              </a:rPr>
              <a:t>Pesquisa “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Os Jovens, a Educação e </a:t>
            </a:r>
            <a:r>
              <a:rPr lang="pt-BR" sz="1600" dirty="0">
                <a:solidFill>
                  <a:schemeClr val="bg1"/>
                </a:solidFill>
                <a:latin typeface="Century Gothic" pitchFamily="34" charset="0"/>
              </a:rPr>
              <a:t>o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 Ensino Técnico”, 2016</a:t>
            </a:r>
            <a:endParaRPr lang="pt-B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99" y="5934644"/>
            <a:ext cx="3414056" cy="682811"/>
          </a:xfrm>
          <a:prstGeom prst="rect">
            <a:avLst/>
          </a:prstGeom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162379" y="296711"/>
            <a:ext cx="11099472" cy="10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484" tIns="31742" rIns="63484" bIns="31742">
            <a:spAutoFit/>
          </a:bodyPr>
          <a:lstStyle/>
          <a:p>
            <a:pPr defTabSz="457173"/>
            <a:r>
              <a:rPr lang="pt-BR" altLang="pt-BR" sz="3056" b="1" dirty="0">
                <a:solidFill>
                  <a:schemeClr val="accent5">
                    <a:lumMod val="50000"/>
                  </a:schemeClr>
                </a:solidFill>
              </a:rPr>
              <a:t>O CURSO TÉCNICO TEM ELEVADA IMPORTÂNCIA NO FUTURO </a:t>
            </a:r>
            <a:r>
              <a:rPr lang="pt-BR" altLang="pt-BR" sz="3056" b="1" dirty="0" smtClean="0">
                <a:solidFill>
                  <a:schemeClr val="accent5">
                    <a:lumMod val="50000"/>
                  </a:schemeClr>
                </a:solidFill>
              </a:rPr>
              <a:t>PROFISSIONAL </a:t>
            </a:r>
            <a:r>
              <a:rPr lang="pt-BR" altLang="pt-BR" sz="3056" b="1" dirty="0">
                <a:solidFill>
                  <a:schemeClr val="accent5">
                    <a:lumMod val="50000"/>
                  </a:schemeClr>
                </a:solidFill>
              </a:rPr>
              <a:t>DO JOVEM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8500921" y="1292283"/>
          <a:ext cx="3398331" cy="9804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9438"/>
                <a:gridCol w="1076499"/>
                <a:gridCol w="1322394"/>
              </a:tblGrid>
              <a:tr h="599505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chemeClr val="bg1"/>
                          </a:solidFill>
                        </a:rPr>
                        <a:t>Média</a:t>
                      </a:r>
                      <a:endParaRPr lang="pt-BR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chemeClr val="bg1"/>
                          </a:solidFill>
                        </a:rPr>
                        <a:t>Não sabe</a:t>
                      </a:r>
                      <a:endParaRPr lang="pt-BR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chemeClr val="bg1"/>
                          </a:solidFill>
                        </a:rPr>
                        <a:t>Não respondeu</a:t>
                      </a:r>
                      <a:endParaRPr lang="pt-BR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8,7</a:t>
                      </a:r>
                      <a:endParaRPr lang="pt-BR" sz="17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0,6%</a:t>
                      </a:r>
                      <a:endParaRPr lang="pt-BR" sz="17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10,7%</a:t>
                      </a:r>
                      <a:endParaRPr lang="pt-BR" sz="17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8400346" y="2351017"/>
            <a:ext cx="3719762" cy="326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chemeClr val="accent5">
                    <a:lumMod val="50000"/>
                  </a:schemeClr>
                </a:solidFill>
              </a:rPr>
              <a:t>Pergunta: 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t-BR" sz="1528" dirty="0">
                <a:solidFill>
                  <a:schemeClr val="accent5">
                    <a:lumMod val="50000"/>
                  </a:schemeClr>
                </a:solidFill>
              </a:rPr>
              <a:t>PARA QUEM FEZ/ESTÁ FAZENDO/PRETENDE FAZER CURSO TÉCNICO)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dirty="0">
                <a:solidFill>
                  <a:schemeClr val="accent5">
                    <a:lumMod val="50000"/>
                  </a:schemeClr>
                </a:solidFill>
              </a:rPr>
              <a:t> Utilizando uma escala de 0 a 10, em que 0 é nenhuma importância e 10 é muita importância, qual o grau de importância que você acredita que esse curso técnico tem: </a:t>
            </a:r>
            <a:r>
              <a:rPr lang="pt-BR" sz="1528" b="1" dirty="0">
                <a:solidFill>
                  <a:schemeClr val="accent5">
                    <a:lumMod val="50000"/>
                  </a:schemeClr>
                </a:solidFill>
              </a:rPr>
              <a:t>No seu futuro profissional </a:t>
            </a:r>
            <a:r>
              <a:rPr lang="pt-BR" sz="1528" dirty="0">
                <a:solidFill>
                  <a:schemeClr val="accent5">
                    <a:lumMod val="50000"/>
                  </a:schemeClr>
                </a:solidFill>
              </a:rPr>
              <a:t>(Estimulada e única)</a:t>
            </a:r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652409" y="1601654"/>
          <a:ext cx="6475400" cy="40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6"/>
          <p:cNvSpPr txBox="1"/>
          <p:nvPr/>
        </p:nvSpPr>
        <p:spPr>
          <a:xfrm>
            <a:off x="1568459" y="1174772"/>
            <a:ext cx="4995996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73">
              <a:lnSpc>
                <a:spcPct val="150000"/>
              </a:lnSpc>
            </a:pPr>
            <a:r>
              <a:rPr lang="en-US" sz="3750" b="1" dirty="0">
                <a:solidFill>
                  <a:schemeClr val="accent5">
                    <a:lumMod val="50000"/>
                  </a:schemeClr>
                </a:solidFill>
              </a:rPr>
              <a:t>79,5% 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dos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jovens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atribuem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grande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importância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de um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curso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técnico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para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seu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futuro</a:t>
            </a:r>
            <a:r>
              <a:rPr lang="en-US" sz="1945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45" b="1" dirty="0" err="1">
                <a:solidFill>
                  <a:schemeClr val="accent5">
                    <a:lumMod val="50000"/>
                  </a:schemeClr>
                </a:solidFill>
              </a:rPr>
              <a:t>profissional</a:t>
            </a:r>
            <a:endParaRPr lang="en-US" sz="37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901609" y="3466214"/>
            <a:ext cx="1988288" cy="2151659"/>
          </a:xfrm>
          <a:prstGeom prst="rect">
            <a:avLst/>
          </a:prstGeom>
          <a:noFill/>
          <a:ln w="412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3"/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1413" y="6188259"/>
            <a:ext cx="8351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58277"/>
            <a:r>
              <a:rPr lang="pt-BR" altLang="pt-BR" sz="1600" dirty="0">
                <a:solidFill>
                  <a:schemeClr val="bg1"/>
                </a:solidFill>
                <a:latin typeface="Century Gothic" pitchFamily="34" charset="0"/>
              </a:rPr>
              <a:t>Fonte: </a:t>
            </a:r>
            <a:r>
              <a:rPr lang="pt-BR" altLang="pt-BR" sz="1600" dirty="0" smtClean="0">
                <a:solidFill>
                  <a:schemeClr val="bg1"/>
                </a:solidFill>
                <a:latin typeface="Century Gothic" pitchFamily="34" charset="0"/>
              </a:rPr>
              <a:t>Pesquisa “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Os Jovens, a Educação e </a:t>
            </a:r>
            <a:r>
              <a:rPr lang="pt-BR" sz="1600" dirty="0">
                <a:solidFill>
                  <a:schemeClr val="bg1"/>
                </a:solidFill>
                <a:latin typeface="Century Gothic" pitchFamily="34" charset="0"/>
              </a:rPr>
              <a:t>o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 Ensino Técnico”, 2016</a:t>
            </a:r>
            <a:endParaRPr lang="pt-B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99" y="5934644"/>
            <a:ext cx="3414056" cy="682811"/>
          </a:xfrm>
          <a:prstGeom prst="rect">
            <a:avLst/>
          </a:prstGeom>
        </p:spPr>
      </p:pic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092528" y="358857"/>
            <a:ext cx="10874727" cy="10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484" tIns="31742" rIns="63484" bIns="31742">
            <a:spAutoFit/>
          </a:bodyPr>
          <a:lstStyle/>
          <a:p>
            <a:pPr defTabSz="457173"/>
            <a:r>
              <a:rPr lang="pt-BR" altLang="pt-BR" sz="3056" b="1" dirty="0">
                <a:solidFill>
                  <a:schemeClr val="accent5">
                    <a:lumMod val="50000"/>
                  </a:schemeClr>
                </a:solidFill>
              </a:rPr>
              <a:t>PRINCIPAIS PONTOS POSITIVOS DO ENSINO TÉCNICO DESTACADOS PELOS JOVENS</a:t>
            </a: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/>
          </p:nvPr>
        </p:nvGraphicFramePr>
        <p:xfrm>
          <a:off x="-825191" y="1483942"/>
          <a:ext cx="11925582" cy="496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9048150" y="2389616"/>
            <a:ext cx="2919105" cy="201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3">
              <a:lnSpc>
                <a:spcPct val="150000"/>
              </a:lnSpc>
            </a:pPr>
            <a:r>
              <a:rPr lang="pt-BR" sz="1667" b="1" dirty="0">
                <a:solidFill>
                  <a:schemeClr val="accent5">
                    <a:lumMod val="50000"/>
                  </a:schemeClr>
                </a:solidFill>
              </a:rPr>
              <a:t>Pergunta</a:t>
            </a:r>
            <a:r>
              <a:rPr lang="pt-BR" sz="1667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algn="ctr" defTabSz="457173">
              <a:lnSpc>
                <a:spcPct val="150000"/>
              </a:lnSpc>
            </a:pPr>
            <a:r>
              <a:rPr lang="pt-BR" sz="1667" dirty="0">
                <a:solidFill>
                  <a:schemeClr val="accent5">
                    <a:lumMod val="50000"/>
                  </a:schemeClr>
                </a:solidFill>
              </a:rPr>
              <a:t>Na sua opinião, qual é o principal ponto positivo do Ensino Técnico? E o segundo? (Espontânea, até duas)</a:t>
            </a:r>
            <a:endParaRPr lang="pt-BR" sz="8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1413" y="6188259"/>
            <a:ext cx="8351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58277"/>
            <a:r>
              <a:rPr lang="pt-BR" altLang="pt-BR" sz="1600" dirty="0">
                <a:solidFill>
                  <a:schemeClr val="bg1"/>
                </a:solidFill>
                <a:latin typeface="Century Gothic" pitchFamily="34" charset="0"/>
              </a:rPr>
              <a:t>Fonte: </a:t>
            </a:r>
            <a:r>
              <a:rPr lang="pt-BR" altLang="pt-BR" sz="1600" dirty="0" smtClean="0">
                <a:solidFill>
                  <a:schemeClr val="bg1"/>
                </a:solidFill>
                <a:latin typeface="Century Gothic" pitchFamily="34" charset="0"/>
              </a:rPr>
              <a:t>Pesquisa “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Os Jovens, a Educação e </a:t>
            </a:r>
            <a:r>
              <a:rPr lang="pt-BR" sz="1600" dirty="0">
                <a:solidFill>
                  <a:schemeClr val="bg1"/>
                </a:solidFill>
                <a:latin typeface="Century Gothic" pitchFamily="34" charset="0"/>
              </a:rPr>
              <a:t>o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 Ensino Técnico”, 2016</a:t>
            </a:r>
            <a:endParaRPr lang="pt-B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99" y="5934644"/>
            <a:ext cx="3414056" cy="6828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248937" y="1935306"/>
          <a:ext cx="9321801" cy="3479803"/>
        </p:xfrm>
        <a:graphic>
          <a:graphicData uri="http://schemas.openxmlformats.org/drawingml/2006/table">
            <a:tbl>
              <a:tblPr firstRow="1" lastRow="1">
                <a:tableStyleId>{68D230F3-CF80-4859-8CE7-A43EE81993B5}</a:tableStyleId>
              </a:tblPr>
              <a:tblGrid>
                <a:gridCol w="4059493"/>
                <a:gridCol w="3157384"/>
                <a:gridCol w="2104924"/>
              </a:tblGrid>
              <a:tr h="8444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Demanda por Formação </a:t>
                      </a:r>
                      <a:r>
                        <a:rPr lang="pt-BR" sz="2400" u="none" strike="noStrike" baseline="0" dirty="0" smtClean="0">
                          <a:effectLst/>
                        </a:rPr>
                        <a:t>- </a:t>
                      </a:r>
                      <a:r>
                        <a:rPr lang="pt-BR" sz="2400" u="none" strike="noStrike" dirty="0" smtClean="0">
                          <a:effectLst/>
                        </a:rPr>
                        <a:t>Acumulado (2017 a 2020)</a:t>
                      </a:r>
                      <a:endParaRPr lang="pt-B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71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 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u="none" strike="noStrike" kern="1200" dirty="0" smtClean="0">
                          <a:effectLst/>
                        </a:rPr>
                        <a:t>Total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(%)</a:t>
                      </a:r>
                      <a:endParaRPr lang="pt-BR" sz="2800" dirty="0"/>
                    </a:p>
                  </a:txBody>
                  <a:tcPr marL="9525" marR="9525" marT="9525" marB="0" anchor="b"/>
                </a:tc>
              </a:tr>
              <a:tr h="427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kern="1200" dirty="0" smtClean="0">
                          <a:effectLst/>
                        </a:rPr>
                        <a:t>Superior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625.448 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4,8%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 smtClean="0">
                          <a:effectLst/>
                        </a:rPr>
                        <a:t>Técnico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1.836.548 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14,1%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 smtClean="0">
                          <a:effectLst/>
                        </a:rPr>
                        <a:t>Qualificação +200h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3.348.382 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25,7%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64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kern="1200" dirty="0" smtClean="0">
                          <a:effectLst/>
                        </a:rPr>
                        <a:t>Qualificação -200h</a:t>
                      </a:r>
                      <a:endParaRPr lang="pt-BR" sz="2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7.199.946 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55,3%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7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13.010.324 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kern="1200" dirty="0">
                          <a:effectLst/>
                        </a:rPr>
                        <a:t>100,0%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248937" y="0"/>
            <a:ext cx="89782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Mais de </a:t>
            </a:r>
            <a:r>
              <a:rPr lang="pt-BR" sz="5400" b="1" dirty="0" smtClean="0">
                <a:solidFill>
                  <a:srgbClr val="E85C0E"/>
                </a:solidFill>
              </a:rPr>
              <a:t>13 milhões </a:t>
            </a:r>
            <a:r>
              <a:rPr lang="pt-BR" sz="3200" b="1" dirty="0" smtClean="0">
                <a:solidFill>
                  <a:srgbClr val="002060"/>
                </a:solidFill>
              </a:rPr>
              <a:t>de profissionais a serem qualificados até 2020 em ocupações industriais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67630" y="6122160"/>
            <a:ext cx="718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D7D31"/>
              </a:buClr>
              <a:buFont typeface="Wingdings" pitchFamily="2" charset="2"/>
              <a:buNone/>
            </a:pPr>
            <a:r>
              <a:rPr lang="pt-BR" altLang="pt-BR" dirty="0">
                <a:solidFill>
                  <a:schemeClr val="bg1"/>
                </a:solidFill>
                <a:latin typeface="+mn-lt"/>
              </a:rPr>
              <a:t>Fonte: </a:t>
            </a:r>
            <a:r>
              <a:rPr lang="pt-BR" altLang="pt-BR" dirty="0" smtClean="0">
                <a:solidFill>
                  <a:schemeClr val="bg1"/>
                </a:solidFill>
                <a:latin typeface="+mn-lt"/>
              </a:rPr>
              <a:t>Mapa do Trabalho Industrial 2017-2010. SENAI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99" y="5934644"/>
            <a:ext cx="3414056" cy="682811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67630" y="6122160"/>
            <a:ext cx="718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D7D31"/>
              </a:buClr>
              <a:buFont typeface="Wingdings" pitchFamily="2" charset="2"/>
              <a:buNone/>
            </a:pPr>
            <a:r>
              <a:rPr lang="pt-BR" altLang="pt-BR" dirty="0">
                <a:solidFill>
                  <a:schemeClr val="bg1"/>
                </a:solidFill>
                <a:latin typeface="+mn-lt"/>
              </a:rPr>
              <a:t>Fonte: </a:t>
            </a:r>
            <a:r>
              <a:rPr lang="pt-BR" altLang="pt-BR" dirty="0" smtClean="0">
                <a:solidFill>
                  <a:schemeClr val="bg1"/>
                </a:solidFill>
                <a:latin typeface="+mn-lt"/>
              </a:rPr>
              <a:t>Mapa do Trabalho Industrial 2017-2010. SENAI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7630" y="1448455"/>
            <a:ext cx="120679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Ocupações que guardam relação com a Indústria </a:t>
            </a:r>
            <a:r>
              <a:rPr lang="pt-BR" sz="2400" b="1" dirty="0" smtClean="0">
                <a:latin typeface="Calibri" panose="020F0502020204030204" pitchFamily="34" charset="0"/>
              </a:rPr>
              <a:t>4.0 e que serão mais demandadas no período de 2017 a 2020, conforme Mapa do Trabalho Industrial</a:t>
            </a:r>
            <a:endParaRPr lang="pt-BR" sz="2400" b="1" dirty="0">
              <a:latin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Técnicos em </a:t>
            </a: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informática</a:t>
            </a:r>
            <a:endParaRPr lang="pt-BR" sz="2400" b="1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Técnicos de desenvolvimento de sistemas e </a:t>
            </a: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aplicações</a:t>
            </a:r>
            <a:endParaRPr lang="pt-B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</a:rPr>
              <a:t>Especialistas em logística de </a:t>
            </a:r>
            <a:r>
              <a:rPr lang="pt-BR" sz="2400" dirty="0" smtClean="0">
                <a:latin typeface="Calibri" panose="020F0502020204030204" pitchFamily="34" charset="0"/>
              </a:rPr>
              <a:t>transportes</a:t>
            </a:r>
            <a:endParaRPr lang="pt-BR" sz="2400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</a:rPr>
              <a:t>Técnicos em </a:t>
            </a:r>
            <a:r>
              <a:rPr lang="pt-BR" sz="2400" dirty="0" smtClean="0">
                <a:latin typeface="Calibri" panose="020F0502020204030204" pitchFamily="34" charset="0"/>
              </a:rPr>
              <a:t>telecomunicações</a:t>
            </a:r>
            <a:endParaRPr lang="pt-BR" sz="2400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</a:rPr>
              <a:t>Técnicos em eletrônica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8" name="Retângulo 13"/>
          <p:cNvSpPr>
            <a:spLocks noChangeArrowheads="1"/>
          </p:cNvSpPr>
          <p:nvPr/>
        </p:nvSpPr>
        <p:spPr bwMode="auto">
          <a:xfrm>
            <a:off x="1161052" y="529625"/>
            <a:ext cx="10472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rgbClr val="002060"/>
                </a:solidFill>
                <a:ea typeface="ＭＳ Ｐゴシック" panose="020B0600070205080204" pitchFamily="34" charset="-128"/>
                <a:cs typeface="DokChampa" panose="020B0604020202020204" pitchFamily="34" charset="-34"/>
              </a:rPr>
              <a:t>INDÚSTRIA 4.0 - OCUPAÇÕES MAIS DEMANDADAS</a:t>
            </a:r>
            <a:endParaRPr lang="pt-BR" sz="3200" b="1" dirty="0">
              <a:solidFill>
                <a:srgbClr val="002060"/>
              </a:solidFill>
              <a:ea typeface="ＭＳ Ｐゴシック" panose="020B0600070205080204" pitchFamily="34" charset="-128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92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rcRect r="27951"/>
          <a:stretch>
            <a:fillRect/>
          </a:stretch>
        </p:blipFill>
        <p:spPr bwMode="auto">
          <a:xfrm>
            <a:off x="0" y="0"/>
            <a:ext cx="658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rcRect l="41338" t="4851"/>
          <a:stretch>
            <a:fillRect/>
          </a:stretch>
        </p:blipFill>
        <p:spPr bwMode="auto">
          <a:xfrm>
            <a:off x="7056438" y="365126"/>
            <a:ext cx="5166622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rcRect t="19551" r="41338" b="14301"/>
          <a:stretch>
            <a:fillRect/>
          </a:stretch>
        </p:blipFill>
        <p:spPr bwMode="auto">
          <a:xfrm>
            <a:off x="0" y="1341438"/>
            <a:ext cx="53641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/>
          <a:srcRect l="21651" t="27951" r="47636" b="32150"/>
          <a:stretch>
            <a:fillRect/>
          </a:stretch>
        </p:blipFill>
        <p:spPr bwMode="auto">
          <a:xfrm>
            <a:off x="1979613" y="1916113"/>
            <a:ext cx="28082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/>
          <a:srcRect l="5113" t="11151" r="62601" b="3801"/>
          <a:stretch>
            <a:fillRect/>
          </a:stretch>
        </p:blipFill>
        <p:spPr bwMode="auto">
          <a:xfrm>
            <a:off x="468313" y="750888"/>
            <a:ext cx="2951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7729537" y="648817"/>
            <a:ext cx="43510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>
                <a:solidFill>
                  <a:srgbClr val="1D2256"/>
                </a:solidFill>
                <a:latin typeface="Century Gothic" panose="020B0502020202020204" pitchFamily="34" charset="0"/>
              </a:rPr>
              <a:t>A Educação </a:t>
            </a:r>
            <a:r>
              <a:rPr lang="pt-BR" sz="3200" dirty="0" smtClean="0">
                <a:solidFill>
                  <a:srgbClr val="1D2256"/>
                </a:solidFill>
                <a:latin typeface="Century Gothic" panose="020B0502020202020204" pitchFamily="34" charset="0"/>
              </a:rPr>
              <a:t> </a:t>
            </a:r>
            <a:r>
              <a:rPr lang="pt-BR" sz="3200" dirty="0" smtClean="0">
                <a:solidFill>
                  <a:srgbClr val="1D2256"/>
                </a:solidFill>
                <a:latin typeface="Century Gothic" panose="020B0502020202020204" pitchFamily="34" charset="0"/>
              </a:rPr>
              <a:t>precisa estar alinhada</a:t>
            </a:r>
            <a:endParaRPr lang="pt-BR" sz="3200" dirty="0">
              <a:solidFill>
                <a:srgbClr val="1D2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S5_lyn_1"/>
          <p:cNvPicPr>
            <a:picLocks noChangeAspect="1" noChangeArrowheads="1"/>
          </p:cNvPicPr>
          <p:nvPr/>
        </p:nvPicPr>
        <p:blipFill>
          <a:blip r:embed="rId8" cstate="print"/>
          <a:srcRect t="22708" r="35034" b="33194"/>
          <a:stretch>
            <a:fillRect/>
          </a:stretch>
        </p:blipFill>
        <p:spPr bwMode="auto">
          <a:xfrm>
            <a:off x="868362" y="1509713"/>
            <a:ext cx="59404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546356" y="3021806"/>
            <a:ext cx="47174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1D2256"/>
                </a:solidFill>
                <a:latin typeface="Century Gothic" panose="020B0502020202020204" pitchFamily="34" charset="0"/>
              </a:rPr>
              <a:t>Com as transformações </a:t>
            </a:r>
            <a:r>
              <a:rPr lang="pt-BR" sz="2400" b="1" dirty="0">
                <a:solidFill>
                  <a:srgbClr val="1D2256"/>
                </a:solidFill>
                <a:latin typeface="Century Gothic" panose="020B0502020202020204" pitchFamily="34" charset="0"/>
              </a:rPr>
              <a:t>que </a:t>
            </a:r>
            <a:r>
              <a:rPr lang="pt-BR" sz="2400" b="1" dirty="0" smtClean="0">
                <a:solidFill>
                  <a:srgbClr val="1D2256"/>
                </a:solidFill>
                <a:latin typeface="Century Gothic" panose="020B0502020202020204" pitchFamily="34" charset="0"/>
              </a:rPr>
              <a:t>a INOVAÇÃO TECNOLÓGICA está </a:t>
            </a:r>
            <a:r>
              <a:rPr lang="pt-BR" sz="2400" b="1" dirty="0">
                <a:solidFill>
                  <a:srgbClr val="1D2256"/>
                </a:solidFill>
                <a:latin typeface="Century Gothic" panose="020B0502020202020204" pitchFamily="34" charset="0"/>
              </a:rPr>
              <a:t>provocando em todos os setores da economia.</a:t>
            </a:r>
          </a:p>
        </p:txBody>
      </p:sp>
    </p:spTree>
    <p:extLst>
      <p:ext uri="{BB962C8B-B14F-4D97-AF65-F5344CB8AC3E}">
        <p14:creationId xmlns:p14="http://schemas.microsoft.com/office/powerpoint/2010/main" val="21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5"/>
          <p:cNvSpPr>
            <a:spLocks noChangeArrowheads="1"/>
          </p:cNvSpPr>
          <p:nvPr/>
        </p:nvSpPr>
        <p:spPr bwMode="auto">
          <a:xfrm>
            <a:off x="-107947" y="6597650"/>
            <a:ext cx="60805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Fonte: </a:t>
            </a:r>
            <a:r>
              <a:rPr lang="pt-BR" alt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 de Apropriação de Serviços Técnicos e Tecnológicos do SENAI, em 30/01/2015.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388" y="6006572"/>
            <a:ext cx="1796298" cy="684240"/>
          </a:xfrm>
          <a:prstGeom prst="rect">
            <a:avLst/>
          </a:prstGeom>
        </p:spPr>
      </p:pic>
      <p:pic>
        <p:nvPicPr>
          <p:cNvPr id="30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3" y="600657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respostassustentaveis.com.br/wp-content/uploads/2015/05/industria-4.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1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24438" r="63155" b="66743"/>
          <a:stretch>
            <a:fillRect/>
          </a:stretch>
        </p:blipFill>
        <p:spPr bwMode="auto">
          <a:xfrm>
            <a:off x="5867410" y="2448329"/>
            <a:ext cx="1237495" cy="85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132" y="378898"/>
            <a:ext cx="2471531" cy="238539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159" y="299800"/>
            <a:ext cx="636104" cy="77483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159" y="577679"/>
            <a:ext cx="2226365" cy="212697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646" y="2154689"/>
            <a:ext cx="1133061" cy="113306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0236" y="2519123"/>
            <a:ext cx="1114425" cy="45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311" y="2247663"/>
            <a:ext cx="990600" cy="102393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355803" y="1506579"/>
            <a:ext cx="2753360" cy="304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en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954" y="596394"/>
            <a:ext cx="223520" cy="17272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1234" y="609094"/>
            <a:ext cx="254000" cy="17272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5443" y="2261858"/>
            <a:ext cx="223520" cy="17272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935" y="2249858"/>
            <a:ext cx="254000" cy="17272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20762" y="6144682"/>
            <a:ext cx="6742297" cy="33964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www.portaldaindustria.com.br</a:t>
            </a:r>
            <a:endParaRPr lang="en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2100" y="1811212"/>
            <a:ext cx="5486400" cy="326878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19920" y="1962980"/>
            <a:ext cx="5861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prstClr val="white"/>
                </a:solidFill>
              </a:rPr>
              <a:t>RAFAEL LUCCHESI</a:t>
            </a:r>
          </a:p>
          <a:p>
            <a:pPr algn="ctr"/>
            <a:endParaRPr lang="pt-BR" sz="2800" dirty="0" smtClean="0">
              <a:solidFill>
                <a:prstClr val="white"/>
              </a:solidFill>
            </a:endParaRP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Diretor de Educação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e Tecnologia da CNI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Diretor-geral do SENAI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Superintendente do SESI</a:t>
            </a:r>
          </a:p>
        </p:txBody>
      </p:sp>
    </p:spTree>
    <p:extLst>
      <p:ext uri="{BB962C8B-B14F-4D97-AF65-F5344CB8AC3E}">
        <p14:creationId xmlns:p14="http://schemas.microsoft.com/office/powerpoint/2010/main" val="22420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-410" r="1055" b="410"/>
          <a:stretch/>
        </p:blipFill>
        <p:spPr>
          <a:xfrm>
            <a:off x="0" y="-142874"/>
            <a:ext cx="12192000" cy="6012046"/>
          </a:xfrm>
          <a:prstGeom prst="rect">
            <a:avLst/>
          </a:prstGeom>
        </p:spPr>
      </p:pic>
      <p:sp>
        <p:nvSpPr>
          <p:cNvPr id="59" name="TextBox 9"/>
          <p:cNvSpPr txBox="1"/>
          <p:nvPr/>
        </p:nvSpPr>
        <p:spPr>
          <a:xfrm>
            <a:off x="1598204" y="4668412"/>
            <a:ext cx="1152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 err="1" smtClean="0">
                <a:solidFill>
                  <a:srgbClr val="FFFFFF"/>
                </a:solidFill>
                <a:cs typeface="Avenir Next Medium"/>
              </a:rPr>
              <a:t>Qual</a:t>
            </a:r>
            <a:r>
              <a:rPr lang="en-US" sz="4000" b="1" dirty="0" smtClean="0">
                <a:solidFill>
                  <a:srgbClr val="FFFFFF"/>
                </a:solidFill>
                <a:cs typeface="Avenir Next Medium"/>
              </a:rPr>
              <a:t> o </a:t>
            </a:r>
            <a:r>
              <a:rPr lang="en-US" sz="4000" b="1" dirty="0" err="1" smtClean="0">
                <a:solidFill>
                  <a:srgbClr val="FFFFFF"/>
                </a:solidFill>
                <a:cs typeface="Avenir Next Medium"/>
              </a:rPr>
              <a:t>nosso</a:t>
            </a:r>
            <a:r>
              <a:rPr lang="en-US" sz="4000" b="1" dirty="0" smtClean="0">
                <a:solidFill>
                  <a:srgbClr val="FFFFFF"/>
                </a:solidFill>
                <a:cs typeface="Avenir Next Medium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cs typeface="Avenir Next Medium"/>
              </a:rPr>
              <a:t>compromisso</a:t>
            </a:r>
            <a:r>
              <a:rPr lang="en-US" sz="4000" b="1" dirty="0" smtClean="0">
                <a:solidFill>
                  <a:srgbClr val="FFFFFF"/>
                </a:solidFill>
                <a:cs typeface="Avenir Next Medium"/>
              </a:rPr>
              <a:t> com a </a:t>
            </a:r>
            <a:r>
              <a:rPr lang="en-US" sz="4000" b="1" dirty="0" err="1" smtClean="0">
                <a:solidFill>
                  <a:srgbClr val="FFFFFF"/>
                </a:solidFill>
                <a:cs typeface="Avenir Next Medium"/>
              </a:rPr>
              <a:t>inovação</a:t>
            </a:r>
            <a:r>
              <a:rPr lang="en-US" sz="4000" b="1" dirty="0" smtClean="0">
                <a:solidFill>
                  <a:srgbClr val="FFFFFF"/>
                </a:solidFill>
                <a:cs typeface="Avenir Next Medium"/>
              </a:rPr>
              <a:t>?</a:t>
            </a: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6009742"/>
            <a:ext cx="1796298" cy="684240"/>
          </a:xfrm>
          <a:prstGeom prst="rect">
            <a:avLst/>
          </a:prstGeom>
        </p:spPr>
      </p:pic>
      <p:pic>
        <p:nvPicPr>
          <p:cNvPr id="62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600974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6009742"/>
            <a:ext cx="1796298" cy="684240"/>
          </a:xfrm>
          <a:prstGeom prst="rect">
            <a:avLst/>
          </a:prstGeom>
        </p:spPr>
      </p:pic>
      <p:pic>
        <p:nvPicPr>
          <p:cNvPr id="62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600974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hutterstock_214811047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/>
          <a:stretch/>
        </p:blipFill>
        <p:spPr bwMode="auto">
          <a:xfrm>
            <a:off x="0" y="11788"/>
            <a:ext cx="12192000" cy="58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/>
          <p:nvPr/>
        </p:nvSpPr>
        <p:spPr>
          <a:xfrm>
            <a:off x="0" y="21778"/>
            <a:ext cx="12192000" cy="646331"/>
          </a:xfrm>
          <a:prstGeom prst="rect">
            <a:avLst/>
          </a:prstGeom>
          <a:solidFill>
            <a:schemeClr val="tx1">
              <a:alpha val="43000"/>
            </a:schemeClr>
          </a:solidFill>
          <a:ln w="3175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3600" dirty="0">
                <a:solidFill>
                  <a:schemeClr val="bg1"/>
                </a:solidFill>
              </a:rPr>
              <a:t>Quais as características dos ambientes inovadores</a:t>
            </a:r>
            <a:r>
              <a:rPr lang="pt-BR" sz="3600" dirty="0" smtClean="0">
                <a:solidFill>
                  <a:schemeClr val="bg1"/>
                </a:solidFill>
              </a:rPr>
              <a:t>?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39868" y="1177448"/>
            <a:ext cx="9782827" cy="4233796"/>
          </a:xfrm>
          <a:prstGeom prst="rect">
            <a:avLst/>
          </a:prstGeom>
          <a:solidFill>
            <a:srgbClr val="171E20">
              <a:alpha val="50000"/>
            </a:srgbClr>
          </a:solidFill>
          <a:ln>
            <a:solidFill>
              <a:srgbClr val="171E20">
                <a:lumMod val="75000"/>
                <a:lumOff val="25000"/>
              </a:srgbClr>
            </a:solidFill>
          </a:ln>
          <a:effectLst>
            <a:outerShdw blurRad="38100" dist="25400" dir="5400000" sx="101000" sy="101000" algn="t" rotWithShape="0">
              <a:prstClr val="black">
                <a:alpha val="15000"/>
              </a:prstClr>
            </a:outerShdw>
          </a:effectLst>
        </p:spPr>
        <p:txBody>
          <a:bodyPr vert="horz" lIns="144000" tIns="180000" rIns="324000" bIns="14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>
                    <a:lumMod val="10000"/>
                    <a:lumOff val="9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Forte respeito pelos direitos de propriedade </a:t>
            </a: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intelectual</a:t>
            </a:r>
            <a:endParaRPr lang="pt-PT" sz="2800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Base Científica e educacional </a:t>
            </a:r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sólida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Alta Integração </a:t>
            </a: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Universidade-Empresa</a:t>
            </a:r>
            <a:endParaRPr lang="pt-PT" sz="2800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Facilidade e estímulo para </a:t>
            </a: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empreender</a:t>
            </a:r>
            <a:endParaRPr lang="pt-PT" sz="2800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Existência de fontes de financiamento relevantes, </a:t>
            </a: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dedicadas </a:t>
            </a:r>
            <a:r>
              <a:rPr lang="pt-BR" sz="2800" dirty="0">
                <a:solidFill>
                  <a:schemeClr val="bg1"/>
                </a:solidFill>
                <a:latin typeface="+mn-lt"/>
              </a:rPr>
              <a:t>e permanentes para </a:t>
            </a: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inovação</a:t>
            </a:r>
            <a:endParaRPr lang="pt-PT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3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574963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149225" y="1379538"/>
            <a:ext cx="615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sz="4000" dirty="0">
                <a:solidFill>
                  <a:schemeClr val="bg1"/>
                </a:solidFill>
                <a:latin typeface="+mn-lt"/>
              </a:rPr>
              <a:t>NOVA ERA INDUSTRIAL</a:t>
            </a:r>
          </a:p>
        </p:txBody>
      </p:sp>
      <p:cxnSp>
        <p:nvCxnSpPr>
          <p:cNvPr id="11" name="Conector reto 11"/>
          <p:cNvCxnSpPr>
            <a:cxnSpLocks noChangeShapeType="1"/>
          </p:cNvCxnSpPr>
          <p:nvPr/>
        </p:nvCxnSpPr>
        <p:spPr bwMode="auto">
          <a:xfrm flipV="1">
            <a:off x="85725" y="2552700"/>
            <a:ext cx="6430963" cy="0"/>
          </a:xfrm>
          <a:prstGeom prst="line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1"/>
          <a:stretch/>
        </p:blipFill>
        <p:spPr>
          <a:xfrm>
            <a:off x="9572449" y="-248210"/>
            <a:ext cx="2705276" cy="59978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  <a:softEdge rad="127000"/>
          </a:effectLst>
        </p:spPr>
      </p:pic>
      <p:pic>
        <p:nvPicPr>
          <p:cNvPr id="20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54201" r="59373"/>
          <a:stretch>
            <a:fillRect/>
          </a:stretch>
        </p:blipFill>
        <p:spPr bwMode="auto">
          <a:xfrm>
            <a:off x="-474785" y="3657600"/>
            <a:ext cx="1033057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14"/>
          <p:cNvSpPr txBox="1">
            <a:spLocks noChangeArrowheads="1"/>
          </p:cNvSpPr>
          <p:nvPr/>
        </p:nvSpPr>
        <p:spPr bwMode="auto">
          <a:xfrm>
            <a:off x="149225" y="3016250"/>
            <a:ext cx="615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COMO NOS PREPARAR?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931" y="5833242"/>
            <a:ext cx="1796298" cy="684240"/>
          </a:xfrm>
          <a:prstGeom prst="rect">
            <a:avLst/>
          </a:prstGeom>
        </p:spPr>
      </p:pic>
      <p:pic>
        <p:nvPicPr>
          <p:cNvPr id="13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01" y="583324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807108"/>
            <a:ext cx="10892819" cy="5662366"/>
            <a:chOff x="1742209" y="1057155"/>
            <a:chExt cx="9482382" cy="4914817"/>
          </a:xfrm>
        </p:grpSpPr>
        <p:sp>
          <p:nvSpPr>
            <p:cNvPr id="14" name="Rectangle 67"/>
            <p:cNvSpPr>
              <a:spLocks noChangeArrowheads="1"/>
            </p:cNvSpPr>
            <p:nvPr/>
          </p:nvSpPr>
          <p:spPr bwMode="auto">
            <a:xfrm>
              <a:off x="1742209" y="4575175"/>
              <a:ext cx="8974138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" name="Rectangle 66"/>
            <p:cNvSpPr>
              <a:spLocks/>
            </p:cNvSpPr>
            <p:nvPr/>
          </p:nvSpPr>
          <p:spPr bwMode="auto">
            <a:xfrm>
              <a:off x="2232747" y="4575175"/>
              <a:ext cx="8488362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105997" y="3640138"/>
              <a:ext cx="6618287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" name="Rectangle 61"/>
            <p:cNvSpPr>
              <a:spLocks noChangeArrowheads="1"/>
            </p:cNvSpPr>
            <p:nvPr/>
          </p:nvSpPr>
          <p:spPr bwMode="auto">
            <a:xfrm>
              <a:off x="6509472" y="2727325"/>
              <a:ext cx="4210050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" name="Rectangle 58"/>
            <p:cNvSpPr>
              <a:spLocks noChangeArrowheads="1"/>
            </p:cNvSpPr>
            <p:nvPr/>
          </p:nvSpPr>
          <p:spPr bwMode="auto">
            <a:xfrm>
              <a:off x="8292234" y="1800225"/>
              <a:ext cx="2432050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9301884" y="5183188"/>
              <a:ext cx="10795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  <p:grpSp>
          <p:nvGrpSpPr>
            <p:cNvPr id="22" name="Group 68"/>
            <p:cNvGrpSpPr>
              <a:grpSpLocks/>
            </p:cNvGrpSpPr>
            <p:nvPr/>
          </p:nvGrpSpPr>
          <p:grpSpPr bwMode="auto">
            <a:xfrm>
              <a:off x="1775628" y="1936128"/>
              <a:ext cx="8140619" cy="4035844"/>
              <a:chOff x="348053" y="2154946"/>
              <a:chExt cx="8140937" cy="4036305"/>
            </a:xfrm>
          </p:grpSpPr>
          <p:sp>
            <p:nvSpPr>
              <p:cNvPr id="23" name="Rectangle 26"/>
              <p:cNvSpPr/>
              <p:nvPr/>
            </p:nvSpPr>
            <p:spPr>
              <a:xfrm>
                <a:off x="360672" y="4338835"/>
                <a:ext cx="8128318" cy="12111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entury Gothic"/>
                  <a:cs typeface="Century Gothic"/>
                </a:endParaRPr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>
                <a:off x="6706191" y="4796535"/>
                <a:ext cx="1556033" cy="400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pt-BR" altLang="pt-BR" sz="2400" b="1">
                    <a:solidFill>
                      <a:srgbClr val="0049A0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Indústria 1.0</a:t>
                </a:r>
              </a:p>
            </p:txBody>
          </p:sp>
          <p:sp>
            <p:nvSpPr>
              <p:cNvPr id="25" name="Rettangolo 81"/>
              <p:cNvSpPr>
                <a:spLocks noChangeArrowheads="1"/>
              </p:cNvSpPr>
              <p:nvPr/>
            </p:nvSpPr>
            <p:spPr bwMode="auto">
              <a:xfrm>
                <a:off x="508481" y="4324278"/>
                <a:ext cx="1934278" cy="128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pt-BR" b="1" dirty="0">
                    <a:solidFill>
                      <a:srgbClr val="0049A0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1ª Revolução Industrial </a:t>
                </a:r>
                <a:endParaRPr lang="pt-BR" b="1" dirty="0" smtClean="0">
                  <a:solidFill>
                    <a:srgbClr val="0049A0"/>
                  </a:solidFill>
                  <a:latin typeface="+mn-lt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  <a:p>
                <a:pPr algn="ctr" eaLnBrk="1" hangingPunct="1"/>
                <a:r>
                  <a:rPr lang="pt-BR" dirty="0" smtClean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produção </a:t>
                </a:r>
                <a: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mecânica, plantas acionadas por </a:t>
                </a:r>
                <a:r>
                  <a:rPr lang="pt-BR" b="1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água e vapor</a:t>
                </a:r>
              </a:p>
            </p:txBody>
          </p:sp>
          <p:cxnSp>
            <p:nvCxnSpPr>
              <p:cNvPr id="26" name="Connettore 2 85"/>
              <p:cNvCxnSpPr/>
              <p:nvPr/>
            </p:nvCxnSpPr>
            <p:spPr>
              <a:xfrm>
                <a:off x="360672" y="2939883"/>
                <a:ext cx="0" cy="2610148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ttangolo 86"/>
              <p:cNvSpPr>
                <a:spLocks noChangeArrowheads="1"/>
              </p:cNvSpPr>
              <p:nvPr/>
            </p:nvSpPr>
            <p:spPr bwMode="auto">
              <a:xfrm>
                <a:off x="348053" y="3609748"/>
                <a:ext cx="2265845" cy="2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pt-BR" sz="1600" dirty="0">
                    <a:solidFill>
                      <a:srgbClr val="0049A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1</a:t>
                </a:r>
                <a:r>
                  <a:rPr lang="pt-BR" sz="1600" baseline="30000" dirty="0">
                    <a:solidFill>
                      <a:srgbClr val="0049A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0</a:t>
                </a:r>
                <a:r>
                  <a:rPr lang="pt-BR" sz="1600" dirty="0">
                    <a:solidFill>
                      <a:srgbClr val="0049A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tear mecânico </a:t>
                </a:r>
                <a:r>
                  <a:rPr lang="pt-BR" sz="1600" dirty="0">
                    <a:solidFill>
                      <a:srgbClr val="0049A0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Century Gothic" panose="020B0502020202020204" pitchFamily="34" charset="0"/>
                  </a:rPr>
                  <a:t>1784</a:t>
                </a:r>
                <a:endParaRPr lang="pt-BR" sz="1600" dirty="0">
                  <a:solidFill>
                    <a:srgbClr val="0049A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8" name="Rettangolo 87"/>
              <p:cNvSpPr/>
              <p:nvPr/>
            </p:nvSpPr>
            <p:spPr>
              <a:xfrm>
                <a:off x="745195" y="5576750"/>
                <a:ext cx="1304976" cy="6145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solidFill>
                      <a:schemeClr val="bg1"/>
                    </a:solidFill>
                    <a:ea typeface="Times New Roman" pitchFamily="18" charset="0"/>
                    <a:cs typeface="Century Gothic"/>
                  </a:rPr>
                  <a:t>Final do</a:t>
                </a:r>
                <a:endParaRPr lang="pt-BR" sz="2000" dirty="0">
                  <a:solidFill>
                    <a:schemeClr val="bg1"/>
                  </a:solidFill>
                  <a:cs typeface="Century Gothic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solidFill>
                      <a:schemeClr val="bg1"/>
                    </a:solidFill>
                    <a:ea typeface="Times New Roman" pitchFamily="18" charset="0"/>
                    <a:cs typeface="Century Gothic"/>
                  </a:rPr>
                  <a:t>Século 18</a:t>
                </a:r>
                <a:endParaRPr lang="pt-BR" sz="2000" dirty="0">
                  <a:solidFill>
                    <a:schemeClr val="bg1"/>
                  </a:solidFill>
                  <a:ea typeface="Times New Roman" pitchFamily="18" charset="0"/>
                  <a:cs typeface="Century Gothic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97210">
                <a:off x="460773" y="2154946"/>
                <a:ext cx="1100960" cy="130082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grpSp>
          <p:nvGrpSpPr>
            <p:cNvPr id="30" name="Group 69"/>
            <p:cNvGrpSpPr>
              <a:grpSpLocks/>
            </p:cNvGrpSpPr>
            <p:nvPr/>
          </p:nvGrpSpPr>
          <p:grpSpPr bwMode="auto">
            <a:xfrm>
              <a:off x="3885539" y="1966853"/>
              <a:ext cx="6030708" cy="3964899"/>
              <a:chOff x="2459362" y="2184609"/>
              <a:chExt cx="6029626" cy="3964886"/>
            </a:xfrm>
          </p:grpSpPr>
          <p:sp>
            <p:nvSpPr>
              <p:cNvPr id="31" name="Rectangle 27"/>
              <p:cNvSpPr/>
              <p:nvPr/>
            </p:nvSpPr>
            <p:spPr>
              <a:xfrm>
                <a:off x="2495664" y="3457840"/>
                <a:ext cx="5993324" cy="11715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entury Gothic"/>
                  <a:cs typeface="Century Gothic"/>
                </a:endParaRPr>
              </a:p>
            </p:txBody>
          </p:sp>
          <p:sp>
            <p:nvSpPr>
              <p:cNvPr id="32" name="Rettangolo 2"/>
              <p:cNvSpPr>
                <a:spLocks noChangeArrowheads="1"/>
              </p:cNvSpPr>
              <p:nvPr/>
            </p:nvSpPr>
            <p:spPr bwMode="auto">
              <a:xfrm>
                <a:off x="2536173" y="3457665"/>
                <a:ext cx="2047684" cy="1522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pt-BR" b="1" dirty="0">
                    <a:solidFill>
                      <a:srgbClr val="0049A0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2ª Revolução Industrial</a:t>
                </a:r>
              </a:p>
              <a:p>
                <a:pPr algn="ctr" eaLnBrk="1" hangingPunct="1"/>
                <a: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Produção em massa baseada na divisão do trabalho, alimentada por energia elétrica</a:t>
                </a:r>
              </a:p>
            </p:txBody>
          </p:sp>
          <p:sp>
            <p:nvSpPr>
              <p:cNvPr id="33" name="Rettangolo 88"/>
              <p:cNvSpPr/>
              <p:nvPr/>
            </p:nvSpPr>
            <p:spPr>
              <a:xfrm>
                <a:off x="2762475" y="5535066"/>
                <a:ext cx="1463412" cy="6144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solidFill>
                      <a:schemeClr val="bg1"/>
                    </a:solidFill>
                    <a:ea typeface="Times New Roman" pitchFamily="18" charset="0"/>
                    <a:cs typeface="Century Gothic"/>
                  </a:rPr>
                  <a:t>Início do</a:t>
                </a:r>
                <a:endParaRPr lang="pt-BR" sz="2000" dirty="0">
                  <a:solidFill>
                    <a:schemeClr val="bg1"/>
                  </a:solidFill>
                  <a:cs typeface="Century Gothic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solidFill>
                      <a:schemeClr val="bg1"/>
                    </a:solidFill>
                    <a:ea typeface="Times New Roman" pitchFamily="18" charset="0"/>
                    <a:cs typeface="Century Gothic"/>
                  </a:rPr>
                  <a:t>Século 20</a:t>
                </a:r>
                <a:endParaRPr lang="pt-BR" sz="2000" dirty="0">
                  <a:solidFill>
                    <a:schemeClr val="bg1"/>
                  </a:solidFill>
                  <a:ea typeface="Times New Roman" pitchFamily="18" charset="0"/>
                  <a:cs typeface="Century Gothic"/>
                </a:endParaRPr>
              </a:p>
            </p:txBody>
          </p:sp>
          <p:sp>
            <p:nvSpPr>
              <p:cNvPr id="34" name="Rectangle 96"/>
              <p:cNvSpPr>
                <a:spLocks noChangeArrowheads="1"/>
              </p:cNvSpPr>
              <p:nvPr/>
            </p:nvSpPr>
            <p:spPr bwMode="auto">
              <a:xfrm>
                <a:off x="6692470" y="4072747"/>
                <a:ext cx="1555693" cy="400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pt-BR" altLang="pt-BR" sz="2400" b="1">
                    <a:solidFill>
                      <a:srgbClr val="0049A0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Indústria 2.0</a:t>
                </a:r>
              </a:p>
            </p:txBody>
          </p:sp>
          <p:cxnSp>
            <p:nvCxnSpPr>
              <p:cNvPr id="35" name="Connettore 2 85"/>
              <p:cNvCxnSpPr/>
              <p:nvPr/>
            </p:nvCxnSpPr>
            <p:spPr>
              <a:xfrm>
                <a:off x="2508361" y="2610118"/>
                <a:ext cx="0" cy="2944802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362" y="2184609"/>
                <a:ext cx="2018036" cy="11235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grpSp>
          <p:nvGrpSpPr>
            <p:cNvPr id="37" name="Group 70"/>
            <p:cNvGrpSpPr>
              <a:grpSpLocks/>
            </p:cNvGrpSpPr>
            <p:nvPr/>
          </p:nvGrpSpPr>
          <p:grpSpPr bwMode="auto">
            <a:xfrm>
              <a:off x="5968951" y="1618364"/>
              <a:ext cx="3932421" cy="4345942"/>
              <a:chOff x="4438087" y="1819117"/>
              <a:chExt cx="3931290" cy="4345179"/>
            </a:xfrm>
          </p:grpSpPr>
          <p:sp>
            <p:nvSpPr>
              <p:cNvPr id="38" name="Rectangle 30"/>
              <p:cNvSpPr/>
              <p:nvPr/>
            </p:nvSpPr>
            <p:spPr>
              <a:xfrm>
                <a:off x="4443377" y="2806142"/>
                <a:ext cx="3926000" cy="10475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entury Gothic"/>
                  <a:cs typeface="Century Gothic"/>
                </a:endParaRPr>
              </a:p>
            </p:txBody>
          </p:sp>
          <p:sp>
            <p:nvSpPr>
              <p:cNvPr id="39" name="Rettangolo 18"/>
              <p:cNvSpPr>
                <a:spLocks noChangeArrowheads="1"/>
              </p:cNvSpPr>
              <p:nvPr/>
            </p:nvSpPr>
            <p:spPr bwMode="auto">
              <a:xfrm>
                <a:off x="4438087" y="2845390"/>
                <a:ext cx="1978224" cy="200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pt-BR" b="1" dirty="0">
                    <a:solidFill>
                      <a:srgbClr val="0049A0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3ª Revolução Industrial</a:t>
                </a:r>
              </a:p>
              <a:p>
                <a:pPr algn="ctr" eaLnBrk="1" hangingPunct="1"/>
                <a: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Introdução de eletrônicos, </a:t>
                </a:r>
                <a:b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</a:br>
                <a: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TI </a:t>
                </a:r>
                <a:r>
                  <a:rPr lang="pt-BR" dirty="0" smtClean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e ​</a:t>
                </a:r>
                <a: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robôs industriais para maior automatização da produção</a:t>
                </a:r>
              </a:p>
            </p:txBody>
          </p:sp>
          <p:sp>
            <p:nvSpPr>
              <p:cNvPr id="40" name="Rettangolo 92"/>
              <p:cNvSpPr/>
              <p:nvPr/>
            </p:nvSpPr>
            <p:spPr>
              <a:xfrm>
                <a:off x="4572168" y="5549973"/>
                <a:ext cx="1601326" cy="614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solidFill>
                      <a:schemeClr val="bg1"/>
                    </a:solidFill>
                    <a:ea typeface="Times New Roman" pitchFamily="18" charset="0"/>
                    <a:cs typeface="Century Gothic"/>
                  </a:rPr>
                  <a:t>Início dos anos</a:t>
                </a:r>
                <a:endParaRPr lang="pt-BR" sz="2000" dirty="0">
                  <a:solidFill>
                    <a:schemeClr val="bg1"/>
                  </a:solidFill>
                  <a:cs typeface="Century Gothic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solidFill>
                      <a:schemeClr val="bg1"/>
                    </a:solidFill>
                    <a:ea typeface="Times New Roman" pitchFamily="18" charset="0"/>
                    <a:cs typeface="Century Gothic"/>
                  </a:rPr>
                  <a:t>1970</a:t>
                </a:r>
                <a:endParaRPr lang="pt-BR" sz="2000" dirty="0">
                  <a:solidFill>
                    <a:schemeClr val="bg1"/>
                  </a:solidFill>
                  <a:ea typeface="Times New Roman" pitchFamily="18" charset="0"/>
                  <a:cs typeface="Century Gothic"/>
                </a:endParaRPr>
              </a:p>
            </p:txBody>
          </p:sp>
          <p:sp>
            <p:nvSpPr>
              <p:cNvPr id="41" name="Rectangle 96"/>
              <p:cNvSpPr>
                <a:spLocks noChangeArrowheads="1"/>
              </p:cNvSpPr>
              <p:nvPr/>
            </p:nvSpPr>
            <p:spPr bwMode="auto">
              <a:xfrm>
                <a:off x="6602031" y="3202078"/>
                <a:ext cx="1555524" cy="40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pt-BR" altLang="pt-BR" sz="2400" b="1" dirty="0">
                    <a:solidFill>
                      <a:srgbClr val="0049A0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Indústria 3.0</a:t>
                </a:r>
              </a:p>
            </p:txBody>
          </p:sp>
          <p:cxnSp>
            <p:nvCxnSpPr>
              <p:cNvPr id="42" name="Connettore 2 85"/>
              <p:cNvCxnSpPr/>
              <p:nvPr/>
            </p:nvCxnSpPr>
            <p:spPr>
              <a:xfrm>
                <a:off x="4469009" y="2610439"/>
                <a:ext cx="0" cy="2944296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26930">
                <a:off x="4589546" y="1819117"/>
                <a:ext cx="1411033" cy="100172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grpSp>
          <p:nvGrpSpPr>
            <p:cNvPr id="44" name="Group 71"/>
            <p:cNvGrpSpPr>
              <a:grpSpLocks/>
            </p:cNvGrpSpPr>
            <p:nvPr/>
          </p:nvGrpSpPr>
          <p:grpSpPr bwMode="auto">
            <a:xfrm>
              <a:off x="7877896" y="1057155"/>
              <a:ext cx="3346695" cy="4662230"/>
              <a:chOff x="6527409" y="1074005"/>
              <a:chExt cx="3595407" cy="4823946"/>
            </a:xfrm>
          </p:grpSpPr>
          <p:sp>
            <p:nvSpPr>
              <p:cNvPr id="45" name="Rettangolo 2048"/>
              <p:cNvSpPr>
                <a:spLocks noChangeArrowheads="1"/>
              </p:cNvSpPr>
              <p:nvPr/>
            </p:nvSpPr>
            <p:spPr bwMode="auto">
              <a:xfrm>
                <a:off x="6562463" y="1430363"/>
                <a:ext cx="2143279" cy="1326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pt-BR" b="1" dirty="0">
                    <a:solidFill>
                      <a:srgbClr val="0049A0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4ª Revolução Industrial </a:t>
                </a:r>
                <a:endParaRPr lang="pt-BR" b="1" dirty="0" smtClean="0">
                  <a:solidFill>
                    <a:srgbClr val="0049A0"/>
                  </a:solidFill>
                  <a:latin typeface="+mn-lt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  <a:p>
                <a:pPr algn="ctr" eaLnBrk="1" hangingPunct="1"/>
                <a:r>
                  <a:rPr lang="pt-BR" dirty="0" smtClean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Baseada </a:t>
                </a:r>
                <a: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em sistemas  </a:t>
                </a:r>
                <a:r>
                  <a:rPr lang="pt-BR" dirty="0" err="1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Ciber</a:t>
                </a:r>
                <a:r>
                  <a:rPr lang="pt-BR" dirty="0"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-físicos de produção</a:t>
                </a:r>
              </a:p>
            </p:txBody>
          </p:sp>
          <p:sp>
            <p:nvSpPr>
              <p:cNvPr id="46" name="Rettangolo 96"/>
              <p:cNvSpPr>
                <a:spLocks noChangeArrowheads="1"/>
              </p:cNvSpPr>
              <p:nvPr/>
            </p:nvSpPr>
            <p:spPr bwMode="auto">
              <a:xfrm>
                <a:off x="7191497" y="5538618"/>
                <a:ext cx="751770" cy="35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pt-BR" altLang="pt-BR" sz="2000" b="1" dirty="0">
                    <a:solidFill>
                      <a:schemeClr val="bg1"/>
                    </a:solidFill>
                    <a:latin typeface="+mn-lt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Hoje</a:t>
                </a:r>
                <a:endParaRPr lang="pt-BR" altLang="pt-BR" sz="2000" dirty="0">
                  <a:solidFill>
                    <a:schemeClr val="bg1"/>
                  </a:solidFill>
                  <a:latin typeface="+mn-lt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cxnSp>
            <p:nvCxnSpPr>
              <p:cNvPr id="47" name="Connettore 2 85"/>
              <p:cNvCxnSpPr/>
              <p:nvPr/>
            </p:nvCxnSpPr>
            <p:spPr>
              <a:xfrm flipH="1">
                <a:off x="6527409" y="1782075"/>
                <a:ext cx="28993" cy="3756543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4173">
                <a:off x="8493148" y="1074005"/>
                <a:ext cx="1629668" cy="8712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grpSp>
          <p:nvGrpSpPr>
            <p:cNvPr id="49" name="Group 72"/>
            <p:cNvGrpSpPr>
              <a:grpSpLocks/>
            </p:cNvGrpSpPr>
            <p:nvPr/>
          </p:nvGrpSpPr>
          <p:grpSpPr bwMode="auto">
            <a:xfrm>
              <a:off x="9852747" y="1876425"/>
              <a:ext cx="554037" cy="3838575"/>
              <a:chOff x="8425488" y="2094625"/>
              <a:chExt cx="554802" cy="3839609"/>
            </a:xfrm>
          </p:grpSpPr>
          <p:grpSp>
            <p:nvGrpSpPr>
              <p:cNvPr id="50" name="Group 29"/>
              <p:cNvGrpSpPr>
                <a:grpSpLocks/>
              </p:cNvGrpSpPr>
              <p:nvPr/>
            </p:nvGrpSpPr>
            <p:grpSpPr bwMode="auto">
              <a:xfrm>
                <a:off x="8425488" y="2094625"/>
                <a:ext cx="128289" cy="3839609"/>
                <a:chOff x="14808" y="-3557"/>
                <a:chExt cx="209" cy="6577"/>
              </a:xfrm>
              <a:solidFill>
                <a:schemeClr val="tx2"/>
              </a:solidFill>
            </p:grpSpPr>
            <p:sp>
              <p:nvSpPr>
                <p:cNvPr id="52" name="Freeform 35"/>
                <p:cNvSpPr>
                  <a:spLocks/>
                </p:cNvSpPr>
                <p:nvPr/>
              </p:nvSpPr>
              <p:spPr bwMode="auto">
                <a:xfrm>
                  <a:off x="14808" y="-3557"/>
                  <a:ext cx="209" cy="6577"/>
                </a:xfrm>
                <a:custGeom>
                  <a:avLst/>
                  <a:gdLst>
                    <a:gd name="T0" fmla="*/ 104 w 209"/>
                    <a:gd name="T1" fmla="*/ 89 h 6577"/>
                    <a:gd name="T2" fmla="*/ 82 w 209"/>
                    <a:gd name="T3" fmla="*/ 127 h 6577"/>
                    <a:gd name="T4" fmla="*/ 82 w 209"/>
                    <a:gd name="T5" fmla="*/ 6577 h 6577"/>
                    <a:gd name="T6" fmla="*/ 127 w 209"/>
                    <a:gd name="T7" fmla="*/ 6577 h 6577"/>
                    <a:gd name="T8" fmla="*/ 127 w 209"/>
                    <a:gd name="T9" fmla="*/ 127 h 6577"/>
                    <a:gd name="T10" fmla="*/ 104 w 209"/>
                    <a:gd name="T11" fmla="*/ 89 h 65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9" h="6577">
                      <a:moveTo>
                        <a:pt x="104" y="89"/>
                      </a:moveTo>
                      <a:lnTo>
                        <a:pt x="82" y="127"/>
                      </a:lnTo>
                      <a:lnTo>
                        <a:pt x="82" y="6577"/>
                      </a:lnTo>
                      <a:lnTo>
                        <a:pt x="127" y="6577"/>
                      </a:lnTo>
                      <a:lnTo>
                        <a:pt x="127" y="127"/>
                      </a:lnTo>
                      <a:lnTo>
                        <a:pt x="104" y="89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3" name="Freeform 34"/>
                <p:cNvSpPr>
                  <a:spLocks/>
                </p:cNvSpPr>
                <p:nvPr/>
              </p:nvSpPr>
              <p:spPr bwMode="auto">
                <a:xfrm>
                  <a:off x="14808" y="-3557"/>
                  <a:ext cx="209" cy="6577"/>
                </a:xfrm>
                <a:custGeom>
                  <a:avLst/>
                  <a:gdLst>
                    <a:gd name="T0" fmla="*/ 104 w 209"/>
                    <a:gd name="T1" fmla="*/ 0 h 6577"/>
                    <a:gd name="T2" fmla="*/ 6 w 209"/>
                    <a:gd name="T3" fmla="*/ 168 h 6577"/>
                    <a:gd name="T4" fmla="*/ 0 w 209"/>
                    <a:gd name="T5" fmla="*/ 178 h 6577"/>
                    <a:gd name="T6" fmla="*/ 3 w 209"/>
                    <a:gd name="T7" fmla="*/ 192 h 6577"/>
                    <a:gd name="T8" fmla="*/ 14 w 209"/>
                    <a:gd name="T9" fmla="*/ 198 h 6577"/>
                    <a:gd name="T10" fmla="*/ 25 w 209"/>
                    <a:gd name="T11" fmla="*/ 205 h 6577"/>
                    <a:gd name="T12" fmla="*/ 39 w 209"/>
                    <a:gd name="T13" fmla="*/ 201 h 6577"/>
                    <a:gd name="T14" fmla="*/ 45 w 209"/>
                    <a:gd name="T15" fmla="*/ 191 h 6577"/>
                    <a:gd name="T16" fmla="*/ 82 w 209"/>
                    <a:gd name="T17" fmla="*/ 127 h 6577"/>
                    <a:gd name="T18" fmla="*/ 82 w 209"/>
                    <a:gd name="T19" fmla="*/ 44 h 6577"/>
                    <a:gd name="T20" fmla="*/ 130 w 209"/>
                    <a:gd name="T21" fmla="*/ 44 h 6577"/>
                    <a:gd name="T22" fmla="*/ 104 w 209"/>
                    <a:gd name="T23" fmla="*/ 0 h 65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9" h="6577">
                      <a:moveTo>
                        <a:pt x="104" y="0"/>
                      </a:moveTo>
                      <a:lnTo>
                        <a:pt x="6" y="168"/>
                      </a:lnTo>
                      <a:lnTo>
                        <a:pt x="0" y="178"/>
                      </a:lnTo>
                      <a:lnTo>
                        <a:pt x="3" y="192"/>
                      </a:lnTo>
                      <a:lnTo>
                        <a:pt x="14" y="198"/>
                      </a:lnTo>
                      <a:lnTo>
                        <a:pt x="25" y="205"/>
                      </a:lnTo>
                      <a:lnTo>
                        <a:pt x="39" y="201"/>
                      </a:lnTo>
                      <a:lnTo>
                        <a:pt x="45" y="191"/>
                      </a:lnTo>
                      <a:lnTo>
                        <a:pt x="82" y="127"/>
                      </a:lnTo>
                      <a:lnTo>
                        <a:pt x="82" y="44"/>
                      </a:lnTo>
                      <a:lnTo>
                        <a:pt x="130" y="44"/>
                      </a:lnTo>
                      <a:lnTo>
                        <a:pt x="104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4" name="Freeform 33"/>
                <p:cNvSpPr>
                  <a:spLocks/>
                </p:cNvSpPr>
                <p:nvPr/>
              </p:nvSpPr>
              <p:spPr bwMode="auto">
                <a:xfrm>
                  <a:off x="14808" y="-3557"/>
                  <a:ext cx="209" cy="6577"/>
                </a:xfrm>
                <a:custGeom>
                  <a:avLst/>
                  <a:gdLst>
                    <a:gd name="T0" fmla="*/ 130 w 209"/>
                    <a:gd name="T1" fmla="*/ 44 h 6577"/>
                    <a:gd name="T2" fmla="*/ 127 w 209"/>
                    <a:gd name="T3" fmla="*/ 44 h 6577"/>
                    <a:gd name="T4" fmla="*/ 127 w 209"/>
                    <a:gd name="T5" fmla="*/ 127 h 6577"/>
                    <a:gd name="T6" fmla="*/ 163 w 209"/>
                    <a:gd name="T7" fmla="*/ 191 h 6577"/>
                    <a:gd name="T8" fmla="*/ 170 w 209"/>
                    <a:gd name="T9" fmla="*/ 201 h 6577"/>
                    <a:gd name="T10" fmla="*/ 183 w 209"/>
                    <a:gd name="T11" fmla="*/ 205 h 6577"/>
                    <a:gd name="T12" fmla="*/ 194 w 209"/>
                    <a:gd name="T13" fmla="*/ 198 h 6577"/>
                    <a:gd name="T14" fmla="*/ 205 w 209"/>
                    <a:gd name="T15" fmla="*/ 192 h 6577"/>
                    <a:gd name="T16" fmla="*/ 209 w 209"/>
                    <a:gd name="T17" fmla="*/ 178 h 6577"/>
                    <a:gd name="T18" fmla="*/ 202 w 209"/>
                    <a:gd name="T19" fmla="*/ 168 h 6577"/>
                    <a:gd name="T20" fmla="*/ 130 w 209"/>
                    <a:gd name="T21" fmla="*/ 44 h 65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09" h="6577">
                      <a:moveTo>
                        <a:pt x="130" y="44"/>
                      </a:moveTo>
                      <a:lnTo>
                        <a:pt x="127" y="44"/>
                      </a:lnTo>
                      <a:lnTo>
                        <a:pt x="127" y="127"/>
                      </a:lnTo>
                      <a:lnTo>
                        <a:pt x="163" y="191"/>
                      </a:lnTo>
                      <a:lnTo>
                        <a:pt x="170" y="201"/>
                      </a:lnTo>
                      <a:lnTo>
                        <a:pt x="183" y="205"/>
                      </a:lnTo>
                      <a:lnTo>
                        <a:pt x="194" y="198"/>
                      </a:lnTo>
                      <a:lnTo>
                        <a:pt x="205" y="192"/>
                      </a:lnTo>
                      <a:lnTo>
                        <a:pt x="209" y="178"/>
                      </a:lnTo>
                      <a:lnTo>
                        <a:pt x="202" y="168"/>
                      </a:lnTo>
                      <a:lnTo>
                        <a:pt x="130" y="44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4808" y="-3557"/>
                  <a:ext cx="209" cy="6577"/>
                </a:xfrm>
                <a:custGeom>
                  <a:avLst/>
                  <a:gdLst>
                    <a:gd name="T0" fmla="*/ 127 w 209"/>
                    <a:gd name="T1" fmla="*/ 56 h 6577"/>
                    <a:gd name="T2" fmla="*/ 124 w 209"/>
                    <a:gd name="T3" fmla="*/ 56 h 6577"/>
                    <a:gd name="T4" fmla="*/ 104 w 209"/>
                    <a:gd name="T5" fmla="*/ 89 h 6577"/>
                    <a:gd name="T6" fmla="*/ 127 w 209"/>
                    <a:gd name="T7" fmla="*/ 127 h 6577"/>
                    <a:gd name="T8" fmla="*/ 127 w 209"/>
                    <a:gd name="T9" fmla="*/ 56 h 65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9" h="6577">
                      <a:moveTo>
                        <a:pt x="127" y="56"/>
                      </a:moveTo>
                      <a:lnTo>
                        <a:pt x="124" y="56"/>
                      </a:lnTo>
                      <a:lnTo>
                        <a:pt x="104" y="89"/>
                      </a:lnTo>
                      <a:lnTo>
                        <a:pt x="127" y="127"/>
                      </a:lnTo>
                      <a:lnTo>
                        <a:pt x="127" y="56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6" name="Freeform 30"/>
                <p:cNvSpPr>
                  <a:spLocks/>
                </p:cNvSpPr>
                <p:nvPr/>
              </p:nvSpPr>
              <p:spPr bwMode="auto">
                <a:xfrm>
                  <a:off x="14808" y="-3557"/>
                  <a:ext cx="209" cy="6577"/>
                </a:xfrm>
                <a:custGeom>
                  <a:avLst/>
                  <a:gdLst>
                    <a:gd name="T0" fmla="*/ 124 w 209"/>
                    <a:gd name="T1" fmla="*/ 56 h 6577"/>
                    <a:gd name="T2" fmla="*/ 85 w 209"/>
                    <a:gd name="T3" fmla="*/ 56 h 6577"/>
                    <a:gd name="T4" fmla="*/ 104 w 209"/>
                    <a:gd name="T5" fmla="*/ 89 h 6577"/>
                    <a:gd name="T6" fmla="*/ 124 w 209"/>
                    <a:gd name="T7" fmla="*/ 56 h 65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9" h="6577">
                      <a:moveTo>
                        <a:pt x="124" y="56"/>
                      </a:moveTo>
                      <a:lnTo>
                        <a:pt x="85" y="56"/>
                      </a:lnTo>
                      <a:lnTo>
                        <a:pt x="104" y="89"/>
                      </a:lnTo>
                      <a:lnTo>
                        <a:pt x="124" y="56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7" name="Freeform 32"/>
                <p:cNvSpPr>
                  <a:spLocks/>
                </p:cNvSpPr>
                <p:nvPr/>
              </p:nvSpPr>
              <p:spPr bwMode="auto">
                <a:xfrm>
                  <a:off x="14808" y="-3557"/>
                  <a:ext cx="209" cy="6577"/>
                </a:xfrm>
                <a:custGeom>
                  <a:avLst/>
                  <a:gdLst>
                    <a:gd name="T0" fmla="*/ 127 w 209"/>
                    <a:gd name="T1" fmla="*/ 44 h 6577"/>
                    <a:gd name="T2" fmla="*/ 82 w 209"/>
                    <a:gd name="T3" fmla="*/ 44 h 6577"/>
                    <a:gd name="T4" fmla="*/ 82 w 209"/>
                    <a:gd name="T5" fmla="*/ 127 h 6577"/>
                    <a:gd name="T6" fmla="*/ 104 w 209"/>
                    <a:gd name="T7" fmla="*/ 89 h 6577"/>
                    <a:gd name="T8" fmla="*/ 85 w 209"/>
                    <a:gd name="T9" fmla="*/ 56 h 6577"/>
                    <a:gd name="T10" fmla="*/ 127 w 209"/>
                    <a:gd name="T11" fmla="*/ 56 h 6577"/>
                    <a:gd name="T12" fmla="*/ 127 w 209"/>
                    <a:gd name="T13" fmla="*/ 44 h 65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9" h="6577">
                      <a:moveTo>
                        <a:pt x="127" y="44"/>
                      </a:moveTo>
                      <a:lnTo>
                        <a:pt x="82" y="44"/>
                      </a:lnTo>
                      <a:lnTo>
                        <a:pt x="82" y="127"/>
                      </a:lnTo>
                      <a:lnTo>
                        <a:pt x="104" y="89"/>
                      </a:lnTo>
                      <a:lnTo>
                        <a:pt x="85" y="56"/>
                      </a:lnTo>
                      <a:lnTo>
                        <a:pt x="127" y="56"/>
                      </a:lnTo>
                      <a:lnTo>
                        <a:pt x="127" y="44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entury Gothic"/>
                    <a:cs typeface="Century Gothic"/>
                  </a:endParaRPr>
                </a:p>
              </p:txBody>
            </p:sp>
          </p:grpSp>
          <p:sp>
            <p:nvSpPr>
              <p:cNvPr id="51" name="Text Box 1"/>
              <p:cNvSpPr txBox="1">
                <a:spLocks noChangeArrowheads="1"/>
              </p:cNvSpPr>
              <p:nvPr/>
            </p:nvSpPr>
            <p:spPr bwMode="auto">
              <a:xfrm>
                <a:off x="8624181" y="2214995"/>
                <a:ext cx="356109" cy="3603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vert270" lIns="0" tIns="0" rIns="0" bIns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tx2"/>
                    </a:solidFill>
                    <a:ea typeface="Times New Roman" pitchFamily="18" charset="0"/>
                    <a:cs typeface="Century Gothic"/>
                  </a:rPr>
                  <a:t>Grau de complexidade</a:t>
                </a:r>
                <a:endParaRPr lang="pt-BR" sz="2000" dirty="0">
                  <a:solidFill>
                    <a:schemeClr val="tx2"/>
                  </a:solidFill>
                  <a:cs typeface="Century Gothic"/>
                </a:endParaRPr>
              </a:p>
            </p:txBody>
          </p:sp>
        </p:grpSp>
      </p:grpSp>
      <p:sp>
        <p:nvSpPr>
          <p:cNvPr id="58" name="Título 1"/>
          <p:cNvSpPr>
            <a:spLocks noGrp="1"/>
          </p:cNvSpPr>
          <p:nvPr>
            <p:ph type="title"/>
          </p:nvPr>
        </p:nvSpPr>
        <p:spPr>
          <a:xfrm>
            <a:off x="1022990" y="211063"/>
            <a:ext cx="9144000" cy="1284519"/>
          </a:xfrm>
        </p:spPr>
        <p:txBody>
          <a:bodyPr/>
          <a:lstStyle/>
          <a:p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ESTÁGIO ATUAL DA INDÚSTRIA BRASILEIRA:</a:t>
            </a:r>
            <a:b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um longo caminho pela frente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4080151" y="1372844"/>
            <a:ext cx="141417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800" b="1" dirty="0">
                <a:ln w="0"/>
                <a:solidFill>
                  <a:srgbClr val="239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BRASIL</a:t>
            </a:r>
            <a:r>
              <a:rPr lang="pt-BR" sz="2800" b="1" dirty="0">
                <a:solidFill>
                  <a:srgbClr val="239054"/>
                </a:solidFill>
                <a:latin typeface="Century Gothic" panose="020B0502020202020204" pitchFamily="34" charset="0"/>
              </a:rPr>
              <a:t> </a:t>
            </a:r>
            <a:endParaRPr lang="pt-BR" sz="2800" dirty="0">
              <a:solidFill>
                <a:srgbClr val="239054"/>
              </a:solidFill>
            </a:endParaRPr>
          </a:p>
        </p:txBody>
      </p:sp>
      <p:sp>
        <p:nvSpPr>
          <p:cNvPr id="61" name="Seta para a direita 60"/>
          <p:cNvSpPr/>
          <p:nvPr/>
        </p:nvSpPr>
        <p:spPr>
          <a:xfrm rot="5400000">
            <a:off x="4664939" y="1732683"/>
            <a:ext cx="211205" cy="4278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62" y="2224644"/>
            <a:ext cx="2084485" cy="22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13325" y="254701"/>
            <a:ext cx="114307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 FUTURO DAS PROFISSÕES – CARACTERÍSTICAS MAIS IMPORTANTES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331919"/>
            <a:ext cx="8275497" cy="44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12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923"/>
          <p:cNvSpPr txBox="1">
            <a:spLocks/>
          </p:cNvSpPr>
          <p:nvPr/>
        </p:nvSpPr>
        <p:spPr>
          <a:xfrm>
            <a:off x="1039864" y="653594"/>
            <a:ext cx="11559320" cy="5459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prstClr val="white"/>
              </a:buClr>
              <a:buSzPct val="25000"/>
              <a:buFont typeface="Arial"/>
              <a:buNone/>
            </a:pPr>
            <a:r>
              <a:rPr lang="en" b="1" dirty="0" smtClean="0">
                <a:solidFill>
                  <a:srgbClr val="4472C4">
                    <a:lumMod val="50000"/>
                  </a:srgbClr>
                </a:solidFill>
              </a:rPr>
              <a:t>HABILIDADES MAIS EXIGIDAS NO MERCADO DE TRABALHO</a:t>
            </a:r>
            <a:endParaRPr lang="en" b="1" dirty="0">
              <a:solidFill>
                <a:srgbClr val="4472C4">
                  <a:lumMod val="50000"/>
                </a:srgb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82252" y="1286070"/>
            <a:ext cx="9656720" cy="4621246"/>
            <a:chOff x="1374137" y="1358640"/>
            <a:chExt cx="8960034" cy="4194904"/>
          </a:xfrm>
        </p:grpSpPr>
        <p:sp>
          <p:nvSpPr>
            <p:cNvPr id="11" name="Shape 1924"/>
            <p:cNvSpPr/>
            <p:nvPr/>
          </p:nvSpPr>
          <p:spPr>
            <a:xfrm>
              <a:off x="1385728" y="1540477"/>
              <a:ext cx="7630800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Resolução de problemas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Shape 1925"/>
            <p:cNvSpPr/>
            <p:nvPr/>
          </p:nvSpPr>
          <p:spPr>
            <a:xfrm>
              <a:off x="1385728" y="1900543"/>
              <a:ext cx="4919399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Trabalho em time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Shape 1926"/>
            <p:cNvSpPr/>
            <p:nvPr/>
          </p:nvSpPr>
          <p:spPr>
            <a:xfrm>
              <a:off x="1385728" y="2260609"/>
              <a:ext cx="3880499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Comunicação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Shape 1927"/>
            <p:cNvSpPr/>
            <p:nvPr/>
          </p:nvSpPr>
          <p:spPr>
            <a:xfrm>
              <a:off x="1385728" y="2620674"/>
              <a:ext cx="3133199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Análise crítica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Shape 1928"/>
            <p:cNvSpPr/>
            <p:nvPr/>
          </p:nvSpPr>
          <p:spPr>
            <a:xfrm>
              <a:off x="1385728" y="2980740"/>
              <a:ext cx="2679000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Criatividade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Shape 1929"/>
            <p:cNvSpPr/>
            <p:nvPr/>
          </p:nvSpPr>
          <p:spPr>
            <a:xfrm>
              <a:off x="1385728" y="3340805"/>
              <a:ext cx="2240400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Grau de instrução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Shape 1930"/>
            <p:cNvSpPr/>
            <p:nvPr/>
          </p:nvSpPr>
          <p:spPr>
            <a:xfrm>
              <a:off x="1385728" y="3700871"/>
              <a:ext cx="2240400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Conhecimento digital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Shape 1931"/>
            <p:cNvSpPr/>
            <p:nvPr/>
          </p:nvSpPr>
          <p:spPr>
            <a:xfrm>
              <a:off x="1385728" y="4060937"/>
              <a:ext cx="2061299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0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Liderança</a:t>
              </a:r>
              <a:endParaRPr lang="en" sz="20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Shape 1932"/>
            <p:cNvSpPr/>
            <p:nvPr/>
          </p:nvSpPr>
          <p:spPr>
            <a:xfrm>
              <a:off x="1385728" y="4421002"/>
              <a:ext cx="2061299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Línguas estrangeiras</a:t>
              </a:r>
              <a:endParaRPr lang="en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Shape 1933"/>
            <p:cNvSpPr/>
            <p:nvPr/>
          </p:nvSpPr>
          <p:spPr>
            <a:xfrm>
              <a:off x="1385728" y="4781059"/>
              <a:ext cx="1452627" cy="226486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1200" dirty="0" smtClean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Inteligencia emocional</a:t>
              </a:r>
              <a:endParaRPr lang="en" sz="1200" dirty="0">
                <a:solidFill>
                  <a:prstClr val="white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Shape 1934"/>
            <p:cNvSpPr/>
            <p:nvPr/>
          </p:nvSpPr>
          <p:spPr>
            <a:xfrm>
              <a:off x="1385728" y="5141134"/>
              <a:ext cx="476999" cy="228299"/>
            </a:xfrm>
            <a:prstGeom prst="rect">
              <a:avLst/>
            </a:prstGeom>
            <a:solidFill>
              <a:srgbClr val="2955BE"/>
            </a:solidFill>
            <a:ln w="9525" cap="flat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1400" dirty="0">
                  <a:solidFill>
                    <a:prstClr val="white"/>
                  </a:solidFill>
                  <a:ea typeface="Roboto"/>
                  <a:cs typeface="Roboto"/>
                  <a:sym typeface="Roboto"/>
                </a:rPr>
                <a:t>N/A</a:t>
              </a:r>
            </a:p>
          </p:txBody>
        </p:sp>
        <p:sp>
          <p:nvSpPr>
            <p:cNvPr id="22" name="Shape 1935"/>
            <p:cNvSpPr txBox="1"/>
            <p:nvPr/>
          </p:nvSpPr>
          <p:spPr>
            <a:xfrm>
              <a:off x="9016490" y="1381515"/>
              <a:ext cx="1317681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51%</a:t>
              </a:r>
            </a:p>
          </p:txBody>
        </p:sp>
        <p:sp>
          <p:nvSpPr>
            <p:cNvPr id="23" name="Shape 1936"/>
            <p:cNvSpPr txBox="1"/>
            <p:nvPr/>
          </p:nvSpPr>
          <p:spPr>
            <a:xfrm>
              <a:off x="6328840" y="1741571"/>
              <a:ext cx="2249103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33%</a:t>
              </a:r>
            </a:p>
          </p:txBody>
        </p:sp>
        <p:sp>
          <p:nvSpPr>
            <p:cNvPr id="24" name="Shape 1937"/>
            <p:cNvSpPr txBox="1"/>
            <p:nvPr/>
          </p:nvSpPr>
          <p:spPr>
            <a:xfrm>
              <a:off x="5333293" y="2101646"/>
              <a:ext cx="1028184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26%</a:t>
              </a:r>
            </a:p>
          </p:txBody>
        </p:sp>
        <p:sp>
          <p:nvSpPr>
            <p:cNvPr id="25" name="Shape 1938"/>
            <p:cNvSpPr txBox="1"/>
            <p:nvPr/>
          </p:nvSpPr>
          <p:spPr>
            <a:xfrm>
              <a:off x="4575277" y="2461702"/>
              <a:ext cx="1332037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21%</a:t>
              </a:r>
            </a:p>
          </p:txBody>
        </p:sp>
        <p:sp>
          <p:nvSpPr>
            <p:cNvPr id="26" name="Shape 1939"/>
            <p:cNvSpPr txBox="1"/>
            <p:nvPr/>
          </p:nvSpPr>
          <p:spPr>
            <a:xfrm>
              <a:off x="4064601" y="2821777"/>
              <a:ext cx="1268692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18%</a:t>
              </a:r>
            </a:p>
          </p:txBody>
        </p:sp>
        <p:sp>
          <p:nvSpPr>
            <p:cNvPr id="27" name="Shape 1940"/>
            <p:cNvSpPr txBox="1"/>
            <p:nvPr/>
          </p:nvSpPr>
          <p:spPr>
            <a:xfrm>
              <a:off x="3673374" y="3181834"/>
              <a:ext cx="901903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15%</a:t>
              </a:r>
            </a:p>
          </p:txBody>
        </p:sp>
        <p:sp>
          <p:nvSpPr>
            <p:cNvPr id="28" name="Shape 1941"/>
            <p:cNvSpPr txBox="1"/>
            <p:nvPr/>
          </p:nvSpPr>
          <p:spPr>
            <a:xfrm>
              <a:off x="3673374" y="3541909"/>
              <a:ext cx="901903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15%</a:t>
              </a:r>
            </a:p>
          </p:txBody>
        </p:sp>
        <p:sp>
          <p:nvSpPr>
            <p:cNvPr id="29" name="Shape 1942"/>
            <p:cNvSpPr txBox="1"/>
            <p:nvPr/>
          </p:nvSpPr>
          <p:spPr>
            <a:xfrm>
              <a:off x="3447040" y="3901965"/>
              <a:ext cx="921760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14%</a:t>
              </a:r>
            </a:p>
          </p:txBody>
        </p:sp>
        <p:sp>
          <p:nvSpPr>
            <p:cNvPr id="30" name="Shape 1943"/>
            <p:cNvSpPr txBox="1"/>
            <p:nvPr/>
          </p:nvSpPr>
          <p:spPr>
            <a:xfrm>
              <a:off x="3447040" y="4262040"/>
              <a:ext cx="921760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14%</a:t>
              </a:r>
            </a:p>
          </p:txBody>
        </p:sp>
        <p:sp>
          <p:nvSpPr>
            <p:cNvPr id="31" name="Shape 1944"/>
            <p:cNvSpPr txBox="1"/>
            <p:nvPr/>
          </p:nvSpPr>
          <p:spPr>
            <a:xfrm>
              <a:off x="2756918" y="4589493"/>
              <a:ext cx="701699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algn="ctr"/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7%</a:t>
              </a:r>
            </a:p>
          </p:txBody>
        </p:sp>
        <p:sp>
          <p:nvSpPr>
            <p:cNvPr id="32" name="Shape 1945"/>
            <p:cNvSpPr txBox="1"/>
            <p:nvPr/>
          </p:nvSpPr>
          <p:spPr>
            <a:xfrm>
              <a:off x="1834307" y="5007545"/>
              <a:ext cx="701699" cy="5459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algn="ctr"/>
              <a:r>
                <a:rPr lang="en" sz="2800" dirty="0">
                  <a:solidFill>
                    <a:srgbClr val="4472C4">
                      <a:lumMod val="50000"/>
                    </a:srgbClr>
                  </a:solidFill>
                  <a:ea typeface="Roboto"/>
                  <a:cs typeface="Roboto"/>
                  <a:sym typeface="Roboto"/>
                </a:rPr>
                <a:t>2%</a:t>
              </a:r>
            </a:p>
          </p:txBody>
        </p:sp>
        <p:cxnSp>
          <p:nvCxnSpPr>
            <p:cNvPr id="33" name="Shape 1946"/>
            <p:cNvCxnSpPr/>
            <p:nvPr/>
          </p:nvCxnSpPr>
          <p:spPr>
            <a:xfrm>
              <a:off x="1374137" y="1358640"/>
              <a:ext cx="0" cy="4162799"/>
            </a:xfrm>
            <a:prstGeom prst="straightConnector1">
              <a:avLst/>
            </a:prstGeom>
            <a:noFill/>
            <a:ln w="76200" cap="flat" cmpd="sng">
              <a:solidFill>
                <a:srgbClr val="2955BE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34" name="Shape 1947" descr="TEG_RedBox_RGB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8656431" y="4659671"/>
            <a:ext cx="2359912" cy="69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795" y="5924682"/>
            <a:ext cx="1796298" cy="684240"/>
          </a:xfrm>
          <a:prstGeom prst="rect">
            <a:avLst/>
          </a:prstGeom>
        </p:spPr>
      </p:pic>
      <p:pic>
        <p:nvPicPr>
          <p:cNvPr id="38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65" y="592468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1099984" y="347296"/>
            <a:ext cx="11092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/>
            <a:r>
              <a:rPr lang="pt-BR" sz="3200" b="1" dirty="0">
                <a:solidFill>
                  <a:srgbClr val="17375E"/>
                </a:solidFill>
                <a:latin typeface="Century Gothic" panose="020B0502020202020204" pitchFamily="34" charset="0"/>
                <a:ea typeface="MS PGothic" pitchFamily="34" charset="-128"/>
              </a:rPr>
              <a:t>PROBLEMAS E OBSTÁCULOS À INOVAÇÃO NA </a:t>
            </a:r>
            <a:r>
              <a:rPr lang="pt-BR" sz="3200" b="1" dirty="0" smtClean="0">
                <a:solidFill>
                  <a:srgbClr val="17375E"/>
                </a:solidFill>
                <a:latin typeface="Century Gothic" panose="020B0502020202020204" pitchFamily="34" charset="0"/>
                <a:ea typeface="MS PGothic" pitchFamily="34" charset="-128"/>
              </a:rPr>
              <a:t>INDÚSTRIA</a:t>
            </a:r>
            <a:endParaRPr lang="pt-BR" sz="3200" b="1" dirty="0">
              <a:solidFill>
                <a:srgbClr val="17375E"/>
              </a:solidFill>
              <a:latin typeface="Century Gothic" panose="020B0502020202020204" pitchFamily="34" charset="0"/>
              <a:ea typeface="MS PGothic" pitchFamily="34" charset="-128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 b="14950"/>
          <a:stretch/>
        </p:blipFill>
        <p:spPr bwMode="auto">
          <a:xfrm>
            <a:off x="1099984" y="1374916"/>
            <a:ext cx="9662450" cy="41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Elipse 59"/>
          <p:cNvSpPr/>
          <p:nvPr/>
        </p:nvSpPr>
        <p:spPr>
          <a:xfrm>
            <a:off x="762107" y="1767146"/>
            <a:ext cx="311191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noFill/>
              <a:effectLst/>
              <a:uLnTx/>
              <a:uFillTx/>
              <a:latin typeface="Calibri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5518014" y="5596437"/>
            <a:ext cx="133586" cy="133586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4446667" y="5562377"/>
            <a:ext cx="133586" cy="13358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5518014" y="5422126"/>
            <a:ext cx="952103" cy="4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2011</a:t>
            </a:r>
            <a:endParaRPr lang="pt-BR" sz="1600" b="1" dirty="0">
              <a:solidFill>
                <a:srgbClr val="0052A4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4565911" y="5415371"/>
            <a:ext cx="952103" cy="4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2008</a:t>
            </a:r>
            <a:endParaRPr lang="pt-BR" sz="1600" b="1" dirty="0">
              <a:solidFill>
                <a:srgbClr val="0052A4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6064132"/>
            <a:ext cx="7621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Fonte:  IBGE / PINTEC. Indústria: extrativa + transformação / Elaboração UNIEPRO</a:t>
            </a:r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SSP2015_powerpoint_Arial_EN_v3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P2015_powerpoint_EN_v3.0.potx" id="{D5894EE8-61E2-4FDD-A6C9-D78B2A8FF601}" vid="{BF68D47F-2BE0-4D98-8533-E44ECCA43C15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squisa2012">
    <a:dk1>
      <a:sysClr val="windowText" lastClr="000000"/>
    </a:dk1>
    <a:lt1>
      <a:srgbClr val="FFFFFF"/>
    </a:lt1>
    <a:dk2>
      <a:srgbClr val="002100"/>
    </a:dk2>
    <a:lt2>
      <a:srgbClr val="E3E0BF"/>
    </a:lt2>
    <a:accent1>
      <a:srgbClr val="6E8646"/>
    </a:accent1>
    <a:accent2>
      <a:srgbClr val="FF9700"/>
    </a:accent2>
    <a:accent3>
      <a:srgbClr val="950001"/>
    </a:accent3>
    <a:accent4>
      <a:srgbClr val="ABABAB"/>
    </a:accent4>
    <a:accent5>
      <a:srgbClr val="0068FF"/>
    </a:accent5>
    <a:accent6>
      <a:srgbClr val="7001C2"/>
    </a:accent6>
    <a:hlink>
      <a:srgbClr val="1E04FF"/>
    </a:hlink>
    <a:folHlink>
      <a:srgbClr val="FF0003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squisa2012">
    <a:dk1>
      <a:sysClr val="windowText" lastClr="000000"/>
    </a:dk1>
    <a:lt1>
      <a:srgbClr val="FFFFFF"/>
    </a:lt1>
    <a:dk2>
      <a:srgbClr val="002100"/>
    </a:dk2>
    <a:lt2>
      <a:srgbClr val="E3E0BF"/>
    </a:lt2>
    <a:accent1>
      <a:srgbClr val="6E8646"/>
    </a:accent1>
    <a:accent2>
      <a:srgbClr val="FF9700"/>
    </a:accent2>
    <a:accent3>
      <a:srgbClr val="950001"/>
    </a:accent3>
    <a:accent4>
      <a:srgbClr val="ABABAB"/>
    </a:accent4>
    <a:accent5>
      <a:srgbClr val="0068FF"/>
    </a:accent5>
    <a:accent6>
      <a:srgbClr val="7001C2"/>
    </a:accent6>
    <a:hlink>
      <a:srgbClr val="1E04FF"/>
    </a:hlink>
    <a:folHlink>
      <a:srgbClr val="FF0003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1891</Words>
  <Application>Microsoft Office PowerPoint</Application>
  <PresentationFormat>Widescreen</PresentationFormat>
  <Paragraphs>338</Paragraphs>
  <Slides>26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41" baseType="lpstr">
      <vt:lpstr>MS PGothic</vt:lpstr>
      <vt:lpstr>MS PGothic</vt:lpstr>
      <vt:lpstr>Arial</vt:lpstr>
      <vt:lpstr>Avenir Next Medium</vt:lpstr>
      <vt:lpstr>Calibri</vt:lpstr>
      <vt:lpstr>Calibri Light</vt:lpstr>
      <vt:lpstr>Century Gothic</vt:lpstr>
      <vt:lpstr>DokChampa</vt:lpstr>
      <vt:lpstr>Frutiger LT Com 45 Light</vt:lpstr>
      <vt:lpstr>Roboto</vt:lpstr>
      <vt:lpstr>Segoe UI</vt:lpstr>
      <vt:lpstr>Times New Roman</vt:lpstr>
      <vt:lpstr>Wingdings</vt:lpstr>
      <vt:lpstr>Tema do Office</vt:lpstr>
      <vt:lpstr>WSSP2015_powerpoint_Arial_EN_v3.0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ESTÁGIO ATUAL DA INDÚSTRIA BRASILEIRA: um longo caminho pela frente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Servico Nacional de Aprendizagem Industrial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Silveira Duarte</dc:creator>
  <cp:lastModifiedBy>Natalia Pacheco Fortes Rabelo</cp:lastModifiedBy>
  <cp:revision>231</cp:revision>
  <cp:lastPrinted>2016-12-09T10:20:00Z</cp:lastPrinted>
  <dcterms:created xsi:type="dcterms:W3CDTF">2016-02-17T17:30:56Z</dcterms:created>
  <dcterms:modified xsi:type="dcterms:W3CDTF">2016-12-09T10:33:50Z</dcterms:modified>
</cp:coreProperties>
</file>