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7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18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6" r:id="rId2"/>
  </p:sldMasterIdLst>
  <p:notesMasterIdLst>
    <p:notesMasterId r:id="rId29"/>
  </p:notesMasterIdLst>
  <p:handoutMasterIdLst>
    <p:handoutMasterId r:id="rId30"/>
  </p:handoutMasterIdLst>
  <p:sldIdLst>
    <p:sldId id="256" r:id="rId3"/>
    <p:sldId id="448" r:id="rId4"/>
    <p:sldId id="440" r:id="rId5"/>
    <p:sldId id="441" r:id="rId6"/>
    <p:sldId id="413" r:id="rId7"/>
    <p:sldId id="414" r:id="rId8"/>
    <p:sldId id="415" r:id="rId9"/>
    <p:sldId id="416" r:id="rId10"/>
    <p:sldId id="447" r:id="rId11"/>
    <p:sldId id="446" r:id="rId12"/>
    <p:sldId id="417" r:id="rId13"/>
    <p:sldId id="418" r:id="rId14"/>
    <p:sldId id="419" r:id="rId15"/>
    <p:sldId id="444" r:id="rId16"/>
    <p:sldId id="445" r:id="rId17"/>
    <p:sldId id="420" r:id="rId18"/>
    <p:sldId id="422" r:id="rId19"/>
    <p:sldId id="423" r:id="rId20"/>
    <p:sldId id="431" r:id="rId21"/>
    <p:sldId id="434" r:id="rId22"/>
    <p:sldId id="435" r:id="rId23"/>
    <p:sldId id="436" r:id="rId24"/>
    <p:sldId id="432" r:id="rId25"/>
    <p:sldId id="433" r:id="rId26"/>
    <p:sldId id="442" r:id="rId27"/>
    <p:sldId id="384" r:id="rId28"/>
  </p:sldIdLst>
  <p:sldSz cx="12192000" cy="6858000"/>
  <p:notesSz cx="6805613" cy="99441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A302"/>
    <a:srgbClr val="60943C"/>
    <a:srgbClr val="462300"/>
    <a:srgbClr val="361B00"/>
    <a:srgbClr val="663300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2079" autoAdjust="0"/>
    <p:restoredTop sz="82759" autoAdjust="0"/>
  </p:normalViewPr>
  <p:slideViewPr>
    <p:cSldViewPr snapToGrid="0">
      <p:cViewPr>
        <p:scale>
          <a:sx n="51" d="100"/>
          <a:sy n="51" d="100"/>
        </p:scale>
        <p:origin x="532" y="1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tayri_000\Documents\fsb\Freelas\CNI%20quanti\An&#225;lise%20-%20CNI%20jovens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tayri_000\Documents\fsb\Freelas\CNI%20quanti\An&#225;lise%20-%20CNI%20jovens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792718918407967"/>
          <c:y val="5.8447942621727873E-2"/>
          <c:w val="0.79733245844269396"/>
          <c:h val="0.824668239729967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'imp tecnico primeiro emp'!$C$1</c:f>
              <c:strCache>
                <c:ptCount val="1"/>
                <c:pt idx="0">
                  <c:v>Percent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rgbClr val="E85C0E"/>
              </a:solidFill>
            </a:ln>
          </c:spPr>
          <c:invertIfNegative val="0"/>
          <c:dLbls>
            <c:dLbl>
              <c:idx val="8"/>
              <c:layout>
                <c:manualLayout>
                  <c:x val="8.550422040752792E-3"/>
                  <c:y val="-2.46884420669669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1.254047412447689E-16"/>
                  <c:y val="-1.234422103348345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solidFill>
                      <a:schemeClr val="accent5">
                        <a:lumMod val="50000"/>
                      </a:schemeClr>
                    </a:solidFill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'imp tecnico primeiro emp'!$A$2:$A$12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cat>
          <c:val>
            <c:numRef>
              <c:f>'imp tecnico primeiro emp'!$C$2:$C$12</c:f>
              <c:numCache>
                <c:formatCode>0.0%</c:formatCode>
                <c:ptCount val="11"/>
                <c:pt idx="0">
                  <c:v>1.0135135135135101E-2</c:v>
                </c:pt>
                <c:pt idx="1">
                  <c:v>4.2229729729729697E-3</c:v>
                </c:pt>
                <c:pt idx="2">
                  <c:v>4.2229729729729697E-3</c:v>
                </c:pt>
                <c:pt idx="3">
                  <c:v>4.2229729729729697E-3</c:v>
                </c:pt>
                <c:pt idx="4">
                  <c:v>1.68918918918919E-2</c:v>
                </c:pt>
                <c:pt idx="5">
                  <c:v>5.1520270270270285E-2</c:v>
                </c:pt>
                <c:pt idx="6">
                  <c:v>3.4628378378378406E-2</c:v>
                </c:pt>
                <c:pt idx="7">
                  <c:v>8.3614864864865052E-2</c:v>
                </c:pt>
                <c:pt idx="8">
                  <c:v>0.22128378378378397</c:v>
                </c:pt>
                <c:pt idx="9">
                  <c:v>0.168918918918919</c:v>
                </c:pt>
                <c:pt idx="10">
                  <c:v>0.28716216216216212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6"/>
        <c:axId val="1024047712"/>
        <c:axId val="1024050976"/>
      </c:barChart>
      <c:catAx>
        <c:axId val="10240477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accent5">
                    <a:lumMod val="50000"/>
                  </a:schemeClr>
                </a:solidFill>
              </a:defRPr>
            </a:pPr>
            <a:endParaRPr lang="pt-BR"/>
          </a:p>
        </c:txPr>
        <c:crossAx val="1024050976"/>
        <c:crosses val="autoZero"/>
        <c:auto val="1"/>
        <c:lblAlgn val="ctr"/>
        <c:lblOffset val="100"/>
        <c:noMultiLvlLbl val="0"/>
      </c:catAx>
      <c:valAx>
        <c:axId val="1024050976"/>
        <c:scaling>
          <c:orientation val="minMax"/>
          <c:max val="1"/>
          <c:min val="0"/>
        </c:scaling>
        <c:delete val="0"/>
        <c:axPos val="l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accent5">
                    <a:lumMod val="50000"/>
                  </a:schemeClr>
                </a:solidFill>
              </a:defRPr>
            </a:pPr>
            <a:endParaRPr lang="pt-BR"/>
          </a:p>
        </c:txPr>
        <c:crossAx val="1024047712"/>
        <c:crosses val="autoZero"/>
        <c:crossBetween val="between"/>
        <c:majorUnit val="0.2"/>
        <c:minorUnit val="0.1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2200">
          <a:solidFill>
            <a:schemeClr val="bg1"/>
          </a:solidFill>
          <a:latin typeface="+mn-lt"/>
        </a:defRPr>
      </a:pPr>
      <a:endParaRPr lang="pt-B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885904538666622"/>
          <c:y val="2.8817185395577177E-2"/>
          <c:w val="0.79733245844269396"/>
          <c:h val="0.824668239729967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'imp tecnico futuro profissional'!$C$1</c:f>
              <c:strCache>
                <c:ptCount val="1"/>
                <c:pt idx="0">
                  <c:v>Percent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rgbClr val="E85C0E"/>
              </a:solidFill>
            </a:ln>
          </c:spPr>
          <c:invertIfNegative val="0"/>
          <c:dLbls>
            <c:dLbl>
              <c:idx val="9"/>
              <c:layout>
                <c:manualLayout>
                  <c:x val="3.9225376038545881E-3"/>
                  <c:y val="-5.89624226347284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0">
                    <a:solidFill>
                      <a:schemeClr val="accent1">
                        <a:lumMod val="50000"/>
                      </a:schemeClr>
                    </a:solidFill>
                    <a:latin typeface="+mn-lt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'imp tecnico futuro profissional'!$A$2:$A$12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numCache>
            </c:numRef>
          </c:cat>
          <c:val>
            <c:numRef>
              <c:f>'imp tecnico futuro profissional'!$C$2:$C$12</c:f>
              <c:numCache>
                <c:formatCode>0.0%</c:formatCode>
                <c:ptCount val="11"/>
                <c:pt idx="0">
                  <c:v>4.2229729729729697E-3</c:v>
                </c:pt>
                <c:pt idx="1">
                  <c:v>1.6891891891891904E-3</c:v>
                </c:pt>
                <c:pt idx="2">
                  <c:v>2.53378378378378E-3</c:v>
                </c:pt>
                <c:pt idx="3">
                  <c:v>5.0675675675675696E-3</c:v>
                </c:pt>
                <c:pt idx="4">
                  <c:v>6.7567567567567597E-3</c:v>
                </c:pt>
                <c:pt idx="5">
                  <c:v>3.4628378378378406E-2</c:v>
                </c:pt>
                <c:pt idx="6">
                  <c:v>3.7162162162162199E-2</c:v>
                </c:pt>
                <c:pt idx="7">
                  <c:v>6.50337837837838E-2</c:v>
                </c:pt>
                <c:pt idx="8">
                  <c:v>0.16216216216216206</c:v>
                </c:pt>
                <c:pt idx="9">
                  <c:v>0.17567567567567588</c:v>
                </c:pt>
                <c:pt idx="10">
                  <c:v>0.39189189189189222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6"/>
        <c:axId val="1024046624"/>
        <c:axId val="1024046080"/>
      </c:barChart>
      <c:catAx>
        <c:axId val="1024046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>
                <a:solidFill>
                  <a:schemeClr val="accent5">
                    <a:lumMod val="50000"/>
                  </a:schemeClr>
                </a:solidFill>
                <a:latin typeface="+mn-lt"/>
              </a:defRPr>
            </a:pPr>
            <a:endParaRPr lang="pt-BR"/>
          </a:p>
        </c:txPr>
        <c:crossAx val="1024046080"/>
        <c:crosses val="autoZero"/>
        <c:auto val="1"/>
        <c:lblAlgn val="ctr"/>
        <c:lblOffset val="100"/>
        <c:noMultiLvlLbl val="0"/>
      </c:catAx>
      <c:valAx>
        <c:axId val="1024046080"/>
        <c:scaling>
          <c:orientation val="minMax"/>
          <c:max val="1"/>
          <c:min val="0"/>
        </c:scaling>
        <c:delete val="0"/>
        <c:axPos val="l"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2000">
                <a:solidFill>
                  <a:schemeClr val="accent5">
                    <a:lumMod val="50000"/>
                  </a:schemeClr>
                </a:solidFill>
                <a:latin typeface="+mn-lt"/>
              </a:defRPr>
            </a:pPr>
            <a:endParaRPr lang="pt-BR"/>
          </a:p>
        </c:txPr>
        <c:crossAx val="1024046624"/>
        <c:crosses val="autoZero"/>
        <c:crossBetween val="between"/>
        <c:majorUnit val="0.2"/>
        <c:minorUnit val="0.1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>
          <a:latin typeface="Trebuchet MS" panose="020B0603020202020204" pitchFamily="34" charset="0"/>
        </a:defRPr>
      </a:pPr>
      <a:endParaRPr lang="pt-BR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7113660680887213"/>
          <c:y val="2.0032463955402043E-2"/>
          <c:w val="0.39293755722395185"/>
          <c:h val="0.7595680227471565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Plan1!$H$20</c:f>
              <c:strCache>
                <c:ptCount val="1"/>
                <c:pt idx="0">
                  <c:v>1º Ponto Positivo</c:v>
                </c:pt>
              </c:strCache>
            </c:strRef>
          </c:tx>
          <c:spPr>
            <a:solidFill>
              <a:srgbClr val="E85C0E"/>
            </a:solidFill>
            <a:ln>
              <a:noFill/>
            </a:ln>
          </c:spPr>
          <c:invertIfNegative val="0"/>
          <c:cat>
            <c:strRef>
              <c:f>Plan1!$G$21:$G$35</c:f>
              <c:strCache>
                <c:ptCount val="15"/>
                <c:pt idx="0">
                  <c:v>Não respondeu</c:v>
                </c:pt>
                <c:pt idx="1">
                  <c:v>Não sabe</c:v>
                </c:pt>
                <c:pt idx="2">
                  <c:v>Nenhum</c:v>
                </c:pt>
                <c:pt idx="3">
                  <c:v>Outros</c:v>
                </c:pt>
                <c:pt idx="4">
                  <c:v>Materiais mais baratos</c:v>
                </c:pt>
                <c:pt idx="5">
                  <c:v>Mais barato/menor custo</c:v>
                </c:pt>
                <c:pt idx="6">
                  <c:v>Cursos mais focados</c:v>
                </c:pt>
                <c:pt idx="7">
                  <c:v>Menor duração/mais rápidos</c:v>
                </c:pt>
                <c:pt idx="8">
                  <c:v>Ter um trabalho sem precisar de diploma de nível superior</c:v>
                </c:pt>
                <c:pt idx="9">
                  <c:v>Curso mais prático</c:v>
                </c:pt>
                <c:pt idx="10">
                  <c:v>Bons salários</c:v>
                </c:pt>
                <c:pt idx="11">
                  <c:v>Ter mais conhecimento</c:v>
                </c:pt>
                <c:pt idx="12">
                  <c:v>Prepara melhor para o mercado</c:v>
                </c:pt>
                <c:pt idx="13">
                  <c:v>Boa aceitação no mercado de trabalho</c:v>
                </c:pt>
                <c:pt idx="14">
                  <c:v>Começo na carreira profissional</c:v>
                </c:pt>
              </c:strCache>
            </c:strRef>
          </c:cat>
          <c:val>
            <c:numRef>
              <c:f>Plan1!$H$21:$H$35</c:f>
              <c:numCache>
                <c:formatCode>0.0%</c:formatCode>
                <c:ptCount val="15"/>
                <c:pt idx="0">
                  <c:v>2.2977022977022993E-2</c:v>
                </c:pt>
                <c:pt idx="1">
                  <c:v>0.24025974025974026</c:v>
                </c:pt>
                <c:pt idx="2">
                  <c:v>1.3486513486513493E-2</c:v>
                </c:pt>
                <c:pt idx="3">
                  <c:v>2.447552447552449E-2</c:v>
                </c:pt>
                <c:pt idx="4">
                  <c:v>1.1488511488511497E-2</c:v>
                </c:pt>
                <c:pt idx="5">
                  <c:v>3.7962037962037974E-2</c:v>
                </c:pt>
                <c:pt idx="6">
                  <c:v>2.7472527472527489E-2</c:v>
                </c:pt>
                <c:pt idx="7">
                  <c:v>2.7472527472527489E-2</c:v>
                </c:pt>
                <c:pt idx="8">
                  <c:v>3.3466533466533464E-2</c:v>
                </c:pt>
                <c:pt idx="9">
                  <c:v>4.745254745254749E-2</c:v>
                </c:pt>
                <c:pt idx="10">
                  <c:v>7.0929070929070928E-2</c:v>
                </c:pt>
                <c:pt idx="11">
                  <c:v>6.0439560439560454E-2</c:v>
                </c:pt>
                <c:pt idx="12">
                  <c:v>7.2927072927072928E-2</c:v>
                </c:pt>
                <c:pt idx="13">
                  <c:v>0.15284715284715295</c:v>
                </c:pt>
                <c:pt idx="14">
                  <c:v>0.15634365634365635</c:v>
                </c:pt>
              </c:numCache>
            </c:numRef>
          </c:val>
        </c:ser>
        <c:ser>
          <c:idx val="1"/>
          <c:order val="1"/>
          <c:tx>
            <c:strRef>
              <c:f>Plan1!$I$20</c:f>
              <c:strCache>
                <c:ptCount val="1"/>
                <c:pt idx="0">
                  <c:v>2º Ponto Positivo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Plan1!$G$21:$G$35</c:f>
              <c:strCache>
                <c:ptCount val="15"/>
                <c:pt idx="0">
                  <c:v>Não respondeu</c:v>
                </c:pt>
                <c:pt idx="1">
                  <c:v>Não sabe</c:v>
                </c:pt>
                <c:pt idx="2">
                  <c:v>Nenhum</c:v>
                </c:pt>
                <c:pt idx="3">
                  <c:v>Outros</c:v>
                </c:pt>
                <c:pt idx="4">
                  <c:v>Materiais mais baratos</c:v>
                </c:pt>
                <c:pt idx="5">
                  <c:v>Mais barato/menor custo</c:v>
                </c:pt>
                <c:pt idx="6">
                  <c:v>Cursos mais focados</c:v>
                </c:pt>
                <c:pt idx="7">
                  <c:v>Menor duração/mais rápidos</c:v>
                </c:pt>
                <c:pt idx="8">
                  <c:v>Ter um trabalho sem precisar de diploma de nível superior</c:v>
                </c:pt>
                <c:pt idx="9">
                  <c:v>Curso mais prático</c:v>
                </c:pt>
                <c:pt idx="10">
                  <c:v>Bons salários</c:v>
                </c:pt>
                <c:pt idx="11">
                  <c:v>Ter mais conhecimento</c:v>
                </c:pt>
                <c:pt idx="12">
                  <c:v>Prepara melhor para o mercado</c:v>
                </c:pt>
                <c:pt idx="13">
                  <c:v>Boa aceitação no mercado de trabalho</c:v>
                </c:pt>
                <c:pt idx="14">
                  <c:v>Começo na carreira profissional</c:v>
                </c:pt>
              </c:strCache>
            </c:strRef>
          </c:cat>
          <c:val>
            <c:numRef>
              <c:f>Plan1!$I$21:$I$35</c:f>
              <c:numCache>
                <c:formatCode>0.0%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7.992007992007992E-3</c:v>
                </c:pt>
                <c:pt idx="4">
                  <c:v>2.597402597402599E-2</c:v>
                </c:pt>
                <c:pt idx="5">
                  <c:v>2.347652347652349E-2</c:v>
                </c:pt>
                <c:pt idx="6">
                  <c:v>3.5964035964035974E-2</c:v>
                </c:pt>
                <c:pt idx="7">
                  <c:v>4.5954045954045966E-2</c:v>
                </c:pt>
                <c:pt idx="8">
                  <c:v>5.944055944055944E-2</c:v>
                </c:pt>
                <c:pt idx="9">
                  <c:v>6.5934065934065936E-2</c:v>
                </c:pt>
                <c:pt idx="10">
                  <c:v>5.0449550449550448E-2</c:v>
                </c:pt>
                <c:pt idx="11">
                  <c:v>6.9930069930069935E-2</c:v>
                </c:pt>
                <c:pt idx="12">
                  <c:v>9.1908091908091932E-2</c:v>
                </c:pt>
                <c:pt idx="13">
                  <c:v>6.2937062937062943E-2</c:v>
                </c:pt>
                <c:pt idx="14">
                  <c:v>9.0409590409590443E-2</c:v>
                </c:pt>
              </c:numCache>
            </c:numRef>
          </c:val>
        </c:ser>
        <c:ser>
          <c:idx val="2"/>
          <c:order val="2"/>
          <c:tx>
            <c:strRef>
              <c:f>Plan1!$J$20</c:f>
              <c:strCache>
                <c:ptCount val="1"/>
                <c:pt idx="0">
                  <c:v>Soma</c:v>
                </c:pt>
              </c:strCache>
            </c:strRef>
          </c:tx>
          <c:spPr>
            <a:noFill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t-B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Plan1!$G$21:$G$35</c:f>
              <c:strCache>
                <c:ptCount val="15"/>
                <c:pt idx="0">
                  <c:v>Não respondeu</c:v>
                </c:pt>
                <c:pt idx="1">
                  <c:v>Não sabe</c:v>
                </c:pt>
                <c:pt idx="2">
                  <c:v>Nenhum</c:v>
                </c:pt>
                <c:pt idx="3">
                  <c:v>Outros</c:v>
                </c:pt>
                <c:pt idx="4">
                  <c:v>Materiais mais baratos</c:v>
                </c:pt>
                <c:pt idx="5">
                  <c:v>Mais barato/menor custo</c:v>
                </c:pt>
                <c:pt idx="6">
                  <c:v>Cursos mais focados</c:v>
                </c:pt>
                <c:pt idx="7">
                  <c:v>Menor duração/mais rápidos</c:v>
                </c:pt>
                <c:pt idx="8">
                  <c:v>Ter um trabalho sem precisar de diploma de nível superior</c:v>
                </c:pt>
                <c:pt idx="9">
                  <c:v>Curso mais prático</c:v>
                </c:pt>
                <c:pt idx="10">
                  <c:v>Bons salários</c:v>
                </c:pt>
                <c:pt idx="11">
                  <c:v>Ter mais conhecimento</c:v>
                </c:pt>
                <c:pt idx="12">
                  <c:v>Prepara melhor para o mercado</c:v>
                </c:pt>
                <c:pt idx="13">
                  <c:v>Boa aceitação no mercado de trabalho</c:v>
                </c:pt>
                <c:pt idx="14">
                  <c:v>Começo na carreira profissional</c:v>
                </c:pt>
              </c:strCache>
            </c:strRef>
          </c:cat>
          <c:val>
            <c:numRef>
              <c:f>Plan1!$J$21:$J$35</c:f>
              <c:numCache>
                <c:formatCode>0.0%</c:formatCode>
                <c:ptCount val="15"/>
                <c:pt idx="0">
                  <c:v>2.3E-2</c:v>
                </c:pt>
                <c:pt idx="1">
                  <c:v>0.24000000000000005</c:v>
                </c:pt>
                <c:pt idx="2">
                  <c:v>1.2999999999999998E-2</c:v>
                </c:pt>
                <c:pt idx="3">
                  <c:v>3.2467532467532478E-2</c:v>
                </c:pt>
                <c:pt idx="4">
                  <c:v>3.7462537462537478E-2</c:v>
                </c:pt>
                <c:pt idx="5">
                  <c:v>6.1438561438561461E-2</c:v>
                </c:pt>
                <c:pt idx="6">
                  <c:v>6.3436563436563467E-2</c:v>
                </c:pt>
                <c:pt idx="7">
                  <c:v>7.3426573426573424E-2</c:v>
                </c:pt>
                <c:pt idx="8">
                  <c:v>9.2907092907092995E-2</c:v>
                </c:pt>
                <c:pt idx="9">
                  <c:v>0.11338661338661343</c:v>
                </c:pt>
                <c:pt idx="10">
                  <c:v>0.12137862137862142</c:v>
                </c:pt>
                <c:pt idx="11">
                  <c:v>0.1303696303696304</c:v>
                </c:pt>
                <c:pt idx="12">
                  <c:v>0.16483516483516489</c:v>
                </c:pt>
                <c:pt idx="13">
                  <c:v>0.21578421578421583</c:v>
                </c:pt>
                <c:pt idx="14">
                  <c:v>0.24675324675324681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1024049344"/>
        <c:axId val="1024049888"/>
      </c:barChart>
      <c:catAx>
        <c:axId val="102404934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/>
        </c:spPr>
        <c:txPr>
          <a:bodyPr/>
          <a:lstStyle/>
          <a:p>
            <a:pPr>
              <a:defRPr>
                <a:solidFill>
                  <a:schemeClr val="accent5">
                    <a:lumMod val="50000"/>
                  </a:schemeClr>
                </a:solidFill>
              </a:defRPr>
            </a:pPr>
            <a:endParaRPr lang="pt-BR"/>
          </a:p>
        </c:txPr>
        <c:crossAx val="1024049888"/>
        <c:crosses val="autoZero"/>
        <c:auto val="1"/>
        <c:lblAlgn val="ctr"/>
        <c:lblOffset val="100"/>
        <c:noMultiLvlLbl val="0"/>
      </c:catAx>
      <c:valAx>
        <c:axId val="1024049888"/>
        <c:scaling>
          <c:orientation val="minMax"/>
          <c:max val="1"/>
        </c:scaling>
        <c:delete val="0"/>
        <c:axPos val="b"/>
        <c:numFmt formatCode="0%" sourceLinked="0"/>
        <c:majorTickMark val="out"/>
        <c:minorTickMark val="none"/>
        <c:tickLblPos val="nextTo"/>
        <c:crossAx val="1024049344"/>
        <c:crosses val="autoZero"/>
        <c:crossBetween val="between"/>
        <c:majorUnit val="0.2"/>
      </c:valAx>
      <c:spPr>
        <a:noFill/>
        <a:ln w="25400">
          <a:noFill/>
        </a:ln>
      </c:spPr>
    </c:plotArea>
    <c:legend>
      <c:legendPos val="t"/>
      <c:legendEntry>
        <c:idx val="2"/>
        <c:delete val="1"/>
      </c:legendEntry>
      <c:layout>
        <c:manualLayout>
          <c:xMode val="edge"/>
          <c:yMode val="edge"/>
          <c:x val="0"/>
          <c:y val="0.79603681128145598"/>
          <c:w val="1"/>
          <c:h val="6.8950464873720502E-2"/>
        </c:manualLayout>
      </c:layout>
      <c:overlay val="0"/>
      <c:txPr>
        <a:bodyPr/>
        <a:lstStyle/>
        <a:p>
          <a:pPr>
            <a:defRPr>
              <a:solidFill>
                <a:schemeClr val="accent5">
                  <a:lumMod val="50000"/>
                </a:schemeClr>
              </a:solidFill>
            </a:defRPr>
          </a:pPr>
          <a:endParaRPr lang="pt-BR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>
          <a:solidFill>
            <a:schemeClr val="bg1"/>
          </a:solidFill>
          <a:latin typeface="+mn-lt"/>
        </a:defRPr>
      </a:pPr>
      <a:endParaRPr lang="pt-BR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0.79065</cdr:x>
      <cdr:y>0.2456</cdr:y>
    </cdr:from>
    <cdr:to>
      <cdr:x>0.90586</cdr:x>
      <cdr:y>0.34506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6513314" y="1171937"/>
          <a:ext cx="949124" cy="4745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t-BR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9575" cy="496888"/>
          </a:xfrm>
          <a:prstGeom prst="rect">
            <a:avLst/>
          </a:prstGeom>
        </p:spPr>
        <p:txBody>
          <a:bodyPr vert="horz" lIns="91404" tIns="45701" rIns="91404" bIns="45701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4452" y="0"/>
            <a:ext cx="2949575" cy="496888"/>
          </a:xfrm>
          <a:prstGeom prst="rect">
            <a:avLst/>
          </a:prstGeom>
        </p:spPr>
        <p:txBody>
          <a:bodyPr vert="horz" lIns="91404" tIns="45701" rIns="91404" bIns="45701" rtlCol="0"/>
          <a:lstStyle>
            <a:lvl1pPr algn="r">
              <a:defRPr sz="1200"/>
            </a:lvl1pPr>
          </a:lstStyle>
          <a:p>
            <a:fld id="{5F02E4C3-08DB-4F25-B13E-D3E0DDB03606}" type="datetimeFigureOut">
              <a:rPr lang="pt-BR" smtClean="0"/>
              <a:pPr/>
              <a:t>08/12/2016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2" y="9445625"/>
            <a:ext cx="2949575" cy="496888"/>
          </a:xfrm>
          <a:prstGeom prst="rect">
            <a:avLst/>
          </a:prstGeom>
        </p:spPr>
        <p:txBody>
          <a:bodyPr vert="horz" lIns="91404" tIns="45701" rIns="91404" bIns="45701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4452" y="9445625"/>
            <a:ext cx="2949575" cy="496888"/>
          </a:xfrm>
          <a:prstGeom prst="rect">
            <a:avLst/>
          </a:prstGeom>
        </p:spPr>
        <p:txBody>
          <a:bodyPr vert="horz" lIns="91404" tIns="45701" rIns="91404" bIns="45701" rtlCol="0" anchor="b"/>
          <a:lstStyle>
            <a:lvl1pPr algn="r">
              <a:defRPr sz="1200"/>
            </a:lvl1pPr>
          </a:lstStyle>
          <a:p>
            <a:fld id="{CA552C29-9553-433F-A7A8-2F1461D9CD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50755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9099" cy="497205"/>
          </a:xfrm>
          <a:prstGeom prst="rect">
            <a:avLst/>
          </a:prstGeom>
        </p:spPr>
        <p:txBody>
          <a:bodyPr vert="horz" lIns="91404" tIns="45701" rIns="91404" bIns="45701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4943" y="1"/>
            <a:ext cx="2949099" cy="497205"/>
          </a:xfrm>
          <a:prstGeom prst="rect">
            <a:avLst/>
          </a:prstGeom>
        </p:spPr>
        <p:txBody>
          <a:bodyPr vert="horz" lIns="91404" tIns="45701" rIns="91404" bIns="45701" rtlCol="0"/>
          <a:lstStyle>
            <a:lvl1pPr algn="r">
              <a:defRPr sz="1200"/>
            </a:lvl1pPr>
          </a:lstStyle>
          <a:p>
            <a:fld id="{FEDCDDEA-3908-45CF-9C28-6EDBAE2AE446}" type="datetimeFigureOut">
              <a:rPr lang="pt-BR" smtClean="0"/>
              <a:pPr/>
              <a:t>08/12/2016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6125"/>
            <a:ext cx="6630987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4" tIns="45701" rIns="91404" bIns="45701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0562" y="4723450"/>
            <a:ext cx="5444490" cy="4474845"/>
          </a:xfrm>
          <a:prstGeom prst="rect">
            <a:avLst/>
          </a:prstGeom>
        </p:spPr>
        <p:txBody>
          <a:bodyPr vert="horz" lIns="91404" tIns="45701" rIns="91404" bIns="45701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3" y="9445172"/>
            <a:ext cx="2949099" cy="497205"/>
          </a:xfrm>
          <a:prstGeom prst="rect">
            <a:avLst/>
          </a:prstGeom>
        </p:spPr>
        <p:txBody>
          <a:bodyPr vert="horz" lIns="91404" tIns="45701" rIns="91404" bIns="45701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4943" y="9445172"/>
            <a:ext cx="2949099" cy="497205"/>
          </a:xfrm>
          <a:prstGeom prst="rect">
            <a:avLst/>
          </a:prstGeom>
        </p:spPr>
        <p:txBody>
          <a:bodyPr vert="horz" lIns="91404" tIns="45701" rIns="91404" bIns="45701" rtlCol="0" anchor="b"/>
          <a:lstStyle>
            <a:lvl1pPr algn="r">
              <a:defRPr sz="1200"/>
            </a:lvl1pPr>
          </a:lstStyle>
          <a:p>
            <a:fld id="{5319595F-A6C1-4E79-8119-6B9C0006673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0678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kern="1200" dirty="0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baseline="0" dirty="0" smtClean="0">
                <a:latin typeface="+mn-lt"/>
              </a:rPr>
              <a:t>A indústria, no mundo e no Brasil, tem passado por grandes transformações tecnológicas e organizacionais, gerando uma nova estrutura produtiva. De forma geral, pode-se elencar a intensificação das seguintes tendências tecnológicas para os próximos 10: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baseline="0" dirty="0" smtClean="0">
              <a:latin typeface="+mn-lt"/>
            </a:endParaRPr>
          </a:p>
          <a:p>
            <a:pPr marL="171450" indent="-1714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Aumento da Interoperabilidade (</a:t>
            </a:r>
            <a:r>
              <a:rPr lang="pt-BR" sz="1200" b="0" dirty="0" err="1" smtClean="0">
                <a:solidFill>
                  <a:schemeClr val="tx1"/>
                </a:solidFill>
                <a:latin typeface="+mn-lt"/>
              </a:rPr>
              <a:t>Interoperability</a:t>
            </a: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)  entre máquinas e equipamentos.</a:t>
            </a:r>
          </a:p>
          <a:p>
            <a:pPr marL="171450" indent="-1714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Produção sob demanda em tempo real.</a:t>
            </a:r>
          </a:p>
          <a:p>
            <a:pPr marL="171450" indent="-1714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Crescimento dos ambiente virtuais para monitoramento da produção.</a:t>
            </a:r>
          </a:p>
          <a:p>
            <a:pPr marL="171450" indent="-1714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Aumento da flexibilidade das cadeias de valor, levando ao aumento da customização e da produção modular.</a:t>
            </a:r>
          </a:p>
          <a:p>
            <a:pPr marL="171450" indent="-1714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Empresas cada vez mais orientadas por serviço (Service </a:t>
            </a:r>
            <a:r>
              <a:rPr lang="pt-BR" sz="1200" b="0" dirty="0" err="1" smtClean="0">
                <a:solidFill>
                  <a:schemeClr val="tx1"/>
                </a:solidFill>
                <a:latin typeface="+mn-lt"/>
              </a:rPr>
              <a:t>Orientation</a:t>
            </a: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).</a:t>
            </a:r>
          </a:p>
          <a:p>
            <a:pPr marL="171450" indent="-1714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Crescimento dos processos de convergência tecnológica.</a:t>
            </a:r>
          </a:p>
          <a:p>
            <a:pPr marL="171450" indent="-1714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Aumento da velocidade de difusão das novas fronteiras tecnológicas (biotecnologia, nanotecnologia, novos materiais e neurociência) gerando aumento da complexidade produtiva e  da agregação de valor do produto final.        </a:t>
            </a:r>
          </a:p>
          <a:p>
            <a:pPr marL="171450" indent="-1714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Aumento da qualificação produtiva e tecnológica dos pequenos negócios.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pt-B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kern="1200" dirty="0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12746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>
                <a:solidFill>
                  <a:schemeClr val="tx2"/>
                </a:solidFill>
                <a:latin typeface="Century Gothic" pitchFamily="34" charset="0"/>
              </a:rPr>
              <a:t>A OCDE avaliou 76 países, 1/3 dos países do mundo, por meio do desempenho de alunos de 15 anos em testes de ciências e matemática.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01512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>
                <a:solidFill>
                  <a:schemeClr val="tx2"/>
                </a:solidFill>
                <a:latin typeface="Century Gothic" pitchFamily="34" charset="0"/>
              </a:rPr>
              <a:t>A OCDE avaliou 76 países, 1/3 dos países do mundo, por meio do desempenho de alunos de 15 anos em testes de ciências e matemática.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01260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>
                <a:solidFill>
                  <a:schemeClr val="tx2"/>
                </a:solidFill>
                <a:latin typeface="Century Gothic" pitchFamily="34" charset="0"/>
              </a:rPr>
              <a:t>A OCDE avaliou 76 países, 1/3 dos países do mundo, por meio do desempenho de alunos de 15 anos em testes de ciências e matemática.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09288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>
                <a:solidFill>
                  <a:schemeClr val="tx2"/>
                </a:solidFill>
                <a:latin typeface="Century Gothic" pitchFamily="34" charset="0"/>
              </a:rPr>
              <a:t>A OCDE avaliou 76 países, 1/3 dos países do mundo, por meio do desempenho de alunos de 15 anos em testes de ciências e matemática.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14173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55555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pPr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03033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pPr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56472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82269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pPr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4454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pPr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0894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kern="1200" dirty="0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baseline="0" dirty="0" smtClean="0">
                <a:latin typeface="+mn-lt"/>
              </a:rPr>
              <a:t>A indústria, no mundo e no Brasil, tem passado por grandes transformações tecnológicas e organizacionais, gerando uma nova estrutura produtiva. De forma geral, pode-se elencar a intensificação das seguintes tendências tecnológicas para os próximos 10: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baseline="0" dirty="0" smtClean="0">
              <a:latin typeface="+mn-lt"/>
            </a:endParaRPr>
          </a:p>
          <a:p>
            <a:pPr marL="171450" indent="-1714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Aumento da Interoperabilidade (</a:t>
            </a:r>
            <a:r>
              <a:rPr lang="pt-BR" sz="1200" b="0" dirty="0" err="1" smtClean="0">
                <a:solidFill>
                  <a:schemeClr val="tx1"/>
                </a:solidFill>
                <a:latin typeface="+mn-lt"/>
              </a:rPr>
              <a:t>Interoperability</a:t>
            </a: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)  entre máquinas e equipamentos.</a:t>
            </a:r>
          </a:p>
          <a:p>
            <a:pPr marL="171450" indent="-1714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Produção sob demanda em tempo real.</a:t>
            </a:r>
          </a:p>
          <a:p>
            <a:pPr marL="171450" indent="-1714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Crescimento dos ambiente virtuais para monitoramento da produção.</a:t>
            </a:r>
          </a:p>
          <a:p>
            <a:pPr marL="171450" indent="-1714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Aumento da flexibilidade das cadeias de valor, levando ao aumento da customização e da produção modular.</a:t>
            </a:r>
          </a:p>
          <a:p>
            <a:pPr marL="171450" indent="-1714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Empresas cada vez mais orientadas por serviço (Service </a:t>
            </a:r>
            <a:r>
              <a:rPr lang="pt-BR" sz="1200" b="0" dirty="0" err="1" smtClean="0">
                <a:solidFill>
                  <a:schemeClr val="tx1"/>
                </a:solidFill>
                <a:latin typeface="+mn-lt"/>
              </a:rPr>
              <a:t>Orientation</a:t>
            </a: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).</a:t>
            </a:r>
          </a:p>
          <a:p>
            <a:pPr marL="171450" indent="-1714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Crescimento dos processos de convergência tecnológica.</a:t>
            </a:r>
          </a:p>
          <a:p>
            <a:pPr marL="171450" indent="-1714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Aumento da velocidade de difusão das novas fronteiras tecnológicas (biotecnologia, nanotecnologia, novos materiais e neurociência) gerando aumento da complexidade produtiva e  da agregação de valor do produto final.        </a:t>
            </a:r>
          </a:p>
          <a:p>
            <a:pPr marL="171450" indent="-1714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Aumento da qualificação produtiva e tecnológica dos pequenos negócios.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pt-B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kern="1200" dirty="0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32999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pPr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6365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>
                <a:solidFill>
                  <a:schemeClr val="tx2"/>
                </a:solidFill>
                <a:latin typeface="Century Gothic" pitchFamily="34" charset="0"/>
              </a:rPr>
              <a:t>A OCDE avaliou 76 países, 1/3 dos países do mundo, por meio do desempenho de alunos de 15 anos em testes de ciências e matemática.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1595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kern="1200" dirty="0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baseline="0" dirty="0" smtClean="0">
                <a:latin typeface="+mn-lt"/>
              </a:rPr>
              <a:t>A indústria, no mundo e no Brasil, tem passado por grandes transformações tecnológicas e organizacionais, gerando uma nova estrutura produtiva. De forma geral, pode-se elencar a intensificação das seguintes tendências tecnológicas para os próximos 10: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b="0" baseline="0" dirty="0" smtClean="0">
              <a:latin typeface="+mn-lt"/>
            </a:endParaRPr>
          </a:p>
          <a:p>
            <a:pPr marL="171450" indent="-1714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Aumento da Interoperabilidade (</a:t>
            </a:r>
            <a:r>
              <a:rPr lang="pt-BR" sz="1200" b="0" dirty="0" err="1" smtClean="0">
                <a:solidFill>
                  <a:schemeClr val="tx1"/>
                </a:solidFill>
                <a:latin typeface="+mn-lt"/>
              </a:rPr>
              <a:t>Interoperability</a:t>
            </a: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)  entre máquinas e equipamentos.</a:t>
            </a:r>
          </a:p>
          <a:p>
            <a:pPr marL="171450" indent="-1714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Produção sob demanda em tempo real.</a:t>
            </a:r>
          </a:p>
          <a:p>
            <a:pPr marL="171450" indent="-1714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Crescimento dos ambiente virtuais para monitoramento da produção.</a:t>
            </a:r>
          </a:p>
          <a:p>
            <a:pPr marL="171450" indent="-1714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Aumento da flexibilidade das cadeias de valor, levando ao aumento da customização e da produção modular.</a:t>
            </a:r>
          </a:p>
          <a:p>
            <a:pPr marL="171450" indent="-1714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Empresas cada vez mais orientadas por serviço (Service </a:t>
            </a:r>
            <a:r>
              <a:rPr lang="pt-BR" sz="1200" b="0" dirty="0" err="1" smtClean="0">
                <a:solidFill>
                  <a:schemeClr val="tx1"/>
                </a:solidFill>
                <a:latin typeface="+mn-lt"/>
              </a:rPr>
              <a:t>Orientation</a:t>
            </a: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).</a:t>
            </a:r>
          </a:p>
          <a:p>
            <a:pPr marL="171450" indent="-1714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Crescimento dos processos de convergência tecnológica.</a:t>
            </a:r>
          </a:p>
          <a:p>
            <a:pPr marL="171450" indent="-1714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Aumento da velocidade de difusão das novas fronteiras tecnológicas (biotecnologia, nanotecnologia, novos materiais e neurociência) gerando aumento da complexidade produtiva e  da agregação de valor do produto final.        </a:t>
            </a:r>
          </a:p>
          <a:p>
            <a:pPr marL="171450" indent="-171450" algn="just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pt-BR" sz="1200" b="0" dirty="0" smtClean="0">
                <a:solidFill>
                  <a:schemeClr val="tx1"/>
                </a:solidFill>
                <a:latin typeface="+mn-lt"/>
              </a:rPr>
              <a:t>Aumento da qualificação produtiva e tecnológica dos pequenos negócios.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pt-B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kern="1200" dirty="0" smtClean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3787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Quando observamos o mercado de trabalho, vemos claramente que as tarefas mais operacionais estão em franca decadência e não tenho a menor dúvida de que a quarta revolução industrial vai acelerar esse processo nos próximos anos. A gente vai ver as máquinas realizando muitas atividades que até hoje eram feitas por pessoas. 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 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rPr>
              <a:t>As tarefas que importam e que continuarão a ser valorizadas são aquelas que exigem raciocínio e tomada de decisão complexa. Que exigem sensibilidade humana. São as tarefas abstratas. A gente precisa de uma educação que estimule esse tipo de pensamento. E a tecnologia pode ajudar nessa tarefa.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 smtClean="0">
              <a:solidFill>
                <a:schemeClr val="tx2"/>
              </a:solidFill>
              <a:latin typeface="+mj-lt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9283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>
                <a:solidFill>
                  <a:prstClr val="black"/>
                </a:solidFill>
              </a:rPr>
              <a:pPr/>
              <a:t>8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2243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>
                <a:solidFill>
                  <a:schemeClr val="tx2"/>
                </a:solidFill>
                <a:latin typeface="Century Gothic" pitchFamily="34" charset="0"/>
              </a:rPr>
              <a:t>A OCDE avaliou 76 países, 1/3 dos países do mundo, por meio do desempenho de alunos de 15 anos em testes de ciências e matemática.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82602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>
                <a:solidFill>
                  <a:schemeClr val="tx2"/>
                </a:solidFill>
                <a:latin typeface="Century Gothic" pitchFamily="34" charset="0"/>
              </a:rPr>
              <a:t>A OCDE avaliou 76 países, 1/3 dos países do mundo, por meio do desempenho de alunos de 15 anos em testes de ciências e matemática.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6898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88900" y="746125"/>
            <a:ext cx="6627813" cy="372903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>
                <a:solidFill>
                  <a:schemeClr val="tx2"/>
                </a:solidFill>
                <a:latin typeface="Century Gothic" pitchFamily="34" charset="0"/>
              </a:rPr>
              <a:t>A OCDE avaliou 76 países, 1/3 dos países do mundo, por meio do desempenho de alunos de 15 anos em testes de ciências e matemática.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9595F-A6C1-4E79-8119-6B9C00066733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307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footer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5754688"/>
            <a:ext cx="12207875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0"/>
          <p:cNvSpPr/>
          <p:nvPr userDrawn="1"/>
        </p:nvSpPr>
        <p:spPr>
          <a:xfrm>
            <a:off x="3" y="300038"/>
            <a:ext cx="1019503" cy="109537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019508" y="274638"/>
            <a:ext cx="10615285" cy="1143000"/>
          </a:xfrm>
        </p:spPr>
        <p:txBody>
          <a:bodyPr>
            <a:normAutofit/>
          </a:bodyPr>
          <a:lstStyle>
            <a:lvl1pPr algn="l">
              <a:defRPr lang="en-US" sz="4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019508" y="1600204"/>
            <a:ext cx="10615285" cy="3802117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bg2">
                    <a:lumMod val="50000"/>
                  </a:schemeClr>
                </a:solidFill>
              </a:defRPr>
            </a:lvl2pPr>
            <a:lvl3pPr>
              <a:defRPr>
                <a:solidFill>
                  <a:schemeClr val="bg2">
                    <a:lumMod val="50000"/>
                  </a:schemeClr>
                </a:solidFill>
              </a:defRPr>
            </a:lvl3pPr>
            <a:lvl4pPr>
              <a:defRPr>
                <a:solidFill>
                  <a:schemeClr val="bg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  <p:sp>
        <p:nvSpPr>
          <p:cNvPr id="12" name="Triângulo isósceles 11"/>
          <p:cNvSpPr/>
          <p:nvPr userDrawn="1"/>
        </p:nvSpPr>
        <p:spPr>
          <a:xfrm rot="5400000">
            <a:off x="788284" y="2364830"/>
            <a:ext cx="630621" cy="588579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riângulo isósceles 12"/>
          <p:cNvSpPr/>
          <p:nvPr userDrawn="1"/>
        </p:nvSpPr>
        <p:spPr>
          <a:xfrm rot="5400000">
            <a:off x="360622" y="649077"/>
            <a:ext cx="394193" cy="394137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8298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7F793-8DB7-4B68-ABF3-254AC5D0EA0E}" type="datetimeFigureOut">
              <a:rPr lang="pt-BR" smtClean="0"/>
              <a:pPr/>
              <a:t>08/12/2016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2AB4-BB36-460F-8872-1FA17055A47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2700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7F793-8DB7-4B68-ABF3-254AC5D0EA0E}" type="datetimeFigureOut">
              <a:rPr lang="pt-BR" smtClean="0"/>
              <a:pPr/>
              <a:t>08/12/2016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2AB4-BB36-460F-8872-1FA17055A47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3237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"/>
            <a:ext cx="12192000" cy="6857714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23200" y="4074160"/>
            <a:ext cx="10520160" cy="11854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ts val="3600"/>
              </a:lnSpc>
              <a:spcBef>
                <a:spcPts val="0"/>
              </a:spcBef>
              <a:buNone/>
              <a:defRPr sz="3200">
                <a:solidFill>
                  <a:srgbClr val="003B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subtitle</a:t>
            </a:r>
            <a:endParaRPr lang="en-GB" dirty="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123200" y="889200"/>
            <a:ext cx="10520160" cy="318496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r">
              <a:lnSpc>
                <a:spcPts val="9000"/>
              </a:lnSpc>
              <a:defRPr sz="9600" b="1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</a:t>
            </a:r>
            <a:br>
              <a:rPr lang="en-US" dirty="0" smtClean="0"/>
            </a:br>
            <a:r>
              <a:rPr lang="en-US" dirty="0" smtClean="0"/>
              <a:t>edit title</a:t>
            </a:r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80171" y="7014110"/>
            <a:ext cx="4114800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800">
                <a:solidFill>
                  <a:srgbClr val="8383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mtClean="0"/>
              <a:t>WSI_filename - Demo Template</a:t>
            </a: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40000" y="6930526"/>
            <a:ext cx="360000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45CC6C2-2EFE-4F8E-A6C1-ED43C6889947}" type="slidenum">
              <a:rPr lang="en-GB" smtClean="0">
                <a:solidFill>
                  <a:prstClr val="white"/>
                </a:solidFill>
              </a:rPr>
              <a:pPr/>
              <a:t>‹nº›</a:t>
            </a:fld>
            <a:r>
              <a:rPr lang="en-GB" smtClean="0">
                <a:solidFill>
                  <a:prstClr val="white"/>
                </a:solidFill>
              </a:rPr>
              <a:t> </a:t>
            </a:r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001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68" b="1773"/>
          <a:stretch/>
        </p:blipFill>
        <p:spPr>
          <a:xfrm>
            <a:off x="0" y="286"/>
            <a:ext cx="12192000" cy="68577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"/>
            <a:ext cx="12192000" cy="68577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43575" y="4546600"/>
            <a:ext cx="6134100" cy="1325563"/>
          </a:xfrm>
          <a:prstGeom prst="rect">
            <a:avLst/>
          </a:prstGeom>
        </p:spPr>
        <p:txBody>
          <a:bodyPr anchor="ctr"/>
          <a:lstStyle>
            <a:lvl1pPr algn="r">
              <a:defRPr sz="3600" b="1" i="0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</a:t>
            </a:r>
            <a:br>
              <a:rPr lang="en-US" dirty="0" smtClean="0"/>
            </a:br>
            <a:r>
              <a:rPr lang="en-US" dirty="0" smtClean="0"/>
              <a:t> Master title style</a:t>
            </a:r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80171" y="7022819"/>
            <a:ext cx="4114800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800">
                <a:solidFill>
                  <a:srgbClr val="8383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mtClean="0"/>
              <a:t>WSI_filename - Demo Template</a:t>
            </a: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40000" y="6939235"/>
            <a:ext cx="360000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45CC6C2-2EFE-4F8E-A6C1-ED43C6889947}" type="slidenum">
              <a:rPr lang="en-GB" smtClean="0">
                <a:solidFill>
                  <a:prstClr val="white"/>
                </a:solidFill>
              </a:rPr>
              <a:pPr/>
              <a:t>‹nº›</a:t>
            </a:fld>
            <a:r>
              <a:rPr lang="en-GB" smtClean="0">
                <a:solidFill>
                  <a:prstClr val="white"/>
                </a:solidFill>
              </a:rPr>
              <a:t> </a:t>
            </a:r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4533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20000" y="404240"/>
            <a:ext cx="9235120" cy="63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3600"/>
              </a:lnSpc>
              <a:defRPr sz="3600" b="1" i="0" cap="all" baseline="0">
                <a:solidFill>
                  <a:srgbClr val="003B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0000" y="1034240"/>
            <a:ext cx="9235120" cy="46858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23875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utiger LT Com 45 Light" panose="020B0303030504020204" pitchFamily="34" charset="0"/>
              </a:defRPr>
            </a:lvl2pPr>
            <a:lvl3pPr marL="361950" indent="0">
              <a:buNone/>
              <a:defRPr sz="2400">
                <a:solidFill>
                  <a:schemeClr val="tx1"/>
                </a:solidFill>
                <a:latin typeface="Frutiger LT Com 45 Light" panose="020B0303030504020204" pitchFamily="34" charset="0"/>
              </a:defRPr>
            </a:lvl3pPr>
            <a:lvl4pPr marL="714375" indent="-171450">
              <a:defRPr sz="2400">
                <a:solidFill>
                  <a:schemeClr val="tx1"/>
                </a:solidFill>
                <a:latin typeface="Frutiger LT Com 45 Light" panose="020B0303030504020204" pitchFamily="34" charset="0"/>
              </a:defRPr>
            </a:lvl4pPr>
            <a:lvl5pPr marL="895350" indent="-180975">
              <a:defRPr sz="2400">
                <a:solidFill>
                  <a:schemeClr val="tx1"/>
                </a:solidFill>
                <a:latin typeface="Frutiger LT Com 45 Light" panose="020B0303030504020204" pitchFamily="34" charset="0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80171" y="6273881"/>
            <a:ext cx="4114800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800">
                <a:solidFill>
                  <a:srgbClr val="8383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mtClean="0"/>
              <a:t>WSI_filename - Demo Template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40000" y="6190297"/>
            <a:ext cx="360000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45CC6C2-2EFE-4F8E-A6C1-ED43C6889947}" type="slidenum">
              <a:rPr lang="en-GB" smtClean="0">
                <a:solidFill>
                  <a:prstClr val="white"/>
                </a:solidFill>
              </a:rPr>
              <a:pPr/>
              <a:t>‹nº›</a:t>
            </a:fld>
            <a:r>
              <a:rPr lang="en-GB" smtClean="0">
                <a:solidFill>
                  <a:prstClr val="white"/>
                </a:solidFill>
              </a:rPr>
              <a:t> </a:t>
            </a:r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247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20000" y="404240"/>
            <a:ext cx="9235120" cy="63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3600"/>
              </a:lnSpc>
              <a:defRPr sz="3600" b="1" i="0" cap="all" baseline="0">
                <a:solidFill>
                  <a:srgbClr val="003B5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title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80177" y="6268705"/>
            <a:ext cx="4114800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800">
                <a:solidFill>
                  <a:srgbClr val="8383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mtClean="0"/>
              <a:t>WSI_filename - Demo Template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40000" y="6190297"/>
            <a:ext cx="360000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45CC6C2-2EFE-4F8E-A6C1-ED43C6889947}" type="slidenum">
              <a:rPr lang="en-GB" smtClean="0">
                <a:solidFill>
                  <a:prstClr val="white"/>
                </a:solidFill>
              </a:rPr>
              <a:pPr/>
              <a:t>‹nº›</a:t>
            </a:fld>
            <a:r>
              <a:rPr lang="en-GB" smtClean="0">
                <a:solidFill>
                  <a:prstClr val="white"/>
                </a:solidFill>
              </a:rPr>
              <a:t> </a:t>
            </a:r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350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80171" y="6270199"/>
            <a:ext cx="4114800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800">
                <a:solidFill>
                  <a:srgbClr val="8383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mtClean="0"/>
              <a:t>WSI_filename - Demo Template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40000" y="6190297"/>
            <a:ext cx="360000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45CC6C2-2EFE-4F8E-A6C1-ED43C6889947}" type="slidenum">
              <a:rPr lang="en-GB" smtClean="0">
                <a:solidFill>
                  <a:prstClr val="white"/>
                </a:solidFill>
              </a:rPr>
              <a:pPr/>
              <a:t>‹nº›</a:t>
            </a:fld>
            <a:r>
              <a:rPr lang="en-GB" smtClean="0">
                <a:solidFill>
                  <a:prstClr val="white"/>
                </a:solidFill>
              </a:rPr>
              <a:t> </a:t>
            </a:r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810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"/>
            <a:ext cx="12192000" cy="6857714"/>
          </a:xfrm>
          <a:prstGeom prst="rect">
            <a:avLst/>
          </a:prstGeom>
        </p:spPr>
      </p:pic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80171" y="7014110"/>
            <a:ext cx="4114800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800">
                <a:solidFill>
                  <a:srgbClr val="83838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GB" smtClean="0"/>
              <a:t>WSI_filename - Demo Template</a:t>
            </a:r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40000" y="6930526"/>
            <a:ext cx="360000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45CC6C2-2EFE-4F8E-A6C1-ED43C6889947}" type="slidenum">
              <a:rPr lang="en-GB" smtClean="0">
                <a:solidFill>
                  <a:prstClr val="white"/>
                </a:solidFill>
              </a:rPr>
              <a:pPr/>
              <a:t>‹nº›</a:t>
            </a:fld>
            <a:r>
              <a:rPr lang="en-GB" smtClean="0">
                <a:solidFill>
                  <a:prstClr val="white"/>
                </a:solidFill>
              </a:rPr>
              <a:t> </a:t>
            </a:r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8404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41644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737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7F793-8DB7-4B68-ABF3-254AC5D0EA0E}" type="datetimeFigureOut">
              <a:rPr lang="pt-BR" smtClean="0"/>
              <a:pPr/>
              <a:t>08/12/2016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2AB4-BB36-460F-8872-1FA17055A47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60603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8573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49" y="458947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7F793-8DB7-4B68-ABF3-254AC5D0EA0E}" type="datetimeFigureOut">
              <a:rPr lang="pt-BR" smtClean="0"/>
              <a:pPr/>
              <a:t>08/12/2016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2AB4-BB36-460F-8872-1FA17055A47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3055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7F793-8DB7-4B68-ABF3-254AC5D0EA0E}" type="datetimeFigureOut">
              <a:rPr lang="pt-BR" smtClean="0"/>
              <a:pPr/>
              <a:t>08/12/2016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2AB4-BB36-460F-8872-1FA17055A47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2529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9" y="365126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92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92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7F793-8DB7-4B68-ABF3-254AC5D0EA0E}" type="datetimeFigureOut">
              <a:rPr lang="pt-BR" smtClean="0"/>
              <a:pPr/>
              <a:t>08/12/2016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2AB4-BB36-460F-8872-1FA17055A47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455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7F793-8DB7-4B68-ABF3-254AC5D0EA0E}" type="datetimeFigureOut">
              <a:rPr lang="pt-BR" smtClean="0"/>
              <a:pPr/>
              <a:t>08/12/2016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2AB4-BB36-460F-8872-1FA17055A47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9227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7F793-8DB7-4B68-ABF3-254AC5D0EA0E}" type="datetimeFigureOut">
              <a:rPr lang="pt-BR" smtClean="0"/>
              <a:pPr/>
              <a:t>08/12/2016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2AB4-BB36-460F-8872-1FA17055A47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8239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92" y="987426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7F793-8DB7-4B68-ABF3-254AC5D0EA0E}" type="datetimeFigureOut">
              <a:rPr lang="pt-BR" smtClean="0"/>
              <a:pPr/>
              <a:t>08/12/2016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2AB4-BB36-460F-8872-1FA17055A47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7132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92" y="987426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7F793-8DB7-4B68-ABF3-254AC5D0EA0E}" type="datetimeFigureOut">
              <a:rPr lang="pt-BR" smtClean="0"/>
              <a:pPr/>
              <a:t>08/12/2016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2AB4-BB36-460F-8872-1FA17055A47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2826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1" y="63563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7F793-8DB7-4B68-ABF3-254AC5D0EA0E}" type="datetimeFigureOut">
              <a:rPr lang="pt-BR" smtClean="0"/>
              <a:pPr/>
              <a:t>08/12/2016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1" y="635636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1" y="63563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32AB4-BB36-460F-8872-1FA17055A47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3136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"/>
            <a:ext cx="12192000" cy="685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997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gif"/><Relationship Id="rId3" Type="http://schemas.openxmlformats.org/officeDocument/2006/relationships/image" Target="../media/image40.gif"/><Relationship Id="rId7" Type="http://schemas.openxmlformats.org/officeDocument/2006/relationships/image" Target="../media/image44.png"/><Relationship Id="rId12" Type="http://schemas.openxmlformats.org/officeDocument/2006/relationships/image" Target="../media/image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gif"/><Relationship Id="rId11" Type="http://schemas.openxmlformats.org/officeDocument/2006/relationships/image" Target="../media/image9.png"/><Relationship Id="rId5" Type="http://schemas.openxmlformats.org/officeDocument/2006/relationships/image" Target="../media/image42.gif"/><Relationship Id="rId10" Type="http://schemas.openxmlformats.org/officeDocument/2006/relationships/image" Target="../media/image47.png"/><Relationship Id="rId4" Type="http://schemas.openxmlformats.org/officeDocument/2006/relationships/image" Target="../media/image41.gif"/><Relationship Id="rId9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8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jpeg"/><Relationship Id="rId9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b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marcelo.prim\Downloads\Logo SENAI Cx Md Azul Inic Port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5833242"/>
            <a:ext cx="1858861" cy="684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9"/>
          <p:cNvSpPr/>
          <p:nvPr/>
        </p:nvSpPr>
        <p:spPr>
          <a:xfrm>
            <a:off x="4" y="2105035"/>
            <a:ext cx="2136775" cy="1095375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Triângulo isósceles 9"/>
          <p:cNvSpPr/>
          <p:nvPr/>
        </p:nvSpPr>
        <p:spPr>
          <a:xfrm rot="5400000">
            <a:off x="788284" y="2364830"/>
            <a:ext cx="630621" cy="588579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6531" y="5833242"/>
            <a:ext cx="1796298" cy="68424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2207185" y="1977234"/>
            <a:ext cx="10055222" cy="733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pt-BR" sz="3600" b="1" dirty="0" smtClean="0">
                <a:solidFill>
                  <a:schemeClr val="bg1"/>
                </a:solidFill>
                <a:latin typeface="Century Gothic" pitchFamily="34" charset="0"/>
              </a:rPr>
              <a:t>Educação, Ciências e Inovação do Futuro</a:t>
            </a:r>
            <a:endParaRPr lang="pt-BR" sz="36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207185" y="2741199"/>
            <a:ext cx="2517036" cy="4927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lnSpc>
                <a:spcPct val="120000"/>
              </a:lnSpc>
              <a:spcAft>
                <a:spcPts val="2400"/>
              </a:spcAft>
              <a:buSzPct val="110000"/>
              <a:defRPr/>
            </a:pPr>
            <a:r>
              <a:rPr lang="pt-BR" sz="2400" b="1" dirty="0" smtClean="0">
                <a:solidFill>
                  <a:srgbClr val="FFC000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Rafael Lucchesi</a:t>
            </a:r>
            <a:endParaRPr lang="pt-BR" sz="1200" dirty="0" smtClean="0">
              <a:solidFill>
                <a:srgbClr val="FFC000"/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45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 txBox="1">
            <a:spLocks/>
          </p:cNvSpPr>
          <p:nvPr/>
        </p:nvSpPr>
        <p:spPr>
          <a:xfrm>
            <a:off x="1033330" y="191040"/>
            <a:ext cx="10993558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pt-BR" sz="2400" b="1" dirty="0" smtClean="0">
                <a:solidFill>
                  <a:srgbClr val="193F61"/>
                </a:solidFill>
                <a:latin typeface="Century Gothic" panose="020B0502020202020204" pitchFamily="34" charset="0"/>
              </a:rPr>
              <a:t>DESAFIOS DO SISTEMA EDUCACIONAL DIANTE DE UMA POSSÍVEL MUDANÇA NOS PROCESSOS PRODUTIVOS</a:t>
            </a:r>
          </a:p>
          <a:p>
            <a:pPr>
              <a:lnSpc>
                <a:spcPct val="130000"/>
              </a:lnSpc>
            </a:pPr>
            <a:r>
              <a:rPr lang="pt-BR" sz="1800" b="1" dirty="0" smtClean="0">
                <a:solidFill>
                  <a:srgbClr val="193F61"/>
                </a:solidFill>
                <a:latin typeface="Century Gothic" panose="020B0502020202020204" pitchFamily="34" charset="0"/>
              </a:rPr>
              <a:t>ÍNDICE GLOBAL DE CAPITAL HUMANO</a:t>
            </a:r>
            <a:endParaRPr lang="pt-BR" sz="1800" b="1" dirty="0">
              <a:solidFill>
                <a:srgbClr val="193F6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02113" y="2728911"/>
            <a:ext cx="655229" cy="435165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83681" y="4519667"/>
            <a:ext cx="655228" cy="43516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2113" y="3368450"/>
            <a:ext cx="618364" cy="422306"/>
          </a:xfrm>
          <a:prstGeom prst="rect">
            <a:avLst/>
          </a:prstGeom>
        </p:spPr>
      </p:pic>
      <p:sp>
        <p:nvSpPr>
          <p:cNvPr id="25" name="AutoShape 4" descr="Resultado de imagem para suiç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6" name="Imagem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2112" y="3948950"/>
            <a:ext cx="631851" cy="421759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3681" y="5094555"/>
            <a:ext cx="636796" cy="412226"/>
          </a:xfrm>
          <a:prstGeom prst="rect">
            <a:avLst/>
          </a:prstGeom>
        </p:spPr>
      </p:pic>
      <p:sp>
        <p:nvSpPr>
          <p:cNvPr id="29" name="CaixaDeTexto 28"/>
          <p:cNvSpPr txBox="1"/>
          <p:nvPr/>
        </p:nvSpPr>
        <p:spPr>
          <a:xfrm>
            <a:off x="-103043" y="2728911"/>
            <a:ext cx="2186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</a:rPr>
              <a:t>1º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 Finlândia</a:t>
            </a:r>
            <a:endParaRPr lang="pt-BR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-116895" y="3250759"/>
            <a:ext cx="2186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>
                <a:solidFill>
                  <a:schemeClr val="accent5">
                    <a:lumMod val="50000"/>
                  </a:schemeClr>
                </a:solidFill>
              </a:rPr>
              <a:t>2</a:t>
            </a:r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</a:rPr>
              <a:t>º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 Noruega</a:t>
            </a:r>
            <a:endParaRPr lang="pt-BR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-93799" y="3874210"/>
            <a:ext cx="2186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</a:rPr>
              <a:t>3º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 Suíça</a:t>
            </a:r>
            <a:endParaRPr lang="pt-BR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-135364" y="4460711"/>
            <a:ext cx="2186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>
                <a:solidFill>
                  <a:schemeClr val="accent5">
                    <a:lumMod val="50000"/>
                  </a:schemeClr>
                </a:solidFill>
              </a:rPr>
              <a:t>4</a:t>
            </a:r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</a:rPr>
              <a:t>º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 Japão</a:t>
            </a:r>
            <a:endParaRPr lang="pt-BR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-139981" y="5019507"/>
            <a:ext cx="2186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</a:rPr>
              <a:t>5º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 Suécia</a:t>
            </a:r>
            <a:endParaRPr lang="pt-BR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35" name="Conector reto 34"/>
          <p:cNvCxnSpPr/>
          <p:nvPr/>
        </p:nvCxnSpPr>
        <p:spPr>
          <a:xfrm>
            <a:off x="3537527" y="1862398"/>
            <a:ext cx="36946" cy="38733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to 37"/>
          <p:cNvCxnSpPr/>
          <p:nvPr/>
        </p:nvCxnSpPr>
        <p:spPr>
          <a:xfrm>
            <a:off x="307975" y="2456865"/>
            <a:ext cx="62221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Imagem 3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90335" y="2547973"/>
            <a:ext cx="669148" cy="616103"/>
          </a:xfrm>
          <a:prstGeom prst="rect">
            <a:avLst/>
          </a:prstGeom>
        </p:spPr>
      </p:pic>
      <p:pic>
        <p:nvPicPr>
          <p:cNvPr id="40" name="Imagem 3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90336" y="3368450"/>
            <a:ext cx="669148" cy="425851"/>
          </a:xfrm>
          <a:prstGeom prst="rect">
            <a:avLst/>
          </a:prstGeom>
        </p:spPr>
      </p:pic>
      <p:pic>
        <p:nvPicPr>
          <p:cNvPr id="41" name="Imagem 40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190336" y="3918237"/>
            <a:ext cx="669148" cy="435165"/>
          </a:xfrm>
          <a:prstGeom prst="rect">
            <a:avLst/>
          </a:prstGeom>
        </p:spPr>
      </p:pic>
      <p:pic>
        <p:nvPicPr>
          <p:cNvPr id="42" name="Imagem 41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190335" y="4519667"/>
            <a:ext cx="669147" cy="435165"/>
          </a:xfrm>
          <a:prstGeom prst="rect">
            <a:avLst/>
          </a:prstGeom>
        </p:spPr>
      </p:pic>
      <p:pic>
        <p:nvPicPr>
          <p:cNvPr id="43" name="Imagem 4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98477" y="5094556"/>
            <a:ext cx="661005" cy="412226"/>
          </a:xfrm>
          <a:prstGeom prst="rect">
            <a:avLst/>
          </a:prstGeom>
        </p:spPr>
      </p:pic>
      <p:sp>
        <p:nvSpPr>
          <p:cNvPr id="44" name="CaixaDeTexto 43"/>
          <p:cNvSpPr txBox="1"/>
          <p:nvPr/>
        </p:nvSpPr>
        <p:spPr>
          <a:xfrm>
            <a:off x="537115" y="1900089"/>
            <a:ext cx="2837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accent5">
                    <a:lumMod val="50000"/>
                  </a:schemeClr>
                </a:solidFill>
              </a:rPr>
              <a:t>1ºs COLOCADOS</a:t>
            </a:r>
            <a:endParaRPr lang="pt-BR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5" name="CaixaDeTexto 44"/>
          <p:cNvSpPr txBox="1"/>
          <p:nvPr/>
        </p:nvSpPr>
        <p:spPr>
          <a:xfrm>
            <a:off x="4864110" y="3320055"/>
            <a:ext cx="2186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</a:rPr>
              <a:t>71º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 China</a:t>
            </a:r>
            <a:endParaRPr lang="pt-BR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6" name="CaixaDeTexto 45"/>
          <p:cNvSpPr txBox="1"/>
          <p:nvPr/>
        </p:nvSpPr>
        <p:spPr>
          <a:xfrm>
            <a:off x="4864110" y="3798009"/>
            <a:ext cx="2186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accent5">
                    <a:lumMod val="50000"/>
                  </a:schemeClr>
                </a:solidFill>
              </a:rPr>
              <a:t>83º</a:t>
            </a:r>
            <a:r>
              <a:rPr lang="pt-BR" sz="3200" b="1" dirty="0" smtClean="0">
                <a:solidFill>
                  <a:schemeClr val="accent5">
                    <a:lumMod val="50000"/>
                  </a:schemeClr>
                </a:solidFill>
              </a:rPr>
              <a:t> Brasil</a:t>
            </a:r>
            <a:endParaRPr lang="pt-BR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7" name="CaixaDeTexto 46"/>
          <p:cNvSpPr txBox="1"/>
          <p:nvPr/>
        </p:nvSpPr>
        <p:spPr>
          <a:xfrm>
            <a:off x="4875098" y="4493249"/>
            <a:ext cx="3011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</a:rPr>
              <a:t>88º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 África do Sul</a:t>
            </a:r>
            <a:endParaRPr lang="pt-BR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8" name="CaixaDeTexto 47"/>
          <p:cNvSpPr txBox="1"/>
          <p:nvPr/>
        </p:nvSpPr>
        <p:spPr>
          <a:xfrm>
            <a:off x="4894148" y="5045699"/>
            <a:ext cx="3011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</a:rPr>
              <a:t>105º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 Índia</a:t>
            </a:r>
            <a:endParaRPr lang="pt-BR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9" name="CaixaDeTexto 48"/>
          <p:cNvSpPr txBox="1"/>
          <p:nvPr/>
        </p:nvSpPr>
        <p:spPr>
          <a:xfrm>
            <a:off x="4894148" y="2696213"/>
            <a:ext cx="2186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</a:rPr>
              <a:t>28º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</a:rPr>
              <a:t> Rússia</a:t>
            </a:r>
            <a:endParaRPr lang="pt-BR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0" name="CaixaDeTexto 49"/>
          <p:cNvSpPr txBox="1"/>
          <p:nvPr/>
        </p:nvSpPr>
        <p:spPr>
          <a:xfrm>
            <a:off x="3766667" y="1891628"/>
            <a:ext cx="2837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accent5">
                    <a:lumMod val="50000"/>
                  </a:schemeClr>
                </a:solidFill>
              </a:rPr>
              <a:t>BRICS</a:t>
            </a:r>
            <a:endParaRPr lang="pt-BR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52" name="Grupo 2"/>
          <p:cNvGrpSpPr>
            <a:grpSpLocks/>
          </p:cNvGrpSpPr>
          <p:nvPr/>
        </p:nvGrpSpPr>
        <p:grpSpPr bwMode="auto">
          <a:xfrm>
            <a:off x="8400547" y="2319944"/>
            <a:ext cx="3135989" cy="2757981"/>
            <a:chOff x="11557383" y="313537"/>
            <a:chExt cx="3746732" cy="3040114"/>
          </a:xfrm>
        </p:grpSpPr>
        <p:sp>
          <p:nvSpPr>
            <p:cNvPr id="53" name="Elipse 52"/>
            <p:cNvSpPr/>
            <p:nvPr/>
          </p:nvSpPr>
          <p:spPr>
            <a:xfrm>
              <a:off x="11557383" y="313537"/>
              <a:ext cx="3746732" cy="3040114"/>
            </a:xfrm>
            <a:prstGeom prst="ellipse">
              <a:avLst/>
            </a:prstGeom>
            <a:solidFill>
              <a:srgbClr val="E4A30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02428">
                <a:defRPr/>
              </a:pPr>
              <a:endParaRPr lang="pt-BR" sz="24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4" name="CaixaDeTexto 53"/>
            <p:cNvSpPr txBox="1">
              <a:spLocks noChangeArrowheads="1"/>
            </p:cNvSpPr>
            <p:nvPr/>
          </p:nvSpPr>
          <p:spPr bwMode="auto">
            <a:xfrm>
              <a:off x="11860371" y="997032"/>
              <a:ext cx="3385994" cy="173023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 defTabSz="1008063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defTabSz="1008063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defTabSz="1008063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defTabSz="1008063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defTabSz="1008063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10080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10080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10080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10080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defRPr/>
              </a:pPr>
              <a:r>
                <a:rPr lang="pt-BR" sz="2400" b="1" dirty="0" smtClean="0">
                  <a:solidFill>
                    <a:srgbClr val="002060"/>
                  </a:solidFill>
                  <a:latin typeface="Century Gothic" panose="020B0502020202020204" pitchFamily="34" charset="0"/>
                </a:rPr>
                <a:t>83º </a:t>
              </a:r>
              <a:r>
                <a:rPr lang="pt-BR" sz="24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colocação </a:t>
              </a:r>
              <a:r>
                <a:rPr lang="pt-BR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dentre </a:t>
              </a:r>
              <a:r>
                <a:rPr lang="pt-BR" dirty="0" smtClean="0">
                  <a:solidFill>
                    <a:srgbClr val="002060"/>
                  </a:solidFill>
                  <a:latin typeface="Century Gothic" panose="020B0502020202020204" pitchFamily="34" charset="0"/>
                </a:rPr>
                <a:t>130 </a:t>
              </a:r>
              <a:r>
                <a:rPr lang="pt-BR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países, perdendo </a:t>
              </a:r>
              <a:r>
                <a:rPr lang="pt-BR" dirty="0" smtClean="0">
                  <a:solidFill>
                    <a:srgbClr val="002060"/>
                  </a:solidFill>
                  <a:latin typeface="Century Gothic" panose="020B0502020202020204" pitchFamily="34" charset="0"/>
                </a:rPr>
                <a:t>cinco </a:t>
              </a:r>
              <a:r>
                <a:rPr lang="pt-BR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posições em relação </a:t>
              </a:r>
              <a:r>
                <a:rPr lang="pt-BR" dirty="0" smtClean="0">
                  <a:solidFill>
                    <a:srgbClr val="002060"/>
                  </a:solidFill>
                  <a:latin typeface="Century Gothic" panose="020B0502020202020204" pitchFamily="34" charset="0"/>
                </a:rPr>
                <a:t>ao Ranking de 2015</a:t>
              </a:r>
              <a:endParaRPr lang="pt-BR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55" name="CaixaDeTexto 54"/>
          <p:cNvSpPr txBox="1"/>
          <p:nvPr/>
        </p:nvSpPr>
        <p:spPr>
          <a:xfrm>
            <a:off x="307975" y="5909564"/>
            <a:ext cx="5766103" cy="369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Fonte: World </a:t>
            </a:r>
            <a:r>
              <a:rPr lang="pt-BR" dirty="0" err="1" smtClean="0">
                <a:solidFill>
                  <a:schemeClr val="bg1"/>
                </a:solidFill>
              </a:rPr>
              <a:t>Economic</a:t>
            </a:r>
            <a:r>
              <a:rPr lang="pt-BR" dirty="0" smtClean="0">
                <a:solidFill>
                  <a:schemeClr val="bg1"/>
                </a:solidFill>
              </a:rPr>
              <a:t> </a:t>
            </a:r>
            <a:r>
              <a:rPr lang="pt-BR" dirty="0" err="1" smtClean="0">
                <a:solidFill>
                  <a:schemeClr val="bg1"/>
                </a:solidFill>
              </a:rPr>
              <a:t>Forum</a:t>
            </a:r>
            <a:r>
              <a:rPr lang="pt-BR" dirty="0" smtClean="0">
                <a:solidFill>
                  <a:schemeClr val="bg1"/>
                </a:solidFill>
              </a:rPr>
              <a:t> 2016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05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tângulo 28"/>
          <p:cNvSpPr/>
          <p:nvPr/>
        </p:nvSpPr>
        <p:spPr>
          <a:xfrm>
            <a:off x="0" y="0"/>
            <a:ext cx="12192000" cy="5749636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0" name="CaixaDeTexto 23"/>
          <p:cNvSpPr txBox="1">
            <a:spLocks noChangeArrowheads="1"/>
          </p:cNvSpPr>
          <p:nvPr/>
        </p:nvSpPr>
        <p:spPr bwMode="auto">
          <a:xfrm>
            <a:off x="725906" y="2561668"/>
            <a:ext cx="92170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sz="4800" dirty="0">
                <a:solidFill>
                  <a:schemeClr val="bg1"/>
                </a:solidFill>
                <a:latin typeface="+mn-lt"/>
              </a:rPr>
              <a:t>A EDUCAÇÃO NO BRASIL...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2931" y="5833242"/>
            <a:ext cx="1796298" cy="684240"/>
          </a:xfrm>
          <a:prstGeom prst="rect">
            <a:avLst/>
          </a:prstGeom>
        </p:spPr>
      </p:pic>
      <p:pic>
        <p:nvPicPr>
          <p:cNvPr id="5" name="Picture 2" descr="C:\Users\marcelo.prim\Downloads\Logo SENAI Cx Md Azul Inic Port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01" y="5833242"/>
            <a:ext cx="1858861" cy="684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Conector reto 11"/>
          <p:cNvCxnSpPr>
            <a:cxnSpLocks noChangeShapeType="1"/>
          </p:cNvCxnSpPr>
          <p:nvPr/>
        </p:nvCxnSpPr>
        <p:spPr bwMode="auto">
          <a:xfrm flipV="1">
            <a:off x="725906" y="3570514"/>
            <a:ext cx="6807008" cy="12701"/>
          </a:xfrm>
          <a:prstGeom prst="line">
            <a:avLst/>
          </a:prstGeom>
          <a:noFill/>
          <a:ln w="19050" algn="ctr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71819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088" y="-43543"/>
            <a:ext cx="10163558" cy="5813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2258" y="0"/>
            <a:ext cx="2729345" cy="576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795" y="5924682"/>
            <a:ext cx="1796298" cy="684240"/>
          </a:xfrm>
          <a:prstGeom prst="rect">
            <a:avLst/>
          </a:prstGeom>
        </p:spPr>
      </p:pic>
      <p:pic>
        <p:nvPicPr>
          <p:cNvPr id="9" name="Picture 2" descr="C:\Users\marcelo.prim\Downloads\Logo SENAI Cx Md Azul Inic Port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865" y="5924682"/>
            <a:ext cx="1858861" cy="684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726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9361" y="1364343"/>
            <a:ext cx="6081818" cy="3438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52456" y="1364343"/>
            <a:ext cx="6139543" cy="3438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ítulo 1"/>
          <p:cNvSpPr txBox="1">
            <a:spLocks/>
          </p:cNvSpPr>
          <p:nvPr/>
        </p:nvSpPr>
        <p:spPr>
          <a:xfrm>
            <a:off x="557800" y="5325499"/>
            <a:ext cx="4493171" cy="340068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Sala de aula no início do século passado</a:t>
            </a:r>
            <a:endParaRPr lang="pt-BR" sz="2800" dirty="0">
              <a:solidFill>
                <a:schemeClr val="accent5">
                  <a:lumMod val="50000"/>
                </a:schemeClr>
              </a:solidFill>
              <a:effectLst/>
              <a:latin typeface="+mn-lt"/>
            </a:endParaRPr>
          </a:p>
        </p:txBody>
      </p:sp>
      <p:sp>
        <p:nvSpPr>
          <p:cNvPr id="23" name="Título 4"/>
          <p:cNvSpPr txBox="1">
            <a:spLocks/>
          </p:cNvSpPr>
          <p:nvPr/>
        </p:nvSpPr>
        <p:spPr>
          <a:xfrm>
            <a:off x="1028598" y="421905"/>
            <a:ext cx="6286602" cy="8188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ea typeface="+mj-ea"/>
                <a:cs typeface="+mj-cs"/>
              </a:rPr>
              <a:t>A ESCOLA NÃO MUDOU...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29" name="Título 1"/>
          <p:cNvSpPr txBox="1">
            <a:spLocks/>
          </p:cNvSpPr>
          <p:nvPr/>
        </p:nvSpPr>
        <p:spPr>
          <a:xfrm>
            <a:off x="6753516" y="4953393"/>
            <a:ext cx="4493171" cy="484084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  <a:effectLst/>
                <a:latin typeface="+mn-lt"/>
              </a:rPr>
              <a:t>Sala de aula atual</a:t>
            </a:r>
            <a:endParaRPr lang="pt-BR" sz="2800" dirty="0">
              <a:solidFill>
                <a:schemeClr val="accent5">
                  <a:lumMod val="50000"/>
                </a:schemeClr>
              </a:solidFill>
              <a:effectLst/>
              <a:latin typeface="+mn-lt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795" y="5924682"/>
            <a:ext cx="1796298" cy="684240"/>
          </a:xfrm>
          <a:prstGeom prst="rect">
            <a:avLst/>
          </a:prstGeom>
        </p:spPr>
      </p:pic>
      <p:pic>
        <p:nvPicPr>
          <p:cNvPr id="8" name="Picture 2" descr="C:\Users\marcelo.prim\Downloads\Logo SENAI Cx Md Azul Inic Port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865" y="5924682"/>
            <a:ext cx="1858861" cy="684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776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4"/>
          <p:cNvSpPr>
            <a:spLocks noChangeArrowheads="1"/>
          </p:cNvSpPr>
          <p:nvPr/>
        </p:nvSpPr>
        <p:spPr bwMode="auto">
          <a:xfrm>
            <a:off x="1122796" y="603545"/>
            <a:ext cx="1117917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sz="3200" b="1" dirty="0" smtClean="0">
                <a:solidFill>
                  <a:srgbClr val="002060"/>
                </a:solidFill>
              </a:rPr>
              <a:t>A BAIXA QUALIDADE DA EDUCAÇÃO BRASILEIRA</a:t>
            </a:r>
            <a:endParaRPr lang="pt-BR" sz="3600" b="1" dirty="0">
              <a:solidFill>
                <a:srgbClr val="002060"/>
              </a:solidFill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11462" y="5943636"/>
            <a:ext cx="59818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dirty="0">
                <a:solidFill>
                  <a:schemeClr val="bg1"/>
                </a:solidFill>
                <a:latin typeface="+mn-lt"/>
                <a:ea typeface="ＭＳ Ｐゴシック" panose="020B0600070205080204" pitchFamily="34" charset="-128"/>
              </a:rPr>
              <a:t>Fonte: Universal Basic </a:t>
            </a:r>
            <a:r>
              <a:rPr lang="pt-BR" dirty="0" err="1">
                <a:solidFill>
                  <a:schemeClr val="bg1"/>
                </a:solidFill>
                <a:latin typeface="+mn-lt"/>
                <a:ea typeface="ＭＳ Ｐゴシック" panose="020B0600070205080204" pitchFamily="34" charset="-128"/>
              </a:rPr>
              <a:t>Skills</a:t>
            </a:r>
            <a:r>
              <a:rPr lang="pt-BR" dirty="0">
                <a:solidFill>
                  <a:schemeClr val="bg1"/>
                </a:solidFill>
                <a:latin typeface="+mn-lt"/>
                <a:ea typeface="ＭＳ Ｐゴシック" panose="020B0600070205080204" pitchFamily="34" charset="-128"/>
              </a:rPr>
              <a:t>: </a:t>
            </a:r>
            <a:r>
              <a:rPr lang="pt-BR" dirty="0" err="1">
                <a:solidFill>
                  <a:schemeClr val="bg1"/>
                </a:solidFill>
                <a:latin typeface="+mn-lt"/>
                <a:ea typeface="ＭＳ Ｐゴシック" panose="020B0600070205080204" pitchFamily="34" charset="-128"/>
              </a:rPr>
              <a:t>What</a:t>
            </a:r>
            <a:r>
              <a:rPr lang="pt-BR" dirty="0">
                <a:solidFill>
                  <a:schemeClr val="bg1"/>
                </a:solidFill>
                <a:latin typeface="+mn-lt"/>
                <a:ea typeface="ＭＳ Ｐゴシック" panose="020B0600070205080204" pitchFamily="34" charset="-128"/>
              </a:rPr>
              <a:t> countries stand </a:t>
            </a:r>
            <a:r>
              <a:rPr lang="pt-BR" dirty="0" err="1">
                <a:solidFill>
                  <a:schemeClr val="bg1"/>
                </a:solidFill>
                <a:latin typeface="+mn-lt"/>
                <a:ea typeface="ＭＳ Ｐゴシック" panose="020B0600070205080204" pitchFamily="34" charset="-128"/>
              </a:rPr>
              <a:t>to</a:t>
            </a:r>
            <a:r>
              <a:rPr lang="pt-BR" dirty="0">
                <a:solidFill>
                  <a:schemeClr val="bg1"/>
                </a:solidFill>
                <a:latin typeface="+mn-lt"/>
                <a:ea typeface="ＭＳ Ｐゴシック" panose="020B0600070205080204" pitchFamily="34" charset="-128"/>
              </a:rPr>
              <a:t> </a:t>
            </a:r>
            <a:r>
              <a:rPr lang="pt-BR" dirty="0" err="1">
                <a:solidFill>
                  <a:schemeClr val="bg1"/>
                </a:solidFill>
                <a:latin typeface="+mn-lt"/>
                <a:ea typeface="ＭＳ Ｐゴシック" panose="020B0600070205080204" pitchFamily="34" charset="-128"/>
              </a:rPr>
              <a:t>gain</a:t>
            </a:r>
            <a:r>
              <a:rPr lang="pt-BR" dirty="0">
                <a:solidFill>
                  <a:schemeClr val="bg1"/>
                </a:solidFill>
                <a:latin typeface="+mn-lt"/>
                <a:ea typeface="ＭＳ Ｐゴシック" panose="020B0600070205080204" pitchFamily="34" charset="-128"/>
              </a:rPr>
              <a:t>. OCDE, 2015</a:t>
            </a:r>
          </a:p>
        </p:txBody>
      </p:sp>
      <p:pic>
        <p:nvPicPr>
          <p:cNvPr id="8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4" y="1576388"/>
            <a:ext cx="12116731" cy="4034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lipse 8"/>
          <p:cNvSpPr/>
          <p:nvPr/>
        </p:nvSpPr>
        <p:spPr>
          <a:xfrm>
            <a:off x="8984239" y="1519676"/>
            <a:ext cx="3167415" cy="979488"/>
          </a:xfrm>
          <a:prstGeom prst="ellipse">
            <a:avLst/>
          </a:prstGeom>
          <a:noFill/>
          <a:ln w="31750">
            <a:solidFill>
              <a:srgbClr val="E4A3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795" y="5924682"/>
            <a:ext cx="1796298" cy="684240"/>
          </a:xfrm>
          <a:prstGeom prst="rect">
            <a:avLst/>
          </a:prstGeom>
        </p:spPr>
      </p:pic>
      <p:pic>
        <p:nvPicPr>
          <p:cNvPr id="13" name="Picture 2" descr="C:\Users\marcelo.prim\Downloads\Logo SENAI Cx Md Azul Inic Port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865" y="5924682"/>
            <a:ext cx="1858861" cy="684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352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72933" y="5981617"/>
            <a:ext cx="72518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dirty="0">
                <a:solidFill>
                  <a:schemeClr val="bg1"/>
                </a:solidFill>
                <a:latin typeface="+mn-lt"/>
                <a:ea typeface="ＭＳ Ｐゴシック" panose="020B0600070205080204" pitchFamily="34" charset="-128"/>
              </a:rPr>
              <a:t>Fonte: índice Global de Competitividade 2015/2016</a:t>
            </a:r>
          </a:p>
        </p:txBody>
      </p:sp>
      <p:grpSp>
        <p:nvGrpSpPr>
          <p:cNvPr id="11" name="Grupo 2"/>
          <p:cNvGrpSpPr>
            <a:grpSpLocks/>
          </p:cNvGrpSpPr>
          <p:nvPr/>
        </p:nvGrpSpPr>
        <p:grpSpPr bwMode="auto">
          <a:xfrm>
            <a:off x="793461" y="1654608"/>
            <a:ext cx="9070975" cy="3629025"/>
            <a:chOff x="1023256" y="1535326"/>
            <a:chExt cx="11015446" cy="4245767"/>
          </a:xfrm>
        </p:grpSpPr>
        <p:sp>
          <p:nvSpPr>
            <p:cNvPr id="12" name="CaixaDeTexto 7"/>
            <p:cNvSpPr txBox="1">
              <a:spLocks noChangeArrowheads="1"/>
            </p:cNvSpPr>
            <p:nvPr/>
          </p:nvSpPr>
          <p:spPr bwMode="auto">
            <a:xfrm>
              <a:off x="1035902" y="2629968"/>
              <a:ext cx="4604658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pt-BR" sz="2400">
                  <a:solidFill>
                    <a:srgbClr val="002060"/>
                  </a:solidFill>
                  <a:latin typeface="Century Gothic" panose="020B0502020202020204" pitchFamily="34" charset="0"/>
                </a:rPr>
                <a:t>Qualidade do Sistema Educacional</a:t>
              </a:r>
            </a:p>
          </p:txBody>
        </p:sp>
        <p:sp>
          <p:nvSpPr>
            <p:cNvPr id="13" name="CaixaDeTexto 8"/>
            <p:cNvSpPr txBox="1">
              <a:spLocks noChangeArrowheads="1"/>
            </p:cNvSpPr>
            <p:nvPr/>
          </p:nvSpPr>
          <p:spPr bwMode="auto">
            <a:xfrm>
              <a:off x="1023256" y="3696393"/>
              <a:ext cx="5538054" cy="972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pt-BR" sz="2400">
                  <a:solidFill>
                    <a:srgbClr val="002060"/>
                  </a:solidFill>
                  <a:latin typeface="Century Gothic" panose="020B0502020202020204" pitchFamily="34" charset="0"/>
                </a:rPr>
                <a:t>Qualidade da educação de matemática e de ciência</a:t>
              </a:r>
            </a:p>
          </p:txBody>
        </p:sp>
        <p:sp>
          <p:nvSpPr>
            <p:cNvPr id="14" name="CaixaDeTexto 9"/>
            <p:cNvSpPr txBox="1">
              <a:spLocks noChangeArrowheads="1"/>
            </p:cNvSpPr>
            <p:nvPr/>
          </p:nvSpPr>
          <p:spPr bwMode="auto">
            <a:xfrm>
              <a:off x="1023256" y="4797696"/>
              <a:ext cx="4617304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pt-BR" sz="2400">
                  <a:solidFill>
                    <a:srgbClr val="002060"/>
                  </a:solidFill>
                  <a:latin typeface="Century Gothic" panose="020B0502020202020204" pitchFamily="34" charset="0"/>
                </a:rPr>
                <a:t>Qualidade da administração escolar</a:t>
              </a:r>
            </a:p>
          </p:txBody>
        </p:sp>
        <p:sp>
          <p:nvSpPr>
            <p:cNvPr id="15" name="CaixaDeTexto 10"/>
            <p:cNvSpPr txBox="1">
              <a:spLocks noChangeArrowheads="1"/>
            </p:cNvSpPr>
            <p:nvPr/>
          </p:nvSpPr>
          <p:spPr bwMode="auto">
            <a:xfrm>
              <a:off x="6217207" y="1535326"/>
              <a:ext cx="2338964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pt-BR" sz="2400">
                  <a:solidFill>
                    <a:srgbClr val="002060"/>
                  </a:solidFill>
                  <a:latin typeface="Century Gothic" panose="020B0502020202020204" pitchFamily="34" charset="0"/>
                </a:rPr>
                <a:t>2014/2015</a:t>
              </a:r>
            </a:p>
            <a:p>
              <a:pPr algn="ctr" eaLnBrk="1" hangingPunct="1"/>
              <a:r>
                <a:rPr lang="pt-BR" sz="2400">
                  <a:solidFill>
                    <a:srgbClr val="002060"/>
                  </a:solidFill>
                  <a:latin typeface="Century Gothic" panose="020B0502020202020204" pitchFamily="34" charset="0"/>
                </a:rPr>
                <a:t>(144 países)</a:t>
              </a:r>
            </a:p>
          </p:txBody>
        </p:sp>
        <p:sp>
          <p:nvSpPr>
            <p:cNvPr id="16" name="CaixaDeTexto 11"/>
            <p:cNvSpPr txBox="1">
              <a:spLocks noChangeArrowheads="1"/>
            </p:cNvSpPr>
            <p:nvPr/>
          </p:nvSpPr>
          <p:spPr bwMode="auto">
            <a:xfrm>
              <a:off x="9015431" y="1557095"/>
              <a:ext cx="2338964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pt-BR" sz="2400">
                  <a:solidFill>
                    <a:srgbClr val="002060"/>
                  </a:solidFill>
                  <a:latin typeface="Century Gothic" panose="020B0502020202020204" pitchFamily="34" charset="0"/>
                </a:rPr>
                <a:t>2015/2016</a:t>
              </a:r>
            </a:p>
            <a:p>
              <a:pPr algn="ctr" eaLnBrk="1" hangingPunct="1"/>
              <a:r>
                <a:rPr lang="pt-BR" sz="2400">
                  <a:solidFill>
                    <a:srgbClr val="002060"/>
                  </a:solidFill>
                  <a:latin typeface="Century Gothic" panose="020B0502020202020204" pitchFamily="34" charset="0"/>
                </a:rPr>
                <a:t>(140 países)</a:t>
              </a:r>
            </a:p>
          </p:txBody>
        </p:sp>
        <p:cxnSp>
          <p:nvCxnSpPr>
            <p:cNvPr id="17" name="Conector reto 16"/>
            <p:cNvCxnSpPr/>
            <p:nvPr/>
          </p:nvCxnSpPr>
          <p:spPr>
            <a:xfrm>
              <a:off x="8709393" y="1687624"/>
              <a:ext cx="0" cy="4093469"/>
            </a:xfrm>
            <a:prstGeom prst="line">
              <a:avLst/>
            </a:prstGeom>
            <a:ln w="15875">
              <a:solidFill>
                <a:srgbClr val="E4A3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/>
            <p:cNvCxnSpPr/>
            <p:nvPr/>
          </p:nvCxnSpPr>
          <p:spPr>
            <a:xfrm>
              <a:off x="1036751" y="2478830"/>
              <a:ext cx="10897850" cy="22287"/>
            </a:xfrm>
            <a:prstGeom prst="line">
              <a:avLst/>
            </a:prstGeom>
            <a:ln w="15875">
              <a:solidFill>
                <a:srgbClr val="E4A3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/>
            <p:cNvCxnSpPr/>
            <p:nvPr/>
          </p:nvCxnSpPr>
          <p:spPr>
            <a:xfrm>
              <a:off x="1075307" y="3533771"/>
              <a:ext cx="10897850" cy="22287"/>
            </a:xfrm>
            <a:prstGeom prst="line">
              <a:avLst/>
            </a:prstGeom>
            <a:ln w="15875">
              <a:solidFill>
                <a:srgbClr val="E4A3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to 19"/>
            <p:cNvCxnSpPr/>
            <p:nvPr/>
          </p:nvCxnSpPr>
          <p:spPr>
            <a:xfrm>
              <a:off x="1140852" y="4689006"/>
              <a:ext cx="10897850" cy="20430"/>
            </a:xfrm>
            <a:prstGeom prst="line">
              <a:avLst/>
            </a:prstGeom>
            <a:ln w="15875">
              <a:solidFill>
                <a:srgbClr val="E4A3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CaixaDeTexto 16"/>
            <p:cNvSpPr txBox="1">
              <a:spLocks noChangeArrowheads="1"/>
            </p:cNvSpPr>
            <p:nvPr/>
          </p:nvSpPr>
          <p:spPr bwMode="auto">
            <a:xfrm>
              <a:off x="6485110" y="2718148"/>
              <a:ext cx="2071061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pt-BR" sz="3200">
                  <a:solidFill>
                    <a:srgbClr val="002060"/>
                  </a:solidFill>
                  <a:latin typeface="Century Gothic" panose="020B0502020202020204" pitchFamily="34" charset="0"/>
                </a:rPr>
                <a:t>126º</a:t>
              </a:r>
            </a:p>
          </p:txBody>
        </p:sp>
        <p:sp>
          <p:nvSpPr>
            <p:cNvPr id="22" name="CaixaDeTexto 17"/>
            <p:cNvSpPr txBox="1">
              <a:spLocks noChangeArrowheads="1"/>
            </p:cNvSpPr>
            <p:nvPr/>
          </p:nvSpPr>
          <p:spPr bwMode="auto">
            <a:xfrm>
              <a:off x="9133513" y="2678883"/>
              <a:ext cx="2071061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pt-BR" sz="3200" b="1">
                  <a:solidFill>
                    <a:srgbClr val="002060"/>
                  </a:solidFill>
                  <a:latin typeface="Century Gothic" panose="020B0502020202020204" pitchFamily="34" charset="0"/>
                </a:rPr>
                <a:t>132º</a:t>
              </a:r>
            </a:p>
          </p:txBody>
        </p:sp>
        <p:sp>
          <p:nvSpPr>
            <p:cNvPr id="23" name="CaixaDeTexto 18"/>
            <p:cNvSpPr txBox="1">
              <a:spLocks noChangeArrowheads="1"/>
            </p:cNvSpPr>
            <p:nvPr/>
          </p:nvSpPr>
          <p:spPr bwMode="auto">
            <a:xfrm>
              <a:off x="6499724" y="3812396"/>
              <a:ext cx="2071061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pt-BR" sz="3200">
                  <a:solidFill>
                    <a:srgbClr val="002060"/>
                  </a:solidFill>
                  <a:latin typeface="Century Gothic" panose="020B0502020202020204" pitchFamily="34" charset="0"/>
                </a:rPr>
                <a:t>131º</a:t>
              </a:r>
            </a:p>
          </p:txBody>
        </p:sp>
        <p:sp>
          <p:nvSpPr>
            <p:cNvPr id="24" name="CaixaDeTexto 19"/>
            <p:cNvSpPr txBox="1">
              <a:spLocks noChangeArrowheads="1"/>
            </p:cNvSpPr>
            <p:nvPr/>
          </p:nvSpPr>
          <p:spPr bwMode="auto">
            <a:xfrm>
              <a:off x="9133512" y="3840122"/>
              <a:ext cx="2071061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pt-BR" sz="3200" b="1">
                  <a:solidFill>
                    <a:srgbClr val="002060"/>
                  </a:solidFill>
                  <a:latin typeface="Century Gothic" panose="020B0502020202020204" pitchFamily="34" charset="0"/>
                </a:rPr>
                <a:t>134º</a:t>
              </a:r>
            </a:p>
          </p:txBody>
        </p:sp>
        <p:sp>
          <p:nvSpPr>
            <p:cNvPr id="25" name="CaixaDeTexto 20"/>
            <p:cNvSpPr txBox="1">
              <a:spLocks noChangeArrowheads="1"/>
            </p:cNvSpPr>
            <p:nvPr/>
          </p:nvSpPr>
          <p:spPr bwMode="auto">
            <a:xfrm>
              <a:off x="6561310" y="4920806"/>
              <a:ext cx="2071061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pt-BR" sz="3200">
                  <a:solidFill>
                    <a:srgbClr val="002060"/>
                  </a:solidFill>
                  <a:latin typeface="Century Gothic" panose="020B0502020202020204" pitchFamily="34" charset="0"/>
                </a:rPr>
                <a:t>53º</a:t>
              </a:r>
            </a:p>
          </p:txBody>
        </p:sp>
        <p:sp>
          <p:nvSpPr>
            <p:cNvPr id="26" name="CaixaDeTexto 21"/>
            <p:cNvSpPr txBox="1">
              <a:spLocks noChangeArrowheads="1"/>
            </p:cNvSpPr>
            <p:nvPr/>
          </p:nvSpPr>
          <p:spPr bwMode="auto">
            <a:xfrm>
              <a:off x="9209713" y="4972833"/>
              <a:ext cx="2071061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pt-BR" sz="3200" b="1">
                  <a:solidFill>
                    <a:srgbClr val="002060"/>
                  </a:solidFill>
                  <a:latin typeface="Century Gothic" panose="020B0502020202020204" pitchFamily="34" charset="0"/>
                </a:rPr>
                <a:t>84º</a:t>
              </a:r>
            </a:p>
          </p:txBody>
        </p:sp>
      </p:grpSp>
      <p:sp>
        <p:nvSpPr>
          <p:cNvPr id="27" name="Retângulo 23"/>
          <p:cNvSpPr>
            <a:spLocks noChangeArrowheads="1"/>
          </p:cNvSpPr>
          <p:nvPr/>
        </p:nvSpPr>
        <p:spPr bwMode="auto">
          <a:xfrm>
            <a:off x="1122218" y="608796"/>
            <a:ext cx="11177588" cy="53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sz="3200" b="1" dirty="0" smtClean="0">
                <a:solidFill>
                  <a:srgbClr val="002060"/>
                </a:solidFill>
              </a:rPr>
              <a:t>A BAIXA QUALIDADE DA EDUCAÇÃO BRASILEIRA</a:t>
            </a:r>
            <a:endParaRPr lang="pt-BR" sz="3600" b="1" dirty="0">
              <a:solidFill>
                <a:srgbClr val="002060"/>
              </a:solidFill>
            </a:endParaRPr>
          </a:p>
        </p:txBody>
      </p:sp>
      <p:pic>
        <p:nvPicPr>
          <p:cNvPr id="30" name="Imagem 2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795" y="5924682"/>
            <a:ext cx="1796298" cy="684240"/>
          </a:xfrm>
          <a:prstGeom prst="rect">
            <a:avLst/>
          </a:prstGeom>
        </p:spPr>
      </p:pic>
      <p:pic>
        <p:nvPicPr>
          <p:cNvPr id="31" name="Picture 2" descr="C:\Users\marcelo.prim\Downloads\Logo SENAI Cx Md Azul Inic Port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865" y="5924682"/>
            <a:ext cx="1858861" cy="684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757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4"/>
          <p:cNvSpPr>
            <a:spLocks noChangeArrowheads="1"/>
          </p:cNvSpPr>
          <p:nvPr/>
        </p:nvSpPr>
        <p:spPr bwMode="auto">
          <a:xfrm>
            <a:off x="1012825" y="365551"/>
            <a:ext cx="11179175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pt-BR" sz="3200" b="1" dirty="0" smtClean="0">
                <a:solidFill>
                  <a:srgbClr val="002060"/>
                </a:solidFill>
              </a:rPr>
              <a:t>A BAIXA QUALIDADE DA EDUCAÇÃO </a:t>
            </a:r>
            <a:r>
              <a:rPr lang="pt-BR" sz="3200" b="1" dirty="0" smtClean="0">
                <a:solidFill>
                  <a:srgbClr val="002060"/>
                </a:solidFill>
              </a:rPr>
              <a:t>BRASILEIRA</a:t>
            </a:r>
          </a:p>
          <a:p>
            <a:pPr eaLnBrk="1" hangingPunct="1">
              <a:lnSpc>
                <a:spcPct val="90000"/>
              </a:lnSpc>
            </a:pPr>
            <a:r>
              <a:rPr lang="pt-BR" sz="3200" b="1" dirty="0" smtClean="0">
                <a:solidFill>
                  <a:srgbClr val="002060"/>
                </a:solidFill>
              </a:rPr>
              <a:t>Ranking dos países PISA 2015 (Ciências, Matemática e Leitura)</a:t>
            </a:r>
            <a:endParaRPr lang="pt-BR" sz="3600" b="1" dirty="0">
              <a:solidFill>
                <a:srgbClr val="002060"/>
              </a:solidFill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795" y="5924682"/>
            <a:ext cx="1796298" cy="684240"/>
          </a:xfrm>
          <a:prstGeom prst="rect">
            <a:avLst/>
          </a:prstGeom>
        </p:spPr>
      </p:pic>
      <p:pic>
        <p:nvPicPr>
          <p:cNvPr id="13" name="Picture 2" descr="C:\Users\marcelo.prim\Downloads\Logo SENAI Cx Md Azul Inic Port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865" y="5924682"/>
            <a:ext cx="1858861" cy="684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733901"/>
              </p:ext>
            </p:extLst>
          </p:nvPr>
        </p:nvGraphicFramePr>
        <p:xfrm>
          <a:off x="137786" y="1427967"/>
          <a:ext cx="5736921" cy="43212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3629"/>
                <a:gridCol w="3012472"/>
                <a:gridCol w="1230820"/>
              </a:tblGrid>
              <a:tr h="719949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Posição</a:t>
                      </a:r>
                      <a:endParaRPr lang="pt-BR" sz="2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10535" marR="10535" marT="10535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 países com melhor desempenho</a:t>
                      </a:r>
                      <a:endParaRPr lang="pt-BR" sz="2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10535" marR="10535" marT="10535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Média</a:t>
                      </a:r>
                      <a:endParaRPr lang="pt-BR" sz="2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10535" marR="10535" marT="10535" marB="0" anchor="ctr">
                    <a:solidFill>
                      <a:schemeClr val="tx2"/>
                    </a:solidFill>
                  </a:tcPr>
                </a:tc>
              </a:tr>
              <a:tr h="363181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i="0" u="none" strike="noStrike" kern="1200" dirty="0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1º</a:t>
                      </a:r>
                      <a:endParaRPr lang="pt-BR" sz="2000" b="1" i="0" u="none" strike="noStrike" kern="1200" dirty="0">
                        <a:solidFill>
                          <a:srgbClr val="0052A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0" i="0" u="none" strike="noStrike" kern="1200" dirty="0" err="1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cingapura</a:t>
                      </a:r>
                      <a:endParaRPr lang="pt-BR" sz="2000" b="0" i="0" u="none" strike="noStrike" kern="1200" dirty="0">
                        <a:solidFill>
                          <a:srgbClr val="0052A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u="none" strike="noStrike" kern="120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556</a:t>
                      </a:r>
                    </a:p>
                  </a:txBody>
                  <a:tcPr marL="9525" marR="9525" marT="9525" marB="0" anchor="ctr"/>
                </a:tc>
              </a:tr>
              <a:tr h="359792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i="0" u="none" strike="noStrike" kern="1200" dirty="0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2º</a:t>
                      </a:r>
                      <a:endParaRPr lang="pt-BR" sz="2000" b="1" i="0" u="none" strike="noStrike" kern="1200" dirty="0">
                        <a:solidFill>
                          <a:srgbClr val="0052A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0" i="0" u="none" strike="noStrike" kern="1200" dirty="0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Japão</a:t>
                      </a:r>
                      <a:endParaRPr lang="pt-BR" sz="2000" b="0" i="0" u="none" strike="noStrike" kern="1200" dirty="0">
                        <a:solidFill>
                          <a:srgbClr val="0052A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u="none" strike="noStrike" kern="1200" dirty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538</a:t>
                      </a:r>
                    </a:p>
                  </a:txBody>
                  <a:tcPr marL="9525" marR="9525" marT="9525" marB="0" anchor="ctr"/>
                </a:tc>
              </a:tr>
              <a:tr h="359792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i="0" u="none" strike="noStrike" kern="1200" dirty="0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3°</a:t>
                      </a:r>
                      <a:endParaRPr lang="pt-BR" sz="2000" b="1" i="0" u="none" strike="noStrike" kern="1200" dirty="0">
                        <a:solidFill>
                          <a:srgbClr val="0052A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0" i="0" u="none" strike="noStrike" kern="1200" dirty="0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Estônia</a:t>
                      </a:r>
                      <a:endParaRPr lang="pt-BR" sz="2000" b="0" i="0" u="none" strike="noStrike" kern="1200" dirty="0">
                        <a:solidFill>
                          <a:srgbClr val="0052A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u="none" strike="noStrike" kern="1200" dirty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534</a:t>
                      </a:r>
                    </a:p>
                  </a:txBody>
                  <a:tcPr marL="9525" marR="9525" marT="9525" marB="0" anchor="ctr"/>
                </a:tc>
              </a:tr>
              <a:tr h="359792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i="0" u="none" strike="noStrike" kern="1200" dirty="0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4°</a:t>
                      </a:r>
                      <a:endParaRPr lang="pt-BR" sz="2000" b="1" i="0" u="none" strike="noStrike" kern="1200" dirty="0">
                        <a:solidFill>
                          <a:srgbClr val="0052A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0" i="0" u="none" strike="noStrike" kern="1200" dirty="0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Taipé Chinesa</a:t>
                      </a:r>
                      <a:endParaRPr lang="pt-BR" sz="2000" b="0" i="0" u="none" strike="noStrike" kern="1200" dirty="0">
                        <a:solidFill>
                          <a:srgbClr val="0052A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u="none" strike="noStrike" kern="1200" dirty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532</a:t>
                      </a:r>
                    </a:p>
                  </a:txBody>
                  <a:tcPr marL="9525" marR="9525" marT="9525" marB="0" anchor="ctr"/>
                </a:tc>
              </a:tr>
              <a:tr h="359792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i="0" u="none" strike="noStrike" kern="1200" dirty="0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5°</a:t>
                      </a:r>
                      <a:endParaRPr lang="pt-BR" sz="2000" b="1" i="0" u="none" strike="noStrike" kern="1200" dirty="0">
                        <a:solidFill>
                          <a:srgbClr val="0052A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0" i="0" u="none" strike="noStrike" kern="1200" dirty="0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Finlândia</a:t>
                      </a:r>
                      <a:endParaRPr lang="pt-BR" sz="2000" b="0" i="0" u="none" strike="noStrike" kern="1200" dirty="0">
                        <a:solidFill>
                          <a:srgbClr val="0052A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u="none" strike="noStrike" kern="1200" dirty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531</a:t>
                      </a:r>
                    </a:p>
                  </a:txBody>
                  <a:tcPr marL="9525" marR="9525" marT="9525" marB="0" anchor="ctr"/>
                </a:tc>
              </a:tr>
              <a:tr h="359792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i="0" u="none" strike="noStrike" kern="1200" dirty="0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6°</a:t>
                      </a:r>
                      <a:endParaRPr lang="pt-BR" sz="2000" b="1" i="0" u="none" strike="noStrike" kern="1200" dirty="0">
                        <a:solidFill>
                          <a:srgbClr val="0052A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0" i="0" u="none" strike="noStrike" kern="1200" dirty="0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Macau </a:t>
                      </a:r>
                      <a:r>
                        <a:rPr lang="pt-BR" sz="2000" b="0" i="0" u="none" strike="noStrike" kern="1200" dirty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(China)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u="none" strike="noStrike" kern="1200" dirty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529</a:t>
                      </a:r>
                    </a:p>
                  </a:txBody>
                  <a:tcPr marL="9525" marR="9525" marT="9525" marB="0" anchor="ctr"/>
                </a:tc>
              </a:tr>
              <a:tr h="359792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i="0" u="none" strike="noStrike" kern="1200" dirty="0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7°</a:t>
                      </a:r>
                      <a:endParaRPr lang="pt-BR" sz="2000" b="1" i="0" u="none" strike="noStrike" kern="1200" dirty="0">
                        <a:solidFill>
                          <a:srgbClr val="0052A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0" i="0" u="none" strike="noStrike" kern="1200" dirty="0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Canadá</a:t>
                      </a:r>
                      <a:endParaRPr lang="pt-BR" sz="2000" b="0" i="0" u="none" strike="noStrike" kern="1200" dirty="0">
                        <a:solidFill>
                          <a:srgbClr val="0052A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u="none" strike="noStrike" kern="1200" dirty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528</a:t>
                      </a:r>
                    </a:p>
                  </a:txBody>
                  <a:tcPr marL="9525" marR="9525" marT="9525" marB="0" anchor="ctr"/>
                </a:tc>
              </a:tr>
              <a:tr h="359792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i="0" u="none" strike="noStrike" kern="1200" dirty="0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8°</a:t>
                      </a:r>
                      <a:endParaRPr lang="pt-BR" sz="2000" b="1" i="0" u="none" strike="noStrike" kern="1200" dirty="0">
                        <a:solidFill>
                          <a:srgbClr val="0052A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0" i="0" u="none" strike="noStrike" kern="1200" dirty="0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Vietnã</a:t>
                      </a:r>
                      <a:endParaRPr lang="pt-BR" sz="2000" b="0" i="0" u="none" strike="noStrike" kern="1200" dirty="0">
                        <a:solidFill>
                          <a:srgbClr val="0052A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u="none" strike="noStrike" kern="1200" dirty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525</a:t>
                      </a:r>
                    </a:p>
                  </a:txBody>
                  <a:tcPr marL="9525" marR="9525" marT="9525" marB="0" anchor="ctr"/>
                </a:tc>
              </a:tr>
              <a:tr h="359792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i="0" u="none" strike="noStrike" kern="1200" dirty="0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9°</a:t>
                      </a:r>
                      <a:endParaRPr lang="pt-BR" sz="2000" b="1" i="0" u="none" strike="noStrike" kern="1200" dirty="0">
                        <a:solidFill>
                          <a:srgbClr val="0052A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0" i="0" u="none" strike="noStrike" kern="1200" dirty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Hong Kong (China)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u="none" strike="noStrike" kern="1200" dirty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523</a:t>
                      </a:r>
                    </a:p>
                  </a:txBody>
                  <a:tcPr marL="9525" marR="9525" marT="9525" marB="0" anchor="ctr"/>
                </a:tc>
              </a:tr>
              <a:tr h="359792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i="0" u="none" strike="noStrike" kern="1200" dirty="0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10°</a:t>
                      </a:r>
                      <a:endParaRPr lang="pt-BR" sz="2000" b="1" i="0" u="none" strike="noStrike" kern="1200" dirty="0">
                        <a:solidFill>
                          <a:srgbClr val="0052A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0" i="0" u="none" strike="noStrike" kern="1200" dirty="0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P-X-J-G (China)</a:t>
                      </a:r>
                      <a:endParaRPr lang="pt-BR" sz="2000" b="0" i="0" u="none" strike="noStrike" kern="1200" dirty="0">
                        <a:solidFill>
                          <a:srgbClr val="0052A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u="none" strike="noStrike" kern="1200" dirty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518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7926606"/>
              </p:ext>
            </p:extLst>
          </p:nvPr>
        </p:nvGraphicFramePr>
        <p:xfrm>
          <a:off x="6162806" y="1427966"/>
          <a:ext cx="5736920" cy="4320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9068"/>
                <a:gridCol w="3003011"/>
                <a:gridCol w="1324841"/>
              </a:tblGrid>
              <a:tr h="6058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Posição</a:t>
                      </a:r>
                      <a:endParaRPr lang="pt-BR" sz="2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10535" marR="10535" marT="10535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 países </a:t>
                      </a:r>
                      <a:r>
                        <a:rPr lang="pt-BR" sz="20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com pior</a:t>
                      </a:r>
                      <a:endParaRPr lang="pt-BR" sz="2000" u="none" strike="noStrike" dirty="0" smtClean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algn="ctr" fontAlgn="b"/>
                      <a:r>
                        <a:rPr lang="pt-BR" sz="200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desempenho</a:t>
                      </a:r>
                      <a:endParaRPr lang="pt-BR" sz="2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10535" marR="10535" marT="10535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Média</a:t>
                      </a:r>
                      <a:endParaRPr lang="pt-BR" sz="2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10535" marR="10535" marT="10535" marB="0" anchor="ctr">
                    <a:solidFill>
                      <a:schemeClr val="tx2"/>
                    </a:solidFill>
                  </a:tcPr>
                </a:tc>
              </a:tr>
              <a:tr h="365735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61°</a:t>
                      </a:r>
                      <a:endParaRPr lang="pt-BR" sz="2000" b="1" i="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0" i="0" u="none" strike="noStrike" kern="1200" dirty="0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Jordânia</a:t>
                      </a:r>
                      <a:endParaRPr lang="pt-BR" sz="2000" b="0" i="0" u="none" strike="noStrike" kern="1200" dirty="0">
                        <a:solidFill>
                          <a:srgbClr val="0052A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u="none" strike="noStrike" kern="120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409</a:t>
                      </a:r>
                    </a:p>
                  </a:txBody>
                  <a:tcPr marL="9525" marR="9525" marT="9525" marB="0" anchor="ctr"/>
                </a:tc>
              </a:tr>
              <a:tr h="362322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62°</a:t>
                      </a:r>
                      <a:endParaRPr lang="pt-BR" sz="2000" b="1" i="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0" i="0" u="none" strike="noStrike" kern="1200" dirty="0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Indonésia</a:t>
                      </a:r>
                      <a:endParaRPr lang="pt-BR" sz="2000" b="0" i="0" u="none" strike="noStrike" kern="1200" dirty="0">
                        <a:solidFill>
                          <a:srgbClr val="0052A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u="none" strike="noStrike" kern="120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403</a:t>
                      </a:r>
                    </a:p>
                  </a:txBody>
                  <a:tcPr marL="9525" marR="9525" marT="9525" marB="0" anchor="ctr"/>
                </a:tc>
              </a:tr>
              <a:tr h="426225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800" b="1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63°</a:t>
                      </a:r>
                      <a:endParaRPr lang="pt-BR" sz="2800" b="1" i="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800" b="1" i="0" u="none" strike="noStrike" kern="1200" dirty="0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Brasil</a:t>
                      </a:r>
                      <a:endParaRPr lang="pt-BR" sz="2800" b="1" i="0" u="none" strike="noStrike" kern="1200" dirty="0">
                        <a:solidFill>
                          <a:srgbClr val="0052A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800" b="1" u="none" strike="noStrike" kern="1200" dirty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401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</a:tr>
              <a:tr h="362322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64°</a:t>
                      </a:r>
                      <a:endParaRPr lang="pt-BR" sz="2000" b="1" i="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0" i="0" u="none" strike="noStrike" kern="1200" dirty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Peru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u="none" strike="noStrike" kern="1200" dirty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397</a:t>
                      </a:r>
                    </a:p>
                  </a:txBody>
                  <a:tcPr marL="9525" marR="9525" marT="9525" marB="0" anchor="ctr"/>
                </a:tc>
              </a:tr>
              <a:tr h="362322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65°</a:t>
                      </a:r>
                      <a:endParaRPr lang="pt-BR" sz="2000" b="1" i="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0" i="0" u="none" strike="noStrike" kern="1200" dirty="0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Líbano</a:t>
                      </a:r>
                      <a:endParaRPr lang="pt-BR" sz="2000" b="0" i="0" u="none" strike="noStrike" kern="1200" dirty="0">
                        <a:solidFill>
                          <a:srgbClr val="0052A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u="none" strike="noStrike" kern="1200" dirty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386</a:t>
                      </a:r>
                    </a:p>
                  </a:txBody>
                  <a:tcPr marL="9525" marR="9525" marT="9525" marB="0" anchor="ctr"/>
                </a:tc>
              </a:tr>
              <a:tr h="362322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66°</a:t>
                      </a:r>
                      <a:endParaRPr lang="pt-BR" sz="2000" b="1" i="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0" i="0" u="none" strike="noStrike" kern="1200" dirty="0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Tunísia</a:t>
                      </a:r>
                      <a:endParaRPr lang="pt-BR" sz="2000" b="0" i="0" u="none" strike="noStrike" kern="1200" dirty="0">
                        <a:solidFill>
                          <a:srgbClr val="0052A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u="none" strike="noStrike" kern="1200" dirty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386</a:t>
                      </a:r>
                    </a:p>
                  </a:txBody>
                  <a:tcPr marL="9525" marR="9525" marT="9525" marB="0" anchor="ctr"/>
                </a:tc>
              </a:tr>
              <a:tr h="362322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67°</a:t>
                      </a:r>
                      <a:endParaRPr lang="pt-BR" sz="2000" b="1" i="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0" i="0" u="none" strike="noStrike" kern="1200" dirty="0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FYROM (Macedônia)</a:t>
                      </a:r>
                      <a:endParaRPr lang="pt-BR" sz="2000" b="0" i="0" u="none" strike="noStrike" kern="1200" dirty="0">
                        <a:solidFill>
                          <a:srgbClr val="0052A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u="none" strike="noStrike" kern="1200" dirty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384</a:t>
                      </a:r>
                    </a:p>
                  </a:txBody>
                  <a:tcPr marL="9525" marR="9525" marT="9525" marB="0" anchor="ctr"/>
                </a:tc>
              </a:tr>
              <a:tr h="362322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68°</a:t>
                      </a:r>
                      <a:endParaRPr lang="pt-BR" sz="2000" b="1" i="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0" i="0" u="none" strike="noStrike" kern="1200" dirty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Kosovo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u="none" strike="noStrike" kern="1200" dirty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378</a:t>
                      </a:r>
                    </a:p>
                  </a:txBody>
                  <a:tcPr marL="9525" marR="9525" marT="9525" marB="0" anchor="ctr"/>
                </a:tc>
              </a:tr>
              <a:tr h="362322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69°</a:t>
                      </a:r>
                      <a:endParaRPr lang="pt-BR" sz="2000" b="1" i="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0" i="0" u="none" strike="noStrike" kern="1200" dirty="0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Argélia</a:t>
                      </a:r>
                      <a:endParaRPr lang="pt-BR" sz="2000" b="0" i="0" u="none" strike="noStrike" kern="1200" dirty="0">
                        <a:solidFill>
                          <a:srgbClr val="0052A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u="none" strike="noStrike" kern="1200" dirty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376</a:t>
                      </a:r>
                    </a:p>
                  </a:txBody>
                  <a:tcPr marL="9525" marR="9525" marT="9525" marB="0" anchor="ctr"/>
                </a:tc>
              </a:tr>
              <a:tr h="362322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i="0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70°</a:t>
                      </a:r>
                      <a:endParaRPr lang="pt-BR" sz="2000" b="1" i="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0" i="0" u="none" strike="noStrike" kern="1200" dirty="0" smtClean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República Dominicana</a:t>
                      </a:r>
                      <a:endParaRPr lang="pt-BR" sz="2000" b="0" i="0" u="none" strike="noStrike" kern="1200" dirty="0">
                        <a:solidFill>
                          <a:srgbClr val="0052A4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2000" b="1" u="none" strike="noStrike" kern="1200" dirty="0">
                          <a:solidFill>
                            <a:srgbClr val="0052A4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332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054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4" y="1366977"/>
            <a:ext cx="1930400" cy="4365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tângulo 12"/>
          <p:cNvSpPr>
            <a:spLocks noChangeArrowheads="1"/>
          </p:cNvSpPr>
          <p:nvPr/>
        </p:nvSpPr>
        <p:spPr bwMode="auto">
          <a:xfrm>
            <a:off x="147199" y="6102297"/>
            <a:ext cx="401719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dirty="0">
                <a:solidFill>
                  <a:schemeClr val="bg1"/>
                </a:solidFill>
              </a:rPr>
              <a:t>Fonte: PNAD/IBGE, Todos pela Educação.</a:t>
            </a:r>
          </a:p>
        </p:txBody>
      </p:sp>
      <p:sp>
        <p:nvSpPr>
          <p:cNvPr id="15" name="Retângulo 13"/>
          <p:cNvSpPr>
            <a:spLocks noChangeArrowheads="1"/>
          </p:cNvSpPr>
          <p:nvPr/>
        </p:nvSpPr>
        <p:spPr bwMode="auto">
          <a:xfrm>
            <a:off x="1161052" y="529625"/>
            <a:ext cx="104727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sz="3200" b="1" dirty="0" smtClean="0">
                <a:solidFill>
                  <a:srgbClr val="002060"/>
                </a:solidFill>
                <a:ea typeface="ＭＳ Ｐゴシック" panose="020B0600070205080204" pitchFamily="34" charset="-128"/>
                <a:cs typeface="DokChampa" panose="020B0604020202020204" pitchFamily="34" charset="-34"/>
              </a:rPr>
              <a:t>O ATUAL MODELO DO ENSINO MÉDIO...</a:t>
            </a:r>
            <a:endParaRPr lang="pt-BR" sz="3200" b="1" dirty="0">
              <a:solidFill>
                <a:srgbClr val="002060"/>
              </a:solidFill>
              <a:ea typeface="ＭＳ Ｐゴシック" panose="020B0600070205080204" pitchFamily="34" charset="-128"/>
              <a:cs typeface="DokChampa" panose="020B0604020202020204" pitchFamily="34" charset="-34"/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2959107" y="1827481"/>
            <a:ext cx="7216775" cy="13234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800" b="1" dirty="0">
                <a:solidFill>
                  <a:srgbClr val="002060"/>
                </a:solidFill>
              </a:rPr>
              <a:t>77</a:t>
            </a:r>
            <a:r>
              <a:rPr lang="pt-BR" sz="2400" b="1" dirty="0" smtClean="0">
                <a:solidFill>
                  <a:schemeClr val="tx2"/>
                </a:solidFill>
                <a:latin typeface="+mn-lt"/>
              </a:rPr>
              <a:t> </a:t>
            </a:r>
            <a:r>
              <a:rPr lang="pt-BR" sz="24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milhões</a:t>
            </a:r>
            <a:r>
              <a:rPr lang="pt-BR" sz="2400" b="1" dirty="0" smtClean="0">
                <a:solidFill>
                  <a:schemeClr val="tx2"/>
                </a:solidFill>
                <a:latin typeface="+mn-lt"/>
              </a:rPr>
              <a:t> </a:t>
            </a:r>
            <a:r>
              <a:rPr lang="pt-BR" sz="2400" dirty="0" smtClean="0">
                <a:solidFill>
                  <a:schemeClr val="tx2"/>
                </a:solidFill>
              </a:rPr>
              <a:t>dos adultos brasileiros </a:t>
            </a:r>
            <a:r>
              <a:rPr lang="pt-BR" sz="24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não têm o ensino médio completo</a:t>
            </a:r>
            <a:endParaRPr lang="pt-BR" sz="24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8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2999817" y="3818981"/>
            <a:ext cx="7152502" cy="15696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800" b="1" dirty="0">
                <a:solidFill>
                  <a:srgbClr val="002060"/>
                </a:solidFill>
                <a:latin typeface="+mn-lt"/>
              </a:rPr>
              <a:t>83% </a:t>
            </a:r>
            <a:r>
              <a:rPr lang="pt-BR" sz="2400" dirty="0">
                <a:solidFill>
                  <a:schemeClr val="tx2"/>
                </a:solidFill>
                <a:latin typeface="+mn-lt"/>
              </a:rPr>
              <a:t>dos jovens que estão nas escolas hoje </a:t>
            </a:r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não irão para a universidade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2400" b="1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795" y="5924682"/>
            <a:ext cx="1796298" cy="684240"/>
          </a:xfrm>
          <a:prstGeom prst="rect">
            <a:avLst/>
          </a:prstGeom>
        </p:spPr>
      </p:pic>
      <p:pic>
        <p:nvPicPr>
          <p:cNvPr id="12" name="Picture 2" descr="C:\Users\marcelo.prim\Downloads\Logo SENAI Cx Md Azul Inic Port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865" y="5924682"/>
            <a:ext cx="1858861" cy="684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274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6"/>
          <a:stretch>
            <a:fillRect/>
          </a:stretch>
        </p:blipFill>
        <p:spPr bwMode="auto">
          <a:xfrm>
            <a:off x="7913566" y="0"/>
            <a:ext cx="4278434" cy="568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Conector reto 19"/>
          <p:cNvCxnSpPr/>
          <p:nvPr/>
        </p:nvCxnSpPr>
        <p:spPr>
          <a:xfrm>
            <a:off x="4722124" y="4270276"/>
            <a:ext cx="2317750" cy="0"/>
          </a:xfrm>
          <a:prstGeom prst="line">
            <a:avLst/>
          </a:prstGeom>
          <a:ln>
            <a:solidFill>
              <a:schemeClr val="bg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21"/>
          <p:cNvCxnSpPr/>
          <p:nvPr/>
        </p:nvCxnSpPr>
        <p:spPr>
          <a:xfrm>
            <a:off x="4722124" y="4867176"/>
            <a:ext cx="2317750" cy="0"/>
          </a:xfrm>
          <a:prstGeom prst="line">
            <a:avLst/>
          </a:prstGeom>
          <a:ln>
            <a:solidFill>
              <a:schemeClr val="bg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22"/>
          <p:cNvCxnSpPr/>
          <p:nvPr/>
        </p:nvCxnSpPr>
        <p:spPr>
          <a:xfrm>
            <a:off x="2699847" y="5686425"/>
            <a:ext cx="2317750" cy="0"/>
          </a:xfrm>
          <a:prstGeom prst="line">
            <a:avLst/>
          </a:prstGeom>
          <a:ln>
            <a:solidFill>
              <a:schemeClr val="bg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upo 14"/>
          <p:cNvGrpSpPr/>
          <p:nvPr/>
        </p:nvGrpSpPr>
        <p:grpSpPr>
          <a:xfrm>
            <a:off x="1008933" y="1451113"/>
            <a:ext cx="5678998" cy="4235311"/>
            <a:chOff x="116632" y="6537176"/>
            <a:chExt cx="2808312" cy="2232248"/>
          </a:xfrm>
        </p:grpSpPr>
        <p:sp>
          <p:nvSpPr>
            <p:cNvPr id="17" name="Retângulo 16"/>
            <p:cNvSpPr/>
            <p:nvPr/>
          </p:nvSpPr>
          <p:spPr>
            <a:xfrm>
              <a:off x="116632" y="6537176"/>
              <a:ext cx="2664296" cy="2232248"/>
            </a:xfrm>
            <a:prstGeom prst="rect">
              <a:avLst/>
            </a:prstGeom>
            <a:solidFill>
              <a:srgbClr val="EDF2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prstClr val="white"/>
                </a:solidFill>
              </a:endParaRPr>
            </a:p>
          </p:txBody>
        </p:sp>
        <p:pic>
          <p:nvPicPr>
            <p:cNvPr id="18" name="Picture 2" descr="http://www.raiadiplomatica.com/wp-content/uploads/2011/03/alemanha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8640" y="7833320"/>
              <a:ext cx="504056" cy="36003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pic>
          <p:nvPicPr>
            <p:cNvPr id="19" name="Picture 4" descr="http://www.brasil-turismo.com/imagens/bandeiras/bandeira-dobrasil.g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84784" y="8337376"/>
              <a:ext cx="504056" cy="352574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20" name="CaixaDeTexto 19"/>
            <p:cNvSpPr txBox="1"/>
            <p:nvPr/>
          </p:nvSpPr>
          <p:spPr>
            <a:xfrm>
              <a:off x="1988840" y="8265368"/>
              <a:ext cx="720080" cy="50286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pt-BR" sz="2800" b="1" dirty="0" smtClean="0">
                  <a:solidFill>
                    <a:srgbClr val="FC7404"/>
                  </a:solidFill>
                  <a:latin typeface="Century Gothic" pitchFamily="34" charset="0"/>
                </a:rPr>
                <a:t>11,1%* </a:t>
              </a:r>
            </a:p>
            <a:p>
              <a:r>
                <a:rPr lang="pt-BR" sz="2800" b="1" dirty="0" smtClean="0">
                  <a:solidFill>
                    <a:srgbClr val="0052A4"/>
                  </a:solidFill>
                  <a:latin typeface="Century Gothic" pitchFamily="34" charset="0"/>
                </a:rPr>
                <a:t>Brasil</a:t>
              </a:r>
              <a:endParaRPr lang="pt-BR" sz="2800" b="1" dirty="0">
                <a:solidFill>
                  <a:srgbClr val="0052A4"/>
                </a:solidFill>
                <a:latin typeface="Century Gothic" pitchFamily="34" charset="0"/>
              </a:endParaRPr>
            </a:p>
          </p:txBody>
        </p:sp>
        <p:sp>
          <p:nvSpPr>
            <p:cNvPr id="21" name="CaixaDeTexto 20"/>
            <p:cNvSpPr txBox="1"/>
            <p:nvPr/>
          </p:nvSpPr>
          <p:spPr>
            <a:xfrm>
              <a:off x="692696" y="7833320"/>
              <a:ext cx="864096" cy="348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 smtClean="0">
                  <a:solidFill>
                    <a:srgbClr val="70AD47">
                      <a:lumMod val="75000"/>
                    </a:srgbClr>
                  </a:solidFill>
                  <a:latin typeface="Century Gothic" pitchFamily="34" charset="0"/>
                </a:rPr>
                <a:t>51,5% </a:t>
              </a:r>
            </a:p>
            <a:p>
              <a:r>
                <a:rPr lang="pt-BR" sz="2000" b="1" dirty="0" smtClean="0">
                  <a:solidFill>
                    <a:srgbClr val="0052A4"/>
                  </a:solidFill>
                  <a:latin typeface="Century Gothic" pitchFamily="34" charset="0"/>
                </a:rPr>
                <a:t>Alemanha</a:t>
              </a:r>
              <a:endParaRPr lang="pt-BR" sz="2000" b="1" dirty="0">
                <a:solidFill>
                  <a:srgbClr val="0052A4"/>
                </a:solidFill>
                <a:latin typeface="Century Gothic" pitchFamily="34" charset="0"/>
              </a:endParaRPr>
            </a:p>
          </p:txBody>
        </p:sp>
        <p:pic>
          <p:nvPicPr>
            <p:cNvPr id="22" name="Picture 8" descr="http://www.suapesquisa.com/paises/finlandia/bandeira_da_finlandia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88640" y="7257256"/>
              <a:ext cx="504056" cy="38167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23" name="CaixaDeTexto 22"/>
            <p:cNvSpPr txBox="1"/>
            <p:nvPr/>
          </p:nvSpPr>
          <p:spPr>
            <a:xfrm>
              <a:off x="692696" y="7329264"/>
              <a:ext cx="792088" cy="348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 smtClean="0">
                  <a:solidFill>
                    <a:srgbClr val="70AD47">
                      <a:lumMod val="75000"/>
                    </a:srgbClr>
                  </a:solidFill>
                  <a:latin typeface="Century Gothic" pitchFamily="34" charset="0"/>
                </a:rPr>
                <a:t>69,7% </a:t>
              </a:r>
            </a:p>
            <a:p>
              <a:r>
                <a:rPr lang="pt-BR" sz="2000" b="1" dirty="0" smtClean="0">
                  <a:solidFill>
                    <a:srgbClr val="0052A4"/>
                  </a:solidFill>
                  <a:latin typeface="Century Gothic" pitchFamily="34" charset="0"/>
                </a:rPr>
                <a:t>Finlândia</a:t>
              </a:r>
              <a:endParaRPr lang="pt-BR" sz="2000" b="1" dirty="0">
                <a:solidFill>
                  <a:srgbClr val="0052A4"/>
                </a:solidFill>
                <a:latin typeface="Century Gothic" pitchFamily="34" charset="0"/>
              </a:endParaRPr>
            </a:p>
          </p:txBody>
        </p:sp>
        <p:pic>
          <p:nvPicPr>
            <p:cNvPr id="29" name="Picture 10" descr="http://www.bandeiras-nacionais.com/media/flags/flagge-spanien.gi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88640" y="8337376"/>
              <a:ext cx="504056" cy="34981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30" name="CaixaDeTexto 29"/>
            <p:cNvSpPr txBox="1"/>
            <p:nvPr/>
          </p:nvSpPr>
          <p:spPr>
            <a:xfrm>
              <a:off x="692696" y="8337376"/>
              <a:ext cx="720080" cy="348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 smtClean="0">
                  <a:solidFill>
                    <a:srgbClr val="70AD47">
                      <a:lumMod val="75000"/>
                    </a:srgbClr>
                  </a:solidFill>
                  <a:latin typeface="Century Gothic" pitchFamily="34" charset="0"/>
                </a:rPr>
                <a:t>44,6% </a:t>
              </a:r>
            </a:p>
            <a:p>
              <a:r>
                <a:rPr lang="pt-BR" sz="2000" b="1" dirty="0" smtClean="0">
                  <a:solidFill>
                    <a:srgbClr val="0052A4"/>
                  </a:solidFill>
                  <a:latin typeface="Century Gothic" pitchFamily="34" charset="0"/>
                </a:rPr>
                <a:t>Espanha</a:t>
              </a:r>
              <a:endParaRPr lang="pt-BR" sz="2000" b="1" dirty="0">
                <a:solidFill>
                  <a:srgbClr val="0052A4"/>
                </a:solidFill>
                <a:latin typeface="Century Gothic" pitchFamily="34" charset="0"/>
              </a:endParaRPr>
            </a:p>
          </p:txBody>
        </p:sp>
        <p:pic>
          <p:nvPicPr>
            <p:cNvPr id="31" name="Picture 14" descr="http://geo5.net/imagens/bandeira-do-reino-unido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484784" y="7833320"/>
              <a:ext cx="504056" cy="34563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32" name="CaixaDeTexto 31"/>
            <p:cNvSpPr txBox="1"/>
            <p:nvPr/>
          </p:nvSpPr>
          <p:spPr>
            <a:xfrm>
              <a:off x="1988840" y="7833320"/>
              <a:ext cx="936104" cy="348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 smtClean="0">
                  <a:solidFill>
                    <a:srgbClr val="70AD47">
                      <a:lumMod val="75000"/>
                    </a:srgbClr>
                  </a:solidFill>
                  <a:latin typeface="Century Gothic" pitchFamily="34" charset="0"/>
                </a:rPr>
                <a:t>32,1% </a:t>
              </a:r>
            </a:p>
            <a:p>
              <a:r>
                <a:rPr lang="pt-BR" sz="2000" b="1" dirty="0" smtClean="0">
                  <a:solidFill>
                    <a:srgbClr val="0052A4"/>
                  </a:solidFill>
                  <a:latin typeface="Century Gothic" pitchFamily="34" charset="0"/>
                </a:rPr>
                <a:t>Reino</a:t>
              </a:r>
              <a:r>
                <a:rPr lang="pt-BR" sz="900" b="1" dirty="0" smtClean="0">
                  <a:solidFill>
                    <a:srgbClr val="0052A4"/>
                  </a:solidFill>
                  <a:latin typeface="Century Gothic" pitchFamily="34" charset="0"/>
                </a:rPr>
                <a:t> </a:t>
              </a:r>
              <a:r>
                <a:rPr lang="pt-BR" sz="2000" b="1" dirty="0" smtClean="0">
                  <a:solidFill>
                    <a:srgbClr val="0052A4"/>
                  </a:solidFill>
                  <a:latin typeface="Century Gothic" pitchFamily="34" charset="0"/>
                </a:rPr>
                <a:t>Unido</a:t>
              </a:r>
              <a:endParaRPr lang="pt-BR" sz="2000" b="1" dirty="0">
                <a:solidFill>
                  <a:srgbClr val="0052A4"/>
                </a:solidFill>
                <a:latin typeface="Century Gothic" pitchFamily="34" charset="0"/>
              </a:endParaRPr>
            </a:p>
          </p:txBody>
        </p:sp>
        <p:pic>
          <p:nvPicPr>
            <p:cNvPr id="33" name="Picture 16" descr="http://lusilinha.com/ptflag.gif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484784" y="7329264"/>
              <a:ext cx="504056" cy="33933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34" name="CaixaDeTexto 33"/>
            <p:cNvSpPr txBox="1"/>
            <p:nvPr/>
          </p:nvSpPr>
          <p:spPr>
            <a:xfrm>
              <a:off x="1988840" y="7329264"/>
              <a:ext cx="936104" cy="348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 smtClean="0">
                  <a:solidFill>
                    <a:srgbClr val="70AD47">
                      <a:lumMod val="75000"/>
                    </a:srgbClr>
                  </a:solidFill>
                  <a:latin typeface="Century Gothic" pitchFamily="34" charset="0"/>
                </a:rPr>
                <a:t>38,8% </a:t>
              </a:r>
            </a:p>
            <a:p>
              <a:r>
                <a:rPr lang="pt-BR" sz="2000" b="1" dirty="0" smtClean="0">
                  <a:solidFill>
                    <a:srgbClr val="0052A4"/>
                  </a:solidFill>
                  <a:latin typeface="Century Gothic" pitchFamily="34" charset="0"/>
                </a:rPr>
                <a:t>Portugal</a:t>
              </a:r>
              <a:endParaRPr lang="pt-BR" sz="2000" b="1" dirty="0">
                <a:solidFill>
                  <a:srgbClr val="0052A4"/>
                </a:solidFill>
                <a:latin typeface="Century Gothic" pitchFamily="34" charset="0"/>
              </a:endParaRPr>
            </a:p>
          </p:txBody>
        </p:sp>
        <p:sp>
          <p:nvSpPr>
            <p:cNvPr id="35" name="CaixaDeTexto 34"/>
            <p:cNvSpPr txBox="1"/>
            <p:nvPr/>
          </p:nvSpPr>
          <p:spPr>
            <a:xfrm>
              <a:off x="692696" y="6753200"/>
              <a:ext cx="720080" cy="348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 smtClean="0">
                  <a:solidFill>
                    <a:srgbClr val="70AD47">
                      <a:lumMod val="75000"/>
                    </a:srgbClr>
                  </a:solidFill>
                  <a:latin typeface="Century Gothic" pitchFamily="34" charset="0"/>
                </a:rPr>
                <a:t>76,8% </a:t>
              </a:r>
            </a:p>
            <a:p>
              <a:r>
                <a:rPr lang="pt-BR" sz="2000" b="1" dirty="0" smtClean="0">
                  <a:solidFill>
                    <a:srgbClr val="0052A4"/>
                  </a:solidFill>
                  <a:latin typeface="Century Gothic" pitchFamily="34" charset="0"/>
                </a:rPr>
                <a:t>Áustria</a:t>
              </a:r>
              <a:endParaRPr lang="pt-BR" sz="2000" b="1" dirty="0">
                <a:solidFill>
                  <a:srgbClr val="0052A4"/>
                </a:solidFill>
                <a:latin typeface="Century Gothic" pitchFamily="34" charset="0"/>
              </a:endParaRPr>
            </a:p>
          </p:txBody>
        </p:sp>
        <p:sp>
          <p:nvSpPr>
            <p:cNvPr id="36" name="CaixaDeTexto 35"/>
            <p:cNvSpPr txBox="1"/>
            <p:nvPr/>
          </p:nvSpPr>
          <p:spPr>
            <a:xfrm>
              <a:off x="1988840" y="6753200"/>
              <a:ext cx="792088" cy="348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 smtClean="0">
                  <a:solidFill>
                    <a:srgbClr val="70AD47">
                      <a:lumMod val="75000"/>
                    </a:srgbClr>
                  </a:solidFill>
                  <a:latin typeface="Century Gothic" pitchFamily="34" charset="0"/>
                </a:rPr>
                <a:t>44,3% </a:t>
              </a:r>
            </a:p>
            <a:p>
              <a:r>
                <a:rPr lang="pt-BR" sz="2000" b="1" dirty="0" smtClean="0">
                  <a:solidFill>
                    <a:srgbClr val="0052A4"/>
                  </a:solidFill>
                  <a:latin typeface="Century Gothic" pitchFamily="34" charset="0"/>
                </a:rPr>
                <a:t>França</a:t>
              </a:r>
              <a:endParaRPr lang="pt-BR" sz="2000" b="1" dirty="0">
                <a:solidFill>
                  <a:srgbClr val="0052A4"/>
                </a:solidFill>
                <a:latin typeface="Century Gothic" pitchFamily="34" charset="0"/>
              </a:endParaRPr>
            </a:p>
          </p:txBody>
        </p:sp>
        <p:pic>
          <p:nvPicPr>
            <p:cNvPr id="37" name="Picture 6" descr="http://www.1001bandeiras.com/europa/austria/1000.png?download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88640" y="6753200"/>
              <a:ext cx="504056" cy="33620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pic>
          <p:nvPicPr>
            <p:cNvPr id="38" name="Picture 12" descr="http://geo5.net/imagens/bandeira-da-fran%C3%A7a-grande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484784" y="6753200"/>
              <a:ext cx="504056" cy="34555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</p:grpSp>
      <p:sp>
        <p:nvSpPr>
          <p:cNvPr id="40" name="Rectangle 5"/>
          <p:cNvSpPr>
            <a:spLocks noChangeArrowheads="1"/>
          </p:cNvSpPr>
          <p:nvPr/>
        </p:nvSpPr>
        <p:spPr bwMode="auto">
          <a:xfrm>
            <a:off x="129133" y="5916178"/>
            <a:ext cx="71800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ED7D31"/>
              </a:buClr>
              <a:buFont typeface="Wingdings" pitchFamily="2" charset="2"/>
              <a:buNone/>
            </a:pPr>
            <a:r>
              <a:rPr lang="pt-BR" altLang="pt-BR" sz="1400" dirty="0">
                <a:solidFill>
                  <a:prstClr val="white"/>
                </a:solidFill>
                <a:latin typeface="Century Gothic" pitchFamily="34" charset="0"/>
              </a:rPr>
              <a:t>Fonte: </a:t>
            </a:r>
            <a:r>
              <a:rPr lang="pt-BR" altLang="pt-BR" sz="1400" dirty="0" smtClean="0">
                <a:solidFill>
                  <a:prstClr val="white"/>
                </a:solidFill>
                <a:latin typeface="Century Gothic" pitchFamily="34" charset="0"/>
              </a:rPr>
              <a:t>Censo da Educação Básica, 2015 / CEDEFOP, 2013</a:t>
            </a:r>
          </a:p>
          <a:p>
            <a:pPr eaLnBrk="1" hangingPunct="1">
              <a:buClr>
                <a:srgbClr val="ED7D31"/>
              </a:buClr>
              <a:buFont typeface="Wingdings" pitchFamily="2" charset="2"/>
              <a:buNone/>
            </a:pPr>
            <a:r>
              <a:rPr lang="pt-BR" altLang="pt-BR" sz="1400" dirty="0" smtClean="0">
                <a:solidFill>
                  <a:prstClr val="white"/>
                </a:solidFill>
                <a:latin typeface="Century Gothic" pitchFamily="34" charset="0"/>
              </a:rPr>
              <a:t>Elaboração UNIEPRO</a:t>
            </a:r>
            <a:endParaRPr lang="pt-BR" altLang="pt-BR" sz="1400" dirty="0">
              <a:solidFill>
                <a:prstClr val="white"/>
              </a:solidFill>
              <a:latin typeface="Century Gothic" pitchFamily="34" charset="0"/>
            </a:endParaRPr>
          </a:p>
        </p:txBody>
      </p:sp>
      <p:sp>
        <p:nvSpPr>
          <p:cNvPr id="41" name="Retângulo 3"/>
          <p:cNvSpPr>
            <a:spLocks noChangeArrowheads="1"/>
          </p:cNvSpPr>
          <p:nvPr/>
        </p:nvSpPr>
        <p:spPr bwMode="auto">
          <a:xfrm>
            <a:off x="1038974" y="335902"/>
            <a:ext cx="751191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3200" b="1" dirty="0" smtClean="0">
                <a:solidFill>
                  <a:srgbClr val="1F497D"/>
                </a:solidFill>
                <a:latin typeface="+mn-lt"/>
              </a:rPr>
              <a:t>NO BRASIL, A </a:t>
            </a:r>
            <a:r>
              <a:rPr lang="pt-BR" sz="3200" b="1" dirty="0" smtClean="0">
                <a:solidFill>
                  <a:srgbClr val="E4A302"/>
                </a:solidFill>
                <a:latin typeface="+mn-lt"/>
              </a:rPr>
              <a:t>EDUCAÇÃO PROFISSIONAL </a:t>
            </a:r>
            <a:r>
              <a:rPr lang="pt-BR" sz="3200" b="1" dirty="0" smtClean="0">
                <a:solidFill>
                  <a:srgbClr val="1F497D"/>
                </a:solidFill>
                <a:latin typeface="+mn-lt"/>
              </a:rPr>
              <a:t>AINDA É ESCOLHA DE POUCOS</a:t>
            </a:r>
          </a:p>
        </p:txBody>
      </p:sp>
      <p:pic>
        <p:nvPicPr>
          <p:cNvPr id="26" name="Imagem 25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795" y="5924682"/>
            <a:ext cx="1796298" cy="684240"/>
          </a:xfrm>
          <a:prstGeom prst="rect">
            <a:avLst/>
          </a:prstGeom>
        </p:spPr>
      </p:pic>
      <p:pic>
        <p:nvPicPr>
          <p:cNvPr id="27" name="Picture 2" descr="C:\Users\marcelo.prim\Downloads\Logo SENAI Cx Md Azul Inic Port.pn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865" y="5924682"/>
            <a:ext cx="1858861" cy="684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395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3199" y="5934644"/>
            <a:ext cx="3414056" cy="682811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5688299" y="4002092"/>
            <a:ext cx="650370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123233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</a:rPr>
              <a:t>7</a:t>
            </a:r>
            <a:r>
              <a:rPr kumimoji="0" lang="pt-BR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</a:rPr>
              <a:t> </a:t>
            </a:r>
            <a:r>
              <a:rPr kumimoji="0" lang="pt-B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</a:rPr>
              <a:t>em cada </a:t>
            </a:r>
            <a:r>
              <a:rPr kumimoji="0" lang="pt-BR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</a:rPr>
              <a:t>10</a:t>
            </a:r>
            <a:r>
              <a:rPr kumimoji="0" lang="pt-BR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</a:rPr>
              <a:t> </a:t>
            </a:r>
            <a:r>
              <a:rPr kumimoji="0" lang="pt-B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</a:rPr>
              <a:t>alunos de cursos técnicos do SENAI </a:t>
            </a:r>
            <a:r>
              <a:rPr kumimoji="0" lang="pt-BR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</a:rPr>
              <a:t>conseguem emprego </a:t>
            </a:r>
            <a:r>
              <a:rPr kumimoji="0" lang="pt-B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</a:rPr>
              <a:t>no primeiro ano após a conclusão do curso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5423416" y="1077778"/>
            <a:ext cx="666519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123233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</a:rPr>
              <a:t>90% </a:t>
            </a:r>
            <a:r>
              <a:rPr kumimoji="0" lang="pt-B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</a:rPr>
              <a:t>dos brasileiros concordam que os cursos de </a:t>
            </a:r>
            <a:r>
              <a:rPr kumimoji="0" lang="pt-BR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</a:rPr>
              <a:t>educação profissional </a:t>
            </a:r>
            <a:r>
              <a:rPr kumimoji="0" lang="pt-BR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</a:rPr>
              <a:t>tem </a:t>
            </a:r>
            <a:r>
              <a:rPr kumimoji="0" lang="pt-BR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</a:rPr>
              <a:t>mais oportunidades no mercado de trabalho</a:t>
            </a:r>
          </a:p>
        </p:txBody>
      </p:sp>
      <p:cxnSp>
        <p:nvCxnSpPr>
          <p:cNvPr id="15" name="Conector reto 7"/>
          <p:cNvCxnSpPr>
            <a:cxnSpLocks noChangeShapeType="1"/>
          </p:cNvCxnSpPr>
          <p:nvPr/>
        </p:nvCxnSpPr>
        <p:spPr bwMode="auto">
          <a:xfrm flipV="1">
            <a:off x="5437931" y="3742078"/>
            <a:ext cx="6723682" cy="6399"/>
          </a:xfrm>
          <a:prstGeom prst="line">
            <a:avLst/>
          </a:prstGeom>
          <a:noFill/>
          <a:ln w="9525" algn="ctr">
            <a:solidFill>
              <a:srgbClr val="46A73F">
                <a:alpha val="60000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201414" y="6188259"/>
            <a:ext cx="593175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ED7D31"/>
              </a:buClr>
              <a:buFont typeface="Wingdings" pitchFamily="2" charset="2"/>
              <a:buNone/>
            </a:pPr>
            <a:r>
              <a:rPr lang="pt-BR" altLang="pt-BR" sz="1600" dirty="0">
                <a:solidFill>
                  <a:schemeClr val="bg1"/>
                </a:solidFill>
                <a:latin typeface="Century Gothic" pitchFamily="34" charset="0"/>
              </a:rPr>
              <a:t>Fonte: </a:t>
            </a:r>
            <a:r>
              <a:rPr lang="pt-BR" altLang="pt-BR" sz="1600" dirty="0" smtClean="0">
                <a:solidFill>
                  <a:schemeClr val="bg1"/>
                </a:solidFill>
                <a:latin typeface="Century Gothic" pitchFamily="34" charset="0"/>
              </a:rPr>
              <a:t>Pesquisa de Egresso, SENAI</a:t>
            </a:r>
            <a:endParaRPr lang="pt-BR" altLang="pt-BR" sz="16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0" y="0"/>
            <a:ext cx="1828800" cy="1672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71" r="48435"/>
          <a:stretch/>
        </p:blipFill>
        <p:spPr>
          <a:xfrm>
            <a:off x="-1" y="-633241"/>
            <a:ext cx="6133171" cy="6567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22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9ECB62">
                  <a:shade val="30000"/>
                  <a:satMod val="115000"/>
                </a:srgbClr>
              </a:gs>
              <a:gs pos="50000">
                <a:srgbClr val="9ECB62">
                  <a:shade val="67500"/>
                  <a:satMod val="115000"/>
                </a:srgbClr>
              </a:gs>
              <a:gs pos="100000">
                <a:srgbClr val="9ECB62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66"/>
          <a:stretch>
            <a:fillRect/>
          </a:stretch>
        </p:blipFill>
        <p:spPr bwMode="auto">
          <a:xfrm>
            <a:off x="7821211" y="0"/>
            <a:ext cx="437078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3106" y="881496"/>
            <a:ext cx="83979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40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O  MUNDO TORNA-SE CADA VEZ MAIS COMPLEXO E DINÂMICO</a:t>
            </a:r>
            <a:endParaRPr lang="pt-BR" sz="40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8" name="Conector reto 7"/>
          <p:cNvCxnSpPr/>
          <p:nvPr/>
        </p:nvCxnSpPr>
        <p:spPr>
          <a:xfrm>
            <a:off x="505892" y="3090076"/>
            <a:ext cx="7472363" cy="210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662939" y="3310592"/>
            <a:ext cx="7158271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32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Mudanças demográficas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32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Evolução da tecnologia digital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32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Rápida inovação nos modelos de negócios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3200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Alteração nas relações de trabalho</a:t>
            </a:r>
          </a:p>
        </p:txBody>
      </p:sp>
    </p:spTree>
    <p:extLst>
      <p:ext uri="{BB962C8B-B14F-4D97-AF65-F5344CB8AC3E}">
        <p14:creationId xmlns:p14="http://schemas.microsoft.com/office/powerpoint/2010/main" val="235847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15000" decel="85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07 0.05925 L 0.08021 0.05925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3199" y="5934644"/>
            <a:ext cx="3414056" cy="682811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6177516" y="3775854"/>
            <a:ext cx="1690577" cy="1944462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173"/>
            <a:endParaRPr lang="pt-BR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10" name="Gráfico 9"/>
          <p:cNvGraphicFramePr/>
          <p:nvPr>
            <p:extLst/>
          </p:nvPr>
        </p:nvGraphicFramePr>
        <p:xfrm>
          <a:off x="399029" y="1576788"/>
          <a:ext cx="7426534" cy="4115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6"/>
          <p:cNvSpPr txBox="1"/>
          <p:nvPr/>
        </p:nvSpPr>
        <p:spPr>
          <a:xfrm>
            <a:off x="1859920" y="1226940"/>
            <a:ext cx="4940403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173">
              <a:lnSpc>
                <a:spcPct val="150000"/>
              </a:lnSpc>
            </a:pP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76,1% </a:t>
            </a:r>
          </a:p>
          <a:p>
            <a:pPr algn="r" defTabSz="457173">
              <a:lnSpc>
                <a:spcPct val="150000"/>
              </a:lnSpc>
            </a:pP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dos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</a:rPr>
              <a:t>jovens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</a:rPr>
              <a:t>atribuem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</a:rPr>
              <a:t>grande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</a:rPr>
              <a:t>importância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da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</a:rPr>
              <a:t>educação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</a:rPr>
              <a:t>profissional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para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</a:rPr>
              <a:t>conseguir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o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</a:rPr>
              <a:t>primeiro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</a:rPr>
              <a:t>emprego</a:t>
            </a:r>
            <a:endParaRPr lang="en-US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1202207" y="191205"/>
            <a:ext cx="10765048" cy="11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3484" tIns="31742" rIns="63484" bIns="31742">
            <a:spAutoFit/>
          </a:bodyPr>
          <a:lstStyle/>
          <a:p>
            <a:pPr defTabSz="457173"/>
            <a:r>
              <a:rPr lang="pt-BR" altLang="pt-BR" sz="3600" b="1" dirty="0">
                <a:solidFill>
                  <a:srgbClr val="002060"/>
                </a:solidFill>
                <a:latin typeface="Calibri" panose="020F0502020204030204" pitchFamily="34" charset="0"/>
              </a:rPr>
              <a:t>A EDUCAÇÃO PROFISSIONAL É O PASSAPORTE PARA O PRIMEIRO EMPREGO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8344828" y="2311852"/>
            <a:ext cx="3830798" cy="3266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73">
              <a:lnSpc>
                <a:spcPct val="150000"/>
              </a:lnSpc>
            </a:pPr>
            <a:r>
              <a:rPr lang="pt-BR" sz="1528" b="1" dirty="0">
                <a:solidFill>
                  <a:schemeClr val="accent5">
                    <a:lumMod val="50000"/>
                  </a:schemeClr>
                </a:solidFill>
              </a:rPr>
              <a:t>Pergunta: </a:t>
            </a:r>
          </a:p>
          <a:p>
            <a:pPr algn="ctr" defTabSz="457173">
              <a:lnSpc>
                <a:spcPct val="150000"/>
              </a:lnSpc>
            </a:pPr>
            <a:r>
              <a:rPr lang="pt-BR" sz="1528" b="1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pt-BR" sz="1528" dirty="0">
                <a:solidFill>
                  <a:schemeClr val="accent5">
                    <a:lumMod val="50000"/>
                  </a:schemeClr>
                </a:solidFill>
              </a:rPr>
              <a:t>PARA QUEM FEZ/ESTÁ FAZENDO/PRETENDE FAZER CURSO TÉCNICO) </a:t>
            </a:r>
          </a:p>
          <a:p>
            <a:pPr algn="ctr" defTabSz="457173">
              <a:lnSpc>
                <a:spcPct val="150000"/>
              </a:lnSpc>
            </a:pPr>
            <a:r>
              <a:rPr lang="pt-BR" sz="1528" dirty="0">
                <a:solidFill>
                  <a:schemeClr val="accent5">
                    <a:lumMod val="50000"/>
                  </a:schemeClr>
                </a:solidFill>
              </a:rPr>
              <a:t>Utilizando uma escala de 0 a 10, em que 0 é nenhuma importância e 10 é muita importância, qual o grau de importância que você acredita que esse curso técnico tem: </a:t>
            </a:r>
            <a:r>
              <a:rPr lang="pt-BR" sz="1528" b="1" dirty="0">
                <a:solidFill>
                  <a:schemeClr val="accent5">
                    <a:lumMod val="50000"/>
                  </a:schemeClr>
                </a:solidFill>
              </a:rPr>
              <a:t>Para conseguir seu primeiro emprego </a:t>
            </a:r>
            <a:r>
              <a:rPr lang="pt-BR" sz="1528" dirty="0">
                <a:solidFill>
                  <a:schemeClr val="accent5">
                    <a:lumMod val="50000"/>
                  </a:schemeClr>
                </a:solidFill>
              </a:rPr>
              <a:t>(Estimulada e única)</a:t>
            </a:r>
          </a:p>
        </p:txBody>
      </p:sp>
      <p:graphicFrame>
        <p:nvGraphicFramePr>
          <p:cNvPr id="20" name="Tabela 19"/>
          <p:cNvGraphicFramePr>
            <a:graphicFrameLocks noGrp="1"/>
          </p:cNvGraphicFramePr>
          <p:nvPr>
            <p:extLst/>
          </p:nvPr>
        </p:nvGraphicFramePr>
        <p:xfrm>
          <a:off x="8553199" y="1291894"/>
          <a:ext cx="3081900" cy="88900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855474"/>
                <a:gridCol w="998053"/>
                <a:gridCol w="1228373"/>
              </a:tblGrid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chemeClr val="bg1"/>
                          </a:solidFill>
                        </a:rPr>
                        <a:t>Média</a:t>
                      </a: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chemeClr val="bg1"/>
                          </a:solidFill>
                        </a:rPr>
                        <a:t>Não sabe</a:t>
                      </a: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chemeClr val="bg1"/>
                          </a:solidFill>
                        </a:rPr>
                        <a:t>Não respondeu</a:t>
                      </a:r>
                      <a:endParaRPr lang="pt-BR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8,2</a:t>
                      </a:r>
                      <a:endParaRPr lang="pt-BR" sz="1800" b="1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0,6%</a:t>
                      </a:r>
                      <a:endParaRPr lang="pt-BR" sz="1800" b="1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10,7%</a:t>
                      </a:r>
                      <a:endParaRPr lang="pt-BR" sz="1800" b="1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201413" y="6188259"/>
            <a:ext cx="835178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658277"/>
            <a:r>
              <a:rPr lang="pt-BR" altLang="pt-BR" sz="1600" dirty="0">
                <a:solidFill>
                  <a:schemeClr val="bg1"/>
                </a:solidFill>
                <a:latin typeface="Century Gothic" pitchFamily="34" charset="0"/>
              </a:rPr>
              <a:t>Fonte: </a:t>
            </a:r>
            <a:r>
              <a:rPr lang="pt-BR" altLang="pt-BR" sz="1600" dirty="0" smtClean="0">
                <a:solidFill>
                  <a:schemeClr val="bg1"/>
                </a:solidFill>
                <a:latin typeface="Century Gothic" pitchFamily="34" charset="0"/>
              </a:rPr>
              <a:t>Pesquisa “</a:t>
            </a:r>
            <a:r>
              <a:rPr lang="pt-BR" sz="1600" dirty="0" smtClean="0">
                <a:solidFill>
                  <a:schemeClr val="bg1"/>
                </a:solidFill>
                <a:latin typeface="Century Gothic" pitchFamily="34" charset="0"/>
              </a:rPr>
              <a:t>Os Jovens, a Educação e </a:t>
            </a:r>
            <a:r>
              <a:rPr lang="pt-BR" sz="1600" dirty="0">
                <a:solidFill>
                  <a:schemeClr val="bg1"/>
                </a:solidFill>
                <a:latin typeface="Century Gothic" pitchFamily="34" charset="0"/>
              </a:rPr>
              <a:t>o</a:t>
            </a:r>
            <a:r>
              <a:rPr lang="pt-BR" sz="1600" dirty="0" smtClean="0">
                <a:solidFill>
                  <a:schemeClr val="bg1"/>
                </a:solidFill>
                <a:latin typeface="Century Gothic" pitchFamily="34" charset="0"/>
              </a:rPr>
              <a:t> Ensino Técnico”, 2016</a:t>
            </a:r>
            <a:endParaRPr lang="pt-BR" sz="1600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58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3199" y="5934644"/>
            <a:ext cx="3414056" cy="682811"/>
          </a:xfrm>
          <a:prstGeom prst="rect">
            <a:avLst/>
          </a:prstGeom>
        </p:spPr>
      </p:pic>
      <p:sp>
        <p:nvSpPr>
          <p:cNvPr id="13" name="Retângulo 12"/>
          <p:cNvSpPr>
            <a:spLocks noChangeArrowheads="1"/>
          </p:cNvSpPr>
          <p:nvPr/>
        </p:nvSpPr>
        <p:spPr bwMode="auto">
          <a:xfrm>
            <a:off x="1162379" y="296711"/>
            <a:ext cx="11099472" cy="1004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3484" tIns="31742" rIns="63484" bIns="31742">
            <a:spAutoFit/>
          </a:bodyPr>
          <a:lstStyle/>
          <a:p>
            <a:pPr defTabSz="457173"/>
            <a:r>
              <a:rPr lang="pt-BR" altLang="pt-BR" sz="3056" b="1" dirty="0">
                <a:solidFill>
                  <a:schemeClr val="accent5">
                    <a:lumMod val="50000"/>
                  </a:schemeClr>
                </a:solidFill>
              </a:rPr>
              <a:t>O CURSO TÉCNICO TEM ELEVADA IMPORTÂNCIA NO FUTURO </a:t>
            </a:r>
            <a:r>
              <a:rPr lang="pt-BR" altLang="pt-BR" sz="3056" b="1" dirty="0" smtClean="0">
                <a:solidFill>
                  <a:schemeClr val="accent5">
                    <a:lumMod val="50000"/>
                  </a:schemeClr>
                </a:solidFill>
              </a:rPr>
              <a:t>PROFISSIONAL </a:t>
            </a:r>
            <a:r>
              <a:rPr lang="pt-BR" altLang="pt-BR" sz="3056" b="1" dirty="0">
                <a:solidFill>
                  <a:schemeClr val="accent5">
                    <a:lumMod val="50000"/>
                  </a:schemeClr>
                </a:solidFill>
              </a:rPr>
              <a:t>DO JOVEM</a:t>
            </a:r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/>
          </p:nvPr>
        </p:nvGraphicFramePr>
        <p:xfrm>
          <a:off x="8500921" y="1292283"/>
          <a:ext cx="3398331" cy="98044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999438"/>
                <a:gridCol w="1076499"/>
                <a:gridCol w="1322394"/>
              </a:tblGrid>
              <a:tr h="599505">
                <a:tc>
                  <a:txBody>
                    <a:bodyPr/>
                    <a:lstStyle/>
                    <a:p>
                      <a:pPr algn="ctr"/>
                      <a:r>
                        <a:rPr lang="pt-BR" sz="1700" dirty="0" smtClean="0">
                          <a:solidFill>
                            <a:schemeClr val="bg1"/>
                          </a:solidFill>
                        </a:rPr>
                        <a:t>Média</a:t>
                      </a:r>
                      <a:endParaRPr lang="pt-BR" sz="17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700" dirty="0" smtClean="0">
                          <a:solidFill>
                            <a:schemeClr val="bg1"/>
                          </a:solidFill>
                        </a:rPr>
                        <a:t>Não sabe</a:t>
                      </a:r>
                      <a:endParaRPr lang="pt-BR" sz="17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700" dirty="0" smtClean="0">
                          <a:solidFill>
                            <a:schemeClr val="bg1"/>
                          </a:solidFill>
                        </a:rPr>
                        <a:t>Não respondeu</a:t>
                      </a:r>
                      <a:endParaRPr lang="pt-BR" sz="17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7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8,7</a:t>
                      </a:r>
                      <a:endParaRPr lang="pt-BR" sz="1700" b="1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7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0,6%</a:t>
                      </a:r>
                      <a:endParaRPr lang="pt-BR" sz="1700" b="1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700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10,7%</a:t>
                      </a:r>
                      <a:endParaRPr lang="pt-BR" sz="1700" b="1" kern="120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CaixaDeTexto 14"/>
          <p:cNvSpPr txBox="1"/>
          <p:nvPr/>
        </p:nvSpPr>
        <p:spPr>
          <a:xfrm>
            <a:off x="8400346" y="2351017"/>
            <a:ext cx="3719762" cy="3266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73">
              <a:lnSpc>
                <a:spcPct val="150000"/>
              </a:lnSpc>
            </a:pPr>
            <a:r>
              <a:rPr lang="pt-BR" sz="1528" b="1" dirty="0">
                <a:solidFill>
                  <a:schemeClr val="accent5">
                    <a:lumMod val="50000"/>
                  </a:schemeClr>
                </a:solidFill>
              </a:rPr>
              <a:t>Pergunta: </a:t>
            </a:r>
          </a:p>
          <a:p>
            <a:pPr algn="ctr" defTabSz="457173">
              <a:lnSpc>
                <a:spcPct val="150000"/>
              </a:lnSpc>
            </a:pPr>
            <a:r>
              <a:rPr lang="pt-BR" sz="1528" b="1" dirty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pt-BR" sz="1528" dirty="0">
                <a:solidFill>
                  <a:schemeClr val="accent5">
                    <a:lumMod val="50000"/>
                  </a:schemeClr>
                </a:solidFill>
              </a:rPr>
              <a:t>PARA QUEM FEZ/ESTÁ FAZENDO/PRETENDE FAZER CURSO TÉCNICO)</a:t>
            </a:r>
          </a:p>
          <a:p>
            <a:pPr algn="ctr" defTabSz="457173">
              <a:lnSpc>
                <a:spcPct val="150000"/>
              </a:lnSpc>
            </a:pPr>
            <a:r>
              <a:rPr lang="pt-BR" sz="1528" dirty="0">
                <a:solidFill>
                  <a:schemeClr val="accent5">
                    <a:lumMod val="50000"/>
                  </a:schemeClr>
                </a:solidFill>
              </a:rPr>
              <a:t> Utilizando uma escala de 0 a 10, em que 0 é nenhuma importância e 10 é muita importância, qual o grau de importância que você acredita que esse curso técnico tem: </a:t>
            </a:r>
            <a:r>
              <a:rPr lang="pt-BR" sz="1528" b="1" dirty="0">
                <a:solidFill>
                  <a:schemeClr val="accent5">
                    <a:lumMod val="50000"/>
                  </a:schemeClr>
                </a:solidFill>
              </a:rPr>
              <a:t>No seu futuro profissional </a:t>
            </a:r>
            <a:r>
              <a:rPr lang="pt-BR" sz="1528" dirty="0">
                <a:solidFill>
                  <a:schemeClr val="accent5">
                    <a:lumMod val="50000"/>
                  </a:schemeClr>
                </a:solidFill>
              </a:rPr>
              <a:t>(Estimulada e única)</a:t>
            </a:r>
          </a:p>
        </p:txBody>
      </p:sp>
      <p:graphicFrame>
        <p:nvGraphicFramePr>
          <p:cNvPr id="16" name="Gráfico 15"/>
          <p:cNvGraphicFramePr/>
          <p:nvPr>
            <p:extLst/>
          </p:nvPr>
        </p:nvGraphicFramePr>
        <p:xfrm>
          <a:off x="652409" y="1601654"/>
          <a:ext cx="6475400" cy="4092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TextBox 6"/>
          <p:cNvSpPr txBox="1"/>
          <p:nvPr/>
        </p:nvSpPr>
        <p:spPr>
          <a:xfrm>
            <a:off x="1568459" y="1174772"/>
            <a:ext cx="4995996" cy="18558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173">
              <a:lnSpc>
                <a:spcPct val="150000"/>
              </a:lnSpc>
            </a:pPr>
            <a:r>
              <a:rPr lang="en-US" sz="3750" b="1" dirty="0">
                <a:solidFill>
                  <a:schemeClr val="accent5">
                    <a:lumMod val="50000"/>
                  </a:schemeClr>
                </a:solidFill>
              </a:rPr>
              <a:t>79,5% </a:t>
            </a:r>
            <a:r>
              <a:rPr lang="en-US" sz="1945" b="1" dirty="0">
                <a:solidFill>
                  <a:schemeClr val="accent5">
                    <a:lumMod val="50000"/>
                  </a:schemeClr>
                </a:solidFill>
              </a:rPr>
              <a:t>dos </a:t>
            </a:r>
            <a:r>
              <a:rPr lang="en-US" sz="1945" b="1" dirty="0" err="1">
                <a:solidFill>
                  <a:schemeClr val="accent5">
                    <a:lumMod val="50000"/>
                  </a:schemeClr>
                </a:solidFill>
              </a:rPr>
              <a:t>jovens</a:t>
            </a:r>
            <a:r>
              <a:rPr lang="en-US" sz="1945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945" b="1" dirty="0" err="1">
                <a:solidFill>
                  <a:schemeClr val="accent5">
                    <a:lumMod val="50000"/>
                  </a:schemeClr>
                </a:solidFill>
              </a:rPr>
              <a:t>atribuem</a:t>
            </a:r>
            <a:r>
              <a:rPr lang="en-US" sz="1945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945" b="1" dirty="0" err="1">
                <a:solidFill>
                  <a:schemeClr val="accent5">
                    <a:lumMod val="50000"/>
                  </a:schemeClr>
                </a:solidFill>
              </a:rPr>
              <a:t>grande</a:t>
            </a:r>
            <a:r>
              <a:rPr lang="en-US" sz="1945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945" b="1" dirty="0" err="1">
                <a:solidFill>
                  <a:schemeClr val="accent5">
                    <a:lumMod val="50000"/>
                  </a:schemeClr>
                </a:solidFill>
              </a:rPr>
              <a:t>importância</a:t>
            </a:r>
            <a:r>
              <a:rPr lang="en-US" sz="1945" b="1" dirty="0">
                <a:solidFill>
                  <a:schemeClr val="accent5">
                    <a:lumMod val="50000"/>
                  </a:schemeClr>
                </a:solidFill>
              </a:rPr>
              <a:t> de um </a:t>
            </a:r>
            <a:r>
              <a:rPr lang="en-US" sz="1945" b="1" dirty="0" err="1">
                <a:solidFill>
                  <a:schemeClr val="accent5">
                    <a:lumMod val="50000"/>
                  </a:schemeClr>
                </a:solidFill>
              </a:rPr>
              <a:t>curso</a:t>
            </a:r>
            <a:r>
              <a:rPr lang="en-US" sz="1945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945" b="1" dirty="0" err="1">
                <a:solidFill>
                  <a:schemeClr val="accent5">
                    <a:lumMod val="50000"/>
                  </a:schemeClr>
                </a:solidFill>
              </a:rPr>
              <a:t>técnico</a:t>
            </a:r>
            <a:r>
              <a:rPr lang="en-US" sz="1945" b="1" dirty="0">
                <a:solidFill>
                  <a:schemeClr val="accent5">
                    <a:lumMod val="50000"/>
                  </a:schemeClr>
                </a:solidFill>
              </a:rPr>
              <a:t> para </a:t>
            </a:r>
            <a:r>
              <a:rPr lang="en-US" sz="1945" b="1" dirty="0" err="1">
                <a:solidFill>
                  <a:schemeClr val="accent5">
                    <a:lumMod val="50000"/>
                  </a:schemeClr>
                </a:solidFill>
              </a:rPr>
              <a:t>seu</a:t>
            </a:r>
            <a:r>
              <a:rPr lang="en-US" sz="1945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945" b="1" dirty="0" err="1">
                <a:solidFill>
                  <a:schemeClr val="accent5">
                    <a:lumMod val="50000"/>
                  </a:schemeClr>
                </a:solidFill>
              </a:rPr>
              <a:t>futuro</a:t>
            </a:r>
            <a:r>
              <a:rPr lang="en-US" sz="1945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945" b="1" dirty="0" err="1">
                <a:solidFill>
                  <a:schemeClr val="accent5">
                    <a:lumMod val="50000"/>
                  </a:schemeClr>
                </a:solidFill>
              </a:rPr>
              <a:t>profissional</a:t>
            </a:r>
            <a:endParaRPr lang="en-US" sz="375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4901609" y="3466214"/>
            <a:ext cx="1988288" cy="2151659"/>
          </a:xfrm>
          <a:prstGeom prst="rect">
            <a:avLst/>
          </a:prstGeom>
          <a:noFill/>
          <a:ln w="41275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57173"/>
            <a:endParaRPr lang="pt-BR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01413" y="6188259"/>
            <a:ext cx="835178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658277"/>
            <a:r>
              <a:rPr lang="pt-BR" altLang="pt-BR" sz="1600" dirty="0">
                <a:solidFill>
                  <a:schemeClr val="bg1"/>
                </a:solidFill>
                <a:latin typeface="Century Gothic" pitchFamily="34" charset="0"/>
              </a:rPr>
              <a:t>Fonte: </a:t>
            </a:r>
            <a:r>
              <a:rPr lang="pt-BR" altLang="pt-BR" sz="1600" dirty="0" smtClean="0">
                <a:solidFill>
                  <a:schemeClr val="bg1"/>
                </a:solidFill>
                <a:latin typeface="Century Gothic" pitchFamily="34" charset="0"/>
              </a:rPr>
              <a:t>Pesquisa “</a:t>
            </a:r>
            <a:r>
              <a:rPr lang="pt-BR" sz="1600" dirty="0" smtClean="0">
                <a:solidFill>
                  <a:schemeClr val="bg1"/>
                </a:solidFill>
                <a:latin typeface="Century Gothic" pitchFamily="34" charset="0"/>
              </a:rPr>
              <a:t>Os Jovens, a Educação e </a:t>
            </a:r>
            <a:r>
              <a:rPr lang="pt-BR" sz="1600" dirty="0">
                <a:solidFill>
                  <a:schemeClr val="bg1"/>
                </a:solidFill>
                <a:latin typeface="Century Gothic" pitchFamily="34" charset="0"/>
              </a:rPr>
              <a:t>o</a:t>
            </a:r>
            <a:r>
              <a:rPr lang="pt-BR" sz="1600" dirty="0" smtClean="0">
                <a:solidFill>
                  <a:schemeClr val="bg1"/>
                </a:solidFill>
                <a:latin typeface="Century Gothic" pitchFamily="34" charset="0"/>
              </a:rPr>
              <a:t> Ensino Técnico”, 2016</a:t>
            </a:r>
            <a:endParaRPr lang="pt-BR" sz="1600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99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3199" y="5934644"/>
            <a:ext cx="3414056" cy="682811"/>
          </a:xfrm>
          <a:prstGeom prst="rect">
            <a:avLst/>
          </a:prstGeom>
        </p:spPr>
      </p:pic>
      <p:sp>
        <p:nvSpPr>
          <p:cNvPr id="21" name="Retângulo 20"/>
          <p:cNvSpPr>
            <a:spLocks noChangeArrowheads="1"/>
          </p:cNvSpPr>
          <p:nvPr/>
        </p:nvSpPr>
        <p:spPr bwMode="auto">
          <a:xfrm>
            <a:off x="1092528" y="358857"/>
            <a:ext cx="10874727" cy="1004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63484" tIns="31742" rIns="63484" bIns="31742">
            <a:spAutoFit/>
          </a:bodyPr>
          <a:lstStyle/>
          <a:p>
            <a:pPr defTabSz="457173"/>
            <a:r>
              <a:rPr lang="pt-BR" altLang="pt-BR" sz="3056" b="1" dirty="0">
                <a:solidFill>
                  <a:schemeClr val="accent5">
                    <a:lumMod val="50000"/>
                  </a:schemeClr>
                </a:solidFill>
              </a:rPr>
              <a:t>PRINCIPAIS PONTOS POSITIVOS DO ENSINO TÉCNICO DESTACADOS PELOS JOVENS</a:t>
            </a:r>
          </a:p>
        </p:txBody>
      </p:sp>
      <p:graphicFrame>
        <p:nvGraphicFramePr>
          <p:cNvPr id="22" name="Gráfico 21"/>
          <p:cNvGraphicFramePr>
            <a:graphicFrameLocks/>
          </p:cNvGraphicFramePr>
          <p:nvPr>
            <p:extLst/>
          </p:nvPr>
        </p:nvGraphicFramePr>
        <p:xfrm>
          <a:off x="-825191" y="1483942"/>
          <a:ext cx="11925582" cy="4964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3" name="CaixaDeTexto 22"/>
          <p:cNvSpPr txBox="1"/>
          <p:nvPr/>
        </p:nvSpPr>
        <p:spPr>
          <a:xfrm>
            <a:off x="9048150" y="2389616"/>
            <a:ext cx="2919105" cy="2016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173">
              <a:lnSpc>
                <a:spcPct val="150000"/>
              </a:lnSpc>
            </a:pPr>
            <a:r>
              <a:rPr lang="pt-BR" sz="1667" b="1" dirty="0">
                <a:solidFill>
                  <a:schemeClr val="accent5">
                    <a:lumMod val="50000"/>
                  </a:schemeClr>
                </a:solidFill>
              </a:rPr>
              <a:t>Pergunta</a:t>
            </a:r>
            <a:r>
              <a:rPr lang="pt-BR" sz="1667" dirty="0">
                <a:solidFill>
                  <a:schemeClr val="accent5">
                    <a:lumMod val="50000"/>
                  </a:schemeClr>
                </a:solidFill>
              </a:rPr>
              <a:t>: </a:t>
            </a:r>
          </a:p>
          <a:p>
            <a:pPr algn="ctr" defTabSz="457173">
              <a:lnSpc>
                <a:spcPct val="150000"/>
              </a:lnSpc>
            </a:pPr>
            <a:r>
              <a:rPr lang="pt-BR" sz="1667" dirty="0">
                <a:solidFill>
                  <a:schemeClr val="accent5">
                    <a:lumMod val="50000"/>
                  </a:schemeClr>
                </a:solidFill>
              </a:rPr>
              <a:t>Na sua opinião, qual é o principal ponto positivo do Ensino Técnico? E o segundo? (Espontânea, até duas)</a:t>
            </a:r>
            <a:endParaRPr lang="pt-BR" sz="833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01413" y="6188259"/>
            <a:ext cx="835178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658277"/>
            <a:r>
              <a:rPr lang="pt-BR" altLang="pt-BR" sz="1600" dirty="0">
                <a:solidFill>
                  <a:schemeClr val="bg1"/>
                </a:solidFill>
                <a:latin typeface="Century Gothic" pitchFamily="34" charset="0"/>
              </a:rPr>
              <a:t>Fonte: </a:t>
            </a:r>
            <a:r>
              <a:rPr lang="pt-BR" altLang="pt-BR" sz="1600" dirty="0" smtClean="0">
                <a:solidFill>
                  <a:schemeClr val="bg1"/>
                </a:solidFill>
                <a:latin typeface="Century Gothic" pitchFamily="34" charset="0"/>
              </a:rPr>
              <a:t>Pesquisa “</a:t>
            </a:r>
            <a:r>
              <a:rPr lang="pt-BR" sz="1600" dirty="0" smtClean="0">
                <a:solidFill>
                  <a:schemeClr val="bg1"/>
                </a:solidFill>
                <a:latin typeface="Century Gothic" pitchFamily="34" charset="0"/>
              </a:rPr>
              <a:t>Os Jovens, a Educação e </a:t>
            </a:r>
            <a:r>
              <a:rPr lang="pt-BR" sz="1600" dirty="0">
                <a:solidFill>
                  <a:schemeClr val="bg1"/>
                </a:solidFill>
                <a:latin typeface="Century Gothic" pitchFamily="34" charset="0"/>
              </a:rPr>
              <a:t>o</a:t>
            </a:r>
            <a:r>
              <a:rPr lang="pt-BR" sz="1600" dirty="0" smtClean="0">
                <a:solidFill>
                  <a:schemeClr val="bg1"/>
                </a:solidFill>
                <a:latin typeface="Century Gothic" pitchFamily="34" charset="0"/>
              </a:rPr>
              <a:t> Ensino Técnico”, 2016</a:t>
            </a:r>
            <a:endParaRPr lang="pt-BR" sz="1600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26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3199" y="5934644"/>
            <a:ext cx="3414056" cy="682811"/>
          </a:xfrm>
          <a:prstGeom prst="rect">
            <a:avLst/>
          </a:prstGeom>
        </p:spPr>
      </p:pic>
      <p:graphicFrame>
        <p:nvGraphicFramePr>
          <p:cNvPr id="9" name="Tabela 8"/>
          <p:cNvGraphicFramePr>
            <a:graphicFrameLocks noGrp="1"/>
          </p:cNvGraphicFramePr>
          <p:nvPr>
            <p:extLst/>
          </p:nvPr>
        </p:nvGraphicFramePr>
        <p:xfrm>
          <a:off x="1248937" y="1935306"/>
          <a:ext cx="9321801" cy="3479803"/>
        </p:xfrm>
        <a:graphic>
          <a:graphicData uri="http://schemas.openxmlformats.org/drawingml/2006/table">
            <a:tbl>
              <a:tblPr firstRow="1" lastRow="1">
                <a:tableStyleId>{68D230F3-CF80-4859-8CE7-A43EE81993B5}</a:tableStyleId>
              </a:tblPr>
              <a:tblGrid>
                <a:gridCol w="4059493"/>
                <a:gridCol w="3157384"/>
                <a:gridCol w="2104924"/>
              </a:tblGrid>
              <a:tr h="844443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 smtClean="0">
                          <a:effectLst/>
                        </a:rPr>
                        <a:t>Demanda por Formação </a:t>
                      </a:r>
                      <a:r>
                        <a:rPr lang="pt-BR" sz="2400" u="none" strike="noStrike" baseline="0" dirty="0" smtClean="0">
                          <a:effectLst/>
                        </a:rPr>
                        <a:t>- </a:t>
                      </a:r>
                      <a:r>
                        <a:rPr lang="pt-BR" sz="2400" u="none" strike="noStrike" dirty="0" smtClean="0">
                          <a:effectLst/>
                        </a:rPr>
                        <a:t>Acumulado (2017 a 2020)</a:t>
                      </a:r>
                      <a:endParaRPr lang="pt-BR" sz="24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24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97115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 smtClean="0">
                          <a:effectLst/>
                        </a:rPr>
                        <a:t> 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u="none" strike="noStrike" kern="1200" dirty="0" smtClean="0">
                          <a:effectLst/>
                        </a:rPr>
                        <a:t>Total</a:t>
                      </a:r>
                      <a:endParaRPr lang="pt-BR" sz="2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(%)</a:t>
                      </a:r>
                      <a:endParaRPr lang="pt-BR" sz="2800" dirty="0"/>
                    </a:p>
                  </a:txBody>
                  <a:tcPr marL="9525" marR="9525" marT="9525" marB="0" anchor="b"/>
                </a:tc>
              </a:tr>
              <a:tr h="427649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 kern="1200" dirty="0" smtClean="0">
                          <a:effectLst/>
                        </a:rPr>
                        <a:t>Superior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kern="1200" dirty="0">
                          <a:effectLst/>
                        </a:rPr>
                        <a:t>625.448 </a:t>
                      </a:r>
                      <a:endParaRPr lang="pt-BR" sz="2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kern="1200" dirty="0">
                          <a:effectLst/>
                        </a:rPr>
                        <a:t>4,8%</a:t>
                      </a:r>
                      <a:endParaRPr lang="pt-BR" sz="2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427649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 dirty="0" smtClean="0">
                          <a:effectLst/>
                        </a:rPr>
                        <a:t>Técnico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kern="1200" dirty="0">
                          <a:effectLst/>
                        </a:rPr>
                        <a:t>1.836.548 </a:t>
                      </a:r>
                      <a:endParaRPr lang="pt-BR" sz="2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kern="1200" dirty="0">
                          <a:effectLst/>
                        </a:rPr>
                        <a:t>14,1%</a:t>
                      </a:r>
                      <a:endParaRPr lang="pt-BR" sz="2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427649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 dirty="0" smtClean="0">
                          <a:effectLst/>
                        </a:rPr>
                        <a:t>Qualificação +200h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kern="1200" dirty="0">
                          <a:effectLst/>
                        </a:rPr>
                        <a:t>3.348.382 </a:t>
                      </a:r>
                      <a:endParaRPr lang="pt-BR" sz="2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kern="1200" dirty="0">
                          <a:effectLst/>
                        </a:rPr>
                        <a:t>25,7%</a:t>
                      </a:r>
                      <a:endParaRPr lang="pt-BR" sz="2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427649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u="none" strike="noStrike" kern="1200" dirty="0" smtClean="0">
                          <a:effectLst/>
                        </a:rPr>
                        <a:t>Qualificação -200h</a:t>
                      </a:r>
                      <a:endParaRPr lang="pt-BR" sz="2400" u="none" strike="noStrik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kern="1200" dirty="0">
                          <a:effectLst/>
                        </a:rPr>
                        <a:t>7.199.946 </a:t>
                      </a:r>
                      <a:endParaRPr lang="pt-BR" sz="2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kern="1200" dirty="0">
                          <a:effectLst/>
                        </a:rPr>
                        <a:t>55,3%</a:t>
                      </a:r>
                      <a:endParaRPr lang="pt-BR" sz="2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427649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 dirty="0">
                          <a:effectLst/>
                        </a:rPr>
                        <a:t>Total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kern="1200" dirty="0">
                          <a:effectLst/>
                        </a:rPr>
                        <a:t>13.010.324 </a:t>
                      </a:r>
                      <a:endParaRPr lang="pt-BR" sz="2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kern="1200" dirty="0">
                          <a:effectLst/>
                        </a:rPr>
                        <a:t>100,0%</a:t>
                      </a:r>
                      <a:endParaRPr lang="pt-BR" sz="2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1248937" y="0"/>
            <a:ext cx="897821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002060"/>
                </a:solidFill>
              </a:rPr>
              <a:t>Mais de </a:t>
            </a:r>
            <a:r>
              <a:rPr lang="pt-BR" sz="5400" b="1" dirty="0" smtClean="0">
                <a:solidFill>
                  <a:srgbClr val="E85C0E"/>
                </a:solidFill>
              </a:rPr>
              <a:t>13 milhões </a:t>
            </a:r>
            <a:r>
              <a:rPr lang="pt-BR" sz="3200" b="1" dirty="0" smtClean="0">
                <a:solidFill>
                  <a:srgbClr val="002060"/>
                </a:solidFill>
              </a:rPr>
              <a:t>de profissionais a serem qualificados até 2020 em ocupações industriais</a:t>
            </a:r>
            <a:endParaRPr lang="pt-BR" sz="3200" b="1" dirty="0">
              <a:solidFill>
                <a:srgbClr val="002060"/>
              </a:solidFill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267630" y="6122160"/>
            <a:ext cx="718000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ED7D31"/>
              </a:buClr>
              <a:buFont typeface="Wingdings" pitchFamily="2" charset="2"/>
              <a:buNone/>
            </a:pPr>
            <a:r>
              <a:rPr lang="pt-BR" altLang="pt-BR" dirty="0">
                <a:solidFill>
                  <a:schemeClr val="bg1"/>
                </a:solidFill>
                <a:latin typeface="+mn-lt"/>
              </a:rPr>
              <a:t>Fonte: </a:t>
            </a:r>
            <a:r>
              <a:rPr lang="pt-BR" altLang="pt-BR" dirty="0" smtClean="0">
                <a:solidFill>
                  <a:schemeClr val="bg1"/>
                </a:solidFill>
                <a:latin typeface="+mn-lt"/>
              </a:rPr>
              <a:t>Mapa do Trabalho Industrial 2017-2010. SENAI</a:t>
            </a:r>
            <a:endParaRPr lang="pt-BR" altLang="pt-BR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0687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3199" y="5934644"/>
            <a:ext cx="3414056" cy="682811"/>
          </a:xfrm>
          <a:prstGeom prst="rect">
            <a:avLst/>
          </a:prstGeom>
        </p:spPr>
      </p:pic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267630" y="6122160"/>
            <a:ext cx="718000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buClr>
                <a:srgbClr val="ED7D31"/>
              </a:buClr>
              <a:buFont typeface="Wingdings" pitchFamily="2" charset="2"/>
              <a:buNone/>
            </a:pPr>
            <a:r>
              <a:rPr lang="pt-BR" altLang="pt-BR" dirty="0">
                <a:solidFill>
                  <a:schemeClr val="bg1"/>
                </a:solidFill>
                <a:latin typeface="+mn-lt"/>
              </a:rPr>
              <a:t>Fonte: </a:t>
            </a:r>
            <a:r>
              <a:rPr lang="pt-BR" altLang="pt-BR" dirty="0" smtClean="0">
                <a:solidFill>
                  <a:schemeClr val="bg1"/>
                </a:solidFill>
                <a:latin typeface="+mn-lt"/>
              </a:rPr>
              <a:t>Mapa do Trabalho Industrial 2017-2010. SENAI</a:t>
            </a:r>
            <a:endParaRPr lang="pt-BR" altLang="pt-BR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67630" y="1448455"/>
            <a:ext cx="1206795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Calibri" panose="020F0502020204030204" pitchFamily="34" charset="0"/>
              </a:rPr>
              <a:t>Ocupações que guardam relação com a Indústria </a:t>
            </a:r>
            <a:r>
              <a:rPr lang="pt-BR" sz="2400" b="1" dirty="0" smtClean="0">
                <a:latin typeface="Calibri" panose="020F0502020204030204" pitchFamily="34" charset="0"/>
              </a:rPr>
              <a:t>4.0 e que serão mais demandadas no período de 2017 a 2020, conforme Mapa do Trabalho Industrial</a:t>
            </a:r>
            <a:endParaRPr lang="pt-BR" sz="2400" b="1" dirty="0">
              <a:latin typeface="Calibri" panose="020F0502020204030204" pitchFamily="34" charset="0"/>
            </a:endParaRPr>
          </a:p>
          <a:p>
            <a:endParaRPr lang="pt-BR" sz="2400" b="1" dirty="0">
              <a:latin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Técnicos em </a:t>
            </a:r>
            <a:r>
              <a:rPr lang="pt-BR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informática</a:t>
            </a:r>
            <a:endParaRPr lang="pt-BR" sz="2400" b="1" dirty="0" smtClean="0">
              <a:latin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Técnicos de desenvolvimento de sistemas e </a:t>
            </a:r>
            <a:r>
              <a:rPr lang="pt-BR" sz="2400" dirty="0" smtClean="0">
                <a:solidFill>
                  <a:srgbClr val="000000"/>
                </a:solidFill>
                <a:latin typeface="Calibri" panose="020F0502020204030204" pitchFamily="34" charset="0"/>
              </a:rPr>
              <a:t>aplicações</a:t>
            </a:r>
            <a:endParaRPr lang="pt-BR" sz="240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 smtClean="0">
                <a:latin typeface="Calibri" panose="020F0502020204030204" pitchFamily="34" charset="0"/>
              </a:rPr>
              <a:t>Especialistas em logística de </a:t>
            </a:r>
            <a:r>
              <a:rPr lang="pt-BR" sz="2400" dirty="0" smtClean="0">
                <a:latin typeface="Calibri" panose="020F0502020204030204" pitchFamily="34" charset="0"/>
              </a:rPr>
              <a:t>transportes</a:t>
            </a:r>
            <a:endParaRPr lang="pt-BR" sz="2400" dirty="0" smtClean="0">
              <a:latin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 smtClean="0">
                <a:latin typeface="Calibri" panose="020F0502020204030204" pitchFamily="34" charset="0"/>
              </a:rPr>
              <a:t>Técnicos em </a:t>
            </a:r>
            <a:r>
              <a:rPr lang="pt-BR" sz="2400" dirty="0" smtClean="0">
                <a:latin typeface="Calibri" panose="020F0502020204030204" pitchFamily="34" charset="0"/>
              </a:rPr>
              <a:t>telecomunicações</a:t>
            </a:r>
            <a:endParaRPr lang="pt-BR" sz="2400" dirty="0" smtClean="0">
              <a:latin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t-BR" sz="2400" dirty="0" smtClean="0">
                <a:latin typeface="Calibri" panose="020F0502020204030204" pitchFamily="34" charset="0"/>
              </a:rPr>
              <a:t>Técnicos em eletrônica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>
              <a:latin typeface="Calibri" panose="020F0502020204030204" pitchFamily="34" charset="0"/>
            </a:endParaRPr>
          </a:p>
        </p:txBody>
      </p:sp>
      <p:sp>
        <p:nvSpPr>
          <p:cNvPr id="8" name="Retângulo 13"/>
          <p:cNvSpPr>
            <a:spLocks noChangeArrowheads="1"/>
          </p:cNvSpPr>
          <p:nvPr/>
        </p:nvSpPr>
        <p:spPr bwMode="auto">
          <a:xfrm>
            <a:off x="1161052" y="529625"/>
            <a:ext cx="104727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sz="3200" b="1" dirty="0" smtClean="0">
                <a:solidFill>
                  <a:srgbClr val="002060"/>
                </a:solidFill>
                <a:ea typeface="ＭＳ Ｐゴシック" panose="020B0600070205080204" pitchFamily="34" charset="-128"/>
                <a:cs typeface="DokChampa" panose="020B0604020202020204" pitchFamily="34" charset="-34"/>
              </a:rPr>
              <a:t>INDÚSTRIA 4.0 - OCUPAÇÕES MAIS DEMANDADAS</a:t>
            </a:r>
            <a:endParaRPr lang="pt-BR" sz="3200" b="1" dirty="0">
              <a:solidFill>
                <a:srgbClr val="002060"/>
              </a:solidFill>
              <a:ea typeface="ＭＳ Ｐゴシック" panose="020B0600070205080204" pitchFamily="34" charset="-128"/>
              <a:cs typeface="DokChampa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7921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/>
          <a:srcRect r="27951"/>
          <a:stretch>
            <a:fillRect/>
          </a:stretch>
        </p:blipFill>
        <p:spPr bwMode="auto">
          <a:xfrm>
            <a:off x="0" y="0"/>
            <a:ext cx="6588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/>
          <a:srcRect l="41338" t="4851"/>
          <a:stretch>
            <a:fillRect/>
          </a:stretch>
        </p:blipFill>
        <p:spPr bwMode="auto">
          <a:xfrm>
            <a:off x="7056438" y="365126"/>
            <a:ext cx="5166622" cy="621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/>
          <a:srcRect t="19551" r="41338" b="14301"/>
          <a:stretch>
            <a:fillRect/>
          </a:stretch>
        </p:blipFill>
        <p:spPr bwMode="auto">
          <a:xfrm>
            <a:off x="0" y="1341438"/>
            <a:ext cx="5364163" cy="453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 cstate="print"/>
          <a:srcRect l="21651" t="27951" r="47636" b="32150"/>
          <a:stretch>
            <a:fillRect/>
          </a:stretch>
        </p:blipFill>
        <p:spPr bwMode="auto">
          <a:xfrm>
            <a:off x="1979613" y="1916113"/>
            <a:ext cx="2808287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7" cstate="print"/>
          <a:srcRect l="5113" t="11151" r="62601" b="3801"/>
          <a:stretch>
            <a:fillRect/>
          </a:stretch>
        </p:blipFill>
        <p:spPr bwMode="auto">
          <a:xfrm>
            <a:off x="468313" y="750888"/>
            <a:ext cx="2951162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aixaDeTexto 6"/>
          <p:cNvSpPr txBox="1">
            <a:spLocks noChangeArrowheads="1"/>
          </p:cNvSpPr>
          <p:nvPr/>
        </p:nvSpPr>
        <p:spPr bwMode="auto">
          <a:xfrm>
            <a:off x="7729537" y="648817"/>
            <a:ext cx="435109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200" dirty="0" smtClean="0">
                <a:solidFill>
                  <a:srgbClr val="1D2256"/>
                </a:solidFill>
                <a:latin typeface="Century Gothic" panose="020B0502020202020204" pitchFamily="34" charset="0"/>
              </a:rPr>
              <a:t>A Educação </a:t>
            </a:r>
            <a:r>
              <a:rPr lang="pt-BR" sz="3200" dirty="0" smtClean="0">
                <a:solidFill>
                  <a:srgbClr val="1D2256"/>
                </a:solidFill>
                <a:latin typeface="Century Gothic" panose="020B0502020202020204" pitchFamily="34" charset="0"/>
              </a:rPr>
              <a:t> </a:t>
            </a:r>
            <a:r>
              <a:rPr lang="pt-BR" sz="3200" dirty="0" smtClean="0">
                <a:solidFill>
                  <a:srgbClr val="1D2256"/>
                </a:solidFill>
                <a:latin typeface="Century Gothic" panose="020B0502020202020204" pitchFamily="34" charset="0"/>
              </a:rPr>
              <a:t>precisa estar alinhada</a:t>
            </a:r>
            <a:endParaRPr lang="pt-BR" sz="3200" dirty="0">
              <a:solidFill>
                <a:srgbClr val="1D2256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1" name="Picture 10" descr="S5_lyn_1"/>
          <p:cNvPicPr>
            <a:picLocks noChangeAspect="1" noChangeArrowheads="1"/>
          </p:cNvPicPr>
          <p:nvPr/>
        </p:nvPicPr>
        <p:blipFill>
          <a:blip r:embed="rId8" cstate="print"/>
          <a:srcRect t="22708" r="35034" b="33194"/>
          <a:stretch>
            <a:fillRect/>
          </a:stretch>
        </p:blipFill>
        <p:spPr bwMode="auto">
          <a:xfrm>
            <a:off x="868362" y="1509713"/>
            <a:ext cx="5940425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7546356" y="3021806"/>
            <a:ext cx="471745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b="1" dirty="0" smtClean="0">
                <a:solidFill>
                  <a:srgbClr val="1D2256"/>
                </a:solidFill>
                <a:latin typeface="Century Gothic" panose="020B0502020202020204" pitchFamily="34" charset="0"/>
              </a:rPr>
              <a:t>Com as transformações </a:t>
            </a:r>
            <a:r>
              <a:rPr lang="pt-BR" sz="2400" b="1" dirty="0">
                <a:solidFill>
                  <a:srgbClr val="1D2256"/>
                </a:solidFill>
                <a:latin typeface="Century Gothic" panose="020B0502020202020204" pitchFamily="34" charset="0"/>
              </a:rPr>
              <a:t>que </a:t>
            </a:r>
            <a:r>
              <a:rPr lang="pt-BR" sz="2400" b="1" dirty="0" smtClean="0">
                <a:solidFill>
                  <a:srgbClr val="1D2256"/>
                </a:solidFill>
                <a:latin typeface="Century Gothic" panose="020B0502020202020204" pitchFamily="34" charset="0"/>
              </a:rPr>
              <a:t>a INOVAÇÃO TECNOLÓGICA está </a:t>
            </a:r>
            <a:r>
              <a:rPr lang="pt-BR" sz="2400" b="1" dirty="0">
                <a:solidFill>
                  <a:srgbClr val="1D2256"/>
                </a:solidFill>
                <a:latin typeface="Century Gothic" panose="020B0502020202020204" pitchFamily="34" charset="0"/>
              </a:rPr>
              <a:t>provocando em todos os setores da economia.</a:t>
            </a:r>
          </a:p>
        </p:txBody>
      </p:sp>
    </p:spTree>
    <p:extLst>
      <p:ext uri="{BB962C8B-B14F-4D97-AF65-F5344CB8AC3E}">
        <p14:creationId xmlns:p14="http://schemas.microsoft.com/office/powerpoint/2010/main" val="2188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5"/>
          <p:cNvSpPr>
            <a:spLocks noChangeArrowheads="1"/>
          </p:cNvSpPr>
          <p:nvPr/>
        </p:nvSpPr>
        <p:spPr bwMode="auto">
          <a:xfrm>
            <a:off x="-107947" y="6597650"/>
            <a:ext cx="6080511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altLang="pt-BR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Fonte: </a:t>
            </a:r>
            <a:r>
              <a:rPr lang="pt-BR" altLang="pt-BR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Sistema de Apropriação de Serviços Técnicos e Tecnológicos do SENAI, em 30/01/2015.</a:t>
            </a:r>
          </a:p>
        </p:txBody>
      </p:sp>
      <p:pic>
        <p:nvPicPr>
          <p:cNvPr id="29" name="Imagem 2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388" y="6006572"/>
            <a:ext cx="1796298" cy="684240"/>
          </a:xfrm>
          <a:prstGeom prst="rect">
            <a:avLst/>
          </a:prstGeom>
        </p:spPr>
      </p:pic>
      <p:pic>
        <p:nvPicPr>
          <p:cNvPr id="30" name="Picture 2" descr="C:\Users\marcelo.prim\Downloads\Logo SENAI Cx Md Azul Inic Port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643" y="6006572"/>
            <a:ext cx="1858861" cy="684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http://respostassustentaveis.com.br/wp-content/uploads/2015/05/industria-4.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75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15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09" t="24438" r="63155" b="66743"/>
          <a:stretch>
            <a:fillRect/>
          </a:stretch>
        </p:blipFill>
        <p:spPr bwMode="auto">
          <a:xfrm>
            <a:off x="5867410" y="2448329"/>
            <a:ext cx="1237495" cy="859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80132" y="378898"/>
            <a:ext cx="2471531" cy="238539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01159" y="299800"/>
            <a:ext cx="636104" cy="774839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39159" y="577679"/>
            <a:ext cx="2226365" cy="2126973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3646" y="2154689"/>
            <a:ext cx="1133061" cy="1133063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0236" y="2519123"/>
            <a:ext cx="1114425" cy="45720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38311" y="2247663"/>
            <a:ext cx="990600" cy="1023937"/>
          </a:xfrm>
          <a:prstGeom prst="rect">
            <a:avLst/>
          </a:prstGeom>
        </p:spPr>
      </p:pic>
      <p:sp>
        <p:nvSpPr>
          <p:cNvPr id="16" name="CaixaDeTexto 15"/>
          <p:cNvSpPr txBox="1"/>
          <p:nvPr/>
        </p:nvSpPr>
        <p:spPr>
          <a:xfrm>
            <a:off x="6355803" y="1506579"/>
            <a:ext cx="2753360" cy="304633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" sz="2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</a:t>
            </a:r>
            <a:r>
              <a:rPr lang="en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05954" y="596394"/>
            <a:ext cx="223520" cy="172720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71234" y="609094"/>
            <a:ext cx="254000" cy="17272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15443" y="2261858"/>
            <a:ext cx="223520" cy="172720"/>
          </a:xfrm>
          <a:prstGeom prst="rect">
            <a:avLst/>
          </a:prstGeom>
        </p:spPr>
      </p:pic>
      <p:pic>
        <p:nvPicPr>
          <p:cNvPr id="21" name="Imagem 20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12935" y="2249858"/>
            <a:ext cx="254000" cy="172720"/>
          </a:xfrm>
          <a:prstGeom prst="rect">
            <a:avLst/>
          </a:prstGeom>
        </p:spPr>
      </p:pic>
      <p:sp>
        <p:nvSpPr>
          <p:cNvPr id="22" name="CaixaDeTexto 21"/>
          <p:cNvSpPr txBox="1"/>
          <p:nvPr/>
        </p:nvSpPr>
        <p:spPr>
          <a:xfrm>
            <a:off x="620762" y="6144682"/>
            <a:ext cx="6742297" cy="339643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en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www.portaldaindustria.com.br</a:t>
            </a:r>
            <a:endParaRPr lang="en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92100" y="1811212"/>
            <a:ext cx="5486400" cy="3268788"/>
          </a:xfrm>
          <a:prstGeom prst="rect">
            <a:avLst/>
          </a:prstGeom>
          <a:solidFill>
            <a:schemeClr val="accent5">
              <a:lumMod val="75000"/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CaixaDeTexto 22"/>
          <p:cNvSpPr txBox="1"/>
          <p:nvPr/>
        </p:nvSpPr>
        <p:spPr>
          <a:xfrm>
            <a:off x="119920" y="1962980"/>
            <a:ext cx="586115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solidFill>
                  <a:prstClr val="white"/>
                </a:solidFill>
              </a:rPr>
              <a:t>RAFAEL LUCCHESI</a:t>
            </a:r>
          </a:p>
          <a:p>
            <a:pPr algn="ctr"/>
            <a:endParaRPr lang="pt-BR" sz="2800" dirty="0" smtClean="0">
              <a:solidFill>
                <a:prstClr val="white"/>
              </a:solidFill>
            </a:endParaRPr>
          </a:p>
          <a:p>
            <a:pPr algn="ctr"/>
            <a:r>
              <a:rPr lang="pt-BR" sz="2800" dirty="0" smtClean="0">
                <a:solidFill>
                  <a:prstClr val="white"/>
                </a:solidFill>
              </a:rPr>
              <a:t>Diretor de Educação</a:t>
            </a:r>
          </a:p>
          <a:p>
            <a:pPr algn="ctr"/>
            <a:r>
              <a:rPr lang="pt-BR" sz="2800" dirty="0" smtClean="0">
                <a:solidFill>
                  <a:prstClr val="white"/>
                </a:solidFill>
              </a:rPr>
              <a:t> e Tecnologia da CNI</a:t>
            </a:r>
          </a:p>
          <a:p>
            <a:pPr algn="ctr"/>
            <a:r>
              <a:rPr lang="pt-BR" sz="2800" dirty="0" smtClean="0">
                <a:solidFill>
                  <a:prstClr val="white"/>
                </a:solidFill>
              </a:rPr>
              <a:t>Diretor-geral do SENAI</a:t>
            </a:r>
          </a:p>
          <a:p>
            <a:pPr algn="ctr"/>
            <a:r>
              <a:rPr lang="pt-BR" sz="2800" dirty="0" smtClean="0">
                <a:solidFill>
                  <a:prstClr val="white"/>
                </a:solidFill>
              </a:rPr>
              <a:t>Superintendente do SESI</a:t>
            </a:r>
          </a:p>
        </p:txBody>
      </p:sp>
    </p:spTree>
    <p:extLst>
      <p:ext uri="{BB962C8B-B14F-4D97-AF65-F5344CB8AC3E}">
        <p14:creationId xmlns:p14="http://schemas.microsoft.com/office/powerpoint/2010/main" val="224200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9" t="-410" r="1055" b="410"/>
          <a:stretch/>
        </p:blipFill>
        <p:spPr>
          <a:xfrm>
            <a:off x="0" y="-142874"/>
            <a:ext cx="12192000" cy="6012046"/>
          </a:xfrm>
          <a:prstGeom prst="rect">
            <a:avLst/>
          </a:prstGeom>
        </p:spPr>
      </p:pic>
      <p:sp>
        <p:nvSpPr>
          <p:cNvPr id="59" name="TextBox 9"/>
          <p:cNvSpPr txBox="1"/>
          <p:nvPr/>
        </p:nvSpPr>
        <p:spPr>
          <a:xfrm>
            <a:off x="1598204" y="4668412"/>
            <a:ext cx="115223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4000" b="1" dirty="0" err="1" smtClean="0">
                <a:solidFill>
                  <a:srgbClr val="FFFFFF"/>
                </a:solidFill>
                <a:cs typeface="Avenir Next Medium"/>
              </a:rPr>
              <a:t>Qual</a:t>
            </a:r>
            <a:r>
              <a:rPr lang="en-US" sz="4000" b="1" dirty="0" smtClean="0">
                <a:solidFill>
                  <a:srgbClr val="FFFFFF"/>
                </a:solidFill>
                <a:cs typeface="Avenir Next Medium"/>
              </a:rPr>
              <a:t> o </a:t>
            </a:r>
            <a:r>
              <a:rPr lang="en-US" sz="4000" b="1" dirty="0" err="1" smtClean="0">
                <a:solidFill>
                  <a:srgbClr val="FFFFFF"/>
                </a:solidFill>
                <a:cs typeface="Avenir Next Medium"/>
              </a:rPr>
              <a:t>nosso</a:t>
            </a:r>
            <a:r>
              <a:rPr lang="en-US" sz="4000" b="1" dirty="0" smtClean="0">
                <a:solidFill>
                  <a:srgbClr val="FFFFFF"/>
                </a:solidFill>
                <a:cs typeface="Avenir Next Medium"/>
              </a:rPr>
              <a:t> </a:t>
            </a:r>
            <a:r>
              <a:rPr lang="en-US" sz="4000" b="1" dirty="0" err="1" smtClean="0">
                <a:solidFill>
                  <a:srgbClr val="FFFFFF"/>
                </a:solidFill>
                <a:cs typeface="Avenir Next Medium"/>
              </a:rPr>
              <a:t>compromisso</a:t>
            </a:r>
            <a:r>
              <a:rPr lang="en-US" sz="4000" b="1" dirty="0" smtClean="0">
                <a:solidFill>
                  <a:srgbClr val="FFFFFF"/>
                </a:solidFill>
                <a:cs typeface="Avenir Next Medium"/>
              </a:rPr>
              <a:t> com a </a:t>
            </a:r>
            <a:r>
              <a:rPr lang="en-US" sz="4000" b="1" dirty="0" err="1" smtClean="0">
                <a:solidFill>
                  <a:srgbClr val="FFFFFF"/>
                </a:solidFill>
                <a:cs typeface="Avenir Next Medium"/>
              </a:rPr>
              <a:t>inovação</a:t>
            </a:r>
            <a:r>
              <a:rPr lang="en-US" sz="4000" b="1" dirty="0" smtClean="0">
                <a:solidFill>
                  <a:srgbClr val="FFFFFF"/>
                </a:solidFill>
                <a:cs typeface="Avenir Next Medium"/>
              </a:rPr>
              <a:t>?</a:t>
            </a:r>
          </a:p>
        </p:txBody>
      </p:sp>
      <p:pic>
        <p:nvPicPr>
          <p:cNvPr id="61" name="Imagem 6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795" y="6009742"/>
            <a:ext cx="1796298" cy="684240"/>
          </a:xfrm>
          <a:prstGeom prst="rect">
            <a:avLst/>
          </a:prstGeom>
        </p:spPr>
      </p:pic>
      <p:pic>
        <p:nvPicPr>
          <p:cNvPr id="62" name="Picture 2" descr="C:\Users\marcelo.prim\Downloads\Logo SENAI Cx Md Azul Inic Port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865" y="6009742"/>
            <a:ext cx="1858861" cy="684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315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Imagem 6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795" y="6009742"/>
            <a:ext cx="1796298" cy="684240"/>
          </a:xfrm>
          <a:prstGeom prst="rect">
            <a:avLst/>
          </a:prstGeom>
        </p:spPr>
      </p:pic>
      <p:pic>
        <p:nvPicPr>
          <p:cNvPr id="62" name="Picture 2" descr="C:\Users\marcelo.prim\Downloads\Logo SENAI Cx Md Azul Inic Port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865" y="6009742"/>
            <a:ext cx="1858861" cy="684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shutterstock_214811047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84"/>
          <a:stretch/>
        </p:blipFill>
        <p:spPr bwMode="auto">
          <a:xfrm>
            <a:off x="0" y="11788"/>
            <a:ext cx="12192000" cy="5811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"/>
          <p:cNvSpPr/>
          <p:nvPr/>
        </p:nvSpPr>
        <p:spPr>
          <a:xfrm>
            <a:off x="0" y="21778"/>
            <a:ext cx="12192000" cy="646331"/>
          </a:xfrm>
          <a:prstGeom prst="rect">
            <a:avLst/>
          </a:prstGeom>
          <a:solidFill>
            <a:schemeClr val="tx1">
              <a:alpha val="43000"/>
            </a:schemeClr>
          </a:solidFill>
          <a:ln w="3175">
            <a:solidFill>
              <a:schemeClr val="tx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pt-BR" sz="3600" dirty="0">
                <a:solidFill>
                  <a:schemeClr val="bg1"/>
                </a:solidFill>
              </a:rPr>
              <a:t>Quais as características dos ambientes inovadores</a:t>
            </a:r>
            <a:r>
              <a:rPr lang="pt-BR" sz="3600" dirty="0" smtClean="0">
                <a:solidFill>
                  <a:schemeClr val="bg1"/>
                </a:solidFill>
              </a:rPr>
              <a:t>?</a:t>
            </a:r>
            <a:endParaRPr lang="pt-BR" sz="3600" dirty="0">
              <a:solidFill>
                <a:schemeClr val="bg1"/>
              </a:solidFill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139868" y="1177448"/>
            <a:ext cx="9782827" cy="4233796"/>
          </a:xfrm>
          <a:prstGeom prst="rect">
            <a:avLst/>
          </a:prstGeom>
          <a:solidFill>
            <a:srgbClr val="171E20">
              <a:alpha val="50000"/>
            </a:srgbClr>
          </a:solidFill>
          <a:ln>
            <a:solidFill>
              <a:srgbClr val="171E20">
                <a:lumMod val="75000"/>
                <a:lumOff val="25000"/>
              </a:srgbClr>
            </a:solidFill>
          </a:ln>
          <a:effectLst>
            <a:outerShdw blurRad="38100" dist="25400" dir="5400000" sx="101000" sy="101000" algn="t" rotWithShape="0">
              <a:prstClr val="black">
                <a:alpha val="15000"/>
              </a:prstClr>
            </a:outerShdw>
          </a:effectLst>
        </p:spPr>
        <p:txBody>
          <a:bodyPr vert="horz" lIns="144000" tIns="180000" rIns="324000" bIns="1440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baseline="0">
                <a:solidFill>
                  <a:schemeClr val="tx1">
                    <a:lumMod val="10000"/>
                    <a:lumOff val="9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lvl="0" indent="-342900">
              <a:spcAft>
                <a:spcPts val="1200"/>
              </a:spcAft>
              <a:buFont typeface="+mj-lt"/>
              <a:buAutoNum type="arabicPeriod"/>
            </a:pPr>
            <a:r>
              <a:rPr lang="pt-BR" sz="2800" dirty="0">
                <a:solidFill>
                  <a:schemeClr val="bg1"/>
                </a:solidFill>
                <a:latin typeface="+mn-lt"/>
              </a:rPr>
              <a:t>Forte respeito pelos direitos de propriedade </a:t>
            </a:r>
            <a:r>
              <a:rPr lang="pt-BR" sz="2800" dirty="0" smtClean="0">
                <a:solidFill>
                  <a:schemeClr val="bg1"/>
                </a:solidFill>
                <a:latin typeface="+mn-lt"/>
              </a:rPr>
              <a:t>intelectual</a:t>
            </a:r>
            <a:endParaRPr lang="pt-PT" sz="2800" dirty="0">
              <a:solidFill>
                <a:schemeClr val="bg1"/>
              </a:solidFill>
              <a:latin typeface="+mn-lt"/>
            </a:endParaRPr>
          </a:p>
          <a:p>
            <a:pPr marL="342900" lvl="0" indent="-342900">
              <a:spcAft>
                <a:spcPts val="1200"/>
              </a:spcAft>
              <a:buFont typeface="+mj-lt"/>
              <a:buAutoNum type="arabicPeriod"/>
            </a:pPr>
            <a:r>
              <a:rPr lang="pt-BR" sz="3200" b="1" dirty="0">
                <a:solidFill>
                  <a:schemeClr val="bg1"/>
                </a:solidFill>
                <a:latin typeface="+mn-lt"/>
              </a:rPr>
              <a:t>Base Científica e educacional </a:t>
            </a:r>
            <a:r>
              <a:rPr lang="pt-BR" sz="3200" b="1" dirty="0" smtClean="0">
                <a:solidFill>
                  <a:schemeClr val="bg1"/>
                </a:solidFill>
                <a:latin typeface="+mn-lt"/>
              </a:rPr>
              <a:t>sólida</a:t>
            </a:r>
            <a:endParaRPr lang="pt-PT" sz="3200" b="1" dirty="0">
              <a:solidFill>
                <a:schemeClr val="bg1"/>
              </a:solidFill>
              <a:latin typeface="+mn-lt"/>
            </a:endParaRPr>
          </a:p>
          <a:p>
            <a:pPr marL="342900" lvl="0" indent="-342900">
              <a:spcAft>
                <a:spcPts val="1200"/>
              </a:spcAft>
              <a:buFont typeface="+mj-lt"/>
              <a:buAutoNum type="arabicPeriod"/>
            </a:pPr>
            <a:r>
              <a:rPr lang="pt-BR" sz="2800" dirty="0">
                <a:solidFill>
                  <a:schemeClr val="bg1"/>
                </a:solidFill>
                <a:latin typeface="+mn-lt"/>
              </a:rPr>
              <a:t>Alta Integração </a:t>
            </a:r>
            <a:r>
              <a:rPr lang="pt-BR" sz="2800" dirty="0" smtClean="0">
                <a:solidFill>
                  <a:schemeClr val="bg1"/>
                </a:solidFill>
                <a:latin typeface="+mn-lt"/>
              </a:rPr>
              <a:t>Universidade-Empresa</a:t>
            </a:r>
            <a:endParaRPr lang="pt-PT" sz="2800" dirty="0">
              <a:solidFill>
                <a:schemeClr val="bg1"/>
              </a:solidFill>
              <a:latin typeface="+mn-lt"/>
            </a:endParaRPr>
          </a:p>
          <a:p>
            <a:pPr marL="342900" lvl="0" indent="-342900">
              <a:spcAft>
                <a:spcPts val="1200"/>
              </a:spcAft>
              <a:buFont typeface="+mj-lt"/>
              <a:buAutoNum type="arabicPeriod"/>
            </a:pPr>
            <a:r>
              <a:rPr lang="pt-BR" sz="2800" dirty="0">
                <a:solidFill>
                  <a:schemeClr val="bg1"/>
                </a:solidFill>
                <a:latin typeface="+mn-lt"/>
              </a:rPr>
              <a:t>Facilidade e estímulo para </a:t>
            </a:r>
            <a:r>
              <a:rPr lang="pt-BR" sz="2800" dirty="0" smtClean="0">
                <a:solidFill>
                  <a:schemeClr val="bg1"/>
                </a:solidFill>
                <a:latin typeface="+mn-lt"/>
              </a:rPr>
              <a:t>empreender</a:t>
            </a:r>
            <a:endParaRPr lang="pt-PT" sz="2800" dirty="0">
              <a:solidFill>
                <a:schemeClr val="bg1"/>
              </a:solidFill>
              <a:latin typeface="+mn-lt"/>
            </a:endParaRPr>
          </a:p>
          <a:p>
            <a:pPr marL="342900" lvl="0" indent="-342900">
              <a:spcAft>
                <a:spcPts val="1200"/>
              </a:spcAft>
              <a:buFont typeface="+mj-lt"/>
              <a:buAutoNum type="arabicPeriod"/>
            </a:pPr>
            <a:r>
              <a:rPr lang="pt-BR" sz="2800" dirty="0">
                <a:solidFill>
                  <a:schemeClr val="bg1"/>
                </a:solidFill>
                <a:latin typeface="+mn-lt"/>
              </a:rPr>
              <a:t>Existência de fontes de financiamento relevantes, </a:t>
            </a:r>
            <a:r>
              <a:rPr lang="pt-BR" sz="2800" dirty="0" smtClean="0">
                <a:solidFill>
                  <a:schemeClr val="bg1"/>
                </a:solidFill>
                <a:latin typeface="+mn-lt"/>
              </a:rPr>
              <a:t>dedicadas </a:t>
            </a:r>
            <a:r>
              <a:rPr lang="pt-BR" sz="2800" dirty="0">
                <a:solidFill>
                  <a:schemeClr val="bg1"/>
                </a:solidFill>
                <a:latin typeface="+mn-lt"/>
              </a:rPr>
              <a:t>e permanentes para </a:t>
            </a:r>
            <a:r>
              <a:rPr lang="pt-BR" sz="2800" dirty="0" smtClean="0">
                <a:solidFill>
                  <a:schemeClr val="bg1"/>
                </a:solidFill>
                <a:latin typeface="+mn-lt"/>
              </a:rPr>
              <a:t>inovação</a:t>
            </a:r>
            <a:endParaRPr lang="pt-PT" sz="28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9136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12192000" cy="5749636"/>
          </a:xfrm>
          <a:prstGeom prst="rect">
            <a:avLst/>
          </a:prstGeom>
          <a:solidFill>
            <a:schemeClr val="accent5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CaixaDeTexto 10"/>
          <p:cNvSpPr txBox="1">
            <a:spLocks noChangeArrowheads="1"/>
          </p:cNvSpPr>
          <p:nvPr/>
        </p:nvSpPr>
        <p:spPr bwMode="auto">
          <a:xfrm>
            <a:off x="149225" y="1379538"/>
            <a:ext cx="6159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t-BR" sz="4000" dirty="0">
                <a:solidFill>
                  <a:schemeClr val="bg1"/>
                </a:solidFill>
                <a:latin typeface="+mn-lt"/>
              </a:rPr>
              <a:t>NOVA ERA INDUSTRIAL</a:t>
            </a:r>
          </a:p>
        </p:txBody>
      </p:sp>
      <p:cxnSp>
        <p:nvCxnSpPr>
          <p:cNvPr id="11" name="Conector reto 11"/>
          <p:cNvCxnSpPr>
            <a:cxnSpLocks noChangeShapeType="1"/>
          </p:cNvCxnSpPr>
          <p:nvPr/>
        </p:nvCxnSpPr>
        <p:spPr bwMode="auto">
          <a:xfrm flipV="1">
            <a:off x="85725" y="2552700"/>
            <a:ext cx="6430963" cy="0"/>
          </a:xfrm>
          <a:prstGeom prst="line">
            <a:avLst/>
          </a:prstGeom>
          <a:noFill/>
          <a:ln w="19050" algn="ctr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91"/>
          <a:stretch/>
        </p:blipFill>
        <p:spPr>
          <a:xfrm>
            <a:off x="9572449" y="-248210"/>
            <a:ext cx="2705276" cy="5997846"/>
          </a:xfrm>
          <a:prstGeom prst="rect">
            <a:avLst/>
          </a:prstGeom>
          <a:effectLst>
            <a:glow>
              <a:schemeClr val="accent1">
                <a:alpha val="41000"/>
              </a:schemeClr>
            </a:glow>
            <a:softEdge rad="127000"/>
          </a:effectLst>
        </p:spPr>
      </p:pic>
      <p:pic>
        <p:nvPicPr>
          <p:cNvPr id="20" name="Image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6" t="54201" r="59373"/>
          <a:stretch>
            <a:fillRect/>
          </a:stretch>
        </p:blipFill>
        <p:spPr bwMode="auto">
          <a:xfrm>
            <a:off x="-474785" y="3657600"/>
            <a:ext cx="10330573" cy="19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CaixaDeTexto 14"/>
          <p:cNvSpPr txBox="1">
            <a:spLocks noChangeArrowheads="1"/>
          </p:cNvSpPr>
          <p:nvPr/>
        </p:nvSpPr>
        <p:spPr bwMode="auto">
          <a:xfrm>
            <a:off x="149225" y="3016250"/>
            <a:ext cx="61595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t-BR" sz="4000" dirty="0">
                <a:solidFill>
                  <a:schemeClr val="bg1"/>
                </a:solidFill>
                <a:latin typeface="Century Gothic" panose="020B0502020202020204" pitchFamily="34" charset="0"/>
              </a:rPr>
              <a:t>COMO NOS PREPARAR?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2931" y="5833242"/>
            <a:ext cx="1796298" cy="684240"/>
          </a:xfrm>
          <a:prstGeom prst="rect">
            <a:avLst/>
          </a:prstGeom>
        </p:spPr>
      </p:pic>
      <p:pic>
        <p:nvPicPr>
          <p:cNvPr id="13" name="Picture 2" descr="C:\Users\marcelo.prim\Downloads\Logo SENAI Cx Md Azul Inic Port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01" y="5833242"/>
            <a:ext cx="1858861" cy="684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548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0" y="807108"/>
            <a:ext cx="10892819" cy="5662366"/>
            <a:chOff x="1742209" y="1057155"/>
            <a:chExt cx="9482382" cy="4914817"/>
          </a:xfrm>
        </p:grpSpPr>
        <p:sp>
          <p:nvSpPr>
            <p:cNvPr id="14" name="Rectangle 67"/>
            <p:cNvSpPr>
              <a:spLocks noChangeArrowheads="1"/>
            </p:cNvSpPr>
            <p:nvPr/>
          </p:nvSpPr>
          <p:spPr bwMode="auto">
            <a:xfrm>
              <a:off x="1742209" y="4575175"/>
              <a:ext cx="8974138" cy="946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15" name="Rectangle 66"/>
            <p:cNvSpPr>
              <a:spLocks/>
            </p:cNvSpPr>
            <p:nvPr/>
          </p:nvSpPr>
          <p:spPr bwMode="auto">
            <a:xfrm>
              <a:off x="2232747" y="4575175"/>
              <a:ext cx="8488362" cy="941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16" name="Rectangle 64"/>
            <p:cNvSpPr>
              <a:spLocks noChangeArrowheads="1"/>
            </p:cNvSpPr>
            <p:nvPr/>
          </p:nvSpPr>
          <p:spPr bwMode="auto">
            <a:xfrm>
              <a:off x="4105997" y="3640138"/>
              <a:ext cx="6618287" cy="9350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17" name="Rectangle 61"/>
            <p:cNvSpPr>
              <a:spLocks noChangeArrowheads="1"/>
            </p:cNvSpPr>
            <p:nvPr/>
          </p:nvSpPr>
          <p:spPr bwMode="auto">
            <a:xfrm>
              <a:off x="6509472" y="2727325"/>
              <a:ext cx="4210050" cy="92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18" name="Rectangle 58"/>
            <p:cNvSpPr>
              <a:spLocks noChangeArrowheads="1"/>
            </p:cNvSpPr>
            <p:nvPr/>
          </p:nvSpPr>
          <p:spPr bwMode="auto">
            <a:xfrm>
              <a:off x="8292234" y="1800225"/>
              <a:ext cx="2432050" cy="922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>
              <a:off x="9301884" y="5183188"/>
              <a:ext cx="1079500" cy="349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endParaRPr lang="pt-BR" altLang="pt-BR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</a:endParaRPr>
            </a:p>
          </p:txBody>
        </p:sp>
        <p:grpSp>
          <p:nvGrpSpPr>
            <p:cNvPr id="22" name="Group 68"/>
            <p:cNvGrpSpPr>
              <a:grpSpLocks/>
            </p:cNvGrpSpPr>
            <p:nvPr/>
          </p:nvGrpSpPr>
          <p:grpSpPr bwMode="auto">
            <a:xfrm>
              <a:off x="1775628" y="1936128"/>
              <a:ext cx="8140619" cy="4035844"/>
              <a:chOff x="348053" y="2154946"/>
              <a:chExt cx="8140937" cy="4036305"/>
            </a:xfrm>
          </p:grpSpPr>
          <p:sp>
            <p:nvSpPr>
              <p:cNvPr id="23" name="Rectangle 26"/>
              <p:cNvSpPr/>
              <p:nvPr/>
            </p:nvSpPr>
            <p:spPr>
              <a:xfrm>
                <a:off x="360672" y="4338835"/>
                <a:ext cx="8128318" cy="1211197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Century Gothic"/>
                  <a:cs typeface="Century Gothic"/>
                </a:endParaRPr>
              </a:p>
            </p:txBody>
          </p:sp>
          <p:sp>
            <p:nvSpPr>
              <p:cNvPr id="24" name="Rectangle 96"/>
              <p:cNvSpPr>
                <a:spLocks noChangeArrowheads="1"/>
              </p:cNvSpPr>
              <p:nvPr/>
            </p:nvSpPr>
            <p:spPr bwMode="auto">
              <a:xfrm>
                <a:off x="6706191" y="4796535"/>
                <a:ext cx="1556033" cy="4007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r>
                  <a:rPr lang="pt-BR" altLang="pt-BR" sz="2400" b="1">
                    <a:solidFill>
                      <a:srgbClr val="0049A0"/>
                    </a:solidFill>
                    <a:latin typeface="+mn-lt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Indústria 1.0</a:t>
                </a:r>
              </a:p>
            </p:txBody>
          </p:sp>
          <p:sp>
            <p:nvSpPr>
              <p:cNvPr id="25" name="Rettangolo 81"/>
              <p:cNvSpPr>
                <a:spLocks noChangeArrowheads="1"/>
              </p:cNvSpPr>
              <p:nvPr/>
            </p:nvSpPr>
            <p:spPr bwMode="auto">
              <a:xfrm>
                <a:off x="508481" y="4324278"/>
                <a:ext cx="1934278" cy="12824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pt-BR" b="1" dirty="0">
                    <a:solidFill>
                      <a:srgbClr val="0049A0"/>
                    </a:solidFill>
                    <a:latin typeface="+mn-lt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1ª Revolução Industrial </a:t>
                </a:r>
                <a:endParaRPr lang="pt-BR" b="1" dirty="0" smtClean="0">
                  <a:solidFill>
                    <a:srgbClr val="0049A0"/>
                  </a:solidFill>
                  <a:latin typeface="+mn-lt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  <a:p>
                <a:pPr algn="ctr" eaLnBrk="1" hangingPunct="1"/>
                <a:r>
                  <a:rPr lang="pt-BR" dirty="0" smtClean="0">
                    <a:latin typeface="+mn-lt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produção </a:t>
                </a:r>
                <a:r>
                  <a:rPr lang="pt-BR" dirty="0">
                    <a:latin typeface="+mn-lt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mecânica, plantas acionadas por </a:t>
                </a:r>
                <a:r>
                  <a:rPr lang="pt-BR" b="1" dirty="0">
                    <a:latin typeface="+mn-lt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água e vapor</a:t>
                </a:r>
              </a:p>
            </p:txBody>
          </p:sp>
          <p:cxnSp>
            <p:nvCxnSpPr>
              <p:cNvPr id="26" name="Connettore 2 85"/>
              <p:cNvCxnSpPr/>
              <p:nvPr/>
            </p:nvCxnSpPr>
            <p:spPr>
              <a:xfrm>
                <a:off x="360672" y="2939883"/>
                <a:ext cx="0" cy="2610148"/>
              </a:xfrm>
              <a:prstGeom prst="straightConnector1">
                <a:avLst/>
              </a:prstGeom>
              <a:ln w="38100">
                <a:solidFill>
                  <a:schemeClr val="bg1">
                    <a:lumMod val="6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Rettangolo 86"/>
              <p:cNvSpPr>
                <a:spLocks noChangeArrowheads="1"/>
              </p:cNvSpPr>
              <p:nvPr/>
            </p:nvSpPr>
            <p:spPr bwMode="auto">
              <a:xfrm>
                <a:off x="348053" y="3609748"/>
                <a:ext cx="2265845" cy="2938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r>
                  <a:rPr lang="pt-BR" sz="1600" dirty="0">
                    <a:solidFill>
                      <a:srgbClr val="0049A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1</a:t>
                </a:r>
                <a:r>
                  <a:rPr lang="pt-BR" sz="1600" baseline="30000" dirty="0">
                    <a:solidFill>
                      <a:srgbClr val="0049A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0</a:t>
                </a:r>
                <a:r>
                  <a:rPr lang="pt-BR" sz="1600" dirty="0">
                    <a:solidFill>
                      <a:srgbClr val="0049A0"/>
                    </a:solidFill>
                    <a:latin typeface="Century Gothic" panose="020B0502020202020204" pitchFamily="34" charset="0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 tear mecânico </a:t>
                </a:r>
                <a:r>
                  <a:rPr lang="pt-BR" sz="1600" dirty="0">
                    <a:solidFill>
                      <a:srgbClr val="0049A0"/>
                    </a:solidFill>
                    <a:latin typeface="Century Gothic" panose="020B0502020202020204" pitchFamily="34" charset="0"/>
                    <a:ea typeface="Times New Roman" panose="02020603050405020304" pitchFamily="18" charset="0"/>
                    <a:cs typeface="Century Gothic" panose="020B0502020202020204" pitchFamily="34" charset="0"/>
                  </a:rPr>
                  <a:t>1784</a:t>
                </a:r>
                <a:endParaRPr lang="pt-BR" sz="1600" dirty="0">
                  <a:solidFill>
                    <a:srgbClr val="0049A0"/>
                  </a:solidFill>
                  <a:latin typeface="Century Gothic" panose="020B0502020202020204" pitchFamily="34" charset="0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sp>
            <p:nvSpPr>
              <p:cNvPr id="28" name="Rettangolo 87"/>
              <p:cNvSpPr/>
              <p:nvPr/>
            </p:nvSpPr>
            <p:spPr>
              <a:xfrm>
                <a:off x="745195" y="5576750"/>
                <a:ext cx="1304976" cy="61450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2000" b="1" dirty="0">
                    <a:solidFill>
                      <a:schemeClr val="bg1"/>
                    </a:solidFill>
                    <a:ea typeface="Times New Roman" pitchFamily="18" charset="0"/>
                    <a:cs typeface="Century Gothic"/>
                  </a:rPr>
                  <a:t>Final do</a:t>
                </a:r>
                <a:endParaRPr lang="pt-BR" sz="2000" dirty="0">
                  <a:solidFill>
                    <a:schemeClr val="bg1"/>
                  </a:solidFill>
                  <a:cs typeface="Century Gothic"/>
                </a:endParaRP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2000" b="1" dirty="0">
                    <a:solidFill>
                      <a:schemeClr val="bg1"/>
                    </a:solidFill>
                    <a:ea typeface="Times New Roman" pitchFamily="18" charset="0"/>
                    <a:cs typeface="Century Gothic"/>
                  </a:rPr>
                  <a:t>Século 18</a:t>
                </a:r>
                <a:endParaRPr lang="pt-BR" sz="2000" dirty="0">
                  <a:solidFill>
                    <a:schemeClr val="bg1"/>
                  </a:solidFill>
                  <a:ea typeface="Times New Roman" pitchFamily="18" charset="0"/>
                  <a:cs typeface="Century Gothic"/>
                </a:endParaRPr>
              </a:p>
            </p:txBody>
          </p:sp>
          <p:pic>
            <p:nvPicPr>
              <p:cNvPr id="29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197210">
                <a:off x="460773" y="2154946"/>
                <a:ext cx="1100960" cy="1300826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  <a:extLst/>
            </p:spPr>
          </p:pic>
        </p:grpSp>
        <p:grpSp>
          <p:nvGrpSpPr>
            <p:cNvPr id="30" name="Group 69"/>
            <p:cNvGrpSpPr>
              <a:grpSpLocks/>
            </p:cNvGrpSpPr>
            <p:nvPr/>
          </p:nvGrpSpPr>
          <p:grpSpPr bwMode="auto">
            <a:xfrm>
              <a:off x="3885539" y="1966853"/>
              <a:ext cx="6030708" cy="3964899"/>
              <a:chOff x="2459362" y="2184609"/>
              <a:chExt cx="6029626" cy="3964886"/>
            </a:xfrm>
          </p:grpSpPr>
          <p:sp>
            <p:nvSpPr>
              <p:cNvPr id="31" name="Rectangle 27"/>
              <p:cNvSpPr/>
              <p:nvPr/>
            </p:nvSpPr>
            <p:spPr>
              <a:xfrm>
                <a:off x="2495664" y="3457840"/>
                <a:ext cx="5993324" cy="1171571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Century Gothic"/>
                  <a:cs typeface="Century Gothic"/>
                </a:endParaRPr>
              </a:p>
            </p:txBody>
          </p:sp>
          <p:sp>
            <p:nvSpPr>
              <p:cNvPr id="32" name="Rettangolo 2"/>
              <p:cNvSpPr>
                <a:spLocks noChangeArrowheads="1"/>
              </p:cNvSpPr>
              <p:nvPr/>
            </p:nvSpPr>
            <p:spPr bwMode="auto">
              <a:xfrm>
                <a:off x="2536173" y="3457665"/>
                <a:ext cx="2047684" cy="15227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pt-BR" b="1" dirty="0">
                    <a:solidFill>
                      <a:srgbClr val="0049A0"/>
                    </a:solidFill>
                    <a:latin typeface="+mn-lt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2ª Revolução Industrial</a:t>
                </a:r>
              </a:p>
              <a:p>
                <a:pPr algn="ctr" eaLnBrk="1" hangingPunct="1"/>
                <a:r>
                  <a:rPr lang="pt-BR" dirty="0">
                    <a:latin typeface="+mn-lt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Produção em massa baseada na divisão do trabalho, alimentada por energia elétrica</a:t>
                </a:r>
              </a:p>
            </p:txBody>
          </p:sp>
          <p:sp>
            <p:nvSpPr>
              <p:cNvPr id="33" name="Rettangolo 88"/>
              <p:cNvSpPr/>
              <p:nvPr/>
            </p:nvSpPr>
            <p:spPr>
              <a:xfrm>
                <a:off x="2762475" y="5535066"/>
                <a:ext cx="1463412" cy="61442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2000" b="1" dirty="0">
                    <a:solidFill>
                      <a:schemeClr val="bg1"/>
                    </a:solidFill>
                    <a:ea typeface="Times New Roman" pitchFamily="18" charset="0"/>
                    <a:cs typeface="Century Gothic"/>
                  </a:rPr>
                  <a:t>Início do</a:t>
                </a:r>
                <a:endParaRPr lang="pt-BR" sz="2000" dirty="0">
                  <a:solidFill>
                    <a:schemeClr val="bg1"/>
                  </a:solidFill>
                  <a:cs typeface="Century Gothic"/>
                </a:endParaRP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2000" b="1" dirty="0">
                    <a:solidFill>
                      <a:schemeClr val="bg1"/>
                    </a:solidFill>
                    <a:ea typeface="Times New Roman" pitchFamily="18" charset="0"/>
                    <a:cs typeface="Century Gothic"/>
                  </a:rPr>
                  <a:t>Século 20</a:t>
                </a:r>
                <a:endParaRPr lang="pt-BR" sz="2000" dirty="0">
                  <a:solidFill>
                    <a:schemeClr val="bg1"/>
                  </a:solidFill>
                  <a:ea typeface="Times New Roman" pitchFamily="18" charset="0"/>
                  <a:cs typeface="Century Gothic"/>
                </a:endParaRPr>
              </a:p>
            </p:txBody>
          </p:sp>
          <p:sp>
            <p:nvSpPr>
              <p:cNvPr id="34" name="Rectangle 96"/>
              <p:cNvSpPr>
                <a:spLocks noChangeArrowheads="1"/>
              </p:cNvSpPr>
              <p:nvPr/>
            </p:nvSpPr>
            <p:spPr bwMode="auto">
              <a:xfrm>
                <a:off x="6692470" y="4072747"/>
                <a:ext cx="1555693" cy="4007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r>
                  <a:rPr lang="pt-BR" altLang="pt-BR" sz="2400" b="1">
                    <a:solidFill>
                      <a:srgbClr val="0049A0"/>
                    </a:solidFill>
                    <a:latin typeface="+mn-lt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Indústria 2.0</a:t>
                </a:r>
              </a:p>
            </p:txBody>
          </p:sp>
          <p:cxnSp>
            <p:nvCxnSpPr>
              <p:cNvPr id="35" name="Connettore 2 85"/>
              <p:cNvCxnSpPr/>
              <p:nvPr/>
            </p:nvCxnSpPr>
            <p:spPr>
              <a:xfrm>
                <a:off x="2508361" y="2610118"/>
                <a:ext cx="0" cy="2944802"/>
              </a:xfrm>
              <a:prstGeom prst="straightConnector1">
                <a:avLst/>
              </a:prstGeom>
              <a:ln w="38100">
                <a:solidFill>
                  <a:schemeClr val="bg1">
                    <a:lumMod val="6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6" name="Picture 3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59362" y="2184609"/>
                <a:ext cx="2018036" cy="1123594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  <a:extLst/>
            </p:spPr>
          </p:pic>
        </p:grpSp>
        <p:grpSp>
          <p:nvGrpSpPr>
            <p:cNvPr id="37" name="Group 70"/>
            <p:cNvGrpSpPr>
              <a:grpSpLocks/>
            </p:cNvGrpSpPr>
            <p:nvPr/>
          </p:nvGrpSpPr>
          <p:grpSpPr bwMode="auto">
            <a:xfrm>
              <a:off x="5968951" y="1618364"/>
              <a:ext cx="3932421" cy="4345942"/>
              <a:chOff x="4438087" y="1819117"/>
              <a:chExt cx="3931290" cy="4345179"/>
            </a:xfrm>
          </p:grpSpPr>
          <p:sp>
            <p:nvSpPr>
              <p:cNvPr id="38" name="Rectangle 30"/>
              <p:cNvSpPr/>
              <p:nvPr/>
            </p:nvSpPr>
            <p:spPr>
              <a:xfrm>
                <a:off x="4443377" y="2806142"/>
                <a:ext cx="3926000" cy="104756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latin typeface="Century Gothic"/>
                  <a:cs typeface="Century Gothic"/>
                </a:endParaRPr>
              </a:p>
            </p:txBody>
          </p:sp>
          <p:sp>
            <p:nvSpPr>
              <p:cNvPr id="39" name="Rettangolo 18"/>
              <p:cNvSpPr>
                <a:spLocks noChangeArrowheads="1"/>
              </p:cNvSpPr>
              <p:nvPr/>
            </p:nvSpPr>
            <p:spPr bwMode="auto">
              <a:xfrm>
                <a:off x="4438087" y="2845390"/>
                <a:ext cx="1978224" cy="20032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pt-BR" b="1" dirty="0">
                    <a:solidFill>
                      <a:srgbClr val="0049A0"/>
                    </a:solidFill>
                    <a:latin typeface="+mn-lt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3ª Revolução Industrial</a:t>
                </a:r>
              </a:p>
              <a:p>
                <a:pPr algn="ctr" eaLnBrk="1" hangingPunct="1"/>
                <a:r>
                  <a:rPr lang="pt-BR" dirty="0">
                    <a:latin typeface="+mn-lt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Introdução de eletrônicos, </a:t>
                </a:r>
                <a:br>
                  <a:rPr lang="pt-BR" dirty="0">
                    <a:latin typeface="+mn-lt"/>
                    <a:ea typeface="Century Gothic" panose="020B0502020202020204" pitchFamily="34" charset="0"/>
                    <a:cs typeface="Century Gothic" panose="020B0502020202020204" pitchFamily="34" charset="0"/>
                  </a:rPr>
                </a:br>
                <a:r>
                  <a:rPr lang="pt-BR" dirty="0">
                    <a:latin typeface="+mn-lt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TI </a:t>
                </a:r>
                <a:r>
                  <a:rPr lang="pt-BR" dirty="0" smtClean="0">
                    <a:latin typeface="+mn-lt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e ​</a:t>
                </a:r>
                <a:r>
                  <a:rPr lang="pt-BR" dirty="0">
                    <a:latin typeface="+mn-lt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robôs industriais para maior automatização da produção</a:t>
                </a:r>
              </a:p>
            </p:txBody>
          </p:sp>
          <p:sp>
            <p:nvSpPr>
              <p:cNvPr id="40" name="Rettangolo 92"/>
              <p:cNvSpPr/>
              <p:nvPr/>
            </p:nvSpPr>
            <p:spPr>
              <a:xfrm>
                <a:off x="4572168" y="5549973"/>
                <a:ext cx="1601326" cy="61432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2000" b="1" dirty="0">
                    <a:solidFill>
                      <a:schemeClr val="bg1"/>
                    </a:solidFill>
                    <a:ea typeface="Times New Roman" pitchFamily="18" charset="0"/>
                    <a:cs typeface="Century Gothic"/>
                  </a:rPr>
                  <a:t>Início dos anos</a:t>
                </a:r>
                <a:endParaRPr lang="pt-BR" sz="2000" dirty="0">
                  <a:solidFill>
                    <a:schemeClr val="bg1"/>
                  </a:solidFill>
                  <a:cs typeface="Century Gothic"/>
                </a:endParaRP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2000" b="1" dirty="0">
                    <a:solidFill>
                      <a:schemeClr val="bg1"/>
                    </a:solidFill>
                    <a:ea typeface="Times New Roman" pitchFamily="18" charset="0"/>
                    <a:cs typeface="Century Gothic"/>
                  </a:rPr>
                  <a:t>1970</a:t>
                </a:r>
                <a:endParaRPr lang="pt-BR" sz="2000" dirty="0">
                  <a:solidFill>
                    <a:schemeClr val="bg1"/>
                  </a:solidFill>
                  <a:ea typeface="Times New Roman" pitchFamily="18" charset="0"/>
                  <a:cs typeface="Century Gothic"/>
                </a:endParaRPr>
              </a:p>
            </p:txBody>
          </p:sp>
          <p:sp>
            <p:nvSpPr>
              <p:cNvPr id="41" name="Rectangle 96"/>
              <p:cNvSpPr>
                <a:spLocks noChangeArrowheads="1"/>
              </p:cNvSpPr>
              <p:nvPr/>
            </p:nvSpPr>
            <p:spPr bwMode="auto">
              <a:xfrm>
                <a:off x="6602031" y="3202078"/>
                <a:ext cx="1555524" cy="4006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r>
                  <a:rPr lang="pt-BR" altLang="pt-BR" sz="2400" b="1" dirty="0">
                    <a:solidFill>
                      <a:srgbClr val="0049A0"/>
                    </a:solidFill>
                    <a:latin typeface="+mn-lt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Indústria 3.0</a:t>
                </a:r>
              </a:p>
            </p:txBody>
          </p:sp>
          <p:cxnSp>
            <p:nvCxnSpPr>
              <p:cNvPr id="42" name="Connettore 2 85"/>
              <p:cNvCxnSpPr/>
              <p:nvPr/>
            </p:nvCxnSpPr>
            <p:spPr>
              <a:xfrm>
                <a:off x="4469009" y="2610439"/>
                <a:ext cx="0" cy="2944296"/>
              </a:xfrm>
              <a:prstGeom prst="straightConnector1">
                <a:avLst/>
              </a:prstGeom>
              <a:ln w="38100">
                <a:solidFill>
                  <a:schemeClr val="bg1">
                    <a:lumMod val="6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3" name="Picture 4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226930">
                <a:off x="4589546" y="1819117"/>
                <a:ext cx="1411033" cy="1001723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  <a:extLst/>
            </p:spPr>
          </p:pic>
        </p:grpSp>
        <p:grpSp>
          <p:nvGrpSpPr>
            <p:cNvPr id="44" name="Group 71"/>
            <p:cNvGrpSpPr>
              <a:grpSpLocks/>
            </p:cNvGrpSpPr>
            <p:nvPr/>
          </p:nvGrpSpPr>
          <p:grpSpPr bwMode="auto">
            <a:xfrm>
              <a:off x="7877896" y="1057155"/>
              <a:ext cx="3346695" cy="4662230"/>
              <a:chOff x="6527409" y="1074005"/>
              <a:chExt cx="3595407" cy="4823946"/>
            </a:xfrm>
          </p:grpSpPr>
          <p:sp>
            <p:nvSpPr>
              <p:cNvPr id="45" name="Rettangolo 2048"/>
              <p:cNvSpPr>
                <a:spLocks noChangeArrowheads="1"/>
              </p:cNvSpPr>
              <p:nvPr/>
            </p:nvSpPr>
            <p:spPr bwMode="auto">
              <a:xfrm>
                <a:off x="6562463" y="1430363"/>
                <a:ext cx="2143279" cy="13267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pt-BR" b="1" dirty="0">
                    <a:solidFill>
                      <a:srgbClr val="0049A0"/>
                    </a:solidFill>
                    <a:latin typeface="+mn-lt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4ª Revolução Industrial </a:t>
                </a:r>
                <a:endParaRPr lang="pt-BR" b="1" dirty="0" smtClean="0">
                  <a:solidFill>
                    <a:srgbClr val="0049A0"/>
                  </a:solidFill>
                  <a:latin typeface="+mn-lt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  <a:p>
                <a:pPr algn="ctr" eaLnBrk="1" hangingPunct="1"/>
                <a:r>
                  <a:rPr lang="pt-BR" dirty="0" smtClean="0">
                    <a:latin typeface="+mn-lt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Baseada </a:t>
                </a:r>
                <a:r>
                  <a:rPr lang="pt-BR" dirty="0">
                    <a:latin typeface="+mn-lt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em sistemas  </a:t>
                </a:r>
                <a:r>
                  <a:rPr lang="pt-BR" dirty="0" err="1">
                    <a:latin typeface="+mn-lt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Ciber</a:t>
                </a:r>
                <a:r>
                  <a:rPr lang="pt-BR" dirty="0">
                    <a:latin typeface="+mn-lt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-físicos de produção</a:t>
                </a:r>
              </a:p>
            </p:txBody>
          </p:sp>
          <p:sp>
            <p:nvSpPr>
              <p:cNvPr id="46" name="Rettangolo 96"/>
              <p:cNvSpPr>
                <a:spLocks noChangeArrowheads="1"/>
              </p:cNvSpPr>
              <p:nvPr/>
            </p:nvSpPr>
            <p:spPr bwMode="auto">
              <a:xfrm>
                <a:off x="7191497" y="5538618"/>
                <a:ext cx="751770" cy="3593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r>
                  <a:rPr lang="pt-BR" altLang="pt-BR" sz="2000" b="1" dirty="0">
                    <a:solidFill>
                      <a:schemeClr val="bg1"/>
                    </a:solidFill>
                    <a:latin typeface="+mn-lt"/>
                    <a:ea typeface="Century Gothic" panose="020B0502020202020204" pitchFamily="34" charset="0"/>
                    <a:cs typeface="Century Gothic" panose="020B0502020202020204" pitchFamily="34" charset="0"/>
                  </a:rPr>
                  <a:t>Hoje</a:t>
                </a:r>
                <a:endParaRPr lang="pt-BR" altLang="pt-BR" sz="2000" dirty="0">
                  <a:solidFill>
                    <a:schemeClr val="bg1"/>
                  </a:solidFill>
                  <a:latin typeface="+mn-lt"/>
                  <a:ea typeface="Century Gothic" panose="020B0502020202020204" pitchFamily="34" charset="0"/>
                  <a:cs typeface="Century Gothic" panose="020B0502020202020204" pitchFamily="34" charset="0"/>
                </a:endParaRPr>
              </a:p>
            </p:txBody>
          </p:sp>
          <p:cxnSp>
            <p:nvCxnSpPr>
              <p:cNvPr id="47" name="Connettore 2 85"/>
              <p:cNvCxnSpPr/>
              <p:nvPr/>
            </p:nvCxnSpPr>
            <p:spPr>
              <a:xfrm flipH="1">
                <a:off x="6527409" y="1782075"/>
                <a:ext cx="28993" cy="3756543"/>
              </a:xfrm>
              <a:prstGeom prst="straightConnector1">
                <a:avLst/>
              </a:prstGeom>
              <a:ln w="38100">
                <a:solidFill>
                  <a:schemeClr val="bg1">
                    <a:lumMod val="6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8" name="Picture 2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84173">
                <a:off x="8493148" y="1074005"/>
                <a:ext cx="1629668" cy="871250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88900" cap="sq">
                <a:solidFill>
                  <a:srgbClr val="FFFFFF"/>
                </a:solidFill>
                <a:miter lim="800000"/>
              </a:ln>
              <a:effectLst>
                <a:outerShdw blurRad="55000" dist="18000" dir="54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woPt" dir="t">
                  <a:rot lat="0" lon="0" rev="7200000"/>
                </a:lightRig>
              </a:scene3d>
              <a:sp3d>
                <a:bevelT w="25400" h="19050"/>
                <a:contourClr>
                  <a:srgbClr val="FFFFFF"/>
                </a:contourClr>
              </a:sp3d>
              <a:extLst/>
            </p:spPr>
          </p:pic>
        </p:grpSp>
        <p:grpSp>
          <p:nvGrpSpPr>
            <p:cNvPr id="49" name="Group 72"/>
            <p:cNvGrpSpPr>
              <a:grpSpLocks/>
            </p:cNvGrpSpPr>
            <p:nvPr/>
          </p:nvGrpSpPr>
          <p:grpSpPr bwMode="auto">
            <a:xfrm>
              <a:off x="9852747" y="1876425"/>
              <a:ext cx="554037" cy="3838575"/>
              <a:chOff x="8425488" y="2094625"/>
              <a:chExt cx="554802" cy="3839609"/>
            </a:xfrm>
          </p:grpSpPr>
          <p:grpSp>
            <p:nvGrpSpPr>
              <p:cNvPr id="50" name="Group 29"/>
              <p:cNvGrpSpPr>
                <a:grpSpLocks/>
              </p:cNvGrpSpPr>
              <p:nvPr/>
            </p:nvGrpSpPr>
            <p:grpSpPr bwMode="auto">
              <a:xfrm>
                <a:off x="8425488" y="2094625"/>
                <a:ext cx="128289" cy="3839609"/>
                <a:chOff x="14808" y="-3557"/>
                <a:chExt cx="209" cy="6577"/>
              </a:xfrm>
              <a:solidFill>
                <a:schemeClr val="tx2"/>
              </a:solidFill>
            </p:grpSpPr>
            <p:sp>
              <p:nvSpPr>
                <p:cNvPr id="52" name="Freeform 35"/>
                <p:cNvSpPr>
                  <a:spLocks/>
                </p:cNvSpPr>
                <p:nvPr/>
              </p:nvSpPr>
              <p:spPr bwMode="auto">
                <a:xfrm>
                  <a:off x="14808" y="-3557"/>
                  <a:ext cx="209" cy="6577"/>
                </a:xfrm>
                <a:custGeom>
                  <a:avLst/>
                  <a:gdLst>
                    <a:gd name="T0" fmla="*/ 104 w 209"/>
                    <a:gd name="T1" fmla="*/ 89 h 6577"/>
                    <a:gd name="T2" fmla="*/ 82 w 209"/>
                    <a:gd name="T3" fmla="*/ 127 h 6577"/>
                    <a:gd name="T4" fmla="*/ 82 w 209"/>
                    <a:gd name="T5" fmla="*/ 6577 h 6577"/>
                    <a:gd name="T6" fmla="*/ 127 w 209"/>
                    <a:gd name="T7" fmla="*/ 6577 h 6577"/>
                    <a:gd name="T8" fmla="*/ 127 w 209"/>
                    <a:gd name="T9" fmla="*/ 127 h 6577"/>
                    <a:gd name="T10" fmla="*/ 104 w 209"/>
                    <a:gd name="T11" fmla="*/ 89 h 657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9" h="6577">
                      <a:moveTo>
                        <a:pt x="104" y="89"/>
                      </a:moveTo>
                      <a:lnTo>
                        <a:pt x="82" y="127"/>
                      </a:lnTo>
                      <a:lnTo>
                        <a:pt x="82" y="6577"/>
                      </a:lnTo>
                      <a:lnTo>
                        <a:pt x="127" y="6577"/>
                      </a:lnTo>
                      <a:lnTo>
                        <a:pt x="127" y="127"/>
                      </a:lnTo>
                      <a:lnTo>
                        <a:pt x="104" y="89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pt-BR">
                    <a:latin typeface="Century Gothic"/>
                    <a:cs typeface="Century Gothic"/>
                  </a:endParaRPr>
                </a:p>
              </p:txBody>
            </p:sp>
            <p:sp>
              <p:nvSpPr>
                <p:cNvPr id="53" name="Freeform 34"/>
                <p:cNvSpPr>
                  <a:spLocks/>
                </p:cNvSpPr>
                <p:nvPr/>
              </p:nvSpPr>
              <p:spPr bwMode="auto">
                <a:xfrm>
                  <a:off x="14808" y="-3557"/>
                  <a:ext cx="209" cy="6577"/>
                </a:xfrm>
                <a:custGeom>
                  <a:avLst/>
                  <a:gdLst>
                    <a:gd name="T0" fmla="*/ 104 w 209"/>
                    <a:gd name="T1" fmla="*/ 0 h 6577"/>
                    <a:gd name="T2" fmla="*/ 6 w 209"/>
                    <a:gd name="T3" fmla="*/ 168 h 6577"/>
                    <a:gd name="T4" fmla="*/ 0 w 209"/>
                    <a:gd name="T5" fmla="*/ 178 h 6577"/>
                    <a:gd name="T6" fmla="*/ 3 w 209"/>
                    <a:gd name="T7" fmla="*/ 192 h 6577"/>
                    <a:gd name="T8" fmla="*/ 14 w 209"/>
                    <a:gd name="T9" fmla="*/ 198 h 6577"/>
                    <a:gd name="T10" fmla="*/ 25 w 209"/>
                    <a:gd name="T11" fmla="*/ 205 h 6577"/>
                    <a:gd name="T12" fmla="*/ 39 w 209"/>
                    <a:gd name="T13" fmla="*/ 201 h 6577"/>
                    <a:gd name="T14" fmla="*/ 45 w 209"/>
                    <a:gd name="T15" fmla="*/ 191 h 6577"/>
                    <a:gd name="T16" fmla="*/ 82 w 209"/>
                    <a:gd name="T17" fmla="*/ 127 h 6577"/>
                    <a:gd name="T18" fmla="*/ 82 w 209"/>
                    <a:gd name="T19" fmla="*/ 44 h 6577"/>
                    <a:gd name="T20" fmla="*/ 130 w 209"/>
                    <a:gd name="T21" fmla="*/ 44 h 6577"/>
                    <a:gd name="T22" fmla="*/ 104 w 209"/>
                    <a:gd name="T23" fmla="*/ 0 h 6577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209" h="6577">
                      <a:moveTo>
                        <a:pt x="104" y="0"/>
                      </a:moveTo>
                      <a:lnTo>
                        <a:pt x="6" y="168"/>
                      </a:lnTo>
                      <a:lnTo>
                        <a:pt x="0" y="178"/>
                      </a:lnTo>
                      <a:lnTo>
                        <a:pt x="3" y="192"/>
                      </a:lnTo>
                      <a:lnTo>
                        <a:pt x="14" y="198"/>
                      </a:lnTo>
                      <a:lnTo>
                        <a:pt x="25" y="205"/>
                      </a:lnTo>
                      <a:lnTo>
                        <a:pt x="39" y="201"/>
                      </a:lnTo>
                      <a:lnTo>
                        <a:pt x="45" y="191"/>
                      </a:lnTo>
                      <a:lnTo>
                        <a:pt x="82" y="127"/>
                      </a:lnTo>
                      <a:lnTo>
                        <a:pt x="82" y="44"/>
                      </a:lnTo>
                      <a:lnTo>
                        <a:pt x="130" y="44"/>
                      </a:lnTo>
                      <a:lnTo>
                        <a:pt x="104" y="0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pt-BR">
                    <a:latin typeface="Century Gothic"/>
                    <a:cs typeface="Century Gothic"/>
                  </a:endParaRPr>
                </a:p>
              </p:txBody>
            </p:sp>
            <p:sp>
              <p:nvSpPr>
                <p:cNvPr id="54" name="Freeform 33"/>
                <p:cNvSpPr>
                  <a:spLocks/>
                </p:cNvSpPr>
                <p:nvPr/>
              </p:nvSpPr>
              <p:spPr bwMode="auto">
                <a:xfrm>
                  <a:off x="14808" y="-3557"/>
                  <a:ext cx="209" cy="6577"/>
                </a:xfrm>
                <a:custGeom>
                  <a:avLst/>
                  <a:gdLst>
                    <a:gd name="T0" fmla="*/ 130 w 209"/>
                    <a:gd name="T1" fmla="*/ 44 h 6577"/>
                    <a:gd name="T2" fmla="*/ 127 w 209"/>
                    <a:gd name="T3" fmla="*/ 44 h 6577"/>
                    <a:gd name="T4" fmla="*/ 127 w 209"/>
                    <a:gd name="T5" fmla="*/ 127 h 6577"/>
                    <a:gd name="T6" fmla="*/ 163 w 209"/>
                    <a:gd name="T7" fmla="*/ 191 h 6577"/>
                    <a:gd name="T8" fmla="*/ 170 w 209"/>
                    <a:gd name="T9" fmla="*/ 201 h 6577"/>
                    <a:gd name="T10" fmla="*/ 183 w 209"/>
                    <a:gd name="T11" fmla="*/ 205 h 6577"/>
                    <a:gd name="T12" fmla="*/ 194 w 209"/>
                    <a:gd name="T13" fmla="*/ 198 h 6577"/>
                    <a:gd name="T14" fmla="*/ 205 w 209"/>
                    <a:gd name="T15" fmla="*/ 192 h 6577"/>
                    <a:gd name="T16" fmla="*/ 209 w 209"/>
                    <a:gd name="T17" fmla="*/ 178 h 6577"/>
                    <a:gd name="T18" fmla="*/ 202 w 209"/>
                    <a:gd name="T19" fmla="*/ 168 h 6577"/>
                    <a:gd name="T20" fmla="*/ 130 w 209"/>
                    <a:gd name="T21" fmla="*/ 44 h 657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09" h="6577">
                      <a:moveTo>
                        <a:pt x="130" y="44"/>
                      </a:moveTo>
                      <a:lnTo>
                        <a:pt x="127" y="44"/>
                      </a:lnTo>
                      <a:lnTo>
                        <a:pt x="127" y="127"/>
                      </a:lnTo>
                      <a:lnTo>
                        <a:pt x="163" y="191"/>
                      </a:lnTo>
                      <a:lnTo>
                        <a:pt x="170" y="201"/>
                      </a:lnTo>
                      <a:lnTo>
                        <a:pt x="183" y="205"/>
                      </a:lnTo>
                      <a:lnTo>
                        <a:pt x="194" y="198"/>
                      </a:lnTo>
                      <a:lnTo>
                        <a:pt x="205" y="192"/>
                      </a:lnTo>
                      <a:lnTo>
                        <a:pt x="209" y="178"/>
                      </a:lnTo>
                      <a:lnTo>
                        <a:pt x="202" y="168"/>
                      </a:lnTo>
                      <a:lnTo>
                        <a:pt x="130" y="44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pt-BR">
                    <a:latin typeface="Century Gothic"/>
                    <a:cs typeface="Century Gothic"/>
                  </a:endParaRPr>
                </a:p>
              </p:txBody>
            </p:sp>
            <p:sp>
              <p:nvSpPr>
                <p:cNvPr id="55" name="Freeform 31"/>
                <p:cNvSpPr>
                  <a:spLocks/>
                </p:cNvSpPr>
                <p:nvPr/>
              </p:nvSpPr>
              <p:spPr bwMode="auto">
                <a:xfrm>
                  <a:off x="14808" y="-3557"/>
                  <a:ext cx="209" cy="6577"/>
                </a:xfrm>
                <a:custGeom>
                  <a:avLst/>
                  <a:gdLst>
                    <a:gd name="T0" fmla="*/ 127 w 209"/>
                    <a:gd name="T1" fmla="*/ 56 h 6577"/>
                    <a:gd name="T2" fmla="*/ 124 w 209"/>
                    <a:gd name="T3" fmla="*/ 56 h 6577"/>
                    <a:gd name="T4" fmla="*/ 104 w 209"/>
                    <a:gd name="T5" fmla="*/ 89 h 6577"/>
                    <a:gd name="T6" fmla="*/ 127 w 209"/>
                    <a:gd name="T7" fmla="*/ 127 h 6577"/>
                    <a:gd name="T8" fmla="*/ 127 w 209"/>
                    <a:gd name="T9" fmla="*/ 56 h 657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09" h="6577">
                      <a:moveTo>
                        <a:pt x="127" y="56"/>
                      </a:moveTo>
                      <a:lnTo>
                        <a:pt x="124" y="56"/>
                      </a:lnTo>
                      <a:lnTo>
                        <a:pt x="104" y="89"/>
                      </a:lnTo>
                      <a:lnTo>
                        <a:pt x="127" y="127"/>
                      </a:lnTo>
                      <a:lnTo>
                        <a:pt x="127" y="56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pt-BR">
                    <a:latin typeface="Century Gothic"/>
                    <a:cs typeface="Century Gothic"/>
                  </a:endParaRPr>
                </a:p>
              </p:txBody>
            </p:sp>
            <p:sp>
              <p:nvSpPr>
                <p:cNvPr id="56" name="Freeform 30"/>
                <p:cNvSpPr>
                  <a:spLocks/>
                </p:cNvSpPr>
                <p:nvPr/>
              </p:nvSpPr>
              <p:spPr bwMode="auto">
                <a:xfrm>
                  <a:off x="14808" y="-3557"/>
                  <a:ext cx="209" cy="6577"/>
                </a:xfrm>
                <a:custGeom>
                  <a:avLst/>
                  <a:gdLst>
                    <a:gd name="T0" fmla="*/ 124 w 209"/>
                    <a:gd name="T1" fmla="*/ 56 h 6577"/>
                    <a:gd name="T2" fmla="*/ 85 w 209"/>
                    <a:gd name="T3" fmla="*/ 56 h 6577"/>
                    <a:gd name="T4" fmla="*/ 104 w 209"/>
                    <a:gd name="T5" fmla="*/ 89 h 6577"/>
                    <a:gd name="T6" fmla="*/ 124 w 209"/>
                    <a:gd name="T7" fmla="*/ 56 h 657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9" h="6577">
                      <a:moveTo>
                        <a:pt x="124" y="56"/>
                      </a:moveTo>
                      <a:lnTo>
                        <a:pt x="85" y="56"/>
                      </a:lnTo>
                      <a:lnTo>
                        <a:pt x="104" y="89"/>
                      </a:lnTo>
                      <a:lnTo>
                        <a:pt x="124" y="56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pt-BR">
                    <a:latin typeface="Century Gothic"/>
                    <a:cs typeface="Century Gothic"/>
                  </a:endParaRPr>
                </a:p>
              </p:txBody>
            </p:sp>
            <p:sp>
              <p:nvSpPr>
                <p:cNvPr id="57" name="Freeform 32"/>
                <p:cNvSpPr>
                  <a:spLocks/>
                </p:cNvSpPr>
                <p:nvPr/>
              </p:nvSpPr>
              <p:spPr bwMode="auto">
                <a:xfrm>
                  <a:off x="14808" y="-3557"/>
                  <a:ext cx="209" cy="6577"/>
                </a:xfrm>
                <a:custGeom>
                  <a:avLst/>
                  <a:gdLst>
                    <a:gd name="T0" fmla="*/ 127 w 209"/>
                    <a:gd name="T1" fmla="*/ 44 h 6577"/>
                    <a:gd name="T2" fmla="*/ 82 w 209"/>
                    <a:gd name="T3" fmla="*/ 44 h 6577"/>
                    <a:gd name="T4" fmla="*/ 82 w 209"/>
                    <a:gd name="T5" fmla="*/ 127 h 6577"/>
                    <a:gd name="T6" fmla="*/ 104 w 209"/>
                    <a:gd name="T7" fmla="*/ 89 h 6577"/>
                    <a:gd name="T8" fmla="*/ 85 w 209"/>
                    <a:gd name="T9" fmla="*/ 56 h 6577"/>
                    <a:gd name="T10" fmla="*/ 127 w 209"/>
                    <a:gd name="T11" fmla="*/ 56 h 6577"/>
                    <a:gd name="T12" fmla="*/ 127 w 209"/>
                    <a:gd name="T13" fmla="*/ 44 h 657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209" h="6577">
                      <a:moveTo>
                        <a:pt x="127" y="44"/>
                      </a:moveTo>
                      <a:lnTo>
                        <a:pt x="82" y="44"/>
                      </a:lnTo>
                      <a:lnTo>
                        <a:pt x="82" y="127"/>
                      </a:lnTo>
                      <a:lnTo>
                        <a:pt x="104" y="89"/>
                      </a:lnTo>
                      <a:lnTo>
                        <a:pt x="85" y="56"/>
                      </a:lnTo>
                      <a:lnTo>
                        <a:pt x="127" y="56"/>
                      </a:lnTo>
                      <a:lnTo>
                        <a:pt x="127" y="44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pt-BR">
                    <a:latin typeface="Century Gothic"/>
                    <a:cs typeface="Century Gothic"/>
                  </a:endParaRPr>
                </a:p>
              </p:txBody>
            </p:sp>
          </p:grpSp>
          <p:sp>
            <p:nvSpPr>
              <p:cNvPr id="51" name="Text Box 1"/>
              <p:cNvSpPr txBox="1">
                <a:spLocks noChangeArrowheads="1"/>
              </p:cNvSpPr>
              <p:nvPr/>
            </p:nvSpPr>
            <p:spPr bwMode="auto">
              <a:xfrm>
                <a:off x="8624181" y="2214995"/>
                <a:ext cx="356109" cy="3603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vert270" lIns="0" tIns="0" rIns="0" bIns="0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pt-BR" sz="2000" dirty="0">
                    <a:solidFill>
                      <a:schemeClr val="tx2"/>
                    </a:solidFill>
                    <a:ea typeface="Times New Roman" pitchFamily="18" charset="0"/>
                    <a:cs typeface="Century Gothic"/>
                  </a:rPr>
                  <a:t>Grau de complexidade</a:t>
                </a:r>
                <a:endParaRPr lang="pt-BR" sz="2000" dirty="0">
                  <a:solidFill>
                    <a:schemeClr val="tx2"/>
                  </a:solidFill>
                  <a:cs typeface="Century Gothic"/>
                </a:endParaRPr>
              </a:p>
            </p:txBody>
          </p:sp>
        </p:grpSp>
      </p:grpSp>
      <p:sp>
        <p:nvSpPr>
          <p:cNvPr id="58" name="Título 1"/>
          <p:cNvSpPr>
            <a:spLocks noGrp="1"/>
          </p:cNvSpPr>
          <p:nvPr>
            <p:ph type="title"/>
          </p:nvPr>
        </p:nvSpPr>
        <p:spPr>
          <a:xfrm>
            <a:off x="1022990" y="211063"/>
            <a:ext cx="9144000" cy="1284519"/>
          </a:xfrm>
        </p:spPr>
        <p:txBody>
          <a:bodyPr/>
          <a:lstStyle/>
          <a:p>
            <a:r>
              <a:rPr lang="pt-BR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ESTÁGIO ATUAL DA INDÚSTRIA BRASILEIRA:</a:t>
            </a:r>
            <a:br>
              <a:rPr lang="pt-BR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pt-BR" sz="28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um longo caminho pela frente</a:t>
            </a:r>
          </a:p>
        </p:txBody>
      </p:sp>
      <p:sp>
        <p:nvSpPr>
          <p:cNvPr id="59" name="Retângulo 58"/>
          <p:cNvSpPr/>
          <p:nvPr/>
        </p:nvSpPr>
        <p:spPr>
          <a:xfrm>
            <a:off x="4080151" y="1372844"/>
            <a:ext cx="1414170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pt-BR" sz="2800" b="1" dirty="0">
                <a:ln w="0"/>
                <a:solidFill>
                  <a:srgbClr val="2390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BRASIL</a:t>
            </a:r>
            <a:r>
              <a:rPr lang="pt-BR" sz="2800" b="1" dirty="0">
                <a:solidFill>
                  <a:srgbClr val="239054"/>
                </a:solidFill>
                <a:latin typeface="Century Gothic" panose="020B0502020202020204" pitchFamily="34" charset="0"/>
              </a:rPr>
              <a:t> </a:t>
            </a:r>
            <a:endParaRPr lang="pt-BR" sz="2800" dirty="0">
              <a:solidFill>
                <a:srgbClr val="239054"/>
              </a:solidFill>
            </a:endParaRPr>
          </a:p>
        </p:txBody>
      </p:sp>
      <p:sp>
        <p:nvSpPr>
          <p:cNvPr id="61" name="Seta para a direita 60"/>
          <p:cNvSpPr/>
          <p:nvPr/>
        </p:nvSpPr>
        <p:spPr>
          <a:xfrm rot="5400000">
            <a:off x="4664939" y="1732683"/>
            <a:ext cx="211205" cy="42783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056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5862" y="2224644"/>
            <a:ext cx="2084485" cy="2281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1013325" y="254701"/>
            <a:ext cx="1143072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O FUTURO DAS PROFISSÕES – CARACTERÍSTICAS MAIS IMPORTANTES</a:t>
            </a:r>
            <a:endParaRPr lang="pt-BR" sz="32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45" y="1331919"/>
            <a:ext cx="8275497" cy="4413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795" y="5924682"/>
            <a:ext cx="1796298" cy="684240"/>
          </a:xfrm>
          <a:prstGeom prst="rect">
            <a:avLst/>
          </a:prstGeom>
        </p:spPr>
      </p:pic>
      <p:pic>
        <p:nvPicPr>
          <p:cNvPr id="12" name="Picture 2" descr="C:\Users\marcelo.prim\Downloads\Logo SENAI Cx Md Azul Inic Port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865" y="5924682"/>
            <a:ext cx="1858861" cy="684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589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923"/>
          <p:cNvSpPr txBox="1">
            <a:spLocks/>
          </p:cNvSpPr>
          <p:nvPr/>
        </p:nvSpPr>
        <p:spPr>
          <a:xfrm>
            <a:off x="1039864" y="653594"/>
            <a:ext cx="11559320" cy="545999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prstClr val="white"/>
              </a:buClr>
              <a:buSzPct val="25000"/>
              <a:buFont typeface="Arial"/>
              <a:buNone/>
            </a:pPr>
            <a:r>
              <a:rPr lang="en" b="1" dirty="0" smtClean="0">
                <a:solidFill>
                  <a:srgbClr val="4472C4">
                    <a:lumMod val="50000"/>
                  </a:srgbClr>
                </a:solidFill>
              </a:rPr>
              <a:t>HABILIDADES MAIS EXIGIDAS NO MERCADO DE TRABALHO</a:t>
            </a:r>
            <a:endParaRPr lang="en" b="1" dirty="0">
              <a:solidFill>
                <a:srgbClr val="4472C4">
                  <a:lumMod val="50000"/>
                </a:srgbClr>
              </a:solidFill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982252" y="1286070"/>
            <a:ext cx="9656720" cy="4621246"/>
            <a:chOff x="1374137" y="1358640"/>
            <a:chExt cx="8960034" cy="4194904"/>
          </a:xfrm>
        </p:grpSpPr>
        <p:sp>
          <p:nvSpPr>
            <p:cNvPr id="11" name="Shape 1924"/>
            <p:cNvSpPr/>
            <p:nvPr/>
          </p:nvSpPr>
          <p:spPr>
            <a:xfrm>
              <a:off x="1385728" y="1540477"/>
              <a:ext cx="7630800" cy="228299"/>
            </a:xfrm>
            <a:prstGeom prst="rect">
              <a:avLst/>
            </a:prstGeom>
            <a:solidFill>
              <a:srgbClr val="2955BE"/>
            </a:solidFill>
            <a:ln w="9525" cap="flat" cmpd="sng">
              <a:solidFill>
                <a:srgbClr val="07376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68575" tIns="68575" rIns="68575" bIns="68575" anchor="ctr" anchorCtr="0">
              <a:noAutofit/>
            </a:bodyPr>
            <a:lstStyle/>
            <a:p>
              <a:r>
                <a:rPr lang="en" sz="2000" dirty="0" smtClean="0">
                  <a:solidFill>
                    <a:prstClr val="white"/>
                  </a:solidFill>
                  <a:ea typeface="Roboto"/>
                  <a:cs typeface="Roboto"/>
                  <a:sym typeface="Roboto"/>
                </a:rPr>
                <a:t>Resolução de problemas</a:t>
              </a:r>
              <a:endParaRPr lang="en" sz="2000" dirty="0">
                <a:solidFill>
                  <a:prstClr val="white"/>
                </a:solidFill>
                <a:ea typeface="Roboto"/>
                <a:cs typeface="Roboto"/>
                <a:sym typeface="Roboto"/>
              </a:endParaRPr>
            </a:p>
          </p:txBody>
        </p:sp>
        <p:sp>
          <p:nvSpPr>
            <p:cNvPr id="12" name="Shape 1925"/>
            <p:cNvSpPr/>
            <p:nvPr/>
          </p:nvSpPr>
          <p:spPr>
            <a:xfrm>
              <a:off x="1385728" y="1900543"/>
              <a:ext cx="4919399" cy="228299"/>
            </a:xfrm>
            <a:prstGeom prst="rect">
              <a:avLst/>
            </a:prstGeom>
            <a:solidFill>
              <a:srgbClr val="2955BE"/>
            </a:solidFill>
            <a:ln w="9525" cap="flat" cmpd="sng">
              <a:solidFill>
                <a:srgbClr val="07376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68575" tIns="68575" rIns="68575" bIns="68575" anchor="ctr" anchorCtr="0">
              <a:noAutofit/>
            </a:bodyPr>
            <a:lstStyle/>
            <a:p>
              <a:r>
                <a:rPr lang="en" sz="2000" dirty="0" smtClean="0">
                  <a:solidFill>
                    <a:prstClr val="white"/>
                  </a:solidFill>
                  <a:ea typeface="Roboto"/>
                  <a:cs typeface="Roboto"/>
                  <a:sym typeface="Roboto"/>
                </a:rPr>
                <a:t>Trabalho em time</a:t>
              </a:r>
              <a:endParaRPr lang="en" sz="2000" dirty="0">
                <a:solidFill>
                  <a:prstClr val="white"/>
                </a:solidFill>
                <a:ea typeface="Roboto"/>
                <a:cs typeface="Roboto"/>
                <a:sym typeface="Roboto"/>
              </a:endParaRPr>
            </a:p>
          </p:txBody>
        </p:sp>
        <p:sp>
          <p:nvSpPr>
            <p:cNvPr id="13" name="Shape 1926"/>
            <p:cNvSpPr/>
            <p:nvPr/>
          </p:nvSpPr>
          <p:spPr>
            <a:xfrm>
              <a:off x="1385728" y="2260609"/>
              <a:ext cx="3880499" cy="228299"/>
            </a:xfrm>
            <a:prstGeom prst="rect">
              <a:avLst/>
            </a:prstGeom>
            <a:solidFill>
              <a:srgbClr val="2955BE"/>
            </a:solidFill>
            <a:ln w="9525" cap="flat" cmpd="sng">
              <a:solidFill>
                <a:srgbClr val="07376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68575" tIns="68575" rIns="68575" bIns="68575" anchor="ctr" anchorCtr="0">
              <a:noAutofit/>
            </a:bodyPr>
            <a:lstStyle/>
            <a:p>
              <a:r>
                <a:rPr lang="en" sz="2000" dirty="0" smtClean="0">
                  <a:solidFill>
                    <a:prstClr val="white"/>
                  </a:solidFill>
                  <a:ea typeface="Roboto"/>
                  <a:cs typeface="Roboto"/>
                  <a:sym typeface="Roboto"/>
                </a:rPr>
                <a:t>Comunicação</a:t>
              </a:r>
              <a:endParaRPr lang="en" sz="2000" dirty="0">
                <a:solidFill>
                  <a:prstClr val="white"/>
                </a:solidFill>
                <a:ea typeface="Roboto"/>
                <a:cs typeface="Roboto"/>
                <a:sym typeface="Roboto"/>
              </a:endParaRPr>
            </a:p>
          </p:txBody>
        </p:sp>
        <p:sp>
          <p:nvSpPr>
            <p:cNvPr id="14" name="Shape 1927"/>
            <p:cNvSpPr/>
            <p:nvPr/>
          </p:nvSpPr>
          <p:spPr>
            <a:xfrm>
              <a:off x="1385728" y="2620674"/>
              <a:ext cx="3133199" cy="228299"/>
            </a:xfrm>
            <a:prstGeom prst="rect">
              <a:avLst/>
            </a:prstGeom>
            <a:solidFill>
              <a:srgbClr val="2955BE"/>
            </a:solidFill>
            <a:ln w="9525" cap="flat" cmpd="sng">
              <a:solidFill>
                <a:srgbClr val="07376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68575" tIns="68575" rIns="68575" bIns="68575" anchor="ctr" anchorCtr="0">
              <a:noAutofit/>
            </a:bodyPr>
            <a:lstStyle/>
            <a:p>
              <a:r>
                <a:rPr lang="en" sz="2000" dirty="0" smtClean="0">
                  <a:solidFill>
                    <a:prstClr val="white"/>
                  </a:solidFill>
                  <a:ea typeface="Roboto"/>
                  <a:cs typeface="Roboto"/>
                  <a:sym typeface="Roboto"/>
                </a:rPr>
                <a:t>Análise crítica</a:t>
              </a:r>
              <a:endParaRPr lang="en" sz="2000" dirty="0">
                <a:solidFill>
                  <a:prstClr val="white"/>
                </a:solidFill>
                <a:ea typeface="Roboto"/>
                <a:cs typeface="Roboto"/>
                <a:sym typeface="Roboto"/>
              </a:endParaRPr>
            </a:p>
          </p:txBody>
        </p:sp>
        <p:sp>
          <p:nvSpPr>
            <p:cNvPr id="15" name="Shape 1928"/>
            <p:cNvSpPr/>
            <p:nvPr/>
          </p:nvSpPr>
          <p:spPr>
            <a:xfrm>
              <a:off x="1385728" y="2980740"/>
              <a:ext cx="2679000" cy="228299"/>
            </a:xfrm>
            <a:prstGeom prst="rect">
              <a:avLst/>
            </a:prstGeom>
            <a:solidFill>
              <a:srgbClr val="2955BE"/>
            </a:solidFill>
            <a:ln w="9525" cap="flat" cmpd="sng">
              <a:solidFill>
                <a:srgbClr val="07376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68575" tIns="68575" rIns="68575" bIns="68575" anchor="ctr" anchorCtr="0">
              <a:noAutofit/>
            </a:bodyPr>
            <a:lstStyle/>
            <a:p>
              <a:r>
                <a:rPr lang="en" sz="2000" dirty="0" smtClean="0">
                  <a:solidFill>
                    <a:prstClr val="white"/>
                  </a:solidFill>
                  <a:ea typeface="Roboto"/>
                  <a:cs typeface="Roboto"/>
                  <a:sym typeface="Roboto"/>
                </a:rPr>
                <a:t>Criatividade</a:t>
              </a:r>
              <a:endParaRPr lang="en" sz="2000" dirty="0">
                <a:solidFill>
                  <a:prstClr val="white"/>
                </a:solidFill>
                <a:ea typeface="Roboto"/>
                <a:cs typeface="Roboto"/>
                <a:sym typeface="Roboto"/>
              </a:endParaRPr>
            </a:p>
          </p:txBody>
        </p:sp>
        <p:sp>
          <p:nvSpPr>
            <p:cNvPr id="16" name="Shape 1929"/>
            <p:cNvSpPr/>
            <p:nvPr/>
          </p:nvSpPr>
          <p:spPr>
            <a:xfrm>
              <a:off x="1385728" y="3340805"/>
              <a:ext cx="2240400" cy="228299"/>
            </a:xfrm>
            <a:prstGeom prst="rect">
              <a:avLst/>
            </a:prstGeom>
            <a:solidFill>
              <a:srgbClr val="2955BE"/>
            </a:solidFill>
            <a:ln w="9525" cap="flat" cmpd="sng">
              <a:solidFill>
                <a:srgbClr val="07376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68575" tIns="68575" rIns="68575" bIns="68575" anchor="ctr" anchorCtr="0">
              <a:noAutofit/>
            </a:bodyPr>
            <a:lstStyle/>
            <a:p>
              <a:r>
                <a:rPr lang="en" sz="2000" dirty="0" smtClean="0">
                  <a:solidFill>
                    <a:prstClr val="white"/>
                  </a:solidFill>
                  <a:ea typeface="Roboto"/>
                  <a:cs typeface="Roboto"/>
                  <a:sym typeface="Roboto"/>
                </a:rPr>
                <a:t>Grau de instrução</a:t>
              </a:r>
              <a:endParaRPr lang="en" sz="2000" dirty="0">
                <a:solidFill>
                  <a:prstClr val="white"/>
                </a:solidFill>
                <a:ea typeface="Roboto"/>
                <a:cs typeface="Roboto"/>
                <a:sym typeface="Roboto"/>
              </a:endParaRPr>
            </a:p>
          </p:txBody>
        </p:sp>
        <p:sp>
          <p:nvSpPr>
            <p:cNvPr id="17" name="Shape 1930"/>
            <p:cNvSpPr/>
            <p:nvPr/>
          </p:nvSpPr>
          <p:spPr>
            <a:xfrm>
              <a:off x="1385728" y="3700871"/>
              <a:ext cx="2240400" cy="228299"/>
            </a:xfrm>
            <a:prstGeom prst="rect">
              <a:avLst/>
            </a:prstGeom>
            <a:solidFill>
              <a:srgbClr val="2955BE"/>
            </a:solidFill>
            <a:ln w="9525" cap="flat" cmpd="sng">
              <a:solidFill>
                <a:srgbClr val="07376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68575" tIns="68575" rIns="68575" bIns="68575" anchor="ctr" anchorCtr="0">
              <a:noAutofit/>
            </a:bodyPr>
            <a:lstStyle/>
            <a:p>
              <a:r>
                <a:rPr lang="en" sz="2000" dirty="0" smtClean="0">
                  <a:solidFill>
                    <a:prstClr val="white"/>
                  </a:solidFill>
                  <a:ea typeface="Roboto"/>
                  <a:cs typeface="Roboto"/>
                  <a:sym typeface="Roboto"/>
                </a:rPr>
                <a:t>Conhecimento digital</a:t>
              </a:r>
              <a:endParaRPr lang="en" sz="2000" dirty="0">
                <a:solidFill>
                  <a:prstClr val="white"/>
                </a:solidFill>
                <a:ea typeface="Roboto"/>
                <a:cs typeface="Roboto"/>
                <a:sym typeface="Roboto"/>
              </a:endParaRPr>
            </a:p>
          </p:txBody>
        </p:sp>
        <p:sp>
          <p:nvSpPr>
            <p:cNvPr id="18" name="Shape 1931"/>
            <p:cNvSpPr/>
            <p:nvPr/>
          </p:nvSpPr>
          <p:spPr>
            <a:xfrm>
              <a:off x="1385728" y="4060937"/>
              <a:ext cx="2061299" cy="228299"/>
            </a:xfrm>
            <a:prstGeom prst="rect">
              <a:avLst/>
            </a:prstGeom>
            <a:solidFill>
              <a:srgbClr val="2955BE"/>
            </a:solidFill>
            <a:ln w="9525" cap="flat" cmpd="sng">
              <a:solidFill>
                <a:srgbClr val="07376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68575" tIns="68575" rIns="68575" bIns="68575" anchor="ctr" anchorCtr="0">
              <a:noAutofit/>
            </a:bodyPr>
            <a:lstStyle/>
            <a:p>
              <a:r>
                <a:rPr lang="en" sz="2000" dirty="0" smtClean="0">
                  <a:solidFill>
                    <a:prstClr val="white"/>
                  </a:solidFill>
                  <a:ea typeface="Roboto"/>
                  <a:cs typeface="Roboto"/>
                  <a:sym typeface="Roboto"/>
                </a:rPr>
                <a:t>Liderança</a:t>
              </a:r>
              <a:endParaRPr lang="en" sz="2000" dirty="0">
                <a:solidFill>
                  <a:prstClr val="white"/>
                </a:solidFill>
                <a:ea typeface="Roboto"/>
                <a:cs typeface="Roboto"/>
                <a:sym typeface="Roboto"/>
              </a:endParaRPr>
            </a:p>
          </p:txBody>
        </p:sp>
        <p:sp>
          <p:nvSpPr>
            <p:cNvPr id="19" name="Shape 1932"/>
            <p:cNvSpPr/>
            <p:nvPr/>
          </p:nvSpPr>
          <p:spPr>
            <a:xfrm>
              <a:off x="1385728" y="4421002"/>
              <a:ext cx="2061299" cy="228299"/>
            </a:xfrm>
            <a:prstGeom prst="rect">
              <a:avLst/>
            </a:prstGeom>
            <a:solidFill>
              <a:srgbClr val="2955BE"/>
            </a:solidFill>
            <a:ln w="9525" cap="flat" cmpd="sng">
              <a:solidFill>
                <a:srgbClr val="07376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68575" tIns="68575" rIns="68575" bIns="68575" anchor="ctr" anchorCtr="0">
              <a:noAutofit/>
            </a:bodyPr>
            <a:lstStyle/>
            <a:p>
              <a:r>
                <a:rPr lang="en" dirty="0" smtClean="0">
                  <a:solidFill>
                    <a:prstClr val="white"/>
                  </a:solidFill>
                  <a:ea typeface="Roboto"/>
                  <a:cs typeface="Roboto"/>
                  <a:sym typeface="Roboto"/>
                </a:rPr>
                <a:t>Línguas estrangeiras</a:t>
              </a:r>
              <a:endParaRPr lang="en" dirty="0">
                <a:solidFill>
                  <a:prstClr val="white"/>
                </a:solidFill>
                <a:ea typeface="Roboto"/>
                <a:cs typeface="Roboto"/>
                <a:sym typeface="Roboto"/>
              </a:endParaRPr>
            </a:p>
          </p:txBody>
        </p:sp>
        <p:sp>
          <p:nvSpPr>
            <p:cNvPr id="20" name="Shape 1933"/>
            <p:cNvSpPr/>
            <p:nvPr/>
          </p:nvSpPr>
          <p:spPr>
            <a:xfrm>
              <a:off x="1385728" y="4781059"/>
              <a:ext cx="1452627" cy="226486"/>
            </a:xfrm>
            <a:prstGeom prst="rect">
              <a:avLst/>
            </a:prstGeom>
            <a:solidFill>
              <a:srgbClr val="2955BE"/>
            </a:solidFill>
            <a:ln w="9525" cap="flat" cmpd="sng">
              <a:solidFill>
                <a:srgbClr val="07376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68575" tIns="68575" rIns="68575" bIns="68575" anchor="ctr" anchorCtr="0">
              <a:noAutofit/>
            </a:bodyPr>
            <a:lstStyle/>
            <a:p>
              <a:r>
                <a:rPr lang="en" sz="1200" dirty="0" smtClean="0">
                  <a:solidFill>
                    <a:prstClr val="white"/>
                  </a:solidFill>
                  <a:ea typeface="Roboto"/>
                  <a:cs typeface="Roboto"/>
                  <a:sym typeface="Roboto"/>
                </a:rPr>
                <a:t>Inteligencia emocional</a:t>
              </a:r>
              <a:endParaRPr lang="en" sz="1200" dirty="0">
                <a:solidFill>
                  <a:prstClr val="white"/>
                </a:solidFill>
                <a:ea typeface="Roboto"/>
                <a:cs typeface="Roboto"/>
                <a:sym typeface="Roboto"/>
              </a:endParaRPr>
            </a:p>
          </p:txBody>
        </p:sp>
        <p:sp>
          <p:nvSpPr>
            <p:cNvPr id="21" name="Shape 1934"/>
            <p:cNvSpPr/>
            <p:nvPr/>
          </p:nvSpPr>
          <p:spPr>
            <a:xfrm>
              <a:off x="1385728" y="5141134"/>
              <a:ext cx="476999" cy="228299"/>
            </a:xfrm>
            <a:prstGeom prst="rect">
              <a:avLst/>
            </a:prstGeom>
            <a:solidFill>
              <a:srgbClr val="2955BE"/>
            </a:solidFill>
            <a:ln w="9525" cap="flat" cmpd="sng">
              <a:solidFill>
                <a:srgbClr val="07376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68575" tIns="68575" rIns="68575" bIns="68575" anchor="ctr" anchorCtr="0">
              <a:noAutofit/>
            </a:bodyPr>
            <a:lstStyle/>
            <a:p>
              <a:r>
                <a:rPr lang="en" sz="1400" dirty="0">
                  <a:solidFill>
                    <a:prstClr val="white"/>
                  </a:solidFill>
                  <a:ea typeface="Roboto"/>
                  <a:cs typeface="Roboto"/>
                  <a:sym typeface="Roboto"/>
                </a:rPr>
                <a:t>N/A</a:t>
              </a:r>
            </a:p>
          </p:txBody>
        </p:sp>
        <p:sp>
          <p:nvSpPr>
            <p:cNvPr id="22" name="Shape 1935"/>
            <p:cNvSpPr txBox="1"/>
            <p:nvPr/>
          </p:nvSpPr>
          <p:spPr>
            <a:xfrm>
              <a:off x="9016490" y="1381515"/>
              <a:ext cx="1317681" cy="545999"/>
            </a:xfrm>
            <a:prstGeom prst="rect">
              <a:avLst/>
            </a:prstGeom>
            <a:noFill/>
            <a:ln>
              <a:noFill/>
            </a:ln>
          </p:spPr>
          <p:txBody>
            <a:bodyPr lIns="68575" tIns="68575" rIns="68575" bIns="68575" anchor="ctr" anchorCtr="0">
              <a:noAutofit/>
            </a:bodyPr>
            <a:lstStyle/>
            <a:p>
              <a:r>
                <a:rPr lang="en" sz="2800">
                  <a:solidFill>
                    <a:srgbClr val="4472C4">
                      <a:lumMod val="50000"/>
                    </a:srgbClr>
                  </a:solidFill>
                  <a:ea typeface="Roboto"/>
                  <a:cs typeface="Roboto"/>
                  <a:sym typeface="Roboto"/>
                </a:rPr>
                <a:t>51%</a:t>
              </a:r>
            </a:p>
          </p:txBody>
        </p:sp>
        <p:sp>
          <p:nvSpPr>
            <p:cNvPr id="23" name="Shape 1936"/>
            <p:cNvSpPr txBox="1"/>
            <p:nvPr/>
          </p:nvSpPr>
          <p:spPr>
            <a:xfrm>
              <a:off x="6328840" y="1741571"/>
              <a:ext cx="2249103" cy="545999"/>
            </a:xfrm>
            <a:prstGeom prst="rect">
              <a:avLst/>
            </a:prstGeom>
            <a:noFill/>
            <a:ln>
              <a:noFill/>
            </a:ln>
          </p:spPr>
          <p:txBody>
            <a:bodyPr lIns="68575" tIns="68575" rIns="68575" bIns="68575" anchor="ctr" anchorCtr="0">
              <a:noAutofit/>
            </a:bodyPr>
            <a:lstStyle/>
            <a:p>
              <a:r>
                <a:rPr lang="en" sz="2800" dirty="0">
                  <a:solidFill>
                    <a:srgbClr val="4472C4">
                      <a:lumMod val="50000"/>
                    </a:srgbClr>
                  </a:solidFill>
                  <a:ea typeface="Roboto"/>
                  <a:cs typeface="Roboto"/>
                  <a:sym typeface="Roboto"/>
                </a:rPr>
                <a:t>33%</a:t>
              </a:r>
            </a:p>
          </p:txBody>
        </p:sp>
        <p:sp>
          <p:nvSpPr>
            <p:cNvPr id="24" name="Shape 1937"/>
            <p:cNvSpPr txBox="1"/>
            <p:nvPr/>
          </p:nvSpPr>
          <p:spPr>
            <a:xfrm>
              <a:off x="5333293" y="2101646"/>
              <a:ext cx="1028184" cy="545999"/>
            </a:xfrm>
            <a:prstGeom prst="rect">
              <a:avLst/>
            </a:prstGeom>
            <a:noFill/>
            <a:ln>
              <a:noFill/>
            </a:ln>
          </p:spPr>
          <p:txBody>
            <a:bodyPr lIns="68575" tIns="68575" rIns="68575" bIns="68575" anchor="ctr" anchorCtr="0">
              <a:noAutofit/>
            </a:bodyPr>
            <a:lstStyle/>
            <a:p>
              <a:r>
                <a:rPr lang="en" sz="2800" dirty="0">
                  <a:solidFill>
                    <a:srgbClr val="4472C4">
                      <a:lumMod val="50000"/>
                    </a:srgbClr>
                  </a:solidFill>
                  <a:ea typeface="Roboto"/>
                  <a:cs typeface="Roboto"/>
                  <a:sym typeface="Roboto"/>
                </a:rPr>
                <a:t>26%</a:t>
              </a:r>
            </a:p>
          </p:txBody>
        </p:sp>
        <p:sp>
          <p:nvSpPr>
            <p:cNvPr id="25" name="Shape 1938"/>
            <p:cNvSpPr txBox="1"/>
            <p:nvPr/>
          </p:nvSpPr>
          <p:spPr>
            <a:xfrm>
              <a:off x="4575277" y="2461702"/>
              <a:ext cx="1332037" cy="545999"/>
            </a:xfrm>
            <a:prstGeom prst="rect">
              <a:avLst/>
            </a:prstGeom>
            <a:noFill/>
            <a:ln>
              <a:noFill/>
            </a:ln>
          </p:spPr>
          <p:txBody>
            <a:bodyPr lIns="68575" tIns="68575" rIns="68575" bIns="68575" anchor="ctr" anchorCtr="0">
              <a:noAutofit/>
            </a:bodyPr>
            <a:lstStyle/>
            <a:p>
              <a:r>
                <a:rPr lang="en" sz="2800" dirty="0">
                  <a:solidFill>
                    <a:srgbClr val="4472C4">
                      <a:lumMod val="50000"/>
                    </a:srgbClr>
                  </a:solidFill>
                  <a:ea typeface="Roboto"/>
                  <a:cs typeface="Roboto"/>
                  <a:sym typeface="Roboto"/>
                </a:rPr>
                <a:t>21%</a:t>
              </a:r>
            </a:p>
          </p:txBody>
        </p:sp>
        <p:sp>
          <p:nvSpPr>
            <p:cNvPr id="26" name="Shape 1939"/>
            <p:cNvSpPr txBox="1"/>
            <p:nvPr/>
          </p:nvSpPr>
          <p:spPr>
            <a:xfrm>
              <a:off x="4064601" y="2821777"/>
              <a:ext cx="1268692" cy="545999"/>
            </a:xfrm>
            <a:prstGeom prst="rect">
              <a:avLst/>
            </a:prstGeom>
            <a:noFill/>
            <a:ln>
              <a:noFill/>
            </a:ln>
          </p:spPr>
          <p:txBody>
            <a:bodyPr lIns="68575" tIns="68575" rIns="68575" bIns="68575" anchor="ctr" anchorCtr="0">
              <a:noAutofit/>
            </a:bodyPr>
            <a:lstStyle/>
            <a:p>
              <a:r>
                <a:rPr lang="en" sz="2800" dirty="0">
                  <a:solidFill>
                    <a:srgbClr val="4472C4">
                      <a:lumMod val="50000"/>
                    </a:srgbClr>
                  </a:solidFill>
                  <a:ea typeface="Roboto"/>
                  <a:cs typeface="Roboto"/>
                  <a:sym typeface="Roboto"/>
                </a:rPr>
                <a:t>18%</a:t>
              </a:r>
            </a:p>
          </p:txBody>
        </p:sp>
        <p:sp>
          <p:nvSpPr>
            <p:cNvPr id="27" name="Shape 1940"/>
            <p:cNvSpPr txBox="1"/>
            <p:nvPr/>
          </p:nvSpPr>
          <p:spPr>
            <a:xfrm>
              <a:off x="3673374" y="3181834"/>
              <a:ext cx="901903" cy="545999"/>
            </a:xfrm>
            <a:prstGeom prst="rect">
              <a:avLst/>
            </a:prstGeom>
            <a:noFill/>
            <a:ln>
              <a:noFill/>
            </a:ln>
          </p:spPr>
          <p:txBody>
            <a:bodyPr lIns="68575" tIns="68575" rIns="68575" bIns="68575" anchor="ctr" anchorCtr="0">
              <a:noAutofit/>
            </a:bodyPr>
            <a:lstStyle/>
            <a:p>
              <a:r>
                <a:rPr lang="en" sz="2800" dirty="0">
                  <a:solidFill>
                    <a:srgbClr val="4472C4">
                      <a:lumMod val="50000"/>
                    </a:srgbClr>
                  </a:solidFill>
                  <a:ea typeface="Roboto"/>
                  <a:cs typeface="Roboto"/>
                  <a:sym typeface="Roboto"/>
                </a:rPr>
                <a:t>15%</a:t>
              </a:r>
            </a:p>
          </p:txBody>
        </p:sp>
        <p:sp>
          <p:nvSpPr>
            <p:cNvPr id="28" name="Shape 1941"/>
            <p:cNvSpPr txBox="1"/>
            <p:nvPr/>
          </p:nvSpPr>
          <p:spPr>
            <a:xfrm>
              <a:off x="3673374" y="3541909"/>
              <a:ext cx="901903" cy="545999"/>
            </a:xfrm>
            <a:prstGeom prst="rect">
              <a:avLst/>
            </a:prstGeom>
            <a:noFill/>
            <a:ln>
              <a:noFill/>
            </a:ln>
          </p:spPr>
          <p:txBody>
            <a:bodyPr lIns="68575" tIns="68575" rIns="68575" bIns="68575" anchor="ctr" anchorCtr="0">
              <a:noAutofit/>
            </a:bodyPr>
            <a:lstStyle/>
            <a:p>
              <a:r>
                <a:rPr lang="en" sz="2800" dirty="0">
                  <a:solidFill>
                    <a:srgbClr val="4472C4">
                      <a:lumMod val="50000"/>
                    </a:srgbClr>
                  </a:solidFill>
                  <a:ea typeface="Roboto"/>
                  <a:cs typeface="Roboto"/>
                  <a:sym typeface="Roboto"/>
                </a:rPr>
                <a:t>15%</a:t>
              </a:r>
            </a:p>
          </p:txBody>
        </p:sp>
        <p:sp>
          <p:nvSpPr>
            <p:cNvPr id="29" name="Shape 1942"/>
            <p:cNvSpPr txBox="1"/>
            <p:nvPr/>
          </p:nvSpPr>
          <p:spPr>
            <a:xfrm>
              <a:off x="3447040" y="3901965"/>
              <a:ext cx="921760" cy="545999"/>
            </a:xfrm>
            <a:prstGeom prst="rect">
              <a:avLst/>
            </a:prstGeom>
            <a:noFill/>
            <a:ln>
              <a:noFill/>
            </a:ln>
          </p:spPr>
          <p:txBody>
            <a:bodyPr lIns="68575" tIns="68575" rIns="68575" bIns="68575" anchor="ctr" anchorCtr="0">
              <a:noAutofit/>
            </a:bodyPr>
            <a:lstStyle/>
            <a:p>
              <a:r>
                <a:rPr lang="en" sz="2800" dirty="0">
                  <a:solidFill>
                    <a:srgbClr val="4472C4">
                      <a:lumMod val="50000"/>
                    </a:srgbClr>
                  </a:solidFill>
                  <a:ea typeface="Roboto"/>
                  <a:cs typeface="Roboto"/>
                  <a:sym typeface="Roboto"/>
                </a:rPr>
                <a:t>14%</a:t>
              </a:r>
            </a:p>
          </p:txBody>
        </p:sp>
        <p:sp>
          <p:nvSpPr>
            <p:cNvPr id="30" name="Shape 1943"/>
            <p:cNvSpPr txBox="1"/>
            <p:nvPr/>
          </p:nvSpPr>
          <p:spPr>
            <a:xfrm>
              <a:off x="3447040" y="4262040"/>
              <a:ext cx="921760" cy="545999"/>
            </a:xfrm>
            <a:prstGeom prst="rect">
              <a:avLst/>
            </a:prstGeom>
            <a:noFill/>
            <a:ln>
              <a:noFill/>
            </a:ln>
          </p:spPr>
          <p:txBody>
            <a:bodyPr lIns="68575" tIns="68575" rIns="68575" bIns="68575" anchor="ctr" anchorCtr="0">
              <a:noAutofit/>
            </a:bodyPr>
            <a:lstStyle/>
            <a:p>
              <a:r>
                <a:rPr lang="en" sz="2800" dirty="0">
                  <a:solidFill>
                    <a:srgbClr val="4472C4">
                      <a:lumMod val="50000"/>
                    </a:srgbClr>
                  </a:solidFill>
                  <a:ea typeface="Roboto"/>
                  <a:cs typeface="Roboto"/>
                  <a:sym typeface="Roboto"/>
                </a:rPr>
                <a:t>14%</a:t>
              </a:r>
            </a:p>
          </p:txBody>
        </p:sp>
        <p:sp>
          <p:nvSpPr>
            <p:cNvPr id="31" name="Shape 1944"/>
            <p:cNvSpPr txBox="1"/>
            <p:nvPr/>
          </p:nvSpPr>
          <p:spPr>
            <a:xfrm>
              <a:off x="2756918" y="4589493"/>
              <a:ext cx="701699" cy="545999"/>
            </a:xfrm>
            <a:prstGeom prst="rect">
              <a:avLst/>
            </a:prstGeom>
            <a:noFill/>
            <a:ln>
              <a:noFill/>
            </a:ln>
          </p:spPr>
          <p:txBody>
            <a:bodyPr lIns="68575" tIns="68575" rIns="68575" bIns="68575" anchor="ctr" anchorCtr="0">
              <a:noAutofit/>
            </a:bodyPr>
            <a:lstStyle/>
            <a:p>
              <a:pPr algn="ctr"/>
              <a:r>
                <a:rPr lang="en" sz="2800" dirty="0">
                  <a:solidFill>
                    <a:srgbClr val="4472C4">
                      <a:lumMod val="50000"/>
                    </a:srgbClr>
                  </a:solidFill>
                  <a:ea typeface="Roboto"/>
                  <a:cs typeface="Roboto"/>
                  <a:sym typeface="Roboto"/>
                </a:rPr>
                <a:t>7%</a:t>
              </a:r>
            </a:p>
          </p:txBody>
        </p:sp>
        <p:sp>
          <p:nvSpPr>
            <p:cNvPr id="32" name="Shape 1945"/>
            <p:cNvSpPr txBox="1"/>
            <p:nvPr/>
          </p:nvSpPr>
          <p:spPr>
            <a:xfrm>
              <a:off x="1834307" y="5007545"/>
              <a:ext cx="701699" cy="545999"/>
            </a:xfrm>
            <a:prstGeom prst="rect">
              <a:avLst/>
            </a:prstGeom>
            <a:noFill/>
            <a:ln>
              <a:noFill/>
            </a:ln>
          </p:spPr>
          <p:txBody>
            <a:bodyPr lIns="68575" tIns="68575" rIns="68575" bIns="68575" anchor="ctr" anchorCtr="0">
              <a:noAutofit/>
            </a:bodyPr>
            <a:lstStyle/>
            <a:p>
              <a:pPr algn="ctr"/>
              <a:r>
                <a:rPr lang="en" sz="2800" dirty="0">
                  <a:solidFill>
                    <a:srgbClr val="4472C4">
                      <a:lumMod val="50000"/>
                    </a:srgbClr>
                  </a:solidFill>
                  <a:ea typeface="Roboto"/>
                  <a:cs typeface="Roboto"/>
                  <a:sym typeface="Roboto"/>
                </a:rPr>
                <a:t>2%</a:t>
              </a:r>
            </a:p>
          </p:txBody>
        </p:sp>
        <p:cxnSp>
          <p:nvCxnSpPr>
            <p:cNvPr id="33" name="Shape 1946"/>
            <p:cNvCxnSpPr/>
            <p:nvPr/>
          </p:nvCxnSpPr>
          <p:spPr>
            <a:xfrm>
              <a:off x="1374137" y="1358640"/>
              <a:ext cx="0" cy="4162799"/>
            </a:xfrm>
            <a:prstGeom prst="straightConnector1">
              <a:avLst/>
            </a:prstGeom>
            <a:noFill/>
            <a:ln w="76200" cap="flat" cmpd="sng">
              <a:solidFill>
                <a:srgbClr val="2955BE"/>
              </a:solidFill>
              <a:prstDash val="solid"/>
              <a:round/>
              <a:headEnd type="none" w="lg" len="lg"/>
              <a:tailEnd type="none" w="lg" len="lg"/>
            </a:ln>
          </p:spPr>
        </p:cxnSp>
      </p:grpSp>
      <p:pic>
        <p:nvPicPr>
          <p:cNvPr id="34" name="Shape 1947" descr="TEG_RedBox_RGB.png"/>
          <p:cNvPicPr preferRelativeResize="0"/>
          <p:nvPr/>
        </p:nvPicPr>
        <p:blipFill rotWithShape="1">
          <a:blip r:embed="rId3">
            <a:alphaModFix amt="85000"/>
          </a:blip>
          <a:srcRect/>
          <a:stretch/>
        </p:blipFill>
        <p:spPr>
          <a:xfrm>
            <a:off x="8656431" y="4659671"/>
            <a:ext cx="2359912" cy="699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Imagem 3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795" y="5924682"/>
            <a:ext cx="1796298" cy="684240"/>
          </a:xfrm>
          <a:prstGeom prst="rect">
            <a:avLst/>
          </a:prstGeom>
        </p:spPr>
      </p:pic>
      <p:pic>
        <p:nvPicPr>
          <p:cNvPr id="38" name="Picture 2" descr="C:\Users\marcelo.prim\Downloads\Logo SENAI Cx Md Azul Inic Port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865" y="5924682"/>
            <a:ext cx="1858861" cy="684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329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tângulo 60"/>
          <p:cNvSpPr/>
          <p:nvPr/>
        </p:nvSpPr>
        <p:spPr>
          <a:xfrm>
            <a:off x="1099984" y="347296"/>
            <a:ext cx="110920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2813"/>
            <a:r>
              <a:rPr lang="pt-BR" sz="3200" b="1" dirty="0">
                <a:solidFill>
                  <a:srgbClr val="17375E"/>
                </a:solidFill>
                <a:latin typeface="Century Gothic" panose="020B0502020202020204" pitchFamily="34" charset="0"/>
                <a:ea typeface="MS PGothic" pitchFamily="34" charset="-128"/>
              </a:rPr>
              <a:t>PROBLEMAS E OBSTÁCULOS À INOVAÇÃO NA </a:t>
            </a:r>
            <a:r>
              <a:rPr lang="pt-BR" sz="3200" b="1" dirty="0" smtClean="0">
                <a:solidFill>
                  <a:srgbClr val="17375E"/>
                </a:solidFill>
                <a:latin typeface="Century Gothic" panose="020B0502020202020204" pitchFamily="34" charset="0"/>
                <a:ea typeface="MS PGothic" pitchFamily="34" charset="-128"/>
              </a:rPr>
              <a:t>INDÚSTRIA</a:t>
            </a:r>
            <a:endParaRPr lang="pt-BR" sz="3200" b="1" dirty="0">
              <a:solidFill>
                <a:srgbClr val="17375E"/>
              </a:solidFill>
              <a:latin typeface="Century Gothic" panose="020B0502020202020204" pitchFamily="34" charset="0"/>
              <a:ea typeface="MS PGothic" pitchFamily="34" charset="-128"/>
            </a:endParaRPr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55" b="14950"/>
          <a:stretch/>
        </p:blipFill>
        <p:spPr bwMode="auto">
          <a:xfrm>
            <a:off x="1099984" y="1374916"/>
            <a:ext cx="9662450" cy="4169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" name="Elipse 59"/>
          <p:cNvSpPr/>
          <p:nvPr/>
        </p:nvSpPr>
        <p:spPr>
          <a:xfrm>
            <a:off x="762107" y="1767146"/>
            <a:ext cx="3111910" cy="9144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noFill/>
              <a:effectLst/>
              <a:uLnTx/>
              <a:uFillTx/>
              <a:latin typeface="Calibri"/>
            </a:endParaRPr>
          </a:p>
        </p:txBody>
      </p:sp>
      <p:sp>
        <p:nvSpPr>
          <p:cNvPr id="62" name="Retângulo 61"/>
          <p:cNvSpPr/>
          <p:nvPr/>
        </p:nvSpPr>
        <p:spPr>
          <a:xfrm>
            <a:off x="5518014" y="5596437"/>
            <a:ext cx="133586" cy="133586"/>
          </a:xfrm>
          <a:prstGeom prst="rect">
            <a:avLst/>
          </a:prstGeom>
          <a:solidFill>
            <a:srgbClr val="5B9BD5">
              <a:lumMod val="75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3" name="Retângulo 62"/>
          <p:cNvSpPr/>
          <p:nvPr/>
        </p:nvSpPr>
        <p:spPr>
          <a:xfrm>
            <a:off x="4446667" y="5562377"/>
            <a:ext cx="133586" cy="133586"/>
          </a:xfrm>
          <a:prstGeom prst="rect">
            <a:avLst/>
          </a:prstGeom>
          <a:solidFill>
            <a:srgbClr val="FF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4" name="Retângulo 63"/>
          <p:cNvSpPr/>
          <p:nvPr/>
        </p:nvSpPr>
        <p:spPr>
          <a:xfrm>
            <a:off x="5518014" y="5422126"/>
            <a:ext cx="952103" cy="414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600" b="1" dirty="0" smtClean="0">
                <a:solidFill>
                  <a:srgbClr val="5B9BD5">
                    <a:lumMod val="50000"/>
                  </a:srgbClr>
                </a:solidFill>
                <a:latin typeface="Century Gothic" panose="020B0502020202020204" pitchFamily="34" charset="0"/>
              </a:rPr>
              <a:t>2011</a:t>
            </a:r>
            <a:endParaRPr lang="pt-BR" sz="1600" b="1" dirty="0">
              <a:solidFill>
                <a:srgbClr val="0052A4"/>
              </a:solidFill>
              <a:latin typeface="Century Gothic" panose="020B0502020202020204" pitchFamily="34" charset="0"/>
            </a:endParaRPr>
          </a:p>
        </p:txBody>
      </p:sp>
      <p:sp>
        <p:nvSpPr>
          <p:cNvPr id="65" name="Retângulo 64"/>
          <p:cNvSpPr/>
          <p:nvPr/>
        </p:nvSpPr>
        <p:spPr>
          <a:xfrm>
            <a:off x="4565911" y="5415371"/>
            <a:ext cx="952103" cy="414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600" b="1" dirty="0" smtClean="0">
                <a:solidFill>
                  <a:srgbClr val="5B9BD5">
                    <a:lumMod val="50000"/>
                  </a:srgbClr>
                </a:solidFill>
                <a:latin typeface="Century Gothic" panose="020B0502020202020204" pitchFamily="34" charset="0"/>
              </a:rPr>
              <a:t>2008</a:t>
            </a:r>
            <a:endParaRPr lang="pt-BR" sz="1600" b="1" dirty="0">
              <a:solidFill>
                <a:srgbClr val="0052A4"/>
              </a:solidFill>
              <a:latin typeface="Century Gothic" panose="020B0502020202020204" pitchFamily="34" charset="0"/>
            </a:endParaRPr>
          </a:p>
        </p:txBody>
      </p:sp>
      <p:sp>
        <p:nvSpPr>
          <p:cNvPr id="66" name="Retângulo 65"/>
          <p:cNvSpPr/>
          <p:nvPr/>
        </p:nvSpPr>
        <p:spPr>
          <a:xfrm>
            <a:off x="0" y="6064132"/>
            <a:ext cx="76217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0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t-BR" sz="1400" dirty="0" smtClean="0">
                <a:solidFill>
                  <a:schemeClr val="bg1"/>
                </a:solidFill>
                <a:latin typeface="Century Gothic" panose="020B0502020202020204" pitchFamily="34" charset="0"/>
                <a:cs typeface="Arial" pitchFamily="34" charset="0"/>
              </a:rPr>
              <a:t>Fonte:  IBGE / PINTEC. Indústria: extrativa + transformação / Elaboração UNIEPRO</a:t>
            </a:r>
            <a:r>
              <a:rPr lang="pt-BR" sz="1400" dirty="0" smtClean="0">
                <a:solidFill>
                  <a:schemeClr val="bg1"/>
                </a:solidFill>
                <a:latin typeface="Century Gothic" pitchFamily="34" charset="0"/>
              </a:rPr>
              <a:t> </a:t>
            </a:r>
            <a:endParaRPr lang="pt-BR" sz="1400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84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SSP2015_powerpoint_Arial_EN_v3.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SSP2015_powerpoint_EN_v3.0.potx" id="{D5894EE8-61E2-4FDD-A6C9-D78B2A8FF601}" vid="{BF68D47F-2BE0-4D98-8533-E44ECCA43C15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esquisa2012">
    <a:dk1>
      <a:sysClr val="windowText" lastClr="000000"/>
    </a:dk1>
    <a:lt1>
      <a:srgbClr val="FFFFFF"/>
    </a:lt1>
    <a:dk2>
      <a:srgbClr val="002100"/>
    </a:dk2>
    <a:lt2>
      <a:srgbClr val="E3E0BF"/>
    </a:lt2>
    <a:accent1>
      <a:srgbClr val="6E8646"/>
    </a:accent1>
    <a:accent2>
      <a:srgbClr val="FF9700"/>
    </a:accent2>
    <a:accent3>
      <a:srgbClr val="950001"/>
    </a:accent3>
    <a:accent4>
      <a:srgbClr val="ABABAB"/>
    </a:accent4>
    <a:accent5>
      <a:srgbClr val="0068FF"/>
    </a:accent5>
    <a:accent6>
      <a:srgbClr val="7001C2"/>
    </a:accent6>
    <a:hlink>
      <a:srgbClr val="1E04FF"/>
    </a:hlink>
    <a:folHlink>
      <a:srgbClr val="FF0003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Pesquisa2012">
    <a:dk1>
      <a:sysClr val="windowText" lastClr="000000"/>
    </a:dk1>
    <a:lt1>
      <a:srgbClr val="FFFFFF"/>
    </a:lt1>
    <a:dk2>
      <a:srgbClr val="002100"/>
    </a:dk2>
    <a:lt2>
      <a:srgbClr val="E3E0BF"/>
    </a:lt2>
    <a:accent1>
      <a:srgbClr val="6E8646"/>
    </a:accent1>
    <a:accent2>
      <a:srgbClr val="FF9700"/>
    </a:accent2>
    <a:accent3>
      <a:srgbClr val="950001"/>
    </a:accent3>
    <a:accent4>
      <a:srgbClr val="ABABAB"/>
    </a:accent4>
    <a:accent5>
      <a:srgbClr val="0068FF"/>
    </a:accent5>
    <a:accent6>
      <a:srgbClr val="7001C2"/>
    </a:accent6>
    <a:hlink>
      <a:srgbClr val="1E04FF"/>
    </a:hlink>
    <a:folHlink>
      <a:srgbClr val="FF0003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4079</TotalTime>
  <Words>1891</Words>
  <Application>Microsoft Office PowerPoint</Application>
  <PresentationFormat>Widescreen</PresentationFormat>
  <Paragraphs>338</Paragraphs>
  <Slides>26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26</vt:i4>
      </vt:variant>
    </vt:vector>
  </HeadingPairs>
  <TitlesOfParts>
    <vt:vector size="41" baseType="lpstr">
      <vt:lpstr>MS PGothic</vt:lpstr>
      <vt:lpstr>MS PGothic</vt:lpstr>
      <vt:lpstr>Arial</vt:lpstr>
      <vt:lpstr>Avenir Next Medium</vt:lpstr>
      <vt:lpstr>Calibri</vt:lpstr>
      <vt:lpstr>Calibri Light</vt:lpstr>
      <vt:lpstr>Century Gothic</vt:lpstr>
      <vt:lpstr>DokChampa</vt:lpstr>
      <vt:lpstr>Frutiger LT Com 45 Light</vt:lpstr>
      <vt:lpstr>Roboto</vt:lpstr>
      <vt:lpstr>Segoe UI</vt:lpstr>
      <vt:lpstr>Times New Roman</vt:lpstr>
      <vt:lpstr>Wingdings</vt:lpstr>
      <vt:lpstr>Tema do Office</vt:lpstr>
      <vt:lpstr>WSSP2015_powerpoint_Arial_EN_v3.0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ESTÁGIO ATUAL DA INDÚSTRIA BRASILEIRA: um longo caminho pela frente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Servico Nacional de Aprendizagem Industrial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Bruno Silveira Duarte</dc:creator>
  <cp:lastModifiedBy>Natalia Pacheco Fortes Rabelo</cp:lastModifiedBy>
  <cp:revision>231</cp:revision>
  <cp:lastPrinted>2016-12-09T10:20:00Z</cp:lastPrinted>
  <dcterms:created xsi:type="dcterms:W3CDTF">2016-02-17T17:30:56Z</dcterms:created>
  <dcterms:modified xsi:type="dcterms:W3CDTF">2016-12-09T10:33:50Z</dcterms:modified>
</cp:coreProperties>
</file>