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8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E6E958-FB00-44AA-86EB-B5465493008F}" v="27" dt="2024-09-09T13:57:35.8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1433C-3673-451E-B549-08BCA8FC0A54}">
      <dgm:prSet custT="1"/>
      <dgm:spPr/>
      <dgm:t>
        <a:bodyPr/>
        <a:lstStyle/>
        <a:p>
          <a:pPr algn="ctr"/>
          <a:r>
            <a:rPr lang="en-US" sz="3500" dirty="0"/>
            <a:t>ÚLTIMOS 30 ANOS  </a:t>
          </a:r>
        </a:p>
      </dgm:t>
    </dgm:pt>
    <dgm:pt modelId="{162004B4-5102-400A-9A4D-BA2E7E132042}" type="parTrans" cxnId="{0E4D5E30-3701-406F-92EB-C6F9F7798B5A}">
      <dgm:prSet/>
      <dgm:spPr/>
      <dgm:t>
        <a:bodyPr/>
        <a:lstStyle/>
        <a:p>
          <a:endParaRPr lang="en-US"/>
        </a:p>
      </dgm:t>
    </dgm:pt>
    <dgm:pt modelId="{32DA5147-C46C-4668-9161-B29D24DE21CC}" type="sibTrans" cxnId="{0E4D5E30-3701-406F-92EB-C6F9F7798B5A}">
      <dgm:prSet/>
      <dgm:spPr/>
      <dgm:t>
        <a:bodyPr/>
        <a:lstStyle/>
        <a:p>
          <a:endParaRPr lang="en-US"/>
        </a:p>
      </dgm:t>
    </dgm:pt>
    <dgm:pt modelId="{F9EFEDBF-259C-449A-A145-711A4CB60B95}">
      <dgm:prSet/>
      <dgm:spPr/>
      <dgm:t>
        <a:bodyPr/>
        <a:lstStyle/>
        <a:p>
          <a:r>
            <a:rPr lang="en-US" sz="2300" dirty="0" err="1"/>
            <a:t>Desenvolvimento</a:t>
          </a:r>
          <a:r>
            <a:rPr lang="en-US" sz="2300" dirty="0"/>
            <a:t> </a:t>
          </a:r>
          <a:r>
            <a:rPr lang="en-US" sz="2300" dirty="0" err="1"/>
            <a:t>exponencial</a:t>
          </a:r>
          <a:r>
            <a:rPr lang="en-US" sz="2300" dirty="0"/>
            <a:t> dos </a:t>
          </a:r>
          <a:r>
            <a:rPr lang="en-US" sz="2300" dirty="0" err="1"/>
            <a:t>métodos</a:t>
          </a:r>
          <a:r>
            <a:rPr lang="en-US" sz="2300" dirty="0"/>
            <a:t> </a:t>
          </a:r>
          <a:r>
            <a:rPr lang="en-US" sz="2300" dirty="0" err="1"/>
            <a:t>diagnósticos</a:t>
          </a:r>
          <a:r>
            <a:rPr lang="en-US" sz="2300" dirty="0"/>
            <a:t> </a:t>
          </a:r>
        </a:p>
      </dgm:t>
    </dgm:pt>
    <dgm:pt modelId="{7C0955AB-463F-4F76-8BF7-0FD3074AD5AB}" type="parTrans" cxnId="{E8F233B9-7DD0-4EAB-8D19-9F7F907EC0E5}">
      <dgm:prSet/>
      <dgm:spPr/>
      <dgm:t>
        <a:bodyPr/>
        <a:lstStyle/>
        <a:p>
          <a:endParaRPr lang="en-US"/>
        </a:p>
      </dgm:t>
    </dgm:pt>
    <dgm:pt modelId="{B2569A7B-A0DE-4237-A6E7-E45763B5BF15}" type="sibTrans" cxnId="{E8F233B9-7DD0-4EAB-8D19-9F7F907EC0E5}">
      <dgm:prSet/>
      <dgm:spPr/>
      <dgm:t>
        <a:bodyPr/>
        <a:lstStyle/>
        <a:p>
          <a:endParaRPr lang="en-US"/>
        </a:p>
      </dgm:t>
    </dgm:pt>
    <dgm:pt modelId="{C55324D7-B04E-45AD-B37E-7D4C9FF2DBA7}">
      <dgm:prSet custT="1"/>
      <dgm:spPr/>
      <dgm:t>
        <a:bodyPr/>
        <a:lstStyle/>
        <a:p>
          <a:r>
            <a:rPr lang="en-US" sz="2400" dirty="0" err="1"/>
            <a:t>Maior</a:t>
          </a:r>
          <a:r>
            <a:rPr lang="en-US" sz="2400" dirty="0"/>
            <a:t> </a:t>
          </a:r>
          <a:r>
            <a:rPr lang="en-US" sz="2400" dirty="0" err="1"/>
            <a:t>identificação</a:t>
          </a:r>
          <a:r>
            <a:rPr lang="en-US" sz="2400" dirty="0"/>
            <a:t> das </a:t>
          </a:r>
          <a:r>
            <a:rPr lang="en-US" sz="2400" dirty="0" err="1"/>
            <a:t>doenças</a:t>
          </a:r>
          <a:r>
            <a:rPr lang="en-US" sz="2400" dirty="0"/>
            <a:t> </a:t>
          </a:r>
          <a:r>
            <a:rPr lang="en-US" sz="2400" dirty="0" err="1"/>
            <a:t>raras</a:t>
          </a:r>
          <a:r>
            <a:rPr lang="en-US" sz="2400" dirty="0"/>
            <a:t>  </a:t>
          </a:r>
        </a:p>
      </dgm:t>
    </dgm:pt>
    <dgm:pt modelId="{8C7B32FE-0AAB-4A32-956A-63F3043C1D09}" type="parTrans" cxnId="{267E4C03-5B2E-4E2E-9ED1-BCD4208A9338}">
      <dgm:prSet/>
      <dgm:spPr/>
      <dgm:t>
        <a:bodyPr/>
        <a:lstStyle/>
        <a:p>
          <a:endParaRPr lang="en-US"/>
        </a:p>
      </dgm:t>
    </dgm:pt>
    <dgm:pt modelId="{244AA0D3-AC6C-4D61-80BD-A1999F551689}" type="sibTrans" cxnId="{267E4C03-5B2E-4E2E-9ED1-BCD4208A9338}">
      <dgm:prSet/>
      <dgm:spPr/>
      <dgm:t>
        <a:bodyPr/>
        <a:lstStyle/>
        <a:p>
          <a:endParaRPr lang="en-US"/>
        </a:p>
      </dgm:t>
    </dgm:pt>
    <dgm:pt modelId="{5D160D84-9598-461D-886C-8AA9ABC56DE6}">
      <dgm:prSet custT="1"/>
      <dgm:spPr/>
      <dgm:t>
        <a:bodyPr/>
        <a:lstStyle/>
        <a:p>
          <a:r>
            <a:rPr lang="en-US" sz="2400" dirty="0" err="1"/>
            <a:t>Desenvolvimento</a:t>
          </a:r>
          <a:r>
            <a:rPr lang="en-US" sz="2400" dirty="0"/>
            <a:t> de </a:t>
          </a:r>
          <a:r>
            <a:rPr lang="en-US" sz="2400" dirty="0" err="1"/>
            <a:t>novas</a:t>
          </a:r>
          <a:r>
            <a:rPr lang="en-US" sz="2400" dirty="0"/>
            <a:t> </a:t>
          </a:r>
          <a:r>
            <a:rPr lang="en-US" sz="2400" dirty="0" err="1"/>
            <a:t>opções</a:t>
          </a:r>
          <a:r>
            <a:rPr lang="en-US" sz="2400" dirty="0"/>
            <a:t> de </a:t>
          </a:r>
          <a:r>
            <a:rPr lang="en-US" sz="2400" dirty="0" err="1"/>
            <a:t>tratamento</a:t>
          </a:r>
          <a:endParaRPr lang="en-US" sz="2400" dirty="0"/>
        </a:p>
      </dgm:t>
    </dgm:pt>
    <dgm:pt modelId="{EE939525-00A1-4C50-AC62-19F55143890B}" type="parTrans" cxnId="{DDF4465E-1FA7-492B-B09E-7B445F42A5C1}">
      <dgm:prSet/>
      <dgm:spPr/>
      <dgm:t>
        <a:bodyPr/>
        <a:lstStyle/>
        <a:p>
          <a:endParaRPr lang="en-US"/>
        </a:p>
      </dgm:t>
    </dgm:pt>
    <dgm:pt modelId="{C0C6EB67-819C-40C3-86B3-35C5EB5FD3DC}" type="sibTrans" cxnId="{DDF4465E-1FA7-492B-B09E-7B445F42A5C1}">
      <dgm:prSet/>
      <dgm:spPr/>
      <dgm:t>
        <a:bodyPr/>
        <a:lstStyle/>
        <a:p>
          <a:endParaRPr lang="en-US"/>
        </a:p>
      </dgm:t>
    </dgm:pt>
    <dgm:pt modelId="{B85D7A54-4086-453B-A844-A41E04EBA3DE}">
      <dgm:prSet custT="1"/>
      <dgm:spPr/>
      <dgm:t>
        <a:bodyPr/>
        <a:lstStyle/>
        <a:p>
          <a:r>
            <a:rPr lang="en-US" sz="2400" dirty="0" err="1"/>
            <a:t>Melhora</a:t>
          </a:r>
          <a:r>
            <a:rPr lang="en-US" sz="2400" dirty="0"/>
            <a:t> da </a:t>
          </a:r>
          <a:r>
            <a:rPr lang="en-US" sz="2400" dirty="0" err="1"/>
            <a:t>qualidade</a:t>
          </a:r>
          <a:r>
            <a:rPr lang="en-US" sz="2400" dirty="0"/>
            <a:t> e </a:t>
          </a:r>
          <a:r>
            <a:rPr lang="en-US" sz="2400" dirty="0" err="1"/>
            <a:t>expectativa</a:t>
          </a:r>
          <a:r>
            <a:rPr lang="en-US" sz="2400" dirty="0"/>
            <a:t> de </a:t>
          </a:r>
          <a:r>
            <a:rPr lang="en-US" sz="2400" dirty="0" err="1"/>
            <a:t>vida</a:t>
          </a:r>
          <a:r>
            <a:rPr lang="en-US" sz="2400" dirty="0"/>
            <a:t> dos </a:t>
          </a:r>
          <a:r>
            <a:rPr lang="en-US" sz="2400" dirty="0" err="1"/>
            <a:t>pacientes</a:t>
          </a:r>
          <a:r>
            <a:rPr lang="en-US" sz="2400" dirty="0"/>
            <a:t> </a:t>
          </a:r>
        </a:p>
      </dgm:t>
    </dgm:pt>
    <dgm:pt modelId="{DB5AEF66-8132-4551-8B4F-2FA417D5E75A}" type="parTrans" cxnId="{8B39087B-1394-4EC5-8016-9340D39986D2}">
      <dgm:prSet/>
      <dgm:spPr/>
      <dgm:t>
        <a:bodyPr/>
        <a:lstStyle/>
        <a:p>
          <a:endParaRPr lang="en-US"/>
        </a:p>
      </dgm:t>
    </dgm:pt>
    <dgm:pt modelId="{A03842E0-BCC2-4970-A46F-DB030D9D3ECE}" type="sibTrans" cxnId="{8B39087B-1394-4EC5-8016-9340D39986D2}">
      <dgm:prSet/>
      <dgm:spPr/>
      <dgm:t>
        <a:bodyPr/>
        <a:lstStyle/>
        <a:p>
          <a:endParaRPr lang="en-US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CE3DC2A0-4A12-4155-A8D7-919F84E8F952}" type="pres">
      <dgm:prSet presAssocID="{365C6503-C9BF-4010-8F97-E1F2539BD873}" presName="TwoNodes_1" presStyleLbl="node1" presStyleIdx="0" presStyleCnt="2">
        <dgm:presLayoutVars>
          <dgm:bulletEnabled val="1"/>
        </dgm:presLayoutVars>
      </dgm:prSet>
      <dgm:spPr/>
    </dgm:pt>
    <dgm:pt modelId="{2D644B68-B9F3-47BE-9F1A-B64BDE4ADB50}" type="pres">
      <dgm:prSet presAssocID="{365C6503-C9BF-4010-8F97-E1F2539BD873}" presName="TwoNodes_2" presStyleLbl="node1" presStyleIdx="1" presStyleCnt="2" custScaleX="117647" custScaleY="110840">
        <dgm:presLayoutVars>
          <dgm:bulletEnabled val="1"/>
        </dgm:presLayoutVars>
      </dgm:prSet>
      <dgm:spPr/>
    </dgm:pt>
    <dgm:pt modelId="{B5E1D008-5A05-415C-9B59-5C72D347090F}" type="pres">
      <dgm:prSet presAssocID="{365C6503-C9BF-4010-8F97-E1F2539BD873}" presName="TwoConn_1-2" presStyleLbl="fgAccFollowNode1" presStyleIdx="0" presStyleCnt="1" custLinFactNeighborX="-3207" custLinFactNeighborY="-32069">
        <dgm:presLayoutVars>
          <dgm:bulletEnabled val="1"/>
        </dgm:presLayoutVars>
      </dgm:prSet>
      <dgm:spPr/>
    </dgm:pt>
    <dgm:pt modelId="{8793BA8F-DC87-42FF-AE21-CCA9BE3ACEC4}" type="pres">
      <dgm:prSet presAssocID="{365C6503-C9BF-4010-8F97-E1F2539BD873}" presName="TwoNodes_1_text" presStyleLbl="node1" presStyleIdx="1" presStyleCnt="2">
        <dgm:presLayoutVars>
          <dgm:bulletEnabled val="1"/>
        </dgm:presLayoutVars>
      </dgm:prSet>
      <dgm:spPr/>
    </dgm:pt>
    <dgm:pt modelId="{5A08E2C7-7C8D-43FB-9503-44A6270BD0C6}" type="pres">
      <dgm:prSet presAssocID="{365C6503-C9BF-4010-8F97-E1F2539BD873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267E4C03-5B2E-4E2E-9ED1-BCD4208A9338}" srcId="{F9EFEDBF-259C-449A-A145-711A4CB60B95}" destId="{C55324D7-B04E-45AD-B37E-7D4C9FF2DBA7}" srcOrd="0" destOrd="0" parTransId="{8C7B32FE-0AAB-4A32-956A-63F3043C1D09}" sibTransId="{244AA0D3-AC6C-4D61-80BD-A1999F551689}"/>
    <dgm:cxn modelId="{4C00792A-5D70-4E5E-AAB3-5C70F2C57C96}" type="presOf" srcId="{F9EFEDBF-259C-449A-A145-711A4CB60B95}" destId="{2D644B68-B9F3-47BE-9F1A-B64BDE4ADB50}" srcOrd="0" destOrd="0" presId="urn:microsoft.com/office/officeart/2005/8/layout/vProcess5"/>
    <dgm:cxn modelId="{0E4D5E30-3701-406F-92EB-C6F9F7798B5A}" srcId="{365C6503-C9BF-4010-8F97-E1F2539BD873}" destId="{6831433C-3673-451E-B549-08BCA8FC0A54}" srcOrd="0" destOrd="0" parTransId="{162004B4-5102-400A-9A4D-BA2E7E132042}" sibTransId="{32DA5147-C46C-4668-9161-B29D24DE21CC}"/>
    <dgm:cxn modelId="{3E581A33-5ADE-4D4E-BC9A-A79264038B14}" type="presOf" srcId="{B85D7A54-4086-453B-A844-A41E04EBA3DE}" destId="{5A08E2C7-7C8D-43FB-9503-44A6270BD0C6}" srcOrd="1" destOrd="3" presId="urn:microsoft.com/office/officeart/2005/8/layout/vProcess5"/>
    <dgm:cxn modelId="{1216BF3D-734C-46B5-A2B9-B20DB892FC7A}" type="presOf" srcId="{F9EFEDBF-259C-449A-A145-711A4CB60B95}" destId="{5A08E2C7-7C8D-43FB-9503-44A6270BD0C6}" srcOrd="1" destOrd="0" presId="urn:microsoft.com/office/officeart/2005/8/layout/vProcess5"/>
    <dgm:cxn modelId="{DDF4465E-1FA7-492B-B09E-7B445F42A5C1}" srcId="{C55324D7-B04E-45AD-B37E-7D4C9FF2DBA7}" destId="{5D160D84-9598-461D-886C-8AA9ABC56DE6}" srcOrd="0" destOrd="0" parTransId="{EE939525-00A1-4C50-AC62-19F55143890B}" sibTransId="{C0C6EB67-819C-40C3-86B3-35C5EB5FD3DC}"/>
    <dgm:cxn modelId="{D22AC867-3C36-4E69-ADD8-D5DCD4BA72F0}" type="presOf" srcId="{C55324D7-B04E-45AD-B37E-7D4C9FF2DBA7}" destId="{2D644B68-B9F3-47BE-9F1A-B64BDE4ADB50}" srcOrd="0" destOrd="1" presId="urn:microsoft.com/office/officeart/2005/8/layout/vProcess5"/>
    <dgm:cxn modelId="{29CF1E49-C0B6-4408-9E3D-450240B9F3ED}" type="presOf" srcId="{32DA5147-C46C-4668-9161-B29D24DE21CC}" destId="{B5E1D008-5A05-415C-9B59-5C72D347090F}" srcOrd="0" destOrd="0" presId="urn:microsoft.com/office/officeart/2005/8/layout/vProcess5"/>
    <dgm:cxn modelId="{E663BE49-0944-46D9-ADF8-835E2EDC7C3A}" type="presOf" srcId="{6831433C-3673-451E-B549-08BCA8FC0A54}" destId="{8793BA8F-DC87-42FF-AE21-CCA9BE3ACEC4}" srcOrd="1" destOrd="0" presId="urn:microsoft.com/office/officeart/2005/8/layout/vProcess5"/>
    <dgm:cxn modelId="{E77F0954-6ADF-4CBD-9AD8-679C7E93D51E}" type="presOf" srcId="{6831433C-3673-451E-B549-08BCA8FC0A54}" destId="{CE3DC2A0-4A12-4155-A8D7-919F84E8F952}" srcOrd="0" destOrd="0" presId="urn:microsoft.com/office/officeart/2005/8/layout/vProcess5"/>
    <dgm:cxn modelId="{8B39087B-1394-4EC5-8016-9340D39986D2}" srcId="{5D160D84-9598-461D-886C-8AA9ABC56DE6}" destId="{B85D7A54-4086-453B-A844-A41E04EBA3DE}" srcOrd="0" destOrd="0" parTransId="{DB5AEF66-8132-4551-8B4F-2FA417D5E75A}" sibTransId="{A03842E0-BCC2-4970-A46F-DB030D9D3ECE}"/>
    <dgm:cxn modelId="{BB0B677E-B828-415F-99E0-C96D795BB91A}" type="presOf" srcId="{5D160D84-9598-461D-886C-8AA9ABC56DE6}" destId="{5A08E2C7-7C8D-43FB-9503-44A6270BD0C6}" srcOrd="1" destOrd="2" presId="urn:microsoft.com/office/officeart/2005/8/layout/vProcess5"/>
    <dgm:cxn modelId="{1966D98A-55EB-445B-BEE3-5C2A03BF8C11}" type="presOf" srcId="{C55324D7-B04E-45AD-B37E-7D4C9FF2DBA7}" destId="{5A08E2C7-7C8D-43FB-9503-44A6270BD0C6}" srcOrd="1" destOrd="1" presId="urn:microsoft.com/office/officeart/2005/8/layout/vProcess5"/>
    <dgm:cxn modelId="{908D9693-E91E-42A1-ABEC-3D7ED32FB89A}" type="presOf" srcId="{B85D7A54-4086-453B-A844-A41E04EBA3DE}" destId="{2D644B68-B9F3-47BE-9F1A-B64BDE4ADB50}" srcOrd="0" destOrd="3" presId="urn:microsoft.com/office/officeart/2005/8/layout/vProcess5"/>
    <dgm:cxn modelId="{E8F233B9-7DD0-4EAB-8D19-9F7F907EC0E5}" srcId="{365C6503-C9BF-4010-8F97-E1F2539BD873}" destId="{F9EFEDBF-259C-449A-A145-711A4CB60B95}" srcOrd="1" destOrd="0" parTransId="{7C0955AB-463F-4F76-8BF7-0FD3074AD5AB}" sibTransId="{B2569A7B-A0DE-4237-A6E7-E45763B5BF15}"/>
    <dgm:cxn modelId="{3B10A4DB-58FA-4709-BE3F-E54FF2B049C6}" type="presOf" srcId="{5D160D84-9598-461D-886C-8AA9ABC56DE6}" destId="{2D644B68-B9F3-47BE-9F1A-B64BDE4ADB50}" srcOrd="0" destOrd="2" presId="urn:microsoft.com/office/officeart/2005/8/layout/vProcess5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669E69E3-2CDB-44B3-897F-0C1F08A345EC}" type="presParOf" srcId="{60A1F4D5-987D-4AD3-AC64-C3591B49C7CA}" destId="{CE3DC2A0-4A12-4155-A8D7-919F84E8F952}" srcOrd="1" destOrd="0" presId="urn:microsoft.com/office/officeart/2005/8/layout/vProcess5"/>
    <dgm:cxn modelId="{80EA6C19-09F5-49EB-990D-288FB8180CDB}" type="presParOf" srcId="{60A1F4D5-987D-4AD3-AC64-C3591B49C7CA}" destId="{2D644B68-B9F3-47BE-9F1A-B64BDE4ADB50}" srcOrd="2" destOrd="0" presId="urn:microsoft.com/office/officeart/2005/8/layout/vProcess5"/>
    <dgm:cxn modelId="{13E37BFF-C373-4CEC-A7AA-D359CF0A0FB3}" type="presParOf" srcId="{60A1F4D5-987D-4AD3-AC64-C3591B49C7CA}" destId="{B5E1D008-5A05-415C-9B59-5C72D347090F}" srcOrd="3" destOrd="0" presId="urn:microsoft.com/office/officeart/2005/8/layout/vProcess5"/>
    <dgm:cxn modelId="{F505FBD7-BD78-4EBB-815C-55EFD09B4D73}" type="presParOf" srcId="{60A1F4D5-987D-4AD3-AC64-C3591B49C7CA}" destId="{8793BA8F-DC87-42FF-AE21-CCA9BE3ACEC4}" srcOrd="4" destOrd="0" presId="urn:microsoft.com/office/officeart/2005/8/layout/vProcess5"/>
    <dgm:cxn modelId="{A4ABB0CD-2F8E-4FF1-8F29-E7620931F5BA}" type="presParOf" srcId="{60A1F4D5-987D-4AD3-AC64-C3591B49C7CA}" destId="{5A08E2C7-7C8D-43FB-9503-44A6270BD0C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63552EF-A19D-454E-8844-884A3923D4A7}">
      <dgm:prSet/>
      <dgm:spPr>
        <a:solidFill>
          <a:schemeClr val="accent2"/>
        </a:solidFill>
      </dgm:spPr>
      <dgm:t>
        <a:bodyPr/>
        <a:lstStyle/>
        <a:p>
          <a:pPr algn="just"/>
          <a:r>
            <a:rPr lang="pt-BR" dirty="0"/>
            <a:t>A adoção do </a:t>
          </a:r>
          <a:r>
            <a:rPr lang="pt-BR" b="0" dirty="0">
              <a:solidFill>
                <a:schemeClr val="tx1"/>
              </a:solidFill>
            </a:rPr>
            <a:t>MODELO ALAMBRA DE EDUCAÇÃO </a:t>
          </a:r>
          <a:r>
            <a:rPr lang="pt-BR" dirty="0"/>
            <a:t>fortalecerá a criação de uma assistência descentralizada aos pacientes portadores de doenças graves, fundamental em um país com dimensões continentais!</a:t>
          </a:r>
        </a:p>
      </dgm:t>
    </dgm:pt>
    <dgm:pt modelId="{48D84C6E-BB6D-4A5C-A288-C42EB03D1C1D}" type="parTrans" cxnId="{25A97E99-C6FA-42E4-BDCE-F801F4EE56AA}">
      <dgm:prSet/>
      <dgm:spPr/>
      <dgm:t>
        <a:bodyPr/>
        <a:lstStyle/>
        <a:p>
          <a:endParaRPr lang="pt-BR"/>
        </a:p>
      </dgm:t>
    </dgm:pt>
    <dgm:pt modelId="{40D60D3B-656B-4654-962D-23CCF71EFED2}" type="sibTrans" cxnId="{25A97E99-C6FA-42E4-BDCE-F801F4EE56AA}">
      <dgm:prSet/>
      <dgm:spPr/>
      <dgm:t>
        <a:bodyPr/>
        <a:lstStyle/>
        <a:p>
          <a:endParaRPr lang="pt-BR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C10A8BB3-296D-462E-B6B0-0258FC5368FE}" type="pres">
      <dgm:prSet presAssocID="{365C6503-C9BF-4010-8F97-E1F2539BD873}" presName="OneNode_1" presStyleLbl="node1" presStyleIdx="0" presStyleCnt="1">
        <dgm:presLayoutVars>
          <dgm:bulletEnabled val="1"/>
        </dgm:presLayoutVars>
      </dgm:prSet>
      <dgm:spPr/>
    </dgm:pt>
  </dgm:ptLst>
  <dgm:cxnLst>
    <dgm:cxn modelId="{25A97E99-C6FA-42E4-BDCE-F801F4EE56AA}" srcId="{365C6503-C9BF-4010-8F97-E1F2539BD873}" destId="{E63552EF-A19D-454E-8844-884A3923D4A7}" srcOrd="0" destOrd="0" parTransId="{48D84C6E-BB6D-4A5C-A288-C42EB03D1C1D}" sibTransId="{40D60D3B-656B-4654-962D-23CCF71EFED2}"/>
    <dgm:cxn modelId="{36BF4FB6-144C-4068-B8EA-DC908F56E84E}" type="presOf" srcId="{E63552EF-A19D-454E-8844-884A3923D4A7}" destId="{C10A8BB3-296D-462E-B6B0-0258FC5368FE}" srcOrd="0" destOrd="0" presId="urn:microsoft.com/office/officeart/2005/8/layout/vProcess5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5D72F3B5-C9E4-4B40-8E9F-DB81D72A57F8}" type="presParOf" srcId="{60A1F4D5-987D-4AD3-AC64-C3591B49C7CA}" destId="{C10A8BB3-296D-462E-B6B0-0258FC5368FE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1433C-3673-451E-B549-08BCA8FC0A54}">
      <dgm:prSet custT="1"/>
      <dgm:spPr/>
      <dgm:t>
        <a:bodyPr/>
        <a:lstStyle/>
        <a:p>
          <a:pPr algn="ctr"/>
          <a:r>
            <a:rPr lang="en-US" sz="3500" dirty="0"/>
            <a:t>GRANDE DESAFIO</a:t>
          </a:r>
        </a:p>
      </dgm:t>
    </dgm:pt>
    <dgm:pt modelId="{162004B4-5102-400A-9A4D-BA2E7E132042}" type="parTrans" cxnId="{0E4D5E30-3701-406F-92EB-C6F9F7798B5A}">
      <dgm:prSet/>
      <dgm:spPr/>
      <dgm:t>
        <a:bodyPr/>
        <a:lstStyle/>
        <a:p>
          <a:endParaRPr lang="en-US"/>
        </a:p>
      </dgm:t>
    </dgm:pt>
    <dgm:pt modelId="{32DA5147-C46C-4668-9161-B29D24DE21CC}" type="sibTrans" cxnId="{0E4D5E30-3701-406F-92EB-C6F9F7798B5A}">
      <dgm:prSet/>
      <dgm:spPr/>
      <dgm:t>
        <a:bodyPr/>
        <a:lstStyle/>
        <a:p>
          <a:endParaRPr lang="en-US"/>
        </a:p>
      </dgm:t>
    </dgm:pt>
    <dgm:pt modelId="{F9EFEDBF-259C-449A-A145-711A4CB60B95}">
      <dgm:prSet custT="1"/>
      <dgm:spPr/>
      <dgm:t>
        <a:bodyPr/>
        <a:lstStyle/>
        <a:p>
          <a:pPr algn="just"/>
          <a:r>
            <a:rPr lang="pt-BR" sz="2800" dirty="0"/>
            <a:t>Definição precisa do diagnóstico dessas condições para a adoção de um tratamento correto.</a:t>
          </a:r>
          <a:endParaRPr lang="en-US" sz="2800" dirty="0"/>
        </a:p>
      </dgm:t>
    </dgm:pt>
    <dgm:pt modelId="{7C0955AB-463F-4F76-8BF7-0FD3074AD5AB}" type="parTrans" cxnId="{E8F233B9-7DD0-4EAB-8D19-9F7F907EC0E5}">
      <dgm:prSet/>
      <dgm:spPr/>
      <dgm:t>
        <a:bodyPr/>
        <a:lstStyle/>
        <a:p>
          <a:endParaRPr lang="en-US"/>
        </a:p>
      </dgm:t>
    </dgm:pt>
    <dgm:pt modelId="{B2569A7B-A0DE-4237-A6E7-E45763B5BF15}" type="sibTrans" cxnId="{E8F233B9-7DD0-4EAB-8D19-9F7F907EC0E5}">
      <dgm:prSet/>
      <dgm:spPr/>
      <dgm:t>
        <a:bodyPr/>
        <a:lstStyle/>
        <a:p>
          <a:endParaRPr lang="en-US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CE3DC2A0-4A12-4155-A8D7-919F84E8F952}" type="pres">
      <dgm:prSet presAssocID="{365C6503-C9BF-4010-8F97-E1F2539BD873}" presName="TwoNodes_1" presStyleLbl="node1" presStyleIdx="0" presStyleCnt="2">
        <dgm:presLayoutVars>
          <dgm:bulletEnabled val="1"/>
        </dgm:presLayoutVars>
      </dgm:prSet>
      <dgm:spPr/>
    </dgm:pt>
    <dgm:pt modelId="{2D644B68-B9F3-47BE-9F1A-B64BDE4ADB50}" type="pres">
      <dgm:prSet presAssocID="{365C6503-C9BF-4010-8F97-E1F2539BD873}" presName="TwoNodes_2" presStyleLbl="node1" presStyleIdx="1" presStyleCnt="2" custScaleX="117647">
        <dgm:presLayoutVars>
          <dgm:bulletEnabled val="1"/>
        </dgm:presLayoutVars>
      </dgm:prSet>
      <dgm:spPr/>
    </dgm:pt>
    <dgm:pt modelId="{B5E1D008-5A05-415C-9B59-5C72D347090F}" type="pres">
      <dgm:prSet presAssocID="{365C6503-C9BF-4010-8F97-E1F2539BD873}" presName="TwoConn_1-2" presStyleLbl="fgAccFollowNode1" presStyleIdx="0" presStyleCnt="1">
        <dgm:presLayoutVars>
          <dgm:bulletEnabled val="1"/>
        </dgm:presLayoutVars>
      </dgm:prSet>
      <dgm:spPr/>
    </dgm:pt>
    <dgm:pt modelId="{8793BA8F-DC87-42FF-AE21-CCA9BE3ACEC4}" type="pres">
      <dgm:prSet presAssocID="{365C6503-C9BF-4010-8F97-E1F2539BD873}" presName="TwoNodes_1_text" presStyleLbl="node1" presStyleIdx="1" presStyleCnt="2">
        <dgm:presLayoutVars>
          <dgm:bulletEnabled val="1"/>
        </dgm:presLayoutVars>
      </dgm:prSet>
      <dgm:spPr/>
    </dgm:pt>
    <dgm:pt modelId="{5A08E2C7-7C8D-43FB-9503-44A6270BD0C6}" type="pres">
      <dgm:prSet presAssocID="{365C6503-C9BF-4010-8F97-E1F2539BD873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C00792A-5D70-4E5E-AAB3-5C70F2C57C96}" type="presOf" srcId="{F9EFEDBF-259C-449A-A145-711A4CB60B95}" destId="{2D644B68-B9F3-47BE-9F1A-B64BDE4ADB50}" srcOrd="0" destOrd="0" presId="urn:microsoft.com/office/officeart/2005/8/layout/vProcess5"/>
    <dgm:cxn modelId="{0E4D5E30-3701-406F-92EB-C6F9F7798B5A}" srcId="{365C6503-C9BF-4010-8F97-E1F2539BD873}" destId="{6831433C-3673-451E-B549-08BCA8FC0A54}" srcOrd="0" destOrd="0" parTransId="{162004B4-5102-400A-9A4D-BA2E7E132042}" sibTransId="{32DA5147-C46C-4668-9161-B29D24DE21CC}"/>
    <dgm:cxn modelId="{1216BF3D-734C-46B5-A2B9-B20DB892FC7A}" type="presOf" srcId="{F9EFEDBF-259C-449A-A145-711A4CB60B95}" destId="{5A08E2C7-7C8D-43FB-9503-44A6270BD0C6}" srcOrd="1" destOrd="0" presId="urn:microsoft.com/office/officeart/2005/8/layout/vProcess5"/>
    <dgm:cxn modelId="{29CF1E49-C0B6-4408-9E3D-450240B9F3ED}" type="presOf" srcId="{32DA5147-C46C-4668-9161-B29D24DE21CC}" destId="{B5E1D008-5A05-415C-9B59-5C72D347090F}" srcOrd="0" destOrd="0" presId="urn:microsoft.com/office/officeart/2005/8/layout/vProcess5"/>
    <dgm:cxn modelId="{E663BE49-0944-46D9-ADF8-835E2EDC7C3A}" type="presOf" srcId="{6831433C-3673-451E-B549-08BCA8FC0A54}" destId="{8793BA8F-DC87-42FF-AE21-CCA9BE3ACEC4}" srcOrd="1" destOrd="0" presId="urn:microsoft.com/office/officeart/2005/8/layout/vProcess5"/>
    <dgm:cxn modelId="{E77F0954-6ADF-4CBD-9AD8-679C7E93D51E}" type="presOf" srcId="{6831433C-3673-451E-B549-08BCA8FC0A54}" destId="{CE3DC2A0-4A12-4155-A8D7-919F84E8F952}" srcOrd="0" destOrd="0" presId="urn:microsoft.com/office/officeart/2005/8/layout/vProcess5"/>
    <dgm:cxn modelId="{E8F233B9-7DD0-4EAB-8D19-9F7F907EC0E5}" srcId="{365C6503-C9BF-4010-8F97-E1F2539BD873}" destId="{F9EFEDBF-259C-449A-A145-711A4CB60B95}" srcOrd="1" destOrd="0" parTransId="{7C0955AB-463F-4F76-8BF7-0FD3074AD5AB}" sibTransId="{B2569A7B-A0DE-4237-A6E7-E45763B5BF15}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669E69E3-2CDB-44B3-897F-0C1F08A345EC}" type="presParOf" srcId="{60A1F4D5-987D-4AD3-AC64-C3591B49C7CA}" destId="{CE3DC2A0-4A12-4155-A8D7-919F84E8F952}" srcOrd="1" destOrd="0" presId="urn:microsoft.com/office/officeart/2005/8/layout/vProcess5"/>
    <dgm:cxn modelId="{80EA6C19-09F5-49EB-990D-288FB8180CDB}" type="presParOf" srcId="{60A1F4D5-987D-4AD3-AC64-C3591B49C7CA}" destId="{2D644B68-B9F3-47BE-9F1A-B64BDE4ADB50}" srcOrd="2" destOrd="0" presId="urn:microsoft.com/office/officeart/2005/8/layout/vProcess5"/>
    <dgm:cxn modelId="{13E37BFF-C373-4CEC-A7AA-D359CF0A0FB3}" type="presParOf" srcId="{60A1F4D5-987D-4AD3-AC64-C3591B49C7CA}" destId="{B5E1D008-5A05-415C-9B59-5C72D347090F}" srcOrd="3" destOrd="0" presId="urn:microsoft.com/office/officeart/2005/8/layout/vProcess5"/>
    <dgm:cxn modelId="{F505FBD7-BD78-4EBB-815C-55EFD09B4D73}" type="presParOf" srcId="{60A1F4D5-987D-4AD3-AC64-C3591B49C7CA}" destId="{8793BA8F-DC87-42FF-AE21-CCA9BE3ACEC4}" srcOrd="4" destOrd="0" presId="urn:microsoft.com/office/officeart/2005/8/layout/vProcess5"/>
    <dgm:cxn modelId="{A4ABB0CD-2F8E-4FF1-8F29-E7620931F5BA}" type="presParOf" srcId="{60A1F4D5-987D-4AD3-AC64-C3591B49C7CA}" destId="{5A08E2C7-7C8D-43FB-9503-44A6270BD0C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1433C-3673-451E-B549-08BCA8FC0A54}">
      <dgm:prSet custT="1"/>
      <dgm:spPr/>
      <dgm:t>
        <a:bodyPr/>
        <a:lstStyle/>
        <a:p>
          <a:r>
            <a:rPr lang="pt-BR" sz="2400" dirty="0"/>
            <a:t>Para vencermos esse desafio, dependemos basicamente de um melhor conhecimento por parte dos médicos dos elementos que permitem definir essas doenças.</a:t>
          </a:r>
          <a:endParaRPr lang="en-US" sz="2400" dirty="0"/>
        </a:p>
      </dgm:t>
    </dgm:pt>
    <dgm:pt modelId="{162004B4-5102-400A-9A4D-BA2E7E132042}" type="parTrans" cxnId="{0E4D5E30-3701-406F-92EB-C6F9F7798B5A}">
      <dgm:prSet/>
      <dgm:spPr/>
      <dgm:t>
        <a:bodyPr/>
        <a:lstStyle/>
        <a:p>
          <a:endParaRPr lang="en-US"/>
        </a:p>
      </dgm:t>
    </dgm:pt>
    <dgm:pt modelId="{32DA5147-C46C-4668-9161-B29D24DE21CC}" type="sibTrans" cxnId="{0E4D5E30-3701-406F-92EB-C6F9F7798B5A}">
      <dgm:prSet/>
      <dgm:spPr/>
      <dgm:t>
        <a:bodyPr/>
        <a:lstStyle/>
        <a:p>
          <a:endParaRPr lang="en-US"/>
        </a:p>
      </dgm:t>
    </dgm:pt>
    <dgm:pt modelId="{F9EFEDBF-259C-449A-A145-711A4CB60B95}">
      <dgm:prSet custT="1"/>
      <dgm:spPr/>
      <dgm:t>
        <a:bodyPr/>
        <a:lstStyle/>
        <a:p>
          <a:pPr algn="ctr"/>
          <a:r>
            <a:rPr lang="pt-BR" sz="2800" dirty="0"/>
            <a:t>A ação fundamental é a EDUCAÇÃO MÉDICA!</a:t>
          </a:r>
          <a:endParaRPr lang="en-US" sz="2800" dirty="0"/>
        </a:p>
      </dgm:t>
    </dgm:pt>
    <dgm:pt modelId="{7C0955AB-463F-4F76-8BF7-0FD3074AD5AB}" type="parTrans" cxnId="{E8F233B9-7DD0-4EAB-8D19-9F7F907EC0E5}">
      <dgm:prSet/>
      <dgm:spPr/>
      <dgm:t>
        <a:bodyPr/>
        <a:lstStyle/>
        <a:p>
          <a:endParaRPr lang="en-US"/>
        </a:p>
      </dgm:t>
    </dgm:pt>
    <dgm:pt modelId="{B2569A7B-A0DE-4237-A6E7-E45763B5BF15}" type="sibTrans" cxnId="{E8F233B9-7DD0-4EAB-8D19-9F7F907EC0E5}">
      <dgm:prSet/>
      <dgm:spPr/>
      <dgm:t>
        <a:bodyPr/>
        <a:lstStyle/>
        <a:p>
          <a:endParaRPr lang="en-US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CE3DC2A0-4A12-4155-A8D7-919F84E8F952}" type="pres">
      <dgm:prSet presAssocID="{365C6503-C9BF-4010-8F97-E1F2539BD873}" presName="TwoNodes_1" presStyleLbl="node1" presStyleIdx="0" presStyleCnt="2" custLinFactNeighborX="5750">
        <dgm:presLayoutVars>
          <dgm:bulletEnabled val="1"/>
        </dgm:presLayoutVars>
      </dgm:prSet>
      <dgm:spPr/>
    </dgm:pt>
    <dgm:pt modelId="{2D644B68-B9F3-47BE-9F1A-B64BDE4ADB50}" type="pres">
      <dgm:prSet presAssocID="{365C6503-C9BF-4010-8F97-E1F2539BD873}" presName="TwoNodes_2" presStyleLbl="node1" presStyleIdx="1" presStyleCnt="2" custScaleX="117647">
        <dgm:presLayoutVars>
          <dgm:bulletEnabled val="1"/>
        </dgm:presLayoutVars>
      </dgm:prSet>
      <dgm:spPr/>
    </dgm:pt>
    <dgm:pt modelId="{B5E1D008-5A05-415C-9B59-5C72D347090F}" type="pres">
      <dgm:prSet presAssocID="{365C6503-C9BF-4010-8F97-E1F2539BD873}" presName="TwoConn_1-2" presStyleLbl="fgAccFollowNode1" presStyleIdx="0" presStyleCnt="1">
        <dgm:presLayoutVars>
          <dgm:bulletEnabled val="1"/>
        </dgm:presLayoutVars>
      </dgm:prSet>
      <dgm:spPr/>
    </dgm:pt>
    <dgm:pt modelId="{8793BA8F-DC87-42FF-AE21-CCA9BE3ACEC4}" type="pres">
      <dgm:prSet presAssocID="{365C6503-C9BF-4010-8F97-E1F2539BD873}" presName="TwoNodes_1_text" presStyleLbl="node1" presStyleIdx="1" presStyleCnt="2">
        <dgm:presLayoutVars>
          <dgm:bulletEnabled val="1"/>
        </dgm:presLayoutVars>
      </dgm:prSet>
      <dgm:spPr/>
    </dgm:pt>
    <dgm:pt modelId="{5A08E2C7-7C8D-43FB-9503-44A6270BD0C6}" type="pres">
      <dgm:prSet presAssocID="{365C6503-C9BF-4010-8F97-E1F2539BD873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C00792A-5D70-4E5E-AAB3-5C70F2C57C96}" type="presOf" srcId="{F9EFEDBF-259C-449A-A145-711A4CB60B95}" destId="{2D644B68-B9F3-47BE-9F1A-B64BDE4ADB50}" srcOrd="0" destOrd="0" presId="urn:microsoft.com/office/officeart/2005/8/layout/vProcess5"/>
    <dgm:cxn modelId="{0E4D5E30-3701-406F-92EB-C6F9F7798B5A}" srcId="{365C6503-C9BF-4010-8F97-E1F2539BD873}" destId="{6831433C-3673-451E-B549-08BCA8FC0A54}" srcOrd="0" destOrd="0" parTransId="{162004B4-5102-400A-9A4D-BA2E7E132042}" sibTransId="{32DA5147-C46C-4668-9161-B29D24DE21CC}"/>
    <dgm:cxn modelId="{1216BF3D-734C-46B5-A2B9-B20DB892FC7A}" type="presOf" srcId="{F9EFEDBF-259C-449A-A145-711A4CB60B95}" destId="{5A08E2C7-7C8D-43FB-9503-44A6270BD0C6}" srcOrd="1" destOrd="0" presId="urn:microsoft.com/office/officeart/2005/8/layout/vProcess5"/>
    <dgm:cxn modelId="{29CF1E49-C0B6-4408-9E3D-450240B9F3ED}" type="presOf" srcId="{32DA5147-C46C-4668-9161-B29D24DE21CC}" destId="{B5E1D008-5A05-415C-9B59-5C72D347090F}" srcOrd="0" destOrd="0" presId="urn:microsoft.com/office/officeart/2005/8/layout/vProcess5"/>
    <dgm:cxn modelId="{E663BE49-0944-46D9-ADF8-835E2EDC7C3A}" type="presOf" srcId="{6831433C-3673-451E-B549-08BCA8FC0A54}" destId="{8793BA8F-DC87-42FF-AE21-CCA9BE3ACEC4}" srcOrd="1" destOrd="0" presId="urn:microsoft.com/office/officeart/2005/8/layout/vProcess5"/>
    <dgm:cxn modelId="{E77F0954-6ADF-4CBD-9AD8-679C7E93D51E}" type="presOf" srcId="{6831433C-3673-451E-B549-08BCA8FC0A54}" destId="{CE3DC2A0-4A12-4155-A8D7-919F84E8F952}" srcOrd="0" destOrd="0" presId="urn:microsoft.com/office/officeart/2005/8/layout/vProcess5"/>
    <dgm:cxn modelId="{E8F233B9-7DD0-4EAB-8D19-9F7F907EC0E5}" srcId="{365C6503-C9BF-4010-8F97-E1F2539BD873}" destId="{F9EFEDBF-259C-449A-A145-711A4CB60B95}" srcOrd="1" destOrd="0" parTransId="{7C0955AB-463F-4F76-8BF7-0FD3074AD5AB}" sibTransId="{B2569A7B-A0DE-4237-A6E7-E45763B5BF15}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669E69E3-2CDB-44B3-897F-0C1F08A345EC}" type="presParOf" srcId="{60A1F4D5-987D-4AD3-AC64-C3591B49C7CA}" destId="{CE3DC2A0-4A12-4155-A8D7-919F84E8F952}" srcOrd="1" destOrd="0" presId="urn:microsoft.com/office/officeart/2005/8/layout/vProcess5"/>
    <dgm:cxn modelId="{80EA6C19-09F5-49EB-990D-288FB8180CDB}" type="presParOf" srcId="{60A1F4D5-987D-4AD3-AC64-C3591B49C7CA}" destId="{2D644B68-B9F3-47BE-9F1A-B64BDE4ADB50}" srcOrd="2" destOrd="0" presId="urn:microsoft.com/office/officeart/2005/8/layout/vProcess5"/>
    <dgm:cxn modelId="{13E37BFF-C373-4CEC-A7AA-D359CF0A0FB3}" type="presParOf" srcId="{60A1F4D5-987D-4AD3-AC64-C3591B49C7CA}" destId="{B5E1D008-5A05-415C-9B59-5C72D347090F}" srcOrd="3" destOrd="0" presId="urn:microsoft.com/office/officeart/2005/8/layout/vProcess5"/>
    <dgm:cxn modelId="{F505FBD7-BD78-4EBB-815C-55EFD09B4D73}" type="presParOf" srcId="{60A1F4D5-987D-4AD3-AC64-C3591B49C7CA}" destId="{8793BA8F-DC87-42FF-AE21-CCA9BE3ACEC4}" srcOrd="4" destOrd="0" presId="urn:microsoft.com/office/officeart/2005/8/layout/vProcess5"/>
    <dgm:cxn modelId="{A4ABB0CD-2F8E-4FF1-8F29-E7620931F5BA}" type="presParOf" srcId="{60A1F4D5-987D-4AD3-AC64-C3591B49C7CA}" destId="{5A08E2C7-7C8D-43FB-9503-44A6270BD0C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1433C-3673-451E-B549-08BCA8FC0A54}">
      <dgm:prSet custT="1"/>
      <dgm:spPr/>
      <dgm:t>
        <a:bodyPr/>
        <a:lstStyle/>
        <a:p>
          <a:pPr algn="just"/>
          <a:r>
            <a:rPr lang="pt-BR" sz="2400" dirty="0"/>
            <a:t>Tempo médio para a formação de um médico especialista, aquele que vai ter condições de diagnosticar e tratar as doenças raras, se situa em torno de 10 anos. </a:t>
          </a:r>
          <a:endParaRPr lang="en-US" sz="2400" dirty="0"/>
        </a:p>
      </dgm:t>
    </dgm:pt>
    <dgm:pt modelId="{162004B4-5102-400A-9A4D-BA2E7E132042}" type="parTrans" cxnId="{0E4D5E30-3701-406F-92EB-C6F9F7798B5A}">
      <dgm:prSet/>
      <dgm:spPr/>
      <dgm:t>
        <a:bodyPr/>
        <a:lstStyle/>
        <a:p>
          <a:endParaRPr lang="en-US"/>
        </a:p>
      </dgm:t>
    </dgm:pt>
    <dgm:pt modelId="{32DA5147-C46C-4668-9161-B29D24DE21CC}" type="sibTrans" cxnId="{0E4D5E30-3701-406F-92EB-C6F9F7798B5A}">
      <dgm:prSet/>
      <dgm:spPr/>
      <dgm:t>
        <a:bodyPr/>
        <a:lstStyle/>
        <a:p>
          <a:endParaRPr lang="en-US"/>
        </a:p>
      </dgm:t>
    </dgm:pt>
    <dgm:pt modelId="{F9EFEDBF-259C-449A-A145-711A4CB60B95}">
      <dgm:prSet custT="1"/>
      <dgm:spPr/>
      <dgm:t>
        <a:bodyPr/>
        <a:lstStyle/>
        <a:p>
          <a:r>
            <a:rPr lang="pt-BR" sz="2800" dirty="0"/>
            <a:t>Ainda assim, esses especialistas têm uma visão restrita das doenças raras em suas áreas de atuação.</a:t>
          </a:r>
          <a:endParaRPr lang="en-US" sz="2800" dirty="0"/>
        </a:p>
      </dgm:t>
    </dgm:pt>
    <dgm:pt modelId="{7C0955AB-463F-4F76-8BF7-0FD3074AD5AB}" type="parTrans" cxnId="{E8F233B9-7DD0-4EAB-8D19-9F7F907EC0E5}">
      <dgm:prSet/>
      <dgm:spPr/>
      <dgm:t>
        <a:bodyPr/>
        <a:lstStyle/>
        <a:p>
          <a:endParaRPr lang="en-US"/>
        </a:p>
      </dgm:t>
    </dgm:pt>
    <dgm:pt modelId="{B2569A7B-A0DE-4237-A6E7-E45763B5BF15}" type="sibTrans" cxnId="{E8F233B9-7DD0-4EAB-8D19-9F7F907EC0E5}">
      <dgm:prSet/>
      <dgm:spPr/>
      <dgm:t>
        <a:bodyPr/>
        <a:lstStyle/>
        <a:p>
          <a:endParaRPr lang="en-US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CE3DC2A0-4A12-4155-A8D7-919F84E8F952}" type="pres">
      <dgm:prSet presAssocID="{365C6503-C9BF-4010-8F97-E1F2539BD873}" presName="TwoNodes_1" presStyleLbl="node1" presStyleIdx="0" presStyleCnt="2" custLinFactNeighborX="5924" custLinFactNeighborY="3002">
        <dgm:presLayoutVars>
          <dgm:bulletEnabled val="1"/>
        </dgm:presLayoutVars>
      </dgm:prSet>
      <dgm:spPr/>
    </dgm:pt>
    <dgm:pt modelId="{2D644B68-B9F3-47BE-9F1A-B64BDE4ADB50}" type="pres">
      <dgm:prSet presAssocID="{365C6503-C9BF-4010-8F97-E1F2539BD873}" presName="TwoNodes_2" presStyleLbl="node1" presStyleIdx="1" presStyleCnt="2" custScaleX="109515">
        <dgm:presLayoutVars>
          <dgm:bulletEnabled val="1"/>
        </dgm:presLayoutVars>
      </dgm:prSet>
      <dgm:spPr/>
    </dgm:pt>
    <dgm:pt modelId="{B5E1D008-5A05-415C-9B59-5C72D347090F}" type="pres">
      <dgm:prSet presAssocID="{365C6503-C9BF-4010-8F97-E1F2539BD873}" presName="TwoConn_1-2" presStyleLbl="fgAccFollowNode1" presStyleIdx="0" presStyleCnt="1">
        <dgm:presLayoutVars>
          <dgm:bulletEnabled val="1"/>
        </dgm:presLayoutVars>
      </dgm:prSet>
      <dgm:spPr/>
    </dgm:pt>
    <dgm:pt modelId="{8793BA8F-DC87-42FF-AE21-CCA9BE3ACEC4}" type="pres">
      <dgm:prSet presAssocID="{365C6503-C9BF-4010-8F97-E1F2539BD873}" presName="TwoNodes_1_text" presStyleLbl="node1" presStyleIdx="1" presStyleCnt="2">
        <dgm:presLayoutVars>
          <dgm:bulletEnabled val="1"/>
        </dgm:presLayoutVars>
      </dgm:prSet>
      <dgm:spPr/>
    </dgm:pt>
    <dgm:pt modelId="{5A08E2C7-7C8D-43FB-9503-44A6270BD0C6}" type="pres">
      <dgm:prSet presAssocID="{365C6503-C9BF-4010-8F97-E1F2539BD873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C00792A-5D70-4E5E-AAB3-5C70F2C57C96}" type="presOf" srcId="{F9EFEDBF-259C-449A-A145-711A4CB60B95}" destId="{2D644B68-B9F3-47BE-9F1A-B64BDE4ADB50}" srcOrd="0" destOrd="0" presId="urn:microsoft.com/office/officeart/2005/8/layout/vProcess5"/>
    <dgm:cxn modelId="{0E4D5E30-3701-406F-92EB-C6F9F7798B5A}" srcId="{365C6503-C9BF-4010-8F97-E1F2539BD873}" destId="{6831433C-3673-451E-B549-08BCA8FC0A54}" srcOrd="0" destOrd="0" parTransId="{162004B4-5102-400A-9A4D-BA2E7E132042}" sibTransId="{32DA5147-C46C-4668-9161-B29D24DE21CC}"/>
    <dgm:cxn modelId="{1216BF3D-734C-46B5-A2B9-B20DB892FC7A}" type="presOf" srcId="{F9EFEDBF-259C-449A-A145-711A4CB60B95}" destId="{5A08E2C7-7C8D-43FB-9503-44A6270BD0C6}" srcOrd="1" destOrd="0" presId="urn:microsoft.com/office/officeart/2005/8/layout/vProcess5"/>
    <dgm:cxn modelId="{29CF1E49-C0B6-4408-9E3D-450240B9F3ED}" type="presOf" srcId="{32DA5147-C46C-4668-9161-B29D24DE21CC}" destId="{B5E1D008-5A05-415C-9B59-5C72D347090F}" srcOrd="0" destOrd="0" presId="urn:microsoft.com/office/officeart/2005/8/layout/vProcess5"/>
    <dgm:cxn modelId="{E663BE49-0944-46D9-ADF8-835E2EDC7C3A}" type="presOf" srcId="{6831433C-3673-451E-B549-08BCA8FC0A54}" destId="{8793BA8F-DC87-42FF-AE21-CCA9BE3ACEC4}" srcOrd="1" destOrd="0" presId="urn:microsoft.com/office/officeart/2005/8/layout/vProcess5"/>
    <dgm:cxn modelId="{E77F0954-6ADF-4CBD-9AD8-679C7E93D51E}" type="presOf" srcId="{6831433C-3673-451E-B549-08BCA8FC0A54}" destId="{CE3DC2A0-4A12-4155-A8D7-919F84E8F952}" srcOrd="0" destOrd="0" presId="urn:microsoft.com/office/officeart/2005/8/layout/vProcess5"/>
    <dgm:cxn modelId="{E8F233B9-7DD0-4EAB-8D19-9F7F907EC0E5}" srcId="{365C6503-C9BF-4010-8F97-E1F2539BD873}" destId="{F9EFEDBF-259C-449A-A145-711A4CB60B95}" srcOrd="1" destOrd="0" parTransId="{7C0955AB-463F-4F76-8BF7-0FD3074AD5AB}" sibTransId="{B2569A7B-A0DE-4237-A6E7-E45763B5BF15}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669E69E3-2CDB-44B3-897F-0C1F08A345EC}" type="presParOf" srcId="{60A1F4D5-987D-4AD3-AC64-C3591B49C7CA}" destId="{CE3DC2A0-4A12-4155-A8D7-919F84E8F952}" srcOrd="1" destOrd="0" presId="urn:microsoft.com/office/officeart/2005/8/layout/vProcess5"/>
    <dgm:cxn modelId="{80EA6C19-09F5-49EB-990D-288FB8180CDB}" type="presParOf" srcId="{60A1F4D5-987D-4AD3-AC64-C3591B49C7CA}" destId="{2D644B68-B9F3-47BE-9F1A-B64BDE4ADB50}" srcOrd="2" destOrd="0" presId="urn:microsoft.com/office/officeart/2005/8/layout/vProcess5"/>
    <dgm:cxn modelId="{13E37BFF-C373-4CEC-A7AA-D359CF0A0FB3}" type="presParOf" srcId="{60A1F4D5-987D-4AD3-AC64-C3591B49C7CA}" destId="{B5E1D008-5A05-415C-9B59-5C72D347090F}" srcOrd="3" destOrd="0" presId="urn:microsoft.com/office/officeart/2005/8/layout/vProcess5"/>
    <dgm:cxn modelId="{F505FBD7-BD78-4EBB-815C-55EFD09B4D73}" type="presParOf" srcId="{60A1F4D5-987D-4AD3-AC64-C3591B49C7CA}" destId="{8793BA8F-DC87-42FF-AE21-CCA9BE3ACEC4}" srcOrd="4" destOrd="0" presId="urn:microsoft.com/office/officeart/2005/8/layout/vProcess5"/>
    <dgm:cxn modelId="{A4ABB0CD-2F8E-4FF1-8F29-E7620931F5BA}" type="presParOf" srcId="{60A1F4D5-987D-4AD3-AC64-C3591B49C7CA}" destId="{5A08E2C7-7C8D-43FB-9503-44A6270BD0C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1433C-3673-451E-B549-08BCA8FC0A54}">
      <dgm:prSet custT="1"/>
      <dgm:spPr/>
      <dgm:t>
        <a:bodyPr/>
        <a:lstStyle/>
        <a:p>
          <a:r>
            <a:rPr lang="pt-BR" sz="2400" dirty="0"/>
            <a:t>O grande diferencial da Alambra foi perceber que era fundamental investir na educação desses especialistas que lidavam com os potencias portadores da doença.</a:t>
          </a:r>
          <a:endParaRPr lang="en-US" sz="2400" dirty="0"/>
        </a:p>
      </dgm:t>
    </dgm:pt>
    <dgm:pt modelId="{162004B4-5102-400A-9A4D-BA2E7E132042}" type="parTrans" cxnId="{0E4D5E30-3701-406F-92EB-C6F9F7798B5A}">
      <dgm:prSet/>
      <dgm:spPr/>
      <dgm:t>
        <a:bodyPr/>
        <a:lstStyle/>
        <a:p>
          <a:endParaRPr lang="en-US"/>
        </a:p>
      </dgm:t>
    </dgm:pt>
    <dgm:pt modelId="{32DA5147-C46C-4668-9161-B29D24DE21CC}" type="sibTrans" cxnId="{0E4D5E30-3701-406F-92EB-C6F9F7798B5A}">
      <dgm:prSet/>
      <dgm:spPr/>
      <dgm:t>
        <a:bodyPr/>
        <a:lstStyle/>
        <a:p>
          <a:endParaRPr lang="en-US"/>
        </a:p>
      </dgm:t>
    </dgm:pt>
    <dgm:pt modelId="{F9EFEDBF-259C-449A-A145-711A4CB60B95}">
      <dgm:prSet custT="1"/>
      <dgm:spPr/>
      <dgm:t>
        <a:bodyPr/>
        <a:lstStyle/>
        <a:p>
          <a:pPr algn="just"/>
          <a:r>
            <a:rPr lang="pt-BR" sz="2400" dirty="0"/>
            <a:t>A Alambra entendeu que a educação médica é o ALICERCE FUNDAMENTAL para que os pacientes portadores de linfangioleiomiomatose possam ser diagnosticados e tratados corretamente. </a:t>
          </a:r>
          <a:endParaRPr lang="en-US" sz="2400" dirty="0"/>
        </a:p>
      </dgm:t>
    </dgm:pt>
    <dgm:pt modelId="{7C0955AB-463F-4F76-8BF7-0FD3074AD5AB}" type="parTrans" cxnId="{E8F233B9-7DD0-4EAB-8D19-9F7F907EC0E5}">
      <dgm:prSet/>
      <dgm:spPr/>
      <dgm:t>
        <a:bodyPr/>
        <a:lstStyle/>
        <a:p>
          <a:endParaRPr lang="en-US"/>
        </a:p>
      </dgm:t>
    </dgm:pt>
    <dgm:pt modelId="{B2569A7B-A0DE-4237-A6E7-E45763B5BF15}" type="sibTrans" cxnId="{E8F233B9-7DD0-4EAB-8D19-9F7F907EC0E5}">
      <dgm:prSet/>
      <dgm:spPr/>
      <dgm:t>
        <a:bodyPr/>
        <a:lstStyle/>
        <a:p>
          <a:endParaRPr lang="en-US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CE3DC2A0-4A12-4155-A8D7-919F84E8F952}" type="pres">
      <dgm:prSet presAssocID="{365C6503-C9BF-4010-8F97-E1F2539BD873}" presName="TwoNodes_1" presStyleLbl="node1" presStyleIdx="0" presStyleCnt="2" custScaleX="105602">
        <dgm:presLayoutVars>
          <dgm:bulletEnabled val="1"/>
        </dgm:presLayoutVars>
      </dgm:prSet>
      <dgm:spPr/>
    </dgm:pt>
    <dgm:pt modelId="{2D644B68-B9F3-47BE-9F1A-B64BDE4ADB50}" type="pres">
      <dgm:prSet presAssocID="{365C6503-C9BF-4010-8F97-E1F2539BD873}" presName="TwoNodes_2" presStyleLbl="node1" presStyleIdx="1" presStyleCnt="2" custScaleX="117647">
        <dgm:presLayoutVars>
          <dgm:bulletEnabled val="1"/>
        </dgm:presLayoutVars>
      </dgm:prSet>
      <dgm:spPr/>
    </dgm:pt>
    <dgm:pt modelId="{B5E1D008-5A05-415C-9B59-5C72D347090F}" type="pres">
      <dgm:prSet presAssocID="{365C6503-C9BF-4010-8F97-E1F2539BD873}" presName="TwoConn_1-2" presStyleLbl="fgAccFollowNode1" presStyleIdx="0" presStyleCnt="1">
        <dgm:presLayoutVars>
          <dgm:bulletEnabled val="1"/>
        </dgm:presLayoutVars>
      </dgm:prSet>
      <dgm:spPr/>
    </dgm:pt>
    <dgm:pt modelId="{8793BA8F-DC87-42FF-AE21-CCA9BE3ACEC4}" type="pres">
      <dgm:prSet presAssocID="{365C6503-C9BF-4010-8F97-E1F2539BD873}" presName="TwoNodes_1_text" presStyleLbl="node1" presStyleIdx="1" presStyleCnt="2">
        <dgm:presLayoutVars>
          <dgm:bulletEnabled val="1"/>
        </dgm:presLayoutVars>
      </dgm:prSet>
      <dgm:spPr/>
    </dgm:pt>
    <dgm:pt modelId="{5A08E2C7-7C8D-43FB-9503-44A6270BD0C6}" type="pres">
      <dgm:prSet presAssocID="{365C6503-C9BF-4010-8F97-E1F2539BD873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C00792A-5D70-4E5E-AAB3-5C70F2C57C96}" type="presOf" srcId="{F9EFEDBF-259C-449A-A145-711A4CB60B95}" destId="{2D644B68-B9F3-47BE-9F1A-B64BDE4ADB50}" srcOrd="0" destOrd="0" presId="urn:microsoft.com/office/officeart/2005/8/layout/vProcess5"/>
    <dgm:cxn modelId="{0E4D5E30-3701-406F-92EB-C6F9F7798B5A}" srcId="{365C6503-C9BF-4010-8F97-E1F2539BD873}" destId="{6831433C-3673-451E-B549-08BCA8FC0A54}" srcOrd="0" destOrd="0" parTransId="{162004B4-5102-400A-9A4D-BA2E7E132042}" sibTransId="{32DA5147-C46C-4668-9161-B29D24DE21CC}"/>
    <dgm:cxn modelId="{1216BF3D-734C-46B5-A2B9-B20DB892FC7A}" type="presOf" srcId="{F9EFEDBF-259C-449A-A145-711A4CB60B95}" destId="{5A08E2C7-7C8D-43FB-9503-44A6270BD0C6}" srcOrd="1" destOrd="0" presId="urn:microsoft.com/office/officeart/2005/8/layout/vProcess5"/>
    <dgm:cxn modelId="{29CF1E49-C0B6-4408-9E3D-450240B9F3ED}" type="presOf" srcId="{32DA5147-C46C-4668-9161-B29D24DE21CC}" destId="{B5E1D008-5A05-415C-9B59-5C72D347090F}" srcOrd="0" destOrd="0" presId="urn:microsoft.com/office/officeart/2005/8/layout/vProcess5"/>
    <dgm:cxn modelId="{E663BE49-0944-46D9-ADF8-835E2EDC7C3A}" type="presOf" srcId="{6831433C-3673-451E-B549-08BCA8FC0A54}" destId="{8793BA8F-DC87-42FF-AE21-CCA9BE3ACEC4}" srcOrd="1" destOrd="0" presId="urn:microsoft.com/office/officeart/2005/8/layout/vProcess5"/>
    <dgm:cxn modelId="{E77F0954-6ADF-4CBD-9AD8-679C7E93D51E}" type="presOf" srcId="{6831433C-3673-451E-B549-08BCA8FC0A54}" destId="{CE3DC2A0-4A12-4155-A8D7-919F84E8F952}" srcOrd="0" destOrd="0" presId="urn:microsoft.com/office/officeart/2005/8/layout/vProcess5"/>
    <dgm:cxn modelId="{E8F233B9-7DD0-4EAB-8D19-9F7F907EC0E5}" srcId="{365C6503-C9BF-4010-8F97-E1F2539BD873}" destId="{F9EFEDBF-259C-449A-A145-711A4CB60B95}" srcOrd="1" destOrd="0" parTransId="{7C0955AB-463F-4F76-8BF7-0FD3074AD5AB}" sibTransId="{B2569A7B-A0DE-4237-A6E7-E45763B5BF15}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669E69E3-2CDB-44B3-897F-0C1F08A345EC}" type="presParOf" srcId="{60A1F4D5-987D-4AD3-AC64-C3591B49C7CA}" destId="{CE3DC2A0-4A12-4155-A8D7-919F84E8F952}" srcOrd="1" destOrd="0" presId="urn:microsoft.com/office/officeart/2005/8/layout/vProcess5"/>
    <dgm:cxn modelId="{80EA6C19-09F5-49EB-990D-288FB8180CDB}" type="presParOf" srcId="{60A1F4D5-987D-4AD3-AC64-C3591B49C7CA}" destId="{2D644B68-B9F3-47BE-9F1A-B64BDE4ADB50}" srcOrd="2" destOrd="0" presId="urn:microsoft.com/office/officeart/2005/8/layout/vProcess5"/>
    <dgm:cxn modelId="{13E37BFF-C373-4CEC-A7AA-D359CF0A0FB3}" type="presParOf" srcId="{60A1F4D5-987D-4AD3-AC64-C3591B49C7CA}" destId="{B5E1D008-5A05-415C-9B59-5C72D347090F}" srcOrd="3" destOrd="0" presId="urn:microsoft.com/office/officeart/2005/8/layout/vProcess5"/>
    <dgm:cxn modelId="{F505FBD7-BD78-4EBB-815C-55EFD09B4D73}" type="presParOf" srcId="{60A1F4D5-987D-4AD3-AC64-C3591B49C7CA}" destId="{8793BA8F-DC87-42FF-AE21-CCA9BE3ACEC4}" srcOrd="4" destOrd="0" presId="urn:microsoft.com/office/officeart/2005/8/layout/vProcess5"/>
    <dgm:cxn modelId="{A4ABB0CD-2F8E-4FF1-8F29-E7620931F5BA}" type="presParOf" srcId="{60A1F4D5-987D-4AD3-AC64-C3591B49C7CA}" destId="{5A08E2C7-7C8D-43FB-9503-44A6270BD0C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1433C-3673-451E-B549-08BCA8FC0A54}">
      <dgm:prSet custT="1"/>
      <dgm:spPr/>
      <dgm:t>
        <a:bodyPr/>
        <a:lstStyle/>
        <a:p>
          <a:pPr algn="just"/>
          <a:r>
            <a:rPr lang="pt-BR" sz="2800" dirty="0"/>
            <a:t>A organização de um PROCESSO DE EDUCAÇÃO MÉDICA em linfangioleiomiomatose tem sido um dos pilares das atividades da Alambra, em associação com a criação de centros para a condução da doença.</a:t>
          </a:r>
          <a:endParaRPr lang="en-US" sz="2800" dirty="0"/>
        </a:p>
      </dgm:t>
    </dgm:pt>
    <dgm:pt modelId="{162004B4-5102-400A-9A4D-BA2E7E132042}" type="parTrans" cxnId="{0E4D5E30-3701-406F-92EB-C6F9F7798B5A}">
      <dgm:prSet/>
      <dgm:spPr/>
      <dgm:t>
        <a:bodyPr/>
        <a:lstStyle/>
        <a:p>
          <a:endParaRPr lang="en-US"/>
        </a:p>
      </dgm:t>
    </dgm:pt>
    <dgm:pt modelId="{32DA5147-C46C-4668-9161-B29D24DE21CC}" type="sibTrans" cxnId="{0E4D5E30-3701-406F-92EB-C6F9F7798B5A}">
      <dgm:prSet/>
      <dgm:spPr/>
      <dgm:t>
        <a:bodyPr/>
        <a:lstStyle/>
        <a:p>
          <a:endParaRPr lang="en-US"/>
        </a:p>
      </dgm:t>
    </dgm:pt>
    <dgm:pt modelId="{F9EFEDBF-259C-449A-A145-711A4CB60B95}">
      <dgm:prSet custT="1"/>
      <dgm:spPr/>
      <dgm:t>
        <a:bodyPr/>
        <a:lstStyle/>
        <a:p>
          <a:pPr algn="l"/>
          <a:r>
            <a:rPr lang="pt-BR" sz="2800" dirty="0"/>
            <a:t>A Alambra criou um novo paradigma de comportamento dentro das associações de pacientes, geralmente voltadas exclusivamente para objetivos assistenciais. </a:t>
          </a:r>
          <a:endParaRPr lang="en-US" sz="2800" dirty="0"/>
        </a:p>
      </dgm:t>
    </dgm:pt>
    <dgm:pt modelId="{7C0955AB-463F-4F76-8BF7-0FD3074AD5AB}" type="parTrans" cxnId="{E8F233B9-7DD0-4EAB-8D19-9F7F907EC0E5}">
      <dgm:prSet/>
      <dgm:spPr/>
      <dgm:t>
        <a:bodyPr/>
        <a:lstStyle/>
        <a:p>
          <a:endParaRPr lang="en-US"/>
        </a:p>
      </dgm:t>
    </dgm:pt>
    <dgm:pt modelId="{B2569A7B-A0DE-4237-A6E7-E45763B5BF15}" type="sibTrans" cxnId="{E8F233B9-7DD0-4EAB-8D19-9F7F907EC0E5}">
      <dgm:prSet/>
      <dgm:spPr/>
      <dgm:t>
        <a:bodyPr/>
        <a:lstStyle/>
        <a:p>
          <a:endParaRPr lang="en-US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CE3DC2A0-4A12-4155-A8D7-919F84E8F952}" type="pres">
      <dgm:prSet presAssocID="{365C6503-C9BF-4010-8F97-E1F2539BD873}" presName="TwoNodes_1" presStyleLbl="node1" presStyleIdx="0" presStyleCnt="2" custScaleX="117647" custScaleY="115260" custLinFactNeighborX="1694" custLinFactNeighborY="-3127">
        <dgm:presLayoutVars>
          <dgm:bulletEnabled val="1"/>
        </dgm:presLayoutVars>
      </dgm:prSet>
      <dgm:spPr/>
    </dgm:pt>
    <dgm:pt modelId="{2D644B68-B9F3-47BE-9F1A-B64BDE4ADB50}" type="pres">
      <dgm:prSet presAssocID="{365C6503-C9BF-4010-8F97-E1F2539BD873}" presName="TwoNodes_2" presStyleLbl="node1" presStyleIdx="1" presStyleCnt="2" custScaleX="111503" custLinFactNeighborX="-9934">
        <dgm:presLayoutVars>
          <dgm:bulletEnabled val="1"/>
        </dgm:presLayoutVars>
      </dgm:prSet>
      <dgm:spPr/>
    </dgm:pt>
    <dgm:pt modelId="{B5E1D008-5A05-415C-9B59-5C72D347090F}" type="pres">
      <dgm:prSet presAssocID="{365C6503-C9BF-4010-8F97-E1F2539BD873}" presName="TwoConn_1-2" presStyleLbl="fgAccFollowNode1" presStyleIdx="0" presStyleCnt="1">
        <dgm:presLayoutVars>
          <dgm:bulletEnabled val="1"/>
        </dgm:presLayoutVars>
      </dgm:prSet>
      <dgm:spPr/>
    </dgm:pt>
    <dgm:pt modelId="{8793BA8F-DC87-42FF-AE21-CCA9BE3ACEC4}" type="pres">
      <dgm:prSet presAssocID="{365C6503-C9BF-4010-8F97-E1F2539BD873}" presName="TwoNodes_1_text" presStyleLbl="node1" presStyleIdx="1" presStyleCnt="2">
        <dgm:presLayoutVars>
          <dgm:bulletEnabled val="1"/>
        </dgm:presLayoutVars>
      </dgm:prSet>
      <dgm:spPr/>
    </dgm:pt>
    <dgm:pt modelId="{5A08E2C7-7C8D-43FB-9503-44A6270BD0C6}" type="pres">
      <dgm:prSet presAssocID="{365C6503-C9BF-4010-8F97-E1F2539BD873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C00792A-5D70-4E5E-AAB3-5C70F2C57C96}" type="presOf" srcId="{F9EFEDBF-259C-449A-A145-711A4CB60B95}" destId="{2D644B68-B9F3-47BE-9F1A-B64BDE4ADB50}" srcOrd="0" destOrd="0" presId="urn:microsoft.com/office/officeart/2005/8/layout/vProcess5"/>
    <dgm:cxn modelId="{0E4D5E30-3701-406F-92EB-C6F9F7798B5A}" srcId="{365C6503-C9BF-4010-8F97-E1F2539BD873}" destId="{6831433C-3673-451E-B549-08BCA8FC0A54}" srcOrd="0" destOrd="0" parTransId="{162004B4-5102-400A-9A4D-BA2E7E132042}" sibTransId="{32DA5147-C46C-4668-9161-B29D24DE21CC}"/>
    <dgm:cxn modelId="{1216BF3D-734C-46B5-A2B9-B20DB892FC7A}" type="presOf" srcId="{F9EFEDBF-259C-449A-A145-711A4CB60B95}" destId="{5A08E2C7-7C8D-43FB-9503-44A6270BD0C6}" srcOrd="1" destOrd="0" presId="urn:microsoft.com/office/officeart/2005/8/layout/vProcess5"/>
    <dgm:cxn modelId="{29CF1E49-C0B6-4408-9E3D-450240B9F3ED}" type="presOf" srcId="{32DA5147-C46C-4668-9161-B29D24DE21CC}" destId="{B5E1D008-5A05-415C-9B59-5C72D347090F}" srcOrd="0" destOrd="0" presId="urn:microsoft.com/office/officeart/2005/8/layout/vProcess5"/>
    <dgm:cxn modelId="{E663BE49-0944-46D9-ADF8-835E2EDC7C3A}" type="presOf" srcId="{6831433C-3673-451E-B549-08BCA8FC0A54}" destId="{8793BA8F-DC87-42FF-AE21-CCA9BE3ACEC4}" srcOrd="1" destOrd="0" presId="urn:microsoft.com/office/officeart/2005/8/layout/vProcess5"/>
    <dgm:cxn modelId="{E77F0954-6ADF-4CBD-9AD8-679C7E93D51E}" type="presOf" srcId="{6831433C-3673-451E-B549-08BCA8FC0A54}" destId="{CE3DC2A0-4A12-4155-A8D7-919F84E8F952}" srcOrd="0" destOrd="0" presId="urn:microsoft.com/office/officeart/2005/8/layout/vProcess5"/>
    <dgm:cxn modelId="{E8F233B9-7DD0-4EAB-8D19-9F7F907EC0E5}" srcId="{365C6503-C9BF-4010-8F97-E1F2539BD873}" destId="{F9EFEDBF-259C-449A-A145-711A4CB60B95}" srcOrd="1" destOrd="0" parTransId="{7C0955AB-463F-4F76-8BF7-0FD3074AD5AB}" sibTransId="{B2569A7B-A0DE-4237-A6E7-E45763B5BF15}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669E69E3-2CDB-44B3-897F-0C1F08A345EC}" type="presParOf" srcId="{60A1F4D5-987D-4AD3-AC64-C3591B49C7CA}" destId="{CE3DC2A0-4A12-4155-A8D7-919F84E8F952}" srcOrd="1" destOrd="0" presId="urn:microsoft.com/office/officeart/2005/8/layout/vProcess5"/>
    <dgm:cxn modelId="{80EA6C19-09F5-49EB-990D-288FB8180CDB}" type="presParOf" srcId="{60A1F4D5-987D-4AD3-AC64-C3591B49C7CA}" destId="{2D644B68-B9F3-47BE-9F1A-B64BDE4ADB50}" srcOrd="2" destOrd="0" presId="urn:microsoft.com/office/officeart/2005/8/layout/vProcess5"/>
    <dgm:cxn modelId="{13E37BFF-C373-4CEC-A7AA-D359CF0A0FB3}" type="presParOf" srcId="{60A1F4D5-987D-4AD3-AC64-C3591B49C7CA}" destId="{B5E1D008-5A05-415C-9B59-5C72D347090F}" srcOrd="3" destOrd="0" presId="urn:microsoft.com/office/officeart/2005/8/layout/vProcess5"/>
    <dgm:cxn modelId="{F505FBD7-BD78-4EBB-815C-55EFD09B4D73}" type="presParOf" srcId="{60A1F4D5-987D-4AD3-AC64-C3591B49C7CA}" destId="{8793BA8F-DC87-42FF-AE21-CCA9BE3ACEC4}" srcOrd="4" destOrd="0" presId="urn:microsoft.com/office/officeart/2005/8/layout/vProcess5"/>
    <dgm:cxn modelId="{A4ABB0CD-2F8E-4FF1-8F29-E7620931F5BA}" type="presParOf" srcId="{60A1F4D5-987D-4AD3-AC64-C3591B49C7CA}" destId="{5A08E2C7-7C8D-43FB-9503-44A6270BD0C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1433C-3673-451E-B549-08BCA8FC0A54}">
      <dgm:prSet custT="1"/>
      <dgm:spPr/>
      <dgm:t>
        <a:bodyPr/>
        <a:lstStyle/>
        <a:p>
          <a:pPr algn="just"/>
          <a:r>
            <a:rPr lang="pt-BR" sz="2400" dirty="0"/>
            <a:t>A partir da colaboração com o Centro de Referência em Pesquisa e Tratamento da LAM, que funciona no Serviço de Pneumologia do Hospital das Clínicas da Faculdade de Medicina da USP, f</a:t>
          </a:r>
          <a:r>
            <a:rPr lang="en-US" sz="2400" dirty="0" err="1"/>
            <a:t>oram</a:t>
          </a:r>
          <a:r>
            <a:rPr lang="en-US" sz="2400" dirty="0"/>
            <a:t> </a:t>
          </a:r>
          <a:r>
            <a:rPr lang="en-US" sz="2400" dirty="0" err="1"/>
            <a:t>criados</a:t>
          </a:r>
          <a:r>
            <a:rPr lang="en-US" sz="2400" dirty="0"/>
            <a:t> </a:t>
          </a:r>
          <a:r>
            <a:rPr lang="en-US" sz="2400" dirty="0" err="1"/>
            <a:t>centros</a:t>
          </a:r>
          <a:r>
            <a:rPr lang="en-US" sz="2400" dirty="0"/>
            <a:t> de </a:t>
          </a:r>
          <a:r>
            <a:rPr lang="en-US" sz="2400" dirty="0" err="1"/>
            <a:t>diagnóstico</a:t>
          </a:r>
          <a:r>
            <a:rPr lang="en-US" sz="2400" dirty="0"/>
            <a:t> e </a:t>
          </a:r>
          <a:r>
            <a:rPr lang="en-US" sz="2400" dirty="0" err="1"/>
            <a:t>tratamento</a:t>
          </a:r>
          <a:r>
            <a:rPr lang="en-US" sz="2400" dirty="0"/>
            <a:t> </a:t>
          </a:r>
          <a:r>
            <a:rPr lang="en-US" sz="2400" dirty="0" err="1"/>
            <a:t>em</a:t>
          </a:r>
          <a:r>
            <a:rPr lang="en-US" sz="2400" dirty="0"/>
            <a:t> </a:t>
          </a:r>
          <a:r>
            <a:rPr lang="en-US" sz="2400" dirty="0" err="1"/>
            <a:t>serviços</a:t>
          </a:r>
          <a:r>
            <a:rPr lang="en-US" sz="2400" dirty="0"/>
            <a:t> de </a:t>
          </a:r>
          <a:r>
            <a:rPr lang="en-US" sz="2400" dirty="0" err="1"/>
            <a:t>Pneumologia</a:t>
          </a:r>
          <a:r>
            <a:rPr lang="en-US" sz="2400" dirty="0"/>
            <a:t> de </a:t>
          </a:r>
          <a:r>
            <a:rPr lang="en-US" sz="2400" dirty="0" err="1"/>
            <a:t>hospitais</a:t>
          </a:r>
          <a:r>
            <a:rPr lang="en-US" sz="2400" dirty="0"/>
            <a:t> </a:t>
          </a:r>
          <a:r>
            <a:rPr lang="en-US" sz="2400" dirty="0" err="1"/>
            <a:t>universitários</a:t>
          </a:r>
          <a:r>
            <a:rPr lang="en-US" sz="2400" dirty="0"/>
            <a:t> de </a:t>
          </a:r>
          <a:r>
            <a:rPr lang="en-US" sz="2400" dirty="0" err="1"/>
            <a:t>grande</a:t>
          </a:r>
          <a:r>
            <a:rPr lang="en-US" sz="2400" dirty="0"/>
            <a:t> </a:t>
          </a:r>
          <a:r>
            <a:rPr lang="en-US" sz="2400" dirty="0" err="1"/>
            <a:t>porte</a:t>
          </a:r>
          <a:r>
            <a:rPr lang="en-US" sz="2400" dirty="0"/>
            <a:t>, </a:t>
          </a:r>
          <a:r>
            <a:rPr lang="en-US" sz="2400" dirty="0" err="1"/>
            <a:t>alocados</a:t>
          </a:r>
          <a:r>
            <a:rPr lang="en-US" sz="2400" dirty="0"/>
            <a:t> </a:t>
          </a:r>
          <a:r>
            <a:rPr lang="en-US" sz="2400" dirty="0" err="1"/>
            <a:t>em</a:t>
          </a:r>
          <a:r>
            <a:rPr lang="en-US" sz="2400" dirty="0"/>
            <a:t> </a:t>
          </a:r>
          <a:r>
            <a:rPr lang="en-US" sz="2400" dirty="0" err="1"/>
            <a:t>capitais</a:t>
          </a:r>
          <a:r>
            <a:rPr lang="en-US" sz="2400" dirty="0"/>
            <a:t> do </a:t>
          </a:r>
          <a:r>
            <a:rPr lang="en-US" sz="2400" dirty="0" err="1"/>
            <a:t>país</a:t>
          </a:r>
          <a:r>
            <a:rPr lang="en-US" sz="2000" dirty="0"/>
            <a:t>. </a:t>
          </a:r>
        </a:p>
      </dgm:t>
    </dgm:pt>
    <dgm:pt modelId="{162004B4-5102-400A-9A4D-BA2E7E132042}" type="parTrans" cxnId="{0E4D5E30-3701-406F-92EB-C6F9F7798B5A}">
      <dgm:prSet/>
      <dgm:spPr/>
      <dgm:t>
        <a:bodyPr/>
        <a:lstStyle/>
        <a:p>
          <a:endParaRPr lang="en-US"/>
        </a:p>
      </dgm:t>
    </dgm:pt>
    <dgm:pt modelId="{32DA5147-C46C-4668-9161-B29D24DE21CC}" type="sibTrans" cxnId="{0E4D5E30-3701-406F-92EB-C6F9F7798B5A}">
      <dgm:prSet/>
      <dgm:spPr/>
      <dgm:t>
        <a:bodyPr/>
        <a:lstStyle/>
        <a:p>
          <a:endParaRPr lang="en-US"/>
        </a:p>
      </dgm:t>
    </dgm:pt>
    <dgm:pt modelId="{F9EFEDBF-259C-449A-A145-711A4CB60B95}">
      <dgm:prSet custT="1"/>
      <dgm:spPr/>
      <dgm:t>
        <a:bodyPr/>
        <a:lstStyle/>
        <a:p>
          <a:pPr algn="l"/>
          <a:r>
            <a:rPr lang="en-US" sz="2200" dirty="0"/>
            <a:t>Mais </a:t>
          </a:r>
          <a:r>
            <a:rPr lang="en-US" sz="2200" dirty="0" err="1"/>
            <a:t>tarde</a:t>
          </a:r>
          <a:r>
            <a:rPr lang="en-US" sz="2200" dirty="0"/>
            <a:t>, com a </a:t>
          </a:r>
          <a:r>
            <a:rPr lang="en-US" sz="2200" dirty="0" err="1"/>
            <a:t>participação</a:t>
          </a:r>
          <a:r>
            <a:rPr lang="en-US" sz="2200" dirty="0"/>
            <a:t> de </a:t>
          </a:r>
          <a:r>
            <a:rPr lang="en-US" sz="2200" dirty="0" err="1"/>
            <a:t>pneumologistas</a:t>
          </a:r>
          <a:r>
            <a:rPr lang="en-US" sz="2200" dirty="0"/>
            <a:t> e outros </a:t>
          </a:r>
          <a:r>
            <a:rPr lang="en-US" sz="2200" dirty="0" err="1"/>
            <a:t>especialistas</a:t>
          </a:r>
          <a:r>
            <a:rPr lang="en-US" sz="2200" dirty="0"/>
            <a:t> dos </a:t>
          </a:r>
          <a:r>
            <a:rPr lang="en-US" sz="2200" dirty="0" err="1"/>
            <a:t>centros</a:t>
          </a:r>
          <a:r>
            <a:rPr lang="en-US" sz="2200" dirty="0"/>
            <a:t> </a:t>
          </a:r>
          <a:r>
            <a:rPr lang="en-US" sz="2200" dirty="0" err="1"/>
            <a:t>referidos</a:t>
          </a:r>
          <a:r>
            <a:rPr lang="en-US" sz="2200" dirty="0"/>
            <a:t> </a:t>
          </a:r>
          <a:r>
            <a:rPr lang="en-US" sz="2200" dirty="0" err="1"/>
            <a:t>acima</a:t>
          </a:r>
          <a:r>
            <a:rPr lang="en-US" sz="2200" dirty="0"/>
            <a:t>, a </a:t>
          </a:r>
          <a:r>
            <a:rPr lang="en-US" sz="2200" dirty="0" err="1"/>
            <a:t>Alambra</a:t>
          </a:r>
          <a:r>
            <a:rPr lang="en-US" sz="2200" dirty="0"/>
            <a:t> </a:t>
          </a:r>
          <a:r>
            <a:rPr lang="en-US" sz="2200" dirty="0" err="1"/>
            <a:t>iniciou</a:t>
          </a:r>
          <a:r>
            <a:rPr lang="en-US" sz="2200" dirty="0"/>
            <a:t> um </a:t>
          </a:r>
          <a:r>
            <a:rPr lang="en-US" sz="2200" dirty="0" err="1"/>
            <a:t>processo</a:t>
          </a:r>
          <a:r>
            <a:rPr lang="en-US" sz="2200" dirty="0"/>
            <a:t> de </a:t>
          </a:r>
          <a:r>
            <a:rPr lang="en-US" sz="2200" dirty="0" err="1"/>
            <a:t>capacitação</a:t>
          </a:r>
          <a:r>
            <a:rPr lang="en-US" sz="2200" dirty="0"/>
            <a:t> de </a:t>
          </a:r>
          <a:r>
            <a:rPr lang="en-US" sz="2200" dirty="0" err="1"/>
            <a:t>pneumologistas</a:t>
          </a:r>
          <a:r>
            <a:rPr lang="en-US" sz="2200" dirty="0"/>
            <a:t> de </a:t>
          </a:r>
          <a:r>
            <a:rPr lang="en-US" sz="2200" dirty="0" err="1"/>
            <a:t>cidades</a:t>
          </a:r>
          <a:r>
            <a:rPr lang="en-US" sz="2200" dirty="0"/>
            <a:t> </a:t>
          </a:r>
          <a:r>
            <a:rPr lang="en-US" sz="2200" dirty="0" err="1"/>
            <a:t>menores</a:t>
          </a:r>
          <a:r>
            <a:rPr lang="en-US" sz="2200" dirty="0"/>
            <a:t>, que </a:t>
          </a:r>
          <a:r>
            <a:rPr lang="en-US" sz="2200" dirty="0" err="1"/>
            <a:t>já</a:t>
          </a:r>
          <a:r>
            <a:rPr lang="en-US" sz="2200" dirty="0"/>
            <a:t> </a:t>
          </a:r>
          <a:r>
            <a:rPr lang="en-US" sz="2200" dirty="0" err="1"/>
            <a:t>atendiam</a:t>
          </a:r>
          <a:r>
            <a:rPr lang="en-US" sz="2200" dirty="0"/>
            <a:t> </a:t>
          </a:r>
          <a:r>
            <a:rPr lang="en-US" sz="2200" dirty="0" err="1"/>
            <a:t>portadores</a:t>
          </a:r>
          <a:r>
            <a:rPr lang="en-US" sz="2200" dirty="0"/>
            <a:t> de LAM. </a:t>
          </a:r>
          <a:r>
            <a:rPr lang="en-US" sz="2200" dirty="0" err="1"/>
            <a:t>Isso</a:t>
          </a:r>
          <a:r>
            <a:rPr lang="en-US" sz="2200" dirty="0"/>
            <a:t> </a:t>
          </a:r>
          <a:r>
            <a:rPr lang="en-US" sz="2200" dirty="0" err="1"/>
            <a:t>permitiu</a:t>
          </a:r>
          <a:r>
            <a:rPr lang="en-US" sz="2200" dirty="0"/>
            <a:t> a </a:t>
          </a:r>
          <a:r>
            <a:rPr lang="en-US" sz="2200" dirty="0" err="1"/>
            <a:t>criação</a:t>
          </a:r>
          <a:r>
            <a:rPr lang="en-US" sz="2200" dirty="0"/>
            <a:t> de </a:t>
          </a:r>
          <a:r>
            <a:rPr lang="en-US" sz="2200" dirty="0" err="1"/>
            <a:t>novos</a:t>
          </a:r>
          <a:r>
            <a:rPr lang="en-US" sz="2200" dirty="0"/>
            <a:t> </a:t>
          </a:r>
          <a:r>
            <a:rPr lang="en-US" sz="2200" dirty="0" err="1"/>
            <a:t>centros</a:t>
          </a:r>
          <a:r>
            <a:rPr lang="en-US" sz="2200" dirty="0"/>
            <a:t> e a </a:t>
          </a:r>
          <a:r>
            <a:rPr lang="en-US" sz="2200" dirty="0" err="1"/>
            <a:t>indicação</a:t>
          </a:r>
          <a:r>
            <a:rPr lang="en-US" sz="2200" dirty="0"/>
            <a:t> de </a:t>
          </a:r>
          <a:r>
            <a:rPr lang="en-US" sz="2200" dirty="0" err="1"/>
            <a:t>novos</a:t>
          </a:r>
          <a:r>
            <a:rPr lang="en-US" sz="2200" dirty="0"/>
            <a:t> </a:t>
          </a:r>
          <a:r>
            <a:rPr lang="en-US" sz="2200" dirty="0" err="1"/>
            <a:t>pneumologistas</a:t>
          </a:r>
          <a:r>
            <a:rPr lang="en-US" sz="2200" dirty="0"/>
            <a:t> para o </a:t>
          </a:r>
          <a:r>
            <a:rPr lang="en-US" sz="2200" dirty="0" err="1"/>
            <a:t>tratamento</a:t>
          </a:r>
          <a:r>
            <a:rPr lang="en-US" sz="2200" dirty="0"/>
            <a:t> da LAM.</a:t>
          </a:r>
        </a:p>
      </dgm:t>
    </dgm:pt>
    <dgm:pt modelId="{7C0955AB-463F-4F76-8BF7-0FD3074AD5AB}" type="parTrans" cxnId="{E8F233B9-7DD0-4EAB-8D19-9F7F907EC0E5}">
      <dgm:prSet/>
      <dgm:spPr/>
      <dgm:t>
        <a:bodyPr/>
        <a:lstStyle/>
        <a:p>
          <a:endParaRPr lang="en-US"/>
        </a:p>
      </dgm:t>
    </dgm:pt>
    <dgm:pt modelId="{B2569A7B-A0DE-4237-A6E7-E45763B5BF15}" type="sibTrans" cxnId="{E8F233B9-7DD0-4EAB-8D19-9F7F907EC0E5}">
      <dgm:prSet/>
      <dgm:spPr/>
      <dgm:t>
        <a:bodyPr/>
        <a:lstStyle/>
        <a:p>
          <a:endParaRPr lang="en-US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CE3DC2A0-4A12-4155-A8D7-919F84E8F952}" type="pres">
      <dgm:prSet presAssocID="{365C6503-C9BF-4010-8F97-E1F2539BD873}" presName="TwoNodes_1" presStyleLbl="node1" presStyleIdx="0" presStyleCnt="2" custScaleX="117647" custScaleY="115260" custLinFactNeighborX="4656" custLinFactNeighborY="-802">
        <dgm:presLayoutVars>
          <dgm:bulletEnabled val="1"/>
        </dgm:presLayoutVars>
      </dgm:prSet>
      <dgm:spPr/>
    </dgm:pt>
    <dgm:pt modelId="{2D644B68-B9F3-47BE-9F1A-B64BDE4ADB50}" type="pres">
      <dgm:prSet presAssocID="{365C6503-C9BF-4010-8F97-E1F2539BD873}" presName="TwoNodes_2" presStyleLbl="node1" presStyleIdx="1" presStyleCnt="2" custScaleX="117647" custLinFactNeighborX="-9586" custLinFactNeighborY="-802">
        <dgm:presLayoutVars>
          <dgm:bulletEnabled val="1"/>
        </dgm:presLayoutVars>
      </dgm:prSet>
      <dgm:spPr/>
    </dgm:pt>
    <dgm:pt modelId="{B5E1D008-5A05-415C-9B59-5C72D347090F}" type="pres">
      <dgm:prSet presAssocID="{365C6503-C9BF-4010-8F97-E1F2539BD873}" presName="TwoConn_1-2" presStyleLbl="fgAccFollowNode1" presStyleIdx="0" presStyleCnt="1">
        <dgm:presLayoutVars>
          <dgm:bulletEnabled val="1"/>
        </dgm:presLayoutVars>
      </dgm:prSet>
      <dgm:spPr/>
    </dgm:pt>
    <dgm:pt modelId="{8793BA8F-DC87-42FF-AE21-CCA9BE3ACEC4}" type="pres">
      <dgm:prSet presAssocID="{365C6503-C9BF-4010-8F97-E1F2539BD873}" presName="TwoNodes_1_text" presStyleLbl="node1" presStyleIdx="1" presStyleCnt="2">
        <dgm:presLayoutVars>
          <dgm:bulletEnabled val="1"/>
        </dgm:presLayoutVars>
      </dgm:prSet>
      <dgm:spPr/>
    </dgm:pt>
    <dgm:pt modelId="{5A08E2C7-7C8D-43FB-9503-44A6270BD0C6}" type="pres">
      <dgm:prSet presAssocID="{365C6503-C9BF-4010-8F97-E1F2539BD873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C00792A-5D70-4E5E-AAB3-5C70F2C57C96}" type="presOf" srcId="{F9EFEDBF-259C-449A-A145-711A4CB60B95}" destId="{2D644B68-B9F3-47BE-9F1A-B64BDE4ADB50}" srcOrd="0" destOrd="0" presId="urn:microsoft.com/office/officeart/2005/8/layout/vProcess5"/>
    <dgm:cxn modelId="{0E4D5E30-3701-406F-92EB-C6F9F7798B5A}" srcId="{365C6503-C9BF-4010-8F97-E1F2539BD873}" destId="{6831433C-3673-451E-B549-08BCA8FC0A54}" srcOrd="0" destOrd="0" parTransId="{162004B4-5102-400A-9A4D-BA2E7E132042}" sibTransId="{32DA5147-C46C-4668-9161-B29D24DE21CC}"/>
    <dgm:cxn modelId="{1216BF3D-734C-46B5-A2B9-B20DB892FC7A}" type="presOf" srcId="{F9EFEDBF-259C-449A-A145-711A4CB60B95}" destId="{5A08E2C7-7C8D-43FB-9503-44A6270BD0C6}" srcOrd="1" destOrd="0" presId="urn:microsoft.com/office/officeart/2005/8/layout/vProcess5"/>
    <dgm:cxn modelId="{29CF1E49-C0B6-4408-9E3D-450240B9F3ED}" type="presOf" srcId="{32DA5147-C46C-4668-9161-B29D24DE21CC}" destId="{B5E1D008-5A05-415C-9B59-5C72D347090F}" srcOrd="0" destOrd="0" presId="urn:microsoft.com/office/officeart/2005/8/layout/vProcess5"/>
    <dgm:cxn modelId="{E663BE49-0944-46D9-ADF8-835E2EDC7C3A}" type="presOf" srcId="{6831433C-3673-451E-B549-08BCA8FC0A54}" destId="{8793BA8F-DC87-42FF-AE21-CCA9BE3ACEC4}" srcOrd="1" destOrd="0" presId="urn:microsoft.com/office/officeart/2005/8/layout/vProcess5"/>
    <dgm:cxn modelId="{E77F0954-6ADF-4CBD-9AD8-679C7E93D51E}" type="presOf" srcId="{6831433C-3673-451E-B549-08BCA8FC0A54}" destId="{CE3DC2A0-4A12-4155-A8D7-919F84E8F952}" srcOrd="0" destOrd="0" presId="urn:microsoft.com/office/officeart/2005/8/layout/vProcess5"/>
    <dgm:cxn modelId="{E8F233B9-7DD0-4EAB-8D19-9F7F907EC0E5}" srcId="{365C6503-C9BF-4010-8F97-E1F2539BD873}" destId="{F9EFEDBF-259C-449A-A145-711A4CB60B95}" srcOrd="1" destOrd="0" parTransId="{7C0955AB-463F-4F76-8BF7-0FD3074AD5AB}" sibTransId="{B2569A7B-A0DE-4237-A6E7-E45763B5BF15}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669E69E3-2CDB-44B3-897F-0C1F08A345EC}" type="presParOf" srcId="{60A1F4D5-987D-4AD3-AC64-C3591B49C7CA}" destId="{CE3DC2A0-4A12-4155-A8D7-919F84E8F952}" srcOrd="1" destOrd="0" presId="urn:microsoft.com/office/officeart/2005/8/layout/vProcess5"/>
    <dgm:cxn modelId="{80EA6C19-09F5-49EB-990D-288FB8180CDB}" type="presParOf" srcId="{60A1F4D5-987D-4AD3-AC64-C3591B49C7CA}" destId="{2D644B68-B9F3-47BE-9F1A-B64BDE4ADB50}" srcOrd="2" destOrd="0" presId="urn:microsoft.com/office/officeart/2005/8/layout/vProcess5"/>
    <dgm:cxn modelId="{13E37BFF-C373-4CEC-A7AA-D359CF0A0FB3}" type="presParOf" srcId="{60A1F4D5-987D-4AD3-AC64-C3591B49C7CA}" destId="{B5E1D008-5A05-415C-9B59-5C72D347090F}" srcOrd="3" destOrd="0" presId="urn:microsoft.com/office/officeart/2005/8/layout/vProcess5"/>
    <dgm:cxn modelId="{F505FBD7-BD78-4EBB-815C-55EFD09B4D73}" type="presParOf" srcId="{60A1F4D5-987D-4AD3-AC64-C3591B49C7CA}" destId="{8793BA8F-DC87-42FF-AE21-CCA9BE3ACEC4}" srcOrd="4" destOrd="0" presId="urn:microsoft.com/office/officeart/2005/8/layout/vProcess5"/>
    <dgm:cxn modelId="{A4ABB0CD-2F8E-4FF1-8F29-E7620931F5BA}" type="presParOf" srcId="{60A1F4D5-987D-4AD3-AC64-C3591B49C7CA}" destId="{5A08E2C7-7C8D-43FB-9503-44A6270BD0C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1433C-3673-451E-B549-08BCA8FC0A54}">
      <dgm:prSet custT="1"/>
      <dgm:spPr/>
      <dgm:t>
        <a:bodyPr/>
        <a:lstStyle/>
        <a:p>
          <a:pPr algn="just"/>
          <a:r>
            <a:rPr lang="pt-BR" sz="2800" dirty="0"/>
            <a:t>Profissionais do Ministério da Saúde dedicados à educação médica, considerem a criação de uma área no site do Ministério que seja dedicada às doenças raras, aproveitando o conteúdo educacional das associações de pacientes!</a:t>
          </a:r>
          <a:endParaRPr lang="en-US" sz="2800" dirty="0"/>
        </a:p>
      </dgm:t>
    </dgm:pt>
    <dgm:pt modelId="{162004B4-5102-400A-9A4D-BA2E7E132042}" type="parTrans" cxnId="{0E4D5E30-3701-406F-92EB-C6F9F7798B5A}">
      <dgm:prSet/>
      <dgm:spPr/>
      <dgm:t>
        <a:bodyPr/>
        <a:lstStyle/>
        <a:p>
          <a:endParaRPr lang="en-US"/>
        </a:p>
      </dgm:t>
    </dgm:pt>
    <dgm:pt modelId="{32DA5147-C46C-4668-9161-B29D24DE21CC}" type="sibTrans" cxnId="{0E4D5E30-3701-406F-92EB-C6F9F7798B5A}">
      <dgm:prSet/>
      <dgm:spPr/>
      <dgm:t>
        <a:bodyPr/>
        <a:lstStyle/>
        <a:p>
          <a:endParaRPr lang="en-US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FB05773D-CF52-436C-9CFB-546F39282245}" type="pres">
      <dgm:prSet presAssocID="{365C6503-C9BF-4010-8F97-E1F2539BD873}" presName="OneNode_1" presStyleLbl="node1" presStyleIdx="0" presStyleCnt="1">
        <dgm:presLayoutVars>
          <dgm:bulletEnabled val="1"/>
        </dgm:presLayoutVars>
      </dgm:prSet>
      <dgm:spPr/>
    </dgm:pt>
  </dgm:ptLst>
  <dgm:cxnLst>
    <dgm:cxn modelId="{0E4D5E30-3701-406F-92EB-C6F9F7798B5A}" srcId="{365C6503-C9BF-4010-8F97-E1F2539BD873}" destId="{6831433C-3673-451E-B549-08BCA8FC0A54}" srcOrd="0" destOrd="0" parTransId="{162004B4-5102-400A-9A4D-BA2E7E132042}" sibTransId="{32DA5147-C46C-4668-9161-B29D24DE21CC}"/>
    <dgm:cxn modelId="{7A5337CD-F825-4BA2-8408-87F47E5A4EF7}" type="presOf" srcId="{6831433C-3673-451E-B549-08BCA8FC0A54}" destId="{FB05773D-CF52-436C-9CFB-546F39282245}" srcOrd="0" destOrd="0" presId="urn:microsoft.com/office/officeart/2005/8/layout/vProcess5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EAD4BA11-7FF0-4D1D-9EC1-3BFBB9D7CBAB}" type="presParOf" srcId="{60A1F4D5-987D-4AD3-AC64-C3591B49C7CA}" destId="{FB05773D-CF52-436C-9CFB-546F39282245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65C6503-C9BF-4010-8F97-E1F2539BD87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831433C-3673-451E-B549-08BCA8FC0A54}">
      <dgm:prSet custT="1"/>
      <dgm:spPr>
        <a:solidFill>
          <a:schemeClr val="accent3"/>
        </a:solidFill>
      </dgm:spPr>
      <dgm:t>
        <a:bodyPr/>
        <a:lstStyle/>
        <a:p>
          <a:pPr algn="just"/>
          <a:r>
            <a:rPr lang="pt-BR" sz="2800" dirty="0"/>
            <a:t>O processo de educação médica da Alambra pode ser usado como um modelo pelas diversas associações de pacientes.</a:t>
          </a:r>
          <a:endParaRPr lang="en-US" sz="2800" dirty="0"/>
        </a:p>
      </dgm:t>
    </dgm:pt>
    <dgm:pt modelId="{162004B4-5102-400A-9A4D-BA2E7E132042}" type="parTrans" cxnId="{0E4D5E30-3701-406F-92EB-C6F9F7798B5A}">
      <dgm:prSet/>
      <dgm:spPr/>
      <dgm:t>
        <a:bodyPr/>
        <a:lstStyle/>
        <a:p>
          <a:endParaRPr lang="en-US"/>
        </a:p>
      </dgm:t>
    </dgm:pt>
    <dgm:pt modelId="{32DA5147-C46C-4668-9161-B29D24DE21CC}" type="sibTrans" cxnId="{0E4D5E30-3701-406F-92EB-C6F9F7798B5A}">
      <dgm:prSet/>
      <dgm:spPr/>
      <dgm:t>
        <a:bodyPr/>
        <a:lstStyle/>
        <a:p>
          <a:endParaRPr lang="en-US"/>
        </a:p>
      </dgm:t>
    </dgm:pt>
    <dgm:pt modelId="{60A1F4D5-987D-4AD3-AC64-C3591B49C7CA}" type="pres">
      <dgm:prSet presAssocID="{365C6503-C9BF-4010-8F97-E1F2539BD873}" presName="outerComposite" presStyleCnt="0">
        <dgm:presLayoutVars>
          <dgm:chMax val="5"/>
          <dgm:dir/>
          <dgm:resizeHandles val="exact"/>
        </dgm:presLayoutVars>
      </dgm:prSet>
      <dgm:spPr/>
    </dgm:pt>
    <dgm:pt modelId="{4E9BF93C-DAB6-469E-95A2-943041E658F5}" type="pres">
      <dgm:prSet presAssocID="{365C6503-C9BF-4010-8F97-E1F2539BD873}" presName="dummyMaxCanvas" presStyleCnt="0">
        <dgm:presLayoutVars/>
      </dgm:prSet>
      <dgm:spPr/>
    </dgm:pt>
    <dgm:pt modelId="{3B1E697F-29CF-47ED-A73E-7863E98CC2D8}" type="pres">
      <dgm:prSet presAssocID="{365C6503-C9BF-4010-8F97-E1F2539BD873}" presName="OneNode_1" presStyleLbl="node1" presStyleIdx="0" presStyleCnt="1">
        <dgm:presLayoutVars>
          <dgm:bulletEnabled val="1"/>
        </dgm:presLayoutVars>
      </dgm:prSet>
      <dgm:spPr/>
    </dgm:pt>
  </dgm:ptLst>
  <dgm:cxnLst>
    <dgm:cxn modelId="{0E4D5E30-3701-406F-92EB-C6F9F7798B5A}" srcId="{365C6503-C9BF-4010-8F97-E1F2539BD873}" destId="{6831433C-3673-451E-B549-08BCA8FC0A54}" srcOrd="0" destOrd="0" parTransId="{162004B4-5102-400A-9A4D-BA2E7E132042}" sibTransId="{32DA5147-C46C-4668-9161-B29D24DE21CC}"/>
    <dgm:cxn modelId="{9A009083-6EF5-4588-AFE4-589AEFB00F77}" type="presOf" srcId="{6831433C-3673-451E-B549-08BCA8FC0A54}" destId="{3B1E697F-29CF-47ED-A73E-7863E98CC2D8}" srcOrd="0" destOrd="0" presId="urn:microsoft.com/office/officeart/2005/8/layout/vProcess5"/>
    <dgm:cxn modelId="{AB413BF1-5BEB-4279-B3B1-3228A43C2B65}" type="presOf" srcId="{365C6503-C9BF-4010-8F97-E1F2539BD873}" destId="{60A1F4D5-987D-4AD3-AC64-C3591B49C7CA}" srcOrd="0" destOrd="0" presId="urn:microsoft.com/office/officeart/2005/8/layout/vProcess5"/>
    <dgm:cxn modelId="{E4189312-CE9B-4C79-83CC-D2A32EBA67E3}" type="presParOf" srcId="{60A1F4D5-987D-4AD3-AC64-C3591B49C7CA}" destId="{4E9BF93C-DAB6-469E-95A2-943041E658F5}" srcOrd="0" destOrd="0" presId="urn:microsoft.com/office/officeart/2005/8/layout/vProcess5"/>
    <dgm:cxn modelId="{A2F39729-3331-4DAF-AEB3-2E19BB827080}" type="presParOf" srcId="{60A1F4D5-987D-4AD3-AC64-C3591B49C7CA}" destId="{3B1E697F-29CF-47ED-A73E-7863E98CC2D8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DC2A0-4A12-4155-A8D7-919F84E8F952}">
      <dsp:nvSpPr>
        <dsp:cNvPr id="0" name=""/>
        <dsp:cNvSpPr/>
      </dsp:nvSpPr>
      <dsp:spPr>
        <a:xfrm>
          <a:off x="-409792" y="-51131"/>
          <a:ext cx="9288654" cy="18867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ÚLTIMOS 30 ANOS  </a:t>
          </a:r>
        </a:p>
      </dsp:txBody>
      <dsp:txXfrm>
        <a:off x="-354531" y="4130"/>
        <a:ext cx="7338539" cy="1776240"/>
      </dsp:txXfrm>
    </dsp:sp>
    <dsp:sp modelId="{2D644B68-B9F3-47BE-9F1A-B64BDE4ADB50}">
      <dsp:nvSpPr>
        <dsp:cNvPr id="0" name=""/>
        <dsp:cNvSpPr/>
      </dsp:nvSpPr>
      <dsp:spPr>
        <a:xfrm>
          <a:off x="409797" y="2152648"/>
          <a:ext cx="10927823" cy="2091287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Desenvolvimento</a:t>
          </a:r>
          <a:r>
            <a:rPr lang="en-US" sz="2300" kern="1200" dirty="0"/>
            <a:t> </a:t>
          </a:r>
          <a:r>
            <a:rPr lang="en-US" sz="2300" kern="1200" dirty="0" err="1"/>
            <a:t>exponencial</a:t>
          </a:r>
          <a:r>
            <a:rPr lang="en-US" sz="2300" kern="1200" dirty="0"/>
            <a:t> dos </a:t>
          </a:r>
          <a:r>
            <a:rPr lang="en-US" sz="2300" kern="1200" dirty="0" err="1"/>
            <a:t>métodos</a:t>
          </a:r>
          <a:r>
            <a:rPr lang="en-US" sz="2300" kern="1200" dirty="0"/>
            <a:t> </a:t>
          </a:r>
          <a:r>
            <a:rPr lang="en-US" sz="2300" kern="1200" dirty="0" err="1"/>
            <a:t>diagnósticos</a:t>
          </a:r>
          <a:r>
            <a:rPr lang="en-US" sz="2300" kern="1200" dirty="0"/>
            <a:t>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Maior</a:t>
          </a:r>
          <a:r>
            <a:rPr lang="en-US" sz="2400" kern="1200" dirty="0"/>
            <a:t> </a:t>
          </a:r>
          <a:r>
            <a:rPr lang="en-US" sz="2400" kern="1200" dirty="0" err="1"/>
            <a:t>identificação</a:t>
          </a:r>
          <a:r>
            <a:rPr lang="en-US" sz="2400" kern="1200" dirty="0"/>
            <a:t> das </a:t>
          </a:r>
          <a:r>
            <a:rPr lang="en-US" sz="2400" kern="1200" dirty="0" err="1"/>
            <a:t>doenças</a:t>
          </a:r>
          <a:r>
            <a:rPr lang="en-US" sz="2400" kern="1200" dirty="0"/>
            <a:t> </a:t>
          </a:r>
          <a:r>
            <a:rPr lang="en-US" sz="2400" kern="1200" dirty="0" err="1"/>
            <a:t>raras</a:t>
          </a:r>
          <a:r>
            <a:rPr lang="en-US" sz="2400" kern="1200" dirty="0"/>
            <a:t>  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Desenvolvimento</a:t>
          </a:r>
          <a:r>
            <a:rPr lang="en-US" sz="2400" kern="1200" dirty="0"/>
            <a:t> de </a:t>
          </a:r>
          <a:r>
            <a:rPr lang="en-US" sz="2400" kern="1200" dirty="0" err="1"/>
            <a:t>novas</a:t>
          </a:r>
          <a:r>
            <a:rPr lang="en-US" sz="2400" kern="1200" dirty="0"/>
            <a:t> </a:t>
          </a:r>
          <a:r>
            <a:rPr lang="en-US" sz="2400" kern="1200" dirty="0" err="1"/>
            <a:t>opções</a:t>
          </a:r>
          <a:r>
            <a:rPr lang="en-US" sz="2400" kern="1200" dirty="0"/>
            <a:t> de </a:t>
          </a:r>
          <a:r>
            <a:rPr lang="en-US" sz="2400" kern="1200" dirty="0" err="1"/>
            <a:t>tratamento</a:t>
          </a:r>
          <a:endParaRPr lang="en-US" sz="2400" kern="1200" dirty="0"/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Melhora</a:t>
          </a:r>
          <a:r>
            <a:rPr lang="en-US" sz="2400" kern="1200" dirty="0"/>
            <a:t> da </a:t>
          </a:r>
          <a:r>
            <a:rPr lang="en-US" sz="2400" kern="1200" dirty="0" err="1"/>
            <a:t>qualidade</a:t>
          </a:r>
          <a:r>
            <a:rPr lang="en-US" sz="2400" kern="1200" dirty="0"/>
            <a:t> e </a:t>
          </a:r>
          <a:r>
            <a:rPr lang="en-US" sz="2400" kern="1200" dirty="0" err="1"/>
            <a:t>expectativa</a:t>
          </a:r>
          <a:r>
            <a:rPr lang="en-US" sz="2400" kern="1200" dirty="0"/>
            <a:t> de </a:t>
          </a:r>
          <a:r>
            <a:rPr lang="en-US" sz="2400" kern="1200" dirty="0" err="1"/>
            <a:t>vida</a:t>
          </a:r>
          <a:r>
            <a:rPr lang="en-US" sz="2400" kern="1200" dirty="0"/>
            <a:t> dos </a:t>
          </a:r>
          <a:r>
            <a:rPr lang="en-US" sz="2400" kern="1200" dirty="0" err="1"/>
            <a:t>pacientes</a:t>
          </a:r>
          <a:r>
            <a:rPr lang="en-US" sz="2400" kern="1200" dirty="0"/>
            <a:t> </a:t>
          </a:r>
        </a:p>
      </dsp:txBody>
      <dsp:txXfrm>
        <a:off x="471049" y="2213900"/>
        <a:ext cx="7434062" cy="1968783"/>
      </dsp:txXfrm>
    </dsp:sp>
    <dsp:sp modelId="{B5E1D008-5A05-415C-9B59-5C72D347090F}">
      <dsp:nvSpPr>
        <dsp:cNvPr id="0" name=""/>
        <dsp:cNvSpPr/>
      </dsp:nvSpPr>
      <dsp:spPr>
        <a:xfrm>
          <a:off x="7613136" y="1038780"/>
          <a:ext cx="1226395" cy="122639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889075" y="1038780"/>
        <a:ext cx="674517" cy="9228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A8BB3-296D-462E-B6B0-0258FC5368FE}">
      <dsp:nvSpPr>
        <dsp:cNvPr id="0" name=""/>
        <dsp:cNvSpPr/>
      </dsp:nvSpPr>
      <dsp:spPr>
        <a:xfrm>
          <a:off x="0" y="1048201"/>
          <a:ext cx="10927829" cy="2096402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just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 dirty="0"/>
            <a:t>A adoção do </a:t>
          </a:r>
          <a:r>
            <a:rPr lang="pt-BR" sz="3100" b="0" kern="1200" dirty="0">
              <a:solidFill>
                <a:schemeClr val="tx1"/>
              </a:solidFill>
            </a:rPr>
            <a:t>MODELO ALAMBRA DE EDUCAÇÃO </a:t>
          </a:r>
          <a:r>
            <a:rPr lang="pt-BR" sz="3100" kern="1200" dirty="0"/>
            <a:t>fortalecerá a criação de uma assistência descentralizada aos pacientes portadores de doenças graves, fundamental em um país com dimensões continentais!</a:t>
          </a:r>
        </a:p>
      </dsp:txBody>
      <dsp:txXfrm>
        <a:off x="61402" y="1109603"/>
        <a:ext cx="10805025" cy="1973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DC2A0-4A12-4155-A8D7-919F84E8F952}">
      <dsp:nvSpPr>
        <dsp:cNvPr id="0" name=""/>
        <dsp:cNvSpPr/>
      </dsp:nvSpPr>
      <dsp:spPr>
        <a:xfrm>
          <a:off x="-409792" y="0"/>
          <a:ext cx="9288654" cy="18867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GRANDE DESAFIO</a:t>
          </a:r>
        </a:p>
      </dsp:txBody>
      <dsp:txXfrm>
        <a:off x="-354531" y="55261"/>
        <a:ext cx="7338539" cy="1776240"/>
      </dsp:txXfrm>
    </dsp:sp>
    <dsp:sp modelId="{2D644B68-B9F3-47BE-9F1A-B64BDE4ADB50}">
      <dsp:nvSpPr>
        <dsp:cNvPr id="0" name=""/>
        <dsp:cNvSpPr/>
      </dsp:nvSpPr>
      <dsp:spPr>
        <a:xfrm>
          <a:off x="409797" y="2306042"/>
          <a:ext cx="10927823" cy="1886762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Definição precisa do diagnóstico dessas condições para a adoção de um tratamento correto.</a:t>
          </a:r>
          <a:endParaRPr lang="en-US" sz="2800" kern="1200" dirty="0"/>
        </a:p>
      </dsp:txBody>
      <dsp:txXfrm>
        <a:off x="465058" y="2361303"/>
        <a:ext cx="7446044" cy="1776240"/>
      </dsp:txXfrm>
    </dsp:sp>
    <dsp:sp modelId="{B5E1D008-5A05-415C-9B59-5C72D347090F}">
      <dsp:nvSpPr>
        <dsp:cNvPr id="0" name=""/>
        <dsp:cNvSpPr/>
      </dsp:nvSpPr>
      <dsp:spPr>
        <a:xfrm>
          <a:off x="7652466" y="1483204"/>
          <a:ext cx="1226395" cy="122639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928405" y="1483204"/>
        <a:ext cx="674517" cy="922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DC2A0-4A12-4155-A8D7-919F84E8F952}">
      <dsp:nvSpPr>
        <dsp:cNvPr id="0" name=""/>
        <dsp:cNvSpPr/>
      </dsp:nvSpPr>
      <dsp:spPr>
        <a:xfrm>
          <a:off x="131355" y="0"/>
          <a:ext cx="9815466" cy="18867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Para vencermos esse desafio, dependemos basicamente de um melhor conhecimento por parte dos médicos dos elementos que permitem definir essas doenças.</a:t>
          </a:r>
          <a:endParaRPr lang="en-US" sz="2400" kern="1200" dirty="0"/>
        </a:p>
      </dsp:txBody>
      <dsp:txXfrm>
        <a:off x="186616" y="55261"/>
        <a:ext cx="7865351" cy="1776240"/>
      </dsp:txXfrm>
    </dsp:sp>
    <dsp:sp modelId="{2D644B68-B9F3-47BE-9F1A-B64BDE4ADB50}">
      <dsp:nvSpPr>
        <dsp:cNvPr id="0" name=""/>
        <dsp:cNvSpPr/>
      </dsp:nvSpPr>
      <dsp:spPr>
        <a:xfrm>
          <a:off x="433039" y="2306042"/>
          <a:ext cx="11547602" cy="1886762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A ação fundamental é a EDUCAÇÃO MÉDICA!</a:t>
          </a:r>
          <a:endParaRPr lang="en-US" sz="2800" kern="1200" dirty="0"/>
        </a:p>
      </dsp:txBody>
      <dsp:txXfrm>
        <a:off x="488300" y="2361303"/>
        <a:ext cx="7956450" cy="1776240"/>
      </dsp:txXfrm>
    </dsp:sp>
    <dsp:sp modelId="{B5E1D008-5A05-415C-9B59-5C72D347090F}">
      <dsp:nvSpPr>
        <dsp:cNvPr id="0" name=""/>
        <dsp:cNvSpPr/>
      </dsp:nvSpPr>
      <dsp:spPr>
        <a:xfrm>
          <a:off x="8156037" y="1483204"/>
          <a:ext cx="1226395" cy="122639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431976" y="1483204"/>
        <a:ext cx="674517" cy="922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DC2A0-4A12-4155-A8D7-919F84E8F952}">
      <dsp:nvSpPr>
        <dsp:cNvPr id="0" name=""/>
        <dsp:cNvSpPr/>
      </dsp:nvSpPr>
      <dsp:spPr>
        <a:xfrm>
          <a:off x="329306" y="56640"/>
          <a:ext cx="9288654" cy="18867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Tempo médio para a formação de um médico especialista, aquele que vai ter condições de diagnosticar e tratar as doenças raras, se situa em torno de 10 anos. </a:t>
          </a:r>
          <a:endParaRPr lang="en-US" sz="2400" kern="1200" dirty="0"/>
        </a:p>
      </dsp:txBody>
      <dsp:txXfrm>
        <a:off x="384567" y="111901"/>
        <a:ext cx="7338539" cy="1776240"/>
      </dsp:txXfrm>
    </dsp:sp>
    <dsp:sp modelId="{2D644B68-B9F3-47BE-9F1A-B64BDE4ADB50}">
      <dsp:nvSpPr>
        <dsp:cNvPr id="0" name=""/>
        <dsp:cNvSpPr/>
      </dsp:nvSpPr>
      <dsp:spPr>
        <a:xfrm>
          <a:off x="976312" y="2306042"/>
          <a:ext cx="10172470" cy="1886762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Ainda assim, esses especialistas têm uma visão restrita das doenças raras em suas áreas de atuação.</a:t>
          </a:r>
          <a:endParaRPr lang="en-US" sz="2800" kern="1200" dirty="0"/>
        </a:p>
      </dsp:txBody>
      <dsp:txXfrm>
        <a:off x="1031573" y="2361303"/>
        <a:ext cx="6923719" cy="1776240"/>
      </dsp:txXfrm>
    </dsp:sp>
    <dsp:sp modelId="{B5E1D008-5A05-415C-9B59-5C72D347090F}">
      <dsp:nvSpPr>
        <dsp:cNvPr id="0" name=""/>
        <dsp:cNvSpPr/>
      </dsp:nvSpPr>
      <dsp:spPr>
        <a:xfrm>
          <a:off x="7841305" y="1483204"/>
          <a:ext cx="1226395" cy="122639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117244" y="1483204"/>
        <a:ext cx="674517" cy="9228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DC2A0-4A12-4155-A8D7-919F84E8F952}">
      <dsp:nvSpPr>
        <dsp:cNvPr id="0" name=""/>
        <dsp:cNvSpPr/>
      </dsp:nvSpPr>
      <dsp:spPr>
        <a:xfrm>
          <a:off x="-539879" y="0"/>
          <a:ext cx="9809005" cy="18867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O grande diferencial da Alambra foi perceber que era fundamental investir na educação desses especialistas que lidavam com os potencias portadores da doença.</a:t>
          </a:r>
          <a:endParaRPr lang="en-US" sz="2400" kern="1200" dirty="0"/>
        </a:p>
      </dsp:txBody>
      <dsp:txXfrm>
        <a:off x="-484618" y="55261"/>
        <a:ext cx="7755835" cy="1776240"/>
      </dsp:txXfrm>
    </dsp:sp>
    <dsp:sp modelId="{2D644B68-B9F3-47BE-9F1A-B64BDE4ADB50}">
      <dsp:nvSpPr>
        <dsp:cNvPr id="0" name=""/>
        <dsp:cNvSpPr/>
      </dsp:nvSpPr>
      <dsp:spPr>
        <a:xfrm>
          <a:off x="539885" y="2306042"/>
          <a:ext cx="10927823" cy="1886762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A Alambra entendeu que a educação médica é o ALICERCE FUNDAMENTAL para que os pacientes portadores de linfangioleiomiomatose possam ser diagnosticados e tratados corretamente. </a:t>
          </a:r>
          <a:endParaRPr lang="en-US" sz="2400" kern="1200" dirty="0"/>
        </a:p>
      </dsp:txBody>
      <dsp:txXfrm>
        <a:off x="595146" y="2361303"/>
        <a:ext cx="7446044" cy="1776240"/>
      </dsp:txXfrm>
    </dsp:sp>
    <dsp:sp modelId="{B5E1D008-5A05-415C-9B59-5C72D347090F}">
      <dsp:nvSpPr>
        <dsp:cNvPr id="0" name=""/>
        <dsp:cNvSpPr/>
      </dsp:nvSpPr>
      <dsp:spPr>
        <a:xfrm>
          <a:off x="7782554" y="1483204"/>
          <a:ext cx="1226395" cy="122639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058493" y="1483204"/>
        <a:ext cx="674517" cy="9228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DC2A0-4A12-4155-A8D7-919F84E8F952}">
      <dsp:nvSpPr>
        <dsp:cNvPr id="0" name=""/>
        <dsp:cNvSpPr/>
      </dsp:nvSpPr>
      <dsp:spPr>
        <a:xfrm>
          <a:off x="-519560" y="-77020"/>
          <a:ext cx="10927823" cy="23269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A organização de um PROCESSO DE EDUCAÇÃO MÉDICA em linfangioleiomiomatose tem sido um dos pilares das atividades da Alambra, em associação com a criação de centros para a condução da doença.</a:t>
          </a:r>
          <a:endParaRPr lang="en-US" sz="2800" kern="1200" dirty="0"/>
        </a:p>
      </dsp:txBody>
      <dsp:txXfrm>
        <a:off x="-451405" y="-8865"/>
        <a:ext cx="8475732" cy="2190659"/>
      </dsp:txXfrm>
    </dsp:sp>
    <dsp:sp modelId="{2D644B68-B9F3-47BE-9F1A-B64BDE4ADB50}">
      <dsp:nvSpPr>
        <dsp:cNvPr id="0" name=""/>
        <dsp:cNvSpPr/>
      </dsp:nvSpPr>
      <dsp:spPr>
        <a:xfrm>
          <a:off x="324876" y="2544549"/>
          <a:ext cx="10357128" cy="2018887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A Alambra criou um novo paradigma de comportamento dentro das associações de pacientes, geralmente voltadas exclusivamente para objetivos assistenciais. </a:t>
          </a:r>
          <a:endParaRPr lang="en-US" sz="2800" kern="1200" dirty="0"/>
        </a:p>
      </dsp:txBody>
      <dsp:txXfrm>
        <a:off x="384007" y="2603680"/>
        <a:ext cx="6947910" cy="1900625"/>
      </dsp:txXfrm>
    </dsp:sp>
    <dsp:sp modelId="{B5E1D008-5A05-415C-9B59-5C72D347090F}">
      <dsp:nvSpPr>
        <dsp:cNvPr id="0" name=""/>
        <dsp:cNvSpPr/>
      </dsp:nvSpPr>
      <dsp:spPr>
        <a:xfrm>
          <a:off x="8119051" y="1664090"/>
          <a:ext cx="1312276" cy="131227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414313" y="1664090"/>
        <a:ext cx="721752" cy="98748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DC2A0-4A12-4155-A8D7-919F84E8F952}">
      <dsp:nvSpPr>
        <dsp:cNvPr id="0" name=""/>
        <dsp:cNvSpPr/>
      </dsp:nvSpPr>
      <dsp:spPr>
        <a:xfrm>
          <a:off x="-387104" y="-77020"/>
          <a:ext cx="10927823" cy="23269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A partir da colaboração com o Centro de Referência em Pesquisa e Tratamento da LAM, que funciona no Serviço de Pneumologia do Hospital das Clínicas da Faculdade de Medicina da USP, f</a:t>
          </a:r>
          <a:r>
            <a:rPr lang="en-US" sz="2400" kern="1200" dirty="0" err="1"/>
            <a:t>oram</a:t>
          </a:r>
          <a:r>
            <a:rPr lang="en-US" sz="2400" kern="1200" dirty="0"/>
            <a:t> </a:t>
          </a:r>
          <a:r>
            <a:rPr lang="en-US" sz="2400" kern="1200" dirty="0" err="1"/>
            <a:t>criados</a:t>
          </a:r>
          <a:r>
            <a:rPr lang="en-US" sz="2400" kern="1200" dirty="0"/>
            <a:t> </a:t>
          </a:r>
          <a:r>
            <a:rPr lang="en-US" sz="2400" kern="1200" dirty="0" err="1"/>
            <a:t>centros</a:t>
          </a:r>
          <a:r>
            <a:rPr lang="en-US" sz="2400" kern="1200" dirty="0"/>
            <a:t> de </a:t>
          </a:r>
          <a:r>
            <a:rPr lang="en-US" sz="2400" kern="1200" dirty="0" err="1"/>
            <a:t>diagnóstico</a:t>
          </a:r>
          <a:r>
            <a:rPr lang="en-US" sz="2400" kern="1200" dirty="0"/>
            <a:t> e </a:t>
          </a:r>
          <a:r>
            <a:rPr lang="en-US" sz="2400" kern="1200" dirty="0" err="1"/>
            <a:t>tratamento</a:t>
          </a:r>
          <a:r>
            <a:rPr lang="en-US" sz="2400" kern="1200" dirty="0"/>
            <a:t> </a:t>
          </a:r>
          <a:r>
            <a:rPr lang="en-US" sz="2400" kern="1200" dirty="0" err="1"/>
            <a:t>em</a:t>
          </a:r>
          <a:r>
            <a:rPr lang="en-US" sz="2400" kern="1200" dirty="0"/>
            <a:t> </a:t>
          </a:r>
          <a:r>
            <a:rPr lang="en-US" sz="2400" kern="1200" dirty="0" err="1"/>
            <a:t>serviços</a:t>
          </a:r>
          <a:r>
            <a:rPr lang="en-US" sz="2400" kern="1200" dirty="0"/>
            <a:t> de </a:t>
          </a:r>
          <a:r>
            <a:rPr lang="en-US" sz="2400" kern="1200" dirty="0" err="1"/>
            <a:t>Pneumologia</a:t>
          </a:r>
          <a:r>
            <a:rPr lang="en-US" sz="2400" kern="1200" dirty="0"/>
            <a:t> de </a:t>
          </a:r>
          <a:r>
            <a:rPr lang="en-US" sz="2400" kern="1200" dirty="0" err="1"/>
            <a:t>hospitais</a:t>
          </a:r>
          <a:r>
            <a:rPr lang="en-US" sz="2400" kern="1200" dirty="0"/>
            <a:t> </a:t>
          </a:r>
          <a:r>
            <a:rPr lang="en-US" sz="2400" kern="1200" dirty="0" err="1"/>
            <a:t>universitários</a:t>
          </a:r>
          <a:r>
            <a:rPr lang="en-US" sz="2400" kern="1200" dirty="0"/>
            <a:t> de </a:t>
          </a:r>
          <a:r>
            <a:rPr lang="en-US" sz="2400" kern="1200" dirty="0" err="1"/>
            <a:t>grande</a:t>
          </a:r>
          <a:r>
            <a:rPr lang="en-US" sz="2400" kern="1200" dirty="0"/>
            <a:t> </a:t>
          </a:r>
          <a:r>
            <a:rPr lang="en-US" sz="2400" kern="1200" dirty="0" err="1"/>
            <a:t>porte</a:t>
          </a:r>
          <a:r>
            <a:rPr lang="en-US" sz="2400" kern="1200" dirty="0"/>
            <a:t>, </a:t>
          </a:r>
          <a:r>
            <a:rPr lang="en-US" sz="2400" kern="1200" dirty="0" err="1"/>
            <a:t>alocados</a:t>
          </a:r>
          <a:r>
            <a:rPr lang="en-US" sz="2400" kern="1200" dirty="0"/>
            <a:t> </a:t>
          </a:r>
          <a:r>
            <a:rPr lang="en-US" sz="2400" kern="1200" dirty="0" err="1"/>
            <a:t>em</a:t>
          </a:r>
          <a:r>
            <a:rPr lang="en-US" sz="2400" kern="1200" dirty="0"/>
            <a:t> </a:t>
          </a:r>
          <a:r>
            <a:rPr lang="en-US" sz="2400" kern="1200" dirty="0" err="1"/>
            <a:t>capitais</a:t>
          </a:r>
          <a:r>
            <a:rPr lang="en-US" sz="2400" kern="1200" dirty="0"/>
            <a:t> do </a:t>
          </a:r>
          <a:r>
            <a:rPr lang="en-US" sz="2400" kern="1200" dirty="0" err="1"/>
            <a:t>país</a:t>
          </a:r>
          <a:r>
            <a:rPr lang="en-US" sz="2000" kern="1200" dirty="0"/>
            <a:t>. </a:t>
          </a:r>
        </a:p>
      </dsp:txBody>
      <dsp:txXfrm>
        <a:off x="-318949" y="-8865"/>
        <a:ext cx="8475732" cy="2190659"/>
      </dsp:txXfrm>
    </dsp:sp>
    <dsp:sp modelId="{2D644B68-B9F3-47BE-9F1A-B64BDE4ADB50}">
      <dsp:nvSpPr>
        <dsp:cNvPr id="0" name=""/>
        <dsp:cNvSpPr/>
      </dsp:nvSpPr>
      <dsp:spPr>
        <a:xfrm>
          <a:off x="0" y="2528357"/>
          <a:ext cx="10927823" cy="2018887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Mais </a:t>
          </a:r>
          <a:r>
            <a:rPr lang="en-US" sz="2200" kern="1200" dirty="0" err="1"/>
            <a:t>tarde</a:t>
          </a:r>
          <a:r>
            <a:rPr lang="en-US" sz="2200" kern="1200" dirty="0"/>
            <a:t>, com a </a:t>
          </a:r>
          <a:r>
            <a:rPr lang="en-US" sz="2200" kern="1200" dirty="0" err="1"/>
            <a:t>participação</a:t>
          </a:r>
          <a:r>
            <a:rPr lang="en-US" sz="2200" kern="1200" dirty="0"/>
            <a:t> de </a:t>
          </a:r>
          <a:r>
            <a:rPr lang="en-US" sz="2200" kern="1200" dirty="0" err="1"/>
            <a:t>pneumologistas</a:t>
          </a:r>
          <a:r>
            <a:rPr lang="en-US" sz="2200" kern="1200" dirty="0"/>
            <a:t> e outros </a:t>
          </a:r>
          <a:r>
            <a:rPr lang="en-US" sz="2200" kern="1200" dirty="0" err="1"/>
            <a:t>especialistas</a:t>
          </a:r>
          <a:r>
            <a:rPr lang="en-US" sz="2200" kern="1200" dirty="0"/>
            <a:t> dos </a:t>
          </a:r>
          <a:r>
            <a:rPr lang="en-US" sz="2200" kern="1200" dirty="0" err="1"/>
            <a:t>centros</a:t>
          </a:r>
          <a:r>
            <a:rPr lang="en-US" sz="2200" kern="1200" dirty="0"/>
            <a:t> </a:t>
          </a:r>
          <a:r>
            <a:rPr lang="en-US" sz="2200" kern="1200" dirty="0" err="1"/>
            <a:t>referidos</a:t>
          </a:r>
          <a:r>
            <a:rPr lang="en-US" sz="2200" kern="1200" dirty="0"/>
            <a:t> </a:t>
          </a:r>
          <a:r>
            <a:rPr lang="en-US" sz="2200" kern="1200" dirty="0" err="1"/>
            <a:t>acima</a:t>
          </a:r>
          <a:r>
            <a:rPr lang="en-US" sz="2200" kern="1200" dirty="0"/>
            <a:t>, a </a:t>
          </a:r>
          <a:r>
            <a:rPr lang="en-US" sz="2200" kern="1200" dirty="0" err="1"/>
            <a:t>Alambra</a:t>
          </a:r>
          <a:r>
            <a:rPr lang="en-US" sz="2200" kern="1200" dirty="0"/>
            <a:t> </a:t>
          </a:r>
          <a:r>
            <a:rPr lang="en-US" sz="2200" kern="1200" dirty="0" err="1"/>
            <a:t>iniciou</a:t>
          </a:r>
          <a:r>
            <a:rPr lang="en-US" sz="2200" kern="1200" dirty="0"/>
            <a:t> um </a:t>
          </a:r>
          <a:r>
            <a:rPr lang="en-US" sz="2200" kern="1200" dirty="0" err="1"/>
            <a:t>processo</a:t>
          </a:r>
          <a:r>
            <a:rPr lang="en-US" sz="2200" kern="1200" dirty="0"/>
            <a:t> de </a:t>
          </a:r>
          <a:r>
            <a:rPr lang="en-US" sz="2200" kern="1200" dirty="0" err="1"/>
            <a:t>capacitação</a:t>
          </a:r>
          <a:r>
            <a:rPr lang="en-US" sz="2200" kern="1200" dirty="0"/>
            <a:t> de </a:t>
          </a:r>
          <a:r>
            <a:rPr lang="en-US" sz="2200" kern="1200" dirty="0" err="1"/>
            <a:t>pneumologistas</a:t>
          </a:r>
          <a:r>
            <a:rPr lang="en-US" sz="2200" kern="1200" dirty="0"/>
            <a:t> de </a:t>
          </a:r>
          <a:r>
            <a:rPr lang="en-US" sz="2200" kern="1200" dirty="0" err="1"/>
            <a:t>cidades</a:t>
          </a:r>
          <a:r>
            <a:rPr lang="en-US" sz="2200" kern="1200" dirty="0"/>
            <a:t> </a:t>
          </a:r>
          <a:r>
            <a:rPr lang="en-US" sz="2200" kern="1200" dirty="0" err="1"/>
            <a:t>menores</a:t>
          </a:r>
          <a:r>
            <a:rPr lang="en-US" sz="2200" kern="1200" dirty="0"/>
            <a:t>, que </a:t>
          </a:r>
          <a:r>
            <a:rPr lang="en-US" sz="2200" kern="1200" dirty="0" err="1"/>
            <a:t>já</a:t>
          </a:r>
          <a:r>
            <a:rPr lang="en-US" sz="2200" kern="1200" dirty="0"/>
            <a:t> </a:t>
          </a:r>
          <a:r>
            <a:rPr lang="en-US" sz="2200" kern="1200" dirty="0" err="1"/>
            <a:t>atendiam</a:t>
          </a:r>
          <a:r>
            <a:rPr lang="en-US" sz="2200" kern="1200" dirty="0"/>
            <a:t> </a:t>
          </a:r>
          <a:r>
            <a:rPr lang="en-US" sz="2200" kern="1200" dirty="0" err="1"/>
            <a:t>portadores</a:t>
          </a:r>
          <a:r>
            <a:rPr lang="en-US" sz="2200" kern="1200" dirty="0"/>
            <a:t> de LAM. </a:t>
          </a:r>
          <a:r>
            <a:rPr lang="en-US" sz="2200" kern="1200" dirty="0" err="1"/>
            <a:t>Isso</a:t>
          </a:r>
          <a:r>
            <a:rPr lang="en-US" sz="2200" kern="1200" dirty="0"/>
            <a:t> </a:t>
          </a:r>
          <a:r>
            <a:rPr lang="en-US" sz="2200" kern="1200" dirty="0" err="1"/>
            <a:t>permitiu</a:t>
          </a:r>
          <a:r>
            <a:rPr lang="en-US" sz="2200" kern="1200" dirty="0"/>
            <a:t> a </a:t>
          </a:r>
          <a:r>
            <a:rPr lang="en-US" sz="2200" kern="1200" dirty="0" err="1"/>
            <a:t>criação</a:t>
          </a:r>
          <a:r>
            <a:rPr lang="en-US" sz="2200" kern="1200" dirty="0"/>
            <a:t> de </a:t>
          </a:r>
          <a:r>
            <a:rPr lang="en-US" sz="2200" kern="1200" dirty="0" err="1"/>
            <a:t>novos</a:t>
          </a:r>
          <a:r>
            <a:rPr lang="en-US" sz="2200" kern="1200" dirty="0"/>
            <a:t> </a:t>
          </a:r>
          <a:r>
            <a:rPr lang="en-US" sz="2200" kern="1200" dirty="0" err="1"/>
            <a:t>centros</a:t>
          </a:r>
          <a:r>
            <a:rPr lang="en-US" sz="2200" kern="1200" dirty="0"/>
            <a:t> e a </a:t>
          </a:r>
          <a:r>
            <a:rPr lang="en-US" sz="2200" kern="1200" dirty="0" err="1"/>
            <a:t>indicação</a:t>
          </a:r>
          <a:r>
            <a:rPr lang="en-US" sz="2200" kern="1200" dirty="0"/>
            <a:t> de </a:t>
          </a:r>
          <a:r>
            <a:rPr lang="en-US" sz="2200" kern="1200" dirty="0" err="1"/>
            <a:t>novos</a:t>
          </a:r>
          <a:r>
            <a:rPr lang="en-US" sz="2200" kern="1200" dirty="0"/>
            <a:t> </a:t>
          </a:r>
          <a:r>
            <a:rPr lang="en-US" sz="2200" kern="1200" dirty="0" err="1"/>
            <a:t>pneumologistas</a:t>
          </a:r>
          <a:r>
            <a:rPr lang="en-US" sz="2200" kern="1200" dirty="0"/>
            <a:t> para o </a:t>
          </a:r>
          <a:r>
            <a:rPr lang="en-US" sz="2200" kern="1200" dirty="0" err="1"/>
            <a:t>tratamento</a:t>
          </a:r>
          <a:r>
            <a:rPr lang="en-US" sz="2200" kern="1200" dirty="0"/>
            <a:t> da LAM.</a:t>
          </a:r>
        </a:p>
      </dsp:txBody>
      <dsp:txXfrm>
        <a:off x="59131" y="2587488"/>
        <a:ext cx="7337267" cy="1900625"/>
      </dsp:txXfrm>
    </dsp:sp>
    <dsp:sp modelId="{B5E1D008-5A05-415C-9B59-5C72D347090F}">
      <dsp:nvSpPr>
        <dsp:cNvPr id="0" name=""/>
        <dsp:cNvSpPr/>
      </dsp:nvSpPr>
      <dsp:spPr>
        <a:xfrm>
          <a:off x="7976377" y="1664090"/>
          <a:ext cx="1312276" cy="131227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271639" y="1664090"/>
        <a:ext cx="721752" cy="98748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05773D-CF52-436C-9CFB-546F39282245}">
      <dsp:nvSpPr>
        <dsp:cNvPr id="0" name=""/>
        <dsp:cNvSpPr/>
      </dsp:nvSpPr>
      <dsp:spPr>
        <a:xfrm>
          <a:off x="0" y="1048201"/>
          <a:ext cx="10927829" cy="20964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Profissionais do Ministério da Saúde dedicados à educação médica, considerem a criação de uma área no site do Ministério que seja dedicada às doenças raras, aproveitando o conteúdo educacional das associações de pacientes!</a:t>
          </a:r>
          <a:endParaRPr lang="en-US" sz="2800" kern="1200" dirty="0"/>
        </a:p>
      </dsp:txBody>
      <dsp:txXfrm>
        <a:off x="61402" y="1109603"/>
        <a:ext cx="10805025" cy="197359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1E697F-29CF-47ED-A73E-7863E98CC2D8}">
      <dsp:nvSpPr>
        <dsp:cNvPr id="0" name=""/>
        <dsp:cNvSpPr/>
      </dsp:nvSpPr>
      <dsp:spPr>
        <a:xfrm>
          <a:off x="0" y="1048201"/>
          <a:ext cx="10927829" cy="2096402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O processo de educação médica da Alambra pode ser usado como um modelo pelas diversas associações de pacientes.</a:t>
          </a:r>
          <a:endParaRPr lang="en-US" sz="2800" kern="1200" dirty="0"/>
        </a:p>
      </dsp:txBody>
      <dsp:txXfrm>
        <a:off x="61402" y="1109603"/>
        <a:ext cx="10805025" cy="1973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35DA14-41FB-0FC1-D7BE-BEE21B8BF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AA3378-F5DC-E205-3191-97DAB335C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6321C0-4E33-0B58-9994-7CD10EF0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813150-9579-8034-68FB-8E0EB9EFD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B038B8-D65A-108C-FCA3-272749B2E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67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5F0BC-BC39-EA99-F473-D4C10EF38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AEC579A-9474-2CC6-803E-A5F7259D6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EA620E-D4A2-4467-75B0-B7A76C66B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A6AEEF-C22E-F0A3-90AA-190885884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86E097-CCD7-D607-BB08-11B95FE08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74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A6D9072-6851-DB89-D7E0-9A3F3067C3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1B4F61D-5FB0-FAAD-31BC-2F60AAF7BA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45A0BB-020D-02AB-2469-A7E502C4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B580CF-91A1-ED11-856B-98CACD963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B56764-A3BB-D49E-3A54-04FA97B3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666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11A5FC-5137-0B5E-2991-3D40C3FEC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CB43DE-2F13-FF72-8C90-3251B7533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40D0A9-28FB-89CE-5E57-D3C2BBE08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374249-EF58-E39D-A1E1-B30DA8DEF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95A2F5-013A-F702-1125-FCBD72EB9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64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E18512-1B6A-BA56-8E36-A9A6A5659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F9FD2A3-93A1-352B-D904-757B0BED6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CEE332-FE92-F464-ED55-88358442F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C76C2C-1378-1909-A99F-1B1F384C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E56E2C8-6DFC-E625-7A52-3A44BE4C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259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6BF646-5544-42F0-0460-C0BA97899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CDBF18-9536-DE67-8EAF-3AA11F242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3C074DD-CDE2-5DC6-E2DC-1D4747618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23E6EB-D23A-8540-A5B1-D1F3A13A7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5198428-25BE-2662-DCA2-1866E1E3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C4EB5F8-35A0-6256-0603-7C74F8730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815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324B1-6E4D-9F72-6F99-10DC951F0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76D6BD4-388C-1C8A-8C08-4FD1E9BFB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4E6DFC4-258E-8EE0-CA36-948C1DEA7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964AFA1-184D-5C2A-5EE9-4E973323A0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D5BB4AA-E5E7-D3BC-D149-805E97047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9934686-6929-8367-77E2-65FDD09B5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2540F01-C1D0-4D4B-C152-348C98D41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B28E482-6CE4-5F20-64D1-EC5EF4252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308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9D87C6-5BF7-CC40-2239-AA966722B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F3DCFFE-F7A8-31E4-9F8F-6AD6286A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ED4DE41-400C-BBD2-CF1E-9644AD4C0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AE12064-0A37-0736-24C8-0D2DD561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420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3E95982-8FF3-0973-F8EA-0CAD731E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6B7BA89-1E69-2604-2FFA-0E30AA6DC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47F2777-0F3E-5391-F497-535541769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26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1F7307-3993-685D-1555-D2FC4D3CB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623D02-0899-54D4-AA19-18007A60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8337B6C-64C6-B451-3476-3C5FDDBD9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07EBD2-F09F-C4D4-EF95-0208F1816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301E07-5B9E-EF9D-D4C0-0DEF3C4E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D9196E-2817-8982-B187-716D88ABD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81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2A401-445B-1AEF-4F4C-861DF8F32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7B9817-5BC5-5012-2C71-1CB618DECE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3EA298-E089-937C-20E4-0DAE45C3A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5DF4011-C169-A4AA-555C-EB2E89075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05F393-F6E6-5092-AC18-01A3C367F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D877D2-697B-8603-B51E-47E7AC4D0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4378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2E06EBA-3F95-EF93-031F-6F133D15B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70AD326-B27C-99FF-E442-227D2F9E4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60EEBB-7E28-C552-B371-DA641D27A5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64336D-6BA1-4FFD-8052-EB984F6114C4}" type="datetimeFigureOut">
              <a:rPr lang="pt-BR" smtClean="0"/>
              <a:t>09/09/2024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0CF101-92F9-2282-9E95-4A2D974B6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10F177-52EA-17A0-5E89-EE4ECB161F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053E7-12F9-44B1-8FB5-139B4F9FFD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383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37018EC9-3A55-2149-6F8F-ECAEC2336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2540" y="1187512"/>
            <a:ext cx="10053763" cy="1480815"/>
          </a:xfrm>
        </p:spPr>
        <p:txBody>
          <a:bodyPr anchor="b">
            <a:normAutofit fontScale="90000"/>
          </a:bodyPr>
          <a:lstStyle/>
          <a:p>
            <a:r>
              <a:rPr lang="pt-BR" sz="4800" dirty="0">
                <a:solidFill>
                  <a:srgbClr val="FFFFFF"/>
                </a:solidFill>
              </a:rPr>
              <a:t>Educação médica e doenças raras:  </a:t>
            </a:r>
            <a:br>
              <a:rPr lang="pt-BR" sz="4800" dirty="0">
                <a:solidFill>
                  <a:srgbClr val="FFFFFF"/>
                </a:solidFill>
              </a:rPr>
            </a:br>
            <a:r>
              <a:rPr lang="pt-BR" sz="4800" dirty="0">
                <a:solidFill>
                  <a:srgbClr val="FFFFFF"/>
                </a:solidFill>
              </a:rPr>
              <a:t> 	</a:t>
            </a:r>
            <a:br>
              <a:rPr lang="pt-BR" sz="4800" dirty="0">
                <a:solidFill>
                  <a:srgbClr val="FFFFFF"/>
                </a:solidFill>
              </a:rPr>
            </a:br>
            <a:r>
              <a:rPr lang="pt-BR" sz="4800" dirty="0">
                <a:solidFill>
                  <a:srgbClr val="FFFFFF"/>
                </a:solidFill>
              </a:rPr>
              <a:t>O modelo Alambra 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A16036AE-674A-79FF-F251-3F1CD9FA23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pt-BR" dirty="0"/>
              <a:t>Júlio Abreu </a:t>
            </a:r>
          </a:p>
          <a:p>
            <a:pPr algn="l"/>
            <a:r>
              <a:rPr lang="pt-BR" dirty="0"/>
              <a:t>Professor Titular de Pneumologia – UFJF</a:t>
            </a:r>
          </a:p>
          <a:p>
            <a:pPr algn="l"/>
            <a:r>
              <a:rPr lang="pt-BR" dirty="0"/>
              <a:t>Doutor em Pneumologia - Unifesp</a:t>
            </a:r>
          </a:p>
        </p:txBody>
      </p:sp>
    </p:spTree>
    <p:extLst>
      <p:ext uri="{BB962C8B-B14F-4D97-AF65-F5344CB8AC3E}">
        <p14:creationId xmlns:p14="http://schemas.microsoft.com/office/powerpoint/2010/main" val="1409781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99175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282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993927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5685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895508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6036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629382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6506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7558026"/>
              </p:ext>
            </p:extLst>
          </p:nvPr>
        </p:nvGraphicFramePr>
        <p:xfrm>
          <a:off x="388419" y="2217776"/>
          <a:ext cx="11547608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085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611163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718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33162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8896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0976521"/>
              </p:ext>
            </p:extLst>
          </p:nvPr>
        </p:nvGraphicFramePr>
        <p:xfrm>
          <a:off x="762045" y="1818969"/>
          <a:ext cx="10927829" cy="4486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8701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3900368"/>
              </p:ext>
            </p:extLst>
          </p:nvPr>
        </p:nvGraphicFramePr>
        <p:xfrm>
          <a:off x="762045" y="1818969"/>
          <a:ext cx="10927829" cy="4486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8077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CaixaDeTexto 4">
            <a:extLst>
              <a:ext uri="{FF2B5EF4-FFF2-40B4-BE49-F238E27FC236}">
                <a16:creationId xmlns:a16="http://schemas.microsoft.com/office/drawing/2014/main" id="{C49CCAD7-CF58-CD90-4A97-E05D9CB2A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347040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9628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450</Words>
  <Application>Microsoft Office PowerPoint</Application>
  <PresentationFormat>Widescreen</PresentationFormat>
  <Paragraphs>24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do Office</vt:lpstr>
      <vt:lpstr>Educação médica e doenças raras:      O modelo Alambra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Educação médica e doenças raras:      O modelo Alambra </dc:title>
  <dc:creator>Júlio Abreu</dc:creator>
  <cp:lastModifiedBy>Gabriela Bernardo Schmidt</cp:lastModifiedBy>
  <cp:revision>7</cp:revision>
  <dcterms:created xsi:type="dcterms:W3CDTF">2024-09-06T14:47:17Z</dcterms:created>
  <dcterms:modified xsi:type="dcterms:W3CDTF">2024-09-09T17:51:10Z</dcterms:modified>
</cp:coreProperties>
</file>