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4\users\orlando.ribeiro\Documentos\Composicao%20comercio%20Brasil%20Chin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4\users\orlando.ribeiro\Documentos\Composicao%20comercio%20Brasil%20China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4\users\orlando.ribeiro\Documentos\Composi&#231;&#227;o%20do%20Comercio%20Brasil%20China%20-%20M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4\users\orlando.ribeiro\Documentos\Composi&#231;&#227;o%20do%20Comercio%20Brasil%20China%20-%20M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alfa4\users\orlando.ribeiro\Documentos\BLOCOS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800" b="0" i="1" baseline="0" dirty="0" smtClean="0">
                <a:effectLst/>
              </a:rPr>
              <a:t>2005</a:t>
            </a:r>
            <a:endParaRPr lang="pt-BR" sz="1800" b="0" i="1" baseline="0" dirty="0">
              <a:effectLst/>
            </a:endParaRPr>
          </a:p>
        </c:rich>
      </c:tx>
      <c:layout>
        <c:manualLayout>
          <c:xMode val="edge"/>
          <c:yMode val="edge"/>
          <c:x val="0.44488619132408713"/>
          <c:y val="1.0384855980721641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(FATEXP!$D$6,FATEXP!$F$6,FATEXP!$H$6,FATEXP!$J$6)</c:f>
              <c:strCache>
                <c:ptCount val="4"/>
                <c:pt idx="0">
                  <c:v>Básicos</c:v>
                </c:pt>
                <c:pt idx="1">
                  <c:v>Semimanufaturados</c:v>
                </c:pt>
                <c:pt idx="2">
                  <c:v>Manufaturados</c:v>
                </c:pt>
                <c:pt idx="3">
                  <c:v>Industrializados</c:v>
                </c:pt>
              </c:strCache>
            </c:strRef>
          </c:cat>
          <c:val>
            <c:numRef>
              <c:f>(FATEXP!$D$14,FATEXP!$F$14,FATEXP!$H$14,FATEXP!$J$14)</c:f>
              <c:numCache>
                <c:formatCode>_-* #,##0_-;\-* #,##0_-;_-* "-"??_-;_-@_-</c:formatCode>
                <c:ptCount val="4"/>
                <c:pt idx="0">
                  <c:v>4673891426</c:v>
                </c:pt>
                <c:pt idx="1">
                  <c:v>1004870767</c:v>
                </c:pt>
                <c:pt idx="2">
                  <c:v>1140455326</c:v>
                </c:pt>
                <c:pt idx="3">
                  <c:v>2145326093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b="0" i="1" baseline="0" dirty="0" smtClean="0"/>
              <a:t>2015</a:t>
            </a:r>
            <a:endParaRPr lang="pt-BR" b="0" i="1" baseline="0" dirty="0"/>
          </a:p>
        </c:rich>
      </c:tx>
      <c:layout>
        <c:manualLayout>
          <c:xMode val="edge"/>
          <c:yMode val="edge"/>
          <c:x val="0.46818655170522544"/>
          <c:y val="9.123272966479925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(FATEXP!$D$6,FATEXP!$F$6,FATEXP!$H$6,FATEXP!$J$6)</c:f>
              <c:strCache>
                <c:ptCount val="4"/>
                <c:pt idx="0">
                  <c:v>Básicos</c:v>
                </c:pt>
                <c:pt idx="1">
                  <c:v>Semimanufaturados</c:v>
                </c:pt>
                <c:pt idx="2">
                  <c:v>Manufaturados</c:v>
                </c:pt>
                <c:pt idx="3">
                  <c:v>Industrializados</c:v>
                </c:pt>
              </c:strCache>
            </c:strRef>
          </c:cat>
          <c:val>
            <c:numRef>
              <c:f>(FATEXP!$D$24,FATEXP!$F$24,FATEXP!$H$24,FATEXP!$J$24)</c:f>
              <c:numCache>
                <c:formatCode>_-* #,##0_-;\-* #,##0_-;_-* "-"??_-;_-@_-</c:formatCode>
                <c:ptCount val="4"/>
                <c:pt idx="0">
                  <c:v>28589854999</c:v>
                </c:pt>
                <c:pt idx="1">
                  <c:v>4699433156</c:v>
                </c:pt>
                <c:pt idx="2">
                  <c:v>2290370433</c:v>
                </c:pt>
                <c:pt idx="3">
                  <c:v>6989803589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8.3905013192612128E-3"/>
          <c:y val="0.92669834071525703"/>
          <c:w val="0.60809105111473316"/>
          <c:h val="5.2283125190097278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b="0" i="1" dirty="0" smtClean="0"/>
              <a:t>2005</a:t>
            </a:r>
            <a:endParaRPr lang="pt-BR" b="0" i="1" dirty="0"/>
          </a:p>
        </c:rich>
      </c:tx>
      <c:layout>
        <c:manualLayout>
          <c:xMode val="edge"/>
          <c:yMode val="edge"/>
          <c:x val="0.44107250355857008"/>
          <c:y val="8.9788003353162782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(FATIMP!$D$6,FATIMP!$F$6,FATIMP!$H$6,FATIMP!$J$6)</c:f>
              <c:strCache>
                <c:ptCount val="4"/>
                <c:pt idx="0">
                  <c:v>Básicos</c:v>
                </c:pt>
                <c:pt idx="1">
                  <c:v>Semimanufaturados</c:v>
                </c:pt>
                <c:pt idx="2">
                  <c:v>Manufaturados</c:v>
                </c:pt>
                <c:pt idx="3">
                  <c:v>Industrializados</c:v>
                </c:pt>
              </c:strCache>
            </c:strRef>
          </c:cat>
          <c:val>
            <c:numRef>
              <c:f>(FATIMP!$D$14,FATIMP!$F$14,FATIMP!$H$14,FATIMP!$J$14)</c:f>
              <c:numCache>
                <c:formatCode>_-* #,##0_-;\-* #,##0_-;_-* "-"??_-;_-@_-</c:formatCode>
                <c:ptCount val="4"/>
                <c:pt idx="0">
                  <c:v>245778933</c:v>
                </c:pt>
                <c:pt idx="1">
                  <c:v>67433753</c:v>
                </c:pt>
                <c:pt idx="2">
                  <c:v>5041306675</c:v>
                </c:pt>
                <c:pt idx="3">
                  <c:v>5108740428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42436794234602865"/>
          <c:y val="0.91819972512014802"/>
          <c:w val="0.56502526972893996"/>
          <c:h val="5.1439848977353771E-2"/>
        </c:manualLayout>
      </c:layout>
      <c:overlay val="0"/>
      <c:txPr>
        <a:bodyPr/>
        <a:lstStyle/>
        <a:p>
          <a:pPr rtl="0">
            <a:defRPr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800" b="0" i="1" baseline="0" dirty="0" smtClean="0">
                <a:effectLst/>
              </a:rPr>
              <a:t>2015</a:t>
            </a:r>
            <a:endParaRPr lang="pt-BR" sz="900" b="0" i="1" baseline="0" dirty="0">
              <a:effectLst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(FATIMP!$D$6,FATIMP!$F$6,FATIMP!$H$6,FATIMP!$J$6)</c:f>
              <c:strCache>
                <c:ptCount val="4"/>
                <c:pt idx="0">
                  <c:v>Básicos</c:v>
                </c:pt>
                <c:pt idx="1">
                  <c:v>Semimanufaturados</c:v>
                </c:pt>
                <c:pt idx="2">
                  <c:v>Manufaturados</c:v>
                </c:pt>
                <c:pt idx="3">
                  <c:v>Industrializados</c:v>
                </c:pt>
              </c:strCache>
            </c:strRef>
          </c:cat>
          <c:val>
            <c:numRef>
              <c:f>(FATIMP!$D$24,FATIMP!$F$24,FATIMP!$H$24,FATIMP!$J$24)</c:f>
              <c:numCache>
                <c:formatCode>_-* #,##0_-;\-* #,##0_-;_-* "-"??_-;_-@_-</c:formatCode>
                <c:ptCount val="4"/>
                <c:pt idx="0">
                  <c:v>758981433</c:v>
                </c:pt>
                <c:pt idx="1">
                  <c:v>117114382</c:v>
                </c:pt>
                <c:pt idx="2">
                  <c:v>29843309207</c:v>
                </c:pt>
                <c:pt idx="3">
                  <c:v>29960423589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[BLOCOS.xlsm]TABELA_SH_BLOCOS!Tabela dinâmica1</c:name>
    <c:fmtId val="4"/>
  </c:pivotSource>
  <c:chart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  <c:pivotFmt>
        <c:idx val="10"/>
        <c:marker>
          <c:symbol val="none"/>
        </c:marker>
      </c:pivotFmt>
      <c:pivotFmt>
        <c:idx val="11"/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TABELA_SH_BLOCOS!$B$8:$B$9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multiLvlStrRef>
              <c:f>TABELA_SH_BLOCOS!$A$10:$A$34</c:f>
              <c:multiLvlStrCache>
                <c:ptCount val="17"/>
                <c:lvl>
                  <c:pt idx="0">
                    <c:v>MERCADO COMUM DO SUL 5 - MERCOSUL 5</c:v>
                  </c:pt>
                  <c:pt idx="1">
                    <c:v>OUTROS</c:v>
                  </c:pt>
                  <c:pt idx="2">
                    <c:v>COMUNIDADE ANDINA DAS NACOES</c:v>
                  </c:pt>
                  <c:pt idx="3">
                    <c:v>UNIAO EUROPEIA - UE</c:v>
                  </c:pt>
                  <c:pt idx="4">
                    <c:v>OUTROS</c:v>
                  </c:pt>
                  <c:pt idx="5">
                    <c:v>RUSSIA</c:v>
                  </c:pt>
                  <c:pt idx="6">
                    <c:v>CHINA, HONG KONG E MACAU</c:v>
                  </c:pt>
                  <c:pt idx="7">
                    <c:v>OUTROS</c:v>
                  </c:pt>
                  <c:pt idx="8">
                    <c:v>ASSOCIACAO DE NACOES DO SUDESTE ASIATICO - ASEAN</c:v>
                  </c:pt>
                  <c:pt idx="9">
                    <c:v>COREIA DO SUL</c:v>
                  </c:pt>
                  <c:pt idx="10">
                    <c:v>JAPAO</c:v>
                  </c:pt>
                  <c:pt idx="11">
                    <c:v>CANADA</c:v>
                  </c:pt>
                  <c:pt idx="12">
                    <c:v>ESTADOS UNIDOS E PORTO RICO</c:v>
                  </c:pt>
                  <c:pt idx="13">
                    <c:v>MEXICO</c:v>
                  </c:pt>
                  <c:pt idx="14">
                    <c:v>AFRICA</c:v>
                  </c:pt>
                  <c:pt idx="15">
                    <c:v>AMERICA CENTRAL E CARIBE</c:v>
                  </c:pt>
                  <c:pt idx="16">
                    <c:v>ORIENTE MEDIO</c:v>
                  </c:pt>
                </c:lvl>
                <c:lvl>
                  <c:pt idx="0">
                    <c:v>AMERICA DO SUL</c:v>
                  </c:pt>
                  <c:pt idx="3">
                    <c:v>EUROPA</c:v>
                  </c:pt>
                  <c:pt idx="6">
                    <c:v>ASIA (EXCLUSIVE ORIENTE MEDIO)</c:v>
                  </c:pt>
                  <c:pt idx="11">
                    <c:v>AMERICA DO NORTE</c:v>
                  </c:pt>
                  <c:pt idx="14">
                    <c:v>AFRICA</c:v>
                  </c:pt>
                  <c:pt idx="15">
                    <c:v>AMERICA CENTRAL E CARIBE</c:v>
                  </c:pt>
                  <c:pt idx="16">
                    <c:v>ORIENTE MEDIO</c:v>
                  </c:pt>
                </c:lvl>
              </c:multiLvlStrCache>
            </c:multiLvlStrRef>
          </c:cat>
          <c:val>
            <c:numRef>
              <c:f>TABELA_SH_BLOCOS!$B$10:$B$34</c:f>
              <c:numCache>
                <c:formatCode>_-* #,##0_-;\-* #,##0_-;_-* "-"??_-;_-@_-</c:formatCode>
                <c:ptCount val="17"/>
                <c:pt idx="0">
                  <c:v>34730377032</c:v>
                </c:pt>
                <c:pt idx="1">
                  <c:v>7424865979</c:v>
                </c:pt>
                <c:pt idx="2">
                  <c:v>11148011012</c:v>
                </c:pt>
                <c:pt idx="3">
                  <c:v>70592856432</c:v>
                </c:pt>
                <c:pt idx="4">
                  <c:v>8817568548</c:v>
                </c:pt>
                <c:pt idx="5">
                  <c:v>4685320808</c:v>
                </c:pt>
                <c:pt idx="6">
                  <c:v>69058302198</c:v>
                </c:pt>
                <c:pt idx="7">
                  <c:v>14040713583</c:v>
                </c:pt>
                <c:pt idx="8">
                  <c:v>18007056975</c:v>
                </c:pt>
                <c:pt idx="9">
                  <c:v>8542834666</c:v>
                </c:pt>
                <c:pt idx="10">
                  <c:v>9722163198</c:v>
                </c:pt>
                <c:pt idx="11">
                  <c:v>4783968531</c:v>
                </c:pt>
                <c:pt idx="12">
                  <c:v>50977279951</c:v>
                </c:pt>
                <c:pt idx="13">
                  <c:v>7966265179</c:v>
                </c:pt>
                <c:pt idx="14">
                  <c:v>16966000972</c:v>
                </c:pt>
                <c:pt idx="15">
                  <c:v>5819948161</c:v>
                </c:pt>
                <c:pt idx="16">
                  <c:v>15270837059</c:v>
                </c:pt>
              </c:numCache>
            </c:numRef>
          </c:val>
        </c:ser>
        <c:ser>
          <c:idx val="1"/>
          <c:order val="1"/>
          <c:tx>
            <c:strRef>
              <c:f>TABELA_SH_BLOCOS!$C$8:$C$9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multiLvlStrRef>
              <c:f>TABELA_SH_BLOCOS!$A$10:$A$34</c:f>
              <c:multiLvlStrCache>
                <c:ptCount val="17"/>
                <c:lvl>
                  <c:pt idx="0">
                    <c:v>MERCADO COMUM DO SUL 5 - MERCOSUL 5</c:v>
                  </c:pt>
                  <c:pt idx="1">
                    <c:v>OUTROS</c:v>
                  </c:pt>
                  <c:pt idx="2">
                    <c:v>COMUNIDADE ANDINA DAS NACOES</c:v>
                  </c:pt>
                  <c:pt idx="3">
                    <c:v>UNIAO EUROPEIA - UE</c:v>
                  </c:pt>
                  <c:pt idx="4">
                    <c:v>OUTROS</c:v>
                  </c:pt>
                  <c:pt idx="5">
                    <c:v>RUSSIA</c:v>
                  </c:pt>
                  <c:pt idx="6">
                    <c:v>CHINA, HONG KONG E MACAU</c:v>
                  </c:pt>
                  <c:pt idx="7">
                    <c:v>OUTROS</c:v>
                  </c:pt>
                  <c:pt idx="8">
                    <c:v>ASSOCIACAO DE NACOES DO SUDESTE ASIATICO - ASEAN</c:v>
                  </c:pt>
                  <c:pt idx="9">
                    <c:v>COREIA DO SUL</c:v>
                  </c:pt>
                  <c:pt idx="10">
                    <c:v>JAPAO</c:v>
                  </c:pt>
                  <c:pt idx="11">
                    <c:v>CANADA</c:v>
                  </c:pt>
                  <c:pt idx="12">
                    <c:v>ESTADOS UNIDOS E PORTO RICO</c:v>
                  </c:pt>
                  <c:pt idx="13">
                    <c:v>MEXICO</c:v>
                  </c:pt>
                  <c:pt idx="14">
                    <c:v>AFRICA</c:v>
                  </c:pt>
                  <c:pt idx="15">
                    <c:v>AMERICA CENTRAL E CARIBE</c:v>
                  </c:pt>
                  <c:pt idx="16">
                    <c:v>ORIENTE MEDIO</c:v>
                  </c:pt>
                </c:lvl>
                <c:lvl>
                  <c:pt idx="0">
                    <c:v>AMERICA DO SUL</c:v>
                  </c:pt>
                  <c:pt idx="3">
                    <c:v>EUROPA</c:v>
                  </c:pt>
                  <c:pt idx="6">
                    <c:v>ASIA (EXCLUSIVE ORIENTE MEDIO)</c:v>
                  </c:pt>
                  <c:pt idx="11">
                    <c:v>AMERICA DO NORTE</c:v>
                  </c:pt>
                  <c:pt idx="14">
                    <c:v>AFRICA</c:v>
                  </c:pt>
                  <c:pt idx="15">
                    <c:v>AMERICA CENTRAL E CARIBE</c:v>
                  </c:pt>
                  <c:pt idx="16">
                    <c:v>ORIENTE MEDIO</c:v>
                  </c:pt>
                </c:lvl>
              </c:multiLvlStrCache>
            </c:multiLvlStrRef>
          </c:cat>
          <c:val>
            <c:numRef>
              <c:f>TABELA_SH_BLOCOS!$C$10:$C$34</c:f>
              <c:numCache>
                <c:formatCode>_-* #,##0_-;\-* #,##0_-;_-* "-"??_-;_-@_-</c:formatCode>
                <c:ptCount val="17"/>
                <c:pt idx="0">
                  <c:v>44697618610</c:v>
                </c:pt>
                <c:pt idx="1">
                  <c:v>8474301946</c:v>
                </c:pt>
                <c:pt idx="2">
                  <c:v>10634941757</c:v>
                </c:pt>
                <c:pt idx="3">
                  <c:v>82474873590</c:v>
                </c:pt>
                <c:pt idx="4">
                  <c:v>9468520637</c:v>
                </c:pt>
                <c:pt idx="5">
                  <c:v>6062387709</c:v>
                </c:pt>
                <c:pt idx="6">
                  <c:v>58840093780</c:v>
                </c:pt>
                <c:pt idx="7">
                  <c:v>14186264779</c:v>
                </c:pt>
                <c:pt idx="8">
                  <c:v>13374460442</c:v>
                </c:pt>
                <c:pt idx="9">
                  <c:v>12182074448</c:v>
                </c:pt>
                <c:pt idx="10">
                  <c:v>14126840222</c:v>
                </c:pt>
                <c:pt idx="11">
                  <c:v>5035319167</c:v>
                </c:pt>
                <c:pt idx="12">
                  <c:v>46717993288</c:v>
                </c:pt>
                <c:pt idx="13">
                  <c:v>7574071016</c:v>
                </c:pt>
                <c:pt idx="14">
                  <c:v>20558851460</c:v>
                </c:pt>
                <c:pt idx="15">
                  <c:v>8436916648</c:v>
                </c:pt>
                <c:pt idx="16">
                  <c:v>15205484263</c:v>
                </c:pt>
              </c:numCache>
            </c:numRef>
          </c:val>
        </c:ser>
        <c:ser>
          <c:idx val="2"/>
          <c:order val="2"/>
          <c:tx>
            <c:strRef>
              <c:f>TABELA_SH_BLOCOS!$D$8:$D$9</c:f>
              <c:strCache>
                <c:ptCount val="1"/>
                <c:pt idx="0">
                  <c:v>2005</c:v>
                </c:pt>
              </c:strCache>
            </c:strRef>
          </c:tx>
          <c:invertIfNegative val="0"/>
          <c:cat>
            <c:multiLvlStrRef>
              <c:f>TABELA_SH_BLOCOS!$A$10:$A$34</c:f>
              <c:multiLvlStrCache>
                <c:ptCount val="17"/>
                <c:lvl>
                  <c:pt idx="0">
                    <c:v>MERCADO COMUM DO SUL 5 - MERCOSUL 5</c:v>
                  </c:pt>
                  <c:pt idx="1">
                    <c:v>OUTROS</c:v>
                  </c:pt>
                  <c:pt idx="2">
                    <c:v>COMUNIDADE ANDINA DAS NACOES</c:v>
                  </c:pt>
                  <c:pt idx="3">
                    <c:v>UNIAO EUROPEIA - UE</c:v>
                  </c:pt>
                  <c:pt idx="4">
                    <c:v>OUTROS</c:v>
                  </c:pt>
                  <c:pt idx="5">
                    <c:v>RUSSIA</c:v>
                  </c:pt>
                  <c:pt idx="6">
                    <c:v>CHINA, HONG KONG E MACAU</c:v>
                  </c:pt>
                  <c:pt idx="7">
                    <c:v>OUTROS</c:v>
                  </c:pt>
                  <c:pt idx="8">
                    <c:v>ASSOCIACAO DE NACOES DO SUDESTE ASIATICO - ASEAN</c:v>
                  </c:pt>
                  <c:pt idx="9">
                    <c:v>COREIA DO SUL</c:v>
                  </c:pt>
                  <c:pt idx="10">
                    <c:v>JAPAO</c:v>
                  </c:pt>
                  <c:pt idx="11">
                    <c:v>CANADA</c:v>
                  </c:pt>
                  <c:pt idx="12">
                    <c:v>ESTADOS UNIDOS E PORTO RICO</c:v>
                  </c:pt>
                  <c:pt idx="13">
                    <c:v>MEXICO</c:v>
                  </c:pt>
                  <c:pt idx="14">
                    <c:v>AFRICA</c:v>
                  </c:pt>
                  <c:pt idx="15">
                    <c:v>AMERICA CENTRAL E CARIBE</c:v>
                  </c:pt>
                  <c:pt idx="16">
                    <c:v>ORIENTE MEDIO</c:v>
                  </c:pt>
                </c:lvl>
                <c:lvl>
                  <c:pt idx="0">
                    <c:v>AMERICA DO SUL</c:v>
                  </c:pt>
                  <c:pt idx="3">
                    <c:v>EUROPA</c:v>
                  </c:pt>
                  <c:pt idx="6">
                    <c:v>ASIA (EXCLUSIVE ORIENTE MEDIO)</c:v>
                  </c:pt>
                  <c:pt idx="11">
                    <c:v>AMERICA DO NORTE</c:v>
                  </c:pt>
                  <c:pt idx="14">
                    <c:v>AFRICA</c:v>
                  </c:pt>
                  <c:pt idx="15">
                    <c:v>AMERICA CENTRAL E CARIBE</c:v>
                  </c:pt>
                  <c:pt idx="16">
                    <c:v>ORIENTE MEDIO</c:v>
                  </c:pt>
                </c:lvl>
              </c:multiLvlStrCache>
            </c:multiLvlStrRef>
          </c:cat>
          <c:val>
            <c:numRef>
              <c:f>TABELA_SH_BLOCOS!$D$10:$D$34</c:f>
              <c:numCache>
                <c:formatCode>_-* #,##0_-;\-* #,##0_-;_-* "-"??_-;_-@_-</c:formatCode>
                <c:ptCount val="17"/>
                <c:pt idx="0">
                  <c:v>21363446799</c:v>
                </c:pt>
                <c:pt idx="1">
                  <c:v>5393287798</c:v>
                </c:pt>
                <c:pt idx="2">
                  <c:v>5263095658</c:v>
                </c:pt>
                <c:pt idx="3">
                  <c:v>45366799585</c:v>
                </c:pt>
                <c:pt idx="4">
                  <c:v>3853393888</c:v>
                </c:pt>
                <c:pt idx="5">
                  <c:v>3639565681</c:v>
                </c:pt>
                <c:pt idx="6">
                  <c:v>13473631844</c:v>
                </c:pt>
                <c:pt idx="7">
                  <c:v>5313421234</c:v>
                </c:pt>
                <c:pt idx="8">
                  <c:v>5709163423</c:v>
                </c:pt>
                <c:pt idx="9">
                  <c:v>4223385204</c:v>
                </c:pt>
                <c:pt idx="10">
                  <c:v>6887637326</c:v>
                </c:pt>
                <c:pt idx="11">
                  <c:v>2966305652</c:v>
                </c:pt>
                <c:pt idx="12">
                  <c:v>35662688041</c:v>
                </c:pt>
                <c:pt idx="13">
                  <c:v>4917306185</c:v>
                </c:pt>
                <c:pt idx="14">
                  <c:v>12638018086</c:v>
                </c:pt>
                <c:pt idx="15">
                  <c:v>5406576224</c:v>
                </c:pt>
                <c:pt idx="16">
                  <c:v>6798103022</c:v>
                </c:pt>
              </c:numCache>
            </c:numRef>
          </c:val>
        </c:ser>
        <c:ser>
          <c:idx val="3"/>
          <c:order val="3"/>
          <c:tx>
            <c:strRef>
              <c:f>TABELA_SH_BLOCOS!$E$8:$E$9</c:f>
              <c:strCache>
                <c:ptCount val="1"/>
                <c:pt idx="0">
                  <c:v>2000</c:v>
                </c:pt>
              </c:strCache>
            </c:strRef>
          </c:tx>
          <c:invertIfNegative val="0"/>
          <c:cat>
            <c:multiLvlStrRef>
              <c:f>TABELA_SH_BLOCOS!$A$10:$A$34</c:f>
              <c:multiLvlStrCache>
                <c:ptCount val="17"/>
                <c:lvl>
                  <c:pt idx="0">
                    <c:v>MERCADO COMUM DO SUL 5 - MERCOSUL 5</c:v>
                  </c:pt>
                  <c:pt idx="1">
                    <c:v>OUTROS</c:v>
                  </c:pt>
                  <c:pt idx="2">
                    <c:v>COMUNIDADE ANDINA DAS NACOES</c:v>
                  </c:pt>
                  <c:pt idx="3">
                    <c:v>UNIAO EUROPEIA - UE</c:v>
                  </c:pt>
                  <c:pt idx="4">
                    <c:v>OUTROS</c:v>
                  </c:pt>
                  <c:pt idx="5">
                    <c:v>RUSSIA</c:v>
                  </c:pt>
                  <c:pt idx="6">
                    <c:v>CHINA, HONG KONG E MACAU</c:v>
                  </c:pt>
                  <c:pt idx="7">
                    <c:v>OUTROS</c:v>
                  </c:pt>
                  <c:pt idx="8">
                    <c:v>ASSOCIACAO DE NACOES DO SUDESTE ASIATICO - ASEAN</c:v>
                  </c:pt>
                  <c:pt idx="9">
                    <c:v>COREIA DO SUL</c:v>
                  </c:pt>
                  <c:pt idx="10">
                    <c:v>JAPAO</c:v>
                  </c:pt>
                  <c:pt idx="11">
                    <c:v>CANADA</c:v>
                  </c:pt>
                  <c:pt idx="12">
                    <c:v>ESTADOS UNIDOS E PORTO RICO</c:v>
                  </c:pt>
                  <c:pt idx="13">
                    <c:v>MEXICO</c:v>
                  </c:pt>
                  <c:pt idx="14">
                    <c:v>AFRICA</c:v>
                  </c:pt>
                  <c:pt idx="15">
                    <c:v>AMERICA CENTRAL E CARIBE</c:v>
                  </c:pt>
                  <c:pt idx="16">
                    <c:v>ORIENTE MEDIO</c:v>
                  </c:pt>
                </c:lvl>
                <c:lvl>
                  <c:pt idx="0">
                    <c:v>AMERICA DO SUL</c:v>
                  </c:pt>
                  <c:pt idx="3">
                    <c:v>EUROPA</c:v>
                  </c:pt>
                  <c:pt idx="6">
                    <c:v>ASIA (EXCLUSIVE ORIENTE MEDIO)</c:v>
                  </c:pt>
                  <c:pt idx="11">
                    <c:v>AMERICA DO NORTE</c:v>
                  </c:pt>
                  <c:pt idx="14">
                    <c:v>AFRICA</c:v>
                  </c:pt>
                  <c:pt idx="15">
                    <c:v>AMERICA CENTRAL E CARIBE</c:v>
                  </c:pt>
                  <c:pt idx="16">
                    <c:v>ORIENTE MEDIO</c:v>
                  </c:pt>
                </c:lvl>
              </c:multiLvlStrCache>
            </c:multiLvlStrRef>
          </c:cat>
          <c:val>
            <c:numRef>
              <c:f>TABELA_SH_BLOCOS!$E$10:$E$34</c:f>
              <c:numCache>
                <c:formatCode>_-* #,##0_-;\-* #,##0_-;_-* "-"??_-;_-@_-</c:formatCode>
                <c:ptCount val="17"/>
                <c:pt idx="0">
                  <c:v>17740099505</c:v>
                </c:pt>
                <c:pt idx="1">
                  <c:v>2223846147</c:v>
                </c:pt>
                <c:pt idx="2">
                  <c:v>2153415336</c:v>
                </c:pt>
                <c:pt idx="3">
                  <c:v>29906705382</c:v>
                </c:pt>
                <c:pt idx="4">
                  <c:v>2348030600</c:v>
                </c:pt>
                <c:pt idx="5">
                  <c:v>993661904</c:v>
                </c:pt>
                <c:pt idx="6">
                  <c:v>3142594841</c:v>
                </c:pt>
                <c:pt idx="7">
                  <c:v>2080471155</c:v>
                </c:pt>
                <c:pt idx="8">
                  <c:v>2294657792</c:v>
                </c:pt>
                <c:pt idx="9">
                  <c:v>2018323591</c:v>
                </c:pt>
                <c:pt idx="10">
                  <c:v>5435711316</c:v>
                </c:pt>
                <c:pt idx="11">
                  <c:v>1653338740</c:v>
                </c:pt>
                <c:pt idx="12">
                  <c:v>26412473310</c:v>
                </c:pt>
                <c:pt idx="13">
                  <c:v>2467211726</c:v>
                </c:pt>
                <c:pt idx="14">
                  <c:v>4254180859</c:v>
                </c:pt>
                <c:pt idx="15">
                  <c:v>1295875328</c:v>
                </c:pt>
                <c:pt idx="16">
                  <c:v>2893691972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712768"/>
        <c:axId val="161714560"/>
      </c:barChart>
      <c:catAx>
        <c:axId val="161712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pt-BR"/>
          </a:p>
        </c:txPr>
        <c:crossAx val="161714560"/>
        <c:crosses val="autoZero"/>
        <c:auto val="1"/>
        <c:lblAlgn val="ctr"/>
        <c:lblOffset val="100"/>
        <c:noMultiLvlLbl val="0"/>
      </c:catAx>
      <c:valAx>
        <c:axId val="161714560"/>
        <c:scaling>
          <c:orientation val="minMax"/>
        </c:scaling>
        <c:delete val="0"/>
        <c:axPos val="l"/>
        <c:majorGridlines/>
        <c:numFmt formatCode="_-* #,##0_-;\-* #,##0_-;_-* &quot;-&quot;??_-;_-@_-" sourceLinked="1"/>
        <c:majorTickMark val="out"/>
        <c:minorTickMark val="none"/>
        <c:tickLblPos val="nextTo"/>
        <c:crossAx val="1617127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81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4860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3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08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786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226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744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80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007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271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3588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DA818-03F6-4942-85F4-16F4956B5A78}" type="datetimeFigureOut">
              <a:rPr lang="pt-BR" smtClean="0"/>
              <a:t>10/03/2016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23DBE-ABE2-46F5-8813-34C1614759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807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2476322"/>
              </p:ext>
            </p:extLst>
          </p:nvPr>
        </p:nvGraphicFramePr>
        <p:xfrm>
          <a:off x="0" y="1772816"/>
          <a:ext cx="532859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6241687"/>
              </p:ext>
            </p:extLst>
          </p:nvPr>
        </p:nvGraphicFramePr>
        <p:xfrm>
          <a:off x="2627784" y="1497174"/>
          <a:ext cx="709228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979712" y="692696"/>
            <a:ext cx="55446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Composição</a:t>
            </a:r>
            <a:r>
              <a:rPr lang="en-US" b="1" dirty="0"/>
              <a:t> das </a:t>
            </a:r>
            <a:r>
              <a:rPr lang="en-US" b="1" dirty="0" err="1"/>
              <a:t>Exportações</a:t>
            </a:r>
            <a:r>
              <a:rPr lang="en-US" b="1" dirty="0"/>
              <a:t> </a:t>
            </a:r>
            <a:r>
              <a:rPr lang="en-US" b="1" dirty="0" err="1"/>
              <a:t>Brasileiras</a:t>
            </a:r>
            <a:r>
              <a:rPr lang="en-US" b="1" dirty="0"/>
              <a:t> para a </a:t>
            </a:r>
            <a:r>
              <a:rPr lang="en-US" b="1" dirty="0" smtClean="0"/>
              <a:t>China</a:t>
            </a:r>
          </a:p>
          <a:p>
            <a:pPr algn="ctr"/>
            <a:r>
              <a:rPr lang="en-US" sz="1000" b="0" i="1" baseline="0" dirty="0" err="1" smtClean="0">
                <a:effectLst/>
              </a:rPr>
              <a:t>fonte</a:t>
            </a:r>
            <a:r>
              <a:rPr lang="en-US" sz="1000" b="0" i="1" baseline="0" dirty="0" smtClean="0">
                <a:effectLst/>
              </a:rPr>
              <a:t>: MDIC, </a:t>
            </a:r>
            <a:r>
              <a:rPr lang="en-US" sz="1000" b="0" i="1" baseline="0" dirty="0" err="1" smtClean="0">
                <a:effectLst/>
              </a:rPr>
              <a:t>elaboração</a:t>
            </a:r>
            <a:r>
              <a:rPr lang="en-US" sz="1000" b="0" i="1" baseline="0" dirty="0" smtClean="0">
                <a:effectLst/>
              </a:rPr>
              <a:t>: MRE</a:t>
            </a:r>
            <a:endParaRPr lang="pt-BR" sz="1000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04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7877394"/>
              </p:ext>
            </p:extLst>
          </p:nvPr>
        </p:nvGraphicFramePr>
        <p:xfrm>
          <a:off x="-1260648" y="1124744"/>
          <a:ext cx="763284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195736" y="476672"/>
            <a:ext cx="504056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Composição</a:t>
            </a:r>
            <a:r>
              <a:rPr lang="en-US" b="1" dirty="0"/>
              <a:t> das </a:t>
            </a:r>
            <a:r>
              <a:rPr lang="en-US" b="1" dirty="0" err="1"/>
              <a:t>Importações</a:t>
            </a:r>
            <a:r>
              <a:rPr lang="en-US" b="1" dirty="0"/>
              <a:t> </a:t>
            </a:r>
            <a:r>
              <a:rPr lang="en-US" b="1" dirty="0" err="1"/>
              <a:t>Brasileiras</a:t>
            </a:r>
            <a:r>
              <a:rPr lang="en-US" b="1" dirty="0"/>
              <a:t> da China</a:t>
            </a:r>
            <a:endParaRPr lang="pt-BR" dirty="0"/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900" i="1" dirty="0" err="1" smtClean="0"/>
              <a:t>fonte</a:t>
            </a:r>
            <a:r>
              <a:rPr lang="en-US" sz="900" i="1" dirty="0"/>
              <a:t>: MDIC, </a:t>
            </a:r>
            <a:r>
              <a:rPr lang="en-US" sz="900" i="1" dirty="0" err="1"/>
              <a:t>elaboração</a:t>
            </a:r>
            <a:r>
              <a:rPr lang="en-US" sz="900" i="1" dirty="0"/>
              <a:t>: MRE</a:t>
            </a:r>
            <a:endParaRPr lang="pt-BR" sz="900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4971043"/>
              </p:ext>
            </p:extLst>
          </p:nvPr>
        </p:nvGraphicFramePr>
        <p:xfrm>
          <a:off x="3347864" y="1412776"/>
          <a:ext cx="619268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8084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1352448"/>
              </p:ext>
            </p:extLst>
          </p:nvPr>
        </p:nvGraphicFramePr>
        <p:xfrm>
          <a:off x="179512" y="1412776"/>
          <a:ext cx="885698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11560" y="404664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Corrente de Comércio do Brasil</a:t>
            </a:r>
          </a:p>
          <a:p>
            <a:pPr algn="ctr"/>
            <a:r>
              <a:rPr lang="pt-BR" sz="1000" dirty="0"/>
              <a:t>f</a:t>
            </a:r>
            <a:r>
              <a:rPr lang="pt-BR" sz="1000" dirty="0" smtClean="0"/>
              <a:t>onte: MDIC, elaboração: MRE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48454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766980"/>
              </p:ext>
            </p:extLst>
          </p:nvPr>
        </p:nvGraphicFramePr>
        <p:xfrm>
          <a:off x="467544" y="404664"/>
          <a:ext cx="8280919" cy="61206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4179"/>
                <a:gridCol w="4129644"/>
                <a:gridCol w="1265252"/>
                <a:gridCol w="566726"/>
                <a:gridCol w="1317525"/>
                <a:gridCol w="597593"/>
              </a:tblGrid>
              <a:tr h="58170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EXPORTAÇÃO BRASILEIRA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CHINA, HONG KONG, MACAU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PRINCIPAIS PRODUTOS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055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Fonte: MDIC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2015 (JAN/DEZ) 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 2014 (JAN/DEZ) 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05596">
                <a:tc>
                  <a:txBody>
                    <a:bodyPr/>
                    <a:lstStyle/>
                    <a:p>
                      <a:pPr algn="ctr" fontAlgn="ctr"/>
                      <a:endParaRPr lang="pt-B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Descrição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Valor 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US$ FOB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err="1">
                          <a:effectLst/>
                          <a:latin typeface="+mn-lt"/>
                        </a:rPr>
                        <a:t>Part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Valor 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US$ FOB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err="1">
                          <a:effectLst/>
                          <a:latin typeface="+mn-lt"/>
                        </a:rPr>
                        <a:t>Part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56204"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u="none" strike="noStrike">
                          <a:effectLst/>
                        </a:rPr>
                        <a:t> 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t-B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05596">
                <a:tc>
                  <a:txBody>
                    <a:bodyPr/>
                    <a:lstStyle/>
                    <a:p>
                      <a:pPr algn="l" fontAlgn="ctr"/>
                      <a:endParaRPr lang="pt-B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TOTAL GERAL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37.716.022.635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43.939.493.949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05596">
                <a:tc>
                  <a:txBody>
                    <a:bodyPr/>
                    <a:lstStyle/>
                    <a:p>
                      <a:pPr algn="l" fontAlgn="b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05596">
                <a:tc>
                  <a:txBody>
                    <a:bodyPr/>
                    <a:lstStyle/>
                    <a:p>
                      <a:pPr algn="l" fontAlgn="ctr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TOTAL DOS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10 PRINCIPAIS 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PRODUTOS EXPORTADOS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31.791.537.400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84,29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36.875.851.571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83,91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05596">
                <a:tc>
                  <a:txBody>
                    <a:bodyPr/>
                    <a:lstStyle/>
                    <a:p>
                      <a:pPr algn="l" fontAlgn="ctr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6000" marT="0" marB="0" anchor="ctr"/>
                </a:tc>
              </a:tr>
              <a:tr h="3055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SOJA, MESMO TRITURADA, EXCETO PARA SEMEADURA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15.787.785.730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41,86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16.615.105.360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37,81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878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MINERIOS DE FERRO NAO AGLOMERADOS E SEUS CONCENTRADOS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5.749.581.730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15,24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11.744.118.112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26,73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055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OLEOS BRUTOS DE PETROLEO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4.138.635.289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10,97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3.472.942.587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7,90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878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PASTA QUIM.MADEIRA DE N/CONIF.A SODA/SULFATO,SEMI/BRANQ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1.682.197.888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4,46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1.470.427.758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3,35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055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CARNES DESOSSADAS DE BOVINO,CONGELADAS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1.129.661.043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3,00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1.146.420.752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2,61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878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PEDACOS E MIUDEZAS,COMEST.DE GALOS/GALINHAS,CONGELADOS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894.033.351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2,37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971.682.080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2,21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055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OUTROS ACUCARES DE CANA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754.527.464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2,00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875.859.497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1,99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878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MINERIOS DE FERRO AGLOMERADO P/ PROCESSO DE PELETIZACAO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702.692.840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1,86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327.272.226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0,74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878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CATODOS DE COBRE REFINADO/SEUS ELEMENTOS,EM FORMA BRUTA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558.241.178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1,48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252.023.199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0,57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8780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10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PLATAFORMAS DE PERFURACAO/EXPLORACAO,FLUTUANTES,ETC.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394.180.887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1,05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--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62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054719"/>
              </p:ext>
            </p:extLst>
          </p:nvPr>
        </p:nvGraphicFramePr>
        <p:xfrm>
          <a:off x="467544" y="404664"/>
          <a:ext cx="8280920" cy="59389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393"/>
                <a:gridCol w="4190119"/>
                <a:gridCol w="1394491"/>
                <a:gridCol w="586655"/>
                <a:gridCol w="1255171"/>
                <a:gridCol w="436091"/>
              </a:tblGrid>
              <a:tr h="50405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IMPORTAÇÃO BRASILEIRA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CHINA, HONG KONG, MACAU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PRINCIPAIS PRODUTOS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26465"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Fonte: MDIC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2015 (JAN/DEZ) 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 2014 (JAN/DEZ) 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38495"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Descrição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Valor 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US$ FOB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err="1">
                          <a:effectLst/>
                          <a:latin typeface="+mn-lt"/>
                        </a:rPr>
                        <a:t>Part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Valor 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US$ FOB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err="1">
                          <a:effectLst/>
                          <a:latin typeface="+mn-lt"/>
                        </a:rPr>
                        <a:t>Part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81322"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TOTAL GERAL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31.342.279.563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100,00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38.247.509.364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100,00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TOTAL DOS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10 PRINCIPAIS 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PRODUTOS IMPORTADOS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5.564.394.244</a:t>
                      </a:r>
                    </a:p>
                  </a:txBody>
                  <a:tcPr marL="9525" marR="360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36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5.444.680.750</a:t>
                      </a:r>
                    </a:p>
                  </a:txBody>
                  <a:tcPr marL="9525" marR="360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36000" marT="9525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OUTS.PARTS.P/APARS.D/TELEFONIA/TELEGRAFIA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1.269.759.692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4,05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1.477.040.869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3,86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OUTS.PARTES P/APARELHOS RECEPT.RADIODIF.TELEVISAO,ETC.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1.191.201.195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3,80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1.419.010.972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3,71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BARCOS-FAROIS/QUINDASTES/DOCAS/DIQUES FLUTUANTES,ETC.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 947.736.499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3,02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379.014.904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0,99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TERMINAIS PORTÁTEIS DE TELEFONIA CELULAR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 371.932.448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1,19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539.418.059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1,41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LITORINAS (AUTOMOTORAS),DE FONTE EXT.DE ELETRICIDADE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 360.406.496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1,15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139.352.726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0,36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OUTS.MÁQS.APAR.ELÉTR.C/FUNÇÃO PRÓPRIA,Ñ CIT.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 315.156.766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1,01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205.772.885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0,54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PLACAS DE MICROPROCESSAM.C/DISPOSIT.DISSIPACAO DE CALOR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 289.961.497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0,93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205.695.462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0,54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OUTRAS UNIDADES DE AR CONDICIONADO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 285.513.153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0,91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360.629.345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0,94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OUTS.ADUBOS/FERTILIZ.MINER.QUIM.C/NITROGENIO E FOSFORO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 280.650.787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0,90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        298.188.864 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0,78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  <a:tr h="3264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10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TELA P/MICROCOMPUTADORES PORTATEIS,POLICROMATICA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        252.075.711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0,80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>
                          <a:effectLst/>
                          <a:latin typeface="+mn-lt"/>
                        </a:rPr>
                        <a:t>        420.556.664 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1,10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360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15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552493"/>
              </p:ext>
            </p:extLst>
          </p:nvPr>
        </p:nvGraphicFramePr>
        <p:xfrm>
          <a:off x="611560" y="1196752"/>
          <a:ext cx="8064896" cy="5184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1777"/>
                <a:gridCol w="1950845"/>
                <a:gridCol w="4552274"/>
              </a:tblGrid>
              <a:tr h="2285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Data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Local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Evento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39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Setembro/2016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Pequim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Visita oficial da Srª. PR Dilma Rousseff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Novembro/2015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Paris, França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Encontro da Srª. PR Dilma Rousseff e o Presidente Xi Jinping à margem da COP 21.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Julho/2015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Ufá, Rússia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Encontro entre a Srª. PR Dilma Rousseff e o Presidente Xi Jinping à margem da VII Cúpula do BRICS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Junho/2015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Brasília, Brasil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IV Sessão Plenária da Comissão Sino-Brasileira de Alto Nível de Concertação e Cooperação (COSBAN)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Maio/2015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Brasília e Rio de Janeiro, Brasil 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Visita oficial do Primeiro-Ministro Li Keqiang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39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Abril/2015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Brasília, Brasil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Reunião da Secretaria-Executiva da COSBAN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Janeiro/2015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Pequim, China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Participação do Ministro de Estado das Relações Exteriores na I Reunião Ministerial do Fórum CELAC-China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Janeiro/2015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Brasília, Brasil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Encontro entre a Srª. PR Dilma Rousseff e o Vice-Presidente Li Yuanchao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Novembro/</a:t>
                      </a:r>
                      <a:endParaRPr lang="pt-B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2014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Brisbane, Austrália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Encontro entre a Srª. PR Dilma Rousseff e o Presidente Xi Jinping à margem da IX Cúpula do G-20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39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Julho/2014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Brasília, Brasil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Visita de Estado do Presidente Xi Jinping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39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Abril/2014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Brasília, Brasil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Visita do Ministro dos Negócios Estrangeiros Wang Yi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Novembro/2013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Pequim, Cantão e Macau, China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Visita do Vice-Presidente da República à China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77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Junho/2012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Rio de Janeiro, Brasil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Visita do então Primeiro-Ministro Wen Jiabao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39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Abril/2011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China</a:t>
                      </a:r>
                      <a:endParaRPr lang="pt-BR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Visita de Estado da </a:t>
                      </a:r>
                      <a:r>
                        <a:rPr lang="pt-BR" sz="1000" dirty="0" err="1">
                          <a:effectLst/>
                        </a:rPr>
                        <a:t>Srª</a:t>
                      </a:r>
                      <a:r>
                        <a:rPr lang="pt-BR" sz="1000" dirty="0">
                          <a:effectLst/>
                        </a:rPr>
                        <a:t>. PR Dilma Rousseff à China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899592" y="69269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Visitas e Encontros de Alto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251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Mecanismos Institucionais_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904682" y="-1089550"/>
            <a:ext cx="5334635" cy="7747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4211960" y="4797152"/>
            <a:ext cx="46085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/>
              <a:t>Legenda:</a:t>
            </a:r>
          </a:p>
          <a:p>
            <a:r>
              <a:rPr lang="pt-BR" sz="900" dirty="0"/>
              <a:t>COSBAN – Comissão Sino-Brasileira de Alto Nível de Concertação e Cooperação</a:t>
            </a:r>
          </a:p>
          <a:p>
            <a:r>
              <a:rPr lang="pt-BR" sz="900" dirty="0"/>
              <a:t>MNE – Ministério dos Negócios Estrangeiros da República Popular da China</a:t>
            </a:r>
          </a:p>
          <a:p>
            <a:r>
              <a:rPr lang="pt-BR" sz="900" dirty="0"/>
              <a:t>MOFCOM – Ministério do Comércio da RPC</a:t>
            </a:r>
          </a:p>
          <a:p>
            <a:r>
              <a:rPr lang="pt-BR" sz="900" dirty="0"/>
              <a:t>MF – Ministério das Finanças da RPC</a:t>
            </a:r>
          </a:p>
          <a:p>
            <a:r>
              <a:rPr lang="pt-BR" sz="900" dirty="0"/>
              <a:t>AQSIQ – Administração Geral de Supervisão de Qualidade, Inspeção e Quarentena da RPC</a:t>
            </a:r>
          </a:p>
          <a:p>
            <a:r>
              <a:rPr lang="pt-BR" sz="900" dirty="0"/>
              <a:t> </a:t>
            </a:r>
          </a:p>
          <a:p>
            <a:r>
              <a:rPr lang="pt-BR" sz="900" dirty="0"/>
              <a:t>MOST – Ministério da Ciência e Tecnologia da RPC</a:t>
            </a:r>
          </a:p>
          <a:p>
            <a:r>
              <a:rPr lang="pt-BR" sz="900" dirty="0"/>
              <a:t>MIIT – Ministério da Indústria e Tecnologia da Informação da RPC</a:t>
            </a:r>
          </a:p>
          <a:p>
            <a:r>
              <a:rPr lang="pt-BR" sz="900" dirty="0"/>
              <a:t>NRDC – Comissão Nacional de Desenvolvimento e Reforma da RPC</a:t>
            </a:r>
          </a:p>
          <a:p>
            <a:r>
              <a:rPr lang="pt-BR" sz="900" dirty="0"/>
              <a:t>MA – Ministério da Agricultura da RPC</a:t>
            </a:r>
          </a:p>
          <a:p>
            <a:r>
              <a:rPr lang="pt-BR" sz="900" dirty="0"/>
              <a:t>MC – Ministério da Cultura da RPC</a:t>
            </a:r>
          </a:p>
          <a:p>
            <a:r>
              <a:rPr lang="pt-BR" sz="900" dirty="0"/>
              <a:t>ME – Ministério da Educação da RPC</a:t>
            </a:r>
          </a:p>
          <a:p>
            <a:r>
              <a:rPr lang="pt-BR" sz="900" dirty="0"/>
              <a:t>CNSPF – Comissão Nacional de Saúde e Planejamento Familiar da RPC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142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980728"/>
            <a:ext cx="8352928" cy="5450851"/>
          </a:xfrm>
          <a:prstGeom prst="rect">
            <a:avLst/>
          </a:prstGeom>
          <a:ln cap="rnd">
            <a:solidFill>
              <a:schemeClr val="accent1"/>
            </a:solidFill>
            <a:beve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Investimentos chineses no Brasil concentrados, recentemente, em </a:t>
            </a:r>
            <a:r>
              <a:rPr lang="pt-BR" dirty="0" smtClean="0"/>
              <a:t>infraestrutura</a:t>
            </a:r>
            <a:r>
              <a:rPr lang="pt-BR" dirty="0"/>
              <a:t>. </a:t>
            </a:r>
            <a:endParaRPr lang="pt-BR" sz="16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Os principais instrumentos para a promoção de investimentos em infraestrutura são: </a:t>
            </a:r>
            <a:endParaRPr lang="pt-BR" sz="1600" dirty="0"/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/>
              <a:t>Acordo-Quadro para o Desenvolvimento do Investimento e Cooperação em Capacidade Produtiva entre o MPOG e a Comissão Nacional de Desenvolvimento e Reforma - NDRC (maio/2015); </a:t>
            </a:r>
            <a:endParaRPr lang="pt-BR" sz="1600" dirty="0"/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/>
              <a:t>Fundo Brasil-China de Cooperação para a Expansão da Capacidade Produtiva (junho/2015); </a:t>
            </a:r>
            <a:endParaRPr lang="pt-BR" sz="1600" dirty="0"/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 err="1"/>
              <a:t>MdE</a:t>
            </a:r>
            <a:r>
              <a:rPr lang="pt-BR" dirty="0"/>
              <a:t> entre a Caixa e o banco ICBC (maio/2015). </a:t>
            </a:r>
            <a:endParaRPr lang="pt-BR" sz="16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Há crescente interesse chinês pelo setor ferroviário nacional. Estão em preparação os estudos de viabilidade da ferrovia </a:t>
            </a:r>
            <a:r>
              <a:rPr lang="pt-BR" dirty="0" err="1"/>
              <a:t>bioceânica</a:t>
            </a:r>
            <a:r>
              <a:rPr lang="pt-BR" dirty="0"/>
              <a:t>. </a:t>
            </a:r>
            <a:endParaRPr lang="pt-BR" sz="16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Cresce o interesse chinês pelo setor energético brasileiro, a exemplo da participação das chinesas CNPC e CNOOC no primeiro leilão do </a:t>
            </a:r>
            <a:r>
              <a:rPr lang="pt-BR" dirty="0" err="1"/>
              <a:t>pré</a:t>
            </a:r>
            <a:r>
              <a:rPr lang="pt-BR" dirty="0"/>
              <a:t>-sal e dos investimentos da </a:t>
            </a:r>
            <a:r>
              <a:rPr lang="pt-BR" i="1" dirty="0" err="1"/>
              <a:t>State</a:t>
            </a:r>
            <a:r>
              <a:rPr lang="pt-BR" i="1" dirty="0"/>
              <a:t> Grid </a:t>
            </a:r>
            <a:r>
              <a:rPr lang="pt-BR" dirty="0"/>
              <a:t>e da China Três Gargantas no setor elétrico. </a:t>
            </a:r>
            <a:endParaRPr lang="pt-BR" sz="16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899592" y="436022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Investimentos Chineses no Brasil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6149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795</Words>
  <Application>Microsoft Office PowerPoint</Application>
  <PresentationFormat>Apresentação na tela (4:3)</PresentationFormat>
  <Paragraphs>246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Ministério das Relações Exteriores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Ministério das Relações Exteriores</dc:creator>
  <cp:lastModifiedBy>Ministério das Relações Exteriores</cp:lastModifiedBy>
  <cp:revision>21</cp:revision>
  <dcterms:created xsi:type="dcterms:W3CDTF">2016-03-08T14:55:47Z</dcterms:created>
  <dcterms:modified xsi:type="dcterms:W3CDTF">2016-03-10T12:05:01Z</dcterms:modified>
</cp:coreProperties>
</file>