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29.png" ContentType="image/png"/>
  <Override PartName="/ppt/media/image14.jpeg" ContentType="image/jpe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1045908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09720" y="3923640"/>
            <a:ext cx="1045908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6904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69040" y="392364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09720" y="392364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1045908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909720" y="1825560"/>
            <a:ext cx="1045908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622320" y="1825560"/>
            <a:ext cx="5033520" cy="40161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622320" y="1825560"/>
            <a:ext cx="5033520" cy="40161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909720" y="1825560"/>
            <a:ext cx="10459080" cy="40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1045908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510372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69040" y="1825560"/>
            <a:ext cx="510372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97840" y="520200"/>
            <a:ext cx="1129716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909720" y="392364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69040" y="1825560"/>
            <a:ext cx="510372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09720" y="1825560"/>
            <a:ext cx="10459080" cy="40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510372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6904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69040" y="392364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6904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909720" y="3923640"/>
            <a:ext cx="1045908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1045908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909720" y="3923640"/>
            <a:ext cx="1045908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6904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269040" y="392364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909720" y="392364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1045908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909720" y="1825560"/>
            <a:ext cx="1045908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3622320" y="1825560"/>
            <a:ext cx="5033520" cy="401616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3"/>
          <a:stretch/>
        </p:blipFill>
        <p:spPr>
          <a:xfrm>
            <a:off x="3622320" y="1825560"/>
            <a:ext cx="5033520" cy="40161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909720" y="1825560"/>
            <a:ext cx="10459080" cy="40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1045908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510372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69040" y="1825560"/>
            <a:ext cx="510372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1045908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97840" y="520200"/>
            <a:ext cx="1129716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909720" y="392364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69040" y="1825560"/>
            <a:ext cx="510372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510372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6904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69040" y="392364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6904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909720" y="3923640"/>
            <a:ext cx="1045908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1045908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909720" y="3923640"/>
            <a:ext cx="1045908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6904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69040" y="392364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909720" y="392364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1045908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909720" y="1825560"/>
            <a:ext cx="1045908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3622320" y="1825560"/>
            <a:ext cx="5033520" cy="401616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3"/>
          <a:stretch/>
        </p:blipFill>
        <p:spPr>
          <a:xfrm>
            <a:off x="3622320" y="1825560"/>
            <a:ext cx="5033520" cy="40161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909720" y="1825560"/>
            <a:ext cx="10459080" cy="401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1045908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510372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69040" y="1825560"/>
            <a:ext cx="510372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510372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69040" y="1825560"/>
            <a:ext cx="510372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897840" y="520200"/>
            <a:ext cx="1129716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909720" y="392364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269040" y="1825560"/>
            <a:ext cx="510372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510372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6904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269040" y="392364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6904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909720" y="3923640"/>
            <a:ext cx="1045908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1045908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909720" y="3923640"/>
            <a:ext cx="1045908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6904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269040" y="392364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909720" y="392364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1045908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909720" y="1825560"/>
            <a:ext cx="1045908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2"/>
          <a:stretch/>
        </p:blipFill>
        <p:spPr>
          <a:xfrm>
            <a:off x="3622320" y="1825560"/>
            <a:ext cx="5033520" cy="4016160"/>
          </a:xfrm>
          <a:prstGeom prst="rect">
            <a:avLst/>
          </a:prstGeom>
          <a:ln>
            <a:noFill/>
          </a:ln>
        </p:spPr>
      </p:pic>
      <p:pic>
        <p:nvPicPr>
          <p:cNvPr id="161" name="" descr=""/>
          <p:cNvPicPr/>
          <p:nvPr/>
        </p:nvPicPr>
        <p:blipFill>
          <a:blip r:embed="rId3"/>
          <a:stretch/>
        </p:blipFill>
        <p:spPr>
          <a:xfrm>
            <a:off x="3622320" y="1825560"/>
            <a:ext cx="5033520" cy="40161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97840" y="520200"/>
            <a:ext cx="1129716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09720" y="392364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69040" y="1825560"/>
            <a:ext cx="510372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5103720" cy="40161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6904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69040" y="392364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69040" y="1825560"/>
            <a:ext cx="510372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09720" y="3923640"/>
            <a:ext cx="10459080" cy="191556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pt-BR" sz="6000" spc="599" strike="noStrike" cap="all">
                <a:solidFill>
                  <a:srgbClr val="3c3c3c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CLIQUE PARA EDITAR O TÍTULO MESTRE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12/09/23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AAC5F24-E927-4082-A779-BF511623B04D}" type="slidenum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Clique para editar o formato do texto da estrutura de tópicos</a:t>
            </a:r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2.º nível da estrutura de tópicos</a:t>
            </a:r>
            <a:endParaRPr b="0" lang="pt-BR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3.º nível da estrutura de tópicos</a:t>
            </a:r>
            <a:endParaRPr b="0" lang="pt-BR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4.º nível da estrutura de tópicos</a:t>
            </a:r>
            <a:endParaRPr b="0" lang="pt-BR" sz="1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5.º nível da estrutura de tópicos</a:t>
            </a:r>
            <a:endParaRPr b="0" lang="pt-BR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6.º nível da estrutura de tópicos</a:t>
            </a:r>
            <a:endParaRPr b="0" lang="pt-BR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7.º nível da estrutura de tópicos</a:t>
            </a:r>
            <a:endParaRPr b="0" lang="pt-BR" sz="20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97840" y="520200"/>
            <a:ext cx="1129716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pt-BR" sz="3400" spc="599" strike="noStrike" cap="all">
                <a:solidFill>
                  <a:srgbClr val="3c3c3c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Clique para editar o título Mestre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909720" y="1825560"/>
            <a:ext cx="10459080" cy="40161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Clique para editar o formato do texto da estrutura de tópicos</a:t>
            </a:r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2.º nível da estrutura de tópicos</a:t>
            </a:r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3.º nível da estrutura de tópicos</a:t>
            </a:r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4.º nível da estrutura de tópicos</a:t>
            </a:r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5.º nível da estrutura de tópicos</a:t>
            </a:r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6.º nível da estrutura de tópicos</a:t>
            </a:r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7.º nível da estrutura de tópicosClique para editar os estilos de texto Mestres</a:t>
            </a:r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  <a:p>
            <a:r>
              <a:rPr b="0" lang="pt-BR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Segundo nível</a:t>
            </a:r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  <a:p>
            <a:r>
              <a:rPr b="0" lang="pt-B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Terceiro nível</a:t>
            </a:r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  <a:p>
            <a:r>
              <a:rPr b="0" lang="pt-B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Quarto nível</a:t>
            </a:r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  <a:p>
            <a:r>
              <a:rPr b="0" lang="pt-B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Quinto nível</a:t>
            </a:r>
            <a:endParaRPr b="0" lang="pt-BR" sz="2800" spc="-1" strike="noStrike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Segoe UI Light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12/09/23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A719815-9725-4D62-A77A-430633F59C93}" type="slidenum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CustomShape 6"/>
          <p:cNvSpPr/>
          <p:nvPr/>
        </p:nvSpPr>
        <p:spPr>
          <a:xfrm>
            <a:off x="0" y="6800040"/>
            <a:ext cx="12191760" cy="57600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7"/>
          <p:cNvSpPr/>
          <p:nvPr/>
        </p:nvSpPr>
        <p:spPr>
          <a:xfrm>
            <a:off x="6095880" y="6800040"/>
            <a:ext cx="6095520" cy="57600"/>
          </a:xfrm>
          <a:prstGeom prst="rect">
            <a:avLst/>
          </a:prstGeom>
          <a:solidFill>
            <a:srgbClr val="00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8"/>
          <p:cNvSpPr/>
          <p:nvPr/>
        </p:nvSpPr>
        <p:spPr>
          <a:xfrm>
            <a:off x="9122760" y="6800040"/>
            <a:ext cx="2049840" cy="64080"/>
          </a:xfrm>
          <a:prstGeom prst="rect">
            <a:avLst/>
          </a:prstGeom>
          <a:solidFill>
            <a:srgbClr val="ff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9"/>
          <p:cNvSpPr/>
          <p:nvPr/>
        </p:nvSpPr>
        <p:spPr>
          <a:xfrm>
            <a:off x="10596600" y="6800040"/>
            <a:ext cx="576000" cy="57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6800040"/>
            <a:ext cx="12190680" cy="56520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6095880" y="6800040"/>
            <a:ext cx="6094440" cy="56520"/>
          </a:xfrm>
          <a:prstGeom prst="rect">
            <a:avLst/>
          </a:prstGeom>
          <a:solidFill>
            <a:srgbClr val="00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3"/>
          <p:cNvSpPr/>
          <p:nvPr/>
        </p:nvSpPr>
        <p:spPr>
          <a:xfrm>
            <a:off x="9122760" y="6800040"/>
            <a:ext cx="2048760" cy="63000"/>
          </a:xfrm>
          <a:prstGeom prst="rect">
            <a:avLst/>
          </a:prstGeom>
          <a:solidFill>
            <a:srgbClr val="ff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4"/>
          <p:cNvSpPr/>
          <p:nvPr/>
        </p:nvSpPr>
        <p:spPr>
          <a:xfrm>
            <a:off x="10596600" y="6800040"/>
            <a:ext cx="574920" cy="565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6800040"/>
            <a:ext cx="12191400" cy="57240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2"/>
          <p:cNvSpPr/>
          <p:nvPr/>
        </p:nvSpPr>
        <p:spPr>
          <a:xfrm>
            <a:off x="6095880" y="6800040"/>
            <a:ext cx="6095160" cy="57240"/>
          </a:xfrm>
          <a:prstGeom prst="rect">
            <a:avLst/>
          </a:prstGeom>
          <a:solidFill>
            <a:srgbClr val="00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3"/>
          <p:cNvSpPr/>
          <p:nvPr/>
        </p:nvSpPr>
        <p:spPr>
          <a:xfrm>
            <a:off x="9122760" y="6800040"/>
            <a:ext cx="2049480" cy="63720"/>
          </a:xfrm>
          <a:prstGeom prst="rect">
            <a:avLst/>
          </a:prstGeom>
          <a:solidFill>
            <a:srgbClr val="ff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4"/>
          <p:cNvSpPr/>
          <p:nvPr/>
        </p:nvSpPr>
        <p:spPr>
          <a:xfrm>
            <a:off x="10596600" y="6800040"/>
            <a:ext cx="575640" cy="57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m 4" descr=""/>
          <p:cNvPicPr/>
          <p:nvPr/>
        </p:nvPicPr>
        <p:blipFill>
          <a:blip r:embed="rId1"/>
          <a:stretch/>
        </p:blipFill>
        <p:spPr>
          <a:xfrm rot="10800000">
            <a:off x="12192120" y="681408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63" name="CustomShape 1"/>
          <p:cNvSpPr/>
          <p:nvPr/>
        </p:nvSpPr>
        <p:spPr>
          <a:xfrm>
            <a:off x="11921040" y="0"/>
            <a:ext cx="270360" cy="6857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4" name="Imagem 7" descr=""/>
          <p:cNvPicPr/>
          <p:nvPr/>
        </p:nvPicPr>
        <p:blipFill>
          <a:blip r:embed="rId2"/>
          <a:stretch/>
        </p:blipFill>
        <p:spPr>
          <a:xfrm>
            <a:off x="623520" y="5343840"/>
            <a:ext cx="1587240" cy="616320"/>
          </a:xfrm>
          <a:prstGeom prst="rect">
            <a:avLst/>
          </a:prstGeom>
          <a:ln>
            <a:noFill/>
          </a:ln>
        </p:spPr>
      </p:pic>
      <p:pic>
        <p:nvPicPr>
          <p:cNvPr id="165" name="Imagem 11" descr=""/>
          <p:cNvPicPr/>
          <p:nvPr/>
        </p:nvPicPr>
        <p:blipFill>
          <a:blip r:embed="rId3"/>
          <a:stretch/>
        </p:blipFill>
        <p:spPr>
          <a:xfrm>
            <a:off x="2214720" y="574920"/>
            <a:ext cx="3145320" cy="394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1556280" y="3858480"/>
            <a:ext cx="569520" cy="5554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pt-BR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VIII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441720" y="299160"/>
            <a:ext cx="4614480" cy="1158480"/>
          </a:xfrm>
          <a:prstGeom prst="rect">
            <a:avLst/>
          </a:prstGeom>
          <a:solidFill>
            <a:srgbClr val="00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pt-BR" sz="3400" spc="5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ESTRATÉGIAS UTILIZADAS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2122200" y="2064600"/>
            <a:ext cx="678276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465562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reuniões;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4"/>
          <p:cNvSpPr/>
          <p:nvPr/>
        </p:nvSpPr>
        <p:spPr>
          <a:xfrm>
            <a:off x="2136600" y="3003480"/>
            <a:ext cx="1037736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465562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tutoriais 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5"/>
          <p:cNvSpPr/>
          <p:nvPr/>
        </p:nvSpPr>
        <p:spPr>
          <a:xfrm>
            <a:off x="2136600" y="3861720"/>
            <a:ext cx="715680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465562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podcasts;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6"/>
          <p:cNvSpPr/>
          <p:nvPr/>
        </p:nvSpPr>
        <p:spPr>
          <a:xfrm>
            <a:off x="1556280" y="2967120"/>
            <a:ext cx="569520" cy="5554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VII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7"/>
          <p:cNvSpPr/>
          <p:nvPr/>
        </p:nvSpPr>
        <p:spPr>
          <a:xfrm>
            <a:off x="1556280" y="2061360"/>
            <a:ext cx="569520" cy="5554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VI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8"/>
          <p:cNvSpPr/>
          <p:nvPr/>
        </p:nvSpPr>
        <p:spPr>
          <a:xfrm>
            <a:off x="1556280" y="4778640"/>
            <a:ext cx="569520" cy="5554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IX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9"/>
          <p:cNvSpPr/>
          <p:nvPr/>
        </p:nvSpPr>
        <p:spPr>
          <a:xfrm>
            <a:off x="2056320" y="4815000"/>
            <a:ext cx="692532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46556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r>
              <a:rPr b="0" lang="pt-BR" sz="2800" spc="-1" strike="noStrike">
                <a:solidFill>
                  <a:srgbClr val="465562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enciclopédia previdenciária, entre outras.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10"/>
          <p:cNvSpPr/>
          <p:nvPr/>
        </p:nvSpPr>
        <p:spPr>
          <a:xfrm>
            <a:off x="11332440" y="5661720"/>
            <a:ext cx="730800" cy="1041840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9" name="Imagem 11" descr=""/>
          <p:cNvPicPr/>
          <p:nvPr/>
        </p:nvPicPr>
        <p:blipFill>
          <a:blip r:embed="rId1"/>
          <a:stretch/>
        </p:blipFill>
        <p:spPr>
          <a:xfrm>
            <a:off x="11410200" y="5816160"/>
            <a:ext cx="594360" cy="74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266760" y="278640"/>
            <a:ext cx="3945240" cy="839160"/>
          </a:xfrm>
          <a:prstGeom prst="rect">
            <a:avLst/>
          </a:prstGeom>
          <a:solidFill>
            <a:srgbClr val="00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pt-BR" sz="3400" spc="5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ESCOLA PEP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206640" y="1230480"/>
            <a:ext cx="4321800" cy="94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Euphemia"/>
              </a:rPr>
              <a:t>https://escolapep.inss.gov.br</a:t>
            </a:r>
            <a:r>
              <a:rPr b="0" lang="pt-BR" sz="3200" spc="-1" strike="noStrike">
                <a:solidFill>
                  <a:srgbClr val="465562"/>
                </a:solidFill>
                <a:uFill>
                  <a:solidFill>
                    <a:srgbClr val="ffffff"/>
                  </a:solidFill>
                </a:uFill>
                <a:latin typeface="Euphemia"/>
              </a:rPr>
              <a:t> ​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2" name="Imagem 2" descr=""/>
          <p:cNvPicPr/>
          <p:nvPr/>
        </p:nvPicPr>
        <p:blipFill>
          <a:blip r:embed="rId1"/>
          <a:stretch/>
        </p:blipFill>
        <p:spPr>
          <a:xfrm>
            <a:off x="4683240" y="114120"/>
            <a:ext cx="7407360" cy="3344760"/>
          </a:xfrm>
          <a:prstGeom prst="rect">
            <a:avLst/>
          </a:prstGeom>
          <a:ln>
            <a:noFill/>
          </a:ln>
        </p:spPr>
      </p:pic>
      <p:sp>
        <p:nvSpPr>
          <p:cNvPr id="243" name="CustomShape 3"/>
          <p:cNvSpPr/>
          <p:nvPr/>
        </p:nvSpPr>
        <p:spPr>
          <a:xfrm>
            <a:off x="840600" y="3959640"/>
            <a:ext cx="683100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Aproximadamente 133 mil pessoas cadastradas​;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4"/>
          <p:cNvSpPr/>
          <p:nvPr/>
        </p:nvSpPr>
        <p:spPr>
          <a:xfrm>
            <a:off x="794880" y="4516200"/>
            <a:ext cx="845640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104 turmas dos cursos autoinstrucionais ofertadas em 2023;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5"/>
          <p:cNvSpPr/>
          <p:nvPr/>
        </p:nvSpPr>
        <p:spPr>
          <a:xfrm>
            <a:off x="795960" y="5061600"/>
            <a:ext cx="786960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 podcasts disponíveis;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6"/>
          <p:cNvSpPr/>
          <p:nvPr/>
        </p:nvSpPr>
        <p:spPr>
          <a:xfrm>
            <a:off x="796320" y="5615280"/>
            <a:ext cx="786960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118 termos no glossário previdenciário.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7" name="Gráfico 9" descr=""/>
          <p:cNvPicPr/>
          <p:nvPr/>
        </p:nvPicPr>
        <p:blipFill>
          <a:blip r:embed="rId2"/>
          <a:stretch/>
        </p:blipFill>
        <p:spPr>
          <a:xfrm>
            <a:off x="366480" y="3888360"/>
            <a:ext cx="522720" cy="594720"/>
          </a:xfrm>
          <a:prstGeom prst="rect">
            <a:avLst/>
          </a:prstGeom>
          <a:ln>
            <a:noFill/>
          </a:ln>
        </p:spPr>
      </p:pic>
      <p:pic>
        <p:nvPicPr>
          <p:cNvPr id="248" name="Gráfico 9" descr=""/>
          <p:cNvPicPr/>
          <p:nvPr/>
        </p:nvPicPr>
        <p:blipFill>
          <a:blip r:embed="rId3"/>
          <a:stretch/>
        </p:blipFill>
        <p:spPr>
          <a:xfrm>
            <a:off x="366480" y="4413600"/>
            <a:ext cx="522720" cy="594720"/>
          </a:xfrm>
          <a:prstGeom prst="rect">
            <a:avLst/>
          </a:prstGeom>
          <a:ln>
            <a:noFill/>
          </a:ln>
        </p:spPr>
      </p:pic>
      <p:pic>
        <p:nvPicPr>
          <p:cNvPr id="249" name="Gráfico 9" descr=""/>
          <p:cNvPicPr/>
          <p:nvPr/>
        </p:nvPicPr>
        <p:blipFill>
          <a:blip r:embed="rId4"/>
          <a:stretch/>
        </p:blipFill>
        <p:spPr>
          <a:xfrm>
            <a:off x="366480" y="4969440"/>
            <a:ext cx="522720" cy="594720"/>
          </a:xfrm>
          <a:prstGeom prst="rect">
            <a:avLst/>
          </a:prstGeom>
          <a:ln>
            <a:noFill/>
          </a:ln>
        </p:spPr>
      </p:pic>
      <p:pic>
        <p:nvPicPr>
          <p:cNvPr id="250" name="Gráfico 9" descr=""/>
          <p:cNvPicPr/>
          <p:nvPr/>
        </p:nvPicPr>
        <p:blipFill>
          <a:blip r:embed="rId5"/>
          <a:stretch/>
        </p:blipFill>
        <p:spPr>
          <a:xfrm>
            <a:off x="366480" y="5556600"/>
            <a:ext cx="522720" cy="594720"/>
          </a:xfrm>
          <a:prstGeom prst="rect">
            <a:avLst/>
          </a:prstGeom>
          <a:ln>
            <a:noFill/>
          </a:ln>
        </p:spPr>
      </p:pic>
      <p:sp>
        <p:nvSpPr>
          <p:cNvPr id="251" name="CustomShape 7"/>
          <p:cNvSpPr/>
          <p:nvPr/>
        </p:nvSpPr>
        <p:spPr>
          <a:xfrm>
            <a:off x="11332440" y="5661720"/>
            <a:ext cx="730800" cy="1041840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2" name="Imagem 11" descr=""/>
          <p:cNvPicPr/>
          <p:nvPr/>
        </p:nvPicPr>
        <p:blipFill>
          <a:blip r:embed="rId6"/>
          <a:stretch/>
        </p:blipFill>
        <p:spPr>
          <a:xfrm>
            <a:off x="11410200" y="5816160"/>
            <a:ext cx="594360" cy="74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791640" y="216720"/>
            <a:ext cx="3945240" cy="839160"/>
          </a:xfrm>
          <a:prstGeom prst="rect">
            <a:avLst/>
          </a:prstGeom>
          <a:solidFill>
            <a:srgbClr val="00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pt-BR" sz="3400" spc="5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ESCOLA PEP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4" name="Imagem 8" descr=""/>
          <p:cNvPicPr/>
          <p:nvPr/>
        </p:nvPicPr>
        <p:blipFill>
          <a:blip r:embed="rId1"/>
          <a:stretch/>
        </p:blipFill>
        <p:spPr>
          <a:xfrm>
            <a:off x="874440" y="1433880"/>
            <a:ext cx="1817640" cy="1162080"/>
          </a:xfrm>
          <a:prstGeom prst="rect">
            <a:avLst/>
          </a:prstGeom>
          <a:ln>
            <a:noFill/>
          </a:ln>
        </p:spPr>
      </p:pic>
      <p:pic>
        <p:nvPicPr>
          <p:cNvPr id="255" name="Imagem 9" descr=""/>
          <p:cNvPicPr/>
          <p:nvPr/>
        </p:nvPicPr>
        <p:blipFill>
          <a:blip r:embed="rId2"/>
          <a:stretch/>
        </p:blipFill>
        <p:spPr>
          <a:xfrm>
            <a:off x="3593880" y="1417320"/>
            <a:ext cx="1778400" cy="1209240"/>
          </a:xfrm>
          <a:prstGeom prst="rect">
            <a:avLst/>
          </a:prstGeom>
          <a:ln>
            <a:noFill/>
          </a:ln>
        </p:spPr>
      </p:pic>
      <p:pic>
        <p:nvPicPr>
          <p:cNvPr id="256" name="Imagem 10" descr=""/>
          <p:cNvPicPr/>
          <p:nvPr/>
        </p:nvPicPr>
        <p:blipFill>
          <a:blip r:embed="rId3"/>
          <a:stretch/>
        </p:blipFill>
        <p:spPr>
          <a:xfrm>
            <a:off x="5944680" y="1390680"/>
            <a:ext cx="1919880" cy="1256400"/>
          </a:xfrm>
          <a:prstGeom prst="rect">
            <a:avLst/>
          </a:prstGeom>
          <a:ln>
            <a:noFill/>
          </a:ln>
        </p:spPr>
      </p:pic>
      <p:pic>
        <p:nvPicPr>
          <p:cNvPr id="257" name="Imagem 11" descr=""/>
          <p:cNvPicPr/>
          <p:nvPr/>
        </p:nvPicPr>
        <p:blipFill>
          <a:blip r:embed="rId4"/>
          <a:stretch/>
        </p:blipFill>
        <p:spPr>
          <a:xfrm>
            <a:off x="8677440" y="1339200"/>
            <a:ext cx="1967400" cy="1256400"/>
          </a:xfrm>
          <a:prstGeom prst="rect">
            <a:avLst/>
          </a:prstGeom>
          <a:ln>
            <a:noFill/>
          </a:ln>
        </p:spPr>
      </p:pic>
      <p:pic>
        <p:nvPicPr>
          <p:cNvPr id="258" name="Imagem 12" descr=""/>
          <p:cNvPicPr/>
          <p:nvPr/>
        </p:nvPicPr>
        <p:blipFill>
          <a:blip r:embed="rId5"/>
          <a:stretch/>
        </p:blipFill>
        <p:spPr>
          <a:xfrm>
            <a:off x="857520" y="3087360"/>
            <a:ext cx="1825560" cy="1162080"/>
          </a:xfrm>
          <a:prstGeom prst="rect">
            <a:avLst/>
          </a:prstGeom>
          <a:ln>
            <a:noFill/>
          </a:ln>
        </p:spPr>
      </p:pic>
      <p:pic>
        <p:nvPicPr>
          <p:cNvPr id="259" name="Imagem 13" descr=""/>
          <p:cNvPicPr/>
          <p:nvPr/>
        </p:nvPicPr>
        <p:blipFill>
          <a:blip r:embed="rId6"/>
          <a:stretch/>
        </p:blipFill>
        <p:spPr>
          <a:xfrm>
            <a:off x="3441960" y="3046320"/>
            <a:ext cx="1882080" cy="1209240"/>
          </a:xfrm>
          <a:prstGeom prst="rect">
            <a:avLst/>
          </a:prstGeom>
          <a:ln>
            <a:noFill/>
          </a:ln>
        </p:spPr>
      </p:pic>
      <p:pic>
        <p:nvPicPr>
          <p:cNvPr id="260" name="Imagem 14" descr=""/>
          <p:cNvPicPr/>
          <p:nvPr/>
        </p:nvPicPr>
        <p:blipFill>
          <a:blip r:embed="rId7"/>
          <a:stretch/>
        </p:blipFill>
        <p:spPr>
          <a:xfrm>
            <a:off x="5961600" y="3043800"/>
            <a:ext cx="1882080" cy="1209240"/>
          </a:xfrm>
          <a:prstGeom prst="rect">
            <a:avLst/>
          </a:prstGeom>
          <a:ln>
            <a:noFill/>
          </a:ln>
        </p:spPr>
      </p:pic>
      <p:pic>
        <p:nvPicPr>
          <p:cNvPr id="261" name="Imagem 15" descr=""/>
          <p:cNvPicPr/>
          <p:nvPr/>
        </p:nvPicPr>
        <p:blipFill>
          <a:blip r:embed="rId8"/>
          <a:stretch/>
        </p:blipFill>
        <p:spPr>
          <a:xfrm>
            <a:off x="8677440" y="2992320"/>
            <a:ext cx="1967400" cy="1256400"/>
          </a:xfrm>
          <a:prstGeom prst="rect">
            <a:avLst/>
          </a:prstGeom>
          <a:ln>
            <a:noFill/>
          </a:ln>
        </p:spPr>
      </p:pic>
      <p:pic>
        <p:nvPicPr>
          <p:cNvPr id="262" name="Imagem 16" descr=""/>
          <p:cNvPicPr/>
          <p:nvPr/>
        </p:nvPicPr>
        <p:blipFill>
          <a:blip r:embed="rId9"/>
          <a:stretch/>
        </p:blipFill>
        <p:spPr>
          <a:xfrm>
            <a:off x="833040" y="4769640"/>
            <a:ext cx="1817640" cy="1190520"/>
          </a:xfrm>
          <a:prstGeom prst="rect">
            <a:avLst/>
          </a:prstGeom>
          <a:ln>
            <a:noFill/>
          </a:ln>
        </p:spPr>
      </p:pic>
      <p:pic>
        <p:nvPicPr>
          <p:cNvPr id="263" name="Imagem 17" descr=""/>
          <p:cNvPicPr/>
          <p:nvPr/>
        </p:nvPicPr>
        <p:blipFill>
          <a:blip r:embed="rId10"/>
          <a:stretch/>
        </p:blipFill>
        <p:spPr>
          <a:xfrm>
            <a:off x="3499920" y="4814640"/>
            <a:ext cx="1874160" cy="1305360"/>
          </a:xfrm>
          <a:prstGeom prst="rect">
            <a:avLst/>
          </a:prstGeom>
          <a:ln>
            <a:noFill/>
          </a:ln>
        </p:spPr>
      </p:pic>
      <p:pic>
        <p:nvPicPr>
          <p:cNvPr id="264" name="Imagem 18" descr=""/>
          <p:cNvPicPr/>
          <p:nvPr/>
        </p:nvPicPr>
        <p:blipFill>
          <a:blip r:embed="rId11"/>
          <a:stretch/>
        </p:blipFill>
        <p:spPr>
          <a:xfrm>
            <a:off x="5999040" y="4815000"/>
            <a:ext cx="1770480" cy="1305000"/>
          </a:xfrm>
          <a:prstGeom prst="rect">
            <a:avLst/>
          </a:prstGeom>
          <a:ln>
            <a:noFill/>
          </a:ln>
        </p:spPr>
      </p:pic>
      <p:pic>
        <p:nvPicPr>
          <p:cNvPr id="265" name="Imagem 19" descr=""/>
          <p:cNvPicPr/>
          <p:nvPr/>
        </p:nvPicPr>
        <p:blipFill>
          <a:blip r:embed="rId12"/>
          <a:stretch/>
        </p:blipFill>
        <p:spPr>
          <a:xfrm>
            <a:off x="8677800" y="4927320"/>
            <a:ext cx="2006280" cy="1193040"/>
          </a:xfrm>
          <a:prstGeom prst="rect">
            <a:avLst/>
          </a:prstGeom>
          <a:ln>
            <a:noFill/>
          </a:ln>
        </p:spPr>
      </p:pic>
      <p:sp>
        <p:nvSpPr>
          <p:cNvPr id="266" name="CustomShape 2"/>
          <p:cNvSpPr/>
          <p:nvPr/>
        </p:nvSpPr>
        <p:spPr>
          <a:xfrm>
            <a:off x="11332440" y="5661720"/>
            <a:ext cx="730800" cy="1041840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7" name="Imagem 11" descr=""/>
          <p:cNvPicPr/>
          <p:nvPr/>
        </p:nvPicPr>
        <p:blipFill>
          <a:blip r:embed="rId13"/>
          <a:stretch/>
        </p:blipFill>
        <p:spPr>
          <a:xfrm>
            <a:off x="11410200" y="5816160"/>
            <a:ext cx="594360" cy="74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m 2" descr=""/>
          <p:cNvPicPr/>
          <p:nvPr/>
        </p:nvPicPr>
        <p:blipFill>
          <a:blip r:embed="rId1"/>
          <a:stretch/>
        </p:blipFill>
        <p:spPr>
          <a:xfrm>
            <a:off x="1882440" y="5012640"/>
            <a:ext cx="8414640" cy="1735920"/>
          </a:xfrm>
          <a:prstGeom prst="rect">
            <a:avLst/>
          </a:prstGeom>
          <a:ln>
            <a:noFill/>
          </a:ln>
        </p:spPr>
      </p:pic>
      <p:sp>
        <p:nvSpPr>
          <p:cNvPr id="269" name="TextShape 1"/>
          <p:cNvSpPr txBox="1"/>
          <p:nvPr/>
        </p:nvSpPr>
        <p:spPr>
          <a:xfrm>
            <a:off x="1402200" y="1798200"/>
            <a:ext cx="9763920" cy="1325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pt-BR" sz="3400" spc="599" strike="noStrike" cap="all">
                <a:solidFill>
                  <a:srgbClr val="3c3c3c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Obrigada!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1552680" y="2681640"/>
            <a:ext cx="9463680" cy="70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Euphemia"/>
              </a:rPr>
              <a:t>Equipe INSS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11332440" y="5661720"/>
            <a:ext cx="730800" cy="1041840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2" name="Imagem 11" descr=""/>
          <p:cNvPicPr/>
          <p:nvPr/>
        </p:nvPicPr>
        <p:blipFill>
          <a:blip r:embed="rId2"/>
          <a:stretch/>
        </p:blipFill>
        <p:spPr>
          <a:xfrm>
            <a:off x="11410200" y="5816160"/>
            <a:ext cx="594360" cy="74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m 2" descr=""/>
          <p:cNvPicPr/>
          <p:nvPr/>
        </p:nvPicPr>
        <p:blipFill>
          <a:blip r:embed="rId1"/>
          <a:srcRect l="2435" t="3950" r="3846" b="3800"/>
          <a:stretch/>
        </p:blipFill>
        <p:spPr>
          <a:xfrm>
            <a:off x="4041000" y="112680"/>
            <a:ext cx="8086320" cy="6699600"/>
          </a:xfrm>
          <a:prstGeom prst="rect">
            <a:avLst/>
          </a:prstGeom>
          <a:ln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135000" y="153000"/>
            <a:ext cx="4881240" cy="720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pt-BR" sz="4000" spc="59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  </a:t>
            </a:r>
            <a:r>
              <a:rPr b="1" lang="pt-BR" sz="4000" spc="59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Quem somos: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595440" y="321120"/>
            <a:ext cx="4508280" cy="785880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4400" spc="59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   </a:t>
            </a:r>
            <a:r>
              <a:rPr b="1" lang="pt-BR" sz="4400" spc="59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Missão  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592200" y="1141920"/>
            <a:ext cx="4588560" cy="271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Garantir proteção social aos cidadãos por meio do reconhecimento de direitos.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6778080" y="1074960"/>
            <a:ext cx="4824000" cy="131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Ser reconhecido pela excelência no relacionamento com o cidadão.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6848280" y="321120"/>
            <a:ext cx="4664880" cy="785880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3600" spc="59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Visão 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5"/>
          <p:cNvSpPr/>
          <p:nvPr/>
        </p:nvSpPr>
        <p:spPr>
          <a:xfrm>
            <a:off x="3385800" y="2584440"/>
            <a:ext cx="5460840" cy="785880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3600" spc="59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Mapa estratégico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6"/>
          <p:cNvSpPr/>
          <p:nvPr/>
        </p:nvSpPr>
        <p:spPr>
          <a:xfrm>
            <a:off x="4839480" y="3461760"/>
            <a:ext cx="2560320" cy="39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Foco no Cidadão 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7"/>
          <p:cNvSpPr/>
          <p:nvPr/>
        </p:nvSpPr>
        <p:spPr>
          <a:xfrm>
            <a:off x="4346280" y="3853800"/>
            <a:ext cx="3512880" cy="548280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AMPLIAR O RECONHECIMENTO AUTOMÁTICO DO DIREITO 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8"/>
          <p:cNvSpPr/>
          <p:nvPr/>
        </p:nvSpPr>
        <p:spPr>
          <a:xfrm>
            <a:off x="1914480" y="4559760"/>
            <a:ext cx="3815280" cy="548280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GARANTIR A EFETIVIDADE NO PAGAMENTO DOS BENEFÍCIOS 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9"/>
          <p:cNvSpPr/>
          <p:nvPr/>
        </p:nvSpPr>
        <p:spPr>
          <a:xfrm>
            <a:off x="6509160" y="4559760"/>
            <a:ext cx="3580200" cy="548280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INCENTIVAR A EDUCAÇÃO PREVIDÊNCIÁRIA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10"/>
          <p:cNvSpPr/>
          <p:nvPr/>
        </p:nvSpPr>
        <p:spPr>
          <a:xfrm>
            <a:off x="1914480" y="5355360"/>
            <a:ext cx="3815280" cy="582120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APRIMORAR O CADASTRO COM O CIDADÃO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11"/>
          <p:cNvSpPr/>
          <p:nvPr/>
        </p:nvSpPr>
        <p:spPr>
          <a:xfrm>
            <a:off x="6509160" y="5355360"/>
            <a:ext cx="3580200" cy="582120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PROMOVER A GESTÃO DA INFORMAÇÃO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12"/>
          <p:cNvSpPr/>
          <p:nvPr/>
        </p:nvSpPr>
        <p:spPr>
          <a:xfrm>
            <a:off x="6475320" y="6117480"/>
            <a:ext cx="3613680" cy="582120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FACILITAR O SERVIÇO AOS SERVIÇOS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13"/>
          <p:cNvSpPr/>
          <p:nvPr/>
        </p:nvSpPr>
        <p:spPr>
          <a:xfrm>
            <a:off x="1914480" y="6083640"/>
            <a:ext cx="3815280" cy="615600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DESBUROCRATIZAR OS PROCESSOS DE TRABALHO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14"/>
          <p:cNvSpPr/>
          <p:nvPr/>
        </p:nvSpPr>
        <p:spPr>
          <a:xfrm>
            <a:off x="6549480" y="4465440"/>
            <a:ext cx="3560760" cy="675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15"/>
          <p:cNvSpPr/>
          <p:nvPr/>
        </p:nvSpPr>
        <p:spPr>
          <a:xfrm>
            <a:off x="6549480" y="4465440"/>
            <a:ext cx="3560760" cy="675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16"/>
          <p:cNvSpPr/>
          <p:nvPr/>
        </p:nvSpPr>
        <p:spPr>
          <a:xfrm>
            <a:off x="6576120" y="4465440"/>
            <a:ext cx="3556080" cy="675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296640" y="182520"/>
            <a:ext cx="4338360" cy="952200"/>
          </a:xfrm>
          <a:prstGeom prst="rect">
            <a:avLst/>
          </a:prstGeom>
          <a:solidFill>
            <a:srgbClr val="00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3200" spc="596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MEU INSS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11332440" y="5661720"/>
            <a:ext cx="730440" cy="1041480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6" name="Imagem 11" descr=""/>
          <p:cNvPicPr/>
          <p:nvPr/>
        </p:nvPicPr>
        <p:blipFill>
          <a:blip r:embed="rId1"/>
          <a:stretch/>
        </p:blipFill>
        <p:spPr>
          <a:xfrm>
            <a:off x="11410200" y="5816160"/>
            <a:ext cx="594000" cy="739800"/>
          </a:xfrm>
          <a:prstGeom prst="rect">
            <a:avLst/>
          </a:prstGeom>
          <a:ln>
            <a:noFill/>
          </a:ln>
        </p:spPr>
      </p:pic>
      <p:pic>
        <p:nvPicPr>
          <p:cNvPr id="187" name="Imagem 10" descr=""/>
          <p:cNvPicPr/>
          <p:nvPr/>
        </p:nvPicPr>
        <p:blipFill>
          <a:blip r:embed="rId2"/>
          <a:stretch/>
        </p:blipFill>
        <p:spPr>
          <a:xfrm>
            <a:off x="5200560" y="217080"/>
            <a:ext cx="2878200" cy="6246360"/>
          </a:xfrm>
          <a:prstGeom prst="rect">
            <a:avLst/>
          </a:prstGeom>
          <a:ln>
            <a:noFill/>
          </a:ln>
        </p:spPr>
      </p:pic>
      <p:sp>
        <p:nvSpPr>
          <p:cNvPr id="188" name="CustomShape 3"/>
          <p:cNvSpPr/>
          <p:nvPr/>
        </p:nvSpPr>
        <p:spPr>
          <a:xfrm>
            <a:off x="8140320" y="4861080"/>
            <a:ext cx="838440" cy="4363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4"/>
          <p:cNvSpPr/>
          <p:nvPr/>
        </p:nvSpPr>
        <p:spPr>
          <a:xfrm>
            <a:off x="7040160" y="4590720"/>
            <a:ext cx="979920" cy="9306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333360" y="577800"/>
            <a:ext cx="2957400" cy="663120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pt-BR" sz="1800" spc="5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  </a:t>
            </a:r>
            <a:r>
              <a:rPr b="1" lang="pt-BR" sz="2400" spc="5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O que é?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1" name="Imagem 4" descr=""/>
          <p:cNvPicPr/>
          <p:nvPr/>
        </p:nvPicPr>
        <p:blipFill>
          <a:blip r:embed="rId1"/>
          <a:stretch/>
        </p:blipFill>
        <p:spPr>
          <a:xfrm>
            <a:off x="2617560" y="-45360"/>
            <a:ext cx="1508400" cy="1900080"/>
          </a:xfrm>
          <a:prstGeom prst="rect">
            <a:avLst/>
          </a:prstGeom>
          <a:ln>
            <a:noFill/>
          </a:ln>
        </p:spPr>
      </p:pic>
      <p:sp>
        <p:nvSpPr>
          <p:cNvPr id="192" name="CustomShape 2"/>
          <p:cNvSpPr/>
          <p:nvPr/>
        </p:nvSpPr>
        <p:spPr>
          <a:xfrm>
            <a:off x="1085400" y="2822760"/>
            <a:ext cx="10024560" cy="271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Programa de Educação Previdenciária (PEP) é um Programa Social do Governo Federal que tem o objetivo de orientar e informar a sociedade acerca de seus direitos e deveres relacionados à Previdência Social, fomentando proteção social aos cidadãos, inclusão e permanência no Regime Geral de Previdência Social (RGPS). 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11332440" y="5661720"/>
            <a:ext cx="730800" cy="1041840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4" name="Imagem 11" descr=""/>
          <p:cNvPicPr/>
          <p:nvPr/>
        </p:nvPicPr>
        <p:blipFill>
          <a:blip r:embed="rId2"/>
          <a:stretch/>
        </p:blipFill>
        <p:spPr>
          <a:xfrm>
            <a:off x="11410200" y="5816160"/>
            <a:ext cx="594360" cy="74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085400" y="2727720"/>
            <a:ext cx="10024560" cy="271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Surgiu em um cenário cujas estatísticas oficiais expressavam que, de cada 10 (dez) trabalhadores/as, apenas 04 (quatro) estavam inseridos/as no sistema previdenciário. 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561960" y="682560"/>
            <a:ext cx="3900240" cy="529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pt-BR" sz="2400" spc="5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  </a:t>
            </a:r>
            <a:r>
              <a:rPr b="1" lang="pt-BR" sz="2400" spc="5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Porque surgiu?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Imagem 4" descr=""/>
          <p:cNvPicPr/>
          <p:nvPr/>
        </p:nvPicPr>
        <p:blipFill>
          <a:blip r:embed="rId1"/>
          <a:stretch/>
        </p:blipFill>
        <p:spPr>
          <a:xfrm>
            <a:off x="3989160" y="-109440"/>
            <a:ext cx="1460880" cy="1828080"/>
          </a:xfrm>
          <a:prstGeom prst="rect">
            <a:avLst/>
          </a:prstGeom>
          <a:ln>
            <a:noFill/>
          </a:ln>
        </p:spPr>
      </p:pic>
      <p:sp>
        <p:nvSpPr>
          <p:cNvPr id="198" name="CustomShape 3"/>
          <p:cNvSpPr/>
          <p:nvPr/>
        </p:nvSpPr>
        <p:spPr>
          <a:xfrm>
            <a:off x="11332440" y="5661720"/>
            <a:ext cx="730800" cy="1041840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9" name="Imagem 11" descr=""/>
          <p:cNvPicPr/>
          <p:nvPr/>
        </p:nvPicPr>
        <p:blipFill>
          <a:blip r:embed="rId2"/>
          <a:stretch/>
        </p:blipFill>
        <p:spPr>
          <a:xfrm>
            <a:off x="11410200" y="5816160"/>
            <a:ext cx="594360" cy="74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561960" y="682560"/>
            <a:ext cx="4109760" cy="529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pt-BR" sz="2400" spc="5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 </a:t>
            </a:r>
            <a:r>
              <a:rPr b="1" lang="pt-BR" sz="2400" spc="5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Linha do Tempo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614880" y="2383920"/>
            <a:ext cx="2388600" cy="906840"/>
          </a:xfrm>
          <a:prstGeom prst="roundRect">
            <a:avLst>
              <a:gd name="adj" fmla="val 10000"/>
            </a:avLst>
          </a:prstGeom>
          <a:solidFill>
            <a:schemeClr val="accent5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49400" rIns="149400" tIns="149400" bIns="382320"/>
          <a:p>
            <a:pPr>
              <a:lnSpc>
                <a:spcPct val="90000"/>
              </a:lnSpc>
            </a:pPr>
            <a:r>
              <a:rPr b="1" lang="pt-BR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Black"/>
                <a:ea typeface="Segoe UI Black"/>
              </a:rPr>
              <a:t>2000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1104120" y="2988720"/>
            <a:ext cx="2388600" cy="1884960"/>
          </a:xfrm>
          <a:prstGeom prst="roundRect">
            <a:avLst>
              <a:gd name="adj" fmla="val 1000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4480" rIns="149400" tIns="204480" bIns="204840"/>
          <a:p>
            <a:pPr lvl="1" marL="228600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ova"/>
              </a:rPr>
              <a:t>Criação do Programa de Estabilidade Social - PES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4"/>
          <p:cNvSpPr/>
          <p:nvPr/>
        </p:nvSpPr>
        <p:spPr>
          <a:xfrm>
            <a:off x="3365640" y="2388960"/>
            <a:ext cx="767520" cy="59436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5"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5"/>
          <p:cNvSpPr/>
          <p:nvPr/>
        </p:nvSpPr>
        <p:spPr>
          <a:xfrm>
            <a:off x="4452120" y="2383920"/>
            <a:ext cx="2388600" cy="906840"/>
          </a:xfrm>
          <a:prstGeom prst="roundRect">
            <a:avLst>
              <a:gd name="adj" fmla="val 10000"/>
            </a:avLst>
          </a:prstGeom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49400" rIns="149400" tIns="149400" bIns="382320"/>
          <a:p>
            <a:pPr>
              <a:lnSpc>
                <a:spcPct val="90000"/>
              </a:lnSpc>
            </a:pPr>
            <a:r>
              <a:rPr b="1" lang="pt-BR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Black"/>
                <a:ea typeface="Segoe UI Black"/>
              </a:rPr>
              <a:t>2003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6"/>
          <p:cNvSpPr/>
          <p:nvPr/>
        </p:nvSpPr>
        <p:spPr>
          <a:xfrm>
            <a:off x="4941360" y="2988720"/>
            <a:ext cx="2388600" cy="1884960"/>
          </a:xfrm>
          <a:prstGeom prst="roundRect">
            <a:avLst>
              <a:gd name="adj" fmla="val 1000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5">
                <a:hueOff val="-3379271"/>
                <a:satOff val="-8710"/>
                <a:lumOff val="-5883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4480" rIns="149400" tIns="204480" bIns="204840"/>
          <a:p>
            <a:pPr lvl="1" marL="228600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ova"/>
              </a:rPr>
              <a:t>Institui o Programa de Educação Previdenciária - PEP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7"/>
          <p:cNvSpPr/>
          <p:nvPr/>
        </p:nvSpPr>
        <p:spPr>
          <a:xfrm>
            <a:off x="7203240" y="2388960"/>
            <a:ext cx="767520" cy="59436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8"/>
          <p:cNvSpPr/>
          <p:nvPr/>
        </p:nvSpPr>
        <p:spPr>
          <a:xfrm>
            <a:off x="8289360" y="2383920"/>
            <a:ext cx="2388600" cy="906840"/>
          </a:xfrm>
          <a:prstGeom prst="roundRect">
            <a:avLst>
              <a:gd name="adj" fmla="val 10000"/>
            </a:avLst>
          </a:prstGeom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49400" rIns="149400" tIns="149400" bIns="382320"/>
          <a:p>
            <a:pPr>
              <a:lnSpc>
                <a:spcPct val="90000"/>
              </a:lnSpc>
            </a:pPr>
            <a:r>
              <a:rPr b="1" lang="pt-BR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Black"/>
                <a:ea typeface="Segoe UI Black"/>
              </a:rPr>
              <a:t>2010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9"/>
          <p:cNvSpPr/>
          <p:nvPr/>
        </p:nvSpPr>
        <p:spPr>
          <a:xfrm>
            <a:off x="8778600" y="2988720"/>
            <a:ext cx="2388600" cy="1884960"/>
          </a:xfrm>
          <a:prstGeom prst="roundRect">
            <a:avLst>
              <a:gd name="adj" fmla="val 1000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5">
                <a:hueOff val="-6758543"/>
                <a:satOff val="-17419"/>
                <a:lumOff val="-11765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204480" rIns="149400" tIns="204480" bIns="204840"/>
          <a:p>
            <a:pPr lvl="1" marL="228600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t-BR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ova"/>
                <a:ea typeface="Segoe UI Black"/>
              </a:rPr>
              <a:t>O PEP passou para o INSS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10"/>
          <p:cNvSpPr/>
          <p:nvPr/>
        </p:nvSpPr>
        <p:spPr>
          <a:xfrm>
            <a:off x="11332440" y="5661720"/>
            <a:ext cx="730800" cy="1041840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0" name="Imagem 11" descr=""/>
          <p:cNvPicPr/>
          <p:nvPr/>
        </p:nvPicPr>
        <p:blipFill>
          <a:blip r:embed="rId1"/>
          <a:stretch/>
        </p:blipFill>
        <p:spPr>
          <a:xfrm>
            <a:off x="11410200" y="5816160"/>
            <a:ext cx="594360" cy="74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530280" y="491400"/>
            <a:ext cx="4424400" cy="742320"/>
          </a:xfrm>
          <a:prstGeom prst="rect">
            <a:avLst/>
          </a:prstGeom>
          <a:solidFill>
            <a:srgbClr val="ff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pt-BR" sz="3400" spc="5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  </a:t>
            </a:r>
            <a:r>
              <a:rPr b="1" lang="pt-BR" sz="3400" spc="5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OBJETIVOS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2" name="Gráfico 2" descr=""/>
          <p:cNvPicPr/>
          <p:nvPr/>
        </p:nvPicPr>
        <p:blipFill>
          <a:blip r:embed="rId1"/>
          <a:stretch/>
        </p:blipFill>
        <p:spPr>
          <a:xfrm>
            <a:off x="4114800" y="470160"/>
            <a:ext cx="770400" cy="756000"/>
          </a:xfrm>
          <a:prstGeom prst="rect">
            <a:avLst/>
          </a:prstGeom>
          <a:ln>
            <a:noFill/>
          </a:ln>
        </p:spPr>
      </p:pic>
      <p:sp>
        <p:nvSpPr>
          <p:cNvPr id="213" name="CustomShape 2"/>
          <p:cNvSpPr/>
          <p:nvPr/>
        </p:nvSpPr>
        <p:spPr>
          <a:xfrm>
            <a:off x="526320" y="1949400"/>
            <a:ext cx="10247760" cy="393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 - disseminar informações e orientações institucionais dos direitos e deveres previdenciários e a importância do Seguro Social;​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​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 - formar disseminadores e promover ações educativas;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​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III – promover ações e participar de eventos, voltados para divulgação dos serviços previdenciários, com vistas a integrar a Previdência Social no cotidiano da sociedade.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465562"/>
                </a:solidFill>
                <a:uFill>
                  <a:solidFill>
                    <a:srgbClr val="ffffff"/>
                  </a:solidFill>
                </a:uFill>
                <a:latin typeface="Euphemia"/>
              </a:rPr>
              <a:t>​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11332440" y="5661720"/>
            <a:ext cx="730800" cy="1041840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5" name="Imagem 11" descr=""/>
          <p:cNvPicPr/>
          <p:nvPr/>
        </p:nvPicPr>
        <p:blipFill>
          <a:blip r:embed="rId2"/>
          <a:stretch/>
        </p:blipFill>
        <p:spPr>
          <a:xfrm>
            <a:off x="11410200" y="5816160"/>
            <a:ext cx="594360" cy="74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556280" y="3858480"/>
            <a:ext cx="569520" cy="5554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III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441720" y="299160"/>
            <a:ext cx="4614480" cy="1158480"/>
          </a:xfrm>
          <a:prstGeom prst="rect">
            <a:avLst/>
          </a:prstGeom>
          <a:solidFill>
            <a:srgbClr val="00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pt-BR" sz="3400" spc="599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ESTRATÉGIAS UTILIZADAS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2122200" y="2064600"/>
            <a:ext cx="678276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46556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orientação e informação;​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4"/>
          <p:cNvSpPr/>
          <p:nvPr/>
        </p:nvSpPr>
        <p:spPr>
          <a:xfrm>
            <a:off x="2136600" y="2941560"/>
            <a:ext cx="1037736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46556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palestras presenciais ou on-line;​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5"/>
          <p:cNvSpPr/>
          <p:nvPr/>
        </p:nvSpPr>
        <p:spPr>
          <a:xfrm>
            <a:off x="2136600" y="3861720"/>
            <a:ext cx="715680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46556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programas de mídia;​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6"/>
          <p:cNvSpPr/>
          <p:nvPr/>
        </p:nvSpPr>
        <p:spPr>
          <a:xfrm>
            <a:off x="1556280" y="2967120"/>
            <a:ext cx="569520" cy="5554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II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7"/>
          <p:cNvSpPr/>
          <p:nvPr/>
        </p:nvSpPr>
        <p:spPr>
          <a:xfrm>
            <a:off x="1556280" y="2061360"/>
            <a:ext cx="569520" cy="5554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8"/>
          <p:cNvSpPr/>
          <p:nvPr/>
        </p:nvSpPr>
        <p:spPr>
          <a:xfrm>
            <a:off x="1556280" y="4778640"/>
            <a:ext cx="569520" cy="5554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IV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9"/>
          <p:cNvSpPr/>
          <p:nvPr/>
        </p:nvSpPr>
        <p:spPr>
          <a:xfrm>
            <a:off x="1556280" y="5698800"/>
            <a:ext cx="569520" cy="5554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V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10"/>
          <p:cNvSpPr/>
          <p:nvPr/>
        </p:nvSpPr>
        <p:spPr>
          <a:xfrm>
            <a:off x="2056320" y="4815000"/>
            <a:ext cx="692532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46556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r>
              <a:rPr b="0" lang="pt-BR" sz="2800" spc="-1" strike="noStrike">
                <a:solidFill>
                  <a:srgbClr val="46556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curso de disseminadores presencial e on-line;​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11"/>
          <p:cNvSpPr/>
          <p:nvPr/>
        </p:nvSpPr>
        <p:spPr>
          <a:xfrm>
            <a:off x="2124000" y="5716080"/>
            <a:ext cx="478440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46556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cursos a distância;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12"/>
          <p:cNvSpPr/>
          <p:nvPr/>
        </p:nvSpPr>
        <p:spPr>
          <a:xfrm>
            <a:off x="11332440" y="5661720"/>
            <a:ext cx="730800" cy="1041840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8" name="Imagem 11" descr=""/>
          <p:cNvPicPr/>
          <p:nvPr/>
        </p:nvPicPr>
        <p:blipFill>
          <a:blip r:embed="rId1"/>
          <a:stretch/>
        </p:blipFill>
        <p:spPr>
          <a:xfrm>
            <a:off x="11410200" y="5816160"/>
            <a:ext cx="594360" cy="74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Application>LibreOffice/5.1.5.2$Windows_x86 LibreOffice_project/7a864d8825610a8c07cfc3bc01dd4fce6a9447e5</Application>
  <Words>424</Words>
  <Paragraphs>114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2023-02-23T16:19:13Z</dcterms:created>
  <dc:creator>LARISSA DE CARVALHO FERREIRA</dc:creator>
  <dc:description/>
  <dc:language>pt-BR</dc:language>
  <cp:lastModifiedBy/>
  <dcterms:modified xsi:type="dcterms:W3CDTF">2023-09-12T11:54:24Z</dcterms:modified>
  <cp:revision>1016</cp:revision>
  <dc:subject/>
  <dc:title>TÍTULO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0x0101002802779F605D534DA1B3FC3D1B1B4DA1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MediaServiceImageTags">
    <vt:lpwstr/>
  </property>
  <property fmtid="{D5CDD505-2E9C-101B-9397-08002B2CF9AE}" pid="9" name="Notes">
    <vt:i4>0</vt:i4>
  </property>
  <property fmtid="{D5CDD505-2E9C-101B-9397-08002B2CF9AE}" pid="10" name="PresentationFormat">
    <vt:lpwstr>Widescreen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25</vt:i4>
  </property>
</Properties>
</file>