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notesSlides/notesSlide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0" r:id="rId4"/>
    <p:sldId id="261" r:id="rId5"/>
    <p:sldId id="280" r:id="rId6"/>
    <p:sldId id="277" r:id="rId7"/>
    <p:sldId id="279" r:id="rId8"/>
    <p:sldId id="259" r:id="rId9"/>
    <p:sldId id="268" r:id="rId10"/>
    <p:sldId id="262" r:id="rId11"/>
    <p:sldId id="263" r:id="rId12"/>
    <p:sldId id="269" r:id="rId13"/>
    <p:sldId id="283" r:id="rId14"/>
    <p:sldId id="264" r:id="rId15"/>
    <p:sldId id="270" r:id="rId16"/>
    <p:sldId id="281" r:id="rId17"/>
    <p:sldId id="282" r:id="rId18"/>
    <p:sldId id="284" r:id="rId19"/>
    <p:sldId id="285" r:id="rId20"/>
    <p:sldId id="271" r:id="rId21"/>
    <p:sldId id="272" r:id="rId22"/>
    <p:sldId id="25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FF"/>
    <a:srgbClr val="FF0000"/>
    <a:srgbClr val="4472C4"/>
    <a:srgbClr val="596D91"/>
    <a:srgbClr val="728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94704"/>
  </p:normalViewPr>
  <p:slideViewPr>
    <p:cSldViewPr snapToGrid="0" snapToObjects="1">
      <p:cViewPr varScale="1">
        <p:scale>
          <a:sx n="62" d="100"/>
          <a:sy n="62" d="100"/>
        </p:scale>
        <p:origin x="4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ownloads\Mercosul_30_anos_MI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ocuments\Mercosul_30anos_DadosComercio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ownloads\us_fdiflowsstock_1436245732438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esktop\Investimentos_Mercosu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esktop\Investimentos_Mercosu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esktop\Investimentos_Mercosu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esktop\Investimentos_Mercosu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rizio\Downloads\imf-dm-export-20210315%20(2).xls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ownloads\Mercosul_30_anos_MIP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ownloads\Mercosul_30_anos_MI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ownloads\Mercosul_30_anos_MI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e\Documents\CNI\Tarefas%20da%20Semana\Dados%20Mercosul%2030%20Anos\Dados%20Mercosul%2030%20anos_Marcelle_v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e\Documents\CNI\Tarefas%20da%20Semana\Dados%20Mercosul%2030%20Anos\Dados%20Mercosul%2030%20anos_Marcelle_v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ocuments\Mercosul_30anos_DadosComercio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ocuments\Mercosul_30anos_DadosComercio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rolina\Documents\Mercosul_30anos_DadosComercio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35-EF49-8808-DF7713F21FE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35-EF49-8808-DF7713F21F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'MIP 2020'!$B$52:$B$59</c:f>
              <c:strCache>
                <c:ptCount val="8"/>
                <c:pt idx="0">
                  <c:v>Estados Unidos</c:v>
                </c:pt>
                <c:pt idx="1">
                  <c:v>Mercosul</c:v>
                </c:pt>
                <c:pt idx="2">
                  <c:v>México</c:v>
                </c:pt>
                <c:pt idx="3">
                  <c:v>Índia</c:v>
                </c:pt>
                <c:pt idx="4">
                  <c:v>União Europeia</c:v>
                </c:pt>
                <c:pt idx="5">
                  <c:v>Coreia do Sul</c:v>
                </c:pt>
                <c:pt idx="6">
                  <c:v>Japão</c:v>
                </c:pt>
                <c:pt idx="7">
                  <c:v>China</c:v>
                </c:pt>
              </c:strCache>
            </c:strRef>
          </c:cat>
          <c:val>
            <c:numRef>
              <c:f>'MIP 2020'!$C$52:$C$59</c:f>
              <c:numCache>
                <c:formatCode>#,##0.0</c:formatCode>
                <c:ptCount val="8"/>
                <c:pt idx="0">
                  <c:v>688.77970737979399</c:v>
                </c:pt>
                <c:pt idx="1">
                  <c:v>680.00641413764527</c:v>
                </c:pt>
                <c:pt idx="2">
                  <c:v>625.21977209698582</c:v>
                </c:pt>
                <c:pt idx="3">
                  <c:v>596.53963052907284</c:v>
                </c:pt>
                <c:pt idx="4">
                  <c:v>572.02475273228799</c:v>
                </c:pt>
                <c:pt idx="5">
                  <c:v>558.93182745263516</c:v>
                </c:pt>
                <c:pt idx="6">
                  <c:v>533.92480526390398</c:v>
                </c:pt>
                <c:pt idx="7">
                  <c:v>489.07202594238868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5-EF49-8808-DF7713F21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146399"/>
        <c:axId val="1997760223"/>
      </c:barChart>
      <c:catAx>
        <c:axId val="210514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7760223"/>
        <c:crosses val="autoZero"/>
        <c:auto val="1"/>
        <c:lblAlgn val="ctr"/>
        <c:lblOffset val="100"/>
        <c:noMultiLvlLbl val="0"/>
      </c:catAx>
      <c:valAx>
        <c:axId val="1997760223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10514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Variação média das exportações</a:t>
            </a:r>
            <a:r>
              <a:rPr lang="pt-BR" sz="1600" b="1" baseline="0" dirty="0"/>
              <a:t> do </a:t>
            </a:r>
            <a:r>
              <a:rPr lang="pt-BR" sz="1600" b="1" baseline="0" dirty="0">
                <a:solidFill>
                  <a:schemeClr val="accent1"/>
                </a:solidFill>
              </a:rPr>
              <a:t>Uruguai</a:t>
            </a:r>
            <a:endParaRPr lang="pt-BR" sz="1600" b="1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Uruguai!$H$44</c:f>
              <c:strCache>
                <c:ptCount val="1"/>
                <c:pt idx="0">
                  <c:v>2001/2010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19-46A0-AB4E-406E2FBC1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Uruguai!$G$45:$G$49</c:f>
              <c:strCache>
                <c:ptCount val="5"/>
                <c:pt idx="0">
                  <c:v>China</c:v>
                </c:pt>
                <c:pt idx="1">
                  <c:v>EUA</c:v>
                </c:pt>
                <c:pt idx="2">
                  <c:v>Mundo</c:v>
                </c:pt>
                <c:pt idx="3">
                  <c:v>Mercosul</c:v>
                </c:pt>
                <c:pt idx="4">
                  <c:v>UE</c:v>
                </c:pt>
              </c:strCache>
            </c:strRef>
          </c:cat>
          <c:val>
            <c:numRef>
              <c:f>Uruguai!$H$45:$H$49</c:f>
              <c:numCache>
                <c:formatCode>0%</c:formatCode>
                <c:ptCount val="5"/>
                <c:pt idx="0">
                  <c:v>0.16701089800505059</c:v>
                </c:pt>
                <c:pt idx="1">
                  <c:v>0.14020927666045416</c:v>
                </c:pt>
                <c:pt idx="2">
                  <c:v>0.15038037574421934</c:v>
                </c:pt>
                <c:pt idx="3">
                  <c:v>0.12952189464714778</c:v>
                </c:pt>
                <c:pt idx="4">
                  <c:v>0.12394576132757797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1-2241-B007-9390D1ED1B98}"/>
            </c:ext>
          </c:extLst>
        </c:ser>
        <c:ser>
          <c:idx val="1"/>
          <c:order val="1"/>
          <c:tx>
            <c:strRef>
              <c:f>Uruguai!$I$44</c:f>
              <c:strCache>
                <c:ptCount val="1"/>
                <c:pt idx="0">
                  <c:v>2011/2019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Uruguai!$G$45:$G$49</c:f>
              <c:strCache>
                <c:ptCount val="5"/>
                <c:pt idx="0">
                  <c:v>China</c:v>
                </c:pt>
                <c:pt idx="1">
                  <c:v>EUA</c:v>
                </c:pt>
                <c:pt idx="2">
                  <c:v>Mundo</c:v>
                </c:pt>
                <c:pt idx="3">
                  <c:v>Mercosul</c:v>
                </c:pt>
                <c:pt idx="4">
                  <c:v>UE</c:v>
                </c:pt>
              </c:strCache>
            </c:strRef>
          </c:cat>
          <c:val>
            <c:numRef>
              <c:f>Uruguai!$I$45:$I$49</c:f>
              <c:numCache>
                <c:formatCode>0%</c:formatCode>
                <c:ptCount val="5"/>
                <c:pt idx="0">
                  <c:v>0.25687123100706455</c:v>
                </c:pt>
                <c:pt idx="1">
                  <c:v>0.10809892776501354</c:v>
                </c:pt>
                <c:pt idx="2">
                  <c:v>2.1831480601944731E-2</c:v>
                </c:pt>
                <c:pt idx="3">
                  <c:v>-2.6818836228408232E-2</c:v>
                </c:pt>
                <c:pt idx="4">
                  <c:v>-2.4255899473223583E-2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51-2241-B007-9390D1ED1B98}"/>
            </c:ext>
          </c:extLst>
        </c:ser>
        <c:ser>
          <c:idx val="2"/>
          <c:order val="2"/>
          <c:tx>
            <c:strRef>
              <c:f>Uruguai!$J$44</c:f>
              <c:strCache>
                <c:ptCount val="1"/>
                <c:pt idx="0">
                  <c:v>2001/2019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51-2241-B007-9390D1ED1B9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51-2241-B007-9390D1ED1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Uruguai!$G$45:$G$49</c:f>
              <c:strCache>
                <c:ptCount val="5"/>
                <c:pt idx="0">
                  <c:v>China</c:v>
                </c:pt>
                <c:pt idx="1">
                  <c:v>EUA</c:v>
                </c:pt>
                <c:pt idx="2">
                  <c:v>Mundo</c:v>
                </c:pt>
                <c:pt idx="3">
                  <c:v>Mercosul</c:v>
                </c:pt>
                <c:pt idx="4">
                  <c:v>UE</c:v>
                </c:pt>
              </c:strCache>
            </c:strRef>
          </c:cat>
          <c:val>
            <c:numRef>
              <c:f>Uruguai!$J$45:$J$49</c:f>
              <c:numCache>
                <c:formatCode>0%</c:formatCode>
                <c:ptCount val="5"/>
                <c:pt idx="0">
                  <c:v>0.21194106450605757</c:v>
                </c:pt>
                <c:pt idx="1">
                  <c:v>0.12415410221273387</c:v>
                </c:pt>
                <c:pt idx="2">
                  <c:v>8.6105928173082033E-2</c:v>
                </c:pt>
                <c:pt idx="3">
                  <c:v>5.1351529209369778E-2</c:v>
                </c:pt>
                <c:pt idx="4">
                  <c:v>4.9844930927177206E-2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51-2241-B007-9390D1ED1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2136479"/>
        <c:axId val="1172106015"/>
      </c:barChart>
      <c:catAx>
        <c:axId val="117213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2106015"/>
        <c:crosses val="autoZero"/>
        <c:auto val="1"/>
        <c:lblAlgn val="ctr"/>
        <c:lblOffset val="100"/>
        <c:noMultiLvlLbl val="0"/>
      </c:catAx>
      <c:valAx>
        <c:axId val="11721060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213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Investimentos</a:t>
            </a:r>
            <a:r>
              <a:rPr lang="pt-BR" sz="1600" b="1" baseline="0" dirty="0"/>
              <a:t> recebidos pelo Mercosul do mundo (US$ bilhões)</a:t>
            </a:r>
            <a:endParaRPr lang="pt-BR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7881267578058549E-2"/>
          <c:y val="0.11691800055518987"/>
          <c:w val="0.95032439493655663"/>
          <c:h val="0.63813695077382049"/>
        </c:manualLayout>
      </c:layout>
      <c:lineChart>
        <c:grouping val="standard"/>
        <c:varyColors val="0"/>
        <c:ser>
          <c:idx val="0"/>
          <c:order val="0"/>
          <c:tx>
            <c:strRef>
              <c:f>MySheet!$A$12</c:f>
              <c:strCache>
                <c:ptCount val="1"/>
                <c:pt idx="0">
                  <c:v>Investimentos recebidos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A3-BD4C-8C95-141E9D500589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A3-BD4C-8C95-141E9D500589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A3-BD4C-8C95-141E9D500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MySheet!$B$11:$AD$11</c:f>
              <c:strCache>
                <c:ptCount val="2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</c:strCache>
            </c:strRef>
          </c:cat>
          <c:val>
            <c:numRef>
              <c:f>MySheet!$B$12:$AD$12</c:f>
              <c:numCache>
                <c:formatCode>#,##0.0</c:formatCode>
                <c:ptCount val="29"/>
                <c:pt idx="0">
                  <c:v>3.6545356</c:v>
                </c:pt>
                <c:pt idx="1">
                  <c:v>6.6203535000000002</c:v>
                </c:pt>
                <c:pt idx="2">
                  <c:v>4.2550989000000001</c:v>
                </c:pt>
                <c:pt idx="3">
                  <c:v>6.061878000000001</c:v>
                </c:pt>
                <c:pt idx="4">
                  <c:v>10.265645000000001</c:v>
                </c:pt>
                <c:pt idx="5">
                  <c:v>18.016524</c:v>
                </c:pt>
                <c:pt idx="6">
                  <c:v>28.505306000000004</c:v>
                </c:pt>
                <c:pt idx="7">
                  <c:v>36.643566999999997</c:v>
                </c:pt>
                <c:pt idx="8">
                  <c:v>52.888090000000005</c:v>
                </c:pt>
                <c:pt idx="9">
                  <c:v>43.568944999999999</c:v>
                </c:pt>
                <c:pt idx="10">
                  <c:v>24.989983858829998</c:v>
                </c:pt>
                <c:pt idx="11">
                  <c:v>18.938760912093901</c:v>
                </c:pt>
                <c:pt idx="12">
                  <c:v>12.236843521234599</c:v>
                </c:pt>
                <c:pt idx="13">
                  <c:v>22.630636488357602</c:v>
                </c:pt>
                <c:pt idx="14">
                  <c:v>21.214455204655899</c:v>
                </c:pt>
                <c:pt idx="15">
                  <c:v>25.948036444879698</c:v>
                </c:pt>
                <c:pt idx="16">
                  <c:v>42.589273293475102</c:v>
                </c:pt>
                <c:pt idx="17">
                  <c:v>57.152237027933296</c:v>
                </c:pt>
                <c:pt idx="18">
                  <c:v>31.5656552404294</c:v>
                </c:pt>
                <c:pt idx="19">
                  <c:v>91.77063760128928</c:v>
                </c:pt>
                <c:pt idx="20">
                  <c:v>111.3470719032822</c:v>
                </c:pt>
                <c:pt idx="21">
                  <c:v>100.32298960926229</c:v>
                </c:pt>
                <c:pt idx="22">
                  <c:v>72.625983343082694</c:v>
                </c:pt>
                <c:pt idx="23">
                  <c:v>71.651100449285892</c:v>
                </c:pt>
                <c:pt idx="24">
                  <c:v>62.933054958314003</c:v>
                </c:pt>
                <c:pt idx="25">
                  <c:v>56.208945681035999</c:v>
                </c:pt>
                <c:pt idx="26">
                  <c:v>77.790674291850294</c:v>
                </c:pt>
                <c:pt idx="27">
                  <c:v>71.669222489820001</c:v>
                </c:pt>
                <c:pt idx="28">
                  <c:v>78.901028230899996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A3-BD4C-8C95-141E9D500589}"/>
            </c:ext>
          </c:extLst>
        </c:ser>
        <c:ser>
          <c:idx val="1"/>
          <c:order val="1"/>
          <c:tx>
            <c:strRef>
              <c:f>MySheet!$A$13</c:f>
              <c:strCache>
                <c:ptCount val="1"/>
                <c:pt idx="0">
                  <c:v>Investimentos anunciados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A3-BD4C-8C95-141E9D500589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EA-4584-92E1-0F9730DAE412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A3-BD4C-8C95-141E9D500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MySheet!$B$11:$AD$11</c:f>
              <c:strCache>
                <c:ptCount val="2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</c:strCache>
            </c:strRef>
          </c:cat>
          <c:val>
            <c:numRef>
              <c:f>MySheet!$B$13:$AD$13</c:f>
              <c:numCache>
                <c:formatCode>General</c:formatCode>
                <c:ptCount val="29"/>
                <c:pt idx="12" formatCode="#,##0.0">
                  <c:v>24.7926</c:v>
                </c:pt>
                <c:pt idx="13" formatCode="#,##0.0">
                  <c:v>42.2622</c:v>
                </c:pt>
                <c:pt idx="14" formatCode="#,##0.0">
                  <c:v>26.2331</c:v>
                </c:pt>
                <c:pt idx="15" formatCode="#,##0.0">
                  <c:v>18.282700000000002</c:v>
                </c:pt>
                <c:pt idx="16" formatCode="#,##0.0">
                  <c:v>21.924900000000001</c:v>
                </c:pt>
                <c:pt idx="17" formatCode="#,##0.0">
                  <c:v>20.327599999999997</c:v>
                </c:pt>
                <c:pt idx="18" formatCode="#,##0.0">
                  <c:v>19.8216</c:v>
                </c:pt>
                <c:pt idx="19" formatCode="#,##0.0">
                  <c:v>27.003499999999999</c:v>
                </c:pt>
                <c:pt idx="20" formatCode="#,##0.0">
                  <c:v>33.519199999999998</c:v>
                </c:pt>
                <c:pt idx="21" formatCode="#,##0.0">
                  <c:v>57.783499999999997</c:v>
                </c:pt>
                <c:pt idx="22" formatCode="#,##0.0">
                  <c:v>46.272100000000002</c:v>
                </c:pt>
                <c:pt idx="23" formatCode="#,##0.0">
                  <c:v>39.1404</c:v>
                </c:pt>
                <c:pt idx="24" formatCode="#,##0.0">
                  <c:v>43.426099999999998</c:v>
                </c:pt>
                <c:pt idx="25" formatCode="#,##0.0">
                  <c:v>20.892799999999998</c:v>
                </c:pt>
                <c:pt idx="26" formatCode="#,##0.0">
                  <c:v>15.526899999999999</c:v>
                </c:pt>
                <c:pt idx="27" formatCode="#,##0.0">
                  <c:v>22.372299999999999</c:v>
                </c:pt>
                <c:pt idx="28" formatCode="#,##0.0">
                  <c:v>21.559000000000001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A3-BD4C-8C95-141E9D500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137040"/>
        <c:axId val="450138688"/>
      </c:lineChart>
      <c:catAx>
        <c:axId val="45013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0138688"/>
        <c:crosses val="autoZero"/>
        <c:auto val="1"/>
        <c:lblAlgn val="ctr"/>
        <c:lblOffset val="100"/>
        <c:noMultiLvlLbl val="0"/>
      </c:catAx>
      <c:valAx>
        <c:axId val="450138688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013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282997694751864"/>
          <c:w val="1"/>
          <c:h val="9.1856632094978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Investimentos anunciados na </a:t>
            </a:r>
            <a:r>
              <a:rPr lang="pt-BR" b="1" dirty="0">
                <a:solidFill>
                  <a:srgbClr val="00B050"/>
                </a:solidFill>
              </a:rPr>
              <a:t>Argentina </a:t>
            </a:r>
            <a:r>
              <a:rPr lang="pt-BR" b="1" dirty="0"/>
              <a:t>(acumulado 2003 - 2020)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2051902887139105"/>
          <c:y val="0.19894356955380577"/>
          <c:w val="0.35896216097987754"/>
          <c:h val="0.5982702682997959"/>
        </c:manualLayout>
      </c:layout>
      <c:pie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A6-A548-BE24-708586063A3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A6-A548-BE24-708586063A3C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A6-A548-BE24-708586063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fDiMarkets!$I$23:$I$24</c:f>
              <c:strCache>
                <c:ptCount val="2"/>
                <c:pt idx="0">
                  <c:v>Mercosul</c:v>
                </c:pt>
                <c:pt idx="1">
                  <c:v>Mundo</c:v>
                </c:pt>
              </c:strCache>
            </c:strRef>
          </c:cat>
          <c:val>
            <c:numRef>
              <c:f>fDiMarkets!$J$23:$J$24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A6-A548-BE24-708586063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baseline="0" dirty="0">
                <a:effectLst/>
              </a:rPr>
              <a:t>Investimentos anunciados no </a:t>
            </a:r>
            <a:r>
              <a:rPr lang="pt-BR" sz="1400" b="1" i="0" baseline="0" dirty="0">
                <a:solidFill>
                  <a:srgbClr val="00B050"/>
                </a:solidFill>
                <a:effectLst/>
              </a:rPr>
              <a:t>Brasil </a:t>
            </a:r>
            <a:r>
              <a:rPr lang="pt-BR" sz="1400" b="1" i="0" baseline="0" dirty="0">
                <a:effectLst/>
              </a:rPr>
              <a:t>(acumulado 2003 - 2020)</a:t>
            </a:r>
            <a:endParaRPr lang="pt-BR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9388712548536849"/>
          <c:y val="0.26375838436862059"/>
          <c:w val="0.4122257490292629"/>
          <c:h val="0.5982702682997959"/>
        </c:manualLayout>
      </c:layout>
      <c:pieChart>
        <c:varyColors val="1"/>
        <c:ser>
          <c:idx val="0"/>
          <c:order val="0"/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48-F74F-B3B0-2299BA6CF8F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48-F74F-B3B0-2299BA6CF8F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48-F74F-B3B0-2299BA6CF8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fDiMarkets!$I$27:$I$28</c:f>
              <c:strCache>
                <c:ptCount val="2"/>
                <c:pt idx="0">
                  <c:v>Mercosul</c:v>
                </c:pt>
                <c:pt idx="1">
                  <c:v>Mundo</c:v>
                </c:pt>
              </c:strCache>
            </c:strRef>
          </c:cat>
          <c:val>
            <c:numRef>
              <c:f>fDiMarkets!$J$27:$J$28</c:f>
              <c:numCache>
                <c:formatCode>0%</c:formatCode>
                <c:ptCount val="2"/>
                <c:pt idx="0">
                  <c:v>5.0000000000000001E-3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48-F74F-B3B0-2299BA6CF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baseline="0" dirty="0">
                <a:effectLst/>
              </a:rPr>
              <a:t>Investimentos anunciados no </a:t>
            </a:r>
            <a:r>
              <a:rPr lang="pt-BR" sz="1400" b="1" i="0" baseline="0" dirty="0">
                <a:solidFill>
                  <a:srgbClr val="00B050"/>
                </a:solidFill>
                <a:effectLst/>
              </a:rPr>
              <a:t>Paraguai</a:t>
            </a:r>
            <a:r>
              <a:rPr lang="pt-BR" sz="1400" b="1" i="0" baseline="0" dirty="0">
                <a:effectLst/>
              </a:rPr>
              <a:t> (acumulado 2003 - 2020)</a:t>
            </a:r>
            <a:endParaRPr lang="pt-BR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2051902887139105"/>
          <c:y val="0.22209171770195393"/>
          <c:w val="0.35896216097987754"/>
          <c:h val="0.5982702682997959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9A-714C-BD5B-BAE6A4498F9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9A-714C-BD5B-BAE6A4498F9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9A-714C-BD5B-BAE6A4498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fDiMarkets!$I$31:$I$32</c:f>
              <c:strCache>
                <c:ptCount val="2"/>
                <c:pt idx="0">
                  <c:v>Mercosul</c:v>
                </c:pt>
                <c:pt idx="1">
                  <c:v>Mundo</c:v>
                </c:pt>
              </c:strCache>
            </c:strRef>
          </c:cat>
          <c:val>
            <c:numRef>
              <c:f>fDiMarkets!$J$31:$J$32</c:f>
              <c:numCache>
                <c:formatCode>0%</c:formatCode>
                <c:ptCount val="2"/>
                <c:pt idx="0">
                  <c:v>0.182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9A-714C-BD5B-BAE6A4498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baseline="0" dirty="0">
                <a:effectLst/>
              </a:rPr>
              <a:t>Investimentos anunciados no </a:t>
            </a:r>
          </a:p>
          <a:p>
            <a:pPr>
              <a:defRPr/>
            </a:pPr>
            <a:r>
              <a:rPr lang="pt-BR" sz="1400" b="1" i="0" baseline="0" dirty="0">
                <a:solidFill>
                  <a:srgbClr val="00B050"/>
                </a:solidFill>
                <a:effectLst/>
              </a:rPr>
              <a:t>Uruguai </a:t>
            </a:r>
            <a:r>
              <a:rPr lang="pt-BR" sz="1400" b="1" i="0" baseline="0" dirty="0">
                <a:effectLst/>
              </a:rPr>
              <a:t>(acumulado 2003 - 2020)</a:t>
            </a:r>
            <a:endParaRPr lang="pt-BR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1774125109361329"/>
          <c:y val="0.26838801399825024"/>
          <c:w val="0.35896216097987754"/>
          <c:h val="0.5982702682997959"/>
        </c:manualLayout>
      </c:layout>
      <c:pie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47-DF4A-B446-D5C2CFF97C2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47-DF4A-B446-D5C2CFF97C20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47-DF4A-B446-D5C2CFF97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fDiMarkets!$I$35:$I$36</c:f>
              <c:strCache>
                <c:ptCount val="2"/>
                <c:pt idx="0">
                  <c:v>Mercosul</c:v>
                </c:pt>
                <c:pt idx="1">
                  <c:v>Mundo</c:v>
                </c:pt>
              </c:strCache>
            </c:strRef>
          </c:cat>
          <c:val>
            <c:numRef>
              <c:f>fDiMarkets!$J$35:$J$36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47-DF4A-B446-D5C2CFF97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Crescimento Médio Comparado por Décadas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Mercosul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'[imf-dm-export-20210315 (2).xls]Planilha1'!$F$18:$F$20</c:f>
              <c:strCache>
                <c:ptCount val="3"/>
                <c:pt idx="0">
                  <c:v>1991-2000</c:v>
                </c:pt>
                <c:pt idx="1">
                  <c:v>2001 - 2010</c:v>
                </c:pt>
                <c:pt idx="2">
                  <c:v>2011-2020</c:v>
                </c:pt>
              </c:strCache>
            </c:strRef>
          </c:cat>
          <c:val>
            <c:numRef>
              <c:f>'[imf-dm-export-20210315 (2).xls]Planilha1'!$G$18:$G$20</c:f>
              <c:numCache>
                <c:formatCode>0.0</c:formatCode>
                <c:ptCount val="3"/>
                <c:pt idx="0">
                  <c:v>3.0900000000000003</c:v>
                </c:pt>
                <c:pt idx="1">
                  <c:v>3.6</c:v>
                </c:pt>
                <c:pt idx="2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5-4087-94E0-0BBF1BFB36B8}"/>
            </c:ext>
          </c:extLst>
        </c:ser>
        <c:ser>
          <c:idx val="1"/>
          <c:order val="1"/>
          <c:tx>
            <c:v>Emergentes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'[imf-dm-export-20210315 (2).xls]Planilha1'!$F$18:$F$20</c:f>
              <c:strCache>
                <c:ptCount val="3"/>
                <c:pt idx="0">
                  <c:v>1991-2000</c:v>
                </c:pt>
                <c:pt idx="1">
                  <c:v>2001 - 2010</c:v>
                </c:pt>
                <c:pt idx="2">
                  <c:v>2011-2020</c:v>
                </c:pt>
              </c:strCache>
            </c:strRef>
          </c:cat>
          <c:val>
            <c:numRef>
              <c:f>'[imf-dm-export-20210315 (2).xls]Planilha1'!$H$18:$H$20</c:f>
              <c:numCache>
                <c:formatCode>0.0</c:formatCode>
                <c:ptCount val="3"/>
                <c:pt idx="0">
                  <c:v>3.81</c:v>
                </c:pt>
                <c:pt idx="1">
                  <c:v>6.2299999999999995</c:v>
                </c:pt>
                <c:pt idx="2">
                  <c:v>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5-4087-94E0-0BBF1BFB36B8}"/>
            </c:ext>
          </c:extLst>
        </c:ser>
        <c:ser>
          <c:idx val="2"/>
          <c:order val="2"/>
          <c:tx>
            <c:v>Mundo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'[imf-dm-export-20210315 (2).xls]Planilha1'!$F$18:$F$20</c:f>
              <c:strCache>
                <c:ptCount val="3"/>
                <c:pt idx="0">
                  <c:v>1991-2000</c:v>
                </c:pt>
                <c:pt idx="1">
                  <c:v>2001 - 2010</c:v>
                </c:pt>
                <c:pt idx="2">
                  <c:v>2011-2020</c:v>
                </c:pt>
              </c:strCache>
            </c:strRef>
          </c:cat>
          <c:val>
            <c:numRef>
              <c:f>'[imf-dm-export-20210315 (2).xls]Planilha1'!$I$18:$I$20</c:f>
              <c:numCache>
                <c:formatCode>0.0</c:formatCode>
                <c:ptCount val="3"/>
                <c:pt idx="0">
                  <c:v>3.25</c:v>
                </c:pt>
                <c:pt idx="1">
                  <c:v>3.94</c:v>
                </c:pt>
                <c:pt idx="2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D5-4087-94E0-0BBF1BFB3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0188095"/>
        <c:axId val="1220195999"/>
      </c:barChart>
      <c:catAx>
        <c:axId val="1220188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0195999"/>
        <c:crosses val="autoZero"/>
        <c:auto val="1"/>
        <c:lblAlgn val="ctr"/>
        <c:lblOffset val="100"/>
        <c:noMultiLvlLbl val="0"/>
      </c:catAx>
      <c:valAx>
        <c:axId val="1220195999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220188095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95870980321915"/>
          <c:y val="5.0925925925925923E-2"/>
          <c:w val="0.47261186189668247"/>
          <c:h val="0.78113006707494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PIB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39725668068936E-3"/>
                  <c:y val="2.086602206540758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FD7-469D-99AC-2C43E1D0D66E}"/>
                </c:ext>
              </c:extLst>
            </c:dLbl>
            <c:dLbl>
              <c:idx val="1"/>
              <c:layout>
                <c:manualLayout>
                  <c:x val="0"/>
                  <c:y val="6.955340688469194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4,6%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FD7-469D-99AC-2C43E1D0D66E}"/>
                </c:ext>
              </c:extLst>
            </c:dLbl>
            <c:dLbl>
              <c:idx val="2"/>
              <c:layout>
                <c:manualLayout>
                  <c:x val="3.85205311599682E-3"/>
                  <c:y val="8.4388351547197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6,6%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FD7-469D-99AC-2C43E1D0D66E}"/>
                </c:ext>
              </c:extLst>
            </c:dLbl>
            <c:dLbl>
              <c:idx val="3"/>
              <c:layout>
                <c:manualLayout>
                  <c:x val="7.9191770042065165E-3"/>
                  <c:y val="1.68775361986604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FD7-469D-99AC-2C43E1D0D66E}"/>
                </c:ext>
              </c:extLst>
            </c:dLbl>
            <c:dLbl>
              <c:idx val="4"/>
              <c:layout>
                <c:manualLayout>
                  <c:x val="7.9191770042065096E-3"/>
                  <c:y val="4.219384049665137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12,2%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190850502982042E-2"/>
                      <c:h val="5.63078462602635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FFD7-469D-99AC-2C43E1D0D66E}"/>
                </c:ext>
              </c:extLst>
            </c:dLbl>
            <c:dLbl>
              <c:idx val="5"/>
              <c:layout>
                <c:manualLayout>
                  <c:x val="5.2794513361375814E-3"/>
                  <c:y val="4.219384049665140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21,6%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FD7-469D-99AC-2C43E1D0D66E}"/>
                </c:ext>
              </c:extLst>
            </c:dLbl>
            <c:dLbl>
              <c:idx val="6"/>
              <c:layout>
                <c:manualLayout>
                  <c:x val="-1.9973508876576997E-3"/>
                  <c:y val="-3.120761937713031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45,5%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FD7-469D-99AC-2C43E1D0D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Alíquota de importação de 8,6% para 2%</c:v>
                </c:pt>
                <c:pt idx="1">
                  <c:v>Índice Business Regulations</c:v>
                </c:pt>
                <c:pt idx="2">
                  <c:v>Gastos com P&amp;D de 1,3% para 2,9% do PIB</c:v>
                </c:pt>
                <c:pt idx="3">
                  <c:v>Regulação trabalhista de 4,2 para 8,2 (Fraser)</c:v>
                </c:pt>
                <c:pt idx="4">
                  <c:v>Anos médios de escolaridade de 7,9 para 13,4</c:v>
                </c:pt>
                <c:pt idx="5">
                  <c:v>Nota no PISA de 396 para 508</c:v>
                </c:pt>
                <c:pt idx="6">
                  <c:v>Infraestrutura econômica de 31,8% para 60% do PIB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2.9000000000000001E-2</c:v>
                </c:pt>
                <c:pt idx="1">
                  <c:v>4.5999999999999999E-2</c:v>
                </c:pt>
                <c:pt idx="2">
                  <c:v>6.6000000000000003E-2</c:v>
                </c:pt>
                <c:pt idx="3">
                  <c:v>0.10100000000000001</c:v>
                </c:pt>
                <c:pt idx="4">
                  <c:v>0.122</c:v>
                </c:pt>
                <c:pt idx="5">
                  <c:v>0.216</c:v>
                </c:pt>
                <c:pt idx="6">
                  <c:v>0.45500000000000002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D7-469D-99AC-2C43E1D0D66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Produtividade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2,3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FD7-469D-99AC-2C43E1D0D66E}"/>
                </c:ext>
              </c:extLst>
            </c:dLbl>
            <c:dLbl>
              <c:idx val="1"/>
              <c:layout>
                <c:manualLayout>
                  <c:x val="-7.9191770042065165E-3"/>
                  <c:y val="-1.04330110327037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FD7-469D-99AC-2C43E1D0D66E}"/>
                </c:ext>
              </c:extLst>
            </c:dLbl>
            <c:dLbl>
              <c:idx val="2"/>
              <c:layout>
                <c:manualLayout>
                  <c:x val="-2.6397256680688388E-3"/>
                  <c:y val="-1.26581521489954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FFD7-469D-99AC-2C43E1D0D66E}"/>
                </c:ext>
              </c:extLst>
            </c:dLbl>
            <c:dLbl>
              <c:idx val="3"/>
              <c:layout>
                <c:manualLayout>
                  <c:x val="-8.8466437925451644E-3"/>
                  <c:y val="-8.438835154719817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FD7-469D-99AC-2C43E1D0D66E}"/>
                </c:ext>
              </c:extLst>
            </c:dLbl>
            <c:dLbl>
              <c:idx val="4"/>
              <c:layout>
                <c:manualLayout>
                  <c:x val="5.2794513361376777E-3"/>
                  <c:y val="-1.687753619866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FFD7-469D-99AC-2C43E1D0D66E}"/>
                </c:ext>
              </c:extLst>
            </c:dLbl>
            <c:dLbl>
              <c:idx val="5"/>
              <c:layout>
                <c:manualLayout>
                  <c:x val="1.2849165626688727E-3"/>
                  <c:y val="-1.26582527320796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FD7-469D-99AC-2C43E1D0D66E}"/>
                </c:ext>
              </c:extLst>
            </c:dLbl>
            <c:dLbl>
              <c:idx val="6"/>
              <c:layout>
                <c:manualLayout>
                  <c:x val="-5.2794513361377748E-3"/>
                  <c:y val="-8.43876809933028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FFD7-469D-99AC-2C43E1D0D6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Alíquota de importação de 8,6% para 2%</c:v>
                </c:pt>
                <c:pt idx="1">
                  <c:v>Índice Business Regulations</c:v>
                </c:pt>
                <c:pt idx="2">
                  <c:v>Gastos com P&amp;D de 1,3% para 2,9% do PIB</c:v>
                </c:pt>
                <c:pt idx="3">
                  <c:v>Regulação trabalhista de 4,2 para 8,2 (Fraser)</c:v>
                </c:pt>
                <c:pt idx="4">
                  <c:v>Anos médios de escolaridade de 7,9 para 13,4</c:v>
                </c:pt>
                <c:pt idx="5">
                  <c:v>Nota no PISA de 396 para 508</c:v>
                </c:pt>
                <c:pt idx="6">
                  <c:v>Infraestrutura econômica de 31,8% para 60% do PIB</c:v>
                </c:pt>
              </c:strCache>
            </c:strRef>
          </c:cat>
          <c:val>
            <c:numRef>
              <c:f>Planilha1!$C$2:$C$8</c:f>
              <c:numCache>
                <c:formatCode>0.0%</c:formatCode>
                <c:ptCount val="7"/>
                <c:pt idx="0">
                  <c:v>2.3E-2</c:v>
                </c:pt>
                <c:pt idx="1">
                  <c:v>3.5000000000000003E-2</c:v>
                </c:pt>
                <c:pt idx="2">
                  <c:v>5.1999999999999998E-2</c:v>
                </c:pt>
                <c:pt idx="3">
                  <c:v>6.3E-2</c:v>
                </c:pt>
                <c:pt idx="4">
                  <c:v>8.2000000000000003E-2</c:v>
                </c:pt>
                <c:pt idx="5">
                  <c:v>0.16300000000000001</c:v>
                </c:pt>
                <c:pt idx="6">
                  <c:v>0.28100000000000003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FD7-469D-99AC-2C43E1D0D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6798848"/>
        <c:axId val="186800384"/>
      </c:barChart>
      <c:catAx>
        <c:axId val="18679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800384"/>
        <c:crosses val="autoZero"/>
        <c:auto val="1"/>
        <c:lblAlgn val="ctr"/>
        <c:lblOffset val="100"/>
        <c:noMultiLvlLbl val="0"/>
      </c:catAx>
      <c:valAx>
        <c:axId val="18680038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8679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837822321935955E-2"/>
          <c:y val="0.87384435919131842"/>
          <c:w val="0.92455975819281466"/>
          <c:h val="6.7035244956693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21893409857315E-2"/>
          <c:y val="5.1710257940784217E-2"/>
          <c:w val="0.94161782376616909"/>
          <c:h val="0.60083673250369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90D-4745-8A52-BFBADBF1F66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90D-4745-8A52-BFBADBF1F66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90D-4745-8A52-BFBADBF1F66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90D-4745-8A52-BFBADBF1F66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DAD898A-E217-4095-93BD-F9B7EA0A9AD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90D-4745-8A52-BFBADBF1F6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E37B81-E1F8-40B9-8B73-E51AB8DFF93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0D-4745-8A52-BFBADBF1F6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A04415-055A-458D-8061-EF2E759A8A1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0D-4745-8A52-BFBADBF1F666}"/>
                </c:ext>
              </c:extLst>
            </c:dLbl>
            <c:dLbl>
              <c:idx val="3"/>
              <c:layout>
                <c:manualLayout>
                  <c:x val="0"/>
                  <c:y val="1.8573186502788067E-2"/>
                </c:manualLayout>
              </c:layout>
              <c:tx>
                <c:rich>
                  <a:bodyPr/>
                  <a:lstStyle/>
                  <a:p>
                    <a:fld id="{ADCD4D93-B62F-48F3-8CC4-FAC97385A35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0D-4745-8A52-BFBADBF1F66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2816259-F223-4A84-90D3-CCA5A366D244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0D-4745-8A52-BFBADBF1F66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1767142-70D8-417D-8361-A954B141BB5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90D-4745-8A52-BFBADBF1F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Plan1!$F$4:$F$9</c:f>
              <c:strCache>
                <c:ptCount val="6"/>
                <c:pt idx="0">
                  <c:v>SIUP*</c:v>
                </c:pt>
                <c:pt idx="1">
                  <c:v>Transformação</c:v>
                </c:pt>
                <c:pt idx="2">
                  <c:v>Extrativa</c:v>
                </c:pt>
                <c:pt idx="3">
                  <c:v>Serviços</c:v>
                </c:pt>
                <c:pt idx="4">
                  <c:v>Construção</c:v>
                </c:pt>
                <c:pt idx="5">
                  <c:v>Agropecuária</c:v>
                </c:pt>
              </c:strCache>
            </c:strRef>
          </c:cat>
          <c:val>
            <c:numRef>
              <c:f>Plan1!$G$4:$G$9</c:f>
              <c:numCache>
                <c:formatCode>General</c:formatCode>
                <c:ptCount val="6"/>
                <c:pt idx="0">
                  <c:v>47.3</c:v>
                </c:pt>
                <c:pt idx="1">
                  <c:v>46.2</c:v>
                </c:pt>
                <c:pt idx="2">
                  <c:v>29.8</c:v>
                </c:pt>
                <c:pt idx="3">
                  <c:v>22.1</c:v>
                </c:pt>
                <c:pt idx="4" formatCode="0.0">
                  <c:v>15.2</c:v>
                </c:pt>
                <c:pt idx="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0D-4745-8A52-BFBADBF1F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27"/>
        <c:axId val="186806896"/>
        <c:axId val="187957784"/>
      </c:bar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5400"/>
          </c:spPr>
          <c:marker>
            <c:symbol val="none"/>
          </c:marker>
          <c:dLbls>
            <c:dLbl>
              <c:idx val="5"/>
              <c:layout>
                <c:manualLayout>
                  <c:x val="1.4575402458996639E-3"/>
                  <c:y val="-2.6533123575412012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/>
                    </a:pPr>
                    <a:r>
                      <a:rPr lang="en-US" sz="1800" b="0" dirty="0" err="1">
                        <a:solidFill>
                          <a:schemeClr val="accent2"/>
                        </a:solidFill>
                      </a:rPr>
                      <a:t>média</a:t>
                    </a:r>
                    <a:endParaRPr lang="en-US" sz="1800" b="0" dirty="0">
                      <a:solidFill>
                        <a:schemeClr val="accent2"/>
                      </a:solidFill>
                    </a:endParaRPr>
                  </a:p>
                  <a:p>
                    <a:pPr algn="r">
                      <a:defRPr/>
                    </a:pPr>
                    <a:fld id="{18C8400D-F2D9-45D2-84B0-8BF12731287C}" type="VALUE">
                      <a:rPr lang="en-US" sz="1800" b="1" smtClean="0">
                        <a:solidFill>
                          <a:schemeClr val="accent2"/>
                        </a:solidFill>
                      </a:rPr>
                      <a:pPr algn="r">
                        <a:defRPr/>
                      </a:pPr>
                      <a:t>[VALOR]</a:t>
                    </a:fld>
                    <a:r>
                      <a:rPr lang="en-US" sz="1800" b="1" dirty="0">
                        <a:solidFill>
                          <a:schemeClr val="accent2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3F3-445D-8ACD-70A421E1B1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Plan1!$F$4:$F$9</c:f>
              <c:strCache>
                <c:ptCount val="6"/>
                <c:pt idx="0">
                  <c:v>SIUP*</c:v>
                </c:pt>
                <c:pt idx="1">
                  <c:v>Transformação</c:v>
                </c:pt>
                <c:pt idx="2">
                  <c:v>Extrativa</c:v>
                </c:pt>
                <c:pt idx="3">
                  <c:v>Serviços</c:v>
                </c:pt>
                <c:pt idx="4">
                  <c:v>Construção</c:v>
                </c:pt>
                <c:pt idx="5">
                  <c:v>Agropecuária</c:v>
                </c:pt>
              </c:strCache>
            </c:strRef>
          </c:cat>
          <c:val>
            <c:numRef>
              <c:f>Plan1!$H$4:$H$9</c:f>
              <c:numCache>
                <c:formatCode>General</c:formatCode>
                <c:ptCount val="6"/>
                <c:pt idx="0">
                  <c:v>25.2</c:v>
                </c:pt>
                <c:pt idx="1">
                  <c:v>25.2</c:v>
                </c:pt>
                <c:pt idx="2">
                  <c:v>25.2</c:v>
                </c:pt>
                <c:pt idx="3">
                  <c:v>25.2</c:v>
                </c:pt>
                <c:pt idx="4">
                  <c:v>25.2</c:v>
                </c:pt>
                <c:pt idx="5">
                  <c:v>25.2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F3-445D-8ACD-70A421E1B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806896"/>
        <c:axId val="187957784"/>
      </c:lineChart>
      <c:catAx>
        <c:axId val="18680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957784"/>
        <c:crosses val="autoZero"/>
        <c:auto val="1"/>
        <c:lblAlgn val="ctr"/>
        <c:lblOffset val="100"/>
        <c:noMultiLvlLbl val="0"/>
      </c:catAx>
      <c:valAx>
        <c:axId val="18795778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68068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21893409857315E-2"/>
          <c:y val="5.1710257940784217E-2"/>
          <c:w val="0.94161782376616909"/>
          <c:h val="0.60083673250369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20-4960-87C1-127E6328D1E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20-4960-87C1-127E6328D1E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20-4960-87C1-127E6328D1E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F20-4960-87C1-127E6328D1E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DAD898A-E217-4095-93BD-F9B7EA0A9AD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20-4960-87C1-127E6328D1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E37B81-E1F8-40B9-8B73-E51AB8DFF93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20-4960-87C1-127E6328D1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A04415-055A-458D-8061-EF2E759A8A1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20-4960-87C1-127E6328D1E7}"/>
                </c:ext>
              </c:extLst>
            </c:dLbl>
            <c:dLbl>
              <c:idx val="3"/>
              <c:layout>
                <c:manualLayout>
                  <c:x val="0"/>
                  <c:y val="1.8573186502788067E-2"/>
                </c:manualLayout>
              </c:layout>
              <c:tx>
                <c:rich>
                  <a:bodyPr/>
                  <a:lstStyle/>
                  <a:p>
                    <a:fld id="{ADCD4D93-B62F-48F3-8CC4-FAC97385A35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20-4960-87C1-127E6328D1E7}"/>
                </c:ext>
              </c:extLst>
            </c:dLbl>
            <c:dLbl>
              <c:idx val="4"/>
              <c:layout>
                <c:manualLayout>
                  <c:x val="0"/>
                  <c:y val="1.8573186502788067E-2"/>
                </c:manualLayout>
              </c:layout>
              <c:tx>
                <c:rich>
                  <a:bodyPr/>
                  <a:lstStyle/>
                  <a:p>
                    <a:fld id="{52816259-F223-4A84-90D3-CCA5A366D244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20-4960-87C1-127E6328D1E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1767142-70D8-417D-8361-A954B141BB5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20-4960-87C1-127E6328D1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SIUP*</c:v>
                </c:pt>
                <c:pt idx="1">
                  <c:v>Transformação</c:v>
                </c:pt>
                <c:pt idx="2">
                  <c:v>Extrativa</c:v>
                </c:pt>
                <c:pt idx="3">
                  <c:v>Serviços</c:v>
                </c:pt>
                <c:pt idx="4">
                  <c:v>Construção</c:v>
                </c:pt>
                <c:pt idx="5">
                  <c:v>Agropecuária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24.4</c:v>
                </c:pt>
                <c:pt idx="1">
                  <c:v>25.1</c:v>
                </c:pt>
                <c:pt idx="2">
                  <c:v>31.7</c:v>
                </c:pt>
                <c:pt idx="3">
                  <c:v>26.1</c:v>
                </c:pt>
                <c:pt idx="4" formatCode="0.0">
                  <c:v>21.8</c:v>
                </c:pt>
                <c:pt idx="5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20-4960-87C1-127E6328D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27"/>
        <c:axId val="187958568"/>
        <c:axId val="187959744"/>
      </c:bar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5400"/>
          </c:spPr>
          <c:marker>
            <c:symbol val="none"/>
          </c:marker>
          <c:dLbls>
            <c:dLbl>
              <c:idx val="5"/>
              <c:layout>
                <c:manualLayout>
                  <c:x val="1.4575402458996639E-3"/>
                  <c:y val="-2.6533123575412012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dirty="0" err="1">
                        <a:solidFill>
                          <a:schemeClr val="accent2"/>
                        </a:solidFill>
                      </a:rPr>
                      <a:t>média</a:t>
                    </a:r>
                    <a:endParaRPr lang="en-US" sz="1800" b="0" dirty="0">
                      <a:solidFill>
                        <a:schemeClr val="accent2"/>
                      </a:solidFill>
                    </a:endParaRPr>
                  </a:p>
                  <a:p>
                    <a:fld id="{18C8400D-F2D9-45D2-84B0-8BF12731287C}" type="VALUE">
                      <a:rPr lang="en-US" sz="1800" b="1" smtClean="0">
                        <a:solidFill>
                          <a:schemeClr val="accent2"/>
                        </a:solidFill>
                      </a:rPr>
                      <a:pPr/>
                      <a:t>[VALOR]</a:t>
                    </a:fld>
                    <a:r>
                      <a:rPr lang="en-US" sz="1800" b="1" dirty="0">
                        <a:solidFill>
                          <a:schemeClr val="accent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20-4960-87C1-127E6328D1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SIUP*</c:v>
                </c:pt>
                <c:pt idx="1">
                  <c:v>Transformação</c:v>
                </c:pt>
                <c:pt idx="2">
                  <c:v>Extrativa</c:v>
                </c:pt>
                <c:pt idx="3">
                  <c:v>Serviços</c:v>
                </c:pt>
                <c:pt idx="4">
                  <c:v>Construção</c:v>
                </c:pt>
                <c:pt idx="5">
                  <c:v>Agropecuária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25.2</c:v>
                </c:pt>
                <c:pt idx="1">
                  <c:v>25.2</c:v>
                </c:pt>
                <c:pt idx="2">
                  <c:v>25.2</c:v>
                </c:pt>
                <c:pt idx="3">
                  <c:v>25.2</c:v>
                </c:pt>
                <c:pt idx="4">
                  <c:v>25.2</c:v>
                </c:pt>
                <c:pt idx="5">
                  <c:v>25.2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F20-4960-87C1-127E6328D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958568"/>
        <c:axId val="187959744"/>
      </c:lineChart>
      <c:catAx>
        <c:axId val="187958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959744"/>
        <c:crosses val="autoZero"/>
        <c:auto val="1"/>
        <c:lblAlgn val="ctr"/>
        <c:lblOffset val="100"/>
        <c:noMultiLvlLbl val="0"/>
      </c:catAx>
      <c:valAx>
        <c:axId val="187959744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79585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DB-764B-880F-FFB066013B5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DB-764B-880F-FFB066013B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'MIP 2020'!$B$27:$B$33</c:f>
              <c:strCache>
                <c:ptCount val="7"/>
                <c:pt idx="0">
                  <c:v>Estados Unidos</c:v>
                </c:pt>
                <c:pt idx="1">
                  <c:v>Mercosul</c:v>
                </c:pt>
                <c:pt idx="2">
                  <c:v>União Europeia</c:v>
                </c:pt>
                <c:pt idx="3">
                  <c:v>Coreia do Sul</c:v>
                </c:pt>
                <c:pt idx="4">
                  <c:v>México</c:v>
                </c:pt>
                <c:pt idx="5">
                  <c:v>Índia</c:v>
                </c:pt>
                <c:pt idx="6">
                  <c:v>China</c:v>
                </c:pt>
              </c:strCache>
            </c:strRef>
          </c:cat>
          <c:val>
            <c:numRef>
              <c:f>'MIP 2020'!$C$27:$C$33</c:f>
              <c:numCache>
                <c:formatCode>#,##0.0</c:formatCode>
                <c:ptCount val="7"/>
                <c:pt idx="0">
                  <c:v>34531.902039381748</c:v>
                </c:pt>
                <c:pt idx="1">
                  <c:v>32534.420413179487</c:v>
                </c:pt>
                <c:pt idx="2">
                  <c:v>31805.149495137488</c:v>
                </c:pt>
                <c:pt idx="3">
                  <c:v>31569.918948314033</c:v>
                </c:pt>
                <c:pt idx="4">
                  <c:v>31255.61532188805</c:v>
                </c:pt>
                <c:pt idx="5">
                  <c:v>28637.472217128172</c:v>
                </c:pt>
                <c:pt idx="6">
                  <c:v>28595.614099023169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B-764B-880F-FFB066013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146399"/>
        <c:axId val="1997760223"/>
      </c:barChart>
      <c:catAx>
        <c:axId val="210514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7760223"/>
        <c:crosses val="autoZero"/>
        <c:auto val="1"/>
        <c:lblAlgn val="ctr"/>
        <c:lblOffset val="100"/>
        <c:noMultiLvlLbl val="0"/>
      </c:catAx>
      <c:valAx>
        <c:axId val="1997760223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10514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8-9A47-AC27-D40720957ED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E38-9A47-AC27-D40720957E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'MIP 2020'!$B$40:$B$47</c:f>
              <c:strCache>
                <c:ptCount val="8"/>
                <c:pt idx="0">
                  <c:v>Mercosul</c:v>
                </c:pt>
                <c:pt idx="1">
                  <c:v>Estados Unidos</c:v>
                </c:pt>
                <c:pt idx="2">
                  <c:v>México</c:v>
                </c:pt>
                <c:pt idx="3">
                  <c:v>União Europeia</c:v>
                </c:pt>
                <c:pt idx="4">
                  <c:v>Coreia do Sul</c:v>
                </c:pt>
                <c:pt idx="5">
                  <c:v>Índia</c:v>
                </c:pt>
                <c:pt idx="6">
                  <c:v>Japão</c:v>
                </c:pt>
                <c:pt idx="7">
                  <c:v>China</c:v>
                </c:pt>
              </c:strCache>
            </c:strRef>
          </c:cat>
          <c:val>
            <c:numRef>
              <c:f>'MIP 2020'!$C$40:$C$47</c:f>
              <c:numCache>
                <c:formatCode>#,##0.0</c:formatCode>
                <c:ptCount val="8"/>
                <c:pt idx="0">
                  <c:v>362.93453329258551</c:v>
                </c:pt>
                <c:pt idx="1">
                  <c:v>339.48745865538064</c:v>
                </c:pt>
                <c:pt idx="2">
                  <c:v>325.51320223505218</c:v>
                </c:pt>
                <c:pt idx="3">
                  <c:v>292.16880744657061</c:v>
                </c:pt>
                <c:pt idx="4">
                  <c:v>281.17888167481982</c:v>
                </c:pt>
                <c:pt idx="5">
                  <c:v>277.10065065872385</c:v>
                </c:pt>
                <c:pt idx="6">
                  <c:v>259.94010524409106</c:v>
                </c:pt>
                <c:pt idx="7">
                  <c:v>223.35549056245847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8-9A47-AC27-D40720957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146399"/>
        <c:axId val="1997760223"/>
      </c:barChart>
      <c:catAx>
        <c:axId val="210514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7760223"/>
        <c:crosses val="autoZero"/>
        <c:auto val="1"/>
        <c:lblAlgn val="ctr"/>
        <c:lblOffset val="100"/>
        <c:noMultiLvlLbl val="0"/>
      </c:catAx>
      <c:valAx>
        <c:axId val="1997760223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10514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7-C041-8506-2B4543BAFD3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427-C041-8506-2B4543BAF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'MIP 2020'!$B$16:$B$23</c:f>
              <c:strCache>
                <c:ptCount val="8"/>
                <c:pt idx="0">
                  <c:v>Estados Unidos</c:v>
                </c:pt>
                <c:pt idx="1">
                  <c:v>Mercosul</c:v>
                </c:pt>
                <c:pt idx="2">
                  <c:v>México</c:v>
                </c:pt>
                <c:pt idx="3">
                  <c:v>Índia</c:v>
                </c:pt>
                <c:pt idx="4">
                  <c:v>União Europeia</c:v>
                </c:pt>
                <c:pt idx="5">
                  <c:v>Coreia do Sul</c:v>
                </c:pt>
                <c:pt idx="6">
                  <c:v>Japão</c:v>
                </c:pt>
                <c:pt idx="7">
                  <c:v>China</c:v>
                </c:pt>
              </c:strCache>
            </c:strRef>
          </c:cat>
          <c:val>
            <c:numRef>
              <c:f>'MIP 2020'!$C$16:$C$23</c:f>
              <c:numCache>
                <c:formatCode>#,##0.0</c:formatCode>
                <c:ptCount val="8"/>
                <c:pt idx="0">
                  <c:v>4.2310451299507568</c:v>
                </c:pt>
                <c:pt idx="1">
                  <c:v>4.1977702586466563</c:v>
                </c:pt>
                <c:pt idx="2">
                  <c:v>3.891366365926797</c:v>
                </c:pt>
                <c:pt idx="3">
                  <c:v>3.8661290492596718</c:v>
                </c:pt>
                <c:pt idx="4">
                  <c:v>3.7830881069189073</c:v>
                </c:pt>
                <c:pt idx="5">
                  <c:v>3.7636938838983909</c:v>
                </c:pt>
                <c:pt idx="6">
                  <c:v>3.6766605933877479</c:v>
                </c:pt>
                <c:pt idx="7">
                  <c:v>3.3739589660809397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7-C041-8506-2B4543BAF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146399"/>
        <c:axId val="1997760223"/>
      </c:barChart>
      <c:catAx>
        <c:axId val="210514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7760223"/>
        <c:crosses val="autoZero"/>
        <c:auto val="1"/>
        <c:lblAlgn val="ctr"/>
        <c:lblOffset val="100"/>
        <c:noMultiLvlLbl val="0"/>
      </c:catAx>
      <c:valAx>
        <c:axId val="1997760223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105146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Composição industrial das </a:t>
            </a:r>
            <a:r>
              <a:rPr lang="pt-BR" b="1" dirty="0">
                <a:solidFill>
                  <a:schemeClr val="tx2"/>
                </a:solidFill>
              </a:rPr>
              <a:t>Exportações</a:t>
            </a:r>
            <a:r>
              <a:rPr lang="pt-BR" dirty="0"/>
              <a:t> Brasileiras (2011-2020)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'Gerais 5'!$AR$7</c:f>
              <c:strCache>
                <c:ptCount val="1"/>
                <c:pt idx="0">
                  <c:v>Industrializados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42-794C-849E-421104AB6462}"/>
              </c:ext>
            </c:extLst>
          </c:dPt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'Gerais 5'!$AP$8:$AP$16</c:f>
              <c:strCache>
                <c:ptCount val="5"/>
                <c:pt idx="0">
                  <c:v>China</c:v>
                </c:pt>
                <c:pt idx="1">
                  <c:v>EUA</c:v>
                </c:pt>
                <c:pt idx="2">
                  <c:v>Mercosul</c:v>
                </c:pt>
                <c:pt idx="3">
                  <c:v>UE</c:v>
                </c:pt>
                <c:pt idx="4">
                  <c:v>Mundo</c:v>
                </c:pt>
              </c:strCache>
              <c:extLst/>
            </c:strRef>
          </c:cat>
          <c:val>
            <c:numRef>
              <c:f>'Gerais 5'!$AR$8:$AR$16</c:f>
              <c:numCache>
                <c:formatCode>0%</c:formatCode>
                <c:ptCount val="5"/>
                <c:pt idx="0">
                  <c:v>0.14288170335490599</c:v>
                </c:pt>
                <c:pt idx="1">
                  <c:v>0.7814740818572119</c:v>
                </c:pt>
                <c:pt idx="2">
                  <c:v>0.89851015822523517</c:v>
                </c:pt>
                <c:pt idx="3">
                  <c:v>0.4902798717304912</c:v>
                </c:pt>
                <c:pt idx="4">
                  <c:v>0.5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442-794C-849E-421104AB64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4632031"/>
        <c:axId val="1544606239"/>
      </c:barChart>
      <c:catAx>
        <c:axId val="1544632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4606239"/>
        <c:crosses val="autoZero"/>
        <c:auto val="1"/>
        <c:lblAlgn val="ctr"/>
        <c:lblOffset val="100"/>
        <c:noMultiLvlLbl val="0"/>
      </c:catAx>
      <c:valAx>
        <c:axId val="1544606239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544632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Composição industrial das </a:t>
            </a:r>
            <a:r>
              <a:rPr lang="pt-BR" b="1" dirty="0">
                <a:solidFill>
                  <a:srgbClr val="C00000"/>
                </a:solidFill>
              </a:rPr>
              <a:t>Importações</a:t>
            </a:r>
            <a:r>
              <a:rPr lang="pt-BR" dirty="0"/>
              <a:t> Brasileiras (2011-2020)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'5.1'!$C$7</c:f>
              <c:strCache>
                <c:ptCount val="1"/>
                <c:pt idx="0">
                  <c:v>Industrializados</c:v>
                </c:pt>
              </c:strCache>
            </c:strRef>
          </c:tx>
          <c:spPr>
            <a:solidFill>
              <a:srgbClr val="FF8585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A6-224A-A9F4-21141A8416E4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8A6-224A-A9F4-21141A8416E4}"/>
                </c:ext>
              </c:extLst>
            </c:dLbl>
            <c:spPr>
              <a:solidFill>
                <a:srgbClr val="FFD1D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'5.1'!$A$8:$A$16</c:f>
              <c:strCache>
                <c:ptCount val="5"/>
                <c:pt idx="0">
                  <c:v>China</c:v>
                </c:pt>
                <c:pt idx="1">
                  <c:v>EUA</c:v>
                </c:pt>
                <c:pt idx="2">
                  <c:v>Mercosul</c:v>
                </c:pt>
                <c:pt idx="3">
                  <c:v>UE</c:v>
                </c:pt>
                <c:pt idx="4">
                  <c:v>Mundo</c:v>
                </c:pt>
              </c:strCache>
              <c:extLst/>
            </c:strRef>
          </c:cat>
          <c:val>
            <c:numRef>
              <c:f>'5.1'!$C$8:$C$16</c:f>
              <c:numCache>
                <c:formatCode>0%</c:formatCode>
                <c:ptCount val="5"/>
                <c:pt idx="0">
                  <c:v>0.98</c:v>
                </c:pt>
                <c:pt idx="1">
                  <c:v>0.93</c:v>
                </c:pt>
                <c:pt idx="2">
                  <c:v>0.79</c:v>
                </c:pt>
                <c:pt idx="3">
                  <c:v>0.98</c:v>
                </c:pt>
                <c:pt idx="4">
                  <c:v>0.88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8A6-224A-A9F4-21141A8416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6059551"/>
        <c:axId val="1546035007"/>
      </c:barChart>
      <c:catAx>
        <c:axId val="1546059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6035007"/>
        <c:crosses val="autoZero"/>
        <c:auto val="1"/>
        <c:lblAlgn val="ctr"/>
        <c:lblOffset val="100"/>
        <c:noMultiLvlLbl val="0"/>
      </c:catAx>
      <c:valAx>
        <c:axId val="1546035007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546059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Variação média das exportações da </a:t>
            </a:r>
            <a:r>
              <a:rPr lang="pt-BR" sz="1600" b="1" dirty="0">
                <a:solidFill>
                  <a:schemeClr val="accent1"/>
                </a:solidFill>
              </a:rPr>
              <a:t>Argentina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Argentina!$H$44</c:f>
              <c:strCache>
                <c:ptCount val="1"/>
                <c:pt idx="0">
                  <c:v>2001/2010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3-417B-AF21-5C2332CA2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Argentina!$G$45:$G$49</c:f>
              <c:strCache>
                <c:ptCount val="5"/>
                <c:pt idx="0">
                  <c:v>China</c:v>
                </c:pt>
                <c:pt idx="1">
                  <c:v>Mercosul</c:v>
                </c:pt>
                <c:pt idx="2">
                  <c:v>Mundo</c:v>
                </c:pt>
                <c:pt idx="3">
                  <c:v>UE</c:v>
                </c:pt>
                <c:pt idx="4">
                  <c:v>EUA</c:v>
                </c:pt>
              </c:strCache>
            </c:strRef>
          </c:cat>
          <c:val>
            <c:numRef>
              <c:f>Argentina!$H$45:$H$49</c:f>
              <c:numCache>
                <c:formatCode>0%</c:formatCode>
                <c:ptCount val="5"/>
                <c:pt idx="0">
                  <c:v>0.27548155726146667</c:v>
                </c:pt>
                <c:pt idx="1">
                  <c:v>0.11410678385398906</c:v>
                </c:pt>
                <c:pt idx="2">
                  <c:v>0.11993203659322532</c:v>
                </c:pt>
                <c:pt idx="3">
                  <c:v>0.11177346943258876</c:v>
                </c:pt>
                <c:pt idx="4">
                  <c:v>4.1416326102573918E-2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F4-904D-A5EB-B83B18045DF3}"/>
            </c:ext>
          </c:extLst>
        </c:ser>
        <c:ser>
          <c:idx val="1"/>
          <c:order val="1"/>
          <c:tx>
            <c:strRef>
              <c:f>Argentina!$I$44</c:f>
              <c:strCache>
                <c:ptCount val="1"/>
                <c:pt idx="0">
                  <c:v>2011/2020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Argentina!$G$45:$G$49</c:f>
              <c:strCache>
                <c:ptCount val="5"/>
                <c:pt idx="0">
                  <c:v>China</c:v>
                </c:pt>
                <c:pt idx="1">
                  <c:v>Mercosul</c:v>
                </c:pt>
                <c:pt idx="2">
                  <c:v>Mundo</c:v>
                </c:pt>
                <c:pt idx="3">
                  <c:v>UE</c:v>
                </c:pt>
                <c:pt idx="4">
                  <c:v>EUA</c:v>
                </c:pt>
              </c:strCache>
            </c:strRef>
          </c:cat>
          <c:val>
            <c:numRef>
              <c:f>Argentina!$I$45:$I$49</c:f>
              <c:numCache>
                <c:formatCode>0%</c:formatCode>
                <c:ptCount val="5"/>
                <c:pt idx="0">
                  <c:v>2.9775882626876249E-3</c:v>
                </c:pt>
                <c:pt idx="1">
                  <c:v>-8.7140114412815398E-2</c:v>
                </c:pt>
                <c:pt idx="2">
                  <c:v>-1.5620198492499215E-2</c:v>
                </c:pt>
                <c:pt idx="3">
                  <c:v>-7.2909734173188107E-2</c:v>
                </c:pt>
                <c:pt idx="4">
                  <c:v>-5.5834314640431391E-2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F4-904D-A5EB-B83B18045DF3}"/>
            </c:ext>
          </c:extLst>
        </c:ser>
        <c:ser>
          <c:idx val="2"/>
          <c:order val="2"/>
          <c:tx>
            <c:strRef>
              <c:f>Argentina!$J$44</c:f>
              <c:strCache>
                <c:ptCount val="1"/>
                <c:pt idx="0">
                  <c:v>2020/2001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F4-904D-A5EB-B83B18045DF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F4-904D-A5EB-B83B18045D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Argentina!$G$45:$G$49</c:f>
              <c:strCache>
                <c:ptCount val="5"/>
                <c:pt idx="0">
                  <c:v>China</c:v>
                </c:pt>
                <c:pt idx="1">
                  <c:v>Mercosul</c:v>
                </c:pt>
                <c:pt idx="2">
                  <c:v>Mundo</c:v>
                </c:pt>
                <c:pt idx="3">
                  <c:v>UE</c:v>
                </c:pt>
                <c:pt idx="4">
                  <c:v>EUA</c:v>
                </c:pt>
              </c:strCache>
            </c:strRef>
          </c:cat>
          <c:val>
            <c:numRef>
              <c:f>Argentina!$J$45:$J$49</c:f>
              <c:numCache>
                <c:formatCode>0%</c:formatCode>
                <c:ptCount val="5"/>
                <c:pt idx="0">
                  <c:v>0.5815954403987933</c:v>
                </c:pt>
                <c:pt idx="1">
                  <c:v>0.23819092338737269</c:v>
                </c:pt>
                <c:pt idx="2">
                  <c:v>0.22457072273466006</c:v>
                </c:pt>
                <c:pt idx="3">
                  <c:v>9.0238445380601995E-2</c:v>
                </c:pt>
                <c:pt idx="4">
                  <c:v>-3.1336599860720682E-3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F4-904D-A5EB-B83B18045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6495039"/>
        <c:axId val="1151514799"/>
      </c:barChart>
      <c:catAx>
        <c:axId val="139649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51514799"/>
        <c:crosses val="autoZero"/>
        <c:auto val="1"/>
        <c:lblAlgn val="ctr"/>
        <c:lblOffset val="100"/>
        <c:noMultiLvlLbl val="0"/>
      </c:catAx>
      <c:valAx>
        <c:axId val="115151479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649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Variação média das exportações do </a:t>
            </a:r>
          </a:p>
          <a:p>
            <a:pPr>
              <a:defRPr sz="1600"/>
            </a:pPr>
            <a:r>
              <a:rPr lang="pt-BR" sz="1600" b="1" dirty="0">
                <a:solidFill>
                  <a:schemeClr val="accent1"/>
                </a:solidFill>
              </a:rPr>
              <a:t>Brasil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Brasil!$H$47</c:f>
              <c:strCache>
                <c:ptCount val="1"/>
                <c:pt idx="0">
                  <c:v>2001/2010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19-43CC-83C5-6BE14EBB30E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19-43CC-83C5-6BE14EBB30E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33-4C89-9CEB-CB9E7E859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Brasil!$G$48:$G$52</c:f>
              <c:strCache>
                <c:ptCount val="5"/>
                <c:pt idx="0">
                  <c:v>China</c:v>
                </c:pt>
                <c:pt idx="1">
                  <c:v>Mundo</c:v>
                </c:pt>
                <c:pt idx="2">
                  <c:v>Mercosul</c:v>
                </c:pt>
                <c:pt idx="3">
                  <c:v>UE</c:v>
                </c:pt>
                <c:pt idx="4">
                  <c:v>EUA</c:v>
                </c:pt>
              </c:strCache>
            </c:strRef>
          </c:cat>
          <c:val>
            <c:numRef>
              <c:f>Brasil!$H$48:$H$52</c:f>
              <c:numCache>
                <c:formatCode>0%</c:formatCode>
                <c:ptCount val="5"/>
                <c:pt idx="0">
                  <c:v>0.37363235804718586</c:v>
                </c:pt>
                <c:pt idx="1">
                  <c:v>0.16089276439983088</c:v>
                </c:pt>
                <c:pt idx="2">
                  <c:v>0.21778547833109532</c:v>
                </c:pt>
                <c:pt idx="3">
                  <c:v>0.13558542886021172</c:v>
                </c:pt>
                <c:pt idx="4">
                  <c:v>5.5477804472899073E-2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3-864F-9B3D-F45C446C2EB7}"/>
            </c:ext>
          </c:extLst>
        </c:ser>
        <c:ser>
          <c:idx val="1"/>
          <c:order val="1"/>
          <c:tx>
            <c:strRef>
              <c:f>Brasil!$I$47</c:f>
              <c:strCache>
                <c:ptCount val="1"/>
                <c:pt idx="0">
                  <c:v>2011/2020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Brasil!$G$48:$G$52</c:f>
              <c:strCache>
                <c:ptCount val="5"/>
                <c:pt idx="0">
                  <c:v>China</c:v>
                </c:pt>
                <c:pt idx="1">
                  <c:v>Mundo</c:v>
                </c:pt>
                <c:pt idx="2">
                  <c:v>Mercosul</c:v>
                </c:pt>
                <c:pt idx="3">
                  <c:v>UE</c:v>
                </c:pt>
                <c:pt idx="4">
                  <c:v>EUA</c:v>
                </c:pt>
              </c:strCache>
            </c:strRef>
          </c:cat>
          <c:val>
            <c:numRef>
              <c:f>Brasil!$I$48:$I$52</c:f>
              <c:numCache>
                <c:formatCode>0%</c:formatCode>
                <c:ptCount val="5"/>
                <c:pt idx="0">
                  <c:v>9.914886144237825E-2</c:v>
                </c:pt>
                <c:pt idx="1">
                  <c:v>1.0916478640091876E-2</c:v>
                </c:pt>
                <c:pt idx="2">
                  <c:v>-4.3546776672764818E-2</c:v>
                </c:pt>
                <c:pt idx="3">
                  <c:v>-2.3996448715226014E-2</c:v>
                </c:pt>
                <c:pt idx="4">
                  <c:v>2.2486739357076992E-2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3-864F-9B3D-F45C446C2EB7}"/>
            </c:ext>
          </c:extLst>
        </c:ser>
        <c:ser>
          <c:idx val="2"/>
          <c:order val="2"/>
          <c:tx>
            <c:strRef>
              <c:f>Brasil!$J$47</c:f>
              <c:strCache>
                <c:ptCount val="1"/>
                <c:pt idx="0">
                  <c:v>2020/2001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A3-864F-9B3D-F45C446C2EB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A3-864F-9B3D-F45C446C2E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Brasil!$G$48:$G$52</c:f>
              <c:strCache>
                <c:ptCount val="5"/>
                <c:pt idx="0">
                  <c:v>China</c:v>
                </c:pt>
                <c:pt idx="1">
                  <c:v>Mundo</c:v>
                </c:pt>
                <c:pt idx="2">
                  <c:v>Mercosul</c:v>
                </c:pt>
                <c:pt idx="3">
                  <c:v>UE</c:v>
                </c:pt>
                <c:pt idx="4">
                  <c:v>EUA</c:v>
                </c:pt>
              </c:strCache>
            </c:strRef>
          </c:cat>
          <c:val>
            <c:numRef>
              <c:f>Brasil!$J$48:$J$52</c:f>
              <c:numCache>
                <c:formatCode>0%</c:formatCode>
                <c:ptCount val="5"/>
                <c:pt idx="0">
                  <c:v>0.22916735983412928</c:v>
                </c:pt>
                <c:pt idx="1">
                  <c:v>8.1957877157862999E-2</c:v>
                </c:pt>
                <c:pt idx="2">
                  <c:v>8.0242186223800541E-2</c:v>
                </c:pt>
                <c:pt idx="3">
                  <c:v>5.1594966978402365E-2</c:v>
                </c:pt>
                <c:pt idx="4">
                  <c:v>3.8114085990887447E-2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A3-864F-9B3D-F45C446C2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1556415"/>
        <c:axId val="1171361599"/>
      </c:barChart>
      <c:catAx>
        <c:axId val="11715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1361599"/>
        <c:crosses val="autoZero"/>
        <c:auto val="1"/>
        <c:lblAlgn val="ctr"/>
        <c:lblOffset val="100"/>
        <c:noMultiLvlLbl val="0"/>
      </c:catAx>
      <c:valAx>
        <c:axId val="117136159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1556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/>
              <a:t>Variação média das exportações do </a:t>
            </a:r>
            <a:r>
              <a:rPr lang="pt-BR" sz="1600" b="1" dirty="0">
                <a:solidFill>
                  <a:schemeClr val="accent1"/>
                </a:solidFill>
              </a:rPr>
              <a:t>Paraguai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Paraguai!$H$46</c:f>
              <c:strCache>
                <c:ptCount val="1"/>
                <c:pt idx="0">
                  <c:v>2001/2010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26-4125-A8AF-FE99E1867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Paraguai!$G$47:$G$51</c:f>
              <c:strCache>
                <c:ptCount val="5"/>
                <c:pt idx="0">
                  <c:v>Mercosul</c:v>
                </c:pt>
                <c:pt idx="1">
                  <c:v>EUA</c:v>
                </c:pt>
                <c:pt idx="2">
                  <c:v>UE</c:v>
                </c:pt>
                <c:pt idx="3">
                  <c:v>China</c:v>
                </c:pt>
                <c:pt idx="4">
                  <c:v>Mundo</c:v>
                </c:pt>
              </c:strCache>
            </c:strRef>
          </c:cat>
          <c:val>
            <c:numRef>
              <c:f>Paraguai!$H$47:$H$51</c:f>
              <c:numCache>
                <c:formatCode>0%</c:formatCode>
                <c:ptCount val="5"/>
                <c:pt idx="0">
                  <c:v>1.1701754512737659</c:v>
                </c:pt>
                <c:pt idx="1">
                  <c:v>0.47160541708200898</c:v>
                </c:pt>
                <c:pt idx="2">
                  <c:v>0.51506326949982828</c:v>
                </c:pt>
                <c:pt idx="3">
                  <c:v>0.11074785867916452</c:v>
                </c:pt>
                <c:pt idx="4">
                  <c:v>0.13342822985549224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E-9D40-B2F5-D71FA029D25D}"/>
            </c:ext>
          </c:extLst>
        </c:ser>
        <c:ser>
          <c:idx val="1"/>
          <c:order val="1"/>
          <c:tx>
            <c:strRef>
              <c:f>Paraguai!$I$46</c:f>
              <c:strCache>
                <c:ptCount val="1"/>
                <c:pt idx="0">
                  <c:v>2011/2020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Paraguai!$G$47:$G$51</c:f>
              <c:strCache>
                <c:ptCount val="5"/>
                <c:pt idx="0">
                  <c:v>Mercosul</c:v>
                </c:pt>
                <c:pt idx="1">
                  <c:v>EUA</c:v>
                </c:pt>
                <c:pt idx="2">
                  <c:v>UE</c:v>
                </c:pt>
                <c:pt idx="3">
                  <c:v>China</c:v>
                </c:pt>
                <c:pt idx="4">
                  <c:v>Mundo</c:v>
                </c:pt>
              </c:strCache>
            </c:strRef>
          </c:cat>
          <c:val>
            <c:numRef>
              <c:f>Paraguai!$I$47:$I$51</c:f>
              <c:numCache>
                <c:formatCode>0%</c:formatCode>
                <c:ptCount val="5"/>
                <c:pt idx="0">
                  <c:v>1.0260690930816245</c:v>
                </c:pt>
                <c:pt idx="1">
                  <c:v>-2.4057582262991328E-2</c:v>
                </c:pt>
                <c:pt idx="2">
                  <c:v>-6.3335967842464536E-2</c:v>
                </c:pt>
                <c:pt idx="3">
                  <c:v>0.14549390012297009</c:v>
                </c:pt>
                <c:pt idx="4">
                  <c:v>3.554090977798334E-2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5E-9D40-B2F5-D71FA029D25D}"/>
            </c:ext>
          </c:extLst>
        </c:ser>
        <c:ser>
          <c:idx val="2"/>
          <c:order val="2"/>
          <c:tx>
            <c:strRef>
              <c:f>Paraguai!$J$46</c:f>
              <c:strCache>
                <c:ptCount val="1"/>
                <c:pt idx="0">
                  <c:v>2020/2001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1111111111110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5E-9D40-B2F5-D71FA029D25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5E-9D40-B2F5-D71FA029D2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Paraguai!$G$47:$G$51</c:f>
              <c:strCache>
                <c:ptCount val="5"/>
                <c:pt idx="0">
                  <c:v>Mercosul</c:v>
                </c:pt>
                <c:pt idx="1">
                  <c:v>EUA</c:v>
                </c:pt>
                <c:pt idx="2">
                  <c:v>UE</c:v>
                </c:pt>
                <c:pt idx="3">
                  <c:v>China</c:v>
                </c:pt>
                <c:pt idx="4">
                  <c:v>Mundo</c:v>
                </c:pt>
              </c:strCache>
            </c:strRef>
          </c:cat>
          <c:val>
            <c:numRef>
              <c:f>Paraguai!$J$47:$J$51</c:f>
              <c:numCache>
                <c:formatCode>0%</c:formatCode>
                <c:ptCount val="5"/>
                <c:pt idx="0">
                  <c:v>1.0943299995936915</c:v>
                </c:pt>
                <c:pt idx="1">
                  <c:v>0.21073015426885083</c:v>
                </c:pt>
                <c:pt idx="2">
                  <c:v>0.21064261826704261</c:v>
                </c:pt>
                <c:pt idx="3">
                  <c:v>0.12903524891274645</c:v>
                </c:pt>
                <c:pt idx="4">
                  <c:v>8.1908587709434932E-2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E-9D40-B2F5-D71FA029D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5491807"/>
        <c:axId val="1134914015"/>
      </c:barChart>
      <c:catAx>
        <c:axId val="113549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4914015"/>
        <c:crosses val="autoZero"/>
        <c:auto val="1"/>
        <c:lblAlgn val="ctr"/>
        <c:lblOffset val="100"/>
        <c:noMultiLvlLbl val="0"/>
      </c:catAx>
      <c:valAx>
        <c:axId val="11349140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5491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14B2F-D3CB-453D-B185-4E9D1D244BF7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7F40A-CCEF-4672-AE2A-3E6D1D435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12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7C013-97C4-6F41-9C8B-6BBEE20C43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6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0E598-31DE-214D-B478-AD6AC06A4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9DD3A6-1911-754B-B556-6B5F59134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DE34B2-1D80-BB40-90EF-51100C3D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4E6-6AC9-E045-AFE1-368B55EE1D1D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D1AE97-4FCD-DE44-BF46-A3C77B30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4FD1AE-0E0E-A84A-B5A0-9CE3F2BA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B55D-F7EF-6E4A-8DAD-DDA98EA66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96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A7C33-C6DE-D841-9550-1C05D2AA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F7DDDF-5172-2342-8F3B-F0300A326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A080C-02E2-B74D-84B2-77A1D918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4E6-6AC9-E045-AFE1-368B55EE1D1D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83B5D1-CD58-ED43-8A28-FE2752A8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AC9F49-1FB5-634D-B188-75829715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B55D-F7EF-6E4A-8DAD-DDA98EA66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63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847FFE-648D-6E4F-9638-2A96A343E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6BE246-26C2-3F4F-ABB6-ECCD855E2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AAB336-66FB-3A4D-9487-86DFDC25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4E6-6AC9-E045-AFE1-368B55EE1D1D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AE4EA1-F549-DE4A-BD57-6624DA2C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DD9D1F-33D0-1E4B-9E49-0BB59CC3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B55D-F7EF-6E4A-8DAD-DDA98EA66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44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38009-29DF-40C7-890D-EDD0FAB9A04A}" type="datetime1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E05B6-8984-BC47-A77C-6B0D2A53AE6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r="21473" b="47044"/>
          <a:stretch/>
        </p:blipFill>
        <p:spPr>
          <a:xfrm>
            <a:off x="10728815" y="6391620"/>
            <a:ext cx="762000" cy="312271"/>
          </a:xfrm>
          <a:prstGeom prst="rect">
            <a:avLst/>
          </a:prstGeom>
        </p:spPr>
      </p:pic>
      <p:sp>
        <p:nvSpPr>
          <p:cNvPr id="12" name="Retângulo 11"/>
          <p:cNvSpPr/>
          <p:nvPr userDrawn="1"/>
        </p:nvSpPr>
        <p:spPr>
          <a:xfrm>
            <a:off x="11534775" y="6409205"/>
            <a:ext cx="657225" cy="246572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-12700" y="6409205"/>
            <a:ext cx="657225" cy="246572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29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FD143-2B65-0841-AAFE-8736EE41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FBD2BD-00B9-6444-857D-47A84BC4F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948CB1-9D26-6845-A5E3-0B3AE1E7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4E6-6AC9-E045-AFE1-368B55EE1D1D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DD593C-E1D2-CF48-889B-7E8EE33C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7CD8C9-5807-0448-ADD1-B7ED8C01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B55D-F7EF-6E4A-8DAD-DDA98EA66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49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A4643-9EFF-974C-8180-B429E52F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FFD767-1C85-FB4A-8DC1-EC549897A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6C785E-78FB-CC4F-8536-1B38FB35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4E6-6AC9-E045-AFE1-368B55EE1D1D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290C5F-3FAD-1F41-A933-14FAC698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97485F-E009-6847-98C1-21902363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B55D-F7EF-6E4A-8DAD-DDA98EA66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30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91A13-2314-CB43-813D-76EEF531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E98154-BE37-E748-ACBD-E5EA2B63D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CD9050-9E05-8440-8F21-5CF847E34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D30E23-65E3-3243-8CA4-75280728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4E6-6AC9-E045-AFE1-368B55EE1D1D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B9A1A8-2035-1748-893F-EB7F69AC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A231BD-1951-3B42-8F11-8AC9FD4E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B55D-F7EF-6E4A-8DAD-DDA98EA66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4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572B1-1675-EA40-B021-EF92B6EE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E7459A-B22E-D541-9171-CFDCFCA68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245FE4-32C3-2A41-B266-F0C440958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1573B42-BD77-1A44-8582-0855F7B31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153C8D-5204-C543-BC81-21835392D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2EEDAA-3C6E-074D-B808-F878BF58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4E6-6AC9-E045-AFE1-368B55EE1D1D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B85F48-CA2A-A749-B8ED-D7359F12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5016ABE-D541-2B47-B8CA-56B5EBB4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B55D-F7EF-6E4A-8DAD-DDA98EA66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47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2CBA1-DA5A-454D-970D-F7FF249D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FA47384-5EC9-974B-BC21-70625081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4E6-6AC9-E045-AFE1-368B55EE1D1D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8E966B4-8B2D-514A-89F5-9ABDAFF7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1B4B30-11F1-BE44-A2C9-4A32BCE8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B55D-F7EF-6E4A-8DAD-DDA98EA66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99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09DCB3-0680-C04C-8DE7-4938A9D9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4E6-6AC9-E045-AFE1-368B55EE1D1D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245947-9F5D-304C-9D98-5B36C375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6DCDAC-7B02-C64B-900A-BCD2C84C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B55D-F7EF-6E4A-8DAD-DDA98EA66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43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E7DCC-161C-1445-BDB3-309E9858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7D99FA-03E1-D14D-85A8-F18FF3111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0D633E-D6DD-064D-B29A-4CE77984A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87F21B-73E8-DB42-B1BC-84290C32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4E6-6AC9-E045-AFE1-368B55EE1D1D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1C9203-604A-5740-ADAC-2A3A96A0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0796C4-D468-E246-8435-CF217717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B55D-F7EF-6E4A-8DAD-DDA98EA66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13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EA3F7-3393-6E40-AEDC-752D150F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7270C7-D8E4-FE4E-80A9-CC14A0A0A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2AEF8B-3B48-E14B-961E-E17CBBD5B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AB54B8-5627-EA47-8767-C30D9E7B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4E6-6AC9-E045-AFE1-368B55EE1D1D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A7CBD1-65C9-D649-B42C-788ABA87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3E42BF-0FC0-5C4C-B585-B4B4C183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B55D-F7EF-6E4A-8DAD-DDA98EA66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96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67C7E1-A61D-504B-B766-827DF112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10B6F0-041B-554B-A7AD-7F8CF8E4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70D13B-EDD1-9048-B35F-9373AD440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14E6-6AC9-E045-AFE1-368B55EE1D1D}" type="datetimeFigureOut">
              <a:rPr lang="pt-BR" smtClean="0"/>
              <a:t>16/08/2021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8A6EDA-D7FD-A344-AC70-D5CF2CD09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792EA5-6B74-2447-97A7-CA5AD6F1E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B55D-F7EF-6E4A-8DAD-DDA98EA66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48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8C1D0C7-B1FC-4848-8D38-B9A755BF8E1A}"/>
              </a:ext>
            </a:extLst>
          </p:cNvPr>
          <p:cNvGrpSpPr/>
          <p:nvPr/>
        </p:nvGrpSpPr>
        <p:grpSpPr>
          <a:xfrm>
            <a:off x="6356786" y="0"/>
            <a:ext cx="5835215" cy="6858000"/>
            <a:chOff x="7321297" y="-120317"/>
            <a:chExt cx="4876798" cy="697831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1B9EB32-9D54-ED4A-8E54-8F99C7EB4CC0}"/>
                </a:ext>
              </a:extLst>
            </p:cNvPr>
            <p:cNvSpPr/>
            <p:nvPr/>
          </p:nvSpPr>
          <p:spPr>
            <a:xfrm>
              <a:off x="7453642" y="-120316"/>
              <a:ext cx="4744453" cy="697831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2BA4844-CEEB-614E-B04C-CE14870A8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241" y="5326858"/>
              <a:ext cx="2309212" cy="1072428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6A26CC1-E696-D141-8E8D-D634F0D907FE}"/>
                </a:ext>
              </a:extLst>
            </p:cNvPr>
            <p:cNvSpPr txBox="1"/>
            <p:nvPr/>
          </p:nvSpPr>
          <p:spPr>
            <a:xfrm>
              <a:off x="7478540" y="2638410"/>
              <a:ext cx="46129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</a:rPr>
                <a:t>BALANÇO E PRIORIDADES PARA O FUTURO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272B48F-CCA8-3D42-9759-FCE9030A2B6A}"/>
                </a:ext>
              </a:extLst>
            </p:cNvPr>
            <p:cNvSpPr/>
            <p:nvPr/>
          </p:nvSpPr>
          <p:spPr>
            <a:xfrm>
              <a:off x="7321297" y="-120317"/>
              <a:ext cx="263861" cy="22250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64879A4-C518-2944-B105-0F9F7C563B48}"/>
                </a:ext>
              </a:extLst>
            </p:cNvPr>
            <p:cNvSpPr/>
            <p:nvPr/>
          </p:nvSpPr>
          <p:spPr>
            <a:xfrm rot="5400000">
              <a:off x="9632010" y="944062"/>
              <a:ext cx="263861" cy="2057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1A62209-0C93-5145-83F5-467FFAB49844}"/>
                </a:ext>
              </a:extLst>
            </p:cNvPr>
            <p:cNvSpPr/>
            <p:nvPr/>
          </p:nvSpPr>
          <p:spPr>
            <a:xfrm>
              <a:off x="8031857" y="338397"/>
              <a:ext cx="367189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6000" b="1" dirty="0">
                  <a:solidFill>
                    <a:schemeClr val="bg1"/>
                  </a:solidFill>
                </a:rPr>
                <a:t>Mercosul</a:t>
              </a:r>
              <a:endParaRPr lang="pt-BR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6A2F926-7E69-EF4C-9C87-00BE9DA3A4F2}"/>
                </a:ext>
              </a:extLst>
            </p:cNvPr>
            <p:cNvSpPr txBox="1"/>
            <p:nvPr/>
          </p:nvSpPr>
          <p:spPr>
            <a:xfrm>
              <a:off x="7585158" y="3998476"/>
              <a:ext cx="44877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Fabrizio Panzini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Gerente de Políticas de Integração Internacional</a:t>
              </a:r>
            </a:p>
          </p:txBody>
        </p:sp>
      </p:grpSp>
      <p:pic>
        <p:nvPicPr>
          <p:cNvPr id="20" name="Gráfico 19">
            <a:extLst>
              <a:ext uri="{FF2B5EF4-FFF2-40B4-BE49-F238E27FC236}">
                <a16:creationId xmlns:a16="http://schemas.microsoft.com/office/drawing/2014/main" id="{F3820A4E-B132-A640-9399-CAD1AF38B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85" y="754818"/>
            <a:ext cx="6283001" cy="430006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51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áfico 57">
            <a:extLst>
              <a:ext uri="{FF2B5EF4-FFF2-40B4-BE49-F238E27FC236}">
                <a16:creationId xmlns:a16="http://schemas.microsoft.com/office/drawing/2014/main" id="{931BCE47-76B5-6E47-ACA5-C98E66648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75" y="573004"/>
            <a:ext cx="9081250" cy="62151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170122" y="148855"/>
            <a:ext cx="11844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</a:rPr>
              <a:t>Fases do Mercosul</a:t>
            </a:r>
            <a:endParaRPr lang="pt-BR" sz="2000" b="1" dirty="0">
              <a:solidFill>
                <a:schemeClr val="accent1"/>
              </a:solidFill>
            </a:endParaRP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C91C6719-8DE5-DF41-9064-564132265712}"/>
              </a:ext>
            </a:extLst>
          </p:cNvPr>
          <p:cNvGrpSpPr/>
          <p:nvPr/>
        </p:nvGrpSpPr>
        <p:grpSpPr>
          <a:xfrm>
            <a:off x="-51178" y="1251409"/>
            <a:ext cx="11552611" cy="3832918"/>
            <a:chOff x="105990" y="1122820"/>
            <a:chExt cx="11552611" cy="3832918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FD4F7C6C-3302-EF48-88CD-1163A7DEE28A}"/>
                </a:ext>
              </a:extLst>
            </p:cNvPr>
            <p:cNvCxnSpPr>
              <a:cxnSpLocks/>
            </p:cNvCxnSpPr>
            <p:nvPr/>
          </p:nvCxnSpPr>
          <p:spPr>
            <a:xfrm>
              <a:off x="960376" y="2857500"/>
              <a:ext cx="10698225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tângulo Arredondado 6">
              <a:extLst>
                <a:ext uri="{FF2B5EF4-FFF2-40B4-BE49-F238E27FC236}">
                  <a16:creationId xmlns:a16="http://schemas.microsoft.com/office/drawing/2014/main" id="{8CAEB6AF-1A9D-ED44-9643-C7615DD73FFB}"/>
                </a:ext>
              </a:extLst>
            </p:cNvPr>
            <p:cNvSpPr/>
            <p:nvPr/>
          </p:nvSpPr>
          <p:spPr>
            <a:xfrm>
              <a:off x="628651" y="2586038"/>
              <a:ext cx="1585912" cy="5429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/>
                <a:t>1991</a:t>
              </a:r>
              <a:endParaRPr lang="pt-BR" b="1" dirty="0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1BC1F03-A8F9-5740-97A0-3A93EA87D548}"/>
                </a:ext>
              </a:extLst>
            </p:cNvPr>
            <p:cNvSpPr/>
            <p:nvPr/>
          </p:nvSpPr>
          <p:spPr>
            <a:xfrm>
              <a:off x="105990" y="3128963"/>
              <a:ext cx="28237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dirty="0"/>
                <a:t>26 de março</a:t>
              </a:r>
            </a:p>
            <a:p>
              <a:pPr algn="ctr"/>
              <a:r>
                <a:rPr lang="pt-BR" sz="2000" b="1" dirty="0"/>
                <a:t>Tratado de Assunção</a:t>
              </a:r>
              <a:endParaRPr lang="pt-BR" sz="1600" b="1" dirty="0"/>
            </a:p>
          </p:txBody>
        </p:sp>
        <p:pic>
          <p:nvPicPr>
            <p:cNvPr id="11268" name="Picture 4" descr="Assinatura do Tratado de Assunção | Hoje Na História – Clio: História e  Literatura">
              <a:extLst>
                <a:ext uri="{FF2B5EF4-FFF2-40B4-BE49-F238E27FC236}">
                  <a16:creationId xmlns:a16="http://schemas.microsoft.com/office/drawing/2014/main" id="{CB27E894-251A-2347-9FEF-15A39DE8D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70" y="3740288"/>
              <a:ext cx="2110866" cy="12154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D38F38E1-A907-7048-B8E2-B202478A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8541" y="1914526"/>
              <a:ext cx="705599" cy="705599"/>
            </a:xfrm>
            <a:prstGeom prst="rect">
              <a:avLst/>
            </a:prstGeom>
          </p:spPr>
        </p:pic>
        <p:sp>
          <p:nvSpPr>
            <p:cNvPr id="22" name="Retângulo Arredondado 21">
              <a:extLst>
                <a:ext uri="{FF2B5EF4-FFF2-40B4-BE49-F238E27FC236}">
                  <a16:creationId xmlns:a16="http://schemas.microsoft.com/office/drawing/2014/main" id="{C58F2184-7C1D-AC46-B458-B06021681279}"/>
                </a:ext>
              </a:extLst>
            </p:cNvPr>
            <p:cNvSpPr/>
            <p:nvPr/>
          </p:nvSpPr>
          <p:spPr>
            <a:xfrm>
              <a:off x="9412097" y="2563987"/>
              <a:ext cx="1585912" cy="54292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/>
                <a:t>2021</a:t>
              </a:r>
              <a:endParaRPr lang="pt-BR" b="1" dirty="0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7D86F9F0-7F16-3742-A74C-E72FF6009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92542" y="1776924"/>
              <a:ext cx="808787" cy="808787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EDAA93F-CE77-254D-9EAB-904670F2255B}"/>
                </a:ext>
              </a:extLst>
            </p:cNvPr>
            <p:cNvSpPr/>
            <p:nvPr/>
          </p:nvSpPr>
          <p:spPr>
            <a:xfrm>
              <a:off x="3428999" y="2732794"/>
              <a:ext cx="257175" cy="24941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E6C31DC0-3D6A-B54B-8975-BDD1027BFC4C}"/>
                </a:ext>
              </a:extLst>
            </p:cNvPr>
            <p:cNvGrpSpPr/>
            <p:nvPr/>
          </p:nvGrpSpPr>
          <p:grpSpPr>
            <a:xfrm>
              <a:off x="2344585" y="1152506"/>
              <a:ext cx="2482417" cy="923330"/>
              <a:chOff x="2230392" y="1037062"/>
              <a:chExt cx="2482417" cy="923330"/>
            </a:xfrm>
          </p:grpSpPr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FC070BAF-09ED-2B4C-A30D-36C97E24175B}"/>
                  </a:ext>
                </a:extLst>
              </p:cNvPr>
              <p:cNvSpPr/>
              <p:nvPr/>
            </p:nvSpPr>
            <p:spPr>
              <a:xfrm>
                <a:off x="2799378" y="1249880"/>
                <a:ext cx="19134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dirty="0"/>
                  <a:t>Crescimento do comércio intra-bloco</a:t>
                </a:r>
                <a:endParaRPr lang="pt-BR" sz="1200" b="1" dirty="0"/>
              </a:p>
            </p:txBody>
          </p:sp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55D36AC7-04CB-DA43-812D-C6BA024F207C}"/>
                  </a:ext>
                </a:extLst>
              </p:cNvPr>
              <p:cNvSpPr/>
              <p:nvPr/>
            </p:nvSpPr>
            <p:spPr>
              <a:xfrm>
                <a:off x="2230392" y="1037062"/>
                <a:ext cx="73225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sz="5400" b="1" dirty="0"/>
                  <a:t>1</a:t>
                </a:r>
                <a:endParaRPr lang="pt-BR" b="1" dirty="0"/>
              </a:p>
            </p:txBody>
          </p:sp>
        </p:grp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D339E21F-DAD1-EC4E-ABA4-F5327389A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5937" y="1888952"/>
              <a:ext cx="0" cy="897108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FA5D00E-40ED-6342-9B6B-22FA0198E680}"/>
                </a:ext>
              </a:extLst>
            </p:cNvPr>
            <p:cNvSpPr/>
            <p:nvPr/>
          </p:nvSpPr>
          <p:spPr>
            <a:xfrm>
              <a:off x="5151033" y="2732794"/>
              <a:ext cx="257175" cy="24941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C6BBD550-FABF-F646-891F-5C1F2919CDCD}"/>
                </a:ext>
              </a:extLst>
            </p:cNvPr>
            <p:cNvGrpSpPr/>
            <p:nvPr/>
          </p:nvGrpSpPr>
          <p:grpSpPr>
            <a:xfrm>
              <a:off x="3972863" y="3456033"/>
              <a:ext cx="2679847" cy="923330"/>
              <a:chOff x="2230392" y="1037062"/>
              <a:chExt cx="2679847" cy="923330"/>
            </a:xfrm>
          </p:grpSpPr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BD9B2B5-6716-5945-909D-92CD21626426}"/>
                  </a:ext>
                </a:extLst>
              </p:cNvPr>
              <p:cNvSpPr/>
              <p:nvPr/>
            </p:nvSpPr>
            <p:spPr>
              <a:xfrm>
                <a:off x="2799378" y="1249880"/>
                <a:ext cx="211086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dirty="0"/>
                  <a:t>Crises e aumento de barreiras não tarifárias</a:t>
                </a:r>
                <a:endParaRPr lang="pt-BR" sz="1200" b="1" dirty="0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4E538672-8639-E140-B010-6E3F22202E20}"/>
                  </a:ext>
                </a:extLst>
              </p:cNvPr>
              <p:cNvSpPr/>
              <p:nvPr/>
            </p:nvSpPr>
            <p:spPr>
              <a:xfrm>
                <a:off x="2230392" y="1037062"/>
                <a:ext cx="73225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sz="5400" b="1" dirty="0"/>
                  <a:t>2</a:t>
                </a:r>
                <a:endParaRPr lang="pt-BR" b="1" dirty="0"/>
              </a:p>
            </p:txBody>
          </p:sp>
        </p:grp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E0ED2B1F-F78C-E145-84D6-89A3B761C7CC}"/>
                </a:ext>
              </a:extLst>
            </p:cNvPr>
            <p:cNvCxnSpPr>
              <a:cxnSpLocks/>
            </p:cNvCxnSpPr>
            <p:nvPr/>
          </p:nvCxnSpPr>
          <p:spPr>
            <a:xfrm>
              <a:off x="5277971" y="2786060"/>
              <a:ext cx="0" cy="812202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9867651-A2FE-B743-B0DA-4AAEC6167D26}"/>
                </a:ext>
              </a:extLst>
            </p:cNvPr>
            <p:cNvSpPr/>
            <p:nvPr/>
          </p:nvSpPr>
          <p:spPr>
            <a:xfrm>
              <a:off x="6855481" y="2736883"/>
              <a:ext cx="257175" cy="24941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2BCD3F57-3CDB-554E-A01D-F05E40900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2419" y="1893041"/>
              <a:ext cx="0" cy="897108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F2799D-3EAD-A448-A4BA-5CD5603C7F6C}"/>
                </a:ext>
              </a:extLst>
            </p:cNvPr>
            <p:cNvSpPr/>
            <p:nvPr/>
          </p:nvSpPr>
          <p:spPr>
            <a:xfrm>
              <a:off x="8456345" y="2727064"/>
              <a:ext cx="257175" cy="24941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F092E1D2-4F21-E64C-A357-E98E97E2FCC5}"/>
                </a:ext>
              </a:extLst>
            </p:cNvPr>
            <p:cNvCxnSpPr>
              <a:cxnSpLocks/>
            </p:cNvCxnSpPr>
            <p:nvPr/>
          </p:nvCxnSpPr>
          <p:spPr>
            <a:xfrm>
              <a:off x="8583283" y="2780330"/>
              <a:ext cx="0" cy="812202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74459E44-5919-D34F-9A91-FBBB03CEF35C}"/>
                </a:ext>
              </a:extLst>
            </p:cNvPr>
            <p:cNvGrpSpPr/>
            <p:nvPr/>
          </p:nvGrpSpPr>
          <p:grpSpPr>
            <a:xfrm>
              <a:off x="5797332" y="1122820"/>
              <a:ext cx="2455901" cy="923330"/>
              <a:chOff x="2230392" y="1037062"/>
              <a:chExt cx="2455901" cy="923330"/>
            </a:xfrm>
          </p:grpSpPr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E7D64944-3A3E-5A48-8FAD-2AD4D2D9AEFB}"/>
                  </a:ext>
                </a:extLst>
              </p:cNvPr>
              <p:cNvSpPr/>
              <p:nvPr/>
            </p:nvSpPr>
            <p:spPr>
              <a:xfrm>
                <a:off x="2799379" y="1349896"/>
                <a:ext cx="18869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dirty="0"/>
                  <a:t>Mercosul político</a:t>
                </a:r>
                <a:endParaRPr lang="pt-BR" sz="1200" b="1" dirty="0"/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0BFB8B8-878B-4E4D-82F3-17496D8CA9F2}"/>
                  </a:ext>
                </a:extLst>
              </p:cNvPr>
              <p:cNvSpPr/>
              <p:nvPr/>
            </p:nvSpPr>
            <p:spPr>
              <a:xfrm>
                <a:off x="2230392" y="1037062"/>
                <a:ext cx="73225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sz="5400" b="1" dirty="0"/>
                  <a:t>3</a:t>
                </a:r>
                <a:endParaRPr lang="pt-BR" b="1" dirty="0"/>
              </a:p>
            </p:txBody>
          </p:sp>
        </p:grp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3A6774D3-5C8B-3349-A982-071BC62D126E}"/>
                </a:ext>
              </a:extLst>
            </p:cNvPr>
            <p:cNvGrpSpPr/>
            <p:nvPr/>
          </p:nvGrpSpPr>
          <p:grpSpPr>
            <a:xfrm>
              <a:off x="7344716" y="3456033"/>
              <a:ext cx="2798985" cy="923330"/>
              <a:chOff x="2230392" y="1037062"/>
              <a:chExt cx="2798985" cy="923330"/>
            </a:xfrm>
          </p:grpSpPr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2515393-386F-AC44-94DE-421067DF946B}"/>
                  </a:ext>
                </a:extLst>
              </p:cNvPr>
              <p:cNvSpPr/>
              <p:nvPr/>
            </p:nvSpPr>
            <p:spPr>
              <a:xfrm>
                <a:off x="2799378" y="1249880"/>
                <a:ext cx="22299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dirty="0"/>
                  <a:t>Mercosul com mais agenda econômica</a:t>
                </a:r>
                <a:endParaRPr lang="pt-BR" sz="1200" b="1" dirty="0"/>
              </a:p>
            </p:txBody>
          </p:sp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75B6418-52E5-ED4F-8982-CA3D9395C997}"/>
                  </a:ext>
                </a:extLst>
              </p:cNvPr>
              <p:cNvSpPr/>
              <p:nvPr/>
            </p:nvSpPr>
            <p:spPr>
              <a:xfrm>
                <a:off x="2230392" y="1037062"/>
                <a:ext cx="73225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BR" sz="5400" b="1" dirty="0"/>
                  <a:t>4</a:t>
                </a:r>
                <a:endParaRPr lang="pt-BR" b="1" dirty="0"/>
              </a:p>
            </p:txBody>
          </p:sp>
        </p:grpSp>
      </p:grpSp>
      <p:pic>
        <p:nvPicPr>
          <p:cNvPr id="50" name="Imagem 49">
            <a:extLst>
              <a:ext uri="{FF2B5EF4-FFF2-40B4-BE49-F238E27FC236}">
                <a16:creationId xmlns:a16="http://schemas.microsoft.com/office/drawing/2014/main" id="{DB187046-F28F-BC41-98C7-EFB30D12D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4493" y="2309906"/>
            <a:ext cx="1112838" cy="1112838"/>
          </a:xfrm>
          <a:prstGeom prst="rect">
            <a:avLst/>
          </a:prstGeom>
        </p:spPr>
      </p:pic>
      <p:grpSp>
        <p:nvGrpSpPr>
          <p:cNvPr id="51" name="Agrupar 50">
            <a:extLst>
              <a:ext uri="{FF2B5EF4-FFF2-40B4-BE49-F238E27FC236}">
                <a16:creationId xmlns:a16="http://schemas.microsoft.com/office/drawing/2014/main" id="{99301905-AD3D-234F-A4A4-F6394FA722ED}"/>
              </a:ext>
            </a:extLst>
          </p:cNvPr>
          <p:cNvGrpSpPr/>
          <p:nvPr/>
        </p:nvGrpSpPr>
        <p:grpSpPr>
          <a:xfrm>
            <a:off x="3187218" y="5629248"/>
            <a:ext cx="5810476" cy="811774"/>
            <a:chOff x="902917" y="5689338"/>
            <a:chExt cx="5810476" cy="811774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425D6F47-9167-2240-8E81-373F7DE1F4A1}"/>
                </a:ext>
              </a:extLst>
            </p:cNvPr>
            <p:cNvSpPr/>
            <p:nvPr/>
          </p:nvSpPr>
          <p:spPr>
            <a:xfrm>
              <a:off x="902917" y="5689338"/>
              <a:ext cx="57953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accent1"/>
                  </a:solidFill>
                </a:rPr>
                <a:t>30 anos do Mercosul</a:t>
              </a:r>
              <a:endParaRPr lang="pt-BR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81384764-29FE-7C40-9145-1AABEDAB2B00}"/>
                </a:ext>
              </a:extLst>
            </p:cNvPr>
            <p:cNvSpPr/>
            <p:nvPr/>
          </p:nvSpPr>
          <p:spPr>
            <a:xfrm>
              <a:off x="917997" y="5731671"/>
              <a:ext cx="57953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accent2"/>
                  </a:solidFill>
                </a:rPr>
                <a:t>30 anos do Mercosul</a:t>
              </a:r>
              <a:endParaRPr lang="pt-BR" sz="36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2" name="Chave Direita 51">
            <a:extLst>
              <a:ext uri="{FF2B5EF4-FFF2-40B4-BE49-F238E27FC236}">
                <a16:creationId xmlns:a16="http://schemas.microsoft.com/office/drawing/2014/main" id="{2B7BD19C-B924-5A47-B1B5-1B97F7E6675E}"/>
              </a:ext>
            </a:extLst>
          </p:cNvPr>
          <p:cNvSpPr/>
          <p:nvPr/>
        </p:nvSpPr>
        <p:spPr>
          <a:xfrm rot="5400000">
            <a:off x="5770341" y="-302023"/>
            <a:ext cx="371297" cy="11433801"/>
          </a:xfrm>
          <a:prstGeom prst="rightBrac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25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áfico 76">
            <a:extLst>
              <a:ext uri="{FF2B5EF4-FFF2-40B4-BE49-F238E27FC236}">
                <a16:creationId xmlns:a16="http://schemas.microsoft.com/office/drawing/2014/main" id="{CB98082F-8FA5-6646-8F84-5C4CD802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75" y="573004"/>
            <a:ext cx="9081250" cy="62151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173666" y="117942"/>
            <a:ext cx="1184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Avanços recentes do Mercosul</a:t>
            </a:r>
            <a:endParaRPr lang="pt-BR" b="1" dirty="0">
              <a:solidFill>
                <a:schemeClr val="accent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0A031BA-C5EC-BC44-8DEA-1CAF3995371E}"/>
              </a:ext>
            </a:extLst>
          </p:cNvPr>
          <p:cNvGrpSpPr/>
          <p:nvPr/>
        </p:nvGrpSpPr>
        <p:grpSpPr>
          <a:xfrm>
            <a:off x="-66704" y="1740161"/>
            <a:ext cx="12220918" cy="3918600"/>
            <a:chOff x="-66704" y="1825889"/>
            <a:chExt cx="12220918" cy="3918600"/>
          </a:xfrm>
        </p:grpSpPr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C50C77FC-23C2-F84B-9A61-F65B26A2B53A}"/>
                </a:ext>
              </a:extLst>
            </p:cNvPr>
            <p:cNvSpPr txBox="1"/>
            <p:nvPr/>
          </p:nvSpPr>
          <p:spPr>
            <a:xfrm>
              <a:off x="5780639" y="1825889"/>
              <a:ext cx="519319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Conclusão do acordo Mercosul-UE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Acordo em Facilitação de Comércio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Revisão do mecanismo de desabastecimento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Acordo para eliminação de roaming</a:t>
              </a:r>
            </a:p>
          </p:txBody>
        </p:sp>
        <p:cxnSp>
          <p:nvCxnSpPr>
            <p:cNvPr id="55" name="Conector de seta reta 21">
              <a:extLst>
                <a:ext uri="{FF2B5EF4-FFF2-40B4-BE49-F238E27FC236}">
                  <a16:creationId xmlns:a16="http://schemas.microsoft.com/office/drawing/2014/main" id="{D3CE6EFB-CC18-B647-B990-1863A66D46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2645" y="3841593"/>
              <a:ext cx="3143028" cy="78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D0B683F9-26C7-2147-AD9E-484CB1E3A0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410" y="3842381"/>
              <a:ext cx="10424602" cy="10508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6D96F579-4989-9644-BF55-7FF661D572EE}"/>
                </a:ext>
              </a:extLst>
            </p:cNvPr>
            <p:cNvSpPr txBox="1"/>
            <p:nvPr/>
          </p:nvSpPr>
          <p:spPr>
            <a:xfrm>
              <a:off x="2185315" y="3902446"/>
              <a:ext cx="12248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E1A06D10-99B3-C444-B8A8-A8AE8B5866AB}"/>
                </a:ext>
              </a:extLst>
            </p:cNvPr>
            <p:cNvSpPr txBox="1"/>
            <p:nvPr/>
          </p:nvSpPr>
          <p:spPr>
            <a:xfrm>
              <a:off x="6932130" y="3881465"/>
              <a:ext cx="12248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E1B03AF-C8EF-C342-8181-F5476478ED68}"/>
                </a:ext>
              </a:extLst>
            </p:cNvPr>
            <p:cNvSpPr txBox="1"/>
            <p:nvPr/>
          </p:nvSpPr>
          <p:spPr>
            <a:xfrm>
              <a:off x="9821864" y="3420759"/>
              <a:ext cx="12248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FD32BEFA-9BCF-6F46-9FF3-571E7EC71B80}"/>
                </a:ext>
              </a:extLst>
            </p:cNvPr>
            <p:cNvCxnSpPr>
              <a:cxnSpLocks/>
            </p:cNvCxnSpPr>
            <p:nvPr/>
          </p:nvCxnSpPr>
          <p:spPr>
            <a:xfrm>
              <a:off x="2797730" y="2798466"/>
              <a:ext cx="0" cy="104312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9351CD29-953F-9D4F-8927-115DB897AE68}"/>
                </a:ext>
              </a:extLst>
            </p:cNvPr>
            <p:cNvSpPr txBox="1"/>
            <p:nvPr/>
          </p:nvSpPr>
          <p:spPr>
            <a:xfrm>
              <a:off x="1594367" y="2116081"/>
              <a:ext cx="258489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Investimentos (PCFI)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Compras públicas</a:t>
              </a: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78EFB441-0D54-964A-A3C4-9A9669A77259}"/>
                </a:ext>
              </a:extLst>
            </p:cNvPr>
            <p:cNvSpPr txBox="1"/>
            <p:nvPr/>
          </p:nvSpPr>
          <p:spPr>
            <a:xfrm>
              <a:off x="8322084" y="4913492"/>
              <a:ext cx="383213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Revisão de regras de origem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Retomada neg. automotivo e açúcar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Acordo em E-commerce</a:t>
              </a:r>
            </a:p>
          </p:txBody>
        </p: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887E781E-2B46-7A4E-A153-9968C41251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1668" y="2965756"/>
              <a:ext cx="2881" cy="848039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CC44A422-1486-7047-AB8E-6E7FA829809E}"/>
                </a:ext>
              </a:extLst>
            </p:cNvPr>
            <p:cNvCxnSpPr>
              <a:cxnSpLocks/>
            </p:cNvCxnSpPr>
            <p:nvPr/>
          </p:nvCxnSpPr>
          <p:spPr>
            <a:xfrm>
              <a:off x="10405716" y="3863399"/>
              <a:ext cx="0" cy="10431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67690BF7-8438-1C42-8B07-D3FF8F9EC8D8}"/>
                </a:ext>
              </a:extLst>
            </p:cNvPr>
            <p:cNvSpPr txBox="1"/>
            <p:nvPr/>
          </p:nvSpPr>
          <p:spPr>
            <a:xfrm>
              <a:off x="-66704" y="3304929"/>
              <a:ext cx="12248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C90F96C3-1AAD-7C4F-9EB8-AA6C435A075A}"/>
                </a:ext>
              </a:extLst>
            </p:cNvPr>
            <p:cNvCxnSpPr>
              <a:cxnSpLocks/>
            </p:cNvCxnSpPr>
            <p:nvPr/>
          </p:nvCxnSpPr>
          <p:spPr>
            <a:xfrm>
              <a:off x="530361" y="3863399"/>
              <a:ext cx="0" cy="1043127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6F89D257-BBA9-AC4C-833B-F946D1CFF558}"/>
                </a:ext>
              </a:extLst>
            </p:cNvPr>
            <p:cNvSpPr txBox="1"/>
            <p:nvPr/>
          </p:nvSpPr>
          <p:spPr>
            <a:xfrm>
              <a:off x="2613" y="4962837"/>
              <a:ext cx="281202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Retomada da agenda de negociações comerciais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2BD4BBF-3D99-1C4E-9B7C-BA10A527C78D}"/>
                </a:ext>
              </a:extLst>
            </p:cNvPr>
            <p:cNvSpPr/>
            <p:nvPr/>
          </p:nvSpPr>
          <p:spPr>
            <a:xfrm>
              <a:off x="409091" y="3756876"/>
              <a:ext cx="257175" cy="2494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2BAC174-2DC2-5F47-8858-B0D9C1E7E6C0}"/>
                </a:ext>
              </a:extLst>
            </p:cNvPr>
            <p:cNvSpPr/>
            <p:nvPr/>
          </p:nvSpPr>
          <p:spPr>
            <a:xfrm>
              <a:off x="2666527" y="3748383"/>
              <a:ext cx="257175" cy="2494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D146595-451A-6044-AEF9-5DB9F8197158}"/>
                </a:ext>
              </a:extLst>
            </p:cNvPr>
            <p:cNvSpPr/>
            <p:nvPr/>
          </p:nvSpPr>
          <p:spPr>
            <a:xfrm>
              <a:off x="7435840" y="3728183"/>
              <a:ext cx="257175" cy="2494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ABD41A6-34E9-084F-B474-5387270A1008}"/>
                </a:ext>
              </a:extLst>
            </p:cNvPr>
            <p:cNvSpPr/>
            <p:nvPr/>
          </p:nvSpPr>
          <p:spPr>
            <a:xfrm>
              <a:off x="10272450" y="3766323"/>
              <a:ext cx="257175" cy="2494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0245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F3820A4E-B132-A640-9399-CAD1AF38B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76300" y="744542"/>
            <a:ext cx="7834110" cy="536164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EEBBB10-0122-EF44-B90B-B4250D5CE31F}"/>
              </a:ext>
            </a:extLst>
          </p:cNvPr>
          <p:cNvSpPr/>
          <p:nvPr/>
        </p:nvSpPr>
        <p:spPr>
          <a:xfrm>
            <a:off x="-1814513" y="-1200150"/>
            <a:ext cx="14930438" cy="8901113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8C1D0C7-B1FC-4848-8D38-B9A755BF8E1A}"/>
              </a:ext>
            </a:extLst>
          </p:cNvPr>
          <p:cNvGrpSpPr/>
          <p:nvPr/>
        </p:nvGrpSpPr>
        <p:grpSpPr>
          <a:xfrm>
            <a:off x="7315202" y="-63795"/>
            <a:ext cx="4876798" cy="6978317"/>
            <a:chOff x="7321297" y="-120317"/>
            <a:chExt cx="4876798" cy="697831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1B9EB32-9D54-ED4A-8E54-8F99C7EB4CC0}"/>
                </a:ext>
              </a:extLst>
            </p:cNvPr>
            <p:cNvSpPr/>
            <p:nvPr/>
          </p:nvSpPr>
          <p:spPr>
            <a:xfrm>
              <a:off x="7453642" y="-120316"/>
              <a:ext cx="4744453" cy="697831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272B48F-CCA8-3D42-9759-FCE9030A2B6A}"/>
                </a:ext>
              </a:extLst>
            </p:cNvPr>
            <p:cNvSpPr/>
            <p:nvPr/>
          </p:nvSpPr>
          <p:spPr>
            <a:xfrm>
              <a:off x="7321297" y="-120317"/>
              <a:ext cx="263861" cy="22250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1A62209-0C93-5145-83F5-467FFAB49844}"/>
                </a:ext>
              </a:extLst>
            </p:cNvPr>
            <p:cNvSpPr/>
            <p:nvPr/>
          </p:nvSpPr>
          <p:spPr>
            <a:xfrm>
              <a:off x="7696250" y="5070945"/>
              <a:ext cx="435420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</a:rPr>
                <a:t>3. Prioridades para o Mercosul</a:t>
              </a:r>
              <a:endParaRPr lang="pt-BR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12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303686" y="160887"/>
            <a:ext cx="10453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AGENDA DA INDÚSTRIA PARA O MERCOSUL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0F6A09-C1D0-41E6-A81F-36F4BF2270E4}"/>
              </a:ext>
            </a:extLst>
          </p:cNvPr>
          <p:cNvSpPr/>
          <p:nvPr/>
        </p:nvSpPr>
        <p:spPr>
          <a:xfrm>
            <a:off x="820954" y="1311917"/>
            <a:ext cx="884702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pt-BR" sz="3600" dirty="0"/>
              <a:t>Crescimento e estabilidade</a:t>
            </a:r>
          </a:p>
          <a:p>
            <a:pPr marL="742950" indent="-742950">
              <a:buAutoNum type="arabicPeriod"/>
            </a:pPr>
            <a:endParaRPr lang="pt-BR" sz="2400" dirty="0"/>
          </a:p>
          <a:p>
            <a:pPr marL="742950" indent="-742950">
              <a:buAutoNum type="arabicPeriod"/>
            </a:pPr>
            <a:r>
              <a:rPr lang="pt-BR" sz="3600" dirty="0"/>
              <a:t>Acordos comerciais no centro da agenda</a:t>
            </a:r>
          </a:p>
          <a:p>
            <a:pPr marL="742950" indent="-742950">
              <a:buAutoNum type="arabicPeriod"/>
            </a:pPr>
            <a:endParaRPr lang="pt-BR" sz="2400" dirty="0"/>
          </a:p>
          <a:p>
            <a:pPr marL="742950" indent="-742950">
              <a:buAutoNum type="arabicPeriod"/>
            </a:pPr>
            <a:r>
              <a:rPr lang="pt-BR" sz="3600" dirty="0"/>
              <a:t>Aumentar a participação privada</a:t>
            </a:r>
          </a:p>
          <a:p>
            <a:pPr marL="742950" indent="-742950">
              <a:buAutoNum type="arabicPeriod"/>
            </a:pPr>
            <a:endParaRPr lang="pt-BR" sz="2400" dirty="0"/>
          </a:p>
          <a:p>
            <a:pPr marL="742950" indent="-742950">
              <a:buAutoNum type="arabicPeriod"/>
            </a:pPr>
            <a:r>
              <a:rPr lang="pt-BR" sz="3600" dirty="0"/>
              <a:t>Reforçar a integração interna</a:t>
            </a:r>
          </a:p>
          <a:p>
            <a:pPr marL="742950" indent="-742950">
              <a:buAutoNum type="arabicPeriod"/>
            </a:pPr>
            <a:endParaRPr lang="pt-BR" sz="2400" dirty="0"/>
          </a:p>
          <a:p>
            <a:pPr marL="742950" indent="-742950">
              <a:buAutoNum type="arabicPeriod"/>
            </a:pPr>
            <a:r>
              <a:rPr lang="pt-BR" sz="3600" dirty="0"/>
              <a:t>Competitividade/tributação</a:t>
            </a:r>
          </a:p>
          <a:p>
            <a:pPr marL="228600" indent="-228600">
              <a:buAutoNum type="arabicPeriod"/>
            </a:pPr>
            <a:endParaRPr lang="pt-BR" sz="1100" dirty="0"/>
          </a:p>
        </p:txBody>
      </p:sp>
      <p:pic>
        <p:nvPicPr>
          <p:cNvPr id="2050" name="Picture 2" descr="Bandeira do Mercado Comum do Sul – Wikipédia, a enciclopédia livre">
            <a:extLst>
              <a:ext uri="{FF2B5EF4-FFF2-40B4-BE49-F238E27FC236}">
                <a16:creationId xmlns:a16="http://schemas.microsoft.com/office/drawing/2014/main" id="{CBA778D5-E41C-4EEE-9390-AA6ED6B5D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08" y="2308463"/>
            <a:ext cx="790469" cy="60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andeira do Mercado Comum do Sul – Wikipédia, a enciclopédia livre">
            <a:extLst>
              <a:ext uri="{FF2B5EF4-FFF2-40B4-BE49-F238E27FC236}">
                <a16:creationId xmlns:a16="http://schemas.microsoft.com/office/drawing/2014/main" id="{1F47D429-3AC2-4D90-985B-2914B626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83" y="3209389"/>
            <a:ext cx="790468" cy="60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andeira do Mercado Comum do Sul – Wikipédia, a enciclopédia livre">
            <a:extLst>
              <a:ext uri="{FF2B5EF4-FFF2-40B4-BE49-F238E27FC236}">
                <a16:creationId xmlns:a16="http://schemas.microsoft.com/office/drawing/2014/main" id="{760831B6-B686-490C-AF6F-3FCF58E1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79" y="4096126"/>
            <a:ext cx="790470" cy="608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2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170122" y="160887"/>
            <a:ext cx="1184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1. CRESCIMENTO E ESTABILIDADE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26" name="Canto Dobrado 25">
            <a:extLst>
              <a:ext uri="{FF2B5EF4-FFF2-40B4-BE49-F238E27FC236}">
                <a16:creationId xmlns:a16="http://schemas.microsoft.com/office/drawing/2014/main" id="{E6F2DA39-A6AC-3541-A4F5-BBF983C36BAA}"/>
              </a:ext>
            </a:extLst>
          </p:cNvPr>
          <p:cNvSpPr/>
          <p:nvPr/>
        </p:nvSpPr>
        <p:spPr>
          <a:xfrm>
            <a:off x="8188503" y="1663876"/>
            <a:ext cx="3583445" cy="3762126"/>
          </a:xfrm>
          <a:prstGeom prst="foldedCorner">
            <a:avLst/>
          </a:prstGeom>
          <a:solidFill>
            <a:srgbClr val="4472C4">
              <a:alpha val="7921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F89ADA7-3714-2247-B30A-1EB29DDB9469}"/>
              </a:ext>
            </a:extLst>
          </p:cNvPr>
          <p:cNvSpPr/>
          <p:nvPr/>
        </p:nvSpPr>
        <p:spPr>
          <a:xfrm>
            <a:off x="8414855" y="2728241"/>
            <a:ext cx="33570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Criar metas comuns para estimular a retomada do crescimento econômico no Mercosul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B9FE4BF-C545-455A-AE91-5C8E9398C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298620"/>
              </p:ext>
            </p:extLst>
          </p:nvPr>
        </p:nvGraphicFramePr>
        <p:xfrm>
          <a:off x="148857" y="1663876"/>
          <a:ext cx="7751970" cy="376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6962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170123" y="148855"/>
            <a:ext cx="7504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2. CELEBRAR ACORDOS EXTRA COM QUEM FAZ SENTIDO</a:t>
            </a:r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77" name="Gráfico 76">
            <a:extLst>
              <a:ext uri="{FF2B5EF4-FFF2-40B4-BE49-F238E27FC236}">
                <a16:creationId xmlns:a16="http://schemas.microsoft.com/office/drawing/2014/main" id="{CB98082F-8FA5-6646-8F84-5C4CD802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75" y="573004"/>
            <a:ext cx="9081250" cy="62151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Canto Dobrado 5">
            <a:extLst>
              <a:ext uri="{FF2B5EF4-FFF2-40B4-BE49-F238E27FC236}">
                <a16:creationId xmlns:a16="http://schemas.microsoft.com/office/drawing/2014/main" id="{6977A4A2-53EF-3347-A459-68940CF52B8B}"/>
              </a:ext>
            </a:extLst>
          </p:cNvPr>
          <p:cNvSpPr/>
          <p:nvPr/>
        </p:nvSpPr>
        <p:spPr>
          <a:xfrm>
            <a:off x="325504" y="1417085"/>
            <a:ext cx="3500437" cy="3557590"/>
          </a:xfrm>
          <a:prstGeom prst="foldedCorner">
            <a:avLst/>
          </a:prstGeom>
          <a:solidFill>
            <a:srgbClr val="4472C4">
              <a:alpha val="7921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nto Dobrado 6">
            <a:extLst>
              <a:ext uri="{FF2B5EF4-FFF2-40B4-BE49-F238E27FC236}">
                <a16:creationId xmlns:a16="http://schemas.microsoft.com/office/drawing/2014/main" id="{1FEC01F5-63C5-2E49-8BA4-43F9BCA2E419}"/>
              </a:ext>
            </a:extLst>
          </p:cNvPr>
          <p:cNvSpPr/>
          <p:nvPr/>
        </p:nvSpPr>
        <p:spPr>
          <a:xfrm>
            <a:off x="4406961" y="1417084"/>
            <a:ext cx="3500437" cy="3557590"/>
          </a:xfrm>
          <a:prstGeom prst="foldedCorner">
            <a:avLst/>
          </a:prstGeom>
          <a:solidFill>
            <a:srgbClr val="4472C4">
              <a:alpha val="7921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9F71304-8422-D145-8C24-9253AD068FB0}"/>
              </a:ext>
            </a:extLst>
          </p:cNvPr>
          <p:cNvSpPr/>
          <p:nvPr/>
        </p:nvSpPr>
        <p:spPr>
          <a:xfrm>
            <a:off x="544102" y="1548919"/>
            <a:ext cx="3281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Concluir acordos importantes em negociação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13514-7906-1946-B99E-6F9424878E5C}"/>
              </a:ext>
            </a:extLst>
          </p:cNvPr>
          <p:cNvSpPr/>
          <p:nvPr/>
        </p:nvSpPr>
        <p:spPr>
          <a:xfrm>
            <a:off x="4508156" y="1474328"/>
            <a:ext cx="33570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Intensificar a agenda de acordos:</a:t>
            </a:r>
          </a:p>
          <a:p>
            <a:endParaRPr lang="pt-BR" sz="6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Parceiros estratégicos</a:t>
            </a:r>
          </a:p>
          <a:p>
            <a:endParaRPr lang="pt-BR" sz="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Consultas públicas sobre bens e regras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8434" name="Picture 2" descr="Central American Integration System - Wikipedia">
            <a:extLst>
              <a:ext uri="{FF2B5EF4-FFF2-40B4-BE49-F238E27FC236}">
                <a16:creationId xmlns:a16="http://schemas.microsoft.com/office/drawing/2014/main" id="{902B9FE2-AE1F-B549-9AB2-C784887A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49" y="3666305"/>
            <a:ext cx="883878" cy="58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8F5071F-877F-244E-8091-2E1B66B1F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121" y="2802531"/>
            <a:ext cx="995066" cy="995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09CDCB2-D558-EF40-B3D3-E64338452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26" y="3545787"/>
            <a:ext cx="825785" cy="8257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CDEC9BC-40A7-D947-B12B-F2B500DEB1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258" y="2781882"/>
            <a:ext cx="995066" cy="995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6" name="Picture 4" descr="Associação Europeia de Comércio Livre – Wikipédia, a enciclopédia livre">
            <a:extLst>
              <a:ext uri="{FF2B5EF4-FFF2-40B4-BE49-F238E27FC236}">
                <a16:creationId xmlns:a16="http://schemas.microsoft.com/office/drawing/2014/main" id="{056B1C42-3337-9347-86B1-212581ED1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5" y="3851344"/>
            <a:ext cx="1207880" cy="8346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0BBB860-F282-CF4B-BBA6-719453CCFC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1074" y="3797596"/>
            <a:ext cx="914468" cy="914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9C74EA2-9E9B-4F4D-8C6B-CAD05B9E7903}"/>
              </a:ext>
            </a:extLst>
          </p:cNvPr>
          <p:cNvGrpSpPr/>
          <p:nvPr/>
        </p:nvGrpSpPr>
        <p:grpSpPr>
          <a:xfrm>
            <a:off x="8695367" y="648039"/>
            <a:ext cx="3500437" cy="5636957"/>
            <a:chOff x="9436190" y="1275907"/>
            <a:chExt cx="2755810" cy="3274828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129D04CE-3DEA-0746-B6D4-6A58458E3C20}"/>
                </a:ext>
              </a:extLst>
            </p:cNvPr>
            <p:cNvSpPr/>
            <p:nvPr/>
          </p:nvSpPr>
          <p:spPr>
            <a:xfrm>
              <a:off x="9457455" y="1275907"/>
              <a:ext cx="2734545" cy="32748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ABC87B3F-9FB4-8B40-8AC7-9E1420349903}"/>
                </a:ext>
              </a:extLst>
            </p:cNvPr>
            <p:cNvSpPr/>
            <p:nvPr/>
          </p:nvSpPr>
          <p:spPr>
            <a:xfrm>
              <a:off x="9436190" y="1285355"/>
              <a:ext cx="63795" cy="1521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A7CBF63C-12DF-0D4E-B97A-FDD74B5B31FE}"/>
                </a:ext>
              </a:extLst>
            </p:cNvPr>
            <p:cNvSpPr txBox="1"/>
            <p:nvPr/>
          </p:nvSpPr>
          <p:spPr>
            <a:xfrm>
              <a:off x="9751165" y="1419668"/>
              <a:ext cx="2263625" cy="21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 a Flexibilidade?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E33764F-5C60-D548-B486-83DA1E37A372}"/>
              </a:ext>
            </a:extLst>
          </p:cNvPr>
          <p:cNvGrpSpPr/>
          <p:nvPr/>
        </p:nvGrpSpPr>
        <p:grpSpPr>
          <a:xfrm>
            <a:off x="9099096" y="2510666"/>
            <a:ext cx="2763998" cy="2183020"/>
            <a:chOff x="9095292" y="3169355"/>
            <a:chExt cx="2763998" cy="2183020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F5B1F591-BDB1-FB48-99C4-501183931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83941" y="3169355"/>
              <a:ext cx="1119485" cy="1119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438" name="Picture 6" descr="Associação Latino-Americana de Integração – Wikipédia, a enciclopédia livre">
              <a:extLst>
                <a:ext uri="{FF2B5EF4-FFF2-40B4-BE49-F238E27FC236}">
                  <a16:creationId xmlns:a16="http://schemas.microsoft.com/office/drawing/2014/main" id="{9FBA0293-1022-3A41-9A2F-4FFBAA3E5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5292" y="3314620"/>
              <a:ext cx="1163638" cy="837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31DDFF4-B113-5842-A5F7-4F0A5BDAE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95292" y="4174451"/>
              <a:ext cx="1163638" cy="11636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F7A8DD7F-6367-3B49-B6A2-320EEC05D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643227" y="4136312"/>
              <a:ext cx="1216063" cy="12160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5363573-08E9-4D4A-B393-BC863DFA3538}"/>
              </a:ext>
            </a:extLst>
          </p:cNvPr>
          <p:cNvSpPr txBox="1"/>
          <p:nvPr/>
        </p:nvSpPr>
        <p:spPr>
          <a:xfrm>
            <a:off x="8847767" y="1378864"/>
            <a:ext cx="334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Já existe no Mercosul flexibilidade para acomodar os interesses nas negociações comerciais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AF08F76-2E98-BA4A-8BC6-83EB8732DC4B}"/>
              </a:ext>
            </a:extLst>
          </p:cNvPr>
          <p:cNvSpPr txBox="1"/>
          <p:nvPr/>
        </p:nvSpPr>
        <p:spPr>
          <a:xfrm>
            <a:off x="8843963" y="4944650"/>
            <a:ext cx="334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acordo Mercosul-UE foi um exemplo de esforço conjunto do bloco que trará bons resultados.</a:t>
            </a:r>
          </a:p>
        </p:txBody>
      </p:sp>
      <p:pic>
        <p:nvPicPr>
          <p:cNvPr id="1026" name="Picture 2" descr="Bandeira do Reino Unido – Wikipédia, a enciclopédia livre">
            <a:extLst>
              <a:ext uri="{FF2B5EF4-FFF2-40B4-BE49-F238E27FC236}">
                <a16:creationId xmlns:a16="http://schemas.microsoft.com/office/drawing/2014/main" id="{FB773AD2-3B95-491E-B7FB-CBE13DAC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07" y="3697804"/>
            <a:ext cx="883879" cy="5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deira do Japão – Wikipédia, a enciclopédia livre">
            <a:extLst>
              <a:ext uri="{FF2B5EF4-FFF2-40B4-BE49-F238E27FC236}">
                <a16:creationId xmlns:a16="http://schemas.microsoft.com/office/drawing/2014/main" id="{D823EC28-9223-4B79-80CB-A8CFBB8B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72" y="4337468"/>
            <a:ext cx="845213" cy="56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rte de África – Wikipédia, a enciclopédia livre">
            <a:extLst>
              <a:ext uri="{FF2B5EF4-FFF2-40B4-BE49-F238E27FC236}">
                <a16:creationId xmlns:a16="http://schemas.microsoft.com/office/drawing/2014/main" id="{7C7B3E3A-8E44-4259-842A-453A369C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97" y="4337469"/>
            <a:ext cx="637206" cy="6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397FC21-E2F0-4268-82EE-FF023401F8E6}"/>
              </a:ext>
            </a:extLst>
          </p:cNvPr>
          <p:cNvSpPr txBox="1"/>
          <p:nvPr/>
        </p:nvSpPr>
        <p:spPr>
          <a:xfrm>
            <a:off x="360779" y="5463724"/>
            <a:ext cx="681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60% do PIB mundial</a:t>
            </a:r>
          </a:p>
        </p:txBody>
      </p:sp>
    </p:spTree>
    <p:extLst>
      <p:ext uri="{BB962C8B-B14F-4D97-AF65-F5344CB8AC3E}">
        <p14:creationId xmlns:p14="http://schemas.microsoft.com/office/powerpoint/2010/main" val="417198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170122" y="148855"/>
            <a:ext cx="9929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3. INTENSIFICAR A TRANSPARÊNCIA E PARTICIPAÇÃO DO SETOR PRIVADO</a:t>
            </a:r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77" name="Gráfico 76">
            <a:extLst>
              <a:ext uri="{FF2B5EF4-FFF2-40B4-BE49-F238E27FC236}">
                <a16:creationId xmlns:a16="http://schemas.microsoft.com/office/drawing/2014/main" id="{CB98082F-8FA5-6646-8F84-5C4CD802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75" y="573004"/>
            <a:ext cx="9081250" cy="62151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Canto Dobrado 26">
            <a:extLst>
              <a:ext uri="{FF2B5EF4-FFF2-40B4-BE49-F238E27FC236}">
                <a16:creationId xmlns:a16="http://schemas.microsoft.com/office/drawing/2014/main" id="{D7B9088C-BA81-4A41-8069-4BA0626F1A06}"/>
              </a:ext>
            </a:extLst>
          </p:cNvPr>
          <p:cNvSpPr/>
          <p:nvPr/>
        </p:nvSpPr>
        <p:spPr>
          <a:xfrm>
            <a:off x="325504" y="1951336"/>
            <a:ext cx="3500437" cy="3557590"/>
          </a:xfrm>
          <a:prstGeom prst="foldedCorner">
            <a:avLst/>
          </a:prstGeom>
          <a:solidFill>
            <a:srgbClr val="4472C4">
              <a:alpha val="7921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F91863A-66B0-D640-B8B9-2E8FEC7620C8}"/>
              </a:ext>
            </a:extLst>
          </p:cNvPr>
          <p:cNvSpPr/>
          <p:nvPr/>
        </p:nvSpPr>
        <p:spPr>
          <a:xfrm>
            <a:off x="442913" y="2484709"/>
            <a:ext cx="33570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Adotar boas práticas de transparência para publicação de informações.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Realizar consultas públicas e análise de impacto regulatório.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E4A43E1-54C7-FE43-A816-B58C7C52D596}"/>
              </a:ext>
            </a:extLst>
          </p:cNvPr>
          <p:cNvSpPr/>
          <p:nvPr/>
        </p:nvSpPr>
        <p:spPr>
          <a:xfrm>
            <a:off x="4618514" y="816484"/>
            <a:ext cx="7577290" cy="5620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A6A9E3DD-4058-944A-8D62-72872A64D8BD}"/>
              </a:ext>
            </a:extLst>
          </p:cNvPr>
          <p:cNvSpPr/>
          <p:nvPr/>
        </p:nvSpPr>
        <p:spPr>
          <a:xfrm>
            <a:off x="4630546" y="844170"/>
            <a:ext cx="45719" cy="1348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CA59300-E756-374B-A42B-B1455FD14C73}"/>
              </a:ext>
            </a:extLst>
          </p:cNvPr>
          <p:cNvSpPr txBox="1"/>
          <p:nvPr/>
        </p:nvSpPr>
        <p:spPr>
          <a:xfrm>
            <a:off x="4780580" y="859399"/>
            <a:ext cx="741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Incremento do </a:t>
            </a:r>
            <a:r>
              <a:rPr lang="pt-BR" b="1" dirty="0">
                <a:solidFill>
                  <a:srgbClr val="FF0000"/>
                </a:solidFill>
              </a:rPr>
              <a:t>déficit comercial da indústria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em acordos abrangentes com a Ásia (US$ milhões)</a:t>
            </a:r>
          </a:p>
        </p:txBody>
      </p:sp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88E29F04-8604-544A-871E-DF4069718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94772"/>
              </p:ext>
            </p:extLst>
          </p:nvPr>
        </p:nvGraphicFramePr>
        <p:xfrm>
          <a:off x="4824635" y="2231193"/>
          <a:ext cx="4916611" cy="1104573"/>
        </p:xfrm>
        <a:graphic>
          <a:graphicData uri="http://schemas.openxmlformats.org/drawingml/2006/table">
            <a:tbl>
              <a:tblPr/>
              <a:tblGrid>
                <a:gridCol w="993208">
                  <a:extLst>
                    <a:ext uri="{9D8B030D-6E8A-4147-A177-3AD203B41FA5}">
                      <a16:colId xmlns:a16="http://schemas.microsoft.com/office/drawing/2014/main" val="1992957315"/>
                    </a:ext>
                  </a:extLst>
                </a:gridCol>
                <a:gridCol w="1274780">
                  <a:extLst>
                    <a:ext uri="{9D8B030D-6E8A-4147-A177-3AD203B41FA5}">
                      <a16:colId xmlns:a16="http://schemas.microsoft.com/office/drawing/2014/main" val="1531413491"/>
                    </a:ext>
                  </a:extLst>
                </a:gridCol>
                <a:gridCol w="1404493">
                  <a:extLst>
                    <a:ext uri="{9D8B030D-6E8A-4147-A177-3AD203B41FA5}">
                      <a16:colId xmlns:a16="http://schemas.microsoft.com/office/drawing/2014/main" val="299090927"/>
                    </a:ext>
                  </a:extLst>
                </a:gridCol>
                <a:gridCol w="1244130">
                  <a:extLst>
                    <a:ext uri="{9D8B030D-6E8A-4147-A177-3AD203B41FA5}">
                      <a16:colId xmlns:a16="http://schemas.microsoft.com/office/drawing/2014/main" val="2352768311"/>
                    </a:ext>
                  </a:extLst>
                </a:gridCol>
              </a:tblGrid>
              <a:tr h="414863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Brasil-Coreia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Brasil-Indonésia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Brasil-Vietnã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673"/>
                  </a:ext>
                </a:extLst>
              </a:tr>
              <a:tr h="3448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Bilateral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altLang="pt-BR" sz="180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-6.936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- 2.681 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altLang="pt-BR" sz="1800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-3.201 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574845"/>
                  </a:ext>
                </a:extLst>
              </a:tr>
              <a:tr h="34485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Indústria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-8.721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-2.679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-3.380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064370"/>
                  </a:ext>
                </a:extLst>
              </a:tr>
            </a:tbl>
          </a:graphicData>
        </a:graphic>
      </p:graphicFrame>
      <p:pic>
        <p:nvPicPr>
          <p:cNvPr id="42" name="Imagem 41">
            <a:extLst>
              <a:ext uri="{FF2B5EF4-FFF2-40B4-BE49-F238E27FC236}">
                <a16:creationId xmlns:a16="http://schemas.microsoft.com/office/drawing/2014/main" id="{ED397BA0-3570-2D42-B0F0-7A3D5658A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613877"/>
            <a:ext cx="713874" cy="713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Bandeira da Indonésia – Wikipédia, a enciclopédia livre">
            <a:extLst>
              <a:ext uri="{FF2B5EF4-FFF2-40B4-BE49-F238E27FC236}">
                <a16:creationId xmlns:a16="http://schemas.microsoft.com/office/drawing/2014/main" id="{226BE893-2338-5F40-9ECE-E5AB77D3A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95" y="1700666"/>
            <a:ext cx="678398" cy="4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deira do Vietnã • Bandeiras do Mundo">
            <a:extLst>
              <a:ext uri="{FF2B5EF4-FFF2-40B4-BE49-F238E27FC236}">
                <a16:creationId xmlns:a16="http://schemas.microsoft.com/office/drawing/2014/main" id="{DBE350A2-0E0E-8249-A4E9-E603A1DA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655" y="1688440"/>
            <a:ext cx="678399" cy="4521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ixaDeTexto 65">
            <a:extLst>
              <a:ext uri="{FF2B5EF4-FFF2-40B4-BE49-F238E27FC236}">
                <a16:creationId xmlns:a16="http://schemas.microsoft.com/office/drawing/2014/main" id="{44EA5136-CA77-7F4E-BB97-5D1488FD66C1}"/>
              </a:ext>
            </a:extLst>
          </p:cNvPr>
          <p:cNvSpPr txBox="1"/>
          <p:nvPr/>
        </p:nvSpPr>
        <p:spPr>
          <a:xfrm>
            <a:off x="4701449" y="3626689"/>
            <a:ext cx="741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Principais setores afetados: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2BB4E371-D17B-FE4B-AB04-C0F49A9CC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715473"/>
              </p:ext>
            </p:extLst>
          </p:nvPr>
        </p:nvGraphicFramePr>
        <p:xfrm>
          <a:off x="4948812" y="4039400"/>
          <a:ext cx="7047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820">
                  <a:extLst>
                    <a:ext uri="{9D8B030D-6E8A-4147-A177-3AD203B41FA5}">
                      <a16:colId xmlns:a16="http://schemas.microsoft.com/office/drawing/2014/main" val="2603074917"/>
                    </a:ext>
                  </a:extLst>
                </a:gridCol>
                <a:gridCol w="3523820">
                  <a:extLst>
                    <a:ext uri="{9D8B030D-6E8A-4147-A177-3AD203B41FA5}">
                      <a16:colId xmlns:a16="http://schemas.microsoft.com/office/drawing/2014/main" val="1599041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Têxteis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Produtos de metal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678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Vestuário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Computadores, eletrônicos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984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Produtos de couro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Equipamento elétrico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03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Produtos de borracha e plástico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Máquinas e equipamentos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1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Produtos farmacêuticos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Automóveis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00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57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170122" y="118033"/>
            <a:ext cx="99293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chemeClr val="accent1"/>
                </a:solidFill>
              </a:rPr>
              <a:t>3. INTENSIFICAR A TRANSPARÊNCIA E PARTICIPAÇÃO DO SETOR PRIVADO</a:t>
            </a:r>
          </a:p>
        </p:txBody>
      </p:sp>
      <p:pic>
        <p:nvPicPr>
          <p:cNvPr id="77" name="Gráfico 76">
            <a:extLst>
              <a:ext uri="{FF2B5EF4-FFF2-40B4-BE49-F238E27FC236}">
                <a16:creationId xmlns:a16="http://schemas.microsoft.com/office/drawing/2014/main" id="{CB98082F-8FA5-6646-8F84-5C4CD802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75" y="573004"/>
            <a:ext cx="9081250" cy="62151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Canto Dobrado 26">
            <a:extLst>
              <a:ext uri="{FF2B5EF4-FFF2-40B4-BE49-F238E27FC236}">
                <a16:creationId xmlns:a16="http://schemas.microsoft.com/office/drawing/2014/main" id="{D7B9088C-BA81-4A41-8069-4BA0626F1A06}"/>
              </a:ext>
            </a:extLst>
          </p:cNvPr>
          <p:cNvSpPr/>
          <p:nvPr/>
        </p:nvSpPr>
        <p:spPr>
          <a:xfrm>
            <a:off x="325504" y="1951336"/>
            <a:ext cx="3500437" cy="3557590"/>
          </a:xfrm>
          <a:prstGeom prst="foldedCorner">
            <a:avLst/>
          </a:prstGeom>
          <a:solidFill>
            <a:srgbClr val="4472C4">
              <a:alpha val="7921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F91863A-66B0-D640-B8B9-2E8FEC7620C8}"/>
              </a:ext>
            </a:extLst>
          </p:cNvPr>
          <p:cNvSpPr/>
          <p:nvPr/>
        </p:nvSpPr>
        <p:spPr>
          <a:xfrm>
            <a:off x="442913" y="2237414"/>
            <a:ext cx="335709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</a:rPr>
              <a:t>Adotar boas práticas de transparência para publicação de informações.</a:t>
            </a:r>
          </a:p>
          <a:p>
            <a:endParaRPr lang="pt-BR" sz="2300" b="1" dirty="0">
              <a:solidFill>
                <a:schemeClr val="bg1"/>
              </a:solidFill>
            </a:endParaRPr>
          </a:p>
          <a:p>
            <a:r>
              <a:rPr lang="pt-BR" sz="2300" b="1" dirty="0">
                <a:solidFill>
                  <a:schemeClr val="bg1"/>
                </a:solidFill>
              </a:rPr>
              <a:t>Realizar consultas públicas e análise de impacto regulatório.</a:t>
            </a:r>
            <a:endParaRPr lang="pt-BR" sz="2300" dirty="0">
              <a:solidFill>
                <a:schemeClr val="bg1"/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E4A43E1-54C7-FE43-A816-B58C7C52D596}"/>
              </a:ext>
            </a:extLst>
          </p:cNvPr>
          <p:cNvSpPr/>
          <p:nvPr/>
        </p:nvSpPr>
        <p:spPr>
          <a:xfrm>
            <a:off x="4618514" y="816484"/>
            <a:ext cx="7577290" cy="5620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A6A9E3DD-4058-944A-8D62-72872A64D8BD}"/>
              </a:ext>
            </a:extLst>
          </p:cNvPr>
          <p:cNvSpPr/>
          <p:nvPr/>
        </p:nvSpPr>
        <p:spPr>
          <a:xfrm>
            <a:off x="4630546" y="844170"/>
            <a:ext cx="45719" cy="1348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CA59300-E756-374B-A42B-B1455FD14C73}"/>
              </a:ext>
            </a:extLst>
          </p:cNvPr>
          <p:cNvSpPr txBox="1"/>
          <p:nvPr/>
        </p:nvSpPr>
        <p:spPr>
          <a:xfrm>
            <a:off x="4780580" y="859399"/>
            <a:ext cx="741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Abertura unilateral: impacto da redução das tarifas de importação no Brasil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40B12946-5921-B648-A88B-48D41873B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112"/>
              </p:ext>
            </p:extLst>
          </p:nvPr>
        </p:nvGraphicFramePr>
        <p:xfrm>
          <a:off x="6424724" y="1394053"/>
          <a:ext cx="4487161" cy="1986915"/>
        </p:xfrm>
        <a:graphic>
          <a:graphicData uri="http://schemas.openxmlformats.org/drawingml/2006/table">
            <a:tbl>
              <a:tblPr/>
              <a:tblGrid>
                <a:gridCol w="1959394">
                  <a:extLst>
                    <a:ext uri="{9D8B030D-6E8A-4147-A177-3AD203B41FA5}">
                      <a16:colId xmlns:a16="http://schemas.microsoft.com/office/drawing/2014/main" val="622318362"/>
                    </a:ext>
                  </a:extLst>
                </a:gridCol>
                <a:gridCol w="1376063">
                  <a:extLst>
                    <a:ext uri="{9D8B030D-6E8A-4147-A177-3AD203B41FA5}">
                      <a16:colId xmlns:a16="http://schemas.microsoft.com/office/drawing/2014/main" val="2663421437"/>
                    </a:ext>
                  </a:extLst>
                </a:gridCol>
                <a:gridCol w="1151704">
                  <a:extLst>
                    <a:ext uri="{9D8B030D-6E8A-4147-A177-3AD203B41FA5}">
                      <a16:colId xmlns:a16="http://schemas.microsoft.com/office/drawing/2014/main" val="37523955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305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Indústria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Agro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988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PIB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54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Comercial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-2.159,0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439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Exportações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9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Importações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340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-1.886,2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323512"/>
                  </a:ext>
                </a:extLst>
              </a:tr>
            </a:tbl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B2FA4A4E-DCF8-DA45-98D8-2AC3C7EFF647}"/>
              </a:ext>
            </a:extLst>
          </p:cNvPr>
          <p:cNvSpPr txBox="1"/>
          <p:nvPr/>
        </p:nvSpPr>
        <p:spPr>
          <a:xfrm>
            <a:off x="4592579" y="3505195"/>
            <a:ext cx="744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Queda no PIB, no saldo comercial e na produção da indústria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7B61C25-1463-B94F-B893-4EF8E063268B}"/>
              </a:ext>
            </a:extLst>
          </p:cNvPr>
          <p:cNvSpPr txBox="1"/>
          <p:nvPr/>
        </p:nvSpPr>
        <p:spPr>
          <a:xfrm>
            <a:off x="4701449" y="3998167"/>
            <a:ext cx="741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Principais setores afetados:</a:t>
            </a:r>
          </a:p>
        </p:txBody>
      </p:sp>
      <p:graphicFrame>
        <p:nvGraphicFramePr>
          <p:cNvPr id="28" name="Tabela 4">
            <a:extLst>
              <a:ext uri="{FF2B5EF4-FFF2-40B4-BE49-F238E27FC236}">
                <a16:creationId xmlns:a16="http://schemas.microsoft.com/office/drawing/2014/main" id="{20621357-3D54-4A42-8F18-41E47982A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583495"/>
              </p:ext>
            </p:extLst>
          </p:nvPr>
        </p:nvGraphicFramePr>
        <p:xfrm>
          <a:off x="4948812" y="4410878"/>
          <a:ext cx="7047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820">
                  <a:extLst>
                    <a:ext uri="{9D8B030D-6E8A-4147-A177-3AD203B41FA5}">
                      <a16:colId xmlns:a16="http://schemas.microsoft.com/office/drawing/2014/main" val="2603074917"/>
                    </a:ext>
                  </a:extLst>
                </a:gridCol>
                <a:gridCol w="3523820">
                  <a:extLst>
                    <a:ext uri="{9D8B030D-6E8A-4147-A177-3AD203B41FA5}">
                      <a16:colId xmlns:a16="http://schemas.microsoft.com/office/drawing/2014/main" val="1599041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Máquinas e equipamentos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Produtos de metal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678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Computadores, eletrônicos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Veículos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984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Vestuário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Produtos de borracha e plástico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03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Equipamento elétrico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Químicos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1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Têxteis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</a:rPr>
                        <a:t>Produtos farmacêuticos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00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25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170122" y="118033"/>
            <a:ext cx="99293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chemeClr val="accent1"/>
                </a:solidFill>
              </a:rPr>
              <a:t> AS TARIFAS E O CUSTO BRASIL</a:t>
            </a:r>
          </a:p>
        </p:txBody>
      </p:sp>
      <p:pic>
        <p:nvPicPr>
          <p:cNvPr id="77" name="Gráfico 76">
            <a:extLst>
              <a:ext uri="{FF2B5EF4-FFF2-40B4-BE49-F238E27FC236}">
                <a16:creationId xmlns:a16="http://schemas.microsoft.com/office/drawing/2014/main" id="{CB98082F-8FA5-6646-8F84-5C4CD802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75" y="573004"/>
            <a:ext cx="9081250" cy="62151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FF91863A-66B0-D640-B8B9-2E8FEC7620C8}"/>
              </a:ext>
            </a:extLst>
          </p:cNvPr>
          <p:cNvSpPr/>
          <p:nvPr/>
        </p:nvSpPr>
        <p:spPr>
          <a:xfrm>
            <a:off x="442913" y="2237414"/>
            <a:ext cx="335709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</a:rPr>
              <a:t>Adotar boas práticas de transparência para publicação de informações.</a:t>
            </a:r>
          </a:p>
          <a:p>
            <a:endParaRPr lang="pt-BR" sz="2300" b="1" dirty="0">
              <a:solidFill>
                <a:schemeClr val="bg1"/>
              </a:solidFill>
            </a:endParaRPr>
          </a:p>
          <a:p>
            <a:r>
              <a:rPr lang="pt-BR" sz="2300" b="1" dirty="0">
                <a:solidFill>
                  <a:schemeClr val="bg1"/>
                </a:solidFill>
              </a:rPr>
              <a:t>Realizar consultas públicas e análise de impacto regulatório.</a:t>
            </a:r>
            <a:endParaRPr lang="pt-BR" sz="2300" dirty="0">
              <a:solidFill>
                <a:schemeClr val="bg1"/>
              </a:solidFill>
            </a:endParaRPr>
          </a:p>
        </p:txBody>
      </p:sp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4E1F330-F40B-4960-B6A7-BA556FED39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35" t="18417" r="13635" b="10167"/>
          <a:stretch/>
        </p:blipFill>
        <p:spPr>
          <a:xfrm>
            <a:off x="900114" y="808074"/>
            <a:ext cx="10686612" cy="59026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DC6320A-9DB6-4987-A2A7-C6B47FE5D0BE}"/>
              </a:ext>
            </a:extLst>
          </p:cNvPr>
          <p:cNvSpPr txBox="1"/>
          <p:nvPr/>
        </p:nvSpPr>
        <p:spPr>
          <a:xfrm>
            <a:off x="2708909" y="6137827"/>
            <a:ext cx="126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6%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4262320-987C-416E-B40D-ACD911E1A14E}"/>
              </a:ext>
            </a:extLst>
          </p:cNvPr>
          <p:cNvSpPr/>
          <p:nvPr/>
        </p:nvSpPr>
        <p:spPr>
          <a:xfrm>
            <a:off x="2804845" y="5630238"/>
            <a:ext cx="2547990" cy="8835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63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170122" y="118033"/>
            <a:ext cx="99293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chemeClr val="accent1"/>
                </a:solidFill>
              </a:rPr>
              <a:t> AS TARIFAS E O CUSTO BRASIL</a:t>
            </a:r>
          </a:p>
        </p:txBody>
      </p:sp>
      <p:pic>
        <p:nvPicPr>
          <p:cNvPr id="77" name="Gráfico 76">
            <a:extLst>
              <a:ext uri="{FF2B5EF4-FFF2-40B4-BE49-F238E27FC236}">
                <a16:creationId xmlns:a16="http://schemas.microsoft.com/office/drawing/2014/main" id="{CB98082F-8FA5-6646-8F84-5C4CD802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74" y="524785"/>
            <a:ext cx="9081250" cy="62151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FF91863A-66B0-D640-B8B9-2E8FEC7620C8}"/>
              </a:ext>
            </a:extLst>
          </p:cNvPr>
          <p:cNvSpPr/>
          <p:nvPr/>
        </p:nvSpPr>
        <p:spPr>
          <a:xfrm>
            <a:off x="442913" y="2237414"/>
            <a:ext cx="335709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</a:rPr>
              <a:t>Adotar boas práticas de transparência para publicação de informações.</a:t>
            </a:r>
          </a:p>
          <a:p>
            <a:endParaRPr lang="pt-BR" sz="2300" b="1" dirty="0">
              <a:solidFill>
                <a:schemeClr val="bg1"/>
              </a:solidFill>
            </a:endParaRPr>
          </a:p>
          <a:p>
            <a:r>
              <a:rPr lang="pt-BR" sz="2300" b="1" dirty="0">
                <a:solidFill>
                  <a:schemeClr val="bg1"/>
                </a:solidFill>
              </a:rPr>
              <a:t>Realizar consultas públicas e análise de impacto regulatório.</a:t>
            </a:r>
            <a:endParaRPr lang="pt-BR" sz="2300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57">
            <a:extLst>
              <a:ext uri="{FF2B5EF4-FFF2-40B4-BE49-F238E27FC236}">
                <a16:creationId xmlns:a16="http://schemas.microsoft.com/office/drawing/2014/main" id="{88F48D5E-BA9A-467E-A949-792A50208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696919"/>
              </p:ext>
            </p:extLst>
          </p:nvPr>
        </p:nvGraphicFramePr>
        <p:xfrm>
          <a:off x="1099335" y="1474657"/>
          <a:ext cx="9430289" cy="510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7">
            <a:extLst>
              <a:ext uri="{FF2B5EF4-FFF2-40B4-BE49-F238E27FC236}">
                <a16:creationId xmlns:a16="http://schemas.microsoft.com/office/drawing/2014/main" id="{A704BCEF-22E1-4C9B-82FB-84C222884587}"/>
              </a:ext>
            </a:extLst>
          </p:cNvPr>
          <p:cNvSpPr/>
          <p:nvPr/>
        </p:nvSpPr>
        <p:spPr>
          <a:xfrm>
            <a:off x="2494575" y="889882"/>
            <a:ext cx="6474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Impacto sobre PIB e produtividade, em 2050, de reformas para convergir com níveis de PIB e produtividade de Alemanha, EUA e Japão</a:t>
            </a:r>
          </a:p>
        </p:txBody>
      </p:sp>
      <p:sp>
        <p:nvSpPr>
          <p:cNvPr id="11" name="Retângulo: Cantos Arredondados 8">
            <a:extLst>
              <a:ext uri="{FF2B5EF4-FFF2-40B4-BE49-F238E27FC236}">
                <a16:creationId xmlns:a16="http://schemas.microsoft.com/office/drawing/2014/main" id="{15425CC1-4695-4456-8002-C1A7E64ACD0A}"/>
              </a:ext>
            </a:extLst>
          </p:cNvPr>
          <p:cNvSpPr/>
          <p:nvPr/>
        </p:nvSpPr>
        <p:spPr>
          <a:xfrm>
            <a:off x="1662375" y="5229046"/>
            <a:ext cx="4892537" cy="51420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36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F3820A4E-B132-A640-9399-CAD1AF38B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76300" y="744542"/>
            <a:ext cx="7834110" cy="536164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EEBBB10-0122-EF44-B90B-B4250D5CE31F}"/>
              </a:ext>
            </a:extLst>
          </p:cNvPr>
          <p:cNvSpPr/>
          <p:nvPr/>
        </p:nvSpPr>
        <p:spPr>
          <a:xfrm>
            <a:off x="-1814513" y="-1200150"/>
            <a:ext cx="14930438" cy="8901113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8C1D0C7-B1FC-4848-8D38-B9A755BF8E1A}"/>
              </a:ext>
            </a:extLst>
          </p:cNvPr>
          <p:cNvGrpSpPr/>
          <p:nvPr/>
        </p:nvGrpSpPr>
        <p:grpSpPr>
          <a:xfrm>
            <a:off x="7315202" y="-63795"/>
            <a:ext cx="4876798" cy="6978317"/>
            <a:chOff x="7321297" y="-120317"/>
            <a:chExt cx="4876798" cy="697831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1B9EB32-9D54-ED4A-8E54-8F99C7EB4CC0}"/>
                </a:ext>
              </a:extLst>
            </p:cNvPr>
            <p:cNvSpPr/>
            <p:nvPr/>
          </p:nvSpPr>
          <p:spPr>
            <a:xfrm>
              <a:off x="7453642" y="-120316"/>
              <a:ext cx="4744453" cy="697831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272B48F-CCA8-3D42-9759-FCE9030A2B6A}"/>
                </a:ext>
              </a:extLst>
            </p:cNvPr>
            <p:cNvSpPr/>
            <p:nvPr/>
          </p:nvSpPr>
          <p:spPr>
            <a:xfrm>
              <a:off x="7321297" y="-120317"/>
              <a:ext cx="263861" cy="22250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1A62209-0C93-5145-83F5-467FFAB49844}"/>
                </a:ext>
              </a:extLst>
            </p:cNvPr>
            <p:cNvSpPr/>
            <p:nvPr/>
          </p:nvSpPr>
          <p:spPr>
            <a:xfrm>
              <a:off x="8031857" y="338397"/>
              <a:ext cx="367189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</a:rPr>
                <a:t>1. Fatos estilizados</a:t>
              </a:r>
              <a:endParaRPr lang="pt-BR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446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7" name="Gráfico 76">
            <a:extLst>
              <a:ext uri="{FF2B5EF4-FFF2-40B4-BE49-F238E27FC236}">
                <a16:creationId xmlns:a16="http://schemas.microsoft.com/office/drawing/2014/main" id="{CB98082F-8FA5-6646-8F84-5C4CD802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75" y="573004"/>
            <a:ext cx="9081250" cy="62151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Canto Dobrado 1">
            <a:extLst>
              <a:ext uri="{FF2B5EF4-FFF2-40B4-BE49-F238E27FC236}">
                <a16:creationId xmlns:a16="http://schemas.microsoft.com/office/drawing/2014/main" id="{69F8229B-450B-BD41-8371-D6C644C952DF}"/>
              </a:ext>
            </a:extLst>
          </p:cNvPr>
          <p:cNvSpPr/>
          <p:nvPr/>
        </p:nvSpPr>
        <p:spPr>
          <a:xfrm>
            <a:off x="325504" y="1951336"/>
            <a:ext cx="3500437" cy="3557590"/>
          </a:xfrm>
          <a:prstGeom prst="foldedCorner">
            <a:avLst/>
          </a:prstGeom>
          <a:solidFill>
            <a:srgbClr val="4472C4">
              <a:alpha val="7921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nto Dobrado 6">
            <a:extLst>
              <a:ext uri="{FF2B5EF4-FFF2-40B4-BE49-F238E27FC236}">
                <a16:creationId xmlns:a16="http://schemas.microsoft.com/office/drawing/2014/main" id="{CA93AE89-0E7E-AD49-847B-FB7C0B6C1369}"/>
              </a:ext>
            </a:extLst>
          </p:cNvPr>
          <p:cNvSpPr/>
          <p:nvPr/>
        </p:nvSpPr>
        <p:spPr>
          <a:xfrm>
            <a:off x="4431849" y="1941063"/>
            <a:ext cx="3500437" cy="3557590"/>
          </a:xfrm>
          <a:prstGeom prst="foldedCorner">
            <a:avLst/>
          </a:prstGeom>
          <a:solidFill>
            <a:srgbClr val="4472C4">
              <a:alpha val="7921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9971133-9EBB-F649-9A39-6BCB4D2391BE}"/>
              </a:ext>
            </a:extLst>
          </p:cNvPr>
          <p:cNvSpPr/>
          <p:nvPr/>
        </p:nvSpPr>
        <p:spPr>
          <a:xfrm>
            <a:off x="410741" y="2382559"/>
            <a:ext cx="335709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Reforçar o livre comércio: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5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Eliminar barreiras tarifárias (açúcar e automotivo) e não tarifárias</a:t>
            </a:r>
          </a:p>
          <a:p>
            <a:endParaRPr lang="pt-BR" sz="5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Estimular a aproximação e convergência regulatória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2ED4996-9223-224B-914F-2653FC19A473}"/>
              </a:ext>
            </a:extLst>
          </p:cNvPr>
          <p:cNvSpPr/>
          <p:nvPr/>
        </p:nvSpPr>
        <p:spPr>
          <a:xfrm>
            <a:off x="4518133" y="2382559"/>
            <a:ext cx="335709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Internalizar normas e acordos pendentes: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5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Compras públicas</a:t>
            </a:r>
          </a:p>
          <a:p>
            <a:endParaRPr lang="pt-BR" sz="5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Facilitação de comércio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Roaming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E97377C-1733-5A49-B9E3-1805478BE6EA}"/>
              </a:ext>
            </a:extLst>
          </p:cNvPr>
          <p:cNvSpPr/>
          <p:nvPr/>
        </p:nvSpPr>
        <p:spPr>
          <a:xfrm>
            <a:off x="8582045" y="2344318"/>
            <a:ext cx="335709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Dar mais leveza e efetividade ao Mercosul: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5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Potencializar a participação do setor privado</a:t>
            </a:r>
          </a:p>
          <a:p>
            <a:endParaRPr lang="pt-BR" sz="5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Revisar os grupos e comitês do bloco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11BDF58-B672-4F00-AAF3-C8D5AF0713E7}"/>
              </a:ext>
            </a:extLst>
          </p:cNvPr>
          <p:cNvSpPr/>
          <p:nvPr/>
        </p:nvSpPr>
        <p:spPr>
          <a:xfrm>
            <a:off x="170122" y="148855"/>
            <a:ext cx="9929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</a:rPr>
              <a:t>4. REFORÇAR A INTEGRAÇÃO INTERNA</a:t>
            </a:r>
            <a:endParaRPr lang="pt-BR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9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170122" y="148855"/>
            <a:ext cx="1184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5. COMPETITIVIDADE E POLÍTICAS INTERNAS</a:t>
            </a:r>
            <a:endParaRPr lang="pt-BR" b="1" dirty="0">
              <a:solidFill>
                <a:schemeClr val="accent1"/>
              </a:solidFill>
            </a:endParaRPr>
          </a:p>
        </p:txBody>
      </p:sp>
      <p:pic>
        <p:nvPicPr>
          <p:cNvPr id="77" name="Gráfico 76">
            <a:extLst>
              <a:ext uri="{FF2B5EF4-FFF2-40B4-BE49-F238E27FC236}">
                <a16:creationId xmlns:a16="http://schemas.microsoft.com/office/drawing/2014/main" id="{CB98082F-8FA5-6646-8F84-5C4CD802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375" y="552456"/>
            <a:ext cx="9081250" cy="62151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0DB93D6D-5324-EF4C-BE06-8459AD5D1998}"/>
              </a:ext>
            </a:extLst>
          </p:cNvPr>
          <p:cNvGrpSpPr/>
          <p:nvPr/>
        </p:nvGrpSpPr>
        <p:grpSpPr>
          <a:xfrm>
            <a:off x="547902" y="3761549"/>
            <a:ext cx="7581894" cy="2875557"/>
            <a:chOff x="325504" y="1951335"/>
            <a:chExt cx="7581894" cy="3557591"/>
          </a:xfrm>
        </p:grpSpPr>
        <p:sp>
          <p:nvSpPr>
            <p:cNvPr id="6" name="Canto Dobrado 5">
              <a:extLst>
                <a:ext uri="{FF2B5EF4-FFF2-40B4-BE49-F238E27FC236}">
                  <a16:creationId xmlns:a16="http://schemas.microsoft.com/office/drawing/2014/main" id="{5602DA1A-E073-FF4B-883B-86618C25ABC7}"/>
                </a:ext>
              </a:extLst>
            </p:cNvPr>
            <p:cNvSpPr/>
            <p:nvPr/>
          </p:nvSpPr>
          <p:spPr>
            <a:xfrm>
              <a:off x="325504" y="1951336"/>
              <a:ext cx="3500437" cy="3557590"/>
            </a:xfrm>
            <a:prstGeom prst="foldedCorner">
              <a:avLst/>
            </a:prstGeom>
            <a:solidFill>
              <a:srgbClr val="4472C4">
                <a:alpha val="7921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nto Dobrado 6">
              <a:extLst>
                <a:ext uri="{FF2B5EF4-FFF2-40B4-BE49-F238E27FC236}">
                  <a16:creationId xmlns:a16="http://schemas.microsoft.com/office/drawing/2014/main" id="{C23049E9-EC57-4947-A36D-3BCD319809BE}"/>
                </a:ext>
              </a:extLst>
            </p:cNvPr>
            <p:cNvSpPr/>
            <p:nvPr/>
          </p:nvSpPr>
          <p:spPr>
            <a:xfrm>
              <a:off x="4406961" y="1951335"/>
              <a:ext cx="3500437" cy="3557590"/>
            </a:xfrm>
            <a:prstGeom prst="foldedCorner">
              <a:avLst/>
            </a:prstGeom>
            <a:solidFill>
              <a:srgbClr val="4472C4">
                <a:alpha val="7921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CA1EC7A-7103-DE49-9310-593787BEBF9F}"/>
                </a:ext>
              </a:extLst>
            </p:cNvPr>
            <p:cNvSpPr/>
            <p:nvPr/>
          </p:nvSpPr>
          <p:spPr>
            <a:xfrm>
              <a:off x="442913" y="2484709"/>
              <a:ext cx="3357093" cy="249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</a:rPr>
                <a:t>Melhorar políticas: </a:t>
              </a:r>
            </a:p>
            <a:p>
              <a:endParaRPr lang="pt-BR" sz="500" b="1" dirty="0">
                <a:solidFill>
                  <a:schemeClr val="bg1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bg1"/>
                  </a:solidFill>
                </a:rPr>
                <a:t>Preços de transferência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bg1"/>
                  </a:solidFill>
                </a:rPr>
                <a:t>Acordos tributários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bg1"/>
                  </a:solidFill>
                </a:rPr>
                <a:t>Multinacionais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bg1"/>
                  </a:solidFill>
                </a:rPr>
                <a:t>Tributação sobre serviços</a:t>
              </a:r>
              <a:endParaRPr lang="pt-BR" sz="1600" dirty="0">
                <a:solidFill>
                  <a:schemeClr val="bg1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BR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DD40822-916C-5142-9848-D1C72D777EA8}"/>
                </a:ext>
              </a:extLst>
            </p:cNvPr>
            <p:cNvSpPr/>
            <p:nvPr/>
          </p:nvSpPr>
          <p:spPr>
            <a:xfrm>
              <a:off x="4486286" y="2478630"/>
              <a:ext cx="3357093" cy="1066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</a:rPr>
                <a:t>Equalizar a tributação:</a:t>
              </a:r>
            </a:p>
            <a:p>
              <a:endParaRPr lang="pt-BR" sz="500" b="1" dirty="0">
                <a:solidFill>
                  <a:schemeClr val="bg1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bg1"/>
                  </a:solidFill>
                </a:rPr>
                <a:t>Reforma tributária</a:t>
              </a:r>
            </a:p>
            <a:p>
              <a:endParaRPr lang="pt-BR" sz="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BB1D9D06-4888-41B1-A39C-47B3A2A91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6" t="24063" r="27613" b="41623"/>
          <a:stretch/>
        </p:blipFill>
        <p:spPr>
          <a:xfrm>
            <a:off x="-123051" y="895092"/>
            <a:ext cx="9295250" cy="2596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1CBE1DB-1BB8-4465-BF0C-263A645D21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71" t="17881" r="26033" b="13556"/>
          <a:stretch/>
        </p:blipFill>
        <p:spPr>
          <a:xfrm>
            <a:off x="9013625" y="887838"/>
            <a:ext cx="3162288" cy="50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70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9795510" y="6558837"/>
            <a:ext cx="2743200" cy="365125"/>
          </a:xfrm>
        </p:spPr>
        <p:txBody>
          <a:bodyPr/>
          <a:lstStyle/>
          <a:p>
            <a:fld id="{A80E05B6-8984-BC47-A77C-6B0D2A53AE6B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9" name="Gráfico 28"/>
          <p:cNvGraphicFramePr/>
          <p:nvPr/>
        </p:nvGraphicFramePr>
        <p:xfrm>
          <a:off x="23420" y="2728970"/>
          <a:ext cx="5770987" cy="355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CaixaDeTexto 39"/>
          <p:cNvSpPr txBox="1"/>
          <p:nvPr/>
        </p:nvSpPr>
        <p:spPr>
          <a:xfrm>
            <a:off x="4170" y="1808967"/>
            <a:ext cx="5986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Carga Tributária por Setor</a:t>
            </a:r>
          </a:p>
          <a:p>
            <a:pPr algn="ctr"/>
            <a:r>
              <a:rPr lang="pt-BR" sz="2000" b="1" dirty="0"/>
              <a:t>2017</a:t>
            </a:r>
          </a:p>
          <a:p>
            <a:pPr algn="ctr"/>
            <a:r>
              <a:rPr lang="pt-BR" sz="1600" i="1" dirty="0">
                <a:solidFill>
                  <a:schemeClr val="bg1">
                    <a:lumMod val="50000"/>
                  </a:schemeClr>
                </a:solidFill>
              </a:rPr>
              <a:t>em proporção do PIB (%)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678792" y="6385611"/>
            <a:ext cx="744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Elaboração da CNI com base em dados da RFB/ME, CONFAZ e IBGE</a:t>
            </a:r>
          </a:p>
          <a:p>
            <a:r>
              <a:rPr lang="pt-BR" sz="1200" dirty="0"/>
              <a:t>Nota: *Serviços Industriais de Utilidade Pública (SIUP)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ECD4C8A-0A06-460B-AEBC-4C165B7711A1}"/>
              </a:ext>
            </a:extLst>
          </p:cNvPr>
          <p:cNvGraphicFramePr/>
          <p:nvPr/>
        </p:nvGraphicFramePr>
        <p:xfrm>
          <a:off x="5900286" y="2705560"/>
          <a:ext cx="6112042" cy="361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3FC0458B-236A-4921-AFD3-260F97EC6E7F}"/>
              </a:ext>
            </a:extLst>
          </p:cNvPr>
          <p:cNvSpPr txBox="1"/>
          <p:nvPr/>
        </p:nvSpPr>
        <p:spPr>
          <a:xfrm>
            <a:off x="7190073" y="1828218"/>
            <a:ext cx="4414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Carga Tributária por Setor com reforma tributária (PEC 45/2019) </a:t>
            </a:r>
          </a:p>
          <a:p>
            <a:pPr algn="ctr"/>
            <a:r>
              <a:rPr lang="pt-BR" sz="1600" i="1" dirty="0">
                <a:solidFill>
                  <a:schemeClr val="bg1">
                    <a:lumMod val="50000"/>
                  </a:schemeClr>
                </a:solidFill>
              </a:rPr>
              <a:t>em proporção do PIB (%)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7CD970-CE42-42F5-983C-454747D8D6BC}"/>
              </a:ext>
            </a:extLst>
          </p:cNvPr>
          <p:cNvSpPr txBox="1"/>
          <p:nvPr/>
        </p:nvSpPr>
        <p:spPr>
          <a:xfrm>
            <a:off x="341516" y="753508"/>
            <a:ext cx="11117539" cy="8925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Indústria é super tributada e paga o preço do atual sistema tributário do país.</a:t>
            </a:r>
          </a:p>
          <a:p>
            <a:endParaRPr lang="pt-BR" sz="1050" dirty="0"/>
          </a:p>
          <a:p>
            <a:r>
              <a:rPr lang="pt-BR" sz="2000" dirty="0"/>
              <a:t>Atualmente, são mais de 20 pontos percentuais de carga.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0BF0D4E-A1EE-482C-8CFA-23375669D729}"/>
              </a:ext>
            </a:extLst>
          </p:cNvPr>
          <p:cNvSpPr/>
          <p:nvPr/>
        </p:nvSpPr>
        <p:spPr>
          <a:xfrm rot="5400000">
            <a:off x="434403" y="3560702"/>
            <a:ext cx="2442277" cy="73152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C957659-BDA2-4F5E-9BEA-54349F4AE0CA}"/>
              </a:ext>
            </a:extLst>
          </p:cNvPr>
          <p:cNvSpPr/>
          <p:nvPr/>
        </p:nvSpPr>
        <p:spPr>
          <a:xfrm rot="5400000">
            <a:off x="6431793" y="3648262"/>
            <a:ext cx="2328692" cy="73152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CCD078-9908-46EE-B610-551C24E8B99C}"/>
              </a:ext>
            </a:extLst>
          </p:cNvPr>
          <p:cNvSpPr txBox="1"/>
          <p:nvPr/>
        </p:nvSpPr>
        <p:spPr>
          <a:xfrm>
            <a:off x="63108" y="86631"/>
            <a:ext cx="10890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2800" b="1" dirty="0">
                <a:solidFill>
                  <a:schemeClr val="accent1"/>
                </a:solidFill>
              </a:rPr>
              <a:t>DISTORÇÕES DO ATUAL SISTEMA TRIBUTÁRIO AFETAM MAIS A INDÚ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STRIA</a:t>
            </a:r>
          </a:p>
        </p:txBody>
      </p:sp>
    </p:spTree>
    <p:extLst>
      <p:ext uri="{BB962C8B-B14F-4D97-AF65-F5344CB8AC3E}">
        <p14:creationId xmlns:p14="http://schemas.microsoft.com/office/powerpoint/2010/main" val="23027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C092E38-1748-8843-8BF2-B51253F41FB9}"/>
              </a:ext>
            </a:extLst>
          </p:cNvPr>
          <p:cNvSpPr/>
          <p:nvPr/>
        </p:nvSpPr>
        <p:spPr>
          <a:xfrm>
            <a:off x="2470936" y="4314305"/>
            <a:ext cx="902208" cy="2243717"/>
          </a:xfrm>
          <a:prstGeom prst="rect">
            <a:avLst/>
          </a:prstGeom>
          <a:solidFill>
            <a:srgbClr val="FF0000">
              <a:alpha val="1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211218" y="148855"/>
            <a:ext cx="1184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MERCOSUL: EMPREGOS E MASSA SALARIAL AO BRASIL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560E79C-9ED9-414D-9701-09DFA7E4183E}"/>
              </a:ext>
            </a:extLst>
          </p:cNvPr>
          <p:cNvSpPr/>
          <p:nvPr/>
        </p:nvSpPr>
        <p:spPr>
          <a:xfrm>
            <a:off x="106330" y="849149"/>
            <a:ext cx="11717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Salários gerados </a:t>
            </a:r>
            <a:r>
              <a:rPr lang="pt-BR" b="1" dirty="0"/>
              <a:t>a partir de cada </a:t>
            </a:r>
            <a:r>
              <a:rPr lang="pt-BR" b="1" dirty="0" err="1"/>
              <a:t>R</a:t>
            </a:r>
            <a:r>
              <a:rPr lang="pt-BR" b="1" dirty="0"/>
              <a:t>$ 1 bilhão exportado em 2020 - destinos selecionados (</a:t>
            </a:r>
            <a:r>
              <a:rPr lang="pt-BR" b="1" dirty="0" err="1"/>
              <a:t>R</a:t>
            </a:r>
            <a:r>
              <a:rPr lang="pt-BR" b="1" dirty="0"/>
              <a:t>$ milhões)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C8242A0-BD30-49C6-AE3D-09A9560EE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256492"/>
              </p:ext>
            </p:extLst>
          </p:nvPr>
        </p:nvGraphicFramePr>
        <p:xfrm>
          <a:off x="816864" y="1351224"/>
          <a:ext cx="9973056" cy="231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49CAD17A-86C0-5B4E-BCF7-91C5BAF480EA}"/>
              </a:ext>
            </a:extLst>
          </p:cNvPr>
          <p:cNvSpPr/>
          <p:nvPr/>
        </p:nvSpPr>
        <p:spPr>
          <a:xfrm>
            <a:off x="678094" y="3804390"/>
            <a:ext cx="10985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Emprego gerado </a:t>
            </a:r>
            <a:r>
              <a:rPr lang="pt-BR" b="1" dirty="0"/>
              <a:t>a partir de cada </a:t>
            </a:r>
            <a:r>
              <a:rPr lang="pt-BR" b="1" dirty="0" err="1"/>
              <a:t>R</a:t>
            </a:r>
            <a:r>
              <a:rPr lang="pt-BR" b="1" dirty="0"/>
              <a:t>$ 1 bilhão exportado em 2020 - destinos selecionados (nº de vagas)	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8E96CA1-9748-4CBF-AE06-3655B7924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471397"/>
              </p:ext>
            </p:extLst>
          </p:nvPr>
        </p:nvGraphicFramePr>
        <p:xfrm>
          <a:off x="849779" y="4314305"/>
          <a:ext cx="9461944" cy="224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8453587D-B1DB-D24A-BDE1-D6B5B4062DD2}"/>
              </a:ext>
            </a:extLst>
          </p:cNvPr>
          <p:cNvSpPr/>
          <p:nvPr/>
        </p:nvSpPr>
        <p:spPr>
          <a:xfrm>
            <a:off x="2306344" y="1420090"/>
            <a:ext cx="902208" cy="2243717"/>
          </a:xfrm>
          <a:prstGeom prst="rect">
            <a:avLst/>
          </a:prstGeom>
          <a:solidFill>
            <a:srgbClr val="FF0000">
              <a:alpha val="1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65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C10046F6-D00D-DA4D-B6D9-4644E540E141}"/>
              </a:ext>
            </a:extLst>
          </p:cNvPr>
          <p:cNvSpPr/>
          <p:nvPr/>
        </p:nvSpPr>
        <p:spPr>
          <a:xfrm>
            <a:off x="2590800" y="4263839"/>
            <a:ext cx="902208" cy="2100386"/>
          </a:xfrm>
          <a:prstGeom prst="rect">
            <a:avLst/>
          </a:prstGeom>
          <a:solidFill>
            <a:srgbClr val="FF0000">
              <a:alpha val="1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CB50B9-1491-4447-AD9A-E9FF19DF7E3F}"/>
              </a:ext>
            </a:extLst>
          </p:cNvPr>
          <p:cNvSpPr/>
          <p:nvPr/>
        </p:nvSpPr>
        <p:spPr>
          <a:xfrm>
            <a:off x="1490686" y="1270496"/>
            <a:ext cx="902208" cy="2243717"/>
          </a:xfrm>
          <a:prstGeom prst="rect">
            <a:avLst/>
          </a:prstGeom>
          <a:solidFill>
            <a:srgbClr val="FF0000">
              <a:alpha val="1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231766" y="148855"/>
            <a:ext cx="1184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MERCOSUL: TRIBUTOS E IMPACTO NA PRODUÇÃO DO BRASIL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560E79C-9ED9-414D-9701-09DFA7E4183E}"/>
              </a:ext>
            </a:extLst>
          </p:cNvPr>
          <p:cNvSpPr/>
          <p:nvPr/>
        </p:nvSpPr>
        <p:spPr>
          <a:xfrm>
            <a:off x="344779" y="882522"/>
            <a:ext cx="10884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92D050"/>
                </a:solidFill>
              </a:rPr>
              <a:t>Impostos gerados </a:t>
            </a:r>
            <a:r>
              <a:rPr lang="pt-BR" b="1" dirty="0"/>
              <a:t>a partir de cada </a:t>
            </a:r>
            <a:r>
              <a:rPr lang="pt-BR" b="1" dirty="0" err="1"/>
              <a:t>R</a:t>
            </a:r>
            <a:r>
              <a:rPr lang="pt-BR" b="1" dirty="0"/>
              <a:t>$ 1 bilhão exportado em 2020 - destinos selecionados (</a:t>
            </a:r>
            <a:r>
              <a:rPr lang="pt-BR" b="1" dirty="0" err="1"/>
              <a:t>R</a:t>
            </a:r>
            <a:r>
              <a:rPr lang="pt-BR" b="1" dirty="0"/>
              <a:t>$ milhões)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9CAD17A-86C0-5B4E-BCF7-91C5BAF480EA}"/>
              </a:ext>
            </a:extLst>
          </p:cNvPr>
          <p:cNvSpPr/>
          <p:nvPr/>
        </p:nvSpPr>
        <p:spPr>
          <a:xfrm>
            <a:off x="159131" y="3755417"/>
            <a:ext cx="11538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7030A0"/>
                </a:solidFill>
              </a:rPr>
              <a:t>Produção gerada </a:t>
            </a:r>
            <a:r>
              <a:rPr lang="pt-BR" b="1" dirty="0"/>
              <a:t>a partir de cada </a:t>
            </a:r>
            <a:r>
              <a:rPr lang="pt-BR" b="1" dirty="0" err="1"/>
              <a:t>R</a:t>
            </a:r>
            <a:r>
              <a:rPr lang="pt-BR" b="1" dirty="0"/>
              <a:t>$ 1 bilhão exportado em 2020 - destinos selecionados (</a:t>
            </a:r>
            <a:r>
              <a:rPr lang="pt-BR" b="1" dirty="0" err="1"/>
              <a:t>R</a:t>
            </a:r>
            <a:r>
              <a:rPr lang="pt-BR" b="1" dirty="0"/>
              <a:t>$ bilhões)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934550C-08D9-4A8B-9CC7-3FED3CBFB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855918"/>
              </p:ext>
            </p:extLst>
          </p:nvPr>
        </p:nvGraphicFramePr>
        <p:xfrm>
          <a:off x="1252658" y="1328966"/>
          <a:ext cx="9351264" cy="224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E62243B-5A10-48BB-A897-97BC6D2DA9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16175"/>
              </p:ext>
            </p:extLst>
          </p:nvPr>
        </p:nvGraphicFramePr>
        <p:xfrm>
          <a:off x="1252658" y="4263838"/>
          <a:ext cx="9134926" cy="231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18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170122" y="118777"/>
            <a:ext cx="1184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DIVERSIDADE E AGREGAÇÃO DE VALOR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6E1640-D132-CA4F-8EF1-926776AE0E44}"/>
              </a:ext>
            </a:extLst>
          </p:cNvPr>
          <p:cNvSpPr txBox="1"/>
          <p:nvPr/>
        </p:nvSpPr>
        <p:spPr>
          <a:xfrm>
            <a:off x="133957" y="6401368"/>
            <a:ext cx="11704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FUNCEX Data.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EF917DC-2E96-2248-B1A0-39415DE91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913327"/>
              </p:ext>
            </p:extLst>
          </p:nvPr>
        </p:nvGraphicFramePr>
        <p:xfrm>
          <a:off x="85726" y="1037106"/>
          <a:ext cx="5972173" cy="332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2CACA38-4C99-6948-93FF-B79905CE1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151729"/>
              </p:ext>
            </p:extLst>
          </p:nvPr>
        </p:nvGraphicFramePr>
        <p:xfrm>
          <a:off x="6057901" y="1037105"/>
          <a:ext cx="6038849" cy="332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E3B8094-BA80-8D40-8A2C-DE986AF24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63855"/>
              </p:ext>
            </p:extLst>
          </p:nvPr>
        </p:nvGraphicFramePr>
        <p:xfrm>
          <a:off x="542063" y="4499301"/>
          <a:ext cx="5059497" cy="179813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41046">
                  <a:extLst>
                    <a:ext uri="{9D8B030D-6E8A-4147-A177-3AD203B41FA5}">
                      <a16:colId xmlns:a16="http://schemas.microsoft.com/office/drawing/2014/main" val="2311791267"/>
                    </a:ext>
                  </a:extLst>
                </a:gridCol>
                <a:gridCol w="1522724">
                  <a:extLst>
                    <a:ext uri="{9D8B030D-6E8A-4147-A177-3AD203B41FA5}">
                      <a16:colId xmlns:a16="http://schemas.microsoft.com/office/drawing/2014/main" val="2034721870"/>
                    </a:ext>
                  </a:extLst>
                </a:gridCol>
                <a:gridCol w="1273103">
                  <a:extLst>
                    <a:ext uri="{9D8B030D-6E8A-4147-A177-3AD203B41FA5}">
                      <a16:colId xmlns:a16="http://schemas.microsoft.com/office/drawing/2014/main" val="3990286920"/>
                    </a:ext>
                  </a:extLst>
                </a:gridCol>
                <a:gridCol w="1222624">
                  <a:extLst>
                    <a:ext uri="{9D8B030D-6E8A-4147-A177-3AD203B41FA5}">
                      <a16:colId xmlns:a16="http://schemas.microsoft.com/office/drawing/2014/main" val="1255144028"/>
                    </a:ext>
                  </a:extLst>
                </a:gridCol>
              </a:tblGrid>
              <a:tr h="3478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 de Produtos por % de valor exportado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251109"/>
                  </a:ext>
                </a:extLst>
              </a:tr>
              <a:tr h="185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Destino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50% da pauta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75% da pauta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90% da pauta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83827"/>
                  </a:ext>
                </a:extLst>
              </a:tr>
              <a:tr h="1855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Mercosul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519583"/>
                  </a:ext>
                </a:extLst>
              </a:tr>
              <a:tr h="2747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EUA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33810402"/>
                  </a:ext>
                </a:extLst>
              </a:tr>
              <a:tr h="2317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8710759"/>
                  </a:ext>
                </a:extLst>
              </a:tr>
              <a:tr h="25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China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7011452"/>
                  </a:ext>
                </a:extLst>
              </a:tr>
              <a:tr h="2510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Mundo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6081572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82AA6CD5-5C0D-0A48-89E2-A99A0925A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99976"/>
              </p:ext>
            </p:extLst>
          </p:nvPr>
        </p:nvGraphicFramePr>
        <p:xfrm>
          <a:off x="6540025" y="4569860"/>
          <a:ext cx="5059498" cy="168896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56950">
                  <a:extLst>
                    <a:ext uri="{9D8B030D-6E8A-4147-A177-3AD203B41FA5}">
                      <a16:colId xmlns:a16="http://schemas.microsoft.com/office/drawing/2014/main" val="2311791267"/>
                    </a:ext>
                  </a:extLst>
                </a:gridCol>
                <a:gridCol w="1414877">
                  <a:extLst>
                    <a:ext uri="{9D8B030D-6E8A-4147-A177-3AD203B41FA5}">
                      <a16:colId xmlns:a16="http://schemas.microsoft.com/office/drawing/2014/main" val="2034721870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3990286920"/>
                    </a:ext>
                  </a:extLst>
                </a:gridCol>
                <a:gridCol w="1244087">
                  <a:extLst>
                    <a:ext uri="{9D8B030D-6E8A-4147-A177-3AD203B41FA5}">
                      <a16:colId xmlns:a16="http://schemas.microsoft.com/office/drawing/2014/main" val="1255144028"/>
                    </a:ext>
                  </a:extLst>
                </a:gridCol>
              </a:tblGrid>
              <a:tr h="36308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 de Produtos por faixa de valor importado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251109"/>
                  </a:ext>
                </a:extLst>
              </a:tr>
              <a:tr h="218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Destino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50% da pauta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75% da pauta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90% da pauta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83827"/>
                  </a:ext>
                </a:extLst>
              </a:tr>
              <a:tr h="218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Mercosul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19583"/>
                  </a:ext>
                </a:extLst>
              </a:tr>
              <a:tr h="218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EUA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10402"/>
                  </a:ext>
                </a:extLst>
              </a:tr>
              <a:tr h="218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China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7620" marR="7620" marT="7620" marB="0" anchor="b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1.422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710759"/>
                  </a:ext>
                </a:extLst>
              </a:tr>
              <a:tr h="218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1.605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12619"/>
                  </a:ext>
                </a:extLst>
              </a:tr>
              <a:tr h="2184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Mundo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7620" marR="7620" marT="7620" marB="0" anchor="b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1.968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8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22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303684" y="147840"/>
            <a:ext cx="1184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IMPORTÂNCIA PARA OS ESTADOS: 1º ou 2º DESTINO DAS EXPORTAÇÕES PARA 7 ESTADOS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6E1640-D132-CA4F-8EF1-926776AE0E44}"/>
              </a:ext>
            </a:extLst>
          </p:cNvPr>
          <p:cNvSpPr txBox="1"/>
          <p:nvPr/>
        </p:nvSpPr>
        <p:spPr>
          <a:xfrm>
            <a:off x="133957" y="6401368"/>
            <a:ext cx="11704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FUNCEX Data.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2A0DDD-7FDD-E747-8137-927C67955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62" b="6980"/>
          <a:stretch/>
        </p:blipFill>
        <p:spPr>
          <a:xfrm>
            <a:off x="2284197" y="645427"/>
            <a:ext cx="7671569" cy="621257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7449095-DA36-7B4A-84FB-A751E7F059FE}"/>
              </a:ext>
            </a:extLst>
          </p:cNvPr>
          <p:cNvSpPr txBox="1"/>
          <p:nvPr/>
        </p:nvSpPr>
        <p:spPr>
          <a:xfrm>
            <a:off x="979567" y="1454243"/>
            <a:ext cx="2609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Amazonas</a:t>
            </a:r>
          </a:p>
          <a:p>
            <a:pPr algn="ct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US$ 2,2 bi (14%)</a:t>
            </a:r>
            <a:endParaRPr lang="pt-BR" sz="20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11DE02-2B1B-914A-809A-8DB67F75BDDB}"/>
              </a:ext>
            </a:extLst>
          </p:cNvPr>
          <p:cNvSpPr txBox="1"/>
          <p:nvPr/>
        </p:nvSpPr>
        <p:spPr>
          <a:xfrm>
            <a:off x="8401695" y="2710909"/>
            <a:ext cx="2609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Pernambuco</a:t>
            </a:r>
          </a:p>
          <a:p>
            <a:pPr algn="ct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US$ 3,5 bi (12%)</a:t>
            </a:r>
            <a:endParaRPr lang="pt-BR" sz="20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DF447A7-6F1C-C34B-AAAF-8F1ABE9B50ED}"/>
              </a:ext>
            </a:extLst>
          </p:cNvPr>
          <p:cNvSpPr txBox="1"/>
          <p:nvPr/>
        </p:nvSpPr>
        <p:spPr>
          <a:xfrm>
            <a:off x="7687219" y="1453667"/>
            <a:ext cx="2609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Ceará</a:t>
            </a:r>
          </a:p>
          <a:p>
            <a:pPr algn="ct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US$ 1,2 bi (4%)</a:t>
            </a:r>
            <a:endParaRPr lang="pt-BR" sz="20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65D7223-0FB6-8F41-B2D1-E8E5320A2F92}"/>
              </a:ext>
            </a:extLst>
          </p:cNvPr>
          <p:cNvSpPr txBox="1"/>
          <p:nvPr/>
        </p:nvSpPr>
        <p:spPr>
          <a:xfrm>
            <a:off x="7605587" y="4981479"/>
            <a:ext cx="2609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São Paulo</a:t>
            </a: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US$ 83,22 bi (8%)</a:t>
            </a:r>
            <a:endParaRPr lang="pt-BR" sz="20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B3678CA-5D6C-3744-97B9-DED3ADF0AFDD}"/>
              </a:ext>
            </a:extLst>
          </p:cNvPr>
          <p:cNvSpPr txBox="1"/>
          <p:nvPr/>
        </p:nvSpPr>
        <p:spPr>
          <a:xfrm>
            <a:off x="2919362" y="4277355"/>
            <a:ext cx="2609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Mato Grosso do Sul</a:t>
            </a:r>
          </a:p>
          <a:p>
            <a:pPr algn="ct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US$ 4,1 bi (4%)</a:t>
            </a:r>
            <a:endParaRPr lang="pt-BR" sz="200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DB0A8FE-8B88-D143-9EB2-0DA826296FB7}"/>
              </a:ext>
            </a:extLst>
          </p:cNvPr>
          <p:cNvSpPr txBox="1"/>
          <p:nvPr/>
        </p:nvSpPr>
        <p:spPr>
          <a:xfrm>
            <a:off x="6793490" y="5484277"/>
            <a:ext cx="2609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Paraná</a:t>
            </a:r>
          </a:p>
          <a:p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US$22,3 bi (7%)</a:t>
            </a:r>
            <a:endParaRPr lang="pt-BR" sz="2000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0775F42-A7FA-7941-A30F-7D29ECF214F5}"/>
              </a:ext>
            </a:extLst>
          </p:cNvPr>
          <p:cNvSpPr txBox="1"/>
          <p:nvPr/>
        </p:nvSpPr>
        <p:spPr>
          <a:xfrm>
            <a:off x="3123081" y="5586142"/>
            <a:ext cx="2609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Rio Grande do Sul</a:t>
            </a:r>
          </a:p>
          <a:p>
            <a:pPr algn="ctr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US$ 23,8 bi (6%)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9759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Arredondado 32">
            <a:extLst>
              <a:ext uri="{FF2B5EF4-FFF2-40B4-BE49-F238E27FC236}">
                <a16:creationId xmlns:a16="http://schemas.microsoft.com/office/drawing/2014/main" id="{3001E8D7-8573-154E-B127-9DFFB9875615}"/>
              </a:ext>
            </a:extLst>
          </p:cNvPr>
          <p:cNvSpPr/>
          <p:nvPr/>
        </p:nvSpPr>
        <p:spPr>
          <a:xfrm>
            <a:off x="9135977" y="4953000"/>
            <a:ext cx="745958" cy="1239252"/>
          </a:xfrm>
          <a:prstGeom prst="roundRect">
            <a:avLst/>
          </a:prstGeom>
          <a:solidFill>
            <a:srgbClr val="FFF2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ED5AB931-2C3A-5F49-ACF6-944987868A43}"/>
              </a:ext>
            </a:extLst>
          </p:cNvPr>
          <p:cNvSpPr/>
          <p:nvPr/>
        </p:nvSpPr>
        <p:spPr>
          <a:xfrm>
            <a:off x="1515988" y="4367463"/>
            <a:ext cx="806114" cy="1703760"/>
          </a:xfrm>
          <a:prstGeom prst="roundRect">
            <a:avLst/>
          </a:prstGeom>
          <a:solidFill>
            <a:srgbClr val="FFF2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867230FA-C29A-2A43-B142-2588ED6EE892}"/>
              </a:ext>
            </a:extLst>
          </p:cNvPr>
          <p:cNvSpPr/>
          <p:nvPr/>
        </p:nvSpPr>
        <p:spPr>
          <a:xfrm>
            <a:off x="8273713" y="1961148"/>
            <a:ext cx="745958" cy="1239252"/>
          </a:xfrm>
          <a:prstGeom prst="roundRect">
            <a:avLst/>
          </a:prstGeom>
          <a:solidFill>
            <a:srgbClr val="FFF2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id="{C55B57C1-CC7B-9C41-A2C9-FCE5263B93B1}"/>
              </a:ext>
            </a:extLst>
          </p:cNvPr>
          <p:cNvSpPr/>
          <p:nvPr/>
        </p:nvSpPr>
        <p:spPr>
          <a:xfrm>
            <a:off x="2310070" y="2153652"/>
            <a:ext cx="745958" cy="1046747"/>
          </a:xfrm>
          <a:prstGeom prst="roundRect">
            <a:avLst/>
          </a:prstGeom>
          <a:solidFill>
            <a:srgbClr val="FFF2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170122" y="184951"/>
            <a:ext cx="1184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VENDAS DO URUGUAI PARA O MERCOSUL CRESCERAM ABAIXO DAS VENDAS TOTAIS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9E20003-E89A-4B4F-B419-EE2E0699DE11}"/>
              </a:ext>
            </a:extLst>
          </p:cNvPr>
          <p:cNvSpPr txBox="1"/>
          <p:nvPr/>
        </p:nvSpPr>
        <p:spPr>
          <a:xfrm>
            <a:off x="134589" y="6558282"/>
            <a:ext cx="4956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TradeMap</a:t>
            </a:r>
            <a:endParaRPr lang="pt-B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EAEEBFD2-D8E1-2B4B-97B6-13B31CE842D7}"/>
              </a:ext>
            </a:extLst>
          </p:cNvPr>
          <p:cNvGraphicFramePr>
            <a:graphicFrameLocks/>
          </p:cNvGraphicFramePr>
          <p:nvPr/>
        </p:nvGraphicFramePr>
        <p:xfrm>
          <a:off x="1072212" y="9399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Picture 2" descr="Como surgiu e como funciona o Mercosul?">
            <a:extLst>
              <a:ext uri="{FF2B5EF4-FFF2-40B4-BE49-F238E27FC236}">
                <a16:creationId xmlns:a16="http://schemas.microsoft.com/office/drawing/2014/main" id="{7641B34D-6884-C245-8448-5C83A98D8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2"/>
          <a:stretch/>
        </p:blipFill>
        <p:spPr bwMode="auto">
          <a:xfrm>
            <a:off x="2428722" y="1753181"/>
            <a:ext cx="532718" cy="3564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C12192EB-9374-4848-A7EF-E940248FAC5E}"/>
              </a:ext>
            </a:extLst>
          </p:cNvPr>
          <p:cNvGraphicFramePr>
            <a:graphicFrameLocks/>
          </p:cNvGraphicFramePr>
          <p:nvPr/>
        </p:nvGraphicFramePr>
        <p:xfrm>
          <a:off x="6233759" y="9414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4" name="Picture 2" descr="Como surgiu e como funciona o Mercosul?">
            <a:extLst>
              <a:ext uri="{FF2B5EF4-FFF2-40B4-BE49-F238E27FC236}">
                <a16:creationId xmlns:a16="http://schemas.microsoft.com/office/drawing/2014/main" id="{CBE6C2F6-7D38-EA41-8025-1FC3F3DA0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2"/>
          <a:stretch/>
        </p:blipFill>
        <p:spPr bwMode="auto">
          <a:xfrm>
            <a:off x="8380333" y="1550894"/>
            <a:ext cx="532718" cy="3564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8393E29B-564F-F144-987E-0C0A1C2841D9}"/>
              </a:ext>
            </a:extLst>
          </p:cNvPr>
          <p:cNvGraphicFramePr>
            <a:graphicFrameLocks/>
          </p:cNvGraphicFramePr>
          <p:nvPr/>
        </p:nvGraphicFramePr>
        <p:xfrm>
          <a:off x="1073609" y="37491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BB58E530-519E-8346-B2E8-C8F4B76169F2}"/>
              </a:ext>
            </a:extLst>
          </p:cNvPr>
          <p:cNvGraphicFramePr>
            <a:graphicFrameLocks/>
          </p:cNvGraphicFramePr>
          <p:nvPr/>
        </p:nvGraphicFramePr>
        <p:xfrm>
          <a:off x="6233759" y="37586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2" name="Picture 2" descr="Como surgiu e como funciona o Mercosul?">
            <a:extLst>
              <a:ext uri="{FF2B5EF4-FFF2-40B4-BE49-F238E27FC236}">
                <a16:creationId xmlns:a16="http://schemas.microsoft.com/office/drawing/2014/main" id="{2CB442D8-9276-BB43-A9A4-F7271B974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2"/>
          <a:stretch/>
        </p:blipFill>
        <p:spPr bwMode="auto">
          <a:xfrm>
            <a:off x="1759226" y="4098438"/>
            <a:ext cx="397042" cy="265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omo surgiu e como funciona o Mercosul?">
            <a:extLst>
              <a:ext uri="{FF2B5EF4-FFF2-40B4-BE49-F238E27FC236}">
                <a16:creationId xmlns:a16="http://schemas.microsoft.com/office/drawing/2014/main" id="{16D54467-9B95-CE43-B066-E48592562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2"/>
          <a:stretch/>
        </p:blipFill>
        <p:spPr bwMode="auto">
          <a:xfrm>
            <a:off x="9242597" y="4554309"/>
            <a:ext cx="532718" cy="3564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3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B05C5AB-BD7C-504F-9A99-DBC64DB12AF2}"/>
              </a:ext>
            </a:extLst>
          </p:cNvPr>
          <p:cNvSpPr/>
          <p:nvPr/>
        </p:nvSpPr>
        <p:spPr>
          <a:xfrm>
            <a:off x="1" y="0"/>
            <a:ext cx="148856" cy="808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C2D2BF-160A-4B4A-B8DE-D5EF596E0178}"/>
              </a:ext>
            </a:extLst>
          </p:cNvPr>
          <p:cNvSpPr/>
          <p:nvPr/>
        </p:nvSpPr>
        <p:spPr>
          <a:xfrm>
            <a:off x="211218" y="148855"/>
            <a:ext cx="11844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/>
                </a:solidFill>
              </a:rPr>
              <a:t>INVESTIMENTO DIRETO: EM QUEDA E POUCO INVESTIMENTO INTRA MERCOSUL</a:t>
            </a:r>
            <a:endParaRPr lang="pt-BR" b="1" dirty="0">
              <a:solidFill>
                <a:schemeClr val="accent1"/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C6388B1-C17C-C146-9CCC-10540EDE4B0B}"/>
              </a:ext>
            </a:extLst>
          </p:cNvPr>
          <p:cNvGraphicFramePr>
            <a:graphicFrameLocks/>
          </p:cNvGraphicFramePr>
          <p:nvPr/>
        </p:nvGraphicFramePr>
        <p:xfrm>
          <a:off x="170123" y="808074"/>
          <a:ext cx="5925877" cy="497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948B4B5-CD3A-8342-B894-413E7B295E32}"/>
              </a:ext>
            </a:extLst>
          </p:cNvPr>
          <p:cNvGrpSpPr/>
          <p:nvPr/>
        </p:nvGrpSpPr>
        <p:grpSpPr>
          <a:xfrm>
            <a:off x="1325257" y="6054507"/>
            <a:ext cx="9541483" cy="565750"/>
            <a:chOff x="9457455" y="1275910"/>
            <a:chExt cx="2736578" cy="1444692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622ED3DB-C8F1-D243-AAC7-BA07C8F6E30C}"/>
                </a:ext>
              </a:extLst>
            </p:cNvPr>
            <p:cNvSpPr/>
            <p:nvPr/>
          </p:nvSpPr>
          <p:spPr>
            <a:xfrm>
              <a:off x="9457455" y="1275910"/>
              <a:ext cx="2734545" cy="14446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0AE0B583-AA4A-2C46-9853-A20A5957DA22}"/>
                </a:ext>
              </a:extLst>
            </p:cNvPr>
            <p:cNvSpPr txBox="1"/>
            <p:nvPr/>
          </p:nvSpPr>
          <p:spPr>
            <a:xfrm>
              <a:off x="9459488" y="1603839"/>
              <a:ext cx="2734545" cy="86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 Mercosul vem perdendo novos investimentos estrangeiros diretos do mundo</a:t>
              </a:r>
            </a:p>
          </p:txBody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D80B36EA-EE1C-A244-BB6B-A968197C5CCE}"/>
              </a:ext>
            </a:extLst>
          </p:cNvPr>
          <p:cNvSpPr/>
          <p:nvPr/>
        </p:nvSpPr>
        <p:spPr>
          <a:xfrm rot="16200000">
            <a:off x="6024872" y="2932292"/>
            <a:ext cx="45719" cy="7340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16ECB9-0912-074C-9036-DDB03B732E96}"/>
              </a:ext>
            </a:extLst>
          </p:cNvPr>
          <p:cNvSpPr txBox="1"/>
          <p:nvPr/>
        </p:nvSpPr>
        <p:spPr>
          <a:xfrm>
            <a:off x="134589" y="6558282"/>
            <a:ext cx="4956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Unctad e FDI </a:t>
            </a:r>
            <a:r>
              <a:rPr lang="pt-BR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Markets</a:t>
            </a: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2FD89628-8406-0E49-8673-C78D5BE3880B}"/>
              </a:ext>
            </a:extLst>
          </p:cNvPr>
          <p:cNvGraphicFramePr>
            <a:graphicFrameLocks/>
          </p:cNvGraphicFramePr>
          <p:nvPr/>
        </p:nvGraphicFramePr>
        <p:xfrm>
          <a:off x="5438608" y="7674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078B804-4D23-7B49-BBBA-CF761746B2A4}"/>
              </a:ext>
            </a:extLst>
          </p:cNvPr>
          <p:cNvGraphicFramePr>
            <a:graphicFrameLocks/>
          </p:cNvGraphicFramePr>
          <p:nvPr/>
        </p:nvGraphicFramePr>
        <p:xfrm>
          <a:off x="8771489" y="761391"/>
          <a:ext cx="39812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C6399426-2538-0E45-98FA-AB25CFF35355}"/>
              </a:ext>
            </a:extLst>
          </p:cNvPr>
          <p:cNvGraphicFramePr>
            <a:graphicFrameLocks/>
          </p:cNvGraphicFramePr>
          <p:nvPr/>
        </p:nvGraphicFramePr>
        <p:xfrm>
          <a:off x="5438608" y="32952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4D363C3D-4DB0-CD47-B51B-76C9F033FA17}"/>
              </a:ext>
            </a:extLst>
          </p:cNvPr>
          <p:cNvGraphicFramePr>
            <a:graphicFrameLocks/>
          </p:cNvGraphicFramePr>
          <p:nvPr/>
        </p:nvGraphicFramePr>
        <p:xfrm>
          <a:off x="8476115" y="32803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648E087F-5778-6D42-9318-6A25BA8EC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3219" y="5616339"/>
            <a:ext cx="2432304" cy="3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5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F3820A4E-B132-A640-9399-CAD1AF38B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76300" y="744542"/>
            <a:ext cx="7834110" cy="536164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EEBBB10-0122-EF44-B90B-B4250D5CE31F}"/>
              </a:ext>
            </a:extLst>
          </p:cNvPr>
          <p:cNvSpPr/>
          <p:nvPr/>
        </p:nvSpPr>
        <p:spPr>
          <a:xfrm>
            <a:off x="-1814513" y="-1200150"/>
            <a:ext cx="14930438" cy="8901113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8C1D0C7-B1FC-4848-8D38-B9A755BF8E1A}"/>
              </a:ext>
            </a:extLst>
          </p:cNvPr>
          <p:cNvGrpSpPr/>
          <p:nvPr/>
        </p:nvGrpSpPr>
        <p:grpSpPr>
          <a:xfrm>
            <a:off x="7315202" y="-63795"/>
            <a:ext cx="4876798" cy="6978317"/>
            <a:chOff x="7321297" y="-120317"/>
            <a:chExt cx="4876798" cy="697831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1B9EB32-9D54-ED4A-8E54-8F99C7EB4CC0}"/>
                </a:ext>
              </a:extLst>
            </p:cNvPr>
            <p:cNvSpPr/>
            <p:nvPr/>
          </p:nvSpPr>
          <p:spPr>
            <a:xfrm>
              <a:off x="7453642" y="-120316"/>
              <a:ext cx="4744453" cy="697831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272B48F-CCA8-3D42-9759-FCE9030A2B6A}"/>
                </a:ext>
              </a:extLst>
            </p:cNvPr>
            <p:cNvSpPr/>
            <p:nvPr/>
          </p:nvSpPr>
          <p:spPr>
            <a:xfrm>
              <a:off x="7321297" y="-120317"/>
              <a:ext cx="263861" cy="22250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01A62209-0C93-5145-83F5-467FFAB49844}"/>
                </a:ext>
              </a:extLst>
            </p:cNvPr>
            <p:cNvSpPr/>
            <p:nvPr/>
          </p:nvSpPr>
          <p:spPr>
            <a:xfrm>
              <a:off x="8076136" y="2470609"/>
              <a:ext cx="367189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</a:rPr>
                <a:t>2. Avanços no Mercosul</a:t>
              </a:r>
              <a:endParaRPr lang="pt-BR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396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7357</TotalTime>
  <Words>1179</Words>
  <Application>Microsoft Office PowerPoint</Application>
  <PresentationFormat>Widescreen</PresentationFormat>
  <Paragraphs>324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Fabrizio Panzini</cp:lastModifiedBy>
  <cp:revision>72</cp:revision>
  <dcterms:created xsi:type="dcterms:W3CDTF">2021-03-15T17:09:50Z</dcterms:created>
  <dcterms:modified xsi:type="dcterms:W3CDTF">2021-08-19T12:50:41Z</dcterms:modified>
</cp:coreProperties>
</file>