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78" r:id="rId3"/>
    <p:sldId id="257" r:id="rId4"/>
    <p:sldId id="328" r:id="rId5"/>
    <p:sldId id="327" r:id="rId6"/>
    <p:sldId id="296" r:id="rId7"/>
    <p:sldId id="303" r:id="rId8"/>
    <p:sldId id="305" r:id="rId9"/>
    <p:sldId id="317" r:id="rId10"/>
    <p:sldId id="286" r:id="rId11"/>
    <p:sldId id="315" r:id="rId12"/>
    <p:sldId id="324" r:id="rId13"/>
    <p:sldId id="325" r:id="rId14"/>
    <p:sldId id="316" r:id="rId15"/>
    <p:sldId id="326" r:id="rId16"/>
    <p:sldId id="329" r:id="rId17"/>
    <p:sldId id="314" r:id="rId18"/>
    <p:sldId id="312" r:id="rId19"/>
  </p:sldIdLst>
  <p:sldSz cx="12192000" cy="6858000"/>
  <p:notesSz cx="6792913" cy="99250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F2F2F2"/>
    <a:srgbClr val="35B6B4"/>
    <a:srgbClr val="BFBFBF"/>
    <a:srgbClr val="D1232A"/>
    <a:srgbClr val="FFFFFF"/>
    <a:srgbClr val="990000"/>
    <a:srgbClr val="8DA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Divida</a:t>
            </a:r>
            <a:r>
              <a:rPr lang="pt-BR" baseline="0"/>
              <a:t> Tributária - </a:t>
            </a:r>
            <a:r>
              <a:rPr lang="pt-BR"/>
              <a:t>Setor de Combustíveis </a:t>
            </a:r>
          </a:p>
        </c:rich>
      </c:tx>
      <c:overlay val="0"/>
      <c:spPr>
        <a:noFill/>
        <a:ln w="762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25821502632663E-2"/>
          <c:y val="0.1451041586953476"/>
          <c:w val="0.9585992560609341"/>
          <c:h val="0.48255451117960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Planilha1!$A$1</c:f>
              <c:strCache>
                <c:ptCount val="1"/>
                <c:pt idx="0">
                  <c:v>Divida Tributária do Setor de Combustíveis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179 bi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187-443F-9F3B-CD88743FE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Planilha1!$B$1</c:f>
              <c:numCache>
                <c:formatCode>_("R$"* #,##0.00_);_("R$"* \(#,##0.00\);_("R$"* "-"??_);_(@_)</c:formatCode>
                <c:ptCount val="1"/>
                <c:pt idx="0">
                  <c:v>179000000000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87-443F-9F3B-CD88743FE96D}"/>
            </c:ext>
          </c:extLst>
        </c:ser>
        <c:ser>
          <c:idx val="1"/>
          <c:order val="1"/>
          <c:tx>
            <c:strRef>
              <c:f>Planilha1!$A$2</c:f>
              <c:strCache>
                <c:ptCount val="1"/>
                <c:pt idx="0">
                  <c:v>"Divída Impagável" - Devedores Contumazes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155 bi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187-443F-9F3B-CD88743FE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Planilha1!$B$2</c:f>
              <c:numCache>
                <c:formatCode>_("R$"* #,##0.00_);_("R$"* \(#,##0.00\);_("R$"* "-"??_);_(@_)</c:formatCode>
                <c:ptCount val="1"/>
                <c:pt idx="0">
                  <c:v>155000000000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87-443F-9F3B-CD88743FE96D}"/>
            </c:ext>
          </c:extLst>
        </c:ser>
        <c:ser>
          <c:idx val="2"/>
          <c:order val="2"/>
          <c:tx>
            <c:strRef>
              <c:f>Planilha1!$A$3</c:f>
              <c:strCache>
                <c:ptCount val="1"/>
                <c:pt idx="0">
                  <c:v>Estados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90.4 bi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187-443F-9F3B-CD88743FE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Planilha1!$B$3</c:f>
              <c:numCache>
                <c:formatCode>_("R$"* #,##0.00_);_("R$"* \(#,##0.00\);_("R$"* "-"??_);_(@_)</c:formatCode>
                <c:ptCount val="1"/>
                <c:pt idx="0">
                  <c:v>90400000000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87-443F-9F3B-CD88743FE96D}"/>
            </c:ext>
          </c:extLst>
        </c:ser>
        <c:ser>
          <c:idx val="3"/>
          <c:order val="3"/>
          <c:tx>
            <c:strRef>
              <c:f>Planilha1!$A$4</c:f>
              <c:strCache>
                <c:ptCount val="1"/>
                <c:pt idx="0">
                  <c:v>União Federal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88.6 bi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187-443F-9F3B-CD88743FE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Planilha1!$B$4</c:f>
              <c:numCache>
                <c:formatCode>_("R$"* #,##0.00_);_("R$"* \(#,##0.00\);_("R$"* "-"??_);_(@_)</c:formatCode>
                <c:ptCount val="1"/>
                <c:pt idx="0">
                  <c:v>88600000000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187-443F-9F3B-CD88743FE9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04859856"/>
        <c:axId val="1004847856"/>
      </c:barChart>
      <c:catAx>
        <c:axId val="100485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4847856"/>
        <c:crosses val="autoZero"/>
        <c:auto val="1"/>
        <c:lblAlgn val="ctr"/>
        <c:lblOffset val="100"/>
        <c:noMultiLvlLbl val="0"/>
      </c:catAx>
      <c:valAx>
        <c:axId val="10048478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1004859856"/>
        <c:crosses val="autoZero"/>
        <c:crossBetween val="between"/>
      </c:valAx>
      <c:spPr>
        <a:noFill/>
        <a:ln w="38100">
          <a:noFill/>
        </a:ln>
        <a:effectLst/>
      </c:spPr>
    </c:plotArea>
    <c:legend>
      <c:legendPos val="b"/>
      <c:layout>
        <c:manualLayout>
          <c:xMode val="edge"/>
          <c:yMode val="edge"/>
          <c:x val="0.16301022265154616"/>
          <c:y val="0.64189318837397358"/>
          <c:w val="0.68032613071914372"/>
          <c:h val="0.317732671875642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7976"/>
          </a:xfrm>
          <a:prstGeom prst="rect">
            <a:avLst/>
          </a:prstGeom>
        </p:spPr>
        <p:txBody>
          <a:bodyPr vert="horz" lIns="95528" tIns="47765" rIns="95528" bIns="4776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5" cy="497976"/>
          </a:xfrm>
          <a:prstGeom prst="rect">
            <a:avLst/>
          </a:prstGeom>
        </p:spPr>
        <p:txBody>
          <a:bodyPr vert="horz" lIns="95528" tIns="47765" rIns="95528" bIns="47765" rtlCol="0"/>
          <a:lstStyle>
            <a:lvl1pPr algn="r">
              <a:defRPr sz="1300"/>
            </a:lvl1pPr>
          </a:lstStyle>
          <a:p>
            <a:fld id="{8DA6046F-B509-458F-8AD0-6E148EC967BE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8" tIns="47765" rIns="95528" bIns="4776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vert="horz" lIns="95528" tIns="47765" rIns="95528" bIns="47765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3595" cy="497975"/>
          </a:xfrm>
          <a:prstGeom prst="rect">
            <a:avLst/>
          </a:prstGeom>
        </p:spPr>
        <p:txBody>
          <a:bodyPr vert="horz" lIns="95528" tIns="47765" rIns="95528" bIns="4776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7746" y="9427076"/>
            <a:ext cx="2943595" cy="497975"/>
          </a:xfrm>
          <a:prstGeom prst="rect">
            <a:avLst/>
          </a:prstGeom>
        </p:spPr>
        <p:txBody>
          <a:bodyPr vert="horz" lIns="95528" tIns="47765" rIns="95528" bIns="47765" rtlCol="0" anchor="b"/>
          <a:lstStyle>
            <a:lvl1pPr algn="r">
              <a:defRPr sz="1300"/>
            </a:lvl1pPr>
          </a:lstStyle>
          <a:p>
            <a:fld id="{25486F90-99B1-4628-AB32-83739DDBC3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24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86F90-99B1-4628-AB32-83739DDBC3F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37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3CBB5-6B3D-89EF-F8F2-F17C66FAC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9FB1D50-529E-EE3F-5BF9-05E1A8C45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0E2D941-E17F-02EE-DF84-CEE6F6872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30B30B-EA91-6182-60C3-627438749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86F90-99B1-4628-AB32-83739DDBC3F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16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FE8F0-1414-35F5-CACD-9B67E6BC6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1851F65-38CF-6FC2-E60D-3147A85B9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3D542E5-8E53-E8C7-EFE9-6775B45D0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254187-EF63-E958-E5CC-ACE79346E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86F90-99B1-4628-AB32-83739DDBC3F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00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F45D7-7617-AA88-0541-0E0E400E1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A45BEA2-5D72-0008-6F94-E4A410788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60579BB-E3E3-5EC6-E3F6-914441155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09058E-01DE-37BA-B495-30F1C89D0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86F90-99B1-4628-AB32-83739DDBC3F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87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6E63E8B-A880-FE83-0295-58AA35751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3851" y="0"/>
            <a:ext cx="12195851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7" name="Imagem 6" descr="Tela de um aparelho celular&#10;&#10;Descrição gerada automaticamente com confiança média">
            <a:extLst>
              <a:ext uri="{FF2B5EF4-FFF2-40B4-BE49-F238E27FC236}">
                <a16:creationId xmlns:a16="http://schemas.microsoft.com/office/drawing/2014/main" id="{5A990BFB-421E-555E-0207-2B83B9043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4"/>
          <a:stretch/>
        </p:blipFill>
        <p:spPr>
          <a:xfrm>
            <a:off x="-3851" y="-1"/>
            <a:ext cx="12195851" cy="685800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BB7ADFA-7B10-F4A3-B129-60FE5BA391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3851" y="0"/>
            <a:ext cx="12195851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14000"/>
                </a:schemeClr>
              </a:gs>
              <a:gs pos="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10F83E94-C435-20D2-0805-DF7FCC73020A}"/>
              </a:ext>
            </a:extLst>
          </p:cNvPr>
          <p:cNvSpPr/>
          <p:nvPr userDrawn="1"/>
        </p:nvSpPr>
        <p:spPr>
          <a:xfrm flipH="1">
            <a:off x="-3851" y="6062016"/>
            <a:ext cx="12195851" cy="795984"/>
          </a:xfrm>
          <a:prstGeom prst="round1Rect">
            <a:avLst>
              <a:gd name="adj" fmla="val 50000"/>
            </a:avLst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4C36C85A-FBE6-77A9-DBB0-692DCE558D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1097" y="6386296"/>
            <a:ext cx="1709807" cy="274968"/>
          </a:xfrm>
          <a:prstGeom prst="rect">
            <a:avLst/>
          </a:prstGeom>
        </p:spPr>
      </p:pic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3C49E080-58CF-9D59-467C-FE610D3C7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5425" y="2160554"/>
            <a:ext cx="5377297" cy="123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 b="1">
                <a:latin typeface="Montserrat" pitchFamily="2" charset="0"/>
              </a:defRPr>
            </a:lvl1pPr>
            <a:lvl2pPr>
              <a:defRPr>
                <a:latin typeface="Montserrat" pitchFamily="2" charset="0"/>
              </a:defRPr>
            </a:lvl2pPr>
            <a:lvl3pPr>
              <a:defRPr>
                <a:latin typeface="Montserrat" pitchFamily="2" charset="0"/>
              </a:defRPr>
            </a:lvl3pPr>
            <a:lvl4pPr>
              <a:defRPr>
                <a:latin typeface="Montserrat" pitchFamily="2" charset="0"/>
              </a:defRPr>
            </a:lvl4pPr>
            <a:lvl5pPr>
              <a:defRPr>
                <a:latin typeface="Montserrat" pitchFamily="2" charset="0"/>
              </a:defRPr>
            </a:lvl5pPr>
          </a:lstStyle>
          <a:p>
            <a:pPr lvl="0"/>
            <a:r>
              <a:rPr lang="pt-BR"/>
              <a:t>Clique para editar o Título</a:t>
            </a:r>
          </a:p>
        </p:txBody>
      </p:sp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F26A0635-3C52-7E11-EFFB-8AA62CB0C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5425" y="3601218"/>
            <a:ext cx="5377297" cy="503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Clique para editar o subtítulo</a:t>
            </a:r>
          </a:p>
        </p:txBody>
      </p:sp>
    </p:spTree>
    <p:extLst>
      <p:ext uri="{BB962C8B-B14F-4D97-AF65-F5344CB8AC3E}">
        <p14:creationId xmlns:p14="http://schemas.microsoft.com/office/powerpoint/2010/main" val="3989289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údo - fundo li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Único Canto Arredondado 5">
            <a:extLst>
              <a:ext uri="{FF2B5EF4-FFF2-40B4-BE49-F238E27FC236}">
                <a16:creationId xmlns:a16="http://schemas.microsoft.com/office/drawing/2014/main" id="{9F2096D4-7CEE-DBB7-AC7B-579F47AF67F8}"/>
              </a:ext>
            </a:extLst>
          </p:cNvPr>
          <p:cNvSpPr/>
          <p:nvPr userDrawn="1"/>
        </p:nvSpPr>
        <p:spPr>
          <a:xfrm flipH="1">
            <a:off x="0" y="5758640"/>
            <a:ext cx="12192000" cy="1102613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4" name="Retângulo: Único Canto Arredondado 3">
            <a:extLst>
              <a:ext uri="{FF2B5EF4-FFF2-40B4-BE49-F238E27FC236}">
                <a16:creationId xmlns:a16="http://schemas.microsoft.com/office/drawing/2014/main" id="{6E4F7866-4764-ED47-8A7A-278791B78F5F}"/>
              </a:ext>
            </a:extLst>
          </p:cNvPr>
          <p:cNvSpPr/>
          <p:nvPr userDrawn="1"/>
        </p:nvSpPr>
        <p:spPr>
          <a:xfrm flipH="1" flipV="1">
            <a:off x="9758092" y="0"/>
            <a:ext cx="2443260" cy="979989"/>
          </a:xfrm>
          <a:prstGeom prst="round1Rect">
            <a:avLst>
              <a:gd name="adj" fmla="val 36903"/>
            </a:avLst>
          </a:prstGeom>
          <a:solidFill>
            <a:srgbClr val="76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" name="Round Single Corner Rectangle 6">
            <a:extLst>
              <a:ext uri="{FF2B5EF4-FFF2-40B4-BE49-F238E27FC236}">
                <a16:creationId xmlns:a16="http://schemas.microsoft.com/office/drawing/2014/main" id="{22D2422E-FFF4-AECA-09C1-46E31CE79CA2}"/>
              </a:ext>
            </a:extLst>
          </p:cNvPr>
          <p:cNvSpPr/>
          <p:nvPr userDrawn="1"/>
        </p:nvSpPr>
        <p:spPr>
          <a:xfrm rot="5400000">
            <a:off x="11550961" y="6109440"/>
            <a:ext cx="348840" cy="348840"/>
          </a:xfrm>
          <a:prstGeom prst="round1Rect">
            <a:avLst>
              <a:gd name="adj" fmla="val 22244"/>
            </a:avLst>
          </a:prstGeom>
          <a:solidFill>
            <a:srgbClr val="76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BB0FC4D-99C4-8874-1AFC-0F963A496DA1}"/>
              </a:ext>
            </a:extLst>
          </p:cNvPr>
          <p:cNvSpPr/>
          <p:nvPr userDrawn="1"/>
        </p:nvSpPr>
        <p:spPr>
          <a:xfrm>
            <a:off x="11285280" y="6123120"/>
            <a:ext cx="859320" cy="33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4" tIns="44997" rIns="89994" bIns="44997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BAD8AC2-F5DF-47B5-A83C-68A6078F0D5E}" type="slidenum">
              <a:rPr lang="en-US" sz="1200" b="1" strike="noStrike" spc="-1" smtClean="0">
                <a:solidFill>
                  <a:srgbClr val="FFFFFF"/>
                </a:solidFill>
                <a:latin typeface="Calibri"/>
                <a:ea typeface="DejaVu Sans"/>
              </a:rPr>
              <a:t>‹nº›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066C178-EAC3-5B97-1009-2A47C19D5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57961" y="598853"/>
            <a:ext cx="1709807" cy="27496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7C0BE14-6F49-4086-D07B-C0963C3B3F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4818" y="352510"/>
            <a:ext cx="1709808" cy="274968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3D2CAB3B-18EF-AC14-CDE9-2D54EFEC6F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87364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2973E5F1-F3CD-836C-4331-425CA6279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881621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err="1"/>
              <a:t>Subítulo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91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- fundo li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CE9D81E-7BCB-CBF9-04F7-DDDE695EA0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7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" name="Round Single Corner Rectangle 6">
            <a:extLst>
              <a:ext uri="{FF2B5EF4-FFF2-40B4-BE49-F238E27FC236}">
                <a16:creationId xmlns:a16="http://schemas.microsoft.com/office/drawing/2014/main" id="{22D2422E-FFF4-AECA-09C1-46E31CE79CA2}"/>
              </a:ext>
            </a:extLst>
          </p:cNvPr>
          <p:cNvSpPr/>
          <p:nvPr userDrawn="1"/>
        </p:nvSpPr>
        <p:spPr>
          <a:xfrm rot="5400000">
            <a:off x="11550961" y="6109440"/>
            <a:ext cx="348840" cy="348840"/>
          </a:xfrm>
          <a:prstGeom prst="round1Rect">
            <a:avLst>
              <a:gd name="adj" fmla="val 22244"/>
            </a:avLst>
          </a:prstGeom>
          <a:solidFill>
            <a:srgbClr val="D1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>
              <a:solidFill>
                <a:srgbClr val="C0000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BB0FC4D-99C4-8874-1AFC-0F963A496DA1}"/>
              </a:ext>
            </a:extLst>
          </p:cNvPr>
          <p:cNvSpPr/>
          <p:nvPr userDrawn="1"/>
        </p:nvSpPr>
        <p:spPr>
          <a:xfrm>
            <a:off x="11285280" y="6109440"/>
            <a:ext cx="85932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4" tIns="44997" rIns="89994" bIns="44997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BAD8AC2-F5DF-47B5-A83C-68A6078F0D5E}" type="slidenum">
              <a:rPr lang="en-US" sz="1200" b="1" strike="noStrike" spc="-1" smtClean="0">
                <a:solidFill>
                  <a:schemeClr val="bg1">
                    <a:lumMod val="95000"/>
                  </a:schemeClr>
                </a:solidFill>
                <a:latin typeface="Calibri"/>
                <a:ea typeface="DejaVu Sans"/>
              </a:rPr>
              <a:t>‹nº›</a:t>
            </a:fld>
            <a:endParaRPr lang="en-US" sz="1200" b="0" strike="noStrike" spc="-1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sp>
        <p:nvSpPr>
          <p:cNvPr id="6" name="Retângulo: Único Canto Arredondado 5">
            <a:extLst>
              <a:ext uri="{FF2B5EF4-FFF2-40B4-BE49-F238E27FC236}">
                <a16:creationId xmlns:a16="http://schemas.microsoft.com/office/drawing/2014/main" id="{99A2B9D7-902C-5FBE-9D49-967D01DBAFC6}"/>
              </a:ext>
            </a:extLst>
          </p:cNvPr>
          <p:cNvSpPr/>
          <p:nvPr userDrawn="1"/>
        </p:nvSpPr>
        <p:spPr>
          <a:xfrm>
            <a:off x="-3851" y="5878011"/>
            <a:ext cx="2443260" cy="979989"/>
          </a:xfrm>
          <a:prstGeom prst="round1Rect">
            <a:avLst>
              <a:gd name="adj" fmla="val 369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F3F9B3F-D42F-EDE2-1FF8-9176FED0A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876" y="6230521"/>
            <a:ext cx="1709807" cy="274968"/>
          </a:xfrm>
          <a:prstGeom prst="rect">
            <a:avLst/>
          </a:prstGeom>
        </p:spPr>
      </p:pic>
      <p:sp>
        <p:nvSpPr>
          <p:cNvPr id="3" name="Espaço Reservado para Texto 4">
            <a:extLst>
              <a:ext uri="{FF2B5EF4-FFF2-40B4-BE49-F238E27FC236}">
                <a16:creationId xmlns:a16="http://schemas.microsoft.com/office/drawing/2014/main" id="{DE251072-92FF-A633-E34C-F9ED042A8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87364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FC6A67-C5BE-746E-61A8-F8E31DCD1E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881621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err="1"/>
              <a:t>Subítulo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810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údo - fundo li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27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- fundo li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CE9D81E-7BCB-CBF9-04F7-DDDE695EA0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23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" name="Round Single Corner Rectangle 6">
            <a:extLst>
              <a:ext uri="{FF2B5EF4-FFF2-40B4-BE49-F238E27FC236}">
                <a16:creationId xmlns:a16="http://schemas.microsoft.com/office/drawing/2014/main" id="{22D2422E-FFF4-AECA-09C1-46E31CE79CA2}"/>
              </a:ext>
            </a:extLst>
          </p:cNvPr>
          <p:cNvSpPr/>
          <p:nvPr userDrawn="1"/>
        </p:nvSpPr>
        <p:spPr>
          <a:xfrm rot="5400000">
            <a:off x="11550961" y="6109440"/>
            <a:ext cx="348840" cy="348840"/>
          </a:xfrm>
          <a:prstGeom prst="round1Rect">
            <a:avLst>
              <a:gd name="adj" fmla="val 222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>
              <a:solidFill>
                <a:srgbClr val="C0000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BB0FC4D-99C4-8874-1AFC-0F963A496DA1}"/>
              </a:ext>
            </a:extLst>
          </p:cNvPr>
          <p:cNvSpPr/>
          <p:nvPr userDrawn="1"/>
        </p:nvSpPr>
        <p:spPr>
          <a:xfrm>
            <a:off x="11285280" y="6109440"/>
            <a:ext cx="85932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4" tIns="44997" rIns="89994" bIns="44997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BAD8AC2-F5DF-47B5-A83C-68A6078F0D5E}" type="slidenum">
              <a:rPr lang="en-US" sz="1200" b="1" strike="noStrike" spc="-1" smtClean="0">
                <a:solidFill>
                  <a:srgbClr val="76777B"/>
                </a:solidFill>
                <a:latin typeface="Calibri"/>
                <a:ea typeface="DejaVu Sans"/>
              </a:rPr>
              <a:t>‹nº›</a:t>
            </a:fld>
            <a:endParaRPr lang="en-US" sz="1200" b="0" strike="noStrike" spc="-1">
              <a:solidFill>
                <a:srgbClr val="76777B"/>
              </a:solidFill>
              <a:latin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05773A0-D780-B890-329F-922896FA3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9992" y="606653"/>
            <a:ext cx="1709808" cy="27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1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FCBF6CEB-EEE2-16BB-D5A8-D728F33933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3851" y="0"/>
            <a:ext cx="1219285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7" name="Imagem 6" descr="Tela de um aparelho celular&#10;&#10;Descrição gerada automaticamente com confiança média">
            <a:extLst>
              <a:ext uri="{FF2B5EF4-FFF2-40B4-BE49-F238E27FC236}">
                <a16:creationId xmlns:a16="http://schemas.microsoft.com/office/drawing/2014/main" id="{5A990BFB-421E-555E-0207-2B83B9043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4"/>
          <a:stretch/>
        </p:blipFill>
        <p:spPr>
          <a:xfrm>
            <a:off x="-3851" y="0"/>
            <a:ext cx="12195851" cy="6858001"/>
          </a:xfrm>
          <a:prstGeom prst="rect">
            <a:avLst/>
          </a:prstGeom>
        </p:spPr>
      </p:pic>
      <p:sp>
        <p:nvSpPr>
          <p:cNvPr id="6" name="Gráfico 9">
            <a:extLst>
              <a:ext uri="{FF2B5EF4-FFF2-40B4-BE49-F238E27FC236}">
                <a16:creationId xmlns:a16="http://schemas.microsoft.com/office/drawing/2014/main" id="{B496BED7-F909-0707-E92E-A4801C37278C}"/>
              </a:ext>
            </a:extLst>
          </p:cNvPr>
          <p:cNvSpPr/>
          <p:nvPr/>
        </p:nvSpPr>
        <p:spPr>
          <a:xfrm rot="16200000">
            <a:off x="181022" y="148221"/>
            <a:ext cx="831112" cy="831171"/>
          </a:xfrm>
          <a:custGeom>
            <a:avLst/>
            <a:gdLst>
              <a:gd name="connsiteX0" fmla="*/ 831113 w 831112"/>
              <a:gd name="connsiteY0" fmla="*/ 0 h 831171"/>
              <a:gd name="connsiteX1" fmla="*/ 831113 w 831112"/>
              <a:gd name="connsiteY1" fmla="*/ 831172 h 831171"/>
              <a:gd name="connsiteX2" fmla="*/ 329342 w 831112"/>
              <a:gd name="connsiteY2" fmla="*/ 831172 h 831171"/>
              <a:gd name="connsiteX3" fmla="*/ 0 w 831112"/>
              <a:gd name="connsiteY3" fmla="*/ 501807 h 831171"/>
              <a:gd name="connsiteX4" fmla="*/ 0 w 831112"/>
              <a:gd name="connsiteY4" fmla="*/ 0 h 831171"/>
              <a:gd name="connsiteX5" fmla="*/ 831113 w 831112"/>
              <a:gd name="connsiteY5" fmla="*/ 0 h 8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1112" h="831171">
                <a:moveTo>
                  <a:pt x="831113" y="0"/>
                </a:moveTo>
                <a:lnTo>
                  <a:pt x="831113" y="831172"/>
                </a:lnTo>
                <a:lnTo>
                  <a:pt x="329342" y="831172"/>
                </a:lnTo>
                <a:cubicBezTo>
                  <a:pt x="147477" y="831172"/>
                  <a:pt x="0" y="683684"/>
                  <a:pt x="0" y="501807"/>
                </a:cubicBezTo>
                <a:lnTo>
                  <a:pt x="0" y="0"/>
                </a:lnTo>
                <a:lnTo>
                  <a:pt x="831113" y="0"/>
                </a:lnTo>
                <a:close/>
              </a:path>
            </a:pathLst>
          </a:custGeom>
          <a:solidFill>
            <a:srgbClr val="D1232A"/>
          </a:solidFill>
          <a:ln w="445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3" name="Gráfico 11">
            <a:extLst>
              <a:ext uri="{FF2B5EF4-FFF2-40B4-BE49-F238E27FC236}">
                <a16:creationId xmlns:a16="http://schemas.microsoft.com/office/drawing/2014/main" id="{DC3533C0-76C9-61CC-DBCA-1C15241BBE3D}"/>
              </a:ext>
            </a:extLst>
          </p:cNvPr>
          <p:cNvSpPr/>
          <p:nvPr/>
        </p:nvSpPr>
        <p:spPr>
          <a:xfrm>
            <a:off x="-3187703" y="-1792475"/>
            <a:ext cx="15379703" cy="8650476"/>
          </a:xfrm>
          <a:custGeom>
            <a:avLst/>
            <a:gdLst>
              <a:gd name="connsiteX0" fmla="*/ 15240000 w 15240000"/>
              <a:gd name="connsiteY0" fmla="*/ 0 h 8572500"/>
              <a:gd name="connsiteX1" fmla="*/ 15240000 w 15240000"/>
              <a:gd name="connsiteY1" fmla="*/ 8572500 h 8572500"/>
              <a:gd name="connsiteX2" fmla="*/ 0 w 15240000"/>
              <a:gd name="connsiteY2" fmla="*/ 8572500 h 8572500"/>
              <a:gd name="connsiteX3" fmla="*/ 0 w 15240000"/>
              <a:gd name="connsiteY3" fmla="*/ 7620000 h 8572500"/>
              <a:gd name="connsiteX4" fmla="*/ 12973050 w 15240000"/>
              <a:gd name="connsiteY4" fmla="*/ 7620000 h 8572500"/>
              <a:gd name="connsiteX5" fmla="*/ 14287500 w 15240000"/>
              <a:gd name="connsiteY5" fmla="*/ 6305550 h 8572500"/>
              <a:gd name="connsiteX6" fmla="*/ 14287500 w 15240000"/>
              <a:gd name="connsiteY6" fmla="*/ 0 h 8572500"/>
              <a:gd name="connsiteX7" fmla="*/ 15240000 w 15240000"/>
              <a:gd name="connsiteY7" fmla="*/ 0 h 85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000" h="8572500">
                <a:moveTo>
                  <a:pt x="15240000" y="0"/>
                </a:moveTo>
                <a:lnTo>
                  <a:pt x="15240000" y="8572500"/>
                </a:lnTo>
                <a:lnTo>
                  <a:pt x="0" y="8572500"/>
                </a:lnTo>
                <a:lnTo>
                  <a:pt x="0" y="7620000"/>
                </a:lnTo>
                <a:lnTo>
                  <a:pt x="12973050" y="7620000"/>
                </a:lnTo>
                <a:cubicBezTo>
                  <a:pt x="13699045" y="7620000"/>
                  <a:pt x="14287500" y="7031545"/>
                  <a:pt x="14287500" y="6305550"/>
                </a:cubicBezTo>
                <a:lnTo>
                  <a:pt x="14287500" y="0"/>
                </a:lnTo>
                <a:lnTo>
                  <a:pt x="15240000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092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4C36C85A-FBE6-77A9-DBB0-692DCE558D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0145" y="6386296"/>
            <a:ext cx="1709807" cy="274968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8294D7-2DE8-F938-6703-65483E549C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0" y="2107096"/>
            <a:ext cx="5167805" cy="12676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>
                <a:latin typeface="Montserrat" pitchFamily="2" charset="0"/>
              </a:defRPr>
            </a:lvl1pPr>
            <a:lvl2pPr>
              <a:defRPr>
                <a:latin typeface="Montserrat" pitchFamily="2" charset="0"/>
              </a:defRPr>
            </a:lvl2pPr>
            <a:lvl3pPr>
              <a:defRPr>
                <a:latin typeface="Montserrat" pitchFamily="2" charset="0"/>
              </a:defRPr>
            </a:lvl3pPr>
            <a:lvl4pPr>
              <a:defRPr>
                <a:latin typeface="Montserrat" pitchFamily="2" charset="0"/>
              </a:defRPr>
            </a:lvl4pPr>
            <a:lvl5pPr>
              <a:defRPr>
                <a:latin typeface="Montserrat" pitchFamily="2" charset="0"/>
              </a:defRPr>
            </a:lvl5pPr>
          </a:lstStyle>
          <a:p>
            <a:pPr lvl="0"/>
            <a:r>
              <a:rPr lang="pt-BR"/>
              <a:t>Clique para editar o Título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CECEA07-D91E-E806-278F-34B571E2B9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901" y="3601218"/>
            <a:ext cx="5167794" cy="3545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Clique para editar o subtítulo</a:t>
            </a:r>
          </a:p>
        </p:txBody>
      </p:sp>
    </p:spTree>
    <p:extLst>
      <p:ext uri="{BB962C8B-B14F-4D97-AF65-F5344CB8AC3E}">
        <p14:creationId xmlns:p14="http://schemas.microsoft.com/office/powerpoint/2010/main" val="3797582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cap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Pessoa segurando um celular&#10;&#10;Descrição gerada automaticamente">
            <a:extLst>
              <a:ext uri="{FF2B5EF4-FFF2-40B4-BE49-F238E27FC236}">
                <a16:creationId xmlns:a16="http://schemas.microsoft.com/office/drawing/2014/main" id="{2DD9B410-2139-8DB8-43D2-E4A104486B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1"/>
          <a:stretch/>
        </p:blipFill>
        <p:spPr>
          <a:xfrm>
            <a:off x="0" y="0"/>
            <a:ext cx="6643643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C384A8-012B-B4B1-8684-28AE3CD2A6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28" y="0"/>
            <a:ext cx="12192856" cy="685800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A509A7E4-05FD-5745-F77D-93D0A9658344}"/>
              </a:ext>
            </a:extLst>
          </p:cNvPr>
          <p:cNvGrpSpPr/>
          <p:nvPr userDrawn="1"/>
        </p:nvGrpSpPr>
        <p:grpSpPr>
          <a:xfrm>
            <a:off x="10624677" y="148250"/>
            <a:ext cx="1410598" cy="1410248"/>
            <a:chOff x="10873834" y="-8626"/>
            <a:chExt cx="1335418" cy="1335180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E38DF2FD-D421-C865-1710-3D160F32C34E}"/>
                </a:ext>
              </a:extLst>
            </p:cNvPr>
            <p:cNvSpPr/>
            <p:nvPr userDrawn="1"/>
          </p:nvSpPr>
          <p:spPr>
            <a:xfrm>
              <a:off x="11541543" y="658844"/>
              <a:ext cx="667709" cy="667710"/>
            </a:xfrm>
            <a:custGeom>
              <a:avLst/>
              <a:gdLst>
                <a:gd name="connsiteX0" fmla="*/ 0 w 667709"/>
                <a:gd name="connsiteY0" fmla="*/ 667710 h 667710"/>
                <a:gd name="connsiteX1" fmla="*/ 0 w 667709"/>
                <a:gd name="connsiteY1" fmla="*/ 0 h 667710"/>
                <a:gd name="connsiteX2" fmla="*/ 403164 w 667709"/>
                <a:gd name="connsiteY2" fmla="*/ 0 h 667710"/>
                <a:gd name="connsiteX3" fmla="*/ 667710 w 667709"/>
                <a:gd name="connsiteY3" fmla="*/ 264546 h 667710"/>
                <a:gd name="connsiteX4" fmla="*/ 667710 w 667709"/>
                <a:gd name="connsiteY4" fmla="*/ 667710 h 667710"/>
                <a:gd name="connsiteX5" fmla="*/ 0 w 667709"/>
                <a:gd name="connsiteY5" fmla="*/ 667710 h 66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709" h="667710">
                  <a:moveTo>
                    <a:pt x="0" y="667710"/>
                  </a:moveTo>
                  <a:lnTo>
                    <a:pt x="0" y="0"/>
                  </a:lnTo>
                  <a:lnTo>
                    <a:pt x="403164" y="0"/>
                  </a:lnTo>
                  <a:cubicBezTo>
                    <a:pt x="549203" y="0"/>
                    <a:pt x="667710" y="118507"/>
                    <a:pt x="667710" y="264546"/>
                  </a:cubicBezTo>
                  <a:lnTo>
                    <a:pt x="667710" y="667710"/>
                  </a:lnTo>
                  <a:lnTo>
                    <a:pt x="0" y="667710"/>
                  </a:lnTo>
                  <a:close/>
                </a:path>
              </a:pathLst>
            </a:custGeom>
            <a:noFill/>
            <a:ln w="19050" cap="flat">
              <a:solidFill>
                <a:srgbClr val="D223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sz="1092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3CD929B5-BE2F-E372-BE46-B0905C61C5E8}"/>
                </a:ext>
              </a:extLst>
            </p:cNvPr>
            <p:cNvSpPr/>
            <p:nvPr userDrawn="1"/>
          </p:nvSpPr>
          <p:spPr>
            <a:xfrm>
              <a:off x="10873834" y="-8626"/>
              <a:ext cx="667709" cy="667709"/>
            </a:xfrm>
            <a:custGeom>
              <a:avLst/>
              <a:gdLst>
                <a:gd name="connsiteX0" fmla="*/ 667710 w 667709"/>
                <a:gd name="connsiteY0" fmla="*/ 0 h 667709"/>
                <a:gd name="connsiteX1" fmla="*/ 667710 w 667709"/>
                <a:gd name="connsiteY1" fmla="*/ 667710 h 667709"/>
                <a:gd name="connsiteX2" fmla="*/ 264546 w 667709"/>
                <a:gd name="connsiteY2" fmla="*/ 667710 h 667709"/>
                <a:gd name="connsiteX3" fmla="*/ 0 w 667709"/>
                <a:gd name="connsiteY3" fmla="*/ 403164 h 667709"/>
                <a:gd name="connsiteX4" fmla="*/ 0 w 667709"/>
                <a:gd name="connsiteY4" fmla="*/ 0 h 667709"/>
                <a:gd name="connsiteX5" fmla="*/ 667710 w 667709"/>
                <a:gd name="connsiteY5" fmla="*/ 0 h 66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709" h="667709">
                  <a:moveTo>
                    <a:pt x="667710" y="0"/>
                  </a:moveTo>
                  <a:lnTo>
                    <a:pt x="667710" y="667710"/>
                  </a:lnTo>
                  <a:lnTo>
                    <a:pt x="264546" y="667710"/>
                  </a:lnTo>
                  <a:cubicBezTo>
                    <a:pt x="118507" y="667710"/>
                    <a:pt x="0" y="549203"/>
                    <a:pt x="0" y="403164"/>
                  </a:cubicBezTo>
                  <a:lnTo>
                    <a:pt x="0" y="0"/>
                  </a:lnTo>
                  <a:lnTo>
                    <a:pt x="667710" y="0"/>
                  </a:lnTo>
                  <a:close/>
                </a:path>
              </a:pathLst>
            </a:custGeom>
            <a:noFill/>
            <a:ln w="19050" cap="flat">
              <a:solidFill>
                <a:srgbClr val="D223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sz="1092"/>
            </a:p>
          </p:txBody>
        </p:sp>
      </p:grpSp>
      <p:sp>
        <p:nvSpPr>
          <p:cNvPr id="11" name="Round Single Corner Rectangle 6">
            <a:extLst>
              <a:ext uri="{FF2B5EF4-FFF2-40B4-BE49-F238E27FC236}">
                <a16:creationId xmlns:a16="http://schemas.microsoft.com/office/drawing/2014/main" id="{F882497D-0EFD-7AD6-294F-01AEA170B171}"/>
              </a:ext>
            </a:extLst>
          </p:cNvPr>
          <p:cNvSpPr/>
          <p:nvPr userDrawn="1"/>
        </p:nvSpPr>
        <p:spPr>
          <a:xfrm rot="5400000">
            <a:off x="11550961" y="6109440"/>
            <a:ext cx="348840" cy="348840"/>
          </a:xfrm>
          <a:prstGeom prst="round1Rect">
            <a:avLst>
              <a:gd name="adj" fmla="val 22244"/>
            </a:avLst>
          </a:prstGeom>
          <a:solidFill>
            <a:srgbClr val="76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DD52DF6-1B44-D33E-8611-AB906023C67A}"/>
              </a:ext>
            </a:extLst>
          </p:cNvPr>
          <p:cNvSpPr/>
          <p:nvPr userDrawn="1"/>
        </p:nvSpPr>
        <p:spPr>
          <a:xfrm>
            <a:off x="11285280" y="6123120"/>
            <a:ext cx="859320" cy="33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4" tIns="44997" rIns="89994" bIns="44997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BAD8AC2-F5DF-47B5-A83C-68A6078F0D5E}" type="slidenum">
              <a:rPr lang="en-US" sz="1200" b="1" strike="noStrike" spc="-1" smtClean="0">
                <a:solidFill>
                  <a:srgbClr val="FFFFFF"/>
                </a:solidFill>
                <a:latin typeface="Calibri"/>
                <a:ea typeface="DejaVu Sans"/>
              </a:rPr>
              <a:t>‹nº›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719029D-EBAF-0F32-C98C-9F37705633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199" y="6290700"/>
            <a:ext cx="1709807" cy="274968"/>
          </a:xfrm>
          <a:prstGeom prst="rect">
            <a:avLst/>
          </a:prstGeom>
        </p:spPr>
      </p:pic>
      <p:sp>
        <p:nvSpPr>
          <p:cNvPr id="4" name="Espaço Reservado para Texto 4">
            <a:extLst>
              <a:ext uri="{FF2B5EF4-FFF2-40B4-BE49-F238E27FC236}">
                <a16:creationId xmlns:a16="http://schemas.microsoft.com/office/drawing/2014/main" id="{9323DCF8-E1D7-6372-77A7-06EDF456F0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377" y="487364"/>
            <a:ext cx="5530423" cy="394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09ECB3E-7B30-325B-760A-ADB243C6F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0377" y="881621"/>
            <a:ext cx="5530423" cy="394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err="1"/>
              <a:t>Subítulo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61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F629DB6-C493-A8F4-4CDD-046B542353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4" name="Round Single Corner Rectangle 6">
            <a:extLst>
              <a:ext uri="{FF2B5EF4-FFF2-40B4-BE49-F238E27FC236}">
                <a16:creationId xmlns:a16="http://schemas.microsoft.com/office/drawing/2014/main" id="{EA828475-39BD-B652-EA65-53F7D0010C31}"/>
              </a:ext>
            </a:extLst>
          </p:cNvPr>
          <p:cNvSpPr/>
          <p:nvPr userDrawn="1"/>
        </p:nvSpPr>
        <p:spPr>
          <a:xfrm rot="5400000">
            <a:off x="11550961" y="6109440"/>
            <a:ext cx="348840" cy="348840"/>
          </a:xfrm>
          <a:prstGeom prst="round1Rect">
            <a:avLst>
              <a:gd name="adj" fmla="val 22244"/>
            </a:avLst>
          </a:prstGeom>
          <a:solidFill>
            <a:srgbClr val="D1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B1CEB1F-EE17-A5B9-6D6A-F2B103D8332E}"/>
              </a:ext>
            </a:extLst>
          </p:cNvPr>
          <p:cNvSpPr/>
          <p:nvPr userDrawn="1"/>
        </p:nvSpPr>
        <p:spPr>
          <a:xfrm>
            <a:off x="11285280" y="6123120"/>
            <a:ext cx="859320" cy="33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4" tIns="44997" rIns="89994" bIns="44997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BAD8AC2-F5DF-47B5-A83C-68A6078F0D5E}" type="slidenum">
              <a:rPr lang="en-US" sz="1200" b="1" strike="noStrike" spc="-1" smtClean="0">
                <a:solidFill>
                  <a:srgbClr val="FFFFFF"/>
                </a:solidFill>
                <a:latin typeface="Calibri"/>
                <a:ea typeface="DejaVu Sans"/>
              </a:rPr>
              <a:t>‹nº›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2" name="Retângulo: Único Canto Arredondado 11">
            <a:extLst>
              <a:ext uri="{FF2B5EF4-FFF2-40B4-BE49-F238E27FC236}">
                <a16:creationId xmlns:a16="http://schemas.microsoft.com/office/drawing/2014/main" id="{9F62DD9E-F117-6689-DD4C-608527A1A7C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ound1Rect">
            <a:avLst>
              <a:gd name="adj" fmla="val 369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2292D28-B842-04D8-682F-681A03A62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12493" y="748950"/>
            <a:ext cx="1709808" cy="27496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9CFF889-8354-8F41-4B1D-0ED9930FE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9992" y="606653"/>
            <a:ext cx="1709808" cy="274968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0A53C73-02D7-AC19-A314-77B62253A1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87364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0B93A638-3446-2207-1892-D7775D90A9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881621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err="1"/>
              <a:t>Subítulo</a:t>
            </a:r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61F7887-8F53-5B33-1714-30B83C31C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752600"/>
            <a:ext cx="5233987" cy="435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2">
                    <a:lumMod val="25000"/>
                  </a:schemeClr>
                </a:solidFill>
                <a:latin typeface="Montserrat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61988565-C2D7-AD43-3080-6C3C7125E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8913" y="1746500"/>
            <a:ext cx="5233987" cy="435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047905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3AF72873-A26C-10C9-3B32-323ABED865F6}"/>
              </a:ext>
            </a:extLst>
          </p:cNvPr>
          <p:cNvSpPr/>
          <p:nvPr userDrawn="1"/>
        </p:nvSpPr>
        <p:spPr>
          <a:xfrm flipV="1">
            <a:off x="0" y="0"/>
            <a:ext cx="6096000" cy="6858000"/>
          </a:xfrm>
          <a:prstGeom prst="round1Rect">
            <a:avLst>
              <a:gd name="adj" fmla="val 36903"/>
            </a:avLst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6" name="Round Single Corner Rectangle 6">
            <a:extLst>
              <a:ext uri="{FF2B5EF4-FFF2-40B4-BE49-F238E27FC236}">
                <a16:creationId xmlns:a16="http://schemas.microsoft.com/office/drawing/2014/main" id="{44F0BA6B-2ABF-4571-EB1F-8DC79A2CE59F}"/>
              </a:ext>
            </a:extLst>
          </p:cNvPr>
          <p:cNvSpPr/>
          <p:nvPr userDrawn="1"/>
        </p:nvSpPr>
        <p:spPr>
          <a:xfrm rot="5400000">
            <a:off x="11550961" y="6109440"/>
            <a:ext cx="348840" cy="348840"/>
          </a:xfrm>
          <a:prstGeom prst="round1Rect">
            <a:avLst>
              <a:gd name="adj" fmla="val 22244"/>
            </a:avLst>
          </a:prstGeom>
          <a:solidFill>
            <a:srgbClr val="76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C12D828-CB25-69C3-D0DC-573B6C60019A}"/>
              </a:ext>
            </a:extLst>
          </p:cNvPr>
          <p:cNvSpPr/>
          <p:nvPr userDrawn="1"/>
        </p:nvSpPr>
        <p:spPr>
          <a:xfrm>
            <a:off x="11285280" y="6123120"/>
            <a:ext cx="859320" cy="33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4" tIns="44997" rIns="89994" bIns="44997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BAD8AC2-F5DF-47B5-A83C-68A6078F0D5E}" type="slidenum">
              <a:rPr lang="en-US" sz="1200" b="1" strike="noStrike" spc="-1" smtClean="0">
                <a:solidFill>
                  <a:srgbClr val="FFFFFF"/>
                </a:solidFill>
                <a:latin typeface="Calibri"/>
                <a:ea typeface="DejaVu Sans"/>
              </a:rPr>
              <a:t>‹nº›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A06CB75-7C2C-2236-CF72-4690E4CFF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9994" y="509424"/>
            <a:ext cx="1709807" cy="274968"/>
          </a:xfrm>
          <a:prstGeom prst="rect">
            <a:avLst/>
          </a:prstGeom>
        </p:spPr>
      </p:pic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51711C21-980F-89AC-BB09-A1371C3659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87364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8706F2-7337-7913-25D6-88FF84BA9E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881621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err="1"/>
              <a:t>Subítulo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42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F629DB6-C493-A8F4-4CDD-046B5423537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12" name="Retângulo: Único Canto Arredondado 11">
            <a:extLst>
              <a:ext uri="{FF2B5EF4-FFF2-40B4-BE49-F238E27FC236}">
                <a16:creationId xmlns:a16="http://schemas.microsoft.com/office/drawing/2014/main" id="{9F62DD9E-F117-6689-DD4C-608527A1A7C7}"/>
              </a:ext>
            </a:extLst>
          </p:cNvPr>
          <p:cNvSpPr/>
          <p:nvPr userDrawn="1"/>
        </p:nvSpPr>
        <p:spPr>
          <a:xfrm flipH="1">
            <a:off x="0" y="1488274"/>
            <a:ext cx="12192000" cy="5555382"/>
          </a:xfrm>
          <a:prstGeom prst="round1Rect">
            <a:avLst>
              <a:gd name="adj" fmla="val 369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" name="Round Single Corner Rectangle 6">
            <a:extLst>
              <a:ext uri="{FF2B5EF4-FFF2-40B4-BE49-F238E27FC236}">
                <a16:creationId xmlns:a16="http://schemas.microsoft.com/office/drawing/2014/main" id="{2B1BB7BF-C922-F690-CDD3-268E3BF26F72}"/>
              </a:ext>
            </a:extLst>
          </p:cNvPr>
          <p:cNvSpPr/>
          <p:nvPr userDrawn="1"/>
        </p:nvSpPr>
        <p:spPr>
          <a:xfrm rot="5400000">
            <a:off x="11550961" y="6109440"/>
            <a:ext cx="348840" cy="348840"/>
          </a:xfrm>
          <a:prstGeom prst="round1Rect">
            <a:avLst>
              <a:gd name="adj" fmla="val 22244"/>
            </a:avLst>
          </a:prstGeom>
          <a:solidFill>
            <a:srgbClr val="76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B1CEB1F-EE17-A5B9-6D6A-F2B103D8332E}"/>
              </a:ext>
            </a:extLst>
          </p:cNvPr>
          <p:cNvSpPr/>
          <p:nvPr userDrawn="1"/>
        </p:nvSpPr>
        <p:spPr>
          <a:xfrm>
            <a:off x="11285280" y="6123120"/>
            <a:ext cx="859320" cy="33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4" tIns="44997" rIns="89994" bIns="44997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BAD8AC2-F5DF-47B5-A83C-68A6078F0D5E}" type="slidenum">
              <a:rPr lang="en-US" sz="1200" b="1" strike="noStrike" spc="-1" smtClean="0">
                <a:solidFill>
                  <a:srgbClr val="FFFFFF"/>
                </a:solidFill>
                <a:latin typeface="Calibri"/>
                <a:ea typeface="DejaVu Sans"/>
              </a:rPr>
              <a:t>‹nº›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2292D28-B842-04D8-682F-681A03A62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9992" y="606653"/>
            <a:ext cx="1709808" cy="274968"/>
          </a:xfrm>
          <a:prstGeom prst="rect">
            <a:avLst/>
          </a:prstGeom>
        </p:spPr>
      </p:pic>
      <p:sp>
        <p:nvSpPr>
          <p:cNvPr id="4" name="Espaço Reservado para Texto 4">
            <a:extLst>
              <a:ext uri="{FF2B5EF4-FFF2-40B4-BE49-F238E27FC236}">
                <a16:creationId xmlns:a16="http://schemas.microsoft.com/office/drawing/2014/main" id="{9C595989-EA93-619E-CC7D-1543B4C817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87364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23B0B9-582A-F2D5-FC8F-17880A91B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881621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err="1"/>
              <a:t>Subítulo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722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F629DB6-C493-A8F4-4CDD-046B542353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12" name="Retângulo: Único Canto Arredondado 11">
            <a:extLst>
              <a:ext uri="{FF2B5EF4-FFF2-40B4-BE49-F238E27FC236}">
                <a16:creationId xmlns:a16="http://schemas.microsoft.com/office/drawing/2014/main" id="{9F62DD9E-F117-6689-DD4C-608527A1A7C7}"/>
              </a:ext>
            </a:extLst>
          </p:cNvPr>
          <p:cNvSpPr/>
          <p:nvPr userDrawn="1"/>
        </p:nvSpPr>
        <p:spPr>
          <a:xfrm flipH="1">
            <a:off x="0" y="1488274"/>
            <a:ext cx="12192000" cy="5555382"/>
          </a:xfrm>
          <a:prstGeom prst="round1Rect">
            <a:avLst>
              <a:gd name="adj" fmla="val 369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4" name="Round Single Corner Rectangle 6">
            <a:extLst>
              <a:ext uri="{FF2B5EF4-FFF2-40B4-BE49-F238E27FC236}">
                <a16:creationId xmlns:a16="http://schemas.microsoft.com/office/drawing/2014/main" id="{8DD1DD39-B666-E1A7-A109-3FCB61CF9049}"/>
              </a:ext>
            </a:extLst>
          </p:cNvPr>
          <p:cNvSpPr/>
          <p:nvPr userDrawn="1"/>
        </p:nvSpPr>
        <p:spPr>
          <a:xfrm rot="5400000">
            <a:off x="11550961" y="6109440"/>
            <a:ext cx="348840" cy="348840"/>
          </a:xfrm>
          <a:prstGeom prst="round1Rect">
            <a:avLst>
              <a:gd name="adj" fmla="val 22244"/>
            </a:avLst>
          </a:prstGeom>
          <a:solidFill>
            <a:srgbClr val="D1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B1CEB1F-EE17-A5B9-6D6A-F2B103D8332E}"/>
              </a:ext>
            </a:extLst>
          </p:cNvPr>
          <p:cNvSpPr/>
          <p:nvPr userDrawn="1"/>
        </p:nvSpPr>
        <p:spPr>
          <a:xfrm>
            <a:off x="11285280" y="6123120"/>
            <a:ext cx="859320" cy="33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4" tIns="44997" rIns="89994" bIns="44997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BAD8AC2-F5DF-47B5-A83C-68A6078F0D5E}" type="slidenum">
              <a:rPr lang="en-US" sz="1200" b="1" strike="noStrike" spc="-1" smtClean="0">
                <a:solidFill>
                  <a:srgbClr val="FFFFFF"/>
                </a:solidFill>
                <a:latin typeface="Calibri"/>
                <a:ea typeface="DejaVu Sans"/>
              </a:rPr>
              <a:t>‹nº›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2292D28-B842-04D8-682F-681A03A62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9992" y="606653"/>
            <a:ext cx="1709808" cy="274968"/>
          </a:xfrm>
          <a:prstGeom prst="rect">
            <a:avLst/>
          </a:prstGeom>
        </p:spPr>
      </p:pic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894EBAF3-11C8-FE4E-BECE-887F6C262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87364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C49DDF6-AA31-CB2B-9055-4DE8563134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881621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err="1"/>
              <a:t>Subítulo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869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- fundo li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oto em preto e branco de banco de madeira&#10;&#10;Descrição gerada automaticamente">
            <a:extLst>
              <a:ext uri="{FF2B5EF4-FFF2-40B4-BE49-F238E27FC236}">
                <a16:creationId xmlns:a16="http://schemas.microsoft.com/office/drawing/2014/main" id="{29AE60F3-FE3E-F7B9-23CF-C84A8279C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4" r="1699"/>
          <a:stretch/>
        </p:blipFill>
        <p:spPr>
          <a:xfrm>
            <a:off x="-4675" y="-16023"/>
            <a:ext cx="12201351" cy="689004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460E20D-2DD7-6B8C-87FF-8114F77B2FAD}"/>
              </a:ext>
            </a:extLst>
          </p:cNvPr>
          <p:cNvSpPr/>
          <p:nvPr userDrawn="1"/>
        </p:nvSpPr>
        <p:spPr>
          <a:xfrm>
            <a:off x="-80876" y="-101748"/>
            <a:ext cx="12353752" cy="7061497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ound Single Corner Rectangle 6">
            <a:extLst>
              <a:ext uri="{FF2B5EF4-FFF2-40B4-BE49-F238E27FC236}">
                <a16:creationId xmlns:a16="http://schemas.microsoft.com/office/drawing/2014/main" id="{22D2422E-FFF4-AECA-09C1-46E31CE79CA2}"/>
              </a:ext>
            </a:extLst>
          </p:cNvPr>
          <p:cNvSpPr/>
          <p:nvPr userDrawn="1"/>
        </p:nvSpPr>
        <p:spPr>
          <a:xfrm rot="5400000">
            <a:off x="11550961" y="6109440"/>
            <a:ext cx="348840" cy="348840"/>
          </a:xfrm>
          <a:prstGeom prst="round1Rect">
            <a:avLst>
              <a:gd name="adj" fmla="val 22244"/>
            </a:avLst>
          </a:prstGeom>
          <a:solidFill>
            <a:srgbClr val="76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BB0FC4D-99C4-8874-1AFC-0F963A496DA1}"/>
              </a:ext>
            </a:extLst>
          </p:cNvPr>
          <p:cNvSpPr/>
          <p:nvPr userDrawn="1"/>
        </p:nvSpPr>
        <p:spPr>
          <a:xfrm>
            <a:off x="11285280" y="6123120"/>
            <a:ext cx="859320" cy="33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4" tIns="44997" rIns="89994" bIns="44997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BAD8AC2-F5DF-47B5-A83C-68A6078F0D5E}" type="slidenum">
              <a:rPr lang="en-US" sz="1200" b="1" strike="noStrike" spc="-1" smtClean="0">
                <a:solidFill>
                  <a:srgbClr val="FFFFFF"/>
                </a:solidFill>
                <a:latin typeface="Calibri"/>
                <a:ea typeface="DejaVu Sans"/>
              </a:rPr>
              <a:t>‹nº›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066C178-EAC3-5B97-1009-2A47C19D58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9994" y="349880"/>
            <a:ext cx="1709807" cy="274968"/>
          </a:xfrm>
          <a:prstGeom prst="rect">
            <a:avLst/>
          </a:prstGeom>
        </p:spPr>
      </p:pic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50C12EC6-54E2-8D4F-646C-11EA7CA8B0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87364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65AA17A1-E7CF-C227-8425-F33C93C0B5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881621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err="1"/>
              <a:t>Subítulo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200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údo - fundo li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Único Canto Arredondado 3">
            <a:extLst>
              <a:ext uri="{FF2B5EF4-FFF2-40B4-BE49-F238E27FC236}">
                <a16:creationId xmlns:a16="http://schemas.microsoft.com/office/drawing/2014/main" id="{6E4F7866-4764-ED47-8A7A-278791B78F5F}"/>
              </a:ext>
            </a:extLst>
          </p:cNvPr>
          <p:cNvSpPr/>
          <p:nvPr userDrawn="1"/>
        </p:nvSpPr>
        <p:spPr>
          <a:xfrm flipH="1" flipV="1">
            <a:off x="9758092" y="0"/>
            <a:ext cx="2443260" cy="979989"/>
          </a:xfrm>
          <a:prstGeom prst="round1Rect">
            <a:avLst>
              <a:gd name="adj" fmla="val 36903"/>
            </a:avLst>
          </a:prstGeom>
          <a:solidFill>
            <a:srgbClr val="76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" name="Round Single Corner Rectangle 6">
            <a:extLst>
              <a:ext uri="{FF2B5EF4-FFF2-40B4-BE49-F238E27FC236}">
                <a16:creationId xmlns:a16="http://schemas.microsoft.com/office/drawing/2014/main" id="{22D2422E-FFF4-AECA-09C1-46E31CE79CA2}"/>
              </a:ext>
            </a:extLst>
          </p:cNvPr>
          <p:cNvSpPr/>
          <p:nvPr userDrawn="1"/>
        </p:nvSpPr>
        <p:spPr>
          <a:xfrm rot="5400000">
            <a:off x="11550961" y="6109440"/>
            <a:ext cx="348840" cy="348840"/>
          </a:xfrm>
          <a:prstGeom prst="round1Rect">
            <a:avLst>
              <a:gd name="adj" fmla="val 22244"/>
            </a:avLst>
          </a:prstGeom>
          <a:solidFill>
            <a:srgbClr val="76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BB0FC4D-99C4-8874-1AFC-0F963A496DA1}"/>
              </a:ext>
            </a:extLst>
          </p:cNvPr>
          <p:cNvSpPr/>
          <p:nvPr userDrawn="1"/>
        </p:nvSpPr>
        <p:spPr>
          <a:xfrm>
            <a:off x="11285280" y="6123120"/>
            <a:ext cx="859320" cy="33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4" tIns="44997" rIns="89994" bIns="44997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CBAD8AC2-F5DF-47B5-A83C-68A6078F0D5E}" type="slidenum">
              <a:rPr lang="en-US" sz="1200" b="1" strike="noStrike" spc="-1" smtClean="0">
                <a:solidFill>
                  <a:srgbClr val="FFFFFF"/>
                </a:solidFill>
                <a:latin typeface="Calibri"/>
                <a:ea typeface="DejaVu Sans"/>
              </a:rPr>
              <a:t>‹nº›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066C178-EAC3-5B97-1009-2A47C19D5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57961" y="598853"/>
            <a:ext cx="1709807" cy="27496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7C0BE14-6F49-4086-D07B-C0963C3B3F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4818" y="352510"/>
            <a:ext cx="1709808" cy="274968"/>
          </a:xfrm>
          <a:prstGeom prst="rect">
            <a:avLst/>
          </a:prstGeom>
        </p:spPr>
      </p:pic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50C12EC6-54E2-8D4F-646C-11EA7CA8B0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87364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65AA17A1-E7CF-C227-8425-F33C93C0B5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881621"/>
            <a:ext cx="4083685" cy="394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err="1"/>
              <a:t>Subítulo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012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18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6" r:id="rId9"/>
    <p:sldLayoutId id="2147483683" r:id="rId10"/>
    <p:sldLayoutId id="2147483684" r:id="rId11"/>
    <p:sldLayoutId id="2147483687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527" userDrawn="1">
          <p15:clr>
            <a:srgbClr val="F26B43"/>
          </p15:clr>
        </p15:guide>
        <p15:guide id="4" orient="horz" pos="754" userDrawn="1">
          <p15:clr>
            <a:srgbClr val="F26B43"/>
          </p15:clr>
        </p15:guide>
        <p15:guide id="5" pos="279" userDrawn="1">
          <p15:clr>
            <a:srgbClr val="F26B43"/>
          </p15:clr>
        </p15:guide>
        <p15:guide id="6" pos="3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hyperlink" Target="http://souzaokawa.com.br/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hyperlink" Target="mailto:souza.okawa@souzaokawa.com.br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FC83AD-A7E8-C1F7-C2D9-073E09FD4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901" y="1072798"/>
            <a:ext cx="9675255" cy="1406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200"/>
              <a:t>Projeto de </a:t>
            </a:r>
          </a:p>
          <a:p>
            <a:pPr>
              <a:lnSpc>
                <a:spcPct val="100000"/>
              </a:lnSpc>
            </a:pPr>
            <a:r>
              <a:rPr lang="pt-BR" sz="3200"/>
              <a:t>Lei Complementar n° 164/2022  </a:t>
            </a:r>
          </a:p>
          <a:p>
            <a:pPr>
              <a:lnSpc>
                <a:spcPct val="100000"/>
              </a:lnSpc>
            </a:pPr>
            <a:r>
              <a:rPr lang="pt-BR" sz="3200"/>
              <a:t>Devedores Contumazes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EE946C-ED3A-8958-F694-F5F0684BC0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901" y="2989613"/>
            <a:ext cx="5167794" cy="354555"/>
          </a:xfrm>
        </p:spPr>
        <p:txBody>
          <a:bodyPr/>
          <a:lstStyle/>
          <a:p>
            <a:r>
              <a:rPr lang="pt-BR" sz="1800"/>
              <a:t>Abril 2025</a:t>
            </a:r>
          </a:p>
        </p:txBody>
      </p:sp>
    </p:spTree>
    <p:extLst>
      <p:ext uri="{BB962C8B-B14F-4D97-AF65-F5344CB8AC3E}">
        <p14:creationId xmlns:p14="http://schemas.microsoft.com/office/powerpoint/2010/main" val="363402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7F105-C342-B1F4-37FA-B111FB93A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: Único Canto Arredondado 10">
            <a:extLst>
              <a:ext uri="{FF2B5EF4-FFF2-40B4-BE49-F238E27FC236}">
                <a16:creationId xmlns:a16="http://schemas.microsoft.com/office/drawing/2014/main" id="{6CE5F16C-8C5B-21AE-B7B4-40B07E067E6A}"/>
              </a:ext>
            </a:extLst>
          </p:cNvPr>
          <p:cNvSpPr/>
          <p:nvPr/>
        </p:nvSpPr>
        <p:spPr>
          <a:xfrm flipH="1">
            <a:off x="677554" y="5328167"/>
            <a:ext cx="10794522" cy="1042469"/>
          </a:xfrm>
          <a:prstGeom prst="round1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DDE0253D-C06A-8DF6-398F-AF5001756AE8}"/>
              </a:ext>
            </a:extLst>
          </p:cNvPr>
          <p:cNvSpPr/>
          <p:nvPr/>
        </p:nvSpPr>
        <p:spPr>
          <a:xfrm flipH="1">
            <a:off x="677554" y="3773638"/>
            <a:ext cx="10794522" cy="711484"/>
          </a:xfrm>
          <a:prstGeom prst="round1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13D8726C-26D9-180B-38BD-7AAAD69FC9BF}"/>
              </a:ext>
            </a:extLst>
          </p:cNvPr>
          <p:cNvSpPr/>
          <p:nvPr/>
        </p:nvSpPr>
        <p:spPr>
          <a:xfrm flipH="1">
            <a:off x="677554" y="2350310"/>
            <a:ext cx="10794522" cy="711484"/>
          </a:xfrm>
          <a:prstGeom prst="round1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E3B25234-63A1-E0B5-77D0-00976EF0B0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487364"/>
            <a:ext cx="6534150" cy="394257"/>
          </a:xfrm>
        </p:spPr>
        <p:txBody>
          <a:bodyPr wrap="none"/>
          <a:lstStyle/>
          <a:p>
            <a:r>
              <a:rPr lang="pt-BR" sz="2400"/>
              <a:t>Devedor Contumaz x Grande Devedor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5F1AA2B1-19C3-2DC7-6117-ADEE2BEFDB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75" y="881621"/>
            <a:ext cx="5362575" cy="394257"/>
          </a:xfrm>
        </p:spPr>
        <p:txBody>
          <a:bodyPr/>
          <a:lstStyle/>
          <a:p>
            <a:r>
              <a:rPr lang="pt-BR"/>
              <a:t>Pontos de Atenção</a:t>
            </a:r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EE2099E-4600-160A-AAF3-1F3F6E66849A}"/>
              </a:ext>
            </a:extLst>
          </p:cNvPr>
          <p:cNvSpPr txBox="1"/>
          <p:nvPr/>
        </p:nvSpPr>
        <p:spPr>
          <a:xfrm>
            <a:off x="5060577" y="2168836"/>
            <a:ext cx="1414170" cy="317587"/>
          </a:xfrm>
          <a:prstGeom prst="rect">
            <a:avLst/>
          </a:prstGeom>
        </p:spPr>
        <p:txBody>
          <a:bodyPr vert="horz" wrap="square" lIns="0" tIns="8145" rIns="0" bIns="0" rtlCol="0">
            <a:noAutofit/>
          </a:bodyPr>
          <a:lstStyle>
            <a:defPPr>
              <a:defRPr lang="pt-BR"/>
            </a:defPPr>
            <a:lvl1pPr marL="180975" marR="3258" indent="-180975" algn="just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tabLst>
                <a:tab pos="0" algn="l"/>
              </a:tabLst>
              <a:defRPr sz="1100" b="1" u="sng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defRPr>
            </a:lvl1pPr>
          </a:lstStyle>
          <a:p>
            <a:endParaRPr lang="pt-BR" sz="1200">
              <a:solidFill>
                <a:srgbClr val="C0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6B7A2B8-B2D2-9922-D55D-4E2F618AF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4922" y="1363835"/>
            <a:ext cx="863920" cy="80500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E1E1F4B-4946-0877-03CB-83A0F2904BF6}"/>
              </a:ext>
            </a:extLst>
          </p:cNvPr>
          <p:cNvSpPr txBox="1"/>
          <p:nvPr/>
        </p:nvSpPr>
        <p:spPr>
          <a:xfrm>
            <a:off x="719924" y="2417197"/>
            <a:ext cx="1079452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Montserrat" panose="00000500000000000000" pitchFamily="2" charset="0"/>
              <a:buChar char="!"/>
            </a:pPr>
            <a:r>
              <a:rPr lang="pt-BR" sz="16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 impacto da dívida tributária ira variar conforme o porte da empresa. Um débito de R$ 1 milhão pode ser impagável para alguns contribuintes, mas insignificante para outros.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Montserrat" panose="00000500000000000000" pitchFamily="2" charset="0"/>
              <a:buChar char="!"/>
            </a:pPr>
            <a:endParaRPr lang="pt-BR" sz="160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Montserrat" panose="00000500000000000000" pitchFamily="2" charset="0"/>
              <a:buChar char="!"/>
            </a:pPr>
            <a:r>
              <a:rPr lang="pt-BR" sz="16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relação créditos tributários x ativos/faturamento da empresa deve ser levada em consideração.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Montserrat" panose="00000500000000000000" pitchFamily="2" charset="0"/>
              <a:buChar char="!"/>
            </a:pPr>
            <a:endParaRPr lang="pt-BR" sz="160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Montserrat" panose="00000500000000000000" pitchFamily="2" charset="0"/>
              <a:buChar char="!"/>
            </a:pPr>
            <a:r>
              <a:rPr lang="pt-BR" sz="16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 valor absoluto da dívida não pode ser o único critério.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Montserrat" panose="00000500000000000000" pitchFamily="2" charset="0"/>
              <a:buChar char="!"/>
            </a:pPr>
            <a:endParaRPr lang="pt-BR" sz="160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Montserrat" panose="00000500000000000000" pitchFamily="2" charset="0"/>
              <a:buChar char="!"/>
            </a:pPr>
            <a:r>
              <a:rPr lang="pt-BR" sz="16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Questões circunstanciais como crises setoriais e financeiras também devem ser examinadas na definição de um devedor contumaz. 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Montserrat" panose="00000500000000000000" pitchFamily="2" charset="0"/>
              <a:buChar char="!"/>
            </a:pPr>
            <a:endParaRPr lang="pt-BR" sz="160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Font typeface="Montserrat" panose="00000500000000000000" pitchFamily="2" charset="0"/>
              <a:buChar char="!"/>
            </a:pPr>
            <a:r>
              <a:rPr lang="pt-BR" sz="16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Os efeitos da definição de um devedor contumaz exigem uma abordagem cautelosa e individualizada das empresas, </a:t>
            </a:r>
            <a:r>
              <a:rPr lang="pt-BR" sz="1600" b="1" u="sng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evitando generalizações que penalizem contribuintes em dificuldades ou com justificativas legítimas.</a:t>
            </a:r>
          </a:p>
        </p:txBody>
      </p:sp>
    </p:spTree>
    <p:extLst>
      <p:ext uri="{BB962C8B-B14F-4D97-AF65-F5344CB8AC3E}">
        <p14:creationId xmlns:p14="http://schemas.microsoft.com/office/powerpoint/2010/main" val="152907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3E23F-BDDD-8DBD-B98D-4212DEB5D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>
            <a:extLst>
              <a:ext uri="{FF2B5EF4-FFF2-40B4-BE49-F238E27FC236}">
                <a16:creationId xmlns:a16="http://schemas.microsoft.com/office/drawing/2014/main" id="{EF15116A-703C-8C96-70DF-5D732C194B4D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2003088" y="10309225"/>
            <a:ext cx="188912" cy="195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2384">
              <a:spcBef>
                <a:spcPts val="175"/>
              </a:spcBef>
            </a:pPr>
            <a:fld id="{81D60167-4931-47E6-BA6A-407CBD079E47}" type="slidenum">
              <a:rPr lang="pt-BR" spc="-50" smtClean="0"/>
              <a:pPr marL="32384">
                <a:spcBef>
                  <a:spcPts val="175"/>
                </a:spcBef>
              </a:pPr>
              <a:t>11</a:t>
            </a:fld>
            <a:endParaRPr spc="-32"/>
          </a:p>
        </p:txBody>
      </p:sp>
      <p:sp>
        <p:nvSpPr>
          <p:cNvPr id="7" name="Espaço Reservado para Texto 28">
            <a:extLst>
              <a:ext uri="{FF2B5EF4-FFF2-40B4-BE49-F238E27FC236}">
                <a16:creationId xmlns:a16="http://schemas.microsoft.com/office/drawing/2014/main" id="{2325E767-CEA1-DD26-40E5-E28CB4C38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514259"/>
            <a:ext cx="6912349" cy="394257"/>
          </a:xfrm>
        </p:spPr>
        <p:txBody>
          <a:bodyPr/>
          <a:lstStyle/>
          <a:p>
            <a:r>
              <a:rPr lang="pt-BR" sz="2500"/>
              <a:t>Devedor Contumaz e a Sanção Política</a:t>
            </a:r>
          </a:p>
        </p:txBody>
      </p:sp>
      <p:sp>
        <p:nvSpPr>
          <p:cNvPr id="9" name="Espaço Reservado para Texto 30">
            <a:extLst>
              <a:ext uri="{FF2B5EF4-FFF2-40B4-BE49-F238E27FC236}">
                <a16:creationId xmlns:a16="http://schemas.microsoft.com/office/drawing/2014/main" id="{F432450D-B95D-1DBE-B7B5-ED8087A36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75" y="971306"/>
            <a:ext cx="11179549" cy="394257"/>
          </a:xfrm>
        </p:spPr>
        <p:txBody>
          <a:bodyPr/>
          <a:lstStyle/>
          <a:p>
            <a:r>
              <a:rPr lang="pt-BR"/>
              <a:t>O Regime Especial Ex Officio como exemplo da utilização do Devedor Contumaz no Brasil</a:t>
            </a:r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698836AD-D376-571A-C501-70B98C4E8121}"/>
              </a:ext>
            </a:extLst>
          </p:cNvPr>
          <p:cNvSpPr txBox="1"/>
          <p:nvPr/>
        </p:nvSpPr>
        <p:spPr>
          <a:xfrm>
            <a:off x="812324" y="3023829"/>
            <a:ext cx="5037970" cy="2039471"/>
          </a:xfrm>
          <a:prstGeom prst="rect">
            <a:avLst/>
          </a:prstGeom>
        </p:spPr>
        <p:txBody>
          <a:bodyPr vert="horz" wrap="square" lIns="0" tIns="8145" rIns="0" bIns="0" rtlCol="0">
            <a:noAutofit/>
          </a:bodyPr>
          <a:lstStyle/>
          <a:p>
            <a:pPr marR="3258" algn="just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Um exemplo é o </a:t>
            </a:r>
            <a:r>
              <a:rPr lang="pt-BR" sz="1200" b="1" u="sng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Regime Especial Ex Officio de ICMS em São Paulo</a:t>
            </a:r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, que afeta principalmente o setor de combustíveis e se aplica a contribuintes que:</a:t>
            </a:r>
          </a:p>
          <a:p>
            <a:pPr marL="285750" marR="3258" indent="-285750" algn="just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buFont typeface="+mj-lt"/>
              <a:buAutoNum type="romanLcPeriod"/>
              <a:tabLst>
                <a:tab pos="123389" algn="l"/>
              </a:tabLst>
            </a:pPr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Possuem débito de ICMS declarado e não pago, inscrito ou não em dívida ativa, relativamente a 06 períodos de apuração, consecutivos ou não, nos 12 meses anteriores; ou</a:t>
            </a:r>
          </a:p>
          <a:p>
            <a:pPr marL="285750" marR="3258" indent="-285750" algn="just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buFont typeface="+mj-lt"/>
              <a:buAutoNum type="romanLcPeriod"/>
              <a:tabLst>
                <a:tab pos="123389" algn="l"/>
              </a:tabLst>
            </a:pPr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Possuem débitos de ICMS inscritos em dívida ativa, que totalizem valor superior a 40.000 Unidades Fiscais do Estado de São Paulo - UFESPs e correspondam a mais de 30% de seu patrimônio líquido, ou a mais de 25% do valor total das operações de saídas e prestações de serviços realizadas nos 12 meses anteriores.</a:t>
            </a:r>
          </a:p>
        </p:txBody>
      </p:sp>
      <p:sp>
        <p:nvSpPr>
          <p:cNvPr id="12" name="Retângulo Arredondado em um Canto Diagonal 22">
            <a:extLst>
              <a:ext uri="{FF2B5EF4-FFF2-40B4-BE49-F238E27FC236}">
                <a16:creationId xmlns:a16="http://schemas.microsoft.com/office/drawing/2014/main" id="{A184DEC8-9D39-F7FE-3D7B-2A0BDE59EBF4}"/>
              </a:ext>
            </a:extLst>
          </p:cNvPr>
          <p:cNvSpPr/>
          <p:nvPr/>
        </p:nvSpPr>
        <p:spPr>
          <a:xfrm flipH="1">
            <a:off x="695220" y="2911614"/>
            <a:ext cx="5342228" cy="3696029"/>
          </a:xfrm>
          <a:prstGeom prst="round2DiagRect">
            <a:avLst>
              <a:gd name="adj1" fmla="val 0"/>
              <a:gd name="adj2" fmla="val 7363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1"/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endParaRPr lang="pt-BR">
              <a:solidFill>
                <a:srgbClr val="76777B"/>
              </a:solidFill>
              <a:latin typeface="Montserrat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object 24">
            <a:extLst>
              <a:ext uri="{FF2B5EF4-FFF2-40B4-BE49-F238E27FC236}">
                <a16:creationId xmlns:a16="http://schemas.microsoft.com/office/drawing/2014/main" id="{EB2DFE3B-AAFF-5F3C-5960-22C601F3AB34}"/>
              </a:ext>
            </a:extLst>
          </p:cNvPr>
          <p:cNvSpPr txBox="1"/>
          <p:nvPr/>
        </p:nvSpPr>
        <p:spPr>
          <a:xfrm>
            <a:off x="6462824" y="3423704"/>
            <a:ext cx="4863629" cy="1751556"/>
          </a:xfrm>
          <a:prstGeom prst="rect">
            <a:avLst/>
          </a:prstGeom>
        </p:spPr>
        <p:txBody>
          <a:bodyPr vert="horz" wrap="square" lIns="0" tIns="8145" rIns="0" bIns="0" rtlCol="0">
            <a:noAutofit/>
          </a:bodyPr>
          <a:lstStyle/>
          <a:p>
            <a:pPr marR="3258" algn="just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O Regime Implica nas seguintes restrições (dentre outras):</a:t>
            </a:r>
          </a:p>
          <a:p>
            <a:pPr marL="171450" marR="3258" indent="-171450" algn="just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buFont typeface="Wingdings" panose="05000000000000000000" pitchFamily="2" charset="2"/>
              <a:buChar char="ü"/>
              <a:tabLst>
                <a:tab pos="123389" algn="l"/>
              </a:tabLst>
            </a:pPr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Necessidade de autorização prévia e individual para emissão e escrituração de documentos fiscais;</a:t>
            </a:r>
          </a:p>
          <a:p>
            <a:pPr marL="171450" marR="3258" indent="-171450" algn="just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buFont typeface="Wingdings" panose="05000000000000000000" pitchFamily="2" charset="2"/>
              <a:buChar char="ü"/>
              <a:tabLst>
                <a:tab pos="123389" algn="l"/>
              </a:tabLst>
            </a:pPr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Suspensão ou instituição de diferimento do pagamento do ICMS;</a:t>
            </a:r>
          </a:p>
          <a:p>
            <a:pPr marL="171450" marR="3258" indent="-171450" algn="just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buFont typeface="Wingdings" panose="05000000000000000000" pitchFamily="2" charset="2"/>
              <a:buChar char="ü"/>
              <a:tabLst>
                <a:tab pos="123389" algn="l"/>
              </a:tabLst>
            </a:pPr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Cassação de credenciamentos, habilitações e regimes especiais;</a:t>
            </a:r>
          </a:p>
          <a:p>
            <a:pPr marL="171450" marR="3258" indent="-171450" algn="just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buFont typeface="Wingdings" panose="05000000000000000000" pitchFamily="2" charset="2"/>
              <a:buChar char="ü"/>
              <a:tabLst>
                <a:tab pos="123389" algn="l"/>
              </a:tabLst>
            </a:pPr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Impedimento à utilização de benefícios ou incentivos fiscais relativamente ao ICMS;</a:t>
            </a:r>
          </a:p>
        </p:txBody>
      </p:sp>
      <p:sp>
        <p:nvSpPr>
          <p:cNvPr id="16" name="Retângulo Arredondado em um Canto Diagonal 22">
            <a:extLst>
              <a:ext uri="{FF2B5EF4-FFF2-40B4-BE49-F238E27FC236}">
                <a16:creationId xmlns:a16="http://schemas.microsoft.com/office/drawing/2014/main" id="{59975042-1A6B-D280-DFB0-59F04A767DCA}"/>
              </a:ext>
            </a:extLst>
          </p:cNvPr>
          <p:cNvSpPr/>
          <p:nvPr/>
        </p:nvSpPr>
        <p:spPr>
          <a:xfrm>
            <a:off x="6162054" y="3321698"/>
            <a:ext cx="5465170" cy="3062932"/>
          </a:xfrm>
          <a:prstGeom prst="round2DiagRect">
            <a:avLst>
              <a:gd name="adj1" fmla="val 0"/>
              <a:gd name="adj2" fmla="val 12797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1"/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endParaRPr lang="pt-BR" sz="1600">
              <a:solidFill>
                <a:srgbClr val="76777B"/>
              </a:solidFill>
              <a:latin typeface="Montserrat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7" name="Gráfico 16" descr="Seta: girar para a direita com preenchimento sólido">
            <a:extLst>
              <a:ext uri="{FF2B5EF4-FFF2-40B4-BE49-F238E27FC236}">
                <a16:creationId xmlns:a16="http://schemas.microsoft.com/office/drawing/2014/main" id="{2DBF0948-D357-DF32-BE02-5BB647584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5586891" y="5845533"/>
            <a:ext cx="1025721" cy="99641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B61CBD0-AE7D-2C21-639C-389F9155FA2F}"/>
              </a:ext>
            </a:extLst>
          </p:cNvPr>
          <p:cNvSpPr txBox="1"/>
          <p:nvPr/>
        </p:nvSpPr>
        <p:spPr>
          <a:xfrm>
            <a:off x="1039905" y="2025419"/>
            <a:ext cx="8822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pt-BR" sz="16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As sanções ao devedor contumaz não são novidades no sistema tributário.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B32627-7E1A-13AE-5495-084FC008136C}"/>
              </a:ext>
            </a:extLst>
          </p:cNvPr>
          <p:cNvSpPr txBox="1"/>
          <p:nvPr/>
        </p:nvSpPr>
        <p:spPr>
          <a:xfrm>
            <a:off x="8098971" y="2417245"/>
            <a:ext cx="3711571" cy="715089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b="1">
                <a:solidFill>
                  <a:schemeClr val="bg1"/>
                </a:solidFill>
                <a:latin typeface="Montserrat" pitchFamily="2" charset="0"/>
                <a:cs typeface="Verdana"/>
              </a:rPr>
              <a:t>A ausência de um conceito unificado resulta na adoção de regulamentações distintas por cada Órgão Fiscal</a:t>
            </a:r>
            <a:endParaRPr lang="pt-BR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8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015D4-DE9E-067A-EDA8-4711DD63B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CE82C076-33DE-EAC6-A606-346397054CC7}"/>
              </a:ext>
            </a:extLst>
          </p:cNvPr>
          <p:cNvSpPr/>
          <p:nvPr/>
        </p:nvSpPr>
        <p:spPr>
          <a:xfrm flipV="1">
            <a:off x="1040373" y="1922647"/>
            <a:ext cx="10487466" cy="652669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FFD6CF4D-3A2A-B8FC-5239-436A797BB62C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2003088" y="10309225"/>
            <a:ext cx="188912" cy="195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2384">
              <a:spcBef>
                <a:spcPts val="175"/>
              </a:spcBef>
            </a:pPr>
            <a:fld id="{81D60167-4931-47E6-BA6A-407CBD079E47}" type="slidenum">
              <a:rPr lang="pt-BR" spc="-50" smtClean="0"/>
              <a:pPr marL="32384">
                <a:spcBef>
                  <a:spcPts val="175"/>
                </a:spcBef>
              </a:pPr>
              <a:t>12</a:t>
            </a:fld>
            <a:endParaRPr spc="-32"/>
          </a:p>
        </p:txBody>
      </p:sp>
      <p:sp>
        <p:nvSpPr>
          <p:cNvPr id="7" name="Espaço Reservado para Texto 28">
            <a:extLst>
              <a:ext uri="{FF2B5EF4-FFF2-40B4-BE49-F238E27FC236}">
                <a16:creationId xmlns:a16="http://schemas.microsoft.com/office/drawing/2014/main" id="{510D7442-0B64-6320-6D03-62507E839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514259"/>
            <a:ext cx="6912349" cy="394257"/>
          </a:xfrm>
        </p:spPr>
        <p:txBody>
          <a:bodyPr/>
          <a:lstStyle/>
          <a:p>
            <a:r>
              <a:rPr lang="pt-BR" sz="2500"/>
              <a:t>Devedor Contumaz e a Sanção Política</a:t>
            </a:r>
          </a:p>
        </p:txBody>
      </p:sp>
      <p:sp>
        <p:nvSpPr>
          <p:cNvPr id="9" name="Espaço Reservado para Texto 30">
            <a:extLst>
              <a:ext uri="{FF2B5EF4-FFF2-40B4-BE49-F238E27FC236}">
                <a16:creationId xmlns:a16="http://schemas.microsoft.com/office/drawing/2014/main" id="{EB58225C-EF06-650B-466F-988AA7660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75" y="971306"/>
            <a:ext cx="11179549" cy="394257"/>
          </a:xfrm>
        </p:spPr>
        <p:txBody>
          <a:bodyPr/>
          <a:lstStyle/>
          <a:p>
            <a:r>
              <a:rPr lang="pt-BR"/>
              <a:t>O entendimento do STF sobre meios coercitivos para o recolhimento de tributos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068102C-6B3C-B3CB-FFE6-48529D94F662}"/>
              </a:ext>
            </a:extLst>
          </p:cNvPr>
          <p:cNvSpPr txBox="1"/>
          <p:nvPr/>
        </p:nvSpPr>
        <p:spPr>
          <a:xfrm>
            <a:off x="1118276" y="1938853"/>
            <a:ext cx="10363503" cy="5539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pt-BR" sz="140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 exemplo do estado de São Paulo esclarece que a Autoridade Fiscal, em muitas oportunidades, tem utilizado da caracterização do devedor contumaz como meio para compelir à observância da lei tributária</a:t>
            </a:r>
            <a:r>
              <a:rPr lang="pt-BR" sz="160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40D76287-72AA-2E5B-F921-37F0AE38AE82}"/>
              </a:ext>
            </a:extLst>
          </p:cNvPr>
          <p:cNvSpPr/>
          <p:nvPr/>
        </p:nvSpPr>
        <p:spPr>
          <a:xfrm flipH="1">
            <a:off x="904144" y="2649050"/>
            <a:ext cx="10673387" cy="3592494"/>
          </a:xfrm>
          <a:prstGeom prst="round1Rect">
            <a:avLst>
              <a:gd name="adj" fmla="val 16220"/>
            </a:avLst>
          </a:prstGeom>
          <a:solidFill>
            <a:schemeClr val="bg1">
              <a:lumMod val="85000"/>
            </a:schemeClr>
          </a:solidFill>
          <a:ln w="158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6D3A56D0-4F8D-F359-58A9-12999A9A3648}"/>
              </a:ext>
            </a:extLst>
          </p:cNvPr>
          <p:cNvSpPr txBox="1"/>
          <p:nvPr/>
        </p:nvSpPr>
        <p:spPr>
          <a:xfrm>
            <a:off x="1767611" y="2737623"/>
            <a:ext cx="7945080" cy="604723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50000"/>
              </a:lnSpc>
            </a:pPr>
            <a:r>
              <a:rPr lang="pt-BR" sz="1600" b="1">
                <a:solidFill>
                  <a:srgbClr val="C00000"/>
                </a:solidFill>
                <a:latin typeface="Montserrat" pitchFamily="2" charset="0"/>
                <a:ea typeface="Verdana" panose="020B0604030504040204" pitchFamily="34" charset="0"/>
                <a:cs typeface="Arial Black"/>
              </a:rPr>
              <a:t>O STF, ao tratar da questão, fixou a seguinte tese:</a:t>
            </a:r>
            <a:endParaRPr lang="pt-BR" sz="1600" i="1">
              <a:solidFill>
                <a:srgbClr val="4A4A49"/>
              </a:solidFill>
              <a:latin typeface="Montserrat" pitchFamily="2" charset="0"/>
              <a:ea typeface="Verdan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42BD72-EA51-47CB-A291-0D9D3FA7F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51" y="2486081"/>
            <a:ext cx="652670" cy="65267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1723A70-5F7A-C064-0369-27E9A5DAE1D7}"/>
              </a:ext>
            </a:extLst>
          </p:cNvPr>
          <p:cNvSpPr txBox="1"/>
          <p:nvPr/>
        </p:nvSpPr>
        <p:spPr>
          <a:xfrm>
            <a:off x="1273747" y="3056285"/>
            <a:ext cx="10208032" cy="2782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lang="pt-BR" sz="1400" i="1">
                <a:solidFill>
                  <a:srgbClr val="4A4A49"/>
                </a:solidFill>
                <a:latin typeface="Montserrat" pitchFamily="2" charset="0"/>
                <a:ea typeface="Verdana" panose="020B0604030504040204" pitchFamily="34" charset="0"/>
              </a:rPr>
              <a:t>“</a:t>
            </a:r>
            <a:r>
              <a:rPr lang="pt-BR" sz="1300" b="1" i="1" u="sng">
                <a:solidFill>
                  <a:srgbClr val="4A4A49"/>
                </a:solidFill>
                <a:latin typeface="Montserrat" pitchFamily="2" charset="0"/>
                <a:ea typeface="Verdana" panose="020B0604030504040204" pitchFamily="34" charset="0"/>
              </a:rPr>
              <a:t>É inconstitucional o uso de meio indireto coercitivo para pagamento de tributo – ‘sanção política’ </a:t>
            </a:r>
            <a:r>
              <a:rPr lang="pt-BR" sz="1300" i="1">
                <a:solidFill>
                  <a:srgbClr val="4A4A49"/>
                </a:solidFill>
                <a:latin typeface="Montserrat" pitchFamily="2" charset="0"/>
                <a:ea typeface="Verdana" panose="020B0604030504040204" pitchFamily="34" charset="0"/>
              </a:rPr>
              <a:t>–, tal qual ocorre com a exigência, pela Administração Tributária, de fiança, garantia real ou fidejussória como condição para impressão de notas fiscais de contribuintes com débitos tributários”.</a:t>
            </a:r>
          </a:p>
          <a:p>
            <a:pPr marL="12700" marR="5080">
              <a:lnSpc>
                <a:spcPct val="150000"/>
              </a:lnSpc>
            </a:pPr>
            <a:endParaRPr lang="pt-BR" sz="1300" i="1">
              <a:solidFill>
                <a:srgbClr val="4A4A49"/>
              </a:solidFill>
              <a:latin typeface="Montserrat" pitchFamily="2" charset="0"/>
              <a:ea typeface="Verdana" panose="020B0604030504040204" pitchFamily="34" charset="0"/>
            </a:endParaRPr>
          </a:p>
          <a:p>
            <a:pPr marL="12700" marR="5080" algn="just">
              <a:lnSpc>
                <a:spcPct val="150000"/>
              </a:lnSpc>
            </a:pPr>
            <a:r>
              <a:rPr lang="pt-BR" sz="1300" i="1">
                <a:solidFill>
                  <a:srgbClr val="4A4A49"/>
                </a:solidFill>
                <a:latin typeface="Montserrat" pitchFamily="2" charset="0"/>
                <a:ea typeface="Verdana" panose="020B0604030504040204" pitchFamily="34" charset="0"/>
              </a:rPr>
              <a:t>“o direito do contribuinte ao livre exercício de sua atividade profissional ou econômica, cuja prática legítima – qualificando-se como limitação material ao poder do Estado – inibe a Administração Tributária, em face do postulado que consagra a proibição de excesso (RTJ 176/578-580, Rel. Min. Celso de Mello), </a:t>
            </a:r>
            <a:r>
              <a:rPr lang="pt-BR" sz="1300" b="1" i="1" u="sng">
                <a:solidFill>
                  <a:srgbClr val="4A4A49"/>
                </a:solidFill>
                <a:latin typeface="Montserrat" pitchFamily="2" charset="0"/>
                <a:ea typeface="Verdana" panose="020B0604030504040204" pitchFamily="34" charset="0"/>
              </a:rPr>
              <a:t>de impor ao contribuinte inadimplente restrições que configurem meios gravosos e irrazoáveis destinados a constranger, de modo indireto, o devedor a satisfazer o crédito tributário.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A8879A3-EB18-957D-3B2D-B4BF476457A5}"/>
              </a:ext>
            </a:extLst>
          </p:cNvPr>
          <p:cNvSpPr txBox="1"/>
          <p:nvPr/>
        </p:nvSpPr>
        <p:spPr>
          <a:xfrm>
            <a:off x="1040373" y="6018026"/>
            <a:ext cx="1048746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160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sz="1400"/>
              <a:t>Temos importantes discussões tributárias a respeito da inconstitucionalidade de meios coercitivos para o recolhimento de tributos, as quais não podem ser ignoradas no presente debate.</a:t>
            </a:r>
          </a:p>
        </p:txBody>
      </p:sp>
    </p:spTree>
    <p:extLst>
      <p:ext uri="{BB962C8B-B14F-4D97-AF65-F5344CB8AC3E}">
        <p14:creationId xmlns:p14="http://schemas.microsoft.com/office/powerpoint/2010/main" val="51181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6AE5B-DB12-3635-6C0F-044061727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EBF2BCCE-64D9-9E74-2F3F-7557E391F6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487364"/>
            <a:ext cx="6534150" cy="394257"/>
          </a:xfrm>
        </p:spPr>
        <p:txBody>
          <a:bodyPr wrap="none"/>
          <a:lstStyle/>
          <a:p>
            <a:r>
              <a:rPr lang="pt-BR" sz="2400">
                <a:solidFill>
                  <a:schemeClr val="bg1">
                    <a:lumMod val="95000"/>
                  </a:schemeClr>
                </a:solidFill>
              </a:rPr>
              <a:t>Devedor Contumaz e o Art. 146-A da CF/88</a:t>
            </a:r>
            <a:br>
              <a:rPr lang="pt-BR" sz="2400">
                <a:solidFill>
                  <a:schemeClr val="bg1">
                    <a:lumMod val="95000"/>
                  </a:schemeClr>
                </a:solidFill>
              </a:rPr>
            </a:br>
            <a:endParaRPr lang="pt-BR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C3F1B148-A67E-10C9-B5DF-F987A65ABE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74" y="881621"/>
            <a:ext cx="8185337" cy="394257"/>
          </a:xfrm>
        </p:spPr>
        <p:txBody>
          <a:bodyPr/>
          <a:lstStyle/>
          <a:p>
            <a:r>
              <a:rPr lang="pt-BR"/>
              <a:t>O Devedor Contumaz e os Desequilíbrios Concorrenciais</a:t>
            </a:r>
          </a:p>
        </p:txBody>
      </p:sp>
      <p:sp>
        <p:nvSpPr>
          <p:cNvPr id="24" name="PlaceHolder 2">
            <a:extLst>
              <a:ext uri="{FF2B5EF4-FFF2-40B4-BE49-F238E27FC236}">
                <a16:creationId xmlns:a16="http://schemas.microsoft.com/office/drawing/2014/main" id="{619DBE9A-D89C-AAB9-2B88-1D9FD67EE5A9}"/>
              </a:ext>
            </a:extLst>
          </p:cNvPr>
          <p:cNvSpPr txBox="1">
            <a:spLocks/>
          </p:cNvSpPr>
          <p:nvPr/>
        </p:nvSpPr>
        <p:spPr>
          <a:xfrm>
            <a:off x="726132" y="1552813"/>
            <a:ext cx="10766178" cy="83230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pt-BR" sz="1400" i="1">
                <a:solidFill>
                  <a:schemeClr val="tx1"/>
                </a:solidFill>
                <a:latin typeface="Montserrat" panose="00000500000000000000" pitchFamily="2" charset="0"/>
              </a:rPr>
              <a:t>Art. 146-A. Lei complementar poderá estabelecer </a:t>
            </a:r>
            <a:r>
              <a:rPr lang="pt-BR" sz="1400" b="1" i="1" u="sng">
                <a:solidFill>
                  <a:schemeClr val="tx1"/>
                </a:solidFill>
                <a:latin typeface="Montserrat" panose="00000500000000000000" pitchFamily="2" charset="0"/>
              </a:rPr>
              <a:t>critérios especiais de tributação, com o objetivo de prevenir desequilíbrios da concorrência</a:t>
            </a:r>
            <a:r>
              <a:rPr lang="pt-BR" sz="1400" i="1">
                <a:solidFill>
                  <a:schemeClr val="tx1"/>
                </a:solidFill>
                <a:latin typeface="Montserrat" panose="00000500000000000000" pitchFamily="2" charset="0"/>
              </a:rPr>
              <a:t>, sem prejuízo da competência de a União, por lei, estabelecer normas de igual objetivo.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51A4F39-6DD2-5527-3D16-2BB3D65CD745}"/>
              </a:ext>
            </a:extLst>
          </p:cNvPr>
          <p:cNvSpPr txBox="1"/>
          <p:nvPr/>
        </p:nvSpPr>
        <p:spPr>
          <a:xfrm>
            <a:off x="1796680" y="2627510"/>
            <a:ext cx="9656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latin typeface="Montserrat" panose="00000500000000000000" pitchFamily="2" charset="0"/>
              </a:rPr>
              <a:t>Não há dúvida de que os devedores contumazes geram distorções no mercado. </a:t>
            </a:r>
          </a:p>
          <a:p>
            <a:endParaRPr lang="pt-BR" sz="1600" b="1">
              <a:latin typeface="Montserrat" panose="00000500000000000000" pitchFamily="2" charset="0"/>
            </a:endParaRPr>
          </a:p>
          <a:p>
            <a:r>
              <a:rPr lang="pt-BR" sz="1600" b="1">
                <a:latin typeface="Montserrat" panose="00000500000000000000" pitchFamily="2" charset="0"/>
              </a:rPr>
              <a:t>Mas será que cabe à Receita Federal/Secretarias Estaduais identificar e corrigir esses desequilíbrios?</a:t>
            </a:r>
          </a:p>
        </p:txBody>
      </p:sp>
      <p:pic>
        <p:nvPicPr>
          <p:cNvPr id="10" name="Gráfico 9" descr="Perguntas estrutura de tópicos">
            <a:extLst>
              <a:ext uri="{FF2B5EF4-FFF2-40B4-BE49-F238E27FC236}">
                <a16:creationId xmlns:a16="http://schemas.microsoft.com/office/drawing/2014/main" id="{151BAB5E-B358-056C-D227-8D324810A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230" y="2668665"/>
            <a:ext cx="914400" cy="914400"/>
          </a:xfrm>
          <a:prstGeom prst="rect">
            <a:avLst/>
          </a:prstGeom>
        </p:spPr>
      </p:pic>
      <p:sp>
        <p:nvSpPr>
          <p:cNvPr id="13" name="Retângulo Arredondado em um Canto Diagonal 22">
            <a:extLst>
              <a:ext uri="{FF2B5EF4-FFF2-40B4-BE49-F238E27FC236}">
                <a16:creationId xmlns:a16="http://schemas.microsoft.com/office/drawing/2014/main" id="{F6E4ADE7-E162-352D-B83B-D6B08EF150CD}"/>
              </a:ext>
            </a:extLst>
          </p:cNvPr>
          <p:cNvSpPr/>
          <p:nvPr/>
        </p:nvSpPr>
        <p:spPr>
          <a:xfrm flipH="1">
            <a:off x="726132" y="3815712"/>
            <a:ext cx="10766177" cy="2966087"/>
          </a:xfrm>
          <a:prstGeom prst="round2DiagRect">
            <a:avLst>
              <a:gd name="adj1" fmla="val 0"/>
              <a:gd name="adj2" fmla="val 7363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1"/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endParaRPr lang="pt-BR">
              <a:solidFill>
                <a:srgbClr val="76777B"/>
              </a:solidFill>
              <a:latin typeface="Montserrat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E2DEF5-759E-B764-E0AC-5798A647AB0B}"/>
              </a:ext>
            </a:extLst>
          </p:cNvPr>
          <p:cNvSpPr txBox="1"/>
          <p:nvPr/>
        </p:nvSpPr>
        <p:spPr>
          <a:xfrm>
            <a:off x="778181" y="3937376"/>
            <a:ext cx="10766177" cy="2764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chemeClr val="tx1"/>
              </a:buClr>
            </a:pPr>
            <a:r>
              <a:rPr lang="pt-BR" sz="1400" b="1" i="1">
                <a:solidFill>
                  <a:srgbClr val="4A4A49"/>
                </a:solidFill>
                <a:latin typeface="Montserrat" pitchFamily="2" charset="0"/>
                <a:ea typeface="Verdana" panose="020B0604030504040204" pitchFamily="34" charset="0"/>
              </a:rPr>
              <a:t>CF/88</a:t>
            </a:r>
          </a:p>
          <a:p>
            <a:pPr marL="0" lvl="1" algn="just">
              <a:spcAft>
                <a:spcPts val="600"/>
              </a:spcAft>
              <a:buClr>
                <a:schemeClr val="tx1"/>
              </a:buClr>
            </a:pPr>
            <a:r>
              <a:rPr lang="pt-BR" sz="1400" i="1">
                <a:solidFill>
                  <a:srgbClr val="4A4A49"/>
                </a:solidFill>
                <a:latin typeface="Montserrat" pitchFamily="2" charset="0"/>
                <a:ea typeface="Verdana" panose="020B0604030504040204" pitchFamily="34" charset="0"/>
              </a:rPr>
              <a:t>Art. 173. Ressalvados os casos previstos nesta Constituição, a exploração direta de atividade econômica pelo Estado só será permitida quando necessária aos imperativos da segurança nacional ou a relevante interesse coletivo, conforme definidos em lei.</a:t>
            </a:r>
          </a:p>
          <a:p>
            <a:pPr marL="12700" marR="5080" lvl="1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pt-BR" sz="1400" i="1">
                <a:solidFill>
                  <a:srgbClr val="4A4A49"/>
                </a:solidFill>
                <a:latin typeface="Montserrat" pitchFamily="2" charset="0"/>
                <a:ea typeface="Verdana" panose="020B0604030504040204" pitchFamily="34" charset="0"/>
              </a:rPr>
              <a:t>§ 4º - </a:t>
            </a:r>
            <a:r>
              <a:rPr lang="pt-BR" sz="1400" b="1" i="1" u="sng">
                <a:solidFill>
                  <a:srgbClr val="4A4A49"/>
                </a:solidFill>
                <a:latin typeface="Montserrat" pitchFamily="2" charset="0"/>
                <a:ea typeface="Verdana" panose="020B0604030504040204" pitchFamily="34" charset="0"/>
              </a:rPr>
              <a:t>lei reprimirá o abuso do poder econômico que vise à dominação dos mercados, à eliminação da concorrência e ao aumento arbitrário dos lucros.</a:t>
            </a:r>
          </a:p>
          <a:p>
            <a:pPr marL="12700" marR="5080" lvl="1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pt-BR" sz="1400" i="1">
                <a:solidFill>
                  <a:srgbClr val="4A4A49"/>
                </a:solidFill>
                <a:latin typeface="Montserrat" pitchFamily="2" charset="0"/>
                <a:ea typeface="Verdana" panose="020B0604030504040204" pitchFamily="34" charset="0"/>
              </a:rPr>
              <a:t>§ 5º A lei, sem prejuízo da responsabilidade individual dos dirigentes da pessoa jurídica, estabelecerá a responsabilidade desta, sujeitando-a às punições compatíveis com sua natureza, </a:t>
            </a:r>
            <a:r>
              <a:rPr lang="pt-BR" sz="1400" b="1" i="1" u="sng">
                <a:solidFill>
                  <a:srgbClr val="4A4A49"/>
                </a:solidFill>
                <a:latin typeface="Montserrat" pitchFamily="2" charset="0"/>
                <a:ea typeface="Verdana" panose="020B0604030504040204" pitchFamily="34" charset="0"/>
              </a:rPr>
              <a:t>nos atos praticados contra a ordem econômica e financeira e contra a economia popular.</a:t>
            </a:r>
          </a:p>
        </p:txBody>
      </p:sp>
    </p:spTree>
    <p:extLst>
      <p:ext uri="{BB962C8B-B14F-4D97-AF65-F5344CB8AC3E}">
        <p14:creationId xmlns:p14="http://schemas.microsoft.com/office/powerpoint/2010/main" val="308375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8C992-F35E-3CF7-C0D6-359FEC933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79FDEB1F-F31A-5944-21BA-429A5120BD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487364"/>
            <a:ext cx="6534150" cy="394257"/>
          </a:xfrm>
        </p:spPr>
        <p:txBody>
          <a:bodyPr wrap="none"/>
          <a:lstStyle/>
          <a:p>
            <a:r>
              <a:rPr lang="pt-BR" sz="2400">
                <a:solidFill>
                  <a:schemeClr val="bg1">
                    <a:lumMod val="95000"/>
                  </a:schemeClr>
                </a:solidFill>
              </a:rPr>
              <a:t>Devedor Contumaz e o Art. 146-A da CF/88</a:t>
            </a:r>
            <a:br>
              <a:rPr lang="pt-BR" sz="2400">
                <a:solidFill>
                  <a:schemeClr val="bg1">
                    <a:lumMod val="95000"/>
                  </a:schemeClr>
                </a:solidFill>
              </a:rPr>
            </a:br>
            <a:endParaRPr lang="pt-BR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FB942096-D5F1-7B9F-6D67-5D353DD23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74" y="881621"/>
            <a:ext cx="8185337" cy="394257"/>
          </a:xfrm>
        </p:spPr>
        <p:txBody>
          <a:bodyPr/>
          <a:lstStyle/>
          <a:p>
            <a:r>
              <a:rPr lang="pt-BR"/>
              <a:t>O Devedor Contumaz e os Desequilíbrios Concorrenciais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24EA39-1148-673E-4F4A-793E6F871872}"/>
              </a:ext>
            </a:extLst>
          </p:cNvPr>
          <p:cNvSpPr txBox="1"/>
          <p:nvPr/>
        </p:nvSpPr>
        <p:spPr>
          <a:xfrm>
            <a:off x="962025" y="2527256"/>
            <a:ext cx="103503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>
                <a:latin typeface="Montserrat" panose="00000500000000000000" pitchFamily="2" charset="0"/>
              </a:rPr>
              <a:t>A </a:t>
            </a:r>
            <a:r>
              <a:rPr lang="pt-BR" sz="1400" b="1">
                <a:latin typeface="Montserrat" panose="00000500000000000000" pitchFamily="2" charset="0"/>
              </a:rPr>
              <a:t>Lei Antitruste (Lei nº 12.529/2011 -  Sistema Brasileiro de Defesa da Concorrência)</a:t>
            </a:r>
            <a:r>
              <a:rPr lang="pt-BR" sz="1400">
                <a:latin typeface="Montserrat" panose="00000500000000000000" pitchFamily="2" charset="0"/>
              </a:rPr>
              <a:t> define como infração da ordem econômica a conduta que prejudique a livra concorrência ou a livre iniciativa, podendo se incluir o não recolhimento de tributos (Art. 36, I).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E9DF687-5B75-B9D2-C142-7BE04A591E1B}"/>
              </a:ext>
            </a:extLst>
          </p:cNvPr>
          <p:cNvSpPr txBox="1"/>
          <p:nvPr/>
        </p:nvSpPr>
        <p:spPr>
          <a:xfrm>
            <a:off x="1647825" y="1826327"/>
            <a:ext cx="9582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600">
                <a:latin typeface="Montserrat" panose="00000500000000000000" pitchFamily="2" charset="0"/>
              </a:defRPr>
            </a:lvl1pPr>
          </a:lstStyle>
          <a:p>
            <a:pPr algn="just"/>
            <a:r>
              <a:rPr lang="pt-BR" sz="1400"/>
              <a:t>Embora as Autoridades Fiscais desempenhem um papel relevante por meio da arrecadação de tributos, </a:t>
            </a:r>
            <a:r>
              <a:rPr lang="pt-BR" sz="1400" b="1"/>
              <a:t>a defesa contra o abuso do poder econômico vai além de sua competência.</a:t>
            </a:r>
          </a:p>
        </p:txBody>
      </p:sp>
      <p:pic>
        <p:nvPicPr>
          <p:cNvPr id="14" name="Gráfico 13" descr="Lupa com preenchimento sólido">
            <a:extLst>
              <a:ext uri="{FF2B5EF4-FFF2-40B4-BE49-F238E27FC236}">
                <a16:creationId xmlns:a16="http://schemas.microsoft.com/office/drawing/2014/main" id="{7B14278F-25F0-4921-3E34-F2B99714E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025" y="1759092"/>
            <a:ext cx="768164" cy="768164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90516CF-E8BB-B5E7-DF39-8E7C64347EC9}"/>
              </a:ext>
            </a:extLst>
          </p:cNvPr>
          <p:cNvSpPr txBox="1"/>
          <p:nvPr/>
        </p:nvSpPr>
        <p:spPr>
          <a:xfrm>
            <a:off x="962026" y="3198856"/>
            <a:ext cx="103503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600">
                <a:latin typeface="Montserrat" panose="00000500000000000000" pitchFamily="2" charset="0"/>
              </a:defRPr>
            </a:lvl1pPr>
          </a:lstStyle>
          <a:p>
            <a:r>
              <a:rPr lang="pt-BR" sz="1400"/>
              <a:t>O </a:t>
            </a:r>
            <a:r>
              <a:rPr lang="pt-BR" sz="1400" b="1"/>
              <a:t>Conselho Administrativo de Defesa Econômica (CADE)</a:t>
            </a:r>
            <a:r>
              <a:rPr lang="pt-BR" sz="1400"/>
              <a:t> é responsável por prevenir e combater práticas anticoncorrenciais, sendo a análise dessas condutas </a:t>
            </a:r>
            <a:r>
              <a:rPr lang="pt-BR" sz="1400" b="1"/>
              <a:t>fora da competência constitucional dos Órgãos Fiscais</a:t>
            </a:r>
            <a:r>
              <a:rPr lang="pt-BR" sz="1400"/>
              <a:t>.</a:t>
            </a:r>
          </a:p>
          <a:p>
            <a:endParaRPr lang="pt-BR" sz="1400"/>
          </a:p>
        </p:txBody>
      </p:sp>
      <p:sp>
        <p:nvSpPr>
          <p:cNvPr id="20" name="Retângulo Arredondado em um Canto Diagonal 22">
            <a:extLst>
              <a:ext uri="{FF2B5EF4-FFF2-40B4-BE49-F238E27FC236}">
                <a16:creationId xmlns:a16="http://schemas.microsoft.com/office/drawing/2014/main" id="{4F54BED8-9050-ED76-0E16-B0C3838660FF}"/>
              </a:ext>
            </a:extLst>
          </p:cNvPr>
          <p:cNvSpPr/>
          <p:nvPr/>
        </p:nvSpPr>
        <p:spPr>
          <a:xfrm flipH="1">
            <a:off x="923924" y="3743325"/>
            <a:ext cx="5213257" cy="2917311"/>
          </a:xfrm>
          <a:prstGeom prst="round2DiagRect">
            <a:avLst>
              <a:gd name="adj1" fmla="val 0"/>
              <a:gd name="adj2" fmla="val 1339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1"/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endParaRPr lang="pt-BR">
              <a:solidFill>
                <a:srgbClr val="76777B"/>
              </a:solidFill>
              <a:latin typeface="Montserrat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CA10AE6-70E7-0126-5E34-7295CBDDEF22}"/>
              </a:ext>
            </a:extLst>
          </p:cNvPr>
          <p:cNvSpPr txBox="1"/>
          <p:nvPr/>
        </p:nvSpPr>
        <p:spPr>
          <a:xfrm>
            <a:off x="962025" y="3863152"/>
            <a:ext cx="48672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Montserrat" panose="00000500000000000000" pitchFamily="2" charset="0"/>
              <a:buChar char="!"/>
            </a:pPr>
            <a:r>
              <a:rPr lang="pt-BR" sz="1400">
                <a:latin typeface="Montserrat" panose="00000500000000000000" pitchFamily="2" charset="0"/>
              </a:rPr>
              <a:t>Cobrança e Acompanhamento Tributário já são responsabilidades da Autoridade Fiscal.</a:t>
            </a:r>
          </a:p>
          <a:p>
            <a:pPr marL="285750" indent="-285750" algn="just">
              <a:buClr>
                <a:srgbClr val="C00000"/>
              </a:buClr>
              <a:buFont typeface="Montserrat" panose="00000500000000000000" pitchFamily="2" charset="0"/>
              <a:buChar char="!"/>
            </a:pPr>
            <a:endParaRPr lang="pt-BR" sz="1400">
              <a:latin typeface="Montserrat" panose="00000500000000000000" pitchFamily="2" charset="0"/>
            </a:endParaRPr>
          </a:p>
          <a:p>
            <a:pPr marL="285750" indent="-285750" algn="just">
              <a:buClr>
                <a:srgbClr val="C00000"/>
              </a:buClr>
              <a:buFont typeface="Montserrat" panose="00000500000000000000" pitchFamily="2" charset="0"/>
              <a:buChar char="!"/>
            </a:pPr>
            <a:r>
              <a:rPr lang="pt-BR" sz="1400">
                <a:latin typeface="Montserrat" panose="00000500000000000000" pitchFamily="2" charset="0"/>
              </a:rPr>
              <a:t>Verificar desequilíbrios concorrenciais e a caracterização dos devedores contumazes por parte da mesma autoridade seria ineficiente, contraproducente e uma invasão de competência constitucional.</a:t>
            </a:r>
          </a:p>
          <a:p>
            <a:pPr marL="285750" indent="-285750" algn="just">
              <a:buClr>
                <a:srgbClr val="C00000"/>
              </a:buClr>
              <a:buFont typeface="Montserrat" panose="00000500000000000000" pitchFamily="2" charset="0"/>
              <a:buChar char="!"/>
            </a:pPr>
            <a:endParaRPr lang="pt-BR" sz="1400">
              <a:latin typeface="Montserrat" panose="00000500000000000000" pitchFamily="2" charset="0"/>
            </a:endParaRPr>
          </a:p>
          <a:p>
            <a:pPr marL="285750" indent="-285750" algn="just">
              <a:buClr>
                <a:srgbClr val="C00000"/>
              </a:buClr>
              <a:buFont typeface="Montserrat" panose="00000500000000000000" pitchFamily="2" charset="0"/>
              <a:buChar char="!"/>
            </a:pPr>
            <a:r>
              <a:rPr lang="pt-BR" sz="1400" b="1">
                <a:latin typeface="Montserrat" panose="00000500000000000000" pitchFamily="2" charset="0"/>
              </a:rPr>
              <a:t>A participação do CADE é indispensável para o reconhecimento dos desequilíbrios concorrenciais.</a:t>
            </a:r>
          </a:p>
        </p:txBody>
      </p:sp>
      <p:sp>
        <p:nvSpPr>
          <p:cNvPr id="27" name="Retângulo Arredondado em um Canto Diagonal 22">
            <a:extLst>
              <a:ext uri="{FF2B5EF4-FFF2-40B4-BE49-F238E27FC236}">
                <a16:creationId xmlns:a16="http://schemas.microsoft.com/office/drawing/2014/main" id="{B3E35A3B-B15D-F291-5D64-DD387C9AF141}"/>
              </a:ext>
            </a:extLst>
          </p:cNvPr>
          <p:cNvSpPr/>
          <p:nvPr/>
        </p:nvSpPr>
        <p:spPr>
          <a:xfrm>
            <a:off x="6246719" y="3930340"/>
            <a:ext cx="5213257" cy="2440296"/>
          </a:xfrm>
          <a:prstGeom prst="round2DiagRect">
            <a:avLst>
              <a:gd name="adj1" fmla="val 0"/>
              <a:gd name="adj2" fmla="val 1339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1"/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endParaRPr lang="pt-BR">
              <a:solidFill>
                <a:srgbClr val="76777B"/>
              </a:solidFill>
              <a:latin typeface="Montserrat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8A77203-BF0D-6198-15FB-12DC4F58A841}"/>
              </a:ext>
            </a:extLst>
          </p:cNvPr>
          <p:cNvSpPr txBox="1"/>
          <p:nvPr/>
        </p:nvSpPr>
        <p:spPr>
          <a:xfrm>
            <a:off x="6356536" y="4131276"/>
            <a:ext cx="49115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 algn="just">
              <a:buClr>
                <a:srgbClr val="C00000"/>
              </a:buClr>
              <a:buFont typeface="Montserrat" panose="00000500000000000000" pitchFamily="2" charset="0"/>
              <a:buChar char="!"/>
              <a:defRPr sz="1400">
                <a:latin typeface="Montserrat" panose="00000500000000000000" pitchFamily="2" charset="0"/>
              </a:defRPr>
            </a:lvl1pPr>
          </a:lstStyle>
          <a:p>
            <a:pPr marL="0" indent="0">
              <a:buNone/>
            </a:pPr>
            <a:r>
              <a:rPr lang="pt-BR" b="1">
                <a:solidFill>
                  <a:srgbClr val="C00000"/>
                </a:solidFill>
              </a:rPr>
              <a:t>Critérios para Caracterização do Devedor Contumaz:</a:t>
            </a:r>
          </a:p>
          <a:p>
            <a:endParaRPr lang="pt-BR" b="1">
              <a:solidFill>
                <a:srgbClr val="C00000"/>
              </a:solidFill>
            </a:endParaRPr>
          </a:p>
          <a:p>
            <a:r>
              <a:rPr lang="pt-BR"/>
              <a:t>A caracterização deve seguir critérios técnicos e econômicos.</a:t>
            </a:r>
          </a:p>
          <a:p>
            <a:endParaRPr lang="pt-BR"/>
          </a:p>
          <a:p>
            <a:r>
              <a:rPr lang="pt-BR"/>
              <a:t>É necessário comprovar plenamente o nexo de causalidade entre o inadimplemento tributário e o desequilíbrio concorrencial no mercado.</a:t>
            </a:r>
          </a:p>
        </p:txBody>
      </p:sp>
    </p:spTree>
    <p:extLst>
      <p:ext uri="{BB962C8B-B14F-4D97-AF65-F5344CB8AC3E}">
        <p14:creationId xmlns:p14="http://schemas.microsoft.com/office/powerpoint/2010/main" val="131308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4C1E-C734-0173-2B98-4E2EBE762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B20F292E-85A2-A995-A016-F75E462B43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487364"/>
            <a:ext cx="6534150" cy="394257"/>
          </a:xfrm>
        </p:spPr>
        <p:txBody>
          <a:bodyPr wrap="none"/>
          <a:lstStyle/>
          <a:p>
            <a:r>
              <a:rPr lang="pt-BR" sz="2400">
                <a:solidFill>
                  <a:schemeClr val="bg1">
                    <a:lumMod val="95000"/>
                  </a:schemeClr>
                </a:solidFill>
              </a:rPr>
              <a:t>Devedor Contumaz e o Art. 146-A da CF/88</a:t>
            </a:r>
            <a:br>
              <a:rPr lang="pt-BR" sz="2400">
                <a:solidFill>
                  <a:schemeClr val="bg1">
                    <a:lumMod val="95000"/>
                  </a:schemeClr>
                </a:solidFill>
              </a:rPr>
            </a:br>
            <a:endParaRPr lang="pt-BR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AFAF3FBE-93D8-6547-C828-54001FED4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74" y="881621"/>
            <a:ext cx="8185337" cy="394257"/>
          </a:xfrm>
        </p:spPr>
        <p:txBody>
          <a:bodyPr/>
          <a:lstStyle/>
          <a:p>
            <a:r>
              <a:rPr lang="pt-BR"/>
              <a:t>O Devedor Contumaz e os Desequilíbrios Concorrenciais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EC899F-4535-8D0F-9FB5-CBEBA807E0BF}"/>
              </a:ext>
            </a:extLst>
          </p:cNvPr>
          <p:cNvSpPr txBox="1"/>
          <p:nvPr/>
        </p:nvSpPr>
        <p:spPr>
          <a:xfrm>
            <a:off x="962025" y="2054302"/>
            <a:ext cx="1035031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>
                <a:latin typeface="Montserrat" panose="00000500000000000000" pitchFamily="2" charset="0"/>
              </a:rPr>
              <a:t>O CADE é uma autarquia federal com amplo conhecimento do mercado financeiro, e plenas condições de identificar desequilíbrios de ordem econômica a partir das informações fornecidas pelo Órgão Fiscal.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>
                <a:latin typeface="Montserrat" panose="00000500000000000000" pitchFamily="2" charset="0"/>
              </a:rPr>
              <a:t>Questões como a redução artificial de preços e os seus impactos em determinados setores econômicos estão abarcadas pela competência do CADE.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u="sng">
                <a:latin typeface="Montserrat" panose="00000500000000000000" pitchFamily="2" charset="0"/>
              </a:rPr>
              <a:t>A cooperação entre os Entes Tributantes e o CADE é a melhor saída para uma definição justa, harmônica e eficiente em relação aos devedores contumazes.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>
                <a:latin typeface="Montserrat" panose="00000500000000000000" pitchFamily="2" charset="0"/>
              </a:rPr>
              <a:t>Os Órgãos Fiscais devem permanecer exercendo sua capacidade tributária dentro daquilo que lhes cabe, enquanto o desiquilíbrio econômico será aferido pela autarquia federal competente para tanto.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>
                <a:latin typeface="Montserrat" panose="00000500000000000000" pitchFamily="2" charset="0"/>
              </a:rPr>
              <a:t>É importante destacar, em caráter comparativo, que o Fisco não tem competência para apurar ou determinar repercussões criminais em atos tributários com possível implicação penal. Diante de indícios nesse sentido, limita-se a encaminhar a “Representação Fiscal para Fins Penais” à Autoridade Policial competente para averiguação. Esse mesmo princípio deve orientar a análise no âmbito concorrencial e a definição do devedor contumaz.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b="1" u="sng">
                <a:latin typeface="Montserrat" panose="00000500000000000000" pitchFamily="2" charset="0"/>
              </a:rPr>
              <a:t>Não se pode confundir o art. 146-A como um novo meio de cobrança tributária, tendo em vista à relevante diferença em seu conceito.</a:t>
            </a:r>
          </a:p>
          <a:p>
            <a:pPr algn="just"/>
            <a:r>
              <a:rPr lang="pt-BR" sz="1400">
                <a:latin typeface="Montserrat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23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21AA7-8132-E587-BBAF-E53DFC6F5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>
            <a:extLst>
              <a:ext uri="{FF2B5EF4-FFF2-40B4-BE49-F238E27FC236}">
                <a16:creationId xmlns:a16="http://schemas.microsoft.com/office/drawing/2014/main" id="{A8C07B65-4D31-3F77-337C-17F52ADE206A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2003088" y="10309225"/>
            <a:ext cx="188912" cy="195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2384">
              <a:spcBef>
                <a:spcPts val="175"/>
              </a:spcBef>
            </a:pPr>
            <a:fld id="{81D60167-4931-47E6-BA6A-407CBD079E47}" type="slidenum">
              <a:rPr lang="pt-BR" spc="-50" smtClean="0"/>
              <a:pPr marL="32384">
                <a:spcBef>
                  <a:spcPts val="175"/>
                </a:spcBef>
              </a:pPr>
              <a:t>16</a:t>
            </a:fld>
            <a:endParaRPr spc="-32"/>
          </a:p>
        </p:txBody>
      </p:sp>
      <p:sp>
        <p:nvSpPr>
          <p:cNvPr id="7" name="Espaço Reservado para Texto 28">
            <a:extLst>
              <a:ext uri="{FF2B5EF4-FFF2-40B4-BE49-F238E27FC236}">
                <a16:creationId xmlns:a16="http://schemas.microsoft.com/office/drawing/2014/main" id="{9F66A5F7-A6B0-DBDE-43F0-1E36A1CEA9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514259"/>
            <a:ext cx="6912349" cy="394257"/>
          </a:xfrm>
        </p:spPr>
        <p:txBody>
          <a:bodyPr/>
          <a:lstStyle/>
          <a:p>
            <a:r>
              <a:rPr lang="pt-BR" sz="2400"/>
              <a:t>CONCLUSÕES</a:t>
            </a:r>
          </a:p>
        </p:txBody>
      </p:sp>
      <p:sp>
        <p:nvSpPr>
          <p:cNvPr id="9" name="Espaço Reservado para Texto 30">
            <a:extLst>
              <a:ext uri="{FF2B5EF4-FFF2-40B4-BE49-F238E27FC236}">
                <a16:creationId xmlns:a16="http://schemas.microsoft.com/office/drawing/2014/main" id="{51B533B2-77F5-6B40-ABFE-6914BA479B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75" y="971306"/>
            <a:ext cx="4083685" cy="394257"/>
          </a:xfrm>
        </p:spPr>
        <p:txBody>
          <a:bodyPr/>
          <a:lstStyle/>
          <a:p>
            <a:r>
              <a:rPr lang="pt-BR"/>
              <a:t>Devedor Contumaz</a:t>
            </a:r>
          </a:p>
        </p:txBody>
      </p: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id="{E864E9CD-FBF1-DE33-456F-D7589A593A14}"/>
              </a:ext>
            </a:extLst>
          </p:cNvPr>
          <p:cNvSpPr/>
          <p:nvPr/>
        </p:nvSpPr>
        <p:spPr>
          <a:xfrm>
            <a:off x="914400" y="1644438"/>
            <a:ext cx="10661538" cy="521356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C00000"/>
              </a:buClr>
            </a:pPr>
            <a:r>
              <a:rPr lang="pt-BR" sz="1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PONTOS DE ATENÇÃO </a:t>
            </a:r>
            <a:endParaRPr lang="pt-BR" sz="1400">
              <a:solidFill>
                <a:schemeClr val="tx1"/>
              </a:solidFill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C00000"/>
              </a:buClr>
            </a:pPr>
            <a:endParaRPr lang="en-US" sz="140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É preciso analisar as circunstâncias de cada contribuinte para a definição de seu caráter como devedor contumaz. A existência de crédito tributário não é critério único para a caracterização da contumácia, sendo importante a verificação das justificativas para o não recolhimento, relação crédito tributário x patrimônio/ativos/receita do contribuinte e circunstâncias operacionais (empresas saudáveis economicamente e não fraudulentas não devem ser consideradas como devedores contumazes).</a:t>
            </a:r>
          </a:p>
          <a:p>
            <a:pPr algn="just">
              <a:spcAft>
                <a:spcPts val="600"/>
              </a:spcAft>
            </a:pPr>
            <a:endParaRPr lang="pt-BR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Receita Federal e os Estados não têm competência ou expertise para analisar desequilíbrios concorrenciais causados por devedores contumazes, assim, os Entes Tributantes não devem ultrapassar sua </a:t>
            </a:r>
            <a:r>
              <a:rPr lang="pt-BR" sz="1400" b="1" u="sng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competência constitucional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O impacto do não recolhimento dos tributos no mercado deve ser avaliado por órgãos com competência constitucional para isso, como o CADE. </a:t>
            </a:r>
          </a:p>
          <a:p>
            <a:pPr algn="just">
              <a:spcAft>
                <a:spcPts val="600"/>
              </a:spcAft>
            </a:pPr>
            <a:endParaRPr lang="pt-BR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Regulamentação do art. 146-A da CF/88 deve ter foco no ajuste dos desequilíbrios concorrenciais e não ser utilizado, de forma exclusiva, como um meio adicional de cobrança de tributos.</a:t>
            </a:r>
          </a:p>
          <a:p>
            <a:pPr algn="just">
              <a:spcAft>
                <a:spcPts val="600"/>
              </a:spcAft>
            </a:pPr>
            <a:endParaRPr lang="pt-BR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b="1" u="sng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Há um conflito de interesses (além de ausência de expertise técnica) quando o próprio Ente Tributante, movido por sua necessidade arrecadatória, é responsável por verificar os desequilíbrios de mercado decorrentes do não recolhimento de tributos.</a:t>
            </a:r>
            <a:endParaRPr lang="en-US" sz="1400" b="1" u="sng">
              <a:solidFill>
                <a:srgbClr val="C00000"/>
              </a:solidFill>
            </a:endParaRPr>
          </a:p>
        </p:txBody>
      </p:sp>
      <p:sp>
        <p:nvSpPr>
          <p:cNvPr id="4" name="Retângulo: Cantos Superiores Arredondados 3">
            <a:extLst>
              <a:ext uri="{FF2B5EF4-FFF2-40B4-BE49-F238E27FC236}">
                <a16:creationId xmlns:a16="http://schemas.microsoft.com/office/drawing/2014/main" id="{C80AE691-5C4D-448E-BB43-40173FE644A1}"/>
              </a:ext>
            </a:extLst>
          </p:cNvPr>
          <p:cNvSpPr/>
          <p:nvPr/>
        </p:nvSpPr>
        <p:spPr>
          <a:xfrm>
            <a:off x="8734425" y="1644438"/>
            <a:ext cx="2143126" cy="599660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t-BR" sz="16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PLP 164/2022</a:t>
            </a:r>
          </a:p>
        </p:txBody>
      </p:sp>
      <p:pic>
        <p:nvPicPr>
          <p:cNvPr id="28" name="Gráfico 27" descr="Pessoa com ideia com preenchimento sólido">
            <a:extLst>
              <a:ext uri="{FF2B5EF4-FFF2-40B4-BE49-F238E27FC236}">
                <a16:creationId xmlns:a16="http://schemas.microsoft.com/office/drawing/2014/main" id="{7BECA88E-1BBE-B1E7-E0F0-771E0CCFB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209" y="1310245"/>
            <a:ext cx="1582479" cy="158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7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Único Canto Arredondado 5">
            <a:extLst>
              <a:ext uri="{FF2B5EF4-FFF2-40B4-BE49-F238E27FC236}">
                <a16:creationId xmlns:a16="http://schemas.microsoft.com/office/drawing/2014/main" id="{A970F636-42C6-EFD5-F951-6516F5D6F673}"/>
              </a:ext>
            </a:extLst>
          </p:cNvPr>
          <p:cNvSpPr/>
          <p:nvPr/>
        </p:nvSpPr>
        <p:spPr>
          <a:xfrm>
            <a:off x="428" y="241"/>
            <a:ext cx="12191144" cy="6857519"/>
          </a:xfrm>
          <a:prstGeom prst="round1Rect">
            <a:avLst>
              <a:gd name="adj" fmla="val 50000"/>
            </a:avLst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D2232A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A1F8C5C-886A-7B64-5D01-7F036EE4C64F}"/>
              </a:ext>
            </a:extLst>
          </p:cNvPr>
          <p:cNvSpPr txBox="1"/>
          <p:nvPr/>
        </p:nvSpPr>
        <p:spPr>
          <a:xfrm>
            <a:off x="6764389" y="3529995"/>
            <a:ext cx="3633343" cy="192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pt-BR" sz="1100">
                <a:solidFill>
                  <a:schemeClr val="bg1"/>
                </a:solidFill>
                <a:latin typeface="Montserrat" pitchFamily="2" charset="77"/>
                <a:ea typeface="Open Sans" pitchFamily="2" charset="0"/>
                <a:cs typeface="Open Sans" pitchFamily="2" charset="0"/>
              </a:rPr>
              <a:t>+ 55 (11) 3532-7710</a:t>
            </a: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pt-BR" sz="1100">
                <a:solidFill>
                  <a:schemeClr val="bg1"/>
                </a:solidFill>
                <a:latin typeface="Montserrat" pitchFamily="2" charset="77"/>
                <a:ea typeface="Open Sans" pitchFamily="2" charset="0"/>
                <a:cs typeface="Open Sans" pitchFamily="2" charset="0"/>
              </a:rPr>
              <a:t>Av. Brigadeiro Faria Lima, 1663 - 14º andar</a:t>
            </a:r>
            <a:br>
              <a:rPr lang="pt-BR" sz="1100">
                <a:solidFill>
                  <a:schemeClr val="bg1"/>
                </a:solidFill>
                <a:latin typeface="Montserrat" pitchFamily="2" charset="77"/>
                <a:ea typeface="Open Sans" pitchFamily="2" charset="0"/>
                <a:cs typeface="Open Sans" pitchFamily="2" charset="0"/>
              </a:rPr>
            </a:br>
            <a:r>
              <a:rPr lang="pt-BR" sz="1100">
                <a:solidFill>
                  <a:schemeClr val="bg1"/>
                </a:solidFill>
                <a:latin typeface="Montserrat" pitchFamily="2" charset="77"/>
                <a:ea typeface="Open Sans" pitchFamily="2" charset="0"/>
                <a:cs typeface="Open Sans" pitchFamily="2" charset="0"/>
              </a:rPr>
              <a:t>Jardim Paulistano - São Paulo - SP, 01452-001</a:t>
            </a: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pt-BR" sz="1100">
                <a:solidFill>
                  <a:schemeClr val="bg1"/>
                </a:solidFill>
                <a:latin typeface="Montserrat" pitchFamily="2" charset="77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souza.okawa@souzaokawa.com.br</a:t>
            </a:r>
            <a:endParaRPr lang="pt-BR" sz="1100">
              <a:solidFill>
                <a:schemeClr val="bg1"/>
              </a:solidFill>
              <a:latin typeface="Montserrat" pitchFamily="2" charset="77"/>
              <a:ea typeface="Open Sans" pitchFamily="2" charset="0"/>
              <a:cs typeface="Open Sans" pitchFamily="2" charset="0"/>
            </a:endParaRP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pt-BR" sz="1100">
                <a:solidFill>
                  <a:schemeClr val="bg1"/>
                </a:solidFill>
                <a:latin typeface="Montserrat" pitchFamily="2" charset="77"/>
                <a:ea typeface="Open Sans" pitchFamily="2" charset="0"/>
                <a:cs typeface="Open Sans" pitchFamily="2" charset="0"/>
              </a:rPr>
              <a:t>@souzaokawa</a:t>
            </a: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pt-BR" sz="1100">
                <a:solidFill>
                  <a:schemeClr val="bg1"/>
                </a:solidFill>
                <a:latin typeface="Montserrat" pitchFamily="2" charset="77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souzaokawa.com.br</a:t>
            </a:r>
            <a:endParaRPr lang="pt-BR" sz="1100">
              <a:solidFill>
                <a:schemeClr val="bg1"/>
              </a:solidFill>
              <a:latin typeface="Montserrat" pitchFamily="2" charset="77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Imagem 12" descr="Logotipo, nome da empresa&#10;&#10;Descrição gerada automaticamente">
            <a:extLst>
              <a:ext uri="{FF2B5EF4-FFF2-40B4-BE49-F238E27FC236}">
                <a16:creationId xmlns:a16="http://schemas.microsoft.com/office/drawing/2014/main" id="{6BCF9C00-3F8D-9CEC-D981-368BE79961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3" b="33990"/>
          <a:stretch/>
        </p:blipFill>
        <p:spPr>
          <a:xfrm>
            <a:off x="5933700" y="2106908"/>
            <a:ext cx="4194058" cy="83272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3C73774C-CED0-9A50-AC6C-840DF9B3D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4160" y="3592243"/>
            <a:ext cx="186312" cy="171407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4794B948-C20D-FD6A-19F0-EFFA141EF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6449" y="3947101"/>
            <a:ext cx="166677" cy="238109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C724E012-985C-ED32-AAEE-1D5679B17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2352" y="4480543"/>
            <a:ext cx="238111" cy="238111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D8FFEAF8-2CD7-2B35-52C1-247B8E368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52182" y="4871097"/>
            <a:ext cx="175640" cy="17564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43A5148-1208-F691-5FD3-66B41CDD3C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56224" y="5236369"/>
            <a:ext cx="186312" cy="18631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D36F613-D6C3-D048-4861-DF52AD901CCD}"/>
              </a:ext>
            </a:extLst>
          </p:cNvPr>
          <p:cNvSpPr txBox="1"/>
          <p:nvPr/>
        </p:nvSpPr>
        <p:spPr>
          <a:xfrm>
            <a:off x="1334613" y="1524747"/>
            <a:ext cx="2349988" cy="52605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buClr>
                <a:srgbClr val="D2232A"/>
              </a:buClr>
              <a:tabLst>
                <a:tab pos="411248" algn="l"/>
              </a:tabLst>
            </a:pPr>
            <a:r>
              <a:rPr lang="pt-BR" sz="3275">
                <a:solidFill>
                  <a:schemeClr val="bg1"/>
                </a:solidFill>
                <a:latin typeface="Montserrat SemiBold" pitchFamily="2" charset="0"/>
                <a:ea typeface="Open Sans" pitchFamily="2" charset="0"/>
                <a:cs typeface="Open Sans" pitchFamily="2" charset="0"/>
              </a:rPr>
              <a:t>Obrigado</a:t>
            </a:r>
            <a:endParaRPr lang="pt-BR" sz="3275">
              <a:solidFill>
                <a:srgbClr val="76777B"/>
              </a:solidFill>
              <a:latin typeface="Montserrat SemiBold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591705" y="1765490"/>
            <a:ext cx="4555813" cy="443700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7738" marR="3258" algn="just">
              <a:lnSpc>
                <a:spcPct val="150000"/>
              </a:lnSpc>
              <a:spcBef>
                <a:spcPts val="64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r>
              <a:rPr lang="pt-BR" sz="1600">
                <a:solidFill>
                  <a:schemeClr val="bg1">
                    <a:lumMod val="95000"/>
                  </a:schemeClr>
                </a:solidFill>
                <a:latin typeface="Montserrat" pitchFamily="2" charset="0"/>
                <a:cs typeface="Verdana"/>
              </a:rPr>
              <a:t>A questão do devedor contumaz tem sido amplamente debatida no ordenamento jurídico brasileiro e é especialmente relevante na cobrança do ICMS pelos estados. </a:t>
            </a:r>
          </a:p>
          <a:p>
            <a:pPr marL="7738" marR="3258" algn="just">
              <a:lnSpc>
                <a:spcPct val="150000"/>
              </a:lnSpc>
              <a:spcBef>
                <a:spcPts val="64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endParaRPr lang="pt-BR" sz="1600">
              <a:solidFill>
                <a:schemeClr val="bg1">
                  <a:lumMod val="95000"/>
                </a:schemeClr>
              </a:solidFill>
              <a:latin typeface="Montserrat" pitchFamily="2" charset="0"/>
              <a:cs typeface="Verdana"/>
            </a:endParaRPr>
          </a:p>
          <a:p>
            <a:pPr marL="7738" marR="3258" algn="just">
              <a:lnSpc>
                <a:spcPct val="150000"/>
              </a:lnSpc>
              <a:spcBef>
                <a:spcPts val="64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r>
              <a:rPr lang="pt-BR" sz="1600" b="1">
                <a:solidFill>
                  <a:schemeClr val="bg1">
                    <a:lumMod val="95000"/>
                  </a:schemeClr>
                </a:solidFill>
                <a:latin typeface="Montserrat" pitchFamily="2" charset="0"/>
                <a:cs typeface="Verdana"/>
              </a:rPr>
              <a:t>Define-se o devedor contumaz como o contribuinte que, de forma consciente e reiterada, deixa de recolher os tributos devidos, com o objetivo de obter uma vantagem competitiva no mercado.</a:t>
            </a:r>
          </a:p>
          <a:p>
            <a:pPr marL="7738" marR="3258" algn="just">
              <a:lnSpc>
                <a:spcPct val="150000"/>
              </a:lnSpc>
              <a:spcBef>
                <a:spcPts val="64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endParaRPr lang="pt-BR" sz="1600">
              <a:solidFill>
                <a:schemeClr val="bg1">
                  <a:lumMod val="95000"/>
                </a:schemeClr>
              </a:solidFill>
              <a:latin typeface="Montserrat" pitchFamily="2" charset="0"/>
              <a:cs typeface="Verdana"/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71F538A8-B100-3A92-DC72-5D50C20AB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BR"/>
              <a:t>Introdução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E683E97-6DB1-47E6-A2EB-9C1A8A8898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/>
              <a:t>Devedor Contumaz - Definição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4294967295"/>
          </p:nvPr>
        </p:nvSpPr>
        <p:spPr>
          <a:xfrm>
            <a:off x="12003088" y="10309225"/>
            <a:ext cx="188912" cy="195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2384">
              <a:spcBef>
                <a:spcPts val="175"/>
              </a:spcBef>
            </a:pPr>
            <a:fld id="{81D60167-4931-47E6-BA6A-407CBD079E47}" type="slidenum">
              <a:rPr lang="pt-BR" spc="-50" smtClean="0"/>
              <a:pPr marL="32384">
                <a:spcBef>
                  <a:spcPts val="175"/>
                </a:spcBef>
              </a:pPr>
              <a:t>2</a:t>
            </a:fld>
            <a:endParaRPr spc="-32"/>
          </a:p>
        </p:txBody>
      </p:sp>
      <p:sp>
        <p:nvSpPr>
          <p:cNvPr id="4" name="Espaço Reservado para Conteúdo 12">
            <a:extLst>
              <a:ext uri="{FF2B5EF4-FFF2-40B4-BE49-F238E27FC236}">
                <a16:creationId xmlns:a16="http://schemas.microsoft.com/office/drawing/2014/main" id="{8F1FC7C3-8500-592B-CF3F-CF0994777DF9}"/>
              </a:ext>
            </a:extLst>
          </p:cNvPr>
          <p:cNvSpPr txBox="1">
            <a:spLocks/>
          </p:cNvSpPr>
          <p:nvPr/>
        </p:nvSpPr>
        <p:spPr>
          <a:xfrm>
            <a:off x="6280905" y="1785007"/>
            <a:ext cx="5463420" cy="4158593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BR" sz="13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300" i="1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“Impõe-se, porém, uma interpretação restritiva do tipo, de modo que </a:t>
            </a:r>
            <a:r>
              <a:rPr lang="pt-BR" sz="1300" b="1" i="1" u="sng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somente se considera criminosa a inadimplência sistemática, contumaz, verdadeiro modus operandi do empresário</a:t>
            </a:r>
            <a:r>
              <a:rPr lang="pt-BR" sz="1300" i="1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seja para enriquecimento ilícito, para </a:t>
            </a:r>
            <a:r>
              <a:rPr lang="pt-BR" sz="1300" b="1" i="1" u="sng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lesar a concorrência</a:t>
            </a:r>
            <a:r>
              <a:rPr lang="pt-BR" sz="1300" i="1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ou para financiar as próprias atividades.”</a:t>
            </a:r>
          </a:p>
          <a:p>
            <a:pPr marL="85725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BR" sz="1300" i="1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300" i="1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“Trata-se de devedores que </a:t>
            </a:r>
            <a:r>
              <a:rPr lang="pt-BR" sz="1300" b="1" i="1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utilizam os valores de ICMS arrecadados dos consumidores para financiar suas atividades empresariais,</a:t>
            </a:r>
            <a:r>
              <a:rPr lang="pt-BR" sz="1300" i="1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permanecendo no mercado, de forma predatória, por vários anos.”</a:t>
            </a:r>
          </a:p>
          <a:p>
            <a:pPr marL="85725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BR" sz="1300" i="1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300" b="1" i="1" u="sng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“A falta de recolhimento intencional e reiterada do ICMS não prejudica, porém, apenas o erário, mas também afeta a livre concorrência</a:t>
            </a:r>
            <a:r>
              <a:rPr lang="pt-BR" sz="1300" i="1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Empresas que deixam sistematicamente de recolher o ICMS colocam-se, ilicitamente, em uma </a:t>
            </a:r>
            <a:r>
              <a:rPr lang="pt-BR" sz="1300" b="1" i="1" u="sng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situação de enorme vantagem competitiva em relação a seus competidores.”</a:t>
            </a:r>
          </a:p>
          <a:p>
            <a:pPr marL="0" indent="0">
              <a:buNone/>
            </a:pPr>
            <a:endParaRPr lang="pt-BR" sz="13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ço Reservado para Texto 11">
            <a:extLst>
              <a:ext uri="{FF2B5EF4-FFF2-40B4-BE49-F238E27FC236}">
                <a16:creationId xmlns:a16="http://schemas.microsoft.com/office/drawing/2014/main" id="{6D9403FA-4542-A7E2-0EEB-993E1896045E}"/>
              </a:ext>
            </a:extLst>
          </p:cNvPr>
          <p:cNvSpPr txBox="1">
            <a:spLocks/>
          </p:cNvSpPr>
          <p:nvPr/>
        </p:nvSpPr>
        <p:spPr>
          <a:xfrm>
            <a:off x="6257610" y="1151955"/>
            <a:ext cx="5510010" cy="756973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1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Ministro Luís Barroso no Julgamento do RHC 163334 </a:t>
            </a:r>
          </a:p>
          <a:p>
            <a:pPr marL="0" indent="0" algn="r">
              <a:buNone/>
            </a:pPr>
            <a:r>
              <a:rPr lang="pt-BR" sz="1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(Criminalização do não recolhimento do valor de ICMS cobrado do adquirente da mercadoria ou serviço ):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85B5F9-7615-1121-9F07-5C070337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426" y="825620"/>
            <a:ext cx="652670" cy="652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F6277-2180-06C5-0B85-AC40D6CEA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>
            <a:extLst>
              <a:ext uri="{FF2B5EF4-FFF2-40B4-BE49-F238E27FC236}">
                <a16:creationId xmlns:a16="http://schemas.microsoft.com/office/drawing/2014/main" id="{55F1CCED-E316-A85F-46BF-350120AB1D98}"/>
              </a:ext>
            </a:extLst>
          </p:cNvPr>
          <p:cNvSpPr txBox="1"/>
          <p:nvPr/>
        </p:nvSpPr>
        <p:spPr>
          <a:xfrm>
            <a:off x="447675" y="1500019"/>
            <a:ext cx="5130669" cy="518848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7738" marR="3258" algn="just">
              <a:lnSpc>
                <a:spcPct val="150000"/>
              </a:lnSpc>
              <a:spcBef>
                <a:spcPts val="64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r>
              <a:rPr lang="pt-BR" sz="1600">
                <a:solidFill>
                  <a:schemeClr val="bg1">
                    <a:lumMod val="95000"/>
                  </a:schemeClr>
                </a:solidFill>
                <a:latin typeface="Montserrat" pitchFamily="2" charset="0"/>
                <a:cs typeface="Verdana"/>
              </a:rPr>
              <a:t>O devedor contumaz cria barreiras às ações de cobrança para adiar o pagamento de tributos e obter vantagem financeira.</a:t>
            </a:r>
          </a:p>
          <a:p>
            <a:pPr marL="7738" marR="3258" algn="just">
              <a:lnSpc>
                <a:spcPct val="150000"/>
              </a:lnSpc>
              <a:spcBef>
                <a:spcPts val="64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endParaRPr lang="pt-BR" sz="1600">
              <a:solidFill>
                <a:schemeClr val="bg1">
                  <a:lumMod val="95000"/>
                </a:schemeClr>
              </a:solidFill>
              <a:latin typeface="Montserrat" pitchFamily="2" charset="0"/>
              <a:cs typeface="Verdana"/>
            </a:endParaRPr>
          </a:p>
          <a:p>
            <a:pPr marL="7738" marR="3258" algn="just">
              <a:lnSpc>
                <a:spcPct val="150000"/>
              </a:lnSpc>
              <a:spcBef>
                <a:spcPts val="64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r>
              <a:rPr lang="pt-BR" sz="1600">
                <a:solidFill>
                  <a:schemeClr val="bg1">
                    <a:lumMod val="95000"/>
                  </a:schemeClr>
                </a:solidFill>
                <a:latin typeface="Montserrat" pitchFamily="2" charset="0"/>
                <a:cs typeface="Verdana"/>
              </a:rPr>
              <a:t>Conforme relatório do Instituto Brasileiro de Ética Concorrencial (2021), uma tática comum dos devedores contumazes é  abandonar a empresa quando a cobrança se torna iminente, utilizando laranjas na titularidade do negócio e abrindo, sucessivamente, novas empresas em nome de outra pessoa, repetindo o ciclo de fraude e concorrência desleal.</a:t>
            </a:r>
          </a:p>
          <a:p>
            <a:pPr marL="7738" marR="3258" algn="just">
              <a:lnSpc>
                <a:spcPct val="150000"/>
              </a:lnSpc>
              <a:spcBef>
                <a:spcPts val="64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endParaRPr lang="pt-BR" sz="1600">
              <a:solidFill>
                <a:schemeClr val="bg1">
                  <a:lumMod val="95000"/>
                </a:schemeClr>
              </a:solidFill>
              <a:latin typeface="Montserrat" pitchFamily="2" charset="0"/>
              <a:cs typeface="Verdana"/>
            </a:endParaRPr>
          </a:p>
          <a:p>
            <a:pPr marL="7738" marR="3258" algn="just">
              <a:lnSpc>
                <a:spcPct val="150000"/>
              </a:lnSpc>
              <a:spcBef>
                <a:spcPts val="64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endParaRPr lang="pt-BR" sz="1600">
              <a:solidFill>
                <a:schemeClr val="bg1">
                  <a:lumMod val="95000"/>
                </a:schemeClr>
              </a:solidFill>
              <a:latin typeface="Montserrat" pitchFamily="2" charset="0"/>
              <a:cs typeface="Verdana"/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77C2464-B28A-79E4-D879-1E24E14CC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BR"/>
              <a:t>Introdução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C9967BF8-D028-59A3-97CF-C6E6B0FA02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75" y="881621"/>
            <a:ext cx="4432235" cy="394257"/>
          </a:xfrm>
        </p:spPr>
        <p:txBody>
          <a:bodyPr/>
          <a:lstStyle/>
          <a:p>
            <a:r>
              <a:rPr lang="pt-BR"/>
              <a:t>Devedor Contumaz - Características</a:t>
            </a: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82585069-ED80-2C39-69A7-EA490A02106E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2003088" y="10309225"/>
            <a:ext cx="188912" cy="195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2384">
              <a:spcBef>
                <a:spcPts val="175"/>
              </a:spcBef>
            </a:pPr>
            <a:fld id="{81D60167-4931-47E6-BA6A-407CBD079E47}" type="slidenum">
              <a:rPr lang="pt-BR" spc="-50" smtClean="0"/>
              <a:pPr marL="32384">
                <a:spcBef>
                  <a:spcPts val="175"/>
                </a:spcBef>
              </a:pPr>
              <a:t>3</a:t>
            </a:fld>
            <a:endParaRPr spc="-32"/>
          </a:p>
        </p:txBody>
      </p:sp>
      <p:sp>
        <p:nvSpPr>
          <p:cNvPr id="3" name="Retângulo Arredondado em um Canto Diagonal 22">
            <a:extLst>
              <a:ext uri="{FF2B5EF4-FFF2-40B4-BE49-F238E27FC236}">
                <a16:creationId xmlns:a16="http://schemas.microsoft.com/office/drawing/2014/main" id="{07AC2300-0344-5639-FB00-BEB6BC9A3F79}"/>
              </a:ext>
            </a:extLst>
          </p:cNvPr>
          <p:cNvSpPr/>
          <p:nvPr/>
        </p:nvSpPr>
        <p:spPr>
          <a:xfrm flipH="1">
            <a:off x="6238565" y="1015475"/>
            <a:ext cx="5583320" cy="1634085"/>
          </a:xfrm>
          <a:prstGeom prst="round2DiagRect">
            <a:avLst>
              <a:gd name="adj1" fmla="val 0"/>
              <a:gd name="adj2" fmla="val 28064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1"/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endParaRPr lang="pt-BR">
              <a:solidFill>
                <a:srgbClr val="76777B"/>
              </a:solidFill>
              <a:latin typeface="Montserrat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670C35E4-5D5A-10A5-1442-D671E2124CA4}"/>
              </a:ext>
            </a:extLst>
          </p:cNvPr>
          <p:cNvSpPr txBox="1"/>
          <p:nvPr/>
        </p:nvSpPr>
        <p:spPr>
          <a:xfrm>
            <a:off x="6456616" y="1143710"/>
            <a:ext cx="5147217" cy="1443874"/>
          </a:xfrm>
          <a:prstGeom prst="rect">
            <a:avLst/>
          </a:prstGeom>
          <a:noFill/>
        </p:spPr>
        <p:txBody>
          <a:bodyPr vert="horz" wrap="square" lIns="0" tIns="8145" rIns="0" bIns="0" rtlCol="0">
            <a:spAutoFit/>
          </a:bodyPr>
          <a:lstStyle/>
          <a:p>
            <a:pPr marL="7738" marR="3258" algn="just">
              <a:lnSpc>
                <a:spcPct val="150000"/>
              </a:lnSpc>
              <a:buClr>
                <a:srgbClr val="D12429"/>
              </a:buClr>
              <a:buSzPct val="127272"/>
              <a:tabLst>
                <a:tab pos="123389" algn="l"/>
              </a:tabLst>
            </a:pPr>
            <a:r>
              <a:rPr lang="pt-BR" sz="1600" b="1">
                <a:solidFill>
                  <a:srgbClr val="4A4A49"/>
                </a:solidFill>
                <a:latin typeface="Montserrat" pitchFamily="2" charset="0"/>
                <a:cs typeface="Verdana"/>
              </a:rPr>
              <a:t>A identificação do devedor contumaz depende do nexo de causalidade entre o inadimplemento tributário e o desequilíbrio concorrencial no mercado.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4095A50-6770-FBA3-CFC8-EC9904AF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020" y="2777795"/>
            <a:ext cx="901959" cy="90195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9B0528B-B41E-3B8D-8F44-430A8699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64" y="3807989"/>
            <a:ext cx="5744870" cy="2326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449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2C4D1-D34B-354E-28C3-5BE477F50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>
            <a:extLst>
              <a:ext uri="{FF2B5EF4-FFF2-40B4-BE49-F238E27FC236}">
                <a16:creationId xmlns:a16="http://schemas.microsoft.com/office/drawing/2014/main" id="{EF7C018B-A52E-EDF4-C11E-90740220446C}"/>
              </a:ext>
            </a:extLst>
          </p:cNvPr>
          <p:cNvSpPr txBox="1"/>
          <p:nvPr/>
        </p:nvSpPr>
        <p:spPr>
          <a:xfrm>
            <a:off x="7218665" y="4436707"/>
            <a:ext cx="4784421" cy="1443874"/>
          </a:xfrm>
          <a:prstGeom prst="rect">
            <a:avLst/>
          </a:prstGeom>
          <a:noFill/>
        </p:spPr>
        <p:txBody>
          <a:bodyPr vert="horz" wrap="square" lIns="0" tIns="8145" rIns="0" bIns="0" rtlCol="0">
            <a:spAutoFit/>
          </a:bodyPr>
          <a:lstStyle/>
          <a:p>
            <a:pPr marL="7738" marR="3258" algn="just">
              <a:lnSpc>
                <a:spcPct val="150000"/>
              </a:lnSpc>
              <a:buClr>
                <a:srgbClr val="D12429"/>
              </a:buClr>
              <a:buSzPct val="127272"/>
              <a:tabLst>
                <a:tab pos="123389" algn="l"/>
              </a:tabLst>
            </a:pPr>
            <a:r>
              <a:rPr lang="pt-BR" sz="1600" b="1">
                <a:solidFill>
                  <a:srgbClr val="4A4A49"/>
                </a:solidFill>
                <a:latin typeface="Montserrat" pitchFamily="2" charset="0"/>
                <a:cs typeface="Verdana"/>
              </a:rPr>
              <a:t>A elevada carga tributária no Brasil amplia a relevância do não recolhimento de tributos, criando um "diferencial competitivo indevido" para estes contribuintes.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4C1C18D-5DFB-7075-ACD7-80AAA3BC1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4" y="577011"/>
            <a:ext cx="4083685" cy="394257"/>
          </a:xfrm>
        </p:spPr>
        <p:txBody>
          <a:bodyPr>
            <a:normAutofit fontScale="92500" lnSpcReduction="20000"/>
          </a:bodyPr>
          <a:lstStyle/>
          <a:p>
            <a:r>
              <a:rPr lang="pt-BR"/>
              <a:t>Devedor Contumaz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C67F09-D253-F081-1FB1-D993B18218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74" y="971268"/>
            <a:ext cx="4083685" cy="394257"/>
          </a:xfrm>
        </p:spPr>
        <p:txBody>
          <a:bodyPr/>
          <a:lstStyle/>
          <a:p>
            <a:r>
              <a:rPr lang="pt-BR"/>
              <a:t>Dados e Impactos</a:t>
            </a: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63F451E4-FF4B-DDFD-5C8B-33DCF6FC7888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2003088" y="10309225"/>
            <a:ext cx="188912" cy="195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2384">
              <a:spcBef>
                <a:spcPts val="175"/>
              </a:spcBef>
            </a:pPr>
            <a:fld id="{81D60167-4931-47E6-BA6A-407CBD079E47}" type="slidenum">
              <a:rPr lang="pt-BR" spc="-50" smtClean="0"/>
              <a:pPr marL="32384">
                <a:spcBef>
                  <a:spcPts val="175"/>
                </a:spcBef>
              </a:pPr>
              <a:t>4</a:t>
            </a:fld>
            <a:endParaRPr spc="-32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8E85E7F-B52B-5286-32A7-624E06086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798400"/>
              </p:ext>
            </p:extLst>
          </p:nvPr>
        </p:nvGraphicFramePr>
        <p:xfrm>
          <a:off x="872989" y="2097278"/>
          <a:ext cx="6003237" cy="440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BE284161-0C12-3B64-BDC9-738838C82536}"/>
              </a:ext>
            </a:extLst>
          </p:cNvPr>
          <p:cNvSpPr txBox="1"/>
          <p:nvPr/>
        </p:nvSpPr>
        <p:spPr>
          <a:xfrm>
            <a:off x="924338" y="6488668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/>
              <a:t>Fonte: Instituto Combustível Legal (ICL)</a:t>
            </a:r>
          </a:p>
        </p:txBody>
      </p:sp>
      <p:sp>
        <p:nvSpPr>
          <p:cNvPr id="4" name="Retângulo Arredondado em um Canto Diagonal 22">
            <a:extLst>
              <a:ext uri="{FF2B5EF4-FFF2-40B4-BE49-F238E27FC236}">
                <a16:creationId xmlns:a16="http://schemas.microsoft.com/office/drawing/2014/main" id="{12DF52AF-19B7-1EFE-BBBB-1B14FBE2EB4D}"/>
              </a:ext>
            </a:extLst>
          </p:cNvPr>
          <p:cNvSpPr/>
          <p:nvPr/>
        </p:nvSpPr>
        <p:spPr>
          <a:xfrm flipH="1">
            <a:off x="6927574" y="1860870"/>
            <a:ext cx="5183561" cy="2081404"/>
          </a:xfrm>
          <a:prstGeom prst="round2DiagRect">
            <a:avLst>
              <a:gd name="adj1" fmla="val 0"/>
              <a:gd name="adj2" fmla="val 28064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1"/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endParaRPr lang="pt-BR">
              <a:solidFill>
                <a:srgbClr val="76777B"/>
              </a:solidFill>
              <a:latin typeface="Montserrat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DB149719-ACBD-6E76-0BF2-CFD44DA48570}"/>
              </a:ext>
            </a:extLst>
          </p:cNvPr>
          <p:cNvSpPr txBox="1"/>
          <p:nvPr/>
        </p:nvSpPr>
        <p:spPr>
          <a:xfrm>
            <a:off x="7124726" y="1998391"/>
            <a:ext cx="4846052" cy="1813206"/>
          </a:xfrm>
          <a:prstGeom prst="rect">
            <a:avLst/>
          </a:prstGeom>
          <a:noFill/>
        </p:spPr>
        <p:txBody>
          <a:bodyPr vert="horz" wrap="square" lIns="0" tIns="8145" rIns="0" bIns="0" rtlCol="0">
            <a:spAutoFit/>
          </a:bodyPr>
          <a:lstStyle/>
          <a:p>
            <a:pPr marL="7738" marR="3258" algn="just">
              <a:lnSpc>
                <a:spcPct val="150000"/>
              </a:lnSpc>
              <a:buClr>
                <a:srgbClr val="D12429"/>
              </a:buClr>
              <a:buSzPct val="127272"/>
              <a:tabLst>
                <a:tab pos="123389" algn="l"/>
              </a:tabLst>
            </a:pPr>
            <a:r>
              <a:rPr lang="pt-BR" sz="1600" b="1">
                <a:solidFill>
                  <a:srgbClr val="4A4A49"/>
                </a:solidFill>
                <a:latin typeface="Montserrat" pitchFamily="2" charset="0"/>
                <a:cs typeface="Verdana"/>
              </a:rPr>
              <a:t>Os devedores contumazes se concentram em setores de demanda expressiva, carga tributária alta e margem de lucro baixa (combustíveis, bebidas, por exemplo), maximizando os efeitos das irregularidades.</a:t>
            </a:r>
          </a:p>
        </p:txBody>
      </p:sp>
      <p:sp>
        <p:nvSpPr>
          <p:cNvPr id="6" name="Retângulo Arredondado em um Canto Diagonal 22">
            <a:extLst>
              <a:ext uri="{FF2B5EF4-FFF2-40B4-BE49-F238E27FC236}">
                <a16:creationId xmlns:a16="http://schemas.microsoft.com/office/drawing/2014/main" id="{CABB25BB-FA4F-B522-1C9E-BB5E4103BFFF}"/>
              </a:ext>
            </a:extLst>
          </p:cNvPr>
          <p:cNvSpPr/>
          <p:nvPr/>
        </p:nvSpPr>
        <p:spPr>
          <a:xfrm rot="10800000" flipH="1">
            <a:off x="6927574" y="4299183"/>
            <a:ext cx="5183561" cy="1832574"/>
          </a:xfrm>
          <a:prstGeom prst="round2DiagRect">
            <a:avLst>
              <a:gd name="adj1" fmla="val 0"/>
              <a:gd name="adj2" fmla="val 28064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1"/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endParaRPr lang="pt-BR">
              <a:solidFill>
                <a:srgbClr val="76777B"/>
              </a:solidFill>
              <a:latin typeface="Montserrat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9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A3232-762C-5006-92B5-C2DBAF65E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6E16C5C-D624-7D5F-C903-05A7FA713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4" y="577011"/>
            <a:ext cx="4083685" cy="394257"/>
          </a:xfrm>
        </p:spPr>
        <p:txBody>
          <a:bodyPr>
            <a:normAutofit fontScale="92500" lnSpcReduction="20000"/>
          </a:bodyPr>
          <a:lstStyle/>
          <a:p>
            <a:r>
              <a:rPr lang="pt-BR"/>
              <a:t>Devedor Contumaz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273557-F50F-1483-A01F-6FC86E82F7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74" y="971268"/>
            <a:ext cx="4083685" cy="394257"/>
          </a:xfrm>
        </p:spPr>
        <p:txBody>
          <a:bodyPr/>
          <a:lstStyle/>
          <a:p>
            <a:r>
              <a:rPr lang="pt-BR"/>
              <a:t>Dados e Impactos</a:t>
            </a: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E0711A39-CDD2-82BC-8910-AFC00AA3FCAB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2003088" y="10309225"/>
            <a:ext cx="188912" cy="195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2384">
              <a:spcBef>
                <a:spcPts val="175"/>
              </a:spcBef>
            </a:pPr>
            <a:fld id="{81D60167-4931-47E6-BA6A-407CBD079E47}" type="slidenum">
              <a:rPr lang="pt-BR" spc="-50" smtClean="0"/>
              <a:pPr marL="32384">
                <a:spcBef>
                  <a:spcPts val="175"/>
                </a:spcBef>
              </a:pPr>
              <a:t>5</a:t>
            </a:fld>
            <a:endParaRPr spc="-32"/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9DC24AC4-9CC0-BEC8-E7F4-2AD140C7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5" y="2108922"/>
            <a:ext cx="5469835" cy="45624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0F5688F-A724-8D86-EAF8-8AB2B7F2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48" y="2108922"/>
            <a:ext cx="5218043" cy="45624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714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4AB65-78EA-26A1-408B-5177C58BB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98CE7646-D9A7-3DC4-C085-963180900B06}"/>
              </a:ext>
            </a:extLst>
          </p:cNvPr>
          <p:cNvSpPr/>
          <p:nvPr/>
        </p:nvSpPr>
        <p:spPr>
          <a:xfrm>
            <a:off x="6649640" y="1993989"/>
            <a:ext cx="4864805" cy="40993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84B9BF22-011A-DD4A-1ECC-79532F94C46C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2003088" y="10309225"/>
            <a:ext cx="188912" cy="195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2384">
              <a:spcBef>
                <a:spcPts val="175"/>
              </a:spcBef>
            </a:pPr>
            <a:fld id="{81D60167-4931-47E6-BA6A-407CBD079E47}" type="slidenum">
              <a:rPr lang="pt-BR" spc="-50" smtClean="0"/>
              <a:pPr marL="32384">
                <a:spcBef>
                  <a:spcPts val="175"/>
                </a:spcBef>
              </a:pPr>
              <a:t>6</a:t>
            </a:fld>
            <a:endParaRPr spc="-32"/>
          </a:p>
        </p:txBody>
      </p:sp>
      <p:sp>
        <p:nvSpPr>
          <p:cNvPr id="20" name="Retângulo: Único Canto Arredondado 19">
            <a:extLst>
              <a:ext uri="{FF2B5EF4-FFF2-40B4-BE49-F238E27FC236}">
                <a16:creationId xmlns:a16="http://schemas.microsoft.com/office/drawing/2014/main" id="{1FA73DC4-ED00-256F-FACF-2397C960CB9F}"/>
              </a:ext>
            </a:extLst>
          </p:cNvPr>
          <p:cNvSpPr/>
          <p:nvPr/>
        </p:nvSpPr>
        <p:spPr>
          <a:xfrm flipH="1">
            <a:off x="677554" y="1963480"/>
            <a:ext cx="5418446" cy="4894520"/>
          </a:xfrm>
          <a:prstGeom prst="round1Rect">
            <a:avLst>
              <a:gd name="adj" fmla="val 33396"/>
            </a:avLst>
          </a:prstGeom>
          <a:solidFill>
            <a:schemeClr val="bg1">
              <a:lumMod val="85000"/>
            </a:schemeClr>
          </a:solidFill>
          <a:ln w="158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spaço Reservado para Texto 28">
            <a:extLst>
              <a:ext uri="{FF2B5EF4-FFF2-40B4-BE49-F238E27FC236}">
                <a16:creationId xmlns:a16="http://schemas.microsoft.com/office/drawing/2014/main" id="{1BF9FB6D-3B60-F6FD-6441-87D61DB07D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514259"/>
            <a:ext cx="5648325" cy="394257"/>
          </a:xfrm>
        </p:spPr>
        <p:txBody>
          <a:bodyPr/>
          <a:lstStyle/>
          <a:p>
            <a:r>
              <a:rPr lang="pt-BR" sz="2400"/>
              <a:t>Devedor Contumaz</a:t>
            </a:r>
          </a:p>
          <a:p>
            <a:endParaRPr lang="pt-BR" sz="2500"/>
          </a:p>
        </p:txBody>
      </p:sp>
      <p:sp>
        <p:nvSpPr>
          <p:cNvPr id="28" name="Espaço Reservado para Texto 30">
            <a:extLst>
              <a:ext uri="{FF2B5EF4-FFF2-40B4-BE49-F238E27FC236}">
                <a16:creationId xmlns:a16="http://schemas.microsoft.com/office/drawing/2014/main" id="{70D1EBEB-A080-D1E6-4384-4E22DB1C5F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75" y="971306"/>
            <a:ext cx="6489838" cy="394257"/>
          </a:xfrm>
        </p:spPr>
        <p:txBody>
          <a:bodyPr/>
          <a:lstStyle/>
          <a:p>
            <a:r>
              <a:rPr lang="pt-BR"/>
              <a:t>Meios de Cobrança da Administração Tributária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579729F-F029-75C4-39CF-520AE06E327E}"/>
              </a:ext>
            </a:extLst>
          </p:cNvPr>
          <p:cNvSpPr txBox="1"/>
          <p:nvPr/>
        </p:nvSpPr>
        <p:spPr>
          <a:xfrm>
            <a:off x="1074254" y="2483042"/>
            <a:ext cx="486271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>
                <a:latin typeface="Montserrat" panose="00000500000000000000" pitchFamily="2" charset="0"/>
              </a:rPr>
              <a:t>A Administração Tributária possui meios próprios e precisos para o acompanhamento e cobrança das dívidas tributárias, tanto no âmbito administrativo como judicial. Destacamos, por exemplo:</a:t>
            </a:r>
          </a:p>
          <a:p>
            <a:endParaRPr lang="pt-BR" sz="1600">
              <a:latin typeface="Montserrat" panose="00000500000000000000" pitchFamily="2" charset="0"/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pt-BR" sz="1600">
                <a:latin typeface="Montserrat" panose="00000500000000000000" pitchFamily="2" charset="0"/>
              </a:rPr>
              <a:t>Impossibilidade de Emissão de Certidão de Regularidade Fiscal;</a:t>
            </a:r>
          </a:p>
          <a:p>
            <a:pPr marL="400050" indent="-400050" algn="just">
              <a:buFont typeface="+mj-lt"/>
              <a:buAutoNum type="romanLcPeriod"/>
            </a:pPr>
            <a:endParaRPr lang="pt-BR" sz="1600">
              <a:latin typeface="Montserrat" panose="00000500000000000000" pitchFamily="2" charset="0"/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pt-BR" sz="1600">
                <a:latin typeface="Montserrat" panose="00000500000000000000" pitchFamily="2" charset="0"/>
              </a:rPr>
              <a:t>Responsabilização de Sócios e Diretores por dívidas tributárias; </a:t>
            </a:r>
          </a:p>
          <a:p>
            <a:pPr marL="400050" indent="-400050" algn="just">
              <a:buFont typeface="+mj-lt"/>
              <a:buAutoNum type="romanLcPeriod"/>
            </a:pPr>
            <a:endParaRPr lang="pt-BR" sz="1600">
              <a:latin typeface="Montserrat" panose="00000500000000000000" pitchFamily="2" charset="0"/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pt-BR" sz="1600">
                <a:latin typeface="Montserrat" panose="00000500000000000000" pitchFamily="2" charset="0"/>
              </a:rPr>
              <a:t>Possibilidade de penhora de bens e direitos na cobrança judicial;</a:t>
            </a:r>
          </a:p>
          <a:p>
            <a:pPr marL="400050" indent="-400050" algn="just">
              <a:buFont typeface="+mj-lt"/>
              <a:buAutoNum type="romanLcPeriod"/>
            </a:pPr>
            <a:endParaRPr lang="pt-BR" sz="1600">
              <a:latin typeface="Montserrat" panose="00000500000000000000" pitchFamily="2" charset="0"/>
            </a:endParaRPr>
          </a:p>
          <a:p>
            <a:pPr marL="400050" indent="-400050" algn="just">
              <a:buFont typeface="+mj-lt"/>
              <a:buAutoNum type="romanLcPeriod"/>
            </a:pPr>
            <a:r>
              <a:rPr lang="pt-BR" sz="1600">
                <a:latin typeface="Montserrat" panose="00000500000000000000" pitchFamily="2" charset="0"/>
              </a:rPr>
              <a:t>Declaração de Inaptidão de Inscrição no CNPJ e/ou Inscrição Estadual;</a:t>
            </a: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F2BDDD79-6DD3-F197-F50F-A4C510C05D5F}"/>
              </a:ext>
            </a:extLst>
          </p:cNvPr>
          <p:cNvSpPr/>
          <p:nvPr/>
        </p:nvSpPr>
        <p:spPr>
          <a:xfrm>
            <a:off x="5936964" y="3440584"/>
            <a:ext cx="641439" cy="904461"/>
          </a:xfrm>
          <a:prstGeom prst="chevron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FAA636C-F01A-89D1-02C7-3863E1D6FE9F}"/>
              </a:ext>
            </a:extLst>
          </p:cNvPr>
          <p:cNvSpPr txBox="1"/>
          <p:nvPr/>
        </p:nvSpPr>
        <p:spPr>
          <a:xfrm>
            <a:off x="6792114" y="2101042"/>
            <a:ext cx="472233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600">
                <a:latin typeface="Montserrat" panose="00000500000000000000" pitchFamily="2" charset="0"/>
              </a:defRPr>
            </a:lvl1pPr>
          </a:lstStyle>
          <a:p>
            <a:pPr algn="just"/>
            <a:br>
              <a:rPr lang="pt-BR" sz="1600"/>
            </a:br>
            <a:r>
              <a:rPr lang="pt-BR" sz="1600"/>
              <a:t>Existem ainda </a:t>
            </a:r>
            <a:r>
              <a:rPr lang="pt-BR"/>
              <a:t>modalidades excepcionais de acompanhamento fiscal:</a:t>
            </a:r>
          </a:p>
          <a:p>
            <a:endParaRPr lang="pt-BR" sz="1600"/>
          </a:p>
          <a:p>
            <a:r>
              <a:rPr lang="pt-BR" sz="1600" b="1" u="sng"/>
              <a:t>Arrolamento de Bens e Direitos:</a:t>
            </a:r>
            <a:r>
              <a:rPr lang="pt-BR" sz="1600" u="sng"/>
              <a:t> </a:t>
            </a:r>
          </a:p>
          <a:p>
            <a:pPr algn="just"/>
            <a:r>
              <a:rPr lang="pt-BR" sz="1600"/>
              <a:t>A Receita Federal monitora o patrimônio do contribuinte para evitar que ele se desfaça de bens enquanto tem dívidas tributárias.</a:t>
            </a:r>
          </a:p>
          <a:p>
            <a:endParaRPr lang="pt-BR" sz="1600" b="1"/>
          </a:p>
          <a:p>
            <a:r>
              <a:rPr lang="pt-BR" sz="1600" b="1" u="sng"/>
              <a:t>Medida Cautelar Fiscal:</a:t>
            </a:r>
            <a:r>
              <a:rPr lang="pt-BR" sz="1600" u="sng"/>
              <a:t> </a:t>
            </a:r>
          </a:p>
          <a:p>
            <a:pPr algn="just"/>
            <a:r>
              <a:rPr lang="pt-BR" sz="1600"/>
              <a:t>Bloqueia bens e impõe um acompanhamento rigoroso das movimentações financeiras do devedor.</a:t>
            </a:r>
          </a:p>
        </p:txBody>
      </p:sp>
    </p:spTree>
    <p:extLst>
      <p:ext uri="{BB962C8B-B14F-4D97-AF65-F5344CB8AC3E}">
        <p14:creationId xmlns:p14="http://schemas.microsoft.com/office/powerpoint/2010/main" val="240825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8F90A-5B85-DFF0-DE85-440BC3525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>
            <a:extLst>
              <a:ext uri="{FF2B5EF4-FFF2-40B4-BE49-F238E27FC236}">
                <a16:creationId xmlns:a16="http://schemas.microsoft.com/office/drawing/2014/main" id="{6AB798D0-CD87-BCB7-F35E-07D99897C838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2003088" y="10309225"/>
            <a:ext cx="188912" cy="195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2384">
              <a:spcBef>
                <a:spcPts val="175"/>
              </a:spcBef>
            </a:pPr>
            <a:fld id="{81D60167-4931-47E6-BA6A-407CBD079E47}" type="slidenum">
              <a:rPr lang="pt-BR" spc="-50" smtClean="0"/>
              <a:pPr marL="32384">
                <a:spcBef>
                  <a:spcPts val="175"/>
                </a:spcBef>
              </a:pPr>
              <a:t>7</a:t>
            </a:fld>
            <a:endParaRPr spc="-32"/>
          </a:p>
        </p:txBody>
      </p:sp>
      <p:sp>
        <p:nvSpPr>
          <p:cNvPr id="15" name="object 24">
            <a:extLst>
              <a:ext uri="{FF2B5EF4-FFF2-40B4-BE49-F238E27FC236}">
                <a16:creationId xmlns:a16="http://schemas.microsoft.com/office/drawing/2014/main" id="{97B4B70E-3656-EBA9-9618-F85FAB235D96}"/>
              </a:ext>
            </a:extLst>
          </p:cNvPr>
          <p:cNvSpPr txBox="1"/>
          <p:nvPr/>
        </p:nvSpPr>
        <p:spPr>
          <a:xfrm>
            <a:off x="2422296" y="1775861"/>
            <a:ext cx="8675519" cy="1387641"/>
          </a:xfrm>
          <a:prstGeom prst="rect">
            <a:avLst/>
          </a:prstGeom>
        </p:spPr>
        <p:txBody>
          <a:bodyPr vert="horz" wrap="square" lIns="0" tIns="8145" rIns="0" bIns="0" rtlCol="0">
            <a:noAutofit/>
          </a:bodyPr>
          <a:lstStyle/>
          <a:p>
            <a:pPr marL="7738" marR="3258">
              <a:lnSpc>
                <a:spcPct val="150000"/>
              </a:lnSpc>
              <a:spcBef>
                <a:spcPts val="64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r>
              <a:rPr lang="pt-BR" sz="1600">
                <a:solidFill>
                  <a:srgbClr val="D1232A"/>
                </a:solidFill>
                <a:latin typeface="Montserrat" pitchFamily="2" charset="0"/>
                <a:cs typeface="Verdana"/>
              </a:rPr>
              <a:t>Além das implicações tributárias, o não recolhimento de tributos pode gerar </a:t>
            </a:r>
            <a:r>
              <a:rPr lang="pt-BR" sz="1600" b="1" u="sng">
                <a:solidFill>
                  <a:srgbClr val="D1232A"/>
                </a:solidFill>
                <a:latin typeface="Montserrat" pitchFamily="2" charset="0"/>
                <a:cs typeface="Verdana"/>
              </a:rPr>
              <a:t>consequências criminais </a:t>
            </a:r>
            <a:r>
              <a:rPr lang="pt-BR" sz="1600">
                <a:solidFill>
                  <a:srgbClr val="D1232A"/>
                </a:solidFill>
                <a:latin typeface="Montserrat" pitchFamily="2" charset="0"/>
                <a:cs typeface="Verdana"/>
              </a:rPr>
              <a:t>para os devedores. </a:t>
            </a:r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B87BB10D-B151-AD05-D2B8-69854B32E0B4}"/>
              </a:ext>
            </a:extLst>
          </p:cNvPr>
          <p:cNvSpPr txBox="1"/>
          <p:nvPr/>
        </p:nvSpPr>
        <p:spPr>
          <a:xfrm>
            <a:off x="1754058" y="3179882"/>
            <a:ext cx="3925203" cy="2039471"/>
          </a:xfrm>
          <a:prstGeom prst="rect">
            <a:avLst/>
          </a:prstGeom>
        </p:spPr>
        <p:txBody>
          <a:bodyPr vert="horz" wrap="square" lIns="0" tIns="8145" rIns="0" bIns="0" rtlCol="0">
            <a:noAutofit/>
          </a:bodyPr>
          <a:lstStyle/>
          <a:p>
            <a:pPr marR="3258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Lei nº 8.137/1990:</a:t>
            </a:r>
          </a:p>
          <a:p>
            <a:pPr marR="3258" algn="just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tabLst>
                <a:tab pos="123389" algn="l"/>
              </a:tabLst>
            </a:pPr>
            <a:r>
              <a:rPr lang="pt-BR" sz="11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Essas repercussões estão previstas nos artigos 1º e 2º da Lei nº 8.137/1990: </a:t>
            </a:r>
          </a:p>
          <a:p>
            <a:pPr marL="285750" marR="3258" indent="-285750" algn="just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buAutoNum type="romanLcParenBoth"/>
              <a:tabLst>
                <a:tab pos="123389" algn="l"/>
              </a:tabLst>
            </a:pPr>
            <a:r>
              <a:rPr lang="pt-BR" sz="11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Art. 1º – Tipifica condutas dolosas que envolvem fraude direta contra o Fisco, como omissão de informações e falsificação de documentos.</a:t>
            </a:r>
          </a:p>
          <a:p>
            <a:pPr marL="285750" marR="3258" indent="-285750" algn="just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buAutoNum type="romanLcParenBoth"/>
              <a:tabLst>
                <a:tab pos="123389" algn="l"/>
              </a:tabLst>
            </a:pPr>
            <a:r>
              <a:rPr lang="pt-BR" sz="11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Art. 2º – Trata de outras condutas fraudulentas na apuração de tributos. (Ex. Inciso II - II - deixar de recolher, no prazo legal, valor de tributo ou de contribuição social, descontado ou cobrado, na qualidade de sujeito passivo de obrigação e que deveria recolher aos cofres públicos;)</a:t>
            </a:r>
          </a:p>
        </p:txBody>
      </p:sp>
      <p:sp>
        <p:nvSpPr>
          <p:cNvPr id="22" name="Retângulo Arredondado em um Canto Diagonal 22">
            <a:extLst>
              <a:ext uri="{FF2B5EF4-FFF2-40B4-BE49-F238E27FC236}">
                <a16:creationId xmlns:a16="http://schemas.microsoft.com/office/drawing/2014/main" id="{06FA906F-2399-4C7C-315A-1252322EE858}"/>
              </a:ext>
            </a:extLst>
          </p:cNvPr>
          <p:cNvSpPr/>
          <p:nvPr/>
        </p:nvSpPr>
        <p:spPr>
          <a:xfrm flipH="1">
            <a:off x="1314401" y="2811976"/>
            <a:ext cx="4616772" cy="3868742"/>
          </a:xfrm>
          <a:prstGeom prst="round2DiagRect">
            <a:avLst>
              <a:gd name="adj1" fmla="val 0"/>
              <a:gd name="adj2" fmla="val 28064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1"/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endParaRPr lang="pt-BR">
              <a:solidFill>
                <a:srgbClr val="76777B"/>
              </a:solidFill>
              <a:latin typeface="Montserrat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E3C14DD5-794B-6DE6-DD93-03DC10ED0F79}"/>
              </a:ext>
            </a:extLst>
          </p:cNvPr>
          <p:cNvSpPr txBox="1"/>
          <p:nvPr/>
        </p:nvSpPr>
        <p:spPr>
          <a:xfrm>
            <a:off x="6386784" y="3916684"/>
            <a:ext cx="4081701" cy="925904"/>
          </a:xfrm>
          <a:prstGeom prst="rect">
            <a:avLst/>
          </a:prstGeom>
        </p:spPr>
        <p:txBody>
          <a:bodyPr vert="horz" wrap="square" lIns="0" tIns="8145" rIns="0" bIns="0" rtlCol="0">
            <a:noAutofit/>
          </a:bodyPr>
          <a:lstStyle/>
          <a:p>
            <a:pPr marL="171450" marR="3258" indent="-171450" algn="just">
              <a:lnSpc>
                <a:spcPct val="150000"/>
              </a:lnSpc>
              <a:spcBef>
                <a:spcPts val="600"/>
              </a:spcBef>
              <a:buClr>
                <a:srgbClr val="D12429"/>
              </a:buClr>
              <a:buSzPct val="127272"/>
              <a:buFont typeface="Wingdings" panose="05000000000000000000" pitchFamily="2" charset="2"/>
              <a:buChar char="ü"/>
              <a:tabLst>
                <a:tab pos="123389" algn="l"/>
              </a:tabLst>
            </a:pPr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Verdana"/>
              </a:rPr>
              <a:t>As penas de reclusão para as condutas podem atingir até 5 (cinco) anos, com aplicação de multa.</a:t>
            </a:r>
          </a:p>
        </p:txBody>
      </p:sp>
      <p:sp>
        <p:nvSpPr>
          <p:cNvPr id="25" name="Retângulo Arredondado em um Canto Diagonal 22">
            <a:extLst>
              <a:ext uri="{FF2B5EF4-FFF2-40B4-BE49-F238E27FC236}">
                <a16:creationId xmlns:a16="http://schemas.microsoft.com/office/drawing/2014/main" id="{888272F0-72CD-BC42-3FF1-A0D4F7CDC53C}"/>
              </a:ext>
            </a:extLst>
          </p:cNvPr>
          <p:cNvSpPr/>
          <p:nvPr/>
        </p:nvSpPr>
        <p:spPr>
          <a:xfrm>
            <a:off x="6260829" y="3811648"/>
            <a:ext cx="4333613" cy="1123713"/>
          </a:xfrm>
          <a:prstGeom prst="round2DiagRect">
            <a:avLst>
              <a:gd name="adj1" fmla="val 0"/>
              <a:gd name="adj2" fmla="val 28064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1"/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endParaRPr lang="pt-BR" sz="1600">
              <a:solidFill>
                <a:srgbClr val="76777B"/>
              </a:solidFill>
              <a:latin typeface="Montserrat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BC87987-0D53-C44F-A148-3B2A097D2CCE}"/>
              </a:ext>
            </a:extLst>
          </p:cNvPr>
          <p:cNvSpPr txBox="1"/>
          <p:nvPr/>
        </p:nvSpPr>
        <p:spPr>
          <a:xfrm>
            <a:off x="9637061" y="1952038"/>
            <a:ext cx="2070845" cy="12554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000" b="1">
                <a:solidFill>
                  <a:schemeClr val="bg1">
                    <a:lumMod val="95000"/>
                  </a:schemeClr>
                </a:solidFill>
                <a:latin typeface="Montserrat" pitchFamily="2" charset="0"/>
                <a:cs typeface="Verdana"/>
              </a:rPr>
              <a:t>Base de cálculo e hipótese de incidência amplas: </a:t>
            </a:r>
          </a:p>
          <a:p>
            <a:pPr>
              <a:lnSpc>
                <a:spcPct val="150000"/>
              </a:lnSpc>
            </a:pPr>
            <a:r>
              <a:rPr lang="pt-BR" sz="1000">
                <a:solidFill>
                  <a:schemeClr val="bg1">
                    <a:lumMod val="95000"/>
                  </a:schemeClr>
                </a:solidFill>
                <a:latin typeface="Montserrat" pitchFamily="2" charset="0"/>
                <a:cs typeface="Verdana"/>
              </a:rPr>
              <a:t>Operações e importações de bens materiais ou imateriais, inclusive direitos, ou serviços.</a:t>
            </a:r>
          </a:p>
        </p:txBody>
      </p:sp>
      <p:sp>
        <p:nvSpPr>
          <p:cNvPr id="38" name="Espaço Reservado para Texto 28">
            <a:extLst>
              <a:ext uri="{FF2B5EF4-FFF2-40B4-BE49-F238E27FC236}">
                <a16:creationId xmlns:a16="http://schemas.microsoft.com/office/drawing/2014/main" id="{8D0E7754-BDF4-16A9-5E01-A93CC99E98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514259"/>
            <a:ext cx="8785777" cy="394257"/>
          </a:xfrm>
        </p:spPr>
        <p:txBody>
          <a:bodyPr/>
          <a:lstStyle/>
          <a:p>
            <a:r>
              <a:rPr lang="pt-BR" sz="2400" b="1">
                <a:solidFill>
                  <a:schemeClr val="bg1"/>
                </a:solidFill>
              </a:rPr>
              <a:t>Devedor Contumaz x Crime contra a ordem Tributária</a:t>
            </a:r>
            <a:br>
              <a:rPr lang="pt-BR" sz="2400" b="1">
                <a:solidFill>
                  <a:schemeClr val="bg1"/>
                </a:solidFill>
              </a:rPr>
            </a:br>
            <a:endParaRPr lang="pt-BR" sz="2500">
              <a:solidFill>
                <a:schemeClr val="bg1"/>
              </a:solidFill>
            </a:endParaRPr>
          </a:p>
          <a:p>
            <a:endParaRPr lang="pt-BR" sz="2500">
              <a:solidFill>
                <a:schemeClr val="bg1"/>
              </a:solidFill>
            </a:endParaRPr>
          </a:p>
        </p:txBody>
      </p:sp>
      <p:sp>
        <p:nvSpPr>
          <p:cNvPr id="39" name="Espaço Reservado para Texto 30">
            <a:extLst>
              <a:ext uri="{FF2B5EF4-FFF2-40B4-BE49-F238E27FC236}">
                <a16:creationId xmlns:a16="http://schemas.microsoft.com/office/drawing/2014/main" id="{AE9A81B6-0220-BAF2-D88D-7A474BFFB6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9112" y="969918"/>
            <a:ext cx="5900236" cy="394257"/>
          </a:xfrm>
        </p:spPr>
        <p:txBody>
          <a:bodyPr/>
          <a:lstStyle/>
          <a:p>
            <a:r>
              <a:rPr lang="pt-BR"/>
              <a:t>Tipificação dos crimes contra a ordem tributária</a:t>
            </a:r>
          </a:p>
        </p:txBody>
      </p:sp>
      <p:pic>
        <p:nvPicPr>
          <p:cNvPr id="4" name="Gráfico 3" descr="Seta: girar para a direita com preenchimento sólido">
            <a:extLst>
              <a:ext uri="{FF2B5EF4-FFF2-40B4-BE49-F238E27FC236}">
                <a16:creationId xmlns:a16="http://schemas.microsoft.com/office/drawing/2014/main" id="{39D2759E-27D6-CAB2-FA68-497C1A9E6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5606" y="3025933"/>
            <a:ext cx="998455" cy="9144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DB6E51C-5330-5A4F-E44B-59B97C25955A}"/>
              </a:ext>
            </a:extLst>
          </p:cNvPr>
          <p:cNvSpPr txBox="1"/>
          <p:nvPr/>
        </p:nvSpPr>
        <p:spPr>
          <a:xfrm>
            <a:off x="8098971" y="2417245"/>
            <a:ext cx="3711571" cy="1293971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>
                <a:solidFill>
                  <a:schemeClr val="bg1"/>
                </a:solidFill>
                <a:latin typeface="Montserrat" pitchFamily="2" charset="0"/>
                <a:cs typeface="Verdana"/>
              </a:rPr>
              <a:t>Não há dúvida de que o sistema atual (tributário e penal) já prevê consequências significativas para casos de não recolhimento reiterado e fraudulento de tributos.</a:t>
            </a: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2CD642-5E62-F6A1-0192-294194B9F2BB}"/>
              </a:ext>
            </a:extLst>
          </p:cNvPr>
          <p:cNvSpPr txBox="1"/>
          <p:nvPr/>
        </p:nvSpPr>
        <p:spPr>
          <a:xfrm>
            <a:off x="7520423" y="5219353"/>
            <a:ext cx="3711571" cy="1293971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>
                <a:solidFill>
                  <a:schemeClr val="bg1"/>
                </a:solidFill>
                <a:latin typeface="Montserrat" pitchFamily="2" charset="0"/>
                <a:cs typeface="Verdana"/>
              </a:rPr>
              <a:t>Os devedores contumazes costumam declarar os tributos devidos para não serem </a:t>
            </a:r>
            <a:r>
              <a:rPr lang="pt-BR" sz="1400" b="1">
                <a:solidFill>
                  <a:schemeClr val="bg1"/>
                </a:solidFill>
                <a:latin typeface="Montserrat" pitchFamily="2" charset="0"/>
              </a:rPr>
              <a:t>enquadrados</a:t>
            </a:r>
            <a:r>
              <a:rPr lang="pt-BR" sz="1400" b="1">
                <a:solidFill>
                  <a:schemeClr val="bg1"/>
                </a:solidFill>
                <a:latin typeface="Montserrat" pitchFamily="2" charset="0"/>
                <a:cs typeface="Verdana"/>
              </a:rPr>
              <a:t> nas disposições relacionadas à sonegação fiscal.</a:t>
            </a:r>
            <a:endParaRPr lang="pt-BR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9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46F2E-D423-2ACD-D783-5164CD6D6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7D7B3264-98EE-4462-17FD-C70E2B95927F}"/>
              </a:ext>
            </a:extLst>
          </p:cNvPr>
          <p:cNvSpPr/>
          <p:nvPr/>
        </p:nvSpPr>
        <p:spPr>
          <a:xfrm flipH="1">
            <a:off x="677554" y="1963480"/>
            <a:ext cx="5244976" cy="3592494"/>
          </a:xfrm>
          <a:prstGeom prst="round1Rect">
            <a:avLst>
              <a:gd name="adj" fmla="val 33396"/>
            </a:avLst>
          </a:prstGeom>
          <a:solidFill>
            <a:schemeClr val="bg1">
              <a:lumMod val="85000"/>
            </a:schemeClr>
          </a:solidFill>
          <a:ln w="158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A7726ABE-4F67-9096-4C57-EABF817ADB4E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2003088" y="10309225"/>
            <a:ext cx="188912" cy="195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2384">
              <a:spcBef>
                <a:spcPts val="175"/>
              </a:spcBef>
            </a:pPr>
            <a:fld id="{81D60167-4931-47E6-BA6A-407CBD079E47}" type="slidenum">
              <a:rPr lang="pt-BR" spc="-50" smtClean="0"/>
              <a:pPr marL="32384">
                <a:spcBef>
                  <a:spcPts val="175"/>
                </a:spcBef>
              </a:pPr>
              <a:t>8</a:t>
            </a:fld>
            <a:endParaRPr spc="-32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DF52E6C-6096-503F-A4B4-EB1D6F78CC23}"/>
              </a:ext>
            </a:extLst>
          </p:cNvPr>
          <p:cNvSpPr txBox="1"/>
          <p:nvPr/>
        </p:nvSpPr>
        <p:spPr>
          <a:xfrm>
            <a:off x="1719574" y="2435535"/>
            <a:ext cx="4083685" cy="73692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50000"/>
              </a:lnSpc>
            </a:pPr>
            <a:r>
              <a:rPr lang="pt-BR" sz="1600" b="1">
                <a:solidFill>
                  <a:srgbClr val="C00000"/>
                </a:solidFill>
                <a:latin typeface="Montserrat" pitchFamily="2" charset="0"/>
                <a:ea typeface="Verdana" panose="020B0604030504040204" pitchFamily="34" charset="0"/>
                <a:cs typeface="Arial Black"/>
              </a:rPr>
              <a:t>A tese fixada pelo STF no julgamento do RHC 163334 foi a seguinte:</a:t>
            </a:r>
          </a:p>
          <a:p>
            <a:pPr marL="12700" marR="5080">
              <a:lnSpc>
                <a:spcPct val="150000"/>
              </a:lnSpc>
            </a:pPr>
            <a:endParaRPr lang="pt-BR" sz="1600" i="1">
              <a:solidFill>
                <a:srgbClr val="4A4A49"/>
              </a:solidFill>
              <a:latin typeface="Montserrat" pitchFamily="2" charset="0"/>
              <a:ea typeface="Verdana" panose="020B0604030504040204" pitchFamily="34" charset="0"/>
            </a:endParaRPr>
          </a:p>
          <a:p>
            <a:pPr marL="12700" marR="5080">
              <a:lnSpc>
                <a:spcPct val="150000"/>
              </a:lnSpc>
            </a:pPr>
            <a:endParaRPr lang="pt-BR" sz="1600">
              <a:latin typeface="Montserrat" pitchFamily="2" charset="0"/>
              <a:cs typeface="Arial Black"/>
            </a:endParaRPr>
          </a:p>
        </p:txBody>
      </p:sp>
      <p:sp>
        <p:nvSpPr>
          <p:cNvPr id="7" name="Espaço Reservado para Texto 28">
            <a:extLst>
              <a:ext uri="{FF2B5EF4-FFF2-40B4-BE49-F238E27FC236}">
                <a16:creationId xmlns:a16="http://schemas.microsoft.com/office/drawing/2014/main" id="{13CE5F56-84B1-10EE-D6D8-B9C805B2BC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514259"/>
            <a:ext cx="10545003" cy="394257"/>
          </a:xfrm>
        </p:spPr>
        <p:txBody>
          <a:bodyPr/>
          <a:lstStyle/>
          <a:p>
            <a:r>
              <a:rPr lang="pt-BR" sz="2400" b="1">
                <a:solidFill>
                  <a:schemeClr val="bg1"/>
                </a:solidFill>
              </a:rPr>
              <a:t>Devedor Contumaz x Crime contra a ordem Tributária</a:t>
            </a:r>
            <a:endParaRPr lang="pt-BR" sz="2400"/>
          </a:p>
        </p:txBody>
      </p:sp>
      <p:sp>
        <p:nvSpPr>
          <p:cNvPr id="9" name="Espaço Reservado para Texto 30">
            <a:extLst>
              <a:ext uri="{FF2B5EF4-FFF2-40B4-BE49-F238E27FC236}">
                <a16:creationId xmlns:a16="http://schemas.microsoft.com/office/drawing/2014/main" id="{61B54B7B-1D05-4B6B-2596-6F02AD058C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75" y="969048"/>
            <a:ext cx="4083685" cy="394257"/>
          </a:xfrm>
        </p:spPr>
        <p:txBody>
          <a:bodyPr/>
          <a:lstStyle/>
          <a:p>
            <a:r>
              <a:rPr lang="pt-BR"/>
              <a:t>Posição do STF sobre o tema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E4C5D9-29DB-19E3-AE8B-29BF9AF6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8" y="2437232"/>
            <a:ext cx="652670" cy="65267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16F4C97-E144-A752-D0B0-288B797B50B4}"/>
              </a:ext>
            </a:extLst>
          </p:cNvPr>
          <p:cNvSpPr txBox="1"/>
          <p:nvPr/>
        </p:nvSpPr>
        <p:spPr>
          <a:xfrm>
            <a:off x="1046921" y="3255011"/>
            <a:ext cx="5012455" cy="1897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lang="pt-BR" sz="1600" i="1">
                <a:solidFill>
                  <a:srgbClr val="4A4A49"/>
                </a:solidFill>
                <a:latin typeface="Montserrat" pitchFamily="2" charset="0"/>
                <a:ea typeface="Verdana" panose="020B0604030504040204" pitchFamily="34" charset="0"/>
              </a:rPr>
              <a:t>“O contribuinte que deixa de recolher, de forma contumaz e com” dolo de apropriação, o ICMS cobrado do adquirente de mercadoria ou serviço incide no tipo penal do art. 2º, II, da Lei nº 8.137/1990”</a:t>
            </a:r>
          </a:p>
        </p:txBody>
      </p:sp>
      <p:sp>
        <p:nvSpPr>
          <p:cNvPr id="10" name="Espaço Reservado para Texto 11">
            <a:extLst>
              <a:ext uri="{FF2B5EF4-FFF2-40B4-BE49-F238E27FC236}">
                <a16:creationId xmlns:a16="http://schemas.microsoft.com/office/drawing/2014/main" id="{B10373BF-3AF3-143D-4581-D7EBD051D704}"/>
              </a:ext>
            </a:extLst>
          </p:cNvPr>
          <p:cNvSpPr txBox="1">
            <a:spLocks/>
          </p:cNvSpPr>
          <p:nvPr/>
        </p:nvSpPr>
        <p:spPr>
          <a:xfrm>
            <a:off x="677554" y="5659379"/>
            <a:ext cx="5244976" cy="993540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40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Há relevante foco naquele devedor que “cobra” o tributo do adquirente das mercadorias mas não utiliza o montante recebido para o pagamento das obrigações tributárias, </a:t>
            </a:r>
            <a:r>
              <a:rPr lang="pt-BR" sz="1400" b="1" u="sng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apropriando-se indevidamente dos valores.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861C72F-9874-8C65-E14B-2DA3842CA648}"/>
              </a:ext>
            </a:extLst>
          </p:cNvPr>
          <p:cNvSpPr txBox="1"/>
          <p:nvPr/>
        </p:nvSpPr>
        <p:spPr>
          <a:xfrm>
            <a:off x="6385854" y="2910846"/>
            <a:ext cx="517486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600"/>
              </a:spcAft>
              <a:buClr>
                <a:schemeClr val="tx1"/>
              </a:buClr>
            </a:pPr>
            <a:r>
              <a:rPr lang="pt-BR" sz="1500" i="1">
                <a:latin typeface="Montserrat" panose="00000500000000000000" pitchFamily="2" charset="0"/>
              </a:rPr>
              <a:t>“(....) tais como o inadimplemento </a:t>
            </a:r>
            <a:r>
              <a:rPr lang="pt-BR" sz="1500" b="1" i="1">
                <a:latin typeface="Montserrat" panose="00000500000000000000" pitchFamily="2" charset="0"/>
              </a:rPr>
              <a:t>prolongado sem tentativa de regularização dos débitos</a:t>
            </a:r>
            <a:r>
              <a:rPr lang="pt-BR" sz="1500" i="1">
                <a:latin typeface="Montserrat" panose="00000500000000000000" pitchFamily="2" charset="0"/>
              </a:rPr>
              <a:t>, a venda de produto </a:t>
            </a:r>
            <a:r>
              <a:rPr lang="pt-BR" sz="1500" b="1" i="1">
                <a:latin typeface="Montserrat" panose="00000500000000000000" pitchFamily="2" charset="0"/>
              </a:rPr>
              <a:t>abaixo do preço de custo</a:t>
            </a:r>
            <a:r>
              <a:rPr lang="pt-BR" sz="1500" i="1">
                <a:latin typeface="Montserrat" panose="00000500000000000000" pitchFamily="2" charset="0"/>
              </a:rPr>
              <a:t>, a criação de obstáculos à fiscalização, a </a:t>
            </a:r>
            <a:r>
              <a:rPr lang="pt-BR" sz="1500" b="1" i="1">
                <a:latin typeface="Montserrat" panose="00000500000000000000" pitchFamily="2" charset="0"/>
              </a:rPr>
              <a:t>utilização de “laranjas” </a:t>
            </a:r>
            <a:r>
              <a:rPr lang="pt-BR" sz="1500" i="1">
                <a:latin typeface="Montserrat" panose="00000500000000000000" pitchFamily="2" charset="0"/>
              </a:rPr>
              <a:t>no quadro societário, a </a:t>
            </a:r>
            <a:r>
              <a:rPr lang="pt-BR" sz="1500" b="1" i="1">
                <a:latin typeface="Montserrat" panose="00000500000000000000" pitchFamily="2" charset="0"/>
              </a:rPr>
              <a:t>falta de tentativa de regularização </a:t>
            </a:r>
            <a:r>
              <a:rPr lang="pt-BR" sz="1500" i="1">
                <a:latin typeface="Montserrat" panose="00000500000000000000" pitchFamily="2" charset="0"/>
              </a:rPr>
              <a:t>dos débitos, o encerramento irregular das suas atividades, a </a:t>
            </a:r>
            <a:r>
              <a:rPr lang="pt-BR" sz="1500" b="1" i="1">
                <a:latin typeface="Montserrat" panose="00000500000000000000" pitchFamily="2" charset="0"/>
              </a:rPr>
              <a:t>existência de débitos inscritos em dívida ativa em valor superior ao capital social integralizado etc.</a:t>
            </a:r>
            <a:endParaRPr lang="pt-BR" sz="1500" b="1" i="1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endParaRPr lang="pt-BR" sz="150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áfico 15" descr="Balança da justiça com preenchimento sólido">
            <a:extLst>
              <a:ext uri="{FF2B5EF4-FFF2-40B4-BE49-F238E27FC236}">
                <a16:creationId xmlns:a16="http://schemas.microsoft.com/office/drawing/2014/main" id="{108DF685-C8C1-99E8-2FC8-8B1E93DFD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4438" y="2112369"/>
            <a:ext cx="646332" cy="64633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1E9196E-2088-05AE-1C6D-AA21C6AE921F}"/>
              </a:ext>
            </a:extLst>
          </p:cNvPr>
          <p:cNvSpPr txBox="1"/>
          <p:nvPr/>
        </p:nvSpPr>
        <p:spPr>
          <a:xfrm>
            <a:off x="6860770" y="2219220"/>
            <a:ext cx="48732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pt-BR" sz="16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Corte Constitucional esclarece ainda os critérios para verificação do caráter doloso: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0CC8A84-0635-1D38-1A84-A7CEF1E3246D}"/>
              </a:ext>
            </a:extLst>
          </p:cNvPr>
          <p:cNvSpPr txBox="1"/>
          <p:nvPr/>
        </p:nvSpPr>
        <p:spPr>
          <a:xfrm>
            <a:off x="6385854" y="5356799"/>
            <a:ext cx="5501346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pt-BR" sz="140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Ou seja, o não recolhimento de tributos, sem outras condutas dolosas, </a:t>
            </a:r>
            <a:r>
              <a:rPr lang="pt-BR" sz="1400" b="1" u="sng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não deve implicar em consequências penais.</a:t>
            </a:r>
          </a:p>
        </p:txBody>
      </p:sp>
    </p:spTree>
    <p:extLst>
      <p:ext uri="{BB962C8B-B14F-4D97-AF65-F5344CB8AC3E}">
        <p14:creationId xmlns:p14="http://schemas.microsoft.com/office/powerpoint/2010/main" val="70909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CA3DB-674A-EDE6-89BA-A850F472F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>
            <a:extLst>
              <a:ext uri="{FF2B5EF4-FFF2-40B4-BE49-F238E27FC236}">
                <a16:creationId xmlns:a16="http://schemas.microsoft.com/office/drawing/2014/main" id="{2F533FBA-C49F-809E-121E-63A088321251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2003088" y="10309225"/>
            <a:ext cx="188912" cy="195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2384">
              <a:spcBef>
                <a:spcPts val="175"/>
              </a:spcBef>
            </a:pPr>
            <a:fld id="{81D60167-4931-47E6-BA6A-407CBD079E47}" type="slidenum">
              <a:rPr lang="pt-BR" spc="-50" smtClean="0"/>
              <a:pPr marL="32384">
                <a:spcBef>
                  <a:spcPts val="175"/>
                </a:spcBef>
              </a:pPr>
              <a:t>9</a:t>
            </a:fld>
            <a:endParaRPr spc="-32"/>
          </a:p>
        </p:txBody>
      </p:sp>
      <p:sp>
        <p:nvSpPr>
          <p:cNvPr id="7" name="Espaço Reservado para Texto 28">
            <a:extLst>
              <a:ext uri="{FF2B5EF4-FFF2-40B4-BE49-F238E27FC236}">
                <a16:creationId xmlns:a16="http://schemas.microsoft.com/office/drawing/2014/main" id="{9952C21A-8F01-C28B-23F0-5A479CD2C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514259"/>
            <a:ext cx="6912349" cy="394257"/>
          </a:xfrm>
        </p:spPr>
        <p:txBody>
          <a:bodyPr/>
          <a:lstStyle/>
          <a:p>
            <a:r>
              <a:rPr lang="pt-BR" sz="2500"/>
              <a:t>Devedor Contumaz x Grande Devedor</a:t>
            </a:r>
          </a:p>
        </p:txBody>
      </p:sp>
      <p:sp>
        <p:nvSpPr>
          <p:cNvPr id="9" name="Espaço Reservado para Texto 30">
            <a:extLst>
              <a:ext uri="{FF2B5EF4-FFF2-40B4-BE49-F238E27FC236}">
                <a16:creationId xmlns:a16="http://schemas.microsoft.com/office/drawing/2014/main" id="{D6C337BD-7691-C145-DFE7-7078C59E35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75" y="971306"/>
            <a:ext cx="4083685" cy="394257"/>
          </a:xfrm>
        </p:spPr>
        <p:txBody>
          <a:bodyPr/>
          <a:lstStyle/>
          <a:p>
            <a:r>
              <a:rPr lang="pt-BR"/>
              <a:t>Diferenças entre os conceitos</a:t>
            </a:r>
          </a:p>
        </p:txBody>
      </p:sp>
      <p:sp>
        <p:nvSpPr>
          <p:cNvPr id="3" name="Retângulo: Único Canto Arredondado 2">
            <a:extLst>
              <a:ext uri="{FF2B5EF4-FFF2-40B4-BE49-F238E27FC236}">
                <a16:creationId xmlns:a16="http://schemas.microsoft.com/office/drawing/2014/main" id="{F1E557E9-4430-0333-A2E3-6D891E512EFF}"/>
              </a:ext>
            </a:extLst>
          </p:cNvPr>
          <p:cNvSpPr/>
          <p:nvPr/>
        </p:nvSpPr>
        <p:spPr>
          <a:xfrm flipV="1">
            <a:off x="947296" y="1845954"/>
            <a:ext cx="5094916" cy="4806772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11">
            <a:extLst>
              <a:ext uri="{FF2B5EF4-FFF2-40B4-BE49-F238E27FC236}">
                <a16:creationId xmlns:a16="http://schemas.microsoft.com/office/drawing/2014/main" id="{8DA88F83-F98C-4404-DC26-0AFA90199C91}"/>
              </a:ext>
            </a:extLst>
          </p:cNvPr>
          <p:cNvSpPr txBox="1">
            <a:spLocks/>
          </p:cNvSpPr>
          <p:nvPr/>
        </p:nvSpPr>
        <p:spPr>
          <a:xfrm>
            <a:off x="2092787" y="1738472"/>
            <a:ext cx="2658953" cy="39425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Devedor Contumaz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C53AC7F-C045-EE14-CB64-F35125D02032}"/>
              </a:ext>
            </a:extLst>
          </p:cNvPr>
          <p:cNvSpPr txBox="1"/>
          <p:nvPr/>
        </p:nvSpPr>
        <p:spPr>
          <a:xfrm>
            <a:off x="1054536" y="2259421"/>
            <a:ext cx="468138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8440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40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Reiterado não recolhimento de tributos sem justificativa válida. </a:t>
            </a:r>
          </a:p>
          <a:p>
            <a:pPr marL="284400" indent="-28440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40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Não há discussão jurídica relevante relacionada as cobranças e não é feito qualquer esforço para regularização do crédito tributário.</a:t>
            </a:r>
          </a:p>
          <a:p>
            <a:pPr marL="284400" indent="-28440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40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Adota práticas que indicam má-fé como fraudes em obrigações acessórias e </a:t>
            </a:r>
            <a:r>
              <a:rPr lang="pt-BR" sz="1400" b="1" u="sng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desiquilíbrios concorrenciais </a:t>
            </a:r>
            <a:r>
              <a:rPr lang="pt-BR" sz="140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(redução do preço em razão do não pagamento).</a:t>
            </a:r>
          </a:p>
          <a:p>
            <a:pPr marL="284400" indent="-28440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40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Ou seja, o crédito tributário é apenas um dos fatores para a caracterização do contribuinte como devedor contumaz.</a:t>
            </a:r>
          </a:p>
          <a:p>
            <a:pPr marL="284400" indent="-28440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400" b="1" u="sng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Um devedor sem capacidade de gerar desequilíbrios concorrenciais no mercado não pode ser considerado contumaz</a:t>
            </a:r>
            <a:r>
              <a:rPr lang="pt-BR" sz="140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sob pena de extrapolar sua definição.</a:t>
            </a:r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2C99EC1C-EB09-27C6-B847-F78615946A9F}"/>
              </a:ext>
            </a:extLst>
          </p:cNvPr>
          <p:cNvSpPr>
            <a:spLocks/>
          </p:cNvSpPr>
          <p:nvPr/>
        </p:nvSpPr>
        <p:spPr>
          <a:xfrm flipV="1">
            <a:off x="6415746" y="1845952"/>
            <a:ext cx="5200865" cy="4806773"/>
          </a:xfrm>
          <a:prstGeom prst="round1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Texto 11">
            <a:extLst>
              <a:ext uri="{FF2B5EF4-FFF2-40B4-BE49-F238E27FC236}">
                <a16:creationId xmlns:a16="http://schemas.microsoft.com/office/drawing/2014/main" id="{5968CF9C-285D-D292-EE52-835C92F5AF2C}"/>
              </a:ext>
            </a:extLst>
          </p:cNvPr>
          <p:cNvSpPr txBox="1">
            <a:spLocks/>
          </p:cNvSpPr>
          <p:nvPr/>
        </p:nvSpPr>
        <p:spPr>
          <a:xfrm>
            <a:off x="7633729" y="1746295"/>
            <a:ext cx="2658953" cy="39425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Grande Devedor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0D39962-6F13-DA71-74B0-C9DF9B1BE1C4}"/>
              </a:ext>
            </a:extLst>
          </p:cNvPr>
          <p:cNvSpPr txBox="1"/>
          <p:nvPr/>
        </p:nvSpPr>
        <p:spPr>
          <a:xfrm>
            <a:off x="6538232" y="2132729"/>
            <a:ext cx="4972431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8440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4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Possui valores expressivos em dívidas tributárias (que muitas vezes não representam % relevante de seu patrimônio), mas </a:t>
            </a:r>
            <a:r>
              <a:rPr lang="pt-BR" sz="1400" i="1" u="sng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pode</a:t>
            </a:r>
            <a:r>
              <a:rPr lang="pt-BR" sz="1400" i="1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estar discutindo alguma controvérsia jurídica no âmbito administrativo ou judicial.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4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Exemplo: </a:t>
            </a:r>
          </a:p>
          <a:p>
            <a:pPr lvl="1" algn="just">
              <a:spcAft>
                <a:spcPts val="600"/>
              </a:spcAft>
              <a:buClr>
                <a:schemeClr val="tx1"/>
              </a:buClr>
            </a:pPr>
            <a:r>
              <a:rPr lang="pt-BR" sz="14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(i) Contribuinte com discussões bilionárias relacionadas a amortização do ágio em operações societárias; </a:t>
            </a:r>
          </a:p>
          <a:p>
            <a:pPr lvl="1" algn="just">
              <a:spcAft>
                <a:spcPts val="600"/>
              </a:spcAft>
              <a:buClr>
                <a:schemeClr val="tx1"/>
              </a:buClr>
            </a:pPr>
            <a:r>
              <a:rPr lang="pt-BR" sz="14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1400" err="1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pt-BR" sz="14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) Contribuinte que teve contra si relevante glosa de créditos de PIS/COFINS, em relação aos quais será discutida a sua essencialidade e relevância nos termos do entendimento jurisprudencial.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4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 período de inadimplência expressiva é momentâneo;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4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Os valores não recolhidos são empregados na continuidade do negócio e não para redução dos preços em ataque a concorrência.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150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inal de Multiplicação 13">
            <a:extLst>
              <a:ext uri="{FF2B5EF4-FFF2-40B4-BE49-F238E27FC236}">
                <a16:creationId xmlns:a16="http://schemas.microsoft.com/office/drawing/2014/main" id="{1505750E-69EB-75F1-EA2A-99B7DA24B9CF}"/>
              </a:ext>
            </a:extLst>
          </p:cNvPr>
          <p:cNvSpPr/>
          <p:nvPr/>
        </p:nvSpPr>
        <p:spPr>
          <a:xfrm>
            <a:off x="5797164" y="3549086"/>
            <a:ext cx="884544" cy="991618"/>
          </a:xfrm>
          <a:prstGeom prst="mathMultiply">
            <a:avLst>
              <a:gd name="adj1" fmla="val 1657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072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 G E D ! 5 7 4 0 3 . 1 < / d o c u m e n t i d >  
     < s e n d e r i d > B E R N A R D O . C A S T E L L A N I < / s e n d e r i d >  
     < s e n d e r e m a i l > B E R N A R D O . C A S T E L L A N I @ S O U Z A O K A W A . C O M . B R < / s e n d e r e m a i l >  
     < l a s t m o d i f i e d > 2 0 2 5 - 0 1 - 1 7 T 2 1 : 1 4 : 1 4 . 0 0 0 0 0 0 0 - 0 3 : 0 0 < / l a s t m o d i f i e d >  
     < d a t a b a s e > G E D < / d a t a b a s e >  
 < / p r o p e r t i e s > 
</file>

<file path=customXml/itemProps1.xml><?xml version="1.0" encoding="utf-8"?>
<ds:datastoreItem xmlns:ds="http://schemas.openxmlformats.org/officeDocument/2006/customXml" ds:itemID="{909CEB73-65DB-4AB6-87F3-B76511F4B04D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2678</Words>
  <Application>Microsoft Office PowerPoint</Application>
  <PresentationFormat>Widescreen</PresentationFormat>
  <Paragraphs>191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Montserrat</vt:lpstr>
      <vt:lpstr>Montserrat SemiBold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Infraestrutura, Regulatório e Negócios Governamentais</dc:title>
  <dc:creator>Fernando Gallacci</dc:creator>
  <cp:lastModifiedBy>Roberta Romanini Bitar</cp:lastModifiedBy>
  <cp:revision>1</cp:revision>
  <cp:lastPrinted>2024-10-22T19:38:24Z</cp:lastPrinted>
  <dcterms:created xsi:type="dcterms:W3CDTF">2023-02-08T11:44:24Z</dcterms:created>
  <dcterms:modified xsi:type="dcterms:W3CDTF">2025-03-31T16:00:07Z</dcterms:modified>
</cp:coreProperties>
</file>