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78" r:id="rId3"/>
    <p:sldId id="379" r:id="rId4"/>
    <p:sldId id="258" r:id="rId5"/>
    <p:sldId id="295" r:id="rId6"/>
    <p:sldId id="296" r:id="rId7"/>
    <p:sldId id="320" r:id="rId8"/>
    <p:sldId id="322" r:id="rId9"/>
    <p:sldId id="313" r:id="rId10"/>
    <p:sldId id="297" r:id="rId11"/>
    <p:sldId id="292" r:id="rId12"/>
    <p:sldId id="298" r:id="rId13"/>
    <p:sldId id="299" r:id="rId14"/>
    <p:sldId id="300" r:id="rId15"/>
    <p:sldId id="317" r:id="rId16"/>
    <p:sldId id="318" r:id="rId17"/>
    <p:sldId id="319" r:id="rId18"/>
    <p:sldId id="306" r:id="rId19"/>
    <p:sldId id="309" r:id="rId20"/>
    <p:sldId id="307" r:id="rId21"/>
    <p:sldId id="256" r:id="rId22"/>
    <p:sldId id="308" r:id="rId23"/>
    <p:sldId id="323" r:id="rId24"/>
    <p:sldId id="325" r:id="rId25"/>
    <p:sldId id="324" r:id="rId26"/>
    <p:sldId id="380" r:id="rId27"/>
    <p:sldId id="381" r:id="rId28"/>
    <p:sldId id="315" r:id="rId29"/>
    <p:sldId id="316" r:id="rId30"/>
    <p:sldId id="275"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n Monsores de Sá" userId="b22a476e-436f-4986-bdbe-961875d62a67" providerId="ADAL" clId="{3511B995-8AE5-4F96-8F20-2C5F7F8455E1}"/>
    <pc:docChg chg="delSld">
      <pc:chgData name="Natan Monsores de Sá" userId="b22a476e-436f-4986-bdbe-961875d62a67" providerId="ADAL" clId="{3511B995-8AE5-4F96-8F20-2C5F7F8455E1}" dt="2023-09-14T11:40:54.154" v="2" actId="47"/>
      <pc:docMkLst>
        <pc:docMk/>
      </pc:docMkLst>
      <pc:sldChg chg="del">
        <pc:chgData name="Natan Monsores de Sá" userId="b22a476e-436f-4986-bdbe-961875d62a67" providerId="ADAL" clId="{3511B995-8AE5-4F96-8F20-2C5F7F8455E1}" dt="2023-09-14T11:40:54.154" v="2" actId="47"/>
        <pc:sldMkLst>
          <pc:docMk/>
          <pc:sldMk cId="774014730" sldId="314"/>
        </pc:sldMkLst>
      </pc:sldChg>
      <pc:sldChg chg="del">
        <pc:chgData name="Natan Monsores de Sá" userId="b22a476e-436f-4986-bdbe-961875d62a67" providerId="ADAL" clId="{3511B995-8AE5-4F96-8F20-2C5F7F8455E1}" dt="2023-09-14T11:37:23.559" v="1" actId="47"/>
        <pc:sldMkLst>
          <pc:docMk/>
          <pc:sldMk cId="1931590376" sldId="321"/>
        </pc:sldMkLst>
      </pc:sldChg>
      <pc:sldChg chg="del">
        <pc:chgData name="Natan Monsores de Sá" userId="b22a476e-436f-4986-bdbe-961875d62a67" providerId="ADAL" clId="{3511B995-8AE5-4F96-8F20-2C5F7F8455E1}" dt="2023-09-14T11:37:08.386" v="0" actId="47"/>
        <pc:sldMkLst>
          <pc:docMk/>
          <pc:sldMk cId="1227840250" sldId="332"/>
        </pc:sldMkLst>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saudegov-my.sharepoint.com/personal/natan_sa_saude_gov_br/Documents/habilitados%20raras.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'[habilitados raras.xlsx]Mapa'!$A$2:$B$14</cx:f>
        <cx:nf>'[habilitados raras.xlsx]Mapa'!$A$1:$B$1</cx:nf>
        <cx:lvl ptCount="13" name="Estado">
          <cx:pt idx="0">BA</cx:pt>
          <cx:pt idx="1">CE</cx:pt>
          <cx:pt idx="2">DF</cx:pt>
          <cx:pt idx="3">ES</cx:pt>
          <cx:pt idx="4">GO</cx:pt>
          <cx:pt idx="5">MG</cx:pt>
          <cx:pt idx="6">PA</cx:pt>
          <cx:pt idx="7">PE</cx:pt>
          <cx:pt idx="8">PR</cx:pt>
          <cx:pt idx="9">RJ</cx:pt>
          <cx:pt idx="10">RS</cx:pt>
          <cx:pt idx="11">SC</cx:pt>
          <cx:pt idx="12">SP</cx:pt>
        </cx:lvl>
        <cx:lvl ptCount="13" name="País">
          <cx:pt idx="0">Brasil</cx:pt>
          <cx:pt idx="1">Brasil</cx:pt>
          <cx:pt idx="2">Brasil</cx:pt>
          <cx:pt idx="3">Brasil</cx:pt>
          <cx:pt idx="4">Brasil</cx:pt>
          <cx:pt idx="5">Brasil</cx:pt>
          <cx:pt idx="6">Brasil</cx:pt>
          <cx:pt idx="7">Brasil</cx:pt>
          <cx:pt idx="8">Brasil</cx:pt>
          <cx:pt idx="9">Brasil</cx:pt>
          <cx:pt idx="10">Brasil</cx:pt>
          <cx:pt idx="11">Brasil</cx:pt>
          <cx:pt idx="12">Brasil</cx:pt>
        </cx:lvl>
      </cx:strDim>
      <cx:numDim type="colorVal">
        <cx:f>'[habilitados raras.xlsx]Mapa'!$C$2:$C$14</cx:f>
        <cx:nf>'[habilitados raras.xlsx]Mapa'!$C$1</cx:nf>
        <cx:lvl ptCount="13" formatCode="Geral" name="Número">
          <cx:pt idx="0">2</cx:pt>
          <cx:pt idx="1">2</cx:pt>
          <cx:pt idx="2">2</cx:pt>
          <cx:pt idx="3">1</cx:pt>
          <cx:pt idx="4">2</cx:pt>
          <cx:pt idx="5">4</cx:pt>
          <cx:pt idx="6">1</cx:pt>
          <cx:pt idx="7">1</cx:pt>
          <cx:pt idx="8">3</cx:pt>
          <cx:pt idx="9">1</cx:pt>
          <cx:pt idx="10">2</cx:pt>
          <cx:pt idx="11">2</cx:pt>
          <cx:pt idx="12">4</cx:pt>
        </cx:lvl>
      </cx:numDim>
    </cx:data>
  </cx:chartData>
  <cx:chart>
    <cx:plotArea>
      <cx:plotAreaRegion>
        <cx:series layoutId="regionMap" uniqueId="{F27B9F52-286B-4D30-A76C-D0948091BB36}">
          <cx:tx>
            <cx:txData>
              <cx:f>'[habilitados raras.xlsx]Mapa'!$C$1</cx:f>
              <cx:v>Número</cx:v>
            </cx:txData>
          </cx:tx>
          <cx:dataId val="0"/>
          <cx:layoutPr>
            <cx:geography cultureLanguage="pt-BR" cultureRegion="BR" attribution="Da plataforma Bing">
              <cx:geoCache provider="{E9337A44-BEBE-4D9F-B70C-5C5E7DAFC167}">
                <cx:binary>7Hvbkp441uWrOHw9yhI6IOjo7ohfwPfl+ezy4YZIZ2aBAEkgIU5v88dcz1P0i81Ou+yys1yedkXP
xVQMjnA6EQJJW3vvtdaW/36//O2+e7xzLxbdGf+3++UfL+tx7P/200/+vn7Ud/5Aq3tnvf1lPLi3
+if7yy/q/vGnB3c3K1P9RHDEfrqv79z4uLz859/hbdWjPbX3d6Oy5io8uvX60Ydu9N9p+2bTi3sb
zPjUvYI3/eOldHdedS9f3D1oZXLlR6fuxwju/9fLF49mVON6u/aP/3j5VfvLFz89f/nvBvKig7GO
4QH6oogcpIKkGNP05YvOmupTA00OOI4ITYVIP16fvnp+p6GnvKvV3adb3xrIh2HcPTy4R+9hDh9+
fu721Zg/TukPZq+8zT6uS2afRiyvP0zxp6/X/Z9/f3YDJv3szhemeb5C/6emf9cyWfG9BflBy9AD
kVAapSnHH6/o9wZKkhRHnHz66kfLZLC3//Xfn+79+6b51O+ZbZ4m9Rewzf7ieyvyg7aJ4oM4xVRg
Hn+0DZjgS+dh6QHhCU0wGOjDlXz6+EcT7a3613/7T/f+fRN96vfMRE9z+wuYKN99b0V+1ET8QKQk
ijBjz2wjDhIIahwnvzoW+NXHcPrRNh8j7Whf7B4fHt0dBOA/DrbfjnG/f8Mzez1N9C9gr7P999bm
R+2VHqRREjPIrt8Md4wepJTH8Az92E4/ffyj2c6UufMv9mAx9Scc6+vez8z1NM+/gLmKm08r9q2A
84PmIviA4lgI/JShni6IcF9FwA/thIBFP331o50K3//rfzkF/nVzZ0b7qfFbQ/q2d/3uBc+s9TTN
v4C1Lv/re0vzg9aKDhhNKeQq8tF38DMswZIDloo4Sciv+QrA4Jcx8fLPIYpfuz0z0NPM/goG+k+C
veQA0lEUpwKQ+IfrmYEog+jIYgoPfXQ38cxAj87c6ffh/k841OUXfZ+b6q+B/S6BM/xxEv9BXyIc
nAkzsBT7aIpnxOkJ+yWMRxEkq4/Xp49/DIDgFHfmz+Dzzx2fGwlm9xfwp+vjT+v0rVzwo0YCWgvg
GwOD/WyEr9ITPYjSWND0U0B8hiaulX3x8Pji+M48KvcnfOp5/2cme5rrX8Fk/0lEQfEBiBCcPEcS
PDogEBkpNH4Mjc/o7tNS78GlwFwPACrCnwDs33jFc4P9NUDFTfaf9DFxwAH3AWKHHx+uZxAQFCQW
JQTzbyP2J/x39yK7G+8cYPfvDezbQPB5/2cme5rrX8DHbi6/tzI/GhbpAac0jdOn0Ph0PYMZDHQN
kiRxgn+16DPd4uZf/9O+uLwL3Z8IiV/2fW4qmOP/g6b6ElJ8NfwfFmGBLH248DMdidODjwlK/KYz
fYnLP0nEfzySb7vOp35fjRq01V8V5/87musf67GfFeocgkHxQdr+QpL9fuuHCYIC/6zr9/Dex9U6
evjHSyriFJb8s2T+9JKviM/XusDvOj7e+RFEdJoeJBzIsIjSKIpJhAESzo8fmiB7YSBekNUADwoK
BOvlC2PdWD9p7+yA0KcAGeGY45gyaPM2fGgjAGAI+WB2IGY8JvxzreHSdmtlzedl+fX3FyboS6vM
6P/xkif85Yv+43NP84xZHEX0SchPYIig6Cfwqf7+7hoKGvB49D+mxaRuNYxkRNShyZtVj/WuQ6tI
rhLE+qZIRh6Nu15vos1HhRJWGJGgfeIR6aTyCbrctmrecpr2qt25aQr8dEZhTGQTTEAFmsa+KoQx
RkkfUc+k5ZNfTkeUdFa61A6jVEhN8yERoWrkKkqf64rp8SzUGwo/N32g9S9xXy3tFV9Q+CWOh7Gv
pbe8X47mLil9oWJr1pNpmRacDf04DOeM0coWqzVtezG4vr+YerOedyP28w1deLlJO4kx2vO1rkSb
oRWrJZurmdKjMl64lZFBMc5S3ZY2m7spLHmLqavzpvS0u7Jx4pfM656nWTRENZZoxB3eaYyQzZu+
wavcdD1jLgkF0+DDTk/VGEuSEt/vNh9tTe50G62yRqmi91GfhjETaBurojW6/zlZllYXdDVbeRjr
pmOSxNX8Vs9iqo4Xj7U6LxEyKMcMiUlCxaYadmPa6ehoGZz2r9KkZiwjTbmlxdxrhw4N8vGUDziJ
bokul3ZXu76Lc6149HpbaN3KuEk3eKLUPs7LdSbTYSKiRuzWhghusynQuD/rO5X6S4Ynm2Zg26GU
TTSn8T4hIR0Pm7Jpeb6utR/zpI84vYoMG0Mx8DZtdkiIuioaPosk47bnZR63fEpPRd2Nc7ZtyTLJ
Ufl4kb3pmJNhIUQfomSa15tOzJvP8Da1fcYJSSdpdDfT90201UYGl9RXQnd9KOqSpXfWdaTbd+PY
hTxuGDKn2ouxL5z3U3+CloHisyUJ9SgxCtV62YtBL7crYaTLfVfiU0YUR4UlfGqPnHAIybZs5nQf
l2U5y7Xj24MLOn4Ya+1uWExKng8bdrzQvE3WfJmXIZLp6Ci/Z4IsrxeG1rt46Jq4WJ1DPG+7jY07
VjokYGUrxPYbtxM96dBmh31Xjbo9VjquzG29bmVZVFEa1DWvKx0XCUeTyDzs5pAv/bouN7Qfqkr2
KuZ0X5sUv586GwXZrG3Vvurw3CSnM3YryRMYwhvmI7HuYefFsezXOUUZ7nXdyC1dgz9a4lKEQSKl
XVIwUmmU8WW6nmmaqJyVaKNSxWP0s8KlYRL82PRZAFcp2BTAoiKlJ828mj102F6nER/6QrvV1pdL
Oo3zzliqxG4E6/GMEYLCTWk8tRmH0ma6G6ibxtOt7KsHFra22Yl0wyrj5TxVBQ4R0tk2L4zCkOg0
XBnLlkZOpfNYVtzMxYwnvFep3Qpc10Hv8dCWKB/JaObd0pKllZpF9nFNqokXvV2NP156k8SHQa1t
mns99OZEr/N6aJct7rxsRWLoIa1IiI5cY0uxn6dkYscGmSne8wbGl8cT4eNR8EO97vsAvY/iKsDG
kKUBJx/Om8YxlIuZb+XR7BeS5CHEAR/Nc79Gr+KhIfYkmvrVH7LB41pW6eysRIE7lxNDeSurOqlI
tiId+ddt2T/t29Qi5TPhRLecVWvCetly3ujjAPuqyybES3pZTY11XE4kNvUuctVwqyvRQxBGAzpP
sdu2givaaFknSDenrI76d9oaQS5wYK2VmK+dyQwotlueEFOJm8Wlqtn7IVUsCyLh+kRNGoWdod6a
rK6TwR5SJyYtJ5+y5kTxalWZLbdy2U8Cb1tTjIvxZbFtGyG3UW1VWsQwZJShkRt0TVY6U1mzalsO
l5TO0570bOsv6spXskySozReeydRm9Q/J5sG60hT0VYdRpAZ9PGCk3l7WMeqi3dN3xm+q9vGo52K
5lXvIxrZqzjWbjqaSiqi/TrMqj9s2Vo1lRzRmKYST03HTxFLE3sMg2PTzlNWppKRafAnvm9gC7bl
An/71pcQXad46QaJR6GHC9M0i915s6XxbhpbWxV2HSdcpNNE68uqH0rLpSUNro5MkkxxUc1DR3cs
HVZdVN7F4skJ+Shpy+F+kgQeZ0ij+RYAupoy5VZU5kQT1JwuQzItBaVas6wZbafuERng63qLUDxk
gZXlVPT94tRZM5pAj3u1NXUGwVbjIkCsH4p0HLb1WLfpvF21U7/R46YZBZJxgEB5Epqur2QtDGsu
INg5dBWVZUiLMa76B7sgbGWM4urRoNLZbGhp38uQirdNWM+6sTmb2ez7vRM19qftuhhonUre7Poy
5a/7qNLhMp27mECywaQsPA3RtqO0RH1GUTvfJlW3VCD8C/bK6rKNZNP0yBRR2Q1rnsQ2Hk/npOEh
x5yNPHPxCKEDpucWyRurpse0TA49Vw4XVPnWbBlVCFzHRaZ+PUXUFhCEGnJikxbSRMXt8p4tKSl3
eBzXSFa6Kp1kqVo32bqecImtsC5v47m5s30y31YBQzBkEA1tXmEKJsSO1JX0C3VzkeANto3VOtic
2TKa5GzLtTqzSWrDnm1uMccsmpt1x1q13LotLVuJUK+6XbINm71jZIDd1+oZ9sMccx6Ox1VV9Bcy
pKXbWU62NFfwhliaSRMzSWqbGO+ScYZINtMa9gIhy0YKvywVROqBiCobteZhn0QNoBZiGltAZvJN
1lgbiywJum8yEKXr+XhSVjSZG1Q77Vtnxhy3NEUnYxABNRKixlRd276FyEAaGwQE53FJ96vofZ/3
Udzak2FlbbQbaTIpOehEzRLQ6HhnFkgJu3VFI/jCuvSkl73vonCoy9VMp/MUIARuvrJgvKeVyTe8
NeisF7Vj+34OdDzvO4C5BRpa8JdONF1ckCme0+sKHJ51Geq2luY1BtX8Ytp4vOaCinnJKjM7duEA
jNVKNrSs9Jlo+yW68RC9Sg2Bzm/2lmndpG8mJcC21s++hF3ea5O5eWjc5ZCA1181CWvDjiK/Jqd8
wrwrnMNhA59ng66lM3XTHbUN7NzZYWOuk6TszRVNVuVeNSvl1dFYrtE8SGGUG/aYLdXDOIjUFoOB
OnU2QgLtO7k6PJRHVZn249FsQr9clr4z9aGxdlwleGTb3DaiJZsElB+iXYTbJi0wb+l2aUy1lFnS
xdMqUZ+wIcgBwBKSymL7i8Pt2r7Rpl+R9LXNQxMNi1xj15s7AOLDsJ9Y4PqQRe3yfiYpF5LXtMIX
lA7c7BuBGnsjZtRfMz9g1Mo2tmiBPLUiK4ON1PBac9pHWazSoc6QncbtrKzWKMl6VfEq1zEeu51g
4JViiLjO51kDNJuHGlO5uQjsLiqMt2NfUnAjgTRNj1mAKWeb0pvf0SF4n9VCK5WjplNjUSkqVF4n
cU2OUtbVRyEirJZNJ0abrWACm3W8ZVU+mWiudoCz+7goBV3avYDdeb7EXVddLBEIU8cYV+W7Reme
ZDWpm7lYVr4OxTqqml6U1eRxnkz0aGjDcI/ibp3kstpmOkRDQk4aJ0jytu2UJ9lSIqx2Yh4grM4D
atlhzcdxkIRspTrZQpjr/MuzTV/xvHvbr05V9a/Hyj7/+s+zT2fVPpx3+u3+08G033676B/Nzege
H8ezu/75k0/E/POjvx2ceiLDn09RPaPXH4+4/QH3/m7jv0fMiUiA8X6HmH9Dsv2Nnf/a+1d2DgUZ
KFNDFgepklICFevf2Lk4iFmSwqaGP4DO4/g3dk4E1OTIk1RGCCYRS6CQ/YmdUzicBRWeGE7OCRpT
kkQ/ws6hdvc1N386SIShnAQiQEJjDuP7kpunc8LIOEcLcE4ifb9ktHMybt+h4dUWDfKLZfp1y3wp
BbDo2edEAjURjjlP4XgZ43EMYsVXn3MOaPXcDkU/igvlBRlCJpqGmUTaJXCa7LgtJ29lslQCzxny
dkq1dAGt0ywnV/E2ACIKLNmbjqwBUmYpDCBgMdhJpu2c6DdrqHzbZmWMBRMFq2ytdK5T3qgx3xTR
q8/6rurcVUjdmNx6P0NAy1xdbomQNNWjjbKkrLxNc5p0T2AmbNT2dTb6ch6B5PflO15Z9TM3nbPH
rCQTy+d2bMv9DFwn6yB4L+/KwRt/baIpGS7GoTEXW+/q8zotgfcTiholF6c5QMzYlAHgGE2v6BAD
Py7ZOPWycZN770XZPlY0MUZuwvenk+r7K0/n6tHVwZm8nGxEJUQ+CFcY+yXJKzOWcy6AHG67umnd
vfFNC8BC9SWVlAGZkxS4+HEamRaI+1xGlzOyqN5DlsLvewqMN2OoHm43sSy3HRCCqzl18/1GBv4z
zF8NEHZn9ABRmtQZ5oZe2WGyp9VY82HnAd6TfRMz/vOybun0Jl4aHssVpAGQFmoUmgwICVZSEwBU
Mg1d9a7v/HZqUhOsrFu9aUkjLnweorrh1yKo5o6EZjEyaiY+Z7UFg0hcDX2SdYmNbAawcGiBpa+K
yz5MaZJPaGQA4tsyiSQRKsyy7iB53dZ+9b0kLhmbzNYVMPxVb0a8Th0KK2hL1cRkz9fldNnmXkgz
06CyJRVdIVjt92Hy4/thQuGUjttWZmIkqskZAP+1QIAQ3w3dMAwFb0EaA4CqSXmku8FNwNtVNO7L
pHUeIntI7ksFmVgSjFIktzIxQ9bVPpA8Fa2JdzoejchoPzbbbpsRaDjT4jaSAcVhVMaxF1TO66SS
zG6i63IDekIsk4olM0xO0Bb+7pnPtqnmLQCxWHc5SsXKss51Nc82OmCS0agm7V7Hfp3ydmw6m0d1
X3vpTQv82FEMKZzB9gNWxSCxyVRPyIJEF0K1byJmkwzhsnurhikupdrGYcyWYTRLjks7thJqbU5k
McDaQXZxWqZZMhoyS8xWPWTIufY17CYSdhOfnDvsVoG7TI2Cj3lqk5hn4D5rnbW+S0OWJuW8FUsv
VCNHyMckpyHu3hA+60YOpEneEad6K9toxI9LiYHDik5UD6Ks5zGjFQV873Dc93kbQRiUZUkASqum
bkVmIr3QHDlcoqymSymK0g/xWy5MB9RVDe1uBbVxPnSzXpsdBzI6ZVYzOsFqYk5yPpr+zYC3fsqW
OIR6Z1cn4Cj1VJ+hpyyeKZ+maDekvAJM0kaLyCNA1y2oeF70BZnjimeENaGUGzGg6M0srk22oGVR
h6SZuXsyHsES95bewCy29gKPIPFk0RarOvcJkIAd4pR1eSWSjR8iN6M1X0P79GI/a3uU0nbUh8YD
lz+aVKXWJ0Zi65yTCZWZGhKwdeUw2QoLgikD59hMVZgoMqlUEM8Bvdfgt8UMycLKtVadyvzc2DaP
fYxB/xHYTEVdu/F2QZ6YQmuhQ77CMQW0a3gZJ6fNlEI0b3hl0qO64uPDtrnJnG2iirdsq1dOd5oT
i0DMYpHLUL1U11ML1KXXiRCy8nHZgNzVxvU1iBcsfdV0Ew3FYgk4f8X42EiRMBFk0tZhPk67kbKC
Y0sisF+Hh1ddOppxNw6TaN8woY2/mEC4VXnKEJ6yvl60O0zQjNwdFttgZKc0N3my+rl+50JI1GkE
aFw9dFUf+G7hhFfnjjQo0QCutw705ThKEy+nQHB7aZF15CKa64Qcx3Rh5AhpXaXnceMCRP4VfDNk
BrcJyAFkrE3emQV20DynHaQgXG3JIZzNFu0xmWnCsoESiGKmZ9WrskXTIluzdmwHyEP0EiJnFx0P
LkluNhI3r0DcBnIyuoAfNh5QnddDnDZHpG2qXnaJCl1WpwGDUV09vJ8727pCITxflCCBZIJ3w/Uw
C3xRrjGvc+o3c26JwA91ylwt9QzSiXRwpl8Dj1vYJs3ghvZkc6hhNzGd3M8UNLY+hyUC+tPpNbi9
cgp4FNXUyWmJMc+gdrtulwvja5PPaluXHW18Y3dTzEl/lTghaJHW6VLmQwoOD7g/GgCb2N61FaAA
XeNMK1HznFhT+0OVdJN66MtybWTDAtOyAVocjkXZoBbykfNtZtvOdxnoC/o6TD2iOWhWhOcdx4Fe
9CC1LnugL9115NI1vmZ0hHxSg4B3R9Z6c8XULQ077CYWV69CU4MKIE0bVbA128pDSgrGt4vKNbOz
2k9+RqwIwcWvfQrp66If3GZy1tdWn5epTt9vSqDuyHVL1F+JUnDYrIB+BjkNum1PhtmJca9UYuZD
vJi2PuILCKR5X9kIUkawBmSCDeyMZLe0IJF3js5l0Q8M16/FMABy2TqobjDZorQPr2bI/P3dVFWR
MsCF3True0FqsqN9FT1lZguK5YrF6f+nCOP6VNOC84yUCPoF+v1d9e7T/2j4jRl87vSpcifgoD7k
5gRqdhEFueO3yh2DQ5MEwJYAAoChXC6+qNwR+L8ZUFmC85QCQxuA6N+4ARwv51Bge+oHIJuB8vAj
3CCCN31FDlICnwGSwVmSUKjuPKH5Lwt3sJnrVYDLdadQsWmPxluamxv1qj8UdRZ1oEnJ9XZ6hfII
iuyfC53fIAo8gkrol5+OCaEx8GYOM01ZwtnT0L74dJ2mawJyqZVNjVAn27okN1oj/ypxTbQPzL8N
2+AfKjX7X/hUqcLHUAFgMdRXWtGk51Xf4cN5Wbpr301QDhhN8iT9wSMkbu80K+sTUKro2TosTZDc
Gv6m17G5bLk2+8Ux8saQElVyiIbydNFRf6OaanlTV0l0NEC+uaGjVvuAIns4NZyd92pOWzmuyVZn
DdrWSlYRwCcA+dNaeDKSV7EHDS4JeMiDcuR0hGyNC9gg020PjOMVY2LLAMUO55psQIOGNezLwRH7
9AqyA/2gOazQVr/ujRqzdsW6iNch7MKggRmZLfBbipZuh5tmK8DVl7MwToCP1TqDglorS86hGglc
RLQIFJ/U+oLEgzpzIA2BcMaaac+qWFytCHdHUN2q7qulIh6yjimlMW7c+ajyxaxcVCzBklv4bHId
lhagMCh2W5bYSZ+sJgBcHjUymSbz8gpqut2DWWtAZ8ENS1Zuhu+j4NUVUvOSe0xA9gRNCQ6Ysk4s
BdQAgW7pke5FyluVKwHAIePJtsWSKtzLsl7L3JBa59sMeLpbYiqhnmayPsyRHOblNSCIdY+3ebhq
0mY97u0QH0PppikcG9TpMIryyLOofEO6Mr1cOurfkWHAlZxdE85BkGYnIBOTU28avkcl345BAPKX
HLE6nyqDGNSBLM7WsowAFQ+mf+XbjR6mTFcmw6A03wkGQg6DFNpJo8hyhhtG83SK9QldovGQjS4+
i6IwhDypjI8ASrl6yRGfZ5UpEqbDifSe5oxBpSHTab9wqaFIpvNmxhW8s+nZWxgIP+oMrdas5xz7
PIKMegy0ChXBsOGqBqB76i2Gmt1Qre+Dj81tLHpA41S3UCeMx9lnBMeRz0FF6m7mSrlZJjwp28PO
6qGRnPfDO9D1CNAdMZS7igMdgPFV7pbSmp/Ga8SMFDioNItTBVJZBOJcVBeQbNR+5CFW0jXlTPKx
sRQEWiAK5CZsaAZFGB5RklNfvl1mTMyuhiru8Li2Wogc+OlwDWSDnLv5cVaC5mvbpWd0XOY4M0uE
wjsBKFjJLZo7sjN97F/XeB790ei2Bor2sNu0OFw20W/ZFIcW2F7XmPUSYqblpxo94R0arRnd2mlH
KO13zC3VaV/WgKxA87YgO5RVOeXNJBDfwb+BlVWLWPie8V68HbfOlPlIh+ikjgYEKkG5dOkO6oLs
uCbCeIhZU/XIzYSq3bqh7iwinr6LBI7t5VZu8SZJu6xv7dKzRsIZghnJAWDgeaRmkc2mqpdMhXHw
GTigeOii2lf7DgfOgEm3DXBOqI/8spV4uWdtWh/ONoreGO/SeechqR8uXT2zoxQA4cnWVP64sg45
QFAcikmlX7f5Mk7XyQINMsk5AO3u3GjMrxc7kDepUt2beeOuBJVlqn8G6jnu42rodh0UiWwx+7Vd
ZeQHVMsOInMDINCySbbAR89BfLHSpyU+ETiyyZ6trdIXTav79w3wlDfOtjSRyAvx2EcJVPM4Hq54
w9prmrT2Xd12/SEMdaGyTaaWwrGOMs3ZJPyhnxkpz0GnBkvYtQTte60dVVlDmLvrl3bQ0kLt423n
4BsSKvwt8AHieRYDUQbe4ZzWGWt1MvZQQjNQuAQx6FxEPDpdAclnntVqn7ZY56ULyR6KJquWUHDU
J+PSBQ/AnERQvowcPVVsak6fEpaSdbNEly0Ua25xPbU7OJ1Cc2UX8raCVAqhagL9NgOs6tqMwsY9
HuPSbSBeeCOnzmyvkjpVt/OgxZ7UQzimSQQKVd8Qc6Y1UE+Ali6ai1SV3T0IEvbtAosPZ1IA8WWh
w+hUidjedIC+8w73qS/AoNWVphSOgKCYJ3BX4FcYqXHPS0brvF3DtmbabPoVVV0HNdJt687cMG/r
Yar6FmpujsW5FSo5nkDwUrJdhn4rVIj6uoAjsugk/G/qvmw7blzZ8ovYi/PwSnBIppSSNVryC5ct
25znmV/fG3KdEhNiJ07VvS/tB9vL9nIQQCAQw44dsqzfDfmSXpeSOvhTlqvOUJpC7ffIqIt3ad3D
1+6Wav1llIv1S5xr6SvMcHPKGgPvTKjLVlCZ5djYjWVoX6wGN8wK9fHGUJq1cYS5jRArjZNfDlEe
hGIRe0Jp1W+RPJs/9UWsNTtXx/mXMcTJA/Jh2U2niZGXZb100MoijOx0TCM/E8M1MBpLRPUsSk5l
hRKCHkXZj0QYm6/TbDaWXSO/euwkQTgi3J0fx8HoeyfW9VJHMGemV1HSxMEodRmqXIamkDlt0qfI
1JOXqoS3XSjldBOGhfatGQvlDrUV69gqaeUroST/XOYo/mmaSLnYUiHPL0ZRS1ddElkFmVqpf05Q
uu+dTlD6Q1ao4nMqRalhS3GEwoZYGOKPYhrq27qoEcx0DQBePp7C6SmLrf51lJv2qVzRcHOXwxV8
1Jpem0kmiAgtB3NeZLcuo/JO6PtOJ3K1CoVdh2L3JBit1thZJ8n3hRoruTMok4zCl1FI6o3SAWt7
LMY5/Yb87HjTIiMYTKg6zm4nmvmjrBr1Y1xl82ybFeqGRJIn4SpctIaYRlS9QFkFUlbjclOmy7Lc
9K2WHVBfNQq3SnpdcqpeLH62yzw81PEo5yeAE4SK6B2AorjfkpHak1HWR8SByxLgqNoIJrWMtKu2
QOuKX9VTiYJdPehfyzxOoKYLxYiMai5lpFQRBTtFqgs/olme32bgcDrS4JslZxastSf4mj5o5UV9
EoYuv8+6cZWIMNB6aZh00VttNut9N02S209wiu2lBvaLCHM9/1gj4EmWsInf9HLK4RJaS4n64Qy5
KKzILTHVRc7soS76lag42MJG9kYrkFOJhJNlVP2f0sufrvId75hxy3XgoGRRBkJPFpFMf49Dtr6x
OKdrlyIXayur4OT56EhuAQACRwpKDOceuGIgXW/gAVTRnYW8/bkHPoVLISUWnP82ezLU27x/uuzj
f3bxVQkBiqQCjqYZWBT9gI2L3+CE+6XvIcCZHTO3lUN/6O2VaLnd+1YwcIoPEgND1GVVoj2Bf4Ia
DVDEc3lI/4ppFw9IIHgLMAmH0hsPKuT1N6Jsj357Gm4TLwWy+1IkI9ECygb8+EkqA36sl0EVFx2r
TIPiXruqCB4ie3Lqe/mQ+pdlyZ+CJmaFzJGNShnWkgVZeAt8FZYIjzT21kqQVgukg+l0zuz20W3q
hm8KyQ9I1BoJyTzeh0ji5UXL9O83R5ukGpBBGj5E9dtAO4wHxZdIRPhLlj5pKV2yBXgpKlgaamiI
ybeSEFsbaR/iUOmSS6fyrSLonO66v8+cyKnc9SVVORdj90gVCVE4YLcyxDOrmwGO0a1ypKsrbppj
5AJPaJt289j7RnD5SHeVVqF2CiBImDl2fRW8h3mJp8jW7yZXdFU3cfEikvEoeqKDstat4Px1Uf6C
QP9lX/4geLeV120h9v/vyu4Zsvw/HQzvkGtcmL8v76eMzX8Q6B8ZGwX//q9kjWz+H+SP0aWqG6ol
64aGe/wXzNpAdzgaw5GssAyUZdHh8HchVwOEXpHAYwLoM7onRRXq+b9Tx2VyNRqyy6piqEgHycgX
0Vb284swhEO9rIl0NxHAE3U7Jg3pr6g5Vb3uWvVEuyZ4czk2lRqvjXFTTEDPdeyGrktoDzUUxoSH
FhKIYV93SH/+lsWnqPsu9Z1trsAkhne6etocx196uS0fs9VjBYwjsoZIFt1zoI1B5vt8jVNUmAKg
f52tnhYCJFIbqEQ7dL+EmzmyFc3un5fH8pjcKl+0x8uimbo1JOMCYrkokFOeANTcz8wMShnpnOeQ
LJS3EuDbEvKoskJUA6jVqOYZGOaBB2BeBlpfNSVqvqA2jFEDTERWxxbbGp60lx7wRVt8rr41BKiy
mcCC3+Ut4FN26Rscye+ma3OgkAwVhg8P+h0NWcn3F2ZjuNMSQH0tlu7S68E1nIn019EBCS0HwYRT
nPQvSWAdp1sFtjzxQvfyHjPv87tsU8MLjW47AywZzEsZqYISCxP2OO/Xxk41pP1GKTqiKDxy1JZ9
n6goXEwVeiSiN0E2cc+3r4aVIYTPYuMFhhxI31UUSSa1g23MFgLaLA+6WnxeLMVuVvkqM3kLZR8Q
5DM1aJME0Wg5VFSVEY8yL4qtM1baO5NbvxZHIHpOwjH8ITg8/4M9UQ08JDLEmPjJMlRc1POlVhmS
W+gobsh0TBJiPZhHxYmO7e2P4pSQ8GE8knQlEtG+p3f5Kfl6+Uipw7FRp7+EwyJqGrqSVdqbst3n
VpYaeP1WS3TdcOMV+ZvWusn62Gkb0wW4wM5ky5vGnqNJMjUEF+S+n/9GjaM+FLMZKGEyEekl/D34
DYACo60+N+QxrLzERybSbn4CsXdELtWZsP6GVF70YP28vAHs+83uwLsqbL4kBfJw1SyhIeLRetG/
L6fENR3qdU7Xw+N40g+CE/JcTsZ8fJLJqNcEwCVcBr1FegSFq+hXKBieHs/2kFm2Tus9mWyHOZAm
seEiGxiobemjfOUWzaEufw3Kwrlue6dh6VBz3VJF2pV5rgVWrrfmiuQxMWbxSV7y2o6a7htno5mn
6H3RWyGMzUSqRBbENUauhohkepYcNIKQ7CpxsyfdGd3si+JmMFm6aPO83b3t3kqmy98ccaS3faQm
S0sMVNcS47EBEBgwmmTmFEVYs/FniZZpmLgt+FllbhNq6ngdB8CXxlDyjEa97cbwCMhza9djGtph
JD6GkvW1q2rAxS0vq4uby5u8e6/Qx/WfL9AYzxfYkMXsV6MlcSB440ty39zDgDn1td556lNy1we5
UxHDra51haDRQDCBzLTlg/XF5Cj5jk7REhh+oCSMF4vRKX2Z8FiLekdaWBVJ/ZbEPN+GDS3odit4
Bi0d9S/q1THnmmdKpxUNRMQo1CJkTK6kg+Ca1/PkhG+yU/t8f2p3Vai3wVpbIq3jnatSDaSrmul9
RxIrRCV6vJqS2bt8hhK9CIxtRD/7hwzmmV2jSK9FE00dqh8dFoJ+j9N8WG9WWMToRTyYHFvMvOp/
dlEF2E9VFCguW8gD6nexrDHFLgIlAHfytZd1n2L3Ly9rd+c2YpidiwEuE7oOqVqU4VEHyttnQW6D
yzJ4S2F2Lq+QZhVVLAUAIFJ1FsQAZv3yL4RoaA6FZouSwfoGQAgpYgysGbGU1AOuyJ5Ww0nmmGOT
d9diiJYK9wDcVgZjSyZpMGS1B0xsjuUHEfbLltMS4B6p/f7P14PiNsIjhLGipdMP2VhHE/2oqZVp
wFxqP0MdqGiAjdJB4CyH9eje1UwBUNZCIglNpmz4s0ZZmsM4oXdvGWunV83x2Gpi7pu1ihop6tjf
l7HT7G4de1vVc1ebV/Hu8kr3VBAttYD5IhQEuJR5gdCoVc9opcQn1F8E4aUweE8cddXYm7sVwBik
VZFqLcuxRs2eXAEhXvUEMN5N6S4HlWPpmXBSf99PAAjgIKMEj95dZjFr0g3jNFctAWbRNbzON4PI
DwPquQh+61vOQKavvPCDDfA+SWVWOKPNeBizENGNX8s2eneLZ8BlDS93spP2behc9a14NL3MG654
jvLehaBOKtqhJaAdWD0tx7jowhmuaj+qrlkvzgpsXF9xbsOeP6hsxVBnYnMdcjTPmQkgQ0R7iB/T
nwKSuIcwtdGr99o5TTBGXuoOh4zjh++4KGdSGes4SkhRZwWcI/RnGXNnJ8mzUGR2AkTY5TuwF24o
GlIdNDuGKJLVm3SditmqYCNlf/X6AF1BZD6g1/HJIjOpv8tI7dYIW1sEPvKBly2T926IhlhDUlXg
7VX2CoZKZXUFwH1EesieR0ewC/Rx2aWTIUknv9JsSOFHfgU8xL18rYcOatE8HZZ393rzDYwOJ1MW
a6s6tyQPRH928FJkdkUst/J1ZyaLo5H5vncnBwlYd7kayOxFiPrqayvgqbS899Rvt4OxvUWb59oU
4lM6t702btFdSDpffdUOi4ug3jOd4lpytWOEEGgJWr/xgHPluBtUs1ibtf0ERt8F0dAbLW7x/Au5
lwFmMSuoiKkvfbqgztWQy+q3e4nxcppgK8OTw8Z9U7ZMjTTh/GO1uRHK1jW05Bble/eymH0tBx8k
eFbxdiLfdn6LFbUU2kGq/vhQysH8Qs8ZUh3jvnbLr4CZXNPjzWcSnwAFmjgvzb51NpEDA0wKLKMi
c5+BZRzqldpJ6Pl36y1cke3Lb40b+aE1yZJQYBaCAhJ5+CeXl75roikhiIndhfh3soeNAbOMRBtr
tMmS+a18RCN8KRMkTXRHfOm/z37Vk/ib6dV+feTXUvZOFz69pSGKNEzLZKKPXu9qaUQNh7Tqs5ne
dNmTOnBirL3Lq0vvdE+yhHwm4xYt+qyYUw0FUqMTuszsMB2CGBADKQSr1t+p5S9/bsA2l7nnLOiA
/JkwVYi5WUFz3QOIY60t0WrZrcKGaGPOOSp57+5tZLDRmhnVOm1LbeHpp1+MYHxRjzIp3Dy2zWc4
scR8lfzE1+4A6i5+5m7shq4SxO7s5m7i8Ozi7oIt6As4gIBkYElA4rSTukVGaIMrlRznJZKCbOln
3pqpDrD2Br1WlG4SyXqwm5zfTBl8D3lNDzANzKN8VO9psW+4yVzhJiG9m96mot27MoJjG84vtbyX
z3UvSEdi+uMD6BO1uR+ZVWgLcFYIROTuaqrq16wDR0M82QJaQw1xxoFH17pQ3KwCGlA1YThc/oA9
Dd7KZwJjqTPFZaAboKw3U/wwKF+T9rabE85Dv3ecaF5DbcM0dJrGPF9mhT+rIglhSh0jU7x+i9Ex
c3khuztpSShsUAY2WdKYh7Ss1nls0MD8ntHpbnJarr1tb0Q7caqry7L2bspWFPNQlmbdAUuDV0o2
JxfJKhv8CGTVRjsNfykR5+rvmtCtNOb1sPS+lxIdbaXicQT84A4cB76JThbfdKzT4qF94Evh1CQB
vY1/eZ2fLShKKAZwtYgrNe2Tk2tMJZqDKzWz67z4VcZr5YxLOxLwgvAkfdYPKslEhV8xcHhsPNYA
55fNMiCxIxpgbxtRme4GdBYpHCX5rO00tSyhKCOB6AiCztVwBmxfbCW9R1P1aBvaUQ9vtOVbMXy9
vG87uaBzOcytMsW8TSmbB6HA+8o+RYfOBwbQjjVPt1Wv8CxH4mQbdpzZc5nK+dpQ0IsrdI+jIQ9F
9OF3+ShdI5FNKpS5s0PtJW7oAEMHuoHSrbxehzHjpcAoQRRjTc8/gbmCTZ+G6KzG9rae6c/X+vfT
cGhcsSGSk7mymxyRy36AQx2EDyY8jhaQUhu4cNEDTwJiRJ5x3XFo6fcA204LY1STz7ekQhcIGCji
keh3RmDc5o9oEXP1o/lUBiAIeEKWH1fo2+T0oE0i82IDiwmH5PhXY8N/C8BBmHr+GYw2FGamoz8O
RBmZNd/OSG+7llE7wF+BUqIaeamaHW/vXByjCHEjxioaUkdSIuh2VRK/UHczd8KAul05eu48rNKt
OEq/d7dAI0uzNqAPwy/nm93napPm6TqQrLpp2pu6SOzJAtqUYw7pS3H+YlsaaqpINdB+BsyUOBdT
in07omsLmyndWeFrVT8OcxCXgAZ+macrsPhwTMZny4R+a9q/gUZS0BqzL5fetSBi6dWRxKA4qLvs
e6rknCXtmgtAs0BSLtL+jvcYceMEwPCJQLRBBiqoQDe9ZN9DXznETkJkwcseu/8CKfLZtNNG8g+R
9InbiJymDOCfxBxJm4m3IFh6q/qoBXQQdAmXbSFPEJMFzfpaKToJa2vKxW4X3LDid128XRYi7Vme
7XIY/0KaUcJdW7RZLq2dPjbu4EYHNEQ45ZXgqrYGTjVbIbKTOYLDKy3sWpmNbIVR/AQ4A7Bw0BbP
a2QpfOtWNt8NXugoN+uNdJcExWhHAVpE3PJkkvHlZ+3HnHz2TohJzxOeD1jRVRAAMNcCTQKqOZTa
SGi/4H2vEOPNehPd0olci2i+/oAW0O5Ffil+ynCIcsKztfvH/CGfsXFT2i4pIJAjOoURTLadkyvR
kzjyEo27txHId5ATIqJTKD/CVm3XSGxHPR2wzKHxMjTamZZ3WZV2F7KRwCxk1JLayhdcjLBLbL0t
iLw+o62T5/dTI8yaMRDSosgJPiqAw+hnbO6fLLVaXsrigMAj/3J6LB2wgt3m97KNqiMZONL2VXQj
jXEh+2maKmQmwIXgSp5OErf3iu80qwP6otvZTsjiWblNNcMg2lG2wVvGfY13NhZhliZiyYAXoOPz
fMXZsIpp3uEVtNrQ9BS5OapAxRE0tfJewF1JsoaaFYBwyK4zFxL9T/PQS3gAe2N0xRI9MBPtSebV
qfc8LniRH3IYZZySccxkpcNDa9kLQU/Oy+CDKpFMnn4tkMmP7tDCHvmdszZE+aWB0+aqTTnmdSc6
sChnJ0ozqgqqDBYWu1RG3DRCjxsRgKYI7dkE+M3saMHs5Uj1O+Dr8RZA//gh+k5pEKJVGcODFFqo
F5l9rnsj1hO0PRDjVvIUgCkNd/V1WyLUvTC4+cndY9V1+uZroKqhBLTbK9P08D20Ago0Z+JB1m5K
sFYqBe+935WCVmgZGDV0WrJlXLDfAeq0wJqLknJI2hANXHoPYGwhPV02NHt+Gso+H5Lol2xMQK6i
ZTpf4clQXCh6xIpjf4U+I/12clAuvqNbKAVCwHsq9hcInJiJgAuleWYb9Rk3A51WA2lT5aXJyleQ
Vz4pxvinm/f/6fTu+Gk66nigigWvARBqjJiu7FerlSAmD+brzs/8+Sj48sHkVZ52XoQzOYxZQbNY
39YNdjEN+kD3LTt/hauL3jt7cNAH+QvUVpyoeF/vN0tjwpxIzsD6VTcjrGlV+skhB3SkcbqBhLcy
XOv6xEuG7R4ZsjTweGUAYyiYdKspaDwDL2AFYwlujOepEq6Q087saQ55xoTeWOZVwmZ+CGLcqBUZ
HLRxgVqgvDaP1TEMJF/w11NJeKAj6l5eEKQzpmMEyG5MlgpbWJu1rdWqp6mRGybGdbKY33JR5NrJ
/T3ELC2ajYbNYm6bnqQlWK/wKNAnsE/cdzh/6bVI7qVXRW0X3u/8hBbby5d8d50Uz4vxDRJ6UJmH
N1RTLQZlzUgM48eMTtoil23UvHw0jLkFQt/L0tgeCRpp6uJGHOPVx73UiTpI9wiI8QDVKB30HCKK
WDzFze+6w2VpezdPUoEGeIclwiSfa2XXJTDESo58kDgEaDU9Gkn3elnEXmSEdPeHDOZ2x3PdlGud
wRs75Y/mcflVPWXEOE3Oci19z/CoZT8uS9ypx1lnEpnLXcld3JUyXhn5TnpRvNprg+ge4bM3XtUP
2ZP0dbxKiOI3wRSMmZ0ehmvUw7zwPv3WcbKMexr7jieS8LADA8pcxrIaTPR74Y7oaMlTus6uwb4c
DirHOdz1ICRUXxWk2pFvZx0z2czAWwPKYyiNiS7x38Yhd2JHD0bgwcEO/dJ+Xx66B9DFOZe3evcB
pI0KQMirEqrAjFnr5jHPQGKK0Bpl7bc2qL2KzKKdgYeCzHfo7BaoK/rVmGzQ6V6Wvau7G9HM3kqg
Qg2TVR+J1huRF02Z5EgDr/Fq9wAtZJ80pKNRxmCUV56QmwLTDw5wbW6zpQUbODisY+vx8lp2Ei86
/d9RGwWWBbD683uYqm07lWY6EhAZB8YUe6qS+bmlBGb/5bKk3esIR081QTECj/P9Zdy4LAWwmWj1
x3WciImHT/s6HyxSBJJLu2dGn59S3H1rwQsHNDJIJXTAZc4X1y9dq9Qd4qTyGg62PfyKnTfVbp91
L3NKYnC2cvcubMVRvdksEFxKxmxoSGJRtFt/W4tOAq/MICtw9OYVOmf9xBFrSObFzztID4BCNwtl
3qdMi7NaXSBZvBsd8DsS4Qdt/kogur2ZrmXUZ3n4h73HaSuSeZzGOC6mEXxsJIvGoLJSJ8aqcfum
UvQnjZOh2LsMW2HM07RUtQTCJRluZ6n86hTpudTrY61yETP01WE9i60cxqi0Zqe3Mz1B42H1NE86
qEEUgI3XKTx+CLS3KF01kHeBhmLMKnNodZVOkbnCyUWR0g7BR7WO33tYs8vXbs9YbaUw51TK1VSB
PhmZ1QGo4VEGSQfHWd81xVsRzOmocbj0oqAMxDypR0O2i0MD+JbV2drJ8HWvu83vyqfhKvYvr4y3
f+xh9egmRaJ3IMu82pFu2V3+tKbPl4XsJQeBJP04JcbYz+VagqICej6R0YlWW7PsEXwS0I3+Kv7a
vUlH2VM907Oeq1uNZzL3XGpdQ6SF0RgIuliAZpqhsX0BaxQsSv4FSF23P0xe9ZgeeXHd/jI3khhT
qXeykgMiOpAGHq75XQALpLei8BJ7bWHLT5EroKIte3PjtT4vJto9yI1sxm4u4BcDCSlqg+pSg18z
T9w8mr4lJa9cvWeyaPeYhIw83iE21zqqs9kuDfxptQdAChQqqvUzRVOOIAEuxr14u6vaSGMSPDPY
N8uiQ25Fi8uvCAh9IW1Nuzdjjqe3a/y3y6JGbfPsWBN4NMDDByVB26bsAoZ2iD3dmaCWrU+zN/9F
2wf9eNZQbmUy6gIyOEmuBji64rG4r73Cp94eeG7w0PAiBXrBLolitANzVeJeSbG8PNA82rcNUh83
PfKUcNd33y6JMccZyKjBcQkKyOUY+uLd/DK5EjrRKpL577/z4Bs5ih99Sa7jew1uO023UvQKL7zl
KQ5jsdt0EgRKYEoA37RTHCO4lVeLZ7Spdby0rYzRBpP/IGkp9cZa9PbfgPiPINvvdt/Q1uz2bvFF
zT3EmLLTArvJbVXfXyOgATQJaKLD8lxnMTpl7sYFbifYlSZQWU1IcqrVD8qd41w24PuX/m9J7KWf
wbXaTNTrNFLRBUuTrcZocZxrNxQW0Mr8vizt/cM/bSvtl1FQHwNkhdGiURTmGESyNFMgElBMesJt
coj09wdD9dEpD+jefJUdY0cEwBn0tJUnudJT8SW+qe+72+nwr7QJLcEyeJ+RTWO97rBJxKhsaFTf
CId0qX+Mi+jNFa8nYjefjfLj33KYayq3U9hJFlJpcSAvaDaUvMLtnlR0AJa3ZgAutBfRmW7737OL
e+PgHHiltN38xfYLmK2fx16slBb+lOobL9MpDHJ7PY5uCxhweeJt677Ts1kvc0s7HeMeKo16bw/W
G4W6KT9Akoycl/oWohjSBD0Rr5ofl9Vr39ZvpDK3FmhCJdE0PGFdTcpAdZtTL9rhz/Eog2ShcuJj
SKLb5nBZ6u5l3QhlHK1U1dJ4LgsIXcPcxjiZ31q1PBfgvOL4qjxBjFUwzD5qEhVptmLM3HwAm7Om
u8PMMX1UEz9d0Y/lvFdDN+8lCmp4iEtoqg6yTz1NST8+Xt6wXZuDbAiauSh4lLImbl/ksTaVvo+h
G1nS+rHgxxhEEOYglR3elpDXjrK/nA9hjEog9J3WtUImrcZcBR33qn64vJr9U/kQwBy/GpegyaXJ
zzKeHKGLsZTS7nnvL08Kc/Y1zsRacnp7e/QOp4rcHgpjNG7gnLccNdvfMYrYREeSgR6a8+OZ8wVY
LhOeGWZ62MryUPWNc3nLdn0W80MC4x7Feo8JY/NEn7fSqxfjbjQHp58S12h/yUgXicLqi7yaENWq
z3r9IZQue6PXaquPNSBUSKlWkp8JPxcBbHldMAq8N25fvT8E0aPcChKX2Kg0CBIeJC8mNQp4opvf
qq/mT+MpeVJvEzKAJyh6KU/tyQhon99y1JzRM294pmnf6GOCIJB/AC7pbP6qqypkxWkpOL6uA52g
wSUYUbwZn9XDf5Fn2dWcjTRmi60uGQpzRlY1PFFXOwMsTgDLPeocFIKmBP+Fp7272RuRzGbnKxAF
awxr1YGB2hYGO7qn2dwHWBOwdSkEzR25Hb1GpLlNHG6qc/dWbqQzlow6TkMzQnotfimmu9S4MiRe
/LKntwZK4aoGohvg7JgVKmKulTGtBPcveRCtbvmTskDoQRIoR7N1xt8KKZzY5fkLe3cUUQrMNAgw
APJj7qjc5Vk/RRJ1FyjCMvNbNz4UHi982VOZrRhGZZQeZC3rhBDeQncyHRFZ1BwE2L4EELNTvhAZ
ueLz64jZlhNQZtg/S26IsYAosy85FnNPDcDOBYA0oK8i9OFcRDJE5TjQanNfviaTiqbKey4Ma/c8
NjKY80BVMkpkDfFXea14gF8Fg4fM5YGXBNjVto0Y5jxAbNMCp4alaC0I8xdQwylgiIhsI+IBZ3bP
BSVDNIpqqJarjF530pAWY4GHWci+yUKwqpxzl3Z3DLl0RBuyChA8c/AYhDlNEfXLgPxz8oLQghNc
mtQB7ZczoOlLfKwRW9myBxoKj4se2VWKD/FsGTaVMGs0tuCLjl3/u5hlFYTt5QnV19vLj+n+Pv69
TJZVRJjapDFAMEyqKn1DEtgvU4nj4XJ2koU1dGOBkZMjfdHG9KXPkGVYULJKGkwzqVCl0C1HzkSv
lWOO3N2SAS2H/HWELOUWZmFoKdDriE4fKvubSsDCj1fFfMUkUrcLtKf0+BA5mnN5Q3crMYYOtmsZ
nZPApTJW3QLn9NintOjjjc7yHSw4yOC8oYHsoB0xepGb0dg9wY08xkVtjCiLMTsDj7T2c8mRVFh5
qK1dP2C7JMZJjUwjnU2KcpjQiWN4jd8e1rsioHkaI+CRJu2vB6ObTIQRFt6sc3MoRxOYTgdofjlg
quj4TeDqBTWorC+HitzfEpjl9G07pxjAS4Ep4LZ150N0/U6aQBLUyv7VS2giX4GB6OgzZHEGtSVW
GIwIXGQJVBwZMXPHKTIhxgAZOb9Cl37r6Fol3Zm93t+DTlu4u6yOu3ZkI57ZzQiwTEsuUOmkpLoT
0FLRCzhCL8vY8aLgWGASDHCfBtK/jIylrgYRczCwRDWy5RHxi/ptrTFDLUwwduL1srC9KB0keggv
NEyYp2Rl5/oxiUpVLZiSiVwIKNUd8YQxNKSHW6q/tKQm/GaFnf4l8MFtJDL6YnVGNmMgwwRnZr6u
0b2UXTcB9Zr+FVj3TBTz6qi10kcYkIosegEyp3TB3NooyPucY6R2tGIrhn1dYg1TiXVMnAY9tXoQ
EnClDispC8PlnNVOJhtyQOIAFgw0e1gMmCjTS0zZNkDc3AL1Ut1LV8mJJpi7Wz6IdcdsnIliKgLV
oOYgbIUoKxGf4BW65qpzYvUd1hyqCB/LYTw1JeoVCfOsUKzyehnpxzEoYdvrQ+Frp/zBcpNflNdN
gqkH76ljPVoVnIOa/Ito3sBIOTCr0dFxwJSf34AmxaRzU+gKO7H6hYhti354YXyIwjQ9XD7APT3Z
SmLU0UIwqrfRSgf+gFG7vp+619lU/7n/u10O293azCJ69kSMAO6rtD2KtV4Utla21YoRSmFN/vmK
wIwHnCpadvFEMytai8is1lqZSIguzj6+kgrtwVIijkXc27eNFFbvRVCd93BqgMUo4vtVnL9JHWYr
Rov3LxaD0R7oYlLB9MEuZpAWTJPvsZgkPQhVgKKeneUS53h2fHroGfh+QMuKuh6L85BVdQRZNYSM
cAC66GuJcQnjnNuJwIlVdzdtI4je8E3mo12B6RUqzIaL5uK6EoQAo6rvkAfi2L49Q7FdD/2MjZge
07MxRINu2vzD7EICJhH/3xzLx44xHmBmFilmikFCoc/QgNyu1JKAEPF/eDDMQ2jUmB6UzDADk9lJ
r1GaSwcdTsiDjM61H6E48jCMvPNhzM5qDvUoLFiW0gKU2T5Vy0Ooff8XW6cAWAAyRZTkWWWT1kJM
5UIF9VtZuZjM7OghmH9EDuJlV6U3UhhNSyNpzZC6nIg2WeNtIkq5WwxRQzAQFrMQ1bYLLq+KngTj
cGJFH6tiVK7LNGAXJcjDDAkvXI2v2jT0NvgEvUwPaYN38uOywN2j2ghkNDDqmrALY2xjkh2q6EEf
RBtzJzgXiSeE0T8rKgGyGXFfDe1+Th7FLkj/RX/m2cYxKtcvTZqgl4M+DRHYV5RWAe1fX8sAeqWY
h3hfIC6KOS/EXgBH+ZnBFUfnRiBMODcQjVav0xgiAGlfMFbkN7DrZP3aHjAXGTN8FJK64N3myNxT
kK1I5VxkFknWUjfwacsmFXp7TBVMMB3RyP6KCdPlTw2TJPVgEqyC1ynz6QyRFUT/omgYKtRFZt/e
blmGcI4xV6BY6l9yjSC9xNAYMokJj2/k052jkkxAE9EIh+CY5Smz5AQDJcp5Jl3ztobBNLh9Fdvj
wsnbfNpJiJHhowGYi9IQZmed72S96kJsltmMeTuio/ahm6wYZC3/ikXLbzDZ9PI940lj7llZ42tM
oSihGVn9nBiYc4eTajEpYkgflUQf6MY25tNlqZ9eMGaNzMXTO2vuoQuYbThFp2SGwoQ52sYvC/kc
9TBSmLvXpaixWRjDRcpwfdKi+edoLPdLX98N8vgqzrK3rrIXWatXK8ZRqnlZo0+LhGuL6J9yRCN2
0NisaEaHZlsSDfPWqxjjAMuGV9v7nB9CzlUGYBawcryLYM8715V26NS+NRFkjd7kKl7poXzYB50f
Pc1XtbsS0ZkjArpV65XHO7Rz7cCpBXIRZJQxYuYTQ7IGRKmcYxLNbPwIK4Ng/slVXJT/1EBjfVgX
XjJoIeh26BZvPJ3ZwgDBNAHEbFmiuz7PgkWeH7KFx4L86aQYMcyVK4cki9sVYswWI4sTHSzP+qxx
POrPsde7FCBaMGIOSGqW1g29FVktDTq8w+/SCx267ORf6qD1aD9x58tuitYig0gx6d505J6/pAf1
KgaAiGeq944OmZy/v4O58lE2YxJa1SP4qpuZjmxanUEHT3qGeTIcN+UzbpBZM3PRwx6NmWWBNZun
9lolUqDfRYfqSPsc1LfVBSzs1vI1QnnYLl/+vSOF049uXvWd8p6J24cq60fEn3h3p0XzyjYE4hTj
vF8uS9nbSjyvoMjELUelmNlKZZ2lqlbwukvJiNExg/UsVEbuG0r1T0EJ2EdMC0ENB6BV5KeYi14j
lTQORVba0KLybhhT/aYG3QnHYu49Bsj3alAOFdTnbBckPqDF7OYQE6wUjORTBL8aMltL66A258Di
kc/sbB7cE6wHmTeMfmdBXkYrt7NEx4AKophhfmqjYYRruCQtekWWrlo5i/sM92eeAyZwzgetBRcx
ngOwsmJomVM680EOFEwMeEFrHRoMeM0TewsEHfA7dT6NOxmBMUwzOowgEGO6Vutt0DAJDFzXl1WQ
UXRsnk6r2zDCoLKCHWYeOSUcNbMaoslu5/LKlIFekzFjjiOE6vHG/f8jBEyUtBNEtiy2G7cye3TZ
jIDijZgwLlnfxu4Z1tgZ6/vLi2HP6JMgJgem9GK8RB0ERd+FtwijVIA6RG8LKe0qoP7sPwUX/xEI
cD2om1GLw2N6/sLkQ5qZTZxOKPD5mOVn680jlJazfYwi/CVExfgoyseKRvVzIZ3WhXCFKfHW/yXt
O3vkxrGuf5EA5fBVsVLn4La/CG17WzlLVPj172HPPtMqlt7ieHYwi1nAgE+RvLq8vOEcwXRRsNpB
exsT24Mic4A2zwnM5v8HxPijYgQxXWFRIBl57H7aN9Mht6C1HA6cVMf2Sa2gGM8+hAgddQKoDtcX
qCAOxqN5QkuWD5a6g7bnlhM37XyFxxyU1I14WivAy+o4WHrh1EFx7rr1be0ePlNEHCYCfAxWnh/T
0BYQjjam0dZQ9M1U0c2T8GQMP5ua12K0ZRCfTDM0iYcXH3NO8wCteS1cRlsfIYhWgzApq/yw0f3r
C2Ljw0/DAzsJhu80dDFc6EypellFbabBObwVrznBNWWjO6R5SDw0gP9qWui/2sur9Zr5kc8jMtta
oy7jXabhBgbxFmP0TZLUpV4oo52i6wyif06Vvs/Sz+sr3LKKNQizkQQaZ8i5qqOt1pG9oBe5+sPy
8l9buFoGY+e50XRWnGIZcYf+oe5Vglzl9TWw75QLCMa0cwg9ZlOGRVDBHBWTtckhCrTA9OOHPwyL
LqCYKwmC8WBAagBVyMUe5N43E+G1+nKOhO2onuMSMngyIJQSyorkmHI7gpgwhV0ES9RSgrq9nhoc
Caoyp1ncgVe37jFFS8Pn4gQrc9Od3gX9bQ+OMM5ZyRs34crg2OZAxGbLIE1YXXSrflj+sktAyQFN
U1SSUXrlluKpy2Ev3jUcE/eBIL/ARUs30x7Aft2BfUO9B+WO3978YU3mYlfpua7eWs3QJ3VqUVaR
udnpE6Tsw+xEVIN3cVBrvrYkxi9g2KwD0zdw1IcMhB5v+kGwFbdBh5Xu9gfhAYqIz/lj7pVBw4He
8kgG9DEtyDFATpCVNDDnEfLPHfy73il2KchQSBSdMOOVGzZhaO4NFDEbxWRTywRk+UZMFo/NTZk2
gSI0b1Uke9dNkW2p/zwwA2SDlPZGQx2Zua5aCHJmoiBhI8HxoRROhlTNYYHCneG19O1/Km8jB8rj
u8wd7vUjf0KRbXK/+AX0Y1mZTJUheb9Yn7+g3UN2+Ih+B9OliQdoUrlTMB/xYuELCW1u8GrhzEeh
TzFSYwSwitLsS9VwdYF4UfaHrXn/XR3G4zEBbSIfx+xvDDtaqgIwhmq+6Er9JGs174LecieQckNy
SDGgFsDmBITEWES1wccwguNHxvCH1tu0F0AEq0KFVj1OGp/NDP93TV94zH05o9KqJDLwhF34EH+v
0QkTu5Y3fkdHrrN0dnwovl03009/z37v6yUyF6gqFTVRR0ASP39OnkKnduE7D9NpOn3Wnj0DnM17
tNv/giQkhCENp4LlpnbsRT42P/UwiPd4/TdJzODkxTYwNy6a8vuxIPhN4qF7hypsoJ+qPXkQuFTD
bOPRBRJz4TZmAXKE8nP1oxcetGPsZw5ay53+8d89ZlZbbTBJj75AroJA7N4WtNwHvf8t6ck+6iVO
MoJnRSz3paznUwUpYQTKd2FQPA6P0IODFWEsLLTBBgIRCF7csv3J/223LB+IGNboYJkoogLynQHx
KmR8E1z8HMOgruOKsbJ5lmzoswaCt/DdbzJ67aRde6S0U3SGN/UElzejzObHWPNgGbbIRNCxWNMT
2y2+DJEo9B4hYZDelZh0BbsKkmOviGy73oEbvTE7znp520r/fOXAS63MFJFaZx/9XGREz4VpWwtP
iWErXlubJeN0BtkKc0EBitU3WaAVZWonVR7oej64xedTS/7NOcetIHQNyTidOSw7MA0AUg7CmzDo
98MjsuJ49SyH/h2MPGj7czmQPNNhfAo6oOVFptcxlSkZf6DJmrLyUqIo89hONtQ0nP8RkfEtSAjW
Ehpr8STO7ewdr3CfdsWDi26C0qZ6HHfFvwmgMGgOrQHaTMHmMUghTi3YRBFxiCWim/vSHN1F5cVP
m6kFVC7/hmHsZQEhnGxVgKFVjfoe7yGvuEGPEmhx1J9lwJvV27SVFRxjK3WZDkNZAi5HV4AcQpRH
4bwaeAiMaZgDCYU0BkIUWXaUgj2v5paCNiOJ1SoYY5DywkJbITCkO8p3MwSxH/ppbse7EnT6PGun
R3DhJ7/QPi/YleNookiGpjLQJjnBW7K0IxlSZFm8i6Crcd3M6eZcg2LCMGT4s0abRUR7iRjMxT0k
6+3K3JM0skuQKuuFxQHkrY3u9GptaqfKakHjvmX8NqA/Hjp2mhComJ64vrBN52tgIANyVAjf2RZG
dET1aaviOVI2hWqr1dQ+14kBLVVTmb5fh9oOQ1ZYzCaWdSpMUFNEIsiffMWHBkFht8fBh5i9P/7U
9hw43tKYLUR3Q5mIMuDQZnjqMfDqDYG0m3bEMe+sD3Lb3IlcyfGtj4wS56FEj5oP2uPOjy1M0W09
SDWWOAqOPtR2Jb9wlrXl4tEAQDvyoZqKjPE5xJKBbrtCFcFWf3zO/N+Jgi1FdvGGBKHxqVljjrxY
i54MY/5gjEXOGNl3jMKzonXDKBQLHprEBimfJ4NUtXtpd0aAwfsXnj7ehpVQkidKgWlRTRXWIoU4
k7uqtQiOLXww/OWoutVpdKkoD/8Vd3leAMN4P9r+oAF48fQxzHbsChlgvZDeRAICSSP7ff3ALs2Q
QiD9SXlwwWPKxMO6vKSqRXRAmL/C+kdZH0EkzvEW1K+enw8wDKQ5IZMMEIMxu6YbmyhscT7pPtop
O7BB+B0EjHjZme2zWeEwd0gyTsM8dcCZD/qh9jHMuyee5Mj0neTytAwufe75opjLZLLGOlUXgJWL
5KoYTEX90TeXV125y6TTqHP8xeY5fa2NVdOpplobWrq2rDduw7bxajSr252WuNftYdPkoDeBTxit
prrCBBZkSIUMyurIg0fJK5HE30LIm7LdhkA9WEP1GfLnjDl0E3hrFwPluFLWQMNf2nX5698s4guB
MQRlxINOn4EQdr9js4am19t1gM3TwDwazBrtsmitOvdyQiLXYhcCAKPWzhL6bVt4ccobkrlAgaQk
ZNFwCFRiHP315yho/O7zKdFSZxZvouRDqX+Hyvv1hVycBQPB7BQYaP4LkWpZkE0ppLg07zoE/ZVn
Xz+FgLsEcSpKsBK7CrPtin6ZoTo1W9AUBl9HbzzUYOIrs98jjyHvIi6hWKjBI/qlDWKfYfMqLhmz
Qs7NSkodoukgs3rtewN814NdK5xOlc19WwHRP18BNYI6LWh4SJ0s7B4yuXiIY14v3ebpryDon68g
SN+YCtTmUwdMn+5oGUfkS/dTqfnXj4e3ZcwHX+Z6VIczVqIvqMKPsVOot1YW2q1ocQyBtyDGnIei
h6JcBCSZLHZvgckP5TbwVXFixsukL4xAxV0mQy0e3eysjDlkgiEqWykpZCk7iIpoXgyqmI8YEhyQ
E0Q95CO5tz7SW0gcHpJ70aVpX14afcs8Vj+Bjf0TQRia1MBSC2Qm5PRHz+uU2tpLFc0u8J9o6QRR
9rlxgMq9scQSAE2buFIp2XNlOk0ncfby8krFXuIVi8lYPCLQO8rgzEKiocrbp450ZwaGX91EQe8Z
QeS0NNvCQdta1AqMLYs1bZwNyQIwWX/ryzd10qGOp7jX7f0yMwe+dsiGGmA8pe3n7LB3ZEW62Utt
5qBn35QCDWqpWWD8mD7EEzKsdv3YB7yS2IY5rCHZ6yIZtGQ2qiZzBrXzEHaL5sRb1cZnfAbBvF7G
GmS1moxVzUHvls/Qsfwhp/YCiQGHHhadSB2d+chrC7xMRJzvJsuvh3HzWYOA6OduLn52bG6Ijen2
dxoS92Dr5L2qN2wElWZoGEANGQ2d7Cgz9IiXKB+mzBH12e3a/0hFZ5NQ+3NLBAqaDhRqKXh5nn9e
YBivKiOcM6eXfxfQIG5jjIfnvBCSnXL8VMGCMhIUe6FhSGeYGZgpVIRxwWKqj8GTC1dCjU9A6nsy
ncFfnA7zh/jKgusfwNYOYlmfHaMyTQCeg+oEHV6CVuSONY3ftLo/9pH4nihcXmP6gGXufVRsTAgU
IIJRkI46x0HoN41zK2dg+qDzxMtO85bDX9bIJzTfcvpQmtAg1AbJKfpYOkfrlaEWpV6HXRySXXGL
nURbVG8bD8YxOqjPE3SQlxuwZu2rnXGfQOTj+qZufX5gKoKkNX4FqAqY13xSL42UigLqFrMcxNpr
Kb/XITlY0X/+BQ6yithWBDoXfLymXEminAOn6E1XjiQHU0hO0VSHRY84S9q0Tihjg18czZvQ8WSC
XE0z61zQw9SZ3tJn0cuOce8sOyroM7oisYtf00vich/YyobZrFGZgzTNNJlmvHcxtx0/J7vlSOwa
xVrqTygHw7+4cyAh8rVI5uCGUjUlMgBOSpS3pQh3tTwHVVfw/DO1dvZrgDqIbFiITEWVbdOeszhH
lJzTT92S3H4/3lB6YfW5RV7Qq0A/YRMvfFO8LLaTzCl/8MqaW1fQGp/56rsC3syYgB9Hr5FyaqyH
64Z5WejGRbAGYOLIYmjTBWrBmaOGnho7eOgfzb3xA932VEt6xhQ3/JtXPkS+yivRbF5C4J/BII8M
LWsEf+cfv65NSjtGceYod+phcdEe/iI8qrZ5h4/+ZTzy7qDNvcTrDwTmICmEoOE5XNdaVi5nKZjw
OwiyQldrSHhaftvbaWH+Hf+jLZH0M1lF/6k+tiVJUPctT+1eAnmGnYBAVkUS2VYOwsE8IjsInb8/
Ll/QU1zB0qWvYLUpQV9IC1ihxhDwd1m+b3njXhvvwTMIxhIjSdCSMtRTJ08erc5NTZDMh3dZ9iPL
eVW1zYNarYaxSSXVSJKNWE0/CO6SqM407Tlmv70aKoUloiUSec/zDVNAUTYPCl63ao3ONASTcJHZ
QdvRymS/o65Se1VLFNP+kHLiM3ZAcI7c3eddzra26IgbumYw8aw+0LIW2UV7IegDngoCKyr5F46K
ETvVkDG3+2moK4tIa7zVJb3K0JMAAt6jDNpYxdYD9QHxyuRPbvNogYxT8MJd+R4+9Qe0SyYgsEaV
2yk/eel5DV90RxlPqmhQDMd4GVriL3p6lmTu41TTEsfsXtFGZ49U8YxwpjI2LOcMhLkWWsVCzA55
JafqXmP9OBBO/mDLZZ0BMN+33BborFKwCgwQv8+TK9mYTP1P82twU4iDIezjFrJZsiN6koiLMHCL
ZK94mZqPM5Q3lnjBxr0MnoguysYJU5vY8U8rdETIwNxSc6Wzj4Lqar1b8e7az1QPe3QYwzIx0iAh
gmGDNIgJyEPUi4lT5hAwwHMyoOXnZ1sucf9RdhbZrsDBVqfcpyUrwfa5eAh4Q2QDFQLKK3v+nWZD
EQuVaCQYA4t21pEyPE3g3Ouc8klwzFNx0x6Nlxx9kYVbCNCBH1CzeNI5p74RJaKIhaDbwuwIdLuY
kHjR2ioaCyFx0Oy0E/LaizXDkyB0JyS/rvulz8k5dqvxPJJFDV8u2B2YZAtualOdFRNaKXfWqccA
FaasHS1zkIOL/XInaHbxPAVUnO22cOddt1Mf0hdeVLz1qa5/BPO+WepGUloZPyI18EoTQ3sMZ1tb
eHbFg2G2VdJHdYpEwDTmk4KabnOfpjwdTXY07S8D+tpQlu2hbJdM6juAGJItPhaFu7jaLn5u7yEE
vS/v0B/lKoHyOsp2/tOCQo7mTDfSzR9PbV38DsaQ1RGMOdaA36Gnug1WOduKnq7bzlbgT1v8/892
LMb5KRGJkhSMLhCWQySn5hgxoYN3y628ly0bqUFnUtGzyLOWLZ+7hmVcYq3LKhEmrGwWMc1b39Qt
p1DIsRM2BkfWQM8S+k3IiuakElpsOstt0IJ9ff+2v/Kv7aM/Y3VjmkWU63kGmFxN7BKTp5P4PY2f
+4bHKbi9YVS3BKkDiNww51RDkgblO1xSYqlgNBGZdeHx+lK28n8whS8I5kz0ucT4WQ4I/cGyVceA
hrYLTlR78iBL9tDtrsPxFkT/fLVzQj6FhbjgUiyqn5l039Yv/9vfz56MotVNQzdsqr+Xyey0beRe
R9g2sa/9YiJOeelJizk0XDPpSQEzFmRdbIVLCrLtjAycLy2pgsSA2ajI1HPSmiosOaj3VEBA9XIf
ChOe5o1BE1DdmhaVz+IekVhsN6Aniny+K9q2jtXPYPaTNJo5ygZ+BiUAre+WIxKpLzXe6ro/H5Gf
u763dFEXV9oKjdlbpW4nRWqBZiySHYHtQh5y/zrERjQP0oWvfWVuzYJYaUgSHN+EyEgJT5goBFfC
R2TkTg++8Otgm7ayAmNux1GakRWwsJ6hP3X5bd76Xf/tOsSmK1pBMDejaU2g2pkAIRHJUaCj2Q+/
hP57xNX3o3/RlbNhc0Vz19Wa2AFoQnhFE+paQLUzeM2grM7yX7efAVlQOmaJ2Xpmz3oLVE6Uohlc
vv2JEuO3J9ETX6ogc6SH9DG8E90WDH/S/fD0D3JT2+bxhc5sZ1KBtHnosUo1kPwblMo844guoQji
mjR6LQ/Jnf5Y+LzywVYyAGb5Ny5bTpr6ue/R4YIX5S/a2jAEwm151H7M31tP9EuvDoqK863Rfbw8
zy9EJsqA4nprCfTLhi7WsarEU2c1O6VP3Tq23KGRcdCzxXlzbT4PTDyl8VXRZi/WiHQ1FaN2QHg8
OINnBsW7eaCRB82I41XZuIuzeDQHyHtKb36IyBvJFrgoZZRRzq+duGjnqIlxYXdJEYwdCKKJ6kml
zPneN9eHDhsM0mLeEHczk1Cdu3JSyho4/dt4mJ3FFQ+zh4k5iKTP9+iim14jh0Dt89/Ex2tc5jCV
ISuWjIaMnVY4cfeMiUMwp/z4c1ezBmGCkaGOYkIE+sAyTa9KUUSD7PJUgg4p/LiOtHVcFtIt2ENL
vUy/6TW6mXpVwT2Qn7oUM5unaXm7DrF5syFxBATUPWlt5twk0BqdLyZ9qdIiYQAt6R8WZWSnIt3i
PxjX2braMHpKCW1UzLmwY1dUrVcjBEuaq+Oy/NSXX5z1bPnnNQDjNxc91SSiAWDywadxSh6H2/Fx
Qd4I6Xx8V9oHHUqWXVBf1ze8lP72eX0tjvGaYpiLJBWArYILqJ3/A9U5u+bKgW9mVL6WiCrM+ZEl
8lK3TUld1h3B1bBgxivbmxiyomopfCrKywEZpFPWeMxXFY5qTUC/hTM79Htlp+8pGp0m40XFm/sH
TT0LtToIjbO2mEtCGGK8NnHiWcPU+p0mDxgW5ny+mxao4vkFUQJwmH3u7ir0juVytEKaj0qzF0O5
yxvOS4L39zMflNb10AyR8PfXXXXShHSPfkTe/UFdDHtpoQH07zXQjVytYcnLHCy1dA2S4IDH1gmb
BrdyP75UjW4v5fK4zGlsG+n8EOugZYvFxtb1ieOeeCtlbpME3K5/PQE6ENhE4lOd/umIATW81TKZ
IJXUnYC2LRqktmA1in7oCbGtjKd6uGl1eFSivY2SurJlYrkedHHpcNF3+nJCb2MwxPKTEAredc+0
DYPEOZpLwGKkMs4h7AZdaBcYN4HmkZY3tja/j3PmXkehe35hGeBs+S8KG1konVSiIRooUQ2edWgz
p69iBi8Uzf/mbFZAjFOomlka5hFAtf4BVEfP0f4s8JhHN01shcLctaUwAYJG25E1vIeJ+JoP5sP1
Hdt2pysM5uU/pH0bZSMwwlJ5zcLZ64XlEKmoNAyxD96wyh4Fciwb5RHqGqadKOlt0YZOG0c9x0S2
om4Muvx9eIzrwBOm0VMRewq2fHuMkDpGZ4ue36TqiYD/5Pq6N+3RBIULGLvQIMS2yBe6UktLHyJ5
k53ECjGGrtpG+fM6yPbdsUJhr2Or6pcsR6SL2auAiv8tULRO/1xj9vO9BMLuv5fDfF6j3DSaUWE5
oPj1kCt2JTz9Wvk5zeW7vuZVLTmbxzbHg+SinyYNaHIdodPJ0McyhGpcA7nPsJwTsuds46ZlmJRs
B/oNmDpgrvxMCiNhybCN5s38SnlwSt/cd64VLJAIx/sTPWqCz+cK31imKsqoX4hQwQDpFGOQxWhk
xCgR6oqLTluAX80hdyOQRXFscSsKRS8LnCsqJrKORqHzC61bFPQR6vgGx4MZ0JCmPtJOCCQv0dDO
q6ttlUjO0OiyV9enJNVWn8S4V/7i2OicVr/RU0yW1U/R5IGZMzqAhNrwBl/CYzc3HAhZlZkdTgkK
uI71fP1w6drOXTZahSlr5edz6YJv3sSdMKRmVDjiLNqjeCuUBWd7qe0zCKqKpjgdMZVOeTHP15t2
it7EepSBHCDaDUG/oypE6YEXvl0+pdFniGYZ3D0WdC5YGXKiVUai09GoQpg9Yby1uo8aTe8EhEph
+FJaPOKcjfQ9APE4wqIQzRkmE4Asxij3Anop7ex19GjzQO1LmKnGFesZDXoBRfsfCIVvHNcZKBOU
zHocSpAegHbKXofSruVnh2lHIRfdpo6N/6q9vNOpe4Y8rIacAR3GOT++npBkyCwdRcxxcIjS20Xe
OYJxX6V/bolnQPI5UDQQKZs7rXH0otU9Eg6hbzaZ6l6390uncr4c5r41ojQxuxrLkcxyL3bI6mTD
Qw+WOY7Vb9w9FMiCGjJkFUw0yZ8vR4fMwVJLSoPUjrnP8vGQylBgnWZfS1NvNJrfozgeIowD1EnE
CSq2jIQWoWX0LKtwaqy/7oakATd7AyWnn40FGeip56xuAwGlTdFCOwZl6WPJIpZi6Q01tlpHUibb
qH63hCOls/F1ISamUluQlMbfzwasc16TXppJjmdmSWzltEAtCI29voGqiIfJxOifDE5TEzt3VRQU
/SWYNUHuk1XXiUBRVValmH9KLPT7aL7JfVBSQPi0VY98l3W5i4DTwUcF2QH4D5ExkXzRDPqSyp1B
qG2w6dtz8v1Prf0cgfmmanVBMX7CLsJz+lN8lIVql0Ay+zrKRq83bjS0GlBdL0QIOhP+TKFgVaqZ
WOAOKfeGhnI/MpjfSGuXr6pfH4bSTm94DPcXoKib6pi/ph3maHLA/z//wOZlHIwlS1O7+OjeBaSD
H3LfvK9BGDzbyXftdfnRNjZ3BpiNhSgqLhcw7+EfjAsxXj9DG5lhdRivyYbhbmpNNFZYsjON5VMu
LXdSPwfX95b1V0iTWhAettBTgS/aFJlVDmDGUqYlKexc7/zSMH5gWulebaPddZiN3aSk6mgkhrgO
5FnYBqsitMA+GEKKoH4bPsb3GBLuJkb482+jbxyStzrgtbSzxo/GbwWJONrZh0w0hh7Oj2+oiDaH
ZIEk4Ax1CpHMP9pp4ESul5tHMUDpSVsW6azSOQaov5S0zoGhYqJvjJ/qAQVcblGGh8JcKeY4gyI+
AcqCWqqyV+KbLOfkXHgQjBXEcRrNuQgITUl9tT5pIMzDyLZz3Qi2j+Rru+ivWEWms6wROVaB0isn
o/km6d+u//2X3875cTDfTpNXw9TRv18ov5NUPilTaQ8q5IdBvx3Ff1pu+MvAvlbDGFibC70cLUBL
OqL/Hoco2ltSnmR2gef8/7hzzENTI8jeKC2wDAMlFEEf7pou4RgzG+Cy62GcLKkak2gRMPQJ4sZq
FH2rYszdLuRbS/pgUiLNnsuWc2QXNTEGlR2IrTGWVCzqnMO1m0HSgdObttBZEaZPBjcH6QGef+mB
L/XFsXg2fOrDoq3iGasV++5GqhFlW4WbVZxI6aJWxC6P8RBprbRTS42kO/Ruek+gh30bv423GGvA
OEM62+ZTeRuatoo2pPvrX8MF4w6LzfgN1KQXURSwtfFJPogeuDDRe5/Zk51AhAv6cOgRNH+CMt38
Gbn5/2awJuNQwkqsSEGArdaLl2WmHaO35fr6ON6EzWw2YQ11p4Z+E3EIdSDZNpbgOsKmjYB0mLbe
Yf6QjQDINBhCbgBBkiZwLRB30kobg+HXUdgH0OcxgdceeQGwl+LqP/eKYbPEAyZv4HtJ2t9Ocxv0
abXDRHG3lzqJI7mwvaQvMMaRKKGM4ndHe8HiBzKdqix1QpXnrS6C688lgZ9CwgwPhK8UxtHHuK/6
pgUK8eP78cP6VT0qu9SV782n9BYf9fzccofzNle2wmScf9QLBDkebGOxgHM9DeoCJOwGT//q8zm6
DuHZpTGnVZKxUgXol9ligFHNer+cLB89O5Od+uOL4DVu/R49pybm9WiDXeLG417g9L9tOurVSpkz
HPVc7qIJP0GKCpvEoPAXB5Ss5NZWk9ITreSmzXhh4gVzK7tu5nZoWqvKW0JBrdTax0Mv1s7Um7mn
1bVmSwsa/cZS1r1aF6M9eAlA7SeLyd4UJ7K7/r1sHTTSBEj4gNdAFNnvpYcCSp/liCSJ0hxJAiaj
LtN3rZX9caGfrhn5agnzWaAjEVnKshLdNlNYwYn1bkzs/B6cpB4mY6Rj4Vje/GZpfnWfepabtbb8
eH2RW85tDc18QXjsSMMgY5GVqf+YBfleMnOO39ncx9XqmA+mEYfUigusLh1KD1T4Dqihgrz90wIU
u4nMB6OMZqihnoIwqW6xgRK0eVui2V2Ze9e3bMuPrreM+SwMCXVAXcGWieNgK2nskTyym/AlR6Ho
OhLvcJhvwZByYyQZloRx/m8JxvnjKX35UwjcBtC8A8sulSNln2VVsSjIUORol4lr8TGp4oeuN+Pv
10E2gi+gQFEF3YcgrkaL+fnVU1mhFCk6UFrXFyF4FX5XwRAJ3sEJ0UE6y4+T8KQ5sSfgWfPHt/c5
NBMgkD4ZqiakC7TI4omkqb2+1g2fs0IaX527a/SWmCbk8ExoVqBYfL5CsEA3RmNpKDg5uL5PC2iF
QFyjBBA4j1yRS9644SbP8RjT6GW9kgcBeOXJPKBVh6IRcBvKxMkxcsNZHU3gXKwO3U4YWYK69sVY
PymyJsLvgVIsGHlaCXeQ6fYeBqoHuw14CfDttX2hsXP9WlhGZmwALd0nu+kJfapOBy5V8ihzGa4u
v2WMVoAvBVkXfAFI758fW6YXJqqFYMZJDCHEfHhl2YrU1Lse/wTlkNaceu9FNhVEORiOQpAHiUSa
nWBSZYk5iIvVABDsjQ/VhJa8qkfG3Yghbrh4KdoeEFeEHpGSHUJNzut745VgoUiJaERFuzkKRYzV
CEYzhVKPvs7OE2MwbGuPUnjXhE8aQgtKs1SABqUhjR3HN1AKDG2V25zC+wlszU9fiiqdJvwEOeiy
nbHcolSsgFMhdn+BPv9Zre5q9DR5hYt+TI473QgX6fKR3EODAnaBTdW0aAke42hCW6s7eub0Unjo
+kHNYXotOnQ1lbcTLg6f18/0WRhivp4zWMY3tItsLMSCznKHqRrEwpZoE3V6pwU61UVDZqF+Q+d/
sVf9ao88/m3hZ/fLayntksR94bNL/H+OwESxl6olSypzUxbtIBptRD6t4KM/JTtjlxwKMAaHu8XJ
b9Nd81Q8CS6v2nvRIgDbxz584TL7UEG51dQJcNGG4tJZqtSNnyj9gwHKPPEbbxSRi8dYu6p2pZxK
wNNvtDcMi+Zu7BK7ejN/ySd1l/g8Fpctx7VeINs2YlqLlKN9iLrJ4pHOWP5anPqWQAeH16J5Uepl
9pL1I8ucZU0zYG29W+/L30NQBCjEujUSGwG/dnYZwp2dnEZvv1VCjQjLaKoNFlbFE1RLy/Q+jKSb
vMV02PWbZhMIJDwgAlSpqDJzWw+yXJUpKOXtcUrx0rZkSJLYM/jnnYhkvC6fT1WDiw9zhUZ/zWpZ
XTxkGingD0ZHgnKdD1pFSUNeEurv1Czzd8UD889O9qfpvdqDhvlRBL2jKtvmbjwl35Ec2zd+UmPL
eXcg/RSu/TImZgZjch8XFX7ZgveZH4bZMxjafwlFvO/CEinTrLWcJTd5mZyNe16T0DqDywmZelxU
5xuSW+XcFiGcc7pv94VHdo0LGniHFmR5MYVMvczlEr+wmM0fF3CuVQawGi9rHDX7Jg2OUn3v6nsL
bIyKk91aTW03up3scp9OEUHZzAY1aoQyWhV7M6Y+s5o4s9s7CZ96mLcTzAGANyQhZTzEdpbuacsN
rYcPZiD6lfsP0Db3AjVWVJ9QRYNFnu87KhbdEKct9ciS347io/qaeVR7ozv16ncj30HT1CcSWn4o
NQ/PMX+S7lwcxQqeCUqUth8qdQY8ZMICQ7ib0KBq/jKLbxFeOYvxaEABt9ZRqSzwMKWT6rNf3+Y7
It8ISCzudAglJC7SV/PTRH7Wi41rlOi2AekiGf/eS5OrfSRvQocS1z15UFV4X76P2va+q1UwTiod
wn6WlSZGf0Z+X3jhfvBBoEunLP6l+11hMXFjYuVgs5WARXtfhskt4DJqL7xDlLoghODVmDbCVMwA
fNkH812aWTw3uYEDGqf2bSKSZ4FBoFPetZw3t7p9aa6gmM/SKMfOGjNAUQmMvEMzyLSjnNvT4lT3
lfsPpsLoj7+wPvowpOxJisXO6CSLHufFgr2kUZmgvtaY88bH5kadq3z0j4qONwbP+2zkrHGjrUCZ
2KDEExAqRwCFMz1NqlPMip13gme+dwHeNjZ0VB/rfK8LL5U8Bd3dP7jCN++6r5/Adje0Vjp3UYuf
IAfjaw62+HQ4dp1dYjDPAgVKq2NoTTvF8z8JAXnYzBc/jxggSKZP+4VWK4YOYwVZPa8IaDhcF98k
5SFLbYiH9/yt33gqr7f+M7RZ37raUhKLrpveurrw9H8W1iHbpRz4d+nWmwuAGHul9HdQD2Q+VnDf
VUYU13+ZdI2wbPDL28rnO9LtyHqFxHynSzFMCiIWasrERQ5zpAaWn0QdpzrhMhV9sSa2vDzRsRB+
MYSLz3y8lZgPemhSCWW/ui3hBCW/sBxjF+4bd3TL0q3wH+FD5b6jt+PR1cqZ+1Jsmr4sBSCn+wHy
H9Rn6Lb2kX7OUvByOtsPOUuR0S8hQ1mElcoVIqooUeFEJz8MfsztK00n6S6GUhb6L23l5I99bTlh
wIHahKoPo4Ps/JJue7NPDBRR7MGMm2/mJLXu0kzaYbAa1TOXLvWux8KbF5qCmTp0joKtSPwk6Fh9
KJqeqkoYJrGt5M/1JLla8VxJkpOQ4SmqMNA3Gvd62Tuq8qoZPFbMrYhkhc1GJMso5SB6BnYOoU1T
8kbhTqpOqfgwLxYn5qeu9sz/YzZLoV15Kng+MOvGmI6c1WM2l9qHGvT74tDvRj/eyTsuodXFijCe
BV4LDQ9QmA3Qzo8vnJqukQiSGzppfb1s7irZfBJz+YD+GAwylTs1kb+Xs3qbDM9RIdqNtm9EUPlF
97pa2OpouCGqqmX5JIHZzEq9vg1trTjF2WNu7GTEqZWEmS/rRzGK4PeNQS4RhKKE8ElzqPomESDX
F6to23hKjCkQY8GzlLu+A7lXpzh6fG9WBJxXplugE82aH3JZs6/b04X9os0TnWg0y4USI1rDmA0o
KrlrMmyAsoA/rBD2pvA6x+SU96J7HekyiGCgmJd+maOLpLaGBn4QLh7EMXHjUSE5Sq6dPUlgh+DY
EBeRuc8Fk4RmYgBxgiQSuiKpQzAQRCDn+5ev/V8R2cc++JcV6CADkWZ1UsXtNY9GLqqrI4e4OKYK
CWZeHHjpZs83ln32R1kLQjPzv6A6epvm9IiXkUfHmIvMmQyeD6Ivj/OP88xo2Jf/XIadmVFAcLF3
iBCqQPPQGSLdoAeUc4YXMQnWhlKEhiZd9Mlf8AeiOxlN1/EIYqHxSYbLS7UX2VI/rpvmZV2VQWEi
n1pW6qzQCEhVD+OCyeHZKR5ztwI9igcuOsq/BWr+qcSrF08tjA4Tt/l2/Sds2up6ocxFonZ5M80C
fgJVKEsEDQmHZUdvr2KxfKoMgGb9/XXMC34fmVk2EwM1E4lFPfzEFO7GCi2awFahjlbAIQLaQv+a
6ghe52ozBKfmnYTOkX8gDnwZosi6iVFmyscK3ssLkvJOVNErN2fQYwvGj+Go3I+H0ZtOHQ6huMHh
o4s0fjRe/1zMAmxkaPMFtxGMDArPrP+ftbnSognA6NZywkqw05HXjHL5eaJHEveLhbuaaksYzFUm
zA0xIRf2MTpt7tf3XVD2Np7FIGqAF6odXpbo4ouBwh2KF+D2BBitHJ97dBKnhTll5gfR/h9nV7Yc
N65kv4gR3JdXkrWopNIuWfILw5bV3AACBFfw6+dQ7tsuQYzidD/ciZhwh7IAJhKJzJPn5KGbBKEz
fi+qNQXzr807C9AK3ByQxACCGStUrNhsyKRXpiG5wmEoL9pHECk85E98j7IARpxRu5aP/ZMGFoXz
TvvlYQjD+FSYhAArN2YYleWB/IkaeQDDAjOm9g1pn87//a+fywa9GaaBwMsIhROAKz+vrC5FOlMl
wEA8xj4JrX2LvBXjzejE74KLtTrL17T14wniAAaOcQukO8qCskbqBYqOEB9DYh60HzR8Nuy117oZ
9jtx7G7WGUu/Pn8Uq0rEy8FqqDmQFsKLXlw4ELO0djOt7noz7WuQUSypnmJVwEoFsDRuja2NBi/S
R+xskEOm7GLuMPURZOHTm2KTvFkR2bdliKmocrv6up+X9OnWUn6IEu247GxduvghBQrxzuUHdSpC
O/9/dBCVSi1wvwYOIU495spwadmKD3GbOkVV1mPki9F9nxg03NvJs65synIrHIpJXmijjrpQUq+F
G+X4fzGtRBu39IbGdBto2+EItt1lbr070+78GVmzoSSNkO8e9LwUY8R8PSzQRAFhXpiN/5JA+8tS
lIRRJKzC/dSOETHEXs8NVIVp9a2w63+HRfliR0kTs6brhzSBnbq5Mrx7rXjwp7UWr5Jn/23DwU0Q
4KDDLz5HlcEUaVAPI2xsPLDgu+jN58f8kO+yH35oQn2zu0TTfMXq8nf6x6gaK8tADNKV3Ri1Xhm6
+ncL79JyDY+ysrJAiSSjHAOP2Ni9gYN9pHzV2Jvu3RvZ+3mfU+K+uoHqhVNWQEqm+byBbaqByDYf
zAfD1sR/cu0/W6YEiSkbKLja4dpUGzYevaOGGwn2cH4tar7z92JmRXpIByCxVQ7QZLOWswmL6Zz5
NSSQdJWos71RO5a3UND4a7gaEBCDV1wLK6aX9/GPaeVQlTTF7Lo7gE35IP9Clz0mcVmjr+XcaXf1
oxnmW2uNQXfZDf+YVHwf/PsB0D3wEPDHXEIyCGGju63daXN+aYuOOJNjuwHwqV8GjvKgohlNEPky
DWz7reXtWUufmozshFatuImaJfz+gifGlFvNYWnn+x2HsQt+YcXpAUWBTbATH6WttRxheWXwE1Qo
gLNRg0eR5Kkm0AQFFNiNaKLtvEHbGrR8L+2n83uozu/+va5/TKkhgxVS2kaGkEGurBDQyq0Rd8fk
wt7UkZbiUeDs0PG8Th5+K2KRXYqq+CrXkFqI//tXoKLmAxhggG/1c7T0rZ4RQNvmX/HxINkZP30W
jd/IZY1yAdmPR3np3ZI0Iqu2F50V1LIYS7Iwa65qb0512rSJhat7YODkbp9F98NK/yW74+/1nRiZ
P/hJEa/z24ylPYyIyfuR0vqKVlHV+lWY2fWKpy6vBzOGwPEBqKUWKHWpOWPNIXMrMUVmZuNTQ6pr
lNrvzjuOmlD+vaQ/dpRPZmSMIsPCrEvnB+K113s7NgGKjntomW4SAXWZsTKaCy1hXuTJ8ako82EF
Xj5HzZME7/dPAGAL6nCAbvkqBVc7GIUwNCy1nMRDO2pumJU6hbpNlWzqQbw5dZesRPIFk5CjQ5sK
KjrAzKgnE8JH+Jv5fMP2MnLTR6jThr75wwL56Kpcz0Lk9gEkhKBaMI9TqgOVrdfoLSEStki/7XR4
JovOf8QlC+g1412FkIxZ9nm1J24pM3RjvQQUo002RCjJhFq/ZmIhM0Zd948J5fqhYMtiiYBgAZ07
ErpT792+/AG6xD3RWRfVVH8lJajFzi9svmEUz5hPMzBec0qOKdjPC/O8Shfc5vKDY3JmFvxgdlgF
aCyctU9mlDNQFH5rW62Ga53d6tIOZUGjFq3v84tZuA0+WZm/4slX8ohjWpqFxRTDZY72uWN91+1n
MazgAhedAdOZkEPAlKHzUbA6MZN70GBMNSIjE/hO9mQN/co61gwo63BNrrm5wWRkiaCKLIM9l6m/
ktqrr+s5JuBNPc89o6oUoND/ebMEq0QmdCQF7Qsg0/1jE7EoQEkPM675hY7CGkVhba0iu+QHp0bn
fz/ZOtpWNSMU6R1qimApuw5MFibtSsRdM6LcIaRwEwQ8hIMBh5XKl8F+H4f9eVdb3T4lIthjE7CA
YCWQvmY/xK08AnjbAKFNrvmlDfpv0PODhmJNZXnJxUFIDBQu3s/ocinn1SkCJvoUa3PRDQ8T0jxX
km58Y6bry1b41Jf38Y8t5dAibJjckbBl8uJB2FMY1PS74Y+781u5FPhOl6Q4YgVtn0abn0lWRkM3
e9fscu8MU+iDrqoNfqACfXHe4NLxAp4VFQi8OKGTqaxLsiAzbTwyIohxYgD13qcrDrgUVNEzw4gF
slJU5JRQDq0k6rfzI8arL7wJDRUhIocf8uLnPMdRE8iONGv0vUv37alN5Slh6pL72byLXYOpAH0K
Wf/YQh29yy7d9PX8BqqVq9+x488C1VzYa0Aa5WnIQqurugHhEUBn8yuN3IDv8IY9IvSWu7CJ6wsW
62FyX9QhZ9GaTsziLoPK30EuCnC4+lTMEscno+aNUU4cX8s3hjlqSeQ6VcB+ERf03ceUa0kVQ0Gt
H/fwYy2LacbZWsq65L9g9MOMIL61+yX7wGaxDsrBLGxdgQyuNqstrnJtY/nknfh6cp+yWtuwbFqj
olnyY5DemKAIcNELVlUKPdkEkuWChX0AGfKGJG6oca1ZOZ5LUeDEilqFdZjQhyabrWDihbXJ1mPl
82Sl/656/eFSp2aUYsnA66CjDjgqQNRy1ZvGhiTdX+fddmklyH2B454HCsDD+PnySR1iJQb01COz
S+KhYGHAf+nVxXkjSx/l1Ihy9kEf2FWTByMagJfURT1Gro1uLTncqQnlqLft4LfAIMpI4rPnPQR4
PVBfgLE7N24du9oVzQp7pcoS8fu8oxAPJif0GBxVU3jqNGi/Un2M0mftxtnKI3tqL8nleAigyQAe
sNfy2/ldXKoigFfkj0VlGwu/d+dBuxFM1HKTXtaHfOPdJ3tUYrbmt2CtDrP00TDRgq6JE6Aa8wG+
PUlLGDSTJlbjRhin+kIf5bEbg5Un2JLzAamKIg5ybUicK80MxgHoG6FMCWk5ACzLbQeEBC2257dt
yTMcoJHBezFT6LjKrtV+TjQycDw1EyPowsAZXaiv2m3PQlI34/cx6zCygtE//m3wLGONEGbJ/Ilj
esoa7QHtYsOH7yeaVcftwDD8hLdMqYtDIq0bbplvjVhLlpc29tSoEjh4Tk2Te42MGvYrA7jfA8C8
W0uW51+uPpN86PrgPgeXBTKfz6EDQT3oDNmwMHV6Um68niBN5uhl/OCZlw3hQAvQBzlVa5YhGoPk
x0RY9tiQxm1XHmyqztDHWQTGBjzeaKBgBlbJAJPU9JJgwuMg2KNd04AQ3oIwgHO0H/tNde+HrQ5J
uC7O9vyua0Pn13kPW9ptVBDmdwOKCV+UcetWGnVRQnUjKYD+J86+wRBsndorjmwu5bkz/RMmikFp
hVDwecN9Q46s4XjKDVDGMnegF3oQV9DtBHgkA6X3eFHjrVpeWYfxUF9o3+cJqH5jxmK3No60FBqA
J8N4BUqnKGUol8YwDmnqtJSFgGSle+kTFnEDCc35bV1e7h8rysGFjnEyJHMOoacQDkr0DMwJ3aMw
x+eZmWDFhRaXBAFv9IlNRPRAcWbaO2LwghoCHRMEbfX3rt6fX838B9TT4oKfCW1ijM1B/fHzxxtc
Y0J7HAZmUPRvBGl+2+7WMGoqMuTjKHywNn90JQy1KqNVQ8JHP5NRu0VJcmbuBzDlwjkWJAwwI5Vu
rYvzC1v0fkhM4hJEEcgPlIWZqL423BqQpMhWYOwPaoFEfyialUO29IGgvQbVGZBP4KQpcZS42ZRQ
RmUEFodN2Wcbaw0SquJ6fqdbJyaUqClBYqjLBOer3xa3zTfrYoiSO2hLROVdDlRYGmqQd2UXxR7z
Ovr+r3/N8vnlByhhLEh1p0sYVGLcCnMSHV4uYcWTI+ut+3//zYCeASOfh0cf/vfZGftEkBY8fah9
dk+afWU0mPkq/tMH+2NDWUxqtWkQTHB4zGhFbfEw+S/nF7HkEbg3ZihtgAveUxyvbq3U9TUQUvv0
gY9vdrP2llgKQKcG5h9wkgH5YyU0kuAWpSGU06IGs0RecHV3fhWLRZNTK0pUD9Bi6x0bVgQA3wW/
yfcYxI7e+LOoNpYMf6uLrL0Tlw7tqdF56SdLSzxRloOOrKQWAFAkr6x90auVkuCaDeWWIEEuWeLM
NszHDvVAY3zyvbXdW/tGyiUxaZxOQwoj8xSNEQNQW22nb34MbpUL407GxX46Zht9bXhyySxG2XHb
u3hsf4FsQNGdSZCOyaisfpWYL6yDXwUQcWW9kiEv+fipHeU76cTo6pbhWYP8a5s01f0QrLX9F03M
s5kWZMdNwCEVV7Dtv48Rt/6i9HoCeu68hy/5AcLAPwYUB5fU1yqjmtfAH83x1eDPlrESCtZMKNtE
zNaRKTRrIlZfu/btmB9NsYKO+PrFTQPQP4wXGfM7WUWxchsyccH8wMxIfpgpSKjxMLh8V9lr/duv
i5ktzRLteJUDB/glrk0SMFZ0iDwN4hg6be/aFiRjuBiez3+Yr18e1DSg1PAAlwU3qpqSaK2lkTxB
E84YOqg2Ttqj63b/ul76kayC0h9iN0gHlbxqMtDo0zo6RfXwNI1vef5D9x7//TIw9wXRcAeXNx4B
nx1YF0XWoysKAm7+WhqXTfdw/u8vfQ9ku2DeRlXJw0I+/32/Zpll9uinp0zE1tTGNgUbmRjj82aW
HMwF9SkUPsA+ic/x2Qx6QQPjQgLKx/ILTwyXhZFdF066q51ihZVp0RRaWzYa1ohhasoG7INJSSGm
KOu7A5i8NrXUYmu8a421HH5x704sKcGFDVpAyaBPkQ4yCK1/n+hDkGYrD4VFI6j54WmEpg1OzOed
s/xuAJ0n+M7sZIjroLhz6mzHrHYlg5+vks8ZPIa/DNMxdAdvBBQ3P5vxk0BKMAxDEqp3HtGHDAc8
6O0u38nqqfHa2EvK6LxLLCzsk0Vl9/rEIm1OKh4GgvtvBh+70LVb9sRbuTYptGZq/veThIAUQJv1
OjKcZgIpqImC3bcGNKhXYObrViLpsqkARD7QHgI0V9nHsQEpijM6EwShfIznXwTAcI7DSmIwb83X
j/XHiLJ1skR5jmsYoqABOMfGb5azEhUWzhC+zR8DyoYZ0CZBTQvHlbovFhL1+eFjGtf9lP4nJ/hj
aP4hJ1+mxWj1mObTFNkUOkrDS1n2W0/zV87QHMS+7BfIA/GeB1E2qmWfrYAwbUpbl+uRK+6l1+Nh
IMNgxPsUJRS2RoO/+HFOjClPA2tkWW6Zs4xdPbyA1OlH7gB+cf7sLC4Ij9IATDkYfVMZgIK+rhm2
boo8WoPndCgwNKl7P+qgOkLOBxwA3RrX3UJ9FgHixKSyhzrAJBDgBmQSNShwnYORxo+nnflWXTv/
j0GerwWFz9aUTewgg+lVuTtFY2OAiL6GWCrN0I8s6a1WkG/5/Nkq39vYA10JhIuuf7JO5QDzTu9N
jTSY5q520vpGfSgSXjZsbX5wMU5AuRuTECYQM5ZyhMe0gvqKDscvE+e90uqQSSceG3/7HxzlxIxy
kDNPc9qsRFgnThJ67YB3txaW44EO2VWgrb0pF7/aiTXlNBte1Vm88XCad5hY2aEjtmsu1nH0a3un
5CydndPGEkSPav7Guz0zwZjjr7xNltwAo/ZQzPBQmAEn0ueQ0dUjwNw1TnHjEj1seXlF+sSB4La3
d8d0WDnPC5AxE+28WQIFDxWg4ZRMMkubqvbBQBflor0zGTl6g9uEQ5OD7zSbUOSi+V0hLBoNCd1a
afV63k0WdvTUvFp/youajJiM1KOOF6Ec7p3sW+2RlUUuBK0ZS4jRImRl0OVTThYbKmLUMqvm3Ryv
zJbJzQjYxl1pzcAXLUAhxR/1zfmVLUTjT0aVcwaVqiSgGoAZeCmwCACHYVMEA7k4b2Uhe4IVFD/B
T48oqZIng2BXjAUUViMnlxviil3aFxVoPljcM72M8lEDOYr/eN7o4tJmRJIP0ig81JUYKfxqgAyh
h/qNrvdZJGYat41XBCRbWd2Sdxhg+wdUbdaNUsvHoMd3BpJiQQVlWzQJUC1sI7mGzlxezt9WMHSk
1EDdDLPbuCppOHide2kyM73nba+thPdFK1B4xjN3rgl8KEGfJByeM3S+wIBalNfpt5GwV+kaKy63
EDosfBYMaqIth7fVvJ0nJqZhlGaVwISts+NA9Ws8jF6sfvheirUKytKROjWlBFzH07KgFj4NM7BD
ut+lJ5C309j2f1Z9v/KuWrOlRN0mMBzGp6YKTY96kZ+N9raokm7IQ6urfPSHu3TkEXD+zFuptS1u
KPIWeHoAMU9LcfS+l0NTMqzSrJM4IN0lJhMeCeiu2Oj+On+m1kwpMcoqytTlCQ6yD6LBzB5DOd4V
E0iM+zUC46VDhTP1z6JmRz3xEgmisNYbEfFrDMAb41tvvFqrIp5LRrBpEEC1MP8IKPtnIw6UyvwJ
+xdpNotrCyxF1jGoVhxDHYBEZR/FD0NHMQf9SQ+MLZ+tBD1e4rozoVZ99G6Gjf1jW27SQxB53/0u
jKyDAxHPvojPf6mlg+ygRDljYUAJroZcvXOGyuJYGjpekU5++nxNT3zNgpIC0G4yclzAuJsonnLt
FE5yjc7tI1FXXiYWGAdQcgO57MzAomwdyuO8Jdg60Wy6GhLG06Mf4bXNMHI5QRYJA8ggA/jldpiC
TFioHUHndV8d2ktrV11X94CBmHEZBzFbiWFLjuNYM2oBDVkbMJ3PvysxLI0CCIQeOwXcq3iskgeR
rlwrH1nF18X/zwhuz89GJMbdU96isGnu7APC5TPQz+BPnYXn0h3IjQ6YMwX6aOdEyc9qt9YlWPy8
/ywRmNjP1o2yTPlgSTS2m59Fc23zlZtmKZT82UJU2D7/fTDIoThIdBlxKUIxOfGQEIC6GzxpVtA6
ix9rFmma4TrzCPdnS3qZVgL8unBUPCX4N2Zek3ElHV5KcDA38Y8JJfijPRoYqcSnyrIfvdPg9fxX
kNdRLkF8MN5Zw+P5w724dyfm5p9zEhw100Q6DOXPaPJ+Vvq7MXbRIDbNyqKW983GkDiCCPB0yhfS
/AG04vMBB4LsQmurG9CMR5ibWDGz6Gjw5f+ZUYNwXjM/t7F3snrwrV+iuj+/Wcvn6MTA/ANOdotC
fUHLezTZarnhVwXo9iEyOIZlBPIUN3ZvzK0monlum92a+9oAecHaWVqY4sMVcPIT5q0++QnZSLiX
gO8jMu+Gv7LbvovIr+xDa74NexH6L+IStDVVvE6XtfYRFeevzaTKmAfLncl2KT9Sw4qt4u38Fi9/
QuT1foA5e7xwPy9P77yaN7oBTgiO9wqqSP5QrXjJUnrlzNrAf5tQnFGWjRT13HQjvRESUsclBlW7
dAqddOtma1w3C41ZfDAwWMIeGIWQ2n9ekcnrXONuxTD0nu7noffKKq7Ext62dxqYS9IMyBs9Ssps
ZZkLEA4YBr3OB7AKo+GKpzRZFdjCA+zTJbG4qGbiSPDAAsi6o1ukeFoRrrUzF3f2xKLiIUkApY3C
R6APwGIs/Ck22nfHlnFSPvX/pQSC5YFACcpyHm5PJVBiylimBUrYmCntAVlKj/OUoL7PducdctHr
T8woAXI0eneEcMAMD3i385cOQCKN/Txv4+Mt9OV+hqyhq4OQxLddxeuZXdaGppmIj8fskfyyN+ne
27LDDMQatjsGKirgJzf2VbEXUX1L4TogFduc/xGLN8HJb1COBXR1y9QccLy5mUUpOpOmM8Wyv7TX
UM+LR/zEkBKlB300WFoBI6w5IAxib95AVr6Zylf2O0/2MCIHTAdO3gdE5yRINlJmXuPkc24Hztpn
sD7F+gW7GB7l3ro9v20LY6NgPgFSDFOO6LUCf/r5fAtNcyloFpD5712c8PxyeC4vQUwfl8eZxZr/
IPfyyt1nG3B3nTe95JqnlpXjVtnu1JPBAZZpSn7VunHFR75NqbviGIsRDDK2GI0BYyEE5hTPMG2h
FyCOmLFg9s49TPHM0p3FzrUFueLuwt/SmzUlpyUfAb0/bIElHUqEStDkTu3wxEa2DsGGbVs0R7Mc
/31L2To1oZw5k1ZtUOTYPTqJLRKUAzH0GMMXa2F43h31bOPRAcECULyg8qgEkG7Ka4COsJTfUsj5
IcGMMwha3S3YWa/XQKSLrn9qTnlPOEFrgLzJk1D57ON0X8X9z+DJ21Wb6n2N3GTxI/1Zmco7lo9e
AJwbsrqA8L1f6pege1s5yUtB6WQ1anE4YYPOCMHhwr0atn2yY7q5rYY8KsABdv40zffFme/0xcv9
pkbnHvGPmAZqHwBpOXdtLsJeWmHTrjjfsjEbbC0Yl8C4oBI0OuZXJVpOeEj0QD5r03jBO+2npPLa
EfzG1+lKYUd5VYArCepB+B94YQIUvVU4Zyfydhj1tAo1L/Hwxi5GM4Djm+Z3I5HjdzMLqr9y36jv
atMB5vr8zipx6sM4cn7oFoFYF8+XeTNOonFmMzetMpR6+vbFpT+H7iUvV1Dkiiv+NoH/i2GdDypO
xesNykrdbhM90rpkV1AZ2myttbm0hWBLMnGjIM5/oQegroX70UVR3aoddzuxggLF6TsEvKYtJxHT
U2ibdzndNnr9eH4Dl027KO6glo8uiRKq+hRCx41EWTj37eyZ8HTcTwW4uHsNjclGG4pH7o7oFg6S
3Z+3rJy/j311MY2GFrtlzOPmyqcDi1AjOIr6XvHk5u9a9m3SHmQZrHjI0ueD7M8sST/PDqru6ea5
sAiYqqJmwAR/As4HvN7/w0owPg46C9PUAYn6vBKgR3pRFS4ybYomVlpFwwjRRfZXgonz85aW3B38
gIEBVzFQyVctmTxLtWz+WpX3BJWTPXPIq3TkissrIeTj02AcGvcKVFi/AqZ9vaj8nsMfR6sD2wEh
GYQ4u5TPhQIb/xaC1J5CqbqRfI2v5qtXmBhUQscOOGp0Q0zlSgO1lhB5jYoqMUAa6ufh5KeR3vAw
Rx3p/Gaq81FYJmxhCAUkfSi5YI7o83cbWFHUuTm/V7IBL2tLM/Zm0v70HTDCYhTH3xhk/C5y8zKx
hx1vbI4JoELsiTXmUeYEGCXRgnjlN83R5OSq+PKblFPhcUpIPwe04UCvMXY6xrguQLEXsx0EtcHL
4sbkWd9maRi8t09rGefS7gPYB0cGSA19ovnfT8IpNWiTmh26HvBn6HeawIvwnZ8UYTKsPMa/ejJg
SiDaQ7cNIJQvWLKRgDZ2YDgzKWnKWM+sh8aqXwNN369sqLmwofAmy0cDGMffVp4ExUjbpuMQtS61
Xo+oaYmjY2fdLSnqKW6o9oJ3LrjIG2mE1aRDEMZoQBXpF8gFan94Pf9rvkZbrPrkx8zB6mR/K3Oy
0V1He6wk0rShw2Gl10md5Q+WP40bv3VdyBKHLEnXFAeVKIjpvzm79ue+Js7VF5m/3MubKZAtC6fp
V2bdCfH9/MLUs/TbAGCa8/QDdP5U3l2WgJ4xbxIHZeDmENwUt3RP4llFAYhEDcXfdT0JxYO+WFQi
RTCYuVuXYCKoslyGcFgMT7tQNUkrunIolc37OJPIr/FUMNEbAXuz8tWsiWm+hahr8YT+yHBswBtE
yqJZsbPkHbgHQdQT+OjzquSdGKYVucsxB1gkTbfphZ/vht4D4yU6Z5dVnTrbWs+d+9Hp+dP5z/cx
KqmGHQRbVJOQMQJhpYTCKuAsLyo4ptnn+8mt7cjti6vSMh8zC2qNHumLqA8KPcz0bN/07Ffidy8m
5UdSAVtOfOMnb8Qbo+YzD6YKAo+FBkoz2UZBpzsbiyVeaNIAubbtQzZjQmyXmmtGUvY3NFuFOf0N
njpZECg10TL6jbhF1Qi9mc/fLBCi5dlQ1hveejd545l1F3lFYePyYmMHkfMt+mpzguyPqacPkdaw
PqCh6DTZg8dapE7ZRU3Z2f6uIqbswlIkXhUmlVeDwjooB5++yC5tyjJKUHqxgWJKgRmjMQ2cIm/j
KTcpOk2cpETcdYFo/cemGQzgCESWTL4XWgFtmRH5SdqwIMbU+VSgXDdZIHyPnKYzKP4tMBi3IiQX
VT1vmF1Z2a4bRGLeVq7dgIoj0Ae25e7QJHUoJ7+EoE+KIsg2s9Nxo+W8uCgw3X4pUXdBwcLVikNV
T9ahdlr3qtJTEIeYxAkdTMLfO8Tsuki0rLbCvqT5caTBdG9WPI8SUedXSepUMRmG4FqIoN5Olalj
pE76kV9XWTShr3wQpLZQVNWbK5J33Qa1jWqX4kdEBWcg5+91us3csY8SzElF0F0VB5ubcj9ST7to
IKm4ycGrdKW16bhtDUuEZhE4l07fYYxPaoP7rplOuWVJOd3gbU8PaWe52LGGbYwxM14bSy+OgN76
r+M4lMfJG8ctZIK1p8mDjAmQYF0xxDm1vWsRiOplrD0DRLItifVuKjbamOXI7BsQ1BFIh8Ug2u6P
RpJ2G79x6MPQu/lPjTAO4FA+PmZAu27zKdCiASWmqHBIgZHuVn/Kk0nErqGRCRopRUUjIX39u916
4iDTIcqby7Ig0gv50LdtKGXZ/7AGAn2gwEimXVC1FqSR4QF9fRCz07HO/27JDop9nl5DSwGaUrEQ
GttNli+OaRPoF71hlzeU8vrZGf0xTLjIr2ob1xnP2/a60w2CmTe83P/SuF48u1malrDRtJcF0biM
XegMRK7mj7GuuSDyDcDvY5WEXk1ZwUPOXZwUYzS/W43Oj27SiW1QJt6DJGBNCGhC9kKX0F0A1xKG
HxlkLiDQ3cem0bURwoi1z6bJfp2MeSO9CqJSSSBis/ayuBtHetTEZESlZ8HLLNFnW81J/Y2JSXmw
AUE0fcdavJTbKsB8TOvG4M8Ecz4IyQ+QhtkOmbOZeIPXeuNjwmYzehUoO7vSGL9VVeu+UaC/omHS
k00OlGGc1MZwm41mboS6V9dbOpotYExG1vMdxqyN+0T2M1SgvDXs4gWySH9Ro3xyMrLpp/xtIsG+
Zs2+6MhlVfAnTup3IbVfGLxxIpDZiX0w0WY/ZlUe2XKk4WhCFsMc2SOvfdCHMRZSz43SDpQazEs6
wImmYdO4UhxcFAeOdstDrQHpuDBAA+c0wbOWVfgmfnnB7OFYaNaDnvFhY3Gv3owBelyy1u3bIqE3
hORjxBu6wXB4NFADdDYVbOvoVmq2eGFdjveV+QK1AzPsQAMRaa2W4inUXPTZcEQyyxH1qx+2lT3b
HV4wKZqEofRcdC2y0rqoge5qdYg5op93F7gFEPLVTe7n6TZnCQPmi4KBFpq0oZ3RbM8CwIuHWoeH
gkOjcqqdqbnWFuxoDVpn+U/fBr4k4wRmsqyIK9r1YVdjUFFSsG0kmv0tMewYSO/yME1FC5SvM1zx
vr+Fgx8by4RBYaZR0vYO5gHaCafXOLSTScMJQcxy6H2bGTsfux/WECRGDOl5rDkUs0mDm256F8Qu
+VDokCKUoomDzpWge0WED2WQaSEalui5oYISEh256Ggav8oMgutNjVFEaVTbLi2zbcrt/DZx/Swu
/AYXXZWAm5qTArpBgCvxkFoJqsNWJa4NaY23tKhxi+duN92OfRrc1FrZF6Hvl0Xs+e9Syy4DGtyM
UKlENfgFUQWeDgxXiL7P/ZD6e98DCQmph+OQidvGRtSrIeK5a0fuouvp7HSJPSzsvUzsjamXNykU
ZriTxEnSbIKuCbuM2mE6uBij0bkdujkD+0o1vGX11EVTU+40WTwWafHaueNhstGncp3yypP+riBB
i8rDdCWm8ckSzZGb/I5ICX0wHX+OoCVZj5oPZCO5JNK6rBsS9+AqyKEeshm19KYv8l2ZJu9jnUDh
w/YLpNyYQkPzZRP08paK1otBEok0USu3A8XDqzepiHoXVDhZb24qph3ryXmhA/1OJhythoSC1XcM
x6jlVRdpJfiXU9RLSAsNacH2VQFNO6LHhgfBYg5+QAjM4WumNXS53Ok95S6L7SLY9Fx/7/Uk6v0W
yExuRwku5bSTVxDLM4915j4YOXlh7jTEDJzy4Rjk9w2FOPVQ59vAgl6bgLLnAHCDke0d3hyIrNMw
LSHiDRgBDTFVgHVq4hDgBohaJArhpGdvegatBq/Hesef06Rbu2Bquw3X8+uA28eua4ouxDl3h51e
mkMSu52G55fbWvxGB3fVG+ny9FfqBvTS7IUZa5n5TYgpieAiIqzwX0Rwvqu28Td9rx0mXqKKk4/9
dwLps005ZE3o53KbOzheotwJeEiR+vdQ2tX33cRFnGpDsxWdW8RAFneoQs2CRQaoPBDe8P+l1wb+
o9IA7XWb3NDSoodqprVi2a4Iyg0vTPgxg4+ZYmfZcs9KCkK30p1vI3I9tObW7jB+LTvMCmSx1KuI
FNV9KSF1nhnXRKe3XuXWSNFSEjt6I6LGFMg8m4rjP7B6vM56CAwV2U7r0VkNmiAOGvPWYOYGQ2/F
dZZCMqxr8kOD4llXXxpBvW8Y6uIV23DHxx8WVWSyHoCcHnB7mZPDFKRXdulDs8Tz8tAk+TcdBSKt
hopArtnbbCrDnoiXpnO3GL/fBkASI6tz3tKqiXLcn95kfavyBuEf4B5ffzV0uSVD9mRpGFkOimJT
OALME5DsSarIH+T3tgA/bVprd5ih29LGfQyY+QTtJgaacHOfmkDNsGQj7RKTO8PW1uzrqkzg00n9
y0iyn6ljPjv66OGiEHmccSNEGzsLvdG/TToPmlbTdQsy9NDJ7a3VNg/lYNzTBhumwWWt9Mlj8pWa
125vY3qvufVJAOkb+/84urKtWnUt+EWMAYQurzSrd6nL3pcMt0cDJIQQErqvv+V9O2dv91IhzZxV
NavCIg70sc30ZUhaka8x/RzF9DhHdeVsVPIlK8VG8qUND1loK6nbM0oytF3AlfPG50+LLz+sgEpg
8X96Fr5NKwwze8k++KoetmA7ehwKoHB+7Ch5QDxtnBMYUdVz+AmXwWss+086wpx+I/Df4ap5iA37
gV82arI1/MyCFj7JNS0b4z2ozOTEN80x8zGxOwRf+Mu9AjSllo+YY7yKRVGZIbQmJtvLVpujpymy
qvrl2vPl2KBY8tx/fJ6wkoM7naL+g8NUG+JRrzgxHPMq0eJb0BUD1QKXy1TDCBccu2flblJtMc8I
d4/XHe3iA43YLzgG3HFrklMiC0SXMMBC4qfzm38DxWZPqXuRvnrjbIXZQRfeA/f8iUPMJrSdOUAR
WdLelZnB0427Abr+scUi+HNp3kKZKy/wkFDW7JfZyRzhpOXooQyLojZf4ugUtmG7E5F/Z9r1HLZR
djAeva6i29eeOred+3vkT9427ckUn5YQCdNjWMXJtp+HjKJlmM5bZn78EYMFNcqvqOmf4t6HE63p
DlQ2/2kPxT2MQvrK6+jTnA6nnrS3mLS/yNd5FFtUSF3vBk+f/7BPADD5sP5bbIZiLHnCbN0nD/Rp
QR/AlD5gHx1N3ZTr2Bwc94CmuVK0qsJwf5u7Pr11Pi8JLjWYgu6nFE8y6pKd58VHOycVGVwVpcNn
x2DPlCbitsakWmRwrqeoihm9ztIcQsJLDSsvWGvfLWGEsJMNR7tq4fsAZctuck3Ze+tbtv59Jz+B
yZvCwmFwIe5NNWzzMXZwQVuS/+zAqgC9sNUud/MLxX1mpf/ob+S2LDQsQyXS/drrN4rgVlwi5s0m
2BvjduraTuLl9IVYtydEQolixjiA7tUd+DqWI2diyeMpQVIBmUs4lOEUwSNomkL2z/UY3QaS5j6D
Zyk374JkeT0j0nelACk5Kiizj1X8rEhfEnwNLnHtstIJXnJqrjDjP0aqqXg2XsmSluvalAtzsLz5
wWaoJkIQtYpBsHC4tF6Gt03gG9nuswZuH7V77Cfx4PV/g2J3GH471Z14ijtZ9WrLPQ+tP9V3PcTJ
2jwnHNcv2Z6X6N2bv/rgSct533v61dps16Mqcw36bPoa609//De2Ag8PGNCssR6jl8YdO/ySEoLI
Zvlg4tIs8pVs2ck2ukyHLF/hIRj0136+ev0zrTOsmLWcMfjCJ1Uq/Y2jb0/IdvRnP4/XF2/iB+aJ
e9jNYajeCy4ogPINl+dk/HIaf6LWL1LR5KrXJSEPnkIN4csruKOiTS61/+WGsEIdWYQZf3Lzch0D
hrhWV5qxKXx4A9XTlGfDu5SsIjw8DR3QcPrDJ8jck7Hi+taY9DKH+t6zr4w9yG3Iu5FdGzlWmXrt
oQgGClmlHOhe1OyWeC1lZErphegcWgztyhwadjKKOwuVYQb/HxU8RriqhY/isuuOIz+u1qFm8M4Y
Ftxx973hWhUb2he5YcdNZx/+AQ589sLEfsWfZSorFsp3tUyKDA1eK1QFS7hTSx4ju/NIlxM+lSS4
9d4xaF9c8yE1WnnaV4iL3K3ogTCStia7AGW2x//rVl3G27TzomOvr4G8i8QJ4iDMGEelJKqDx2Rf
UuIVS/Y5RUh49VkOMVQ+y2Cn+QuP7r0wuyn7Zrs9i6B2NbtVfxi0mmOdAZmIsuPq405w0YJc9vE7
SR47tL9j7O0RNojqu79iVGgX87pKmuHUTlcfbssDQT/UpWcTpRfENSORY1lK19vndKXFmrwxjijZ
cYc1Njl7/XPdHLN/hMxAQpqqaUGWr7U7KVwBBG6conuBu86RJc1jrKKnlfs71qq3IEQVRIeqbrZq
5ib3GKIHMlc4652iv9zmFQhk7Ipa4QaR4hBSgQbibh6Om2cr2MHstnk9xupvvilECnv4PI0B1sJz
Nv+sRFVd9KTj982PSiIe+uSBu9MGeRMViCliyZ3X7JOoOY/wfTYaR2iPaENwrVmPSTB0kXNc70im
T/0w74kc0bVkpzQ25xAvgdUdL5voKc6ml43jbg2WI3JZqhGPZXIwS4MDKWsuBKtZDOTRmw81o3M+
6J8kBGZD2l2MwryRpqRmwzjifE7q4HnU7jQP3W6YEC4xJIXn1XlMKyTS/YdWIMD47/IwaPo1JXEL
T4jhoQmgU/H7mxkW4AAYcdEaDafnyYKu7a3J4i8cBodZel0RwFQ2MrY0K0EP0HD0XT0KVdH81muP
Exz0F36eCQGB+GKfDVO5kuQuZMkhy+QF/40aSnp3tfIK4d8BmDqMIHYUeoah6x8M0P0I7Z9L0pw2
12Gp5gBGPctI/h8WZ+L4ELjlyla+6+PgpTUNrph0HzU+rpupsrj7e9memkZfzLDB7kBPpUqmMsZQ
v0JWePPs1PRvYXMxZvWB+kue6LHC/Yo++pcsGw6d94mtqOTaSg9JWMIx+OwYKl6syDlCIW2Oke7u
JA0vdo1vIpt3SnJ0MQhbg/tdmkd/H5IuueWoZEdypttfyQ33SpmUbBs/+drmf1rv2vvxku3mUYk5
pm0PV66Kzeg7ZlLxiezRwOUyai+6TyqKxUDov7ZdEXyCT7d0F+CfQHxRKBffkBxxgnosr7PvIQzw
nJo7Oj8kU5oP/ZxbtZObWAGG4zHD0nK/NElp+nrnIARASBN+c4IpQrs8TTw9qTB7XgCEoSB/ismr
CDA2IfgpnWi5+NAwURjw1LhYgypRB4KXuumpSnGwef0Mh6HhVab9TipypP1LE+NLAzs8RMSdXRcW
aqVlx6IvnoRIxgPOFKAuFebgtZitIlyc04beob44kFC/xz7qVFKXCNG6D/mzwUAspfWxmwjm2Gke
xRUAxXymcDFLGc5RV7GUo3FSVSKGXe2w49U3XHb3XtYWdYNopaRBJsmT8ftqDDAVFx5V3/8XwB6H
HYTfl479axsJ0HezBzoHxyBD6sAWlnGDF+aZA5vho4SQMpsgD9tzZRdfxk5JQO4z6kV16LH6k/Yt
cg6rB0HFOHOi7dNjpGRzd1HaXkRSV8oCwEiALMRHg5c1QKQmfJt75JU2+6blBeeHGn8oNWhVHucb
mqEx/I+juPBxXhGgAejHTyxU7wHFxAJb3+EUv+fZS7dgkLDxv73anoaw3qUOe4a9+gPO0W07D55D
9b0cnRLvPbY48DaEAhF3CJYMh3qIdrhRybvl6toO3kUMANoWav9jY31c2GgqQ9egHF14G9bxtx5a
htZQXOGKL/MWTTMy3P9r4QlOIn1Lk/kJ4TYeEKr5XkOfgJnAGyHdNdP0n6eDmxjhWT8uL67eIflk
R9Mr992TS25RYkuu7sP0XeIeMeNHHFh0713JAjiCc1xthKJHxyRGhJ11HSmGOGrvDsaSZTxG+6lG
bl0nD6v5dYyWQ+LlPYKdYgYooSkSN+Ps+e4RxdjNfZXif6MYDoO4EDIPQ0j/ahbuePzhpvmQZNcE
DfaGG63B5JWX/lo8SzGXGVxuwWnBTnkoM+TF+4rtO05OwuDUGg7LlOyTwJ1o4u37wdx4ex9P9ReL
8J4hucWY8GXU7cEiLzs0rjskybpeQw4+swdKhWOKLg9YxEe9bWVMvZ2YD7P1EHr90cAOu/Xdbtre
KNSTddzt0fgfk4EeEv6eUnZaMbHV1tD1IiXRxyD1mqX7VvybOKCHNizaOj106MS9RYNJj5cnDHo/
b4E4TQm2X3uqQ/UA82achM8eC85J8tBgNsvAboPd0wV3GUomDAsWfN3xwR7adiwiX5aJkeU2u0PW
ArQljyHqZxGGeaTuxuUJbu4otr+YQQo7LBS66bUekOY3PcFcFWV2AwLqROBYT8UjlnPebFkuVz/v
wLCGw1sX2sJkl9iS0jm0LGkZ1QfpHRxYINUDCVh/JHmOAP9guuAMPCO3IT7A/Chf58n2q/plD9z3
orbuy8aIF+jSso3AH1teSdivaEEg4qHmuPhQZpMHhbj29HmW/V5NwDhNPoBqGOlVxS8IX4HDPkB/
hlx6+jmnunQyqDZg5trEeTugqQXw1MXnbHoNu+G6TsC8MmQJdgxYMERVaX/ww3nvjWs1ompuoFdo
GnvyJpAtbesA3c47O2Q3No93Q4dBjD7r90zWO5WII4xlnqSND2GrDiLxbizp910IeUM9znemg6NT
13UIEqx9uG7Ue7jP46wLIkggACNuQeX54KqUjs7w7j20Wgnc3y4pagISqTazKCfFv8UwVKvlb60d
bsJO5wSQT+jRSoewZ1z4afGDr0mnDxvQmUNXZ8+xRENJfdkAv6pxiYu1yWUc/8oJCnsgUfZ78ufp
CPvsMW+n2hai5SeI1PZLF6qceg4OeGAB95k33gcEdXUIxHpuNN9hghPAhRluCB1Erg5ttoNvarSA
LpIozOJDtNSHDTaJOUPcRh5SdiDCPE9WI79upi86moG3wAC9oIPcLd2wH415R7DSfWRRcYzJfc/Q
q2013khPsCG9RPxTWQNeQeEbBOClkAZjQdWNPvDtJNiBucO91+D0nS8ZkftwC2PopFd08+zI/lak
AIWGElNdw3WBO34Ldgwq9S8pwg9NU4B6dGzuA7EN5RSElyFdd4Mjx63ndgcrn7Cc2s7LOxvqY0Dr
ZufI9KkTuGzPfWzPs+n/Q+OWFaPGu+3BTBWUjW9jO1xZutx8A7li7atTs5knsJuoff+M3ufYQ48I
0hiqNQO/7ka2ZSKzOd+YpQDLSAxehXQJ5i0Uq/sx7xFo8pT68KIxVEPnpejsXiMGmPFF4EljkYeh
OWIxwJS81Zb+0RjtGaXETJ9NvMC/xnPWByVkgGbH3D/OlOt/NGZyzbus1gcoo+LXLu0i77I5p7sH
YMBb869ZiMm+e6837S6yiWAIx4ztZc5CcjdkWFar6emdn8z+3eKDuKit9d9H2O2Woc3QnKK1qMC9
1CeQof1H6CJ2aCYzVbyJ2S1xDUb6RiYXGNH03Z1oYLmDPmHLZTePj16NqSTubdi6XYqTv1vwQgBB
X/yt34qw7ZpqaOGF8FcptyimdFdms7s5dLbHhqNhpEqSh8D0fZv7QOAqLwgxYZjotFjlhAGMTMw/
Mx3aQs8G1XJKMfuk2DkBznPZDM4BifGPnZNrU0kj43nXhZk9AlpSlbHddJYxQgiQsCmf0wW0J/bU
mk9TBxh5dfVjGyw+aNnZYLf6Xk92YtGohoGPKZR2+DSXxmtbSKuW3Tpx/zHS01hFIhye1gS8I6dd
ssf6DUt/Ig4lQwy73TpA/Osagfjpg27ezwvcdlOlJjTj6XgQLDFVv1F2oSxJiyip0cvBzawtVpjo
vq1/S3SWaKcjkbBCBW37QOXfObd4ohRh3BSKeNNJD+mAoWagy8h8Ddb1rIOxvnZicz7MGOiYoJzD
cRMNQXf0ARBWna7rPQt99o8lBISsb+LxhavVnhAQHpR/4rdqpTECsfwFIMQKsTCb/eyw1ba7GKeC
fTRNcZ6tVIBvohb8VkJPygPIu84OF0o2piz3QF6cey8idzyMx93KaQD2Ui2Va5u0WrnrzrP460qA
P+/0pkRFJlTACv4jr3HcfcZiTmGUbKY9UlO8P/gweI7jyRQhMwA3xSReQ+usKWuF+BkwXWB3NtN3
FXzN5S2K+/q3SSeFRNORF6PU/c7XwDPDAfipbe10WXuHi97y4El2ajoIMnXa7IMwmnHNunCQwduq
QBBuOfiSGo5pY3BvhYpPeNyivqMeF4mGeC8WAkRarQnmxZDSNNGLNr7w8EoA1msEXYEClGciiW+/
qO9BXvxSQ5/AXR5LJQ2KDK+b5NugOj/66mqyLeMuijZrhyOP102CUUrVAMnoxvoH3Xomfd6oSfAP
Gxx6EuUOXsT0lqYdQeg63PcWkDDCC0DvZZvN1tOATFnxKKwX0hPMJCKKaoTFaremuB8vznjyjzZq
xICkJ7vRxstKLSBwANUGKaj8CHQSkx8eTST513s8Xf7bvDZEm0B6uoKPSiCKRhnMyDQ2vNJaRPYL
gIczd9O4GTaUQbygWoPpifW2h6aPOnoKkmGGJ05M+0W/+UInnOXQJYcwDrMRNRyLyMABX+eDiijw
PcBwrPsQ0TgD/MDBU7sfLwWnhma99kf/Pyy2FEix8Rf8SLlOGzt8ODko95hE00KPXtRG5o2xYKRH
mfKQ/aZY+us9XDGX9R2zgiM5tUnPbDHalGOYOXIqPnA1mQS7UTdN6RKh/Neegsw7JxGaiypDYpHN
x3WMzA7UB3YN8ee0/4jHIUT+cTotGoXAAs1d53wFJ4IlSTFLYKGLuo7DYEg5Y6hBVs3oGIFcJePp
PuSr97GGffYxYkIe3UvsD6yp2nAba3DkdYS5zaLjAe38YxZ5YNzxvHo1znumvQwlRCB94X7xKw9J
pYYuBWMnav/X+c5NP2ahXtvAM41P5qODIAHFZLSkSAPBub7Z5sXz3bRWM4ALvA4fkoj3jOLAB1TX
NHCet3bxUYK3SbyR55709X9jFi7DeVHRckMUkSP7VSe2vaeJCbuq64GFA/kj5M8ZVmPCqEtz1awB
OOhw5BO4XqDGeix5z1n/gSRpcNMDYGgsVaAzaIbzXmtf5hnyKni5QNsXFJHj6XpmPWzGnzhOwa4c
zeT/WOTf2ZtZw7DZ24GS4TQLcHa/q+gBkW2tHPpiSODXwfIxncYFRzuTDZq0cPIKzV1AdlE6ovg2
U4gQ9mzVwYCH43pv+Ke7TDW73s8MP3tDbOLSLJsJf4epT5eSGObHr/AL3pCCa8R0l5rNwGIVOZcE
PBu0Hazfr1vTROVgukndYhHqvi6HRmrvJ4vrLHtN/GWBFR/3gO7/Q8Lk5j+Bt9nYtfYnV18kNlV9
CHjr4FEEvdVauk1O9mvD33rvKQSBfzT+BithSPf9DgYNGV2HXzbGVDxB+7U1hyyB3wVkaJAINwa6
JKkVILNZ+u5+lDGKP0ylts2b0yCJ3/kCq4c9Y5aklwyjDtNz3K+JrmphXZTkrWkH/Rk0c1rMiteo
jZ0dMCiOV/KfDOqR7/GxMUK0ZtG2ZcQQlLExf/mOBK0PM3xT3tVo6Lwbwzo8LLKeoyM1WXbeMI9y
ColkJm/4AOVUO27L/CBZvyCFiansWoMtveKghDSwH8J32oC4njcwaBCwTfXrtBi7TzhqVZm5uK/m
cRVrHowDkDtZe15bZK6PYKg2NdkVujaUM5T5Z8wK9Nk+WkXT3bei05ivz8i76f84CW9M0x8dZG6n
sBUf4zYSN5KJ/rMWmNcxngFoK7JJoF6Z0CtHEy52q/2IXYNlWsdjz2vA86vLliftUy9CP5KxERIM
MAGFg/ClyYNaALdWDR+/QzuLOSdZv1AoDRjZQZQeFg1bx+swuIbuPSGzx8TqaXu20vQ39CrqBxML
0OHZKWpjDDf02wiRUkBO3TLW95lTw30deKbyGHuPuPtA+fWq0xFeDSMRhRo0z1W09Xkwzxe+jfsg
ca8xjHzzKXZglRI6Vp0lGRKxvDd/AdGW8OStoam7GEQ77XgILV4/IdMRMnv0k4s68cR+daNRO7/f
0hfYDptvwM4cL1LOVZP0X6CX7z2FrtCj8/aQpn19Fmu77XEPqkvMiPlEW1Gj1B9OTEZBMbbaK+OW
AaGaBhhbtD3GgFkQvA7WjAejZ++hxT3gF37rz/KaCga+M0ERZyNnzlAU+JCjTEd4b8vHGADdPyQq
zq/DsHbDjfgiquaYTcERmUj+VJBl6O4gLYDYp8NShAB2Geht9UJysokjrggSSK1zaF7GsuZkfIPA
xCI/yP40tk/KbdRgcabN7fGT/05Ke7sW3ttA0nugqhh9+SPUxp3SKoRbRewdl2TEyZCZSw00K+ng
Ab0M6Iy8AHjU6sQpsga0A8FgFVTUzCt6nSGbbp1oFbDoLTYGpDu87u4w+AIxP27QB10DtoAh5ms4
AND00347G8yD3OywITlN49BXaAisDM8+lehOMO5R6A5uXUudRDmCbh63YLignoFUgKU4vOiyvTqH
sCYcshgDZcGud4aX6ZLC6bmF4ItF6NyCJYJKMawftq2JscfiCLI5cx8ZEUOv3CVwlYByY5FQpEJ1
l0AMlw53HFLuUrs0PE8ufkAN8uVJlEYcZCNWJLxqIT21VSw0Cr8UVfwEVW8exxuaCz/AU21Rs5E5
2We6zUqrFD8NEzk5jsmlZBSqMD4t2CQ7oNMQbmBP50Em0pIq3z8t/ZbsYg3vVTa5BRcO4AJ4Eip0
9aIvZuzQK5xqUrC5oi463D0QXj4udJN4Rti3nvg72EEWHX3biB3SU8YcqvszuMm6CLeA4ebrtkrD
/L2csuadWguoEjVrlWWqL2Q9fM9gDLRKl4snoudoTEewxOOrSzZSjH4dF5DOLxVSEcVxSduhxCVj
S/iA2H0j1viM8ChvD23A/JJGf1pqz0YV9BJnPSEBYFFIGRgEjs961IXBTVzoYQ7znoTHBLF2e2fi
w1CD8lh6qAvbTjzwugExaV3ZcLQFdmrxnr2JVFsSfJrRoOALM5BWCg8YY8PwAoykPAJLDyAnFeA0
OKqRTsg9FB3gDJrpktEYvBdAaxCx5hKxEQSjiMkRq8orZIfKSNTtW4jIUYgfcEvz7blehC4jac99
5z2lISh0nb63BLg3mPFDwoAS0bR+gOjrxUUAJrZZ31gfvdco2/+ECmHBo2F65P0AMRzppoeWtvNO
upCUvglKtnSI3aPqDecsqfoGZ3MjYgXZQ6uLNQad4nPLjxyWWFWAP8vBkeiiaUQE0AQtUfdHC8tV
/LjAT0pB/LSYMC5V1jb9ZqG7D5r1A8rcd62HD+PMfWiya1O7e0AXO4U6OLemOSXK814bHtx3KQKS
5kwhzHnMAAy518CwG1IPyS7dgvtgWgGVNePy289dtidxA8hx6TBHnKOuR3E4C+mjbRrbY2RCYB0h
HChBN3XHpQM0m/dxy+/SSFiocXwsi8zboHEhyEeyrV9Zr1OAGMbmBmhsBKVA5LnlfH0AyjDdfAiZ
XxUdtxcTRdMNw1BkN9FJ3emM2n2PSbnLMoV1Cs68hywKnFacVWpuh/XR1yM2ZTIHzVLSRA3QjKUv
AVQ6Fj1jCHzSM4ntQeOoAKiQ7uqmGPzxbozJnhPfz7dJQJEQRPYqlsF7tX6y7rLGH0s8yG/uw85F
pgYt5LzVxwn9FlR/83ayPhxlRIPOsweuU/XoAcokdiEgHCzaZG3qAiGz4AptpnM03eGBUn5eWP8+
Z5C2NxCavnUGBMgMedsRnbCunJ+YM3KlwOKKukQCk9w1rgMRY64iXqIythh6BkGwPmAiJaqYF8w7
wDkHvmmAu4E9NoxD/rGAcMoUpMloI/arSv1ckc4eoPMO0QB1X2ChtqtzHOeaHqGN2CbMomf0uAIi
Pfmd4HejwGPBUw2OI6sFOKQxfuGGhrlqwZaGYX1fC3cFMDlD4tNi300GegdeP0bbovaUR7Jgw4AP
TC4QAqLJxqB1sQwzFPce3MZbvZBS4XX9SDcCD9+Wp40ShJWQ1EC6EpljIGuoTaxfpX94Zx8AnTa9
bnHPiSuqb4BNM7qumK4Yn9KHeEFkMLNH4U9/HqjZ52inbz2uIHZRK+8hyIAMqOY/tqnvmqE9agkz
XWl2xFPiEqF92DqQMPEgIdzCUQ8UHgoeAN/odfyFV3b+Oz0ha4q3WYDSo4Uh4hZSfsIZjTzB8Lsd
9ZucgGfDGPXBBfgKHSNyFy60H2mno53oY5j0NKJa0+hb1VhCmxv8ol5wQMduOIYS+M8Efmn604+w
+ZmzmlbodCKRxyaYoRup32IbwngEkk5o3JV81XHwFCCpcUaVCwHjul7SSbyJeTx0IVrx1fnfsy+q
rEcEME0G/powHNDQcLRlzCkwCSsPdpHnNOi8kz/hYKj/FCpzJJEr1IIyWbR8xBV7thzj1UrYi8y8
kyIocNWqoUswYN3CkZ1ks5WYd/zEii6mVN6FsBJZl+zeb9lrsM4PTi6HMALNvdbBF5ErsPtZgEfC
6OMOyc51meoMqsF2kdA5t0hing1+zl6BmYVkCH4vNVa+gqipgasHlC4EeF1Spxj0gnAjTm36sqQ8
GEA+s+iEknoGrgylgDPD3SCyMU/rvimFgkq0DtNLlwb7pfaa0mjioX/HTyKEeAUoCWFaNoJi6bYI
shRNywSDO8WGeztoO3RM2xm4koZUeb1f6um3Cf9kiT30l5g7mIpkRt+E/Jh7hnK1COfgcZOgImMZ
lAPwYAgxli/DpSvb0WIEKHA/jOr0fvU7xJKx6WtV9lN04GnCuPcKbtGFmiF8lBN5xJzLvmaYGfVn
+tT4LWCMOPvB/BKEKamVRZN0c+Hc3OKdWpQtzfi+oItE4O9/SR0hcR4U0XEwbMHVGA47cNde7sYQ
Kkw5VFOq491Mu5NInD1lHjTWCAXcKh9jPWerAzCwMvrtAdLmcNl80X1E8NuBQKvVrwrbfdDGdxp8
OgYwoK1gvD64tT6hBb3XC78fOQqhEZB6m86fWc1uBp1itQ3NfwoVer5O6mi26SPcJMu3gXY44gKX
B4Y/elCKITviOk7pJQqD34VDByid9wV53RHnIMQCcbSTLZDlWtBqiVlauNVgBkjv+WD+8Qwa+Umj
EtyIuaVbtF8z+k3qBu4lZkEoWR+9wVz/gUhxt9CJn8fGfjQNgn4QzfDeAiMDO4IePum3D8ThTXgq
2YFBS/8Iu8Vl5zoHnUQ2nmzXXGa0EY8YByJ3GTpfAL2Y1UuWs+3VisEKsOccwB+FTgTBw7ttafbG
Ebj7MHDlrSL/+WFfCV96+xrIZVCAW4zOcvH/a9Pxg28KqkndPW+8fujJ+u4rDGL8j6MzW24VWaLo
FxEBxVDwKkCzZHn28Qthu23muRi//i7dt+7oE31sCaoyd669U9c7ZmoaWUT8OV8nhj5j9bKcs5Na
q1Odq97HG6Df4tI7VJoSjPZSIK2RmqOZPITi0Y6RYacsHFtYnbzJjtmkDlZtiKAo8cX30nlKoprb
X7i/UT49063vOBofIkOb8T7Mf0NbMGchUnHf28hv/D7OVM6Qd11o5uMv1/CVqI409Apqwyn2rizC
g83SnpzYGIKirh6lqpRftLC0PUvXx+hTUiBsBh5IKkuWitnTwRiBQLU22xPx7zD2qfdr3LFA1S5d
v9UiEZSr+k3aNA6Muf1U2hRijHnDKwY2Jh60aHijzrnI1vkeMmBFzp067DQgFfQx7cy2rHJjsS5A
RSUj1wZTICMi3CxMuUc3qcK0Vf1lwt5JuZVdcp3EvVjAD00/xmx+xBX9ctRHjAT4WeBuMj9GZ71z
rsLvaMg5ONGuxpq8QhQgUHoYk3xBQmxE/pIl1uMYGY8iavpNY0UCFpXHVy522NWZuUkozO5AdFnZ
6SFhXThjY04fq6Tti9VbYsk9gzgQt7g4GKX76mn1SeusvVRQAJ042FEU5KVL6ZvYO8IAgNpKl6uh
DgTrn/bu6vxjrPDhLf0OvyWvZHJY2HGywbA2Ak6sWzQQiBPlPbtOlgQMmuKg66g39Gmf1oK5tKed
YkoBvzZhFAY4CNXZ59khphshAukw+6lrw9lYWnaourLb6POoH3AW7PJhmnyumOziFtqv5QzJRhv6
F9QcFm31YhNpzqmHRB1bExMhGJ3Zw3RMZ16B0Db1sHO+o6R5FKoJPDX/FGZ70lzFKyeuvSifRjRd
T427RqwfqReHqGLhXK1MyPvluRpYdlFwqmVi+LRFlPhySo+TNQReaek7GurHpXV3CFK7ts6gJyKS
leJQy8VmhfOcGIOnjQsLIgN34Wg1U9wJv14BkUd3RG1kzC+1O38Y0aT8cbaflT3set31i7S9MwBD
z65Q1V7bVZPMsHns2hLXwvyH2wTzI+NnP87W1ypb3hdXPNsNzIDd2yfL8LTdVFdPC0+RP6TavtZb
5IY4xtFhPzipZCBWXvoYYMJNMAsp69Ot5Let7I9FOI5vWzwsuBNDopf25K0nYE7/Hxzr5V6l5aEr
0cBV121F4/wtRskr3RODzgll6XsWuG7abnx1i2qfTdYJLf3CvJeHtLyyUCQolbPrU5ZH97FzbJOW
TYiGBvMWuz4bbG/GYFUhhr8JOGx6IH7mpIzqkEX22bxbPqFhIIqc7tMG8ILCPFYx6n4xX1HmesCe
fpvxxGoKMoYsu6eq6t4ac7xFhorZM3l3M0VN2E64iAcz25XDDOlXU7a4rzbEQCOuch33hQt6VBcQ
6KDoqdYeHDM9d/p4iFJcnK3LPF0+mioLUk8Lhzm+UTiXfJTuY9IMO000fuwCdJH+zG74eQRar+w3
bb47ylIMBqxR9etyvs4e47o52qLdFpxl4AcrexcCDv6HPMaLqXsl0kf2I3seqjtNAg/o9VD2VHpR
X1ymyjjF+fhfk+ufzhKfTat80/TxyV7nJRxdqQVGXB9WOT2b9rDt7757q/zQ8jZAyA+xRFGjq4R5
oEFHbZjmvlQjXODdnjWGi2NB5OB40N3oZrbYJNeGRdWlcx2j6Wv1phdkXDri8tSI8shc59gpfJiL
+6fTxW3Ealmbni1bwzJeFYtx/aqUV13qoWNCybXxpyasv3lUzw4moo05Ou8IlbZv6unfmnJEdq7B
qFssRRBDFW6qdgzvrF3Xg3V3tjyaym7D0rQO7Sy2jcy3y2ozlsx93Gv7RMdmYI3/Yjs6pIooKw6Z
skUrtCWqNaqFu4BGdfOX3phHMUc+z8c21dY/khcCOv2zQUXR5SKYUvOBzLQ7YTxux3Q8ZvryxzDR
3kg3u5Cnw7wHMjD+nu4IWVmDuSp1iMrpaRHPTlG8W7pOWe0GDpbJO20uwPrtfrXJQYk+m1ZnTjWd
4jTdCjMCeJz7F0KmHtHpmBpmw9FaizAp0XOmGVEqiqGDGYBIH3YCKi4C4IqmoQ/GqDwgf31nUR52
nZMQe5I9W+LugeinrYzWmzcab1NSTKQrNPt41v4zsmqmDauePD06u3ohAtXGr3ZOB1guxVYlTeCs
DoXc6FzcZf1aHPvm5YgkCBQQXbx9DfAR+1hW0DbDQIyorKM0xgNAIX1KtROVYsIf0aYUJTof0kTl
NIjkFSV9G1AaPq1LFiRQA2M6cZjbl2QVX01sfMc1RKmntvGs7k/wLnVAalW3oknr1i5nHtW7RujO
HtNX3veyfigcBy41lWcpCzcs4j5Q2fiTNCU7t+1rhl0O90B7mEUUZLUM+rl/q0V5WJOB9Kc5YZnJ
0JZUxPN+Htrvrrbu1iBzjwFLB8jC0yr6qz5UZxcHtqmexl6hAq7ikDjLycvsR61MPyeG863HeDRz
H+z4Yy67QEXNqcSFYd5/UcfaxlNz6ktrX7cuxjjt2cb4pDXz3hjjC27pZHMf1hOP/SSkHiRWR9Hr
agfK4Ra7i6ew3QHjGKWeb3uwYLW+KeagRhmd3Lgxw6ks/tLcfXF0rJsVno1AjtmyFS72UNqCyq9r
FDG7+U3vOTJgNIx5Kuo3h3kL6m3nzxnqoYgW4n/oUQrsAmmVY3myGCO0Uf7rNu519RiVrBJ8nTOm
yI3HKfJOcm1+B5n9M6v8qBsV7yAjV9PFRdi+64MZLO14a4cL9MtmgUOfUvEvG3qmFmPG7GMsQ+ni
ScY/z6DwbiEDDKYdABLLtPVZM/pbb9QB/CsMwRD96ROE2Nwe9QYIFMO059qvvPhhmbw3sb4rhLtP
LZ4ml24qncgxVT7GT0DPwthEmUIwo5Ets29hgpk1IuhNF7+dMzGTYCtFofQqiCdLBWY1Jdd+leQ9
sCd1B1vgMK+kYTOskYfWiOaHMcHL4zmKOqyS9aWNUwXkIZZTuyhz5zp9v23rKnvsG9yWWJx/xthp
ICyr2DdaBMJC16svid9yh3fSCIpOZIEO2nPRRVdAdKE+RTXTnoQ0I6OMQ90q/wqtPlLo7TmcQzl9
z81EOI6zG6v1t8sMX6JmxOWOQfGhY+RTgQvglwCWwL3I+W3IhlJj2pSZOC51HlQt826UPDTzS6IK
Xs6YwIVZ7KHADg3WijynAKoKGKmo63d20Ww9Q12XFCsmm60SLIj2WIe2XHhg9VtFzETE+x6VzeVu
lyd0MGDBUsjqrZv+//ZzvCiWz/QW6RR5FeRYlqp89qUx9QHbaA4zClpmgizF6qvRo900Nr+FjWkT
m00piDYt0pdqoh1USXa2s/7Dq5wLLwe+PnMTEYYha5wxGD/M+Bir9BRDULs0XNrPOP0/fMrXYuPC
h3Vm9fW+sTDN0hpA2e/d2T6mrvlextaPZ7SXKmtDtA/KfKfOAlSc/KeaasJ4ZwCmbu7DXHjbbBRw
ah3fF/HA0tnS2PpFV0LnpueZGQzep8cqvvFTbauZ+cUyWX9aZhygo3ylhosFxRjF/GAaGZYx0zTk
HkkSz4S/1553eYF+hPjjOdFbpjnQi6/19FJPP14GBi/RCfviliMMMRZ6MdP5I3dGf6h++1S+xK2z
x831YMzq1cnUNlqn31iNWxNq3B7TcBwwITMm/yS3mTksrhJkhvFuREifHBb2kH2xNxXL2FAXssrI
Kep4iJvhXxpfKj3dDdws/Tz8OLW64BENiphagRm239m17a+VvpOgXGzQIDuKhsKTR+YkhyEfdqP7
yu8d1PnyNLKc9x75sAxfg1xCxYPcDunJ7ZqrrMtTHdOhlelztcYXb5iPaoK2191zvS4XvLOemVAq
InWjYqp8OVlSP5dxzdc5mUcqvgc9JrzZdQO9YdSRzM9YYHG1ZcfG477UxofEWkiCsC+gOgQFd/Iy
W0jd2noiG+S7iJ1N3NVAjOlew9Daz/pLnxinyPjT1+IgVuc0UFc3iID5QgxIS9TFpm84AuX4yUvw
69kaRWi2pUB6KJbD4NwYYz4norxEbX/J7MpvquWGyYLh8tFDOHFX3Cn32WIkdikzgsVDhZsak0Gt
tutkfzM781VI+qS7UOpOBHqr9KcpyPvB7l2hBlSH0jbO+VB+F27zwsEUzMWwrdkKuXBVkmjG8iI3
7FP96z4jHaLiZGTJ85IueJ+QbJ2p+HDq4l3kruHDQl2KCHhUac9eagOP88Us67YZuMGkyfyFuQqc
EqH2jYRqjE+EKeBPcq6MUek96p3BqCTP61MdRQe7yQO3HxDrmCMlfJpVeubrufH4nIt5+SucwmLK
hRmh1d+qJHmSRvcXA0CQndiTt5B8CgqdtBieJ/R5bBh77BfLZpLrS2RzbyWiwdgZvbd3Oc/uXwyg
nXwcQLj6fQqWBZshdo2tAynit0vR40FknoZeezTb+Vbgwsks41F6n6O14nevfV3Zb07q3i3nYDA5
XYNpc7riBBzRQ/hkPbp+Namgz/ABTH3yRjNzKHGLlN1TNORfTQaU3TxOusm7URwNFJTeRD7tlkCL
urCBtS+x8JdMXZ1o2jpNcjJhtAf3OGQG7UsbXecWOGvs99KsXvPMPC74IJaUS8UbthooarRidiMh
wmQe3NmvbTQ9dFJrYBOUuxkjfcuAtDW0//DH+MgiGMXS39mybnM2nfX2fWTXYpzHfInpTe+LIw7J
PR3lVdPX/TqW1xF3mLeYGJKrTQtbQdMBKcOAh6bBK0w/jyl+M4TgsUd2zoufkbUmyOLtYWCGMJj9
D2XesbSoL9rm7v2w3k1j3HVCwdJrj7pYD21SvTlsxTNzHHSgu1oVzmBNopWPspv32Lmgvw7Yc2xO
ypjzhDSCbv1bi5Jkl3XLyruwqZxdslLMFqd6fuOiOHJJ/EVEkYhG27j6a+p6oKLggQs9BE40r/Ve
XS4uGucg8xYVOpl4y+dxl1TGPjPVwRnyrdbnvjFzSzDPdqk+DPxOi3dJUjvIR/fRQv6YLabw3VfW
rEEaeTzR7oX65WD30SaORtKA0y9qsY3Va74JaGvB0jaIZi2VYF5pQTXnod0Y2wRaWofaNRbavGaW
fqR7r0rTf4FCdkVJgew0jDFZ/HcShUfmHNJ5O90A2s7KRtSx4Wt6UjIq0wo5+IIulfjQ8YDXq3au
Le9dwdUOSY0nxPlvrvHZD2uAPH3INPzUuELRkVstXO1jnjNn7PQw8W7aZH2YKdyvO+DxxHUita0U
nb8QC1HH3pZZR4D/C5X4l66A+7vaGb35Nw7RqUPy1LRXl9SRQDTTzSqXowUZUSO1VZChG2DR6yTH
M2sEH7vMChOVn7Ma4qI2/7uPQtJZ3CbLeJ+Nal8ZyU7UxBD3A8N6MgjIknLm/lBMHlbBKsygqlc7
Phppeeyjr2jOr1xwjPkIqWgqikb70TMM6Osq5Nd+N630CdHyH4maYLESIQ3jC4K/FRa0/+1cbmXc
+9H0umDHm22iDuwVAmPKsCZYYb00J9GmhGcImLTRouDoYsC62rchS3Mouni1GAoPfoWiwiS0ZByT
ZubbXGIXYgjM8JjHLvrXVDi2h4c72tTh5VkEr7DzQjoUmJUufLhiHGH1RpS7yu52HhXpgNZGGtJF
MBXo1cVcLnn+1fZ/elv5pvtnSkhcziUzqr/ETA80sa9gNbIj/vDPZPIOJRo61e/0wLq3j1pzKOkg
Ggrkr1RfzmS6+9I5lZrY2v1twJNh6f8RkHTtCyscF/lXY3dwcknWDKM0wiyqDnLb+rayln+dw4x4
hiWC6E7+hmaBjlbMQv/o4fDrdj9plmyXSJ6dmdCbXgVl3yKAJZeCYtwF+abtT4jMD3RCsLBmncmY
3aPxsh2JI0/l/TGivXJlt8uzQ6QnAUADBzgvli1OS/+hujLQugJfghheGOtZQZ7O17Ewv52Oa3kd
6itl8L8Y1nrhKOBEwPDqWlSwTjt8FXZ3s7S735JNjK4kVCP6diowNTtpKYuc2h/YwOARe4mghTyR
lKQHZXgWh8dZ5a9lZgdDd1erc0IiwF2MND4uPTvf+KttWzwsZXOO+UAnAX2Nqx2gBUmDw6yTLs7m
pzj6btJ/XEy+dR/g2S4zfwu8ibNlWPm51mHZ2WVy/1CX9zk1Pgnbxd5peL92q0PLyntCBp73JKaa
Us1XpeOrF+LW2u2/1HA/7eEN2VoPxRLtokzfluyjQ3T7TNyHucr/1LK8VuWu517HXEGgyj+L3C9B
I9Skz8SH/dOn6uwZfRDVxpdKvf/6iDgq41RxDnRF9Kvp5r4ilMuWndjpisgih2ge34u9IsDIzs1W
EiCRn+OIaqzSlitms/TJnZfos7s/ktlauuFiyH4bO9nTYEfDzi3c+lE1Whkw0FgCezES6Byh47Hs
3ZPduNZBNIpcDqKpQpWbJ4CmSPAWJLy57HHbV9gGg9ZSJGlI2noYcdIlTOI+csnmIa1o49Oi2y1Q
v2r92TBxkGjWAqzrfkHBf61LzvTGaz6l4HsrSR8LOlE/lW1NnLdcvibbwNznMQPUZlzM1SytTbrE
r0Pr8G/aMN4ns5d1doZdayF+9pli16A5n5JBGw42C/R8xIV6q92znVRbwfCv820ymHjLoSj8uGI0
4VBLkuW4hRngf0OA+RHq8WFc3Cd3TCUCamlShLVhJLAYJoORbrKlEjs3Wc8OmiFnLLbcoR53Y+98
gduTgVepG/kmJf08wFwvY1TB6lsKh9wCg9/AIucYa3PJqGkjYuMmcu9xtJGtbWefN0y3shnztHIY
qLvDs1sN+0bnr0BObVKxddwumFV1IN3py0UikSghWR/dNI2hKds4nqDTzl433EdW2ktBKbm2MmDy
3aMNqW/IRcZHIzvTBYIOTiqruvK/Bl3nM40jM90MjY0rRa3f+cy70q3JHK4lXe1kEKGSuCVzvrnD
BqjfLOEe+Hr+I6XKwW+pHSqneJxIhRrl8ohCVoWdJPPKtDH8w3egq+bN1hbFWdZIYgw0XyaQRjuf
39MeqWFWKXywpgDk3OFQEjfHDLahFPSc725cnVtZ1iheUVdvx1HGPsEywcpJlJIZ5pn1ydWpV/uk
/y/KONITumd/tYoXQ+W/6TpfsoJH31ZPg9Cfdbf+j0j8+wWEIuYZbIwXY/PjmBq4fJUcMBMETWd9
Ri6eC8vG+e5lzKfS1oIMLn+N1DEgBLEmsGM139QVYrIFRVh1Du5ErBuOtx5EsoAOFGo+zGn70DjJ
BZL9v9UyxJGG9JvP9ccoWe+7FniuDXGDkPu8y1r1vSCpsrvy1PlJSyQDy5NSf5EG4ZJMOabOjTYs
TBz9KZkSP8mmT0Ot7z3us3ldv/K75buNhm3LjoXAi6JrXecXkXLC0b+km7FMiQoa1hyUMt4SpKjA
Dwg4bIw524qM4AmDA9m3eLU2maq/VCSeV17uihebb5FMKiV4GRPTNA6DiQw8wekzBQR7qyyyN2ZH
/y3B1MOlx+LCNfnmNb1k0zhjoyiriZJSRagEonW+duSFYTuDpv9NKwCbdpItaW04u2RLsFYJWpEV
9r4v5196/2nf9QL3VTY+5q6zZ8ZNY5QfNLhEEtamoL+rm1ahIctDhJAtc2Tk9VVYbtjwDxj6gFam
mcLT0hhRFMslkSXmHoNYkmjUKbrv0/xJGGeb6KVgrcaJQ0Fg6qVnlhlnrZlrW+Y622RkfTrX+imz
Y7WLlualnosv18PNWjbGriDDnAVTlJZjfDVbejdizjcTaSh+bJClk7Eu2omi13VxHlTl/FSDx/1U
B0VR3cau+WwV1GOtMYAsoRDTjO5GiOcGmIzonMoKpp5NC2YSaVD79aktoyvM/bmbxSnrjL1pDRJR
+R/bYfVtsTjPJNC9ji7IBdDPU7UMP/mQPCyDOlSZvGQZ4k4J407FsrcS40YYtc5fV+zSZnhQhvXZ
l/H7Oo1vRiveUfSpQHXzxIx0qysNddn7TyyjeUimfg4WgcCbZsawX10A+GLdmYn+uyjkRfse9ohN
G4Mzhk17s9RxS6ILgYRzH5MIkFHScFhG1nDomyX2IQX/0X+ZWItw+zlm+9XkjJ30jHOSedh1nsqn
LLsXhivgqS6I68s6Ho7M7h6q3C23HrPHVFQ6G4m4cTTYAt3NrjlN2EaWrIIUKoW/ti3vfgt8EKlD
LMDS/RMxPvuV7A5b9eVGSoVrSI5yG3dt6S+12YZdMh14Ti2f2fxzK1yQB2RUG5NQmI88gHW08Eor
DD04ruMlvnEQHftMfLt9fp5z+H/Ch4g9KrwxjNoq2iYNtLMuwHbEfEqF+WC4zd+qI8svkhJ1ZEsW
pIAbH0hJvvT897Fn4tGbh6hxlr02Kn5Om4QvsyUT9T5HWzMSrdoMRV2r1Gkh4TJI7f5hctTRJBFq
5Y0Hw9mRfZEyexxPpemUISlmWHSy7kpTwVBWc5+yWvxnmH0SOIPH7Z2x7rmJ7qoTU4K9crij65Fz
dskVh1NF7A+SaxoOtnxKEs4ZEiP2mccz2TPsiWB9oKUoC+cxTHrvX6/Z75L0miiNLliW9jLVH70y
PbJ1nHZKKxjk1sC4dHVPfcQemB7+YFzoURs2MBWqfpSlQMxp0YFwFcFHpZ8t5MVKr63F8bc+ki80
C04shG0QTHGgAGcGOw/ps3LJEylk9VGV6KFL7IUDv3p5x3OXYUSmYXXyvTHMnAUj+zJmWzaRmD7b
jtW+95ICHLfuzrE+0nw3MDmjBBGz2bF8AwuX+y5qzp60HoWwjK1ROa9e5uqYoolOWxXrkdn4RUOX
klo5Vq0eqNLK4L5p66W+NmSaRH/eQDoPZbkPaJtvMwP1F1snRGN7j0FA/2xsTpqp0zjJ1FPXTPTN
8VuGgNNkzmczI/VbuR7mlbe14BR8sygvVZG/gVDx1XR7m/i0BGpsMGiMTAiBhDMfAnxd1F5J7WV1
xW2U1hvrbjc2E3931T8WEqvyOiVeWMiLviwhJch26vJwHYdgKS1E7+wOrkt2OpnkPLZ189oTltd0
mB/tRP9UzXQYwBnNVn600/JPsuuW7BRSU0fNei1zUkqtTBj7lA0JgCgxhVy5MA0xzDF0JzH5eGjP
I/nMTizbTdfV/xgzXEdk4U3MhI/0P/05TygQG8d+Xev+uacqsKr+oEkiPPp1f287szp90RLtikH7
NUmcS+RpdPbqZCXmWXQPckF7osG5pwn4RlOfDI3Yh9He4SRdNw16rd+TZ0RM39bq5otTYZVLy/kr
rp+9rHslLHvPDPc4FOtTVfc0OWRq5EYwOhpaL0JcqVAsKbOGRL7yTHX+BIQq8JuhdEW31V4+3L6a
sAraf3ZLSG1M+6UjtzKRUAHfLc295fNoxyfwxvbOZ7+ORfyw5NEpYUI4kMCyLDRDMWzLIF5ZqPFf
viTbSC+vCgVBDV+5Wi4W6VBZ7r4jBj2owgNYZdqi+v0wfDH73aSNTh1Ho2it56iox3tg5HeNhhto
QntAooOUzd4hPvyiYncvSVeL8WozcU/16Vy36thJ7Dykfm2qAY4DqhpL2Lnu9e9Ih5BxuYQtU70M
tUPEMqmNBBHEEwWp1/+hP3ejfYCt3ESevRWyD+oV8mwu5EnjMG3wLoNvXeOxOC1Tei69apfopt/V
2Fv1ziKvJSrfomZ4NzXnWEDWJKP2TqAekZv2w0TBgpLr8q66lAflAK1U9eQ+dl0SRJbO3T8s9k7Z
dLKV2iUmWkCXvUcADn1VHRNPBWglSLCNr0XNbp1ckgg/W8N+wlW2x1H6Gd1pIwj5Q0b7LzXi8rT5
xQLus6ovHR3NaOCHYXN6YyU1wzHxNwAwl/H+vj1vWmL+/BSw4CjQ1hg5pPqQ9c3jxo3jOLAsghHU
T40hlRK4gWFf0/dRWV9oM2jCs/qmanjGPBqQkbzDm/fUSzespby1hfwP3wU5HsuxGbVfytZwYC9I
abhPE1GC46C2pePxhVeBHc1+yTGMdXcNndU6OCiHdJXUTVBOcf4ncozZSwpWioKx5tNROi2js2p6
bemjuMu3hjPuDDc7RhZGLandLJjhQmMcnI/gmvrzWJl3MZgTgngJg20s2wwpgqQzm50T0XRWFsVm
vbgXxTB/rPVHcjuxslo5E+P1LDnpGZvnQZvxxPND7MaCAJHaJC1wpRBb++lTtc7O0lYqRW39wAyC
SCv2WqedsT0/TjAQMbYx5rBLEhDwuYchPi2S3eBZ9x7PcGN6SfMx/pnUA/59Yd2mbct90kQXA44M
Y9ip9upT55HYGpWKNtywJSOLIQtUTp5xXhqseBFyb7OuxDXxGbPpTBHOq3yjK3xtxnnGFIQYLrZd
qApLaSM0Yoqq00w+ZSAW9RHX3XtSDBw5MxWOLaudxnr2jVMO50Rkh5bKvCFDsXXI0nO5lqUJ5G4g
MRLinIfI6m9lqpOqIm1/8sh2KPNFhEUixImu9cU2LJz4oGfcPHiZcnZwQ397bNXK6/HTqurbJBcw
7m4zuOIKodpvREXIXtJ2j03qfS6lN/tjFr2kDtk5Da2Al1yae2g5Fvc9x/crenQQSXtjyOXYj9YT
ZQPNu8axqm28crrWhADinZMGAbRwl5M2se6qPdGrBzWjsqkhGdn5tskTaUqSP0BfVqq7GqIvJxjD
fdbLV5IfeMvcUCP7q+po9plc6sBdSf6O74Y4JLRsItgIMKrplkq93o9rf3Id9ewBwhERJJCxl+6G
qpORDZTQsZHPNVNPIcM6HretV9ZPaJ31RkF/Lkl2qpIFBJOvCMUAR2Bjv0faVGB668/KkERkJa8U
q76hzHA0ln8GtS7QJSeb6WHaGVttOUAd7lIY903pJJhkbIJzEuU9xphLnFx7b7LyiQDliUJTPKaG
TsCD87MY6WHsGLXJKPaZcU+UYoAfyeQUO9ftwqEZ7umMjFxmYzflWuqX8pfUc04vThmL27TJ8+NQ
US2IT8aSYd9lCIP/EbgfcMH4UaGf55a0vKHm2enu8dryEtkZynWnPawEFG080JQgSuY60MXwbkvz
YR0AcyJp3bzGoxF3NKqzLDrazJYHSN1AGe7Wm1rO35Wu0HnWRfJcsneEiXFPlohDZOGiN1Ros/Xt
zNzM4MgBASA82KtOJWx1KbVi/aS7JjC28cNmwJ3pTiFWVAajOJZmDOcdaWxLbl0bNvTstMh9KpYq
DilFb0nh7vQB6oqJwX9xi/OMpP2XTstdMhc6VhKU7JPBTvEwjeljZNtX+PtdlqRUDyBgCGv9zsqp
aQZF35Y2pL2oEWGkXF5r4f02S00vgOjUgxnVCcPb2OYnq0n0glFn86klCaSr7UcHxdavc7QTaQ0Q
F8kLFrGfpCi2XdaEqrGeRSlfPZqMjSCM3LS6PTG1D/I+q6XF5HQu2BBjvCzS/B5097poM6VldFox
lKGK4G2f8Gc4zXwTEYK2sskPzkSLBDpOt3SwX5jwMTdIMAqUzq8zX/FcECLcYdloZIK+HGUfzmw/
trV5idLsgNsyqBwAQ0ZE1jhB7PMz6Mb7mBr7goM6Vvd5Rt/RuPHhCIrlqOfAs7WwcK2tPjmEGZAE
tCwr5xIQShWspfHSrDgNZNTvcOJT30dBYtNOEC+sT90/IJCZR+ufYUW+27t7Rp7WTggEozGOz8lq
cCHGqNnMYd4rrsLUSEjjW45FVCLciydp1TxAOk1PR+0yu+uFTH4CWJ2H3lLnoQWy8lg0UDMML4b5
t+NdrtYMpMrQuT31997kKvDcrEKH10nmL9a7+M/QoOwXjMSJr01jMHGFZQDBUTJe3NQ8W5O3B3kI
DItUIyFvkaXxHjscxDljcvT1cUShgSNMkblTVADaCGMfAZcl9bB1zacEsj8eSQER4n8cnddS60gU
Rb+oq5TDK7bkgI0TNnBfVETlHFrS18/SPM+tAWyp+4S916ZyDWz9geX2xFAsOWAbK5/d1v0xR32L
Y36P2Q+TYZDijUBqZ33r9bQZA2DkQ6LvZJ1QAKRnmCe/KDy41EXwPhhIIvGezKsubt76oL3OwXsd
s8hIxrcwk1e1SQrfxn7uOyI/J+3oaSGCulSnSmbdLRXl2WrGnOlZCiamdFYGvFAtR5KOaWAdTAVh
pjMWKcW9NHPh4YjxRsPmm5Kxl0/DTbdw7FVFw+LIIExFb/M/3eqvbagGmzoYqRtQveK5ytFGo79n
qFUjL54tKlTrGk71txJz9jOVW1B9kfWExNo39eIQOu1XqCEdc51y1YZ2TtPB38+O2x26j7pXM7iQ
mkebvlVUlZgrpIxVnv/D60VpWFM98jxemHVf+SRW8FD2/VJr6CzInG5rq+7zIreVBdBuC1mKa3qa
W/wT6GCVrt/Jtj64XfzJjGwXlw3zD7ZapqFGa13IzdRWL7Csdy6k9yYyr+gs1ZWC05dVu1B8Jg2/
NZoLcnVK6tVq0+vq1kAo2ZnVy2AZn45sS5Ah7Wc/7goNf4o684aGxJqE8kACzs4yy7dsWkLjZjTz
EzkpKYt9JsToUCAHJ3bj17WzVSrfCLHRat9qgC6QP8jcMgFyVqIxAVYBd52kQKcAl7I3bqNEE97l
L2EAGi1pXtnooaGDx4uDVg2yyzBOl1k3byhqN8JOdzbRzgLNdM+j4mbTYZJUYWas/2LbRRgsT31A
98mx7ic8qUqDAnAp5xKzd1faxBXLF45TwhQlpWnkKcXMyU9Ui9MMAsx5wi9EBgLz74Wz6WAkn+tP
guHyFeEQC/a35TarCj44ltEapSy0FlLdgUJYPXQ1wrzg7rW/JocwOwftQ1OBYLTB1e3CO83atpvN
0xzpR4ErCWi+4DqnrhJ4clZqMbw3SxeKsubNKlD6YKf6iAdmKmp2q1y+SKtkV2MPT4jFKEx+dVqU
NgnNTRzicBoFaXjYjnRhv5UT8Sjw7L7asvNkLNdZEHDRDjGRFaLE2o5MB1KgJ0d4YAOu3qhGhhV9
5RpywkRA3Gfb13HxqjZ5YbZKgVd5tp54ZszOY5o71tCo+8zOhQPcsO1KuVmVKjnIEENQlUyHbMq8
2QhowbhuG4iVitSOUBt2BgwYLcpwOqZQHYM6fe4EisDJoA7USVFhCOZ81riBemN4RkpUoRLpIdBH
i6K7KGD1w052pHnLB/eqVpy5YYT0lyACcSajxKUoaA7wpQ4mPr9SNvtexzqg1Chsfhhcr4TCODtV
/9GVo78S2HWgLF9HrfsumrLBPAxNwgzFuzNat7yS1Dmt6U1D5uPsRSJXIFRPrI1LhUmyF98Wfqsf
nL73cg4eudp+TwEDMMYpe63/bnSmvkYabWY28QFeSG1AThHHFnEamvwrig8xY0BwnFtBu1G46Saf
zWdd3nKbS4lgZVy39L+2qx74B9ego2BHnnK2FPmvz5wH/k6UQ/BFNmY88hzGynuSqqdhtI9OO/xF
kuJxSJxybwbma+VU36OC8bxadl06n24YQFOIoudcYqi03K1DZ9En+BMbFjFlp/tRoT0ypfrFTbtP
9RcTO3/hPsMEei8YImid/RPE4qXgQ27GcW8lxttYcWg36S7Q+AJs5kHgS9tQOdshQweRH2PJYpWa
dXbaNTxkHkCmWXGzVua7xQJdUfUN0T3Ar5+n6FTz16koGxMKJlfiuAi20I2WEw+/o73SkVwmZc2v
/pJBmZxYMZaIT3PUr3O2xZaDdWz0W2z1Mhp2Uoh12NKSoV8eVI6sufY0JXt1FzEMh5xKmzbjgMuY
IBdtCUC644FsulUfGheFeX2RJR66LBl+DotBq7xr1CINEnXGytea9JQOTiIPzEMZk/28CAZFvkkt
9Pb6GB76+NNM2ADzWtUkEzBo7SuxtUdC2wJnU5rF0ZiNo2P8YLrgm0+eMkysk067YhdPjf1IWBRY
JvK48MeZ3RVUqtcpsz5ZuTthtmjmIUWSt7IdWtvvGtzkTsf8Tfti27xOxm4DJh8J+FexsMtduY5y
1tnd68CoaeICLIW9TWOTqUxKHxJsUp3nvaCIUrRPi0uGCB5+tQhnIVsLRkgPOBXHoqj8Kfqc2tI3
bdsfAc8ucm4E7dAFcq9lyJcbrC1td0GOPo0Mvp1BW2k9Ft463wu2EVnT7GrW+eWC2Q1NhkliN5C8
1TBP651DgjpdRcfXuYxGgHJJluos7FCm0AhQGlXFV6GjYwhxXTIdCgMf1R2m03DTiH6vKR9mgRBg
1p9K0Eixjgay/RD6AX4pXz9e/+F1wvAycBhiFKfW3JUTJFicoCDwIGZzOnPDt2q7qWFqQkx96ctH
LvBGO0G1jqJD2xgoaPWfeuLa41qpcqbvgu6are100/pDJm+F3Cr411y5nftdMtZrUwCrKAJGN1w7
drZJhtQrw2+HYUQKWcScr+RY+IqgSVig6ER0J+WLYxS+hSjBjcJ/jhIepkL/MyCNTy6AZqEWq14j
qrIPQZGqr2ZeMjJuXEIWbJRN/fBDBuJTiO5IGTKPMDrO9W7y85op/ajhwG1IQKDjDHEBVnu4JAfd
cc5mPtEtpRhHy5+mmU7teBTAdMwheNYs4Y2xWGlgxWIWtuPUbFruXkPeaA4S/csZI/ZY25FBXCUN
ijDVk1b1REMNToZyVtbYLplo57zYbG7nZejTklZR9Ttmj+w6SAJFD6nN1QFKZWfIpzSEvyjUtYOt
qJxzygp7O3efncuU03R3Ul7iDl4b6qUUEzr1EsP0ufZV3iKnzQ8tVlDjJYwg9tU09GpnXzBWE31w
6ur9oLxqvItqvDaEz4HDSP4zCSEZq29NuRMR2TvyIikvwvPY3ov0pTM0ghGWJcU3QqWnit2Po3rh
siFwDE/tELKZj4RVDM5Hc8y2mmQnT3wrWJh13BtPo710mERGlJ3fhoY3A4PVUIvn6OAVSGYh2wr4
Q7wu38YAKCzFkbygoqNpo/fK1SiIMrAPiu3TEi1MejX6mpu3iu4nnJnLUUKOEZ9uwjIbg5pAUlXv
HC4IHa2+1P1l2Knm/xDRZfWhmj4L5NIVVq45/HP+BRWOzviloBVl7uugTlS5BCEDgAdamTAoLM8e
/8UKHO0TqxRr9FlFMybDMLeRzQZUY1gf7YULDvIrgUgGuNCiIzQrPyeRL3u1mvWAzthqweHGHPnt
wQx/Dfx9OsFk7bweBFIX98XRZq8Lx72J8kUYeOHTYl9yU3S5SzhBw4Bx9BpCeRrd5ZzArYP3MNSx
8rB5ZXrp1RF3PfUniX0UcTvyatzgxzIJzktfCPHejI5Y5QwsHJbVk7moeUn3m/OD4e5455gyY/Kv
mfrhAdCsNzcCtqqlW9S8+zaG6Gylv2VCAFvZ/PbChC2osPAf6w6tHj7xPFevy4Ca6I6IXiyK4DHM
8ssIwdWXsEeJCsMrvIDns+TuagiNTDs5s7wHHQCtBlxGjN2jHO0t4XLrnNkAZd9aj2ndHJ9ctGi6
dIEEn/xqVKjvMBwMxdOs3TJAlI2SeDCpMffbHmXmPmr1ldJ0Z5tKkpXDW2lSFLAAJcRzlyvEk0Nr
fO3MczgcGUE9afTAYiadZv43sn7qDXFMy49BxfGABBDzVW7Gb+3E2V6BY7OqZ3O4iUR4DnJHmILr
Lrb3FtJFiGR0TWtpvisYBlCdgCt6yunRGKwY5Ta33oF92wGm42ZdMNYsyo9OvLWIQ9S49Wwxo5zB
JgiZNyR8SlneMu6L8FZFD1N5V6znJngZZMhw8mWC0NzhzqtYea0TwHzqtKdetWyWdYyCjW+yX3fL
PgP6Jdu617ya2ACku3ZwfS3l3SX0JsfeapK7kxmv/bwx3GtJ0pFOL1riq9Mwag/Gt1qPeFxfjAQE
0IbomqM7f0iMq+iNPNhg6xhAdU//zXSzMF8mFI3x3XZ2mXpzyncgpaZleRKOo+Vsk+Bm8QCayW5W
fbQ5zBxQcDjqO8GYDCoQk7BE3S8yw0XLK8PtMMK6Jf3qHrsvFttzTCtun63H3mfGZia+jm5XZ78Z
49ntrgFRSyaCUTc7RDXREV5LIAxPqMQmG0jbx2Z0qLhQQUMsd/VTBlWBfD0GdKavJtPVLXsBxRmQ
mKVzeTmh884UQRKYwPvD7DGIcSgjv8VA695nfbgoAC/VgYmc6PZ9k+5riS+lOpV5Sdt+Yy2/B4t/
zmHVRKWyGuN5BbOHeUL1FLHsVFP3X47w0qYCBuzItN5eG9ORrR9IXZUUBL6HFhpm3PgmqX1MCvTm
UcOlanctaVmzOEvjENavsj2NuB4zAkQL39Gy7zjiQRVd+TwKrFfA/FjjrnQ0lkGmbyDg/puIuSE6
zfJTJd0U6Oht5PHugCgxUQ9dnv45uCFaU14o7PaCCJsGlzrXPKsndVuwFJOMwsPs0FRyP7RkpQim
cEvAtTF1kIZrbFHjiv/PrlN+iGVeK7EF+YoiqJp+Zl25DsXwmJ34qLbzxhJMz4aaU7fUv0Ibxy88
rzk3nwwBvJqdOlYUSMAB54tN6o0MZrRoiYZd7jcU1bmfPJUpRfcxsti13KdYw+5P2CJbk2mX1XhG
7kFFvTStu6k+6eMI6u2yNMtwarbBlHjE9BARuZ1z+Un4IRoTtM1t4Ql72KdEb4Vd/uYo00qq5FFu
k3bgeJWkAPfnNgFHzdt6hOnH2CxXGPMp6xZVJ9vR91yg69fNTa/ASDV+h+p5psq28+M8axuLmY4z
HYRaeUN9CmHDSEHuFR4GFtVDoiBZbV8yTEwEEwQaYNi9CPySpjCd9AOK1a2sTtjhOVEgrXUooWa0
ALEpbyjG1wNhUHXH3C1Vzir5bkNX38GZHUwkXyqDD2nf8UFmS2YlLa6G3MLUxaVyxcPo2WBRkAVa
tE3BfhXyjAHlxxDuuaxGSsQc/ggRemO40m1gXRMPK4gWKiYgIijWgjXF8ZWlKfb/hfwTbfQYnFRj
7BjYEweCwiD965lARu27QgUxYmVCGOZGe0O8FyxqGvEtx2KnKT+W7gKZIZKBiURTHYfqAQOfl5sy
3wj2MrYOGlthLLSbSYI+Z7w+OJyZDCtjuXJtQrUXqjsY7IJ/Fs0JJIzJrw2UbX23zUec1U20I33q
NTGCa9wd+2r2tfCHEwilN9YKieZvpquyqLwz7hlxMA1jl4PJ6YdLxyWh3IrG3vHuK863QjGYd+9t
8yhNvrtslzb3CA98TP2ZBDh26vA1QOWbobVFD+GlpkQj3v8VCwJBRpRQsHqpblE3ZQDEm8yAd+q5
9OVWVTFcHUhSsNa1jqNKfmDUjLR9E6pcRWKHNWmsmJKi6Taqtyl6zCHhPyG9SERfmJ+JCONH6F7N
1wxS89R3SA9m1PPOvqWDiXGvxTr+xfSKP46vJ/MCfJLDwCclR3IiyUVS3etorqfk3mm7oZho1C+i
pD1VxQaQqYdwyhbdMY/Q7Oa07qb+FvBRI/osii/Hvjgw+2oEC0V5GtkButmjrT9ajUx0iyd7fJfJ
vkU+VZH8xmaB32b6RS2Of8DkBLG3y53rJM2WEOWl56JqUbm727FZTxIJs5RPJmg09q8rxYUshesq
nlq/AincTaz2MIoS3IgTbybJR9vmdF2BKP0ENTmtPq0UvAGnfE6dalM11ibAla/oyhHV4yu3BJQ4
wVJ4QuQV72Sve2karPqaaUvUrApsV8ueCu/Imj4U8e7R7s1LDFpbRerjmOM25wUvOYFmgHaz0MiA
MfZDX20hrBxQE+6UgLKrSh/4jG4xaYAweFcjqbb15IJ9Ye4LECsiGStquqfBdbw4w3TB21ZprQc2
zMP5DUb9hwTHJy4XxERtsAM/v+5Q+iQzHoJU3UIn3g25e1HcfwRGnyKCEEIptpUJL7yhxNXBE3DD
T0ZO76lAjVXWuTRWehJDkApwHU7rOnRuic3ZGENfCZINzvADJtSdhal6ZaO1Os0Bq1+1QMJC2WXF
yftg2Yw4bLqFeiLtgt1U+NQ5GRTCLP2tQcsWPTzDIT6m2nifUVGldkHGZn3S8FTmfbYxev1TJPh6
ikdjzq9Z9tsUIcos+TZKoolV/SXEBV7rybMShScp211nun/h6L5FLGSbSuE7Wa6PM9g0L0yvbc5x
aSo/LEt+O3VYO5bq9ZMk0K/aw8sHS1SjM6zZ+T+KEi2hu0xHHYq2dgbkbc+bJu095BZrx8ifh6F/
Kbv60UwNY6dDagAuRh9Aet/KtHxg8kIMwFmKvcNcKSqnW8QkTTfUjW0rl55Q0JnCtVUG5r76FffM
BtQaE+z3Kj8PFjt+d8+BjbhpUj1g5L4lpWeMw57z5CuN+R05eCHE/cIsOKURnks89IbOk87sIeH3
cChRsqHY9o5xTNXFPXhUpTvgZtKokeHZia8I9xPvlf0xI13vtE8qoIxUBTv/mVDXZolYR2N27zhM
IjX5AMTJIYh3RAntpxiGnMX/MtHe0AYx4PjtTPbDdkYjGdOLmda+nx9w8/5veKYRj6GavkSBh7j3
N+Sjl72yMrnEcLHDCaG2ts1k0+CnKsGllIUKJv57yF5HossGq/Y1nGsysNAnEipgsL5yrOM4laem
zNZJbWEZxFhbNvu5bWFiGvAoCcYYu8eATaxQghc5V57KLJU76QBWeG03zNeq6Kwx0nBy8cso82Gm
98T9iet7IgCYBib5ZbCtVUmt266N+TRVJn61DjIR4DlD+ax07rMUYbqp4hLgbZ/BeZqMDwqUGPbU
rEu78GubjBQ32XKDrOVMKGA6HOJY26cdDjp5QbmwM6L7EspBqiQfbUx9lnqoj05xhnq8J0KmeY8V
yAH9SLhbB55hGf6EBxH3Xp26iHa0S5jWW43R/IIbCgY6owkqBV5gTeylQ/XQ63szZuuaRfCsXDpq
KjQjbq+6TilA0w+811QpmwrHt7jpBImIBMT9Ab7nJau8LLOIKJljHOL7tEfPTnBQXYaeGWKGgYd2
7DMTR3zquZUOZjP0Uce0vQncgpktidVjfmHydU2DDnOA/WplyyHEgpOfWKNWa829yVxPc62NOisf
SrDAZEyIBTDwRUeXnyDcS/kVOoFwOe/Vi2Jme6Xvf9O5BWM0fKXY96imQRZFIxqGMYcanOqp9TT0
0zfQwIs79i+S33KVzxlKDfydixyegl7MCx4C5k2em35jNxMfQpq9In9rT8U0BaeoLu+OQYC3anhk
fnPV5/UtA3hFmFH3r9fhLJA9xxFRBOjyUv11isIf/G0PEaW/QD8ejCF+xzmi9lY5PWsJCSYmVs6z
a+rXpFK/ZD/SFugsh8pJ9p5eS0zKcm7BlKfmBoba8wTuOuCrrpoe/bPZVHTuZbZxTbwG8XiyoqTF
CCJ+dELdCLGJN3M8ekUVXHO6l3XLB7uSRlnh5gjBqqTGXZMcvpPEowq/U924E0kO5iKR1ouADBz+
ZqKgyW9U3R4jEQdE3Wp/VYp3Lcx0pCqDfLFxzzO3JB8M9bZYDaXqIkavbgoT62UqdNYAsa0ASvKo
mOZHGE8bJw3OfZH54Vzuu0bZRhqnb6G9OpSUaqFvtNF+wb1vr1UVXo2VIgw3ro3O+J68rSdD1n+l
AnA81B4hKFds8xHsaOyhpiL2UVO8thS9T7kOHgJfni7lm5KkQHrS6a4r8T1vDGtd9BZXOQjCGEhD
qvbPeEKBmHaIFu1NsYSLp3Z4Mh2kRK4Nw5Z9aamwEzRzwVDcxt6RHgaCbONJHqxm2LOw2YKrLjdJ
Pr/FJS5wkPY43Oz1ENJFDsJHhXaVGaPHoEJsbLJqrM8Yxzw9cc/KyNBoRP0BKj1Ixw/kJ4eqbJnA
oNxlJKlHNhltzYPsg2PWNRdTpSHFW4nXXLEP2jizdNT8kdTsZsFHccQxD7lLRu7YXK6l0UFFUNRt
3VhbabBtYEbBfVZXfMJ9fnPC8DLE6EoazXku2+wrihkct6Qt9YwAovmPXcg/oyZWWfZrAM5vg0mk
FUE7aEzNW6nPt2lkVQZXg6QJKz2IgBOHFFzX0lXqr+CN7LGLrk4MpdOTleePIYuOsgs/F4SSLsdD
w/iTII1dWM6Vr/e9H2iMAmqWvYXiteSD6bH6UmnhH3NXsFvjzlSMXYtOFMtnvpajXj21HSVFTqET
9YJRoPKSqo6nEQygJ4xUwwqvAmKzijuWVNumcXYJ29pcjHvoVdsmatewUlACdtSpbBLQLB2EwPqf
WffaYQGhpbiYllamopHLJ/s0aSntV7xpAQmQEki4hsWqttgFk7ongcN3qgyaOpAkF3QjCyA2P0p6
nbXALyroF8N3HZNFJ7fIEryxwt/HDUjO4FPmZCsID0ND/Yv8kBnGEW35hiikXeloJ8vsXuE87cYh
vxDovDapNMM+93tVnLP6N0ZPNpjIvjHjbBaUcBQUF2fKTpxOWy3un0cFugYrGVHajz4V26a82fO7
iTtE6V8VRfiEDfxzxBJFaF+ldgZO/BLqwAeG5Fmy7ZMJTkraAlT3q3myL7WeepGVA9IjDNJC+TAj
CUqcam9PE1rfcuW6h4VYRT70GqPPurNxF1ALFm680YRNcUjUQ91zxxvo9qxDGH9py6hO1Hsdtxiq
m9b9KiayiTrQaiwgokj37IkiixeyAGuYuOzNXH4fBibGdQ7pldjule6bwoq4YW7AIJpnmuxxxdh3
QXAsHJ0gLygo3KS9VW0UDT9D8Jv3rj9mhl/rYkMi05a4Cq+wMWYbGoMjLOkus/CU6d3SH5XclNT8
fGl/elV+ZgLhVT85aG6Pik1sCH5A2FDBnG7DgPl0OvFyV3/Uj7tGvWt5sSWT4qm10D9EXp2lhwaQ
u5J+psWjatWVmIwPfTxMuC5DnE5m4q5TZP5kHq0KSRldM4xETMT1soTfYKF5jYGDFwhkY4VYe9Yv
XYsPIYEPUur0goyOIS9WGlyurOmvGmoqRQV1no2ExEfYJcaVKnI6twYxAQpnYE2OfnDyD4epOtk+
TEELD8pCmF3UOdsotHb6QiZbgkEyyaykpE4DeFiCwRipdItW8xe1TSM5xDFNTEBWum9ruKvLvNe6
LeOm3iGkkeS30HQPxGdsdUWsZjd6bqj9S3wjIXFeQf9dq8+pNNctWj1z/iZvchUq6o9GXD1GSsaG
bNhqoi2NDqKIla8nNfxS0+iqmtIr4uRATMYxnwHjjdz3TbArXLJHQ0zd8R8aq0RWF2tovkVISJR0
qQgS1rkYUxhPkQbx7DhEGGPQwhi4cyp9MyDVG+2bAVkIVgEpHDYa9NEPkGi5xPmgm/dt3mI7BTFU
ffbRW+6QjcOMRUXFq4GDiJbKZVroAYzCB8pUA0MeBByUAAdhKPswwts9cLRO0z+OsTW3+KFuw4PC
mrqfT6H+7iqekG/ATVn3gapVQn9s7UedjJ+FZZNMWeGt1h/qZP1xQu4hJgNrUI4yB57E1krLL6r8
s9CshLQzADHxUi/6Brc9ujgV7OmmUG2Vy9dalttiCjw0n15mvgYsrOW1FiGZWsecgbjFy9VVsGyB
xaGa09T7KIpH0Chfaldjmsb0gniSv7SvweLM8DUgivUuLA8+LPg421Fr/qTQvgFmTMnIeipioEo4
A4cFk7UkJZlp3rf4o5nJZOJkL4mwqJJlBtuIAWQrsJ9wXucKqqo2287zsvUZnwvI9JMO9IPteIcb
O9Hzo4LOzEEnNdQNnqNmTWQlQmF1uPcgZYDm/yWGiwy83jvsQ3jSOx7BnBDpHkcTwTU86o90xgPM
Vxuz6JZ1vNh+HkTV8Foy4camR5Q3cZU15IZsMwAicI17m12Rr0l5pD50kCiL5yrcxt0hQeALq2J2
tymdDqJX4t7r6VihsgsTr1O2jC/bbsdlLUFynCwwK+67Vt+t+T0fUNEh1p2N91z/NVmPOHvLPNul
6jEx4fyKs1XHPBSjl9TPwB9nAaALltenisnO8vGNsiiEOgIjW+V2t7H8Z7x+yABQ1VDStUsI1+g3
nIo6pkHzK5/eMyYo7S8ImjnZMAtQz2l/0AfiSDzepYU4334byPRgX7K+m+gLrekOMoCMgdtswrIC
WJs9Bwb+NerNTc7GLraijQwf40AZEh1tWF0mcO+bo3+NCSqHteq+oPbbtvY/1A44bjVgaLnb70Jt
Nj07e3eKe8eFSbKUF0MeY4tmovsfN2H4rOebXuwZoBPy7ZVJRUO4McAADs5EWtQr1dfKiFDNCfQx
rLn/ieZixX/leKlNiJZw1+DBvdT9k5E/1Rm40aeq/RHY19s3K9/YypHSMJ+/nWwRToJZAgxCIJZ+
kAXDy+qVMPskv6ASSAS+FfmQFSpkrzB/4pi+6GBCbyHUDfVeuonfgJ04DuimRTJUPwPQb8wdgTKZ
szYGX6s/6GAVoI1BDUwRggcp0E35AKZgl1dbJLCy6V12AEvBHiDQylGqwQsD5u4VOBrHP1v1xnNF
X2XXLxlQHPVWOJ+Let22j1PDDvg9Q/6pSE8r/d45ZdqjW3Il72BcZtw7CHFmeQS3WOWfypKIMXkx
W34N0DYeiZBGASS2gj1/k8XOMR/CnSXOQ+6XKs6V0DgzSuWuWQWwup8acDDuuR8BMpNoiKOTMK6Y
ympTWP9Gg6zCEDhbuY+YVGT8o475kGCpk3TmytVDoqbZUVzU8R2BUNfu+uhGfgevFi685quQ6wHn
5LDpa0xsYC9gqw8nq7xjzue6LJEq45oIWfMTs4v0mrenY2z/Xr0VZPGYnKzfNDr4pV4mFCYBCjyd
SHfsq0xeXtv0zJNiY6Fx9ROD56SCdbYkn/gZzY5J3SZB9uGNLUkZYogeeVrzrORvGr9dGl3S8rcH
cEC1Ic6oCwtwPVOU+5G2S+Suay9yPGPI22Piqo0Ny5SBSzwaUOz/APWM7a0OlRhAP3PoA5avV0D0
2uJwHOWzzpfu0gCk7WKnxcAZEz+AnCqHrwIwT+GzSjBNrfVvCEIi3APTUeeX0bmLgaCHNSqj6CRQ
gWWAzHlxsMnWBL71gGi2UjhkTB7b6aIzAVPpG5p0fozCC5ZjDZ9zlR8xPqLE3JiYRNx+PXyG8w+Z
KHH0x/rEEYOnYKYgRRGjeUge0HlqtzmTXmDpy5OFYmAtl3Overjo2xqVulD7a7VwHU0I3NCNhNT7
ysjm4RVTwTD908WbRE1TGr/6vEPO0cR+YXsFIeSTs3aowtrwqPY7YDApikAibHUekNQ5q+GzWt5y
3E8dhKbpOykOjXaAeUfDcISrWNnfExN3mxc6umXSx7bKT4+sk+M+wswXOC4Zlcq/lPefRLD+5oI6
VbYWS+3+kCOJotBy9RdU060tF2wHAP4JbZxnIpqdjpP9iIk2VzkJ/WIALQE/ZF+Yn1n7YVf+EJ7S
5MPU/Tig6QYnd8MxhuGwyT8nnkxjw38q5zWpkZcAW72ziwqWLfk6NfZJdBiw2wljOyJZmNV3kAud
yzIX+hJhN84Oorvd46hmrqZoky8W8SvxiBqOITRS86MAVNgp3wruv/Z5Mo/EqBMeOk0/MvrqiDDg
7gRVULqbSVshPosk1TnGTNIKFvv5P2biVrbCJVzSK1FKcv6ZJwdvBdEoNP63IX6u+y0pgEZCV8Qo
g4kVSYE2x9+cnRlrDfOhN9bRslb+TrqOcepq/hhrNGZbXs5wWOW6x9gKdCo6aytkWY48sBenPHzk
1XsVMVtmYzPk8ws+9rrFRsvckAPaDf9F2pfivhYZNIPlNnpO2ZW6d1d/nYFR2t7CdRIRGMzYz/Jr
M7+HLKZsMRy0OFqHyWWJGYpLrpvhq6U1C9dptpuSoxVunWwDdd8f+ne8s4imPzIg88pPrH/mNZoO
OrU2fOuqDwzJOEkApWcF0120P94Y7rR2M4bvSvsmtHjvaMoKqx+PncvSf9TvKVLOxuCvGPhAytfo
hyV5e01GuXcGzJ3TUzsc8vKLEmhtmp9z+m6wXEVglH8nUbBmXALH89RAMdQggNfUWUDVA/M0WprP
NtECFI5ctHuNoNmo42Jw+wiHD3MYvHEe112GJSxifILS28RvAEGpm18LDi5MmHAUOZVJTKpRYLEf
lASr2RQQmhdC7y/Rc9o0UU2BRtGEw/4C0GtGu5KVW3nNLO3E6qIUp8L0hYoCS79b8fRkG0e2Fvq7
rXwnPIcZ9rtChx2EApd8vnvkePhgnxzxZSMDAvWiJa9Wvm3TXZ+d3eRuBCfMQ6gzMlA/6t1q1073
jNjcZS00cFxyKLLjVxAveSEnbwxoqTH9wr32PVAb/U/lq2GoAx/0WWtvCnLHwrzBaURzu5lH96mW
o/HUmX98eFFyMog3MiyP5AAqqg9+bnzoyZJEAOQGL0F+Cdy7ol86c6eqL9I6N9VbLsH3+mH+bsxk
GPP+EVROREjIcQhoAT0DDXpVHgSshoasAFKBFS7nrTatK/teVB8qRWfoKmsHjqVg5sgGWSOWGSlK
xx0MMespsvdDR+p4s0u6PzF8juEFegUCqzXkbrD8PVwdbzA9FD8p3kgMWYT4rvgxU3YxYk9xD7H5
ZvSEH5FUHlMqEaWJNu2vZSEM54vHCQ1WzbfY7ASVdNnaL+nEQBdYXrkSS0LVcFfEhR2QW5wWoWvA
aHtZOlwKsGaxYh51x4CsjPNnk6iUYL8KAr7sX2/DemI3N3+p8tNl+x2Z+sbqnp3qzWKEonhE4NU4
yWjAKAgx5DGCMSBrJiN0SLEp8N+U2HDwnjSIr5NTkPzH0XnsNo5EUfSLCDAU01aBytmSLW0Iu2Uz
58yvn8MBZjEY9HS7JbLqhXvPJUGbNTS4GhhSYuVza4zMm2+1/6V+AhkRBtsKgi10FagmvsePvGIv
X/+OyQ0eRR1vS+RxzHt8AllCEPw51t/3EK66+mAZPzqXUnXuhh+W6nN/+BLDxnKXsU0Zyj3BGlUa
HoHPOoeGc95JkDoYK1mAxcgNXJvqpul3Mir9UNuhRLD7vxSEAeL6ilQJVmmuJB8CAjSYViMkW9Dr
QKAdbBAj64LZf8BmXUF7jybTK48SouZBxgc2zBvtgaIs8NdTFEXPjDojoDub9jxlTm+Ap7VbD4rj
GndPeSb0r+goGjQ4XfSXlD8jfk/FhD0DO4RFL7PkRoJZ3DJpOoj8rEBL9g2qBR6LkbnJolbfPTxI
PYFRE7465iqFuio4nUAm6/B3w3VYfFgNHrB8p+Tcmh0VjNiYnE/dJy6CgQSs8ZOxABjVLc8ea89U
u/hM7Iq1UbwMwHs2s14YQk9Fwb8y/Ru0k2hdh9tA5sVIGRblq7L4jkLCnI6DcMYO/3r7xKMwycsw
ri7BBHsEP1X1nnQLptv9vADy5VLF1ymY0neGVr8J9w0T0NJBqDEbeAwq+IBRdMzcv5C6T4lixxSO
mZ81tFFQsjk2DP5nfdl5nO0As/H9sUf/rEMIo3dyVYcGSa32sNKnSlOLZM8vPkzlT83PlQ30PZ9N
UdRZgbllXiElVz9d5h1YEdjyEeSSXAyiW2z+jaVuym+THztowxOMC43yiDGTM/RJnLQIsgXry0AG
I4mpIeewjIHzxNDFCT4ozXVqPUiIZ15o8NEH5V3r/yWQJM0fNAU4ri7WE3aZ4TlFfCzHX6+gEiBQ
3poH6StG1JrXD8/n+uanoOm3x4760VtIXOELxb9VLfMNTC9Oe815AspFgQik0XE/bj0dKUMAiG5h
VH+iItJro6hfFQZi3UZFWB1Tc9Ef8SHOJwWnAnIfUKbHVQ8krNF3PUejS4vAyMJLdgE8hbF7KyP5
0Atp2IfEGNHhgLgEkd8Fv6HPI/uXpf9yZCxEcW0i8WuNL/+fjkJClTax9sLJ5ehJSF7RquNrK6fH
+hPJpyVdpRwzr8mNwiK5voXtq0VQJGwUXvijD8NwIhiLsGQdW5LpEuXmyMidwShzrCjyH+uTWDq4
0raQiDu80Ya0bKrL8diEmM5iIs/B9+r+uinylR2SDQt2xMDbQXegKL8GiV/8Gjxq7K9R7p4M3Gm4
mK1hZXhYwh4aQ+jUFEuD454/inMUrJo9vmKcWWX+Fv6uVfZd4y5kqpIgXgQYkRO/PZA6LvMXiqJd
BDlvPADTa7qdnZ9lb+ey0HAf+hX1XN19GRLztnsMgU4fnNSn6WJT+y1QRVnI4wyypuroVrzJmQNa
4bfvDOMg8x5wfwcPkStUVPVBP9JASTDWlstcdA7aMGknGMqsl1+K8RvmNMKsaeZ6+zDzd6l/aOEG
UODcaLY5r6UKAfCmj0eI8HbIhPegsBZwBWXI9BVr3L03s/0Og28yNXx8wFrr6JmD7AzuEK88i2Sz
f3QxQIKN7HOsLxVrnptOlxz0fs4+uWLQp2+4xEcDzwl4EcSAEYcpT8eQbehXsQAO9qKprro1zIr+
NXI/8enJHNTRASZ0hUI2YiFr3GjxSFWJGKyrLWO1LamrDjhH1HMz23ei/II4lYmukezG4OhKn372
lFqHSZqIbn6CUSp9tTEriJsso3VckUIAG9JEvVoKxxVnSxxbZQmGKYgv1XBlLdYGGMjr3wiBXYvb
cpi8TRyQYRuQnrKmEtfVY1Tth/pXyaN1ye0Oy2sxEhyafU8HYJTgng8Y6BWPbPKiM8LUimnoSWOb
vEz/J1eirZH/WIxYYZdaLSuIeWaeU5oXjGBkJ7JV54JCjlE6krUvGuZ966Q7hA054KQ2ENFGAiNK
4+Yb3ALKsk2Y/P5ftN0V68PHNigYXy8SfJkVZ67N0WSgoIa51XBxtxm9evgQGmam4wSX7/h6fB8L
7cyfcjD+kfaNsuhAoq+WrO3sXEmnlmOa9JSWg2bYq4QDExZg6Rz3W9UgIm4b6FvCL7s3qJ4m/x1V
KDLA8aBsoGsEB44aARVw9BjYSvjvcXibCAMaismk2KsaotSeECZ2ng3LVF5ZnspVlZ1NOsxQf3vM
quUQx+BjiM5RdevSdaUgiVy72iW1UULgEs+0mRSCTuIWjNC6wm1AA5Qt2h61KdmJNeIG7GYlXsvf
xvvSx5vutfz0sAemFo+phgTWSq5kMhi8A4CVgPE7TjB7bA/Kg+1SxMvXbCfSLCoWOh8MqgaqXZYK
aeKI32lfoVmBM7Ez2xE9EOyTj8jAIzkX0Y5FQgeRnNO5+dKrA+B6f9wQWpdbj7jZwrNGwQSVqqBT
TnqA6dpMPuP+4rmwzuwqm3oPc2ogDUtrjq30Z2rH4CG5uGqwOpVIY1iHhpATYtbmecVdcwTIRSbC
EgcajZVVcd3NJlSipZGQPMs+CJ4FEBfMI4VdztThEWeKyqBmwzOjBLNKcHMmBk1EKtMvqNRHntwy
eXL24XBY1tLT6IkJWvkWfQZs+IGHZlyQ/ZUiMOCeBOcmeYi3fwt96fU7r/JR4/bcM0vFINIDt/fN
jSxcSOCzv4V2y/vVwJ4AY6BgcI1lCfUUSkGZTIqM9wJl0mw4hNYH6STUEAsCVkVxR8FDhkcVvzJs
UQCEKpj8kTPGdCDwyFeajbJbo0M4NrSsRy9y6vYCE4Rq5kBkbM4LlF7Z00m9DlebNoS9tOIE/ibn
9fGHvW++Qu3bF5/V+K+Xrnb3o+Zr5rgNimw2m3YDZ1yY7Fo5I8qXot782mXANGcNwMAP8a1TFTtD
13FigKY7CbZkerBNMfNi9tEJBLawLpvqzWYHHuQbBhgErIKE4T/8o7ySpwwAdMt491dRsJVH7dag
kFSUidhezjDZzFRllwCwid8ZnlzZodRW0I9vzZuJ+KcTw9r/J7eHoj5mbADd4lfD/dsyIKUJl9kg
awiFV554dO6MsjURbz6uVcPrZFj/gEyEIy7gLkc9fuESwas/KruuuYcNNni+ALR9oEXqZ/Udlecg
OfbRKR1/BAIHjU1XjmVl6zNcMXd6cRlsDKPcxiE7IdQu7a5Cp8LoQ8NmeM7F1bIozcq1qm/zaukC
DanZ5rZrLz+3/k8LGLgYoVk27RJc1sqCtJ52bz1a49xoLcK35X2IJgsAGKFdTDBAX6fBR01Wb5z8
iX5XyHs/5tOyn8WwqQMLTT0m/pOcf1VZvoS4gYpetrgxNgHvXNatCWwHpXKOwlWPcCRW4FmQ88mP
YMdHCY4gnY/YWGQl047F10HBQKOfxDtUMhScF7ndtiNBickuIbXLzXnj9hEbCnmTjETecB316qVT
zvRzeXQOcHIxRp8bdFDqUXMdK1qakUZKVDeX7A/83Fi1wOBlVOHcyeNS4kjMMXeQRkjF5EMFSepH
ximDNDMp/tRuiThNpQMfOOSbqloSMD2rcQCFpPgIf46KuiZdK+HvRodAvnmOLjj6pGiS2du6/9/y
S96/RmPTp3BdcItV0/Q/Z01W6ZdEX9SytfP77wTAQwtkOKOWbFD6Vai7723/AaPDsQlyEfI80pfQ
UeEcvuX2R9c/EvNioFxF+ka9xGys/IRUqRVnViTtBEObs49uCCAlVmM0ggWZ7qskYlCB3qJygU76
BzxN64hUYCNIvt1yr8e3GNYUY+aS849q8Yl+BTd5AHoGG5lFKh31ULVm2t0ClOa68P4M3Je2jyPa
Y3x2IJSGBBVz/KkYVsTuTmn/xNscTorhGOqySvAw8Kn8wrkdIFfG0SpEdTxcKP40hi3iwyj3VcTT
vjJa1vgno1wrWodrelmn6gbyCC2n44WY+pBxZ2W0toFCVmP5gS4JasEQaAtuxJ7Qv7Di+isDHLWc
5cM8TL/rcDcVIn5Cvd4ps1TdduErTFchbSCnD0E3g3iQm6lParctP15F2aaLjYwSbkPcZgUIQLP2
/RdZQLo2t/U9+yG3/bHiM8Qa3YTzFN4i66TkD5Z3iGWFcepkaF1oxugx+Ap2dnIu26uaEWvnsD7K
Y21ptWcG3Jq14yN2g6ulX0uErz7m17HemvJZko8ttz7iH3Y3FtM6NfrXKRgqUIuhHvfyQ+cBzw6h
rDYnozpGDNmV6hQ0hwGiV8uggawpeTqTyGhliDbdsbM62DBmNiyqGQQfwOoUAsf0p6rnDN2gdrD3
KKNPBeZpZPxjUYlmjBzCDdmGDpYKFockVBF/u8sswBqPujnguQdcxRLmK4eZDWpqJnS+2ouknW0T
bxojqEycjfaixxePKkFVb+Kr0O9j902ekUoIJT1MdvXjj2kx62LNFG/hrdx66Wc/geKuUx3Ycf5Z
9A8/vXYE45FoaNBAburiNrg84cvcJoOuw5I8G33MDWT60gyzpJZQEKOC6s4uA+10OTYsMtEWxBuX
6at1iZSdNBw6mwPtXgnhTCTKEgpkTNH/Di3GLooTp7+xrB1qnbkX438U8ftQmyJquqUywuXHZekK
WmcrQweZORXlYSHAPv5NYxV1WBNkgO0p5nPg7IjPZncNlcUgnwNxypU9bDCKuZC4XpYriYakkRSI
eh5qT5TRrrYoWog+v4nlJAx9KWka1OGCkU7Oo6/kn0RxgmDdVP4+pbb2QReUVTAT7oehL61xXqGD
rIIvm1NnGC56+sajrnfOiNyN7SiqejU/sfYvMh9x+SPJSBZaudRInM8V18bk3jmmyg+MBryXXgN6
6NC+R2WY2ca4FTkh5JP398F/WVeQECroDwa6iRS1BJ5vPPAWk+zgiT6F5x8yp+XefXsn8wVxW/hg
OMK/fDqieMvL8DfJXnyo7IVT71UzhgOlYk1aghwiYbJXf4eMjSw3EfpRDW2nzLL5btCNuirbLlYM
OJeYPGxN3jDBNO0CMtQcOK7wQ0nfPJlRvyKQxMRrXKxt4yoxsCzVXVGsZF66Ct9qpq7x8UUYIEOy
MaJpFLof3V8KEdjRDInmWrYuInSNC9TYg8Ttx+DZA5LQtMVa62if7mb+T6sMwgPeMvONnlFE983b
BtVCE3/sHIpkZ6VIHRBp8KbuGFzZIRzXJ7oR+jXAuClzv4xUiK3NOgRvWqSi1ma4SkyMBnDjVuFk
hhCs2KemYTjdErfFTdgu2T2oD7+qd7b9UuL7hDKLFdi+Vjgfjr5/yum3pcRmVlbAVm6WpXwKymbR
578NggFloZmbEOjxqHymKAtJM55L4yM0HmF/Bupil04KSaZ61CHlY3bxa4aw0TYQEFfzl8x6IiV+
w6jrfY3lMNT3pbnN84C10q2MCM3VaFjkm8nuOHxo/gdeaktmyX6spGhhyqd8RD91RRpgl7hez67u
NFOfoZ7BiFLx7uXgo+dosgz6j34p8mHFTtACKJbRFSG9peX9DMyHyjRugJRIqMDQLc3wU/aONrab
ovgtCYDhE2BO4O7gC/B/GRYHD9DKhvqTIVw2h3a/DsKrj08uab9M9jMuchfjYaFVREaMnZILNqLY
iV6Sd1GLoygeVn+JBie3Nt0xTA40MCBCusAZuZ+yvxQtVRZt8DMy5eyShTpekpqyvFnKOHhgJ0db
1ltxtVbv6M40Yz0aqzq7in6ZKDT7y15jVVAxeEZqmbXfCYoUL72Rh4qr/ZIaJ9ZUjCpbVhzbtId+
u/D6C0QFtd+I5qNrXipUcv9bjY5uvNaYXHvFvdNtpsXjnItiqYtqY4hzb3zIgCBk+zuLMCZco4Ri
ol/qA+NrPC9zQUgo5Vr5N1Dc5tY9zo8RAQ/9RuvfibuezCn6YCyUYD30vzbeuwRBKH8Cfhv9mPbw
zTibidBR8UpH3g/KC6IWegOB0YryV7IRfndXLUbyTrgk7h+t2qT+D0rYwLxGU3uzAljgimNPYc0H
HIZ/ZfuDvipKN9Oc00sOPYARpka+6eQ9/TceU/yibXxKrQ+5u7h8tglCfoEcf4mWle0OG55243UO
HhiXiFr9ULOaC5kpl1DuMcK/alpTH+tDS0StBA7Ej88BSn9QqiL7ssAWJ0uYfla3QnHfhFfT22H9
C/Ifyfyns8RGMMiqX3BcV8HKJ24+mItwrYrbMFI41ugHPkSA5ddpnjkxDeq5R0dcoyyRp5utIQDJ
6bxLATQbo5z21iI8VqhZGYCjH6FBbOJb5R/ahiPEXsjujRmGMAuyUq8J6pwc+5eTBGvcjn11bmt3
YafHwdCw7v+hhVpVXY6Kq5o3wl4DXV+0jPrH6GpNMvXqJSa/1EsrprEtQXER42tXcIe/y+aRW5Cg
LX5+WlmWNbOBAlyjgImoohJ+mlqWb+TT9vu0JE+QYdnTi54dJUcRnCWTLSq5jhmEQAaPPr1zrjzL
q+qxFH5UtzhEk0xOBC8pPSeXn2gcSd43/UuSsjVXAMW8zKFSr2iaoYyU7q/KFMmc19rRGHm+16UB
k8IZfoJxrfqU+OMLporE3r7rf4Rx96ErEVFAVNfMMk+StLf6xxSMMqyCdinpzgCEG7eIuI3Zjhnp
INYVfxHtX9D9a0GWTHHfcbfrxDMJN8rw5cIfqcTBU0j0PtMISfikOmxBKMesR4aQsjhNRuzkr3oW
aT8vUYCxwFKbm4Y6JOcRpOmKg+VoHIRxHLRtZH4lZDhnazTdyBW0OzNaNwXbvcC9QRFLHsbMRFc+
8l5aU67qI2VLanLbj9Zy5Hk1UgBY7KxgoEgm5gKmAp9R+SFMhnDfYwwCwv3Tkr2s7wTCBCzRLSpC
/44vTOsfqrZLY2pRHoFgOTXTZQmk+6DzYkSGY01f51vL9tU0j6t2OClj/6phBVMpXHoqnIjF4uBd
++KWRzoF7LeVnJSMxNppzLqKmi0SEwzACUDkxtv22kvpABgmC+NHRtgMZ6UeTiEGxiz+8tOf0L7o
2VZ8efXcBlDJBBkgm8BNyzhASdA7IzJU+TwpLMven4FN8IyrXE/gLHRaMRc0nbGr7rrW37aw40LO
WkJoFASJk7p+8izWXrNo5PWgORJQs+yRobccxEXHFxCi+lfTZZLuJBxakBvEXP1R1bVCGxe7pwj5
byqd6BsTlNrSxCr7VzQLdt5DSl2AiI9Vw8mGQtYRbUpQKtnfXzCYzFftX+JRJvULwiY6LjBLRE01
XeJYQzv3xt0o75X2XUhXkocDdc/HigK7GVa4PmbltzTtP1q0swz+GG02PAgWtjU9WFjFv8RdGh0V
jvcr9ctOvBkex66jA3HQFHouOhxf+ZcX9sxActMwgBBfkTovfOYK95grAvm5g4lAOYgUKNh90NDQ
5A9T+mzBLMTe1arOWMUYROrtB0DiyntEpsmAkwaiWfcoG5QOUgNOOM9eePzOyASnM3Ap4eZutW+z
uqUNP3p8aKMDeLAO93jsbrXiD1enIf9Yw0KQmovLS20cRSJwe3T5Jt99c4LN2LaPFg5tb3/0lGWS
+grUfGXElwGzXY0q1+dHIRliHjHaUibk3iRXZI9phzh6FrK3ysJ0Kav32l1PfChzKcavgVlmhW6x
oXrN9mnv2DoWj+SkwpUx16LcEnDGCb4zo50vjuyN8PH9FESGjRprYiJdRuVMB2iIQ9YcOgKyk22U
LyRj6eH/lXf4DUX2qhhkRtbd129W8wfYITfPfXZDnshhUCR7ruQy5DVeDiXl87kp+H/YtEL4IdsW
2OuiKtapvy94z6skWfjqVaAtByo4XUS5vx7qW1rf0KtD5dwXxab+5lrlHMpJKorvnk9XM4sVkMsL
tCGJeW37C0N8a4RUf03UA1dU9zRUVHufYKjmxY0VMysNVpgBd1g2x1lmEWg5Wc7rNaInQQKLem2z
m/JKomvdtPP6M2XTKfOpEv3xVCzu1oaEQzlaKsRzcRyjsg+CGwqijL8voxz24+h7rZtObzYFPFQI
tSMcrSrq8hjyUWprO+x3PNhPYy/bq7Q4NcjmA+/mNhtXWaTmLq7rM9iyRcDEKPBAIgIRJu+rQcet
shheYdcuBAOp0Zl0+cOjND2k1lf8zHJM2eNE5ZILKW+Wwb212hug1AWjmXRkuxYeYd7CnnPbX9gP
VUkUSoBukCwt7SCNF70BMJZc5ebSA9p0d3r8EwE9ifvfTD9HOXc0o6TSsRDQQOAlvLRkIdqeI//p
Dl81EnYOpK/A/y0FIlNrB9wuJ5nY7hdFbq8kSj/pSYlgTVclNl8QqQmFi8xih1IQT32GxAZDLBvv
pP3wuk388AM0sUIAKbugPqI5lpDMog/rgbyitin1zwF2R4uy17Z/+3Q7ssWw3Hcnf6nqsPTAwRvN
k0Z5yGFqWshLIET5aDEEQ6g44FwNt5K+bO8GEFK83P4WlxBD2zxecLnnUOxQ/CpM8y3idZfd+MO4
Xm/fCoqKnpxtJq37SNmmxr6gPOz1exftBmnd8wWpA3QwhQ1Ipm84ZkY9ukQpY3BlzrsHG17jb+fX
nx3JfnVNQWtCgroJ7ZCzriov0ngAaTSnqcZYwimY+o4BvgWmErHerrxs+QwmsbRYhrCJq/zAI5ey
N2Tsk5m/CWUWUwToRpXBFdL9VOapj4+CUK4mzDm6icuBaKx+DyYcFMbvNYq55KDmM5PKa0ANizSh
WPGAi/CoyxuP3p8MSppyCArFjJlPZbyUexD+Q9ctyctQn8vel1Y+i/BXQD+WyZ8dpwWgWj/yYmsD
cM0/VG5kDP71TvRnvmSoCsI+TrSTjn09yeI0/AUjuITpcPnONXCdOxXBCORye21U6DkRC65bcFhw
D+Wdq5OphxqtWtSooTjtmS9Mkgt0/5wvOe9B3CM9aB9YVBZldIuM0TFaokH6+q4aP5jZnFHHkQQH
1ptL4irQQYusng0SBP4eKRu/NlUF23/+OOblQUIkdJ99mYgZCEs6F1Y+z4BWt+SgE3PT6PJKqLek
/AqlcqPXD/zZZfB0U507C7WpeWnNZxPg4mQmpbW3gXlsTBnduMpqRC6ghMem+iPEcFkhqlMpDFAJ
9t6w1kKBFts/FwSVl3z8NoND6KR+NZcAVeQIEwXlWaS/omTTZOeyPHhYDwJQxFqY3mPs/zYGvEJx
JPcco3/UkmVAAW7D2RlI5Y5Vg7nSJG9m1CIePTx1Ei3nHVA5ou0Xfq3OBGyVpiXx0CnYu8kEw6Ij
baEhYQtzRvdvIEfN/7YhwrEqZGNb7WsCtOLqlpAn4XEqWrrTe07IzBb676xj3YjjAWYSmTnoVyz2
0GNosMdiMYT5ryP5Fq4n/cOaDKlNOxJJ5S4tkhMKJhhhzRlGj4O3aS46dBSMWTTCr+wiWg3iHRgG
ZYeK/gXd4uCUA6sSY8T5wsRlgbsyZcsnhgDVIi5/rFOMUHs4CgY+WJvqRwVGCmmdR+iAjWwZIu9K
+09SYtZjeO0D9qpcHBH6HwwGiKuxjqn6XFWw5pN9JszmAz7oCZnZVmg2AswYfWv1o7gwD8oqmrGu
CMNNQuLJYDvVZMy/e8NvY10wWOGwvLgl5yCbW/hkIr3Y0lNyvxNrD2tx3g/31r3EylMUzxJwHt3B
eEzTox++VPWSE1Tp8cKV3HpDzwqS5QrlCJSCAUaWz/nDzLBQE67cT3zT81D5kOObqF9j+KXYh4o1
2mA9ZNQ6rDxDVt164c49MJ8zlTm1yvnoc2+RDcn+kJHLOFrHpC9WPlOvoDpMHvxcRsVV/kahdRsm
laxPAmMS/LNzakYYhSldNcSEWamcZNJmrEsXN7Oum24w0B4gOqP65Fv5jnhR2/8KEcurGrpDiTwm
n9+B2qBNwnXMzLDFJ0b22zxh0Kii7jOwX+S6Blxk+kK7h4yv3265Z9Rs2UvSkr0CTG5W0UbNBJO+
pRBrEhy4MBTk4v/akhVZVXuc2No+6woWt8VfDWjO5KkAVcZFDUFdC0BYFcuiKdcgu5cBQsW+pagJ
XKSZa708dKEgpS26KeW/kATHmPihsvwsao/cnyvZIHq97vqtm+anQER4dayZzHKq0Ghe22FJ6DTj
nFc2/ejTh1E1y8E2uAtSduGGjWJ1aqsAtwQMMNRtrup8ETVQ2Lr9S7TwWOnKr4Saye/+F6jMG2aX
kvWhGSfCCsDRcMHADNG1GuFpj5e6WcSoEZiaGjY2Oodrz69x37H4CAFHqcEbZwRgTWomH336Rug7
lc0BklRXXFzzy2r3IuS47VaiinfFl0ptM7JIzjC+1qY+96KX2f5v1iK2WwLdcyCeu0BC2FYaHGOi
WaLQCajcOsmfuTQ9I3AAu8KU2N2SiAtinTBNMyz2hSOZR4Lij7XmvlKm3vAijHPQ2eyMgeNB0utW
NhqaNpkn4l+WvUc5wv0/wiB0SjbLVf6DmvEohV8+6nPpaVHSUZ+VltOg8UX/GXgIi1iKbpSSx2yX
1yCBtK1cE5SkHmTvW2ZfnaNSkecM6c65pp8GPXmkrOpoRES6bWDdx8jxRoXM0Giv+2IKQZjLaAIt
bDtm9s/MB6fp/8DMRJgjSgRqjGPY609Uee0oiVUrby1D20WpieGqo3LX+LInOhjgAGoyq4RY2V8V
4x+ZbCPyHgD2+F+q+kdDd0OILav6LeAWjdFh391CdcKwzmqN4ZtOfu/aY3Hn4/1Z8BKQ6OP/M4cz
BbIqfYYWRiJGIBaqmLi95wW0B/meRSGwMWotWLlTnBMTADfZJ92HrUYY8yjNEaKoi4ynqeJLUIKv
wuI6Idm8SxHKWtBCnTD+QfzsNdc2v4gCeB9/53huIQfAIjerTezwaLUFG3PmkQtNgau/6Owv5ARh
qi00NqIrz71bEtBAdSFzfktW64DanoUMt+Co+CwrOLIia5FCovI3kbLxdQPs8aN3EZ9B6WRrxTrm
LXjWC/wImVk5OhZJ0jj5kwaI/Uz++uhmG3SfHZ/WDfVryb8V7lrIZ3nYJeW2/0tA9lmDNC+Qi0y9
LFs2pTqTVYn6g6yrfZaiQT+PI5IO9moukpojTVPYrhUMQy2Dvz5galAfo+4t9AIYMcaBnamSF63w
0/7LcvbSE7cspmLtnJKhlkh6MHELEJKYoUzdnHmYp2J5XJpWu4oU6ikigxM4g6gpq+UAS9/FHjCR
RFp9jfwtQRroydnGVO8B0v0+zhbT75IwTMlqfEzhrYYS6K2K+jA0W8linrRJ7qn02Xg/k8eAfwoE
XdqydLcJzKwKNMz4IQUOUk6P3Y/GI3DBp2PlVzNAOwnWvCTDUZlWgGC1NEBXKlaOATkSwXsXzJ0H
F7VKxv5jYBwd0fGmXnEco2mhC8+0GmQHNZTjY7uP8R6QX/c90ATUbbOp7RinOrMmhWGsH294p8jh
1JlUFmcva1aILmMeDY88vR1T3EGspkACAHLEUHVAdE6YlnzNSQnrkB3SvOxoE/dLIz7HRCZ6exoI
Uh0mITJGcc9ao5xgz9Q1BK5aaDKZYfYLncF9DVjzo8lXMF/0aAWxCdvIwAImXw+qo2roNh4STveb
WpwydZ7j7UmJkHHDCG7PjSu0GVFF/PDntFX4lNm+erLTs2hhB4zvBWWGTdpzpf1kuEjz+mQ0mzK9
1WgC+t+KWrssuIyqT9LbZnSLZA3E+hSX8a9lwt6XI7cFMR11dohZ5Fcc2LL5P1500J6jfKoq9hTq
SvXsPd00EzrBWTH6KyGCRVGOK/TquBu0XkIh81BpgaLwcwhbJysvXswWydvkhGpFbGeh9Sayu+p1
KoeTp2Lb77hKeqY6eF3rq8zaWRBPzAeo8oEJgjrZjCeMi+95+zeCuK1ghON4JxPn2PbLWr8ViPxr
62HJJeX3OfL2dXAwqQNVyabA3vvaya7Pusl6Rd7Z6aM348VAJ23kT02BsioTro25FSdkkYFXjD1n
Aq/08SHRLqX257OWkJRHPtHsu62N5VFPvkWTMINLEXAfiGcm6jrU6MT4FRWxV/l3kpPSBpeBculo
yZeYSDbs28FnFq2JLmIKg5B3PYT5limd4p4z9BAxdirJfNscEgPNZFndysbRQAvjAAFmjuIGshgI
x4/QdJrKW6R+dMsIblPOfXDwxyeigcCeJuq1XhJGJhaeSUyp/dUMF08/FlThcOSdMV3DY8HMpOk4
9JCqTgo9F996Qob858iMo+HFY6aOl9ojTDVaSkbtoN5sIREETMHdlOIY7xYqM0VF8gHLWv1TwNOE
nYV7c6Xkm8BnO+95Wzk4+92/CNW/mquUFOHK0tkgSJ81B7mCpdXwJi8nUoCJQc3mowlPckzh6+A0
27TBcXSvVnkzIyQqKaqf3lGyEwMzyMkoPGlna1bcP56Y5khw05F4/AbqIiYXyf00ukObIh1CEKTb
QMVQqofiKn3ZtrGwvWdIbmfBuyKkOTot8tgMgW1zXrDwS9lS+OvE3JqQdzNF3XkSC2ydxoJ3O7xY
ykcEsgGSjlNLI6HOtRNXgLtKhRkykEkEeCaDWUUrV0VYsmJ7WzRCuPRnJqIFvuuoxoPKB17iKsHM
wJ2E5nYJbMdAo2o8BQifoN+4xrZwP/t+Jwrpl/35La1SVtEGPnsuEZIfZIJQPY4C0tTWhuVyvkAA
y5DBS/ylVfza8saP3krwbFih9eawabptWnY0oa1DuuaqVdlLUMsH+C46BoM5oRNZApW7SapXKAWY
n+xFHJxz24I4qJtI05lQKUa7tlR7Mz29+atiNkBCOVrlnOnYeJctGm+5JZ46+RzZDavRd4OwJsfC
k6CCESn1BlKM2EXxltu/VnsI+4YtISY2xWeFYy8Rd34HjOFcxd/XGroyjwGfC/23bA9jPaAsAcrP
RLzBWOHpBJYBp3Ftbiqtr3ad8X+3SvgfvZjnGguTfrAhREtKS8T1+GiqvloV6E8MFZ86N2/Lnpey
KxLVVwo3CX9Av7HIQVMVAZYAR0fPjzEas1iUq3x8GMx5KZe9jxFZjE0ckKLCuqZERN4YMsfXVFxw
PGmxVm0RwCzMylgHI0wk6HZFbaKXnmYj92AE1e2bS08nPxT/t9ouSvmm9/6SREJa+UfP468yHWzJ
hSP9rDZ+ITAA6wgOaUT2eci2JvmPo/NYrtWIougXUdVkmOrmrBsUniaUIpkmN/D1XnjmKtsvIOg+
Ye+1C/WHCY5xWhOw3CIo2nLXo8ywn7gjQdLmh42jNWMT5d01yUw22yispjmHR4riPgjhY+L0aQfm
jyCOTQT/scen7e5ox6jOWbtiXAl4zJjhFm7LUdTU7xqatBpreBfs3e6LeytE/CIxMGQFcW2ueI3Z
fwFGw1XhriYC39GaBwTXalZ5LSaTJOnqDWdtPrbflQPdf5DQDCT2JEIFEUWmcbDU2s9RANqwzGPI
11l4s3o4JOwe36Cd0xlieuCVrSq1jlrm8+wqEq7znpdG1njEw13LDF21n3n3TFLQhQTxBRnYTy6m
bx+ZlV2P58J5nSELwj9m6AjUFGDa7RZehtCtTeE9+QRMWEg9Qj86O2w33Oqb//DaSXMnpo9eYuhk
PlXn65YoOl+OLxgNWOsUM814FSM0CnRGljiR09o/ePlBgDBzKn/TZfGl6pm15dqHV4/GUw+01v2M
WI+GeDFzBliJuTDB1moJovpCrlNM6X6/dYpjj6JiyHdm0i09PmUxbUN026M8aUhHfIZ3BijnQn2X
dO4jGhu9x+kNIJzLnL+7teqMC/y99VRj8CWJwYX4XGfgr+W9RSERzI934LdIUabbIwKOsUM+fi4R
pBNZ/pT4Yp+InCCZZFEY+T6bmK6gFUU/JbsXHsOOcDs4V1wmqAtMPdxo+ZHcG8ZrsMzLasISM1M5
u2Wc6ceqji71iPsHm0wHqdNx2q2umP7aBSVv/Uwi5NaY7bxGdsvdYVtiELEQNUoWt0Z7c7gefZ1m
t6e7r6KSfDGNRPq/fMzGp7rrL3FE/CUcOV/4tHAbuEVLv8mXdBYbzaRKohMN2BdRW/Ud67GIStJ+
CbAWBg2naOz1S70yj/T/jzRiWu9Bdjh10KkpopY+4oeiKxcmbaqGpSAn/mbsoNfCdXNMsLCtt9RM
uO0YrgAvdTCuTVPbaXS+HQfIq6k2neF/KZrUgHc5sfS/id0YdwfbVmvhGfaSnTnmm4XAwi1N2gMz
fU/s8jWiydRZ7La5wcyiX7dYcVBePvX9rwvDb6oonKMKWgRz/dC56CpZDsi+M4Q6UJzXszObOd7a
DBW7T+oHfdPm+046Kzt5uIz1NSIXs/HHjqHzmt9jhe7j0/bA0XRQr83k5KNq1tzsZXCGf6N2Qtg3
GGgfvYwoNyiS/aYQ5SupIsjalcLJaIXfckwPfejP+thlUZYPx3200oaM0wDHliEkDBg/7dWvX1zv
5JoS+daHX5N/NeA5DGF1t961bNXVRuwdcGU33MMmWrvutUFjRSBKCu86f1Gue4hDf5ubDbIATrV8
vESa/zNWMfQ8pMkDkpg6wrl473zMmpK6F7gTScCGjVzSmK1Ud9lrzLbtfdy6W5UEbNJRNlTg40h6
wLyLMr/FqRfT9lg/8FoXMqF1nUUNXI+wqC07ocN9N8z3lOmUkX51LqP2xP4lTJbuSQdsw7IzxNQX
N9t0JDyvjchfTegfLjrvfdcBX8DdIcPPCTFvEHYjG5oafzlopKi8GQWWG81eohjBz18U38zKh4pw
yPyn9r1vP54lXIS26GppsUxkVcC+1l9JhmsjFjbVoKjGgeZ0GkEjl86t+VlvNdS+Jh+PyZhCquKW
zeGeAeUawXq9ei05KqueM/jCGlOwfovMO1j5yj+WNpVL/eLjDkroXqKD2SGMIRBAWsyf/yXYw80w
IIKEPpjtd9yFrMNOvjtvtWd9kUL1/DtWX7UFVjV8zlPEwAorMOf1HI0hR1DVHXgQwoB0JnWDu4Z1
T7uf0PkC0ahib6UM867Bx5gQUMHpXvZsa3P8ag73cpCD9Qzi7cQ2O5qXv7wYDT+zGqyfiMVLgCmg
MwRkdYWw19omBXjsyj1OcbKHWUiu2PxxE+YN+vWSN4R/BByVCZp6C8de6IM54yrxw36tzxJbRDns
2c3fxuyecIxWfr2apPevT4eccZa7ofIj+S1lyQq9k8wzB9Y0GlXfvg4RwwIGv5OLKoiX0cAoO0S3
hu06/yPv5Zc/6Lu4hQXOe81EFsP83oNAVLdAzsW7RV/YGEuF2tuuCMsuYOfca7JIGqyGJUakqu1h
X7pPZfE12bhaGe82po/bjWC0slk7eBfcHMK+t09wIOqsh4a8Wtd4okVe70Y7oWWNVxqL7dI4ZOM1
CNtDQ35yXouTiT3Dktkit09Blm9jMtGh832YfbvPPRMIRkcW6j6dg+fsWykMVoHoUhnQGH3+p7FV
TIXGzQMRPZ+jhA8N31llI/JCjmTgiFGMHePU2qqw2NU9+nlz3ORIJsmNWaXUew6SRsOLN2UDWauu
PsbefcucEZHWt2QCqQOvdQNjkbT/cnL0Epv1M4dV5rc38smXJlvvrjZYe05ngG5PMQOKSsBCUPI8
q+JTIHuSgQPIuhvED4JwHp5Nk9yyTWz1JZcpKcHmwfC6NViBWj4PRjfnjvzMYckD9WwtbkPSPevU
PMXkUtS1m9p3dsRvP1lZ9dJGir7iDe8e+NVs5VK1yKpa6Va/GylO/DaAnPY6S800qkKPfEWD6q7H
tpaW4U4548ES3qbsi001dz0w6yjnSYkhQ8Dj62BHThxxAma9SMU73RaqFLFOEBYKFT/i8DXM9Yvt
IwNmpteOpCxdM7QAFfVhPt4CQVQOHip8rjtfA3fG2TVyoCW4/orAeDWw2bKfiDvCPtmXGWS/kua3
LlK5Dv5nhtoril4+9H5jlSgsAvJyJ3lJGGxZ9crjEyu1zy5/tpwEcDRbKgJNVQwYBGfgKM5Vwziw
zv+GdFqXNEutHhz8KN54WXFRdbGvgDN4PO6QA6IEc1TU7yhO6QbaGw8/QSNlIZrru+lmyWNvUYJ4
MbtriioNCpnXUCsW/rkNg1Pgphe385bZQN9GBGKF2ZVtT5LWm6Ey1wkRhZmRrC1Eq34q1obu7sMY
jBptsGAgoHOTYIJ3hXECOCubh0Uh4b8kMfbRwEFCRJZDSdNT88f8YZnjGfFC4cNvkG2xQlwMlbwo
nJohQJ4iILGBrWFgsRqgKHbZbuwclgdlOaAVxL9Puy5cQWSJ3BTN3kPPmmGyKmFm2bjdgXxAOt4E
cGkcFx5L8RbRoMZ1ylXPqIj7qSjTg0cylVuHJwpJFHXBOcbsYvXFKorZV2nhVh/dbdOWq5K6HNg+
ct3m1gbaS437tmUrMGCAnhiVjDlncdCtWPSrnlmIiODM6asAfoooFN8wW9mVyb8hFmzhmtk2spir
qGBfknfkOJCa+EM5FlayV6clwwHpJ88g1flG8N2V6Mg9zKjWd1B9ECEYJG86E4ciFEsfFEMBXMqX
WyqjTRxMb75DvlWkuDvpg7B62+ZXDSgsYpuvxCMvlqlA5wefsLeqhZooDgPnebI1RgRE09jAf1Bw
zFoRd2TIVYDjMoER+2rdMXgN+vBfS7RmmqNrzGs+BaTOsCEC4B81wgrkBltrQsieUYrh17GS7GA7
/o9pfaWSqjrU7r7pnJQ+bJQ5YE7XVyOl/xBpD80nmKJtT23w140/ebxsuRyTcK6P9IPrazDQPhr7
JZn8VSh+lfOr2cFN0F/M8/qm+jMdtQiRSQyZYB5r7iuPPierVyD4liZOE8GcIOevaphXAzb5kLM5
pp1MOSKw8WrscKG6Adnr0MU1EIjZ92H9sSrAmkiT6mlLM/RwIh9DGNZdpsSNn9HJB8u0AVrhqend
Re7UYxrt9Pg04oQpo2ETaQw2K2uvm+2uzKKDzV51qF+s5twNbH4EY8AgsHBks0bF7uBAGsJjdcaB
t9WFhnTDv8IKhLONuZJSHEXDNrf6Y8ju2EvxLMQYZw0PM1FBRkqwc9F66ALJaFfwP2XNqs7qz2kc
di6TFa+vNs6EJs3tuC542iPZCoAQAKIfx756db1sn3jTNTSYobnxzsIGLqEw94J55RQfenTTYiRb
1QHJ4KQbWMybYXgLvfFB0ceEVKxSH2KtiRTCknAgYrtAv5DhQPf2PqwZgfk9xILZBeRnyBrM4sAg
KESVynIWQbKR6oDvm9vonDt65oxYXhEUfw3k9CeZmNeQJV9HeEnDpDObqk1RiucUiUPnG4sh/Y7D
F7bkG1fDLgHZsalq1L/z7gHWTO9AkzMPNf+11mAdBSfGmvPQsnKxOCMUIl81QFmJdCTl6bkp4wcf
/XmcojfPTrknDKdYDPqrzlTeqF4ZNm1dCXwVQVTJjipHrKVVP5LQH9Kbt8B7f8dyA4N7HSHyi9p/
dIJUr+EThT7GImSmFxVRapsOipgClBGeWlxGGcT7xD1I/bsKdzV3I+/cwR69h078eg0gOh94AnOc
IV1CME2H3h9+2pSBPfa2lHyWiFxKPeSUBOE7Urd49kdbxhvJZniUOFsHFkv60xyJ07jcRuj5oqT6
KQbyOx2arqzJ1iO+A8GQuo+oRzh+PGByuvOnGB9pY3gK4CLUkA7KWL8LfaZ40lIDjbOtO7JcPKXp
wgA133Z0p2gJbPTBifixEXyFQmC1rLB2wF+1zOdB1Jt5ClsYTrch4HZ2Y4GtC2FfPIb2TeCtjeEB
BeNer6h3BZd9CbuFzeYx4kutKvuVdJAXRJzXoMWb4+TzoR1D04uPNDrPbgILj8Vfay5dClWN4B5W
ZE+6YG5lMDIoGG4GkbkRmn4aOI/jEUykcv/iYl7h8ovZWCAs1s7AMv6FzAQGhH21jb4d8s6orYdc
3iqf+VI07hLWrz4m3jwp9qHFZq6t2TXni5Z4sAbHgeZUu1wnnQ+P6ajorSP32yjUa81xk2sGBZeF
/s10X7MKgSP1tUzDmfXCAqw6mOGtgHNShP1zNlkrr4neQ6COnswOQ97cejYGYsx2Ws3bNmdAVOhl
zPSFX+beuJ/VNJyi2mUgVC6A7K+k4lNtiZ2Cx2cM40qx/Tdmg5DrvVkRjetQ7gtAEVWGPMX0f9vM
jtGsdsB23BsxhDGeNj3IX2uOG+IIEJTH09FKwfrxDGUoCP8qVqXyTx1eMTH1j4jCexrxTaXgf0og
eXLNJ7NzhxDfQjttyKqnYGf6rTtiLczX1qKC00P8BxkvhNOglzNq8ZbUV4xmfursSiXRq1MSZnp2
Icnh2VJfZfaq+ulQWZyPlX30TcHd8zUHuthA+UprqQ9Y/kA7i9Y/TMO4c8sKmJyvr1TLWCnCsh/2
PnkB6BRFC5UoP7dQFvzMx/ZA2VxVd6NA0FLEG0HMXpMijfCYn7bdwXQdrpCQNJOOQo2mwUaxGvTF
oxydrSMQ/DoAiCp7H+WvIkCKMieJEIfQuf5dgkuq1IiHYF701VgQmUih4ApNe50aJzU5r2HdbhvT
PPextzHZOdpFtNBFua/cYW3V7SFvJTIgJGaMLP+qID+oivdwvgRVg3c4W1sEW5kjCxHXWauyflXp
Z5h/TS1wk0qugXxzDLFlKvq1OYX7XKhdnE7PQVmufHTPbIGYfKcLa8L2hbPZnI4mM7Cgc1dczOib
cthGRF3qH61PmLq/9KCTVsI9Gw17klRsO+QqeXaKAy6TsCfD94eXAkMPCXpQjIeJFgo6I3Hu3MH2
OUzAVEJz70N7p3xYiixhJMSQSnfR5jA2HFODM1bdPHb+inyWKI43BnlLmCUsd+4aZpersycBCwg4
KxEWgBGJtkIq3GX+CSRN28trgHiQu/Y+Nt1SFdgJ7JDdCKVvDTBo0r5yulIDGaYVVscs8jZJ4nyH
Cs2GaLa6NXEgrrzkPvcgiWje6bdYI2Qs2zqUJB8lyrgBsfck1L6MayTGv2GLIt/FqzlLEVq0L3rZ
X3KBPUUXF9P1NnZd4uQa9oMNdj+NSINg+625+qn2g11guiu7b26a7mCcg9zBRNUdQwxpZ0c7i8nb
dDpYu3+F3q+yksMUpWLGxLDXsdTKbdighKXktqv6K1cfNRLpwv+0GW3Dnn34E+ttV24IkCPJOcs+
Um7kKB4x5QzRIVIMaJP2y3Gie8n6fZk5HRafgAW8pavZhpRigBb2q9tfvLI4hX66GPK7O1vqMSV6
8VFU2T7HIdyzAQKCwISNb00pzkfnPpNOCjh/abKV1Xs2JQe3vVoQZOJ0PGH22FR4GnxnuGTJhKUT
JwCicdNSmL6bRTJQ/s1gAeX9K5EMmJ16jGN+cJVxN4jaEmH5akXMyAZn1aIHehoFPEGgro5CDUlh
Gdj57PifblE0AdPIb7pboWUsf7UqYNmnmBMl33ojKf8UL13X2WBzkuEdlR2JSCFzoSb2GHZYdUAU
VbBJYsKUSLR0gVfIMt0ItChTda7G4mrq5FyhPimS/Nk34BC4pzSMwVc1ORF4qUYxYh3L+CcsXLpZ
RH0RW5rKztZM8PYDDsleAnKp9LcoZ4o5NrPaGAgGxFsrJQqe1YY9/HQW03RodSsRdHsxOkx/yk06
hhjiAYG3xqlq8Av5chmo0EBHQ5U2+aeo6G8WEuCEo00T7Tn0nGuZxmdXjGsjtbeq6Lg/OxwWLhE2
F1u+TMGzNlLODO6l9XSs/7gI8vKaSPMwRs3Ow701oTFuDO1Z81yskgyGibs0++6SQpyuI7j8/uTv
xhBZownYep45k7+Qalgw6aa0ujuFkJXjmRYIJA9iNBd1fkgHsaj7dz9rN6HNFQk9Trn1oiUZMeYY
4vdjyYSIO8oOsxG9KgVkX2NDfT4jvnWOrnCTdvnO1uyzxmWtwpC3nrRzMFJxDlCSnCB7oDOc9epc
8omJnlcwmEQrMUwUeJG9aPJZS452zkwYL7aY2TnA9XBXiZ+R4AiDvVqWiJ0PBSUFWAx/hgRvc9cZ
47bS+CVzA5MF+jMb/kXgAuwdI9Bf6hq5XniVTfeHCG/bxPZLVMUN0wV6MUy56FMVCkeovZ0hX705
2jtBrNkho0rmPhj3UuurC5UfWgvMZbbP2cVj/czo05rZ7aKx18h068PQ2mMfBA9NNr8cJZexts9j
Iv8sF1VQgTZT0Cs6EwSplL2pJCa+93yDQY/BsLKjb8y5IUCpgrZ1J+5tLzb5oLsvOQuwmxz7oxE4
hy4tAex6OBejKnphkLwMZYg3C1jwE3faU1diHIo/ev29Hu9VOW36IGVPR1iqkrs5vome8sk0o7Xr
jr9tWHPqUapWdUWsJ1R0vaA65j7pIaFDIkcD09ADTqQZpEm+08vsUbtvhskbU1M8mJYLUBk+UgCV
yUUiMjSk1Co6V81jGx7X3i3VAOUZyb7nrBphO7gqPFiZec4J3QHTZKFm508eA+Lrw+rfWBqvlk8k
Nu2+lru7rLVAkMCuDHR7k3valgHmghp7a0OlSjyx0SiEGe+tlaEeSWHM6z0cDBi6OHG1rNnHycgC
w2HYVCzbkH1m1t4bFnzriC+/UGo9cpSGSA/Gxjo3APFbV352rdrrDq12bi+nrDzlcPNMlr+F9hfI
R0ocHuNZfNqYdIyCqN8JgQ/RRzRfDAxx81uoPbUWbCNuziLB0Vkmj44sH1tKAluLfRqprVd9Ker8
rpkWfX93qG3oVnCWI3xr01uJfwtPKiCaV08O73JCC6SIPbfvdL3/JJ6+WDc2JtZkLSuZ9jRwj3H3
hHAlua+1GahAh9XHx7BFSpbMwo+lAtQZWGSCOe2xCctbmqi7U+g3rYA6PJlAScA9CucxZOrTDrtt
OW497JFVrS3LjhrQJoFDC/6VjbOY2M16DByEwuzJmCoZdWQJIz/pVmfakP3Emkc00uwTEPEPYeS3
fsR/3uneiyr7jwZu2VPUzIB0/QCLk1YphGs0FeYN4ezNTZDEawOOPpsSRUevVpoO+CoP95b4qHBI
ZzzAHD+s1AeYbxMenKp8bpx0r5NwZLjBNwT4I4t4uL/hzccc0ln8NAt1rUz3uTKJXCHXyEBUjULk
ysUwMMlioqWhfI3zS27Lm85cLxkbjUl5sLFqebALEj9L2kOJNBqZia35H7WJtlqIh9bqJ8/EwabC
lpCjeGOiiZlM62wV3iaMkk3jIyVCrmMrKq3EeADxh2QEm4yJzXkQTDYLh8Ohi9h9iJgaAuaN0dT3
pLLWuvBeZEVj06bDuu5CakQLVRl5K7n94aMIwNv1G1OeEEFydbrIwUQ74n6GuZ4nuk2tgIQl1Ah8
DwBUh3P2UBeLOX0b2oiVsLWow/pFb8Jny+/viiaUgSboRQMw3CCRsUNO49lvGiBNLYM7euFLjhBE
pBFTzObo86MutXx6GnxC8bxQ0h1mG71tVw41bZNoV6YWxAT2sIWxAo7qTTb0zBjDexr82OiBLFH2
pTaHYptE9CzqjV7zlw4VnxAKs6pkOFZBzEchz+SRGb1rvVasKzJ8l9nQ/Bg9u0+DHJVqWgwZSvJw
OBrsOjX4xTwcmuV8N0bD2in8lbBsPIbuKvI9wqmBVUCZ1WlXEEkvJwgAWmcsHbw/LpRXC6mKw7ir
i9276rN+mXtzNBhaldJ/lya4QMoOp2nYP9Wf3LDOIo+8XadX9Bc4xePBT/Cvz0hq2uIZpN2E4t5n
aHZL54wTjwDcAD+ZBIzx13Qwsor3oi0p2cxjbY2HpnQOZTOdyzy75n26CXK4Y0Zt7WLzEcECMluE
sA6DCyToFtvYxVgbCBRcw9kyGXluInMh5zmjX55YeP9mJRhcF+yWjEmHy6fuhJITjX2enKsIhHpB
AECmeeypEL5Kzs7V1Fh3l3M2CiSyyhLPKJZkDHd5AqFKooZO3Pqg1e21l82ZsLt1SSkBNMp8LzPk
EmXSsaHX0oWsPfy4DnwNYyX7ij7VLO6OYtqqygtTsTN+F4wC+mttdAJNFse629E7ycShl8w/W9Mp
ybjw2NeKam9r/Zsciy8/UcupcA6tGd8YcTNTAs9CyiRw33CN+/2791nbtxWBjA2fIWZt/sGFiGC7
8t0op33Ypb9FmBNoph1StOl26fAqxFerR/rPv2R5wUSqbYK17jIqysODTUmUeMgSK40FRMTwvcGX
yAFJzIgB1W0iL7hJWTgJLGlhREnrUYpJXNl6FXx1eXFE37+tyTEITeSwRvQrUvVcGoB/pTZt9BQF
sz9aj8gzPnsbfGaCnGukTIt6F5UilTSo8bFmHkOWlDs5/tPQMeksYMUUdpcsPTHtlKmIocZUZjcs
Gnz4xPh5AqxqVVucjaA8OUP+l7o9ed/gY2VYrlKjJdzPrtaFImJMS/Y50cRcN3JPnYqrAemH7u0K
ehqn/pehDWym8FIL+NYuJCzmW3pGcn3mLyw3eVSp2BD2S4EP7dkisbtq6gerw5UBw5uAJVxJkXjO
2SVOVrfUdORBunM2BPWlHLGUGNWOh4eITFup2RmVds2a8dJBTcY5iJHLULDWRX8yhHmXMQd+Xpyi
1F/nhfhLNXQ9FWogzyFo3WhCXOHl2odmiOQGr6jObo0aRXnoiFw0qkyzDERs2dVGWPY0sg/NXRZt
TPMQIOK9n6bH4EIObEINI77w1hPV9YBQSk/ig+uyjkrZ/Am9QlA83OO6PSf+XTeyXSj6Qxxb32SG
raSTHErBhVyJk9Gy+jYJs3LRxwGnDMtgMXjlv8iPHlU4okqzj6nPnn5koU70LZoTAAWIw63iPXen
x/yopAL+JuSazwB7LNYe1lYpo8swHDDahn91AGih1OSl0/pLhMlS87kiEvNkQ3FO+mmTRD4djIHp
JfrrJbhtwzJNDH4DNRtanEieB81+NOyxtI5liYGzcPAgj6CheJJZxqzbo0/qDfQIFFqg14zDqIuN
2aEYGgmBs7hJota+dmPKNQUsZRA3gnqfit5esjffOhlJbdTJTwVxnYXeAUynikFB3nf6W+Aj0Gef
TEy1j9cOtxKk4dypz8JmsCExuwU2/e1AnY7pmjjF1l5GJWaUMc6PjcAI3dqo89oeI2QxC2CbaD95
7kueEGqHRXP2OCFS2TU4fGqhv1f68OicWbkig43wp1Wv+g/X0fi9o43rRucM3i66RX1Z4+qC13PT
OpbvjWPdi6DathP8LT3cO11znXju0kaVkgODjqwIica3Z4O+ise7bXrUXUbBYi976UpGro5PyaYu
md9wAhbXjl7NAQxnBsW9C5OHcKL92E0v+aSxiMJ/U6b3HGyCtIBfsLpmC8NIGWydAHhP5Bx2TgAM
WEdUuCOckAYXlgz6rP5mY/en61p74Ux1l1svsVemyk42wdGGDzRPdP6HRw+icchHne1DgEOlOajv
xnvjzHjXg+6uewyICQix9bs1OYtY0oUr7dYBRRopTW2nvno4mJzCeHdG/zli5JYTDF7RpaAA2Bn1
Fcws9ol6ZVovKfgUrh44VayL0AYao3aeBsQUPW9MmbsvMcsjB2uKY1W/SLTeIjfBt/liK+OKS+fX
5CSW8Z1t9blK7J09wPWP/9kZ3ydyEGlz81aQgy111HP0L3HRHHRzOBFkiLv0xdIzNpwx+rLU6Y6J
O8e8oBIPY/IESC/zBcN2CxGoHL+qgA0Q3lYTWouGKZAN8PMw8lK5zmKQr5rd4LrL6KXBxVXGrjeC
Xaj9SPiAbSu3owMU3egailUoEFPDT7eF1dZ7L5V8H1IeUTi+xj3qaKakOiAWmZGijLl0sBhsyYic
EYKbRm7xbsJR5+fQieCFpAUgDFDR865h+hcnyD0C59fWOSsLAFYpqEBCBQGjexZuMPFZ0w0rPO6p
Gome7o4yBTXe+icMj+dAOR8m10KpjHevKp5qOA7KS15G3SKx/VvV8sUNAVyrFlYmcmB2RXrRbzR8
Tm581KceBxJWMtNHAZFmkplptpe6xojKn+liq5JgLC8jEMQhHGZITokAGaHVYqs5HahFVhkxYaFD
AAlqolKFS31JatRothdfVdic7RAJqd7ZJCR3xHOyg2cHg6plY8TNIcZd61rf07xscZwLvg3qs69q
cH5Sr71Mch5TozDIItunI8LrVDFPUep7RNw8ucScx5p1Lb2abfq4DCBDmKxJYEw37F5NvEFtFf80
ZYFUkh+5341nUjfWA3I1pv27Eel1G5OcwCsiWu8NVPy7VpOLhS9MIu/MbX9OXtSeiob7Ih+d49Sj
tW0L9oqMC1IGxssogQBndSURAIqIv3IAMZ3mMWdhAe4GbrumfWXhiOzQD7bu2G1F3B58waFsaKRH
59Nw0YYM1FFDlZZ/a54jjkXJtsxRGIFlgVY0DfmFe78hb7DEtiGa6b0V5q3Oml3Z4Z41KG7r5g/D
xi0qWbEybyfkyUfHk9U9EQzSR8rSb7CD4pfKjF9rxKw2utpHjRqe8s/Jn+YXw6PHQe2AZGEAJFL0
DDZ1k9kBR+RtKhoiA90jghK8B1F8qWecmF6x/RLqbPXlzewYszMSAOvQHtQANUTlxp6bhh5lRECt
HHYMykjPAMdc4BFg26d8+tJkeTEK71YmDOWrij8zyr9rkpdHIyy2Vkm4tdtcLTvaa2Sp22362oBj
UNiIcmLWkAX4/2wmYTXleqM0YF8xPbJnQQXOHAebGa57cv3mmAYd3pvZ8tyTCjLAKMrdlCFA11yJ
JN88xSK/+2H16aOQV67AEGHipwPB5QDvIkrLMckOzmIaDD37AUG8nNI/r+FHqnl74GS3QRWfTA6e
CYHYJhkXc598w0My151rITUD6sf+iLE2d4nPkiLO7F3Cxf2k/E8LQLMNpaDGoOXa5Y9j6e9dOu2Z
Ql7todyEbfQovWntGwOJqhqzrrD3sKaF+zQTVEMaLnXwVASJLIKkfdhVczft/FJJAJRUqihSCC1G
NZZMRLFjCBjQevhcnalhfSR9uKwy+57UqJ5HqoQRJFSSKlR1qFIHndw8j9xDHXuoZ1QPI/ZfMgMy
tVf6D0uYL8Q7/CrGHEPjQU2FFOFGOwAeR2fsYZh53b62xW7gww+z/BiW9Ym11MoTeFxd7awCb+Hp
OM9Fuw1imHcJZzdFNXZUWmjHes8sQCftiMV1VMsgppHrbUzc6O10J4aGl2CZNqEfBiV57FqwTWV0
MER6GQ39LS2Ihmv0NdEH0KhmFCIIV9NlAuwgMSj7+ux3mFRBB8Z6slTuRYeFODD7sY05hEHU186X
G677dTQ4u9rcK9vWgYxk1snRobUV0TPR0eOiJ6eqLbq1MWTkaTHRRJWqj+jPbNS3aqjJkxiT9Wja
hM80qyGrjmbKypu/Jgmt0XOXwbEMTLHC+JkS3wXf0hjmrqFgjVBq3dx9ZQCwusukQMDM6oCi7t6c
yv4cVftmou4Z9eRYNyCLfSdCeCSomshGtun+lsYIuS/Vpn1f6zc7mXaFTurOqKO0adKaiEz7u++8
c1t3j0EHv9oU4p/RmO9eTg9YzYBwharUkfi9/CblOC1Rew+x3DbFtK4ly1ojzrcBRsIhD621qp1p
mUfRS+sZuN044g0YDcHwkozZi9mQJcKenkPI02bSDKdUI7udHZkfKqEfA/d7ianI17ry1xMHkaNZ
VADQnJhJyJXEW/DU6OmXDJ3v/yf8xvQem2TGhpP2F/rOoxR+s5IatlIiMHdeNhyI6Dul8fTpiQCB
y+S9eDk+9baO9mSrbobReuXWwwA1QDiTkfvWeeNHOYVX5nubjMTISnXbiD4NUWV3h3IUgDANll1R
DHDo4R0JDMvSLG+Wk79oea+jROw/mOTm2zlpvq+VQHGldmHNYar+I+3MeutW0iz7Vwr5XESTwQgG
2ejqB535aJ5tvxCyZHOeZ/76XryNRsnHagmFeshE5h3MQzIYw/ftvba7nKtjZB3tSD0LajFdF8q4
WZJhUDRL9HILuS6fV6XwN60cHoosxjgew4noW3pOMsdMGGb2HfvhJWOuvM8cRc8WKVNjn0eD+9xP
2Bv9JBmWWDXmtta6r5uWFxjCESuD/NJJ3CuZDmrFZoKYjnGgUTHhkQGraZp0Z3XPCSJeDLCVbd2F
Xl5fDC6Aca78Otj0dSvXeXJ6epPWwN615ZR/ZnjFUwZ/whugCTQjD8E0jHprkczqJSlhyEP7ZmRY
sQfcL8B5gNi4XfUThchDZE5ybVQjBEdxZ/TDjzwu0X9ZnLVlEO6DIaGQlJ/XIZKLCIX7TD5hdt35
1auUbF8SgevbK4bLxlLfGag/2eE2NH0qsEj8NI4TvNbRnXAfKACDZUTlDwrCQyQ7faWQweOdSg2W
/hQUmo59FGURQCeRaujNndmbw3VmhezbRz+kb0gJPcpApeT5LqfSG0XJ7x7MnEGWV8Z3mmsyg4Bk
miXNJQ3t2SWL+zIonkh93CjXOzb9z5rKhU/RFitt5LP3i38AsKfTFNOg/AFe5jYgl9vLObvOTL0G
J/eua2jg5AyTINjmJfbltLg0u+lFk36W6BK4fEeP7tqzzKuxGbZmV1wbMc4VtEcBL4w/595r2huz
UmdQ8stmWjW9dTtN/bmjBwjTL1Cz1uYi26CBPQv9IoPsgujgXYkhvidXYEB0u1YkTRyb0Mp2FTo6
Ekfbn3VT/WJDjLvPJo+lx0u26SI4lU3Y5MexcmiNAmNyva46H3Fy3vQW4hLZgCajnoT4AbB4XTrT
UbdpfFc5VYl5uECPlZJdGtwkM2hcUP5tSaWWQAKH4NhuAXeMTDAtjhWHw2Zoendm7uP/LcTvbKbf
lcD1qKGiALjCbzTd2cjNUGnRVuWRXoycZNyrcpHb/2D2MbNdBmym/uYM6666aucrq12kJxwg1D4m
+DxBobQCqdfHO50aGyimq7i/B+cf0kUXdFKqx1kfVPPNdg9VQeRCVmzcOl/7xUsBqj42tgJ49kgK
lA72gCbXVpJt/AY2gLdGNDxgAybdp9M37nDboVBofuDIpE9Cx+esHJ4wpFJ8jNotbLSyuwRnZRfg
3fczrbglNmPh/jOGELvuBf4A2qZhfm9PNE9RqC4JCVdZv+PAjt83QRGSB88BJGzfQYt9NzYbt4OB
BrdnBrIAy6dI8csi4Yyu2DCmnPVtdTmVLxG+qtD3OGr+NgBPEiZAKehXgI+o77NVjLbOsaNrypp8
spz4mU01PT6P4WsH8SquaZEbLBMt367RXqVI/hzchhHXjLAIgENByUbBF+TmS09fi2TC9sKuIRUX
h8rjeUCe/hHax9Z4pktPHJjhn9u3mEbXdK6pvZO7Stt+JfQug3YqQ4jAGAKDQwHOHP5N9Dw5zn6s
EaGdiR+8Hqsi/NjdFIgtOb6hgz8fqYpLFlHae5yyiuh6afxX1VNJakBIV5oOY0Fcb8H+kKAMIO/0
2Q5pvokkyiT2Kxy6cbaw6PRL0XmVo/A1syd4zhbfAnFlbv09DI8M467dUTUh9Uz1x7Hfovc5q+me
hWcGe6W8/LU82+a8zC+UtYC0ivJ7Hh/s9qaBENJh3Yiobq2qkdZIudL5ZZ/ehNa4Qn9l/aop5oI9
EPY1ARdm93Oc0XtcNcNtAtZW7FRgkk6245BxZr1pDvAOBWFL74t626PhiZcOD/Lk5Ernd3jcPGCC
HGdDmK85YRcNf/RzgpahjY5Ljx7jKtLZXD1V7d1U/SoTjCTjr5LEA5eDhUeth1ixmleYlIc2vuJU
VmNJ8D1EB2D0wV7m+Zmk9sJ5B8lJdh5Pw50Fg7GIjKPDoQB3DMsgxoRzl18031fpee4hI+XIADio
4j5gE2i8ws4zRvpZ3tUufIOnBguksSm9g9Ed6va1S6/n5m62z7F+IA3lqwjYvd0BeiJKIaPeZlRr
a2IO9uGOzvAS0wdB+ASYD5qHVI4w/WjAFi8YG5rwiR3xUgOf94PcRMF6LBB77+d2NwbsZHqU2WdD
aZ5hUOGEitZ9t4iy6HikDmsDoy+PqCkjXRRr0VDHv4P/YEMu71/8+N7R55kl8CrKfb7gMmSOA6bb
uHQtm6s+/m6k6W5egPxWd0ZIBzoZ0fxjaV0ieTl5Z8ZlCQOq8i7rZfhRS3HWVvHbNm+j4s4cv+OP
zHCrokIAxLZjUifgIwlfkmpf2Y/UBBUTySgZS+ABkhv+39rReF8KRI4c4LB1JJdmBB22vsh8stfX
Ji2lklOy07tbr0GJsrFQlxovqvfvM7HrFH8A9r5JArdm14HjjqbTWTRdTTSkOIZtmhABXQ8qvbzH
a7uuTNwXkgZSRM6UJr9xp8bvUEi2wAJWLs63QLGBcThL3tTqtog2gbeLATDM4tYeDz0Vj3lJaWse
fRSy7Vyzfu4dY2l4fGfhDZOX0N1WI2zB8qmRTwXiLuMhSxaSBP6GVeaWZ1XgcAz+CQkt6rcx0E+n
PXdYYxaaGZGyaB3sPXQPsmuEsRGwwQSACM6OUwRiBTa/u2+Lq0g8R9QSBFyZJL2iJYa65GjMcEzN
644FeexIuZLrvn0FFSrb8zG8pHmdFCiUNt2A+D2iMbNqGaHZbYjmmuVReG/1eBFOb439Ai61Qpdb
UGVJxou0uBsGgap2Hy8u2PFYTYD2wquxq2+D8qIc5hVpbrskBqQPh9G/bKPnIHzz8DOM8feAz4pp
qwc0YZYXndgBGujDR7Q88jpWNyTceNw5ACCv2Fp4CwOeT20/29Zvk53MvPbsbxxhpb3V4twcr6FK
ojfIxu2U4o+5GVADDkxHfGLEWk7JswgoFZL6Nt7onD0tTyQ5VByrSBRJG+g1z/WyYFD1pS56ljC+
C3/LHu+giBkK9yXynOmqGh4tSvHqp4E5K+zILL2Hfn9m1wu4IAXWUHq3QXOTT1vFjt0HWgc72P7W
EN1Ec7wWqDwRkKsjDpesvqhR/xnA/wCRdu0+xZaczR7T+jG0zlv1Whs/tHHoicKIybZTkq7LxvrR
4IoxUTY2Byt6s0DIdNmt0TzNho3zCWiNYvHA6ULfNeerkIRmhu2hIRvWMLznZCJoA1BmPO+1AzKa
Ai1b5zBYW/IpLmAQHGu32Qz2U2oIhGWH3PnWNjclOSXmtxx5jc/xvCZ4DT1aT4zOtLAgLkYEkDjl
c0F6y52KkrUN2dLxjwYfL5wgDmprmwUm7a58gR6KQhdTS7YVXr1rciD2jLjobpFVMDxFYGNK2C8c
qQ6GIyVArOnlgJwZnwOQ4+xYcSYX4Xei1Yr0qIFxxvFd7D2WFgou81H0S8mKym3oEbdya4J3oIUO
u2BPD4mJ94cyU0BaNgr+yzp6GLNv2nvqalpCe5uGnMtEpgbW3eGHooqegd3H1sFpp2RTeemkJeKj
bk0g3LZ16xVCRGYGiJbTRTf1dGLKXZvQCd2aXnBo7Gk7UbXlVMpR/1vBOKzHPbj23dxkuyG/khLj
sH3l5mrfGADA7X0rEe0Amo/3Un9bWPsx5Dq0Y7X+ZiXRBuniqkEJixN3JkjRLehXdq+We6WwvyBN
p+CEYh57L+sf7qga4AEItM69N4KXVuDWwoTpRdA3Rty/NXBCXNeLEMoZnjQMpyHUe1FUd4UV/vBJ
y3ErweBZTGbomtAQWMjFXZcAJPrAflHgjRdnTedd0uEk2mI8GpVx3/YUyT2cHOni1Yic6ADzYheS
OmdFqIoBpEDj/Y5al6NfBhvUzEHbFr5i7lZrRV/DJAI+ZOlJh3RTO4shjdir0THLy6IuBGRKHy2L
lzygDQHCCwgqM8Uq0t6+XaRFeRjeo1emZ4rOw45wv3p6N8FowHPenJsKIN24MA8MmsWryrd3yte7
1PUJM/PjX2i77sqCAeS2aXDoVPUwVcjcPCrCN51q/IMIYQJPgUeYfTlmayPqyue4rTBrTZDZEbZO
7LW8Lvo5elhNEFEBZ5m8i8HTh9EuF/bhjLla8QXYki+6JDuiUXMICb5ThyA3brQOkr2fddWx0wjW
piZHRKrMy6Jynl3LGsEVMeSGrKTEFjgWszjscmgDzZXLzz1LBueZmGQajHqQW2dU/hMSB5oKdgs+
daQfC/2Q+o0+zhlEfzSS7Ofm8cozMOtkpa2Xp3kzFLI7N42gWmlJ9JQesNA7wrqiyMt5ar5M8Tl4
ds1uY5jOIzZ6aSYwyrjXtkchMWRrtRI1XmqaivsSG3Ebmy+2jYOyY/1ANMAJtVyZtXDWWUWTpqDz
kUk+WRF1A0V8yCIdwD+H4BQQA0kxHXMXROekXl0DjTqgTJbZFp94U9m7USh7j+RkP0ZLLFF8VEoD
IfJGbBWS+6my/mq0k+eI4gk+X/cwc9iZEOdPVkX/DlfYtBAPWWobuuOFC3Sy7pYcg4QGVQmh0XQc
MizIJMAc5WJYmQDG+2H8GyUuicAkuHbqTpDCacRQmKMWfFlOwtqEmFx1FE+K75F073p0fyH2g3XT
97u21L/yOXkNKnoj/Da6OSPkk8Z4GUOsfZIGQd6aL227WMONNxEHv0LbeCwUKBSPrb1tXKZkfnXo
BBpRA7srLmMZHdqQN25kV5kbrssxJImSOW62Dy0b+1S6Twh3kD16+SW9LUF3HTdPmx1wG257zbHc
DfYxaOAoxktNKpt0GgydzdHWzc42zadsQCeJ9AfhWbSOa6COLeaJ2cFX4uRXHI6hwTnxbVaTXp60
D1HDeanx4KtAGzQaDjDiR+obLVgUCyd662ubtGBLQyoQu96dBvMXPJoRc4ZqcjX8NO1IOi9BgiT1
zeq7qqOvBvbfNknFSk1CHwfMDFA8bSNNaEXkRZ+z6SqcIk/ENqhlwUrSGtUMYonlmbZsaJcpza3G
A6NEMYOQFbISNdtHfH5BWBriOixcBRC4zXywhSs7zz1JtmQDVYP1VNclOliy5mvKWSxpRUrxa84W
AXYteG1nwO5q4o6xytaSduZMX/rnFHHQ+W2iuiTAQc+NIDxKGr3ff/P5d5fSgGcFnb6rep3B6cri
lH4Vul+/Y9NgZFPpfg99BxEDRTAdVtecdXsYooXbJMwNGgDV0uTpeFVynUij5cAPWJRDQ0tPgprI
PFuUg6gqCdaVoqc5eT4kWZ+n60pnamDrEbDRv2xsYr/BtOneLleNE5BQMYSePKpkiDNWoYEexbpx
7QwOHe65kLxihLU5R9IEKWP6o/EoMU+r3AwLymMJ0iX/p6/oR2QbjHSSWn5EzjArU9ZFaafXQTr6
DUFEykeaC+gjICigCP1ZVYgE+8Heg5wsOA9ovyRbY6VdOoIZAw9pJzyF1gMCW05j8XuuhCV+2Git
wO24jG6O97VAkgtorgpVQYqqagb/qQN94j4EuRuU8CB9h/ra7IxI1YhcNhSbK5kWTvcbYn9BBEfT
iR6Wdta6CYCWPC+t+7aoa8rCZlKlw2PSIlZCKRdaOPg7JPpvXgJSlGzPJmzFr8AS1Qi6uI+77tmi
+iR2FuNqNhZVYwXCy+2TXMQboKATGY21TDoO8nLMTPfnHDuii9lzWAUE2szwc9M6pr7pZr/TfDBd
uTZ7zS5ButUoElo3oqaSazLInUXkb5QEuEnLyt3LpBta9wEdfqDRkbaz43q7cEpSz6Zw0ioY30q6
hQe817On8XpglUPznLcsZ0Nk++M2rUJBKD0NtVFRYRx0Yw8PQ+DQ3zoL1ej639o+jrDbuW09RW+R
dmOMqA1ra/fqoKfEZsbs0R6m3pgWJ2vj1RYttSZgd7jRIWaOcCDqnvakxi1JlVD0fdIg1qBXGol9
m2MmH45aGAUZWlMYa3rJneFE4BczWCyJgB1vezapMGYjLGPbeWUxPinMHBhpYxknTrtBTlpQbU36
xqE/a7U+/ScxjXNSowLPU7+HOhS0PaLphv4MskSntMINv61296KaKzotrWPY58qCIrgf48DnLbtV
gK4KHk+X15xH8fsU7Bjbtu4B6tVI8GkJaeFNT5nbBI1xnjddnI+bxhgCt7k0bZVmzroLg7rBpZPa
Cw3Un1JZvvRuF8wRnKemkt8FPxqFq2WamUlxGLJgItd8bAE1EDQFbe9uRFRH4r4Rvp8CZLUSWaa3
XlOajdoYuAK63xaF/S67t8gnDItfk4O7mzAO4Wd0TkMzyikntGHkpi/Sl4l1GSShrCjxFipHFjZU
mJ9B31iFxOE/GTrzliDfxume/GRIxLRL6kF4IyqRKkR0zI6hp1xW4vWTTMpG6Vz7Xi3F0cyqnABF
wTt8GO2+4DSL5Yyb1ihuaSMGTcAoyKI4qL4hDpL8wxW6wP7SR/SC7KxNthBe9ENgKpKRRkkL9DY0
Q/IrplnnwPZ7ARyZ6RPBkjd5y+4y7Cj9IRrLzvPOReyOus7tfwmZKiI+NSGz4/PUjCUBvV47Cc5H
3VzV1m8+6GC+5N4YCvEcJNEtcMdCXtjKWgoGQEdYu2MznpNdmEaWfaHGmhW9YgbHXhg7HIWqluPV
htKiG18a0l2KgHXtGRc9Ddn5ANm4BWLIvzzdz22U3vGKo/g88mrV/9SWGOeDWUQpYK7QwqcE4Nzx
bydqChoZRGvle3vuMg+eSJt73U4GqQksLTU42+o5iwAtlm3oUGodY7e6QxJgADd0i9yMqIPNddXv
0UN6LUjaGL8QDnl6HE9NmzfYSQ3kjt6GWqkM17KtZ9dkDcEV98ObSwqnDGGb8oKwEXlTjJjm+LdW
WTZgfIqCqL5HDpxRRJx8g9CoQCRu9W1oZMRGmndkUAapg3nAJpn6PuKVIA+GiJYREoV9NhJrjnO8
mBk7lDAXWZ1uC/YypLipNOYK/lyk/TEBSuNbRLn2FMdgOgeNT3s+NZ3xUnuUsY98FKVD26KvMe+y
u0bOx8ZqUtOrUfWEvwee8VQj2EObF8fdrM8NmSeSxkOSpzHEJG8MkDKP4wTfHhQD2LZNEPkVzdES
9A9DetpImndALAPIfm46c2AsvKmMQsQibuDBGKlIoyhGLf2GQHVpwGrN6qiL0IYUfQqFKKUtuhst
l9Z3ppjFtjYBXHrn4uIwfo6sAxTgBrrmuzYnHPDCCAsc+HbGOrF2gwjhppuX8Cs17Ar/wvAkLXPT
dLvw1cMc3tF5CXt/VxmBmM7RYvXNIwkiCZ6uOskB6uFgHJFH2cJn8jBYmW+mJJMQlyzyP6lbFUmO
A60UCRnXYftmM6AvRVMV1luYNzWbrFqJjLqNrTqzg9XkFtm2kiYeMCNGYEJHjhPY5exBG7hp+sa1
zsvBGJgvGLPVIberSp5XweyXFDgCq51++X6t031kzxPVmLwNaDi7Bl9U7bcN4sKklTXpIC3bWEPO
efwY1lnePvKpFvFqaFi5wWNY3XDFjD3FRzQUPnLLUY3zRdvyjVujLoN102rcrrhTuoe8lgB9EjcZ
BTk8Lhyy0XUicgdp/hCH24UFY8+A6arK4zAOZL5mtKLCC/qiXYtPsABajlgRTY6TqGg42opN4tmo
pA4vzbyiQzNQrew3dU9Dfyt903yLE5ueS01Os7yxfD/xbi1KrMx3cwW2TpdpS1I7cVjhpjWzWr/M
kUgwe+R66G+pv6beLpNaI2DVumVuqhMXMdtsthNET+4ApCYKEL0eVFxH+6gR8/jij6MTbStRC3D3
U5KwZ/Na8Ro6df/We0XLGhvaRAFYU++BcskH64qbia+lkGFFChST/NpoB1omk0ZiR/JabcRIM4aE
OnoCcohS4WxQmZMt6OEJvT4pQaFHaK9ArHWmhxlnbGpqNIAT1dHpzHMKhXKjtSucZUU5uEtt1Imv
pM5GtSphQZPg2Trtz6SRkvQ3qhA96WpullIHsmJv51YdUjSDtrh1JyIxIlFwEk/ezdFMg9WyUExd
J7BXrkXpx9+xicBUsds4AEhfZRNiDkF6jEIy/qNy6ulW+y5eKz+cAfpOSC3BL8+KxY0zVYsaoioI
Uwo0YetVAYXbx1L7s2hEkq5GUeT899RPbyjiNT1mFPfJNsaP990UvnrxrBG/Pj1lYnaTaohwlARM
VNAIRPcTFpkLPyML0ZFO1JC+TXRU74AiVq9RWpKto8o8xEpXRwXqMqyFcPVl3IHTQehJTq90QrgG
xjhGQPoHVZOppgWISQAK97XpzCTWtZjpgCEBmlu261AzDWXLlMKkC4fRqAdjWk/MMvzBzZBByLGT
Fn1A4xXUGJnHp02epbDB2IsRLxNVHGnOgtoULEiGi3GxCOc82ORsML2zSHgKvjweCnODrRO06hRG
tGSaISaH3gEEgcFRm3lPCa9uH0YDtdQmyzQ4asw9ytgymzvuRdx75rCKVZB7hzBQ7Ruc/j4n7RuL
GW7DSXEqYlwZrNQSGaoRIliAT5Ufy8zVsKFh6oKLGxInvGPzIkHYpL0NFrgQJC0HUsFnQeykSahM
QvCDGBLZ2yiT8uh26lOzegSrlLfblhNY8o0BmTfXWIvyaO1JY5GvhGNW711jMOoXpxiITnWnZgh/
1F2HX9aCHx69pQGcv23RWUh2wJxNIicmA0pXcuPBS2PMz8h1pct2pcfAYiVO5e5BrU7pk4f+KmHd
Kp3+oqVrNRxG3yziV5bPlEEyT9BpUL31Ifs2dgSGf9FHDiKCs4EzXs+2sIaYRkEHNmBPgWwhclvT
fDNKcnf5gOZphIDbsIvvHSXKW7fW2iZdwBuRtXtVhyY9QTg3rgqYR7Rl6iw02VxrSNIM9LDZszfs
o7fS9ylIxLKT2WKRm7uj9mODUF+HRAdKMZAoKEDXmKL60rDXyEoo5KXK7OzrckrVuCtdmd5ZtTc5
d9JuEcaCug5e2BDO9aanqyH3aS+d4JHexJJRkCdWwJtNgmVfQgU7oXicyWKIdj3COoiQXe08Nx4H
pesSgnMOdTkssisUrRRFI8yRhzodrZLPXFMwV52CpdtXWZKcV0Ot212EIGXYm2OehIh9gww7WrBM
XHNX5KDMZr2EJKRjUnirtLYHf1OyyIXPGk2gh31PZvRmE8Mru0d0KA379gBfB5UYq+ggcrMQsqyX
AcbxVto0N//djyKMliW6TVxba2ZQOruvlb6XzUKO7FYcFNmLudwGPqwEW1W97PEVwowwRafQtlTy
64qTLS1xsxghQVO0mZOniu+4Q7+VhujlUDt4clz969/+x//+X6/j/wx+FTdFOgVF/m95l91g0Wmb
//iX+te/lf/3rx7e/uNfDh+G7dhaWPwPvmZpu/z915e7KA/4h61/95GrosLvgBNFGYh1q/ap+oUC
CZI/v31+KWv5s/66FhRjx0GJJWzX+vNaLpEF+DHKbI1Rd02rDfPNMJ/Fa9zj3kt2cLeUIKr1vALQ
iDR0Zfpf3Kv84PrKE6ZraqVM7/T6ZqFMirXQ6UplrSrQxxVWsc/v8aNLOK4rXNcUQgnX+/MWA5Fa
hW/5ydpN7uuQ1ndcrD+/wkcv7N0VPPPPKwyViitSLSiX9/ZxRmLuDHgawv3nV7E+uhFtKskI8SzO
JcvPeDcuMJIObBBdQFooRzbQ3SVer3W1A0p9RlIY+TwpfY1jvPv8us4Hr8jVpk213Va0GfSflw3J
Q5zreelhw3dkzpvrcc1m78yzjc3nVxLLaDsdje8vdTLyWzlBn0vY/CB9LPasJ+tsg+8hXokjlL1N
tis3xi1I01UcrTAIb4J1vf38J3z0Kl0wE7bpmB4CsJObLdFw8Zd5lQFEiSJN7gw0uQFqv88vY338
UP/zOid3OuQTa1hMhB5K8m19416SEQWkaxVvmZGuqSVA0NpH2/iLz+2j26NOwQxsazaWzsm3QLG5
rG1JvZLzySVusUdku1unGb/4IP6aVfjMtM1+QlmO0EIvd/9upPoOOwMKjwJAzbCtUudMZ8i1L5KJ
hZxMoSh5+PxxLm/lj3HD9VyhbUdI27SUd3JbBjQeDhSVoLEMea8e/Xu79idS3QmTDBU+aokR+vNL
WstH/f+/pmOefPTmXEgXuEZ+FvYB4sQ29m/tNnyq2JvtCmmTjxEs8qq+fotjb6AXRj7i5z/hr/ng
j7t2zJO5O1N+Y42xIVYd/M/BfUz1zX/vAuLP1xjHTUK7M7FXzdKqLt8q9cUdWH998MstSM2ZibeH
m/PkczN8CO71APLTPEZ79RMc1BkM7W2y9m70F2Py4xf27lrLoH03KBOQWFHQLJgRkDq7lJbCrXAr
WHkxnpc+bcqdjnpjX7aNIt9X5KC44/mL7+/DgfruN5wMVGmnSjs9DSS/U4ZE2dZ1L4C0ZoW1u/Rw
pLJSg1Awte98ceW/V/o/H/U/j+fd7dP9r7ty4lGjklqPF+W2vsDpvgOXvakurJXaWat4T0Lz96+W
eOevSUfxUdoe845kAcHg8OeDdymGBLXHAdpyhmZdd4axLQ0fHFPuEj8fEkpG6W/heCVkNdLZoy8v
Vnr07EMq+2Qb6pLwaHaBtE3kk9vk8Q2bRapuAzgRz1LxsUMzH+SF3uAzYSeDpnftdLCEDa2vqZCd
o8V4rFp5b5RUkIFZ4zwhk4F63O8+j6kqagS8eWJQz0v6BcX7lEUOISYGJeUktyiKsyeZo6A/lhKZ
HZ1zzjVj8jPuyvu4GH5aGlY2dTcMcsSN2AAR0tF+7McQkbUDdaK9iezsV5N62yRPUHsyTwkFLSWK
zdsurG+SRj1zDiFO1W7uPv+CP3j0WiKQ56BjCVep5e+/e+lWOqt6Kjgy16b3gHyeY3RKq9gP9Lf/
3oVOZvxa5jqKY/h7aJ+dAEN/tucA+sXi/MEn/OdIWmbEd7eTi9RwpuUdxDRR4FD7ARRonNqQSqYq
t25mFNu/Q2pdFluwJJYr2yJ5ZUcnmJPC5zf81wLOoLbZNmv2K4xs+2TmkjJN+rbssPc1iGxcKq4l
sCaQNWHxxZU++HK5lEvzQiolTEeeTBpTzIHUWEAQ8tZcQUklNZN23x30yI13R5MZ0WICcHhV3hGn
fiieP7/RD4bQ+6urk3WOFdxhrYsK9Ir6ZQohxDidcYg6//D5df5ezbhLz9S2qYTymDD+fLed50ex
w6kZOQ7691WfZxFdNUqx3RcLwYc35EkL+5fnsdU7WTYNrYRN+ATesCFV3wJCXNDZ190qyofwv/75
mcqSkp6qKwFgnlyqHOiD6InpfsbkrPzqOFAQF9q4/vzRWYJn8+dexFa0IYU2teuwPz0ZjG3gNOhn
EX3RL58Ix+FU5V4qawGzzx31mbPaqMoeJKlu6l1SzojiemdslqTNiEg4vHfImSUUvp+f/7APPpI/
ftfJkgt0Z04cbKgLFzRLy/OJdIkQkbhXlV+81L+PDurPR3D6kSjPiSivytV0zJ4cvPzRGULpDVDa
SzIaDuD5zmK0xCu8wGfZFtfu+r+8t/7zF4iTD8VPCoEylnGVyYe6ekYm6FK1//yBfvCRvH+g/zyF
dxPgWIT2pJa7tJMLL6dAUTx+foEPPg4uoLXpgERwzdMDggMUfDQT3pj0san9YGk8C8bpi73I8i5O
h6uwlVTUORSH2ZPh6khFib2mJ26V6IIC84GwLMT69hVFzAtqoSvyNhfwsPnFFPPVdU+GY+pR5Yt6
JIiycHaEzb4iZKInQHPJZkdolOp+nn2FH6vfff5UP3htnIPI+vAcl7rOPzukd6+tnYzZTc0MyAvJ
3F2LEyN9/fwK/0yPJ8/UEZ4pPN6bjSzqZPy3/QhuNKSw71xq8hrW/g4W2T66MOWmuUAfs/uqLLA8
rJMLaks5lsOSjJTGXEbSu3vK8srE7ESDFh8753BHv6XdeIF98T5ooPbUKagE5K2f36ZYVoG/rsrM
zaJrCxaLkxm1MUNnNlOitsZXawvm87UN12IVrrpfbCjJTl4Z1AjClwqg+TpZM+tsh3259r44vosP
RhLFgf/8GcuE/O7m4TM4hKwPahU9xTuxC3fdpr8w9tPK3nrb6Mr7lq/tvbEhodlat2fy2j+rz0gn
vuo3GNv2wTr9r39Rf/ye5bG9+z2C1CR0v/weuUNyvEt29i7cI/Ldf/74PxjHXIadPPp9haHs5La9
JPRHa2QNQ0OgN71HOyptGvPhv3eVk5uZgpSDdIAhLRvZqsIWN6Lfn1/hg3UJDyHmVqY46mjOyRUa
U5adlfQK9dJ92O2h06wsfW6xOn1+nY/HybsLLQ/03XspdOV5tONJHtvhqD4a19G+uDO2+aG6Ikfs
Nlwnq2aNhXmFzPFQrZOHJR1s1V4BYVrB6lh/tZn78Pt5fyA4+UFSITFzNSJg57Z6CR+AG++ax+Cc
Mtul2jqUn4zV6/AtvSpuBrAzK/TqX9YTP1hi9DJvmNoTNiqxk5lq5LtxaS4XsOcRqEzDFprVYTT7
L579R5dxTKZd9l6UFk73k3Ov3TLsDbWyiZCvW+fM6Gqaa/efv+GPRpIjkHFZUjhU0E+WlLkdUrvQ
Hr2hBGAvGWHdjNePxCp4TmlEF8ot1eyuP7/oh7dmQ3HgPxwM9Mn62Vgl0FrNqa6vQB3S/6f8g9ie
qDYyKD6/1DIeTufb5TL/71In9xdEieZb5P6skNSqaLGNDWbof3FDf5dDlU073aYB4HhsCk7HRBdk
luogGa9MZtL8wdtSS38OHl+zA0EpG7q61/glv5jEPyg+/XFR+2TDFqb0xpN/fMlwb1dJ0fo/aPqF
d2htYodKAMp0/7mJiT+rMw+1Wmn+Q8kOVp8/4o/eprZtiaDZ4rBgn0xGdWh5QV1QLG1a73Y2550r
nIhudv7F/X60YL+/zsmnX0e95ZlTnJPhWIgLvPs3gY9WQQqmvayM/R9eWioQxUTCfH6D/xw//hxE
lCAkHSZP8Nmr012rTqN8NvtlU4lqdsfEtyEtpFjVe+PReCkpkm7blWmt2l/IgNVXQ2tZkz67+Mma
heTVrLOWi4PO3MhVujbu2rN24+1g5G6L889v9e/PZblTinQKp7kL9/XP+V46deEFLTtbouHO4v9D
2nstx40sXdtXhAh4c9pAO4pGlCiK0glipBnBezTc1X8POHtvdVfjb7wzvyLGMoKJcllZmbnW8j+e
7LvbBq43CwZM09YNLmBqZsKepa9ZdVKNBwCK2wltKNH9ZK+MYckEx9BReU/qBKuzyzu7szSTdnQD
NUGwVdJBr4M3vZD3QVI9/9ORwNqN4A2WyG1cvY2dFr4rNYQdGU3B6vRAp7RsfL9t4rpihluxqZc5
mmUolmELs9UOuRLFGbl4BHrv0G91rQ/BNnPRtvXaR9lL79YCpEVHBnDLckxiU0pmwmFunDxhjYDI
jHftLr9XfyHkkdzBv/MZbPke+DRQgE3yZHy8PdLrNdOsc7PC2U7J/UpVC2+hXxv1MUiM9t4hMbiP
GnNcWbeF0NeWba4dg4Kg7ljC9e3UTQzLZQ/25xQ2H7QshAwhDEo4EgqYxU7oCjsh7EUdtMvP0PSq
/3ykNgk3i5wmORxLFi6k0Udgq5EG1ZUlZxtBJSpZ3R0kBCtuY2FC3zOmlOJlivGGeAgkIw1pKYdY
EFrpSSp3ehXtxzFZOc7zTX3pnMg/ccR0WrpkhiWMBhwLqAVQUC5aprQyHGngBVftuxVE6k3/8x9v
EluVdYVEiUaiyBCcUx0MZTz4lHN8eYykl2iwoGiu6WMsf/SB7ox//QtzNDGwUJxuTRX2ZAdhBIQg
+BE1I0lZdHH5wYFr6qvM/1456EurpaqUNUldaGQthHMekmrGYaJxM2GuGyfXT74oTr5yUS+5EzAP
1DU1Hj/zLrz0jD08FaoSAuy20QE1Q383oOQBPY8xbGWr+WAN0DcoigeJpUqS1PFgjoVY3B7Q8wy7
D4r9L7L7F98jPIaDAu0fWndRRe3KalfQynSnJU60Ve3VwpUQ59p0TphkFumdNlhQUtGXQ5/qWOrH
nId+OoM9Yh/OaOsj8C0gjyuzLByJd0sWZ0ElqTA/see1Prt+aogq6qiSK3jkkt6T/SrdtpU8eBKd
PPGgvgQns/pnh/0/JilOmaTwDFnM3JWhTNhSI5IeqPS+gNOuYQnv/GElDprn6Oyw/21GxWWq3EqQ
SAnLdTLpbuormodVOp1afXgOKvOP22du0QSvHSptnDlHTDRlqj82mUnnVVVn947dfp7KzNzctiEe
g7/HcWZE8I1TqSkEc0CwZomLzPtu/jEdeBuAl/b0nXMHTcSXtXtVOOBXJoUXj6+oJnSFdNyDFUMf
51dh/pig17k9sEUjNELJhOI6SQHBSFY4MkUkcNY5LBM5XXw5BHOxFRxvm1GW7TgmHp8ORPbW5Q73
M3saowLUaJ/VMdhR0ygf4F4F0K4nxX1vaBI1Yat4ow99eIDCR/6kj035dDIhckhoWnYtf9ABFWTO
A53v+afbn7d00i3z99cJsxBWetDKSDJ7YSp/SLTy4I81ECB/I2sr52HxpFPvIWPJTcpT9nIeOqUY
BrQ0Aq+FCx2Nmn4APQLnxYR1V6nyFlaUqOlh5fWkjgbSleVeHCgZU/IDNq93MUEQabRKOkiweDbt
y91RK7R8+C4TqiLPinqVpsK5q+KCbk/v4qB543KBUM2jHH456KIMVYgMEdE04TsYQ3oq1KMZfYGs
FJBNuLttbMEdECGpRKKQIRm6I8ywdQoAVtSw89U0VwbbU2rGn05p3qX723bEF958PjE0j2l+36na
/CFnTpsOir6Tmxy+k2P8EVAtQt/GTjmMrWc8IrXn0TaGYo/qjQcJNpC1ysvSibowL9wZrWO2FYV+
mOy3NI3dN4/jX8OH+gDASXEhdzuoP6LPa/0kC3Nr0zjJk53Km3nVShWfMrSGQ7vejID1TfoRELFf
2aHLJhxuXJn6oS06JGCY0tT34O7l5qdmvfhqsuLKFzyRgxOi8VPWAKCIOXxJ7k9ySCMMnLOfUgAQ
DU1TrRR6t3fHtRXCP95C3HkEn7p4o6e2UwNEnUov1V4lcGih8hTEz7dtXE8VT27Z0OZsLtG0LQTS
U+D7NgWQ2POtCD6kQP5cqNOKZ1wYh6nNCSqyxvgscRwWzaWyEqBQMHUaAJnn0k/pGFH/+WzB76nr
nCWHQMsRbgcwXvBbavhcM7K0R5pldE8fqeLEwdCuuIelAdEFaKnMHa23YgtbasFsqEohWu7Kx0T6
5MDXp32+vS5LJgy2GD0wlMGJSC4dQymFbD+NfgWkJxzjCfTrRoV/+LaR+ZdcBlY0YtBtx18KcaMY
v53kqJFby6HEUmsTxCC6TMIyHtGa38RGDhpvmMLw8bbNeUOJNp25dW2+QKhECdekRG9YUdocnZA0
4cahY31XKHayGZxgryh06BNAfJpgIbptdmGf4+nmKj8lMF4iwj5HcVYpAx2XcOrS+C0NJ3mXn0Jn
ZWMsWmFHAEzAp+MdLldtgC7KtAOsjEP50addE/bCtZFc5hG4cS1F47ow2IAqFRKxqyWV4qQ4NeZ3
UHuuFmrPo7ZHFI9JhAzKgkW4QXPOokHs9vxdXr9XVsX8WR4awBAG83sYfDDTYm8Adw8TuBQQpFOc
139ki0cizlWnWMZzhgMtXvVJHMDcasYoHKHeE6b0KDlvoAjup/HbJP1529blijF/bAaaSkFez7ew
ac3n8OwCVvNTI9U1PEZS2vMm06hC2KqRrYSua1aE0wy9bG1AiIBYj0JXW9LKyosD4HElLhTaWd4H
o1rEK4TGRON0RF4OBt2aCtJ0ILuFdTq2FqDZEDJP6szPTmdt6IKnnyR9icbpWEvyzkaSJFj5hEu3
df0FwukGiyP7haYhvmvbcfRDGfVT+VfaK3b6WQ3hAf/r9uoJu3JePf7Yc9cTff2OLpw3p6e3p+2J
c2MfUDzQIC3F/yffJeglAf7fNrYwtgtjYgSqI79SBBXt0SVPj/1ox5V8Z6ojDNUGWN52ZSovz7lp
UKcn+uQ9itdVSZ4IiwmuSW/ybprpeaCPGYrhU59D9tbDRVwZ/k4z1F9DDfWl70ufbg/0crdeWxYW
0YjhnOwieYQxr4O2921ae9DPn352B1wNTXDGIYjDcJRoj2lQj62lJ0cHmOH8yMuVys3aQOYpPjvc
fZeXOZ4KofHmAa9flqeVLbG8RhZBDUUo0pHC/isrWYsTOrUQxf6ztX7W5hZYXtyhyY2MZvejjVYu
z8UBwR9CDhmUhS32xRnDqTehTKNdAqLJmQXfSVaKGKq6tDa2bZKpJiik0e9yzny7R7KlbFmbbfgx
vYfo7jU8TrvJm47KZkZZtJvJzR+tL/4TLVs1taDVV8nirJ59grA9zFOsofTOJ+j77r70pl0ybQDo
eA41f2kfU4CYCxFoN+3WgR5ikubvvXlmXNgz8PRPYV9j3H8IEEu6r19SD5kqr/EyBEI++B+S3dqL
6NKx/Oe8/dck3ETCLgKMkGe5hckSJS8/RQk895Rp7QEt3A7XZgT/RaGjhiUDGuO5kR0xKLf4C1ow
T93l2/xLuL/tQ8Qi8eU8Mqh5n52dvaLIoCnPu9E1NlAhvaK3e4da+H14SL9bxxVb83P8yp9QIyUY
n9tG39f0zFZUKX2UVNhqtsirVjSibUL2KTwg3vi5QcTxYG9vm1xcMoe+cMOa+/AUYZc4VlqphTqz
NPTlhFZ5r8HK/JaHumNASGpTOf122+Diyf9tUAzVx0ZSpiGahRWr+kfgZ19Ha23J5mMlzqIlz9VL
HjZzfHm5YiR1KKRPmFCq+ktuJpBPZztk6J/bpP12atWjDz317VEtXQTnJsU8Swkcvwef7irSd016
0qIXy35Dfuy2laXFOrcyz+3Z9ig7LdT1Cq8p+1+L+osEvCjSV27rZRtc1BQw53hSOMM6gFkrq7lq
ZtrOEAX4cOPrK+3KS3uA/r3/2RAOcBDKfQMKeXQHqOz8Fk5Da2U91iwIW8DRHPTDSmOEdGlCGC05
xk64MojlJf89CGHJm1EJ01NVj67ZRtuufbCAv6fmi1+vXGSLdhTQUcb8uqU6cbnoui11BqRITFZo
b8zhC/C3Da1NMK2s3MmLx4YHOk0FZJzIyl4ayny7KWoJnecsmLYgc7w+O7RdgA5xs82ccm9DwHZ7
P4tpu3ffis/5n0nhgkSCfcwkm/b4YsThzfjO/Gu5na9E80mlRzvxcnftVp6HceUdzmwKHi8P7dYc
bG4PwgOXLkdPdV6T6kVGcSLLHm4PcPEw/bYlQq7C05iBleBCDC1rDyXv3mloaJKH7W0zYvZVnMf3
O+zMMVi6HFlRiDgCdqC3skbAkBszkGJ4+vQgGVzITyAal6DEiTY9aP/U7eNkRIoT1hP4n311hBBU
z7TkQ1qodrAPpVPyJofgxe4lq5LQv6zM4NPtr148o6QW5rLbjD8XvECYGFWMwgCeZiaxmF7Afni3
LSxO/5kFwQtISKCXwQkLkNUgUwJQBk4vaDXc22YWQ4S5ee2/IxFcAYIqQI4MEDL6Xvp52s8dJv6h
OrbPkreGpRP7S/5e6jNb86yeLXVRBnCQjjw5ere8h+Q5OGheRS8Vso2b8tX+Ob0Oe5Lsu9tDXFur
eabPrPZxOyCeByj7hHyqCnUoZCwrzmDRz6HhTu8p83iVw5OQ2Mh0ZGc3MIC4fR/speIvDdE+Kfnx
b8biAAykJUjT353S2Vi0WAewa+O4G79/9sfqu21JxdqWWJ6w30bm0Z4ZsSqlM7KCqxo5tKNEK9Uh
+KtzsyPcnsfazff+9rRicnmz/7YouO8xaMEYaPBRFD5MgcV3tIeRL1vDnyy7bG7u/86e6LKjqfHT
WfXI+Jw89o/V3j9CfW2HG21fHOMPiSd5xtEuVjzc8ub4bVVw2sWEUPdUcAmeqpZaVg5LNBll/963
VsLTFUNieFrQrBsPOZuj5C2Paml7iCv7UUOj3T0Zw6/bO3HRGKkYQn1HoQtIWDJZD0lPzA8ZJ9QB
g76doL9AgTL6V9fQmR1hzejskXwb7iqofyUyME2807Qu31jKWj1BBKH87Z20GROp01tP/9vltods
Rg4GG08o38V/5kf7D1TVhz30mTs4I6od+jXS4fYcLr4GAf7/16SYOlNCpOYmaA7dYaLEYIQhHGXh
AH96laHhV5+UvQMx8weOh+TJyL8+xZpSvXSdqT90sWGubNTFU3j2NcKl1tSyMaXzq1tKSXGp3yso
6m1oEW8PetEKeELqrBrwebEZJyHNXTcyvvJUv1bxzyF4hpJuxcZiAoHI4X9G5o84c2E9nOAtTIZk
L55pzdw2e9/r7ozHyjM3zl22sz5OH2+PatFnnhmcj8uZwVPiw09lYDCLUchq4G7P3m5beD++V8Gf
pVB7UMm4Asi6NKGj00d7M++08GhBdAho1ou2yUP5QX0qfoIQgGoQFZsDGK2N8xnhndUUyeKswkMj
8/6hLVUR8UvkrWEiM7T5/lbelJ1xPx1CL7if7kaPrPaXaLfW/7w0q+cG1csh00g4BSYM/K45ogpS
aZuR1sLb07q0Hc9NiPFPlfUW7LX4lwkFqUGv91kj2eh15bvbhv4/Zo9HEOUvhRZQwWOOIA96s+Cw
o/L2R/9q7aaD4/Y782f4yXCTXeD9m/NMt6sDERM3nm0LBsMx531SD+RHTNmLA9tV2TwFYNmVgS1P
4W87gotuMwM6kZKB6XvnUL0OL+nn8oB21sba2k/NRxjYPHvlvbe8MX6bFM5CFeI24eUsNoaTGoi8
hvJpgJC96c2VO3VhbFRy0EimI5rmXDGDJsdqFVpwMyM7Bu8xemKq1rtykawEQAu36YUZYRd2sgnD
5YS4ISfMk6OPMF4jsA6BX7pmaXFAOqVxA45D6hrzz88clW4UEelVHSBF1H6cdTpH1dyqfrzirRYW
SJfPzAj+0GiNxnT6imbWJv7RtdkndMiPt/fdwkhol/3fHhCzPaWhB3bVzdFcBIfNSUvv4yz+lkvl
2i09bybR8Z4bEu7F1srk06khIdNARuvad+1T8GF+tsC21n7gOeEqbqB5wxaQjRt4cHHfHufCVF6M
U3CCWVNNZqUgEcHlD/sQ703/+baFxcD4fITC9mt6xRzjiRH27uDR9A+Vk2cey23wMrcg1S7ijtVm
bVyLT89zq/PAz7ZiDzVXOEUsYLM9vZa7bD/tg4/qBn2uVXj74hwiJUzFc94w7wWXM1MKctZa1hOD
F+UvRYVHpQ7/zSqBCFF0GwgY3S+Xg/GDTg2CyEbgWv+ztj9FCG7cXqTF7X5mQHB5p/JUzAw4XFSV
g7Bj5Kq1ej9Za82qyzPlqHSja9zzlrDZ9aAKNRUCZLdHALZS0LUxV0KlBV8HbuC3BWE/lynA7GHk
eTnpFkrM/rNhJ7thkLZmU29vz9niyT0zJexrwwaZBq3nfDPNyGJpq+2bo3pYS9ovLg0ty6oKYIf2
U2FESFXIckLbE6I9Pg2Zf0wN2rD1Wgf/fF1fuSE4FemoA3gkX9Hh2EbRFTraFEho/6nHBOdlNfyi
DA79bVR6pQTo+Pb0LY4LPCPtOtwUHJvLPd2eTpVdJuyFUvk4CzCF9V9D93LbxmJSCCCATRYNPDNY
10sjqaH49ti9B5WyezI3xZ1/jMg2SC5afVA3als0U3+sOZ+lbT5jjmBS4W+qWDQe0tK0OxRXkMFJ
7msVaU+nXdl8ayaEgUklK9LBFIvyBy/XrtShTK5WagVLZ+l8GMIKWQlk/XQtjC4qAM7mFCbHzE/v
whIiiNP0eWWllgdE7Mr+o2ddzC8EKdoNleSP7tyomj2q29Trvk7gwoJv6ibcOt6ay1vY8bSZA1ix
AMDQeikcXzUsw1ZPoMsmLjs4SPNG+SfJ9h9HPdigAL9ZGd88WcIBwxztwJRYkEUSXXjcQlIJh/Xk
9gqsvIHfofhUj8YsKnUgypS3lTTsQwMtMcl6GKToLtVkpMcgjrj9IQvzTDBI+xBRp8J5F+L2xjd1
qbTYOFNX7U6Txtlby6osOEZM0HRKS6sBwlAozFRBMJF3B2gTH9tjvusO9da6a/drReHFBTwzIxwB
9IWhgB4YyWmI91IIUSRsweh97CZfhWusWilrLY/qd7AumCvalLuF8qmrp/FPGaWOQIGTNf7ZgWd1
htRN/PqgSL9ur9ZSEuci1BWWq+WQT81IqJvfI2bhTQe0W+/muIkK0H41h764OUBEQvLEwkEBdeku
JQ46UgoyerQ7+xm+OZQIyTO76S/61F3jVT0gLPcveiN0AE1k4WjUs9kxlzaLXDdbS7KQdUf5q/IN
uHaf55TU7YlcuG0urAhPhjxPk6aNkQUhD3YI0+SzNWjbJqhWapKLZmisgbb3nVFXGIxdDAba7qS1
22H4o9XDLyPs2oiLrdU+FxcKcLBBqsSEbE3YjEBIR94+POn8Rmu2A7n8Y+Wr+f72pL0DEa+c1pkZ
4QaIlKxRtFl2Nrw/bWl61cJt9zH1UOQ4Vm7oRW78OqJDQh0JPoz5fRLuYaT+63RY25mLZ/3sQ4SN
qTaG3vkByqZK0rh6+908vUCqh9Sv44Zhsrs9bJFMb07W0pKnwwsIEhjqNeHQBZPWdoaFLAe3o6N5
Y8nDeY/ObtbfdUowhTscj3lCWyWySyCF6lR8NCxU9VCi8APDWLk6FvfU2dcIwX8b5Dk4KB7VWtwj
dp2jCGQUIermvZofb498cZrPTM0+8OwlA/uI2fY5evRp3U2Aj4rXk4PklNF0nynqP+shqgS3LS7E
GOg/0S1Hq5tGRlVY2KkcHTNPqTzKUr8ZA9NNLdRQpAZF0DVTS/N4bmo+U2eDQ4pCj/EDJQRvCHgU
SvkxUCQdt1O/3B7T0k0xZ1IJKsCnMK5LQ0kpOaesyVA5RgvRK0OAPZGcwFyBkGD9iOiBc0drNBp+
k67tITIfV+Z0eaC/7QsDNUt/MrtYI9TQDYebMcu+RbnUu3lQjOWKrSVHdD5WweFpaGl1UszFawV/
6P1LnH+9PZdLO/L89wt+eywqTUsCbqTG/9paSAjqaLfZ8QYZBsUP/38ORjj31ikbglQtmTjNSndc
SyhUN/Xz7REtzhhsHwoRGE8fEbqEOmChjI6NT5Ueiv7FbD/f/v2Lu+/s9wvugnpgY7aBQreK1O6c
4NGw243j7/s6hOXwJeodr072t00uPbPAttk0NpL3AxYh+A2yfAWaqghk9NCvz2wSKCttbQmRp42+
gX7zEZEDr4u3xspJW8otwUlJfz+UfMScoqc2kSZJ0A0C/3ya1Mo7BSZENGGHuo0Xp8Z0DE9Dc9cG
cjOnHAL/61Cm0wOqF8XkJUhWIXOtDvGm0sfxDlmB7Nn3S5RSVmZH5bxf3KI8PeEmYWbmbPkV9Ykc
SP1QjwncKvCs+HczlXm0Tz8Yd+UdPCsrB+Y68SVYE7yPFU7oKE5YC++n3Qw1tF+SI/5uJ60mvq6j
U8GW4Gn8vqlIE2BrXvfA/lDuBoj1xl3i74O3iGjg9kxeXRazOd5rMxmSDkWpMDQ/n3xztKw3Q5sl
UB472dr6fehNEKHdNnTlQQVDwriUdFS0pnHekuqXqX/MjRc7WfECa0MR/CZ7r59otnizyeao0UEG
ziObn7RgrVh5ZYd0IcVQQiciekBFwskcuqBC3kJH8zyDRRnhjkSGZV5xNnH64/acrViyhFffyZ/k
0Djh19A9Qcb5Dz2O9rb+K4UZ4bahefIvjtP7kOjDs3kwmI7Y94feh0lKOYAG00CSru1e6hjCr9s2
RDa4OQRk3n4bEQLsolSa3B94lTif7X187Ei//0mKYJt8kT9HEKgerG266b1821WQNCFn7DWH8sva
22gpEr34jNm1nMUsmp1FPqJSk1tOrYvwpZcridspX6us/hBKHxOUEewp3jproKnrky2MXzhqSAg3
SAewb9o37a09Kgdnqz3rP0F3etFuLRXzzu9wa0mF8xbbk2JJFcrztYfG3R9J5KbfrA+UCeJN5Fa1
B0pleC124ZZn9ka9G/5KV7sfF67Ni5kWDmTd5rJGrIFupI+8xFihaH7vTDmy7ndZAjKhtnf1GhRj
eZZ1uq14a4N8F0+nmZeJj9yy7Cav+t1cs03oj7P2UB3irdfeUFdObV5SAJkGOWtInMWwFOHlyQim
udpoyYjfyRsFXayu2N0+OYun88yKsJRarp1Kp2ceWxlV9O6r2a1UZxf9zJkBYaGKQVdL+8QwioJu
BOl0HMuW1tES6a81EPhSVZ1sCMyxOE7FuGKPbkIUP6dZZLh36SEdX0FUuMED7SU9vPEbexdv44ds
JYWwOIFQpJHr12AaE4lKhrzSgnLeE12cuWRgN5q2YkGd49ir43ZmYp7iM68Sgvx16tiY3AGeno3+
SdsYT9LT8BYNnuKlXraXP5886w4Vhh1MPq69CVz5LcvcwJ37jtec3OKCnn3N/LVnX6PY/WBbCSF+
EUCMa3xRLeIW5RhLa+H94gE4MyRExpM0af2o42Wk0fCm7K3tSy+q1mrg72JDV7PL/QFWcn7XimQ2
amWPaa6yaYpf7X16pOZJH/+D+Z7WDqHBnTOitAXKu/BQ1EiDbebjPue3/w9Yp0WvRj8NmV6A0TDv
Xc7t0NdGHtkdp5HQ09q0nYvULhTym/xgP2HXm+6mbbZDGx4WyeNaHeQ6FsWxEa9B+wf+nykRzKfD
OIITGAP2Vw24LLnraN1gYj6qhzXS5es3yKUtMesMyXMKCSm2mm15jP8MPgBsH79X7lzqAQqrekAr
HeUgH9b27/UlLVgWYoUpLmOY4yvKBnfBYV5dZQ+IjaLF2hivu7RmSxC2mlSCAQeIvkHtIPryHZAn
83I6KE7bELjG/TZ9sXboLMy8yocOvQPnNZ/SBxW+3P06TuD61uIroFCC35qkDbUMITZQLB+1ZwjX
mWll50cPUuYmd9K23sJWGb39H5Z2nsCLEyUYFO4UfTBTkOTvBv19qnkzf3fnDtu42LarTM7Xm3YO
/ulUBGysksWxhQsGcYCmrHrrTd8nnzTom4jzdvpOPazjIK9cvWBJ8MN6bTZte7LeCiVPNnIdfaU1
eQVocf1CvrQhvplCJy4Ds0VutNn2W8AMJg/yxoXpcYPupdeUG12GbGcTrYYbV65HMCwsWqEjXJvV
GPZjLfFgSDsdI31Cs9vobdOlXNselChQnnxt8h/gc+l2twORq2tltn/2WBQm1zCqIY8n6y1XCm+w
4FRtfW+WIAmltTfW9YE4N0V3r/D0CdO4kvrUf0vvZXdCmC3YOo/Od07DHlqutff94qb577gwJnib
mTKqKjL/Tb5rHovnaNu3Xvmr9+BRd/tDscv3p9G7PZNX96YwPOER4jf6aUQcnf7y6SN8QpvWktGH
XBnXmhHBqZCQN8JUwUg0ntwEaRPNara6Ha2M5fqaEAYjbMupKeg7ULEz7E6vs/K2v4vDjX4cABx3
j5btJt/gFaD/td8EK0NcWznBseiONGVdh2m9fR1SVI5QHr29UsunnYI2FTyNW0JMpxuNExR1CMKS
fAy0ye5Jp3w342T9Da0OXvLZ365e8osH/cymMKPS6BjQ99lv8b1+F7pIJG+6o7JTvGaPvpCL3O6H
6nh6mR6CVRezuGd+WxYpZQvJagop999CqJsD/6A/narD7QldXLIzC8LYTk4lNVnkvJXokMnOFznr
V1ZszYCwJ4ZuBA2jsSckBf3IfKQs/+32EJa909kYBEfYB32qdDIm5k0xo8KnH+ZHcqX3xQ5V9mxl
QHMQfXZXm1BNUf+k+EBnDyyLYl+wJsk2HFP+W0ubf+nv7MjY5vJLaxmbKnox6i+3BydM35U1IaTX
JDOOkRV/MxJ9M5jfJGkNUCBs7isD88/PHidN4wdOZ/hv8ZHE7X/UI9YjHGEjv1uhnxWqczh/YMUR
fLo2FJqZDNKbZLeoCT/IZrNJxl+3p0q4D69sCF68LVKzCE/SG8SFiJsf0xL6NxvCg3Cla2h5LOQb
oYkERuYIY8mUfKp7OfgWVnkMc5+q2J8IZmlsaWZV6dtjeg81xd2GcoxtQBlIRCo+MJSTJuVNqDz7
D8ouO1TENQQ6XvwJkZP/g47R+6+7Mgc4YSZS02hZEy4pSYVQSsZctbX36rb5wwCiYD2e9sWD8wn+
il23Acr2oOyNO8Ntvwz77CkD2jN942W3X394LMz0rFjK6EmC0rwp7E36dvMQots3J/rk6E9F+j3t
X27P78LxOrcgdkH3NI3XzeS/AQlpumLjo39928CVt0BigqWb5Ul1gCdiN1JVyqiYRDTmlVG386e9
ZvyIdW1jj+Zdb9duZ65sGDGvy4t8NoiOh01PBFlxIdlgEsyUU9GYmxNghc20k93qrvnyo+022TZk
/dSn7hcgm/R14HGcPs8v1fBhrN3bw35nj7jYSMJnCH6rsQqnq3o+Q50p3vVNeuqOBWL1qJRtigR1
2Nje5Ga6z+3ubuo74NGI5yA1mmgwG5T6MWu+WsMfMJ7CJ5mvNDoJjoIHz6z+zoLAl0W3rNgY142V
kftaCmhXauxvaTOY6ApzHkJXAlCWerakOf5uZUKEnfYfo6QIZHYziXdhLxe5H0yxVKo0055cIGv0
OkXb4Mv0SMfOnbaVPkorW1t0He8WSSMyTpPWbQgxLj27VpeZ5p/g/DaewOPdZYfgOaLdHg4YaOi9
f9wlfmVP2HlJk8GLmaGK27bNtLGDARK3Ul8tNi5NJPxg9PDqEBbhqi6HlVqDJGUTCL+ZlYXyQEk+
ggDwSXHDg8ozzzmu5ZXFB/PfI+P8wozL5QW5yKXJwagTKdEGxTX7YjslP4pCQW8028wsjY7tkzuf
HvxO35UyitXlWmfl0nadU7MQgcHmStfVpfXYQKGvL1XG14ZJT1W9j5464Hn3mXJK77NAHX/e3quL
M3xmUJhhvU5GRL4xOMjZYVCdQyutNV4Jnv3vGYX9CZ5vyGfo8LocU2D4ndREPTPamXuzszdVPCKb
vvZwXR7JbzPzz8+Cm7aIg8keaIFNLbvb92l6ejg5Zfp6e76WFghIEAqMc/LKEKGvU5omQdVRo4eM
XttECQDbYExq9xQUx7Ee/ll54H3qECif2xdBy6tiKNVIU6H0UAm7ih8Pu3IsqMwZbeYiSzt4ncWW
uD2666XSKRHQh0d9ny0o5leQmtZkRHwRGnWS1LXi4XNYJVtow7SVq3I+RWdXxt8Dg2beJEg0aSoX
4ioTqtM8z0YqUoqvf8emf6i7Uwlbsj1+U+F/f06cOFvr7xFfD/8xSw2E3gV0Og1hj3DtZ0ZRmhyv
Y/Ro0U4Q7P3Pc+s8VcfVnuxFVwJi+X/WhMMcVIMeOLDibWQofJwpQz2P7u9Gvht66asPu1uB9Kkc
TmDzGvnxBP/h7dUUCUPeh0tXH+3R4M4dIpLLI1FFalZNGrITM4VWezTfO1noRvOS/UyL5m9OT9FT
+rD6iF5a3XO7glNBJgTOz5xtW4E224bf+tdsywX4ULx1W4quJCCb+4B/riFyFtf33LDgvCl56rGe
Ydh8gGHcUzYw9z7+pOD8+I+fOfPkcigtGE1JHdOsI7i1JlAR+JboZOzt7kOX0JE0xVqwQYL+HwJv
/7ZkIAcFba6CrqRwWIpk7IesSDW3rN8afXDzkMTHcLy9WRbWzHlPw9POz2tA9NKZKaekICD/GUCy
xB9qOfWzfR2cTqEbdnn+xenAHfVTnjdr4eOSZS55C4l4Y4bQCNFSWOcT1R4UyyFDLr32fiLZonjx
k+lZD+PudK/cyd4spmiuONdFuxada7gfSArF4ALa2sCUIvTKiybZalH/rSrjPyT+vbTgbE8cY6VS
eX1BgZlQcXkzIy6oEGEZwyZrxmwElei0J39jG8Eno25r7/YyLqhIY4WcGZo5s8iy6MJ1rWrtoUNF
uvvZg3vX7zQkKuPP81vS3AxbhDxR4HLNr4GnreyghcsDwD1PLPaPCTetcPiKgIB4VjzYNLbt76a2
3SL2dpRlUMe3x7hoCIEWgzgX6J2Ig/IVOxwsCwlpO9aPFJe/6jZJuVxeCY2E5xzHjqtp5mPncANC
F9cLOcA2KLN2TrLP+qP2d7TdXsuggqdb+epkgP6GqVw7DPNmv7wYL40KiY3YSat2ILZESGeKEneS
hijYyP7QbnWzoctWU7PHoS8szwrjEEVLiJsbE2KrqcvbfVkY0kbuoljidWvGzzATp58SJzvd+/yx
NjOJ5se0KLN/2KR7NVWCL4R/0+aVy6O6GHv/GPZwW29COy5fu8Yo/iE/3n+M4Q7hEIJZQRbOUW4H
sdJUqUER5C7OFFhwGsSL1x7z194B+KDBSxBXKF9HKM6o1pk+JuWmbIrOnaIWkL5l7Sqr8ko12kVy
u+YIr/0DFuFToThA+gcy3cvbOgrTQfXDuNxAr3DaDEb4hgbRSvh6fXTgl5uFfKGDl6FSF3zt4PSO
NQKEdOvyBQ2gTZE/mePaAi0M5NyIWEGaTsmgRzFGIMPZFFrypvr+ytm8DsMvxiHWjXBCaZ0amGiT
LyrqYJpVelUHKZc1rQRRa5aEA5k0IXw9KZa0oHFTafKcTj+STHPNaI1IXCznsLMvRyUco7FmySxz
HpUXk71xpxfnRyx5yo9onx3bx9TYKF8CZZM/rFX911Zs/vnZ26nrUKcM/ZhtEadbbpfjqYy+33ba
YmPB1eCE7V0mctZpdWgimWfenR78I3FZQkZqDUm3tMUhRgepRyLkWu8l7aMpDUIObtGX9s6SzN4d
y5O0oZN85UJf2Boz9ahD9ACDPr7octY0MN9Q/ymWq4yPUbr3w8h16j/UdgUF/t5jc3knzDfdbzvC
6kyZBBf6KFsuDMr91uTxYu9Lz/AGaI75r5nnONr7h9zyDNi+/0T+9rOy8g1ijm9evXe1IIXM/tym
KjiOU54HWp8pNltTdvUHyII+gcE46lvIvoPvzrbcVuDEUpqrTp8jb21/LuS3YK6FhAP/yK1MI9nl
VHeRDpk4mnC8ZOw9AaKb/RXt9U32km/HD/XuH/Llvo8WsAsiQDyHdVrXLs1VvtLWBe1QbmvEhyGw
PDmRjiAyj7fPxMJWZVT/M6MLpXYIUk51R4vh5lSk6jYZ2vgZiHdMw7Ef726bWogL5xn8bUu4NalZ
+VMNptetd2QkPZkGiuEYbcFRHOJXe+MfpGeIlffVB+1lxfJ8DMTte25Z8KBVltfypI5M5s7cD+xY
iFRnITHX2uv35V5ayWEs+LI5fUFCHHpBEAqCn7Ejvxmg4y5RIqrJZITj4NwPaeWY7u1xLZ3+czvC
lpRIzKsRideNMbbtLjPzcS8r0VssDY5b6J2zcg+J7VJ/78lZkhD0BZl/UdbRHB25HkemUd6T7C+k
bfLJ2Zhu5R55ft5FL+Vj9NHZ9rv29QRxw+lwe7SLs8r7k2eLyRPUEhbR14p4inVmteponTDljbxG
F7w0nyDFZnlMRZ6rrZdnLunGhFx+VW7GiMeLfh9PqevEunv6f6R9WXPcOtLsL2IE9+UV3LpbrX2x
5BeGLflw33f++puQvzNiozmNa8/DzItOuBpEVQGoysrE6M3ltWyFHQjpVUD5PuWWmIeKEs+FOMlo
NwRxXAORqqnOEAOQJWZp5V42tXGLhPw55C2gikQRWEwikeikTNhkJsjORrvNbmbtrlI02yo6kkq8
otrGFwQ/F6CaMqoEVAjz9AuC2gJlr7SF8pZeEWGsIWw22fVU7w0u38W5KfgBRlegw2RI2lnxI1/K
KQAUKrCVHkKRZmTlTjdjeqCKg2M217wb5bY5cJcDXg68NwuHLLJWVodMDeyihPqnMncKSRrMcnYa
EKfSIkSc2D73EKpJiSEsaBZRkgMmWRoY/shx4MJen9yhl41jtVGB89IH4X+0xMQVhlhGsahhSUFj
CmIGP3RQXuqF8H7ZD3kLUk5dQx7GBXJ0egAV5nepeO01wakzHovaeY7AVzNQpgZxLQ1gJq7ANYHJ
sdKErG1bOcMyPsrF8sdp6NQE02osB8XK8PYPbDo+LUSgZTAnLkHR+cOfGsG0q4lYQkQxRoYytvq2
q2qyWFn3HGWRfD1owBkagW75/VSMHqS7Ik8rIl6BenObVpaZCB4DedLaMqpJb4T3aPiGRF8Wp1BU
3jDA1lbhTP4kraaIZhpw6ws/9KtFJYUCcZrDKcqwNHxp6CVOot20QtEzVHIEyZsud2VlBp5iaadQ
sItM2KXS6BWV+OOyY29lBqoHjKoaZcn8PDVXJip5SXU9LmoCnLH4vVPCfofEYLTICkpS2PVMmegu
mzzP6agXrkwyySEXBFMXFiGwe0AH53axlxIcMqafmbmttLxm8uY3XFljEoQhxpI0BrA24Rt2Re2Z
ZfR2eUE8E0xyEMIOigMltimOGosUuXUvxDzaeZ4N+vfVPuVhY6pTDRuBHF2rRauQHBVh539bCONv
oJ0WtdHCtzLE5EFYEr/secOUvHUwgSOPoTFKmRXY2exlhu4UbcZZxFYOgCgWCuE0AUES4PRL9U2b
ib0WC3YzK99DrXvviuQnqq1/FThfZpgkF9cQ0w4wzWvPGEmrdJAFT/lRVF+W8f5vNuXLEJPTciGX
5UmOBJCYlSLwIMmTMif7v7ABcU7oNWK+6Yy0LsdselfkU02gOf6SJIvXtRXHxEY3D+kSAnaAgslA
krCteX0USlDlw0alVwZw55ZcKETIA/FODfIatXyp+4lJSxB55EEOJUTQh6ZXaVfpwA5oVsJ7D2wd
UuufwziiNmSxWjWKYKtBACmFtFBfzCG7kRoTQFmoa7tzP3d2sFSR++ff2lIB6wO6D/IRLNSk1aYJ
HG5iDZUKID/amAQ1b+zu8984fTLiW0MWk54ZAGGwpXdgHYyxsUJIT79o7xoUcfBiHe1s34B9zIY2
j5vaEsA0kt3eTTlp3NmJfczMudY/jc+bU9mK+PVvYRJwCo6/pWoi9J/M8Q6N+uuEB0nfaFueLpdJ
wBPEmLt+wnKNxyom4Y6CjfXj+GodOtDd8ha0UYk7NUdXvMrFFkryoM0SBFs8zG5kxwd1P3u6J17x
LG0dzutPx+RjTWhbIUtmXGckPXYgbzLYSR89tFn7EDZpaF92zI1zWQZng46hOIqDYstxYdtpaj5C
bxv/d5CkUCddlN0lbfgQR8WDKWR/3D/EIBgGUPEEogquJhOBPaiEYtOUa9LG3ZS49ST6Vg2NM3D0
+2Kc54BuTp3GgyRvOcuJWeZ8mHEL0nrqjxjjvKlvWnu60p/eyz0Qft+5AzcbO4hhN0g1UH41tAsY
Y92s6UlfBoI9eIpXVqg8uNo3TEjZmj8OxMhIcKX1Tpc60YFb89vIcCe2mROqxUiTnjSwDUpAp3la
AhK85Ico8cbJbq+b3eyJjl7t0s5OJjdy/7wGSOf8vpbOnFtql2C8YoLzCkHQ2ElJUTFxlBCMkPH4
KjeO/JUpiVVUG0RcWI10gVI8/IkUXd3bUxUehaF8uBwi24ag3WZB3lg/ownMFyVd+qiriZjuEust
1N9RnuBcj9mxDRSq8OFw2wYOGnAdhe3PzSnArkaB9DIewK7+BBaIFlUqy5X85Ef3AigGqXyes2wu
bGWTSdJqOuVge4KvaOIdtOhsRXlSMSZ1+ettFOJPV8bk6RSEr3j+wgodPoDGTuKE991j9Rh5HTke
y4EASAR0KYHsx650IpfX2tiIfaQ2VAAN87MTxDb3qwXJz0jQ65qFwV+iGzV9hSKnUxg/JwzhBrlA
jORRCzRbMIbHkUfvfJ5gT60z50YV90lilnrlmM2DmN0N+s9SsUjXfHQDZ9Dv/Mw9tcQcHEMG9tMs
g6W5+SiLt0l8vbyT2x/SQrsbNSXAMdhiY9XlaW/J6OWjHXtdzsG1OL6pBt6LPV79y0yMOruJg84t
wnknTj+TqnUv/4KNFSp4EqPWCa4hDXK+p2cwOh1BI4Qgo9WkIiehPH6EQczx141IRPitjDAprLHm
ukgTGMHdSUbrSHG0Hcb53Hf9vd+PTgg9TN6Rz7PJ0sWO4JofpQo2W9eMbPDULgBhRV5qZ7mrg+m+
e8idduGy92z4JvoxtDwNhlqIdTNLLY267aN2An4o1npwcJs/gCz0wHu/y4fyFd2cwvnzDURpEL4j
wSzwdacbmLdR2BWTWDrpnMdEadKcoHD553FAZXXRlkHBH2mbSWtGMsdLUGHms5SzDCXdbKc0E+d9
thULMELL4ai74/HE1DPEqRTMuoER0PVj4lMimDzxNVf0FHfe8WbQzg91lKehBA56LROKYKxKgBX1
4M0E4SgoC56K4TpMDm1iAtSq20FV2EPsX96l83Ph1ByTsStLNFstmkpHSY/leJ8ph0XjtUa3XA8d
SQDIwEqkYJj81BMWSU/qpMOSVF/x5l/xQbYLp8Sovngr3NNJ1uoaAzMd4V1QWEIPHLR0cV+GGe+Q
ltAMBmo42Uvg47stPyehdZLc5E8N2C0ybnRv7p6GHcL2aRA3YfIyJLVqzLjQ3dM/qmQkUfgQFocM
CiCmKDhdn3G2byNLYpwGK8Q4FAAr7JUePfHJ6GShcGb0n9wM/Qh7UhROKt54baK7DbwAJQCgDL/M
qkJM5Fdd0ZdIWSnAwJ7lQW5tB4y3iWsnfR8Jrgp6JMEvn2TH8kFzfCjc6bq8RRGdAynY6PKd/hbm
UZHEXTjHMX7LfBjdBSQPXgyeidrPr/NoB2ke27rPnzDmMbriVZATFeIXnGfNRshgTgZTbEBPKFBD
YRIbWEDwPdSkhDzDmNzn5Zi4otHpu2qoYt4xvLW/a1vMKRhHS9LVJmw1juS1lGrvqgUdwoRB2+VH
DpGxlvN9N6o4uJ6uVsecE8UYdq2ixjRYdTom4+Z279ERu7+7ra1tsUdhPynmJMnU1j34SrCRKbV1
g2MXOi9/AbrGyj5xlzgDFcAjT9NQvVRtWgIV6XRO/TK72hHIOCf4UG+VQwYNanVn7Q2ndnkJ/ZPa
/rRWA7to9yA6DZ1epk7tBlrUDeOQ0T0sXyi5FugZD9W+8hKnuKU3Y51AphL0JY5Msnvzir90lgKI
JsKTn0DdbFXQKEHRnZcVfsLwHv5Q3icHQesGexXz27lK6Fc33OWKauyEdwvERyI3uEmd9lH+Zjk8
Dbstl0aDEuRUVNkZLd/T37KkdQJ8rlo6GF5/wlH3GsU8DcAtE2gng+oORTINd5BTE93SqvUUmIWT
zahxmKIdWX/+IqXf9MsEc7SAuqMKxdAqnKIoSTLcaOljCDaay4fzxmkCwCMuHZSZBIthti3sEj3t
xqBwZG35kEo1IUEFZQjT+Ka1bWWLlfzeNSLnUrxl1FJwbgIiBsAmSyoAycnWhAIObjt1C/LAsoXo
U5ddjeP0Kyz7q1iSX4ZS5tzjtm7FGkIEKDGq5AbGm9MtKxehwRlT0TvW6IK4CJgtR7uZQPuCweVd
u69v+TN6XKPMJgpZL1hZBKOt2wm4lVgYeNHv9FuTzMdocUWHzvPyhMi2rEK9GlhvMLRhVoGVwhCs
UUJvMcLTCmWb8UVy0u90aG8AJYXgKy7YBbk0oedVKjRrFRk7ircUZMOYFDR2BQYQZzN1mjBzku5+
GUFsj6Z9L/J6fxu101NTjM9W4H8OKj1unOIY7uguNju0g0HExHtIbRzDGDKjghsYi8BBzBhKtChM
2sJIHWgqkRH4xaVvvKpe/hgthfVQWUoRNQWYY85DnCjQA1aEBKf9TKzqVzx9XA7yrXVAIVIGcRa6
/3jvnnr+nJr1LAlt7bTVEJEBMCIAM81rOWl4c8gbkW3gAoeBABRHwAzIeEFtCGKsJkntlKK1lyPl
Oc7Gm0lMnjRN7kB5V42oVZj3l5f3ebwxxx9Ko3igIdeDe5TN94OeamLSwN1HW8exs8s8MPN4aKVB
DRPloAPPL+i+X7LHBHUi5ouoZHHtxNL8Eij5SzIpO86aGBu/58oxr4mg0oF+YtEBcmn2RYyCGlGv
w4yIkZ3fWB54qtWKjJIDzsW97GQp4ZW3mA08M8vcPBuQHzSyArNJu8eQh69nVJt1ts0Wb6muJXLK
IyxhEseZRfqLVhcHDIwa4xhhYj+DlNcQv1mGiqf2zyU0OEfdhiGIjGMWEMASNM7YwUOrNWuhs3oD
ZykKyiFiQGowTXWV8TDkzGOUrgggL8wtiLiKgamOCbcaRetpKPH7k0oJHwb0ISDrgbNGCmOU67Pk
MZl4D4YNb0GlF5OcdEwVk7FMComFGYgZ0GCRNgOFU3LTTfrLZYc8dww6247RCAWzjOoZMTZY4kLc
O3Od5ElY2EWi7foheCv15dDqw3Msm7shTTlBcL4q2ATrEK4nW4/C1gBd5jRm4FbIR3uxMHOr7i+v
6nyrTi1Qn1k530CF18MIq2o1+Tmp9YMRxdeJIB5is74RzfTjsjkmEcMzNHw+XEHoYxrj7fTvK3MG
umOGXtcaPMO81o1kICbYjIte4AEYNr4c+sKQTMSxAhp1djAynDSzCJNKI20gP5cq+LqVP1QM+b2W
lQn6E1ZrSfWhocRhGkH+GkmqL14fZe+Xv9d5yKLQQYXKMOqNOxsLXsL4I+QVZMxcmFEoOrESOG2s
HyFWikf5IvZ/miA0yMaAnRVHMJgOZJY8NxTRXe6TXiZ6Pd70QQl+Cq30hWGsXaFTeAhYhZ4Sq1NE
h9KQIcO1Me6NKg5YxE4/YDwqSlmD5Bosj7pf4aWk7HJQS+J/buEVd4WX3ls35WHZmUflHuhw0tzP
OM5kIl8Vz/INGvPAp3DLS2eew/wq5mzrcVuVrUgUSd+DzrV+yU0eRPYsCDSo8lA6CVTOZEPXmFxl
VEPfj40EHMqykDTNHqT8A2f7j8uuc74O3AQgY45iKq2ssp3hPM0FS89gQW/eyxqFYX3iuMtZRqSj
wECnaiLgKLhzMrmjNjClizdvA1EX/W7qWy8J+8oeFP1glcYTgvqqreWJ83Q6/3h4ZQPVDpT254ON
OS0xGqtYsRmPRF6+T8GbDsnDeOA9Cs/CDhUnsBPTYQUUozGde+qZM+DeVaRDrmkMUe2ORlKaNTHa
n9A+cC7v0sZyYAD6kxgqAWCA5T+q68ZK1VkZSCztEQ12OF/18cz5ZuxzCJGG4Z2VFSZViapgDhW1
MtrBvXnAzMVh+NbtKhQjKDlLc51MhDcH/3nKn4Y3jNI5YPCm4LHLSs6HTYQZ/KQYSXKUIGn0Lv/I
XWlXXqfX+ofx/agc+uN8nPfDs/wt80d8ao570jA6t4+JJRmqgbg0se4ZYgBasqj9fbzTrrpdutc9
mYsvOY8CUEei5gVvxJ1HZgXSC0EppDG3BrJURXzdB6HxYk1ddI2ywnzXqELiQyhLvTPVxuJs65bv
wGswgoyJdcyQM5kqHINxWuIAFFlhXoPwKB9szFzrbm1Oo3vZTdkC26cHYQ4VpT0djS1w/JxGBB6y
4KETEBGz37saZVwWydDaAehHvlt260g26vFufxQO3T3eoddg2dZihxMs7MP3968wMZpKobaYQmRW
nI9KmgNqOxANaKwBXhxiJlF2Kp+ni8G+qM4sKafrjeSy16MQlvTrxZPhtwCa2I1LaTpoSZhbON3K
OCDIoCxR+Lhn9xUlDDK8NPB9O8f0ywVV6NTNn1tPtEBqSTTfOJjeeFW95zyuIZ5hZmMn4EcHo4bh
Rv2tBRSZBonEp9iIObu35a4aHiC4y+LA0FT699V9KdRaDbsXInMP8/Ldwiz4PrGE1hGDoeTcatl2
4uf2oZuCqwXuMnjwM0dsOyutBHKokdTz2B9NPTTQ+iqD1oE4s/YgB9B5qzMTRCCtCDDzBHolA8/N
m7ioTHsxY97v2Vr6OlIZb0rVVpPSGpFaKiqpIfsW4thaQh7XylbGW5th9jJo8kQ3W5ipNPCggT4b
BE5E199NFXLQI4Chj0DccbLs5tKAjoRdoNBkg/nS+tIMVbuYA2kn40ZLzEMKLuJYlzm5ju0zfu4o
Rpj+tWMyY4q1GGZR28NOdmy88EY/QEnR0z8GWyf1XjzyuQDpx2KPj7VB5naaaBgWrnFuklmZvaVN
j1ZfvVzOqtuLAl7YxPCDBRwIExKFmuYo4OMyQ8uUVolJOqRUCHlDDEH2qC4IGOT9/9EmcywqRlQu
9QibZkomtCk0DxPrB8NF6U2DoHeyiw7lnz5jcf3QIRQHcUVKA24yabvp66wCSBeRb0E6WhPtOeIJ
nmy6/soEE2HqIgAKWeOmVrSqTgCRPky4dJFJqI5tX4HiTy1fG8wGQaWH90g/e0Izq2OiLpPGUU1C
mFYw+Zxpv4ZAJdrwaoENQuz+UCL7dxis1sl4zNDJXZ4EMIaxoUOQFU5gpE9CnvtSYvxjCt29lg3O
FBk1J8w3D0TcuMGfRgdPcNk5zd5t3QlSDL3ET85bSsmdOIB9g+TZ8jNX2PPqOduhsbLH3PNrq0/a
2YDPNI55PzmKE7rdVXWFwioOfEjc77jT5dRFzgJ+ZZHJZJjIzFMF3P+k84BS8jJnuoqvDXTd633u
Fc+8EWHeClnVpaA04SI67IHINyOTo6LJD6RuRzBNaLdPMpqUvDv5ZrL+WqLG5LS5z6O21fFRralw
zSRwdMhPigUPnc9dGhPwat4vA6bWRzJ4xT5+UMHfLgU24Dzoc6HxPIJSdsdj/tnM16u1MRmgjgGj
HTDhSpLlW6o8tNLPy4mT9+8zYV7kotVWCf79KUyvlqj7Lot4XF+2sb0/qGCii4QiqsHk5qHMEoik
Yn+EOfHm+L6VdVcrHi8bYRk+fucQFY939AFRI1CY0EoGwciXAiWkxtMezXvoMgAaG6E9rfekAme2
rXoNePanN47dzQBb2WUCTErnshR02KX9xwWyOIljOrBKaAoJPV6AbX7ML3MssYGhV4so5jCXit8F
7badvoGwhbNhmy9rYJj//ZYqE1GGmlp9/bkmCEjfBJCcosuCtJef1XaNB2fjW878V2f4yioTX/Jc
NkZdYWnFERLPiqfsTOBv8UKhfHqhXRek4KKbWfIG1m1Ybvh+KudIom7Tg39D8lQbUwcWxI5QrCt9
cz96wMJbvu6lXnY98p4p3A/NhN8YYG5vpEue7wew6o0+hn8SZyC1M/2jHKJdBpyg9nHZY7c9CPKS
KFsD+fj5yli9WPK6XEytwYtFqe6NUCSaWhJRer9sZPP6AGbgf40weUsc8jguchhJAj10zCBzrWb0
NaV6UzLIs2YVRo8uW9zMZCuLzKesGj01rF4YiCToUIXqJ/NoxajYXbayfQhASFvEswADVKwsa7+0
1dSk9GWA01RxpB1lg66dzqVIp8pGzef+f7TIJLYhBnFtCoJnWGz24vOyK+3YD49obuyb+9SxoGbK
+ZTbbrlaJJPTRHmE/ET5+SyRXmWc3DkQDstOhwxUHwPFbYvHwa98Luxy0zW/7LLJbZCGSm1y2K3/
kQ8iQhBldMsFxshv9wrUr+hqeSirDZvgPrBQNYNGEZoazBVQiWZjVmppJmYf+bou7KpM3ZVq+M/l
bdxwT9CEfkKaQSFxRh6YQJ1xggz4DJH3XJJd1aqWylXDcLY4gBh6mjIXPlQGTNSzADEEFJiudxXe
kKHLJ0NOZ1IJel7f1ZY2S/4IqXL1ehbCJHyX4jzmMbZsfES0pCCuC5p+dBHZCU4hFrRRD7uZyG1m
N9J7Jja2kvBeeZtWMA4GHDoI6s701oN0CeQyqDFD0IOsRZBrzVXnSnDBE7J4l7drI3+BE1uVgNWi
/K4s4yKKdJqB6tWMFj1oevFfiK/lEvW+CfUZDJ0GLRidwbl82ehWgQfia3RoAnA/gLeYvdNQrbKs
FOoehgAFPTn6pfXpIWibZ9wDD3HSX8d18m2AlC4RjcFNpaiw1a6pOT9jy4PWv4L+feVBsTFJUkGZ
DMVp9pdasacw34ciOiK8YZGtoFhbYmKvUkXBFOlX1qfkkOqGk09/SJRAz3eLapChykvJztlPCl7n
Ps00xF0y/xpApC+BUejyrm0uAmRIKvBRYDVnUb1KHArlNMGCitpUiLqmgFfBZRNbjg/YjUrJEVD+
Y2cF4yybSlGCX9TBt6S8NkKZYJKNk/V5RphzJu0DwZwFbDvkP4khPwslODLEn5dXshVXtE0O7kdL
pknq1LdEue4Lo1ImQsW4JekmMxTSCh/G0uNYsdzLxrZWhNY84hh1dZhkrrFZD1CXOMK9AkjhxaZF
ouYjHv+5bGRr+9dGmBW16IgqJjWyBLnTm7kzVn+qlEIh9OhFUvIX4FvZZfSlYiQAJs1kilpbg/5P
p4KHijv+urkQ8C4DTAnmZYC9TremqzToXqbop0pxcJDMzitEHn5ha0Pw+000ihErZzy23RI2idhA
w1qJ0lszng9lEIJhVB915/KmnBv6zYpiYP5LPpcayLq0iwYVn0weIdsg9s9J3l5njfL4F2ZQKAPM
DatCS+70k5lLGLRQPJvpOPRBmqddbeKlkP8hdzxyGFazMkNXu0rIRqwLRm3BTFM3H6aKG5HZ3+uJ
wRH0OHcAaoZmS8iAgp+XufXNYTRMVYePVtVAP6tRtpAw1TnOTLPI6fXkxAgrFROJ9aCL9HBpu+g1
NpIXXYk+wr72tDQtiGLhsqfyMC3nBxps6nBrYD2BT2YDyIyadk4y3BuCDndXiIEdpqb1Gml6UHSL
xzO86XrQ5AWGBt8QSN3TzSpQ/NLyBLkaoldkyjQnWACK7zmjUZt7Bcjnp74nbihMsFaxmOr9gur2
hJrUrYWpy6tl6kf/sn9v1EfhfLitwi3A13yWetAg6AZhUka8PUoorGDQwoL2CWYcjwqmoASHdwZt
LAv2kINwh6RtFyZjy+ESCjVGNokM9rFi7j2q7sNZ04Y3nNhgErYZhq1VVLChoD3RHSUH6n6YaXAg
WOhOGQaNp5vGDj3eO2PbLNoEOIrQNtDo31dBPE/jYAmKOhJx/l6Yv8B67FfSbRRb+8vr2/yEILcB
dT5mRwBCOrUzyIUG+D+2LIjDYz/Mdjjx2hKbS1mZYG4KWj8vEtQPAA9rJ1uzWqLVj2EVgHsvdC4v
ZuO5DQfEND2+lwk0Ahu6mTEbVOh6QnVN8kTX2MX3vxUWJDu4kq+sPQ/GxI4x0WR7YpFxj6qZG7MJ
o4nMtVUAANGPsQSRoWyIzOuqnKL4Rh+W5xCAKgLe8Bcr7ZKMGMEwqk6aCYXJ2c7PFTIJ8+T3MJUU
OdWKMpHxBaZ34R2T8VJEpuJ6Su1Ro90DAr4c2zoku2JyzW4nRwSylOJV/U3gzHdRv7n0O6jfrfxX
nGJLnDX8DnnufJCpPWS55tZx47VS7RhF6l3e+U03Xm08m0brsNBjuvGqWRKlxzo1zkOZ1fD4v502
0fehZ4PKNnmnSghBoQITrTs5AhSQdNONIB3i604P2Me8n64hpZWF9h+TKrCmz/q+QCdgIAem9aAi
WV3bRrPYVsVLpxtFcerM/1kiOxwTw0tFqYcdpUeyE13QRTyXE6GyyPWx+5FACLa5znxea3TjIQu7
kJ0QcWvFm4VFRbQxZmvnGfgrKo8y7VP01Si1CYW1ZPc8AlV6LznzTCDNgOSBSUCHTj2TKrEEeDaN
RPUpwU/qUx1mPoRyOxet7DARMMxtXjUt7Hyqar8mb81b7AoYgRtcwRdbp+EXxGiyubQ0NgqCaQoA
h6QmB0dCc6H7aeAARhvdA3n52+WQ20590JGCHiywXwC1nH5IaOrgkCoDak20qw8FOuGo+D8093xJ
Vq4t5jgU1aDMzexz0+LdfA3hHJtO+xT3fCFy+rPPP+LXspgTsZ0ELZAT+hHNd215H/oUmZvHwb6V
r8AmgJFBjBVheJA5NopiGJKxNNHCvs6eoKe2AG9sLzvL7tzU2kuuSCDuyLvKbK1sbZTx/M4sRAPF
6N/taw095X/UBRPygJA45q3e3Gu4pCXPf5VVoEIKVUTwDdBBllM/UbMuy9XWwBXj2vQTKNi/ya6y
K/3gST/OnoRzCLd7O/Z4ZZDNdLY2zERgmEE0RK9hWLk1wQiAekviRLi4JS9LAwUWYEucxC+eubi5
rTBc22UCIx8goVk1sEt5HGQ7wsYKOHoNX3bEncY58Tcv3WgwaIA5g3MGUJnTz1s20hAAlggOgL2G
auq+9QNHupFvNeiFdrZ49ef9cwp/+LLHuK5ippBgl6i9KLC7EGi9WCfDyBvw24yQlRnGayyzWpYk
QXYJldCteohYZjz5ms2ssl4K4yBaboA2cICNViPVPndLX3qIXgZodKYejxhpA7d5+t0Yr6jkOmv6
EXkl2Q/7DDpA7xoahdUzz9DWdXu9KCZVRpNQJ3WGRTUioG6SM4L/rA9Mt5tCDkEB9/sxqVKbDXWc
UrhCf1g8SLL4wTG6CUjiIrA4yWszd63cgXlEqEvVp+D8wKmdV096Vf4I++W+qGPuhX6j4nDi3vT6
sLq4TuK/29Q5zuQkbwD5PCaxp+QAhJJZInRUmPKxQIQksl54OWvr2rzaPBYPk6pyVdQQm8Rky50w
vWcqmHuKwi/NQ9YNhHOAb+apr2/KImFiqUxRu4GnzFDRBE8AZXPsZpA+lGifxV7Bg0lyQpolzs/k
LlViCfYqcyGD9a2SeJMEG63IkyBjR09VQZhBwwkT0/CoQ0w5BfsAtm55qN8B7IBc+OzQtM+Lue2V
qRgDkT7nNJkcXKtT2WcxXoGy9qqDAqZQOaG2HdQQvwKpHdQ12GGMYMYUS5LgZt4IOWZ3Ie21hPaY
5XYU8s4Tnikmf4AYSKwWGS5ofo/RvLqhwBhgG54s+71+BbzBK9z0kXuK8awyqQRDmVo5x1jg4C3A
VoC9In4OfSGF7vaAAXlgcTxtX1zz4u2/nJ5fH5bJK4We5EFE36kUjyP+KAfobYMGCQ+6UgEqjAgO
1+R22H2ZZDJMLKiYQDXwgWmRQoIgsQ782R5EK25yqL+VnIf4f0nS/zFnMKDhCgzmQ7TAHD13CpCB
BM47fVmVt7ybweYTGcjIf72U1UcM2xG+Q1dWQZXp0FL+Kt0WHsJf6h0qnPNrQEQSHZQEAo0O79a1
HYJfttlrSZSLahdhIyGj5VVl5xr54HAS5nZ2/rLB3EnmVO4z0FqPRLpFV6IIXapdmjnhdwOnQ0fq
V3BYFKiFe/Q6y8sx/yW3fVmnX2B1MkHCQh4kmtugae6nV82tdDVAN1XxRU929Ct5N36zOKQE25cW
GTxuSDwUwsJ81RBppq4jHLvRfkDRA2+8G8W3DrnHGznfvqyvLDHfNqumNsfwJzK3RRqUWaN3aOJ4
lq34bQsKNCov1P5sdzwKl80tXZllPuoAxfQw7bBAtMkTNBTC9zJrURXLdV9oh51WcT/ppqOuLDL3
wGWow7zIsdDGARlRDIX43I/t3hmPyS4BSVlmc19gPJNMSu8MPVQl+vATQT4CNbiddaMXXutNLn3y
QeWgEUj2ygmWzTS3WieT0YtKEqxcgFHVn2QC7DKaATkm3kJ7uv7bx97KHJPIdT1vQKoKc7X7SU9d
PrQ25X5Tyfwuvkc3Mu70Io9NgPdhmVReDlaepjQ8xvEhTH5aA689RP8BthgBqtN/449lrpoEE8wx
A1Y1ePRlN4DjRPD5xSrOOljmPKu0DChpwIxgoQkqgek35ClqbKev1VKYVCJOllAZdINouYgqh8Up
yW5NRyXIX+Q5j0jBfQuxammfldP192OyiikrFjDYdINwvFviTSE7ynHZpXbliskxSI+THzuZLfvj
S9CR/w/qH2rg0gbSL79K2k0sL1OW0C/bHgIfRWNQQDzoxxICcsfuex3hgvFXTyVQwoMUHqTtYI86
NdnNuWJVtLYU6Fe1Ydpx+5bEH38V3V9GmJSSLlkxljGMQNTvs8YBhi+/2RkgFkpveWf7ZoEY0k3/
WRKTSzq5Hcu2gLUJ7NeRXTxSujj1UfZKrxUJ96Sl1/XzTfsyx+SStBmmEQPWNHV1++ZxImhjHvp9
crD23Nvgduh92WJSyCS0nSj8DovRLd6Mq+zzHTZ6GgTGHNo17UZyefM+gQYX1sd21aUqEJKKro+S
ibf30651Z1dscbwHn4XV7kX5h54MNB5kv9+Zt/2+ueZxmm9e+cGzADgcgMVQET71U0kYMqWc6W0q
UhwTB0R+LRlulfIGCrbsmAbQXGgVo0LGNr+FumkFtcwwbKi0JFfv0ePwgiG0DeHh8nfd2koKAwSM
Ei1bTBacLijIBq3TxxQ3w7byAft1op73ZueZoH9fpZNeTTpDjtEpKYydki9Oo/K6tZsXsfUqmG0J
E2jGxjNWQftckoOpCJPIlPXKy64A7MPoCtLpgGcE3vC8CsHWY0WmHLughABvFIaBT9fXWHGjjqX4
O/IGhDmOor3qBVDJ5kbexgUFtjBgguFx1E7Zhp7WG0pd9ctIMszGx/Thpzu4wEsg1xgFO3Ssp8vu
sTE8gKPoyyDbxluKxKgVY6bDTr1L68JqdIjvTTDZ4/nwU/JVT96ZBhE6J5XdnPs824gDQIklYLZU
IE0wK3/6bUHJZSYoIGO9Q/iumYE7Cw9G0H2UQ87rlW6bwrQAYLdAtLHPhjLRq75RAJoYhtppROPB
KkDvIQ4SgdjVvpAxq2Flb42UvZmxttOT5ClLs9c2xTwdULO9qd6M6vDr8uffCB2wQ+MNA8AsqCY+
CV9XoRP1gdTUPZZfzZM3jsH3oKrfL5vYqiYA6IBSPGBkAHmxbR3oh4hCH8OlaEKVjhLq/gZUWjFO
JLnylQhxuT3H4uaqQLiggGoUdCAswcQiRpYymO3v6dnlGGDwxTcd7T5+Wl7kY+kV/sS7yW2apAqw
oNMABQkLTem1aMmrBSZFuSLG+CwD8v83q1qZYM77BOIksTHDBJW2bfbdXYzzvnLzvYIPqe/4BTya
1JgTEdwgwEtSqSekb+bEl6xaiSytwcYNP9LR+NaUldME046zrq2UA9w7JmkoZYxlMYe92da9XKML
gIsF7jHghfXMjwqiOXgTYY7IsXhbtdWEBnXL/xlE748p/kRKHeTg2vntHjImq7NHEx0w0SPgEfZ5
J/rmV1xZY7K3KGaRYfSwBpr+20zMvDaRPzJL9jifceNSfbIq+plXoSwuYa6GNey0roTrYOsjdd/p
zmQbqExEKuHdqLdQNScGmZN9GipTmjvs22g3R+Eog6mJDv8aNyk4RzoCDhkAwRobA/gHMIvupD2P
jpr3ZWlMrlZspamwzBNWXNXl7WC1EH2qMN8cDApXq2DjyXmyVvpTVqZALWTlC3WZ4RUVUbenngo2
qtSnQ3360+gpB8og3Mouv/e+eW6sHIg5ovS4y6pEh+1eE51hBBykSJ1Ffo3+4qp2skg2wUhZ0EUj
NnRa7oxaxow8b8Bsqxh6YoJJKeDAAQgXjMxEC50exwEYKR00goFrGRDxYw/8ICq+7viT93zZzM9A
lGKuB8QfCjsWNSkSmD/w8Ug6QVpXKvWHumme/ioEwasFIipI4ymMQ6r/j7Qr25EbV7JfJED78qol
96zN5bJdL4JdbWuh9l36+jlMz3QpWUSy7cF96AsU4EhSwWAw4sQ59hCH+YLVgYBVdfs71JS8BbXI
xUMsu/sP9R36RT5EaKqa/b8GGbeUR2upQizr8mbJD9FxfO11t9rl28GTN/m3+TS9gKx9N8eiaMMP
2u+WGads9WSUphKW2yDcFn5yyBQwtPW+EjRbqxOCWvlH/d0c45r9LC+QdoO5RS480v1jd9CUVz/f
/n4XlNOt7WS8U+vrkIwDtXIPbh8vjwBqHXaS7CrHCZ8SJDEnCGqDNrU/aj+bs+HJ/6FSwc+XVh+V
uQ+tMYSyFA3k8X7ZGBvIrXmzgXwJ7BU7sgGtviHwW64XAZoMFj9MfQOIfx3c7BLD68WsAVVQyndZ
VW/aUr3vw8Lwm7nbEKnc3t5nfhRYGWRuDrmfIGgtwaAKVjjM7MZfq9jtH4GMDoCDfNQOStA9ahH6
BaLxSG4YwLsXoq8gIgVE+nqpfZ4sZUHB0QXmZyJTcctCyKnGtYFhSEhQQOYdnFjXNqollUpLvjzX
tE1RI751X+jRkH3tJ6iU6ICrsJ9F/03Wc8FRDvorShkD6etrm/pkG1Nj4BUlH4xNfigRULVtvMvv
RfOD3ORpZenSHFndhEreQroqvWTzr7+H9WM/co27FtoTWZD9/Ks0Y22QyZ+IlmpJqMHgsFHewMBx
lLfqIdlR1FJ0Wo6hP98T3W+AHwR4MHfTV+VB4K68D7r+Bcz5MOd2niMbm0szq7zxClT16POlxTzx
HqA0f/4iuq64QQCPF/Aw6DLmQT9QMUhjOsjjxSYtONBJ+hxvmMw1DsM2+SRKUnnFRJUq34CA0gJO
/PJ7Vp91dEr0XyR6P2Zu9UwrHMnrFAHYQUfoh9ITtba4ewoJc0oRSZkoma+qx7o+LBnWVxdquyd5
grQGkyuCcRxefV2FRAuet5haofxw1+cizczFCSNMtFPwZ/kEnujSM2tIdCLhR8LRKqhqUCk0X+Ay
vGR8bZe5Hm2p75qig91xMdqN6jQz+JRjcxvrcrTJnRhqU0MUPtTl1Lqp3Zs+Xshd7xZjH+76sik8
x2wLwZ3Nu0PxysfsI2jkMM/H7IXmlCY0t2JE3ehZUohfAl85JKkrWLrIDLP0Io4dSYlhxjzXL9Fu
PPeml36CEOoAEgrDm35aP+cf1j+3rfLcab02Jj8wSC+RqIRRSIciInRWex6SInq6beVjJQ46Ioam
YVgI8FSwxzGRYARQdIljiOjOh/RBD2hSYN6Dd8glvimyRffpKqQztphLMg6HJSFSknrFSdoZUEkY
v5eH6KeDTHk8Sa9L0HmFkN7wI50jY5Vu9CoOpKFm60kIq6OXf09P08Nyr29lMInkgA1Fh2bXHcAn
0mde+EkHgtpGinQvetexNUGqmIIyig5ED6YcMRfOeGqYE1UbwSkF1nr1EO0KlPsVr9oZT0YweSMO
s1d5GGeotu3RkITpEOPAH6yzDtwqSVnmBj5pFZ7jKfsOdNaLRiTvtjPxzVAFSszkAHbPmLEHJw0b
zD37ae+4qbS1ddR1FsGoINcIqlJ49WhQRGbBJ3UrpWCt73JfH9L92OYE2ppS4qVF8vP2apgc8vem
aTR9RLEI4mlMApIMqSEPkpr6ego50vwfNbFcZdDdVnutLFGKxZz2izEbfHEWJdmmfBDXTlqYpFTs
CP4Rte2bpoCEyyr/YuPWJpj16KY6amGUQwGxLoC9sJvtYtkVZuokQVmY94VwD4LkBQwJII9njnkX
6m1SySTzmxxcv9ZdDaJJIs+CqMz7PDbVf0NVFFNtl6xudayzRFpMtTHQZwWSJHQysJ+nXtTfQ0Un
sKH+dtsZuN+HovJMMFmAg5YJk+oYdrpeN5VfSKmbImOZc8Hhodu/Co6/PQBSGtARsHGdXV4Yq/UU
FdjBS7mofAeyFvYITTuz9PDA9/IW00fx976NzirgHH+xLhBno5CNjgV0T679LjVaktlWWfsS1U2H
2PtLroWCcijXH1Y2mAA8mHGpgPen9lUVD/qkPMTNKc0FlwvfCBQb4QzoILNjykWvqx30GYivJem4
m5UK45QEt0nYfLu9Y5dRXfZDoRyug9EfXwvCvtdbRqI+T1MnL3B/RU/TKfbKxwIlM+tLvo22BA1/
v3GHIAJ3ruzXm8qT9tkZNJ6+6IXEc8nV72ABf7qRG3FuQEkmn7VvZtWe0PwScf7wDhlmV+D1GBmF
dCvz8Is1EppEhx5glEUAjfyw5M8FYobubOdQBGAU2WLy51waqqwLJ6hTPXZI4wANxaO2Qw1Sh6ra
cBgCoOi3cFJb3zqpuwh7kjwPcsAIAt0cCPSAXOH6u2pI3seid+BB93QorthId9HZCJzzjA+q7iJo
Dyr7277EvlEuh35tkzkaXWRHmKjH/sqgmp6DPKDwivQLFRdvPgu1+DgrhPKAoWP6Du8iNESvV9hL
cabXC4IYHYkLp3106HbhZjigbeURikmzFa9XPNHTgUn76CIx8kcJFyCUBwwA82HVfLF008pLP69M
XDxl/qakEapq9bgl+igIaCwU6IM1JlI3Shf/lnDt/PQZuHqA0hTf+UIuFYTEy75DOQiNmLELGq/7
LHoEcqI41JCgxmUgqcark36CVRSv0pg+feffW6zs6NRhjA6MqGbBOfsQh8eHpKJ3dFOvzYSSKimV
ZEBoWJFe26w9jOX0z23fpBkHE+ao/jxoHyidAC7aaxOS0xiV0We1HzpQxfBI7VhQy4hDPenfutpK
tupQhHHkpZGhV68QSZpFXS1epKUEXCbaaMiKPsyLErNOUtkeQZ7iQZxICtpf/cHe6t/HGsAy6Afs
+nP4zfGSvXWYtsg1dCNYyL5BPUo8mMJzYiploYDhH1c0iy4poyJMOxMK2UNWeXaDwdnmR58VQEiI
oKpsoQQe7IAdBsEWqY2F8gVzXoYsmrHJyGxocSaKNphA2SgRRrpHv3pKDUCrRSf0Y2CARZhFnxcz
9RpL8iLHZpc3GRSJ0/BsKalb6pjeJyIUpcgKk+NarZnnTgcrcvUmg85tGky/jgRQZr4RRwMECMgS
ZNPXbluoOa5ubYEcpG6figj98VY6VkJVQ7Zo+PsjQe8JXWTI/Ohs4tQiNwiVFLHUwG1hH0b0JqUn
8yHxqhfaIuygOiU4kNyVrSwyd4VJlKEGdrPy1U7DKM8hXgrUez/fPvU8I9AQBNEYHj64IZhTD8WR
SDLbKfP1JdlU2Tdp1IKB/LxthIWb080DnYeF5w6yThQfGA/vq0bpsxmaatkJsAmPHMw9re02wKDd
tsRZzpUh5jLQ8noaWuJUfpjrnpm/NcR0rUaUJbFAu9/rAcgUzASgQ0G6dO10SVficbhAky58hfxH
stO9ETxph/iZ6hpLnoU+S6De50gP9+gFughPwx3oX4K/WCxwOODX1MDNwjYEy2QOhzgBR5xBRtXv
Y/uxB52gT3L57bYhFjt2WS8m66EviDlfxGXmkEmh3iupjRRYu89fBj+BMCOGI4LpMPqaN2NMoQHc
VoRYY3tZF6voP2AAlqr8Ar1xvcs2OCCbJrIKJLxu/yv7B+STyL4pdkw79760TbbGNnQnNAox2vZM
EWyRT34Ilv4xS8VLBiIvCJPQ9NJlJogZOZhipDnOcCeNAZ29z6oD5M77b78xcxKWnWyaYeegqebd
ti0yzTw8Cnta1KhMwSdW3RUN8eak3Ej2Q143Hmab3D82BmYxwPMUiKZBQZU5OaESK6UxD5kvl2+a
DLXzLoJcZeP3w10xR4KV8QICpsZxyUMQE2qtbLJRa+PUNkBQ+9mekoMrO31PR8bFao68yxWDdTin
KOigFsdKl0Z6BGp8uctwuU6JqwYYxg+U7eRV4BI2j2LEkdAgE7brZqm0msDgIAEJ4PSeqVWbLoS6
2fxoOSMUcVG6yEIXbdotCGM86Gdslb7KBd/zY/6CQsxq3TRSrhLTKOzVMG3xM4oFJM0OqPb6KBiJ
4UayCNbFCbowRVuSqF8DqsaYqok1SrreZP6coHOOoF7hVLSKwGf4C3q3wkSDhNjGUE+wkhpvA+r+
nS67OvneO99uHwRO6Zbu3LsheixXOycveR/FEQwVp+o0+WXrWhuCGfIqgND3U7eN7xSAIWiwEaVl
QtNMsIlTvZ+UBKapZgZmKdC8t/fpJ4yhJVv9EyRd0K6XfygShmGEge7jS8YBskSTUciFyCRqXtfL
7pXQSJcpBZHCBfnRuPURBfugwwBxvi2Hnf1MEW0m6h2foDAz7kThnhPt0JLAkDRoeKiOJ2NfJc44
hGqcoKNVPUVD5xaNRqBs3gOlZAxB2raCE8JxW3RA8FgFMw7qvazBbKnjZZptgJ+cB6vaE+3NTAS+
xPHZKxNMLEhztY2zGiZI9WaZ0Gmv22CwrKBJbP+214oWw5zBVnXadBphqTaOcgIYbozJxUKwYx+W
Q1lG8KbHlkE6Dm+HaxcZqjFxSFynvgLwYeXpaS9HfjzkeenFKno9O7WXc1EgY0F6FOEPiD+9lNBT
0RQ2DWitKZOXWk588lLt67vZazZ9gFf+AHEwFI3MfROQh+6ujH0FdMBbKi0j1NymK7t6HDO/gYkJ
mtGR0ZzwG3Ah/qr28+tyjP0CI/Uale/9DxCaC8TilkUmFIw6MaKsgEXlk3mWss2wmTHx40puAb1v
yRu8uTvYsTtvcCJzPz0UWxFogDrnrV/ApB+605V9m+MXaBB0ysi5lj/d9lm2F8l+WXZeRS7wMJlb
WBg240sPdAAl37MOKpgmRDPMgsWwlIIgEBj7uoEpyjrb1G+daP7zQ/i89hAWIr5A3tucYxiQMQ+W
H4ZdE1R3qlC1/GMF8WLHBjUnchoQfDOe2MllbeWRmSBMN6fxxTpOxw64Ku3XeC9OZqiTfXSBd2OM
Eya50WTQcYELtOp3vVa9yUk2SVpty9J2S0ndN6NIwYNrEk8q0F7LQPObzDUv9aMVRpGO05610r1q
TDZqUCp0VepZPuaD6vwq+yg6SVaf/rjtjjwXoaxN9HVPG+OMvydRardkajDFvvR3CKcHQ57/tFOG
j4fpAcUG3FFBrs2YqDtCHCuMoe3QVC6JG88qwRhcyoLLgBun382wNREHjBVp3Sa4DLpwoxXLi56n
gQpUQaeK3P7DvXNZEcgS8RoGPSgrfwWZaBAkmhFkQfJaMY/OTNrGTyM71Y7AjUSmqGlAX5qsR2og
KcL+QcYU/Ub8fZWcoa00hVKJKyg7TaccLCDRvrjTd38MWb7EJkiz43MBcIvFMa5fQNK+RWkdEb+X
ijyo5dR2Gq/M8yoFSTWGyY3NpI71tLnthLz9BHAAQmJ49mpgYL5enznn1mKF4FFQzaNM7hQdKo2W
6B4XGGGf8+NCWqlxYGQg2SGWAEloCIhq/7j+B99YrYXloYm6Uc6AVkSrTLdeIa9wxqCQFyXgrb+9
ZyxE6ve3uuRwSB1NYKSuNy1rUjDZNQriHyR/KM6jr0FuqKMrp3nDtn6mkhyiijzvjAH7BcFe6A/T
Z+y1zVYp7XIIy8QvIhD8QsfEsRM3sqVNV/+8vTze19LBKq0DAUaFlRlLS7oooT5NuFmUCeC9TH5s
ldkOpMR+uG2IBbVe9nFlib2PIykcyyIbk8vzAyi6CAkXsn/dxQNEeQJeEHTGQMwUk5ueRcUO/ipR
jkaZBZxy7HnDKcRQfIpV9tknIlmHfgq3k2EJjhf3+oQ0xb9mmM007bh3kgJLHD3tbQ7Q6DzMKXTJ
KIkbargiL+HdKStzbImuq7MY2hQwB3WhL0nenFGgFMHVPjyccMz0S8cNks7IkRnvBz+7VsbwPuh/
9q7efDLsH7ZdQy4X/X0QMt32EZExeixW8dfWyaTLxEFGYEAWt5Zc0uzm8FvZfU1nEUkCb/Mw6H6h
GEbp7dIuWtkqk0rCQBpcogvjKQgjA1J81diLXEJkhlmSYnRoe5kwo86eogd0BGjaKU9G645vmenK
pwb121KQbNB/lL3HkOCAG9ykYmjsU6o09QU4CThGD5a9PjmE+exbcuulkwAFJDJEV7/axLyTCanN
AYlvPDxqABuHb1mVnXVZ9257BncbV880xg3TbIA+RU+TeemgTKAnTkWjN7wQASVWqD9CStgEJPZ6
KTMUYKHuhGw0imMPzTm3rh9blAf+Yh0rK4w7FEkiVXkDK6PzqalwL4p46EXLYFKYem47p0JD1de7
hbjNDPRKFwddHwqSTW6sW+8Xk8LoeZynDsFKyl8ymqftFsTQn3q/3dMnshnc3jb+Y261b0xkzUa7
T/oK1uxMO09z9JRr6UFD8bGaoTMfAbI8KeqjvIyaF7dJ7CH3+XL7J3A98P0XsACZ2oJGajViYxcT
/ev4RbO/3jbAPUsrA0wbq5xIUVp0iWMSb4EecRfrEwZ4feQ4gjDLTWlW385Sr309T3Foc8hZXtoO
OgY8oYIe/dTu8NYDsh2inZjAsFwigiWKfIatAoaJ3Hc1OLcpWDcwvczPx736rd8soFVNq80smtYX
HAaLCU+QNXPKUoY9IzxXyECt4RWT3gLf5DoGuAdwT6IBgCL19WbqZqnUFUF+mOkQs0FrfRTRogss
sK6naTMBypJaqNrvc5Y+J87fZNMGkKJ4FMiAJLJ8sGnUZrMcwUQTI1tP9eRed7Sj00SCLJD7RVZ2
GM8jpNGntF3orZu5eujg0Th5SvT/XQ6tuK3uJbCCDX2q0usCA0W58clMP7fF4+3zyqslmKgkUDJ/
1LTZsWzJMKJZVUfM2VRhCo10ZzgmcweBkSUcyWNeKP2+rwmkHscuNizBPcLbx3fjQA5eLxCEblaT
1TCegIMiL37YWrpT8u+3VygywkQk1ZoTyyzA2jE2Q7bpeiLvo7QvwIfZZnHo/7kxEBHbMtJMIAQt
5j6ZpYSgoDDhPRcZ3jzOEShsABOsOxG2k3eaVg9HVo95cpzSBu8fKjElpk6tb1H7fHslvEC+NsCs
pB/NprAKGMia3HGjFNq9kmS8SgnwcFImuIcFxtjZxE4iejETGMPzzk0SEizKc0/lMsb2L1xutSyW
qGYAEVc4ybA0DpjWw3DiUCeId3+RulKGfQPdIogZsoEImpC45qc29dPSPiF7P0WZ8ep042sZLqIe
De+5AewiIN82xp+Q9V0fIrmYuiS1sCJ5XNwYw3PzftA2dnI0wFFx2ye4TrcyxaRlWYEqhYYyD+bT
HZ8kkIozRFOjvNOKSgGEJtDgQhGL/n0V80p0FZdexoRBF37uIXfWvKWQs729DJENZse6KTZns4YN
y/pRNPdjmfqT83LbxsceN63srBbC7BU4XRdUKy7TLfHzFLr9FrxB+2jrnKs7IBPmnZApjP913reO
ObHtouo1AdUNWgXti3ICexHoLnS33EP+FEDWCGRvt9coMsjkDMOEEVhZhUG1eDDLNjByVWCBm2u9
7yK29NodNAm4ZMgq4Xraty9qUG/VBygGePMJ9SqhxDH/JP3fBgLmcW0sNsdFqkesRwdYaCvpS/up
t4vEA1NQkbhGFUW+MVijf3sXP8LmrjwFyovXZu06JrhLsMYGssqoSkBNcCrccA8MzxadHrRK/GJr
CliV6bdhH9frjdWujba2Uid1RNcKkguqX/Hf2BWFi6M+tDrPZl6W6NDBDsp/mepG8bm860HmSE5Z
u5HDg/Rb+3sj2FO6Z7eWx4SRKc+KUsbrCgAF+1Bthh2UXYFwhkg3ToHoHHBfIuvNZAKKUqhDkwyw
Fn5eNnMw7Kt75y4xAHGzMlfF6DDECTZCLjtuGMOQCuAIkKcGLOB6a9VUan6XqG2pceUUWAv12a5i
QXGEfwRXZhj3hHjNkkeNQsOK7OUL1H9oE7L/qv3KguSTyC+F5hjHLDBvmxu08E6RvpgpxbfDkH0C
CB2kQXbhLDh9ok1k/XMxxgjpHG4Ak+xRi/Kk7kdhCd4LfAdZ7SHjjpYa13MyYg+N+c7oL6SReumB
8svTn42tpn2jjll4IrwI/fEfTsHKLOOXabp0slNicX0CAZD2bgxFAVq0fcwt1zftBBYWfC0N8L8q
M49j3dxVtipKckQrYe62Zh6qZNRgp7cUN1XP+SCqnIksMJdZXscTMRfsVYbHj65Gri1SJxVYYB/A
CpGMNKIpO1Eqb6lwjspMEPfoB73xwdlB0Bh61ZEzw0RZLUEcartCB8teI38znPHldogVrYYJC9bU
yE5Ic0F9TDaDFJ77RtjJ5EZxSHpqgF4DTcOW7e0EpcxynGks0C6xIB8COl+uBdXW+NaK3tvc+pwF
AUekseANQ/P5OqIWkVJpXY5jGp4bwGakp1ICN4JxoKIXpPRvbyD/6LwbY8J3hdHWCLwJyNvBtb9Y
5xI+188/bxvhp6GrJTGfKbJ6CGVTjwA0Bhlh6NIiJ5VwjM1jvOvOmWc93zbJd4z3dTEBXCnsGEBh
bCKmZcB6kLi2LdIc53bh1h+K/oZVVlFTIF6jwMY8e1m2mb52MRDXQCDWQAFOXvSALC3tTv9N8UK4
p0w0l4pMAxsprnt1q+dgs2y95UcHiMlyMA6T6f4xR/Wl6bheLhPHS3my8grwcgxygj+60dxMdO1y
08GVmzBxfAqdVq0XWFCa8Lg0IJZrIPmJBgjmwD2QBO2qBYIURjjvbjvLR5QzTX5XhpnALpXmaE0d
/FPdUo5ozIvunW23BW+Ye9uS6Lgx8b1pNHTxRxjKIB1iVt+dMsWgkkgzlReAMXcN+D86MA7GAa4d
M6lIDgQnJfPE7FWp/IidtwSXYbp8v70a3lOFakNjovzCLMB6BAg+ShCuJKg9D73rZNm8RSdjAgh1
Ns9TbLyp+JjBbZvcLAYIQ3TyZUDSP5D86nJfjammoX1RqAetHEHqNpmSB8K80TNUmmJIUX/sVMl6
cCRrPOnNiGdaZ2iBLYFz1Sqr5rFPlMXr7ErUteZuPKAGUJSzZAcQ6+uND9vYmqoGeJ6saTLL06AC
fp4h0HRS+y7aV8nQJQKH4sU5zFZjqBFDxBABZI5MGhXxMNto8xZQAtu0SWtgvqowRNw2vDtwbYY5
IEk1QgAwQ+uaDle0T+2W6qkt3hKovnoUzQZxd9EERgn/A7jsQ/uwKKpl1tBqmBPp0ENo202K7GTW
+b2SL3+TcYH8419jzCeLFrtezBzGwjZ1Q4u4lvRL4LHczUPiAOwVpQ9gq9thGeutPOAbRWA62tXg
WMPFl6EkIvtpgPaQ4ITwYgyITAA6NEFA/6H/0Dq1NOoSyklh3rzaevEjCzFVUIIE+Pa6uHagJ3BR
8gQzAhPLQMcJtcG2QppHQoBq3sYBLP4i0uCPo6YIzaCmUugEF5bD1l4sa1QmvSjwaHGB+/5snxug
QDaUDWwE6IVee+V2OMoYfXf1t/gF/NFz40Nrwnd8IbiYdz+tfwsTVxepGWxtoL+l205fzUO/jX3H
K09h7JYnC7BYUHX1J3M37zQhBSo9YWxSvbZNnWyVbBhWljXGCNtOoXlVdj/bLf4zbmz9n64+Zsrm
9sfllkwQXrHtqgmsCot7qFVtitJcQo/2vnxpv0PJGZrbg6dgfO4N8z+B4wsb01yHQiSDyg1ooj+M
OFq92cYjJovpBJA/Plm/v/K29pofrT/7TeGXn+LPgnXyDidm8v41yiRxuV7oSpHDKNVRoJMcy5ES
9M6bS3q/v22Nd2HiCQGsDMYYQALOOFAHUgGlVXExh7W5J+1wV0JED8ASr9SRNsa6aHHcHV3ZY5yG
1KYTJg3s0TGVYa+SoAZd38/qSxOoG+Ws/JQRiUpPEYn4iewy2bdU2rOd9LCrNhs6RjUrhiuNucBH
eXffejeZT6fohVkQaEL7Oniblf6XCh3Xv/leSAwh0meoQA9eHzpSzfPoZFjHLEvu2HxOIMkXTTUg
ES9aPAmcg5vZAD6nAR1GdWlZohm9ivIBknLUFWUPInaKr+20zpU8dd/73Uv5TYW8tZeLkLr0hvsQ
WVZmmbu9SiGffskW9e1wauUzGLiQm6KVvLOC+K7UvUbe9bkn/QfRKf4XfF8xc4XIUT4a0ogvqJjd
V6XNcWUVL7c/Id8V/zVxGd9YxU29UGuAvGGik3TPqSHHiRJo5aT+bTP8eAnEE1Dp+HoG23M15Twz
x4TagaoUxWPEzjNJ3+aHHNd8fW9ruzY7G4mopscNXyuzzA4uFXiUhxAeSivohb8ctXprYcyWShmA
5V80+MbxFfQ6oKIgK5jSxMzv9YEwFoyehbZW+3b5YkAFscueG0D+Zvvx9nbSn8345JUd+jtWX60t
UAaL6Rz6n2mEc5wDzFEg1AYYUwGLDhOPMbrRqJGBouGknST1c1NB+8sS4Qt4rgGmHgsvTIzMAf/J
bNpoVINSSjIeKr2bf092xheCBlz/bQisR6p8bjyIHtIstR59q2P6C5cMKvKY0WBH5uZxsjG2O4CS
YIu+H4axscRdte/v6JwiQsoZGqqNC16/bX9/IYnd/SH77YdfwATngmRF1bU68fWpc8NQcxVNCm47
CSd6XC2S2VcyLm08LXHllxhnHTPMgFaRICbzHEQ1gGgFRMeUkQhd+2E2g/nIySjjB9Rk9H4MNEn2
6r7c/cVKLAw9YyYXYyesHxJZzZQZKEA/sroXa4a4rSPiE7tMxbBHSl3ZYHIB0HeDWLaCDUpPam16
040gwr1pvy97CP356oO2JQ9FQOWwcl+9nyD6STZgb3mgbOlA1m5EJTpeLFn/ICZJqGToeAxGhKn5
4mcBosDQfkmbxRtmEWKdd7GC9vB9exlfHJQiTAZoFqB5pILVwrqXPWtDRcjCnfQI5haXCMmfRYtj
HCeV8TCf5gQ3Wp1RCCxoEH+qXeVCIVOQo/BC5XpxTKicHMrmoWBx+raBQp0U9FCoE+tDcg/bag+Z
VGhI7anOcywo7ZRzBUjR0Myb26eAV9LEYDElFQK1gYrR4uvTNi5hXDuFAvIkz3jDAw9ghdifIqD+
2xNEb21XFKR4I6so1SA4A9Jj4RnArIpUFd7KNbg4ICea7Rcfmfh52Wcb9YFqQi7Qs0BLWt4AibsZ
v6Se8EXJedWB7VlWQFsBAjBgBq9XbI+zVktLRg/lGOhe4Vd75QRw+f2wi22Qf0HGdRcH0j/Sg+gm
53xPWEZQM1AHd0Ahfm25mqZ6tFpYluJ8Zxn118kQEVVxzgBlFVNR+lDQPGFNjLbWJ01PsLgpPYfK
fd3Hfp0i9PQCGAHPca4sMbGtHqFqVGiwRDPnxY+hwRMFJp5xznbYzjsRXxvnyF2ZY76aPpndUo0w
l+1/o7VBDAEtAtFMinBZTNyKaqdVciSV/3aeyE/nDlJ4GJ4G/7jlCnmA6Q9n7oirhTFRy9FSjP1b
Y+NbGJ3bdHtyuLyFv9YnDZcCvRoEJ57rhSsXYYJX3IBaENxTYDXC2wOou2xTeg6mOnRQZmuggoOi
i/YXKbOKoiLe36C9w8ufWWRm1e2olB2lMxx8JM2beIMYE+1p1Iz8PyaHAjJibY1ZYQ2SPSNP8Q17
lWwMM946bffmKOHz7Z3kRbIrO0wkGxW5hTBUTBBJlA05Rkf70endyY92xgk6R74TkBJyNZ6JumOu
ufqx091cRMZKjXzwn9XWMk9JsytGvZpwMIocHFikte9l0h0kw479Vqr2bSHkaeR6LNj8gHXVaA2c
aZYaSUuiusHHzMHB9kwLcsSrv5ru9IvyOVVCLnnqHB9X+G6PCZtO3KoqXpR4bylWHtipZfvEyLqD
VRez4GHODZ+rpTFBTVZ7q1CWuvD18s3QT04DShpwCEDpXpBBiNbEhLMY8m/5vETEn4YvOkGzJHU8
JRZk0rwnCRz0feeYYEZiucGsNnwDsyWNW941G7RvNnSMK/YUV/nS7KRzQUF1lDNKCcIfYqp87m0L
/jRM7YLCT9WYHcVESC/Npo7wRuIfhkzcopKCaQy/t23qVeYxEp1K7nkAeS/QLzT7ZDmNVKtHaNBB
/FVVoFSD2lG0RF5FERHotleGSCmH9yEVsHGBewMXOhSIru/0mIzT1NRT7tfqfVe8dOq+it9uxxme
CYx1myAcBps48BDXJpwBXbklysC5E1sbs9V8fFcvxCm4bYbn+2szTCAxcschiZLjQh8yF2HFb5ze
n9AotQehqDzvNl/bon9f1RrKEfSZnRHSstsAiqvWbc94sqKOYqReq0MeeQhCF3zBrx0Jxi+VDn6o
/9dqUUC6/gVjO4StFoI5Pc77Q9FCT6WsD10JwtuqD25vLA9domrQs0bDS4Y2JNsbVnszU0mFD7jU
7SZJ7mb7TilBWwSiq8Ep3Kb/J+qmDRgRvKnqNreN0yPOBs+1beb8xa2hanFN8JI2u89pKn+Ri6YU
BLOPNLO4cDHLRYnEKC8y+4hQlioxsnzI/WlD1aLAwZJ6phUQr/xsIZm/iEY99IBDTum2Mj3hk4K7
yJV9ZpGqU86KZsE+1fY1Ha9KN+Vn8oqkngLt3PxsQS4LbdOvFA6dTc/DZ8pRFb+KSAdFv4OJ6rgm
anueLLh1nB/lud7YIsJtbiwA7R/QFwZV3WXuwnGOJwkVXKTBUbYHRfMh1Zx9EjqChI0bC1ZmmA21
Sr1RhhhXbhOmT6R60tVf5qIG+jwIzoZoPcyOzVIRFk2P0nAZgU0sbFzobLpy3wg8lP9h3reN/n0V
bxTJwHAiddCmeLYqWMl0//Y541UccbuB1xlHQFOAI7s2UWGGDqhqhLQUyrqK7YZo/EzPMYFUk+5O
gQ3inuWQLG8iNQ3u0lAnAyZEUQwoMDN280mZlTYF9VuLoUe1aAtXBZXE7dWJjFB/We3f0Et9TjIs
jvSJN4YoqhZAtgo+EtcXVith7jmt7zqnj4scYbKCwuTogeNm0UaBlY/8pDRYrcww95yWR1Lfl4jG
NGuvAb37vPzQvlQPGJuGGPIEktLSo1FjANBiOKuda+D/Vxtp/zflADqwaKEriSeRxpxlc87kesrQ
gdGTMxlybwK/++3Pxt/RdwvsMUYXph1nBP9O6u4aHdMnvbZEbjn8BQ0H9hQE3OBYQFmFdUJojefg
sylzP++yp8ayZwivTTuoJImQmlxHpJynKlXL1lnoO3inRxC6Z8BMV5DqK6KdZKnBH2+ajvIzOsUg
kALLEhOSlnwC24aFwYUqfYqmdhdarYve4fa2FU6EhZYKFdAwNWCJ2ECeQLtBNWPINOXTqwZhx8jc
L6HiQqFTcHQ5PgBmFPDgUkJeNHiYVKsyxkbTO7CjS9qLPZWu074tytfbi+HBMin9CuhJ8KtBxU5/
xCo+SEWSJWYBzt9hQ+66k3apI5rfCJ6+Q+D8ApvoLgE6ZBZsIudxAbMgTgYXEXgR2eQ7xZDd3NYa
MmNIntTZXq96NzK+aOGXuP0VGa+CVXK30r5Q2WPOGq+Z61XqHTEwaQWBgmnjvFlo/UE+8tjs2k2O
QkbjZkH12flHYJP+m0z+Bg7Yd5uMN4aKYg/IuggyZVqtbME97xIPq93rO8nXvt02x/NKEyLXl4Fg
9FQZa44SF0AEQUaj6r5UchaQ4TlrM4+0IiAvfyvfDdFzvnKYXq+0rBtgqGmNpHYhEN8fkjyrtsqc
ikgSRYtinLNPxrjILOQY+jJ5RV14ZvympaMnjX8xsI+P9b4q5ppMi1TNyCDjrCmnoXtsEtWdyfPt
T0RvwY8O8W6DuSXDcKgGq7aJn0pTUCWJp1YJsiYorXdfm0ngD7wSF/idZRUKGRRNxwLONLkLS9tO
GgDjoVvkRndjkBzpeA6FJlF9tC6ghK/2PXloH6DnKQhenHC/Ns+ScVVq3MjzAjeJ0k4+6bNj7QY8
w/3bW8q3gvki4P9RpmAHabW5tMPSgZxBmSR+Yv6zCIeP+QES/cz/M8F8NXNqdGfOSYOycvK0QJ3B
yx+LH9ox99401GIgnBeD7iTCrKZIGYfn/SCDgxwrKq+2zfI7xFrfmuYAgF41GT60yv1xPHaa5PZ4
ed7eRl40XlliM+B2yJapd/BosJcq9qSWTgsDfOvYGIxTMFQRKsdRIaIpNRqS2PPwP6Rd147kOLL9
IgEyFCW9yqUp79q9CFVt5L2j9PX3sGa3O5OlTWL6zksPUECGggwGg2HOOZUqRFExM7NowiUHfLP0
1gxbzDgg3j4ax9gbsJx/c8RPxQl3QIZZ20XtkVLj5ANF8TUre4AVyvh3+KV8SSnBDxtmtwCHC1mz
7DBgHmXY80e0HDBzywsDtEBHfwRiHf39XX/ihdNeV1pmRYWfR41rm7cdJlDH4emyWWyVgsFM91uK
2A7UoYKJJARync5Tfrv6aCm8SW9G7FOzt580TPW+9G+DDCRmy00CqNkCYQrl4ItC2JNVoL6pa7SZ
YC7qwdb2zfiLRdNOjyPPUGT14O11/K8wRFvntxlbSLnkGYT19T1Zn6OIBcUkAzDYemFiHf9IESyd
xn3U9hxt335h323MTLD9CnKNyBve02Wd19xQWXpze/N0vCyR3QH4tdgYbgEBJK9K2DuyRmvt8mks
tP96JUB26wNKmTyRkt79xdMIIbGBGQf00aA9Q7D/vppY19l4r/cGeD2iO62QJDg2XP6ZAP73E8tP
KlosY9X0fupkx7hcD6yle4ndbxziMxli3JENTd/0eH1NITjeGnfsEZy6zlv7LfFxA6CXf6Du0LvO
p6Vy2c/0SbaK75UYwY2cfYEQj6yMWZQ5WEayo0dzP+35AMF4GORl040TcCZJuN/myNFaa8bbvbge
j8Xkrjyru+tv6D06nxYvv18OydGW1KC3NxF3KkV4gleUcOyqmFVZOyCHW2AG4zC3pLxVq4jJkkdb
uoHJBM1keOGgqUXYx1hbuo5xQIeOBLQke7DAHerYv2wtMiHCVpUgsymLCV1Pes7wCuzREHrbSeMQ
mRRhm5wEsKMJ54ms2T5ODLeht84sAwv5yIiCDofTBeOBwsnhsgu1qpwWUjLU6gs/xgwnYpzPFCXQ
J+pyXtlilzZ++XZ5CaVyBZ8/kmlaUBniI4/vVQXQoegoSL4BT0bbme/Q2fEdq7xSlpXYCu9QcUJ1
BgMghAKN9FzjcWFRPnG0CrLDQLQ/1Xe8SUEJ2u8Wci6Aqf0SE8R4ua9IA5KtQ4CkC4/s0PGI8tC5
6EbB+F6p5UA/Tx/b7DsxZQ3Z/0O53xIM4ZiNSWkvFtopoVw1uRkQTRgIy6cr6tfXxWMb1ocJpMU1
yDnvZGNJW/aKXA+munDuCBLS58qZpNRICYRr324+aeQQNc/1ICn5SkSIo78dcgZdhF5sf+wKb2ii
fVbkbt7K0jBb23SiiZi4ahyGWiX4UpGG+akuOOLLo8T6ZRKEyBTzy8qyqmb73mw4384vvC4fPWHw
1yvD8i6SdlJthFiYu/u9OSKDIjLAK3LqeImCjIu4jbEczcL2nE7TXaOovtsFbP6yjjIV+d9PHEvu
JI1NGixiZf7qq9HrTVllUmYN/O8nEtCwOVSY5Mx9sMO4yvoGemWXGZ8vq7EVGIBDEBbNEYtRGjwX
Qgo16hwy/sOL2O/sg7njPckyWP+t2A2RL+haUHjUkJkTTg+GLQHtV4IjCa1F3CFWfpK4OLl7y0Nl
9zW64thAiQTRa2uPkApEix860OAThdAtySwNrLkAbNCGAE++vaWsh8vLt7VH1NDQ18DlIHd+vnwL
2i/zbkXevFeVndFFD6XRPaZDL3m3bCpyIka4ke0cGF9ZDp7wFo+jDhG3FMBLpohwG1d2hLaPWi98
w153lt76Ws9+lVMvS4BtawJQMsDFAIv+3cGfGLU+lhV1KrBXYiTWrTGLkegSJ7rlCngF6r8ShBs/
xyRwVYwjsFMtFcnyxF+T2u3osa6SvUKr3WUD2NIHDFkEQ78O2FvFDk6a0MJUrRqvY4zJMNU4DJop
seKtrbEwzG3xQ2ohQX9uY2mRO1OaxSAbKkEeYn5LCWC8Etkj9SOnESKlUzGCjQ0lAXN3g2YVdZdN
bpl69i99fckDPuo7+laDYTWXvjmfWly693ko63bc1hLD5Dbe53zo81zLsssatvCmSk291aevq3Kv
OX8TPVs4pP+RIXaLxWahx7EGJ9Q0zyuCEzt5LCyJQ90yP2wShhjRJAEACsHnEMuOyw5jXD5KT4Gq
7WNQ62rKhFL/60Kkwd7mqp1I4+Z5cpxiygxzLrBqvIHYzoECj+bJ58JtkBRC+19QHQFfXKPXwf33
Zs9nS0wO+gSaIcEmzTwtSDdCSxNQcvaNjrrUZQFbEEz46T8SBHPE9I9erSvKvBW4vRLP+MxDCOra
LgbRnmTX01Zu+Uwa39WTddRyS4lNVPRAFKncja8A60LDhu1OV4XqrkDtMj0gTEdv8x7JIZD5XL+j
oQUSlTdMB2eQz2wD3B/I+kLkPttm0XRcZU50bYLLzKoOAz3a5Vt+Y+wWvwjM+dDlO+AslOaNrA1w
a8W5C0De2eBcjmKaqjU1Y1EpxPNp0XQ/JG6MtpnyUN9nx0VKkLPhOE+kYaLsfMVrY82VYYCbbh39
a7xOg5sV3b+/nc9kCAuaFXj6LR3ayOBx8FJ47q23PJZU4mR6CKEu1bs8Xnn7WK8dCrCglzOVHIX3
nL+QOjlTQ3Apg50nZFAhAsmbg7U3Q+stuue92WmQB3hXHpi34HC894U/ADiqxvh7RTCCPoSy7ul3
+txL3yI4HKO2NSsy8C3ouxj8NdR8/gm513HOTeSWFBcHJ7Qe+xs+TdG+kiDFDcJrNIlP/d4vbu2w
CPqDvS/vdJ/Y7uIWu2zfed2NnBtm6xV+tnKCm8oWbaYjQXhWfdGPxEu8+icpH1V0twO7ogrKpzgE
JDjysLGsFZq7pw/rxClOkGtGvtkSrrO1GQEdO2GdkuqGKVcO2nidMEGn3WWf8d4BcEGOLRyjKR9N
jHijCUt/0MLVzx8M9LT3HvscHUpPPdTXX/UQWRWOV6kFeQhKwmVwu8q7/Bkb1xC6WH5rK3oukGrx
Ni1oaxamS9T+R9Gv12lfSTiktyYizuQIh62se80abF4+3Q0YW1vfijTMUfczPAAc3hXUy1XJAm8e
7xPNhLNXTWNJsx4dOla/V+PRWyoqWbtNI8WAOaB6HFTlDDGtnU5Ol+Y9trC6nnzNH3c2GoWZ17+k
O457YHoW9aafxa6ZJbptZVMw0PFHsnDHkpWC34IgJ7sgJ4aj3H7jU3HMS++LYN2Nvu0OXgcYJCW8
bC5br8EzwcJ1m5dGpZEVzYntL5qgpO9q1xxlUfEGFw3oducXj5wLyJLcB1sX7Km+wtPAQffwMpm4
c6xFfx3sGXQHCvPU1bhLo+pASS/DYtmynlOBghfo9A6tGwPsFe/i/kEl1fBY6KWMmF6illjsXHMr
7moLqYi2o0OQVOquHpIKRFFxxmGyGeqrg6SgIFFMxPjrQHakz7yPYSbZj1FJ76u4kwW37zlz0bed
rJ7IrUDjODeXCEKU/RioQRWuqpvqYae6g3EwY5en+lRQWreq2yHpg8o8yDR/NrXEWmW6Ci6gQPrY
MjPUkherDcYF5aYslSznlv9EPxTABR2K+EtsbbBmq0C1Hv6zS6YwaudAbVt/XldJhCkRI7YwmIux
oCMEb4POAa5vqfnd8GZHMtvYON1wYxryzwgjUS8Ttcl6JdXnKor97jteJs2zdRUDV+mRXtM7VrjG
q+qWT/LL/uM2QSqBQM3CUKMhjiaUs5MuOge7b4fruGTeijZGidvil+m5QaJHkk9qotNJszE+dh6z
Zumk9JgiadGGuVrEs435Ma+mF5KtyeM8Ufs+xmTs4qIpt3iwqV3gzmXD1EiM5WNowdsbEWdhQFqz
0Bl4/hVjlLMc7b0A9M2u4z521RUDj/VDosvuh01BVANxPZAQ8J/gpdNyBLpYrYCvtayvTdo/VPrP
Vr2Nmexa31pX9JVZvIkc2XUxixbHNcDN5rpzMzXqw36pu0NnTfn3GoDUVznNJn80U9RKlgVAKFSv
9gBCcl4ub+7Hs3G+t0JosQ7MXmKLtK4yqS+zCcTNOQ+W0Xj4CzFomUeCCnaENMH55pUzqZMhNVt3
mUtXx6AJeM9fktiR5Iy2DgO4f3+L4Vt78p6NQSqWKGQAgqFVemV1PVIZcNqWcQA0A+2OBKUeFCPP
JYArrVoV2wKBHybwXIt31yyVo7nOVP9kivHve10QGBFMbepgnEZ3peCEezt1WE1zDDIqSLLW9Y3j
MK91oq+Xt2dTK0yfa+iFRQe7mIUyotqinWLCiQBnTJ+vWzRSroPboN3gsqCtDQInIVLhKibDHJEC
okP2qInqFT6SpJ+ThHg6KyTtSJu6nIjgn3BiA7MGVqyWaGjjws9nRuvFNduRKHfL9e0vlEFhDE6R
747Il9Bpg6U1U47yRIf61cMClEsndLJmbCVmvXVIsfnITaCMAIHCayfXCSN62qCqOZmumsd+7JRu
lX3/9+oAqo+nQZBIxrvmfOEydOQDiKjo3J7192vNgjyTwVhubf+pCMGHY1JSc5KlSvxuygJmIFGd
P15WYnOp/ighBoXLhLHYFKxrft/OYdNlaOnvXWIOh8titozsRBExEKwSVenmAYoMq+WbKdhy62pn
WF/ytdz9/yQJDroGL48ZVeC9Z4wE7VSGjj2Dh5oZX4Ej9emyrK3FQzCB9n0UjTj+17kFgIwopxM6
B31gK7ll/panr/ksw+7cFAKGPJ33o0GG4NK03DGURtMTf2myw1INYQ+jbpS/iBYwkk2R2wdGP6ZD
z1UhdWOtAArGJZ7lV2TVb7tGdTG8fNTjIri8alu2cCqK//3E4WilCuqPBfGCA548pnztisXNWev2
4ES7LOnjiwftq+/ENggaKCLNc0nTjKhFcbB0VazuIvK1MlW4gYDRxVeKv7BwCoAoRLImRkrEihXw
5AEsR0niZyOIONDD0cR1suvr2Yhv0RpGhmOL8IVIpG4Zx+m5EoxjiNS+IGuN6tVQ3cz1Y6OlIbLD
4eV11LkrEyPaUzHCHTHMrVkuoCVFLzDAjXhPf4ch0EMKHtlnYEZdVXeKF11nr9Zx8OontkORM2DE
VX22Yy/50/gmu+cljlFscHIKsBGPDj6IjqqvKKVnLxLvvjEhClKsE88omOlUMRq3PVxWRgJ2PwKs
E1TwxwLMZq5SgrxP5Y1BX1YgJfgNcI+koBfcOC+tuRBWx2Nn1KpTJj4gtA/6ryY0rrq7GD3sy9fh
mD9zqI3lar0Btd+brAF7I9d0rrtwtVlqN2ZLB8eGAZXCzaowd/z+Jkeiyf4OrA9APQ2PfbuvTF9W
Ytk0aJSpwQ7FJ9TFBoAGHY5TbkJrPbodNLR7scOovV42540mQ6j3R4jYzQCkHb23q7IDURwFnlW/
Kge8jsogHhIDXUEDmtrnXPGmJBv26Iogn0qm5pJ7aqOOwknXkM0z0b+Px6iwxmoytqY+wuMWB5a6
esBzaq1fT2h+4bip/34uAeLAnYeCuoUGVfGu0lawfMUNgi+breMxH/IS4JFpI3mjbVTIwMeIzicH
oTGB1xXuETNzGqoO0IpD8lVh9KkCVgvK6jChHV4xaEcMm92ceRkgag9sN9zYjzJNt7z+6ScIB7fu
8ibLFKDs65gZsONjV/7s+2I3aj/scvpx2ZT4b4mH9FSWcEhLRVcidYS51gbm1ECTS3ps4Nj6tJKN
jG+5vFNRgr1weKpsXLCyTvRSlD8bGQD11sk7/X3hsjS1otKUZkr8BG+AEQXNIm7cJM6Dyyu2pQbu
YrRlG5gX/DB3yRDmMANTMv4yhKr2Q9Fk6YgtPTDRBAhtmCCmmoXt7+p6iUjaJv7cNA8jcBtdh0Rh
261EEl1sanIiSNh73Y6YM2srBBGOn4/G6Hh/ea1kqghbrpZpXHQpbjlmlDdI3/p11910lXn/78UA
7wSn1Qa6mWZyRU8Dsqpqo0KjUMRqrvOsfRzb6irql6fLYrbW61QM1/ZETKYoRGsA2OnXc/5aUbYE
lpPWktfs1pLhKNg8PYSYXHyZI83Ym4yYOPzmlUEHTyf5tV6s/t+ogoYeDNsitSZGy85Me3TVxgC6
p/bn2bK/GZEiEbHlWdDK81uEYMa6Y1dV2kaJjwph7Oop86Y4ucrn+MVR7Ta4rM+WyzwVJpjylM2o
8KhogiJ584IZaLdtfrTt4EfGzNl/Xi5L2wwv8M5A2tdCagtz5OeWoCHdSWYNuukPi8extaKv6Utz
xclQvhb73N9Hj8UXicxNFU9kCkbekjl2rAUy6TflifntY/uQHp1bzJajkPWspu5wWxwVv79SJS/s
zYsec+YAbEGV7OMAuE2LilpKksKxelR/5vqWu+JKqX/Mfu3L8Ys2z9mJPOEFjHBmJj2FPLy03FH/
qdPd5bXcNM0TAcL2dW1v5myF9ffT6saTgTfV7MJRAjFilXjAzV0z0R6FK4NPtgu6xIbaWgYmtf3e
WYJ1wAsRyDSj23UUDTe0XPxKVqPeWD0UBjAvh3Ql0LzFd1xuFFmil33s68mTBTCtmY3h5eWTSRC8
OtOLNDOnFhyXrQ8gHaA/SS6mjf05U0G4yfUyxijXAB5kdNl/HpCVdQFe/4jIOvccVv37/mOAFv9Z
MHGkRV8aPbMaqKPkvYehfndMI08HHcflVdtw7Bb6zU2wxgIYAA/tc59hNJ1aGFaDfWl/dkXl5drt
UstAQ2RCBKfrlLFpzgl06bPOVbLaV+jt0ssa62VSBG9bTEZKWYXkfj8hctDs+dib1QH0CrLuEm5J
QnR6tmaCpc250xdAIUfeXR1jj1TGbcuqz5TOvyKMmLtOaj+bVmNLdmrL4UEsulxxhlBbEO9gMkSY
BV+01rUxV5701aeerDdm7dwWQJihy7Svu0LHPA9aTiLT10b1gJSFpL1385BZmDy0MUKM147gozSz
Mpp84jW42vYKDdD/azb8vGySG+ON0A9Q3cjCg3IEzuLcJst+HFPTRPlEPSY/eEtT/+Lc9n71muz7
p8ZzfBmQ4ablnAgU3CGYrwx9rOzWbaKbYTB3o44mrin2Luu16T8cVNoAUcFxSwS1TByCFdPZ4FFv
JjBpF+AMi01fGZG2BXScf1nYlkqoHfJ9QoVDF1tEk4UU6bhApVG1vKHrglQ3/TaXDRZu6YSir415
UAsX8YeyLyGop424SJgCXGv6k+aK29URBqH/ZvVOJQmHrkImdYgsSGp19ZArxiHSku+jUwCSx2j/
4rED5Is/agmuPmu03qpYibt+NPcWpq/BCxk6EZMc6a1N+iMGC3hu6E6RmnlnVaA/mlUdV7B5DRq0
Q732jsT0ZIJE03PoZDQ29MHXPA8xck3dfDcCh+D/KUc4SAuNWI5rPvWNAs2GNXOH6DPg4S+b9kbw
AsIMamkoEqJfViziDm0RzUuEVUNyYPQYtfbq0CVulKAkOdE7W8seLwvcXL0TgcL1VRosUUqnTn2F
/CyKL6l+72SSAdZN536qlHB5KSCSQCcrZKANt3rW/B6ERvrzsoTmEdOC0n7/rbfC2SIKx6mh5TCb
GuSln+pPzO9vqxCdPrcawAjBdxJ7bDd9a27a/eWV3BILsFjM7/HQBtVKfr+cPFYn5JDmQV1Tv0P3
Kv3UetF9GnBKLnpneOCW2qV3sXSGfGO4AoVE4F7wXju8jcTOEUqRvFKLAU+F0at/8bfRuCOvoLz2
mr31AhqnL+q1DT6N3ezKMuobyKvnsoUjESfMoV0P2doT3aV7BAxgKAl4Wz3P94Ox5CoGK5DXf1HD
pEQEzqfow1QWsmwv/MkSCBe3Gs+o7899iklcTDRazxxvXUt987MWu4Xlmrs1mJ841OdOBoW4cXrO
Fl/Y8ipNrSlrsAAlAGYJm0DM99zKmMre3w9CTHYmhX/FiWFZJB4y0kKKkqCgoIVlkOZu+23YI+pk
HtrWjt2Dui888zDKuoC3zu6ZbME/4IWaRgN7X9voyOE8AxtkXSzAM473b8pGBTZisDNxgqvIxihm
QwRxefcaOWi6y6QQhhtFEoiwUBclqPThmXi+miRrbauPZ1hL6lpxgK4qBb0l32Pqmmhv5h3nyewv
GmaiAhL7nLkiljJUbDQg8pPz5yMEPSnLliyjE6c9bK7j6HYCbmcwv4Dr9crx8msNjOe1246cmveK
hpmbhrLDu73Sf75AcJKKqg+gshxTVE0AUVwfrLGWXJhb3XpnSgqRRmzToZyA8OLnn9JbBmqQhbjR
vRMQt3gtbqfbMlS+lp8lXliiFxHiDpDCrHVEsLKdD36wCTQZmAhFmyw/KaM3vBpBKb9xZEKFGKRo
/ruYKRc5VhhZyMJ311/dzb4RVDvlOZZpyr3rR7fweweJ4H2dnoAzvMcOWk/6kdM/oqAa6l8iFwOK
0tqiTEPBx9ICpHKYjwcdKNgyrCJ2SRpc3jlu8pfU4V9w4uU4jwW1GSSsfX2dlMC3dYxgdrSARkcT
5Z/L0rY995/FE3zqUrSs6xfYZjm+5RgYnoDIqsvIpmRCBFeDyUMMtfQQMqBGh/YFd9Wfp1kWmP6P
++GPLoIzSZK+ULE9iHcAEvLMH5Xam+P1/uzT0HmwAmtnevq+2El5FWUWKPiQsWEFNRQIHvyxcNP9
uqe+8ZA+myhHRp4swJKtpuBOnJLmszFAml39WOK7GpBizl9UzE5dltjH3E66Fa0dZGCc+OAM5V3f
J5Jyg+QkmYKvUEpNcwy+W+2wlp/SsRnD2bBqSVV1qxfhTBPBO9SGZSWtDjFIFRVu33qA8CpGVFh7
UBl8XxfPdufrMgm0Xx116V5+lUu2S8zYK0aupsaID6hXy0afo/XsDChWW+z18kmWaio4jl4t1Hme
IEg9Ol+ayUUlx/hihukx9ypgpPyKXNNDixWo2ltkWKJH83D5A2QbKrgSmhbw/gO/SXsDPuRmbiQk
yTIBghuxnIEuYwQF6WAf62z0WzRaXdZBEhSJDdlVFRe1M0PEP1xP+c5A0CyHYpOFBKbgMdRSLVtL
hUdEbEcxaWXtl5/FXRL2IXWdxCvvOSsRahCXtZMtoOA5stFJ4rmFdow9qRMeZpGs6VZi7GL7KJr5
Cmfh0VQ2zgctiXd9G+3qVNbqIrkjxcdeHKV2lFQQMznLfZSs7tIaARmG+2qYvsxrJ6nyvqc8L9zJ
VHAiq9XbE+MXWHZdv5opbpYY8b/2EN3xOUt1L3tPbQwdnsXFItoKoQrrKxU7pT8kQAPoXLJ4he6i
o4i+chzaZXSNIxhLUQcM1WtnV7SAlYwBOYRmDYnR/I/X7e9rlQp+RVk1qwXoC08jDLVraztn9LTv
1ncn3nVpwN+36S56Kkuvyw+L4SXxA0nRiTPczFeyaEViwGKLjIZX9qyu2PfaUr0qQpp8lCS//8cj
+o+2gpNJgP+ltBO2mqOo6a9lUFXugMcIH4xnr7GXBJiBKo7/HvvofMOF2CUi9eRgvgTOe2l8K/rS
2r3btrvL518WIYl91wq4AyZlxVZOwDQGjdcX9ozhYa8J0sitCrd85okJ7QfA2wKJ5E3H4IAKVOWF
XKSRz6PacdCdqUvfJav11TqhguIafr1zvPSgjl6FV+cvhbr6XuYq+A9/OLongoWFbWts58g9etf1
fhyjXaw7VsWTvvyQaCgTJLj0MQdIueogOzF7CYwE8UUJpq2ZhQWSUcAWYLvGq7zkplAku7p5KE40
FLz6AFy83KmhoQn6pyCpkzhgWdyEl/WTbOAHZA/g5o5UgXprsjxpZP5SmXlQms3fBBF/lHlnVzl5
/WjKaE0jRl18B2xaazXcGr0lCTy3vfmJDNGbI7C1a75TnECk8rWrtQcHAPOcXR1muZs+ySKjLdNA
bx96GAByyfmDzo1/iGISg/cJbos8x/0YNMu+MytXU2UkyVubdCqIf8jJ6jlOpjtZCUEWfVTSZ/DW
55VkgzZFWAaqdih/cgi8cxEFCB1bmi14MKor6qCREmEOJdIDk0yyxMnmsqEPUkP/NxqF3r3ZiTba
hL6rsoc2epf6SwWazyqkcR2strO/bNxbR8iw0E+qcyB+jAqfKzUXa6ECvzv1x/Y7GM/RbCkJXbdX
7bcAR8jGKJmtoScJAtbmqwqWpbIqPX3+eVkLsaiKEiDm3RydN4/CyDRHcEE2qAWzIRpjtw84Mw+8
a3no/f56eMx9dMAF6xd5GpE/007867tM4GYB2gzTqHyC7Hzp2KJEgJuasGa78rY9cjaNAVdl+zzs
ZMPlYtT8jyzdMDCPAGB6WN+5rDpRO7Ykc+zSBwzwBhz5IsFI+3RUQ9UHHcWdIk3ECjYIhhfYHe+1
BByoDtIhwVdkUdE6WR/h2ljjoCgAH4C8GRqcJTsn2AcXY6ChWQf1N+ZOAVFwrtkya1pT6EnlGXf5
4zBezT/zG8dzviFfgtepD2jQiXoJc2WYUKIv5IIxZov0r8ZhJcHifi64Z1OuVjngyPPCnT8ZwGtu
nsrdBMi4DOlCIATIAh2RH+uDRMFI1YzaawmAaHf2LHe9BpWN3+2R6do34Om+vKxiGP1BlnCuraWr
nbiFrOR6DeO9tp9WYHhcNfv2mobqPg5HTzHcMkxDyx9ChmUGz/VVhOLN5Q8Rywfih4jZWIUsS4qu
R64089kB5PXvXFUaEtvNTsoyumFNp5sqNqxn+VxGbYxNZV9scBbrQRNWeFymmObHroIQKZAPh4tM
Ox9UFE6K5kTToNVQkdNfo7gJb+0WkT/frEA0j/Y2hqepPwVcYYxqgZqLH1YwLpo7ORay4M//+RZQ
xhjAQ9Qw/ylYtUHGzMyYmrk1zgydG9eo3i7vqEyCYMVTmy9D1gHmxTI6t4xLt5UhEm4fzRMlBONt
gBi4tAQ+oQ/a1uNg9+/0ZtfKQ7IHGAtM9rJK5oavA/HD71UTjbTPtTXtbOwgR/8GEFJ8VQba3jEM
FBTX0K8BuE8942peRy96iFDonG80vfKA63Ecb829WSLAxf+boeE3MDdOwxZFgCcIEFj5zU0RKUA8
0QAkA2Rc9Rvx60MGOPgX/bppkGRxVVeefPt4ZXD/dqKTcGWg2Xjp7ApHwXlqDvwoGP54w6mn/3MU
kMj3ZK9Ug+/M2Z1oU2rAiC0TeJ/ozhG8ebSiSJ00yC2aYKpZzOd6Qamyv0Wzg5epaJpIkbpC6sWc
hsNYB0BPCpXpXldU186Kfdu/jFYSGu0atsS4G/Rmvyyxa653TfSTsdTrurfGXK5qqrnl+GzPX9uZ
PiVJ6hZm5TvdXTLmGBS/r/LPSzd6Y/+0Dt8llrKhHwYEgLTPO2iAqXN+aeipUaGjq1+8iDCvYd/i
4rWUxZkfDhjW8FQG//tJ8FcTY+3soYQlRgBMV6r6eYzMf9lBBSRxLgS9segxQdudGLxo1YQuo5Et
3gjyFmXYA2bSK7Ifl1drW5M/Qri3PtEkYraVzTqEKGMWkK71W9n7QiZBsDeFFH3KCRBcYqtkj+ZC
M5hVRr5e1oO7NNGq8QOqBeBFh5MBn+tBeqDAkhS+wUrB24lW0tLx9RqJnuzXlJQInSXvWpk8wQLW
uWZtwqBVCu6gQEfLnTex5Tu28i1GC7y3ZLiyh8K/rKVYkv7HJmwD/HoIpNHBItwdK+iDImuGcXMO
phSDWONrB+hHNWi9ejcBfu6Lfpc8Gh6gsJ/SkMnm1j/c3TBJDovggD0UbxExRVMUPe2R5l681GqA
2P4jYd9JNEviTa7D+VZa6NBGqwjHAeU4mudbmetNkYH4CZmtVfMqsrgEcUG6gtUKjNXMdNzLa/rR
PrGMgF0EmgrMxhbTtdlItLrttNVzSOKNg+am5cNfSACImOGomCC2xJdBkeasbgmQ+azZvF5a5UDs
VLJmH19XNuY88Ibnw1EYLhF7OxOQ8iZxZ6yegd2xFT2I9fjQYKpszmqvSLpdtwJJ8r6JPtVMvSqW
3ovS0a3HSLKaH+80fIgDaBq0l9qWiU853714TXWk2TPVAybuM5Anykfq4cJ9Go4j0MwaZDQ+dXLS
h4/HET0iJh8u5fMslgj13K/DSllk9579rdLRG+wCzWxHZjcj+3RXHjC1/Gm9Sa5ize0/YwhFsvof
j4WFVy0xDAebDFsSgiE7d3Jww0F6HNNQSb46COxMMkoO/0dDtQGrBHIJ0Cdh5lOMGyecx1JT0N5T
2HX8VqoxYHqHkT1eNtaPukCKjtiUD/AAn0SISUbTmK2lBvOZo4G6lu2tFi1NSIleliLWA+HIbAAs
GMDDRTc5YH+EeyfPjByVGFCfzQjX4n15HN4KP32cdytCYhddgB0Cs+lxQjP9k5IFpmQtPz6+uHxT
xSSZCqIERxXkg2p5rnFhzF52jSFW8Fm7ilftASeS4nVpZV60nwITrXDjGywopI8Agqivmp00rP3g
684/Q7gcVbNcWZuh746xaEZ/Q3plrUrnppxF9fKKf/SqNpJvKnCncDBhKsK+NhHy93GDyf60/rEC
9bKuYi/q9rG5qzBRclnWlg3hFkbYgo11PmBxRdRMKnOCpc6kuLLXWv1W27NzVUZLJzl5W1oBtdpG
VgmAMKZ47ZfAxJ4rA1qxCJvTF5/ylH5e8tLtQfEFbrq3y4rJxPEjehItpXOVRgvh22VhBtEo25ek
0B8HOj+NCfAZLbrIcJa2lhJYX7hxwczJQ8Fzic2Mh7lC1tkrRwOTUQ0ejbvICi+r9fFJYPPxG0PF
TaiBWkm4cce0jBPFMGePD3f3u3w3h5wFQJbP+eDAHBXQPYA/gw2qFiSe65LkAxm0hqAEYWjXjAzX
nS7T5MMGCSKMcxFqQWqzjuA+7Lx3brouPWbZXH1PJyu/acuFfMsds4sl5v4xayRIFcyiTXExUbuB
vXclBYl6C5g7h8THwcDEUYUmM0VJ3dryoqZioU3YstfUmO4vb+IHSwE3IuY6cPtbDqIM8Qqs8rEq
I0cv3cEkXl40x8qYUQ7Ud38jBqEZkjigjBWDGTuas3TWIWZN7bsoUg7J2BwSTXu5LGZjI6ENXgQg
QkTeW+QK7Gu7xZ0OWxk6cmPCX5EocbMxOzpGGMsS4GJ/NphDANWAHCqgv5DkhIWem43JxrZeGMVt
dJw4ZgPvjTb3PEtgHDuOiuEltxy+Yd7LQA0+xkvvot9HtHlcLzYzKWULwKsJopMDmoZfc+QBeVtY
d8Uxe03PeJEPkm5ZCljU8EJ+j1nEHngM/87oCCMIJJpU94BwW/7MwKKxT5qok3Q4bYlCigtTQDBI
YolJ/66gzoQRdJzH5dsCAobiVynDbNsUgYE0B9EmoDPFCSAwWmvqosWVC4zOzjPBR3o19RjTiUyn
ldyh/DY+e5lgrwDmjCQ/wIeQ6eefcuL+h1RNW5BJAVtVc5TPZd4Uzyng8fsdsm3DNzKBAlDimbeO
AaIkPIoJYkv8cy7R1FMl70aEJTNZtdQjSpR+TcDwh+xKPGHCz+lrIOiueHjIEPg3l/VEshCZ9N3Q
DFmEZV1j5zFPe3ea7OOwyCBpthVEcgOIDoBJEu8E1saGUbeAq02b8bEf2aHOwZkZrxgMboJ8lA34
b2v1R5xw0K10aqeYmvBe9ah59cjycGwZyInYWEj88cZth6m3d7wCCsg68WAD3l7JaY2ta9Y288vE
7D1Kps+X3eSmPijKvNdIcMcIuzTadm5EC3ZpLowY8Lh1nByKAfgV7ryCjPqysE1fxblb8TiwbdSc
BGvUF7XqtTiCNSrK9KKqRbOnxpDvwLNj71azmz1HzzDJ27HhUJkzQY6fLjGIjgHNHc0EONb1FAWW
rcahMQ9OcPnzNhccpar/I+3KeuPGle4vEkBRK18ldbfX2I4Tx8mLkGQm2qmNWn/9d+iZe9PNFprX
+TADDDB+qKZYLBarTp2DeAl+JxQOTs+KZ/V9bK+gzua+9W2Kx4fF0r1uN02gpOjjQBFG1NriQK2i
s0iN3gEolh+gU2Z/7PKOfr68kK1NRbLnU1B4Sh1gJVVfkE+6iV3O4dw5QV3f1vnBBNT6T4ygeQ1O
JpCRqulC1rLWNUd4jsVGK5wq07qeypbuOjHGmiC2vZ7fpuRXPQqbXpqlTtKAk7emJCpX6AZMIjBN
DThq2wreci7k0G2qhsq26lOoMzYQ6awp/Cubml0rwNvmlmX+Rwv6bUrxNKkxFK9CbpD9t+eAweVn
vmhwILrVyLh59M38bKzs0uegJ6d1MBoPE2phVAc22TRiQtcUo/eQWlHvs472OTMo3DkZTeg5+PUD
ippmOJY6lYzNyIEoKFmTMQBnqwcnm1nF6YR0Lql2xQcaZrd9mO7FFTUDF422iETjYblqNS6xdVwB
NiCoRgHXhWv79CPWk/DwFrVQTACoitjjB9OALM77z9GxDcW5V3PKSE6QD9uds5uHX3nShnmSaTzu
vL6H1MNlEHR3bFk4ceRWHvlDUTOyihhPNPeeX5MXKXwrG27Jp/r6Tff2vWKObykxri3waVsUQpJq
9yFumF/GoA8OGh+MKtX8s04WTQdchTP+YwO8y3AMhlyUKd/OLCe/qBeCWhPrjCYwY4JkO20AO0aV
lNwnzurt8p45j+lMJidw20zku4IB0JMaS/4XZFgt48bzhP3SZ2V72y0ULanMy3QM+xt+BAgCJsHg
ShCgUO89zF+jUWcWuFlWOTyfhIPWjc6e4KioIxRT1KEBHWEqkapUd2NF0SIc+0zsHOgrhb0bdwdr
qKaQ9wPZ9XOVX5HOBe2BY5QfL3vxxgopHv4MFQAX94GKIRbMaC2jWKogHr670/2CYvVlA+cgAziw
B6UoCHCBStNVq5c06eeiSnEWk6o1oRLS2/UeWcQUcLMHdrj11l3vdUZQVUbPrxZjJfx1zmtJtl6L
/QgpOvEHN6DcUijSEwsPP+VIzQ5NjSxnKAGK9p4Xn8dp+TSVGsrizQ8L0jwbr0rJx01Pz22zcl7U
7ozwkM5QWs6yfZL2jubjbsVxuKbJ0CZET1eFvSHvqYpigJHYGsMkZVdmlh94TiPNHm4l60d21JTW
ajJbOBm+WL9L0PQSPyATV1yVe7ZDIhgsQ1iu39I5oncSP0E1E+obXxKwKgredGwayJnl348ioJ0a
Ds8Iuk3Ma2/BBnaFsvK1ZoFyN5QH3okNxSXEanlFsuC5CqTi+jB0dvuylNzbjxW3IsxJktvMTpc9
gW7xlxVl8vuV3IP3J7AQuQ6Xf8vGt5bM4EAHAAAFZm0lCUycqvbBWAPuLDHeCvNxNgXEmPktdhpZ
da/Z2rP+iQw/JgK97VC811VKgxLTK21Mex4gXxyCdJKQuXy8sbz4LgXNZVTX1RdRoK52eZEbjot+
BkOmKxsOZ12AxMjxxszBOdsuMb5iI267Pu4CDvmg9xuCMLckQLakUKySCQy93TflYIFszaaHnGb3
WVreoWn7PiSlvNDQgkIPGgtCG0qdjJiGhCSc+jwYm+wlyWIz4HbxwiC9rvlwW1cnSoh4iaHnhHtO
7fclVUb6zEUjuN/x6+oj/d4in/qZyqLRdCcVwOIPhRaEs3UEwUmCBh9SEWASlD4XHRdSluBhBHnW
GjQtuiOW5gRueD2aBiBmwDXBTNRYTg951TbMsBkH/MSfALuX/a0fK+tNEIvWRvOjiht0EqcCIpTv
9g+4IIgZ3uSQzprAiWeWC1/mOSwmL+DD393wY9VqbG4tzpa1b1lltMAPe7o4lBgrE3x8M0AydblP
hXFfrx+ymlTh1E2QtMrL5d01CDDtIsPFv4ia5OxYr42HJztQCl02EPFY56BFCUdzIeRw+ftt5aco
1UKlVK4LnqFsHJtdo2/4CPZoSJ4vOx4NnzGbEkdeuIZx0Ny4vVbOaavsDpuS8JfhtIEz//R7Vi6N
x8JC9DBMjkHJbv2AYYokWMs6bCoviv3lAzDH+yRum4CM7pdkyN5/u9soOQJ6i5oxHjbKqj0/z3nN
PB5ABCON/Kz+lbrNr8ufVj4mlTvpxIZy71XV7DStYIgpXgb4w7xLbRZ6JhQa/VHzytg43xKEI19o
toNrQOkDxakUsyXFElZG/tkrm8+gN3q6vJoNE3gDQrrBQZsCLzJ5Ax/d4thLbo5cIISU5p6bFFgz
jYVzaCK6nOBrB1s73rSocyuXeN/ZcW9WdAnnfftCw+V+vHV2bpB+tPcYuo90mogbdxhCPnrmsIcy
t63sTzyYLm9iawldKWI5YBSLAtZJdPWarSf0iR1lWWhbuV5VAreHVsGnwgV/V5gh95JHLH+hmNG8
K3flodI8oc+RsyhzoeptIRbjaYD34OmGtdwxFpcuC/Ac7o0HcdT15/LLeUWBNszTwI+QLqChlr+s
YQUk6+d5V4PYwLrmBx1wccNzjn/ImXM2JPZza1zAgwFSkLEUoV2Yny57p0qILy9w+U6RhxleZKnd
rWEwp0548J3ke3Ndv9F1j3v7BryiayBl7LPQvBlv3ch+djA11YEYKd5ZN9bTAsYictX+uPxz3uBc
ytk/+TnKacntJncGAz/HPmQfDRaMdz3GOzGLG7GQ/yo/mC/1Pr0lV71m17deayeGlcBmTLHdrqAo
Bl6ahGRXRrYR/CMxKg4Apev2duMMAYIhgakEPXwcjlMn802DghIXUaEC9GK0rcgtRkAezd3l76kx
o46J9bypeGfAhZLkYbVv1+w+zTSvlLcq89mWSSQCkCU4NOpbzKy7GK9nnBeJNOc4NE3oPxnPNvRH
MdN83aGg8mP+yF8Y+B5khjbctRmStjgA8nivG0rZSOtxL/73x6gPNrvkAmOVhsxHodJEraYPqnwC
qasNgGDc3DeD84Fk8+vlz7xxY51YVe7lODH6oWgnjPULI1q74rb12E3ZmbtYly5uBUWIbMt5IjwJ
geeRH+DoOuF1Mi5zYmCI8WEeDjSkwISD7Tgwb7I7/8F/tf4HsNnW8jwHEiOoZaCoqDprNjsT8BJk
CdO+BcytIHuHgweOMJRnpkJTBz43hr60b0q6RtnjPCvMOHbPrKVdQ88XtyDgD3BHRAVt9/YfdPxg
CqUKgI5tmS8qZ34oMtzLFN1NDMlecxtsxtX0F3VK3aPvPJCf2lEuzJnWll1YNpwyrlASGeOvE7E1
7z2dDeWyRK/J8WKg3EMDeggZRr5rorFwHktOVyE37sjz+qkn9brAgksMjL7T0JjrA1n4/vJZ2jAD
JnLZ3DYZULFqvjSnxGlQuQc+e6Xfe8u8iimImeNCB4jb+GCYtkL9EVzx+K8K+2Mc5AijV/HA4eSq
8wnIfdp3hwWpHwGSSdRwGKAASpCvnWlOqxUmptx3w9X2rkwO5aMhXoLU1+rqbi3o+Omj7E8pRgDr
rARKz6OPEau4fow7snv/5qB4IYXp0Nfw1f6Jv5jNUkMLNYzXJhL8KaPoOb13dhs5CR5xR1aUlRhD
Qc26gZX8zhxC+1cKNe04ivfLKzrY0XpTPIr/geTt/OoAszleV5hCwF6dvYhjx01LVi4rlOmyvWF/
7gAHLZe/2jS5L1MRCkdXgjp/HZ8aVHKdrmwTAXQrDPqpEZiD94iJ9RfSuJ9aM8kPXqp7HG8crZMV
KvHOXpmbdim6X7LNShOIiSVd0MV/vdtHkNT4QOyCDPf80V/zcTIyl64h2KGDbE4fiZ88UKDaL5uR
TnCadqCPJ7FLKAZh2vWsXLg4Y2L3K1DscugBtPdpDyoO6+BoZUE3Sk+nppSNQkSSGUcNLkVU0qL6
O3uVNBvGbg7dIaQ/mxcS5Ts9F97WdgH+LItDEGdAJ+E04DaVPTpGNsubsPvUDCmA7P6d63Qvf/Ah
Ma+B6jFahpgbPjXj5yvpCaQZwxUE087sBjF58TMSiizXbNnmgixMqqNXDd0Upliifj50S4JRe8sC
dhUEEN7sf7F7TUK6YQUAZwxtwC+Ij87S6Xpaw56GxvbXMGnByHK9xmNYObrxg20jqK2iOyCvVsUl
nNwhrdGJNST2V3N6ceoeFaef794Y4CEAqXBQWDVdtfiYccYME9StoTeyoAMej/eRMK9qT1M/2Lg4
0IFDQwjjNciDVEix5UIbZ15sgO9cMXyAtJK/S8iqu9d1VuTfj9KH0iJZxVpsi+Hk93PW3/KVaTKU
Nw1WJSYApgadYIBiEHrUQkhtl7kxM5mjRhiMmqM0nDGaGZWhFWA67jBep2/nFlLTEbsxbzGRat0l
N+Xt9Fp/Wr81oXGdCLCC6B57m0uX1WM8kVApV0uFheWk7uhnAOzlTersyy7Ok71p9VqRVcUrESOA
eAeoEy8xjIWcFYIEdRJ7dQrMFfjTrhuTX7wzr0yDf7/smMrFJUMR8jLMK0lMLAS/lKoZZBImTG6D
uQ04x+HOcWL3WxnXdmigDHWowGMaFFkuostGN65nFLjwDEHygVKFOg5bAELTTY2cKVo8/osKG+Ot
rEhf8rrm4MV3eJiZpLtyeK7LFDdumhPLyuuum7HWgWH7enQ1/CK5K6ZbM5mjLiaaNW46CsA8qDwh
c8QVenpGMpfYZVGVHBCExAnbpUuuq5o6u8tfUvESmV7JCjIq/5ChQNlTCcPdWLhm3qNYzVk6XBfd
NOxiNkFleKgSTbl4a9MQiAF2lONzUO8+XdDYuCBrSPHpYhEvbgBKaHK1LlO5zyCfdSAZoYEpKAaQ
ITiv6UxtfUs5QQAlKKAM0KFSTCc90mAbybexet/NfoyWRNf8Us7B24c8NqFsF6pzyywqfEibtOar
SBvvZTKrRuzE0mFccC59A+TSVQwkx+Ud3PJI6qFwh9krxBN1Bw1jMuUwEQ9IUzhh3Lt/e7m97+m6
byqwslw2tuUuKBDikYQbW2LNTj8kOPmZuxowNlBnn/pWtBTdXxQcxZfNSK9TYzdiCrAxb/++FSqP
7gcxjh5yUySnJsSwd1VeFPsC2NWrYikABWmn6mAYaQPpAZfvSDWsmqxBcRcP1RSMhFhoZsquLPpi
p6sE1oc6AwPj11hMUVt/BNhNc7iVTTuzoHzHpuUgAZYkg97iholB9pw6V+3sPpOOHy5/S7U5dWZL
8Uy/Z6KfPdhKr0ESVwdyyCUJPoqgH0IJ7n93svqvRfT6gJtHZ11tz7ZzPBpgQgXpurdiDvmHu3BQ
5L4Tl/RmBXRlDmZLwQGDyHK6S9WUzWPf2GAG4v2ty+Id45bmbCnufmZC+XQDOq5oOsDExOYH00yv
+TyAYq6Lv13eI50d6ZBH/l6vDVjMK9gRU35lJ/4NzcQvm68f/8QMvhkAwgypquLXPkiRm4l78Lp6
DB0TYyVOt/Omq8tWtk6PTVAdRAn47QydLoZgUADlJwe7X3h7j1ePzPCeL5vY/l6/TSj7UuM+S9va
BfUUjk4saBLwZvlIXaHB6OnsKPvi8mwZvB5Lce360FbrB38sHsZx1vnZ24k4Cnj/OtrvBckfcuQA
zZq7IvdgSEoRO/vuGcKbRjAc6nsj7HYGRtKcmyQcD9VjvluC/LOOBUe3ZzJeHdmfOs6ylsABnUXs
JkgigJtPc/1T5YY8W6Ny/9fJ6sejjTXK6X1A5L/OJMpGTCqn++IpfQagM1pB20/v+Ach6TJD6BM/
5t/6IRgeym/w1ss+pNwxZz9HpitHS0a5w116Fz+HgJncuhVX1TUSoL2umaT7skqCxaiw1kmGkM43
I4JKaebo6Jo3I/zRiVMnGA2whLcLwVI8aACa0dQG45V1kE2V+g6jjCE/zJqDobaZ1a/HlFCSQyiL
sxUmHbDJU0hpWF8kmbx3sPdJmN7Yf3AjH69QifUN99zJavEVreSxWe1QrLr5CbWZcrYiJaYkWUqT
3HxzT//gosoo1qgUQRkMwGeDQ0OAfbAMR50bqs3GM7tKjKlE2Tut/JJTSELZWObP860XeodWMh7q
plA1h5ApgSbOC8tESR10uWLH7YNdPA8VjYQLGLV4X9L9z8KkRBDkV4FnUgE/dTOb8wqdw2iOzQh1
4s9sJY3mEG+eriMbyiG2BsyekQU2+GqECU8eq6T/dTlObN4BRybUA5z1fEhr6XpWuRvMZcemn8Ix
P1+2srkvv62otB9Dg7ahWcDK6CWBZ31sEfa8hINr6K6iOvZGzZLUPKAicbcieQflYfyQo/Axi8+Z
pXujq+17df/V5l0zUKMEaAiOHe/mV/fGArNaHJnNoT3EERRDESrsq8UMPb3sj8YtVCRiXDsib2U+
tWTmviX9Sxr3mg3bDroASUh6Pg9iTkq84HEF+H6FHMR86F/sELxxz97OPKCmdUANGj2J9HDZRVTW
iH8+6JFFJVJw3xTW+E+S0F2vfmB9MXbVzljxVT3JkBoBQN99Lg8iBFFxopVj2Y75R/alWx3dmFnp
2RamMKRuibn3v0/3DWS/IgmMWKJxDTARpOMm3txHfFrgY/GF0cs/tei36b/5l1U/1GMOZJahCSCb
R+HIgpL4+FNH6CTjYbc8+zxBol9EGV01fextZzkyo+Q+w1Bn5tzCDD145V726dnOfFp+jrsuaPf8
ht/rxHO2U8ojk0porGyaQFcZJuW90l33gQOlege+4t/ZyK3A6taEEA/6RAHkqR78JPC/aXWvNqPa
0W9QYidJmnxMO/yGdeXhwr/z8q7NX7KChGY9h5ePh2YnPaUQKWqwGLEFtorlqQBlJuH3w/DOueB/
juDvBamDKs4Su34sc9iq+nulXVQ111aqya10C1FynapNQeacwsbQLoGVeBFKVxAizqLL30tztlTA
Q46RqgIYa7w5u+GRgjcss4uv/z8TSsCq6MwKlJIwjT77USrWTz1pv1w2od4yqNCgPorXv0TuY5pF
DcOUl27SASMdxvfFB4J4mN2MV+WteWivpQw1RHtR9Ad7ocbbVPjtm100lTC0DewjmnJKAtyN9ZSW
En7rtDVCcSx+1RBZvs8b41cMocyfnRD1r5i4WcgTk1zlPTqT9QA+dc36pZ2jl+M/vwPk1UA4QxL2
rFPt8grSoKjAox/JXqfDfIW6TpT9JU93qnnBKY75rynQ8qE2hhlT9VNnk7GwqceYxFBUxS1PQEsP
vaXmOlm8RuOcb2C082X9tqW4jjFQvxICtsA7Zf6N4bQaRwECSM3oEAyImezQJ3MRzdRq08CrKb8u
VurtLn9cpUr3z4LRBMOAOcj1mNrYW2ODYnB/AGbDLfwr0bvAryFwrWNozrUdWFkyaS4KGRDPlo3a
KiAVDi49VXwEr+8ym4a33fRvJBeNzJK6g47pd3thv80ocXmlJXP4iIXh7CwHy55plMVe8mDEw/Dg
eL3ucaXEmn8+JNhLga6R1WMVWGoU4DeoC4HSPy8iUpWvbM1+XN6rTeeU2Hs5SknRiT1NFca5MefB
kBD8tm72bODLHkM3L3ZT/ckpAKsG2LM8IvsJp4bspMOMHsguwqH8UkK0x8ruxfTp8mK2vhfCGQQ6
XeBxz3p39Qgsw8QNGjIL5Cu9F1iTJjTL2191NHB4YgngDQEiScle55lXI8i2aBj7U9S4JfDbz+UP
PyUhOOxAQvbz8oK2dgdwQQy5glQDAVPZnYn1DTiWKozaNy9m/KkHeag/aO7NLacG9gIXASZ3gbNS
IjInHcOkbUvDKpnCJXUPFH2KokR7tyw1WePW/mCeETxuFpD8YHc59YG8SIzadQsrrEQdOukUUl3Z
SE22344M/AvztphAdtA0OzVhL5SOLS8ttK/j+/gpAzPOm6wlUoJQYMBQly9uLAmdVDQaLYr5I0zD
ndpb6qU3kpkiuK9ufNcQOkdWbllXl/1g67pGzxvYAkzmEEkPcmqmXEg/TwWWJQHC0IELcF3/aPb5
3v5KP4mdrLTIJ2EegFf3sunNBWKWG9hOIGWpyuPutwbmSIYGKjg++N+cR3vQpSIbTg5IFcaNQGwN
CLB6pvJxoYW9zHJtww5zkdNBAoO8cNoDJB9auxIMSrpH4YbT43kEajQIGABlpR4sCvF0fzRgc+3y
Tyzu8eFo96Fdlzwo8y7TfMON7UPrAJ0DtP4cFy9fxSuJ0RcJ/ISGoJ3Ogji5fytYgYlnt+yh8voR
kNakQgUQj6hIh5xQHhM4EbAN/hUX/COY+/PlBh89P8s2tlYBSq/QLI1rkj/xloDCs36wXWAMHE2U
P/cWyTqM+Rno4QBWpuJgurKZHJ7OstGJUXvfvEPtXjNmcL51CIXIHzDjimY4pqhO11O0Y5FlSUfD
ycY43CcT4hBu9t2CDs57HV+SNYPMUo7vg+pCsWNjsBTJDWKvqDFewJ7Z9L5Cn9wYCWQB3TRCoQcg
+ulC3MIbyiY1wQtjkGoKWsdM8UAqYqFrk2x4ABDnoN7BtC5kTt7ksI48IDfTJUmmpg7ytsiWQJjl
mOx6Mls8qIu6Q+ab2i0Nlqqvcw2caMs0PAIcQz6IVs8oPOw2y3xbzrbWFqc3qzW/0q7+6PrgjGH+
sPOoGR8ub9t5NMF9KYHogKDixlQRX7z3MF7HGDLgcQgxRR+k7hJl06zxjm0zCPiYIPQlxcPp5tG2
n9LedoFHN8wfqTd4Qc4FCRbiaUL/hrtTsBqDAMEBjfIZ0sSx565B76MOqFmUdVD0boFhHtMxxd5c
bPNvXnVI5S9/w41XGj7ib6PqCEhSC6AMZUgu7+JDs5+vMiiy5UG+0/PZb0SME1NKaHRXiM+6KfbL
75NdO+TPUNLQ8UhsbhbivMRc48ypfJg2LXMvi/ENndK0gyHJM2Qe6xwIjzWah+WmKdzRMhsAYkeN
GkZLkqr0sJwUnJKBsNm+IuKZ0O7z5S3S2ZFuc3SmFyBRoaKdgLM45r0ftnPW7vrSn8tgLpL0+bKx
rT3C7Q9oCYgigD2Vp/zImNFXRko6JJ9TNRiYJCnYUB9Sz2rH6LKhrVUdG1KKb3ksmA2cGKoDfXeT
+OMdr/kz3EOznq2ohIeiJysQmAFSN8ki0FCLKSacnAQAf0hXG17ggc03sb73wtxfXtPWAT42puxU
JeZmzUoYayC4fqC4Ve4BW8gPbenx29Upx+vL9rY3C3cwAhPeKWq5AaJVpFsNeEaSVA+ewaOFJb/+
fybkTzjyhxkZDsa2saSiYgdMoTz5c/XpsolNT0BclQkaAbJaCQtpa8+TP8cgeSBP1eoezAQIt/yd
bC5vVzCIT5EDyuESouZGvhhsEKfJhQj3vlvAeu6k7HZdS81Vv7kakCCg4IK73lblMxoLtcjJh1/T
UcyHaWkEKF6n+SkdfOsPAhBmL/5rSjmrwCCbTjHiwxET8CGvIU7A8EqJuiHXQaS2jhGyCXAgQGAM
IU/Zo5wtkw3AF74ed568Eo0MMSxX+Ww9tw5iOK91/GZbR0kSAUFWBI9IgNwUv2Pzv37H0w88zr7Z
Xv2Ax/hOFrze73540qEJixseL2+5oUceXremqLIFS+s6CCk7NPDofJ11mrLVllsA/w5iI2DGUYO1
Tq3YQzWPjgziQwmdchOs5tkjq3XSqypR7ZuX+46LowT5BcxSKYvhBa1NwwLhQD4P4jbNifXBKu1u
XxbLDNXKYj506TyE67q8eqkwQ9YxcXBYvgTEWVi4up0dzdZqhQs4GW8me/mVpYl/m7HG1aSL2x/k
9y9VYmUyM7OCNEwdtP4YxMsrxVQ8sNiazd10I4l+k3oYGAtRjgj66aCImnCd9ZClDzvgandsHdLb
3gbz3zjY6fsfReDKwwgCUhA8WVSoadN3HKMcjhWO/oxLZqle7J5rjv1W1JfD5+DhhjMh+zh1pThG
ORsvTCD2fbpciwn6bi0rdeDqrS/HcGPiJYtH0RkRAyHwBWBmIcuyjM9F0zyVnjEG7lKXQeILXS61
uSaKbgGmXTAop6Yd60T6uHGgmkm6fry262o4rL2ba5KBzeMBwPh/zShJh485lEqgRRI6DyZ6jMl3
76cUVjN21qG8rWmw7uZdErbP+txXbTa+nUwmlRkkY6fU4jjdNadsnWEeRjsc99MOykY7/yb/Ckkl
SKllYRZ8MnbdDiDoHTSS+M2i5ZHeOG7AmWA+2MUEwjn79zj5mWAFtpOhDvy3wdPhsXSN+hGQM6/W
HLqNzZTwZzASI+U65+aOuzTGdDe0PZyEhFk1oFiqATttrsZHicPBQcAwqhJNK3uo4wqc3CBurG/i
pVyCeLVZBJK8H5cvB1UHQm4bZhwhewodT5QiVCCIPY1uPeQMB3rv3ozRcDWErAyXl/m6PTAIW30b
MBuTf1+idr+jezmjf6XTgNj6nLigsFAHQf2MhbMcDIMsCyBdNpS4ujgJk+b18irVkb23VaIg7AMj
b4J5SK38rWSmyTRzG2Py6UH85Nf2Lo+wPHEz5QFYqpyDVL6zvlqfLhveWtqxXSU8izRGH9eAXVGb
IIpr0C+WxBvRZStb3gJhUeQtkLjABIJy6pkfm11vgeXIbGm+n7PyU008GhmOL/Z/YAndMAxJA/Fy
xlOBKli2MgZLdTbs/Sz94E/zgaXpH7g/Wl//MaPyVJSrVdV8RZUHM6VzBCqOaOz9vSBgEPyT9eDD
2SCwgcSmctXweJ7LZEBYdsgE6sy1Mr8MQkCD0XPnP3EFVHL+Y4qexker9ZpqpPh0aK1OIK+hv7o4
07yXNu40gGR+21DCBh4Hde46fR2kA7ntZn4/2+sNqmk0tFMUay9/u01jkqUMZxajt57idXZGrdJr
EaNmowqgoYJ5QUhWpXwPJbx3W0KkxZ2Cdy7qpWq/jXus6BgdkEpVzQdv5Xcg89j7Ivvu1ZXmBt04
sGgMoMqHY4ROpVr0tUC/lxc9pgUhpP06W1WOHKfQnddNIwi7KEFgbB5d5VNXcPOW89iWqUds1iB4
7T84vE3Cyx9t40WDu+m3EWV74sHH+DrYuTDw5ICkqD7k621iGffEngOv/XzZ2OaKkIOid4TvdnaL
9M5AuqWVEQjcnk28ry1Ts5xtC+jroRkGvRuVhokNObVzgeV0i7H0UVrm5hzSRQy95gydB1NkZ6hk
o+YqP57qbDnAuGNCADaYumm/MDNI7I9uo9NpOV8O5iTxeJZ6nkgl1CaYUfijBZrpJkiye9P/uoBn
+A92xEW9QYqHgG1P8bFidBhfXZzOqR4x4FOkX50u++uyjU0XO7KhuBhexz0te4TpOr8ZPPsvO24+
osO2H00oKjVl90dLwrQprnMw3qlJkeNksh6JAaZk7q3A6frbzqcfLy/pfF9QnYauy39syL8fPZbH
kibuPI/I0/3qYajrp95Zf102ce5gpybk349MmA22C9yiNYh/xbwzOJo+SCjZrh9aTTtcZ0lG8CNL
WV+mo1FN2J++e0VJPw7Liv4SA0YQLi9p86vhWY6KKu6DM0nVtBv8MUGqGiC/i7wRFOfcjC6b2PS1
IxOKP6eGB3brFRGmKeerxH9NIG5Hsjsnnq8bHeZ087sd2VL8mjVpAXJkXAKdxX5lnvG59buf3EK+
eHlNW59NqjUgk2KgBFRz7yIZY7Dc4l7zMEiBpBtH1tj7qz3rhCs2rmpJmi6V3myp0qd8vJUJeVvD
kOWwg4Fz06G27tE9XtoaT9jaJqmVjh4gkHGYST11OYQD0a0tXM7P+bhHCOTPeSaSqK0oe/BALBAy
g1Bd7WnTKjiCJV0BBsLV9iN68e48LogM6QKGjKBky2sv7FfJuB1gPJ2FiTsZX/qKGaHRVB9lWyHI
yplJnvE26NwcgzJVSqLY8uebLhvN/TCwcTc4xrwb/Nrf187ohwneuGEyxGLftnyJvNb7tq4mDfqm
t8K4dkkw5NOrOWZpAHHCG3s2nbDsLDfgFq/3JQFvOpo216jMmKFD0lvM7F4lvfV3w+LbLPHvh479
gnoPiQZnTm4bWvm3Zdy8NmPxtUwy8NumhRclZHHCGXz791wI59DbxQ1bWhA2kw4MfKtjhm1PdOQq
6mSMfCAC64JiCV5PKJOqZSY/czJMShVNsIJ64q7+IAlPsr+Tg42XkxmmV+MTudKdwvPTgTYvKomE
ycT8jN20R5EDnDiTF2bGMy1/jEDeXT5+8hifAqA8FLEkHglRi+K6P/XVFpoPNVQsMERMH+kQRw1l
ECd7Xofy3pZz1P7TZXsbCwJcAsccLDhw1TdkxVE4LmaeGnNeosMFtoB4aXaloblaNi0ArwBKVgBC
QAJ6uqLEqFCeIwJsr+1f09wF0GHQfLOt0GiDDtMFjgp1MzU/nkojAagHkb63QLtZGXsArg9gyT5c
/lRbAQstflAFv8H+1WqyvKsY6kmo5gAImcz+Q4JqfOHGL0Nt6KLwxpLQ5ASKF9hhwLnUSXMfDWhq
ljbe6K4L2qU0aE0eWsbPyys6twIWDrS+kfLhZQtt7tOtcc3JbocRIapi/rWX3zcJajr2tL9sZaPb
De4WaGQA3AQfOMOMJT2QOwK1ANSD0zocqUWLAOpk7EpCiK5FJqAL3+MZvZiWOECPALFqpTSF8O+g
pejYALAh/wRwFveAzNtVjFxJXBHPTemAo5uERsCj+rMcFZFkj3xnXOvIELc+Me4eIMGBxQaQQf79
6HxNZuu2wsHJNb05mvkcTKAe4YOmAr5lBScAREJAA5/rBokx6U3RCzeEqMFdgncCbtePtPx0eSN1
VuRJP1qL445pA31tB4pR7JvZDl94ysPYeX/iBioTFMXgLGggA3V8amZJclvQBrkoZkeLwC78e5dk
mrO8vZT/2lCnMjp7SuJMpu2+lz2gqXCF+/Ym9dPoD74Ygp5pQQ0MzyrlgJnt1KGWSrH7FphokvbQ
cH+fDrqr8DzEgiYFdMfoSoIg68ynW+B+lpXHoGMhmLByq6ipflxeyHnsgwX8VHgYSOCBvDjdk2YU
RSKbFsgd+mhIxEdPWE953tYhJEN0PPpvgKnTS1BaQwKK+gqIWdS28WALZjUz1iP24Cs1biTXbX2I
H+NPOeCLYPWtnkX4hT6WAZppN9Xe+Gp/vLxeuTHqL4BimQRlAhR09hTuUqjeYX5B+gfyiwHaNmkd
UbsPpunVMFpNgrrljWiPSxCo6QJBo8wIGUk2FTTGekH4eKC9EQ39Uza++x5GFUSqpMl/wNmlbKHH
SQbqp8QNLfad+n8Xo+Zhpw6TIR+DAyCm4uKSRe23evdReEhpb1kIdS4i6xyxMWif+s+YoUdwNQ69
CJtvetYqdUr5zKZywNoua3ujZKj3teOy4E0JaWgntSLSDQ3UGPF/HHCawtHSwI2X+VPudU44jE4e
Jubavjs+nn4A5YnW2F3fpY2DdrMHlrJwAi0jC9BrF3koqy6aevRGXw3mcKmgWvMPavn0TBpLmyLJ
x/eWAsH1zfgo592znR85TtDv5THpwube/ijudabP/RVvQxTW0FCTfSA1aWRFWUH5xMU145AxEE38
AF6mr9ww3h0+YcdCEozOLoHXWqcrRFuyAQImxinsfuTWD7ODlGj37fJJ31yLvDtlnEGZRTkW/tC1
ax/DBmmQngIiXH6zDFeToZ4HaCxEEqshrXfPNUrNUSxFU8iFAFMJPvqJh/YkNC/O86eDNII8Hocc
+Zaan3ZsHJpBoLFY+72dBG1rx9FSjU2Qp151XZNl2FfIwh66YdWN72+vDwTteOtCKkR9YRuFk7DF
h+fTiUd+Q2643b87IsvV/deE2n6hS8HgCQZqLb4/oWbEn8p6fWBW3u17Udw2mU66ULOmt6z2KJw5
GNYGz/L/kfZlS3LjSLa/0lbv7OG+jE33A5fYMjIidyn1QkstSYLgvpP/dL/i/tgcpGpKEQhaYFRT
3S9lWZInCIfD4X78HB0gw+ggz6Xb1VQQ9i8vVSzJRPnJYnEfEi7n7q2U4PnQBhyjVnnRs+bQ1cPR
Go7ZJEjzl1aCfgo8D1125KBcQqVNfabIBMRUWT+M+zgng684vS2IRwIrPNvHkKjg4B6xQWCi3JSA
K4C1uPt9WDDyAhxSCL/hbr6o6QNkNfXOjHjvVIrfJ5+06Q1KPIJ9WQoJp9V2Lo4TidQx5jKQgFYq
WaVpM/rovOR+Yknl5nr0+RkrzzMNFN3xxEMIAqIfYzvnTjCMiQmxJRhrjBsyBqG+nqQG3Wav78BM
G9iWB5WnvPycaVUwtN/DEnojfexLoMatLF93vM5x0E6ZvJQegTt3JSD3u8yHLnCaDqADxCSY9FQT
ZDHQ+CQZ3vlfolpGKUz2OnSsaPrQzXd2Ia/qsfflnAahHRRWkOqBgSHiuXeLFtyF/VHNK490ympo
VjLZ0DH0MvPQKuMqhN5Y3Rh7G9y2kbMH8xESjN42/DyuvcEcURnH8EwUQ0TQo/POhmpxrIRunVVB
aYLIZIyhoWWn+6FLql0Wj68SkFSR9MV2timpPSVMUO76EmGatQ4BlJ6LTdQZn4zieWhXVrwB9A4Y
P0WJPKXa03Y7KUe70900BG2POvlmonoFBsi19F6fnkL7Vk6eY9DRy7Y7GS9KBzX27FnvTddsN012
P4xPqbxK4sgr1YeuKz3N2g20x12uudV8NOVjiPFESznQ4l0vErcbn2vJL+J610oRmEtU34pDP3ai
lR1+mzH2opnvNWR4tQMFq2CtIvkvXVCQeSiTzeU3Y6SARr7RDpB9EHiEbkZBkmPEIAuuvCL/1DrV
DspL/kzpEVB/V4HE4Uxv+5K6XbbK7UDtoMxgBT2kn0ZjRzV/cF4bwwYGu9qOuQTQN6qLXe8m6kbV
wl0nrfV0RaGybCf7yvLMfBWHB7BQHMZ0PQyxS+vbofJlMLxoBfWL6BmclWl4VObjID8OkHjLQan/
tShuZSSqmNsgfbeLaeFBDk0t76N20/WYQi0eRt3G6N5d2K8jKCdGXey3Ekab1FURd64uvYIGcHZe
1NryZPpIhrfRDKTwVU43irXOhh/R/Fy0e9XxIe04AdDZ7kz6ECWBkd6rdNXnlluipNqQYtVUX0YU
Ferka42h5wpP4JmQwJC2YBp3c2ub1ZsZAguWcwP9Mp+kqZf0h1LfWin1YqP1beT4mNX2knpyy/aL
0R3o4GZ5vCGO6o7T6+z8KHqUix9TmriU5tsxCZTwaKdfjNQIypzsbIhJGIYEZaUikKjl1oYDTN24
U8d0U2K6qgVbMXu2dMmqBJrFuY8rfALo+UroiZuT7s3xjNZ7tyFyFrS6EdQdBHkB/W7NOyq3bp/Z
t2OZ4Eeotub6KumxS2bghEe18AvJlVH+VKWvajjeoZgTKPUmV3A+kfAmkqCSc3lhIVYBAMfmWC1Q
q3IXSSFRXLUlYklv0W1ud8+xHUFzLDW3alt+vx4ZL7MZzOMiMqL6bzGWHi73k4YIFK4RUiardnx5
wnvC1qZDb5rbMWv2fTsHslUKrrAFvBiMmoaDqSQk1heoH8fO5pFSantaRt4zSOnM0ptK0QWZOr9S
v7fWl0Et/Yra/qCXPkaVXYZpjgEfUxBoTf2Y1OVXvPl3UE31BrBuGuHvA5PwK+LyY5U0hTHmnd8X
uiEllZWhSau1cZAaKHgKa9BL28xgxwBQaBbe/Nz9N2LIw0ooatBGpHyaahNSYVFvuEamPdHE8a/v
8+VLG6kJE2pCdxvUufxouW5O9txHMAaY4IACvhp2/hj38TYERkE7hLSelZdqcIzn63YXno4wrGOQ
h5WacPdyH9JQMfRZsMRfH8PveTJ+C5F2BEAzPTiS9GiM836ys1tt1Aw3jZXnucgPuln/NiCXTRBY
KDUgYWcJ7vluxmgVoniTlCCfxYxroRe4BgjDsVM0Rq8v+DI/Y+tFiQjTrUCb8f02CRMZSRpBD6pQ
ybSPJOrg3qoSwfTgohXA/VHrZCP1/IKSMB6zEiIf6C85N8ZkbZKhEuGL2UfhUyYQSLPKEKuX8A8d
bXaGhLIjgJ11CQWorBm9NBWUvBYqxfhgACAiP2ej+3wEGo0kauoaDqKMxl6PUw8TeJ6uN7cFZhcR
AlsK9lCdfrdDI9rHDcbhhzB+miN1cntMUQq2bykenv427MOfPEeqgkbQg0eeqEVRua2dMdlY7aj4
ZZrXb1MMaWJaJ30IatpcSJnF4vrFB2d1MDz5cVT5h0qfNBEx2KYyVj2y0amf5LfTcAtZGqZ3La/U
fVy7JvWUzq9pMJHV8FUU9xY3HTO2DKiM//Fxr5hSo8ukHI41F58hs+la82tjya/XD8mSFXT3wPGr
QlT1YqWNpve9XBSlS8IB6ZIRShvIU2FsNGxE/e+PKgn/VU9tcWG2rvE+MiwCQQN8VetROoKd/FO0
o2DWzA/xYfDjjermt6IPuRTdT81yl3gXEk0F8RNCToapH3VdFc9Na6D1LAli24IhFFWgtwV8K17u
fCjA/RVCCgqRfVT1F6Mt9uY8BZPaP8DTBBf3wuGAKfRZ0GT86M+eHw4odxZ4kcBB48k44EGYusZY
VSj5zZjB7pJdVRe7qhUxyi4uEIkQntSYBLsAnkaYvR21GhG16aQDae01ii1bjLh/B0xaUFxdOIEQ
GvrLFF/9aNrcUkkM7zeqeGPM8jc899d6pW0cKdtoA9SBVWlyG6Fk00JRF+LjzF1AKIeiEk+RAmXp
qSAl+qqMHTV51Yj7Ma7qGevwc6e6oAEJRPDvhX4hbEJxDjVGgDgvqEwmI8NceoSOcb/SVpYNLoZw
P63MFYWek3B8f2kTkeRgmJmNiKN/du46cq3HVkixiXpHTDzP9OFxTjTzbhzLyUe6+5tU5Qy1oIKj
hXX3wcYAxPK5vVFLZbuDOKWbDVkwNMUNCTGcNPfd+/VItpBXQfwSNz0WxlT8uLqm1g7WSOymdEsJ
wjN4W+KlwJTbk6x9dsqidgF8H1fXbS4A97E4nAekjphuxvT9+eJS0kIbOEdIa6ZAWaET8Cx5vddu
lY2J6eaj+dRBWs+4HXzNs97KdYjQlz9PhSClXAjiKHYxZR/83wSU+Py3qHSrdKCna0MJWYeu1bs9
ab4Ri1AHC47Dxt/RPnfQEEPwObcy1pGeOh3euTOVAsN4pni6du0mTURcWos7aZkYRmAp/wWrSxb2
qdYniu1R9bWXnwz5zow2tn1sbUdQpl4YSQAjAGD47G0HWBbfrW7SStUiClPG4xQUh3JV3Gae+mTd
jwE76dbWl7aivHTpO7IBHUBo2WwV7zNOSyG54gw4EDlGO4x9GLaQrH/KBhFJ3kJqylSKMI6AuTSm
/sRt2JzEyMRHnPToVm1KL0HN6Lr/L70p0IRnzo+jh8415xNaYapZWYJOtu3zNeTD7iHabuJtaN5Y
Jl3jTto5dP46V1UYGEW2rlCgqvTfH/LGJp78Elxeoc24kuQGFetR3VPV9ispXWWjILwsfswTI9xJ
V3PFoooOI6SPnruh2zhVI+hnLCVIJwtB6eF8w2ajzoY8go0Ckkw70lXzdrTyck3HmniDYQAqlzbN
2qlovcWIQ7lO5ZA+QFgEwWZ2IlQFTR1pjoH4N/coAlWTQYGQkHRB2FuIN1BNZvwvYDRB75P7FhRs
oHGdY9ebDDciyDjk+ZPqdILDuRAGTq1c1Ncj1WxGU2Uvq8IyvHkc5dcB8MNn2R77zB2jAmQcWR3H
ssDw4gHF0xRcc4ythc/jsiyThyaBYd3sXZlqK8lA048AYmcOAlMLa8SO/zLFfpWTRw4GiUD9P2PH
60zZz1C+hkhgVM4+tJjSTWGO+b6Azp3AqGh93KHtwWGYhPKECkQTB4kaBk2WoC5Yu5noThZZ4k4m
BMec0YmU0rXzQ9+AGJfa27g/6j0V3IALhoAHgeoK80jMbnGhzrSRsQE7ijhEOxfv0zWhX8c6XGUS
Da6HvAXfhyVgIVWwAuLKYD8/2bEp0qs2Zl5p1gfAuzZ5VaL3L+JYElnh/AKjnbPc5bCC8tsTsbXv
kaygqCt3gu8mssO5Qji3YY3XSelCueYTGSqKPkq+iRuUdK9/tsUNwnWOJzXeLbjUzz/bDGoTqZLg
6FCSab1ZGT6T3PyESBXQwX65bmtxUSe2OK8Lmx6kNgSLwovXpeXbFO4kIgIsihbExcBRUrXGUHGI
+shEOdsoZNfQISqUGxmydkndXl/TwvUDOBKmynQAC1lOff79iiFyckdBGcbpre9zE2/sTo0Ft7nI
Bvfd8np2pCqE0xlO+zjAt41O+xtb4wB/i6wZxUyNnypXJKnUx5gtw8qfUuupKLrb3BG8w5f2/9SI
ev6tumFC5zzD/vcQ9Wlj4LdGwwevu8Cl2SfnyhlMbhWkDgao9ZH/nJsBM3BZ429GVU6+TbPJK+L3
2XzSaLGuf5+HEmSd+AdgI0xeXYCW9dYE6KfD3T4q1BvQylMGZf3bDgYTSO/ZxD9U+rTz1VCla4o4
hAk9SS1Xres9aafH6zbYmeC+GL4X8hQMbQO37LAzdRI7k7k0nRKdOtcysuexy26ltPnUVUbu17KG
Hpb1iqEFyy91XUCXsnBYzwxzpyeKqJ0UeVwByTxVMEZ3aqds0qwCnsL8G68xvI/wSGKVVOTfXGQA
T1OW2UkCwZi6+GwqEaq15Vv1N0YLwf0Ckk2UnuEZF5KaRtlGJETLy9OTsnK1sTgqWnGwJGVngXAi
KVfX945nvWcxB3I+mJNjYHBA97hlGXWP/0DuKheCq3cYX9Qx71BoNxH6QdTZZ2tQeniKNx6k/jjM
+8ZowdabQrhR9HxaON2YbkKZBNAboOv5Z2iUTk1sK9BW0ZqkcxMqUXfqm7d8mmvB5bgQDzFXi9IF
423RoPB+7q7xXKZ6n2LFQ5G1KDhpn6qoERy7pdWg8wTBXKQTgNpziQvBM9fuCe7Ffqq8MOo84HNd
W91c37yllWg6JupANKvBbbjDjZIPJbRlEbGsMep6l4Cw7LqFpZe0c2qC/QonZ3sc8t6JCsSPBoUQ
eXYpmu1v6cr0dVfx5hfQh9jUswH08EXvBNHiuDis9RPNwUmJ6z6bv1MWwoCZESxvaZtOV8dHLjsP
y4payJPG4jN0975U9bhR6t+nogRglc1Xw7VBA8HDyjLHpHmsY58MzAirHfG0OGwBOgQGeS5Cwf21
+N1+GeNLrAZYnYaewthox/lGCWslsOooEiQui1/uxArn4D0EG3slZ1dXZaMwMPp5WG+rIhJ4uMjM
xZ2ft/VUYjHRaHmq9NKAqyr9fZoybA9CARijMMIHkPu5j+dNiBd6CiNKnNfuTJK9SjtBP3FxISc2
uHPUG500SBFsQFb1ICl3tTPvM8h0Xj+ui3t/YoX9Fien1Ro05C4TrJD63Q7f+uLh+t+/GA6QsIIO
CVAGUNFwnwoZZG6WbBkovIb3ciD/gIIqqdA+k48d8FuGO+2pn3tqAnyNf9340uJObXOfcCxCktmF
Wbqp1j07rYYrKRPh8kQ2uA9YkCaGFgLWV9tvlRX7SM8FW7TkCKer4EKO0ppOn1ewEMboM9LisZUN
T2/J73eS0F4Euxu4VFE/5rMVOlVobYcwA2GvzBta5QgSDnA/KxFyipTggp1u9EZkdWlxSDfhGWCw
w+AD9/mkeMgkU4LVOStcot8YII3tq7frfrCQ9aEZgG1A2xxFej5j0ZVZs+rMQUyIw+2ght4cASKe
TVvw4P+NU4sqMuoCDKKOvsr5eepaU2unBC6H2a4gx+gqyDSDsZP/RrZwaobzCWt2Ql2vYMauradG
y2+JNvtGbwhuu49AxiXqLNFTMCGJAjUAG+fLaaVuUgsCO3ETVO/1HgThXrJyvN64YfpG+VpEn81S
qWsGuSOr9gW1UmZQkpElkNbT6q82Zmnn6In8pgjxRyJ7ujhur+ywrTO9hK1ielMAd5ZDgTMsxQak
wphzUtApAdrl/OvFXTN2dMQzJ8KdjVlQrxky/7prL56fExPcUx2KNGUixXBttS5vmhnimxNZl30n
uLyXVgJYC+QiWOqPma7zlUR57oTJhJXUgNQOAAxGWXB9IZcW8Hxh8sJoUkNbVeNK3gYYtnJNskNv
nDvi6qn8KluFwJ3Zxzh3LtgA7AnjviCWxI10vgpFk7TEjNgjyaiadZ2N8aEKE+UmLB1tk0Dl55Dk
xNqEjbCEvbQ6BB+0XiAegCcEd46sOaG65GSApNIwDcB6D+mnfhalDCIr7Ocnl7nuRFMbOninZNV0
HGPnvegrkbr15QEFmT4w2+jGyUwKg/NpieYgf2k1gHUbxX7Mof14l41j7ZlRNN5UVoN5ozQORaro
lxEcY4QA/6H6wUpf/BReAiIQGuVYWaE5W4rBJmXCRFosr3NJRAd0eaLOTXEJZJ5FjlmkcuW2I1Cm
EEm0q41m9qvr7r4AL4AZFc921AdA3G9xHlGkyeQUSV/hmaTvzHRDLJcEoW8+dj4G+03VTQE4EkvG
sd+ePwKYuIIvonTMCtfnLjJks5QUVlu5KbXUg0amyHOUKt41ddP4YxkXwWCk5IuW9ZMHV7a9JNIR
hEer8Yuhzf/GoUf5BxNzIH7EQ55zJsMGdWxb25JnFKB1VYedRjNRt3rJYdHBAawTRKWQ7+BC1zwp
UmOGCjLOyPnSU+tY187NhMKkDw24A8aWBA+QpUOImx9deMx7g/2CC2TIreYI4poIMsWEisFk31bz
/CrwnqVIdmqEX5RTzmVYkcjX8mNubaYARI9H45O91Y8mOCEOzi3I4EB8AfRe0K4bwRIXTyOAlKgj
YLIGNLPnTkSlPEkUVNIxZwB+zt6M91FuvOrU+TKnoSAtXTqOmAxlCYgMRAPvIvnc9CliueQ5Vgg6
YNWVtN5VddFEksgM++AnoTOOJJPEeGyzAH2DuRMC6UZMzAum1RfyKTA7nqyGO34YVTebRmkQXPwR
05Ij1GUNGfB7cPD7MRQBodORQcDgN1VZkX+cmeXFTAGZimLFhFml1BKvkaUgR19J8E5ZQC+dW+Gc
MjZKAwN3sNIE1jc9KNbZ5/oFytGr1CsEHrgYPjE7BEA++OiBt+FOWYFZKLWUJWjMvqnv0xvKSYHp
F/s2dS3ocusbybcFycOih6AcgxIr4BrAYZ57SC2nYDGtMVsxdMM9yNze5FH6lhcikd6lk43S+F9m
uI9od04skUqHh8yhfGO3U70N64MtKfEBhNLdcWw608s0KxWE4uXl4SoCRoQRYXOhOJv7rIwowpZZ
21C5laobyOkVXpakIu645UOAe49hRRhYilsitSezn6c4grTutnrvXoBUhLOgxtU8DL4KjUDRkOZF
vEKrET6CJxlwZ2Dl5wySJFErSZcql3QqWImU+JPU05dEM760ZuVfD80X4f/DlgOiABu8IljhuZvg
GWqq7eTAFo0Pcj8FaQJWj+s2LvYKNtiMPjYLfB6AmZ7bGHq0VXsJwGMwDNd3ha0Tb1bD1Dc7la6v
m1paDkA1YPhGkoIxPc4t4mquMmdOarfvzdazRmXbKl0l8L3LyMEWhH6QDscH0pJnsXcSM5mIjlJa
pTSD2+Xa4JE6hyjIPOqbDBPubkLAZRw2SnRvzPM4eGZvSO4AOcDfPeUfYijgrTAdSDiBOev804Yl
9KJyE+mt2lO6lhOdumYaYfaWWESw6oVdxOzFL1PclRMOJJyRbEU+JotQY4mVR1Jgbm60HEGuydzh
LOf7WBP67QwPAf/n3EXPaZ60BpKRRnmK+qq6AXeA4zf4xx2afPQzW5lcNZ4rHzTv5d9a5V/GeUhi
qRV1QmSk0wUgQmXVBkqDqZpEBGURrJHXgZ3Gpq9GE2bq2ozWlbLOpBdIYoL5sO6c8hC1zgTqd136
3Rl69mlxMpDGQ0oPA1vn7kLmrCFO30RQa5SBo3UCC9JHnRkJdnDhFMKMg0MImC7GPriES6tpOqal
E/lWrdBbyVKktUSU9+tHnf2uF24CKDCaXGCKuwA8jwDOTrSFkd5uVnm+wfQsUT8BZ+MP7ehft7Xo
+3jOAVTFqJIV7pGlVzOpWxXfzSoTzPaV6wKjgEA+r/+GGcRiPPhRXgTZ+/n2gOErSlIdp7nWQYQL
lncnbXaGkghWc3mjMTc4scPtT1V23RyqcLYwVF+Makz2Tak2D/VNV07DNk99DWKonkVVkK4jZgGU
DN1ZoOcAMdWq6Olj0f/xbfzP6Edx93PLmn//F/79W1FONYnilvvXfx/LH/ljW//40d6+lf/F/uhf
/+n5H/z3LflWF03x3vL/1dkfwt//p33/rX07+5cgB0/VdN/9qKeHH02Xth8G8Juy//J/+8N//Pj4
W56m8se//nj7npHcJ01bk2/tH3/+aPv9X3+gQKRjC//j1MKfPz68ZfiTQVP+//9Xk7b4x+Nb3hYL
f/bHW9P+6w9Jtf+JmTsmLsImnDB9juA7/Pj4ka78E7AuEw9kDZQO+Cks5tAqi/HHFOufYNTEiCQ7
iwyRjJ81RffxM1X5J+IAXtZQXAMIFdObf/zP73m2Z7/28B95l90VJG8bLI07jQZ49oD5s8CRADgb
0wU9d10MNPRzivPoyuvhvbvR7obdEIz75iH1s1tghrvUix+sFwgZC84M39+/sMzdS2Db7DRM5hLP
fu4CGS9L9KMTt3fjr07oAVlnHIAtB449CSTdxyAxhqFP9uzPb3G2dnZcTiIR/xvwqbaKsizBJAGg
rl72No2+4mIC/0f1rfOTdpX5yO1FEB6+TYXIjQ0FWxmKW6zfyitpWDZR9b4GVDa8NT63T6hiyS/F
F8wdt+4Ibfb2Pq09wG3ytWgoicv3ecO8IFoIvqcobGG4y99V+Tlq3vBIdO0Z3bLw3tQFD1Au7l5Y
4zLhSJe0WBqKxk1bpPqJIeH5rmDyCum/K9hE9ledbuLHF0UexVRowFHJI+otkM7G5QhTrT8E5WsG
FXDpVtqFX8WTLBeHhdlC/QinFZ0kTHpy8XeIMluyK9jSbycv7916CzWITfNDOozIrAy3fZme8h34
zu6Mn8H2LNae+ip/THnL+vkxRXssGdMUlqUcsJttCNHFScWwpIWaVlT6gm+K8HL+TTH2CYwI2KyY
cBVodc6tyZEEHkkWFNg3DXesF0MgJWLsyl20Kj5dt8Z+9bMN5IyxV9VJSWQypsKApDcYJEaAdzBv
nwyp6KRf+COzgQkySHFhFBipzbmN2EnKyGxTCEUGA6YnPRMgkcbLvN7tfAwhAYQG5UOwwwrVdT8y
jIvVnVjmNi4cmqqs2OrYeBc0h35qEU4rGq6jz8QX9bX4Jw5IU89Xym2dFc/GIM+wF+/nlbGCePAT
3WpesRIfBy4XvjDFbVwB54N2Iz5qmGjUn/Ks2xJ9dhLXGGwQJdpyu1FIpBwh3xrelrkkqm0LNpXv
JIeN3k2hBaRUPd85IDppLdmNWoF3Cozw/SI25xKnCoyQCamU1vmahUq6TQRHbvEQIIFEmoBap8Gj
IXVHmrO+hxm9fRlTqCMTUUPl8uphnnFigvPEGQlGZaswMa66F4zHJSFoWFx9O3qD3x8sTD+9onoN
sbDBjQQfUbA6vjAClmYwXmswLSmAseQTpkVerweR5XP2a3UmC2knUWSIhlTpIYP0cc508LTNX827
CsNwxWq6UUUkwpxXmAqbfUP3HQVPDFVhDuDcWpe1VI4iJfHUfnZbh/hyCnbVUqSJJTDDOx9x2jYd
Cbj0Jvk2Iu9a+T3U3q5/OO5i+bkSALyhiakjqeSvtEiRDJID1uml5MGBwoINGd3wSOkXRk9x3RSL
Byeh8KcpIH1RkQMRHKTEzj/aQDM1tQt8tN4w3SZ9aVsLSm2dW2q/V8u/MMR5et9WNpt6RQW6IeDr
sW7MYQBZj7H6v62H7d6Jy4HUJirDCesx59Hrh9jL9IND0YGXneC6Je78XCyIi7QoKo4zgPqJR8Pm
nqrZfQzmp/+bCeYnJ4shktRViQUTKM+6avKlFU2QLzkaqAxV9HFYg5+vxtp1k7Xz5MCXncazMDHW
WvflaPo5/T60d9cXs3RuTm1xwUBO0sqRcywG9JW+kivuVIB/uxEV8T5+Z96jQboMV0YUAO8H5wGA
N9FRKdDqkNfNhEkMkJj68nvs4e20jgavfoca4ntycLxxR+5k37whfiXAfvBh/cM3kPvi8OoKCEL5
QnAc9jOhEkm8fC9tDB8Jzluxi34AOxMMe+nLjLlSMXyGTzMurHIrH2pqz3GcYDd3AGcH48bxzGOx
hVKYbz5c38ylsHG6QM75uzKK+16yCMQHQZyWtOturrwxH7w5fL9uib9Efq4K04t4/gNBcdH+h4yA
QXUZbKKgOFtbmM2N1m1grRnPpzh9WjoQxokxzkkHtaoMC9BBTPnVAZq8viInbq2CgVc9tqUItMzX
jtjaPma2wRcBul1Ei/MDrhrOBJ2ohnpZ6s4relPd9q7uJm+MxrRdE1/04Fw4g2f2uOX1szRHaTdS
T4Z8eVP/ULLGhfKFIGzxDbqLZXGXSuREpt0qYI7EsmxlbayaNV1bX8Z3ed97pls+wF82AjdZ8Miz
pXH3y1DaEhoMsDmtWz9/0r3ii4qB2BjjCMxVIrwiBm+6EcqgLn5SJBuYEWDEA3yTRB1DTRrAn+UV
712gZr7iV2s2/j9iEH81e82W1SyEdRq2UVyQw4AmFF4ZMAulVK5OY6n2OEy1Sr3wVt2pAdkZwbz7
udLfHrb4uZ0oPkODiWmA8v1WlVpFYYUT9Vr1e9YjtY9bP0019/oOLtynTO4LXFiM4wggo/OzkM6G
lZYFSludxBChkTsRQT66dDWA3AZss+CHYMki55et1pUyILVw/x3ZZAdsFVrHrWvdWzcQCXlilM3z
LfWdbbGx7sQAnCUXRdEbTWsL3TSZh/3YEMyV1VTCsWhtX40U1mD1sqrYzaZoJn/JK3U8LHAHoauG
Qub5xzQB6nckI0s9Zxw+YUropo3kN6LpgpO+uCKwemBiTMX8ssm5ISnnSklkrKif1HVsvOTqWxn2
Oyf6cd03FgMlqOTR8Eemynqf3HoMUM4METDQ2lHfzX7MODYedNc+Yseeh5u/EydPzXGJV5ejbdF3
Eu4con2es3BTqtO6aEQATuGyuO9n2wkZpxZ2km38RDbzTe+WEGdl4b9YkZWouPohoMGHDVQ6IZiK
bB9zhMxtThLKpERyp5gF9UrfXEs36i5Za6651u8RuMbV6FcPzg3dSUG4yd/Cx3YHNCZR3Sx0NS8P
qB/5hi/Y2CUPOv2NuI3NujqZwQ5DPT0M9NiLNtoNRDm+gLeFeo0/geIcITXI76OVLqz7crWSj7h2
apvb5YmiiKAZsF28O4rfbodbYB48/QmUmlFQDB7Q6EH4WQsoilDUy79Y2+uLX4p4QIVCXQV9Nw0g
p/PdaGrHSVWaUM9qyNrAC7wjogxj2QRKGKiJoBL7oSZ0suFNhrBtjYz1M3qJtH3l3F9fAl99/fkN
oViAkVQDoFreo7Rx6KdOwwtCL1FLw03vzRu6MzahD7bXDVMYMV4A2aSr34TkXBjmHMcYCcJFbSWQ
kXod7VdVvastwQjxUhqPFOzX4jgHScyhznsCG/m+3io+BFxIwKjfItXVdtLOvkEHxqtXmeD5sLhp
J2a5qKAlRk/oALNtJ/kz0b1xFHjeoucDewqSK4a44OvzJhKWpups9lKINvmq30RbaQ2soGAhvFjV
xyaxFBdpA+ajL/CXuOvLVALTszd+Tp7kgN7EGPuHBjZrIoFDP/s2PhOhZyx9PkBKLaZMCNgDP1ZC
OrB3WUVFvU5vgg6T2fZvdrDZspCv42mHwiCa5TyQdiZTGycQQcQo40uqUHdQiFv3gnbNwjJOjfDM
JxC8w0Jik3hF8xKbN10vKMgsHV0AvoDpx+ufzfRy3j01tQpNExki4Kn38bJaq4OrPrlqjsjHlIFU
tzgSv0yE7GMqi2zcPaRBUBuD0WimYi6MM027LJYgjIzn4yraODeJn3njSg4aL3+UPHuf3dY31nMK
qevMB24+voUwY/b4m3oOH7sIzBtecfgNMBnAXYZq2Zny3KjEa8x5jztz3cXqoxRKwfUQyf6ai7UC
4wy+VeCcIPx7HuXnslK0WrWJl0ADqZdD8GVOrjEL7/YlfwG+7S87XEAEcQNF9xB2LMWVH7LMx1DQ
Jn6q76q1vc2Pxdr0tbX2MgBd/tUBGRm0626V21LY1GQ98qsL5jYXN66tTxp+Ee3o7NtVB10U0wMH
EUpM8SrfYOovexrXeermB1Ckb5qNfp88iwbEl0IPpgV+fQ4+iEZ9RJIRLmYdkVfoKRte8kN/Pqhb
1XFREPRG3ZWEvSXRbrPIe3Lh4m1tUsIWjwoVuLYSlzSOX+WV4LHEN+r/dN7/WR4Ezc7tzGZiKL2h
EZwb8KLuyUN3GB5mxHIEVx+X7vu06rYqGkBueSuSA7y+RqicndtWzEEfIxlrrOxHLV6FFUbJRaOV
C3nhyfZBvOzchp1FqZlS2Eh14ubJBKHF1yR+agHNvn48rx8bjPmfGyoBxOilEYYmuXOr8rb8TbLj
P3cKql5QslYUNJPODahz29cIhoh1yV4LiV+gGadBlvPvLOOXFS7KQAy6rKoEt8VYvuZkAu1E5F+3
sFSIw5b8MsEFGHPKFYWkMGHeg9zGtdDO9FFF9SZ/vs3vRXMGy/vyyxoXRaR0DDOIaBIvK75STECX
z9eXI/r7ufhQQmhDndkHk3PNhaO5rfRw3cKiC2PyD/hHtLhVvrViO2NhDCPwuUqveOAtd9vum9S+
RqgoXjfEPsXFDXNiiPOwrHeSsIcuqDcCq6OFezBhe3nxHlmp14Lx77qxZTc4scZ5Wl8Z9oCSA/kQ
YCqP8w1Ke88l3qwmmnooK143txhrTqxxTjcoE55pDqx17b5JDynTvfl03YS66AonNjhXi2wz7WsG
pFbX5VbeZQ96kK6iAPyWwbCu1pkHqY8A1Zo7PIWhSbkqvWglvjdFvwXnkFpZjxrIJHBhzVA672RX
7dLV9ZUupP2Y8f7lkdzlNDVNacgNTIxIu1hN1ljrq1o4x7tU1oDiDoikdchfAt+hnoc8os5lXeWw
Yxz7vebPGyugW0iP+KwVEQnTycUvd2KOC+FN3s5G3+MunIqbGS3m+dv1z7Z4kE/+fmb/5E4H80YB
FnIJy1HVjZSWQWxYgDITVyICS4s5+emX4w4XKazC6CARjcOlrG7RvQysGylzo/W4+9DqBI7JfMhW
ouq56AtypwyUZeB57HAJmokJFZXcdaLH699w8RxjagGsvB+wMC5fSRUpDOMEewSualdSj4baQXRV
gMheTj3Z/AXaRLhq+Vw7gWq0TkL03Rh4MNmPd/NRX8uetoIOehDt6k27g4oKaszho77KVnbkkqOo
+bcUjdlQNlIJ8GNjsefegqBfmYmMlRoALw0R3lboQ5jpbaLv+0hEQLf0WU+NcRundUDvUbZx/83c
lTW3jWPdX8Qp7gRfwU2SJW+JHScvrMRJuC/gTv7678C9RILZ4qTn5aupmYfpal8BBC7ucu45rVE4
cfuxwPREYW9s6+qpPLciOMgZgwJaWcNK9zIeZmdx5cPsQVLxRvLm+26m03PkDKdtUp/V1SkAwHLZ
K2hiCnbNGr6s07GVVn5s0+d8OE7Ly/VzufqcgScOdGRoL6JGJvjEsh3zhfAsmPeqgjGIvkBcylVy
ZL8y8oOtNG2tpgRlVRCLQ+QVuZoYPE/d3HULf2y61/lgHvpAui1vjC/zZ/Qb/dKrg+I3qcjeAtBz
i4I3lsNcHlIJu6hXMW3mHzXoDup43ghC3rpAYhRybkbwwp2tgG0vREDVeh2cfnnXHMH48lQFIC55
SB/DO9ltHHT+7/sPibuVkvDH8ZpxwUXPnd7YEg9KjDi7qSr52NqY3O5St45tt4egmTPN9kaB5o0b
6ZpR4aaHUMMZwhhG50O313bmnj9ykH5HSnv9kK7eA1BwoP0BoCSU5C5dSlyACZjF/JYnRTC2PY0G
3VPKLQW49buA4TyU6gCo1cRq8ZKXvAOHQBITvg6Ua5wQnM207ManipnAiC2P4PmPqZXOD7Fp+Fks
Y2TQ/E2S5T/O69mvEHxarJajHXIEeJo9Wdpdzh6v7+baYwe009+rFLxKKU2jlvAoKLL7r2EiP+f9
b+rLv1uCEMslXfRnztemCY3kD/VvCs68MyB4LaPtrLRRsEd1Wx0hjrQHBnvreK8+ZBDvhPoINOzf
sTeZeipHTY+wp3d6DzIPXwkHHbu8uY2+EEOVYfF4l+pfVPa5nCdoE8HkC6VVYW0Vm5V+xidyavOn
BnyQmUtUkaKt8if3R+9u7y8zYlcbRBZNlI04BmGpPWfh7HXScogwKzT0sd+mcYURw+GmZFBGwgtB
Ey29LZrQaeKo864fyNXrffZLhHoKSLolzJnw/K2ZnSH6YiYDtbMtLoT1231mRvAi7aIBTmZiweOB
BDwqr294qxFlKm+7sbcWM599xLcK8FnMjO9WYmoOHzGqfxaTDIqvZznDuxPNGz2Grc0TPH+IkWip
WWBogAKRkTNqzF8xy+b+i0/EBR40uF8MHAg+gzVx1icLQEiq+dKVL/pkOnOibRhZLYvbZ1YEt6Eo
td2BiYDPvoyYvWmdxjyZUAfz6g/R5EFxHCEs4Ape7ysoz+eW08a0zGg4JeAvcuyP/9uahXtYmFqt
gBoaJbjsKFcIwgDQt8pv142sx5Z/rRkUXUJikClhJEFLAr2U0/zMR/lLn+xb1w4WR+PZKUBekm9v
xmH8WLy7/RiJRYiOBgCAEpdPqooL9weKNzUyUOtjEBEahBtLWwlKoG+KHBhwFiQeIgoQraNumgxs
oFpHaEXFGEQPKr00ghZjPxA0TUwW0b6ViW/MWeYsUOx01UoH8Xthzw6Eb7AFo1w5skTqnTx1mIgY
cuW+Htnwoe5HshFlrMUzAKIBBYwKAXhVxYYIBGa7JcvxKdQgDGq/CJaA7VNaO1uN75U7e2FIeOGL
0coGq0RtXl5Apg90PelzN0LITK9/Ad1874YwqAe4jQ2MyluL+vIzz0nExhRSrE5ZqxC+CKMElJCL
LOcqNTo9RC1nLkGI0w3Ehmy4KckfGrU1P894mEau96iaTjws0UStdiI3S280D3GTzTvDQMWbQFz0
pdFwURyNDO1LvYTZLebcCQjAbandlymUgLMEbVZC2PIw6TZkI+tBcyLIu0ElcTTGh4TrpCdWwW4h
2wKp01Qqf+IB5IqnXYQyK0a6D9Wkje409bYTTdPilG0uuR3js7mEzbt4gfYKw//4XR8OTopChcv0
yfKncooVlLWnSqEKy7XOGaGR7ei2kinQEQPGxdWWLLkjS0eAGC0y7Vkt1NEHir7YJ0kxfykkNtyg
TYhcPbfM6Kka7a4CfWynPA55oZ2IPb/aVY+meAMuhZZ1aqD1yfTYlUl2B/Jv9PWiSqVtBTDcMurD
TjEBJ1GMvEfyD6mTiOrNMO/1QWevhTzg/1WmBqSQYT4fGxLPOwWSZ04xQc8qbFr1qJJykag5W6O8
6/KmeWmlOv4+Knm9m5pYfex6xQ6UQm/vFqWRMZeVNuyrASRi5TFTmVDaWHpoxqLA0lArrwrHbOMQ
nL7TBGVLVTkV6mLeAZqcWLdJUsuokoWN3QWGLc33UzQvg1tnOdMGaDyXeXdoUqZZgVLjMv2w6rEG
iRJAbMbRsMN8PKbg8M4xXQS4qWfEoBM9KTGLDT812MxuFmsu1dYnTIr0mCrL0jNMxVZoyRWd5Rep
3Yw07VIt9TS50F4GScFlBBmD2834ZjS05HkvZzVL6Nyp4+j0oM8JOmzfzVJkxoe0TwhlAOfu+taK
PC1Lx8Cw0tFHJpg9qEmZ38cFM0+WSfKXFP3YR5P1pTvycLhgg/4ImR/lEGLqzjfCQtmVmZHfK6kd
e5gX6O+h/MrArAoprLjVwORZDam571oL0ryQB/scSoNmYviuhThsU9r6RzaNyUEy5tRZitqAlEab
/LDMEFsIeY/WadMq9pNErvdZusxQcray5pFITN/LTNE9CxD177GkNm5v9f1tDiTKBFVvSd2BHkOj
EzhYT9aUMXfECxBSdAWhdzu3eErqOfuoWWBi1MZCP/WKRCKnRaUhdqxOm3RXn5dxnxeGHWhmph5Z
OOY3QJlOTpIaC5QpLVZMH0O704MFQoTWbd2E/V0csvRF0lr1lgyD6pBqBlSohMbunBUMdPn1MtJJ
s7svVV7aXqNnJThxpBzzLj0px5t0ttSvermobpvF4bPMamU4zMYEuu7ETEGRC+3gG9S21DRIIPL7
qRiraI9rVHjJWLFdXasadtYyPhVqmTxgzD2954CRh3aWGHIzGSrTOaRwIAaX9e2usSLtVu0b+x4u
wKS6UlW+bkXpfSiPYPkqICreDIa9L1I5PMVLI33QyrAANRbUMqG2TfZmZCZHXS4kVw5rbdeO6OS2
cIQ/WTSMvjwqXcC0PApaaOgG4RCx05wtnVdmcvwIhVPMekeTvBusOQ+6KjNd1iddUIGMOsh7ozzG
iSE7qapVrl53I7aoDrs96QrFseyihcqy3qBxPsS+qja91w9JH0D+JT2kCw5zOWuhPyYqyiadWkAL
MgT7NA211gRJnN62P6s0XCw6qLHlZ12aHcPSkh5HyxyC3J7mJ9bX4FurjcxOfaTY9V0TQlMmwYSw
N9dqilGscgkSya5d6K/kCL9COTsSuY1OyZgsj0UvNc8y5t0ip89NzW/nZfGGlHQHvZrL78uSD5+6
pATdRp33h9Gu4mC2IozdTokefxp7uz8kkdTptC6I6Wmz2d23OrM+y1WPHuGop6Fb5Xr+MTIzQOB6
LQUBVo2BBvAxKh+1vjQo8Ab917pOctmp1MyEbjWUxBupgMq5qqZQsc6qyh78xsgKJ6q6OnOTeIwf
E1BGubo8p35ezRqmjZWhC8yomu/H5fNYF23QyZCG1eVyDMq5iDNaLI3yKWogeuwmJAmfDIIE1Inz
2PiY6rVyD2+uBDmrZQ/0SWwHpGl4m1ca1EP7sHVLY1E6TypwBKk1quo+StX8ILV94w9S2R/M1i57
R5lrlE8wcOdBGcT2aqMpITU628cGs0M1ps9tY58qoXQa5tE+Ih6vbqyxkfel1pXfbJCp+JLMlttR
Lo1DURqJH5M5ve3hBTGXGxf9rkzC4q5OZ2VvjJZ+CA14Ha02iNPl/bCrunQKpL6zPk4EL4NZabTJ
JxvQgbE9KUYp75jRSpA2z0N35GMBY960fpX29SmrypAOKQ5Y01cGVQa138MLTF+MZjJ2nREZz0MV
Z4EZL+Qr4ICYzCAGCQy5MeHCcPuqKQ59vVuWw1IP5t4Y9GFvp8TKKdSGIFrZjtkz6KAKmi56Skul
LTwmQ8O7yHHlp0TTIMKkNZ6W9/nnMLKymyUzP2h4e6geg/UYPAcayhCFlIKf0SgPLDIBYwO4yJNk
g+1MyUZJfMl1QDVKRqgeZmSn2Y3ugVI92fdDo0ZU1lrmQ5xI+VGqEnCKJcmnr2Yeaycg1JuTpJPi
x4K74BV1lXrjhAgWzG3awZRTbQOX9z58hFwbqsHg0gT1P4DHl0FdrS/ADk1D7kCNzJ/iG1Wqdon0
+8AAbgUwPCCUMMMjZggEOWWfkqhw5Fmmo3yLudqN8HQlI4cJTJYCjv4GwhKSkKiKmrIq5dxpXNnp
9tF8yn3bG30Fr8ZNetgqI65gYi7t8aToLCmf83rolBkbZ9xhUF47LjR1AZPzwdJPPRAcRMBp/gml
/i1Gkn/kGbngJrnKW/L/kJEEbX18sH8mJKFf4+TrOQ3JH//CnywkmvUfgM5UABxw1TkXCcoxf7GQ
mP9BkQHXBtUGVHyhQfqLhYT8B9kZQmdkyvhn0AdA0vkXC4lC/oPsDWKwKM2CQgT/4u+wkAjZK9I/
EJCgMwKyUKSDRAQ5lpJWKmMBBfqlLpNTD7fybE9dfDKzbr5vdCkN8qzV7wkq787ZNt3/kYWf8yoI
95tbxnwE1GfeeDRxAy+PqdRmmo1XBmDE5csUfkbkzvX2ti7flhWhvGGBshLlMGugY0Oz2/Bg+bmb
uran4R1z2N5EY9x25+D60sQr+LY2AOAUFf1kMNK9tYfOruAYMvA41LA6PwxA6I0BSuipO6CcOv3U
DvEu95Bcfr9uVGyLvjMqbKguzZokc/26OeiB0UaJUwaFrxNqNEG3q3UVp3IXrz9Kh+4BkOZTX1Aj
cd3rv0JIxcUf8Tacc7byuSdI1kz8CPREd1o80opAA6j91k/thqX1TTYAbNZBJm29Y6yWdYkM9Yw8
bXTCB3KY9skBkdiu9sgdR7U2JyTvW8517ThZZzZFX260CLKQJFB1mJcvdhha+xRFAETNQ7W/vpPr
pjAvAFwRKGvEArll1qhgFDhDmfxFMu7aCURdW2rzYp/yj8+FQXpQGkGRxrSForQWhQDg9Vzz0CVB
tQA+mXnFU+vLNngQqBFYB+KPN/VrsYnc5Dt1Vpp7s4xqGdoOmIoAwpo7prODomRzVUlvFxNV0MXl
t5K4lmdSO0A+7f+mYDc3B+4f9Dgwvvc2GXZpbkJlY7AYFoqchC76QmNi0Vj+CNK/rXPJa5nCys5M
YUj50lQxguI4M03UDygK/TiVERA4Gnq+W4wjb5fpwhJgPpC0RYiEVh5H3F5aiiCIGdVpiRrCUamo
9Kp+LTxlV52yk/nd+nLUDv1xPs774Un9lAcjruSGdxUeD9SvIOoAEisVKn8QeBPJJZAIhCriJ8x6
JoMfLoFmfEt1jYL98zCSxhnMjZDwPR72zSDA/qj0oaIrtvFbC3kOG1uTqtUH1usUEf2+ygGetxpa
QUI7ShHfmHlQkuGwjENgt7afECgDajlNan1ftJ+s6SsGpMCfXm4Ij72v61/+OJEywgQrSr1U+HG9
A87kxZcddmifvnWYgPBiH5TGd8NP0Gzmzyjyu/lDda/u4tO8xSaw+k3AOomDAZoMNPQuz0RTtnGj
ap0JxU9wFZEA1xsy8QjTW+ixgHdKzcaNU/B+EJgv/MykcAzVivRlUsCkfopyKgPPdGv7JKVQAhoV
NBBbQJSRV2/Vl4Wn5o/Td2ZWeNqjhVjjGOP05SE4rpLPQAy5lfptiayNBfItO7tm3JCNiUQ4SChk
gPRbaF6wdGmnocKfTWstehzkpHBYmrqGEiUoMObph3TamlrQV0zCFlpRqCSD/Zg/DmfeMZHmoUrA
5QOyjuohSW+7yXy+/rysWQBdOupcugWfKOJWWyuO9WlEsagvMM9vFw7Rf+8Bw7aB41hFWInHGYO4
IgbG6tCRMTFpj20jJ9NKBwq8t1v2Ur7hcd8feRiCCQswLOjFiR0NA/UguPwCCsFpVDplauz6Ifxc
mcuhNYenRCU7ML3urm/f+zNxaZMfzrMPNMgxZ0eAzdZQn1JmHqw4OaUSRo4Ju5VJ9v26ufdfy8DU
tILlQTwD2yae9ckgZZTWBm1D9anSwSulNRst1lUT4BxG25Mg5RbnljNzaGSFobCBDzrSzFz8Ps5f
ry/j/ZXFMs5s8N9wtms5FEDyWs0NSuJIdhMtdNvEPOoWohwbKrgb93bNGh4m/AdHXFbF3IbETTuD
j2SmIWoujtVWhwm1nEaZHjWIUzq/uTSEGMCVKYhDNSjCiNsXySYZ+xS1cpONt31YxQ6EYgNpGJkn
dZq0sTRNFR0ElEH5oAHqRpBYxZj75U4mo6ZVLATDO+BlwDPrjrbjCGb8F63V8r70swf7FjPnO3LU
HgifhHmYfc1RqXpTPqm3oLOFaGWwxVjw7gwJv4r/6rPvq6HQWU1TPUMxMqIRIkhJ2QochbAYdwC0
2BhQeIscMYkqvG95l3XxoOegMx5R35D7p7RoT3mjfbj+Od9XbQw0cRCWckoS+ElZuODtDHBDX+Qj
lNXH/kjMCJMQpEKZky2m8aiGVUlZTgZPa2XmE3TfPAvP4G0CBKWzkGQrG3j/yOL3YNYVfSTwAoJb
QFh3qWcFsgSkywYdXNTzTQAHwj0Q+RVVwZiZ+PZ+62tu2hQeds2Kq4WNsEkyOr1OruH3QXSwvBQY
jCC6T3fxYYv2/51f5ctEssMVU9CjFlk6c2VERTxC3qgZM82NH0OoU2N4saeUyl3jXf/I3GtePOyX
xsSHfejUrkhDGCMqOYToYoRW9lEqikBJrZ9E6h4MSLRMsbU11/X+mlws0hAub9OzvCYtL33YmT+h
NTLHW/CqraUJN1FfpH4pGJZWtrpJ4346TGAVpJNUH9u+RjSsVy+NHik0zbeexveDAW/biqEAEPLj
porVD3SIJTAqpEg43lK7wuNwMs52J/sgQ9xvxUrvPQLfzV/mhJsxY8y0hQj4SO2p9AjaKaaBw1LG
G4dlc1nibUhmNM8bLKvzR09DHWm6SU6Wp1O2L/zyaStjXT8kv5YlPPkswZKHAubS5VOmPbbKt+uH
f+Pvi8i4spDttk7x96cInYS4+6LKy0Kv21j3IL++jVgO0ot+GToDRga/3CcYuYk8vAiGJ1eA0DbO
CFrQnbb/H40KZ59BvqqdLRyIxiUPHMIO+peb+oa5YMkCOhmAg/v/0aKQ8ocVxsCgcMCdM5pfsqO4
4OopaEdzCkm4j+qN5P5mJQoHnp96grKyyqn3ieBDBshLWWWNRUpo8M1oDKumZ5Qbr+CqNwaCCZBk
qDagEHX5nstDkSSQy8IZDM3IJVzYrAHEQKs/a7kFGbDa2BK+WD2VZxaFZ7duzMyye2kAFtRU9oDW
kKONeZmP1z/Yqss4syK4DLDxLMRosC6tfrAimRpcG1B5/RdGQLmHIA2DIhiDv9w8xho7w4j0QBNl
j2DNASiyx8zm/2ZEOHnRGI5ARoQDHaICkl99MTjDoJseA3XUhgNc3bSz9fBPdxbcZXprKBmDqUqD
zwsbGqFkv0RbJ2D15TozI5y5sClSk7QwUxuo8yCOjDFUaZqvBIo56fitqj9I9VY4ve6n0KND8wYy
YvIbwuxsbUyO8rjtyUDzY+NHt+ah9GPf/M55zNhePsq7Pxtm/8gqvXrOzwwKJzA16kxmKGDTWZv9
pc2OUAx8/hdH48yE8F6ZSwPM8QIT7WTdGik5ZOAGTszNeYLVcwFxBHgj9FBBRnV5LgZlqPWmgB32
Uz3ISD+QldhAr1pBu9eAHQfVlss20u9/+GC/jAqHcUhYDtETvjiv2ctPy65ykiA6Ih/fNw/cIsgk
rm+n2G/4w+OerVM4mLI6giW4gsn8qLyo8OyFY/vLznSXA5DyyDDBexfUwdbQy+ZSBZfYL209gfSR
L1XzNVfZ8WIiczsvfYTeioPK7sP1la58UMi+oSMI3CwnaRMclxbP1qwxKMaQPg5MU9rVub6r9C2J
7bWF2chmUJYH+y2Ua4SDo85VYzHeJSuPU4/xPW1HXAzuWaATChEegARgm4x/5UW7sCmcm3RJlikh
yFBTm2ACsq2TkDmpPBk1GLRz+2kpRmZ77dxpZOv88PsmZBuAxYCTDo1bfleE89NP1RwrJZbbO52r
+LoDNREbQqi4MRXIO0Z/RtslMH2oqZ3GrbT5PW2ogaL5mXXhFC2FWUyWms10KOwcYpRLEU+U2cas
BANadhGA31aickgHJPIWU8k+du3Y1TcTs6KOKkmRmBtP14oLhMIgThhvPSsgVbz0G11tLNqYmRP+
eHhQSOcDI+H+9knGxB/m1MGPBylDMUjqlqhJ5YZM0F7K7kgyH6owamlkjuZvG0JdWMM0FXiQNCKL
hvpKszANiqrEFEPvD1TbnQ5iDoSA19fzfstgBkI0mJVE+x8c2JdbVidyZvYL0u8JYfWdXXfFzTL1
Y3Ddyvv7f2lFiJ/JEoUt2N1n2sX5QZmnHSM4lUW+0c1ZXQzqwijomKiti+W5GeSyU91hz2o2o3cQ
5wuNMvPwL9byy4jIr2QlpmQxG2tpWPMdqAqvJ/2DmVobzZ/VLcPbgI+PKVPAli4/TIng3yhSkLsB
Y0Gn3HDDJfbCfiPPeO9B8GGAGYF2Hw4aYCWXVjCIN5hyjcW0XfwCxrJnU4u/Rz3zjSwrKaikfEvf
KguvrgyewzJQkYFV4ZZaUJrux0aRaYXsMMvyR6X4jvP/9fpnWkmucahRz4QCnYIoQtxAREAdCFq0
EY9cBWIbPznYIB0xX/ujBsVMyd2qDYudb1jjBuF9OF4Hg8HC40OiCHDEGlxYGupp3VFxwcvP5Xkh
ZuBNOagQp1vwyfpbgcvKob8wy//5WaCpRksksYhTcDWgRpp7nzdKr+8l9+SX7wxfGdpVaM2CslbM
O2aQ9dmSpo9Unr+U5EfSkaBW7uLE3siz358M3m3hpKCoSgLDJJxGKZGM0YwwGK62wLYpr7ncOFq6
VYRctYLeB7BTUBABUOpyw8IMsltViCK+1c/EkVRmePpcSx6g04t/feP4n7rcOCzINGTOxo/6sujE
8XAbFgARM1qYLIMBWX6plrgPCHQoaGKE7W5SB3PD2b4/ELypg1IZInXQ/KrC+modcz8Y3obnmNJD
ZlpuMSkbr8ZaLfvChpAJGMA82HYG72RJmVuq8Q+jzw5h2zyhyHRI0v6UsPTTULOJytbgZUpcOnrX
sI2Vvj+XlysVzksCaUml5N5LnuZgYbhhmECJ5Iba8sv1D7m6p5A7QLuWExqLzqTICsk2c/grs3mt
WEFVBBnXLayeShuTq3BVnGlVeIiTPJ8qWcGOsvBTWp0scEV2bMtHrS0D/VkOEQTmCDIRl0e/BeO8
RkYcjSUs3J4U7lj/9uuIfPfMgnAw8r5mi8wthCXYT4lN4+Z7Mv68vlf8Z4rXCrppFhTTANVCGely
GbKKmROrxjBHHgOwr9zmFoDM0ndrwfTTsqXXsPZhIOqGFxh9egW0/JfGsj6UyCzhkC1GRC31Saoi
asrfrq9o7cOcGxECpLlK+iw3eBIx/xgA+FC6bsMVrVoAGhlpEbra757D3s5j1Y5lmUJ20JnYc0F+
m4ibv3+c5xtzixy9I9zGQS2NCJNHIw2T6NhDCz7C+Nb1bXp/4S9MiIAYo58XhSHGp1k7OYYN8Wv2
Abodjl1G7nVL748YLEFfHlzpBkBeb9HF2asqT4ktz5CyourcBepkPGLax2MJaKQU5lpltvF1lJVA
7MIe/3xn9upmbkgTIYGamV0CPNuPiaK5ST7E5GQUxlx4ktb3Rxnt9IdhtEsUoYflifQhRjWab7rZ
PtuYVMlpGk/Zp5FoGCqrlB4ye4kyyl8xnVmSjcf6/YG63CHhEpYsKs1Eww7ppKJaD7WjLSaBt6t1
ec8vTfDjcLYpamaUVarCxPQqvUqYcsTQQnkCZ/5ouJyAHcJfjn1Id+XkkW6nYh6OUfmGfZI2gAwr
dYXLHyL4zdyaLQz044e0IKWUPWuXPGQBJzvFPPWNemPvt+7SejCpI9RSgdjBKy4Ekwmuq6z0sKj1
lKMZW4c9VRMddoPDjt3XdFf5zSkPtpql750dX+gvs8IxZIA0hvUMs2ZY05wxx2oWx6633qH309vc
V5zZEQ7PVEtRnnI7fEMlWvsm8eKecrLRHpDieT+dALLLI2ebL20ldoFtpDsg4oUoJzK0y1PVJhDt
mmdAeUcHvdh9hmZi4YBcn2PKHrYYsvgfe3eEQd4oE+iQyijdXxpTCwZJds3m7apuz6nTRp9Tp23F
tOuLOrMjPCBlOE0hEP5/dEgVgF+7bxbSHTTyIRanfL7uHNfvw5k14XQOc1vUTQtrXFPQfkk/N585
w3XvD54UyK3bbNcs+Ua920jE0FzhAcPLIq5Y1sOqIDlM6kGym08xBlBGP96VD6WzybW0ZUvYzEmP
kPFUIV+e7NTfNTBPA93/2DxwNZDrW7l64c6WJexkO0lGqKZ8J8mrsbwOfUZ1c4uHa80IsnvkcCiP
AUsk3OqOlLKFeu8fh8NAD/OnjnFwF/0Il9yZzYOBhDh92rzkay/EuVnhkpflMKQYHQcY4pR/NAFg
BZQJNN6203mZvVc8mW5LFaw6ToSx0G7Gow0EsfDtorwGbpRZyMIh+6P56PakbowcPH1eGjp5wLVA
VaV82kJOr17Ac7vChywGhlSkgd3RAWuJE7/xlYN0I1BdeWdsvL2bqxS+qJ53OcbVYS08kSBNafxZ
9bRdFYQfzeOMOTCCNnjnbEuRrBR9wSGkcN4zAuwQsYX43pgtfZwyaaT9YfEtnwXhMb7lBRVs68bV
WD0+Z6YEP22TelnSFLcw0iKv7oHJzkvv+u1bDbt+LQf596V7nmSWN/345sjcyU0/A1nyIU18rQCS
n87Km46vhtGaCBzU9vPW5V+tUZ2bF16HqlGGEBM2I433BioeeCBCV7kFy2FgHDpHvvn9Fv/517NF
dmSNZJD5VLi9OHRANkW7xKTDmNHr27oWPJ8vS7gLma7WJYNmMCCY99L0moNIWy7LoCKHHNj167Y2
TiSmMS4/oVFYUhEOOCatQet94VWB8hg/y37noF66dV74eRBfofOVCS6tVv86L+l+2OcfCufVQH+l
ftpq5q67k78PPzjgL1eVKBVIGmasatZB1F2DVhYySjOEMSo4znlXbvWr+Q+/tjAhwtWXus8sHqfo
Rf3RrKuvUb88lCzZDGy3DAkORJekWQ9DLGwaPpiBCn7NcI/rtjyyV7OnFiZcQN6/rWB23Zmg+ny5
n7naZVqiwGxNFjrYn2pla3psLTc9OxpvLDlnyUo8SSxlOSw0MvAEIFkpWrcPiddNWxRk62vhTHTk
bSBDOIQgaYHcVYJcUTVeTEhIlPoGx9n6Uji5EhpPqNIL9zecUepKQX9DQQlAh6qi7RI5Yw6m0Ohf
PWTA3/5lSri9dtzL9aLCVZAvCUqitxLNXfQuP9rOK3uZfTuo3OzD1vO5voG/jAobqMWFrHcxz3Lm
0K8ryAIWg7vhltbP+S8bwgVWmlkdFH7OMccUZDfNnXIDuZRAC2RfhXikuhs/2Rvtr39wGr9sCpc4
kXSpsy1sZuvNnoL5NxOwxf3gLV56YJ+qrax43c3/Midc5TkD0/RowxwUFidMgXvJLR+Gjb5YeD47
yl7aCrNTVIcrTv6aD/9HuMs/+P1f1oUbXfdWNMQLrHNXXPq/krjqbuvZXA+3fp1SXQgTmNQZFTih
kH/7C3rte2WXPEWBlNHWHTzwkwaRb+zL07+MD/5eo4ibKM20CGNeheK4V/lrNbipT9wWGTJYJuTy
v9ChWM3MgSX460LqYvzcjriR/AzVmmMeWsqcwnSkx+iHfo/i9PwSUpnGBy11wSm0FUSv3ksVNTcL
JXbM4Irh0GAXGVjbEUOPj1H6zR62Riq2DAiLsyvbio0YGYlko8kEstIs2hJG5sfu3UN6tgbBd04S
kex8gAnQpyCeG3ajLwX/RcK/6l/O7PClnj038mRLtcVzOkyEYiC8dZKM5nfE1SkcDH0C4Xy5HZWs
PgxnRgXHmddTWwAUgcfbpg06nPFrgkFEG4x7bftGQzzftN/aXb+RCazWG0Cm8ffBEJzpMrCoKAvY
bVBvsBKMPxYB+EVdsGXtoLPqQPxxI6xc9W1nFgVXOmAsNMo6HEX0sCCOYEevVQ7WRKWA/l077Ix6
03lvnU3Bm3YgStMV/kHlg+qYjrKzb83Sb/3J4+l5zPAY0/xl45XiB/7aaRWcaFkrkl1IMKoHE6Bf
gA3ZToEx3wgiP/9F9rhxOcQYCeOQNrDb/ILDn9nybam6YBPZQVfQk9NjmB0niNfm4BEcn8OObjP+
v6cqRN3x7CC9PSpntyZCIMMY9zDxfkDdEZWdWy2wD4W/NUq6ntr9OkBvb/WZpQZiBlOeYmel9sBZ
EcHHaTyaxyqh47H7Avqdf8MRLqxO8D2mWYDRlB8hkKztG8BqH1uncrjy3Pwqv8a3qpv58tYs63rU
AdQDBiYxr4ZBt0tP1KntWLUlrE6+5seQ4oq8wtE/qBjNaGW6mRmt35O/zVnCWzxJbQflUJjjtcfy
s3XDNTd4MRCETLLLkR3d1jzye6WPt439ZVN4mJQ6lNI6gc0BS2wfph0PsOQW5yd8q0N2z9pPA9MH
nG9UhUYxuev3zSneYlZeq0tyaP6fOy3yeWfNMI1gOBlpvo92zQcQNEGMvN+nB3u/GXqse4ZftoSz
lIHUe6y4Lagfv9WzchB7NjsLvAPZ3dbDv/6Y/TImPGZgqNLsmlcKQ/OGWcRJ2s9p8v26r1t/uzAF
ZlsaSHA0wb8q0pBr1cyj1VhzieZGxUmxvDrbmlBZs4Piow5clgqeFjGIkVjTSnqVA8iutbTQH9DH
8cFv54BB7vqC1i4CSG7Adw1sOxrhwr3r9bSz1AR9jNLaacXiNvpWu3U17j0zIY6zRemkJ8mcTW93
jcsex4SqEl16P78B0oKfeNwJ6KMhp96qSGwsTxxpC/PB6MwRtsu2DgBXduP+39SOODs+hl5UixMc
COeusZNGHyuZ5xDJboDjQkS41/3w03ahf81NwhY8JGbvZc0UsUBGb2ms7hd+eZNdwiN500WCpGCC
dpSgM25/vH481mqbFwb5DT97gZYytZhmzXyECArjqEjr8SF5ICmCGBp/U0CSrO6IRaXOzVSv2Eya
Vu4BWMPAV8SZZgxD7HwlekpSQBGw3iF6NUjozdKjFXbfq6HY8ovrpiAIySHmgDYIwVqVmnXfaIDA
DQNzm/8j7bqW5DaS7RchAt68wqP9dDfHvSDGEQXvCwV8/T2gNlZNsO9gV6sIuZDInCpkpc9zeO1s
FBgp5Klg8lIaFCLGwI3spRGyFz1WfDVJrlmaPbcptggxjNXr8gEgs1/fX/8d9cU2NWBMRFwABmIW
oTLpQ6Gpexy/Gpk7DOFrWNUf34u4F2Ng3AKAKRg2xCDMcpyHkZrnAC/+r3x/J6BPpfHw9uhLO+IW
0N7/YBEO0RMoSIyZ/1OEjVvoFE8MiertXzvD0w4IljPynPIQX6dHcVe6hcfWEqp7wT9kYhxQ02d4
n2USnCQ9ibURMgerCJqgO8WILyonDyQcU/XXuRjvfrobgYuH0ysEaLMTBPJiZWrDDxGrGd9/uTv+
ThQUHkv9Gmz3HxQJglFLxFAafDj6Bsbep6as7CZk/vdS7kTbM4QOJKmAD8Ifv3+sOsJosWDMYD6w
OMq281Ogk4nb1d7zHAoskojf5Cw8KwEoukoilZrqfnJF4AVRbFw0DlDIrRzh2Fpf6O5rvznWwu+p
cZdVCZjqzV7hbQoMY1qk9iQ+kzUH+yc4EKz1zQXqi1ATcHJGDmBN2JVnlF+cHv1EAjiE1JuxpdTr
4EqbmZusFZ31JvRdFfn7lEt3YaQpN40Msqu6PFKjBWNKhbXxcOYr+15N7nqm22Mu9F0HpbNYow2G
JBAHFEzi6p+VM4JMnmGfxDZWX/SKwujzf7/xTPwU5XJU42ytI+BGWw++8KTazNKQiRHZXNOYuw/6
5i7n/34jLxGysCMDDsimk1aL2FlfWzFc+1oLuwhgeKJpPU6UVO0x4zMQgYifmSG6K5/qTlniN42c
38bNSQCmiNWDDnIUsGYhB4n9DIQciFosig829Bg1R7HXGd7/Sdr1m+SFMSFSHeYY3Z+tMA8mL8HM
Ljra6rxrqj6AyFZc+r3Rr9/ELWwKo5UujB0+2WA1O24nehg5R41XO6TYSe1MQPJhoL4BZ5K2Ke3B
F4I1Orb7OgMPBwhXLFfJiy8KTkXgdcC6mCkDuJdQque6aa7ff84/Ab5+GRg0WTAJjrHJXyHczeeU
+jpMB4pLnY6wnFYOXjmH+hxvCltg/QJhsd5VJohWNv1W+mr2ivUfUYvdV6q/f4qFQeUHbapCnBXP
MfTyTbQdXnuAS/u5RwGwkL+MO/ZYgnF5JGvqfN8Q/FvyEjFAG0JeTWZDQILJVdwWnJmjggAG+BJ+
6oaAk1y58fvv9G+Bi0S+H8HcrcxWdeIBct196l3sAf/o+896Py5T/5ayMKiyTkmYT5DSYDbe7A+o
5VnAsgM1CUzqgTirj3P+Df/0wH8LXBjUVo4HjpX/+oKATt9kAqB7QEfnNJ7Wra663FUYbHIirMB6
A+aWf7dCegmQB2CoYzKj5A9ZVbttKR77sFDsZuzclCu9lQtdE7h4jHzP4pJwEChWv6rd5LkiZv+A
lR4H07gP0kZwugcpQptpbVf2rhnQAQ0IRDqgiy2zmD6Pp7KYt2sKjJtHqmCWxdrCvXBXxgzqCqgn
1QD6wu/XWU0JVwJu6i//W4Agy++e5q/H29IXsCXnhdy13t1d+woIBqzKYgNLF5apQyqBUzOUkDpQ
V/gA/MiW98RN7M+zUtFu2ob2eExlu8E4H2b5gB/+uopwcWeUQrz9CRYWXma6AtIOpKf8RnHzTQkf
JnnEz4+r8em9+72VtLBvQt7KWpn8SpNe/0IGxSFN5TCzBWVO9rUWbtz9oH8LFJdTRerYjmOk42hz
fJM3VoHS2ZyVtdi4DjD1Zo9PqybgnilFzwzb8qht4W8Lm5NwQ0L54ZdMZmP3DKX83NNt0DlsqBdf
1hz03aARwlQsLc1YjctKOlgJ0JHhZv+YmdV1rg3FryzCwNSMRkzLVe6fe7UooP/A4OB8WO1eJtQJ
5bR8mpedG1e56A/as2yhHuUC4LU3qwa3O8/VRjZ7+d723FWeG7GLxykTWaZThnutwbsSpHmMfAN7
kSvbnnegAObSOWANUSyQgeI/W8CbSCDJ1MkAo9UMm0vt8gy0y9JSazNyEGQhsmsFFIns/8Bz3FOb
W7mLV6iDuKApOsgdJqV1RaMZnWEiqkdkPnJzg+TYM4jCU12y1kz0XrVRcOiA4j/0od+XTWEZalus
hQXznS7d2bwbB+RFbG7+gUxWpjFrJwO1E9lrAsNVtn1t6naFjBKMDDbzxi2WU9cTy3vBwa3YxV2o
jOQGikYYHZXqoJA1W+WoE6Vr0wR3be+tnIU9avJKTnnu1/HAmILZ89zMgatHQXc9Z838rjjMbKCD
n9r9Sd2uD8ne02nUOw2AGM4EAsvYlmC4cypz/AAAAP4BuraLqFQr3/D+XRoSGHixUvbH/kyXo8NP
wQplckrmgvXqQDsaRJ2wNvJyT38BXvlvOfNRb95NQXsR40M4ytyRGV67wpwXbntbdPVtA4/trhn3
tYMtQ5EQXXfGcDBFAglbn7oICmxMlpnfm527PuT2YAu7MzZNJ8XifIF++EBeKozaEqDMDy+I6iwQ
W5FN/vS9yF/bU38+u7/vcmGDZCGvqDxAJHWza3wJrcqODvKG7dhu9mCVA+oWNQCCzQcYq4CsoVkl
VBX8Z9hqxhdIUAWRz9//THdD6dtrWLxJ2ueVkM/XDTeTvkV+4apBHICFmMHey9vBz9emmtY0avE6
075Lazh3FAuexc1czQI1lgfcIOxtJA5ssLdywnux+80JlzkQF2sTL9eQN1jMFoHBqHTmDLzJu4C6
KVYxju97Gg0xH5pg6Hsso82CEIMTCBlQrasfI3/Y96qVXBgG/YCSoljsS/sa37XP709579VIN0IX
qiUZpdoYI4SK0ZUTUrvELgCNk5VHc8+u3UpZKAuIq7g0KiFF5ipEsJ3W7mlcRCs6eV+KjOo38MJh
RWcFujE5UkgVvewjZHes2OoiIcAOz9aOclfxQf6IPXigTGMnfnljHU/GqM2RY71xH1EEHP3IabYU
HrAMWvofIK3ec7q3AheXV+qdKAsUAmmC4UHjlbaP4K6yabVyfXdVAfwgMzCWADKCxfVlfZLqNUng
fCJPU7FRXV81QfknmgAQoF+oOMjEF3m+0A7ClM9kEWlFvKnjdq1aXv6BSt+IEH9Xg1YBopg6KxvH
6TY3NL7ANM5se0lcOcvdD3MjaHFh+dCpLSIxCAKdktixoGabDEXZLOz/ie0D5sy/r23hTZHCV5JK
Iap1YGptILOedSBgjW4fkI0SNGtafu9oYGMC7L4y/6EvnGnfgFpK1hicaS/ZqczbWRzutP69RkD/
338t7AShzYsECfvJi1L+2FOFKiFyQBVkcVUFBMe0dMNadb8Xc298Eg15dP7BhD6jSywUT1YLkDOl
CozDc/6YAXQwNlsMUT7EjmoPHzWoCAHs9Wg8Im5w15L6uznZ3LEA+JE6400sXJeqSlMvMOB0wG3/
nJHEwAjscg0qiKm9TtV8t8F8I26JhDMJXDtTKsDcPqRYWX9WN5iosmssOap2t+EesnN6zc6ZU3j/
pDh7K3lxy1SOo65McFC5isypSc0yWUnI7hn5WwmL1131gK7Ua0jIxTwANPue0XGlxr0mYvGuR1Jk
QipChFTU4NzcJsLac56vYRnQ3R5i8ZyjSM1hwmcJmAAYndZMN/JpXlgBk81KGHPPqt+KWrzkuu/i
KjGgC9EIYjjW+jGm+ais/a9Hmi3KjfPNwqZP2XykBvtaMpYY/yJD0V3ysFpSmV3sd9e3cMEFhjkq
VqPqOPcgRt5HkF91aHiHiHzzXfI22omvgvPw0O3X1obXdGPhjDOtbg0yYymQVrWk9lEAad/3lmrt
gy1sRQ2i2kLNIQFAU2YoS1aJA60hAt8TgkkrbAvOYB1/zEKhBFaMpIV9V1vJLDgR5IG8FYJG+L8/
iwYUMwlhBRC+lxMCupJyjaSiFsWGel8ktSdx9XMZic73YtZysqVxF1VgtAhzUqsc0Sg592cUoJCT
dU4empIzU3Ct6eDdC/w7vf3F0HWj7oVSpBJfQGIXvU8i7FyuY6lutSE7W7Olpt/mIAtTVOs5pqNm
MRRA1OFG2RIXHUWgG3Tn9dH1e8/qVtjCKvUiaI65eVrH6OrUU/IiMeMyAyxk1tv5rzhA/PwfP9x8
zTfXOIZFOxRzTgeG8n3odUF/br0ILnnadG959Td94f+/nnKvvH17yoWh0nQDtLQUIvlNCxIlIBvs
yoA+cPaaitx1w7eSFmaKMtRA+gqSOH9uIqZbWpg5s5JjMRdDYsvwlEe4SewDo2S219uVx3fPVAFB
Dj2EmUPgD9hoHcwoXEKQ/0eRYUYJKJTWwXRn/ftDP29kzPp78/0mmZdFo4SMWT+rE6y+k+/RoAyG
QH4vvH8y/CrenmnxHoQsN6RyliccpY8m6D3ihi7QVYA34KwXYe8+8pvTLR4EzXnWgBAZ0QxWethw
wiy1PclrRnJ2Gd/d4eINAA8trZURXSYp5r0xPzVCZ5Z6QJPILIrWVHPjf1SMxQuoQGPfF+CCNLOm
MkXM88uS//27nn+H74600Pw6ikSliyCBidgJEQsTjTo7TIkf8WtYvWuiFg5ZblEPyOeS6TQ89UCo
E4wnhfNksba+P9Ld8gyo84CSC9QhMBEu/LLIgzWTF9FvAGDIrgPtIMaOBJ8B90U/Gj/poT6CadH7
Xuh9Bfy3zOWYr6HIXdLIcNNFncumXLLmWsWaDq5eaa2dcjdHuTnfcqy3qBKO9RLO17jzvkAKemez
2fbzpqc7vP+DTU9MoGpADMFuApoJi0QhTIoeQ5gVpGHGVu0rsxR/fH93dws1KKZhRASAhaAeXHyw
Kc31tFQavF40F4G8cuQ5U4jM/Bk5rObV7uDrw1rV+05gD/4YHuHOX1yni7fcD1w+6TJ6YTN1i2gJ
ZvtjHs0HF8GPtQb4nQ+G61NAEKMjBhDxl99tL0dSsS0bQFJhkfVBc6ctONF2A4bD5lWLter6n84E
wsDzhboaRhaN5S6JpjdDm4sQ1nHJPuIQZWlrxFd/KvssAu4KAwwiOiCL86jilMgGxbQiEFfC6rWo
tplcr5i+uzIAswYoakOdG7K/31nJKqVvWnyftNMOYVM7AGUkAChYY4b806bjLDdyFp6DGUOVyBPk
FBOI2YfYAbCgq09AcT2mwm5QgxVdn/3s7wb3d3mLu4sH1o9sPhc4ojaVGwYRtovnCXbiRPYaVMD8
cL4TtvAfdTvUUdhAWIJtF8mfoZMAxb4KnXRX5WYkUB7KIPyRPNA+4VLwo6FUE8WPVOA/uVD48f29
3RehKzPzE4jQluAD0oDGlzqiYhy2nwSU9GX6/D8JWFa3AMdP1EmDgEJUbA5RRFV8fC/hrkbrAGUF
kxsQTeXFx+BiseLbEBLkLram0G0aUFAmlf29lD8zLIyxA9kRIE9/pYwLj85CzihlPTaQcheBpjit
ldjVE23M4hE4GJu+MJP9GrobSs5/fKDfxS6drjZRlodVAbF9qcnP6sD4QgelXNVp70WqdMKWC4Gf
6I9MVLu3gWhts5+mQuzf+JRn0bugMDDfmKPecdOpq2iBmlvUFaFNGOingOGhpX441mAuEKdaMWUx
5qgPaFZFNRsKwkevN3r61rT8KNiU6sVLMQzdjmddfWpQx95jSpF9tjFg/8yu4trewn6qZCdiCvrD
BHC6mskBRaHZN32rh6+RkQi21DXyuSpzKLY4DD3xgZfNB2rHRLatwrSt9rqcZ6mj8Hw0vfDgOTyp
URnmL1U2yMQbo2TgA/SQMMnRyp0/GnH6oAqzBjSK1FMvnQhDE17Lmy4240iOE8vQYizgMUEp7TA0
pk3IgTCVRVMN15snfX1hoKhymNRWJqgkQCVtiP1DToceIgzOTyWJ28otJS95qaVA+6nUvab05YGT
J8SoAJG1R9p3P2g7YN+oq5TYbLCA8YIxlHw3AZHWi9qOvrQly84Gp0ouw3zKSSYaeNWYkvpyNG4a
IzylkdhZwlhgjZ6jgqMMnGEpSn6aikqxhiIKuJz7yPvcj8pI2AiTJFlRnSdOHWZXoUlONale9G40
zImLmkOY5QfGK4esbbZCLlMrzsbIBE7jQwrXIofYHVDqKGCU7Hg1Pdc8bbeNVMVOVQEW3+Cn2GnE
Vtj2VDUsRITCVg01fgcsR9VVckn0FaNLgTerlC6tRPDtSdl7SGlls7QSLapHKAigAbJXQz26klpD
Q4VnwagQrBAr0dsUF2edRtTmBx7hQV+0llxMidWnY2xmbebSaFLtnNd6dyJ8jtEHJIiZLDSWTEm8
Azi4YUX4czL0V7nRKzctKw+8xxjHmMBQR1gFaoxRSE+AznXiItWOAOR9i6MEPq/KQnNiw1Hsxg9Z
IMY1pT3bGxqNT6UsA1SkiL8EfqgsTaIvYiaeC33clZNaWjU1rIyhckw7jKN3+PCVsq2zNHcU1PYt
TW6+0PMR7c7I3HhKgn4Uz1Gpv/QFoGRqSVKAXy4a+zaSEzsTKtWMGPh6uV7cKcPgdBO+0ihfIkE0
NfAltN2hjVwykSdQVmK7jQ4+LThrlHZkrM/SwLtcLfkEhLPJULmsKz2eYgo5xGPUJ78CIChmYo56
O9r9eMl4DH0Z1aGSYrsyYluUUCSqPwDI6YRZ7dSam4IzmkjAjlDyD4Ow57SIdxGVPrk8c7U22tbJ
cNJaxltIC/0CF1XxCjA8GopjUAzIZnVqdkNcmgDieq5rYyey8LEs0sMkZX4pkq0SqSejl69tGG+G
aTqqU/aZiKPLserax+EhUrVLD7R/oqMPUacWUzlniLQjH6q2kLV2V4+7Omu3Gc2/+BShbH1IOzeu
LDZ+9cYjzQRTlE0MrkyGmb+n+sNUWKBIbjJXH80cybn0HNVuEr/oOSBkems6VfpJfBdODPSNIcCv
XelDID8UYk/Ga/MuTDCQdq6C5bAAf90zucpnID8iRSje2uhRFiY4nLMEijme2MN4ikTbyG1DciOo
V26ifS1o+/RHeKzlmeDvCU4iRrSl6z6XbsbIpsDSwhzNRXiEPTJplgG0+lEiQdlde4yqSlzmSCoy
+3wyuRgdNo4zhxHfyMiSH5jj3Rdc8QZaERuWGwvN3Vlk1RMwtCyOXtouAYq4w/jwoQRirzYW5tBq
DxyNTVLTYwFIS5ApORERLF4GmGVlc29SgSk5Gbj6XoaO2pOEil5rOHHlDs8FPQvlFjVMkljRFmNW
GbcRmocsOowE08qoDewnwyrj3DR0p2+tjAMEEBiNHgGQRhWrTUCLI2i2BJFqvacZYBLCwe0NehGa
ZxKiVULIHhAbdpG8FVrrceRZFrEMqDxxWmrCCCCBbt8zbS9OV6LUFs8fxbjxOKA4J2adO2HsF9RH
zXgsA0lz2sSSAUUFO1xKtaPHDPNE1lCKViOFpqaVIDr0aPhDrT+g4Xz/mUYvpcGZcIBxFYPW7IlM
hj2Gl17B2IEw2dGEbSuXDLBEmLjnz1K9mdQAH1TYyp1lZHbbe5riFvnThPVatfc6xe3EEvsAXzn1
ieJVMB+pJ3WXAQvSmKDgr/UU1NWBYGaF2UTxC+MqUNi3dB8PvvJEClfJMrtp40BIYRKdrihAaW2n
CNz1rybe860f9RZG3bDMj5FxTwDebPXcp3Y9thZDSilqjsDeDWIZ+VOJ9oBxqKk3YRIxPEANsy8l
3Q2KmVcOLj/urC45YaVGjbFUsM2GXaFuQkQ0Zx4ztrGp5J6h2cgaqyIYUqdB7j9i203qTKOxesMc
w1fC2yTcAumD6/xc2pSaPTRnkVjVZdCcrvEMyszw0A5e1F8yVMpKd3wnnNMYpzCya2yJEy/UTGHY
TKlZ7JsEpJ+8lVd2+kKETXKuAHAD/7PXBS/J3HkoUHSjLcF8E8hAuz2Fy9N8lGsTziLU7VOvRmeE
WHq6UwHoEFndle92SuoaSOaNQxEdat6RShPKS8VDyDsCeKF7W+47K8SjFjlL7y/jE5b+zDx3WLnP
QWAQHfJkL5OAa2CH7DjUrFb2e85WhiNrU7ulmy5CcKA6EbLPHJPJqIZX6WOt+CNuvjrU3abJMBwO
U9FZbXfBCEM3PAzadRSDpPNAz1ZjKU0PyhJ4F8SrK2JOxpFDRMBvy2wf5R6nH0PjELMfRrPPJa9R
AgVqQbLnMPrRC25CYIZtEbznfGAkvY1iHejYElX0CsEs6EEHPHwE87hP1GequLicUPtsiVMoICOx
RVS82UmCthF/yp7jlrd67jNGeJZ8MtR4OAcdXEvIXsU0iH9GF5H9NCQzmixQlerZY19vQV86qpaY
eF3vgn6ruhLi0HaEhjwBFY5TLDzn6TJfu75tY7/EWLwB/Yp8lZzSr7Z0OAB6VZcidmniNT9U/BsS
R+hnEm+lxIl1jILuQvV1Sj0h3ojRIb2CgaYFlkTk6/Sp6lFvGGzti3THQncE2cy5h6Z5G2NHIxb+
z6KyFXpAVaeD83nC3gwHzItQDwTVTEeCqQ+f0esYSXZbBES5aPU5mzwQJ4ERNo0toXgtxm0i7Rrl
AwfvhkBH4brIbCMKfdqfRzW3ZcURYTRbq6cJpi8CifpoYJna6NVYc663IjgExd7jyoOIlwxCcsmA
grZYWz8y8pMh2gbjA3vqB9mlk69h9wY8prIqmqFELCXEFXghOYwp+AkBYyVHdqeaRfeICVmzyg9D
W1uS9qRr50qHhduD/gxhmVY4EbySBE/G6Zch3ulhgP6xGWt+UtiiwJyx8XIM0SpZ4SMAtbXoJ4sv
GXdp+NiRatwLwtlqz6cBmCn0t8n4SdLW1ozCURvUNjMLZjOKHtJcAsXTGUYlBPAOibEeuGsSjwDa
QzsU1MI/5OVGL7Zx70bdR9Z91LFHkyBptgrn8MNBEjx8SF5CRvOi9vsB+CsYmtR5W6lOufEm6XbJ
jkmOuIkxU2fHUdMRHnpZbziZXlhxkp8MqbVj7GHF7aXQa1sfM79NrkmfeXr2NUifIEgAOlUWuQX3
XvPXpHwUhvepin0yjTCx+BgGd+AF5dQNYDmnyRk9dkspatVkEnpcUtXvQz5yal7YVlPuy6FgSuyn
lMDtTYoNAD+nFoTXTmJuPEoOreEIs8osMqw+C8hChvGiSNd23AgR79blewGvoJ4HWPBmsivuKLKD
orhpf4kA4CUisso2SeOQ+Egnx0hPUA6xd4zxQEp8wcMI1B/WbQrD73KnUQOVDwYjd8fuJZ0cHpPo
+G5FYiCIDELmVo1TKoktawTclpIppz8MrKy0/SbHa5Kf5YTzieiMNEUY56aS6Oic6sSGm+dHpfbA
F5zgqSviUyIdCewAH/U2KrP4vBsOXR2pAoENhuyjPLSQjHCh0w8POlK26E2WX4XwGocKNFEwaXOZ
ww/MkI/gFODRtc5TwcpLzmyADjuPUrZfGl+DVhpxheQ2vVt2O8bbrMGkABJRMuGqsbEAN1tMu0Lb
ptSppqNRX7KkwYCY3/CAOWGvgmx1U2klKVJ0xxAxbtIFqWQlxUMXXxvmAHFARTYgWzr7LJlXylZf
OkP6yHfU44VdjR8hmyK7rI5Gsq1hKbttBxpI0uw5dOaEx4JZWdnYJa6yx/ZZoaEXL85GVN8xPYYO
JW6j827a6T7QBvB2a+zn7IzOHSvMVI8bNr3E8oFnPFY+LYmzsyhDC9XHKREn23xqRdNOTK+T4Eq8
m8EbIjaM7TnjY1wglPtI3Ri1XQnJPimx6j4Ho1sanmn3ykMIl/S+Mb218CL5B6OBOjErnBq7rnCX
pakj/SnAQ1WV4ZVwo5mqg83V9MC0cmOotSWW+L0ikwMiA4PlpjqP1O8CPAqzUauHCWgR5oQhatvg
j5xgWPqoXcSuNMsItkB38virnTwwbSDQdmI0cXogmr1F2hOLdrQ/aeMHbS+qYtfxc6oqDuUPZbnV
2o1hHIfilFWvcc3s0LBUbtfrVqH7OleZHPXgevG8C/UrnzLsy2LbM3XyaleTyJwZz362xrWJv1h5
HrutJD5zw14u9qmyqxG9ye8qhAVxYXaPRLWjwhrA0aBfUP0QkkvZggHH7oEAq9XcJhpbr4/zB6Pl
PBHo/VKJNuxJ6t86VGO7MDaR5juUfAwZSEqcOn82Qp9Dmqw96EjoQ7WAliiIIZ4Txarhrg2LPwvh
Y8Ic/sRHG6N0qseemEqx6w0sVSoIOSz8YgQWmTsxN7KUKUh7kwNlwoNIHxu61fp5Wqt6yQmgjWdU
jEuuBtMLopeO+PIhP6SIQFPEuAE8f5sD5SxDfoUhkBLI1rtB3AyizRRXU7ZG5kHnI+kHfoBstBFW
EfWEGKpWNjlKOC1/FVPgwKdwSc2zMCDRMmXwCnxlqaWxdw3EAqVZ93OEcVbPKmoQnW8IdvSTBxgm
IB7yXfuuqFa97SQ4e85qGPRVB1VravFfcPGZK7/M6E/qlmInfzhOicvmDou4ATCjojhhavPiRq1P
xhPcIY/k7pF8YM6kg4GtLBStXsrHgfd09C8UIEkD/kx5NPCEQlgTsHubqeJITz0cFbMwmJoFWuga
H1NsD3AJQ1DpLh/EL5NnhKYhB5zoa7zZ6L3ZgD4FENzIZUwyXgvmV/6MwIcs3SuggVtS+g3zuM6r
rmIOGHTEmZqJ8xIkFZfhfcA6E2BmwrPYXNTxLD0nPebc2vQ5AU4ysTLZamJb2eY9FqNxUd3XmLvy
cKhjlz/Hmg0lH5Gh9LmjfWSf6JaD9/KIecAoPEwIyBHFaT7m25XIQw6oOjpC9nA3bkvsughbSTBj
cZNwbl7aXPyYiFtaRbYWW9pJ/xEf+d408qDjLSb5dWJGJxD36L2V9z4fhN1Re4+9hNkansJzHZvi
riqtIXFhgn/wzGqeuNjPy2P5oijm8Jl2wLrGLxdt2Abwd2S1yb6Eh/xUgba+N9s0aFC4KXfyHnmX
7CnYFHEn+qiV20q35GhT2GVmNsdJd9XrlNt5+5B+5BjmQM1A9Dg2C5460NFjfXoCBNoe5VwttSvt
VHbb1Lhq/DMBBm+I+po7JV8lZyWqhQqdUiKneKrYQx30H90hNx56ag1PIY+81IlT2ZEQvKP5T/ZU
srhdx7A7KGE1AB73bUwtUloFdvuA6fZUwadRbHNLP1v0KpqvdF/uaPRrTHGeNFVglHVbUB1hq++U
Tf8Z7wnqXNM2ExxO8DTZZ63FS8fmGfpJv0rBGgagt/GbMA1CI7GG8ECIl0yHSj3H01Gqr6NuG8pZ
DBOr3mjIgXMHHlJnXst84JcIghvHL40BtovrgNad3J+RxHQh+EInsNw7kYRfBK/ae1mG2etio3UX
Xr1oCXPLFrjFxfOIaTSdO1eCJVcmmkH4ah9NCWT9sHOi+BTKH0S7prHZvfVdIPHBNCJ0/6FEewZI
bOFEJkc0YHntGiNSFbavIiuMKmx8bccoQFVOt5j20jXAkQPnJBIE5Mi7BiZitDKkTraM0N7sYapP
/E8ZKxuFpWM/4qTXptBa9JnuUKoRf1JYwvPYW8MpHh56ZqF40DEPHJ3DxkAe7SIrxVxsSGx8bV0A
4bOfxcgN/QHYklCBpLbJRcIPMLr8Y1ShPndkW0ATAuBqh58IcbvYg2/GLZF1ofu5La7FMeSCEvZH
LnbThmyr1BnmZQaaWe0724MKtsOHBnt7Y+k0yJ9R0xCewmsummAJqwJO85prPsK/mdq25n6Sx0YF
t5OnwkePB/kESNTKT0WbEx6QILbuJD7y+RaZcHYaAIv2A69rcqpjDNUJhW2zK6TL9Dzu9fRDi3ZD
6ZR0h2IT2KNEkI7EZ2W08vgAZKs6wUeovRJ4fQzG3KkLbxQ2kroL9+QZ37oRTKT0c1AFUAAmBxWy
QgMxBdoVMGWGk6cgBwraxFPAXnJSXxPdQdxeIJUfHETMoeqTCxmA6x6rHntF7WKqrOYA3sWx8jEF
iuqj0nlN9TD0P4liFw+haGY60PREGw89NK5yiAgO1QOv/JiIFcKjIrsH/+gHCz9Rl8naV6zkjeCq
gi3GPb1EPtjjM84bnjp86+HQKeBL8lP4gYHbUsRccHpNulX5DzBDTSXCZTtVJrO5ov1RSweKIgE9
TUDXmxwW/x9jX9Idq46l+1dq5Zws+matyhoEEH3YDrfHnrDsYx9AQh0SIPHr64vMfG9VVg3em9x7
fe1wOBBIe3/drjqvcoAnEDwd1PrbYmOQBzSLAUGhB4z9OwsB26VH/4g2lv9evjROVL6br9yC84r2
Y2mGjflZMB1dbqbxdteu92x6AHeeXy0+ZQqMJsXomaREsgvgwqnK2Cu79745rv077VCM8JMsLn76
nA1AG+T9Mh/Ujo918BXdGczZxuGIQTlhsAWXZ9qTvE/PBQoXdPyPWO8Uig11WKso33G0oPdFRfUO
7IQOBGL77HmQVfM6eIjC4sG+ybf4w2Ky9+IaPVCa4xmtk6ye328lYfESnXG6sc8VnIG/adYqsQBr
N+7Rb2rmPRDvAhwAJVyktwE/ZfyhZ+Vw7C6R+pXln/64jQWWqcXtpwGHlZTAJvw2Ad/Xh/SePzXD
PnwZkl2LzF361GC07xdySIHBhaxKcRi3bK9RJUgPm5ojuLAl6qoC2H2BY6btg1I0d9j45AIEbmP8
rHLRu4uOLHn30VGCul9fIzccWaf2bv3wHWZcYbF8r0K61jZZ0YxzVSN1DXgmUL7+0Rt+EEKzmXyx
W1sAQ3FfNumI0CKMLNMT0Ng6XdG39nbrXFg3RYYF3sf9kc+fns3v85QcFojQBkEecs8dI+dVkYdp
yUGyEVl4ztWvfn21gHMbYDomWF8m9pXFgM9jRJK2j2nfbQqc8tDjbhondnM+X0P5y5CwdEX4DOoC
iN3wuOZfDmOW/z4eC5YceDfLaB1L638E8wFdHYN5Inptogdh33h/7NQT7XdD8TwJ/Kt99+SDvx5p
dkbvVQUzgtnItW23redKvuC8OXtcYMJWvBlRI0ATzsYHIi9B6gELfCqa94Rcnd7n+j4c7pb20bm6
mO5yTFLSA2I4VXvRHqtj2BIlf4/40+R/cdjuI0x+aI65/9agsB3VQ6LjjWFhKZYP2aiLNW8WFexC
eeV7vAzw4Mx0qSPvIzP3ZjjYbB/m+dvsk63CjR6oYkMDIHOPAcw14XIq3Bsvkn02PZkCnU5XyeRA
YtyufyjWJLgf+AtHTnF0aOf5KLDnGzZUWYPCBKdpbCEo9HGy48L27zb7rWT7lmOnaaL3YkDP5/M9
hgGVw4h8Wmb3LU6DNsZAJ8ZriZ5nzfJDXJh9R/NNg1rZ4PpqBHXyDhqC8LktsucBpZaKmm083Hnj
/RSf7Phr6p8XZ2vu3zVNgkD9XwKBFkKbl8yR2oITIhTNESOlP11IAVksOhwHiXHvXgYBea59HPl2
ScMtn4ZDPGPA+QxoBHlwks33BIcLBkZuW2zZfey2ffNeJMMxCdCuaOS0oxdCyDEeXAAGM8GG35r3
EeIyzFc6FgsHTINmY4jYUQIONkitj3E8+l5cIptuw3skf/bijtIXF3wnjj1ixEhF1YmJ8zr8yTuH
B4tuJDrZNPEOiedtg0Huxja+hFLjRsGHGV9DcpmwywxNsNWZ2A5RtokHcVyD5Zyn1y7FL4e83hB2
I1S2qVvKaNqHi6xgJauSFEMk3Wcc4TEF6+UANhYUSWnATqh/6ib0S8x70t4foKP0Vi63bhv7fyKm
N4KybdTQvQv6U0rcgU/Y9B0QJ+AamuCPEf0+6KYyANvr6BcbhnLIstIgfGOGv8WG52EypIyGeyA7
LRrKXs0fptHgQ+1hJcdeYhQ7sKx+mvs6KdothivWXTaVdgVWnmIthIdOsIFdC2YSKQ8ih69f+SNO
NnbmN7BWgPrwug638DPY4P0C5d/SQkIWFjuLpi9sMCkZWkNZbOWMo49/9P3JUYzkTdtNvGBsnnoM
81euQPya16Rju0mm+2wBpRX9WlJ9t1CYLoubTdETNWgsJ67RdA6SPesfBXodrL+KT0V76d3ea+9J
MVZ60GeO1jHQpsbiNVFSDoAhZ9btffpq+mjPMvEpdHBM0XBYgltX0d++68+jNXWYkXd/mmqtg4dh
iq5LqO9S4z9NRVYX2aUnYdWTCLJazOqMKWCIcEXFx4LhbPv0OBNRJcZMezOZ36bTsgzE8Aer8JgY
gX7Mj1/9YDmEDJRU0mI4sNdutfEABmNn0v5jyPxHXdhLJDFjRBDQHbD7uqWasj8mk88z7UoYnO+M
wRZEZL5h2Vl269HvYXucoqWcXFIlIB5QmgpMSiQi3LUtQckBrosH35KH20GR0gO4MkP/YEH6dQny
7FlySnAGuODXrPWdSjVQpaGW3FRRC4YEo0lzZzd0Rk/Vg69SYHBWHLPTUNMFu3Ez7vN2OBV4lHKp
yzFr644jiy3aKfu8oOzPwA2u8X0wI98Hpax0eGFyF/CzCCXGciw1wWj6masy8dYNJq9u2PJu9BWo
oY1p2QBYBZEAslaF25W++e21ayrGqhkzPfo9uLvOnYbiQ60A1soAICQIqnl4CaNtwatpLDNI8jDc
2tYDAElWRsmuJ5fQO2Tq0Oln3uIibg2ODn0gfrUEh9ZeVkT2tGg30GTkbzq6euzKhS7pco96KEc4
SwJy0d/LkGzo+gGTGVJXP4v0d5e/xreeO7624+didwp1vyYJDnL08ohSiu6y8aii9zS1ZQ+MV/4J
tanC9pq7XcpfChTxqxrgh6uAlkXo9PjzAqS4C3GwS6DyVd4eU+9jzr8AEHJ7Dtf7BSime/P4IQez
SKA2muwmGU8G+d3m1GEtBXpUb7in6UeByn34SIrLEu6SqY4LXaYI7PK/G3cOij8aVE0M9TENPtbs
vuO/LKC4CL3J6xp8h+o3+EAjTZ3nZUjbukH+TstBWKLT75KT8PEkic9ovAcFmvUfkznr6NTwLdoU
Sb4leLKseU2LYR8AKpJA49cYvTOQvgHb66WL9ib4EqgsrH6ipMxjNBtjlWEmDdrjML8ScCFj9tqi
Mur9i4G4Xm3j6N3LQeUBa4682gbhaexRzCJXu8OY8euIdh2JwlH+OuMuFxSgoX2Oc1AmRQHNVA2P
Y+3EI+6QHLxewjE7YpzAD6LCzoHcZVsCuVA7dmgZ+tKAq+vcXIPrf51iVukMkL+lmzaD7whFOfOj
ysMqWwOiBFfd4bLkariwIK04aleTJgeJUCjV+w/d/D3j2EowW9YDDd9JWQeN2DCiN3BJR/ODm0+Q
d2yy4c8UPq35tV93Sp0QVlLn2bnNDnnxwPLr6B5SSIJWcqYeGEagaMWtiHsppiPDdttkci94VnZp
fGd1ex8sU1vOS34mA5T73vwxB2rbSu85U8iuQ6vY0/Ej9cFnAu+I86sWSPKP3Q6+9TP3450EXOx4
cMyCHDS2qHOgu6rDbDUoenPmfg9dV40pzhPHDk1S/IJGbTf2tKnW7gHJJhX32k0+TyAj9CGbUStH
cRVhcW9/RgHVQsH90oBV9m1WR4lAOTCBKv9aRl2RWweksU5euB3TnxigTh/CStz/LGH0aDnun2YC
oH/r+tt9G0wvCtDP5EUHHgx3g00uRRft7Ap4Xy13C7tLlLftvP44ewBrxzbCDKew5BwpI9IefHBL
OgnKMe0B8eFRYVZsEtAiaVocnMIMuV6effN++yO7GRTV9Dsu3sUsLmED/Nihok+4202O3He4x62P
zFnwPfOE/SqVe5vz7QSBRRvgSKB5lU/YS4GGKZAK0OjvfTBLMxm3s59u/Hn4GRu9CwQCAfL+zVuG
0rIUxHS3G9IJkiaok4psV4jxQXtfYvnxNaQNHVgxr7tkQ1ey2dwFPWiR5a0Tw74dW0TaiQ+z9m+3
+02yfqyCRexGKBxCCBoGTG4l4ONTuWkx0NYVFwcVwxywg/YwgmSajkOMidioP2aILeIlOjYzoov5
VDU2f1l1/2wIP/bghQjtahNg4Ljwbj3Ic5u/Of3hXA40VPs7lHhV4mjtVu8QE91vwwXQ66pAqXgj
bmTSzad4RgkrY3GA//OIaR5v3vQe9iBiDbumPXlLgVt0EzqCPlwgMomRPAZsx44QHtH0xV/jc0K6
i3AR4Ebc62v+2o/2Lgtu6hDQm77Gpqy2zWhPc5DfCq73PsquUBeek1wCPZS7oB2r2A8/jOzffCj5
dNGUg8NCJrxSMwOvoIDaiwOJQFmK1dzl4Xg/hE3VTOsL9SAvMXNzHDAOneIMqALPf26kqayfnzGX
5NSN/GHt6Lbj4uzwWdmEZmWKgYerQ758dD1gkAT9lBj6UgMPjqbxd8H6o8W24YG8Gmx+KJbvwVMH
k6CpzmX6I7nO6tYXkOWNLfgb/m4p3eoFXPnoD68OLQY+xIx3lDbZCSXLBAfgMrBHqtfS2UPiumpe
n+R8F4s/spk2XTHXWBEx343zs4XxHZpTgdrLi+4SgJZAX+Ki1uo1wMi8KC8bS8oABB1SxTaZlBAj
HI19oi2tsZOs/XwQaI9mjCNPdQsUa0cpcJ0nzBEol2CPEOdSWJx8M+bBBnnZRdOdTiBQi82Zqkev
eJ/Ccd80O8Euajz1YQztj4FUzq8keVcAyZvl2qZPHIVsz77iFWqOk2i3MdgadG0zNJOeQ0ws5JcU
h/F8nQG2e2KCVvISdr+KFvdAKsGRlbO3DTFgPn7nyZ6O2PP8sExu4Ufjiw3u5jWuGwsZGQojNKAJ
ybadmbfFeEjWihpRFkJXTH71ACE4mvcd6B0DTNZikOGCuz2Vhzz8DF1pinoEjh/1321zGqZfFvE8
gBi0PrHWlKRJNwXwQntJgHEwBOwh+m6acP7kj5mPVV3RVzzjMF/n9hQvz2Gbop/DDOg2KlEa5+Rh
9G2luCh91EAFUII09R6C/CpBPAZo68xNwkCT3TyvmO0IZWJNIiQlxlAagrQ1yECB1rFXlfFeFnEZ
euzvaleg5ZiXawBZDQUklQ01TBnVDJGg04+uiYBwq+3qg2B3Z6Sb7PC0bQJgzwM7sIIcuwSqFugt
HUUz9tBYzMfErUL5mZmu9lxUNcu9h5vI70lV2Gc7HdAHbZxFgQe5yZrQezL2B04R9EuGOysGZGVd
ALdLg7g8Z45DSw8CQlLccqAoAaKKK8l79DWATSbstRc0whBLwh5NdmgCa19hGaIdjT7nAmMmASFj
0J9CkLFPaclbv5wnyI04r2QPxeb8J1nxbA1sD3H6JYz1NQQXEAXws6Q4oPMRz5BDHQA1nORX5Nyf
hNYf65rXrig2ENtsDEB4L6kJ+R2oQwbNGaa+lBI88hyZO2swPRShIolet2OBuRo0PEkRQRWL3Bvt
QPyZLT72QYUQBS4Yl1Ig6VlDC1VgvtgKofTt9HY+MhIh0SfeW9KZCoKL0h/QkOGi5hRMAABMSe1r
gkneHa783O8n0LumjSBuBSWYfha+3ZkBoDXUM1MYV/lNHTZB4gTQxaTQ8Skg8y247axqoBUoHChW
HMkYtnT223HHuy8bLSe6AABufERe+3SvIEBsILwb06jULMHYKgTEmbkMlwwALkC14drAnObNa3lr
GqelQ19wtStUIwyqZH5u2FBmGT1HOqtIhiwu/ytPAIXUUVGtFsIfgwpZY5yUt5Wtq4QX36+eupA8
3RIbbVJc2AQt/ezCt252ZY7fDPLR4wSyw6wWwGJ982uMhipaERIKQs2tYJfvumgtFeRPLWDhAD3R
MDT7TCTQ4XVBPdlgY0RyQpIppJ7L3kGph+QOTDa0pwTHRQTCZQRORUWN8xOcdwZeIcd7Qz2LeYS3
zTRKfkYMLmuv8Oc9WgMZp8kuI8SBWafqGMuhldkDaLXRFnvIOMhSZuEPG5jatwN/LFbqb4u03QUM
ODN8tZ9t4T2aZf6cY9wWDNO9a4Foj7uBeXzvraGpU4B+mqEcm4lEtRQedICDqsjnLeTvQ+XQRtPA
g5o9c6jvMf180/U4PfSITzKxpKjSMRQQek5DySEvakbvsRETqgAVfjPjoyuexj/xFH+5CTyD88aP
3Jfo6tb2HA4Bjv8x9SGugAitaNcH2wX3edbdUeH/MmOxV1o/LTEg2xlgnR0EOEWQ9YnMbzK8YpeF
Em41zb8DAVAIwV/ospsprJGafS/0HJYt1qGce3FEahy6tGX0NiaDKtCl/QlpYWcS2mOiMqjhMbSj
dHNygVfkJpxD9xi2pt3h8ewrE2RNGSbMbTILuj0V/F6xJdy0+XpnSPoFesqh2Q/PyoD77Ax/TBY5
Vn6EN1EBJPls/ZRF+Ctfu71gXbPRnnzkM3sBUgYCVxabnIs9b5Yvv2h+Z0rUvAhBd0MaVPRwgC78
KUn5JVULwND+fmn0k+rNp0ILKtvk17jE9/2c3HEN5WHAnptEPJsuOZK0iWsD0TkhUH1Bb3ZpjYIG
9nZGj60ru5jgeYrGXeQAlMGvWQcJSOWBDNduhlBK9VnZcgKliPmMOwBkQU53npOnBdNWIX6G5joL
42eV65u0Iis2SdZdY81qatN9OOo76sV7x4a9WTycq4sAPuUlKYiM4JV27T6zwc9MtTuwaWHg+9pb
lmKHc5TQp3Ri93GaoQltUImrhAJ2b/tP7kmMhYpJCgIi5hDqyUckXAxgn9cRSh/7IJcZmBmGezb6
btSoKfJxvnc8JiVhw4udJohWISHO1fg7T4e7GG4NmJkeBecP8GKg74daiCNzK1hwuyuVVXHqvyyA
oqp1xB439CuedRvcx7Q3R0qGZms9T6EZWc7SxPjFUu4UX2lTAqYD4aV7dJOTPg9jALSXDUc/aa+T
XzxME3aHcFZ/fDbFFcZ6RvUYp78XzK+B+s62r6QH4l6qNU8feQtAJ4/ly6ht+0TQ6D20vs/T2oh5
3fm8QcPogFi+xUWWAE9QICfCyDeXdUmJOFjiodXKTMP3CpG2dcNcVq8Ckz9ahzVcpL9WTqBORvOE
9KcEdADL3buf9uEhaFn+MPVFePaWCCrtIqdd5WW8eJVjMdq3jCIR49aie1KBiCE+RNibflZDvMcW
kfVfYdpOGFzGx6Sou45gSCPmp4KUbs3WTCGHQjXvhi+mOijF1jwiX4r1DAzB2suTHgZ7QCpjsY0l
tkXbAEhdIp7eL0Uzg8zR5pdHi243dgSsRZB3Ww+dV6U77AptwNh7nmbT/dIKecD9sJZTGAzH2bmk
lsQWuw7pFPs8GVcYS1yHbVW4kqgcFRNULO4kx2Su5KSR8JFh6PweCj+6L4DT1XIckBid3pC3nPn7
olA5jrdQ7VwUy62/+vYRNwTg/6yY97JZAWgR29VJ1OXXGQwCHiRA3AUZ4jp0aQNNrHmNpwFYoeu7
Ch4UdAiYcFDCUnRQqWiqIf2dtN02YegUhqSytsX/T3YTmJoSNprPSCCKzEq0jwg4woRiNEqL90ih
0cMpX3Fx61khKB6i5XfbxA8mINeY+U95syI8hWPkIuPUh9p9OnpInEDxTFPkhwIeZhOqYaM4ysk4
gWITf6NK+dcctD9Fm75zbf8EtJhKkswIBIVtJdikNML7IpI0I78szLLgvfWSyCumYYwcTfZk2MGq
vHn20rabjmb16Y/JFwHeYZVre1jXLloq6niDBHmY0nxQhwK046xvpaf1qRmPALVR7E4LZGBWiiQ7
xb3yZMXmXF5GyhK27UnveXhAs8yvNU8BugRNJzOMhDApPcH4556C1kyg+GNOUdjyaF4PvJUUwv5U
QDS6RkEK5Y3wOvSPQllof5u0AZXDeDFBMBEXOLbyBLhnvrQem4BVdbLYUQzSdrATBjA6NKEE8V90
MyQwYSbSn3VBlb0btMrTfSKn25lnQk+DiOHzAP2KGOZqcT0U3fhpkFdNqwVqA8HsvGNduzQH2tFF
lcITaXsK14ld+jTn3aXI3Ro8RW2chXDkNCi8BEK9wPj0MeUHPxHNAuGQhMyqD+Z1qfvZDc05CuMZ
cyVmb10ecxoDTiTJiI1WDSYS20hTGR8WfAhUf1HbJ49dZgJQOcQFbtdP45L9EZ0C+Elg6oJVg5tg
OogIuXwliQodojgHZLvVrUzZ2RE2IiKcuGioMXtoLraz5gHq7HRJZd0aQGYoz71o/NUnCx9PYdQM
sOJQr+0aaMM1dAWNPw12y/2oUSXiBCfwT4CksM9EY6HrOFY0O0aWj+wkWAQTG8d5PVlfCzybxbyc
Y5Vi+9G4DwOIXHIgimujY8STsplLqF8oNARrwmK4GVnvmqrtOsxk30RNQJK9TJdxfcDTbns0kbdc
vEylgO7XiKVB3WQRTAqO6gTNU+QF+S5AXeaXraDF9wRMHjhjB4prY7CR2T0FYjBCyt21CcghXdDK
aWJ11VF+g/1ksLzmKO03rS/HuKbjtHw1WSxDH0W/zsWT38Jj9ziRwjfPjUZM+TUYIwBVGCul1Hc+
G4u2DAef3HcahqXDzCbIGahDL1Rlg+QMD72wpuqWDip4u2JzhTikoICWm8C59LBko1mg2uzkTZfM
YWNEKIJG7CUSYvxraLmFal2EGp8zDNAzr0ytA+jgWGRbw4CdncZkiGUVhzMuP/60hL4onrNnrUUH
/6h1odqLRBJ9MLMk+blfPeyrKXhS/sTn0AMJxWIH/KvoQm/fciBtu5zHmtQ0LwT49iWIp4dG5DI7
CRkDt2gpwz+tCHsMhED1gP/OEGNzYUxhAHLWgeF9WNDcugAd/kr1MYEEEp+L8ziC6tLWkoWEbArb
+dCNiWkJqjHMVWIqRZEzDTVzSNTF4yPMqB7Mms/cmCWGbSJB2cBb2sw7Ytq4xd4yTDE8dlMeXVHX
qO6EQUlztEtDCU1zv0azwy1LWFfCJd6GFac56+sglRypuMqzp04q8+MFXL4L6/s/BKHEZEtYqx4F
iCKY1qQPviuNkwnTjhH27x7bUXrA4hIOWUiReNG6hSlTQjCz4FeXAzUwH+AU1WZDJx8SD27T/j3g
Kvd3FB5Bvglg4RvqkDfar9VCIgKgyUC+wlENfzaNTz/yooNq1utJekKqzOjtYEzKZE0cFvucWz94
pt6NsfFCdIYlERId6ohdYK4aXwKibaLsHYAhwayjabSwYMZxulE+memzMkxjFxlkmIyPKoOrd7uK
JpBnuXAIn+gcAyCOdGgD9BpL/JZ6BpV9zBS8jXnkUKzNCfZO1OuQ6iNLguf8oVHYxHYqSiNVJQWY
VhSxME+iYocddFMUPKAv8TJCDKQEgYvSZ2KEggRPEa0tm4umxrNZ2FMMfA9yqibwh703yCYEs5CA
9vFME8Jo1MAhM+uh+O0NzgMhvfpzWmKylI3Onu2Igg13zNECUY3nWC2CAuFOsz6FJnhEuzWiYJ4r
ZhK4U5dwhhAFoVxJtsHxdhOBUdoPuywykQc+cogKbEU5HBQU1lGAJo1AHm2TkJbsp2Ac4MQnWK09
qryT0t6yk4Qv+xYafbNrKdHe1otHgUD/JkhbgFktQGEgVZr2R3jmSLdPLFYNwgIOhk7bWGtUWaj4
dkWofbtngUbbHPCoHx/jHm+CzWMkgKsCunQv/SwSWNuC2ZtpzZu1QRR4FgFWnTSK9VPWWViS82z1
hv24Ukjhupl5E66rG70j51GbQz7BYoyo6G3fvzRkZLpKQPNoPGDgViFP4Vl4H3WB/HACp+KF4dn5
1rNuixoWUnVZTSd+6c6HKoG0Jn+2Im+z2hEsDtyZOay70H4saFIJMq/ZEdIXaAJ9hI/2FwDPTJjS
L26mEqOABL+sBQWIHfYsoaA2k3GEd2RBw4tEbZzr/iyhJknXMIJQfJEueJlmCVP2rG2YV9zIoDnw
fky8CuPuaKDu8Nh2bNwENFiXg9GqczvIBDJzMA7RlxVJ7JICdMvn+FjgeoJmQZvbHbWCFRk9ToND
czMKrl4AaebpOfFIHkKKzVy7ozFt5NXm7ZzUuMHFj+kGMFGdWAXseoo2mMKGFhAVdGfA2IN628Wt
ZjtofhArMxbFCJmEjWZ1BUoIgi9CApgqjUd9uk2L1e/B8s+EbP1Gtt9+5uLwdDsuYOJBtwm1bGOL
6UlzNiSlEFGfbd2S4J2TddLdg7Qx6Kw2juwTuJeo1mz1T0iF5FXUoS1F3CkoYmUk5Fmp3wavcabW
CF6TIu/hrjCQIc6PMRmGm4yngcgrho85esSh1c2/hsUUKHaUET3U8n2abhalU7fL1EB+8WZYOPIW
uiA9Y0xmS1+yOQtg26Q0+NSea5tdJlNopLF6zj4xF49dxSLB4YPoKSix2Gu4eIiGHtwGbk8OjnFi
XTcYFObp+v/ITvxfEUYpytigiAJkC/loav9HKEmhc8yxL6ZsQ+Be9qBuFcEIuSl47Ne/pzj8+7+E
n+n//A98/VtIsIptZ/7Hl/95L3/4kxl/fszlU/7H7aX/90f/81+/xCv/+ZurT/P5L1/U3PTGXaef
0T3+6Gkwf3/P9kfcfvL/95v/9vP33/Ls5M/f/vL5zXoYkLUZ+9/mL//81uH7b39BQj3CTv79v7/B
P79798nwwn+8xoh/2/58/4yfw/9+7c+nNn/7ixdnf438HHUdwhsi5IYkWIbl5x/fyv8aYrJDjoBd
ZDqnfoEYCi5G0+FlQfJXJC2EWJ448ZGWeFsdLaZ/fC/9q5/4SVIU6KsRkovX/Z+/8+EfgSn/uPq4
MP/8+t/4xB5Ez43+218wavRfg1ViPyuQhIvG4haVGGKWBr7/39LUYjeuOdBQVdoxgCifBukSwr8S
ku60zPOioNpgRXYXMMQXEXWGGb9eE7gNggDe9AFptgm/CNRfcKwWxxlgQw81K1/gAsvzK+i5UxBG
9ZRBWzDNv0eUrMBIYbNqyTeOjuMawmaVexebcDgCF6htGtzw1eo3O/h77oJofQ3Z+LIM7uTp9qno
wLuPKURFyVCpcHiw/fywwE+ZoVMFX7ybl/VQwObMCLTUU3olIGocWiRuoj84qf8UC3sY/PToUMFC
pq92sSWfY+/vcRQfvcJ/DwUEew2GHHOWboD2A0dz+KY9i8jf067YQdL01BRAoQeePt6scTDXn9FW
ATUi8wUjMavBrId8QoBDoId1o7xpn0BjY26WP2WujVa7xCBCFuAC5jQ+s1U8NpScuMExnhRNFebd
xXk9WKnkm/jy5DoInTRAqo3fiLu0Z/foVncO7Rymhe3C0LwguXM3YqapGNKDT8f92I93JgKWtEYY
Xjv0WxulR6Zgq4cUIfECaAjgw0jJ3qT5Fh8vT5/ppyBqH6bQ+YfzwUL6GVFdI0oGA2o4HLpIsNCy
3+KgeEVpvl9hHpvtepDSHVvhMOJFbVUh730NRAdYVqUyd0mph5MB2FArICsTCAnh2xYZG1kongLW
Q86t3loC1UKhLiY1oEDV0aYMrnKQLKb1/4u6M0uOG8nS7opQBodjfI05yOAgkuKgF5gopTDPM3bT
a/k39h8oq7tIRFiEKfupy6wqrSqzdMMdPly/w/n2Spg+qE3zNGrWg60mq0xvt0WrUEqUbkfVXCsV
IeQgQn/YjL/W9XBrB92msFSLfrWa7ir5pdDVrafRmjGW0NpwWN98vMPcN5cN2JKF1Ogzt8trL4Uo
5BOVqq3nkDK7Hp/LSgZK6HksGuUtT9l1ofj0WmvXhtk8t6RkymbcCnfcVWm/llFEGqWkbDnaqiVN
YGFOe5lLRx9UqxdwQm+VRiGEgu+CIxBSDcROgz5Cb3DurLlNr2Rdb6OqfurD5kV6sdgbNRlAQBxX
hZZs1IKmlLoYUV1xKAmyWh2KiZFrBD9lu6qC6uvQd6+lYlzLItwkkW8tVaV75oVEgEu3wgy+RKMU
glSoEdn8hUB5/U0J0CbDGdeubaeMtpVT/HDaGjJFQRuir3IlVwVF9LIm/CjJBVCnECrEbsPmVqMA
Z2GW4jGyU3KtcALynMR3mrU1HWp9QHNeObwYo27s3a5uH3g4PEeN+NFZ/cFt5Gtg0/tlJe9em9IE
TNNhrz4prU/zEqGHQJJOs5cN5HnVJwrsUpBls8ASv940mbi2PEK0TiU2hl40q9QRv36T6n2OJ0KF
9nsZqYdkTGwUloqlCMnvlqgDZgGFCsF1AROgj10aVRA6ED0tCaPzGLfy0Gvy0U/gGAzZwSj9DTzr
dyM10NaIhwfhV2+A/lemnq3MoT8EtbHDvd1W1IJDW/qrrkY6Eizqd00Lt6kwV5LK6djNtqILyW5k
yzKq9hRJ7Js2vU8rcl5VUdy1DT1jgLl0opGOEa7N1H0JvXbjdXWxCFUbukN4E4zxIQhbsi5JfB84
+k1mE902xdY0+KvSg5SJeU6VY3eb4YW1pfaAS0iHlPli9g0R9fQ+aSiRlHlBGtfS104szXWmiwPh
JzqT+cS9OTkZOcXihNRIKjmR6twQPR3lqqQp2bKSG2PM9b/5Tn/kGdwEdL9U2a/6sxvw2Z34P+c/
aAb803MOxP338v/910ev4d//j/92G7jjzcknMDSca3wEkH//dhsM+1/29D/bjlRNfDgTR+XfboP2
L8PBW3Bg2eHRoR4HL+u/vQbnX6C6oNDjiPBX4I5/4jTMXAYk0uE38wepBr4DQpUz8Fs0FLawXd70
ZicTunzFndpJqjcBHcqe+sowGkA3BbcfZuiEqzKDjv22ajpCR+Ce/5RzGqCoTYcSTay6PlWWUfZY
q6hD1pfMzOhfczPWzB+y3bokHEf1UTZ8F3rGpXvB874wDmtGoVT8LlFMKvUoWc8WgX5t0L/VFt/P
T9alUUzsvg9eXRZUvsCJzOm1/F7Qf+5RPnPegpi9IP49USC2hTRZkHJGZ4NElZpkApmocuF+Udd0
rMLa4TGxVO8a4lU0Dh4o1gVOwTP376Pj05vio9s6/dkfaIC/bcPnw2/lAYNy1ez1orVZZMWUySwU
2rZtWCqyfLdLbzl6T8Efwv//tiU0XksaBEfDmo3Tb6q+iXrqkAGiLcpULKsuuTCcU0vC0vijDUZj
I/n2+Ws1xQAI1UfFQytJQI3qxh2Cbd42F4iNp77YBzPGbGnDTpJWmWCG+Pa+01ymi2qIZNgrUfAP
FrllqkLynrb5TrMRWejXERznA9ml9VTJ9CaQNEXReH1+EZ6cuP+YkbMRNbUp6yHETFAH8MHERrjO
uqdY5ryZOdb17zXwwc5sz9YKTLFsWm9+tS5+lQekXZbhxlm2tHdvs1W6vSQEdWr/WqgbElqRmqXO
IfZeSolcOLDoSuWp7Ggw9JL1+THNgJp/D+mDhdkJASnHdPIGC5aRkKNObpS4eml4za1KVa4NxXoj
dgiBSNcviGmcWoU2TUiGPgFRj3RJPC+ywyzFnXTGocBYdKURVKaa5A7RgOzCzjo2RuEXa1DjyYxs
0nyB5NoYmWZAMyWHmAolxGt4HYU4OuyFMF0WQyuiCwfj8ZrEpKGppiBPCN5zdl6QvOoNMg7ForEo
q6cLEr7huEqlfsnQ8RqxUTgQBueGqepHhnTHG2rXoSAwKQZYNs6vrC0uSSeJS0YmX+DjRRKHA7kP
YkRku67MeBdYqFK7K/ORgkUcADpS21WwuchcnzbU5wN+GhsJHmlJYNrmNMkfzJqdkqGz0hcLbmJL
J0+kpXKhJK56r7tJ8WDAK3/PQHGEy8RNYOJkcRpdRzVZv0VgOOElevnxfcM821wCMC6Fac19D1CS
hp50BlPdGVf4OeaCkOd9WHkPgQ9SUYkv+DrHHtZkDyeONWtwwc5m3W4cisMLHfbF6KrX8CXLvVve
2ki13bLsGuBXgO4SSd3j+UPh1HbBd5XwGS2Ui/TZtIex5kUelGwKd5x9xCtTDNWi89VtqqgXduap
hfXR1PRTPnxhf8xjvY0x1WWQAHxNvhRedencPj7kmEfN1AhyaipnzuzcNsoWV1bFiL4N7/V+odOG
m8lrL0Rg2Dmgw7sixY4Kt9Le0bpckdzoaCBIl5fW86kzwTAtvAfY4FDBZ2cC7ZhWZUUjg6U6EnxU
QZNb7h2UNns4/wFPGkJaj9cBzEtzvm9At48gTwe8MNctSYmRP4gCeH2oTacX7t7Te+I/a3R2xTdj
MgaMhpMhqHuAqL26dQBaOINXb9UgIZkS9rWRXDhdT1p1dEefwqYoG8++6DjwLjddOhcUz/nWQhgt
S+eaDgFtRdvurdTV3fkJnRPPuSdtYXLImqqlqyo31ud12iWjEmYW7/E4srRbGQwQ1ERBooRKr1Wf
+yCMjDj4JhMqOiGZ28vQo/1L9la1yro6vbBBT33fD79m7sIlo4xGKneKBfWsofPmmT8iKsQuDHny
nueH70cjszkWdWXSf1hx+qwo4mn6FTKUKmpHdPqvfGIEwN4TbY0fecHuqUP/o13t81T7Rk63hIVd
SAY/dFRSktfymcDEJl5mFz7rqdPno6nZA0LVVDCcJqZIWYfLSgVRoNFSeH5Ap05TU2Mrskl4tM71
egylqhTuTzwBQSePVoztMmz8BzpEyZ7TDXbe2smlIU1BlgGdXf7j8+wlY5tQT8IZY5Y0+CB6dN35
dJonId3S5y2d2oNcTf9jabYlSkqTyqBQ2RJO1K1Ut4jXdUGV/8QaD6lS8Bqz+Ae3BYpOJukq/Lgj
vW9JIsAbQwYnM+azG+ybYhzfzg/r5ATicmiw32nVmb9Z6E0B0Vric3SA1GIn/q72yo80qy/4v0dL
j8tI1+R0u+vCPopjWA1dtX0JFLx0depPmtgMH5qYYqzt+eGctCORu8DZdpBsmF2weEiWyNsIyFJZ
uuLLIH3F2Thh3hQXpOvE9Mr6dF4wImtKVqmIUHDtTOvlw1XueZmwzY4wQKi61YYAarkvrTb6kZky
vI7MsKVbKUiXyTBQ12dq6a6Dkff1/Gh/S8wf/QiNXJnJ2if6NX3dDz/CQblsCHSmlZbXjj42qleD
Mg3X3tjru6QvUA4IWh1KivC+0D/Rd0uTEg6Kf7VL2+P0fBAUoY2TGJ4934moZ1CllJJ872qTBEJF
g5k6Ip7u1T7lTC3wFa+LlGXrh/WOCL7+nFBheOHrHy1mzeD2lwTq2Kgs6dkZTkQ7MPsUj7WilIXa
zw7SQrrXDbu+cMhNx8ps3j8Zmh3aXeRUMYqevCNV2jv1VN4Wffpimt0vtwmQ9QrsJ8OiV/z85z49
PIt8pSSSzpHw+Wu7uT70KYU2C62le0sNeVyZsQcCJbCC9f/K1DwgmPqKR9Espko93eRJs6XkFD5E
eOGEO44x/P5i/zOkeVywyJtmdDX8KdfVno2iDw9VrlUPyOHkQ7cHesrVr4Hn0kpgGppYOJ3aLCN/
SCCOFt7TPxi0iTKq0Gw5iaR+nt+x7u3Bs3iAKC2l6Ea/NIAQDwAJ/oEZi6erJAPNQ322Sl3q+zRq
p3jmuTd1TXGxBnKovXQznjgJTZxvnsgc7Q5/+TwYYaQyj1qT9EdmL2N47IsxrP86P5JTm940kdkR
ltBIZ/1+SH84fzhclIr6DoygwQLjUnYPUdp+1cPRf+ha07738oESeXL98RdiZhRzC5qP8gt+zfFu
JClAJFFly0nLmooKPp6CShKOWU4LGIEql8LCkh4sDudo0Tv054iKbrKhfxihh50f/fEMcwawVhwd
TRCB2uxns9ZgiJyyLyhOLZUwsU8IM218Z/PnVkxCRtzNhmSeZ4Prk9QzbVRg6MTL790gejJsKETn
bRz5NhpN1NRlmHxMBzmd2V0WhZ4U3MhkWum48uNkMTivVFTR1vc2Kj/P25rW3dHRSQaFJ/uUUrFn
NzTiOW3Rm/hRZUn7VCG2ifIcXaccAWWDaIBXUyRf0OXw7bzZk2fnB7OzIeYyK8NAxWyWQL0u6rWo
gJWHly4GMZ3854Y3c0j12jUtKj1pWFVz3g3pc6WPNwYs8NiN1ubQUlYRa6us1zYdnBbRqPs4Ly/E
oU9NMYkCG/EoB6/AmPn51NmnYW3gMlbiyWthGOC4OquKf9EES51CYgOf0/yxWCGckl+4OY78f050
JKUkD36TJIU2TdCHI0FLvLitaj7nmIiXWgrU1ET60KQAHpw+bVfnP+vxHsSaRj0QYQ5NJw/42VpC
1UqVTFdiUSYHx64fx5wSlvM2fqf25t+UwxpJ6ym6fxRfcBN7HIKM275LStLtkWnk9Oer2aNDxSR0
e6l8N+HbvCp+1t94eqo+6JTa3DUmPchRSC82LCl9pzWJc1PETvpw/ued2LzEPuxJYlbVEZ+cr2wt
7NpRgC4SZtIcDANwOTl4GrTx+raJTdg3CsL6j+edjzzJ80mbg9fRpu/y8SunTaWUJdgShW5Yzv0R
niR9e/vzQzu1aT9O/OysSDo98+uAiR9AM2p0LOte+dX3nAu+/Mkl++H7zmbQ8AzqiW3u/S6nBYmU
ADkiRKSaIEe7or8wcyfHZPJA4Va2CTlOf//DzPmDHgfNwO3fqGCjAKIECFbRUfFPzND0I0z2oDy6
NpLMUYtUWMXvxlfuv00amOvQ8i58oZNT98HMbDR5F6SjYmOmjaasSocS0kBxysJps796RV4KKU7L
6mgnEpIyNKrWNXUe2rSEMJHScSaEh3+rtgNwIeA1/2DROeQ98c6mAMbMPetaIQCl+OXCpknnPrPh
/I2aG6/MBuWC86ZOzh59hub0WtX49+e1EIShVii6wnDwARe+8F8o634OpfGt/vNgwuQg2ZzK03uV
TM1sWH4xFokzhqDzqHkHsiz2dBEV6/MDOvF9OBY4I8kcOzyOZztJjA3FvjnPb7sfm6uojug2RWb7
gvjjJSuzOzZssthN0pg+1L66H7OeQzb884HY1JoKSlF4xuMSff4yYZPEovZxKQfwqCYc4pJStj+e
K74FGTrJvaUb84MAsTXawTocO7X6Ia0nF+7/eQPT3pttFgxIamZZYRrlvZ/HoKhdo/olY0jDhzga
ltUk16T4Fw6a449hkvAm2keKCAd17mzwKiu46ScCQPBQhD90I/7jYRBUoHoHB3sKRdva52EMY+gb
voS6agaWvG0UBeLvAJQp9Pp686czZhJEITlCN7VAfnN+mikUAKqSzBp9ZY5xZ+g2APJL4zne9LxW
ppPFUKWmEdf7PB6a1CqV1nhWL00wQAl4uoEqGEobxqSRagMQMt+/kFqbuaU2vYDMHuXVpJ+loR+t
57bJCvYlLe6Z1exrmuvhX9mgw6DPt5TDd5P8UPwUDOO+VFREVR5C78Ij7fNqNIjHQF7EKSVpayBt
ak7r6MO9J+LRKIfMAu2vwthWoCBDGYAL4lmv5z/itDX/s+x/G5quBqxg7fiC1QY6el0aN6FB2N0y
TtIvcYZwgwTuVNXRdR6IC+72dNzMDFpcSKpkq9nTG/TzyJK0UD0k/CAZZ4gRlqb1MwYhaKveo1dB
py1jkKS+d2HbnTDKu9uhOoe1ahrOtMo+TGfptE3e1ExnZle6tygK3V3RXwmd3rcSWD9Ds0noG7mj
YvcPtZKlTfzWosOJ8fJuRKD5s+lsiI0GqgXdbWP2qlbBwhrfKkt9O/8ZP68XtiG1ewbpS1JePGO4
tz5bsZuS0t+p317Nf3Y9WrvxN6lccu2PjeCEEUefCk6Iqc1Tzs4QIPzcAilqa2tvhTcQTKgpbf/s
WGEokxVOLiJ3hIx/b84P3yoE6ULxtI3KUNltBrwjT38gw3/Byuxc+bcVvGxbI+FKseTnCRN5RWi0
Aw9e09+TVLf0Dd9Z3R2MuPMfZnbg/23HsG22s+Dct+dXo+v3SU7DKqwbB4Il6j4dkIrzNuZxwb+N
8NURW2RrcbV8HkxPtx1UA76+6I0DlcJLCmuWul7dZLrMF61V85h29egnFZnewa/oL+1c/2n0tAFP
FFTm+Z9zvEymo5OoNheDxS6f+U4OiFWziHDRUj9ggaQhnUNQh3pIjBe29fHkYomokvydLzF+N658
WCpK6Wph7CXUF2rBcECex1lRVRNeOLFOWaGuQ8WB5rWOIvLn2Q3oXNNctGsBhEr66Q3/FSXT5/Nz
dsoG5UVTIQJRBO13JeXHkUSG5wy2kQFgTld2rgKGqR7Om/h8Bk5HBBPFztIYyu8A4OdhUNXudYng
pJeel+9Lpw93Vk3zah6nqHH5wACiMgT+TRnAH75/f5uGbsLY6FSiRGu22ejgdnvRU2iQTIiP1lH6
XVyhanJ+gGI65P5ztfweIcU3RKLxsIRFNebnEbYU2wRTc/hvlfNgp0dAGW+G7gbiqLLUF+pGO/BQ
MSkNblYlsepg071fekkenyu4XxSSENGZ4gzzoY51F8vMwkfpopGaVtVpeOxbReknCE5BdoTEAi19
dX7kJz7tVAfI+c/3nVTePw/c1MzayxMOZl8RQH3tb0zQc+4VuH7ixeH8QZgnv7DLj1YsKVZrivLg
IVFMos5skkSpRmfA5jj+9CWKbn8WgpT8kZN4PCuVePyUSf48pkrko5YhCrkA2hIdiklWpuN1tImq
Qm7OT9/RgcWvJ6GLDUyx+WY+phPFSU/tOEMxVFgIuYvIQPKWKsqFz0QA+niFmoYxoRymsryjcEbX
wz6iSz2D3XkdQBTSt4NSoZcLvW3Bf7etZZa8pPlrgj5mV/90kb1ECHilePViYv44iPZRNj1JeUR3
cTtRKLUloL3WvorjblHhXUiKQYnEjHQ30bddeIB/aY0JUQ2ETR3FDw20iEzdlD0Kv2m0hu+VWXTo
ro18L4GNZXW6jNs7DdBxgHZhV23UYBeh5JOYt7XoNy6N+2VlHCZhZs854P1K53trIz3hl8vOBBXQ
J6vB89eoIEXjlY0P7QtqohPkfc16Eff0Mrt2fOiasEBMoH+D2bPwFPr493FQwjIJ1439DWleUt/9
LhizHUCNFyP72sHDhFI1rGw5IZmWojhE9X4Ay9WAunb11chbwATvn0E2In+iD0+ufaOiyArMXbXh
ED2Lplt7yVe9RTKi3lXJl65/Au4bomqSaw9NA7rSuuoiet4LuSiQwVXvXOiBlgD79UuH7tD0X0uF
G6a8qsnKp4hsWFCefbDktvtjrJDIMX+V9naUt5G6G0tt4zdoVHWAeQ2UJn8YtN5E9feoeTDttdO5
iyQiEmQgF6XCTklfaqe4ArmyGqPorgCHKuxmMUY3bR5BNNugnaih461zfvYQqI2rSK465w04/oJP
u+9RBLMrZanQsxZqOzglVw3qFYjGNWJph4fCWprpxkfsBgIVkoYdMNKovOkg0YdI6GXRKvO+Gnx8
904AbFYfu+JaR9zUec8yRAa3GtJCQdtc+VG2rNtrLf/i1bsGSr7IHnrdJlN+D2rCc5CwQUqzVu71
RkPepVnoyps2bkbnWStpOYseg+57T1+e+wa6QFjbpPvLG7+iJqcByCN02W+7+grday8EhPdFizZt
CnoP9GwVZJuq+NajDFSG70RTAW5D+AhAcij7tid0Z+2TcjcCxbec67QaVwG0+bC9hRZjIZTlg8yw
CVimMV1daKLk9TejuY06GEP+DpAU1Mu30fkrax9DZBYhIkQgaihaE+6dDZA6Bs6EAgSt4VAOla9p
ii5mZKFtDl4s6q+0Pt7lch3X5sKFlMny3uTA1p0vPtJOeutulGpSogHMgVSeAq4oUJN1jTBl2air
uGgperiPVLo8Evumz0P+FkCNVN9AQotKc+24d6Q96ahUabTTlHfN7dGMatcCwWfB/vQXJmJT50/F
U2eVyfud9z0FNVQhfz6AdXOAPujRHUgTbheuAs1tkK9s/b07JWtv3agcxXPROcbX83aPTmObsgRq
UuiD43XIS/Gz3bwebHsw+VLZAFnI77hmF74d5s9tBTDogut80hgVIVNC9LcTOTOml1Xp5/hdjWXW
yB0hW+dQCWkiSoAjaF4ILBxZ46Lhlc1jW+e6oerrs7VK6m2rZgjXBW7H/jRcZYfwRbBK3Cq+cNec
uJ51QYLXnNqgpvjiZ1MGFA7NAIO8qL1bdZzkc6ILDsCpwWgMZSpH4HPpMwegpPmydUY8HacQqzZ8
kcN3PMALRo6GMS0GGtym+DUV+vNogRLZrWxjj36U4EbYb4P1h8WiuKamoBMPMhIPQQrKZ26GM2j0
cg3UqefVxK8OanjAFhh/9LtzLdgEal1dGNIsujS5qVMMkIZ/RkTdhDVN7Adf39DiQc2mt7qOCFMa
9j/A1Is10egHR1EejX4Es5zcAGuBbOaLr2OW3upmeSEqfPT1oArwkqfadMoGOqr8/CPUssqjhMgP
3TfvoXwXZbk0/tiFm2wQPiN3Q9UV/vBnG30Td3bdoSwM3Ak5SmTXHEnjeHthD8/ruphQ3DZGg0tF
ASB1v5/teLCXzZrwzaIyuR1achXcaCR8d5BDtD3IiGDXVfTxDkLSQp34JEFGTQMLP4F/VudPr2P/
f6o7ti2mFn+c8OHn35IptGhHOR5Ya0X71G6++jbkjJy2e63Of563deIbUsGBO8k+p4/Knn3DQAlK
H0YHkMWCpRrHVQ/HfkAT1lIuFY0c70MHN9+ZkpcmB5g5M+UFYGE4GokwgEzYByYiVJ2K83N+QCet
CMbCsU+sbv6AEy1Y0zyaFiXXwyKEzLrUcQfOGzkxa+xgaWjTUDRtvuPl6HRhlHCkkJohM4YmXNUj
CPx+3sqJoVjWFL6FNEaNyfzb6MBwCmuyIuFFxwbsqfLS0XXCBENgukDXOdA+Zt9k8EK91qYc7KDC
A9Ij+8ZUg+0fDoNXGIgJ6oTAjNhH10gX0qnU9Swxrs9d7lEaaKSId/y5EVqEhQViRBJmmZ3BcmgT
AYwuXyRt1x/8NOhWwmntC5fvkT9DTofIr2Bz2uQQ7VkQovSrBlYF02VbvI+g8fp+hlwYC7l7nVip
58d0tMqwZhJanKqRWQLzi6vUO88NLJ7HthXckf3bgSS5ghB0YcccXya89qeU1e8DgADztEg+XCZT
lTUV5GxMylfR8cuq5l0nAbRSS94eCQHazKBHh6ZpXER36J9CC2mTpjVCtB3G4un8oI8OP3KlUGqI
+lFVSlHL9Pc//JiekjcrjHAZDU+8DCUI0RwAFNgX+RSFlxp850EPqvSIehPJIPDBV51nTxUgdSGT
zO1SEmcZHCC3crhtTXPfJ9WhrVHbtvILa4gvp83sEvFQiWoKXAYKBajjm61W0QqnqiTv2wx1BH/R
tY1M0eRoFWWdQ4tVthCZrBHGSdjV1Y0eecb4DK9twjQXbkTeadGlgFJ2Rip0mO5F1VQa7zxfZKvA
V9vkuTHdPodbGZYawke5YZfhQg96EYDwz0EFczJO/e870iVKvA8Uw9EexEBr1FM+mlV6DYG3Hd9D
v9GRhrURszCATpr2aC0Sw/TCZ79UkETNAHI2O0lw2HuNK4FE5Ogg6nSDR5RTlzOEDqqvaT6Jj9Bl
agYHI/Ks9h5QZB49J+TelC0t5G551UTR9HBtVeXWa53Au2qs3jLg+HeIAzn2pJApOyoDgdOplMTC
K+zvHVcZUMoyq50PKi680gjy6ghrGiKhSBfy3iIwJTkTrbFAwkulGm9atN8eKL1v9Hg76oWxRk/H
2beg2vZRDYJSVJoTvhTOaDXAzhSn5xQJbK2BhZnmaPv5jh0jP4hIhQGzJIT2PFTt3lO4VgHdgzRF
k66ndbFQbWrQtUj1wXQCLLhK9DgESEPtMDyfqoqXMIVhVJp9sexiz10FJGPdhQt1eO8EevloA160
GpiY0W1fJPk2h8e4ysqJOkcxy8YbfBg3sRGt/LxFWjIw1NvKVkZ4e9jlA/r7pvCKnSI8Y+vWUj9Q
52utdUVF4JjCStIuvtZtGsiHKzu2umXBYK8L0ZkIIzhsNq0FxQGo/KaHPbtAwkRZqQD91prnWtss
ldm6lq5cVTW5WkjD+oLmyGjZh66/1omn32WlL/dNkwabzLXHPZSt9HlwrGErDKgtSpCj/TQW1V7g
cNyZll1eDQ4TMsCEvc9B7d3wUjR5rhtiHfphtSkMt11NAeBrSth7ROUJjFidM2zjaGxucumnoJpC
VCob4a2VztB+VYOuPQap7zxGBnJXcRmjtgtVFJ0HH2mrpsctgBO4wbHPr/nSubYYGucdOk19VbWq
ZEFY0bZUEeaSbS2WhmzU60Rk/UZkar9o/TbbN5EhV07YjHc5m2PVp/6wjIpg/OpoqG4bNdzafgjr
Qynr+DqxcvTegkgs3D51mUmUDv0it2516lHQ8h2Vqy6p1Ruv6K2VkZBzV6q0ukaRyADxWcd3sTI2
aAwn7Q5tCfXe82LnEOY6MhBhgxxC0dYHw9PHZemn7Y42f3U9drGzr2yj27Go0MPG+YKO5DjXDezR
g+WW74Cz3G1r98ktpyQzV8K4shUQlJQTjzdRURH7DnXzgT8jvQql0vK80NWHMdGrndMm3UbjZHjX
aBHd8+ION0HUhQeSVSD/EIfaeUWo3LZJ4VzFFu/H0SyrW9v2i+9JPirXBoVFDygtVbdj34wrFBq0
XYXLsyb6L2+UIa2WQL6CKy0C1+NKtdqPeUTjRz5A4y6EeBsaQDptJ63t2EPfWhjUeS8cCpPZhsDD
hyga3hSAt8vMK81rQMbBSukpEu1Uo9v4WWo8Q/ETXzR6LP5yLYiDYszaq5gSK1Cy0B69gSAhmBOx
EFZRHUCN+9uWM2kfV529F7WncNIBM4xkKLeZEPl1i0IN8tioeQ623i3Doet2gRe2D0Ayh53vWBFF
uCE1il0eLMmLJ9eIY6HCk3k9kk1N/tMxOEAWapIE4UZqrXMvkij+7vgm0ndMsLhqR9RgdK8n0d5Y
kf09Nlpo8Lkn7n+zhY0AYnye2Mo7KCg0N/NuDJYpRCv0NUx0ssCOvFlGWNJwX9rXge6jcYFvFv+g
T9RH8KNVBfe/dG6zygpXGXvqRUy3x6LiGbTxx8p/yQybbFmf51IsBl96LwpnrQrQt40QLknAxEIG
BY4Fr7dE3hxO1lMgfWNfpZmZwr7FD10IcFhPaR+Et2MrX1ro3JtuQgsrmkYEVRT6j9EK0C0s2mK4
JsxvvdZ6Uz3wiPOffTq2mW1F+2IaXvGiysb6zhNbMxZuOUyY21wEywDxz1U6iORbOFpIPHRWoJWr
NqkS5Ov7uF+6mQgPqvC7R5Q15domorvyRlqEFUV0kyLajz4Zig0PUh+F5JTo+hD80pP4lf10EKPn
b6swuhdW8KrUyEayV3n7em9aX/00rBQRXMV8VWxEClqTA6s3iQ7g7diM3Cv3RSGCTRGBtRsT63VM
StDxKv9EZ6Bf4JS0cyJ82W5SsAHXMOqKvaIMX3qRr9W4e3USxJm1UH1VNOuL6qRguKVsvmUUqa/y
svre9PsU+YmVoBcIZXG57jMmRNT0WI4h6m5c2nIZZ861IBK3bIis489tisLeqflG95CZ134IN6VZ
2i7kLk4dZ6mUxjWBCLRpOmWToTEBnfqxR1pVrZNbz+12XVg+4Qas5WAt1NS7Em78pe2HL6M0HvvY
m4i6e4s3LN3mm0aOOyceDkNnWwsoXH+1jXEr4+6ucRHf6LV+E5o/pIriSjX1UYdG4yy1wYn5FWii
NwYSmRlXkZqOa5bjFHyA1aaGIT+I4nIaA9FjUGybWoniO5UByVLx+R5NVKFrk6c7vYCHrCl/9RJZ
K6dHm8UETwmUFcZbWv1l+AYSIan2ponmV1u5D07tEakVu3o07sC33yi4VouJ24nOCQLpAQoBIm1f
yygQC9VQXkxY4YshR14JmsEg4sfcMfGbMwP91XahIvKYJ3+xBxCt4XIOPP0q6sGhg9om72K9UOvB
FR0V71VWA9Dr4Lu5aEO2QbIGVnBATIUu695ed72zpu1u3/sFwhn+e4J4TRrSaDbhyWra6QmpLD2L
vKHM15YkEo7+KRj6GkZbTpS+drydW6LxFlHLoubhofPg/+XhcIiRrRzR/KbgGCWtiI/caTd1o+91
O/qi+YTBYeGhI1BE17WScm3qZENloQ8LOUABQgGh0dvryLGQbC8acgN+El2NaYp6SJBv7M54BEL8
IHJa5TzfcPdOmSn3qPqgGWSVh6FkkDQbZR1eoQTarRYItfzsSnupQGyFM/tNsQJnYXGwL2HZACGr
f6RlRt7H66yl4Smvdm8+Jnmn0pyCQm8bb3ydYuYo7e7o3ts6jWTbjXytrrV+6kX7NRvdZxjAPwYX
9wzFD0AhP0pQ1jyHfYSnDzScoBfUkofgOkIRXet+pembMqKOZNuPKU2iqRNtkxEsXveYWHSoChRT
UWZpl7BXDvwDDxy7AXGC/N5Uu29NbD+P+ZCvuKDk1gh61mGgvoaRuGt768au2l/Am0hahnZ2BZH5
KbfzH70KXS8Hw7gkAHztufYSZut10iEhYDo7TuTrBtpAUaLkmNWQ71PtOVbzv8Ji4Hq6NbJ0mTrX
+li/pma30GrrpxsotymTXPb9lRnqL32egC+M9q7GB7BQWRiDm8pT7y2UxBoFGj+BFPjfCFlUK+kh
ENnHqM2hBDN+NYEeElva6rXF8QlJ8g7S0ErwpArxCslSLXOXzAZMZl0s4SRCvK42YVbw029jL70b
JE/M9h75gWU2xrsIXj76eJuqHJed3+47kqhepRCOIyImOLLGYk2R4BMdgVcdFyeKVcsxBhnoq8u0
QuG8Ry5PwthtPP2LCrsxnZzv6r7zvreo+obZVw13o0xi9rnxULTRVa3RodKpz2ofggp1NmjKQO+v
/YXsvUMTfDfCB89lWxWgcrWeTjkFgZdkF7v2NoNLqo/6ja3/rAPKzkjxxfTTDFJBFR1cHqRHLkfT
CB5T7yfqUksj6p6G2Pw+qbR4cbxIC7gJbmfu2grAfMlbwK7XUaq95whDgDYAK8jB4r2nPEkap1v5
ydckrJ9a4MaDFy/+P0fnseM4EgTRLyJAb66ikXfdktpciDbT9N4Uya/fpz0ssMDOzvRIZFVmZGS8
SrI2WWK4KQgv0wmBe/G8l4ubyOoXsju8+z0/WmylNBrzTrYeVNLHsqyDOf6i3A5IfSG3U19H1egt
Xc1ArAAqEa8KvSH639lOkDImUhhtikJ1iLy6IWGamiJvucYIYasYJHIu36l8tiMifitCf4C9Oeek
eAKZIBBMyPzhA6P3uXPnovLkCaZ6+V1SUBjRX6KOzKbDQBHCs+1o3RL3rsofRlmCTNRWld4GifYk
Y39I2oHxO18/aYrjbda5mDkM63atOsu2ovEpLGU9EJWYtZzOqPyEC6wbolpaZz4N1QOoiptDRvfi
+EA9Bi9B+21mrj2ulbpo+ChHRjjrbn5Vh0MuXskYlwmcdcRmGbbpRNq6JFxy21e07E89ek3COzit
H1TcVRaGwAxfWMUPnoC/Vgn9zNwtaXWyWec0c7CfcfSJQ/Ewl9qfzvyQhid2icKH3DJ40RBt+ly5
GUVFHnVLW5ZaT4vJ+KtzbkZ56kHI9FGvOdf7OSga5q2TuoAF71KK+5Dps6h3Y2QdELovyATRCk+4
q1a/bTufu+kogRY0xnCvmgBkE8lV68hNNJwBxMV23L26eLXCPSK+zRxQqJvpKdUJAA2wJqFYwJ/q
XbOgihSQYOh2OdMh/5lr4tBdIu7dsB5YqzKCqLV9heGluoAOVb56Xawy4IytpHg2Y+kKTaOIrM3S
f/VQeREkt0Jck/5hYGJOsnOczUiqUBmbQOEtsgFwdyRt6acI003XjDF/fevKkqWn1ee+2Y3yDYaC
pSSeTivXOu4cfaVRS+P71lZbtoO8RFwF5UV0mbp7mZ16XSUOd1lBhNORRGqqO1vxI9S80dZ9pRer
3Hhgr1sBcTOYx6oQ5erCWcn0kAkugcmyVqperOOqD7pI9xfwgsTZesUsU7WDtQhJYCDS3B5/9BE/
ArgagDq0XvOaBvJFhz+mWwfZChDbCapFCv9e2rfa5EteFC+M+EZiPt10hlunAp5cPwGZXBAaZFih
BUJlWF58yvk+bw71/FUK2a0RZZboz/4Ma4vb5FQm+grvOdYRSE8yV91JIcnQqF3WUazpM5H3Q3ie
Rt+cgsRk6la5lliLdq2H9GtHy+TRJjEf727KfNxsev7XoLBvXX6DqjjS8JsE7mfsXMsdDec/HeWJ
ZSSXYfkoObxroEEXv4+Aj8n4TPRmq2blruKm6AvYel27Ts3Jb51i32o0sPO4S1VgZpr52wqYvEvk
NzF3PfVn7UD3480mAyT8NfE4LNmJRe31ZEsuZpu1vVB8QDzu6pHbqjjoZAkBzXHy1dMM0eumi/T2
5sT6XlazTdh0uy5JmKBn/6pUAn/T/hsk4xipMp6nqekvY7foq7HWXgiHdysthQ46xnGQ1ov41qM8
21QLK64yLD2yFXZLntLnx4VrWOmlbEk+TnS4RzDaNSwwk7UJwaQVSrqm7EOhCYjvDnIHhvW1DwUs
mZte320eBwUc7qK+5mW4b2XybUwC30zLp8zcxZ3mym1/sagk49ik86IoEMbTE7kt5LNN06XceuMS
jUeA0yvSAJ7cO86hz2mWVgNsuaz6GJVjExEkZ2VBYSRv3czZXrMuYtZ7Y3yVYGZhWfRQ1r0+sXam
E8QWSSwdXbLxLluzpxCLZaYw2IXXJr5ebQrz3REs2OEQBaAppcTxfvTSW8duvJIQqSLBj2psPpba
i5orDFTeMu6L6LWOH4b8Lpv7NjyNAiHSOs0KlCTJH+qrqnopMqEy76hXTYsU5XGt6D9ZPm+NBmsL
ol433Yp6dnUt23ZAdtSMdxc6awF7xujhjOk3spJ156XqHE8LU7r+aqtGw37Uf5QGI1B1ApWmWmtY
MUdn+RB1udYybrkKpqLJ5xXjpVog/Z2As5TJHXhmrrza1fuTs2GavpiXlWlv0vDV5AE00u1CNHD5
retrXfNs5V0WpD6sHUaIS7qj21iZlgYTdjNOZ73fWOKeOCczPs862cVD7k1DsCy+QZtvlystjv0k
9Zf+JcStYRh0sfkhblB+/c4s1zyhAlhUKCxUL158LlSCL553NXKiw2Sw2aSqERBC/OJUA/itLARe
qHF52ZH9nvSjYKuf9wf6aJggeCwhqNbSuS/aeJXBMCkI7KHU7xjw7xpRrPv6XBVgNIvXWY13ublc
Ctn04kp2pwTSAuzEdiKkMEcxzZzPQqTfFhWwFFleLmExm4+L/D5oW0Xssaq5XWuukjYwejy2XaC1
j8ZaR9226yg4pYvQD1FzE915Kt6lfF3mZWCr+U8S86BKfbWfMHoqqmCPlrpRLj3YSWsk8M9ZQLke
YF6Cc1iXdn2zZgq6UQNnrBz6IvuzidzrDHGlsNtJcuS1ODa55t2cZq4sAI6yMRvlh7YWO/hbIBVQ
NVWblnl+smRwVUHG5PfZ9vKvbsvAsEk9rymC6vl30eSXsRwfoKqPSresTQlo99hw6lbaN7HRBG/0
tPYGxiWl5XFI8coN8DI5X6xu2YlwWSVzCuei/RdJ9WWYfaXm8/mYOhgqzipRMQz0TFv0aN7mzU0D
G1JTL81ePzdnDV5XmVyfzXJVjZtwTv0KRuMwbZZCfKXSE3sVrqKu9CVr3GWoaCCo3mx5BjscOOQ5
AV2VSoGperh0aUFF3mBycxJIg4V8Sklg6wB7jun4XkgSVxBxCXLrxfq/sd4vVNmkNC+LuiYNfmXP
BwlVYmzOuMfQBrxsieCC87dIGYvKHUjy54vsh+rOSXYSNGWawmzWDh0MPVGfzVzmRFGOdV9mq6VH
tjHE60iM4RgvftMPyLvyBVIAamJzlxTrYHQnQ+n8Xlj3JrpDc3QFLa7aFRQo0rV2pIdOKmdKQUbe
9CbrfaMUF0eLf3XJuVQ1i9hWgTcRRZD9Bg10cjPzsKrN4ckboSxtl9CjOH5RuMpVUOmDEa+1BNhT
q29hkvsdtUyV/Q2DGcTdu0wFMeEuNfoXJ97p0nsp924r/Yip3KryLz4DNxepK6FItDUevEdlJbzc
lPl6uBOJeVCfTkhbWc+i3ZLS4MN48yLxxvDSdSwVHhg7kGXul/yyeElRdueg0Z2VM/REzQi3aONt
HrW3VA9fkv441FALol9OINdSbrTDfp0sdFXgQ3g1UNUPJAZti7wNhvHac0nIr2VrbXn3ZftHphgs
+veufQCkWyX5NmPvlx2zhPozhb5ekP0RgpbKzcqFxuRnhsBdOPyV1P9gciihGvDTh1le4IZT8OW6
N+A5oy830bQmGxonoMlG091efKjdKVZ3baRwFUnbqseuBoWV8Ylev83xYyH4cInoRRifPAcCEp5H
ofkNX7PSjOehPxvaAq/U3sHcojuwvEQjGDp7qYbn15P7ocHrOPJJiSk8a1J1U5yXyfDm9N6r2xH+
oSauUkV7qkjraGz9tv60pP5YxCD+Clp3Q3sL+ajLclWW37Z1tZlCNbi9y+oMk4+z+dE1ZO0vXmfy
ZE/vIt11rbKpJ6Lb24afZv43Y1jMSoMTxNo871w7bVFfx2fPRdXC0hbXWetBlHENIVZIh6tC1rFK
opKjUCdzF9TI+P1c7idF9zIthqC2nGSICgVdVyhVQWr1Pq0+rVTBuQUJzmZO1JrrcKA00+TjuJg3
bgk3jyUPuy+cpWQrkAMzAJ5Dg9qC27a0bSy+LMPZYN7jFHYkYyfjmtR0sg2YYeNJR6p96Df3BdPm
IqkAUPUdm1DI/9GhtcOtHFJ2Mc6DKv+aFB1sRZIOl9FrZkxwCCcgFP24yP34mT/t2H6SA6TgbSN0
xi/NzMdZwxT0V6bc5XIp/KkLt2oSeX3nfJAySAkNpDgbt2PhoHZ+Qk46x0t4jgS+N8PcPq3J8Cd4
MKbNrBf0nrJfVLLHJrurpck2k8NgCGdIqPZranE2JpKfhenaws+aq/bWlHPSbqI5Oi+huSY44YbA
oblmkr6Ds0LisOgWmhlCFUsqUO7tHPhXnv1rKrEqB+FVY3LM1Om+jJ2bWSX0vgabpbOCcL9GfP2S
0t/SLB+E3N/y/F9bRsFsibdJqNxH2ikCyNuQXiXH0VkIiHGG8xdNzlsM+KOtZb6T5/VxGQHTR9lL
V3BcGvKvMId/vTJ6eMT8YRbrcq53is43WDcuFY0bRY+yUta581RHbYo2sp5RIpZ1mw04YiPP1ov9
OA6nqm8e7dwiOx0y0gSfiEuQI65hBizASNK4WaJyR4yuG1fzK6zHgKixNYr+FT6fv1C4dvKI7qu9
6EAKsqnZOuZ7XVxG8zNxnB0HNrC1WfHnMApMIXx9GnecJ99Zws/IwSvX1b+m789ZDJsdDh2rlF6G
9kCU3MqmRMnHcjPY+hFYzBNbr4A6hHWuUiNPf5X0HS8ouHZqfSxVduiBzBsQOpg4FL+zsBj2SR5K
/73nMImV9CMPUUyUCcpFRLYsEHF0+WOqvrW8chOYTgMoIWHfnp7QixnmblgeCWaoZ8MzT3C2lAzb
s1/K1b+Ij14Msos1cpNHHXu41NYMVdZt0W8q0/Aq0rvT4mfMb5NOy2QyRmCCJUJz29X1VtHNgD2X
4zSzK1jlXtqYF63tPKlqdwthj9akr4F4+vnUP0apdks5PIml9tkd97iTDrXSeFaLvlbHFwibrl1I
/5AyH3AIU+c3ae4pObFWCCOZIz1SBLVu5+nLea4NsHl99XyDPV3+qsFVdpkK2k1p3Za3fcnBjiAf
lF0UWHPrgQrFwwi+xUk33CCeWEQwZuMhSVQWzYHfiOs0pFAl7syvSPxp+GgBVuUsikXJOcmT/TKU
ZxXsJSEw0zA9iJYIxuQp/pBJmgx+kzmv7aheowwmDNK8eJLTRzqjWQcj/QMrcSdsqodB2xkJcOo8
7ne2Q0dNhaYn3YumUQrQ9LdoLwplU2kHJjedhAEcwudfTpHXcnrlOVgTxJKgmXYZbPfaDL2minwj
Cjk3Jv045MZOVjKiJjXWIKJgoU16IjhtNFuDPd3iivL1koX9Ph6sm4mTO+U3ZIsiafAidIx60fUI
Z2F+KH/Iob1qTOwSU+PPEti3hZSfIXuSVSSdQfmgXGUDVvIw/MuW7ntIx29AhRrVNOijeKrRGODn
rDItM1fjMP+wv3B1puEk+CndYslxn0NExRmAfLRIy4Q2GMbM3YygBYbCh5DlN1HM3bmc5/AcN9Xd
1oGaKCzPWSVXfdHAIZmFCy32c2DNiHuTPQy9DGd/yrTbHEe/Uj09pDj7Z1b1AxniH+vR1N5Yr4JG
NCG2igTptqF+TWvlWwwTbcHTLonXevC1Bkq1JJZuU/aZsRZDvJ9bwwv5qut2MILYaGs6dxhKjMMO
TjKdTQb8XqNLv5qWXcw2T9YLayxlHb4UdC8elgzTJZaEjHcnmtZlpt9VweE7i+r5WBNn5MwWsuqA
KKkBR8O+2FQvAuIbcc4D+HEOiKZT/+psiKj3NUb0ozhZ3aSiW1pM8mVotGOlOK5o61cZxfqpCl1w
jXAgGhqPimF8RMm8trPwMpR5EC3Vrm/lTaxy+pbqzaakBB64VifrZNJDe4oyXSIz88JRf2k15PuS
q1AXzV8lW69RpD4iO3mv5TBedU7NaStLu7gtbx1F76rQ8j/ovndNiDeWKrCSZPNdk5N7AUHbKweT
q7z6sJKUgYYy7KshuWPRwd9rkZ1cwNWyorNhY1jBXr8bwinArLAtsRMgilsv5pAdyA+7JLM4mO24
Y2CzwcdYrdNieQPRi+Ddxzc1trwxooscpYA1uxeRIz2GdYDH/csWzUVSel9LnYs8IRpNJdVBswuz
6UOhsK+rDgVG3adIklpsbbH6PIDeH/O+vRoKDWmtqDhnZeugTgtDRzWYWPdoBQxwjjj0kDubx4dE
z18qnT2IQVY2TWtuhM60AY2C+wzLhAdQ8dWOouuYTJUHynRfdfl3nCAcM4bFxvFSxcsfs5BPvYGq
JYiD1Oq3keWNKAYcpWXGa6Utr/PEqMyEQbiSzOwghZw4Gt4NU1Oov8I3RyhXTWFZyM7OZlE8xjw+
ij76KkSLGWk6tMif4SRto2qpA20YglBFCmiGrSjhMi+DqyXKqVajP3RXr+2nLfakbWfNdMFLwdCd
rdqup6QoKHTiAUhtLJ8yhQ2dBLdSiqQa1deM1BrSNW+akqzb1t6mTGsLadpJmbrBjOixVKqtop46
lUmCpNoHCfZUkpv3xmYAobJ+glyIkkYjx9bkeVYz2q9k3Y1jEM/VvpJMRrXlNpyVXYz0Y9f5ZsoL
13bA/TAAYvIjZy9ksQRlHVMp/zSJ9sjEph8jf2KlKOEGVBkb5jZp1uZxbKl/l8hDwzhKY78uCvbi
bfVsGv2tjIG1j8U1zVBTqDQj1pEGRbrkzb/kiQ41Qg5bG2hSZfhxWF7tOT9zOm3UZMDzo723jGSk
ynoMmbRpq1dreTeqB5nbN1mWgroOP20pCsBlvwj1wjLDKdLmozGme8G0T6TmimPRx0znLrN1bbTM
j81iW0r1rgIuslomBsd2vbPmeZP3les4hzJiVg9MYpk7r7dsN6QWLJ1krUosQSXaLiVbOy10r8/M
QwQK/inVSc1OMxlyK7fO+S7nfK322D8YQMQEclrwnDJeSNjfbuowN3P4eRBM9Jcloldiulc5bzIj
4hbdACGaZ3pmdUDf9WF4LG0NnK/qddykg1mvZbWDGPOvGJxgyvWg0aR1MVCNNKVfWqaLMxrhaMSj
gxZOMurq2R9V3JTU/Hxpf1pdfeUSzi5ikXatdZStL6aJrtMziF6yDSYv1LWZl7v+o37ctspdLcpN
wx/amS9ZGvvPdcq2GNjF+srKR91hzJv1D206zANfbcOsAatmVmVBDP0ASp87N4iR2KO4XoKZpUNB
9AVozHIAui1bnsr4pe86KnZtFVYaveBzRTHZgBWGgNcOL2rP1aVIW6wbO2eO/WwkUV0q6NxazAS9
Vy+YurSDXXzYqOpdxSR4wWyiHKL8qsBvBpfJgtqIRQSJPRdoJRV1Wt4joXDBU+mWnRrwWK9awSHO
wtRcrqr+xxzvylPvNV+fctNgtytDHgLwuQenkDeaLLmLE+9bav/KLoKo5NAffhoFKrfhdcTlGMuP
xawnkpVfdWC5L12QDZmwNQTD6D1mNJNNRyX6VrL4RTGEXyYpvOjmWCyxb0zc9y24Vafw7ahl2PoX
MRcS9dUc2x8pIlmEILBiSRnnRivIuwxgpL3Nwl+9ZJgPna1da2ts0d5kveot3wN3N3zvQO7YwRzJ
TFWKrZ5ipOMttrKcRv1riN8Ke9omaCxA53y1xmH4rFxm7skOKXykTNXzFThpDyfAAS/YLopVb4HH
RkH/yTHmcYsfmi46yIypccZF2jtONEm8jVbKuC/1DDkKps56NOn0VZowg5S6383aQ5nNP07IncyU
oUvloyjSABzCSi2uivgz8axEtDNTum9K9+lvcLoj/DBeq1e2+1fV82utqk05gzem2M6NW8jAWrw0
UuRO5bFAEDd5uXqgqG4iNdGKHd77JJWPsJW/lb4JksqUV3OFXXYkuniRlbdyeS7hOXfV4sMaJLGZ
1PaPIN+fvN/P6cR4KkZQjUXIYYGylmauVS67LjdWaDK5dLZsBK1QHATUMwJLPDzWT1ofjX73snT5
ZlmeU59pX9Z8uZriwrhlXspJpBUsnT5vxAFprV2B/PMykxKsU8b7AAhvssRfqjt+YTY7m3kIT3rP
I1hUzmOo2NZqPnjUHxmOO+AHm4RBt2iSV7PTHuE081qicBsxy47hOuJ+ySExjyPkaP3e5S9gYoVg
4Z0/HZVhX0ebpD+kbAuz1LQ4m4xOJ6VTwNsxk91xiNmx7OUN8mXXb7msRQWWyRxXjfOuNndzeS9G
mQeNCZXOQvI/g/GIvTONi1Up8JU3nF9J7vboob2MxH3pp59F8hvHn9QvZT7GZkCWMoPCnAHwfFG4
3a0iY8B+oBMccNVQ0nWCAIopaDkVtXJ0je9ifs9RULp/sn0giQUtQLlkAxS6dRj6vEt5vk27H113
sS9iNF/N9IXmfFeBClTm62K8SsqwUvJ9qH8CEy5xdjCxS8x4LaLHRIiOgjW3ciPDH+RXW/ueUlwO
7BqcJDFuOusTt4M8eirersIZtpG6YN/M3+3y3nNhSiWYdPts0FQa1Uad1hFQ9WI9SDsE9FUOLy+t
aQjX+ii7oz2f++xG9eXq8eLxAIcWY+5Pqb2ayV81XRtj3VTrxLwb2em5IVqsmty12ErtfiUt97o3
s1hb8pHSsFh+7Bz0KuvJ9rTqx3WuHQjHXk31zcD+VVxxCaTS4CriIWqsYn5p/CYJfdHBaGgppHKV
ddk6eWtC7JvE/DwtQ83eCO+tsR0kP7c9fQzU5oMOViYoAYznSuoCJ1n8tnrk1dqqXiwp9TGHlfaW
JdSOabC9IvDLkySmnC1c7fsy/VmKP11q+iqrOeWGNymvJQZHXFaWdZxbZsDvOQBZWfhqhXf5nKsP
UOJSex+yL7JwVxhxFnEslX1dfMmd7jWznzDlV+M3YyQBhkaB9ET5bUrWeWIfizHamtJlLIJKGVf4
sC5Iqdw1bniLWDbXvNy5DFOKar/h8mTUriVUVuvS/Jx0sa6ibNVXuxilIucX9ehDEkMdQkBx40Wu
wHadXZXpHYNQ322H+NVZVrxa0Xxsv0vBquPBGNcDKS5gQLUcf9fZrO6tuua6rITfVxm/FBLltpA2
KW9Pj2z/Xr+V2WtocLL+0OhsTcZnOExCHHjaJiTSTkd5uXXZhSfFYqnA0c4Iz2kd8HMZaRjkNDsG
dZsIInbx0+potYjoeLrbvVy8qfx0WXzNqn+gcxEKdOli1KeyxsoSF0GsbtMn3pt194sSJrt59ht9
zTBl5BKH8x5av0sXJNZGY+ccDz069CGrkhsoAjXH5TeJvcaX7tAAZN1M+lXDSJRgAuxUReYbBdBZ
Pqt0r3B//AxcMtFOK7l6T5N9l0YipTxcRvFZwgWWwwLgxalzWiNfG/yp3QiJhcvy2M1XDQVMoW9o
s+UxSX74PNYEgkNxHBlTy/3aEOA5B2/8ipbfkg2B+I/xCY5nX05w16BAkj7wLpYLEPQCpXfS988n
C8cADlLOvfrh4G9rFepCLOZq5MWwpWR8IxH1vjwxebgZ7X6cPzXpTeCmqfR/GqTgmNFpUFp+yXbw
bHs2VVgXHZVhq+GwwBEY83HwgGT2RYn2SvUKSNPtzVMy/6TloVUPxRTSMBxlnWHyz4zibvFCx6+5
CFQmNOMqNs+284jygKw5E6lU/GW8/9quHF4dcObyxlRejOFQYImi0HJYvI7JjxK7Puu8GaNbRqnU
g1Q5ztYjERtqpcoMyvE1GQ5C35XGV959WHUwRucs/TC0IAlpun3Dep1xzKh+W3zNPJn6mv9ULZ6Z
hdcw2zr2Flt+PhZepu/S+DCOvOr6ZsKysCjvojqSO+zqoYthZ7a3oM6fCw/848rqHEh4Jpux89V0
haJTLo/SjrkjfuT5w+r2s3E0HCaj53n+FfF3LxcudyfpFpWznlUX81mM+brwCvkwyoSmyJ9o4hB3
NFCn9EqUkpx/xtlOyeNVZBr/1xFk67AhHU1P6YqQMlCsxta1OP6W/IKsBcN00FlBYKz8k/Y9cqq7
fLC+8TTuUDGPYJJ8ZCtL9ivzx4wYlmMPHKRzET2K+r2O0ZaZ2IzFckqroOn61YBuyAHtRJ+x+k1A
W5mfjP9vo33GrNS5O9pt0YPI8tHmV1K8XWLWM4uXdnmPGEwR53ZQE4CL6TWk7U/YpSzG747WLPKy
fDunRzPa2Pm6qMpgHN5nnusp/Mjtf0L+TbSvosHTQafWRW99/UGOeO9cp+duCuou3h9ylrZqt54i
wsbeJJXIAlV2JXPDY4dB3Zu0e4aVs9X5W4x8INUt/mVI3r2kk9jZYxlwJXfjoai+KYE8w/hasned
4SoGo+InZeMTuWSF7ttGnM7VhphM1pkcLzTOk6kGTBOx2HMHx/0tzqxAmbBqzh/R+GGMoz8tk9fn
oZdiiO80VgmzZbVIh365lRxcM2ofBWCuBKnT4MBiPigeTmRRQKh+ZINFwM9p0US1JR5Fw8/qUx3v
F7wrebURL7mpnhldVNK5NAJJwYGl3U3ypyz9yNRCe7fkn5TnMDcRUrVPm3nJ6M8967l+z6gK072F
DYhEODW9AZjuMhZfLk5618Oz2b/izsjTnabczc6z+32DrYWx0MhxyaHIjF/GvORHnLxJdkhbIygd
8kTYftL+FL4aRB03yvdq9ypjdyyN1z538dyul8lZNWLSV73xx4cXp2cdX75u+j0PqdA++HOTwyAx
d6xdJzyFxTV07rJ27Y2topyEeWnrt0KApw6i4p3g7Lbg/fOTxZvkiONwlS34GWjQ6+ogRUwrNVeN
GLlzOW8IS6mte1l/KBSdkSN7NnB1Cc2RCbJaewNWlJ47WMGMFlu7sT/ZdbtN+z9p/Jqia42APlEQ
s2LRJYOr45Q3fBw/mbD5UlekOLv8MTMpLIkvO4fEeNMHZdUMcZBQKi2dgjftr2MgPNpXHic8WA3f
YruVqKRZXjhlM4KuivHaZbVxRUS+LF2ZATnl+Wl0DZG2n0OHa9lPdKDGEZDKpoAoxYqNQgn2T8bA
l38OVkwxj0DwrYgvh+l3bGhrGOJ2/WYioch+GXmN7Us0YBSEpDAgweikuadT5glpXSq3ufpwEOmT
FvN1eg7hkA+MoRXyTSOO85hbg2CT5LWP39W3vAvIFV3FGTewuhajl2a3umMu3/9bitdx/urzXYs9
Dr0n1sklcU5afVmM3zkl8ORom9/PvafuIuZvhupuPL/r89YOfZaAouc9wRhVmh8J6+0xDacr2FfV
kZVs92mEwEWnbodpL+PST7U9TgRn+ithiGCu7/LGZ5QWSvIxSVIXtRojmUevQ87N7LiKvmnQ/okK
yhW893gyo/YkYWqeZU9tZ3fQHjjKkngjYbOb0Kgr4mpBM67Slm0HJYZ0upmVIDTvkfJR0L/ioxjw
4Ijsr2i/l07yFOs75YxSGfSiJQ8S6TwjStNRry8KmUWxSbXAY7Ggm3i9+juREmYUapCmnwJdpVHX
DaeTzOqi5ot0kzY3e+h5YvZKza0pqGCId+F8Em9sEcy6Ly9vyAJrVHqePcaepXaNUeyajdl8mstJ
ctB6V6X0QeKCOj3/DYp2tunTXSLzYpSIRfW6bb6y9Kwkp1kPFiG2w/jBjgJmJZaJUt/p0QRo6NgN
i6Gl65MLEZO6eVj15VFWfyu8+kN6GFBA2wCjxmrmMehMxl8ZlPi/lLpPyfLA0gOrvmh4o9rpi2PD
5H82fBFxtpMmU3noXstbn26G6p5EcDWw1GoPu/xQaWqx7MXNzVL+1PrSOaeEMVjvmEHVALplSc5t
1LcQvYNVBKZ8OcXl1UxdcEUrnaFuyW9Tn0T2j0VpL8OjvJwqhTP0Q5cOegKpFOSwPLAVqEBW1Ggx
SZuy0GTQkqxNaT9UInLNo8lHn7R3bfop4hfL+sZTsHLCq/3BIpEZBU1+apd/UUMl0DJ4dZPyM8fU
WvePKH5mwK9Kmn5nEdSPkSdxhRP6+dqN6BuHyQjGl5onoPUADxiD4TbVLjKwMiTeYnhm96d3QT5s
FfW9W7hEHFyE3am0vOlk4Ph8OjgVkqJgyUZc9R1fhrGfOBpDWoQn5rjYJzPnovhVlu3C9v98SLNT
S4eTr+LIdkXyL415ZP+q8qfGxmItCpjDf/byGf8YOCRUaZtrn7FTBEaRHvR+zUaa3z4f6zcsn7b0
ItWeSrdkY6gs/uPovHYc164g+kUEGA7TqyhRVE7d6vBCdBrmnPn1d/ECNmzYc2emJfKEqlW120fc
f/YARcKG8Noq1mmaLtG4NgxXn6gC9bdR4srgztGwZVlR5H/YJ6l08qV9JTlj/+Aa0uNU1/O5o4y6
SulxYu6EHnpdVW7tONrE/uQYZDu4HSjKnxGcTH5NixXaaZC7F4NpI1XmWdPWCN46/6khQucMeDdY
7vmjWEdF4trzZ1rGmNa/Ijz0CuVc/lrmVBKla+YhrbKwP4WlJ/MDJUzQNDf2fNKMl2442OVVDg4+
hob/1O/Qc+3wbkjoba9pw5STyc1DLl04tV8CKsoCjzNGDdn1Uf22HU/4Z9j/FppDVRflZf4pAHJV
YKqf3Ee6pU7Ms3x0UafCW+nR9aAM5E/F+ItLLsLYNI7eP83yt9ZftHjXMdvZ6PYlr6W6zf2HPp/D
1rNjFN6Tgi3gC44hy1essfc+zP4rjr4KwLie2q7e1QsX7Ix5x7zyGMnm+BzSnV7v5JBlfaNYDgWk
A7naJQ62ahD69B2b+GyQOYmQW+ZNwmLK0zEVO+6r6bia7DWhN90i9D1+zuxPfHoyC3VyomqrgZBN
MGSNB1e83v+XIKyrPbLa3vdbV5AU53myQzcpb8CpKLpGdpijsy+9hcWH1LsoaSJ5hBlBqfyzT7Eg
HrIM67jVyeKNrCv1uhauL66WOPfKhr7PKL010x1brI86Xqu/BMCuLxBQlmwTC2TcM6G18TiJ6+o5
aY5T+6eUCYNwO6fmpZk7ZKmvZQGkPmVdRAh61bMo+K2QMLVqET252GafZvhdKsneKL8tJFZtiR5g
QTiFec25vBAEY5gIrjobFDhG7UrWserQ+7yMksbOLUF3eZRwfiHb4+5L8iFq2l2c/f1/aHtVrJcw
hY1Fvl5n9Hw1rLmMs2e9+WdNSz1bAhHNXT1+Co0w05mREiva1ywKorlXhxjGyg8Nx5BFJ9LNWubZ
xbWRLj3LtHSgqABd7Kg2nCkgfnWWe2Lph9HfR/reGtbDr2quuvJvVvNV2iZrC+p9QDznamlAASfP
CVci/J2nXxMwoOMwmVVHVQNKHT1ADxLKmKm8sjyV26a4mtwwY/03QKuWY8WRn1NyTZrHkHvMocgt
z9duuQ0JYd+CQltJMaPS2QUTWNe+4ypYFet+hDZd+gqBG4ib1f80468L3vX5oQc9f3sqA5crHqqG
tPRBNLLjK8EpyJwI+Z0kmD33J+WJu5Tw8nX7gG8LioWbT09cAGoXUyHPXPG3+BWaFRG6JbQxwwOt
ouwlMTaq7YjkgJEw6Nj8tLW8681pNm/hvEuCU2k9025fcHyU1m34UXFTzkZaR7WVfCX9xXNhXfEq
O4rf0u3kjyutO/fSP1M7R0+JuUQ+UacaNAY7NBYAaNjmZcNec45Bh8dhQwKNi5XVsN2tmKOGgeDh
xxUvDWJ5G0cOWW2JtSTw7BsGP4EiWVpxBLNqDzPVAcols88vaNRnmT0KeUn2kXDYtNIHJYZxvw1p
IGTIazHx0MyUFtxyAAP2SSM8SQHw9h8NBMF4CAhdj/nIPrNRjM2Eq1g+/MQihUQG/0toj3LcTvgE
BAMFwjWRJegpSEF5OAQF7wVk0mo6xdZLh1niE5fjXFe9QvBoBke3z4JYVDkBdf6TE3dOuYF4TbrV
bMhujRvCuePKeg4St+1vfYslI526hCVwXed3fDpp1D3J5hqCL624Ubijn2IVTsfQ/Iy1r1C8NfPP
KN3t4VstPXRcMv8rnE27oytVEALmLNvXn4r6CFsfgcnBBkDwA751m+pAzyVJDMfuLgKXTI/2OWPJ
CPvoCUUcDLYw1YeNBx6VOwSMvhsdU+d/+OF4RQNG2sItbyUiT9FenrUHtdu0OnJMbGsmYpDYUw5Z
6Prpb6G6QqZH0VHgx/fmwwT+GZY49o/cn6r2XOAA+tWfphIWRCDlEi7jIJORzbeBeNKxyLE1E798
XNuO18mwfkppE8+jYw0l9PiNTYSI76wchu41prgQEsaB7atQCD+ar6S+Rtl5TC75/C0AHDScrpLI
yj5EXDEPenVb+qknduMYTwjapT80cCpIHxoxw2sp7pbF0az2VH1fNht/ongSN7f3gvLah99MAWFv
63mj+00MimwFYALDr554JDd662jBbsYwWX4wrQaMxtAaGEzy0mqc1rN/YjxU8jFM+bTsj2qi58qC
qd9nyUUu35ui3GTDGYpettgxdhHvXDF4jaUezeGaxNsRcCRVCOP7z5y/gp2epei03HzEzup3aGZp
ep8UAjT6RfzGSgHBeZN7Iuwy+aFDZpgrv+SNOyY4FPIuYzpSwHY0qrdBuXKfK5NrRJILGd0xuEEx
Fdd3rWRjUlppt4Mj2S/qyIyfY278FJzC2ZPnjcSSWBLu6PAFSDBXGpUYz4JVBjQzq/6pA3nsT5Ub
+MQi3zXNRuY/WxJAceaUgjav0aNos8742bghBOuohAtO3jg0yfi2/v+7/Ib3r9Nw+hS2C3axZlH/
S2yyRr9l+rqVrUM4fmVGgBTQQYSz3UD6NdDdr/34MjErzWYglZCdRN/EAk7C/5X7b11/yUwi7SxD
4NcZXqmo30z+3+qKRdKDVGCPzuuuZumq9jOTXtOy3GYJQgW8ReMX6zI8kWnykrD6MaLsy6+PevpI
x5OBzFyz/nFa/IBf0cVf1DKXYnItcUg5DzUeancvb2jgzYN/1DlybCARHSCfnfz5Oqt8lRRjoHv4
B6X/J37N6aIYrqFumowMA5/Kn/2nT7FjpMk2hjqebhz+NMQW8ULnXJPwtG+NHhv/YtSeog2kpjdt
ru5U/t2NbhAT6gPjLurEsxla1cz1C1xSEq2nSFuzI46lvoobtr86IlHLWj45cf7VxoflIBJmnNcH
ZZWr+yH+jHMqMuCSWcfEfhJPBc17od32/PUajm262MmQcMw5fDZWgSB4HN/bdqdrjq0f8Yf8/ttK
rzmFoFQ1ZPEjsS5K+cS8A5YVxtJpyuJBh63c8BUc7Oxa93e12BHWxz4qU4oE+isCt2Yd+Ij9iOKM
ew34GhJ+ndu9KV8l+dyz6wP/4N1YqHVq8jMoBCqgxaDHg/I0BNXGiHsn7C5Gc04Q2ZXmEnWnKWIp
RWjI4h95WZOOaEdtu+yxqzaieHdnWJxmAD5yYtLza65/qHqJ6JbAdDYo4m9KnOAj/mBUwox9BPPO
gokjUoFxeAgIwcqHwnLl4dl2JzL3qybHhHkvCyBCVj2h89XeJO1KiwsAHzaFuBr9jX7VgFOCqj7E
e6W/zsOX6q/UatNzhynuYfqyGLOUfrJ+ioAqmk1YfEeK7+W6jLv8Vo1PBtsP/t1QOZdwgdy11WOi
apqqX7tbdQOR5NUcEm5YzT2XYUxqCYIYCmq4+gja+WbuMDJhC9Kdj/pq3RLlIE2ngYZT+7URwi27
S1s3iL8c+n9jC9lFcdP8L5W1U6ujeyH/Q8QfY21c29awUebSiUlZ+oKrs1XAQdIYy/GwEqajUuCr
UEXg4QsTe0r5HFg70qs53GNlPcnXSFxK5dhRZMuAYkbEYq5kGkhj7FitE2sfkNGU5tBpse7/MsvN
EH050nTQ4QJJp+TRV8o3lfBh5e+a8Jhztg6pLqibaCX8F0PfWLPTwEE20bvNqjNNNz3/JaNOm8kM
7oY7ClWvlhds/6oIgcufWeGq1tbnjMT63LBtLOmdc65809FA9jLojnV16n9nZaJrad6LMnER3jPx
5H/xGpoQmpGfBm4ih5Yg800G3kLJjj7gU3j+dfYb/zW0DzJfELtFaKza+F+5LFG85XX8lxWffKj4
wnnw2SLDJd3WWlgC2sSL7Kj+TQWOLDsR/KgG2yljNr9SMUbGHrcLi4HkEsrD3uQNE6hpt8Jm8WG5
Ig8lffFk0jhlTvirrlJ5tnGXECxr9VBVW5mXriG3WqgeOb6EAGTMjPhkkUKPs//HQcRH8NAzRyu8
KoFrXENjTxK7H8JzQElC11eeNnB9ejXLH60x1hGrNPrGiBQxfPG20WqhiX94DlV2sHJQByAN3tQD
wpUdb9P2A26E+9oYuzm6X7GfzL2NHUI2LVGhtRFX09dCc035bvKDxCa04qXrEKcpOkrZCfsN3oP6
DJv2YNufSvpaJzICW+w2VuxM5zC8lNy3pYw+b84bodVtavkS1fTrln8dwICy1sxdXEDHQzJAFqY9
W+b8jI1nPF5n/92u3TzbB82zjTk+FrewRYRN9ktRUFx+ytgTeYUs0LbHlshhrB9rc1+WEbbSo05K
Au5cWOSHiXccP7XwhSy1JWOynxspWZvypZzhp+6gAXZN6vXq62633DPUq/b/ifcoRy8jS5NlcP8Y
N6KctniCFhXLBbci0FuuvG+R+VRR4yYFlYifediY8ZscnG1iN1X1V88Hn08AncA/0C/AP2VYLDw6
HVmcPxHhCmfyfS+K7yE5uax/N/FnfHAX42nBKoIRE6dkg6UpW04+peCmVmdRPa3xlkxuae2Gc5yd
uMBQETJE7sz+VPzLYamKZEeeEZVzyNbqfMsolRfdRibBo2JJ7rG30sZTX+HONMObjW1b3MW4yZj+
lW5GDaugQXgGtSz6rwwiJcgfUoXNjBRtXLCpkCp7LI59Pv5NUDXjjUYFddyJ7mXoPtUcCuaLVjA/
9TSU66Biai7FR+rssFFsdNHsDHEdjReZIgjZ/ioSggn3JOMwMW70CfmazIsj3m1udXb9j3LkVWm9
puU5EWAzO238zXxvCafok7FWIm8a/2yydxlAKH8CeRv9nI8+Fw4go2SvkpVOgm/ICyZ8jgaA0Zbj
r2QDfg93LQV5z72Y9I/W7PLwGxI2Mu/Jcr3ZUljgi/PIwZoPOI7/1f03fBVl2YvOGWSnkYIRVKPQ
dMuR+zcZU/KifXrJrRd5uPl8thkgvwDH38Cy4u7g8FDENrhkYPxoY+unFmsuRlOuHRg4R/1suZqG
RB/6vHUk6kDC9BpB+ivNShTvluyo2WaiDG3YQtx38d0MDkT/ovJbMn90TGyAQax+wXLdRNswcqrI
EbGnisc0c3Bs4QdeRETk1+0+yhhF/TrCEbeQJfKys3UbEhBDcKsCbj27SfvVEjJW0KwI4PAjXBC7
9NGEp57R1gpFhP4DDUOYjDQt7hl0Tkn8y80ij7Tj2Fz71l/b+Xli6HeT/oOF2jZDCcXVUA5nezXb
ZY/UPyd3a8HUm0+x5KU+tWqRbem5T5CvfcEe/lt3z9KSVoJGzoirLGbNauIArnGASThFZfxtWll+
tH/ReMxrN4Ou6T+C5GPgyFFFV8nERWWsajGp/HyELCgdUD7quxpgCj+bRxrDJB9Ng5eUOyebn+hc
ST5246ckFR5bAId5mUWl3XJppmWk9v9UVCRmNGpnY+b59mqDTgp3+o5mTw054s+fdKpI+PbD+C2M
15Cyysn/lGLiIuZFko7W+Kw5x07bqN9IuktbcERaRDzm4oBGOgmv4QfRfqLhp6eyROXsmg6HQXxk
8U6Z3plw5zTiFCjrGER6udY43UAsCHLMehaAlNVlCWJn/5qPKh+dGgIMA0vtHhp0SMkjyKUrjTaz
cRLGedL2ifmepRgLHkw3uIL2ikbr55c2X5Pe4BC7lhCT4cpn3kuLwLT0zHFJTXb72drMPK9G3jNo
xSJ5s5NMwgWoAm9J/SJMRLivOaUCwv+nZUdZPwjABCLRPRRh+EouTBufqnbIU86iPALRZrlM17Un
wpPOi5EYrrV8nb9acWwWPa45kKRMw7tGFEzl4DJywkkwFqfgPlaPMtE5wH5Z2UUptgt633Dn7vYg
JgSAsyBfdcF+1D6VwQQ2XhvfMmAzPSvtdIkJMBbpe5h/x/ZNL/biPWgdu35bxjlQHylI0yIHKBm8
M5ChyufJwbIemSogrQLjLre7oangtFI2aG7GvnoY+nDf98jFrLVd4SgAiQtdv2QW26Bbd7I3aa6U
XP3iWcBbTuKmkwuIof7VfJPlB4mEFs0NwlG/VdVTuMYxrCAB/82lC/fGDFJbIrPW/FT0N+LI5pwL
gPiwGi52d2+GQ92cW+MQ2+90MJmfbXhLZ3lbm4yEgeOiZmlo192QudbU03BIeddR6X8r6V7ETB09
8rFCYHfTltTHqv6SFv+jh51F+EPa7HgQLGJrerS2qp/M3xgDJ5zgTxo3g/hFPE59V6fEQVO4c3HD
CZWfsrIZ0scZEgFCvCeqU4XoCq8pWwT4uUuIQDmJnD6w10mDoSmfpvTWU7OQBneruRIVQ4jU+5d6
pOrnmZgmAicXiM4bIRuUgaYGknCBvQ74ncEElzWQjkByKdqX2TxypkJI6alPTtSDDaTHU3+vVf9I
dRrytzWtqSZ3SXmpnatI9prQHt/k79hdouLe98++BEy1X0aOZZL6Ganl1khvE2G7Fio35K+iqYXD
YDnsssEpF1wRH9OOSfSs5WBbUKInq6+t7y39UFRbzu8TWmYDt9hxei2O+egyGACY+qLSK2N6ot7T
l84KfjCTQyjO+Ebk+L6rpORVwybWrfWsXLkBGuJUdKchXI/ZPinXkrEJyP/KB/KGovhsEDIT6zXU
H1b3j2KH0ryOxQM8kcWgyo5syXXMa7yZao7P167in8FppeGnZ7KIAhRceXl4rHjPmyxbh+pdwJbP
8bBsRGXoTe0jbx/w6ms1P1bVrmXOBWOFkSY+rfQ1CLnVrFLFI8kAG5KZ9368IeJb8zox75l6Yosa
PgwVau+NGiqnemAxY2lgYUbsYYVDssyaK2eJnLce0JNQUCXvffFQPrPk3na9074xYGuQ+VQPc/Wh
WOyt3bglYr9RbFD29QxlH0UPCKKCnxcpB38cvtd66NzNQl61BlA7IdGqQpenNB/ltnYgfseD/WEc
ZXubV5cObD4KHn6385V1bh7Str1SW7aOUIyiwLwyH2Y/tWRrVo2KMbwlrl0JBKnZXbj86VmbAaj1
nTyznHLscZOaGuZV2W2i197qH33BK4geMOOuxWc13tE95/d/dD80db/uIrjBAIfvJM03vaNgLLvL
3W0csV8PevqdUHqSjn+Ffk1K9mikpNq1AGhaqsc2WY0h2l+T8MOf3lsQdhak9yj8qwWQKXWKlVs2
69ke11VpbyWOfswtEQ9r2SqJ+SYb+gehfzF2OAqSqS9AbAjE4nhn/UtAreQzjGBihaCk7AZ9xOVY
ApmFDxtLx4C2qfW3ie6OHrLXtv/GfD/jYlj+7yC/q+q0CUS8NroPLspTKcgYgpfQEBXCYghEqDRi
XY33kr7pX43Mmchyh3tSQoi2Zbpmcy9psYP4VVDzre+62AzzN3K93v8qEBXLyFeU1mOi7HPjWHE8
HPXXITlMkjfyBakT7WAKDkih09L5nPXkluTI4MyNMXmquUrtSO+9DTLCU8uB1qQJ6iG0U4ldVd+k
+USlkcOlmmAJq2Aeugb1LXQqSRWjQjY9n8ECSzOCVF766048cjm+IbJPYf5lHLNQEWg3agy2kOG7
MS9jehZ6zTrL0LzAyziMGerXZNKDgvzeQsxlJ7VcmZy8JmhY0IRqywMu4rMu7wLu/npicCmnQYER
1fKjMT6V1yj+geuW5E2sO3LwrtUfVfzHqGKb7l0cD6RBtX2W1d6umWzzorIjE/BvD2K88iXTqiDs
89J2MuDX2w4zkqjvAPFEHa5/S83T+FAARnRXtT2aU30JWNDrqcOi91A++PoJ4pkS0nULDcVqj76w
IBdw/6wvJe9BOoIe9E8iKowleyTG7Bq9va7H9lU1vgmzubNOIsk6T4EjibuAgxZFu5qkbj2NoGz8
2lwVuP/8cejlUeYDVRfvNFk6udRdK6t0Chlbx6feasQNl7dCfWT1eyzVO719ks+uow8/19mzoE3N
W29+dBEpTjQprX9M6LEUlcLSKtsZXECJz13zL4jnTQNUp3IwgBIcg8nTYgGLHV4reY9stpFshMOQ
23rjSBRVlICJguNZon8m2a4rrnV9CogeRBG7XZy/psT/bQJ4leJK/jWFf9SyDdXKCGDUUiy1sKqB
rrTgzUgt4jmqoZMujBilcqGPxteqK0G3StfvqtCt8N3k5JbDkfa0IRELc2f/3zTSSPxl0wiHVYhj
2xzbPlmnzSOruI6xKlq6OwZujGY7ROVqwG4k8UBnUrLW4VcsfOg5NvCxMIYI/w1+CTFDCCbwTBbE
fj7No7+xDKgVFIy4ZQ3jjkO2yREDHAUyizYaX3aVbCfxGxlMoWLzCqmPEpNbT1glxkzyBcVlTboy
x+UTUwS1SMqf6BQS6kiPgkEOlmEbnho3iGags8WJGBnTfWmKHd+KXHhzfB8jfFU2jgT+h4ABcDXR
MVV3VIVofrIgsd0Lk/IuYGZ7odkAmCl8a/Ot+HQe1E2ywq6I410WDrvJdpslmP8aTH+ddSNgRcLy
5tesgzi39JOJ/GZLH5L/lVlHuhadcXrt/VuqfIjqo6Y4j9vBfM7zcxh/quqtpBs+4IWr2fWmEQsS
c4XjCC0F9AIPFM3OaIaVmrHlvpGbdmLlRU4fov2c43fFPjXYaJP1lKF1sDxjrG698h2GThEJQadW
WR9D9q3AJyxkILnMs3XOxmobonpFzWnJ4JcyFFf9l8TWY1oo2TA+0DL8Y5ecGekozLlV05iwqpWL
XEMw34a0Ww3DsoNR7UFFZ9JeQqs8+DUE4HsMLM+0kcsshU4Y8jtwNuiz2EvRDHtyYi2BFeqSaRlT
XYP4RalrlIssX+jwlMn12z37jFpsRrrj8RUcn36P2mBCmuDeUgnPB4Dt4U8M86evsciaNmDF1o7F
UGHcVv9aiuZMngqqytioBY5gRIVVtam62pNVNlVAxbHnUBP5oJmeXp+GWFRQHA+l/ompMU6bYl3X
b1UbbKPybkl7vfWGce/n5SWiPbvlW5ExpyqNyyvz433Kg6P6s1j+6suH0XSbyTbYC3K8cMOGWF2u
VRS3UINsq/tS1fkiWkph2/5fpsXnRlf+JGimkJZmABWnQ7uUrBfNuFSpSR0NGwydIbrWAp6OZKm7
dQqNgGpq2MToXLa9sCV9h/ERUxylRr8kI1blcmYK4dN3Qj+oOAcgqb64+ea71R9FzHI7bEWTHqp3
lbPNjJFcEHxtTd0Jkk+z/z+s5SXsnBGHMFZ2EMK+0dYlNTtmQi02J7dBCmn+bpyZcgDK/3kgHlnC
BuFlqGmGhV84zyiKHP6wNY+NstwNb8K4RgMDSVHAcNiTYWvD0PSZk4mfovid5YT0/0wHoVvjLDfl
NzTjWYrfQ+hz6cPiSMf5rLbcDsYX/jMKAIswRXdKzWN2KFsqgbS93K4lXT3JwZeMX11CqcgOIt21
1PQLEweeOVYdFxGR77uA9RIcb1ZybIujHtJJj+gpwwRaxHbM4scsJ7cb/1EzkxCOqAHUkGPw9c0/
I9TOktj28p7JwIckNwlcDZzcNb7spR2M4gDOZFZNY+V4V4wfraA9ALEq2pF/adpvJjjR3Dli1e8p
btGQDsfhEatLDeuq1RDf9HUaeAHGXUj2Z81L0N7m8MecrhyQVekttggSIYFYUDFp/1pWtD3Ir0US
UzbGWYuuXCYjBigAfnbMhhdbTQjmcTQHRFHXBU9Tw5egRO+VxXYyLcAyoKxFW6gbp9/Az0F378ub
qCjv42dOHQscgIjcqjWJw8NqCxxz9Mi1pmyYKTrY7+AEca6tNRzRbeC/WhKlgepaZv2WrJ5y/2EV
I27RoxJiVrBkLX3WNFGFu0TZhbpB7fFz9IHPaOnEtcKO+RU86xV5hMJsXJ2I5Kdl8idN8TpD+RuT
h21w+xz4tB7QrzX/rfI9IV/l6ZDV+/FfRmWfNUlOBS6y3GVx2ZTmWn7l0B+6sI9FDoN+nWeQDnw1
H6TmzKUp7j2FwFCP8DdGqAYt4/B+hV5RRkxw4GCqgreBv+1PUeJLL71lKSfWwa0RtUQ2UhO3pkKS
MJSpm6uA8FQqzxvT6reJwnlqG84ZPYPQlM1mKrFPiAcsTSK97oG/ZaCBgVzsTPU1At1nuvl6+V0y
xJSiJccUP1paAoNt1Z6mbi9Z6Em77DWX3rrge8kY8K8KoEvb1P4+ozOroRpmfpEiF5QzwPvReARu
5HSs8m5GsJNjRrFnhFCPZkGtlkbRlUqUYwJHKiT5Rrjz5EOrMPyAHYZrEDfePKjOc7IYuvSZNpPs
QkO5IbH7lOzBZFtfE5eAtu92rZ2SVEdrUhBjw3THOyVNwIiEuq5B0W2BLlMejeAxVwdU3ElsE4uW
flKiizAetRdCS6Hm5uqGcZQVIY9kl44bI72m6dEMjlwgAirOsNEJigeWBzmBzzR0H0FqwWSiYY5r
xkmYLcWaL125pfNFT7Y0NhEbmTBgSm9SXZVpkepTIun+UKtLoTol2Z6c2Yp+nNDb82AL7WaoiG/+
nL6JP2Tc10B2R4wWPGByL5AZdskZXPsuSJGW7cXodnX+aGECxr+Gs3ZdsRk1bxMjP7ktlvE61dHh
yp8ehX2sZ3aL1gnb4pRi5Dcs2LL5f73opH3M8qVp8CnUrcpMUW7TKHSCtWIOt0JE66qet/DqpBu0
UYKQeapcgZL4bYp7t6hvQYqLFOzKSuZwSTYvemSyvx11Tg6XQCW2P7CVjKg6ZF3bu4ztLMoPiQ9Q
5QNjcmWDM54hF7+W/b+ZituGjnAS72udpsNx0+qPCsi/tZ6WXHP8vibBsY1OJudAVbI5YB9D7WK3
V93EXpEPdv4czXQ9cZM2yg/mHW1nedf5hFtJQlYF9Ypp4C7FK2N6yrRbrf0LsSUk5VmGwNnD3iby
qGdfosvQ4HIA7pMSbn3wEI2bGL+iUVdByQiGOxmwtOW4dLbkW5q4BfHt6K1IvA6DpU0Beb0pLveo
dIp/LeAhUuJUkvlrs0hMXCbr5lF3rka1MAkQyswhbmgWo8KRAUFu1wTMc00eBWNclesYncL5A2gg
shdFvdXrlaCwPDBdhtG/d9Mt0M8Vp3B65N059+hjIcyk6ST0QFUXQs8nt569+PrbjMbR8eKhqZOl
DlRqOTaS0brQmz1NBBEquJ9zOCa7BWWmqCAfdFmr/xhu48aDRXpzq5S7KMSdD4K9HF3D4SeB+ldL
hjkN8dbScRCkt5aFXCHSagRLlhMUYOmgxvno4ouccvB1SZrt+ug8+3erfpgJiArjbnlElOKCYEZz
MoQn19kWi/s7EIuORG86iMdfpK7Teef7b8Zw6nPQIYAgndlLNqR6LO7Su20bazv4iA1kD94Vwdhp
lHubGzGxTafC8MtxKUIvM/cmzbuFoh4CCQNb52LBux3fLOUlobKBJh23lWZ3AgdNG4q7agUNmZJJ
ADwTYVbR6m0V11hsvxYXIVL6KxNoge86acmg8oEz16UlzMCeBHO7oWzHgFE1PgQVPtG484195b+N
40FU0h/++SNvcqxog5w9m0hhObJcrAOWgsZKPMPyWV9oACvA4CV+aJW8trwLk18l+uiw0EZz2nXD
Pq8HLqG9a2bytlfxJTjLR+QuBoTBsizcIqOVu8uaz1iKCD/Z6zS6lrZF46BugqajUClG71mqvVue
3vKzQRsYlRxWuUQdm19li4u3zDhkKhFnvGE1+eoAa0oiPBkUjMg5b4BipD7EW2n/Wf0pHjtcQkJs
SoiFY2+AO78iZDhfCY+tBlcWIPD5tP/W/WluJ8gSSvlRxDuCFYFuOIJyGt9mp9LG5jAY/99Wd13J
XSzwjbXJfbDrWlfKa+B6cjTN2Gwr+BNDJafOztvj83LsSkTzntObRD5g3FkdFQ+KoJaARMfIX2M2
Vqmot+X8NNB5OS4HLzNYjK0NVODSdc0REbwxRsfXVFJwPGmp1uwBYNZmYzAhmU4k2u2q1oSXXrSR
12imqjs0N4HuOyr5b7Vf1/JDH8ONHVtc5Z8jj7+KOth3X4nM0mb80cBAWUd0ypOO/D5uTZYP/wjB
Iac1/iP0s3U5GsxrSomfmJMbGNqnTqKVkfGl9ZAKNFkGChM1zVg8Eoh7P6Afk6RPO6I/UnGsAfxH
Fq+2ueM6xukc25Xgis/HTBjOMVuWoqZ+l2DSaqLhnb83u2/2rQD4pSDAkObx2jblZ4T/RTEaqQpz
M/tAXtLDb/BiRHnLZ83JlOqNZG02tT+VQbv/WNBmUBBPypwBKDKJ/LXUfk0yRRtCOwa8nbm10MPB
LmWhKfSMmyGhBx7ZqmLITIs+j1cRs533PDRFTUY82LVo6EP7lXXXROSXbpacmM3PJPRtg1np9XTO
jedSsiDbxxSOYJh9QrudY6WAbm1C35PNgAkB6hHY4dnA3TCrH37hrSu0nTx/9gWBTvSpOnNbBovZ
xfRK0ABbJ1/ajDdMS4HjRbIkiZzU9sHKDjIVZkZlb7s0ulQ9WlvGPO16Ulc9pbXmV4g9GpDFzBCw
Ys3RqK1lUA9jowo3IZRu956RH//j6DyW20aiKPpFqOpGxlZipkhKJBWsDcoKRkYjN4Cvn4PZTZXH
tkwC3S/ce+6AomIs9lbar3xeZTHvInTbkzoZSEcChncmKOdSf1d07hMaGzng9AYQzmXOv91e9+YF
/t5mbjD4ksTgQXxucvDX6tbBeg+Xj3fkr8hQpjtEp4VTj3z8XCFIL43pgWynQyqKlU2RWZrFIZ+Z
rqAVRT+l+lc+hn3L1HDBqQeoCywZbY3iKWPbawhY5lU9Y4lZqJw9mc/yqW7iC3Fb1IMIgCF1uqR9
S8301yEac2iec7poc7Hzmvm18MZdhUHERtSoWNya3dXlegwkze5Ad1/H5ERq4zHq/xVTPj00/XAh
n2Y9w5ELREALt4VbtAraYkVnsTUsqiQ60ZB9EbXV0LMei6kkndcQa2HYcoom/rCStfVE/3/PYqb1
PmSHUw+dmiJqFSB+KHtydGhTDSwFhVXCZYFeC9eNRDTcav7KsOC2Y7gCvNTDuLYsY2/Q+fYcIG+W
3vZm8KVpUkOe5dSW/2Z2Y9wdbFvtR990VuzMMd88CizcyqI9sLKP1KneYppMyWK3K0xmFsOmw4qD
8vJhGH49GH5zTeEc19AimOtH7kUSCT0i+84R6kBx3izObOZ4GyvS7D6pH+S2Kw69ctdOevcY6xst
FeH04yTQea3vqUb38dfxwdH0UK+t9BSgaja8/HV0xz+TcULYN5poH/187SooksO2FNUbqSLI2rXG
yWhH32rKjsTCLfrYVVlVd9e7d8qBjNMCx1YRJAwYP91L0Lx6/smzFPKtz6ApHqoRz2EEq7vzX6pO
vziIvUOu7JZ72EJr17+1aKwIRMngXRev2vOOSRTsCqtFFsCpVkyX2Ah+pjqBnoc0eWyfREMeYHvr
A8yahCwhhA3rB0GukZGYi5XqpgZinTznkHTeTqchm3SUDTX4OJIeMO+izO9w6iW0PfYPvNZHldK6
LqIGrkdY1PYS2Fh8mNZHxnTKzL56j1F76vwOJSXWKAHbsOyMMPUl7S6b4oe4ix9hNdE/XCTPfd8D
X8DdoaK/M2LeMOonNjQN/nLQSHF1NUssN4azQjGCn78sv5mVj3WA1venCfxvMsiQcBHaIvXKZpnI
qoB9bbBWDNcIaqK2R1GNA83tDYJGLr3X8F3vDNS+Fi+PxZhC6fKak5xjhpRr8nEa9FvFUVkPnMEX
1piC9Vts3cDK18FT5VC5NK8B7qCU7iU+Wj3CGAIBlM38+U+KPdyKQiJI6IPZfid9xDrsFHjLVnvR
F2lUz79T/dXYYFWj5yJDDKyxAnNeL9EYagJV3YMHIQxIMqkbvQ2se9r9lM4XiEad+GttWjcDPsaM
gApO92pgW1vgV3O5l8MCrGeY7Ga22fGy/OXBaPnOGrB+IhGvIaaA3hSQ1TXCXnuXluCxa+9pTtID
zMKVRtJlTA57bV9dipbwD2KiMLQfXRvHXhSAOeMqCaJhIxeJLaIc9uzWb2v1DzhG66BZz8r/MxCt
xjjL21L5PWqQ4kgGBnfeKhfWNBrVwHkZiRpsGPzOHqogHkYTo+wYX1u26/xGnsuvYJT7pIMFznPN
RBbD/MGHQNR0QM7Fh01f2JorjdrbqT/ioYSdc2vIImmxGlYYkepugH3pPVTl1+zgamW8SwAZbjdj
HVftxsW74BUQ9v1DigNRsh4ai3rT4IkWRbOfnJSWNVkbLLYr85hPL2HUHVtbsloRJwt7hq3yx8I5
hXmxS0r2+XL8tIbuUPgWEIx+FWJjJRRscq6VMFkFoktlQEMA4j+DrWImDG4eiOjFsPb1seU9qx1E
XsiRTBwxmrFjktk7HZX7ZkA/b03bAskkuTHrjHrPRdJo+sm2aiFrNfXnNHjvuTsh0vpWTCAl8Fov
JG2v+1Mo65Q6rJ85rPKgu6aDvbLYevckHQbMuAG6PSQMKGoBC0Gr86KKz4DsKQYOIOuuED8Iwrn7
Dk1yxzaxkysu00ftW0fT7zdTc2zU82j2S+7IT2rK3Ug924jrmPbPkpqnnD2Kum7bBO6+huJt5/Vr
F2v6ine8e+BX87VH1aLqei3tYT9RnARdCDntbZGaGVSFpKs+mFR3A7a1rIr22p2OtvC3ZCNu66Xr
gVlHOU9KDBkCPm8HO/IkOqZg1stMfNBtoUoRmxRhodDJPYneokJenAAZMDO9biJl6SVHC1BTHxbT
NRRE5eChwue6DwxwZ5xdEwdaiuuvDM03E5st+4mkr/cp+zLTxisazpsyU5vwf2aos6bo5UUftnaF
wiJUz8GsLimDLbtZ+7xilfG3L55tNwUczZbKN886AQyCM3AS57plHNgU/8Zs3lQ0S50Mj0GcbP28
vOimPNTAGUgO5ThFYgfmqGw+UJzSDXRXPvwUjZSNaG7o56utngabEsRP2F1TVBlQyPyWWrEMzl0U
nkIvuyx5pPlI32bAo8TsyrYnzZrtWFubNJy3uZlubESrQSY2pvQOUQJGjTZYMBCQ3CSY4D1hngDO
qvZuU0gEr2mCfTR0kRCR5VDR9DT8mD8sc3wzedT48FtkW6wQH8daXTROzQggTxmS2MDWMLRZDVAU
e2w39i7Lg6oa0Qri36ddF54gskRty/bgo2fNMVlVMLMc3O5APiAdb0O4NK4Hj6V8j2lQkybjqmdU
xP1UVtnRJ5nKa6IThSSKuvCcYHaxh3IdJ+yrjGgnJ2/XdtW6oi4Hto9ct712ofHa4L7t2AqMGKBn
RiVTwVkc9msW/XpgFiJiOHNyHcJPEaXmHWYru7b4FWLBHj0r38U2cxUdHiryjlwXUhM/lGtjJXtz
OzIckH7yGWSSdwTfXYWO3MeMan+H9efQ/QnTd8nEoYzEKgDFUAKXCtSOymibhPN74JJvFWvuzmIV
YfV2rK8GUFjMNl+Le1GuMoHODz7hYBMJO1Mchu7z7BiMCIimcYD/oOBYtCLexJCrBMdlASMO9KZn
8BoO0Z+uRfNboGssGl4FpM6wIULgHw3CCuQGO3tGyJ5TiuHXsdP86LjBj2V/ZYqqOjJuRG6etBy3
2hoxp8v1ROk/xsbdCAim6LpTF/7rp58iWXVcjmm01Efy6AUEl8afrfOazsE6Er/a/SUG9yroL5Z5
fVv/s1z9GCGTGHPBPNY61D59Tt6sQfCtLJwmgjlBwT/VtF7MJaqwYHNMO5lxRGDjNdjhQnUDstej
i2shELPvw/pj14A1kSY1845m6O7GAYYwrLtMidsgp5MPV1kLtMLX84eH3GnANNrL5DThhKnicRsb
DDZr+yCtbl/l8dFhrzo2r3Z77kc2P4IxYEh0Y0NqkYPdwYU0hMfqjANvJ4WBdCN4gRUIZxtzJaU4
ioZdYQ9PEbtjP8OzkGCcNX3MREsoZLj30HpIgWS0L/lNebtu8ubvPI17j8mKP9Rbd0aT5vVcF3za
E9kKgBAAoj9NQ/3m+fkh9eeXyGSG5iV7Gxu4gsI8COaVc3Ic0E2LaV6ZLkgGN9vCYt6O43vkT3eK
PiakYp0FEGstpBC2ggOROCX6hRwHun8IYM0IzO8RFsw+JD9DNWAWRwZBEapUlrMIks1MAr5vr5N7
7umZ84HXJyz/tZDTH1RqvUQs+XrCS1omnflcb8tKPGdIHPrAfByz7yR6ZUu+9QzsEpAd27pB/bvs
HmDNDC40OevY8H8bLdZRcGKsOY8dKxebM0Ij8tUjlJVYIinPzm2V3Hnpz9Mcv/tOxj1huuXjKN8k
U3mzfmPYtPMU8FUEURU7qgKxllH/KEJ/fPo34L2/U7WFwb2JEfnF3R86QarX6IFCH2MRMtOLjim1
LRdFTAnKCE8tLqMc4n3qHZX8rqN9w93IM3d0Jv8ui2jXAIguRj6BJc6QLiGc5+MQjD9dxsAee1tG
PktMLqWMOCVB+E7ULb7z2VXJVrEZnhTO1pHFknxYInFaj9sIPV+c1j/lOK4jl6Yrb/PNhO9AMKQe
YuoRjh8fmJx0/2nGR8YUnUK4CA2kAyJlb0IuFE9aaqBxjn1DlounNHs0Qc13Pd0pWgIHfXAqfhwE
X5EQWC1rrB3wV23reRTNdpnClqbbby1KNNxYYOsi2Bf3sSNt9Zwk8IDC6SBr6l3BZV/BbmGz+RTz
pta180Y6yCsizpeww5vjFsuhnUDTI/1b9c9eCguPxV9nrTwKVYPgHlZkD1IwtzIZGZQMN8PY2gpD
nkbO42QCE6m9f0Q5cyjzhzlYIGzWzsAy/kTMBEaEfcTR2+jEh8nYjIW61gHzpXjap6xfA0y8RVoe
IpvNXNeway4eO+LBSBFGoVXvC0k6Hx7TSdNbx963Weq3huOmMEwKLjJ8c8t7y2sEjtTXKosW1gsL
sPpoRdcSzkkZDc/5bK/9Nv6IgDr6Kj+SHX8d2BiIKd8bDU/bkgFRo5exslf+mFvr/a3n8RQ3hLGy
cAWyv1aaV7UTjwoenzlOa83231wMQp7/bsc0rmN1KAFF1DnyFCv47XInQbPaA9vxrsQQJnjaZFi8
NRw3xBEgKE/mJzsD68dnqCJB+Fe5rnRw6vGKiXm4xxTe84RvKgP/UwHJUxtemb03RvgWunmbFRUF
O9Nv6YqNsN46mwpORvgPch4It0UvZzbiPW1eMJoFmbuvtEKvTkmYy/xCksOzrb+q/E0P87G2OR9r
5ymwBHfP1xLo4gDlq+yVHLH8gXYWXXCcx2nvVTUwuUCudcdYKcayHw0BeQHoFEUHlag4d1AWgjzA
9kDZXNc3s0TQUiZbQcxemyGN8Jmfdv3R8lyukIg0k55CjabBQbEaDuW9mtydKxD8ugCIiOmOizcR
IkVZkkSIQ+i94KbAJdV6wkOwLPoaLIhMpFBwRZazycyTnt23qOl2rWWdh8TfWuwcnTJ+lKI61N64
sZvuWHQKGRASM0aW/+qwOOqa53C5BHWLdzjf2ARbWRMLEc/d6Kp509nfqPiaO+AmtdoA+eYYYstU
Dhtrjg6F0Pskm5/DqloH6J7ZAjH5zh7tGdsXzmZrfrKYgYW9t+ZiRt9UwDYi6lJ+dsEmQEHgQyet
hXc2W/Ykmdj1yFWK/JSEXCbRQIbvDw8Fhh4S9KAYjzMtFHTGPPe4g51zlIKphOY+RM5eB7AUWcIo
iCG19NDmMDacMpMzVl99dv6afJY4SbYmeUuYJWxv6RoWl6t7IAELCDgrERaAMYm2QmncZcEJJE03
qJcQ8SB37W1q+5UusRM4EbsRSt8GYNBsfBV0pSYyTDuqn/LY36ap+x1pNBui3Ul75kBc++lt6UFS
0X7Qb7FGyFm29ShJPiuUcSNi71noQ5U0SIx/ow5FvodXc5EidGhfZDVcCoE9RYqL5flbp6lwco2H
0QG7n8WkQbD9Njx5aoJwH1re2hnaqyFdjHOQO5ioelOEIe3sGmcx+9tegrX7U8phnVccpigVcyaG
g8RSq3ZRixKWktupm69CfzZIpMvgr8Nou1fzPZhZb3tqS4Bcwcedf2bcyHEyYcoZ42OsGdCm3Zfr
xreK9fsqd3ssPiELeFvqxYaUYYAWzps3XPyqPEVB9jgWN2+x1GNK9JMnUeeHAofwwAYICAITNt41
rTkf3dtCOinh/GXpTtUf+Zweve7FhiCTZNMJs8e2xtMQuOMlT2csnTgBEI1btsb03T6mI+XfAhbQ
/p8KyYDV6/s0FUdPmzeTqC0RVW92zIxsdNcdeqCHScATBOrqatSQFJahUyyO//kaxzMwjeIqvRot
Y/Vr1CHLPs2cKP2WraL80zx0fe+AzUnHD1R2JCJFzIXaxGfYYTchUVThNk0IUyLR0gNeoapsK9Ci
zPW5nsoXS5JzhfqkTIvnwIRD4J2yKAFf1RZE4GUGxYj9VCU/UenRzSLqi9nS1E6+YYJ3GHFIDgqQ
Sy3f44Ip5tQuamMgGBBv7awgCAMp//jT20zTodWtRdgfxOQy/am22RRhiAcE3pmnusUvFKhVqCMT
HQ1V2hyc4nK42kiAU442Q3TnyHdfqiw5e2LamJmz02XP/dnjsPCIsLk46nUOn42Jcmb0Lp0vsf7j
Iiiql1RZxylu9z7urRmNcWsaz4bvYZVkMEzcpTX0lwzidBPD5Q/mYD9FyBotwNbLzJn8hczAgkk3
ZTT9KYKsnCy0QCB5EKO5qItjNorHZvgI8m4bOVyR0OO01zx2JCMmHEP8fSyZEHHH+XExoteVgOxr
bqnPF8S35OiKtllf7B3DORtc1jqKeOrdrQFGKikASpIT5Ix0hotenUs+tdDzCgaTaCXGmQIvdh7b
YtGSo52zUsaLHWZ2DnAZ7WvxMxEcYbJXy1OxD6CgZACL4c+Q4G3te3Pa1QZ/ZGFiskB/5sC/CD2A
vVMM+kuDxVXxyzw1/xDh7drEeY3rpGW6QC+GKRd9qkbhCLW3N9Wbv0R7p4g1e2RU6dIH417qAn2h
8kNrgbnMCTi7+Fj/5vRp7eJ2Mdhr5NL+NI3uaQjDu6HaX46Sy9Q45ylV/2wPVVCJNlPQK7ozBKmM
valy/fXgByaDHpNhZU/fWHBDgFIFbevN3Nt+YvFC919qEWC3BfZHM3SPfVYB2PVxLsZ1/MogeRWp
CG8WsOAH7rSHvsI4lHwO8qOZbnU1b4cwY09HWKpW+yW+iZ7ywbLijedNv13UcOpRqtZNTawnVHRZ
Uh1znwyQ0CGRo4Fp6QFn0gyytNjLKr833rtp8cQ0FA+W7QFUho8UQmXykIiMLSm1ms7V8NmGJ41/
zQxAeWZ6GDirJtgOno6Odm6dC0J3wDTZqNn5yRNAfENU/5kq880OiMSm3TcKb593NggS2JWhdLaF
b+wYYD5SY+8cqFSpL7YGhTDjvY029T0tzWW9h4MBQxcnrpG3hySdWGC4DJvKVRexz8y7W8uCbxPz
5pdabyaO0gjpwdTa5xYgfuepv32nD9Kl1S6c1ZxXpwJunsXytzT+heqeEYfHeBafNiYdsyTqd0bg
Q/QRzRcDQ9z8NmpPowPbiJuzTHF0Vum9J8vHUYrA1vKQxXrn11+aOr9v58dhuLnUNnQrOMsRvnXZ
tcK/hScVEM2br8YPNaMF0sSeOze63j8KT18iza2FNdnIK6Y9Ldxj3D0RXEnua2MBKtBhDclT1CEl
Sxfhx0oD6gxtMsHc7qmNqmuW6ptbyqtRQh2eLaAk4B6Fex9z/deJ+l017XzskXVjrKqeGtAhgcMI
/1St+zizm/UZOAiN2ZMxVTpJZAkT33QnmTbkP4nhE420+ARE8kMY+XWY8J/30n/V1fDZwi17iNsF
kC6PsDhplSK4RnNpXRHOXr0USbwx4uhzKFEkerXKcsFX+bi3xGeNQzrnAyzwwyo5wnyb8eDU1XPr
ZgdJwpHphd8Q4J9YxMP9ja4B5pDe5tss9Uttec+1ReQKuUYmomoUIi9cDCOTLCZaBsrXpLgUjrpK
5nrp1BpMysOt3aijU5L4WdEeKqTRyEwcI/hsLLTVQtyNTp58CwebjjpCjpKthSZmtuyzXfrbKE63
bYCUCLmOo6m0UvMOxB+SEWwyJjbnUTDZLF0Ohz5m9yESagiYN2bb3NLa3kjhv6qaxqbLxk3TR9SI
Nqoy8lYK5zNAEYC36zehPCGC5MXtYxcT7YT7GeZ6kUqHWgEJS2QQ+B4CqI6W7KE+EUv6NrQRaiPa
P9W9yjZ6toPhpmlCGWiCXjQBw40KGTvkND77bQukqWNwRy98KRCCiCxmitk+BXzVlVHMD2NAKJ4f
KbrDfCu7bu1S07ap8cLUgpjAAbYwVsBJv6uWnhlj+ECDn5gDkCXKvszhUOzSmJ5Fv9Nr/tKh4hNC
YVZXDMdqiPko5Jk8MqP37LeadUWO7zIf2x9zYPdpkqNSz49jjpI8Gp9Mdp0G/GI+HJrlYj/F48Yt
g7WwHTyG3joOfMKpgVVAmZW0K4ikVzMEAKM3Vy7eHw/Kq41UxWXc1SfeTQ/5sCr8JRoMrUoVfCgL
XCBlh9u27J+av9yw7mMR+/te1vQXOMWTMUjxry9IatriBaTdRuI25Gh2K/eME48A3BA/mQKM8a/t
YWSVH2VXUbJZT409HdvKPVbtfK6K/KUYsm1YwB0zG3ufWPcYFpDVIYR1GVwgQbfZxj5OjYlAwTPd
HZOR5za2HtUyZwyqEwvv37wCg+uB3VIJ6XDF3J9QcqKxL9JzHYNQLwkAyA2fPRXCV8XZuZ5b++Zx
zsahQlZZ4RnFkozhrkghVCnU0KnXHI2mexlUeybsblNRSgCNsj6qHLlElfZs6I3sUTU+flwXvoa5
VkNNn2qVN1czbdXVhanYGb8LRgH51pi9QJPFse719E4qdekli7+d5VZkXPjsa0V9cIzhXU3lV5Dq
1Vy6x85Kroy4mSmBZyFlErhvtMH9/j0ErO27mkDGltcQszb/4UFEcDz1YVbzIeqz3zIqCDQzjhna
dKdyeRSSF3tA+s8vsrxgItW14UZ6jIqK6OhQEqU+ssTaYAERM3xv8SVyQBIzYkJ1m8kLbjMWTgJL
WhRT0vqUYgpXtqzDr74on9D37xpyDCILOawZ/4pMP1cm4F9lzFuZoWAOJvse++bfwQGfmSLnmijT
4sFDpUglDWp8apjHkCXlzW7wMPZMOktYMaXTpytfzHttaWKoMZU5LYuGAD4xfp4Qq1rdlWczrE7u
WPzLvIG8b/CxKqrWmdkR7ufUm1ITMWakh4JoYq4bdaBOxdWA9EP6+5Kexm3+5GgD2zm6NAK+tQcJ
i/mWzEmuz4NH20vvdSa2hP1S4EN7tknsrtvmzupwbcLwJmAJV1Isngt2ibPdrwyJPEi6Z1NQX6oJ
S4lZ7/nwEJEZa704o7K+3TBeOurZPIcJchkK1qYcTqawbirhwC/KU5wFm6IU/zIDXU+NGsh3CVo3
2whXeLUJoBkiucErKtmtUaNoHx2Rh0aVaZaJiC1/cRCWkQ8YIwJh0cY0DwEi3vt5vo8e5MA2MjDi
C38zU12PCKVkmhw9j3VUxuZPyBpB8XhLmu6cBjdp5vtIDMcksb/JDFsrNz1Wggu5FiezY/VtEWbl
oY8DThlV4ePoV3/iIL7X0YQqzXnKAvb0Ewt1om/RnAAoQBxulx+FN9+Xj0pp4G9CbXgNsMdi7WFt
lTG6jKIRo230rwkBLVSGuvTGcIkxWRoBV0RqnRwozukwb9M4oIMxMb3E/wYFbtu0LQuD30jNhhYn
VufRcO4teyyjZ1li4iwcfcgjaCgeVJ4z6/bpkwYTPQKFFug18zhJsbV6FEMTIXA2N0ncOS/9lHFN
AUsZxZWg3odycFbszXduTlIbdfJDSVxnKXuA6VQxKMiHXr6HAQJ99snEVAd47XArQRou3OYsHAYb
CrNb6NDfjtTpmK6JU+ycVVxhRpmS4qkVGKE7B3VeN2CELBcBbBsfZt97LVJC7bBoLh4nRCr7FodP
I+RHLcd77y7KFRVuRTCvBz18eq7B3x1vPS8+5/B20S3KVYOrC17P1ehZvreufSvDetfN8LdkdHD7
9mXmc1cOqpQCGHRsx0g0vn0H9FUy3RzLp+4ySxZ7+WtfMXJ1A0o2fcmDlhOwfOnp1VzAcFZY3voo
vQs3Pkz9/FrMBoso/DdVdivAJigb+AWra7YwjJTB1gmA90TOYecEwIB1REd7wglpcGHJoM8arg52
f7qujR8tVHe181Nnben85BAcbQZA80QffPr0IAaHfNw7AQQ4VJqj/m79d86MDxn2N+kzICYgxJE3
e3YfE0UXro1rDxRpojR13ObFx8HkluaHOwXPMSO3gmDwmi4FBcDebF7AzGKfaNaW/ZqBT+HqgVPF
ughtoDkZ53lETDHwxFSF95qwPHKxprh2/YtE6z32Unybr442X3Dp/FqcxCq5sa0+16mzd0a4/skf
J+f9RA6iHG7eGnKwrZ9kgf4lKdujtMYTQYa4S19tmbPhTNCXZW7/lHpLzAsq8SghT4D0skAwbLcR
garpqw7ZAOFttaC1GJgC2QA/jxMPlec+jurNcFpcdzm9NLi42twPZriPjB8FH7Dr1G5ygaKbfUux
CgVibvl2O1htg/9aq48x4yOKprdkQB3NlFQCYlE5KcqYS0ebwZaKyRkhuGniFu9nHHVBAZ0IXkhW
AsIAFb3sGuY/SYrcI3R/HclZWQKwykAFEioIGN23cYOJvw3dsMbjnumJ6On+SWWgxrvghOHxHGr3
0+JaqLT54dflQwPHQfvp6yRtEtu/daNevQjAte5gZSIHZlcky2FrLD6n9mly2IiZWMmsAAVElitm
pvlBSYMRVbDQxdYVwVh+TiCISzjMmJ5SATLCaMTOcHtQi6wyEsJCxxAS1EylCpf6kjao0Rw/edFR
e3YiJKSyd0hI7onnZAfPDgZVy9ZM2mOCu9azv+dl2eK6F3wb1Gdf9ej+ZH53mdUypkZhkMdOQEeE
16lmnqL194S4efaIOU8M+6XyG7bp0yqEDGGxJoEx3bJ7tfAGdXXy01YlUkm+8qCfzqRubEbkakz7
9xPS6y4hOYFHRHT+O6j4D6MhFwtfmELeWTjBkrxoPJQt90UxuU/zgNa2K9krMi7IGBiv4hQCnN1X
RABoIv6qEcR0ViSchSW4G7jthvGVRxOywyDceVO/E0l3DASHsmmQHl3M48UYc1BHLVVa8W34rngq
K7ZlrsYIrEq0olnEHzwELXmDFbYN0c4fnbCuTd7uqx73rElx27T/MGxc44oVK/N2Qp4CdDx5MxDB
oAKkLMMWOyh+qdz8tSfMapNnfDao4Sn/3OJheTB8ehzUDkgWRkAi5cBgU1rMDjgir3PZEhnoPSEo
wXsQJ5dmwYnJmu2X0Gd7qK5Wz5idkQBYh+6oR6ghujAP3DT0KBMCau2yY9BmdgY45gGPANs+F/OX
oaqLWfrXKmUoX9f8zCj/XtKiejKjcmdXhFt77YvtxAeDLHWny95acAwaG1FBzBqygOCPwySsoVxv
tQHsK6FH9m2owLnrYjPDdU+u3xLTIOG9WR2fe1pDBphEtZ9zBOiGp5DkW6dEFLcgqv8GKOS1JzBE
WPjpQHC5wLuI0nItsoPzhAZD5j8giFdz9s9v+UoN/wCc7Drq8i+Tg2dCIHZpzsU8pN/wkKxN79lI
zYD6sT9irM1dErCkSHJnn3JxP+jgrw2g2YFS0GDQ8pzqx7XlR5/NB6aQL85YbaMuvlf+vAnMkURV
g1lXNPhY06JDlguqIQOXOngqgkQew7S7O3V7s5ziUisAlFSqKFIILUY1ls5EsWMIGNF6BFydmWl/
pkO0qnPnljaonieqhAkkVJppVHWoUkdJbp5P7qHEHuqb9d1MgtfchEztV8HdFtYr8Q6/mjHH2PpQ
UyFFePEegMeTOw0wzPz+0DhiP/LiR3nxFFXNibXU2hd4XD3jrEP/0Zc4z0W3CxOYdylnN0U1dlRa
aNf+yG1AJ92ExXXSqzChkRscTNzo7aSbQMNLsUxb0A/Dijx2I9xlKj6aIrtMpnzPSqLhWrkh+gAa
1YJCBOFqeUyAXSQG1dCcgx6TKujARKYr7V0kLMSR2Y9jLiEMonnpA7Xlut/Eo7tvrIN2HAlkJLdP
roTWVsbPREdPjwM5VV3Zb8wxJ0+LiSaqVDmhP3NQ3+qxIU9iSjeT5RA+067HvH6yMlbe/DNJaI2f
+xyOZWiJNcbPjPgu+JbmuHQNJWuEyuiX7isHgNVfZg0CZlEHlE3/7tbO30l37xbqnkmmT00Lsjhw
Y4RHgqqJbGSH7m9lTpD7MmM+DI28Oum8LyWpO5NEadNmDRGZzvfQ++eu6e+jBL/aluKP2VoffkEP
WC+AcI2q1FX4vYI24zitUHuPidq15bxpFMtaMyl2IUbCsYjsjW7ceVXE8Wvnm7jdOOJNGA3h+JpO
+avVkiXCnp5DyDcW0gynVKv6vRNbnzqlHwP3e0moyDdSB5uZg8g1bCoAaE7MJNRa4S14aGX2pSL3
+/8Jvzl/JBaZsdFs/IsC916JoF0rA1spEZh7Px+PRPSdsmT+64sQgcvsv/oFPvWuiQ9kq27HyX7j
1sMANUI4U7H33vvTZzVHL8z3tjmJkbXudzF9GqLK/gblKARhGq76shzh0MM7EhiWlVVdbbd4NYpB
okQcPpnkFrslaX5otEBxpfdRw2Gq/aWvTpF1dCPzLKjFbF0Y4xZZgUFRVOjlFnJdOT9WZrjubH1X
RYpxPIUTMXTsnOwSM2FcWFfq4SVjrroVrsPOFilTax0T7b8PE/bGMMv0EqvG2dbJW9N2fIExHLEq
Kk9u5p/tXDuPFBPEdIyaRcWERwasphBsZ72BDiJdDLC1Ja9xUDZP2gcwzt/8rS32urXvvrkDu0mp
qV07uvwHI1BvBfyJQEMTaEc+BGEYzUaSzBpkOWHIuvsxCqzYGvcLcB4gNn5ff6EQuSdisldGPUJw
NK/GoD/LtEL/Jem17SjeRTpjkFQemxjJRYLCfSafsLj0Yf1t25QvmYnrO1D61ErnDw/qFxVuy9Kn
BovEj0Y7wdc6+hPuAwfAYJUw+YOCcE/s3js7yODxTuUGV38OCs1LQxRlCUAnM/egN/diEPpSyJi6
/T/2zmw5biTN0q+SlteDbMCxuY911UXsQQaDm0hKuoFREoV93/E28yzzYvNBmVVFRYaRXVm3U9bW
ZpJScgJwONz//5zvDF5A35ASepiCSsmybUalNwzj7x2YOY0sr5T3NHPJDAKSqRc0l1xoz5Is7is/
fyT1cW1LdVF3XyoqFx5FW6y0ocfeL/oMwJ5OU0SD8jN4mVufXG6VcXadWHo1Tu5tW9PAyZgmvr/J
CuzLSX6lt+OzS/pZ7BbA5Vt6dNfK0I9D3W/0Nr/WIpwraI98Hhj/zr2qmxu9tBdQ8ot6XNadcTuO
3aXj9hCmn6FmrfRZtkEDexLus+WnB6KDtwWG+I5cgR7R7comaeKiDox0W6KjI3G0+VLV5QsbYtx9
JnksHV6ydRvCqayDOrsYSofWKDAmqdrycsDJedMZiEusGjQZ9STED4DFq8IZL9wmie5KpywwD+fo
sRKyS/2beAKNC8q/KajUEkjgEBzbzuCOgQWmwbHicNgMdHWnZx7+31x8Tyf6XTFcjwoqCoAr/Ebj
nYncDJUWbVVu6WHgJCOPxSy3/8zqo6fbFNhM9dHpV215bKaj0czSEw4Q9i4i+DxGobQEqddFWzfR
1lBMl1F3D84/oIsu6KSUD5O7t+uPptyXOZELab6WVbby8uccVH2kbQTw7IEUKNffAZpcGXG69mrY
AGqFaLjHBky6T+veSBpcKBTqzzgy6ZPQ8VkU/SOGVIqPYbOBjVa0V+CszBy8+26iFTfHZszcf+YQ
YtedwB9A2zTI7s2R5ikK1Tkh4Zh2Ww7s+H1jFCGZ/+RDwvYctNh3Q72WLQw0uD0TkAVYPnmCXxYJ
Z3hkw5hw1jftq7F4DvFVBZ7iqPldAzxJmACloBcfH1HXpcsIbZ1jhteUNXllOfGzmrr0+BTT1/Sj
ZVTRItf4TDS8u1pzTJD8ObgNQ8YMsQiAQ0HJRsEX5OZzR1+LZMLmYFaQivN9qbgfkKc/B+ZFoz3R
pScOTPMuzVtMoys619TeyV2lbb8U7jaFdmoFEIExBPr7HJw5/JvwaXSc3VAhQluIzzweoyT8WK5z
xJYc39DBXw5UxS0+orT3OGXl4fXc+C/Lx4LUgICuNB3GnLjenP0hQRlA3umz7ZNsHVook9ivcOjG
2cJHp5uLzssMha+ePsJzNngXiCuT1acguGAat82WqgmpZ3Z3MXQb9D6Liu5ZsNDYK2XFy3xv68si
O9jGDNLKi09ZtDebmxpCSIt1I6S6tSwHWiPF0s2uuuQmMIYl+ivjpaKYC/ZAmNcEXOjtl2FC73Gs
+9vY3Fhia/s66WRbDhkL45vLAd6hIGy4u7zadGh4ornDgzw5PrrZHR43BUyQ42wA8zUj7KLmn36K
0TI04cXco8e4inQ2sx/L5m4sX4oYI8nwUpB4IDlYKGo9xIpVPMK42DfRkVNZhSXBU4gOwOiDvcyy
hUXthfMOkpP0Mhr7OwMGYx5qFw6HAtwxfAYxJlxKfqLpvkwuM4WMlCMD4KCS64BN4OIVdp4w0k/W
XSXhGzzWWCC1daH2Wruvmq9tcj3Vd5N5ifUDaShvhc/u7Q7QE1EKKfU2rVwZI2uwB3d0gpeYfBCE
T4D5oHlI5QjTjwvY4hljQx08siOea+DTrrfWob8acsTeu6nZDj47mQ5l9qIv9AUGFU6oaN23syiL
jkfi8G1g9mUhNWWki2Ilaur4d/AfTMjl3bMX3TvuZWoIvIrWLptxGVaGA6ZdS7qW9bGLPmlJsp1m
IL/RLgjpQCcj6h+W1jmSl5N3ql0VMKBKdVXN049airMy8u+mfhvmd/rwCX9kilsVFQIgti2LOgEf
cfAcl7vSfKAmaLOQDBZzCTxAfMOvVo6L9yVH5MgBDltHfKWH0GGrQ+qRvb7SaSkVnJKdTm5UjRJl
baAu1Z7tzrtPxba1+Qew940WcGt2HTjuaDotwvE40pDiGLauAwR0Haj04h6v7arUcV9YNJBCcqZc
8hu39vAJCskGWMBS4nzzbTYwDmfJm8q+zcO1r7YRAIZJ3JrDvqPiMc0pbfWDh0K2mSq+nztHmxse
n/jwBvFzIDflAFuweKytxxxxl/YhjWeSBP6GZSqLRek7HIO/QEILu00E9NNpLh2+MTPNjEhZtA7m
DroH2TVCWwvYYAJABGfHMQSxAptf7pr8GIqnkFqCgCsTJ0daYqhLLrQJjql+3fJBHlpSrqxV13wF
FWo1l0NwRfM6zlEordse8XtIY2bZMEPT2wDNNZ9Hob5VwyEYv9XmM7jUEl1uTpUlHg5Jftf3AlXt
LppdsMNFOQLaC45DW936xaHopyVpbts4AqQPh9G7asInP/im8DMM0Sef14plqwM0oReHVmwBDXTB
A1oe6zqyb0i4UVw5ACCVbwy8hT73pzKfTOO7zk5mWinzI0dYC2K2uNSHa6iS6A3SYTMm+GNuetSA
PcsRrxixlmP8JHxKhaS+DTduxp6WOxLvS45VJIokNfSap2r+YFD1pS66iJnfubdhj7e3iRkKdgXy
nPFY9g8GpXj7i4Y5K2jJLL2Hfr8wqxlckABrKNStX99k48Zmx+4BrYMdbH6siW6iOV4JVJ4IyO0L
HC5pdahQ/2nA/wCRts0uwZacTopl/SIwLhv7a6V9drV9RxRGRLadbdF1WRufa1wxOsrGem+E3wwQ
Mm16q9WPk2bifAJaY/PxwOlC3zXjrbAIzQyafU02rKapp3gkaANQZjTtXAdkNAVats6BvzKsxyiH
QXBRyXrdm4+JJhCW7TPnY1PfFOSU6B8z5DUex/OK4DX0aB0xOuPMgjgMCCBxymeC9JY7O4xXJmRL
x7vQeHnhBHFQW5l8YJL26An0UBS6WFrSjVDVts4+OMhWu/BullUwPYVvYkrYzRypFoYjJUCs6UWP
nBmfA5Dj9KLkTC6CT0Sr5cmFC4wziu4i9VAYKLj0B9HNJSsqt4EibuVWB+9ACx12wY4eEgvvZ1tP
AGmZKPivqvDDkH501WNb0RLamTTkJAuZ3fPd7T/bVNFTsPvYOjjtFGwqr5ykQHzUrgiE2zSyWiJE
ZGWAaDke2rGjE1Nsm5hO6EZX/r42x81I1ZZTKUf9jznzsBp24Nq3U51u++xoWRiHzaPM7F2tAQA3
d42FaAfQfLSz3I8zaz+CXId2rHI/GnG4Rrq4rFHC4sSdCFKUOf3K9qshjzb2F6TpFJxQzGPv5fuH
O6oCeAACrZX3mv/cCNxamDBVCH1jwP1bASfEdT0LoZz+0YXh1AfuTuTlXW4Enz3ScmQpmDyzyQxd
ExoCA7m4lAQg0Qf28hxvvFjUrbqiw0m0xXChldp901EkVzg5ktmrETrhHubFNiB1zghRFQNIgcb7
CbUuR78UNqiegbbNPZu1217Z9DV0IuADPj1Jn6wrZzakEXs1OHpxlVe5gEzpoWVR8Qe0IUB4AUGl
uliGrto1s7QoC4J79Mr0TNF5mCHuV+VuRxgNeM7rS90GSDfMzAONZvGy9Myt7bnbRHqEmXnRS+BS
AMyZQLJJ/H1rlx/GEpmboiJ809q1txcBTODRV4TZF0O60sK2eIqaErPWCJkdYevIXku14ZdBYTVB
RAWcZVSHXrn7wSxm9uGEudrmDTAt3uiC7IjangJI8K299zPtxnX9eOelbXnRugjWxjpDRGrrV3np
PEnDGMAVMeX6tKDE5jsGqzjscmgD9VHy4y7i3nkiJpkGo9tbG2ewvUckDjQVzAZ86kA/Fvoh9Rv3
Ykoh+qORZD83DUelYdZJC9Od7+ZNn1vtpa755dK1iJ5yeyz0jjCOFHk5T01XCT4HZVbsNvrxMmSj
l6QCo4y8NhWFxICt1VJUeKlpKu4KbMRNpD+bJg7Klu8HogFOqMVSr4SzSkuaNDmdj9TilRVh21PE
hywCw21wCE4BMRDn40UmQXSO9lepoVEHlMlntsEnXpfmdhC2uav8ajeEcyxRdGHbLhAiNWCrsLie
Mu2Ogxk/hRRP8PnK/cRhZ0ScPxol/TtcYeNMPORTW9MdzyXQyaqdcwxiGlQFhEbdcciwIJMAc5TE
sDICjPeC6DtKXBKBSXBt7TtBCqcWQWEOG/BlGQlrI2Jyu6V4kn8KLXnXofsLsB+s6q7bNoX7kk3x
V7+kN8LPRjdngHxSa89DgLXPokGQNfpz08zWcO2biPyXwNQechsUimJrb2pXCZlfLTqBWlTA7vKr
yAr3TcAT19JjKgOwGgFJlKxxk7lv2NgnlnxEuIPsUWVX9LYE3XXcPE26x2246VyO5dLfRaCBwwgv
NalsllNj6KwvTLfemrr+mPboJJH+IDwLV1EF1LHBPDE5+Eqc7MjhGBqcE92mFenlcfMhrDkv1Qq+
CrRBreYAIz4nntaARTFwojeea5IW7ERyVMRk0SWqvnstNfK7yaZ2T4sn8lnKjH4wiAiTcMeHblEo
4GlI4QZ3gBsYV/LbmBrVuI9tPbY+OnbvNQdphK5+7xepmNZlqsNOLh1qCmBdkboAT0KGLKvP3RBw
RKQ3EJh3/qQcaNiq8GI2UP4EuKlI6I16cdsJXi1tijctxTbOKQFHC7qdeWiByvB4gxaDXWVgEUfV
kW8qc4juWlwqMBAu031DTnKFdinriVMSNSIBzirTzDmooqG8bGXLWa2pQkp7um0n1ZWbRynyEG0g
0C8RwsKRF4MgnJ10HPPaoYidB5Xx/SQw0BhkXTJLERs8U4uXJOa5/Ip5ZPVUyhcZmBVek2Icbblv
Un0wqclHIiZPgN+54OhbJvuWFg4zXGuQSGRtXhPlTItdo5IxMxxoUAUN8lTpoxlrxkl/wckQFT1i
dIzCu6RQJRXbesqTOfQCa1EMLdUQwffcdgt4fkE3+kc5ssqRv4WnveeM6OGLuoX4S/qmFo42yL5w
dIj2SqOEXh2aZ69lw4TMvEGlRfe+vww8BxkHZUA3KK857XdQVEWuj0zd2NOrS+kkkUI73sSJCQ05
CqWOEUHX7OJYtuytPkqHoufWr5sxvYG7ypmqtpPJPGapMYWw6yaDmlldo1x6komQGkzhPoyFWOQd
7dzLPk67LFnVY5OPj9QvUyKm+p4EM4jLvI2hbQrtkEo0tC+UpznyoIYxi2Xt+M5u6gNlXWT8o7C9
G9b28Gudj6bbQXyMHc7ILnolKEAJNOxpaeLQDz4i2G6zQ9LqJp8zmLx4H1JNci6Uit75c5DRFLnF
DW40n7POUHeDh/Wt2Dg1cjndQl/C6+AjUytG3xIcIQOd5dXSadzeZZXnNt8st8mzT22V+/La0PKx
3vh539LvNUVHxlXvWjZKyqoQt4UOiRPAhxn1ahuWTU/+tVZnoC9LWhHkPYypJXDTlHZ70TkYw3oO
Z6JoQRx6tu8KzpbQLlXJvQLYPuFntkO3CD+2Tj7zUM1Wefb3rDb04DrzRatASGlJ1B3yEN0PNeVy
1iMXbj4Q51E6QcRXnI5W5n3x66FB3jPyAPM7Ybsd6ye4toImV4wWg0jX3uMYyf681fgoC88tqIoE
UWg+VWWBVnOofeuhttOs5VuRJtQMOSO0XhyNxWbovbF1EUjKjqP06tdf/uvv//11+N/+S36TJ6Of
Z79kbXqD7K2p//ar8+svxe+/u//GryROa91wHKkQdtuSZYA///p8F2Y+/7Hxv1ovNEXb8kJ46daA
VFbmDzXLUphoh7cHss8MZJqGFMKxlVKm+/NASR9OiR+AEc37Qm7YJffLsWghENXO5X82kvx5pMDG
PG2yLoCY+nF0yiWCCNB2Ita95dtDGeevSjrsuHTXcU5vnwztcESYS3yrWlSH/Ii3ZBW++FviIbdk
V++6W30n128Peu6RmY5yDGm6wlBy/plePTI/DOVgVoiC6lY7ho3cph0t2zH6xjbt5u2h5lt1Ojss
wxL01k3BBaqfh2Knm8eU+KlxjPZROlTzKAGi7vHwNMRtdFFWOaeffvf2qGcu0LAw4Bi6LUxhnl5g
jFAGRREt9JEPW2cdsKJR7rWWrdQWb49k/fn6DMtwbaWbSlhCnN5KLa0yQ6e0rZff6EhiGg/fGcEw
zg0hDFy+puMIW528YKOdGq7hMwQmuY0rF2j9D+OG7YJYaqvonfl4ZjoatmUIaVu2blun09EMx0wf
BGlGXgh+yDRtyiohfHw9iYt3ZuH86E+mBkNZzEALBZ205ut+NQvrJnNFGCAsZEOwsyf9qy7mWpu5
U1oKSZ9tt8DsV+vWO+vIuclhs2FwaKwo1zRO7qcybS/Lffgrg7Ae7SanIzOuR9HdkdN6fHt2nJn9
xuuh5tnz6hLLzsDl1jBUJ24EaZGFUMRR3k9tcmXFhEPJ27fHO3dpjmnptuNavHX6ydumV1bgenha
Uc2gvQ1aq7+fItNhK9xSKEDBtPkL49mW4wpb0tMzTpZkGRYKCSthpLRvFhrqWI29bzmUe5em19tD
nZuYrq4cSxqOtJmbP9/KwUy4iFmGmvYkbtVEHXmki01d+/3tceYf+WRWIo11dMd2pMnu4mQcs+ld
oPBcUqFxWlUzq1aP6PBEafOgCjrMyraGd27jmUVEMJTpMq5lw6T4+dpk6NXDBMt3QTO2ylkqB3VA
zaCcd+7hmenBOFS/kMFI809fUE3y/Q7NijdubJpN6mTjVgf2HM0uudyCU/f2rTzzyARnSSUVb7nt
uiezQ/AOV53ZQtGAArQmfii6NTwZUaPxonfu4NkrQzokbIvlxLBOnppqYnbuCg/IXI6354zTZplM
H1I0uG9f09lH5bqChYNKO6Whnx8VSjx0dBaPqqSjVjkAMa3rt0c4NwGxrAhhGKbpGKfLvekIy+ak
g/w2NQ5TkKDsCPxigjtNDRGrW3bIyRh557LO3T8DB7eOoc5iSTx5VGmK9bqOaJNakDF1OlsadYAm
ZAMCOOzt6zs7lDQl1S9b6kKeTHbbUGpQPhopmR07oPplLPdBd22RL/H2QOcelaH4lumWq2ym+8+P
SmSGG+OXxpze+Q8tR1K27RdvD2GIM6vF6zHmn+HVAm/mjqBwRRRYA/5JSXEb9J0DUte5dGdICRHG
Kp6+TGXpre2cBj9w5pIy2ds/xdk7+upCTya/I6lypcH8Q8QEl3r2Noy/DJVHaSxevz3SuTf69eXO
P8mry42DsQ0q6IKLmp50gwxGn54E6Kq3Rzl/PS4LoWWbKCpP3rGOfWTk6eg6I+hwEYIdTqgrCZU5
fW+x//GBOl3t2QT8c6j5+b66oMmu0j7zmSN5NfoXULSm/eBmOJcHQphRtqi1ndT1liSSCgOyhU9e
9+I7w9ZBUU/Kh57sWOyVbD4VU1fgexnRojs4Xjdv35LzN/5fP+fJXDYndutUNuY9yyEWclVqySYd
vr89yPkX5l+DnEzmYYoCE40Yi4B/JVBnRFT63x7hzNrmSNdUfMItWzin+xOs3yA1HJaZzMzRF03D
oH/qDWk96HJANzf4OVbztAoC/Z0pdeb+OVLqrpSuEso8/T54U+NVbO/YpLThU9iX8aqT2S6oUfO/
fYXvDXTyhrS0KrBTMlA3OoiLaqxrGJBpmf5nw5ys117dxbUTMgw3GS3A80hnCoH7XxhE8Q4K7p2Q
p7s7dn2T3mY8rV4UH0JpfvN1pIQuXp3/bJyT47ahaYU1BCZpXzQxE/dDTjJdpt7Z9Z99MK8u5uSz
Q+mobIJ56uGVqZ1gl5XFSnXvHZ/OTXAcEBLtsq6YaidLV2CHRcUT5zioXyWz/zb4PjkfcMFuq/7D
23ftzNvKDuRfQ4mfly62+nEYo4Sl11yto/omisJ33tazIxi2YeHCMUz99GxLvVVBo+CW2aq577ln
dms+/oWLeDXEyeuS08bKlDE/+s79NtXBTrZA2t8e49yTV6w6nNClIV37ZO3EPeQVZUz5SyPqSwuz
zyU9S6Oy3ikanblbrg79BDwd+8M/VQJsO8YaFfM8BhlkOwOmMK5XgNlvX8x8Q04+WIziKqo2gtCA
029jqpw4CyxGoZVL5mS4BJrcLPiOkciHhPbtwc4cX4mpQe3HCd1kB3XydLAomJHjY4A2Eb5vq3QI
jqWHI90rlEngOPwXwB3uzqvf3QK8N/LJ+tbloWrrhpHpEzQPQRKIq86mQu16SCcAzvUbv8W6VwN7
eOeazzxGiW1A2dJ2dCwDJyOnEBua7Ad6vW8eo2jaNHXxzjM8MyHnaWjOq5Gp1OlRlrJuHUiDjrxZ
4wCOYjBlY1c/Z7CMVm8/wDPLkTIM3TVtyQtsnJ7ANKzoOAfMctHVBpT3YrJu0gGcMiD34bJ0a4M+
WkCn+u1Rz1wfo1IVM1zJWf30Y5ulCMZzujGIsXMADQ9KEjIPv+LtUc48KGUITpbg7CWT9GSprW02
D3rMKA6kS4myyIMo9fYQZ142JSAgUd2GN4j1++cldgCOVtuCjWg380E0O9fRqEM5BjxF7U0T//68
+Gm4+YpfbUbDyJCyC9nkdUTdw53GcxpiDdn9hYvitpnzVsixxcmHcKJoiqqBUTgFNpjMiPbMnCd2
sOu4l49vj2Wcu4O8May7LFrunyobOHc65edskeu1AQYECdLSeU42zgq7znJ6pClH4J6sl/7qvUPE
uenxamRX//lmWo1Ta4jCWI5xcfe6pPNqbN++unPz/PUQJzOwc4TqjGweokSSUwOm9Cq0yv47D+y9
Kzn50JsUs8Fh8I0U6fQt9hgvGrt//xtJ3dOii6Ns2zJPl6TObrVe8/msFHF21IybSk0HTHnvrK1n
b9irUebZ8mqCt33WVGPBKP7gIql+rMdsnfjf334qZ2/Xq0FOFvCs9jjUJQxiwLECzBMdRNz++9/6
n27X/Pl6dSGx0dZ5MD8JGLMzcqI6hM14/xeug8+EbruK05Jxsvi4vclWcuQ6wuq79J67/O4/+/dP
VhvIJWGK3Ir8YrN9UA25dbPi9ccY//VTc7D+0Sz8mhdjRcJfc/LLv1+FX6u8zr83/z3/tX/+Zz//
pb9fFy8kYFUvL83Vc3H6X/70F/n3/xh/9dw8//SLdYaldLxtX6rx7qVuk+Yfbcz5v/yf/uEvLz/+
lQ9j8fK3X5+B/WYk6aFZ+Nr8+scfzX1PQ9AieXXD5xH++OPjc8rf3Obh//0/9Zm/8vJcN3/7VbPs
3xRLoqscRdXXtOels3/58Ue2+ZuwaF65lqQqzFbh11+yvGoC/pYhfmPH4AidEr9Bb8viqWHk+v3P
1G/Udk1Dp4hnUDwU8td/XP/N71vI3x/N+bauZc0r5KutJt0D1zJoOVGB4SuhTrf/hhXIUca+swzc
nGREGApesYeT5OfkI2ZZ1WwqSwu+WljEmkXtGsE3aiOgBG07av1Lza+IWaPPOKptSiS1u25aW4dB
g+MT033jDuQgp81UjpdVFU0rzLwBYmTVTSQOetIoLmpDFZCGvVyR1FjlI+K0rFB869nHW0Bb+6Ff
dVUOwySuNUyMWQeYiTBODWiVXtStg9eRihX649gmrUcSkfWVQhmSeqefNORGHRWB9iJKe7vB8tXb
+AZ0aeTPtpjqYmOVLt57Mw6HD1Yj4hFCJUSvi15N/IeoMNzpYco61Eq5QH29quio9uu4Tmc004Q/
em1pgt/XGh3zT27nw4fI6aPneLRIdokQI9ho4zukf/7oEGECExPFvDXFlkfEQj58ySE2tKu4LBPS
lfkEbHUyfT9aek0hLPRzMcHFanJg604zuUcJnj4MwUa8YIojVVGLYqc/6MOEYVuzq4hUkXCQ/UF4
CXpmM8o93OepB4lO1q31oHxcKfzEcf9BpiHorihi888XG2XNukS9oxPt5WnuNSIL77OHJCna1Pwr
rICJmqaDjqD8tpJDdRPjHcZCgIKzs+WNGafkQssbeEh8wNosKMtlXMjhG6BkTmQtp4tvwdTRHkig
Ojd3XqvlA5pXz/vmYryuLz2l92Q5x6GaLppElAIQq9ugeeO9AdeBuke/GETdqf4OXjgqlbhQxI0N
tYNJQrqlAAkF7AciuOvX11mqkRvoZyFWOI6eIeJALhf1Hrqb4KLXUC42By2wOFXghEzjo97bQXds
mTrBJqtVmO2dCIP1RScb5a3zLnbrq4KonuSqSRs461J3LGjCsd87uo1F1ROfmGx6t2/HKogPMisd
hymdRMMKbWT/oXYLfoNeYMLNViMT0e8NBOB+gxsTLlCs+1c5u0KH9NMB1J+GXSa3F8PY2MENWiMc
BX7o0jOiZpIwxyWw+41v5ySE1ZmRiGsTjwl++kgB+NjrkePhK0Lumz6hCgKONjlhVW65rhRvZQsf
ZjdRFAPYiyaGsOMysxtQuBqSqQ6JV7Gr6iHCotCTKLoIIjmQXZqmKlpV0xyxQR1hMGmn6tTArZhg
NCp6unHDijFcgO2FOTIaNsnJflp4Ane12RkUVIkIkRmhfiul1dpwaSvN1GkoxuroRr32qLQijlZG
mlfzElLiBLLibuKNbYvCuq/1FhFyVOQp8KXObzH/5WPQbirTIa509BMIzJ45jsVD6o/BXNOFuLhU
g97x89pIkW5GuE1i6Va99UQSiUWud9G4RIz2mRestEA3iwPCJpP8PRcB9ofIU1OqgVyxGsDi2Hn8
TeAQ7/OgIWXADtNLXXPXkcNlbSE0k9taiGCqACkQ4/uxnkR5aVXS1eDpae60a2SbZ5fdpJFHnWfC
0/EKjnGwgAJFNJDrpdXRDCx4K6XuW92SZCy3X6MeYn2UVuyU6zEISP5oB1dNW7eo9S+ItWZyFv8f
H4JVCvicuUY0OLMVXRF+o9Rp73tKOvmqT+j6EWZY9HKrUo/fCR13ekJZ41oHcDaKVt1s6kWq20WL
UNk5PsXM0q9GkhzSCxKeGrHU69z/5icsaFsUZ8OEzlsqkDsx59pNrs/xTHqmW/6d1Zuo2+uhVYe4
LwD8NBnxGPVgrvIyIAklA41gDcL0wApqpvdB4lX8hrjKvTPJKoKDzo/BawLe08WXLGZjkQYND6Ol
nWpM1vlteJ6UlXe3ZjPW/jU4tXjcuVVCArkJ3bFf2AY5U/dsdrwu2GKcBmY5sxni6NIcwsw8BsxU
3BeGOyQ7JXI82o2RoCxz/LbbpI0hn/JiPk+MWcrovj3W9fMwape1wDQOKqwEWX/XEIOGplNW0ZNS
AIEW5Hop0NtRaSbb0MQV/FxYbRysLTlHm8RBAx+0m3LXOIRGWieLgHys5JrXHgJSNJo4p5woiOxH
XRQ4mAPVJeivw26Ytvjf9W7tglajVRj3A0nfiZHJy0QAWKO3C72LLWqWa5taN+uQ1nJF2tK1G6DI
3E7OUFZfc1qQ1oKapamvKJPNkdiVDqUXfzSyZTeuofPM8IAZ/pzwtUGzSQAXKOyQJMLU0Rp+4Doy
VP1dn1Iv3RF7oGeIAdkfkO9lQb4ac80nxNoyOvNWbwLDRF2vOigSEszOOqixR1wqmc93illVJ9cV
ZfxiGxiE/aE+DbLG2IyiqCxsZZlFcjItN1KzfdeR150mSLPUQz4JmK0Es88Bt1sTIts1ONprP26u
7KYLgTObZvoVWUHIRjdlk3AvwOvAIgoGxEl5xOzDq+QJ8N/dNKSXgTCB3tTUFsRWJ+Nnjs6tK3Hd
ki067NKk55n11Vj1t2ZFas5etMHo3ZhDp6yrXrppc4XXgZlSdyDY4NoPWnCo7bB1LjVNi9qlOzTT
wJw3e+uig0fQ3HKIrqO19Egx57zqiE+19NlRwBtneZfNGInrLjQN68hja90vOqbl4CbT45YelTFO
6d6Py9R7yGRvLKMWaPo6k2GuuJLETB51e+wwtGeVK9aFJmIwx0VNiZJdi4OpF/CoHWykxpJKcybC
5uiLkfC0sInSdmfD5sGmwRpt3pieV2hHw/KpANqqsg9pBBTs90rI/z83/CqQlXAi/afA8k/nhpuX
KntOv7Rf89dnhz/+2h9nB6F+Y+dPvCcNSJozhktJ4I+zg2X8RrGPrqmlczowX50d9N+Ugf6O/1H1
cVzOHpw4/nF24OiA2uWHqhIp1qyy+XfODsbp0QEl6HyqoTuBxApp48nZkp53ksWB+1HznHQ5Tbq+
jI2KgNEZ+AiKYl8X+uMIabGcxCVApvWrG/bHUea1IvW06mRB2NeFyykJdRc1VnVS4mq9thin0Ljt
l7w/ziJYlsvmkir50trUB3hEi2KZXL1XcDrV6Z2Map0W1myDnmnZux/JrL4zd84e3PDG2ogdRO13
qjXiT/eXGo0Sc11AF9xf96Q2EGXVmNmBcRsdSIxZ4TA5+LsA4SjxSav0yrkJ9+qivwZpssQ4/87d
nZ/d62Mh+qafxj55tlbl1E3Tuh9zIwMjUIVPsFiv3nmA88//agwH3SaTEEkxOphZ7HsyhtGaWgYR
4da7IuBsVy4Js1jUq+gOPfjCf1fz+OPJ/Gk4qqGI2JCX6ad1Xs5pgdIZrlzLrVjXz/YuWLnHdptf
qTv8bJtu0S3TK2MLoHjZPAxbCLgbbDafwg3fnp27eufqT+4w8xblAyd/x0WQNTcJfq4ujVPfYnzA
mZJ+r5+1dNPeJht5U1QLPL9w3B6nz1XJ9++d4txJr+DHqMo05ya5oFF2etxHKmO4qkbIELft9VDJ
HmcN5uM+uydR+Npoxneqp3++SjUvNaxWKJpYmE6uMk8nc+Z+gNYOCv0Ojelt3cjg0zv3ci4pvn60
QmcUCiZzGY1mwanINFceYHKHUarVRl9O4JmtdQ5+eDEs+1U0irtBu7eXwRpsUPzODT17ga+GZpF+
XSTsmrDltDZfIEWNtc6Oft0Ujrt55wrnKvPpFdpSopWZGz0I7n4ephEO5zkNXnR2kBcSYsEu3nZL
tRWcFi6idx7aqeCJWcKEfDXaPIteVT4LLHluqRgNIsBqOJB8O49nboNd6q/+B+/C2atTgroL/0c7
jlrY6/GQ6voycBkv2oe74Z5gmmW9Yrt8hz37vWt7b6yTO9mlcelz9fTE9iQeEQm7kSvIr6u6XeDq
faeqf25i0ltlwaHKppvmSX8idlJpY+QCvzin3dVVrqBRlcWu4X/brI2Kd0rWp9/kH0+OZQU1De1c
2ronNetQtvqkSgbUTHGLAeVTlZOeWLjBAbQuAoKGlMvJW3dGuGtot74zS+d5cTJLERJgOPixqqM0
/Pk5am45YJNrAhpBegD5zL4zvOvSu7c3ySbe9pvUdpBUwmAKgG8sYBTt3rvhp1qv+Qb89COc3ABn
SvNo+H/snddy3Mi2pt9l7rED3tyiUJZFb0TyBiFRErz3eJt5lnmx+UDN3iqBdYijPrcT0dHRlouZ
SLNyrd/0/Ao8VKOdMV65w9rbxRvfeeveigc1u87RQ18nDpYSq4XhT8v04/A12YAIMe2eWUZSUsvv
fA8KIyrzuC4+wrneGqt23T8lNO5XKfpCdr5duknez+xPwmqzRVaiOTRSGvsVtj9SSbVbtf+qOLzS
HXGTJuoXeKJYy2yyPfXAq2QT3WC8Ke2CwHmst83Cmn/vWXz8fUwatqYqG6z6P1eBqlZw/ST0KfRL
7RlYfLHy1q2dPZtv8lHdBZtiadFPZ+xnAacz+uS4opRCAbWZBDGcfJ9+b7bJlhoQLFgb+e3V0hI7
/5V/D292WLUCtE+1YLozH088IQ3xW5Yu4xLC9cJ6mibqs3HNjqqsU11TbxkXInmOuJ5IQ/49ElA2
H3UtfqmW5vHM0TjhgP7z4Wbb10QbOk5rRhbvk7t00+7ekFK7arfLydh/sU1/h5pt06RsRHAzDI2T
4md9DHbGLjhQs98jCrOKr/BbuE/uMYJYmNLpx36YUQ3w+EQw4F012ypRgcxTkk0kY12RNq4bPfQ+
mqGJv69clFRqHORXY2zefP4hz66Yk6jTvJ+sz0aWs5S6NddpH/qo98mVDgnQQBzVa6MlQLRy9iue
RJtlJEjbRRpNvunyljYj0BZ01/G4V9f9blo78Vdlbf0Md/Km779me4Qk78SNBdnQNnfdMXhprot9
sUGvpl68DeePp1+HM7Mu6YYOjUqabdTYSoeSCuR0z5f7ZN3uCqdd4/WySVd/+1D7EGu2TUGnBm3q
N6jMhnt3i3HdBs9Kcytu6lW0WeLayWdvvpORzbZqNyJKnhmMrEC/krL4Fwkjs+ylym+scmcoq+jK
KjgJdTt4v4ssnjo60o+2l3IyImyRh/gMUzl3ah5zSzfE2fVHD5IqgmhAlZvta72QUj8T3WcruLPU
6yx+jZdgimf31UmE2XZWBPI6jwg1Drm5u4HvuE7Fh9rQ7CJ40MrHf7CfTqLN7lkkOxU96oVnwUQv
tbkUdViGw8/PY0w/48NJ8TvGPHPDzsKzWs19ZvEcqu2v5Hc5Gz2TH2o8uP79Zd738snJUGexnvmN
8BzR0zLqfczzT0W7Ebmzz0dzfuedBJodComUjmhpei8UMNMvRh4XW63OaUNMNH7g5pJ5pyAf5VQy
iG17zEtUitMxR2ko19sFjO75/OA/v4v6TpY9GbSRdpXVRaVvq9vkCgEjqMs7pHWcflxBVXaWixnn
3jMn06y+l5JOIgZWnAAMwrpoqhU1CCByFuZr93qqyJP1L+23z78qL+o/z3uTfnQRGwwQrugzep5r
i4oYEiIaYkqff1f1bOpzMpfzjVfWTabSdST1MfGlve7rvWK+mckXr8evyrhDvH+V66hCYb2ydp1g
NWzyq3jXypewLs0dhbsowNzJHu779luOumhFw9w2dBvP5EG+kXpH+xk8CxVlipv2VlVJ4JZRXAur
U5VmGzps3HpAFHlaEfENAo/7ZoNcsZ0ekOxYyADOZx6/Z+y96nayFiKzqBofVcV3sBp74k59mmYG
ffdjrb4Y8Y6m36aV9qFd/j1g7detRBEWxCSPXUOc7cPGKgTAA9ZzPqLpYT2KNDQ/XxHvd+iHg+sk
wpRUnozPAO9aZIn7LB6qq+w2wH3UyX9Os1muul22SbeQRBdCnl2EJyFn17ofh4XQxe5zfKT4wuby
1taV9SpvcNFzsi+fBzt7l53Eml3rmWBUmZC6z2iB2Z67U6+bYvd5hPfV9tkMzu5yYbDYqJH5HB7V
AyCYDVtijz2SU72/K9q1f1Hsm4fxEj2dpcW5MJPzkijIBKCU5ftBJSGKc//voxEXCUs5LN8/72ft
J2O1ZtNZIl1ZeVNAeds9xd63MWwuUAxMN3zDVb8qdVrJGgp6/5134sKnnAPPUd8etaAndslzObfA
Gihonjr97v2USr5Iyi0AhFja1dvFKtC0JD8b9+yIDkbdj5OR2NNTXVCfpqc6+aHjVY7ys77DNbtc
Dno2S/q9dq3ZYZ1SF6yz8H3A9bHHmGxAWLMS1ubXaksRyqZbepfHex3NJLnfVtfL766zNxNuWBMB
WbWgr/x5OGha0afhaDyjYg5GK1uVtYsoFB1jYanQvBRp9uZx09HVB8N41pRyZwpXrWis3Q7Rf6zu
P9+uS4FmJyrY925sPfMZ4wUS6h0cM1vU7xRvaUDnV+vvqZudq1I8SEpVWc9R8VNXb1LtwYxuPx/J
ueKdJv3+OvNieRhj3+D5+a/EaKpioAt5xZG9+meX4Emk2YmdiXGjuyaKD+0mu0q5cunAoIy6c/co
223S1AE24gg/1eXy6/kT7j/TOD9wxAIznVQgcrhvvk552PQQ0n5i0uF4zlJx/vzxRr8DcCPMJlOc
fTStApde+ubzlPfJq2qF0SYSoURExYcaYHTvrhfn9uxC+R1TmSUzyM/JopzxFfuNu30dyqepF4Gq
2wbFMv5QNyWKHv8k5ZRlA746oFILiZk/N3ZZm3VgFGgyNaZffDF7qXTGotcOJBz4uY9gDj5fq+fO
T1qumkJDVIYLNYvXjVlaVqP7bKjrCt1idwzt/1mA2QGtCHoYAmN51iIU6PUXBPEXAkw/YH4D/B4B
KN0/Z2zspDhUEZXETfc4mri0C9dSdgzF22G0Fo6os/ntaazZwa/hswGiglhK/AC0yNGSh0xCBrJt
7tFlutA640ZHD1FVnjQjXQou6tMq/2OomjgJAdEdQ77JUJT5EYn1b14ivIXUuaxFOMwCdV3J3hBz
uwomdllJWbxlll9jX5M2xle5whoYdT89f+nLoXCwyQsfG/5MK9jLTN0pIdulDp2N6klVGh21yaaX
1rUbAI3LvTG6FYwyR13eFb2LutKAlWlTB9TRXd24kUHwYBxQS+AgY0mpybzzRlUviiAPvxeZi/ak
rxndg1+kSJ2Ho4yjq4XgF4ScgKQvp8Ww82IvCVZZ3OrPZhxpP0eUwFBpzstkN0i92K1L1/MlxOyx
VDgE+Pw+4lXM72n040NgdSiLxdArUF/Ca440Pyy6S81TlauG54HnpIoRfh0VE3ltXJyx5qzFKr0W
haZ/UiolyS6h0eGwWice0ospQiLOIIv9UYp1byskchkgeKyZqL7HfXtrQsMioWLS0RlOPVHZlcGo
xniYY8AKWqq7HgZRxQoigjjhNOIwgJfr5fJmDNvqGcg4osyjKxsIsmvDfahhAuXQnUuvOrELI0CR
jfhdqVtZRB69DyWsDKSoWKPz4T15YM/uPC/EQKutFOFi9GjGgs9Ag06oO+mAPEr3kPuo9oEpBs9b
GUaBA1KDgjsKuNZNrakD8LukyZ9czWh+SEA5j5o2qN8QWyhJwQcWrVGU4a1f+kVkm2XE2shE/acg
a3iqRYgultdVlAs3QYnZWiSI4nfQwTgdW2MOMioSem036qmL/m6f3mVjbDS7GFogwrqxkjk6TtYA
rfWsu0UZIbiJw7QAQxglKta8EfK1JqvMFLDrrAw5flG69qfbChpq5zU+x0ogFHi558oPvUrEN7/S
rUOah9ZW6YuUEwV4rqb45n07wP+y1UC3nmJDmcTaUw/vT7fNJ3suvpIwJEWDuahp3mpVnbxIIwKC
SiPk39pU4hFtdnKySuu2TVeYrkq3RmUkF12haawcVUof83wc78uoZdmbYJzRko3xyzQyfUcDr96F
Xa8KsC/B4MF5ROvfivrgVk+S8QiCXrphV8W7IAp1TvfSt+6bxCuvkyB6qAtE8JK2KFAHr2W026th
AEanWF38Uo6ZeoX0YPDc6oNywIXDuE5zDVWu0GsYV9QjCcq5jguDku2UXMUrq/CEbgMAOIcchPmb
IXa0knS0YTeDhlKoPyqBo0ctN5jlG6rdKtgOqWpOz6XXJhNQ9PFsELAW4D14J7aJJPC2MeLixUPL
Ejy7Eln3SitW91aJpDG2fO1lNarVMRcwFsHIKGY9q76s7TxwfE6HG94PD8/dSxkXUNEeUrMfbCDo
+L7lvVVeeQndxUrtYsx7dMzLjBjhyMqP+pdmrPoVf8sNnxt4VKhadNPj6PrSJYa6icwev+6wKPZJ
51YHaRxwJYjlfleVAp7d4MI9dCgj34KV46eA1jNNvzJKnAQbTBo5xOsE7dPUILEFcLm3DPwrK+wP
XnoNzPkqM9E78KKgXStCHeKWWGg/Itk1H3CDsVjNftJiVS9awrHs29G6zFBDfHV1NFod5HXyL17W
lY7R1HIwObsoLwO1BFwfo7C67L2xuOoqnGXqzBwuI7k1PZwiEA8H4A6+PxDlrV8X6OvGErLS/KaF
d1B9D0VasdRwijBjLcViQiq+Ia4XcnQ95vhU1G31I4nki7Iui3VjVN+rWnYU11rnqXCpI9uvi+E3
D7vcYghsBeMnTCscS+8exyHGIWNTgCWxPJ5PPu4d41rAPgOlTEdtMXnRfeUn1ARMW8xJf8PD6wlA
YqVz4hXCBNatq3steu284qCoydEyAshi1g8h5gnKSpKM78Ikb537ykWcNMdYelAjKhml9GTwgmI7
2aIPNEoKYxuMpJiaB7/orq0UuXqVXnfDRh7NW9bvMfaUL6AhD6BV0Jyt91BOj1x829qDPCL6tzn0
FyN1Vw0an6Hv3eTalRQnO8H0N6r5qgbCZZKbtl5dlTV6kb2/8fLwOlaA97tfRIFOaxO8Spg2J+wp
YLaJ8KLrGENSpBiCHxMFSxdQ2/CfNCwIZRHLh/wllqWvEBA2gSatUBiv9WvDuGgTvBCjTaH4K4WP
ExZvscaq7MOnJmv0tdALuDviEeDp6rcG4xvd8tdZUSA7ihJ2XNu+7v2ErQDtRgsdgNZIwmJlvxrr
9g7C32RmkkhrbEq/Z0ngbxKDUn1Z7sYKAWEBW01ehCViNpPit4/3maSurfGmtp5K8Ds15hOq1aw9
2f0e4mRrU0k+WqPwZtY5+v3hE5WEYI2ewRqgB870nakEK9R5hdcqR2K+BpFjmpF40xtB6Uh6V9pm
QIcqjM1HMTduS95vUlDC6/CdFmc2SMfHRMzuXSu/0HC67tLsVgseWk3Zmla4iZTkLvdVpxm9CQSM
VxVem2G1kiNvVeOpAvDQv1ZkD7htsw18+UkrJsC7ueFORYVLTw+SqjiGjIouYtpuOuxzQfuu9aKB
7Ct+DmhrKqW0UVF8z7oBO9pmF7Wsnb6DtFFJP6rA3w5tv9fz/KdUJreiVu3DQhaYFWXXQCpeFbmL
hVwZF1exl34fwiHahqHpyF6uHfD2uScB3OeA1R0hKarnccCbV+38V67tzo6hBn41KvEmqKwbDyxD
VKUbLcTloMjFfl3gbj96PDFIKWF5oDcKEXIHVlfaom0jXoyjqz51ODbD/bhAitQe8nqDktHBk6XR
wQuq2kghdi2hPJiPQ9L6bwOEiF3aS8HK6jBECfBFMGT0M1IDWWnyFgHzV7g0CB37pH4+Y/VQyxWQ
fuQO4VmPxZX56AaVukEPUL0uS9mH10wxNbVw1TAme9uuSnZy2wSHbICglaVI4nZjBD5b07hDcM2I
3TDhxnEPECM72yj8veJJ5Epx/S1pkl2TW0ejzqf0hRNKFQQ479zS20BzcbVGMvimd2v8qBTzu5h3
1tGMJeuoDniHmFWXYUyLKASYasu8Yjg+CYo5xgcxjNZYIOVrEWq+7dewIopBd79m6jjuTDEFDc1z
aud2ppCuPD9FkTTLReO2VkQMZPrK2FRZSQNbiQXkorNmi5CRNlHaknHTw2LBNSaQX0MJN5NRZfmv
zLzF/KnEu2HbTzYXQR+lezqI8b6XKuxOrLG1jUEbd20m6d+GGilY35VQLW+C4RhXhY+7XlWKt9Tq
sEvRwiHsMK3LsJStI5+SWQb1oin4Ux3T7/T4Z1UjQgnCSxk7nq7B0zzqM3ObKRVAoXf6Uqfl/KWX
YvQpwrhZRype4a0r45XdVdWuxO1ig7i6ZQOfUjB/Fv0XpfexGhILERg9GgO7xvPVvcgcpU5fGuVj
JHbFi182iCzjdSyJNgrL5c4rULTA7D34hsx/Zdo1HMdDFIXmtmldms5pipItsrDebR/U404IsOzu
+WDYtWmj+SiDub9rYzwISMOlXYLQ/xp1Yh1TT1PB+tlMRvz1yHAb/O1VRJS7zA+u2iTzqo0O1+bg
5332U87d+sIVBh3tb3HsH9D20r/XNa5QVYRdoSa5Vr2HsGcZdpl6+XWTedIT0sz6j9Lo8EHjQYzz
U6GI3o8WAY9LBEej4xhEwt6nBHHfFRni8UmRjFtIAMIFpmPK0WsqC5/bqriptEyBzGAFX2W9V590
I3Ofqiguv8VlWECzkAN3gLbfRhdpJrkXjSVgoBOIBtmAmjR4FCLEbGPGC1UuCJuXNFatF1YXvf5S
UHdy4aKvGeYy13rSQKfsxzq/842UYuqIk1AlYthmCmiv84THU8Qo+C/Fqh5xfzAuqA4mmOmUPEFy
RV6h5zmyYjBC17Ai7q106+eciFWnUDPUVNH0uWVa30T/Icq1a34p3WkLC35CVOLzajTFOtdzpJiL
rgYYjvQUCVka74BkhncWfINjN1T9Y+xn2kUr4FhnJ1IlpSstxmmxDcz4UPdG81b6gRFtXbxsv1Fo
kC/6qg4QDM+l6ayS0wFL4LDjWxVN8ByIxXiY1DB4zagxzsFR1nwvDOxuBDwwvXXQeM3d0PPk3IED
1FBRbuTHBML6W4FiKu1XsWiuvFqpDpxF6W0hyMSL6zd+bPrqiu7wYFZe+tULJRwu1NDAJIT3yqqm
eEemkevHMivRIWjEyKJ2Xo/to9BYyXXvqcJBbowEBxTLskMJ6YKNKMnhsyr5+q7Kal7D6P5B+4uE
Vv9m1p5wBGhk7gVh1BS79iPZqeDtO6qemUexztRD1Os0+Rq9SKhlyW182yJotqGDEN0W2eBed0Pp
vZVdWW+lLgm+CLIl3YUJz8sxdyfvUEvFf6Oy7vRScb+gKM1vACfEAgpDqQI19aE5JMIQ/ogwS4bI
pjaPgd7iJ5v73qUS6RpPDy1b9f1YXRQ5atqHuJcMuzAxQc05fS803aeVbXXpd2wa6EEG1dA91zwv
7kupcI8lIteePZSq/MzjNNlmSFXe6Fmbk6nJJu/mOn60Cqs7JprkXyA0Fn01jQxfkIlRZkL02nR6
HN8JiJDsKu6zgG7FhL4l7NoPuupnOxbV9yYvXiq01bewQqtHUevl+3Ss8WeUhADrZR2zdF4yORxl
7DKGqcLRNNB9O1/Hiqu0hvRIvzqGNiQY3pvo1d0G8k9G8bdLCkfujcSwhRijNtsNLeGb13JQ22Kf
ixLYniq+q+RhEuyO6O0H8VivctZ3t/akND1kdS9cAIcNLsTRCHonU5Gydzo1njihbTHxiTEK1tHe
9/QvnQBICf/BEWUcSR5c9cL3otLbRFWI/6RRxeG1h0fxm6ziF7IaK9l/MJB+T1H6V9N8heqMmO4n
/PtDaLo9TMhayJpLSJjFfR/H5k+NO/+mD3sIe4rXQL9ue1M+oHOYw45zwwwzO1+r2J/MA96VvWYc
DM8VnhLRDLz1ILgm9ng4y5g8+ttYO6QtZpM2hNuhOOKIQibPWg0uxtrSQxsapogbSQ36Pm7VvdCa
Iw9+WMzkkUZ10ZShfFcNLUeGqebpdbzbhSrefHVDuodPjA5C3gqy9obEcrjRrLj7WWuD+Tomin5A
Aj98zIImOKYB6RZUvfGq9lTIGkqr3JSamD+SRKkbzw/EbadGMeqX1KD2VkoGUAS9djUKo4yn35j7
HfrISUMa3xachZWGiaRmKOFtaSiTG927p0Asa6hbsjte+zISdpant/sWqcYvWRVnz6Ur4teSyV72
DH2uPCRyig4QGbtxFQAYftWlJnpNmiC68FwVe2rZNLcIn4aTUzWUvVWoFKis1xVVIX5KmdzJaVhg
sqtyfEKv2OQqRkZhGVaPBBcn32HMTyJfqy8hxrbbuAhqQPFQByHohHADsRM0gosWkdG7FPVzp/Y0
uKv9CBOBRYOFs51C1HsZ3do6Aul/CzpRvuqHDA5+nLHX5BG2PP/MvGzZzD+y3OweErVtsDShM2sX
7Ict+vH+BvUZ1S6lQSbTUswrjG6VFVS3eq92rXsdmmX8qnJGfs+ahp/o5op1W/M6xr+0SQ+WYdY/
IA+Pb1mjdhS6LEw3m8wvfOfzIvMMGGJKoKTRDUf9QAWnKiKA8GcRWDLcujV7uhGTco0bXDJP0UFY
l2ua18Hzf6Pf+ic470PAOaxI7fUY1tZ7QHcbK06zbXdkduswWy/j7WYMoo/RZk04uUWx17XSX11O
TB98k75m2K3jB5JWm/Rq7e7atbSyntIxvqSIBSj9b5tNH3+LWfl5TJpeAfE4/Rato0KYmjqgYAV0
2sw9EEBxI+Z4tY33v4g/8a8C+P+nGf4vJC4hvNDD/YRo+LX8mv6f/33KMvzP//VvjRLzX2xYXh7Q
+SYsmkl34t8aJeq/OGVMyk7Iapqw/fhX/xYpkeV/afwfFiBvtjBq2iyufxMNZf1fBmwO+kOmZImW
9Fc8w1k/DccEBMFRpqQkJlNjndPg8liX2TQ8OqFDUpzBJa7Omi+Voj2cTMzNr37IKaHwYxwLMtY7
MFjGysCcLVMpshQh55HiAMbcU9neVK2GPvju8yizdjWjsdjgFIAQYEbIRZ41ztIsNzARigOHLuEe
H/O9K/lvjYXRb6vgQ/J5sA9DkhCPtJCIRx4OSsKcGUCWATUJ9zOnM9A3CIu7pkgv3OovRYxUnTCy
hsgzXwdwrzobUygIqoTHj+9kXfQ11fthbXA/L0AYP0wcQbhyJFNSVAl+y+zzlAVZVD/CMYdsbXut
AoEZUQAdNQ55XPhGs+bm+3i0iR4LiVaG2MqqP4VQRdXYqaiHBuhRiNSyf8j69vPvcnYsJwFm1w5J
Req3mYCdcZIdNb26TeUfhXjl9UtQy2lSTjp/jMQgDcCjTGb2ELebjQSPoVQ3BEbi46klPyibdJNs
4wsh+97R4vehlf7twIiHLhFyeijJYmbx58zhRNNHnhoGDk1VD7dN3OxWRXbry3+/sg0WgTKtboNr
W5+tBuozfeTLCf6MAEjRyyBJ/RKUC59pjhV8nz5khGnd0p7ElWM2fYWKfAzmjb6jvwr3vVPcFbfB
wbqi3ghp/gEWJX7MB8HBoO/u83n8uHGnxIS8RJr+0I3p35+A+DjCUT6EpObI2oWCBa6sRviWjwtf
a9YC/zW8kyizr2UandhLOltKc6kiY/1qJxvB0RfGci4K1MxpQFT7RH0WxVPEwlACTrzKGtZjnRQ8
WWPIdpOu/qgng5Mutbw/7l9sKqg+wE6fyPPi7LMBZ8ZwFkEWZ6h5Y38XpH+y+k4CvPf7Tz6PVyOK
Y9IEQ6QGkA4UKical7bSuWlDSoc7D8Knitbsn0tAjiwyZZmtizHUnYcPQVpiuRe4DW5TWguVb0lt
+lzASQwMNj8XPmplfwYc23FUZHBxjlj4N13xtRaeseC7tKjByvd/vbzBwCCuhmkiObg2fcCT+bPi
QItKIw0cl7cEy0E7Yp+9z8ZqCXlxZh+RmcigCwwJvrM2O2g55FslpzfmoBf+UHuA7MruukF55VeO
+YcC3mnu8EGMgIP2NNAcWCdJfa12EieFfDuspmPWfaG3dtGvvJuXeBc5O/cufv58Ej9eIlNIvhNg
YvIjhOD+mMREVX3Ix+yrXmgdQ/+hR4KNbpcd+UuC7tKZDTXJLLB/OQoRXZhNI9dgEQUD95X7OtXl
VyIvVe4OcVtc1z/CLTj+6yWW3SwkpPjp0J3uSA0+MN5tf46ui8cY2QF6oE3xlmIZT0fh8+mbLY0P
AWbHkhCapEdTgDF/wUZtldA9krsf/7Mg0547WegxCNOxH0y8vq0bI99HypsevHwe4sNEkR+TpijQ
qQyYp3O2Jdh5r6/dKnCi8qtLd9oPVeefRECMenLZgGY///oC0J+mq9lEUUbfu75SKmMhuTs7CJBk
Km8MbIbmX1tFp6oBo8F1LvV2HF0W4sKJM9ssqPsySycBZl8bnFcfFlUQOkXtbpR0fFKTcE0fwKnl
JQ3682NBTViaVJnhmf35zcO4jeO+YSytcJCg4cH5sxc+yDTjJ2nd+2gU7JHIA6YcYVKGOV1WqSbX
Fa5bAZavQopREoa13Sovs9S/6PLGDvRVzOPaK7yVh1EtMACrD1e1KMbtphyCZq1HIXAhXc437HXk
2KHHOLoZhavcFFo85Qt+SEVVnvxtrO4zfWxfeVwgLpalqhPHeU1ns+qfw3IY6bYOThDLjud12CBI
VybEqS0CUPoqVQ3hQqMNuPeS2lhrghasIlQvrntVx8C+1BXswaNw69FTWqdBWh4wKSi2wEh0u0Kg
ZLAzCXPqJFarFh2pJNh+Po3n1oQyXUA8XZjE+aJLahHesN5ife63t8p44bpvcY5nl6gu3A7nAk2J
D/x/DlG48X9+rkrKzKx1s8BB5oCCLD7TJsw/U9jUxd+eNyxz5DxRuBJlFoA8OzXHcJRctce2XJR6
IL2xeFtJFPyFYInSOk+N35fgaaTZKvcwos5S3BodzW6dKLa9J/2QrBPVxn5eulPtCfqxgdjZ2+Hl
IsR2Wt/z9a9yFiEowsuTXO/PCdURjUPNkODdSnkb1qnjHTAfrm1jKzs1CKeFhXJuR5+Gm81qXcQ+
dVbC+VL6JUjKy6Tol/Cu08/4bEiz+USXvBfMkC/XxPeRYBya3t1SZd98vuTngOhfn23KGHjcwgWd
G5/RYuRIKaXAMe7NW2WTrBta6FQgOwcM1LZ4mAjz/2j60DjW8IKCcjCXRQCs6KMEaHDT0jqP/CfF
XMiE5ozCX6NiQKQL3CBwn/9cD6NR0a+o+EDhEWHXwEZqfG06KAtdV3tzJ+7+Uh3pQ7zZ+WtYtT40
LieHjjxkFgLIzP/Sy+Y9BLOFwBXpOAK9syEVdRRZBn7dTlvmpHTlysgGe8yWfF3nqd2HOLOhAMLV
mlhn3cnDCqxPDi0b34w7ELLdG5eIeCxX+Nx/+3wZnjsQub3IyamzWfis/fm9Mh1NXN3ne2FgaAMH
cXkFGiL6Bv0/yCtOAs3L7VmQC0k+Mrra9fu162kCaJ2uWdhV7+trvnn5SGgnkIlhvDdL8yqUJMWx
4MqPnvJ9cTWsyk2z7mXAKRN1DJWwch3d1FcZBR9zJWwRH9lozudTuvg7zJ4DwCcGvAS90MGqV6xX
vaikwEIzHY0F3WgqydZMMNuuYH2XZS85qn7VXI2tQkYQ68GWIyFfSWkofe1G01g1gVoBSU/NVQOG
dKu2WMfZqerGToHJsWS7rrRUEzu7iU8ncbYoFA0EtN4ziaXT/Mz3w+t44Tvprl8BFwacsuyCOmuP
ILzFbfk7IpLafy5Dun+aF6dElO71S7y22s2wAvgu2KkTvQor6Pj1AYgDNqzIpzjhId1KC8oQ526W
099gtstBMHUo2/Ib5EoPfuGNttvny+JcpngaYLa9xyZEd9ongHhwt8mh3ZUIwPx1X+vjVCp/TqWY
SrI+oCvmtJvuaWLw4hC/Ng6yHa6XXobnbsrTIc0u/ygqwUJW47SnMRp3LVL4fiV5hv35zM16g/9v
SGiwU6mQJo3D2ZBqMSuMxNOJ45TH7glwDOqCWIP/RH58kb+zGG02KjcQm7pIiVatuzX5u5N0e/ml
2UxSRWG+GZaoptNx8OHIQjwShXlTpX0zW3lBopUxKs+8uCr5KwLCq94KNkGYb7PMtDNcT0o04RZm
dNpPn8WcLcYgSHsXbevQiY/9cVok3j69Unf/jZbj2QsGQzOSQ1pQ2vzJ2kZ52CHJPp0l40Z/wmjl
JlhP+oL6tWtjargNrr3rpYrdf/EN/xN17kZiVWrQKVUzJVfyQdtIO2HlbuRnZQXAc5HIfvbo+D1E
Y/YBdd5ciIgRTK4Um4Z8l/9tgWQ6HU8CzL4WmIbaygvSNrUeI7scut1Q+4hzuwuqYUsDme0zSS+r
ThwZSGaIq9QtbLNZEjaa7t+PC+/3h5ltLiFwLWSbyNfajfU2Ov5z/xCgMZevA0QGECR+mD6Q9N0/
LOnCLAWevRw8NzBdP2VsrTXcuP6IBK+yVuv6BrbIczeWC9fJnGj260Y7+WbTvjitN3VmEzQ5u9qM
lct+8O4SJTwoo+XkQ7xTPL2we0m+FcdOWfnAl1domH35fJMvfc1ZKiSIrEoZ/0VHdiknZHujyVaf
R1jY2/OeVgZaNkNQn8cf+OsRF4TRuFck2Qn+loP4azYn8uhkMU//efb1FAWD+SLlsRTn1VfYclDH
Fm+Zs6M5iTH7YqLXUQ3rKN+F+wLk6kO8Hx0ial8kz8Z1RtuO6+4eNlO5/SePGJzPuOFwmqPHNNt3
4AhRIoym0amerROuE/7RvjsJMdt3hkqnBEdGiCx4yx8oSKyDyC5ea6CXTr+SN+WhvBV38UrbI+n/
+So5e7+dhJ59O6FBP97zKJFFMOyvZa03bd+dgH3FIF4krWz9zBrPOwpGE377PPK5HUBziMqZTNvB
eH+Cn+xBS66VsRun4pwpOWIs067xF54151Kg0xCzRZOB/fKLjC0wCOLGrUHwpvlwJ+v1wnly7vg6
jTPbzE3uCThUMBR8NWxDuSsqULxeulGKYyIv7etzg2K20IQzqJya7+z4k3kzu1KUO1lj3oZ7E1uE
zoqcQB7/wdTRTDNUWadEq6mzIVUIsHSqkPFMSspXU02/xa7V25lo3H2+Cs5WWk4Dzd5jRqNXfldQ
ca7WvdPdGZtuPTrdtliV3ypngELrZPf+40LQ6U6eX3SnQWdvqERN4RsmBO1WkIxW/mq8mIQlho2y
xrJn/3m0c0fXSbA5uqQWYAkMkRg6lJSwpYnWo/TQWJXNcbZw5J9dGr8/2twFEI5IJcBdohgSxQdf
0ND7hlLcmgtnxrmdezqgaXZPVmCPkYPpJwxozLxVb7x41cPnM/Zef/3k+8xFnw2jk3o1TUOqprSC
Hs3LkrLlr5VB5WBSKMi27QXW2/Cs3vwnTCGG0hGdaGM5SwWDc3ubyosOXOe9Aj7LH0XYa61fst3G
McXq4msaH4vwKYjElZT1C9/v7EpRFVSgKcZgdTW7B/wk0D1rYGKzfFz7rrJLMRIyS/EF2PHT51N8
Ngk3TmJNa+nkI5pBZMAXHqZ9p2z0VQhK/f+SdiXLcevK8osYwXnYcu6WWpI12daGYck2R3Cev/4l
dO6z2TBv41h35YUjVA2gUCxUZWV6o7M67zfgK0hCOPboZ/KPI0W5HYguDSuzmH0USiirqZmCUbtA
Je8kE+trT3noj9px/lc0Mru7ubHIuOmAuVmQR6qZS2lBMfeEYqec2fUrrh5lL6dv7vgW1KSApl9e
667LbAwzGUPyrqg1wbCaT3IgqOgNDWaZQq+1L1MbE9+xq43G5F62uh9JN2YZ75FKeWzTETscPa3+
4o2H+ta6STVQREOcRLaRwKDehplMjln6Zy8dLONIEPFR0fXGake/e5auGwcUwqNTHbpD+04N9h+c
6n/FEOwGuc0y6bFvHDeWlhbyYlhmq3o6UcNIzw9VzNlM3qKYz984Z0IlyliUTGctOo9qnHL2jXch
mA9fr1VQH6XrmJzkcY7sIcDJHeLAOtU3iWYvYRJwLFKHv3RSzFdvJkVZiXjpuJQcvQZvrRRMbuxA
ngiuwTum/QDz65w0tmqoYJbNEmZYA2nss+yhYXkHqj1nuUbvhEslePm8NLZMU4lA1NeDhG9sCm61
FnxR+s3l3du/1FAA1IFIBRie8QixnDFGZiA2i9NqJ9JbvxxGBQyemLjhqS7ve/hvU4xnyJnQ/vMZ
N8HmImZQvpIfzfojyTG6Tb8WxHjD0HYzcNNIFpSkcIEeBhNDe1Ob8l/ipd5fhxs7LOQnr5dlsgqo
li2iYE/tU1oKkDxt8KZ+VpKZk2vt+8GvRbHtIEhU96JV4ZQGKA9mHaa3ePeW4wcsorI3Y1XqZCwn
avRD3o031bB+Qn/GqdTcqxL16bLb8RbEfEvEGFKMIA2E5pvef5EwfB6RkpcK8JZEf8MmojZSpGWt
hMuD6Zmi8OcvfeKmIVbT2GlAoVn4VmX99eJSNnheNZDj7GyntW0VJKoTTqwowGtdf7MwfzwCZ3R5
G//Lx/G3YzBfDQAYrChtcWy0Dw+FqtxrKif/UX+mMyzSSfohghGgciSF83nkLY8JGwL4J8x0gF25
9dMKBKKShvlu4nOWtx/afy+PCRkl/odoNPOnAzrQcAVntAgNTNCYSh76uov7IXsAMQN2qQGhSJe9
cRnIi6xgV4HLjBASIRhkBF4a3LRflJ+Flz7wYu/uJYBGpGIChyJCEOfcGkTcEqhhwBoktuwMoBDT
XD+0gxsbTH661gVmnKCa50JNFTu4XikNmA47NwnbQFb4uja7n/+NPXqimx2MDcjsvOf66KUhZ4KI
X9gFuHdOol8lYX8qUOTiHNquL25MMrFErWNQqhSEZhx4vaS25Cqh0oPpTT4Mbv9cfZVFu3AIp7rF
s8pElyqJ23UQ5Qx9qKdB+K6br5FRfuSWbVbGuGM/J/qiN7BhGK9lewsOA3e2PhQmN0aYEDIscwRu
IiQ0aoBvpjtWt/TIBK95Axf0MNr6l1h1NCdHjZzXhdotWANr/OsGMGGkjKUadDq4AdGpRadcuK8E
YOu1o+ItYV5xbjf98v+RJ26MMcGkM6UmbTCe8M9VQJ44+ULwL3g+edeayUDMJslVKJMik3cl38Rc
OOYFSjs6CI4SoCeKRqxbBh+JJWh1oTNqAWODMabze6cMfdaKCxiaylVw4jK+I3H38/JF2/N4zFxo
OvDhBkBETLgCi7VsZQSQWUO/F1LQT12BuOKyCepr7BGZKlJRA0JOAD0xVxl/vUuKBoDZvH4Dy6Gd
Np03GobXgmTtsqXdxUAiDx1Q2LPYNJ6IUbsm4KdxV8yjipk990+p0nOM7HkCVHiADgcEHbMczHLI
lEKnskYBdSi7K3ypPav8yId4a4L+hE28lY0lNfRyRPBrx8Lvh1w8xBiixUMLCM6Is57dTcP8GsBc
uonGAeNkA4lqUtDa9mTNt5KUgLUFCgtFG71cPpzdRxamA34ZYr4iaQ3tk6owaTtcdLp7Go5UNN9X
T3blK55ize6qDIxa4PbAIxQmCEXRBPnYZspcaGu7pHw1lSyUyLfLS6LBhfVsOhyHp68Ij2Dvp2YU
RatNKP3BBZy6uF3MDv9Mvql+x0UqJP+yuT3Ps2RgF4BvxdwmizltFwzgTwoSp8GAxpV8AsPPB75N
FjZNxKrwbGRBXEs/ADPZ1Sjq5REQrW/TCA7p8ccHlvHbCAvgknJBy2Jaks2l2llrpGNVwdmpvdPf
rIPVYBiF2ojAaIMLNILCDOMNY5OiH/b6vy2EcWjSJHMOzWw8B6BxrKJjY9aczsbuiauWRif9RNDd
sLEG/Cy5YaCgG82mC7nhx05sPl9eBEuN/v7mRfyHP5km/haLq1iFdjSVkdav+2D+oh8HZHaWU11H
UEO6NgISBFAZvtbDJQS227lsfHd9v22z6IqiNFRDabCDEBZ2MY5igwsz+IAJg8Y2ujYQ6Z7HUmNu
RSuiJtQp9UchOg2t/oGsERys/2+CTfn1VZtAywkTM8p70BBzhP61NDh9u92t2hhhwrSkljpmZvC4
VsFhKA0/MUDNufzswNM/nrAxwfhznbUgWLXenxXjdSeeREfBMxdArNDwkptKdVoxHMCf+gHS+v/Y
NgB1RxaCVISJ14acgIhwQtKoLTfa8N7nUisncwVHfdQCRfkaOzW0G3gOuBsoTORW0G14b5qce4da
yg3GsLCrvaA6ViO5E4rO4K13LzshzwxNkTYf9NqMlRhVRxTkxBLYhhPYQ+xh4cTVdz/743O0WQyz
h0KlT1CnhhU5oOpIJIgPGNuAYANXiGnXGTeWmKxbF0mhTyndNlDtU2RbYj3m2dtyRw6i29yaStgV
Jy3lXIFdYLNlKqAwBZQPsplMONQJhlVEWr6nUo+yHSenCmKvY5iDQs0Xo6MQFF7sC5yPyd4TY2uV
bsbm8ObI6uRmhWtKbXS1tonTtaPbY6IEomvOEJVhvYIARouW8K+dRtVUBVgRMNAAscJcx0xL4qwD
yZ5rAKg7DYK9Dq1fNysHTrpzluhyoVaBqgQmZlih1VLPKwn+mUEnoXtTJMx3GLw5/z0T0CixNKDD
AdBlKzBlXpR136m5q849cMYKqNAE7+83iz4DLYXWeeAi54e0khnDFgZco87u47kLIwNKgZb09x8T
sD2ARwKDFhTHzwTh2prxgioFhCXlh7jMdrTcX14GDQTMFVYxyIEsC+EAWAbGwy0pKVVFhIG6/1yL
hZePjwUU3EFfwHFqniHGqYd0SsrCQKBT1xk0j6WjJ29KNjnCxKsH7B6+idlMXcXDTGaFgFSNaAnR
sCRIY3zVwQ8HoEjM+XTtxFds2y8b76jwzRU1VtBi5QTgkq4vbGF9zaBUOiufL58Nzwhz+FW6RGOS
CrmroVXqDon5aajX2s3BQ33Z0F4B+Gw5zM1XRkDgSpAoucotFYksfeEmPmmedQLGxIYuudtcSZxH
Om9xjOO1aj20ET7+7tAWTl9HYVbkdg742uWl7TqDhbltGeUMih04v6YY4EdBY4UzxFkvgsbTMsIR
mtbuZSv0sv9xizZWqPNv3AEkhaBBV3FSdd24BcjW4xXpA8Uo4PNbawnnLu0vCvP8YDCBf7NQiFgu
pCqSotw184c2aT0941W59r58KrLXXyaYfSN9NmlJjxpKOVC5s9VRxVD2Mh/pkV0SF4GugN45XzV6
zy3AygG+BQRLFLRZtyAAlctKnLvWQ36zugA4ndLTEERuHZoPEnqkT90rJAYuH9/e2AiG+39bpRu+
Ob+4sToJdZbiF94j/wH1KWgX0dKeadh/SWdBk88ze8zuZqXUJ1WF1iIgLZ9MKayHn3M0BnIcOQpX
RYe3pYxzzotKljyDsa66U9fHKJq9YvwAuupsRcznsC4NsJxIceHGiuFVRQ6aNxVcsFwymr2bZoAi
yARYBhkEWzDQiBnHwoLFUDUWUJQDVnucK3f4Sg5o1kMUxYT2ZTuGYOXkpe67d2Jjm60j6HEXNR21
bT7NbyYS3jlcQUUeYcgH0CBHtOuTzrvq+4f3a71sYQFl1FaONdiclWtBfmrrAtNUBidI7hpBo0rS
ZeRLGKY7d/9GJqtGMrj/IOc+qC8Dq+vfLCl6vHzNdswAfKDKqJJhzlJin1y9DHmMVcsLNzUhrjHG
P8tWCiWh5BTJdqLjmRnmrVCCC1vPuqJwjS4U4wG4NJ2zX3sdhzMTzBsf0+WFnNcwsTadn6Y3i3kj
QVEgLSJ7tEq7Hb7H/eyDxsuZwZh9eRdlzvpMpoKukFgYhgrGe3QGGrzrntZX5XN9lwCnpkP5TAkr
h4bpEXXO8ST3INkFOakvHD7Qnd7uAluNtEZMua8xfkiZGL7eKW6eiE5k8Irs++s1DNECRRPQtkz8
qsksLVKXFW7WVZDnKrvSlkeJc6R7vqnSjgGAw5QgjHEakpgTKUZKdp8jy+47VCJuWi4Glf5UJk8A
b/lvK4zfpBBekvVEyl0yvyjx1RTrhzXCJGTPS3t2wuTWEKtRXaQgy5VbLEebLTuywAiNSYp4uBVj
CzIOPef7uXdCm2Wx8MUkMySigFXZlXpPgLKOIaycbHGvVHS2ICZDNQuxLK0GC8oOcYivDHCZiSN9
Bv2D+qDbKlgCiiCtXfJ6+bLtugVIqPHFBgGewjZ4IGc0iQC4oj49h3ECYSL9xpp4kCZQGe64BaIB
KBfeIz39FZv0I4JuhjKleBFPjnyMw1Jwe8mpQ+1e82ZnggAMSlFDD2RYd6UJNo+zcPf0NtaZ+2Xm
wNtmuZa7TVTbLb5s6wdQThpeY+gj4LONrzbj9hFUcEajMXM3E2avTlNHrlM7WeUrsf/Szl8vH9le
22drje0wRuB8GyFQn7+nCBTamjc2QS7XHNRQcBWOub2btlkb+0Iv5WQ1yIi15RK0oGplOWqF6UBC
QYZQV/lmFuh7X17g3nltLTJXAUy0KlEUPGkwl2tb9Y90/v6/GVDO3RHyNBDgqWGg1H52yP87bXQv
W9iLg9sl0CVuHH7qy3iOF2xai4wx6z9h1sUBD7MNNl9OaNq7wFtLzNWCuIFS9CPW0nZa2kASYRqO
KSnqQFqgEnF5Vbu2KGyc9p3RqWUOZkJ4akCchVxtVI5rVNn6VHtSwqnS7QULNIIhm0cbz2CnO9+7
bizWebDwMjPBLu1AVRm9DBA0WyZQzRLQD5F0NUk5py+090LSUO6SgfNHgoia+bnVsYgXNR0QCCmG
Ko596Kv5GPdS7cmt78Hsnxw/kl3o0AVULUxBYXqOSUrLTkqriiAs6XV0SubimxRNz0oucG7T3v3d
mmE+/OmYaeIoAB2jAleXke9yatj0JnfKS20sHGN7HrI1xpxdsdRFbxV0F1vUJocJ6k6i0wwVx0X2
zSBbAjeGAeoP5rD6SO3SWkSi3ZLRTo2bpjadXFw+4O7gcvtlhbnEJVq3vWTpKBqlGeZ6pfqlNHOo
O0QtJ8TuLQeEXhpqlIYiQxfv3PfSIrfGNMO90gjYE7SXVAUcPOEWAfYuloGejAJnA08nG8l7Anmm
tUYRBxzoow1pQPOnvD7lnuBRYXmjBpjV1l+t5wZw9Lvc5zHc7KY4W/ts+CgXU00zVEgnZ/XbO/O0
+mi5gdDEN131ttO82NHxAeOVS/dIP8CNh1o5fVGDH5lxykkSu0FLkvz9PQES+SvzkzXYsxuHGgYW
KsfyQNkGBSjdrg4E+dYVFH8IL4XcPePfP4J9WydQ6iTLirrPPH5Wc6DgMygEJIe/D9DgwgEbKn1H
IKE7dyQr6fAIpsAgRBvimRmeKrlW9EcoIS6cFu1el1vb2mJOs5qMQe61iJ7m+4CNDeW13gZuErI+
nerS51lkN3790ufe9LlW3Y6HQ6X3j31s4C2vSGAg1kSgzM9Xm0CQUIGiIgKN3j9lmfhZLNuKEwN2
l7k1wgSBIetrSLDACDhgrrPaHiB9qNnWa/MCECA+DytUtKA9YFvPC3QkfqQPH/lMbH8AdaxNKmGg
m9pNC35AL/Q3rYrhkEEBty7EL35cdp6d7cQHUAIORgRsAWMO54bKKJswqQs1mLKuba2MQ8GQvcsm
9lJX2ADtsSiiDQdr5zaSJZVLiG7RIZTZhXTbZ2jd4N6ZtnAkDzwOlP0F/TbGeCjeh3m8Ug/tpEOh
E5tMOs876J9gXPBsPcyeNeioLqIOE2pA19NDHsrLHXKo7rLjwtWFVumfu2SOcUalAp90pMDcOkAn
YPUlN/eowZZWCuGfwns0Ne670+rqTvNN9cDggHZy6oGd2QUH9I3pFx6l+yK3kAYz7cUugixsnfbE
5xfhbT/juOMgDCSHPpCbD6kzRfjJeEs0nBPYC+5nJ8A87qTcEGINvgvWVeF2+IbBJnxQTHu8KkCc
jAkniBdBOuN1ClFUB0vR9TuqlOPW74zdl86FSeV6M0/UXsSPQJA4GKHmG6/RXX40AcWnByQfZmeB
o7+X2z8B2lS5uGWQlXOgNsdr6e/ke7qog1XTAAbJAlTv/IpNplbULb1itNWl+blnlIdeP5rkNT8p
weIWnjYd2jwoloBoJx6QgWed2Yk1N+K2MvAcaVq995JSDKoeemq6FmfOIBQz9Cf7v08GzxbMJLhg
bzIqtcWCtUKDMlX3vejW67QrOV196q5/nPFmX5kswpgM6CsYMNMmox81kweVdsivrhxf2nk5blfD
Pu7XGlov3QgzSXmC9JEFLSvLT1B7vRyJ9y6nRN0EsyHo64k0sG2+Ki1IMOWJdqsxqfp9ENK7Mm55
k7A8G0xwbOUWX+4eNvDg6j6JatnfFzIZnMsr2Xu5YSjk91KYoEigMmn0kLpEDO4Pqbe+FqmfO72n
OBh7vS10vAw4m7d3RluLTGSj7iZB0A2uEGX3eX2vyj/1VfbUZeQ4wx752tnamMsMVexcWyKsTQgH
j/atIfGbghJEtHvloMX26IyeCNqTRrRbFGfQBQa38Y+68jl7zDtK5lrXoEDBSAC8MjtAfdS0I0xQ
zY9J7uSow89Ql7Cz9Ziubw0ny9y7dNudZu72IpRR2Q5YfxVD+yuC8uRKID7Gk7nnLY+52wUKr4aW
4UAXA9q+ID4fs5QTpTgmFMbEGkeR2dIoFRmoD0qx+FDJ6z3nmHa3SxIVSgku0/B/fqtzopSSuhqI
vj/1BBgXW7qmw/1QBbPx5DBbt7hXAXbgBf3dtf02y4JO52pozGWG2SkhVxAz882/fyHTVjlA1FDp
QO2TrZVktdQZ5QyKemnQQkNtXcCEfSuaORd7Jz+ldgCWRON15yUuYAoMOSNIiIv2UD5Kbge0rvy4
LL52xGwP90n859fy3Bzd2E0UBmduNC0RKP4rpRocaLuGYt8mNmg4nWbUb00p43nIn6Hr3CITumqd
9JMGZVE3fa6eZ7e7KX0ElxsoeqcYAwOhRzC+1KeG4/x/+uW5VSaMEcigCsSCVUH9URRfUvnOyjgT
2js9BvpwQREFXV4TNO9MiNL1qs3Fogf/8OBUP6m+wBCo3xTQy9Wh8YQRgi/itVmB1Q6CdbxP0J8X
4Nw2E6ZG0B5bedIgfjSZdG1l6uiIjVw8mVM3BaZKBNFugJd9SxSpfRTEGcQlkkWuwXRdotGjFlkg
VYrpQ85OCy6HhJ2dP9sVJiJkcVcsYgz+KsBocjtT01sMQlxZbcxLO+U/0qOzLfijaSuKadTP7xRd
0ZG2isEt3LmQxFvt9l8AZjnrYluzZZoaY1bjtEmJyvo8Oory2PDmKnhG6Jo313PuyDhkMuXrVCHq
qD3o2VNXfrp8QO8SJed55fnGMVlSnMwWyP2wEvCrBikUgoH70D36PqatHQCCr2LMKjvdF9FPCARh
AAIBB+Xfl6forzCpFhmFSrI074KSi6kygPyvWg0Tyt7Go9U3IBucOdiFHYzJuSEmFACvulaRCkOt
i4HoEYP0DnBWrkmpzgan/waVVm6Y3b+evxfHhIY0zswOqq94Nq/DjdVlR01cOPyMO3H1bP+YCNBU
rdAMmI1x27YDy39qy+2xLB7k5ftld9l3yd9LYe6zRfR8UnrYMSGVHt9WSuJYf8/HeHZELGUV0KQA
0s6wsXbVdUIsp7YUb7IkT4+O2sRFHVEH//MC/FoSWxNaV4zLVBYuwOjT2Wvpau0A75gdK6j8DGI+
DzxKrh006PkCmXstEpE0hghmbSiB6Hg0GOHyo7hNfMhf21bikDs9TDxAxC8fHc/12Xql2Vl9Nxsw
mxz6yq7eZ75j+763O2B43B7Xmvthou5waW+ZBKNCqpM0Mo5yOnYotTcO6exiwJILH0Q96+KYNqSD
E0/62eq2/qHU8HyrqT9vQmgzykaEAwbT5UAOVg8JnO7vqUzOTTARZSmauYXOKj4Fw2ueJPaIJwKk
kS8f3s5L7NwKE0P0GQryGdXBgIbIdRzdjJix9KYnEGZcWU5+LYGrpbKbgc5kX+l+Zv+Lw6QmLh0m
E2OSpCtEcI4gdyNu8ag6ki29WiApmFzdtz4ZnhFojhwWge5dXjvPLhNzTDWfVSh1gwVZk5yqEey8
DZfoa9V/yZaal0pxPJatf0B5XZymEYsUj9aXerQh76Z80fz0mEOf2Rl/RrbmTOCASO3moXaie15w
4ARYtkkWqdVoQYkP9pfaNaIvjdnZTRNc3lFeBGI76SQDJQnpdOpNtHlSuhB8i38oN+BeltzmQME+
gILlvPbsTgvuzIt1JtlIQJ8lNCNWpwb6Uf5GvLK0ezgwLcHP32In8VBAKI682WHOB5iVIunnMsut
CoeqdaXkJWCF8OYsrn3Oru7noL++JDoTbFSSkMzKsavVT9Gh9Ax9KD9AdvlAtQR4t4LnKEzYIW2G
anyHreyr0Ybsl73Kj+PE00zj7RwTdpDnCjVpqaNYDy0q2XrLqbDsPXm3mYvORJWhngtdEXA2PVRV
7DRcQ91VPqWPwBd7kcN7CXJiCVuhKMVCqRIo+7gN+gFq+6CZrybIH8aR2Lq5cr64nCNi6xJFXQuN
ni34MoDM2bYiIfKtLJI9TR0rTtz6L2n8L99jmcaFVTIaIKTowxofd1MKrMGR3ow3Kw7a1KOJfBpE
D4Q4bX5YQCwdf1Ihb+T0p+mKm1Hx1s3kNwPkuigZIM2oxOpqHSEEbytuFVhOehAHp9Rt7aegY+6F
13HjGWbCy5g2VlWJ8FYtOtWaYRvji6xJHueacz4RBpPUqFljGl2Mm5elINr14sUWJNt6i7EswHZo
PyyZ3EUCmsJTYze/KzHCyKPTkelSLnyMDboVm8RG1YW5K0XssfwJ9D2oSKqgz5JtKHfr30DAdLUM
tnIErQ7EDn3x2oLKvCM5MfhhioBXfuNFdYMJRUOOjq1IM2iQCSKCI/ARgBqm2S9QBkHLZw5qp3SS
UyFwvmOc6MTWXLLBSuKpwSbM84M4QkAAmLDLh82zwEQngWCoRaE5T9Ov5Bm07YM/KUb1170dfBYt
wEMgmqxBoZnxqIVkug5G1BTlc4DM0dBvmk8dNEQ/sJaNFcZl9ALJ22JgLWVu2kYBcFnKuxr0T/zh
lRsTjCfEpt6TkWp+5c/pzewa/qLa0Z0FWpDiW3Ez3kC69iv5fHlZPJvMJwq0WYW1UDL7bJgOUhIH
XRMFVfqh2LJZGuMJsbJUgy7AyddkeZDU6Uup5R7R6sPl1ewGl40Z+v+be12WcVFBVJZmSO2hC/JA
Abn8v9CC2XXs33bYAcui/n8JgJRWQYYSHfzMfxffKG8nV3aXUHiMOSe1m3YqmAAAlz0ls39vpm8W
p4pDPWUK6HzMUj4q1YT5jllHgXScJkeTKWmiEA9XkCYw7izBmK7VdgJSqdcUzxTMyDOqugXboQTM
i1nzVNeoa7Kuu/1tzEdLGqFkRzrwJsktKNvLwslKX48rbzWt8PIR7229Ag1fVbHAnQMF5PMjruJF
1gYLl2TMJ0g13ffF7F62sHcl8LTWsM0YG8Aw+LmFTkaRaZ7QT2q0KzENTao42vNoz3Y3DEgaSaNE
8CY7A76UZb0uCoLWkgrHASPvdgp6ar0htxJZeTw2u3u2McYGltVsIEMNY1GX2ZGR24bw8/Ke0T35
4/wxqK1JEKTBaDuTO1RLMlUQ8USyNo2DbRXAJyCdn4NqXPTTnGhvMhgDOPFyfwt/26Sr3tyHugGv
60oLQcaiOzFkAkpZC5tZfxDbMri8vF2X2CyP/v/GVIPxRwG1O5R5jdWVq1d9KVFP4zXD9xcEXXnM
c2AWmH299lGsxkAX4gWkPsbd4NVL2GqlLYHC4vJydv0Bc8RAVZoGMATMcrK4TMbFRE2g7GNQP6ed
5lpqqf21uo5iAsVI1Vt1KqvL+sRaY2IFsFW3n7JQjc2jnPY/1ZLXN91bzNYM4wZVPUvzCvl1d44k
F8iIJ2sVeTMweyeztcFsWFpjmv6dCkYAZLmSXhPrLQXbbrZyCux7fgZgnagDwqeJsHjuZ3qZLoOB
UQBXV6ugIeuNOea3I5gLOYnZDuyCng246hG04W/sSy4tgN3vIxh65+/7Np1qNC7fQU4LbfoUs8Or
S+9gvc5Msu+5es30PqPkTVT+S/PbB6WCDt0QVCcBEDghmNCmjaHQSe4yD8xHT7wn/15usFky+8br
4xbybTrsi8c0VK76kByGQ+53nCf5vjv+2llWuDiqtD5rqNcvKeYfxe45ibqny9eXd3rsuEOGyYvS
WrEUyohLJRWUzzT5MALVRxXoqHK6s/JedN9uHXvF4tWMRhX2ehdUL4fy6yy64JFrgsTPPyUPGOd0
V2f25OvypqePJGe+G+6yl26wh9viReJh4Xk/h7mNUZYrUk1lVLLeK9VAzR8GAlVcHSPWPSeG7SCI
z72WRoZN5C9NqVfGf7y2PaymrXwWPOIJqyt4KW1yuA0Gap+KoHdQcYy5PYD9gPDbm+hWbMybeGjU
U2ngG1eNjoadVLXWMyZOTrXb3NgeMJOelxEx84omCNJt96xSAqMHw5OCFQwDqHKgA8wltOctjEnj
4jSR40zCGU6OGVCMa7+6Rf8OyVacwsM8YfpQAMnDCXyc28k2uqe2tNJGxO3Ult6b0JtF64/TTNyt
yW02k+1uk77otIbeTsrVu7qdUz7MV4ZjBA3tiPEGM3grYjJvsU8xl0IjOcC0vlESmvs/XI43u2eF
oWMJ33IRXELMh9wCHHNIKmyaouBkpMWzprdek54uW9l3wo0ZJsoIaANBuQorMR5mF9RjVLZZCaiY
YXWt+q1TBjMH90Ddms1a1Y1FuvDN7RI0Da8JGayYSR1lNvqY41W69ID4rtGUfyKlNByGJpcbe+oT
jUdr8A57umSdCS31IAsFBqTgJ5FHmQYVN3EjV6qDBoQi8qOCaK5icMkx/gXmhXrFJdtMXInAdt+J
IzLAuHHSsEHJCRzqBUZoRDfz0L7wLp/trpNuNpqJL+Df0CeloR4U39Wr6vSrxbGwm6FtLDDxJOoS
Y67bFOSTbVsYAJQUy2mZc+FaHvr4UKcjhhAvr4k6xx9biCQKdJSKAh4vxnlAd4mCRgJ3HZrFVmID
dDeqbSKGXjaznzdt7DBuQsCkmU/xf8IJqhq2hjCpwVPMaxVfWo/qmaNQ+ii7rUNuwSVlvnABJru7
u/kNjLuMpIfk4oxhTrRNrkFqdR0X2ovVTy9VxB3H3t1XvLxFqBGqmK1kTjLGTHtBoHToggzzxViU
kwg6hThtuHDBXaf8bYhNSMFSkUpzg42VA6PwZU8KLU/6tLyNXovRp/JYnngdfc7S2BR0EdK86aMZ
S4s1Z5mWGE8jVBKbntxfdhqeIeajANSxbkY0YSPkxyq3LqkPSsIJnvvxerN/zGehkZU5zoiAmt5t
9dx9M8LUi9zRkRZbfJO8zLNcXgrPOzH6/5t4Ddbx/zyPlOq2GjOHCALnUvMsMJc6s8Q1t94z3Xa4
k9PMSdX86/92Nsx91hdirIBVgMtDvxLzG0kF/fwHWPWRtm7OhrmwfdVKq7XAAfLlU55DXbw8DQOP
OGE3KmyMMFF9mPS2NEpUJ4qWWHacAUMhCNqLkEp0WoSTVoFg64/PNZWbpNVPEPRo0h/UjL3cpGLe
J6ObLFHQWev4LI1xFSZtMx17q0tua3MyepdYwxx2pUKCGSLun2LggoFOM2dnjMvFjggBE4jaa6HZ
FNWxMlMj0HuIdmqLmh/qpovvirWtDlqDmmk9zWagFFYcSosQXw/Itp7hhfMzkdbYRRKbhmKpA/4m
p/LVTPLOSUkKmsKkyu6UTF98OV/GWwFU3yedJBCJ6Czdq8f4VagwyE3ianVVUhIIkybNEAqJId4W
k6WDG0gcrsy4B41Tl6nE7uVWgbNE6kvd6COw4JHiNHNNrpUm6u1YiOPPhZBUkSOSIX8ziinCJzCb
m7clabprCdWeEwRB2kNSKOTWwNBFYYMEmLiyNAwvq54Oz1oiyX7SqfodyaYORY7SNIkDAcLqc1lC
JtzJijh7qjDreD8sSXefm0Zv2KUiALND5FUEE0ifk8ruhHz8khhDjTdE3VmvmZZDzQQ4NCtcqzb2
ySwO93ohNU7TJtFRHmvhO8maJoMSfT13NtT5IOco5JWXpk19JaSNZMt63trTWGmeYhWmr5gVKIT6
dbbXxgJQeFYNrweV7pNmpNZtgpeMp2RtouCoNesag1bTyWxzcPMsHeoLRiKsdlQvqqNbS46ZgUxz
qiWuS7uJh7aHjs06OIIVV1/aLI+vF4S4Q1cYLQY2+uxlaSc0h9MVNDxyW6yTo8rzCnbK6DVWW8xR
4FkDYSnM0Ro4/Yd8mtofpDTEJzkvyBeiGok3K1rtd0RbUqchUXErW2nip8o8+WOULrcV6JMm20QB
4VshmtIz0WZyW8Y54via1I5KCnWx+0wbj0rRLo+l0FVBm5ir181a7/RNW9xOrZmd0qqOMEjcRNdS
t9a3YpIqd5WpR9eZ2hWhKVaaM5fW9yKeSZhUOtQOorQ7gibcDAfscljn2RJKawdZTyW3gtEcIbmg
WBiFMyiHVDZ0ZpC1fXRXalJ8mmWxv+rqVH1C/Rc9kaaVBIBRE+QjKWlCvKBb4Neqxe/LRfKivAb6
yuiaAARYQ6gKumBHWLjfEEXyhSxrD2oijXgBSJaLPyeFsybPJ8SXLCjUYvVlrUaPpRCACM/UMvJV
AvRBaalyoNQJYIiDRMKlnio71YouiKZeg8xq3ro1DvLUW/MQ5usoO2ukJdetVSluVyhA7kNVC2TO
kDhxyn5RwJQCyEZu1aUjS4nlmO1gerpVSqGYa1qYt3F6rYEm8m4Ux/mruTbw61hQjkOdVg4UDFEt
Sdv6GowV093YCQZUKxpsepZowQxu6YcmAm4fXCbWdRkYyxwsJHHnbj6msnzbSrpvjv1z1Pe3RICc
E/B3XdRdYWrbGyLIEWrpJ0V+myPzUKrfRwnPMnk4SE3ynEfTTddH11YR+UWyoNyPDgw4H8NeAS9i
3XvZOn+eBAAmwYYkL/lRrAubkiT36uqV5kHRRj+b21AiMy7VdJAj5dh13c1M+mBsa8VWIsNHJzQE
FMQryvb/OLqy5Uh1JfhFipDY9crai7vdbu9+IcZzPIAECMQi0Nff9H07c8Yeu0FLVWZW5gn5YA+O
67413Ckk5vYWG9SxS9VhmtS3bmUVu/74U/obLCcd+kiiMJ9lyNO5c8p4s8ipatbXMvBv8z6dKerp
2HXGfCvJzcyg0dbwaePD2bNBCjEIQwqZ/Mtrw9JA8c+pt09KuSfW0C2X2slnrc4iMvdKDEe9BrAG
qB7lMrxT3R5Ac0Yx37sLbN6eldwQmFa+OxTCg6CvzxVt4SEAMQDct8Z4WZr7PgLDW3gX7xCPu9tC
c7o4j4TyT2eur4HxvHTw1pt1JKZE3eXYzPqH1DTlU3DobQ9ROyw2i4CYWA09TLXo5nMZd7rcm0tT
SfECMaWMnZDOMbaPk4y+/8TDicU6dL88x7ox7IreulkBRAiCOY7mHTKAfYdz/0a8mFn2XkeLwhKa
ID8LzMETMGagIt90dCWtn/BpeHRa/nf1tz+IZT2OUFFfB1ibfo84pNHvRvA2l/MP5Bhn3vHHjZWP
yHT5sJwEqYLYPK4r965nfohCq2PER1xMrW8TXF+ScdKqmLchSALmF3Rf40WgWS29zKHyseLuafDL
tCynjKPsWOoOdosm+OUyBoRcNIhfbXrzt4aOKLGTLMguXkQlPpdgO9nfKfnAlw/hjiOm5XNWLfZB
2+3V1dNlcIandt9V2lD8cy3RuAdJlARde2539zxObbr6CFVZIhy1pHrELFghq/JnG2Hg73pg9aYO
YTUwr8/4CoNuPYcpTAebRBGZm66BAtXpdLIGFFGBq5P1ilwA5nx0pvtqbZPg9Iy1Gp/UoOALC/sh
Il3MjcNxop33D67VoRfg61sKqgil/VBvr2rDe26rUcRdYH+qIVBwc+HZOtCflcKeMZoVbh0vKWHl
WS37g792zgXd5TNr2g8VWJOqoFzjjTf3qfu9Cccm525zaLU8hAY3OUx8/GE6tTvs9tgWOnh64x2L
p4uB5eCzEuzSPaLJDCeE2NL6L63BiodI+iTbt7XULbidQTfR5soH77dQFAuWlQlMQaVjyjRYCPCR
YHZxkUxc/W0R0fdfFfDujNxSB9HnzrvG1HKCZaLjHl+RwHDtYZ6ibF3JyQ7SJhNiYr5wd+lMmnqC
AnTPG1+eLGaZNVaJqKL77AQw1LeDTitiplwvAZJEiF5iFU2QxLDqPHKog1VUXRm+SDJVgMN47KTb
nfp9SwJVF1AQZoNwsJYV1pmjC9fbD0p2yFKWAYuHpr2a2cm9Bf5X+4LrtEa2YZ+0or/LHaVZza4t
7W5hH4yx2n5NXeikk8nRIlmnfsAXuOD72TqmVNQFTicZ84ljzzs3ppysbhtxrSuOcempOU1+my/w
JubjYVLNqexVJpsKO0moxFG/o+4rrFz2pj1ZXj14MvJixFtg+qBt3mkHHf24DnFDvLy2Ml5b/TEt
QY6535wHLUWyiv+36lFxDnsaWve9h2iDW4tlRD8Z3fPW1K8umWBuIUQmfmHj1ebwZ08is3/N0LDG
1Uie9iDIoWV94cp5VWGl4rCBo7IDHYgqM1TEvz5AuUe8a4/qM27L8T9W1t+V77z5CO6MNQPfXw8s
jkxfx+EW3colfGeuvf7WKLHfeLk7TyiE2L2b8MAIlq1bvYZq/+yca7DCNZ5Mt6jlDxZuwkC4h6OI
hgcI/2S8+/xrkuuT8WrgwV5aIfRD4ljchHOInDlrB3HeidljvXd73NDqeaPtJ20aPx5L533dVw9T
KuVntfc3y+wRVgNJ6Zinjru3utqQT202iM2cLyGiq9+qLz5FsPB1+xXWsM3N1+VPqZD66+3OF4b5
MNVX87TR5NZHGjecbo4RXWM2sj/4y6Lfx7jfPv0KqoQSd0Pkdw++a19trY9kgIZgVtsVg7BHdJSP
BBacZsUyZpchbFNK6lQ4eM47joylJJkU+BF8b4dELuyEEGukKqG5mtscySSJgVB18fecd/6Be+U/
+KsUDtkx/uDCG12zMoZP0E9Hm++RY6eHfHmFQeF7Ve57HHTOo1Xtj+9MFoZSGhFkUcrVkkYaj9bv
fgXik8AKYEGirdPGPWEkbhnSJA0UpqOp04nASdbzkCfleydHOCKXHkXM9352hBcdNOHXXXZFTfqz
wMA4HvkzsWvhrkiLdqYUEZyZH8DdYYx4vNv1bCP9Qye/xHlb516jnn1Fb22luwNvm/8G0tcJIs1U
hiHEZxOOJ+u3930Kf6Dhe4KndlKVPBvJcDboo3b8/uP+vc1RtoXBszLkC/lrSKnui7IfDthER13j
Xp9+Z7VIKuSS6gZmOxr34aLCe0er1MWt1qIgW0M8Sa8LcjS1x9kEmTsumReOXx1yi+MwkPcd2pqt
Zed69TK/5Nc+GA6brdPB6XOvalAWexixtjjbezHruHRR5C+g98n+HmGwL0WMkoPWHAunDJJO6Wy0
5ugvIpZbgMikMsM+OLQC3or8leNCm1v6pEt+37vZSS3VIPw2+c4RlY3vXt7nABtjsidVVW2MniqR
u31GZLlMjJ6fBgUMwDZlrEy9xf4aQMLmmjRkLo4QKJgw2NyqF7SA99ENY1r28VTpD+miDIDUqN55
TOoKdrUaJlf0RW9jOqAWkfxfMPN0kWiHub6qxj16fZNV0XR1txCxpL+8/BIP3Q82Q7a6bmyDLa6d
8UGQCG/bjWkjiqiB9Ue9PKlV3ojC39eXzbenupPPftdmqrdAFmhc8+Gi0EoM+gXiooSa7cU0X4J+
jey5dfdCkeFtnqNcgUxamihW/M0fvuj0PQmJh+cnjcHUgeO9Ngu8okIkDS/xyD4chGZA4BP13bXp
ytNCMDswwl6lHWOmrspciXrhdYRVs/8/EKVae9js/MXZhyQWe+zRfFDyStbqUAtz8mcoYDoCjJS7
OBEADmiartOPJ2gSyibu1QAi5YZU9VjT9uopDHkHDzX9s4xORheWzFtwX7W9TqzM5IgFOjUJdSS2
Bzr/8aNty8ytnNPYSfhx/FQQX5tgyqrhXlP/IVhnYMBvzN7AO8e8rx4byLCiHlrWHSenznwUvIg3
yzcfbiKYxW6JkxAt4goDfa36dCd5CciIdw3HF/bk4a6WCP9tOjQg1RGJWCgayLnja14tfy3uVWkx
hNBa7Lr1jEiXZOElItr6wsWzRRxZsvEqr+HjEIFpELLPlKYn4T55c07cDrj5mroMkYhHJl6X5rOF
F1zEVSbGOt/ljY24BoKcrX5Kqv86UKy+XXPiHdVwZe3Fkyce4Ru0l7Zu38V8VCl3MX4Wff0OfU60
jHfM0RtEjw3Va+U9Eie69/P73BW+64Ixy6P5AyO28VSjldRedNxRpceLt8GTM/wbiaetXRHj3B4M
JBhoIa+6pblf1VnQjCexXmljTqMLo7wuPGsvfJjmCrtq3dNFzS/hjtEMrC5MF2j4MG+fqz9cu8C8
TdG365oYgwFZIxD/sdfLqcc14O5dJrtXPu7HMmie/N573iual6J/Zw7KID5mdWNBW+qYlJgmiBb4
rpKTF6gYFXHc+0tS97hFWnlw0GrI6GLGoyVzpro9t2Y/+vDwiXdnzTZMO0wsC6uXyPzsbp913vPg
f1jqpa68qeBWLScb2ZRLkk1lcCFNEXjNeaJQwA84RpXB+8COUWUcQgYFM36gMsNJjQZoGYbUaHQK
fX128BLKuqvSxsOswPoKO+bYsu1YL1U2VQgLXi7LhtO3bB5crGY5uk/EHOqSm3gcfgJHJMIVuY/q
vGk1EmQtRPfmDIvil2lYTmbs8nEFvDUGCcFD9jlmA6L/0A+wOPC22zjwP2sAQzNkat0aNgBQUXc9
bp+W1b8fY4gdQtqE7+LeRP4fHAgH05IuYeX85Ok51buLRqCponhSqFRl86/eFU5xB8aWTbu+KIYv
puW4phDyXZwyOERR+4D/RhHVkkvdk0TSSzT2h8nMKItxe3bqpilByIgTL0EIZf913DLDQryQ5p/b
mtQFpKSBLrBlu5Z7lY8AvUq8PaHRkPo47xuKm2fNZpQBqhWnphke9AhHsXJY0z6AZ9DwKftbWTUv
S79+b6VJpqg+cLrFyBqBHFNjJuufu2Gum36sJRykSpEBU3TSwBnOS4nKFwvTeCioAcIM3aXlzsO8
+8D7TN63WN1DwFFYh2Hs/f4j4RbPFUrlCWPp9rf0Bs/dBilYoa8K4MOEicWa/JDA3glvsxbXPtu3
rDToP4ybVasLJyP8Ep54GFSQcawJF5ghnGMFjhS0njnDt+wlFPCLf5/1diLEievo7+iw2LXNhZtb
sIbxqEw893lr5Q4jITztBu3p1gSpVnW+YCZa9Lg2fBdGX/P2vFbhqXeily3UJxTmz777JhmcLmV1
AriVbrTOPP5sI6j/MfAU9AcX79YOa4YM+YQoc4F921sbqrzt3SNXr42PL2XzePPc5QwpCmbdeNqV
3p8qcF6QbYuBEtSnmLsjIvw98uQZQOUFpcbBdYYPn/6Gs9QpUnweneoFPggJ5/WxW92Yaw6qL9tq
4B4co4thieN0ycoQJF8DBaIc8xoIQN//dQa/IJFIasiAca4kc/isqcom9uDMzrFX6j/WZ255kBRp
BOU33PRDPL/5wA07ssjNWuukfoMXRvShNBtCNMZ4Dso0JEva+Q9TB0nvyg1Kx/6gsAkC8e4tC1YP
zCdx9Hj2i5RuWhrYIgzzgwzqrJ9RiQVAGfyjxssaG4WLBInF7htvCvhlJhWuS/zPFmbLFqZ8Vvfo
s/6rUGdQHFsukAH05qfS6T8YLGTKcv9weFhU0Wu3hRh1on9JPZ9Gp87D5ReVeqMjjlNrzyPBzbVt
R7pPRdB0ucJub3qMygp3ObAtwvnuoDVu+uBjrvqrGMmDHNcN/fX8H2jk41ZOOtMcIyjT4tzHffoH
b4gSbaK8IlIPhRUaaMSt/ieo9+Z6wz0MzHNV4tPuoXmEQvsFBih3Fwbt0cC/ycDuGBxYgC2+LnXe
rXPOw2tFl+cluMP5MK36Ryf8aHGl6OnTZ8iDYgiKZ+2xqnDLuRz9OtJGPOyu68QjeNSRC92wyCev
WGueV1172PW/peTpCBRVhU3il4AWmiQAjBy2f9Vqs86oLMQfPd/EBndDROLa+65LJ6/8z2U1hyC6
Bmi2LS63BuOZJPw343lCXx0hRz7AHRzUI+jtMaE9kn0r9wSsLV7Gw7YGRcCWEw9IoUYN2O3RX+s/
GMOMJRFQGWPlDOIAiTbQ8qU7BMG+X51qArw0wSl8+OTbDQv5OFib+pzk0hzMTNLNfjbgrARd8tW+
cwGMy+8KgADHYOSHoPoIeXna2+X8a7MqljGmqk/2KCyE/F4RUhIKJxF1eIAg/UYQcRBbf3vuavti
4Ty8BtiC4lQ7/c1TFqfhy68ncRDcGvAZev1BVi7fcK0BmUQsXVLteTXOByEmZMwgEUVDdW+WQyRY
TN0nB+W0dDA41F+m7TmsYIQo/pQ6iEMOj9b1rR6hSVufG/TxCg+2aU6uAJQhn7Ck4wZyst/io7Og
OMb3zpkTDXZ9dtNlQQcTpl59aGEdBQiyV0AFMObuvniAg8pmOwPbiGcH/4D+6SF3Dey/Xm0F0dDg
2e7P7GMkoAtT4ZEU+oes7RDIKt0ZNYQ+btQ/rO6tb29d+GJaVfTre4kR6HGp4glNjP/qqypZVJ2s
ZRES/mXCAdOFLLMVQKLfGPcRPS6AqM4/R+ub043XHdGrVdSCboaUBfBsHKoDdUwBTU82oYBuPFM0
zXwi65qUQiwxVDf5PEb30kyXsdtQVUaqKNs6R/7a0Y/ocwuCzhH9QQbkXgaq6MCTxPVkLrrr76br
uliYmsbIUi40nXDeMS+pfcCKlmWEdizpB+8MJDNj/XLy+eYAJVgC5NN5U+6WOBldN9c1QOnZ+jpp
x+6l9HFSV7P3D5HJ9VGOXtp386srEAXaRftDtO1zCuKHFFPoZ41BjxjJ/xy+P+vFPIC5S1bKgHaO
J591Z0VBcMHhiHT/LU2HwKU2H1hh/OV5QDaf235VSuMg7hJnf4naKdvZeh2leOu67Y5TM8XOAlak
P6pOnG1l7nW3nJRiaGp/7KgPztK+BHOJdyZM4YMUWK3IpwBhg/WYmIkDQEW5NndRwWfw5P2AO5po
CeYoYh+aOo9mawu0gY9gWB6A3uYueh6qSTyUCOr1UFhisgSOuvCCRhpyjiygZN2qM5zFn7emrYtq
ny5wpIaOIfgOJgXmwf1nnDJh2L0DSrZ5/reLCbBWUKitOwoHKJhcHpYquFDrpYEUD43BXLjqimFb
oSUlb9s2/aK+bVyH4uaXYeHswymYqhy2N7Fd1an09qyLVFYCmmMUL8aFtdOc+I1+ceSaVCvDl0co
XkzS9nOGBjfV4Wc36eNeg/xjURrW+hChe5o0hJR0GG7OPmZtFODM/VGkPVWd/2aUzEd8dDJucbWN
j/sexrWIPsT6Zpo1D4U9LNta/N7ypu+KcTOZYnB96SDAccJ89GEx3YvMcv5MGTYe6N8ATW69Nnkr
VVJufULhElOhjFkqOwA5dg7uhI00BTn15H8zr5DSW+LT33Afg0s0DwsHd8Smq9xBj1bnTofpwCd4
FKE4cDDT7zRFXdtTRJvb5rUFysEMSWJxC1CM700+EZ5oUT2U4ZJ7DHCQZWfg89UMyqkui0b114AH
59rBtI5T3m2/XSGcQk2CF+YNS9LJ/eBvZaa8n2HExPs8HjjGcBfgXZ7urnSov105owEbzr2rnsaG
Z10Ar7vRSyrpZUip+yhdvI+FHY1sTnoDL1l1sAGYXmD+CIDUSSmGiPvuiTXugVFUb10Tviw7Hk7V
nsiC1JrfTx6WMUPHFIZ9GvY8mec3l4BdY9kwRHi9A6ZJ6xQmRlf+O62pLUoGnmtlCiOgX6Uaax5O
qrN9au0bgnYPJc4ib5Q5X4CTa+el7ACcuxV46X9sbJKtDQsmQdXuYe7iog7X+tS1c+FM1X3Rfu6u
3TkS9IO75jR0/WOoDUkaGhYKOHM4Q2PQmTPGeB+6EhQn5Q8DAVJesoIseAfeXvDNOzgb4lV09Xdc
PHhagxiq+vakQmAKugUWoU+mQU8QDLEbykw461kBUh6pn67bcEeCygOzOgc/nzidvPDQZGLfX5kc
Hy0r835zr0MAYT9Y/gMOyjMET3+8QcK5CkSST4q5q5PNftUgr5jno3B/9zXL52ZLjcT65IHKZg8F
fRjllgUPc9e+hwy5x6s4wYzoJHn3VtUBxqF750JhVDqYoLAL1GhblNG1v6yCPwXujBJi2p/LGs3F
go6pF00eiP5JIN/52IYoSgHzQD5u1UnXcPsiwG9V758EeihjNxPvXnAtFTA+HlwaARx0xpIBgZOy
lR0EbT56vn9pg3gQadCLUou3HWWu+q0S/18ez27iW/dtFxTs5H6TRnwjyO3FWdwloYP+YFZs8a5H
SMn5/C7KEoXAVg0JaXl4btsmSgFqswT53H/aYHyznQtegLDrbyY9CD3AP2NTHvvdOQVbdKL1+IHl
dgO0eQrq+SkgdRIQ/xHedKjsR/LRy+Xf4FefVdleggXu057A7IMO/djYeox1H/3ZHPMO4vwHb0rH
yuKRBv09HOqT6AYab603xGJ1yIFU7LMf1tdhRmMPbckOEGt/lau6Vq1uEoKFClig/dMgfjC3DR0K
2ipbNLW59K6nrwgAxIE7bO+2I4fKyDe/q+6jnMEnVejcFPncbBPAT13AlcUsP5hTHuJ9BcdoKDDC
PngjUhzrffsH0JTHiEu96wYMhpZ+CuhqxIPpB+CIrI87yg7WG3FoUJBsI0ERwNYI0pBFBfHWOV3q
cgsDoWGu8sGqi3IBLHm1fQK28rF4HDBOH1Vpj8m9mKz0e0agRV62wTve8TEY6LG3bosanFdJ04A9
YMt08qDvPYRoMrcBmqR1KK9UkOPu77aYB3lsoj7VW3irYOeW2FE4sZT8PzBcY4xWC7JjLY7jTKLD
1uF/hf6AFLUdwI2PWz6eWvK8j9F2YQJmxRTylCTCGFIG6dI/6YKn8kK5xLYFGDGGM9pvBl4cPojP
1olEzAgzV173HzjW3o0LNw3VBK+4oNjBFfabU93FpVVRtnTR31aLJxCVj5it3GPTGXrwnPo8lwNg
yLKvYinsU1jhM3HAi6Ps5owNKEzxTLdDOWzFNmGfeGiiR5eCLgzcPV7nWWBWzrvzbvqUVdCCRm3C
zAoN2jmCTqH2QDFVbuSmI60ewYR2IMMHOH+A64MZ/g3CP5SrWONxu+rHqutlgikRgmCq8r12ARPS
cQuhoxAfW0Vfxj36M1RcJnZFNrCUENaEpfGAT6JwLCf3XvoueG1Spesqh8ShG+pJL/hDbfPKQiET
GCY3SVV38Pt3Q/AjeDbQCUSY3Zfth9d7TVJT1NoY6ld4JqGTOLb6QcjulGiyHNd+BInX9/+RKbwy
34h4cECr94JxYJLuEhuHuHhNfgsiGc3qZtc/dIjunQPz6yHALp9GXYJogJ2bE0E4MmKnISMZfeB0
d0uGH9MhIGAFo0TaooMC4aj82kOrgo4XWi43djq4J1na4j4sV//oGSwGC97tGDHMkjQNo0/u6uzH
eQ7DgpIQi0mQELqQCuawG571Z9T+lmpCzUcKD1KgjFNgfiSdDPJOWFsg0XFIWKjtnhLFpy854c9Y
nxi28idyjMLR5JIhFTNwavK21OWQTfD3PfLFE4Xv1G+RdOjN95UDBBfXn9ogVs2cBZ2A7dvmbEi1
yhgBQk3RoagpcP7pt7k3y5nZsX/Ywzp6nrfQzdk4VG8Tk1FiWQV3rAmfT2jZJp7AOSxMuz4J3ZeP
US16qOUcPx2biCBtGZXR7rMmZm3p43zp0XOQnYEQjtajEByxTIh0O9Rz3TzrsmN5iZa1CGcfTEij
bMbcBY2T5ui9qFsd4XcbnFaGKQXo7EFbbGN30nTj2P0BqCIajpfJ37C3hgjY19SRHM1pXyxRK084
lJ2HpbYqLyNvgjGvy4pm0XthtOMVU+XvOGL86LhNfn8Zta4LBLcih6Muu0O7gfoy5eYf8Ojcc91O
25MeljEBozAeDfxw42BnNNvdmaBU54DfomVATqMqt8c5XLp0q2v6IULNLgs4Zmx1yIT7mkQZyIXg
LcCBehzVTLId4hY8rbnXV2NXfbWMLw8CQc2ForYtJErTHI92xzLf1aPw2DclwYB9qQwqTayOKNih
PdpcyP3hMXPR+xg+4CjnDyh5BrAQIFx0iGPN2aYI68Rsb1FtgvPo8RGnApmHogy0Pa7ezryYRgR0
A543qFk9powQ8wNtX/1Xe95+3RFS/STCebkbL0RJg8cS/IdyT5xXW1dp5JbVT2fleKqnaJxRecy4
94Xy3adoJt2Txjg7OjujpzhcIrgiKM/nIIyIB3IY0Nka2eZAHH86w84ACaV0bsFmbEBFnlenBYNl
Jj3fofy0XrzAPBZiQ2hDCrBR/fsoyYxT2BcZMJv5xYlkCGPk2q0vtuXq5gGMygGXIQqyHeVJNlSA
P0Hp8N471fbQbE33YDBtUFiK6hc/s25xMs2QVaKWkl+U1TV+x8aBQK8W9RPtfl8BfH5fMQVao98u
S8DBy44N71Wb+YkUBcqAnROC58ZG+5SeBP0jEVz5uviwLEFeuJBIA+jHzR4q7YG0NXVpXqTdxB8z
4D1GrMTtUy0l8FmEMaOaq7x6+65c4nwOm5zOczAxsAmBwvkxrONz5Fp8g9l2cAbLaHEXhgg2OmN2
fe4zrFgmISvl0dXrDTlPEq1NpsBe3SOOITwAW2DdU8fTwXT0w05c+bat6G0Z7w/jQjbg1cZ3hkRQ
E4DqKGf+K6yJKMpSgeocB7hbfVtMWLdZM7sBbEgGKBfSyGmds+KRYxAMywCATpKbKhXQD75CUgSg
eBtkCXNS5g5OYec9AJ/DG+gCq13hd5M1xiSisoaysWKyvU8o8WEwP0RR8FFR/GQUiz06V48165+5
H+i/njaoRBwmoLXp2Bz6N4UzdEgUtKW43ChkOohpBkhyrqPV/PE7FiHFYfTG+VaF7QhlRu2vPI98
YcdLtc1opfCKP36Vn0iXEE4N8NJXrE8IoEQGhHVFQtUq3EFipipAaUNKCi5v96P91W7D0CUdVHP/
ti1QfVpLCzMgf2OoxmASAp2qsxmEe+/KFRDklugHw80HINJp4i9ZR5aqTwdKMH8Z4QXGPnWGFsVA
1yNwUbTtM+m7xkuhSA2d4xKGs71AWRdBh77PYLSzcSJtbirZv/EQZU2+smYq4M61FGAiwZUZH4zE
oY72wIvB9pX74zjhBEik10Y3i6icvKFqedGdq8tDJ/sN23EUoI2Xmh51RGBNGej1v5WrmcUrwhOh
FYGTLqC8mWGQP5zda6RmnydI35I3IQGpWG8OE+2q7Yi5vS6ndOD/6FxNA4RumAPwNoNDwuX7eBau
HC9hzTHI0SLOEu1k7T6vHOzICBUS5jVnxouwWemhxtV6l1L03WEel/aBm1DOmSc2KJmZAcogCTT0
6KYhMWvrGrhKxBaatB5bnjwE0eWhsR0yxpaOFrycwkTZaXwXlqOn1bU4ixYBqzPo6zMvV7B2BkvB
9wCgcilNAcGXiq2oYDaEyOy3GeKGuNn39uxNtT1OuzBPrtdER0OUC9DKqe+sJeWhqpSBhlbjEu4m
+cb21hZbhwuoCXsXiYUgIhTbq6MEV3pmG/YbonYAO4Rg79wW+ktVLvzf1q/ziQJ4LtD9/4+0M1uO
G0my9qu09X32j30Zm56LRK5cRHGTKN3AKIrClth3PP3/gaouZQZhiZHmottKxaIcsXl4uB8/Z+EA
wOiox7QDYNrK34HGIZuTq/ktvhWJx74ttnbeRdvoABG0kZKDKJPDYm1WRvUtKjUNmY640W9dZSFv
hgiuB79WOgrKVrb2KlhIFZkHReVl9qU01NGF24bumtxUch93OJ9G0jxHK0hM+mTgNqGPMHnotl+V
Qw5uKVWkldrr3TZoDJladhmvIon64EJF+j0kVWG1QHoPlaZfhmar3FSR4n0fzPwQLtu6KR4lM6Y3
ACyq5aSxhwstlfoiM6X0wS0qHroHsytWra72XxK86F4ZApMuq4jybwtJyDczzg5fIMCjJuMyWooy
3SZtDkjXdoZuf4EKUDXWqeImL41s9ys3laJtblUoeOiZ5PilTpU0sIrwNfds/8bN0/KDp5n6jRJJ
HAv4NGJIZHwC7yYOQcFUhl8n4xHIS1KMffE4RFYGYi4yqojyiUeCqgzU6lmLpfBzxqFj+jwaFEHq
BMTOTZEbaynBCLmC6jKiqYCXY+h+UyoDTGxB4MwDp9wbpAvvyyrB4R705jsCGd3DIpfwy5HWtJsi
oWfAG6hZ2Kmv77xUsa69RrG9paKaw7U19Dn1dquPnuSwKe/oUTYLZzA9IqDU4AoEKG/eAHVMn5q4
C7aal7fIHvTlbWC3EoCHFm14ICgfDoTzn+iNwDmWevhV7ezwNqj9/E6n2nhlp21TLYuFpH30U3vx
NU0aBXCGHy6Qa+oMGaaCKiGLL5Mn++YGGjDtjnjjxQhM5Ttah82mS0pyj2BfNoltVR/KIsnv5dKv
LoEYDhdNgFIlxaM+vGybaETkh7u3bp//99L9l/eafvzZEFj+z3/z55c064vA8yvhj/9zk70m96B/
X6vr5+y/x1/9+z/9n9M/8pt//c2r5+r55A8UzIKqv61fi/7utawP1ZtNvmH8L/+3P/zH69vf8tBn
r//+5/P3OEhWQVkVwUv1z79+tP/+738qJow0b8P8OcrRwl8//vAc85t3QfqP76//uHhOXimkTvzq
63NZ/fufC036l60box6jYhgGXDd0ELWvP3+k/YsckQotCEwXUI+OP0rSovL5NUX6l2moKi9ly9RQ
Utfo0irT+ufP1H+pBmcCiW4kBWRTt/75n4k4WYxfi/OPpI4/pkFSlf/+p9Anh3SsiaYdrDUyJWsF
0NppQ5nphYFVZgQdspXspTJZZ1F9W6XqXKeUyNgAf49iwLSiGBavUtuQBENZYrl9rvmUONfgsvRN
vh01sOOrxa2/Q+hkM6c7JjYX/2UQiiRNlbgjRRoK2wz0JvO90ulekoesXieKQ9hrrKSn6hlansrx
v1qbbJtdBJtZBkOhL2y0bTKzEmIPI7WRNv78qE2vVXhx8FJAsFIp1o336i4Q4AZzVkdAB3grKMhZ
uAduDN9cx1G31+DrSUr4wPJdlrzWpCeONudfq368ykLfmPg9osBvo1MWRXID/uRFv16Qdyl/ZFww
TUhjtfuY2HOCJOKuEsZvSML4IxrZZaJLkij5h0XCDaYHN14y1w35xjJ21IH8Ni5ZkjRL1nV0dd8I
w47mOY1y/DWARKcFB+LY9xYt5N5FcfMtvg4c9765cMIB3kL9Obw9XAefz0+qSEf207qsKQp883yF
JbQYhn2XDRRtKQrD9Ws899ejaMAoqUfF4qG5Nv4XYpDjKXk3YNiE2CSKZmm6cIqaPOqrsAAoYKpU
H714mZczVAdTW5dc0n8sGMKgGtnSwK76pVOrFyYVqSD4tACZFHi/ySj01+z9MjTu2aO1qyBJ5jiM
zx1y1g2V2fgA4Nv8mIYPM+s0fvK7SVNkDqRqW4hrCL3AHe6xbngqOdI2I9ZJl/EnHYTS5rCKrvWv
dbnWXuIHaxNtqKc7521Prtcv0yIDlFc3MkUrPSerVhjrxq3djZVH2ur/ZkXo2Y3KOshjjxKSbQB4
tpcNSpbnLSiTA6E7RJPHDlTundPV8ipXijofE60jP7k/6m2eOsDEtU+58+CmG9BxS9nJvwPEvxgJ
cFoOHdqkG+/e/j7zJaPveLeaR18irKaqJXREyClohC3woZ318afShL8y77J18jm4yq9G/hQInPzr
nr7SGSZ1ka30575VLQBeXGgW8mOnMzEEJYCRLiWduu7X5qbcWntv6+7Hc7/Y8kZYUYH5PHubTXlU
+ZdVsXH+oKPvFETcZvq9/xB+X9AkthsZO1b1lxLG7YYq8breRXMubtIboLYqqwr/L6nCRZZGhzob
xqMj30fP9os7OLlzuDE/KPeF5QB+pjINGNmB9qeYOTmTAz6yLLgH0uJx6XY2eUGg5RYdHsPCJUc4
Qzc2Lta7zYRwsTIyuyiyKni7QpHzitRO4UA3ufYHw0kK+wMd1qsit+ASt8C22Bsi8PX5TTx9dejc
G8zsSOIobKK+leXsoBANqTfRXVVfkoi6th37a9qMggartqT/yiFg+E2unJ+bVx/jTlmG9kz07kM8
VCZvBNZT7YCofC+aObqoyeNpKKpiS5ZmckmdHg8Dsv0hk1VCPN/aR4f2IoTOz+36jU4TDu/7763U
Xnh6tM0Cb+ZoTocDR7aFWQ0Hsgt2ClCJfNim2ivwVne75BJAMXoc2bOCelK2NWF8a6FENffn11T0
kDZq3uiWwVvI/+x38aYflnLZK1XpUNUNLrrek/dc1t1vHgvRino6va1cM+eVxsB85V7yOH9ghHhs
ysXMyXjn8UVL43iP7uck6nurGnjT+vvFpnkK7vK7dp2tsiuj3NA/cIsIxyp1zHV6RQG8L3djDyJf
s7M/WjNjFnk29LdPsW2JUJpo3tCEdY3tg+FqHhCXkSor2Omfu52NSq28jlbUy/4X8kyi2xMM6kL8
GmpFQa01RJ6wavdmS1OOiuKore6t6uP5XTNhSZXI/eu4Okb3tqWPZrk6aHl4CIF6RumHnObUOADo
umvTi/NmRG/KgLizDdm2JF6bmi1cmn2ayZpJh7RTJOprqcqfaNS5yLQ5dzo5Gl6nsmrLBu9ewZ12
B72T6NyunITYwNQvDPeD3n+N67lrSXzPvA3nyI7gZMqhoofGtThrXxNlSTCH6sRWo2Ci7ajO7elJ
+jRc09JM0vyze3eY2Y8iefq4H9VxI1q6xauJfzg9GikVvvQQ+LRL35p78+bwgFjh2riwHpM95KiP
hEZ0lH1t0cShbbPrQb4veW5emDO031Pn4uQ7hOm2JOriveU1Dol9slrXI3W6u4LHSt8YS20Tb+yV
POPllMmpPxq7MPV5RVkxoDzlFBtr210Zz9f1LkdM1hnFnJV1gGqwdu9t0717DxRtWVDKpqC5pGnE
GYOjuQD7XTj2tha6alP1tnQTUe7TtfBzydcslzmgE7ldA4F8GuPBw8rdj099qJGlDa3Sq3RuC06e
KJOXkmpwnjB+ajfS/SjTeg6udDsyUPrO4hv6ycvAGRzKkVcjJ9XcDfMupTGOVZWgSuaOsQ1TDD0N
PzE7U8fmGPpWNxkclBcVxHoj9aR1OXLzw+2Zrea1sMeNdBwmvRmmdEnQyyNKl8bJOPJSje/DapHm
jRN5zT4FjO7zBZB9tQgkt/oMz827VNFPa9D/gmSRZTq0T62RIy3UDP4XZ1SRgyD1Fa0nbVl8MjbI
Tjvmw3nXKLIVvp1mVf5lTrjoCoCHBb12tWPeDxt9I++0vYeYpLSKNzDxrc5bm/KQ+HobT0/cZ4o0
0Z5RVFzafeGYQQKi7yGXoHRpnKD7g3vl2I4wqN7oVKvNyMBo3rVH45sb1nu/eM5kd+ZmmVwtAlmy
lZIGI5HI2Tx4HtgjK/j5Husdxemvu93wgTbspfck7eZYdCcPwbE94SrD9VTUAAGcSBe0A7q3mlNv
wRPlW3zudb+heetjvMocmh9/N3ge9+WxZWFfgqOnR8seCgfylXWK8p/ezF0t47KIB01HA1SC4kmR
4BI63fpZu8g0yhz0tNvunVw0l23Qbc7vwMlbY0yXgRAgUFVE2r5DBNo2zg2Sc/visOnXwaW8W6yt
qw5c/YuyyraHWVn16WH9MilemIYKoF6m3z/za+C3X/1sTqx7yh0fD0qYONAOUiZphP5prDlpaS/z
w2PYP52fujkjos+XO1Xya4Zhg/CWwC63g7kKQGqdN6NMuVvdQFrGtBE4l0R3a8GQAahbKvDz4Udz
3zzRZe7E64O/tD4xQsf6Ahxnq9/SZRJ/P6z9Nf2we9g+1iAIZj3W5KANm2KEBYm5qQm+v/TT3rYb
ZtbPo0u86BdYKrZhPadAOTlmS+WCo4fI4ACc7vwFsJ1c9wvMUHePJI+OsMNS1p4qWuHQO5wJ4WR5
4qAxs9hjni1JF7wIJbOuyTXO8khRW34YlTK0m+ID8uSr9Pf4sN/uF0OmkV3WqQPJom6i0bc8xCXO
W0F+Qda+Atec2TBTS2RYGKD/C40B8X1kUVWC9kPneOnfXYMn0bCgK2iOGXDGivgosiLQD5JJ0I3H
3yz8L/bYRK/VMxekMrkyVLYIcVBRsC1hv7l15qegoYCmo2BS/0DG+opso0OTziraZZuRYrHeoJpL
z266qdA9mNUDn9wccH2yG02bpkNxL5pxzdmse5Iwrrwxc+2mbNyLqO9IdTWhu3TBc7qy/blMs3UL
4CXK4hm+8Sl/efQBshjU+osa3pK6dNB9BT17KD4tlGImkp+KRCgjqvQFjXIVinDg4LuG4WcRENPZ
3Q0iajBs0OW0kMLMUSn1z2zRyTnlUaiRGSKkY2lPz/cAYTm9LeweQN7rkbE9ffS24Ydk3e/m2Nqn
Zu/IlPimThoj6/pkIELIPi4WT7H59bx/fpt+8ZY+NjBu4aNweIC7iqZdxkLjULaqNKu5KHTpsLUy
rd7UsEs8900JMGygdK8Zh7XeDdLtzDe8P40UUXFdFpGCYVHlOv0Ggz4AKMI4JuV67FhYJ5tmpyWb
Yq1swss4W8abH4drS1qfN/veS59aFQ5nk1lqBcqTdEVQwG+y9WkScg90a9UvvTvncCYi89Eae1On
lsprQHDSnmWGnQXigfKeckFr0bbYDbfxfpSyN/fZjOOZnFBqxQb3nI7bEc4cpWlNLsYJTZBfW5Sg
sg/wOszFkBN3O2MyTBn6GEuxNFUYkybRi5XqHLvFvbzxnexG3kjrw432xfpuPgaP2k3g1Ct57T0l
18W1uR8D6P6CdpeN9WFOzPD9OeFTeIXoJrmasZZxuoVKGKkiSYX1jW7cvUSnkRmUX87vl/cmgCng
YcyRr5Qcu3Dq1Yp/PbQ85Wxyg9ZYestm3h/j33B6FkcLFo9SAhTTFmMlpTxEVevJP9/E4zVerP1d
vJmT75p45tjk6+mmMse0j/z286Mzr8iFfkgURhLuDx+vH5A83UJVekfHBJIHczo4E3vxxJhwuEHA
jYiNgjuwh5bTPQTrg9d+DZI5YdMJT3Y6KuE8h5GZ9L3OqLTt4SOvjnW1azfpA93Bc4/6MTY+XadT
S8JmM0pFPYBmqZ0cf2U9A18aNgMpI39Do4fy6K0XTrsZ1l2+KbZzh256OjluNqAazdKFURYV/xbB
GWSqQQR7tOmUh8ch/HR+q88ZEQbY2a6exGWFSIWffEaCfLsIC4t2U38mnJzIPo4z+Ws0wlOnats2
VXVGM3r+N+GITfzcr30ElcMbqjpOs7YPSzA1K9PRL6BXWoIanoufx7euuJwG8mBjhUchCSlcgVll
+lALLEia4MBGcU5aZ95qwCQ61+Z+zt57PwIUykDxzFYAKeGzTl3Voi2C3KyZ3DQNX8hjb+lc2Z1f
P5FcmTjd1m2yefq4F0jvCs/7iCaoPsuxkeTholqiNaxe9n0NCWyYWNshgYbAyqRinRr0ww1UYXYl
ZBDf27ywNwSTkPHqcnNVQ2MGw9/IC2H1dpcCPS3bPQ0jiCrMfPB713fqv4WN4A5223qgqHnD0H0K
tHVDsyb6GqsYOZp6pTrSQwbicKlsKNBvYDiasT8ZDAAfo+zFdNE1cLoohyGzD4NPGrxcM05IJ7y7
kmaRe8KBeFmqDo2bhyVdfk5+AwfWrPmJPWFI9GWwYiNczxYOnF0GtIZ1qMK410SU64iHAR0Y6vZn
FV7dL1a/yV4/7pATi8KED1HjIt5JPHIwbPqkF3AQwErVQpZwfmbHLxcO14kdIc9AJwGdegYxgpfK
22jxvaeBmeaCZk6zbiIVNA6IoAf8FMUnXRiQ3RVaU4VjnWsDh88zvEWbeIuI9xI+zYvu2pudwek1
+2VQGFluepGfKxj09e/9AS81q/Q34YYNiTIXFTVe26YqWFBaXCdMNdRmhvwm6ovLpoONx7cfzi/R
nBlh73ueVABbHskc5C90a8Bu+iT//jvGBueF4yPhTslOXB2jLCKtrzQmK/F3WRk9h+phJnqaGsax
CWG2Gj3gDPcWwyjpPixgYxg+9WU7d1tMLfuxGWG2OsACcDwxEjxVseqeomd3q+78FS1tcJ48lA/V
drZYMnWI0JbkiWub3BwjvPb4kVZ2zSHSXHLrPliZl2JPg6lDLw5Vi8jpbk0KNuPd+BltmT9yTbpN
RwnPCFNRQUKc2s71bIDCoGyc4qnZKD+qveEMn4tdgy+mNwplcu9m7oZ8Byl5u76ObApz3EpqmkIH
wXj3dGGtpOvcWTiQE62MpzEWmC+9jX+h4KWOBykmKTKb/pbwUHNfgolwYERbrGLA9uu+Ug6XABKK
lUG3D/1rRnUHGexi5gU8sadOzAsRSESKqLTlcbzD5UjznUB8ef6MT9xvJxaU01Xss7SW4GRkgBqg
f9pmKu3rAOtx7yLjM/dSmjiJGCN9Ry5SkgwxoPJ1123pAqDLr9Z2CEisq3qAEsJcnx/T9Kz9MiOM
Ka21g1fHQevYAXIBkGFYg3F/3sQEcoRACvyzTDmIJ5OY6lG9SpVrmaE0mwoShU2zT7hWsh2cg9eH
e3sdvNI4AizX31VUhG2YdwlQ6I/bnv+OiZTTyXeIeSC7NAEjSXwHpGdX0Gvuoqt8H6/8NeK8cx5u
cvlG5A9JQwlM/vjzo+chcrwQ9LXEwzRkEozEa3nnb4wVXIS8Z/pVvPqjaAT39suk4OCyNGw9ayAX
A94I9YAFHDHP9AbPHIKJDTNWIEj8k7mm/CtYsSHvH6DLbZzM3XsGiMNsZrtMzByd/1SzueI0QLrC
jtQyFQnWeMFbNwarHfYORPn7Q3VYzeyGCXcFcz0BAZUEUHeSYCeiJw6V77DlDnJvvV18UX07rIK7
djssjXaJEgEJ0G1z10BscL8I1/qc/dEfCe7yxL56ukMiI+majtZfp1hJTnonXwbX+lZelzfzr7Op
JyJYH9Qx0MGUSA8KtuBKalNTw1Z4ZVzAkeAvF06yg0ZrTC6ZoePumjV4DKf+BmBmY9zBpZlejtC4
mTmfGrNq095CvteksiPEl7S+yEpaE8hKF/Fd9lds6XIfZc5cgmZqG7F9TIZtGAhwCaaKsIUYkby5
A1AWZqyNBuvKYM8gbqYOAxkgFKtpN0Y8ePz50Slf9GZLSIYRm14Ks0+guZl91U3FLcc2BE8CQYWe
+OPLGmLWvYckxXffCVfGPtirF1axan6ozujD5kB20/P3a2jCOY/qAZbXkqWyCxeFGSW/0OCmcCLL
my0FjNGPeBKORygsVYc2RJyHoEm4IVYezZkg1oPliLyoLv3P5Yt8AT/9xtrYn9IbfQYXMeUFjm0L
kRlcJn6lhszuYQ+D0Q6eF85geDF39yhzqyhEY1ECbto82KScLtytdNs9tWt5NQImo+3bP23AFK7U
rfcxuPLvxoT2mEgcy7d/8mYlY2JJskL5FvnK0y0b2WFXNj0vLgUMD9mANndULf0G338/c9qndtCx
JSEgCzU99LsxHVEOLkyvWfJDT/tPsZkNM1fS1NweGxI8uaaaRb7oyDvoBczdPXINKnhtD/qruTzs
1G45tiT40TJBphE2+XG3dFdjchn61S0U4zPlvrmZE9yKi6qXl+Sctipf7MI++9b00qZL50rsU96L
AIU7FiAt7QvCvCVK2qaDzN6PavBHyP8E/Yx/HE+ueLKPLQjz1ak2Xa4jUNcMpXUIw6OGOJbUZWt3
Acet/2Pmehk/+J05ur5Iho/dX2KA1zWVlNJeP2avzaf22t1DrnwxihdW23npwonCtE0P5y9rwv6G
/K6JFJVHHQwCvQMy7aneemuo5TfGFcnrrXertEtkI6BEcNRXfbEsL+dzbpN7/+gjhDUsjUz2Un0M
+u7tlxEUon5LwDrKW+1l1InN95UjXebfzk/05MY5MiosKzgVUtkJB84gvWiEoVM1D+ctTJ6AIwvC
CTAtOJQDjeJb3ETrQ21AAmGs625me06leE+WcPyMo/u7itJa1sMRSI5+xfBBo5vFW9vr8mu6tdfV
Ov6oHTaAVRESpdH8z1zx0SDHtT2yjuSVhaLFuF0ruhVDVSl2sdmYMM9qcw2Yk5m9480q3LFhqlZF
lrNk4Z7swxYyxC9gYlcN6horZWO+Fo+zV95UsMen2mNxDCigKdw0CgR0pWxj0t8r8Gyu5E28Lh81
WjKTG2ufrbUnadXeVD9GwVYYfXlKOH+yiX59gHBAjU72miJkfotQfcqj5AtMWo+q2czsosm9alqm
QrIFBOdbhfdoGZO0thZqRd7ZCKqtOma8o3jt1trMaCar39SIZdKZlPgpXp1ulzJN44MyxmD+VUYC
iX6v/ZiabT5pu3mE7+QR/2XMFhavQ+7joFtkU2SUPdT+Pq3y1fnVmbxLjywIq5NIVdFASkNIKd/a
7pc0e6jhwU8+2vnHrr1UUYM8b2/yLjqyJ3jKhjb0JuhZpjKzMqiWtQ28I2s3MK+C3vp6QKlhxuDc
AAUvSS3AC0AyjLBlNBlpCaw34MB3szXbySvgaGCCrzxobm9QdxkBUvEHSNx4yV7KvWPctCvQm7dj
+U3eL/ZzFdzJbX9kVvCdecXzXY95IAAa2Cn6h6TMNjATzkzinBXBR7ZthrZKr/JilNVdUKC41Bgw
exxi+fH89nirTr0LHqgFo69sUv4V38iNRAhJPmB8hbTrBWmqxU2wQxrkDQG+dbcaGKXuMrrwVxLN
nVKwTDfyWn6MP/ofsrvypt3NRepTEAMDcMHfXyQsrKdE0B9mvItK9F7oczpsFk6+KhEQukHYz8mu
597n05P9y6CwpAEUSU097qQq+RJARhjWd1n8cn6epyAGJ6MSVhQmIDlq/Iyw6cq6gMSYWGWxHa4T
Z27+pl2YLQFlo/JDU6XgL+U6jJuYTNUi+qos9oM2UyuZfNPBvPG3AcGDpTDIlonCCVBu5aex2Frs
vTt6TTbNZXYfPcqfm8vAUbeQ3O1hCgx39ZXHw869C7+WMxiAuaEKvk3xWmkR1GMoCg/novm68Hfn
V216Z/waquDLQlnvIXvCQFNWP2JUnJZxm1zjM+faRSdHgucYGU1kciqCIb/L8gR5vLGIe3iwLvrX
9DFyzOt21V/JzxGNO9G38yObvlaPLAqnrCqKLqxGrctwb221dbfzrt56FZyAZsK5kGSiW4FHw5E1
4YiFBxjEF+34IrpPl181J7oYK9XWF+ib19DFPYYX995qLtc4eRMdGRWOXNnEfd81bNRFEz5VEWkO
WLDNIIcOL6V10rBXMC9tCuVPdo0J2QoQKQ2Yhi0kV4pG6eqKIAwy+gYGJqTT0F3o6D6ZWcKpG3BM
4dJgTKEEWp3Tk675bl9JC7iLrWvtArXHeJdz3UKQq18jZb0pbw63yWN96W/P252KKI7NCqeu0ToL
ikgOhValWwMKac3+Hhqxs5DpLp5NvE8V9EhU2/AHjV1QZE9PRylL5PV1HXMQvCV7bZ1fV9LS/d5c
KC+qk678C/hYb+YwgZMblpqlSmMIYH5TEqz2qennUFuOx6O5ohoFqQQaZxf2Gu1DwLorGPc2f1zP
MI4tC7tnzBvUecNtlEkf4xayzEtTnvGbUwfj2MT486PQ3TeqPoQ2cEyGJZusN28bq15VLZzqxasS
yStpMWyluUhjypeawBPBJEDq9K57uQ0LlABSHTlcuF2LooQo3nuUmjm0wLQZTQVjzcOE3rLTsbVt
lLhZYFFzjqSbvi5f0sobNacX3czxm3LZNFr+bUhYJxlNAzcYDNJvlelt4MyWV3Jdrc6ftel9eGRF
WCpYSIM8ipi1amXFa+OHuUOCjzR4czk+gpSn4rm/L+/neaNmplGkLoqqTI1LWWucPBl1NencjX/M
BkWTnuTX4MSeOVcLdR8ZDG4F81sXLaC+UZaQF2w79M9iEhDn53JywWAmoFOZwq8s9roMYFUaI6SO
jVLMJhoKGLo35y1MJlbwxX+bEK5xGSY6pG/VxumLZfiQr+u1t+MJtEouFzgOfav3wB6UVUQZdPaK
Hd2uGMgf2xYudL+SS5pvxuwphTWkp1bIUYIs6TeIOt3OlZnecorvrYHflFTYvUDnnB6zqjAQB0nY
l2Gw7O8q1TFf7BdpnaxIJDn61rjPD075pDzF30fUxXylebK2xwX79wcIl3vQenHR5kz14YpK89a+
Uay33mt3pX4YPsi3AcJZS2+vPCXr5BpcxtP3bPsnb0HarRW46cB2I6B5OgnIHGjeAiEeJ65HOUu0
ffwtqujnN9XkSTwyIgzUBilvFB5GQh1BqOyuLb90CAT/thFOBAihsRHMBrBwOpIB6ulmAaW9oxb0
TBSPKToN+vMf2LAodpq4ZShCBFc2QM2EggE20BVDv+pSRk7dVr3fLyKY8i8r4vMnsuLwUEhYiY3O
sWDUTDWYdtt0ZsImrtATM8KEoeXj+QsVdaWxB30sifyEOMxlE8fFFY7ZiZnx0B/d1IqmNZGPsojT
cLBL73Mip9BaoWexmAkJJnYZhsamOfANhioCN2q5z2VKgkQ64W6R7sHYL6ODPDNpc0bErewlgDUa
Js3U77rgQSr34RwZxMSVcjIO4fovI3DGvsw4Bvon3cH8rLc1srmDvokMt3SQCvx2fldPrRAIcDo1
4SNQgWWfrlDoyUOEa0Bmq7Wbm0CSD+u4RuI0UMHWSVpR7s/bm5rDY3vCAL0yd0vX11ioaJd690Yt
obI51304Z+RdbAOlrBJjBP7Y9aHoVoZLV5c00wwxtVYmhFOWLZMzA69wOnVlauUwmGClKrRrfaBM
5vokX8ILW92g0Xp+3qbuZngUflkTJk7v6jztO4M0F2yvS2U98mNAM7wxHfWiIKIHsf/BA5PY7uau
5qnZJNym8CyZIDJEsoMOVYVFENp48Cq/TqLHpu2RW5uZzKl30sjFRhpP0ngLiv3sQWfHidIymx7i
sR+oal7SRLypdshYGAhbQOTQbPtdPuM3JoKqE6vCGvpRpVVyhlVfla86rboqEL+aWbk5G8LKRakt
DZWL2zCuIWf9RH/HaiRN9R7SPap6JCzmUmizcyns/0WM8rXcsFf8PeWb52gnw7RUropLKquO7qiP
ZJdX50c5BRc8mUnheoS2McrkGpves/xEVNWtDh+zfbEZY8hyq6yRvqSTBQ3L8gWmqeBjuNMufZAS
sxi+cXDinXO0kcQCllsBgUmQJyatUFxpjrw3wImlF2NWT3sZ1rw7buyt7szjpCb9ATxw0sjqor9j
ZMgGFJKsJOqc2JZWWuWi4okst/LqS/Y21/OZbTW5q46sCTvXpGTlaoPXOYmlfm3d5qZX5xoY5kwI
G1fzF3oSSEjv2mYOl7u+U6Q5IqLxK98t1tEohJ1qK0FVwqrfOWX+Mrj7tl5XqY9O2kzSd25phM3p
6XFqoWHZOV7Fy1P+2MkIlFZwykUR5OflzFmYevWadC38ZyeIW1DNAq3SIQinBOAt1kqFTJcTUQiw
19mOojhAFMgzupVyVTiLlfIHESQdcoA8CexhYRBiLqkxy4rEIPs/9u8GqfsqlxkCXP3M/pu6FY7N
CG9FNKwLd5Hi1bwuvkJLfQ/x+q1lWTNzObUHx7ZhGiUt0pFiRbMKlRR13TGw675ZpetA4bs977ne
WSAFoljQtnG9MmMiWYuraZ5hLYreydQfcfxhqOfYYN7NFAZ0iW/XRkC4Ygmxdl8ZreFpMJl2BYpw
6WUabmWUBM6P4j1MWrAiLHsZ0s9tGzH+wB0eda/73pj9XV9lt7XSfJE6ZTMM6OTawyZTzQs5m+27
G9f75CRjnzo3D6ORYPRd392h1gtYFLAP1UH9Y1glq26n7NVyWT9R9oLdb653Z2rdjg2OPz96W5ga
2sZIgjDgIV+2GUqv1m8zcryNCQEssKgynB/jyh6ZsIImRgck6RyJho9mcdMOMkIeM75pantQN/nb
iODIka5p3QFpYRj/X039OjJfwjn3N2dCcOSmH/i6l7E2owLFYUDupaUzci4tO2WFHnRNAZtNw4wI
q/WrAo34AStNeDXYL7WOcjLs6DP7fNzH4j47tiKsCQxEtcVzH17gfbYfecLRVQDyXQBGmecQeRdL
sAGIauB2hL4fFhPhesq0WA8TFKgcq+iMVwD00QoyTfVKi1PEUNtw6PcoAyHJ55IvOj/Qdy90yMzo
ugBqQIaRp5ngNZAHlYpMy/q/X+jqdmxCmMuEvbVxCPN5YkfwG66nmK49pL1j78J9XG5gY76MaPHQ
Hpp1ckfrs7S0gZvTunbLS1T/fn6U7+F4wjCFa6RvlUrqXYbZbMKP5Wd1/xPXjwLPbZAvO2+JHtky
3Ye7IFtKux/z/U8TboTxawbd2LAAUr88PeOGki2MQGb8amFD5It+TeRZM4+3yZNhKdA0kJtC8EHY
s/EibKUgKjh/lrRES2dJJ/vS7/SZLfM+qch2hQtm7CoHFyqbwjlPUU3VZL/uSCqqS30pb+RVDZ6S
opODmpix0rckUz+493C60d992HrVch6DNDFYqCJGyBNZ6rGJ83RCCzdNfAnhM+cgFzspkBHJjJPP
oZb//qSS81PhtKI3SaGydmrHHwm8UTLsnLy8ks27RXhvDTOvw3fRKdRBNDRSogS59b49PrCT2I/d
El+zgAOmUs1dWsWPpY848SKZCUMmpw3QHTxFIMVMce2MyGxLxcDWqBMNl3QA+HT4Axvw9pAnBcY0
oodPpwykoQ3/NlMW1dalbdrsx/pjbgzr84f6fa6CeTu2I2wBS20gVm1Jkx6gfgSBs5W/WbRtfj5c
5leyc9h11/2l+fHgOfOJ9aklOzYtRPq1Vfmp1+Cxi8F89uL8Kk5Q77SSJRoW/7fZFDH5Q+6Vlati
qk37ZV19KupnFX3y83M5tS2OxiNeA4PfxnFT4TriRbs249tYNpwivT9v5P2DZVwwhcYtrhuSL2KK
Z9DSKoNLrXNqfYR8FquxyyHevsTaqv/Ihf6jvWpvwrX9pfb+ZHwqojUS7pdbToD7HELDbWkXYxLp
8Iv7p1Z77drd+eG9QeKFO25MYP1tRLxLqdvm5oL9mFzl5bKgpLNDpWV7uKGsdZM+lOEy2i5HAv50
RW3+Dvk2+kPnMiTjpj/3EcJFQ5QqlwuNw6f68dLwXxdatNPbAT6dfFnZz4qa7c8Pe3LrHI1acJAq
nXqZDoTEUbLwHoXFpZ3HX2WrmzkGkyfuyIwQh+uhnRaNhxmjLz1YbspPCfVPSw4Q4vZn3rbvAdHj
RlVBX1N/odYjMhENNSicOJZ4yH9a3Oib/jp9rC4Pl92FvVU/8Zr+MqedMLrE96v2t0HxKa9IfWb5
46rVpbqMpGGZNg+V1a5q/9LwvpxfsIlQ5HhwojpEn9q+onEMnRBxYc+/s+Lb/5sBYQtWSPhWBzDC
ToWiWC3hsdK5EGT8K87Nl7DpfFe3Dt3C7JzBMA53KgmxxTqN0yq9ShXfrR4Vz+u/2qnVjFrZ/TcL
tp3HsES+YV/0hzbc1rkBHYMa5429qmKvQ9C8yRYXnZ5WV22+oIwU21WBknWmXLG3F/4q1Wzzwtbc
9HcB4m+R6a/AUBhJXWpldqhVvJ+mbJE/uA58wipNmgljJo7PSfwpHB/zgKjhQiUADtvLAE+kq18l
7VPRzuXXpxeGVmpQevSmi+FSaDVGjZQhmTYET7zL/AK4zJ27W9zmG+WzPScLNO17flkTRuWZ8qFP
eqxFrblMEIOrvw3+b0O135zBLyPjRxw9z+tMitE2wIiZ780BGohiJPW9CMJviMbDtxg6Sfnb7XGj
TSLCkfTNluBcPLUZIzSYIoTKfaw3y8z//5xd2XLcuJb8IkSABNdXrrWqtEvWC0OyZII7SHDF10/y
xsxcuVzhiu7HbncbBQI4a57MGxeVgaS/8k4vm7lvq5w91AKaUDO14LCW3fJrCRm8cQHFec+8w3k9
wn9F7NqJ/UnB/p+dAf2B9jnyh3OavknvUredsLM2tE9ODJLTDe78Lov5u4OZJAjT7JF+Xomw/2xV
nK169sqMWbqNW64XBa3u9+4WYo0h+H8QOt6IPfCqj3UIyqXxH5NC/GdZiFFQBvmUPxRj6tJqhyRD
ptSPwNynj0BQe47+zujg9eY1p3XxMYBaG41pCzx957RXXVN3vKMI7fvXBRKZj2sHyEUHCGj0bEuj
FJPA4OgJ/4Wt/7boane+PY4Ggq+qaeFMZtVu6Yz5ytm9Urm66K+ALoTTYiBYtc8eeVEDSJRm643p
U3isLJv0B80g3b8JML4tc/bMZ0h52+XqgiexeHPxgzQ/qX2v8a+/f7CLp7Qi+1DA0inmEH//YIXb
TYu1rFfCxngcfWPmbijoFf/453QAvIqORjtQhCsB2nmkTeopEbPDF7+PkDVYuyFufGtrHvPSc2Mo
bUXsShR4KbZHPWB906ihm39QK3ZwZKjMgZFhjKaQRXUEhs9+K+P0ad6LUPk0mFENmD0owF65gmuu
dRYLIC3XV65YMMv/iWWEril+WLuWsKqblbljiLLb6xxBF67hb8ucZZuQ64VGq4tlOlX4C/0arqJp
L/lohMv4hiAMMP7gc0+rjEqQ1S/wnfW2utff1yG8n3ztpk6HBni45AZcpsE/vo/O90XPtqVnrAZB
AhZNDACT57e0fK/qK5fjTxwcruP3RdYj/GYlFK/LBIWHxV/HZ7JNHQ3vq64SRcWoiaHiXb3qJ37P
/DZqgNKc8ys35OLRgeoBkEawk4DG+/flkxncsJM+Lz4Z8tDo2qA1r+zwwqt24Kj/f4UzGyWySteF
vR5d88nFtrbBpTdcCeEurfG9VHuWwzYCBZcZ1IF+1aOfDQHCyQ6qPPrn18HQoMkDBi4NYpVrovLt
pNyUmkPSZPBWdVF5A+yhV4vk2Izs/u8LXch40Ghbwxvcd+iinH0xoEwqrbFw57quKSPek2OjbrIG
ottTNxlxD9LkK/n5pVvwfcX1+37bGjSObTslJVQnQJXRPLFp9P6+pWsLnPnC0uIqqZpqgXa4HWKM
KWTX2hIXVwCScj0aBKTs7HR0jPqXJZi7/AncpKIFJ8s1O/4fJNa5NTW+LXFmDxxtmRspkChMvgj0
uN7aD93B8QcggbjP9vO2BYyvOLDdvGu35E2FVTCGmIGOr2l3XN4rEgnUU+D3z8OZFEw/rqtgbx2b
+n3+oJzXvx/XxfeEebb/W+DsuNp+0SCHDo+VgKZdK82NJPptmxr/5kWhEsqgiAPjfs4Pn+dOb7Ce
ILVvbulieEte+f1VmotLXwt2GuqhK/k1Okm/X+6Elyb+pFhQwMuf7FI8DW55JV1glxwtbgZidyCK
1zbs2RoKSkNcKJAugTJ2MR/xhMNM3oDJ2c8pJhWyIWgTcJiO/XZoQkNWERlvdUI9Jy83rXwabB6x
VkWtwU69LjYLFDdNdRLJ1zxnsAMfqCPtG0vzquHRmX60k/XAMSkDipvA7U58KLylvq2Ll6UbUCd5
UP3Pf34hIAtiAhpmICF3zr6hVo8F5oTgJoZM90i/saHbWeaf/3wRoL4ZeGWg0Inq0u8fsSylJRH/
LX4GHyGsTz7/NIB9+fsil24DmE4hQYO5nD9BxLTUhrZvsAiGWaNE1veTey2luvR6wN6BAtlKgA4y
5t/3kdhdUUy0X/wW9Ac2RrT7V1pfqyasT/DcGH1f5OzGKSIqNaVYZI0btKBLvDpSLw7miiDod7cE
+QbKbSG9Bu66uDekGyCjQrsOkdjveyv13lzSGcs27Y1l3M7ZUe+uZKQXdwbqN5hxDOuD+fH3JZy5
7kiZIGCoPFKC4KoVnu0errzY9fP88fkcoNUhxLLCxc6qCH0/OX3X4xosEJXLRuE39uJlwMJm2q1p
1HEu3/7FvYMcB8Tmwezwh6Rf27P/Bbk41YPAxZbXqCou7QjAD6TVTFuVDM4+mzEJHaEmTiYhrMUw
VrPpNCC5CtrtkoWdBNN/yu6aX790Hb4venYLU7NkCYaWEDgMSTDljeeKT3otRr70ZL8vcnbnRiGH
WtlYBMVHrwKvQgbF3L+fzqU7Z4OMDN1nC8Js59FD6qbNKgi++EX9WViN12IisUm9or2SsF/8Xt/W
OfteS+WQWqtX6yMe9fmHJp6Z9vr3rVwq6DgoqECPB+0k0Litv+FbMOeidDWaBt4PSM6CXGAaX9uM
HjDsz10dsnWAqMI88LVk6eIXxJAlgNhYXTtfleh63ToQe/GV/VHTL22GjGAXyn/z/b6tsv6Kb3sr
XTBRJCauQqs/DohStfnJsf+FabC/rXH2kGxoMGjpgjU4fx9N6bnzLxfjm9nSevl8x6bHK+d1KXbA
GBKDt2AgGDPO1rOGnBmqwXpGPB5EoDBa5tXBWqCSAYG0C3DXoADvvBbk49fM+SXQGgYq/7v42YUE
NwoeRI0SnOlBfhHQ6BT1xubAN+XbVSbhtX5zbnO/r3X2jh3SYuBqzQRXvrqVFqL5Gr0WNDqYsHq6
NmR8sc7zbbXzOZ6s1aasaLEzGWL2oPWqwuPQ9ET3z8fEI/eWq5J6l7qc3z+meeZUEmdqrFzgJGXI
b9fOO33m21WeQW1RcYwcLA8u2hv7KTlRAzKeEBu/Et1cqls7Dui6wUIOKU+gM35/IOPiomHd4Sck
xxRz3Ifuca2UWIEMqsTj+2R/vUxyyTyvE+Qo2kFq74+8mA7mVDOBDw2H7tPywxHiyq4uWc3vK5xd
0kRjpDIbWGdZoXmcP9bJQ5du//4ML9mv72ucXU4UnSpBSgoQKkYvO2UGU1L6bQXukmuRwJXdnE/G
0iKtu8FE9sbMr1q8NPpNOV8xk1eO5Dy60YoiFRNbcAvkRy5vDLH5+8daP/gfL/m/R36OcB6YK3tX
4e/X2u6ptor9XEAqxlF3fdH/GHp9i8D6X2wJ8D8TUnMGajDGmeWvBqVlENrBV6scz+2Vp6Ar9vdd
XazFfV/jzBIvhsFS0ePx6LGxo77xXLyPWwxPgNxs5aNjO7P0ksjG7ELyUV9leb10L+B2oNsHfBr0
GM6erhgZN4wWN5AmL033RAZM6RlXDu7aGuvF+eY/pQZiyXoNpcTIo6R81jSM+aop+PuHvPSWvu9k
/RXfVrHF4pJpgUXQyBsjJ5Y92s7rdG044s+9rEwn67QpIGIY1l/dzbdVZEdNVa6mjpSjN+lvLSJ4
Z7gWVl+o3q/LgNuIWmDids6zudwQuTkQfXXP2T0BxepBetIvTzxw/fpXeaM9NxHf0821LPJCOxBK
h8hQMfMFmVvrPA/i1EQeyxqFhXM9aN7dVwkCWxIC5zH4+k/xTIMcmpXXArk/bcdKlQY4yapph2Tl
7BraQzWnpS5QWGd2GVm93fuV7K7EWBcXYSuDNPq4KMqcvTRSFo22uI4Cru/YTI9W//D3G3jx70cK
CZGKVZPvHPE/oQNvJyjIgMOo8jPg+Rp6BZxwcQXbQYVtLWABU/r77TN7U1ru1ILyRuYfYw9a5nq5
4pL+tLI4CQSbmBB3MFB7fhJO4i4LNOKVr0bz0QIV0oTEzhiyeKmfpN0HdlJcsYAXwoffl1x3/e1N
8bQsedoxqEIikneIHqZ6uhU5X3M7v+Rd3KmdU92K5LmZ6b6ECUYP12uGa2/7TwuC3wFZJIjSoCuB
1sTvv0PBglh1qaM3RiZvSS2/REkoJxhIzK9hGP4k1kKDzFkVWREzQSzzHEXInCpLVKaULxTIwWYz
qLXCH7WXtur2nNwWVuk5CtA78vn3O7pGFL870d/XPYsWu76mrGX41k1ibZBdhLp7cFXt6XxXFQj/
Oyfqin9cW/l9zTObqTkTGj4AUflNWgWa+aTbkOrWtjm5Rk594Xngo6KuwlZOAExv/H6ASwGcmCDY
XOWOHp1fmHnlhV/ArWMrxjoYAisFBsmzgCB3lGaTtqRIcwGneS8yv/xh78HwnYOdve0CsDfMq2mG
SkHh6bv5699AXX/7Ceceex7TFiGxoXy3yoNOA4iRYrBSc4Ew//j7XdEvOLvvuz0fr9dbZ4FsnoWD
+9UfwKIcJKaXHMHtGlY3aD6gqTxuHHAER3zTdNCj9hRUXV2QhFzPGa/8lPNxLUsxZaZqVr606bZm
1NOaIhib6MqOVxfwx/P47/meo9i5Wetul5vKn6M584x74OlP5DS/ZvP/YmPpAzj4d8DHRkmE+RAg
6ulrVfngilvV7YO//5xrv+YsPeA2MXtewBaXZgK2+gn9P+IV866a+MEl14KOv6/2Bya3KTuV9pCD
963ufrFHrxgWlCHQuMdMSFN5f9/a38+TncMuWmJMg4DYk5+2zw3y1QQIPzO74lkAZb62DvvdJLg2
x1OpOgo1FvMxJWCJ0lvqKT4fy6pFkMF65pVCPnZOtpGsPFpMnz2jgvifYc53U2UfhlLbtIk4li3w
UZ18mJNyu+j6o+uC847nrofh0rhU1REA/6c5nTc15z9aoxBeZzr7xuj1iM/VBjOCRyF4UHcMLZnF
9TilQSYsDw2iONHph950rwnK+D7XMULqUhKofhwC2iotaoh40LtE95VWRGwZY0VVJFX3YFuqDNO8
q6GKSKMqmR5mzb2TFkRFmqXeNYP5qjlrTjnCQNSYXsD0hh6MdnXMJqSccLIozU2lfQTFBT0R09hK
NkEvp8IvpUbzUkmyI31FvFTxO1qxHeMF/gQo30HTw7UbuFTTIeWF8K0W4sNVXYVG7URtW+8sVu9I
pk++Po8nMEzsgal963uVB43ufAw1uZOZdl+AdNibh+HJYPmPvsi3A+2jljd7sOTc1LRufQFdcciY
3w+6k4Rdk2wrmh0UMbnfcSJ8YxqfNDl+Vlz/7Bn5HLi4T1x5N+vNIasJJhA7upncdKP1KlpsNT5D
z+9Wb0zdq5V22xZW5bU8IYFJMeeXOdrNxNQOuK2XwUqAlJGFDYGwqQlA3fpKM/Vmue1dzkUXFrSy
wiaRj2KuY0UAPuT6ROOqGW8XgbFsze5fFUDDSWJ5LAfLnTE9tYiknFLdOLQvPIlRXcHEA/RXIXPG
zDtz1CHmAd1Cf64WPQIw7wmCkZWHOkgbInz9pNT5Aq7saBqQFk0tOnua7u4XrklPFd0pn+S2kVOP
xpwdLlCECOtkvBmLcetO6QYDtY+Q8Yws0t1T0UdGOx5IUhyhdxz3o3rMGJTbc3OKm86A0Fbd5T5P
XcdDWymWtSo9dGY6j2fWPbpAITAcDhztfJtVbQRJyyCBX9pUjXoQYr5D6/CFpulG1GbjWX0JlH8m
33LbOUH4ZD8ItksnKIGPSh0S4RLfTpeHYmwPVOt3plEdWt3mnjMWT3wuUlTGTfwb6FVSLr281zEb
xkWE/+9ZyuLGKJdgLOtt7UyPfJ7daHaz1KtB8uf1RfLZcPuu1DsnRPR8wNDXD3fWgzpfbofMeHNF
8mCbtce4gAbkOERGUr3XhvNpCW57Wefcj8q+KWZEhEyr57AyujS281x5c2/GbZEfKgYaz9rNMq/m
2R2ONKIDNOkza6uZ9kmq9NQRguJ31ceOoT6MYo3c0bBX1n7I5eKllf4iRX2DhA+aTnOUsvwgzTTz
Uma+Sk5+jtL+VFX7wwYJx4wj8BK6RGOT3SWDuR+5UUDdp4sJp6Hd5hvLEYfUqQ1vcMEqb5BNp8qH
DuRyXomn7TltieG6Qn2Wxnww3OltrIntj+b4SRx4VYhgQ/VRya0sG9dnre56bmrte8uC0M68RLoa
A1dPP5Y8jxfDhbqmuu9SGCM6WsxL3Pa+SK2vXLogVhTdZ47rvDTptqvRKNYmCB2B8TTTt4VbbQez
8aFtsU3dx0mzEOj3xAAlVXViVu1rpXEnBd+4bRNmmRaBpTGCblPAFfUkJN8aQG4mgcKqPQeK2OAn
GY519qaS6dRKyzf1Jio6C8Et8TXZnsxy9hrHjtt83rSs9yU+WqcAiMN/3oyhNG08piFUzobpTwsX
zwXRdloLEovZ3WqJASom+HfyY5mgDABU3X3N3m23gHvsoM5j6JsCR1Hz7qlQmPIvTlQaP8H1tU0x
dNI2APul2GPrwnc3/XZs86ORoG2V1vkPF+FD3p5s19xy2T/qPejeZz0se2fD+/w+z0AnLMRegy6O
ZZexzmAD+sGTCXkq6yrKMJrayEJ6lf1IHBkMmPfQ5mOBgZ2unTzUezxcuCh1wCQ0CsNTFERZSw+e
CndXLTyAvY6WxI5FNhy5fBuKapt3VVQW0Cjgha/qg5xUTDRtl9hAjnO2bTAO6pQgNaCWP1lmmLLH
hr7nen1vj9K37GXH+VvFZNzkIDXr5b5iHF37IaayDgoNWAspvBnUfKWooG0kPKLdQwZiaxYQEiM0
sMEtsPLQT5oRuNYMBPIkwqJyPc051UYLhE0SjSlDlepdwJ0DHLG1pQ46h9Ap3w0rDwb7aXRrT2if
yPHCOe2DPIPKSPPG2heQ99xa3SeoKiNMhqIOAEmXwQZyh4SFuy8sEvQ16mx9htFvK67TDBMGX1aa
hg0E5ArRBpUhg0nrKy+3f2b0VTf7kBaWB3SGR+htTslmyXZAvIWDMUWJzm+66uC6EFHV91mWlqgj
g+eOgDMITkXxV8HAhjTGY2Z5RS5uNImsj9ODNOZtnTnQ76k3JP/o0Ix2aLmvUM3q5JM1QbA3wVgu
9YXIo7IuAwb3VM1Pcsl/Cae+05aot6IiM4OUo4UzZB4hx3mAtHxdR7OAz3fmLGjcB56fLH0JbIt7
Fq6LUzzr46+5Q6CJA+rs4tS5b4pAEYPsinG/Bh7wJb5ea77jtj51IarrvIk292YX037tkQ8HN0Pv
AV/L0dE2dXJUTR2vLF7BSBnZ82YYNrp8meld5vJNodNNvti/aolxKK0Ppqw95Z0eduaLU3wNkxVw
O+4o1nxTo34obTt29FdZTx4grxgS1l6rqdw4Q9F5NvtK8LdQzqBC9qZh1jaBPaKW44027JLTBO0A
GhpI2gLLYtpPAw2LPPMZ8LdJ8zFnt1XywJNHhA8lfnMBcdNm+SjYsdR6r7UfDO20mKZHxOSRZNlk
0D2SA5pIDpSPwIHBOiPgxSvBfYMiqyddFho08ai8NarHZNhJvUYNo/Mxew++pX1mN2FNzbgQ6lmJ
OgCrBzpD2ug5/cEpWFQtYdEUvkMf8vFdZBujZxGfdi2YW/Vbl5G4bag3ZyKqyxfYjKxld+uyCfs1
SmiKSDzQXn9IhO5ZmQxsboZEy49VXu05Hg68s691v/KswBk92uktGSYvl3M8r6elQ1zGtHzDmLzW
ehytn3MHQkKDxEX2ksz1juI9TaR5VnW2nZ0eSYIKbBsIzoLfOdVmAFbbpl8JXANCJr91eeCQeUuH
KrTdxMuEGarJjW1exXqC+LMp/aUZwE9dbCTMkzsZ/lDc9vQuL14qtXfmOaTsy21/VcO8M8aozbeN
tXMaAlGajRDPvHs0xU9jCtOawtKGFYlZFiaj8FA2goZAUMNBEAwZaLC3wtG9aTiq7Ml0t40ZKPQp
sGc+/3Lm29wVfjdFVfMLPzgG/8OmT947l7+BLVJLwQjubBR7KGzpd/hyhYRLCknvk1lsiPjB5udc
QUAmAa7qfrFQJO37jaYJz62tTQdBatzOQ1V2npFpd3Zd3yTCCaSW71KBv9rq/KUdNhrRNrQCNdSs
nVoz20NVaDeRt6S5n4s3ZEux3vdeTjloCcCUbKUQ5XFmxEZlkEJkHnZtwB2XNkoT1hKYRMSlwAS4
7QQWCK7SB6Xfu/VHwU+DrDzEj74jkN4uZTjnR8jrxZn1qDs/8vzecH+QxQwWUPfTmXuT+zLlELKH
re77n6mGyrALhv38peMpiE/3Y7o1MHDAOIM/LuO5wMFqU+ePctmZ0o36rAq7vImMcopJAjg4QbhX
FEHbIK7H+6KLHihabAeW35cd6tx9HRsAjyyd8J3axKrtvTN+kToJZwkwWlIFfZrvEpOFEObeG/MQ
SF0Ph/V+IZdAfjxVvQc2no3MQQs4lr6WHWTq+Al/bxzNN8v7xEC8UTPfgRLcpDIPQLPt0PcBGGHi
Al9Hb3IU/iwATNhNT/X3bCorr6/HYKZdyJ0iXoYkZHnM+/qhECXiUvepdTDYrNM4QUamTOtgMmc/
N899nsKuIoVvQVE+3Or5FJpTGhqD8FPlBlVpHsehA01uHpn5HGRgNkkXQIHS8o5XWmyh1j8cKtl4
HUDAgI9tNZLhTKh2lDVw73AAnQaxPAmPV81ekpcBxOx9rmFKUhevJhwoLZIoqYZQIluoFhoOVR0n
aJdBlmGTOiSae5iY5E6sRwKM8SKhPZ7lobJY7Cor6OYxLowmGMcMeqNDIOZTxxiC2xvezdEgX4TW
nkbjtcMu5gaXTYLmbOWct7R4KU3PGLPYwDWqdfbmLqgUoZ4BDfjRUa+mWvY9SsymO8ddMocuve3H
GVlUi+o/fzU76tktsK7asG3xi+qkgt/Zy1yLjBySTQjbFz0NWlX6ShfehPasu7RBas+YrM2Oi35s
zeYIr7lBNgL8ThKYNhzAUp2gc7WR9NYZIWaYH+wUCLaKB0YNhgTmnPr5tpvMDUbKoaf3mujVQSXy
RBEgUu2VQAwhT7+W6QlC1Qg7dl3rBrN1GBKFzGSVclcHpwUFQmd/9DDBkHwKOD5ZU/u8/emYXyOd
wiYvY47EaBqP0FqFtf1IrZPpOJuh/kTZ8UZqpj/oMB/EaLcuM2KLCBANmyJaCoDMx3JjquZBqBZ/
f2tEFac3FVSLPSfhd3nfRQS0xEnj7JhG7pidniajCqntHpXUTmmmflbltAfBEkyAhQhEmzammz5Q
i3wRAI0Hdww0o/k5pBgZGaDGmE4E97fvDQ8Tv7eio9sqUZFl5mHSDHt0bn6U5ci9qk1jsHHuSqf0
eE8DVVUxtAI3VV5sUMVA1I3UrBHFRmTmZwu3rOpkT4BBdZrh1l2gyMATnHsLX5hTtp216cnuy36d
DQ0MYe4M1Z/gVjelRIDbGoGVDlE+imitKNg5NGob+axK41ZHIxq3DiHwome4GctbpmkADQ6b2RKp
Ny6p77bjW6sDyuOa7d4ewY7klscqsV/QInc9PZ9/GUn7alUV2F5c/gJxSq+W/MtNteLgmgVmZ2oD
hmQpYXo6shv08haN4hMgYgkWrWfIyluQC0jSpzS3N1wY656w44a2CKath6Qv7kw73xa6fC7nvvNb
A4lNbzQ8TKh9UzlaDWHrNDaY/kMpA3lRXzzYJWvBpto1+HBZSFN1W5Ox8aRk3DOGovZHOpcB5NY2
gkg30JCRluboelaF1JZo7I2lS4wpxm2z4jbHaUPr9MBrJIVTmby2tnlKVLOtjeopy0WxY/1414/s
bSHO7cSau2KQTbhYlh0MrrspuxrVL+uunwqMs00sDXVhDXHrmNVRH6gW2GnXgqRuTMKB0jQCp8eT
rQ/I081HjE2Acl+/sZp+t9jigxCxkzPbOZa4KS3c3s6CwHdV2b5BypeqKx+mFKiCTnshC3+mZnU7
OctPltFbYoGztHR0eWyBfw2E1j1xtMT8AeGI1yqE06bdbCwXJbSMNF/cTtuANAXIZrr+CE6MMUab
TQf+sixdBCfqbhjXApzL21BDjujRBryXCEKCPqtXBWmS+5NrNx7nSg9obs8Rhp2eC2N4YuUYOLM7
+mla256ZzV/9aOOfJvarbpchmMtUgpUc5alilCHSEa48vnDnTtps3LHMHWM5L+Dfkdy9cfqG1pAG
qbN46icQNEOh+F64mLYK62bRh9AsXPMoWWK+DFDOfpwbJn81IF/xROcAEyHs+U71nRsUjTCjUthL
KHu53Bt1xcJ2MtSms636BhxGnW9RYsKvWOyuKHWMYrYkj2oxz3eNhvCeOyTbFxkI+hoURt5Slclf
dplpBO+ibd7plHwMjLYeH5e+BvbOZjEA9i3IJMxyeu4tRd/HOqeoOJjkk7qcP+J5ZBG1RRYMOeJ/
o5EOVqlUoC9CBK3skee0jhUzCWYdf+YdQ/hZGLux0hxMyJckMoa6SOABO+TaJiuhTSYUhuispd+A
OleLWSLAG5oYbJuYeYnyZWYj8aTVliWWFg1L5eJPzSLG00wjorf2gRcdyhpVUgZ1alpx1UNoGDkp
5l41WWEitjaygCcjxqSom28SQNK3mWncQYikvyuzvrdCOP1seid62v1qNSM/5p1IZ8SHqkByJPrS
7J5GZpjFyRqmam9lao7dBRoYbWPaG1tAuaCvEx7VmoFW3GSzVxg6MEkWRhWnWY+qbo625JjyLIRS
e+froEi4NQze3i0dakm6Mjs017IxnEWSfQp7am4bVyM7zDrUwivxqGIrEyxyKJw4BqMw4uVkpNvl
qlIRoTNSeUPM27ytEkQmlhWSZUJmNNBsa61TuktNtEhPKwlKXZWGokGS12caiIVEywPGUGohkz69
U1ZYzyiSdE8gVLUkJrQ7/D+6M+hGVCwyuSGL1W/SweLUB4d+d5MNuUBAwsubqkuKHxg8STHlD4T7
D3tpRZA7YK6jdpEfSwyjjlDKcqET5CFanVngFA5B2NOJMdM2jGaYfiCThiGF3Fjqt2TucMeSenSb
exu8AWnkICB1tgUeoQiY02hd2BYilx4ICAc09AzlMp+XiqCQBPU4byilppDM5OyAnIvtbMCb/LLr
8PCHJQknB8MCo53SI2+d4WgOdvLR6BD28UapAYrKZBvVIIPcjkaan5K60ULD7YzQSF17swC26kHo
BSUnaB8XPuJIisLUPIZ5oaOmQtHbXuyWHqVekZNTJQxuyxoR3gGDNKbiBXHxspeKYPBDtMmLjlaB
Z+pgxBiye3BiS6/BzQ2bFKIVbZrVngYXBv0KVtrIIMCscCPHWYLiwCZhSapmXxijttEtbkUay61N
AnBAnJIFCTsbxw+dDxgcVXBWdifphiTU+SHdId3pQ2PC5tjm3pKO5bmWso8zzV2UPzBNm6O5EsjR
Rpg65WC2xxuBbJxOkEFZ9iMgCBRtwx7Z4DzA8SOEiKzJNnZub6E5PKnihCroshnbETw+cNJyM8wk
2ZF5sHczBiBOnFU8VIuqfmYVTeKBu9N+Wib3MNpNeqMJ1NSSwTYzD6rM40OK1jA67YURjmOJRw0l
EcT96Yvq14ujOaZfJl37kXQ6NIXTsTuU+jRFzcSSX1qW5neDKNwvy3HURnXjcsrsXt4oKIcAsVtN
uTdO0olpsrhxDv7USOXGnHgoxYMDdMkd7WFwefUE8IvprRCEfdeV5k3pyvLWWqgWOy7RDL/J0jSS
3EDY31uYDjfT4dhiGvk02Ehvkz5f4rRFrao02zGgo1XcSCNvXjGvkr5YFEAyLwEJ8J21EJDdgpry
oABnCEutbiOnKJB25YzXN9WSkrgkXD0ZhCexGB0Iw8CihD2MVbaimegGrD0YgIAzuh1U/z+kfdly
5MqR7K/Izjt0kUgkkLg20gO2WshicSe7X2Bskp3Y9/277h/Mj42Dkg6LaKhw1fNIK5JRuUVGRni4
kx1p4dELWmwQfvp7yqu+QsKiC45agEcFSKKHa4LZe8lwFL+hfg4Sc8jb2wb2v43G6Gznqbl37FGg
dyBOIkPmtNPZbUUJMrxoYTrKhfCsxpf9PcCPEYQ8Rz8zpYTnT4GH6MjrR80akGUB0h81rDxru2Of
6XdxDz5WFGo78sh8b4QYtV8O2r7DgQxuQk/WtqgvFJk7BEKWrgYWR8E+T2XFRD68/RmOqpEhkRd4
MvJxMX0Xnch2vUBSyQw9Izn2CkekJNRMsgYIsts8JeQniUIf7/88lAez0sr8Z6s3/NHPdeW6alMk
+5tySsdKlFtTZHatgKEeeXVWqwYgNbTdSCKMHHR0dpf+iIyGL/Us2iJW7pBCBCU1ihwBaS86tEUd
uohPbxnaNz/zbjR2IW3R3xfrVQdtXmwv2UczuT6O/FZFHukWSep2L2WDdMTFm1lBnNUvUqUaYDqS
jJ9FbWgmoaVv1RSKL3GVUbbNVVJsS3Qn7BXkEmyFSALvxK72bB+kNDtfAnOk3MMVQpim6R/HJiSX
Ax/C23Hs2FvHkIMcKwVoXxJ5dkby6qI2KmrXfu/boxZlyM/GOTLaunDkMgvxzogMt1FYuPVlKpAv
wHl1szasEKtKfWIjpaiZ3uAlmyKXy6Mwes0E6DO+FaJB6af3kC8Yaa27ihfl91WHXKjJepDKJ7xQ
HepL1QNLBVIojV5uS5+DSrwehVvIDSLUtstQ/GBVx20apYUpj+pwjBuiO0iJh04sl8At1KM2mInS
UzzDB7ofeT9kU3zoWVE4arhugoodNdHSZ1qwPLSyJi0vQf3cWSjsIscH2VL/LSaeQBlZVZQLCS2N
twxkw1B23io1OfhadBvr/UMq9fdFAlRdkVB4dl65cp7dIXZzgZHzrUaAgCPFY8jIjTdj4KOtBcUu
LzQkJKl4NUSf2YHU3dWSjIGHqGYqknQrFRqIwsr2Rutb1VYrkiOGSRBTKN2uGVm7SXL+TIwe9Psd
3uZBmRq21gTjXiR47XYqolLJGG9Ay/AkRPWz4vp7Wxu1BY7Xjd+lodUG2RGFVM2Baow1RkBH6P1o
R16NJ/uIFFqKHZ7JykUdI9I0mtfp1jc7Eb7FUnZvjM1Bq9OXnA+DGZNANbNAfWgC+jNnPTNDJfye
KENp0UqD026U1AEPsCtXkdh5bYEyaBttQDrwBsp4yNlpvuOH5C4uBodQHb6n4Y4RMsMZEZC4Y9l3
Zt5U92kRXvMk2yqZSkxSZceU0esxFJodEG90GoIpqPESIDz6kXFvzwYiUDfEtZH10c++YGDzjqXv
MUhSrIyKS2Qh0CCfx9mm95lmph5/GyoIZjcgCVXLO+pj/yihD8LxXr/PhbFtfIgE+B6QOmpQvKHM
fVWg/x7jRyHE86T7oqPIDUjKC4vUZ+YD+VWN/q2KMpHTGbhVW1ET1xjzbdl2O7UKDKB9eGKSVmx6
UI4P6ojce8B+GhEzXKP3nQJJH02TdLfgqDyj0UKYlST2fqwOpiz8+ziq39OkhpQx81CLiXGI5a50
Qau4TVTvR0nqZx5LP8pxmDTnjRtdzYAuamTgeyTGbbwWHz25wWlsZTvtJ5XPaJRsvxgh9RmMkLpN
PURBAdjr+ma8Mio9ccA85SHEih6gpTE6hir0zaiw46DhXhv5eB0QpHd76UeviocI9c6uxKPLh1ac
Gegi3eL0Y3emSFi0cXBN0+FbokqXuJWQWC26H10dPLYxB24hUH5EQ/tEOkMx63x48X31WtZi/JoQ
d7kk62ZB6hJFCcOwK+5vW17twY6k2EjfoJo7MgvR0i7p8KROorhCxUvel3K5wQv/yvP7l6zsX2u8
7R1fV2OnEUi7ixwvaNp6Jk+aoxejKzaS/TfsKg1FbSKbGc3vyihFyhyUVqav45HBwTeDjMV1qHBX
VasfAyhIE2RNQmrsvKCyGi/aMy4cmhE7H8hh9AE0S70O+VOeDzYPmwPNwAsBrY42Qa5THcPvRVvs
IioSJLQSJDS9yGVeZ+dSsWlKZRMUydY3vsUCSQFSJjehVKR4pX4bJc0RWX7Rl7WDXvmdVFVPIZ7m
FR02alE/sYEjYsUGyZKJpKqKHwTTJVsMcMaTe4x44yqqd636xnfqPcV6dyUPmsVFekgSADmJRpAh
GXtsaVD1It+JJ8V1X+JAVr0j/CY3tWhKM+fSUUu1h7H0n8JGxDarQIpMnLTQzaTi71HKS9uIJBfq
HgbywewlyoP0MsQl6snsW8Ie9eqljjokHZXrgfWx1aL5hmBaIx3eKSkfvb6wALk25aI1S6Rjs6oM
bOCRH3lTdxuoez9FI2yQFGmqWnnrku7V89iVrg2BXTfebZyX32UkIU2p9JBu9VQwXHeyI5gHXVl5
jHbKSJ8lCXXeuLjwge0B5bcO5qaYUIvGw49Kjp0wD271pmUm5FACpGW6HU27dwISDLNpPOykLoZz
0n9qPlD4vo5kQqMDp6Tp0LVVh6sxS+54xYVbjgUKGpVS2XjoXEIP4GeIIAqAB+8Zj5SLFq8kSNVl
jW3gTWvp/viulKzBvw5ealzihEBgCthhBUE69nH1EHrIT7G6UUxdADikxV6Hspk0oOSabTw8l8yB
9gcQvOao0CLlmHXiKqQVYDEe2PEAhbnKc7GHAi4SSON1BXVK0eubqBMldow32rHvGc5gKBcJKopw
dAxQBFCPKWy8DwOZOdxTXrKxEfaoB49JiHdOpxGkxkWAGqHaVG6gDg+iRCCYj6rnclq9R3qMsmJH
WjsXKJ7ifRZtmhTNcsaAWBT3x7sykLsSKQQbs4p8XTgQa4j5W12LH2KgsdU0xi6qUwlltpJcaO3o
WVBOXGsi+iDq/PeAQrSRfMWfZWocSr1RTIBRJO4mzgY450lajJpIaW3anf8Bry/szjb25AK61vRS
7OOL7jm7H7/nlrQTtbXO1rsAdZ7I74FgRTEacpEzGDBp/InOewBSVnumyBsh2jMVctWOYgWCt4i/
OzE0w/72VdqEuNsnSC46aJSdAdhT360A+9dGMwP5wXfLPmsAJkTU7irlixoCZKX+jBOxAshcG81s
NUdppN2gAv471cfG5BnJORtKh78zZ2ioA70WQxfGnGCrF3jc+zKw4ZGHZi2pQC2a2X3FV8Cui1Dw
EzPTYE9g90RPG5pX+tTq0V9WG8mhm2qnbNfEwBboqRUFChB/DmdavRM7WU6q1Othx7jjGwiTombx
RszAiR7kO1xH/RYoDSBpU6ctTMWNIQ5TbfOHNSzttDTzg2jI3AD96UQdOEduU80XUY9YyWJa3Vyh
7MqRZhnTlTld2Ing4QZtNHo0VKp+IKq/jBWCUKASQKuToUKLrKm3YcGvqF8goGf9z/MY2qVmHbCY
yNBTQzMSUrSzfZ/lokvyAe1p4Ia57ICl3VIbDE6WYalovOav42MP8SRpZYwLh4CyqXMBTdfg/den
OTgZo8Q70ntTUxwg+DupTo8tAXdpSVZ67+jUbjFbsS92Zu06BjrKkTkFvUmJhHlhoaH1nkMmEun3
Ev3KHLUQuE7vDTJROPhIFxwGu75N9/UF3aRXgCMhDAdHl2FnzvlpXxw/1vajdVoBx8vX8Q+ilkZO
AX3NEAn42XewhaM0t8aQvLBfJ0oANNUihySjF+erFRYUGQ9UNJoN6R2nb2V6e34Ua/9/5sooQoZW
cOzUyutuvKH4znWgoc7bWJ6pzzFMn5/sFBVgcj3BM8IaoifoVaepb3prCmkL/ZOg8jmZqNl2THzw
wwZI7Vp4B+aXoWpNou69GVkV0GG2dlRQT7KmHujsWtkWxBm2a67loxvvl50K2gMoZ3OwOXyA0E/G
6fcosXi4GSzlpvvpX7fAAL5N9zq6wKy2NPlzedG5fmrXmzXnuriKJ5Zngx8qiYx9gJ5YtLn/EF7y
NOhrPe0f/MO/jg7qbCo0U8HzMbOhq3KgB36A1ou6I6hTAPdWNWqwR5qcPGdFoexbWjI3B5ruMOYy
Qis870wRycLSB9bZWZS/pp7svyNlh+LeSK8ZCqWbakgbGzl3RMoMqBCRkPqQYB6xGUm5lag0uGPN
0VCD1FdiGfhkM5Sxf0DNL35WI0XdIpfRA6XSsNsQColAM/V4bfqldJ+Ae8SKpK7YxpnGH/JEy1yg
StGg0UiQH+aVvqMJhZjeWJCLjOcZQloUBYMqy10S+t1UzmqslEUQZSVgJJYKFOFakCI9QX0rN4Hb
qQ5pn8mbRg/LbV4yckg1v7YHlL0Bf1cNR8vL0ZGVvmNmJSpgRlrGHKCzVZeUhXcYU0Xa+3La7SsR
F3ajaNQ9f/QWBD5wLHRwDnF0Ayng5fh69mo9kZumYhMtgBRbfF8fwf6Lu2EEkOUisoABswS1ewe3
sQUFlTVOgGlTzDcNcGvIZ+vobgMryFfzeQwu735AX/Go6scy8W4Yj9y+lxwNs3F+qIteRv3cn7N7
okrzBOQ9aPwV4jiqF2Nw8IM1Ltel4bATG1PX5MkJN1qQeqLzF+2JB/3YOeqLGzlib1j6d6gPQYoR
HATbNrTPD2zN6Kz9JxvVqBgzGG0KqN14qVl0QFZ5l57+7byhZR/6ObyPz0+Gp9LOzwGEBvvITled
0Qe3E+KzQ36hHLNX5KUHR1VMdYujbRp3Idq71lzoQu8RRdssmJVxrzL0l36dX8/I9CxEVhBNbRAs
RLKT1O9489oe6u+rjU4Lge8XY7O9WXYgOvtgzBj2LejzxGESSJG3a45z0TdDZJqgqgPy6PmkEjUo
adJh+bL8JwHIQEPq/fy6LVrQ2HTADQ7twdmsdWHddzpB02wD9IEy4FQPa1xLi3vwxMRsrsJYiQTq
YAhoFd/CBWPh1W4PLXQBN+fH8hE2zT0GVl6DdB1UpPi88Zj4XY8UjDKAuZjwDfN9YC38PtilRUKs
rGzIxpA0/wLRl2Qj4SIfQ0qK+7bV1EMbsjUS2+Wp/fw20+cnJ8KPGNqZlCn8UjNzGO+1au10L7ot
cCka6FrT8FKYuS1SJJ3eBRTMC+NIzV4tN2i24mYg/86bBMJcfxqa+S4v6+QsjmFIwyasW2/Kz7tp
FwDGVpnnF3FtTDOPpSRpbYQBLp1kLF28E/YxkW2ocKw8DRYIhKAGgZcH1NN09DDMH3MdqrD+GGjT
5dY85m6yGTfieiIrF6vCoksb4dTUbJlYqNRjG+Ai0xGKMPV57FfYMRaoszAYINbRuAwXDMqHr1uN
lULTk+mdA+HWe5S/cF0HUI2cdFPDRwVggcsYok3JSlP2ksc9tTrzHU0GzVKwY4LapAW4VBr7Xd5I
P4ZkuGJlfuRyssIduLQ1Tu3NHInXEA3EtdMubAFBaLQpXAPf9pog4pK/wqMUPIEaSva/aG7pUd8k
CGERDIyBYTZ+BKxivPdzdC4349353b64NU5sTd/lxEdAm7nTBjZNYQyEUxyYxlrn/Ed6cO4UT4cz
232D7HudlsEpog3opXvU3XFrWJ2rvfq3zIpcYa/5vX+zGz8ncOYt6gTIUjWHRXVjbIvH/j6+y7eq
yU3d4cfqepIu5SvR1do8zrwGXk8ab1NjAFwwuizRN6IatXN+qZZ3HwjWCHI/4PGZnTFPqmQ58rH7
vNazef4yIntdlenKfbx4pnQOwTdo900kAV83hFIxtfVEPFokqiy1/q4190EYWnpqACQSueeHtDhr
HEwdDP4Pwg2zAwwSlcKrAWy2onp0IiXahYa/wnC9OJ4TE7MzO0TVUBYTQWHcEqDICjsCqqdB8wsT
ruaz37g8gJ/5c0D06+yxzAv42CIIlYA2L1ACz+nBSP9zBhV6amSa1dMzKxspaVPc611MALdTwJB7
879bl9kmEL7cVYMPd47OGbSSgTHhP5cOxYVxMlEzv1MoXupnOmKyRsk2Ij8khNo0fD0/jEVHirPC
CNiLdXAQfZ2oaiB+3BRYe60O0NV00GnjxNq9t0a8ungyDaZzXHzwOvJsMD7wmFojYUF8tHfhqb8x
KiCU5d75neF8mpk5UhnIhjaYaAANXzWD8LlBONtUN8HaNbc8bZ92ZtOWqz0PjIni1Y+DPUe8nJC7
Tss3KdLB//mIQGQELCRe12CGn+0zlUstU4ppn/noDe0fZAI2RZ2bVF1xz4uX0Kml2RLpBWmhpI17
DoW7nZSZdCveQdewq3bDrrTQTOI0K450ybedWpyvVqMXeSUTjC0PbyLwUfBujdptybehLQflL2IY
YPyd3Qipz2ut59gQYE8E2wKzFeMxKu7lznCTtU2xtMdPbc1cdU9arQcECdmD5F0NnpsIAVf24/x2
WLy4T43MnHUSjJUXc0Q+7C666q5AN7BjsgV6FrqBkOpFZIPhYMd/JxkOAW1DmyoQaD+arZRqDJIH
LgO8YkpowfRV6AKnC7gmqd3fGR+BYDIe1ESV+cySopZyCNjnJKGCfpg92g63wd632RXdjFaz425y
ZNfnbS5uwxOTs8Ps5bLHgbnD4zcDMLKNa0uNyP15G8r0T+Yhnn5iZBb9NA165WodAZd4yXeZM9Hn
tK6679HXZHYPvh1YZN9eoAXmjm0Gu0TUh9azPQXbNrhntsXKNlrQG0C64vPrzCnGCJpDhihFJqYG
kW9a2hqa8G6kO3WvWoXl7UoATH70t+mjAULCidazuQSWAQUYUzHx4+785CwenJMvMzs4RT1ODSdY
AKARUlNO6pu6NqA2mAWP5w1Nk/zLIqDV44MGEfW02SIEuq9WIKPA9dBE2MZZf9ulKnAI4bgrmAd6
CwVt0egxA17r9rzlxbwHuM3/ZXpOGduMQaHqFKa7Pd9QO9gD7M0c74gGbte7Ym/nzS26vRNrsxlF
7rug4JdBSKcQ20CftM5u6qA024Gi8XLt5ljc2yfWZj4JxBdaAuFshHRbbQMCkovuMbqYdLCig7cF
99lLfDtcalvfUX+DX4iezuosmExVbWzjDtGxPHpvhUwu8z53Bfhazk/n4gYFWTG4pzVUl+c5viZv
snxIMEC5MI4JaHGUEqhrfVWue9ETUcgQ6VOClBizZesYT2rQQeJVdgOSUKfaeHa7Z1eFDdD9PnH1
63HF9SlrFmdLV6QMvRqTRbiAvX5sXsbX4Sd7Hm1UXcHMgiYIswRbzCOQHRC2fugdwFGhYoXO1ZVY
YHGKT4Y+W0lO0KLj+bhhEh3wU5XaWtRCDYKsrORS4IYQ9M8Znubj5GHgCalqogIHo63BvAQOvEI3
9nFJHG9N0mVtZqcBn1hqIo8wCQqtVhKWZo0eNS15Pr8ryTQnv7izk8HMIraqVD3AfnGn9G7xqFjD
ob1gjmYCVepONOx0ZbMsHnNKUaQG0QVqTrMRJQAvZyUaCqxEjE6KolyXbOtWmMZYOYmRbzgaOM6P
8N9sz0+TsxFmKI1MPS14nhwAaH1THbHV3Ww/ieF07ibb11ugTx31MtyiufI6ceubwP3PFXFwVVJ9
IvBHgAjdmq8LmTMAwD0VnjszPLdGTVCJ+hUPurxXPk1MM3+yVwoG9Lo2pd+1QZs6MMyB1StTuWZi
fvX1ujFAnA5XX5xveSRfQCJqc361FvO1qBOrqIYgxwmBja/DYEZNgA7XEZseW1tsU7v9YTzoG1Cw
v/9ORfzE1Dx+8UQLrdmAw2+pb2BvChq+4o+Wn0Ofg5n74p7EfeIz+PzOIs/EZZfj1rfF5bgH6YLV
PwQus89P36IHnNQquY6p0+SZ85fQuJaLBh6QgKlDQfd/Be4dGQ2B580sxUBABKK/HBVbwKRmL6K8
kGkYRXhAoAm91l/R06dHz2G7JxSsPO2Peq2oujSsU3uzYeVMFbxopwdLAKRoQ+PLMAm/AW66PT+u
xZfRqaHZVVaBXmoIR8QCnQUKS8DrAc3Qdrkj7okF2nVrMCH9/TvXFnA7EBWacvqgJf265flA8iEb
Q0TGYw5WoZtAyZ1iePutoaFVToV8K9HmnjcFe9DQo1HPose+2SiW4hBsRtUk++CSH/kzfSxXMSfL
6/Zpc+Z6e3BE58DXIagblRf0cG09pUXnWbS27RfhbVz+NDTzrzEjHh/aj4MmW41mZntvFyDvIAFW
A7JgizrJsfmxtnDLx+DT6szlMp4JpZ9S7hC9g17mv2CRa9Xhxbj/dHQznxjWaDOuOwHKazQL2cID
LlwqB3QhgtMIElvQYgQPjc+SfQF+s14K9jGVfVNp+pWM6MpyzlPjddMUPI9wOnICdpIaxDnvfXt/
fp+uzKk2OwyFECNQRDgM4a7eTayxpaPv1yVBF13zyZzOJQJEDFajAgxNEDOeOGrR+2i3TyPyA+Kb
Yvofb+vzA1u6PEHjrBFZJUyW5z5TFYVPlWFyLbmH1pLeZNpKbLVsAeArjU4g2nnao2tTUChyBBl1
dYjD5zz/nTwitKH+NDDb7z5vCn+QcP9XpW6W0hHAVZAc/EjzlX22PBBD5Uhe48U0r3eD2GPUCoL8
Der2VoAU2PA7mXdOPi3MRhKDO6YIKU7U2HLornjZtVfKzvkFX3omnNqYndqgZ12CFD/yu9UE6kev
A0uzBlRo4VbuopU692KUix4FoFVAxzvdyV8vkYAkFaHo0bf8y8YBrRL1nfY6tuHhd4U1pYbCR3Qn
wv0TK3UmHJe/Mezxvdl6K7HBsi9WDB2iAFxFZXXmi6UmUkiWTyf4kqBx7GcKoLFne+7wDHCGPe5B
2rUBjGwlNp1WbP6O4Srky/CyZpqhza4aj2l+bMRoU1D6wJXUB9Bdu/HwVvjiEPu1VbPKPr+8S44K
uWAIL0xlD3kOW8vqGMA1NJxa6Nt4ldvMEqDnKcLXtprIHkHq7ZWg6fp53uiSBz41Or3mToL8kWRQ
gWmwygVIhfrXIHiR9fvzJqblmU/kqYnpcJ6YKOMCuJkMJhTuSyZp9OtcNh7lXLsviAjBx7Ym7ro8
JlXF9Q2WvV/ATxn4ZaRAQ4zaoqMo6P1rmYujggbE8+NaOI7YHgTUSGB8RzfLbFvWkBwz6ABBBJ3X
FzK68YDLtyOlcFX5N7AtMIVoDkAaih792V6UQ6Xw9aIHDLYFBwMBvTvtLBDErJy0xRERPCkhwqCj
iDy7Kmtg8bK8xJavs2Cnl91FSHxww4pNwcIVj7ywRirmjiI6nV4Xc+BJnqgtkwKMSOflfd74kFfg
lxorH39jjU7MzEYkBtYKtUI7i5EJq5bBkgxe4pZumNKt7IaFKwYD4sAFcXTOwGt83eWADCetFIJb
RBcvancfpk/nR7I8YZ//f+b8tdwbtRZYY6tTmQHG3ST5FqRSZ6UQ8sv/V2MhczEKuQyBz0+ws2n+
LSIXVXP3G2OBkA3TcL2ADGK2KhkypLUu6aOlQTSv8JhdVTcTtO68lQV/ipfypxXl64o0HTSe0wAK
Ah/MfTHItdQEPeZGlFxLYfwUTMTyKdcdFRmj85aXbqwvpmdedVC0DPx/MD1plUp49AlHcrgEqJMZ
m+iMvao3gd2GDltxtUuBvQr9EKJMCioMyn1fxwyYU+T1NJKt6FHdT4idyPK26HeGNoJkr17Mi3sS
ojzaBM5Xybz3ADAnJYqNcGowDO99MIXdalZ+9O/qfWMPNthFye89ATHET6MzX8hCJhdSWUMpRf1G
ukeWgS02eD2/gItbB5c/A16HE3RufZ1GJPgqrRYgC0yk2jXEFQPbKHgnuxIc+tp90Bl2GW3Om1z0
vWjcQpytII6c3yY8HOVK9iB+NGbcYqCe8ORHHkDtGn2/5y0trtqJpdkeqbpKBrAbUkGg3zLVWAGP
aLaRhzXo58K1P1VK/xzQbA6HrKA0QpsbmnyeapDMjqCHDkB5yqhLvDX1lcXZMyCeAVACNFjmAN7A
SJUkDksEq22zb8Ma6Q7Jpv1NDX7K87O36OdPLE2fn0QzYaOSrCixNUAeYzU1mgmTm/MWlg/xiYlp
AU9M1GWL5PUUWKSX9SW1x22+BSM40kXgAd+sHeKl3QD8J5hvCB55kNOdGaNl3YOWEVFnku/K7jmK
WlcHFnhlTEsn6tTMbNr6rmRglW4RWtidowMKbBkg0rdaM93yI9wTwnjQy7gDzpkNshnrvPmlvUgI
NM00ggczhvp1kEZbFBkGimgjKSIw/oatqcj6S2GkB66B70M00m/EN6cWZ5dPmsZRhbQ8Wj59f+vH
YFDsqVOJYgVJu7x6nwObrR4I2QzwaeKQyW0M0r73MbkzxO8crtOxzNYub+RWkWKMJUs3A31K+IWU
XFQgFT2/SEsZFCQSPwcz2/cS7hMEnxhM7fIbhq2BvjVTsuKfjU0t9qiANtVca/5YNqoQdM/JEIFD
KPp1a1Rg6fDH5OOqRpvZ8AheYEscBPhR0etpcjd0QF+9smqLJxxIkj+NzlywLKUpgJW4psNdUljM
rTbcHjfKa3rFrByYpvMTu+AcgdJC7oMg3NJ/bdXtVSXnDWLtDJTXjdTshrwGzC13erBJnTe14B1x
Z0L+Ci8iVAvmB42mtMkNaJgg1i7NpH3S2pWi1MKGhwE0Hk/lNxUFsK/Lhd6/pKIluuCL/DVvtpkC
dlO+kvpYHgRn1EBYo4BA4KsN5DqDxCg4tPRYeOiD6iIdjRX3sLQDGJqYsd8nNXaALL7aGBpWpWqN
lvD6mT7XO7I1HHqjvn5IVbtrZaPFASGugLAi0ckvvTp9CtamfIoK2zABLw5IDOnKjl7cYgZ0C+Dj
UcL55f5NDZDI1Ti6OkhfS/9KpJVdk22mr9yNMzvo6oZwydT/PNU82S9bmVRcHpo8rSw6XnX+XUOf
gvJYQS7r/Db+6F46yVn8Ymfm8jyaAQqawA65ix5bG/zHDgFxrR3tQTb7beroBTnmJgMb661yqUEJ
ft0zzXb6L19h5g1rrcpJK4dgP1MfeXhVRQ9qs5LfnddGf7ExTfdJpAEpFDbkQVFZIHS5wNv/W1QV
xEQTqgTCKV3uLZaLS01KrkYJ+X8mNSsPpTni65cvMPO+QRf5bFT70op38qaHRnYGDSLLcLKNZoP6
cypq3tZOB/8fO8MFpInQdhCCcGA9RPhIl/+65OiWw9MCIcLcdSmgq43zaWuFO75X9upt6w5OcxU5
0lVg1U54BJVs7ShulJsqHnSrzT5zrop/zMVUSVMQjE1pnq+LAa7hmHWgDkW/RXmpH/FctaqN+o1t
BwcN3RDTTi6Jw/aT3Buwr5vC7bale37fk+ni+WUS0GttcAacIwqIX79DVBJFkke/wsNVtrpHYoeu
ZEUXE2GGZrdOdE2dCQOoyeZ/WDv/x+gnn64gb4ec3Wz0BnhiIXAIomK9lx+UAegwUawJUc/CwLmN
D2HMk+2eclCOaBkkvRTeOTCHYrZvgZkOlIvvVPzjFvk/r/3/Fe/gsI0HkaXV3/8LP78CaFUGwq9n
P/79mL+nd3X5/l4fXvL/mv70z1/9+od/PwSvZVZBy3D+W1/+CP//n/btl/rlyw9OWgf1cNO8l8Pt
e9XE9YcBfNPpN/9/P/zL+8d/uR/y97/98fKWBKkdVDWez/Uf//xo9/a3Pwxk7ZAfPNlak41//sLV
S4K/vc3St//+f2nwsvh37y9V/bc/JGb8FfwMGrIUyoRggV//4y/d+8dHmvbXiXgCOqjopZpe4fgo
BSGrjz/T/4qLBmAEXUdSnsrQif3jLxWkf6bPCP0rPqNotsH+1dEYTf741zx8WbHPFfxL2iTXWZDW
1d/+wOU1OxAQ89TROYb7BuGMglaEWSzA67ZMR6pENt6dLTLzglo1OgUsUBo3O7RQAkbVBcHwTWEk
vhIQ8sGDGrXhlgAXz8rxCTXk7tDyIL5gNKxfSVQO0D3ReqfMs9qhaRmD0xI+NyxBe2wypfasioIs
09fA9Z9Lu1ZI3GX40OJIKG1KCB3dNok+0ZFqAaplOdHqmxII+R0SaPqL3gk8M5QAVS45YRuiRajO
QFjWrVgsdglaMd0exMF2nZS6FSA1dznR6Kqmx5ThoPKotoqRpYaZwD8eeKJBtyZu2R0o/BANGw3b
UhrzjZTg5W9pHkvvhd/pL16RVuA2EF34nUNuzZWMqHoSmQYurzyHxrQZDVz9UQZQULf6eAzd3PM8
SGLUDdhN/QEcCAmKc1s/0YKdagjxY1QQndK+1l4T2gHyVzMo4RqZF1/pFW9BAMaGh5wmwLEVYQjZ
l7guqx9ZWEFpAmh9/Rn8q8g41HlZ3LUi5VbXQM8DVL/Qjwr1ot0rU/z9I2Ic2poYPj+AaFWmZpqB
LNOiWh2i1agrQGhHaIHnsCjHx0IMxQ3wq4mlNfK46bwmsUrIkV2NepPtNEHKQxXQdJenaLkwY00t
ZBOkX8FRD9Lh4KPKbdKC4HUhQNNM1SGwoO1kXAWKmlsGmDc3GLxug8RaNg1frw/BmOP50Vf6hsRg
ba4KNHIlI/SQ0qGud6ASBj1arUOxwkAN2ILwhbjVYPu5KeQcPVKNukU5odiPIYEeSY8UcaTlzUNd
5czK0BO8KUnsu0OVxBbmmjiyVpaQ64mEjZYOVLe6UrKEXKKxsAS5Bqj7K6g58ViQjZ6MhRvrGTQU
dI80pqbUxc90iFok1xMftCO0oxdx1yQ76C4Ol8DUsG0ZBuETsKrBJoIuwiZSjORGYkTa+XIfOTF4
njOz7noOwSjZaA6BGvIDVdoMignGqD5VjIFOu8C15EEr06pi0R9B1i320cDUe4jY6RBraUErEXjd
IfCgXFnncbFTShUM5A1YuF19ynD4VT1J2xGj2Bgx949+1avczMIifinRBwihCFr+HLuqeKI88g4g
Ka+g7sGK/kKVlNCpQf173ytRnUGqLq0cnijpPQWlu6MPKr2I8JzYA1Fv7IuaVw867cYb0reBhYg8
uiiJ6kP5q+zDdFBdztLUTlUl3sg8h16gnMWp3ZEpyEK3g27pHnamCc08ENT2BXdkVnduJfzwQlVq
CPN0UBQUgfc/zJ1bc6Q69uU/ET2AuOkVyKudTjt9K/uFKNdFSFyEECDBp59FdfdMVZ6O4+j4z8O8
nIg6ZReZILa29l57/UgG6gdeN1EiWajWn5N9stPocbCUMZmg5ByKr3BzBywHlDj16MLGc1v5tnzQ
aqK3yQTGiB4Ffrwy6+dI6Ehvq84DggYuBeStSqo21/XQbSSNSiDMQCkyQ1LvGOy8d25g8YNJ4eF3
BH5Qir6+6BpmM6xS9cUYFxbc6y9DAsWdfKwjOCvD717egHfzzfa9u5WyMDtwbxFGVc+q3AxOR4Eh
DJdbTqke07YLwnobz6Pd63LonmCPafdGesmrlI19GmaWIBfxInMTjo7Z0lbQmxJ8+SwK+YLAu6K9
laEo9Zekd3YhjH4fWdeUZ162HBgEtyCP7mz4RrkgCMLwcXGfZximHLiKwFBGEHj1ald884hVewFN
+btTDuF7zYM+zAFrqzcVfPPBZiMOeuOjiu+dUIbHGd5zXyxYXmc3lvQhSZxix8tZ3Bsb4j76nvha
NU2yAx91OPzzjqL/e6macKX/sNYPU7fHncMytq+A/oFISKvWbF2ZSHWuqI46uMDXmFfVyOXumB+M
NGPxXJyLqDMPEcx7D9Vi8I/9eh5Bb8pXGZQV2ueU26egqIH8xuMrXw0Mtc7GAPaROKb/EsBnbu8k
WFDVSIBfgOXcc6UonFsqkAhuYhsEz7Hwu2Ndc5htkrBRx0GW5cXUM2zxl049wqMsjFMk9h0Gc2ZA
vQIzFedgWsrXQBuQC5lS5atLl/6LcQFd3P1a2KwyMCkM4MxzZBXBt4FBWgt7f+7uXVFAXxCP8wK3
UXw8HALDboOUoP9SST5g+LRn36sI10vmHu5Ls+Xw1GBwhkm1TzQChnSDZ3iLJ7u5Q06RNlBmfpVi
bI+69IJnF2UnD6ZBPgpApmmwR1Yoiqam0/bDqBhuzEEEn3bXRahmjNknaUSykdWC/xn0XYL/lPYp
qSf8K/98jyq/XN9qBVNiF/vGozuVRbRloVBdJuPJuWGwfzzCY90+GV0kqUZ3D8MtAA/hO8M9H6h0
mF1MIFNURMIymraAfaphFkBKEtfqPST5QF7AvdnPepf4dTq1DcJcDwhl7svVc2hYrP3W+A5q4sFI
/FuPymAXt5ICnyGx3VhnIq+JGscsKpEXrbHb2djewi2OcFiP84m4NCOjs5zw4ZbHkA8cSLGIjHdR
iAHZoSRwFZ7Ketg2cMR4XxQbj5G7dLBCIDEgD11RxQ9OS/HhVOnh64UdMNqgAayFFZirPoeuNF8i
1zgvnA2YJ/ciCuopSprqUC9xfOiJw8+jcGW06RQZ3nQbAdM2FTp8xE0tJIyDRbs3YKSOF85jO28A
GR4fMPThH5QrwX6wRl9aRZuLIwn9gVkQ8wFrXPIdZI/lHvXg8m3oZ/eRTViUNR7GK4cX7b5crNib
0ndFpiJRfBR4u8KUcpfcLHEdPyPasi6fTdJg3y2If5hCJu66CmYNwKqANWOahT3SOAGftRjoXYDQ
+m6Uv9ppwj43teXk7ZpxrF901GBerUAPLWMlK3aN4wpMAHaY2w66sVYZLxpzgolvfG4Fs8+e6OjH
grsbg+YTx7e+0yzoEFWgJqVyUqUPCrOnjxjqMufZhisrCT9ajH73MrkjdtPWt86BWjHAfwNRJveB
v4CCvA2fRt0DpxC6sFddwmU5wgBoOZYT0dtKd0EuCiQxDbAW2wimv1hCY1FPaQziDohU6CcdYe7r
voxShfDBHUdzRLYBTE08KLiQib54CMYlPrAJvtECgRum0ITM6VBb/2cwU/U9Cmx3gsV2so1XY8gM
flfFlyFy0AcDExSUydHhGkubhZSn+DNMyJOafIlwLtMgUC7x9yTScJKFf25RpV3lyhPtRHQCf6g4
107d3SOLiR+aSqgj+GXz45jQ2U9R2e4OqwHRqy+W6haILgMfSFSKEyxfANm2lUzGN1vOcHFuRR9B
7wSgAczNkS88Sfh7XcrKheKDhMo5jQlvopR7Wn+AVljdzrUHuq1y5MYBvugDVtzOWw0NFwjVbFHk
Y1ZJf/QJPLVZh9lZR08mhTd4dbDKQVBcXHs79VX14YCSg1iCyRPgcOWlQ3L0nVS48WpaZWYwidgj
+6F3BXFsNs19dVAKkUp20kuHRMY7HfTQI3ZNg7OKid17FYEzkCrV9btpRB4XGJDe4tZJ/ajJarsE
OU868Sjatr/pQHLLfQ5SBiEM6MfOzPVe+aglLmFjcoFe215VGoWyxOM30kH5InQ9516H4GM4ZQh0
FvAG2dIZcm5q7MsIvXw7uyY5+EzX+2qBQ7dOJMkL23g3S9O5b3iR/F0i3eFoWKn3fGi9fSLrDyx3
9tANEtb93tQcTIPtz9i5vUzIp2RaE613ZVAMF8gXnAcDscQLtg61cWekhTLuyiftBX4e9ay/78MS
ZsKDWS4gZIvM59bPErnI3cwVbGMaCASLIZlufb+GN0QPjEksSHVHOunv/CVgT+WyQo9xMjth/TAM
sEWx+Q4CTIsWPyfDoShqdhbUx+RrZZw92C4wGa2cYV8XzXAXGt7Acrhdvqu+9/HtnGgLb6jXMAz8
bdFbnMPYFJ+49vRPt/WXH46Yq0PntPGrMnD6jyJ9iBAnUhXYIMWZSH/ryMy+JgEDTMyK+LJYs+xD
t20TBJimP8yFY287p1SHCGbTdTrivX6YFsq7HYPn/08PAaDaSniYvtc6rpsMlXF+X7kai0/MtFrH
hZzyQ1QJRxIqQB9r4VS3gHVosLk7YcxzkArQgRqW8lzBFfwRbJPoUhWiarCXB4E9guRD9tba4EJ9
Id/hcW1VGvQR2ps1SMxgTplvjoSbf0+tvGUumyJ4ZnB1X41YROngqw4mjmQIYN28wK66XgKUoyaI
z5MF3TXXoQC0+WBLZFRMgd32UM/O6SgRZtMm6KIC6IxmSjY1VR6q1COt7rEnDXpTNjW4mh6fK2QY
veqePCntaVKhf9SQXoHohqT2wyMGM6mgSeKkMeMEehYYwXnAAVicsPfF8qJm6zAwNlh3C4QRWIpy
bh6HoS1VOoMbv8M2qEAcaOPdAIzLl8SfF4DaZ07uZLGA3AXhl49+cjEGmzESoOaW47Adp2QEHyxw
QO6NB5gENo6sD8YJu71AMAEqkxJMPjMXGEmTuOXPCOM6P/0qIVVGCC2OcUH9eyRD7jEMW72XtQoP
cG1w32MfpJoJxuD7YWz11gNnYgbZdjUpIMMYvI8orxz7TpkypzC0uS2QEMArXntJjgYMCgJV33Zn
S4yFpTvI6ikqJcVXP5HVoZiH6buFQV+DqVWLwmk3Uxy9POkQCZBWMX5Duhcj/lIGVj2DUbfYON2S
vJl6ACwV9I7ylJjFQ8dCMrOre9/fagIZNHxfPaDNKs2GMpf1NPwYojG+wU2mwDrOOEjC89AOD43p
cDQOkgCbbNyXp6EoOFix3LvxaAeKEG1Q/WuGvrllfifffHj//wRRK7lrwYs6dP3A7tWAiDu1HhS2
vm6HJA895h+BBmmnVBVTmWSB8uNLEEu7hWukxPTIop+7emngtc01wMctzpJfYreOodnruXfHxaix
k02BV+x6kOHjrB2a6OA52jnAYg0yuxGGX7jV3RPDhutjbRB5NwVDe2G9q4YtzkJtk9oRDpYAkclX
iFcYcKAl36NqM6QOA+Iao+pVhpXJ90BauKfKB+AEphNOeYs5FPTW0Z97B3SrPBtPm32Dc/qT8WX4
RLE7OH75sADwTp1pfHbIr864dOtvTIf+gSDX+85NO4CR3TvjOcCXvk28kJ8H45NdRHi1C8G9evQE
j54Lz+3vetWO+yCADfvY1CyB7ZIIdsBmwh63quUEVE1LMXnjBsMmDuLiZSyD+WFC/noakpUemGgO
A/gmaIBJg8lYWvezvuWlx/Zu7Yu7kDd1rmqg/+C8FDPwOg0gVsohOQQmwykYOD8Yzed8FrXdQrlB
sX3103EwAHUQo8ULZKvqaJ1RwQi+8qNHJdz2K5K85SaoGkwLjwZNHsyUASA2+9nYJOSmCRWY7g7Q
lBA2WsANS948k2KqbwOYL4PeBIQTAFjLCe5Jw4E5Um0UJimw0UFTOaF0dxrLSL82oo72HcB2D+4w
QjYaKYV6yfwdGVN5UFCPXdrFX7akxGif8cd673k8AQAU5BPbL90pnIr5XgE2fej90j3MYJs9Y980
m3Ls1EvfDdVO1LVBytezBfph2On8TOD4zYANHfgtsC/TFmNd9W1rvORkjNTfQSNZ9kXkB4+9BzxF
YRH5Ma0lg6wU0m6Iq/V2xvHxPgIidNfpkb40sQz2CJHObpk9AC60BJRWwpl/I41PH+YlYfcoUaCf
D63iPvZcUDN5AmNS2Xpi1zpjuGmsKX+Q0GLU1w7tlpM5ucwBChaecgOF+iF61ss4h++9Wij2eNoe
63ny9wWKS/c4uci8XwtSk9bxJgThYed6/XgTzXOB6oWuviEDhyV1k/Rn6dL+XPtOh/5nh5mEfIU+
Accn5bau5wLobVz3pQPv4kLCnj5zbqPcTDR4adBWxf4AWd8Hb/H4k66I70AdcnaBnCtY+dBpg/RK
bHwwRTYxOHs388JAvelavOMukblrg+EmXmb3AWeHdl7PufYbkVV/GIiuX0KnccAn6oZNhCLqF0d3
5HupOE7VvPAuDahC6zspHpT2k5MI0G0saDhuQQIirz4YOd8lLGy3hcfKU4BNuchg6wwgT7sCTamq
KHJcr3rGgGW5i+TIMXGmmvIEswX6OBY+v/wq9f+/63z8f9jTgIvI2qP/X//uFvylo/H4tUWPI0Oj
A8neH22Nf/3qv5oaQfIP+CnE6F0k1EUr7/+0NELyj2R1KYG7ZEyT5NdU3r9bGn74j1VrEEG1Ce1w
6K66zX+3NHz6DwJvIszheoEH/Ubg/1ctjaseWBB5EDRA64UuW0R8iKH+7PAtXiSUGCaZBzuynX/w
o5+hcpc5mXt2HgpMJHYnsXOBcd/8drf+1Vv5vZdy3eq9vvD1UCKzUd0N7ShzvQEDhWxR5tuTPRQ+
SCeeyowfnQ1o5xlqzU9+vjp81Md2Y0/y7OSfqabWJ4s4sTbs1v5V9JfPsv79b43A0ZLEej7HTXiA
Gm3Lj1WGyHTHstVi7jPx2VUL6S8Xu5J60HIkXoJ5DkAbntrpBHy4FgCwg3RfAIQOQvXf3+hrRdNf
rnf1hP05Lsrpn08YCMbhvHqBq1zcgSK0Pt7M/Ldus/+8IjqC63yVi/b5VRcfQFAbD77T5shXVpYZ
9TJLyCcL6FqscH2Va1lOa9iAHHB9aLDgafZs06wP7bIO133m/XItBvjLta4Eg4IPbOYci3U+ms2C
kzfWyLRXu+bUYGfMoV58aJ4gSjMb96YA0R7J+ydCp/Up/bZEY5AKf3lYY6bAdeFrcLVqJFlwWBzG
JlfUf2PLalxZ94e/XyoIRn93jWvPwEJ3IKSMuAYDxBKpdV88UVL6Bz4Uy/f/2aWulCZw3fVd5M86
B4cwa8xDB+BtXPn5f38VqDsxwRKirQgl4Z/vtahbqua+acAQj9LRPun4o2Lv/7NrXEkkCHoXdCxb
HN8V+nzIhrVzBpol/furXAmdfj3+//tNgGH485uEDaUVRvAaJCAw6RjaHN1XkIT6LJmm/9FNg+fe
n5fSTgCCRCSbvEEHoo+TGdmZ3TvjEH/yna594a+/1K/I9VvYTYBaLnjTNfkqAhawbilTA3J9PqG5
+7WBjZYLCnO+jlf7yP2zQGSfxeL/tOJ/u62/xvV/+wR1XEJBjg5O7nj3lXOh5EjJ498/Of9qc/n1
LUMKKXoArTFmJ9fP8Ns1ZvQxgR2bUDbblU/2tszq3O67w3jHN8kBp7QTcuk+XTagy59B9d3J/Wd7
7aqVuY4dGOFKPI8g2cBO/+cn0K2tohKFLERKtte/bEmC7efD+P9pjf52mWs5TbiEYikSovJEYgwD
Hdz6CY2QzZx8Ivr7xQu4/j4xTI7gvhb5FPrCP79PxcZGCNqgFblhl/WOyoc2F3n8uorwwIA3OUyk
NiwDwzNX2xVcVZ96KMXkJyrHq9zp15PFqY7+CsnYxa4+R0mqIqoC7HMMLE+HfsTuMzRFOCTt5uKT
S12PEF1f63q62ymC0RMJvjPqplAg8j06VO+gFR1XMdy89fMeI0SfCUWvh37/ddUQDrLrxCbGbf+8
03yQPo+XUuXFuwf06D7IDLiNx/Lplx1BFmc63/jnBnf9sGxEmmGK6a7cfCZYvoaa/OVjXL1Cke1h
7tdUPR44v2D7xWjRQ/uBw3f2Da0nLwszKJd7BhXeZ4/4Onv6dek1cY/jGPJcvMd/3gEyNA406KFC
jJpyc7e64GGG6hFVqqyBzV+RfWo18Z/iBcW0Ks4GOAJE19NwdazgEoKDc+4/TDnZQvW+tejfH5xd
gzXsfLIR/4eFFf1TWQWVXYITx/pxfgtPgNGZaAx0k7dfoHLM8DL9CJqLu5KMYKC0QXscAOkUTGT2
mdvPtRkK7u2fl766t6agnooNts76djyif7RA8Kl3+hTdIyzCTPh+PpTH/9Lh+fqi17LKso3qeWw7
nXMqgJpd0F6J9n8f8te34s/49Mf3iq9uKdz7IGZIpibXpMWdO3v1Z0LdVWb2d1e4Sp/Qy40jS3GF
NfcN99N+lSCPh2b7mSL3ryHuz69ylUFRpBeQPyAljGf/65CYPWHoKrkLOfOiPUSB/szE8+p0hBZh
Ag0fuqEwmQAE8zrPBcUUFE5TYPWHy3dPBiItOlhlJ/FrqDXa553/bejd7L98YLgoVIIYlFwP1gh1
f74D6LOzobWuzKsZwFLSV03qx+QT1/m/hpL1Kus5G0NwLmyNrqIYB3t3UIlAhSr3tnqdAr3Ruwnm
YNNm+drkTq4/2TT+kt38uiBCCa4F9eOvV/+3V3uVBkQ1qOxA6hjx0ECmsHHjAXXGqeNf/v4OeoCu
fbImr3ZDkSxO3EhvzgOIX7JCSF+k3FfAHxG/iF8TdxHnzrCOZT4teeq3vg/fDUBCVVeAgG2NCDcV
lCcgkEKkl/ls+lqTOAEpSTIpsgETVId56cBdm+r1ryuyMUVltkVI2b5qidNki5r0W9It3T060ejj
yLjazUOhtyrEbCMVc/KFcRjrfYfzt+xIVgZsZd2jp+I4KAL2LYhRLW6YuFdOCNHDIGM/D8tqhaeW
7KdGLQWiyUWdktlXj5B+oX0XdfQ2BvInLyd8GEhPqttR1MFH5QpwmykGinLIQsstc9TsQxNVTK91
i6OCM9tlO7oKuCOHBWAPz6Pn/ahUNO7VBEUpnXtyRm3QuwHtmH7RS8RBeVeSZ5WcWwCJmd04vBMH
EfXxzSgiLtMucgQarAk5wnwmum1dhlqnD7h2KMfmEtY+5B39gElMYJIbfpp5514mKHego1P8tmBh
m9fG0Lu+p2oLMJQLPemcZIlqoYv2QnmEeQOBAbKrb2s+jhuo1tsdw4fIRCeLg5rcZlsC9w2jKdhN
R7XfH1f//r1tYuegoa3d8KJvb52B2e3gIev1BQ1vEpvUEv1UlvwAkBVNx6JazphaaY5sJFHmBY1E
iWjy3jRxxYnihPxmralOS2ztNoqp84ymsWcwjoZ1nvMmiO962rdfrIq9d9EONQwi14aSxaoLpB4Z
Ggejm0NTN53gdwSNKLrTj2aK+IdTy24fWUiiSgh5tnyhTgY0So0OSo3VPA3uMy8W1KY9B9b60yJa
qD7nxH0Phrg/zmwFd91Uop5jtBYmIKFnCCG/ErSxUHgF4ntH24GkvelAS1bHfgaXUY7JO5lHYK1j
V7G8xhBy3veO3C0k6U9MU/cweUF1hg5EvYQ2sQiIPb9V6LekHR+GuxG6yj4tB6/56XSueAFdkiEb
Mnq4EbUDRnPkMJVFDrwQXSca0pp2aNNWdXO7lDh0dV0ERbFn/Xei3e4UFSOKy1URP841NMEUyIp9
786Aws6lA5UPOo5oOCxg/HjjkEUqQM1uWYI3aPVxI2N0qZKC9rmv4jIfrW1OUBx5QB+Tjmekn8pt
UrbJxtSdhoS51+UNENHDBcLESmwpbWdzR7F5NpB2VN4di7qEQz+06HJMTaLYafK1/00vM313ZgyU
z03pbmEbYTbNEkAuSqDPPRZtKHZNN7YHiGaXmwbCjCbt54LfdNIJ0DhudPtVIMJdSi9eTphn4egK
DvKeuo6+l5p1T2Qh9UfbjKj0JIgdaatrWWawN1vPaj6Dl/4UYp54AH/IL/1j0pbDoxM2wbbWNSQ4
mOdIyHp+phuMcbCvQzBVN1BFk5+8EXjIMeq6aGSRos8hvwZiYNLoFy/R3O78LngmYMhCczFCY112
ZFNU0jwhlgcQnQRLnaNHSsYxdYeu3cWVQJUUBh6buin1zkKLvlkc43zEPIoVBJwRWsYebHKiMlEf
c8j7d78fzS7UJbqSEctqEQW5nCEfWyCWucGkW9ilwsQOcovwcSp6Db2X16S0JuqRwh1oJxcVwq/e
iXOodc39ApbULXUU9FVlgWDNHHJMwlV14Zb2rYZM5r4q/PI2BERyj5nfeqcdIXZjnCQZlmILEX1X
pfHcwUi6iNtssMQ5LoWG1DiUdZh3tk+OLSUiX9pm3rdNQ/B68xorRIY53ku9iwQ0uIpFyQ6a5n7n
SEZ2ZO3oQtpebJfaSWTqwSguL/lK8vMhoUcskCfDa29v0fzHloUyCqtEfxjnaNl2bhjuHBEXqdQh
qHoG0lTN7bANhYY2mjpyGxWRTeFDHu5Zaf07OC3EuaXeXKdJP+pnJurwJpDdcsJdEfeim8INOsPL
zxYhM6sirEiUBKas7ni/9xdtLkMf2/1EaL1PCpvs4y7qj26r6kewCsBJ4tPPRBgOvwEoTnrICU9U
gXa91J37EHqquB0rN8qh8tMnMvTqTOMaB18wrTfS0XJHer48CsTJY9lOEAJhqKfLFrs0P9rQNucG
/foXiCuXr1Ab1ha1xcACamXN1p9B+VZVRO8lREY3MAULnqF26LA9dP0GFEb6alu7PEGPlHw3pCse
K2dSu4C67dvEoM7ICr5UwOuUHVRuspJfg5ZM+5l05QGBU9ziFW2/xN0C54/KUwBMz+iIpXPlBFlI
5yrv8f5lXcQmNyWzZhAWlUWKsQaJodxpvustDD2hSDHgdHS0f4BKwX2uPMm3aGTxzQJhf4Z2IUjt
2LcxFwNsXSdG2LIkBobTZP1drrqbsIIeR1RuklcG5CgIpYoe/n4sKr7TInBuYr8cvum4LDYNjyE7
nMWUfKv1LOucNH7/VsSjzyGiiRbIzoW/vPU9NKlB5cQugKxef9ETW87cqyow6snwEypzTlKvmuRr
16IQli00gHrGaMfclQWPNhL6wlfijeO7o9wmh6897PM9R4QPMKjoDzU1FK8Zbc6BsOobLJuonwEv
joaumNkMoVnbi9e+QLzvbdesjXmSSRVNaRVO0HL4PbmhgSVNqhdMcKAxNULcSyO8ZMY9T6XCLG1N
UNagmk45tXxK5278mcQ82Sge9buiM8HJq+bpHA/LvHX9jpy9xhWbyCuRZDR0vlnaKMlXgfO+9hYE
PVXal8Ed+Is7O+wWPtZsL1Ec29WlX2CD7+UhYAXbeFxNoMkH1SEeIMNBioDG0OzLY6wqcqhLHWUj
Q8+U9yvdBt8zG9AgfQgg8dwVVTft0beOhly0RJwD6HmOThf0eRVoGH9HjdhLhGY7VfBtLGJxg5kd
KGmY1cvRh6L8Zuhb9ShpAk1WVLbbQXkKN6Zd8jCSsI9C7kWQ2kUGiPZqLr56bkcERklKeMLDIgeB
Jqhgt5kvVWJvuOZVZgjnz7ahmDXB4A27FWOpLn0zi4dSh+Kdo3+ya0jsvEDZy+6qyFSPghos+ZDe
KZp5ryFTaPDiY/FdoaL5GEAKl06mhkqtdSek9RGyJ0eG9d62cYyOjhL6Yru6+oL5GgWpE1ikp3Ja
e/1M6ORUyDLcB60stziozidXdGYLPQlmDWDKYJ58fxjqtNB2+DpQpQ+6rp02DTCcoQurvjdFu1yg
t9c3Xiv1nYCOAWFVYRjKMIMsZ0D0g7YXK+G1snL4ygIGHZnLoUBI3QoTd2komv5ZQtigs66lut32
oQ7wSpc9SaF4amBcQKoRtgxOm5wdaB/ueoiQziLpxQ+ugeZJlwYD330ykLMjXZgse3TOJVbCt7jR
JNp4fk/fDDTcEAb6vt02lR4+OodMENTgh2wY048hxIkIpNZYr9VtZw/O1PwGOnifl61QL0jy3W+F
oRjIDlrmposziL2F5dbRt61Ol7KCNW3AMZ86kfAoyrjeQhNF9r2FimmZgy6Prd+nbT00ULksAvGu
+mkY0lMM+SRbJAnRC846JQST1uwmL7TwPcOGqOCrAD02pkmMHAKYKjDYsdBheowglU0hwGyhY4VE
ykC9lk8TPsVi++p2cKrmDi+uuYHXa/k8cNwkRw1woZ5I99DjvIAptcLdLB0GFFwfPcaCmylfGBZl
PFi7CSuFPC4Q5SbQPb0X1rBDqRF9g6JqoYRjEkTAAeBZaEoR1Sw9lBiA2wE+LU5FS6vHJfDEQQWu
yFunifIYnNx81Dw6e7M3bW3iDBspQgG5HFu+wqnafWgwD4/jaNefPI6Td+wLpI5iQG6oVXCBAtae
hMDQ1KTGblso6+bzouIeinDPbMJAB3sZU/2mEigam7Cs33kZIXZGfvmMEZbyBceNZuvXDQhlMQEy
YZ7m76VD4vUNJd6DxrT93u1DfJOlcE4maOijti1D/CqK/Qjh0gZTaigumhbJpJgldNIFzB+gqfgB
rRDGjx3CN9TDnUqTUWHjwgEszDyseUypcKx22LiLY4ljLEvL0O/zwV+Si+cg0HbrrD+mwVo4CanB
vYwFhHFIFsiXUuBqClPvGTfRh1mgOAmpIoepTaIUZm/6wWeJsydDjAmV0vPvkB/juFUNUKSPHi+x
2azKDygXHWebVIgvI4vRkoQm/hbCG7pR9TS+wabJuUHk4qdwTroRasJa1FkNDdmlRlkSDlhA/ZUN
NHCqLL2dh3rBZZ4GNDZdHOgfIxGa7w5NxiKLMCiyxZkQ60iPYfWs4GX7aKuyg4QG73YuXRgjsdmJ
t5Aqlk8jZOo99KxugaOECPyTGb3kvXBwbKyZ42JcZ8bq1Uu7L+IF3Va8exh+xiQkrILEDLhHLDAk
swxRtYM33bDDRKA2GQtt9UBpF+YeK4SXRnXMvrd2oHWmgqB/6T1omTGqae6qtlVfE9ZU9/EskzvI
Bs1ZY9ruIQnRTd4UhcRs2lAkB8gjcb+7OoBx0NI9Ty6S8WwU7bLxpCceHD9YbmHOS/LJVvO5jSe7
9fxB2tRXnndohNETzkHaHiQb1FZ0GKwEJEsdGlsBqjFSOM8ZYdjZZS7dTw2ff2qcW8MUwkPkuXhh
71k8xCg0TwUI8q0Z32KMbuwGP8JhCmcws2ld2zzV4RBiJ64UcI3IBGucF5D+ZJAm87xpPLqnNuA+
Bg3Fqojylp/gChTnMBxFOrsE0nn8rX8TTA20oZyDrCJiTAt2i4K6ccTvZ7Zi7OLh5uxnyIZ+sMRD
sQDiRn1sJxWfrQqG266MlwuBburNgfvaHXdEglAZNnmH0a5sjoLkjoCks2sTr7vA99H5Ajm8efR4
V+JDYrwzRcZHHmJ3dvMJYzoYPvMCpGl+I8asCSEXRG4PBbg7zTVJO5Cw10mZ4V0zWcM2kgW4v7Z7
kxhmuVOtZZeyK5GLMf6/mTuvLMmRY01vZTaAOdDiNQCESi1KvuBUZVdBa43tzFJmY/Mhm2RHIGMC
pzgvc/lwSVazLNzhwtzsFwGi6ICjfqtFgK1kEEfaVu9C4S911CTXtJKy3IiwBgtoFbJVUPFrjLtG
E7E1BKCxz71K/qo3yMRRKM4ePF44W7U1i9ukC1Vpo4hxutdbqhK6wB4Bk67h5xUqcMYQCruJlBQw
+5gIX8o8CQWen2C9hq7sP5Pnm0C0YxlcZTQJJMGSDkpTyg+tovlPMQ7nj2DC4zs5UYVH1u6wjS1Z
f4rSMvjMq7Xl/d1JhzDhYZ61k347NK35NgyadM/rKuQh7nU3ea6GjyX4x31uiYqb+R41LEVuup+y
0pivadQET5oXFk8WQMHbpBjMz0LnF29D16qZDbQs+ZyAy9tHdUNekHaNv4H6M1Mzmf+5iOLf9hlA
51ozdafiwnIzKzN/6YXe/ci5iD6Fadn+zNVGfEsK3oed1alb+mWFzWN0cOs+VL/Dw6x3Pe8Utxij
4pDESXFfcD24XpsMBwm36ccqq4d71jdZq0dCWfZDu+WoMzQeWUI7OpYXy3ugfun8TEjVAwQgpUII
blB3BXiNoy75iBTEYXuf+0MI4FgV01sh1dJfAqm8XY6ScTTTsnEUIxoes0Tk5REKfO4NZYbhZ6Rk
0yMYXBaXVjD4ceK56Jnak9WZveO1oeZMKhU4xLCRLB4r9TXRzeloyR3cbxQZn2M5U3YtThWfut7r
IN/5XrNrxkb+YbST9s0y/f6bChZ5pyQeQultZO1glDfWJhjG2kE0kIJhqwNLbyd2uFANLxn34le5
AzRR6Y2wK0VZOrBdzccJiuHRCFP5Faka5aDA/HqG16t9TaPcQECu9veDCOS/orp9MAWFOreu+OOd
OXnTjZZGnpv1gvQ7i/NgJw1CBDzYNHiGFc02ESR4pwTeC4USfA4rsONmLlmPVi8Hj3Wpm3ati8On
MVOTg4518gEZ7wyi8EABLBDZxZ4AHVSuR8hGo6bfN6Tff1E3ydyx9IsHOSsbd+zj4hFKoYH6glSG
d0YbFD+sskucaUjbpwkS01s1P6+1Ti53VZLzkMeEC8pZZqY7WarlHyLHKsSjPt11DTTyjVma1kab
9HaLdVO4jaVUcmPFoMCflp6rFSnJStnlt2Y1KU9N6/uPPH7rJ0uDGWUFoGT7rig2gGh5C7SWdxDF
JvlcytJ8Qo6DrTSjslWsXv0E8ad7q3tlfEybIn7BcL7b+mqQftaNMbijjBTuctgFrjo0omv6RvJT
gtAKyD3ZjF1R3lVR4x3bKApffM9q3bKIGl4TkTXdKz412NGvSrcmTYefNSKuX2jSZoKCcCTTsjgm
Q3jGgprtEjEjFxer6W5USv8hSIXYicpYdNupMvfhUMawJsXgTgzynn/Ok7gZ9LC6LwHa7qapjOxe
iiBPBM2g2kCTFWkjKZ15E6oF/QrUjzexj+N2KVj1QZMCwYmjQtiHBccZzmT+kbswfWYeg70qJIJj
xSSM4ZQnsKvH37lIcoJRYPwaytrvrNeUjawOLXl7T9pr+Sijy3AcIJurd5oxoKpikvkdKEkD+hWT
4lkWBigUqURxuYJpNFZYoFGuTQ9GJ8JcqSJUYOrI2EW6X2/kXhZQ3abgDglA3MMdN3hsp+pt0+f8
OzWonVRhXxhdoDp6afiU2ynmq91guaMoFV8KP8GYmp9pi3qIdlFmKNu0C2F8dblsbQZqf8Dv4Qxl
nCsU8MX8xvJz6aCZXevWU5B9lnLtmxpOAhUxz8DiyuPO6DV4M50u9fGGtSnbk6wapBDp8GSoHm/v
1mhJ2dV6U2qZcDSiyt/75ZjbOhbZOxzHUWuoRNzYqlb4TnbuOa1llLehZOTukJbqtlM964bqL6Xd
oUq2ULL0zUqf50JPCY9wNGBBn2JWuMSS9FU29FIRFrTiyY7xQoDf5ATb2E5SFyPlTfNM23NaBU2u
hF1iS7I0KCAAWbDkYXZF3b0Wv/ijvzK4Dx0szTwd2zvi8KRf1ky1WnK+0wQZdSpAoh1AcLk+fx8w
MnMInB7hpdCcU5dKoj7kS49LNXHQEIOqM2yS1nd7xCB8Mfnz0SjUKRHQmSHGOJSfNzWNaAwnD+6+
k8sJb2qsHJRqWIHiXPgs0KZVajWKoc+ScucxdDEXOjUYAPEaN3n/lFD6jVdCXPgo2gx2ZivQNjWV
RQhFphIn0GOCbwPZxZf7v3wvXPkqH5EIAK1Pg8w/4uTLV9ZYQqkmSM9O3fSu4lDXdS33TX9D1gV3
w3W01IfO+hySd4SKtBKmDctucBFy4Ju5Xjhm9Swmj53+E1Iy5ZO/mm6l8XyhpU4skOJ0FXi+WfNH
PBmcGnSIGaCe4Uz6X0XUbwL/2Yc1IWZbWAFO0ya762t8Caeee/hnARcrTxxywSzJaJlNeKGOtCmR
R9Nccau4475cAVt8BAfN0bBxkDQNBUVJWaAtyqmo49ygy9045efR1W4hrzveX+qDckzuRUfdWwfD
gXWzEvfdUusMg0FcuvioCs366HzM82nN8RFJ8yKhefPm/1DeBgfQuusdVDvZpkjcAEY23Olmtir3
Hyd3hiV797FTv8hfLGcNNXHhWNEQJJKhGfD/MRg6/y1hDD+q5MinH/LWTfKmUbls4x+t9e36p72w
38/iLDZjGRu9wJM6ccaw2hnVri2wYK+lle14IYoBZoHzhGBotM4L+mTBBnE/DFU5gHWWH5rscwMD
L3i7PpALpwp7AVwwQv2zvNvi40VaHSemkZeOUNCK0THcpRu3skIu7HDWBnUwiIgYhxqLyaIU3WdJ
C3YmpAkA5sGZ0Dup9GOeBXuBxvn1EV2aNN4vBl30+Sx7B02eTJoY6A29RjZd5N0ZSDHkpBFavIbZ
lWcUx2LVGxIWB+/3vyoZi4nrIS35ZhFwybsUGrZYIfnVZtjWP6ZD6AaO/Kjs4sfMnWkTNHEfBld0
4u2wSx87d3aMDbfG6/VxX1j6hoTGF1waa76LFqdbwUxYKC5Qbsx+ZQJQBvPzLPzcjWtY4UtLRkYy
lcRMmu+jBQfAE2RBKuDZzsI83+ukPvb58Nf1sVyCCBmnMRb7uNeKDlKsyKOn3aQ/wr32Jd5Zd+23
zjWeZsiu9rjGK7i0bBAYZ6tJFGE+2LrUMYAuvR4SR53CbZF8E3oFXvqv6+O6tGiggkjKDH/+CKLM
UAwRczErHFSDbLOHYqTntlJj3F23mzz40db+HVy57fWo72txuVZZGBp2qIYFLWuxAQWLHpyGboaj
lK34WEHk/K6WWfEj6vwI9iaYx7YderscTCSYpC50qb4NTp1PBU0UrTiaQa/aZg1+hkI3Fb7GxDYw
9DN0SZLISFS7sULscSns7XWhC269UtNutWRoXwXYMabdhpX4M+0z7Z6Tu3vOgJTQoa2Aew2DfIfk
C+phsGaFbdDKMd1OlAjTOB1n7AMkJ0n33BrbmS1FTv+3mYjlrYK8zS+xCcS9b2ne964JgseGp7Db
el4LwUGgYa3F2Z0fWLnbNGO2h1sc3QtVgcSG16viiwS/89GrvXHXC/p0LLG7O/DV1Bs5B8xgmWr6
Msm9Ypd1Z9ojvdefUjQWn6RRpbfjU8N9UJJe3xs0BJ+1Spd+ULuMXoOe9/00mtZRDyPFoYULZUui
h8DZ2H3F/rZwr3/aj3sRPgcOVDrwazJccZlh5JqoJHMazVvYLmV8ccB1XA9xISekWC0ZCAcC3idR
W+xFtYnpUJSgu4et9WZskUZ0u5tqX29xfdtVG8pWn6y1/T/fbOcr1jLk2VWcnB3i3xKIKE4pz2ef
+zW7LW7Roqs3xjZG/RT1u2Py3OyCe8meWWl0U52V4c6b4UNoldtQNHWNi3GxWUpYxEoZM6UdvZrJ
AjGiFFtqU049PhkWwKYct8IEzYS+2xke2oc1eoIt5Nnrv+PClzX+/q6GjsHw8mKeYjjXogokhuf0
K8D7r0HY2tdDfOSdzGxMas78RYC68Vc6zy8qqaHnM7+M6BK/Its/QK13rC/xMbdj/PySH6CdyPn7
xqW3/GmNTHbpxD2NvlhXiWlVoSDgxJgon4Wm3gTSgx+tPJouJcWUkcGf6CqqBphInQ9RyMIk1FGa
cLptfN/gGtDvMJr8Fts6zAjrt2/r+9DhBbqShFzYNEwty4d7kq1jLfUxWyFI1HKqineqiTcc/GOz
97bdkU69HUfwDU2JErC9tno/7hvCItULWwdxTvKt8+GWhiAiEhiVNJysgxwon8Kkvx/E6FVDQtMG
BtbzsvpzHso7qxd6LxhpMlVlERWSfhiJZg8pywZ6JLj17xbfdPVHX/LqKW1/395535C4ORhHMiBo
C5o7xQcAKPAk1rKTpc/yPOvks//8mMWR2E9egH8B0IPe1t6m9+8dOBAH6MzdZm6M2sLKGXzpUkcH
lXNYFGdu4mIdF1HAc0wZ//7U0n42Ow72xarF53tedX4wmYaFGQU0G4t/La2hDBPwn8Yrz+mkTXKY
HN3O76ZDspUf091svmkcXYTwtjXo9/5LZK9xYC4trdPwi8MiinJzxKieI9lCuSw5oMS18bUvivcl
qH/72p+yCfmKPODMd4y4ghXW+ULW1BS4q0e32Cw+S+rBQ1aq+XNU+FmI+QQ+eShQ/B6wkLMKx0tV
W0/fqljfGPinXz9kP57juIfMEm2IxalcKfPqOYnSReZQpimqRlEj3RWj73TVuJLfXThIMShhs4PY
Z90viXUGOj4p4C/UFIo30ew2Q6c7pb+izH8xiKqqnGncFh/qnXQ0e8XzU8pPKK5uKrPaTQYcLxmh
p+sTdunI5q/XKKpSEFKQVD6fsTZIzdEg/efoRFIm8sjnHPxJb3Qnv02ey21+6GAK5CTND2ssj4sf
y8JihssCVezlbSH3XqOqJad2BhYq0o7dmK7cuZemkSIhAHkFqJm09GlAdxg9OiB3jgz+eVSPwUSH
Q/90fQovBsGnQeFuRzF86VMGdkJOYroBsDlvu+apovU9xq9/GoN1wEtT4bKhdbpcdGNs0jUU6tKp
iy6gGRBNGxQZ7+Soqlam7MJdSijwlByuInSLZYGpkzIv7CZett1WtlXbeJgf3H9beAlPxTMCJas2
8hceoOcx59PwZNv2YyQh90je0DieBuFP2qe2t61cc6PY4lZ0guMfCr1zbxHRwhlK5h6lOr6IiF5e
IgHjhnRuNJ+NceRps/YQ/Li85xAQ+FRZnjPc5REuIouoJPBfQ2n87Cnp52hQ9v/FsjgJsbgMecnx
8FXAwmEJe5v54etUCzfFKlFpvsTP70KesojS8Ywmu+Jtcv55ItHPaA1zqnolnIRGt6Psl0ybrUEg
5/qALsyZxDqHhU9uA/1zkUCiBJnpVsbbWQbbgzDeJpD/+B7iDXcSYfHhS2DgQSU34My7CF2mdMYH
Ur+JsvDX9aHMP3UxaWdPikWgHEJlG9QD1ueh1iJ1Y/6QJW+bDfk+7fKvTZVnzvWAS5X4eU2fRVwc
5UGktoMEPtXRNqDsHAS3oHpHL0a6QanrpXPZSxvxpyRsSjf+eT32R7r5HHs+mVjv7Kpl1dHQcqBu
HWVpCDGfZycZfOqOxaHY0u1+CLagUJGU2wT3lBk2yZN5QwF35eC6sHTOfsH85ydnSJcgyJDAi6JH
+1eefRvEr9eHeKG/cD7E+R44CVBM1OONyCCA0O2m4F6Nv6qK7GTGzwGQtJcK4MReNE+zBaN76YuV
rT4vlw/L6WSCl4l279dmq8wTXNYKz2KwRX6T3PT98MvP25tQkj/TI17JDj7MqU7JEd0fKp2yTBq8
mFMFuJqH5nbh5CHCivpfSMmtfLUPRwsRZIWVS9JOHrJMP2R0clUdAp+TFqAKqjx9kyJfcquy38Vq
/6ep2xxMk6nxc1lDUFwMZxwsI64mCnC1KMBN8J5SpXoOm/plZaVcmrbTOIuVAjwJmENEYqM9dI55
5BG8FZ71x9AuPoOgsZtys8anXou4WB1xD1dpgFzBh6p20Jxuh8I/XB/VhzTnffJmN082OZfm4nTJ
TK+ILJq6jmJOO0MuUYgefqcdsOvrcT6cm3MctKko3MrvUlPn28yTAjAMIwgcMX/DA2vTgAKzigrF
wnsqfCvL72O2s4i2PKUnARHdppjPrd7FDxBihqPdDzbWGBtE5Q7lw7rHzjxTZ1t5EXMxk6xC1PUl
Miz8Dw71TnDbrbCT92spzjs64UocfcEvLtHERAKEIntymE2NpL16GLeSG60mU2uzuEx1hKQVrCRg
Fmu3EdDysrbSXn/UH8zNeBtMNGPQENiuShYo1+dRX2Q/YPwr1QcdRVS8t2QXCKUr7QYb0x5bv0Fp
07m+Mj/eAOcfblnZL5oUkWvZLx1NVO/y0bsTAdJBHivbcjNNI9KPyX3oNQAfx70IkK+o3eu/4NIe
pDcpzoVaCsTLrhNOCZFXoeboRKixRsLOVLFenlaM5y4GIZGgIEBNWF9KpBVaXylqQ8dJUD6bQw4X
522SVi7TC8c+OR5vPpnLhSLOYgsESlvrOirR8Ow0JwkMp+9vGkVAijVbOU4urU1C8bhFZAJ5p2VK
2ZiFVAK6Q0ugJS1S0ZkLAkwdu71ho2X0w7uZ69rBysX5sXxETVAkJ0LQz0Q3aTmJith4uWmGlePd
mTZmA/e9G95IW31u1iPEY+HlNdfUzYf4sX4U1pfqhY94Fn+xNwQLqUVR4UU154I9Flrx91muAb6M
w9XnJm64zb9cX5yXtsdZzHm/niRIjW8CP4S244i71h3d1AWSsIu+5Ae0Bz6tqQxcXEEnE7y4y3M/
83iJkJp0MA4hPyJu+7NNsk0H8HNlXPPzZnGOno1rnuuTcRW4pXkFkEUnOqCO7w57UIN2tZGpqK5V
6d+hS9diLS5ys0IjtPINvDzQjP6d/GVtJ5SGMO62lbuWTxfugN5vhl1nD3b++ndTZi2Zv7h2dP7P
BNYCEGLxCAtrWSgHA2m02AMPqd1XIFPb5uX6rK4FWVy8oukXHDNV5pRxcjd62qehNre0hFfO7IvL
5GQsy4MGetPEHVjRHbwHpb2ZqsHRBvzXFcG9PqCPRYx5y/8TaqmVFFRdkVAapKe9625VfZNsZw/B
Ya86WGzR1rFBhK4oslzIJLDT5LGsSigeUsI7X5kIxI5gNOEZRof5zdXse+739Uzi8ml2EmexKht1
zGIxJk472vm+dQcnpT2YwQU85vepm9IpnGU7MXTApNAOXN9Z8wS8kOCejXSxJvVATxBRyRlpJQIp
Vw6NpK2c2WuTuViRaiJ6laW27xjTI164B203gx/q/fV1Mv81H3b4yVwuViQM61aAnoLPVRz81MQY
cyEsT3rvR13jKanf+N7r9YAfS7zzwoQTjp2kSRVx2WNNBRZmA/sFaadG3nQsFJnGFC9xFcBad+xc
fVvswCOZ6s6KIB2u3cAfZIPe41PfpWGlylTczldpW1RSm8xCcMktIgV2fNQPyi7Yg+NamdpLZ8qs
ikZ7TQd8ukxDO5ydpBBtZEeWUfEI82NQ3Ubp88p0Xkg7QZUAR6JACrZkiUVCEwCgstHzAVGr2jaH
+Ai+YjN+BSgB+GhdufVjj435Ow24WJhKYMZ5Cg3eGe05gQF2sPMc3XkrD90u262lLqvhFgtUC+vY
L/H+ccC7F6/tbpYeK7/qm+H3LLa2fuddOqJPhrdEH2Dpw56eyszRtJ+aemtVdP1xQ9eZ3v/my3FS
UsygiElt+3wh+oOGDg7prWO8hPfadp5GdTMclaMIRmz9w30sis0f7iTe4tiMYUVADuDDyU9itcnv
q618VLaqWxxgeG6kL9VeuMuw+76d73bJ9X6iIbty/11Mf0HSgOoAAU7KPR+sJ8kL6qZlnIHvcfC1
mvKNQgo6m4undmfnh4T6NwWJ8GEt7KXj+jTqYqaLYSh7o+avF4J0b2jl10FbQ62thVhMrj4CTRoS
ijlqeBd3OEpzoq2sl4sr85+50xYP6LADMxHXdNqz286RHEgqPZx9u/4U7mpntgU2dLv7lezo81+P
/FEB8X3l/OerLSvuspWPPJtQWuu2fDHLLqJt/in+ji2wI9jqJr0z6IvIjvy1AtyQDK/dp/k7Bt/X
NBAvFGNYwQZPTfaMqS6fMbQm/bTq+Y7QB11R2vsU6SQBAZHhx4jc8PVRrwWTz5cq+rK9WsDmcbKU
Pl1cmw9ijI6CZgZOLRSHOpMO1wNeXkL/jG7xYMn8AdZ9Qy8ggeF/6Es1vRczvI9XxnXxAj6dxfl3
nOxBs4cZJUzM4qw4Ox2Kg3SLcuhDvMO+Q0JnVt/jUvSX8Li2C1cCY6xwHlid9BykDsto5MDZSk75
fW7kDXb4mLjTrnUgzsAxQN5xe31iL13E/wxYW4InEG3CgyZl4yR+ckj67Bgp1iH0rJX09/r3Q0fv
fHiSgOGSkTK8KnuF0r8BBbRyBKwNZLEktVEZ6eyiFVwhyaWkklM1P02vWclbLp4zMm1+GbloBYD/
+TigbWNW4bEOg7Q9ZjW06Hz2M4wdpWjd61/mIwptPln+ibUsh0iIMWjJPGfD1tthJf9diGzdcGM7
/2SAaKH0vjMeIecj87wrdHsNvnNxQnXAxqC5SQWXYt8phLkB0iXa2OK93H2bhEfJWttv86peZtjK
SYzFzaAOegP0ihjJYRYebvZABhnWan11bSyLNwn+yYrWJ8SZt7WJMdaWx95rsmG5mBjsudkxdIAU
wha9/g3X4i7ywQj+3ijWxJ2RDUnyLUprjC7X0vaLi1IHYUZfETWYJcysNxWAxO08ugG1DemhbAOn
jMDetysa8xeP/ZNAi8+VmcOEqBYFura4z6rYHsN8K5iPaVlhzqz9V3NHH20GYvIgWhwZPmqEvi8R
rCheJw3ZrOA5Mb5c/z4XjyULPVFNV5GUXz4QtDhM1KrluNesuwKQBmov1wNcrBKBBvl3hCWfr8NG
1wsrzlf5Sdpiz/mkINmLX+EX74DN2SG//SZvEZpKkGeFfLyl5TuiyPQvVuEfOaz8Xx3jz1zmrzrQ
/3/pw2LONZArPiz/+3/l/+PxR5vkp9bytEjn/9m/PVjU/8kxp/ASReSVxTZ3zP5lLI8LC09Ei601
yx/jOMQf/duFRcKPHkojzXRLR21cUdgP/3Fh0XBhwXEenLQookHO6f1vq5jHv0/AevGfT81QFjsc
GeQZ8yeKKNHwnOUHnV87qZTWvowqiF1lkRPn8gaSOV7AaN/2byeT86/Ip5GWici/Qing4/GttFRj
PtJOMiAUDmMfc3DZjg5TiEbNHfAEGwkdeM9beVs9A1P16RHZsbOOUV0clx9iL4YZ4qw9yEyo3RYI
kPTPWvClNNZw+5fmEpCNAYQSrBkt6/MBTjhAypnHXCIIdten4j3/3Fel67/HVbnSn1n29d4HdBpr
cf4Hfp0htoA+XVg1T3Ke3Bm9jn4TUoEosUzwttPwKaqU1O69dKv42bfrH/PiUDXeAzyiMQua1+fp
twTCXlXhLI8H4sJpUMrEX8sWa1j3nKfXQy1O0r9HOqN9mVHcikz5PJSh9a1ZAYizQxywhyT/NuqS
ez3EpdVhsQ/AagEd/8j6U3MddBOro2u+6unPvv0axg/XQ1yYMEOGvMbzCU6Hac35ysniV6LY1wt8
C20TM4tAHTYjXoUT6VWn/vl8nUT6AEXUwxBHdHa7XfeqI3v+Rk/XABtL5fb5m9Cvo3E3k8lljqHz
0bSIIWitn0j23OXJXq0txhJf/E9v6SF/HNzGjh/w91uBw16aQXwduU/BfHNcLpZcLUwINqCvY8Mr
GrbFmIdOrTWpbQ7x4HRGm6zEW2bJ74Pk2OZc5PSmdrJ4GRpFiovovCr6Y3pfhZvBSYpNTb6c76DY
Ov5Rd1AB2oJ/s341n9bK+hfWJBztf6LP2+JkwfB6yhpjYIeVxqzt9Ybcj4KyyPVVuRZk/vOTIEPi
iVKf66LtJ3XsiIHyUivlN0sQVx43y77Ih7lcfLzEGAQcolP8EmhF6qTH9F7Bgz0gKbWXeWhYB8++
PrQLx8bZ/C0OYwnBT9wcPdEWWm8X0UlTc/P/cfYWZ3AVSJZPX0y268bCrXLamTI1S7PN1lbinJCe
PGb+nj0KzSBiINnilbb4TFoVC7EySIie5fA4fua55I4ykD5DubdMz7EQXvGQOSpEGjLF2iNgHsa1
6It9kNKiHyIWqq2Fo5sgwOl3yBQNNfRzNBDtcBDs1jRfr3++i7udToECPmAmhS1y9KQXOzISVqaX
Bqh0YTE/lLaV//a0tYrTex3tZHw8bUi/FBDikgQYGM7m+exW/lBEgxeDjLR8o0euYkKnpbLEb2Vm
wKxRBPwL9Sjeta1YfRUkXbARUEfjDsrmHngHilp6PyUbVaySlyZpRrtSe2Gr6q3nBnrQIDeHLGEy
yQX/naztw8A3nmEY+i8aHu42JrDynRo0GH8KyL1/i6KivGmCOus3XLvjQ1P7mvkQoc6IlkB0e5N1
yR0iSSLSfkgI3fRoRiWuIEDuBoQcbEWlEh7Uydc3chJJt3WFXKmU9uVWF2PvUVYFaY9t7LDPFb04
TnUorez0xbZ7n0we9bMeAtVmfQmPiaI6nkaRyaxNcRMUf5XaSoCPrQk+12mExcGojrLclRlO3jOu
wnuageImNmgD7jDgSgVn7SBZDbg4JBUorIrXMiTtITuYs9/bUwx0I/U28iZ21qFha1O4WI9kCkKu
68RLm9zWkJKT13ATF1DCzCGpiKLOCDseH+dLXo6aqi3GlI403STMuLfVrbXpd5hDueUth/ROsqN9
ZVvf1iZzceH8vTxOAi9Osh7FQ5Qw58CQjLzXGodis/3TiuC8QE5iLM4rVSkaUbSI0eDd0FkvVr+S
y72r8SxPjNMIiyUoeHI98PLmxDhClP+Z2oiN3evb2LHWy7eLs58Z4xNRpMDESweyvhSh8RH1RMFv
UOzk1tvN1aXw1tpBlaG/vtob+/h1zmMtxhV1oxyrc6zGwWEhYUXQanANu9+ikG7PiKF1x8YLa1Eh
oeMNoRqwzjBXOF+LYzQ2ojB2qq0+ibboKpKjV5v4WQC5bj3rAU6+FLYAShXPqG4dVgFLi9vtfX5n
6XBt5jxLH1BoqlI25tARvnvrXclRj5RR9tHL/E1pd7oo4UvAGfQvvqMcrl9x7yM7X0aM/J/Qywq5
hv95O2DCbXfb3m1tTAyO0TeIFbR3QjvcvApu5Rb8hiG0s+O4XwPLX/raVBhg/CHVxI5YZEiCAUra
gghtW32iffXL1NoIYtXaYdYHz//NUGF5oTZA3VldlnxRQddDRZ9UezyiTVfa7+n0jNaM75pNeIjp
Z0X3BpLHW2+TblHFXmWpLhKK9+8MoV5D0xIBjQ8WOKoKP6spWtX26xD4MkrKxQv/2MZDGeX6YC/M
K2g/GD9gp8CjLCv5egi+SERI1Fa9WyX+HsC98IdxJb1dC7K4JDBmkMWMM8NO1deq/FLXB7NbI+J8
BPNhv3Y6ksUKGbxarNKGkSBnukVdyBGe0ad3rV2z87erfmfz37bYDmfR5p168hgxkjCbRAxHbHVn
gDiwY7fO6VLTIP8k/EBhVt4Cn2Iz/lKjVeuzC6vjLPbieY6C7RTrI7EHCQXu4mYEHRP4yM+XhXN9
dXy83ec5pUbEPiCtXQJxhjxQRm3eCUp8a2Xw0vNPfx5AJoulsDcrxiwrz8CwBXEcCaCOqVt5WNMV
X69HuLT2TiMsPpQ51DKeHEQY+peYZkB4O5krDK33ruRiMaDqxs2n8dSn67z4IDCnLCvsENxXd73r
HYWHcJ8/C9vsUN6zMp5mPEpN65K+6UY/lE78Ork5Z/Z9jumi5cCB+PLHY0aKSVTRz6Op+UGjoun8
WmpqaG/6kN76JjgKq3mWk9c/jsIVSASaEyZ34mLUUtnz7kAwx5aUeiP55Q6HBiRa1p7981+zmFws
uXSUyygvM5pFGNmrR133UJhUdw3kg3j3NxRrDeV2YZ2chKHIfL6hNb0LCpwXNLvLre9S2X7Jgsz2
NHnlKLyQoJM4/Gc4LJrzOE2HbY83x9HvjIfWcLxdi7lZeCuqbn0LrGe163fhtECehZxMRoVtppqf
B6xFmPgYaGi2Gb0E7T5ua1sybiTOjOvL4dIuOA205C5jNK2jIsSHCj9HO0xcqbZ1t8J+fDctD++t
r5hy7gXX24pUYTfqA7baaC40953rwVzB0mllqi8cXmDeIGnpJkPXl2Xf0U8U+J6VZqdDu/FkxRbC
3ytDnrPzD2vzJMTizqlRE5vEpNbs4U3aglh4a5D2Au/W/gKIbCC6IAA0DX6UMs+92OG03vZ71J3W
Si6XRgr3HhmRWcOEFs75J87BiIUhGki2vKuP1kP0mO4Tx3NCG/ipsOODbNeAGh8behpamSch5590
cv+p2tQH1H9Yxk/lj+B1dPsdbj43oGzvkA+34Y/Zb/3X5D5/7B8Cw8Y0ZpXEc2lhn/6EeUef/ISi
a2KfKjyO91XttH7zbDTKE+ImuV2rebyyui8dD+RjukniD4xyeVFVamaEUaRpdtEedX/cJek+CP4Y
MzxPKopXOkU0DY2xxdlQTsowThnfsYSc7+v0fNOfKytWvrBiT0PMf34yaa3aWEoxEKLZAs4UjqKb
UCL2Hr1XVJZnNZ/0pbG/yI/JRrKtY7oVvqnP13/CpZmkFG/wQCTFha15/gumDl2IoBM0WwFyXjX6
RmgB9JUvfx6FbqRKSQ4NOjKL8ygoofax7DHOzIt3ci3gsvGEN9T1IJf2nU7jU2LnoQ2nLibTyMSQ
l5qv24r1QzZ/xd1KcWDZOJvfAczTPwEWc1XEYtopVaDzEtGPqOQc3ibsXuX9GovjQjYLA5o8TGbG
kLhbxElKT5kaf25XJMJBjJ6yUtzkbf6g0qaL12DrlxYADxtR5jpHhGIJah09JIJqYZBtUbBcQwEh
XLbHGi7e9Y9zKW+Yu3CzooFFfrK40FGJi+q27WU7hNV+o6RBtssCv7CbIZ9tGyR9awVyDf3GqJ/S
pJFXvt2l02nWfeYJqSGfuZzSSCuTrC9kegYNQp2o0vfhQyfI420Ktvw29eXx7fp4L3xDZH9IuIDM
MrPLxCLTuor7wUM/Ct56LR0EAZ0SDfV+DWmjtf74hW/IAxkAGKqgHIfqYnvlMXbtKc5XdlF9rdXB
znD8iobD9REtm/Dz8ocyyL7iaUpba5lXBxUOVZZE6WpEDMppbunB7yRwiBjn3I3b9lYCBz1nDmti
j5f29em3W15uVTxCueHbDWK6H2Rr3wh/LkNKYsJtTfYMX1xc4mXxKgomOUDly8xfyvauUY/in2sk
EQJQBg4lc+vbXLx8/Fz0Ml+2EBJDPH+bF11+VGIrdGUzmuzrX+rChJmcsljN67M2zjLVyrt6mvpM
gEerwKapDSTcv12PcGHBmdwZCBnNlQpa6+fnuSLMzrKSLNtxDyJDoD2BzxeuoStQhfmvWSR0JlrT
zAoVtlkm7DzMMGRpZ0wMxMO5otATW+9ekp9mQNMRGIj+X2wj9iuDQuscAfIlvz8ghaDWNyvcI9fe
jZPtxZ+kVTH1S18HRRfs2cHTQ8NdnISp5tXSEDGoto42vfkpMVbOuksbFeotn4bk04KCu3hjcKzi
z5pxf5TVpnWDb/3n1A1d/y7/Oot4pFt1W9/ORvBrj7ZLRZ/TwMs3R8n1EqkpgfW7AQURlM8c455L
srhfJ5Ut+8LzcUQhnWsLpUtIzcry0Ms8f4qEApGhXWuP9oBcIIP8NN1PtnZUXOFReL2+6C8d6RCn
0aQ3afqReZ6vRgH7Kz30Snq2MUZZ1eC9oAExbsp8oIavCa2j+muMpAvXFi3GGWio0xb7UA/MIIDQ
eSRkiknvGOg7OQTZnvSOhTj+9dGthZr//CQVjUvMBdFVle0ez5vmVcJwWA9/KH64EufS0aHxUECG
9P+QdiXNcSrN9hcRwVBMW6Dn1tCabHlDyPZ1FVBFMRUF/Pp30OJdie5Qh++38kKWkhozK/PkOeBB
haTAZzvUTXujzTQK0r238fogqvNxZV1lAroQb4BQeg4FwaSMUtX8GR+G444dz7SC7hTZBOjGm/MU
czfetQW6UM8B+8gHO4tp80qBfvv+3U74fS6Dwb0n2e+5ufdqZ9WlDejCc+BiBeAO9+LnMdkl9yg6
gqw4vSluTTRIZ/t+yw/WpkaLNIja4xkOgdrOFXeyhOy8n7SPdhcbvw1L6EK2nYW4t1uXR/tPyqNi
H668x+nWQi8zZE9Qzrxzr91jl25Kz0e0hjOH7NkyNO2G0spyCLoA9Uf2BqTn/cNc4Jib0Dtw5PP9
f7rAgKwjqGrAbyIz9HmG214KV1YQsmO77NYHCwXdpI8TWizyVXiVcejSSfhobHGBgX5CGG3vIyLg
37iGwE920+krd9ZFX/BvHGou83V1Zgs8ZBGHzuXabufNveCrNkYSdNMB3gu+vrvsjt9cI/a85Ln/
NQvhlc8TmUIQ1CsI8C2U63XNwdUoboR/LMZqFTTgH7pGcHdpnHhbALWP/lC8Y5awMg5EO9TVEQLP
6g1z0gdn4yfoo9bk1X7qZgqRZASDKxCc10odF3YpwgXUwghOJv5dXGhBDc3KUFVOzALw17v3RH37
65s5xBWDABXKV7Ov+zyXdhq2QW+gtDo1+VOYImoYbegfTWMOQm9Uw762dqGoCneDwj704pDmRYPq
Z3NB7pqiwwsKmAVrba/om/+LAihhrJwNPwDlO62GFY3rx+tF5POZhGUMEQhDdBufsfRXQJxAFNx1
4j4YwNs9ihfSXpOyuWADoPqZphrJHbQUL1arY6nRMbhyVPitYssrkJYCJ20mVyZxXpPPkStBgICU
ChgxPdBTLtzPZA421QPMOHds0/2aS8M5yKGjbq+Bj7YiFyQa1cZ5dZ6+Nnzu9mAX1X5EDYTgVb8Y
HjYQKXkTOrFVBbuJmk8Vy7eWdm51Lo+lgF5mAJWurjB3X9u9OK0f7C5cE/EaGVIks+K0LcACeq+C
K0+BywObAfI44kC+Lwzw0JR51gdODMDthnv8V1tD2FikwBZM3cao3MdpAvejKPrN1yO7kFvFlMKJ
4xEPtAuO+OfzQHTvSWjcYVeuvX2fqK2KodE5vgy7eoMVdX+oJNznb2NSr1f2Go5wvb2W3700uwG+
AE8Tc+6jnCfnQzCTNiyt0RQHbXEKLLNQePpcaaI590UIyEDGDNZ8BydsmVAN+Iyu4ATHwvMg6cei
2ipjx/j19VxeGAcOA8F7cW6yx1p+Hkc3QpGAmwI1AMVjBR6zkl+x8J7IWRy8TyaW+8T0QFVQcRd+
QK/I3Kv8PHcszp4O+h67a0CMC/P2ydwiNCoDmlttDXNNt88FNHxAfk//vmPLheghHMwMqgBP+LLF
XVu1V3dugdqePyQQro/QHB2V6gqBxYUXFRbFhaGZS/883kL+zXFgBh3eYOgI+6g+tc+zSNqAwknb
xdWPMr4WJ1wAssAmHjczUnOmyF9s7TAQ01AURYDuyOyPyBn4I97sAudrVBDS+d35P7RdgeQFmuzQ
py57BRF7GTPgWqwWKQBylzfVT5Q+9xbwurosIze9dvrO7/IZOG7ZSBCBIuVMMgmVXd7weVq64tn2
FGQ38UG92lB/uuJ7z8/HZ0uLtErfAxfM0tyLGwAz4Sl3qsp+/O0R/GxiMd+TKiCum2MwSO9E0im+
Iy1/5Qxema9lqrcA87nNOEw4tI25AYGOnuxsVPy8LHz5ejQXgpVPw1m6c2OsWdU6sEU2dCv3/T1e
5+DIQkrZjdr1uwZaXN2Qh+7mWlbywqvos+nFTTM2Mw2yN28L6KFHSBo9hT9zI7F+Zhux626hv2I9
Uysqb67tx/M757PhxZ0zhJCfHSsYbqonPGUgBX/njemVrXghoEYyGZQrCDpnQpRlyaZp3FK5fha8
w+79RyCDY+Mb3Rdxsypv2S20OIG+vz64C5sHbb3vim+XRHec2hrUKCw/tsbbjG9SlsVh82Z3V96W
F07aJzPzzz941GIomTHkHCKedEhSvEq48efK1jyPWNDehGvNN9H8Ci63xTKpsqSOFlaA/YG2rhty
Ig9g29sRSPtG9Ee4Al5WRh0H2aB6vE42+E4X9dkRotMPqUxQRwPyfEbM7o2hCfDnGKDPBhoo0lgV
D2HkxXW86w/9PnuqbrP7EB3b3Yva2dtreZELexTWkeCBhN88BYvB16kFhmI0oMadm28H6idgSd5N
7FrYOb9Fzgf5r5nFMoq0506fY44L+7U3n1zz3qPbILjroKF7ZTnPX7TzfP5rah7xhx3T+W46NQjR
4gal2iExV3o1vIuHldv8JYjSrXGSCYQCD9dC+gshzWfL85H5YLkWJfhtbKxkt/Y2A5QkIOmz9XZZ
7G/IsdoYV/ALF5fOQikEKRdkHpdPl5r4VdhbMKcAcdT5n2CEriS79sy8EFZjVB/MLEbFs65TA7S/
IUG9mokN2+c5szPTkHmAKN95TypRR/dGJ07sv1WbFPdQ+TxeK0teum6gV4EkEzg3bbKESA8NJTxU
JIinwli57nNh+RvVbfl1FsB5x59tVcAIEPWGeF67C3cB+fWS9KDNRGAabOb2VfEPaLUj8QQ96UNz
lRP/UmDlo8ZgeWiaRf1kmTybhJFrdzQh4ptBGtRDRivYgFEYvA2zGAkDUe0626Tb0k9c5LB/o+j/
aP2HS/a9DRnlT+jbLBntWlRHGw4inzgzHm3+s2/+musX+qCQKkThE20doGZeBDNWMxYddKeCWOQ6
bvnt6N5XDhTtyy4qLOfaDXDBZ4BiA03aeAOGuNYWd1qHHiaZVQ4w7Xha5K94fr5j6tHykH5XUK8E
cd01KsXz7YkFJGhYBMM18NRLMYWStzbpOUnjUqIs5YydEyHjk+NWbQAJmQwWf33LnQ9xtoc3Bnwv
KipLn9Uj02s6BcrUhfDSWFLpb6xeWVdm8qIVDAlTiOD5jERB9k7IB99PkRwEJouh/hkMzbWhnF9j
GMoHI4vzBslwV2D7Y+pUfl8MBjZ5Q4DB9HrjyqRds7TYF42Va7OsYcnx0ijQ8s3TTeSVf/94xoB8
FCbxSA/Ax7fIy7kyFaVjBGk8TCqLQDf4CkLDK0O5uDIfbCweICOhYJgBaTuU9MCMOulHu5y2X2+x
i1saRYwZDITy57IwIyY5pGnuYLaU4YM/IwRDyNhDLj1Lj3ysr8ax1+zNP//gPVte2w4tECK4j+NK
3lZreSNi+8k/zc3GIEzbJcbVBtJLO+I97IPkxXuB8rNNu9eT4UicoED+ssrvyoUwIvdWfz+R7/g0
AD9mjNr8ER8GltUoV6cmNeKxBg+yl68dwItN8jLp09eGLm0KdOWhDAO1bJRFFoYAUjJdHRpp7Jv5
g4HGc6mc/7DvPppYLJJvZpalU5gYuLHtynodSPb6v41icXwEbQIy1Jiu1GY3pGydSICnPvnfjCzP
Dzzx1A4wUmIchaXXZWW+/W8mFj7P1mg0tXiYxnxcc99LypZfGcR5UA084L/rvQQohGne29TEYjBt
RWM7xZN0IxVseCBij4fr/2k8ZJETNGjnMCIxZRlrwqgU4cnIyF9nN+cRoeYM2cRZFHNhQzUtN5Wb
GXEzOj+o2/3qyvwnSPT/09L8a2bhcoQhbHuwmRFPRAKxV+RPzpjvvp6ui1fLh6EsnA2TrhBBnmMo
jfzuWeBea6u3ur4mbHBxDyASAE4bld/z8nnV0Sz1YIbkVR05g7yzHHnrGxZahdlNXl3ZBJdGBVA4
EI/A3uD1v7hiGNR8M+Y6aI8u0oMU37K6jLjpXUlwnj/hgIf5YGVxy7g9zwhYozGoNNVJU5TkJej5
rdUEbayaQq5GNXZxOlVs9fWiXbpBwxnuAEUsyMjMdD0fr2p/ygtihOJ9eHyFYiEA9/2krjS+XLQC
3CuE5SArefbiLxx7nKqGAYAX6HvUUG7yq4yWV0ws2w5lH6IX3TSMmL7Zf8a3FtXkWegNWQx/T2Oy
vS7LY8+L8vndNIOY/n9UZyR9ioMrN6Q0yV7cXy4a+vH41jHfNVCmBAsqBfWcBciPFbf3g4ga6HVn
QPkPkAu93rxxAeD0+WMWJ3xgNcGrFR/jP1ZZNLPDiY131N/DPYhL1lcZ4uY/99XYF4d9hOaNq+YV
BaXtbX0Lhq6D9/RrJsTnP66hSy7MM9hY3nvvIXRwpqZXGGWeW0ZGkwmUQBG4kI+0dF9JEf6YeHrl
Pr6Q0vBgDBUnCwCu8xxDEYxeP40YWO/v6j/qBbhmEIJnsdM+6MQGluXqVF44+58sLs7+FFZTlUI4
OnHKu9LfjqgN9Xfut2BH7mbhoNvwht1ChkkcCVt1V0m7L9xvs4gEyCgQsZ0j8kgxiA6FKSNGhsqa
dOw4T+Rq8H4hGY5Z/dfKEn7X4lnn5Q2sFGBKaZ6mNEpfxJ7law3S2ZtmO0IKz6u2BXjWB1SfrzUF
X7gcPplfeFk3UHkJvVoMEuoKka2BbxXX0kYXsu6fx7g4gR0aIHMlMcaZ2VZWyG2u3G8CCsjuRvcR
eLnSg6uSroDm39/n3WfTSN64ULv3UST9fIuXU9tz9KIbcehDULoEYYSDvD8prsTCF9oMYAcElEi7
I3tyVosN8dIjRoVL1tyPqxnIMuvueGvzcO1QXMgRfba0CFeLmiEzZmMy54yGkUG7iJ66x+pxFlw7
HmWPHsk86tDovFLbGWF2rdHhnF0aHv/jUBeOcSx00Pglhqr34WP+RMFMgh72WYYnf+teABuNqs21
ZVySMyElHc7zimY0pKTQEblYR2Wlbj4NOQPvJhZRNVF9aJHN7UDAKTay3wZPFbwI6Hj0oywjfbV5
/nzUiKrw+PWA7MQD8SzpmLdGZmvAV5PmF/gxqyf/QIvIf/CO3t3AI+fNjMTj9VLrey7zkzeZzaIt
jczNJXjILc4nRFqHgQYeTey+sW88MLs9hL1niMjqqFIbC8gfkcWBJ21rD3YsIb8hF1THllnk3orb
hnzuWtd+K7k0f3kajcIboJJsPBOUM/0mQCkh8qiGxgQVX5a+INzOXw3Ap9dmD/4aYxT01Of2j6xw
ydZpU0yvKXsRzXxjv92gqg6lmbNd5YTqFIYt+zX4bv/XfWOYAtTPkUeBkg+CisUUQOQbnHc2PtSv
8piVuD7YhGbZbvN1vHcWPS/MLC6pwek0MpMh3FvQrsty6xhPmf0NDHKJ7q4plJzdurMtCBYjvsRm
PovUad8LZpAOaCxfxKI8KvBefD2aM+e1sLBwnalle0bQTDSRAXoa2R/p/ZzSv3YeMAJO/WDOVCOT
+x4xfMhmCB1mo62huFx3RyoA2Oj/Wsx3tgCUCzLwBLO1PPZtkIWD9AqWIJVxElLehOEQ12H6+vVs
ncVRsxmAZSDRAQksvDc+ewknlb7XGC4G0uRwgsear6qpiyqQ539t6NLCI05DbXFujgAj7WdDDRJP
VSqxLA3JvjGAg+yBXwFdXRzLBxPzJ3xYFG01VVETPDIl/nzuQBxeDhuSFpGYfn49mEsnBkQewNwC
ZDH3iH22JEHOh4zZwBLPLqORgfvJ3nnZMyP9egA11dfGLm1o3IRo5Zs7H+HPPxtrJLTXCPJnia6q
k6J4VIQkXdfNdI1P8dKoZuA+yEBQ6zxDAfYaGV0jtFlSUnOTktfSNaMyXw3emBj8SmLg0lp9tDX/
/MNaEVn5kyLwalZeHMhk3zaVGVm+2NuUr76ev0s7z4PkNpjPZgU2sggb7CAFBsGaMH+kj6TlRR3d
fm3h4gp9sLCIC0yRUd5kkiWDI24KHxuwaW6a8hrC/OL6/GtmKdAgm6JCKmXuEod2XED3jfinbflG
Wb8D0f/+ekhnDxDcC/A6Lt7lJvKoS8XoPgdZIp7uLCFF9WyoLqrBcFZ3yegBDhAWG9zhm68tXtoR
Hy0uJhEXYVlmdcoSpYBTtLMh7ik7FJo+gyiivrIn3g/NMrrwAVBDcwzqY2dwB9Mw+9ScCEuajBfu
MQ8Kb4jJUKbfBHj4DibjaGHxh3zYpDk137IMdSWgvFLdRaVtaMRbWu967fuRa9clSoadikE08cP2
IMhTatv6FnbuuMk8qm4yQYqdMgq+p609/CN02vxxndQI/34GkcYHrSs6ceGSlnc58NaGHksBMgSU
Kpo8fTS1f4+rI4z/g/sD5gVpG0Qn3uzPP59epyn4wCtEDH5jFTeGbxkbI7P+fL0hLpxbH9cQ3tyA
sp6Dg5XHh0LXPQJAYiCsH0609q6kQC/vOR+9cyjvAfq8CLAMLriQKc2SMnujvKNg5KqcdOektKRx
X12jHbswIg9TZgFp5c7t5YtLLwRxMeDXMKe94Jvddd8N5iVfT9o5KtJzPs3aIpgTaFvOXBcBlrln
v+culPY5vG2T8o1t28eZMeaarMhli4hOQcCLKTzLhk6VY4HLCBYzUEOK5If3Ns14jx1UF8g63KPU
/Hyt8+XCuqHbBUGEjyTFee4QeS3aARICJUtuHgqn2qZo8lVGGpnOlasdvu+CsY+rtuy27QkAeyrD
VYiyfbWGIFYwRYK4em9VMtxoc9KHKtPemvdNjfdnj2axNveCExeD+VqFeZsI6ocbZnnFoQszTE5Z
+LdI3vZrrioZo3WTr+1+DH5MzNYbI5/8m6p2xA8J1ElEaGtG9mgOB9rZYFHyWJbeW1nXvBZup0pQ
SqB/Mqq8tEyGMZVOZPKuOzZZZr0GrQIbrFNDdnDMeA42Wij6TGkXemvtuNWGO8JDfrIEMVg7y89b
j745ls9NWBUobYRavZDUaNRzkRamBrzVbnbjQIuVyKsujIayzg/KD3T41LiD3yXwEgBvdQ2JKIDf
Ox3S6mfopnyMRMCqLSrn7ovwBTGOk1KVuLd8PmU/s8Fpgl/SkA2aXzqvSJG+d7ujxuPhpg7GLBqB
1b8x8YK7GUywvrKuM7+3GlywdhcUxwyJwJXJKra3y0q+2oqk26xv+hXN3PQB65bKqE35cGShhG/O
nDrRtJkiLnR7MrAmO2pM7iEQvt56YujWTuXJoznJKbZzka3qXBFAl5w6X/NplrrQ6kGZ2txlFMyj
Idg57y1EaHlkFhO6OC27jiev8uOR90YZkSIyaf9LhzXE7lBmb6UfxnlTpgfPau3jBP7UDU8Ltp4V
41YzblevhR10u8nm5arpRH/grpXFuQj4kz8oM+lNPUZ4REHTalTslFuD6a8y3YzeyjSksy4GxFF+
HjSAFkOvY618d8xj3pXDeuypeSJV364IZLIeR483cOXC26hQ2InZOypyUpeDiNMCNf1I1BwtCb3R
UBiJ/bLs49zz222Res1KTmF6tLntw0mHQTwGqcjjMaX2t7Ey21hz0cEKSsqllef3Ie/7OB2MIils
FxR/jtHvq9qv0UTG8xKYQmscD5XVsltRTMoEr3vYelGQVf49qS2xM6uQrUTF2Ca1zfRn6oGbJzIb
F6Qx5djtw4xZCa3GejWGLhgVTYj/laNpr1NtBtuJdeLYqNLakL53o2AMi8Rwwy6izAv3peF561Er
CTrjFokyo5H1QRrEuaG2265HGlpRG5SgR8wzfzVSJQ4aqKsVGlCrdTWVxcrpzTwuQ9t/cV3xwy20
H4HIst9w10ZRVQbWkwt2hdhOGwDwir54sTvVNQkrTQnhGd0Wm6mRYmWA7vaBuJL9yfy+BJdGS4ER
quTarDQQAPVYR13e9cdRKnXI4aoe80AP22CCvG/Q3XBdj98xPjOhhNQnq/XsW4lY4DFVLn8rpT08
E7tuX2zRT2tRyuyekdHYDXZQoi/FDoddASGPJAUOCwz3bQcqyobTUzs4flJljGG6KnPcenLwDzyt
EPK0U27e2X7jHeoJ75HBSpt4qlRDI9kWxUlPJUBH0qwe7UIxJDizPt3o1CqShk7oeFNpeBSTVSfK
Tv1VENb+2tOjfVe5TRq3jZzx9GJYIV0wtjitY7CRliEewGDUvPWtUc8CjiY6xnnN8ud+ktWzrqR1
DDKbVetR+VViZ8RDPOYap6Ach1XW+OwhbUWGpjtbFrs6zdUG5EfGXhPh/nHa0PzecBxIJA9cdBNT
bkNLeCQpiDBC2US4zrrYHRCLBLXv7LnVhM+2RcHKG7Rlkpqtteks2R6aagzvARVEUNiR8YGJgpxq
odI9gNDjT6POzSQoRXoKcdfdT4EwTznoANcgQW8flduSNY6xuyatarZ23TnfLWeALDv75atA3Shi
820GLk1QROcB3zQWB0o3s+1koG61pcghRWNZWonFArrtSZdBzJYx/TL6nK9pmJNIZRmCgJb3J6cD
Z34B1HSFLdSbTy0F5i1mfZ9tfLdCcxAQSFGfOX9ygPPuBh99I60f1HeeVcu9UbruNjSL+lsBTNuT
yG2y91U27Vulx21Xyy5WUvgsqoKqPCECbm6DrjIfuhbdEVGIvNq2U06+9Rs0rhbSuG1zTg6jl9sT
1gd8z1IGGVonLKtPJuIMd4Baj6vaqbvvlIviDfE3e+h83PBRNnPCRN5gqD+V0Vn32eRXUajwSj4i
HEYHemAE32hWjyeXT35xnHgoVhrQqlgwRY48T4ty7iAydrSGU41aI6hj4Uk0SNoqdVY5XkkPzTAY
xx4uOQ7aybwPTGa84M9BVcwwGWRNazYlGdQ3sFEy4bHYr6ZwJTNqRy0dWoHoJOA4VHVItkFY1EAq
0OJm4g55gCQDKePAGIJT3RqAr5kZ74/FMLa3XprpOx7aw6NMR/GrTWVz15DWjt0CCYgorGT+bPFq
OFV1B5Ct05m4uek0PGi0Lj0ZDlN/hoFUaCaidfpowNVAAa23y8c2c6ZV55fkcbSn5rupst8NYLSr
1AD0GoB2tW0zt/jTWDr8h9WN30R+71UPVAZyXVi8g+j85DpP1Jf5i2P4xWNbMGvV1nkNihyzs6IM
5bjEzAdvZ1lVwSO3tCQUyzp2L5yqP2TQO3rqe1m1kcCfy5PM6/hNK+z0l+uOOI0AaCLsgUeMQVlb
s7gcenjggaWHAStz4BA1WjmZbXwfHSM8KauioGnL02zdmGGHu9yhCu7KNCEUMjRbOrbFaSzTNgEG
YXztMXGbQet+gpA941HO2uA2qHHCI4tlbAfWGgrmTb9nN26r6/vMqMxE8tY8ukpyBgKgkuwbJ7xp
WX9kLTnZbA3NF//Ryid2X3eyvHGYw7C9ar6dLECgCd8FpWU+I+cR5yGNmaPy2xrp7bVy6YTrjxss
MgzX3Amp6mgqcLZR0xkir+tR2HCpo34VDVqC246rbeqOQzxTt6Do2Xt7iCLrlyCz+DaHvzmlwTgd
M+4Nt0aA7wPzNE88p7F2pVPWWw79gxip/vIFXW3hypl884Az2Wxdl8pNN9GiiYagVzfoK0cHMoM/
QJkO1YeQZOvQN+RTqfNpzRFmJp3RwxcJP3z1w76NWGDUqyLw21MKeMKN8jSYdiYsIUWe4RHaO+Vp
DJVYdVbbvFqMazge6f92BHTf0sZ2bgUi1if8qnsSFVdJ7uXt1ipKujcdhXfglIZ50gm/ugOTPIA3
Vi/XYTe1uBXK/rmzbMIi3y2GrSaahhHtHROkyoOfHWTQ8AfaQzqStGO5h28KVoU9+t9aR+YJAdXN
nVbAkkZtFpDnAMrqSTsiqwMphZY/tND4eUYlnd72pmruwSskSVRPhdhxKe1doKrwjowyWBHmOEnb
ttWqmcRvt2rojdGl07oJuJGYEn+VKmecEHXV/CEouiGSucs30NfhG4r1nPPt5Z6wYEIYn3PcErTA
/9QFuAIj7Yn5o8PsQJsKv26rAT8mfGMEDjsJs7N3ReePIJnT8JsClb4taUa9hc5zfdMJ5e8Q2Hnw
vhJFkp41vylF00OEqh47tKPDqmjEPGarBqxr32hd1yuejxC3tvrivvBzM+oa8PPUhpEn0hjoSrcd
SUyLptsUR0gbZbNyOqu8ISlDXBZQ80EZVnDIBo1ZYEawzqzBOJi98Lcd6atXaXXYFGOpYlrm5GdZ
pGjTKfpya4IDaF27bfcgQBl5VLIZtngJFf+AikM82jmrVq4u22evhmhfwIZuX2jD9eJyotaWS1U8
BKoBehysCWmEVwjYY2g9HEk15bcldRHp4TDAl1hZ5f7sghKTUE4OBAZCwp6N0rRjOwusDXhy1aOs
WRi9r09vo+s9InoafsqOIqlMirbcSxfbibiGftJ4rSZymJyEgDDzeyXwFFNhGpD5OofPBwE2LXde
q5tN1YlqA1Emua5xQyVClRUS7sUUpU3urT3jn0b+xm4RiDklru7BcSh+lNFT5vBqxEuNTDVqNQqb
YqAOv+8y1r+kahrXdSvELXfccIPdUe21weg/ahwsG/GJ0d5TwY0HBxvZTKY+BI5gCL2TV+fWYbAU
8lamO/Jfw9BPu5RU9DsAu97RFUP1BBYPK2EFnD8iXSZ+2RkwLrHDuuzk2X01RbYNLt6olA7dgRDa
tyPPM/As5XltJq1d2U9eZoZ7Ii1y63JvuhuQhv5BfBe8gZ4OWR1Z0mBT3Ggj+OkXDQXvmoWO5czM
ggT0Nqiet+YcGoVhcVSdJL91z2i3QujC61Wlbfc36JxCcDuxcFWYfPjZ1n4oV8WQ0d900mGB6B4a
EKDELlQYEye1X81AGvXWbJtwQOJZj79wOxJ8vi9GRIjI5T0FeF3oGA/wWUzYmJ8ILqARdyWb0rsi
6LHlxoIXt7Oo6iseBsNPyF9oYLN8v6eRKRQujfnBsJHGaBxkFzbtweQUxM5EyrqKg7G0XSCrZHpn
EjyJY+Kr1tsauS13VW4KSHi11YSavY3Y3x1SlGRa3xd0Z9W11UWKhAVe5VYV8Gj0WVnGDFV4FGMd
azz1xExfpOjZN5cNVbEqzbRq1/lQjz6IH2qQghM3wzdIMThJ4bbhUVJclEmrZYlo07EqfF+LEQRu
iRlUoZZrTUacAAwG+y6YijHb4ApNRdyqdrQiKRvcWoVuEEBp19FP0ij5Q2VVITIcToYrvgrdHjQN
BC+BWI8ckxr4jJ0KHwuWgH62f8BuyXF+sMub27boB3ScGJX+x/QLC1dhWWHp4AjpkwrzXCWeGvPq
HkiZtoymvCRzvad06q2udR7cBWOVv5GgZt+Cqc4AwvIEWKIpEr0qgVsOjG2vIbwCnm3ahnuvgpjC
0a6dFI6cOXc9SNRxCBjRkIdLTS/JxxRtGgzMdTruuiadWcrGFMImBQ0Rcwh0BSDEZR22RNDIJK3e
VVzMQM9/wGJ5XAv8r5WpIVm1dilkAFZGO+l7B/x+fQTSqOwPOHDtOmpRvnwKQYiVJXIc/Htf01Ei
/MkKFRfW1H9DbSFNd7QrMIEjuO5phD0VYJ0NMAXiUvWdLejNsBlzdLVtOqKCYKvTaqQ3ulAdW6N0
OfykXoM9jCQ73bcTRF22MuTZFJt4+oOXahy13grhGAheq4L+Bk1cCjX7zsJq28wJI6Uz+1kzKK1g
L7v2q84tbJ6C5d3OKd6/VOJo7yQ3s27VVib2hDFI/uBWkwqijE/TvodjdhLDdCp7Myk8vJKagNYu
cfLe2td4Fr/M0OFgJfHa14mPXMMhrLhmiTO0LfA09qDyKEDo89IVDv1p5Y3UEQ9ai0VenaUTSM1b
9mAMLj+WqHU5a2pw5zXA7dYkxBf5rUUar92lpYM+n1aGfr4q5x0LOqMUYVGpjcMkwuC2L5Hijtlo
q3LlCRcpvHoKRdwPyCNE6KU3RZRXff0oFdH/uAW1VSSHoj0YtmG/4uqZbwUT+48SUJVHvpVOIuqt
Ib0Dfq353jPcM0ZNcHSash6mLeDMhZeIGixNUQ7S8GdKIbFH/K7/Nam+CBNfmjguDh30P7L2PLDG
p6mRgL4G0cpU4hek5eh/Zm6ZaVXQjp0Ivv+HsP30IcSJGaFbV5tqbkkXR272kGIAoJZFeWbmXlQ5
IMWrPUvu3dQJX3MEsTdWgBMaT2LqnrzRyFej16rvyvk/9r6tOU4k3favTPQ73txJTuyZiE0BdVWp
dLFk+YWQZZk75AWSTH79Wbh7puWywrV75ulEnHkat1TKApLML9e3Lk73iBNRvh6Aq1erDMZ3biQF
h5Eu4iFJNOF8f1fbCzkvrBsDGxjglH1QTM1WjrBJGfmg7kQRVKk/Eo1yyg2ZiPiUezE0rvJY9p5z
QzONUwPRI5VRM9dsFwCZf+UTWhxm6VT7YQ78r9INyikug2G8ZV3p3TDX1ViTp+IFzM/pNbA5ixFf
YG2EwrJX9X1eRGASd4+MYBs2rMzhcdla85GMk3rA7SdbEUicPKFwirgO6MrCXnIAABNgJpnkqldO
sxYlDQ8zxIcr4HPmBtFsRYxab7o3YW2eosvYrGVn+muvysMt1XS8KaqQHYFpo9Cn/WAkLMv6bV5N
/gO8kkni2GATjDVO7ROO3YdWN/MnVG54ffpMXdd1w1du46Eb6wwGgxuZhKTTHOGtwQjbgp3I4Gul
0OrmXETD0JNtYA/tXmbK28yjRmVfabphs2UklPNiHUrZXSk+9gc/I+MuD4Z+2w15k+K8A6P5RQNi
a3s4DKSpd77Lu7UnWiMFQcqOAfeSl2UFB0ZGzF3dhvbOzcN8L/wMawPu9UeZ282ucFm2tSfPByw/
OrEqmjnxMV/ifFLFmqnAiyqgTKsBL+2dBdn9pqzCcmVzU26rGe6Zg9t8Q+f2uQsdvqWyY3hJgAnA
qrRIitb2YtJj2+t0xk5KGMUN0a2/mo25g+cnBTuMZD6+DoGomNH8QbkmYmPdur5viynbI3dq3NcU
bASP1IgnxHsDSZQSEqIoZEyZEl9FONZQJQCtyxWgOXslm2k60cH42Id9t+ahPWyxF7HEA43+obJQ
4NftOKVYWKZUA3KDAm9IKoFZEuRSfOYwrQULmITItClwwqtM/B7guul1DuBmF9WhIbZi4OGh6dTw
5OucmRECroN17Tg9LEiCYB0UYtpid3FuTOrPsW6Fv8Uh6GtpWM1Om42b2Hi1r32B04xvol1pdz3Z
KL8f8CiMZt0gIQ41RWYJsaI9JVFT+uaWs9Z8LcO+QuoFFdOXyTS6hOmmuh7MMV/1YGN9koZRI3iz
t7rjYCF7bfSdL02FGsTKG7Kry6I8CEs6DxPn7Z6HHajNgysec2kj454o/3ZCju8XbRgqqYIWtjAN
AL6NBywM2KKCzqnIi0Nj+85+7Kfuq/YWFjWaBleG53WpdBCmooClHO3K7vZzlmVXRc3Es2JEXTnK
H6/xYMjGy0V1QjbYK9i84y7wBr7G2UxvuqGe4YSTFfAU8vCFXFPvm9CCELPs+HXZLGCvPU9w0uSD
AVcuiYW9R/zRo2Ce/+CywkyCqYMRGQcOFrXMK4tVkYVkV0rgvH6OkDjAW0+AYLzNKB03VbPrrTX3
/BvCbB3hDbZWZaWbVLI8XCGSqomHAgi5i6yAqzmYgz2kOHRVZqgt+OSii0KUvbNGBzk11uIwoMZi
0w6hXEu3qhOSy+GA8kjuzNkChlsqvO5YiqDq5oLFMMWtN9Ke9d5tqU7AwdcvhmOZL3xw9DeDKpXi
TNiYkVPbFMXMABAbxWZ+ajLupQiozreYodVnWhndHibFfFXptmFRYTdNrCUpY2YaUFpbdbkmnitf
Slc8WTOQd0gWspUc2n6rZ0Pcgp/dbVrc6D4azVGGSK+f3E9ta+MtRYRcvjNGWKFXYG0lYcbdTYvu
2G0/1Bc1It8pC+ctf4gRYaYF4xYbScU/Nq1LxxxhWJMX8TxMQApKdG1eTLzv+yCw6wOQXXM7Zy4K
orFHO5vq4LpqXYR+UOGh0rKGLJ3zILgSnlfc08qO58pVMfp7+crCHH4qAbkAB9SUbcu5E7CGMbv2
YIswf+lgMPdamjy7anqcQuIafYqPo+mzf4cwSLC/IhMFug30tX+8RG3bNZjqtIjlwnqqv9Tlcw2r
vl+3mN/rhxIXWaGLWyskkWd8mq4wDT4NeBWw/cYewOMaa6ETfKrn9gKh4T1ezduRzp4YMi1F487g
1cxDdzX1OE2UKc4G6a+v52eGLbgub4b5znB+w0XKR44+RdiitIyarf2Nps6eX+dJFusnYAv38KCN
9X6+wunoy6UooAtX+N2v883QUJLyoRTImheoGiivVmpYjmbD9teX+B7x4O0VnpECbAjvw0LjkXG5
VBBAVuvbX49w8Sae8ftkp/ycCQxRuYk6jRsgWLts19zBHgGc3fzVvPMj99MMF58Yi1x60ZnpPcLS
20tcbsGbOzlMDAJqB3NlIUc7i5UWWqB8W4IvfI/M3n13DS3loXoOoH3p79TagKWdAjgTq7X6WN+N
X/5yAODZrFoe/ZsvVNuucu1yeRfRdTTrPEavFXS6lwv3faHa/LSq/fk2nnuAVk0/SXO57822Oin0
8tiq3LC1HmLvWCK81+FRoSBS0RsDmb6XbvuliXVGBAqbfJjGEHfdR28awbcANS5d4IXl5ruM5M19
DEw+Vijnlgt0AdV3KQ5B4qpeIxTphcQDuO/DrWAbtBsusUysd99OSEtDLHQL+/58/Qn9AVAJFgaW
jIk6iKN+VXu+gUyEwAfH3dhfyrtLfP93L/fPMc8Xo544lZd1ANzRuEmYbNOQoIgblPNk5u3DryfP
u2NBOwsmM5z6oMv+cYoG4TwQDyBh3AIh9IAAm+ZDQUjkjXT165HevZNLpqMFNcMS/vrjSBQQp6w9
3Ek7Q/HoRFRtR+sCmetnuRveuHCx7sCBaVF+ny1BZjGChzvi1jVbvAhBuqRXs3hpn6wQWHnREPdn
PcrZeGdLjleF1DcHjLe4eXVp9tClOJygH5MubrWum/gpXU/VqoJGZKvWwxW5vUTEe+++vr3ks/vq
4chhoQYs4gJ056Wca9DDKsDR+fXje+81fzvMMpHevoM4glRA20BGzz427Su95D713kR8+/fPlpEW
YElmjpgevdNHIdxUXRzD8pHFPho1f/lSAjiTwGbKAQEP4S4/XkoNxklht9BU2MVdwKEkUmP66xHe
eSZvRwjPirBybkWJdhgOL5kZueMSU9LhsJT/h8OccRdpgbguk2OY3J6jClfBWRHhvH+BAPfOo//h
as5KB2U3ZeXhyBI3LObj1wD0nH/jdvmIF4DDBrxgvbNn71BuNk5A8UDYK286gJxH3Vt/ff0BNfbP
Qc5WurDNPW8qcBWi4pFR9bHhH7Uo/sNRzuZWNgF3nLwmh6CP5pFTWHdlD/9jFVxyIXh3iv15Oeee
hbamdhVQXA5O5CsT7mHgua0gHfv90fzXi/o/+Wt/+r2MEP/4b/z7pacaLaRiOPvnP67KF96L/tvw
38vH/vVrP37oH9f0tbsb+OvrcPVMz3/zhw/i7/8xfvw8PP/wj6QbykHfjK9c376KsRm+D4Jvuvzm
//aHf3v9/lfuNX39+2/PX9uyi0tAJuXL8NsfP9p+/ftv4Cy/maXL3//jh8fnFp/7nxf++tOvvz6L
4e+/gQ/2AdUyfE2hjYdbHTRAv/1tev3+o8D5EMJ9wAafHPTUIFyOmF3PhwIfCz6gb2pi9wsXzioI
55iCogfgjp9Z1gcLBkaQriAhbLEV8H7756X/8JD+fGh/68b21JfgBOFavls7vakJ0d+DI7VDwGn2
kKwI+eCPaxw6OUMdTujyiUqy5llYht7SevKrFXAr34j6Gbg/GeWwCQI6gaJktgdWgyeBJZ7f5/OI
otHoy+C6yFnwOLUtReUqIANh/tQADQJ818EwYhp2ZoDmkuz8oVzx3OEpc4ys2LCuLsfItahIRN5n
h4JZ1jrMVHDobV4DSwMpFnHwoXdleoU+qLYKYInHQEJUozpAbe29zuDpnZqcGS+q6toHcM+mHUXM
NZAC7SRdywPQVwAmCzVbp1aGYlsMUqxQr7WRE6ArupKcMHglWg6qJ3cwE0P77a4Hq3E4mLW0D1M1
8puKjN4TGmTNsyc7CW4PIIhHkOiRqNK60r2ZIcxcop6GTeYPQYRbIUmMlgigaMgxtuNo2Fctd8Y0
R3fnyao9+6VVrkCzIZQ3U41uoePIejtXnnloHbdJgdAVW10F7k43yr4ukcZxZKXVpsp08gfhdRkc
JMNOxoAO671DK3CY+ABIyIZ4MRlME742vLW3tt22d545BImZFfnOUY085oHltVFgImSE+a5eF7ld
xtJt7RQpVhqEjm5OAoKocKbR4h27PExcTN8km8cAzpLtZ9OgJ6Vt5CR1iE+YXX+IGWycogkJmhGC
lpDMiLzQmJoQ70WqGVUcNK4dtQBIkxDBsqnJZAOuJa9vbTabcaEYGtVofCTDYPC4c0ieog3rr+qg
qXZA35yXGfyAHQ97WkUhCadVa0gjanzKHmZwSjc+OnLXNbQ1EQSbV8QtwcZs6zq2fT3uEAzcxhUq
IMRkTf1Kw6vjFqwvewPECz6n0mSrHnUnCDm0i9sORGSg7+appmV+wpAIh8DjS7POwEkQ3nOPErmE
w01RC8quYfBTDc42YFVffm69IRRuYthzxoOnNsx9sCO8nhsluniGEVK2qmyrkEaMznzRW1fUMoxG
RcpGd8lH27Br8LLc6hJU73Lv16OqrRMNVbCRoH7FmBwFuBtefw/2QZe4YHWkma6sj9BxLIqv3ron
tcLbUWu9JX45PHZqbinarGZ4kh6acqAGOS8IEbGeYLMkEoJW/QpdR7JtBMxP4JAFVqauO76X3AkO
GWzXgcbBU/ShnbjczbXgyYK0HGGcZJ+QN1U/ge0/rEvag/4zSWquBOQMp5mB+gbyEFLxPM3IsYNA
I4s8WsNv0WpMfl0ZtcF2dJqRqdjNLgVXAfzC1QBTxs8SsdSnjI71bm5mdzsGFd0ETdgZmET+lKpa
IuVRan8jglzf8LGhV+gdmGvhsubQg2zRRWXVzV/RvLW3zoCOADhw/d3ETRHr0cXLSbX9maF58NEz
YNkVBbaor+rO67cAle01KTNy7w0zvQ5zrz2ikOkTEPac00h4+EjB4pVR7Rsc+HXoIEKgLgO4ujRF
CIWf0bFXANPGx661yhtVsa5dAWDlX2DOXz5NJVLZorwX9C4obReSolyhGVe31ddO5gzTbpxNHSnq
gejhqECuTTg2xosfFmgkYAePUW5XvpH0IGkcCzTFT03Q1Dch0XXc2DxgoKB4/RXIMc2NPTHlRLZF
kOY9FzVyHtGS7tPBGeovTsezLTXrMkFmQLHPwDz52Ls5SOSd426KXM0rgVQWP8qrwb1XlPg74WXs
CIbBVKWhbfA7M9PenTV74OrqwHvOgtbczUXo7HTW0M9oKjJ0SbyxkBAYiT7BHAq3Tln7G8QoO4B6
kBR2yj2nS8tuDMFwq8SDExT9Gp0skEnHqoZiovAmEP49azuBHRbLkuUH3lXGhim65Lta7TXsLXEW
oCLYlIRmL2h08nXT6yHiJZ7gCl/fj7piLNsqpswsd8BW3bg1TBudhUqvEc7u88iD88IWPmFzivYf
RNwTAxgEUhuajWNTJiMxxabXpRHVOiBXYSDc16Ia3QgfYddmmaPpSGWmj6AcG3vmaX2T51P4PEoz
+whqK+2TyXGD46R1gS2sDuWKD6P5tYf5/UaJQj9ZIKJfVw5siMDJyskyF7urQXdwscUaVIHlXLr7
Kmyd+yYbho8ttJd5BL98tZsKgZCVVnZJOdY4PSBUbFyXti3vKneYTky7PHVtZoGeaBqbpqUuYGlG
0wKBpiaythFZOdiyCl9A/Pa9LX4mn3C8Qq+syMwjzS2QR1VHm0QbxAW3xgAVn6JFDEafcJ/H3hnX
bVPReCJTg+XTNfY+N0F1hTc6rsV3RQ4VnJ99RNqZu0bnYSKrhkmrWPW2O6/n3p8gnqugI+/ZYN04
IBpjl8jRBYgxi/RLIUsPXHq7/JIRpr9BB4qYCfjGAih0yqBOQKHuQTVvmxeQ1RSoLkiQuJkhIols
6jTXLV6n2Om9JrZtw8dGr6wrvxPh2sjR60Urd4QkwKZrVAH5lne2iQ6uDZZMJZtxXdeSrWAR560Z
0+YO+pV8BWoiewwstHDImJdpKYpwP4+utxct9fczDKxT2+m8e9eWWSxD7kS6yJwUOpM2sSveHB3D
8o4UlLw1r+YMOJUnrix0AdfaxhYxGwb0CcjBOtR8bFMQUejGNqm1nurZeoC3TXmceYu+TqZtGin0
KsEpmJospqgtUactXcDGsds+8aHz2Wtu09uBKe8rOOcLe7Fs0c0QlF+DPai61DaCXiNBuDfMyTi4
mVtbVy0evIo5s0HyaJvXhqFoROsnc53IawJ51/eBncd1MByqnE0gLs+Fj+k/OdYXaxrzLboW5qoS
ebC1RvBORoRTQmgxt3UEI/tHcH+yGKTtOSbwsXiaBHu2PCz5QWNPQOyITmtDN88mVvGVxwYQZgrf
ToiC5qWQRMd8YAO0OQgLK0CjOqAdYx6yHKa2qN7ax8wxpxdfqiCRAkwEVUkTjHGf3GmLyNNAA3UV
dm11Y0wCtUnWevFMUMdGFNURqKzCOPJ6zlNof/KTP+dwhctMK4uKwg5vaTe4W9rQeuNNPngAua92
gfKBU9W+H/t8LFSEB9xdNTarvwRGTuKyQ48I8iFvI0kXRIs67VQwBTuuyvIPPA8dRPeYctVTBc9s
4SPJC+ygPcRKImZ4U7HWOx1aZVqlpVdVe5Ccx7ilSEqFH82QSlxAWhi2m84kHHDqtsYtLLTouizm
EjeE9RtmSWxnFNKDBn3dePZrZwc3snFNqTCf9JD1r+AqemUUCsPaqMDQMTwvGghrszwZ2ypEuUO/
tWUld1mvm7VjdEGamSrcksKxDoMPvx3B0WtxC787gQuB/jDUkREIVGMyq2lMJuzeqzwj+aqajCCG
VHjGAiCyXQ1wb9XkCLXOQLoBwav2wfpGAV/PzbTGf++Sqa3zxOtCsC6bYl4b2M6uej2KTd40dDcL
I8B7BmReAUWJvN6yItIQdodfCbcWqqQN5aRajR12VMNqkZRhORnyjuFl6op1WYcO9Bl2fe/3PRbB
0e32+HSfOA4Wl8HDPHBn8Eknv7zL5oIkOdzHUvTrYlTWYq+wG+/43ENnxWfw2AoWphJ45rY3gjxB
19NNOChyMmqVJWJDMuvG8EN952bE3n4/cP7/s/dvFmzHf3n4bp7z/lm8PX///pE/DuCO98H6fkb+
57HbIR9s+A59T5zxfN81AS/+89hNPsDO4LudMxyzYbu8nNb/dew2P7hL6GjoWRbamE5I/sqx+1wH
u+Q6Og7SvUMk+LmQkZ6dutssrAnLVBPRT+O36RlWSAmBDLZ5nNJgV36CKfgFKPMMBfppwOXnb1BZ
1J7tsAixI+mwvSw5+jsoxHhY238N14LpEcI/4TkOdS8ADDgp/DgQiMajo2ZUT40Pg5gg+BwOw8nl
l2wUkJuFP/QGuMBAeIj+0mmBuwwiW88G4rmBPSnP+yiY0GU/GSAM6MQXfL5tDQ2aZ23DfvlACTQj
MF9TgwFIcuq2niUryBgtVLkrUpYz2woUp/X12GEXQuKSrNaWNyDHrZnbNDelXvWzhgatVB/xIbCQ
fG927seycKPQ73XcjBbf1DOrbr1sAL5UF2oNr3Swh4py8EDLLYMYaVnqNpsEMP6+V5uQMWStVAb4
xKmlw26DWl1sQz46D5YnRewOobqtggIbDxvAoYwXnOihpYF1ja2kjOFjnB3yYS6bewnfoz0Ryv9k
saybIocoemcaHsXpTbhb3kvsugSOUAnQ7VzueObO3zwTvBSoQ4McmwIbacQdTXZ2aclnUJBDEWfV
hIycriFBGFcoTDdIA4UKmQblV4Pp7guArXZDpRV+FiCAh1cwfzAO0KkjvscqzOGbKDW5z3LmvQZ1
XV2xEXIFVZbtSzjLgq6E1TVPJKDQ7hXC2ZpdwDfugPpgZCaM6ggnI9wxRv9YFZ2dcJD+aOQBJXWh
zp3sNpoaW21AV3FWNqSxOxyx2HYsyQDRNVwgis7z71EGDLcNDdp1Vxu41lmoVQ3F9FMGp986MqAi
jaE1aw4oGrNrpkJ+BK+oa6Oy7hVEyEY9m8iLt8iVxCb2aliwKlxpZLJ0ODBLcfDdRl55OdcxBJni
rkLe8R0UOZxHbejQJzqMIq07Z2oiBjF8RNsMROhsYPnOcyndjo45bDBLfXeRLLvYVJwSKI4hV4Gr
rVSWcMWJKnuUVziy90cU5iGYYrYOQbST/UYhnQXkYaWhB6fjipOWscjGQf4aFZmzIwUrP4m5d49u
ODVPg8ZhPy1tPRpJJxkLIupykTZIKrQlji9ZYZE739Iwiylsp4FJ8WSd4MU6H7B8WY8ka3CCAwVc
39XTImkE5OFsVavBcSnyCVqVKXxaGNhI4KDzfEcL2n10UdaCHCeCdt9oYt30AziEK7/yrHaFgzxI
ZmFJPwZ4McDyBuvuJp9bhoKhcQjGdyeJwgAM37UcunaOHMMpH0CHnWL4HHdPHG4T61JAkat7Z35x
Xeq8KsiI2ErYcKQRs7SgS+V9gr/zDTq45sns7DwRc+jFfl7DxQvr/3NbdSyMMtcqT5CmTTeBoboc
c8vp47YvQ5h4ATMdIXVS3W0ns3BfgSCMkG5LY5aHfQ3ZJ8qlMir41EBzHmYn4RUuv55NugD6SLH5
VgeZF1t0grqBwDPpJofqbIrAjcOJMyQQsoB9Zx1G+DCgm1HQB+oA5wEYYwovzcaR7kB+5FsDQtNP
XDryEShV9lJB0J6S3C8+tRoKstpSqCyL1m9hEcrhNaaZX+jIliUOv9ybpk94W6Y2gRKv2k8MAd2Y
oCqIW4I/DlGQtvHlZJsrqBiNAT6DBenmHemkEju7sJECrHLXeKz9PBdo6Sk81tKcwZcY8gLZe65P
0sIJhASkBnflVR2G9h4vD4J8qVl6zQaOKexLWfjTV5CQcGhyKve2Mqf6Lhx7NO4ch/VzZMIk/9hj
BoLgWczLYdrxKyux3Lrb1HY1HaGHLQ6sFPm3yRgWsNqpka9bF+7w3MxhmRoWWOAr5RPpgyeqvSk2
GEASicw3cFjGiEAm0RZXmSDipWNe/Tj4JWLgOtfnKRfmCO095FrBhbbbWT9s2aIQxRigg4geAIEx
xNle2EtPZ3IG3qOXi5T6M1fj77XfD22Xtwj+u2OAA4DOzeLC655tgyyjVjExjBEUGW6eHQXz+k1F
9UfP4O0Iy18422jhnfHnCGf9MAaZlBIuRjC6J9jcHRyFFqU7rEygvaCmXqgfLl0P2iJvCxVte9Iu
ltEG5xCwR8t//PXVLN/2F1dzbowkewY1To6/7ytk/bp5/tgXMlnEElwOa+XkHkTR/MKgFy7q3BYE
m7o/O3x5SJA9Rwb4p0yUFybCWYX3+2T78zF5Z83Xoqhy3ZgYA9ha6tKDB+/8oeIXHs+lUZaq7G0d
mbW8L2BCEpkDYAssbDVSDur+5tcP6dIoZy8OmbRgWYlR0LDhzhbKgrq54Jh9bin70/06q4iL0J1N
E1BDVBzsnZmwmxLdqjpSUbla4nqWdB7yBUd68gX97At38dJ8wCHk7V3MerOXrcTYEBoiNIsA9b+U
6XLpFi5v9ZsHZbuTU9EGt9ANJA6nd3SE4sqsLjTkz01rf7qLZ4sDrV2znV1cyZL9U0JOsLUi+A1A
DRuNcQOlfQo28C6/SKj5fo741Xt8tk5U1OGKz7g+sUNK3UnaETsWn6YjlF07977SEbnrjhmJ3Dm+
5K124daeH954Ywx2vgxdCul/BeSVb0ML5RRgy/BSQvn7Y4FuZcJbeTm4/vgYpRoDowkwlmUpUL1l
rLwu8p3rf+N983H4RQsYxq3u2bsAiWMf9AKUOVHcSIUOClQ67qVLWSb1T0/szSDnk57NBcBZBwuU
rIaj0hw6k34DMp3YWsK64O/47n2Dy79nI0AEXaizdSqH3BwOfxisneEgAMlGCzFFcMkF8d3N5M0o
Z+vU5Dc2VAa4bxZgWNSrUOdBs5YD73TLLjHD8orXev3rZ3VOJfv9lXsz6NnD6uTUu8aIQeGgRFZ0
Ox/CFH4dAB/T6SO0QjF9zu8rAt/4LEL2VVxM20tBaudsx5++w9mzLLA8DwgdApyQFqfpW/jS3zqb
KrZP5K464rXX9/bmkqfzd4LzzxPoz2d69i4w9GEbDrUlyu8q3BawkKLgQBPYZFOKSMqZ0asJrYYE
TLt8C+DAWA22WW6JqeTm18/gvdlFoIMAOwPEsJ/cLyGKqyBtxqpXQemH3jMgxm4NW8cLq+t7b8zb
Yc7ucoDDNPPRro/MCX5LOMTLJo8YaHXKvLAhvbucvh3q7N52sGVTC8AbDTFOe81psa1vkD+wb1dh
oj+FXtqfqiSEpCWyb/+zm3m2hTgTybwe+qGopNCjId0M5HbQoNF9TH490Hu77ttrPNsyXNhejCOs
ZKOe+J+1YZ8s0lxYSC8Mce5TH1iIdJD1sh2GwSNsZ7aFqj5+v4q/BPb+v0ahgh3tkq30X/9kKv1E
orrvX57BxerEWyT3j0/9AeW63gcfh0ffBJfKX/4fCtw/uFSe+SFwofpBbxaQBB4xHss/QV0AwKAL
IpzQ9G0LJoALifNfoK7zAX4M5vI/+JYCk/1LXCoL/rA/bnFAkwnYog76ziGx8F3PpnIOT9egoXm9
+u710DukMGOuBcSLCr61AIckqQ2kaBv5R7QpvWt7FNYJX95JA89gcGiC4ohPPVl3Yck+utOoj20A
t+3Ix3F2b1IPweIwnBIrK5zrDSw820eaKechLLrgwS9m/5uWrn9vkc45YV/s9yy34DzlljINwmw6
+D7tURK5vkxo5jkPLiTIT2zMujvcV/cxQO/3BiRlksKALH+ChwZwXAHQbi2Avh2LUbMvtUdA43DQ
8Ssbt1rxIEeIDq+N1KkWqW3LJUSLgXkslFds4Sxm3WY9GQRM4QIrZVA5rNBhg8ka60gdOW1bx3CC
gAWTzkg6Tnl+Y6O/iKSOykubqc3Wg0RwDajiPJ3HiaVFaTuwS5NqHzB0DU3pWrfIyWZJK6ReKwXP
Jaj9qidU15neTgG0tX0dOCsDQrqodEpUo9nYJw2cglaV5IBSfCrsMUVvDzSWqGbgPEW52ZkQGzo8
3NrIc9uDpglFtRGhU7Zylv53KwV9RFYD3Yuibq9lVsHqFRjgJrdKI259C2axRgW/FcKhG/aMIohN
q6YBTNkhlU8n1y0ewfdrbuHwgphjnqlqQ3oP8bkGzCh2WjcBoGMvGMp4tsbwc5P1i01VV9ZVlPkW
hW+IO29cJvg+n0r3idcwYHfUANTZr/qThEFKUql+SADUWw+NOfQJLDOsBG+XjQYUkq66ghnrgraI
YVBghaE1CyhrrjOWuCDHprA6FeB/dfDQ8QcdF+0EEzgw/h5ai6AbTlRzgsA4h8yxJbgbilUAjdu7
shwegrFSq56hcx7SUjxPEwsQ9g1cpm0HBKLoCjT7zvI72JQofmAdPAhK16hvejCx42ZC6IQI2ATK
AZqMQAx9Vy0O4+4WvUX2zXZBlUK7O78CvSQ8gcCh9lDjhquGt3rLS0emRIVi4we5uYOQEK1tq1Zg
t/F2Y05FvZUqDFE0KD+G99i0Qep8sDIEgbUiG8s9tet63bIluxH6WiBSxLnOByLvGAXONcOdIUai
KoW/euEdfCQJwAcgQ63c63oPs6jiaR4ELALga+G9+KoOX6bCEntnmId1no1wQwMpL249OmzyWoCO
5PIDlhKRkmnWN37Ym58Z9M2fjM7Wu0JZi166h08NvLk2HWHTFrLApCgU/9rRUKDn6FzRgd15OujR
ATbnowGaEEA+iySd6O9bowv3iJmetqXjf4NXG917ZAaFQQzOGt731QrnDuDvupOJliN4hCimU6Pw
9MruXO8WD1HsKwvsQARdwCa4YKO+Gglk901XDsdaHUPnM+9Q9pBg5Y3ohMN4jB2ZcGFpBhA2hoAS
Qjzi0CWWqgKtsoWUNsmbgCNlJAv1boAcNenQa4YjRmjqdWCXHoAsqk62aMI4nFv3C4J2jTnidZEn
aizhOGhYagWTKPKxwNHhymY9HOy8kKUQlENl3pZQhYvw/3J3ZsmNK2mWXhHSMDjgjscGZ4qURM3S
C0xS6GKeBwewp1pFb6w/xs2syrxmVW35Ws8RoiQKdP+Hc77jPKt6Dg9p7df70Z3eUPjzGE8Gq+hM
Qm8mvfWtUpn5Azihfqf36mCXGdMNmN/lSCFSrKXZyLUf9fYGhSOJoU2/3Hd53Gx8apVNhdvgzdSO
jxkcuZUKfX8T53G14ZwwdkMlLJB2zJP9dPR3fdXJpzzzp33chO62MTtmlz3RvBPqxRU4Q+OxEWrc
O8LkUz66gH36FuKVf6vatsXrOoQbr52SO62Qsvmy8p/0mCQgqFSx7KxCTi9Ti+yJOMjpxOh0fC86
5qTYgO3kl4zIKTqysSncjWkjlWBzHRXzyne1/ctI69Q9GWh/7VULpPHRHUX2NTTFvIePovtzHycG
3MqkGuG4TQUG14vyu8laj0YtjePkztGpAzH6yynz8iv3R5IHekWWFvBYE4PGnKQJgr/YyV6Fh4kW
vro9brD9Fs1nNLex5uPgKXvbA8qq74qyqaJNo8l+XNcTvNZNPPt5ijw+S+4hzUf3Y53Kjei68C6e
1KK2czeretuUS/Yzl8lkr6SRmmRWQ9MQgWtr9ip5ryz2PIa9a4w0PldZK44ei7Zn5ur1JnNjFh9w
Eq5Tzdb0n7p0MjemQ64ZkJ1CfvwJ1xIGmJo0dz34kxBf2/Wf9JpOgnb4E86Dax0CkIujvgmk3yaX
zgCVkwFQAj9ZzfGlSn1rBB/S9AdF2uktoCz/NutCdRvNHrwPHU7qHC1CnS1hWHdxPXj7KrVZHGWZ
/ytDZ5wGVTIC7IC8f4XF9gABInBSnVmmn785ZaLoAJBoeAhiFSURfJOOC+FTt425r7oFwEBmFiwU
sxlCxnWRo3Z67NQZi1S+M80ONo/GrnvUhQ9lDODPk1qK4Q49ZfeRyQRqQlNC4ZmcGAABw+hnnaG5
RVsLLgduTNgGCPHUGSlYeMdPwc/CWR5fRCj1D/v25Ebn/I5gp6Nfyrt+tygpzL2OB75mAo2RGQ5Q
kqZVG81nc6+hmx5FAgAla2qgnl4H+4S/OgC+uuRP17f1pusKtYtQTEUrMzF+mZEj1qGEFahsHxjN
UG+I+oWbdmWuqdZLblR+hbWxU4bJccWsVSnakaoEsYA2kz+AnU3wiPjfWQGcDQm8sxIxr9CliQHf
S1ggmOICamzDVrOauclNOfmnLuz5YRJe8DeYLeKjuuoKsiVhsE5fmVHxtovR4r2XPADm4rjAI2EP
vAkqnyAbWcYoxS8ZVbDBfn+19q78t45t8KmyUj+Q139Gqx9ffpNGuA/09jcvggWYucf7qLead39T
RTxCumhBNnXM6NcRcYCB7ODTiJ5fhs+AH3Q5H8ZAL2jzcz+B3Om62a0p8h6wBzYqs+MH77ym3ijc
AbfXyuuROJby+Ocv7c3X1wb20m1HL7mq/MvaI/E2az2+whVAIit4X4ARQKAFIgYRHbliqraVBVbv
z9q4gHPF+pc/xW8wXQQA4Ean3fU3Nnwer8i+PvlaXOF+pekCGGarE0EURkXo9ap/KDG373soGI+o
jIxHeFMgHLTkVsxn6zbD9fIUga++GEXj3HXkDt8WIQC6PI/gntZpE914IJ/WVQWs39elezPEZb8f
Ml0d+ixt9p6VCRhVdftaenF+QQhdroXbtat4LOcCijbr47UTjp9tmr1Edu0f5tCvzosPEHOpenx+
i7D2ko31BiRktHLrcmJ3UmhoMWZ4GHTq3bTC8S/dIvQ2rMvkD9fIkKa2UL+wdDBYmAH+daYKN44s
qzPK2/7LkMJf9QZquMyu4hW1YLOdrUVt6rnoELM5FvlkXe+uBXTtbdt32Ro2pDqBFG22DSXUlnml
/YsuuETZFdPQG0N0TKjvNki5xcoccv2Sd+Ny9kftPxh10Q5ATdirN208/dR+YgUu0rZnt1mKuw5Y
ypda2uVNJUZzskSRmMFcmN1NPrTtHsMHFgtqIEl1Z6JXLMvSvIDNlFkQgqN6Ggwyi4KW44Lt4Kw4
2brsD4vXtzYuCs+dVfNY+mLKDaZr6TSuLZSfMoCvQ7GhtHSvR0TkbITL5nMduXX8q5h7+w7WU/F1
1cbjEOwkQUi8481DDq0rDXIuiI8lTIbxwOUlP6vQrXOYrKJ49ksraqnm2vDFy5u+Xc3DiIEX0fSU
Ix5OhnrbVyMQh2JpyucoMQ0VDJbJ5pfB1MENbe9KfKUeWLM1BhuB9O1KLpuEeDZ7Hwga6C7QXJQ6
9rIBvUp3GGEeyvAfdMWPETfpLefYkuycxLexeRTU+re/D28Nd1isqPpoPtLC8u6LZene6VU4kszK
L9U+apL8wVRXpFpb+rO964G0e+CbM2oZGox+2455eE7hWrisG8J+WCOxtG+zaIQRVYUSKJcqjRTv
K8D4N+YXFOYR6sFlY7ZLB4XGhXgFfC5GRdhD/OamjWoQT6HMOpix1dWwm2XmNWVxJMMXXFCxS0eW
rytCwerzQPbbPczDDOU8ppu7rBuy+yHy5YMN3OxsDTAON7HnIHtf5sI/A/+OVUDSmCmCnpI8PRJx
1O1jZHzbzo2ImVkWAyOHjKZkq1SDiF95mu/WU9K7XGOFAhNWXIXmULeNW+K+ZXMEaCpG3kfdFLBd
nO49ya3iZwCq1a9GDHnFDjFFD4fNc7Ndgrb9FbKR5a9zafZlMGLwuhOVsWzKyMt+Rtfpf3WEih1y
lNaQuBw70jv0rgzJcjSRh6In62Dvkv98qJs6JhyxNtMznKryzelYNCo7sduNK0dg4kVkI/HA7GIG
cI2FONe6bFpwpSpOaNbz2VhzHICEReGRI10yWzABXZm2ekOFZ3xZNGWgFGt/AROD8SxbwfEz0Xr0
Xbgc2e/7EGE03LhVJCnNgspMu3yFwN+OvjhEue+1MvP5drGQF70r8HqQYFUXdRdRIUcORDgWw7ni
1jE2VkO/o1xHon5AFO5tBEyeb7/S1rsWcj7DGXIZeTh2RbcPuizeqV6jDAkhqGwSOQzdITVaful2
ziHeToOVEjmoZUTmc9Qa0d4pMuA0PAJtfmiqatSXpIAStInsuEr25hJP1R7IEpTZSYSEsaSmZP2f
Rl2C3jTBELGq++WacuBPHdVYRO2M3SsyT5Cg4oKMgXrm7E4hfwcN8t+DZyk+WAb2nl2MgqxfZ+iC
ytt5WkDVLloRLYBAQ9yMjfQ+ko6YMFX1OdEO/pT/AK5OXnLGBR+L51hMGdBI3BR6EN9wM9s8oI9f
SsBvS+mgmafO3XtJMU0HldMpxLGZsLIqdP9TGN3Q73WdlzfMs7NwrcasfB2nXEIidsxkzZM1nhhX
WLu8FO0B5nkuDhofwQbvQfXDPTJLfvJ0WldAjO/kbF1L99AZXDQ344IsgwDGgCtsvgvDxfog486C
Wp8tXYD83T8k3D8PjltWlO1dVjlrOdn+l1t08zHx6vniNIVNEm03zCumWeI2Gt3k3WXKNQQZkM80
GMk7lIFniuv9rRqXQpaP12qBU5Tuirq8wt/qOUX8krryzq5QvAddM0333pQaD8JJjC+/sevnNg+t
JBhTK7q0pLNdjMzUD5ivkx8+JN5XWte+RDuWT/jbFCTDUtnZ82x64xskxeFn0VRhjvLt89QNEW4B
oJg1DB97gfs8j/JuEbYvYcaP876BcHmTWHZ0Sw8I/9EvCivAzumxQMwz7wMpo350kHY9yLlT72iL
OBWlixr6ihXOOHFWS4nPbY5atU/hoT237gj9s3Ym59DDfb/DrITDMGMud9d2hn5ramFvtDQE7ASr
Sj9k0+S7LBEzhiAMQm06iXXlJu5pot45IzExVki8i22px/7Y+J259i1IeUUaciylIN0tlDlpQL3j
rAZ/ebdrlgV1y+UeWEkbHzH2TAif3eqU1UW28RTE5iu4qtpLW403sV1NP6ISyyXEPLC1+Uuwa2i7
ceuZNTOPrMI+EjrTvo3C/sGra3Tms4sHjKiNS97n8n0qouTVKsL6qAo3XbuhHu9UndBPeeQ0BfkV
E0k7e+bTlF5sOQ37eoLqF0MIvJOTBYnKR4fvDm66Y1LVfbrG0BxDf0oPZWsKGjQ4uWWcxacyxzVC
X5vsbLv3qRZL60ih3p0mn2Xwqq0X98Qt4x2RH6aPdox/YZzaZN8bEEX9KgwDmNTywfRy41FH1fJY
qdo7eAWfus5ydlfolg3sNcVhcKpa2hHN5PS2XvRyZHg6HEPbRvsOqO5sTrN1x7Xm3cdcBC9jfa3r
xXitxymhzYKunpgi6I2ZeaW2lTl003ERb46c+20Tdx78P7ipXJt+DQD7aq7MeCr49NirxGNyYoMw
h5WWpiuLsdlBx7UALe8v9xao0mNXkaQEYZUhX1OlR/BpETj/pLpD307aCjo0BWnNidMnVTFa8aLZ
pdszh37lFRrCYRnn2yqO8v2ke68LbOZmX6Hrwqgmy+s06nC5wZwnbpyktM+zxvtkq6rYU3vZHYji
pHz0y4q8khxosSx3k7Y1TfoyZLUOuJiabUgrC6WZHWiZFdkJkHrz5ODc4C7GN/lkdRCMwqWDK6oM
L3oDIGwwhwSSnpUdDrclN9yzU6b5vmzJf0CkM5+rWodPHMslzqKKNsOE6X8x+8U/SZd4+lVoC6Ce
aLoVGPipdEk7npJvJRMf6+H1CWq83NkWWZuB22pngbEtF9g26kQ+yJiGVFT0N15oJ2fVucpAJF1e
e5q5tF4H1TuBaNPyiu73qTOMBLstDd7vhioFTxnIfE4/SxIXdvgOaXqcVsevEMPVTtjGyxK38SVS
Gdhv6ZM8y5jkRJ+U3PyeH3DPT1+KOxD2D4vd5zahZ+6qmpfBOMdPtox01qIy41dhFLD6dAJp3Mzo
/yqiQfZZlF2bLXaS/KoT/SiX04Eoj/CB3NPowaWdOWGy9j7cqkye7MVxPtQcKeYs2EwwcRlPHc7j
rWyZuVeDg3PXjSHuZZDLJaLYIZh1E3MZlu0xMqU+1zL2t45hdEgG6+ZE69g9EfawI2s1XxWOrk6R
rsV5zqf5ix0xWhB4Tx8lpLu1CwblY6oyY5eVarmdJpuDVqjBX2MD65+i2l2+Pe3ziCPXo6dT03eG
Nu0IibEMHJ8ZfmfalLjX9u4ToOP0lFGLP2YxzwG1UP6AHMXc0/D2h9FOedfazAblrFK7eeywwJ7+
ZLECu6du9miO24aphFCa6joZKrkXtsJik06x+Ht65v/qvZ3FFOR/Wtv9n+Jzqcq/+C9+f83fl3au
9zcMR6zX7KushGU5G7H/AiBINnUWtYv0sIJfET1/X9rZf+O/c3+C+RAetZfH7vAfOzsfk4aCcSwc
EwACgpV/x4dh+3yTfxalOEydHJtgVon90vWcvxJFhE4Y5yr3So8pcRJuy5ri4D1zXLvYD5OZYEOc
kradatqDvkg0iuvG6b/Mkk/fRqg+tnYVoUzhekhlBjZxBm/w6clU5hs8Htq+kSEBCWHgLURGoP8T
tSz3i2xLjuW+zWk8J87lvRMLv0JhjjfUBW5idvYb/FjDeCBigrq3FrWV7TMioeRNWnlMGN15tB4i
cnXaH/AxqcLmzT12ypfRLe6sMMWrG4RutiTpWZJliek67fmInVoGWEoGmbLrGXAhDcptW7XS/hmX
lEGOAqGHk32ZpPeQEh2JQF5Z13iFiD3fMS4bwzmWAzbDtSgdd9xWMGS9Cz2Du1CwJaxHF3KlUIiS
55Oagz5NWQF803cqxyQ4ETPdmTm0Ij92seze/jRqLwo/8ak380a3XWpVANdjuXxPNsFO28GmdnqR
YIRHEjJIMInQ5rP/GC58gsP83tLRADu/zeHnFlf9b24olazqKIzD5mDLkY3de5zOfRwzOvWJXNWc
9SbO2Wzy7Jel9DhYVkyJevHh80cGEw0curYvUelE+dnlcATJ3kVWiA13TOb72BBtuPe7eZgaYMVj
1l10khjepW7EHH84kRPWVGShXFYEMkOx2ro5S7A0S03jPWTq2z60mKX7dxk7ICRMYjCmFyKGGkmZ
6kZJfma/XORgZrGOzqsMHyvnJ6CqfMUjh+6rr2ZHjlQXRjbWgZGQdxlhlhR+weAin026Sumx5auZ
JhKR8qiXxiBnh2Khf+ADOnhEN5R0qzurSSX5FDmAg4Pr1WwaXRYPNa+CnrwixUwIbvjY8EqSEdwU
o4G7KrUMnc+xVAZ7GJfIzYHNNF8j9uNQW+UP9OVsnJlplLDRvaxXJgV6F2PQy1VtasoxJw7HZCPn
Ot93SyQI+ZJQqPbw90E0Gz6xFfxthnnAhYADNHpDrQsUP1IDY4jWqyBIrKyWxDjuwDn13S9zmABh
a50z4hej4XQ32YTj5w7HbBt/Meq/fnWcMmJRTJFCf1W0xHu4K2+aWiIba/Jh7HtnsqzwSfmA1r89
M50x98dVYWEmjkjACPfL2E/DS9K6xnQ2Rzk7eF9UvDEWnPlglKLIkscIgHoOXtUvPSSXcLacgie5
cqaD5BNkkobifmSD7vHFkKlAgyoLTEoMOIp0ZO8hDE9OcKtFnN8Icsuaex/QVXYsY0LXboGQDuGZ
gZuhP2c7chSLPkdRqGCiMQ9pUozuHUrSiRK1WmDpB2U/1K+jAUphnYfY+b2U+Dxu0miIX8e40STZ
jWj0dwSVwLFOtOzYbmhA77DzRQ+05pk8D1cd+jFNuHhV387Jr0SqVKpVN6XZ8O3lsUZZCQCE6tTl
aCO9BTIA+p3Oby0JAiZyk2wj4w54gTY8xmiGzNVIcs08eir6zhiILS+qoDadVrDEi8QmVM9V83NF
u0dWvCocH789LoLxJo2r3P+QMBxo00s8RMnOHwxZPripicN2sGckyLoyh/qPhSmESbUbj1F3yItw
ih/iBTceW3ZOVcvYDgT6TC8uTwNKyhQ8rtdvRgRl4qnzknR6yBBra2MNw9VOb22aFiImDlBMcutC
gleZvzIXrY3XBvNZdWHc4uXP2mREeOhmLNan0UOQv+HXph/E5YwdhxrbcG5ca8px7qRRWCckboVy
2jJz9LBgMzTNv/TshNm9lfdO82uACJSvjN70hjNYmMSm5GVJka043rJsWZe6pIvCUl3ipNlmEWXQ
N3uxtDz2fTtGp6nV5UD4O7aE+YU8yagFHo5blfgXe8nB8dphb7YnzBMWM8lRlvzcyITr9Nryex3A
IvwjQns2JJzM7qUzE0NmFQ03CFFZUK4/UGcYWXHz7wub/ncSpK4FDgLU/17+dJ98Dv/3P/5F+/Tn
l/xD+2T+zbkyyXyqFSGk7aEE/HsZJaiwbGlRYTm4vq511H+WUYaNLErgKffRNuGiMq9f9o86yjL/
xqvh03SlZMas/j3t01+FT75F9C5TE5/6WCDZ/YvwyRFD6rI3ZUGJYt5DduGUX//0htz/KfP8ZxfK
VZz3L+JPBFqooNFcoa5S5l/RnmkH0zvGvRVcAYrDjpJpZ+zoE/b/n2/zV/Qzecj/8o3sv1hzYSNw
D5UwtbvKTspDXariyUrmio15OBPLjEE4W2WTK54Fq9PN0Gv7jggcclc60agndhvNkzGH3nOPPMEK
etvvNpmoSwBDPdPKoIo8FlslAHU8qugo9qQ+MSmYOYnZ8Xnx+C5GVpCTwYWyV2aYfMWl1fUripBC
0EoRLRdZ7GeDTKCbWNfamL76MhLEZoRkyqwW0XgNjsLr8LeYE4Y9dRTJXy3ru7sWU0gScJGwwBqU
Gz/UqGQRHam5Z+izpJm749cFws+EpiJNx9B+t0oHI09YfArWydg5nfM8R/WdLf30qohy1JseU4OK
xZ7uceAXp8Jf3GxFRARiNZ+d82c1xdVHGqX50RqHwsEpNvtPpCUVv1I7mT4Wi06SQNgECUcxKfJ9
Wj956sO27HezAYwKjJexKVCorx1SKhHXwcJpt6EF04FlHDCKYKnG3IUWMFkUM7ltViuw3dV1yzvW
TpCmaIc2aS0YeaZQ1YOGyXJ6i8ZQv85dH32WiRXfRr1gG6rBf5z6bNKnhYX2EcRXf7gGmH7bmZzj
gDmQJouIHn5xBv8kcp0/GCm5W20iSYOU7F100z2iCgp3Ceqyo05DShdJktCpWkTx2Ye9eGU101rr
cpD83cumHqo1HpD2zdEI1dqoEDs/txqSenyI7V7BmtMcCkqtYra8YzQqdN5RNvorhiXxpSQrPGLw
55A4afc8OhuGBWzNwVmyi1zat7xf1COV/nhiyMfOddbMGQYPoEOCOu3Jg/fzPiwJrxctFaFnjsPO
qmb7c7LsrrZ5Tri9VxZ4sY8QSMcxr3AcBrGXZTpwIyBebFxyxEIek4h2aqJfVSZ4BZqlOQSAgV57
W9v8HMzgQ/4W0NCfMfw2l5Ka7cDyPh0OI7T/buPGjTsFv1fPUSyuZIx0IsOYcB6cK9d+3ycH7pDF
8fjgdk5xC8eKyDfd5M9Jt5S3RuQxZAZbfyNGNvqktjNjMVAIGP44iVU+KLlX5FdQebHXOKV1hImR
0CT2Ogsl/0zJkldvrZepV3K/9CFnWrtHvCk+XLun+5jBuwXOPDfuiiCQ5DFKQ3NE5WJLRr5z80qU
4/BuFH6sA8Ou+L8KQPy9OZug2ZTXqLXBwnAHyExsdUV4D0wr90wYdH1unKF4rrNxuV0IUtyVyZCc
RqR+z3PheCRHNz7BHjDyPT/XfyDRW+7jchnv0zj7GIR48+McealrE01YzsFC5FN5IRLj7KC326Pa
GIagqEb7gdyRnkDaIX4H1AapapgcQUizI2/LQpp3M21QyvICGVyhc0zL6GVxvSZuHHEWYjy0927j
+ND+/JbvaMlBjCDd9UysyeyJCz+rQoeXl9nXGBfdfb1QjGKRccz2SAjr7K3JXDNpaFmQB9SQ7SMb
/GY4lwVV5Aq+WwmBt06jKBj92WG3FbK22wyti9A16c35dkL0eKu7Klk7bmRhII/HxwzWTLVKqmxC
Fmjm6ln7rivWXqaj79FAdhrWZn7j1sPwHinTuStM+uT1bHTGN+FdvN7oaHsi4SEmYiHvLPsh7cLr
sHQ25ckyFo1EZeih0DVlVF5gnyiXqb43b61yYTGZcIw/VQvDjIsJLPY2MyIiWxTvwU/foFbeXSEu
HLVI/u4EycuPVMAsvDMmu5KgWmG+wCXrMUMbLlYpj7ld0HsLp8A4zNZNG3For/UYQwxjsOz8ymYn
PbH+ozNhCeU8EdKob4W2EQXSQr/1rp0+8/d0nZW0pmwtkjk+VBPUPtPSxrxqY3fo12YZTU9ImKIb
aJD2XnZLAeam8ZvXGTzVm2341TONHd1F45tPXWMvB3Br0c4juID8KKgtHEdDtNVJnd2WA3Es0A+n
HzkjT8ZAPqlfS9013wZCoy1hBu7WsmzjIKl8kT1REK/D0Buhxwl329IV3dd4jZtgqIGD5Y3kemJ6
3ZytqbZebVe7L7RAIenY5JuQ6dGQVXG5NqD1LuvzdMeWyn4dQXhdwAlA3iIkON6wDGyWDVwyyTGQ
VfHNNKEmJHEUlSWtm5+fWYUXZDiVS/Gcz4ThoadmabW2jAQLKGyzlxJxsVixEIwuLINaZ8MuzQ2w
5bt3nVAh70im1paV5Cz5y7p+D5Mw/46z1tKbkggn7rCiI6kjHTjRCmzv7BlHz2E/z0OSp2380tmm
xxUQs8ZdGWx2WMtmTfFVGiI+mPjpXoRfOyCmrGzb0cs+9bWy7lGjsHL1UN6eEn6oE4N3i+QRi3BD
OnXD2ZcGmdNNYqi7yUvlmsiv+Ai/0gvCRmKMT6poXbZYeFPhdLdWX17Pbs2yYmDpc3ZGVddvHF3F
WU7JcMPjmOLqswH0lPymDCjaFoNk1HT2e2Jn45vSDpx4ZtsOIxfS3eIA5ZHYz2wjFZg9NT3WgCHE
qlIqxBJElli+QmQDb9uKwWKuCJNvv1lZsF12VHVV+xaQsoapZQkSkmiLleI3eFEnhI9H7Go7ptE/
vec6rIcWOie4zTD5DWep1vhkIuJMUjMpoH0M9VNCz9ezQqaXXMtl0Sy52d2K2E+eF79tH2UuwTik
nKmkM4YoXofFamFC1P1bD3IMIJJDHR6Ew5S/SrOg74xbWSPdToqdKmZ9DglbfGYlW9/35G9zE/Bi
nN2ZvIkEYhTYV5DP5Nj3T9Ush3Y71m7+ZRUjIDVUnzAhzCVFxuH6f/A3GFZ+u0zncZ74JZpm4s2x
uuXZ69T4kCZXlWTuiT8IYjRZLZZOsluGZmKJH/OPrLBnQfI2CMOLF/eT2oQRQ5BgFpWteFrsiKha
b3B+0jLWj3qwm68uXdxH2AN06H0k0wLiRMiOm+E40unYuuIre27H0td0hl6kF7LbHM3MvOl8yHoV
TLAN+EXrZypEPK7juvN/IXeU0Qr6c/RCgRYxNXDR0QamxSnszrW6EH/HO4KorMW/gFL0Jxfh/Mk7
Ym9c3RrnzC+7LOiVW/8kue5YnE8QE6GpDQxsUKx2xzC3wEg1hZNdXCLgv/t6mX9p1ED3cPVQGU8S
cB1jSNt8ridSdlY5e262PcPgfoLIgMJXxD3rzTCsPUiPqesx9SrFiFAAPxu11yxZTDZLvbwLZmn7
MJvgnPgEpKxC9GlTQJ9lfWfhgPtBZj4HVCvS77rU/euYpwhL7Fy1f6AxAWbn5vwoSBRqrMSG12+d
dmw2bd7NNyaX8xBI/u+zapOhWDW2UxPTVdXJvd/7xTfZO0Kt2RstpBdegW1x4ZvpxtFzdJnR4xPg
w838ZKF/moI5mpiAztPQMaKek45wT6JYKelHwaGVVJeFGrq6hq7ZjxGP/y7MKqZWZCVFZhA7/fQZ
VlXtradRm+coimxqDROFQXYllpTJmLzmbYSCSvRx2m5kObr9aiF3F12XGZJ9PpgzspDeQuXKweeR
iVRNDA6rmcHMqtNMaYN2NONphXuAXc9V3H27oKd8Hb20f8x92X2GAn0QOGz0UVBgP4nJG56I2A6P
IlXFB5UN+sGEnTupwXU7v0ww927NORKPkycFVpmC/C4sCO20rRfgAZukKsJNN1CXB+ZsoUUwBmOB
8dabzYvSAy/uWC3cRMPf0v30hy60+U8K2vC0Nuc8vqRDp3aO7PvXODa6a/Beda+a0dhmwFzf04GL
vac6vS8bq0sQwl6FsQvgV4Lr/OZM+zXcwkKfgYHGmesHyDDcO1ILq0No6+5QS9PYG2roLzNZHbgX
p2p691rANBwxnj4WpreMG1svE3E51lWpks9d/svKIWRiXdPWeZoyj4H+JOPrw+M3oHc5ApqNYfby
7Cxxc7ZFe41UDUuE2GhNgAI2xeBiIsjCTwZzArGPRnwBNDB5cjlAXZI+uYwZ6ibmgRj34Zauz6NV
a4yBPO8iDwlxigZ1Vzfog/aNGf/RyMW8yITtQWCSEHexW2dBOVlYX7q26l8ZWa8/06CTO1qJ/Nm3
2nGfOGwxZJM062lijR3VRXdnkD7OmrPuQRo29g1kNXliPkWWRRXluzitszs7G4irjZrlrlW1ABnZ
Rpt25vPKJI80v1Tzya97ioRWoy1vPM/dKYFiMUV3QspzTPHXAAF8RGQH2pMHEJSxNZzHujL3sWT8
7FQ9DMBkJFILRWZxn9YMiYNwEdMjGcr96zJwvrGoaC72OKRnAx33Q0duXsuJkcvVcp176mpAlEa5
ah3InKepIEI4Qk/ZeNHel0P16KoYEh/tF4jrlChzxMBnP5L2zuX63yA6BAbVFx56WdGYm6kV8Jlr
V3tbZpsdS9I2Sp7kXC5BFrnVPiV+7IzlddrTjolTp0T1WUe6OI6lU2M7GsWwcTqJjlK47PlzDh8v
dPvXvByzWzmJ8jDSB3EU8nTc+LCBvlvZO/dE4SWrKlWITBjnfDDGnncVEN07sSz2Lg2d8Wvgnb6z
BmP02AExf191NU+WtPz+lujJej8n2KKEZJUVsEro9Zra/ZoY3lYvhlkSTzrU9r1Hx7RyWFYfAWKV
lwHq8nClwMh12FhtzQlti91A/eqvtSYJYF1ZI9yehh2x1uZ8rHn6SKrVELYlMaG3YpLmpkcisE/D
UW/SsOtegdg3LMpEitLf77NTqLxpGy2jt2LnmP3K2o7kboiWrzlJnEkw+Y/1/NCHHVqxAknllz1U
c7n1kmUZ146DNW/Dx7s4jdf42GDxZ9BjTIojpLtQev8fd+eVHDmTZOsVYQxavKYmWYolWOIFVhJa
a2znLuVu7H7B6p7OjMQkjP+8XWuz7rYW9IyAh4eH+/Fzeg3QpaDW1+7DtB+eAGORpfco7qhEltR5
PVdFdJfUAhaqo9JYbwBmmvelmEgYPEMnnaWFYdmtEu3o6njmxn0eZJhGYH3byozS3+PzqIOVaTwK
1MwFHQCmnEEA2HaAn5sxEdhs2jK9R920+mDogAqcKbAEYZPpf2p5lDgb6r65vgnNDLl4Zi0smpxR
q71VTD/4biIVQMcf2HzAXcTXppmGAnM9xZtamcK3JW+2UzrZkBfBuqzBwwsQH9CV95YrXIn2cQOW
gvZMMlEzskrjYzkl9Z8BBrPPlh8kuzFza+BHfqqcOpjTftZjAQVt7Tb+B11rlEOZUn2K8uGx0iJo
Gm/X9a4n1h2L+ihFVBf8GcRxtJTP+TDQHsz8Kggh+PjiHus7fV8e8rfhIdr2+zjf6Ztym2/XFI9E
C/uyaCkZlQa4FejMIxscMuwY4268S3eMBW5hDb439uXRfv+/XKI0w22Tm9Vge5INnnwnlmjsutfZ
8V9LJMDt1pdoiSVc1GWlJUqV3wad4ah2WSI1H9Tr74KHbK+dYD/cxXfzYVe8sQ721ngY5m7rP1IU
Ow2vNR3mpTv7vntjnayMjeffWwf4WPkezlYFPZTtyr13RP3rdeozTbUDmLVJdor6DWjcHb3jT5/0
VyXUKfqGoLDrNv/LjZQGxWdn0OGgZyOTp2Ff32m78qA9/PUVB/p2fgrI2bUJfOr0tzZSHh2nXkoO
YbCREBBt51fpLt7Vp+JVeGKA9N3KAmk+XNvi3kVAQrcsTZY3hLUvoZ0sFsik+hPgqF35ITv2SIBx
FsASbruVsrouNQhsXbjJfyzKq9M8v2+1gtW1u34Hkh1DpCe74fV8Qi/h5EL+a+/6vTgXdCvgrVD4
rMM2so7RqmyWzL559WPEpzjjxpns0NeQh0428Z19TN95h+R+PIljMtsbfUMlcDUS6Cs77ohIcWbS
gebPCyrWH76aDzDGn/pZO8wPyOy+sg/qKTh0W3i2s0N0cHbtYUQavj4OD4z97Z8//f/XKCSgQCb7
9T+3z15/r7/n4f/9P8V5B+1f/69/d9C0/6IqDxLJoIGkGp7gff13B839r2ciD5W5fYhibPFt/s0e
oP0XUCPYXj2Bd0DEmZB61kCDXtLjr/HzKD3yF/9Nb/Dub4D8K4+zLMQitbdAI8NdYGv8GZdUiUbX
pX/QeUm8JKkAucHkvLeYrUdGwa+PlIbBNzdgvBukT05qbUOfbinp+7P9+tfPOe+uidvvLIo/m/c8
V9cNmoSOLrunMY9aURo9AohRj/p15z0pYmrOMYpXLzaEbrVN/w6SRvIaaZ0BL+o5LVqINktyVwSC
511n8zhLKGCuMHxJIUesyUXWFGg8BJJwKEiXb97BxVpDlk7+BXNkxKMKzjfrze31yKQ0f63Q5cKS
ayAqKcUSZjnCYLYQHTGPys/uGOyBop6qu/ZR2b1QJfKvKXiJDVBrTL+50v0eUaO1tZ7KiuH1xnbI
NONuSCsYUtveP6wsS4pXf20BeYdR3iNhktnkaMGpFJFYlnqPMsWd+z0+qOPR3KmHetxVh+CQKytX
xOLn8kC9QsNkOID+Lk8ACIogYKK+ACKMsPnkpsW21HjC317YgqOzg9BwW5ZKx9qT9nCEe5eBT5yC
JuZjmyZ3SG9/SKY1umXxZ6TzxOg8bFYOuApPNyU3z6qSwicg6Y3lDjnUBy0zoLMHzmIbF0r5A7B8
+KEdkspfWd71JuqEI3bQNXXIl2nqX1wznW4ktaHSWeaMhW+JM+b7Oq71T7c3ccHpMUMkRaWRPbQd
yekbym1OI5y+3mloGVbbcKfeFXfDx+lkrOQq1x8MU8KQjctT+JJ20on6qg9s3sKzGNSEijI5UPqk
IDd26YoHXn80Qzg762FM0rKe7/CzOxo9dEb3fCrqLiCm13Ud3cfxkP+Meid5zUS8+S3xLMRxbu/l
9RfDKJGK+I9trprLL1aYxly7wu1nn4KRkhcfO98ady82wuMHnwAvS8yV2dAGlfAe5HGxUSymR4uf
qGEdb1u4/kwCfvIfC2KZZ3vXuS6T4BOxCQJdCot0GsK7tB29gSFjWmv/O2NSqGAKIfbosUI/2tNL
bN3i7ViF2hZ2rG+3DYk/dHmMWZVrcV0Jd3BlslCnLHIQCg21TrfRvoJg0E68L90PetGHP2j/pi93
BtdlphEOIZJyNBkvd9EvPTf1O4fCj1sx8jb+ZJDrhefJg8beITCB/KGn6ojE6vxD0ZCDILsX5Vsz
fXCRL/hGSdF7yPxpjSpUfv0awhQQRFXVBF4bGPilqXY2KPmjpEbZPJ7fdrVZPU0p8hF9Jibhsl59
iMxwOqi1FX+enYnZafU1ddON4av1invKz3/TtXTSKwj8LUaqGZqSlq1PKii3wGfZitJ/UtW0PNnI
IB0dDfqA2ULc09NjdCXrkRF4mpPUCewp2OZVam99WI63fdH7e8dVgwO0GN7+tp9Jp+fvryP3cgDc
G6opB7k86WiuMvK7aS1zmyBtAffGPqBeeNvMsyDwmT8/26GAg/QOLg34Xgo2GrDWcmK0HFCHV3/t
1d7c6QrjRj2ltz2wEQ3aHQ15PJK/rTeNn+IkGlaIGaUjJf8E+Ui1Ed3RyuL1x9dSPmdJmX6M+MEN
ZJB1+83sgfwfbq96aXMdix48abqlok1w6YZwhaAC14lypNFvg9A7afBB5rG+EpRkKtS/K7N4IwgP
4w4R18tZCORF6Sa0PbINU5/0RRG7qfdTWHrhhio6vRVrdqiRedY7GJcGi0ZY1Mb7xPN1FLim+Bec
i4Zy7zit+QSNRPVQTzpw7wj8xkql4Xo/IOUGTkiSxQgF3nD5OwMlbmM/pr1XodMFUXn7UDdMyuTN
vJLrywGAHcGSjRVmLS0dAuxLS8rAsNwsBPnaHcMS23QHezwo/a1ybI+8dtfKbeKOufRuzJH6GLpL
99wwRU579gFK07LBl4FXhlqAmnIf229Kurgv3z4avwZ/AwY1SN6kghf0CTQ3dQYb+zJ6Cij4bnIz
efJKepe3/XZhOUxgAu6kbEIi+azcebacrkjanqYMQWGYrANybf4dQ4z9lxdb4YIT+E+PXFXVpbuU
qVYP+UiKdz3tV3hBfHujlEqzEnnEpkifRjwmqLygXEqUlM6gmeYUtn2Q6X0JXxz9Thog8cC0oFkd
oFF7TQvhjRqNK2u7jjXmhVUp6GfMgQzQE/CICbKPIw1NCNK7j7U+PlGf/Ad+4aGNzp1nkH9DAnjp
feGUK8DNxmIT2CrzMu5WF9oh0Gzc/l7izMg7Sc6N6gmUh65tSGuCfq3oGffAyZv5lxkD1eYh/Qe1
AWj8o3JXKrX1cocnngnkMQTEOn5/uTBnQItzEuOeJXLeeQjYop9g+QsUc43hdWltpFsaXiiK9HIu
nFkZ0HYDzsHRL49Okz4lkf15SuAg9LUHp3J/vHwr0aoxEKmB8tATo24X8YJuLMp9mIuKX/NMbzUP
tn59CmhDgM+7bevaFS2TeGjRuccSO3lpK/ajQKlFygq55TajqO0MykHLkt+J+em2pevwTtQVZQ9O
GkBp+RXD26xj6AEFK6TjfutlBN1FkVXbQYX78LalhTWJUioy3OTGgLIlx2inCm6vnqJRWwQAg4ya
us+mLXW13MWZnb3P0AF9oWy22EKYMUFjUSMwiYvSKfONYbANBUwdg0v6tsPM75gofQohn1q5vhY2
0jaBCwKRt6kKmuK/P4u/fE4N+ABPmtiFRt+q3OShb9Jo50M2t5I7XId6C3QfQcPVdDzRke4UxUyb
qA3hXTAZfTyZmgqYWR3Nr7e/19KC0OozDFHTIVRJr/YADR0GlHnfjs4PCCW3fVQ+CCar21aeH5OX
EYokiFIYw5sCSe9K+9aEuWfWDrHeTnf+sTvSOOlPP7lWjtkBWBIqsWsXv8zlL7xCUBXaDDpwoZvP
2f/Zp9KDhjnD0CDF8yHwE7DMYGs2ZnEg2R82pLT6xqRjvG+cWoGHUmnyU6Y4xgDLlGn9auoRTBqL
CZyNNjB4uqceCgB2jAvRPwaD1gMdaFdOjy7Ci7RPvImoNRBZde4NyZU9h9pdoXPzFjrsc5+AUlQx
asfgTDYMmVYqeFQ7HU5xGseQhXaojaZjqL4FVet/Q8iRYIVGHa0ypuETa1MlISRsYshTY2q7NsBB
QcwP9iULFHU7NUjrwPIVex9HZIarbWs2tcZFHNQoPamZB7x8iMEOHAKzabQdevf1JgRW3aDpRxl8
zUeEq12snfQMiTXeIjbxHgX0y7NVRUwK227Jc6zObABaoN15Tgb3rQD+5vEhU6AjxUWhxRoPjO5N
J00N7NNtT72+bizxtoczmLILOuhS/IqGHNSbGYrzYMMxm1WfwlR/zw5+6EKYDBwbHNVtiwsR02W8
RHgpbP48Ei6XrbQjMxwuwAHPVLbDEByV4rfRUfZJVq6263yLNx6pCA0NhsUYbb40xOAJ2Z7I6hyh
HVv9rjOkoxgwbuM/gLN3XXW8vbCFAHZhTyz87ADCbZMnhc0bCwQXYlFRdAjCxlrZvaXvhUQmHM6U
RziG0u5ZOlSUdeeJ0sWsoQyv+NFXWNgTDfKkvnSh+irscDt7EBmuWF5ansOrDrIpx6OaId3eAxB8
MNyEtDhyX/W6tqdK8+flO0g1hvcSxXZanNKJSJRWSeyCxZVoye2y0Gq2ttl/vm1kyf8cRyXf0U2q
05a0jiwbrbJqSR57cMSjNe5D2OQcDYoUtz/cNrXggQwIUDYj49FIp6X1gLixK19Hhw/O4W4TDj00
EMycGI7/KnRUHd697HObcBndNrvwpSijaraoqWJarnQyohrnBc8/UFIVFHFR8Se0y5VPtbS0cxvS
4QJ5Rblx5LaO2l7ZE9rVLcjZn45j/ggGzQfpSAe3fWHRU9xxIPDEcBqPDOcqZKqTYiH3i7L5pGQH
PRw/NWn+hinxx9sbuJAkYEb0Ox2V54UgbDg/yQwPCb5UnrdJ90kxX2kNmi7xr39gAy4sgcbRsSMd
5CprQuaTSuq3hU49jRmYfcX01c5O03jFDRdKXiyGdi9KDWQ80MVdrscBH9lpU8OzzEJVfu/0qYBQ
Q1T0vQwdZnWGLFbTrZW3QgfNdNLvtCfDjw1379qFf+02PDMs0hTufLI8eUYyI6IVfk3dJXOLcKNa
UEz2yXew5qdULTpgzerXNDGGlTTj+nteWJWlp1Qrm2HnFpfcKLTn5ugBIW6wQE285qDXRw9LDgeD
zdZYnvxVZ2VIIAxLoAHLyreVagyPXTKhsXvbeZbMUH7hIJhU2lS5gA3jZ2UoyUSu1323YZWi3vNC
AzaRQydJtiDxp1EoryNMEA/MechbHqxu+zIE5Hjnm81gr+Tj4g+dJUGsgKsEV8AaowrusybH2aU5
uGC5B2iTIQvs511rFE/AveOt1fQfmHR7NENrVa7p2htYlC2SLmAGXDJS6MpSmHopU+Tgs/f+Mduj
j/m53A+7emO/1Q8C2bQOp5KW+Ry4qIzQ7hds88+zy+cRJS8JBC7U3+Aek/Ipckak43NAhFrWxR+N
yO7EU7VyP93+iotWebxR+OepQz/v8ty3TC7UmkK4TOb6QzsqaEvDfbyt6tzfV0P900L24MNtk9eb
a4teByklGaVgvLk02dRtSWWVB+MceO8TxLD63r1vp+LvnPz/qPi3YIYATJ+AmCYKkZJ/uv4QR4NO
s2COXIj8FJRwyrtQ01Y2UG7y8t0Q1BBuSboFNkZOejJb9/vEIF4pGkQVQz2/qbqBWVvRmM8A6rrT
G9WJD8Ciy43a25+D7oUIDkolnES6YahzoCasyg0kHh52pin0qlK3CH5kKlM2opP+/vZnk+Fgf83w
vcSrWIzJS3Ugb7SVpsx78OO7aTvt8133Cb/xdyC7kVAq723UK+5u27z6hmJloI7oK1LM0IRgyfmZ
6CxmfaciplegxQckgQHF7xQAKv/ECudOaGCTP0gOmRDe6kbludHVT1X8cwweTdKw2zauwrFYiajv
o3BJTinfrxMDErHjA1xq4Dflmb5R+mLlCrs6ypigoE9bRcjI0Ei83Cxmig2DcfEczFD3viEYM2GM
Kum8azxIwLt59/IVgbHxYFUwyZNlRU1gtGOreMSrFP7FaFQY60hbe2VN1w1JsagzK9Ki9JIxvdIG
ISL4DKxTf8qZ7az35uEvcigIt91e3UIttdJ/W/I8nlBk/4JGgX9cbqZV1OrA4556f6m+L1r/4BTJ
02wE725v4qIZxleoN1FY1RzxEjm722ZtiNRYJUiZtbUfuz8IE8PPGq1kd0vOR1teUxlVJR7KxfBi
aB0a2tR96jz9wLD/G425mhUHv0rb+FA8ZIAlUbel1ClFB/jhUiUdSFY7X/M6GA9GpsYqs+2LTVo1
47cx7CBMQMSq/DyQga5lI+LPXyUJ+CLJAgms96wGd7aRCXOxXdbgjSVayLsypLMYqWL8p43m+k09
KN492a+9D2fTOEaZOq0sX/qQf5OUM/tSDOkgcWwnnX4tXeu73MwPWTb80plue5kdgrAheENobZCh
iJL8pcPoRl80pTHwxJ5aSk+hvjFS9UPc/HqpX4J/4YaGAgsAnalLZhiabEhhn2vWcX2vlkI22cpr
JtUH0y9XDrm0d2JNUILyDAY5woUtV5CreFZgTwA+EnnttFXrukW9pP+ADHR8evmy6HoKdhhe2/TI
L3fPqQEuMI7MXa2qzwxyljnDdRvV7c7l8TOvLOw6IrMY0BQW9jyalJI50Fo1o76gKQqj4QGsIHIA
bj0u70p3vPOCF4esS2vSN6tT2+vhiQaXNX2bwpOS/sn+Rc74P+ZU14f80oQcFSGo6zLRKWwZxNvy
aMwPvNaUveGmv1NIWN4HRaXsixCk6u0PJ+0k17JDDgCymKoFdVT5wyV6mUINx/FCCgc5aua8QOBz
smEHaKnQeCvmJI98NueQEetURuifyNEEqubBdqB4hs572FVe/GhV4bEw2hV3lOLyXzNwHtHEI/bQ
Xr50R7RQx6JCvHvjDNYr0A93aO+tuODCSkD0wNsomvB0/CUTjT6zU9DXbXobDuZCK98FGrPm9lh/
vP2F5JtaLIaSrcNJJs8h55YqCDYABlAqpB9xN+vVrgvs0kQksZuGHYIwM+k3UumIkjfTdqDj/HlE
dvc1pA3FvEtyr3sfG5Aqb+AHnO67LssemT6u1moLVxvONStKk+D7QLaClbzccKWk79t7TB1mA3w+
fWm+saJq5Rhe2+C5enYTGJc2RpgBzMQwKR76GTXe3v86qObLem5Xt434DWe3HZzuUT952EBJ7F2X
zPeTbu91P/5y+5tenTqKg4R5+ENdkn7YpC7N9H7ppsznCQ6U+KiEMOWE6hZiOyS+9J3RVC9VhRTm
QNfziKElewW78nI/SRm3zLlp4MhxBQ19tbIiEXGlNIFeis1zEGQKTTdpRYU1jGE2Y2KIXRsOKOek
5fEdreBpE7r5Wva64AoX1iR3S2dmmFEYA/8bdWr7roiNtNn22qSqx9sfatEQHTKNmjUNGjleNb5t
KqXDh5r76tDNxjs9zl42JiBcjprqf0xIa4GIG3orn53Thi7aGrPy0ba7lSmBBX8jFnJG4cAR17N0
dPSwDFvCIch9VT95vUaH8r3i+m8mGnSTo7w0yAPsPLcmH6LZs+GbBmsQhfbGaCngBhAh+79e/Gku
rIgAfXZUe6AnfhNjxW9IAiDnse4o+OcrDnAV5sVaeFtS0ldJD+W00K2YcdV7AfVFc8tAmYHR1a3L
DMLtxSyZ0XhGoCLKvwD+uVwM7CNWisQG9/84fqcU/Wli1H8DT9VK7eYZUyKdUx5e/zEkJRrBbLS9
5SByQmvYg+OqTEdqcJ6fDffp7I/vNBuObj6cNn0XNLuUPvLZ/ZW1zGVvkBAs3+cak2S8RbrkbdVG
brknLZyLd/SxDfvEsHrQ3luKagRbww8Q4bi9TQtRhl8P9ILASYFXlb+5agNRhhGaTnS2U6N3aSfk
HiZA38lLr3e+u8BCiMcdgA+5JtNCamlbJReBEQ9MhuZwalpFWB7zQc9fVosRAYCnB1kY60EqXH7v
6zCQ1cxJY4rJefhqkb1wP5vNSghYiGRMSgggCXMnoI4kDzPGIowMHVgOQ+xfDDv9jtqGvfJ5FrwY
G3gORwbAiozlS+NhHHuVclwzQyahN13+ufES91Xomd2KIy+a4uLElelm0LG8PDC9b6QtYmf4cV26
P7USPlLbbItPZTvF+xc7naVSiqFPBIQQANqlKaY94rSs2DngEAJflLxKex+FH9852WMwrOzhwnc6
t/bcTzoLa0aog6CwKeK2VnXo2/5jHTvFP7FB3YKyv0GfTUbIwC4e2r3Lay2OyxCd29qPg4NmNPOa
oYWvRMuaMSAeoNQe5H5v3Se2FqPeB5NP2ME+MHSwkg/+Y9Zlwco1uhAaMCW6W6Yo0cloFkUZNKTE
WJMKGmXrN/ZvJzYPpOmHMovzw22XEFFSiqIXxqRspy/txo9CjPmtP9mobKTqCRaO9BCNunZUI1Xf
aDT0dopjxS/P5dAJAK4D4o0HviNd5RFZZZpkNG1KhFC31QQ5cFbo1orPL3mhxogVwxO2oDyVfB7u
YpSiTZISZXa+aw3SrIG6spCFnITYSmgV85hEdCkg+S7auW2Gb5hqpX1pw9J5GrSsbPftBNHVZkxB
s27rzAeq/vKPp4vKN4GXcVu5TZLMA2owpXgcTk7+B85KGAC8JHyKiyLfppqVbyNNhTEkj62VW37J
R88tS9+uHmd6Th5u0wDWdpPgVTIg2zsij6auWBLfR3ZQnow8xxwGTq6vr753yMC4KHmGG/ssTpJD
wiDbKZkSJnkrdMYUJeTtatj5HrqjeeWyWTofvDh4fgOl4EoTG3EWxLo6aodRcHApju8AjInpyyJa
p+vfNH8av+loCvyJXK16hAmVHvjt77sUdOg2kFaDQKI4pF8aH7PIs2eFXe506xC6JDlJ/Ut3gpUj
srhGnqPAJsEy8T64NNMHkMc2E5WTyDXDJ1TXx9OM7MIJ2sd5i9BS/LFEVuouG6bi/e0FLp0cAje5
OgUIdPAky5ajhB4apdkmhDbJ/jY5NUrM2c5E8qbvVx7ES6u0bFPXqbUxuiLU68+/JMijOkJ0iavC
b7p9X7vRcejhNbSGJnnIq0CoCUfW+9Hqy0+3V7l0WCwBZAe0wMigILA+twzOO20gkeKYxp/sCHXC
zzMqm1Bx3TazuEAoqB06+QKOJ4XyzDZg37GprhgVusczPTH45VwrPWQeXDbbQg2QHuyi7NCo1cfb
ppeCLNkfUZCMn/FtyTTvdB+WfVZINRrdCU+HOMgb0rvbVpa8hbSPByZXBkYkbyno8GvVxALJXMZX
OgIO+5Hm9GNiQCltKJ66bV0Uh28bXTqD1N0Y9aOiDp5e/PdnASDVyzBQQnE4cufT6Gsn+Oi+Tta0
cocsmgFv68A8Tg1OJtUR/c0hDTATZ8WBGghduRbOsOPtxSztoOh/WIYO1RP0pZeLcdU4d/uSHURM
kjm1NA2jZNMFgnIb/n4homAXmbfpm6lcmxuUDoGri1cIxQfxL8znmZKLzL4CyMwBoTnAC3xqG7uG
IgEVy36rjcgjGVGwNh937ZSgDAlqXBquyUCwFD3tEA5tngaAHJ3OfgAgHLwvgZmdbm/pohW6+wRO
gFHM/VxuKTRBA6ykzBbRL0BaBeS+be3Ro07DFe+Xm+ucL9ZzZknawaGI4yrSCZZKOND+MBTtBL3b
D8ghQ9FRc/dIAn+rI/3BN4dj2ZjMDiQxPFMGNFyh5YHVUrzd7cVfk9HwmyCKBRlLPxkohbT6BldD
XUtgExH43roIlBxMOwrLfZMP5sCZUZVvCizm4V6rTf5nnOwUCR/yPHRr7dyvNkFYazO4aQ0wWRP4
06tmVJRfdplWwM2RroaUs7QidWe3SfVzYMYYxE1WQaOI+AdaQrk7dvYreOafbq9MOo9/3dXkqcRZ
VOHxkDY7guXXGxp+cYfs2gOUxZCIO315F0xOubKJiyeDkjPDfbROri6mWU89K+85GXZQT0fDHPVd
5KPrqvhd99ZymrURWcnesx9BkQIeiyYhg4VSROt7SPaSAj/SK3/npd1DOGQf0yTZFaP96/YuLprC
EncfNx8T4JeHY04hhKt64k0YhgZSQSBDAnKYbRcUd1M9ruRqzy3Hy1wRbzwzJ27Is1idw2IYxTkn
Xu+j02xXNDF6BNsM/WNohBCNIsq3RaAEtk41PDV98QsS8y96BjdWDt0mLOo/yqb+WWT6E7WZnM5E
rFA+n9qt1zFHYiDtu9EzbwJO7AJJmjXQ/Yqtb6epf5uFyovzFRZDkZuSgIC1yRdPTlsm7wwWk6ST
DtOZZQRv/CqMPhgQ1qEmbtsoP20KP5hWLgl52PTZQTDI/CftVi4JaRvjMWvh/cUhE6VXtxktyteW
GXbv0rgCKZIpX0izgr0nVOfh7oZeSkOGEaFIHR0Wd/h624WW4qtOiZxqBakFP0r6plASK67BxWiU
fvY9ZMLI3llpEjcrp/C5bHTmPARWhpMA6wKKByDDhXFpSKMeNPZTW2zCSYlQEPKmL01rfhHzMBs4
8yH1twflc5N5yhYt7/djEoQbBEE9QTFUbWo79nEOdKh9wx3va8h/Dl3n9fsOraN95xbuobB6dxtY
KSK1nY94ZZVPO6dyvs0IeMEs2BjoZTP21cXDF60npoPSujdHzdqmXCobGMqLQ6qWyJ+n2p1pwtJg
qeEDlYJT0Bi/S89/iAL3dVd7f5ivUnedNQYPpZ65D6lffin75GsaoI8bhomzC9TJ2o5gSl7nbWsd
GzO596aKY6PWwVadLW1bNavwB+lDPkdUhHLESCdpIiiTy/1tkRyb3ZFXcuq4/XFI0+41AkLpStyW
sXb/Ctz/HU3l6kndF0OYCqydVRUuBAjtnwI++ddxqfzxUV34Wbdt8cdX0RfPIdE/xQ2zHEWnro2G
S5nW359BBVSMJYHqkguItglNQp5NXIyab35Tk8A/1X1X7uiRTl91XpGPiRdn5coTYGmPyf15LYNv
56Uh4vFZAFQScF0MO1PNyROYLdMvqIb8uH0eFy/GMxNSSE+ZTleqlovRry04ChOrfcWj0jxGjT09
3jYlI87/bqItcIskrdcvGqUj22mFLaQ0tN/c/VAaBSh9lL2lcuw079gEsPOPulHBTltQz05m3dnf
/hWLC4ZJjDRAcJrJmXkPff4IRyuYxqooD16XTwcy+CezXGufLbsuhFSU6kk7eAhcfr2gGk1E7Fmu
ikyBNyM2b8Mw2qj3I4HHLzuE9zKE7qhtWo36Bk7vFe+RM8zn/aZCBkkbtTcaeVJmMKADoGvhCOF4
l+2h9juMkU3g1RhvQQngwRmbbwqXXpZTFbRRGh29eNpAq6rcKWH/oLnN+5dvPX0k1xBDidfPld7Q
/KEtQPbpmY3sYB+XD17s2J9V/uNvt00tnVcxCStmvMA1yV/ZNFJI5XoFtyZgm7sJrY/vdtbM1iZQ
Sq/ZVHQk+kOvgpLb3ra86OW8MEF1k2aSBEqpZkJ1Kwoa4G79OLfHtHbrRx3FiD0kOcWhTxtaKRHP
lrJtrAPabvmDm8VrMCQpUXv+8tQN4JEDFkrXQwrOTElaOY0IMJRK435Nm9H2Ny0ounCrjMmcol+E
hMnhHyycHo4B1ztZ9hXhG8oZYkjXIDvsaavC4eE/Gm34VI2hfYTNSdv6yOCSy9W/YqoJx2lo/ZXH
28LZpoNksnDepDwSpXjZBDqfXKE3NqDf3Sd1uJtjg/EqlErWzpbO4T1PL3j/sk5o7YBJkNDJWXdm
q2mhiNdLryNBd4hiffwxElLgV09V7WcddF2IBlOef0JkR9k7ndP+ttoRVoKs1HwXsauk71dc79mr
r34UQByky6ghw4RwGXHcrEoCpEN4l9lDs6s7Be5gxQcXybNq04cDnG4QrcHSnOx4hfUbN7f0rYNI
+F2KPtIhROnu4FeFt1UC88ll3PTd7CBtUg4F7SzNiu9RCN0FeeHsJ33Kdi26FTu7s9H1cZy3qGpC
W9R9qlrzg1LW6sZGT2Uz6/4h0RiuzOPkGDoMC+doweycBE7Rwn3KIvsrOSeafEmundrcTAHvB/19
acLJpeZWt0Gc50fclR/iYvgBFKLbDY15p9cZmldN9jpFaqIfET937NdZ3L6LjOw3kiaHJE+aTVfp
W92am00Uq49dWL9LGutzWyIgXhsvj20gokVR1wHSC/mJ8Jezq1qvYPRvUC3c9Ir2I+Rzb+K8VTeT
6qz4+FJ8od4iiN/A5NMskM52rqeKPYntid2C5JVu9jBtEH9iYnCqcu3d3KvDH6gX4V+xhyQ2t4yM
IvYZgTRbg+AunDeqvYQYsKlUQ+UoG1bmOLijD2GO+pjN9lGDzBoSnRW3XrhIKcaABWRfqckwSXK5
t2HatsZzZ2mYVGObgM3+htRl+D4eNrGNIzV+7H9mbCvY1BnKPQiIgEPTxmDld4h30uXp4meQ0IFN
pzXkyO8o8Qbw1Oe6+lzor1B8eRf4uv+OEvXAoY79b15aWm/dsipWPvl1GgiHKtyj9CptWANkkEyd
loOVi3u802FDgg2dBG2la71gQgMjRz2UeiWILClVSBoan2lG7CY/mzduMKLQUpprX/L6VmayyhA4
Y/YR2JdkJdbCKUABHdetkmjatFraB/tGHbFbJAUgYMYfK3iGs6aIV57fCwukTAlCAyiYA+maZBqV
wkYJRp09nG3/VamibWXEhvHyL4UVWr0M6DDqJ9/9duJ0aRly96eoPA2bytLCaJclSKis3D8LOwl3
pkOJnjzavJpXNquI5o7gWiqMXL+fjfELfAnvbRfSU8/t9mQm/vH29X591sVotGC3pLUrJvUvD6FS
QRWUOh63O1yQJBPeIVPbD6pef7ptZ3FlBgwIuAjYXzmmaIYb2ErEHVY0yZ4J2K9In31X+Pelw9eD
aPLlni/oz8D8MtV1nbXYcz+hLcm63CbYV138Aarxl8dJMS7zHxvS5ZA3DsPXHjbMviN+MXFnT7to
GFec4jrruzQj3QyWiXQzqnTk11pC7pc0dtKIvrHWHrTJ1H7nWc3D6vbnWnQLC4A2rigGFcTnPLv3
oE2JncjHJmUMk94DKhl6gwJD63gvHBogqb28YqVrYKIX53shQ1uanzfuthqjimTLHRH5o3jz4eXr
cqiFc8+SyV4BRGK/9Uxa4tQdmvo+cPtXeZF/wFFWzCx9snMzImydbV/WjuXMGA2gCTXyj3rZqq9L
Q42PVerkD7OV9itdh6XPReOdAE8C6/FPl/Ym+CGspOfGVrUp3yOSbW1gOZvIFeM1gOJSxD03JTn9
SNrB7CBLSzLvyEzxoztmH//JRxLcqjRs4LmRYpLbdiayT8JEa79GjqPYWqH3MM/py7p5z54HTf+/
7ch5dWkAORlcnEHv2/GIsGO7oyEyPoada6wkGYu7xrtNpFRwCMu5DjMxSqiS3TJ+j4438qdeV5A3
G1W/u713S3FWvF24pZgR4ylz6QmGWhW1r7N3VvAOMdeNrzgbJ0epzvjetNrK23DRzSlDUE0ib2Ig
7dLY6I3/8oU8fJP7EUKxxdtZ0feiGHR7WYv7d2ZJjkd9odazQpAIguwtXEu7yQv+3DYhkyo9uwNk
4zywbTLBqxd+nuiFphhcUfHYtQ9hrBpvjNSsD2kyjRuPEY9jHY7ddp6nL07YaijYee3REsUV1Zq8
7WzX5m40ZiEildr3gzn9icLAfYi80l7JepaOO9tNrYM2O7Nj0kcuKoSTognHrWtadpa+cfTxLqpX
5h+WXIlelwquhZ7wVfIYe9NgWiJWJrn16KTpuG276RSPxofK4i7Ni2nF4OKyAO/oQFyIYXLtOenQ
LnInfNceqr3lV/cDY5uaFb67/aGXzYADY9oVYKqMwAhGT8tgQy82FVrRPgqg+rixEAa5bWXJY2Ed
+G8rUpwMm6yZ4OqB+qjt/I1rBe+tuq1XTvvSAYTenRQfvDOwXulYeMBeC8BVQpjJHbc16MC9N3fh
Q0PnYdd3ZrgCelxcFK81qtZU/KAOvzzwnedHsQ0IfjMZkL1vIb6g1mmGhdGtLGzJEJUOCpwkpqAC
pAsNyVRHJbMvqFvq0107+Kh4e+kaam1p+5jWBZbHmrhspPilqpxZIJzU0yakdcvyMXUURBOmIt0E
bvtPEh2e94LMxsCg/MLntT72iAsznY6Kaq8NWx/9QypLL/e7cytiZ89Sj3lQG7+0BAdo3fR3ZpF1
x7mx45UEZ+kMMYAlhELAwDKycGklSAebwiBMt8bofJ/Cnl3rlLuo81+e2DiCCYFPBAktZd9LO4Yd
A7+t+EJGrZyQhPtiFuoR5djH25u2sBzMgOoB9kJZVX4F5f44pkHHplnqAAnxnGmfu7ZlLNexx4+3
TS14NjkNjOfMiQNUkvG0RvX/SPuy5chxK8ovYgR3kK9cck8ptav0glCpJXABQYAESJBfPyc9MWO3
XFEVtu0nO6KbIhIE7j33LEQiPgxSIpzsQNi4/zXQ+r9YNdxkuMhiFBvB93KwZ4By1wW/zogk2s2q
NS4Js4dV9J/MWb8Poa93Jgz9rlgR0CIw8K8L+y+7TbN49MIFrX9PhsUpWI/f8gxTFOnlq1FjiCQ1
JadCxGQctq1cOQDL2I5TXtG6NplElLxAOmHs/vyPVxk4BMiKeFNAA99LyDEy7rAorLIHVzZJN8gn
/0NF94stg3nhP8SSV5nO953pSZyOMPjq4baobekIGAoOFUXqslF/uK9+sWP+9qRvX3Q7RakATQK1
Yz/pHCEvP6Kh/uv36/XrtwHQCQE3qtPvd2I98mpyuhm/4zi8AuGkOe/8L224/4dl+/XL/PNB367F
lkHK0PUGRn0iXXm+4N2cTbKGgJz/4zfCeBkmJyHyQbBJv53tYFpVlhBcVUkT7oPWfQkTtTfC/fjf
HvPtBp7mpNZpiwMK8wD56YgrASN2+gum6OQ/VDf842ODM7GH2TEOh38TvaYJ9YYxuG5q5TeY+vHH
HhLCwokSvfn9W/3iYsSOBgJ1HbVh4vLtsw5rP+AEyTGZBbMF5sB5BAhcV2Ij6efvn/SLjfe3J337
mfgadL1YcYCgCrAF/NOLaUw22oWr4n/zoKsZFNyR4Af/7SbpQtPTzuCVBtEf6MKXa95pWiCH6g9H
z6/X7p8P+va5ogHsmziCAVtl3ONgxdmG6+HKW0ehtNb/41t9+6EAVdZrmmJL9LXZJHV1k8x2m1bV
Hzhbv/hqAUqCcw4COOhO3+vMAIb5TTuiGl+r5dUGXXMliP2pGvvFQ65FGNQfIPhgkv+tuIyi+gpF
gtrD7Bhk0TAeh8S///0u+EVPg4sRgxwUFVdFy7ddUDm4piAf7OHtbXcseWWgP7r1KaIWVg7l75/1
q/fB8MjDTAFTY4xS/n43VoNJMDG9Vpd+XJCpKzELK/63R1z/hH+5flPT+GGj8QhcvstYVLzxbO4v
2ox/qCh+uW4oWnAioNn/t4oCTd/oY8aNfYZpIQn/gnfIPYw1N5PnK6zln1wifrl0+FL/33X0bekm
ZLjHkPahiE26W9P3d2O0fv1+6X7xmeJW/ecjvi2dIGk7pIi8RVC0vCGrOMGof5Po+p303cPvH/XL
xcPBc5Wqo778LgCiJuEph00nxE1R4QL4adYjC5yzG9qMqKffP+yXS/cvD/u2dHGjhKDhdddRr0f+
xngTQTaR//4hvzi1QUr95xt9W7xUVq2NrlbOQ5B+1cR5UsnwIYL0T2Zbv/qRYMmJRh0qTwy//b/v
7zXV16sIP1IQpVsHBwJiqi3xN2gP/4s3Aq8X6GWM//rf5aozdxiaXizbiKCEpnM2CDzewrx1+/uF
+9VWQLTFlcYAJSmmcn9/IXxDelgV6qykEdMGQWDioYGGuVCdn94SpAXmqeP6f8BVvouwr4UDAlD+
/1O/uyOD5q6ASLv4euGH2earY2uM/9moS2ftYKUU+N2NnXtSkKqpdq2x8oIhg3pcJ6G3so8c+N3V
YNnSNW7uGhbw+zbtzIniPwTKHBtcmPBwo/5+rX61yVDnXPXpQBwAd/19rbqIBmDkYZMhKZLnpLEP
lWpLhf7tDw/61S67XjoIfUDp+2+D2Gu5m6oIuyyFJw2zyS0DztXG9Nn0zp92NJzOr73xt4Hz/5U7
XGX+/y40sq7UQwBuZ+bxNW5z8MmrNtd+Y/rbtlMYEDSubucilsR0mwXi/GBTzYMJClsFRN86ydAi
W2ZBJPU2xL/Jbsc18KozDINYcNMNAOchPoi7WexYL1zxoLqgWp99l2r1oEH1v68dMTWlX1POHka4
v7H3ye15tTVXf84263v0wlc98Ni1j+sMZ7hTMsEqvTBBw8khEGn3lqZVHO4Wb2QIeq/ammwqbn3n
VHPPWQrKBs9mtCICLxlCVJWJ+urVseg1UqWwcTBOWQrR8fqe1LauS8RkLc3F8PQaPKdr9SaU4X3Z
iVj7mZjdmeehTrAVeryK3OtYzF3eD0S2PwLR6Bm5Q2vFwIhyQvYG0k5qz0Hjm1vFKXu12lR+2XUk
4bt1lZ3YTp4j+7IH/jQ+QOTQyxQOuTzgW9DL1h+Rie1cWjhORM8cdnjgzVgFy966S92mbHAT1kU8
N7O8WepZqdwxfEUMpkvwt5oJbJFsBNGOH5B1I25Wj/p+keIke/EH0X44q/Jf2rkmE8LThf+BEDy2
ZH0UwBWDLJGzD/ji7rDJ1x9iWrXI0zA0QR6LcBJIFMf/B40q4QnGgJNB1EWlHQOXbgXiTE852DHV
MF3VGJaNfT7Xvvu0YBsB/697NRYUc2DY6o+t/qiXmt853EtYDk/xEVY9MAnOYTBn25NJIvnZOiFU
ozBoc84+EIuyC+nybqNx/tS+hU5FgTLd55CUkTvP02OO8YIcMruqKwlQqfZNOyMBUXnU4y3S6nqv
NEvsfTIzp+WAEB6dMQLpZLagKWtzElV+k3mMLyI3dhl3xDeoltGVth3onHZGVEA9Ju3OjN508FBX
g25m8KZr2PtJZrwaVuLw61ySsjJhe/LVEG3mdRnCPMQsroLNWgWrPDa65iCVXF5No6Kvuq5gC7XM
033njeuTmzAW5ngPs/PCsdlI6RmUU5J+9e7aXJSaVQoRzMRLIyP+c17ZPGziEPA4F0Py0eLld13d
kuMI4OzC/IF9msWVF0eAz0S6ZT6HkQRnBxt3k7idqrPOgWShp766Q4id/KkqjtKXSKlfO6cb+FGN
xDu56TA89KPbP0aYLLwHprY/tT+S+S7Snq0KpMc36tYf0AoXKbX9Xy1h/WflgZIXDSradT42MPyg
hxDfmHYEGDaV+IROtNaFnsImgqS0X8diXrzg0Nmxwk2UDrdxqofSofQVRLsfgWqeJRlVPo5Bi5g4
yRADtaIVnecTW8etF5tnWC/DcTkybY4Jy1h2OkhyuMi/uLYzOObiF+gCcWt4YbdhfjvhNiIXDn4M
RglWHFis37txEBu3X8kTjfTwESwdu3DK57KO+/eZpLedjr/G3vEuhPSg1S/NusXPIVDAB8MbrUD2
T1J1oDz08hFk8iJqKM3tpNZsbXo4T1LPe1Z6GHeDnJ1LwyoXcsQqNvwGIKN/pssUbDqPD0cdSPdi
p2kPnjy/iyZGfsKHfH5WaunUPS6msJwjOnn7RK/ulAdWdecuoB3LOk4HiB+sSu8Xxw8OGui2yT3a
wcI5ELDbCFc5vlTrqjPZ689a93GxjjIplmk1W/zlINVJZ9Ok6ZrFSd/kMPkXhQ/m20ZI4ecjlnRv
4zEsUHSdqiTax92A+D6F88vxyJYtpj3gYhB43KgCDFCok/cy6XK9TGkJovtLNAxDSUQQnWERAlma
H4mLhIFOPgfq2VcOYuZJvx4Hn7J7rdZ670qkZgg/OGvuH92Up7CKCXzY4gZdDh5oiEym9G711Cmo
RJi1lPTbJbXrszHJXPTNAkUD9Ta9GUARtGTOZ2jfMxrik/UssgaNX13WtY4yYF1hnnbDbTgg4qOP
r1kZ64BThQfJpuVdjLwQohAtl0SFNMQ/Tia6IEX63cGVlbF0uQaadGu+GIZQ6VYOORRv4IwCkM+i
aNUwuYOMLW6gmwzmeJvIJoE3s2AHNQUHyJ2SLB5bkQ9umtOJd+WaVNsGlLDMSyDISIULlne/xptI
DrDKnYzNlIORoEqFKAYMe3DiWn4DBILsYL5e5V2NfRi4dxZYF9YIqStOS7E20TrtXV23m9giuwHa
nWNfg8Xr47ZALHq3ghXjpgUsM15Trb1MaaPLJMHEhVeQ13nyXQpiT04bPoYjGQvobJ6RKh3kowuJ
NnRItkRb2u4taVSRMlcXLZN6W7dLdHSocLaJO81PBMPbrHF0WLqWHOU0Q3AqGo5klfnCq1FiniRk
LtXs49r19wij6bdmiHaqGorU9lG5Nh3IclV90LU2Rc10lempwe/sTEG5xt7bMCI+FqxilVUCC4wC
f83bkPN9wyGKCvu2yz2mkqxr+XYJW5bRejqBBrtmo+lAqveHU0hxCVVtFOyxqxygktA0tVXz4k8u
PNmuY1e2Pla2lUXI9bHvnAeC63mR5LUJOj/Xc7xDrDjoEKS6yIg+mXBV+TrLe9qHr1WI8zvtwJZl
oZru4HkoCyz/dGnSZt5w4weFO3gFtZ3N51S8zO0clH0906JugaWnopFAMIWTu0wziA59UcKFTGKo
yGRe1yjTOhMNWQdwPONL+2ng/VO0cLjO4YkUFJUmHxRVilcvP2Ca/Cql+jGYASd5clNX5lamZCNA
6880onlj4TjPNfNuO4LcujkRSxmMycG65tkb6H01uMGGrN6tNy0Vko5G+9XPiPoMolrCWLFzG/xr
kkXW2dxyBP5MY7MPB7/eGD9ecwcpQnsLp1NUWFHDziRsdZ7MLrZF4qyl0UGESrRxSw1f822vx/pe
gIVUdGCjHxuG0FbKl+nelT19Filu0iEMp3uIlYPNlE7iLBHyvkVeSnOyk1+REmqBxebc6aKkFHOj
ljtXjvgo49mrbZHGQu0iSZ68qA41XDCRp5o5Q6z7gq7Cc7NWdlWdK3c8j1GwZYHrwi+tpSUcTPRN
a5XzrN14AR7mjgUW8oO50QhB0wCC87xW+8lOcJSq5hVns1pQVxCKonfSZS8JSrvIIGgrwqaNl7rK
YatewXYlkdmK6MpdmrKjpf0rsi/bvE49+9INqSlnvqh9epXUGjcejm3X+SB54GqGq8CmNt0lDIab
NrJhEel12BATLBd4EYQldbx500i9Y6tcNszT+5qyHUSzC4jAAhMoWdfbRRA3E0Gnd84MsUmUdu9e
vK43xjCcaxJssB4KbXdN0j3c1dKD27XsPLZYFqyqtx9pBfmNO0ZPoJGjnm7gC+/71W3Vmhshw7mA
ISe+u2kIEBxY3YWrFduUhTynSuFfGJ8ml4JfDlFEjkI4yCf43uSNtEEh8HN9cjN2W6gdH9Y0MDDX
JAMkzeGw93jFClCfSrKYGI6VNc2GXja459obFKmbUM8QCUUpkNhZ7iKLMFaq9607rRlMnN5GPX1I
zNDzAXYl2wZGx0VSsU9dV+daNXvJ5X7gwyZwRHsKdXO7oiyGnIyHqCVxgrh9kmYknZIMYDIrETyA
03OebqIVLQ7KM2jA23tEYB1wRhdoED6aUb7waS4oH9eLwdQ4l+gJc6DgP0gnw03bR5+erdtyIeGH
qLCFMOFy88rigI6M2oMhvnEMdurkq1ND50dGq7T0LXxBAWZ681Vd+xJpn+bMB08yk4I/y8h78JLu
Dvm76a2LKLsTmVq0ByNqNnRQi3E/Zrctk55PmzRW7DmmOKA7x2uKiKUKtF6+05YfkerrHNwJBwOi
bC2sfflwSho0kfDmvMMVe9RsXkDR1ye43CBst10ysSCNKh04xLIjPfB6LeCy+IYdnU+En/0FzvDo
hN2GPnvLjNbM7vwQBflSee9oUeBZMbcG8ZlVvUFmblUQmYx504C1F1YNmJAzkBog+2mGz6nJ+VRh
5wvmFLU3xXk9B03mxhWBalabPCKaPFnCPJWZmIaHtgbJFplSMD0Y1Fm1kPGSqq/hLtriLvDJqSPe
FpF/dTHIwMkGF39J27bP45wM8JkbIbtHFBh6B5kWMbTG+Yp722u6Z8ysj340ymzxlltbTV+1v+Ie
72Mvaxs+5fFsqhOVyy1FtZr7s3e38iQowYGEsAJamyG07wPjpmigOc1jz3zSVJJbZODCJ5tO74vQ
b23nM8gTeidn2uWQo/l3fAruGB+2Fa3A0JvTB1iFw4U5Sj5hbdLk0JDwvEbDnhszN/hNNcqWeny1
jvqJ2JK/4ioMCoQji70aqMXV6KuNk3InM6MPEQhX5UQkmp20O7Sx0YfEIRKSSm8tXV+Zo5YeRpM8
/IKdXIXAPf9JQraDt1NQqYkv4Tdbr4nOsk3mHB3Wiu692pmlOjDa30rLbkeGQmgMhqwh81tS0fsB
vrHlquq/BAr0bJnEflinH/4Kz4BVpR2OOKSUewO7cyBVR/jGzTiRE1h4Xxbp2Bk3zvuskj3OwUNd
R+EGhsBnW7VpaSNKcoNc7gHGd0wNP1lC78UkUQmuwXBP1nC7JOlHUNUIdR8sLI368AXZypeAt2eb
TuyIVMEfdQ2WOzgfr/AZ7vKxVn0e9+uP3oEyJqDJjjZLdwd1vd0YsONzN4GZbVefZrQRd008BGdL
G3guiyiPuvkYLIktsI+LjpljkzKeYUqyWW29BSLDr05KWBcR/OX6fQlbLmdbMQjG8xhajiO37l8N
GX+wVTgl7qzHlVWXPlheoYDJjesORVg5Gk24dXPX1NvG53tim6NexRH60DH3ndi9sC7dCwfYQuvX
dQbkBjXZnCLCZ4oYSB5zU06KBrgTm0MzazA+PL/gHaxkRhLfV7TH7e8nn7SdH6qebHE03lLPsYUT
2i/E0OkMfKxgN0b6fcD7xHNnoeMcyqCdPnEN3wid1mXKURvOLL0JvKTgoXMfM88UvBd3sCrVOVfh
JhgRMzLRN3INPjHYkKgskZsRzXtvol+xo5odCOhwaq363cogI8IYGGRfB/6z3ao/K1UzaDsUQIO5
hCXAc1V39/XgX+0VnlHnnImKf5pGhjnOnb4cnJhkxhXOScxw5Q5h6qxpR7aNhF9QgvegajLZlFSi
rCGDPc/jmqLcas6tGxwiBkCmnT9SnbzCmTzY0JHSY4y/JfOdBgJyJDYaGKHkS5LcqA5NLsb8uiBk
GjPW2TVrFw2bDr99bKrwbqLenU/lmMmQ+hn3sH2B45QDPGKBxdB7ePjlnYjqfdUkepuMOH3CDm0f
088VXGsdIzFMY3yPXPan1OmPzhDuiHZO7eDvI0qLtktQ+lbRFjAa8mq6BFdDX/gIrdola/xjmdhr
uoxbaO3xSVb7BdbrGby9J4BQK5I20FwOOn1I4qYqrKCsGAbUG+68q3vfz5vUOTKUAnkfAEaCVdhW
D9HJxlGB6ctSuFXz0fdeDL1hsxdDN2SYy7p7LcW2NfOc44ppzgl3PsPYVJljxkfmE5VZxE9SJz4C
Q84mFQDs7oFrjUHJ5xM+gRLOT+UQ/6SVvPO1LFJtP3igjk6ic0C0N6Pf3U+RAHFu2kp/fa1TVs4B
Ka1YV/C2lwdhnCLgONUA8b1FPq1yMtcgXJoi7UJ3i4b6Dvk6W2bJVvVNOaQ0lz4rndaHH8tazhiH
1IjPUzGBWTyO1qA+8OUzvaJn6I5QG3n2sU/s61XXiqSz6EFHZju6Sc5rWCSuL2ZczqBX30ByBsVf
im2nutIn9gvqEeCaCwxmWLM+iWZ5WRL/IZJgIURjdIRxobOde3G/YBflpnZ2vas2OmQsn+LoNq7J
nVN15xEZvTBpqXa9Dt8SQX5GOnqFL3ScRyE2i4p0mYbxDjlsANpGpcpFu91O191+6BhyEoZh48v4
a/E6fNLjoZtxQoXuTqwkU8P0lHCxa+bwiCnEuQaMUw3dTZ2KAtDKdkTiIPxd4oOqFM08z9lVFMnO
SAK8eCYUJaSeM6iw82260KP2xL6h0SlQPXiUdFmyOh7eIjrnXTodBEuQI2JBoaVjtkq1EcLZOdoE
maj6eyGGZxlMl2tRg+2hDsjPlCXaZJjed91W6hWAhAKOFj1FmpXSv/GdedehYLY9L3FZs6x21D4O
MLu1yx6JPkf85OdqIBCnNkWdOqVd6a00uAKSKrmrpNk6vsxZwhpcDinP0ARgICeiZwfUrxyzZ/xG
qPmmYboBr3kDN8Vtg64fB27Lcu43YYGD/7Zlzr4TXpc3c/9BIC3B4Z35fpOno90iFz0jLbqdFfO9
dvpLtu5bvLBTEHbPjjvdR6tF2o5d8E/Jet8s40MQmc14de8Iu1enVQVbnHIJLGp0BHdngYeOGsKr
XaenfJCsnOKpXOKwoABxMBqll0BpFDuy3rVdfDPR+X1N58ckXdARd1dbiUNk3cOgkb25JF8uurgM
fiVhNg40M8t0o2NCctER5Bq5JTy9cGyyN8cPv+ykHyYDDoNqwpdkgsHlWqef1FFONkNmcKj9hRd9
hSpmhlpjWduT5G6b+UN6CDQg/i4I98r6G0nazbJGL4ts857i95feTRerHyyi+1rXhwqHTKcAFUbk
BqTTMhH/SF6y764MDr6lOYXIpXbWL68bC3T6Jw8VxdD6xVwHt8xH/zBD7x2u80Fr8bX0wIs6Xp9T
QBY1FMKS/exRMmq3GjcBHfZwHb5f/AfE7r1gMoOyOiniSu9wfWSTXC6jZ6Lcqap3qdws6OcjQ65n
NIaI7AvMI8IM7mKHQ7rKhoPyRNm2MEOaLUApymSSz4Mk+QAwOZd0wvRjNmMB5/g94K+fDW3LYUBY
Z5cm9zZmuXTGeUPoeoE59jOsMOCitMods85fXiMs2jBxn7r0lLjcL7RiT1GLDrBb+Aa+lUW8AmIP
p/icLOv7EkeXtAVIAoBi02EP5HJBd2Fn4IuwAQAYIcID8aZ9i8Y5MmLrCw3WJkWbgkwTlwCaELG8
ueoQ+1kVKA3v16UBlWDJJow3kMlwrlb/XTLvJ+vhy5nqDbO68Fi/rWMOr+0BNC7jhtuWBocx8crE
ppijjBtYpN3yOB4A6pATwcii5GwsdDN9VDBm6XV000jUr2ZWe+vTosH4cbTjc+93+7UyAz5QeNTH
BoYnWtudNern0IeAsVWwGwwcWBqXldYfb1yD+ZSqT4G+n0YNFHD19xBiwYMgunO6+m1e4lKl4wbc
8tsI06BuKDSVx04nZXB90TjcQLx4HLtw16uk8IjzAK+YgyPtzpvY2dq5QrLzADuL8N4nblGF8ERb
EmePchgx43Oq83DEhMXr3HYzBs1Gr886mPC/6TFhMijnjn/VbfIYg1RdiLC7kkGaZeMntM/RFogc
A7d9g4kLHF6xWaVfFUqgfotXpD140ZDbBuihTxe4EaJH4U1b1gKJUHD0DzJF289EJjdraj/CldyF
GmcMb727maZIPpSfhjSYkbUHDLfxDeLzChLsdvXiYqC4qOmizHnCd7xI9oRx0Y/GjGaDIrPKOBgr
UMLDQ2Iet1T6ZYVeMUU7sGDtnfXB8UZ8MX3hOD7o0oZ+uXO141YhZEbBBhMwThI94cMvu+pFMnfL
/WRXh9hNCbqpet4CkcwVSUu+ci+jkBfXNRrZrvmJfJWdkX4xBknBnHjGSIJGGdeuKNgc6iIQc3Uz
rgRWkBb4rBFevItaNGxeOGHTetTeTpU/AkbSqMME6c+K1XoDLuNyVIsOtkk8jhvVi+YOjBaWedX0
MbFYFvCPZrmnABBy1xXvmE5VW9Zpr+CD3xRu1Jiz6w+8dFygT7QPXoeKidzrWOmG3Rd3+gMKvR0O
55LMP62cYfMWbyexfg6NlxOgGazbasL2Q1qA8goaOAXyCrWDxvntEYlSA4rjxj8sfVsIlR48IHnA
zM+Vhv1uz0w+Wn83SbKXyPNpWxRAgo+opIdxG3GYnngaE8kpsxO6ZK/fRlNfRmTBhnUvAmMmiu+d
wkbLwE8dHkuFQamNgJSL+4/2czpr2LWNIQy1WlG0jjwKsBGIN4/QfvM9Bn9ZA79wZtT7TJ3tdFXk
I8V6heis8xF2zutHF3azGbJOT501r0Gznsl1qIzehMK/C2xIOagMMsyDjBlmCypP0HA5H9OMKIo5
hDmBd8ZinerO38kwydFI4XTmO6chBzJ5L5Uff8RpfxaNKoF9bB1BgBHDHJzeAMppP+qe6DxOEWox
2LFs/XTTTP4O4kn8aF4Rk3iD7hYuTd1B+fXJYhDjh+0dZ8A2hg0YKJhbcPoFa5o96TAE1OYcujg9
Gf46hz4r5uc1MB8ytsUMoUBkty0HiAQEKAVToHHii+BP/fzYo7FoRJMTgIUjv7RAhzAbQu6jfW3j
KTfic6zJI1PxzvTk1rP6yaPDBvLsT6anTTCBUDHV5UqrMGtk92Zp/UCnCcjSJ51wyHX1PZn7rVV8
F2gOO0OO9tNrUdlhJ4/sRyrPwq23BtfLaM1H3OtzBBQULG0UpqTLxYDQGBH7WzK7Z9gfZmuCriIl
BwxL9qY12yl5wnsXfbvcTwHGShUwH/NuyFLq627208NAzA1IUseehc+Orx48yOZXTA71HBybyDu1
6FPmSW0j+FUFFWpGYN6AM3W7HOF5fupYXzTBHBw8zW5dVpc2SQpXAmXu2GM4uKA2NAeZ4uJ0ptsq
XI4t0Amjkd7OBwIyJTBvZz3SNfnJWZxd+SGpU++cFLnf1n0cK+9IvS935Xt/jY8GBbYEGtguYBwo
YgGfSJyFZHrD1/CZgtkiKsx5/e6WL3sTXzDOfKjguEXVeG7gzCzFclmC4bg2hxQISrJW2XIdMlJ/
W2NYsKSA42YZ7HvmbAcyXoIheIKLbhZeEdNkJj+Frj8kpxEQ/1gAFhD77rpEpvvJE/mIE6qw3Gx6
MKcW3JkwBc05MPGxdt9TYk6G8qPXVA9IUQfxCTOTeOavcc9ffGQd5qapz5zWOB+ch7SO8O3Nhx75
8dLgKgPFcnMdsFSRHTMIXZAkyY61XYtojW8wTkUT0m89zEzatj/2lO4j2RbJaIDaYaBUYTVFfcLP
c8EWOnG7fPGYg86PbtZx7LOATwPxhi/rD8ChlqGc4/4t9SVwwPlhwsq0iPnVTCEqgayPNMIFVvly
yWL6oq64XjQ+eoxi3mfKVo272qdDHhp/O6M8ziTADvyj+Qz5rxmdu0DZCwIYyib07kj6hmztMkBG
JTfLs2ch2JlIVQrAYGsC7BeAL4xqMhcrm6L9n2bMuKUH0c1YPcu133v+tKmCe+RJvMPcISfybnaD
Ag6Eh9YiLrmluPnXwqFDKReYKC09sslFEdN5E8vqGATgPyYH03joYxS9wXd4xCxlRwLx1DbBYSGI
w65xu6RmA45JTld568RrFmAwPERPis63A3FkDgAxQa6QizTCrfKcvwSOBuAjSPqoP20YXmwzn1z1
Mk24WtF/9Ka+uCOHIA6Dgma9cdx1t07dzbTIH+kS7DEqyBSIJ3TkOSLJQNUGIMlhqsFQBTdAhKcR
+HPLPyYYgQIfBxMewwQTjB+o9w7YXBL+ne2R1OFL4E3bwdeHdnDuXP//MHYm25EjWXp+lTy5Fqox
DzpdtXAAPpN0zkFucDgFAMNsMIxPr89TpW5VHS20yoxkMoLhDje79x/XAz2UL66aN1axsjHf2Vod
zxJwtPPuPTnvs3ralPlhSC4Op2XKmYJURK6/17IKx3XdSswRbe3uMszjenlq5hdujCO3xe9kSmOz
1Ta+/pz7wT4fq7NcxriR/RZk+Hkd+l1Vzkz6mYqls75ozrTLSJMRljq4Q7ElPCA0Zq4LiG2fMcQY
nybNuZlT7LWjf2+Dg5DUtankh9stEdhiSMLQzdI4B6dP6BYZ49kuPkoYFLsnb6UINrYKNuVqR6Yy
SZrRopoHwmmNbUaEmV6KyPhrc5u9MNGDZ6XpP5mm7cqKSdlt+Wxixj2RErrNUjD0brqMfX5WVBpT
tcFSrbGBW3bMwRfJHE/uPEpgTe3c2MGraoKbIWt+AbV8z016tun4BKc+CO0qSBQ8AJDy8eociwLC
UepxFly0yf5l5eJUltPuuuTobb7zTBkulQwxAG0hPaLG0ICLf/B0hH7Ap723fo9DcpJgn5r2TEwQ
uoJ2utjVcrSRSBBc9lCbTr4xhLidvPGs3PZeCjvOVHEWDQ6Xxvq+ciK0Dlwm23idjXpPU8nObCxM
ZgOsPcmdRRfj8DmUyHyKqo4FDoXVSY9GXh375COZi1suOfi+HGFOzfTo3GOU2l6D4flrv1p2/gB6
+UaeuUQgBKI2J5xHtR2X4ADdXG29tA+T6XmpuJwca+Q8Q4oxic8ZIrtZ2pNJtWzPZNAnI/ZnJAcx
zXYhRVtIpgg25f1d2oG0pHcfSrSCl8mF9WIXYxcyYZ59CPRyuHN0OjYzRR0Xn133ycxoMIcxRrjg
xAFQgU6JTYdao5WRmbngps1NBkboQPIZ52D87HqSVuCubP5peSq+9tBaSfNhUjMQT70RrYY4WuvE
YRYAKFhwYGK6q3rrV6ORIlmiaqCLm+bL5dwIP/TcU6WZ7KKXwWTd0L/LxbvtSzsm5eI3Qbu3RJRs
c4qD22Llilfnyf60BcrsYo7FWmyWJNlY2e+hXWLNUPChv9njNn4nv3KRbZfEO7tzEWq9iqq+AwTL
bkoGcj+4oVwxzGhqjfTS2VBHdB6YcGtEihuT004V/TFhxfI9zF3ikOgZ4VHFJu/4TDnmael/KVlF
mizzTWkOT1B7NhfDfDuW1qcruZHXobllFH6riyoeUy4En0GAWnqmWLcbPkpHXmyNwJUWB4rP59pI
Pt0amZqTdUxFbhMOJG8ETrkB1AotPasI7RTxZAz3syqeKwoVBnlFrIutrSF5MfL0uPTZa8cfjQP5
bqnac8oLOiHR0wdxFbWUxG62G+n5kewf0uSzzd9aRw/tK4nn+PD+NgonjpWB9nd+/GXnVNn1RV1e
59x4z0DfN4Rq/DidHvC7jPAzrrnPUoYp1X7U+vLqm+alc7q33PDfneEF7EGPzSXZJULfVk72CvD2
nvl3c138VsvyXFe7flm3hXwKrPzNTuetyTLU5o9E373pU30ODGR9jfGh8uAb5+emNU4EgoSyTH6o
RdrXbv7peNLc6QqdoZsiSgnSAPBmLLjUqp+kKc5pwiBWa8tt0mf5gz8vybu8PpJirfx4Mbx+m7ri
YXCSYefTTH2vWq2Kchj8qK4ZD+Vq6nErev/ktD4hXq0qIlug01AFA6GeZ1bYzYEMEzK49/Wcsf7Z
qmV9ZrVfdLOMdKvoNoWnVraILj0tutNtglp14WxYHYJoWiLTzP+YZvdjXYglh3R790zet8q4Atpm
81B1TbFNvOVjcgyBBAweUJuxV9azZ2/yJX0eOuLMam1gWDC7m3V2h11nA4D2QlWonuZTNmjDwSEc
PwRgaLaax6WNLPhaZSoukwHrTQZQGaY19ATWBB4C0uE8XhEIAnn0ZuduXPwHf8w9QNTKYv7qYpSf
Bi4gI0d8WJs7P1vPLuUwHK/EPgzNuBt796PgomPMpFTOS2m/stHMIZsEGaw/ESxHQ8HkntvUA7Tt
voJu2pipcTGL4H50gK4dd1+QTBUSVZrR5Qmp7g+Pfj3sW50/ImnjNje3ri8jyv8Ok5t++MAkHmiI
6JOLpkGcLrJ7cAfrHMjhSltpT2Wen9bOi2C/GRw99Sl49mcTy2ZpAupMG8+ub/mtCSfjNU0TK9+g
hpQHxL2fuAL0UK7ZHK8Vm+1kjHaY+RVc3yxDJ9FJ1fIPvD3fltm4OyTlh9ot7yfR7kZvuQclq2OJ
Bj2yHCzYaDzAVot265jl2WOwvZKaT9OCo6GYX3OS2fazyhewNIVIzh8OFV4oeNjWCUnI+JTj6l6q
qgH1SiQRjSNiVCWKaOUkyv3iQAXqydfRlPRZ/00hEYYtNmiqBMsnQxU/+TrfiJJH31EPg6k/6n7z
ba/L9e4BFaO8eCA2pP1yLW0mcC871HoTtdJ+T3yXScPRjjYhmGh8O4bmsfoxctdAJTh5m75hHGhq
ON264MlN/I/ErgSb63owswX5QKnmAyE4d62b3Yim/V6x4oNvDp+8rl9G1erhWno7/uMFldz7Fdpq
rrNILa7okwyzrs+BQojOXTxCKgaYjkn6yQYXwBhO2UR+oZjeDbWSkpzfzOv6UdirCZA0bDvsTChI
k9umKW7MnBOO1SXfjFVebodhLZBTpts+6RQShIDFymDZNkW/RIQ0dKHNR2sjVPOhEvNx5cNd88Hm
XVxz1O18GDPiYQ+DBRQ8yTSHCUT6VtvJsJld/QfYYI6XvkZKmTQvQdtfi9WhjhLREOSqylgRxbQp
qIA2loCGl2D8yWtENt3kocBW+Z3hdWU0VsgrKCnd99X8w+o/7WVvanSqjfeF7+7hudmJioOGNjHM
2inqrwinXWpA86hCqk47Qnt9lLYft/zLRkwIV6aZmdPGCIDG54aoQ31D3yEykVFn3r4y+pNpnJ02
s6K1HicOBRP1MCuzJzhrrULbwu1ss1HnYi4dFuRU7ZKlfWrm8oOhDESkNXYl1R/EjjBVjumt1bG2
WR2NXyigwxaqtyUnZusmyfO6uHeqdr9qYl1l30RlWV9G2b53CuVjo0FCUnAU5YLFxjQfWwRlUcCj
Fk29Q/dGlmgbe25OXZXc2sFwlrN5EtLYW/bgASy/UYGsb8vFffTt+Xn0r+npNAHXy/BVDNndMqhD
LbwbIcTZqTooHzHt7cy4yBwQxDTLHbHGd8qw3/sqfV2n8QWb6mumz33o6dYJnnSrKw2EOfg2kdke
sqmfo8UE5M2FMexXfwQvWndWpv9AaG2Es+6C2jlIt+QjQynT0qRdRFI0KsU+vXg1Sd5Yh8LEHg59
u6BiN+Ubq5eFH9brAbi6j7aAetIF5yScGAaX6kGI60x49f/hHEYTLnk4hCPv6sJHZQ7/SHCrHhUe
Nw6JqlAs4rZg/9p4uAdCU+U9W7pNxng9/coQTm+sRb6ZqZ9FtHI9pDOwnOeplAN89Lap7Kpwaawu
lkR08pzakEbqsTP9o5ppUL8WtcTFyAPYJBxi5orgTNVv6ZJepnI4Jo38GqG35iK3ox4NL/AUQeVJ
VyfbrEXxrFM/QnTJCYPUneG3v1cdaH7x8JmOGvOTYRbZoW2mm56vjz2sR28dktZd9m7PZ7NL0Ovk
WIJUUqeIowUQkgBV12p1WsqgjXKnv5tcdbTS+bDyiUeKs6NL7ar7H0+V5VbxbDRdhDyOUnZIcUfz
H0RjfhtWn0XEDnN7C40JNIGBAwdFp+RyRzcj5+xSKA6n2ilCYNec7HXvISMPYNOt6V4EPJM9hE+C
3gfFVLzk8xhnffDWa86rZ5TQCcmNxw3r5fp9UOVHagXZpLQSMrdBkAvK/kBZ2mnq0SCMC+tpy3xe
quYeuBAcpwMCmiHhJzt/71BfrKzZWpp+4nDKw9nkxALcRoZpHhjA4WHnIX9UPnk3RHf9MmpzRqrj
xgN/9eoq0V0GIpUFPX3XnVC4i0Yw/Si2ZANYIJi92vdBhs3dbOQ51Uf27hZdzui5At9U4l0Ga/D2
Mmmv6dz3pmkbW6N2nwPh6wd8Qku0KpfAU7Nhl8sNPo91p0eqsgXabzZ6iRjioiO7CBHZFlthgPyW
Kzq7plvwbiME6WZS7yeyM6beTTk+k2cTtrMV7ns7g/H7VvaCfYEa2JKU+bJ4QTf1oMvykCETGwz2
IAtJQLagvPPvlac9rb55GT37JUBb6EDv95OAkZ5MBg3Tu1Hr+jQq77RUhPW64ipNv3aMW4WITI3j
u5UGVGumv6t2OgyoFa3O+9VNy5sXmDpQY79sqyJneSDgep/TxYTGJGU+qxaIDsMaY38yp1AG7Xm0
zCc39Uj0l80bDMLtCNiLu2NK4nHUH4uMua91nee16R9xjRzsuj9oHsxgv+6vi6Ro8ict027HOn3O
MvcmCTR2dXXCbHU25V2AuCw0JbL9tjkRCoWordQ4hqs87O18q/cgxnK+ceuaattq/sAFFQj5TPfB
Hlr2iCHooW74fAXtaXS1szDls+4xLQ0AG3rB0Gq6TQJOlVxWZ/mlkCaF0q7hzqQ3QyioiHeIldwO
eSrTE+rELsLY/axKBvUiOWUQfL3TnH1ElWyzKVO/ld07VCvplvNaZ8YX8ou9srLT2HS3cL+gnc0Y
jr76bEBVI83U7uagRMQqXhFjhGVNqVcRl9n8nBniV9MpQF5zPxPSD64gjiRvnvGffDqid7eJnj4N
jXtGGBDzZsPJMBsK5CVyBFoBpk0CZ2t6fdSsyMDm0jtp/Zsakf2lY3migyqj2MMK9XxyN8rUDaa6
6oXc9FdLc48l+hY8P6/2Yka0otxNjAzAqD6fFrj4qhp8jtRcgCjYcGa95e4qxR6GTTGzapY98Zpc
FQZ2cxyL4ImQ5J0Msrg3nIdaLxHvOu9iRXKHLv0gWLg9zdkH2vxkI6mbnCoyWiS7yGF6Y11jqrqw
FHhIdO3TtKR73Ct32poCONS/ksrZ27bDuPPVdPBXTtKiE1/z11HZH8Ae3qaa1Se38mOlc3wHCFhd
56H3/LjxvAsxgN894ms4Re2HmTAeiGOuDP9BmqBCVQab2EMOx0oRtTzNKIbS4rdZNGKz5O96WZZP
7FLPHWsIVyH0ty3CzNMuZenfimJE5qg/4td7ADuNuqs7yqA6bitY3zcdSSy/FLw3+ZiQCkaCYoGT
EGqZ7GjBYxVo5m4sOyZUi1TvlUFl7ad31bk7W1uZpLT1l3ctvmqD7P4a+ZrOjDCGs2RYAtgEFjiY
RcjXdEZRpVeM5ONvi1uSnno49a6r9lmb3Mx9+dgEzUkG+golpVhMqcIBvx9EpIoBpKYibNUzvb1D
lZdvUXwVBDp8tl4dtdnGOqfkcSpyOLTW1OJ0rE+zp0HoLOoXvcmvnrSsHa3DO63kbnCxqmIuO3SM
p20zRJ1rhTn1CBuEhxkOuqGIR3t9mRLdg0Sfs31VLCYfBtM8sbI9OXoDp4tRE5tQHgYrgvFmfMdh
fZmI/dZGvr3OrWEvsDvuRpE85a53TFrm3SC7aQfCuexh3HOYPfclaL63HHuY5M4y4yt2bmYpOBdy
wkmbTjYqKNbPqGltWAX+YkEW+fkCFxsANDkdDH5TL7dC+LHmyFMtWVmdYmNLLcY+YoKC5AeN+Fj0
QfhuioAGD80i3Uxf5GVpF6hchslgXvaIqXduwEURVM3DoM0aul5xqrMF1SCvY5vpAY/9VG6MbhrQ
sGbPDFWhoax4NJY3g5kMgSAfeyvAYDJ22nJAIYevDZqcDgAMHc6ESK+ChG1F9WAs1sTH1ryn53Kv
Ze7XYuSHUUIDEUMeQsROzAr83bLJLXe+L3HXDXz8WZnb2djR2IgOAKY1GvhQ0ioetUVxbGfvFsIs
7qWIMLvuktT4NXd1TLRMEduC609vGazXbuk3AVqJKMnmBnJ/asOsSMo4aAPWQVdjRhDJ0YHlHNCM
Rsrwt3kCl2e7hOBmjxUdOlxbPbOi5YMYm7P96c5cIAhiI3qweKJWHhvTlphY8+aBEGHkwATFgwxb
/hQri4/KgGdmVhtXdm64FPZtS4fbTkv8B8yOXEUlYgd9QPQj2vU77TA+5Yl8klrhh+hRgeXSjC1k
zO8Tx7lF+r0TWc7thvoIPKff2QWX7aBYF3JSl2o1so9Xy3NjBj8tiphwqIybJqv2Vurw4zQxKcqb
zOHY8CR1a869C0gYNgXrumcPEP3ZE86kL3v0HlVrP5qV9xww025MRgXLlnt3tO+8KzPIRvMwifIt
0IynxbM+g8JZsNkkpxUDExt49zZM+AHcdr54M11nwuxA2sbp0uP8BZbOFqxjc8W4xclOq7KIWi8D
wUzEL3fmx7oKijD0RXPTfJkBf5ZuvFpO9StVoONr0mRxmiBc9+2tPrnDxjaTT+bydWN6Sb9r6FHf
0DnG1+Qb0gGiZbI3w05Cv/f38GP2LkhcsInVmCJANSbRbnrNNet56pZjmVSAvOaDZze82TrjsWTd
WXre7dl173obGLRDjxMkK9A7KPAw/0hEv/UqUN8YOpeA/kpQD6cWNn/gWt0Ii5KmkMSvsQT1y8sS
eKcJd4RAN5pk442fW2d7CvbGzKZgepfE1gDd3Q45WRYzA50EMrMcBDRnQWTCNPZanR6CqbtLiYQC
C0vielmHL0ASccZK1JyCPvjO9aLFwFmgk59vkVztaBXiJwFRDZMiw+CL+q/Skl+jjSgO98Eaqly+
tkP/3uXLDYHGtP5Juow9swUR0/NvM236bWExQsFuTrp+ot9bxbrb+KFNRLVZIUNGKM42VK9cJx1D
rhIPs+3xIk95XJGyR6pRHrW1hByws3GTj1IL+5RY6y6ZtysiZkwgcMsaMnsOd0w4iQZ3qQbWq6X7
0nNLXbEXNi8M6NTaAg5Z9Tn1+8/URCQU+A2/m0fpeJ7x6o+owTtXP7OF7XUDcYLWjXFbVe/p4CrG
ZSaBQsyQbpq+sxM3JwayoC5qyfksdGxc+Rx0l6Vvbw1TvYvGYYPFjInnT9O3IAx5SOcVrpKxHHHL
t7eja3/oXYY+e2yH9yEJ6pe8QSFTuB366R6/9tahWim2wZ3ZnjXjJnczxJGBrT6oMkOaY42YjWyv
RoY099/k3b3xDNbhqKfYHERxyZY620kfzSWtQdLRfhzMAzvDkB0EivqSEgBCOEH7ZTGSQ3X3MBw5
HyouqBc/Uwd/sJJ92o5fZl3TE6E4a9KpNp4Nmc+hi3sgyjlDZdBrBycjny2oC7B7zS3EWU3ddF8x
j27KlMrzimsxatzpc8LqHpWeAKzHO9DZ9tnLQc/gKfbBmHxwduGKJwoDEbPMkVUGK1L6kpxsbeSh
lT0MMV2dj6uf0Cib1c/5WFMpgt6SBi2L0Smpz2T4mkfX6cqQsbx/WDpLPJU4BqKMJFQo2nRld1mo
/muNYet1tMDznErMKfYTfDJ4yMwNM5WOFilb3iO3abeJ1cyR7o7VqRiYhtqex2VOxcTB5KTiiEQP
+TbpmuOGIh7erJLagX7Nb4il9J7cxEl/DEi7B4JYecjnfg62crXMfVIPWWRNEpS2xo7QNZirnNwc
6ODRnW2tUFANDXEIfja0+7a0xnsKYFlieKpi8O8fLt4+5nXEodJnn07vT4cGKP6SKmfZJolq9snS
8MQYlbVdpf1hKwSUMgPrw5LzRe/YgsAMqcAwwaebbtWHmou4qx0ydV+txRIigUBcTcMMzYzzlP4u
vVL7HvpxRlhvS//kOkJGDL3yrQHS21eNPUZ+SpMjXOVgvQABK+aNHOWJoZLuhA3cuGRD2d8qr/A/
7MXyeKXXDsGEpoknMkGq1zmzq3OOeZqJo9IQ3mhpH2cVku1Nb2XXI4h7fEdq1rxvFhPQdYIa5Fqv
GX88+ict6I+q4U1ZekOjd1J6EFXtcrNmdrerUTgypUlEXYubHZ3aTG6GFX15aV2lJ116lXerYm9Q
DRWXTjHtUGegsclG34wty3V+mhlVQd4gBB51ZyIscWzpQhnyqE6le/J6UIG1KJa3ic8IChEGFjvA
o7/MC6kRUkxozOuUJaEzjDeJ9JIPcYCp1NL7QyUlooXcxSDrM3vquulfegEon2S+ubdKdAZzbVxf
u2x54FfaSe/XFkWn7G8rtHuERaMCsy07uZ3AAfZT1bq7QvJylqVbfw2Gcj79sZq2BcWJO7Wm41MN
mnPn+tzTvGTJIzd5fQMTwmkuJS7XvmcZgg+JB1K7b7sroS1mank7U7v65ILs7Nd6cOqyNNjxP+fE
A6TldswD/5DmgR4TKsnGhfowCrpRnQsxYN5fR3VMpqq4UV03/04U4E6lYWVH+lLeeQozRNLX/cmt
aGxq3dynCsaY73jTtKOl2RpSj9a7tVIEPAEOhdjKC4MJpsL2DO57Whah8PetxiMpCc5RdPn6rITB
sAtSEmWdWO/QJ0OqM8oezEanm2b0OQZqazqR6w3oPhIvkay6QY+J2SC+Y7vlGHxFbYd+knyW9tSI
SdvqNWkbsoH/dUZbDwuJy10vW53L0/FfLN6px2HOHAhwg1fNTuDQcLuHuMyHG5rlk12BpWqLzSmj
ALxNjoblw5Jlot/qyWLEwkxYVzCD36RtMFxszNhx703G3rBKiinzLj8QSVViHZvzLZP+shuKtH6p
Ex9eAGXotpaZdbC7XtxNIuHZvuo5S9wiZPNYfOKthL2hn5t4WE1vV9cofPvMzON+mr+7K7k3Fao9
92nqbTAjuhF16MEpKPm8VglhwUbP1UHPpbiZ4DjFBniItdRS9ll2jr1Dg9ztNQdIsVTLEBWTi0Ih
d/RbNpMVsbBDL6nwKswMZb61kavgiRfNHfryez+35eNgiPkAKQ4Pgdw+iYj3QjuLyzhiXpJlOBod
kv7SLim/VjpNwwOi6GE7rx4mQa+o4PynIUAgo5c442MI2+7iVGmNBXIQ5U3to8jkKS0jI0vER5fU
3YOgaHGHKXPSRQStOFUkLHDUtF8lqMNmShZ5aForOCx258SEGo1LAdTVUMdtJxU3epLryUVqeXuT
j7M18ByN1W4kXT0Jh0SjMUl1OkISrvDlZXZL50HjEhGxNkln4MfU2eQHoAps+vpogvlRrI7Pynbl
r95PiiCqEw+3sUhHvYQJ6s3btE6w0Ts66QNROXYcyZo/I9kXnO0u+1aRKyRO0iE4hSP3YW2C2t97
jdCCjd8O3SOhLcUbzmJjOgjpJXxuB9UFPJZe6Z0RIRTay4gqzL61NMIv7ukgrDASrhTa3+XctVWJ
RIC36JguSjKG2qsYkJTJyZGoNJhr4rqFkvoaaB1LEbkEksssE/NI8sHkzFdL0uQ9N85QOXG2VCI9
5lYJEOL517zAvrUmd5viJeCgwXn1XBhZ+pG0lRxiZyqCB7KvEJ0trYNKTKmrGREZ7BqElUVNJMsT
y6S7ETzcHVnA7aM3SqbKqvYXEeZDgT6P3WbGhK9367KRKq0lhO+iJu1nrNLJRRTQ29mtNxTg0QUF
Ss1jul5brMhGLvwbPzUKMNbUN99wS9dRo2o/XvWC11ZHcNDGYyW7FlxozIdDavf5GuIOIS5qMrET
xqiviefw54b3kqW9tLZS5Hwv6YCDeeJMadtwTdr0O608/tXyuRUif+A43RVdd/0myjABSs25lmfq
sYYmmsqAc0sTfec/kt4xPVmsrE/zXPMcC1fR6tq0y2ptxsxuYferDA5d8A9OAWdGMtWnxBttJ8Qp
VEVVvUHsF0pAEdvEKbHNzsNVkJXaYEqaj2vt0FSTnh60JGjKo8eogJpodjEzjD4G3LuMp+SaCmLZ
5S5Vk0N2mWVOX7o3r3n8P8jy5XRrdTxbbhL5JWaE4rPzHm2msAxnek8Tdqr8yMa/pxEbkMjrVu6s
1SYrCUIi4kIAMnjI0sGdMD8GdXUY1wLRrRPmEGEOlZJVAmWHR/avjLH/+Jr/Z/rTXBpisJq6/8d/
8usvXg+Zp5n6t1/+4679qR+V/PlRNx/tf16/9b/+13/86y/5zn/+ztGH+viXX8TcZmq5H37k8vDT
D6X668/kZ7j+n/+/X/zj56/f5Wlpf/7+58c3F2mU90rmX+rPf37p8P33P02KvMmV+4//+0/455dv
Pyq+8+ZDNX/sZNP3zR/fzR+PQ/n/+Pafj179/U/N0f8WmNjdAxJyLc8NHPICp5///SX/b4brmQ4R
T6Sv+U5Ayl9NXVPGtxkeX8OTFdiGoZNwaZPM1zfDX18z7b/p13JM3yPrkKRNz/rz//yo//KG/Pcb
9EdNAkKT16r/+5+W+2+JhjZhLlRMEADI3UnYffBvbQeJZeaoDAy8J5hkyyfonIbK3bHO7Xvl2tfc
JzLEnPTV7D2pID3dzDmWohoGJlW/dfsjz8hQHUkdnss3W2sz1jt8XL0X+4XVaxedjTf7XMzesT9M
h+K/d/yrfhByvbXttNVSEvmIjxCpMi52QYTG1XhcdfN74zEJx3aTGOxS8GVOXCwFMiJQQ0MLK+VN
FXo/lO+XoUoGqhHT3qhi3RmhOTPLQNC/wAQ1Z4BTGZyK0p2CJ58f0jzDmCCTIewCLkIPugxCmPSF
1nglhBXyHOylGZPTqLJevRbpyo08Yadyo9Jt2zIWFW1LR6SkGoaUzk490LusfwdZtJHFqcR+njCU
jlu/nDgMp2UKmnNbE0sRtMIpL7ksRjCbkVx/Jkb6Tvd65fZDSPrYcCxEobzhaiS0EY5Z0pUzH20F
3DcGqHwiWcEix5jtUxtVL5lqL42fN8FpboweVWVgmvmLaywrJp8iU0Gsl+RdXERPjWa/afyCH6u3
yf+8m+pr3pvvofOI/SWAfSSHnvNrqodF3dt1OdpHf0ZYgns2LYjpgjly95VflutdbtqqOXAimuPe
S3QCPm3Z1q9YY4lJGxti/qKBP/E1LejbCqsqWbwbSSIfSLbbI+dKE3/8mlw2V7vNfzdthcqeiXtF
6ZxPwSVrabkG3tTbjDyibln3KSIgjum8ke49tdxFMkYlOxYYMLIJN1RGUM976ebgucEil2ZfpZry
9qnly3mfOHhObq1BzhfdM4V+0Gc0IM+aXhCG1SP/RHvEzzkdMdooD17N1ZeDjdpJfLWLhyXPdgej
2wp7YsFb0GvpW90MJCAZLy1oc33NHTISUTm3PfuJFO0BWwisOiqBcTJ+Rm/cT62Bj5Xh0pdhMRJl
BFKX2eNTPogkOPQpbTKpWGYbf3GdnbuiNZ/JWOjmyNYJ00kZ1xoXDVlLDAbuZ6QObGIZUiWfimfX
k9A23sSbqry+Ydasxh4wTOvSdKdN4F0bWk27gVWPvMI4mPrWxZks+PxO+aLbt0GDi3+XNHOF00wM
CWKboO1ep3HGGcI+NO+wNtjWLQlGCTL53POKKFWr4x/IYMJEZLewGvgbK3kZO7/BXdFqy/rT2UQ7
PbZr4E8nBRvZXu+eZL5tvAZ5SFdWTRla7Zxr27yS4wMRGhOsJYgs3SdeoKVk3ylL7jSwE0AZKO4y
9CcDMsOXQm/DYZ1g/Eg8m6rLRBkzwJWe411PKxF8Subz64WviDd4SXPsBueW0Qd+RVtizAOErPTX
p9ov12nduwW5ikHUmZM+qg2NGfV48oXixicHKgUk8TVwGdnkwJRiSIHdG4RvSf+i0sLre5wbtfiZ
ZuGM0WTP2YCtCoSeAYJBIrQb1gPUFavUH/JmLIMIrTJGKKG7sNSzgXk7rHDEodElHsXbQTCj7bNM
0TmXsfa9Pl7S4ZoFNDldv1M1u+i5XWsYIXIHAxnRbDmTE6wmyPQ0X8ETyJxpjhPONVSk7jqZ4aQ5
AxYicPo0wvSaNgh6aUZ4qJ0u+F1Jc/L2/4u9M0uyG7m27Fz0DxrgDkfzWRe3j74n+QMjGST6vvfZ
vAHUKN7EaiEyJQWpUmZl/T0zSWYyS5GRN24H+Nln77V9UlqIhEZEiEv49dhhAG4yjip1TilnYlAR
csAZzQxI4xawf9iFztMc4p45sGt1+l1srU1muZqM7iikCL0dRbIOHnG3tT62M5H+ALydjR24neHZ
yAxKH1Jjhg15ME0Mo85kho/jMDkPc1Kw53ZElB5UBfsdRU1kIRzM/lU6CwGraSAm0ceqUUGZWpG9
EVZVYG/q5wFDewQhhe7m3C1wSBZ0CEZhb8ijbvPSuIAmmDIICVc3+yUjAYH/sWc3YIXm9CTxR9ng
AWeGosY2h4lolo8ltPH6brzSfswnvBsJYV5wwJ+G57Dwm+ZUyqaxL0yjhb41dbAEUejrabyf+A2d
u1iHUI7CsHXzYyL1Uj5WZR+xofYM9v5UynTLjmu+3QbF1GODNGxdpk+Exsv+qWkt+HQTzgxS1ok1
TNdxN5DeyXu+0BdiVrO+7Hs5v1izW0fbrnfJ0rrggB7L1h4AeXnZLM6Z62kRzJ6ThMcSg4oZoFeB
i6Tmabeo+jzNIKs2ha35YBVZMfREZqrF33sh0T9US5VMZ4kMjDFI2W58ZZYN8DLiuNW4a0cfb5MN
9/KV6ygUuHZYJvvWCpnA7qzCYgfbzKWb/Yb5/UvHyqvkG0ew6kf/8xny57Po/8DDJ9vj/8fD58+n
zref++epU5guZzpLCCZO+92p07E+OBSw+L7N7t/BrQOt9++nTveDtD0BS92hDVkK9e7QaXkfTNsi
oS+giHiWY1t/5dCJhvYzpNfmOOXTOsN/wbxSprb++TuyupyjtkfB8IKeUDHfjCUeXq0qIy2bAi7p
0QSk5vzGRTU7eEmyjCerHtLpLl5PseA0vBZlp8XEdeP08ZjAgilb8xBz7EDJ73qrp7tBDsPODX35
MiX5vPIQZd+xQGlH4wERRLvXwh7kD8yoFWvqmZkZ5IO8yZjIYSJbHEtvI6T/7ghoF8XEi8ISLoei
r+fGwxIQb+TgYEc3h5i+5Xg2PKheQ+kCZkoBV1R7XFuDfaNDEqVkrOkelReZJ6cc/oqwv+dFlopr
dG+goV3UKWdv1w4jsMFdod6YsYcP1VwBijuMbNzxSAck7XVujw0rO5yA9j3NmDMYY5MNzpaDIpQL
A+7Rsq2rHAcsMcAOl1nTO6yTMkN2QdHolIwRue5wCz8W45xMdD8FUUQm3woWs0uc67zy6zzdaEUh
wRmpsOFc6oN+YcGG+npwLDtynuc2jbJDVNqLPpRz27vnJRxwlCyqzdUzhzj/vkgMNz21UdlxNbCG
mtNLUbKnMzH6gBZGNasIcTldf4ZqPuHQNicbyE8sYuSKuSAdgpC8XSYHVUIZ5Oi2Uk7zemrYuRqJ
cS9i2gVhrUE5CXxMJ3AVwQc6N5MnyltvtLiSckq7K0tp3Tl+G2ogSvYwrEUOjtymRS0JNzIMWV9w
vZgzKIvJ8LZTOIzFtmhtZ96ZLGPEEREJGObg0ZG8hQ+Kitp79IReDWMVdd8zwF0zBsNiWYlD2nW3
MDUlruZsDVq0yiSI4Au6tOEZKne7ElxBkPc9eAcBO7k6x0tjNWc3FTVGRW1w/N+HfmirxzYzIboA
B/et70ahF/vcJF5vHik9mBBNS6SZuKwQBLlL1+1+xJcQkjlufb12hePyDOi+sobPVsTWBhwH3Tlh
gGteop3Y7bQ8914s5LUIkyo+JAndRSRIE+2cOfahrBRsF8W9HMIhItmNSXvrpXlW4rtPSCNimghB
gVYTnk/4aDkHGWafwb70eyesYdH1uX/l2E5RrwuycrZvO7iuJDa7ZEWNy7ofjY0zUOx+rHvYfzvI
Y2y3hNNoYiyGi6MBT6g3J2fPrq38q8lmVB/jzMnmW98lsoRcXhUYDAjgtQQmB+S91nILffLCVIsb
Pl8Et50UHi1hOWSYJ0C0VhgvGxL1NaHVjZWUCrmco3BxEzsG7qzWauf+8zi11XisUAp90n2ktTZZ
wtV0N4ZVfi+aCOhPNq33PyEd42vuLHhDcJC2ipxEaH+WMCU5I1Zj3KIoYr0D+TmYxs4BxGXuG17P
PmgBWbIKhiT+Apqp1gcX5bW9aoexNA+hB7Ho6EPUKpg4QkrX4176zfeyKTEWTtgYvBcTaV6eNOZo
1mlgRBCdPK4THlfUy86hcfWOUt1VlpoSnScfFzQ9TIpsT/s7TBjio2YsW4Le7jiAN4Sn9d7qSwVq
R5KG2LJ3A/U4jjMXFLiMsrxOiHw150RLn6yny66VYxf5EYWDLjLFUVnqtbM9lme1NeX2KbK8XNwJ
siXqFLOcHnZCz+4SWHwX1Vf+IjptSl6JOisS7gRU+7b7yumvV0c9F/0jguB0t9AvVF064ZI6J3h8
RvllUNUKRh3aDPBTOVY5HmUOMruca1m21yMVVA+zlqPadZAwgcYOVhljOYP/GOGpxg2VWwNuuEFi
lWtRwtnN5qVOLkkuFD8mw1X3s684RrWRJjrpiyz6YQDf6DYMlvaV43h46Tgjhfgncy//DPS4/R4T
JPgkeOxu58ThDOUFgsFwyJwCMPgoIC4kOszyY02chkktdFkaaTdkDOPao/Eng1lj6komXaR3elB5
GgcGBup8PEt0ljDcZwXzD9gFYxQd/Ny8iKwCyJGWTA3sjXH8G21PQyVvCLsstmvOXTSMLa4KP7OI
ExTcFAxy9BlXb84JQ3hIB9l+nAoHmdKm2htaToNZCCue8czYVJegxdCBsRWW8NsOnSKLgDtHkHow
OBP7gZeVefrImswjuOLEmpuWYyat+mjZJTu7GJt/z4l8jsRRTPh56w4Ga5XXS3mo34Y+kBEMgDgW
ouW6exsMp2Fyu4usiRaTZVHZpzjyoj49c8KvxSdahQqEb6dxqVKIbK7SWep6BEzStg6I7eLNAcvo
Jxcia9oVu4pBjFtTXZ5DVZVMjW/z7TQQcYDEtM69cV/iFQrztuKNkGNEbOmtbS/pmrI/uk3aDhdV
3ZB5zpAtUvxW67id2h0sVwJXzSnstHOjipFdFR1OsTtgmmJmb8YpvrRTB+bKgpl75rO1Tvnp28Tv
RHivghjti71qzTomrotsWyT2vsPpH5ESSG8610FMWN6EBS/xOjaYb4JDDBWuCwbptMsenC3GtklN
VvpNvYkV4W/CxZuIYRqQ0UjQruLGAjfNf8wtk/iQmJLQuoGXulq/pjRxr8qx80eWTrRDb2tdw2MZ
4wRsbAJaQsIMZvExblH2+ETZCobeLZ3RnX9u3nQZcOpNuDN8rpBX9DuL89gCodyA4Fj9bAxUXVyU
j0vY4Z00WTFDdRjIht40hUtQZ6DoHTwidyaxVZUhHtVSFv1v9cP/GRL+xsncRKX99wr17Zf2y3//
769ffpoQfvuh3ycEaX/A9O1JfBEcg8RbG9TvurT0Pqw1VD5SsEtzp8VR/x8TgvPBRLA2cYOiTqi1
qeifurT3QfKvQsbmBC49x6Um5S/o0uscwsl03SesIryzNojz2A512yZ7D89Z//zdhDC3sBCEt3CL
2xFmfI0uaN1aPhNGCpLA3Htii0/Vt47m0d2+e6l+V8jfK+LWWn767pFpKfG5mNP+uz5Vybfj50cG
xrDwivHI6gbK7iY7j0d7o4PqVhzTP+mrsX4pK1kfy6X/DWC/chy+NOvv8u5Z6rROqW0E0raco2O5
H4/WwTikm3j3Z4+0Nt/89KQsvJGMbr7JJgKWFnuI9w9Ezg/5slQ/2DWfinN/nPbxkdPtn/RY4Rv+
l8fxGez4aCj+jGac9Qm/e0JZqN0EWARchXZ0vwt2T88o1/WNjWcGwSfrjf7EwiN8rmSmPnOEBGY0
4eYsROomG4Tf/iKq5+qHW4ON1zUS/H6u4uR6sM35o2GUowKE2LOW98FH4tmhZQ6bJmQ8eBFiWLNA
1nGCp3k9WEt/X0N6vi9Yopsb7iLRvvfyArxV71+33hAdGuWO3wcdlyfUL+u8LvZWRL1MvhqQb6/i
rm6PKjfwzkbtkBdbcwmbT1lrDY/Kg2llGSEOsD6KOfS4nXUku2QV6DLsFhQH+4fW0qRRszzb9SPB
irzvTZKdorw289E76KGudyzqyzO4knI74rqAIAV7udi22bC+gnLg3pq1Y3xnOp3HEtL0L1kJ8j+S
/89jj/+EuyGjFKJoFUwZUh53WQdbcEOUarn0u5V60afOoZnM7gvBIfMoWjluOGATB+E8fF560qOs
XMSOzWPZHbw07L8aeFRYjS54rdw5EZ/9sB0PGYnGvUnWDhsJ970DFFCQLFWbHJO5c/fkUOpDrSr3
pVgs1qv+BJg2ELPVHj13kRh+tT66Vmc9cdALP7lqqXfspp9kE3b7Fqd1SbVe3zx0fjkBhCpa55vv
FaAbfHanogQLZ44L30LtkQMs5uVxiMBKdnPTvLIqZ1FQyai7ZnMe3ghNcYEFgRbWaDP0LGybwjv7
UzRFwcDH1g5mmULcKOomnYBTROI06Wy483spLlwAKQ+Vzs0vnKCrZ3z7YBmASix3XV41N7bbpRbE
iULig0Gbl/yq3jQGWPvQHymLvnBK+lPy3sj3mVGyyvJV406wNgun2uoUesbJ1834qe2b5KaRnByC
SJYAkVK/Lq7jeCBXjOqHn7bz1HFypfHFBACNVxIM+GW3TCgRofQLnxWwn3MaMWxwU+YADwQGRoWs
7JJQdOPSvHCFxPhidyN2r9nlkITwQQuDIA3I6aEtDx7KdEiMJxopkLFxSauq8HExTdHgPVMW5jAu
wEyKtEw/USZgPA+1W7+sQXcmL1rQoJXXznE28JlQVTH1nxGQ+uEk8IJ86pVTXxLmBJRGzH2/WA4g
atdI5ycmN8jhjeAwvp3KddGurLH0MVjaFYv6zg8/6zHNzF1YKiBNLWZtPKDz0L3UrO1erRlpAkCQ
DztgKZf94DbiVISVeEINhdgb88ruvbGqDnlazfs2zhN470ywF3Vf6q+0vNjYgC0L03+SEc1bXOE9
APqbr3PXsx6nnnogV2T6hjLu+qKNYwyguFewvGXsAoAayqT5YVUmEQIL3LJxsVQe4dXaSrgy9TJN
2lMsx0YdVOvNzTYvi/HYwGi6AgRfMpOOXvE5UbEvD2LwYpYBRT7EgR3lzby6WmDjsm7DFFq7/nKJ
p6K/N+Ici6nTKxTYset6FLIk/Ag6bvlRx4avgrQlPrkjVyxVgLUmu3Obtv5uCWZW2D0stsrKHc6z
yI0YbsFAiC2r5gG8LHr2ldaA1ugx7g9tmEIfLaYMO3Tj+a8G7qeeQCYX4k3GPA3dTAv/WXJuBMqU
SOt+Qk3EXen5+aWwR+M0Tg0RTS/JqwA4j3FsbIWzv3TwbgZWlfjHFk/HUZfJeO4dSjnKToTHzFk8
xuSCiNAQjvLUW26Dv1M1ydd1aXabVl2WbFwl6CkZfOr9WBqCSCbRqG/MeCEnj1EHrIPd7BOQf2dk
LCoUcIaSoq7WPVwVu9EhQzvA9RSO4RFmKfaSCejK3q9M67VV0uMaGIEdklZ1OUk7up+T1HvIRe2x
oiwt/0ay7z4kOrJfoZabJ/qGkjNFDOBrHd3cs5vuvpEiSz9ihgRpg5Wi8QFjb5J4MA7mrKcX4Tc3
OWbl41TR44xtJLxgbVA/cCZAsESTuIqSRd81Lftqb/AhcI5pe1wiW9y6sYnclYgSiGOsMfq7i/M4
Lok60ww2v+Ywwk4ZJsEHnDzGoSEMUoMYEf517BsYRBw+OeeknuxTyG+IDEo250dCpP4iKkfARLYy
6RecrejRztqafntrAZfEXbRfmvoSDy8GE7L9EYnZijem4hJ1VjoqQa+5euOGqv/udxhiZGlGe0t3
zU1f19ZdtzjRrcfxhngk40qkmunYpDI+2gkAEL8k0btJlOWZaAl+mmxxUclDIlwYnjpFfcPpWt7T
+symTNssQs2hS+4wXaoDPQSA8xj4KdModP6aC6J7nY//J3Bgte1YhjCOZLhcQ/4ZSDZi9ve8jqjd
UREdDNiOMKe35Jsjsyf0GYV29M3xuvwkI8e9q+2UWI850x7lFyGWcoz21b5zM1hmo8u7qH3rOl4m
sr1hvaJvhiiar8zYX3b0QOV7HSXqMeMGPmyMvgghRxMnqLD+wcMyYOJOKmf26xwVnXKhvT26Y/vY
KRLGRdOwEcZK2e9ya3QwU5nNVnWwLE0nEk9TO7K7HNjrsY/THE9RxnSMHBkS8NBozddDO1RHuy+S
A9cXdeuYo3Eh7CV7jfypfPVtAPIVbPOLpOady2aL7AwCY3PuLa+7yGFXBSIjTD+nbXQVO2N9TDDq
PeEkVXuT7tpiI4oFl58/roGORPond6lZ8S1+tiYKO/9+DH37mj4v49rwWw9Ah2/dz1zGoV4txPId
e/gYUnPysED9vUuFbPe5GKl/shtS3Q6rJiswSAZcIBvpyzL31MtS+P2Dx2XkzmaJF3RL3p+IgDpf
q7IEXN/COQW3asXO0YM88NGoDEIpFh8prhX0KbMMNM7R6Bc3Ni61J44VPvifOraANjTaWTOpEa65
yl6CCLMOm96BsiMMpY+o2+Odu0TuF9WM5R1iRX+2I2u4XsZWUDfTLjgdgRE8JTbxIaewmwHmdzfc
z3HheFuvBZegs2p47XKLMX+UcBRizHNcNtzko+gVqAqOgstF3XUiYcnXQ58P3U5cZCDot7gzyscx
VxYWk9kdvrlmVpwRrfQp5xBFhxtNfCRwmlldDJ0mOePx0rByKOaHlOaLI0ZtykGmHsHbYXGysdyh
2RVZ25DqnMInftgh8lyWjDgGXj90U8rWNtacWeBAZp+kXU2yHyWo1Nx1asqoih60kq3JOucUn9Il
nJ2nMCkuCr4aP7ykq7B45PRqaWg3fuWJOwi59b2a57mgOs9GKBGkMXY64VIi/cTi1tz4n+LU6on4
x5r7U2XzkjR2MbBQN9GyufKfisoKL2ZZZBelltGDJdyevUELKj5rRQN6h0Ycy5nt5w7z0pdWQcrC
YtLcGn3nP8NilJeLNuW9xxeQgytA+YclyYxTMQiQW6qzr5qSqI7lsi/ecFBj8/M2TP5HhPibcD3B
1u7fixC4GXDJfSlfv68uuWucbd9/0iN++/m/6xHyg2dJvMVvM7cU5j99cugRyrNYxbCapJv9n2IE
P6KQzakCNx3aXuE+/VOMcD6gX7go8xa3EJs2GfFXxIhfamXJa+DCQ9awOec5iBu/DLVlrLhhzs7n
OLrAHXcgQQLtzwhCP9la/vO7F+n2t5H8vfzwy6DOY0nP9XhWSqy9rL825eZGylWjcz7jLwlkLO8W
eWhMd0/tBF9ikvId3yTXm3/7nP7k03z/qBbCzc/6gHBWQ6GykF3QfcQvQoSxNKMnRoRwjoj7+rY7
YAom8rOnxFZscOYe//hZSn8VHH4SJITjs5vmRoSv3EaU+FkoWArmK8ck09yRizC5oKxnbEPXnETH
9egtp1HfZAnuX+gQEDwItPdHFFuj3VjYEVryFBzlpS7VZ2wJzVXZjWl0zMZe7yIrNgDipRjpkCPm
F6M0uAWv08KYLe6TpzBckH5gmoCk2710byMGrHrGjTGvZuw9nKuHjUPnd7qdWy9xwQyvk0rTmqO1
dbFvKgKRGYLnAMRbkHFd1zV07VAHuE4/VVGNw4msh/OxBs8NOw0f+HYJW2unfxuf1klKrjOVsTBd
DbMJZn2duDgsTd6zxY5W8EbQIbxJFzu+6xqndzYEoktChos5bWiXdU8dJhTIzW8j3sgvckOToXkh
/Y62vHUW1G9joX4bEcnrMy4WnqYzqANnbG+IHMRXPeDXZaPsikxCWGfgrvC1VFEMZ4Awbv5i5GZx
bYh1QhUemfaN27se+M8xNp9aH/ZM40/S2IfliljVhhwPDs0E2wa156oyvZYvTAnCvjOa8mO8ZAam
kML5xgTciZMhzeSaWuR1dDV7aIEhTvTrEURCstHTQhpARPo6USQtkOVX5Km+zAhkkyvFbvjo4A97
bLpqDvqcjTtjEHmRDVcE0qrcLmUgMVpeoWXb17NDcmUDzR9gj0dkfNe0y/KI4i6+DZ5I7vAQzRgX
VfssWMsdxqbWDzwuWCQRFrKjpS7DQGCOZGk3i04gxjRtMZYgaSL2nNZUwk8yclsd0FPAs7fJ0tCZ
O/NS9rgtSG+qlPO20Uf1c6dYLu8aALowXdpwfEnTLvuu5zQ1N3RK0nsJeKu7itPB/uFrDmG7ir4a
Qn/NN2mXzYsd2+nBLsfpil1y0lGX52YXynSfM3rSKljnisSJW46nOJpBTSCwAVNm6ZoQCLyK+E6F
1007+JcsrtLHgpYCexsl5XgVzz3gQLyB0GRaksZebXTGrlGJ+l6nLN4kdA7YvK4HcpR0W+abC+cd
0Ov8DFAC7SQ9/NCFbvR2N894gO8SIHXlxtb5mqAc429TiXudS5omS1KkoftlZpF62y9u/TnD70uG
IeIkeWy9XF33qVHc+qynHvkIsJMbZBN/zNqhvU2VmF6cSSJyDUZfPma1sh/02FXgiifzEvma1sU5
6pezX3u6284aAEWAqYo9Iv02nzjSa6iiq1JBQIbPJvFeisG2szG3B3gbdRno2atIwVOWEPJXar1s
aR2orlK3749QEYsL06TWRMfdfMUpDu+qYdfTbjVPf6nDtRGjzbQ81tqpnqCHrWzcsALbZs0hmkEM
xHGo4+4WdZ4jfF5Gh7ZM1YGEhLgc09S+sA1a9kTu6BWJJbvPA/bc29a2wo+5sUznUdbNEZsLH5+i
46hkR6B9MtNR7J3bOjpD2F6IBKzDmzYq61hHuX41osoPpqlsP85OWz1Fcq2NgXZKkHkdB/23yZC7
g4LVP83XQO77FnJFHF7Xb/MkR3XjYPch23lqzA72Onji81DncjCcx7Jy1uCfVYVb7p/9HlOLuK0c
tzmy2gaS46b1JaslfSdLPVy568jLSrp+qHibCYimw3Vf+BTcqN741kwWYnBpoFJA38mB0yS3jSeM
LRbW/MHj+vyt1UZzX63TdyZGDdPExS+5EGhz4Ne/2uuoPhGCuukKbwR0VXkSv08Ww9tmvFdQEE5t
Pi1nnrN47f1Y7hybM3vQr+JA+qYTTDhiDoXuwCpHLbaAjV5FhXiVF3I3bPaZbqoXaxUfolWGsOss
eiiQRWk86WtmbsP20CyqVb4Qk0LIyCYyqzyAPHG6QJ8yCmr5ilX+6N6EEPqUzs0qjtSA6Y/Fm2LC
1Qr1JFyFFK+BdZwa9lAQ2i4RWoop36NCUiDchv5aBdfV/nP+JtI4hPiBIeNzYjJLvWXBt2n4HIPR
ebAJNFcdjMIpkInPIrRnIRwH7rwM52FVimS7xD8mbPM5wy9K0pxniEpywQe7W2+KK2dbLj+SVYHS
JDau1Jss5WoNXNFc1arOn8ZTWg3M9elcvKCkImm1kgtZ0M8l+XH0h8TfJrQOwhBZ1TCkGoSxetXI
1BgOx3xRS7Pte9WqA8Q9BDUwPIhry9Qx8sSGZxPkfBPg3FWL++Nzyb+sLySyqMN/IDo5rrca596v
L0Y6V7w5837An2Rd72/U/Dkt3eDtQf4zFPxNmlJxcvz3Q8HDd9iD9U+DwO8/8/dBwPkgqVfCFWiu
GyQsd/8IzDAIACFc10v0oHm263Bk/Lt10f+gOEv6nJ19x/Zs6fLG/j0wY1kfFIEZaZqMBKYgh/NX
ZoG3k/C7gyu/F7vRdTvqeJ5k8PglL1MLEIuFAj1rnidqpoIlKO4JqyI+7Wjm3pBID6gDJV4dtEG0
94Jx27y8e8n+LyPCv2wNLVyGTCTsRtcVLn7Mnz+l3GWBbnkDibQTJ0S4zAe1A+sD8GAb/vZZ/beD
wfps3j1b3oKfH+oXo2bjzo1nF9Va/Ojcclrep9FAlYZ0zn7lPnL5v+gaTB5/8gR/nUZ4VN9FE2OZ
bKG7yF9e44gdG4kqnuAUWHsKLdmtXFBKuJMB7rwsmN3dHz8gqal/fZ7vH3ENXL3/4tultmj7SGmL
RgN5pAao3WuWBVtRY9AeMTDsAE4mByIMRpBOZXyLuJp98sqJ8u8mH3dNUWOZ7mGLGktSX8DsIZVp
6CL7GnIKrzeAfYfoRps0U7tLQ/MShh4MVkma3WsCqHpHEKcxLkeQGA49TeioG9MpWljJi19+TQl2
Bgrl7dovgI4P5jCM39nprlkljC0POF8MWt+7deGi8bO0n4pWWz4pW5msDBSqPfPAxPS23DD/9ewF
CHY+Jspo2DcnXr0W3fhg5y36gz/FaKUfm5KtBHZvKO45LiSqraft4njj6pqcQMMX2k/Ys9T9l54u
Qw8XTB+Z+Eo943s4EXSP0iRnkRJSPEVay94Nsa7HTb0ocH1NafWnNo1R6UpL299q8lmUpcrUppXJ
rbZYIqfXIlPN18YkOnvMtZlPW4+A/4W2w3TEouJ2YzDbDvJpFMvr1NQEYaiq8x/NvIL66loDqHbE
vxfAp8jx9BKPzRHKXokA5xg91gFiqzOsokVQl2BAaNgUoy+6oFLmvLcVTXS5lacXhZhJmY1JOn2U
Y9LrQDcEkiHSZinl3onlXbWhZR+LkAR1hbC488IaPrrb1DddRdvcBrcXdTQZfVt945T0dlqy+Cgh
Sd22QM5OHE9pobFJwXwMGYkBvbnNpTc781M9RsbdRH5owc15qO2F0E7WY0ZC1S1ONfvYLYarTAS5
7v0na/Fg/5H1UfvE7/Ibhf/pouvTcmuB3YAE4ps4c0YHJZ1TePTq2HV09BabUjBsEILnMpJE26SR
HT0rwmscvLDYPXWm19wVXrtcR7a5HDQ+V9rulmW6HqPUBNELOc0PbJf6IkzKRtATdw5Mc15hQ213
TgiMsr9Khng/mUP2vBheQUkDoXiW1PILJlbyOlkFwJrc18Hu6h6ketbi2nbEBZfZ8vtS+uIFh6u8
dVI6c8bMkQ+msrvncomM6zbiUgYlNBVENcBSbI1GEc5QTDR7MNvF0Qrd7AFTcrMVQ9Jfx8Jgr262
o3jA8NUuAfJz+Ng14I9kqfyPElzgo8vB6LPRei5l4yWrlaHwnhNKOR4i3PRRMM+W/VQPA2MOJ4NT
PmfN5Vya5rVXZ82z7w/L50gt+WtqhtVJll5/zd4xvEloBqaOHeR2uWndxNmjbqZ3IW3i1wUn/i8E
EyGFE2e5iXCZfY66tr0bMq/dJvDXr+KEWI07twBBIagFeqHRedRleyoyyPS90hy6KYEC+6/g9eH/
Xvf7THFQ7lhnegWOtQnjDTablXJpT7vcVXqvqorG0Ib29URj0GRYhG/pj1SPNv5rlNF2gOmX+nqP
a16bNghQbe/deY3lYytoUpjqawDQID6kpk58UeHIBmGChcU1bE08J9Gpdqp216tIB7Wr4DoUMgNx
VYVHNC6Oy3nCvps+8uUiaTB8bqDWLUErVXx0VatPPiPO0cOdeIztdt6JKszPSdoV+wbw3R7zjPkn
4pv9621g1fhQGpWPM4pzhL2qc+/sK+HcdI01jrBix3ZPQesNfL8HWuLOSqntUpasr8SncsFIODxG
sIrxuDZmv2mjW8emKHVyARdTL1g+WNlF7Ke7nipAVVzG2X3uHkXjrENBMPifSYPv2zYO6NEMV1+p
q4KuwMjBjqNChsrMh8SdD2Zs7Hx501No0HcSStutRxfkTER9NSD4y12OQfmP74TWesJ9f8PnFbDX
QxIHKaKM3IZ/fgUkx45pUdx6u91MkdCWkq96Xx3sreOTQQg8O6gP4Z/cfv/0QX+53xveGKKy8aDz
Pn90moDx+gjWejfqHdNDYGzTPzlhrOriv3+WapWbf3qfi0p0DaUUPKUJL7Zx8oznJR4vYZn9mZ3s
j19QZf5ygirp/s5BkmDK2U47J8iBquzcoLi0AjqHH6ga/7Mjm/j19LS+hXx+8Rq/nYR/NbA1M+qc
Q+6E05NxM1FcBQpuawdrBGRDqGJPPWcEKWDXbblEyN0CejPgtHr4M88ZZ+5/eZHf/x7rm/Duy7SO
Wa6IWUer6UHI/DFVT4Kap/+PD+z7R/nlA2t3WCcW4+3ZzmCv1N7eEenkaXJE2UecxaOt+s3m9pcG
uP9pWIOVPvCHybL/VXyp//u/3q9ofv+R3ycz2//g4XG3fCmkK00si/+YzJT9wcMuabs2HzpzBQr8
YzKzP9irJRRro4dllD/nw/qPwewDs7blkkVbJ20iYfZfGcx+cYwyLQJ9du11aGDrg3Vz/Ti++7i5
seKWK7kwgr8g0GSn2ZAdRAN6E94RmKIN62g0D0GLyNMkVxW3jubiBsoNs1PYd+UNXnYKnTIyStbB
xq5HLXEpZ7k1lQFA/o8/t5guf/p6vP2+b7+wxQ6LsJ71ywe3rY2RJh+LTFZl0AwUD+OtgB12Jv1B
IWGEhgVhIbQczD8pdar5MCSXSrjFC6kDeZSib9jK+nWYbXEoRMsu1mB5/DHJ5H3VjfSbsFx9gK7r
WjufPgTqyYinGPchJ072njQ6EIgOE2PxN5mjfSh/JqGsyKrocE7zEIi5n8RlTrTAiWEAm243PdBA
pMXeIvj24rowoIKUc9gD56nmtRoLAadB+K9QIVh2I4pZIOcwCNCj7KUsAC7aqarC/TziQmePldvh
3mvgApKWIobubNp2tKxHFNPe/MThnDuN6gzC0EBzPcdYy3KzbrybWFIfDBLuezgu+d4Yo/7aEx2d
wmWZUx6FqkZmI1Smty8d290hqU7bAQJx9LGlqeXSwKk0nZlnuuEWJ72arqKhFZJaR6m784hlKaG5
p6DHK+mEbxIxU6QEmsiHjMpaZxZB6UTKCeyFDVAAMoEru+fP4l6180w/kyuSYcfL7d1O4O/P/4e7
M0mOG0uz9VZiA5Bd9MCkzMr73tmKVExgFEWhby/63ZS9cc3eDmJj7wMpKUVFRlRkMM2erHyQaSGS
cAccuM3/n/OdFAbGE19/ANcQQ9b94CUkWkCT7Kkbs7lR1oXM423ILVCi43NdZW5JVaUN0sudLGLC
qJMp3tmOVJcPZuHG90uomtzqzT0p6CbeO8/BjFV7wXvFqYIrVmXkyhcjFy5h4rkGusxGEMZ0DAC7
Qx+6gN/UsntIC/XJz23IH/U4HVL1SbpUKzS6axWtaXLIlABqj2EoxHNiE8eFXA4FYFDVSFMqsI5L
EhuFsvYo8yF8aOuyh1nRu0NID0GvxdwZcXcuR+q1/q4tLesmHZ2ug+4xWSAG09f6D3g1oDEGOo4w
Qju1/FODum3vWJCextj3dl5g4Y+X3tDhG4szvcEZ75SfCrdOqHTLcBnJQo5Hh8IwtdGhzZuDkbI3
mQ9e0KAX1UhRnvdjlaprc9S0p7Fu6o1S2ayPPYcNTSiOaWraeyOEm0weRLyDgZ7eOpVjnNiXq7dK
Dp0MxQfsfpVIQUqt3NDNTKZKD7SkUx3Y/bUEiXDwqz5j2Tr4zspus2rp9t5IOIWMl36GjxPRThN8
5OcUpi0B6j2uk18DXIxrIw/yFQiybBkWvbuTg99f0OBxPqa5BV0bcDKsqcDkSkaEc8wr8s5WtZEq
N73RVQsbbvYDsuZ+lbJ4Po1mGcjtqBNiacvavwpAFW4EgZ6LoIjgKTcpWwe114up3u5C4c5z/8Sa
P78ZkrSGAFDqp8KQIyRx174GIAg/qs2ig4II8dpQLZj5hSOzecqTfcg6XT1qBgxO+nXqIQuUBoJw
XuEEaymQ20VxWcHRuvIdternmiqtHezcSAPo5BmPajwZcmVtiAUeOWPj5UW7AwmQb+GE2TsH5uTS
USRemjyvb3tQUGugys4nkTpiR82BdTIDen2ARYGCJomy6iydqL0uIyW/S2N8V1MJh10F0bLGXaEO
YgdDzFtpY2BumeIkKkMSEICphPNYp0En2HGux5rd7jhG9rEF7XkKilqBN8ZYYAEYUIkacZxkF7VN
vYXU6u6TMTI2UV0MOEUJns6iTPm16k3/0mY5OodVIhCbTBFqgfMR3Ew7R9qlHbGxucekaoojEkpS
gV3F/ujDXN2hYu5vLFHpW+AOygVDTbeoSlRAZdDle434rXXSJ+qa54s7erBwc+J+XLW+Yz5qFhl1
kiFzEWiiOpilHHZt6kY7tAOjoGnKm4ggCDdVbllkXOmcDCLmPVCCFMu+H/AIx0i3TQ+wBoM4YBhN
Gdi7GMGOQTR4jFNjSsRsiXHHo7cekcttq6FuPnfumK+HIBArv+FB7mo3m/e01fk2ETTZiahWURdq
WybhGubZ4GH/THwfW6M5CKainL5KTlpdH1TIrWmWyttabQWo3WokV555xgMjcE47smwJP2BsAKp+
S66z+slnkCbS0nEJSYVgqSH3c4ctKmzyANMuPatVpl5ItSABcCyNVeHnUDsTgD0ofwEbVNyUH5Ap
JA++VkDGlkN/HsMEpYFV+YeAvRCYl7a5imN/yGZKWhRYy3yXOEhofYfO071PCqEbUDbLWgE7A2qG
PNcEIW5XEiCBnGwLREe7c1WSV0NUYku1IKQ5ZLzdG1phLPKuUViq2P5tpuTGI/NcdFuL2r2QjfDv
CIqm5gg17rKpY7ipSVLPpZy6jyQrzJW8G5hwhFjoY6FtQoy9FChVUnl6PGC5BVw0HAdvKTGYELzu
jVSfIliV7XTrj5BbtNFLLnO30ehwYQFz53Zm4qQY8amfaaOLj1QGG2dtQ2k52cqQ78yY6JMEW746
U42QppcgNi/pYhvfdUoYOnelNUw0yGrTmbjgAs3XLuMGRsmswdK3yrUSRDJSGuPQ+bn5MRnN7k7g
9wBVazi3E+aMmJJA/+iQi/LJax39CrGCd1mwvjyPjaKdNfTHK5dbp9F61mqIh5OzEgekIg0gce0+
xnOLzDRcuQOh7LppmNcJpsaLPFKzD6EwlI0G5OWDykQ/b0JNvB9KQztmQxKfmr6TdBi9eK1Kes64
PhVAL9RqQ1CviO0k6xIBJRLVB6W+s9I37a7QI8y8Bc//omqa7MJo83HqpbsEmru9M1MKN8acHUaP
Yx7IJ5GWgD56kcxHl0CpQnbJNsEbcYE8Q9l6mTZu6rrQtlaiVYeyz6ON3TUVfmQzWFp0nFf0MPtt
UgXachhryJDgXE5NRitzFpe2vrN7mq4ttpV9VZLMOASo5xRRKZ9YF0OAAag+J6IOJHOv9ss+yAqm
03k5iscwcfNNWIrugWVGujes1lrFrToSbBLjjmlK/8MAX2Uug4qIyGY4UIQkTtB0lxTIgxPTmI4c
sOQTpHT39IawhTGmteiPfn4ZNXV4Nsb8bKOP2I7MRsvOzCDOJqZN6ZQUpqhwxEcc8iXZKYDjnYDA
1J4HdEbsl/I+xRN9tBRYpAudSY5IKKXKDkh8x6su1ca9i7MQJnWniXOi2uNDw1p+E3sNNKcQDNa1
QhKfsaziEA53QPWaCrzb6hwlrp/0fgTlYPiacqfBNQIqQKKAsFUYtK3RV3fxJBdGAWkoK0e2+hXC
2/JUl6IC11fyyze21SEyTtGrpPMQpRo1nSaC70yU0oloZUqraqljiMwC19iGbqacmIkG/MnEYCdz
PiU8YdHK+MJ3KGu2LH7njZfVV7HrJxdoTcCc1y7Vd/YtJuMMCzt4mgZSiTNsL+sDsRF4fSFZYOc1
q5r7NAA53WHNlCQXwqI1zh2I5U/eABp7ofWZtQ+cocelmRVdflD7gD9H5DlQsCyNMy5gLFBKVY5E
amupxD/MV0knwnyUmtZkEJMKyX5Ky8JqXpgVhX4SyD7ZrcmqT/Q1xu9yUPeKjnaftHM/36iF6Gkh
j1304LVBEM9IHsxBSKZBeyv1mpLvIGzjc6RQzVt0dl5SGs1UbGqGKMQsFbbYd2TZ7zWyKgCJKr2D
+DgpWE+3jW5/gLtj3ig6XttR80GIyVAx3tfAhPee5yY3uIDov9V9eFeFyHxRX1dZSRBaONwo0HCf
7KgJHgqt0g+oSp9Htb4lDD7po0s7GtB4B8w+K29w0b8rTb/RfB6K/2EnOBWA/lGLet4HmggfoSJZ
lD/MyVP5/b6V7RUbk2AKTlKjGlm9YBMEgmnz5/vNH2psL2/DU67S17b5H+sHEWNuFIJtIpHRfqnE
axeaJ4v3vLvQPVP+Okz1RTUcxWeAu3WzTEujnaB4LcGCdVvV92ifUX17Zpytnj/X//paCt/iH7e5
r/LqIUwffiym8DdfiimmQzHFZAltkx5Ah3Mqs37x31oUUxBjIoG10TFCT6Bs9qXNbb5DNGnaFKht
Kl6qbvFX/yimULSeDjlJYQ2Ijs6/VEyhO/7qtqRLzmGQDamTLtdw7B87osjHCkkHMp+DO7C1eVMF
hjtFqaTXpdDKO+mK6CGypf1Zdm69a4LWWvftEx2mFYEFE0dCZ5BpfCB4PgFNc0hR2TZjhkfKGRB8
7ACZAgnXa9VRq1XCtHtdaR9lb3iXfcMefUYYPFlppl9eyqxhMwpNFlf6YDypqlffAXH3ntSssU95
WCmsJjq2JzJVYVvD7SR3OiA5q6ms4ujFUfnBC9wYKaGZXYdxUGa0INtxT9QrnY1WFW3HyGi790ph
A17AVbRDSF9+0FNBTmOgRxMCu76pHaJXobP3mHyQ98sjoxXPkG9lF6mnxXvDTtsrmPnodWhn7QFC
BEe3av3rEA8mTT3dv5RgYR8ZoL1Hv9PzGwQ8BcGdjtXc91GrbMgyzfdDNRGADM9rd/nQNkdTQWk2
Q3fcXCp92K51ZWAbqg+xUHByOtSwHVmGq8Rl5vCbIFmGppNuSCCAypIAcryKCFOB/djmK8tsdCLl
mmSdKUX8q5uOwaIdCcPQDdCeTl6JlZWG1TLVC+1g+3Z9MzJir+whRpmkGeMqjDX7KvbI72lz4a7d
SWqWRGW3SmERfmyFKq/BMdUP0nXzhT/a1Q3zi4EyS4mV64iSXUFtBR0XOzoT9ULuojPNG9PfF1nc
XY1Nkq+ECMVtVaSsJ8KwABJMLERIOCZhF8IzFm2VOXdRozcUY0z4hH4UMFPV1i7z5bjK6RpTwHOk
RTq96XwYbeyeQvPEoXScZoNhIdz5PFlL2ExsS5k3lrUqxlvDsExC+6wQJ6niaMkOUC+CwQLRNcGk
7YWsLfqTyRCCxVOU7dhY6gVsC7mXqcdeQQlIMoD0PrFtzH6ZRJZP40gRh9aC2pKg0FpRb/MPA14M
toiOAUoIlo9rQWdWGwCJM2/ww00GYvJYkmow7xNTks1AHB9VC0VftFaTbtCMUSKQVTzzB2cyZ/T8
YVa18UVjsqepLOuUpp3/gUwh66DkfbWweupLqBPSWzby8qo2Iny0mLMN0gliBXxSrwzHTgbC20ZK
V+Ta1WhJXbts7cDTiivL0NsLSHdeNXNS/MwotYI7Ys3La6Mh4nMWN3q4zxElPsWOGu5FJruVqGvj
FncMWociyNcyLHEvowy7ZbjjVwof/47iOidfmtDGM5BfM5/ssLWItbAHdsN2tW21aimqulg6jVbd
i7gplgZtzztpaA7B6bqy9yvRPfWFkl3iySrWHfI87FDkDJvSEexXkvZTwhOzrPOq3WhqJG4ayJgn
mMoNaa4DQwrFHLIflOiC0khyJQCQXYpc43R4BP0lmbUT9t+EZVTW2U7G+YSvns40JxnnzmibbFe1
KGbHUaLAaXpJwFHVifcdmqF57mneecwmj1YkM/fKAApISHhuqKQfjrk1i9Afn8hdlmc43phpWhn4
QEjZBBDm14hFBGz2QslJ4i79KrZnBh7zcYaTJr5m/WddlEMNErOhbTYz27i9AXVmrFA2Fh+6tJcb
Xxvd60avo+Wga+mFV3b6idY7AUsOqRP7PKH9N9cKrrpjjPYBhSFqE81m0HGz66EZxdGTxFolsqSD
jWqvnOH2wjce4f2FUAp3iu8M1SbhtlECmFI6UOw1yZ6w1ePL2tKHjzZy+3CLeU0sTLtvKRwb8YPn
SUlAWWReSaQny8ZQhr0Jg6yi+o5IXCmVnFV3NMj3jalUD6OjkDIU4fs6Dsg8FkAU031hgM0RVoVe
PoAElFOenRuY09ZMA80+ViqalUHlXwlfJy4nUEt1W1Fnn0rQvXFVxKSphATzrqKhKK/MtuHzj3F7
Vo28wlmtmukFGHbzIkZrzyFVwsEcM3e2uAu6nYUy+6Yzmhq1rheTJh2iVZBV45zzPtYIrSviZRhU
/cdBgbJIjdR/hB5j+6SYcds7oOuXgwazhnfsz6akVDgrHStjBFU8lsV9d50PnriDljZ95SPpIrao
D4VU0KFCe0mf4pjucWEQmxza5bBLOrJwXYC7FKBsjTBHY/hI2STeQGqyN2MRRheQ+YujWhMolpPB
fNONzhSHklDpmBjhGqiDNbOt2I5pQDA2WKdlaCt4wGGzYH52bNJ+M+XgsYHddq3QFpA9SQzUjPja
MmJ70tA6K71hF4s3oFrqqARWwh2M+yEdsk3WSSQ/XZEsmDzsXVXJfucmJpl0Q6AfjXLIthR2PzgD
qUPU2dSF07fqWuRVviNExlplXQLQN7GwTjSDezJrq1kqap+zovDas19K4j9SddRXtlsVn8yUcvoM
LTLITy0ZlL2eOlTXa+CcKbWNtecB26cuzOwtsaeveq/M1gQ3Gjeja/qMVIY2d6lDezMEaYwVmUV6
Qj52ZwVMyZLEhw6gbFEqc6d0mzNF7GjducrwEIYW0jTBhIewGe+IXsFEbfRgPgR2eNKGLiYHDCtK
gvjoLhCACwWIz3WlucqJumi61Mo8uiB+sL70Ex6DSqhkb1nEIiMBMObQNPodxj6Z4v62rGsZYZGb
JW0zbv1qbN1Zj5LkjupCu6wLx1vZvkZhoQdUF0CV20aqFaw9yPRbpMXaKnfS/Kw0ebO1GKAWA+UY
ztdX1Quy4au1bkLFUGzfOgV6512G1N9QTdG+zT2LbR+l3ypfU6dsb0Y11G8aUD8IkgIEb6gWyjmZ
KNqBbDdKQF0Flbab1O/EaPXeurOpYM7Q7WdgpfGRDMSsbrnDvGPY1MrZIWXzuh1gl2GQ7p4MwF8L
I/TA8XKP+0dilzvyv5MR4oLS1Qmubs8B5a+piKElAzbqM/ex7wySYump5RvaJWAMW0Ol6Bj1I8KC
2k0xDRL0chZ8oF8ZqjRYxn24gC0wrjKCcS9HiSLDlK6xVgPnVwLJus1Y5yOKOoK+PNYOp7639ZPu
NqBuqcZ0O8oA/WdRK+7nQGTjWiZKsakDQeEnxTPz3vT8ZsE5jvc+8yBgyEqLtyaimk+NkxePnkTL
VmYdfMHKJunKVI3+JpTwA3s1LR8oG+d7c8iBgKA8MR9SX8c57IJiuFewS9+pjHYLq/bV9yKXoOMM
8tNnDRi4j5IGxAaLeLVO4w70gBnLk4wsuZZOHpAgSsvg1PhNthmjHF+/FbIaQ9nt6vcA6gAUBoT3
BkGpvjccmgnq2OorcuHLLRO5f6SGFh0sqgcnCzXeg1sPyiWGgWByomtbwiK6BYQzmlxmWXiLAKvl
wUWJ3+FEV/Bsq4MX7Qyd58iC/6fOFK22VwFLvRO142Yp3K66ywYlWtrsV4FAqMM8a5xsNQ6Dto51
+NIzkY4hAX9ms2fKS5Z9HY24jn0x18tRWVVpggWDlPdjqOH/jFw3weGsIyM04pAlNXGTY+XLD2Fj
dO/dsEqpxioeIyUrR0As2VJKK18XiuKumoi8G1VJwie8QP0tBvt7TELZda13wU0d5t6BdsnAMrgS
FOX0MJ3Ftp0sOwN09qzFUbd2S9V9bElt+9gxcQDAGYb8gfoghZXWK9cqJ3FKwkBcOlFhHmgmmJfY
EsTnDjr2uSpoK8BAUo9WyewapvRtG4LbgCjdlYlzZG2C6ywCaNyUo3tuyKk7jMijNpbfiCU6VnMV
TVFUoaCkwESpniuIiOu+FvIuis14lXn4CFKSalhSmi4eC1Sr2yYkV36hhI2ztOMh2EBXESeldOuD
C+Xz0hpgG9q9BfEOE84ZJX1KgXkYrs2iFx9qKxqXOs8pDtxOfk5lr+xGouU2YMDlvW71ziHsm+TE
XeJNzE3rbLMSnkHQq8jdalT7OLjPoH+lu+m7gfuBNsU5KaNikzBFbDM7MlY17Kht0SfNXgtCiYNf
KawnJVDlXsN3fRwd+GVlLfMVt69YPbttwj7iy1BteesB5F5pVjTxrNvxNqkjG4t1Y+98Tzgnk3D4
g11j6GNWTpx9ib3+pBaxsad42u4Hq3OvwKlKLpiWmUc8k+ai743q2Kjkcvc9PsBa1v1tonjc8aJq
8DKFEA65G6QmQDRb5W2iZ2hCFa3leCzNWPoq3jFtErJ3JS1MrFp2R/OegCU2hSSwtZJtINGqbnwr
EqllC0dV1Y8ETbNNjHphf9CHnG+/Fs7tOFqlsUgiL4VgmAUx6lTMMSpA80mxN66niiVaz8whgIso
D+2GGNbPUVS20czK8BnmcRf+ip3NBK3A7ga1srpKmrh8hEgnN5QBU2UuDIGA2CxLf5OzGF3S/OGJ
KmEtdj2ucm4k9T6jynaq4M3OJYiE926d1tZc1JMLHBfkJMJgXlyVndDXnZ7aZ1FoLqpuxbmlSaWe
qEjnJ1G3/R7WoL8aiTxZ2KWvLRrZ+Rtin90Zu6IQ0sR0qFh3L+0xpCcJt37r2gjEaRo091ij1Euy
hNQDgQP0ohCunIh3jpddrZnrrIx9eayFAp2VBCFnoZeWuiR9ikaNXZQkKblZmN24FrvJufBUfxtb
nXNZ0YJPZoRSBEBJSuQjoYQCOq8gJ90PzoQzd60awUXbBJc1kt9lUT133BLr17yFKaVbWmAtgb82
5A2kIBL7yGMDUbX6BekBfA952hQnYTXeFYkLqFuZdmK0w762glnO0odnYSl1KDiQ5bOENFW7M2Y+
KoSFlvKg0eiv0VKUCA+v665DjeuZ+k3dKOa+LrKUkOhUJ9GkNxF9TdkeVATxTqJQc3Zhp2d7XRuU
Db0fBpXarptzwLg4Uxikz1T97Ru31WKyrRg1Z2bN558pPiRFKqnynu2X9qs03c/soyLIAbOq3LjO
KM6NwtoSgiFLaSUpjrJImGDTgMCIOOkPLERZqFuxLegfy2SXa12xHj2rhyaYsUTRA/Leq0aDBRAO
nzFOxls5Svr+ZkagWWBuGlfXbwYIxAvKQdXGZZe+qTQtuzS1Nvvce63ch1ZlrcZGV0DfKEN8xtBo
XqQkhSz1Oi2OSWJrW3WwGIDpwG9DMzJPhdfJfe71UTq3xijb4zOmgYeOBN+dkrufiTVEX2CzRblS
ikol2SxJPvs+qZYJszFI97ZaN1blbIGCxD47Kxo6WLDSC6UUzZU7YPkzevrvvg2sAlyYCH7FQQpa
ph4B3dh21W41fcyvtFY012ZiKldgaxCaEwtDxm+GigId/nqI3OyAFJcOTKe2d75GfKlP8smx8yt/
oaIjWmjEbc0DzbLPdud0GzNH6pP2o7aM4AgvlVZvWY8mybJyVf89LKv8k8SveJmgYX/AejLsBdbU
ZV+x7JZppNFYMguE/63YxIjFWZmbOcaAKMW3lfhXvQ5an5CEwN7olsThOOkwbrNgTD+Sg6GuZNXa
cuobTRiyLExOllG6916ntfukSijW5KntrgparCudVMZ7KHFUfhzZxPtYM+UV63VaTqGubmJhxGBc
fBuPlqEfVdzKVEwwjkuvKK7cxhgudO65PTZQeTlgOQB9FRfJPM2JYzY73SXploSOnt7hwYqT8jLO
RL3GqCZ2odHnRKpTLqfjmwWfWe8bJFOM8kxMcEInMLT1h9Fuvfd9n7dr29Pycda6QnlsOqOG7DxQ
9HQ8wrdd36iukGT01ZSemR8z0K4bkyDhtRljP7Ag1BwGtjmf6lgqgoHd8eAFsU5nIuiPHqDFDVRm
Z+MbhXLXWcCbGftZZOVJfFEYmTz2aZjSK4/o4kH73Ku619xKv+2WgeKlq6xR2xOLgc/RULvXjIII
3UJbRGsFNMn7mKH3oIPd21dsH0+UL02GUBRHaV99dhVXY46LrEU2juWW2cM5mrkhPtdYJC/ULKre
N5kVvidLimBYte1R2Tgk9DiimQfTuo7up70l40xdqZTMZqoJdW2W6E26z1nSX3hkLxxVuy4Jd8qV
dZPrGroY1rKOLtszeRv9Z8KOO4jrdlJ/ytwUyZtpNybh7kpwsrCWb30f+pwD1ZBkncY0mrWbtIM3
4zMTFo/uzKVwM4ryVqH4sDIVteKehMZD1oxTNPfSEOjrmG7icEnVaIo09EOx6qpEW5HSrCDe8Edi
PoPUIibTdigC5NiDna0iUhQbYGe3elwF5Be+oAGyRkM1gfalazFFRcR11Mi1CjmcBtXsmjvFn/h+
MQTskl5gpH8AGE9xkFm3v3HQifgLuA8EglW0mC9ttQguMwvf0QxIGWl2jlbxM6c2CPVS/BZGtYSj
pS+rjob0okK4ssiHvv8Y1R21drvz3RPLBmVvGBWwKwhMFM6qgEJe5vTAfrOm6T9mUc4HUOgc3jld
XSL2ISRwXvfB6BDhoYaoA9lsE/1cTDkQIaGD6hBBNGSXKjbVOPYjShJBZQ+7zkroOYCEyHXCvW9S
jfORot09n2emsdTLmy7btZ6ltqD1SRvH3Fsr+1ZNxOa5JtiyFFhIF0DPmqQ05/j8jzwsU1QcIN9a
6fulDyKbYEfPnlctGX4OC0AmoUa/8APb21Fq8jO0ZUzyJYFctx2O6H3W6NGRCbbfSXLjHg2FpKeo
FmJdmBlOa1ZIh6jWKcxyVXaOLKxl3BnaZ9a9OD08KfyPlV0gH/Qc670AnceWdvBwExsWspSoWY41
E76sGJMYieXSTjS2RmrXABLymcBwuaertMRANeEspyxLxA+2ahOaWspZ4En90KWDglcjKc9ZW7qX
GEnGpVaN5dztXP8sIEyuBlg766rSGpJvmCtI6+p2BQokgrkgkkGIMqqdnQzRg4zdAnGFpDbJ2utB
RZF4n6p6+H6Eq73FUx3c5VSYvGXi9NwlFeoP3ARoPykitDTGKQWBVs+dQbtvR3JtK+kbiEuJknmP
CJEkhLIuvGt4dP2FZVsNwgNBAEIIXI/QSxeRHA1wryL2qRbWWXcTNq5VXBRk1MjK7A//et/w/28G
yJcW5z9NoHsJwfuST/ecvXaDhuWHDLu/9EtfGbrT2/z+QK8i7R7zJkOddvUEQzF71XukpfyqWfl8
oOc0vT87QPLAB24+EXkH4vSd/vwSHCrJGQq//MDU3xFDx8u2nv9v+jlv9d21+f2H/n2C39/7nVef
/Y/z/PDqIr3+K+f/wzG+O39Nf2fqWG1pvb6cJkf8/jIY1jtLcxxE7piQpxcOlp/sMrCmeutVULV3
ro3oWegI/L8//YnRJFRNp5/9cvr8/Gc7ffV39oc/eAr++C5Q3+Gr0bnRX255yiavL4PhvHt2OkCq
+kkvA4FADr6Itz0MKjc7ZGwbh/63Z/77uwGniEaAkDOF/Dy/frqHgS+Rjcibnwf9Hem6OnQx8+U6
/Hg/PKPLQG7DMfjZngdXnXRGb7wPzAkiT0KpgbDl1Q1gv3MYCkzhfLkwL+PvTzQpTJ/5zeevMSkK
1FRiugWmF/f5q8vw/HOeuClz9ecaDidr15vPX3XfwWhAJYSD6fn143Cov3N1kxQyB3XR9Hp54H6i
20CD6fwyOL0AMb4tsn6/NvrjWUFjVmSoYzaAN/j8+uE20N+pLj1D8Osvr5/vMsBHQUr2ttGAhDjH
VAEWsz54fv1wNxA54U6BDvzSy1V6ecef6G5wdYPYhx9Nkv/yKkEzWSYIg+swEWmm1w/3A9OjY5h4
FK2XH/98iyXYnG9eJejiHetE8zlQ+vtR0VTfoXh0wf58uVF+urkRtM/Ex3zb46DZ7xBjOgyO/N/z
64e7gCUzZlVNTGCi6fUvjAp/4Zn5trecB2Hy6XnrGT7J7wLU/8df+Lrx/P0Bvuy7ppwWFhGvfm/K
Vn858tO3rPX/eDV0Pm8Nv/vh163i89t8+fMv5/f7d371Xl9P6us/bsKn6qF6JED6+a2/fMqXzPb/
fKyevt8Ro5D9+p//NA7+23f/pwfFFZQ/yK8Hmq6HCmTq63+/4cDpw5hnPxzZmPi2/7hwv0uw/0sf
efYQhA9fD/Ocdv+8LXzrYVdPn7j2yS9op+oqfKy/f4eXleZb32Epi9/+uwrr/JfrByrC37/Bl7Xc
W98BOddv//X6y3zZLL31wEfSmLLgt//z6kNrQpsWoG8/NleEnBU0zRNlmc7d12M+f7kCuO7Xf/j7
t+Px4dubfD3Yy9HZ/n39h79/dMKqXmMHNBYI/57j/mEI1rex6e89RRdPVfaQfmweX3+lL6uot36l
EzcbZvbuIXsKq9dv8LJa/Xe8wV8Ac7/xGr3Gf/94Y74sMN56JtNQ8PDLnMpoFWavh7WXKfzNb8BT
+8vFA7rzr/f5843/UlF888H/mIX4xmt/kz9yZcLs1WimT26Sr6fx9x/XP8aEvPFDH/kK5S9r5pHw
9ed+2aq+9WpfhA/Nb//99fynr3HaA+tf/+HvX5A/8fq88Ypc5dmn3/5v9nrCRs1AMN+/4YucQgKz
1yPvtw3QWy/2/OnHQf1bxe3PD/3PVn7fugm/Xw9+7ST8sz97vdadfuMx4WP9x/8DAAD//w==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hyperlink" Target="mailto:cgraras@saude.gov.br" TargetMode="External"/><Relationship Id="rId5" Type="http://schemas.openxmlformats.org/officeDocument/2006/relationships/image" Target="../media/image47.svg"/><Relationship Id="rId4" Type="http://schemas.openxmlformats.org/officeDocument/2006/relationships/image" Target="../media/image46.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28.svg"/><Relationship Id="rId4" Type="http://schemas.openxmlformats.org/officeDocument/2006/relationships/image" Target="../media/image23.svg"/><Relationship Id="rId9" Type="http://schemas.openxmlformats.org/officeDocument/2006/relationships/image" Target="../media/image27.png"/></Relationships>
</file>

<file path=ppt/diagrams/_rels/drawing10.xml.rels><?xml version="1.0" encoding="UTF-8" standalone="yes"?>
<Relationships xmlns="http://schemas.openxmlformats.org/package/2006/relationships"><Relationship Id="rId3" Type="http://schemas.openxmlformats.org/officeDocument/2006/relationships/hyperlink" Target="mailto:cgraras@saude.gov.br" TargetMode="External"/><Relationship Id="rId2" Type="http://schemas.openxmlformats.org/officeDocument/2006/relationships/image" Target="../media/image45.svg"/><Relationship Id="rId1" Type="http://schemas.openxmlformats.org/officeDocument/2006/relationships/image" Target="../media/image44.png"/><Relationship Id="rId5" Type="http://schemas.openxmlformats.org/officeDocument/2006/relationships/image" Target="../media/image47.svg"/><Relationship Id="rId4"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28.svg"/><Relationship Id="rId4" Type="http://schemas.openxmlformats.org/officeDocument/2006/relationships/image" Target="../media/image23.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FC4A8-55A8-490F-8429-B62119F8E34D}"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pt-BR"/>
        </a:p>
      </dgm:t>
    </dgm:pt>
    <dgm:pt modelId="{835A524B-3515-46EC-B865-F83568B8688B}">
      <dgm:prSet custT="1"/>
      <dgm:spPr/>
      <dgm:t>
        <a:bodyPr/>
        <a:lstStyle/>
        <a:p>
          <a:pPr>
            <a:lnSpc>
              <a:spcPct val="100000"/>
            </a:lnSpc>
          </a:pPr>
          <a:r>
            <a:rPr lang="pt-BR" sz="1800">
              <a:latin typeface="Calibri (Corpo)"/>
              <a:cs typeface="Calibri" panose="020F0502020204030204" pitchFamily="34" charset="0"/>
            </a:rPr>
            <a:t>Doenças raras são CONDIÇÕES geralmente crônicas e de baixa frequência na população em geral.</a:t>
          </a:r>
          <a:endParaRPr lang="pt-BR" sz="1800" dirty="0">
            <a:latin typeface="Calibri (Corpo)"/>
            <a:cs typeface="Calibri" panose="020F0502020204030204" pitchFamily="34" charset="0"/>
          </a:endParaRPr>
        </a:p>
      </dgm:t>
    </dgm:pt>
    <dgm:pt modelId="{DE29FB32-A937-4268-BCEF-EA9076D96914}" type="parTrans" cxnId="{62FA1E85-B1CE-40D3-A31D-93F0E672AA7F}">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E12715A6-3A27-446B-AED6-BA8FB3039824}" type="sibTrans" cxnId="{62FA1E85-B1CE-40D3-A31D-93F0E672AA7F}">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82DBA988-BF81-4304-B6EC-158C65C9FA28}">
      <dgm:prSet custT="1"/>
      <dgm:spPr/>
      <dgm:t>
        <a:bodyPr/>
        <a:lstStyle/>
        <a:p>
          <a:pPr>
            <a:lnSpc>
              <a:spcPct val="100000"/>
            </a:lnSpc>
          </a:pPr>
          <a:r>
            <a:rPr lang="pt-BR" sz="1800">
              <a:latin typeface="Calibri (Corpo)"/>
              <a:cs typeface="Calibri" panose="020F0502020204030204" pitchFamily="34" charset="0"/>
            </a:rPr>
            <a:t>Apresentam-se, geralmente, com quadros de adoecimento progressivos, degenerativos e incapacitantes.</a:t>
          </a:r>
          <a:endParaRPr lang="pt-BR" sz="1800" dirty="0">
            <a:latin typeface="Calibri (Corpo)"/>
            <a:cs typeface="Calibri" panose="020F0502020204030204" pitchFamily="34" charset="0"/>
          </a:endParaRPr>
        </a:p>
      </dgm:t>
    </dgm:pt>
    <dgm:pt modelId="{5C36E435-F5E5-4B84-B977-3F6B92491C20}" type="parTrans" cxnId="{8FE449B7-A09C-41E4-957A-6E322EFF5DE1}">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12D03591-F700-47A7-AF27-BAF56A0CE27E}" type="sibTrans" cxnId="{8FE449B7-A09C-41E4-957A-6E322EFF5DE1}">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552092F4-0B25-45C5-99E5-A2D24B778233}">
      <dgm:prSet custT="1"/>
      <dgm:spPr/>
      <dgm:t>
        <a:bodyPr/>
        <a:lstStyle/>
        <a:p>
          <a:pPr>
            <a:lnSpc>
              <a:spcPct val="100000"/>
            </a:lnSpc>
          </a:pPr>
          <a:r>
            <a:rPr lang="pt-BR" sz="1800">
              <a:latin typeface="Calibri (Corpo)"/>
              <a:cs typeface="Calibri" panose="020F0502020204030204" pitchFamily="34" charset="0"/>
            </a:rPr>
            <a:t>Têm necessidades assistenciais complexas em termos de diagnóstico, tratamento ou acompanhamento.</a:t>
          </a:r>
          <a:endParaRPr lang="pt-BR" sz="1800" dirty="0">
            <a:latin typeface="Calibri (Corpo)"/>
            <a:cs typeface="Calibri" panose="020F0502020204030204" pitchFamily="34" charset="0"/>
          </a:endParaRPr>
        </a:p>
      </dgm:t>
    </dgm:pt>
    <dgm:pt modelId="{978D9484-3A9C-464C-A1CB-5983E3CC2FAD}" type="parTrans" cxnId="{1A3EDE7F-E062-49EF-93F4-83FD0B939127}">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817DD21B-AC1A-44C2-8045-5678B7ADEA54}" type="sibTrans" cxnId="{1A3EDE7F-E062-49EF-93F4-83FD0B939127}">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D99F8183-05B5-40CC-91C8-5E38BA363344}">
      <dgm:prSet custT="1"/>
      <dgm:spPr/>
      <dgm:t>
        <a:bodyPr/>
        <a:lstStyle/>
        <a:p>
          <a:pPr>
            <a:lnSpc>
              <a:spcPct val="100000"/>
            </a:lnSpc>
          </a:pPr>
          <a:r>
            <a:rPr lang="pt-BR" sz="1800">
              <a:latin typeface="Calibri (Corpo)"/>
              <a:cs typeface="Calibri" panose="020F0502020204030204" pitchFamily="34" charset="0"/>
            </a:rPr>
            <a:t>Necessitam de cuidados contínuos e ações integradas, multidisciplinares e multiprofissionais.</a:t>
          </a:r>
          <a:endParaRPr lang="pt-BR" sz="1800" dirty="0">
            <a:latin typeface="Calibri (Corpo)"/>
            <a:cs typeface="Calibri" panose="020F0502020204030204" pitchFamily="34" charset="0"/>
          </a:endParaRPr>
        </a:p>
      </dgm:t>
    </dgm:pt>
    <dgm:pt modelId="{7B1F33DC-1C93-4434-8F30-0044EBDDB3E8}" type="parTrans" cxnId="{5979505B-5FD4-4347-8E95-9BF77CB8F190}">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D12C4599-9352-40DE-97EF-0C951EAB58F5}" type="sibTrans" cxnId="{5979505B-5FD4-4347-8E95-9BF77CB8F190}">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8946BB85-503D-40DB-B9C7-40D79B1BE9AC}">
      <dgm:prSet custT="1"/>
      <dgm:spPr/>
      <dgm:t>
        <a:bodyPr/>
        <a:lstStyle/>
        <a:p>
          <a:pPr>
            <a:lnSpc>
              <a:spcPct val="100000"/>
            </a:lnSpc>
          </a:pPr>
          <a:r>
            <a:rPr lang="pt-BR" sz="1800">
              <a:latin typeface="Calibri (Corpo)"/>
              <a:cs typeface="Calibri" panose="020F0502020204030204" pitchFamily="34" charset="0"/>
            </a:rPr>
            <a:t>Podem causar elevado sofrimento físico e psicossocial para os indivíduos e famílias, o que requer apoio social.</a:t>
          </a:r>
          <a:endParaRPr lang="pt-BR" sz="1800" dirty="0">
            <a:latin typeface="Calibri (Corpo)"/>
            <a:cs typeface="Calibri" panose="020F0502020204030204" pitchFamily="34" charset="0"/>
          </a:endParaRPr>
        </a:p>
      </dgm:t>
    </dgm:pt>
    <dgm:pt modelId="{AF141854-A208-4942-B990-71F71E74C573}" type="parTrans" cxnId="{4B98288F-1710-48CA-96D9-48E2B0AA76C6}">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B427575E-75AA-4156-A93F-4803C0E6887B}" type="sibTrans" cxnId="{4B98288F-1710-48CA-96D9-48E2B0AA76C6}">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0F4CCD30-518E-4318-98E1-46A609D194D8}">
      <dgm:prSet custT="1"/>
      <dgm:spPr/>
      <dgm:t>
        <a:bodyPr/>
        <a:lstStyle/>
        <a:p>
          <a:pPr>
            <a:lnSpc>
              <a:spcPct val="100000"/>
            </a:lnSpc>
          </a:pPr>
          <a:r>
            <a:rPr lang="pt-BR" sz="1800">
              <a:latin typeface="Calibri (Corpo)"/>
              <a:cs typeface="Calibri" panose="020F0502020204030204" pitchFamily="34" charset="0"/>
            </a:rPr>
            <a:t>Constituem um grupo numeroso e diverso de problemas de saúde.</a:t>
          </a:r>
          <a:endParaRPr lang="pt-BR" sz="1800" dirty="0">
            <a:latin typeface="Calibri (Corpo)"/>
            <a:cs typeface="Calibri" panose="020F0502020204030204" pitchFamily="34" charset="0"/>
          </a:endParaRPr>
        </a:p>
      </dgm:t>
    </dgm:pt>
    <dgm:pt modelId="{09563B4F-1DD9-4E5C-9907-5F6D69F8A773}" type="sibTrans" cxnId="{583FD8B8-4D7F-4BC9-AF5A-C12558DEE1D2}">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D9552A6C-E2F1-44C9-91B8-B1D886A6C696}" type="parTrans" cxnId="{583FD8B8-4D7F-4BC9-AF5A-C12558DEE1D2}">
      <dgm:prSet/>
      <dgm:spPr/>
      <dgm:t>
        <a:bodyPr/>
        <a:lstStyle/>
        <a:p>
          <a:pPr>
            <a:lnSpc>
              <a:spcPct val="100000"/>
            </a:lnSpc>
          </a:pPr>
          <a:endParaRPr lang="pt-BR">
            <a:solidFill>
              <a:srgbClr val="002060"/>
            </a:solidFill>
            <a:latin typeface="Calibri (Corpo)"/>
            <a:cs typeface="Calibri" panose="020F0502020204030204" pitchFamily="34" charset="0"/>
          </a:endParaRPr>
        </a:p>
      </dgm:t>
    </dgm:pt>
    <dgm:pt modelId="{9924AB76-F486-48DC-8B34-2A85142C98EC}" type="pres">
      <dgm:prSet presAssocID="{847FC4A8-55A8-490F-8429-B62119F8E34D}" presName="diagram" presStyleCnt="0">
        <dgm:presLayoutVars>
          <dgm:dir/>
          <dgm:resizeHandles val="exact"/>
        </dgm:presLayoutVars>
      </dgm:prSet>
      <dgm:spPr/>
    </dgm:pt>
    <dgm:pt modelId="{E87D2FAA-40A7-45C3-AAE1-1308071D9941}" type="pres">
      <dgm:prSet presAssocID="{835A524B-3515-46EC-B865-F83568B8688B}" presName="node" presStyleLbl="node1" presStyleIdx="0" presStyleCnt="6">
        <dgm:presLayoutVars>
          <dgm:bulletEnabled val="1"/>
        </dgm:presLayoutVars>
      </dgm:prSet>
      <dgm:spPr/>
    </dgm:pt>
    <dgm:pt modelId="{355595DE-4F08-4AF8-892B-1EAA2BC65873}" type="pres">
      <dgm:prSet presAssocID="{E12715A6-3A27-446B-AED6-BA8FB3039824}" presName="sibTrans" presStyleCnt="0"/>
      <dgm:spPr/>
    </dgm:pt>
    <dgm:pt modelId="{2171F819-7BEE-4B01-A577-D723B7D538D5}" type="pres">
      <dgm:prSet presAssocID="{82DBA988-BF81-4304-B6EC-158C65C9FA28}" presName="node" presStyleLbl="node1" presStyleIdx="1" presStyleCnt="6">
        <dgm:presLayoutVars>
          <dgm:bulletEnabled val="1"/>
        </dgm:presLayoutVars>
      </dgm:prSet>
      <dgm:spPr/>
    </dgm:pt>
    <dgm:pt modelId="{88CD48C6-99A7-4905-973E-2582898B3A45}" type="pres">
      <dgm:prSet presAssocID="{12D03591-F700-47A7-AF27-BAF56A0CE27E}" presName="sibTrans" presStyleCnt="0"/>
      <dgm:spPr/>
    </dgm:pt>
    <dgm:pt modelId="{1335FE98-0661-420C-A79B-0C293812081B}" type="pres">
      <dgm:prSet presAssocID="{552092F4-0B25-45C5-99E5-A2D24B778233}" presName="node" presStyleLbl="node1" presStyleIdx="2" presStyleCnt="6">
        <dgm:presLayoutVars>
          <dgm:bulletEnabled val="1"/>
        </dgm:presLayoutVars>
      </dgm:prSet>
      <dgm:spPr/>
    </dgm:pt>
    <dgm:pt modelId="{7E66B42D-22F2-427D-A40E-2F6C6EC21956}" type="pres">
      <dgm:prSet presAssocID="{817DD21B-AC1A-44C2-8045-5678B7ADEA54}" presName="sibTrans" presStyleCnt="0"/>
      <dgm:spPr/>
    </dgm:pt>
    <dgm:pt modelId="{DCE01F12-1571-4B44-AFF8-EBE08C029213}" type="pres">
      <dgm:prSet presAssocID="{D99F8183-05B5-40CC-91C8-5E38BA363344}" presName="node" presStyleLbl="node1" presStyleIdx="3" presStyleCnt="6">
        <dgm:presLayoutVars>
          <dgm:bulletEnabled val="1"/>
        </dgm:presLayoutVars>
      </dgm:prSet>
      <dgm:spPr/>
    </dgm:pt>
    <dgm:pt modelId="{1B8CAE18-95D0-4DA1-811B-65CC661941B9}" type="pres">
      <dgm:prSet presAssocID="{D12C4599-9352-40DE-97EF-0C951EAB58F5}" presName="sibTrans" presStyleCnt="0"/>
      <dgm:spPr/>
    </dgm:pt>
    <dgm:pt modelId="{2C1CAA3D-AA7D-4EB5-AB20-5F7E6F6F59BD}" type="pres">
      <dgm:prSet presAssocID="{8946BB85-503D-40DB-B9C7-40D79B1BE9AC}" presName="node" presStyleLbl="node1" presStyleIdx="4" presStyleCnt="6">
        <dgm:presLayoutVars>
          <dgm:bulletEnabled val="1"/>
        </dgm:presLayoutVars>
      </dgm:prSet>
      <dgm:spPr/>
    </dgm:pt>
    <dgm:pt modelId="{F4CE8D23-54F4-4DFD-A314-06FC8C8D9271}" type="pres">
      <dgm:prSet presAssocID="{B427575E-75AA-4156-A93F-4803C0E6887B}" presName="sibTrans" presStyleCnt="0"/>
      <dgm:spPr/>
    </dgm:pt>
    <dgm:pt modelId="{CD378AB9-0490-42E3-B3CE-ABAAB70577A3}" type="pres">
      <dgm:prSet presAssocID="{0F4CCD30-518E-4318-98E1-46A609D194D8}" presName="node" presStyleLbl="node1" presStyleIdx="5" presStyleCnt="6">
        <dgm:presLayoutVars>
          <dgm:bulletEnabled val="1"/>
        </dgm:presLayoutVars>
      </dgm:prSet>
      <dgm:spPr/>
    </dgm:pt>
  </dgm:ptLst>
  <dgm:cxnLst>
    <dgm:cxn modelId="{5979505B-5FD4-4347-8E95-9BF77CB8F190}" srcId="{847FC4A8-55A8-490F-8429-B62119F8E34D}" destId="{D99F8183-05B5-40CC-91C8-5E38BA363344}" srcOrd="3" destOrd="0" parTransId="{7B1F33DC-1C93-4434-8F30-0044EBDDB3E8}" sibTransId="{D12C4599-9352-40DE-97EF-0C951EAB58F5}"/>
    <dgm:cxn modelId="{B6A1D668-494F-4CD2-9D80-6ABF2C703734}" type="presOf" srcId="{835A524B-3515-46EC-B865-F83568B8688B}" destId="{E87D2FAA-40A7-45C3-AAE1-1308071D9941}" srcOrd="0" destOrd="0" presId="urn:microsoft.com/office/officeart/2005/8/layout/default"/>
    <dgm:cxn modelId="{C820FC4C-0388-4250-94A9-5BD55B5DC886}" type="presOf" srcId="{0F4CCD30-518E-4318-98E1-46A609D194D8}" destId="{CD378AB9-0490-42E3-B3CE-ABAAB70577A3}" srcOrd="0" destOrd="0" presId="urn:microsoft.com/office/officeart/2005/8/layout/default"/>
    <dgm:cxn modelId="{0C4F0071-3A73-4B82-A62F-D8E20682E5FB}" type="presOf" srcId="{847FC4A8-55A8-490F-8429-B62119F8E34D}" destId="{9924AB76-F486-48DC-8B34-2A85142C98EC}" srcOrd="0" destOrd="0" presId="urn:microsoft.com/office/officeart/2005/8/layout/default"/>
    <dgm:cxn modelId="{C6A48B7F-8CD7-4695-9A92-72B8F4B38AC9}" type="presOf" srcId="{8946BB85-503D-40DB-B9C7-40D79B1BE9AC}" destId="{2C1CAA3D-AA7D-4EB5-AB20-5F7E6F6F59BD}" srcOrd="0" destOrd="0" presId="urn:microsoft.com/office/officeart/2005/8/layout/default"/>
    <dgm:cxn modelId="{1A3EDE7F-E062-49EF-93F4-83FD0B939127}" srcId="{847FC4A8-55A8-490F-8429-B62119F8E34D}" destId="{552092F4-0B25-45C5-99E5-A2D24B778233}" srcOrd="2" destOrd="0" parTransId="{978D9484-3A9C-464C-A1CB-5983E3CC2FAD}" sibTransId="{817DD21B-AC1A-44C2-8045-5678B7ADEA54}"/>
    <dgm:cxn modelId="{62FA1E85-B1CE-40D3-A31D-93F0E672AA7F}" srcId="{847FC4A8-55A8-490F-8429-B62119F8E34D}" destId="{835A524B-3515-46EC-B865-F83568B8688B}" srcOrd="0" destOrd="0" parTransId="{DE29FB32-A937-4268-BCEF-EA9076D96914}" sibTransId="{E12715A6-3A27-446B-AED6-BA8FB3039824}"/>
    <dgm:cxn modelId="{4B98288F-1710-48CA-96D9-48E2B0AA76C6}" srcId="{847FC4A8-55A8-490F-8429-B62119F8E34D}" destId="{8946BB85-503D-40DB-B9C7-40D79B1BE9AC}" srcOrd="4" destOrd="0" parTransId="{AF141854-A208-4942-B990-71F71E74C573}" sibTransId="{B427575E-75AA-4156-A93F-4803C0E6887B}"/>
    <dgm:cxn modelId="{8FE449B7-A09C-41E4-957A-6E322EFF5DE1}" srcId="{847FC4A8-55A8-490F-8429-B62119F8E34D}" destId="{82DBA988-BF81-4304-B6EC-158C65C9FA28}" srcOrd="1" destOrd="0" parTransId="{5C36E435-F5E5-4B84-B977-3F6B92491C20}" sibTransId="{12D03591-F700-47A7-AF27-BAF56A0CE27E}"/>
    <dgm:cxn modelId="{583FD8B8-4D7F-4BC9-AF5A-C12558DEE1D2}" srcId="{847FC4A8-55A8-490F-8429-B62119F8E34D}" destId="{0F4CCD30-518E-4318-98E1-46A609D194D8}" srcOrd="5" destOrd="0" parTransId="{D9552A6C-E2F1-44C9-91B8-B1D886A6C696}" sibTransId="{09563B4F-1DD9-4E5C-9907-5F6D69F8A773}"/>
    <dgm:cxn modelId="{2AA2C2C1-34B2-4954-A8A6-7ABDF2DA8061}" type="presOf" srcId="{D99F8183-05B5-40CC-91C8-5E38BA363344}" destId="{DCE01F12-1571-4B44-AFF8-EBE08C029213}" srcOrd="0" destOrd="0" presId="urn:microsoft.com/office/officeart/2005/8/layout/default"/>
    <dgm:cxn modelId="{1B4340D0-697E-4F2D-B95E-A91F2D3CEB16}" type="presOf" srcId="{552092F4-0B25-45C5-99E5-A2D24B778233}" destId="{1335FE98-0661-420C-A79B-0C293812081B}" srcOrd="0" destOrd="0" presId="urn:microsoft.com/office/officeart/2005/8/layout/default"/>
    <dgm:cxn modelId="{E6FA4DF5-E017-400D-A92B-988524AC3D03}" type="presOf" srcId="{82DBA988-BF81-4304-B6EC-158C65C9FA28}" destId="{2171F819-7BEE-4B01-A577-D723B7D538D5}" srcOrd="0" destOrd="0" presId="urn:microsoft.com/office/officeart/2005/8/layout/default"/>
    <dgm:cxn modelId="{458318BF-8081-44A2-B574-D653DC16583F}" type="presParOf" srcId="{9924AB76-F486-48DC-8B34-2A85142C98EC}" destId="{E87D2FAA-40A7-45C3-AAE1-1308071D9941}" srcOrd="0" destOrd="0" presId="urn:microsoft.com/office/officeart/2005/8/layout/default"/>
    <dgm:cxn modelId="{DC1EB2E5-E300-4A7F-8ABE-25227719B034}" type="presParOf" srcId="{9924AB76-F486-48DC-8B34-2A85142C98EC}" destId="{355595DE-4F08-4AF8-892B-1EAA2BC65873}" srcOrd="1" destOrd="0" presId="urn:microsoft.com/office/officeart/2005/8/layout/default"/>
    <dgm:cxn modelId="{09F45928-7ADB-4446-A233-CEA3BF33DAFF}" type="presParOf" srcId="{9924AB76-F486-48DC-8B34-2A85142C98EC}" destId="{2171F819-7BEE-4B01-A577-D723B7D538D5}" srcOrd="2" destOrd="0" presId="urn:microsoft.com/office/officeart/2005/8/layout/default"/>
    <dgm:cxn modelId="{3F8889D8-374F-4490-9FCF-7E2DD4E9BD11}" type="presParOf" srcId="{9924AB76-F486-48DC-8B34-2A85142C98EC}" destId="{88CD48C6-99A7-4905-973E-2582898B3A45}" srcOrd="3" destOrd="0" presId="urn:microsoft.com/office/officeart/2005/8/layout/default"/>
    <dgm:cxn modelId="{F4725844-D9BC-4BF7-9CED-9E5F9B6904F5}" type="presParOf" srcId="{9924AB76-F486-48DC-8B34-2A85142C98EC}" destId="{1335FE98-0661-420C-A79B-0C293812081B}" srcOrd="4" destOrd="0" presId="urn:microsoft.com/office/officeart/2005/8/layout/default"/>
    <dgm:cxn modelId="{97EEADDE-C1B0-47D6-86E4-D0E08E1E398A}" type="presParOf" srcId="{9924AB76-F486-48DC-8B34-2A85142C98EC}" destId="{7E66B42D-22F2-427D-A40E-2F6C6EC21956}" srcOrd="5" destOrd="0" presId="urn:microsoft.com/office/officeart/2005/8/layout/default"/>
    <dgm:cxn modelId="{03A1C99A-34D0-4CCD-AF30-904DD9AD0D39}" type="presParOf" srcId="{9924AB76-F486-48DC-8B34-2A85142C98EC}" destId="{DCE01F12-1571-4B44-AFF8-EBE08C029213}" srcOrd="6" destOrd="0" presId="urn:microsoft.com/office/officeart/2005/8/layout/default"/>
    <dgm:cxn modelId="{0DE5B18D-8304-45DA-8781-0EB09E558BE4}" type="presParOf" srcId="{9924AB76-F486-48DC-8B34-2A85142C98EC}" destId="{1B8CAE18-95D0-4DA1-811B-65CC661941B9}" srcOrd="7" destOrd="0" presId="urn:microsoft.com/office/officeart/2005/8/layout/default"/>
    <dgm:cxn modelId="{0504A3C4-D46B-4DF0-9DFF-75935396EB15}" type="presParOf" srcId="{9924AB76-F486-48DC-8B34-2A85142C98EC}" destId="{2C1CAA3D-AA7D-4EB5-AB20-5F7E6F6F59BD}" srcOrd="8" destOrd="0" presId="urn:microsoft.com/office/officeart/2005/8/layout/default"/>
    <dgm:cxn modelId="{7753058E-17A4-4C3B-979D-FC61D2A562A4}" type="presParOf" srcId="{9924AB76-F486-48DC-8B34-2A85142C98EC}" destId="{F4CE8D23-54F4-4DFD-A314-06FC8C8D9271}" srcOrd="9" destOrd="0" presId="urn:microsoft.com/office/officeart/2005/8/layout/default"/>
    <dgm:cxn modelId="{69F2306F-56AE-47A0-ACFF-9939066CC25B}" type="presParOf" srcId="{9924AB76-F486-48DC-8B34-2A85142C98EC}" destId="{CD378AB9-0490-42E3-B3CE-ABAAB70577A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CE1D01-60F0-44F5-8BF2-5A6923EF6F3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4A259BB-3667-4D34-B41E-1F1BFDD846A4}">
      <dgm:prSet/>
      <dgm:spPr/>
      <dgm:t>
        <a:bodyPr/>
        <a:lstStyle/>
        <a:p>
          <a:r>
            <a:rPr lang="pt-BR">
              <a:hlinkClick xmlns:r="http://schemas.openxmlformats.org/officeDocument/2006/relationships" r:id="rId1"/>
            </a:rPr>
            <a:t>cgraras@saude.gov.br</a:t>
          </a:r>
          <a:endParaRPr lang="en-US"/>
        </a:p>
      </dgm:t>
    </dgm:pt>
    <dgm:pt modelId="{28DE674D-9909-405B-A2A9-B99F3641BD6E}" type="parTrans" cxnId="{37EC3473-B3EC-4EB9-822A-331C79BFAAB8}">
      <dgm:prSet/>
      <dgm:spPr/>
      <dgm:t>
        <a:bodyPr/>
        <a:lstStyle/>
        <a:p>
          <a:endParaRPr lang="en-US"/>
        </a:p>
      </dgm:t>
    </dgm:pt>
    <dgm:pt modelId="{5D9185B1-9301-430A-BCD6-6F360A0F7E03}" type="sibTrans" cxnId="{37EC3473-B3EC-4EB9-822A-331C79BFAAB8}">
      <dgm:prSet/>
      <dgm:spPr/>
      <dgm:t>
        <a:bodyPr/>
        <a:lstStyle/>
        <a:p>
          <a:endParaRPr lang="en-US"/>
        </a:p>
      </dgm:t>
    </dgm:pt>
    <dgm:pt modelId="{870BDF95-474E-4533-81C0-E36FF74E1A9B}">
      <dgm:prSet/>
      <dgm:spPr/>
      <dgm:t>
        <a:bodyPr/>
        <a:lstStyle/>
        <a:p>
          <a:r>
            <a:rPr lang="pt-BR"/>
            <a:t>Obrigado!</a:t>
          </a:r>
          <a:endParaRPr lang="en-US"/>
        </a:p>
      </dgm:t>
    </dgm:pt>
    <dgm:pt modelId="{1BD04E31-E62E-400C-96AF-3965B064D68F}" type="parTrans" cxnId="{FA2939EC-36A3-47F1-A71D-372BB2F452DA}">
      <dgm:prSet/>
      <dgm:spPr/>
      <dgm:t>
        <a:bodyPr/>
        <a:lstStyle/>
        <a:p>
          <a:endParaRPr lang="en-US"/>
        </a:p>
      </dgm:t>
    </dgm:pt>
    <dgm:pt modelId="{CF0A3046-6164-4C55-8B9B-C2979CB23130}" type="sibTrans" cxnId="{FA2939EC-36A3-47F1-A71D-372BB2F452DA}">
      <dgm:prSet/>
      <dgm:spPr/>
      <dgm:t>
        <a:bodyPr/>
        <a:lstStyle/>
        <a:p>
          <a:endParaRPr lang="en-US"/>
        </a:p>
      </dgm:t>
    </dgm:pt>
    <dgm:pt modelId="{D7970C4C-7881-4131-95B3-9BC0EAD29BA6}" type="pres">
      <dgm:prSet presAssocID="{EECE1D01-60F0-44F5-8BF2-5A6923EF6F38}" presName="root" presStyleCnt="0">
        <dgm:presLayoutVars>
          <dgm:dir/>
          <dgm:resizeHandles val="exact"/>
        </dgm:presLayoutVars>
      </dgm:prSet>
      <dgm:spPr/>
    </dgm:pt>
    <dgm:pt modelId="{E6FA2195-F55B-477C-8574-39E405E2A474}" type="pres">
      <dgm:prSet presAssocID="{14A259BB-3667-4D34-B41E-1F1BFDD846A4}" presName="compNode" presStyleCnt="0"/>
      <dgm:spPr/>
    </dgm:pt>
    <dgm:pt modelId="{570F142A-5E2B-428E-973A-1F6681D9E2E5}" type="pres">
      <dgm:prSet presAssocID="{14A259BB-3667-4D34-B41E-1F1BFDD846A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A73C80B0-2D0B-4173-A6B7-AF71DB2E2CD0}" type="pres">
      <dgm:prSet presAssocID="{14A259BB-3667-4D34-B41E-1F1BFDD846A4}" presName="spaceRect" presStyleCnt="0"/>
      <dgm:spPr/>
    </dgm:pt>
    <dgm:pt modelId="{3110FD24-8C86-47A4-BADF-96D61148C7C1}" type="pres">
      <dgm:prSet presAssocID="{14A259BB-3667-4D34-B41E-1F1BFDD846A4}" presName="textRect" presStyleLbl="revTx" presStyleIdx="0" presStyleCnt="2">
        <dgm:presLayoutVars>
          <dgm:chMax val="1"/>
          <dgm:chPref val="1"/>
        </dgm:presLayoutVars>
      </dgm:prSet>
      <dgm:spPr/>
    </dgm:pt>
    <dgm:pt modelId="{54F6FD42-90AC-475A-9668-72C9582A4985}" type="pres">
      <dgm:prSet presAssocID="{5D9185B1-9301-430A-BCD6-6F360A0F7E03}" presName="sibTrans" presStyleCnt="0"/>
      <dgm:spPr/>
    </dgm:pt>
    <dgm:pt modelId="{33A631DE-A4DC-404F-9CC9-C46CDB259E1D}" type="pres">
      <dgm:prSet presAssocID="{870BDF95-474E-4533-81C0-E36FF74E1A9B}" presName="compNode" presStyleCnt="0"/>
      <dgm:spPr/>
    </dgm:pt>
    <dgm:pt modelId="{17A23396-0DB2-41C9-9C83-4EB2BB088C97}" type="pres">
      <dgm:prSet presAssocID="{870BDF95-474E-4533-81C0-E36FF74E1A9B}"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miling Face with No Fill"/>
        </a:ext>
      </dgm:extLst>
    </dgm:pt>
    <dgm:pt modelId="{9EB6614C-22B7-4E2B-86AC-C286B1B93A87}" type="pres">
      <dgm:prSet presAssocID="{870BDF95-474E-4533-81C0-E36FF74E1A9B}" presName="spaceRect" presStyleCnt="0"/>
      <dgm:spPr/>
    </dgm:pt>
    <dgm:pt modelId="{798156A3-324B-4A4F-8038-DF7A45BD0EF4}" type="pres">
      <dgm:prSet presAssocID="{870BDF95-474E-4533-81C0-E36FF74E1A9B}" presName="textRect" presStyleLbl="revTx" presStyleIdx="1" presStyleCnt="2">
        <dgm:presLayoutVars>
          <dgm:chMax val="1"/>
          <dgm:chPref val="1"/>
        </dgm:presLayoutVars>
      </dgm:prSet>
      <dgm:spPr/>
    </dgm:pt>
  </dgm:ptLst>
  <dgm:cxnLst>
    <dgm:cxn modelId="{710E902C-B182-4907-955C-F8C56B89EFFF}" type="presOf" srcId="{14A259BB-3667-4D34-B41E-1F1BFDD846A4}" destId="{3110FD24-8C86-47A4-BADF-96D61148C7C1}" srcOrd="0" destOrd="0" presId="urn:microsoft.com/office/officeart/2018/2/layout/IconLabelList"/>
    <dgm:cxn modelId="{37EC3473-B3EC-4EB9-822A-331C79BFAAB8}" srcId="{EECE1D01-60F0-44F5-8BF2-5A6923EF6F38}" destId="{14A259BB-3667-4D34-B41E-1F1BFDD846A4}" srcOrd="0" destOrd="0" parTransId="{28DE674D-9909-405B-A2A9-B99F3641BD6E}" sibTransId="{5D9185B1-9301-430A-BCD6-6F360A0F7E03}"/>
    <dgm:cxn modelId="{E3D1CA93-E3BE-4AB5-8371-681F2A16FF39}" type="presOf" srcId="{EECE1D01-60F0-44F5-8BF2-5A6923EF6F38}" destId="{D7970C4C-7881-4131-95B3-9BC0EAD29BA6}" srcOrd="0" destOrd="0" presId="urn:microsoft.com/office/officeart/2018/2/layout/IconLabelList"/>
    <dgm:cxn modelId="{2E5A4298-4394-4C3C-B8A5-ACB457FB1FDF}" type="presOf" srcId="{870BDF95-474E-4533-81C0-E36FF74E1A9B}" destId="{798156A3-324B-4A4F-8038-DF7A45BD0EF4}" srcOrd="0" destOrd="0" presId="urn:microsoft.com/office/officeart/2018/2/layout/IconLabelList"/>
    <dgm:cxn modelId="{FA2939EC-36A3-47F1-A71D-372BB2F452DA}" srcId="{EECE1D01-60F0-44F5-8BF2-5A6923EF6F38}" destId="{870BDF95-474E-4533-81C0-E36FF74E1A9B}" srcOrd="1" destOrd="0" parTransId="{1BD04E31-E62E-400C-96AF-3965B064D68F}" sibTransId="{CF0A3046-6164-4C55-8B9B-C2979CB23130}"/>
    <dgm:cxn modelId="{18F8D491-2CB7-4AE6-AC45-601E9929D2BB}" type="presParOf" srcId="{D7970C4C-7881-4131-95B3-9BC0EAD29BA6}" destId="{E6FA2195-F55B-477C-8574-39E405E2A474}" srcOrd="0" destOrd="0" presId="urn:microsoft.com/office/officeart/2018/2/layout/IconLabelList"/>
    <dgm:cxn modelId="{79A4DF28-3D26-4CB4-AA56-2FEECFEF3ED2}" type="presParOf" srcId="{E6FA2195-F55B-477C-8574-39E405E2A474}" destId="{570F142A-5E2B-428E-973A-1F6681D9E2E5}" srcOrd="0" destOrd="0" presId="urn:microsoft.com/office/officeart/2018/2/layout/IconLabelList"/>
    <dgm:cxn modelId="{6D75566B-C655-4445-82C7-8D8F2E2A33CD}" type="presParOf" srcId="{E6FA2195-F55B-477C-8574-39E405E2A474}" destId="{A73C80B0-2D0B-4173-A6B7-AF71DB2E2CD0}" srcOrd="1" destOrd="0" presId="urn:microsoft.com/office/officeart/2018/2/layout/IconLabelList"/>
    <dgm:cxn modelId="{A34A6BDD-2642-4779-BCE6-9C2DB332D4A8}" type="presParOf" srcId="{E6FA2195-F55B-477C-8574-39E405E2A474}" destId="{3110FD24-8C86-47A4-BADF-96D61148C7C1}" srcOrd="2" destOrd="0" presId="urn:microsoft.com/office/officeart/2018/2/layout/IconLabelList"/>
    <dgm:cxn modelId="{6D6ED86C-68E5-4448-9971-BCAB68DCFBBD}" type="presParOf" srcId="{D7970C4C-7881-4131-95B3-9BC0EAD29BA6}" destId="{54F6FD42-90AC-475A-9668-72C9582A4985}" srcOrd="1" destOrd="0" presId="urn:microsoft.com/office/officeart/2018/2/layout/IconLabelList"/>
    <dgm:cxn modelId="{D70CAA2B-0ECB-406F-AE2F-C4C7E9987970}" type="presParOf" srcId="{D7970C4C-7881-4131-95B3-9BC0EAD29BA6}" destId="{33A631DE-A4DC-404F-9CC9-C46CDB259E1D}" srcOrd="2" destOrd="0" presId="urn:microsoft.com/office/officeart/2018/2/layout/IconLabelList"/>
    <dgm:cxn modelId="{E31B3D65-095F-41E1-A6D7-C82469BBFF86}" type="presParOf" srcId="{33A631DE-A4DC-404F-9CC9-C46CDB259E1D}" destId="{17A23396-0DB2-41C9-9C83-4EB2BB088C97}" srcOrd="0" destOrd="0" presId="urn:microsoft.com/office/officeart/2018/2/layout/IconLabelList"/>
    <dgm:cxn modelId="{2EE09D5C-751B-4355-B205-3751D8795544}" type="presParOf" srcId="{33A631DE-A4DC-404F-9CC9-C46CDB259E1D}" destId="{9EB6614C-22B7-4E2B-86AC-C286B1B93A87}" srcOrd="1" destOrd="0" presId="urn:microsoft.com/office/officeart/2018/2/layout/IconLabelList"/>
    <dgm:cxn modelId="{5FFA1DA5-D5DC-4DE0-AD1D-EBC7FF67EFCB}" type="presParOf" srcId="{33A631DE-A4DC-404F-9CC9-C46CDB259E1D}" destId="{798156A3-324B-4A4F-8038-DF7A45BD0EF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423D1-ADD3-4457-87F1-C8BDC35DB972}"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476A7930-9F14-48A0-B9D8-3859D624E410}">
      <dgm:prSet/>
      <dgm:spPr/>
      <dgm:t>
        <a:bodyPr/>
        <a:lstStyle/>
        <a:p>
          <a:r>
            <a:rPr lang="pt-BR" dirty="0"/>
            <a:t>Habilitação de Centros de Referência em Tratamento da </a:t>
          </a:r>
          <a:r>
            <a:rPr lang="pt-BR" dirty="0" err="1"/>
            <a:t>Osteogenesis</a:t>
          </a:r>
          <a:r>
            <a:rPr lang="pt-BR" dirty="0"/>
            <a:t> </a:t>
          </a:r>
          <a:r>
            <a:rPr lang="pt-BR" dirty="0" err="1"/>
            <a:t>Imperfecta</a:t>
          </a:r>
          <a:endParaRPr lang="en-US" dirty="0"/>
        </a:p>
      </dgm:t>
    </dgm:pt>
    <dgm:pt modelId="{1AA17049-790B-49A3-961D-515CBEAAFC53}" type="parTrans" cxnId="{1B5858B3-EF86-4DA7-9A55-0D3D2B135F5A}">
      <dgm:prSet/>
      <dgm:spPr/>
      <dgm:t>
        <a:bodyPr/>
        <a:lstStyle/>
        <a:p>
          <a:endParaRPr lang="en-US"/>
        </a:p>
      </dgm:t>
    </dgm:pt>
    <dgm:pt modelId="{DF5FE22D-1B50-424C-AAC6-614384E7AAFA}" type="sibTrans" cxnId="{1B5858B3-EF86-4DA7-9A55-0D3D2B135F5A}">
      <dgm:prSet/>
      <dgm:spPr/>
      <dgm:t>
        <a:bodyPr/>
        <a:lstStyle/>
        <a:p>
          <a:endParaRPr lang="en-US"/>
        </a:p>
      </dgm:t>
    </dgm:pt>
    <dgm:pt modelId="{8F3D978C-115B-4B6B-8386-87136DFB201A}">
      <dgm:prSet/>
      <dgm:spPr/>
      <dgm:t>
        <a:bodyPr/>
        <a:lstStyle/>
        <a:p>
          <a:r>
            <a:rPr lang="pt-BR"/>
            <a:t>Portaria n. º 2.305, de 19 de dezembro de 2001</a:t>
          </a:r>
          <a:endParaRPr lang="en-US"/>
        </a:p>
      </dgm:t>
    </dgm:pt>
    <dgm:pt modelId="{11C28A8D-5774-4CF8-A5F8-A62417E9B420}" type="parTrans" cxnId="{292B268B-BA6C-4CF6-9683-FDDADEF9A700}">
      <dgm:prSet/>
      <dgm:spPr/>
      <dgm:t>
        <a:bodyPr/>
        <a:lstStyle/>
        <a:p>
          <a:endParaRPr lang="en-US"/>
        </a:p>
      </dgm:t>
    </dgm:pt>
    <dgm:pt modelId="{76B72F97-3782-41CC-891D-7E58BCCB47D6}" type="sibTrans" cxnId="{292B268B-BA6C-4CF6-9683-FDDADEF9A700}">
      <dgm:prSet/>
      <dgm:spPr/>
      <dgm:t>
        <a:bodyPr/>
        <a:lstStyle/>
        <a:p>
          <a:endParaRPr lang="en-US"/>
        </a:p>
      </dgm:t>
    </dgm:pt>
    <dgm:pt modelId="{9395B904-52BE-4A24-88A0-984DB2444D28}">
      <dgm:prSet/>
      <dgm:spPr/>
      <dgm:t>
        <a:bodyPr/>
        <a:lstStyle/>
        <a:p>
          <a:r>
            <a:rPr lang="pt-BR"/>
            <a:t>Política Nacional de Atenção Integral em Genética Clínica.</a:t>
          </a:r>
          <a:endParaRPr lang="en-US"/>
        </a:p>
      </dgm:t>
    </dgm:pt>
    <dgm:pt modelId="{E0970942-D9EB-4D8F-BD5E-F6EEA91E24CE}" type="parTrans" cxnId="{968AAD7C-33B0-419A-B0C3-7306C631437C}">
      <dgm:prSet/>
      <dgm:spPr/>
      <dgm:t>
        <a:bodyPr/>
        <a:lstStyle/>
        <a:p>
          <a:endParaRPr lang="en-US"/>
        </a:p>
      </dgm:t>
    </dgm:pt>
    <dgm:pt modelId="{951C7F84-F854-476E-AA23-B9A87766B6CC}" type="sibTrans" cxnId="{968AAD7C-33B0-419A-B0C3-7306C631437C}">
      <dgm:prSet/>
      <dgm:spPr/>
      <dgm:t>
        <a:bodyPr/>
        <a:lstStyle/>
        <a:p>
          <a:endParaRPr lang="en-US"/>
        </a:p>
      </dgm:t>
    </dgm:pt>
    <dgm:pt modelId="{D35AEC55-2E4F-4868-A611-82F918AAC82E}">
      <dgm:prSet/>
      <dgm:spPr/>
      <dgm:t>
        <a:bodyPr/>
        <a:lstStyle/>
        <a:p>
          <a:r>
            <a:rPr lang="pt-BR"/>
            <a:t>Portaria GM/MS Nº 81 de 2009</a:t>
          </a:r>
          <a:endParaRPr lang="en-US"/>
        </a:p>
      </dgm:t>
    </dgm:pt>
    <dgm:pt modelId="{C485394D-C8C4-4500-872D-0F3D2462E406}" type="parTrans" cxnId="{FC52F2AD-39C6-4781-88EB-61A4E5828CBC}">
      <dgm:prSet/>
      <dgm:spPr/>
      <dgm:t>
        <a:bodyPr/>
        <a:lstStyle/>
        <a:p>
          <a:endParaRPr lang="en-US"/>
        </a:p>
      </dgm:t>
    </dgm:pt>
    <dgm:pt modelId="{5E4AD957-399C-489D-902E-2C7943063464}" type="sibTrans" cxnId="{FC52F2AD-39C6-4781-88EB-61A4E5828CBC}">
      <dgm:prSet/>
      <dgm:spPr/>
      <dgm:t>
        <a:bodyPr/>
        <a:lstStyle/>
        <a:p>
          <a:endParaRPr lang="en-US"/>
        </a:p>
      </dgm:t>
    </dgm:pt>
    <dgm:pt modelId="{E985CE08-3096-4911-BD5A-9B194DEB1832}">
      <dgm:prSet/>
      <dgm:spPr/>
      <dgm:t>
        <a:bodyPr/>
        <a:lstStyle/>
        <a:p>
          <a:r>
            <a:rPr lang="pt-BR" dirty="0"/>
            <a:t>Política Nacional de Atenção Integral às Pessoas com Doenças Raras.</a:t>
          </a:r>
          <a:endParaRPr lang="en-US" dirty="0"/>
        </a:p>
      </dgm:t>
    </dgm:pt>
    <dgm:pt modelId="{053D8255-DFF6-4A8A-BBF2-96EDF331691D}" type="parTrans" cxnId="{A8A55353-EB67-43DA-BC18-8639A52BF4CB}">
      <dgm:prSet/>
      <dgm:spPr/>
      <dgm:t>
        <a:bodyPr/>
        <a:lstStyle/>
        <a:p>
          <a:endParaRPr lang="en-US"/>
        </a:p>
      </dgm:t>
    </dgm:pt>
    <dgm:pt modelId="{0B2502FF-6B2B-4596-A36E-25D363A19D87}" type="sibTrans" cxnId="{A8A55353-EB67-43DA-BC18-8639A52BF4CB}">
      <dgm:prSet/>
      <dgm:spPr/>
      <dgm:t>
        <a:bodyPr/>
        <a:lstStyle/>
        <a:p>
          <a:endParaRPr lang="en-US"/>
        </a:p>
      </dgm:t>
    </dgm:pt>
    <dgm:pt modelId="{A7025C38-289B-41C8-8859-745111B20CC0}">
      <dgm:prSet/>
      <dgm:spPr/>
      <dgm:t>
        <a:bodyPr/>
        <a:lstStyle/>
        <a:p>
          <a:r>
            <a:rPr lang="pt-BR"/>
            <a:t>Portaria GM/MS Nº 199 de 2014</a:t>
          </a:r>
          <a:endParaRPr lang="en-US"/>
        </a:p>
      </dgm:t>
    </dgm:pt>
    <dgm:pt modelId="{D087AE86-9851-44F5-B82D-677E77BCA959}" type="parTrans" cxnId="{1CC5267A-0724-49C6-ABF6-0EDBE1B6E518}">
      <dgm:prSet/>
      <dgm:spPr/>
      <dgm:t>
        <a:bodyPr/>
        <a:lstStyle/>
        <a:p>
          <a:endParaRPr lang="en-US"/>
        </a:p>
      </dgm:t>
    </dgm:pt>
    <dgm:pt modelId="{D5CB86F1-568F-46A5-9400-1D2D4DED5B02}" type="sibTrans" cxnId="{1CC5267A-0724-49C6-ABF6-0EDBE1B6E518}">
      <dgm:prSet/>
      <dgm:spPr/>
      <dgm:t>
        <a:bodyPr/>
        <a:lstStyle/>
        <a:p>
          <a:endParaRPr lang="en-US"/>
        </a:p>
      </dgm:t>
    </dgm:pt>
    <dgm:pt modelId="{CB20A451-8916-4EC1-B573-D2A9DBE979D5}">
      <dgm:prSet/>
      <dgm:spPr/>
      <dgm:t>
        <a:bodyPr/>
        <a:lstStyle/>
        <a:p>
          <a:r>
            <a:rPr lang="pt-BR"/>
            <a:t>Portaria GM/MS Nº 981 de 2014</a:t>
          </a:r>
          <a:endParaRPr lang="en-US"/>
        </a:p>
      </dgm:t>
    </dgm:pt>
    <dgm:pt modelId="{2BC84E77-D615-49D8-B539-C9067A6F6DD4}" type="parTrans" cxnId="{57A5A2EE-533B-4619-B7DE-5AAB3E0EC328}">
      <dgm:prSet/>
      <dgm:spPr/>
      <dgm:t>
        <a:bodyPr/>
        <a:lstStyle/>
        <a:p>
          <a:endParaRPr lang="en-US"/>
        </a:p>
      </dgm:t>
    </dgm:pt>
    <dgm:pt modelId="{6CE3D25F-3243-4684-B516-F3121F1960D8}" type="sibTrans" cxnId="{57A5A2EE-533B-4619-B7DE-5AAB3E0EC328}">
      <dgm:prSet/>
      <dgm:spPr/>
      <dgm:t>
        <a:bodyPr/>
        <a:lstStyle/>
        <a:p>
          <a:endParaRPr lang="en-US"/>
        </a:p>
      </dgm:t>
    </dgm:pt>
    <dgm:pt modelId="{838A12D7-625D-47D4-9EB7-F58EB404E19F}">
      <dgm:prSet/>
      <dgm:spPr/>
      <dgm:t>
        <a:bodyPr/>
        <a:lstStyle/>
        <a:p>
          <a:r>
            <a:rPr lang="pt-BR" dirty="0"/>
            <a:t>Habilitação de Serviços de Fibrose Cística.</a:t>
          </a:r>
          <a:endParaRPr lang="en-US" dirty="0"/>
        </a:p>
      </dgm:t>
    </dgm:pt>
    <dgm:pt modelId="{77F7AB6D-CACC-4682-85F5-1A2ED79FCF6A}" type="parTrans" cxnId="{CA55ED8E-DFC1-4C98-A495-79242E0B2902}">
      <dgm:prSet/>
      <dgm:spPr/>
      <dgm:t>
        <a:bodyPr/>
        <a:lstStyle/>
        <a:p>
          <a:endParaRPr lang="en-US"/>
        </a:p>
      </dgm:t>
    </dgm:pt>
    <dgm:pt modelId="{237724B4-2796-436B-A972-6D6360A534EE}" type="sibTrans" cxnId="{CA55ED8E-DFC1-4C98-A495-79242E0B2902}">
      <dgm:prSet/>
      <dgm:spPr/>
      <dgm:t>
        <a:bodyPr/>
        <a:lstStyle/>
        <a:p>
          <a:endParaRPr lang="en-US"/>
        </a:p>
      </dgm:t>
    </dgm:pt>
    <dgm:pt modelId="{8312C422-7CE5-4C71-9239-17811C181121}">
      <dgm:prSet/>
      <dgm:spPr/>
      <dgm:t>
        <a:bodyPr/>
        <a:lstStyle/>
        <a:p>
          <a:r>
            <a:rPr lang="pt-BR"/>
            <a:t>PORTARIA SAS N. 1.264 de 2015</a:t>
          </a:r>
          <a:endParaRPr lang="en-US"/>
        </a:p>
      </dgm:t>
    </dgm:pt>
    <dgm:pt modelId="{A73A6ACB-4C8B-4582-8697-0388BB4E9905}" type="parTrans" cxnId="{9F6605C3-030D-45DF-8CB7-B1F0C325FEEA}">
      <dgm:prSet/>
      <dgm:spPr/>
      <dgm:t>
        <a:bodyPr/>
        <a:lstStyle/>
        <a:p>
          <a:endParaRPr lang="en-US"/>
        </a:p>
      </dgm:t>
    </dgm:pt>
    <dgm:pt modelId="{33B8C661-D1F4-41C6-A346-065B2EC101E6}" type="sibTrans" cxnId="{9F6605C3-030D-45DF-8CB7-B1F0C325FEEA}">
      <dgm:prSet/>
      <dgm:spPr/>
      <dgm:t>
        <a:bodyPr/>
        <a:lstStyle/>
        <a:p>
          <a:endParaRPr lang="en-US"/>
        </a:p>
      </dgm:t>
    </dgm:pt>
    <dgm:pt modelId="{D24C5D0A-B26C-4A72-BA96-44AF39E6CCA5}">
      <dgm:prSet/>
      <dgm:spPr/>
      <dgm:t>
        <a:bodyPr/>
        <a:lstStyle/>
        <a:p>
          <a:r>
            <a:rPr lang="pt-BR"/>
            <a:t>Altera atributos de procedimento na Tabela de Procedimentos, Medicamentos, Órteses, Próteses e Materiais Especiais do SUS</a:t>
          </a:r>
          <a:endParaRPr lang="en-US"/>
        </a:p>
      </dgm:t>
    </dgm:pt>
    <dgm:pt modelId="{B8DFB9C6-7707-4B82-9FC6-52701DB8B5A6}" type="parTrans" cxnId="{DF439EFE-2BC6-46AE-8468-985A964D27E9}">
      <dgm:prSet/>
      <dgm:spPr/>
      <dgm:t>
        <a:bodyPr/>
        <a:lstStyle/>
        <a:p>
          <a:endParaRPr lang="en-US"/>
        </a:p>
      </dgm:t>
    </dgm:pt>
    <dgm:pt modelId="{321267D5-9ED9-4783-9DB4-3410232317B0}" type="sibTrans" cxnId="{DF439EFE-2BC6-46AE-8468-985A964D27E9}">
      <dgm:prSet/>
      <dgm:spPr/>
      <dgm:t>
        <a:bodyPr/>
        <a:lstStyle/>
        <a:p>
          <a:endParaRPr lang="en-US"/>
        </a:p>
      </dgm:t>
    </dgm:pt>
    <dgm:pt modelId="{8D27CA97-53F0-4B06-A68E-687A5A7CA2F4}">
      <dgm:prSet/>
      <dgm:spPr/>
      <dgm:t>
        <a:bodyPr/>
        <a:lstStyle/>
        <a:p>
          <a:r>
            <a:rPr lang="pt-BR"/>
            <a:t>PORTARIA Nº 397, DE 29 DE ABRIL DE 2020</a:t>
          </a:r>
          <a:endParaRPr lang="en-US"/>
        </a:p>
      </dgm:t>
    </dgm:pt>
    <dgm:pt modelId="{6C774E3D-79C1-4D46-A190-0F6347C598CB}" type="parTrans" cxnId="{ED882AE4-A6E0-4ADF-8253-D7FB34069FA4}">
      <dgm:prSet/>
      <dgm:spPr/>
      <dgm:t>
        <a:bodyPr/>
        <a:lstStyle/>
        <a:p>
          <a:endParaRPr lang="en-US"/>
        </a:p>
      </dgm:t>
    </dgm:pt>
    <dgm:pt modelId="{F5D20857-C573-477B-B697-1F484BCDB354}" type="sibTrans" cxnId="{ED882AE4-A6E0-4ADF-8253-D7FB34069FA4}">
      <dgm:prSet/>
      <dgm:spPr/>
      <dgm:t>
        <a:bodyPr/>
        <a:lstStyle/>
        <a:p>
          <a:endParaRPr lang="en-US"/>
        </a:p>
      </dgm:t>
    </dgm:pt>
    <dgm:pt modelId="{0FC19D35-CA9A-4F05-8E6F-54A7C7DFDF28}">
      <dgm:prSet/>
      <dgm:spPr/>
      <dgm:t>
        <a:bodyPr/>
        <a:lstStyle/>
        <a:p>
          <a:r>
            <a:rPr lang="pt-BR" dirty="0"/>
            <a:t>Sequenciamento completo do exoma para deficiência intelectual</a:t>
          </a:r>
          <a:endParaRPr lang="en-US" dirty="0"/>
        </a:p>
      </dgm:t>
    </dgm:pt>
    <dgm:pt modelId="{289AFD90-779A-4971-9A52-F1FCF71994CB}" type="parTrans" cxnId="{BDCC77E8-13E7-414D-8EBA-6DF07EB1EA91}">
      <dgm:prSet/>
      <dgm:spPr/>
      <dgm:t>
        <a:bodyPr/>
        <a:lstStyle/>
        <a:p>
          <a:endParaRPr lang="en-US"/>
        </a:p>
      </dgm:t>
    </dgm:pt>
    <dgm:pt modelId="{93F4CFD2-6A49-45BB-BB2B-66F834664EEE}" type="sibTrans" cxnId="{BDCC77E8-13E7-414D-8EBA-6DF07EB1EA91}">
      <dgm:prSet/>
      <dgm:spPr/>
      <dgm:t>
        <a:bodyPr/>
        <a:lstStyle/>
        <a:p>
          <a:endParaRPr lang="en-US"/>
        </a:p>
      </dgm:t>
    </dgm:pt>
    <dgm:pt modelId="{BA91E1AE-1AEC-4911-8858-05E0C2DB5793}">
      <dgm:prSet/>
      <dgm:spPr/>
      <dgm:t>
        <a:bodyPr/>
        <a:lstStyle/>
        <a:p>
          <a:r>
            <a:rPr lang="pt-BR"/>
            <a:t>PORTARIA Nº 1.111, DE 3 DE DEZEMBRO DE 2020</a:t>
          </a:r>
          <a:endParaRPr lang="en-US"/>
        </a:p>
      </dgm:t>
    </dgm:pt>
    <dgm:pt modelId="{C9609F63-A1D0-415F-A9AB-3B60B266C38E}" type="parTrans" cxnId="{6A7B4583-A1E3-42A9-ABC9-2B8F7C60A5E1}">
      <dgm:prSet/>
      <dgm:spPr/>
      <dgm:t>
        <a:bodyPr/>
        <a:lstStyle/>
        <a:p>
          <a:endParaRPr lang="en-US"/>
        </a:p>
      </dgm:t>
    </dgm:pt>
    <dgm:pt modelId="{39D41438-6010-4CF4-BB8B-787430A87912}" type="sibTrans" cxnId="{6A7B4583-A1E3-42A9-ABC9-2B8F7C60A5E1}">
      <dgm:prSet/>
      <dgm:spPr/>
      <dgm:t>
        <a:bodyPr/>
        <a:lstStyle/>
        <a:p>
          <a:endParaRPr lang="en-US"/>
        </a:p>
      </dgm:t>
    </dgm:pt>
    <dgm:pt modelId="{2AFE0F53-C855-4AED-A6B1-82ABF816CFFD}" type="pres">
      <dgm:prSet presAssocID="{437423D1-ADD3-4457-87F1-C8BDC35DB972}" presName="Name0" presStyleCnt="0">
        <dgm:presLayoutVars>
          <dgm:dir/>
          <dgm:animLvl val="lvl"/>
          <dgm:resizeHandles val="exact"/>
        </dgm:presLayoutVars>
      </dgm:prSet>
      <dgm:spPr/>
    </dgm:pt>
    <dgm:pt modelId="{B249648E-703E-4096-8F73-DE1A7E334E0E}" type="pres">
      <dgm:prSet presAssocID="{476A7930-9F14-48A0-B9D8-3859D624E410}" presName="linNode" presStyleCnt="0"/>
      <dgm:spPr/>
    </dgm:pt>
    <dgm:pt modelId="{1E871B9C-3027-4FC8-AEBB-E3CC78EF164A}" type="pres">
      <dgm:prSet presAssocID="{476A7930-9F14-48A0-B9D8-3859D624E410}" presName="parentText" presStyleLbl="node1" presStyleIdx="0" presStyleCnt="6">
        <dgm:presLayoutVars>
          <dgm:chMax val="1"/>
          <dgm:bulletEnabled val="1"/>
        </dgm:presLayoutVars>
      </dgm:prSet>
      <dgm:spPr/>
    </dgm:pt>
    <dgm:pt modelId="{DBD8DD40-E2BC-41EA-BF51-002FF786037D}" type="pres">
      <dgm:prSet presAssocID="{476A7930-9F14-48A0-B9D8-3859D624E410}" presName="descendantText" presStyleLbl="alignAccFollowNode1" presStyleIdx="0" presStyleCnt="6">
        <dgm:presLayoutVars>
          <dgm:bulletEnabled val="1"/>
        </dgm:presLayoutVars>
      </dgm:prSet>
      <dgm:spPr/>
    </dgm:pt>
    <dgm:pt modelId="{D37CFEA1-C10E-4AEF-B7E6-DA026BE80600}" type="pres">
      <dgm:prSet presAssocID="{DF5FE22D-1B50-424C-AAC6-614384E7AAFA}" presName="sp" presStyleCnt="0"/>
      <dgm:spPr/>
    </dgm:pt>
    <dgm:pt modelId="{F8A154AF-76A7-416D-9B89-36C8AE5944D4}" type="pres">
      <dgm:prSet presAssocID="{9395B904-52BE-4A24-88A0-984DB2444D28}" presName="linNode" presStyleCnt="0"/>
      <dgm:spPr/>
    </dgm:pt>
    <dgm:pt modelId="{779FCB2D-E714-4320-A3AA-8A4415970177}" type="pres">
      <dgm:prSet presAssocID="{9395B904-52BE-4A24-88A0-984DB2444D28}" presName="parentText" presStyleLbl="node1" presStyleIdx="1" presStyleCnt="6">
        <dgm:presLayoutVars>
          <dgm:chMax val="1"/>
          <dgm:bulletEnabled val="1"/>
        </dgm:presLayoutVars>
      </dgm:prSet>
      <dgm:spPr/>
    </dgm:pt>
    <dgm:pt modelId="{45D949B6-F7E0-4B1D-A54F-89A094A45AE1}" type="pres">
      <dgm:prSet presAssocID="{9395B904-52BE-4A24-88A0-984DB2444D28}" presName="descendantText" presStyleLbl="alignAccFollowNode1" presStyleIdx="1" presStyleCnt="6">
        <dgm:presLayoutVars>
          <dgm:bulletEnabled val="1"/>
        </dgm:presLayoutVars>
      </dgm:prSet>
      <dgm:spPr/>
    </dgm:pt>
    <dgm:pt modelId="{E970457D-A45F-40F7-9D2A-41AC367C6AAF}" type="pres">
      <dgm:prSet presAssocID="{951C7F84-F854-476E-AA23-B9A87766B6CC}" presName="sp" presStyleCnt="0"/>
      <dgm:spPr/>
    </dgm:pt>
    <dgm:pt modelId="{4EE33768-AB9D-48A8-B225-071B9B735394}" type="pres">
      <dgm:prSet presAssocID="{E985CE08-3096-4911-BD5A-9B194DEB1832}" presName="linNode" presStyleCnt="0"/>
      <dgm:spPr/>
    </dgm:pt>
    <dgm:pt modelId="{C5160BB4-8C62-4ADD-AE70-E8E9CAAD44C7}" type="pres">
      <dgm:prSet presAssocID="{E985CE08-3096-4911-BD5A-9B194DEB1832}" presName="parentText" presStyleLbl="node1" presStyleIdx="2" presStyleCnt="6">
        <dgm:presLayoutVars>
          <dgm:chMax val="1"/>
          <dgm:bulletEnabled val="1"/>
        </dgm:presLayoutVars>
      </dgm:prSet>
      <dgm:spPr/>
    </dgm:pt>
    <dgm:pt modelId="{05494E32-AC8C-4B54-9589-E4791225D133}" type="pres">
      <dgm:prSet presAssocID="{E985CE08-3096-4911-BD5A-9B194DEB1832}" presName="descendantText" presStyleLbl="alignAccFollowNode1" presStyleIdx="2" presStyleCnt="6">
        <dgm:presLayoutVars>
          <dgm:bulletEnabled val="1"/>
        </dgm:presLayoutVars>
      </dgm:prSet>
      <dgm:spPr/>
    </dgm:pt>
    <dgm:pt modelId="{D61A2D7F-7C8F-4BCC-95A2-0430357316F1}" type="pres">
      <dgm:prSet presAssocID="{0B2502FF-6B2B-4596-A36E-25D363A19D87}" presName="sp" presStyleCnt="0"/>
      <dgm:spPr/>
    </dgm:pt>
    <dgm:pt modelId="{4A331E29-6B71-4CA7-809F-2225A0154FBD}" type="pres">
      <dgm:prSet presAssocID="{838A12D7-625D-47D4-9EB7-F58EB404E19F}" presName="linNode" presStyleCnt="0"/>
      <dgm:spPr/>
    </dgm:pt>
    <dgm:pt modelId="{46A6794B-3358-4F0A-81C9-242A3B8C86BC}" type="pres">
      <dgm:prSet presAssocID="{838A12D7-625D-47D4-9EB7-F58EB404E19F}" presName="parentText" presStyleLbl="node1" presStyleIdx="3" presStyleCnt="6">
        <dgm:presLayoutVars>
          <dgm:chMax val="1"/>
          <dgm:bulletEnabled val="1"/>
        </dgm:presLayoutVars>
      </dgm:prSet>
      <dgm:spPr/>
    </dgm:pt>
    <dgm:pt modelId="{C454B291-58FA-41CC-A0DB-715ECF6263BF}" type="pres">
      <dgm:prSet presAssocID="{838A12D7-625D-47D4-9EB7-F58EB404E19F}" presName="descendantText" presStyleLbl="alignAccFollowNode1" presStyleIdx="3" presStyleCnt="6">
        <dgm:presLayoutVars>
          <dgm:bulletEnabled val="1"/>
        </dgm:presLayoutVars>
      </dgm:prSet>
      <dgm:spPr/>
    </dgm:pt>
    <dgm:pt modelId="{B837551C-53EE-4FA5-97A2-A744268652A5}" type="pres">
      <dgm:prSet presAssocID="{237724B4-2796-436B-A972-6D6360A534EE}" presName="sp" presStyleCnt="0"/>
      <dgm:spPr/>
    </dgm:pt>
    <dgm:pt modelId="{361D6C68-33D7-4EB2-8C81-9FD5F7D506AB}" type="pres">
      <dgm:prSet presAssocID="{D24C5D0A-B26C-4A72-BA96-44AF39E6CCA5}" presName="linNode" presStyleCnt="0"/>
      <dgm:spPr/>
    </dgm:pt>
    <dgm:pt modelId="{B4B7DEEB-D6DF-4A1D-BAA9-CF445228C36A}" type="pres">
      <dgm:prSet presAssocID="{D24C5D0A-B26C-4A72-BA96-44AF39E6CCA5}" presName="parentText" presStyleLbl="node1" presStyleIdx="4" presStyleCnt="6">
        <dgm:presLayoutVars>
          <dgm:chMax val="1"/>
          <dgm:bulletEnabled val="1"/>
        </dgm:presLayoutVars>
      </dgm:prSet>
      <dgm:spPr/>
    </dgm:pt>
    <dgm:pt modelId="{89D2D8AA-D27A-4BE8-AB5C-D4D4A08BFA25}" type="pres">
      <dgm:prSet presAssocID="{D24C5D0A-B26C-4A72-BA96-44AF39E6CCA5}" presName="descendantText" presStyleLbl="alignAccFollowNode1" presStyleIdx="4" presStyleCnt="6">
        <dgm:presLayoutVars>
          <dgm:bulletEnabled val="1"/>
        </dgm:presLayoutVars>
      </dgm:prSet>
      <dgm:spPr/>
    </dgm:pt>
    <dgm:pt modelId="{4769FACC-594F-4D51-8C75-4F963905BFAA}" type="pres">
      <dgm:prSet presAssocID="{321267D5-9ED9-4783-9DB4-3410232317B0}" presName="sp" presStyleCnt="0"/>
      <dgm:spPr/>
    </dgm:pt>
    <dgm:pt modelId="{13D48F78-3A09-4B60-ACD2-F5297B5F98E0}" type="pres">
      <dgm:prSet presAssocID="{0FC19D35-CA9A-4F05-8E6F-54A7C7DFDF28}" presName="linNode" presStyleCnt="0"/>
      <dgm:spPr/>
    </dgm:pt>
    <dgm:pt modelId="{503AF3A5-8768-47AB-8D85-94C5ED2DEFE1}" type="pres">
      <dgm:prSet presAssocID="{0FC19D35-CA9A-4F05-8E6F-54A7C7DFDF28}" presName="parentText" presStyleLbl="node1" presStyleIdx="5" presStyleCnt="6">
        <dgm:presLayoutVars>
          <dgm:chMax val="1"/>
          <dgm:bulletEnabled val="1"/>
        </dgm:presLayoutVars>
      </dgm:prSet>
      <dgm:spPr/>
    </dgm:pt>
    <dgm:pt modelId="{0D85842F-BDA5-4CDF-A361-1DBC9782C62D}" type="pres">
      <dgm:prSet presAssocID="{0FC19D35-CA9A-4F05-8E6F-54A7C7DFDF28}" presName="descendantText" presStyleLbl="alignAccFollowNode1" presStyleIdx="5" presStyleCnt="6">
        <dgm:presLayoutVars>
          <dgm:bulletEnabled val="1"/>
        </dgm:presLayoutVars>
      </dgm:prSet>
      <dgm:spPr/>
    </dgm:pt>
  </dgm:ptLst>
  <dgm:cxnLst>
    <dgm:cxn modelId="{D6FCDE09-DFE0-402A-A382-48BF9717EFDE}" type="presOf" srcId="{437423D1-ADD3-4457-87F1-C8BDC35DB972}" destId="{2AFE0F53-C855-4AED-A6B1-82ABF816CFFD}" srcOrd="0" destOrd="0" presId="urn:microsoft.com/office/officeart/2005/8/layout/vList5"/>
    <dgm:cxn modelId="{8A70B811-D1E5-498D-B6A3-90E16BE23CB5}" type="presOf" srcId="{E985CE08-3096-4911-BD5A-9B194DEB1832}" destId="{C5160BB4-8C62-4ADD-AE70-E8E9CAAD44C7}" srcOrd="0" destOrd="0" presId="urn:microsoft.com/office/officeart/2005/8/layout/vList5"/>
    <dgm:cxn modelId="{64574B14-2037-49D8-AA0F-10ECFB6A1398}" type="presOf" srcId="{CB20A451-8916-4EC1-B573-D2A9DBE979D5}" destId="{05494E32-AC8C-4B54-9589-E4791225D133}" srcOrd="0" destOrd="1" presId="urn:microsoft.com/office/officeart/2005/8/layout/vList5"/>
    <dgm:cxn modelId="{F3AB3329-F903-4C0F-9F71-F9CBB7DF026A}" type="presOf" srcId="{476A7930-9F14-48A0-B9D8-3859D624E410}" destId="{1E871B9C-3027-4FC8-AEBB-E3CC78EF164A}" srcOrd="0" destOrd="0" presId="urn:microsoft.com/office/officeart/2005/8/layout/vList5"/>
    <dgm:cxn modelId="{C265052E-DDF2-4387-A1E6-CFC6A7AA9DCA}" type="presOf" srcId="{D24C5D0A-B26C-4A72-BA96-44AF39E6CCA5}" destId="{B4B7DEEB-D6DF-4A1D-BAA9-CF445228C36A}" srcOrd="0" destOrd="0" presId="urn:microsoft.com/office/officeart/2005/8/layout/vList5"/>
    <dgm:cxn modelId="{B7327034-6930-4F96-BA34-AE960DA2B627}" type="presOf" srcId="{838A12D7-625D-47D4-9EB7-F58EB404E19F}" destId="{46A6794B-3358-4F0A-81C9-242A3B8C86BC}" srcOrd="0" destOrd="0" presId="urn:microsoft.com/office/officeart/2005/8/layout/vList5"/>
    <dgm:cxn modelId="{787B7B5B-C345-4C29-961D-4F139649875C}" type="presOf" srcId="{9395B904-52BE-4A24-88A0-984DB2444D28}" destId="{779FCB2D-E714-4320-A3AA-8A4415970177}" srcOrd="0" destOrd="0" presId="urn:microsoft.com/office/officeart/2005/8/layout/vList5"/>
    <dgm:cxn modelId="{DFD82E73-55AB-4D4D-B08F-66DC7FDB9044}" type="presOf" srcId="{D35AEC55-2E4F-4868-A611-82F918AAC82E}" destId="{45D949B6-F7E0-4B1D-A54F-89A094A45AE1}" srcOrd="0" destOrd="0" presId="urn:microsoft.com/office/officeart/2005/8/layout/vList5"/>
    <dgm:cxn modelId="{A8A55353-EB67-43DA-BC18-8639A52BF4CB}" srcId="{437423D1-ADD3-4457-87F1-C8BDC35DB972}" destId="{E985CE08-3096-4911-BD5A-9B194DEB1832}" srcOrd="2" destOrd="0" parTransId="{053D8255-DFF6-4A8A-BBF2-96EDF331691D}" sibTransId="{0B2502FF-6B2B-4596-A36E-25D363A19D87}"/>
    <dgm:cxn modelId="{1CC5267A-0724-49C6-ABF6-0EDBE1B6E518}" srcId="{E985CE08-3096-4911-BD5A-9B194DEB1832}" destId="{A7025C38-289B-41C8-8859-745111B20CC0}" srcOrd="0" destOrd="0" parTransId="{D087AE86-9851-44F5-B82D-677E77BCA959}" sibTransId="{D5CB86F1-568F-46A5-9400-1D2D4DED5B02}"/>
    <dgm:cxn modelId="{968AAD7C-33B0-419A-B0C3-7306C631437C}" srcId="{437423D1-ADD3-4457-87F1-C8BDC35DB972}" destId="{9395B904-52BE-4A24-88A0-984DB2444D28}" srcOrd="1" destOrd="0" parTransId="{E0970942-D9EB-4D8F-BD5E-F6EEA91E24CE}" sibTransId="{951C7F84-F854-476E-AA23-B9A87766B6CC}"/>
    <dgm:cxn modelId="{6A7B4583-A1E3-42A9-ABC9-2B8F7C60A5E1}" srcId="{0FC19D35-CA9A-4F05-8E6F-54A7C7DFDF28}" destId="{BA91E1AE-1AEC-4911-8858-05E0C2DB5793}" srcOrd="0" destOrd="0" parTransId="{C9609F63-A1D0-415F-A9AB-3B60B266C38E}" sibTransId="{39D41438-6010-4CF4-BB8B-787430A87912}"/>
    <dgm:cxn modelId="{292B268B-BA6C-4CF6-9683-FDDADEF9A700}" srcId="{476A7930-9F14-48A0-B9D8-3859D624E410}" destId="{8F3D978C-115B-4B6B-8386-87136DFB201A}" srcOrd="0" destOrd="0" parTransId="{11C28A8D-5774-4CF8-A5F8-A62417E9B420}" sibTransId="{76B72F97-3782-41CC-891D-7E58BCCB47D6}"/>
    <dgm:cxn modelId="{CA55ED8E-DFC1-4C98-A495-79242E0B2902}" srcId="{437423D1-ADD3-4457-87F1-C8BDC35DB972}" destId="{838A12D7-625D-47D4-9EB7-F58EB404E19F}" srcOrd="3" destOrd="0" parTransId="{77F7AB6D-CACC-4682-85F5-1A2ED79FCF6A}" sibTransId="{237724B4-2796-436B-A972-6D6360A534EE}"/>
    <dgm:cxn modelId="{34FD74AB-BF2B-4643-A9EB-BFDA92988962}" type="presOf" srcId="{8F3D978C-115B-4B6B-8386-87136DFB201A}" destId="{DBD8DD40-E2BC-41EA-BF51-002FF786037D}" srcOrd="0" destOrd="0" presId="urn:microsoft.com/office/officeart/2005/8/layout/vList5"/>
    <dgm:cxn modelId="{FC52F2AD-39C6-4781-88EB-61A4E5828CBC}" srcId="{9395B904-52BE-4A24-88A0-984DB2444D28}" destId="{D35AEC55-2E4F-4868-A611-82F918AAC82E}" srcOrd="0" destOrd="0" parTransId="{C485394D-C8C4-4500-872D-0F3D2462E406}" sibTransId="{5E4AD957-399C-489D-902E-2C7943063464}"/>
    <dgm:cxn modelId="{1B5858B3-EF86-4DA7-9A55-0D3D2B135F5A}" srcId="{437423D1-ADD3-4457-87F1-C8BDC35DB972}" destId="{476A7930-9F14-48A0-B9D8-3859D624E410}" srcOrd="0" destOrd="0" parTransId="{1AA17049-790B-49A3-961D-515CBEAAFC53}" sibTransId="{DF5FE22D-1B50-424C-AAC6-614384E7AAFA}"/>
    <dgm:cxn modelId="{253C9CB9-8CAF-4584-92E9-960ECC82C83A}" type="presOf" srcId="{8312C422-7CE5-4C71-9239-17811C181121}" destId="{C454B291-58FA-41CC-A0DB-715ECF6263BF}" srcOrd="0" destOrd="0" presId="urn:microsoft.com/office/officeart/2005/8/layout/vList5"/>
    <dgm:cxn modelId="{7345A8BD-4782-48BD-A3DF-29B7D91855CE}" type="presOf" srcId="{8D27CA97-53F0-4B06-A68E-687A5A7CA2F4}" destId="{89D2D8AA-D27A-4BE8-AB5C-D4D4A08BFA25}" srcOrd="0" destOrd="0" presId="urn:microsoft.com/office/officeart/2005/8/layout/vList5"/>
    <dgm:cxn modelId="{9F6605C3-030D-45DF-8CB7-B1F0C325FEEA}" srcId="{838A12D7-625D-47D4-9EB7-F58EB404E19F}" destId="{8312C422-7CE5-4C71-9239-17811C181121}" srcOrd="0" destOrd="0" parTransId="{A73A6ACB-4C8B-4582-8697-0388BB4E9905}" sibTransId="{33B8C661-D1F4-41C6-A346-065B2EC101E6}"/>
    <dgm:cxn modelId="{242DD6CF-AEE9-4A62-9C45-33B570D167F9}" type="presOf" srcId="{0FC19D35-CA9A-4F05-8E6F-54A7C7DFDF28}" destId="{503AF3A5-8768-47AB-8D85-94C5ED2DEFE1}" srcOrd="0" destOrd="0" presId="urn:microsoft.com/office/officeart/2005/8/layout/vList5"/>
    <dgm:cxn modelId="{4EE1E6D5-BC24-4D70-A4F9-2CEA449960A5}" type="presOf" srcId="{BA91E1AE-1AEC-4911-8858-05E0C2DB5793}" destId="{0D85842F-BDA5-4CDF-A361-1DBC9782C62D}" srcOrd="0" destOrd="0" presId="urn:microsoft.com/office/officeart/2005/8/layout/vList5"/>
    <dgm:cxn modelId="{ED882AE4-A6E0-4ADF-8253-D7FB34069FA4}" srcId="{D24C5D0A-B26C-4A72-BA96-44AF39E6CCA5}" destId="{8D27CA97-53F0-4B06-A68E-687A5A7CA2F4}" srcOrd="0" destOrd="0" parTransId="{6C774E3D-79C1-4D46-A190-0F6347C598CB}" sibTransId="{F5D20857-C573-477B-B697-1F484BCDB354}"/>
    <dgm:cxn modelId="{BDCC77E8-13E7-414D-8EBA-6DF07EB1EA91}" srcId="{437423D1-ADD3-4457-87F1-C8BDC35DB972}" destId="{0FC19D35-CA9A-4F05-8E6F-54A7C7DFDF28}" srcOrd="5" destOrd="0" parTransId="{289AFD90-779A-4971-9A52-F1FCF71994CB}" sibTransId="{93F4CFD2-6A49-45BB-BB2B-66F834664EEE}"/>
    <dgm:cxn modelId="{57A5A2EE-533B-4619-B7DE-5AAB3E0EC328}" srcId="{E985CE08-3096-4911-BD5A-9B194DEB1832}" destId="{CB20A451-8916-4EC1-B573-D2A9DBE979D5}" srcOrd="1" destOrd="0" parTransId="{2BC84E77-D615-49D8-B539-C9067A6F6DD4}" sibTransId="{6CE3D25F-3243-4684-B516-F3121F1960D8}"/>
    <dgm:cxn modelId="{DF439EFE-2BC6-46AE-8468-985A964D27E9}" srcId="{437423D1-ADD3-4457-87F1-C8BDC35DB972}" destId="{D24C5D0A-B26C-4A72-BA96-44AF39E6CCA5}" srcOrd="4" destOrd="0" parTransId="{B8DFB9C6-7707-4B82-9FC6-52701DB8B5A6}" sibTransId="{321267D5-9ED9-4783-9DB4-3410232317B0}"/>
    <dgm:cxn modelId="{8C199EFF-A868-4560-9AA0-FC8F93227A10}" type="presOf" srcId="{A7025C38-289B-41C8-8859-745111B20CC0}" destId="{05494E32-AC8C-4B54-9589-E4791225D133}" srcOrd="0" destOrd="0" presId="urn:microsoft.com/office/officeart/2005/8/layout/vList5"/>
    <dgm:cxn modelId="{B7C23910-7F4D-4597-844D-C01EB44A8DDE}" type="presParOf" srcId="{2AFE0F53-C855-4AED-A6B1-82ABF816CFFD}" destId="{B249648E-703E-4096-8F73-DE1A7E334E0E}" srcOrd="0" destOrd="0" presId="urn:microsoft.com/office/officeart/2005/8/layout/vList5"/>
    <dgm:cxn modelId="{D65ACC1B-09A1-4A4C-8009-C0FEBDF1D949}" type="presParOf" srcId="{B249648E-703E-4096-8F73-DE1A7E334E0E}" destId="{1E871B9C-3027-4FC8-AEBB-E3CC78EF164A}" srcOrd="0" destOrd="0" presId="urn:microsoft.com/office/officeart/2005/8/layout/vList5"/>
    <dgm:cxn modelId="{ABBC8C10-7C0E-43B5-9E07-175ACE84BB15}" type="presParOf" srcId="{B249648E-703E-4096-8F73-DE1A7E334E0E}" destId="{DBD8DD40-E2BC-41EA-BF51-002FF786037D}" srcOrd="1" destOrd="0" presId="urn:microsoft.com/office/officeart/2005/8/layout/vList5"/>
    <dgm:cxn modelId="{901D9018-29E3-433D-B1F2-D894F3ABAE7D}" type="presParOf" srcId="{2AFE0F53-C855-4AED-A6B1-82ABF816CFFD}" destId="{D37CFEA1-C10E-4AEF-B7E6-DA026BE80600}" srcOrd="1" destOrd="0" presId="urn:microsoft.com/office/officeart/2005/8/layout/vList5"/>
    <dgm:cxn modelId="{3010B691-4B48-4CED-8B27-32E70B084D09}" type="presParOf" srcId="{2AFE0F53-C855-4AED-A6B1-82ABF816CFFD}" destId="{F8A154AF-76A7-416D-9B89-36C8AE5944D4}" srcOrd="2" destOrd="0" presId="urn:microsoft.com/office/officeart/2005/8/layout/vList5"/>
    <dgm:cxn modelId="{FAEA9126-8FD0-43AA-9AC8-F7B8592BF573}" type="presParOf" srcId="{F8A154AF-76A7-416D-9B89-36C8AE5944D4}" destId="{779FCB2D-E714-4320-A3AA-8A4415970177}" srcOrd="0" destOrd="0" presId="urn:microsoft.com/office/officeart/2005/8/layout/vList5"/>
    <dgm:cxn modelId="{ACECB53D-86D9-4D45-AB6B-E1838FC225E3}" type="presParOf" srcId="{F8A154AF-76A7-416D-9B89-36C8AE5944D4}" destId="{45D949B6-F7E0-4B1D-A54F-89A094A45AE1}" srcOrd="1" destOrd="0" presId="urn:microsoft.com/office/officeart/2005/8/layout/vList5"/>
    <dgm:cxn modelId="{B5365D17-7EAB-40C6-BDCE-5E297183CB03}" type="presParOf" srcId="{2AFE0F53-C855-4AED-A6B1-82ABF816CFFD}" destId="{E970457D-A45F-40F7-9D2A-41AC367C6AAF}" srcOrd="3" destOrd="0" presId="urn:microsoft.com/office/officeart/2005/8/layout/vList5"/>
    <dgm:cxn modelId="{1C29D3D5-4273-4B8D-AB23-D5652334DC89}" type="presParOf" srcId="{2AFE0F53-C855-4AED-A6B1-82ABF816CFFD}" destId="{4EE33768-AB9D-48A8-B225-071B9B735394}" srcOrd="4" destOrd="0" presId="urn:microsoft.com/office/officeart/2005/8/layout/vList5"/>
    <dgm:cxn modelId="{DC8AAF6D-EC74-4FB6-BC22-C5CA342BDCC7}" type="presParOf" srcId="{4EE33768-AB9D-48A8-B225-071B9B735394}" destId="{C5160BB4-8C62-4ADD-AE70-E8E9CAAD44C7}" srcOrd="0" destOrd="0" presId="urn:microsoft.com/office/officeart/2005/8/layout/vList5"/>
    <dgm:cxn modelId="{D2406F79-376B-40FB-A5D2-4E27E671BCF1}" type="presParOf" srcId="{4EE33768-AB9D-48A8-B225-071B9B735394}" destId="{05494E32-AC8C-4B54-9589-E4791225D133}" srcOrd="1" destOrd="0" presId="urn:microsoft.com/office/officeart/2005/8/layout/vList5"/>
    <dgm:cxn modelId="{875B950C-0C62-47C7-AE24-126B0F45541A}" type="presParOf" srcId="{2AFE0F53-C855-4AED-A6B1-82ABF816CFFD}" destId="{D61A2D7F-7C8F-4BCC-95A2-0430357316F1}" srcOrd="5" destOrd="0" presId="urn:microsoft.com/office/officeart/2005/8/layout/vList5"/>
    <dgm:cxn modelId="{4442A88B-5748-481C-A969-115EA632FA4B}" type="presParOf" srcId="{2AFE0F53-C855-4AED-A6B1-82ABF816CFFD}" destId="{4A331E29-6B71-4CA7-809F-2225A0154FBD}" srcOrd="6" destOrd="0" presId="urn:microsoft.com/office/officeart/2005/8/layout/vList5"/>
    <dgm:cxn modelId="{AE7838EC-33B7-4A3B-B744-ADCA6D225ADD}" type="presParOf" srcId="{4A331E29-6B71-4CA7-809F-2225A0154FBD}" destId="{46A6794B-3358-4F0A-81C9-242A3B8C86BC}" srcOrd="0" destOrd="0" presId="urn:microsoft.com/office/officeart/2005/8/layout/vList5"/>
    <dgm:cxn modelId="{8E9CFF49-63D4-4DFB-B98A-9EFFBFFA361D}" type="presParOf" srcId="{4A331E29-6B71-4CA7-809F-2225A0154FBD}" destId="{C454B291-58FA-41CC-A0DB-715ECF6263BF}" srcOrd="1" destOrd="0" presId="urn:microsoft.com/office/officeart/2005/8/layout/vList5"/>
    <dgm:cxn modelId="{D3324044-8DEF-4C8E-A8A1-1233361C46BC}" type="presParOf" srcId="{2AFE0F53-C855-4AED-A6B1-82ABF816CFFD}" destId="{B837551C-53EE-4FA5-97A2-A744268652A5}" srcOrd="7" destOrd="0" presId="urn:microsoft.com/office/officeart/2005/8/layout/vList5"/>
    <dgm:cxn modelId="{5730143D-50B6-485B-88AA-F103719F4FEC}" type="presParOf" srcId="{2AFE0F53-C855-4AED-A6B1-82ABF816CFFD}" destId="{361D6C68-33D7-4EB2-8C81-9FD5F7D506AB}" srcOrd="8" destOrd="0" presId="urn:microsoft.com/office/officeart/2005/8/layout/vList5"/>
    <dgm:cxn modelId="{C8B595F5-A195-4D14-9549-20F65651ABF0}" type="presParOf" srcId="{361D6C68-33D7-4EB2-8C81-9FD5F7D506AB}" destId="{B4B7DEEB-D6DF-4A1D-BAA9-CF445228C36A}" srcOrd="0" destOrd="0" presId="urn:microsoft.com/office/officeart/2005/8/layout/vList5"/>
    <dgm:cxn modelId="{3DE75575-B4EC-4FB8-AF15-177DBE16E015}" type="presParOf" srcId="{361D6C68-33D7-4EB2-8C81-9FD5F7D506AB}" destId="{89D2D8AA-D27A-4BE8-AB5C-D4D4A08BFA25}" srcOrd="1" destOrd="0" presId="urn:microsoft.com/office/officeart/2005/8/layout/vList5"/>
    <dgm:cxn modelId="{A6195699-5188-4E56-AAC3-B21407A42ABA}" type="presParOf" srcId="{2AFE0F53-C855-4AED-A6B1-82ABF816CFFD}" destId="{4769FACC-594F-4D51-8C75-4F963905BFAA}" srcOrd="9" destOrd="0" presId="urn:microsoft.com/office/officeart/2005/8/layout/vList5"/>
    <dgm:cxn modelId="{0D72DC97-4FDF-4733-B2E3-A30A1403A6EB}" type="presParOf" srcId="{2AFE0F53-C855-4AED-A6B1-82ABF816CFFD}" destId="{13D48F78-3A09-4B60-ACD2-F5297B5F98E0}" srcOrd="10" destOrd="0" presId="urn:microsoft.com/office/officeart/2005/8/layout/vList5"/>
    <dgm:cxn modelId="{26267219-D9EA-4C6E-ABDD-3A34E8511F7B}" type="presParOf" srcId="{13D48F78-3A09-4B60-ACD2-F5297B5F98E0}" destId="{503AF3A5-8768-47AB-8D85-94C5ED2DEFE1}" srcOrd="0" destOrd="0" presId="urn:microsoft.com/office/officeart/2005/8/layout/vList5"/>
    <dgm:cxn modelId="{0DBB17AB-F186-4E50-A0C4-DD69944F42C1}" type="presParOf" srcId="{13D48F78-3A09-4B60-ACD2-F5297B5F98E0}" destId="{0D85842F-BDA5-4CDF-A361-1DBC9782C6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6006D76-1CA4-4541-97F0-D6816B9EB961}"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pt-BR"/>
        </a:p>
      </dgm:t>
    </dgm:pt>
    <dgm:pt modelId="{4D684B46-A27F-4BA5-A635-19FC60C3012C}">
      <dgm:prSet/>
      <dgm:spPr/>
      <dgm:t>
        <a:bodyPr/>
        <a:lstStyle/>
        <a:p>
          <a:pPr>
            <a:lnSpc>
              <a:spcPct val="100000"/>
            </a:lnSpc>
          </a:pPr>
          <a:r>
            <a:rPr lang="pt-BR"/>
            <a:t>Doenças Raras de Origem Genética sobre Anomalias Congênitas e Manifestações Tardias</a:t>
          </a:r>
        </a:p>
      </dgm:t>
    </dgm:pt>
    <dgm:pt modelId="{FA5E906D-27A1-427C-B506-171FD45036D1}" type="parTrans" cxnId="{31DF5951-76C8-428D-AAF1-BA519570CFFA}">
      <dgm:prSet/>
      <dgm:spPr/>
      <dgm:t>
        <a:bodyPr/>
        <a:lstStyle/>
        <a:p>
          <a:endParaRPr lang="pt-BR"/>
        </a:p>
      </dgm:t>
    </dgm:pt>
    <dgm:pt modelId="{237B4C02-5C05-4A54-907E-E21EEC5BBB88}" type="sibTrans" cxnId="{31DF5951-76C8-428D-AAF1-BA519570CFFA}">
      <dgm:prSet/>
      <dgm:spPr/>
      <dgm:t>
        <a:bodyPr/>
        <a:lstStyle/>
        <a:p>
          <a:endParaRPr lang="pt-BR"/>
        </a:p>
      </dgm:t>
    </dgm:pt>
    <dgm:pt modelId="{BCE15776-150C-4968-94C6-39921B2C0631}">
      <dgm:prSet/>
      <dgm:spPr/>
      <dgm:t>
        <a:bodyPr/>
        <a:lstStyle/>
        <a:p>
          <a:pPr>
            <a:lnSpc>
              <a:spcPct val="100000"/>
            </a:lnSpc>
          </a:pPr>
          <a:r>
            <a:rPr lang="pt-BR"/>
            <a:t>Doenças Raras de Origem Genética sobre Deficiência Intelectual</a:t>
          </a:r>
        </a:p>
      </dgm:t>
    </dgm:pt>
    <dgm:pt modelId="{E23DA835-0EC6-48DF-95D7-C8A3B885370E}" type="parTrans" cxnId="{B87DD4D3-D109-4C36-B746-1F851DA18975}">
      <dgm:prSet/>
      <dgm:spPr/>
      <dgm:t>
        <a:bodyPr/>
        <a:lstStyle/>
        <a:p>
          <a:endParaRPr lang="pt-BR"/>
        </a:p>
      </dgm:t>
    </dgm:pt>
    <dgm:pt modelId="{643BD327-F0A8-48B0-BF0F-CA40992379CD}" type="sibTrans" cxnId="{B87DD4D3-D109-4C36-B746-1F851DA18975}">
      <dgm:prSet/>
      <dgm:spPr/>
      <dgm:t>
        <a:bodyPr/>
        <a:lstStyle/>
        <a:p>
          <a:endParaRPr lang="pt-BR"/>
        </a:p>
      </dgm:t>
    </dgm:pt>
    <dgm:pt modelId="{35F7C5BF-23B1-4718-962D-7B1F53D2B49D}">
      <dgm:prSet/>
      <dgm:spPr/>
      <dgm:t>
        <a:bodyPr/>
        <a:lstStyle/>
        <a:p>
          <a:pPr>
            <a:lnSpc>
              <a:spcPct val="100000"/>
            </a:lnSpc>
          </a:pPr>
          <a:r>
            <a:rPr lang="pt-BR"/>
            <a:t>Doenças Raras de Origem Genética sobre Erros Inatos de Metabolismo</a:t>
          </a:r>
        </a:p>
      </dgm:t>
    </dgm:pt>
    <dgm:pt modelId="{32463B8E-20CA-4563-BAD5-37CC7E3B80F9}" type="parTrans" cxnId="{1E709BB1-5EA6-4653-8AE9-AF34F33148E3}">
      <dgm:prSet/>
      <dgm:spPr/>
      <dgm:t>
        <a:bodyPr/>
        <a:lstStyle/>
        <a:p>
          <a:endParaRPr lang="pt-BR"/>
        </a:p>
      </dgm:t>
    </dgm:pt>
    <dgm:pt modelId="{F0ED3BA7-731B-4606-AFCF-EB1A6EE65998}" type="sibTrans" cxnId="{1E709BB1-5EA6-4653-8AE9-AF34F33148E3}">
      <dgm:prSet/>
      <dgm:spPr/>
      <dgm:t>
        <a:bodyPr/>
        <a:lstStyle/>
        <a:p>
          <a:endParaRPr lang="pt-BR"/>
        </a:p>
      </dgm:t>
    </dgm:pt>
    <dgm:pt modelId="{C14D2778-6444-482D-A631-ECE690FB697C}">
      <dgm:prSet/>
      <dgm:spPr/>
      <dgm:t>
        <a:bodyPr/>
        <a:lstStyle/>
        <a:p>
          <a:pPr>
            <a:lnSpc>
              <a:spcPct val="100000"/>
            </a:lnSpc>
          </a:pPr>
          <a:r>
            <a:rPr lang="pt-BR"/>
            <a:t>Doenças Raras de Origem Não Genética Infecciosas</a:t>
          </a:r>
        </a:p>
      </dgm:t>
    </dgm:pt>
    <dgm:pt modelId="{3D4C87B6-C537-4F56-BD68-7C44E1EE8B1E}" type="parTrans" cxnId="{9FFC6C77-5FDE-493C-B81E-A45A13887C32}">
      <dgm:prSet/>
      <dgm:spPr/>
      <dgm:t>
        <a:bodyPr/>
        <a:lstStyle/>
        <a:p>
          <a:endParaRPr lang="pt-BR"/>
        </a:p>
      </dgm:t>
    </dgm:pt>
    <dgm:pt modelId="{D7CF622B-9C2B-475D-AD10-96FC7F45059F}" type="sibTrans" cxnId="{9FFC6C77-5FDE-493C-B81E-A45A13887C32}">
      <dgm:prSet/>
      <dgm:spPr/>
      <dgm:t>
        <a:bodyPr/>
        <a:lstStyle/>
        <a:p>
          <a:endParaRPr lang="pt-BR"/>
        </a:p>
      </dgm:t>
    </dgm:pt>
    <dgm:pt modelId="{9B2DA9CB-3A9F-495A-990C-684C89F44CAF}">
      <dgm:prSet/>
      <dgm:spPr/>
      <dgm:t>
        <a:bodyPr/>
        <a:lstStyle/>
        <a:p>
          <a:pPr>
            <a:lnSpc>
              <a:spcPct val="100000"/>
            </a:lnSpc>
          </a:pPr>
          <a:r>
            <a:rPr lang="pt-BR"/>
            <a:t>Doenças Raras de Origem Não Genética Inflamatórias</a:t>
          </a:r>
        </a:p>
      </dgm:t>
    </dgm:pt>
    <dgm:pt modelId="{8CCF60D4-90AF-4C93-9FDB-970E6AF8924A}" type="parTrans" cxnId="{345615D6-4472-4B1C-9C72-EEF295B53516}">
      <dgm:prSet/>
      <dgm:spPr/>
      <dgm:t>
        <a:bodyPr/>
        <a:lstStyle/>
        <a:p>
          <a:endParaRPr lang="pt-BR"/>
        </a:p>
      </dgm:t>
    </dgm:pt>
    <dgm:pt modelId="{AEAD4B8A-0196-402D-AF23-33BF55EC483A}" type="sibTrans" cxnId="{345615D6-4472-4B1C-9C72-EEF295B53516}">
      <dgm:prSet/>
      <dgm:spPr/>
      <dgm:t>
        <a:bodyPr/>
        <a:lstStyle/>
        <a:p>
          <a:endParaRPr lang="pt-BR"/>
        </a:p>
      </dgm:t>
    </dgm:pt>
    <dgm:pt modelId="{6DE4E225-A256-410C-B266-D3DB45646261}">
      <dgm:prSet/>
      <dgm:spPr/>
      <dgm:t>
        <a:bodyPr/>
        <a:lstStyle/>
        <a:p>
          <a:pPr>
            <a:lnSpc>
              <a:spcPct val="100000"/>
            </a:lnSpc>
          </a:pPr>
          <a:r>
            <a:rPr lang="pt-BR"/>
            <a:t>Doenças Raras de Origem Não Genética Autoimunes</a:t>
          </a:r>
        </a:p>
      </dgm:t>
    </dgm:pt>
    <dgm:pt modelId="{05C2937C-F736-4E05-9DE7-5BCE5F7FE41E}" type="parTrans" cxnId="{DB209178-BF36-4F93-9D1C-51253EA80535}">
      <dgm:prSet/>
      <dgm:spPr/>
      <dgm:t>
        <a:bodyPr/>
        <a:lstStyle/>
        <a:p>
          <a:endParaRPr lang="pt-BR"/>
        </a:p>
      </dgm:t>
    </dgm:pt>
    <dgm:pt modelId="{BE918554-5B85-420E-9830-08E42013AB35}" type="sibTrans" cxnId="{DB209178-BF36-4F93-9D1C-51253EA80535}">
      <dgm:prSet/>
      <dgm:spPr/>
      <dgm:t>
        <a:bodyPr/>
        <a:lstStyle/>
        <a:p>
          <a:endParaRPr lang="pt-BR"/>
        </a:p>
      </dgm:t>
    </dgm:pt>
    <dgm:pt modelId="{A0DEF02D-1E3B-4097-AB37-D4D54D89BC2B}">
      <dgm:prSet/>
      <dgm:spPr/>
      <dgm:t>
        <a:bodyPr/>
        <a:lstStyle/>
        <a:p>
          <a:pPr>
            <a:lnSpc>
              <a:spcPct val="100000"/>
            </a:lnSpc>
          </a:pPr>
          <a:r>
            <a:rPr lang="pt-BR"/>
            <a:t>Outras Doenças Raras de Origem Não Genética</a:t>
          </a:r>
        </a:p>
      </dgm:t>
    </dgm:pt>
    <dgm:pt modelId="{FC90F6B5-0A4D-477C-B16C-830C406D370D}" type="parTrans" cxnId="{40408685-A348-4665-800A-08CA7F9B3352}">
      <dgm:prSet/>
      <dgm:spPr/>
      <dgm:t>
        <a:bodyPr/>
        <a:lstStyle/>
        <a:p>
          <a:endParaRPr lang="pt-BR"/>
        </a:p>
      </dgm:t>
    </dgm:pt>
    <dgm:pt modelId="{F200C508-8FCF-42BE-9D51-865986AB0053}" type="sibTrans" cxnId="{40408685-A348-4665-800A-08CA7F9B3352}">
      <dgm:prSet/>
      <dgm:spPr/>
      <dgm:t>
        <a:bodyPr/>
        <a:lstStyle/>
        <a:p>
          <a:endParaRPr lang="pt-BR"/>
        </a:p>
      </dgm:t>
    </dgm:pt>
    <dgm:pt modelId="{5C483F89-37EB-4C01-8B72-4A49D2AA310B}">
      <dgm:prSet/>
      <dgm:spPr/>
      <dgm:t>
        <a:bodyPr/>
        <a:lstStyle/>
        <a:p>
          <a:pPr>
            <a:lnSpc>
              <a:spcPct val="100000"/>
            </a:lnSpc>
          </a:pPr>
          <a:r>
            <a:rPr lang="pt-BR"/>
            <a:t>Doenças genéticas</a:t>
          </a:r>
        </a:p>
      </dgm:t>
    </dgm:pt>
    <dgm:pt modelId="{B96E46AE-9EE7-469D-834F-27E337FF0A29}" type="parTrans" cxnId="{8C404363-1784-4F34-828E-94E3255B6936}">
      <dgm:prSet/>
      <dgm:spPr/>
      <dgm:t>
        <a:bodyPr/>
        <a:lstStyle/>
        <a:p>
          <a:endParaRPr lang="pt-BR"/>
        </a:p>
      </dgm:t>
    </dgm:pt>
    <dgm:pt modelId="{DB69BD2C-E92F-49B2-B693-C98D7F424D14}" type="sibTrans" cxnId="{8C404363-1784-4F34-828E-94E3255B6936}">
      <dgm:prSet/>
      <dgm:spPr/>
      <dgm:t>
        <a:bodyPr/>
        <a:lstStyle/>
        <a:p>
          <a:endParaRPr lang="en-US"/>
        </a:p>
      </dgm:t>
    </dgm:pt>
    <dgm:pt modelId="{6478208A-7B60-4D54-AF01-92FAD703E92C}">
      <dgm:prSet/>
      <dgm:spPr/>
      <dgm:t>
        <a:bodyPr/>
        <a:lstStyle/>
        <a:p>
          <a:pPr>
            <a:lnSpc>
              <a:spcPct val="100000"/>
            </a:lnSpc>
          </a:pPr>
          <a:r>
            <a:rPr lang="pt-BR"/>
            <a:t>Doenças não-genéticas</a:t>
          </a:r>
        </a:p>
      </dgm:t>
    </dgm:pt>
    <dgm:pt modelId="{CB8FA42A-3400-4EC8-BED6-24FED8CC4F53}" type="parTrans" cxnId="{7FDDF773-E355-4388-9DC4-3AD1ED8F5450}">
      <dgm:prSet/>
      <dgm:spPr/>
      <dgm:t>
        <a:bodyPr/>
        <a:lstStyle/>
        <a:p>
          <a:endParaRPr lang="pt-BR"/>
        </a:p>
      </dgm:t>
    </dgm:pt>
    <dgm:pt modelId="{6C21CE24-CDB2-48E1-A1AF-69EE09B6001A}" type="sibTrans" cxnId="{7FDDF773-E355-4388-9DC4-3AD1ED8F5450}">
      <dgm:prSet/>
      <dgm:spPr/>
      <dgm:t>
        <a:bodyPr/>
        <a:lstStyle/>
        <a:p>
          <a:endParaRPr lang="en-US"/>
        </a:p>
      </dgm:t>
    </dgm:pt>
    <dgm:pt modelId="{B60D43FA-586D-4108-A740-A6E3630BCE2B}" type="pres">
      <dgm:prSet presAssocID="{86006D76-1CA4-4541-97F0-D6816B9EB961}" presName="root" presStyleCnt="0">
        <dgm:presLayoutVars>
          <dgm:dir/>
          <dgm:resizeHandles val="exact"/>
        </dgm:presLayoutVars>
      </dgm:prSet>
      <dgm:spPr/>
    </dgm:pt>
    <dgm:pt modelId="{24804D40-AA33-411E-B5AC-E8E2F8A86628}" type="pres">
      <dgm:prSet presAssocID="{5C483F89-37EB-4C01-8B72-4A49D2AA310B}" presName="compNode" presStyleCnt="0"/>
      <dgm:spPr/>
    </dgm:pt>
    <dgm:pt modelId="{110CC1CA-FEA1-4D48-B55D-622F04C69579}" type="pres">
      <dgm:prSet presAssocID="{5C483F89-37EB-4C01-8B72-4A49D2AA310B}" presName="bgRect" presStyleLbl="bgShp" presStyleIdx="0" presStyleCnt="2"/>
      <dgm:spPr/>
    </dgm:pt>
    <dgm:pt modelId="{F9AAE190-F487-4A76-946F-F9BE75DFCCF1}" type="pres">
      <dgm:prSet presAssocID="{5C483F89-37EB-4C01-8B72-4A49D2AA31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72FA1021-5D29-4CEB-B7B1-11A1EDD26A33}" type="pres">
      <dgm:prSet presAssocID="{5C483F89-37EB-4C01-8B72-4A49D2AA310B}" presName="spaceRect" presStyleCnt="0"/>
      <dgm:spPr/>
    </dgm:pt>
    <dgm:pt modelId="{A0A56E67-861F-4FA2-9941-CBA70C512D69}" type="pres">
      <dgm:prSet presAssocID="{5C483F89-37EB-4C01-8B72-4A49D2AA310B}" presName="parTx" presStyleLbl="revTx" presStyleIdx="0" presStyleCnt="4">
        <dgm:presLayoutVars>
          <dgm:chMax val="0"/>
          <dgm:chPref val="0"/>
        </dgm:presLayoutVars>
      </dgm:prSet>
      <dgm:spPr/>
    </dgm:pt>
    <dgm:pt modelId="{7B837A00-3D01-410C-878C-ED1C3097D02A}" type="pres">
      <dgm:prSet presAssocID="{5C483F89-37EB-4C01-8B72-4A49D2AA310B}" presName="desTx" presStyleLbl="revTx" presStyleIdx="1" presStyleCnt="4">
        <dgm:presLayoutVars/>
      </dgm:prSet>
      <dgm:spPr/>
    </dgm:pt>
    <dgm:pt modelId="{5D570D38-DC78-4E67-A9E7-D1ED0EEDF634}" type="pres">
      <dgm:prSet presAssocID="{DB69BD2C-E92F-49B2-B693-C98D7F424D14}" presName="sibTrans" presStyleCnt="0"/>
      <dgm:spPr/>
    </dgm:pt>
    <dgm:pt modelId="{545388F6-0320-489A-98D1-0CCE782510CF}" type="pres">
      <dgm:prSet presAssocID="{6478208A-7B60-4D54-AF01-92FAD703E92C}" presName="compNode" presStyleCnt="0"/>
      <dgm:spPr/>
    </dgm:pt>
    <dgm:pt modelId="{BDAC4428-82D5-489A-B968-413D42B6BDA6}" type="pres">
      <dgm:prSet presAssocID="{6478208A-7B60-4D54-AF01-92FAD703E92C}" presName="bgRect" presStyleLbl="bgShp" presStyleIdx="1" presStyleCnt="2"/>
      <dgm:spPr/>
    </dgm:pt>
    <dgm:pt modelId="{31276AE5-1A17-492A-8005-21CFBDF29763}" type="pres">
      <dgm:prSet presAssocID="{6478208A-7B60-4D54-AF01-92FAD703E9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stetoscópio"/>
        </a:ext>
      </dgm:extLst>
    </dgm:pt>
    <dgm:pt modelId="{1AF3351C-44E7-404D-84FB-197231306673}" type="pres">
      <dgm:prSet presAssocID="{6478208A-7B60-4D54-AF01-92FAD703E92C}" presName="spaceRect" presStyleCnt="0"/>
      <dgm:spPr/>
    </dgm:pt>
    <dgm:pt modelId="{ADE75760-AA87-4E0D-A7D3-455A93BB5F6C}" type="pres">
      <dgm:prSet presAssocID="{6478208A-7B60-4D54-AF01-92FAD703E92C}" presName="parTx" presStyleLbl="revTx" presStyleIdx="2" presStyleCnt="4">
        <dgm:presLayoutVars>
          <dgm:chMax val="0"/>
          <dgm:chPref val="0"/>
        </dgm:presLayoutVars>
      </dgm:prSet>
      <dgm:spPr/>
    </dgm:pt>
    <dgm:pt modelId="{F4FF34C6-BDD7-4ADA-B1FC-82DA213FFF84}" type="pres">
      <dgm:prSet presAssocID="{6478208A-7B60-4D54-AF01-92FAD703E92C}" presName="desTx" presStyleLbl="revTx" presStyleIdx="3" presStyleCnt="4">
        <dgm:presLayoutVars/>
      </dgm:prSet>
      <dgm:spPr/>
    </dgm:pt>
  </dgm:ptLst>
  <dgm:cxnLst>
    <dgm:cxn modelId="{E4E11914-7F85-4E93-AE53-711652978434}" type="presOf" srcId="{86006D76-1CA4-4541-97F0-D6816B9EB961}" destId="{B60D43FA-586D-4108-A740-A6E3630BCE2B}" srcOrd="0" destOrd="0" presId="urn:microsoft.com/office/officeart/2018/2/layout/IconVerticalSolidList"/>
    <dgm:cxn modelId="{C4677214-338B-4376-9BFC-9DD4411AF164}" type="presOf" srcId="{6478208A-7B60-4D54-AF01-92FAD703E92C}" destId="{ADE75760-AA87-4E0D-A7D3-455A93BB5F6C}" srcOrd="0" destOrd="0" presId="urn:microsoft.com/office/officeart/2018/2/layout/IconVerticalSolidList"/>
    <dgm:cxn modelId="{A10F031B-B5D4-472C-B287-C7EA60391FC8}" type="presOf" srcId="{BCE15776-150C-4968-94C6-39921B2C0631}" destId="{7B837A00-3D01-410C-878C-ED1C3097D02A}" srcOrd="0" destOrd="1" presId="urn:microsoft.com/office/officeart/2018/2/layout/IconVerticalSolidList"/>
    <dgm:cxn modelId="{49FB525F-FB96-467C-AB4E-90FFB0A6DEA5}" type="presOf" srcId="{35F7C5BF-23B1-4718-962D-7B1F53D2B49D}" destId="{7B837A00-3D01-410C-878C-ED1C3097D02A}" srcOrd="0" destOrd="2" presId="urn:microsoft.com/office/officeart/2018/2/layout/IconVerticalSolidList"/>
    <dgm:cxn modelId="{8C404363-1784-4F34-828E-94E3255B6936}" srcId="{86006D76-1CA4-4541-97F0-D6816B9EB961}" destId="{5C483F89-37EB-4C01-8B72-4A49D2AA310B}" srcOrd="0" destOrd="0" parTransId="{B96E46AE-9EE7-469D-834F-27E337FF0A29}" sibTransId="{DB69BD2C-E92F-49B2-B693-C98D7F424D14}"/>
    <dgm:cxn modelId="{2528854E-A095-4382-A186-C7F66FBC5EF5}" type="presOf" srcId="{C14D2778-6444-482D-A631-ECE690FB697C}" destId="{F4FF34C6-BDD7-4ADA-B1FC-82DA213FFF84}" srcOrd="0" destOrd="0" presId="urn:microsoft.com/office/officeart/2018/2/layout/IconVerticalSolidList"/>
    <dgm:cxn modelId="{31DF5951-76C8-428D-AAF1-BA519570CFFA}" srcId="{5C483F89-37EB-4C01-8B72-4A49D2AA310B}" destId="{4D684B46-A27F-4BA5-A635-19FC60C3012C}" srcOrd="0" destOrd="0" parTransId="{FA5E906D-27A1-427C-B506-171FD45036D1}" sibTransId="{237B4C02-5C05-4A54-907E-E21EEC5BBB88}"/>
    <dgm:cxn modelId="{7FDDF773-E355-4388-9DC4-3AD1ED8F5450}" srcId="{86006D76-1CA4-4541-97F0-D6816B9EB961}" destId="{6478208A-7B60-4D54-AF01-92FAD703E92C}" srcOrd="1" destOrd="0" parTransId="{CB8FA42A-3400-4EC8-BED6-24FED8CC4F53}" sibTransId="{6C21CE24-CDB2-48E1-A1AF-69EE09B6001A}"/>
    <dgm:cxn modelId="{9FFC6C77-5FDE-493C-B81E-A45A13887C32}" srcId="{6478208A-7B60-4D54-AF01-92FAD703E92C}" destId="{C14D2778-6444-482D-A631-ECE690FB697C}" srcOrd="0" destOrd="0" parTransId="{3D4C87B6-C537-4F56-BD68-7C44E1EE8B1E}" sibTransId="{D7CF622B-9C2B-475D-AD10-96FC7F45059F}"/>
    <dgm:cxn modelId="{F9FC4D77-2416-403D-8199-81B973D64AAB}" type="presOf" srcId="{5C483F89-37EB-4C01-8B72-4A49D2AA310B}" destId="{A0A56E67-861F-4FA2-9941-CBA70C512D69}" srcOrd="0" destOrd="0" presId="urn:microsoft.com/office/officeart/2018/2/layout/IconVerticalSolidList"/>
    <dgm:cxn modelId="{DB209178-BF36-4F93-9D1C-51253EA80535}" srcId="{6478208A-7B60-4D54-AF01-92FAD703E92C}" destId="{6DE4E225-A256-410C-B266-D3DB45646261}" srcOrd="2" destOrd="0" parTransId="{05C2937C-F736-4E05-9DE7-5BCE5F7FE41E}" sibTransId="{BE918554-5B85-420E-9830-08E42013AB35}"/>
    <dgm:cxn modelId="{D359E583-9CAB-4F1D-B6C0-17566DCA8A5B}" type="presOf" srcId="{4D684B46-A27F-4BA5-A635-19FC60C3012C}" destId="{7B837A00-3D01-410C-878C-ED1C3097D02A}" srcOrd="0" destOrd="0" presId="urn:microsoft.com/office/officeart/2018/2/layout/IconVerticalSolidList"/>
    <dgm:cxn modelId="{40408685-A348-4665-800A-08CA7F9B3352}" srcId="{6478208A-7B60-4D54-AF01-92FAD703E92C}" destId="{A0DEF02D-1E3B-4097-AB37-D4D54D89BC2B}" srcOrd="3" destOrd="0" parTransId="{FC90F6B5-0A4D-477C-B16C-830C406D370D}" sibTransId="{F200C508-8FCF-42BE-9D51-865986AB0053}"/>
    <dgm:cxn modelId="{D2C750A6-BFEB-4B28-836F-5F2BD291C01B}" type="presOf" srcId="{9B2DA9CB-3A9F-495A-990C-684C89F44CAF}" destId="{F4FF34C6-BDD7-4ADA-B1FC-82DA213FFF84}" srcOrd="0" destOrd="1" presId="urn:microsoft.com/office/officeart/2018/2/layout/IconVerticalSolidList"/>
    <dgm:cxn modelId="{1E709BB1-5EA6-4653-8AE9-AF34F33148E3}" srcId="{5C483F89-37EB-4C01-8B72-4A49D2AA310B}" destId="{35F7C5BF-23B1-4718-962D-7B1F53D2B49D}" srcOrd="2" destOrd="0" parTransId="{32463B8E-20CA-4563-BAD5-37CC7E3B80F9}" sibTransId="{F0ED3BA7-731B-4606-AFCF-EB1A6EE65998}"/>
    <dgm:cxn modelId="{589294BA-E996-418B-8892-9781A3AA8F9E}" type="presOf" srcId="{A0DEF02D-1E3B-4097-AB37-D4D54D89BC2B}" destId="{F4FF34C6-BDD7-4ADA-B1FC-82DA213FFF84}" srcOrd="0" destOrd="3" presId="urn:microsoft.com/office/officeart/2018/2/layout/IconVerticalSolidList"/>
    <dgm:cxn modelId="{B87DD4D3-D109-4C36-B746-1F851DA18975}" srcId="{5C483F89-37EB-4C01-8B72-4A49D2AA310B}" destId="{BCE15776-150C-4968-94C6-39921B2C0631}" srcOrd="1" destOrd="0" parTransId="{E23DA835-0EC6-48DF-95D7-C8A3B885370E}" sibTransId="{643BD327-F0A8-48B0-BF0F-CA40992379CD}"/>
    <dgm:cxn modelId="{345615D6-4472-4B1C-9C72-EEF295B53516}" srcId="{6478208A-7B60-4D54-AF01-92FAD703E92C}" destId="{9B2DA9CB-3A9F-495A-990C-684C89F44CAF}" srcOrd="1" destOrd="0" parTransId="{8CCF60D4-90AF-4C93-9FDB-970E6AF8924A}" sibTransId="{AEAD4B8A-0196-402D-AF23-33BF55EC483A}"/>
    <dgm:cxn modelId="{047758E2-63FF-4DBB-B582-40440356C4E1}" type="presOf" srcId="{6DE4E225-A256-410C-B266-D3DB45646261}" destId="{F4FF34C6-BDD7-4ADA-B1FC-82DA213FFF84}" srcOrd="0" destOrd="2" presId="urn:microsoft.com/office/officeart/2018/2/layout/IconVerticalSolidList"/>
    <dgm:cxn modelId="{C3BD4EEB-55E6-4D57-B03C-C58CF845E0B2}" type="presParOf" srcId="{B60D43FA-586D-4108-A740-A6E3630BCE2B}" destId="{24804D40-AA33-411E-B5AC-E8E2F8A86628}" srcOrd="0" destOrd="0" presId="urn:microsoft.com/office/officeart/2018/2/layout/IconVerticalSolidList"/>
    <dgm:cxn modelId="{3F653E0E-5113-4533-89B3-76CF9CDAF4D3}" type="presParOf" srcId="{24804D40-AA33-411E-B5AC-E8E2F8A86628}" destId="{110CC1CA-FEA1-4D48-B55D-622F04C69579}" srcOrd="0" destOrd="0" presId="urn:microsoft.com/office/officeart/2018/2/layout/IconVerticalSolidList"/>
    <dgm:cxn modelId="{797BEAF1-FA51-467A-883A-7F8810ADDCD3}" type="presParOf" srcId="{24804D40-AA33-411E-B5AC-E8E2F8A86628}" destId="{F9AAE190-F487-4A76-946F-F9BE75DFCCF1}" srcOrd="1" destOrd="0" presId="urn:microsoft.com/office/officeart/2018/2/layout/IconVerticalSolidList"/>
    <dgm:cxn modelId="{29EAAB6C-6D31-4C8A-8B21-D07956AD72DA}" type="presParOf" srcId="{24804D40-AA33-411E-B5AC-E8E2F8A86628}" destId="{72FA1021-5D29-4CEB-B7B1-11A1EDD26A33}" srcOrd="2" destOrd="0" presId="urn:microsoft.com/office/officeart/2018/2/layout/IconVerticalSolidList"/>
    <dgm:cxn modelId="{775F4E8D-F388-4B35-B080-6A344817603F}" type="presParOf" srcId="{24804D40-AA33-411E-B5AC-E8E2F8A86628}" destId="{A0A56E67-861F-4FA2-9941-CBA70C512D69}" srcOrd="3" destOrd="0" presId="urn:microsoft.com/office/officeart/2018/2/layout/IconVerticalSolidList"/>
    <dgm:cxn modelId="{3EDB36C9-72A9-4BE3-8269-7B42FD5739F0}" type="presParOf" srcId="{24804D40-AA33-411E-B5AC-E8E2F8A86628}" destId="{7B837A00-3D01-410C-878C-ED1C3097D02A}" srcOrd="4" destOrd="0" presId="urn:microsoft.com/office/officeart/2018/2/layout/IconVerticalSolidList"/>
    <dgm:cxn modelId="{33366AA8-A668-45A6-9722-F6E63FE2719E}" type="presParOf" srcId="{B60D43FA-586D-4108-A740-A6E3630BCE2B}" destId="{5D570D38-DC78-4E67-A9E7-D1ED0EEDF634}" srcOrd="1" destOrd="0" presId="urn:microsoft.com/office/officeart/2018/2/layout/IconVerticalSolidList"/>
    <dgm:cxn modelId="{72950A18-F48C-449A-ABC2-DB459AA46355}" type="presParOf" srcId="{B60D43FA-586D-4108-A740-A6E3630BCE2B}" destId="{545388F6-0320-489A-98D1-0CCE782510CF}" srcOrd="2" destOrd="0" presId="urn:microsoft.com/office/officeart/2018/2/layout/IconVerticalSolidList"/>
    <dgm:cxn modelId="{93A502E6-AC4C-42B6-9C5F-7FB25EE3BB8B}" type="presParOf" srcId="{545388F6-0320-489A-98D1-0CCE782510CF}" destId="{BDAC4428-82D5-489A-B968-413D42B6BDA6}" srcOrd="0" destOrd="0" presId="urn:microsoft.com/office/officeart/2018/2/layout/IconVerticalSolidList"/>
    <dgm:cxn modelId="{5360082B-DC65-4F34-8332-436B07FB935C}" type="presParOf" srcId="{545388F6-0320-489A-98D1-0CCE782510CF}" destId="{31276AE5-1A17-492A-8005-21CFBDF29763}" srcOrd="1" destOrd="0" presId="urn:microsoft.com/office/officeart/2018/2/layout/IconVerticalSolidList"/>
    <dgm:cxn modelId="{0235FF90-970F-4515-89B7-CF60EE96BCC1}" type="presParOf" srcId="{545388F6-0320-489A-98D1-0CCE782510CF}" destId="{1AF3351C-44E7-404D-84FB-197231306673}" srcOrd="2" destOrd="0" presId="urn:microsoft.com/office/officeart/2018/2/layout/IconVerticalSolidList"/>
    <dgm:cxn modelId="{197CFDDD-2456-4CCB-921A-4D1C91A1E91A}" type="presParOf" srcId="{545388F6-0320-489A-98D1-0CCE782510CF}" destId="{ADE75760-AA87-4E0D-A7D3-455A93BB5F6C}" srcOrd="3" destOrd="0" presId="urn:microsoft.com/office/officeart/2018/2/layout/IconVerticalSolidList"/>
    <dgm:cxn modelId="{B050DC10-3771-4357-B50F-6B70CA7298C5}" type="presParOf" srcId="{545388F6-0320-489A-98D1-0CCE782510CF}" destId="{F4FF34C6-BDD7-4ADA-B1FC-82DA213FFF8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90ED3B-699D-484D-9142-514467C7262D}"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D3ABD37-4616-4194-90AD-777DE9251AED}">
      <dgm:prSet/>
      <dgm:spPr/>
      <dgm:t>
        <a:bodyPr/>
        <a:lstStyle/>
        <a:p>
          <a:r>
            <a:rPr lang="pt-BR" b="0" i="0"/>
            <a:t>I - prestar apoio institucional às Secretarias de Saúde dos Estados, do Distrito Federal e dos Municípios no processo de qualificação e de consolidação da atenção ao paciente com doença rara;</a:t>
          </a:r>
          <a:endParaRPr lang="en-US"/>
        </a:p>
      </dgm:t>
    </dgm:pt>
    <dgm:pt modelId="{988DCB0A-56C6-4194-8EE2-3BE95900A3F8}" type="parTrans" cxnId="{8E471C56-92F0-4910-9B2E-69F698E54D9B}">
      <dgm:prSet/>
      <dgm:spPr/>
      <dgm:t>
        <a:bodyPr/>
        <a:lstStyle/>
        <a:p>
          <a:endParaRPr lang="en-US"/>
        </a:p>
      </dgm:t>
    </dgm:pt>
    <dgm:pt modelId="{62D4C508-17AA-47D3-B975-B8BA80B8A54A}" type="sibTrans" cxnId="{8E471C56-92F0-4910-9B2E-69F698E54D9B}">
      <dgm:prSet/>
      <dgm:spPr/>
      <dgm:t>
        <a:bodyPr/>
        <a:lstStyle/>
        <a:p>
          <a:endParaRPr lang="en-US"/>
        </a:p>
      </dgm:t>
    </dgm:pt>
    <dgm:pt modelId="{A4D448F2-05B8-4B84-A369-81BE83534806}">
      <dgm:prSet/>
      <dgm:spPr/>
      <dgm:t>
        <a:bodyPr/>
        <a:lstStyle/>
        <a:p>
          <a:r>
            <a:rPr lang="pt-BR" b="0" i="0"/>
            <a:t>II - analisar, consolidar e divulgar as informações provindas dos sistemas de informação federais vigentes que tenham relação com doenças raras, que devem ser enviadas pelas Secretarias de Saúde dos Estados, do Distrito Federal e dos Municípios, e utilizá-las para planejamento e programação de ações e de serviços de saúde e para tomada de decisão;</a:t>
          </a:r>
          <a:endParaRPr lang="en-US"/>
        </a:p>
      </dgm:t>
    </dgm:pt>
    <dgm:pt modelId="{10469306-3747-4A04-A431-206F1689EE93}" type="parTrans" cxnId="{488B7340-39BE-4E61-9A02-DA87ECC368A1}">
      <dgm:prSet/>
      <dgm:spPr/>
      <dgm:t>
        <a:bodyPr/>
        <a:lstStyle/>
        <a:p>
          <a:endParaRPr lang="en-US"/>
        </a:p>
      </dgm:t>
    </dgm:pt>
    <dgm:pt modelId="{70E24ECE-4DB7-4DD9-806D-38C407757F8C}" type="sibTrans" cxnId="{488B7340-39BE-4E61-9A02-DA87ECC368A1}">
      <dgm:prSet/>
      <dgm:spPr/>
      <dgm:t>
        <a:bodyPr/>
        <a:lstStyle/>
        <a:p>
          <a:endParaRPr lang="en-US"/>
        </a:p>
      </dgm:t>
    </dgm:pt>
    <dgm:pt modelId="{96A8C6B4-3D20-400B-8F14-FEA37EA9A71A}">
      <dgm:prSet/>
      <dgm:spPr/>
      <dgm:t>
        <a:bodyPr/>
        <a:lstStyle/>
        <a:p>
          <a:r>
            <a:rPr lang="pt-BR" b="0" i="0"/>
            <a:t>III - definir diretrizes gerais para a organização do cuidado às doenças raras na população brasileira;</a:t>
          </a:r>
          <a:endParaRPr lang="en-US"/>
        </a:p>
      </dgm:t>
    </dgm:pt>
    <dgm:pt modelId="{74BD42A5-0BDA-4A6E-8C14-44A871BAEEDB}" type="parTrans" cxnId="{F298C595-319D-4943-99F3-3E00467ADEA0}">
      <dgm:prSet/>
      <dgm:spPr/>
      <dgm:t>
        <a:bodyPr/>
        <a:lstStyle/>
        <a:p>
          <a:endParaRPr lang="en-US"/>
        </a:p>
      </dgm:t>
    </dgm:pt>
    <dgm:pt modelId="{C7B8FC81-76C4-4E53-9F3E-A5B7D14CB2D7}" type="sibTrans" cxnId="{F298C595-319D-4943-99F3-3E00467ADEA0}">
      <dgm:prSet/>
      <dgm:spPr/>
      <dgm:t>
        <a:bodyPr/>
        <a:lstStyle/>
        <a:p>
          <a:endParaRPr lang="en-US"/>
        </a:p>
      </dgm:t>
    </dgm:pt>
    <dgm:pt modelId="{65EB643E-0B38-46E2-B97F-9CA088CD81FC}">
      <dgm:prSet/>
      <dgm:spPr/>
      <dgm:t>
        <a:bodyPr/>
        <a:lstStyle/>
        <a:p>
          <a:r>
            <a:rPr lang="pt-BR" b="0" i="0"/>
            <a:t>IV - estabelecer, através de PCDT, recomendações de cuidado para tratamento de doenças raras, levando em consideração a incorporação de tecnologias pela CONITEC, de maneira a qualificar o cuidado das pessoas com doenças raras;</a:t>
          </a:r>
          <a:endParaRPr lang="en-US"/>
        </a:p>
      </dgm:t>
    </dgm:pt>
    <dgm:pt modelId="{7127AFBE-42CD-4E9D-9F01-F2A0AB490477}" type="parTrans" cxnId="{72ECB57A-86F4-47E5-BCFB-C75C7C2FD07A}">
      <dgm:prSet/>
      <dgm:spPr/>
      <dgm:t>
        <a:bodyPr/>
        <a:lstStyle/>
        <a:p>
          <a:endParaRPr lang="en-US"/>
        </a:p>
      </dgm:t>
    </dgm:pt>
    <dgm:pt modelId="{F0E7E740-1C47-4B6E-A699-DB9D1AA6D56C}" type="sibTrans" cxnId="{72ECB57A-86F4-47E5-BCFB-C75C7C2FD07A}">
      <dgm:prSet/>
      <dgm:spPr/>
      <dgm:t>
        <a:bodyPr/>
        <a:lstStyle/>
        <a:p>
          <a:endParaRPr lang="en-US"/>
        </a:p>
      </dgm:t>
    </dgm:pt>
    <dgm:pt modelId="{D8C3B773-2446-44DB-AEE5-7596CD6379AA}">
      <dgm:prSet/>
      <dgm:spPr/>
      <dgm:t>
        <a:bodyPr/>
        <a:lstStyle/>
        <a:p>
          <a:r>
            <a:rPr lang="pt-BR" b="0" i="0"/>
            <a:t>V - efetuar a homologação da habilitação dos estabelecimentos de saúde que realizam a atenção à saúde das pessoas com doenças raras, de acordo com critérios técnicos estabelecidos previamente de forma tripartite; e</a:t>
          </a:r>
          <a:endParaRPr lang="en-US"/>
        </a:p>
      </dgm:t>
    </dgm:pt>
    <dgm:pt modelId="{107561B9-4002-4AB7-A42F-803CF2BDA5C2}" type="parTrans" cxnId="{D4F03F33-F8FD-4087-A1D1-33E8CB88D2A6}">
      <dgm:prSet/>
      <dgm:spPr/>
      <dgm:t>
        <a:bodyPr/>
        <a:lstStyle/>
        <a:p>
          <a:endParaRPr lang="en-US"/>
        </a:p>
      </dgm:t>
    </dgm:pt>
    <dgm:pt modelId="{32221FD2-4F28-498E-ABA2-1D331E36E3DA}" type="sibTrans" cxnId="{D4F03F33-F8FD-4087-A1D1-33E8CB88D2A6}">
      <dgm:prSet/>
      <dgm:spPr/>
      <dgm:t>
        <a:bodyPr/>
        <a:lstStyle/>
        <a:p>
          <a:endParaRPr lang="en-US"/>
        </a:p>
      </dgm:t>
    </dgm:pt>
    <dgm:pt modelId="{557D7B6C-C297-47CB-BBF7-BCC36A8A9AA5}">
      <dgm:prSet/>
      <dgm:spPr/>
      <dgm:t>
        <a:bodyPr/>
        <a:lstStyle/>
        <a:p>
          <a:r>
            <a:rPr lang="pt-BR" b="0" i="0"/>
            <a:t>VI - disponibilizar sistema de informação para registro das ações prestadas no cuidado às pessoas com doenças raras em todos os serviços de saúde, seja na atenção básica ou especializada, ambulatorial ou hospitalar.</a:t>
          </a:r>
          <a:endParaRPr lang="en-US"/>
        </a:p>
      </dgm:t>
    </dgm:pt>
    <dgm:pt modelId="{43B07D0B-AD5F-470D-8D97-DBC145A8FEC3}" type="parTrans" cxnId="{472D0F93-E7E5-46B0-B58C-DED28CA90B78}">
      <dgm:prSet/>
      <dgm:spPr/>
      <dgm:t>
        <a:bodyPr/>
        <a:lstStyle/>
        <a:p>
          <a:endParaRPr lang="en-US"/>
        </a:p>
      </dgm:t>
    </dgm:pt>
    <dgm:pt modelId="{450150D2-62DB-48CB-AA13-4B9E962A6B5B}" type="sibTrans" cxnId="{472D0F93-E7E5-46B0-B58C-DED28CA90B78}">
      <dgm:prSet/>
      <dgm:spPr/>
      <dgm:t>
        <a:bodyPr/>
        <a:lstStyle/>
        <a:p>
          <a:endParaRPr lang="en-US"/>
        </a:p>
      </dgm:t>
    </dgm:pt>
    <dgm:pt modelId="{8812CD90-4124-4474-8ACD-D32239048FDC}" type="pres">
      <dgm:prSet presAssocID="{CE90ED3B-699D-484D-9142-514467C7262D}" presName="root" presStyleCnt="0">
        <dgm:presLayoutVars>
          <dgm:dir/>
          <dgm:resizeHandles val="exact"/>
        </dgm:presLayoutVars>
      </dgm:prSet>
      <dgm:spPr/>
    </dgm:pt>
    <dgm:pt modelId="{E9972928-7278-4405-A707-5E14EC621664}" type="pres">
      <dgm:prSet presAssocID="{7D3ABD37-4616-4194-90AD-777DE9251AED}" presName="compNode" presStyleCnt="0"/>
      <dgm:spPr/>
    </dgm:pt>
    <dgm:pt modelId="{C7C6A36B-977C-40D4-A4A6-86687A556343}" type="pres">
      <dgm:prSet presAssocID="{7D3ABD37-4616-4194-90AD-777DE9251AE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édico"/>
        </a:ext>
      </dgm:extLst>
    </dgm:pt>
    <dgm:pt modelId="{52956CA0-D245-4A8A-A6A7-34DA0AD61A9C}" type="pres">
      <dgm:prSet presAssocID="{7D3ABD37-4616-4194-90AD-777DE9251AED}" presName="spaceRect" presStyleCnt="0"/>
      <dgm:spPr/>
    </dgm:pt>
    <dgm:pt modelId="{0B2DBAB0-6C3D-4BE5-891F-86D6632D2FA1}" type="pres">
      <dgm:prSet presAssocID="{7D3ABD37-4616-4194-90AD-777DE9251AED}" presName="textRect" presStyleLbl="revTx" presStyleIdx="0" presStyleCnt="6">
        <dgm:presLayoutVars>
          <dgm:chMax val="1"/>
          <dgm:chPref val="1"/>
        </dgm:presLayoutVars>
      </dgm:prSet>
      <dgm:spPr/>
    </dgm:pt>
    <dgm:pt modelId="{828DE9C5-6289-4B54-8D19-EB69E94F51AA}" type="pres">
      <dgm:prSet presAssocID="{62D4C508-17AA-47D3-B975-B8BA80B8A54A}" presName="sibTrans" presStyleCnt="0"/>
      <dgm:spPr/>
    </dgm:pt>
    <dgm:pt modelId="{BD81AF92-B1EE-4D36-98B6-68870EA9FD88}" type="pres">
      <dgm:prSet presAssocID="{A4D448F2-05B8-4B84-A369-81BE83534806}" presName="compNode" presStyleCnt="0"/>
      <dgm:spPr/>
    </dgm:pt>
    <dgm:pt modelId="{93CFA723-A15C-4694-AB57-948FBA257B6B}" type="pres">
      <dgm:prSet presAssocID="{A4D448F2-05B8-4B84-A369-81BE8353480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statísticas"/>
        </a:ext>
      </dgm:extLst>
    </dgm:pt>
    <dgm:pt modelId="{1F4D3F12-0B8C-448F-BC67-800CD7BE51B2}" type="pres">
      <dgm:prSet presAssocID="{A4D448F2-05B8-4B84-A369-81BE83534806}" presName="spaceRect" presStyleCnt="0"/>
      <dgm:spPr/>
    </dgm:pt>
    <dgm:pt modelId="{CDF5D818-81F1-45E7-BD53-2B9E9557D99B}" type="pres">
      <dgm:prSet presAssocID="{A4D448F2-05B8-4B84-A369-81BE83534806}" presName="textRect" presStyleLbl="revTx" presStyleIdx="1" presStyleCnt="6">
        <dgm:presLayoutVars>
          <dgm:chMax val="1"/>
          <dgm:chPref val="1"/>
        </dgm:presLayoutVars>
      </dgm:prSet>
      <dgm:spPr/>
    </dgm:pt>
    <dgm:pt modelId="{5F50F7E0-7AA0-4C22-BDFA-676E02D936EF}" type="pres">
      <dgm:prSet presAssocID="{70E24ECE-4DB7-4DD9-806D-38C407757F8C}" presName="sibTrans" presStyleCnt="0"/>
      <dgm:spPr/>
    </dgm:pt>
    <dgm:pt modelId="{B29EC48A-886C-476E-9510-471DEC6F4E91}" type="pres">
      <dgm:prSet presAssocID="{96A8C6B4-3D20-400B-8F14-FEA37EA9A71A}" presName="compNode" presStyleCnt="0"/>
      <dgm:spPr/>
    </dgm:pt>
    <dgm:pt modelId="{72A153B4-5BFD-4138-894F-93D6449CFB5B}" type="pres">
      <dgm:prSet presAssocID="{96A8C6B4-3D20-400B-8F14-FEA37EA9A71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stetoscópio"/>
        </a:ext>
      </dgm:extLst>
    </dgm:pt>
    <dgm:pt modelId="{290E8B9D-FEFB-4919-8A39-6D343DF415B4}" type="pres">
      <dgm:prSet presAssocID="{96A8C6B4-3D20-400B-8F14-FEA37EA9A71A}" presName="spaceRect" presStyleCnt="0"/>
      <dgm:spPr/>
    </dgm:pt>
    <dgm:pt modelId="{3A170120-AD56-412D-8392-286ECE0602AC}" type="pres">
      <dgm:prSet presAssocID="{96A8C6B4-3D20-400B-8F14-FEA37EA9A71A}" presName="textRect" presStyleLbl="revTx" presStyleIdx="2" presStyleCnt="6">
        <dgm:presLayoutVars>
          <dgm:chMax val="1"/>
          <dgm:chPref val="1"/>
        </dgm:presLayoutVars>
      </dgm:prSet>
      <dgm:spPr/>
    </dgm:pt>
    <dgm:pt modelId="{DA5A5F47-C42E-4714-BD4E-BAA75685DEC2}" type="pres">
      <dgm:prSet presAssocID="{C7B8FC81-76C4-4E53-9F3E-A5B7D14CB2D7}" presName="sibTrans" presStyleCnt="0"/>
      <dgm:spPr/>
    </dgm:pt>
    <dgm:pt modelId="{E9A6C0AD-8B26-4F80-A873-3BBD4C073214}" type="pres">
      <dgm:prSet presAssocID="{65EB643E-0B38-46E2-B97F-9CA088CD81FC}" presName="compNode" presStyleCnt="0"/>
      <dgm:spPr/>
    </dgm:pt>
    <dgm:pt modelId="{06A76C7F-1525-4EA9-9349-D5154FFEE0F9}" type="pres">
      <dgm:prSet presAssocID="{65EB643E-0B38-46E2-B97F-9CA088CD81F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5B901340-F5A6-4E75-812E-03ACF39FB50F}" type="pres">
      <dgm:prSet presAssocID="{65EB643E-0B38-46E2-B97F-9CA088CD81FC}" presName="spaceRect" presStyleCnt="0"/>
      <dgm:spPr/>
    </dgm:pt>
    <dgm:pt modelId="{0540B6BE-D504-4F9A-94D6-EA6D7026DDEC}" type="pres">
      <dgm:prSet presAssocID="{65EB643E-0B38-46E2-B97F-9CA088CD81FC}" presName="textRect" presStyleLbl="revTx" presStyleIdx="3" presStyleCnt="6">
        <dgm:presLayoutVars>
          <dgm:chMax val="1"/>
          <dgm:chPref val="1"/>
        </dgm:presLayoutVars>
      </dgm:prSet>
      <dgm:spPr/>
    </dgm:pt>
    <dgm:pt modelId="{0AAF7150-7F22-4D38-91DA-A0BC58C039AC}" type="pres">
      <dgm:prSet presAssocID="{F0E7E740-1C47-4B6E-A699-DB9D1AA6D56C}" presName="sibTrans" presStyleCnt="0"/>
      <dgm:spPr/>
    </dgm:pt>
    <dgm:pt modelId="{A9286CDE-6F31-4B07-BB25-2C6BB33420BB}" type="pres">
      <dgm:prSet presAssocID="{D8C3B773-2446-44DB-AEE5-7596CD6379AA}" presName="compNode" presStyleCnt="0"/>
      <dgm:spPr/>
    </dgm:pt>
    <dgm:pt modelId="{4BFD282A-1A2C-4D25-A60B-AC636795C6BA}" type="pres">
      <dgm:prSet presAssocID="{D8C3B773-2446-44DB-AEE5-7596CD6379A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édico"/>
        </a:ext>
      </dgm:extLst>
    </dgm:pt>
    <dgm:pt modelId="{C55D59F0-570F-47BB-AEF2-EF511FFD58A5}" type="pres">
      <dgm:prSet presAssocID="{D8C3B773-2446-44DB-AEE5-7596CD6379AA}" presName="spaceRect" presStyleCnt="0"/>
      <dgm:spPr/>
    </dgm:pt>
    <dgm:pt modelId="{B71BF9AE-0B83-4C2E-8021-F3D494D694EB}" type="pres">
      <dgm:prSet presAssocID="{D8C3B773-2446-44DB-AEE5-7596CD6379AA}" presName="textRect" presStyleLbl="revTx" presStyleIdx="4" presStyleCnt="6">
        <dgm:presLayoutVars>
          <dgm:chMax val="1"/>
          <dgm:chPref val="1"/>
        </dgm:presLayoutVars>
      </dgm:prSet>
      <dgm:spPr/>
    </dgm:pt>
    <dgm:pt modelId="{824BF258-C2E2-423B-8BFD-3A2EB151BDFD}" type="pres">
      <dgm:prSet presAssocID="{32221FD2-4F28-498E-ABA2-1D331E36E3DA}" presName="sibTrans" presStyleCnt="0"/>
      <dgm:spPr/>
    </dgm:pt>
    <dgm:pt modelId="{6347304E-1795-448D-A5D1-4124C642A146}" type="pres">
      <dgm:prSet presAssocID="{557D7B6C-C297-47CB-BBF7-BCC36A8A9AA5}" presName="compNode" presStyleCnt="0"/>
      <dgm:spPr/>
    </dgm:pt>
    <dgm:pt modelId="{D797ABE5-2633-4368-B375-09099C38A6E6}" type="pres">
      <dgm:prSet presAssocID="{557D7B6C-C297-47CB-BBF7-BCC36A8A9AA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loqueio"/>
        </a:ext>
      </dgm:extLst>
    </dgm:pt>
    <dgm:pt modelId="{4770501B-CAD1-4F78-907E-7F7460BA702A}" type="pres">
      <dgm:prSet presAssocID="{557D7B6C-C297-47CB-BBF7-BCC36A8A9AA5}" presName="spaceRect" presStyleCnt="0"/>
      <dgm:spPr/>
    </dgm:pt>
    <dgm:pt modelId="{344CE0D4-82DA-4E5B-9E00-F2FAADDC629A}" type="pres">
      <dgm:prSet presAssocID="{557D7B6C-C297-47CB-BBF7-BCC36A8A9AA5}" presName="textRect" presStyleLbl="revTx" presStyleIdx="5" presStyleCnt="6">
        <dgm:presLayoutVars>
          <dgm:chMax val="1"/>
          <dgm:chPref val="1"/>
        </dgm:presLayoutVars>
      </dgm:prSet>
      <dgm:spPr/>
    </dgm:pt>
  </dgm:ptLst>
  <dgm:cxnLst>
    <dgm:cxn modelId="{8B282E16-C591-4320-848E-9F425720AC2F}" type="presOf" srcId="{D8C3B773-2446-44DB-AEE5-7596CD6379AA}" destId="{B71BF9AE-0B83-4C2E-8021-F3D494D694EB}" srcOrd="0" destOrd="0" presId="urn:microsoft.com/office/officeart/2018/2/layout/IconLabelList"/>
    <dgm:cxn modelId="{724AD917-A85B-4FB5-83E6-F3ABE8229657}" type="presOf" srcId="{557D7B6C-C297-47CB-BBF7-BCC36A8A9AA5}" destId="{344CE0D4-82DA-4E5B-9E00-F2FAADDC629A}" srcOrd="0" destOrd="0" presId="urn:microsoft.com/office/officeart/2018/2/layout/IconLabelList"/>
    <dgm:cxn modelId="{47250526-C02C-4A0B-99AB-CA4F4E48D9B5}" type="presOf" srcId="{7D3ABD37-4616-4194-90AD-777DE9251AED}" destId="{0B2DBAB0-6C3D-4BE5-891F-86D6632D2FA1}" srcOrd="0" destOrd="0" presId="urn:microsoft.com/office/officeart/2018/2/layout/IconLabelList"/>
    <dgm:cxn modelId="{F90C3228-C8A8-4AEB-A2FD-5E40452C1761}" type="presOf" srcId="{A4D448F2-05B8-4B84-A369-81BE83534806}" destId="{CDF5D818-81F1-45E7-BD53-2B9E9557D99B}" srcOrd="0" destOrd="0" presId="urn:microsoft.com/office/officeart/2018/2/layout/IconLabelList"/>
    <dgm:cxn modelId="{D4F03F33-F8FD-4087-A1D1-33E8CB88D2A6}" srcId="{CE90ED3B-699D-484D-9142-514467C7262D}" destId="{D8C3B773-2446-44DB-AEE5-7596CD6379AA}" srcOrd="4" destOrd="0" parTransId="{107561B9-4002-4AB7-A42F-803CF2BDA5C2}" sibTransId="{32221FD2-4F28-498E-ABA2-1D331E36E3DA}"/>
    <dgm:cxn modelId="{488B7340-39BE-4E61-9A02-DA87ECC368A1}" srcId="{CE90ED3B-699D-484D-9142-514467C7262D}" destId="{A4D448F2-05B8-4B84-A369-81BE83534806}" srcOrd="1" destOrd="0" parTransId="{10469306-3747-4A04-A431-206F1689EE93}" sibTransId="{70E24ECE-4DB7-4DD9-806D-38C407757F8C}"/>
    <dgm:cxn modelId="{D4671E4B-3419-46EB-8ED2-724215753BED}" type="presOf" srcId="{CE90ED3B-699D-484D-9142-514467C7262D}" destId="{8812CD90-4124-4474-8ACD-D32239048FDC}" srcOrd="0" destOrd="0" presId="urn:microsoft.com/office/officeart/2018/2/layout/IconLabelList"/>
    <dgm:cxn modelId="{8E471C56-92F0-4910-9B2E-69F698E54D9B}" srcId="{CE90ED3B-699D-484D-9142-514467C7262D}" destId="{7D3ABD37-4616-4194-90AD-777DE9251AED}" srcOrd="0" destOrd="0" parTransId="{988DCB0A-56C6-4194-8EE2-3BE95900A3F8}" sibTransId="{62D4C508-17AA-47D3-B975-B8BA80B8A54A}"/>
    <dgm:cxn modelId="{F642675A-00CD-431D-BF6C-BEBB07D1A5CF}" type="presOf" srcId="{96A8C6B4-3D20-400B-8F14-FEA37EA9A71A}" destId="{3A170120-AD56-412D-8392-286ECE0602AC}" srcOrd="0" destOrd="0" presId="urn:microsoft.com/office/officeart/2018/2/layout/IconLabelList"/>
    <dgm:cxn modelId="{72ECB57A-86F4-47E5-BCFB-C75C7C2FD07A}" srcId="{CE90ED3B-699D-484D-9142-514467C7262D}" destId="{65EB643E-0B38-46E2-B97F-9CA088CD81FC}" srcOrd="3" destOrd="0" parTransId="{7127AFBE-42CD-4E9D-9F01-F2A0AB490477}" sibTransId="{F0E7E740-1C47-4B6E-A699-DB9D1AA6D56C}"/>
    <dgm:cxn modelId="{472D0F93-E7E5-46B0-B58C-DED28CA90B78}" srcId="{CE90ED3B-699D-484D-9142-514467C7262D}" destId="{557D7B6C-C297-47CB-BBF7-BCC36A8A9AA5}" srcOrd="5" destOrd="0" parTransId="{43B07D0B-AD5F-470D-8D97-DBC145A8FEC3}" sibTransId="{450150D2-62DB-48CB-AA13-4B9E962A6B5B}"/>
    <dgm:cxn modelId="{F298C595-319D-4943-99F3-3E00467ADEA0}" srcId="{CE90ED3B-699D-484D-9142-514467C7262D}" destId="{96A8C6B4-3D20-400B-8F14-FEA37EA9A71A}" srcOrd="2" destOrd="0" parTransId="{74BD42A5-0BDA-4A6E-8C14-44A871BAEEDB}" sibTransId="{C7B8FC81-76C4-4E53-9F3E-A5B7D14CB2D7}"/>
    <dgm:cxn modelId="{30E51EF7-3F78-45EE-BCEA-188C6C64FF5B}" type="presOf" srcId="{65EB643E-0B38-46E2-B97F-9CA088CD81FC}" destId="{0540B6BE-D504-4F9A-94D6-EA6D7026DDEC}" srcOrd="0" destOrd="0" presId="urn:microsoft.com/office/officeart/2018/2/layout/IconLabelList"/>
    <dgm:cxn modelId="{EEA05E10-98AA-44CA-B72A-120622FEDC0D}" type="presParOf" srcId="{8812CD90-4124-4474-8ACD-D32239048FDC}" destId="{E9972928-7278-4405-A707-5E14EC621664}" srcOrd="0" destOrd="0" presId="urn:microsoft.com/office/officeart/2018/2/layout/IconLabelList"/>
    <dgm:cxn modelId="{FEEABE8A-9251-4CEB-B983-A4C06BE25879}" type="presParOf" srcId="{E9972928-7278-4405-A707-5E14EC621664}" destId="{C7C6A36B-977C-40D4-A4A6-86687A556343}" srcOrd="0" destOrd="0" presId="urn:microsoft.com/office/officeart/2018/2/layout/IconLabelList"/>
    <dgm:cxn modelId="{B3A14C79-6074-4DD6-B26F-57519EAA2EF6}" type="presParOf" srcId="{E9972928-7278-4405-A707-5E14EC621664}" destId="{52956CA0-D245-4A8A-A6A7-34DA0AD61A9C}" srcOrd="1" destOrd="0" presId="urn:microsoft.com/office/officeart/2018/2/layout/IconLabelList"/>
    <dgm:cxn modelId="{BA885151-BE8D-444F-8F2C-9288DDC51870}" type="presParOf" srcId="{E9972928-7278-4405-A707-5E14EC621664}" destId="{0B2DBAB0-6C3D-4BE5-891F-86D6632D2FA1}" srcOrd="2" destOrd="0" presId="urn:microsoft.com/office/officeart/2018/2/layout/IconLabelList"/>
    <dgm:cxn modelId="{8DE9DF1A-CCBA-490B-9A4A-01BEBA38CDC5}" type="presParOf" srcId="{8812CD90-4124-4474-8ACD-D32239048FDC}" destId="{828DE9C5-6289-4B54-8D19-EB69E94F51AA}" srcOrd="1" destOrd="0" presId="urn:microsoft.com/office/officeart/2018/2/layout/IconLabelList"/>
    <dgm:cxn modelId="{406C1ADC-ED47-4E7D-BE98-409419EB65DF}" type="presParOf" srcId="{8812CD90-4124-4474-8ACD-D32239048FDC}" destId="{BD81AF92-B1EE-4D36-98B6-68870EA9FD88}" srcOrd="2" destOrd="0" presId="urn:microsoft.com/office/officeart/2018/2/layout/IconLabelList"/>
    <dgm:cxn modelId="{CB854594-70A8-46F5-89F5-4DD14BF2DF02}" type="presParOf" srcId="{BD81AF92-B1EE-4D36-98B6-68870EA9FD88}" destId="{93CFA723-A15C-4694-AB57-948FBA257B6B}" srcOrd="0" destOrd="0" presId="urn:microsoft.com/office/officeart/2018/2/layout/IconLabelList"/>
    <dgm:cxn modelId="{4B67F345-45FB-4C13-A53B-D2A4AD2D2206}" type="presParOf" srcId="{BD81AF92-B1EE-4D36-98B6-68870EA9FD88}" destId="{1F4D3F12-0B8C-448F-BC67-800CD7BE51B2}" srcOrd="1" destOrd="0" presId="urn:microsoft.com/office/officeart/2018/2/layout/IconLabelList"/>
    <dgm:cxn modelId="{542E17C7-6D3A-4F79-A6CC-C3C354487F93}" type="presParOf" srcId="{BD81AF92-B1EE-4D36-98B6-68870EA9FD88}" destId="{CDF5D818-81F1-45E7-BD53-2B9E9557D99B}" srcOrd="2" destOrd="0" presId="urn:microsoft.com/office/officeart/2018/2/layout/IconLabelList"/>
    <dgm:cxn modelId="{F70E171B-04CD-4A01-AFFE-654F20D6625C}" type="presParOf" srcId="{8812CD90-4124-4474-8ACD-D32239048FDC}" destId="{5F50F7E0-7AA0-4C22-BDFA-676E02D936EF}" srcOrd="3" destOrd="0" presId="urn:microsoft.com/office/officeart/2018/2/layout/IconLabelList"/>
    <dgm:cxn modelId="{EE0646E6-8021-4EF4-9F82-D12029197556}" type="presParOf" srcId="{8812CD90-4124-4474-8ACD-D32239048FDC}" destId="{B29EC48A-886C-476E-9510-471DEC6F4E91}" srcOrd="4" destOrd="0" presId="urn:microsoft.com/office/officeart/2018/2/layout/IconLabelList"/>
    <dgm:cxn modelId="{87C271B4-087F-4FB0-8FA1-01BFC3E8F9CA}" type="presParOf" srcId="{B29EC48A-886C-476E-9510-471DEC6F4E91}" destId="{72A153B4-5BFD-4138-894F-93D6449CFB5B}" srcOrd="0" destOrd="0" presId="urn:microsoft.com/office/officeart/2018/2/layout/IconLabelList"/>
    <dgm:cxn modelId="{674DCBBB-E7E7-42FD-9577-76ACC0D9956A}" type="presParOf" srcId="{B29EC48A-886C-476E-9510-471DEC6F4E91}" destId="{290E8B9D-FEFB-4919-8A39-6D343DF415B4}" srcOrd="1" destOrd="0" presId="urn:microsoft.com/office/officeart/2018/2/layout/IconLabelList"/>
    <dgm:cxn modelId="{88D2351E-767F-4E23-9AB4-9D32661442D0}" type="presParOf" srcId="{B29EC48A-886C-476E-9510-471DEC6F4E91}" destId="{3A170120-AD56-412D-8392-286ECE0602AC}" srcOrd="2" destOrd="0" presId="urn:microsoft.com/office/officeart/2018/2/layout/IconLabelList"/>
    <dgm:cxn modelId="{FF35A211-C7E8-4E6B-843A-A7BD1ED74FF4}" type="presParOf" srcId="{8812CD90-4124-4474-8ACD-D32239048FDC}" destId="{DA5A5F47-C42E-4714-BD4E-BAA75685DEC2}" srcOrd="5" destOrd="0" presId="urn:microsoft.com/office/officeart/2018/2/layout/IconLabelList"/>
    <dgm:cxn modelId="{94B00642-BB01-42B9-A3BC-3A42D0D99C4F}" type="presParOf" srcId="{8812CD90-4124-4474-8ACD-D32239048FDC}" destId="{E9A6C0AD-8B26-4F80-A873-3BBD4C073214}" srcOrd="6" destOrd="0" presId="urn:microsoft.com/office/officeart/2018/2/layout/IconLabelList"/>
    <dgm:cxn modelId="{B114A730-C6EB-4075-8319-FF85510C498F}" type="presParOf" srcId="{E9A6C0AD-8B26-4F80-A873-3BBD4C073214}" destId="{06A76C7F-1525-4EA9-9349-D5154FFEE0F9}" srcOrd="0" destOrd="0" presId="urn:microsoft.com/office/officeart/2018/2/layout/IconLabelList"/>
    <dgm:cxn modelId="{3C8FFF2D-45D2-4181-8223-1BDF5D66943F}" type="presParOf" srcId="{E9A6C0AD-8B26-4F80-A873-3BBD4C073214}" destId="{5B901340-F5A6-4E75-812E-03ACF39FB50F}" srcOrd="1" destOrd="0" presId="urn:microsoft.com/office/officeart/2018/2/layout/IconLabelList"/>
    <dgm:cxn modelId="{F2F16A5E-AEE5-4044-81C9-48366F37E2B0}" type="presParOf" srcId="{E9A6C0AD-8B26-4F80-A873-3BBD4C073214}" destId="{0540B6BE-D504-4F9A-94D6-EA6D7026DDEC}" srcOrd="2" destOrd="0" presId="urn:microsoft.com/office/officeart/2018/2/layout/IconLabelList"/>
    <dgm:cxn modelId="{CAD5E925-84D6-4548-9FD8-8B99170AABD9}" type="presParOf" srcId="{8812CD90-4124-4474-8ACD-D32239048FDC}" destId="{0AAF7150-7F22-4D38-91DA-A0BC58C039AC}" srcOrd="7" destOrd="0" presId="urn:microsoft.com/office/officeart/2018/2/layout/IconLabelList"/>
    <dgm:cxn modelId="{CDC513D2-54D4-4D9E-94AF-FE8EE07AC545}" type="presParOf" srcId="{8812CD90-4124-4474-8ACD-D32239048FDC}" destId="{A9286CDE-6F31-4B07-BB25-2C6BB33420BB}" srcOrd="8" destOrd="0" presId="urn:microsoft.com/office/officeart/2018/2/layout/IconLabelList"/>
    <dgm:cxn modelId="{D3B65A0F-E9BC-48B6-92FA-8D131A686898}" type="presParOf" srcId="{A9286CDE-6F31-4B07-BB25-2C6BB33420BB}" destId="{4BFD282A-1A2C-4D25-A60B-AC636795C6BA}" srcOrd="0" destOrd="0" presId="urn:microsoft.com/office/officeart/2018/2/layout/IconLabelList"/>
    <dgm:cxn modelId="{865B294E-188A-4B5E-A7A3-F396A826D18B}" type="presParOf" srcId="{A9286CDE-6F31-4B07-BB25-2C6BB33420BB}" destId="{C55D59F0-570F-47BB-AEF2-EF511FFD58A5}" srcOrd="1" destOrd="0" presId="urn:microsoft.com/office/officeart/2018/2/layout/IconLabelList"/>
    <dgm:cxn modelId="{5C782B33-034D-4FD9-824B-CAA83CFB4C5D}" type="presParOf" srcId="{A9286CDE-6F31-4B07-BB25-2C6BB33420BB}" destId="{B71BF9AE-0B83-4C2E-8021-F3D494D694EB}" srcOrd="2" destOrd="0" presId="urn:microsoft.com/office/officeart/2018/2/layout/IconLabelList"/>
    <dgm:cxn modelId="{6C45E553-BA5D-47EC-B60E-B6761253CD60}" type="presParOf" srcId="{8812CD90-4124-4474-8ACD-D32239048FDC}" destId="{824BF258-C2E2-423B-8BFD-3A2EB151BDFD}" srcOrd="9" destOrd="0" presId="urn:microsoft.com/office/officeart/2018/2/layout/IconLabelList"/>
    <dgm:cxn modelId="{8778D7F3-E356-4605-9550-0ED6093EC4F5}" type="presParOf" srcId="{8812CD90-4124-4474-8ACD-D32239048FDC}" destId="{6347304E-1795-448D-A5D1-4124C642A146}" srcOrd="10" destOrd="0" presId="urn:microsoft.com/office/officeart/2018/2/layout/IconLabelList"/>
    <dgm:cxn modelId="{CD198FEA-954F-4FF5-A6B3-321CB4528DF6}" type="presParOf" srcId="{6347304E-1795-448D-A5D1-4124C642A146}" destId="{D797ABE5-2633-4368-B375-09099C38A6E6}" srcOrd="0" destOrd="0" presId="urn:microsoft.com/office/officeart/2018/2/layout/IconLabelList"/>
    <dgm:cxn modelId="{203ADBDA-5516-4790-80C5-765383F40BD2}" type="presParOf" srcId="{6347304E-1795-448D-A5D1-4124C642A146}" destId="{4770501B-CAD1-4F78-907E-7F7460BA702A}" srcOrd="1" destOrd="0" presId="urn:microsoft.com/office/officeart/2018/2/layout/IconLabelList"/>
    <dgm:cxn modelId="{165184AC-6084-48AB-915B-39851615E3F4}" type="presParOf" srcId="{6347304E-1795-448D-A5D1-4124C642A146}" destId="{344CE0D4-82DA-4E5B-9E00-F2FAADDC629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554556-6D99-4589-A424-081274DA22D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BR"/>
        </a:p>
      </dgm:t>
    </dgm:pt>
    <dgm:pt modelId="{6DF2F2C3-E45B-4505-A5C8-CD27CF0684AA}">
      <dgm:prSet phldrT="[Texto]" custT="1"/>
      <dgm:spPr/>
      <dgm:t>
        <a:bodyPr/>
        <a:lstStyle/>
        <a:p>
          <a:r>
            <a:rPr lang="pt-BR" sz="1800" dirty="0">
              <a:latin typeface="Calibri" panose="020F0502020204030204" pitchFamily="34" charset="0"/>
              <a:cs typeface="Calibri" panose="020F0502020204030204" pitchFamily="34" charset="0"/>
            </a:rPr>
            <a:t>APS</a:t>
          </a:r>
        </a:p>
      </dgm:t>
    </dgm:pt>
    <dgm:pt modelId="{41173B4F-072B-4812-AD6D-3B548F083FEA}" type="parTrans" cxnId="{FDACB0FC-971E-4393-B489-4F8B3F42F9E4}">
      <dgm:prSet/>
      <dgm:spPr/>
      <dgm:t>
        <a:bodyPr/>
        <a:lstStyle/>
        <a:p>
          <a:endParaRPr lang="pt-BR"/>
        </a:p>
      </dgm:t>
    </dgm:pt>
    <dgm:pt modelId="{364931F8-27C3-4E3F-AEDA-1820683D0831}" type="sibTrans" cxnId="{FDACB0FC-971E-4393-B489-4F8B3F42F9E4}">
      <dgm:prSet/>
      <dgm:spPr/>
      <dgm:t>
        <a:bodyPr/>
        <a:lstStyle/>
        <a:p>
          <a:endParaRPr lang="pt-BR"/>
        </a:p>
      </dgm:t>
    </dgm:pt>
    <dgm:pt modelId="{03B54E04-6825-472E-A8B1-DA6BA35E4A75}">
      <dgm:prSet phldrT="[Texto]" custT="1"/>
      <dgm:spPr>
        <a:ln>
          <a:solidFill>
            <a:schemeClr val="accent1">
              <a:shade val="50000"/>
            </a:schemeClr>
          </a:solidFill>
        </a:ln>
      </dgm:spPr>
      <dgm:t>
        <a:bodyPr/>
        <a:lstStyle/>
        <a:p>
          <a:r>
            <a:rPr lang="pt-BR" sz="1600" dirty="0">
              <a:latin typeface="Calibri" panose="020F0502020204030204" pitchFamily="34" charset="0"/>
              <a:cs typeface="Calibri" panose="020F0502020204030204" pitchFamily="34" charset="0"/>
            </a:rPr>
            <a:t>- coordenação do cuidado e atenção contínua da população que está sob sua responsabilidade adstrita, além de ser a porta de entrada prioritária do usuário na rede</a:t>
          </a:r>
        </a:p>
      </dgm:t>
    </dgm:pt>
    <dgm:pt modelId="{13B9AAED-639B-48AE-AA81-CD931DF0E315}" type="parTrans" cxnId="{9E51276C-0196-455C-AA87-23F8FEDB69D7}">
      <dgm:prSet/>
      <dgm:spPr/>
      <dgm:t>
        <a:bodyPr/>
        <a:lstStyle/>
        <a:p>
          <a:endParaRPr lang="pt-BR"/>
        </a:p>
      </dgm:t>
    </dgm:pt>
    <dgm:pt modelId="{6FD15706-128A-4E31-8691-48E4B75317CF}" type="sibTrans" cxnId="{9E51276C-0196-455C-AA87-23F8FEDB69D7}">
      <dgm:prSet/>
      <dgm:spPr/>
      <dgm:t>
        <a:bodyPr/>
        <a:lstStyle/>
        <a:p>
          <a:endParaRPr lang="pt-BR"/>
        </a:p>
      </dgm:t>
    </dgm:pt>
    <dgm:pt modelId="{E9585967-4C19-4464-891A-8738BAA8CF11}">
      <dgm:prSet phldrT="[Texto]" custT="1"/>
      <dgm:spPr>
        <a:solidFill>
          <a:schemeClr val="accent6">
            <a:lumMod val="75000"/>
          </a:schemeClr>
        </a:solidFill>
      </dgm:spPr>
      <dgm:t>
        <a:bodyPr/>
        <a:lstStyle/>
        <a:p>
          <a:r>
            <a:rPr lang="pt-BR" sz="1800" dirty="0">
              <a:latin typeface="Calibri" panose="020F0502020204030204" pitchFamily="34" charset="0"/>
              <a:cs typeface="Calibri" panose="020F0502020204030204" pitchFamily="34" charset="0"/>
            </a:rPr>
            <a:t>Atenção Especializada</a:t>
          </a:r>
        </a:p>
      </dgm:t>
    </dgm:pt>
    <dgm:pt modelId="{22283F28-5370-4858-953D-73B723FC3458}" type="parTrans" cxnId="{F7AD4ED1-A9CC-4C16-9AEB-284E25A30DBD}">
      <dgm:prSet/>
      <dgm:spPr/>
      <dgm:t>
        <a:bodyPr/>
        <a:lstStyle/>
        <a:p>
          <a:endParaRPr lang="pt-BR"/>
        </a:p>
      </dgm:t>
    </dgm:pt>
    <dgm:pt modelId="{ECA4503E-3E38-4052-8676-38A26F8CC13B}" type="sibTrans" cxnId="{F7AD4ED1-A9CC-4C16-9AEB-284E25A30DBD}">
      <dgm:prSet/>
      <dgm:spPr/>
      <dgm:t>
        <a:bodyPr/>
        <a:lstStyle/>
        <a:p>
          <a:endParaRPr lang="pt-BR"/>
        </a:p>
      </dgm:t>
    </dgm:pt>
    <dgm:pt modelId="{A6F5A64C-001A-4D4E-8AEE-5F66DE291A97}">
      <dgm:prSet phldrT="[Texto]" custT="1"/>
      <dgm:spPr>
        <a:solidFill>
          <a:schemeClr val="accent6">
            <a:lumMod val="20000"/>
            <a:lumOff val="80000"/>
            <a:alpha val="90000"/>
          </a:schemeClr>
        </a:solidFill>
        <a:ln>
          <a:solidFill>
            <a:schemeClr val="accent1">
              <a:shade val="50000"/>
            </a:schemeClr>
          </a:solidFill>
        </a:ln>
      </dgm:spPr>
      <dgm:t>
        <a:bodyPr/>
        <a:lstStyle/>
        <a:p>
          <a:endParaRPr lang="pt-BR" sz="1400" dirty="0">
            <a:latin typeface="Calibri" panose="020F0502020204030204" pitchFamily="34" charset="0"/>
            <a:cs typeface="Calibri" panose="020F0502020204030204" pitchFamily="34" charset="0"/>
          </a:endParaRPr>
        </a:p>
        <a:p>
          <a:r>
            <a:rPr lang="pt-BR" sz="1600" dirty="0">
              <a:latin typeface="Calibri" panose="020F0502020204030204" pitchFamily="34" charset="0"/>
              <a:cs typeface="Calibri" panose="020F0502020204030204" pitchFamily="34" charset="0"/>
            </a:rPr>
            <a:t>                   - conjunto de pontos de atenção com diferentes densidades tecnológicas para a realização de ações e serviços de urgência, ambulatorial especializado e hospitalar, apoiando e complementando os serviços da atenção básica</a:t>
          </a:r>
        </a:p>
      </dgm:t>
    </dgm:pt>
    <dgm:pt modelId="{A617A1EC-11A4-4991-98CC-7B243DC5D219}" type="parTrans" cxnId="{BAE4859C-065D-4558-99EE-E57F9E2ADE7B}">
      <dgm:prSet/>
      <dgm:spPr/>
      <dgm:t>
        <a:bodyPr/>
        <a:lstStyle/>
        <a:p>
          <a:endParaRPr lang="pt-BR"/>
        </a:p>
      </dgm:t>
    </dgm:pt>
    <dgm:pt modelId="{10D4A15E-EBBB-4C9A-AD2E-E8090E4C0ACA}" type="sibTrans" cxnId="{BAE4859C-065D-4558-99EE-E57F9E2ADE7B}">
      <dgm:prSet/>
      <dgm:spPr/>
      <dgm:t>
        <a:bodyPr/>
        <a:lstStyle/>
        <a:p>
          <a:endParaRPr lang="pt-BR"/>
        </a:p>
      </dgm:t>
    </dgm:pt>
    <dgm:pt modelId="{C89EC5CC-DF6E-497A-8A4D-7563B95FE99E}" type="pres">
      <dgm:prSet presAssocID="{2E554556-6D99-4589-A424-081274DA22DF}" presName="list" presStyleCnt="0">
        <dgm:presLayoutVars>
          <dgm:dir/>
          <dgm:animLvl val="lvl"/>
        </dgm:presLayoutVars>
      </dgm:prSet>
      <dgm:spPr/>
    </dgm:pt>
    <dgm:pt modelId="{3346E02E-0F62-47BF-B1C6-4DA0554ED650}" type="pres">
      <dgm:prSet presAssocID="{6DF2F2C3-E45B-4505-A5C8-CD27CF0684AA}" presName="posSpace" presStyleCnt="0"/>
      <dgm:spPr/>
    </dgm:pt>
    <dgm:pt modelId="{AEA82745-0CA6-4DAA-9142-52A2AF535826}" type="pres">
      <dgm:prSet presAssocID="{6DF2F2C3-E45B-4505-A5C8-CD27CF0684AA}" presName="vertFlow" presStyleCnt="0"/>
      <dgm:spPr/>
    </dgm:pt>
    <dgm:pt modelId="{766228F1-1532-41B7-99E5-D1FCCEBEA847}" type="pres">
      <dgm:prSet presAssocID="{6DF2F2C3-E45B-4505-A5C8-CD27CF0684AA}" presName="topSpace" presStyleCnt="0"/>
      <dgm:spPr/>
    </dgm:pt>
    <dgm:pt modelId="{948CA106-6B0C-480C-B05D-BB0B2F177AEC}" type="pres">
      <dgm:prSet presAssocID="{6DF2F2C3-E45B-4505-A5C8-CD27CF0684AA}" presName="firstComp" presStyleCnt="0"/>
      <dgm:spPr/>
    </dgm:pt>
    <dgm:pt modelId="{E5DEB947-4624-40D8-8EBD-3C8691E87B94}" type="pres">
      <dgm:prSet presAssocID="{6DF2F2C3-E45B-4505-A5C8-CD27CF0684AA}" presName="firstChild" presStyleLbl="bgAccFollowNode1" presStyleIdx="0" presStyleCnt="2" custScaleX="134024" custScaleY="266960"/>
      <dgm:spPr/>
    </dgm:pt>
    <dgm:pt modelId="{75BBC206-DA92-465D-AA9C-5CB69C286A70}" type="pres">
      <dgm:prSet presAssocID="{6DF2F2C3-E45B-4505-A5C8-CD27CF0684AA}" presName="firstChildTx" presStyleLbl="bgAccFollowNode1" presStyleIdx="0" presStyleCnt="2">
        <dgm:presLayoutVars>
          <dgm:bulletEnabled val="1"/>
        </dgm:presLayoutVars>
      </dgm:prSet>
      <dgm:spPr/>
    </dgm:pt>
    <dgm:pt modelId="{E2BBA3DA-637C-49EB-B64D-B0C3A3BF9B4A}" type="pres">
      <dgm:prSet presAssocID="{6DF2F2C3-E45B-4505-A5C8-CD27CF0684AA}" presName="negSpace" presStyleCnt="0"/>
      <dgm:spPr/>
    </dgm:pt>
    <dgm:pt modelId="{0D3FE494-AF72-4FB0-9759-F75C27FF7042}" type="pres">
      <dgm:prSet presAssocID="{6DF2F2C3-E45B-4505-A5C8-CD27CF0684AA}" presName="circle" presStyleLbl="node1" presStyleIdx="0" presStyleCnt="2"/>
      <dgm:spPr/>
    </dgm:pt>
    <dgm:pt modelId="{B5A8FE2A-4F9B-4C8C-8057-0F9356A7E8E6}" type="pres">
      <dgm:prSet presAssocID="{364931F8-27C3-4E3F-AEDA-1820683D0831}" presName="transSpace" presStyleCnt="0"/>
      <dgm:spPr/>
    </dgm:pt>
    <dgm:pt modelId="{52BE0974-12E6-4569-B611-EE9852AC8167}" type="pres">
      <dgm:prSet presAssocID="{E9585967-4C19-4464-891A-8738BAA8CF11}" presName="posSpace" presStyleCnt="0"/>
      <dgm:spPr/>
    </dgm:pt>
    <dgm:pt modelId="{350827E7-59DF-4558-A92C-A63EEF27EC02}" type="pres">
      <dgm:prSet presAssocID="{E9585967-4C19-4464-891A-8738BAA8CF11}" presName="vertFlow" presStyleCnt="0"/>
      <dgm:spPr/>
    </dgm:pt>
    <dgm:pt modelId="{29DD529C-AF2F-49A8-9BBC-84BA7C614DB2}" type="pres">
      <dgm:prSet presAssocID="{E9585967-4C19-4464-891A-8738BAA8CF11}" presName="topSpace" presStyleCnt="0"/>
      <dgm:spPr/>
    </dgm:pt>
    <dgm:pt modelId="{9BFCB1BA-1FB9-4A5F-8686-3F05C7E7FB0F}" type="pres">
      <dgm:prSet presAssocID="{E9585967-4C19-4464-891A-8738BAA8CF11}" presName="firstComp" presStyleCnt="0"/>
      <dgm:spPr/>
    </dgm:pt>
    <dgm:pt modelId="{DA2F2820-F636-4084-AA10-CE68BF101A26}" type="pres">
      <dgm:prSet presAssocID="{E9585967-4C19-4464-891A-8738BAA8CF11}" presName="firstChild" presStyleLbl="bgAccFollowNode1" presStyleIdx="1" presStyleCnt="2" custScaleX="127891" custScaleY="268452"/>
      <dgm:spPr/>
    </dgm:pt>
    <dgm:pt modelId="{33E2707E-EAEE-494E-8C41-3191AD40421A}" type="pres">
      <dgm:prSet presAssocID="{E9585967-4C19-4464-891A-8738BAA8CF11}" presName="firstChildTx" presStyleLbl="bgAccFollowNode1" presStyleIdx="1" presStyleCnt="2">
        <dgm:presLayoutVars>
          <dgm:bulletEnabled val="1"/>
        </dgm:presLayoutVars>
      </dgm:prSet>
      <dgm:spPr/>
    </dgm:pt>
    <dgm:pt modelId="{9EF79222-001B-4648-B4A8-772050957E3A}" type="pres">
      <dgm:prSet presAssocID="{E9585967-4C19-4464-891A-8738BAA8CF11}" presName="negSpace" presStyleCnt="0"/>
      <dgm:spPr/>
    </dgm:pt>
    <dgm:pt modelId="{D4989EF7-BAD4-49F1-A3FB-E0C0927BB7DA}" type="pres">
      <dgm:prSet presAssocID="{E9585967-4C19-4464-891A-8738BAA8CF11}" presName="circle" presStyleLbl="node1" presStyleIdx="1" presStyleCnt="2" custScaleX="157312" custLinFactNeighborX="-29757" custLinFactNeighborY="-1082"/>
      <dgm:spPr/>
    </dgm:pt>
  </dgm:ptLst>
  <dgm:cxnLst>
    <dgm:cxn modelId="{5626C61B-4056-450B-A179-89E61A80D222}" type="presOf" srcId="{E9585967-4C19-4464-891A-8738BAA8CF11}" destId="{D4989EF7-BAD4-49F1-A3FB-E0C0927BB7DA}" srcOrd="0" destOrd="0" presId="urn:microsoft.com/office/officeart/2005/8/layout/hList9"/>
    <dgm:cxn modelId="{FAE89E2D-CFBB-4BF1-B8B6-F5E3277A37A9}" type="presOf" srcId="{03B54E04-6825-472E-A8B1-DA6BA35E4A75}" destId="{75BBC206-DA92-465D-AA9C-5CB69C286A70}" srcOrd="1" destOrd="0" presId="urn:microsoft.com/office/officeart/2005/8/layout/hList9"/>
    <dgm:cxn modelId="{0AA2305D-EE83-49E9-9105-008A3585DE3A}" type="presOf" srcId="{6DF2F2C3-E45B-4505-A5C8-CD27CF0684AA}" destId="{0D3FE494-AF72-4FB0-9759-F75C27FF7042}" srcOrd="0" destOrd="0" presId="urn:microsoft.com/office/officeart/2005/8/layout/hList9"/>
    <dgm:cxn modelId="{9E51276C-0196-455C-AA87-23F8FEDB69D7}" srcId="{6DF2F2C3-E45B-4505-A5C8-CD27CF0684AA}" destId="{03B54E04-6825-472E-A8B1-DA6BA35E4A75}" srcOrd="0" destOrd="0" parTransId="{13B9AAED-639B-48AE-AA81-CD931DF0E315}" sibTransId="{6FD15706-128A-4E31-8691-48E4B75317CF}"/>
    <dgm:cxn modelId="{1F832F5A-A437-444B-8BC2-D8D62127C10A}" type="presOf" srcId="{A6F5A64C-001A-4D4E-8AEE-5F66DE291A97}" destId="{33E2707E-EAEE-494E-8C41-3191AD40421A}" srcOrd="1" destOrd="0" presId="urn:microsoft.com/office/officeart/2005/8/layout/hList9"/>
    <dgm:cxn modelId="{DC6AE28E-9155-47D3-9764-23A1711489D4}" type="presOf" srcId="{A6F5A64C-001A-4D4E-8AEE-5F66DE291A97}" destId="{DA2F2820-F636-4084-AA10-CE68BF101A26}" srcOrd="0" destOrd="0" presId="urn:microsoft.com/office/officeart/2005/8/layout/hList9"/>
    <dgm:cxn modelId="{BAE4859C-065D-4558-99EE-E57F9E2ADE7B}" srcId="{E9585967-4C19-4464-891A-8738BAA8CF11}" destId="{A6F5A64C-001A-4D4E-8AEE-5F66DE291A97}" srcOrd="0" destOrd="0" parTransId="{A617A1EC-11A4-4991-98CC-7B243DC5D219}" sibTransId="{10D4A15E-EBBB-4C9A-AD2E-E8090E4C0ACA}"/>
    <dgm:cxn modelId="{F7AD4ED1-A9CC-4C16-9AEB-284E25A30DBD}" srcId="{2E554556-6D99-4589-A424-081274DA22DF}" destId="{E9585967-4C19-4464-891A-8738BAA8CF11}" srcOrd="1" destOrd="0" parTransId="{22283F28-5370-4858-953D-73B723FC3458}" sibTransId="{ECA4503E-3E38-4052-8676-38A26F8CC13B}"/>
    <dgm:cxn modelId="{6C4597DD-A1C9-47C4-9A22-2220008E8FD7}" type="presOf" srcId="{03B54E04-6825-472E-A8B1-DA6BA35E4A75}" destId="{E5DEB947-4624-40D8-8EBD-3C8691E87B94}" srcOrd="0" destOrd="0" presId="urn:microsoft.com/office/officeart/2005/8/layout/hList9"/>
    <dgm:cxn modelId="{C20759F2-BAAB-4204-869F-DED510777C05}" type="presOf" srcId="{2E554556-6D99-4589-A424-081274DA22DF}" destId="{C89EC5CC-DF6E-497A-8A4D-7563B95FE99E}" srcOrd="0" destOrd="0" presId="urn:microsoft.com/office/officeart/2005/8/layout/hList9"/>
    <dgm:cxn modelId="{FDACB0FC-971E-4393-B489-4F8B3F42F9E4}" srcId="{2E554556-6D99-4589-A424-081274DA22DF}" destId="{6DF2F2C3-E45B-4505-A5C8-CD27CF0684AA}" srcOrd="0" destOrd="0" parTransId="{41173B4F-072B-4812-AD6D-3B548F083FEA}" sibTransId="{364931F8-27C3-4E3F-AEDA-1820683D0831}"/>
    <dgm:cxn modelId="{FC2E17C8-67B6-4715-9A9B-7646C2B6D940}" type="presParOf" srcId="{C89EC5CC-DF6E-497A-8A4D-7563B95FE99E}" destId="{3346E02E-0F62-47BF-B1C6-4DA0554ED650}" srcOrd="0" destOrd="0" presId="urn:microsoft.com/office/officeart/2005/8/layout/hList9"/>
    <dgm:cxn modelId="{15E7E6CF-1A1E-4019-A7B4-03B166CD6888}" type="presParOf" srcId="{C89EC5CC-DF6E-497A-8A4D-7563B95FE99E}" destId="{AEA82745-0CA6-4DAA-9142-52A2AF535826}" srcOrd="1" destOrd="0" presId="urn:microsoft.com/office/officeart/2005/8/layout/hList9"/>
    <dgm:cxn modelId="{AEE5AA3C-8564-4FE3-B1CA-0B7EE11503E0}" type="presParOf" srcId="{AEA82745-0CA6-4DAA-9142-52A2AF535826}" destId="{766228F1-1532-41B7-99E5-D1FCCEBEA847}" srcOrd="0" destOrd="0" presId="urn:microsoft.com/office/officeart/2005/8/layout/hList9"/>
    <dgm:cxn modelId="{CF856F4B-4216-4BF8-943A-20B6E7FDBE0D}" type="presParOf" srcId="{AEA82745-0CA6-4DAA-9142-52A2AF535826}" destId="{948CA106-6B0C-480C-B05D-BB0B2F177AEC}" srcOrd="1" destOrd="0" presId="urn:microsoft.com/office/officeart/2005/8/layout/hList9"/>
    <dgm:cxn modelId="{73F0BF87-F126-4AB9-9189-66EFF59511EB}" type="presParOf" srcId="{948CA106-6B0C-480C-B05D-BB0B2F177AEC}" destId="{E5DEB947-4624-40D8-8EBD-3C8691E87B94}" srcOrd="0" destOrd="0" presId="urn:microsoft.com/office/officeart/2005/8/layout/hList9"/>
    <dgm:cxn modelId="{788EACBE-39BA-4527-935E-6C1F4C235CD6}" type="presParOf" srcId="{948CA106-6B0C-480C-B05D-BB0B2F177AEC}" destId="{75BBC206-DA92-465D-AA9C-5CB69C286A70}" srcOrd="1" destOrd="0" presId="urn:microsoft.com/office/officeart/2005/8/layout/hList9"/>
    <dgm:cxn modelId="{97845C98-0F93-4A7B-B4D9-ABB44BBAAFEC}" type="presParOf" srcId="{C89EC5CC-DF6E-497A-8A4D-7563B95FE99E}" destId="{E2BBA3DA-637C-49EB-B64D-B0C3A3BF9B4A}" srcOrd="2" destOrd="0" presId="urn:microsoft.com/office/officeart/2005/8/layout/hList9"/>
    <dgm:cxn modelId="{5E5EF576-9731-411C-9277-1856390F8ED6}" type="presParOf" srcId="{C89EC5CC-DF6E-497A-8A4D-7563B95FE99E}" destId="{0D3FE494-AF72-4FB0-9759-F75C27FF7042}" srcOrd="3" destOrd="0" presId="urn:microsoft.com/office/officeart/2005/8/layout/hList9"/>
    <dgm:cxn modelId="{5B3DF5B7-73A0-4E56-8CFA-497960F9883D}" type="presParOf" srcId="{C89EC5CC-DF6E-497A-8A4D-7563B95FE99E}" destId="{B5A8FE2A-4F9B-4C8C-8057-0F9356A7E8E6}" srcOrd="4" destOrd="0" presId="urn:microsoft.com/office/officeart/2005/8/layout/hList9"/>
    <dgm:cxn modelId="{04DE861F-04C6-4A03-8330-8D1BF9E0D218}" type="presParOf" srcId="{C89EC5CC-DF6E-497A-8A4D-7563B95FE99E}" destId="{52BE0974-12E6-4569-B611-EE9852AC8167}" srcOrd="5" destOrd="0" presId="urn:microsoft.com/office/officeart/2005/8/layout/hList9"/>
    <dgm:cxn modelId="{C0D824B9-18F1-4E86-9D6E-3468F317CFE0}" type="presParOf" srcId="{C89EC5CC-DF6E-497A-8A4D-7563B95FE99E}" destId="{350827E7-59DF-4558-A92C-A63EEF27EC02}" srcOrd="6" destOrd="0" presId="urn:microsoft.com/office/officeart/2005/8/layout/hList9"/>
    <dgm:cxn modelId="{90AACB8D-076C-412D-AC4C-F9079D93E0AF}" type="presParOf" srcId="{350827E7-59DF-4558-A92C-A63EEF27EC02}" destId="{29DD529C-AF2F-49A8-9BBC-84BA7C614DB2}" srcOrd="0" destOrd="0" presId="urn:microsoft.com/office/officeart/2005/8/layout/hList9"/>
    <dgm:cxn modelId="{C5FD7E12-A306-4A8E-80DA-B1E7C219EA44}" type="presParOf" srcId="{350827E7-59DF-4558-A92C-A63EEF27EC02}" destId="{9BFCB1BA-1FB9-4A5F-8686-3F05C7E7FB0F}" srcOrd="1" destOrd="0" presId="urn:microsoft.com/office/officeart/2005/8/layout/hList9"/>
    <dgm:cxn modelId="{62015FCC-50C3-4D93-8DED-81C80741B374}" type="presParOf" srcId="{9BFCB1BA-1FB9-4A5F-8686-3F05C7E7FB0F}" destId="{DA2F2820-F636-4084-AA10-CE68BF101A26}" srcOrd="0" destOrd="0" presId="urn:microsoft.com/office/officeart/2005/8/layout/hList9"/>
    <dgm:cxn modelId="{FE6E5FA6-7A02-407C-AFEB-E27C8CB16D4B}" type="presParOf" srcId="{9BFCB1BA-1FB9-4A5F-8686-3F05C7E7FB0F}" destId="{33E2707E-EAEE-494E-8C41-3191AD40421A}" srcOrd="1" destOrd="0" presId="urn:microsoft.com/office/officeart/2005/8/layout/hList9"/>
    <dgm:cxn modelId="{79CBC790-1A1B-43FC-9FCC-47643197CD06}" type="presParOf" srcId="{C89EC5CC-DF6E-497A-8A4D-7563B95FE99E}" destId="{9EF79222-001B-4648-B4A8-772050957E3A}" srcOrd="7" destOrd="0" presId="urn:microsoft.com/office/officeart/2005/8/layout/hList9"/>
    <dgm:cxn modelId="{1F1D5D80-65F8-4894-A946-8165E69FA3C3}" type="presParOf" srcId="{C89EC5CC-DF6E-497A-8A4D-7563B95FE99E}" destId="{D4989EF7-BAD4-49F1-A3FB-E0C0927BB7DA}"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EE12D0-A260-4C1B-A503-FDE6661F51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AF71457-345B-4977-BFA8-7037960E0997}">
      <dgm:prSet/>
      <dgm:spPr/>
      <dgm:t>
        <a:bodyPr/>
        <a:lstStyle/>
        <a:p>
          <a:r>
            <a:rPr lang="pt-BR"/>
            <a:t>Promover ações e estratégias integradas no Sistema Único de Saúde para a prevenção, diagnóstico, tratamento e cuidados de qualidade às pessoas com doenças raras, visando garantir: </a:t>
          </a:r>
          <a:endParaRPr lang="en-US"/>
        </a:p>
      </dgm:t>
    </dgm:pt>
    <dgm:pt modelId="{C1D1A4FA-CB7A-4024-86B4-C0D68E3EF610}" type="parTrans" cxnId="{CF2E9101-9014-47D6-A7A7-011E1DFFE2B9}">
      <dgm:prSet/>
      <dgm:spPr/>
      <dgm:t>
        <a:bodyPr/>
        <a:lstStyle/>
        <a:p>
          <a:endParaRPr lang="en-US"/>
        </a:p>
      </dgm:t>
    </dgm:pt>
    <dgm:pt modelId="{2F6AAA94-6190-4354-9527-6FAAC4382169}" type="sibTrans" cxnId="{CF2E9101-9014-47D6-A7A7-011E1DFFE2B9}">
      <dgm:prSet/>
      <dgm:spPr/>
      <dgm:t>
        <a:bodyPr/>
        <a:lstStyle/>
        <a:p>
          <a:endParaRPr lang="en-US"/>
        </a:p>
      </dgm:t>
    </dgm:pt>
    <dgm:pt modelId="{2E1FF1C6-7719-4E83-AADD-829E5CB618DE}">
      <dgm:prSet/>
      <dgm:spPr/>
      <dgm:t>
        <a:bodyPr/>
        <a:lstStyle/>
        <a:p>
          <a:r>
            <a:rPr lang="pt-BR"/>
            <a:t>(a) a universalidade no acesso aos serviços de saúde, promovendo e induzindo a organização de ações para garantir adequados níveis de cuidado especializado, em ação sinérgica com a atenção básica ; </a:t>
          </a:r>
          <a:endParaRPr lang="en-US"/>
        </a:p>
      </dgm:t>
    </dgm:pt>
    <dgm:pt modelId="{AD122D87-54B4-4A77-96EB-04DA160E025F}" type="parTrans" cxnId="{3F01CE6C-430D-40B5-ADB0-74FE70E9F250}">
      <dgm:prSet/>
      <dgm:spPr/>
      <dgm:t>
        <a:bodyPr/>
        <a:lstStyle/>
        <a:p>
          <a:endParaRPr lang="en-US"/>
        </a:p>
      </dgm:t>
    </dgm:pt>
    <dgm:pt modelId="{61D65759-E704-4C17-8969-D347FE08C205}" type="sibTrans" cxnId="{3F01CE6C-430D-40B5-ADB0-74FE70E9F250}">
      <dgm:prSet/>
      <dgm:spPr/>
      <dgm:t>
        <a:bodyPr/>
        <a:lstStyle/>
        <a:p>
          <a:endParaRPr lang="en-US"/>
        </a:p>
      </dgm:t>
    </dgm:pt>
    <dgm:pt modelId="{6FF1A210-0ED7-47F2-B8A6-A6535EE0671C}">
      <dgm:prSet/>
      <dgm:spPr/>
      <dgm:t>
        <a:bodyPr/>
        <a:lstStyle/>
        <a:p>
          <a:r>
            <a:rPr lang="pt-BR"/>
            <a:t>(b) a integralidade da assistência em saúde, mediante articulação contínua de ações e serviços que atendam a população afetada por doenças raras; e, </a:t>
          </a:r>
          <a:endParaRPr lang="en-US"/>
        </a:p>
      </dgm:t>
    </dgm:pt>
    <dgm:pt modelId="{BD51135B-CDBF-45C9-84D2-52510F083209}" type="parTrans" cxnId="{F2C0FCE3-4515-44E0-BDD9-827364BA7FAE}">
      <dgm:prSet/>
      <dgm:spPr/>
      <dgm:t>
        <a:bodyPr/>
        <a:lstStyle/>
        <a:p>
          <a:endParaRPr lang="en-US"/>
        </a:p>
      </dgm:t>
    </dgm:pt>
    <dgm:pt modelId="{CDF4F594-04DD-4D38-A40F-E37D90A1D091}" type="sibTrans" cxnId="{F2C0FCE3-4515-44E0-BDD9-827364BA7FAE}">
      <dgm:prSet/>
      <dgm:spPr/>
      <dgm:t>
        <a:bodyPr/>
        <a:lstStyle/>
        <a:p>
          <a:endParaRPr lang="en-US"/>
        </a:p>
      </dgm:t>
    </dgm:pt>
    <dgm:pt modelId="{699FCBA6-6779-4DE4-8068-E580009B5B17}">
      <dgm:prSet/>
      <dgm:spPr/>
      <dgm:t>
        <a:bodyPr/>
        <a:lstStyle/>
        <a:p>
          <a:r>
            <a:rPr lang="pt-BR" dirty="0"/>
            <a:t>(c) a equidade nos cuidados em saúde, reconhecendo as necessidades de grupos específicos de pessoas com doenças raras e atuando para reduzir o impacto de suas diferenças, com a finalidade de promover qualidade de vida e valor em saúde.</a:t>
          </a:r>
          <a:endParaRPr lang="en-US" dirty="0"/>
        </a:p>
      </dgm:t>
    </dgm:pt>
    <dgm:pt modelId="{425CE23F-280F-4040-BB7B-2ADA52CBC4E8}" type="parTrans" cxnId="{99919B36-0A35-479D-BFAB-96F5100D4DB1}">
      <dgm:prSet/>
      <dgm:spPr/>
      <dgm:t>
        <a:bodyPr/>
        <a:lstStyle/>
        <a:p>
          <a:endParaRPr lang="en-US"/>
        </a:p>
      </dgm:t>
    </dgm:pt>
    <dgm:pt modelId="{4D4CB334-0F62-43E1-8982-EE3F7CB7AD17}" type="sibTrans" cxnId="{99919B36-0A35-479D-BFAB-96F5100D4DB1}">
      <dgm:prSet/>
      <dgm:spPr/>
      <dgm:t>
        <a:bodyPr/>
        <a:lstStyle/>
        <a:p>
          <a:endParaRPr lang="en-US"/>
        </a:p>
      </dgm:t>
    </dgm:pt>
    <dgm:pt modelId="{85ABBF52-4CA2-43B7-81AB-A25BB385FC4D}" type="pres">
      <dgm:prSet presAssocID="{68EE12D0-A260-4C1B-A503-FDE6661F5101}" presName="vert0" presStyleCnt="0">
        <dgm:presLayoutVars>
          <dgm:dir/>
          <dgm:animOne val="branch"/>
          <dgm:animLvl val="lvl"/>
        </dgm:presLayoutVars>
      </dgm:prSet>
      <dgm:spPr/>
    </dgm:pt>
    <dgm:pt modelId="{FECB98A2-DE32-4C15-8C4D-C05C54D5DD98}" type="pres">
      <dgm:prSet presAssocID="{CAF71457-345B-4977-BFA8-7037960E0997}" presName="thickLine" presStyleLbl="alignNode1" presStyleIdx="0" presStyleCnt="4"/>
      <dgm:spPr/>
    </dgm:pt>
    <dgm:pt modelId="{4579C51E-5FA8-47D2-9B45-ADDFE52CCFD6}" type="pres">
      <dgm:prSet presAssocID="{CAF71457-345B-4977-BFA8-7037960E0997}" presName="horz1" presStyleCnt="0"/>
      <dgm:spPr/>
    </dgm:pt>
    <dgm:pt modelId="{316BA10A-5071-4A62-912C-5A39C6DADC28}" type="pres">
      <dgm:prSet presAssocID="{CAF71457-345B-4977-BFA8-7037960E0997}" presName="tx1" presStyleLbl="revTx" presStyleIdx="0" presStyleCnt="4"/>
      <dgm:spPr/>
    </dgm:pt>
    <dgm:pt modelId="{E1EBEB64-B8E6-4151-AE53-365EB9844445}" type="pres">
      <dgm:prSet presAssocID="{CAF71457-345B-4977-BFA8-7037960E0997}" presName="vert1" presStyleCnt="0"/>
      <dgm:spPr/>
    </dgm:pt>
    <dgm:pt modelId="{2F0BC1A2-5897-46F7-BE2A-9F8854E5156B}" type="pres">
      <dgm:prSet presAssocID="{2E1FF1C6-7719-4E83-AADD-829E5CB618DE}" presName="thickLine" presStyleLbl="alignNode1" presStyleIdx="1" presStyleCnt="4"/>
      <dgm:spPr/>
    </dgm:pt>
    <dgm:pt modelId="{745CDEEB-BB97-41EB-835B-6CB1BC8BFA55}" type="pres">
      <dgm:prSet presAssocID="{2E1FF1C6-7719-4E83-AADD-829E5CB618DE}" presName="horz1" presStyleCnt="0"/>
      <dgm:spPr/>
    </dgm:pt>
    <dgm:pt modelId="{57E83275-DD5A-4123-81D4-FF2E179F619A}" type="pres">
      <dgm:prSet presAssocID="{2E1FF1C6-7719-4E83-AADD-829E5CB618DE}" presName="tx1" presStyleLbl="revTx" presStyleIdx="1" presStyleCnt="4"/>
      <dgm:spPr/>
    </dgm:pt>
    <dgm:pt modelId="{4AA4A82B-1E21-45C8-962D-8B887C1D9C1F}" type="pres">
      <dgm:prSet presAssocID="{2E1FF1C6-7719-4E83-AADD-829E5CB618DE}" presName="vert1" presStyleCnt="0"/>
      <dgm:spPr/>
    </dgm:pt>
    <dgm:pt modelId="{46EFFFA4-2BA3-4955-86D4-781495BB90A5}" type="pres">
      <dgm:prSet presAssocID="{6FF1A210-0ED7-47F2-B8A6-A6535EE0671C}" presName="thickLine" presStyleLbl="alignNode1" presStyleIdx="2" presStyleCnt="4"/>
      <dgm:spPr/>
    </dgm:pt>
    <dgm:pt modelId="{67ABB159-F080-48A2-8F70-A15B02ED5461}" type="pres">
      <dgm:prSet presAssocID="{6FF1A210-0ED7-47F2-B8A6-A6535EE0671C}" presName="horz1" presStyleCnt="0"/>
      <dgm:spPr/>
    </dgm:pt>
    <dgm:pt modelId="{24D2FE7C-CB11-420C-92F6-A9BCF0013ED5}" type="pres">
      <dgm:prSet presAssocID="{6FF1A210-0ED7-47F2-B8A6-A6535EE0671C}" presName="tx1" presStyleLbl="revTx" presStyleIdx="2" presStyleCnt="4"/>
      <dgm:spPr/>
    </dgm:pt>
    <dgm:pt modelId="{926615D9-FBC3-47FF-9829-4142C4B0A2CD}" type="pres">
      <dgm:prSet presAssocID="{6FF1A210-0ED7-47F2-B8A6-A6535EE0671C}" presName="vert1" presStyleCnt="0"/>
      <dgm:spPr/>
    </dgm:pt>
    <dgm:pt modelId="{2193C503-B04C-41E4-BA64-95987F431E1F}" type="pres">
      <dgm:prSet presAssocID="{699FCBA6-6779-4DE4-8068-E580009B5B17}" presName="thickLine" presStyleLbl="alignNode1" presStyleIdx="3" presStyleCnt="4"/>
      <dgm:spPr/>
    </dgm:pt>
    <dgm:pt modelId="{743B4AE7-868B-4BBB-9ADB-FAC788B7B232}" type="pres">
      <dgm:prSet presAssocID="{699FCBA6-6779-4DE4-8068-E580009B5B17}" presName="horz1" presStyleCnt="0"/>
      <dgm:spPr/>
    </dgm:pt>
    <dgm:pt modelId="{3C9C9629-5955-432F-9EA4-FF01F379F557}" type="pres">
      <dgm:prSet presAssocID="{699FCBA6-6779-4DE4-8068-E580009B5B17}" presName="tx1" presStyleLbl="revTx" presStyleIdx="3" presStyleCnt="4"/>
      <dgm:spPr/>
    </dgm:pt>
    <dgm:pt modelId="{D60F4F06-FF11-4DC8-AE42-69EE37E750C5}" type="pres">
      <dgm:prSet presAssocID="{699FCBA6-6779-4DE4-8068-E580009B5B17}" presName="vert1" presStyleCnt="0"/>
      <dgm:spPr/>
    </dgm:pt>
  </dgm:ptLst>
  <dgm:cxnLst>
    <dgm:cxn modelId="{CF2E9101-9014-47D6-A7A7-011E1DFFE2B9}" srcId="{68EE12D0-A260-4C1B-A503-FDE6661F5101}" destId="{CAF71457-345B-4977-BFA8-7037960E0997}" srcOrd="0" destOrd="0" parTransId="{C1D1A4FA-CB7A-4024-86B4-C0D68E3EF610}" sibTransId="{2F6AAA94-6190-4354-9527-6FAAC4382169}"/>
    <dgm:cxn modelId="{8032A60E-CE58-41EF-BD11-BF4883D086B1}" type="presOf" srcId="{68EE12D0-A260-4C1B-A503-FDE6661F5101}" destId="{85ABBF52-4CA2-43B7-81AB-A25BB385FC4D}" srcOrd="0" destOrd="0" presId="urn:microsoft.com/office/officeart/2008/layout/LinedList"/>
    <dgm:cxn modelId="{D70DD71A-C781-4E46-9267-B0D71D11F05D}" type="presOf" srcId="{2E1FF1C6-7719-4E83-AADD-829E5CB618DE}" destId="{57E83275-DD5A-4123-81D4-FF2E179F619A}" srcOrd="0" destOrd="0" presId="urn:microsoft.com/office/officeart/2008/layout/LinedList"/>
    <dgm:cxn modelId="{99919B36-0A35-479D-BFAB-96F5100D4DB1}" srcId="{68EE12D0-A260-4C1B-A503-FDE6661F5101}" destId="{699FCBA6-6779-4DE4-8068-E580009B5B17}" srcOrd="3" destOrd="0" parTransId="{425CE23F-280F-4040-BB7B-2ADA52CBC4E8}" sibTransId="{4D4CB334-0F62-43E1-8982-EE3F7CB7AD17}"/>
    <dgm:cxn modelId="{3F01CE6C-430D-40B5-ADB0-74FE70E9F250}" srcId="{68EE12D0-A260-4C1B-A503-FDE6661F5101}" destId="{2E1FF1C6-7719-4E83-AADD-829E5CB618DE}" srcOrd="1" destOrd="0" parTransId="{AD122D87-54B4-4A77-96EB-04DA160E025F}" sibTransId="{61D65759-E704-4C17-8969-D347FE08C205}"/>
    <dgm:cxn modelId="{5D68C499-4B3D-49EC-86C6-114A240B78EC}" type="presOf" srcId="{699FCBA6-6779-4DE4-8068-E580009B5B17}" destId="{3C9C9629-5955-432F-9EA4-FF01F379F557}" srcOrd="0" destOrd="0" presId="urn:microsoft.com/office/officeart/2008/layout/LinedList"/>
    <dgm:cxn modelId="{7CF8AAC4-8391-46EC-B53A-ED3EA22DF2A4}" type="presOf" srcId="{CAF71457-345B-4977-BFA8-7037960E0997}" destId="{316BA10A-5071-4A62-912C-5A39C6DADC28}" srcOrd="0" destOrd="0" presId="urn:microsoft.com/office/officeart/2008/layout/LinedList"/>
    <dgm:cxn modelId="{F2C0FCE3-4515-44E0-BDD9-827364BA7FAE}" srcId="{68EE12D0-A260-4C1B-A503-FDE6661F5101}" destId="{6FF1A210-0ED7-47F2-B8A6-A6535EE0671C}" srcOrd="2" destOrd="0" parTransId="{BD51135B-CDBF-45C9-84D2-52510F083209}" sibTransId="{CDF4F594-04DD-4D38-A40F-E37D90A1D091}"/>
    <dgm:cxn modelId="{92A6FDF0-5DEE-49D3-BBF6-4D8FD9363DE0}" type="presOf" srcId="{6FF1A210-0ED7-47F2-B8A6-A6535EE0671C}" destId="{24D2FE7C-CB11-420C-92F6-A9BCF0013ED5}" srcOrd="0" destOrd="0" presId="urn:microsoft.com/office/officeart/2008/layout/LinedList"/>
    <dgm:cxn modelId="{93D685B9-C998-4092-9373-0095E0097CFB}" type="presParOf" srcId="{85ABBF52-4CA2-43B7-81AB-A25BB385FC4D}" destId="{FECB98A2-DE32-4C15-8C4D-C05C54D5DD98}" srcOrd="0" destOrd="0" presId="urn:microsoft.com/office/officeart/2008/layout/LinedList"/>
    <dgm:cxn modelId="{9712DA4C-95E6-432C-AC92-9453CCDD60EB}" type="presParOf" srcId="{85ABBF52-4CA2-43B7-81AB-A25BB385FC4D}" destId="{4579C51E-5FA8-47D2-9B45-ADDFE52CCFD6}" srcOrd="1" destOrd="0" presId="urn:microsoft.com/office/officeart/2008/layout/LinedList"/>
    <dgm:cxn modelId="{07316D9E-2567-4F97-93D7-60C7C6CB9AD3}" type="presParOf" srcId="{4579C51E-5FA8-47D2-9B45-ADDFE52CCFD6}" destId="{316BA10A-5071-4A62-912C-5A39C6DADC28}" srcOrd="0" destOrd="0" presId="urn:microsoft.com/office/officeart/2008/layout/LinedList"/>
    <dgm:cxn modelId="{6A54F74F-B9BB-4E2E-8FFE-728BDA8B6079}" type="presParOf" srcId="{4579C51E-5FA8-47D2-9B45-ADDFE52CCFD6}" destId="{E1EBEB64-B8E6-4151-AE53-365EB9844445}" srcOrd="1" destOrd="0" presId="urn:microsoft.com/office/officeart/2008/layout/LinedList"/>
    <dgm:cxn modelId="{F50E9706-F96F-4573-A0C6-C5A0797A010B}" type="presParOf" srcId="{85ABBF52-4CA2-43B7-81AB-A25BB385FC4D}" destId="{2F0BC1A2-5897-46F7-BE2A-9F8854E5156B}" srcOrd="2" destOrd="0" presId="urn:microsoft.com/office/officeart/2008/layout/LinedList"/>
    <dgm:cxn modelId="{2E4442F3-92D4-44B6-8D3A-33BBA81FFC39}" type="presParOf" srcId="{85ABBF52-4CA2-43B7-81AB-A25BB385FC4D}" destId="{745CDEEB-BB97-41EB-835B-6CB1BC8BFA55}" srcOrd="3" destOrd="0" presId="urn:microsoft.com/office/officeart/2008/layout/LinedList"/>
    <dgm:cxn modelId="{71F5FA06-4E49-4859-B020-13A9C51FB2F8}" type="presParOf" srcId="{745CDEEB-BB97-41EB-835B-6CB1BC8BFA55}" destId="{57E83275-DD5A-4123-81D4-FF2E179F619A}" srcOrd="0" destOrd="0" presId="urn:microsoft.com/office/officeart/2008/layout/LinedList"/>
    <dgm:cxn modelId="{938ABA24-8888-4C8D-BDD2-5881E0AD8ABB}" type="presParOf" srcId="{745CDEEB-BB97-41EB-835B-6CB1BC8BFA55}" destId="{4AA4A82B-1E21-45C8-962D-8B887C1D9C1F}" srcOrd="1" destOrd="0" presId="urn:microsoft.com/office/officeart/2008/layout/LinedList"/>
    <dgm:cxn modelId="{3D0D4A10-767B-40C2-A3A0-94D3CC157302}" type="presParOf" srcId="{85ABBF52-4CA2-43B7-81AB-A25BB385FC4D}" destId="{46EFFFA4-2BA3-4955-86D4-781495BB90A5}" srcOrd="4" destOrd="0" presId="urn:microsoft.com/office/officeart/2008/layout/LinedList"/>
    <dgm:cxn modelId="{A09CE3AC-EB38-40BA-A7AC-997AEE63CEDB}" type="presParOf" srcId="{85ABBF52-4CA2-43B7-81AB-A25BB385FC4D}" destId="{67ABB159-F080-48A2-8F70-A15B02ED5461}" srcOrd="5" destOrd="0" presId="urn:microsoft.com/office/officeart/2008/layout/LinedList"/>
    <dgm:cxn modelId="{4E2851D9-EF1A-4D04-A742-482ADB5484A8}" type="presParOf" srcId="{67ABB159-F080-48A2-8F70-A15B02ED5461}" destId="{24D2FE7C-CB11-420C-92F6-A9BCF0013ED5}" srcOrd="0" destOrd="0" presId="urn:microsoft.com/office/officeart/2008/layout/LinedList"/>
    <dgm:cxn modelId="{433B13C2-803E-42D0-9D0B-3423AEB5F005}" type="presParOf" srcId="{67ABB159-F080-48A2-8F70-A15B02ED5461}" destId="{926615D9-FBC3-47FF-9829-4142C4B0A2CD}" srcOrd="1" destOrd="0" presId="urn:microsoft.com/office/officeart/2008/layout/LinedList"/>
    <dgm:cxn modelId="{4B66AACB-A098-4A9C-B97B-BAC1958A3902}" type="presParOf" srcId="{85ABBF52-4CA2-43B7-81AB-A25BB385FC4D}" destId="{2193C503-B04C-41E4-BA64-95987F431E1F}" srcOrd="6" destOrd="0" presId="urn:microsoft.com/office/officeart/2008/layout/LinedList"/>
    <dgm:cxn modelId="{7F0A6D7A-875B-49D8-BD02-443C37F9DD3D}" type="presParOf" srcId="{85ABBF52-4CA2-43B7-81AB-A25BB385FC4D}" destId="{743B4AE7-868B-4BBB-9ADB-FAC788B7B232}" srcOrd="7" destOrd="0" presId="urn:microsoft.com/office/officeart/2008/layout/LinedList"/>
    <dgm:cxn modelId="{8FB27B48-D240-4DB9-8117-6FE01C4DBEB6}" type="presParOf" srcId="{743B4AE7-868B-4BBB-9ADB-FAC788B7B232}" destId="{3C9C9629-5955-432F-9EA4-FF01F379F557}" srcOrd="0" destOrd="0" presId="urn:microsoft.com/office/officeart/2008/layout/LinedList"/>
    <dgm:cxn modelId="{EF321268-66BA-47AD-B85E-7B0D791DC125}" type="presParOf" srcId="{743B4AE7-868B-4BBB-9ADB-FAC788B7B232}" destId="{D60F4F06-FF11-4DC8-AE42-69EE37E750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46174B-A9D0-42C4-8F90-6FAC56DC7C4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pt-BR"/>
        </a:p>
      </dgm:t>
    </dgm:pt>
    <dgm:pt modelId="{E8046B1B-79D5-4C37-844B-72A0E60A5757}">
      <dgm:prSet/>
      <dgm:spPr/>
      <dgm:t>
        <a:bodyPr/>
        <a:lstStyle/>
        <a:p>
          <a:pPr>
            <a:lnSpc>
              <a:spcPct val="100000"/>
            </a:lnSpc>
          </a:pPr>
          <a:r>
            <a:rPr lang="pt-BR" b="1" dirty="0"/>
            <a:t>Serviço de Atenção Especializada em Doenças Raras</a:t>
          </a:r>
          <a:endParaRPr lang="pt-BR" dirty="0"/>
        </a:p>
      </dgm:t>
    </dgm:pt>
    <dgm:pt modelId="{6CB79064-67A0-4DB2-9156-84B5103AB12E}" type="parTrans" cxnId="{3EF9CC62-DF80-4E40-BAAD-CBA74EEF2CCF}">
      <dgm:prSet/>
      <dgm:spPr/>
      <dgm:t>
        <a:bodyPr/>
        <a:lstStyle/>
        <a:p>
          <a:endParaRPr lang="pt-BR"/>
        </a:p>
      </dgm:t>
    </dgm:pt>
    <dgm:pt modelId="{98AABE4E-2955-4380-88F7-721E6833873B}" type="sibTrans" cxnId="{3EF9CC62-DF80-4E40-BAAD-CBA74EEF2CCF}">
      <dgm:prSet/>
      <dgm:spPr/>
      <dgm:t>
        <a:bodyPr/>
        <a:lstStyle/>
        <a:p>
          <a:endParaRPr lang="pt-BR"/>
        </a:p>
      </dgm:t>
    </dgm:pt>
    <dgm:pt modelId="{3D1213EE-A86A-46A5-84E6-7E1D764B93ED}">
      <dgm:prSet/>
      <dgm:spPr/>
      <dgm:t>
        <a:bodyPr/>
        <a:lstStyle/>
        <a:p>
          <a:pPr>
            <a:lnSpc>
              <a:spcPct val="100000"/>
            </a:lnSpc>
          </a:pPr>
          <a:r>
            <a:rPr lang="pt-BR" b="1" dirty="0"/>
            <a:t>Serviço de Referência em Doenças Raras</a:t>
          </a:r>
          <a:endParaRPr lang="pt-BR" dirty="0"/>
        </a:p>
      </dgm:t>
    </dgm:pt>
    <dgm:pt modelId="{763F00DB-5A56-4AF8-8D10-1B398C37C197}" type="parTrans" cxnId="{EB5EAC45-B891-482C-8B73-AEA9E2D65977}">
      <dgm:prSet/>
      <dgm:spPr/>
      <dgm:t>
        <a:bodyPr/>
        <a:lstStyle/>
        <a:p>
          <a:endParaRPr lang="pt-BR"/>
        </a:p>
      </dgm:t>
    </dgm:pt>
    <dgm:pt modelId="{1F510635-7762-409F-81A2-6004456E9D42}" type="sibTrans" cxnId="{EB5EAC45-B891-482C-8B73-AEA9E2D65977}">
      <dgm:prSet/>
      <dgm:spPr/>
      <dgm:t>
        <a:bodyPr/>
        <a:lstStyle/>
        <a:p>
          <a:endParaRPr lang="pt-BR"/>
        </a:p>
      </dgm:t>
    </dgm:pt>
    <dgm:pt modelId="{6ABADAB6-2007-4C38-A9E7-44F4AF74CC99}">
      <dgm:prSet/>
      <dgm:spPr/>
      <dgm:t>
        <a:bodyPr/>
        <a:lstStyle/>
        <a:p>
          <a:pPr>
            <a:lnSpc>
              <a:spcPct val="100000"/>
            </a:lnSpc>
          </a:pPr>
          <a:r>
            <a:rPr lang="pt-BR" dirty="0"/>
            <a:t>no mínimo dois grupos do eixo de doenças raras de origem genética</a:t>
          </a:r>
        </a:p>
      </dgm:t>
    </dgm:pt>
    <dgm:pt modelId="{448B22A1-56DF-4BB7-A0DF-A854873E1F02}" type="parTrans" cxnId="{1AF74D1C-2B7B-47BB-B1DC-201E3137B1AD}">
      <dgm:prSet/>
      <dgm:spPr/>
      <dgm:t>
        <a:bodyPr/>
        <a:lstStyle/>
        <a:p>
          <a:endParaRPr lang="pt-BR"/>
        </a:p>
      </dgm:t>
    </dgm:pt>
    <dgm:pt modelId="{D6F02536-2EC3-49E6-AFC4-9336DBA33D8D}" type="sibTrans" cxnId="{1AF74D1C-2B7B-47BB-B1DC-201E3137B1AD}">
      <dgm:prSet/>
      <dgm:spPr/>
      <dgm:t>
        <a:bodyPr/>
        <a:lstStyle/>
        <a:p>
          <a:endParaRPr lang="pt-BR"/>
        </a:p>
      </dgm:t>
    </dgm:pt>
    <dgm:pt modelId="{33E1997D-2773-4724-A7E0-39EBC3317AD2}">
      <dgm:prSet/>
      <dgm:spPr/>
      <dgm:t>
        <a:bodyPr/>
        <a:lstStyle/>
        <a:p>
          <a:pPr>
            <a:lnSpc>
              <a:spcPct val="100000"/>
            </a:lnSpc>
          </a:pPr>
          <a:r>
            <a:rPr lang="pt-BR"/>
            <a:t>no mínimo dois grupos do eixo de doenças raras de origem não genética</a:t>
          </a:r>
        </a:p>
      </dgm:t>
    </dgm:pt>
    <dgm:pt modelId="{6E2425CE-6D8F-4CF3-9B34-E9CBA303A4B1}" type="parTrans" cxnId="{563293CC-A8FE-4B0D-BF73-59D70698499F}">
      <dgm:prSet/>
      <dgm:spPr/>
      <dgm:t>
        <a:bodyPr/>
        <a:lstStyle/>
        <a:p>
          <a:endParaRPr lang="pt-BR"/>
        </a:p>
      </dgm:t>
    </dgm:pt>
    <dgm:pt modelId="{A590C39E-F2A4-4678-9D03-6E4B9B063DA2}" type="sibTrans" cxnId="{563293CC-A8FE-4B0D-BF73-59D70698499F}">
      <dgm:prSet/>
      <dgm:spPr/>
      <dgm:t>
        <a:bodyPr/>
        <a:lstStyle/>
        <a:p>
          <a:endParaRPr lang="pt-BR"/>
        </a:p>
      </dgm:t>
    </dgm:pt>
    <dgm:pt modelId="{58944D4E-0521-4A99-AF51-42CB135748B6}">
      <dgm:prSet/>
      <dgm:spPr/>
      <dgm:t>
        <a:bodyPr/>
        <a:lstStyle/>
        <a:p>
          <a:pPr>
            <a:lnSpc>
              <a:spcPct val="100000"/>
            </a:lnSpc>
          </a:pPr>
          <a:r>
            <a:rPr lang="pt-BR"/>
            <a:t>no mínimo um grupo do eixo doenças raras de origem não genética e um grupo do eixo de doenças raras de origem genética</a:t>
          </a:r>
        </a:p>
      </dgm:t>
    </dgm:pt>
    <dgm:pt modelId="{6A7B6B9A-C11C-47FB-B470-394B805336B9}" type="parTrans" cxnId="{E332BEBD-AA79-4D84-8023-0CFCEC1DC0F2}">
      <dgm:prSet/>
      <dgm:spPr/>
      <dgm:t>
        <a:bodyPr/>
        <a:lstStyle/>
        <a:p>
          <a:endParaRPr lang="pt-BR"/>
        </a:p>
      </dgm:t>
    </dgm:pt>
    <dgm:pt modelId="{3294F915-A07C-471C-929C-DE3D82FE2701}" type="sibTrans" cxnId="{E332BEBD-AA79-4D84-8023-0CFCEC1DC0F2}">
      <dgm:prSet/>
      <dgm:spPr/>
      <dgm:t>
        <a:bodyPr/>
        <a:lstStyle/>
        <a:p>
          <a:endParaRPr lang="pt-BR"/>
        </a:p>
      </dgm:t>
    </dgm:pt>
    <dgm:pt modelId="{4E122F62-5863-4847-B7AB-943080A0CF36}">
      <dgm:prSet/>
      <dgm:spPr/>
      <dgm:t>
        <a:bodyPr/>
        <a:lstStyle/>
        <a:p>
          <a:pPr>
            <a:lnSpc>
              <a:spcPct val="100000"/>
            </a:lnSpc>
          </a:pPr>
          <a:r>
            <a:rPr lang="pt-BR"/>
            <a:t>oferece atenção diagnóstica e terapêutica específica para uma ou mais doenças raras, em caráter multidisciplinar</a:t>
          </a:r>
          <a:endParaRPr lang="pt-BR" dirty="0"/>
        </a:p>
      </dgm:t>
    </dgm:pt>
    <dgm:pt modelId="{B9F81A5E-B794-480E-AC33-938A5A61FBDA}" type="parTrans" cxnId="{E55BE5D5-1363-484D-A1FE-6F33E27DCEC7}">
      <dgm:prSet/>
      <dgm:spPr/>
      <dgm:t>
        <a:bodyPr/>
        <a:lstStyle/>
        <a:p>
          <a:endParaRPr lang="pt-BR"/>
        </a:p>
      </dgm:t>
    </dgm:pt>
    <dgm:pt modelId="{8B9EAF87-2729-4D26-A026-C534DCD294BC}" type="sibTrans" cxnId="{E55BE5D5-1363-484D-A1FE-6F33E27DCEC7}">
      <dgm:prSet/>
      <dgm:spPr/>
      <dgm:t>
        <a:bodyPr/>
        <a:lstStyle/>
        <a:p>
          <a:endParaRPr lang="pt-BR"/>
        </a:p>
      </dgm:t>
    </dgm:pt>
    <dgm:pt modelId="{9A7AEE0A-0A51-42EC-A863-5F3553D9F0AE}">
      <dgm:prSet/>
      <dgm:spPr/>
      <dgm:t>
        <a:bodyPr/>
        <a:lstStyle/>
        <a:p>
          <a:pPr>
            <a:lnSpc>
              <a:spcPct val="100000"/>
            </a:lnSpc>
          </a:pPr>
          <a:r>
            <a:rPr lang="pt-BR" dirty="0"/>
            <a:t>oferece atenção diagnóstica e terapêutica específica, em caráter multidisciplinar, de acordo com o seguinte:</a:t>
          </a:r>
        </a:p>
      </dgm:t>
    </dgm:pt>
    <dgm:pt modelId="{7383A9EF-D218-46ED-B083-EFCEB4648465}" type="parTrans" cxnId="{8FD3C388-8B26-4A63-B63B-00D405F83850}">
      <dgm:prSet/>
      <dgm:spPr/>
      <dgm:t>
        <a:bodyPr/>
        <a:lstStyle/>
        <a:p>
          <a:endParaRPr lang="pt-BR"/>
        </a:p>
      </dgm:t>
    </dgm:pt>
    <dgm:pt modelId="{3150FEE1-7E86-4E2B-8B87-03C4AA581C41}" type="sibTrans" cxnId="{8FD3C388-8B26-4A63-B63B-00D405F83850}">
      <dgm:prSet/>
      <dgm:spPr/>
      <dgm:t>
        <a:bodyPr/>
        <a:lstStyle/>
        <a:p>
          <a:endParaRPr lang="pt-BR"/>
        </a:p>
      </dgm:t>
    </dgm:pt>
    <dgm:pt modelId="{36D1B5FC-F6FD-4B36-BEAB-77982C26BDF0}" type="pres">
      <dgm:prSet presAssocID="{8F46174B-A9D0-42C4-8F90-6FAC56DC7C4D}" presName="Name0" presStyleCnt="0">
        <dgm:presLayoutVars>
          <dgm:dir/>
          <dgm:animLvl val="lvl"/>
          <dgm:resizeHandles val="exact"/>
        </dgm:presLayoutVars>
      </dgm:prSet>
      <dgm:spPr/>
    </dgm:pt>
    <dgm:pt modelId="{BF83F2E3-3AC2-46B8-B00C-2B520592E7F3}" type="pres">
      <dgm:prSet presAssocID="{E8046B1B-79D5-4C37-844B-72A0E60A5757}" presName="linNode" presStyleCnt="0"/>
      <dgm:spPr/>
    </dgm:pt>
    <dgm:pt modelId="{5D88BF8A-2D32-4EB8-820A-3E6B63E71CA1}" type="pres">
      <dgm:prSet presAssocID="{E8046B1B-79D5-4C37-844B-72A0E60A5757}" presName="parentText" presStyleLbl="node1" presStyleIdx="0" presStyleCnt="2">
        <dgm:presLayoutVars>
          <dgm:chMax val="1"/>
          <dgm:bulletEnabled val="1"/>
        </dgm:presLayoutVars>
      </dgm:prSet>
      <dgm:spPr/>
    </dgm:pt>
    <dgm:pt modelId="{DD1851ED-CA80-452E-8F18-C2FF6B715B32}" type="pres">
      <dgm:prSet presAssocID="{E8046B1B-79D5-4C37-844B-72A0E60A5757}" presName="descendantText" presStyleLbl="alignAccFollowNode1" presStyleIdx="0" presStyleCnt="2">
        <dgm:presLayoutVars>
          <dgm:bulletEnabled val="1"/>
        </dgm:presLayoutVars>
      </dgm:prSet>
      <dgm:spPr/>
    </dgm:pt>
    <dgm:pt modelId="{5677584C-8EBB-4266-ADB6-FCFA761142A0}" type="pres">
      <dgm:prSet presAssocID="{98AABE4E-2955-4380-88F7-721E6833873B}" presName="sp" presStyleCnt="0"/>
      <dgm:spPr/>
    </dgm:pt>
    <dgm:pt modelId="{CBF7F0C6-3516-4B07-ABB1-C76BF3F7EE05}" type="pres">
      <dgm:prSet presAssocID="{3D1213EE-A86A-46A5-84E6-7E1D764B93ED}" presName="linNode" presStyleCnt="0"/>
      <dgm:spPr/>
    </dgm:pt>
    <dgm:pt modelId="{0E6F6DF0-839D-4D64-9C33-5A6FF6C49356}" type="pres">
      <dgm:prSet presAssocID="{3D1213EE-A86A-46A5-84E6-7E1D764B93ED}" presName="parentText" presStyleLbl="node1" presStyleIdx="1" presStyleCnt="2">
        <dgm:presLayoutVars>
          <dgm:chMax val="1"/>
          <dgm:bulletEnabled val="1"/>
        </dgm:presLayoutVars>
      </dgm:prSet>
      <dgm:spPr/>
    </dgm:pt>
    <dgm:pt modelId="{C9158E5A-6B9D-4A29-8A90-8C7C18C04FAB}" type="pres">
      <dgm:prSet presAssocID="{3D1213EE-A86A-46A5-84E6-7E1D764B93ED}" presName="descendantText" presStyleLbl="alignAccFollowNode1" presStyleIdx="1" presStyleCnt="2">
        <dgm:presLayoutVars>
          <dgm:bulletEnabled val="1"/>
        </dgm:presLayoutVars>
      </dgm:prSet>
      <dgm:spPr/>
    </dgm:pt>
  </dgm:ptLst>
  <dgm:cxnLst>
    <dgm:cxn modelId="{1AF74D1C-2B7B-47BB-B1DC-201E3137B1AD}" srcId="{3D1213EE-A86A-46A5-84E6-7E1D764B93ED}" destId="{6ABADAB6-2007-4C38-A9E7-44F4AF74CC99}" srcOrd="1" destOrd="0" parTransId="{448B22A1-56DF-4BB7-A0DF-A854873E1F02}" sibTransId="{D6F02536-2EC3-49E6-AFC4-9336DBA33D8D}"/>
    <dgm:cxn modelId="{75440C61-21E0-4BD7-A759-D227366BFD81}" type="presOf" srcId="{58944D4E-0521-4A99-AF51-42CB135748B6}" destId="{C9158E5A-6B9D-4A29-8A90-8C7C18C04FAB}" srcOrd="0" destOrd="3" presId="urn:microsoft.com/office/officeart/2005/8/layout/vList5"/>
    <dgm:cxn modelId="{3EF9CC62-DF80-4E40-BAAD-CBA74EEF2CCF}" srcId="{8F46174B-A9D0-42C4-8F90-6FAC56DC7C4D}" destId="{E8046B1B-79D5-4C37-844B-72A0E60A5757}" srcOrd="0" destOrd="0" parTransId="{6CB79064-67A0-4DB2-9156-84B5103AB12E}" sibTransId="{98AABE4E-2955-4380-88F7-721E6833873B}"/>
    <dgm:cxn modelId="{EB5EAC45-B891-482C-8B73-AEA9E2D65977}" srcId="{8F46174B-A9D0-42C4-8F90-6FAC56DC7C4D}" destId="{3D1213EE-A86A-46A5-84E6-7E1D764B93ED}" srcOrd="1" destOrd="0" parTransId="{763F00DB-5A56-4AF8-8D10-1B398C37C197}" sibTransId="{1F510635-7762-409F-81A2-6004456E9D42}"/>
    <dgm:cxn modelId="{B17B4475-6906-4276-BC02-6888EB59DE12}" type="presOf" srcId="{8F46174B-A9D0-42C4-8F90-6FAC56DC7C4D}" destId="{36D1B5FC-F6FD-4B36-BEAB-77982C26BDF0}" srcOrd="0" destOrd="0" presId="urn:microsoft.com/office/officeart/2005/8/layout/vList5"/>
    <dgm:cxn modelId="{8FD3C388-8B26-4A63-B63B-00D405F83850}" srcId="{3D1213EE-A86A-46A5-84E6-7E1D764B93ED}" destId="{9A7AEE0A-0A51-42EC-A863-5F3553D9F0AE}" srcOrd="0" destOrd="0" parTransId="{7383A9EF-D218-46ED-B083-EFCEB4648465}" sibTransId="{3150FEE1-7E86-4E2B-8B87-03C4AA581C41}"/>
    <dgm:cxn modelId="{29F323B9-7A0A-4DE7-830A-F48166633D3A}" type="presOf" srcId="{3D1213EE-A86A-46A5-84E6-7E1D764B93ED}" destId="{0E6F6DF0-839D-4D64-9C33-5A6FF6C49356}" srcOrd="0" destOrd="0" presId="urn:microsoft.com/office/officeart/2005/8/layout/vList5"/>
    <dgm:cxn modelId="{E332BEBD-AA79-4D84-8023-0CFCEC1DC0F2}" srcId="{3D1213EE-A86A-46A5-84E6-7E1D764B93ED}" destId="{58944D4E-0521-4A99-AF51-42CB135748B6}" srcOrd="3" destOrd="0" parTransId="{6A7B6B9A-C11C-47FB-B470-394B805336B9}" sibTransId="{3294F915-A07C-471C-929C-DE3D82FE2701}"/>
    <dgm:cxn modelId="{563293CC-A8FE-4B0D-BF73-59D70698499F}" srcId="{3D1213EE-A86A-46A5-84E6-7E1D764B93ED}" destId="{33E1997D-2773-4724-A7E0-39EBC3317AD2}" srcOrd="2" destOrd="0" parTransId="{6E2425CE-6D8F-4CF3-9B34-E9CBA303A4B1}" sibTransId="{A590C39E-F2A4-4678-9D03-6E4B9B063DA2}"/>
    <dgm:cxn modelId="{F4EE06CF-E8A7-4508-9FC7-21AB934814DA}" type="presOf" srcId="{6ABADAB6-2007-4C38-A9E7-44F4AF74CC99}" destId="{C9158E5A-6B9D-4A29-8A90-8C7C18C04FAB}" srcOrd="0" destOrd="1" presId="urn:microsoft.com/office/officeart/2005/8/layout/vList5"/>
    <dgm:cxn modelId="{E55BE5D5-1363-484D-A1FE-6F33E27DCEC7}" srcId="{E8046B1B-79D5-4C37-844B-72A0E60A5757}" destId="{4E122F62-5863-4847-B7AB-943080A0CF36}" srcOrd="0" destOrd="0" parTransId="{B9F81A5E-B794-480E-AC33-938A5A61FBDA}" sibTransId="{8B9EAF87-2729-4D26-A026-C534DCD294BC}"/>
    <dgm:cxn modelId="{63AA64D6-898E-4CFC-BB35-380FCF0C7CB3}" type="presOf" srcId="{9A7AEE0A-0A51-42EC-A863-5F3553D9F0AE}" destId="{C9158E5A-6B9D-4A29-8A90-8C7C18C04FAB}" srcOrd="0" destOrd="0" presId="urn:microsoft.com/office/officeart/2005/8/layout/vList5"/>
    <dgm:cxn modelId="{FD5125DE-5EB0-49FE-BB57-95C3E117E502}" type="presOf" srcId="{E8046B1B-79D5-4C37-844B-72A0E60A5757}" destId="{5D88BF8A-2D32-4EB8-820A-3E6B63E71CA1}" srcOrd="0" destOrd="0" presId="urn:microsoft.com/office/officeart/2005/8/layout/vList5"/>
    <dgm:cxn modelId="{13FC17E0-A9FA-430C-A901-C8D764A14A9C}" type="presOf" srcId="{4E122F62-5863-4847-B7AB-943080A0CF36}" destId="{DD1851ED-CA80-452E-8F18-C2FF6B715B32}" srcOrd="0" destOrd="0" presId="urn:microsoft.com/office/officeart/2005/8/layout/vList5"/>
    <dgm:cxn modelId="{4F1B29FD-0E70-4479-A91D-ACC6F9842E0C}" type="presOf" srcId="{33E1997D-2773-4724-A7E0-39EBC3317AD2}" destId="{C9158E5A-6B9D-4A29-8A90-8C7C18C04FAB}" srcOrd="0" destOrd="2" presId="urn:microsoft.com/office/officeart/2005/8/layout/vList5"/>
    <dgm:cxn modelId="{3B9799C6-D9DB-430F-B048-AAF714AF282D}" type="presParOf" srcId="{36D1B5FC-F6FD-4B36-BEAB-77982C26BDF0}" destId="{BF83F2E3-3AC2-46B8-B00C-2B520592E7F3}" srcOrd="0" destOrd="0" presId="urn:microsoft.com/office/officeart/2005/8/layout/vList5"/>
    <dgm:cxn modelId="{55414503-B936-4A6C-8AC3-DE7F0D683DFA}" type="presParOf" srcId="{BF83F2E3-3AC2-46B8-B00C-2B520592E7F3}" destId="{5D88BF8A-2D32-4EB8-820A-3E6B63E71CA1}" srcOrd="0" destOrd="0" presId="urn:microsoft.com/office/officeart/2005/8/layout/vList5"/>
    <dgm:cxn modelId="{23625DC5-EDD7-4DE9-A54A-D9457CC427D9}" type="presParOf" srcId="{BF83F2E3-3AC2-46B8-B00C-2B520592E7F3}" destId="{DD1851ED-CA80-452E-8F18-C2FF6B715B32}" srcOrd="1" destOrd="0" presId="urn:microsoft.com/office/officeart/2005/8/layout/vList5"/>
    <dgm:cxn modelId="{FC7E528F-8417-43E5-B620-B9132B1F05D2}" type="presParOf" srcId="{36D1B5FC-F6FD-4B36-BEAB-77982C26BDF0}" destId="{5677584C-8EBB-4266-ADB6-FCFA761142A0}" srcOrd="1" destOrd="0" presId="urn:microsoft.com/office/officeart/2005/8/layout/vList5"/>
    <dgm:cxn modelId="{FDF40AF9-1E3C-49EC-ABDA-E053BC3CF4E1}" type="presParOf" srcId="{36D1B5FC-F6FD-4B36-BEAB-77982C26BDF0}" destId="{CBF7F0C6-3516-4B07-ABB1-C76BF3F7EE05}" srcOrd="2" destOrd="0" presId="urn:microsoft.com/office/officeart/2005/8/layout/vList5"/>
    <dgm:cxn modelId="{4A0F4810-650A-48AA-8805-5665424AB9B3}" type="presParOf" srcId="{CBF7F0C6-3516-4B07-ABB1-C76BF3F7EE05}" destId="{0E6F6DF0-839D-4D64-9C33-5A6FF6C49356}" srcOrd="0" destOrd="0" presId="urn:microsoft.com/office/officeart/2005/8/layout/vList5"/>
    <dgm:cxn modelId="{858D8BB0-6D9F-4199-B9BF-48DD6048BD46}" type="presParOf" srcId="{CBF7F0C6-3516-4B07-ABB1-C76BF3F7EE05}" destId="{C9158E5A-6B9D-4A29-8A90-8C7C18C04FA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8520AD-0153-4882-8D38-0A2DE1A2713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A9A3B9D-D045-47F6-8AD3-C6B3ECBB7CBD}">
      <dgm:prSet/>
      <dgm:spPr/>
      <dgm:t>
        <a:bodyPr/>
        <a:lstStyle/>
        <a:p>
          <a:r>
            <a:rPr lang="pt-BR"/>
            <a:t>Organização das ações da CGRAR e de fluxos de gestão</a:t>
          </a:r>
          <a:endParaRPr lang="en-US"/>
        </a:p>
      </dgm:t>
    </dgm:pt>
    <dgm:pt modelId="{99716A41-2543-4008-AB59-5DB21688187A}" type="parTrans" cxnId="{0D5C822E-E6E1-4E2C-A0EA-8DFDB5E7BB93}">
      <dgm:prSet/>
      <dgm:spPr/>
      <dgm:t>
        <a:bodyPr/>
        <a:lstStyle/>
        <a:p>
          <a:endParaRPr lang="en-US"/>
        </a:p>
      </dgm:t>
    </dgm:pt>
    <dgm:pt modelId="{9BB548ED-10D6-4665-A2CA-3E7FA50A1381}" type="sibTrans" cxnId="{0D5C822E-E6E1-4E2C-A0EA-8DFDB5E7BB93}">
      <dgm:prSet/>
      <dgm:spPr/>
      <dgm:t>
        <a:bodyPr/>
        <a:lstStyle/>
        <a:p>
          <a:endParaRPr lang="en-US"/>
        </a:p>
      </dgm:t>
    </dgm:pt>
    <dgm:pt modelId="{2646F50F-A32C-4DE8-86CA-D07B7D1BAC1D}">
      <dgm:prSet/>
      <dgm:spPr/>
      <dgm:t>
        <a:bodyPr/>
        <a:lstStyle/>
        <a:p>
          <a:r>
            <a:rPr lang="pt-BR"/>
            <a:t>Estabelecimento da equipe</a:t>
          </a:r>
          <a:endParaRPr lang="en-US"/>
        </a:p>
      </dgm:t>
    </dgm:pt>
    <dgm:pt modelId="{BBAAD32D-9959-42AC-8DF9-8BB520D98AF2}" type="parTrans" cxnId="{568A1FCC-5987-4CF4-9E9E-FE734E2F68B6}">
      <dgm:prSet/>
      <dgm:spPr/>
      <dgm:t>
        <a:bodyPr/>
        <a:lstStyle/>
        <a:p>
          <a:endParaRPr lang="en-US"/>
        </a:p>
      </dgm:t>
    </dgm:pt>
    <dgm:pt modelId="{0DEBCF05-A827-4B4E-BC49-4C01390D226C}" type="sibTrans" cxnId="{568A1FCC-5987-4CF4-9E9E-FE734E2F68B6}">
      <dgm:prSet/>
      <dgm:spPr/>
      <dgm:t>
        <a:bodyPr/>
        <a:lstStyle/>
        <a:p>
          <a:endParaRPr lang="en-US"/>
        </a:p>
      </dgm:t>
    </dgm:pt>
    <dgm:pt modelId="{1B89F74A-E3C0-45BB-AF32-18DB7295E369}">
      <dgm:prSet/>
      <dgm:spPr/>
      <dgm:t>
        <a:bodyPr/>
        <a:lstStyle/>
        <a:p>
          <a:r>
            <a:rPr lang="pt-BR"/>
            <a:t>Participação na construção da PNAES</a:t>
          </a:r>
          <a:endParaRPr lang="en-US"/>
        </a:p>
      </dgm:t>
    </dgm:pt>
    <dgm:pt modelId="{DEA7D925-4458-477A-9EC4-EAEAB8886293}" type="parTrans" cxnId="{A2052346-BA0D-47C3-B77D-06EAD3269C25}">
      <dgm:prSet/>
      <dgm:spPr/>
      <dgm:t>
        <a:bodyPr/>
        <a:lstStyle/>
        <a:p>
          <a:endParaRPr lang="en-US"/>
        </a:p>
      </dgm:t>
    </dgm:pt>
    <dgm:pt modelId="{5947FB86-4C53-41FF-95DB-4BDF299E7829}" type="sibTrans" cxnId="{A2052346-BA0D-47C3-B77D-06EAD3269C25}">
      <dgm:prSet/>
      <dgm:spPr/>
      <dgm:t>
        <a:bodyPr/>
        <a:lstStyle/>
        <a:p>
          <a:endParaRPr lang="en-US"/>
        </a:p>
      </dgm:t>
    </dgm:pt>
    <dgm:pt modelId="{0839A652-9B71-453D-B7E1-845A47F396B1}">
      <dgm:prSet/>
      <dgm:spPr/>
      <dgm:t>
        <a:bodyPr/>
        <a:lstStyle/>
        <a:p>
          <a:r>
            <a:rPr lang="pt-BR"/>
            <a:t>Implementação de PCDT e linhas de cuidado (AME, EB e FC)</a:t>
          </a:r>
          <a:endParaRPr lang="en-US"/>
        </a:p>
      </dgm:t>
    </dgm:pt>
    <dgm:pt modelId="{0CAEBFFD-F8D7-4235-8FDB-62F5FDA06C58}" type="parTrans" cxnId="{4F5A3C65-E465-43FE-9779-E496949021CC}">
      <dgm:prSet/>
      <dgm:spPr/>
      <dgm:t>
        <a:bodyPr/>
        <a:lstStyle/>
        <a:p>
          <a:endParaRPr lang="en-US"/>
        </a:p>
      </dgm:t>
    </dgm:pt>
    <dgm:pt modelId="{055FB347-070E-4D70-89E7-2E72981B69F4}" type="sibTrans" cxnId="{4F5A3C65-E465-43FE-9779-E496949021CC}">
      <dgm:prSet/>
      <dgm:spPr/>
      <dgm:t>
        <a:bodyPr/>
        <a:lstStyle/>
        <a:p>
          <a:endParaRPr lang="en-US"/>
        </a:p>
      </dgm:t>
    </dgm:pt>
    <dgm:pt modelId="{704B60B7-D094-4518-899B-357628F59AD6}">
      <dgm:prSet/>
      <dgm:spPr/>
      <dgm:t>
        <a:bodyPr/>
        <a:lstStyle/>
        <a:p>
          <a:r>
            <a:rPr lang="pt-BR"/>
            <a:t>Participação na construção de novos PCDT</a:t>
          </a:r>
          <a:endParaRPr lang="en-US"/>
        </a:p>
      </dgm:t>
    </dgm:pt>
    <dgm:pt modelId="{5A3A0D5F-4595-43CE-A190-DDC098837B4B}" type="parTrans" cxnId="{812129B2-D1DD-41F5-8B5A-FC46971ED235}">
      <dgm:prSet/>
      <dgm:spPr/>
      <dgm:t>
        <a:bodyPr/>
        <a:lstStyle/>
        <a:p>
          <a:endParaRPr lang="en-US"/>
        </a:p>
      </dgm:t>
    </dgm:pt>
    <dgm:pt modelId="{DA33968D-2111-4185-B834-7E357F3F6CFD}" type="sibTrans" cxnId="{812129B2-D1DD-41F5-8B5A-FC46971ED235}">
      <dgm:prSet/>
      <dgm:spPr/>
      <dgm:t>
        <a:bodyPr/>
        <a:lstStyle/>
        <a:p>
          <a:endParaRPr lang="en-US"/>
        </a:p>
      </dgm:t>
    </dgm:pt>
    <dgm:pt modelId="{DF150629-4015-42BE-A88C-AA554AA811EC}">
      <dgm:prSet/>
      <dgm:spPr/>
      <dgm:t>
        <a:bodyPr/>
        <a:lstStyle/>
        <a:p>
          <a:r>
            <a:rPr lang="pt-BR"/>
            <a:t>Acolhimento de demandas legislativas</a:t>
          </a:r>
          <a:endParaRPr lang="en-US"/>
        </a:p>
      </dgm:t>
    </dgm:pt>
    <dgm:pt modelId="{AB272372-69A6-4542-A611-5C33905CF423}" type="parTrans" cxnId="{E9837233-0866-4623-A6B1-41BB5375505F}">
      <dgm:prSet/>
      <dgm:spPr/>
      <dgm:t>
        <a:bodyPr/>
        <a:lstStyle/>
        <a:p>
          <a:endParaRPr lang="en-US"/>
        </a:p>
      </dgm:t>
    </dgm:pt>
    <dgm:pt modelId="{76706754-D80B-43D5-A040-D6C0D53E1939}" type="sibTrans" cxnId="{E9837233-0866-4623-A6B1-41BB5375505F}">
      <dgm:prSet/>
      <dgm:spPr/>
      <dgm:t>
        <a:bodyPr/>
        <a:lstStyle/>
        <a:p>
          <a:endParaRPr lang="en-US"/>
        </a:p>
      </dgm:t>
    </dgm:pt>
    <dgm:pt modelId="{B6510E0A-BBA7-4A3B-9341-4B2DCAF3B7FF}">
      <dgm:prSet/>
      <dgm:spPr/>
      <dgm:t>
        <a:bodyPr/>
        <a:lstStyle/>
        <a:p>
          <a:r>
            <a:rPr lang="pt-BR"/>
            <a:t>Acolhimento de ouvidoria e de pedidos de reunião</a:t>
          </a:r>
          <a:endParaRPr lang="en-US"/>
        </a:p>
      </dgm:t>
    </dgm:pt>
    <dgm:pt modelId="{C5560B20-9575-4760-95D4-F08B991BB823}" type="parTrans" cxnId="{427CBDF4-9CAC-4D44-8C1F-76B03164390F}">
      <dgm:prSet/>
      <dgm:spPr/>
      <dgm:t>
        <a:bodyPr/>
        <a:lstStyle/>
        <a:p>
          <a:endParaRPr lang="en-US"/>
        </a:p>
      </dgm:t>
    </dgm:pt>
    <dgm:pt modelId="{3EC2DDF0-E48E-49E5-9EB6-D5157A566578}" type="sibTrans" cxnId="{427CBDF4-9CAC-4D44-8C1F-76B03164390F}">
      <dgm:prSet/>
      <dgm:spPr/>
      <dgm:t>
        <a:bodyPr/>
        <a:lstStyle/>
        <a:p>
          <a:endParaRPr lang="en-US"/>
        </a:p>
      </dgm:t>
    </dgm:pt>
    <dgm:pt modelId="{743F3C81-7882-415A-BE7F-CC4B54CE5931}">
      <dgm:prSet/>
      <dgm:spPr/>
      <dgm:t>
        <a:bodyPr/>
        <a:lstStyle/>
        <a:p>
          <a:r>
            <a:rPr lang="pt-BR"/>
            <a:t>Monitoramento e avaliação de SAEDR e SRDR</a:t>
          </a:r>
          <a:endParaRPr lang="en-US"/>
        </a:p>
      </dgm:t>
    </dgm:pt>
    <dgm:pt modelId="{401939E5-DE36-4432-99F0-75A396BDE340}" type="parTrans" cxnId="{560B1B14-520C-46E5-A28B-796B7670DAE5}">
      <dgm:prSet/>
      <dgm:spPr/>
      <dgm:t>
        <a:bodyPr/>
        <a:lstStyle/>
        <a:p>
          <a:endParaRPr lang="en-US"/>
        </a:p>
      </dgm:t>
    </dgm:pt>
    <dgm:pt modelId="{A6700A1E-0CE9-4473-BFF7-31281B110B2A}" type="sibTrans" cxnId="{560B1B14-520C-46E5-A28B-796B7670DAE5}">
      <dgm:prSet/>
      <dgm:spPr/>
      <dgm:t>
        <a:bodyPr/>
        <a:lstStyle/>
        <a:p>
          <a:endParaRPr lang="en-US"/>
        </a:p>
      </dgm:t>
    </dgm:pt>
    <dgm:pt modelId="{2340F34D-CADE-4D2F-8758-10400D7DC309}">
      <dgm:prSet/>
      <dgm:spPr/>
      <dgm:t>
        <a:bodyPr/>
        <a:lstStyle/>
        <a:p>
          <a:r>
            <a:rPr lang="pt-BR"/>
            <a:t>Habilitações</a:t>
          </a:r>
          <a:endParaRPr lang="en-US"/>
        </a:p>
      </dgm:t>
    </dgm:pt>
    <dgm:pt modelId="{8109CCA3-E481-4224-9C10-94E78A19FC35}" type="parTrans" cxnId="{A1731666-0B9F-4692-8B30-B827D1F2E106}">
      <dgm:prSet/>
      <dgm:spPr/>
      <dgm:t>
        <a:bodyPr/>
        <a:lstStyle/>
        <a:p>
          <a:endParaRPr lang="en-US"/>
        </a:p>
      </dgm:t>
    </dgm:pt>
    <dgm:pt modelId="{7F613A1E-A88D-45CA-8A07-D273A1E2740D}" type="sibTrans" cxnId="{A1731666-0B9F-4692-8B30-B827D1F2E106}">
      <dgm:prSet/>
      <dgm:spPr/>
      <dgm:t>
        <a:bodyPr/>
        <a:lstStyle/>
        <a:p>
          <a:endParaRPr lang="en-US"/>
        </a:p>
      </dgm:t>
    </dgm:pt>
    <dgm:pt modelId="{23801B37-2D5D-429A-BC0E-4E0FF7CE878B}">
      <dgm:prSet/>
      <dgm:spPr/>
      <dgm:t>
        <a:bodyPr/>
        <a:lstStyle/>
        <a:p>
          <a:r>
            <a:rPr lang="pt-BR"/>
            <a:t>Organização de ações entre coordenações e secretarias do MS</a:t>
          </a:r>
          <a:endParaRPr lang="en-US"/>
        </a:p>
      </dgm:t>
    </dgm:pt>
    <dgm:pt modelId="{0A5894EC-8213-441C-9558-4D622B92E73B}" type="parTrans" cxnId="{FC54C622-CAEC-4497-A395-A3CDF70D1A3A}">
      <dgm:prSet/>
      <dgm:spPr/>
      <dgm:t>
        <a:bodyPr/>
        <a:lstStyle/>
        <a:p>
          <a:endParaRPr lang="en-US"/>
        </a:p>
      </dgm:t>
    </dgm:pt>
    <dgm:pt modelId="{72DD10B3-85CB-422A-B6B9-5FF93F0E397F}" type="sibTrans" cxnId="{FC54C622-CAEC-4497-A395-A3CDF70D1A3A}">
      <dgm:prSet/>
      <dgm:spPr/>
      <dgm:t>
        <a:bodyPr/>
        <a:lstStyle/>
        <a:p>
          <a:endParaRPr lang="en-US"/>
        </a:p>
      </dgm:t>
    </dgm:pt>
    <dgm:pt modelId="{9297FDD4-0AB0-4EB6-8485-9A5836DCA60B}">
      <dgm:prSet/>
      <dgm:spPr/>
      <dgm:t>
        <a:bodyPr/>
        <a:lstStyle/>
        <a:p>
          <a:r>
            <a:rPr lang="pt-BR"/>
            <a:t>Revisão de canais de comunicação e website</a:t>
          </a:r>
          <a:endParaRPr lang="en-US"/>
        </a:p>
      </dgm:t>
    </dgm:pt>
    <dgm:pt modelId="{CFD443A4-1989-432A-A617-60525CE1E94F}" type="parTrans" cxnId="{CD47700D-2CC2-4342-864F-46EC4F24D002}">
      <dgm:prSet/>
      <dgm:spPr/>
      <dgm:t>
        <a:bodyPr/>
        <a:lstStyle/>
        <a:p>
          <a:endParaRPr lang="en-US"/>
        </a:p>
      </dgm:t>
    </dgm:pt>
    <dgm:pt modelId="{6CF6768A-CB74-430D-8DAA-AB986C676F96}" type="sibTrans" cxnId="{CD47700D-2CC2-4342-864F-46EC4F24D002}">
      <dgm:prSet/>
      <dgm:spPr/>
      <dgm:t>
        <a:bodyPr/>
        <a:lstStyle/>
        <a:p>
          <a:endParaRPr lang="en-US"/>
        </a:p>
      </dgm:t>
    </dgm:pt>
    <dgm:pt modelId="{662664C5-04A3-4F01-B55C-8ECF31D81887}">
      <dgm:prSet/>
      <dgm:spPr/>
      <dgm:t>
        <a:bodyPr/>
        <a:lstStyle/>
        <a:p>
          <a:r>
            <a:rPr lang="pt-BR"/>
            <a:t>Diálogo com outros ministérios</a:t>
          </a:r>
          <a:endParaRPr lang="en-US"/>
        </a:p>
      </dgm:t>
    </dgm:pt>
    <dgm:pt modelId="{B08203B8-E161-4819-9803-FD7A350C63DC}" type="parTrans" cxnId="{6FAB21EA-F1D7-4271-9495-632C727A072A}">
      <dgm:prSet/>
      <dgm:spPr/>
      <dgm:t>
        <a:bodyPr/>
        <a:lstStyle/>
        <a:p>
          <a:endParaRPr lang="en-US"/>
        </a:p>
      </dgm:t>
    </dgm:pt>
    <dgm:pt modelId="{ABC0D025-4088-4C63-A4FD-8AF35F63D6F3}" type="sibTrans" cxnId="{6FAB21EA-F1D7-4271-9495-632C727A072A}">
      <dgm:prSet/>
      <dgm:spPr/>
      <dgm:t>
        <a:bodyPr/>
        <a:lstStyle/>
        <a:p>
          <a:endParaRPr lang="en-US"/>
        </a:p>
      </dgm:t>
    </dgm:pt>
    <dgm:pt modelId="{2FFCAA90-C5C2-47ED-924B-0713265C3216}" type="pres">
      <dgm:prSet presAssocID="{3D8520AD-0153-4882-8D38-0A2DE1A27131}" presName="linear" presStyleCnt="0">
        <dgm:presLayoutVars>
          <dgm:animLvl val="lvl"/>
          <dgm:resizeHandles val="exact"/>
        </dgm:presLayoutVars>
      </dgm:prSet>
      <dgm:spPr/>
    </dgm:pt>
    <dgm:pt modelId="{89CF9591-263D-412F-A02E-CE35F2AD0515}" type="pres">
      <dgm:prSet presAssocID="{FA9A3B9D-D045-47F6-8AD3-C6B3ECBB7CBD}" presName="parentText" presStyleLbl="node1" presStyleIdx="0" presStyleCnt="12">
        <dgm:presLayoutVars>
          <dgm:chMax val="0"/>
          <dgm:bulletEnabled val="1"/>
        </dgm:presLayoutVars>
      </dgm:prSet>
      <dgm:spPr/>
    </dgm:pt>
    <dgm:pt modelId="{4DFAED25-665F-438C-B372-91116E9776AB}" type="pres">
      <dgm:prSet presAssocID="{9BB548ED-10D6-4665-A2CA-3E7FA50A1381}" presName="spacer" presStyleCnt="0"/>
      <dgm:spPr/>
    </dgm:pt>
    <dgm:pt modelId="{0E7852DD-D9C0-495D-BB98-7E4CBAD80FE5}" type="pres">
      <dgm:prSet presAssocID="{2646F50F-A32C-4DE8-86CA-D07B7D1BAC1D}" presName="parentText" presStyleLbl="node1" presStyleIdx="1" presStyleCnt="12">
        <dgm:presLayoutVars>
          <dgm:chMax val="0"/>
          <dgm:bulletEnabled val="1"/>
        </dgm:presLayoutVars>
      </dgm:prSet>
      <dgm:spPr/>
    </dgm:pt>
    <dgm:pt modelId="{3F6B46C4-D450-4034-B0A5-B4617FFA749E}" type="pres">
      <dgm:prSet presAssocID="{0DEBCF05-A827-4B4E-BC49-4C01390D226C}" presName="spacer" presStyleCnt="0"/>
      <dgm:spPr/>
    </dgm:pt>
    <dgm:pt modelId="{EBCFC5C9-3042-474A-ACE9-966F344B5FB2}" type="pres">
      <dgm:prSet presAssocID="{1B89F74A-E3C0-45BB-AF32-18DB7295E369}" presName="parentText" presStyleLbl="node1" presStyleIdx="2" presStyleCnt="12">
        <dgm:presLayoutVars>
          <dgm:chMax val="0"/>
          <dgm:bulletEnabled val="1"/>
        </dgm:presLayoutVars>
      </dgm:prSet>
      <dgm:spPr/>
    </dgm:pt>
    <dgm:pt modelId="{6673271D-75F6-4FBC-9D8B-CBECAEE83A7C}" type="pres">
      <dgm:prSet presAssocID="{5947FB86-4C53-41FF-95DB-4BDF299E7829}" presName="spacer" presStyleCnt="0"/>
      <dgm:spPr/>
    </dgm:pt>
    <dgm:pt modelId="{0F799AE7-C63A-4496-B26D-9851D894CA24}" type="pres">
      <dgm:prSet presAssocID="{0839A652-9B71-453D-B7E1-845A47F396B1}" presName="parentText" presStyleLbl="node1" presStyleIdx="3" presStyleCnt="12">
        <dgm:presLayoutVars>
          <dgm:chMax val="0"/>
          <dgm:bulletEnabled val="1"/>
        </dgm:presLayoutVars>
      </dgm:prSet>
      <dgm:spPr/>
    </dgm:pt>
    <dgm:pt modelId="{DA3D42EF-102E-4F69-B4E6-23D791C297FE}" type="pres">
      <dgm:prSet presAssocID="{055FB347-070E-4D70-89E7-2E72981B69F4}" presName="spacer" presStyleCnt="0"/>
      <dgm:spPr/>
    </dgm:pt>
    <dgm:pt modelId="{41338B09-848B-4600-8062-3D1DCC5CF771}" type="pres">
      <dgm:prSet presAssocID="{704B60B7-D094-4518-899B-357628F59AD6}" presName="parentText" presStyleLbl="node1" presStyleIdx="4" presStyleCnt="12">
        <dgm:presLayoutVars>
          <dgm:chMax val="0"/>
          <dgm:bulletEnabled val="1"/>
        </dgm:presLayoutVars>
      </dgm:prSet>
      <dgm:spPr/>
    </dgm:pt>
    <dgm:pt modelId="{EF0BAAEC-2D09-47D3-A9DC-1A48188BE5F6}" type="pres">
      <dgm:prSet presAssocID="{DA33968D-2111-4185-B834-7E357F3F6CFD}" presName="spacer" presStyleCnt="0"/>
      <dgm:spPr/>
    </dgm:pt>
    <dgm:pt modelId="{8EDE21DD-5F56-44B8-9770-4D8AF1804671}" type="pres">
      <dgm:prSet presAssocID="{DF150629-4015-42BE-A88C-AA554AA811EC}" presName="parentText" presStyleLbl="node1" presStyleIdx="5" presStyleCnt="12">
        <dgm:presLayoutVars>
          <dgm:chMax val="0"/>
          <dgm:bulletEnabled val="1"/>
        </dgm:presLayoutVars>
      </dgm:prSet>
      <dgm:spPr/>
    </dgm:pt>
    <dgm:pt modelId="{E0E375D7-3245-4966-8DC6-7390BA637DA7}" type="pres">
      <dgm:prSet presAssocID="{76706754-D80B-43D5-A040-D6C0D53E1939}" presName="spacer" presStyleCnt="0"/>
      <dgm:spPr/>
    </dgm:pt>
    <dgm:pt modelId="{3B62593F-19DA-49CE-85F6-B6D6F5D57F0E}" type="pres">
      <dgm:prSet presAssocID="{B6510E0A-BBA7-4A3B-9341-4B2DCAF3B7FF}" presName="parentText" presStyleLbl="node1" presStyleIdx="6" presStyleCnt="12">
        <dgm:presLayoutVars>
          <dgm:chMax val="0"/>
          <dgm:bulletEnabled val="1"/>
        </dgm:presLayoutVars>
      </dgm:prSet>
      <dgm:spPr/>
    </dgm:pt>
    <dgm:pt modelId="{3FBA4806-3181-4C8B-841C-E8BE9A19E02C}" type="pres">
      <dgm:prSet presAssocID="{3EC2DDF0-E48E-49E5-9EB6-D5157A566578}" presName="spacer" presStyleCnt="0"/>
      <dgm:spPr/>
    </dgm:pt>
    <dgm:pt modelId="{8B1EBA64-6401-4980-97FF-EDB919587FE6}" type="pres">
      <dgm:prSet presAssocID="{743F3C81-7882-415A-BE7F-CC4B54CE5931}" presName="parentText" presStyleLbl="node1" presStyleIdx="7" presStyleCnt="12">
        <dgm:presLayoutVars>
          <dgm:chMax val="0"/>
          <dgm:bulletEnabled val="1"/>
        </dgm:presLayoutVars>
      </dgm:prSet>
      <dgm:spPr/>
    </dgm:pt>
    <dgm:pt modelId="{C563EEB8-48B6-448B-9E09-89C46DD4BC28}" type="pres">
      <dgm:prSet presAssocID="{A6700A1E-0CE9-4473-BFF7-31281B110B2A}" presName="spacer" presStyleCnt="0"/>
      <dgm:spPr/>
    </dgm:pt>
    <dgm:pt modelId="{019DD151-DCF7-4FE5-981F-5CB297DF655F}" type="pres">
      <dgm:prSet presAssocID="{2340F34D-CADE-4D2F-8758-10400D7DC309}" presName="parentText" presStyleLbl="node1" presStyleIdx="8" presStyleCnt="12">
        <dgm:presLayoutVars>
          <dgm:chMax val="0"/>
          <dgm:bulletEnabled val="1"/>
        </dgm:presLayoutVars>
      </dgm:prSet>
      <dgm:spPr/>
    </dgm:pt>
    <dgm:pt modelId="{D11AFAEA-0D29-46C8-AFC2-D572FBB2C966}" type="pres">
      <dgm:prSet presAssocID="{7F613A1E-A88D-45CA-8A07-D273A1E2740D}" presName="spacer" presStyleCnt="0"/>
      <dgm:spPr/>
    </dgm:pt>
    <dgm:pt modelId="{9A66438D-A29F-4D1D-96CD-B70691212097}" type="pres">
      <dgm:prSet presAssocID="{23801B37-2D5D-429A-BC0E-4E0FF7CE878B}" presName="parentText" presStyleLbl="node1" presStyleIdx="9" presStyleCnt="12">
        <dgm:presLayoutVars>
          <dgm:chMax val="0"/>
          <dgm:bulletEnabled val="1"/>
        </dgm:presLayoutVars>
      </dgm:prSet>
      <dgm:spPr/>
    </dgm:pt>
    <dgm:pt modelId="{EF710A05-2D45-436A-9E3E-A2FA37B249E5}" type="pres">
      <dgm:prSet presAssocID="{72DD10B3-85CB-422A-B6B9-5FF93F0E397F}" presName="spacer" presStyleCnt="0"/>
      <dgm:spPr/>
    </dgm:pt>
    <dgm:pt modelId="{AFA5726D-F449-4195-899F-9AD0E179F085}" type="pres">
      <dgm:prSet presAssocID="{9297FDD4-0AB0-4EB6-8485-9A5836DCA60B}" presName="parentText" presStyleLbl="node1" presStyleIdx="10" presStyleCnt="12">
        <dgm:presLayoutVars>
          <dgm:chMax val="0"/>
          <dgm:bulletEnabled val="1"/>
        </dgm:presLayoutVars>
      </dgm:prSet>
      <dgm:spPr/>
    </dgm:pt>
    <dgm:pt modelId="{9DA10FFC-B1D4-4A2F-A980-61FA5B1D85A8}" type="pres">
      <dgm:prSet presAssocID="{6CF6768A-CB74-430D-8DAA-AB986C676F96}" presName="spacer" presStyleCnt="0"/>
      <dgm:spPr/>
    </dgm:pt>
    <dgm:pt modelId="{B92F7FFD-D140-41F7-9027-6BCAA576E107}" type="pres">
      <dgm:prSet presAssocID="{662664C5-04A3-4F01-B55C-8ECF31D81887}" presName="parentText" presStyleLbl="node1" presStyleIdx="11" presStyleCnt="12">
        <dgm:presLayoutVars>
          <dgm:chMax val="0"/>
          <dgm:bulletEnabled val="1"/>
        </dgm:presLayoutVars>
      </dgm:prSet>
      <dgm:spPr/>
    </dgm:pt>
  </dgm:ptLst>
  <dgm:cxnLst>
    <dgm:cxn modelId="{CD47700D-2CC2-4342-864F-46EC4F24D002}" srcId="{3D8520AD-0153-4882-8D38-0A2DE1A27131}" destId="{9297FDD4-0AB0-4EB6-8485-9A5836DCA60B}" srcOrd="10" destOrd="0" parTransId="{CFD443A4-1989-432A-A617-60525CE1E94F}" sibTransId="{6CF6768A-CB74-430D-8DAA-AB986C676F96}"/>
    <dgm:cxn modelId="{F82E8F0F-F5D3-44B5-8B44-AE02846D5334}" type="presOf" srcId="{23801B37-2D5D-429A-BC0E-4E0FF7CE878B}" destId="{9A66438D-A29F-4D1D-96CD-B70691212097}" srcOrd="0" destOrd="0" presId="urn:microsoft.com/office/officeart/2005/8/layout/vList2"/>
    <dgm:cxn modelId="{560B1B14-520C-46E5-A28B-796B7670DAE5}" srcId="{3D8520AD-0153-4882-8D38-0A2DE1A27131}" destId="{743F3C81-7882-415A-BE7F-CC4B54CE5931}" srcOrd="7" destOrd="0" parTransId="{401939E5-DE36-4432-99F0-75A396BDE340}" sibTransId="{A6700A1E-0CE9-4473-BFF7-31281B110B2A}"/>
    <dgm:cxn modelId="{64DAB31C-5791-426A-9868-52AD33782DA9}" type="presOf" srcId="{0839A652-9B71-453D-B7E1-845A47F396B1}" destId="{0F799AE7-C63A-4496-B26D-9851D894CA24}" srcOrd="0" destOrd="0" presId="urn:microsoft.com/office/officeart/2005/8/layout/vList2"/>
    <dgm:cxn modelId="{FC54C622-CAEC-4497-A395-A3CDF70D1A3A}" srcId="{3D8520AD-0153-4882-8D38-0A2DE1A27131}" destId="{23801B37-2D5D-429A-BC0E-4E0FF7CE878B}" srcOrd="9" destOrd="0" parTransId="{0A5894EC-8213-441C-9558-4D622B92E73B}" sibTransId="{72DD10B3-85CB-422A-B6B9-5FF93F0E397F}"/>
    <dgm:cxn modelId="{57FA9D28-639D-456F-8006-7D5E59F6C9AA}" type="presOf" srcId="{1B89F74A-E3C0-45BB-AF32-18DB7295E369}" destId="{EBCFC5C9-3042-474A-ACE9-966F344B5FB2}" srcOrd="0" destOrd="0" presId="urn:microsoft.com/office/officeart/2005/8/layout/vList2"/>
    <dgm:cxn modelId="{0D5C822E-E6E1-4E2C-A0EA-8DFDB5E7BB93}" srcId="{3D8520AD-0153-4882-8D38-0A2DE1A27131}" destId="{FA9A3B9D-D045-47F6-8AD3-C6B3ECBB7CBD}" srcOrd="0" destOrd="0" parTransId="{99716A41-2543-4008-AB59-5DB21688187A}" sibTransId="{9BB548ED-10D6-4665-A2CA-3E7FA50A1381}"/>
    <dgm:cxn modelId="{E9837233-0866-4623-A6B1-41BB5375505F}" srcId="{3D8520AD-0153-4882-8D38-0A2DE1A27131}" destId="{DF150629-4015-42BE-A88C-AA554AA811EC}" srcOrd="5" destOrd="0" parTransId="{AB272372-69A6-4542-A611-5C33905CF423}" sibTransId="{76706754-D80B-43D5-A040-D6C0D53E1939}"/>
    <dgm:cxn modelId="{3B0D813D-DC85-46CF-98E7-83BDCC064B18}" type="presOf" srcId="{DF150629-4015-42BE-A88C-AA554AA811EC}" destId="{8EDE21DD-5F56-44B8-9770-4D8AF1804671}" srcOrd="0" destOrd="0" presId="urn:microsoft.com/office/officeart/2005/8/layout/vList2"/>
    <dgm:cxn modelId="{4F5A3C65-E465-43FE-9779-E496949021CC}" srcId="{3D8520AD-0153-4882-8D38-0A2DE1A27131}" destId="{0839A652-9B71-453D-B7E1-845A47F396B1}" srcOrd="3" destOrd="0" parTransId="{0CAEBFFD-F8D7-4235-8FDB-62F5FDA06C58}" sibTransId="{055FB347-070E-4D70-89E7-2E72981B69F4}"/>
    <dgm:cxn modelId="{A1731666-0B9F-4692-8B30-B827D1F2E106}" srcId="{3D8520AD-0153-4882-8D38-0A2DE1A27131}" destId="{2340F34D-CADE-4D2F-8758-10400D7DC309}" srcOrd="8" destOrd="0" parTransId="{8109CCA3-E481-4224-9C10-94E78A19FC35}" sibTransId="{7F613A1E-A88D-45CA-8A07-D273A1E2740D}"/>
    <dgm:cxn modelId="{A2052346-BA0D-47C3-B77D-06EAD3269C25}" srcId="{3D8520AD-0153-4882-8D38-0A2DE1A27131}" destId="{1B89F74A-E3C0-45BB-AF32-18DB7295E369}" srcOrd="2" destOrd="0" parTransId="{DEA7D925-4458-477A-9EC4-EAEAB8886293}" sibTransId="{5947FB86-4C53-41FF-95DB-4BDF299E7829}"/>
    <dgm:cxn modelId="{40F0E96B-3A8E-4C57-9189-773977A9A6AB}" type="presOf" srcId="{B6510E0A-BBA7-4A3B-9341-4B2DCAF3B7FF}" destId="{3B62593F-19DA-49CE-85F6-B6D6F5D57F0E}" srcOrd="0" destOrd="0" presId="urn:microsoft.com/office/officeart/2005/8/layout/vList2"/>
    <dgm:cxn modelId="{E3712A8B-1001-4D9F-A04F-70997D4F49E3}" type="presOf" srcId="{662664C5-04A3-4F01-B55C-8ECF31D81887}" destId="{B92F7FFD-D140-41F7-9027-6BCAA576E107}" srcOrd="0" destOrd="0" presId="urn:microsoft.com/office/officeart/2005/8/layout/vList2"/>
    <dgm:cxn modelId="{CADD9E90-29FA-4A33-83A3-26ED30957906}" type="presOf" srcId="{2646F50F-A32C-4DE8-86CA-D07B7D1BAC1D}" destId="{0E7852DD-D9C0-495D-BB98-7E4CBAD80FE5}" srcOrd="0" destOrd="0" presId="urn:microsoft.com/office/officeart/2005/8/layout/vList2"/>
    <dgm:cxn modelId="{3FED029F-1571-4F37-AFF2-81DEDC66FD44}" type="presOf" srcId="{9297FDD4-0AB0-4EB6-8485-9A5836DCA60B}" destId="{AFA5726D-F449-4195-899F-9AD0E179F085}" srcOrd="0" destOrd="0" presId="urn:microsoft.com/office/officeart/2005/8/layout/vList2"/>
    <dgm:cxn modelId="{812129B2-D1DD-41F5-8B5A-FC46971ED235}" srcId="{3D8520AD-0153-4882-8D38-0A2DE1A27131}" destId="{704B60B7-D094-4518-899B-357628F59AD6}" srcOrd="4" destOrd="0" parTransId="{5A3A0D5F-4595-43CE-A190-DDC098837B4B}" sibTransId="{DA33968D-2111-4185-B834-7E357F3F6CFD}"/>
    <dgm:cxn modelId="{E961A4BB-4981-45CB-BA19-350085833B8E}" type="presOf" srcId="{FA9A3B9D-D045-47F6-8AD3-C6B3ECBB7CBD}" destId="{89CF9591-263D-412F-A02E-CE35F2AD0515}" srcOrd="0" destOrd="0" presId="urn:microsoft.com/office/officeart/2005/8/layout/vList2"/>
    <dgm:cxn modelId="{2C0793C7-3AE3-4BEB-87BB-6F122FABEAA9}" type="presOf" srcId="{704B60B7-D094-4518-899B-357628F59AD6}" destId="{41338B09-848B-4600-8062-3D1DCC5CF771}" srcOrd="0" destOrd="0" presId="urn:microsoft.com/office/officeart/2005/8/layout/vList2"/>
    <dgm:cxn modelId="{568A1FCC-5987-4CF4-9E9E-FE734E2F68B6}" srcId="{3D8520AD-0153-4882-8D38-0A2DE1A27131}" destId="{2646F50F-A32C-4DE8-86CA-D07B7D1BAC1D}" srcOrd="1" destOrd="0" parTransId="{BBAAD32D-9959-42AC-8DF9-8BB520D98AF2}" sibTransId="{0DEBCF05-A827-4B4E-BC49-4C01390D226C}"/>
    <dgm:cxn modelId="{71CD10D9-15FE-4488-A4E2-A498C9E42814}" type="presOf" srcId="{2340F34D-CADE-4D2F-8758-10400D7DC309}" destId="{019DD151-DCF7-4FE5-981F-5CB297DF655F}" srcOrd="0" destOrd="0" presId="urn:microsoft.com/office/officeart/2005/8/layout/vList2"/>
    <dgm:cxn modelId="{F3459EDE-A4D2-40B9-A261-E00A624400C0}" type="presOf" srcId="{743F3C81-7882-415A-BE7F-CC4B54CE5931}" destId="{8B1EBA64-6401-4980-97FF-EDB919587FE6}" srcOrd="0" destOrd="0" presId="urn:microsoft.com/office/officeart/2005/8/layout/vList2"/>
    <dgm:cxn modelId="{6FAB21EA-F1D7-4271-9495-632C727A072A}" srcId="{3D8520AD-0153-4882-8D38-0A2DE1A27131}" destId="{662664C5-04A3-4F01-B55C-8ECF31D81887}" srcOrd="11" destOrd="0" parTransId="{B08203B8-E161-4819-9803-FD7A350C63DC}" sibTransId="{ABC0D025-4088-4C63-A4FD-8AF35F63D6F3}"/>
    <dgm:cxn modelId="{427CBDF4-9CAC-4D44-8C1F-76B03164390F}" srcId="{3D8520AD-0153-4882-8D38-0A2DE1A27131}" destId="{B6510E0A-BBA7-4A3B-9341-4B2DCAF3B7FF}" srcOrd="6" destOrd="0" parTransId="{C5560B20-9575-4760-95D4-F08B991BB823}" sibTransId="{3EC2DDF0-E48E-49E5-9EB6-D5157A566578}"/>
    <dgm:cxn modelId="{C67FFCFC-9A32-4440-9A18-D483394AB6F4}" type="presOf" srcId="{3D8520AD-0153-4882-8D38-0A2DE1A27131}" destId="{2FFCAA90-C5C2-47ED-924B-0713265C3216}" srcOrd="0" destOrd="0" presId="urn:microsoft.com/office/officeart/2005/8/layout/vList2"/>
    <dgm:cxn modelId="{960CC027-FFA0-43D5-8370-F6F775510E85}" type="presParOf" srcId="{2FFCAA90-C5C2-47ED-924B-0713265C3216}" destId="{89CF9591-263D-412F-A02E-CE35F2AD0515}" srcOrd="0" destOrd="0" presId="urn:microsoft.com/office/officeart/2005/8/layout/vList2"/>
    <dgm:cxn modelId="{48316129-C712-42B4-A019-C4BD8EA408C0}" type="presParOf" srcId="{2FFCAA90-C5C2-47ED-924B-0713265C3216}" destId="{4DFAED25-665F-438C-B372-91116E9776AB}" srcOrd="1" destOrd="0" presId="urn:microsoft.com/office/officeart/2005/8/layout/vList2"/>
    <dgm:cxn modelId="{D2E50EDA-FC71-4612-B1BB-81B0A0148FF5}" type="presParOf" srcId="{2FFCAA90-C5C2-47ED-924B-0713265C3216}" destId="{0E7852DD-D9C0-495D-BB98-7E4CBAD80FE5}" srcOrd="2" destOrd="0" presId="urn:microsoft.com/office/officeart/2005/8/layout/vList2"/>
    <dgm:cxn modelId="{6AADC8DB-9954-4BBB-A1E1-32DE984FFE36}" type="presParOf" srcId="{2FFCAA90-C5C2-47ED-924B-0713265C3216}" destId="{3F6B46C4-D450-4034-B0A5-B4617FFA749E}" srcOrd="3" destOrd="0" presId="urn:microsoft.com/office/officeart/2005/8/layout/vList2"/>
    <dgm:cxn modelId="{520CA87F-23DA-41B7-949D-02F3C17CB58A}" type="presParOf" srcId="{2FFCAA90-C5C2-47ED-924B-0713265C3216}" destId="{EBCFC5C9-3042-474A-ACE9-966F344B5FB2}" srcOrd="4" destOrd="0" presId="urn:microsoft.com/office/officeart/2005/8/layout/vList2"/>
    <dgm:cxn modelId="{8FC7C8F2-8E7A-47F1-8DEA-500EA9D8DEEC}" type="presParOf" srcId="{2FFCAA90-C5C2-47ED-924B-0713265C3216}" destId="{6673271D-75F6-4FBC-9D8B-CBECAEE83A7C}" srcOrd="5" destOrd="0" presId="urn:microsoft.com/office/officeart/2005/8/layout/vList2"/>
    <dgm:cxn modelId="{2AC1A375-8A6C-4108-957B-011C36DE3404}" type="presParOf" srcId="{2FFCAA90-C5C2-47ED-924B-0713265C3216}" destId="{0F799AE7-C63A-4496-B26D-9851D894CA24}" srcOrd="6" destOrd="0" presId="urn:microsoft.com/office/officeart/2005/8/layout/vList2"/>
    <dgm:cxn modelId="{62781291-9E7C-4A30-946F-9D7FE9DB0A55}" type="presParOf" srcId="{2FFCAA90-C5C2-47ED-924B-0713265C3216}" destId="{DA3D42EF-102E-4F69-B4E6-23D791C297FE}" srcOrd="7" destOrd="0" presId="urn:microsoft.com/office/officeart/2005/8/layout/vList2"/>
    <dgm:cxn modelId="{DCB033F2-5295-461B-B007-29F23BF2B4A4}" type="presParOf" srcId="{2FFCAA90-C5C2-47ED-924B-0713265C3216}" destId="{41338B09-848B-4600-8062-3D1DCC5CF771}" srcOrd="8" destOrd="0" presId="urn:microsoft.com/office/officeart/2005/8/layout/vList2"/>
    <dgm:cxn modelId="{5BD4B212-265A-4E68-A7D6-3FA8916077B3}" type="presParOf" srcId="{2FFCAA90-C5C2-47ED-924B-0713265C3216}" destId="{EF0BAAEC-2D09-47D3-A9DC-1A48188BE5F6}" srcOrd="9" destOrd="0" presId="urn:microsoft.com/office/officeart/2005/8/layout/vList2"/>
    <dgm:cxn modelId="{0AFA159B-D7B8-4FB9-B903-E73201239DAC}" type="presParOf" srcId="{2FFCAA90-C5C2-47ED-924B-0713265C3216}" destId="{8EDE21DD-5F56-44B8-9770-4D8AF1804671}" srcOrd="10" destOrd="0" presId="urn:microsoft.com/office/officeart/2005/8/layout/vList2"/>
    <dgm:cxn modelId="{1BC3CC07-A1AB-4897-97A9-513FD6EA77B2}" type="presParOf" srcId="{2FFCAA90-C5C2-47ED-924B-0713265C3216}" destId="{E0E375D7-3245-4966-8DC6-7390BA637DA7}" srcOrd="11" destOrd="0" presId="urn:microsoft.com/office/officeart/2005/8/layout/vList2"/>
    <dgm:cxn modelId="{E685193E-ACB3-4FDC-A3EE-95BA3405EA40}" type="presParOf" srcId="{2FFCAA90-C5C2-47ED-924B-0713265C3216}" destId="{3B62593F-19DA-49CE-85F6-B6D6F5D57F0E}" srcOrd="12" destOrd="0" presId="urn:microsoft.com/office/officeart/2005/8/layout/vList2"/>
    <dgm:cxn modelId="{E29AF41C-5D1F-4750-B56F-3BC398B2013B}" type="presParOf" srcId="{2FFCAA90-C5C2-47ED-924B-0713265C3216}" destId="{3FBA4806-3181-4C8B-841C-E8BE9A19E02C}" srcOrd="13" destOrd="0" presId="urn:microsoft.com/office/officeart/2005/8/layout/vList2"/>
    <dgm:cxn modelId="{DC7B9F1C-4F55-438E-B354-468FD33B9391}" type="presParOf" srcId="{2FFCAA90-C5C2-47ED-924B-0713265C3216}" destId="{8B1EBA64-6401-4980-97FF-EDB919587FE6}" srcOrd="14" destOrd="0" presId="urn:microsoft.com/office/officeart/2005/8/layout/vList2"/>
    <dgm:cxn modelId="{DEC2D5AE-7FCC-42F2-A288-538E7CB8D246}" type="presParOf" srcId="{2FFCAA90-C5C2-47ED-924B-0713265C3216}" destId="{C563EEB8-48B6-448B-9E09-89C46DD4BC28}" srcOrd="15" destOrd="0" presId="urn:microsoft.com/office/officeart/2005/8/layout/vList2"/>
    <dgm:cxn modelId="{D70CCBC6-9B4E-4219-B9A3-74C81EE93AF7}" type="presParOf" srcId="{2FFCAA90-C5C2-47ED-924B-0713265C3216}" destId="{019DD151-DCF7-4FE5-981F-5CB297DF655F}" srcOrd="16" destOrd="0" presId="urn:microsoft.com/office/officeart/2005/8/layout/vList2"/>
    <dgm:cxn modelId="{CD9FD693-ADD6-4F24-B764-C5700E7EAB25}" type="presParOf" srcId="{2FFCAA90-C5C2-47ED-924B-0713265C3216}" destId="{D11AFAEA-0D29-46C8-AFC2-D572FBB2C966}" srcOrd="17" destOrd="0" presId="urn:microsoft.com/office/officeart/2005/8/layout/vList2"/>
    <dgm:cxn modelId="{27B29721-39EA-4CAE-8963-B62C427DC333}" type="presParOf" srcId="{2FFCAA90-C5C2-47ED-924B-0713265C3216}" destId="{9A66438D-A29F-4D1D-96CD-B70691212097}" srcOrd="18" destOrd="0" presId="urn:microsoft.com/office/officeart/2005/8/layout/vList2"/>
    <dgm:cxn modelId="{4358D174-61C9-4584-8ED7-889EDA2EAAD6}" type="presParOf" srcId="{2FFCAA90-C5C2-47ED-924B-0713265C3216}" destId="{EF710A05-2D45-436A-9E3E-A2FA37B249E5}" srcOrd="19" destOrd="0" presId="urn:microsoft.com/office/officeart/2005/8/layout/vList2"/>
    <dgm:cxn modelId="{5BA6A135-0B79-41E4-B0E4-07D693229635}" type="presParOf" srcId="{2FFCAA90-C5C2-47ED-924B-0713265C3216}" destId="{AFA5726D-F449-4195-899F-9AD0E179F085}" srcOrd="20" destOrd="0" presId="urn:microsoft.com/office/officeart/2005/8/layout/vList2"/>
    <dgm:cxn modelId="{47CB8195-31C5-4F3F-80A0-4C195085BF26}" type="presParOf" srcId="{2FFCAA90-C5C2-47ED-924B-0713265C3216}" destId="{9DA10FFC-B1D4-4A2F-A980-61FA5B1D85A8}" srcOrd="21" destOrd="0" presId="urn:microsoft.com/office/officeart/2005/8/layout/vList2"/>
    <dgm:cxn modelId="{D64BA18E-E212-4B14-A67B-C879CA180A42}" type="presParOf" srcId="{2FFCAA90-C5C2-47ED-924B-0713265C3216}" destId="{B92F7FFD-D140-41F7-9027-6BCAA576E107}"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FCCAA4-4825-423B-80C0-0B743FE7240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A6A9502-C3FF-4F23-B943-A9149F3B98E5}">
      <dgm:prSet/>
      <dgm:spPr/>
      <dgm:t>
        <a:bodyPr/>
        <a:lstStyle/>
        <a:p>
          <a:r>
            <a:rPr lang="pt-BR"/>
            <a:t>Melhorar acesso ao diagnóstico</a:t>
          </a:r>
          <a:endParaRPr lang="en-US"/>
        </a:p>
      </dgm:t>
    </dgm:pt>
    <dgm:pt modelId="{1DDF38BD-729B-4245-8D30-BF0214286E0E}" type="parTrans" cxnId="{916365C6-3C7A-47F4-A4A8-65F0D208F622}">
      <dgm:prSet/>
      <dgm:spPr/>
      <dgm:t>
        <a:bodyPr/>
        <a:lstStyle/>
        <a:p>
          <a:endParaRPr lang="en-US"/>
        </a:p>
      </dgm:t>
    </dgm:pt>
    <dgm:pt modelId="{45DC4355-2277-4B8E-9FD9-E5AE3EAB7BB8}" type="sibTrans" cxnId="{916365C6-3C7A-47F4-A4A8-65F0D208F622}">
      <dgm:prSet/>
      <dgm:spPr/>
      <dgm:t>
        <a:bodyPr/>
        <a:lstStyle/>
        <a:p>
          <a:endParaRPr lang="en-US"/>
        </a:p>
      </dgm:t>
    </dgm:pt>
    <dgm:pt modelId="{50164810-F82B-4A44-9816-01F23D757D30}">
      <dgm:prSet/>
      <dgm:spPr/>
      <dgm:t>
        <a:bodyPr/>
        <a:lstStyle/>
        <a:p>
          <a:r>
            <a:rPr lang="pt-BR"/>
            <a:t>Melhorar a navegação dos pacientes</a:t>
          </a:r>
          <a:endParaRPr lang="en-US"/>
        </a:p>
      </dgm:t>
    </dgm:pt>
    <dgm:pt modelId="{B9FB70D2-CA34-424D-AD69-C9ED225FECEE}" type="parTrans" cxnId="{2DC25111-D3F2-49A2-AE0A-A0A13CD4932E}">
      <dgm:prSet/>
      <dgm:spPr/>
      <dgm:t>
        <a:bodyPr/>
        <a:lstStyle/>
        <a:p>
          <a:endParaRPr lang="en-US"/>
        </a:p>
      </dgm:t>
    </dgm:pt>
    <dgm:pt modelId="{AB67C964-47B8-4BE6-94FC-E83E828B791A}" type="sibTrans" cxnId="{2DC25111-D3F2-49A2-AE0A-A0A13CD4932E}">
      <dgm:prSet/>
      <dgm:spPr/>
      <dgm:t>
        <a:bodyPr/>
        <a:lstStyle/>
        <a:p>
          <a:endParaRPr lang="en-US"/>
        </a:p>
      </dgm:t>
    </dgm:pt>
    <dgm:pt modelId="{5C1319C2-01DB-4BAE-99BC-4B0AA3B2A55C}">
      <dgm:prSet/>
      <dgm:spPr/>
      <dgm:t>
        <a:bodyPr/>
        <a:lstStyle/>
        <a:p>
          <a:r>
            <a:rPr lang="pt-BR"/>
            <a:t>Reduzir as filas</a:t>
          </a:r>
          <a:endParaRPr lang="en-US"/>
        </a:p>
      </dgm:t>
    </dgm:pt>
    <dgm:pt modelId="{D78460B5-7903-40E3-926C-671F19807B8A}" type="parTrans" cxnId="{ECB3CFB2-C3FE-4CD8-9C30-C9B36DD766E5}">
      <dgm:prSet/>
      <dgm:spPr/>
      <dgm:t>
        <a:bodyPr/>
        <a:lstStyle/>
        <a:p>
          <a:endParaRPr lang="en-US"/>
        </a:p>
      </dgm:t>
    </dgm:pt>
    <dgm:pt modelId="{1D22D0DC-9F4E-4289-86D8-30F0020265B1}" type="sibTrans" cxnId="{ECB3CFB2-C3FE-4CD8-9C30-C9B36DD766E5}">
      <dgm:prSet/>
      <dgm:spPr/>
      <dgm:t>
        <a:bodyPr/>
        <a:lstStyle/>
        <a:p>
          <a:endParaRPr lang="en-US"/>
        </a:p>
      </dgm:t>
    </dgm:pt>
    <dgm:pt modelId="{232D49F9-3265-4605-9F89-52BFC252CD11}">
      <dgm:prSet/>
      <dgm:spPr/>
      <dgm:t>
        <a:bodyPr/>
        <a:lstStyle/>
        <a:p>
          <a:r>
            <a:rPr lang="pt-BR"/>
            <a:t>Reduzir os vazios assistenciais</a:t>
          </a:r>
          <a:endParaRPr lang="en-US"/>
        </a:p>
      </dgm:t>
    </dgm:pt>
    <dgm:pt modelId="{BE9526BC-48FF-45BF-B921-2BE12210E6A6}" type="parTrans" cxnId="{435B8FBE-AF26-4123-8543-F911631DDA5A}">
      <dgm:prSet/>
      <dgm:spPr/>
      <dgm:t>
        <a:bodyPr/>
        <a:lstStyle/>
        <a:p>
          <a:endParaRPr lang="en-US"/>
        </a:p>
      </dgm:t>
    </dgm:pt>
    <dgm:pt modelId="{3536D87D-8D90-442C-8B65-E6951FB76E35}" type="sibTrans" cxnId="{435B8FBE-AF26-4123-8543-F911631DDA5A}">
      <dgm:prSet/>
      <dgm:spPr/>
      <dgm:t>
        <a:bodyPr/>
        <a:lstStyle/>
        <a:p>
          <a:endParaRPr lang="en-US"/>
        </a:p>
      </dgm:t>
    </dgm:pt>
    <dgm:pt modelId="{22D809B9-D916-447A-97A7-7DB3A0B3C9F1}">
      <dgm:prSet/>
      <dgm:spPr/>
      <dgm:t>
        <a:bodyPr/>
        <a:lstStyle/>
        <a:p>
          <a:r>
            <a:rPr lang="pt-BR"/>
            <a:t>Aumentar a resolubilidade</a:t>
          </a:r>
          <a:endParaRPr lang="en-US"/>
        </a:p>
      </dgm:t>
    </dgm:pt>
    <dgm:pt modelId="{460B538F-E064-4555-93AF-47220A2083E2}" type="parTrans" cxnId="{4C4F7973-5C7D-46CA-971B-E185F7DDE80A}">
      <dgm:prSet/>
      <dgm:spPr/>
      <dgm:t>
        <a:bodyPr/>
        <a:lstStyle/>
        <a:p>
          <a:endParaRPr lang="en-US"/>
        </a:p>
      </dgm:t>
    </dgm:pt>
    <dgm:pt modelId="{3FC73032-75CA-4561-A2B3-73339693B57C}" type="sibTrans" cxnId="{4C4F7973-5C7D-46CA-971B-E185F7DDE80A}">
      <dgm:prSet/>
      <dgm:spPr/>
      <dgm:t>
        <a:bodyPr/>
        <a:lstStyle/>
        <a:p>
          <a:endParaRPr lang="en-US"/>
        </a:p>
      </dgm:t>
    </dgm:pt>
    <dgm:pt modelId="{66D68AE0-E620-4C41-A834-FC5BBB81B075}">
      <dgm:prSet/>
      <dgm:spPr/>
      <dgm:t>
        <a:bodyPr/>
        <a:lstStyle/>
        <a:p>
          <a:r>
            <a:rPr lang="pt-BR" dirty="0"/>
            <a:t>Ampliar a oferta de serviços ambulatoriais</a:t>
          </a:r>
          <a:endParaRPr lang="en-US" dirty="0"/>
        </a:p>
      </dgm:t>
    </dgm:pt>
    <dgm:pt modelId="{A0BB72FF-E448-4840-B173-4116B6A98306}" type="parTrans" cxnId="{18D8F8B1-D578-4E54-9333-1C271E5D2303}">
      <dgm:prSet/>
      <dgm:spPr/>
      <dgm:t>
        <a:bodyPr/>
        <a:lstStyle/>
        <a:p>
          <a:endParaRPr lang="en-US"/>
        </a:p>
      </dgm:t>
    </dgm:pt>
    <dgm:pt modelId="{5B990944-E237-4F2E-8E5B-0A891765AD38}" type="sibTrans" cxnId="{18D8F8B1-D578-4E54-9333-1C271E5D2303}">
      <dgm:prSet/>
      <dgm:spPr/>
      <dgm:t>
        <a:bodyPr/>
        <a:lstStyle/>
        <a:p>
          <a:endParaRPr lang="en-US"/>
        </a:p>
      </dgm:t>
    </dgm:pt>
    <dgm:pt modelId="{91DC2FF5-D44D-49EC-9DB3-070309A0F69A}">
      <dgm:prSet/>
      <dgm:spPr/>
      <dgm:t>
        <a:bodyPr/>
        <a:lstStyle/>
        <a:p>
          <a:r>
            <a:rPr lang="en-US" dirty="0" err="1"/>
            <a:t>Reorientar</a:t>
          </a:r>
          <a:r>
            <a:rPr lang="en-US" dirty="0"/>
            <a:t> o </a:t>
          </a:r>
          <a:r>
            <a:rPr lang="en-US" dirty="0" err="1"/>
            <a:t>modelo</a:t>
          </a:r>
          <a:r>
            <a:rPr lang="en-US" dirty="0"/>
            <a:t> de </a:t>
          </a:r>
          <a:r>
            <a:rPr lang="en-US" dirty="0" err="1"/>
            <a:t>cuidados</a:t>
          </a:r>
          <a:r>
            <a:rPr lang="en-US" dirty="0"/>
            <a:t> para </a:t>
          </a:r>
          <a:r>
            <a:rPr lang="en-US" dirty="0" err="1"/>
            <a:t>ações</a:t>
          </a:r>
          <a:r>
            <a:rPr lang="en-US" dirty="0"/>
            <a:t> de </a:t>
          </a:r>
          <a:r>
            <a:rPr lang="en-US" dirty="0" err="1"/>
            <a:t>cuidado</a:t>
          </a:r>
          <a:r>
            <a:rPr lang="en-US" dirty="0"/>
            <a:t> integral</a:t>
          </a:r>
        </a:p>
      </dgm:t>
    </dgm:pt>
    <dgm:pt modelId="{C4156136-C756-4877-8AD9-42346ACE1FA3}" type="parTrans" cxnId="{D13E47A9-DC18-4DB6-99B7-F199B2FFCF6F}">
      <dgm:prSet/>
      <dgm:spPr/>
      <dgm:t>
        <a:bodyPr/>
        <a:lstStyle/>
        <a:p>
          <a:endParaRPr lang="pt-BR"/>
        </a:p>
      </dgm:t>
    </dgm:pt>
    <dgm:pt modelId="{701C0A3E-9A85-4F0D-80D6-080270D104D0}" type="sibTrans" cxnId="{D13E47A9-DC18-4DB6-99B7-F199B2FFCF6F}">
      <dgm:prSet/>
      <dgm:spPr/>
      <dgm:t>
        <a:bodyPr/>
        <a:lstStyle/>
        <a:p>
          <a:endParaRPr lang="pt-BR"/>
        </a:p>
      </dgm:t>
    </dgm:pt>
    <dgm:pt modelId="{71CBA873-0376-4B3C-B0A8-E3414CD0C647}" type="pres">
      <dgm:prSet presAssocID="{89FCCAA4-4825-423B-80C0-0B743FE72400}" presName="linear" presStyleCnt="0">
        <dgm:presLayoutVars>
          <dgm:dir/>
          <dgm:animLvl val="lvl"/>
          <dgm:resizeHandles val="exact"/>
        </dgm:presLayoutVars>
      </dgm:prSet>
      <dgm:spPr/>
    </dgm:pt>
    <dgm:pt modelId="{FCB02FA3-6B7D-41CF-BF9F-628E06FB11CE}" type="pres">
      <dgm:prSet presAssocID="{EA6A9502-C3FF-4F23-B943-A9149F3B98E5}" presName="parentLin" presStyleCnt="0"/>
      <dgm:spPr/>
    </dgm:pt>
    <dgm:pt modelId="{206F2927-DEE8-4D66-9B98-705A52F4C41A}" type="pres">
      <dgm:prSet presAssocID="{EA6A9502-C3FF-4F23-B943-A9149F3B98E5}" presName="parentLeftMargin" presStyleLbl="node1" presStyleIdx="0" presStyleCnt="7"/>
      <dgm:spPr/>
    </dgm:pt>
    <dgm:pt modelId="{62669F3C-1E00-4D76-9576-FF38CF0051A3}" type="pres">
      <dgm:prSet presAssocID="{EA6A9502-C3FF-4F23-B943-A9149F3B98E5}" presName="parentText" presStyleLbl="node1" presStyleIdx="0" presStyleCnt="7">
        <dgm:presLayoutVars>
          <dgm:chMax val="0"/>
          <dgm:bulletEnabled val="1"/>
        </dgm:presLayoutVars>
      </dgm:prSet>
      <dgm:spPr/>
    </dgm:pt>
    <dgm:pt modelId="{6C0C7103-452D-4B60-A7A8-C507D84DBD4B}" type="pres">
      <dgm:prSet presAssocID="{EA6A9502-C3FF-4F23-B943-A9149F3B98E5}" presName="negativeSpace" presStyleCnt="0"/>
      <dgm:spPr/>
    </dgm:pt>
    <dgm:pt modelId="{08A3A0A7-2931-438A-851E-DF04C65E11D1}" type="pres">
      <dgm:prSet presAssocID="{EA6A9502-C3FF-4F23-B943-A9149F3B98E5}" presName="childText" presStyleLbl="conFgAcc1" presStyleIdx="0" presStyleCnt="7">
        <dgm:presLayoutVars>
          <dgm:bulletEnabled val="1"/>
        </dgm:presLayoutVars>
      </dgm:prSet>
      <dgm:spPr/>
    </dgm:pt>
    <dgm:pt modelId="{11738B9B-7CA8-463F-A140-0D33D7D5E799}" type="pres">
      <dgm:prSet presAssocID="{45DC4355-2277-4B8E-9FD9-E5AE3EAB7BB8}" presName="spaceBetweenRectangles" presStyleCnt="0"/>
      <dgm:spPr/>
    </dgm:pt>
    <dgm:pt modelId="{266A7414-4F66-42A6-9B3C-722CE85176CB}" type="pres">
      <dgm:prSet presAssocID="{50164810-F82B-4A44-9816-01F23D757D30}" presName="parentLin" presStyleCnt="0"/>
      <dgm:spPr/>
    </dgm:pt>
    <dgm:pt modelId="{670427A2-B746-4B59-93D0-7F113B6CC3C7}" type="pres">
      <dgm:prSet presAssocID="{50164810-F82B-4A44-9816-01F23D757D30}" presName="parentLeftMargin" presStyleLbl="node1" presStyleIdx="0" presStyleCnt="7"/>
      <dgm:spPr/>
    </dgm:pt>
    <dgm:pt modelId="{142DAAA7-F7A1-4E80-88E5-0A83EBD8E009}" type="pres">
      <dgm:prSet presAssocID="{50164810-F82B-4A44-9816-01F23D757D30}" presName="parentText" presStyleLbl="node1" presStyleIdx="1" presStyleCnt="7">
        <dgm:presLayoutVars>
          <dgm:chMax val="0"/>
          <dgm:bulletEnabled val="1"/>
        </dgm:presLayoutVars>
      </dgm:prSet>
      <dgm:spPr/>
    </dgm:pt>
    <dgm:pt modelId="{6B71A9C6-9162-44A6-9CDC-F799697FE061}" type="pres">
      <dgm:prSet presAssocID="{50164810-F82B-4A44-9816-01F23D757D30}" presName="negativeSpace" presStyleCnt="0"/>
      <dgm:spPr/>
    </dgm:pt>
    <dgm:pt modelId="{0A717A18-1FED-4448-A3EA-43CB2DF3D945}" type="pres">
      <dgm:prSet presAssocID="{50164810-F82B-4A44-9816-01F23D757D30}" presName="childText" presStyleLbl="conFgAcc1" presStyleIdx="1" presStyleCnt="7">
        <dgm:presLayoutVars>
          <dgm:bulletEnabled val="1"/>
        </dgm:presLayoutVars>
      </dgm:prSet>
      <dgm:spPr/>
    </dgm:pt>
    <dgm:pt modelId="{FAA85927-82CA-4452-9655-B506B4103F6C}" type="pres">
      <dgm:prSet presAssocID="{AB67C964-47B8-4BE6-94FC-E83E828B791A}" presName="spaceBetweenRectangles" presStyleCnt="0"/>
      <dgm:spPr/>
    </dgm:pt>
    <dgm:pt modelId="{9E74F9CF-5957-46C2-B566-EB23F7161859}" type="pres">
      <dgm:prSet presAssocID="{5C1319C2-01DB-4BAE-99BC-4B0AA3B2A55C}" presName="parentLin" presStyleCnt="0"/>
      <dgm:spPr/>
    </dgm:pt>
    <dgm:pt modelId="{374B1E9A-ACCF-4621-9369-5BFDF64B6E68}" type="pres">
      <dgm:prSet presAssocID="{5C1319C2-01DB-4BAE-99BC-4B0AA3B2A55C}" presName="parentLeftMargin" presStyleLbl="node1" presStyleIdx="1" presStyleCnt="7"/>
      <dgm:spPr/>
    </dgm:pt>
    <dgm:pt modelId="{124C1E8F-D309-4E3F-9501-DA65FCEF711C}" type="pres">
      <dgm:prSet presAssocID="{5C1319C2-01DB-4BAE-99BC-4B0AA3B2A55C}" presName="parentText" presStyleLbl="node1" presStyleIdx="2" presStyleCnt="7">
        <dgm:presLayoutVars>
          <dgm:chMax val="0"/>
          <dgm:bulletEnabled val="1"/>
        </dgm:presLayoutVars>
      </dgm:prSet>
      <dgm:spPr/>
    </dgm:pt>
    <dgm:pt modelId="{10A92107-FFEF-4415-AF76-9A2732151C12}" type="pres">
      <dgm:prSet presAssocID="{5C1319C2-01DB-4BAE-99BC-4B0AA3B2A55C}" presName="negativeSpace" presStyleCnt="0"/>
      <dgm:spPr/>
    </dgm:pt>
    <dgm:pt modelId="{DB56AEA3-3E46-4067-843C-2ABA8C993AD1}" type="pres">
      <dgm:prSet presAssocID="{5C1319C2-01DB-4BAE-99BC-4B0AA3B2A55C}" presName="childText" presStyleLbl="conFgAcc1" presStyleIdx="2" presStyleCnt="7">
        <dgm:presLayoutVars>
          <dgm:bulletEnabled val="1"/>
        </dgm:presLayoutVars>
      </dgm:prSet>
      <dgm:spPr/>
    </dgm:pt>
    <dgm:pt modelId="{2ACC9D76-6B7B-4447-96D7-F8ED89CB9C04}" type="pres">
      <dgm:prSet presAssocID="{1D22D0DC-9F4E-4289-86D8-30F0020265B1}" presName="spaceBetweenRectangles" presStyleCnt="0"/>
      <dgm:spPr/>
    </dgm:pt>
    <dgm:pt modelId="{E7B91593-769C-4449-89D4-FE4769219A12}" type="pres">
      <dgm:prSet presAssocID="{232D49F9-3265-4605-9F89-52BFC252CD11}" presName="parentLin" presStyleCnt="0"/>
      <dgm:spPr/>
    </dgm:pt>
    <dgm:pt modelId="{F59A5224-759C-4DDB-842A-47B740FC3C3A}" type="pres">
      <dgm:prSet presAssocID="{232D49F9-3265-4605-9F89-52BFC252CD11}" presName="parentLeftMargin" presStyleLbl="node1" presStyleIdx="2" presStyleCnt="7"/>
      <dgm:spPr/>
    </dgm:pt>
    <dgm:pt modelId="{726622C1-4CFC-494D-BEA0-5B4BD8FBCE8A}" type="pres">
      <dgm:prSet presAssocID="{232D49F9-3265-4605-9F89-52BFC252CD11}" presName="parentText" presStyleLbl="node1" presStyleIdx="3" presStyleCnt="7">
        <dgm:presLayoutVars>
          <dgm:chMax val="0"/>
          <dgm:bulletEnabled val="1"/>
        </dgm:presLayoutVars>
      </dgm:prSet>
      <dgm:spPr/>
    </dgm:pt>
    <dgm:pt modelId="{198F95A4-8928-4DB7-B003-FC8D5046BF8A}" type="pres">
      <dgm:prSet presAssocID="{232D49F9-3265-4605-9F89-52BFC252CD11}" presName="negativeSpace" presStyleCnt="0"/>
      <dgm:spPr/>
    </dgm:pt>
    <dgm:pt modelId="{F27AF4D3-B97C-4290-8CDF-126C2EE7B22B}" type="pres">
      <dgm:prSet presAssocID="{232D49F9-3265-4605-9F89-52BFC252CD11}" presName="childText" presStyleLbl="conFgAcc1" presStyleIdx="3" presStyleCnt="7">
        <dgm:presLayoutVars>
          <dgm:bulletEnabled val="1"/>
        </dgm:presLayoutVars>
      </dgm:prSet>
      <dgm:spPr/>
    </dgm:pt>
    <dgm:pt modelId="{CCD0982E-B9CF-452F-AB1F-259BF0B2626E}" type="pres">
      <dgm:prSet presAssocID="{3536D87D-8D90-442C-8B65-E6951FB76E35}" presName="spaceBetweenRectangles" presStyleCnt="0"/>
      <dgm:spPr/>
    </dgm:pt>
    <dgm:pt modelId="{83979B11-792E-421E-A860-71D16731F886}" type="pres">
      <dgm:prSet presAssocID="{22D809B9-D916-447A-97A7-7DB3A0B3C9F1}" presName="parentLin" presStyleCnt="0"/>
      <dgm:spPr/>
    </dgm:pt>
    <dgm:pt modelId="{B432A6F9-6966-4AEE-8D10-9F74F1064E7D}" type="pres">
      <dgm:prSet presAssocID="{22D809B9-D916-447A-97A7-7DB3A0B3C9F1}" presName="parentLeftMargin" presStyleLbl="node1" presStyleIdx="3" presStyleCnt="7"/>
      <dgm:spPr/>
    </dgm:pt>
    <dgm:pt modelId="{FB4BBD92-113A-4E8F-B9A5-743D24013B3A}" type="pres">
      <dgm:prSet presAssocID="{22D809B9-D916-447A-97A7-7DB3A0B3C9F1}" presName="parentText" presStyleLbl="node1" presStyleIdx="4" presStyleCnt="7">
        <dgm:presLayoutVars>
          <dgm:chMax val="0"/>
          <dgm:bulletEnabled val="1"/>
        </dgm:presLayoutVars>
      </dgm:prSet>
      <dgm:spPr/>
    </dgm:pt>
    <dgm:pt modelId="{705B9546-B733-4477-9834-415AA08F8F6B}" type="pres">
      <dgm:prSet presAssocID="{22D809B9-D916-447A-97A7-7DB3A0B3C9F1}" presName="negativeSpace" presStyleCnt="0"/>
      <dgm:spPr/>
    </dgm:pt>
    <dgm:pt modelId="{D908DD0A-E706-43E1-8892-0B17BB6D24E5}" type="pres">
      <dgm:prSet presAssocID="{22D809B9-D916-447A-97A7-7DB3A0B3C9F1}" presName="childText" presStyleLbl="conFgAcc1" presStyleIdx="4" presStyleCnt="7">
        <dgm:presLayoutVars>
          <dgm:bulletEnabled val="1"/>
        </dgm:presLayoutVars>
      </dgm:prSet>
      <dgm:spPr/>
    </dgm:pt>
    <dgm:pt modelId="{EEAB975C-FB03-4B55-BB77-E50FD0AE754C}" type="pres">
      <dgm:prSet presAssocID="{3FC73032-75CA-4561-A2B3-73339693B57C}" presName="spaceBetweenRectangles" presStyleCnt="0"/>
      <dgm:spPr/>
    </dgm:pt>
    <dgm:pt modelId="{01E89872-9768-4B28-A9F1-960C518EF7D5}" type="pres">
      <dgm:prSet presAssocID="{66D68AE0-E620-4C41-A834-FC5BBB81B075}" presName="parentLin" presStyleCnt="0"/>
      <dgm:spPr/>
    </dgm:pt>
    <dgm:pt modelId="{5E1AA2AB-D815-41FE-BB11-A279E9EC938B}" type="pres">
      <dgm:prSet presAssocID="{66D68AE0-E620-4C41-A834-FC5BBB81B075}" presName="parentLeftMargin" presStyleLbl="node1" presStyleIdx="4" presStyleCnt="7"/>
      <dgm:spPr/>
    </dgm:pt>
    <dgm:pt modelId="{4F59D7F5-110A-471C-A6A7-59082120119C}" type="pres">
      <dgm:prSet presAssocID="{66D68AE0-E620-4C41-A834-FC5BBB81B075}" presName="parentText" presStyleLbl="node1" presStyleIdx="5" presStyleCnt="7">
        <dgm:presLayoutVars>
          <dgm:chMax val="0"/>
          <dgm:bulletEnabled val="1"/>
        </dgm:presLayoutVars>
      </dgm:prSet>
      <dgm:spPr/>
    </dgm:pt>
    <dgm:pt modelId="{C62E5F5F-3CCB-4326-B81A-5BB0AD29DEAC}" type="pres">
      <dgm:prSet presAssocID="{66D68AE0-E620-4C41-A834-FC5BBB81B075}" presName="negativeSpace" presStyleCnt="0"/>
      <dgm:spPr/>
    </dgm:pt>
    <dgm:pt modelId="{C48A98B5-1861-4E9D-8FD2-33209B361AC9}" type="pres">
      <dgm:prSet presAssocID="{66D68AE0-E620-4C41-A834-FC5BBB81B075}" presName="childText" presStyleLbl="conFgAcc1" presStyleIdx="5" presStyleCnt="7">
        <dgm:presLayoutVars>
          <dgm:bulletEnabled val="1"/>
        </dgm:presLayoutVars>
      </dgm:prSet>
      <dgm:spPr/>
    </dgm:pt>
    <dgm:pt modelId="{35FCBE0F-2CFA-4A2F-B0E8-8CC91DDFEAEB}" type="pres">
      <dgm:prSet presAssocID="{5B990944-E237-4F2E-8E5B-0A891765AD38}" presName="spaceBetweenRectangles" presStyleCnt="0"/>
      <dgm:spPr/>
    </dgm:pt>
    <dgm:pt modelId="{1BD9F8C9-4FC7-4103-8C0A-E94BF3B3CD97}" type="pres">
      <dgm:prSet presAssocID="{91DC2FF5-D44D-49EC-9DB3-070309A0F69A}" presName="parentLin" presStyleCnt="0"/>
      <dgm:spPr/>
    </dgm:pt>
    <dgm:pt modelId="{471FA834-AA8B-45C5-A9AB-5867D927D80E}" type="pres">
      <dgm:prSet presAssocID="{91DC2FF5-D44D-49EC-9DB3-070309A0F69A}" presName="parentLeftMargin" presStyleLbl="node1" presStyleIdx="5" presStyleCnt="7"/>
      <dgm:spPr/>
    </dgm:pt>
    <dgm:pt modelId="{BD0A6ADB-0903-469F-B9C0-45B3AC603862}" type="pres">
      <dgm:prSet presAssocID="{91DC2FF5-D44D-49EC-9DB3-070309A0F69A}" presName="parentText" presStyleLbl="node1" presStyleIdx="6" presStyleCnt="7">
        <dgm:presLayoutVars>
          <dgm:chMax val="0"/>
          <dgm:bulletEnabled val="1"/>
        </dgm:presLayoutVars>
      </dgm:prSet>
      <dgm:spPr/>
    </dgm:pt>
    <dgm:pt modelId="{6B129DBA-6928-4B86-80A1-2152AD801D3F}" type="pres">
      <dgm:prSet presAssocID="{91DC2FF5-D44D-49EC-9DB3-070309A0F69A}" presName="negativeSpace" presStyleCnt="0"/>
      <dgm:spPr/>
    </dgm:pt>
    <dgm:pt modelId="{23F76B0A-63CA-44A5-B161-222A06425F27}" type="pres">
      <dgm:prSet presAssocID="{91DC2FF5-D44D-49EC-9DB3-070309A0F69A}" presName="childText" presStyleLbl="conFgAcc1" presStyleIdx="6" presStyleCnt="7">
        <dgm:presLayoutVars>
          <dgm:bulletEnabled val="1"/>
        </dgm:presLayoutVars>
      </dgm:prSet>
      <dgm:spPr/>
    </dgm:pt>
  </dgm:ptLst>
  <dgm:cxnLst>
    <dgm:cxn modelId="{6C898A0F-B92D-43E0-8727-DE7CE1255534}" type="presOf" srcId="{50164810-F82B-4A44-9816-01F23D757D30}" destId="{670427A2-B746-4B59-93D0-7F113B6CC3C7}" srcOrd="0" destOrd="0" presId="urn:microsoft.com/office/officeart/2005/8/layout/list1"/>
    <dgm:cxn modelId="{2DC25111-D3F2-49A2-AE0A-A0A13CD4932E}" srcId="{89FCCAA4-4825-423B-80C0-0B743FE72400}" destId="{50164810-F82B-4A44-9816-01F23D757D30}" srcOrd="1" destOrd="0" parTransId="{B9FB70D2-CA34-424D-AD69-C9ED225FECEE}" sibTransId="{AB67C964-47B8-4BE6-94FC-E83E828B791A}"/>
    <dgm:cxn modelId="{77EBBC30-D28D-4715-9B3E-269D38BF6EA2}" type="presOf" srcId="{EA6A9502-C3FF-4F23-B943-A9149F3B98E5}" destId="{62669F3C-1E00-4D76-9576-FF38CF0051A3}" srcOrd="1" destOrd="0" presId="urn:microsoft.com/office/officeart/2005/8/layout/list1"/>
    <dgm:cxn modelId="{35CD0037-16D2-47A3-86EF-55B3DFA1B439}" type="presOf" srcId="{91DC2FF5-D44D-49EC-9DB3-070309A0F69A}" destId="{471FA834-AA8B-45C5-A9AB-5867D927D80E}" srcOrd="0" destOrd="0" presId="urn:microsoft.com/office/officeart/2005/8/layout/list1"/>
    <dgm:cxn modelId="{2DAE845E-D737-4085-962B-421520782A0D}" type="presOf" srcId="{232D49F9-3265-4605-9F89-52BFC252CD11}" destId="{726622C1-4CFC-494D-BEA0-5B4BD8FBCE8A}" srcOrd="1" destOrd="0" presId="urn:microsoft.com/office/officeart/2005/8/layout/list1"/>
    <dgm:cxn modelId="{2BF14265-3C1E-4046-A47A-48FBB04EBD8F}" type="presOf" srcId="{5C1319C2-01DB-4BAE-99BC-4B0AA3B2A55C}" destId="{374B1E9A-ACCF-4621-9369-5BFDF64B6E68}" srcOrd="0" destOrd="0" presId="urn:microsoft.com/office/officeart/2005/8/layout/list1"/>
    <dgm:cxn modelId="{DA3CCC4C-96F4-481D-A5BB-80639A69FF72}" type="presOf" srcId="{89FCCAA4-4825-423B-80C0-0B743FE72400}" destId="{71CBA873-0376-4B3C-B0A8-E3414CD0C647}" srcOrd="0" destOrd="0" presId="urn:microsoft.com/office/officeart/2005/8/layout/list1"/>
    <dgm:cxn modelId="{4C4F7973-5C7D-46CA-971B-E185F7DDE80A}" srcId="{89FCCAA4-4825-423B-80C0-0B743FE72400}" destId="{22D809B9-D916-447A-97A7-7DB3A0B3C9F1}" srcOrd="4" destOrd="0" parTransId="{460B538F-E064-4555-93AF-47220A2083E2}" sibTransId="{3FC73032-75CA-4561-A2B3-73339693B57C}"/>
    <dgm:cxn modelId="{41325E86-E97D-435B-BDAE-487C2B4FDBD6}" type="presOf" srcId="{5C1319C2-01DB-4BAE-99BC-4B0AA3B2A55C}" destId="{124C1E8F-D309-4E3F-9501-DA65FCEF711C}" srcOrd="1" destOrd="0" presId="urn:microsoft.com/office/officeart/2005/8/layout/list1"/>
    <dgm:cxn modelId="{976C958B-D7B5-4667-A356-1D7AF2BF09BE}" type="presOf" srcId="{50164810-F82B-4A44-9816-01F23D757D30}" destId="{142DAAA7-F7A1-4E80-88E5-0A83EBD8E009}" srcOrd="1" destOrd="0" presId="urn:microsoft.com/office/officeart/2005/8/layout/list1"/>
    <dgm:cxn modelId="{B41086A2-D980-47A0-AA94-206FF49E8A24}" type="presOf" srcId="{66D68AE0-E620-4C41-A834-FC5BBB81B075}" destId="{4F59D7F5-110A-471C-A6A7-59082120119C}" srcOrd="1" destOrd="0" presId="urn:microsoft.com/office/officeart/2005/8/layout/list1"/>
    <dgm:cxn modelId="{D13E47A9-DC18-4DB6-99B7-F199B2FFCF6F}" srcId="{89FCCAA4-4825-423B-80C0-0B743FE72400}" destId="{91DC2FF5-D44D-49EC-9DB3-070309A0F69A}" srcOrd="6" destOrd="0" parTransId="{C4156136-C756-4877-8AD9-42346ACE1FA3}" sibTransId="{701C0A3E-9A85-4F0D-80D6-080270D104D0}"/>
    <dgm:cxn modelId="{F9DBC2AE-A784-44DD-8751-FD8E93C2CD37}" type="presOf" srcId="{91DC2FF5-D44D-49EC-9DB3-070309A0F69A}" destId="{BD0A6ADB-0903-469F-B9C0-45B3AC603862}" srcOrd="1" destOrd="0" presId="urn:microsoft.com/office/officeart/2005/8/layout/list1"/>
    <dgm:cxn modelId="{18D8F8B1-D578-4E54-9333-1C271E5D2303}" srcId="{89FCCAA4-4825-423B-80C0-0B743FE72400}" destId="{66D68AE0-E620-4C41-A834-FC5BBB81B075}" srcOrd="5" destOrd="0" parTransId="{A0BB72FF-E448-4840-B173-4116B6A98306}" sibTransId="{5B990944-E237-4F2E-8E5B-0A891765AD38}"/>
    <dgm:cxn modelId="{ECB3CFB2-C3FE-4CD8-9C30-C9B36DD766E5}" srcId="{89FCCAA4-4825-423B-80C0-0B743FE72400}" destId="{5C1319C2-01DB-4BAE-99BC-4B0AA3B2A55C}" srcOrd="2" destOrd="0" parTransId="{D78460B5-7903-40E3-926C-671F19807B8A}" sibTransId="{1D22D0DC-9F4E-4289-86D8-30F0020265B1}"/>
    <dgm:cxn modelId="{80341FBB-B1AC-408A-A956-A8730A4F4724}" type="presOf" srcId="{66D68AE0-E620-4C41-A834-FC5BBB81B075}" destId="{5E1AA2AB-D815-41FE-BB11-A279E9EC938B}" srcOrd="0" destOrd="0" presId="urn:microsoft.com/office/officeart/2005/8/layout/list1"/>
    <dgm:cxn modelId="{46BCADBC-8A82-407C-A1DD-81810F3EF9CE}" type="presOf" srcId="{22D809B9-D916-447A-97A7-7DB3A0B3C9F1}" destId="{FB4BBD92-113A-4E8F-B9A5-743D24013B3A}" srcOrd="1" destOrd="0" presId="urn:microsoft.com/office/officeart/2005/8/layout/list1"/>
    <dgm:cxn modelId="{435B8FBE-AF26-4123-8543-F911631DDA5A}" srcId="{89FCCAA4-4825-423B-80C0-0B743FE72400}" destId="{232D49F9-3265-4605-9F89-52BFC252CD11}" srcOrd="3" destOrd="0" parTransId="{BE9526BC-48FF-45BF-B921-2BE12210E6A6}" sibTransId="{3536D87D-8D90-442C-8B65-E6951FB76E35}"/>
    <dgm:cxn modelId="{916365C6-3C7A-47F4-A4A8-65F0D208F622}" srcId="{89FCCAA4-4825-423B-80C0-0B743FE72400}" destId="{EA6A9502-C3FF-4F23-B943-A9149F3B98E5}" srcOrd="0" destOrd="0" parTransId="{1DDF38BD-729B-4245-8D30-BF0214286E0E}" sibTransId="{45DC4355-2277-4B8E-9FD9-E5AE3EAB7BB8}"/>
    <dgm:cxn modelId="{46C30ECC-F39D-43E1-91FE-C4777C05332B}" type="presOf" srcId="{22D809B9-D916-447A-97A7-7DB3A0B3C9F1}" destId="{B432A6F9-6966-4AEE-8D10-9F74F1064E7D}" srcOrd="0" destOrd="0" presId="urn:microsoft.com/office/officeart/2005/8/layout/list1"/>
    <dgm:cxn modelId="{6FF5F6E4-57DC-4E50-910D-4E1DBA2FC495}" type="presOf" srcId="{232D49F9-3265-4605-9F89-52BFC252CD11}" destId="{F59A5224-759C-4DDB-842A-47B740FC3C3A}" srcOrd="0" destOrd="0" presId="urn:microsoft.com/office/officeart/2005/8/layout/list1"/>
    <dgm:cxn modelId="{DEADB4E8-B3C9-4BF5-B525-CD061C171EC5}" type="presOf" srcId="{EA6A9502-C3FF-4F23-B943-A9149F3B98E5}" destId="{206F2927-DEE8-4D66-9B98-705A52F4C41A}" srcOrd="0" destOrd="0" presId="urn:microsoft.com/office/officeart/2005/8/layout/list1"/>
    <dgm:cxn modelId="{B84E3528-814F-47A2-B71A-DEB55A0ADFF7}" type="presParOf" srcId="{71CBA873-0376-4B3C-B0A8-E3414CD0C647}" destId="{FCB02FA3-6B7D-41CF-BF9F-628E06FB11CE}" srcOrd="0" destOrd="0" presId="urn:microsoft.com/office/officeart/2005/8/layout/list1"/>
    <dgm:cxn modelId="{809194D9-4231-403C-9182-25E92AC87274}" type="presParOf" srcId="{FCB02FA3-6B7D-41CF-BF9F-628E06FB11CE}" destId="{206F2927-DEE8-4D66-9B98-705A52F4C41A}" srcOrd="0" destOrd="0" presId="urn:microsoft.com/office/officeart/2005/8/layout/list1"/>
    <dgm:cxn modelId="{8FDFA266-80A0-4772-AA09-7F696D46A931}" type="presParOf" srcId="{FCB02FA3-6B7D-41CF-BF9F-628E06FB11CE}" destId="{62669F3C-1E00-4D76-9576-FF38CF0051A3}" srcOrd="1" destOrd="0" presId="urn:microsoft.com/office/officeart/2005/8/layout/list1"/>
    <dgm:cxn modelId="{E57F9E2C-8FB9-430B-B445-526EE68ADF2C}" type="presParOf" srcId="{71CBA873-0376-4B3C-B0A8-E3414CD0C647}" destId="{6C0C7103-452D-4B60-A7A8-C507D84DBD4B}" srcOrd="1" destOrd="0" presId="urn:microsoft.com/office/officeart/2005/8/layout/list1"/>
    <dgm:cxn modelId="{FE04764E-A50B-408F-AE8C-43DDAB737B6D}" type="presParOf" srcId="{71CBA873-0376-4B3C-B0A8-E3414CD0C647}" destId="{08A3A0A7-2931-438A-851E-DF04C65E11D1}" srcOrd="2" destOrd="0" presId="urn:microsoft.com/office/officeart/2005/8/layout/list1"/>
    <dgm:cxn modelId="{DCED1507-C9AD-4EAB-A610-96E440E8C5F1}" type="presParOf" srcId="{71CBA873-0376-4B3C-B0A8-E3414CD0C647}" destId="{11738B9B-7CA8-463F-A140-0D33D7D5E799}" srcOrd="3" destOrd="0" presId="urn:microsoft.com/office/officeart/2005/8/layout/list1"/>
    <dgm:cxn modelId="{10B0B981-AE57-4E9D-91EE-4F5BF8F3DF8C}" type="presParOf" srcId="{71CBA873-0376-4B3C-B0A8-E3414CD0C647}" destId="{266A7414-4F66-42A6-9B3C-722CE85176CB}" srcOrd="4" destOrd="0" presId="urn:microsoft.com/office/officeart/2005/8/layout/list1"/>
    <dgm:cxn modelId="{829F7244-DFBD-4F6C-813A-59656D074EEF}" type="presParOf" srcId="{266A7414-4F66-42A6-9B3C-722CE85176CB}" destId="{670427A2-B746-4B59-93D0-7F113B6CC3C7}" srcOrd="0" destOrd="0" presId="urn:microsoft.com/office/officeart/2005/8/layout/list1"/>
    <dgm:cxn modelId="{61BEECE5-73EF-4A0F-9A03-1248D7C37EA6}" type="presParOf" srcId="{266A7414-4F66-42A6-9B3C-722CE85176CB}" destId="{142DAAA7-F7A1-4E80-88E5-0A83EBD8E009}" srcOrd="1" destOrd="0" presId="urn:microsoft.com/office/officeart/2005/8/layout/list1"/>
    <dgm:cxn modelId="{E8AD3E6E-428A-4460-8FB4-B034EC11400B}" type="presParOf" srcId="{71CBA873-0376-4B3C-B0A8-E3414CD0C647}" destId="{6B71A9C6-9162-44A6-9CDC-F799697FE061}" srcOrd="5" destOrd="0" presId="urn:microsoft.com/office/officeart/2005/8/layout/list1"/>
    <dgm:cxn modelId="{8C256DAF-989D-4AD5-849D-30923283A480}" type="presParOf" srcId="{71CBA873-0376-4B3C-B0A8-E3414CD0C647}" destId="{0A717A18-1FED-4448-A3EA-43CB2DF3D945}" srcOrd="6" destOrd="0" presId="urn:microsoft.com/office/officeart/2005/8/layout/list1"/>
    <dgm:cxn modelId="{E4B72A38-F6C4-42F4-A9BD-00E232A288BA}" type="presParOf" srcId="{71CBA873-0376-4B3C-B0A8-E3414CD0C647}" destId="{FAA85927-82CA-4452-9655-B506B4103F6C}" srcOrd="7" destOrd="0" presId="urn:microsoft.com/office/officeart/2005/8/layout/list1"/>
    <dgm:cxn modelId="{69318D2C-F96A-4588-BEB2-502DAC4278B3}" type="presParOf" srcId="{71CBA873-0376-4B3C-B0A8-E3414CD0C647}" destId="{9E74F9CF-5957-46C2-B566-EB23F7161859}" srcOrd="8" destOrd="0" presId="urn:microsoft.com/office/officeart/2005/8/layout/list1"/>
    <dgm:cxn modelId="{3F1CB7EB-5E46-4863-9160-116AF9E39C10}" type="presParOf" srcId="{9E74F9CF-5957-46C2-B566-EB23F7161859}" destId="{374B1E9A-ACCF-4621-9369-5BFDF64B6E68}" srcOrd="0" destOrd="0" presId="urn:microsoft.com/office/officeart/2005/8/layout/list1"/>
    <dgm:cxn modelId="{40A74037-0853-43A5-9601-BCA35D7B0DF1}" type="presParOf" srcId="{9E74F9CF-5957-46C2-B566-EB23F7161859}" destId="{124C1E8F-D309-4E3F-9501-DA65FCEF711C}" srcOrd="1" destOrd="0" presId="urn:microsoft.com/office/officeart/2005/8/layout/list1"/>
    <dgm:cxn modelId="{575EFD7C-1C52-4970-904D-82746D0D203D}" type="presParOf" srcId="{71CBA873-0376-4B3C-B0A8-E3414CD0C647}" destId="{10A92107-FFEF-4415-AF76-9A2732151C12}" srcOrd="9" destOrd="0" presId="urn:microsoft.com/office/officeart/2005/8/layout/list1"/>
    <dgm:cxn modelId="{27C4553E-E5A7-4568-9AFA-2107A0352D23}" type="presParOf" srcId="{71CBA873-0376-4B3C-B0A8-E3414CD0C647}" destId="{DB56AEA3-3E46-4067-843C-2ABA8C993AD1}" srcOrd="10" destOrd="0" presId="urn:microsoft.com/office/officeart/2005/8/layout/list1"/>
    <dgm:cxn modelId="{B9157E33-722B-439D-ADCD-D0BFD806A2AE}" type="presParOf" srcId="{71CBA873-0376-4B3C-B0A8-E3414CD0C647}" destId="{2ACC9D76-6B7B-4447-96D7-F8ED89CB9C04}" srcOrd="11" destOrd="0" presId="urn:microsoft.com/office/officeart/2005/8/layout/list1"/>
    <dgm:cxn modelId="{1E9FF54B-E99E-4792-A641-8B02BDAA854C}" type="presParOf" srcId="{71CBA873-0376-4B3C-B0A8-E3414CD0C647}" destId="{E7B91593-769C-4449-89D4-FE4769219A12}" srcOrd="12" destOrd="0" presId="urn:microsoft.com/office/officeart/2005/8/layout/list1"/>
    <dgm:cxn modelId="{0FD8579B-412B-40C8-873B-D28E7127483F}" type="presParOf" srcId="{E7B91593-769C-4449-89D4-FE4769219A12}" destId="{F59A5224-759C-4DDB-842A-47B740FC3C3A}" srcOrd="0" destOrd="0" presId="urn:microsoft.com/office/officeart/2005/8/layout/list1"/>
    <dgm:cxn modelId="{71E3BBE7-9F97-4234-81A2-65663C0ED067}" type="presParOf" srcId="{E7B91593-769C-4449-89D4-FE4769219A12}" destId="{726622C1-4CFC-494D-BEA0-5B4BD8FBCE8A}" srcOrd="1" destOrd="0" presId="urn:microsoft.com/office/officeart/2005/8/layout/list1"/>
    <dgm:cxn modelId="{12915A7D-3F23-4BED-81A0-CCC3BE2D6816}" type="presParOf" srcId="{71CBA873-0376-4B3C-B0A8-E3414CD0C647}" destId="{198F95A4-8928-4DB7-B003-FC8D5046BF8A}" srcOrd="13" destOrd="0" presId="urn:microsoft.com/office/officeart/2005/8/layout/list1"/>
    <dgm:cxn modelId="{BBA95197-67EC-4823-BF12-1CBDB7219CB5}" type="presParOf" srcId="{71CBA873-0376-4B3C-B0A8-E3414CD0C647}" destId="{F27AF4D3-B97C-4290-8CDF-126C2EE7B22B}" srcOrd="14" destOrd="0" presId="urn:microsoft.com/office/officeart/2005/8/layout/list1"/>
    <dgm:cxn modelId="{D6A22C55-BF7B-46AA-9675-5DB9E4CD4413}" type="presParOf" srcId="{71CBA873-0376-4B3C-B0A8-E3414CD0C647}" destId="{CCD0982E-B9CF-452F-AB1F-259BF0B2626E}" srcOrd="15" destOrd="0" presId="urn:microsoft.com/office/officeart/2005/8/layout/list1"/>
    <dgm:cxn modelId="{D3C3B46D-7094-4C31-91B8-8725288E8F4C}" type="presParOf" srcId="{71CBA873-0376-4B3C-B0A8-E3414CD0C647}" destId="{83979B11-792E-421E-A860-71D16731F886}" srcOrd="16" destOrd="0" presId="urn:microsoft.com/office/officeart/2005/8/layout/list1"/>
    <dgm:cxn modelId="{4D756D2C-A5E5-4586-A3C3-70974AAEBB8E}" type="presParOf" srcId="{83979B11-792E-421E-A860-71D16731F886}" destId="{B432A6F9-6966-4AEE-8D10-9F74F1064E7D}" srcOrd="0" destOrd="0" presId="urn:microsoft.com/office/officeart/2005/8/layout/list1"/>
    <dgm:cxn modelId="{703E0A6A-D400-4BA5-AB4B-95F45C845B7E}" type="presParOf" srcId="{83979B11-792E-421E-A860-71D16731F886}" destId="{FB4BBD92-113A-4E8F-B9A5-743D24013B3A}" srcOrd="1" destOrd="0" presId="urn:microsoft.com/office/officeart/2005/8/layout/list1"/>
    <dgm:cxn modelId="{8AEE546B-F551-46B3-A53F-290E57E0CA0F}" type="presParOf" srcId="{71CBA873-0376-4B3C-B0A8-E3414CD0C647}" destId="{705B9546-B733-4477-9834-415AA08F8F6B}" srcOrd="17" destOrd="0" presId="urn:microsoft.com/office/officeart/2005/8/layout/list1"/>
    <dgm:cxn modelId="{494AC250-6927-4EFA-A1BD-914383EF099B}" type="presParOf" srcId="{71CBA873-0376-4B3C-B0A8-E3414CD0C647}" destId="{D908DD0A-E706-43E1-8892-0B17BB6D24E5}" srcOrd="18" destOrd="0" presId="urn:microsoft.com/office/officeart/2005/8/layout/list1"/>
    <dgm:cxn modelId="{767133B3-805C-4E50-806A-9DEE83D6629A}" type="presParOf" srcId="{71CBA873-0376-4B3C-B0A8-E3414CD0C647}" destId="{EEAB975C-FB03-4B55-BB77-E50FD0AE754C}" srcOrd="19" destOrd="0" presId="urn:microsoft.com/office/officeart/2005/8/layout/list1"/>
    <dgm:cxn modelId="{1BF27D96-6461-4E91-A1E3-B8A35D6099CE}" type="presParOf" srcId="{71CBA873-0376-4B3C-B0A8-E3414CD0C647}" destId="{01E89872-9768-4B28-A9F1-960C518EF7D5}" srcOrd="20" destOrd="0" presId="urn:microsoft.com/office/officeart/2005/8/layout/list1"/>
    <dgm:cxn modelId="{E09E918E-B450-450A-B782-BDB103778406}" type="presParOf" srcId="{01E89872-9768-4B28-A9F1-960C518EF7D5}" destId="{5E1AA2AB-D815-41FE-BB11-A279E9EC938B}" srcOrd="0" destOrd="0" presId="urn:microsoft.com/office/officeart/2005/8/layout/list1"/>
    <dgm:cxn modelId="{53707FB8-9D10-4C44-95FD-B75EB393E9A5}" type="presParOf" srcId="{01E89872-9768-4B28-A9F1-960C518EF7D5}" destId="{4F59D7F5-110A-471C-A6A7-59082120119C}" srcOrd="1" destOrd="0" presId="urn:microsoft.com/office/officeart/2005/8/layout/list1"/>
    <dgm:cxn modelId="{77D8B214-BDA8-4033-85AA-17B0306D8011}" type="presParOf" srcId="{71CBA873-0376-4B3C-B0A8-E3414CD0C647}" destId="{C62E5F5F-3CCB-4326-B81A-5BB0AD29DEAC}" srcOrd="21" destOrd="0" presId="urn:microsoft.com/office/officeart/2005/8/layout/list1"/>
    <dgm:cxn modelId="{74DF5173-6A95-4094-8E64-4309AB197863}" type="presParOf" srcId="{71CBA873-0376-4B3C-B0A8-E3414CD0C647}" destId="{C48A98B5-1861-4E9D-8FD2-33209B361AC9}" srcOrd="22" destOrd="0" presId="urn:microsoft.com/office/officeart/2005/8/layout/list1"/>
    <dgm:cxn modelId="{F0410BE5-B02B-46DE-96E3-ACA6F4996FC1}" type="presParOf" srcId="{71CBA873-0376-4B3C-B0A8-E3414CD0C647}" destId="{35FCBE0F-2CFA-4A2F-B0E8-8CC91DDFEAEB}" srcOrd="23" destOrd="0" presId="urn:microsoft.com/office/officeart/2005/8/layout/list1"/>
    <dgm:cxn modelId="{AAE0C05B-2455-4343-BCD2-F5186BB2937C}" type="presParOf" srcId="{71CBA873-0376-4B3C-B0A8-E3414CD0C647}" destId="{1BD9F8C9-4FC7-4103-8C0A-E94BF3B3CD97}" srcOrd="24" destOrd="0" presId="urn:microsoft.com/office/officeart/2005/8/layout/list1"/>
    <dgm:cxn modelId="{77F612E3-B5A8-4BB7-B997-FDD4E13A1932}" type="presParOf" srcId="{1BD9F8C9-4FC7-4103-8C0A-E94BF3B3CD97}" destId="{471FA834-AA8B-45C5-A9AB-5867D927D80E}" srcOrd="0" destOrd="0" presId="urn:microsoft.com/office/officeart/2005/8/layout/list1"/>
    <dgm:cxn modelId="{56994897-9EB2-4C5C-B423-B160E1C49ECC}" type="presParOf" srcId="{1BD9F8C9-4FC7-4103-8C0A-E94BF3B3CD97}" destId="{BD0A6ADB-0903-469F-B9C0-45B3AC603862}" srcOrd="1" destOrd="0" presId="urn:microsoft.com/office/officeart/2005/8/layout/list1"/>
    <dgm:cxn modelId="{F81D48E1-2AB0-4350-95BD-22518D7837CF}" type="presParOf" srcId="{71CBA873-0376-4B3C-B0A8-E3414CD0C647}" destId="{6B129DBA-6928-4B86-80A1-2152AD801D3F}" srcOrd="25" destOrd="0" presId="urn:microsoft.com/office/officeart/2005/8/layout/list1"/>
    <dgm:cxn modelId="{E3E09EF5-9497-43D3-B547-D23F1822BCB1}" type="presParOf" srcId="{71CBA873-0376-4B3C-B0A8-E3414CD0C647}" destId="{23F76B0A-63CA-44A5-B161-222A06425F27}"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D2FAA-40A7-45C3-AAE1-1308071D9941}">
      <dsp:nvSpPr>
        <dsp:cNvPr id="0" name=""/>
        <dsp:cNvSpPr/>
      </dsp:nvSpPr>
      <dsp:spPr>
        <a:xfrm>
          <a:off x="0" y="612433"/>
          <a:ext cx="3284413" cy="197064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pt-BR" sz="1800" kern="1200">
              <a:latin typeface="Calibri (Corpo)"/>
              <a:cs typeface="Calibri" panose="020F0502020204030204" pitchFamily="34" charset="0"/>
            </a:rPr>
            <a:t>Doenças raras são CONDIÇÕES geralmente crônicas e de baixa frequência na população em geral.</a:t>
          </a:r>
          <a:endParaRPr lang="pt-BR" sz="1800" kern="1200" dirty="0">
            <a:latin typeface="Calibri (Corpo)"/>
            <a:cs typeface="Calibri" panose="020F0502020204030204" pitchFamily="34" charset="0"/>
          </a:endParaRPr>
        </a:p>
      </dsp:txBody>
      <dsp:txXfrm>
        <a:off x="0" y="612433"/>
        <a:ext cx="3284413" cy="1970648"/>
      </dsp:txXfrm>
    </dsp:sp>
    <dsp:sp modelId="{2171F819-7BEE-4B01-A577-D723B7D538D5}">
      <dsp:nvSpPr>
        <dsp:cNvPr id="0" name=""/>
        <dsp:cNvSpPr/>
      </dsp:nvSpPr>
      <dsp:spPr>
        <a:xfrm>
          <a:off x="3612855" y="612433"/>
          <a:ext cx="3284413" cy="197064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pt-BR" sz="1800" kern="1200">
              <a:latin typeface="Calibri (Corpo)"/>
              <a:cs typeface="Calibri" panose="020F0502020204030204" pitchFamily="34" charset="0"/>
            </a:rPr>
            <a:t>Apresentam-se, geralmente, com quadros de adoecimento progressivos, degenerativos e incapacitantes.</a:t>
          </a:r>
          <a:endParaRPr lang="pt-BR" sz="1800" kern="1200" dirty="0">
            <a:latin typeface="Calibri (Corpo)"/>
            <a:cs typeface="Calibri" panose="020F0502020204030204" pitchFamily="34" charset="0"/>
          </a:endParaRPr>
        </a:p>
      </dsp:txBody>
      <dsp:txXfrm>
        <a:off x="3612855" y="612433"/>
        <a:ext cx="3284413" cy="1970648"/>
      </dsp:txXfrm>
    </dsp:sp>
    <dsp:sp modelId="{1335FE98-0661-420C-A79B-0C293812081B}">
      <dsp:nvSpPr>
        <dsp:cNvPr id="0" name=""/>
        <dsp:cNvSpPr/>
      </dsp:nvSpPr>
      <dsp:spPr>
        <a:xfrm>
          <a:off x="7225710" y="612433"/>
          <a:ext cx="3284413" cy="197064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pt-BR" sz="1800" kern="1200">
              <a:latin typeface="Calibri (Corpo)"/>
              <a:cs typeface="Calibri" panose="020F0502020204030204" pitchFamily="34" charset="0"/>
            </a:rPr>
            <a:t>Têm necessidades assistenciais complexas em termos de diagnóstico, tratamento ou acompanhamento.</a:t>
          </a:r>
          <a:endParaRPr lang="pt-BR" sz="1800" kern="1200" dirty="0">
            <a:latin typeface="Calibri (Corpo)"/>
            <a:cs typeface="Calibri" panose="020F0502020204030204" pitchFamily="34" charset="0"/>
          </a:endParaRPr>
        </a:p>
      </dsp:txBody>
      <dsp:txXfrm>
        <a:off x="7225710" y="612433"/>
        <a:ext cx="3284413" cy="1970648"/>
      </dsp:txXfrm>
    </dsp:sp>
    <dsp:sp modelId="{DCE01F12-1571-4B44-AFF8-EBE08C029213}">
      <dsp:nvSpPr>
        <dsp:cNvPr id="0" name=""/>
        <dsp:cNvSpPr/>
      </dsp:nvSpPr>
      <dsp:spPr>
        <a:xfrm>
          <a:off x="0" y="2911523"/>
          <a:ext cx="3284413" cy="197064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pt-BR" sz="1800" kern="1200">
              <a:latin typeface="Calibri (Corpo)"/>
              <a:cs typeface="Calibri" panose="020F0502020204030204" pitchFamily="34" charset="0"/>
            </a:rPr>
            <a:t>Necessitam de cuidados contínuos e ações integradas, multidisciplinares e multiprofissionais.</a:t>
          </a:r>
          <a:endParaRPr lang="pt-BR" sz="1800" kern="1200" dirty="0">
            <a:latin typeface="Calibri (Corpo)"/>
            <a:cs typeface="Calibri" panose="020F0502020204030204" pitchFamily="34" charset="0"/>
          </a:endParaRPr>
        </a:p>
      </dsp:txBody>
      <dsp:txXfrm>
        <a:off x="0" y="2911523"/>
        <a:ext cx="3284413" cy="1970648"/>
      </dsp:txXfrm>
    </dsp:sp>
    <dsp:sp modelId="{2C1CAA3D-AA7D-4EB5-AB20-5F7E6F6F59BD}">
      <dsp:nvSpPr>
        <dsp:cNvPr id="0" name=""/>
        <dsp:cNvSpPr/>
      </dsp:nvSpPr>
      <dsp:spPr>
        <a:xfrm>
          <a:off x="3612855" y="2911523"/>
          <a:ext cx="3284413" cy="197064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pt-BR" sz="1800" kern="1200">
              <a:latin typeface="Calibri (Corpo)"/>
              <a:cs typeface="Calibri" panose="020F0502020204030204" pitchFamily="34" charset="0"/>
            </a:rPr>
            <a:t>Podem causar elevado sofrimento físico e psicossocial para os indivíduos e famílias, o que requer apoio social.</a:t>
          </a:r>
          <a:endParaRPr lang="pt-BR" sz="1800" kern="1200" dirty="0">
            <a:latin typeface="Calibri (Corpo)"/>
            <a:cs typeface="Calibri" panose="020F0502020204030204" pitchFamily="34" charset="0"/>
          </a:endParaRPr>
        </a:p>
      </dsp:txBody>
      <dsp:txXfrm>
        <a:off x="3612855" y="2911523"/>
        <a:ext cx="3284413" cy="1970648"/>
      </dsp:txXfrm>
    </dsp:sp>
    <dsp:sp modelId="{CD378AB9-0490-42E3-B3CE-ABAAB70577A3}">
      <dsp:nvSpPr>
        <dsp:cNvPr id="0" name=""/>
        <dsp:cNvSpPr/>
      </dsp:nvSpPr>
      <dsp:spPr>
        <a:xfrm>
          <a:off x="7225710" y="2911523"/>
          <a:ext cx="3284413" cy="197064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pt-BR" sz="1800" kern="1200">
              <a:latin typeface="Calibri (Corpo)"/>
              <a:cs typeface="Calibri" panose="020F0502020204030204" pitchFamily="34" charset="0"/>
            </a:rPr>
            <a:t>Constituem um grupo numeroso e diverso de problemas de saúde.</a:t>
          </a:r>
          <a:endParaRPr lang="pt-BR" sz="1800" kern="1200" dirty="0">
            <a:latin typeface="Calibri (Corpo)"/>
            <a:cs typeface="Calibri" panose="020F0502020204030204" pitchFamily="34" charset="0"/>
          </a:endParaRPr>
        </a:p>
      </dsp:txBody>
      <dsp:txXfrm>
        <a:off x="7225710" y="2911523"/>
        <a:ext cx="3284413" cy="1970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F142A-5E2B-428E-973A-1F6681D9E2E5}">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10FD24-8C86-47A4-BADF-96D61148C7C1}">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90000"/>
            </a:lnSpc>
            <a:spcBef>
              <a:spcPct val="0"/>
            </a:spcBef>
            <a:spcAft>
              <a:spcPct val="35000"/>
            </a:spcAft>
            <a:buNone/>
          </a:pPr>
          <a:r>
            <a:rPr lang="pt-BR" sz="3700" kern="1200">
              <a:hlinkClick xmlns:r="http://schemas.openxmlformats.org/officeDocument/2006/relationships" r:id="rId3"/>
            </a:rPr>
            <a:t>cgraras@saude.gov.br</a:t>
          </a:r>
          <a:endParaRPr lang="en-US" sz="3700" kern="1200"/>
        </a:p>
      </dsp:txBody>
      <dsp:txXfrm>
        <a:off x="765914" y="2943510"/>
        <a:ext cx="4320000" cy="720000"/>
      </dsp:txXfrm>
    </dsp:sp>
    <dsp:sp modelId="{17A23396-0DB2-41C9-9C83-4EB2BB088C97}">
      <dsp:nvSpPr>
        <dsp:cNvPr id="0" name=""/>
        <dsp:cNvSpPr/>
      </dsp:nvSpPr>
      <dsp:spPr>
        <a:xfrm>
          <a:off x="7029914" y="529294"/>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8156A3-324B-4A4F-8038-DF7A45BD0EF4}">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90000"/>
            </a:lnSpc>
            <a:spcBef>
              <a:spcPct val="0"/>
            </a:spcBef>
            <a:spcAft>
              <a:spcPct val="35000"/>
            </a:spcAft>
            <a:buNone/>
          </a:pPr>
          <a:r>
            <a:rPr lang="pt-BR" sz="3700" kern="1200"/>
            <a:t>Obrigado!</a:t>
          </a:r>
          <a:endParaRPr lang="en-US" sz="3700" kern="1200"/>
        </a:p>
      </dsp:txBody>
      <dsp:txXfrm>
        <a:off x="5841914" y="294351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8DD40-E2BC-41EA-BF51-002FF786037D}">
      <dsp:nvSpPr>
        <dsp:cNvPr id="0" name=""/>
        <dsp:cNvSpPr/>
      </dsp:nvSpPr>
      <dsp:spPr>
        <a:xfrm rot="5400000">
          <a:off x="6872275" y="-3015881"/>
          <a:ext cx="55666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a:t>Portaria n. º 2.305, de 19 de dezembro de 2001</a:t>
          </a:r>
          <a:endParaRPr lang="en-US" sz="1400" kern="1200"/>
        </a:p>
      </dsp:txBody>
      <dsp:txXfrm rot="-5400000">
        <a:off x="3785616" y="97952"/>
        <a:ext cx="6702810" cy="502317"/>
      </dsp:txXfrm>
    </dsp:sp>
    <dsp:sp modelId="{1E871B9C-3027-4FC8-AEBB-E3CC78EF164A}">
      <dsp:nvSpPr>
        <dsp:cNvPr id="0" name=""/>
        <dsp:cNvSpPr/>
      </dsp:nvSpPr>
      <dsp:spPr>
        <a:xfrm>
          <a:off x="0" y="1195"/>
          <a:ext cx="3785616" cy="69583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t-BR" sz="1300" kern="1200" dirty="0"/>
            <a:t>Habilitação de Centros de Referência em Tratamento da </a:t>
          </a:r>
          <a:r>
            <a:rPr lang="pt-BR" sz="1300" kern="1200" dirty="0" err="1"/>
            <a:t>Osteogenesis</a:t>
          </a:r>
          <a:r>
            <a:rPr lang="pt-BR" sz="1300" kern="1200" dirty="0"/>
            <a:t> </a:t>
          </a:r>
          <a:r>
            <a:rPr lang="pt-BR" sz="1300" kern="1200" dirty="0" err="1"/>
            <a:t>Imperfecta</a:t>
          </a:r>
          <a:endParaRPr lang="en-US" sz="1300" kern="1200" dirty="0"/>
        </a:p>
      </dsp:txBody>
      <dsp:txXfrm>
        <a:off x="33968" y="35163"/>
        <a:ext cx="3717680" cy="627895"/>
      </dsp:txXfrm>
    </dsp:sp>
    <dsp:sp modelId="{45D949B6-F7E0-4B1D-A54F-89A094A45AE1}">
      <dsp:nvSpPr>
        <dsp:cNvPr id="0" name=""/>
        <dsp:cNvSpPr/>
      </dsp:nvSpPr>
      <dsp:spPr>
        <a:xfrm rot="5400000">
          <a:off x="6872275" y="-2285257"/>
          <a:ext cx="55666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a:t>Portaria GM/MS Nº 81 de 2009</a:t>
          </a:r>
          <a:endParaRPr lang="en-US" sz="1400" kern="1200"/>
        </a:p>
      </dsp:txBody>
      <dsp:txXfrm rot="-5400000">
        <a:off x="3785616" y="828576"/>
        <a:ext cx="6702810" cy="502317"/>
      </dsp:txXfrm>
    </dsp:sp>
    <dsp:sp modelId="{779FCB2D-E714-4320-A3AA-8A4415970177}">
      <dsp:nvSpPr>
        <dsp:cNvPr id="0" name=""/>
        <dsp:cNvSpPr/>
      </dsp:nvSpPr>
      <dsp:spPr>
        <a:xfrm>
          <a:off x="0" y="731818"/>
          <a:ext cx="3785616" cy="69583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t-BR" sz="1300" kern="1200"/>
            <a:t>Política Nacional de Atenção Integral em Genética Clínica.</a:t>
          </a:r>
          <a:endParaRPr lang="en-US" sz="1300" kern="1200"/>
        </a:p>
      </dsp:txBody>
      <dsp:txXfrm>
        <a:off x="33968" y="765786"/>
        <a:ext cx="3717680" cy="627895"/>
      </dsp:txXfrm>
    </dsp:sp>
    <dsp:sp modelId="{05494E32-AC8C-4B54-9589-E4791225D133}">
      <dsp:nvSpPr>
        <dsp:cNvPr id="0" name=""/>
        <dsp:cNvSpPr/>
      </dsp:nvSpPr>
      <dsp:spPr>
        <a:xfrm rot="5400000">
          <a:off x="6872275" y="-1554634"/>
          <a:ext cx="55666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a:t>Portaria GM/MS Nº 199 de 2014</a:t>
          </a:r>
          <a:endParaRPr lang="en-US" sz="1400" kern="1200"/>
        </a:p>
        <a:p>
          <a:pPr marL="114300" lvl="1" indent="-114300" algn="l" defTabSz="622300">
            <a:lnSpc>
              <a:spcPct val="90000"/>
            </a:lnSpc>
            <a:spcBef>
              <a:spcPct val="0"/>
            </a:spcBef>
            <a:spcAft>
              <a:spcPct val="15000"/>
            </a:spcAft>
            <a:buChar char="•"/>
          </a:pPr>
          <a:r>
            <a:rPr lang="pt-BR" sz="1400" kern="1200"/>
            <a:t>Portaria GM/MS Nº 981 de 2014</a:t>
          </a:r>
          <a:endParaRPr lang="en-US" sz="1400" kern="1200"/>
        </a:p>
      </dsp:txBody>
      <dsp:txXfrm rot="-5400000">
        <a:off x="3785616" y="1559199"/>
        <a:ext cx="6702810" cy="502317"/>
      </dsp:txXfrm>
    </dsp:sp>
    <dsp:sp modelId="{C5160BB4-8C62-4ADD-AE70-E8E9CAAD44C7}">
      <dsp:nvSpPr>
        <dsp:cNvPr id="0" name=""/>
        <dsp:cNvSpPr/>
      </dsp:nvSpPr>
      <dsp:spPr>
        <a:xfrm>
          <a:off x="0" y="1462441"/>
          <a:ext cx="3785616" cy="69583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t-BR" sz="1300" kern="1200" dirty="0"/>
            <a:t>Política Nacional de Atenção Integral às Pessoas com Doenças Raras.</a:t>
          </a:r>
          <a:endParaRPr lang="en-US" sz="1300" kern="1200" dirty="0"/>
        </a:p>
      </dsp:txBody>
      <dsp:txXfrm>
        <a:off x="33968" y="1496409"/>
        <a:ext cx="3717680" cy="627895"/>
      </dsp:txXfrm>
    </dsp:sp>
    <dsp:sp modelId="{C454B291-58FA-41CC-A0DB-715ECF6263BF}">
      <dsp:nvSpPr>
        <dsp:cNvPr id="0" name=""/>
        <dsp:cNvSpPr/>
      </dsp:nvSpPr>
      <dsp:spPr>
        <a:xfrm rot="5400000">
          <a:off x="6872275" y="-824011"/>
          <a:ext cx="55666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a:t>PORTARIA SAS N. 1.264 de 2015</a:t>
          </a:r>
          <a:endParaRPr lang="en-US" sz="1400" kern="1200"/>
        </a:p>
      </dsp:txBody>
      <dsp:txXfrm rot="-5400000">
        <a:off x="3785616" y="2289822"/>
        <a:ext cx="6702810" cy="502317"/>
      </dsp:txXfrm>
    </dsp:sp>
    <dsp:sp modelId="{46A6794B-3358-4F0A-81C9-242A3B8C86BC}">
      <dsp:nvSpPr>
        <dsp:cNvPr id="0" name=""/>
        <dsp:cNvSpPr/>
      </dsp:nvSpPr>
      <dsp:spPr>
        <a:xfrm>
          <a:off x="0" y="2193064"/>
          <a:ext cx="3785616" cy="69583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t-BR" sz="1300" kern="1200" dirty="0"/>
            <a:t>Habilitação de Serviços de Fibrose Cística.</a:t>
          </a:r>
          <a:endParaRPr lang="en-US" sz="1300" kern="1200" dirty="0"/>
        </a:p>
      </dsp:txBody>
      <dsp:txXfrm>
        <a:off x="33968" y="2227032"/>
        <a:ext cx="3717680" cy="627895"/>
      </dsp:txXfrm>
    </dsp:sp>
    <dsp:sp modelId="{89D2D8AA-D27A-4BE8-AB5C-D4D4A08BFA25}">
      <dsp:nvSpPr>
        <dsp:cNvPr id="0" name=""/>
        <dsp:cNvSpPr/>
      </dsp:nvSpPr>
      <dsp:spPr>
        <a:xfrm rot="5400000">
          <a:off x="6872275" y="-93388"/>
          <a:ext cx="55666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a:t>PORTARIA Nº 397, DE 29 DE ABRIL DE 2020</a:t>
          </a:r>
          <a:endParaRPr lang="en-US" sz="1400" kern="1200"/>
        </a:p>
      </dsp:txBody>
      <dsp:txXfrm rot="-5400000">
        <a:off x="3785616" y="3020445"/>
        <a:ext cx="6702810" cy="502317"/>
      </dsp:txXfrm>
    </dsp:sp>
    <dsp:sp modelId="{B4B7DEEB-D6DF-4A1D-BAA9-CF445228C36A}">
      <dsp:nvSpPr>
        <dsp:cNvPr id="0" name=""/>
        <dsp:cNvSpPr/>
      </dsp:nvSpPr>
      <dsp:spPr>
        <a:xfrm>
          <a:off x="0" y="2923688"/>
          <a:ext cx="3785616" cy="69583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t-BR" sz="1300" kern="1200"/>
            <a:t>Altera atributos de procedimento na Tabela de Procedimentos, Medicamentos, Órteses, Próteses e Materiais Especiais do SUS</a:t>
          </a:r>
          <a:endParaRPr lang="en-US" sz="1300" kern="1200"/>
        </a:p>
      </dsp:txBody>
      <dsp:txXfrm>
        <a:off x="33968" y="2957656"/>
        <a:ext cx="3717680" cy="627895"/>
      </dsp:txXfrm>
    </dsp:sp>
    <dsp:sp modelId="{0D85842F-BDA5-4CDF-A361-1DBC9782C62D}">
      <dsp:nvSpPr>
        <dsp:cNvPr id="0" name=""/>
        <dsp:cNvSpPr/>
      </dsp:nvSpPr>
      <dsp:spPr>
        <a:xfrm rot="5400000">
          <a:off x="6872275" y="637235"/>
          <a:ext cx="55666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t-BR" sz="1400" kern="1200"/>
            <a:t>PORTARIA Nº 1.111, DE 3 DE DEZEMBRO DE 2020</a:t>
          </a:r>
          <a:endParaRPr lang="en-US" sz="1400" kern="1200"/>
        </a:p>
      </dsp:txBody>
      <dsp:txXfrm rot="-5400000">
        <a:off x="3785616" y="3751068"/>
        <a:ext cx="6702810" cy="502317"/>
      </dsp:txXfrm>
    </dsp:sp>
    <dsp:sp modelId="{503AF3A5-8768-47AB-8D85-94C5ED2DEFE1}">
      <dsp:nvSpPr>
        <dsp:cNvPr id="0" name=""/>
        <dsp:cNvSpPr/>
      </dsp:nvSpPr>
      <dsp:spPr>
        <a:xfrm>
          <a:off x="0" y="3654311"/>
          <a:ext cx="3785616" cy="69583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t-BR" sz="1300" kern="1200" dirty="0"/>
            <a:t>Sequenciamento completo do exoma para deficiência intelectual</a:t>
          </a:r>
          <a:endParaRPr lang="en-US" sz="1300" kern="1200" dirty="0"/>
        </a:p>
      </dsp:txBody>
      <dsp:txXfrm>
        <a:off x="33968" y="3688279"/>
        <a:ext cx="3717680" cy="627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CC1CA-FEA1-4D48-B55D-622F04C69579}">
      <dsp:nvSpPr>
        <dsp:cNvPr id="0" name=""/>
        <dsp:cNvSpPr/>
      </dsp:nvSpPr>
      <dsp:spPr>
        <a:xfrm>
          <a:off x="0" y="681330"/>
          <a:ext cx="10927829" cy="1257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AE190-F487-4A76-946F-F9BE75DFCCF1}">
      <dsp:nvSpPr>
        <dsp:cNvPr id="0" name=""/>
        <dsp:cNvSpPr/>
      </dsp:nvSpPr>
      <dsp:spPr>
        <a:xfrm>
          <a:off x="380497" y="964345"/>
          <a:ext cx="691812" cy="691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A56E67-861F-4FA2-9941-CBA70C512D69}">
      <dsp:nvSpPr>
        <dsp:cNvPr id="0" name=""/>
        <dsp:cNvSpPr/>
      </dsp:nvSpPr>
      <dsp:spPr>
        <a:xfrm>
          <a:off x="1452806" y="681330"/>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111250">
            <a:lnSpc>
              <a:spcPct val="100000"/>
            </a:lnSpc>
            <a:spcBef>
              <a:spcPct val="0"/>
            </a:spcBef>
            <a:spcAft>
              <a:spcPct val="35000"/>
            </a:spcAft>
            <a:buNone/>
          </a:pPr>
          <a:r>
            <a:rPr lang="pt-BR" sz="2500" kern="1200"/>
            <a:t>Doenças genéticas</a:t>
          </a:r>
        </a:p>
      </dsp:txBody>
      <dsp:txXfrm>
        <a:off x="1452806" y="681330"/>
        <a:ext cx="4917523" cy="1257841"/>
      </dsp:txXfrm>
    </dsp:sp>
    <dsp:sp modelId="{7B837A00-3D01-410C-878C-ED1C3097D02A}">
      <dsp:nvSpPr>
        <dsp:cNvPr id="0" name=""/>
        <dsp:cNvSpPr/>
      </dsp:nvSpPr>
      <dsp:spPr>
        <a:xfrm>
          <a:off x="6370329" y="681330"/>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488950">
            <a:lnSpc>
              <a:spcPct val="100000"/>
            </a:lnSpc>
            <a:spcBef>
              <a:spcPct val="0"/>
            </a:spcBef>
            <a:spcAft>
              <a:spcPct val="35000"/>
            </a:spcAft>
            <a:buNone/>
          </a:pPr>
          <a:r>
            <a:rPr lang="pt-BR" sz="1100" kern="1200"/>
            <a:t>Doenças Raras de Origem Genética sobre Anomalias Congênitas e Manifestações Tardias</a:t>
          </a:r>
        </a:p>
        <a:p>
          <a:pPr marL="0" lvl="0" indent="0" algn="l" defTabSz="488950">
            <a:lnSpc>
              <a:spcPct val="100000"/>
            </a:lnSpc>
            <a:spcBef>
              <a:spcPct val="0"/>
            </a:spcBef>
            <a:spcAft>
              <a:spcPct val="35000"/>
            </a:spcAft>
            <a:buNone/>
          </a:pPr>
          <a:r>
            <a:rPr lang="pt-BR" sz="1100" kern="1200"/>
            <a:t>Doenças Raras de Origem Genética sobre Deficiência Intelectual</a:t>
          </a:r>
        </a:p>
        <a:p>
          <a:pPr marL="0" lvl="0" indent="0" algn="l" defTabSz="488950">
            <a:lnSpc>
              <a:spcPct val="100000"/>
            </a:lnSpc>
            <a:spcBef>
              <a:spcPct val="0"/>
            </a:spcBef>
            <a:spcAft>
              <a:spcPct val="35000"/>
            </a:spcAft>
            <a:buNone/>
          </a:pPr>
          <a:r>
            <a:rPr lang="pt-BR" sz="1100" kern="1200"/>
            <a:t>Doenças Raras de Origem Genética sobre Erros Inatos de Metabolismo</a:t>
          </a:r>
        </a:p>
      </dsp:txBody>
      <dsp:txXfrm>
        <a:off x="6370329" y="681330"/>
        <a:ext cx="4557499" cy="1257841"/>
      </dsp:txXfrm>
    </dsp:sp>
    <dsp:sp modelId="{BDAC4428-82D5-489A-B968-413D42B6BDA6}">
      <dsp:nvSpPr>
        <dsp:cNvPr id="0" name=""/>
        <dsp:cNvSpPr/>
      </dsp:nvSpPr>
      <dsp:spPr>
        <a:xfrm>
          <a:off x="0" y="2253632"/>
          <a:ext cx="10927829" cy="1257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76AE5-1A17-492A-8005-21CFBDF29763}">
      <dsp:nvSpPr>
        <dsp:cNvPr id="0" name=""/>
        <dsp:cNvSpPr/>
      </dsp:nvSpPr>
      <dsp:spPr>
        <a:xfrm>
          <a:off x="380497" y="2536647"/>
          <a:ext cx="691812" cy="691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E75760-AA87-4E0D-A7D3-455A93BB5F6C}">
      <dsp:nvSpPr>
        <dsp:cNvPr id="0" name=""/>
        <dsp:cNvSpPr/>
      </dsp:nvSpPr>
      <dsp:spPr>
        <a:xfrm>
          <a:off x="1452806" y="2253632"/>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111250">
            <a:lnSpc>
              <a:spcPct val="100000"/>
            </a:lnSpc>
            <a:spcBef>
              <a:spcPct val="0"/>
            </a:spcBef>
            <a:spcAft>
              <a:spcPct val="35000"/>
            </a:spcAft>
            <a:buNone/>
          </a:pPr>
          <a:r>
            <a:rPr lang="pt-BR" sz="2500" kern="1200"/>
            <a:t>Doenças não-genéticas</a:t>
          </a:r>
        </a:p>
      </dsp:txBody>
      <dsp:txXfrm>
        <a:off x="1452806" y="2253632"/>
        <a:ext cx="4917523" cy="1257841"/>
      </dsp:txXfrm>
    </dsp:sp>
    <dsp:sp modelId="{F4FF34C6-BDD7-4ADA-B1FC-82DA213FFF84}">
      <dsp:nvSpPr>
        <dsp:cNvPr id="0" name=""/>
        <dsp:cNvSpPr/>
      </dsp:nvSpPr>
      <dsp:spPr>
        <a:xfrm>
          <a:off x="6370329" y="2253632"/>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488950">
            <a:lnSpc>
              <a:spcPct val="100000"/>
            </a:lnSpc>
            <a:spcBef>
              <a:spcPct val="0"/>
            </a:spcBef>
            <a:spcAft>
              <a:spcPct val="35000"/>
            </a:spcAft>
            <a:buNone/>
          </a:pPr>
          <a:r>
            <a:rPr lang="pt-BR" sz="1100" kern="1200"/>
            <a:t>Doenças Raras de Origem Não Genética Infecciosas</a:t>
          </a:r>
        </a:p>
        <a:p>
          <a:pPr marL="0" lvl="0" indent="0" algn="l" defTabSz="488950">
            <a:lnSpc>
              <a:spcPct val="100000"/>
            </a:lnSpc>
            <a:spcBef>
              <a:spcPct val="0"/>
            </a:spcBef>
            <a:spcAft>
              <a:spcPct val="35000"/>
            </a:spcAft>
            <a:buNone/>
          </a:pPr>
          <a:r>
            <a:rPr lang="pt-BR" sz="1100" kern="1200"/>
            <a:t>Doenças Raras de Origem Não Genética Inflamatórias</a:t>
          </a:r>
        </a:p>
        <a:p>
          <a:pPr marL="0" lvl="0" indent="0" algn="l" defTabSz="488950">
            <a:lnSpc>
              <a:spcPct val="100000"/>
            </a:lnSpc>
            <a:spcBef>
              <a:spcPct val="0"/>
            </a:spcBef>
            <a:spcAft>
              <a:spcPct val="35000"/>
            </a:spcAft>
            <a:buNone/>
          </a:pPr>
          <a:r>
            <a:rPr lang="pt-BR" sz="1100" kern="1200"/>
            <a:t>Doenças Raras de Origem Não Genética Autoimunes</a:t>
          </a:r>
        </a:p>
        <a:p>
          <a:pPr marL="0" lvl="0" indent="0" algn="l" defTabSz="488950">
            <a:lnSpc>
              <a:spcPct val="100000"/>
            </a:lnSpc>
            <a:spcBef>
              <a:spcPct val="0"/>
            </a:spcBef>
            <a:spcAft>
              <a:spcPct val="35000"/>
            </a:spcAft>
            <a:buNone/>
          </a:pPr>
          <a:r>
            <a:rPr lang="pt-BR" sz="1100" kern="1200"/>
            <a:t>Outras Doenças Raras de Origem Não Genética</a:t>
          </a:r>
        </a:p>
      </dsp:txBody>
      <dsp:txXfrm>
        <a:off x="6370329" y="2253632"/>
        <a:ext cx="4557499" cy="1257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6A36B-977C-40D4-A4A6-86687A556343}">
      <dsp:nvSpPr>
        <dsp:cNvPr id="0" name=""/>
        <dsp:cNvSpPr/>
      </dsp:nvSpPr>
      <dsp:spPr>
        <a:xfrm>
          <a:off x="438504" y="624118"/>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2DBAB0-6C3D-4BE5-891F-86D6632D2FA1}">
      <dsp:nvSpPr>
        <dsp:cNvPr id="0" name=""/>
        <dsp:cNvSpPr/>
      </dsp:nvSpPr>
      <dsp:spPr>
        <a:xfrm>
          <a:off x="1512" y="1780990"/>
          <a:ext cx="1589062" cy="178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BR" sz="1100" b="0" i="0" kern="1200"/>
            <a:t>I - prestar apoio institucional às Secretarias de Saúde dos Estados, do Distrito Federal e dos Municípios no processo de qualificação e de consolidação da atenção ao paciente com doença rara;</a:t>
          </a:r>
          <a:endParaRPr lang="en-US" sz="1100" kern="1200"/>
        </a:p>
      </dsp:txBody>
      <dsp:txXfrm>
        <a:off x="1512" y="1780990"/>
        <a:ext cx="1589062" cy="1787695"/>
      </dsp:txXfrm>
    </dsp:sp>
    <dsp:sp modelId="{93CFA723-A15C-4694-AB57-948FBA257B6B}">
      <dsp:nvSpPr>
        <dsp:cNvPr id="0" name=""/>
        <dsp:cNvSpPr/>
      </dsp:nvSpPr>
      <dsp:spPr>
        <a:xfrm>
          <a:off x="2305652" y="624118"/>
          <a:ext cx="715078" cy="71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5D818-81F1-45E7-BD53-2B9E9557D99B}">
      <dsp:nvSpPr>
        <dsp:cNvPr id="0" name=""/>
        <dsp:cNvSpPr/>
      </dsp:nvSpPr>
      <dsp:spPr>
        <a:xfrm>
          <a:off x="1868660" y="1780990"/>
          <a:ext cx="1589062" cy="178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BR" sz="1100" b="0" i="0" kern="1200"/>
            <a:t>II - analisar, consolidar e divulgar as informações provindas dos sistemas de informação federais vigentes que tenham relação com doenças raras, que devem ser enviadas pelas Secretarias de Saúde dos Estados, do Distrito Federal e dos Municípios, e utilizá-las para planejamento e programação de ações e de serviços de saúde e para tomada de decisão;</a:t>
          </a:r>
          <a:endParaRPr lang="en-US" sz="1100" kern="1200"/>
        </a:p>
      </dsp:txBody>
      <dsp:txXfrm>
        <a:off x="1868660" y="1780990"/>
        <a:ext cx="1589062" cy="1787695"/>
      </dsp:txXfrm>
    </dsp:sp>
    <dsp:sp modelId="{72A153B4-5BFD-4138-894F-93D6449CFB5B}">
      <dsp:nvSpPr>
        <dsp:cNvPr id="0" name=""/>
        <dsp:cNvSpPr/>
      </dsp:nvSpPr>
      <dsp:spPr>
        <a:xfrm>
          <a:off x="4172801" y="624118"/>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170120-AD56-412D-8392-286ECE0602AC}">
      <dsp:nvSpPr>
        <dsp:cNvPr id="0" name=""/>
        <dsp:cNvSpPr/>
      </dsp:nvSpPr>
      <dsp:spPr>
        <a:xfrm>
          <a:off x="3735809" y="1780990"/>
          <a:ext cx="1589062" cy="178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BR" sz="1100" b="0" i="0" kern="1200"/>
            <a:t>III - definir diretrizes gerais para a organização do cuidado às doenças raras na população brasileira;</a:t>
          </a:r>
          <a:endParaRPr lang="en-US" sz="1100" kern="1200"/>
        </a:p>
      </dsp:txBody>
      <dsp:txXfrm>
        <a:off x="3735809" y="1780990"/>
        <a:ext cx="1589062" cy="1787695"/>
      </dsp:txXfrm>
    </dsp:sp>
    <dsp:sp modelId="{06A76C7F-1525-4EA9-9349-D5154FFEE0F9}">
      <dsp:nvSpPr>
        <dsp:cNvPr id="0" name=""/>
        <dsp:cNvSpPr/>
      </dsp:nvSpPr>
      <dsp:spPr>
        <a:xfrm>
          <a:off x="6039949" y="624118"/>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0B6BE-D504-4F9A-94D6-EA6D7026DDEC}">
      <dsp:nvSpPr>
        <dsp:cNvPr id="0" name=""/>
        <dsp:cNvSpPr/>
      </dsp:nvSpPr>
      <dsp:spPr>
        <a:xfrm>
          <a:off x="5602957" y="1780990"/>
          <a:ext cx="1589062" cy="178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BR" sz="1100" b="0" i="0" kern="1200"/>
            <a:t>IV - estabelecer, através de PCDT, recomendações de cuidado para tratamento de doenças raras, levando em consideração a incorporação de tecnologias pela CONITEC, de maneira a qualificar o cuidado das pessoas com doenças raras;</a:t>
          </a:r>
          <a:endParaRPr lang="en-US" sz="1100" kern="1200"/>
        </a:p>
      </dsp:txBody>
      <dsp:txXfrm>
        <a:off x="5602957" y="1780990"/>
        <a:ext cx="1589062" cy="1787695"/>
      </dsp:txXfrm>
    </dsp:sp>
    <dsp:sp modelId="{4BFD282A-1A2C-4D25-A60B-AC636795C6BA}">
      <dsp:nvSpPr>
        <dsp:cNvPr id="0" name=""/>
        <dsp:cNvSpPr/>
      </dsp:nvSpPr>
      <dsp:spPr>
        <a:xfrm>
          <a:off x="7907098" y="624118"/>
          <a:ext cx="715078" cy="715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BF9AE-0B83-4C2E-8021-F3D494D694EB}">
      <dsp:nvSpPr>
        <dsp:cNvPr id="0" name=""/>
        <dsp:cNvSpPr/>
      </dsp:nvSpPr>
      <dsp:spPr>
        <a:xfrm>
          <a:off x="7470105" y="1780990"/>
          <a:ext cx="1589062" cy="178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BR" sz="1100" b="0" i="0" kern="1200"/>
            <a:t>V - efetuar a homologação da habilitação dos estabelecimentos de saúde que realizam a atenção à saúde das pessoas com doenças raras, de acordo com critérios técnicos estabelecidos previamente de forma tripartite; e</a:t>
          </a:r>
          <a:endParaRPr lang="en-US" sz="1100" kern="1200"/>
        </a:p>
      </dsp:txBody>
      <dsp:txXfrm>
        <a:off x="7470105" y="1780990"/>
        <a:ext cx="1589062" cy="1787695"/>
      </dsp:txXfrm>
    </dsp:sp>
    <dsp:sp modelId="{D797ABE5-2633-4368-B375-09099C38A6E6}">
      <dsp:nvSpPr>
        <dsp:cNvPr id="0" name=""/>
        <dsp:cNvSpPr/>
      </dsp:nvSpPr>
      <dsp:spPr>
        <a:xfrm>
          <a:off x="9774246" y="624118"/>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4CE0D4-82DA-4E5B-9E00-F2FAADDC629A}">
      <dsp:nvSpPr>
        <dsp:cNvPr id="0" name=""/>
        <dsp:cNvSpPr/>
      </dsp:nvSpPr>
      <dsp:spPr>
        <a:xfrm>
          <a:off x="9337254" y="1780990"/>
          <a:ext cx="1589062" cy="178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BR" sz="1100" b="0" i="0" kern="1200"/>
            <a:t>VI - disponibilizar sistema de informação para registro das ações prestadas no cuidado às pessoas com doenças raras em todos os serviços de saúde, seja na atenção básica ou especializada, ambulatorial ou hospitalar.</a:t>
          </a:r>
          <a:endParaRPr lang="en-US" sz="1100" kern="1200"/>
        </a:p>
      </dsp:txBody>
      <dsp:txXfrm>
        <a:off x="9337254" y="1780990"/>
        <a:ext cx="1589062" cy="1787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EB947-4624-40D8-8EBD-3C8691E87B94}">
      <dsp:nvSpPr>
        <dsp:cNvPr id="0" name=""/>
        <dsp:cNvSpPr/>
      </dsp:nvSpPr>
      <dsp:spPr>
        <a:xfrm>
          <a:off x="220479" y="736120"/>
          <a:ext cx="3054927" cy="3028361"/>
        </a:xfrm>
        <a:prstGeom prst="rect">
          <a:avLst/>
        </a:prstGeom>
        <a:solidFill>
          <a:schemeClr val="accent1">
            <a:alpha val="90000"/>
            <a:tint val="40000"/>
            <a:hueOff val="0"/>
            <a:satOff val="0"/>
            <a:lumOff val="0"/>
            <a:alphaOff val="0"/>
          </a:schemeClr>
        </a:solidFill>
        <a:ln w="12700" cap="flat" cmpd="sng" algn="ctr">
          <a:solidFill>
            <a:schemeClr val="accent1">
              <a:shade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pt-BR" sz="1600" kern="1200" dirty="0">
              <a:latin typeface="Calibri" panose="020F0502020204030204" pitchFamily="34" charset="0"/>
              <a:cs typeface="Calibri" panose="020F0502020204030204" pitchFamily="34" charset="0"/>
            </a:rPr>
            <a:t>- coordenação do cuidado e atenção contínua da população que está sob sua responsabilidade adstrita, além de ser a porta de entrada prioritária do usuário na rede</a:t>
          </a:r>
        </a:p>
      </dsp:txBody>
      <dsp:txXfrm>
        <a:off x="709267" y="736120"/>
        <a:ext cx="2566138" cy="3028361"/>
      </dsp:txXfrm>
    </dsp:sp>
    <dsp:sp modelId="{0D3FE494-AF72-4FB0-9759-F75C27FF7042}">
      <dsp:nvSpPr>
        <dsp:cNvPr id="0" name=""/>
        <dsp:cNvSpPr/>
      </dsp:nvSpPr>
      <dsp:spPr>
        <a:xfrm>
          <a:off x="667618" y="282592"/>
          <a:ext cx="1133820" cy="11338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t-BR" sz="1800" kern="1200" dirty="0">
              <a:latin typeface="Calibri" panose="020F0502020204030204" pitchFamily="34" charset="0"/>
              <a:cs typeface="Calibri" panose="020F0502020204030204" pitchFamily="34" charset="0"/>
            </a:rPr>
            <a:t>APS</a:t>
          </a:r>
        </a:p>
      </dsp:txBody>
      <dsp:txXfrm>
        <a:off x="833662" y="448636"/>
        <a:ext cx="801732" cy="801732"/>
      </dsp:txXfrm>
    </dsp:sp>
    <dsp:sp modelId="{DA2F2820-F636-4084-AA10-CE68BF101A26}">
      <dsp:nvSpPr>
        <dsp:cNvPr id="0" name=""/>
        <dsp:cNvSpPr/>
      </dsp:nvSpPr>
      <dsp:spPr>
        <a:xfrm>
          <a:off x="4409227" y="736120"/>
          <a:ext cx="2781734" cy="3045286"/>
        </a:xfrm>
        <a:prstGeom prst="rect">
          <a:avLst/>
        </a:prstGeom>
        <a:solidFill>
          <a:schemeClr val="accent6">
            <a:lumMod val="20000"/>
            <a:lumOff val="80000"/>
            <a:alpha val="90000"/>
          </a:schemeClr>
        </a:solidFill>
        <a:ln w="12700" cap="flat" cmpd="sng" algn="ctr">
          <a:solidFill>
            <a:schemeClr val="accent1">
              <a:shade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endParaRPr lang="pt-BR" sz="1400" kern="1200" dirty="0">
            <a:latin typeface="Calibri" panose="020F0502020204030204" pitchFamily="34" charset="0"/>
            <a:cs typeface="Calibri" panose="020F0502020204030204" pitchFamily="34" charset="0"/>
          </a:endParaRPr>
        </a:p>
        <a:p>
          <a:pPr marL="0" lvl="0" indent="0" algn="l" defTabSz="622300">
            <a:lnSpc>
              <a:spcPct val="90000"/>
            </a:lnSpc>
            <a:spcBef>
              <a:spcPct val="0"/>
            </a:spcBef>
            <a:spcAft>
              <a:spcPct val="35000"/>
            </a:spcAft>
            <a:buNone/>
          </a:pPr>
          <a:r>
            <a:rPr lang="pt-BR" sz="1600" kern="1200" dirty="0">
              <a:latin typeface="Calibri" panose="020F0502020204030204" pitchFamily="34" charset="0"/>
              <a:cs typeface="Calibri" panose="020F0502020204030204" pitchFamily="34" charset="0"/>
            </a:rPr>
            <a:t>                   - conjunto de pontos de atenção com diferentes densidades tecnológicas para a realização de ações e serviços de urgência, ambulatorial especializado e hospitalar, apoiando e complementando os serviços da atenção básica</a:t>
          </a:r>
        </a:p>
      </dsp:txBody>
      <dsp:txXfrm>
        <a:off x="4854304" y="736120"/>
        <a:ext cx="2336656" cy="3045286"/>
      </dsp:txXfrm>
    </dsp:sp>
    <dsp:sp modelId="{D4989EF7-BAD4-49F1-A3FB-E0C0927BB7DA}">
      <dsp:nvSpPr>
        <dsp:cNvPr id="0" name=""/>
        <dsp:cNvSpPr/>
      </dsp:nvSpPr>
      <dsp:spPr>
        <a:xfrm>
          <a:off x="3807174" y="270324"/>
          <a:ext cx="1783636" cy="1133820"/>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t-BR" sz="1800" kern="1200" dirty="0">
              <a:latin typeface="Calibri" panose="020F0502020204030204" pitchFamily="34" charset="0"/>
              <a:cs typeface="Calibri" panose="020F0502020204030204" pitchFamily="34" charset="0"/>
            </a:rPr>
            <a:t>Atenção Especializada</a:t>
          </a:r>
        </a:p>
      </dsp:txBody>
      <dsp:txXfrm>
        <a:off x="4068381" y="436368"/>
        <a:ext cx="1261222" cy="801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B98A2-DE32-4C15-8C4D-C05C54D5DD98}">
      <dsp:nvSpPr>
        <dsp:cNvPr id="0" name=""/>
        <dsp:cNvSpPr/>
      </dsp:nvSpPr>
      <dsp:spPr>
        <a:xfrm>
          <a:off x="0" y="0"/>
          <a:ext cx="10806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BA10A-5071-4A62-912C-5A39C6DADC28}">
      <dsp:nvSpPr>
        <dsp:cNvPr id="0" name=""/>
        <dsp:cNvSpPr/>
      </dsp:nvSpPr>
      <dsp:spPr>
        <a:xfrm>
          <a:off x="0" y="0"/>
          <a:ext cx="10806547" cy="7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a:t>Promover ações e estratégias integradas no Sistema Único de Saúde para a prevenção, diagnóstico, tratamento e cuidados de qualidade às pessoas com doenças raras, visando garantir: </a:t>
          </a:r>
          <a:endParaRPr lang="en-US" sz="1600" kern="1200"/>
        </a:p>
      </dsp:txBody>
      <dsp:txXfrm>
        <a:off x="0" y="0"/>
        <a:ext cx="10806547" cy="734218"/>
      </dsp:txXfrm>
    </dsp:sp>
    <dsp:sp modelId="{2F0BC1A2-5897-46F7-BE2A-9F8854E5156B}">
      <dsp:nvSpPr>
        <dsp:cNvPr id="0" name=""/>
        <dsp:cNvSpPr/>
      </dsp:nvSpPr>
      <dsp:spPr>
        <a:xfrm>
          <a:off x="0" y="734218"/>
          <a:ext cx="10806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83275-DD5A-4123-81D4-FF2E179F619A}">
      <dsp:nvSpPr>
        <dsp:cNvPr id="0" name=""/>
        <dsp:cNvSpPr/>
      </dsp:nvSpPr>
      <dsp:spPr>
        <a:xfrm>
          <a:off x="0" y="734218"/>
          <a:ext cx="10806547" cy="7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a:t>(a) a universalidade no acesso aos serviços de saúde, promovendo e induzindo a organização de ações para garantir adequados níveis de cuidado especializado, em ação sinérgica com a atenção básica ; </a:t>
          </a:r>
          <a:endParaRPr lang="en-US" sz="1600" kern="1200"/>
        </a:p>
      </dsp:txBody>
      <dsp:txXfrm>
        <a:off x="0" y="734218"/>
        <a:ext cx="10806547" cy="734218"/>
      </dsp:txXfrm>
    </dsp:sp>
    <dsp:sp modelId="{46EFFFA4-2BA3-4955-86D4-781495BB90A5}">
      <dsp:nvSpPr>
        <dsp:cNvPr id="0" name=""/>
        <dsp:cNvSpPr/>
      </dsp:nvSpPr>
      <dsp:spPr>
        <a:xfrm>
          <a:off x="0" y="1468437"/>
          <a:ext cx="10806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2FE7C-CB11-420C-92F6-A9BCF0013ED5}">
      <dsp:nvSpPr>
        <dsp:cNvPr id="0" name=""/>
        <dsp:cNvSpPr/>
      </dsp:nvSpPr>
      <dsp:spPr>
        <a:xfrm>
          <a:off x="0" y="1468437"/>
          <a:ext cx="10806547" cy="7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a:t>(b) a integralidade da assistência em saúde, mediante articulação contínua de ações e serviços que atendam a população afetada por doenças raras; e, </a:t>
          </a:r>
          <a:endParaRPr lang="en-US" sz="1600" kern="1200"/>
        </a:p>
      </dsp:txBody>
      <dsp:txXfrm>
        <a:off x="0" y="1468437"/>
        <a:ext cx="10806547" cy="734218"/>
      </dsp:txXfrm>
    </dsp:sp>
    <dsp:sp modelId="{2193C503-B04C-41E4-BA64-95987F431E1F}">
      <dsp:nvSpPr>
        <dsp:cNvPr id="0" name=""/>
        <dsp:cNvSpPr/>
      </dsp:nvSpPr>
      <dsp:spPr>
        <a:xfrm>
          <a:off x="0" y="2202656"/>
          <a:ext cx="10806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C9629-5955-432F-9EA4-FF01F379F557}">
      <dsp:nvSpPr>
        <dsp:cNvPr id="0" name=""/>
        <dsp:cNvSpPr/>
      </dsp:nvSpPr>
      <dsp:spPr>
        <a:xfrm>
          <a:off x="0" y="2202656"/>
          <a:ext cx="10806547" cy="7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(c) a equidade nos cuidados em saúde, reconhecendo as necessidades de grupos específicos de pessoas com doenças raras e atuando para reduzir o impacto de suas diferenças, com a finalidade de promover qualidade de vida e valor em saúde.</a:t>
          </a:r>
          <a:endParaRPr lang="en-US" sz="1600" kern="1200" dirty="0"/>
        </a:p>
      </dsp:txBody>
      <dsp:txXfrm>
        <a:off x="0" y="2202656"/>
        <a:ext cx="10806547" cy="7342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851ED-CA80-452E-8F18-C2FF6B715B32}">
      <dsp:nvSpPr>
        <dsp:cNvPr id="0" name=""/>
        <dsp:cNvSpPr/>
      </dsp:nvSpPr>
      <dsp:spPr>
        <a:xfrm rot="5400000">
          <a:off x="6301351" y="-2303368"/>
          <a:ext cx="1698512"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100000"/>
            </a:lnSpc>
            <a:spcBef>
              <a:spcPct val="0"/>
            </a:spcBef>
            <a:spcAft>
              <a:spcPct val="15000"/>
            </a:spcAft>
            <a:buChar char="•"/>
          </a:pPr>
          <a:r>
            <a:rPr lang="pt-BR" sz="1400" kern="1200"/>
            <a:t>oferece atenção diagnóstica e terapêutica específica para uma ou mais doenças raras, em caráter multidisciplinar</a:t>
          </a:r>
          <a:endParaRPr lang="pt-BR" sz="1400" kern="1200" dirty="0"/>
        </a:p>
      </dsp:txBody>
      <dsp:txXfrm rot="-5400000">
        <a:off x="3785616" y="295282"/>
        <a:ext cx="6647069" cy="1532682"/>
      </dsp:txXfrm>
    </dsp:sp>
    <dsp:sp modelId="{5D88BF8A-2D32-4EB8-820A-3E6B63E71CA1}">
      <dsp:nvSpPr>
        <dsp:cNvPr id="0" name=""/>
        <dsp:cNvSpPr/>
      </dsp:nvSpPr>
      <dsp:spPr>
        <a:xfrm>
          <a:off x="0" y="53"/>
          <a:ext cx="3785616" cy="2123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100000"/>
            </a:lnSpc>
            <a:spcBef>
              <a:spcPct val="0"/>
            </a:spcBef>
            <a:spcAft>
              <a:spcPct val="35000"/>
            </a:spcAft>
            <a:buNone/>
          </a:pPr>
          <a:r>
            <a:rPr lang="pt-BR" sz="3300" b="1" kern="1200" dirty="0"/>
            <a:t>Serviço de Atenção Especializada em Doenças Raras</a:t>
          </a:r>
          <a:endParaRPr lang="pt-BR" sz="3300" kern="1200" dirty="0"/>
        </a:p>
      </dsp:txBody>
      <dsp:txXfrm>
        <a:off x="103643" y="103696"/>
        <a:ext cx="3578330" cy="1915854"/>
      </dsp:txXfrm>
    </dsp:sp>
    <dsp:sp modelId="{C9158E5A-6B9D-4A29-8A90-8C7C18C04FAB}">
      <dsp:nvSpPr>
        <dsp:cNvPr id="0" name=""/>
        <dsp:cNvSpPr/>
      </dsp:nvSpPr>
      <dsp:spPr>
        <a:xfrm rot="5400000">
          <a:off x="6301351" y="-74071"/>
          <a:ext cx="1698512"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100000"/>
            </a:lnSpc>
            <a:spcBef>
              <a:spcPct val="0"/>
            </a:spcBef>
            <a:spcAft>
              <a:spcPct val="15000"/>
            </a:spcAft>
            <a:buChar char="•"/>
          </a:pPr>
          <a:r>
            <a:rPr lang="pt-BR" sz="1400" kern="1200" dirty="0"/>
            <a:t>oferece atenção diagnóstica e terapêutica específica, em caráter multidisciplinar, de acordo com o seguinte:</a:t>
          </a:r>
        </a:p>
        <a:p>
          <a:pPr marL="114300" lvl="1" indent="-114300" algn="l" defTabSz="622300">
            <a:lnSpc>
              <a:spcPct val="100000"/>
            </a:lnSpc>
            <a:spcBef>
              <a:spcPct val="0"/>
            </a:spcBef>
            <a:spcAft>
              <a:spcPct val="15000"/>
            </a:spcAft>
            <a:buChar char="•"/>
          </a:pPr>
          <a:r>
            <a:rPr lang="pt-BR" sz="1400" kern="1200" dirty="0"/>
            <a:t>no mínimo dois grupos do eixo de doenças raras de origem genética</a:t>
          </a:r>
        </a:p>
        <a:p>
          <a:pPr marL="114300" lvl="1" indent="-114300" algn="l" defTabSz="622300">
            <a:lnSpc>
              <a:spcPct val="100000"/>
            </a:lnSpc>
            <a:spcBef>
              <a:spcPct val="0"/>
            </a:spcBef>
            <a:spcAft>
              <a:spcPct val="15000"/>
            </a:spcAft>
            <a:buChar char="•"/>
          </a:pPr>
          <a:r>
            <a:rPr lang="pt-BR" sz="1400" kern="1200"/>
            <a:t>no mínimo dois grupos do eixo de doenças raras de origem não genética</a:t>
          </a:r>
        </a:p>
        <a:p>
          <a:pPr marL="114300" lvl="1" indent="-114300" algn="l" defTabSz="622300">
            <a:lnSpc>
              <a:spcPct val="100000"/>
            </a:lnSpc>
            <a:spcBef>
              <a:spcPct val="0"/>
            </a:spcBef>
            <a:spcAft>
              <a:spcPct val="15000"/>
            </a:spcAft>
            <a:buChar char="•"/>
          </a:pPr>
          <a:r>
            <a:rPr lang="pt-BR" sz="1400" kern="1200"/>
            <a:t>no mínimo um grupo do eixo doenças raras de origem não genética e um grupo do eixo de doenças raras de origem genética</a:t>
          </a:r>
        </a:p>
      </dsp:txBody>
      <dsp:txXfrm rot="-5400000">
        <a:off x="3785616" y="2524579"/>
        <a:ext cx="6647069" cy="1532682"/>
      </dsp:txXfrm>
    </dsp:sp>
    <dsp:sp modelId="{0E6F6DF0-839D-4D64-9C33-5A6FF6C49356}">
      <dsp:nvSpPr>
        <dsp:cNvPr id="0" name=""/>
        <dsp:cNvSpPr/>
      </dsp:nvSpPr>
      <dsp:spPr>
        <a:xfrm>
          <a:off x="0" y="2229350"/>
          <a:ext cx="3785616" cy="2123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100000"/>
            </a:lnSpc>
            <a:spcBef>
              <a:spcPct val="0"/>
            </a:spcBef>
            <a:spcAft>
              <a:spcPct val="35000"/>
            </a:spcAft>
            <a:buNone/>
          </a:pPr>
          <a:r>
            <a:rPr lang="pt-BR" sz="3300" b="1" kern="1200" dirty="0"/>
            <a:t>Serviço de Referência em Doenças Raras</a:t>
          </a:r>
          <a:endParaRPr lang="pt-BR" sz="3300" kern="1200" dirty="0"/>
        </a:p>
      </dsp:txBody>
      <dsp:txXfrm>
        <a:off x="103643" y="2332993"/>
        <a:ext cx="3578330" cy="19158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F9591-263D-412F-A02E-CE35F2AD0515}">
      <dsp:nvSpPr>
        <dsp:cNvPr id="0" name=""/>
        <dsp:cNvSpPr/>
      </dsp:nvSpPr>
      <dsp:spPr>
        <a:xfrm>
          <a:off x="0" y="11209"/>
          <a:ext cx="6666833" cy="4077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Organização das ações da CGRAR e de fluxos de gestão</a:t>
          </a:r>
          <a:endParaRPr lang="en-US" sz="1700" kern="1200"/>
        </a:p>
      </dsp:txBody>
      <dsp:txXfrm>
        <a:off x="19904" y="31113"/>
        <a:ext cx="6627025" cy="367937"/>
      </dsp:txXfrm>
    </dsp:sp>
    <dsp:sp modelId="{0E7852DD-D9C0-495D-BB98-7E4CBAD80FE5}">
      <dsp:nvSpPr>
        <dsp:cNvPr id="0" name=""/>
        <dsp:cNvSpPr/>
      </dsp:nvSpPr>
      <dsp:spPr>
        <a:xfrm>
          <a:off x="0" y="467914"/>
          <a:ext cx="6666833" cy="407745"/>
        </a:xfrm>
        <a:prstGeom prst="roundRect">
          <a:avLst/>
        </a:prstGeom>
        <a:gradFill rotWithShape="0">
          <a:gsLst>
            <a:gs pos="0">
              <a:schemeClr val="accent5">
                <a:hueOff val="-614413"/>
                <a:satOff val="-1584"/>
                <a:lumOff val="-1070"/>
                <a:alphaOff val="0"/>
                <a:satMod val="103000"/>
                <a:lumMod val="102000"/>
                <a:tint val="94000"/>
              </a:schemeClr>
            </a:gs>
            <a:gs pos="50000">
              <a:schemeClr val="accent5">
                <a:hueOff val="-614413"/>
                <a:satOff val="-1584"/>
                <a:lumOff val="-1070"/>
                <a:alphaOff val="0"/>
                <a:satMod val="110000"/>
                <a:lumMod val="100000"/>
                <a:shade val="100000"/>
              </a:schemeClr>
            </a:gs>
            <a:gs pos="100000">
              <a:schemeClr val="accent5">
                <a:hueOff val="-614413"/>
                <a:satOff val="-1584"/>
                <a:lumOff val="-10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Estabelecimento da equipe</a:t>
          </a:r>
          <a:endParaRPr lang="en-US" sz="1700" kern="1200"/>
        </a:p>
      </dsp:txBody>
      <dsp:txXfrm>
        <a:off x="19904" y="487818"/>
        <a:ext cx="6627025" cy="367937"/>
      </dsp:txXfrm>
    </dsp:sp>
    <dsp:sp modelId="{EBCFC5C9-3042-474A-ACE9-966F344B5FB2}">
      <dsp:nvSpPr>
        <dsp:cNvPr id="0" name=""/>
        <dsp:cNvSpPr/>
      </dsp:nvSpPr>
      <dsp:spPr>
        <a:xfrm>
          <a:off x="0" y="924619"/>
          <a:ext cx="6666833" cy="407745"/>
        </a:xfrm>
        <a:prstGeom prst="roundRect">
          <a:avLst/>
        </a:prstGeom>
        <a:gradFill rotWithShape="0">
          <a:gsLst>
            <a:gs pos="0">
              <a:schemeClr val="accent5">
                <a:hueOff val="-1228826"/>
                <a:satOff val="-3167"/>
                <a:lumOff val="-2139"/>
                <a:alphaOff val="0"/>
                <a:satMod val="103000"/>
                <a:lumMod val="102000"/>
                <a:tint val="94000"/>
              </a:schemeClr>
            </a:gs>
            <a:gs pos="50000">
              <a:schemeClr val="accent5">
                <a:hueOff val="-1228826"/>
                <a:satOff val="-3167"/>
                <a:lumOff val="-2139"/>
                <a:alphaOff val="0"/>
                <a:satMod val="110000"/>
                <a:lumMod val="100000"/>
                <a:shade val="100000"/>
              </a:schemeClr>
            </a:gs>
            <a:gs pos="100000">
              <a:schemeClr val="accent5">
                <a:hueOff val="-1228826"/>
                <a:satOff val="-3167"/>
                <a:lumOff val="-21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Participação na construção da PNAES</a:t>
          </a:r>
          <a:endParaRPr lang="en-US" sz="1700" kern="1200"/>
        </a:p>
      </dsp:txBody>
      <dsp:txXfrm>
        <a:off x="19904" y="944523"/>
        <a:ext cx="6627025" cy="367937"/>
      </dsp:txXfrm>
    </dsp:sp>
    <dsp:sp modelId="{0F799AE7-C63A-4496-B26D-9851D894CA24}">
      <dsp:nvSpPr>
        <dsp:cNvPr id="0" name=""/>
        <dsp:cNvSpPr/>
      </dsp:nvSpPr>
      <dsp:spPr>
        <a:xfrm>
          <a:off x="0" y="1381324"/>
          <a:ext cx="6666833" cy="407745"/>
        </a:xfrm>
        <a:prstGeom prst="roundRect">
          <a:avLst/>
        </a:prstGeom>
        <a:gradFill rotWithShape="0">
          <a:gsLst>
            <a:gs pos="0">
              <a:schemeClr val="accent5">
                <a:hueOff val="-1843239"/>
                <a:satOff val="-4751"/>
                <a:lumOff val="-3209"/>
                <a:alphaOff val="0"/>
                <a:satMod val="103000"/>
                <a:lumMod val="102000"/>
                <a:tint val="94000"/>
              </a:schemeClr>
            </a:gs>
            <a:gs pos="50000">
              <a:schemeClr val="accent5">
                <a:hueOff val="-1843239"/>
                <a:satOff val="-4751"/>
                <a:lumOff val="-3209"/>
                <a:alphaOff val="0"/>
                <a:satMod val="110000"/>
                <a:lumMod val="100000"/>
                <a:shade val="100000"/>
              </a:schemeClr>
            </a:gs>
            <a:gs pos="100000">
              <a:schemeClr val="accent5">
                <a:hueOff val="-1843239"/>
                <a:satOff val="-4751"/>
                <a:lumOff val="-32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Implementação de PCDT e linhas de cuidado (AME, EB e FC)</a:t>
          </a:r>
          <a:endParaRPr lang="en-US" sz="1700" kern="1200"/>
        </a:p>
      </dsp:txBody>
      <dsp:txXfrm>
        <a:off x="19904" y="1401228"/>
        <a:ext cx="6627025" cy="367937"/>
      </dsp:txXfrm>
    </dsp:sp>
    <dsp:sp modelId="{41338B09-848B-4600-8062-3D1DCC5CF771}">
      <dsp:nvSpPr>
        <dsp:cNvPr id="0" name=""/>
        <dsp:cNvSpPr/>
      </dsp:nvSpPr>
      <dsp:spPr>
        <a:xfrm>
          <a:off x="0" y="1838029"/>
          <a:ext cx="6666833" cy="407745"/>
        </a:xfrm>
        <a:prstGeom prst="roundRect">
          <a:avLst/>
        </a:prstGeom>
        <a:gradFill rotWithShape="0">
          <a:gsLst>
            <a:gs pos="0">
              <a:schemeClr val="accent5">
                <a:hueOff val="-2457652"/>
                <a:satOff val="-6334"/>
                <a:lumOff val="-4278"/>
                <a:alphaOff val="0"/>
                <a:satMod val="103000"/>
                <a:lumMod val="102000"/>
                <a:tint val="94000"/>
              </a:schemeClr>
            </a:gs>
            <a:gs pos="50000">
              <a:schemeClr val="accent5">
                <a:hueOff val="-2457652"/>
                <a:satOff val="-6334"/>
                <a:lumOff val="-4278"/>
                <a:alphaOff val="0"/>
                <a:satMod val="110000"/>
                <a:lumMod val="100000"/>
                <a:shade val="100000"/>
              </a:schemeClr>
            </a:gs>
            <a:gs pos="100000">
              <a:schemeClr val="accent5">
                <a:hueOff val="-2457652"/>
                <a:satOff val="-6334"/>
                <a:lumOff val="-42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Participação na construção de novos PCDT</a:t>
          </a:r>
          <a:endParaRPr lang="en-US" sz="1700" kern="1200"/>
        </a:p>
      </dsp:txBody>
      <dsp:txXfrm>
        <a:off x="19904" y="1857933"/>
        <a:ext cx="6627025" cy="367937"/>
      </dsp:txXfrm>
    </dsp:sp>
    <dsp:sp modelId="{8EDE21DD-5F56-44B8-9770-4D8AF1804671}">
      <dsp:nvSpPr>
        <dsp:cNvPr id="0" name=""/>
        <dsp:cNvSpPr/>
      </dsp:nvSpPr>
      <dsp:spPr>
        <a:xfrm>
          <a:off x="0" y="2294734"/>
          <a:ext cx="6666833" cy="407745"/>
        </a:xfrm>
        <a:prstGeom prst="roundRect">
          <a:avLst/>
        </a:prstGeom>
        <a:gradFill rotWithShape="0">
          <a:gsLst>
            <a:gs pos="0">
              <a:schemeClr val="accent5">
                <a:hueOff val="-3072065"/>
                <a:satOff val="-7918"/>
                <a:lumOff val="-5348"/>
                <a:alphaOff val="0"/>
                <a:satMod val="103000"/>
                <a:lumMod val="102000"/>
                <a:tint val="94000"/>
              </a:schemeClr>
            </a:gs>
            <a:gs pos="50000">
              <a:schemeClr val="accent5">
                <a:hueOff val="-3072065"/>
                <a:satOff val="-7918"/>
                <a:lumOff val="-5348"/>
                <a:alphaOff val="0"/>
                <a:satMod val="110000"/>
                <a:lumMod val="100000"/>
                <a:shade val="100000"/>
              </a:schemeClr>
            </a:gs>
            <a:gs pos="100000">
              <a:schemeClr val="accent5">
                <a:hueOff val="-3072065"/>
                <a:satOff val="-7918"/>
                <a:lumOff val="-53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Acolhimento de demandas legislativas</a:t>
          </a:r>
          <a:endParaRPr lang="en-US" sz="1700" kern="1200"/>
        </a:p>
      </dsp:txBody>
      <dsp:txXfrm>
        <a:off x="19904" y="2314638"/>
        <a:ext cx="6627025" cy="367937"/>
      </dsp:txXfrm>
    </dsp:sp>
    <dsp:sp modelId="{3B62593F-19DA-49CE-85F6-B6D6F5D57F0E}">
      <dsp:nvSpPr>
        <dsp:cNvPr id="0" name=""/>
        <dsp:cNvSpPr/>
      </dsp:nvSpPr>
      <dsp:spPr>
        <a:xfrm>
          <a:off x="0" y="2751439"/>
          <a:ext cx="6666833" cy="407745"/>
        </a:xfrm>
        <a:prstGeom prst="roundRect">
          <a:avLst/>
        </a:prstGeom>
        <a:gradFill rotWithShape="0">
          <a:gsLst>
            <a:gs pos="0">
              <a:schemeClr val="accent5">
                <a:hueOff val="-3686478"/>
                <a:satOff val="-9501"/>
                <a:lumOff val="-6417"/>
                <a:alphaOff val="0"/>
                <a:satMod val="103000"/>
                <a:lumMod val="102000"/>
                <a:tint val="94000"/>
              </a:schemeClr>
            </a:gs>
            <a:gs pos="50000">
              <a:schemeClr val="accent5">
                <a:hueOff val="-3686478"/>
                <a:satOff val="-9501"/>
                <a:lumOff val="-6417"/>
                <a:alphaOff val="0"/>
                <a:satMod val="110000"/>
                <a:lumMod val="100000"/>
                <a:shade val="100000"/>
              </a:schemeClr>
            </a:gs>
            <a:gs pos="100000">
              <a:schemeClr val="accent5">
                <a:hueOff val="-3686478"/>
                <a:satOff val="-9501"/>
                <a:lumOff val="-64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Acolhimento de ouvidoria e de pedidos de reunião</a:t>
          </a:r>
          <a:endParaRPr lang="en-US" sz="1700" kern="1200"/>
        </a:p>
      </dsp:txBody>
      <dsp:txXfrm>
        <a:off x="19904" y="2771343"/>
        <a:ext cx="6627025" cy="367937"/>
      </dsp:txXfrm>
    </dsp:sp>
    <dsp:sp modelId="{8B1EBA64-6401-4980-97FF-EDB919587FE6}">
      <dsp:nvSpPr>
        <dsp:cNvPr id="0" name=""/>
        <dsp:cNvSpPr/>
      </dsp:nvSpPr>
      <dsp:spPr>
        <a:xfrm>
          <a:off x="0" y="3208144"/>
          <a:ext cx="6666833" cy="407745"/>
        </a:xfrm>
        <a:prstGeom prst="roundRect">
          <a:avLst/>
        </a:prstGeom>
        <a:gradFill rotWithShape="0">
          <a:gsLst>
            <a:gs pos="0">
              <a:schemeClr val="accent5">
                <a:hueOff val="-4300891"/>
                <a:satOff val="-11085"/>
                <a:lumOff val="-7487"/>
                <a:alphaOff val="0"/>
                <a:satMod val="103000"/>
                <a:lumMod val="102000"/>
                <a:tint val="94000"/>
              </a:schemeClr>
            </a:gs>
            <a:gs pos="50000">
              <a:schemeClr val="accent5">
                <a:hueOff val="-4300891"/>
                <a:satOff val="-11085"/>
                <a:lumOff val="-7487"/>
                <a:alphaOff val="0"/>
                <a:satMod val="110000"/>
                <a:lumMod val="100000"/>
                <a:shade val="100000"/>
              </a:schemeClr>
            </a:gs>
            <a:gs pos="100000">
              <a:schemeClr val="accent5">
                <a:hueOff val="-4300891"/>
                <a:satOff val="-11085"/>
                <a:lumOff val="-74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Monitoramento e avaliação de SAEDR e SRDR</a:t>
          </a:r>
          <a:endParaRPr lang="en-US" sz="1700" kern="1200"/>
        </a:p>
      </dsp:txBody>
      <dsp:txXfrm>
        <a:off x="19904" y="3228048"/>
        <a:ext cx="6627025" cy="367937"/>
      </dsp:txXfrm>
    </dsp:sp>
    <dsp:sp modelId="{019DD151-DCF7-4FE5-981F-5CB297DF655F}">
      <dsp:nvSpPr>
        <dsp:cNvPr id="0" name=""/>
        <dsp:cNvSpPr/>
      </dsp:nvSpPr>
      <dsp:spPr>
        <a:xfrm>
          <a:off x="0" y="3664849"/>
          <a:ext cx="6666833" cy="407745"/>
        </a:xfrm>
        <a:prstGeom prst="roundRect">
          <a:avLst/>
        </a:prstGeom>
        <a:gradFill rotWithShape="0">
          <a:gsLst>
            <a:gs pos="0">
              <a:schemeClr val="accent5">
                <a:hueOff val="-4915304"/>
                <a:satOff val="-12668"/>
                <a:lumOff val="-8556"/>
                <a:alphaOff val="0"/>
                <a:satMod val="103000"/>
                <a:lumMod val="102000"/>
                <a:tint val="94000"/>
              </a:schemeClr>
            </a:gs>
            <a:gs pos="50000">
              <a:schemeClr val="accent5">
                <a:hueOff val="-4915304"/>
                <a:satOff val="-12668"/>
                <a:lumOff val="-8556"/>
                <a:alphaOff val="0"/>
                <a:satMod val="110000"/>
                <a:lumMod val="100000"/>
                <a:shade val="100000"/>
              </a:schemeClr>
            </a:gs>
            <a:gs pos="100000">
              <a:schemeClr val="accent5">
                <a:hueOff val="-4915304"/>
                <a:satOff val="-12668"/>
                <a:lumOff val="-855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Habilitações</a:t>
          </a:r>
          <a:endParaRPr lang="en-US" sz="1700" kern="1200"/>
        </a:p>
      </dsp:txBody>
      <dsp:txXfrm>
        <a:off x="19904" y="3684753"/>
        <a:ext cx="6627025" cy="367937"/>
      </dsp:txXfrm>
    </dsp:sp>
    <dsp:sp modelId="{9A66438D-A29F-4D1D-96CD-B70691212097}">
      <dsp:nvSpPr>
        <dsp:cNvPr id="0" name=""/>
        <dsp:cNvSpPr/>
      </dsp:nvSpPr>
      <dsp:spPr>
        <a:xfrm>
          <a:off x="0" y="4121554"/>
          <a:ext cx="6666833" cy="407745"/>
        </a:xfrm>
        <a:prstGeom prst="roundRect">
          <a:avLst/>
        </a:prstGeom>
        <a:gradFill rotWithShape="0">
          <a:gsLst>
            <a:gs pos="0">
              <a:schemeClr val="accent5">
                <a:hueOff val="-5529717"/>
                <a:satOff val="-14252"/>
                <a:lumOff val="-9626"/>
                <a:alphaOff val="0"/>
                <a:satMod val="103000"/>
                <a:lumMod val="102000"/>
                <a:tint val="94000"/>
              </a:schemeClr>
            </a:gs>
            <a:gs pos="50000">
              <a:schemeClr val="accent5">
                <a:hueOff val="-5529717"/>
                <a:satOff val="-14252"/>
                <a:lumOff val="-9626"/>
                <a:alphaOff val="0"/>
                <a:satMod val="110000"/>
                <a:lumMod val="100000"/>
                <a:shade val="100000"/>
              </a:schemeClr>
            </a:gs>
            <a:gs pos="100000">
              <a:schemeClr val="accent5">
                <a:hueOff val="-5529717"/>
                <a:satOff val="-14252"/>
                <a:lumOff val="-96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Organização de ações entre coordenações e secretarias do MS</a:t>
          </a:r>
          <a:endParaRPr lang="en-US" sz="1700" kern="1200"/>
        </a:p>
      </dsp:txBody>
      <dsp:txXfrm>
        <a:off x="19904" y="4141458"/>
        <a:ext cx="6627025" cy="367937"/>
      </dsp:txXfrm>
    </dsp:sp>
    <dsp:sp modelId="{AFA5726D-F449-4195-899F-9AD0E179F085}">
      <dsp:nvSpPr>
        <dsp:cNvPr id="0" name=""/>
        <dsp:cNvSpPr/>
      </dsp:nvSpPr>
      <dsp:spPr>
        <a:xfrm>
          <a:off x="0" y="4578259"/>
          <a:ext cx="6666833" cy="407745"/>
        </a:xfrm>
        <a:prstGeom prst="roundRect">
          <a:avLst/>
        </a:prstGeom>
        <a:gradFill rotWithShape="0">
          <a:gsLst>
            <a:gs pos="0">
              <a:schemeClr val="accent5">
                <a:hueOff val="-6144130"/>
                <a:satOff val="-15835"/>
                <a:lumOff val="-10695"/>
                <a:alphaOff val="0"/>
                <a:satMod val="103000"/>
                <a:lumMod val="102000"/>
                <a:tint val="94000"/>
              </a:schemeClr>
            </a:gs>
            <a:gs pos="50000">
              <a:schemeClr val="accent5">
                <a:hueOff val="-6144130"/>
                <a:satOff val="-15835"/>
                <a:lumOff val="-10695"/>
                <a:alphaOff val="0"/>
                <a:satMod val="110000"/>
                <a:lumMod val="100000"/>
                <a:shade val="100000"/>
              </a:schemeClr>
            </a:gs>
            <a:gs pos="100000">
              <a:schemeClr val="accent5">
                <a:hueOff val="-6144130"/>
                <a:satOff val="-15835"/>
                <a:lumOff val="-106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Revisão de canais de comunicação e website</a:t>
          </a:r>
          <a:endParaRPr lang="en-US" sz="1700" kern="1200"/>
        </a:p>
      </dsp:txBody>
      <dsp:txXfrm>
        <a:off x="19904" y="4598163"/>
        <a:ext cx="6627025" cy="367937"/>
      </dsp:txXfrm>
    </dsp:sp>
    <dsp:sp modelId="{B92F7FFD-D140-41F7-9027-6BCAA576E107}">
      <dsp:nvSpPr>
        <dsp:cNvPr id="0" name=""/>
        <dsp:cNvSpPr/>
      </dsp:nvSpPr>
      <dsp:spPr>
        <a:xfrm>
          <a:off x="0" y="5034965"/>
          <a:ext cx="6666833" cy="40774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Diálogo com outros ministérios</a:t>
          </a:r>
          <a:endParaRPr lang="en-US" sz="1700" kern="1200"/>
        </a:p>
      </dsp:txBody>
      <dsp:txXfrm>
        <a:off x="19904" y="5054869"/>
        <a:ext cx="6627025" cy="367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3A0A7-2931-438A-851E-DF04C65E11D1}">
      <dsp:nvSpPr>
        <dsp:cNvPr id="0" name=""/>
        <dsp:cNvSpPr/>
      </dsp:nvSpPr>
      <dsp:spPr>
        <a:xfrm>
          <a:off x="0" y="1358737"/>
          <a:ext cx="7029773"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2669F3C-1E00-4D76-9576-FF38CF0051A3}">
      <dsp:nvSpPr>
        <dsp:cNvPr id="0" name=""/>
        <dsp:cNvSpPr/>
      </dsp:nvSpPr>
      <dsp:spPr>
        <a:xfrm>
          <a:off x="351488" y="1166857"/>
          <a:ext cx="4920841"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5996" tIns="0" rIns="185996" bIns="0" numCol="1" spcCol="1270" anchor="ctr" anchorCtr="0">
          <a:noAutofit/>
        </a:bodyPr>
        <a:lstStyle/>
        <a:p>
          <a:pPr marL="0" lvl="0" indent="0" algn="l" defTabSz="577850">
            <a:lnSpc>
              <a:spcPct val="90000"/>
            </a:lnSpc>
            <a:spcBef>
              <a:spcPct val="0"/>
            </a:spcBef>
            <a:spcAft>
              <a:spcPct val="35000"/>
            </a:spcAft>
            <a:buNone/>
          </a:pPr>
          <a:r>
            <a:rPr lang="pt-BR" sz="1300" kern="1200"/>
            <a:t>Melhorar acesso ao diagnóstico</a:t>
          </a:r>
          <a:endParaRPr lang="en-US" sz="1300" kern="1200"/>
        </a:p>
      </dsp:txBody>
      <dsp:txXfrm>
        <a:off x="370222" y="1185591"/>
        <a:ext cx="4883373" cy="346292"/>
      </dsp:txXfrm>
    </dsp:sp>
    <dsp:sp modelId="{0A717A18-1FED-4448-A3EA-43CB2DF3D945}">
      <dsp:nvSpPr>
        <dsp:cNvPr id="0" name=""/>
        <dsp:cNvSpPr/>
      </dsp:nvSpPr>
      <dsp:spPr>
        <a:xfrm>
          <a:off x="0" y="1948417"/>
          <a:ext cx="7029773"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42DAAA7-F7A1-4E80-88E5-0A83EBD8E009}">
      <dsp:nvSpPr>
        <dsp:cNvPr id="0" name=""/>
        <dsp:cNvSpPr/>
      </dsp:nvSpPr>
      <dsp:spPr>
        <a:xfrm>
          <a:off x="351488" y="1756537"/>
          <a:ext cx="4920841"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5996" tIns="0" rIns="185996" bIns="0" numCol="1" spcCol="1270" anchor="ctr" anchorCtr="0">
          <a:noAutofit/>
        </a:bodyPr>
        <a:lstStyle/>
        <a:p>
          <a:pPr marL="0" lvl="0" indent="0" algn="l" defTabSz="577850">
            <a:lnSpc>
              <a:spcPct val="90000"/>
            </a:lnSpc>
            <a:spcBef>
              <a:spcPct val="0"/>
            </a:spcBef>
            <a:spcAft>
              <a:spcPct val="35000"/>
            </a:spcAft>
            <a:buNone/>
          </a:pPr>
          <a:r>
            <a:rPr lang="pt-BR" sz="1300" kern="1200"/>
            <a:t>Melhorar a navegação dos pacientes</a:t>
          </a:r>
          <a:endParaRPr lang="en-US" sz="1300" kern="1200"/>
        </a:p>
      </dsp:txBody>
      <dsp:txXfrm>
        <a:off x="370222" y="1775271"/>
        <a:ext cx="4883373" cy="346292"/>
      </dsp:txXfrm>
    </dsp:sp>
    <dsp:sp modelId="{DB56AEA3-3E46-4067-843C-2ABA8C993AD1}">
      <dsp:nvSpPr>
        <dsp:cNvPr id="0" name=""/>
        <dsp:cNvSpPr/>
      </dsp:nvSpPr>
      <dsp:spPr>
        <a:xfrm>
          <a:off x="0" y="2538097"/>
          <a:ext cx="7029773"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4C1E8F-D309-4E3F-9501-DA65FCEF711C}">
      <dsp:nvSpPr>
        <dsp:cNvPr id="0" name=""/>
        <dsp:cNvSpPr/>
      </dsp:nvSpPr>
      <dsp:spPr>
        <a:xfrm>
          <a:off x="351488" y="2346217"/>
          <a:ext cx="4920841"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5996" tIns="0" rIns="185996" bIns="0" numCol="1" spcCol="1270" anchor="ctr" anchorCtr="0">
          <a:noAutofit/>
        </a:bodyPr>
        <a:lstStyle/>
        <a:p>
          <a:pPr marL="0" lvl="0" indent="0" algn="l" defTabSz="577850">
            <a:lnSpc>
              <a:spcPct val="90000"/>
            </a:lnSpc>
            <a:spcBef>
              <a:spcPct val="0"/>
            </a:spcBef>
            <a:spcAft>
              <a:spcPct val="35000"/>
            </a:spcAft>
            <a:buNone/>
          </a:pPr>
          <a:r>
            <a:rPr lang="pt-BR" sz="1300" kern="1200"/>
            <a:t>Reduzir as filas</a:t>
          </a:r>
          <a:endParaRPr lang="en-US" sz="1300" kern="1200"/>
        </a:p>
      </dsp:txBody>
      <dsp:txXfrm>
        <a:off x="370222" y="2364951"/>
        <a:ext cx="4883373" cy="346292"/>
      </dsp:txXfrm>
    </dsp:sp>
    <dsp:sp modelId="{F27AF4D3-B97C-4290-8CDF-126C2EE7B22B}">
      <dsp:nvSpPr>
        <dsp:cNvPr id="0" name=""/>
        <dsp:cNvSpPr/>
      </dsp:nvSpPr>
      <dsp:spPr>
        <a:xfrm>
          <a:off x="0" y="3127777"/>
          <a:ext cx="7029773"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6622C1-4CFC-494D-BEA0-5B4BD8FBCE8A}">
      <dsp:nvSpPr>
        <dsp:cNvPr id="0" name=""/>
        <dsp:cNvSpPr/>
      </dsp:nvSpPr>
      <dsp:spPr>
        <a:xfrm>
          <a:off x="351488" y="2935897"/>
          <a:ext cx="4920841"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5996" tIns="0" rIns="185996" bIns="0" numCol="1" spcCol="1270" anchor="ctr" anchorCtr="0">
          <a:noAutofit/>
        </a:bodyPr>
        <a:lstStyle/>
        <a:p>
          <a:pPr marL="0" lvl="0" indent="0" algn="l" defTabSz="577850">
            <a:lnSpc>
              <a:spcPct val="90000"/>
            </a:lnSpc>
            <a:spcBef>
              <a:spcPct val="0"/>
            </a:spcBef>
            <a:spcAft>
              <a:spcPct val="35000"/>
            </a:spcAft>
            <a:buNone/>
          </a:pPr>
          <a:r>
            <a:rPr lang="pt-BR" sz="1300" kern="1200"/>
            <a:t>Reduzir os vazios assistenciais</a:t>
          </a:r>
          <a:endParaRPr lang="en-US" sz="1300" kern="1200"/>
        </a:p>
      </dsp:txBody>
      <dsp:txXfrm>
        <a:off x="370222" y="2954631"/>
        <a:ext cx="4883373" cy="346292"/>
      </dsp:txXfrm>
    </dsp:sp>
    <dsp:sp modelId="{D908DD0A-E706-43E1-8892-0B17BB6D24E5}">
      <dsp:nvSpPr>
        <dsp:cNvPr id="0" name=""/>
        <dsp:cNvSpPr/>
      </dsp:nvSpPr>
      <dsp:spPr>
        <a:xfrm>
          <a:off x="0" y="3717457"/>
          <a:ext cx="7029773"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B4BBD92-113A-4E8F-B9A5-743D24013B3A}">
      <dsp:nvSpPr>
        <dsp:cNvPr id="0" name=""/>
        <dsp:cNvSpPr/>
      </dsp:nvSpPr>
      <dsp:spPr>
        <a:xfrm>
          <a:off x="351488" y="3525577"/>
          <a:ext cx="4920841"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5996" tIns="0" rIns="185996" bIns="0" numCol="1" spcCol="1270" anchor="ctr" anchorCtr="0">
          <a:noAutofit/>
        </a:bodyPr>
        <a:lstStyle/>
        <a:p>
          <a:pPr marL="0" lvl="0" indent="0" algn="l" defTabSz="577850">
            <a:lnSpc>
              <a:spcPct val="90000"/>
            </a:lnSpc>
            <a:spcBef>
              <a:spcPct val="0"/>
            </a:spcBef>
            <a:spcAft>
              <a:spcPct val="35000"/>
            </a:spcAft>
            <a:buNone/>
          </a:pPr>
          <a:r>
            <a:rPr lang="pt-BR" sz="1300" kern="1200"/>
            <a:t>Aumentar a resolubilidade</a:t>
          </a:r>
          <a:endParaRPr lang="en-US" sz="1300" kern="1200"/>
        </a:p>
      </dsp:txBody>
      <dsp:txXfrm>
        <a:off x="370222" y="3544311"/>
        <a:ext cx="4883373" cy="346292"/>
      </dsp:txXfrm>
    </dsp:sp>
    <dsp:sp modelId="{C48A98B5-1861-4E9D-8FD2-33209B361AC9}">
      <dsp:nvSpPr>
        <dsp:cNvPr id="0" name=""/>
        <dsp:cNvSpPr/>
      </dsp:nvSpPr>
      <dsp:spPr>
        <a:xfrm>
          <a:off x="0" y="4307137"/>
          <a:ext cx="7029773"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F59D7F5-110A-471C-A6A7-59082120119C}">
      <dsp:nvSpPr>
        <dsp:cNvPr id="0" name=""/>
        <dsp:cNvSpPr/>
      </dsp:nvSpPr>
      <dsp:spPr>
        <a:xfrm>
          <a:off x="351488" y="4115257"/>
          <a:ext cx="4920841"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5996" tIns="0" rIns="185996" bIns="0" numCol="1" spcCol="1270" anchor="ctr" anchorCtr="0">
          <a:noAutofit/>
        </a:bodyPr>
        <a:lstStyle/>
        <a:p>
          <a:pPr marL="0" lvl="0" indent="0" algn="l" defTabSz="577850">
            <a:lnSpc>
              <a:spcPct val="90000"/>
            </a:lnSpc>
            <a:spcBef>
              <a:spcPct val="0"/>
            </a:spcBef>
            <a:spcAft>
              <a:spcPct val="35000"/>
            </a:spcAft>
            <a:buNone/>
          </a:pPr>
          <a:r>
            <a:rPr lang="pt-BR" sz="1300" kern="1200" dirty="0"/>
            <a:t>Ampliar a oferta de serviços ambulatoriais</a:t>
          </a:r>
          <a:endParaRPr lang="en-US" sz="1300" kern="1200" dirty="0"/>
        </a:p>
      </dsp:txBody>
      <dsp:txXfrm>
        <a:off x="370222" y="4133991"/>
        <a:ext cx="4883373" cy="346292"/>
      </dsp:txXfrm>
    </dsp:sp>
    <dsp:sp modelId="{23F76B0A-63CA-44A5-B161-222A06425F27}">
      <dsp:nvSpPr>
        <dsp:cNvPr id="0" name=""/>
        <dsp:cNvSpPr/>
      </dsp:nvSpPr>
      <dsp:spPr>
        <a:xfrm>
          <a:off x="0" y="4896817"/>
          <a:ext cx="7029773"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D0A6ADB-0903-469F-B9C0-45B3AC603862}">
      <dsp:nvSpPr>
        <dsp:cNvPr id="0" name=""/>
        <dsp:cNvSpPr/>
      </dsp:nvSpPr>
      <dsp:spPr>
        <a:xfrm>
          <a:off x="351488" y="4704937"/>
          <a:ext cx="4920841" cy="3837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5996" tIns="0" rIns="185996" bIns="0" numCol="1" spcCol="1270" anchor="ctr" anchorCtr="0">
          <a:noAutofit/>
        </a:bodyPr>
        <a:lstStyle/>
        <a:p>
          <a:pPr marL="0" lvl="0" indent="0" algn="l" defTabSz="577850">
            <a:lnSpc>
              <a:spcPct val="90000"/>
            </a:lnSpc>
            <a:spcBef>
              <a:spcPct val="0"/>
            </a:spcBef>
            <a:spcAft>
              <a:spcPct val="35000"/>
            </a:spcAft>
            <a:buNone/>
          </a:pPr>
          <a:r>
            <a:rPr lang="en-US" sz="1300" kern="1200" dirty="0" err="1"/>
            <a:t>Reorientar</a:t>
          </a:r>
          <a:r>
            <a:rPr lang="en-US" sz="1300" kern="1200" dirty="0"/>
            <a:t> o </a:t>
          </a:r>
          <a:r>
            <a:rPr lang="en-US" sz="1300" kern="1200" dirty="0" err="1"/>
            <a:t>modelo</a:t>
          </a:r>
          <a:r>
            <a:rPr lang="en-US" sz="1300" kern="1200" dirty="0"/>
            <a:t> de </a:t>
          </a:r>
          <a:r>
            <a:rPr lang="en-US" sz="1300" kern="1200" dirty="0" err="1"/>
            <a:t>cuidados</a:t>
          </a:r>
          <a:r>
            <a:rPr lang="en-US" sz="1300" kern="1200" dirty="0"/>
            <a:t> para </a:t>
          </a:r>
          <a:r>
            <a:rPr lang="en-US" sz="1300" kern="1200" dirty="0" err="1"/>
            <a:t>ações</a:t>
          </a:r>
          <a:r>
            <a:rPr lang="en-US" sz="1300" kern="1200" dirty="0"/>
            <a:t> de </a:t>
          </a:r>
          <a:r>
            <a:rPr lang="en-US" sz="1300" kern="1200" dirty="0" err="1"/>
            <a:t>cuidado</a:t>
          </a:r>
          <a:r>
            <a:rPr lang="en-US" sz="1300" kern="1200" dirty="0"/>
            <a:t> integral</a:t>
          </a:r>
        </a:p>
      </dsp:txBody>
      <dsp:txXfrm>
        <a:off x="370222" y="4723671"/>
        <a:ext cx="4883373"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6B7A6-225B-4FD8-894F-06BD5168FECE}" type="datetimeFigureOut">
              <a:rPr lang="pt-BR" smtClean="0"/>
              <a:t>14/09/2023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84359-49AC-445F-A6E1-734D65CCAA09}" type="slidenum">
              <a:rPr lang="pt-BR" smtClean="0"/>
              <a:t>‹nº›</a:t>
            </a:fld>
            <a:endParaRPr lang="pt-BR"/>
          </a:p>
        </p:txBody>
      </p:sp>
    </p:spTree>
    <p:extLst>
      <p:ext uri="{BB962C8B-B14F-4D97-AF65-F5344CB8AC3E}">
        <p14:creationId xmlns:p14="http://schemas.microsoft.com/office/powerpoint/2010/main" val="364494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80c1f08d70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80c1f08d70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200" i="1" dirty="0">
                <a:latin typeface="Comic Sans MS" panose="030F0702030302020204" pitchFamily="66" charset="0"/>
                <a:cs typeface="Calibri Light" panose="020F0302020204030204" pitchFamily="34" charset="0"/>
              </a:rPr>
              <a:t>Responsável pela elaboração, coordenação e avaliação das políticas e dos programas de abrangência nacional sobre atenção hospitalar; atenção domiciliar; ações para atuação da em catástrofes e pandemia pela Força Nacional do SUS – FN-SUS, segurança do paciente e urgência e emergência do Sistema Único de Saúde – SUS</a:t>
            </a:r>
            <a:endParaRPr dirty="0"/>
          </a:p>
        </p:txBody>
      </p:sp>
    </p:spTree>
    <p:extLst>
      <p:ext uri="{BB962C8B-B14F-4D97-AF65-F5344CB8AC3E}">
        <p14:creationId xmlns:p14="http://schemas.microsoft.com/office/powerpoint/2010/main" val="177917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80c1f08d70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80c1f08d70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200" i="1" dirty="0">
                <a:latin typeface="Comic Sans MS" panose="030F0702030302020204" pitchFamily="66" charset="0"/>
                <a:cs typeface="Calibri Light" panose="020F0302020204030204" pitchFamily="34" charset="0"/>
              </a:rPr>
              <a:t>Responsável pela elaboração, coordenação e avaliação das políticas e dos programas de abrangência nacional sobre atenção hospitalar; atenção domiciliar; ações para atuação da em catástrofes e pandemia pela Força Nacional do SUS – FN-SUS, segurança do paciente e urgência e emergência do Sistema Único de Saúde – SUS</a:t>
            </a:r>
            <a:endParaRPr dirty="0"/>
          </a:p>
        </p:txBody>
      </p:sp>
    </p:spTree>
    <p:extLst>
      <p:ext uri="{BB962C8B-B14F-4D97-AF65-F5344CB8AC3E}">
        <p14:creationId xmlns:p14="http://schemas.microsoft.com/office/powerpoint/2010/main" val="237525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80c1f08d70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80c1f08d70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200" i="1" dirty="0">
                <a:latin typeface="Comic Sans MS" panose="030F0702030302020204" pitchFamily="66" charset="0"/>
                <a:cs typeface="Calibri Light" panose="020F0302020204030204" pitchFamily="34" charset="0"/>
              </a:rPr>
              <a:t>Responsável pela elaboração, coordenação e avaliação das políticas e dos programas de abrangência nacional sobre atenção hospitalar; atenção domiciliar; ações para atuação da em catástrofes e pandemia pela Força Nacional do SUS – FN-SUS, segurança do paciente e urgência e emergência do Sistema Único de Saúde – SUS</a:t>
            </a:r>
            <a:endParaRPr dirty="0"/>
          </a:p>
        </p:txBody>
      </p:sp>
    </p:spTree>
    <p:extLst>
      <p:ext uri="{BB962C8B-B14F-4D97-AF65-F5344CB8AC3E}">
        <p14:creationId xmlns:p14="http://schemas.microsoft.com/office/powerpoint/2010/main" val="143543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80c1f08d70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80c1f08d70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200" i="1" dirty="0">
                <a:latin typeface="Comic Sans MS" panose="030F0702030302020204" pitchFamily="66" charset="0"/>
                <a:cs typeface="Calibri Light" panose="020F0302020204030204" pitchFamily="34" charset="0"/>
              </a:rPr>
              <a:t>Responsável pela elaboração, coordenação e avaliação das políticas e dos programas de abrangência nacional sobre atenção hospitalar; atenção domiciliar; ações para atuação da em catástrofes e pandemia pela Força Nacional do SUS – FN-SUS, segurança do paciente e urgência e emergência do Sistema Único de Saúde – SUS</a:t>
            </a:r>
            <a:endParaRPr dirty="0"/>
          </a:p>
        </p:txBody>
      </p:sp>
    </p:spTree>
    <p:extLst>
      <p:ext uri="{BB962C8B-B14F-4D97-AF65-F5344CB8AC3E}">
        <p14:creationId xmlns:p14="http://schemas.microsoft.com/office/powerpoint/2010/main" val="2598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80c1f08d70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80c1f08d70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200" i="1" dirty="0">
                <a:latin typeface="Comic Sans MS" panose="030F0702030302020204" pitchFamily="66" charset="0"/>
                <a:cs typeface="Calibri Light" panose="020F0302020204030204" pitchFamily="34" charset="0"/>
              </a:rPr>
              <a:t>Responsável pela elaboração, coordenação e avaliação das políticas e dos programas de abrangência nacional sobre atenção hospitalar; atenção domiciliar; ações para atuação da em catástrofes e pandemia pela Força Nacional do SUS – FN-SUS, segurança do paciente e urgência e emergência do Sistema Único de Saúde – SUS</a:t>
            </a:r>
            <a:endParaRPr dirty="0"/>
          </a:p>
        </p:txBody>
      </p:sp>
    </p:spTree>
    <p:extLst>
      <p:ext uri="{BB962C8B-B14F-4D97-AF65-F5344CB8AC3E}">
        <p14:creationId xmlns:p14="http://schemas.microsoft.com/office/powerpoint/2010/main" val="158468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AA282-CAA4-2312-1EFE-6575AAFFDEC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89D9AFF-E08C-B0BB-A4F5-41857EEA7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A37150C-8A08-9EC2-7FCF-607297D4E1B8}"/>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5" name="Espaço Reservado para Rodapé 4">
            <a:extLst>
              <a:ext uri="{FF2B5EF4-FFF2-40B4-BE49-F238E27FC236}">
                <a16:creationId xmlns:a16="http://schemas.microsoft.com/office/drawing/2014/main" id="{BE53EB57-5FC5-AE24-593E-59C4A79D461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98D733D-9BB8-3134-0A16-DFDEFA3970BD}"/>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377004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C4ED2-BDBB-3473-5A23-E733ABA0F4D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00F7F9B-04F9-E0C7-47B3-67388CB606B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533E1B-CC2D-A372-F48B-0E243D37B1E0}"/>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5" name="Espaço Reservado para Rodapé 4">
            <a:extLst>
              <a:ext uri="{FF2B5EF4-FFF2-40B4-BE49-F238E27FC236}">
                <a16:creationId xmlns:a16="http://schemas.microsoft.com/office/drawing/2014/main" id="{D6DB8000-9FA8-0C61-2C75-B46D7BCE312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1624463-DBF4-1618-FEB7-CE23A87B11C8}"/>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151912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8CC0BD-6D7C-F505-7B57-B89E75351A2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853EE5E-DAC1-4414-F1CB-5B816AAE65B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9BF5909-5C16-E216-6B51-70A955A6E636}"/>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5" name="Espaço Reservado para Rodapé 4">
            <a:extLst>
              <a:ext uri="{FF2B5EF4-FFF2-40B4-BE49-F238E27FC236}">
                <a16:creationId xmlns:a16="http://schemas.microsoft.com/office/drawing/2014/main" id="{E6D91D82-DD09-8DC8-5CEE-4D5D6A6A938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E1CCD2-E5F4-9206-6122-D8640152195E}"/>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395322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âmina de Abertura">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8541560-C1DA-B090-79D4-D29BAABC6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5EAA027-B7AC-E312-3D74-EFF272CDBDF9}"/>
              </a:ext>
            </a:extLst>
          </p:cNvPr>
          <p:cNvSpPr>
            <a:spLocks noGrp="1"/>
          </p:cNvSpPr>
          <p:nvPr>
            <p:ph type="title"/>
          </p:nvPr>
        </p:nvSpPr>
        <p:spPr>
          <a:xfrm>
            <a:off x="2540875" y="2324784"/>
            <a:ext cx="7110249" cy="1543023"/>
          </a:xfrm>
          <a:prstGeom prst="rect">
            <a:avLst/>
          </a:prstGeom>
        </p:spPr>
        <p:txBody>
          <a:bodyPr/>
          <a:lstStyle>
            <a:lvl1pPr algn="ctr">
              <a:defRPr lang="pt-BR" sz="5400" b="1" kern="1200" dirty="0">
                <a:solidFill>
                  <a:srgbClr val="183EFF"/>
                </a:solidFill>
                <a:latin typeface="Montserrat" panose="00000500000000000000" pitchFamily="2" charset="0"/>
                <a:ea typeface="+mn-ea"/>
                <a:cs typeface="+mn-cs"/>
              </a:defRPr>
            </a:lvl1pPr>
          </a:lstStyle>
          <a:p>
            <a:r>
              <a:rPr lang="pt-BR" dirty="0"/>
              <a:t>Clique para editar o título Mestre</a:t>
            </a:r>
          </a:p>
        </p:txBody>
      </p:sp>
    </p:spTree>
    <p:extLst>
      <p:ext uri="{BB962C8B-B14F-4D97-AF65-F5344CB8AC3E}">
        <p14:creationId xmlns:p14="http://schemas.microsoft.com/office/powerpoint/2010/main" val="240275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âmina Fi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67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âmina aspa sem imagem">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lgn="ctr">
              <a:buNone/>
              <a:defRPr sz="3600" b="0">
                <a:solidFill>
                  <a:schemeClr val="tx1"/>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276350" y="5286375"/>
            <a:ext cx="9639301" cy="400050"/>
          </a:xfrm>
          <a:prstGeom prst="rect">
            <a:avLst/>
          </a:prstGeom>
        </p:spPr>
        <p:txBody>
          <a:bodyPr/>
          <a:lstStyle>
            <a:lvl1pPr marL="0" indent="0" algn="ctr">
              <a:buNone/>
              <a:defRPr sz="2400" b="0">
                <a:solidFill>
                  <a:schemeClr val="tx1"/>
                </a:solidFill>
                <a:latin typeface="Montserrat" panose="00000500000000000000" pitchFamily="2" charset="0"/>
              </a:defRPr>
            </a:lvl1pPr>
          </a:lstStyle>
          <a:p>
            <a:pPr lvl="0"/>
            <a:r>
              <a:rPr lang="pt-BR" dirty="0"/>
              <a:t>Pessoa</a:t>
            </a:r>
          </a:p>
        </p:txBody>
      </p: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rgbClr val="183EFF"/>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Tree>
    <p:extLst>
      <p:ext uri="{BB962C8B-B14F-4D97-AF65-F5344CB8AC3E}">
        <p14:creationId xmlns:p14="http://schemas.microsoft.com/office/powerpoint/2010/main" val="2297185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âmina 1/2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1" y="1085850"/>
            <a:ext cx="3886200" cy="3476625"/>
          </a:xfrm>
          <a:prstGeom prst="rect">
            <a:avLst/>
          </a:prstGeom>
        </p:spPr>
        <p:txBody>
          <a:bodyPr/>
          <a:lstStyle>
            <a:lvl1pPr marL="0" indent="0">
              <a:buNone/>
              <a:defRPr sz="3600" b="1">
                <a:solidFill>
                  <a:schemeClr val="bg2"/>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6096000" y="0"/>
            <a:ext cx="609600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3886200" cy="1132553"/>
          </a:xfrm>
          <a:prstGeom prst="rect">
            <a:avLst/>
          </a:prstGeom>
        </p:spPr>
        <p:txBody>
          <a:bodyPr/>
          <a:lstStyle>
            <a:lvl1pPr marL="0" indent="0">
              <a:buNone/>
              <a:defRPr sz="1800" b="0">
                <a:solidFill>
                  <a:schemeClr val="bg2"/>
                </a:solidFill>
                <a:latin typeface="+mn-lt"/>
              </a:defRPr>
            </a:lvl1pPr>
          </a:lstStyle>
          <a:p>
            <a:pPr lvl="0"/>
            <a:r>
              <a:rPr lang="pt-BR" dirty="0"/>
              <a:t>Texto de apoio</a:t>
            </a:r>
          </a:p>
        </p:txBody>
      </p:sp>
    </p:spTree>
    <p:extLst>
      <p:ext uri="{BB962C8B-B14F-4D97-AF65-F5344CB8AC3E}">
        <p14:creationId xmlns:p14="http://schemas.microsoft.com/office/powerpoint/2010/main" val="373618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259BD-DDDB-6F73-15C0-C687CCD175B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0395BA6-5B9D-FD64-2D06-7D9511276B7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3A73FE0-7DAA-E670-C9FA-A6EAA177C64F}"/>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5" name="Espaço Reservado para Rodapé 4">
            <a:extLst>
              <a:ext uri="{FF2B5EF4-FFF2-40B4-BE49-F238E27FC236}">
                <a16:creationId xmlns:a16="http://schemas.microsoft.com/office/drawing/2014/main" id="{706F2152-227D-9167-3794-550A80F3F73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F42CFC2-33A5-652F-8A86-83D9E5575E48}"/>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376706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4734D-8C58-7E1A-B995-66C16B19F92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024C083-B2DE-8AD3-811A-5C6E6B3F2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479233D-B728-F773-0769-F2BE4B3D04C8}"/>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5" name="Espaço Reservado para Rodapé 4">
            <a:extLst>
              <a:ext uri="{FF2B5EF4-FFF2-40B4-BE49-F238E27FC236}">
                <a16:creationId xmlns:a16="http://schemas.microsoft.com/office/drawing/2014/main" id="{5DE4AE4D-E8B4-7232-FDF9-68AEF59EBD7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AE77B4A-B229-C7E9-E22A-20476A663B2E}"/>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382549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4F207-A5D1-3EFD-D7F5-9C2AD35D09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982BA74-8DEC-A64D-DC5D-12C5C20C200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CBE3F6C-F35C-6774-CB88-938E4760AB1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BB507B3-B219-02C0-73D7-3A74877F5874}"/>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6" name="Espaço Reservado para Rodapé 5">
            <a:extLst>
              <a:ext uri="{FF2B5EF4-FFF2-40B4-BE49-F238E27FC236}">
                <a16:creationId xmlns:a16="http://schemas.microsoft.com/office/drawing/2014/main" id="{E4FB5D30-6E65-08E7-7791-563CC8CBD47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1D80259-84A1-3D57-8EFA-F1646A9A29EB}"/>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105423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8386A-324A-0B33-3A3F-22AC7B36106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5846D8B-A7AC-45A5-C137-EB6700B56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A191097-53F6-359E-00FC-2676698A7653}"/>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25A990A-737A-C41C-02A6-4699BAE5C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FFC449D-16EA-B319-DA76-9A39C16E13F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9EC774B-3C0A-76BA-CF95-FC7ABFD627A1}"/>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8" name="Espaço Reservado para Rodapé 7">
            <a:extLst>
              <a:ext uri="{FF2B5EF4-FFF2-40B4-BE49-F238E27FC236}">
                <a16:creationId xmlns:a16="http://schemas.microsoft.com/office/drawing/2014/main" id="{1FD97B36-EA39-5FC9-A92F-EE31990D374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93A0CBE7-72D5-7279-F0FA-5B965AF747E8}"/>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187316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4F9A3-5A9A-D195-13F9-4981CCCE288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E68D35B-6C27-54CB-6EAC-697197070C5B}"/>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4" name="Espaço Reservado para Rodapé 3">
            <a:extLst>
              <a:ext uri="{FF2B5EF4-FFF2-40B4-BE49-F238E27FC236}">
                <a16:creationId xmlns:a16="http://schemas.microsoft.com/office/drawing/2014/main" id="{B55B7A53-D444-34A5-CA20-D261761277C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8E8491E-CB13-2B81-E87B-0B6F1CCC14F6}"/>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37155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B368320-B755-BE18-A1C4-51C676946BA2}"/>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3" name="Espaço Reservado para Rodapé 2">
            <a:extLst>
              <a:ext uri="{FF2B5EF4-FFF2-40B4-BE49-F238E27FC236}">
                <a16:creationId xmlns:a16="http://schemas.microsoft.com/office/drawing/2014/main" id="{BACC1267-E60D-5383-A690-9C99F0B37B4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44CF109-1957-C014-3A0C-41DDE0A6187C}"/>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14566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DBAB7-3B13-227E-1A2D-FC280073AF1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DD676A5-4611-AFCA-3117-75626CEBF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8340294-E2F1-DA2F-10F9-BA5F93368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44C3952-27E4-B852-F6A8-D6F46CD7E7EB}"/>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6" name="Espaço Reservado para Rodapé 5">
            <a:extLst>
              <a:ext uri="{FF2B5EF4-FFF2-40B4-BE49-F238E27FC236}">
                <a16:creationId xmlns:a16="http://schemas.microsoft.com/office/drawing/2014/main" id="{3AE03396-362A-3695-F556-3295B3B5742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89A9A8F-CF78-36DB-C3C0-9AE0300E5361}"/>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396340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037A2-592E-814D-52E8-B50D58E01DC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FD56234-F8F3-7FFC-86A1-39C6487D8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D09D227-754C-705F-DD46-2D7E22699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6114645-2BC4-C7F0-DDCB-87015332E731}"/>
              </a:ext>
            </a:extLst>
          </p:cNvPr>
          <p:cNvSpPr>
            <a:spLocks noGrp="1"/>
          </p:cNvSpPr>
          <p:nvPr>
            <p:ph type="dt" sz="half" idx="10"/>
          </p:nvPr>
        </p:nvSpPr>
        <p:spPr/>
        <p:txBody>
          <a:bodyPr/>
          <a:lstStyle/>
          <a:p>
            <a:fld id="{AE2C5511-BA93-4664-B061-912716AC0CD4}" type="datetimeFigureOut">
              <a:rPr lang="pt-BR" smtClean="0"/>
              <a:t>14/09/2023</a:t>
            </a:fld>
            <a:endParaRPr lang="pt-BR"/>
          </a:p>
        </p:txBody>
      </p:sp>
      <p:sp>
        <p:nvSpPr>
          <p:cNvPr id="6" name="Espaço Reservado para Rodapé 5">
            <a:extLst>
              <a:ext uri="{FF2B5EF4-FFF2-40B4-BE49-F238E27FC236}">
                <a16:creationId xmlns:a16="http://schemas.microsoft.com/office/drawing/2014/main" id="{8557FB0E-2D26-BDC8-9A08-BAF12B2D67A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B5A643E-BD42-86E2-0BB0-4FAA5A2CEB43}"/>
              </a:ext>
            </a:extLst>
          </p:cNvPr>
          <p:cNvSpPr>
            <a:spLocks noGrp="1"/>
          </p:cNvSpPr>
          <p:nvPr>
            <p:ph type="sldNum" sz="quarter" idx="12"/>
          </p:nvPr>
        </p:nvSpPr>
        <p:spPr/>
        <p:txBody>
          <a:bodyPr/>
          <a:lstStyle/>
          <a:p>
            <a:fld id="{8DB8EA5F-51DC-43D7-B47D-2F017988A106}" type="slidenum">
              <a:rPr lang="pt-BR" smtClean="0"/>
              <a:t>‹nº›</a:t>
            </a:fld>
            <a:endParaRPr lang="pt-BR"/>
          </a:p>
        </p:txBody>
      </p:sp>
    </p:spTree>
    <p:extLst>
      <p:ext uri="{BB962C8B-B14F-4D97-AF65-F5344CB8AC3E}">
        <p14:creationId xmlns:p14="http://schemas.microsoft.com/office/powerpoint/2010/main" val="5868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A4A093D-9431-6086-2C63-4053DA8D0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A2169F4-A8ED-3295-FF7F-670F2F510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3F0A46C-2B02-5B57-A7D1-775D6F9F4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C5511-BA93-4664-B061-912716AC0CD4}" type="datetimeFigureOut">
              <a:rPr lang="pt-BR" smtClean="0"/>
              <a:t>14/09/2023</a:t>
            </a:fld>
            <a:endParaRPr lang="pt-BR"/>
          </a:p>
        </p:txBody>
      </p:sp>
      <p:sp>
        <p:nvSpPr>
          <p:cNvPr id="5" name="Espaço Reservado para Rodapé 4">
            <a:extLst>
              <a:ext uri="{FF2B5EF4-FFF2-40B4-BE49-F238E27FC236}">
                <a16:creationId xmlns:a16="http://schemas.microsoft.com/office/drawing/2014/main" id="{98F18C86-0246-F374-6828-34C171305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A1112520-9FF0-23CB-9D4D-E9C3ECD454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8EA5F-51DC-43D7-B47D-2F017988A106}" type="slidenum">
              <a:rPr lang="pt-BR" smtClean="0"/>
              <a:t>‹nº›</a:t>
            </a:fld>
            <a:endParaRPr lang="pt-BR"/>
          </a:p>
        </p:txBody>
      </p:sp>
    </p:spTree>
    <p:extLst>
      <p:ext uri="{BB962C8B-B14F-4D97-AF65-F5344CB8AC3E}">
        <p14:creationId xmlns:p14="http://schemas.microsoft.com/office/powerpoint/2010/main" val="390402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asildefato.com.br/2020/10/28/perdeu-a-carteirinha-do-sus-aplicativo-ajuda-a-recuperar-numero-e-historico-de-saude" TargetMode="External"/><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openxmlformats.org/officeDocument/2006/relationships/hyperlink" Target="http://cnes2.datasus.gov.br/Mod_Ind_Habilitacoes_Listar.asp?VTipo=1801&amp;VListar=1&amp;VEstado=00&amp;VMun=&amp;VComp=&amp;VContador=17&amp;VTitulo=H" TargetMode="External"/><Relationship Id="rId13" Type="http://schemas.openxmlformats.org/officeDocument/2006/relationships/hyperlink" Target="http://cnes2.datasus.gov.br/Mod_Ind_Habilitacoes_Listar.asp?VTipo=3508&amp;VListar=1&amp;VEstado=00&amp;VMun=&amp;VComp=&amp;VContador=22&amp;VTitulo=H" TargetMode="External"/><Relationship Id="rId18" Type="http://schemas.openxmlformats.org/officeDocument/2006/relationships/hyperlink" Target="http://cnes2.datasus.gov.br/Mod_Ind_Habilitacoes_Listar.asp?VTipo=3513&amp;VListar=1&amp;VEstado=00&amp;VMun=&amp;VComp=&amp;VContador=1&amp;VTitulo=H" TargetMode="External"/><Relationship Id="rId3" Type="http://schemas.openxmlformats.org/officeDocument/2006/relationships/hyperlink" Target="http://cnes2.datasus.gov.br/Mod_Ind_Habilitacoes_Listar.asp?VTipo=1201&amp;VListar=1&amp;VEstado=00&amp;VMun=&amp;VComp=&amp;VContador=2&amp;VTitulo=H" TargetMode="External"/><Relationship Id="rId7" Type="http://schemas.openxmlformats.org/officeDocument/2006/relationships/hyperlink" Target="http://cnes2.datasus.gov.br/Mod_Ind_Habilitacoes_Listar.asp?VTipo=1409&amp;VListar=1&amp;VEstado=00&amp;VMun=&amp;VComp=&amp;VContador=38&amp;VTitulo=H" TargetMode="External"/><Relationship Id="rId12" Type="http://schemas.openxmlformats.org/officeDocument/2006/relationships/hyperlink" Target="http://cnes2.datasus.gov.br/Mod_Ind_Habilitacoes_Listar.asp?VTipo=3507&amp;VListar=1&amp;VEstado=00&amp;VMun=&amp;VComp=&amp;VContador=22&amp;VTitulo=H" TargetMode="External"/><Relationship Id="rId17" Type="http://schemas.openxmlformats.org/officeDocument/2006/relationships/hyperlink" Target="http://cnes2.datasus.gov.br/Mod_Ind_Habilitacoes_Listar.asp?VTipo=3512&amp;VListar=1&amp;VEstado=00&amp;VMun=&amp;VComp=&amp;VContador=11&amp;VTitulo=H" TargetMode="External"/><Relationship Id="rId2" Type="http://schemas.openxmlformats.org/officeDocument/2006/relationships/image" Target="../media/image3.png"/><Relationship Id="rId16" Type="http://schemas.openxmlformats.org/officeDocument/2006/relationships/hyperlink" Target="http://cnes2.datasus.gov.br/Mod_Ind_Habilitacoes_Listar.asp?VTipo=3511&amp;VListar=1&amp;VEstado=00&amp;VMun=&amp;VComp=&amp;VContador=11&amp;VTitulo=H" TargetMode="External"/><Relationship Id="rId20" Type="http://schemas.openxmlformats.org/officeDocument/2006/relationships/hyperlink" Target="http://cnes2.datasus.gov.br/Mod_Ind_Habilitacoes_Listar.asp?VTipo=3515&amp;VListar=1&amp;VEstado=00&amp;VMun=&amp;VComp=&amp;VContador=7&amp;VTitulo=H" TargetMode="External"/><Relationship Id="rId1" Type="http://schemas.openxmlformats.org/officeDocument/2006/relationships/slideLayout" Target="../slideLayouts/slideLayout7.xml"/><Relationship Id="rId6" Type="http://schemas.openxmlformats.org/officeDocument/2006/relationships/hyperlink" Target="http://cnes2.datasus.gov.br/Mod_Ind_Habilitacoes_Listar.asp?VTipo=1408&amp;VListar=1&amp;VEstado=00&amp;VMun=&amp;VComp=&amp;VContador=31&amp;VTitulo=H" TargetMode="External"/><Relationship Id="rId11" Type="http://schemas.openxmlformats.org/officeDocument/2006/relationships/hyperlink" Target="http://cnes2.datasus.gov.br/Mod_Ind_Habilitacoes_Listar.asp?VTipo=3505&amp;VListar=1&amp;VEstado=00&amp;VMun=&amp;VComp=&amp;VContador=1&amp;VTitulo=H" TargetMode="External"/><Relationship Id="rId5" Type="http://schemas.openxmlformats.org/officeDocument/2006/relationships/hyperlink" Target="http://cnes2.datasus.gov.br/Mod_Ind_Habilitacoes_Listar.asp?VTipo=1407&amp;VListar=1&amp;VEstado=00&amp;VMun=&amp;VComp=&amp;VContador=31&amp;VTitulo=H" TargetMode="External"/><Relationship Id="rId15" Type="http://schemas.openxmlformats.org/officeDocument/2006/relationships/hyperlink" Target="http://cnes2.datasus.gov.br/Mod_Ind_Habilitacoes_Listar.asp?VTipo=3510&amp;VListar=1&amp;VEstado=00&amp;VMun=&amp;VComp=&amp;VContador=11&amp;VTitulo=H" TargetMode="External"/><Relationship Id="rId10" Type="http://schemas.openxmlformats.org/officeDocument/2006/relationships/hyperlink" Target="http://cnes2.datasus.gov.br/Mod_Ind_Habilitacoes_Listar.asp?VTipo=3504&amp;VListar=1&amp;VEstado=00&amp;VMun=&amp;VComp=&amp;VContador=2&amp;VTitulo=H" TargetMode="External"/><Relationship Id="rId19" Type="http://schemas.openxmlformats.org/officeDocument/2006/relationships/hyperlink" Target="http://cnes2.datasus.gov.br/Mod_Ind_Habilitacoes_Listar.asp?VTipo=3514&amp;VListar=1&amp;VEstado=00&amp;VMun=&amp;VComp=&amp;VContador=1&amp;VTitulo=H" TargetMode="External"/><Relationship Id="rId4" Type="http://schemas.openxmlformats.org/officeDocument/2006/relationships/hyperlink" Target="http://cnes2.datasus.gov.br/Mod_Ind_Habilitacoes_Listar.asp?VTipo=1406&amp;VListar=1&amp;VEstado=00&amp;VMun=&amp;VComp=&amp;VContador=30&amp;VTitulo=H" TargetMode="External"/><Relationship Id="rId9" Type="http://schemas.openxmlformats.org/officeDocument/2006/relationships/hyperlink" Target="http://cnes2.datasus.gov.br/Mod_Ind_Habilitacoes_Listar.asp?VTipo=2209&amp;VListar=1&amp;VEstado=00&amp;VMun=&amp;VComp=&amp;VContador=258&amp;VTitulo=H" TargetMode="External"/><Relationship Id="rId14" Type="http://schemas.openxmlformats.org/officeDocument/2006/relationships/hyperlink" Target="http://cnes2.datasus.gov.br/Mod_Ind_Habilitacoes_Listar.asp?VTipo=3509&amp;VListar=1&amp;VEstado=00&amp;VMun=&amp;VComp=&amp;VContador=20&amp;VTitulo=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hyperlink" Target="https://laventanaciudadana.cl/democratizar-la-democracia/"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2540875" y="2228531"/>
            <a:ext cx="7110249" cy="1543023"/>
          </a:xfrm>
        </p:spPr>
        <p:txBody>
          <a:bodyPr>
            <a:normAutofit fontScale="90000"/>
          </a:bodyPr>
          <a:lstStyle/>
          <a:p>
            <a:r>
              <a:rPr lang="pt-BR" dirty="0">
                <a:latin typeface="Montserrat ExtraBold" panose="00000900000000000000" pitchFamily="2" charset="0"/>
              </a:rPr>
              <a:t>Coordenação-Geral de Doenças Raras</a:t>
            </a:r>
          </a:p>
        </p:txBody>
      </p:sp>
      <p:pic>
        <p:nvPicPr>
          <p:cNvPr id="8" name="Imagem 7">
            <a:extLst>
              <a:ext uri="{FF2B5EF4-FFF2-40B4-BE49-F238E27FC236}">
                <a16:creationId xmlns:a16="http://schemas.microsoft.com/office/drawing/2014/main" id="{0108FD88-2502-D413-4DDC-4318B399D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2165" y="5165557"/>
            <a:ext cx="3867670" cy="700793"/>
          </a:xfrm>
          <a:prstGeom prst="rect">
            <a:avLst/>
          </a:prstGeom>
        </p:spPr>
      </p:pic>
    </p:spTree>
    <p:extLst>
      <p:ext uri="{BB962C8B-B14F-4D97-AF65-F5344CB8AC3E}">
        <p14:creationId xmlns:p14="http://schemas.microsoft.com/office/powerpoint/2010/main" val="390236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8" name="Imagem 7" descr="Placa azul com letras brancas&#10;&#10;Descrição gerada automaticamente com confiança média">
            <a:extLst>
              <a:ext uri="{FF2B5EF4-FFF2-40B4-BE49-F238E27FC236}">
                <a16:creationId xmlns:a16="http://schemas.microsoft.com/office/drawing/2014/main" id="{D77D67BD-5638-3B3A-01FB-5C6F27D3101A}"/>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03" r="-1" b="1581"/>
          <a:stretch/>
        </p:blipFill>
        <p:spPr>
          <a:xfrm>
            <a:off x="187388" y="182880"/>
            <a:ext cx="11824481" cy="6499784"/>
          </a:xfrm>
          <a:prstGeom prst="rect">
            <a:avLst/>
          </a:prstGeom>
        </p:spPr>
      </p:pic>
      <p:sp>
        <p:nvSpPr>
          <p:cNvPr id="4" name="Título 3">
            <a:extLst>
              <a:ext uri="{FF2B5EF4-FFF2-40B4-BE49-F238E27FC236}">
                <a16:creationId xmlns:a16="http://schemas.microsoft.com/office/drawing/2014/main" id="{9CF74790-D07B-0978-746B-178DDD993008}"/>
              </a:ext>
            </a:extLst>
          </p:cNvPr>
          <p:cNvSpPr>
            <a:spLocks noGrp="1"/>
          </p:cNvSpPr>
          <p:nvPr>
            <p:ph type="ctrTitle"/>
          </p:nvPr>
        </p:nvSpPr>
        <p:spPr>
          <a:xfrm>
            <a:off x="1198181" y="1122363"/>
            <a:ext cx="9795637" cy="2217158"/>
          </a:xfrm>
        </p:spPr>
        <p:txBody>
          <a:bodyPr>
            <a:normAutofit/>
          </a:bodyPr>
          <a:lstStyle/>
          <a:p>
            <a:pPr algn="l"/>
            <a:r>
              <a:rPr lang="pt-BR" sz="5200">
                <a:solidFill>
                  <a:srgbClr val="FFFFFF"/>
                </a:solidFill>
              </a:rPr>
              <a:t>Missão da CGRAR</a:t>
            </a:r>
          </a:p>
        </p:txBody>
      </p:sp>
      <p:sp>
        <p:nvSpPr>
          <p:cNvPr id="6" name="Subtítulo 5">
            <a:extLst>
              <a:ext uri="{FF2B5EF4-FFF2-40B4-BE49-F238E27FC236}">
                <a16:creationId xmlns:a16="http://schemas.microsoft.com/office/drawing/2014/main" id="{32773B87-CEB5-E07D-98F3-340EDFF87748}"/>
              </a:ext>
            </a:extLst>
          </p:cNvPr>
          <p:cNvSpPr>
            <a:spLocks noGrp="1"/>
          </p:cNvSpPr>
          <p:nvPr>
            <p:ph type="subTitle" idx="1"/>
          </p:nvPr>
        </p:nvSpPr>
        <p:spPr>
          <a:xfrm>
            <a:off x="1198181" y="3526021"/>
            <a:ext cx="9795637" cy="2042260"/>
          </a:xfrm>
        </p:spPr>
        <p:txBody>
          <a:bodyPr>
            <a:normAutofit/>
          </a:bodyPr>
          <a:lstStyle/>
          <a:p>
            <a:pPr algn="l"/>
            <a:endParaRPr lang="pt-BR">
              <a:solidFill>
                <a:srgbClr val="FFFFFF"/>
              </a:solidFill>
            </a:endParaRPr>
          </a:p>
        </p:txBody>
      </p:sp>
      <p:sp>
        <p:nvSpPr>
          <p:cNvPr id="9" name="CaixaDeTexto 8">
            <a:extLst>
              <a:ext uri="{FF2B5EF4-FFF2-40B4-BE49-F238E27FC236}">
                <a16:creationId xmlns:a16="http://schemas.microsoft.com/office/drawing/2014/main" id="{9DAA94E2-93A9-9C59-CE97-1005A45A22CE}"/>
              </a:ext>
            </a:extLst>
          </p:cNvPr>
          <p:cNvSpPr txBox="1"/>
          <p:nvPr/>
        </p:nvSpPr>
        <p:spPr>
          <a:xfrm>
            <a:off x="9539718" y="6482609"/>
            <a:ext cx="247215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s://www.brasildefato.com.br/2020/10/28/perdeu-a-carteirinha-do-sus-aplicativo-ajuda-a-recuperar-numero-e-historico-de-saude">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pt-BR" sz="700">
              <a:solidFill>
                <a:srgbClr val="FFFFFF"/>
              </a:solidFill>
            </a:endParaRPr>
          </a:p>
        </p:txBody>
      </p:sp>
    </p:spTree>
    <p:extLst>
      <p:ext uri="{BB962C8B-B14F-4D97-AF65-F5344CB8AC3E}">
        <p14:creationId xmlns:p14="http://schemas.microsoft.com/office/powerpoint/2010/main" val="373793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quarter" idx="14"/>
          </p:nvPr>
        </p:nvSpPr>
        <p:spPr>
          <a:xfrm>
            <a:off x="1276349" y="236764"/>
            <a:ext cx="9639301" cy="4076700"/>
          </a:xfrm>
        </p:spPr>
        <p:txBody>
          <a:bodyPr/>
          <a:lstStyle/>
          <a:p>
            <a:r>
              <a:rPr lang="pt-BR" dirty="0"/>
              <a:t>Missão Institucional</a:t>
            </a:r>
          </a:p>
        </p:txBody>
      </p:sp>
      <p:sp>
        <p:nvSpPr>
          <p:cNvPr id="7" name="Espaço Reservado para Texto 6"/>
          <p:cNvSpPr>
            <a:spLocks noGrp="1"/>
          </p:cNvSpPr>
          <p:nvPr>
            <p:ph type="body" sz="quarter" idx="15"/>
          </p:nvPr>
        </p:nvSpPr>
        <p:spPr>
          <a:xfrm>
            <a:off x="1276349" y="5552555"/>
            <a:ext cx="9639301" cy="400050"/>
          </a:xfrm>
        </p:spPr>
        <p:txBody>
          <a:bodyPr>
            <a:normAutofit lnSpcReduction="10000"/>
          </a:bodyPr>
          <a:lstStyle/>
          <a:p>
            <a:r>
              <a:rPr lang="pt-BR" dirty="0"/>
              <a:t>Cuidado centrado nas pessoas</a:t>
            </a:r>
          </a:p>
        </p:txBody>
      </p:sp>
      <p:graphicFrame>
        <p:nvGraphicFramePr>
          <p:cNvPr id="11" name="Espaço Reservado para Texto 5">
            <a:extLst>
              <a:ext uri="{FF2B5EF4-FFF2-40B4-BE49-F238E27FC236}">
                <a16:creationId xmlns:a16="http://schemas.microsoft.com/office/drawing/2014/main" id="{8C7DB9AA-2423-802A-78A8-49556A0ECD09}"/>
              </a:ext>
            </a:extLst>
          </p:cNvPr>
          <p:cNvGraphicFramePr/>
          <p:nvPr>
            <p:extLst>
              <p:ext uri="{D42A27DB-BD31-4B8C-83A1-F6EECF244321}">
                <p14:modId xmlns:p14="http://schemas.microsoft.com/office/powerpoint/2010/main" val="2671711764"/>
              </p:ext>
            </p:extLst>
          </p:nvPr>
        </p:nvGraphicFramePr>
        <p:xfrm>
          <a:off x="681472" y="1585103"/>
          <a:ext cx="10806547" cy="293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m 1">
            <a:extLst>
              <a:ext uri="{FF2B5EF4-FFF2-40B4-BE49-F238E27FC236}">
                <a16:creationId xmlns:a16="http://schemas.microsoft.com/office/drawing/2014/main" id="{99DBFE94-255F-9D69-3700-1D757BAA1C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Tree>
    <p:extLst>
      <p:ext uri="{BB962C8B-B14F-4D97-AF65-F5344CB8AC3E}">
        <p14:creationId xmlns:p14="http://schemas.microsoft.com/office/powerpoint/2010/main" val="66407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21099F0-48B8-F7C6-A27C-4B0C37368A6D}"/>
              </a:ext>
            </a:extLst>
          </p:cNvPr>
          <p:cNvSpPr>
            <a:spLocks noGrp="1"/>
          </p:cNvSpPr>
          <p:nvPr>
            <p:ph type="title"/>
          </p:nvPr>
        </p:nvSpPr>
        <p:spPr>
          <a:xfrm>
            <a:off x="466722" y="586855"/>
            <a:ext cx="3201366" cy="3387497"/>
          </a:xfrm>
        </p:spPr>
        <p:txBody>
          <a:bodyPr anchor="b">
            <a:normAutofit/>
          </a:bodyPr>
          <a:lstStyle/>
          <a:p>
            <a:pPr algn="r"/>
            <a:r>
              <a:rPr lang="pt-BR" sz="4000" b="1">
                <a:solidFill>
                  <a:srgbClr val="FFFFFF"/>
                </a:solidFill>
                <a:effectLst/>
                <a:latin typeface="Calibri" panose="020F0502020204030204" pitchFamily="34" charset="0"/>
                <a:ea typeface="Times New Roman" panose="02020603050405020304" pitchFamily="18" charset="0"/>
              </a:rPr>
              <a:t>Coordenar e Articular</a:t>
            </a:r>
            <a:endParaRPr lang="pt-BR" sz="4000">
              <a:solidFill>
                <a:srgbClr val="FFFFFF"/>
              </a:solidFill>
            </a:endParaRPr>
          </a:p>
        </p:txBody>
      </p:sp>
      <p:sp>
        <p:nvSpPr>
          <p:cNvPr id="3" name="Espaço Reservado para Conteúdo 2">
            <a:extLst>
              <a:ext uri="{FF2B5EF4-FFF2-40B4-BE49-F238E27FC236}">
                <a16:creationId xmlns:a16="http://schemas.microsoft.com/office/drawing/2014/main" id="{98A58233-B128-B576-99F6-160B03581599}"/>
              </a:ext>
            </a:extLst>
          </p:cNvPr>
          <p:cNvSpPr>
            <a:spLocks noGrp="1"/>
          </p:cNvSpPr>
          <p:nvPr>
            <p:ph idx="1"/>
          </p:nvPr>
        </p:nvSpPr>
        <p:spPr>
          <a:xfrm>
            <a:off x="4581727" y="649480"/>
            <a:ext cx="3025303" cy="5546047"/>
          </a:xfrm>
        </p:spPr>
        <p:txBody>
          <a:bodyPr anchor="ctr">
            <a:normAutofit/>
          </a:bodyPr>
          <a:lstStyle/>
          <a:p>
            <a:pPr marL="0" indent="0">
              <a:buNone/>
            </a:pPr>
            <a:r>
              <a:rPr lang="pt-BR" sz="1700" dirty="0">
                <a:effectLst/>
                <a:latin typeface="Calibri" panose="020F0502020204030204" pitchFamily="34" charset="0"/>
                <a:ea typeface="Times New Roman" panose="02020603050405020304" pitchFamily="18" charset="0"/>
              </a:rPr>
              <a:t>A coordenação deve ser responsável por coordenar e articular ações no campo das doenças raras internas ao MS e em todas as esferas da atenção especializada no SUS, fomentando atuação em rede dos serviços de atenção especializada existentes, bem como estabelecendo parcerias com instituições de pesquisa, universidades, serviços de saúde, organizações não governamentais e sociedade civil para promover a colaboração e troca de conhecimentos no campo da atenção em saúde às pessoas com doenças raras.</a:t>
            </a:r>
            <a:endParaRPr lang="pt-BR" sz="1700">
              <a:effectLst/>
              <a:latin typeface="Times New Roman" panose="02020603050405020304" pitchFamily="18" charset="0"/>
              <a:ea typeface="Times New Roman" panose="02020603050405020304" pitchFamily="18" charset="0"/>
            </a:endParaRPr>
          </a:p>
          <a:p>
            <a:endParaRPr lang="pt-BR" sz="1700" dirty="0"/>
          </a:p>
        </p:txBody>
      </p:sp>
      <p:pic>
        <p:nvPicPr>
          <p:cNvPr id="5" name="Picture 4" descr="Estrutura do DNA molecular">
            <a:extLst>
              <a:ext uri="{FF2B5EF4-FFF2-40B4-BE49-F238E27FC236}">
                <a16:creationId xmlns:a16="http://schemas.microsoft.com/office/drawing/2014/main" id="{7CEBEA93-9061-F8BD-BA47-7CCE5CF64642}"/>
              </a:ext>
            </a:extLst>
          </p:cNvPr>
          <p:cNvPicPr>
            <a:picLocks noChangeAspect="1"/>
          </p:cNvPicPr>
          <p:nvPr/>
        </p:nvPicPr>
        <p:blipFill rotWithShape="1">
          <a:blip r:embed="rId2"/>
          <a:srcRect l="25003" r="35261" b="-1"/>
          <a:stretch/>
        </p:blipFill>
        <p:spPr>
          <a:xfrm>
            <a:off x="8109502" y="10"/>
            <a:ext cx="4082498" cy="6857990"/>
          </a:xfrm>
          <a:prstGeom prst="rect">
            <a:avLst/>
          </a:prstGeom>
        </p:spPr>
      </p:pic>
      <p:pic>
        <p:nvPicPr>
          <p:cNvPr id="6" name="Imagem 5">
            <a:extLst>
              <a:ext uri="{FF2B5EF4-FFF2-40B4-BE49-F238E27FC236}">
                <a16:creationId xmlns:a16="http://schemas.microsoft.com/office/drawing/2014/main" id="{F1EF0D27-9E39-C2C1-8765-56695B722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Tree>
    <p:extLst>
      <p:ext uri="{BB962C8B-B14F-4D97-AF65-F5344CB8AC3E}">
        <p14:creationId xmlns:p14="http://schemas.microsoft.com/office/powerpoint/2010/main" val="71829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4B26CD7-087D-59A5-57B0-9AC340ABFC53}"/>
              </a:ext>
            </a:extLst>
          </p:cNvPr>
          <p:cNvSpPr>
            <a:spLocks noGrp="1"/>
          </p:cNvSpPr>
          <p:nvPr>
            <p:ph type="title"/>
          </p:nvPr>
        </p:nvSpPr>
        <p:spPr>
          <a:xfrm>
            <a:off x="466722" y="586855"/>
            <a:ext cx="3201366" cy="3387497"/>
          </a:xfrm>
        </p:spPr>
        <p:txBody>
          <a:bodyPr anchor="b">
            <a:normAutofit/>
          </a:bodyPr>
          <a:lstStyle/>
          <a:p>
            <a:pPr algn="r"/>
            <a:r>
              <a:rPr lang="pt-BR" sz="4000" b="1">
                <a:solidFill>
                  <a:srgbClr val="FFFFFF"/>
                </a:solidFill>
                <a:effectLst/>
                <a:latin typeface="Calibri" panose="020F0502020204030204" pitchFamily="34" charset="0"/>
                <a:ea typeface="Calibri" panose="020F0502020204030204" pitchFamily="34" charset="0"/>
              </a:rPr>
              <a:t>Desenvolver Políticas Públicas e Diretrizes</a:t>
            </a:r>
            <a:endParaRPr lang="pt-BR" sz="4000">
              <a:solidFill>
                <a:srgbClr val="FFFFFF"/>
              </a:solidFill>
            </a:endParaRPr>
          </a:p>
        </p:txBody>
      </p:sp>
      <p:sp>
        <p:nvSpPr>
          <p:cNvPr id="3" name="Espaço Reservado para Conteúdo 2">
            <a:extLst>
              <a:ext uri="{FF2B5EF4-FFF2-40B4-BE49-F238E27FC236}">
                <a16:creationId xmlns:a16="http://schemas.microsoft.com/office/drawing/2014/main" id="{FCC495B1-CD7A-B62B-04B9-0A9508984A32}"/>
              </a:ext>
            </a:extLst>
          </p:cNvPr>
          <p:cNvSpPr>
            <a:spLocks noGrp="1"/>
          </p:cNvSpPr>
          <p:nvPr>
            <p:ph idx="1"/>
          </p:nvPr>
        </p:nvSpPr>
        <p:spPr>
          <a:xfrm>
            <a:off x="4581727" y="649480"/>
            <a:ext cx="3025303" cy="5546047"/>
          </a:xfrm>
        </p:spPr>
        <p:txBody>
          <a:bodyPr anchor="ctr">
            <a:normAutofit/>
          </a:bodyPr>
          <a:lstStyle/>
          <a:p>
            <a:pPr marL="0" indent="0">
              <a:buNone/>
            </a:pPr>
            <a:r>
              <a:rPr lang="pt-BR" sz="2000" dirty="0">
                <a:effectLst/>
                <a:latin typeface="Calibri" panose="020F0502020204030204" pitchFamily="34" charset="0"/>
                <a:ea typeface="Times New Roman" panose="02020603050405020304" pitchFamily="18" charset="0"/>
              </a:rPr>
              <a:t>A coordenação, sob a supervisão do DAET/SAES/MS, deve desenvolver políticas públicas e diretrizes específicas para a atenção à saúde das pessoas com doenças raras, considerando aspectos de prevenção, diagnóstico precoce, tratamento, cuidados integrados, reabilitação e cuidados paliativos. Essas políticas devem ser baseadas em evidências científicas e considerar as necessidades dos pacientes, suas famílias e cuidadores.</a:t>
            </a:r>
            <a:endParaRPr lang="pt-BR" sz="2000" dirty="0">
              <a:effectLst/>
              <a:latin typeface="Times New Roman" panose="02020603050405020304" pitchFamily="18" charset="0"/>
              <a:ea typeface="Times New Roman" panose="02020603050405020304" pitchFamily="18" charset="0"/>
            </a:endParaRPr>
          </a:p>
          <a:p>
            <a:endParaRPr lang="pt-BR" sz="2000" dirty="0"/>
          </a:p>
        </p:txBody>
      </p:sp>
      <p:pic>
        <p:nvPicPr>
          <p:cNvPr id="18" name="Picture 17" descr="Mesa com estetoscópio e teclado de computador">
            <a:extLst>
              <a:ext uri="{FF2B5EF4-FFF2-40B4-BE49-F238E27FC236}">
                <a16:creationId xmlns:a16="http://schemas.microsoft.com/office/drawing/2014/main" id="{D898BA1A-BFD4-F0BB-3C5D-29AF08C989E9}"/>
              </a:ext>
            </a:extLst>
          </p:cNvPr>
          <p:cNvPicPr>
            <a:picLocks noChangeAspect="1"/>
          </p:cNvPicPr>
          <p:nvPr/>
        </p:nvPicPr>
        <p:blipFill rotWithShape="1">
          <a:blip r:embed="rId2"/>
          <a:srcRect l="57608" r="2656" b="-1"/>
          <a:stretch/>
        </p:blipFill>
        <p:spPr>
          <a:xfrm>
            <a:off x="8109502" y="10"/>
            <a:ext cx="4082498" cy="6857990"/>
          </a:xfrm>
          <a:prstGeom prst="rect">
            <a:avLst/>
          </a:prstGeom>
        </p:spPr>
      </p:pic>
      <p:pic>
        <p:nvPicPr>
          <p:cNvPr id="5" name="Imagem 4">
            <a:extLst>
              <a:ext uri="{FF2B5EF4-FFF2-40B4-BE49-F238E27FC236}">
                <a16:creationId xmlns:a16="http://schemas.microsoft.com/office/drawing/2014/main" id="{CCBC7BC1-5CA0-8B3C-299B-376830BDAD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Tree>
    <p:extLst>
      <p:ext uri="{BB962C8B-B14F-4D97-AF65-F5344CB8AC3E}">
        <p14:creationId xmlns:p14="http://schemas.microsoft.com/office/powerpoint/2010/main" val="339251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5D8DD9-AD1A-5C44-AABE-1736302E4ECD}"/>
              </a:ext>
            </a:extLst>
          </p:cNvPr>
          <p:cNvSpPr>
            <a:spLocks noGrp="1"/>
          </p:cNvSpPr>
          <p:nvPr>
            <p:ph type="title"/>
          </p:nvPr>
        </p:nvSpPr>
        <p:spPr>
          <a:xfrm>
            <a:off x="466722" y="586855"/>
            <a:ext cx="3201366" cy="3387497"/>
          </a:xfrm>
        </p:spPr>
        <p:txBody>
          <a:bodyPr anchor="b">
            <a:normAutofit/>
          </a:bodyPr>
          <a:lstStyle/>
          <a:p>
            <a:pPr algn="r"/>
            <a:r>
              <a:rPr lang="pt-BR" sz="4000" b="1">
                <a:solidFill>
                  <a:srgbClr val="FFFFFF"/>
                </a:solidFill>
                <a:effectLst/>
                <a:latin typeface="Calibri" panose="020F0502020204030204" pitchFamily="34" charset="0"/>
                <a:ea typeface="Calibri" panose="020F0502020204030204" pitchFamily="34" charset="0"/>
              </a:rPr>
              <a:t>Monitorar e Avaliar</a:t>
            </a:r>
            <a:endParaRPr lang="pt-BR" sz="4000">
              <a:solidFill>
                <a:srgbClr val="FFFFFF"/>
              </a:solidFill>
            </a:endParaRPr>
          </a:p>
        </p:txBody>
      </p:sp>
      <p:sp>
        <p:nvSpPr>
          <p:cNvPr id="3" name="Espaço Reservado para Conteúdo 2">
            <a:extLst>
              <a:ext uri="{FF2B5EF4-FFF2-40B4-BE49-F238E27FC236}">
                <a16:creationId xmlns:a16="http://schemas.microsoft.com/office/drawing/2014/main" id="{E68C6316-688C-ECB1-4126-5F775294D077}"/>
              </a:ext>
            </a:extLst>
          </p:cNvPr>
          <p:cNvSpPr>
            <a:spLocks noGrp="1"/>
          </p:cNvSpPr>
          <p:nvPr>
            <p:ph idx="1"/>
          </p:nvPr>
        </p:nvSpPr>
        <p:spPr>
          <a:xfrm>
            <a:off x="4581727" y="649480"/>
            <a:ext cx="3025303" cy="5546047"/>
          </a:xfrm>
        </p:spPr>
        <p:txBody>
          <a:bodyPr anchor="ctr">
            <a:normAutofit/>
          </a:bodyPr>
          <a:lstStyle/>
          <a:p>
            <a:pPr marL="0" indent="0">
              <a:buNone/>
            </a:pPr>
            <a:r>
              <a:rPr lang="pt-BR" sz="2000" dirty="0">
                <a:effectLst/>
                <a:latin typeface="Calibri" panose="020F0502020204030204" pitchFamily="34" charset="0"/>
                <a:ea typeface="Times New Roman" panose="02020603050405020304" pitchFamily="18" charset="0"/>
              </a:rPr>
              <a:t>A coordenação deve monitorar e avaliar a implementação das políticas, estratégias e pontos de atenção para doenças raras, bem como seus resultados e impacto na saúde da população. Isso envolve a coleta de dados, criação de registros de pacientes e indicadores de qualidade de cuidados, a fim de orientar a tomada de decisão e aprimorar continuamente as ações e intervenções na área.</a:t>
            </a:r>
            <a:endParaRPr lang="pt-BR" sz="2000" dirty="0">
              <a:effectLst/>
              <a:latin typeface="Times New Roman" panose="02020603050405020304" pitchFamily="18" charset="0"/>
              <a:ea typeface="Times New Roman" panose="02020603050405020304" pitchFamily="18" charset="0"/>
            </a:endParaRPr>
          </a:p>
          <a:p>
            <a:endParaRPr lang="pt-BR" sz="2000" dirty="0"/>
          </a:p>
        </p:txBody>
      </p:sp>
      <p:pic>
        <p:nvPicPr>
          <p:cNvPr id="16" name="Imagem 15" descr="Gráficos financeiros em uma tela escura">
            <a:extLst>
              <a:ext uri="{FF2B5EF4-FFF2-40B4-BE49-F238E27FC236}">
                <a16:creationId xmlns:a16="http://schemas.microsoft.com/office/drawing/2014/main" id="{EA1DC166-783B-24D2-B2BE-D205FEBB1AAF}"/>
              </a:ext>
            </a:extLst>
          </p:cNvPr>
          <p:cNvPicPr>
            <a:picLocks noChangeAspect="1"/>
          </p:cNvPicPr>
          <p:nvPr/>
        </p:nvPicPr>
        <p:blipFill rotWithShape="1">
          <a:blip r:embed="rId2">
            <a:extLst>
              <a:ext uri="{28A0092B-C50C-407E-A947-70E740481C1C}">
                <a14:useLocalDpi xmlns:a14="http://schemas.microsoft.com/office/drawing/2010/main" val="0"/>
              </a:ext>
            </a:extLst>
          </a:blip>
          <a:srcRect l="30036" r="32758"/>
          <a:stretch/>
        </p:blipFill>
        <p:spPr>
          <a:xfrm>
            <a:off x="8109502" y="10"/>
            <a:ext cx="4082498" cy="6857990"/>
          </a:xfrm>
          <a:prstGeom prst="rect">
            <a:avLst/>
          </a:prstGeom>
        </p:spPr>
      </p:pic>
      <p:pic>
        <p:nvPicPr>
          <p:cNvPr id="18" name="Imagem 17">
            <a:extLst>
              <a:ext uri="{FF2B5EF4-FFF2-40B4-BE49-F238E27FC236}">
                <a16:creationId xmlns:a16="http://schemas.microsoft.com/office/drawing/2014/main" id="{10F59BA3-8B09-D68A-9CBA-A4345D457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Tree>
    <p:extLst>
      <p:ext uri="{BB962C8B-B14F-4D97-AF65-F5344CB8AC3E}">
        <p14:creationId xmlns:p14="http://schemas.microsoft.com/office/powerpoint/2010/main" val="250990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286685E-82E1-DC16-E1C2-37BF5697DC54}"/>
              </a:ext>
            </a:extLst>
          </p:cNvPr>
          <p:cNvSpPr>
            <a:spLocks noGrp="1"/>
          </p:cNvSpPr>
          <p:nvPr>
            <p:ph type="title"/>
          </p:nvPr>
        </p:nvSpPr>
        <p:spPr>
          <a:xfrm>
            <a:off x="466722" y="586855"/>
            <a:ext cx="3201366" cy="3387497"/>
          </a:xfrm>
        </p:spPr>
        <p:txBody>
          <a:bodyPr anchor="b">
            <a:normAutofit/>
          </a:bodyPr>
          <a:lstStyle/>
          <a:p>
            <a:pPr algn="r"/>
            <a:r>
              <a:rPr lang="pt-BR" sz="3700" b="1">
                <a:solidFill>
                  <a:srgbClr val="FFFFFF"/>
                </a:solidFill>
                <a:effectLst/>
                <a:latin typeface="Calibri" panose="020F0502020204030204" pitchFamily="34" charset="0"/>
                <a:ea typeface="Calibri" panose="020F0502020204030204" pitchFamily="34" charset="0"/>
              </a:rPr>
              <a:t>Fomentar a capacitação para serviço e a estruturação das informações</a:t>
            </a:r>
            <a:endParaRPr lang="pt-BR" sz="3700">
              <a:solidFill>
                <a:srgbClr val="FFFFFF"/>
              </a:solidFill>
            </a:endParaRPr>
          </a:p>
        </p:txBody>
      </p:sp>
      <p:sp>
        <p:nvSpPr>
          <p:cNvPr id="3" name="Espaço Reservado para Conteúdo 2">
            <a:extLst>
              <a:ext uri="{FF2B5EF4-FFF2-40B4-BE49-F238E27FC236}">
                <a16:creationId xmlns:a16="http://schemas.microsoft.com/office/drawing/2014/main" id="{8786F9BE-FA3F-2938-3CA1-C2946F0A9250}"/>
              </a:ext>
            </a:extLst>
          </p:cNvPr>
          <p:cNvSpPr>
            <a:spLocks noGrp="1"/>
          </p:cNvSpPr>
          <p:nvPr>
            <p:ph idx="1"/>
          </p:nvPr>
        </p:nvSpPr>
        <p:spPr>
          <a:xfrm>
            <a:off x="4581727" y="649480"/>
            <a:ext cx="3025303" cy="5546047"/>
          </a:xfrm>
        </p:spPr>
        <p:txBody>
          <a:bodyPr anchor="ctr">
            <a:normAutofit/>
          </a:bodyPr>
          <a:lstStyle/>
          <a:p>
            <a:pPr marL="0" indent="0">
              <a:buNone/>
            </a:pPr>
            <a:r>
              <a:rPr lang="pt-BR" sz="1700" dirty="0">
                <a:effectLst/>
                <a:latin typeface="Calibri" panose="020F0502020204030204" pitchFamily="34" charset="0"/>
                <a:ea typeface="Times New Roman" panose="02020603050405020304" pitchFamily="18" charset="0"/>
              </a:rPr>
              <a:t>A coordenação deve fomentar, em articulação com as áreas responsáveis no MS, a capacitação e atualização dos profissionais de saúde da atenção especializada em relação às doenças raras, fornecendo informações atualizadas, diretrizes e protocolos de diagnóstico e tratamento. Além disso, deve estabelecer mecanismos para oferta de informações qualificada para os pacientes, suas famílias e cuidadores, visando </a:t>
            </a:r>
            <a:r>
              <a:rPr lang="pt-BR" sz="1700" dirty="0" err="1">
                <a:effectLst/>
                <a:latin typeface="Calibri" panose="020F0502020204030204" pitchFamily="34" charset="0"/>
                <a:ea typeface="Times New Roman" panose="02020603050405020304" pitchFamily="18" charset="0"/>
              </a:rPr>
              <a:t>empoderá-los</a:t>
            </a:r>
            <a:r>
              <a:rPr lang="pt-BR" sz="1700" dirty="0">
                <a:effectLst/>
                <a:latin typeface="Calibri" panose="020F0502020204030204" pitchFamily="34" charset="0"/>
                <a:ea typeface="Times New Roman" panose="02020603050405020304" pitchFamily="18" charset="0"/>
              </a:rPr>
              <a:t> e promover sua participação ativa no processo de cuidado.</a:t>
            </a:r>
            <a:endParaRPr lang="pt-BR" sz="1700" dirty="0">
              <a:effectLst/>
              <a:latin typeface="Times New Roman" panose="02020603050405020304" pitchFamily="18" charset="0"/>
              <a:ea typeface="Times New Roman" panose="02020603050405020304" pitchFamily="18" charset="0"/>
            </a:endParaRPr>
          </a:p>
          <a:p>
            <a:endParaRPr lang="pt-BR" sz="1700" dirty="0"/>
          </a:p>
        </p:txBody>
      </p:sp>
      <p:pic>
        <p:nvPicPr>
          <p:cNvPr id="5" name="Imagem 4" descr="Lâmpadas brancas, uma amarela em destaque">
            <a:extLst>
              <a:ext uri="{FF2B5EF4-FFF2-40B4-BE49-F238E27FC236}">
                <a16:creationId xmlns:a16="http://schemas.microsoft.com/office/drawing/2014/main" id="{3A29C6A8-E721-B8ED-72CF-FDC31A93E490}"/>
              </a:ext>
            </a:extLst>
          </p:cNvPr>
          <p:cNvPicPr>
            <a:picLocks noChangeAspect="1"/>
          </p:cNvPicPr>
          <p:nvPr/>
        </p:nvPicPr>
        <p:blipFill rotWithShape="1">
          <a:blip r:embed="rId2">
            <a:extLst>
              <a:ext uri="{28A0092B-C50C-407E-A947-70E740481C1C}">
                <a14:useLocalDpi xmlns:a14="http://schemas.microsoft.com/office/drawing/2010/main" val="0"/>
              </a:ext>
            </a:extLst>
          </a:blip>
          <a:srcRect l="41511" r="18753" b="-1"/>
          <a:stretch/>
        </p:blipFill>
        <p:spPr>
          <a:xfrm>
            <a:off x="8109502" y="10"/>
            <a:ext cx="4082498" cy="6857990"/>
          </a:xfrm>
          <a:prstGeom prst="rect">
            <a:avLst/>
          </a:prstGeom>
        </p:spPr>
      </p:pic>
      <p:pic>
        <p:nvPicPr>
          <p:cNvPr id="6" name="Imagem 5">
            <a:extLst>
              <a:ext uri="{FF2B5EF4-FFF2-40B4-BE49-F238E27FC236}">
                <a16:creationId xmlns:a16="http://schemas.microsoft.com/office/drawing/2014/main" id="{714F3EA8-C47F-E9D4-028B-A90CC8F09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Tree>
    <p:extLst>
      <p:ext uri="{BB962C8B-B14F-4D97-AF65-F5344CB8AC3E}">
        <p14:creationId xmlns:p14="http://schemas.microsoft.com/office/powerpoint/2010/main" val="113441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938F05-2DB1-4FAD-1840-42A2A96BFC7A}"/>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Ampliar o acesso</a:t>
            </a:r>
          </a:p>
        </p:txBody>
      </p:sp>
      <p:sp>
        <p:nvSpPr>
          <p:cNvPr id="3" name="Espaço Reservado para Conteúdo 2">
            <a:extLst>
              <a:ext uri="{FF2B5EF4-FFF2-40B4-BE49-F238E27FC236}">
                <a16:creationId xmlns:a16="http://schemas.microsoft.com/office/drawing/2014/main" id="{D5FD471D-20AE-84EE-0FC0-34B9971674D9}"/>
              </a:ext>
            </a:extLst>
          </p:cNvPr>
          <p:cNvSpPr>
            <a:spLocks noGrp="1"/>
          </p:cNvSpPr>
          <p:nvPr>
            <p:ph idx="1"/>
          </p:nvPr>
        </p:nvSpPr>
        <p:spPr>
          <a:xfrm>
            <a:off x="4581727" y="649480"/>
            <a:ext cx="3025303" cy="5546047"/>
          </a:xfrm>
        </p:spPr>
        <p:txBody>
          <a:bodyPr anchor="ctr">
            <a:normAutofit/>
          </a:bodyPr>
          <a:lstStyle/>
          <a:p>
            <a:pPr marL="0" indent="0">
              <a:buNone/>
            </a:pPr>
            <a:r>
              <a:rPr lang="pt-BR" sz="2000" dirty="0">
                <a:effectLst/>
                <a:latin typeface="Calibri" panose="020F0502020204030204" pitchFamily="34" charset="0"/>
                <a:ea typeface="Times New Roman" panose="02020603050405020304" pitchFamily="18" charset="0"/>
              </a:rPr>
              <a:t>A coordenação deve trabalhar para ampliar o acesso aos serviços de saúde especializados, incluindo o diagnóstico adequado, o acesso a tratamentos e terapias específicas, bem como serviços de suporte multidisciplinar e reabilitação. Isso deve incluir ações para reduzir as barreiras econômicas, geográficas e culturais que dificultam o acesso aos cuidados de saúde.</a:t>
            </a:r>
            <a:endParaRPr lang="pt-BR" sz="2000" dirty="0">
              <a:effectLst/>
              <a:latin typeface="Times New Roman" panose="02020603050405020304" pitchFamily="18" charset="0"/>
              <a:ea typeface="Times New Roman" panose="02020603050405020304" pitchFamily="18" charset="0"/>
            </a:endParaRPr>
          </a:p>
          <a:p>
            <a:endParaRPr lang="pt-BR" sz="2000" dirty="0"/>
          </a:p>
        </p:txBody>
      </p:sp>
      <p:pic>
        <p:nvPicPr>
          <p:cNvPr id="5" name="Imagem 4" descr="Mãos segurando coração">
            <a:extLst>
              <a:ext uri="{FF2B5EF4-FFF2-40B4-BE49-F238E27FC236}">
                <a16:creationId xmlns:a16="http://schemas.microsoft.com/office/drawing/2014/main" id="{B769F8B1-F52B-AE5C-9537-0E055523ED27}"/>
              </a:ext>
            </a:extLst>
          </p:cNvPr>
          <p:cNvPicPr>
            <a:picLocks noChangeAspect="1"/>
          </p:cNvPicPr>
          <p:nvPr/>
        </p:nvPicPr>
        <p:blipFill rotWithShape="1">
          <a:blip r:embed="rId2">
            <a:extLst>
              <a:ext uri="{28A0092B-C50C-407E-A947-70E740481C1C}">
                <a14:useLocalDpi xmlns:a14="http://schemas.microsoft.com/office/drawing/2010/main" val="0"/>
              </a:ext>
            </a:extLst>
          </a:blip>
          <a:srcRect l="9086" r="51178" b="-1"/>
          <a:stretch/>
        </p:blipFill>
        <p:spPr>
          <a:xfrm>
            <a:off x="8109502" y="10"/>
            <a:ext cx="4082498" cy="6857990"/>
          </a:xfrm>
          <a:prstGeom prst="rect">
            <a:avLst/>
          </a:prstGeom>
        </p:spPr>
      </p:pic>
      <p:pic>
        <p:nvPicPr>
          <p:cNvPr id="6" name="Imagem 5">
            <a:extLst>
              <a:ext uri="{FF2B5EF4-FFF2-40B4-BE49-F238E27FC236}">
                <a16:creationId xmlns:a16="http://schemas.microsoft.com/office/drawing/2014/main" id="{555AE695-FD04-CE85-C155-27232BCD7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Tree>
    <p:extLst>
      <p:ext uri="{BB962C8B-B14F-4D97-AF65-F5344CB8AC3E}">
        <p14:creationId xmlns:p14="http://schemas.microsoft.com/office/powerpoint/2010/main" val="117946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Estetoscópio com cabo fazendo forma de monitor cardíaco">
            <a:extLst>
              <a:ext uri="{FF2B5EF4-FFF2-40B4-BE49-F238E27FC236}">
                <a16:creationId xmlns:a16="http://schemas.microsoft.com/office/drawing/2014/main" id="{AC904FFA-4B82-C83E-65B0-56C40FE0637A}"/>
              </a:ext>
            </a:extLst>
          </p:cNvPr>
          <p:cNvPicPr>
            <a:picLocks noChangeAspect="1"/>
          </p:cNvPicPr>
          <p:nvPr/>
        </p:nvPicPr>
        <p:blipFill rotWithShape="1">
          <a:blip r:embed="rId2">
            <a:extLst>
              <a:ext uri="{28A0092B-C50C-407E-A947-70E740481C1C}">
                <a14:useLocalDpi xmlns:a14="http://schemas.microsoft.com/office/drawing/2010/main" val="0"/>
              </a:ext>
            </a:extLst>
          </a:blip>
          <a:srcRect r="9409"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E76A884-5C6C-9D75-F51A-8BBA6BFADBC0}"/>
              </a:ext>
            </a:extLst>
          </p:cNvPr>
          <p:cNvSpPr>
            <a:spLocks noGrp="1"/>
          </p:cNvSpPr>
          <p:nvPr>
            <p:ph type="title"/>
          </p:nvPr>
        </p:nvSpPr>
        <p:spPr>
          <a:xfrm>
            <a:off x="7550660" y="355600"/>
            <a:ext cx="3822189" cy="1899912"/>
          </a:xfrm>
        </p:spPr>
        <p:txBody>
          <a:bodyPr>
            <a:normAutofit/>
          </a:bodyPr>
          <a:lstStyle/>
          <a:p>
            <a:r>
              <a:rPr lang="pt-BR" sz="4000"/>
              <a:t>Análise estratégica</a:t>
            </a:r>
          </a:p>
        </p:txBody>
      </p:sp>
      <p:sp>
        <p:nvSpPr>
          <p:cNvPr id="3" name="Espaço Reservado para Conteúdo 2">
            <a:extLst>
              <a:ext uri="{FF2B5EF4-FFF2-40B4-BE49-F238E27FC236}">
                <a16:creationId xmlns:a16="http://schemas.microsoft.com/office/drawing/2014/main" id="{F065098B-36C6-A942-221A-0205AD420B22}"/>
              </a:ext>
            </a:extLst>
          </p:cNvPr>
          <p:cNvSpPr>
            <a:spLocks noGrp="1"/>
          </p:cNvSpPr>
          <p:nvPr>
            <p:ph idx="1"/>
          </p:nvPr>
        </p:nvSpPr>
        <p:spPr>
          <a:xfrm>
            <a:off x="7531610" y="2434201"/>
            <a:ext cx="3822189" cy="3742762"/>
          </a:xfrm>
        </p:spPr>
        <p:txBody>
          <a:bodyPr>
            <a:normAutofit/>
          </a:bodyPr>
          <a:lstStyle/>
          <a:p>
            <a:r>
              <a:rPr lang="pt-BR" sz="1900" b="1" dirty="0">
                <a:effectLst/>
                <a:latin typeface="Calibri" panose="020F0502020204030204" pitchFamily="34" charset="0"/>
                <a:ea typeface="Calibri" panose="020F0502020204030204" pitchFamily="34" charset="0"/>
              </a:rPr>
              <a:t>Análise do ambiente ou do ecossistema de doenças raras em interface com o MS</a:t>
            </a:r>
            <a:endParaRPr lang="pt-BR" sz="1900" b="1" dirty="0">
              <a:latin typeface="Calibri" panose="020F0502020204030204" pitchFamily="34" charset="0"/>
              <a:ea typeface="Calibri" panose="020F0502020204030204" pitchFamily="34" charset="0"/>
            </a:endParaRPr>
          </a:p>
          <a:p>
            <a:r>
              <a:rPr lang="pt-BR" sz="1900" b="1" dirty="0">
                <a:effectLst/>
                <a:latin typeface="Calibri" panose="020F0502020204030204" pitchFamily="34" charset="0"/>
                <a:ea typeface="Calibri" panose="020F0502020204030204" pitchFamily="34" charset="0"/>
              </a:rPr>
              <a:t>Definição de objetivos e metas para a coordenação no MS</a:t>
            </a:r>
          </a:p>
          <a:p>
            <a:r>
              <a:rPr lang="pt-BR" sz="1900" b="1" dirty="0">
                <a:effectLst/>
                <a:latin typeface="Calibri" panose="020F0502020204030204" pitchFamily="34" charset="0"/>
                <a:ea typeface="Calibri" panose="020F0502020204030204" pitchFamily="34" charset="0"/>
              </a:rPr>
              <a:t>Identificação de estratégias</a:t>
            </a:r>
            <a:endParaRPr lang="pt-BR" sz="1900" b="1" dirty="0">
              <a:latin typeface="Calibri" panose="020F0502020204030204" pitchFamily="34" charset="0"/>
              <a:ea typeface="Calibri" panose="020F0502020204030204" pitchFamily="34" charset="0"/>
            </a:endParaRPr>
          </a:p>
          <a:p>
            <a:r>
              <a:rPr lang="pt-BR" sz="1900" b="1" dirty="0">
                <a:effectLst/>
                <a:latin typeface="Calibri" panose="020F0502020204030204" pitchFamily="34" charset="0"/>
                <a:ea typeface="Calibri" panose="020F0502020204030204" pitchFamily="34" charset="0"/>
              </a:rPr>
              <a:t>Definição de indicadores de desempenho</a:t>
            </a:r>
          </a:p>
          <a:p>
            <a:r>
              <a:rPr lang="pt-BR" sz="1900" b="1" dirty="0">
                <a:latin typeface="Calibri" panose="020F0502020204030204" pitchFamily="34" charset="0"/>
                <a:ea typeface="Calibri" panose="020F0502020204030204" pitchFamily="34" charset="0"/>
              </a:rPr>
              <a:t>Gestão de recursos e de processos</a:t>
            </a:r>
          </a:p>
          <a:p>
            <a:r>
              <a:rPr lang="pt-BR" sz="1900" b="1" dirty="0">
                <a:effectLst/>
                <a:latin typeface="Calibri" panose="020F0502020204030204" pitchFamily="34" charset="0"/>
                <a:ea typeface="Calibri" panose="020F0502020204030204" pitchFamily="34" charset="0"/>
              </a:rPr>
              <a:t>Monitoramento e avaliação</a:t>
            </a:r>
          </a:p>
          <a:p>
            <a:endParaRPr lang="pt-BR" sz="1900" dirty="0"/>
          </a:p>
        </p:txBody>
      </p:sp>
      <p:pic>
        <p:nvPicPr>
          <p:cNvPr id="5" name="Imagem 4">
            <a:extLst>
              <a:ext uri="{FF2B5EF4-FFF2-40B4-BE49-F238E27FC236}">
                <a16:creationId xmlns:a16="http://schemas.microsoft.com/office/drawing/2014/main" id="{866BA84C-006D-8D1E-FC89-CA4BD8DD3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Tree>
    <p:extLst>
      <p:ext uri="{BB962C8B-B14F-4D97-AF65-F5344CB8AC3E}">
        <p14:creationId xmlns:p14="http://schemas.microsoft.com/office/powerpoint/2010/main" val="299483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2" name="Gráfico 1">
                <a:extLst>
                  <a:ext uri="{FF2B5EF4-FFF2-40B4-BE49-F238E27FC236}">
                    <a16:creationId xmlns:a16="http://schemas.microsoft.com/office/drawing/2014/main" id="{A565446A-86E8-3878-4952-552B6E5490EC}"/>
                  </a:ext>
                </a:extLst>
              </p:cNvPr>
              <p:cNvGraphicFramePr/>
              <p:nvPr>
                <p:extLst>
                  <p:ext uri="{D42A27DB-BD31-4B8C-83A1-F6EECF244321}">
                    <p14:modId xmlns:p14="http://schemas.microsoft.com/office/powerpoint/2010/main" val="3847568364"/>
                  </p:ext>
                </p:extLst>
              </p:nvPr>
            </p:nvGraphicFramePr>
            <p:xfrm>
              <a:off x="7184569" y="1995974"/>
              <a:ext cx="4942503" cy="41910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A565446A-86E8-3878-4952-552B6E5490EC}"/>
                  </a:ext>
                </a:extLst>
              </p:cNvPr>
              <p:cNvPicPr>
                <a:picLocks noGrp="1" noRot="1" noChangeAspect="1" noMove="1" noResize="1" noEditPoints="1" noAdjustHandles="1" noChangeArrowheads="1" noChangeShapeType="1"/>
              </p:cNvPicPr>
              <p:nvPr/>
            </p:nvPicPr>
            <p:blipFill>
              <a:blip r:embed="rId4"/>
              <a:stretch>
                <a:fillRect/>
              </a:stretch>
            </p:blipFill>
            <p:spPr>
              <a:xfrm>
                <a:off x="7184569" y="1995974"/>
                <a:ext cx="4942503" cy="4191000"/>
              </a:xfrm>
              <a:prstGeom prst="rect">
                <a:avLst/>
              </a:prstGeom>
            </p:spPr>
          </p:pic>
        </mc:Fallback>
      </mc:AlternateContent>
      <p:graphicFrame>
        <p:nvGraphicFramePr>
          <p:cNvPr id="3" name="Tabela 2">
            <a:extLst>
              <a:ext uri="{FF2B5EF4-FFF2-40B4-BE49-F238E27FC236}">
                <a16:creationId xmlns:a16="http://schemas.microsoft.com/office/drawing/2014/main" id="{922A83D9-6BB0-EC36-D574-6D1499DD8941}"/>
              </a:ext>
            </a:extLst>
          </p:cNvPr>
          <p:cNvGraphicFramePr>
            <a:graphicFrameLocks noGrp="1"/>
          </p:cNvGraphicFramePr>
          <p:nvPr>
            <p:extLst>
              <p:ext uri="{D42A27DB-BD31-4B8C-83A1-F6EECF244321}">
                <p14:modId xmlns:p14="http://schemas.microsoft.com/office/powerpoint/2010/main" val="2818021683"/>
              </p:ext>
            </p:extLst>
          </p:nvPr>
        </p:nvGraphicFramePr>
        <p:xfrm>
          <a:off x="323947" y="1282111"/>
          <a:ext cx="6832629" cy="5301940"/>
        </p:xfrm>
        <a:graphic>
          <a:graphicData uri="http://schemas.openxmlformats.org/drawingml/2006/table">
            <a:tbl>
              <a:tblPr firstRow="1">
                <a:tableStyleId>{69012ECD-51FC-41F1-AA8D-1B2483CD663E}</a:tableStyleId>
              </a:tblPr>
              <a:tblGrid>
                <a:gridCol w="358495">
                  <a:extLst>
                    <a:ext uri="{9D8B030D-6E8A-4147-A177-3AD203B41FA5}">
                      <a16:colId xmlns:a16="http://schemas.microsoft.com/office/drawing/2014/main" val="353296714"/>
                    </a:ext>
                  </a:extLst>
                </a:gridCol>
                <a:gridCol w="6474134">
                  <a:extLst>
                    <a:ext uri="{9D8B030D-6E8A-4147-A177-3AD203B41FA5}">
                      <a16:colId xmlns:a16="http://schemas.microsoft.com/office/drawing/2014/main" val="2804704739"/>
                    </a:ext>
                  </a:extLst>
                </a:gridCol>
              </a:tblGrid>
              <a:tr h="155405">
                <a:tc>
                  <a:txBody>
                    <a:bodyPr/>
                    <a:lstStyle/>
                    <a:p>
                      <a:pPr algn="ctr" fontAlgn="ctr"/>
                      <a:r>
                        <a:rPr lang="pt-BR" sz="1200" u="none" strike="noStrike" dirty="0">
                          <a:effectLst/>
                        </a:rPr>
                        <a:t>UF</a:t>
                      </a:r>
                      <a:endParaRPr lang="pt-BR" sz="1200" b="1" i="0" u="none" strike="noStrike" dirty="0">
                        <a:solidFill>
                          <a:srgbClr val="000000"/>
                        </a:solidFill>
                        <a:effectLst/>
                        <a:latin typeface="Arial" panose="020B0604020202020204" pitchFamily="34" charset="0"/>
                      </a:endParaRPr>
                    </a:p>
                  </a:txBody>
                  <a:tcPr marL="6475" marR="6475" marT="6475" marB="0" anchor="ctr"/>
                </a:tc>
                <a:tc>
                  <a:txBody>
                    <a:bodyPr/>
                    <a:lstStyle/>
                    <a:p>
                      <a:pPr algn="ctr" fontAlgn="ctr"/>
                      <a:r>
                        <a:rPr lang="pt-BR" sz="1200" u="none" strike="noStrike">
                          <a:effectLst/>
                        </a:rPr>
                        <a:t>ESTABELECIMENTO</a:t>
                      </a:r>
                      <a:endParaRPr lang="pt-BR" sz="1200" b="1" i="0" u="none" strike="noStrike">
                        <a:solidFill>
                          <a:srgbClr val="000000"/>
                        </a:solidFill>
                        <a:effectLst/>
                        <a:latin typeface="Arial" panose="020B0604020202020204" pitchFamily="34" charset="0"/>
                      </a:endParaRPr>
                    </a:p>
                  </a:txBody>
                  <a:tcPr marL="6475" marR="6475" marT="6475" marB="0" anchor="ctr"/>
                </a:tc>
                <a:extLst>
                  <a:ext uri="{0D108BD9-81ED-4DB2-BD59-A6C34878D82A}">
                    <a16:rowId xmlns:a16="http://schemas.microsoft.com/office/drawing/2014/main" val="765247855"/>
                  </a:ext>
                </a:extLst>
              </a:tr>
              <a:tr h="155405">
                <a:tc>
                  <a:txBody>
                    <a:bodyPr/>
                    <a:lstStyle/>
                    <a:p>
                      <a:pPr algn="l" fontAlgn="ctr"/>
                      <a:r>
                        <a:rPr lang="pt-BR" sz="1200" u="none" strike="noStrike">
                          <a:effectLst/>
                        </a:rPr>
                        <a:t>BA</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dirty="0">
                          <a:effectLst/>
                        </a:rPr>
                        <a:t>APAE</a:t>
                      </a:r>
                      <a:endParaRPr lang="pt-BR" sz="1200" b="0" i="0" u="none" strike="noStrike" dirty="0">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833344724"/>
                  </a:ext>
                </a:extLst>
              </a:tr>
              <a:tr h="155405">
                <a:tc>
                  <a:txBody>
                    <a:bodyPr/>
                    <a:lstStyle/>
                    <a:p>
                      <a:pPr algn="l" fontAlgn="ctr"/>
                      <a:r>
                        <a:rPr lang="pt-BR" sz="1200" u="none" strike="noStrike">
                          <a:effectLst/>
                        </a:rPr>
                        <a:t>BA</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dirty="0">
                          <a:effectLst/>
                        </a:rPr>
                        <a:t>HU PROF. EDGARD SANTOS - HUPES</a:t>
                      </a:r>
                      <a:endParaRPr lang="pt-BR" sz="1200" b="0" i="0" u="none" strike="noStrike" dirty="0">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1459361154"/>
                  </a:ext>
                </a:extLst>
              </a:tr>
              <a:tr h="155405">
                <a:tc>
                  <a:txBody>
                    <a:bodyPr/>
                    <a:lstStyle/>
                    <a:p>
                      <a:pPr algn="l" fontAlgn="ctr"/>
                      <a:r>
                        <a:rPr lang="pt-BR" sz="1200" u="none" strike="noStrike">
                          <a:effectLst/>
                        </a:rPr>
                        <a:t>CE</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INFANTIL ALBERT SABIN</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614323888"/>
                  </a:ext>
                </a:extLst>
              </a:tr>
              <a:tr h="155405">
                <a:tc>
                  <a:txBody>
                    <a:bodyPr/>
                    <a:lstStyle/>
                    <a:p>
                      <a:pPr algn="l" fontAlgn="ctr"/>
                      <a:r>
                        <a:rPr lang="pt-BR" sz="1200" u="none" strike="noStrike">
                          <a:effectLst/>
                        </a:rPr>
                        <a:t>CE</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dirty="0">
                          <a:effectLst/>
                        </a:rPr>
                        <a:t>HU WALTER CANTÍDIO</a:t>
                      </a:r>
                      <a:endParaRPr lang="pt-BR" sz="1200" b="0" i="0" u="none" strike="noStrike" dirty="0">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028353006"/>
                  </a:ext>
                </a:extLst>
              </a:tr>
              <a:tr h="155405">
                <a:tc>
                  <a:txBody>
                    <a:bodyPr/>
                    <a:lstStyle/>
                    <a:p>
                      <a:pPr algn="l" fontAlgn="ctr"/>
                      <a:r>
                        <a:rPr lang="pt-BR" sz="1200" u="none" strike="noStrike">
                          <a:effectLst/>
                        </a:rPr>
                        <a:t>DF</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HMIB</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436074917"/>
                  </a:ext>
                </a:extLst>
              </a:tr>
              <a:tr h="155405">
                <a:tc>
                  <a:txBody>
                    <a:bodyPr/>
                    <a:lstStyle/>
                    <a:p>
                      <a:pPr algn="l" fontAlgn="ctr"/>
                      <a:r>
                        <a:rPr lang="pt-BR" sz="1200" u="none" strike="noStrike">
                          <a:effectLst/>
                        </a:rPr>
                        <a:t>DF</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DE APOIO DE BRASÍLIA</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4240231554"/>
                  </a:ext>
                </a:extLst>
              </a:tr>
              <a:tr h="155405">
                <a:tc>
                  <a:txBody>
                    <a:bodyPr/>
                    <a:lstStyle/>
                    <a:p>
                      <a:pPr algn="l" fontAlgn="ctr"/>
                      <a:r>
                        <a:rPr lang="pt-BR" sz="1200" u="none" strike="noStrike">
                          <a:effectLst/>
                        </a:rPr>
                        <a:t>ES</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SANTA CASA DE VITÓRIA</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794385605"/>
                  </a:ext>
                </a:extLst>
              </a:tr>
              <a:tr h="155405">
                <a:tc>
                  <a:txBody>
                    <a:bodyPr/>
                    <a:lstStyle/>
                    <a:p>
                      <a:pPr algn="l" fontAlgn="ctr"/>
                      <a:r>
                        <a:rPr lang="pt-BR" sz="1200" u="none" strike="noStrike">
                          <a:effectLst/>
                        </a:rPr>
                        <a:t>GO</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ASSOCIAÇÃO DE PAIS E AMIGOS DOS EXCEPCIONAIS -APAE DE ANÁPOLIS</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881988496"/>
                  </a:ext>
                </a:extLst>
              </a:tr>
              <a:tr h="155405">
                <a:tc>
                  <a:txBody>
                    <a:bodyPr/>
                    <a:lstStyle/>
                    <a:p>
                      <a:pPr algn="l" fontAlgn="ctr"/>
                      <a:r>
                        <a:rPr lang="pt-BR" sz="1200" u="none" strike="noStrike">
                          <a:effectLst/>
                        </a:rPr>
                        <a:t>GO</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Estadual de Geral de Goiânia "Dr Alberto Rassi"</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254233619"/>
                  </a:ext>
                </a:extLst>
              </a:tr>
              <a:tr h="155405">
                <a:tc>
                  <a:txBody>
                    <a:bodyPr/>
                    <a:lstStyle/>
                    <a:p>
                      <a:pPr algn="l" fontAlgn="ctr"/>
                      <a:r>
                        <a:rPr lang="pt-BR" sz="1200" u="none" strike="noStrike">
                          <a:effectLst/>
                        </a:rPr>
                        <a:t>MG</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 INFANTIL JOÃO PAULO II</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433243628"/>
                  </a:ext>
                </a:extLst>
              </a:tr>
              <a:tr h="155405">
                <a:tc>
                  <a:txBody>
                    <a:bodyPr/>
                    <a:lstStyle/>
                    <a:p>
                      <a:pPr algn="l" fontAlgn="ctr"/>
                      <a:r>
                        <a:rPr lang="pt-BR" sz="1200" u="none" strike="noStrike">
                          <a:effectLst/>
                        </a:rPr>
                        <a:t>MG</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dirty="0">
                          <a:effectLst/>
                        </a:rPr>
                        <a:t>HU DA UNIV FEDERAL DE JUIZ DE FORA</a:t>
                      </a:r>
                      <a:endParaRPr lang="pt-BR" sz="1200" b="0" i="0" u="none" strike="noStrike" dirty="0">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2200179986"/>
                  </a:ext>
                </a:extLst>
              </a:tr>
              <a:tr h="155405">
                <a:tc>
                  <a:txBody>
                    <a:bodyPr/>
                    <a:lstStyle/>
                    <a:p>
                      <a:pPr algn="l" fontAlgn="ctr"/>
                      <a:r>
                        <a:rPr lang="pt-BR" sz="1200" u="none" strike="noStrike">
                          <a:effectLst/>
                        </a:rPr>
                        <a:t>MG</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das Clínicas da Universidade Federal de Minas Gerais</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1419203439"/>
                  </a:ext>
                </a:extLst>
              </a:tr>
              <a:tr h="155405">
                <a:tc>
                  <a:txBody>
                    <a:bodyPr/>
                    <a:lstStyle/>
                    <a:p>
                      <a:pPr algn="l" fontAlgn="ctr"/>
                      <a:r>
                        <a:rPr lang="pt-BR" sz="1200" u="none" strike="noStrike">
                          <a:effectLst/>
                        </a:rPr>
                        <a:t>MG</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Centro de Especialidades Multiprofissionais Dr. Gê</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558988969"/>
                  </a:ext>
                </a:extLst>
              </a:tr>
              <a:tr h="155405">
                <a:tc>
                  <a:txBody>
                    <a:bodyPr/>
                    <a:lstStyle/>
                    <a:p>
                      <a:pPr algn="l" fontAlgn="ctr"/>
                      <a:r>
                        <a:rPr lang="pt-BR" sz="1200" u="none" strike="noStrike">
                          <a:effectLst/>
                        </a:rPr>
                        <a:t>PA</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dirty="0">
                          <a:effectLst/>
                        </a:rPr>
                        <a:t>HU Bettina Ferro do Complexo Hospitalar da Universidade Federal do Pará </a:t>
                      </a:r>
                      <a:endParaRPr lang="pt-BR" sz="1200" b="0" i="0" u="none" strike="noStrike" dirty="0">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186159454"/>
                  </a:ext>
                </a:extLst>
              </a:tr>
              <a:tr h="155405">
                <a:tc>
                  <a:txBody>
                    <a:bodyPr/>
                    <a:lstStyle/>
                    <a:p>
                      <a:pPr algn="l" fontAlgn="ctr"/>
                      <a:r>
                        <a:rPr lang="pt-BR" sz="1200" u="none" strike="noStrike">
                          <a:effectLst/>
                        </a:rPr>
                        <a:t>PE</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dirty="0">
                          <a:effectLst/>
                        </a:rPr>
                        <a:t>IMIP</a:t>
                      </a:r>
                      <a:endParaRPr lang="pt-BR" sz="1200" b="0" i="0" u="none" strike="noStrike" dirty="0">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2876674217"/>
                  </a:ext>
                </a:extLst>
              </a:tr>
              <a:tr h="155405">
                <a:tc>
                  <a:txBody>
                    <a:bodyPr/>
                    <a:lstStyle/>
                    <a:p>
                      <a:pPr algn="l" fontAlgn="ctr"/>
                      <a:r>
                        <a:rPr lang="pt-BR" sz="1200" u="none" strike="noStrike">
                          <a:effectLst/>
                        </a:rPr>
                        <a:t>PR</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PEQUENO PRÍNCIPE DE CURITIBA</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1684801105"/>
                  </a:ext>
                </a:extLst>
              </a:tr>
              <a:tr h="155405">
                <a:tc>
                  <a:txBody>
                    <a:bodyPr/>
                    <a:lstStyle/>
                    <a:p>
                      <a:pPr algn="l" fontAlgn="ctr"/>
                      <a:r>
                        <a:rPr lang="pt-BR" sz="1200" u="none" strike="noStrike">
                          <a:effectLst/>
                        </a:rPr>
                        <a:t>PR</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COMPLEXO HOSPITAL DE CLINICAS -  UNIVERSIDADE FEDERAL DO PARANA                                                                                                                                                                                                                                                                                                                                                                                                                             </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1055297418"/>
                  </a:ext>
                </a:extLst>
              </a:tr>
              <a:tr h="155405">
                <a:tc>
                  <a:txBody>
                    <a:bodyPr/>
                    <a:lstStyle/>
                    <a:p>
                      <a:pPr algn="l" fontAlgn="ctr"/>
                      <a:r>
                        <a:rPr lang="pt-BR" sz="1200" u="none" strike="noStrike">
                          <a:effectLst/>
                        </a:rPr>
                        <a:t>PR</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Erasto Gaertner</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1732951425"/>
                  </a:ext>
                </a:extLst>
              </a:tr>
              <a:tr h="155405">
                <a:tc>
                  <a:txBody>
                    <a:bodyPr/>
                    <a:lstStyle/>
                    <a:p>
                      <a:pPr algn="l" fontAlgn="ctr"/>
                      <a:r>
                        <a:rPr lang="pt-BR" sz="1200" u="none" strike="noStrike">
                          <a:effectLst/>
                        </a:rPr>
                        <a:t>RJ</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IFF</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900848558"/>
                  </a:ext>
                </a:extLst>
              </a:tr>
              <a:tr h="155405">
                <a:tc>
                  <a:txBody>
                    <a:bodyPr/>
                    <a:lstStyle/>
                    <a:p>
                      <a:pPr algn="l" fontAlgn="ctr"/>
                      <a:r>
                        <a:rPr lang="pt-BR" sz="1200" u="none" strike="noStrike">
                          <a:effectLst/>
                        </a:rPr>
                        <a:t>RS</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HC POA</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1023847704"/>
                  </a:ext>
                </a:extLst>
              </a:tr>
              <a:tr h="155405">
                <a:tc>
                  <a:txBody>
                    <a:bodyPr/>
                    <a:lstStyle/>
                    <a:p>
                      <a:pPr algn="l" fontAlgn="ctr"/>
                      <a:r>
                        <a:rPr lang="pt-BR" sz="1200" u="none" strike="noStrike">
                          <a:effectLst/>
                        </a:rPr>
                        <a:t>RS</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HUSM HOSPITAL UNIVERSITARIO DE SANTA MARIA</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392737040"/>
                  </a:ext>
                </a:extLst>
              </a:tr>
              <a:tr h="155405">
                <a:tc>
                  <a:txBody>
                    <a:bodyPr/>
                    <a:lstStyle/>
                    <a:p>
                      <a:pPr algn="l" fontAlgn="ctr"/>
                      <a:r>
                        <a:rPr lang="pt-BR" sz="1200" u="none" strike="noStrike">
                          <a:effectLst/>
                        </a:rPr>
                        <a:t>SC</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INFANTIL JOANA DE GUSMAO</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1652889875"/>
                  </a:ext>
                </a:extLst>
              </a:tr>
              <a:tr h="155405">
                <a:tc>
                  <a:txBody>
                    <a:bodyPr/>
                    <a:lstStyle/>
                    <a:p>
                      <a:pPr algn="l" fontAlgn="ctr"/>
                      <a:r>
                        <a:rPr lang="pt-BR" sz="1200" u="none" strike="noStrike">
                          <a:effectLst/>
                        </a:rPr>
                        <a:t>SC</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ASSOCIAÇÃO RENAL VIDA</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216632855"/>
                  </a:ext>
                </a:extLst>
              </a:tr>
              <a:tr h="155405">
                <a:tc>
                  <a:txBody>
                    <a:bodyPr/>
                    <a:lstStyle/>
                    <a:p>
                      <a:pPr algn="l" fontAlgn="ctr"/>
                      <a:r>
                        <a:rPr lang="pt-BR" sz="1200" u="none" strike="noStrike">
                          <a:effectLst/>
                        </a:rPr>
                        <a:t>SP</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HC DA UNICAMP</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4205582487"/>
                  </a:ext>
                </a:extLst>
              </a:tr>
              <a:tr h="155405">
                <a:tc>
                  <a:txBody>
                    <a:bodyPr/>
                    <a:lstStyle/>
                    <a:p>
                      <a:pPr algn="l" fontAlgn="ctr"/>
                      <a:r>
                        <a:rPr lang="pt-BR" sz="1200" u="none" strike="noStrike">
                          <a:effectLst/>
                        </a:rPr>
                        <a:t>SP</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HC DE RIBEIRAO PRETO</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4280140868"/>
                  </a:ext>
                </a:extLst>
              </a:tr>
              <a:tr h="155405">
                <a:tc>
                  <a:txBody>
                    <a:bodyPr/>
                    <a:lstStyle/>
                    <a:p>
                      <a:pPr algn="l" fontAlgn="ctr"/>
                      <a:r>
                        <a:rPr lang="pt-BR" sz="1200" u="none" strike="noStrike">
                          <a:effectLst/>
                        </a:rPr>
                        <a:t>SP</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a:effectLst/>
                        </a:rPr>
                        <a:t>HOSPITAL DE BASE DE SAO JOSE DO RIO PRETO</a:t>
                      </a:r>
                      <a:endParaRPr lang="pt-BR" sz="1200" b="0" i="0" u="none" strike="noStrike">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3278218529"/>
                  </a:ext>
                </a:extLst>
              </a:tr>
              <a:tr h="155405">
                <a:tc>
                  <a:txBody>
                    <a:bodyPr/>
                    <a:lstStyle/>
                    <a:p>
                      <a:pPr algn="l" fontAlgn="ctr"/>
                      <a:r>
                        <a:rPr lang="pt-BR" sz="1200" u="none" strike="noStrike">
                          <a:effectLst/>
                        </a:rPr>
                        <a:t>SP</a:t>
                      </a:r>
                      <a:endParaRPr lang="pt-BR" sz="1200" b="0" i="0" u="none" strike="noStrike">
                        <a:solidFill>
                          <a:srgbClr val="000000"/>
                        </a:solidFill>
                        <a:effectLst/>
                        <a:latin typeface="Calibri" panose="020F0502020204030204" pitchFamily="34" charset="0"/>
                      </a:endParaRPr>
                    </a:p>
                  </a:txBody>
                  <a:tcPr marL="6475" marR="6475" marT="6475" marB="0" anchor="ctr"/>
                </a:tc>
                <a:tc>
                  <a:txBody>
                    <a:bodyPr/>
                    <a:lstStyle/>
                    <a:p>
                      <a:pPr algn="l" fontAlgn="ctr"/>
                      <a:r>
                        <a:rPr lang="pt-BR" sz="1200" u="none" strike="noStrike" dirty="0">
                          <a:effectLst/>
                        </a:rPr>
                        <a:t>AMBULATÓRIO DE ESPECIALIDADE DA FUABC/FACULDADE DE MEDICINA ABC/SANTO ANDRÉ</a:t>
                      </a:r>
                      <a:endParaRPr lang="pt-BR" sz="1200" b="0" i="0" u="none" strike="noStrike" dirty="0">
                        <a:solidFill>
                          <a:srgbClr val="000000"/>
                        </a:solidFill>
                        <a:effectLst/>
                        <a:latin typeface="Calibri" panose="020F0502020204030204" pitchFamily="34" charset="0"/>
                      </a:endParaRPr>
                    </a:p>
                  </a:txBody>
                  <a:tcPr marL="6475" marR="6475" marT="6475" marB="0" anchor="ctr"/>
                </a:tc>
                <a:extLst>
                  <a:ext uri="{0D108BD9-81ED-4DB2-BD59-A6C34878D82A}">
                    <a16:rowId xmlns:a16="http://schemas.microsoft.com/office/drawing/2014/main" val="850770991"/>
                  </a:ext>
                </a:extLst>
              </a:tr>
            </a:tbl>
          </a:graphicData>
        </a:graphic>
      </p:graphicFrame>
      <p:sp>
        <p:nvSpPr>
          <p:cNvPr id="4" name="Título 3">
            <a:extLst>
              <a:ext uri="{FF2B5EF4-FFF2-40B4-BE49-F238E27FC236}">
                <a16:creationId xmlns:a16="http://schemas.microsoft.com/office/drawing/2014/main" id="{D7A1D38E-3421-8983-AED3-4AD337076E8D}"/>
              </a:ext>
            </a:extLst>
          </p:cNvPr>
          <p:cNvSpPr>
            <a:spLocks noGrp="1"/>
          </p:cNvSpPr>
          <p:nvPr>
            <p:ph type="title"/>
          </p:nvPr>
        </p:nvSpPr>
        <p:spPr>
          <a:xfrm>
            <a:off x="828675" y="273949"/>
            <a:ext cx="10534650" cy="758825"/>
          </a:xfrm>
        </p:spPr>
        <p:txBody>
          <a:bodyPr/>
          <a:lstStyle/>
          <a:p>
            <a:r>
              <a:rPr lang="pt-BR" dirty="0"/>
              <a:t>A rede habilitada – doenças raras</a:t>
            </a:r>
          </a:p>
        </p:txBody>
      </p:sp>
      <p:pic>
        <p:nvPicPr>
          <p:cNvPr id="6" name="Imagem 5">
            <a:extLst>
              <a:ext uri="{FF2B5EF4-FFF2-40B4-BE49-F238E27FC236}">
                <a16:creationId xmlns:a16="http://schemas.microsoft.com/office/drawing/2014/main" id="{DBE6753A-7BE3-2D20-F57B-F966F203E2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4587" y="41797"/>
            <a:ext cx="2562485" cy="464303"/>
          </a:xfrm>
          <a:prstGeom prst="rect">
            <a:avLst/>
          </a:prstGeom>
        </p:spPr>
      </p:pic>
    </p:spTree>
    <p:extLst>
      <p:ext uri="{BB962C8B-B14F-4D97-AF65-F5344CB8AC3E}">
        <p14:creationId xmlns:p14="http://schemas.microsoft.com/office/powerpoint/2010/main" val="257628908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10" name="CaixaDeTexto 9"/>
          <p:cNvSpPr txBox="1"/>
          <p:nvPr/>
        </p:nvSpPr>
        <p:spPr>
          <a:xfrm>
            <a:off x="440265" y="1652861"/>
            <a:ext cx="5350935" cy="4319131"/>
          </a:xfrm>
          <a:prstGeom prst="rect">
            <a:avLst/>
          </a:prstGeom>
          <a:noFill/>
        </p:spPr>
        <p:txBody>
          <a:bodyPr wrap="square" rtlCol="0">
            <a:spAutoFit/>
          </a:bodyPr>
          <a:lstStyle/>
          <a:p>
            <a:pPr marL="285750" indent="-285750">
              <a:spcBef>
                <a:spcPts val="800"/>
              </a:spcBef>
              <a:spcAft>
                <a:spcPts val="800"/>
              </a:spcAft>
              <a:buFont typeface="Wingdings" panose="05000000000000000000" pitchFamily="2" charset="2"/>
              <a:buChar char="Ø"/>
            </a:pPr>
            <a:r>
              <a:rPr lang="pt-BR" dirty="0">
                <a:latin typeface="Calibri" panose="020F0502020204030204" pitchFamily="34" charset="0"/>
                <a:cs typeface="Calibri" panose="020F0502020204030204" pitchFamily="34" charset="0"/>
              </a:rPr>
              <a:t>Os exames moleculares, os testes genéticos e o aconselhamento genético são pagos por meio dos procedimentos aos estabelecimentos habilitados com os serviços de atenção especializada e de referência em doenças raras </a:t>
            </a:r>
            <a:r>
              <a:rPr lang="pt-BR" sz="1400" dirty="0">
                <a:latin typeface="Calibri" panose="020F0502020204030204" pitchFamily="34" charset="0"/>
                <a:cs typeface="Calibri" panose="020F0502020204030204" pitchFamily="34" charset="0"/>
              </a:rPr>
              <a:t>(PRC nº 2/2017, Anexo XXXVIII)  </a:t>
            </a:r>
          </a:p>
          <a:p>
            <a:pPr marL="285750" indent="-285750">
              <a:spcBef>
                <a:spcPts val="800"/>
              </a:spcBef>
              <a:spcAft>
                <a:spcPts val="800"/>
              </a:spcAft>
              <a:buFont typeface="Wingdings" panose="05000000000000000000" pitchFamily="2" charset="2"/>
              <a:buChar char="Ø"/>
            </a:pPr>
            <a:r>
              <a:rPr lang="pt-BR" dirty="0">
                <a:latin typeface="Calibri" panose="020F0502020204030204" pitchFamily="34" charset="0"/>
                <a:cs typeface="Calibri" panose="020F0502020204030204" pitchFamily="34" charset="0"/>
              </a:rPr>
              <a:t>Para além do pagamento por procedimentos, o MS institui incentivo financeiro de custeio mensal para os estabelecimentos habilitados</a:t>
            </a:r>
          </a:p>
          <a:p>
            <a:pPr marL="285750" indent="-285750">
              <a:spcBef>
                <a:spcPts val="800"/>
              </a:spcBef>
              <a:spcAft>
                <a:spcPts val="800"/>
              </a:spcAft>
              <a:buFont typeface="Wingdings" panose="05000000000000000000" pitchFamily="2" charset="2"/>
              <a:buChar char="Ø"/>
            </a:pPr>
            <a:r>
              <a:rPr lang="pt-BR" dirty="0">
                <a:latin typeface="Calibri" panose="020F0502020204030204" pitchFamily="34" charset="0"/>
                <a:cs typeface="Calibri" panose="020F0502020204030204" pitchFamily="34" charset="0"/>
              </a:rPr>
              <a:t>E além das habilitações, são lócus de atenção à saúde dos pacientes com doenças raras os hospitais universitários (federais e estaduais), em torno de 50 em todo o Brasil, e as associações de beneficentes e voluntários</a:t>
            </a:r>
          </a:p>
        </p:txBody>
      </p:sp>
      <p:graphicFrame>
        <p:nvGraphicFramePr>
          <p:cNvPr id="7" name="Tabela 6"/>
          <p:cNvGraphicFramePr>
            <a:graphicFrameLocks noGrp="1"/>
          </p:cNvGraphicFramePr>
          <p:nvPr/>
        </p:nvGraphicFramePr>
        <p:xfrm>
          <a:off x="6149173" y="1568191"/>
          <a:ext cx="5285957" cy="3641225"/>
        </p:xfrm>
        <a:graphic>
          <a:graphicData uri="http://schemas.openxmlformats.org/drawingml/2006/table">
            <a:tbl>
              <a:tblPr firstRow="1" firstCol="1" bandRow="1">
                <a:tableStyleId>{5A111915-BE36-4E01-A7E5-04B1672EAD32}</a:tableStyleId>
              </a:tblPr>
              <a:tblGrid>
                <a:gridCol w="785804">
                  <a:extLst>
                    <a:ext uri="{9D8B030D-6E8A-4147-A177-3AD203B41FA5}">
                      <a16:colId xmlns:a16="http://schemas.microsoft.com/office/drawing/2014/main" val="20000"/>
                    </a:ext>
                  </a:extLst>
                </a:gridCol>
                <a:gridCol w="4500153">
                  <a:extLst>
                    <a:ext uri="{9D8B030D-6E8A-4147-A177-3AD203B41FA5}">
                      <a16:colId xmlns:a16="http://schemas.microsoft.com/office/drawing/2014/main" val="20001"/>
                    </a:ext>
                  </a:extLst>
                </a:gridCol>
              </a:tblGrid>
              <a:tr h="171569">
                <a:tc>
                  <a:txBody>
                    <a:bodyPr/>
                    <a:lstStyle/>
                    <a:p>
                      <a:pPr algn="ctr">
                        <a:spcAft>
                          <a:spcPts val="0"/>
                        </a:spcAft>
                      </a:pPr>
                      <a:r>
                        <a:rPr lang="pt-B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Código</a:t>
                      </a:r>
                      <a:endParaRPr lang="pt-BR" sz="1100" b="1" dirty="0">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lgn="ctr">
                        <a:spcAft>
                          <a:spcPts val="0"/>
                        </a:spcAft>
                      </a:pPr>
                      <a:r>
                        <a:rPr lang="pt-B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Procedimento</a:t>
                      </a:r>
                      <a:endParaRPr lang="pt-BR" sz="1100" b="1" dirty="0">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0"/>
                  </a:ext>
                </a:extLst>
              </a:tr>
              <a:tr h="234154">
                <a:tc>
                  <a:txBody>
                    <a:bodyPr/>
                    <a:lstStyle/>
                    <a:p>
                      <a:pPr algn="ctr">
                        <a:spcAft>
                          <a:spcPts val="0"/>
                        </a:spcAft>
                      </a:pPr>
                      <a:r>
                        <a:rPr lang="pt-BR" sz="700" b="1" dirty="0">
                          <a:solidFill>
                            <a:schemeClr val="tx1"/>
                          </a:solidFill>
                          <a:effectLst/>
                          <a:latin typeface="Arial" panose="020B0604020202020204" pitchFamily="34" charset="0"/>
                          <a:cs typeface="Arial" panose="020B0604020202020204" pitchFamily="34" charset="0"/>
                        </a:rPr>
                        <a:t>03.01.01.019-6</a:t>
                      </a:r>
                      <a:endParaRPr lang="pt-BR" sz="700" b="1" dirty="0">
                        <a:solidFill>
                          <a:schemeClr val="tx1"/>
                        </a:solidFill>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b="1" dirty="0">
                          <a:solidFill>
                            <a:schemeClr val="tx1"/>
                          </a:solidFill>
                          <a:effectLst/>
                          <a:latin typeface="Arial" panose="020B0604020202020204" pitchFamily="34" charset="0"/>
                          <a:cs typeface="Arial" panose="020B0604020202020204" pitchFamily="34" charset="0"/>
                        </a:rPr>
                        <a:t>Avaliação clínica para diagnóstico de doenças raras - Eixo I: 1 - Anomalias congênitas ou de manifestação tardia</a:t>
                      </a:r>
                      <a:endParaRPr lang="pt-BR" sz="700" b="1" dirty="0">
                        <a:solidFill>
                          <a:schemeClr val="tx1"/>
                        </a:solidFill>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1"/>
                  </a:ext>
                </a:extLst>
              </a:tr>
              <a:tr h="169229">
                <a:tc>
                  <a:txBody>
                    <a:bodyPr/>
                    <a:lstStyle/>
                    <a:p>
                      <a:pPr algn="ctr">
                        <a:spcAft>
                          <a:spcPts val="0"/>
                        </a:spcAft>
                      </a:pPr>
                      <a:r>
                        <a:rPr lang="pt-BR" sz="700" b="1" dirty="0">
                          <a:solidFill>
                            <a:schemeClr val="tx1"/>
                          </a:solidFill>
                          <a:effectLst/>
                          <a:latin typeface="Arial" panose="020B0604020202020204" pitchFamily="34" charset="0"/>
                          <a:cs typeface="Arial" panose="020B0604020202020204" pitchFamily="34" charset="0"/>
                        </a:rPr>
                        <a:t>03.01.01.020-0</a:t>
                      </a:r>
                      <a:endParaRPr lang="pt-BR" sz="700" b="1" dirty="0">
                        <a:solidFill>
                          <a:schemeClr val="tx1"/>
                        </a:solidFill>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b="1" dirty="0">
                          <a:solidFill>
                            <a:schemeClr val="tx1"/>
                          </a:solidFill>
                          <a:effectLst/>
                          <a:latin typeface="Arial" panose="020B0604020202020204" pitchFamily="34" charset="0"/>
                          <a:cs typeface="Arial" panose="020B0604020202020204" pitchFamily="34" charset="0"/>
                        </a:rPr>
                        <a:t>Avaliação clínica para diagnóstico de doenças raras - Eixo I: 2 - Deficiência intelectual</a:t>
                      </a:r>
                      <a:endParaRPr lang="pt-BR" sz="700" b="1" dirty="0">
                        <a:solidFill>
                          <a:schemeClr val="tx1"/>
                        </a:solidFill>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2"/>
                  </a:ext>
                </a:extLst>
              </a:tr>
              <a:tr h="228759">
                <a:tc>
                  <a:txBody>
                    <a:bodyPr/>
                    <a:lstStyle/>
                    <a:p>
                      <a:pPr algn="ctr">
                        <a:spcAft>
                          <a:spcPts val="0"/>
                        </a:spcAft>
                      </a:pPr>
                      <a:r>
                        <a:rPr lang="pt-BR" sz="700" b="1" dirty="0">
                          <a:solidFill>
                            <a:schemeClr val="tx1"/>
                          </a:solidFill>
                          <a:effectLst/>
                          <a:latin typeface="Arial" panose="020B0604020202020204" pitchFamily="34" charset="0"/>
                          <a:cs typeface="Arial" panose="020B0604020202020204" pitchFamily="34" charset="0"/>
                        </a:rPr>
                        <a:t>03.01.01.021-8</a:t>
                      </a:r>
                      <a:endParaRPr lang="pt-BR" sz="700" b="1" dirty="0">
                        <a:solidFill>
                          <a:schemeClr val="tx1"/>
                        </a:solidFill>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b="1" dirty="0">
                          <a:solidFill>
                            <a:schemeClr val="tx1"/>
                          </a:solidFill>
                          <a:effectLst/>
                          <a:latin typeface="Arial" panose="020B0604020202020204" pitchFamily="34" charset="0"/>
                          <a:cs typeface="Arial" panose="020B0604020202020204" pitchFamily="34" charset="0"/>
                        </a:rPr>
                        <a:t>Avaliação clínica para diagnóstico de doenças raras - Eixo I: 3 – Erros inatos do metabolismo</a:t>
                      </a:r>
                      <a:endParaRPr lang="pt-BR" sz="700" b="1" dirty="0">
                        <a:solidFill>
                          <a:schemeClr val="tx1"/>
                        </a:solidFill>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3"/>
                  </a:ext>
                </a:extLst>
              </a:tr>
              <a:tr h="169229">
                <a:tc>
                  <a:txBody>
                    <a:bodyPr/>
                    <a:lstStyle/>
                    <a:p>
                      <a:pPr algn="ctr">
                        <a:spcAft>
                          <a:spcPts val="0"/>
                        </a:spcAft>
                      </a:pPr>
                      <a:r>
                        <a:rPr lang="pt-BR" sz="700" b="1" dirty="0">
                          <a:effectLst/>
                          <a:latin typeface="Arial" panose="020B0604020202020204" pitchFamily="34" charset="0"/>
                          <a:cs typeface="Arial" panose="020B0604020202020204" pitchFamily="34" charset="0"/>
                        </a:rPr>
                        <a:t>03.01.01.022-6</a:t>
                      </a:r>
                      <a:endParaRPr lang="pt-BR" sz="700" b="1"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b="1" dirty="0">
                          <a:effectLst/>
                          <a:latin typeface="Arial" panose="020B0604020202020204" pitchFamily="34" charset="0"/>
                          <a:cs typeface="Arial" panose="020B0604020202020204" pitchFamily="34" charset="0"/>
                        </a:rPr>
                        <a:t>Aconselhamento genético</a:t>
                      </a:r>
                      <a:endParaRPr lang="pt-BR" sz="700" b="1"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4"/>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02.02.10.005-7</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lgn="just">
                        <a:spcAft>
                          <a:spcPts val="0"/>
                        </a:spcAft>
                      </a:pPr>
                      <a:r>
                        <a:rPr lang="pt-BR" sz="700" dirty="0">
                          <a:effectLst/>
                          <a:latin typeface="Arial" panose="020B0604020202020204" pitchFamily="34" charset="0"/>
                          <a:cs typeface="Arial" panose="020B0604020202020204" pitchFamily="34" charset="0"/>
                        </a:rPr>
                        <a:t>Focalização isoelétrica da </a:t>
                      </a:r>
                      <a:r>
                        <a:rPr lang="pt-BR" sz="700" dirty="0" err="1">
                          <a:effectLst/>
                          <a:latin typeface="Arial" panose="020B0604020202020204" pitchFamily="34" charset="0"/>
                          <a:cs typeface="Arial" panose="020B0604020202020204" pitchFamily="34" charset="0"/>
                        </a:rPr>
                        <a:t>transferrina</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5"/>
                  </a:ext>
                </a:extLst>
              </a:tr>
              <a:tr h="169229">
                <a:tc>
                  <a:txBody>
                    <a:bodyPr/>
                    <a:lstStyle/>
                    <a:p>
                      <a:pPr algn="ctr">
                        <a:spcAft>
                          <a:spcPts val="0"/>
                        </a:spcAft>
                      </a:pPr>
                      <a:r>
                        <a:rPr lang="pt-BR" sz="700">
                          <a:effectLst/>
                          <a:latin typeface="Arial" panose="020B0604020202020204" pitchFamily="34" charset="0"/>
                          <a:cs typeface="Arial" panose="020B0604020202020204" pitchFamily="34" charset="0"/>
                        </a:rPr>
                        <a:t>02.02.10.006-5</a:t>
                      </a:r>
                      <a:endParaRPr lang="pt-BR" sz="70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Análise de DNA pela técnica de Southern </a:t>
                      </a:r>
                      <a:r>
                        <a:rPr lang="pt-BR" sz="700" dirty="0" err="1">
                          <a:effectLst/>
                          <a:latin typeface="Arial" panose="020B0604020202020204" pitchFamily="34" charset="0"/>
                          <a:cs typeface="Arial" panose="020B0604020202020204" pitchFamily="34" charset="0"/>
                        </a:rPr>
                        <a:t>Blot</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6"/>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02.02.10.007-3</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Análise de DNA por MLPA</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7"/>
                  </a:ext>
                </a:extLst>
              </a:tr>
              <a:tr h="234154">
                <a:tc>
                  <a:txBody>
                    <a:bodyPr/>
                    <a:lstStyle/>
                    <a:p>
                      <a:pPr algn="ctr">
                        <a:spcAft>
                          <a:spcPts val="0"/>
                        </a:spcAft>
                      </a:pPr>
                      <a:r>
                        <a:rPr lang="pt-BR" sz="700" dirty="0">
                          <a:effectLst/>
                          <a:latin typeface="Arial" panose="020B0604020202020204" pitchFamily="34" charset="0"/>
                          <a:cs typeface="Arial" panose="020B0604020202020204" pitchFamily="34" charset="0"/>
                        </a:rPr>
                        <a:t>02.02.10.008-1</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Identificação de mutação/rearranjos por PCR, PCR sensível a </a:t>
                      </a:r>
                      <a:r>
                        <a:rPr lang="pt-BR" sz="700" dirty="0" err="1">
                          <a:effectLst/>
                          <a:latin typeface="Arial" panose="020B0604020202020204" pitchFamily="34" charset="0"/>
                          <a:cs typeface="Arial" panose="020B0604020202020204" pitchFamily="34" charset="0"/>
                        </a:rPr>
                        <a:t>metilação</a:t>
                      </a:r>
                      <a:r>
                        <a:rPr lang="pt-BR" sz="700" dirty="0">
                          <a:effectLst/>
                          <a:latin typeface="Arial" panose="020B0604020202020204" pitchFamily="34" charset="0"/>
                          <a:cs typeface="Arial" panose="020B0604020202020204" pitchFamily="34" charset="0"/>
                        </a:rPr>
                        <a:t>, </a:t>
                      </a:r>
                      <a:r>
                        <a:rPr lang="pt-BR" sz="700" dirty="0" err="1">
                          <a:effectLst/>
                          <a:latin typeface="Arial" panose="020B0604020202020204" pitchFamily="34" charset="0"/>
                          <a:cs typeface="Arial" panose="020B0604020202020204" pitchFamily="34" charset="0"/>
                        </a:rPr>
                        <a:t>qPCR</a:t>
                      </a:r>
                      <a:r>
                        <a:rPr lang="pt-BR" sz="700" dirty="0">
                          <a:effectLst/>
                          <a:latin typeface="Arial" panose="020B0604020202020204" pitchFamily="34" charset="0"/>
                          <a:cs typeface="Arial" panose="020B0604020202020204" pitchFamily="34" charset="0"/>
                        </a:rPr>
                        <a:t> e </a:t>
                      </a:r>
                      <a:r>
                        <a:rPr lang="pt-BR" sz="700" dirty="0" err="1">
                          <a:effectLst/>
                          <a:latin typeface="Arial" panose="020B0604020202020204" pitchFamily="34" charset="0"/>
                          <a:cs typeface="Arial" panose="020B0604020202020204" pitchFamily="34" charset="0"/>
                        </a:rPr>
                        <a:t>qPCR</a:t>
                      </a:r>
                      <a:r>
                        <a:rPr lang="pt-BR" sz="700" dirty="0">
                          <a:effectLst/>
                          <a:latin typeface="Arial" panose="020B0604020202020204" pitchFamily="34" charset="0"/>
                          <a:cs typeface="Arial" panose="020B0604020202020204" pitchFamily="34" charset="0"/>
                        </a:rPr>
                        <a:t> sensível à </a:t>
                      </a:r>
                      <a:r>
                        <a:rPr lang="pt-BR" sz="700" dirty="0" err="1">
                          <a:effectLst/>
                          <a:latin typeface="Arial" panose="020B0604020202020204" pitchFamily="34" charset="0"/>
                          <a:cs typeface="Arial" panose="020B0604020202020204" pitchFamily="34" charset="0"/>
                        </a:rPr>
                        <a:t>metilação</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8"/>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02.02.10.009-0</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FISH em metáfase ou núcleo interfásico, por doença</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09"/>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02.02.10.010-3</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Identificação de Alteração Cromossômica </a:t>
                      </a:r>
                      <a:r>
                        <a:rPr lang="pt-BR" sz="700" dirty="0" err="1">
                          <a:effectLst/>
                          <a:latin typeface="Arial" panose="020B0604020202020204" pitchFamily="34" charset="0"/>
                          <a:cs typeface="Arial" panose="020B0604020202020204" pitchFamily="34" charset="0"/>
                        </a:rPr>
                        <a:t>Submicroscópica</a:t>
                      </a:r>
                      <a:r>
                        <a:rPr lang="pt-BR" sz="700" dirty="0">
                          <a:effectLst/>
                          <a:latin typeface="Arial" panose="020B0604020202020204" pitchFamily="34" charset="0"/>
                          <a:cs typeface="Arial" panose="020B0604020202020204" pitchFamily="34" charset="0"/>
                        </a:rPr>
                        <a:t> por </a:t>
                      </a:r>
                      <a:r>
                        <a:rPr lang="pt-BR" sz="700" dirty="0" err="1">
                          <a:effectLst/>
                          <a:latin typeface="Arial" panose="020B0604020202020204" pitchFamily="34" charset="0"/>
                          <a:cs typeface="Arial" panose="020B0604020202020204" pitchFamily="34" charset="0"/>
                        </a:rPr>
                        <a:t>Array</a:t>
                      </a:r>
                      <a:r>
                        <a:rPr lang="pt-BR" sz="700" dirty="0">
                          <a:effectLst/>
                          <a:latin typeface="Arial" panose="020B0604020202020204" pitchFamily="34" charset="0"/>
                          <a:cs typeface="Arial" panose="020B0604020202020204" pitchFamily="34" charset="0"/>
                        </a:rPr>
                        <a:t>-CGH</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0"/>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02.02.10.011-1</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Identificação de mutação por sequenciamento por </a:t>
                      </a:r>
                      <a:r>
                        <a:rPr lang="pt-BR" sz="700" dirty="0" err="1">
                          <a:effectLst/>
                          <a:latin typeface="Arial" panose="020B0604020202020204" pitchFamily="34" charset="0"/>
                          <a:cs typeface="Arial" panose="020B0604020202020204" pitchFamily="34" charset="0"/>
                        </a:rPr>
                        <a:t>amplicon</a:t>
                      </a:r>
                      <a:r>
                        <a:rPr lang="pt-BR" sz="700" dirty="0">
                          <a:effectLst/>
                          <a:latin typeface="Arial" panose="020B0604020202020204" pitchFamily="34" charset="0"/>
                          <a:cs typeface="Arial" panose="020B0604020202020204" pitchFamily="34" charset="0"/>
                        </a:rPr>
                        <a:t> até 500 pares de bases</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1"/>
                  </a:ext>
                </a:extLst>
              </a:tr>
              <a:tr h="234154">
                <a:tc>
                  <a:txBody>
                    <a:bodyPr/>
                    <a:lstStyle/>
                    <a:p>
                      <a:pPr algn="ctr">
                        <a:spcAft>
                          <a:spcPts val="0"/>
                        </a:spcAft>
                      </a:pPr>
                      <a:r>
                        <a:rPr lang="pt-BR" sz="700" dirty="0">
                          <a:effectLst/>
                          <a:latin typeface="Arial" panose="020B0604020202020204" pitchFamily="34" charset="0"/>
                          <a:cs typeface="Arial" panose="020B0604020202020204" pitchFamily="34" charset="0"/>
                        </a:rPr>
                        <a:t>02.02.10.012-0</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Identificação de </a:t>
                      </a:r>
                      <a:r>
                        <a:rPr lang="pt-BR" sz="700" dirty="0" err="1">
                          <a:effectLst/>
                          <a:latin typeface="Arial" panose="020B0604020202020204" pitchFamily="34" charset="0"/>
                          <a:cs typeface="Arial" panose="020B0604020202020204" pitchFamily="34" charset="0"/>
                        </a:rPr>
                        <a:t>glicosaminoglicanos</a:t>
                      </a:r>
                      <a:r>
                        <a:rPr lang="pt-BR" sz="700" dirty="0">
                          <a:effectLst/>
                          <a:latin typeface="Arial" panose="020B0604020202020204" pitchFamily="34" charset="0"/>
                          <a:cs typeface="Arial" panose="020B0604020202020204" pitchFamily="34" charset="0"/>
                        </a:rPr>
                        <a:t> urinários por cromatografia em camada delgada, eletroforese e dosagem quantitativa</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2"/>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02.02.10.013-8</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Identificação de oligossacarídeos e </a:t>
                      </a:r>
                      <a:r>
                        <a:rPr lang="pt-BR" sz="700" dirty="0" err="1">
                          <a:effectLst/>
                          <a:latin typeface="Arial" panose="020B0604020202020204" pitchFamily="34" charset="0"/>
                          <a:cs typeface="Arial" panose="020B0604020202020204" pitchFamily="34" charset="0"/>
                        </a:rPr>
                        <a:t>sialossacarídeos</a:t>
                      </a:r>
                      <a:r>
                        <a:rPr lang="pt-BR" sz="700" dirty="0">
                          <a:effectLst/>
                          <a:latin typeface="Arial" panose="020B0604020202020204" pitchFamily="34" charset="0"/>
                          <a:cs typeface="Arial" panose="020B0604020202020204" pitchFamily="34" charset="0"/>
                        </a:rPr>
                        <a:t> por cromatografia (camada delgada)</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3"/>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02.02.10.014-6</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Dosagem quantitativa de </a:t>
                      </a:r>
                      <a:r>
                        <a:rPr lang="pt-BR" sz="700" dirty="0" err="1">
                          <a:effectLst/>
                          <a:latin typeface="Arial" panose="020B0604020202020204" pitchFamily="34" charset="0"/>
                          <a:cs typeface="Arial" panose="020B0604020202020204" pitchFamily="34" charset="0"/>
                        </a:rPr>
                        <a:t>carnitina</a:t>
                      </a:r>
                      <a:r>
                        <a:rPr lang="pt-BR" sz="700" dirty="0">
                          <a:effectLst/>
                          <a:latin typeface="Arial" panose="020B0604020202020204" pitchFamily="34" charset="0"/>
                          <a:cs typeface="Arial" panose="020B0604020202020204" pitchFamily="34" charset="0"/>
                        </a:rPr>
                        <a:t>, perfil de </a:t>
                      </a:r>
                      <a:r>
                        <a:rPr lang="pt-BR" sz="700" dirty="0" err="1">
                          <a:effectLst/>
                          <a:latin typeface="Arial" panose="020B0604020202020204" pitchFamily="34" charset="0"/>
                          <a:cs typeface="Arial" panose="020B0604020202020204" pitchFamily="34" charset="0"/>
                        </a:rPr>
                        <a:t>acilcarnitinas</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4"/>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 10.015-4</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Dosagem quantitativa de aminoácidos</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5"/>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02.02.10.016-2</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Dosagem quantitativa de ácidos orgânicos</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6"/>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02.02.10.017-0</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Ensaios enzimáticos no plasma e leucócitos para diagnóstico de erros inatos do metabolismo</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7"/>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02.02.10.018-9</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Ensaios enzimáticos em eritrócitos para diagnóstico de erros inatos do metabolismo</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8"/>
                  </a:ext>
                </a:extLst>
              </a:tr>
              <a:tr h="169229">
                <a:tc>
                  <a:txBody>
                    <a:bodyPr/>
                    <a:lstStyle/>
                    <a:p>
                      <a:pPr algn="ctr">
                        <a:spcAft>
                          <a:spcPts val="0"/>
                        </a:spcAft>
                      </a:pPr>
                      <a:r>
                        <a:rPr lang="pt-BR" sz="700" dirty="0">
                          <a:effectLst/>
                          <a:latin typeface="Arial" panose="020B0604020202020204" pitchFamily="34" charset="0"/>
                          <a:cs typeface="Arial" panose="020B0604020202020204" pitchFamily="34" charset="0"/>
                        </a:rPr>
                        <a:t>02.02.10.019-7</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tc>
                  <a:txBody>
                    <a:bodyPr/>
                    <a:lstStyle/>
                    <a:p>
                      <a:pPr>
                        <a:spcAft>
                          <a:spcPts val="0"/>
                        </a:spcAft>
                      </a:pPr>
                      <a:r>
                        <a:rPr lang="pt-BR" sz="700" dirty="0">
                          <a:effectLst/>
                          <a:latin typeface="Arial" panose="020B0604020202020204" pitchFamily="34" charset="0"/>
                          <a:cs typeface="Arial" panose="020B0604020202020204" pitchFamily="34" charset="0"/>
                        </a:rPr>
                        <a:t>Ensaios enzimáticos em tecido cultivado para diagnóstico de erros inatos do metabolismo</a:t>
                      </a:r>
                      <a:endParaRPr lang="pt-BR" sz="700" dirty="0">
                        <a:effectLst/>
                        <a:latin typeface="Arial" panose="020B0604020202020204" pitchFamily="34" charset="0"/>
                        <a:ea typeface="Times New Roman"/>
                        <a:cs typeface="Arial" panose="020B0604020202020204" pitchFamily="34" charset="0"/>
                      </a:endParaRPr>
                    </a:p>
                  </a:txBody>
                  <a:tcPr marL="32509" marR="32509" marT="0" marB="0" anchor="ctr"/>
                </a:tc>
                <a:extLst>
                  <a:ext uri="{0D108BD9-81ED-4DB2-BD59-A6C34878D82A}">
                    <a16:rowId xmlns:a16="http://schemas.microsoft.com/office/drawing/2014/main" val="10019"/>
                  </a:ext>
                </a:extLst>
              </a:tr>
            </a:tbl>
          </a:graphicData>
        </a:graphic>
      </p:graphicFrame>
      <p:sp>
        <p:nvSpPr>
          <p:cNvPr id="2" name="CaixaDeTexto 1"/>
          <p:cNvSpPr txBox="1"/>
          <p:nvPr/>
        </p:nvSpPr>
        <p:spPr>
          <a:xfrm>
            <a:off x="6149172" y="5333999"/>
            <a:ext cx="5285957" cy="738664"/>
          </a:xfrm>
          <a:prstGeom prst="rect">
            <a:avLst/>
          </a:prstGeom>
          <a:solidFill>
            <a:schemeClr val="accent1">
              <a:tint val="40000"/>
            </a:schemeClr>
          </a:solidFill>
        </p:spPr>
        <p:txBody>
          <a:bodyPr wrap="square" rtlCol="0">
            <a:spAutoFit/>
          </a:bodyPr>
          <a:lstStyle/>
          <a:p>
            <a:r>
              <a:rPr lang="pt-BR" sz="1400" dirty="0">
                <a:latin typeface="Calibri" panose="020F0502020204030204" pitchFamily="34" charset="0"/>
                <a:cs typeface="Calibri" panose="020F0502020204030204" pitchFamily="34" charset="0"/>
              </a:rPr>
              <a:t>- Avaliação clínica para diagnóstico de DR – entre </a:t>
            </a:r>
            <a:r>
              <a:rPr lang="pt-BR" sz="1400" b="1" dirty="0">
                <a:latin typeface="Calibri" panose="020F0502020204030204" pitchFamily="34" charset="0"/>
                <a:cs typeface="Calibri" panose="020F0502020204030204" pitchFamily="34" charset="0"/>
              </a:rPr>
              <a:t>R$ 600</a:t>
            </a:r>
            <a:r>
              <a:rPr lang="pt-BR" sz="1400" dirty="0">
                <a:latin typeface="Calibri" panose="020F0502020204030204" pitchFamily="34" charset="0"/>
                <a:cs typeface="Calibri" panose="020F0502020204030204" pitchFamily="34" charset="0"/>
              </a:rPr>
              <a:t> e </a:t>
            </a:r>
            <a:r>
              <a:rPr lang="pt-BR" sz="1400" b="1" dirty="0">
                <a:latin typeface="Calibri" panose="020F0502020204030204" pitchFamily="34" charset="0"/>
                <a:cs typeface="Calibri" panose="020F0502020204030204" pitchFamily="34" charset="0"/>
              </a:rPr>
              <a:t>R$ 800</a:t>
            </a:r>
            <a:r>
              <a:rPr lang="pt-BR" sz="1400" dirty="0">
                <a:latin typeface="Calibri" panose="020F0502020204030204" pitchFamily="34" charset="0"/>
                <a:cs typeface="Calibri" panose="020F0502020204030204" pitchFamily="34" charset="0"/>
              </a:rPr>
              <a:t>, com APAC de continuidade </a:t>
            </a:r>
            <a:r>
              <a:rPr lang="pt-BR" sz="1200" dirty="0">
                <a:latin typeface="Calibri" panose="020F0502020204030204" pitchFamily="34" charset="0"/>
                <a:cs typeface="Calibri" panose="020F0502020204030204" pitchFamily="34" charset="0"/>
              </a:rPr>
              <a:t>(prorrogável por mais 2 meses) </a:t>
            </a:r>
          </a:p>
          <a:p>
            <a:r>
              <a:rPr lang="pt-BR" sz="1400" dirty="0">
                <a:latin typeface="Calibri" panose="020F0502020204030204" pitchFamily="34" charset="0"/>
                <a:cs typeface="Calibri" panose="020F0502020204030204" pitchFamily="34" charset="0"/>
              </a:rPr>
              <a:t>- Aconselhamento genético – </a:t>
            </a:r>
            <a:r>
              <a:rPr lang="pt-BR" sz="1400" b="1" dirty="0">
                <a:latin typeface="Calibri" panose="020F0502020204030204" pitchFamily="34" charset="0"/>
                <a:cs typeface="Calibri" panose="020F0502020204030204" pitchFamily="34" charset="0"/>
              </a:rPr>
              <a:t>R$ 100,00</a:t>
            </a:r>
          </a:p>
        </p:txBody>
      </p:sp>
      <p:pic>
        <p:nvPicPr>
          <p:cNvPr id="3" name="Imagem 2">
            <a:extLst>
              <a:ext uri="{FF2B5EF4-FFF2-40B4-BE49-F238E27FC236}">
                <a16:creationId xmlns:a16="http://schemas.microsoft.com/office/drawing/2014/main" id="{CAD2A9C2-034D-9E3D-2820-FD4B3A7FA2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sp>
        <p:nvSpPr>
          <p:cNvPr id="4" name="Título 3">
            <a:extLst>
              <a:ext uri="{FF2B5EF4-FFF2-40B4-BE49-F238E27FC236}">
                <a16:creationId xmlns:a16="http://schemas.microsoft.com/office/drawing/2014/main" id="{7D58CF78-FC2C-3871-5AF4-A20F20674E2F}"/>
              </a:ext>
            </a:extLst>
          </p:cNvPr>
          <p:cNvSpPr>
            <a:spLocks noGrp="1"/>
          </p:cNvSpPr>
          <p:nvPr>
            <p:ph type="title"/>
          </p:nvPr>
        </p:nvSpPr>
        <p:spPr>
          <a:xfrm>
            <a:off x="838200" y="365125"/>
            <a:ext cx="10515600" cy="766853"/>
          </a:xfrm>
          <a:ln>
            <a:solidFill>
              <a:schemeClr val="tx2"/>
            </a:solidFill>
          </a:ln>
        </p:spPr>
        <p:txBody>
          <a:bodyPr/>
          <a:lstStyle/>
          <a:p>
            <a:r>
              <a:rPr lang="pt-BR" dirty="0"/>
              <a:t>Financiamento federal da rede habilitada</a:t>
            </a:r>
          </a:p>
        </p:txBody>
      </p:sp>
    </p:spTree>
    <p:extLst>
      <p:ext uri="{BB962C8B-B14F-4D97-AF65-F5344CB8AC3E}">
        <p14:creationId xmlns:p14="http://schemas.microsoft.com/office/powerpoint/2010/main" val="30019187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824627A-CA6A-61DA-ACE6-F29FF7AF0EAC}"/>
              </a:ext>
            </a:extLst>
          </p:cNvPr>
          <p:cNvSpPr>
            <a:spLocks noGrp="1"/>
          </p:cNvSpPr>
          <p:nvPr>
            <p:ph type="title"/>
          </p:nvPr>
        </p:nvSpPr>
        <p:spPr>
          <a:xfrm>
            <a:off x="838200" y="318473"/>
            <a:ext cx="10515600" cy="1053128"/>
          </a:xfrm>
          <a:ln>
            <a:solidFill>
              <a:schemeClr val="tx2"/>
            </a:solidFill>
          </a:ln>
        </p:spPr>
        <p:txBody>
          <a:bodyPr/>
          <a:lstStyle/>
          <a:p>
            <a:r>
              <a:rPr lang="pt-BR" dirty="0"/>
              <a:t>Condições raras</a:t>
            </a:r>
          </a:p>
        </p:txBody>
      </p:sp>
      <p:sp>
        <p:nvSpPr>
          <p:cNvPr id="4" name="Espaço Reservado para Número de Slide 3">
            <a:extLst>
              <a:ext uri="{FF2B5EF4-FFF2-40B4-BE49-F238E27FC236}">
                <a16:creationId xmlns:a16="http://schemas.microsoft.com/office/drawing/2014/main" id="{68BC3D80-F0AB-C70C-1C78-5DE78F13DF2A}"/>
              </a:ext>
            </a:extLst>
          </p:cNvPr>
          <p:cNvSpPr>
            <a:spLocks noGrp="1"/>
          </p:cNvSpPr>
          <p:nvPr>
            <p:ph type="sldNum" sz="quarter" idx="12"/>
          </p:nvPr>
        </p:nvSpPr>
        <p:spPr/>
        <p:txBody>
          <a:bodyPr/>
          <a:lstStyle/>
          <a:p>
            <a:fld id="{84D8F283-42EB-49E6-BE94-7869D2E0544E}" type="slidenum">
              <a:rPr lang="pt-BR" smtClean="0"/>
              <a:t>2</a:t>
            </a:fld>
            <a:endParaRPr lang="pt-BR"/>
          </a:p>
        </p:txBody>
      </p:sp>
      <p:graphicFrame>
        <p:nvGraphicFramePr>
          <p:cNvPr id="5" name="Espaço Reservado para Conteúdo 4">
            <a:extLst>
              <a:ext uri="{FF2B5EF4-FFF2-40B4-BE49-F238E27FC236}">
                <a16:creationId xmlns:a16="http://schemas.microsoft.com/office/drawing/2014/main" id="{9B87F5F2-A94C-A431-6716-A0C87F1B67DD}"/>
              </a:ext>
            </a:extLst>
          </p:cNvPr>
          <p:cNvGraphicFramePr>
            <a:graphicFrameLocks/>
          </p:cNvGraphicFramePr>
          <p:nvPr>
            <p:extLst>
              <p:ext uri="{D42A27DB-BD31-4B8C-83A1-F6EECF244321}">
                <p14:modId xmlns:p14="http://schemas.microsoft.com/office/powerpoint/2010/main" val="2252238847"/>
              </p:ext>
            </p:extLst>
          </p:nvPr>
        </p:nvGraphicFramePr>
        <p:xfrm>
          <a:off x="839350" y="1174754"/>
          <a:ext cx="10510124" cy="5494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m 1">
            <a:extLst>
              <a:ext uri="{FF2B5EF4-FFF2-40B4-BE49-F238E27FC236}">
                <a16:creationId xmlns:a16="http://schemas.microsoft.com/office/drawing/2014/main" id="{8972C5E1-5DC6-CB31-5A96-DCED4ABFF0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spTree>
    <p:extLst>
      <p:ext uri="{BB962C8B-B14F-4D97-AF65-F5344CB8AC3E}">
        <p14:creationId xmlns:p14="http://schemas.microsoft.com/office/powerpoint/2010/main" val="48928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5"/>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990A49-EC7B-F177-F049-06FD81B34FFA}"/>
              </a:ext>
            </a:extLst>
          </p:cNvPr>
          <p:cNvSpPr>
            <a:spLocks noGrp="1"/>
          </p:cNvSpPr>
          <p:nvPr>
            <p:ph type="title"/>
          </p:nvPr>
        </p:nvSpPr>
        <p:spPr>
          <a:xfrm>
            <a:off x="838200" y="557188"/>
            <a:ext cx="10515600" cy="1133499"/>
          </a:xfrm>
          <a:ln>
            <a:solidFill>
              <a:schemeClr val="tx2"/>
            </a:solidFill>
          </a:ln>
        </p:spPr>
        <p:txBody>
          <a:bodyPr vert="horz" lIns="91440" tIns="45720" rIns="91440" bIns="45720" rtlCol="0" anchor="ctr">
            <a:normAutofit/>
          </a:bodyPr>
          <a:lstStyle/>
          <a:p>
            <a:pPr algn="ctr"/>
            <a:r>
              <a:rPr lang="en-US" sz="4800" b="1" kern="1200" dirty="0" err="1">
                <a:solidFill>
                  <a:schemeClr val="tx1"/>
                </a:solidFill>
                <a:latin typeface="+mj-lt"/>
                <a:ea typeface="+mj-ea"/>
                <a:cs typeface="+mj-cs"/>
              </a:rPr>
              <a:t>Financiament</a:t>
            </a:r>
            <a:r>
              <a:rPr lang="en-US" sz="4800" b="1" kern="1200" dirty="0" err="1">
                <a:ln>
                  <a:solidFill>
                    <a:schemeClr val="tx2"/>
                  </a:solidFill>
                </a:ln>
                <a:solidFill>
                  <a:schemeClr val="tx1"/>
                </a:solidFill>
                <a:latin typeface="+mj-lt"/>
                <a:ea typeface="+mj-ea"/>
                <a:cs typeface="+mj-cs"/>
              </a:rPr>
              <a:t>o</a:t>
            </a:r>
            <a:r>
              <a:rPr lang="en-US" sz="4800" b="1" kern="1200" dirty="0">
                <a:solidFill>
                  <a:schemeClr val="tx1"/>
                </a:solidFill>
                <a:latin typeface="+mj-lt"/>
                <a:ea typeface="+mj-ea"/>
                <a:cs typeface="+mj-cs"/>
              </a:rPr>
              <a:t> federal da rede </a:t>
            </a:r>
            <a:r>
              <a:rPr lang="en-US" sz="4800" b="1" kern="1200" dirty="0" err="1">
                <a:solidFill>
                  <a:schemeClr val="tx1"/>
                </a:solidFill>
                <a:latin typeface="+mj-lt"/>
                <a:ea typeface="+mj-ea"/>
                <a:cs typeface="+mj-cs"/>
              </a:rPr>
              <a:t>habilitada</a:t>
            </a:r>
            <a:endParaRPr lang="en-US" sz="4800" b="1" kern="1200" dirty="0">
              <a:solidFill>
                <a:schemeClr val="tx1"/>
              </a:solidFill>
              <a:latin typeface="+mj-lt"/>
              <a:ea typeface="+mj-ea"/>
              <a:cs typeface="+mj-cs"/>
            </a:endParaRPr>
          </a:p>
        </p:txBody>
      </p:sp>
      <p:pic>
        <p:nvPicPr>
          <p:cNvPr id="4" name="Imagem 3">
            <a:extLst>
              <a:ext uri="{FF2B5EF4-FFF2-40B4-BE49-F238E27FC236}">
                <a16:creationId xmlns:a16="http://schemas.microsoft.com/office/drawing/2014/main" id="{F2F9467E-4041-395E-6640-AA2769327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graphicFrame>
        <p:nvGraphicFramePr>
          <p:cNvPr id="5" name="Diagrama 4">
            <a:extLst>
              <a:ext uri="{FF2B5EF4-FFF2-40B4-BE49-F238E27FC236}">
                <a16:creationId xmlns:a16="http://schemas.microsoft.com/office/drawing/2014/main" id="{332B2E10-BB4A-7620-BA48-0FD574912BF2}"/>
              </a:ext>
            </a:extLst>
          </p:cNvPr>
          <p:cNvGraphicFramePr/>
          <p:nvPr>
            <p:extLst>
              <p:ext uri="{D42A27DB-BD31-4B8C-83A1-F6EECF244321}">
                <p14:modId xmlns:p14="http://schemas.microsoft.com/office/powerpoint/2010/main" val="255369971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046552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DED02E11-923C-5349-DED2-7CBAB4FC65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graphicFrame>
        <p:nvGraphicFramePr>
          <p:cNvPr id="5" name="Tabela 4">
            <a:extLst>
              <a:ext uri="{FF2B5EF4-FFF2-40B4-BE49-F238E27FC236}">
                <a16:creationId xmlns:a16="http://schemas.microsoft.com/office/drawing/2014/main" id="{87403AAB-4F1E-1995-E7CA-7B58310A5918}"/>
              </a:ext>
            </a:extLst>
          </p:cNvPr>
          <p:cNvGraphicFramePr>
            <a:graphicFrameLocks noGrp="1"/>
          </p:cNvGraphicFramePr>
          <p:nvPr>
            <p:extLst>
              <p:ext uri="{D42A27DB-BD31-4B8C-83A1-F6EECF244321}">
                <p14:modId xmlns:p14="http://schemas.microsoft.com/office/powerpoint/2010/main" val="3062299851"/>
              </p:ext>
            </p:extLst>
          </p:nvPr>
        </p:nvGraphicFramePr>
        <p:xfrm>
          <a:off x="643467" y="810193"/>
          <a:ext cx="10905066" cy="5237619"/>
        </p:xfrm>
        <a:graphic>
          <a:graphicData uri="http://schemas.openxmlformats.org/drawingml/2006/table">
            <a:tbl>
              <a:tblPr firstRow="1" bandRow="1">
                <a:tableStyleId>{5C22544A-7EE6-4342-B048-85BDC9FD1C3A}</a:tableStyleId>
              </a:tblPr>
              <a:tblGrid>
                <a:gridCol w="547340">
                  <a:extLst>
                    <a:ext uri="{9D8B030D-6E8A-4147-A177-3AD203B41FA5}">
                      <a16:colId xmlns:a16="http://schemas.microsoft.com/office/drawing/2014/main" val="2463033550"/>
                    </a:ext>
                  </a:extLst>
                </a:gridCol>
                <a:gridCol w="9767898">
                  <a:extLst>
                    <a:ext uri="{9D8B030D-6E8A-4147-A177-3AD203B41FA5}">
                      <a16:colId xmlns:a16="http://schemas.microsoft.com/office/drawing/2014/main" val="3459285504"/>
                    </a:ext>
                  </a:extLst>
                </a:gridCol>
                <a:gridCol w="589828">
                  <a:extLst>
                    <a:ext uri="{9D8B030D-6E8A-4147-A177-3AD203B41FA5}">
                      <a16:colId xmlns:a16="http://schemas.microsoft.com/office/drawing/2014/main" val="4273976253"/>
                    </a:ext>
                  </a:extLst>
                </a:gridCol>
              </a:tblGrid>
              <a:tr h="234093">
                <a:tc>
                  <a:txBody>
                    <a:bodyPr/>
                    <a:lstStyle/>
                    <a:p>
                      <a:pPr algn="l" fontAlgn="b"/>
                      <a:r>
                        <a:rPr lang="pt-BR" sz="1200" u="none" strike="noStrike">
                          <a:effectLst/>
                        </a:rPr>
                        <a:t>CNES</a:t>
                      </a:r>
                      <a:endParaRPr lang="pt-BR" sz="1200" b="1" i="0" u="none" strike="noStrike">
                        <a:solidFill>
                          <a:srgbClr val="FFFFFF"/>
                        </a:solidFill>
                        <a:effectLst/>
                        <a:latin typeface="Calibri" panose="020F0502020204030204" pitchFamily="34" charset="0"/>
                      </a:endParaRPr>
                    </a:p>
                  </a:txBody>
                  <a:tcPr marL="8421" marR="8421" marT="8421" marB="0" anchor="b"/>
                </a:tc>
                <a:tc>
                  <a:txBody>
                    <a:bodyPr/>
                    <a:lstStyle/>
                    <a:p>
                      <a:pPr algn="l" fontAlgn="b"/>
                      <a:r>
                        <a:rPr lang="pt-BR" sz="1200" u="none" strike="noStrike">
                          <a:effectLst/>
                        </a:rPr>
                        <a:t>Descrição</a:t>
                      </a:r>
                      <a:endParaRPr lang="pt-BR" sz="1200" b="1" i="0" u="none" strike="noStrike">
                        <a:solidFill>
                          <a:srgbClr val="FFFFFF"/>
                        </a:solidFill>
                        <a:effectLst/>
                        <a:latin typeface="Calibri" panose="020F0502020204030204" pitchFamily="34" charset="0"/>
                      </a:endParaRPr>
                    </a:p>
                  </a:txBody>
                  <a:tcPr marL="8421" marR="8421" marT="8421" marB="0" anchor="b"/>
                </a:tc>
                <a:tc>
                  <a:txBody>
                    <a:bodyPr/>
                    <a:lstStyle/>
                    <a:p>
                      <a:pPr algn="l" fontAlgn="b"/>
                      <a:r>
                        <a:rPr lang="pt-BR" sz="1200" u="none" strike="noStrike">
                          <a:effectLst/>
                        </a:rPr>
                        <a:t>Nº</a:t>
                      </a:r>
                      <a:endParaRPr lang="pt-BR" sz="1200" b="1" i="0" u="none" strike="noStrike">
                        <a:solidFill>
                          <a:srgbClr val="FFFFFF"/>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2679795227"/>
                  </a:ext>
                </a:extLst>
              </a:tr>
              <a:tr h="234093">
                <a:tc>
                  <a:txBody>
                    <a:bodyPr/>
                    <a:lstStyle/>
                    <a:p>
                      <a:pPr algn="ctr" fontAlgn="ctr"/>
                      <a:r>
                        <a:rPr lang="pt-BR" sz="1200" u="none" strike="noStrike">
                          <a:effectLst/>
                        </a:rPr>
                        <a:t>1201</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3"/>
                        </a:rPr>
                        <a:t>FIBROSE CISTICA - HOSPITAL DIA</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2</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2664544104"/>
                  </a:ext>
                </a:extLst>
              </a:tr>
              <a:tr h="419346">
                <a:tc>
                  <a:txBody>
                    <a:bodyPr/>
                    <a:lstStyle/>
                    <a:p>
                      <a:pPr algn="ctr" fontAlgn="ctr"/>
                      <a:r>
                        <a:rPr lang="pt-BR" sz="1200" u="none" strike="noStrike">
                          <a:effectLst/>
                        </a:rPr>
                        <a:t>1406</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4"/>
                        </a:rPr>
                        <a:t>CENTRO DE REFERENCIA EM TRIAGEM NEONATAL /ACOMPANHAMENTO E TRATAMENTO - DOENCAS FALCIFORMES E OUTRAS HEMOGLOBINOPATIAS</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30</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1972413208"/>
                  </a:ext>
                </a:extLst>
              </a:tr>
              <a:tr h="234093">
                <a:tc>
                  <a:txBody>
                    <a:bodyPr/>
                    <a:lstStyle/>
                    <a:p>
                      <a:pPr algn="ctr" fontAlgn="ctr"/>
                      <a:r>
                        <a:rPr lang="pt-BR" sz="1200" u="none" strike="noStrike">
                          <a:effectLst/>
                        </a:rPr>
                        <a:t>1407</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5"/>
                        </a:rPr>
                        <a:t>CENTRO DE REFERENCIA EM TRIAGEM NEONATAL/ACOMPANHAMENTO E TRATAMENTO - FIBROSE CISTICA</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31</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1236260043"/>
                  </a:ext>
                </a:extLst>
              </a:tr>
              <a:tr h="234093">
                <a:tc>
                  <a:txBody>
                    <a:bodyPr/>
                    <a:lstStyle/>
                    <a:p>
                      <a:pPr algn="ctr" fontAlgn="ctr"/>
                      <a:r>
                        <a:rPr lang="pt-BR" sz="1200" u="none" strike="noStrike">
                          <a:effectLst/>
                        </a:rPr>
                        <a:t>1408</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6"/>
                        </a:rPr>
                        <a:t>REFERENCIA EM TRIAGEM NEONATAL ETAPA I</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31</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885032921"/>
                  </a:ext>
                </a:extLst>
              </a:tr>
              <a:tr h="234093">
                <a:tc>
                  <a:txBody>
                    <a:bodyPr/>
                    <a:lstStyle/>
                    <a:p>
                      <a:pPr algn="ctr" fontAlgn="ctr"/>
                      <a:r>
                        <a:rPr lang="pt-BR" sz="1200" u="none" strike="noStrike">
                          <a:effectLst/>
                        </a:rPr>
                        <a:t>1409</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7"/>
                        </a:rPr>
                        <a:t>SERVIÇO DIAGNÓSTICO DE FIBROSE CÍSTICA</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38</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2558799251"/>
                  </a:ext>
                </a:extLst>
              </a:tr>
              <a:tr h="234093">
                <a:tc>
                  <a:txBody>
                    <a:bodyPr/>
                    <a:lstStyle/>
                    <a:p>
                      <a:pPr algn="ctr" fontAlgn="ctr"/>
                      <a:r>
                        <a:rPr lang="pt-BR" sz="1200" u="none" strike="noStrike">
                          <a:effectLst/>
                        </a:rPr>
                        <a:t>1801</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8"/>
                        </a:rPr>
                        <a:t>CENTRO DE REFERENCIA DE TRATAMENTO DE OSTEOGENESIS IMPERFECTA</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17</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3549794927"/>
                  </a:ext>
                </a:extLst>
              </a:tr>
              <a:tr h="234093">
                <a:tc>
                  <a:txBody>
                    <a:bodyPr/>
                    <a:lstStyle/>
                    <a:p>
                      <a:pPr algn="ctr" fontAlgn="ctr"/>
                      <a:r>
                        <a:rPr lang="pt-BR" sz="1200" u="none" strike="noStrike">
                          <a:effectLst/>
                        </a:rPr>
                        <a:t>2209</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9"/>
                        </a:rPr>
                        <a:t>CENTRO ESPECIALIZADO EM REABILITAÇÃO (CER) - MODALIDADE INTELECTUAL</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258</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2957283046"/>
                  </a:ext>
                </a:extLst>
              </a:tr>
              <a:tr h="234093">
                <a:tc>
                  <a:txBody>
                    <a:bodyPr/>
                    <a:lstStyle/>
                    <a:p>
                      <a:pPr algn="ctr" fontAlgn="ctr"/>
                      <a:r>
                        <a:rPr lang="pt-BR" sz="1200" u="none" strike="noStrike">
                          <a:effectLst/>
                        </a:rPr>
                        <a:t>3504</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0"/>
                        </a:rPr>
                        <a:t>ATENÇÃO ESPECIALIZADA EIXO II DR DE ORIGEM NÃO GENÉTICA: 1 DOENÇAS RARAS INFLAMATÓRIAS</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2</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2204976523"/>
                  </a:ext>
                </a:extLst>
              </a:tr>
              <a:tr h="234093">
                <a:tc>
                  <a:txBody>
                    <a:bodyPr/>
                    <a:lstStyle/>
                    <a:p>
                      <a:pPr algn="ctr" fontAlgn="ctr"/>
                      <a:r>
                        <a:rPr lang="pt-BR" sz="1200" u="none" strike="noStrike">
                          <a:effectLst/>
                        </a:rPr>
                        <a:t>3505</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1"/>
                        </a:rPr>
                        <a:t>ATENÇÃO ESPECIALIZADA EIXO II DR DE ORIGEM NÃO GENÉTICA: 2 DOENÇAS RARAS INFECCIOSAS</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1</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594700095"/>
                  </a:ext>
                </a:extLst>
              </a:tr>
              <a:tr h="234093">
                <a:tc>
                  <a:txBody>
                    <a:bodyPr/>
                    <a:lstStyle/>
                    <a:p>
                      <a:pPr algn="ctr" fontAlgn="ctr"/>
                      <a:r>
                        <a:rPr lang="pt-BR" sz="1200" u="none" strike="noStrike">
                          <a:effectLst/>
                        </a:rPr>
                        <a:t>3507</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2"/>
                        </a:rPr>
                        <a:t>SERVIÇO DE REFERÊNCIA EIXO I DR DE ORIGEM GENÉTICA: 1 ANOMALIAS CONGÊNITAS OU DE MANIFESTAÇÃO TARDIA</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22</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841631263"/>
                  </a:ext>
                </a:extLst>
              </a:tr>
              <a:tr h="234093">
                <a:tc>
                  <a:txBody>
                    <a:bodyPr/>
                    <a:lstStyle/>
                    <a:p>
                      <a:pPr algn="ctr" fontAlgn="ctr"/>
                      <a:r>
                        <a:rPr lang="pt-BR" sz="1200" u="none" strike="noStrike">
                          <a:effectLst/>
                        </a:rPr>
                        <a:t>3508</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3"/>
                        </a:rPr>
                        <a:t>SERVIÇO DE REFERÊNCIA EIXO I DR DE ORIGEM GENÉTICA: 2 DEFICIENCIA INTELECTUAL</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22</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3192631319"/>
                  </a:ext>
                </a:extLst>
              </a:tr>
              <a:tr h="234093">
                <a:tc>
                  <a:txBody>
                    <a:bodyPr/>
                    <a:lstStyle/>
                    <a:p>
                      <a:pPr algn="ctr" fontAlgn="ctr"/>
                      <a:r>
                        <a:rPr lang="pt-BR" sz="1200" u="none" strike="noStrike">
                          <a:effectLst/>
                        </a:rPr>
                        <a:t>3509</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4"/>
                        </a:rPr>
                        <a:t>SERVIÇO DE REFERÊNCIA EIXO I DR DE ORIGEM GENÉTICA: 3 ERRO INATO DO METABOLISMO (EIM)</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20</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1943100878"/>
                  </a:ext>
                </a:extLst>
              </a:tr>
              <a:tr h="234093">
                <a:tc>
                  <a:txBody>
                    <a:bodyPr/>
                    <a:lstStyle/>
                    <a:p>
                      <a:pPr algn="ctr" fontAlgn="ctr"/>
                      <a:r>
                        <a:rPr lang="pt-BR" sz="1200" u="none" strike="noStrike">
                          <a:effectLst/>
                        </a:rPr>
                        <a:t>3510</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5"/>
                        </a:rPr>
                        <a:t>SERVIÇO DE REFERÊNCIA EIXO II DR DE ORIGEM NÃO GENÉTICA 3-DOENÇAS RARAS AUTOIMUNES</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11</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30702968"/>
                  </a:ext>
                </a:extLst>
              </a:tr>
              <a:tr h="234093">
                <a:tc>
                  <a:txBody>
                    <a:bodyPr/>
                    <a:lstStyle/>
                    <a:p>
                      <a:pPr algn="ctr" fontAlgn="ctr"/>
                      <a:r>
                        <a:rPr lang="pt-BR" sz="1200" u="none" strike="noStrike">
                          <a:effectLst/>
                        </a:rPr>
                        <a:t>3511</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6"/>
                        </a:rPr>
                        <a:t>SERVIÇO DE REFERÊNCIA EIXO II DR DE ORIGEM NÃO GENÉTICA 2-DOENÇAS RARAS INFLAMATÓRIAS</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11</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3768422865"/>
                  </a:ext>
                </a:extLst>
              </a:tr>
              <a:tr h="234093">
                <a:tc>
                  <a:txBody>
                    <a:bodyPr/>
                    <a:lstStyle/>
                    <a:p>
                      <a:pPr algn="ctr" fontAlgn="ctr"/>
                      <a:r>
                        <a:rPr lang="pt-BR" sz="1200" u="none" strike="noStrike">
                          <a:effectLst/>
                        </a:rPr>
                        <a:t>3512</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7"/>
                        </a:rPr>
                        <a:t>SERVIÇO DE REFERÊNCIA EIXO II DR DE ORIGEM NÃO GENÉTICA 1-DOENÇAS RARAS INFECCIOSAS</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11</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3618569017"/>
                  </a:ext>
                </a:extLst>
              </a:tr>
              <a:tr h="419346">
                <a:tc>
                  <a:txBody>
                    <a:bodyPr/>
                    <a:lstStyle/>
                    <a:p>
                      <a:pPr algn="ctr" fontAlgn="ctr"/>
                      <a:r>
                        <a:rPr lang="pt-BR" sz="1200" u="none" strike="noStrike">
                          <a:effectLst/>
                        </a:rPr>
                        <a:t>3513</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8"/>
                        </a:rPr>
                        <a:t>ATENÇÃO ESPECIALIZADA EM DOENÇAS RARAS - EIXO II DR DE ORIGEM NÃO GENÉTICA: 4 OUTRAS DOENÇAS RARAS DE ORIGEM NÃO GENÉTICA</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1</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3089467146"/>
                  </a:ext>
                </a:extLst>
              </a:tr>
              <a:tr h="419346">
                <a:tc>
                  <a:txBody>
                    <a:bodyPr/>
                    <a:lstStyle/>
                    <a:p>
                      <a:pPr algn="ctr" fontAlgn="ctr"/>
                      <a:r>
                        <a:rPr lang="pt-BR" sz="1200" u="none" strike="noStrike">
                          <a:effectLst/>
                        </a:rPr>
                        <a:t>3514</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19"/>
                        </a:rPr>
                        <a:t>SERVIÇO DE REFERÊNCIA EM DOENÇAS RARAS - EIXO II DR DE ORIGEM NÃO GENÉTICA: 4 OUTRAS DOENÇA RARA DE ORIGEM NÃO GENÉTICA</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1</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215674351"/>
                  </a:ext>
                </a:extLst>
              </a:tr>
              <a:tr h="234093">
                <a:tc>
                  <a:txBody>
                    <a:bodyPr/>
                    <a:lstStyle/>
                    <a:p>
                      <a:pPr algn="ctr" fontAlgn="ctr"/>
                      <a:r>
                        <a:rPr lang="pt-BR" sz="1200" u="none" strike="noStrike">
                          <a:effectLst/>
                        </a:rPr>
                        <a:t>3515</a:t>
                      </a:r>
                      <a:endParaRPr lang="pt-BR" sz="1200" b="0" i="0" u="none" strike="noStrike">
                        <a:solidFill>
                          <a:srgbClr val="003366"/>
                        </a:solidFill>
                        <a:effectLst/>
                        <a:latin typeface="Calibri" panose="020F0502020204030204" pitchFamily="34" charset="0"/>
                      </a:endParaRPr>
                    </a:p>
                  </a:txBody>
                  <a:tcPr marL="8421" marR="8421" marT="8421" marB="0" anchor="ctr"/>
                </a:tc>
                <a:tc>
                  <a:txBody>
                    <a:bodyPr/>
                    <a:lstStyle/>
                    <a:p>
                      <a:pPr algn="l" fontAlgn="ctr"/>
                      <a:r>
                        <a:rPr lang="pt-BR" sz="1200" u="sng" strike="noStrike">
                          <a:effectLst/>
                          <a:hlinkClick r:id="rId20"/>
                        </a:rPr>
                        <a:t>SERVIÇO DE ACONSELHAMENTO GENÉTICO</a:t>
                      </a:r>
                      <a:endParaRPr lang="pt-BR" sz="1200" b="0" i="0" u="sng" strike="noStrike">
                        <a:solidFill>
                          <a:srgbClr val="0563C1"/>
                        </a:solidFill>
                        <a:effectLst/>
                        <a:latin typeface="Calibri" panose="020F0502020204030204" pitchFamily="34" charset="0"/>
                      </a:endParaRPr>
                    </a:p>
                  </a:txBody>
                  <a:tcPr marL="8421" marR="8421" marT="8421" marB="0" anchor="ctr"/>
                </a:tc>
                <a:tc>
                  <a:txBody>
                    <a:bodyPr/>
                    <a:lstStyle/>
                    <a:p>
                      <a:pPr algn="r" fontAlgn="b"/>
                      <a:r>
                        <a:rPr lang="pt-BR" sz="1200" u="none" strike="noStrike">
                          <a:effectLst/>
                        </a:rPr>
                        <a:t>7</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509208328"/>
                  </a:ext>
                </a:extLst>
              </a:tr>
              <a:tr h="234093">
                <a:tc>
                  <a:txBody>
                    <a:bodyPr/>
                    <a:lstStyle/>
                    <a:p>
                      <a:pPr algn="l" fontAlgn="b"/>
                      <a:r>
                        <a:rPr lang="pt-BR" sz="1200" u="none" strike="noStrike">
                          <a:effectLst/>
                        </a:rPr>
                        <a:t> </a:t>
                      </a:r>
                      <a:endParaRPr lang="pt-BR" sz="1200" b="0" i="0" u="none" strike="noStrike">
                        <a:solidFill>
                          <a:srgbClr val="000000"/>
                        </a:solidFill>
                        <a:effectLst/>
                        <a:latin typeface="Calibri" panose="020F0502020204030204" pitchFamily="34" charset="0"/>
                      </a:endParaRPr>
                    </a:p>
                  </a:txBody>
                  <a:tcPr marL="8421" marR="8421" marT="8421" marB="0" anchor="b"/>
                </a:tc>
                <a:tc>
                  <a:txBody>
                    <a:bodyPr/>
                    <a:lstStyle/>
                    <a:p>
                      <a:pPr algn="r" fontAlgn="b"/>
                      <a:r>
                        <a:rPr lang="pt-BR" sz="1200" u="none" strike="noStrike">
                          <a:effectLst/>
                        </a:rPr>
                        <a:t>Total</a:t>
                      </a:r>
                      <a:endParaRPr lang="pt-BR" sz="1200" b="0" i="0" u="none" strike="noStrike">
                        <a:solidFill>
                          <a:srgbClr val="000000"/>
                        </a:solidFill>
                        <a:effectLst/>
                        <a:latin typeface="Calibri" panose="020F0502020204030204" pitchFamily="34" charset="0"/>
                      </a:endParaRPr>
                    </a:p>
                  </a:txBody>
                  <a:tcPr marL="8421" marR="8421" marT="8421" marB="0" anchor="b"/>
                </a:tc>
                <a:tc>
                  <a:txBody>
                    <a:bodyPr/>
                    <a:lstStyle/>
                    <a:p>
                      <a:pPr algn="r" fontAlgn="b"/>
                      <a:r>
                        <a:rPr lang="pt-BR" sz="1200" u="none" strike="noStrike">
                          <a:effectLst/>
                        </a:rPr>
                        <a:t>516</a:t>
                      </a:r>
                      <a:endParaRPr lang="pt-BR" sz="1200" b="0" i="0" u="none" strike="noStrike">
                        <a:solidFill>
                          <a:srgbClr val="000000"/>
                        </a:solidFill>
                        <a:effectLst/>
                        <a:latin typeface="Calibri" panose="020F0502020204030204" pitchFamily="34" charset="0"/>
                      </a:endParaRPr>
                    </a:p>
                  </a:txBody>
                  <a:tcPr marL="8421" marR="8421" marT="8421" marB="0" anchor="b"/>
                </a:tc>
                <a:extLst>
                  <a:ext uri="{0D108BD9-81ED-4DB2-BD59-A6C34878D82A}">
                    <a16:rowId xmlns:a16="http://schemas.microsoft.com/office/drawing/2014/main" val="1173902406"/>
                  </a:ext>
                </a:extLst>
              </a:tr>
            </a:tbl>
          </a:graphicData>
        </a:graphic>
      </p:graphicFrame>
    </p:spTree>
    <p:extLst>
      <p:ext uri="{BB962C8B-B14F-4D97-AF65-F5344CB8AC3E}">
        <p14:creationId xmlns:p14="http://schemas.microsoft.com/office/powerpoint/2010/main" val="235342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105" name="Título 1"/>
          <p:cNvSpPr>
            <a:spLocks noGrp="1"/>
          </p:cNvSpPr>
          <p:nvPr>
            <p:ph type="title"/>
          </p:nvPr>
        </p:nvSpPr>
        <p:spPr>
          <a:xfrm>
            <a:off x="237066" y="220132"/>
            <a:ext cx="11751733" cy="846667"/>
          </a:xfrm>
          <a:solidFill>
            <a:schemeClr val="accent1">
              <a:alpha val="75000"/>
            </a:schemeClr>
          </a:solidFill>
        </p:spPr>
        <p:txBody>
          <a:bodyPr>
            <a:normAutofit/>
          </a:bodyPr>
          <a:lstStyle/>
          <a:p>
            <a:pPr>
              <a:lnSpc>
                <a:spcPct val="100000"/>
              </a:lnSpc>
            </a:pPr>
            <a:r>
              <a:rPr lang="pt-BR" sz="3600" dirty="0">
                <a:solidFill>
                  <a:schemeClr val="bg1"/>
                </a:solidFill>
                <a:latin typeface="Calibri" panose="020F0502020204030204" pitchFamily="34" charset="0"/>
                <a:cs typeface="Calibri" panose="020F0502020204030204" pitchFamily="34" charset="0"/>
              </a:rPr>
              <a:t>Financiamento federal da rede habilitada</a:t>
            </a:r>
          </a:p>
        </p:txBody>
      </p:sp>
      <p:grpSp>
        <p:nvGrpSpPr>
          <p:cNvPr id="4" name="Grupo 3"/>
          <p:cNvGrpSpPr/>
          <p:nvPr/>
        </p:nvGrpSpPr>
        <p:grpSpPr>
          <a:xfrm>
            <a:off x="778934" y="1414756"/>
            <a:ext cx="10735734" cy="2169825"/>
            <a:chOff x="467544" y="1283394"/>
            <a:chExt cx="8300987" cy="1585141"/>
          </a:xfrm>
        </p:grpSpPr>
        <p:sp>
          <p:nvSpPr>
            <p:cNvPr id="5" name="Retângulo 4"/>
            <p:cNvSpPr/>
            <p:nvPr/>
          </p:nvSpPr>
          <p:spPr>
            <a:xfrm>
              <a:off x="467544" y="1412776"/>
              <a:ext cx="2448272" cy="864096"/>
            </a:xfrm>
            <a:prstGeom prst="rect">
              <a:avLst/>
            </a:prstGeom>
            <a:ln w="19050">
              <a:solidFill>
                <a:schemeClr val="accent4">
                  <a:lumMod val="40000"/>
                  <a:lumOff val="6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pt-BR" i="1" dirty="0">
                  <a:latin typeface="Calibri" panose="020F0502020204030204" pitchFamily="34" charset="0"/>
                  <a:cs typeface="Calibri" panose="020F0502020204030204" pitchFamily="34" charset="0"/>
                </a:rPr>
                <a:t>Serviços de Atenção </a:t>
              </a:r>
              <a:r>
                <a:rPr lang="pt-BR" b="1" i="1" dirty="0">
                  <a:latin typeface="Calibri" panose="020F0502020204030204" pitchFamily="34" charset="0"/>
                  <a:cs typeface="Calibri" panose="020F0502020204030204" pitchFamily="34" charset="0"/>
                </a:rPr>
                <a:t>Especializada</a:t>
              </a:r>
              <a:r>
                <a:rPr lang="pt-BR" i="1" dirty="0">
                  <a:latin typeface="Calibri" panose="020F0502020204030204" pitchFamily="34" charset="0"/>
                  <a:cs typeface="Calibri" panose="020F0502020204030204" pitchFamily="34" charset="0"/>
                </a:rPr>
                <a:t> em Doenças Raras</a:t>
              </a:r>
            </a:p>
          </p:txBody>
        </p:sp>
        <p:sp>
          <p:nvSpPr>
            <p:cNvPr id="6" name="Seta para a direita 5"/>
            <p:cNvSpPr/>
            <p:nvPr/>
          </p:nvSpPr>
          <p:spPr>
            <a:xfrm>
              <a:off x="3131850" y="1556792"/>
              <a:ext cx="432048" cy="648072"/>
            </a:xfrm>
            <a:prstGeom prst="rightArrow">
              <a:avLst/>
            </a:prstGeom>
            <a:gradFill>
              <a:gsLst>
                <a:gs pos="0">
                  <a:schemeClr val="tx2">
                    <a:lumMod val="40000"/>
                    <a:lumOff val="60000"/>
                  </a:schemeClr>
                </a:gs>
                <a:gs pos="35000">
                  <a:schemeClr val="accent1"/>
                </a:gs>
                <a:gs pos="100000">
                  <a:schemeClr val="accent1">
                    <a:lumMod val="20000"/>
                    <a:lumOff val="8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pt-BR" sz="1600"/>
            </a:p>
          </p:txBody>
        </p:sp>
        <p:sp>
          <p:nvSpPr>
            <p:cNvPr id="7" name="CaixaDeTexto 6"/>
            <p:cNvSpPr txBox="1"/>
            <p:nvPr/>
          </p:nvSpPr>
          <p:spPr>
            <a:xfrm>
              <a:off x="3638235" y="1283394"/>
              <a:ext cx="5130296" cy="1585141"/>
            </a:xfrm>
            <a:prstGeom prst="rect">
              <a:avLst/>
            </a:prstGeom>
            <a:noFill/>
          </p:spPr>
          <p:txBody>
            <a:bodyPr wrap="square" rtlCol="0">
              <a:spAutoFit/>
            </a:bodyPr>
            <a:lstStyle/>
            <a:p>
              <a:pPr marL="285750" indent="-285750">
                <a:lnSpc>
                  <a:spcPct val="150000"/>
                </a:lnSpc>
                <a:buFont typeface="Arial" pitchFamily="34" charset="0"/>
                <a:buChar char="•"/>
              </a:pPr>
              <a:r>
                <a:rPr lang="pt-BR" dirty="0">
                  <a:latin typeface="Calibri" panose="020F0502020204030204" pitchFamily="34" charset="0"/>
                  <a:cs typeface="Calibri" panose="020F0502020204030204" pitchFamily="34" charset="0"/>
                </a:rPr>
                <a:t>Incentivo financeiro - </a:t>
              </a:r>
              <a:r>
                <a:rPr lang="pt-BR" b="1" dirty="0">
                  <a:latin typeface="Calibri" panose="020F0502020204030204" pitchFamily="34" charset="0"/>
                  <a:cs typeface="Calibri" panose="020F0502020204030204" pitchFamily="34" charset="0"/>
                </a:rPr>
                <a:t>R$ 11.650,00</a:t>
              </a:r>
              <a:r>
                <a:rPr lang="pt-BR" dirty="0">
                  <a:latin typeface="Calibri" panose="020F0502020204030204" pitchFamily="34" charset="0"/>
                  <a:cs typeface="Calibri" panose="020F0502020204030204" pitchFamily="34" charset="0"/>
                </a:rPr>
                <a:t> por equipe. </a:t>
              </a:r>
            </a:p>
            <a:p>
              <a:pPr marL="285750" indent="-285750">
                <a:lnSpc>
                  <a:spcPct val="150000"/>
                </a:lnSpc>
                <a:buFont typeface="Arial" pitchFamily="34" charset="0"/>
                <a:buChar char="•"/>
              </a:pPr>
              <a:r>
                <a:rPr lang="pt-BR" dirty="0">
                  <a:latin typeface="Calibri" panose="020F0502020204030204" pitchFamily="34" charset="0"/>
                  <a:cs typeface="Calibri" panose="020F0502020204030204" pitchFamily="34" charset="0"/>
                </a:rPr>
                <a:t>Equipe mínima </a:t>
              </a:r>
              <a:r>
                <a:rPr lang="pt-BR" sz="1400" dirty="0">
                  <a:latin typeface="Calibri" panose="020F0502020204030204" pitchFamily="34" charset="0"/>
                  <a:cs typeface="Calibri" panose="020F0502020204030204" pitchFamily="34" charset="0"/>
                </a:rPr>
                <a:t>(Médico, Enfermeiro e Tec. Enfermagem) </a:t>
              </a:r>
            </a:p>
            <a:p>
              <a:pPr marL="285750" indent="-285750" algn="just">
                <a:lnSpc>
                  <a:spcPct val="150000"/>
                </a:lnSpc>
                <a:buFont typeface="Arial" pitchFamily="34" charset="0"/>
                <a:buChar char="•"/>
              </a:pPr>
              <a:r>
                <a:rPr lang="pt-BR" dirty="0">
                  <a:latin typeface="Calibri" panose="020F0502020204030204" pitchFamily="34" charset="0"/>
                  <a:cs typeface="Calibri" panose="020F0502020204030204" pitchFamily="34" charset="0"/>
                </a:rPr>
                <a:t>Habilitação de mais serviços - </a:t>
              </a:r>
              <a:r>
                <a:rPr lang="pt-BR" b="1" dirty="0">
                  <a:latin typeface="Calibri" panose="020F0502020204030204" pitchFamily="34" charset="0"/>
                  <a:cs typeface="Calibri" panose="020F0502020204030204" pitchFamily="34" charset="0"/>
                </a:rPr>
                <a:t>R$ 5.750,00 </a:t>
              </a:r>
            </a:p>
            <a:p>
              <a:pPr marL="742950" lvl="1" indent="-285750" algn="just">
                <a:lnSpc>
                  <a:spcPct val="150000"/>
                </a:lnSpc>
                <a:buFont typeface="Arial" pitchFamily="34" charset="0"/>
                <a:buChar char="•"/>
              </a:pPr>
              <a:r>
                <a:rPr lang="pt-BR" dirty="0">
                  <a:latin typeface="Calibri" panose="020F0502020204030204" pitchFamily="34" charset="0"/>
                  <a:cs typeface="Calibri" panose="020F0502020204030204" pitchFamily="34" charset="0"/>
                </a:rPr>
                <a:t>Máximo de 5 serviços por estabelecimento.</a:t>
              </a:r>
            </a:p>
            <a:p>
              <a:pPr marL="742950" lvl="1" indent="-285750" algn="just">
                <a:lnSpc>
                  <a:spcPct val="150000"/>
                </a:lnSpc>
                <a:buFont typeface="Arial" pitchFamily="34" charset="0"/>
                <a:buChar char="•"/>
              </a:pPr>
              <a:r>
                <a:rPr lang="pt-BR" dirty="0">
                  <a:latin typeface="Calibri" panose="020F0502020204030204" pitchFamily="34" charset="0"/>
                  <a:cs typeface="Calibri" panose="020F0502020204030204" pitchFamily="34" charset="0"/>
                </a:rPr>
                <a:t>Inclusão de mais um profissional médico por serviço.</a:t>
              </a:r>
            </a:p>
          </p:txBody>
        </p:sp>
      </p:grpSp>
      <p:grpSp>
        <p:nvGrpSpPr>
          <p:cNvPr id="8" name="Grupo 7"/>
          <p:cNvGrpSpPr/>
          <p:nvPr/>
        </p:nvGrpSpPr>
        <p:grpSpPr>
          <a:xfrm>
            <a:off x="778934" y="3724137"/>
            <a:ext cx="10735734" cy="2431951"/>
            <a:chOff x="467544" y="1412776"/>
            <a:chExt cx="8352929" cy="1776634"/>
          </a:xfrm>
        </p:grpSpPr>
        <p:sp>
          <p:nvSpPr>
            <p:cNvPr id="9" name="Retângulo 8"/>
            <p:cNvSpPr/>
            <p:nvPr/>
          </p:nvSpPr>
          <p:spPr>
            <a:xfrm>
              <a:off x="467544" y="1412776"/>
              <a:ext cx="2448272" cy="864096"/>
            </a:xfrm>
            <a:prstGeom prst="rect">
              <a:avLst/>
            </a:prstGeom>
            <a:ln w="19050">
              <a:solidFill>
                <a:schemeClr val="accent4">
                  <a:lumMod val="40000"/>
                  <a:lumOff val="6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pt-BR" i="1" dirty="0">
                  <a:latin typeface="Calibri" panose="020F0502020204030204" pitchFamily="34" charset="0"/>
                  <a:cs typeface="Calibri" panose="020F0502020204030204" pitchFamily="34" charset="0"/>
                </a:rPr>
                <a:t>Serviços de </a:t>
              </a:r>
              <a:r>
                <a:rPr lang="pt-BR" b="1" i="1" dirty="0">
                  <a:latin typeface="Calibri" panose="020F0502020204030204" pitchFamily="34" charset="0"/>
                  <a:cs typeface="Calibri" panose="020F0502020204030204" pitchFamily="34" charset="0"/>
                </a:rPr>
                <a:t>Referência</a:t>
              </a:r>
              <a:r>
                <a:rPr lang="pt-BR" i="1" dirty="0">
                  <a:latin typeface="Calibri" panose="020F0502020204030204" pitchFamily="34" charset="0"/>
                  <a:cs typeface="Calibri" panose="020F0502020204030204" pitchFamily="34" charset="0"/>
                </a:rPr>
                <a:t> em Doenças Raras</a:t>
              </a:r>
            </a:p>
          </p:txBody>
        </p:sp>
        <p:sp>
          <p:nvSpPr>
            <p:cNvPr id="10" name="Seta para a direita 9"/>
            <p:cNvSpPr/>
            <p:nvPr/>
          </p:nvSpPr>
          <p:spPr>
            <a:xfrm>
              <a:off x="3131850" y="1556792"/>
              <a:ext cx="432048" cy="648072"/>
            </a:xfrm>
            <a:prstGeom prst="rightArrow">
              <a:avLst/>
            </a:prstGeom>
            <a:gradFill>
              <a:gsLst>
                <a:gs pos="0">
                  <a:schemeClr val="accent1">
                    <a:lumMod val="75000"/>
                  </a:schemeClr>
                </a:gs>
                <a:gs pos="35000">
                  <a:schemeClr val="tx2">
                    <a:lumMod val="20000"/>
                    <a:lumOff val="80000"/>
                  </a:schemeClr>
                </a:gs>
                <a:gs pos="100000">
                  <a:schemeClr val="tx2"/>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pt-BR" sz="1600"/>
            </a:p>
          </p:txBody>
        </p:sp>
        <p:sp>
          <p:nvSpPr>
            <p:cNvPr id="11" name="CaixaDeTexto 10"/>
            <p:cNvSpPr txBox="1"/>
            <p:nvPr/>
          </p:nvSpPr>
          <p:spPr>
            <a:xfrm>
              <a:off x="3701010" y="1435637"/>
              <a:ext cx="5119463" cy="1753773"/>
            </a:xfrm>
            <a:prstGeom prst="rect">
              <a:avLst/>
            </a:prstGeom>
            <a:noFill/>
          </p:spPr>
          <p:txBody>
            <a:bodyPr wrap="square" rtlCol="0">
              <a:spAutoFit/>
            </a:bodyPr>
            <a:lstStyle/>
            <a:p>
              <a:pPr marL="285750" indent="-285750">
                <a:lnSpc>
                  <a:spcPct val="150000"/>
                </a:lnSpc>
                <a:buFont typeface="Arial" pitchFamily="34" charset="0"/>
                <a:buChar char="•"/>
              </a:pPr>
              <a:r>
                <a:rPr lang="pt-BR" dirty="0">
                  <a:latin typeface="Calibri" panose="020F0502020204030204" pitchFamily="34" charset="0"/>
                  <a:cs typeface="Calibri" panose="020F0502020204030204" pitchFamily="34" charset="0"/>
                </a:rPr>
                <a:t>Incentivo financeiro - </a:t>
              </a:r>
              <a:r>
                <a:rPr lang="pt-BR" b="1" dirty="0">
                  <a:latin typeface="Calibri" panose="020F0502020204030204" pitchFamily="34" charset="0"/>
                  <a:cs typeface="Calibri" panose="020F0502020204030204" pitchFamily="34" charset="0"/>
                </a:rPr>
                <a:t>R$ 41.480,00</a:t>
              </a:r>
              <a:r>
                <a:rPr lang="pt-BR" dirty="0">
                  <a:latin typeface="Calibri" panose="020F0502020204030204" pitchFamily="34" charset="0"/>
                  <a:cs typeface="Calibri" panose="020F0502020204030204" pitchFamily="34" charset="0"/>
                </a:rPr>
                <a:t> por equipe. </a:t>
              </a:r>
            </a:p>
            <a:p>
              <a:pPr marL="285750" indent="-285750">
                <a:lnSpc>
                  <a:spcPct val="150000"/>
                </a:lnSpc>
                <a:buFont typeface="Arial" pitchFamily="34" charset="0"/>
                <a:buChar char="•"/>
              </a:pPr>
              <a:r>
                <a:rPr lang="pt-BR" dirty="0">
                  <a:latin typeface="Calibri" panose="020F0502020204030204" pitchFamily="34" charset="0"/>
                  <a:cs typeface="Calibri" panose="020F0502020204030204" pitchFamily="34" charset="0"/>
                </a:rPr>
                <a:t>Equipe mínima </a:t>
              </a:r>
              <a:r>
                <a:rPr lang="pt-BR" sz="1400" dirty="0">
                  <a:latin typeface="Calibri" panose="020F0502020204030204" pitchFamily="34" charset="0"/>
                  <a:cs typeface="Calibri" panose="020F0502020204030204" pitchFamily="34" charset="0"/>
                </a:rPr>
                <a:t>(Médico, Enfermeiro e Tec. Enfermagem + Geneticista, Neurologista, Psicólogo, Assistente Social + específicos de acordo com o perfil do serviço)</a:t>
              </a:r>
            </a:p>
            <a:p>
              <a:pPr marL="285750" indent="-285750" algn="just">
                <a:lnSpc>
                  <a:spcPct val="150000"/>
                </a:lnSpc>
                <a:buFont typeface="Arial" pitchFamily="34" charset="0"/>
                <a:buChar char="•"/>
              </a:pPr>
              <a:r>
                <a:rPr lang="pt-BR" dirty="0">
                  <a:latin typeface="Calibri" panose="020F0502020204030204" pitchFamily="34" charset="0"/>
                  <a:cs typeface="Calibri" panose="020F0502020204030204" pitchFamily="34" charset="0"/>
                </a:rPr>
                <a:t>Não é permitido a habilitação de mais de um Serviço de Referência no mesmo estabelecimento de saúde</a:t>
              </a:r>
            </a:p>
          </p:txBody>
        </p:sp>
      </p:grpSp>
      <p:pic>
        <p:nvPicPr>
          <p:cNvPr id="2" name="Imagem 1">
            <a:extLst>
              <a:ext uri="{FF2B5EF4-FFF2-40B4-BE49-F238E27FC236}">
                <a16:creationId xmlns:a16="http://schemas.microsoft.com/office/drawing/2014/main" id="{9A1599A3-03AD-AD3D-9F8D-7309F37DF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Tree>
    <p:extLst>
      <p:ext uri="{BB962C8B-B14F-4D97-AF65-F5344CB8AC3E}">
        <p14:creationId xmlns:p14="http://schemas.microsoft.com/office/powerpoint/2010/main" val="281167966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929E3A2-5A50-1FEF-EBED-6157160C8AEF}"/>
              </a:ext>
            </a:extLst>
          </p:cNvPr>
          <p:cNvPicPr>
            <a:picLocks noChangeAspect="1"/>
          </p:cNvPicPr>
          <p:nvPr/>
        </p:nvPicPr>
        <p:blipFill>
          <a:blip r:embed="rId2"/>
          <a:stretch>
            <a:fillRect/>
          </a:stretch>
        </p:blipFill>
        <p:spPr>
          <a:xfrm>
            <a:off x="281436" y="186409"/>
            <a:ext cx="11629128" cy="6485182"/>
          </a:xfrm>
          <a:prstGeom prst="rect">
            <a:avLst/>
          </a:prstGeom>
        </p:spPr>
      </p:pic>
    </p:spTree>
    <p:extLst>
      <p:ext uri="{BB962C8B-B14F-4D97-AF65-F5344CB8AC3E}">
        <p14:creationId xmlns:p14="http://schemas.microsoft.com/office/powerpoint/2010/main" val="171127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6E0937F-8668-70D8-2082-C679AE6669D9}"/>
              </a:ext>
            </a:extLst>
          </p:cNvPr>
          <p:cNvPicPr>
            <a:picLocks noChangeAspect="1"/>
          </p:cNvPicPr>
          <p:nvPr/>
        </p:nvPicPr>
        <p:blipFill>
          <a:blip r:embed="rId2"/>
          <a:stretch>
            <a:fillRect/>
          </a:stretch>
        </p:blipFill>
        <p:spPr>
          <a:xfrm>
            <a:off x="277626" y="144495"/>
            <a:ext cx="11636748" cy="6569009"/>
          </a:xfrm>
          <a:prstGeom prst="rect">
            <a:avLst/>
          </a:prstGeom>
        </p:spPr>
      </p:pic>
    </p:spTree>
    <p:extLst>
      <p:ext uri="{BB962C8B-B14F-4D97-AF65-F5344CB8AC3E}">
        <p14:creationId xmlns:p14="http://schemas.microsoft.com/office/powerpoint/2010/main" val="1573105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98786E2-050E-2EA7-808A-1D403881614F}"/>
              </a:ext>
            </a:extLst>
          </p:cNvPr>
          <p:cNvPicPr>
            <a:picLocks noChangeAspect="1"/>
          </p:cNvPicPr>
          <p:nvPr/>
        </p:nvPicPr>
        <p:blipFill>
          <a:blip r:embed="rId2"/>
          <a:stretch>
            <a:fillRect/>
          </a:stretch>
        </p:blipFill>
        <p:spPr>
          <a:xfrm>
            <a:off x="281436" y="159736"/>
            <a:ext cx="11629128" cy="6538527"/>
          </a:xfrm>
          <a:prstGeom prst="rect">
            <a:avLst/>
          </a:prstGeom>
        </p:spPr>
      </p:pic>
    </p:spTree>
    <p:extLst>
      <p:ext uri="{BB962C8B-B14F-4D97-AF65-F5344CB8AC3E}">
        <p14:creationId xmlns:p14="http://schemas.microsoft.com/office/powerpoint/2010/main" val="225538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A38692-E714-65B4-97B2-3BBC78FCAB1E}"/>
              </a:ext>
            </a:extLst>
          </p:cNvPr>
          <p:cNvSpPr>
            <a:spLocks noGrp="1"/>
          </p:cNvSpPr>
          <p:nvPr>
            <p:ph type="title"/>
          </p:nvPr>
        </p:nvSpPr>
        <p:spPr>
          <a:xfrm>
            <a:off x="586478" y="1683756"/>
            <a:ext cx="3115265" cy="2396359"/>
          </a:xfrm>
        </p:spPr>
        <p:txBody>
          <a:bodyPr anchor="b">
            <a:normAutofit/>
          </a:bodyPr>
          <a:lstStyle/>
          <a:p>
            <a:pPr algn="r"/>
            <a:r>
              <a:rPr lang="pt-BR" sz="4000">
                <a:solidFill>
                  <a:srgbClr val="FFFFFF"/>
                </a:solidFill>
              </a:rPr>
              <a:t>Planejamento Estratégico e Ações</a:t>
            </a:r>
          </a:p>
        </p:txBody>
      </p:sp>
      <p:graphicFrame>
        <p:nvGraphicFramePr>
          <p:cNvPr id="14" name="Espaço Reservado para Conteúdo 2">
            <a:extLst>
              <a:ext uri="{FF2B5EF4-FFF2-40B4-BE49-F238E27FC236}">
                <a16:creationId xmlns:a16="http://schemas.microsoft.com/office/drawing/2014/main" id="{1330C30B-0157-1E02-069B-0723781E20D2}"/>
              </a:ext>
            </a:extLst>
          </p:cNvPr>
          <p:cNvGraphicFramePr>
            <a:graphicFrameLocks noGrp="1"/>
          </p:cNvGraphicFramePr>
          <p:nvPr>
            <p:ph idx="1"/>
            <p:extLst>
              <p:ext uri="{D42A27DB-BD31-4B8C-83A1-F6EECF244321}">
                <p14:modId xmlns:p14="http://schemas.microsoft.com/office/powerpoint/2010/main" val="264740361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a:extLst>
              <a:ext uri="{FF2B5EF4-FFF2-40B4-BE49-F238E27FC236}">
                <a16:creationId xmlns:a16="http://schemas.microsoft.com/office/drawing/2014/main" id="{5C370B03-B340-C5A7-87F8-E93C2DB962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400" y="6341312"/>
            <a:ext cx="2095760" cy="379736"/>
          </a:xfrm>
          <a:prstGeom prst="rect">
            <a:avLst/>
          </a:prstGeom>
        </p:spPr>
      </p:pic>
    </p:spTree>
    <p:extLst>
      <p:ext uri="{BB962C8B-B14F-4D97-AF65-F5344CB8AC3E}">
        <p14:creationId xmlns:p14="http://schemas.microsoft.com/office/powerpoint/2010/main" val="228538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F5AEBE-10FF-535B-42F9-AE01A8B7801F}"/>
              </a:ext>
            </a:extLst>
          </p:cNvPr>
          <p:cNvSpPr>
            <a:spLocks noGrp="1"/>
          </p:cNvSpPr>
          <p:nvPr>
            <p:ph type="title"/>
          </p:nvPr>
        </p:nvSpPr>
        <p:spPr>
          <a:xfrm>
            <a:off x="586478" y="1683756"/>
            <a:ext cx="3115265" cy="2396359"/>
          </a:xfrm>
        </p:spPr>
        <p:txBody>
          <a:bodyPr anchor="b">
            <a:normAutofit/>
          </a:bodyPr>
          <a:lstStyle/>
          <a:p>
            <a:pPr algn="r"/>
            <a:r>
              <a:rPr lang="pt-BR" sz="4000">
                <a:solidFill>
                  <a:srgbClr val="FFFFFF"/>
                </a:solidFill>
              </a:rPr>
              <a:t>Demandas</a:t>
            </a:r>
          </a:p>
        </p:txBody>
      </p:sp>
      <p:graphicFrame>
        <p:nvGraphicFramePr>
          <p:cNvPr id="5" name="Espaço Reservado para Conteúdo 2">
            <a:extLst>
              <a:ext uri="{FF2B5EF4-FFF2-40B4-BE49-F238E27FC236}">
                <a16:creationId xmlns:a16="http://schemas.microsoft.com/office/drawing/2014/main" id="{37960427-B3E5-5974-0C6D-9923F078E3F9}"/>
              </a:ext>
            </a:extLst>
          </p:cNvPr>
          <p:cNvGraphicFramePr>
            <a:graphicFrameLocks noGrp="1"/>
          </p:cNvGraphicFramePr>
          <p:nvPr>
            <p:ph idx="1"/>
            <p:extLst>
              <p:ext uri="{D42A27DB-BD31-4B8C-83A1-F6EECF244321}">
                <p14:modId xmlns:p14="http://schemas.microsoft.com/office/powerpoint/2010/main" val="1479457516"/>
              </p:ext>
            </p:extLst>
          </p:nvPr>
        </p:nvGraphicFramePr>
        <p:xfrm>
          <a:off x="4905052" y="295275"/>
          <a:ext cx="7029773"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descr="Interface gráfica do usuário&#10;&#10;Descrição gerada automaticamente">
            <a:extLst>
              <a:ext uri="{FF2B5EF4-FFF2-40B4-BE49-F238E27FC236}">
                <a16:creationId xmlns:a16="http://schemas.microsoft.com/office/drawing/2014/main" id="{35A85AD2-5773-2927-47EB-9FE48C1309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9791" y="6531842"/>
            <a:ext cx="1763622" cy="319555"/>
          </a:xfrm>
          <a:prstGeom prst="rect">
            <a:avLst/>
          </a:prstGeom>
        </p:spPr>
      </p:pic>
    </p:spTree>
    <p:extLst>
      <p:ext uri="{BB962C8B-B14F-4D97-AF65-F5344CB8AC3E}">
        <p14:creationId xmlns:p14="http://schemas.microsoft.com/office/powerpoint/2010/main" val="385342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Espaço Reservado para Conteúdo 5" descr="Desenho de uma flor&#10;&#10;Descrição gerada automaticamente com confiança baixa">
            <a:extLst>
              <a:ext uri="{FF2B5EF4-FFF2-40B4-BE49-F238E27FC236}">
                <a16:creationId xmlns:a16="http://schemas.microsoft.com/office/drawing/2014/main" id="{7AC51BB2-0515-93A6-F509-3D4E4D66AFB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334" b="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62A477-FC81-005E-E1E4-44BB5761B06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Queremos</a:t>
            </a:r>
            <a:r>
              <a:rPr lang="en-US" sz="3600" dirty="0">
                <a:solidFill>
                  <a:schemeClr val="tx1">
                    <a:lumMod val="85000"/>
                    <a:lumOff val="15000"/>
                  </a:schemeClr>
                </a:solidFill>
              </a:rPr>
              <a:t> </a:t>
            </a:r>
            <a:r>
              <a:rPr lang="en-US" sz="3600" dirty="0" err="1">
                <a:solidFill>
                  <a:schemeClr val="tx1">
                    <a:lumMod val="85000"/>
                    <a:lumOff val="15000"/>
                  </a:schemeClr>
                </a:solidFill>
              </a:rPr>
              <a:t>ouvir</a:t>
            </a:r>
            <a:r>
              <a:rPr lang="en-US" sz="3600" dirty="0">
                <a:solidFill>
                  <a:schemeClr val="tx1">
                    <a:lumMod val="85000"/>
                    <a:lumOff val="15000"/>
                  </a:schemeClr>
                </a:solidFill>
              </a:rPr>
              <a:t> para </a:t>
            </a:r>
            <a:r>
              <a:rPr lang="en-US" sz="3600" dirty="0" err="1">
                <a:solidFill>
                  <a:schemeClr val="tx1">
                    <a:lumMod val="85000"/>
                    <a:lumOff val="15000"/>
                  </a:schemeClr>
                </a:solidFill>
              </a:rPr>
              <a:t>melhor</a:t>
            </a:r>
            <a:r>
              <a:rPr lang="en-US" sz="3600" dirty="0">
                <a:solidFill>
                  <a:schemeClr val="tx1">
                    <a:lumMod val="85000"/>
                    <a:lumOff val="15000"/>
                  </a:schemeClr>
                </a:solidFill>
              </a:rPr>
              <a:t> </a:t>
            </a:r>
            <a:r>
              <a:rPr lang="en-US" sz="3600" dirty="0" err="1">
                <a:solidFill>
                  <a:schemeClr val="tx1">
                    <a:lumMod val="85000"/>
                    <a:lumOff val="15000"/>
                  </a:schemeClr>
                </a:solidFill>
              </a:rPr>
              <a:t>construir</a:t>
            </a:r>
            <a:r>
              <a:rPr lang="en-US" sz="3600" dirty="0">
                <a:solidFill>
                  <a:schemeClr val="tx1">
                    <a:lumMod val="85000"/>
                    <a:lumOff val="15000"/>
                  </a:schemeClr>
                </a:solidFill>
              </a:rPr>
              <a:t> e </a:t>
            </a:r>
            <a:r>
              <a:rPr lang="en-US" sz="3600" dirty="0" err="1">
                <a:solidFill>
                  <a:schemeClr val="tx1">
                    <a:lumMod val="85000"/>
                    <a:lumOff val="15000"/>
                  </a:schemeClr>
                </a:solidFill>
              </a:rPr>
              <a:t>reconstruir</a:t>
            </a:r>
            <a:endParaRPr lang="en-US" sz="3600"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3647F03A-FDB9-47CF-A043-D7C9126D12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sp>
        <p:nvSpPr>
          <p:cNvPr id="7" name="CaixaDeTexto 6">
            <a:extLst>
              <a:ext uri="{FF2B5EF4-FFF2-40B4-BE49-F238E27FC236}">
                <a16:creationId xmlns:a16="http://schemas.microsoft.com/office/drawing/2014/main" id="{AB31DE7A-EA01-FD08-2D70-8194BEBCD85C}"/>
              </a:ext>
            </a:extLst>
          </p:cNvPr>
          <p:cNvSpPr txBox="1"/>
          <p:nvPr/>
        </p:nvSpPr>
        <p:spPr>
          <a:xfrm>
            <a:off x="9859310" y="6657945"/>
            <a:ext cx="2332690"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s://laventanaciudadana.cl/democratizar-la-democracia/">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pt-BR" sz="700">
              <a:solidFill>
                <a:srgbClr val="FFFFFF"/>
              </a:solidFill>
            </a:endParaRPr>
          </a:p>
        </p:txBody>
      </p:sp>
    </p:spTree>
    <p:extLst>
      <p:ext uri="{BB962C8B-B14F-4D97-AF65-F5344CB8AC3E}">
        <p14:creationId xmlns:p14="http://schemas.microsoft.com/office/powerpoint/2010/main" val="920619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785046C-F4E0-D76A-F7CA-E63C48CD1CE7}"/>
              </a:ext>
            </a:extLst>
          </p:cNvPr>
          <p:cNvSpPr>
            <a:spLocks noGrp="1"/>
          </p:cNvSpPr>
          <p:nvPr>
            <p:ph type="title"/>
          </p:nvPr>
        </p:nvSpPr>
        <p:spPr>
          <a:xfrm>
            <a:off x="1371597" y="348865"/>
            <a:ext cx="10044023" cy="877729"/>
          </a:xfrm>
        </p:spPr>
        <p:txBody>
          <a:bodyPr anchor="ctr">
            <a:normAutofit/>
          </a:bodyPr>
          <a:lstStyle/>
          <a:p>
            <a:r>
              <a:rPr lang="pt-BR" sz="4000">
                <a:solidFill>
                  <a:srgbClr val="FFFFFF"/>
                </a:solidFill>
              </a:rPr>
              <a:t>Para falar com a CGRAR</a:t>
            </a:r>
          </a:p>
        </p:txBody>
      </p:sp>
      <p:pic>
        <p:nvPicPr>
          <p:cNvPr id="4" name="Imagem 3" descr="Interface gráfica do usuário&#10;&#10;Descrição gerada automaticamente">
            <a:extLst>
              <a:ext uri="{FF2B5EF4-FFF2-40B4-BE49-F238E27FC236}">
                <a16:creationId xmlns:a16="http://schemas.microsoft.com/office/drawing/2014/main" id="{8CB29B4D-7848-D300-C28B-5A9A6E86E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graphicFrame>
        <p:nvGraphicFramePr>
          <p:cNvPr id="6" name="Espaço Reservado para Conteúdo 2">
            <a:extLst>
              <a:ext uri="{FF2B5EF4-FFF2-40B4-BE49-F238E27FC236}">
                <a16:creationId xmlns:a16="http://schemas.microsoft.com/office/drawing/2014/main" id="{EE7BA5D1-AC12-1EBC-8419-9D7648B293D4}"/>
              </a:ext>
            </a:extLst>
          </p:cNvPr>
          <p:cNvGraphicFramePr>
            <a:graphicFrameLocks noGrp="1"/>
          </p:cNvGraphicFramePr>
          <p:nvPr>
            <p:ph idx="1"/>
            <p:extLst>
              <p:ext uri="{D42A27DB-BD31-4B8C-83A1-F6EECF244321}">
                <p14:modId xmlns:p14="http://schemas.microsoft.com/office/powerpoint/2010/main" val="55569527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17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2CAD3949-D325-4C02-B6F3-CA7E3C2E1BD9}" type="slidenum">
              <a:rPr lang="pt-BR" smtClean="0"/>
              <a:pPr/>
              <a:t>3</a:t>
            </a:fld>
            <a:endParaRPr lang="pt-BR" dirty="0"/>
          </a:p>
        </p:txBody>
      </p:sp>
      <p:sp>
        <p:nvSpPr>
          <p:cNvPr id="3" name="CaixaDeTexto 2">
            <a:extLst>
              <a:ext uri="{FF2B5EF4-FFF2-40B4-BE49-F238E27FC236}">
                <a16:creationId xmlns:a16="http://schemas.microsoft.com/office/drawing/2014/main" id="{69DE7F63-3902-41F4-B3D6-E6533AF721EB}"/>
              </a:ext>
            </a:extLst>
          </p:cNvPr>
          <p:cNvSpPr txBox="1"/>
          <p:nvPr/>
        </p:nvSpPr>
        <p:spPr>
          <a:xfrm>
            <a:off x="128545" y="12574"/>
            <a:ext cx="10316169" cy="646203"/>
          </a:xfrm>
          <a:prstGeom prst="rect">
            <a:avLst/>
          </a:prstGeom>
          <a:noFill/>
        </p:spPr>
        <p:txBody>
          <a:bodyPr wrap="square" rtlCol="0">
            <a:spAutoFit/>
          </a:bodyPr>
          <a:lstStyle/>
          <a:p>
            <a:pPr defTabSz="914126"/>
            <a:r>
              <a:rPr lang="pt-BR" sz="3599" b="1" dirty="0">
                <a:latin typeface="Calibri (Títulos)"/>
                <a:cs typeface="Calibri" panose="020F0502020204030204" pitchFamily="34" charset="0"/>
              </a:rPr>
              <a:t>Jornada Assistencial</a:t>
            </a:r>
            <a:endParaRPr lang="pt-BR" sz="3599" b="1" dirty="0">
              <a:latin typeface="Calibri (Títulos)"/>
            </a:endParaRPr>
          </a:p>
        </p:txBody>
      </p:sp>
      <p:grpSp>
        <p:nvGrpSpPr>
          <p:cNvPr id="4" name="Agrupar 3">
            <a:extLst>
              <a:ext uri="{FF2B5EF4-FFF2-40B4-BE49-F238E27FC236}">
                <a16:creationId xmlns:a16="http://schemas.microsoft.com/office/drawing/2014/main" id="{7B51B410-34FB-455B-82FD-69359ABCA180}"/>
              </a:ext>
            </a:extLst>
          </p:cNvPr>
          <p:cNvGrpSpPr/>
          <p:nvPr/>
        </p:nvGrpSpPr>
        <p:grpSpPr>
          <a:xfrm>
            <a:off x="654413" y="581026"/>
            <a:ext cx="10231605" cy="5898484"/>
            <a:chOff x="977533" y="955615"/>
            <a:chExt cx="10236936" cy="5334784"/>
          </a:xfrm>
        </p:grpSpPr>
        <p:sp>
          <p:nvSpPr>
            <p:cNvPr id="5" name="Google Shape;316;p19">
              <a:extLst>
                <a:ext uri="{FF2B5EF4-FFF2-40B4-BE49-F238E27FC236}">
                  <a16:creationId xmlns:a16="http://schemas.microsoft.com/office/drawing/2014/main" id="{D79EE832-C9AA-44B0-8510-52329484AD33}"/>
                </a:ext>
              </a:extLst>
            </p:cNvPr>
            <p:cNvSpPr/>
            <p:nvPr/>
          </p:nvSpPr>
          <p:spPr>
            <a:xfrm>
              <a:off x="2188755" y="1900762"/>
              <a:ext cx="7642696" cy="4165677"/>
            </a:xfrm>
            <a:custGeom>
              <a:avLst/>
              <a:gdLst/>
              <a:ahLst/>
              <a:cxnLst/>
              <a:rect l="l" t="t" r="r" b="b"/>
              <a:pathLst>
                <a:path w="96519" h="52608" extrusionOk="0">
                  <a:moveTo>
                    <a:pt x="63150" y="0"/>
                  </a:moveTo>
                  <a:lnTo>
                    <a:pt x="62607" y="55"/>
                  </a:lnTo>
                  <a:lnTo>
                    <a:pt x="62117" y="218"/>
                  </a:lnTo>
                  <a:lnTo>
                    <a:pt x="61628" y="381"/>
                  </a:lnTo>
                  <a:lnTo>
                    <a:pt x="61139" y="544"/>
                  </a:lnTo>
                  <a:lnTo>
                    <a:pt x="60704" y="816"/>
                  </a:lnTo>
                  <a:lnTo>
                    <a:pt x="60270" y="1087"/>
                  </a:lnTo>
                  <a:lnTo>
                    <a:pt x="59889" y="1413"/>
                  </a:lnTo>
                  <a:lnTo>
                    <a:pt x="59509" y="1739"/>
                  </a:lnTo>
                  <a:lnTo>
                    <a:pt x="59237" y="2120"/>
                  </a:lnTo>
                  <a:lnTo>
                    <a:pt x="58911" y="2500"/>
                  </a:lnTo>
                  <a:lnTo>
                    <a:pt x="58694" y="2935"/>
                  </a:lnTo>
                  <a:lnTo>
                    <a:pt x="58531" y="3370"/>
                  </a:lnTo>
                  <a:lnTo>
                    <a:pt x="58368" y="3859"/>
                  </a:lnTo>
                  <a:lnTo>
                    <a:pt x="58313" y="4294"/>
                  </a:lnTo>
                  <a:lnTo>
                    <a:pt x="58259" y="4783"/>
                  </a:lnTo>
                  <a:lnTo>
                    <a:pt x="58259" y="19619"/>
                  </a:lnTo>
                  <a:lnTo>
                    <a:pt x="58259" y="20000"/>
                  </a:lnTo>
                  <a:lnTo>
                    <a:pt x="58205" y="20326"/>
                  </a:lnTo>
                  <a:lnTo>
                    <a:pt x="58096" y="20652"/>
                  </a:lnTo>
                  <a:lnTo>
                    <a:pt x="57933" y="20978"/>
                  </a:lnTo>
                  <a:lnTo>
                    <a:pt x="57770" y="21304"/>
                  </a:lnTo>
                  <a:lnTo>
                    <a:pt x="57552" y="21576"/>
                  </a:lnTo>
                  <a:lnTo>
                    <a:pt x="57335" y="21847"/>
                  </a:lnTo>
                  <a:lnTo>
                    <a:pt x="57063" y="22119"/>
                  </a:lnTo>
                  <a:lnTo>
                    <a:pt x="56792" y="22336"/>
                  </a:lnTo>
                  <a:lnTo>
                    <a:pt x="56465" y="22554"/>
                  </a:lnTo>
                  <a:lnTo>
                    <a:pt x="56139" y="22717"/>
                  </a:lnTo>
                  <a:lnTo>
                    <a:pt x="55759" y="22880"/>
                  </a:lnTo>
                  <a:lnTo>
                    <a:pt x="55379" y="22989"/>
                  </a:lnTo>
                  <a:lnTo>
                    <a:pt x="54998" y="23097"/>
                  </a:lnTo>
                  <a:lnTo>
                    <a:pt x="54563" y="23152"/>
                  </a:lnTo>
                  <a:lnTo>
                    <a:pt x="48531" y="23152"/>
                  </a:lnTo>
                  <a:lnTo>
                    <a:pt x="48096" y="23097"/>
                  </a:lnTo>
                  <a:lnTo>
                    <a:pt x="47716" y="22989"/>
                  </a:lnTo>
                  <a:lnTo>
                    <a:pt x="47335" y="22880"/>
                  </a:lnTo>
                  <a:lnTo>
                    <a:pt x="46955" y="22717"/>
                  </a:lnTo>
                  <a:lnTo>
                    <a:pt x="46629" y="22554"/>
                  </a:lnTo>
                  <a:lnTo>
                    <a:pt x="46303" y="22336"/>
                  </a:lnTo>
                  <a:lnTo>
                    <a:pt x="46031" y="22119"/>
                  </a:lnTo>
                  <a:lnTo>
                    <a:pt x="45759" y="21847"/>
                  </a:lnTo>
                  <a:lnTo>
                    <a:pt x="45488" y="21576"/>
                  </a:lnTo>
                  <a:lnTo>
                    <a:pt x="45325" y="21304"/>
                  </a:lnTo>
                  <a:lnTo>
                    <a:pt x="45107" y="20978"/>
                  </a:lnTo>
                  <a:lnTo>
                    <a:pt x="44998" y="20652"/>
                  </a:lnTo>
                  <a:lnTo>
                    <a:pt x="44890" y="20326"/>
                  </a:lnTo>
                  <a:lnTo>
                    <a:pt x="44835" y="20000"/>
                  </a:lnTo>
                  <a:lnTo>
                    <a:pt x="44781" y="19619"/>
                  </a:lnTo>
                  <a:lnTo>
                    <a:pt x="44781" y="16576"/>
                  </a:lnTo>
                  <a:lnTo>
                    <a:pt x="44781" y="16087"/>
                  </a:lnTo>
                  <a:lnTo>
                    <a:pt x="44672" y="15598"/>
                  </a:lnTo>
                  <a:lnTo>
                    <a:pt x="44564" y="15163"/>
                  </a:lnTo>
                  <a:lnTo>
                    <a:pt x="44401" y="14728"/>
                  </a:lnTo>
                  <a:lnTo>
                    <a:pt x="44129" y="14293"/>
                  </a:lnTo>
                  <a:lnTo>
                    <a:pt x="43857" y="13913"/>
                  </a:lnTo>
                  <a:lnTo>
                    <a:pt x="43585" y="13532"/>
                  </a:lnTo>
                  <a:lnTo>
                    <a:pt x="43205" y="13152"/>
                  </a:lnTo>
                  <a:lnTo>
                    <a:pt x="42825" y="12880"/>
                  </a:lnTo>
                  <a:lnTo>
                    <a:pt x="42390" y="12609"/>
                  </a:lnTo>
                  <a:lnTo>
                    <a:pt x="41955" y="12337"/>
                  </a:lnTo>
                  <a:lnTo>
                    <a:pt x="41466" y="12119"/>
                  </a:lnTo>
                  <a:lnTo>
                    <a:pt x="40977" y="11956"/>
                  </a:lnTo>
                  <a:lnTo>
                    <a:pt x="40488" y="11848"/>
                  </a:lnTo>
                  <a:lnTo>
                    <a:pt x="39944" y="11793"/>
                  </a:lnTo>
                  <a:lnTo>
                    <a:pt x="39347" y="11739"/>
                  </a:lnTo>
                  <a:lnTo>
                    <a:pt x="34564" y="11739"/>
                  </a:lnTo>
                  <a:lnTo>
                    <a:pt x="34021" y="11793"/>
                  </a:lnTo>
                  <a:lnTo>
                    <a:pt x="33477" y="11848"/>
                  </a:lnTo>
                  <a:lnTo>
                    <a:pt x="32988" y="11956"/>
                  </a:lnTo>
                  <a:lnTo>
                    <a:pt x="32499" y="12119"/>
                  </a:lnTo>
                  <a:lnTo>
                    <a:pt x="32010" y="12337"/>
                  </a:lnTo>
                  <a:lnTo>
                    <a:pt x="31575" y="12609"/>
                  </a:lnTo>
                  <a:lnTo>
                    <a:pt x="31140" y="12880"/>
                  </a:lnTo>
                  <a:lnTo>
                    <a:pt x="30760" y="13152"/>
                  </a:lnTo>
                  <a:lnTo>
                    <a:pt x="30379" y="13532"/>
                  </a:lnTo>
                  <a:lnTo>
                    <a:pt x="30108" y="13913"/>
                  </a:lnTo>
                  <a:lnTo>
                    <a:pt x="29782" y="14293"/>
                  </a:lnTo>
                  <a:lnTo>
                    <a:pt x="29564" y="14728"/>
                  </a:lnTo>
                  <a:lnTo>
                    <a:pt x="29401" y="15163"/>
                  </a:lnTo>
                  <a:lnTo>
                    <a:pt x="29238" y="15598"/>
                  </a:lnTo>
                  <a:lnTo>
                    <a:pt x="29184" y="16087"/>
                  </a:lnTo>
                  <a:lnTo>
                    <a:pt x="29130" y="16576"/>
                  </a:lnTo>
                  <a:lnTo>
                    <a:pt x="29130" y="47770"/>
                  </a:lnTo>
                  <a:lnTo>
                    <a:pt x="29130" y="48096"/>
                  </a:lnTo>
                  <a:lnTo>
                    <a:pt x="29075" y="48477"/>
                  </a:lnTo>
                  <a:lnTo>
                    <a:pt x="28966" y="48803"/>
                  </a:lnTo>
                  <a:lnTo>
                    <a:pt x="28803" y="49129"/>
                  </a:lnTo>
                  <a:lnTo>
                    <a:pt x="28640" y="49455"/>
                  </a:lnTo>
                  <a:lnTo>
                    <a:pt x="28423" y="49727"/>
                  </a:lnTo>
                  <a:lnTo>
                    <a:pt x="28206" y="49998"/>
                  </a:lnTo>
                  <a:lnTo>
                    <a:pt x="27934" y="50270"/>
                  </a:lnTo>
                  <a:lnTo>
                    <a:pt x="27662" y="50488"/>
                  </a:lnTo>
                  <a:lnTo>
                    <a:pt x="27336" y="50651"/>
                  </a:lnTo>
                  <a:lnTo>
                    <a:pt x="27010" y="50868"/>
                  </a:lnTo>
                  <a:lnTo>
                    <a:pt x="26630" y="50977"/>
                  </a:lnTo>
                  <a:lnTo>
                    <a:pt x="26249" y="51140"/>
                  </a:lnTo>
                  <a:lnTo>
                    <a:pt x="25869" y="51194"/>
                  </a:lnTo>
                  <a:lnTo>
                    <a:pt x="25434" y="51248"/>
                  </a:lnTo>
                  <a:lnTo>
                    <a:pt x="24999" y="51303"/>
                  </a:lnTo>
                  <a:lnTo>
                    <a:pt x="22825" y="51303"/>
                  </a:lnTo>
                  <a:lnTo>
                    <a:pt x="22445" y="51248"/>
                  </a:lnTo>
                  <a:lnTo>
                    <a:pt x="22010" y="51194"/>
                  </a:lnTo>
                  <a:lnTo>
                    <a:pt x="21630" y="51140"/>
                  </a:lnTo>
                  <a:lnTo>
                    <a:pt x="21249" y="50977"/>
                  </a:lnTo>
                  <a:lnTo>
                    <a:pt x="20869" y="50868"/>
                  </a:lnTo>
                  <a:lnTo>
                    <a:pt x="20543" y="50651"/>
                  </a:lnTo>
                  <a:lnTo>
                    <a:pt x="20217" y="50488"/>
                  </a:lnTo>
                  <a:lnTo>
                    <a:pt x="19945" y="50270"/>
                  </a:lnTo>
                  <a:lnTo>
                    <a:pt x="19673" y="49998"/>
                  </a:lnTo>
                  <a:lnTo>
                    <a:pt x="19402" y="49727"/>
                  </a:lnTo>
                  <a:lnTo>
                    <a:pt x="19239" y="49455"/>
                  </a:lnTo>
                  <a:lnTo>
                    <a:pt x="19021" y="49129"/>
                  </a:lnTo>
                  <a:lnTo>
                    <a:pt x="18913" y="48803"/>
                  </a:lnTo>
                  <a:lnTo>
                    <a:pt x="18804" y="48477"/>
                  </a:lnTo>
                  <a:lnTo>
                    <a:pt x="18749" y="48096"/>
                  </a:lnTo>
                  <a:lnTo>
                    <a:pt x="18695" y="47770"/>
                  </a:lnTo>
                  <a:lnTo>
                    <a:pt x="18695" y="33858"/>
                  </a:lnTo>
                  <a:lnTo>
                    <a:pt x="18695" y="33369"/>
                  </a:lnTo>
                  <a:lnTo>
                    <a:pt x="18586" y="32934"/>
                  </a:lnTo>
                  <a:lnTo>
                    <a:pt x="18478" y="32445"/>
                  </a:lnTo>
                  <a:lnTo>
                    <a:pt x="18315" y="32010"/>
                  </a:lnTo>
                  <a:lnTo>
                    <a:pt x="18043" y="31575"/>
                  </a:lnTo>
                  <a:lnTo>
                    <a:pt x="17771" y="31195"/>
                  </a:lnTo>
                  <a:lnTo>
                    <a:pt x="17500" y="30814"/>
                  </a:lnTo>
                  <a:lnTo>
                    <a:pt x="17119" y="30488"/>
                  </a:lnTo>
                  <a:lnTo>
                    <a:pt x="16739" y="30162"/>
                  </a:lnTo>
                  <a:lnTo>
                    <a:pt x="16304" y="29891"/>
                  </a:lnTo>
                  <a:lnTo>
                    <a:pt x="15869" y="29619"/>
                  </a:lnTo>
                  <a:lnTo>
                    <a:pt x="15380" y="29456"/>
                  </a:lnTo>
                  <a:lnTo>
                    <a:pt x="14891" y="29293"/>
                  </a:lnTo>
                  <a:lnTo>
                    <a:pt x="14402" y="29130"/>
                  </a:lnTo>
                  <a:lnTo>
                    <a:pt x="13858" y="29075"/>
                  </a:lnTo>
                  <a:lnTo>
                    <a:pt x="0" y="29075"/>
                  </a:lnTo>
                  <a:lnTo>
                    <a:pt x="0" y="30380"/>
                  </a:lnTo>
                  <a:lnTo>
                    <a:pt x="13695" y="30380"/>
                  </a:lnTo>
                  <a:lnTo>
                    <a:pt x="14130" y="30434"/>
                  </a:lnTo>
                  <a:lnTo>
                    <a:pt x="14511" y="30488"/>
                  </a:lnTo>
                  <a:lnTo>
                    <a:pt x="14891" y="30651"/>
                  </a:lnTo>
                  <a:lnTo>
                    <a:pt x="15271" y="30760"/>
                  </a:lnTo>
                  <a:lnTo>
                    <a:pt x="15597" y="30977"/>
                  </a:lnTo>
                  <a:lnTo>
                    <a:pt x="15923" y="31140"/>
                  </a:lnTo>
                  <a:lnTo>
                    <a:pt x="16195" y="31412"/>
                  </a:lnTo>
                  <a:lnTo>
                    <a:pt x="16467" y="31630"/>
                  </a:lnTo>
                  <a:lnTo>
                    <a:pt x="16684" y="31901"/>
                  </a:lnTo>
                  <a:lnTo>
                    <a:pt x="16902" y="32227"/>
                  </a:lnTo>
                  <a:lnTo>
                    <a:pt x="17065" y="32499"/>
                  </a:lnTo>
                  <a:lnTo>
                    <a:pt x="17228" y="32825"/>
                  </a:lnTo>
                  <a:lnTo>
                    <a:pt x="17336" y="33151"/>
                  </a:lnTo>
                  <a:lnTo>
                    <a:pt x="17391" y="33532"/>
                  </a:lnTo>
                  <a:lnTo>
                    <a:pt x="17391" y="33858"/>
                  </a:lnTo>
                  <a:lnTo>
                    <a:pt x="17391" y="47770"/>
                  </a:lnTo>
                  <a:lnTo>
                    <a:pt x="17445" y="48259"/>
                  </a:lnTo>
                  <a:lnTo>
                    <a:pt x="17500" y="48748"/>
                  </a:lnTo>
                  <a:lnTo>
                    <a:pt x="17663" y="49183"/>
                  </a:lnTo>
                  <a:lnTo>
                    <a:pt x="17826" y="49618"/>
                  </a:lnTo>
                  <a:lnTo>
                    <a:pt x="18043" y="50053"/>
                  </a:lnTo>
                  <a:lnTo>
                    <a:pt x="18369" y="50433"/>
                  </a:lnTo>
                  <a:lnTo>
                    <a:pt x="18641" y="50814"/>
                  </a:lnTo>
                  <a:lnTo>
                    <a:pt x="19021" y="51194"/>
                  </a:lnTo>
                  <a:lnTo>
                    <a:pt x="19402" y="51466"/>
                  </a:lnTo>
                  <a:lnTo>
                    <a:pt x="19836" y="51738"/>
                  </a:lnTo>
                  <a:lnTo>
                    <a:pt x="20271" y="52009"/>
                  </a:lnTo>
                  <a:lnTo>
                    <a:pt x="20760" y="52227"/>
                  </a:lnTo>
                  <a:lnTo>
                    <a:pt x="21249" y="52390"/>
                  </a:lnTo>
                  <a:lnTo>
                    <a:pt x="21738" y="52498"/>
                  </a:lnTo>
                  <a:lnTo>
                    <a:pt x="22282" y="52553"/>
                  </a:lnTo>
                  <a:lnTo>
                    <a:pt x="22825" y="52607"/>
                  </a:lnTo>
                  <a:lnTo>
                    <a:pt x="24999" y="52607"/>
                  </a:lnTo>
                  <a:lnTo>
                    <a:pt x="25597" y="52553"/>
                  </a:lnTo>
                  <a:lnTo>
                    <a:pt x="26141" y="52498"/>
                  </a:lnTo>
                  <a:lnTo>
                    <a:pt x="26630" y="52390"/>
                  </a:lnTo>
                  <a:lnTo>
                    <a:pt x="27119" y="52227"/>
                  </a:lnTo>
                  <a:lnTo>
                    <a:pt x="27608" y="52009"/>
                  </a:lnTo>
                  <a:lnTo>
                    <a:pt x="28043" y="51738"/>
                  </a:lnTo>
                  <a:lnTo>
                    <a:pt x="28477" y="51466"/>
                  </a:lnTo>
                  <a:lnTo>
                    <a:pt x="28858" y="51194"/>
                  </a:lnTo>
                  <a:lnTo>
                    <a:pt x="29238" y="50814"/>
                  </a:lnTo>
                  <a:lnTo>
                    <a:pt x="29510" y="50433"/>
                  </a:lnTo>
                  <a:lnTo>
                    <a:pt x="29782" y="50053"/>
                  </a:lnTo>
                  <a:lnTo>
                    <a:pt x="30053" y="49618"/>
                  </a:lnTo>
                  <a:lnTo>
                    <a:pt x="30216" y="49183"/>
                  </a:lnTo>
                  <a:lnTo>
                    <a:pt x="30325" y="48748"/>
                  </a:lnTo>
                  <a:lnTo>
                    <a:pt x="30434" y="48259"/>
                  </a:lnTo>
                  <a:lnTo>
                    <a:pt x="30434" y="47770"/>
                  </a:lnTo>
                  <a:lnTo>
                    <a:pt x="30434" y="16576"/>
                  </a:lnTo>
                  <a:lnTo>
                    <a:pt x="30488" y="16250"/>
                  </a:lnTo>
                  <a:lnTo>
                    <a:pt x="30543" y="15869"/>
                  </a:lnTo>
                  <a:lnTo>
                    <a:pt x="30651" y="15543"/>
                  </a:lnTo>
                  <a:lnTo>
                    <a:pt x="30760" y="15217"/>
                  </a:lnTo>
                  <a:lnTo>
                    <a:pt x="30977" y="14891"/>
                  </a:lnTo>
                  <a:lnTo>
                    <a:pt x="31140" y="14619"/>
                  </a:lnTo>
                  <a:lnTo>
                    <a:pt x="31412" y="14348"/>
                  </a:lnTo>
                  <a:lnTo>
                    <a:pt x="31684" y="14076"/>
                  </a:lnTo>
                  <a:lnTo>
                    <a:pt x="31955" y="13859"/>
                  </a:lnTo>
                  <a:lnTo>
                    <a:pt x="32282" y="13641"/>
                  </a:lnTo>
                  <a:lnTo>
                    <a:pt x="32608" y="13478"/>
                  </a:lnTo>
                  <a:lnTo>
                    <a:pt x="32988" y="13315"/>
                  </a:lnTo>
                  <a:lnTo>
                    <a:pt x="33368" y="13206"/>
                  </a:lnTo>
                  <a:lnTo>
                    <a:pt x="33749" y="13152"/>
                  </a:lnTo>
                  <a:lnTo>
                    <a:pt x="34184" y="13098"/>
                  </a:lnTo>
                  <a:lnTo>
                    <a:pt x="34564" y="13043"/>
                  </a:lnTo>
                  <a:lnTo>
                    <a:pt x="39347" y="13043"/>
                  </a:lnTo>
                  <a:lnTo>
                    <a:pt x="39781" y="13098"/>
                  </a:lnTo>
                  <a:lnTo>
                    <a:pt x="40216" y="13152"/>
                  </a:lnTo>
                  <a:lnTo>
                    <a:pt x="40596" y="13206"/>
                  </a:lnTo>
                  <a:lnTo>
                    <a:pt x="40977" y="13315"/>
                  </a:lnTo>
                  <a:lnTo>
                    <a:pt x="41357" y="13478"/>
                  </a:lnTo>
                  <a:lnTo>
                    <a:pt x="41683" y="13641"/>
                  </a:lnTo>
                  <a:lnTo>
                    <a:pt x="42009" y="13859"/>
                  </a:lnTo>
                  <a:lnTo>
                    <a:pt x="42281" y="14076"/>
                  </a:lnTo>
                  <a:lnTo>
                    <a:pt x="42553" y="14348"/>
                  </a:lnTo>
                  <a:lnTo>
                    <a:pt x="42770" y="14619"/>
                  </a:lnTo>
                  <a:lnTo>
                    <a:pt x="42988" y="14891"/>
                  </a:lnTo>
                  <a:lnTo>
                    <a:pt x="43151" y="15217"/>
                  </a:lnTo>
                  <a:lnTo>
                    <a:pt x="43314" y="15543"/>
                  </a:lnTo>
                  <a:lnTo>
                    <a:pt x="43422" y="15869"/>
                  </a:lnTo>
                  <a:lnTo>
                    <a:pt x="43477" y="16250"/>
                  </a:lnTo>
                  <a:lnTo>
                    <a:pt x="43477" y="16576"/>
                  </a:lnTo>
                  <a:lnTo>
                    <a:pt x="43477" y="19619"/>
                  </a:lnTo>
                  <a:lnTo>
                    <a:pt x="43531" y="20108"/>
                  </a:lnTo>
                  <a:lnTo>
                    <a:pt x="43585" y="20597"/>
                  </a:lnTo>
                  <a:lnTo>
                    <a:pt x="43749" y="21087"/>
                  </a:lnTo>
                  <a:lnTo>
                    <a:pt x="43912" y="21521"/>
                  </a:lnTo>
                  <a:lnTo>
                    <a:pt x="44129" y="21956"/>
                  </a:lnTo>
                  <a:lnTo>
                    <a:pt x="44455" y="22336"/>
                  </a:lnTo>
                  <a:lnTo>
                    <a:pt x="44727" y="22717"/>
                  </a:lnTo>
                  <a:lnTo>
                    <a:pt x="45107" y="23043"/>
                  </a:lnTo>
                  <a:lnTo>
                    <a:pt x="45488" y="23369"/>
                  </a:lnTo>
                  <a:lnTo>
                    <a:pt x="45922" y="23641"/>
                  </a:lnTo>
                  <a:lnTo>
                    <a:pt x="46357" y="23858"/>
                  </a:lnTo>
                  <a:lnTo>
                    <a:pt x="46846" y="24076"/>
                  </a:lnTo>
                  <a:lnTo>
                    <a:pt x="47335" y="24239"/>
                  </a:lnTo>
                  <a:lnTo>
                    <a:pt x="47824" y="24347"/>
                  </a:lnTo>
                  <a:lnTo>
                    <a:pt x="48368" y="24456"/>
                  </a:lnTo>
                  <a:lnTo>
                    <a:pt x="54726" y="24456"/>
                  </a:lnTo>
                  <a:lnTo>
                    <a:pt x="55270" y="24347"/>
                  </a:lnTo>
                  <a:lnTo>
                    <a:pt x="55759" y="24239"/>
                  </a:lnTo>
                  <a:lnTo>
                    <a:pt x="56248" y="24076"/>
                  </a:lnTo>
                  <a:lnTo>
                    <a:pt x="56737" y="23858"/>
                  </a:lnTo>
                  <a:lnTo>
                    <a:pt x="57172" y="23641"/>
                  </a:lnTo>
                  <a:lnTo>
                    <a:pt x="57607" y="23369"/>
                  </a:lnTo>
                  <a:lnTo>
                    <a:pt x="57987" y="23043"/>
                  </a:lnTo>
                  <a:lnTo>
                    <a:pt x="58368" y="22717"/>
                  </a:lnTo>
                  <a:lnTo>
                    <a:pt x="58639" y="22336"/>
                  </a:lnTo>
                  <a:lnTo>
                    <a:pt x="58911" y="21956"/>
                  </a:lnTo>
                  <a:lnTo>
                    <a:pt x="59183" y="21521"/>
                  </a:lnTo>
                  <a:lnTo>
                    <a:pt x="59346" y="21087"/>
                  </a:lnTo>
                  <a:lnTo>
                    <a:pt x="59454" y="20597"/>
                  </a:lnTo>
                  <a:lnTo>
                    <a:pt x="59563" y="20108"/>
                  </a:lnTo>
                  <a:lnTo>
                    <a:pt x="59563" y="19619"/>
                  </a:lnTo>
                  <a:lnTo>
                    <a:pt x="59563" y="4783"/>
                  </a:lnTo>
                  <a:lnTo>
                    <a:pt x="59617" y="4457"/>
                  </a:lnTo>
                  <a:lnTo>
                    <a:pt x="59672" y="4076"/>
                  </a:lnTo>
                  <a:lnTo>
                    <a:pt x="59781" y="3750"/>
                  </a:lnTo>
                  <a:lnTo>
                    <a:pt x="59889" y="3424"/>
                  </a:lnTo>
                  <a:lnTo>
                    <a:pt x="60107" y="3152"/>
                  </a:lnTo>
                  <a:lnTo>
                    <a:pt x="60270" y="2826"/>
                  </a:lnTo>
                  <a:lnTo>
                    <a:pt x="60541" y="2555"/>
                  </a:lnTo>
                  <a:lnTo>
                    <a:pt x="60813" y="2337"/>
                  </a:lnTo>
                  <a:lnTo>
                    <a:pt x="61085" y="2066"/>
                  </a:lnTo>
                  <a:lnTo>
                    <a:pt x="61411" y="1902"/>
                  </a:lnTo>
                  <a:lnTo>
                    <a:pt x="61737" y="1685"/>
                  </a:lnTo>
                  <a:lnTo>
                    <a:pt x="62117" y="1576"/>
                  </a:lnTo>
                  <a:lnTo>
                    <a:pt x="62498" y="1413"/>
                  </a:lnTo>
                  <a:lnTo>
                    <a:pt x="62878" y="1359"/>
                  </a:lnTo>
                  <a:lnTo>
                    <a:pt x="63313" y="1305"/>
                  </a:lnTo>
                  <a:lnTo>
                    <a:pt x="65432" y="1305"/>
                  </a:lnTo>
                  <a:lnTo>
                    <a:pt x="65867" y="1359"/>
                  </a:lnTo>
                  <a:lnTo>
                    <a:pt x="66248" y="1413"/>
                  </a:lnTo>
                  <a:lnTo>
                    <a:pt x="66628" y="1576"/>
                  </a:lnTo>
                  <a:lnTo>
                    <a:pt x="67009" y="1685"/>
                  </a:lnTo>
                  <a:lnTo>
                    <a:pt x="67335" y="1902"/>
                  </a:lnTo>
                  <a:lnTo>
                    <a:pt x="67661" y="2066"/>
                  </a:lnTo>
                  <a:lnTo>
                    <a:pt x="67932" y="2337"/>
                  </a:lnTo>
                  <a:lnTo>
                    <a:pt x="68204" y="2555"/>
                  </a:lnTo>
                  <a:lnTo>
                    <a:pt x="68422" y="2826"/>
                  </a:lnTo>
                  <a:lnTo>
                    <a:pt x="68639" y="3152"/>
                  </a:lnTo>
                  <a:lnTo>
                    <a:pt x="68802" y="3424"/>
                  </a:lnTo>
                  <a:lnTo>
                    <a:pt x="68965" y="3750"/>
                  </a:lnTo>
                  <a:lnTo>
                    <a:pt x="69074" y="4076"/>
                  </a:lnTo>
                  <a:lnTo>
                    <a:pt x="69128" y="4457"/>
                  </a:lnTo>
                  <a:lnTo>
                    <a:pt x="69128" y="4783"/>
                  </a:lnTo>
                  <a:lnTo>
                    <a:pt x="69128" y="41684"/>
                  </a:lnTo>
                  <a:lnTo>
                    <a:pt x="69182" y="42173"/>
                  </a:lnTo>
                  <a:lnTo>
                    <a:pt x="69237" y="42662"/>
                  </a:lnTo>
                  <a:lnTo>
                    <a:pt x="69400" y="43097"/>
                  </a:lnTo>
                  <a:lnTo>
                    <a:pt x="69563" y="43531"/>
                  </a:lnTo>
                  <a:lnTo>
                    <a:pt x="69780" y="43966"/>
                  </a:lnTo>
                  <a:lnTo>
                    <a:pt x="70106" y="44346"/>
                  </a:lnTo>
                  <a:lnTo>
                    <a:pt x="70378" y="44727"/>
                  </a:lnTo>
                  <a:lnTo>
                    <a:pt x="70758" y="45107"/>
                  </a:lnTo>
                  <a:lnTo>
                    <a:pt x="71139" y="45379"/>
                  </a:lnTo>
                  <a:lnTo>
                    <a:pt x="71574" y="45651"/>
                  </a:lnTo>
                  <a:lnTo>
                    <a:pt x="72008" y="45923"/>
                  </a:lnTo>
                  <a:lnTo>
                    <a:pt x="72497" y="46140"/>
                  </a:lnTo>
                  <a:lnTo>
                    <a:pt x="72987" y="46303"/>
                  </a:lnTo>
                  <a:lnTo>
                    <a:pt x="73476" y="46412"/>
                  </a:lnTo>
                  <a:lnTo>
                    <a:pt x="74019" y="46466"/>
                  </a:lnTo>
                  <a:lnTo>
                    <a:pt x="74563" y="46520"/>
                  </a:lnTo>
                  <a:lnTo>
                    <a:pt x="75160" y="46466"/>
                  </a:lnTo>
                  <a:lnTo>
                    <a:pt x="75704" y="46412"/>
                  </a:lnTo>
                  <a:lnTo>
                    <a:pt x="76193" y="46303"/>
                  </a:lnTo>
                  <a:lnTo>
                    <a:pt x="76682" y="46140"/>
                  </a:lnTo>
                  <a:lnTo>
                    <a:pt x="77171" y="45923"/>
                  </a:lnTo>
                  <a:lnTo>
                    <a:pt x="77606" y="45651"/>
                  </a:lnTo>
                  <a:lnTo>
                    <a:pt x="78041" y="45379"/>
                  </a:lnTo>
                  <a:lnTo>
                    <a:pt x="78421" y="45107"/>
                  </a:lnTo>
                  <a:lnTo>
                    <a:pt x="78802" y="44727"/>
                  </a:lnTo>
                  <a:lnTo>
                    <a:pt x="79073" y="44346"/>
                  </a:lnTo>
                  <a:lnTo>
                    <a:pt x="79345" y="43966"/>
                  </a:lnTo>
                  <a:lnTo>
                    <a:pt x="79617" y="43531"/>
                  </a:lnTo>
                  <a:lnTo>
                    <a:pt x="79780" y="43097"/>
                  </a:lnTo>
                  <a:lnTo>
                    <a:pt x="79888" y="42662"/>
                  </a:lnTo>
                  <a:lnTo>
                    <a:pt x="79997" y="42173"/>
                  </a:lnTo>
                  <a:lnTo>
                    <a:pt x="79997" y="41684"/>
                  </a:lnTo>
                  <a:lnTo>
                    <a:pt x="79997" y="29510"/>
                  </a:lnTo>
                  <a:lnTo>
                    <a:pt x="80051" y="29130"/>
                  </a:lnTo>
                  <a:lnTo>
                    <a:pt x="80106" y="28804"/>
                  </a:lnTo>
                  <a:lnTo>
                    <a:pt x="80215" y="28478"/>
                  </a:lnTo>
                  <a:lnTo>
                    <a:pt x="80323" y="28151"/>
                  </a:lnTo>
                  <a:lnTo>
                    <a:pt x="80541" y="27825"/>
                  </a:lnTo>
                  <a:lnTo>
                    <a:pt x="80704" y="27554"/>
                  </a:lnTo>
                  <a:lnTo>
                    <a:pt x="80975" y="27282"/>
                  </a:lnTo>
                  <a:lnTo>
                    <a:pt x="81247" y="27010"/>
                  </a:lnTo>
                  <a:lnTo>
                    <a:pt x="81519" y="26793"/>
                  </a:lnTo>
                  <a:lnTo>
                    <a:pt x="81845" y="26575"/>
                  </a:lnTo>
                  <a:lnTo>
                    <a:pt x="82171" y="26412"/>
                  </a:lnTo>
                  <a:lnTo>
                    <a:pt x="82551" y="26249"/>
                  </a:lnTo>
                  <a:lnTo>
                    <a:pt x="82932" y="26141"/>
                  </a:lnTo>
                  <a:lnTo>
                    <a:pt x="83312" y="26032"/>
                  </a:lnTo>
                  <a:lnTo>
                    <a:pt x="83747" y="25978"/>
                  </a:lnTo>
                  <a:lnTo>
                    <a:pt x="91681" y="25978"/>
                  </a:lnTo>
                  <a:lnTo>
                    <a:pt x="92225" y="25869"/>
                  </a:lnTo>
                  <a:lnTo>
                    <a:pt x="92714" y="25760"/>
                  </a:lnTo>
                  <a:lnTo>
                    <a:pt x="93203" y="25597"/>
                  </a:lnTo>
                  <a:lnTo>
                    <a:pt x="93692" y="25380"/>
                  </a:lnTo>
                  <a:lnTo>
                    <a:pt x="94127" y="25162"/>
                  </a:lnTo>
                  <a:lnTo>
                    <a:pt x="94562" y="24891"/>
                  </a:lnTo>
                  <a:lnTo>
                    <a:pt x="94942" y="24565"/>
                  </a:lnTo>
                  <a:lnTo>
                    <a:pt x="95323" y="24239"/>
                  </a:lnTo>
                  <a:lnTo>
                    <a:pt x="95594" y="23858"/>
                  </a:lnTo>
                  <a:lnTo>
                    <a:pt x="95866" y="23478"/>
                  </a:lnTo>
                  <a:lnTo>
                    <a:pt x="96138" y="23043"/>
                  </a:lnTo>
                  <a:lnTo>
                    <a:pt x="96301" y="22608"/>
                  </a:lnTo>
                  <a:lnTo>
                    <a:pt x="96410" y="22119"/>
                  </a:lnTo>
                  <a:lnTo>
                    <a:pt x="96518" y="21630"/>
                  </a:lnTo>
                  <a:lnTo>
                    <a:pt x="96518" y="21141"/>
                  </a:lnTo>
                  <a:lnTo>
                    <a:pt x="96518" y="16956"/>
                  </a:lnTo>
                  <a:lnTo>
                    <a:pt x="95214" y="16956"/>
                  </a:lnTo>
                  <a:lnTo>
                    <a:pt x="95214" y="21141"/>
                  </a:lnTo>
                  <a:lnTo>
                    <a:pt x="95214" y="21521"/>
                  </a:lnTo>
                  <a:lnTo>
                    <a:pt x="95160" y="21847"/>
                  </a:lnTo>
                  <a:lnTo>
                    <a:pt x="95051" y="22173"/>
                  </a:lnTo>
                  <a:lnTo>
                    <a:pt x="94888" y="22500"/>
                  </a:lnTo>
                  <a:lnTo>
                    <a:pt x="94725" y="22826"/>
                  </a:lnTo>
                  <a:lnTo>
                    <a:pt x="94507" y="23097"/>
                  </a:lnTo>
                  <a:lnTo>
                    <a:pt x="94290" y="23369"/>
                  </a:lnTo>
                  <a:lnTo>
                    <a:pt x="94018" y="23641"/>
                  </a:lnTo>
                  <a:lnTo>
                    <a:pt x="93747" y="23858"/>
                  </a:lnTo>
                  <a:lnTo>
                    <a:pt x="93421" y="24076"/>
                  </a:lnTo>
                  <a:lnTo>
                    <a:pt x="93094" y="24239"/>
                  </a:lnTo>
                  <a:lnTo>
                    <a:pt x="92714" y="24402"/>
                  </a:lnTo>
                  <a:lnTo>
                    <a:pt x="92334" y="24510"/>
                  </a:lnTo>
                  <a:lnTo>
                    <a:pt x="91953" y="24619"/>
                  </a:lnTo>
                  <a:lnTo>
                    <a:pt x="91518" y="24673"/>
                  </a:lnTo>
                  <a:lnTo>
                    <a:pt x="84127" y="24673"/>
                  </a:lnTo>
                  <a:lnTo>
                    <a:pt x="83584" y="24728"/>
                  </a:lnTo>
                  <a:lnTo>
                    <a:pt x="83041" y="24782"/>
                  </a:lnTo>
                  <a:lnTo>
                    <a:pt x="82551" y="24891"/>
                  </a:lnTo>
                  <a:lnTo>
                    <a:pt x="82062" y="25054"/>
                  </a:lnTo>
                  <a:lnTo>
                    <a:pt x="81573" y="25271"/>
                  </a:lnTo>
                  <a:lnTo>
                    <a:pt x="81138" y="25489"/>
                  </a:lnTo>
                  <a:lnTo>
                    <a:pt x="80704" y="25760"/>
                  </a:lnTo>
                  <a:lnTo>
                    <a:pt x="80323" y="26086"/>
                  </a:lnTo>
                  <a:lnTo>
                    <a:pt x="79943" y="26412"/>
                  </a:lnTo>
                  <a:lnTo>
                    <a:pt x="79671" y="26793"/>
                  </a:lnTo>
                  <a:lnTo>
                    <a:pt x="79345" y="27228"/>
                  </a:lnTo>
                  <a:lnTo>
                    <a:pt x="79128" y="27608"/>
                  </a:lnTo>
                  <a:lnTo>
                    <a:pt x="78965" y="28097"/>
                  </a:lnTo>
                  <a:lnTo>
                    <a:pt x="78802" y="28532"/>
                  </a:lnTo>
                  <a:lnTo>
                    <a:pt x="78747" y="29021"/>
                  </a:lnTo>
                  <a:lnTo>
                    <a:pt x="78693" y="29510"/>
                  </a:lnTo>
                  <a:lnTo>
                    <a:pt x="78693" y="41684"/>
                  </a:lnTo>
                  <a:lnTo>
                    <a:pt x="78693" y="42010"/>
                  </a:lnTo>
                  <a:lnTo>
                    <a:pt x="78639" y="42390"/>
                  </a:lnTo>
                  <a:lnTo>
                    <a:pt x="78530" y="42716"/>
                  </a:lnTo>
                  <a:lnTo>
                    <a:pt x="78367" y="43042"/>
                  </a:lnTo>
                  <a:lnTo>
                    <a:pt x="78204" y="43368"/>
                  </a:lnTo>
                  <a:lnTo>
                    <a:pt x="77986" y="43640"/>
                  </a:lnTo>
                  <a:lnTo>
                    <a:pt x="77769" y="43912"/>
                  </a:lnTo>
                  <a:lnTo>
                    <a:pt x="77497" y="44183"/>
                  </a:lnTo>
                  <a:lnTo>
                    <a:pt x="77226" y="44401"/>
                  </a:lnTo>
                  <a:lnTo>
                    <a:pt x="76899" y="44618"/>
                  </a:lnTo>
                  <a:lnTo>
                    <a:pt x="76573" y="44781"/>
                  </a:lnTo>
                  <a:lnTo>
                    <a:pt x="76193" y="44944"/>
                  </a:lnTo>
                  <a:lnTo>
                    <a:pt x="75813" y="45053"/>
                  </a:lnTo>
                  <a:lnTo>
                    <a:pt x="75432" y="45107"/>
                  </a:lnTo>
                  <a:lnTo>
                    <a:pt x="74997" y="45162"/>
                  </a:lnTo>
                  <a:lnTo>
                    <a:pt x="74563" y="45216"/>
                  </a:lnTo>
                  <a:lnTo>
                    <a:pt x="74182" y="45162"/>
                  </a:lnTo>
                  <a:lnTo>
                    <a:pt x="73747" y="45107"/>
                  </a:lnTo>
                  <a:lnTo>
                    <a:pt x="73367" y="45053"/>
                  </a:lnTo>
                  <a:lnTo>
                    <a:pt x="72987" y="44944"/>
                  </a:lnTo>
                  <a:lnTo>
                    <a:pt x="72606" y="44781"/>
                  </a:lnTo>
                  <a:lnTo>
                    <a:pt x="72280" y="44618"/>
                  </a:lnTo>
                  <a:lnTo>
                    <a:pt x="71954" y="44401"/>
                  </a:lnTo>
                  <a:lnTo>
                    <a:pt x="71682" y="44183"/>
                  </a:lnTo>
                  <a:lnTo>
                    <a:pt x="71411" y="43912"/>
                  </a:lnTo>
                  <a:lnTo>
                    <a:pt x="71139" y="43640"/>
                  </a:lnTo>
                  <a:lnTo>
                    <a:pt x="70976" y="43368"/>
                  </a:lnTo>
                  <a:lnTo>
                    <a:pt x="70758" y="43042"/>
                  </a:lnTo>
                  <a:lnTo>
                    <a:pt x="70650" y="42716"/>
                  </a:lnTo>
                  <a:lnTo>
                    <a:pt x="70541" y="42390"/>
                  </a:lnTo>
                  <a:lnTo>
                    <a:pt x="70487" y="42010"/>
                  </a:lnTo>
                  <a:lnTo>
                    <a:pt x="70432" y="41684"/>
                  </a:lnTo>
                  <a:lnTo>
                    <a:pt x="70432" y="4783"/>
                  </a:lnTo>
                  <a:lnTo>
                    <a:pt x="70432" y="4294"/>
                  </a:lnTo>
                  <a:lnTo>
                    <a:pt x="70324" y="3859"/>
                  </a:lnTo>
                  <a:lnTo>
                    <a:pt x="70215" y="3370"/>
                  </a:lnTo>
                  <a:lnTo>
                    <a:pt x="70052" y="2935"/>
                  </a:lnTo>
                  <a:lnTo>
                    <a:pt x="69780" y="2500"/>
                  </a:lnTo>
                  <a:lnTo>
                    <a:pt x="69508" y="2120"/>
                  </a:lnTo>
                  <a:lnTo>
                    <a:pt x="69237" y="1739"/>
                  </a:lnTo>
                  <a:lnTo>
                    <a:pt x="68856" y="1413"/>
                  </a:lnTo>
                  <a:lnTo>
                    <a:pt x="68476" y="1087"/>
                  </a:lnTo>
                  <a:lnTo>
                    <a:pt x="68041" y="816"/>
                  </a:lnTo>
                  <a:lnTo>
                    <a:pt x="67606" y="544"/>
                  </a:lnTo>
                  <a:lnTo>
                    <a:pt x="67117" y="381"/>
                  </a:lnTo>
                  <a:lnTo>
                    <a:pt x="66628" y="218"/>
                  </a:lnTo>
                  <a:lnTo>
                    <a:pt x="66139" y="55"/>
                  </a:lnTo>
                  <a:lnTo>
                    <a:pt x="65596" y="0"/>
                  </a:lnTo>
                  <a:close/>
                </a:path>
              </a:pathLst>
            </a:custGeom>
            <a:gradFill>
              <a:gsLst>
                <a:gs pos="0">
                  <a:srgbClr val="651428"/>
                </a:gs>
                <a:gs pos="23000">
                  <a:srgbClr val="C9274F"/>
                </a:gs>
                <a:gs pos="49000">
                  <a:srgbClr val="FF6666"/>
                </a:gs>
                <a:gs pos="77000">
                  <a:srgbClr val="FFB174"/>
                </a:gs>
                <a:gs pos="100000">
                  <a:schemeClr val="accent1"/>
                </a:gs>
              </a:gsLst>
              <a:lin ang="0" scaled="0"/>
            </a:gradFill>
            <a:ln>
              <a:noFill/>
            </a:ln>
          </p:spPr>
          <p:txBody>
            <a:bodyPr spcFirstLastPara="1" wrap="square" lIns="121836" tIns="121836" rIns="121836" bIns="121836" anchor="ctr" anchorCtr="0">
              <a:noAutofit/>
            </a:bodyPr>
            <a:lstStyle/>
            <a:p>
              <a:pPr defTabSz="914126"/>
              <a:endParaRPr sz="2799">
                <a:latin typeface="Calibri" panose="020F0502020204030204" pitchFamily="34" charset="0"/>
                <a:cs typeface="Calibri" panose="020F0502020204030204" pitchFamily="34" charset="0"/>
              </a:endParaRPr>
            </a:p>
          </p:txBody>
        </p:sp>
        <p:sp>
          <p:nvSpPr>
            <p:cNvPr id="6" name="Google Shape;317;p19">
              <a:extLst>
                <a:ext uri="{FF2B5EF4-FFF2-40B4-BE49-F238E27FC236}">
                  <a16:creationId xmlns:a16="http://schemas.microsoft.com/office/drawing/2014/main" id="{617C7F77-6C7B-4D2D-87C7-CCE55D95FA0A}"/>
                </a:ext>
              </a:extLst>
            </p:cNvPr>
            <p:cNvSpPr/>
            <p:nvPr/>
          </p:nvSpPr>
          <p:spPr>
            <a:xfrm>
              <a:off x="1693340" y="3935669"/>
              <a:ext cx="623560" cy="631355"/>
            </a:xfrm>
            <a:custGeom>
              <a:avLst/>
              <a:gdLst/>
              <a:ahLst/>
              <a:cxnLst/>
              <a:rect l="l" t="t" r="r" b="b"/>
              <a:pathLst>
                <a:path w="6739" h="6739" extrusionOk="0">
                  <a:moveTo>
                    <a:pt x="3043" y="0"/>
                  </a:moveTo>
                  <a:lnTo>
                    <a:pt x="2663" y="54"/>
                  </a:lnTo>
                  <a:lnTo>
                    <a:pt x="2391" y="163"/>
                  </a:lnTo>
                  <a:lnTo>
                    <a:pt x="2065" y="272"/>
                  </a:lnTo>
                  <a:lnTo>
                    <a:pt x="1467" y="543"/>
                  </a:lnTo>
                  <a:lnTo>
                    <a:pt x="978" y="978"/>
                  </a:lnTo>
                  <a:lnTo>
                    <a:pt x="598" y="1467"/>
                  </a:lnTo>
                  <a:lnTo>
                    <a:pt x="272" y="2065"/>
                  </a:lnTo>
                  <a:lnTo>
                    <a:pt x="163" y="2391"/>
                  </a:lnTo>
                  <a:lnTo>
                    <a:pt x="54" y="2663"/>
                  </a:lnTo>
                  <a:lnTo>
                    <a:pt x="0" y="3043"/>
                  </a:lnTo>
                  <a:lnTo>
                    <a:pt x="0" y="3369"/>
                  </a:lnTo>
                  <a:lnTo>
                    <a:pt x="0" y="3696"/>
                  </a:lnTo>
                  <a:lnTo>
                    <a:pt x="54" y="4076"/>
                  </a:lnTo>
                  <a:lnTo>
                    <a:pt x="163" y="4348"/>
                  </a:lnTo>
                  <a:lnTo>
                    <a:pt x="272" y="4674"/>
                  </a:lnTo>
                  <a:lnTo>
                    <a:pt x="598" y="5272"/>
                  </a:lnTo>
                  <a:lnTo>
                    <a:pt x="978" y="5761"/>
                  </a:lnTo>
                  <a:lnTo>
                    <a:pt x="1467" y="6141"/>
                  </a:lnTo>
                  <a:lnTo>
                    <a:pt x="2065" y="6467"/>
                  </a:lnTo>
                  <a:lnTo>
                    <a:pt x="2391" y="6576"/>
                  </a:lnTo>
                  <a:lnTo>
                    <a:pt x="2663" y="6685"/>
                  </a:lnTo>
                  <a:lnTo>
                    <a:pt x="3043" y="6739"/>
                  </a:lnTo>
                  <a:lnTo>
                    <a:pt x="3696" y="6739"/>
                  </a:lnTo>
                  <a:lnTo>
                    <a:pt x="4076" y="6685"/>
                  </a:lnTo>
                  <a:lnTo>
                    <a:pt x="4348" y="6576"/>
                  </a:lnTo>
                  <a:lnTo>
                    <a:pt x="4674" y="6467"/>
                  </a:lnTo>
                  <a:lnTo>
                    <a:pt x="5272" y="6141"/>
                  </a:lnTo>
                  <a:lnTo>
                    <a:pt x="5761" y="5761"/>
                  </a:lnTo>
                  <a:lnTo>
                    <a:pt x="6141" y="5272"/>
                  </a:lnTo>
                  <a:lnTo>
                    <a:pt x="6467" y="4674"/>
                  </a:lnTo>
                  <a:lnTo>
                    <a:pt x="6576" y="4348"/>
                  </a:lnTo>
                  <a:lnTo>
                    <a:pt x="6685" y="4076"/>
                  </a:lnTo>
                  <a:lnTo>
                    <a:pt x="6739" y="3696"/>
                  </a:lnTo>
                  <a:lnTo>
                    <a:pt x="6739" y="3369"/>
                  </a:lnTo>
                  <a:lnTo>
                    <a:pt x="6739" y="3043"/>
                  </a:lnTo>
                  <a:lnTo>
                    <a:pt x="6685" y="2663"/>
                  </a:lnTo>
                  <a:lnTo>
                    <a:pt x="6576" y="2391"/>
                  </a:lnTo>
                  <a:lnTo>
                    <a:pt x="6467" y="2065"/>
                  </a:lnTo>
                  <a:lnTo>
                    <a:pt x="6141" y="1467"/>
                  </a:lnTo>
                  <a:lnTo>
                    <a:pt x="5761" y="978"/>
                  </a:lnTo>
                  <a:lnTo>
                    <a:pt x="5272" y="543"/>
                  </a:lnTo>
                  <a:lnTo>
                    <a:pt x="4674" y="272"/>
                  </a:lnTo>
                  <a:lnTo>
                    <a:pt x="4348" y="163"/>
                  </a:lnTo>
                  <a:lnTo>
                    <a:pt x="4076" y="54"/>
                  </a:lnTo>
                  <a:lnTo>
                    <a:pt x="3696" y="0"/>
                  </a:lnTo>
                  <a:close/>
                </a:path>
              </a:pathLst>
            </a:custGeom>
            <a:solidFill>
              <a:srgbClr val="651428"/>
            </a:solidFill>
            <a:ln>
              <a:noFill/>
            </a:ln>
          </p:spPr>
          <p:txBody>
            <a:bodyPr spcFirstLastPara="1" wrap="square" lIns="121836" tIns="121836" rIns="121836" bIns="121836" anchor="ctr" anchorCtr="0">
              <a:noAutofit/>
            </a:bodyPr>
            <a:lstStyle/>
            <a:p>
              <a:pPr defTabSz="914126"/>
              <a:endParaRPr sz="2799">
                <a:latin typeface="Calibri" panose="020F0502020204030204" pitchFamily="34" charset="0"/>
                <a:cs typeface="Calibri" panose="020F0502020204030204" pitchFamily="34" charset="0"/>
              </a:endParaRPr>
            </a:p>
          </p:txBody>
        </p:sp>
        <p:sp>
          <p:nvSpPr>
            <p:cNvPr id="7" name="Google Shape;318;p19">
              <a:extLst>
                <a:ext uri="{FF2B5EF4-FFF2-40B4-BE49-F238E27FC236}">
                  <a16:creationId xmlns:a16="http://schemas.microsoft.com/office/drawing/2014/main" id="{B0B218C6-FFFE-4DD9-999A-B0891B5E8016}"/>
                </a:ext>
              </a:extLst>
            </p:cNvPr>
            <p:cNvSpPr/>
            <p:nvPr/>
          </p:nvSpPr>
          <p:spPr>
            <a:xfrm>
              <a:off x="4226629" y="5026127"/>
              <a:ext cx="623652" cy="636507"/>
            </a:xfrm>
            <a:custGeom>
              <a:avLst/>
              <a:gdLst/>
              <a:ahLst/>
              <a:cxnLst/>
              <a:rect l="l" t="t" r="r" b="b"/>
              <a:pathLst>
                <a:path w="6740" h="6794" extrusionOk="0">
                  <a:moveTo>
                    <a:pt x="3370" y="1"/>
                  </a:moveTo>
                  <a:lnTo>
                    <a:pt x="3044" y="55"/>
                  </a:lnTo>
                  <a:lnTo>
                    <a:pt x="2664" y="109"/>
                  </a:lnTo>
                  <a:lnTo>
                    <a:pt x="2392" y="164"/>
                  </a:lnTo>
                  <a:lnTo>
                    <a:pt x="2066" y="272"/>
                  </a:lnTo>
                  <a:lnTo>
                    <a:pt x="1468" y="598"/>
                  </a:lnTo>
                  <a:lnTo>
                    <a:pt x="979" y="1033"/>
                  </a:lnTo>
                  <a:lnTo>
                    <a:pt x="598" y="1522"/>
                  </a:lnTo>
                  <a:lnTo>
                    <a:pt x="272" y="2066"/>
                  </a:lnTo>
                  <a:lnTo>
                    <a:pt x="164" y="2392"/>
                  </a:lnTo>
                  <a:lnTo>
                    <a:pt x="55" y="2718"/>
                  </a:lnTo>
                  <a:lnTo>
                    <a:pt x="1" y="3044"/>
                  </a:lnTo>
                  <a:lnTo>
                    <a:pt x="1" y="3370"/>
                  </a:lnTo>
                  <a:lnTo>
                    <a:pt x="1" y="3750"/>
                  </a:lnTo>
                  <a:lnTo>
                    <a:pt x="55" y="4076"/>
                  </a:lnTo>
                  <a:lnTo>
                    <a:pt x="164" y="4403"/>
                  </a:lnTo>
                  <a:lnTo>
                    <a:pt x="272" y="4729"/>
                  </a:lnTo>
                  <a:lnTo>
                    <a:pt x="598" y="5272"/>
                  </a:lnTo>
                  <a:lnTo>
                    <a:pt x="979" y="5761"/>
                  </a:lnTo>
                  <a:lnTo>
                    <a:pt x="1468" y="6196"/>
                  </a:lnTo>
                  <a:lnTo>
                    <a:pt x="2066" y="6522"/>
                  </a:lnTo>
                  <a:lnTo>
                    <a:pt x="2392" y="6631"/>
                  </a:lnTo>
                  <a:lnTo>
                    <a:pt x="2664" y="6685"/>
                  </a:lnTo>
                  <a:lnTo>
                    <a:pt x="3044" y="6739"/>
                  </a:lnTo>
                  <a:lnTo>
                    <a:pt x="3370" y="6794"/>
                  </a:lnTo>
                  <a:lnTo>
                    <a:pt x="3696" y="6739"/>
                  </a:lnTo>
                  <a:lnTo>
                    <a:pt x="4077" y="6685"/>
                  </a:lnTo>
                  <a:lnTo>
                    <a:pt x="4348" y="6631"/>
                  </a:lnTo>
                  <a:lnTo>
                    <a:pt x="4674" y="6522"/>
                  </a:lnTo>
                  <a:lnTo>
                    <a:pt x="5272" y="6196"/>
                  </a:lnTo>
                  <a:lnTo>
                    <a:pt x="5761" y="5761"/>
                  </a:lnTo>
                  <a:lnTo>
                    <a:pt x="6142" y="5272"/>
                  </a:lnTo>
                  <a:lnTo>
                    <a:pt x="6468" y="4729"/>
                  </a:lnTo>
                  <a:lnTo>
                    <a:pt x="6576" y="4403"/>
                  </a:lnTo>
                  <a:lnTo>
                    <a:pt x="6685" y="4076"/>
                  </a:lnTo>
                  <a:lnTo>
                    <a:pt x="6739" y="3750"/>
                  </a:lnTo>
                  <a:lnTo>
                    <a:pt x="6739" y="3370"/>
                  </a:lnTo>
                  <a:lnTo>
                    <a:pt x="6739" y="3044"/>
                  </a:lnTo>
                  <a:lnTo>
                    <a:pt x="6685" y="2718"/>
                  </a:lnTo>
                  <a:lnTo>
                    <a:pt x="6576" y="2392"/>
                  </a:lnTo>
                  <a:lnTo>
                    <a:pt x="6468" y="2066"/>
                  </a:lnTo>
                  <a:lnTo>
                    <a:pt x="6142" y="1522"/>
                  </a:lnTo>
                  <a:lnTo>
                    <a:pt x="5761" y="1033"/>
                  </a:lnTo>
                  <a:lnTo>
                    <a:pt x="5272" y="598"/>
                  </a:lnTo>
                  <a:lnTo>
                    <a:pt x="4674" y="272"/>
                  </a:lnTo>
                  <a:lnTo>
                    <a:pt x="4348" y="164"/>
                  </a:lnTo>
                  <a:lnTo>
                    <a:pt x="4077" y="109"/>
                  </a:lnTo>
                  <a:lnTo>
                    <a:pt x="3696" y="55"/>
                  </a:lnTo>
                  <a:lnTo>
                    <a:pt x="3370" y="1"/>
                  </a:lnTo>
                  <a:close/>
                </a:path>
              </a:pathLst>
            </a:custGeom>
            <a:solidFill>
              <a:srgbClr val="C9274F"/>
            </a:solidFill>
            <a:ln>
              <a:noFill/>
            </a:ln>
          </p:spPr>
          <p:txBody>
            <a:bodyPr spcFirstLastPara="1" wrap="square" lIns="121836" tIns="121836" rIns="121836" bIns="121836" anchor="ctr" anchorCtr="0">
              <a:noAutofit/>
            </a:bodyPr>
            <a:lstStyle/>
            <a:p>
              <a:pPr defTabSz="914126"/>
              <a:endParaRPr sz="2799" dirty="0">
                <a:latin typeface="Calibri" panose="020F0502020204030204" pitchFamily="34" charset="0"/>
                <a:cs typeface="Calibri" panose="020F0502020204030204" pitchFamily="34" charset="0"/>
              </a:endParaRPr>
            </a:p>
          </p:txBody>
        </p:sp>
        <p:sp>
          <p:nvSpPr>
            <p:cNvPr id="8" name="Google Shape;319;p19">
              <a:extLst>
                <a:ext uri="{FF2B5EF4-FFF2-40B4-BE49-F238E27FC236}">
                  <a16:creationId xmlns:a16="http://schemas.microsoft.com/office/drawing/2014/main" id="{13739149-EBC3-405E-BE3B-2836C9D3D1EC}"/>
                </a:ext>
              </a:extLst>
            </p:cNvPr>
            <p:cNvSpPr/>
            <p:nvPr/>
          </p:nvSpPr>
          <p:spPr>
            <a:xfrm>
              <a:off x="9467176" y="2970448"/>
              <a:ext cx="623560" cy="636601"/>
            </a:xfrm>
            <a:custGeom>
              <a:avLst/>
              <a:gdLst/>
              <a:ahLst/>
              <a:cxnLst/>
              <a:rect l="l" t="t" r="r" b="b"/>
              <a:pathLst>
                <a:path w="6739" h="6795" extrusionOk="0">
                  <a:moveTo>
                    <a:pt x="3369" y="1"/>
                  </a:moveTo>
                  <a:lnTo>
                    <a:pt x="3043" y="55"/>
                  </a:lnTo>
                  <a:lnTo>
                    <a:pt x="2663" y="110"/>
                  </a:lnTo>
                  <a:lnTo>
                    <a:pt x="2391" y="164"/>
                  </a:lnTo>
                  <a:lnTo>
                    <a:pt x="2065" y="273"/>
                  </a:lnTo>
                  <a:lnTo>
                    <a:pt x="1467" y="599"/>
                  </a:lnTo>
                  <a:lnTo>
                    <a:pt x="978" y="1034"/>
                  </a:lnTo>
                  <a:lnTo>
                    <a:pt x="598" y="1523"/>
                  </a:lnTo>
                  <a:lnTo>
                    <a:pt x="272" y="2066"/>
                  </a:lnTo>
                  <a:lnTo>
                    <a:pt x="163" y="2392"/>
                  </a:lnTo>
                  <a:lnTo>
                    <a:pt x="54" y="2718"/>
                  </a:lnTo>
                  <a:lnTo>
                    <a:pt x="0" y="3044"/>
                  </a:lnTo>
                  <a:lnTo>
                    <a:pt x="0" y="3370"/>
                  </a:lnTo>
                  <a:lnTo>
                    <a:pt x="0" y="3751"/>
                  </a:lnTo>
                  <a:lnTo>
                    <a:pt x="54" y="4077"/>
                  </a:lnTo>
                  <a:lnTo>
                    <a:pt x="163" y="4403"/>
                  </a:lnTo>
                  <a:lnTo>
                    <a:pt x="272" y="4729"/>
                  </a:lnTo>
                  <a:lnTo>
                    <a:pt x="598" y="5273"/>
                  </a:lnTo>
                  <a:lnTo>
                    <a:pt x="978" y="5762"/>
                  </a:lnTo>
                  <a:lnTo>
                    <a:pt x="1467" y="6196"/>
                  </a:lnTo>
                  <a:lnTo>
                    <a:pt x="2065" y="6522"/>
                  </a:lnTo>
                  <a:lnTo>
                    <a:pt x="2391" y="6631"/>
                  </a:lnTo>
                  <a:lnTo>
                    <a:pt x="2663" y="6685"/>
                  </a:lnTo>
                  <a:lnTo>
                    <a:pt x="3043" y="6740"/>
                  </a:lnTo>
                  <a:lnTo>
                    <a:pt x="3369" y="6794"/>
                  </a:lnTo>
                  <a:lnTo>
                    <a:pt x="3696" y="6740"/>
                  </a:lnTo>
                  <a:lnTo>
                    <a:pt x="4076" y="6685"/>
                  </a:lnTo>
                  <a:lnTo>
                    <a:pt x="4348" y="6631"/>
                  </a:lnTo>
                  <a:lnTo>
                    <a:pt x="4674" y="6522"/>
                  </a:lnTo>
                  <a:lnTo>
                    <a:pt x="5272" y="6196"/>
                  </a:lnTo>
                  <a:lnTo>
                    <a:pt x="5761" y="5762"/>
                  </a:lnTo>
                  <a:lnTo>
                    <a:pt x="6141" y="5273"/>
                  </a:lnTo>
                  <a:lnTo>
                    <a:pt x="6467" y="4729"/>
                  </a:lnTo>
                  <a:lnTo>
                    <a:pt x="6576" y="4403"/>
                  </a:lnTo>
                  <a:lnTo>
                    <a:pt x="6685" y="4077"/>
                  </a:lnTo>
                  <a:lnTo>
                    <a:pt x="6739" y="3751"/>
                  </a:lnTo>
                  <a:lnTo>
                    <a:pt x="6739" y="3370"/>
                  </a:lnTo>
                  <a:lnTo>
                    <a:pt x="6739" y="3044"/>
                  </a:lnTo>
                  <a:lnTo>
                    <a:pt x="6685" y="2718"/>
                  </a:lnTo>
                  <a:lnTo>
                    <a:pt x="6576" y="2392"/>
                  </a:lnTo>
                  <a:lnTo>
                    <a:pt x="6467" y="2066"/>
                  </a:lnTo>
                  <a:lnTo>
                    <a:pt x="6141" y="1523"/>
                  </a:lnTo>
                  <a:lnTo>
                    <a:pt x="5761" y="1034"/>
                  </a:lnTo>
                  <a:lnTo>
                    <a:pt x="5272" y="599"/>
                  </a:lnTo>
                  <a:lnTo>
                    <a:pt x="4674" y="273"/>
                  </a:lnTo>
                  <a:lnTo>
                    <a:pt x="4348" y="164"/>
                  </a:lnTo>
                  <a:lnTo>
                    <a:pt x="4076" y="110"/>
                  </a:lnTo>
                  <a:lnTo>
                    <a:pt x="3696" y="55"/>
                  </a:lnTo>
                  <a:lnTo>
                    <a:pt x="3369" y="1"/>
                  </a:lnTo>
                  <a:close/>
                </a:path>
              </a:pathLst>
            </a:custGeom>
            <a:solidFill>
              <a:schemeClr val="accent1"/>
            </a:solidFill>
            <a:ln>
              <a:noFill/>
            </a:ln>
          </p:spPr>
          <p:txBody>
            <a:bodyPr spcFirstLastPara="1" wrap="square" lIns="121836" tIns="121836" rIns="121836" bIns="121836" anchor="ctr" anchorCtr="0">
              <a:noAutofit/>
            </a:bodyPr>
            <a:lstStyle/>
            <a:p>
              <a:pPr defTabSz="914126"/>
              <a:endParaRPr sz="2799" dirty="0">
                <a:latin typeface="Calibri" panose="020F0502020204030204" pitchFamily="34" charset="0"/>
                <a:cs typeface="Calibri" panose="020F0502020204030204" pitchFamily="34" charset="0"/>
              </a:endParaRPr>
            </a:p>
          </p:txBody>
        </p:sp>
        <p:sp>
          <p:nvSpPr>
            <p:cNvPr id="9" name="Google Shape;320;p19">
              <a:extLst>
                <a:ext uri="{FF2B5EF4-FFF2-40B4-BE49-F238E27FC236}">
                  <a16:creationId xmlns:a16="http://schemas.microsoft.com/office/drawing/2014/main" id="{7ED61815-0899-4669-AB9E-1087F05CFB0A}"/>
                </a:ext>
              </a:extLst>
            </p:cNvPr>
            <p:cNvSpPr/>
            <p:nvPr/>
          </p:nvSpPr>
          <p:spPr>
            <a:xfrm>
              <a:off x="8166687" y="4567046"/>
              <a:ext cx="623560" cy="636601"/>
            </a:xfrm>
            <a:custGeom>
              <a:avLst/>
              <a:gdLst/>
              <a:ahLst/>
              <a:cxnLst/>
              <a:rect l="l" t="t" r="r" b="b"/>
              <a:pathLst>
                <a:path w="6739" h="6795" extrusionOk="0">
                  <a:moveTo>
                    <a:pt x="3369" y="1"/>
                  </a:moveTo>
                  <a:lnTo>
                    <a:pt x="3043" y="55"/>
                  </a:lnTo>
                  <a:lnTo>
                    <a:pt x="2663" y="110"/>
                  </a:lnTo>
                  <a:lnTo>
                    <a:pt x="2391" y="164"/>
                  </a:lnTo>
                  <a:lnTo>
                    <a:pt x="2065" y="273"/>
                  </a:lnTo>
                  <a:lnTo>
                    <a:pt x="1467" y="599"/>
                  </a:lnTo>
                  <a:lnTo>
                    <a:pt x="978" y="1034"/>
                  </a:lnTo>
                  <a:lnTo>
                    <a:pt x="598" y="1523"/>
                  </a:lnTo>
                  <a:lnTo>
                    <a:pt x="272" y="2066"/>
                  </a:lnTo>
                  <a:lnTo>
                    <a:pt x="163" y="2392"/>
                  </a:lnTo>
                  <a:lnTo>
                    <a:pt x="54" y="2718"/>
                  </a:lnTo>
                  <a:lnTo>
                    <a:pt x="0" y="3044"/>
                  </a:lnTo>
                  <a:lnTo>
                    <a:pt x="0" y="3370"/>
                  </a:lnTo>
                  <a:lnTo>
                    <a:pt x="0" y="3751"/>
                  </a:lnTo>
                  <a:lnTo>
                    <a:pt x="54" y="4077"/>
                  </a:lnTo>
                  <a:lnTo>
                    <a:pt x="163" y="4403"/>
                  </a:lnTo>
                  <a:lnTo>
                    <a:pt x="272" y="4729"/>
                  </a:lnTo>
                  <a:lnTo>
                    <a:pt x="598" y="5273"/>
                  </a:lnTo>
                  <a:lnTo>
                    <a:pt x="978" y="5762"/>
                  </a:lnTo>
                  <a:lnTo>
                    <a:pt x="1467" y="6196"/>
                  </a:lnTo>
                  <a:lnTo>
                    <a:pt x="2065" y="6522"/>
                  </a:lnTo>
                  <a:lnTo>
                    <a:pt x="2391" y="6631"/>
                  </a:lnTo>
                  <a:lnTo>
                    <a:pt x="2663" y="6685"/>
                  </a:lnTo>
                  <a:lnTo>
                    <a:pt x="3043" y="6740"/>
                  </a:lnTo>
                  <a:lnTo>
                    <a:pt x="3369" y="6794"/>
                  </a:lnTo>
                  <a:lnTo>
                    <a:pt x="3696" y="6740"/>
                  </a:lnTo>
                  <a:lnTo>
                    <a:pt x="4076" y="6685"/>
                  </a:lnTo>
                  <a:lnTo>
                    <a:pt x="4348" y="6631"/>
                  </a:lnTo>
                  <a:lnTo>
                    <a:pt x="4674" y="6522"/>
                  </a:lnTo>
                  <a:lnTo>
                    <a:pt x="5272" y="6196"/>
                  </a:lnTo>
                  <a:lnTo>
                    <a:pt x="5761" y="5762"/>
                  </a:lnTo>
                  <a:lnTo>
                    <a:pt x="6141" y="5273"/>
                  </a:lnTo>
                  <a:lnTo>
                    <a:pt x="6467" y="4729"/>
                  </a:lnTo>
                  <a:lnTo>
                    <a:pt x="6576" y="4403"/>
                  </a:lnTo>
                  <a:lnTo>
                    <a:pt x="6685" y="4077"/>
                  </a:lnTo>
                  <a:lnTo>
                    <a:pt x="6739" y="3751"/>
                  </a:lnTo>
                  <a:lnTo>
                    <a:pt x="6739" y="3370"/>
                  </a:lnTo>
                  <a:lnTo>
                    <a:pt x="6739" y="3044"/>
                  </a:lnTo>
                  <a:lnTo>
                    <a:pt x="6685" y="2718"/>
                  </a:lnTo>
                  <a:lnTo>
                    <a:pt x="6576" y="2392"/>
                  </a:lnTo>
                  <a:lnTo>
                    <a:pt x="6467" y="2066"/>
                  </a:lnTo>
                  <a:lnTo>
                    <a:pt x="6141" y="1523"/>
                  </a:lnTo>
                  <a:lnTo>
                    <a:pt x="5761" y="1034"/>
                  </a:lnTo>
                  <a:lnTo>
                    <a:pt x="5272" y="599"/>
                  </a:lnTo>
                  <a:lnTo>
                    <a:pt x="4674" y="273"/>
                  </a:lnTo>
                  <a:lnTo>
                    <a:pt x="4348" y="164"/>
                  </a:lnTo>
                  <a:lnTo>
                    <a:pt x="4076" y="110"/>
                  </a:lnTo>
                  <a:lnTo>
                    <a:pt x="3696" y="55"/>
                  </a:lnTo>
                  <a:lnTo>
                    <a:pt x="3369" y="1"/>
                  </a:lnTo>
                  <a:close/>
                </a:path>
              </a:pathLst>
            </a:custGeom>
            <a:solidFill>
              <a:srgbClr val="FFB174"/>
            </a:solidFill>
            <a:ln>
              <a:noFill/>
            </a:ln>
          </p:spPr>
          <p:txBody>
            <a:bodyPr spcFirstLastPara="1" wrap="square" lIns="121836" tIns="121836" rIns="121836" bIns="121836" anchor="ctr" anchorCtr="0">
              <a:noAutofit/>
            </a:bodyPr>
            <a:lstStyle/>
            <a:p>
              <a:pPr defTabSz="914126"/>
              <a:endParaRPr sz="2799">
                <a:latin typeface="Calibri" panose="020F0502020204030204" pitchFamily="34" charset="0"/>
                <a:cs typeface="Calibri" panose="020F0502020204030204" pitchFamily="34" charset="0"/>
              </a:endParaRPr>
            </a:p>
          </p:txBody>
        </p:sp>
        <p:sp>
          <p:nvSpPr>
            <p:cNvPr id="10" name="Google Shape;321;p19">
              <a:extLst>
                <a:ext uri="{FF2B5EF4-FFF2-40B4-BE49-F238E27FC236}">
                  <a16:creationId xmlns:a16="http://schemas.microsoft.com/office/drawing/2014/main" id="{7E19748D-FC3D-4D50-AEA2-21B09F08C6CC}"/>
                </a:ext>
              </a:extLst>
            </p:cNvPr>
            <p:cNvSpPr/>
            <p:nvPr/>
          </p:nvSpPr>
          <p:spPr>
            <a:xfrm>
              <a:off x="7399772" y="2215913"/>
              <a:ext cx="623560" cy="636507"/>
            </a:xfrm>
            <a:custGeom>
              <a:avLst/>
              <a:gdLst/>
              <a:ahLst/>
              <a:cxnLst/>
              <a:rect l="l" t="t" r="r" b="b"/>
              <a:pathLst>
                <a:path w="6739" h="6794" extrusionOk="0">
                  <a:moveTo>
                    <a:pt x="3369" y="1"/>
                  </a:moveTo>
                  <a:lnTo>
                    <a:pt x="3043" y="55"/>
                  </a:lnTo>
                  <a:lnTo>
                    <a:pt x="2663" y="109"/>
                  </a:lnTo>
                  <a:lnTo>
                    <a:pt x="2391" y="164"/>
                  </a:lnTo>
                  <a:lnTo>
                    <a:pt x="2065" y="272"/>
                  </a:lnTo>
                  <a:lnTo>
                    <a:pt x="1467" y="598"/>
                  </a:lnTo>
                  <a:lnTo>
                    <a:pt x="978" y="1033"/>
                  </a:lnTo>
                  <a:lnTo>
                    <a:pt x="598" y="1522"/>
                  </a:lnTo>
                  <a:lnTo>
                    <a:pt x="272" y="2066"/>
                  </a:lnTo>
                  <a:lnTo>
                    <a:pt x="163" y="2392"/>
                  </a:lnTo>
                  <a:lnTo>
                    <a:pt x="54" y="2718"/>
                  </a:lnTo>
                  <a:lnTo>
                    <a:pt x="0" y="3044"/>
                  </a:lnTo>
                  <a:lnTo>
                    <a:pt x="0" y="3370"/>
                  </a:lnTo>
                  <a:lnTo>
                    <a:pt x="0" y="3751"/>
                  </a:lnTo>
                  <a:lnTo>
                    <a:pt x="54" y="4077"/>
                  </a:lnTo>
                  <a:lnTo>
                    <a:pt x="163" y="4403"/>
                  </a:lnTo>
                  <a:lnTo>
                    <a:pt x="272" y="4729"/>
                  </a:lnTo>
                  <a:lnTo>
                    <a:pt x="598" y="5272"/>
                  </a:lnTo>
                  <a:lnTo>
                    <a:pt x="978" y="5761"/>
                  </a:lnTo>
                  <a:lnTo>
                    <a:pt x="1467" y="6196"/>
                  </a:lnTo>
                  <a:lnTo>
                    <a:pt x="2065" y="6522"/>
                  </a:lnTo>
                  <a:lnTo>
                    <a:pt x="2391" y="6631"/>
                  </a:lnTo>
                  <a:lnTo>
                    <a:pt x="2663" y="6685"/>
                  </a:lnTo>
                  <a:lnTo>
                    <a:pt x="3043" y="6740"/>
                  </a:lnTo>
                  <a:lnTo>
                    <a:pt x="3369" y="6794"/>
                  </a:lnTo>
                  <a:lnTo>
                    <a:pt x="3696" y="6740"/>
                  </a:lnTo>
                  <a:lnTo>
                    <a:pt x="4076" y="6685"/>
                  </a:lnTo>
                  <a:lnTo>
                    <a:pt x="4348" y="6631"/>
                  </a:lnTo>
                  <a:lnTo>
                    <a:pt x="4674" y="6522"/>
                  </a:lnTo>
                  <a:lnTo>
                    <a:pt x="5272" y="6196"/>
                  </a:lnTo>
                  <a:lnTo>
                    <a:pt x="5761" y="5761"/>
                  </a:lnTo>
                  <a:lnTo>
                    <a:pt x="6141" y="5272"/>
                  </a:lnTo>
                  <a:lnTo>
                    <a:pt x="6467" y="4729"/>
                  </a:lnTo>
                  <a:lnTo>
                    <a:pt x="6576" y="4403"/>
                  </a:lnTo>
                  <a:lnTo>
                    <a:pt x="6685" y="4077"/>
                  </a:lnTo>
                  <a:lnTo>
                    <a:pt x="6739" y="3751"/>
                  </a:lnTo>
                  <a:lnTo>
                    <a:pt x="6739" y="3370"/>
                  </a:lnTo>
                  <a:lnTo>
                    <a:pt x="6739" y="3044"/>
                  </a:lnTo>
                  <a:lnTo>
                    <a:pt x="6685" y="2718"/>
                  </a:lnTo>
                  <a:lnTo>
                    <a:pt x="6576" y="2392"/>
                  </a:lnTo>
                  <a:lnTo>
                    <a:pt x="6467" y="2066"/>
                  </a:lnTo>
                  <a:lnTo>
                    <a:pt x="6141" y="1522"/>
                  </a:lnTo>
                  <a:lnTo>
                    <a:pt x="5761" y="1033"/>
                  </a:lnTo>
                  <a:lnTo>
                    <a:pt x="5272" y="598"/>
                  </a:lnTo>
                  <a:lnTo>
                    <a:pt x="4674" y="272"/>
                  </a:lnTo>
                  <a:lnTo>
                    <a:pt x="4348" y="164"/>
                  </a:lnTo>
                  <a:lnTo>
                    <a:pt x="4076" y="109"/>
                  </a:lnTo>
                  <a:lnTo>
                    <a:pt x="3696" y="55"/>
                  </a:lnTo>
                  <a:lnTo>
                    <a:pt x="3369" y="1"/>
                  </a:lnTo>
                  <a:close/>
                </a:path>
              </a:pathLst>
            </a:custGeom>
            <a:solidFill>
              <a:srgbClr val="FFB174"/>
            </a:solidFill>
            <a:ln>
              <a:noFill/>
            </a:ln>
          </p:spPr>
          <p:txBody>
            <a:bodyPr spcFirstLastPara="1" wrap="square" lIns="121836" tIns="121836" rIns="121836" bIns="121836" anchor="ctr" anchorCtr="0">
              <a:noAutofit/>
            </a:bodyPr>
            <a:lstStyle/>
            <a:p>
              <a:pPr defTabSz="914126"/>
              <a:endParaRPr sz="2799" dirty="0">
                <a:latin typeface="Calibri" panose="020F0502020204030204" pitchFamily="34" charset="0"/>
                <a:cs typeface="Calibri" panose="020F0502020204030204" pitchFamily="34" charset="0"/>
              </a:endParaRPr>
            </a:p>
          </p:txBody>
        </p:sp>
        <p:sp>
          <p:nvSpPr>
            <p:cNvPr id="11" name="Google Shape;322;p19">
              <a:extLst>
                <a:ext uri="{FF2B5EF4-FFF2-40B4-BE49-F238E27FC236}">
                  <a16:creationId xmlns:a16="http://schemas.microsoft.com/office/drawing/2014/main" id="{BBC6053D-30CA-49FF-B6AA-4AEE27A3B198}"/>
                </a:ext>
              </a:extLst>
            </p:cNvPr>
            <p:cNvSpPr/>
            <p:nvPr/>
          </p:nvSpPr>
          <p:spPr>
            <a:xfrm>
              <a:off x="5937419" y="3468577"/>
              <a:ext cx="623652" cy="636507"/>
            </a:xfrm>
            <a:custGeom>
              <a:avLst/>
              <a:gdLst/>
              <a:ahLst/>
              <a:cxnLst/>
              <a:rect l="l" t="t" r="r" b="b"/>
              <a:pathLst>
                <a:path w="6740" h="6794" extrusionOk="0">
                  <a:moveTo>
                    <a:pt x="3370" y="1"/>
                  </a:moveTo>
                  <a:lnTo>
                    <a:pt x="3044" y="55"/>
                  </a:lnTo>
                  <a:lnTo>
                    <a:pt x="2663" y="109"/>
                  </a:lnTo>
                  <a:lnTo>
                    <a:pt x="2392" y="164"/>
                  </a:lnTo>
                  <a:lnTo>
                    <a:pt x="2066" y="272"/>
                  </a:lnTo>
                  <a:lnTo>
                    <a:pt x="1468" y="599"/>
                  </a:lnTo>
                  <a:lnTo>
                    <a:pt x="979" y="1033"/>
                  </a:lnTo>
                  <a:lnTo>
                    <a:pt x="598" y="1522"/>
                  </a:lnTo>
                  <a:lnTo>
                    <a:pt x="272" y="2066"/>
                  </a:lnTo>
                  <a:lnTo>
                    <a:pt x="164" y="2392"/>
                  </a:lnTo>
                  <a:lnTo>
                    <a:pt x="55" y="2718"/>
                  </a:lnTo>
                  <a:lnTo>
                    <a:pt x="0" y="3044"/>
                  </a:lnTo>
                  <a:lnTo>
                    <a:pt x="0" y="3370"/>
                  </a:lnTo>
                  <a:lnTo>
                    <a:pt x="0" y="3751"/>
                  </a:lnTo>
                  <a:lnTo>
                    <a:pt x="55" y="4077"/>
                  </a:lnTo>
                  <a:lnTo>
                    <a:pt x="164" y="4403"/>
                  </a:lnTo>
                  <a:lnTo>
                    <a:pt x="272" y="4729"/>
                  </a:lnTo>
                  <a:lnTo>
                    <a:pt x="598" y="5272"/>
                  </a:lnTo>
                  <a:lnTo>
                    <a:pt x="979" y="5761"/>
                  </a:lnTo>
                  <a:lnTo>
                    <a:pt x="1468" y="6196"/>
                  </a:lnTo>
                  <a:lnTo>
                    <a:pt x="2066" y="6522"/>
                  </a:lnTo>
                  <a:lnTo>
                    <a:pt x="2392" y="6631"/>
                  </a:lnTo>
                  <a:lnTo>
                    <a:pt x="2663" y="6685"/>
                  </a:lnTo>
                  <a:lnTo>
                    <a:pt x="3044" y="6740"/>
                  </a:lnTo>
                  <a:lnTo>
                    <a:pt x="3370" y="6794"/>
                  </a:lnTo>
                  <a:lnTo>
                    <a:pt x="3696" y="6740"/>
                  </a:lnTo>
                  <a:lnTo>
                    <a:pt x="4076" y="6685"/>
                  </a:lnTo>
                  <a:lnTo>
                    <a:pt x="4348" y="6631"/>
                  </a:lnTo>
                  <a:lnTo>
                    <a:pt x="4674" y="6522"/>
                  </a:lnTo>
                  <a:lnTo>
                    <a:pt x="5272" y="6196"/>
                  </a:lnTo>
                  <a:lnTo>
                    <a:pt x="5761" y="5761"/>
                  </a:lnTo>
                  <a:lnTo>
                    <a:pt x="6142" y="5272"/>
                  </a:lnTo>
                  <a:lnTo>
                    <a:pt x="6468" y="4729"/>
                  </a:lnTo>
                  <a:lnTo>
                    <a:pt x="6576" y="4403"/>
                  </a:lnTo>
                  <a:lnTo>
                    <a:pt x="6685" y="4077"/>
                  </a:lnTo>
                  <a:lnTo>
                    <a:pt x="6739" y="3751"/>
                  </a:lnTo>
                  <a:lnTo>
                    <a:pt x="6739" y="3370"/>
                  </a:lnTo>
                  <a:lnTo>
                    <a:pt x="6739" y="3044"/>
                  </a:lnTo>
                  <a:lnTo>
                    <a:pt x="6685" y="2718"/>
                  </a:lnTo>
                  <a:lnTo>
                    <a:pt x="6576" y="2392"/>
                  </a:lnTo>
                  <a:lnTo>
                    <a:pt x="6468" y="2066"/>
                  </a:lnTo>
                  <a:lnTo>
                    <a:pt x="6142" y="1522"/>
                  </a:lnTo>
                  <a:lnTo>
                    <a:pt x="5761" y="1033"/>
                  </a:lnTo>
                  <a:lnTo>
                    <a:pt x="5272" y="599"/>
                  </a:lnTo>
                  <a:lnTo>
                    <a:pt x="4674" y="272"/>
                  </a:lnTo>
                  <a:lnTo>
                    <a:pt x="4348" y="164"/>
                  </a:lnTo>
                  <a:lnTo>
                    <a:pt x="4076" y="109"/>
                  </a:lnTo>
                  <a:lnTo>
                    <a:pt x="3696" y="55"/>
                  </a:lnTo>
                  <a:lnTo>
                    <a:pt x="3370" y="1"/>
                  </a:lnTo>
                  <a:close/>
                </a:path>
              </a:pathLst>
            </a:custGeom>
            <a:solidFill>
              <a:srgbClr val="FF6666"/>
            </a:solidFill>
            <a:ln>
              <a:noFill/>
            </a:ln>
          </p:spPr>
          <p:txBody>
            <a:bodyPr spcFirstLastPara="1" wrap="square" lIns="121836" tIns="121836" rIns="121836" bIns="121836" anchor="ctr" anchorCtr="0">
              <a:noAutofit/>
            </a:bodyPr>
            <a:lstStyle/>
            <a:p>
              <a:pPr defTabSz="914126"/>
              <a:endParaRPr sz="2799">
                <a:latin typeface="Calibri" panose="020F0502020204030204" pitchFamily="34" charset="0"/>
                <a:cs typeface="Calibri" panose="020F0502020204030204" pitchFamily="34" charset="0"/>
              </a:endParaRPr>
            </a:p>
          </p:txBody>
        </p:sp>
        <p:sp>
          <p:nvSpPr>
            <p:cNvPr id="12" name="Google Shape;323;p19">
              <a:extLst>
                <a:ext uri="{FF2B5EF4-FFF2-40B4-BE49-F238E27FC236}">
                  <a16:creationId xmlns:a16="http://schemas.microsoft.com/office/drawing/2014/main" id="{D1C964E8-6115-45B1-AE64-D91533D2E996}"/>
                </a:ext>
              </a:extLst>
            </p:cNvPr>
            <p:cNvSpPr/>
            <p:nvPr/>
          </p:nvSpPr>
          <p:spPr>
            <a:xfrm>
              <a:off x="4788861" y="2568660"/>
              <a:ext cx="623652" cy="636601"/>
            </a:xfrm>
            <a:custGeom>
              <a:avLst/>
              <a:gdLst/>
              <a:ahLst/>
              <a:cxnLst/>
              <a:rect l="l" t="t" r="r" b="b"/>
              <a:pathLst>
                <a:path w="6740" h="6795" extrusionOk="0">
                  <a:moveTo>
                    <a:pt x="3370" y="1"/>
                  </a:moveTo>
                  <a:lnTo>
                    <a:pt x="3044" y="55"/>
                  </a:lnTo>
                  <a:lnTo>
                    <a:pt x="2664" y="110"/>
                  </a:lnTo>
                  <a:lnTo>
                    <a:pt x="2392" y="164"/>
                  </a:lnTo>
                  <a:lnTo>
                    <a:pt x="2066" y="273"/>
                  </a:lnTo>
                  <a:lnTo>
                    <a:pt x="1468" y="599"/>
                  </a:lnTo>
                  <a:lnTo>
                    <a:pt x="979" y="1033"/>
                  </a:lnTo>
                  <a:lnTo>
                    <a:pt x="599" y="1523"/>
                  </a:lnTo>
                  <a:lnTo>
                    <a:pt x="273" y="2066"/>
                  </a:lnTo>
                  <a:lnTo>
                    <a:pt x="164" y="2392"/>
                  </a:lnTo>
                  <a:lnTo>
                    <a:pt x="55" y="2718"/>
                  </a:lnTo>
                  <a:lnTo>
                    <a:pt x="1" y="3044"/>
                  </a:lnTo>
                  <a:lnTo>
                    <a:pt x="1" y="3370"/>
                  </a:lnTo>
                  <a:lnTo>
                    <a:pt x="1" y="3751"/>
                  </a:lnTo>
                  <a:lnTo>
                    <a:pt x="55" y="4077"/>
                  </a:lnTo>
                  <a:lnTo>
                    <a:pt x="164" y="4403"/>
                  </a:lnTo>
                  <a:lnTo>
                    <a:pt x="273" y="4729"/>
                  </a:lnTo>
                  <a:lnTo>
                    <a:pt x="599" y="5272"/>
                  </a:lnTo>
                  <a:lnTo>
                    <a:pt x="979" y="5761"/>
                  </a:lnTo>
                  <a:lnTo>
                    <a:pt x="1468" y="6196"/>
                  </a:lnTo>
                  <a:lnTo>
                    <a:pt x="2066" y="6522"/>
                  </a:lnTo>
                  <a:lnTo>
                    <a:pt x="2392" y="6631"/>
                  </a:lnTo>
                  <a:lnTo>
                    <a:pt x="2664" y="6685"/>
                  </a:lnTo>
                  <a:lnTo>
                    <a:pt x="3044" y="6740"/>
                  </a:lnTo>
                  <a:lnTo>
                    <a:pt x="3370" y="6794"/>
                  </a:lnTo>
                  <a:lnTo>
                    <a:pt x="3696" y="6740"/>
                  </a:lnTo>
                  <a:lnTo>
                    <a:pt x="4077" y="6685"/>
                  </a:lnTo>
                  <a:lnTo>
                    <a:pt x="4348" y="6631"/>
                  </a:lnTo>
                  <a:lnTo>
                    <a:pt x="4675" y="6522"/>
                  </a:lnTo>
                  <a:lnTo>
                    <a:pt x="5272" y="6196"/>
                  </a:lnTo>
                  <a:lnTo>
                    <a:pt x="5761" y="5761"/>
                  </a:lnTo>
                  <a:lnTo>
                    <a:pt x="6142" y="5272"/>
                  </a:lnTo>
                  <a:lnTo>
                    <a:pt x="6468" y="4729"/>
                  </a:lnTo>
                  <a:lnTo>
                    <a:pt x="6577" y="4403"/>
                  </a:lnTo>
                  <a:lnTo>
                    <a:pt x="6685" y="4077"/>
                  </a:lnTo>
                  <a:lnTo>
                    <a:pt x="6740" y="3751"/>
                  </a:lnTo>
                  <a:lnTo>
                    <a:pt x="6740" y="3370"/>
                  </a:lnTo>
                  <a:lnTo>
                    <a:pt x="6740" y="3044"/>
                  </a:lnTo>
                  <a:lnTo>
                    <a:pt x="6685" y="2718"/>
                  </a:lnTo>
                  <a:lnTo>
                    <a:pt x="6577" y="2392"/>
                  </a:lnTo>
                  <a:lnTo>
                    <a:pt x="6468" y="2066"/>
                  </a:lnTo>
                  <a:lnTo>
                    <a:pt x="6142" y="1523"/>
                  </a:lnTo>
                  <a:lnTo>
                    <a:pt x="5761" y="1033"/>
                  </a:lnTo>
                  <a:lnTo>
                    <a:pt x="5272" y="599"/>
                  </a:lnTo>
                  <a:lnTo>
                    <a:pt x="4675" y="273"/>
                  </a:lnTo>
                  <a:lnTo>
                    <a:pt x="4348" y="164"/>
                  </a:lnTo>
                  <a:lnTo>
                    <a:pt x="4077" y="110"/>
                  </a:lnTo>
                  <a:lnTo>
                    <a:pt x="3696" y="55"/>
                  </a:lnTo>
                  <a:lnTo>
                    <a:pt x="3370" y="1"/>
                  </a:lnTo>
                  <a:close/>
                </a:path>
              </a:pathLst>
            </a:custGeom>
            <a:solidFill>
              <a:srgbClr val="C9274F"/>
            </a:solidFill>
            <a:ln>
              <a:noFill/>
            </a:ln>
          </p:spPr>
          <p:txBody>
            <a:bodyPr spcFirstLastPara="1" wrap="square" lIns="121836" tIns="121836" rIns="121836" bIns="121836" anchor="ctr" anchorCtr="0">
              <a:noAutofit/>
            </a:bodyPr>
            <a:lstStyle/>
            <a:p>
              <a:pPr defTabSz="914126"/>
              <a:endParaRPr sz="2799">
                <a:latin typeface="Calibri" panose="020F0502020204030204" pitchFamily="34" charset="0"/>
                <a:cs typeface="Calibri" panose="020F0502020204030204" pitchFamily="34" charset="0"/>
              </a:endParaRPr>
            </a:p>
          </p:txBody>
        </p:sp>
        <p:grpSp>
          <p:nvGrpSpPr>
            <p:cNvPr id="13" name="Google Shape;324;p19">
              <a:extLst>
                <a:ext uri="{FF2B5EF4-FFF2-40B4-BE49-F238E27FC236}">
                  <a16:creationId xmlns:a16="http://schemas.microsoft.com/office/drawing/2014/main" id="{06C8F65B-A49D-415B-9308-9D23C204A529}"/>
                </a:ext>
              </a:extLst>
            </p:cNvPr>
            <p:cNvGrpSpPr/>
            <p:nvPr/>
          </p:nvGrpSpPr>
          <p:grpSpPr>
            <a:xfrm>
              <a:off x="1803937" y="4147897"/>
              <a:ext cx="402356" cy="206932"/>
              <a:chOff x="2080675" y="352325"/>
              <a:chExt cx="485000" cy="254800"/>
            </a:xfrm>
          </p:grpSpPr>
          <p:sp>
            <p:nvSpPr>
              <p:cNvPr id="42" name="Google Shape;325;p19">
                <a:extLst>
                  <a:ext uri="{FF2B5EF4-FFF2-40B4-BE49-F238E27FC236}">
                    <a16:creationId xmlns:a16="http://schemas.microsoft.com/office/drawing/2014/main" id="{0B3DF431-DFCE-4CD3-A80A-58A6B44EDAAB}"/>
                  </a:ext>
                </a:extLst>
              </p:cNvPr>
              <p:cNvSpPr/>
              <p:nvPr/>
            </p:nvSpPr>
            <p:spPr>
              <a:xfrm>
                <a:off x="2080675" y="352325"/>
                <a:ext cx="485000" cy="25480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FFFFFF"/>
              </a:solidFill>
              <a:ln>
                <a:noFill/>
              </a:ln>
            </p:spPr>
            <p:txBody>
              <a:bodyPr spcFirstLastPara="1" wrap="square" lIns="121836" tIns="121836" rIns="121836" bIns="121836" anchor="ctr" anchorCtr="0">
                <a:noAutofit/>
              </a:bodyPr>
              <a:lstStyle/>
              <a:p>
                <a:pPr defTabSz="914126"/>
                <a:endParaRPr sz="2799">
                  <a:latin typeface="Calibri" panose="020F0502020204030204" pitchFamily="34" charset="0"/>
                  <a:cs typeface="Calibri" panose="020F0502020204030204" pitchFamily="34" charset="0"/>
                </a:endParaRPr>
              </a:p>
            </p:txBody>
          </p:sp>
          <p:sp>
            <p:nvSpPr>
              <p:cNvPr id="43" name="Google Shape;326;p19">
                <a:extLst>
                  <a:ext uri="{FF2B5EF4-FFF2-40B4-BE49-F238E27FC236}">
                    <a16:creationId xmlns:a16="http://schemas.microsoft.com/office/drawing/2014/main" id="{BE0A86A6-36F4-4DEA-BD6A-B7D29EB7252A}"/>
                  </a:ext>
                </a:extLst>
              </p:cNvPr>
              <p:cNvSpPr/>
              <p:nvPr/>
            </p:nvSpPr>
            <p:spPr>
              <a:xfrm>
                <a:off x="2246650" y="408900"/>
                <a:ext cx="147075" cy="14160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FFFFFF"/>
              </a:solidFill>
              <a:ln>
                <a:noFill/>
              </a:ln>
            </p:spPr>
            <p:txBody>
              <a:bodyPr spcFirstLastPara="1" wrap="square" lIns="121836" tIns="121836" rIns="121836" bIns="121836" anchor="ctr" anchorCtr="0">
                <a:noAutofit/>
              </a:bodyPr>
              <a:lstStyle/>
              <a:p>
                <a:pPr defTabSz="914126"/>
                <a:endParaRPr sz="2799">
                  <a:latin typeface="Calibri" panose="020F0502020204030204" pitchFamily="34" charset="0"/>
                  <a:cs typeface="Calibri" panose="020F0502020204030204" pitchFamily="34" charset="0"/>
                </a:endParaRPr>
              </a:p>
            </p:txBody>
          </p:sp>
        </p:grpSp>
        <p:grpSp>
          <p:nvGrpSpPr>
            <p:cNvPr id="14" name="Google Shape;344;p19">
              <a:extLst>
                <a:ext uri="{FF2B5EF4-FFF2-40B4-BE49-F238E27FC236}">
                  <a16:creationId xmlns:a16="http://schemas.microsoft.com/office/drawing/2014/main" id="{B9767BDD-30CC-49E6-8F5A-5A2F8EE6CDE1}"/>
                </a:ext>
              </a:extLst>
            </p:cNvPr>
            <p:cNvGrpSpPr/>
            <p:nvPr/>
          </p:nvGrpSpPr>
          <p:grpSpPr>
            <a:xfrm>
              <a:off x="4337267" y="5143209"/>
              <a:ext cx="402343" cy="402352"/>
              <a:chOff x="-4932650" y="2046625"/>
              <a:chExt cx="293025" cy="291250"/>
            </a:xfrm>
          </p:grpSpPr>
          <p:sp>
            <p:nvSpPr>
              <p:cNvPr id="40" name="Google Shape;345;p19">
                <a:extLst>
                  <a:ext uri="{FF2B5EF4-FFF2-40B4-BE49-F238E27FC236}">
                    <a16:creationId xmlns:a16="http://schemas.microsoft.com/office/drawing/2014/main" id="{E029D019-F09D-48AB-8EFA-820AD91826CD}"/>
                  </a:ext>
                </a:extLst>
              </p:cNvPr>
              <p:cNvSpPr/>
              <p:nvPr/>
            </p:nvSpPr>
            <p:spPr>
              <a:xfrm>
                <a:off x="-4932650" y="2046625"/>
                <a:ext cx="293025" cy="291250"/>
              </a:xfrm>
              <a:custGeom>
                <a:avLst/>
                <a:gdLst/>
                <a:ahLst/>
                <a:cxnLst/>
                <a:rect l="l" t="t" r="r" b="b"/>
                <a:pathLst>
                  <a:path w="11721" h="11650" extrusionOk="0">
                    <a:moveTo>
                      <a:pt x="7625" y="694"/>
                    </a:moveTo>
                    <a:cubicBezTo>
                      <a:pt x="9515" y="694"/>
                      <a:pt x="11059" y="2206"/>
                      <a:pt x="11059" y="4096"/>
                    </a:cubicBezTo>
                    <a:cubicBezTo>
                      <a:pt x="11059" y="5987"/>
                      <a:pt x="9515" y="7530"/>
                      <a:pt x="7625" y="7530"/>
                    </a:cubicBezTo>
                    <a:cubicBezTo>
                      <a:pt x="5735" y="7530"/>
                      <a:pt x="4223" y="5987"/>
                      <a:pt x="4223" y="4096"/>
                    </a:cubicBezTo>
                    <a:cubicBezTo>
                      <a:pt x="4223" y="2206"/>
                      <a:pt x="5735" y="694"/>
                      <a:pt x="7625" y="694"/>
                    </a:cubicBezTo>
                    <a:close/>
                    <a:moveTo>
                      <a:pt x="3344" y="8066"/>
                    </a:moveTo>
                    <a:cubicBezTo>
                      <a:pt x="3435" y="8066"/>
                      <a:pt x="3529" y="8098"/>
                      <a:pt x="3593" y="8161"/>
                    </a:cubicBezTo>
                    <a:cubicBezTo>
                      <a:pt x="3719" y="8287"/>
                      <a:pt x="3719" y="8507"/>
                      <a:pt x="3593" y="8633"/>
                    </a:cubicBezTo>
                    <a:lnTo>
                      <a:pt x="1324" y="10870"/>
                    </a:lnTo>
                    <a:cubicBezTo>
                      <a:pt x="1277" y="10933"/>
                      <a:pt x="1190" y="10964"/>
                      <a:pt x="1100" y="10964"/>
                    </a:cubicBezTo>
                    <a:cubicBezTo>
                      <a:pt x="1009" y="10964"/>
                      <a:pt x="915" y="10933"/>
                      <a:pt x="852" y="10870"/>
                    </a:cubicBezTo>
                    <a:cubicBezTo>
                      <a:pt x="757" y="10744"/>
                      <a:pt x="757" y="10523"/>
                      <a:pt x="852" y="10397"/>
                    </a:cubicBezTo>
                    <a:lnTo>
                      <a:pt x="3120" y="8161"/>
                    </a:lnTo>
                    <a:cubicBezTo>
                      <a:pt x="3167" y="8098"/>
                      <a:pt x="3254" y="8066"/>
                      <a:pt x="3344" y="8066"/>
                    </a:cubicBezTo>
                    <a:close/>
                    <a:moveTo>
                      <a:pt x="7625" y="1"/>
                    </a:moveTo>
                    <a:cubicBezTo>
                      <a:pt x="5357" y="1"/>
                      <a:pt x="3529" y="1860"/>
                      <a:pt x="3529" y="4096"/>
                    </a:cubicBezTo>
                    <a:cubicBezTo>
                      <a:pt x="3529" y="5136"/>
                      <a:pt x="3908" y="6050"/>
                      <a:pt x="4538" y="6743"/>
                    </a:cubicBezTo>
                    <a:lnTo>
                      <a:pt x="3813" y="7467"/>
                    </a:lnTo>
                    <a:cubicBezTo>
                      <a:pt x="3673" y="7386"/>
                      <a:pt x="3520" y="7347"/>
                      <a:pt x="3367" y="7347"/>
                    </a:cubicBezTo>
                    <a:cubicBezTo>
                      <a:pt x="3106" y="7347"/>
                      <a:pt x="2846" y="7458"/>
                      <a:pt x="2647" y="7656"/>
                    </a:cubicBezTo>
                    <a:lnTo>
                      <a:pt x="379" y="9893"/>
                    </a:lnTo>
                    <a:cubicBezTo>
                      <a:pt x="1" y="10271"/>
                      <a:pt x="1" y="10964"/>
                      <a:pt x="379" y="11343"/>
                    </a:cubicBezTo>
                    <a:cubicBezTo>
                      <a:pt x="584" y="11547"/>
                      <a:pt x="852" y="11650"/>
                      <a:pt x="1119" y="11650"/>
                    </a:cubicBezTo>
                    <a:cubicBezTo>
                      <a:pt x="1387" y="11650"/>
                      <a:pt x="1655" y="11547"/>
                      <a:pt x="1860" y="11343"/>
                    </a:cubicBezTo>
                    <a:lnTo>
                      <a:pt x="4097" y="9106"/>
                    </a:lnTo>
                    <a:cubicBezTo>
                      <a:pt x="4412" y="8791"/>
                      <a:pt x="4506" y="8318"/>
                      <a:pt x="4286" y="7909"/>
                    </a:cubicBezTo>
                    <a:lnTo>
                      <a:pt x="5010" y="7215"/>
                    </a:lnTo>
                    <a:cubicBezTo>
                      <a:pt x="5703" y="7814"/>
                      <a:pt x="6648" y="8192"/>
                      <a:pt x="7625" y="8192"/>
                    </a:cubicBezTo>
                    <a:cubicBezTo>
                      <a:pt x="9925" y="8192"/>
                      <a:pt x="11721" y="6333"/>
                      <a:pt x="11721" y="4096"/>
                    </a:cubicBezTo>
                    <a:cubicBezTo>
                      <a:pt x="11721" y="1828"/>
                      <a:pt x="9893" y="1"/>
                      <a:pt x="7625" y="1"/>
                    </a:cubicBezTo>
                    <a:close/>
                  </a:path>
                </a:pathLst>
              </a:custGeom>
              <a:solidFill>
                <a:srgbClr val="FFFFFF"/>
              </a:solidFill>
              <a:ln>
                <a:noFill/>
              </a:ln>
            </p:spPr>
            <p:txBody>
              <a:bodyPr spcFirstLastPara="1" wrap="square" lIns="121836" tIns="121836" rIns="121836" bIns="121836" anchor="ctr" anchorCtr="0">
                <a:noAutofit/>
              </a:bodyPr>
              <a:lstStyle/>
              <a:p>
                <a:pPr defTabSz="914126"/>
                <a:endParaRPr sz="2799" dirty="0">
                  <a:latin typeface="Calibri" panose="020F0502020204030204" pitchFamily="34" charset="0"/>
                  <a:cs typeface="Calibri" panose="020F0502020204030204" pitchFamily="34" charset="0"/>
                </a:endParaRPr>
              </a:p>
            </p:txBody>
          </p:sp>
          <p:sp>
            <p:nvSpPr>
              <p:cNvPr id="41" name="Google Shape;346;p19">
                <a:extLst>
                  <a:ext uri="{FF2B5EF4-FFF2-40B4-BE49-F238E27FC236}">
                    <a16:creationId xmlns:a16="http://schemas.microsoft.com/office/drawing/2014/main" id="{74BA710E-7F09-467D-82EB-BBFABEC64B84}"/>
                  </a:ext>
                </a:extLst>
              </p:cNvPr>
              <p:cNvSpPr/>
              <p:nvPr/>
            </p:nvSpPr>
            <p:spPr>
              <a:xfrm>
                <a:off x="-4802675" y="2115050"/>
                <a:ext cx="122100" cy="86075"/>
              </a:xfrm>
              <a:custGeom>
                <a:avLst/>
                <a:gdLst/>
                <a:ahLst/>
                <a:cxnLst/>
                <a:rect l="l" t="t" r="r" b="b"/>
                <a:pathLst>
                  <a:path w="4884" h="3443" extrusionOk="0">
                    <a:moveTo>
                      <a:pt x="2428" y="1"/>
                    </a:moveTo>
                    <a:cubicBezTo>
                      <a:pt x="2301" y="1"/>
                      <a:pt x="2172" y="72"/>
                      <a:pt x="2111" y="225"/>
                    </a:cubicBezTo>
                    <a:lnTo>
                      <a:pt x="1418" y="2116"/>
                    </a:lnTo>
                    <a:lnTo>
                      <a:pt x="693" y="225"/>
                    </a:lnTo>
                    <a:cubicBezTo>
                      <a:pt x="645" y="105"/>
                      <a:pt x="524" y="4"/>
                      <a:pt x="400" y="4"/>
                    </a:cubicBezTo>
                    <a:cubicBezTo>
                      <a:pt x="361" y="4"/>
                      <a:pt x="321" y="14"/>
                      <a:pt x="284" y="36"/>
                    </a:cubicBezTo>
                    <a:cubicBezTo>
                      <a:pt x="126" y="99"/>
                      <a:pt x="0" y="288"/>
                      <a:pt x="63" y="446"/>
                    </a:cubicBezTo>
                    <a:lnTo>
                      <a:pt x="1103" y="3218"/>
                    </a:lnTo>
                    <a:cubicBezTo>
                      <a:pt x="1168" y="3364"/>
                      <a:pt x="1299" y="3443"/>
                      <a:pt x="1428" y="3443"/>
                    </a:cubicBezTo>
                    <a:cubicBezTo>
                      <a:pt x="1551" y="3443"/>
                      <a:pt x="1672" y="3372"/>
                      <a:pt x="1733" y="3218"/>
                    </a:cubicBezTo>
                    <a:lnTo>
                      <a:pt x="2426" y="1328"/>
                    </a:lnTo>
                    <a:lnTo>
                      <a:pt x="3151" y="3218"/>
                    </a:lnTo>
                    <a:cubicBezTo>
                      <a:pt x="3215" y="3364"/>
                      <a:pt x="3346" y="3443"/>
                      <a:pt x="3476" y="3443"/>
                    </a:cubicBezTo>
                    <a:cubicBezTo>
                      <a:pt x="3598" y="3443"/>
                      <a:pt x="3719" y="3372"/>
                      <a:pt x="3781" y="3218"/>
                    </a:cubicBezTo>
                    <a:lnTo>
                      <a:pt x="4789" y="446"/>
                    </a:lnTo>
                    <a:cubicBezTo>
                      <a:pt x="4884" y="257"/>
                      <a:pt x="4789" y="68"/>
                      <a:pt x="4600" y="36"/>
                    </a:cubicBezTo>
                    <a:cubicBezTo>
                      <a:pt x="4562" y="14"/>
                      <a:pt x="4521" y="4"/>
                      <a:pt x="4479" y="4"/>
                    </a:cubicBezTo>
                    <a:cubicBezTo>
                      <a:pt x="4346" y="4"/>
                      <a:pt x="4207" y="105"/>
                      <a:pt x="4159" y="225"/>
                    </a:cubicBezTo>
                    <a:lnTo>
                      <a:pt x="3466" y="2116"/>
                    </a:lnTo>
                    <a:lnTo>
                      <a:pt x="2741" y="225"/>
                    </a:lnTo>
                    <a:cubicBezTo>
                      <a:pt x="2693" y="80"/>
                      <a:pt x="2561" y="1"/>
                      <a:pt x="2428" y="1"/>
                    </a:cubicBezTo>
                    <a:close/>
                  </a:path>
                </a:pathLst>
              </a:custGeom>
              <a:solidFill>
                <a:srgbClr val="FFFFFF"/>
              </a:solidFill>
              <a:ln>
                <a:noFill/>
              </a:ln>
            </p:spPr>
            <p:txBody>
              <a:bodyPr spcFirstLastPara="1" wrap="square" lIns="121836" tIns="121836" rIns="121836" bIns="121836" anchor="ctr" anchorCtr="0">
                <a:noAutofit/>
              </a:bodyPr>
              <a:lstStyle/>
              <a:p>
                <a:pPr defTabSz="914126"/>
                <a:endParaRPr sz="2799">
                  <a:latin typeface="Calibri" panose="020F0502020204030204" pitchFamily="34" charset="0"/>
                  <a:cs typeface="Calibri" panose="020F0502020204030204" pitchFamily="34" charset="0"/>
                </a:endParaRPr>
              </a:p>
            </p:txBody>
          </p:sp>
        </p:grpSp>
        <p:grpSp>
          <p:nvGrpSpPr>
            <p:cNvPr id="15" name="Google Shape;348;p19">
              <a:extLst>
                <a:ext uri="{FF2B5EF4-FFF2-40B4-BE49-F238E27FC236}">
                  <a16:creationId xmlns:a16="http://schemas.microsoft.com/office/drawing/2014/main" id="{1A3C2ABE-DE3D-4C34-93B9-EC1B53864EA4}"/>
                </a:ext>
              </a:extLst>
            </p:cNvPr>
            <p:cNvGrpSpPr/>
            <p:nvPr/>
          </p:nvGrpSpPr>
          <p:grpSpPr>
            <a:xfrm>
              <a:off x="8144533" y="1712376"/>
              <a:ext cx="259600" cy="812347"/>
              <a:chOff x="6215336" y="1495425"/>
              <a:chExt cx="194700" cy="437813"/>
            </a:xfrm>
          </p:grpSpPr>
          <p:cxnSp>
            <p:nvCxnSpPr>
              <p:cNvPr id="38" name="Google Shape;349;p19">
                <a:extLst>
                  <a:ext uri="{FF2B5EF4-FFF2-40B4-BE49-F238E27FC236}">
                    <a16:creationId xmlns:a16="http://schemas.microsoft.com/office/drawing/2014/main" id="{E5F0905E-A051-48F0-9E44-562B0ECA02D5}"/>
                  </a:ext>
                </a:extLst>
              </p:cNvPr>
              <p:cNvCxnSpPr/>
              <p:nvPr/>
            </p:nvCxnSpPr>
            <p:spPr>
              <a:xfrm>
                <a:off x="6410036" y="1495425"/>
                <a:ext cx="0" cy="43560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9" name="Google Shape;350;p19">
                <a:extLst>
                  <a:ext uri="{FF2B5EF4-FFF2-40B4-BE49-F238E27FC236}">
                    <a16:creationId xmlns:a16="http://schemas.microsoft.com/office/drawing/2014/main" id="{5AFD73A9-3792-4708-90ED-96F346A51119}"/>
                  </a:ext>
                </a:extLst>
              </p:cNvPr>
              <p:cNvCxnSpPr/>
              <p:nvPr/>
            </p:nvCxnSpPr>
            <p:spPr>
              <a:xfrm>
                <a:off x="6215336" y="1931138"/>
                <a:ext cx="194700" cy="210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cxnSp>
          <p:nvCxnSpPr>
            <p:cNvPr id="16" name="Google Shape;351;p19">
              <a:extLst>
                <a:ext uri="{FF2B5EF4-FFF2-40B4-BE49-F238E27FC236}">
                  <a16:creationId xmlns:a16="http://schemas.microsoft.com/office/drawing/2014/main" id="{5D4EB189-6922-4972-89A4-E3B9A254459A}"/>
                </a:ext>
              </a:extLst>
            </p:cNvPr>
            <p:cNvCxnSpPr/>
            <p:nvPr/>
          </p:nvCxnSpPr>
          <p:spPr>
            <a:xfrm>
              <a:off x="9778948" y="2534167"/>
              <a:ext cx="0" cy="35200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7" name="Google Shape;352;p19">
              <a:extLst>
                <a:ext uri="{FF2B5EF4-FFF2-40B4-BE49-F238E27FC236}">
                  <a16:creationId xmlns:a16="http://schemas.microsoft.com/office/drawing/2014/main" id="{E373A389-8ADE-462C-8943-E19A5760C274}"/>
                </a:ext>
              </a:extLst>
            </p:cNvPr>
            <p:cNvGrpSpPr/>
            <p:nvPr/>
          </p:nvGrpSpPr>
          <p:grpSpPr>
            <a:xfrm>
              <a:off x="4969165" y="5339173"/>
              <a:ext cx="755849" cy="352001"/>
              <a:chOff x="3833686" y="3914913"/>
              <a:chExt cx="327000" cy="314100"/>
            </a:xfrm>
          </p:grpSpPr>
          <p:cxnSp>
            <p:nvCxnSpPr>
              <p:cNvPr id="36" name="Google Shape;353;p19">
                <a:extLst>
                  <a:ext uri="{FF2B5EF4-FFF2-40B4-BE49-F238E27FC236}">
                    <a16:creationId xmlns:a16="http://schemas.microsoft.com/office/drawing/2014/main" id="{70ACFA84-B421-4B86-9C18-9B6265386DC5}"/>
                  </a:ext>
                </a:extLst>
              </p:cNvPr>
              <p:cNvCxnSpPr/>
              <p:nvPr/>
            </p:nvCxnSpPr>
            <p:spPr>
              <a:xfrm rot="10800000">
                <a:off x="4160686" y="3914913"/>
                <a:ext cx="0" cy="31410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7" name="Google Shape;354;p19">
                <a:extLst>
                  <a:ext uri="{FF2B5EF4-FFF2-40B4-BE49-F238E27FC236}">
                    <a16:creationId xmlns:a16="http://schemas.microsoft.com/office/drawing/2014/main" id="{EDC4C5D7-C542-4D2A-92C8-77673A3E2AE0}"/>
                  </a:ext>
                </a:extLst>
              </p:cNvPr>
              <p:cNvCxnSpPr/>
              <p:nvPr/>
            </p:nvCxnSpPr>
            <p:spPr>
              <a:xfrm>
                <a:off x="3833686" y="3917125"/>
                <a:ext cx="327000" cy="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cxnSp>
          <p:nvCxnSpPr>
            <p:cNvPr id="18" name="Google Shape;355;p19">
              <a:extLst>
                <a:ext uri="{FF2B5EF4-FFF2-40B4-BE49-F238E27FC236}">
                  <a16:creationId xmlns:a16="http://schemas.microsoft.com/office/drawing/2014/main" id="{6B3F776E-912E-4FFD-B66D-C38F79CBFD83}"/>
                </a:ext>
              </a:extLst>
            </p:cNvPr>
            <p:cNvCxnSpPr/>
            <p:nvPr/>
          </p:nvCxnSpPr>
          <p:spPr>
            <a:xfrm>
              <a:off x="6249228" y="4166017"/>
              <a:ext cx="0" cy="38720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Google Shape;356;p19">
              <a:extLst>
                <a:ext uri="{FF2B5EF4-FFF2-40B4-BE49-F238E27FC236}">
                  <a16:creationId xmlns:a16="http://schemas.microsoft.com/office/drawing/2014/main" id="{F871DBB2-B43C-48C4-BFC4-BB3C463CCE87}"/>
                </a:ext>
              </a:extLst>
            </p:cNvPr>
            <p:cNvCxnSpPr/>
            <p:nvPr/>
          </p:nvCxnSpPr>
          <p:spPr>
            <a:xfrm>
              <a:off x="2004599" y="4694751"/>
              <a:ext cx="0" cy="352000"/>
            </a:xfrm>
            <a:prstGeom prst="straightConnector1">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0" name="Google Shape;357;p19">
              <a:extLst>
                <a:ext uri="{FF2B5EF4-FFF2-40B4-BE49-F238E27FC236}">
                  <a16:creationId xmlns:a16="http://schemas.microsoft.com/office/drawing/2014/main" id="{2CC80D5D-3885-4315-8839-3D2611FC254A}"/>
                </a:ext>
              </a:extLst>
            </p:cNvPr>
            <p:cNvCxnSpPr>
              <a:cxnSpLocks/>
            </p:cNvCxnSpPr>
            <p:nvPr/>
          </p:nvCxnSpPr>
          <p:spPr>
            <a:xfrm flipH="1">
              <a:off x="8865607" y="4876461"/>
              <a:ext cx="561363" cy="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21" name="Google Shape;358;p19">
              <a:extLst>
                <a:ext uri="{FF2B5EF4-FFF2-40B4-BE49-F238E27FC236}">
                  <a16:creationId xmlns:a16="http://schemas.microsoft.com/office/drawing/2014/main" id="{22086860-A92D-4D0C-9D59-35CD47C8EC7B}"/>
                </a:ext>
              </a:extLst>
            </p:cNvPr>
            <p:cNvGrpSpPr/>
            <p:nvPr/>
          </p:nvGrpSpPr>
          <p:grpSpPr>
            <a:xfrm>
              <a:off x="4666065" y="2190233"/>
              <a:ext cx="436000" cy="259600"/>
              <a:chOff x="3606474" y="1671125"/>
              <a:chExt cx="327000" cy="194700"/>
            </a:xfrm>
          </p:grpSpPr>
          <p:cxnSp>
            <p:nvCxnSpPr>
              <p:cNvPr id="34" name="Google Shape;359;p19">
                <a:extLst>
                  <a:ext uri="{FF2B5EF4-FFF2-40B4-BE49-F238E27FC236}">
                    <a16:creationId xmlns:a16="http://schemas.microsoft.com/office/drawing/2014/main" id="{00D67E85-201B-4497-9B0C-DCCB332CDFED}"/>
                  </a:ext>
                </a:extLst>
              </p:cNvPr>
              <p:cNvCxnSpPr/>
              <p:nvPr/>
            </p:nvCxnSpPr>
            <p:spPr>
              <a:xfrm>
                <a:off x="3606474" y="1671125"/>
                <a:ext cx="327000" cy="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5" name="Google Shape;360;p19">
                <a:extLst>
                  <a:ext uri="{FF2B5EF4-FFF2-40B4-BE49-F238E27FC236}">
                    <a16:creationId xmlns:a16="http://schemas.microsoft.com/office/drawing/2014/main" id="{7D108907-80EC-4FAC-903C-5F318FEAC83C}"/>
                  </a:ext>
                </a:extLst>
              </p:cNvPr>
              <p:cNvCxnSpPr/>
              <p:nvPr/>
            </p:nvCxnSpPr>
            <p:spPr>
              <a:xfrm rot="5400000">
                <a:off x="3835074" y="1767425"/>
                <a:ext cx="194700" cy="210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
          <p:nvSpPr>
            <p:cNvPr id="22" name="Google Shape;361;p19">
              <a:extLst>
                <a:ext uri="{FF2B5EF4-FFF2-40B4-BE49-F238E27FC236}">
                  <a16:creationId xmlns:a16="http://schemas.microsoft.com/office/drawing/2014/main" id="{1620DBD5-7125-454E-80DB-4C808E0E4F0C}"/>
                </a:ext>
              </a:extLst>
            </p:cNvPr>
            <p:cNvSpPr txBox="1"/>
            <p:nvPr/>
          </p:nvSpPr>
          <p:spPr>
            <a:xfrm>
              <a:off x="2846083" y="1917084"/>
              <a:ext cx="1987200" cy="532800"/>
            </a:xfrm>
            <a:prstGeom prst="rect">
              <a:avLst/>
            </a:prstGeom>
            <a:noFill/>
            <a:ln>
              <a:noFill/>
            </a:ln>
          </p:spPr>
          <p:txBody>
            <a:bodyPr spcFirstLastPara="1" wrap="square" lIns="121836" tIns="121836" rIns="121836" bIns="121836" anchor="ctr" anchorCtr="0">
              <a:noAutofit/>
            </a:bodyPr>
            <a:lstStyle/>
            <a:p>
              <a:pPr algn="ctr" defTabSz="914126"/>
              <a:r>
                <a:rPr lang="en" sz="1799" dirty="0">
                  <a:latin typeface="Calibri" panose="020F0502020204030204" pitchFamily="34" charset="0"/>
                  <a:ea typeface="Roboto"/>
                  <a:cs typeface="Calibri" panose="020F0502020204030204" pitchFamily="34" charset="0"/>
                  <a:sym typeface="Roboto"/>
                </a:rPr>
                <a:t>Diagnóstico</a:t>
              </a:r>
              <a:endParaRPr sz="1799" dirty="0">
                <a:latin typeface="Calibri" panose="020F0502020204030204" pitchFamily="34" charset="0"/>
                <a:ea typeface="Roboto"/>
                <a:cs typeface="Calibri" panose="020F0502020204030204" pitchFamily="34" charset="0"/>
                <a:sym typeface="Roboto"/>
              </a:endParaRPr>
            </a:p>
          </p:txBody>
        </p:sp>
        <p:sp>
          <p:nvSpPr>
            <p:cNvPr id="23" name="Google Shape;362;p19">
              <a:extLst>
                <a:ext uri="{FF2B5EF4-FFF2-40B4-BE49-F238E27FC236}">
                  <a16:creationId xmlns:a16="http://schemas.microsoft.com/office/drawing/2014/main" id="{64E0B5B2-2369-40E3-9928-5612B1D58CC2}"/>
                </a:ext>
              </a:extLst>
            </p:cNvPr>
            <p:cNvSpPr txBox="1"/>
            <p:nvPr/>
          </p:nvSpPr>
          <p:spPr>
            <a:xfrm>
              <a:off x="8784935" y="1838684"/>
              <a:ext cx="1988000" cy="532800"/>
            </a:xfrm>
            <a:prstGeom prst="rect">
              <a:avLst/>
            </a:prstGeom>
            <a:noFill/>
            <a:ln>
              <a:noFill/>
            </a:ln>
          </p:spPr>
          <p:txBody>
            <a:bodyPr spcFirstLastPara="1" wrap="square" lIns="121836" tIns="121836" rIns="121836" bIns="121836" anchor="ctr" anchorCtr="0">
              <a:noAutofit/>
            </a:bodyPr>
            <a:lstStyle/>
            <a:p>
              <a:pPr algn="ctr" defTabSz="914126">
                <a:buClr>
                  <a:srgbClr val="FFFFFF"/>
                </a:buClr>
                <a:buSzPts val="1100"/>
              </a:pPr>
              <a:r>
                <a:rPr lang="en" sz="1799" dirty="0">
                  <a:latin typeface="Calibri" panose="020F0502020204030204" pitchFamily="34" charset="0"/>
                  <a:ea typeface="Roboto"/>
                  <a:cs typeface="Calibri" panose="020F0502020204030204" pitchFamily="34" charset="0"/>
                  <a:sym typeface="Roboto"/>
                </a:rPr>
                <a:t>Melhoria das condições de saúde</a:t>
              </a:r>
              <a:endParaRPr sz="1799" dirty="0">
                <a:latin typeface="Calibri" panose="020F0502020204030204" pitchFamily="34" charset="0"/>
                <a:ea typeface="Roboto"/>
                <a:cs typeface="Calibri" panose="020F0502020204030204" pitchFamily="34" charset="0"/>
                <a:sym typeface="Roboto"/>
              </a:endParaRPr>
            </a:p>
          </p:txBody>
        </p:sp>
        <p:sp>
          <p:nvSpPr>
            <p:cNvPr id="24" name="Google Shape;363;p19">
              <a:extLst>
                <a:ext uri="{FF2B5EF4-FFF2-40B4-BE49-F238E27FC236}">
                  <a16:creationId xmlns:a16="http://schemas.microsoft.com/office/drawing/2014/main" id="{3C92F7E3-8D2F-4B45-AEF0-29960DE82333}"/>
                </a:ext>
              </a:extLst>
            </p:cNvPr>
            <p:cNvSpPr txBox="1"/>
            <p:nvPr/>
          </p:nvSpPr>
          <p:spPr>
            <a:xfrm>
              <a:off x="9226469" y="4604367"/>
              <a:ext cx="1988000" cy="532800"/>
            </a:xfrm>
            <a:prstGeom prst="rect">
              <a:avLst/>
            </a:prstGeom>
            <a:noFill/>
            <a:ln>
              <a:noFill/>
            </a:ln>
          </p:spPr>
          <p:txBody>
            <a:bodyPr spcFirstLastPara="1" wrap="square" lIns="121836" tIns="121836" rIns="121836" bIns="121836" anchor="ctr" anchorCtr="0">
              <a:noAutofit/>
            </a:bodyPr>
            <a:lstStyle/>
            <a:p>
              <a:pPr algn="ctr" defTabSz="914126">
                <a:buClr>
                  <a:srgbClr val="FFFFFF"/>
                </a:buClr>
                <a:buSzPts val="1100"/>
              </a:pPr>
              <a:r>
                <a:rPr lang="en" sz="1799" dirty="0">
                  <a:latin typeface="Calibri" panose="020F0502020204030204" pitchFamily="34" charset="0"/>
                  <a:ea typeface="Roboto"/>
                  <a:cs typeface="Calibri" panose="020F0502020204030204" pitchFamily="34" charset="0"/>
                  <a:sym typeface="Roboto"/>
                </a:rPr>
                <a:t>Cuidados continuados em saúde</a:t>
              </a:r>
              <a:endParaRPr sz="1799" dirty="0">
                <a:latin typeface="Calibri" panose="020F0502020204030204" pitchFamily="34" charset="0"/>
                <a:ea typeface="Roboto"/>
                <a:cs typeface="Calibri" panose="020F0502020204030204" pitchFamily="34" charset="0"/>
                <a:sym typeface="Roboto"/>
              </a:endParaRPr>
            </a:p>
          </p:txBody>
        </p:sp>
        <p:sp>
          <p:nvSpPr>
            <p:cNvPr id="25" name="Google Shape;364;p19">
              <a:extLst>
                <a:ext uri="{FF2B5EF4-FFF2-40B4-BE49-F238E27FC236}">
                  <a16:creationId xmlns:a16="http://schemas.microsoft.com/office/drawing/2014/main" id="{045BE82D-0E43-4489-8893-E66A51653924}"/>
                </a:ext>
              </a:extLst>
            </p:cNvPr>
            <p:cNvSpPr txBox="1"/>
            <p:nvPr/>
          </p:nvSpPr>
          <p:spPr>
            <a:xfrm>
              <a:off x="4616503" y="5757599"/>
              <a:ext cx="1988000" cy="532800"/>
            </a:xfrm>
            <a:prstGeom prst="rect">
              <a:avLst/>
            </a:prstGeom>
            <a:noFill/>
            <a:ln>
              <a:noFill/>
            </a:ln>
          </p:spPr>
          <p:txBody>
            <a:bodyPr spcFirstLastPara="1" wrap="square" lIns="121836" tIns="121836" rIns="121836" bIns="121836" anchor="ctr" anchorCtr="0">
              <a:noAutofit/>
            </a:bodyPr>
            <a:lstStyle/>
            <a:p>
              <a:pPr algn="ctr" defTabSz="914126">
                <a:buClr>
                  <a:srgbClr val="FFFFFF"/>
                </a:buClr>
                <a:buSzPts val="1100"/>
              </a:pPr>
              <a:r>
                <a:rPr lang="en" sz="1799" dirty="0">
                  <a:latin typeface="Calibri" panose="020F0502020204030204" pitchFamily="34" charset="0"/>
                  <a:ea typeface="Roboto"/>
                  <a:cs typeface="Calibri" panose="020F0502020204030204" pitchFamily="34" charset="0"/>
                  <a:sym typeface="Roboto"/>
                </a:rPr>
                <a:t>Suspeita de DR</a:t>
              </a:r>
            </a:p>
            <a:p>
              <a:pPr algn="ctr" defTabSz="914126">
                <a:buClr>
                  <a:srgbClr val="FFFFFF"/>
                </a:buClr>
                <a:buSzPts val="1100"/>
              </a:pPr>
              <a:r>
                <a:rPr lang="en" sz="1400" dirty="0">
                  <a:latin typeface="Calibri" panose="020F0502020204030204" pitchFamily="34" charset="0"/>
                  <a:ea typeface="Roboto"/>
                  <a:cs typeface="Calibri" panose="020F0502020204030204" pitchFamily="34" charset="0"/>
                  <a:sym typeface="Roboto"/>
                </a:rPr>
                <a:t>Sinais de Alerta</a:t>
              </a:r>
              <a:endParaRPr sz="1400" dirty="0">
                <a:latin typeface="Calibri" panose="020F0502020204030204" pitchFamily="34" charset="0"/>
                <a:ea typeface="Roboto"/>
                <a:cs typeface="Calibri" panose="020F0502020204030204" pitchFamily="34" charset="0"/>
                <a:sym typeface="Roboto"/>
              </a:endParaRPr>
            </a:p>
          </p:txBody>
        </p:sp>
        <p:sp>
          <p:nvSpPr>
            <p:cNvPr id="26" name="Google Shape;365;p19">
              <a:extLst>
                <a:ext uri="{FF2B5EF4-FFF2-40B4-BE49-F238E27FC236}">
                  <a16:creationId xmlns:a16="http://schemas.microsoft.com/office/drawing/2014/main" id="{292FCD08-1D29-40A4-AD06-B5655FB6914F}"/>
                </a:ext>
              </a:extLst>
            </p:cNvPr>
            <p:cNvSpPr txBox="1"/>
            <p:nvPr/>
          </p:nvSpPr>
          <p:spPr>
            <a:xfrm>
              <a:off x="7150820" y="955615"/>
              <a:ext cx="2506627" cy="532800"/>
            </a:xfrm>
            <a:prstGeom prst="rect">
              <a:avLst/>
            </a:prstGeom>
            <a:noFill/>
            <a:ln>
              <a:noFill/>
            </a:ln>
          </p:spPr>
          <p:txBody>
            <a:bodyPr spcFirstLastPara="1" wrap="square" lIns="121836" tIns="121836" rIns="121836" bIns="121836" anchor="ctr" anchorCtr="0">
              <a:noAutofit/>
            </a:bodyPr>
            <a:lstStyle/>
            <a:p>
              <a:pPr algn="ctr" defTabSz="914126"/>
              <a:r>
                <a:rPr lang="en" sz="1799" dirty="0">
                  <a:latin typeface="Calibri" panose="020F0502020204030204" pitchFamily="34" charset="0"/>
                  <a:ea typeface="Roboto"/>
                  <a:cs typeface="Calibri" panose="020F0502020204030204" pitchFamily="34" charset="0"/>
                  <a:sym typeface="Roboto"/>
                </a:rPr>
                <a:t>Atendimento às principais necessidades de saúde individuais</a:t>
              </a:r>
              <a:endParaRPr sz="1799" dirty="0">
                <a:latin typeface="Calibri" panose="020F0502020204030204" pitchFamily="34" charset="0"/>
                <a:ea typeface="Roboto"/>
                <a:cs typeface="Calibri" panose="020F0502020204030204" pitchFamily="34" charset="0"/>
                <a:sym typeface="Roboto"/>
              </a:endParaRPr>
            </a:p>
          </p:txBody>
        </p:sp>
        <p:sp>
          <p:nvSpPr>
            <p:cNvPr id="27" name="Google Shape;366;p19">
              <a:extLst>
                <a:ext uri="{FF2B5EF4-FFF2-40B4-BE49-F238E27FC236}">
                  <a16:creationId xmlns:a16="http://schemas.microsoft.com/office/drawing/2014/main" id="{343F490A-F7DD-4AE5-8731-687501D5480D}"/>
                </a:ext>
              </a:extLst>
            </p:cNvPr>
            <p:cNvSpPr txBox="1"/>
            <p:nvPr/>
          </p:nvSpPr>
          <p:spPr>
            <a:xfrm>
              <a:off x="5177741" y="4566550"/>
              <a:ext cx="2136780" cy="532800"/>
            </a:xfrm>
            <a:prstGeom prst="rect">
              <a:avLst/>
            </a:prstGeom>
            <a:noFill/>
            <a:ln>
              <a:noFill/>
            </a:ln>
          </p:spPr>
          <p:txBody>
            <a:bodyPr spcFirstLastPara="1" wrap="square" lIns="121836" tIns="121836" rIns="121836" bIns="121836" anchor="ctr" anchorCtr="0">
              <a:noAutofit/>
            </a:bodyPr>
            <a:lstStyle/>
            <a:p>
              <a:pPr algn="ctr" defTabSz="914126"/>
              <a:r>
                <a:rPr lang="en" sz="1799" dirty="0">
                  <a:latin typeface="Calibri" panose="020F0502020204030204" pitchFamily="34" charset="0"/>
                  <a:ea typeface="Roboto"/>
                  <a:cs typeface="Calibri" panose="020F0502020204030204" pitchFamily="34" charset="0"/>
                  <a:sym typeface="Roboto"/>
                </a:rPr>
                <a:t>Orientações sobre cuidados em saúde</a:t>
              </a:r>
              <a:endParaRPr sz="1799" dirty="0">
                <a:latin typeface="Calibri" panose="020F0502020204030204" pitchFamily="34" charset="0"/>
                <a:ea typeface="Roboto"/>
                <a:cs typeface="Calibri" panose="020F0502020204030204" pitchFamily="34" charset="0"/>
                <a:sym typeface="Roboto"/>
              </a:endParaRPr>
            </a:p>
          </p:txBody>
        </p:sp>
        <p:sp>
          <p:nvSpPr>
            <p:cNvPr id="28" name="Google Shape;367;p19">
              <a:extLst>
                <a:ext uri="{FF2B5EF4-FFF2-40B4-BE49-F238E27FC236}">
                  <a16:creationId xmlns:a16="http://schemas.microsoft.com/office/drawing/2014/main" id="{1C161847-DF7F-49C6-9B6A-A3187311F589}"/>
                </a:ext>
              </a:extLst>
            </p:cNvPr>
            <p:cNvSpPr txBox="1"/>
            <p:nvPr/>
          </p:nvSpPr>
          <p:spPr>
            <a:xfrm>
              <a:off x="977533" y="5148384"/>
              <a:ext cx="2155179" cy="532800"/>
            </a:xfrm>
            <a:prstGeom prst="rect">
              <a:avLst/>
            </a:prstGeom>
            <a:noFill/>
            <a:ln>
              <a:noFill/>
            </a:ln>
          </p:spPr>
          <p:txBody>
            <a:bodyPr spcFirstLastPara="1" wrap="square" lIns="121836" tIns="121836" rIns="121836" bIns="121836" anchor="ctr" anchorCtr="0">
              <a:noAutofit/>
            </a:bodyPr>
            <a:lstStyle/>
            <a:p>
              <a:pPr algn="ctr" defTabSz="914126"/>
              <a:r>
                <a:rPr lang="en" sz="1799" dirty="0">
                  <a:latin typeface="Calibri" panose="020F0502020204030204" pitchFamily="34" charset="0"/>
                  <a:ea typeface="Roboto"/>
                  <a:cs typeface="Calibri" panose="020F0502020204030204" pitchFamily="34" charset="0"/>
                  <a:sym typeface="Roboto"/>
                </a:rPr>
                <a:t>Acolhimento</a:t>
              </a:r>
            </a:p>
            <a:p>
              <a:pPr algn="ctr" defTabSz="914126"/>
              <a:r>
                <a:rPr lang="en" sz="1400" dirty="0">
                  <a:latin typeface="Calibri" panose="020F0502020204030204" pitchFamily="34" charset="0"/>
                  <a:ea typeface="Roboto"/>
                  <a:cs typeface="Calibri" panose="020F0502020204030204" pitchFamily="34" charset="0"/>
                  <a:sym typeface="Roboto"/>
                </a:rPr>
                <a:t>Entrada</a:t>
              </a:r>
              <a:endParaRPr sz="1400" dirty="0">
                <a:latin typeface="Calibri" panose="020F0502020204030204" pitchFamily="34" charset="0"/>
                <a:ea typeface="Roboto"/>
                <a:cs typeface="Calibri" panose="020F0502020204030204" pitchFamily="34" charset="0"/>
                <a:sym typeface="Roboto"/>
              </a:endParaRPr>
            </a:p>
          </p:txBody>
        </p:sp>
        <p:pic>
          <p:nvPicPr>
            <p:cNvPr id="29" name="Gráfico 26" descr="Microscópio com preenchimento sólido">
              <a:extLst>
                <a:ext uri="{FF2B5EF4-FFF2-40B4-BE49-F238E27FC236}">
                  <a16:creationId xmlns:a16="http://schemas.microsoft.com/office/drawing/2014/main" id="{8EAC5E1E-166A-4901-95BC-4F6A1C7B8C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3331" y="2661253"/>
              <a:ext cx="417631" cy="417631"/>
            </a:xfrm>
            <a:prstGeom prst="rect">
              <a:avLst/>
            </a:prstGeom>
          </p:spPr>
        </p:pic>
        <p:pic>
          <p:nvPicPr>
            <p:cNvPr id="30" name="Gráfico 27" descr="Saúde mental estrutura de tópicos">
              <a:extLst>
                <a:ext uri="{FF2B5EF4-FFF2-40B4-BE49-F238E27FC236}">
                  <a16:creationId xmlns:a16="http://schemas.microsoft.com/office/drawing/2014/main" id="{A79E2F40-D711-4AD1-B272-70DCD25BC2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0962" y="3558230"/>
              <a:ext cx="457200" cy="457200"/>
            </a:xfrm>
            <a:prstGeom prst="rect">
              <a:avLst/>
            </a:prstGeom>
          </p:spPr>
        </p:pic>
        <p:pic>
          <p:nvPicPr>
            <p:cNvPr id="31" name="Gráfico 28" descr="Brinde estrutura de tópicos">
              <a:extLst>
                <a:ext uri="{FF2B5EF4-FFF2-40B4-BE49-F238E27FC236}">
                  <a16:creationId xmlns:a16="http://schemas.microsoft.com/office/drawing/2014/main" id="{66834B24-F93A-4ED6-9FFC-35BB3E94C8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81620" y="2305566"/>
              <a:ext cx="457200" cy="457200"/>
            </a:xfrm>
            <a:prstGeom prst="rect">
              <a:avLst/>
            </a:prstGeom>
          </p:spPr>
        </p:pic>
        <p:pic>
          <p:nvPicPr>
            <p:cNvPr id="32" name="Gráfico 29" descr="Médico com preenchimento sólido">
              <a:extLst>
                <a:ext uri="{FF2B5EF4-FFF2-40B4-BE49-F238E27FC236}">
                  <a16:creationId xmlns:a16="http://schemas.microsoft.com/office/drawing/2014/main" id="{34D15B04-3A03-4592-95E0-4E83C2B7D35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6005" y="4642151"/>
              <a:ext cx="457200" cy="457200"/>
            </a:xfrm>
            <a:prstGeom prst="rect">
              <a:avLst/>
            </a:prstGeom>
          </p:spPr>
        </p:pic>
        <p:pic>
          <p:nvPicPr>
            <p:cNvPr id="33" name="Gráfico 30" descr="Coração pulsando com preenchimento sólido">
              <a:extLst>
                <a:ext uri="{FF2B5EF4-FFF2-40B4-BE49-F238E27FC236}">
                  <a16:creationId xmlns:a16="http://schemas.microsoft.com/office/drawing/2014/main" id="{8A3A27FC-4A2D-4B3E-B04B-C9B90C568E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21437" y="3048850"/>
              <a:ext cx="514996" cy="514996"/>
            </a:xfrm>
            <a:prstGeom prst="rect">
              <a:avLst/>
            </a:prstGeom>
          </p:spPr>
        </p:pic>
      </p:grpSp>
      <p:pic>
        <p:nvPicPr>
          <p:cNvPr id="44" name="Imagem 43">
            <a:extLst>
              <a:ext uri="{FF2B5EF4-FFF2-40B4-BE49-F238E27FC236}">
                <a16:creationId xmlns:a16="http://schemas.microsoft.com/office/drawing/2014/main" id="{4060F050-3F08-8325-BE26-DBCA77E324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spTree>
    <p:extLst>
      <p:ext uri="{BB962C8B-B14F-4D97-AF65-F5344CB8AC3E}">
        <p14:creationId xmlns:p14="http://schemas.microsoft.com/office/powerpoint/2010/main" val="34983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65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2"/>
          <a:stretch>
            <a:fillRect/>
          </a:stretch>
        </p:blipFill>
        <p:spPr>
          <a:xfrm>
            <a:off x="7279027" y="365270"/>
            <a:ext cx="3087707" cy="6329160"/>
          </a:xfrm>
          <a:prstGeom prst="rect">
            <a:avLst/>
          </a:prstGeom>
        </p:spPr>
      </p:pic>
      <p:pic>
        <p:nvPicPr>
          <p:cNvPr id="7" name="Imagem 6"/>
          <p:cNvPicPr>
            <a:picLocks noChangeAspect="1"/>
          </p:cNvPicPr>
          <p:nvPr/>
        </p:nvPicPr>
        <p:blipFill>
          <a:blip r:embed="rId3"/>
          <a:stretch>
            <a:fillRect/>
          </a:stretch>
        </p:blipFill>
        <p:spPr>
          <a:xfrm>
            <a:off x="610716" y="99753"/>
            <a:ext cx="4908761" cy="6594677"/>
          </a:xfrm>
          <a:prstGeom prst="rect">
            <a:avLst/>
          </a:prstGeom>
        </p:spPr>
      </p:pic>
      <p:sp>
        <p:nvSpPr>
          <p:cNvPr id="10" name="Seta Entalhada para a Direita 9"/>
          <p:cNvSpPr/>
          <p:nvPr/>
        </p:nvSpPr>
        <p:spPr>
          <a:xfrm>
            <a:off x="5785658" y="3254123"/>
            <a:ext cx="1055717" cy="55145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have Direita 10"/>
          <p:cNvSpPr/>
          <p:nvPr/>
        </p:nvSpPr>
        <p:spPr>
          <a:xfrm>
            <a:off x="10507286" y="5868785"/>
            <a:ext cx="399011" cy="7065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CaixaDeTexto 11"/>
          <p:cNvSpPr txBox="1"/>
          <p:nvPr/>
        </p:nvSpPr>
        <p:spPr>
          <a:xfrm>
            <a:off x="11046849" y="6018414"/>
            <a:ext cx="980902" cy="369332"/>
          </a:xfrm>
          <a:prstGeom prst="rect">
            <a:avLst/>
          </a:prstGeom>
          <a:noFill/>
        </p:spPr>
        <p:txBody>
          <a:bodyPr wrap="square" rtlCol="0">
            <a:spAutoFit/>
          </a:bodyPr>
          <a:lstStyle/>
          <a:p>
            <a:r>
              <a:rPr lang="pt-BR" dirty="0"/>
              <a:t>CGRAR</a:t>
            </a:r>
          </a:p>
        </p:txBody>
      </p:sp>
      <p:pic>
        <p:nvPicPr>
          <p:cNvPr id="2" name="Imagem 1">
            <a:extLst>
              <a:ext uri="{FF2B5EF4-FFF2-40B4-BE49-F238E27FC236}">
                <a16:creationId xmlns:a16="http://schemas.microsoft.com/office/drawing/2014/main" id="{870BF70E-28F3-48FB-DE1C-96A54B422D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849" y="15852"/>
            <a:ext cx="1928435" cy="349418"/>
          </a:xfrm>
          <a:prstGeom prst="rect">
            <a:avLst/>
          </a:prstGeom>
        </p:spPr>
      </p:pic>
    </p:spTree>
    <p:extLst>
      <p:ext uri="{BB962C8B-B14F-4D97-AF65-F5344CB8AC3E}">
        <p14:creationId xmlns:p14="http://schemas.microsoft.com/office/powerpoint/2010/main" val="21322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Arcabouço Normativo</a:t>
            </a:r>
          </a:p>
        </p:txBody>
      </p:sp>
      <p:graphicFrame>
        <p:nvGraphicFramePr>
          <p:cNvPr id="4" name="Espaço Reservado para Conteúdo 3">
            <a:extLst>
              <a:ext uri="{FF2B5EF4-FFF2-40B4-BE49-F238E27FC236}">
                <a16:creationId xmlns:a16="http://schemas.microsoft.com/office/drawing/2014/main" id="{58A0B252-D071-E211-5928-399C3CDBEA0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m 2">
            <a:extLst>
              <a:ext uri="{FF2B5EF4-FFF2-40B4-BE49-F238E27FC236}">
                <a16:creationId xmlns:a16="http://schemas.microsoft.com/office/drawing/2014/main" id="{50478E8E-D7C1-F824-A8A2-89409F9EEB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spTree>
    <p:extLst>
      <p:ext uri="{BB962C8B-B14F-4D97-AF65-F5344CB8AC3E}">
        <p14:creationId xmlns:p14="http://schemas.microsoft.com/office/powerpoint/2010/main" val="292969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1371597" y="348865"/>
            <a:ext cx="10044023" cy="877729"/>
          </a:xfrm>
        </p:spPr>
        <p:txBody>
          <a:bodyPr anchor="ctr">
            <a:normAutofit/>
          </a:bodyPr>
          <a:lstStyle/>
          <a:p>
            <a:r>
              <a:rPr lang="pt-BR" sz="4000">
                <a:solidFill>
                  <a:srgbClr val="FFFFFF"/>
                </a:solidFill>
              </a:rPr>
              <a:t>Portaria 199/2014</a:t>
            </a:r>
          </a:p>
        </p:txBody>
      </p:sp>
      <p:pic>
        <p:nvPicPr>
          <p:cNvPr id="3" name="Imagem 2">
            <a:extLst>
              <a:ext uri="{FF2B5EF4-FFF2-40B4-BE49-F238E27FC236}">
                <a16:creationId xmlns:a16="http://schemas.microsoft.com/office/drawing/2014/main" id="{051A33BC-8A96-3FCB-40B0-0D6C43EC1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3" y="6492875"/>
            <a:ext cx="1763622" cy="319555"/>
          </a:xfrm>
          <a:prstGeom prst="rect">
            <a:avLst/>
          </a:prstGeom>
        </p:spPr>
      </p:pic>
      <p:graphicFrame>
        <p:nvGraphicFramePr>
          <p:cNvPr id="4" name="Espaço Reservado para Conteúdo 3"/>
          <p:cNvGraphicFramePr>
            <a:graphicFrameLocks noGrp="1"/>
          </p:cNvGraphicFramePr>
          <p:nvPr>
            <p:ph idx="1"/>
            <p:extLst>
              <p:ext uri="{D42A27DB-BD31-4B8C-83A1-F6EECF244321}">
                <p14:modId xmlns:p14="http://schemas.microsoft.com/office/powerpoint/2010/main" val="8871150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3F8307C-8730-E34B-AF1A-7E6D89B73E2E}"/>
              </a:ext>
            </a:extLst>
          </p:cNvPr>
          <p:cNvSpPr>
            <a:spLocks noGrp="1"/>
          </p:cNvSpPr>
          <p:nvPr>
            <p:ph type="title"/>
          </p:nvPr>
        </p:nvSpPr>
        <p:spPr>
          <a:xfrm>
            <a:off x="1371597" y="348865"/>
            <a:ext cx="10044023" cy="877729"/>
          </a:xfrm>
        </p:spPr>
        <p:txBody>
          <a:bodyPr anchor="ctr">
            <a:normAutofit/>
          </a:bodyPr>
          <a:lstStyle/>
          <a:p>
            <a:r>
              <a:rPr lang="pt-BR" sz="4000">
                <a:solidFill>
                  <a:srgbClr val="FFFFFF"/>
                </a:solidFill>
              </a:rPr>
              <a:t>Competências do MS</a:t>
            </a:r>
          </a:p>
        </p:txBody>
      </p:sp>
      <p:graphicFrame>
        <p:nvGraphicFramePr>
          <p:cNvPr id="27" name="Espaço Reservado para Conteúdo 2">
            <a:extLst>
              <a:ext uri="{FF2B5EF4-FFF2-40B4-BE49-F238E27FC236}">
                <a16:creationId xmlns:a16="http://schemas.microsoft.com/office/drawing/2014/main" id="{5D02431E-B8FC-D038-0370-3EADBF43EA8C}"/>
              </a:ext>
            </a:extLst>
          </p:cNvPr>
          <p:cNvGraphicFramePr>
            <a:graphicFrameLocks noGrp="1"/>
          </p:cNvGraphicFramePr>
          <p:nvPr>
            <p:ph idx="1"/>
            <p:extLst>
              <p:ext uri="{D42A27DB-BD31-4B8C-83A1-F6EECF244321}">
                <p14:modId xmlns:p14="http://schemas.microsoft.com/office/powerpoint/2010/main" val="407281898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92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a:extLst>
              <a:ext uri="{FF2B5EF4-FFF2-40B4-BE49-F238E27FC236}">
                <a16:creationId xmlns:a16="http://schemas.microsoft.com/office/drawing/2014/main" id="{6382F2B7-619D-EA59-A30A-4D884AAD5D27}"/>
              </a:ext>
            </a:extLst>
          </p:cNvPr>
          <p:cNvPicPr>
            <a:picLocks noChangeAspect="1"/>
          </p:cNvPicPr>
          <p:nvPr/>
        </p:nvPicPr>
        <p:blipFill>
          <a:blip r:embed="rId2"/>
          <a:stretch>
            <a:fillRect/>
          </a:stretch>
        </p:blipFill>
        <p:spPr>
          <a:xfrm>
            <a:off x="1984512" y="643467"/>
            <a:ext cx="8222975" cy="5571066"/>
          </a:xfrm>
          <a:prstGeom prst="rect">
            <a:avLst/>
          </a:prstGeom>
        </p:spPr>
      </p:pic>
    </p:spTree>
    <p:extLst>
      <p:ext uri="{BB962C8B-B14F-4D97-AF65-F5344CB8AC3E}">
        <p14:creationId xmlns:p14="http://schemas.microsoft.com/office/powerpoint/2010/main" val="390932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12" name="CaixaDeTexto 11"/>
          <p:cNvSpPr txBox="1"/>
          <p:nvPr/>
        </p:nvSpPr>
        <p:spPr>
          <a:xfrm>
            <a:off x="838201" y="1415788"/>
            <a:ext cx="10515600" cy="923330"/>
          </a:xfrm>
          <a:prstGeom prst="rect">
            <a:avLst/>
          </a:prstGeom>
          <a:noFill/>
        </p:spPr>
        <p:txBody>
          <a:bodyPr wrap="square" rtlCol="0">
            <a:spAutoFit/>
          </a:bodyPr>
          <a:lstStyle/>
          <a:p>
            <a:pPr marL="285750" indent="-285750">
              <a:spcBef>
                <a:spcPts val="800"/>
              </a:spcBef>
              <a:spcAft>
                <a:spcPts val="800"/>
              </a:spcAft>
              <a:buFont typeface="Wingdings" panose="05000000000000000000" pitchFamily="2" charset="2"/>
              <a:buChar char="Ø"/>
            </a:pPr>
            <a:r>
              <a:rPr lang="pt-BR" dirty="0">
                <a:latin typeface="Calibri" panose="020F0502020204030204" pitchFamily="34" charset="0"/>
                <a:cs typeface="Calibri" panose="020F0502020204030204" pitchFamily="34" charset="0"/>
              </a:rPr>
              <a:t>A linha de cuidado da atenção às pessoas com doenças raras é estruturada pela Atenção Primária e pela Atenção Especializada, em conformidade com as RAS e seguindo as </a:t>
            </a:r>
            <a:r>
              <a:rPr lang="pt-BR" b="1" dirty="0">
                <a:latin typeface="Calibri" panose="020F0502020204030204" pitchFamily="34" charset="0"/>
                <a:cs typeface="Calibri" panose="020F0502020204030204" pitchFamily="34" charset="0"/>
              </a:rPr>
              <a:t>Diretrizes para Atenção Integral às Pessoas com DR no SUS</a:t>
            </a:r>
            <a:endParaRPr lang="pt-BR" dirty="0">
              <a:latin typeface="Calibri" panose="020F0502020204030204" pitchFamily="34" charset="0"/>
              <a:cs typeface="Calibri" panose="020F0502020204030204" pitchFamily="34" charset="0"/>
            </a:endParaRPr>
          </a:p>
        </p:txBody>
      </p:sp>
      <p:graphicFrame>
        <p:nvGraphicFramePr>
          <p:cNvPr id="9" name="Diagrama 8"/>
          <p:cNvGraphicFramePr/>
          <p:nvPr/>
        </p:nvGraphicFramePr>
        <p:xfrm>
          <a:off x="440265" y="2188096"/>
          <a:ext cx="65043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aixaDeTexto 13"/>
          <p:cNvSpPr txBox="1"/>
          <p:nvPr/>
        </p:nvSpPr>
        <p:spPr>
          <a:xfrm>
            <a:off x="8652933" y="3736064"/>
            <a:ext cx="3098800" cy="1323439"/>
          </a:xfrm>
          <a:prstGeom prst="rect">
            <a:avLst/>
          </a:prstGeom>
          <a:solidFill>
            <a:srgbClr val="FFDAD9"/>
          </a:solidFill>
        </p:spPr>
        <p:txBody>
          <a:bodyPr wrap="square" rtlCol="0">
            <a:spAutoFit/>
          </a:bodyPr>
          <a:lstStyle/>
          <a:p>
            <a:pPr algn="ctr"/>
            <a:r>
              <a:rPr lang="pt-BR" sz="1600" b="1" dirty="0">
                <a:latin typeface="Calibri" panose="020F0502020204030204" pitchFamily="34" charset="0"/>
                <a:cs typeface="Calibri" panose="020F0502020204030204" pitchFamily="34" charset="0"/>
              </a:rPr>
              <a:t>O atendimento deve ser prestado prioritariamente na APS e, de acordo com as necessidades, o paciente é encaminhado para atendimento especializado</a:t>
            </a:r>
          </a:p>
        </p:txBody>
      </p:sp>
      <p:pic>
        <p:nvPicPr>
          <p:cNvPr id="2" name="Imagem 1">
            <a:extLst>
              <a:ext uri="{FF2B5EF4-FFF2-40B4-BE49-F238E27FC236}">
                <a16:creationId xmlns:a16="http://schemas.microsoft.com/office/drawing/2014/main" id="{855C1F90-9849-C34A-B2A2-BDF0CAC294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4400" y="6261911"/>
            <a:ext cx="2095760" cy="379736"/>
          </a:xfrm>
          <a:prstGeom prst="rect">
            <a:avLst/>
          </a:prstGeom>
        </p:spPr>
      </p:pic>
      <p:sp>
        <p:nvSpPr>
          <p:cNvPr id="4" name="Título 3">
            <a:extLst>
              <a:ext uri="{FF2B5EF4-FFF2-40B4-BE49-F238E27FC236}">
                <a16:creationId xmlns:a16="http://schemas.microsoft.com/office/drawing/2014/main" id="{727DD377-ACA2-7C95-07C3-00FAC45E028C}"/>
              </a:ext>
            </a:extLst>
          </p:cNvPr>
          <p:cNvSpPr>
            <a:spLocks noGrp="1"/>
          </p:cNvSpPr>
          <p:nvPr>
            <p:ph type="title"/>
          </p:nvPr>
        </p:nvSpPr>
        <p:spPr>
          <a:xfrm>
            <a:off x="838200" y="365125"/>
            <a:ext cx="10515600" cy="511175"/>
          </a:xfrm>
          <a:ln>
            <a:solidFill>
              <a:schemeClr val="tx2"/>
            </a:solidFill>
          </a:ln>
        </p:spPr>
        <p:txBody>
          <a:bodyPr>
            <a:normAutofit fontScale="90000"/>
          </a:bodyPr>
          <a:lstStyle/>
          <a:p>
            <a:r>
              <a:rPr lang="pt-BR" dirty="0"/>
              <a:t>RAS</a:t>
            </a:r>
          </a:p>
        </p:txBody>
      </p:sp>
    </p:spTree>
    <p:extLst>
      <p:ext uri="{BB962C8B-B14F-4D97-AF65-F5344CB8AC3E}">
        <p14:creationId xmlns:p14="http://schemas.microsoft.com/office/powerpoint/2010/main" val="2679019790"/>
      </p:ext>
    </p:extLst>
  </p:cSld>
  <p:clrMapOvr>
    <a:masterClrMapping/>
  </p:clrMapOvr>
  <p:transition spd="slow">
    <p:wipe/>
  </p:transition>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2679</Words>
  <Application>Microsoft Office PowerPoint</Application>
  <PresentationFormat>Widescreen</PresentationFormat>
  <Paragraphs>298</Paragraphs>
  <Slides>30</Slides>
  <Notes>5</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30</vt:i4>
      </vt:variant>
    </vt:vector>
  </HeadingPairs>
  <TitlesOfParts>
    <vt:vector size="41" baseType="lpstr">
      <vt:lpstr>Arial</vt:lpstr>
      <vt:lpstr>Calibri</vt:lpstr>
      <vt:lpstr>Calibri (Corpo)</vt:lpstr>
      <vt:lpstr>Calibri (Títulos)</vt:lpstr>
      <vt:lpstr>Calibri Light</vt:lpstr>
      <vt:lpstr>Comic Sans MS</vt:lpstr>
      <vt:lpstr>Montserrat</vt:lpstr>
      <vt:lpstr>Montserrat ExtraBold</vt:lpstr>
      <vt:lpstr>Times New Roman</vt:lpstr>
      <vt:lpstr>Wingdings</vt:lpstr>
      <vt:lpstr>Tema do Office</vt:lpstr>
      <vt:lpstr>Coordenação-Geral de Doenças Raras</vt:lpstr>
      <vt:lpstr>Condições raras</vt:lpstr>
      <vt:lpstr>Apresentação do PowerPoint</vt:lpstr>
      <vt:lpstr>Apresentação do PowerPoint</vt:lpstr>
      <vt:lpstr>Arcabouço Normativo</vt:lpstr>
      <vt:lpstr>Portaria 199/2014</vt:lpstr>
      <vt:lpstr>Competências do MS</vt:lpstr>
      <vt:lpstr>Apresentação do PowerPoint</vt:lpstr>
      <vt:lpstr>RAS</vt:lpstr>
      <vt:lpstr>Missão da CGRAR</vt:lpstr>
      <vt:lpstr>Apresentação do PowerPoint</vt:lpstr>
      <vt:lpstr>Coordenar e Articular</vt:lpstr>
      <vt:lpstr>Desenvolver Políticas Públicas e Diretrizes</vt:lpstr>
      <vt:lpstr>Monitorar e Avaliar</vt:lpstr>
      <vt:lpstr>Fomentar a capacitação para serviço e a estruturação das informações</vt:lpstr>
      <vt:lpstr>Ampliar o acesso</vt:lpstr>
      <vt:lpstr>Análise estratégica</vt:lpstr>
      <vt:lpstr>A rede habilitada – doenças raras</vt:lpstr>
      <vt:lpstr>Financiamento federal da rede habilitada</vt:lpstr>
      <vt:lpstr>Financiamento federal da rede habilitada</vt:lpstr>
      <vt:lpstr>Apresentação do PowerPoint</vt:lpstr>
      <vt:lpstr>Financiamento federal da rede habilitada</vt:lpstr>
      <vt:lpstr>Apresentação do PowerPoint</vt:lpstr>
      <vt:lpstr>Apresentação do PowerPoint</vt:lpstr>
      <vt:lpstr>Apresentação do PowerPoint</vt:lpstr>
      <vt:lpstr>Planejamento Estratégico e Ações</vt:lpstr>
      <vt:lpstr>Demandas</vt:lpstr>
      <vt:lpstr>Queremos ouvir para melhor construir e reconstruir</vt:lpstr>
      <vt:lpstr>Para falar com a CGRAR</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Coordenação-Geral de Doenças Raras</dc:title>
  <dc:creator>Natan Monsores de Sá</dc:creator>
  <cp:lastModifiedBy>Natan Monsores de Sá</cp:lastModifiedBy>
  <cp:revision>2</cp:revision>
  <dcterms:created xsi:type="dcterms:W3CDTF">2023-08-13T12:36:21Z</dcterms:created>
  <dcterms:modified xsi:type="dcterms:W3CDTF">2023-09-14T11:41:03Z</dcterms:modified>
</cp:coreProperties>
</file>