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26" r:id="rId2"/>
    <p:sldId id="257" r:id="rId3"/>
    <p:sldId id="305" r:id="rId4"/>
    <p:sldId id="303" r:id="rId5"/>
    <p:sldId id="259" r:id="rId6"/>
    <p:sldId id="260" r:id="rId7"/>
    <p:sldId id="265" r:id="rId8"/>
    <p:sldId id="264" r:id="rId9"/>
    <p:sldId id="267" r:id="rId10"/>
    <p:sldId id="268" r:id="rId11"/>
    <p:sldId id="269" r:id="rId12"/>
    <p:sldId id="308" r:id="rId13"/>
    <p:sldId id="315" r:id="rId14"/>
    <p:sldId id="339" r:id="rId15"/>
    <p:sldId id="338" r:id="rId16"/>
    <p:sldId id="332" r:id="rId17"/>
    <p:sldId id="333" r:id="rId18"/>
    <p:sldId id="330" r:id="rId19"/>
    <p:sldId id="350" r:id="rId20"/>
    <p:sldId id="353" r:id="rId21"/>
    <p:sldId id="354" r:id="rId22"/>
    <p:sldId id="355" r:id="rId23"/>
    <p:sldId id="356" r:id="rId24"/>
    <p:sldId id="357" r:id="rId25"/>
    <p:sldId id="342" r:id="rId26"/>
    <p:sldId id="374" r:id="rId27"/>
    <p:sldId id="348" r:id="rId28"/>
    <p:sldId id="345" r:id="rId29"/>
    <p:sldId id="346" r:id="rId30"/>
    <p:sldId id="347" r:id="rId31"/>
    <p:sldId id="340" r:id="rId32"/>
    <p:sldId id="358" r:id="rId33"/>
    <p:sldId id="359" r:id="rId34"/>
    <p:sldId id="360" r:id="rId35"/>
    <p:sldId id="361" r:id="rId36"/>
    <p:sldId id="362" r:id="rId37"/>
    <p:sldId id="363" r:id="rId38"/>
    <p:sldId id="364" r:id="rId39"/>
    <p:sldId id="365" r:id="rId40"/>
    <p:sldId id="366" r:id="rId41"/>
    <p:sldId id="367" r:id="rId42"/>
    <p:sldId id="368" r:id="rId43"/>
    <p:sldId id="369" r:id="rId44"/>
    <p:sldId id="370" r:id="rId45"/>
    <p:sldId id="371" r:id="rId46"/>
    <p:sldId id="372" r:id="rId47"/>
    <p:sldId id="373" r:id="rId48"/>
    <p:sldId id="295" r:id="rId49"/>
  </p:sldIdLst>
  <p:sldSz cx="9144000" cy="6858000" type="screen4x3"/>
  <p:notesSz cx="6662738"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2D00"/>
    <a:srgbClr val="964444"/>
    <a:srgbClr val="FFCC00"/>
    <a:srgbClr val="C5157E"/>
    <a:srgbClr val="6B0280"/>
    <a:srgbClr val="101C32"/>
    <a:srgbClr val="DBA5F9"/>
    <a:srgbClr val="A4E4F8"/>
    <a:srgbClr val="244072"/>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85" autoAdjust="0"/>
    <p:restoredTop sz="90156" autoAdjust="0"/>
  </p:normalViewPr>
  <p:slideViewPr>
    <p:cSldViewPr snapToGrid="0">
      <p:cViewPr varScale="1">
        <p:scale>
          <a:sx n="67" d="100"/>
          <a:sy n="67" d="100"/>
        </p:scale>
        <p:origin x="1248" y="66"/>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pt-BR" sz="2800" dirty="0"/>
              <a:t>Faturamento Anual</a:t>
            </a:r>
          </a:p>
          <a:p>
            <a:pPr>
              <a:defRPr/>
            </a:pPr>
            <a:r>
              <a:rPr lang="pt-BR" sz="1600" baseline="0" dirty="0"/>
              <a:t>em milhares de Reais</a:t>
            </a:r>
          </a:p>
        </c:rich>
      </c:tx>
      <c:layout>
        <c:manualLayout>
          <c:xMode val="edge"/>
          <c:yMode val="edge"/>
          <c:x val="1.8222222222222226E-2"/>
          <c:y val="0.1722929259559414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pt-BR"/>
        </a:p>
      </c:txPr>
    </c:title>
    <c:autoTitleDeleted val="0"/>
    <c:plotArea>
      <c:layout/>
      <c:pieChart>
        <c:varyColors val="1"/>
        <c:ser>
          <c:idx val="0"/>
          <c:order val="0"/>
          <c:spPr>
            <a:ln>
              <a:solidFill>
                <a:schemeClr val="accent1"/>
              </a:solidFill>
            </a:ln>
            <a:effectLst>
              <a:softEdge rad="0"/>
            </a:effectLst>
            <a:scene3d>
              <a:camera prst="orthographicFront"/>
              <a:lightRig rig="flat" dir="t"/>
            </a:scene3d>
            <a:sp3d/>
          </c:spPr>
          <c:dPt>
            <c:idx val="0"/>
            <c:bubble3D val="0"/>
            <c:spPr>
              <a:solidFill>
                <a:srgbClr val="00B0F0"/>
              </a:solidFill>
              <a:ln>
                <a:noFill/>
              </a:ln>
              <a:effectLst>
                <a:softEdge rad="0"/>
              </a:effectLst>
              <a:scene3d>
                <a:camera prst="orthographicFront"/>
                <a:lightRig rig="flat" dir="t"/>
              </a:scene3d>
              <a:sp3d/>
            </c:spPr>
          </c:dPt>
          <c:dPt>
            <c:idx val="1"/>
            <c:bubble3D val="0"/>
            <c:spPr>
              <a:solidFill>
                <a:srgbClr val="FFC000"/>
              </a:solidFill>
              <a:ln>
                <a:noFill/>
              </a:ln>
              <a:effectLst>
                <a:softEdge rad="0"/>
              </a:effectLst>
              <a:scene3d>
                <a:camera prst="orthographicFront"/>
                <a:lightRig rig="flat" dir="t"/>
              </a:scene3d>
              <a:sp3d/>
            </c:spPr>
          </c:dPt>
          <c:dPt>
            <c:idx val="2"/>
            <c:bubble3D val="0"/>
            <c:spPr>
              <a:solidFill>
                <a:srgbClr val="7030A0"/>
              </a:solidFill>
              <a:ln>
                <a:noFill/>
              </a:ln>
              <a:effectLst>
                <a:softEdge rad="0"/>
              </a:effectLst>
              <a:scene3d>
                <a:camera prst="orthographicFront"/>
                <a:lightRig rig="flat" dir="t"/>
              </a:scene3d>
              <a:sp3d/>
            </c:spPr>
          </c:dPt>
          <c:dPt>
            <c:idx val="3"/>
            <c:bubble3D val="0"/>
            <c:spPr>
              <a:solidFill>
                <a:srgbClr val="92D050"/>
              </a:solidFill>
              <a:ln>
                <a:noFill/>
              </a:ln>
              <a:effectLst>
                <a:softEdge rad="0"/>
              </a:effectLst>
              <a:scene3d>
                <a:camera prst="orthographicFront"/>
                <a:lightRig rig="flat" dir="t"/>
              </a:scene3d>
              <a:sp3d/>
            </c:spPr>
          </c:dPt>
          <c:dPt>
            <c:idx val="4"/>
            <c:bubble3D val="0"/>
            <c:spPr>
              <a:solidFill>
                <a:srgbClr val="002060"/>
              </a:solidFill>
              <a:ln>
                <a:noFill/>
              </a:ln>
              <a:effectLst>
                <a:softEdge rad="0"/>
              </a:effectLst>
              <a:scene3d>
                <a:camera prst="orthographicFront"/>
                <a:lightRig rig="flat" dir="t"/>
              </a:scene3d>
              <a:sp3d/>
            </c:spPr>
          </c:dPt>
          <c:dLbls>
            <c:dLbl>
              <c:idx val="0"/>
              <c:layout>
                <c:manualLayout>
                  <c:x val="-8.9805118110236393E-2"/>
                  <c:y val="-6.0114447994686723E-2"/>
                </c:manualLayout>
              </c:layout>
              <c:dLblPos val="bestFit"/>
              <c:showLegendKey val="0"/>
              <c:showVal val="0"/>
              <c:showCatName val="0"/>
              <c:showSerName val="0"/>
              <c:showPercent val="1"/>
              <c:showBubbleSize val="0"/>
              <c:extLst>
                <c:ext xmlns:c15="http://schemas.microsoft.com/office/drawing/2012/chart" uri="{CE6537A1-D6FC-4f65-9D91-7224C49458BB}"/>
              </c:extLst>
            </c:dLbl>
            <c:dLbl>
              <c:idx val="1"/>
              <c:layout>
                <c:manualLayout>
                  <c:x val="9.7890638670166244E-2"/>
                  <c:y val="-7.8988731565553583E-2"/>
                </c:manualLayout>
              </c:layout>
              <c:dLblPos val="bestFit"/>
              <c:showLegendKey val="0"/>
              <c:showVal val="0"/>
              <c:showCatName val="0"/>
              <c:showSerName val="0"/>
              <c:showPercent val="1"/>
              <c:showBubbleSize val="0"/>
              <c:extLst>
                <c:ext xmlns:c15="http://schemas.microsoft.com/office/drawing/2012/chart" uri="{CE6537A1-D6FC-4f65-9D91-7224C49458BB}"/>
              </c:extLst>
            </c:dLbl>
            <c:dLbl>
              <c:idx val="2"/>
              <c:layout>
                <c:manualLayout>
                  <c:x val="7.2613298337707827E-2"/>
                  <c:y val="8.4206125114207234E-2"/>
                </c:manualLayout>
              </c:layout>
              <c:dLblPos val="bestFit"/>
              <c:showLegendKey val="0"/>
              <c:showVal val="0"/>
              <c:showCatName val="0"/>
              <c:showSerName val="0"/>
              <c:showPercent val="1"/>
              <c:showBubbleSize val="0"/>
              <c:extLst>
                <c:ext xmlns:c15="http://schemas.microsoft.com/office/drawing/2012/chart" uri="{CE6537A1-D6FC-4f65-9D91-7224C49458BB}"/>
              </c:extLst>
            </c:dLbl>
            <c:dLbl>
              <c:idx val="3"/>
              <c:layout>
                <c:manualLayout>
                  <c:x val="4.9526684164479466E-2"/>
                  <c:y val="0.11789055388940799"/>
                </c:manualLayout>
              </c:layout>
              <c:dLblPos val="bestFit"/>
              <c:showLegendKey val="0"/>
              <c:showVal val="0"/>
              <c:showCatName val="0"/>
              <c:showSerName val="0"/>
              <c:showPercent val="1"/>
              <c:showBubbleSize val="0"/>
              <c:extLst>
                <c:ext xmlns:c15="http://schemas.microsoft.com/office/drawing/2012/chart" uri="{CE6537A1-D6FC-4f65-9D91-7224C49458BB}"/>
              </c:extLst>
            </c:dLbl>
            <c:dLbl>
              <c:idx val="4"/>
              <c:layout>
                <c:manualLayout>
                  <c:x val="1.6752843394575584E-2"/>
                  <c:y val="0.11986820801092953"/>
                </c:manualLayout>
              </c:layout>
              <c:dLblPos val="bestFit"/>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effectLst>
                      <a:outerShdw blurRad="38100" dist="38100" dir="2700000" algn="tl">
                        <a:srgbClr val="000000">
                          <a:alpha val="43137"/>
                        </a:srgbClr>
                      </a:outerShdw>
                    </a:effectLst>
                    <a:latin typeface="+mn-lt"/>
                    <a:ea typeface="+mn-ea"/>
                    <a:cs typeface="+mn-cs"/>
                  </a:defRPr>
                </a:pPr>
                <a:endParaRPr lang="pt-BR"/>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Plan1!$A$1:$A$5</c:f>
              <c:strCache>
                <c:ptCount val="5"/>
                <c:pt idx="0">
                  <c:v>até R$ 1.000 </c:v>
                </c:pt>
                <c:pt idx="1">
                  <c:v>R$ 1.001 até R$ 2.000</c:v>
                </c:pt>
                <c:pt idx="2">
                  <c:v>R$ 2.001 até R$ 4.000 </c:v>
                </c:pt>
                <c:pt idx="3">
                  <c:v>R$ 4.001 até R$ 10.000</c:v>
                </c:pt>
                <c:pt idx="4">
                  <c:v>mais de R$ 10.001</c:v>
                </c:pt>
              </c:strCache>
            </c:strRef>
          </c:cat>
          <c:val>
            <c:numRef>
              <c:f>Plan1!$B$1:$B$5</c:f>
              <c:numCache>
                <c:formatCode>General</c:formatCode>
                <c:ptCount val="5"/>
                <c:pt idx="0">
                  <c:v>57</c:v>
                </c:pt>
                <c:pt idx="1">
                  <c:v>21</c:v>
                </c:pt>
                <c:pt idx="2">
                  <c:v>8</c:v>
                </c:pt>
                <c:pt idx="3">
                  <c:v>6</c:v>
                </c:pt>
                <c:pt idx="4">
                  <c:v>8</c:v>
                </c:pt>
              </c:numCache>
            </c:numRef>
          </c:val>
        </c:ser>
        <c:dLbls>
          <c:showLegendKey val="0"/>
          <c:showVal val="0"/>
          <c:showCatName val="0"/>
          <c:showSerName val="0"/>
          <c:showPercent val="1"/>
          <c:showBubbleSize val="0"/>
          <c:showLeaderLines val="1"/>
        </c:dLbls>
        <c:firstSliceAng val="6"/>
      </c:pieChart>
      <c:spPr>
        <a:noFill/>
        <a:ln>
          <a:noFill/>
        </a:ln>
        <a:effectLst/>
      </c:spPr>
    </c:plotArea>
    <c:legend>
      <c:legendPos val="l"/>
      <c:overlay val="0"/>
      <c:spPr>
        <a:solidFill>
          <a:schemeClr val="lt1">
            <a:alpha val="78000"/>
          </a:schemeClr>
        </a:solidFill>
        <a:ln>
          <a:noFill/>
        </a:ln>
        <a:effectLst/>
      </c:spPr>
      <c:txPr>
        <a:bodyPr rot="0" spcFirstLastPara="1" vertOverflow="ellipsis" vert="horz" wrap="square" anchor="ctr" anchorCtr="1"/>
        <a:lstStyle/>
        <a:p>
          <a:pPr>
            <a:defRPr sz="2000" b="0" i="0" u="none" strike="noStrike" kern="1200" baseline="0">
              <a:solidFill>
                <a:schemeClr val="dk1">
                  <a:lumMod val="65000"/>
                  <a:lumOff val="35000"/>
                </a:schemeClr>
              </a:solidFill>
              <a:latin typeface="+mn-lt"/>
              <a:ea typeface="+mn-ea"/>
              <a:cs typeface="+mn-cs"/>
            </a:defRPr>
          </a:pPr>
          <a:endParaRPr lang="pt-BR"/>
        </a:p>
      </c:txPr>
    </c:legend>
    <c:plotVisOnly val="1"/>
    <c:dispBlanksAs val="zero"/>
    <c:showDLblsOverMax val="0"/>
  </c:chart>
  <c:spPr>
    <a:noFill/>
    <a:ln w="9525" cap="flat" cmpd="sng" algn="ctr">
      <a:noFill/>
      <a:round/>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887186" cy="498056"/>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774010" y="0"/>
            <a:ext cx="2887186" cy="498056"/>
          </a:xfrm>
          <a:prstGeom prst="rect">
            <a:avLst/>
          </a:prstGeom>
        </p:spPr>
        <p:txBody>
          <a:bodyPr vert="horz" lIns="91440" tIns="45720" rIns="91440" bIns="45720" rtlCol="0"/>
          <a:lstStyle>
            <a:lvl1pPr algn="r">
              <a:defRPr sz="1200"/>
            </a:lvl1pPr>
          </a:lstStyle>
          <a:p>
            <a:fld id="{E900FC99-DEE7-4027-8B5E-82DE7026BDAC}" type="datetimeFigureOut">
              <a:rPr lang="pt-BR" smtClean="0"/>
              <a:pPr/>
              <a:t>02/12/2014</a:t>
            </a:fld>
            <a:endParaRPr lang="pt-BR"/>
          </a:p>
        </p:txBody>
      </p:sp>
      <p:sp>
        <p:nvSpPr>
          <p:cNvPr id="4" name="Espaço Reservado para Imagem de Slide 3"/>
          <p:cNvSpPr>
            <a:spLocks noGrp="1" noRot="1" noChangeAspect="1"/>
          </p:cNvSpPr>
          <p:nvPr>
            <p:ph type="sldImg" idx="2"/>
          </p:nvPr>
        </p:nvSpPr>
        <p:spPr>
          <a:xfrm>
            <a:off x="1098550" y="1241425"/>
            <a:ext cx="4465638" cy="3349625"/>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66274" y="4777194"/>
            <a:ext cx="5330190" cy="3908614"/>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9428584"/>
            <a:ext cx="2887186" cy="498055"/>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774010" y="9428584"/>
            <a:ext cx="2887186" cy="498055"/>
          </a:xfrm>
          <a:prstGeom prst="rect">
            <a:avLst/>
          </a:prstGeom>
        </p:spPr>
        <p:txBody>
          <a:bodyPr vert="horz" lIns="91440" tIns="45720" rIns="91440" bIns="45720" rtlCol="0" anchor="b"/>
          <a:lstStyle>
            <a:lvl1pPr algn="r">
              <a:defRPr sz="1200"/>
            </a:lvl1pPr>
          </a:lstStyle>
          <a:p>
            <a:fld id="{711311E6-6F0F-4577-9F21-8E5AB255A6E1}" type="slidenum">
              <a:rPr lang="pt-BR" smtClean="0"/>
              <a:pPr/>
              <a:t>‹nº›</a:t>
            </a:fld>
            <a:endParaRPr lang="pt-BR"/>
          </a:p>
        </p:txBody>
      </p:sp>
    </p:spTree>
    <p:extLst>
      <p:ext uri="{BB962C8B-B14F-4D97-AF65-F5344CB8AC3E}">
        <p14:creationId xmlns:p14="http://schemas.microsoft.com/office/powerpoint/2010/main" val="3802300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711311E6-6F0F-4577-9F21-8E5AB255A6E1}" type="slidenum">
              <a:rPr lang="pt-BR" smtClean="0"/>
              <a:pPr/>
              <a:t>8</a:t>
            </a:fld>
            <a:endParaRPr lang="pt-BR"/>
          </a:p>
        </p:txBody>
      </p:sp>
    </p:spTree>
    <p:extLst>
      <p:ext uri="{BB962C8B-B14F-4D97-AF65-F5344CB8AC3E}">
        <p14:creationId xmlns:p14="http://schemas.microsoft.com/office/powerpoint/2010/main" val="3497430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711311E6-6F0F-4577-9F21-8E5AB255A6E1}" type="slidenum">
              <a:rPr lang="pt-BR" smtClean="0"/>
              <a:pPr/>
              <a:t>9</a:t>
            </a:fld>
            <a:endParaRPr lang="pt-BR"/>
          </a:p>
        </p:txBody>
      </p:sp>
    </p:spTree>
    <p:extLst>
      <p:ext uri="{BB962C8B-B14F-4D97-AF65-F5344CB8AC3E}">
        <p14:creationId xmlns:p14="http://schemas.microsoft.com/office/powerpoint/2010/main" val="3168077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711311E6-6F0F-4577-9F21-8E5AB255A6E1}" type="slidenum">
              <a:rPr lang="pt-BR" smtClean="0"/>
              <a:pPr/>
              <a:t>13</a:t>
            </a:fld>
            <a:endParaRPr lang="pt-BR"/>
          </a:p>
        </p:txBody>
      </p:sp>
    </p:spTree>
    <p:extLst>
      <p:ext uri="{BB962C8B-B14F-4D97-AF65-F5344CB8AC3E}">
        <p14:creationId xmlns:p14="http://schemas.microsoft.com/office/powerpoint/2010/main" val="2737949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711311E6-6F0F-4577-9F21-8E5AB255A6E1}" type="slidenum">
              <a:rPr lang="pt-BR" smtClean="0"/>
              <a:pPr/>
              <a:t>14</a:t>
            </a:fld>
            <a:endParaRPr lang="pt-BR"/>
          </a:p>
        </p:txBody>
      </p:sp>
    </p:spTree>
    <p:extLst>
      <p:ext uri="{BB962C8B-B14F-4D97-AF65-F5344CB8AC3E}">
        <p14:creationId xmlns:p14="http://schemas.microsoft.com/office/powerpoint/2010/main" val="495547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711311E6-6F0F-4577-9F21-8E5AB255A6E1}" type="slidenum">
              <a:rPr lang="pt-BR" smtClean="0"/>
              <a:pPr/>
              <a:t>15</a:t>
            </a:fld>
            <a:endParaRPr lang="pt-BR"/>
          </a:p>
        </p:txBody>
      </p:sp>
    </p:spTree>
    <p:extLst>
      <p:ext uri="{BB962C8B-B14F-4D97-AF65-F5344CB8AC3E}">
        <p14:creationId xmlns:p14="http://schemas.microsoft.com/office/powerpoint/2010/main" val="1232734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pt-BR" smtClean="0"/>
              <a:t>Clique para editar o título mestre</a:t>
            </a:r>
            <a:endParaRPr lang="pt-BR"/>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35160517-17C5-49CF-9C1B-436F1D735F2B}" type="datetimeFigureOut">
              <a:rPr lang="pt-BR" smtClean="0"/>
              <a:pPr/>
              <a:t>02/12/2014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0CCFF8C-74A0-4A9B-A3CF-208A12DAEE93}" type="slidenum">
              <a:rPr lang="pt-BR" smtClean="0"/>
              <a:pPr/>
              <a:t>‹nº›</a:t>
            </a:fld>
            <a:endParaRPr lang="pt-BR"/>
          </a:p>
        </p:txBody>
      </p:sp>
    </p:spTree>
    <p:extLst>
      <p:ext uri="{BB962C8B-B14F-4D97-AF65-F5344CB8AC3E}">
        <p14:creationId xmlns:p14="http://schemas.microsoft.com/office/powerpoint/2010/main" val="2083580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5160517-17C5-49CF-9C1B-436F1D735F2B}" type="datetimeFigureOut">
              <a:rPr lang="pt-BR" smtClean="0"/>
              <a:pPr/>
              <a:t>02/12/2014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0CCFF8C-74A0-4A9B-A3CF-208A12DAEE93}" type="slidenum">
              <a:rPr lang="pt-BR" smtClean="0"/>
              <a:pPr/>
              <a:t>‹nº›</a:t>
            </a:fld>
            <a:endParaRPr lang="pt-BR"/>
          </a:p>
        </p:txBody>
      </p:sp>
    </p:spTree>
    <p:extLst>
      <p:ext uri="{BB962C8B-B14F-4D97-AF65-F5344CB8AC3E}">
        <p14:creationId xmlns:p14="http://schemas.microsoft.com/office/powerpoint/2010/main" val="4010364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4907757" y="365125"/>
            <a:ext cx="1478756"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71488" y="365125"/>
            <a:ext cx="4321969"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5160517-17C5-49CF-9C1B-436F1D735F2B}" type="datetimeFigureOut">
              <a:rPr lang="pt-BR" smtClean="0"/>
              <a:pPr/>
              <a:t>02/12/2014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0CCFF8C-74A0-4A9B-A3CF-208A12DAEE93}" type="slidenum">
              <a:rPr lang="pt-BR" smtClean="0"/>
              <a:pPr/>
              <a:t>‹nº›</a:t>
            </a:fld>
            <a:endParaRPr lang="pt-BR"/>
          </a:p>
        </p:txBody>
      </p:sp>
    </p:spTree>
    <p:extLst>
      <p:ext uri="{BB962C8B-B14F-4D97-AF65-F5344CB8AC3E}">
        <p14:creationId xmlns:p14="http://schemas.microsoft.com/office/powerpoint/2010/main" val="1834474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5160517-17C5-49CF-9C1B-436F1D735F2B}" type="datetimeFigureOut">
              <a:rPr lang="pt-BR" smtClean="0"/>
              <a:pPr/>
              <a:t>02/12/2014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0CCFF8C-74A0-4A9B-A3CF-208A12DAEE93}" type="slidenum">
              <a:rPr lang="pt-BR" smtClean="0"/>
              <a:pPr/>
              <a:t>‹nº›</a:t>
            </a:fld>
            <a:endParaRPr lang="pt-BR"/>
          </a:p>
        </p:txBody>
      </p:sp>
    </p:spTree>
    <p:extLst>
      <p:ext uri="{BB962C8B-B14F-4D97-AF65-F5344CB8AC3E}">
        <p14:creationId xmlns:p14="http://schemas.microsoft.com/office/powerpoint/2010/main" val="335256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pt-BR" smtClean="0"/>
              <a:t>Clique para editar o título mestre</a:t>
            </a:r>
            <a:endParaRPr lang="pt-BR"/>
          </a:p>
        </p:txBody>
      </p:sp>
      <p:sp>
        <p:nvSpPr>
          <p:cNvPr id="3" name="Espaço Reservado para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35160517-17C5-49CF-9C1B-436F1D735F2B}" type="datetimeFigureOut">
              <a:rPr lang="pt-BR" smtClean="0"/>
              <a:pPr/>
              <a:t>02/12/2014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0CCFF8C-74A0-4A9B-A3CF-208A12DAEE93}" type="slidenum">
              <a:rPr lang="pt-BR" smtClean="0"/>
              <a:pPr/>
              <a:t>‹nº›</a:t>
            </a:fld>
            <a:endParaRPr lang="pt-BR"/>
          </a:p>
        </p:txBody>
      </p:sp>
    </p:spTree>
    <p:extLst>
      <p:ext uri="{BB962C8B-B14F-4D97-AF65-F5344CB8AC3E}">
        <p14:creationId xmlns:p14="http://schemas.microsoft.com/office/powerpoint/2010/main" val="2311927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71487" y="1825625"/>
            <a:ext cx="2900363"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3486150" y="1825625"/>
            <a:ext cx="2900363"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35160517-17C5-49CF-9C1B-436F1D735F2B}" type="datetimeFigureOut">
              <a:rPr lang="pt-BR" smtClean="0"/>
              <a:pPr/>
              <a:t>02/12/2014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0CCFF8C-74A0-4A9B-A3CF-208A12DAEE93}" type="slidenum">
              <a:rPr lang="pt-BR" smtClean="0"/>
              <a:pPr/>
              <a:t>‹nº›</a:t>
            </a:fld>
            <a:endParaRPr lang="pt-BR"/>
          </a:p>
        </p:txBody>
      </p:sp>
    </p:spTree>
    <p:extLst>
      <p:ext uri="{BB962C8B-B14F-4D97-AF65-F5344CB8AC3E}">
        <p14:creationId xmlns:p14="http://schemas.microsoft.com/office/powerpoint/2010/main" val="3174971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smtClean="0"/>
              <a:t>Clique para editar o texto mestre</a:t>
            </a:r>
          </a:p>
        </p:txBody>
      </p:sp>
      <p:sp>
        <p:nvSpPr>
          <p:cNvPr id="4" name="Espaço Reservado para Conteúdo 3"/>
          <p:cNvSpPr>
            <a:spLocks noGrp="1"/>
          </p:cNvSpPr>
          <p:nvPr>
            <p:ph sz="half" idx="2"/>
          </p:nvPr>
        </p:nvSpPr>
        <p:spPr>
          <a:xfrm>
            <a:off x="629842" y="2505075"/>
            <a:ext cx="3868340"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smtClean="0"/>
              <a:t>Clique para editar o texto mestre</a:t>
            </a:r>
          </a:p>
        </p:txBody>
      </p:sp>
      <p:sp>
        <p:nvSpPr>
          <p:cNvPr id="6" name="Espaço Reservado para Conteúdo 5"/>
          <p:cNvSpPr>
            <a:spLocks noGrp="1"/>
          </p:cNvSpPr>
          <p:nvPr>
            <p:ph sz="quarter" idx="4"/>
          </p:nvPr>
        </p:nvSpPr>
        <p:spPr>
          <a:xfrm>
            <a:off x="4629150" y="2505075"/>
            <a:ext cx="3887391"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35160517-17C5-49CF-9C1B-436F1D735F2B}" type="datetimeFigureOut">
              <a:rPr lang="pt-BR" smtClean="0"/>
              <a:pPr/>
              <a:t>02/12/2014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F0CCFF8C-74A0-4A9B-A3CF-208A12DAEE93}" type="slidenum">
              <a:rPr lang="pt-BR" smtClean="0"/>
              <a:pPr/>
              <a:t>‹nº›</a:t>
            </a:fld>
            <a:endParaRPr lang="pt-BR"/>
          </a:p>
        </p:txBody>
      </p:sp>
    </p:spTree>
    <p:extLst>
      <p:ext uri="{BB962C8B-B14F-4D97-AF65-F5344CB8AC3E}">
        <p14:creationId xmlns:p14="http://schemas.microsoft.com/office/powerpoint/2010/main" val="1888844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35160517-17C5-49CF-9C1B-436F1D735F2B}" type="datetimeFigureOut">
              <a:rPr lang="pt-BR" smtClean="0"/>
              <a:pPr/>
              <a:t>02/12/2014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F0CCFF8C-74A0-4A9B-A3CF-208A12DAEE93}" type="slidenum">
              <a:rPr lang="pt-BR" smtClean="0"/>
              <a:pPr/>
              <a:t>‹nº›</a:t>
            </a:fld>
            <a:endParaRPr lang="pt-BR"/>
          </a:p>
        </p:txBody>
      </p:sp>
    </p:spTree>
    <p:extLst>
      <p:ext uri="{BB962C8B-B14F-4D97-AF65-F5344CB8AC3E}">
        <p14:creationId xmlns:p14="http://schemas.microsoft.com/office/powerpoint/2010/main" val="3257945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35160517-17C5-49CF-9C1B-436F1D735F2B}" type="datetimeFigureOut">
              <a:rPr lang="pt-BR" smtClean="0"/>
              <a:pPr/>
              <a:t>02/12/2014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F0CCFF8C-74A0-4A9B-A3CF-208A12DAEE93}" type="slidenum">
              <a:rPr lang="pt-BR" smtClean="0"/>
              <a:pPr/>
              <a:t>‹nº›</a:t>
            </a:fld>
            <a:endParaRPr lang="pt-BR"/>
          </a:p>
        </p:txBody>
      </p:sp>
    </p:spTree>
    <p:extLst>
      <p:ext uri="{BB962C8B-B14F-4D97-AF65-F5344CB8AC3E}">
        <p14:creationId xmlns:p14="http://schemas.microsoft.com/office/powerpoint/2010/main" val="2853542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pt-BR" smtClean="0"/>
              <a:t>Clique para editar o título mestre</a:t>
            </a:r>
            <a:endParaRPr lang="pt-BR"/>
          </a:p>
        </p:txBody>
      </p:sp>
      <p:sp>
        <p:nvSpPr>
          <p:cNvPr id="3" name="Espaço Reservado para Conteú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35160517-17C5-49CF-9C1B-436F1D735F2B}" type="datetimeFigureOut">
              <a:rPr lang="pt-BR" smtClean="0"/>
              <a:pPr/>
              <a:t>02/12/2014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0CCFF8C-74A0-4A9B-A3CF-208A12DAEE93}" type="slidenum">
              <a:rPr lang="pt-BR" smtClean="0"/>
              <a:pPr/>
              <a:t>‹nº›</a:t>
            </a:fld>
            <a:endParaRPr lang="pt-BR"/>
          </a:p>
        </p:txBody>
      </p:sp>
    </p:spTree>
    <p:extLst>
      <p:ext uri="{BB962C8B-B14F-4D97-AF65-F5344CB8AC3E}">
        <p14:creationId xmlns:p14="http://schemas.microsoft.com/office/powerpoint/2010/main" val="4276621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pt-BR" smtClean="0"/>
              <a:t>Clique para editar o título mestre</a:t>
            </a:r>
            <a:endParaRPr lang="pt-BR"/>
          </a:p>
        </p:txBody>
      </p:sp>
      <p:sp>
        <p:nvSpPr>
          <p:cNvPr id="3" name="Espaço Reservado para Imagem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t-BR"/>
          </a:p>
        </p:txBody>
      </p:sp>
      <p:sp>
        <p:nvSpPr>
          <p:cNvPr id="4" name="Espaço Reservado para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35160517-17C5-49CF-9C1B-436F1D735F2B}" type="datetimeFigureOut">
              <a:rPr lang="pt-BR" smtClean="0"/>
              <a:pPr/>
              <a:t>02/12/2014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0CCFF8C-74A0-4A9B-A3CF-208A12DAEE93}" type="slidenum">
              <a:rPr lang="pt-BR" smtClean="0"/>
              <a:pPr/>
              <a:t>‹nº›</a:t>
            </a:fld>
            <a:endParaRPr lang="pt-BR"/>
          </a:p>
        </p:txBody>
      </p:sp>
    </p:spTree>
    <p:extLst>
      <p:ext uri="{BB962C8B-B14F-4D97-AF65-F5344CB8AC3E}">
        <p14:creationId xmlns:p14="http://schemas.microsoft.com/office/powerpoint/2010/main" val="1795370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5160517-17C5-49CF-9C1B-436F1D735F2B}" type="datetimeFigureOut">
              <a:rPr lang="pt-BR" smtClean="0"/>
              <a:pPr/>
              <a:t>02/12/2014</a:t>
            </a:fld>
            <a:endParaRPr lang="pt-BR"/>
          </a:p>
        </p:txBody>
      </p:sp>
      <p:sp>
        <p:nvSpPr>
          <p:cNvPr id="5" name="Espaço Reservado para Rodapé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0CCFF8C-74A0-4A9B-A3CF-208A12DAEE93}" type="slidenum">
              <a:rPr lang="pt-BR" smtClean="0"/>
              <a:pPr/>
              <a:t>‹nº›</a:t>
            </a:fld>
            <a:endParaRPr lang="pt-BR"/>
          </a:p>
        </p:txBody>
      </p:sp>
    </p:spTree>
    <p:extLst>
      <p:ext uri="{BB962C8B-B14F-4D97-AF65-F5344CB8AC3E}">
        <p14:creationId xmlns:p14="http://schemas.microsoft.com/office/powerpoint/2010/main" val="4128598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pt-B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7.jpeg"/><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7.jpe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8.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8.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6093296"/>
            <a:ext cx="1152128" cy="562362"/>
          </a:xfrm>
          <a:prstGeom prst="rect">
            <a:avLst/>
          </a:prstGeom>
        </p:spPr>
      </p:pic>
      <p:sp>
        <p:nvSpPr>
          <p:cNvPr id="4" name="Retângulo 3"/>
          <p:cNvSpPr/>
          <p:nvPr/>
        </p:nvSpPr>
        <p:spPr>
          <a:xfrm>
            <a:off x="539552" y="689208"/>
            <a:ext cx="8028384" cy="2893100"/>
          </a:xfrm>
          <a:prstGeom prst="rect">
            <a:avLst/>
          </a:prstGeom>
        </p:spPr>
        <p:txBody>
          <a:bodyPr wrap="square">
            <a:spAutoFit/>
          </a:bodyPr>
          <a:lstStyle/>
          <a:p>
            <a:pPr algn="ctr"/>
            <a:r>
              <a:rPr lang="pt-BR" altLang="pt-BR" sz="2400" b="1" dirty="0" smtClean="0">
                <a:latin typeface="Lucida Sans" pitchFamily="34" charset="0"/>
              </a:rPr>
              <a:t>APRESENTAÇÃO NA CCJ </a:t>
            </a:r>
          </a:p>
          <a:p>
            <a:pPr algn="ctr"/>
            <a:r>
              <a:rPr lang="pt-BR" altLang="pt-BR" sz="2400" b="1" dirty="0" smtClean="0">
                <a:latin typeface="Lucida Sans" pitchFamily="34" charset="0"/>
              </a:rPr>
              <a:t>DO SENADO FEDERAL:</a:t>
            </a:r>
          </a:p>
          <a:p>
            <a:pPr algn="ctr"/>
            <a:endParaRPr lang="pt-BR" altLang="pt-BR" sz="2800" b="1" dirty="0" smtClean="0">
              <a:latin typeface="Lucida Sans" pitchFamily="34" charset="0"/>
            </a:endParaRPr>
          </a:p>
          <a:p>
            <a:pPr algn="ctr"/>
            <a:r>
              <a:rPr lang="pt-BR" altLang="pt-BR" sz="3200" b="1" dirty="0" smtClean="0">
                <a:latin typeface="Lucida Sans" pitchFamily="34" charset="0"/>
              </a:rPr>
              <a:t>PLS N° 181-2014</a:t>
            </a:r>
          </a:p>
          <a:p>
            <a:pPr algn="ctr"/>
            <a:endParaRPr lang="pt-BR" altLang="pt-BR" sz="3200" b="1" dirty="0" smtClean="0">
              <a:latin typeface="Lucida Sans" pitchFamily="34" charset="0"/>
            </a:endParaRPr>
          </a:p>
          <a:p>
            <a:pPr algn="ctr"/>
            <a:r>
              <a:rPr lang="pt-BR" altLang="pt-BR" sz="2400" b="1" dirty="0" smtClean="0">
                <a:latin typeface="Lucida Sans" pitchFamily="34" charset="0"/>
              </a:rPr>
              <a:t>02-Dezembro-2014</a:t>
            </a:r>
          </a:p>
          <a:p>
            <a:pPr algn="ctr"/>
            <a:endParaRPr lang="pt-BR" altLang="pt-BR" dirty="0">
              <a:solidFill>
                <a:schemeClr val="bg1"/>
              </a:solidFill>
              <a:latin typeface="Lucida Sans" pitchFamily="34" charset="0"/>
            </a:endParaRPr>
          </a:p>
        </p:txBody>
      </p:sp>
      <p:sp>
        <p:nvSpPr>
          <p:cNvPr id="5" name="Retângulo 4"/>
          <p:cNvSpPr/>
          <p:nvPr/>
        </p:nvSpPr>
        <p:spPr>
          <a:xfrm>
            <a:off x="2339752" y="3691015"/>
            <a:ext cx="5832648" cy="1514261"/>
          </a:xfrm>
          <a:prstGeom prst="rect">
            <a:avLst/>
          </a:prstGeom>
        </p:spPr>
        <p:txBody>
          <a:bodyPr wrap="square">
            <a:spAutoFit/>
          </a:bodyPr>
          <a:lstStyle/>
          <a:p>
            <a:pPr algn="r">
              <a:lnSpc>
                <a:spcPct val="80000"/>
              </a:lnSpc>
              <a:spcBef>
                <a:spcPct val="50000"/>
              </a:spcBef>
            </a:pPr>
            <a:r>
              <a:rPr lang="pt-BR" altLang="pt-BR" i="1" dirty="0" smtClean="0">
                <a:latin typeface="Calibri" pitchFamily="34" charset="0"/>
              </a:rPr>
              <a:t>Manoel Antonio dos Santos</a:t>
            </a:r>
          </a:p>
          <a:p>
            <a:pPr algn="r">
              <a:lnSpc>
                <a:spcPct val="80000"/>
              </a:lnSpc>
              <a:spcBef>
                <a:spcPct val="50000"/>
              </a:spcBef>
            </a:pPr>
            <a:r>
              <a:rPr lang="pt-BR" altLang="pt-BR" i="1" dirty="0" smtClean="0">
                <a:latin typeface="Calibri" pitchFamily="34" charset="0"/>
              </a:rPr>
              <a:t>Diretor Jurídico</a:t>
            </a:r>
          </a:p>
          <a:p>
            <a:pPr algn="r">
              <a:lnSpc>
                <a:spcPct val="80000"/>
              </a:lnSpc>
              <a:spcBef>
                <a:spcPct val="50000"/>
              </a:spcBef>
            </a:pPr>
            <a:r>
              <a:rPr lang="pt-BR" altLang="pt-BR" sz="2400" b="1" i="1" dirty="0" smtClean="0">
                <a:latin typeface="Calibri" pitchFamily="34" charset="0"/>
              </a:rPr>
              <a:t>ABES</a:t>
            </a:r>
          </a:p>
          <a:p>
            <a:pPr algn="r">
              <a:lnSpc>
                <a:spcPct val="80000"/>
              </a:lnSpc>
              <a:spcBef>
                <a:spcPct val="50000"/>
              </a:spcBef>
            </a:pPr>
            <a:r>
              <a:rPr lang="pt-BR" altLang="pt-BR" i="1" dirty="0" smtClean="0">
                <a:latin typeface="Calibri" pitchFamily="34" charset="0"/>
              </a:rPr>
              <a:t>Associação Brasileira das  Empresas de Software</a:t>
            </a:r>
            <a:endParaRPr lang="pt-BR" altLang="pt-BR" i="1" dirty="0">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rotWithShape="1">
          <a:blip r:embed="rId2" cstate="print">
            <a:extLst>
              <a:ext uri="{28A0092B-C50C-407E-A947-70E740481C1C}">
                <a14:useLocalDpi xmlns:a14="http://schemas.microsoft.com/office/drawing/2010/main" val="0"/>
              </a:ext>
            </a:extLst>
          </a:blip>
          <a:srcRect r="11007"/>
          <a:stretch/>
        </p:blipFill>
        <p:spPr>
          <a:xfrm flipH="1">
            <a:off x="-1" y="-35794"/>
            <a:ext cx="9143998" cy="6893794"/>
          </a:xfrm>
          <a:prstGeom prst="rect">
            <a:avLst/>
          </a:prstGeom>
        </p:spPr>
      </p:pic>
      <p:pic>
        <p:nvPicPr>
          <p:cNvPr id="4" name="Image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8920" y="770409"/>
            <a:ext cx="4814116" cy="6071136"/>
          </a:xfrm>
          <a:prstGeom prst="rect">
            <a:avLst/>
          </a:prstGeom>
        </p:spPr>
      </p:pic>
      <p:pic>
        <p:nvPicPr>
          <p:cNvPr id="11" name="Image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8458" y="820271"/>
            <a:ext cx="4774577" cy="6021273"/>
          </a:xfrm>
          <a:prstGeom prst="rect">
            <a:avLst/>
          </a:prstGeom>
        </p:spPr>
      </p:pic>
      <p:grpSp>
        <p:nvGrpSpPr>
          <p:cNvPr id="5" name="Grupo 4"/>
          <p:cNvGrpSpPr/>
          <p:nvPr/>
        </p:nvGrpSpPr>
        <p:grpSpPr>
          <a:xfrm>
            <a:off x="0" y="-1"/>
            <a:ext cx="9144000" cy="2948670"/>
            <a:chOff x="0" y="349623"/>
            <a:chExt cx="9144000" cy="2948670"/>
          </a:xfrm>
        </p:grpSpPr>
        <p:sp>
          <p:nvSpPr>
            <p:cNvPr id="6" name="Retângulo 5"/>
            <p:cNvSpPr/>
            <p:nvPr/>
          </p:nvSpPr>
          <p:spPr>
            <a:xfrm>
              <a:off x="0" y="2941946"/>
              <a:ext cx="9144000" cy="356347"/>
            </a:xfrm>
            <a:prstGeom prst="rect">
              <a:avLst/>
            </a:prstGeom>
            <a:solidFill>
              <a:srgbClr val="FF00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0" y="349623"/>
              <a:ext cx="9144000" cy="2770497"/>
            </a:xfrm>
            <a:prstGeom prst="rect">
              <a:avLst/>
            </a:prstGeom>
            <a:solidFill>
              <a:srgbClr val="00206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3" name="CaixaDeTexto 12"/>
          <p:cNvSpPr txBox="1"/>
          <p:nvPr/>
        </p:nvSpPr>
        <p:spPr>
          <a:xfrm>
            <a:off x="157476" y="208004"/>
            <a:ext cx="4465710" cy="1077218"/>
          </a:xfrm>
          <a:prstGeom prst="rect">
            <a:avLst/>
          </a:prstGeom>
          <a:noFill/>
        </p:spPr>
        <p:txBody>
          <a:bodyPr wrap="none" rtlCol="0">
            <a:spAutoFit/>
          </a:bodyPr>
          <a:lstStyle/>
          <a:p>
            <a:r>
              <a:rPr lang="pt-BR" sz="3200" dirty="0" smtClean="0">
                <a:solidFill>
                  <a:schemeClr val="bg1"/>
                </a:solidFill>
                <a:latin typeface="Segoe Light" panose="020B0302040504020203" pitchFamily="34" charset="0"/>
              </a:rPr>
              <a:t>OS INVESTIMENTOS EM </a:t>
            </a:r>
          </a:p>
          <a:p>
            <a:r>
              <a:rPr lang="pt-BR" sz="3200" dirty="0" smtClean="0">
                <a:solidFill>
                  <a:schemeClr val="bg1"/>
                </a:solidFill>
                <a:latin typeface="Segoe Light" panose="020B0302040504020203" pitchFamily="34" charset="0"/>
              </a:rPr>
              <a:t>SOFTWARE E SERVIÇOS</a:t>
            </a:r>
            <a:endParaRPr lang="pt-BR" sz="2400" dirty="0">
              <a:solidFill>
                <a:schemeClr val="bg1"/>
              </a:solidFill>
              <a:latin typeface="Segoe Pro" panose="020B0502040504020203" pitchFamily="34" charset="0"/>
            </a:endParaRPr>
          </a:p>
        </p:txBody>
      </p:sp>
      <p:sp>
        <p:nvSpPr>
          <p:cNvPr id="16" name="CaixaDeTexto 15"/>
          <p:cNvSpPr txBox="1"/>
          <p:nvPr/>
        </p:nvSpPr>
        <p:spPr>
          <a:xfrm>
            <a:off x="1399227" y="1146441"/>
            <a:ext cx="3223959" cy="1862048"/>
          </a:xfrm>
          <a:prstGeom prst="rect">
            <a:avLst/>
          </a:prstGeom>
          <a:noFill/>
        </p:spPr>
        <p:txBody>
          <a:bodyPr wrap="none" rtlCol="0">
            <a:spAutoFit/>
          </a:bodyPr>
          <a:lstStyle/>
          <a:p>
            <a:r>
              <a:rPr lang="pt-BR" sz="11500" dirty="0" smtClean="0">
                <a:solidFill>
                  <a:schemeClr val="bg1"/>
                </a:solidFill>
                <a:latin typeface="Segoe Light" panose="020B0302040504020203" pitchFamily="34" charset="0"/>
              </a:rPr>
              <a:t>2013</a:t>
            </a:r>
            <a:endParaRPr lang="pt-BR" sz="8800" dirty="0">
              <a:solidFill>
                <a:schemeClr val="bg1"/>
              </a:solidFill>
              <a:latin typeface="Segoe Pro" panose="020B0502040504020203" pitchFamily="34" charset="0"/>
            </a:endParaRPr>
          </a:p>
        </p:txBody>
      </p:sp>
      <p:pic>
        <p:nvPicPr>
          <p:cNvPr id="10" name="Imagem 9"/>
          <p:cNvPicPr>
            <a:picLocks noChangeAspect="1"/>
          </p:cNvPicPr>
          <p:nvPr/>
        </p:nvPicPr>
        <p:blipFill rotWithShape="1">
          <a:blip r:embed="rId4" cstate="print">
            <a:extLst>
              <a:ext uri="{28A0092B-C50C-407E-A947-70E740481C1C}">
                <a14:useLocalDpi xmlns:a14="http://schemas.microsoft.com/office/drawing/2010/main" val="0"/>
              </a:ext>
            </a:extLst>
          </a:blip>
          <a:srcRect r="36941"/>
          <a:stretch/>
        </p:blipFill>
        <p:spPr>
          <a:xfrm>
            <a:off x="157476" y="5959663"/>
            <a:ext cx="1566086" cy="637439"/>
          </a:xfrm>
          <a:prstGeom prst="rect">
            <a:avLst/>
          </a:prstGeom>
        </p:spPr>
      </p:pic>
    </p:spTree>
    <p:extLst>
      <p:ext uri="{BB962C8B-B14F-4D97-AF65-F5344CB8AC3E}">
        <p14:creationId xmlns:p14="http://schemas.microsoft.com/office/powerpoint/2010/main" val="18911078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o 10"/>
          <p:cNvGrpSpPr/>
          <p:nvPr/>
        </p:nvGrpSpPr>
        <p:grpSpPr>
          <a:xfrm>
            <a:off x="0" y="0"/>
            <a:ext cx="9144000" cy="1555439"/>
            <a:chOff x="0" y="349624"/>
            <a:chExt cx="9144000" cy="1555439"/>
          </a:xfrm>
        </p:grpSpPr>
        <p:sp>
          <p:nvSpPr>
            <p:cNvPr id="7" name="Retângulo 6"/>
            <p:cNvSpPr/>
            <p:nvPr/>
          </p:nvSpPr>
          <p:spPr>
            <a:xfrm>
              <a:off x="0" y="1599289"/>
              <a:ext cx="9144000" cy="305774"/>
            </a:xfrm>
            <a:prstGeom prst="rect">
              <a:avLst/>
            </a:prstGeom>
            <a:solidFill>
              <a:srgbClr val="FF00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349624"/>
              <a:ext cx="9144000" cy="1419218"/>
            </a:xfrm>
            <a:prstGeom prst="rect">
              <a:avLst/>
            </a:prstGeom>
            <a:solidFill>
              <a:srgbClr val="00206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7" name="CaixaDeTexto 16"/>
          <p:cNvSpPr txBox="1"/>
          <p:nvPr/>
        </p:nvSpPr>
        <p:spPr>
          <a:xfrm>
            <a:off x="157476" y="111354"/>
            <a:ext cx="3141822" cy="1015663"/>
          </a:xfrm>
          <a:prstGeom prst="rect">
            <a:avLst/>
          </a:prstGeom>
          <a:noFill/>
        </p:spPr>
        <p:txBody>
          <a:bodyPr wrap="none" rtlCol="0">
            <a:spAutoFit/>
          </a:bodyPr>
          <a:lstStyle/>
          <a:p>
            <a:r>
              <a:rPr lang="pt-BR" sz="2000" dirty="0" smtClean="0">
                <a:solidFill>
                  <a:schemeClr val="bg1"/>
                </a:solidFill>
                <a:latin typeface="Segoe Light" panose="020B0302040504020203" pitchFamily="34" charset="0"/>
              </a:rPr>
              <a:t>MERCADO BRASILEIRO</a:t>
            </a:r>
          </a:p>
          <a:p>
            <a:r>
              <a:rPr lang="pt-BR" sz="2000" dirty="0" smtClean="0">
                <a:solidFill>
                  <a:schemeClr val="bg1"/>
                </a:solidFill>
                <a:latin typeface="Segoe Light" panose="020B0302040504020203" pitchFamily="34" charset="0"/>
              </a:rPr>
              <a:t>DE SOFTWARE E SERVIÇOS</a:t>
            </a:r>
          </a:p>
          <a:p>
            <a:r>
              <a:rPr lang="pt-BR" sz="2000" dirty="0" smtClean="0">
                <a:solidFill>
                  <a:schemeClr val="bg1"/>
                </a:solidFill>
                <a:latin typeface="Segoe Light" panose="020B0302040504020203" pitchFamily="34" charset="0"/>
              </a:rPr>
              <a:t>2013 – (US$ MILHÕES)</a:t>
            </a:r>
            <a:endParaRPr lang="pt-BR" sz="1600" dirty="0">
              <a:solidFill>
                <a:schemeClr val="bg1"/>
              </a:solidFill>
              <a:latin typeface="Segoe Pro" panose="020B0502040504020203" pitchFamily="34" charset="0"/>
            </a:endParaRPr>
          </a:p>
        </p:txBody>
      </p:sp>
      <p:sp>
        <p:nvSpPr>
          <p:cNvPr id="72" name="Text Box 4"/>
          <p:cNvSpPr txBox="1">
            <a:spLocks noChangeArrowheads="1"/>
          </p:cNvSpPr>
          <p:nvPr/>
        </p:nvSpPr>
        <p:spPr bwMode="auto">
          <a:xfrm>
            <a:off x="26262" y="6583630"/>
            <a:ext cx="4761112" cy="276999"/>
          </a:xfrm>
          <a:prstGeom prst="rect">
            <a:avLst/>
          </a:prstGeom>
          <a:noFill/>
          <a:ln>
            <a:noFill/>
          </a:ln>
          <a:extLst/>
        </p:spPr>
        <p:txBody>
          <a:bodyPr wrap="none">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0"/>
              </a:spcBef>
              <a:spcAft>
                <a:spcPct val="0"/>
              </a:spcAft>
              <a:defRPr sz="2800" b="1">
                <a:solidFill>
                  <a:schemeClr val="tx1"/>
                </a:solidFill>
                <a:latin typeface="Arial" charset="0"/>
              </a:defRPr>
            </a:lvl6pPr>
            <a:lvl7pPr marL="2971800" indent="-228600" algn="ctr" eaLnBrk="0" fontAlgn="base" hangingPunct="0">
              <a:spcBef>
                <a:spcPct val="0"/>
              </a:spcBef>
              <a:spcAft>
                <a:spcPct val="0"/>
              </a:spcAft>
              <a:defRPr sz="2800" b="1">
                <a:solidFill>
                  <a:schemeClr val="tx1"/>
                </a:solidFill>
                <a:latin typeface="Arial" charset="0"/>
              </a:defRPr>
            </a:lvl7pPr>
            <a:lvl8pPr marL="3429000" indent="-228600" algn="ctr" eaLnBrk="0" fontAlgn="base" hangingPunct="0">
              <a:spcBef>
                <a:spcPct val="0"/>
              </a:spcBef>
              <a:spcAft>
                <a:spcPct val="0"/>
              </a:spcAft>
              <a:defRPr sz="2800" b="1">
                <a:solidFill>
                  <a:schemeClr val="tx1"/>
                </a:solidFill>
                <a:latin typeface="Arial" charset="0"/>
              </a:defRPr>
            </a:lvl8pPr>
            <a:lvl9pPr marL="3886200" indent="-228600" algn="ctr" eaLnBrk="0" fontAlgn="base" hangingPunct="0">
              <a:spcBef>
                <a:spcPct val="0"/>
              </a:spcBef>
              <a:spcAft>
                <a:spcPct val="0"/>
              </a:spcAft>
              <a:defRPr sz="2800" b="1">
                <a:solidFill>
                  <a:schemeClr val="tx1"/>
                </a:solidFill>
                <a:latin typeface="Arial" charset="0"/>
              </a:defRPr>
            </a:lvl9pPr>
          </a:lstStyle>
          <a:p>
            <a:pPr eaLnBrk="1" fontAlgn="auto" hangingPunct="1">
              <a:spcBef>
                <a:spcPts val="0"/>
              </a:spcBef>
              <a:spcAft>
                <a:spcPts val="0"/>
              </a:spcAft>
              <a:defRPr/>
            </a:pPr>
            <a:r>
              <a:rPr lang="pt-BR" sz="1200" dirty="0" smtClean="0">
                <a:latin typeface="+mn-lt"/>
                <a:cs typeface="+mn-cs"/>
              </a:rPr>
              <a:t>Fonte </a:t>
            </a:r>
            <a:r>
              <a:rPr lang="pt-BR" sz="1200" dirty="0">
                <a:latin typeface="+mn-lt"/>
                <a:cs typeface="+mn-cs"/>
              </a:rPr>
              <a:t>IDC – IT Black Book, Q4, </a:t>
            </a:r>
            <a:r>
              <a:rPr lang="pt-BR" sz="1200" dirty="0" smtClean="0">
                <a:latin typeface="+mn-lt"/>
                <a:cs typeface="+mn-cs"/>
              </a:rPr>
              <a:t>2013 </a:t>
            </a:r>
            <a:r>
              <a:rPr lang="pt-BR" sz="1200" dirty="0" smtClean="0">
                <a:latin typeface="+mn-lt"/>
              </a:rPr>
              <a:t>(mercado interno sem exportações)</a:t>
            </a:r>
            <a:endParaRPr lang="pt-BR" sz="1200" dirty="0">
              <a:latin typeface="+mn-lt"/>
              <a:cs typeface="+mn-cs"/>
            </a:endParaRPr>
          </a:p>
        </p:txBody>
      </p:sp>
      <p:grpSp>
        <p:nvGrpSpPr>
          <p:cNvPr id="140" name="Grupo 139"/>
          <p:cNvGrpSpPr/>
          <p:nvPr/>
        </p:nvGrpSpPr>
        <p:grpSpPr>
          <a:xfrm>
            <a:off x="6796633" y="0"/>
            <a:ext cx="2201495" cy="6860629"/>
            <a:chOff x="6796633" y="-1180191"/>
            <a:chExt cx="2201495" cy="6860629"/>
          </a:xfrm>
        </p:grpSpPr>
        <p:sp>
          <p:nvSpPr>
            <p:cNvPr id="141" name="Rectangle 29"/>
            <p:cNvSpPr/>
            <p:nvPr/>
          </p:nvSpPr>
          <p:spPr bwMode="auto">
            <a:xfrm>
              <a:off x="6800849" y="-1180191"/>
              <a:ext cx="2197279" cy="6860629"/>
            </a:xfrm>
            <a:prstGeom prst="rect">
              <a:avLst/>
            </a:prstGeom>
            <a:solidFill>
              <a:srgbClr val="0070C0">
                <a:alpha val="70000"/>
              </a:srgbClr>
            </a:solidFill>
            <a:ln w="3175">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42" name="TextBox 53"/>
            <p:cNvSpPr txBox="1">
              <a:spLocks noChangeArrowheads="1"/>
            </p:cNvSpPr>
            <p:nvPr/>
          </p:nvSpPr>
          <p:spPr bwMode="auto">
            <a:xfrm>
              <a:off x="6810511" y="-1170889"/>
              <a:ext cx="2163669" cy="1569660"/>
            </a:xfrm>
            <a:prstGeom prst="rect">
              <a:avLst/>
            </a:prstGeom>
            <a:noFill/>
            <a:ln w="9525">
              <a:noFill/>
              <a:miter lim="800000"/>
              <a:headEnd/>
              <a:tailEnd/>
            </a:ln>
            <a:effectLst>
              <a:outerShdw blurRad="63500" sx="102000" sy="102000" algn="ctr" rotWithShape="0">
                <a:prstClr val="black">
                  <a:alpha val="40000"/>
                </a:prstClr>
              </a:outerShdw>
            </a:effectLst>
          </p:spPr>
          <p:txBody>
            <a:bodyPr wrap="none">
              <a:spAutoFit/>
            </a:bodyPr>
            <a:lstStyle/>
            <a:p>
              <a:pPr algn="ctr"/>
              <a:r>
                <a:rPr lang="pt-BR" sz="2000" b="1" dirty="0" smtClean="0">
                  <a:solidFill>
                    <a:schemeClr val="bg1"/>
                  </a:solidFill>
                  <a:latin typeface="Arial Narrow" panose="020B0606020202030204" pitchFamily="34" charset="0"/>
                </a:rPr>
                <a:t>MERCADO TOTAL </a:t>
              </a:r>
            </a:p>
            <a:p>
              <a:pPr algn="ctr"/>
              <a:r>
                <a:rPr lang="pt-BR" sz="2000" b="1" dirty="0" smtClean="0">
                  <a:solidFill>
                    <a:schemeClr val="bg1"/>
                  </a:solidFill>
                  <a:latin typeface="Arial Narrow" panose="020B0606020202030204" pitchFamily="34" charset="0"/>
                </a:rPr>
                <a:t>DE SOFTWARE </a:t>
              </a:r>
            </a:p>
            <a:p>
              <a:pPr algn="ctr"/>
              <a:r>
                <a:rPr lang="pt-BR" sz="2000" b="1" dirty="0" smtClean="0">
                  <a:solidFill>
                    <a:schemeClr val="bg1"/>
                  </a:solidFill>
                  <a:latin typeface="Arial Narrow" panose="020B0606020202030204" pitchFamily="34" charset="0"/>
                </a:rPr>
                <a:t>E SERVIÇOS</a:t>
              </a:r>
            </a:p>
            <a:p>
              <a:pPr algn="ctr"/>
              <a:r>
                <a:rPr lang="pt-BR" sz="1600" dirty="0" smtClean="0">
                  <a:solidFill>
                    <a:srgbClr val="FFFF00"/>
                  </a:solidFill>
                </a:rPr>
                <a:t>(total com exportações)</a:t>
              </a:r>
            </a:p>
            <a:p>
              <a:pPr algn="ctr"/>
              <a:endParaRPr lang="pt-BR" sz="2000" dirty="0">
                <a:solidFill>
                  <a:schemeClr val="bg1"/>
                </a:solidFill>
                <a:latin typeface="Arial Narrow" panose="020B0606020202030204" pitchFamily="34" charset="0"/>
              </a:endParaRPr>
            </a:p>
          </p:txBody>
        </p:sp>
        <p:sp>
          <p:nvSpPr>
            <p:cNvPr id="143" name="TextBox 53"/>
            <p:cNvSpPr txBox="1">
              <a:spLocks noChangeArrowheads="1"/>
            </p:cNvSpPr>
            <p:nvPr/>
          </p:nvSpPr>
          <p:spPr bwMode="auto">
            <a:xfrm>
              <a:off x="6796633" y="2260200"/>
              <a:ext cx="2182009" cy="646331"/>
            </a:xfrm>
            <a:prstGeom prst="rect">
              <a:avLst/>
            </a:prstGeom>
            <a:noFill/>
            <a:ln w="9525">
              <a:noFill/>
              <a:miter lim="800000"/>
              <a:headEnd/>
              <a:tailEnd/>
            </a:ln>
            <a:effectLst>
              <a:outerShdw blurRad="63500" sx="102000" sy="102000" algn="ctr" rotWithShape="0">
                <a:prstClr val="black">
                  <a:alpha val="40000"/>
                </a:prstClr>
              </a:outerShdw>
            </a:effectLst>
          </p:spPr>
          <p:txBody>
            <a:bodyPr wrap="none">
              <a:spAutoFit/>
            </a:bodyPr>
            <a:lstStyle/>
            <a:p>
              <a:pPr algn="ctr"/>
              <a:r>
                <a:rPr lang="pt-BR" sz="3600" b="1" dirty="0" smtClean="0">
                  <a:solidFill>
                    <a:schemeClr val="bg1"/>
                  </a:solidFill>
                  <a:latin typeface="Arial Narrow" panose="020B0606020202030204" pitchFamily="34" charset="0"/>
                </a:rPr>
                <a:t>US$ 25.948</a:t>
              </a:r>
              <a:endParaRPr lang="pt-BR" sz="3600" dirty="0">
                <a:solidFill>
                  <a:schemeClr val="bg1"/>
                </a:solidFill>
                <a:latin typeface="Arial Narrow" panose="020B0606020202030204" pitchFamily="34" charset="0"/>
              </a:endParaRPr>
            </a:p>
          </p:txBody>
        </p:sp>
        <p:sp>
          <p:nvSpPr>
            <p:cNvPr id="144" name="TextBox 53"/>
            <p:cNvSpPr txBox="1">
              <a:spLocks noChangeArrowheads="1"/>
            </p:cNvSpPr>
            <p:nvPr/>
          </p:nvSpPr>
          <p:spPr bwMode="auto">
            <a:xfrm>
              <a:off x="6939366" y="3497813"/>
              <a:ext cx="1926105" cy="1200329"/>
            </a:xfrm>
            <a:prstGeom prst="rect">
              <a:avLst/>
            </a:prstGeom>
            <a:noFill/>
            <a:ln w="9525">
              <a:noFill/>
              <a:miter lim="800000"/>
              <a:headEnd/>
              <a:tailEnd/>
            </a:ln>
            <a:effectLst>
              <a:outerShdw blurRad="63500" sx="102000" sy="102000" algn="ctr" rotWithShape="0">
                <a:prstClr val="black">
                  <a:alpha val="40000"/>
                </a:prstClr>
              </a:outerShdw>
            </a:effectLst>
          </p:spPr>
          <p:txBody>
            <a:bodyPr wrap="none">
              <a:spAutoFit/>
            </a:bodyPr>
            <a:lstStyle/>
            <a:p>
              <a:pPr algn="ctr"/>
              <a:r>
                <a:rPr lang="pt-BR" sz="2400" b="1" dirty="0" smtClean="0">
                  <a:solidFill>
                    <a:schemeClr val="bg1"/>
                  </a:solidFill>
                  <a:latin typeface="Arial Narrow" panose="020B0606020202030204" pitchFamily="34" charset="0"/>
                </a:rPr>
                <a:t>TOTAL </a:t>
              </a:r>
            </a:p>
            <a:p>
              <a:pPr algn="ctr"/>
              <a:r>
                <a:rPr lang="pt-BR" sz="2400" b="1" dirty="0" smtClean="0">
                  <a:solidFill>
                    <a:schemeClr val="bg1"/>
                  </a:solidFill>
                  <a:latin typeface="Arial Narrow" panose="020B0606020202030204" pitchFamily="34" charset="0"/>
                </a:rPr>
                <a:t>SOFTWARE E </a:t>
              </a:r>
            </a:p>
            <a:p>
              <a:pPr algn="ctr"/>
              <a:r>
                <a:rPr lang="pt-BR" sz="2400" b="1" dirty="0" smtClean="0">
                  <a:solidFill>
                    <a:schemeClr val="bg1"/>
                  </a:solidFill>
                  <a:latin typeface="Arial Narrow" panose="020B0606020202030204" pitchFamily="34" charset="0"/>
                </a:rPr>
                <a:t>SERVIÇOS</a:t>
              </a:r>
            </a:p>
          </p:txBody>
        </p:sp>
      </p:grpSp>
      <p:grpSp>
        <p:nvGrpSpPr>
          <p:cNvPr id="145" name="Grupo 144"/>
          <p:cNvGrpSpPr/>
          <p:nvPr/>
        </p:nvGrpSpPr>
        <p:grpSpPr>
          <a:xfrm>
            <a:off x="-36420" y="1713964"/>
            <a:ext cx="6764478" cy="1891234"/>
            <a:chOff x="-36420" y="1356011"/>
            <a:chExt cx="6764478" cy="1891234"/>
          </a:xfrm>
        </p:grpSpPr>
        <p:grpSp>
          <p:nvGrpSpPr>
            <p:cNvPr id="146" name="Grupo 145"/>
            <p:cNvGrpSpPr/>
            <p:nvPr/>
          </p:nvGrpSpPr>
          <p:grpSpPr>
            <a:xfrm>
              <a:off x="-36420" y="1508393"/>
              <a:ext cx="1453235" cy="1616725"/>
              <a:chOff x="-36420" y="1508393"/>
              <a:chExt cx="1453235" cy="1616725"/>
            </a:xfrm>
          </p:grpSpPr>
          <p:pic>
            <p:nvPicPr>
              <p:cNvPr id="167" name="Picture 12"/>
              <p:cNvPicPr>
                <a:picLocks noChangeAspect="1"/>
              </p:cNvPicPr>
              <p:nvPr/>
            </p:nvPicPr>
            <p:blipFill>
              <a:blip r:embed="rId2" cstate="email">
                <a:biLevel thresh="75000"/>
                <a:extLst>
                  <a:ext uri="{28A0092B-C50C-407E-A947-70E740481C1C}">
                    <a14:useLocalDpi xmlns:a14="http://schemas.microsoft.com/office/drawing/2010/main"/>
                  </a:ext>
                </a:extLst>
              </a:blip>
              <a:stretch>
                <a:fillRect/>
              </a:stretch>
            </p:blipFill>
            <p:spPr>
              <a:xfrm>
                <a:off x="410957" y="1777456"/>
                <a:ext cx="1005858" cy="1005858"/>
              </a:xfrm>
              <a:prstGeom prst="rect">
                <a:avLst/>
              </a:prstGeom>
            </p:spPr>
          </p:pic>
          <p:sp>
            <p:nvSpPr>
              <p:cNvPr id="168" name="TextBox 53"/>
              <p:cNvSpPr txBox="1">
                <a:spLocks noChangeArrowheads="1"/>
              </p:cNvSpPr>
              <p:nvPr/>
            </p:nvSpPr>
            <p:spPr bwMode="auto">
              <a:xfrm rot="16200000">
                <a:off x="-613950" y="2085923"/>
                <a:ext cx="1616725" cy="461665"/>
              </a:xfrm>
              <a:prstGeom prst="rect">
                <a:avLst/>
              </a:prstGeom>
              <a:noFill/>
              <a:ln w="9525">
                <a:noFill/>
                <a:miter lim="800000"/>
                <a:headEnd/>
                <a:tailEnd/>
              </a:ln>
              <a:effectLst>
                <a:outerShdw blurRad="63500" sx="102000" sy="102000" algn="ctr" rotWithShape="0">
                  <a:prstClr val="black">
                    <a:alpha val="40000"/>
                  </a:prstClr>
                </a:outerShdw>
              </a:effectLst>
            </p:spPr>
            <p:txBody>
              <a:bodyPr wrap="none">
                <a:spAutoFit/>
              </a:bodyPr>
              <a:lstStyle/>
              <a:p>
                <a:pPr algn="ctr"/>
                <a:r>
                  <a:rPr lang="pt-BR" sz="2400" b="1" dirty="0" smtClean="0">
                    <a:latin typeface="Arial Narrow" panose="020B0606020202030204" pitchFamily="34" charset="0"/>
                  </a:rPr>
                  <a:t>SOFTWARE</a:t>
                </a:r>
              </a:p>
            </p:txBody>
          </p:sp>
        </p:grpSp>
        <p:grpSp>
          <p:nvGrpSpPr>
            <p:cNvPr id="147" name="Grupo 146"/>
            <p:cNvGrpSpPr/>
            <p:nvPr/>
          </p:nvGrpSpPr>
          <p:grpSpPr>
            <a:xfrm>
              <a:off x="1398712" y="1356011"/>
              <a:ext cx="659155" cy="603945"/>
              <a:chOff x="1398712" y="1762836"/>
              <a:chExt cx="659155" cy="603945"/>
            </a:xfrm>
          </p:grpSpPr>
          <p:sp>
            <p:nvSpPr>
              <p:cNvPr id="165" name="Rectangle 29"/>
              <p:cNvSpPr/>
              <p:nvPr/>
            </p:nvSpPr>
            <p:spPr bwMode="auto">
              <a:xfrm>
                <a:off x="1462995" y="1762836"/>
                <a:ext cx="551543" cy="603945"/>
              </a:xfrm>
              <a:prstGeom prst="rect">
                <a:avLst/>
              </a:prstGeom>
              <a:solidFill>
                <a:srgbClr val="FFCC00"/>
              </a:solidFill>
              <a:ln w="3175">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66" name="TextBox 53"/>
              <p:cNvSpPr txBox="1">
                <a:spLocks noChangeArrowheads="1"/>
              </p:cNvSpPr>
              <p:nvPr/>
            </p:nvSpPr>
            <p:spPr bwMode="auto">
              <a:xfrm>
                <a:off x="1398712" y="1902968"/>
                <a:ext cx="659155" cy="338554"/>
              </a:xfrm>
              <a:prstGeom prst="rect">
                <a:avLst/>
              </a:prstGeom>
              <a:noFill/>
              <a:ln w="9525">
                <a:noFill/>
                <a:miter lim="800000"/>
                <a:headEnd/>
                <a:tailEnd/>
              </a:ln>
              <a:effectLst>
                <a:outerShdw blurRad="63500" sx="102000" sy="102000" algn="ctr" rotWithShape="0">
                  <a:prstClr val="black">
                    <a:alpha val="40000"/>
                  </a:prstClr>
                </a:outerShdw>
              </a:effectLst>
            </p:spPr>
            <p:txBody>
              <a:bodyPr wrap="none">
                <a:spAutoFit/>
              </a:bodyPr>
              <a:lstStyle/>
              <a:p>
                <a:r>
                  <a:rPr lang="pt-BR" sz="1600" b="1" dirty="0" smtClean="0">
                    <a:solidFill>
                      <a:sysClr val="windowText" lastClr="000000"/>
                    </a:solidFill>
                    <a:latin typeface="Arial Narrow" panose="020B0606020202030204" pitchFamily="34" charset="0"/>
                  </a:rPr>
                  <a:t>21,4%</a:t>
                </a:r>
                <a:endParaRPr lang="pt-BR" sz="1600" dirty="0">
                  <a:solidFill>
                    <a:sysClr val="windowText" lastClr="000000"/>
                  </a:solidFill>
                  <a:latin typeface="Arial Narrow" panose="020B0606020202030204" pitchFamily="34" charset="0"/>
                </a:endParaRPr>
              </a:p>
            </p:txBody>
          </p:sp>
        </p:grpSp>
        <p:grpSp>
          <p:nvGrpSpPr>
            <p:cNvPr id="148" name="Grupo 147"/>
            <p:cNvGrpSpPr/>
            <p:nvPr/>
          </p:nvGrpSpPr>
          <p:grpSpPr>
            <a:xfrm>
              <a:off x="2068605" y="1356011"/>
              <a:ext cx="2937165" cy="603945"/>
              <a:chOff x="1462994" y="1762837"/>
              <a:chExt cx="2937165" cy="603945"/>
            </a:xfrm>
          </p:grpSpPr>
          <p:sp>
            <p:nvSpPr>
              <p:cNvPr id="163" name="Rectangle 29"/>
              <p:cNvSpPr/>
              <p:nvPr/>
            </p:nvSpPr>
            <p:spPr bwMode="auto">
              <a:xfrm>
                <a:off x="1462994" y="1762837"/>
                <a:ext cx="2937165" cy="603945"/>
              </a:xfrm>
              <a:prstGeom prst="rect">
                <a:avLst/>
              </a:prstGeom>
              <a:solidFill>
                <a:srgbClr val="FFCC00"/>
              </a:solidFill>
              <a:ln w="3175">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64" name="TextBox 53"/>
              <p:cNvSpPr txBox="1">
                <a:spLocks noChangeArrowheads="1"/>
              </p:cNvSpPr>
              <p:nvPr/>
            </p:nvSpPr>
            <p:spPr bwMode="auto">
              <a:xfrm>
                <a:off x="1491461" y="1787810"/>
                <a:ext cx="2818400" cy="553998"/>
              </a:xfrm>
              <a:prstGeom prst="rect">
                <a:avLst/>
              </a:prstGeom>
              <a:noFill/>
              <a:ln w="9525">
                <a:noFill/>
                <a:miter lim="800000"/>
                <a:headEnd/>
                <a:tailEnd/>
              </a:ln>
              <a:effectLst>
                <a:outerShdw blurRad="63500" sx="102000" sy="102000" algn="ctr" rotWithShape="0">
                  <a:prstClr val="black">
                    <a:alpha val="40000"/>
                  </a:prstClr>
                </a:outerShdw>
              </a:effectLst>
            </p:spPr>
            <p:txBody>
              <a:bodyPr wrap="none">
                <a:spAutoFit/>
              </a:bodyPr>
              <a:lstStyle/>
              <a:p>
                <a:r>
                  <a:rPr lang="pt-BR" b="1" dirty="0" smtClean="0">
                    <a:solidFill>
                      <a:sysClr val="windowText" lastClr="000000"/>
                    </a:solidFill>
                    <a:latin typeface="Arial Narrow" panose="020B0606020202030204" pitchFamily="34" charset="0"/>
                  </a:rPr>
                  <a:t>US$ 2.340</a:t>
                </a:r>
              </a:p>
              <a:p>
                <a:r>
                  <a:rPr lang="pt-BR" sz="1200" dirty="0" smtClean="0">
                    <a:solidFill>
                      <a:sysClr val="windowText" lastClr="000000"/>
                    </a:solidFill>
                    <a:latin typeface="Arial Narrow" panose="020B0606020202030204" pitchFamily="34" charset="0"/>
                  </a:rPr>
                  <a:t>Desenvolvido no País / </a:t>
                </a:r>
                <a:r>
                  <a:rPr lang="pt-BR" sz="1200" i="1" dirty="0" err="1" smtClean="0">
                    <a:solidFill>
                      <a:sysClr val="windowText" lastClr="000000"/>
                    </a:solidFill>
                    <a:latin typeface="Arial Narrow" panose="020B0606020202030204" pitchFamily="34" charset="0"/>
                  </a:rPr>
                  <a:t>Domestic</a:t>
                </a:r>
                <a:r>
                  <a:rPr lang="pt-BR" sz="1200" i="1" dirty="0" smtClean="0">
                    <a:solidFill>
                      <a:sysClr val="windowText" lastClr="000000"/>
                    </a:solidFill>
                    <a:latin typeface="Arial Narrow" panose="020B0606020202030204" pitchFamily="34" charset="0"/>
                  </a:rPr>
                  <a:t> </a:t>
                </a:r>
                <a:r>
                  <a:rPr lang="pt-BR" sz="1200" i="1" dirty="0" err="1" smtClean="0">
                    <a:solidFill>
                      <a:sysClr val="windowText" lastClr="000000"/>
                    </a:solidFill>
                    <a:latin typeface="Arial Narrow" panose="020B0606020202030204" pitchFamily="34" charset="0"/>
                  </a:rPr>
                  <a:t>Development</a:t>
                </a:r>
                <a:endParaRPr lang="pt-BR" sz="1200" i="1" dirty="0">
                  <a:solidFill>
                    <a:sysClr val="windowText" lastClr="000000"/>
                  </a:solidFill>
                  <a:latin typeface="Arial Narrow" panose="020B0606020202030204" pitchFamily="34" charset="0"/>
                </a:endParaRPr>
              </a:p>
            </p:txBody>
          </p:sp>
        </p:grpSp>
        <p:sp>
          <p:nvSpPr>
            <p:cNvPr id="149" name="Rectangle 29"/>
            <p:cNvSpPr/>
            <p:nvPr/>
          </p:nvSpPr>
          <p:spPr bwMode="auto">
            <a:xfrm>
              <a:off x="5078562" y="1356011"/>
              <a:ext cx="1649496" cy="1891234"/>
            </a:xfrm>
            <a:prstGeom prst="rect">
              <a:avLst/>
            </a:prstGeom>
            <a:solidFill>
              <a:srgbClr val="FFCC00"/>
            </a:solidFill>
            <a:ln w="3175">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50" name="TextBox 53"/>
            <p:cNvSpPr txBox="1">
              <a:spLocks noChangeArrowheads="1"/>
            </p:cNvSpPr>
            <p:nvPr/>
          </p:nvSpPr>
          <p:spPr bwMode="auto">
            <a:xfrm>
              <a:off x="5027824" y="1629258"/>
              <a:ext cx="1692521" cy="1261884"/>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a:spAutoFit/>
            </a:bodyPr>
            <a:lstStyle/>
            <a:p>
              <a:pPr algn="ctr"/>
              <a:r>
                <a:rPr lang="pt-BR" sz="2400" b="1" dirty="0" smtClean="0">
                  <a:solidFill>
                    <a:sysClr val="windowText" lastClr="000000"/>
                  </a:solidFill>
                  <a:latin typeface="Arial Narrow" panose="020B0606020202030204" pitchFamily="34" charset="0"/>
                </a:rPr>
                <a:t>US$ 10.945</a:t>
              </a:r>
            </a:p>
            <a:p>
              <a:pPr algn="ctr"/>
              <a:r>
                <a:rPr lang="pt-BR" sz="1400" dirty="0" smtClean="0">
                  <a:solidFill>
                    <a:sysClr val="windowText" lastClr="000000"/>
                  </a:solidFill>
                  <a:latin typeface="Arial Narrow" panose="020B0606020202030204" pitchFamily="34" charset="0"/>
                </a:rPr>
                <a:t>Total Software</a:t>
              </a:r>
            </a:p>
            <a:p>
              <a:pPr algn="ctr"/>
              <a:r>
                <a:rPr lang="pt-BR" sz="1400" i="1" dirty="0" smtClean="0">
                  <a:solidFill>
                    <a:sysClr val="windowText" lastClr="000000"/>
                  </a:solidFill>
                  <a:latin typeface="Arial Narrow" panose="020B0606020202030204" pitchFamily="34" charset="0"/>
                </a:rPr>
                <a:t>Software Total</a:t>
              </a:r>
            </a:p>
            <a:p>
              <a:pPr algn="ctr"/>
              <a:r>
                <a:rPr lang="pt-BR" sz="2400" b="1" dirty="0" smtClean="0">
                  <a:solidFill>
                    <a:sysClr val="windowText" lastClr="000000"/>
                  </a:solidFill>
                  <a:latin typeface="Arial Narrow" panose="020B0606020202030204" pitchFamily="34" charset="0"/>
                </a:rPr>
                <a:t>42,2%</a:t>
              </a:r>
              <a:endParaRPr lang="pt-BR" sz="2400" b="1" dirty="0">
                <a:solidFill>
                  <a:sysClr val="windowText" lastClr="000000"/>
                </a:solidFill>
                <a:latin typeface="Arial Narrow" panose="020B0606020202030204" pitchFamily="34" charset="0"/>
              </a:endParaRPr>
            </a:p>
          </p:txBody>
        </p:sp>
        <p:grpSp>
          <p:nvGrpSpPr>
            <p:cNvPr id="151" name="Grupo 150"/>
            <p:cNvGrpSpPr/>
            <p:nvPr/>
          </p:nvGrpSpPr>
          <p:grpSpPr>
            <a:xfrm>
              <a:off x="1424118" y="1994109"/>
              <a:ext cx="659155" cy="603945"/>
              <a:chOff x="1417962" y="1762836"/>
              <a:chExt cx="659155" cy="603945"/>
            </a:xfrm>
          </p:grpSpPr>
          <p:sp>
            <p:nvSpPr>
              <p:cNvPr id="161" name="Rectangle 29"/>
              <p:cNvSpPr/>
              <p:nvPr/>
            </p:nvSpPr>
            <p:spPr bwMode="auto">
              <a:xfrm>
                <a:off x="1462995" y="1762836"/>
                <a:ext cx="551543" cy="603945"/>
              </a:xfrm>
              <a:prstGeom prst="rect">
                <a:avLst/>
              </a:prstGeom>
              <a:solidFill>
                <a:srgbClr val="FFCC00"/>
              </a:solidFill>
              <a:ln w="3175">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62" name="TextBox 53"/>
              <p:cNvSpPr txBox="1">
                <a:spLocks noChangeArrowheads="1"/>
              </p:cNvSpPr>
              <p:nvPr/>
            </p:nvSpPr>
            <p:spPr bwMode="auto">
              <a:xfrm>
                <a:off x="1417962" y="1902968"/>
                <a:ext cx="659155" cy="338554"/>
              </a:xfrm>
              <a:prstGeom prst="rect">
                <a:avLst/>
              </a:prstGeom>
              <a:noFill/>
              <a:ln w="9525">
                <a:noFill/>
                <a:miter lim="800000"/>
                <a:headEnd/>
                <a:tailEnd/>
              </a:ln>
              <a:effectLst>
                <a:outerShdw blurRad="63500" sx="102000" sy="102000" algn="ctr" rotWithShape="0">
                  <a:prstClr val="black">
                    <a:alpha val="40000"/>
                  </a:prstClr>
                </a:outerShdw>
              </a:effectLst>
            </p:spPr>
            <p:txBody>
              <a:bodyPr wrap="none">
                <a:spAutoFit/>
              </a:bodyPr>
              <a:lstStyle/>
              <a:p>
                <a:r>
                  <a:rPr lang="pt-BR" sz="1600" b="1" dirty="0" smtClean="0">
                    <a:solidFill>
                      <a:sysClr val="windowText" lastClr="000000"/>
                    </a:solidFill>
                    <a:latin typeface="Arial Narrow" panose="020B0606020202030204" pitchFamily="34" charset="0"/>
                  </a:rPr>
                  <a:t>76,7%</a:t>
                </a:r>
                <a:endParaRPr lang="pt-BR" sz="1600" dirty="0">
                  <a:solidFill>
                    <a:sysClr val="windowText" lastClr="000000"/>
                  </a:solidFill>
                  <a:latin typeface="Arial Narrow" panose="020B0606020202030204" pitchFamily="34" charset="0"/>
                </a:endParaRPr>
              </a:p>
            </p:txBody>
          </p:sp>
        </p:grpSp>
        <p:grpSp>
          <p:nvGrpSpPr>
            <p:cNvPr id="152" name="Grupo 151"/>
            <p:cNvGrpSpPr/>
            <p:nvPr/>
          </p:nvGrpSpPr>
          <p:grpSpPr>
            <a:xfrm>
              <a:off x="2074761" y="1994109"/>
              <a:ext cx="2958565" cy="603945"/>
              <a:chOff x="1462994" y="1762837"/>
              <a:chExt cx="2958565" cy="603945"/>
            </a:xfrm>
          </p:grpSpPr>
          <p:sp>
            <p:nvSpPr>
              <p:cNvPr id="159" name="Rectangle 29"/>
              <p:cNvSpPr/>
              <p:nvPr/>
            </p:nvSpPr>
            <p:spPr bwMode="auto">
              <a:xfrm>
                <a:off x="1462994" y="1762837"/>
                <a:ext cx="2937165" cy="603945"/>
              </a:xfrm>
              <a:prstGeom prst="rect">
                <a:avLst/>
              </a:prstGeom>
              <a:solidFill>
                <a:srgbClr val="FFCC00"/>
              </a:solidFill>
              <a:ln w="3175">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60" name="TextBox 53"/>
              <p:cNvSpPr txBox="1">
                <a:spLocks noChangeArrowheads="1"/>
              </p:cNvSpPr>
              <p:nvPr/>
            </p:nvSpPr>
            <p:spPr bwMode="auto">
              <a:xfrm>
                <a:off x="1491461" y="1787810"/>
                <a:ext cx="2930098" cy="553998"/>
              </a:xfrm>
              <a:prstGeom prst="rect">
                <a:avLst/>
              </a:prstGeom>
              <a:noFill/>
              <a:ln w="9525">
                <a:noFill/>
                <a:miter lim="800000"/>
                <a:headEnd/>
                <a:tailEnd/>
              </a:ln>
              <a:effectLst>
                <a:outerShdw blurRad="63500" sx="102000" sy="102000" algn="ctr" rotWithShape="0">
                  <a:prstClr val="black">
                    <a:alpha val="40000"/>
                  </a:prstClr>
                </a:outerShdw>
              </a:effectLst>
            </p:spPr>
            <p:txBody>
              <a:bodyPr wrap="none">
                <a:spAutoFit/>
              </a:bodyPr>
              <a:lstStyle/>
              <a:p>
                <a:r>
                  <a:rPr lang="pt-BR" b="1" dirty="0" smtClean="0">
                    <a:solidFill>
                      <a:sysClr val="windowText" lastClr="000000"/>
                    </a:solidFill>
                    <a:latin typeface="Arial Narrow" panose="020B0606020202030204" pitchFamily="34" charset="0"/>
                  </a:rPr>
                  <a:t>US$ 8.396</a:t>
                </a:r>
              </a:p>
              <a:p>
                <a:r>
                  <a:rPr lang="pt-BR" sz="1200" dirty="0" smtClean="0">
                    <a:solidFill>
                      <a:sysClr val="windowText" lastClr="000000"/>
                    </a:solidFill>
                    <a:latin typeface="Arial Narrow" panose="020B0606020202030204" pitchFamily="34" charset="0"/>
                  </a:rPr>
                  <a:t>Desenvolvido no Exterior / </a:t>
                </a:r>
                <a:r>
                  <a:rPr lang="pt-BR" sz="1200" i="1" dirty="0" err="1" smtClean="0">
                    <a:solidFill>
                      <a:sysClr val="windowText" lastClr="000000"/>
                    </a:solidFill>
                    <a:latin typeface="Arial Narrow" panose="020B0606020202030204" pitchFamily="34" charset="0"/>
                  </a:rPr>
                  <a:t>Foreign</a:t>
                </a:r>
                <a:r>
                  <a:rPr lang="pt-BR" sz="1200" i="1" dirty="0" smtClean="0">
                    <a:solidFill>
                      <a:sysClr val="windowText" lastClr="000000"/>
                    </a:solidFill>
                    <a:latin typeface="Arial Narrow" panose="020B0606020202030204" pitchFamily="34" charset="0"/>
                  </a:rPr>
                  <a:t> </a:t>
                </a:r>
                <a:r>
                  <a:rPr lang="pt-BR" sz="1200" i="1" dirty="0" err="1" smtClean="0">
                    <a:solidFill>
                      <a:sysClr val="windowText" lastClr="000000"/>
                    </a:solidFill>
                    <a:latin typeface="Arial Narrow" panose="020B0606020202030204" pitchFamily="34" charset="0"/>
                  </a:rPr>
                  <a:t>Development</a:t>
                </a:r>
                <a:endParaRPr lang="pt-BR" sz="1200" i="1" dirty="0">
                  <a:solidFill>
                    <a:sysClr val="windowText" lastClr="000000"/>
                  </a:solidFill>
                  <a:latin typeface="Arial Narrow" panose="020B0606020202030204" pitchFamily="34" charset="0"/>
                </a:endParaRPr>
              </a:p>
            </p:txBody>
          </p:sp>
        </p:grpSp>
        <p:grpSp>
          <p:nvGrpSpPr>
            <p:cNvPr id="153" name="Grupo 152"/>
            <p:cNvGrpSpPr/>
            <p:nvPr/>
          </p:nvGrpSpPr>
          <p:grpSpPr>
            <a:xfrm>
              <a:off x="1469151" y="2643300"/>
              <a:ext cx="588523" cy="603945"/>
              <a:chOff x="1462995" y="1762836"/>
              <a:chExt cx="588523" cy="603945"/>
            </a:xfrm>
          </p:grpSpPr>
          <p:sp>
            <p:nvSpPr>
              <p:cNvPr id="157" name="Rectangle 29"/>
              <p:cNvSpPr/>
              <p:nvPr/>
            </p:nvSpPr>
            <p:spPr bwMode="auto">
              <a:xfrm>
                <a:off x="1462995" y="1762836"/>
                <a:ext cx="551543" cy="603945"/>
              </a:xfrm>
              <a:prstGeom prst="rect">
                <a:avLst/>
              </a:prstGeom>
              <a:solidFill>
                <a:srgbClr val="FFCC00"/>
              </a:solidFill>
              <a:ln w="3175">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58" name="TextBox 53"/>
              <p:cNvSpPr txBox="1">
                <a:spLocks noChangeArrowheads="1"/>
              </p:cNvSpPr>
              <p:nvPr/>
            </p:nvSpPr>
            <p:spPr bwMode="auto">
              <a:xfrm>
                <a:off x="1485337" y="1902968"/>
                <a:ext cx="566181" cy="338554"/>
              </a:xfrm>
              <a:prstGeom prst="rect">
                <a:avLst/>
              </a:prstGeom>
              <a:noFill/>
              <a:ln w="9525">
                <a:noFill/>
                <a:miter lim="800000"/>
                <a:headEnd/>
                <a:tailEnd/>
              </a:ln>
              <a:effectLst>
                <a:outerShdw blurRad="63500" sx="102000" sy="102000" algn="ctr" rotWithShape="0">
                  <a:prstClr val="black">
                    <a:alpha val="40000"/>
                  </a:prstClr>
                </a:outerShdw>
              </a:effectLst>
            </p:spPr>
            <p:txBody>
              <a:bodyPr wrap="none">
                <a:spAutoFit/>
              </a:bodyPr>
              <a:lstStyle/>
              <a:p>
                <a:r>
                  <a:rPr lang="pt-BR" sz="1600" b="1" dirty="0" smtClean="0">
                    <a:solidFill>
                      <a:sysClr val="windowText" lastClr="000000"/>
                    </a:solidFill>
                    <a:latin typeface="Arial Narrow" panose="020B0606020202030204" pitchFamily="34" charset="0"/>
                  </a:rPr>
                  <a:t>1,9%</a:t>
                </a:r>
                <a:endParaRPr lang="pt-BR" sz="1600" dirty="0">
                  <a:solidFill>
                    <a:sysClr val="windowText" lastClr="000000"/>
                  </a:solidFill>
                  <a:latin typeface="Arial Narrow" panose="020B0606020202030204" pitchFamily="34" charset="0"/>
                </a:endParaRPr>
              </a:p>
            </p:txBody>
          </p:sp>
        </p:grpSp>
        <p:grpSp>
          <p:nvGrpSpPr>
            <p:cNvPr id="154" name="Grupo 153"/>
            <p:cNvGrpSpPr/>
            <p:nvPr/>
          </p:nvGrpSpPr>
          <p:grpSpPr>
            <a:xfrm>
              <a:off x="2074761" y="2643300"/>
              <a:ext cx="2937165" cy="603945"/>
              <a:chOff x="1462994" y="1762837"/>
              <a:chExt cx="2937165" cy="603945"/>
            </a:xfrm>
          </p:grpSpPr>
          <p:sp>
            <p:nvSpPr>
              <p:cNvPr id="155" name="Rectangle 29"/>
              <p:cNvSpPr/>
              <p:nvPr/>
            </p:nvSpPr>
            <p:spPr bwMode="auto">
              <a:xfrm>
                <a:off x="1462994" y="1762837"/>
                <a:ext cx="2937165" cy="603945"/>
              </a:xfrm>
              <a:prstGeom prst="rect">
                <a:avLst/>
              </a:prstGeom>
              <a:solidFill>
                <a:srgbClr val="FFCC00"/>
              </a:solidFill>
              <a:ln w="3175">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56" name="TextBox 53"/>
              <p:cNvSpPr txBox="1">
                <a:spLocks noChangeArrowheads="1"/>
              </p:cNvSpPr>
              <p:nvPr/>
            </p:nvSpPr>
            <p:spPr bwMode="auto">
              <a:xfrm>
                <a:off x="1491461" y="1787810"/>
                <a:ext cx="2244525" cy="553998"/>
              </a:xfrm>
              <a:prstGeom prst="rect">
                <a:avLst/>
              </a:prstGeom>
              <a:noFill/>
              <a:ln w="9525">
                <a:noFill/>
                <a:miter lim="800000"/>
                <a:headEnd/>
                <a:tailEnd/>
              </a:ln>
              <a:effectLst>
                <a:outerShdw blurRad="63500" sx="102000" sy="102000" algn="ctr" rotWithShape="0">
                  <a:prstClr val="black">
                    <a:alpha val="40000"/>
                  </a:prstClr>
                </a:outerShdw>
              </a:effectLst>
            </p:spPr>
            <p:txBody>
              <a:bodyPr wrap="none">
                <a:spAutoFit/>
              </a:bodyPr>
              <a:lstStyle/>
              <a:p>
                <a:r>
                  <a:rPr lang="pt-BR" b="1" dirty="0" smtClean="0">
                    <a:solidFill>
                      <a:sysClr val="windowText" lastClr="000000"/>
                    </a:solidFill>
                    <a:latin typeface="Arial Narrow" panose="020B0606020202030204" pitchFamily="34" charset="0"/>
                  </a:rPr>
                  <a:t>US$ 209</a:t>
                </a:r>
              </a:p>
              <a:p>
                <a:r>
                  <a:rPr lang="pt-BR" sz="1200" dirty="0" smtClean="0">
                    <a:solidFill>
                      <a:sysClr val="windowText" lastClr="000000"/>
                    </a:solidFill>
                    <a:latin typeface="Arial Narrow" panose="020B0606020202030204" pitchFamily="34" charset="0"/>
                  </a:rPr>
                  <a:t>Mercado Exportação / </a:t>
                </a:r>
                <a:r>
                  <a:rPr lang="pt-BR" sz="1200" i="1" dirty="0" err="1" smtClean="0">
                    <a:solidFill>
                      <a:sysClr val="windowText" lastClr="000000"/>
                    </a:solidFill>
                    <a:latin typeface="Arial Narrow" panose="020B0606020202030204" pitchFamily="34" charset="0"/>
                  </a:rPr>
                  <a:t>Export</a:t>
                </a:r>
                <a:r>
                  <a:rPr lang="pt-BR" sz="1200" i="1" dirty="0" smtClean="0">
                    <a:solidFill>
                      <a:sysClr val="windowText" lastClr="000000"/>
                    </a:solidFill>
                    <a:latin typeface="Arial Narrow" panose="020B0606020202030204" pitchFamily="34" charset="0"/>
                  </a:rPr>
                  <a:t> Market</a:t>
                </a:r>
                <a:endParaRPr lang="pt-BR" sz="1200" i="1" dirty="0">
                  <a:solidFill>
                    <a:sysClr val="windowText" lastClr="000000"/>
                  </a:solidFill>
                  <a:latin typeface="Arial Narrow" panose="020B0606020202030204" pitchFamily="34" charset="0"/>
                </a:endParaRPr>
              </a:p>
            </p:txBody>
          </p:sp>
        </p:grpSp>
      </p:grpSp>
      <p:grpSp>
        <p:nvGrpSpPr>
          <p:cNvPr id="169" name="Grupo 168"/>
          <p:cNvGrpSpPr/>
          <p:nvPr/>
        </p:nvGrpSpPr>
        <p:grpSpPr>
          <a:xfrm>
            <a:off x="-36417" y="3558479"/>
            <a:ext cx="6764475" cy="2796426"/>
            <a:chOff x="-36417" y="3375776"/>
            <a:chExt cx="6764475" cy="2796426"/>
          </a:xfrm>
        </p:grpSpPr>
        <p:grpSp>
          <p:nvGrpSpPr>
            <p:cNvPr id="170" name="Grupo 169"/>
            <p:cNvGrpSpPr/>
            <p:nvPr/>
          </p:nvGrpSpPr>
          <p:grpSpPr>
            <a:xfrm>
              <a:off x="1428387" y="3523660"/>
              <a:ext cx="659155" cy="603945"/>
              <a:chOff x="1428387" y="1762836"/>
              <a:chExt cx="659155" cy="603945"/>
            </a:xfrm>
          </p:grpSpPr>
          <p:sp>
            <p:nvSpPr>
              <p:cNvPr id="199" name="Rectangle 29"/>
              <p:cNvSpPr/>
              <p:nvPr/>
            </p:nvSpPr>
            <p:spPr bwMode="auto">
              <a:xfrm>
                <a:off x="1462995" y="1762836"/>
                <a:ext cx="551543" cy="603945"/>
              </a:xfrm>
              <a:prstGeom prst="rect">
                <a:avLst/>
              </a:prstGeom>
              <a:solidFill>
                <a:srgbClr val="92D050"/>
              </a:solidFill>
              <a:ln w="3175">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00" name="TextBox 53"/>
              <p:cNvSpPr txBox="1">
                <a:spLocks noChangeArrowheads="1"/>
              </p:cNvSpPr>
              <p:nvPr/>
            </p:nvSpPr>
            <p:spPr bwMode="auto">
              <a:xfrm>
                <a:off x="1428387" y="1902968"/>
                <a:ext cx="659155" cy="338554"/>
              </a:xfrm>
              <a:prstGeom prst="rect">
                <a:avLst/>
              </a:prstGeom>
              <a:noFill/>
              <a:ln w="9525">
                <a:noFill/>
                <a:miter lim="800000"/>
                <a:headEnd/>
                <a:tailEnd/>
              </a:ln>
              <a:effectLst>
                <a:outerShdw blurRad="63500" sx="102000" sy="102000" algn="ctr" rotWithShape="0">
                  <a:prstClr val="black">
                    <a:alpha val="40000"/>
                  </a:prstClr>
                </a:outerShdw>
              </a:effectLst>
            </p:spPr>
            <p:txBody>
              <a:bodyPr wrap="none">
                <a:spAutoFit/>
              </a:bodyPr>
              <a:lstStyle/>
              <a:p>
                <a:r>
                  <a:rPr lang="pt-BR" sz="1600" b="1" dirty="0" smtClean="0">
                    <a:solidFill>
                      <a:sysClr val="windowText" lastClr="000000"/>
                    </a:solidFill>
                    <a:latin typeface="Arial Narrow" panose="020B0606020202030204" pitchFamily="34" charset="0"/>
                  </a:rPr>
                  <a:t>85,8%</a:t>
                </a:r>
                <a:endParaRPr lang="pt-BR" sz="1600" dirty="0">
                  <a:solidFill>
                    <a:sysClr val="windowText" lastClr="000000"/>
                  </a:solidFill>
                  <a:latin typeface="Arial Narrow" panose="020B0606020202030204" pitchFamily="34" charset="0"/>
                </a:endParaRPr>
              </a:p>
            </p:txBody>
          </p:sp>
        </p:grpSp>
        <p:grpSp>
          <p:nvGrpSpPr>
            <p:cNvPr id="171" name="Grupo 170"/>
            <p:cNvGrpSpPr/>
            <p:nvPr/>
          </p:nvGrpSpPr>
          <p:grpSpPr>
            <a:xfrm>
              <a:off x="2068605" y="3523660"/>
              <a:ext cx="2937165" cy="603945"/>
              <a:chOff x="1462994" y="1762837"/>
              <a:chExt cx="2937165" cy="603945"/>
            </a:xfrm>
          </p:grpSpPr>
          <p:sp>
            <p:nvSpPr>
              <p:cNvPr id="197" name="Rectangle 29"/>
              <p:cNvSpPr/>
              <p:nvPr/>
            </p:nvSpPr>
            <p:spPr bwMode="auto">
              <a:xfrm>
                <a:off x="1462994" y="1762837"/>
                <a:ext cx="2937165" cy="603945"/>
              </a:xfrm>
              <a:prstGeom prst="rect">
                <a:avLst/>
              </a:prstGeom>
              <a:solidFill>
                <a:srgbClr val="92D050"/>
              </a:solidFill>
              <a:ln w="3175">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98" name="TextBox 53"/>
              <p:cNvSpPr txBox="1">
                <a:spLocks noChangeArrowheads="1"/>
              </p:cNvSpPr>
              <p:nvPr/>
            </p:nvSpPr>
            <p:spPr bwMode="auto">
              <a:xfrm>
                <a:off x="1491461" y="1787810"/>
                <a:ext cx="2818400" cy="553998"/>
              </a:xfrm>
              <a:prstGeom prst="rect">
                <a:avLst/>
              </a:prstGeom>
              <a:noFill/>
              <a:ln w="9525">
                <a:noFill/>
                <a:miter lim="800000"/>
                <a:headEnd/>
                <a:tailEnd/>
              </a:ln>
              <a:effectLst>
                <a:outerShdw blurRad="63500" sx="102000" sy="102000" algn="ctr" rotWithShape="0">
                  <a:prstClr val="black">
                    <a:alpha val="40000"/>
                  </a:prstClr>
                </a:outerShdw>
              </a:effectLst>
            </p:spPr>
            <p:txBody>
              <a:bodyPr wrap="none">
                <a:spAutoFit/>
              </a:bodyPr>
              <a:lstStyle/>
              <a:p>
                <a:r>
                  <a:rPr lang="pt-BR" b="1" dirty="0" smtClean="0">
                    <a:solidFill>
                      <a:sysClr val="windowText" lastClr="000000"/>
                    </a:solidFill>
                    <a:latin typeface="Arial Narrow" panose="020B0606020202030204" pitchFamily="34" charset="0"/>
                  </a:rPr>
                  <a:t>US$ 12.884</a:t>
                </a:r>
              </a:p>
              <a:p>
                <a:r>
                  <a:rPr lang="pt-BR" sz="1200" dirty="0" smtClean="0">
                    <a:solidFill>
                      <a:sysClr val="windowText" lastClr="000000"/>
                    </a:solidFill>
                    <a:latin typeface="Arial Narrow" panose="020B0606020202030204" pitchFamily="34" charset="0"/>
                  </a:rPr>
                  <a:t>Desenvolvido no País / </a:t>
                </a:r>
                <a:r>
                  <a:rPr lang="pt-BR" sz="1200" i="1" dirty="0" err="1" smtClean="0">
                    <a:solidFill>
                      <a:sysClr val="windowText" lastClr="000000"/>
                    </a:solidFill>
                    <a:latin typeface="Arial Narrow" panose="020B0606020202030204" pitchFamily="34" charset="0"/>
                  </a:rPr>
                  <a:t>Domestic</a:t>
                </a:r>
                <a:r>
                  <a:rPr lang="pt-BR" sz="1200" i="1" dirty="0" smtClean="0">
                    <a:solidFill>
                      <a:sysClr val="windowText" lastClr="000000"/>
                    </a:solidFill>
                    <a:latin typeface="Arial Narrow" panose="020B0606020202030204" pitchFamily="34" charset="0"/>
                  </a:rPr>
                  <a:t> </a:t>
                </a:r>
                <a:r>
                  <a:rPr lang="pt-BR" sz="1200" i="1" dirty="0" err="1" smtClean="0">
                    <a:solidFill>
                      <a:sysClr val="windowText" lastClr="000000"/>
                    </a:solidFill>
                    <a:latin typeface="Arial Narrow" panose="020B0606020202030204" pitchFamily="34" charset="0"/>
                  </a:rPr>
                  <a:t>Development</a:t>
                </a:r>
                <a:endParaRPr lang="pt-BR" sz="1200" i="1" dirty="0">
                  <a:solidFill>
                    <a:sysClr val="windowText" lastClr="000000"/>
                  </a:solidFill>
                  <a:latin typeface="Arial Narrow" panose="020B0606020202030204" pitchFamily="34" charset="0"/>
                </a:endParaRPr>
              </a:p>
            </p:txBody>
          </p:sp>
        </p:grpSp>
        <p:sp>
          <p:nvSpPr>
            <p:cNvPr id="172" name="Rectangle 29"/>
            <p:cNvSpPr/>
            <p:nvPr/>
          </p:nvSpPr>
          <p:spPr bwMode="auto">
            <a:xfrm>
              <a:off x="5078562" y="3523659"/>
              <a:ext cx="1649496" cy="2548414"/>
            </a:xfrm>
            <a:prstGeom prst="rect">
              <a:avLst/>
            </a:prstGeom>
            <a:solidFill>
              <a:srgbClr val="92D050"/>
            </a:solidFill>
            <a:ln w="3175">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73" name="TextBox 53"/>
            <p:cNvSpPr txBox="1">
              <a:spLocks noChangeArrowheads="1"/>
            </p:cNvSpPr>
            <p:nvPr/>
          </p:nvSpPr>
          <p:spPr bwMode="auto">
            <a:xfrm>
              <a:off x="5027824" y="4125151"/>
              <a:ext cx="1692521" cy="1261884"/>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a:spAutoFit/>
            </a:bodyPr>
            <a:lstStyle/>
            <a:p>
              <a:pPr algn="ctr"/>
              <a:r>
                <a:rPr lang="pt-BR" sz="2400" b="1" dirty="0" smtClean="0">
                  <a:solidFill>
                    <a:sysClr val="windowText" lastClr="000000"/>
                  </a:solidFill>
                  <a:latin typeface="Arial Narrow" panose="020B0606020202030204" pitchFamily="34" charset="0"/>
                </a:rPr>
                <a:t>US$ 15.003</a:t>
              </a:r>
            </a:p>
            <a:p>
              <a:pPr algn="ctr"/>
              <a:r>
                <a:rPr lang="pt-BR" sz="1400" dirty="0" smtClean="0">
                  <a:solidFill>
                    <a:sysClr val="windowText" lastClr="000000"/>
                  </a:solidFill>
                  <a:latin typeface="Arial Narrow" panose="020B0606020202030204" pitchFamily="34" charset="0"/>
                </a:rPr>
                <a:t>Total Serviços</a:t>
              </a:r>
            </a:p>
            <a:p>
              <a:pPr algn="ctr"/>
              <a:r>
                <a:rPr lang="pt-BR" sz="1400" i="1" dirty="0" smtClean="0">
                  <a:solidFill>
                    <a:sysClr val="windowText" lastClr="000000"/>
                  </a:solidFill>
                  <a:latin typeface="Arial Narrow" panose="020B0606020202030204" pitchFamily="34" charset="0"/>
                </a:rPr>
                <a:t>Services Total</a:t>
              </a:r>
            </a:p>
            <a:p>
              <a:pPr algn="ctr"/>
              <a:r>
                <a:rPr lang="pt-BR" sz="2400" b="1" dirty="0" smtClean="0">
                  <a:solidFill>
                    <a:sysClr val="windowText" lastClr="000000"/>
                  </a:solidFill>
                  <a:latin typeface="Arial Narrow" panose="020B0606020202030204" pitchFamily="34" charset="0"/>
                </a:rPr>
                <a:t>57,8%</a:t>
              </a:r>
              <a:endParaRPr lang="pt-BR" sz="2400" b="1" dirty="0">
                <a:solidFill>
                  <a:sysClr val="windowText" lastClr="000000"/>
                </a:solidFill>
                <a:latin typeface="Arial Narrow" panose="020B0606020202030204" pitchFamily="34" charset="0"/>
              </a:endParaRPr>
            </a:p>
          </p:txBody>
        </p:sp>
        <p:grpSp>
          <p:nvGrpSpPr>
            <p:cNvPr id="174" name="Grupo 173"/>
            <p:cNvGrpSpPr/>
            <p:nvPr/>
          </p:nvGrpSpPr>
          <p:grpSpPr>
            <a:xfrm>
              <a:off x="1463851" y="4161758"/>
              <a:ext cx="566181" cy="603945"/>
              <a:chOff x="1457695" y="1762836"/>
              <a:chExt cx="566181" cy="603945"/>
            </a:xfrm>
          </p:grpSpPr>
          <p:sp>
            <p:nvSpPr>
              <p:cNvPr id="195" name="Rectangle 29"/>
              <p:cNvSpPr/>
              <p:nvPr/>
            </p:nvSpPr>
            <p:spPr bwMode="auto">
              <a:xfrm>
                <a:off x="1462995" y="1762836"/>
                <a:ext cx="551543" cy="603945"/>
              </a:xfrm>
              <a:prstGeom prst="rect">
                <a:avLst/>
              </a:prstGeom>
              <a:solidFill>
                <a:srgbClr val="92D050"/>
              </a:solidFill>
              <a:ln w="3175">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96" name="TextBox 53"/>
              <p:cNvSpPr txBox="1">
                <a:spLocks noChangeArrowheads="1"/>
              </p:cNvSpPr>
              <p:nvPr/>
            </p:nvSpPr>
            <p:spPr bwMode="auto">
              <a:xfrm>
                <a:off x="1457695" y="1902968"/>
                <a:ext cx="566181" cy="338554"/>
              </a:xfrm>
              <a:prstGeom prst="rect">
                <a:avLst/>
              </a:prstGeom>
              <a:noFill/>
              <a:ln w="9525">
                <a:noFill/>
                <a:miter lim="800000"/>
                <a:headEnd/>
                <a:tailEnd/>
              </a:ln>
              <a:effectLst>
                <a:outerShdw blurRad="63500" sx="102000" sy="102000" algn="ctr" rotWithShape="0">
                  <a:prstClr val="black">
                    <a:alpha val="40000"/>
                  </a:prstClr>
                </a:outerShdw>
              </a:effectLst>
            </p:spPr>
            <p:txBody>
              <a:bodyPr wrap="none">
                <a:spAutoFit/>
              </a:bodyPr>
              <a:lstStyle/>
              <a:p>
                <a:r>
                  <a:rPr lang="pt-BR" sz="1600" b="1" dirty="0" smtClean="0">
                    <a:solidFill>
                      <a:sysClr val="windowText" lastClr="000000"/>
                    </a:solidFill>
                    <a:latin typeface="Arial Narrow" panose="020B0606020202030204" pitchFamily="34" charset="0"/>
                  </a:rPr>
                  <a:t>9,5%</a:t>
                </a:r>
                <a:endParaRPr lang="pt-BR" sz="1600" dirty="0">
                  <a:solidFill>
                    <a:sysClr val="windowText" lastClr="000000"/>
                  </a:solidFill>
                  <a:latin typeface="Arial Narrow" panose="020B0606020202030204" pitchFamily="34" charset="0"/>
                </a:endParaRPr>
              </a:p>
            </p:txBody>
          </p:sp>
        </p:grpSp>
        <p:grpSp>
          <p:nvGrpSpPr>
            <p:cNvPr id="175" name="Grupo 174"/>
            <p:cNvGrpSpPr/>
            <p:nvPr/>
          </p:nvGrpSpPr>
          <p:grpSpPr>
            <a:xfrm>
              <a:off x="2074761" y="4161758"/>
              <a:ext cx="3012554" cy="603945"/>
              <a:chOff x="1462994" y="1762837"/>
              <a:chExt cx="3012554" cy="603945"/>
            </a:xfrm>
          </p:grpSpPr>
          <p:sp>
            <p:nvSpPr>
              <p:cNvPr id="193" name="Rectangle 29"/>
              <p:cNvSpPr/>
              <p:nvPr/>
            </p:nvSpPr>
            <p:spPr bwMode="auto">
              <a:xfrm>
                <a:off x="1462994" y="1762837"/>
                <a:ext cx="2937165" cy="603945"/>
              </a:xfrm>
              <a:prstGeom prst="rect">
                <a:avLst/>
              </a:prstGeom>
              <a:solidFill>
                <a:srgbClr val="92D050"/>
              </a:solidFill>
              <a:ln w="3175">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94" name="TextBox 53"/>
              <p:cNvSpPr txBox="1">
                <a:spLocks noChangeArrowheads="1"/>
              </p:cNvSpPr>
              <p:nvPr/>
            </p:nvSpPr>
            <p:spPr bwMode="auto">
              <a:xfrm>
                <a:off x="1491461" y="1787810"/>
                <a:ext cx="2984087" cy="553998"/>
              </a:xfrm>
              <a:prstGeom prst="rect">
                <a:avLst/>
              </a:prstGeom>
              <a:noFill/>
              <a:ln w="9525">
                <a:noFill/>
                <a:miter lim="800000"/>
                <a:headEnd/>
                <a:tailEnd/>
              </a:ln>
              <a:effectLst>
                <a:outerShdw blurRad="63500" sx="102000" sy="102000" algn="ctr" rotWithShape="0">
                  <a:prstClr val="black">
                    <a:alpha val="40000"/>
                  </a:prstClr>
                </a:outerShdw>
              </a:effectLst>
            </p:spPr>
            <p:txBody>
              <a:bodyPr wrap="none">
                <a:spAutoFit/>
              </a:bodyPr>
              <a:lstStyle/>
              <a:p>
                <a:r>
                  <a:rPr lang="pt-BR" b="1" dirty="0" smtClean="0">
                    <a:solidFill>
                      <a:sysClr val="windowText" lastClr="000000"/>
                    </a:solidFill>
                    <a:latin typeface="Arial Narrow" panose="020B0606020202030204" pitchFamily="34" charset="0"/>
                  </a:rPr>
                  <a:t>US$ 1.422</a:t>
                </a:r>
              </a:p>
              <a:p>
                <a:r>
                  <a:rPr lang="pt-BR" sz="1200" dirty="0" smtClean="0">
                    <a:solidFill>
                      <a:sysClr val="windowText" lastClr="000000"/>
                    </a:solidFill>
                    <a:latin typeface="Arial Narrow" panose="020B0606020202030204" pitchFamily="34" charset="0"/>
                  </a:rPr>
                  <a:t>Software Sob Encomenda / </a:t>
                </a:r>
                <a:r>
                  <a:rPr lang="pt-BR" sz="1200" i="1" dirty="0" smtClean="0">
                    <a:solidFill>
                      <a:sysClr val="windowText" lastClr="000000"/>
                    </a:solidFill>
                    <a:latin typeface="Arial Narrow" panose="020B0606020202030204" pitchFamily="34" charset="0"/>
                  </a:rPr>
                  <a:t>Taylor </a:t>
                </a:r>
                <a:r>
                  <a:rPr lang="pt-BR" sz="1200" i="1" dirty="0" err="1" smtClean="0">
                    <a:solidFill>
                      <a:sysClr val="windowText" lastClr="000000"/>
                    </a:solidFill>
                    <a:latin typeface="Arial Narrow" panose="020B0606020202030204" pitchFamily="34" charset="0"/>
                  </a:rPr>
                  <a:t>Made</a:t>
                </a:r>
                <a:r>
                  <a:rPr lang="pt-BR" sz="1200" i="1" dirty="0" smtClean="0">
                    <a:solidFill>
                      <a:sysClr val="windowText" lastClr="000000"/>
                    </a:solidFill>
                    <a:latin typeface="Arial Narrow" panose="020B0606020202030204" pitchFamily="34" charset="0"/>
                  </a:rPr>
                  <a:t> Software</a:t>
                </a:r>
                <a:endParaRPr lang="pt-BR" sz="1200" i="1" dirty="0">
                  <a:solidFill>
                    <a:sysClr val="windowText" lastClr="000000"/>
                  </a:solidFill>
                  <a:latin typeface="Arial Narrow" panose="020B0606020202030204" pitchFamily="34" charset="0"/>
                </a:endParaRPr>
              </a:p>
            </p:txBody>
          </p:sp>
        </p:grpSp>
        <p:grpSp>
          <p:nvGrpSpPr>
            <p:cNvPr id="176" name="Grupo 175"/>
            <p:cNvGrpSpPr/>
            <p:nvPr/>
          </p:nvGrpSpPr>
          <p:grpSpPr>
            <a:xfrm>
              <a:off x="1469151" y="4810949"/>
              <a:ext cx="572604" cy="603945"/>
              <a:chOff x="1462995" y="1762836"/>
              <a:chExt cx="572604" cy="603945"/>
            </a:xfrm>
          </p:grpSpPr>
          <p:sp>
            <p:nvSpPr>
              <p:cNvPr id="191" name="Rectangle 29"/>
              <p:cNvSpPr/>
              <p:nvPr/>
            </p:nvSpPr>
            <p:spPr bwMode="auto">
              <a:xfrm>
                <a:off x="1462995" y="1762836"/>
                <a:ext cx="551543" cy="603945"/>
              </a:xfrm>
              <a:prstGeom prst="rect">
                <a:avLst/>
              </a:prstGeom>
              <a:solidFill>
                <a:srgbClr val="92D050"/>
              </a:solidFill>
              <a:ln w="3175">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92" name="TextBox 53"/>
              <p:cNvSpPr txBox="1">
                <a:spLocks noChangeArrowheads="1"/>
              </p:cNvSpPr>
              <p:nvPr/>
            </p:nvSpPr>
            <p:spPr bwMode="auto">
              <a:xfrm>
                <a:off x="1469418" y="1902968"/>
                <a:ext cx="566181" cy="338554"/>
              </a:xfrm>
              <a:prstGeom prst="rect">
                <a:avLst/>
              </a:prstGeom>
              <a:noFill/>
              <a:ln w="9525">
                <a:noFill/>
                <a:miter lim="800000"/>
                <a:headEnd/>
                <a:tailEnd/>
              </a:ln>
              <a:effectLst>
                <a:outerShdw blurRad="63500" sx="102000" sy="102000" algn="ctr" rotWithShape="0">
                  <a:prstClr val="black">
                    <a:alpha val="40000"/>
                  </a:prstClr>
                </a:outerShdw>
              </a:effectLst>
            </p:spPr>
            <p:txBody>
              <a:bodyPr wrap="none">
                <a:spAutoFit/>
              </a:bodyPr>
              <a:lstStyle/>
              <a:p>
                <a:r>
                  <a:rPr lang="pt-BR" sz="1600" b="1" dirty="0" smtClean="0">
                    <a:solidFill>
                      <a:sysClr val="windowText" lastClr="000000"/>
                    </a:solidFill>
                    <a:latin typeface="Arial Narrow" panose="020B0606020202030204" pitchFamily="34" charset="0"/>
                  </a:rPr>
                  <a:t>0,7%</a:t>
                </a:r>
                <a:endParaRPr lang="pt-BR" sz="1600" dirty="0">
                  <a:solidFill>
                    <a:sysClr val="windowText" lastClr="000000"/>
                  </a:solidFill>
                  <a:latin typeface="Arial Narrow" panose="020B0606020202030204" pitchFamily="34" charset="0"/>
                </a:endParaRPr>
              </a:p>
            </p:txBody>
          </p:sp>
        </p:grpSp>
        <p:grpSp>
          <p:nvGrpSpPr>
            <p:cNvPr id="177" name="Grupo 176"/>
            <p:cNvGrpSpPr/>
            <p:nvPr/>
          </p:nvGrpSpPr>
          <p:grpSpPr>
            <a:xfrm>
              <a:off x="2074761" y="4810949"/>
              <a:ext cx="2937165" cy="603945"/>
              <a:chOff x="1462994" y="1762837"/>
              <a:chExt cx="2937165" cy="603945"/>
            </a:xfrm>
          </p:grpSpPr>
          <p:sp>
            <p:nvSpPr>
              <p:cNvPr id="189" name="Rectangle 29"/>
              <p:cNvSpPr/>
              <p:nvPr/>
            </p:nvSpPr>
            <p:spPr bwMode="auto">
              <a:xfrm>
                <a:off x="1462994" y="1762837"/>
                <a:ext cx="2937165" cy="603945"/>
              </a:xfrm>
              <a:prstGeom prst="rect">
                <a:avLst/>
              </a:prstGeom>
              <a:solidFill>
                <a:srgbClr val="92D050"/>
              </a:solidFill>
              <a:ln w="3175">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90" name="TextBox 53"/>
              <p:cNvSpPr txBox="1">
                <a:spLocks noChangeArrowheads="1"/>
              </p:cNvSpPr>
              <p:nvPr/>
            </p:nvSpPr>
            <p:spPr bwMode="auto">
              <a:xfrm>
                <a:off x="1491461" y="1787810"/>
                <a:ext cx="2901756" cy="553998"/>
              </a:xfrm>
              <a:prstGeom prst="rect">
                <a:avLst/>
              </a:prstGeom>
              <a:noFill/>
              <a:ln w="9525">
                <a:noFill/>
                <a:miter lim="800000"/>
                <a:headEnd/>
                <a:tailEnd/>
              </a:ln>
              <a:effectLst>
                <a:outerShdw blurRad="63500" sx="102000" sy="102000" algn="ctr" rotWithShape="0">
                  <a:prstClr val="black">
                    <a:alpha val="40000"/>
                  </a:prstClr>
                </a:outerShdw>
              </a:effectLst>
            </p:spPr>
            <p:txBody>
              <a:bodyPr wrap="none">
                <a:spAutoFit/>
              </a:bodyPr>
              <a:lstStyle/>
              <a:p>
                <a:r>
                  <a:rPr lang="pt-BR" b="1" dirty="0" smtClean="0">
                    <a:solidFill>
                      <a:sysClr val="windowText" lastClr="000000"/>
                    </a:solidFill>
                    <a:latin typeface="Arial Narrow" panose="020B0606020202030204" pitchFamily="34" charset="0"/>
                  </a:rPr>
                  <a:t>US$ 99</a:t>
                </a:r>
              </a:p>
              <a:p>
                <a:r>
                  <a:rPr lang="pt-BR" sz="1200" dirty="0" smtClean="0">
                    <a:solidFill>
                      <a:sysClr val="windowText" lastClr="000000"/>
                    </a:solidFill>
                    <a:latin typeface="Arial Narrow" panose="020B0606020202030204" pitchFamily="34" charset="0"/>
                  </a:rPr>
                  <a:t>Desenvolvido no Exterior / </a:t>
                </a:r>
                <a:r>
                  <a:rPr lang="pt-BR" sz="1200" i="1" dirty="0" err="1" smtClean="0">
                    <a:solidFill>
                      <a:sysClr val="windowText" lastClr="000000"/>
                    </a:solidFill>
                    <a:latin typeface="Arial Narrow" panose="020B0606020202030204" pitchFamily="34" charset="0"/>
                  </a:rPr>
                  <a:t>Foreign</a:t>
                </a:r>
                <a:r>
                  <a:rPr lang="pt-BR" sz="1200" i="1" dirty="0" smtClean="0">
                    <a:solidFill>
                      <a:sysClr val="windowText" lastClr="000000"/>
                    </a:solidFill>
                    <a:latin typeface="Arial Narrow" panose="020B0606020202030204" pitchFamily="34" charset="0"/>
                  </a:rPr>
                  <a:t> </a:t>
                </a:r>
                <a:r>
                  <a:rPr lang="pt-BR" sz="1200" i="1" dirty="0" err="1" smtClean="0">
                    <a:solidFill>
                      <a:sysClr val="windowText" lastClr="000000"/>
                    </a:solidFill>
                    <a:latin typeface="Arial Narrow" panose="020B0606020202030204" pitchFamily="34" charset="0"/>
                  </a:rPr>
                  <a:t>Development</a:t>
                </a:r>
                <a:endParaRPr lang="pt-BR" sz="1200" i="1" dirty="0">
                  <a:solidFill>
                    <a:sysClr val="windowText" lastClr="000000"/>
                  </a:solidFill>
                  <a:latin typeface="Arial Narrow" panose="020B0606020202030204" pitchFamily="34" charset="0"/>
                </a:endParaRPr>
              </a:p>
            </p:txBody>
          </p:sp>
        </p:grpSp>
        <p:grpSp>
          <p:nvGrpSpPr>
            <p:cNvPr id="178" name="Grupo 177"/>
            <p:cNvGrpSpPr/>
            <p:nvPr/>
          </p:nvGrpSpPr>
          <p:grpSpPr>
            <a:xfrm>
              <a:off x="-36417" y="3375776"/>
              <a:ext cx="1300614" cy="2796426"/>
              <a:chOff x="-36417" y="3375776"/>
              <a:chExt cx="1300614" cy="2796426"/>
            </a:xfrm>
          </p:grpSpPr>
          <p:sp>
            <p:nvSpPr>
              <p:cNvPr id="185" name="TextBox 53"/>
              <p:cNvSpPr txBox="1">
                <a:spLocks noChangeArrowheads="1"/>
              </p:cNvSpPr>
              <p:nvPr/>
            </p:nvSpPr>
            <p:spPr bwMode="auto">
              <a:xfrm rot="16200000">
                <a:off x="-1203797" y="4543156"/>
                <a:ext cx="2796426" cy="461665"/>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a:spAutoFit/>
              </a:bodyPr>
              <a:lstStyle/>
              <a:p>
                <a:pPr algn="ctr"/>
                <a:r>
                  <a:rPr lang="pt-BR" sz="2400" b="1" dirty="0" smtClean="0">
                    <a:latin typeface="Arial Narrow" panose="020B0606020202030204" pitchFamily="34" charset="0"/>
                  </a:rPr>
                  <a:t>SERVIÇOS</a:t>
                </a:r>
              </a:p>
            </p:txBody>
          </p:sp>
          <p:pic>
            <p:nvPicPr>
              <p:cNvPr id="186" name="Picture 64"/>
              <p:cNvPicPr>
                <a:picLocks noChangeAspect="1"/>
              </p:cNvPicPr>
              <p:nvPr/>
            </p:nvPicPr>
            <p:blipFill>
              <a:blip r:embed="rId3" cstate="email">
                <a:biLevel thresh="75000"/>
                <a:extLst>
                  <a:ext uri="{28A0092B-C50C-407E-A947-70E740481C1C}">
                    <a14:useLocalDpi xmlns:a14="http://schemas.microsoft.com/office/drawing/2010/main"/>
                  </a:ext>
                </a:extLst>
              </a:blip>
              <a:stretch>
                <a:fillRect/>
              </a:stretch>
            </p:blipFill>
            <p:spPr>
              <a:xfrm>
                <a:off x="967484" y="4714251"/>
                <a:ext cx="296713" cy="767119"/>
              </a:xfrm>
              <a:prstGeom prst="rect">
                <a:avLst/>
              </a:prstGeom>
            </p:spPr>
          </p:pic>
          <p:pic>
            <p:nvPicPr>
              <p:cNvPr id="187" name="Picture 56"/>
              <p:cNvPicPr>
                <a:picLocks noChangeAspect="1"/>
              </p:cNvPicPr>
              <p:nvPr/>
            </p:nvPicPr>
            <p:blipFill>
              <a:blip r:embed="rId3" cstate="email">
                <a:biLevel thresh="75000"/>
                <a:extLst>
                  <a:ext uri="{28A0092B-C50C-407E-A947-70E740481C1C}">
                    <a14:useLocalDpi xmlns:a14="http://schemas.microsoft.com/office/drawing/2010/main"/>
                  </a:ext>
                </a:extLst>
              </a:blip>
              <a:stretch>
                <a:fillRect/>
              </a:stretch>
            </p:blipFill>
            <p:spPr>
              <a:xfrm>
                <a:off x="462392" y="4087983"/>
                <a:ext cx="296713" cy="767119"/>
              </a:xfrm>
              <a:prstGeom prst="rect">
                <a:avLst/>
              </a:prstGeom>
            </p:spPr>
          </p:pic>
          <p:pic>
            <p:nvPicPr>
              <p:cNvPr id="188" name="Picture 57"/>
              <p:cNvPicPr>
                <a:picLocks noChangeAspect="1"/>
              </p:cNvPicPr>
              <p:nvPr/>
            </p:nvPicPr>
            <p:blipFill>
              <a:blip r:embed="rId3" cstate="email">
                <a:biLevel thresh="75000"/>
                <a:extLst>
                  <a:ext uri="{28A0092B-C50C-407E-A947-70E740481C1C}">
                    <a14:useLocalDpi xmlns:a14="http://schemas.microsoft.com/office/drawing/2010/main"/>
                  </a:ext>
                </a:extLst>
              </a:blip>
              <a:stretch>
                <a:fillRect/>
              </a:stretch>
            </p:blipFill>
            <p:spPr>
              <a:xfrm>
                <a:off x="716073" y="4404770"/>
                <a:ext cx="296713" cy="767119"/>
              </a:xfrm>
              <a:prstGeom prst="rect">
                <a:avLst/>
              </a:prstGeom>
            </p:spPr>
          </p:pic>
        </p:grpSp>
        <p:grpSp>
          <p:nvGrpSpPr>
            <p:cNvPr id="179" name="Grupo 178"/>
            <p:cNvGrpSpPr/>
            <p:nvPr/>
          </p:nvGrpSpPr>
          <p:grpSpPr>
            <a:xfrm>
              <a:off x="1472173" y="5468128"/>
              <a:ext cx="596050" cy="603945"/>
              <a:chOff x="1462995" y="1762836"/>
              <a:chExt cx="596050" cy="603945"/>
            </a:xfrm>
          </p:grpSpPr>
          <p:sp>
            <p:nvSpPr>
              <p:cNvPr id="183" name="Rectangle 29"/>
              <p:cNvSpPr/>
              <p:nvPr/>
            </p:nvSpPr>
            <p:spPr bwMode="auto">
              <a:xfrm>
                <a:off x="1462995" y="1762836"/>
                <a:ext cx="551543" cy="603945"/>
              </a:xfrm>
              <a:prstGeom prst="rect">
                <a:avLst/>
              </a:prstGeom>
              <a:solidFill>
                <a:srgbClr val="92D050"/>
              </a:solidFill>
              <a:ln w="3175">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84" name="TextBox 53"/>
              <p:cNvSpPr txBox="1">
                <a:spLocks noChangeArrowheads="1"/>
              </p:cNvSpPr>
              <p:nvPr/>
            </p:nvSpPr>
            <p:spPr bwMode="auto">
              <a:xfrm>
                <a:off x="1492864" y="1902968"/>
                <a:ext cx="566181" cy="338554"/>
              </a:xfrm>
              <a:prstGeom prst="rect">
                <a:avLst/>
              </a:prstGeom>
              <a:noFill/>
              <a:ln w="9525">
                <a:noFill/>
                <a:miter lim="800000"/>
                <a:headEnd/>
                <a:tailEnd/>
              </a:ln>
              <a:effectLst>
                <a:outerShdw blurRad="63500" sx="102000" sy="102000" algn="ctr" rotWithShape="0">
                  <a:prstClr val="black">
                    <a:alpha val="40000"/>
                  </a:prstClr>
                </a:outerShdw>
              </a:effectLst>
            </p:spPr>
            <p:txBody>
              <a:bodyPr wrap="none">
                <a:spAutoFit/>
              </a:bodyPr>
              <a:lstStyle/>
              <a:p>
                <a:r>
                  <a:rPr lang="pt-BR" sz="1600" b="1" dirty="0" smtClean="0">
                    <a:solidFill>
                      <a:sysClr val="windowText" lastClr="000000"/>
                    </a:solidFill>
                    <a:latin typeface="Arial Narrow" panose="020B0606020202030204" pitchFamily="34" charset="0"/>
                  </a:rPr>
                  <a:t>4,0%</a:t>
                </a:r>
                <a:endParaRPr lang="pt-BR" sz="1600" dirty="0">
                  <a:solidFill>
                    <a:sysClr val="windowText" lastClr="000000"/>
                  </a:solidFill>
                  <a:latin typeface="Arial Narrow" panose="020B0606020202030204" pitchFamily="34" charset="0"/>
                </a:endParaRPr>
              </a:p>
            </p:txBody>
          </p:sp>
        </p:grpSp>
        <p:grpSp>
          <p:nvGrpSpPr>
            <p:cNvPr id="180" name="Grupo 179"/>
            <p:cNvGrpSpPr/>
            <p:nvPr/>
          </p:nvGrpSpPr>
          <p:grpSpPr>
            <a:xfrm>
              <a:off x="2077783" y="5468128"/>
              <a:ext cx="2937165" cy="603945"/>
              <a:chOff x="1462994" y="1762837"/>
              <a:chExt cx="2937165" cy="603945"/>
            </a:xfrm>
          </p:grpSpPr>
          <p:sp>
            <p:nvSpPr>
              <p:cNvPr id="181" name="Rectangle 29"/>
              <p:cNvSpPr/>
              <p:nvPr/>
            </p:nvSpPr>
            <p:spPr bwMode="auto">
              <a:xfrm>
                <a:off x="1462994" y="1762837"/>
                <a:ext cx="2937165" cy="603945"/>
              </a:xfrm>
              <a:prstGeom prst="rect">
                <a:avLst/>
              </a:prstGeom>
              <a:solidFill>
                <a:srgbClr val="92D050"/>
              </a:solidFill>
              <a:ln w="3175">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82" name="TextBox 53"/>
              <p:cNvSpPr txBox="1">
                <a:spLocks noChangeArrowheads="1"/>
              </p:cNvSpPr>
              <p:nvPr/>
            </p:nvSpPr>
            <p:spPr bwMode="auto">
              <a:xfrm>
                <a:off x="1491461" y="1787810"/>
                <a:ext cx="2244525" cy="553998"/>
              </a:xfrm>
              <a:prstGeom prst="rect">
                <a:avLst/>
              </a:prstGeom>
              <a:noFill/>
              <a:ln w="9525">
                <a:noFill/>
                <a:miter lim="800000"/>
                <a:headEnd/>
                <a:tailEnd/>
              </a:ln>
              <a:effectLst>
                <a:outerShdw blurRad="63500" sx="102000" sy="102000" algn="ctr" rotWithShape="0">
                  <a:prstClr val="black">
                    <a:alpha val="40000"/>
                  </a:prstClr>
                </a:outerShdw>
              </a:effectLst>
            </p:spPr>
            <p:txBody>
              <a:bodyPr wrap="none">
                <a:spAutoFit/>
              </a:bodyPr>
              <a:lstStyle/>
              <a:p>
                <a:r>
                  <a:rPr lang="pt-BR" b="1" dirty="0" smtClean="0">
                    <a:solidFill>
                      <a:sysClr val="windowText" lastClr="000000"/>
                    </a:solidFill>
                    <a:latin typeface="Arial Narrow" panose="020B0606020202030204" pitchFamily="34" charset="0"/>
                  </a:rPr>
                  <a:t>US$ 598</a:t>
                </a:r>
              </a:p>
              <a:p>
                <a:r>
                  <a:rPr lang="pt-BR" sz="1200" dirty="0" smtClean="0">
                    <a:solidFill>
                      <a:sysClr val="windowText" lastClr="000000"/>
                    </a:solidFill>
                    <a:latin typeface="Arial Narrow" panose="020B0606020202030204" pitchFamily="34" charset="0"/>
                  </a:rPr>
                  <a:t>Mercado Exportação / </a:t>
                </a:r>
                <a:r>
                  <a:rPr lang="pt-BR" sz="1200" i="1" dirty="0" err="1" smtClean="0">
                    <a:solidFill>
                      <a:sysClr val="windowText" lastClr="000000"/>
                    </a:solidFill>
                    <a:latin typeface="Arial Narrow" panose="020B0606020202030204" pitchFamily="34" charset="0"/>
                  </a:rPr>
                  <a:t>Export</a:t>
                </a:r>
                <a:r>
                  <a:rPr lang="pt-BR" sz="1200" i="1" dirty="0" smtClean="0">
                    <a:solidFill>
                      <a:sysClr val="windowText" lastClr="000000"/>
                    </a:solidFill>
                    <a:latin typeface="Arial Narrow" panose="020B0606020202030204" pitchFamily="34" charset="0"/>
                  </a:rPr>
                  <a:t> Market</a:t>
                </a:r>
                <a:endParaRPr lang="pt-BR" sz="1200" i="1" dirty="0">
                  <a:solidFill>
                    <a:sysClr val="windowText" lastClr="000000"/>
                  </a:solidFill>
                  <a:latin typeface="Arial Narrow" panose="020B0606020202030204" pitchFamily="34" charset="0"/>
                </a:endParaRPr>
              </a:p>
            </p:txBody>
          </p:sp>
        </p:grpSp>
      </p:grpSp>
      <p:pic>
        <p:nvPicPr>
          <p:cNvPr id="68" name="Picture 2" descr="X:\Executivo\ABES - Genéricos\Material_ Marca 2012\Arquivos Open Box\VERSOES LOGOS\LOGO ABES + PILARES\jpg\cmyk\Logo_ABES_Pilares_Colorido.jpg"/>
          <p:cNvPicPr>
            <a:picLocks noChangeAspect="1" noChangeArrowheads="1"/>
          </p:cNvPicPr>
          <p:nvPr/>
        </p:nvPicPr>
        <p:blipFill rotWithShape="1">
          <a:blip r:embed="rId4" cstate="print"/>
          <a:srcRect l="5115" t="13687" r="38115" b="13829"/>
          <a:stretch/>
        </p:blipFill>
        <p:spPr bwMode="auto">
          <a:xfrm>
            <a:off x="5637573" y="6304433"/>
            <a:ext cx="944880" cy="422883"/>
          </a:xfrm>
          <a:prstGeom prst="rect">
            <a:avLst/>
          </a:prstGeom>
          <a:noFill/>
        </p:spPr>
      </p:pic>
    </p:spTree>
    <p:extLst>
      <p:ext uri="{BB962C8B-B14F-4D97-AF65-F5344CB8AC3E}">
        <p14:creationId xmlns:p14="http://schemas.microsoft.com/office/powerpoint/2010/main" val="1148347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5"/>
                                        </p:tgtEl>
                                        <p:attrNameLst>
                                          <p:attrName>style.visibility</p:attrName>
                                        </p:attrNameLst>
                                      </p:cBhvr>
                                      <p:to>
                                        <p:strVal val="visible"/>
                                      </p:to>
                                    </p:set>
                                    <p:anim calcmode="lin" valueType="num">
                                      <p:cBhvr additive="base">
                                        <p:cTn id="7" dur="500" fill="hold"/>
                                        <p:tgtEl>
                                          <p:spTgt spid="145"/>
                                        </p:tgtEl>
                                        <p:attrNameLst>
                                          <p:attrName>ppt_x</p:attrName>
                                        </p:attrNameLst>
                                      </p:cBhvr>
                                      <p:tavLst>
                                        <p:tav tm="0">
                                          <p:val>
                                            <p:strVal val="0-#ppt_w/2"/>
                                          </p:val>
                                        </p:tav>
                                        <p:tav tm="100000">
                                          <p:val>
                                            <p:strVal val="#ppt_x"/>
                                          </p:val>
                                        </p:tav>
                                      </p:tavLst>
                                    </p:anim>
                                    <p:anim calcmode="lin" valueType="num">
                                      <p:cBhvr additive="base">
                                        <p:cTn id="8" dur="500" fill="hold"/>
                                        <p:tgtEl>
                                          <p:spTgt spid="1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69"/>
                                        </p:tgtEl>
                                        <p:attrNameLst>
                                          <p:attrName>style.visibility</p:attrName>
                                        </p:attrNameLst>
                                      </p:cBhvr>
                                      <p:to>
                                        <p:strVal val="visible"/>
                                      </p:to>
                                    </p:set>
                                    <p:anim calcmode="lin" valueType="num">
                                      <p:cBhvr additive="base">
                                        <p:cTn id="12" dur="500" fill="hold"/>
                                        <p:tgtEl>
                                          <p:spTgt spid="169"/>
                                        </p:tgtEl>
                                        <p:attrNameLst>
                                          <p:attrName>ppt_x</p:attrName>
                                        </p:attrNameLst>
                                      </p:cBhvr>
                                      <p:tavLst>
                                        <p:tav tm="0">
                                          <p:val>
                                            <p:strVal val="0-#ppt_w/2"/>
                                          </p:val>
                                        </p:tav>
                                        <p:tav tm="100000">
                                          <p:val>
                                            <p:strVal val="#ppt_x"/>
                                          </p:val>
                                        </p:tav>
                                      </p:tavLst>
                                    </p:anim>
                                    <p:anim calcmode="lin" valueType="num">
                                      <p:cBhvr additive="base">
                                        <p:cTn id="13" dur="500" fill="hold"/>
                                        <p:tgtEl>
                                          <p:spTgt spid="16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Effect transition="in" filter="fade">
                                      <p:cBhvr>
                                        <p:cTn id="17" dur="1000"/>
                                        <p:tgtEl>
                                          <p:spTgt spid="140"/>
                                        </p:tgtEl>
                                      </p:cBhvr>
                                    </p:animEffect>
                                    <p:anim calcmode="lin" valueType="num">
                                      <p:cBhvr>
                                        <p:cTn id="18" dur="1000" fill="hold"/>
                                        <p:tgtEl>
                                          <p:spTgt spid="140"/>
                                        </p:tgtEl>
                                        <p:attrNameLst>
                                          <p:attrName>ppt_x</p:attrName>
                                        </p:attrNameLst>
                                      </p:cBhvr>
                                      <p:tavLst>
                                        <p:tav tm="0">
                                          <p:val>
                                            <p:strVal val="#ppt_x"/>
                                          </p:val>
                                        </p:tav>
                                        <p:tav tm="100000">
                                          <p:val>
                                            <p:strVal val="#ppt_x"/>
                                          </p:val>
                                        </p:tav>
                                      </p:tavLst>
                                    </p:anim>
                                    <p:anim calcmode="lin" valueType="num">
                                      <p:cBhvr>
                                        <p:cTn id="19" dur="900" decel="100000" fill="hold"/>
                                        <p:tgtEl>
                                          <p:spTgt spid="140"/>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6093296"/>
            <a:ext cx="1152128" cy="562362"/>
          </a:xfrm>
          <a:prstGeom prst="rect">
            <a:avLst/>
          </a:prstGeom>
        </p:spPr>
      </p:pic>
      <p:sp>
        <p:nvSpPr>
          <p:cNvPr id="4" name="Retângulo 3"/>
          <p:cNvSpPr/>
          <p:nvPr/>
        </p:nvSpPr>
        <p:spPr>
          <a:xfrm>
            <a:off x="539552" y="689208"/>
            <a:ext cx="8028384" cy="2893100"/>
          </a:xfrm>
          <a:prstGeom prst="rect">
            <a:avLst/>
          </a:prstGeom>
        </p:spPr>
        <p:txBody>
          <a:bodyPr wrap="square">
            <a:spAutoFit/>
          </a:bodyPr>
          <a:lstStyle/>
          <a:p>
            <a:pPr algn="ctr"/>
            <a:r>
              <a:rPr lang="pt-BR" altLang="pt-BR" sz="2400" b="1" dirty="0" smtClean="0">
                <a:latin typeface="Lucida Sans" pitchFamily="34" charset="0"/>
              </a:rPr>
              <a:t>APRESENTAÇÃO NA CCJ </a:t>
            </a:r>
          </a:p>
          <a:p>
            <a:pPr algn="ctr"/>
            <a:r>
              <a:rPr lang="pt-BR" altLang="pt-BR" sz="2400" b="1" dirty="0" smtClean="0">
                <a:latin typeface="Lucida Sans" pitchFamily="34" charset="0"/>
              </a:rPr>
              <a:t>DO SENADO FEDERAL:</a:t>
            </a:r>
          </a:p>
          <a:p>
            <a:pPr algn="ctr"/>
            <a:endParaRPr lang="pt-BR" altLang="pt-BR" sz="2800" b="1" dirty="0" smtClean="0">
              <a:latin typeface="Lucida Sans" pitchFamily="34" charset="0"/>
            </a:endParaRPr>
          </a:p>
          <a:p>
            <a:pPr algn="ctr"/>
            <a:r>
              <a:rPr lang="pt-BR" altLang="pt-BR" sz="3200" b="1" dirty="0" smtClean="0">
                <a:latin typeface="Lucida Sans" pitchFamily="34" charset="0"/>
              </a:rPr>
              <a:t>PLS N° 181-2014</a:t>
            </a:r>
          </a:p>
          <a:p>
            <a:pPr algn="ctr"/>
            <a:endParaRPr lang="pt-BR" altLang="pt-BR" sz="3200" b="1" dirty="0" smtClean="0">
              <a:latin typeface="Lucida Sans" pitchFamily="34" charset="0"/>
            </a:endParaRPr>
          </a:p>
          <a:p>
            <a:pPr algn="ctr"/>
            <a:r>
              <a:rPr lang="pt-BR" altLang="pt-BR" sz="2400" b="1" dirty="0" smtClean="0">
                <a:latin typeface="Lucida Sans" pitchFamily="34" charset="0"/>
              </a:rPr>
              <a:t>02-Dezembro-2014</a:t>
            </a:r>
          </a:p>
          <a:p>
            <a:pPr algn="ctr"/>
            <a:endParaRPr lang="pt-BR" altLang="pt-BR" dirty="0">
              <a:solidFill>
                <a:schemeClr val="bg1"/>
              </a:solidFill>
              <a:latin typeface="Lucida Sans" pitchFamily="34" charset="0"/>
            </a:endParaRPr>
          </a:p>
        </p:txBody>
      </p:sp>
      <p:sp>
        <p:nvSpPr>
          <p:cNvPr id="5" name="Retângulo 4"/>
          <p:cNvSpPr/>
          <p:nvPr/>
        </p:nvSpPr>
        <p:spPr>
          <a:xfrm>
            <a:off x="2339752" y="3691015"/>
            <a:ext cx="5832648" cy="1514261"/>
          </a:xfrm>
          <a:prstGeom prst="rect">
            <a:avLst/>
          </a:prstGeom>
        </p:spPr>
        <p:txBody>
          <a:bodyPr wrap="square">
            <a:spAutoFit/>
          </a:bodyPr>
          <a:lstStyle/>
          <a:p>
            <a:pPr algn="r">
              <a:lnSpc>
                <a:spcPct val="80000"/>
              </a:lnSpc>
              <a:spcBef>
                <a:spcPct val="50000"/>
              </a:spcBef>
            </a:pPr>
            <a:r>
              <a:rPr lang="pt-BR" altLang="pt-BR" i="1" dirty="0" smtClean="0">
                <a:latin typeface="Calibri" pitchFamily="34" charset="0"/>
              </a:rPr>
              <a:t>Manoel Antonio dos Santos</a:t>
            </a:r>
          </a:p>
          <a:p>
            <a:pPr algn="r">
              <a:lnSpc>
                <a:spcPct val="80000"/>
              </a:lnSpc>
              <a:spcBef>
                <a:spcPct val="50000"/>
              </a:spcBef>
            </a:pPr>
            <a:r>
              <a:rPr lang="pt-BR" altLang="pt-BR" i="1" dirty="0" smtClean="0">
                <a:latin typeface="Calibri" pitchFamily="34" charset="0"/>
              </a:rPr>
              <a:t>Diretor Jurídico</a:t>
            </a:r>
          </a:p>
          <a:p>
            <a:pPr algn="r">
              <a:lnSpc>
                <a:spcPct val="80000"/>
              </a:lnSpc>
              <a:spcBef>
                <a:spcPct val="50000"/>
              </a:spcBef>
            </a:pPr>
            <a:r>
              <a:rPr lang="pt-BR" altLang="pt-BR" sz="2400" b="1" i="1" dirty="0" smtClean="0">
                <a:latin typeface="Calibri" pitchFamily="34" charset="0"/>
              </a:rPr>
              <a:t>ABES</a:t>
            </a:r>
          </a:p>
          <a:p>
            <a:pPr algn="r">
              <a:lnSpc>
                <a:spcPct val="80000"/>
              </a:lnSpc>
              <a:spcBef>
                <a:spcPct val="50000"/>
              </a:spcBef>
            </a:pPr>
            <a:r>
              <a:rPr lang="pt-BR" altLang="pt-BR" i="1" dirty="0" smtClean="0">
                <a:latin typeface="Calibri" pitchFamily="34" charset="0"/>
              </a:rPr>
              <a:t>Associação Brasileira das  Empresas de Software</a:t>
            </a:r>
            <a:endParaRPr lang="pt-BR" altLang="pt-BR" i="1" dirty="0">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6093296"/>
            <a:ext cx="1152128" cy="562362"/>
          </a:xfrm>
          <a:prstGeom prst="rect">
            <a:avLst/>
          </a:prstGeom>
        </p:spPr>
      </p:pic>
      <p:sp>
        <p:nvSpPr>
          <p:cNvPr id="3" name="Retângulo 2"/>
          <p:cNvSpPr/>
          <p:nvPr/>
        </p:nvSpPr>
        <p:spPr>
          <a:xfrm>
            <a:off x="971600" y="400590"/>
            <a:ext cx="7038528" cy="6268383"/>
          </a:xfrm>
          <a:prstGeom prst="rect">
            <a:avLst/>
          </a:prstGeom>
        </p:spPr>
        <p:txBody>
          <a:bodyPr wrap="square">
            <a:spAutoFit/>
          </a:bodyPr>
          <a:lstStyle/>
          <a:p>
            <a:r>
              <a:rPr lang="pt-BR" sz="2400" b="1" i="1" u="sng" cap="all" dirty="0" smtClean="0">
                <a:solidFill>
                  <a:srgbClr val="FF0000"/>
                </a:solidFill>
                <a:latin typeface="Arial" charset="0"/>
                <a:cs typeface="Arial" charset="0"/>
              </a:rPr>
              <a:t>Propósito </a:t>
            </a:r>
            <a:r>
              <a:rPr lang="pt-BR" sz="2400" b="1" i="1" u="sng" cap="all" dirty="0" err="1" smtClean="0">
                <a:solidFill>
                  <a:srgbClr val="FF0000"/>
                </a:solidFill>
                <a:latin typeface="Arial" charset="0"/>
                <a:cs typeface="Arial" charset="0"/>
              </a:rPr>
              <a:t>pls</a:t>
            </a:r>
            <a:r>
              <a:rPr lang="pt-BR" sz="2400" b="1" i="1" u="sng" cap="all" dirty="0" smtClean="0">
                <a:solidFill>
                  <a:srgbClr val="FF0000"/>
                </a:solidFill>
                <a:latin typeface="Arial" charset="0"/>
                <a:cs typeface="Arial" charset="0"/>
              </a:rPr>
              <a:t> 181</a:t>
            </a:r>
            <a:r>
              <a:rPr lang="pt-BR" sz="1600" b="1" cap="all" dirty="0" smtClean="0">
                <a:latin typeface="Arial" charset="0"/>
                <a:cs typeface="Arial" charset="0"/>
              </a:rPr>
              <a:t>: </a:t>
            </a:r>
            <a:r>
              <a:rPr lang="pt-BR" sz="1600" b="1" i="1" cap="all" dirty="0">
                <a:solidFill>
                  <a:srgbClr val="00B050"/>
                </a:solidFill>
                <a:latin typeface="Arial" charset="0"/>
                <a:cs typeface="Arial" charset="0"/>
              </a:rPr>
              <a:t>Estabelece princípios, </a:t>
            </a:r>
            <a:r>
              <a:rPr lang="pt-BR" sz="2000" b="1" i="1" u="sng" cap="all" dirty="0">
                <a:solidFill>
                  <a:srgbClr val="00B050"/>
                </a:solidFill>
                <a:effectLst>
                  <a:outerShdw blurRad="38100" dist="38100" dir="2700000" algn="tl">
                    <a:srgbClr val="000000">
                      <a:alpha val="43137"/>
                    </a:srgbClr>
                  </a:outerShdw>
                </a:effectLst>
                <a:latin typeface="Arial" charset="0"/>
                <a:cs typeface="Arial" charset="0"/>
              </a:rPr>
              <a:t>garantias</a:t>
            </a:r>
            <a:r>
              <a:rPr lang="pt-BR" sz="1600" b="1" i="1" cap="all" dirty="0">
                <a:solidFill>
                  <a:srgbClr val="00B050"/>
                </a:solidFill>
                <a:latin typeface="Arial" charset="0"/>
                <a:cs typeface="Arial" charset="0"/>
              </a:rPr>
              <a:t>, </a:t>
            </a:r>
            <a:r>
              <a:rPr lang="pt-BR" sz="2000" b="1" i="1" u="sng" cap="all" dirty="0">
                <a:solidFill>
                  <a:srgbClr val="00B050"/>
                </a:solidFill>
                <a:effectLst>
                  <a:outerShdw blurRad="38100" dist="38100" dir="2700000" algn="tl">
                    <a:srgbClr val="000000">
                      <a:alpha val="43137"/>
                    </a:srgbClr>
                  </a:outerShdw>
                </a:effectLst>
                <a:latin typeface="Arial" charset="0"/>
                <a:cs typeface="Arial" charset="0"/>
              </a:rPr>
              <a:t>direitos</a:t>
            </a:r>
            <a:r>
              <a:rPr lang="pt-BR" sz="1600" b="1" i="1" cap="all" dirty="0">
                <a:solidFill>
                  <a:srgbClr val="00B050"/>
                </a:solidFill>
                <a:latin typeface="Arial" charset="0"/>
                <a:cs typeface="Arial" charset="0"/>
              </a:rPr>
              <a:t> e  obrigações referentes </a:t>
            </a:r>
            <a:r>
              <a:rPr lang="pt-BR" sz="2000" b="1" i="1" cap="all" dirty="0">
                <a:solidFill>
                  <a:srgbClr val="00B050"/>
                </a:solidFill>
                <a:latin typeface="Arial" charset="0"/>
                <a:cs typeface="Arial" charset="0"/>
              </a:rPr>
              <a:t>à </a:t>
            </a:r>
            <a:r>
              <a:rPr lang="pt-BR" sz="2000" b="1" i="1" u="sng" cap="all" dirty="0">
                <a:solidFill>
                  <a:srgbClr val="00B050"/>
                </a:solidFill>
                <a:effectLst>
                  <a:outerShdw blurRad="38100" dist="38100" dir="2700000" algn="tl">
                    <a:srgbClr val="000000">
                      <a:alpha val="43137"/>
                    </a:srgbClr>
                  </a:outerShdw>
                </a:effectLst>
                <a:latin typeface="Arial" charset="0"/>
                <a:cs typeface="Arial" charset="0"/>
              </a:rPr>
              <a:t>proteção de dados pessoais. </a:t>
            </a:r>
            <a:endParaRPr lang="pt-BR" sz="2000" b="1" i="1" u="sng" cap="all" dirty="0" smtClean="0">
              <a:solidFill>
                <a:srgbClr val="00B050"/>
              </a:solidFill>
              <a:effectLst>
                <a:outerShdw blurRad="38100" dist="38100" dir="2700000" algn="tl">
                  <a:srgbClr val="000000">
                    <a:alpha val="43137"/>
                  </a:srgbClr>
                </a:outerShdw>
              </a:effectLst>
              <a:latin typeface="Arial" charset="0"/>
              <a:cs typeface="Arial" charset="0"/>
            </a:endParaRPr>
          </a:p>
          <a:p>
            <a:pPr>
              <a:lnSpc>
                <a:spcPts val="1600"/>
              </a:lnSpc>
            </a:pPr>
            <a:endParaRPr lang="pt-BR" sz="2000" b="1" i="1" u="sng" cap="all" dirty="0">
              <a:solidFill>
                <a:srgbClr val="00B050"/>
              </a:solidFill>
              <a:effectLst>
                <a:outerShdw blurRad="38100" dist="38100" dir="2700000" algn="tl">
                  <a:srgbClr val="000000">
                    <a:alpha val="43137"/>
                  </a:srgbClr>
                </a:outerShdw>
              </a:effectLst>
              <a:latin typeface="Arial" charset="0"/>
              <a:cs typeface="Arial" charset="0"/>
            </a:endParaRPr>
          </a:p>
          <a:p>
            <a:r>
              <a:rPr lang="pt-BR" sz="1600" b="1" i="1" cap="all" dirty="0">
                <a:solidFill>
                  <a:srgbClr val="00B050"/>
                </a:solidFill>
                <a:latin typeface="Arial" charset="0"/>
                <a:cs typeface="Arial" charset="0"/>
              </a:rPr>
              <a:t>Art. 3º A </a:t>
            </a:r>
            <a:r>
              <a:rPr lang="pt-BR" sz="1600" b="1" i="1" cap="all" dirty="0" smtClean="0">
                <a:solidFill>
                  <a:srgbClr val="00B050"/>
                </a:solidFill>
                <a:latin typeface="Arial" charset="0"/>
                <a:cs typeface="Arial" charset="0"/>
              </a:rPr>
              <a:t> </a:t>
            </a:r>
            <a:r>
              <a:rPr lang="pt-BR" sz="1600" b="1" i="1" dirty="0" smtClean="0">
                <a:solidFill>
                  <a:srgbClr val="00B050"/>
                </a:solidFill>
                <a:latin typeface="Arial" charset="0"/>
                <a:cs typeface="Arial" charset="0"/>
              </a:rPr>
              <a:t>disciplina na proteção </a:t>
            </a:r>
            <a:r>
              <a:rPr lang="pt-BR" sz="1600" b="1" i="1" cap="all" dirty="0" smtClean="0">
                <a:solidFill>
                  <a:srgbClr val="00B050"/>
                </a:solidFill>
                <a:latin typeface="Arial" charset="0"/>
                <a:cs typeface="Arial" charset="0"/>
              </a:rPr>
              <a:t>de </a:t>
            </a:r>
            <a:r>
              <a:rPr lang="pt-BR" sz="1600" b="1" i="1" cap="all" dirty="0">
                <a:solidFill>
                  <a:srgbClr val="00B050"/>
                </a:solidFill>
                <a:latin typeface="Arial" charset="0"/>
                <a:cs typeface="Arial" charset="0"/>
              </a:rPr>
              <a:t>dados </a:t>
            </a:r>
            <a:r>
              <a:rPr lang="pt-BR" sz="1600" b="1" i="1" cap="all" dirty="0" smtClean="0">
                <a:solidFill>
                  <a:srgbClr val="00B050"/>
                </a:solidFill>
                <a:latin typeface="Arial" charset="0"/>
                <a:cs typeface="Arial" charset="0"/>
              </a:rPr>
              <a:t>Tem </a:t>
            </a:r>
            <a:r>
              <a:rPr lang="pt-BR" sz="2000" b="1" i="1" u="sng" cap="all" dirty="0">
                <a:solidFill>
                  <a:srgbClr val="00B050"/>
                </a:solidFill>
                <a:effectLst>
                  <a:outerShdw blurRad="38100" dist="38100" dir="2700000" algn="tl">
                    <a:srgbClr val="000000">
                      <a:alpha val="43137"/>
                    </a:srgbClr>
                  </a:outerShdw>
                </a:effectLst>
                <a:latin typeface="Arial" charset="0"/>
                <a:cs typeface="Arial" charset="0"/>
              </a:rPr>
              <a:t>os seguintes princípios</a:t>
            </a:r>
            <a:r>
              <a:rPr lang="pt-BR" sz="2000" b="1" i="1" u="sng" cap="all" dirty="0" smtClean="0">
                <a:solidFill>
                  <a:srgbClr val="00B050"/>
                </a:solidFill>
                <a:effectLst>
                  <a:outerShdw blurRad="38100" dist="38100" dir="2700000" algn="tl">
                    <a:srgbClr val="000000">
                      <a:alpha val="43137"/>
                    </a:srgbClr>
                  </a:outerShdw>
                </a:effectLst>
                <a:latin typeface="Arial" charset="0"/>
                <a:cs typeface="Arial" charset="0"/>
              </a:rPr>
              <a:t>:...</a:t>
            </a:r>
            <a:endParaRPr lang="pt-BR" sz="2000" b="1" i="1" u="sng" cap="all" dirty="0">
              <a:solidFill>
                <a:srgbClr val="00B050"/>
              </a:solidFill>
              <a:effectLst>
                <a:outerShdw blurRad="38100" dist="38100" dir="2700000" algn="tl">
                  <a:srgbClr val="000000">
                    <a:alpha val="43137"/>
                  </a:srgbClr>
                </a:outerShdw>
              </a:effectLst>
              <a:latin typeface="Arial" charset="0"/>
              <a:cs typeface="Arial" charset="0"/>
            </a:endParaRPr>
          </a:p>
          <a:p>
            <a:endParaRPr lang="pt-BR" b="1" cap="all" dirty="0" smtClean="0">
              <a:effectLst>
                <a:outerShdw blurRad="38100" dist="38100" dir="2700000" algn="tl">
                  <a:srgbClr val="000000">
                    <a:alpha val="43137"/>
                  </a:srgbClr>
                </a:outerShdw>
              </a:effectLst>
              <a:latin typeface="Arial" charset="0"/>
              <a:cs typeface="Arial" charset="0"/>
            </a:endParaRPr>
          </a:p>
          <a:p>
            <a:r>
              <a:rPr lang="pt-BR" sz="1600" b="1" i="1" cap="all" dirty="0">
                <a:solidFill>
                  <a:srgbClr val="00B050"/>
                </a:solidFill>
                <a:latin typeface="Arial" charset="0"/>
                <a:cs typeface="Arial" charset="0"/>
              </a:rPr>
              <a:t>Art. 5º </a:t>
            </a:r>
            <a:r>
              <a:rPr lang="pt-BR" sz="1600" b="1" i="1" dirty="0">
                <a:solidFill>
                  <a:srgbClr val="00B050"/>
                </a:solidFill>
                <a:latin typeface="Arial" charset="0"/>
                <a:cs typeface="Arial" charset="0"/>
              </a:rPr>
              <a:t>P</a:t>
            </a:r>
            <a:r>
              <a:rPr lang="pt-BR" sz="1600" b="1" i="1" dirty="0" smtClean="0">
                <a:solidFill>
                  <a:srgbClr val="00B050"/>
                </a:solidFill>
                <a:latin typeface="Arial" charset="0"/>
                <a:cs typeface="Arial" charset="0"/>
              </a:rPr>
              <a:t>ara os efeitos desta </a:t>
            </a:r>
            <a:r>
              <a:rPr lang="pt-BR" sz="1600" b="1" i="1" cap="all" dirty="0" smtClean="0">
                <a:solidFill>
                  <a:srgbClr val="00B050"/>
                </a:solidFill>
                <a:latin typeface="Arial" charset="0"/>
                <a:cs typeface="Arial" charset="0"/>
              </a:rPr>
              <a:t>lei </a:t>
            </a:r>
            <a:r>
              <a:rPr lang="pt-BR" sz="2000" b="1" i="1" u="sng" cap="all" dirty="0">
                <a:solidFill>
                  <a:srgbClr val="00B050"/>
                </a:solidFill>
                <a:effectLst>
                  <a:outerShdw blurRad="38100" dist="38100" dir="2700000" algn="tl">
                    <a:srgbClr val="000000">
                      <a:alpha val="43137"/>
                    </a:srgbClr>
                  </a:outerShdw>
                </a:effectLst>
                <a:latin typeface="Arial" charset="0"/>
                <a:cs typeface="Arial" charset="0"/>
              </a:rPr>
              <a:t>considera-se: </a:t>
            </a:r>
            <a:endParaRPr lang="pt-BR" sz="2000" b="1" i="1" u="sng" cap="all" dirty="0" smtClean="0">
              <a:solidFill>
                <a:srgbClr val="00B050"/>
              </a:solidFill>
              <a:effectLst>
                <a:outerShdw blurRad="38100" dist="38100" dir="2700000" algn="tl">
                  <a:srgbClr val="000000">
                    <a:alpha val="43137"/>
                  </a:srgbClr>
                </a:outerShdw>
              </a:effectLst>
              <a:latin typeface="Arial" charset="0"/>
              <a:cs typeface="Arial" charset="0"/>
            </a:endParaRPr>
          </a:p>
          <a:p>
            <a:r>
              <a:rPr lang="pt-BR" b="1" i="1" cap="all" dirty="0" smtClean="0">
                <a:solidFill>
                  <a:srgbClr val="00B050"/>
                </a:solidFill>
                <a:latin typeface="Arial" charset="0"/>
                <a:cs typeface="Arial" charset="0"/>
              </a:rPr>
              <a:t>I </a:t>
            </a:r>
            <a:r>
              <a:rPr lang="pt-BR" b="1" i="1" cap="all" dirty="0">
                <a:solidFill>
                  <a:srgbClr val="00B050"/>
                </a:solidFill>
                <a:latin typeface="Arial" charset="0"/>
                <a:cs typeface="Arial" charset="0"/>
              </a:rPr>
              <a:t>– dado </a:t>
            </a:r>
            <a:r>
              <a:rPr lang="pt-BR" b="1" i="1" cap="all" dirty="0" smtClean="0">
                <a:solidFill>
                  <a:srgbClr val="00B050"/>
                </a:solidFill>
                <a:latin typeface="Arial" charset="0"/>
                <a:cs typeface="Arial" charset="0"/>
              </a:rPr>
              <a:t>pessoal</a:t>
            </a:r>
            <a:r>
              <a:rPr lang="pt-BR" sz="1600" b="1" cap="all" dirty="0" smtClean="0">
                <a:latin typeface="Arial" charset="0"/>
                <a:cs typeface="Arial" charset="0"/>
              </a:rPr>
              <a:t>.....</a:t>
            </a:r>
          </a:p>
          <a:p>
            <a:endParaRPr lang="pt-BR" sz="1600" b="1" cap="all" dirty="0">
              <a:effectLst>
                <a:outerShdw blurRad="38100" dist="38100" dir="2700000" algn="tl">
                  <a:srgbClr val="000000">
                    <a:alpha val="43137"/>
                  </a:srgbClr>
                </a:outerShdw>
              </a:effectLst>
              <a:latin typeface="Arial" charset="0"/>
              <a:cs typeface="Arial" charset="0"/>
            </a:endParaRPr>
          </a:p>
          <a:p>
            <a:r>
              <a:rPr lang="pt-BR" sz="1600" b="1" i="1" cap="all" dirty="0">
                <a:solidFill>
                  <a:srgbClr val="00B050"/>
                </a:solidFill>
                <a:latin typeface="Arial" charset="0"/>
                <a:cs typeface="Arial" charset="0"/>
              </a:rPr>
              <a:t>Art. 6º São </a:t>
            </a:r>
            <a:r>
              <a:rPr lang="pt-BR" sz="2000" b="1" i="1" u="sng" cap="all" dirty="0">
                <a:solidFill>
                  <a:srgbClr val="00B050"/>
                </a:solidFill>
                <a:effectLst>
                  <a:outerShdw blurRad="38100" dist="38100" dir="2700000" algn="tl">
                    <a:srgbClr val="000000">
                      <a:alpha val="43137"/>
                    </a:srgbClr>
                  </a:outerShdw>
                </a:effectLst>
                <a:latin typeface="Arial" charset="0"/>
                <a:cs typeface="Arial" charset="0"/>
              </a:rPr>
              <a:t>direitos básicos </a:t>
            </a:r>
            <a:r>
              <a:rPr lang="pt-BR" sz="1600" b="1" i="1" cap="all" dirty="0">
                <a:solidFill>
                  <a:srgbClr val="00B050"/>
                </a:solidFill>
                <a:latin typeface="Arial" charset="0"/>
                <a:cs typeface="Arial" charset="0"/>
              </a:rPr>
              <a:t>do titular: </a:t>
            </a:r>
            <a:r>
              <a:rPr lang="pt-BR" sz="1600" b="1" i="1" cap="all" dirty="0" smtClean="0">
                <a:solidFill>
                  <a:srgbClr val="00B050"/>
                </a:solidFill>
                <a:latin typeface="Arial" charset="0"/>
                <a:cs typeface="Arial" charset="0"/>
              </a:rPr>
              <a:t> </a:t>
            </a:r>
            <a:endParaRPr lang="pt-BR" sz="1600" b="1" i="1" cap="all" dirty="0">
              <a:solidFill>
                <a:srgbClr val="00B050"/>
              </a:solidFill>
              <a:latin typeface="Arial" charset="0"/>
              <a:cs typeface="Arial" charset="0"/>
            </a:endParaRPr>
          </a:p>
          <a:p>
            <a:r>
              <a:rPr lang="pt-BR" sz="1600" b="1" i="1" cap="all" dirty="0">
                <a:solidFill>
                  <a:srgbClr val="00B050"/>
                </a:solidFill>
                <a:latin typeface="Arial" charset="0"/>
                <a:cs typeface="Arial" charset="0"/>
              </a:rPr>
              <a:t>I – inviolabilidade da privacidade e da intimidade; </a:t>
            </a:r>
            <a:endParaRPr lang="pt-BR" sz="1600" b="1" i="1" cap="all" dirty="0" smtClean="0">
              <a:solidFill>
                <a:srgbClr val="00B050"/>
              </a:solidFill>
              <a:latin typeface="Arial" charset="0"/>
              <a:cs typeface="Arial" charset="0"/>
            </a:endParaRPr>
          </a:p>
          <a:p>
            <a:endParaRPr lang="pt-BR" sz="1600" b="1" i="1" cap="all" dirty="0" smtClean="0">
              <a:solidFill>
                <a:srgbClr val="00B050"/>
              </a:solidFill>
              <a:latin typeface="Arial" charset="0"/>
              <a:cs typeface="Arial" charset="0"/>
            </a:endParaRPr>
          </a:p>
          <a:p>
            <a:r>
              <a:rPr lang="pt-BR" sz="1600" b="1" i="1" cap="all" dirty="0" err="1">
                <a:solidFill>
                  <a:srgbClr val="00B050"/>
                </a:solidFill>
                <a:latin typeface="Arial" charset="0"/>
                <a:cs typeface="Arial" charset="0"/>
              </a:rPr>
              <a:t>ARt.</a:t>
            </a:r>
            <a:r>
              <a:rPr lang="pt-BR" sz="1600" b="1" i="1" cap="all" dirty="0">
                <a:solidFill>
                  <a:srgbClr val="00B050"/>
                </a:solidFill>
                <a:latin typeface="Arial" charset="0"/>
                <a:cs typeface="Arial" charset="0"/>
              </a:rPr>
              <a:t> 18. A </a:t>
            </a:r>
            <a:r>
              <a:rPr lang="pt-BR" sz="2000" b="1" i="1" u="sng" cap="all" dirty="0">
                <a:solidFill>
                  <a:srgbClr val="00B050"/>
                </a:solidFill>
                <a:effectLst>
                  <a:outerShdw blurRad="38100" dist="38100" dir="2700000" algn="tl">
                    <a:srgbClr val="000000">
                      <a:alpha val="43137"/>
                    </a:srgbClr>
                  </a:outerShdw>
                </a:effectLst>
                <a:latin typeface="Arial" charset="0"/>
                <a:cs typeface="Arial" charset="0"/>
              </a:rPr>
              <a:t>comunicação ou a interconexão de dados </a:t>
            </a:r>
            <a:r>
              <a:rPr lang="pt-BR" sz="1600" b="1" i="1" cap="all" dirty="0">
                <a:solidFill>
                  <a:srgbClr val="00B050"/>
                </a:solidFill>
                <a:latin typeface="Arial" charset="0"/>
                <a:cs typeface="Arial" charset="0"/>
              </a:rPr>
              <a:t>pessoais  somente podem ser realizadas:  I – quando o titular consentir de forma específica e </a:t>
            </a:r>
            <a:r>
              <a:rPr lang="pt-BR" sz="1600" b="1" i="1" cap="all" dirty="0" smtClean="0">
                <a:solidFill>
                  <a:srgbClr val="00B050"/>
                </a:solidFill>
                <a:latin typeface="Arial" charset="0"/>
                <a:cs typeface="Arial" charset="0"/>
              </a:rPr>
              <a:t>própria....</a:t>
            </a:r>
            <a:endParaRPr lang="pt-BR" sz="1600" b="1" i="1" cap="all" dirty="0">
              <a:solidFill>
                <a:srgbClr val="00B050"/>
              </a:solidFill>
              <a:latin typeface="Arial" charset="0"/>
              <a:cs typeface="Arial" charset="0"/>
            </a:endParaRPr>
          </a:p>
          <a:p>
            <a:endParaRPr lang="pt-BR" sz="1600" b="1" i="1" cap="all" dirty="0">
              <a:solidFill>
                <a:srgbClr val="00B050"/>
              </a:solidFill>
              <a:latin typeface="Arial" charset="0"/>
              <a:cs typeface="Arial" charset="0"/>
            </a:endParaRPr>
          </a:p>
          <a:p>
            <a:endParaRPr lang="pt-BR" sz="1600" b="1" i="1" cap="all" dirty="0">
              <a:solidFill>
                <a:srgbClr val="00B050"/>
              </a:solidFill>
              <a:latin typeface="Arial" charset="0"/>
              <a:cs typeface="Arial" charset="0"/>
            </a:endParaRPr>
          </a:p>
          <a:p>
            <a:endParaRPr lang="pt-BR" b="1" cap="all" dirty="0" smtClean="0">
              <a:effectLst>
                <a:outerShdw blurRad="38100" dist="38100" dir="2700000" algn="tl">
                  <a:srgbClr val="000000">
                    <a:alpha val="43137"/>
                  </a:srgbClr>
                </a:outerShdw>
              </a:effectLst>
              <a:latin typeface="Arial" charset="0"/>
              <a:cs typeface="Arial" charset="0"/>
            </a:endParaRPr>
          </a:p>
          <a:p>
            <a:endParaRPr lang="pt-BR" sz="1400" b="1" cap="all" dirty="0" smtClean="0">
              <a:solidFill>
                <a:srgbClr val="0070C0"/>
              </a:solidFill>
              <a:latin typeface="Arial" charset="0"/>
              <a:cs typeface="Arial" charset="0"/>
            </a:endParaRPr>
          </a:p>
          <a:p>
            <a:r>
              <a:rPr lang="pt-BR" sz="2400" b="1" i="1" u="sng" cap="all" dirty="0" smtClean="0">
                <a:solidFill>
                  <a:srgbClr val="FF0000"/>
                </a:solidFill>
                <a:latin typeface="Arial" charset="0"/>
                <a:cs typeface="Arial" charset="0"/>
              </a:rPr>
              <a:t> </a:t>
            </a:r>
            <a:r>
              <a:rPr lang="pt-BR" sz="2400" i="1" cap="all" dirty="0" smtClean="0">
                <a:solidFill>
                  <a:srgbClr val="FF0000"/>
                </a:solidFill>
                <a:latin typeface="Arial" charset="0"/>
                <a:cs typeface="Arial" charset="0"/>
              </a:rPr>
              <a:t>         </a:t>
            </a:r>
            <a:endParaRPr lang="pt-BR" sz="2400" b="1" cap="all" dirty="0" smtClean="0">
              <a:effectLst>
                <a:outerShdw blurRad="38100" dist="38100" dir="2700000" algn="tl">
                  <a:srgbClr val="000000">
                    <a:alpha val="43137"/>
                  </a:srgbClr>
                </a:outerShdw>
              </a:effectLst>
              <a:latin typeface="Arial" charset="0"/>
              <a:cs typeface="Arial" charset="0"/>
            </a:endParaRPr>
          </a:p>
        </p:txBody>
      </p:sp>
    </p:spTree>
    <p:extLst>
      <p:ext uri="{BB962C8B-B14F-4D97-AF65-F5344CB8AC3E}">
        <p14:creationId xmlns:p14="http://schemas.microsoft.com/office/powerpoint/2010/main" val="32770333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6093296"/>
            <a:ext cx="1152128" cy="562362"/>
          </a:xfrm>
          <a:prstGeom prst="rect">
            <a:avLst/>
          </a:prstGeom>
        </p:spPr>
      </p:pic>
      <p:sp>
        <p:nvSpPr>
          <p:cNvPr id="3" name="Retângulo 2"/>
          <p:cNvSpPr/>
          <p:nvPr/>
        </p:nvSpPr>
        <p:spPr>
          <a:xfrm>
            <a:off x="971600" y="400590"/>
            <a:ext cx="7038528" cy="7140416"/>
          </a:xfrm>
          <a:prstGeom prst="rect">
            <a:avLst/>
          </a:prstGeom>
        </p:spPr>
        <p:txBody>
          <a:bodyPr wrap="square">
            <a:spAutoFit/>
          </a:bodyPr>
          <a:lstStyle/>
          <a:p>
            <a:r>
              <a:rPr lang="pt-BR" sz="2400" b="1" i="1" u="sng" cap="all" dirty="0" smtClean="0">
                <a:solidFill>
                  <a:srgbClr val="964444"/>
                </a:solidFill>
                <a:latin typeface="Arial" charset="0"/>
                <a:cs typeface="Arial" charset="0"/>
              </a:rPr>
              <a:t>Propósito do anteprojeto do </a:t>
            </a:r>
            <a:r>
              <a:rPr lang="pt-BR" sz="2400" b="1" i="1" u="sng" cap="all" dirty="0" err="1" smtClean="0">
                <a:solidFill>
                  <a:srgbClr val="964444"/>
                </a:solidFill>
                <a:latin typeface="Arial" charset="0"/>
                <a:cs typeface="Arial" charset="0"/>
              </a:rPr>
              <a:t>mj</a:t>
            </a:r>
            <a:r>
              <a:rPr lang="pt-BR" sz="1600" b="1" cap="all" dirty="0" smtClean="0">
                <a:latin typeface="Arial" charset="0"/>
                <a:cs typeface="Arial" charset="0"/>
              </a:rPr>
              <a:t>: </a:t>
            </a:r>
          </a:p>
          <a:p>
            <a:endParaRPr lang="pt-BR" sz="1600" b="1" i="1" cap="all" dirty="0">
              <a:solidFill>
                <a:srgbClr val="00B050"/>
              </a:solidFill>
              <a:latin typeface="Arial" charset="0"/>
              <a:cs typeface="Arial" charset="0"/>
            </a:endParaRPr>
          </a:p>
          <a:p>
            <a:r>
              <a:rPr lang="pt-BR" sz="1600" b="1" i="1" cap="all" dirty="0" smtClean="0">
                <a:solidFill>
                  <a:srgbClr val="0070C0"/>
                </a:solidFill>
                <a:latin typeface="Arial" charset="0"/>
                <a:cs typeface="Arial" charset="0"/>
              </a:rPr>
              <a:t>Art</a:t>
            </a:r>
            <a:r>
              <a:rPr lang="pt-BR" sz="1600" b="1" i="1" cap="all" dirty="0">
                <a:solidFill>
                  <a:srgbClr val="0070C0"/>
                </a:solidFill>
                <a:latin typeface="Arial" charset="0"/>
                <a:cs typeface="Arial" charset="0"/>
              </a:rPr>
              <a:t>. 1º Esta lei tem por objetivo </a:t>
            </a:r>
            <a:r>
              <a:rPr lang="pt-BR" sz="2000" b="1" i="1" u="sng" cap="all" dirty="0">
                <a:solidFill>
                  <a:srgbClr val="0070C0"/>
                </a:solidFill>
                <a:effectLst>
                  <a:outerShdw blurRad="38100" dist="38100" dir="2700000" algn="tl">
                    <a:srgbClr val="000000">
                      <a:alpha val="43137"/>
                    </a:srgbClr>
                  </a:outerShdw>
                </a:effectLst>
                <a:latin typeface="Arial" charset="0"/>
                <a:cs typeface="Arial" charset="0"/>
              </a:rPr>
              <a:t>garantir</a:t>
            </a:r>
            <a:r>
              <a:rPr lang="pt-BR" sz="1600" b="1" i="1" cap="all" dirty="0">
                <a:solidFill>
                  <a:srgbClr val="0070C0"/>
                </a:solidFill>
                <a:latin typeface="Arial" charset="0"/>
                <a:cs typeface="Arial" charset="0"/>
              </a:rPr>
              <a:t> e </a:t>
            </a:r>
            <a:r>
              <a:rPr lang="pt-BR" sz="2000" b="1" i="1" u="sng" cap="all" dirty="0">
                <a:solidFill>
                  <a:srgbClr val="0070C0"/>
                </a:solidFill>
                <a:effectLst>
                  <a:outerShdw blurRad="38100" dist="38100" dir="2700000" algn="tl">
                    <a:srgbClr val="000000">
                      <a:alpha val="43137"/>
                    </a:srgbClr>
                  </a:outerShdw>
                </a:effectLst>
                <a:latin typeface="Arial" charset="0"/>
                <a:cs typeface="Arial" charset="0"/>
              </a:rPr>
              <a:t>proteger</a:t>
            </a:r>
            <a:r>
              <a:rPr lang="pt-BR" sz="1600" b="1" i="1" cap="all" dirty="0">
                <a:solidFill>
                  <a:srgbClr val="0070C0"/>
                </a:solidFill>
                <a:latin typeface="Arial" charset="0"/>
                <a:cs typeface="Arial" charset="0"/>
              </a:rPr>
              <a:t>, no âmbito do tratamento </a:t>
            </a:r>
            <a:r>
              <a:rPr lang="pt-BR" sz="1600" b="1" i="1" cap="all" dirty="0" smtClean="0">
                <a:solidFill>
                  <a:srgbClr val="0070C0"/>
                </a:solidFill>
                <a:latin typeface="Arial" charset="0"/>
                <a:cs typeface="Arial" charset="0"/>
              </a:rPr>
              <a:t>de </a:t>
            </a:r>
            <a:r>
              <a:rPr lang="pt-BR" sz="2000" b="1" i="1" u="sng" cap="all" dirty="0">
                <a:solidFill>
                  <a:srgbClr val="0070C0"/>
                </a:solidFill>
                <a:effectLst>
                  <a:outerShdw blurRad="38100" dist="38100" dir="2700000" algn="tl">
                    <a:srgbClr val="000000">
                      <a:alpha val="43137"/>
                    </a:srgbClr>
                  </a:outerShdw>
                </a:effectLst>
                <a:latin typeface="Arial" charset="0"/>
                <a:cs typeface="Arial" charset="0"/>
              </a:rPr>
              <a:t>dados pessoais</a:t>
            </a:r>
            <a:r>
              <a:rPr lang="pt-BR" sz="1600" b="1" i="1" cap="all" dirty="0">
                <a:solidFill>
                  <a:srgbClr val="0070C0"/>
                </a:solidFill>
                <a:latin typeface="Arial" charset="0"/>
                <a:cs typeface="Arial" charset="0"/>
              </a:rPr>
              <a:t>, a dignidade e os </a:t>
            </a:r>
            <a:r>
              <a:rPr lang="pt-BR" sz="2000" b="1" i="1" u="sng" cap="all" dirty="0">
                <a:solidFill>
                  <a:srgbClr val="0070C0"/>
                </a:solidFill>
                <a:effectLst>
                  <a:outerShdw blurRad="38100" dist="38100" dir="2700000" algn="tl">
                    <a:srgbClr val="000000">
                      <a:alpha val="43137"/>
                    </a:srgbClr>
                  </a:outerShdw>
                </a:effectLst>
                <a:latin typeface="Arial" charset="0"/>
                <a:cs typeface="Arial" charset="0"/>
              </a:rPr>
              <a:t>direitos</a:t>
            </a:r>
            <a:r>
              <a:rPr lang="pt-BR" sz="1600" b="1" i="1" cap="all" dirty="0">
                <a:solidFill>
                  <a:srgbClr val="0070C0"/>
                </a:solidFill>
                <a:latin typeface="Arial" charset="0"/>
                <a:cs typeface="Arial" charset="0"/>
              </a:rPr>
              <a:t> fundamentais da pessoa, particularmente </a:t>
            </a:r>
            <a:r>
              <a:rPr lang="pt-BR" sz="1600" b="1" i="1" cap="all" dirty="0" smtClean="0">
                <a:solidFill>
                  <a:srgbClr val="0070C0"/>
                </a:solidFill>
                <a:latin typeface="Arial" charset="0"/>
                <a:cs typeface="Arial" charset="0"/>
              </a:rPr>
              <a:t>em relação </a:t>
            </a:r>
            <a:r>
              <a:rPr lang="pt-BR" sz="1600" b="1" i="1" cap="all" dirty="0">
                <a:solidFill>
                  <a:srgbClr val="0070C0"/>
                </a:solidFill>
                <a:latin typeface="Arial" charset="0"/>
                <a:cs typeface="Arial" charset="0"/>
              </a:rPr>
              <a:t>à sua liberdade, igualdade e privacidade pessoal e familiar, </a:t>
            </a:r>
            <a:endParaRPr lang="pt-BR" sz="1600" b="1" i="1" cap="all" dirty="0" smtClean="0">
              <a:solidFill>
                <a:srgbClr val="0070C0"/>
              </a:solidFill>
              <a:latin typeface="Arial" charset="0"/>
              <a:cs typeface="Arial" charset="0"/>
            </a:endParaRPr>
          </a:p>
          <a:p>
            <a:endParaRPr lang="pt-BR" sz="1600" b="1" i="1" cap="all" dirty="0">
              <a:solidFill>
                <a:srgbClr val="00B050"/>
              </a:solidFill>
              <a:latin typeface="Arial" charset="0"/>
              <a:cs typeface="Arial" charset="0"/>
            </a:endParaRPr>
          </a:p>
          <a:p>
            <a:r>
              <a:rPr lang="pt-BR" sz="1600" b="1" i="1" cap="all" dirty="0" smtClean="0">
                <a:solidFill>
                  <a:srgbClr val="0070C0"/>
                </a:solidFill>
                <a:latin typeface="Arial" charset="0"/>
                <a:cs typeface="Arial" charset="0"/>
              </a:rPr>
              <a:t>Art</a:t>
            </a:r>
            <a:r>
              <a:rPr lang="pt-BR" sz="1600" b="1" i="1" cap="all" dirty="0">
                <a:solidFill>
                  <a:srgbClr val="0070C0"/>
                </a:solidFill>
                <a:latin typeface="Arial" charset="0"/>
                <a:cs typeface="Arial" charset="0"/>
              </a:rPr>
              <a:t>. 3º A </a:t>
            </a:r>
            <a:r>
              <a:rPr lang="pt-BR" sz="1600" b="1" i="1" cap="all" dirty="0" smtClean="0">
                <a:solidFill>
                  <a:srgbClr val="0070C0"/>
                </a:solidFill>
                <a:latin typeface="Arial" charset="0"/>
                <a:cs typeface="Arial" charset="0"/>
              </a:rPr>
              <a:t> </a:t>
            </a:r>
            <a:r>
              <a:rPr lang="pt-BR" sz="1600" b="1" i="1" dirty="0" smtClean="0">
                <a:solidFill>
                  <a:srgbClr val="0070C0"/>
                </a:solidFill>
                <a:latin typeface="Arial" charset="0"/>
                <a:cs typeface="Arial" charset="0"/>
              </a:rPr>
              <a:t>disciplina na proteção </a:t>
            </a:r>
            <a:r>
              <a:rPr lang="pt-BR" sz="1600" b="1" i="1" cap="all" dirty="0" smtClean="0">
                <a:solidFill>
                  <a:srgbClr val="0070C0"/>
                </a:solidFill>
                <a:latin typeface="Arial" charset="0"/>
                <a:cs typeface="Arial" charset="0"/>
              </a:rPr>
              <a:t>de </a:t>
            </a:r>
            <a:r>
              <a:rPr lang="pt-BR" sz="1600" b="1" i="1" cap="all" dirty="0">
                <a:solidFill>
                  <a:srgbClr val="0070C0"/>
                </a:solidFill>
                <a:latin typeface="Arial" charset="0"/>
                <a:cs typeface="Arial" charset="0"/>
              </a:rPr>
              <a:t>dados </a:t>
            </a:r>
            <a:r>
              <a:rPr lang="pt-BR" sz="1600" b="1" i="1" cap="all" dirty="0" smtClean="0">
                <a:solidFill>
                  <a:srgbClr val="0070C0"/>
                </a:solidFill>
                <a:latin typeface="Arial" charset="0"/>
                <a:cs typeface="Arial" charset="0"/>
              </a:rPr>
              <a:t>Tem </a:t>
            </a:r>
            <a:r>
              <a:rPr lang="pt-BR" sz="2000" b="1" i="1" u="sng" cap="all" dirty="0">
                <a:solidFill>
                  <a:srgbClr val="0070C0"/>
                </a:solidFill>
                <a:effectLst>
                  <a:outerShdw blurRad="38100" dist="38100" dir="2700000" algn="tl">
                    <a:srgbClr val="000000">
                      <a:alpha val="43137"/>
                    </a:srgbClr>
                  </a:outerShdw>
                </a:effectLst>
                <a:latin typeface="Arial" charset="0"/>
                <a:cs typeface="Arial" charset="0"/>
              </a:rPr>
              <a:t>os seguintes princípios</a:t>
            </a:r>
            <a:r>
              <a:rPr lang="pt-BR" sz="2000" b="1" i="1" u="sng" cap="all" dirty="0" smtClean="0">
                <a:solidFill>
                  <a:srgbClr val="0070C0"/>
                </a:solidFill>
                <a:effectLst>
                  <a:outerShdw blurRad="38100" dist="38100" dir="2700000" algn="tl">
                    <a:srgbClr val="000000">
                      <a:alpha val="43137"/>
                    </a:srgbClr>
                  </a:outerShdw>
                </a:effectLst>
                <a:latin typeface="Arial" charset="0"/>
                <a:cs typeface="Arial" charset="0"/>
              </a:rPr>
              <a:t>:...</a:t>
            </a:r>
            <a:endParaRPr lang="pt-BR" sz="2000" b="1" i="1" u="sng" cap="all" dirty="0">
              <a:solidFill>
                <a:srgbClr val="0070C0"/>
              </a:solidFill>
              <a:effectLst>
                <a:outerShdw blurRad="38100" dist="38100" dir="2700000" algn="tl">
                  <a:srgbClr val="000000">
                    <a:alpha val="43137"/>
                  </a:srgbClr>
                </a:outerShdw>
              </a:effectLst>
              <a:latin typeface="Arial" charset="0"/>
              <a:cs typeface="Arial" charset="0"/>
            </a:endParaRPr>
          </a:p>
          <a:p>
            <a:endParaRPr lang="pt-BR" b="1" cap="all" dirty="0" smtClean="0">
              <a:solidFill>
                <a:srgbClr val="0070C0"/>
              </a:solidFill>
              <a:effectLst>
                <a:outerShdw blurRad="38100" dist="38100" dir="2700000" algn="tl">
                  <a:srgbClr val="000000">
                    <a:alpha val="43137"/>
                  </a:srgbClr>
                </a:outerShdw>
              </a:effectLst>
              <a:latin typeface="Arial" charset="0"/>
              <a:cs typeface="Arial" charset="0"/>
            </a:endParaRPr>
          </a:p>
          <a:p>
            <a:r>
              <a:rPr lang="pt-BR" sz="1600" b="1" i="1" cap="all" dirty="0">
                <a:solidFill>
                  <a:srgbClr val="0070C0"/>
                </a:solidFill>
                <a:latin typeface="Arial" charset="0"/>
                <a:cs typeface="Arial" charset="0"/>
              </a:rPr>
              <a:t>Art. 4º Para os fins da presente lei, </a:t>
            </a:r>
            <a:r>
              <a:rPr lang="pt-BR" sz="2000" b="1" i="1" u="sng" cap="all" dirty="0" err="1" smtClean="0">
                <a:solidFill>
                  <a:srgbClr val="0070C0"/>
                </a:solidFill>
                <a:effectLst>
                  <a:outerShdw blurRad="38100" dist="38100" dir="2700000" algn="tl">
                    <a:srgbClr val="000000">
                      <a:alpha val="43137"/>
                    </a:srgbClr>
                  </a:outerShdw>
                </a:effectLst>
                <a:latin typeface="Arial" charset="0"/>
                <a:cs typeface="Arial" charset="0"/>
              </a:rPr>
              <a:t>ENtende-se</a:t>
            </a:r>
            <a:r>
              <a:rPr lang="pt-BR" sz="2000" b="1" i="1" u="sng" cap="all" dirty="0" smtClean="0">
                <a:solidFill>
                  <a:srgbClr val="0070C0"/>
                </a:solidFill>
                <a:effectLst>
                  <a:outerShdw blurRad="38100" dist="38100" dir="2700000" algn="tl">
                    <a:srgbClr val="000000">
                      <a:alpha val="43137"/>
                    </a:srgbClr>
                  </a:outerShdw>
                </a:effectLst>
                <a:latin typeface="Arial" charset="0"/>
                <a:cs typeface="Arial" charset="0"/>
              </a:rPr>
              <a:t> </a:t>
            </a:r>
            <a:r>
              <a:rPr lang="pt-BR" sz="2000" b="1" i="1" u="sng" cap="all" dirty="0">
                <a:solidFill>
                  <a:srgbClr val="0070C0"/>
                </a:solidFill>
                <a:effectLst>
                  <a:outerShdw blurRad="38100" dist="38100" dir="2700000" algn="tl">
                    <a:srgbClr val="000000">
                      <a:alpha val="43137"/>
                    </a:srgbClr>
                  </a:outerShdw>
                </a:effectLst>
                <a:latin typeface="Arial" charset="0"/>
                <a:cs typeface="Arial" charset="0"/>
              </a:rPr>
              <a:t>como:</a:t>
            </a:r>
          </a:p>
          <a:p>
            <a:r>
              <a:rPr lang="pt-BR" sz="2000" b="1" i="1" u="sng" cap="all" dirty="0">
                <a:solidFill>
                  <a:srgbClr val="0070C0"/>
                </a:solidFill>
                <a:effectLst>
                  <a:outerShdw blurRad="38100" dist="38100" dir="2700000" algn="tl">
                    <a:srgbClr val="000000">
                      <a:alpha val="43137"/>
                    </a:srgbClr>
                  </a:outerShdw>
                </a:effectLst>
                <a:latin typeface="Arial" charset="0"/>
                <a:cs typeface="Arial" charset="0"/>
              </a:rPr>
              <a:t>I - dado pessoal</a:t>
            </a:r>
            <a:r>
              <a:rPr lang="pt-BR" sz="1600" b="1" i="1" cap="all" dirty="0">
                <a:solidFill>
                  <a:srgbClr val="0070C0"/>
                </a:solidFill>
                <a:latin typeface="Arial" charset="0"/>
                <a:cs typeface="Arial" charset="0"/>
              </a:rPr>
              <a:t>: </a:t>
            </a:r>
            <a:r>
              <a:rPr lang="pt-BR" sz="1600" b="1" i="1" cap="all" dirty="0" smtClean="0">
                <a:solidFill>
                  <a:srgbClr val="0070C0"/>
                </a:solidFill>
                <a:latin typeface="Arial" charset="0"/>
                <a:cs typeface="Arial" charset="0"/>
              </a:rPr>
              <a:t>qualquer.....</a:t>
            </a:r>
          </a:p>
          <a:p>
            <a:endParaRPr lang="pt-BR" sz="1600" b="1" i="1" cap="all" dirty="0">
              <a:solidFill>
                <a:srgbClr val="0070C0"/>
              </a:solidFill>
              <a:latin typeface="Arial" charset="0"/>
              <a:cs typeface="Arial" charset="0"/>
            </a:endParaRPr>
          </a:p>
          <a:p>
            <a:r>
              <a:rPr lang="pt-BR" sz="1600" b="1" i="1" cap="all" dirty="0">
                <a:solidFill>
                  <a:srgbClr val="0070C0"/>
                </a:solidFill>
                <a:latin typeface="Arial" charset="0"/>
                <a:cs typeface="Arial" charset="0"/>
              </a:rPr>
              <a:t>CAPÍTULO IV - </a:t>
            </a:r>
            <a:r>
              <a:rPr lang="pt-BR" sz="2000" b="1" i="1" u="sng" cap="all" dirty="0">
                <a:solidFill>
                  <a:srgbClr val="0070C0"/>
                </a:solidFill>
                <a:effectLst>
                  <a:outerShdw blurRad="38100" dist="38100" dir="2700000" algn="tl">
                    <a:srgbClr val="000000">
                      <a:alpha val="43137"/>
                    </a:srgbClr>
                  </a:outerShdw>
                </a:effectLst>
                <a:latin typeface="Arial" charset="0"/>
                <a:cs typeface="Arial" charset="0"/>
              </a:rPr>
              <a:t>DOS DIREITOS DO </a:t>
            </a:r>
            <a:r>
              <a:rPr lang="pt-BR" sz="2000" b="1" i="1" u="sng" cap="all" dirty="0" smtClean="0">
                <a:solidFill>
                  <a:srgbClr val="0070C0"/>
                </a:solidFill>
                <a:effectLst>
                  <a:outerShdw blurRad="38100" dist="38100" dir="2700000" algn="tl">
                    <a:srgbClr val="000000">
                      <a:alpha val="43137"/>
                    </a:srgbClr>
                  </a:outerShdw>
                </a:effectLst>
                <a:latin typeface="Arial" charset="0"/>
                <a:cs typeface="Arial" charset="0"/>
              </a:rPr>
              <a:t>TITULAR: </a:t>
            </a:r>
            <a:r>
              <a:rPr lang="pt-BR" sz="1600" b="1" i="1" cap="all" dirty="0" smtClean="0">
                <a:solidFill>
                  <a:srgbClr val="0070C0"/>
                </a:solidFill>
                <a:latin typeface="Arial" charset="0"/>
                <a:cs typeface="Arial" charset="0"/>
              </a:rPr>
              <a:t>Art</a:t>
            </a:r>
            <a:r>
              <a:rPr lang="pt-BR" sz="1600" b="1" i="1" cap="all" dirty="0">
                <a:solidFill>
                  <a:srgbClr val="0070C0"/>
                </a:solidFill>
                <a:latin typeface="Arial" charset="0"/>
                <a:cs typeface="Arial" charset="0"/>
              </a:rPr>
              <a:t>. 15. O titular dos dados poderá obter do responsável pelo tratamento </a:t>
            </a:r>
            <a:r>
              <a:rPr lang="pt-BR" sz="1600" b="1" i="1" cap="all" dirty="0" smtClean="0">
                <a:solidFill>
                  <a:srgbClr val="0070C0"/>
                </a:solidFill>
                <a:latin typeface="Arial" charset="0"/>
                <a:cs typeface="Arial" charset="0"/>
              </a:rPr>
              <a:t>a...</a:t>
            </a:r>
          </a:p>
          <a:p>
            <a:endParaRPr lang="pt-BR" sz="1600" b="1" i="1" cap="all" dirty="0" smtClean="0">
              <a:solidFill>
                <a:srgbClr val="0070C0"/>
              </a:solidFill>
              <a:latin typeface="Arial" charset="0"/>
              <a:cs typeface="Arial" charset="0"/>
            </a:endParaRPr>
          </a:p>
          <a:p>
            <a:r>
              <a:rPr lang="pt-BR" sz="1600" b="1" i="1" cap="all" dirty="0" smtClean="0">
                <a:solidFill>
                  <a:srgbClr val="0070C0"/>
                </a:solidFill>
                <a:latin typeface="Arial" charset="0"/>
                <a:cs typeface="Arial" charset="0"/>
              </a:rPr>
              <a:t>Art</a:t>
            </a:r>
            <a:r>
              <a:rPr lang="pt-BR" sz="1600" b="1" i="1" cap="all" dirty="0">
                <a:solidFill>
                  <a:srgbClr val="0070C0"/>
                </a:solidFill>
                <a:latin typeface="Arial" charset="0"/>
                <a:cs typeface="Arial" charset="0"/>
              </a:rPr>
              <a:t>. 28. A </a:t>
            </a:r>
            <a:r>
              <a:rPr lang="pt-BR" sz="2000" b="1" i="1" u="sng" cap="all" dirty="0">
                <a:solidFill>
                  <a:srgbClr val="0070C0"/>
                </a:solidFill>
                <a:effectLst>
                  <a:outerShdw blurRad="38100" dist="38100" dir="2700000" algn="tl">
                    <a:srgbClr val="000000">
                      <a:alpha val="43137"/>
                    </a:srgbClr>
                  </a:outerShdw>
                </a:effectLst>
                <a:latin typeface="Arial" charset="0"/>
                <a:cs typeface="Arial" charset="0"/>
              </a:rPr>
              <a:t>comunicação ou a interconexão dos dados </a:t>
            </a:r>
            <a:r>
              <a:rPr lang="pt-BR" sz="1600" b="1" i="1" cap="all" dirty="0">
                <a:solidFill>
                  <a:srgbClr val="0070C0"/>
                </a:solidFill>
                <a:latin typeface="Arial" charset="0"/>
                <a:cs typeface="Arial" charset="0"/>
              </a:rPr>
              <a:t>pessoais somente será </a:t>
            </a:r>
            <a:r>
              <a:rPr lang="pt-BR" sz="1600" b="1" i="1" cap="all" dirty="0" smtClean="0">
                <a:solidFill>
                  <a:srgbClr val="0070C0"/>
                </a:solidFill>
                <a:latin typeface="Arial" charset="0"/>
                <a:cs typeface="Arial" charset="0"/>
              </a:rPr>
              <a:t>permitida com </a:t>
            </a:r>
            <a:r>
              <a:rPr lang="pt-BR" sz="1600" b="1" i="1" cap="all" dirty="0">
                <a:solidFill>
                  <a:srgbClr val="0070C0"/>
                </a:solidFill>
                <a:latin typeface="Arial" charset="0"/>
                <a:cs typeface="Arial" charset="0"/>
              </a:rPr>
              <a:t>o </a:t>
            </a:r>
            <a:r>
              <a:rPr lang="pt-BR" sz="1600" b="1" i="1" cap="all" dirty="0" smtClean="0">
                <a:solidFill>
                  <a:srgbClr val="0070C0"/>
                </a:solidFill>
                <a:latin typeface="Arial" charset="0"/>
                <a:cs typeface="Arial" charset="0"/>
              </a:rPr>
              <a:t>	consentimento livre </a:t>
            </a:r>
            <a:r>
              <a:rPr lang="pt-BR" sz="1600" b="1" i="1" cap="all" dirty="0">
                <a:solidFill>
                  <a:srgbClr val="0070C0"/>
                </a:solidFill>
                <a:latin typeface="Arial" charset="0"/>
                <a:cs typeface="Arial" charset="0"/>
              </a:rPr>
              <a:t>e expresso do titular e para </a:t>
            </a:r>
            <a:r>
              <a:rPr lang="pt-BR" sz="1600" b="1" i="1" cap="all" dirty="0" smtClean="0">
                <a:solidFill>
                  <a:srgbClr val="0070C0"/>
                </a:solidFill>
                <a:latin typeface="Arial" charset="0"/>
                <a:cs typeface="Arial" charset="0"/>
              </a:rPr>
              <a:t>	o </a:t>
            </a:r>
            <a:r>
              <a:rPr lang="pt-BR" sz="1600" b="1" i="1" cap="all" dirty="0">
                <a:solidFill>
                  <a:srgbClr val="0070C0"/>
                </a:solidFill>
                <a:latin typeface="Arial" charset="0"/>
                <a:cs typeface="Arial" charset="0"/>
              </a:rPr>
              <a:t>cumprimento </a:t>
            </a:r>
            <a:r>
              <a:rPr lang="pt-BR" sz="1600" b="1" i="1" cap="all" dirty="0" smtClean="0">
                <a:solidFill>
                  <a:srgbClr val="0070C0"/>
                </a:solidFill>
                <a:latin typeface="Arial" charset="0"/>
                <a:cs typeface="Arial" charset="0"/>
              </a:rPr>
              <a:t>	de fins diretamente </a:t>
            </a:r>
            <a:endParaRPr lang="pt-BR" sz="1600" b="1" i="1" cap="all" dirty="0">
              <a:solidFill>
                <a:srgbClr val="0070C0"/>
              </a:solidFill>
              <a:latin typeface="Arial" charset="0"/>
              <a:cs typeface="Arial" charset="0"/>
            </a:endParaRPr>
          </a:p>
          <a:p>
            <a:endParaRPr lang="pt-BR" sz="1600" b="1" i="1" cap="all" dirty="0" smtClean="0">
              <a:solidFill>
                <a:srgbClr val="0070C0"/>
              </a:solidFill>
              <a:latin typeface="Arial" charset="0"/>
              <a:cs typeface="Arial" charset="0"/>
            </a:endParaRPr>
          </a:p>
          <a:p>
            <a:endParaRPr lang="pt-BR" sz="1600" b="1" i="1" cap="all" dirty="0">
              <a:solidFill>
                <a:srgbClr val="0070C0"/>
              </a:solidFill>
              <a:latin typeface="Arial" charset="0"/>
              <a:cs typeface="Arial" charset="0"/>
            </a:endParaRPr>
          </a:p>
          <a:p>
            <a:r>
              <a:rPr lang="pt-BR" sz="1600" b="1" i="1" cap="all" dirty="0">
                <a:solidFill>
                  <a:srgbClr val="0070C0"/>
                </a:solidFill>
                <a:latin typeface="Arial" charset="0"/>
                <a:cs typeface="Arial" charset="0"/>
              </a:rPr>
              <a:t>          </a:t>
            </a:r>
          </a:p>
        </p:txBody>
      </p:sp>
    </p:spTree>
    <p:extLst>
      <p:ext uri="{BB962C8B-B14F-4D97-AF65-F5344CB8AC3E}">
        <p14:creationId xmlns:p14="http://schemas.microsoft.com/office/powerpoint/2010/main" val="17388124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6093296"/>
            <a:ext cx="1152128" cy="562362"/>
          </a:xfrm>
          <a:prstGeom prst="rect">
            <a:avLst/>
          </a:prstGeom>
        </p:spPr>
      </p:pic>
      <p:sp>
        <p:nvSpPr>
          <p:cNvPr id="3" name="Retângulo 2"/>
          <p:cNvSpPr/>
          <p:nvPr/>
        </p:nvSpPr>
        <p:spPr>
          <a:xfrm>
            <a:off x="971600" y="400590"/>
            <a:ext cx="7038528" cy="7540526"/>
          </a:xfrm>
          <a:prstGeom prst="rect">
            <a:avLst/>
          </a:prstGeom>
        </p:spPr>
        <p:txBody>
          <a:bodyPr wrap="square">
            <a:spAutoFit/>
          </a:bodyPr>
          <a:lstStyle/>
          <a:p>
            <a:endParaRPr lang="pt-BR" sz="2000" b="1" i="1" u="sng" cap="all" dirty="0">
              <a:solidFill>
                <a:srgbClr val="00B050"/>
              </a:solidFill>
              <a:effectLst>
                <a:outerShdw blurRad="38100" dist="38100" dir="2700000" algn="tl">
                  <a:srgbClr val="000000">
                    <a:alpha val="43137"/>
                  </a:srgbClr>
                </a:outerShdw>
              </a:effectLst>
              <a:latin typeface="Arial" charset="0"/>
              <a:cs typeface="Arial" charset="0"/>
            </a:endParaRPr>
          </a:p>
          <a:p>
            <a:r>
              <a:rPr lang="pt-BR" sz="2400" b="1" i="1" u="sng" cap="all" dirty="0" smtClean="0">
                <a:solidFill>
                  <a:srgbClr val="C5157E"/>
                </a:solidFill>
                <a:latin typeface="Arial" charset="0"/>
                <a:cs typeface="Arial" charset="0"/>
              </a:rPr>
              <a:t>Propósito Marco civil: </a:t>
            </a:r>
            <a:r>
              <a:rPr lang="pt-BR" sz="1600" b="1" i="1" u="sng" cap="all" dirty="0" smtClean="0">
                <a:effectLst>
                  <a:outerShdw blurRad="38100" dist="38100" dir="2700000" algn="tl">
                    <a:srgbClr val="000000">
                      <a:alpha val="43137"/>
                    </a:srgbClr>
                  </a:outerShdw>
                </a:effectLst>
                <a:latin typeface="Arial" charset="0"/>
                <a:cs typeface="Arial" charset="0"/>
              </a:rPr>
              <a:t>Art</a:t>
            </a:r>
            <a:r>
              <a:rPr lang="pt-BR" sz="1600" b="1" i="1" u="sng" cap="all" dirty="0">
                <a:effectLst>
                  <a:outerShdw blurRad="38100" dist="38100" dir="2700000" algn="tl">
                    <a:srgbClr val="000000">
                      <a:alpha val="43137"/>
                    </a:srgbClr>
                  </a:outerShdw>
                </a:effectLst>
                <a:latin typeface="Arial" charset="0"/>
                <a:cs typeface="Arial" charset="0"/>
              </a:rPr>
              <a:t>. </a:t>
            </a:r>
            <a:r>
              <a:rPr lang="pt-BR" sz="1600" b="1" i="1" u="sng" cap="all" dirty="0" smtClean="0">
                <a:effectLst>
                  <a:outerShdw blurRad="38100" dist="38100" dir="2700000" algn="tl">
                    <a:srgbClr val="000000">
                      <a:alpha val="43137"/>
                    </a:srgbClr>
                  </a:outerShdw>
                </a:effectLst>
                <a:latin typeface="Arial" charset="0"/>
                <a:cs typeface="Arial" charset="0"/>
              </a:rPr>
              <a:t>1º</a:t>
            </a:r>
            <a:r>
              <a:rPr lang="pt-BR" sz="1600" b="1" i="1" u="sng" cap="all" dirty="0">
                <a:effectLst>
                  <a:outerShdw blurRad="38100" dist="38100" dir="2700000" algn="tl">
                    <a:srgbClr val="000000">
                      <a:alpha val="43137"/>
                    </a:srgbClr>
                  </a:outerShdw>
                </a:effectLst>
                <a:latin typeface="Arial" charset="0"/>
                <a:cs typeface="Arial" charset="0"/>
              </a:rPr>
              <a:t> Esta Lei estabelece princípios, garantias, direitos e deveres </a:t>
            </a:r>
            <a:r>
              <a:rPr lang="pt-BR" sz="2000" b="1" i="1" u="sng" cap="all" dirty="0">
                <a:effectLst>
                  <a:outerShdw blurRad="38100" dist="38100" dir="2700000" algn="tl">
                    <a:srgbClr val="000000">
                      <a:alpha val="43137"/>
                    </a:srgbClr>
                  </a:outerShdw>
                </a:effectLst>
                <a:latin typeface="Arial" charset="0"/>
                <a:cs typeface="Arial" charset="0"/>
              </a:rPr>
              <a:t>para o uso da internet </a:t>
            </a:r>
          </a:p>
          <a:p>
            <a:endParaRPr lang="pt-BR" b="1" cap="all" dirty="0" smtClean="0">
              <a:effectLst>
                <a:outerShdw blurRad="38100" dist="38100" dir="2700000" algn="tl">
                  <a:srgbClr val="000000">
                    <a:alpha val="43137"/>
                  </a:srgbClr>
                </a:outerShdw>
              </a:effectLst>
              <a:latin typeface="Arial" charset="0"/>
              <a:cs typeface="Arial" charset="0"/>
            </a:endParaRPr>
          </a:p>
          <a:p>
            <a:r>
              <a:rPr lang="pt-BR" sz="1600" b="1" i="1" cap="all" dirty="0">
                <a:effectLst>
                  <a:outerShdw blurRad="38100" dist="38100" dir="2700000" algn="tl">
                    <a:srgbClr val="000000">
                      <a:alpha val="43137"/>
                    </a:srgbClr>
                  </a:outerShdw>
                </a:effectLst>
                <a:latin typeface="Arial" charset="0"/>
                <a:cs typeface="Arial" charset="0"/>
              </a:rPr>
              <a:t>Art. </a:t>
            </a:r>
            <a:r>
              <a:rPr lang="pt-BR" sz="1600" b="1" i="1" cap="all" dirty="0" smtClean="0">
                <a:effectLst>
                  <a:outerShdw blurRad="38100" dist="38100" dir="2700000" algn="tl">
                    <a:srgbClr val="000000">
                      <a:alpha val="43137"/>
                    </a:srgbClr>
                  </a:outerShdw>
                </a:effectLst>
                <a:latin typeface="Arial" charset="0"/>
                <a:cs typeface="Arial" charset="0"/>
              </a:rPr>
              <a:t>3º</a:t>
            </a:r>
            <a:r>
              <a:rPr lang="pt-BR" sz="1600" b="1" i="1" cap="all" dirty="0">
                <a:effectLst>
                  <a:outerShdw blurRad="38100" dist="38100" dir="2700000" algn="tl">
                    <a:srgbClr val="000000">
                      <a:alpha val="43137"/>
                    </a:srgbClr>
                  </a:outerShdw>
                </a:effectLst>
                <a:latin typeface="Arial" charset="0"/>
                <a:cs typeface="Arial" charset="0"/>
              </a:rPr>
              <a:t>  A disciplina do uso da internet no Brasil tem os seguintes </a:t>
            </a:r>
            <a:r>
              <a:rPr lang="pt-BR" sz="2000" b="1" i="1" u="sng" cap="all" dirty="0">
                <a:effectLst>
                  <a:outerShdw blurRad="38100" dist="38100" dir="2700000" algn="tl">
                    <a:srgbClr val="000000">
                      <a:alpha val="43137"/>
                    </a:srgbClr>
                  </a:outerShdw>
                </a:effectLst>
                <a:latin typeface="Arial" charset="0"/>
                <a:cs typeface="Arial" charset="0"/>
              </a:rPr>
              <a:t>princípios</a:t>
            </a:r>
            <a:r>
              <a:rPr lang="pt-BR" sz="1600" b="1" i="1" cap="all" dirty="0">
                <a:effectLst>
                  <a:outerShdw blurRad="38100" dist="38100" dir="2700000" algn="tl">
                    <a:srgbClr val="000000">
                      <a:alpha val="43137"/>
                    </a:srgbClr>
                  </a:outerShdw>
                </a:effectLst>
                <a:latin typeface="Arial" charset="0"/>
                <a:cs typeface="Arial" charset="0"/>
              </a:rPr>
              <a:t>:</a:t>
            </a:r>
          </a:p>
          <a:p>
            <a:endParaRPr lang="pt-BR" sz="1400" b="1" cap="all" dirty="0" smtClean="0">
              <a:solidFill>
                <a:srgbClr val="0070C0"/>
              </a:solidFill>
              <a:latin typeface="Arial" charset="0"/>
              <a:cs typeface="Arial" charset="0"/>
            </a:endParaRPr>
          </a:p>
          <a:p>
            <a:endParaRPr lang="pt-BR" sz="1400" b="1" cap="all" dirty="0">
              <a:solidFill>
                <a:srgbClr val="0070C0"/>
              </a:solidFill>
              <a:latin typeface="Arial" charset="0"/>
              <a:cs typeface="Arial" charset="0"/>
            </a:endParaRPr>
          </a:p>
          <a:p>
            <a:r>
              <a:rPr lang="pt-BR" sz="1600" b="1" i="1" cap="all" dirty="0">
                <a:effectLst>
                  <a:outerShdw blurRad="38100" dist="38100" dir="2700000" algn="tl">
                    <a:srgbClr val="000000">
                      <a:alpha val="43137"/>
                    </a:srgbClr>
                  </a:outerShdw>
                </a:effectLst>
                <a:latin typeface="Arial" charset="0"/>
                <a:cs typeface="Arial" charset="0"/>
              </a:rPr>
              <a:t>Art. 5o Para os efeitos desta Lei, </a:t>
            </a:r>
            <a:r>
              <a:rPr lang="pt-BR" sz="2000" b="1" i="1" u="sng" cap="all" dirty="0">
                <a:effectLst>
                  <a:outerShdw blurRad="38100" dist="38100" dir="2700000" algn="tl">
                    <a:srgbClr val="000000">
                      <a:alpha val="43137"/>
                    </a:srgbClr>
                  </a:outerShdw>
                </a:effectLst>
                <a:latin typeface="Arial" charset="0"/>
                <a:cs typeface="Arial" charset="0"/>
              </a:rPr>
              <a:t>considera-se: I - internet </a:t>
            </a:r>
            <a:r>
              <a:rPr lang="pt-BR" sz="1600" b="1" i="1" cap="all" dirty="0" smtClean="0">
                <a:effectLst>
                  <a:outerShdw blurRad="38100" dist="38100" dir="2700000" algn="tl">
                    <a:srgbClr val="000000">
                      <a:alpha val="43137"/>
                    </a:srgbClr>
                  </a:outerShdw>
                </a:effectLst>
                <a:latin typeface="Arial" charset="0"/>
                <a:cs typeface="Arial" charset="0"/>
              </a:rPr>
              <a:t>: </a:t>
            </a:r>
            <a:r>
              <a:rPr lang="pt-BR" sz="1600" b="1" i="1" cap="all" dirty="0">
                <a:effectLst>
                  <a:outerShdw blurRad="38100" dist="38100" dir="2700000" algn="tl">
                    <a:srgbClr val="000000">
                      <a:alpha val="43137"/>
                    </a:srgbClr>
                  </a:outerShdw>
                </a:effectLst>
                <a:latin typeface="Arial" charset="0"/>
                <a:cs typeface="Arial" charset="0"/>
              </a:rPr>
              <a:t>o sistema </a:t>
            </a:r>
            <a:r>
              <a:rPr lang="pt-BR" sz="1600" b="1" i="1" cap="all" dirty="0" smtClean="0">
                <a:effectLst>
                  <a:outerShdw blurRad="38100" dist="38100" dir="2700000" algn="tl">
                    <a:srgbClr val="000000">
                      <a:alpha val="43137"/>
                    </a:srgbClr>
                  </a:outerShdw>
                </a:effectLst>
                <a:latin typeface="Arial" charset="0"/>
                <a:cs typeface="Arial" charset="0"/>
              </a:rPr>
              <a:t>constituído.....</a:t>
            </a:r>
          </a:p>
          <a:p>
            <a:endParaRPr lang="pt-BR" sz="1600" b="1" i="1" cap="all" dirty="0">
              <a:effectLst>
                <a:outerShdw blurRad="38100" dist="38100" dir="2700000" algn="tl">
                  <a:srgbClr val="000000">
                    <a:alpha val="43137"/>
                  </a:srgbClr>
                </a:outerShdw>
              </a:effectLst>
              <a:latin typeface="Arial" charset="0"/>
              <a:cs typeface="Arial" charset="0"/>
            </a:endParaRPr>
          </a:p>
          <a:p>
            <a:r>
              <a:rPr lang="pt-BR" sz="2000" b="1" i="1" u="sng" cap="all" dirty="0">
                <a:effectLst>
                  <a:outerShdw blurRad="38100" dist="38100" dir="2700000" algn="tl">
                    <a:srgbClr val="000000">
                      <a:alpha val="43137"/>
                    </a:srgbClr>
                  </a:outerShdw>
                </a:effectLst>
                <a:latin typeface="Arial" charset="0"/>
                <a:cs typeface="Arial" charset="0"/>
              </a:rPr>
              <a:t>DOS DIREITOS E GARANTIAS DOS USUÁRIOS</a:t>
            </a:r>
          </a:p>
          <a:p>
            <a:r>
              <a:rPr lang="pt-BR" sz="1600" b="1" i="1" cap="all" dirty="0">
                <a:effectLst>
                  <a:outerShdw blurRad="38100" dist="38100" dir="2700000" algn="tl">
                    <a:srgbClr val="000000">
                      <a:alpha val="43137"/>
                    </a:srgbClr>
                  </a:outerShdw>
                </a:effectLst>
                <a:latin typeface="Arial" charset="0"/>
                <a:cs typeface="Arial" charset="0"/>
              </a:rPr>
              <a:t>Art. </a:t>
            </a:r>
            <a:r>
              <a:rPr lang="pt-BR" sz="1600" b="1" i="1" cap="all" dirty="0" smtClean="0">
                <a:effectLst>
                  <a:outerShdw blurRad="38100" dist="38100" dir="2700000" algn="tl">
                    <a:srgbClr val="000000">
                      <a:alpha val="43137"/>
                    </a:srgbClr>
                  </a:outerShdw>
                </a:effectLst>
                <a:latin typeface="Arial" charset="0"/>
                <a:cs typeface="Arial" charset="0"/>
              </a:rPr>
              <a:t>7º</a:t>
            </a:r>
            <a:r>
              <a:rPr lang="pt-BR" sz="1600" b="1" i="1" cap="all" dirty="0">
                <a:effectLst>
                  <a:outerShdw blurRad="38100" dist="38100" dir="2700000" algn="tl">
                    <a:srgbClr val="000000">
                      <a:alpha val="43137"/>
                    </a:srgbClr>
                  </a:outerShdw>
                </a:effectLst>
                <a:latin typeface="Arial" charset="0"/>
                <a:cs typeface="Arial" charset="0"/>
              </a:rPr>
              <a:t> O acesso à internet é essencial ao exercício da cidadania, e ao usuário </a:t>
            </a:r>
            <a:r>
              <a:rPr lang="pt-BR" sz="2000" b="1" i="1" u="sng" cap="all" dirty="0">
                <a:effectLst>
                  <a:outerShdw blurRad="38100" dist="38100" dir="2700000" algn="tl">
                    <a:srgbClr val="000000">
                      <a:alpha val="43137"/>
                    </a:srgbClr>
                  </a:outerShdw>
                </a:effectLst>
                <a:latin typeface="Arial" charset="0"/>
                <a:cs typeface="Arial" charset="0"/>
              </a:rPr>
              <a:t>são assegurados os seguintes direitos:</a:t>
            </a:r>
          </a:p>
          <a:p>
            <a:endParaRPr lang="pt-BR" sz="1600" b="1" i="1" cap="all" dirty="0">
              <a:effectLst>
                <a:outerShdw blurRad="38100" dist="38100" dir="2700000" algn="tl">
                  <a:srgbClr val="000000">
                    <a:alpha val="43137"/>
                  </a:srgbClr>
                </a:outerShdw>
              </a:effectLst>
              <a:latin typeface="Arial" charset="0"/>
              <a:cs typeface="Arial" charset="0"/>
            </a:endParaRPr>
          </a:p>
          <a:p>
            <a:r>
              <a:rPr lang="pt-BR" sz="1600" b="1" i="1" cap="all" dirty="0">
                <a:effectLst>
                  <a:outerShdw blurRad="38100" dist="38100" dir="2700000" algn="tl">
                    <a:srgbClr val="000000">
                      <a:alpha val="43137"/>
                    </a:srgbClr>
                  </a:outerShdw>
                </a:effectLst>
                <a:latin typeface="Arial" charset="0"/>
                <a:cs typeface="Arial" charset="0"/>
              </a:rPr>
              <a:t>Art. </a:t>
            </a:r>
            <a:r>
              <a:rPr lang="pt-BR" sz="1600" b="1" i="1" cap="all" dirty="0" smtClean="0">
                <a:effectLst>
                  <a:outerShdw blurRad="38100" dist="38100" dir="2700000" algn="tl">
                    <a:srgbClr val="000000">
                      <a:alpha val="43137"/>
                    </a:srgbClr>
                  </a:outerShdw>
                </a:effectLst>
                <a:latin typeface="Arial" charset="0"/>
                <a:cs typeface="Arial" charset="0"/>
              </a:rPr>
              <a:t>7º</a:t>
            </a:r>
            <a:r>
              <a:rPr lang="pt-BR" sz="1600" b="1" i="1" cap="all" dirty="0">
                <a:effectLst>
                  <a:outerShdw blurRad="38100" dist="38100" dir="2700000" algn="tl">
                    <a:srgbClr val="000000">
                      <a:alpha val="43137"/>
                    </a:srgbClr>
                  </a:outerShdw>
                </a:effectLst>
                <a:latin typeface="Arial" charset="0"/>
                <a:cs typeface="Arial" charset="0"/>
              </a:rPr>
              <a:t> </a:t>
            </a:r>
            <a:r>
              <a:rPr lang="pt-BR" sz="2000" b="1" i="1" u="sng" cap="all" dirty="0">
                <a:effectLst>
                  <a:outerShdw blurRad="38100" dist="38100" dir="2700000" algn="tl">
                    <a:srgbClr val="000000">
                      <a:alpha val="43137"/>
                    </a:srgbClr>
                  </a:outerShdw>
                </a:effectLst>
                <a:latin typeface="Arial" charset="0"/>
                <a:cs typeface="Arial" charset="0"/>
              </a:rPr>
              <a:t>O acesso à internet </a:t>
            </a:r>
            <a:r>
              <a:rPr lang="pt-BR" sz="1600" b="1" i="1" cap="all" dirty="0">
                <a:effectLst>
                  <a:outerShdw blurRad="38100" dist="38100" dir="2700000" algn="tl">
                    <a:srgbClr val="000000">
                      <a:alpha val="43137"/>
                    </a:srgbClr>
                  </a:outerShdw>
                </a:effectLst>
                <a:latin typeface="Arial" charset="0"/>
                <a:cs typeface="Arial" charset="0"/>
              </a:rPr>
              <a:t>é essencial ao exercício da cidadania, e ao usuário são assegurados os seguintes direitos</a:t>
            </a:r>
            <a:r>
              <a:rPr lang="pt-BR" sz="1600" b="1" i="1" cap="all" dirty="0" smtClean="0">
                <a:effectLst>
                  <a:outerShdw blurRad="38100" dist="38100" dir="2700000" algn="tl">
                    <a:srgbClr val="000000">
                      <a:alpha val="43137"/>
                    </a:srgbClr>
                  </a:outerShdw>
                </a:effectLst>
                <a:latin typeface="Arial" charset="0"/>
                <a:cs typeface="Arial" charset="0"/>
              </a:rPr>
              <a:t>: </a:t>
            </a:r>
            <a:r>
              <a:rPr lang="pt-BR" sz="1600" b="1" i="1" cap="all" dirty="0">
                <a:effectLst>
                  <a:outerShdw blurRad="38100" dist="38100" dir="2700000" algn="tl">
                    <a:srgbClr val="000000">
                      <a:alpha val="43137"/>
                    </a:srgbClr>
                  </a:outerShdw>
                </a:effectLst>
                <a:latin typeface="Arial" charset="0"/>
                <a:cs typeface="Arial" charset="0"/>
              </a:rPr>
              <a:t>IV - não suspensão </a:t>
            </a:r>
            <a:r>
              <a:rPr lang="pt-BR" sz="2000" b="1" i="1" u="sng" cap="all" dirty="0">
                <a:effectLst>
                  <a:outerShdw blurRad="38100" dist="38100" dir="2700000" algn="tl">
                    <a:srgbClr val="000000">
                      <a:alpha val="43137"/>
                    </a:srgbClr>
                  </a:outerShdw>
                </a:effectLst>
                <a:latin typeface="Arial" charset="0"/>
                <a:cs typeface="Arial" charset="0"/>
              </a:rPr>
              <a:t>da conexão à internet</a:t>
            </a:r>
            <a:r>
              <a:rPr lang="pt-BR" sz="1600" b="1" i="1" cap="all" dirty="0">
                <a:effectLst>
                  <a:outerShdw blurRad="38100" dist="38100" dir="2700000" algn="tl">
                    <a:srgbClr val="000000">
                      <a:alpha val="43137"/>
                    </a:srgbClr>
                  </a:outerShdw>
                </a:effectLst>
                <a:latin typeface="Arial" charset="0"/>
                <a:cs typeface="Arial" charset="0"/>
              </a:rPr>
              <a:t>, </a:t>
            </a:r>
            <a:r>
              <a:rPr lang="pt-BR" sz="1600" b="1" i="1" cap="all" dirty="0" smtClean="0">
                <a:effectLst>
                  <a:outerShdw blurRad="38100" dist="38100" dir="2700000" algn="tl">
                    <a:srgbClr val="000000">
                      <a:alpha val="43137"/>
                    </a:srgbClr>
                  </a:outerShdw>
                </a:effectLst>
                <a:latin typeface="Arial" charset="0"/>
                <a:cs typeface="Arial" charset="0"/>
              </a:rPr>
              <a:t>	salvo </a:t>
            </a:r>
            <a:r>
              <a:rPr lang="pt-BR" sz="1600" b="1" i="1" cap="all" dirty="0">
                <a:effectLst>
                  <a:outerShdw blurRad="38100" dist="38100" dir="2700000" algn="tl">
                    <a:srgbClr val="000000">
                      <a:alpha val="43137"/>
                    </a:srgbClr>
                  </a:outerShdw>
                </a:effectLst>
                <a:latin typeface="Arial" charset="0"/>
                <a:cs typeface="Arial" charset="0"/>
              </a:rPr>
              <a:t>por débito diretamente decorrente de sua </a:t>
            </a:r>
            <a:r>
              <a:rPr lang="pt-BR" sz="1600" b="1" i="1" cap="all" dirty="0" smtClean="0">
                <a:effectLst>
                  <a:outerShdw blurRad="38100" dist="38100" dir="2700000" algn="tl">
                    <a:srgbClr val="000000">
                      <a:alpha val="43137"/>
                    </a:srgbClr>
                  </a:outerShdw>
                </a:effectLst>
                <a:latin typeface="Arial" charset="0"/>
                <a:cs typeface="Arial" charset="0"/>
              </a:rPr>
              <a:t>	utilização; V </a:t>
            </a:r>
            <a:r>
              <a:rPr lang="pt-BR" sz="1600" b="1" i="1" cap="all" dirty="0">
                <a:effectLst>
                  <a:outerShdw blurRad="38100" dist="38100" dir="2700000" algn="tl">
                    <a:srgbClr val="000000">
                      <a:alpha val="43137"/>
                    </a:srgbClr>
                  </a:outerShdw>
                </a:effectLst>
                <a:latin typeface="Arial" charset="0"/>
                <a:cs typeface="Arial" charset="0"/>
              </a:rPr>
              <a:t>- manutenção </a:t>
            </a:r>
            <a:r>
              <a:rPr lang="pt-BR" sz="2000" b="1" i="1" u="sng" cap="all" dirty="0">
                <a:effectLst>
                  <a:outerShdw blurRad="38100" dist="38100" dir="2700000" algn="tl">
                    <a:srgbClr val="000000">
                      <a:alpha val="43137"/>
                    </a:srgbClr>
                  </a:outerShdw>
                </a:effectLst>
                <a:latin typeface="Arial" charset="0"/>
                <a:cs typeface="Arial" charset="0"/>
              </a:rPr>
              <a:t>da qualidade 	contratada da conexão à internet;</a:t>
            </a:r>
          </a:p>
          <a:p>
            <a:endParaRPr lang="pt-BR" sz="1600" b="1" i="1" cap="all" dirty="0">
              <a:effectLst>
                <a:outerShdw blurRad="38100" dist="38100" dir="2700000" algn="tl">
                  <a:srgbClr val="000000">
                    <a:alpha val="43137"/>
                  </a:srgbClr>
                </a:outerShdw>
              </a:effectLst>
              <a:latin typeface="Arial" charset="0"/>
              <a:cs typeface="Arial" charset="0"/>
            </a:endParaRPr>
          </a:p>
          <a:p>
            <a:endParaRPr lang="pt-BR" sz="1400" b="1" cap="all" dirty="0" smtClean="0">
              <a:solidFill>
                <a:srgbClr val="0070C0"/>
              </a:solidFill>
              <a:latin typeface="Arial" charset="0"/>
              <a:cs typeface="Arial" charset="0"/>
            </a:endParaRPr>
          </a:p>
          <a:p>
            <a:r>
              <a:rPr lang="pt-BR" sz="2400" b="1" i="1" u="sng" cap="all" dirty="0" smtClean="0">
                <a:solidFill>
                  <a:srgbClr val="FF0000"/>
                </a:solidFill>
                <a:latin typeface="Arial" charset="0"/>
                <a:cs typeface="Arial" charset="0"/>
              </a:rPr>
              <a:t> </a:t>
            </a:r>
            <a:r>
              <a:rPr lang="pt-BR" sz="2400" i="1" cap="all" dirty="0" smtClean="0">
                <a:solidFill>
                  <a:srgbClr val="FF0000"/>
                </a:solidFill>
                <a:latin typeface="Arial" charset="0"/>
                <a:cs typeface="Arial" charset="0"/>
              </a:rPr>
              <a:t>         </a:t>
            </a:r>
            <a:endParaRPr lang="pt-BR" sz="2400" b="1" cap="all" dirty="0" smtClean="0">
              <a:effectLst>
                <a:outerShdw blurRad="38100" dist="38100" dir="2700000" algn="tl">
                  <a:srgbClr val="000000">
                    <a:alpha val="43137"/>
                  </a:srgbClr>
                </a:outerShdw>
              </a:effectLst>
              <a:latin typeface="Arial" charset="0"/>
              <a:cs typeface="Arial" charset="0"/>
            </a:endParaRPr>
          </a:p>
        </p:txBody>
      </p:sp>
    </p:spTree>
    <p:extLst>
      <p:ext uri="{BB962C8B-B14F-4D97-AF65-F5344CB8AC3E}">
        <p14:creationId xmlns:p14="http://schemas.microsoft.com/office/powerpoint/2010/main" val="3823906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6093296"/>
            <a:ext cx="1152128" cy="562362"/>
          </a:xfrm>
          <a:prstGeom prst="rect">
            <a:avLst/>
          </a:prstGeom>
        </p:spPr>
      </p:pic>
      <p:sp>
        <p:nvSpPr>
          <p:cNvPr id="3" name="Retângulo 2"/>
          <p:cNvSpPr/>
          <p:nvPr/>
        </p:nvSpPr>
        <p:spPr>
          <a:xfrm>
            <a:off x="971600" y="400590"/>
            <a:ext cx="7038528" cy="4770537"/>
          </a:xfrm>
          <a:prstGeom prst="rect">
            <a:avLst/>
          </a:prstGeom>
        </p:spPr>
        <p:txBody>
          <a:bodyPr wrap="square">
            <a:spAutoFit/>
          </a:bodyPr>
          <a:lstStyle/>
          <a:p>
            <a:r>
              <a:rPr lang="pt-BR" sz="2400" b="1" i="1" u="sng" cap="all" dirty="0">
                <a:solidFill>
                  <a:schemeClr val="accent2">
                    <a:lumMod val="75000"/>
                  </a:schemeClr>
                </a:solidFill>
                <a:latin typeface="Arial" charset="0"/>
                <a:cs typeface="Arial" charset="0"/>
              </a:rPr>
              <a:t>Publicação no site do MJ </a:t>
            </a:r>
            <a:r>
              <a:rPr lang="pt-BR" sz="2400" b="1" i="1" u="sng" cap="all" dirty="0" err="1" smtClean="0">
                <a:solidFill>
                  <a:schemeClr val="accent2">
                    <a:lumMod val="75000"/>
                  </a:schemeClr>
                </a:solidFill>
                <a:latin typeface="Arial" charset="0"/>
                <a:cs typeface="Arial" charset="0"/>
              </a:rPr>
              <a:t>revelOU</a:t>
            </a:r>
            <a:r>
              <a:rPr lang="pt-BR" sz="2400" b="1" i="1" u="sng" cap="all" dirty="0" smtClean="0">
                <a:solidFill>
                  <a:schemeClr val="accent2">
                    <a:lumMod val="75000"/>
                  </a:schemeClr>
                </a:solidFill>
                <a:latin typeface="Arial" charset="0"/>
                <a:cs typeface="Arial" charset="0"/>
              </a:rPr>
              <a:t> </a:t>
            </a:r>
            <a:r>
              <a:rPr lang="pt-BR" sz="2400" b="1" i="1" u="sng" cap="all" dirty="0">
                <a:solidFill>
                  <a:schemeClr val="accent2">
                    <a:lumMod val="75000"/>
                  </a:schemeClr>
                </a:solidFill>
                <a:latin typeface="Arial" charset="0"/>
                <a:cs typeface="Arial" charset="0"/>
              </a:rPr>
              <a:t>que:</a:t>
            </a:r>
          </a:p>
          <a:p>
            <a:endParaRPr lang="pt-BR" sz="1600" b="1" i="1" cap="all" dirty="0" smtClean="0">
              <a:solidFill>
                <a:schemeClr val="accent6"/>
              </a:solidFill>
              <a:latin typeface="Arial" charset="0"/>
              <a:cs typeface="Arial" charset="0"/>
            </a:endParaRPr>
          </a:p>
          <a:p>
            <a:pPr marL="285750" indent="-285750">
              <a:buFont typeface="Arial" panose="020B0604020202020204" pitchFamily="34" charset="0"/>
              <a:buChar char="•"/>
            </a:pPr>
            <a:r>
              <a:rPr lang="pt-BR" sz="1600" b="1" i="1" cap="all" dirty="0" err="1" smtClean="0">
                <a:solidFill>
                  <a:schemeClr val="accent6"/>
                </a:solidFill>
                <a:latin typeface="Arial" charset="0"/>
                <a:cs typeface="Arial" charset="0"/>
              </a:rPr>
              <a:t>COm</a:t>
            </a:r>
            <a:r>
              <a:rPr lang="pt-BR" sz="1600" b="1" i="1" cap="all" dirty="0" smtClean="0">
                <a:solidFill>
                  <a:schemeClr val="accent6"/>
                </a:solidFill>
                <a:latin typeface="Arial" charset="0"/>
                <a:cs typeface="Arial" charset="0"/>
              </a:rPr>
              <a:t> </a:t>
            </a:r>
            <a:r>
              <a:rPr lang="pt-BR" sz="1600" b="1" i="1" cap="all" dirty="0">
                <a:solidFill>
                  <a:schemeClr val="accent6"/>
                </a:solidFill>
                <a:latin typeface="Arial" charset="0"/>
                <a:cs typeface="Arial" charset="0"/>
              </a:rPr>
              <a:t>o avanço </a:t>
            </a:r>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dos </a:t>
            </a:r>
            <a:r>
              <a:rPr lang="pt-BR" sz="2000" b="1" i="1" u="sng" cap="all" dirty="0">
                <a:solidFill>
                  <a:srgbClr val="FF0000"/>
                </a:solidFill>
                <a:effectLst>
                  <a:outerShdw blurRad="38100" dist="38100" dir="2700000" algn="tl">
                    <a:srgbClr val="000000">
                      <a:alpha val="43137"/>
                    </a:srgbClr>
                  </a:outerShdw>
                </a:effectLst>
                <a:latin typeface="Arial" charset="0"/>
                <a:cs typeface="Arial" charset="0"/>
              </a:rPr>
              <a:t>serviços online</a:t>
            </a:r>
            <a:r>
              <a:rPr lang="pt-BR" sz="1600" b="1" i="1" cap="all" dirty="0">
                <a:solidFill>
                  <a:schemeClr val="accent6"/>
                </a:solidFill>
                <a:latin typeface="Arial" charset="0"/>
                <a:cs typeface="Arial" charset="0"/>
              </a:rPr>
              <a:t>, a digitalização</a:t>
            </a:r>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 </a:t>
            </a:r>
            <a:r>
              <a:rPr lang="pt-BR" sz="1600" b="1" i="1" cap="all" dirty="0">
                <a:solidFill>
                  <a:schemeClr val="accent6"/>
                </a:solidFill>
                <a:latin typeface="Arial" charset="0"/>
                <a:cs typeface="Arial" charset="0"/>
              </a:rPr>
              <a:t>dos</a:t>
            </a:r>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 bancos de dados</a:t>
            </a:r>
            <a:r>
              <a:rPr lang="pt-BR" sz="1600" b="1" i="1" cap="all" dirty="0">
                <a:solidFill>
                  <a:schemeClr val="accent6"/>
                </a:solidFill>
                <a:latin typeface="Arial" charset="0"/>
                <a:cs typeface="Arial" charset="0"/>
              </a:rPr>
              <a:t> e a crescente </a:t>
            </a:r>
            <a:r>
              <a:rPr lang="pt-BR" sz="2400" b="1" i="1" u="sng" cap="all" dirty="0">
                <a:solidFill>
                  <a:srgbClr val="FF0000"/>
                </a:solidFill>
                <a:effectLst>
                  <a:outerShdw blurRad="38100" dist="38100" dir="2700000" algn="tl">
                    <a:srgbClr val="000000">
                      <a:alpha val="43137"/>
                    </a:srgbClr>
                  </a:outerShdw>
                </a:effectLst>
                <a:latin typeface="Arial" charset="0"/>
                <a:cs typeface="Arial" charset="0"/>
              </a:rPr>
              <a:t>procura</a:t>
            </a:r>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 </a:t>
            </a:r>
            <a:r>
              <a:rPr lang="pt-BR" sz="1600" b="1" i="1" cap="all" dirty="0">
                <a:solidFill>
                  <a:schemeClr val="accent6"/>
                </a:solidFill>
                <a:latin typeface="Arial" charset="0"/>
                <a:cs typeface="Arial" charset="0"/>
              </a:rPr>
              <a:t>do público </a:t>
            </a:r>
            <a:r>
              <a:rPr lang="pt-BR" sz="2400" b="1" i="1" cap="all" dirty="0">
                <a:solidFill>
                  <a:srgbClr val="FF0000"/>
                </a:solidFill>
                <a:effectLst>
                  <a:outerShdw blurRad="38100" dist="38100" dir="2700000" algn="tl">
                    <a:srgbClr val="000000">
                      <a:alpha val="43137"/>
                    </a:srgbClr>
                  </a:outerShdw>
                </a:effectLst>
                <a:latin typeface="Arial" charset="0"/>
                <a:cs typeface="Arial" charset="0"/>
              </a:rPr>
              <a:t>por </a:t>
            </a:r>
            <a:r>
              <a:rPr lang="pt-BR" sz="2400" b="1" i="1" u="sng" cap="all" dirty="0">
                <a:solidFill>
                  <a:srgbClr val="FF0000"/>
                </a:solidFill>
                <a:effectLst>
                  <a:outerShdw blurRad="38100" dist="38100" dir="2700000" algn="tl">
                    <a:srgbClr val="000000">
                      <a:alpha val="43137"/>
                    </a:srgbClr>
                  </a:outerShdw>
                </a:effectLst>
                <a:latin typeface="Arial" charset="0"/>
                <a:cs typeface="Arial" charset="0"/>
              </a:rPr>
              <a:t>ambientes de rede</a:t>
            </a:r>
            <a:r>
              <a:rPr lang="pt-BR" sz="2000" b="1" i="1" u="sng" cap="all" dirty="0">
                <a:solidFill>
                  <a:srgbClr val="FF0000"/>
                </a:solidFill>
                <a:effectLst>
                  <a:outerShdw blurRad="38100" dist="38100" dir="2700000" algn="tl">
                    <a:srgbClr val="000000">
                      <a:alpha val="43137"/>
                    </a:srgbClr>
                  </a:outerShdw>
                </a:effectLst>
                <a:latin typeface="Arial" charset="0"/>
                <a:cs typeface="Arial" charset="0"/>
              </a:rPr>
              <a:t>, </a:t>
            </a:r>
            <a:r>
              <a:rPr lang="pt-BR" sz="1600" b="1" i="1" cap="all" dirty="0">
                <a:solidFill>
                  <a:schemeClr val="accent6"/>
                </a:solidFill>
                <a:latin typeface="Arial" charset="0"/>
                <a:cs typeface="Arial" charset="0"/>
              </a:rPr>
              <a:t>aumenta a preocupação sobre </a:t>
            </a:r>
            <a:r>
              <a:rPr lang="pt-BR" sz="2000" b="1" i="1" cap="all" dirty="0">
                <a:solidFill>
                  <a:srgbClr val="FF0000"/>
                </a:solidFill>
                <a:effectLst>
                  <a:outerShdw blurRad="38100" dist="38100" dir="2700000" algn="tl">
                    <a:srgbClr val="000000">
                      <a:alpha val="43137"/>
                    </a:srgbClr>
                  </a:outerShdw>
                </a:effectLst>
                <a:latin typeface="Arial" charset="0"/>
                <a:cs typeface="Arial" charset="0"/>
              </a:rPr>
              <a:t>a segurança das informações postadas e compartilhadas </a:t>
            </a:r>
            <a:r>
              <a:rPr lang="pt-BR" sz="2400" b="1" i="1" u="sng" cap="all" dirty="0">
                <a:solidFill>
                  <a:srgbClr val="FF0000"/>
                </a:solidFill>
                <a:effectLst>
                  <a:outerShdw blurRad="38100" dist="38100" dir="2700000" algn="tl">
                    <a:srgbClr val="000000">
                      <a:alpha val="43137"/>
                    </a:srgbClr>
                  </a:outerShdw>
                </a:effectLst>
                <a:latin typeface="Arial" charset="0"/>
                <a:cs typeface="Arial" charset="0"/>
              </a:rPr>
              <a:t>através da internet</a:t>
            </a:r>
            <a:r>
              <a:rPr lang="pt-BR" sz="2000" b="1" i="1" cap="all" dirty="0">
                <a:solidFill>
                  <a:srgbClr val="FF0000"/>
                </a:solidFill>
                <a:effectLst>
                  <a:outerShdw blurRad="38100" dist="38100" dir="2700000" algn="tl">
                    <a:srgbClr val="000000">
                      <a:alpha val="43137"/>
                    </a:srgbClr>
                  </a:outerShdw>
                </a:effectLst>
                <a:latin typeface="Arial" charset="0"/>
                <a:cs typeface="Arial" charset="0"/>
              </a:rPr>
              <a:t>.</a:t>
            </a:r>
            <a:r>
              <a:rPr lang="pt-BR" sz="1600" b="1" i="1" cap="all" dirty="0">
                <a:solidFill>
                  <a:schemeClr val="accent6"/>
                </a:solidFill>
                <a:latin typeface="Arial" charset="0"/>
                <a:cs typeface="Arial" charset="0"/>
              </a:rPr>
              <a:t> </a:t>
            </a:r>
            <a:endParaRPr lang="pt-BR" sz="1600" b="1" i="1" cap="all" dirty="0" smtClean="0">
              <a:solidFill>
                <a:schemeClr val="accent6"/>
              </a:solidFill>
              <a:latin typeface="Arial" charset="0"/>
              <a:cs typeface="Arial" charset="0"/>
            </a:endParaRPr>
          </a:p>
          <a:p>
            <a:pPr marL="285750" indent="-285750">
              <a:buFont typeface="Arial" panose="020B0604020202020204" pitchFamily="34" charset="0"/>
              <a:buChar char="•"/>
            </a:pPr>
            <a:endParaRPr lang="pt-BR" sz="1600" b="1" i="1" cap="all" dirty="0">
              <a:solidFill>
                <a:schemeClr val="accent6"/>
              </a:solidFill>
              <a:latin typeface="Arial" charset="0"/>
              <a:cs typeface="Arial" charset="0"/>
            </a:endParaRPr>
          </a:p>
          <a:p>
            <a:pPr marL="285750" indent="-285750">
              <a:buFont typeface="Arial" panose="020B0604020202020204" pitchFamily="34" charset="0"/>
              <a:buChar char="•"/>
            </a:pPr>
            <a:endParaRPr lang="pt-BR" sz="1600" b="1" i="1" cap="all" dirty="0" smtClean="0">
              <a:solidFill>
                <a:schemeClr val="accent6"/>
              </a:solidFill>
              <a:latin typeface="Arial" charset="0"/>
              <a:cs typeface="Arial" charset="0"/>
            </a:endParaRPr>
          </a:p>
          <a:p>
            <a:pPr marL="285750" indent="-285750">
              <a:buFont typeface="Arial" panose="020B0604020202020204" pitchFamily="34" charset="0"/>
              <a:buChar char="•"/>
            </a:pPr>
            <a:r>
              <a:rPr lang="pt-BR" sz="1600" b="1" i="1" cap="all" dirty="0" smtClean="0">
                <a:solidFill>
                  <a:schemeClr val="accent6"/>
                </a:solidFill>
                <a:latin typeface="Arial" charset="0"/>
                <a:cs typeface="Arial" charset="0"/>
              </a:rPr>
              <a:t>O </a:t>
            </a:r>
            <a:r>
              <a:rPr lang="pt-BR" sz="1600" b="1" i="1" cap="all" dirty="0">
                <a:solidFill>
                  <a:schemeClr val="accent6"/>
                </a:solidFill>
                <a:latin typeface="Arial" charset="0"/>
                <a:cs typeface="Arial" charset="0"/>
              </a:rPr>
              <a:t>Brasil segue atrás de outros países na criação de uma lei de proteção ao indivíduo no que se refere à coleta e ao </a:t>
            </a:r>
            <a:r>
              <a:rPr lang="pt-BR" sz="2000" b="1" i="1" cap="all" dirty="0">
                <a:solidFill>
                  <a:srgbClr val="FF0000"/>
                </a:solidFill>
                <a:effectLst>
                  <a:outerShdw blurRad="38100" dist="38100" dir="2700000" algn="tl">
                    <a:srgbClr val="000000">
                      <a:alpha val="43137"/>
                    </a:srgbClr>
                  </a:outerShdw>
                </a:effectLst>
                <a:latin typeface="Arial" charset="0"/>
                <a:cs typeface="Arial" charset="0"/>
              </a:rPr>
              <a:t>tratamento dos dados pessoais </a:t>
            </a:r>
            <a:r>
              <a:rPr lang="pt-BR" sz="2400" b="1" i="1" u="sng" cap="all" dirty="0">
                <a:solidFill>
                  <a:srgbClr val="FF0000"/>
                </a:solidFill>
                <a:effectLst>
                  <a:outerShdw blurRad="38100" dist="38100" dir="2700000" algn="tl">
                    <a:srgbClr val="000000">
                      <a:alpha val="43137"/>
                    </a:srgbClr>
                  </a:outerShdw>
                </a:effectLst>
                <a:latin typeface="Arial" charset="0"/>
                <a:cs typeface="Arial" charset="0"/>
              </a:rPr>
              <a:t>trafegados em rede</a:t>
            </a:r>
            <a:r>
              <a:rPr lang="pt-BR" sz="2400" b="1" i="1" cap="all" dirty="0" smtClean="0">
                <a:solidFill>
                  <a:srgbClr val="FF0000"/>
                </a:solidFill>
                <a:effectLst>
                  <a:outerShdw blurRad="38100" dist="38100" dir="2700000" algn="tl">
                    <a:srgbClr val="000000">
                      <a:alpha val="43137"/>
                    </a:srgbClr>
                  </a:outerShdw>
                </a:effectLst>
                <a:latin typeface="Arial" charset="0"/>
                <a:cs typeface="Arial" charset="0"/>
              </a:rPr>
              <a:t>.</a:t>
            </a:r>
          </a:p>
          <a:p>
            <a:pPr marL="285750" indent="-285750">
              <a:buFont typeface="Arial" panose="020B0604020202020204" pitchFamily="34" charset="0"/>
              <a:buChar char="•"/>
            </a:pPr>
            <a:endParaRPr lang="pt-BR" sz="2400" b="1" i="1" cap="all" dirty="0" smtClean="0">
              <a:solidFill>
                <a:schemeClr val="accent6"/>
              </a:solidFill>
              <a:latin typeface="Arial" charset="0"/>
              <a:cs typeface="Arial" charset="0"/>
            </a:endParaRPr>
          </a:p>
        </p:txBody>
      </p:sp>
    </p:spTree>
    <p:extLst>
      <p:ext uri="{BB962C8B-B14F-4D97-AF65-F5344CB8AC3E}">
        <p14:creationId xmlns:p14="http://schemas.microsoft.com/office/powerpoint/2010/main" val="15661034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6093296"/>
            <a:ext cx="1152128" cy="562362"/>
          </a:xfrm>
          <a:prstGeom prst="rect">
            <a:avLst/>
          </a:prstGeom>
        </p:spPr>
      </p:pic>
      <p:sp>
        <p:nvSpPr>
          <p:cNvPr id="3" name="Retângulo 2"/>
          <p:cNvSpPr/>
          <p:nvPr/>
        </p:nvSpPr>
        <p:spPr>
          <a:xfrm>
            <a:off x="971600" y="400590"/>
            <a:ext cx="7038528" cy="6370975"/>
          </a:xfrm>
          <a:prstGeom prst="rect">
            <a:avLst/>
          </a:prstGeom>
        </p:spPr>
        <p:txBody>
          <a:bodyPr wrap="square">
            <a:spAutoFit/>
          </a:bodyPr>
          <a:lstStyle/>
          <a:p>
            <a:r>
              <a:rPr lang="pt-BR" sz="2400" b="1" i="1" u="sng" cap="all" dirty="0" smtClean="0">
                <a:solidFill>
                  <a:schemeClr val="accent2">
                    <a:lumMod val="75000"/>
                  </a:schemeClr>
                </a:solidFill>
                <a:latin typeface="Arial" charset="0"/>
                <a:cs typeface="Arial" charset="0"/>
              </a:rPr>
              <a:t>AINDA A Publicação do MJ</a:t>
            </a:r>
            <a:endParaRPr lang="pt-BR" sz="2400" b="1" i="1" u="sng" cap="all" dirty="0">
              <a:solidFill>
                <a:schemeClr val="accent2">
                  <a:lumMod val="75000"/>
                </a:schemeClr>
              </a:solidFill>
              <a:latin typeface="Arial" charset="0"/>
              <a:cs typeface="Arial" charset="0"/>
            </a:endParaRPr>
          </a:p>
          <a:p>
            <a:endParaRPr lang="pt-BR" sz="1600" b="1" i="1" cap="all" dirty="0" smtClean="0">
              <a:solidFill>
                <a:schemeClr val="accent6"/>
              </a:solidFill>
              <a:latin typeface="Arial" charset="0"/>
              <a:cs typeface="Arial" charset="0"/>
            </a:endParaRPr>
          </a:p>
          <a:p>
            <a:r>
              <a:rPr lang="pt-BR" sz="2400" b="1" i="1" u="sng" cap="all" dirty="0">
                <a:solidFill>
                  <a:srgbClr val="FF0000"/>
                </a:solidFill>
                <a:latin typeface="Arial" charset="0"/>
                <a:cs typeface="Arial" charset="0"/>
              </a:rPr>
              <a:t>A falta de uma legislação </a:t>
            </a:r>
            <a:r>
              <a:rPr lang="pt-BR" sz="1600" b="1" i="1" cap="all" dirty="0">
                <a:solidFill>
                  <a:schemeClr val="accent6"/>
                </a:solidFill>
                <a:latin typeface="Arial" charset="0"/>
                <a:cs typeface="Arial" charset="0"/>
              </a:rPr>
              <a:t>diferenciada às políticas </a:t>
            </a:r>
            <a:r>
              <a:rPr lang="pt-BR" sz="2400" b="1" i="1" u="sng" cap="all" dirty="0">
                <a:solidFill>
                  <a:srgbClr val="FF0000"/>
                </a:solidFill>
                <a:latin typeface="Arial" charset="0"/>
                <a:cs typeface="Arial" charset="0"/>
              </a:rPr>
              <a:t>em meios virtuais </a:t>
            </a:r>
            <a:r>
              <a:rPr lang="pt-BR" sz="1600" b="1" i="1" cap="all" dirty="0">
                <a:solidFill>
                  <a:schemeClr val="accent6"/>
                </a:solidFill>
                <a:latin typeface="Arial" charset="0"/>
                <a:cs typeface="Arial" charset="0"/>
              </a:rPr>
              <a:t>acaba permitindo que</a:t>
            </a:r>
            <a:r>
              <a:rPr lang="pt-BR" sz="1600" dirty="0"/>
              <a:t> </a:t>
            </a:r>
            <a:r>
              <a:rPr lang="pt-BR" sz="2400" b="1" i="1" u="sng" cap="all" dirty="0">
                <a:solidFill>
                  <a:srgbClr val="FF0000"/>
                </a:solidFill>
                <a:latin typeface="Arial" charset="0"/>
                <a:cs typeface="Arial" charset="0"/>
              </a:rPr>
              <a:t>empresas</a:t>
            </a:r>
            <a:r>
              <a:rPr lang="pt-BR" sz="2400" b="1" i="1" u="sng" cap="all" dirty="0">
                <a:solidFill>
                  <a:schemeClr val="accent2">
                    <a:lumMod val="75000"/>
                  </a:schemeClr>
                </a:solidFill>
                <a:latin typeface="Arial" charset="0"/>
                <a:cs typeface="Arial" charset="0"/>
              </a:rPr>
              <a:t>, </a:t>
            </a:r>
            <a:r>
              <a:rPr lang="pt-BR" sz="1600" b="1" i="1" cap="all" dirty="0">
                <a:solidFill>
                  <a:schemeClr val="accent6"/>
                </a:solidFill>
                <a:latin typeface="Arial" charset="0"/>
                <a:cs typeface="Arial" charset="0"/>
              </a:rPr>
              <a:t>como as de </a:t>
            </a:r>
            <a:r>
              <a:rPr lang="pt-BR" sz="2400" b="1" i="1" u="sng" cap="all" dirty="0">
                <a:solidFill>
                  <a:srgbClr val="FF0000"/>
                </a:solidFill>
                <a:latin typeface="Arial" charset="0"/>
                <a:cs typeface="Arial" charset="0"/>
              </a:rPr>
              <a:t>telecomunicações</a:t>
            </a:r>
            <a:r>
              <a:rPr lang="pt-BR" sz="2400" b="1" i="1" u="sng" cap="all" dirty="0">
                <a:solidFill>
                  <a:schemeClr val="accent2">
                    <a:lumMod val="75000"/>
                  </a:schemeClr>
                </a:solidFill>
                <a:latin typeface="Arial" charset="0"/>
                <a:cs typeface="Arial" charset="0"/>
              </a:rPr>
              <a:t> e </a:t>
            </a:r>
            <a:r>
              <a:rPr lang="pt-BR" sz="2400" b="1" i="1" u="sng" cap="all" dirty="0">
                <a:solidFill>
                  <a:srgbClr val="FF0000"/>
                </a:solidFill>
                <a:latin typeface="Arial" charset="0"/>
                <a:cs typeface="Arial" charset="0"/>
              </a:rPr>
              <a:t>provedores de interne</a:t>
            </a:r>
            <a:r>
              <a:rPr lang="pt-BR" sz="2400" b="1" i="1" u="sng" cap="all" dirty="0">
                <a:solidFill>
                  <a:schemeClr val="accent2">
                    <a:lumMod val="75000"/>
                  </a:schemeClr>
                </a:solidFill>
                <a:latin typeface="Arial" charset="0"/>
                <a:cs typeface="Arial" charset="0"/>
              </a:rPr>
              <a:t>t</a:t>
            </a:r>
            <a:r>
              <a:rPr lang="pt-BR" sz="1600" dirty="0"/>
              <a:t>, </a:t>
            </a:r>
            <a:r>
              <a:rPr lang="pt-BR" sz="1600" b="1" i="1" cap="all" dirty="0">
                <a:solidFill>
                  <a:schemeClr val="accent6"/>
                </a:solidFill>
                <a:latin typeface="Arial" charset="0"/>
                <a:cs typeface="Arial" charset="0"/>
              </a:rPr>
              <a:t>pratiquem um </a:t>
            </a:r>
            <a:r>
              <a:rPr lang="pt-BR" sz="2400" b="1" i="1" u="sng" cap="all" dirty="0">
                <a:solidFill>
                  <a:srgbClr val="FF0000"/>
                </a:solidFill>
                <a:latin typeface="Arial" charset="0"/>
                <a:cs typeface="Arial" charset="0"/>
              </a:rPr>
              <a:t>rastreamento indevido </a:t>
            </a:r>
            <a:r>
              <a:rPr lang="pt-BR" sz="1600" b="1" i="1" cap="all" dirty="0">
                <a:solidFill>
                  <a:schemeClr val="accent6"/>
                </a:solidFill>
                <a:latin typeface="Arial" charset="0"/>
                <a:cs typeface="Arial" charset="0"/>
              </a:rPr>
              <a:t>dos hábitos de consumo dos seus clientes. Uma das ações utilizadas para levantar perfis e elaborar estatísticas dos consumidores é conhecida como “</a:t>
            </a:r>
            <a:r>
              <a:rPr lang="pt-BR" sz="1600" b="1" i="1" cap="all" dirty="0" err="1">
                <a:solidFill>
                  <a:schemeClr val="accent6"/>
                </a:solidFill>
                <a:latin typeface="Arial" charset="0"/>
                <a:cs typeface="Arial" charset="0"/>
              </a:rPr>
              <a:t>deep</a:t>
            </a:r>
            <a:r>
              <a:rPr lang="pt-BR" sz="1600" b="1" i="1" cap="all" dirty="0">
                <a:solidFill>
                  <a:schemeClr val="accent6"/>
                </a:solidFill>
                <a:latin typeface="Arial" charset="0"/>
                <a:cs typeface="Arial" charset="0"/>
              </a:rPr>
              <a:t> </a:t>
            </a:r>
            <a:r>
              <a:rPr lang="pt-BR" sz="1600" b="1" i="1" cap="all" dirty="0" err="1">
                <a:solidFill>
                  <a:schemeClr val="accent6"/>
                </a:solidFill>
                <a:latin typeface="Arial" charset="0"/>
                <a:cs typeface="Arial" charset="0"/>
              </a:rPr>
              <a:t>packet</a:t>
            </a:r>
            <a:r>
              <a:rPr lang="pt-BR" sz="1600" b="1" i="1" cap="all" dirty="0">
                <a:solidFill>
                  <a:schemeClr val="accent6"/>
                </a:solidFill>
                <a:latin typeface="Arial" charset="0"/>
                <a:cs typeface="Arial" charset="0"/>
              </a:rPr>
              <a:t> </a:t>
            </a:r>
            <a:r>
              <a:rPr lang="pt-BR" sz="1600" b="1" i="1" cap="all" dirty="0" err="1">
                <a:solidFill>
                  <a:schemeClr val="accent6"/>
                </a:solidFill>
                <a:latin typeface="Arial" charset="0"/>
                <a:cs typeface="Arial" charset="0"/>
              </a:rPr>
              <a:t>inspection</a:t>
            </a:r>
            <a:r>
              <a:rPr lang="pt-BR" sz="1600" b="1" i="1" cap="all" dirty="0">
                <a:solidFill>
                  <a:schemeClr val="accent6"/>
                </a:solidFill>
                <a:latin typeface="Arial" charset="0"/>
                <a:cs typeface="Arial" charset="0"/>
              </a:rPr>
              <a:t>”, a ação de </a:t>
            </a:r>
            <a:r>
              <a:rPr lang="pt-BR" sz="2400" b="1" i="1" u="sng" cap="all" dirty="0">
                <a:solidFill>
                  <a:srgbClr val="FF0000"/>
                </a:solidFill>
                <a:latin typeface="Arial" charset="0"/>
                <a:cs typeface="Arial" charset="0"/>
              </a:rPr>
              <a:t>inspecionar</a:t>
            </a:r>
            <a:r>
              <a:rPr lang="pt-BR" sz="1600" dirty="0"/>
              <a:t> </a:t>
            </a:r>
            <a:r>
              <a:rPr lang="pt-BR" sz="1600" b="1" i="1" cap="all" dirty="0">
                <a:solidFill>
                  <a:schemeClr val="accent6"/>
                </a:solidFill>
                <a:latin typeface="Arial" charset="0"/>
                <a:cs typeface="Arial" charset="0"/>
              </a:rPr>
              <a:t>os pacotes e pegadas digitais </a:t>
            </a:r>
            <a:r>
              <a:rPr lang="pt-BR" sz="2400" b="1" i="1" u="sng" cap="all" dirty="0">
                <a:solidFill>
                  <a:srgbClr val="FF0000"/>
                </a:solidFill>
                <a:latin typeface="Arial" charset="0"/>
                <a:cs typeface="Arial" charset="0"/>
              </a:rPr>
              <a:t>que você deixa na rede</a:t>
            </a:r>
            <a:r>
              <a:rPr lang="pt-BR" sz="1600" b="1" i="1" cap="all" dirty="0">
                <a:solidFill>
                  <a:schemeClr val="accent6"/>
                </a:solidFill>
                <a:latin typeface="Arial" charset="0"/>
                <a:cs typeface="Arial" charset="0"/>
              </a:rPr>
              <a:t>, que são </a:t>
            </a:r>
            <a:r>
              <a:rPr lang="pt-BR" sz="2400" b="1" i="1" u="sng" cap="all" dirty="0">
                <a:solidFill>
                  <a:srgbClr val="FF0000"/>
                </a:solidFill>
                <a:latin typeface="Arial" charset="0"/>
                <a:cs typeface="Arial" charset="0"/>
              </a:rPr>
              <a:t>agregados ao seu protocolo de internet </a:t>
            </a:r>
            <a:r>
              <a:rPr lang="pt-BR" sz="1600" b="1" i="1" cap="all" dirty="0">
                <a:solidFill>
                  <a:schemeClr val="accent6"/>
                </a:solidFill>
                <a:latin typeface="Arial" charset="0"/>
                <a:cs typeface="Arial" charset="0"/>
              </a:rPr>
              <a:t>e seus dados </a:t>
            </a:r>
            <a:r>
              <a:rPr lang="pt-BR" sz="1600" b="1" i="1" cap="all" dirty="0" smtClean="0">
                <a:solidFill>
                  <a:schemeClr val="accent6"/>
                </a:solidFill>
                <a:latin typeface="Arial" charset="0"/>
                <a:cs typeface="Arial" charset="0"/>
              </a:rPr>
              <a:t>pessoais </a:t>
            </a:r>
            <a:r>
              <a:rPr lang="pt-BR" sz="1600" b="1" i="1" cap="all" dirty="0">
                <a:solidFill>
                  <a:schemeClr val="accent6"/>
                </a:solidFill>
                <a:latin typeface="Arial" charset="0"/>
                <a:cs typeface="Arial" charset="0"/>
              </a:rPr>
              <a:t>contra a sua vontade</a:t>
            </a:r>
          </a:p>
          <a:p>
            <a:pPr marL="285750" indent="-285750">
              <a:buFont typeface="Arial" panose="020B0604020202020204" pitchFamily="34" charset="0"/>
              <a:buChar char="•"/>
            </a:pPr>
            <a:endParaRPr lang="pt-BR" sz="2400" b="1" i="1" u="sng" cap="all" dirty="0" smtClean="0">
              <a:solidFill>
                <a:schemeClr val="accent2">
                  <a:lumMod val="75000"/>
                </a:schemeClr>
              </a:solidFill>
              <a:latin typeface="Arial" charset="0"/>
              <a:cs typeface="Arial" charset="0"/>
            </a:endParaRPr>
          </a:p>
          <a:p>
            <a:r>
              <a:rPr lang="pt-BR" sz="1600" b="1" i="1" cap="all" dirty="0">
                <a:solidFill>
                  <a:schemeClr val="accent6"/>
                </a:solidFill>
                <a:latin typeface="Arial" charset="0"/>
                <a:cs typeface="Arial" charset="0"/>
              </a:rPr>
              <a:t>O anteprojeto de lei em debate buscou a regulamentação de uma </a:t>
            </a:r>
            <a:r>
              <a:rPr lang="pt-BR" sz="2400" b="1" i="1" u="sng" cap="all" dirty="0">
                <a:solidFill>
                  <a:srgbClr val="FF0000"/>
                </a:solidFill>
                <a:latin typeface="Arial" charset="0"/>
                <a:cs typeface="Arial" charset="0"/>
              </a:rPr>
              <a:t>matéria carente de </a:t>
            </a:r>
            <a:r>
              <a:rPr lang="pt-BR" sz="2400" i="1" cap="all" dirty="0" smtClean="0">
                <a:solidFill>
                  <a:srgbClr val="FF0000"/>
                </a:solidFill>
                <a:latin typeface="Arial" charset="0"/>
                <a:cs typeface="Arial" charset="0"/>
              </a:rPr>
              <a:t>	</a:t>
            </a:r>
            <a:r>
              <a:rPr lang="pt-BR" sz="2400" b="1" i="1" u="sng" cap="all" dirty="0" smtClean="0">
                <a:solidFill>
                  <a:srgbClr val="FF0000"/>
                </a:solidFill>
                <a:latin typeface="Arial" charset="0"/>
                <a:cs typeface="Arial" charset="0"/>
              </a:rPr>
              <a:t>legislação </a:t>
            </a:r>
            <a:r>
              <a:rPr lang="pt-BR" sz="2400" b="1" i="1" u="sng" cap="all" dirty="0">
                <a:solidFill>
                  <a:srgbClr val="FF0000"/>
                </a:solidFill>
                <a:latin typeface="Arial" charset="0"/>
                <a:cs typeface="Arial" charset="0"/>
              </a:rPr>
              <a:t>específica no país. </a:t>
            </a:r>
          </a:p>
          <a:p>
            <a:endParaRPr lang="pt-BR" sz="1600" b="1" i="1" cap="all" dirty="0">
              <a:solidFill>
                <a:schemeClr val="accent6"/>
              </a:solidFill>
              <a:latin typeface="Arial" charset="0"/>
              <a:cs typeface="Arial" charset="0"/>
            </a:endParaRPr>
          </a:p>
        </p:txBody>
      </p:sp>
    </p:spTree>
    <p:extLst>
      <p:ext uri="{BB962C8B-B14F-4D97-AF65-F5344CB8AC3E}">
        <p14:creationId xmlns:p14="http://schemas.microsoft.com/office/powerpoint/2010/main" val="20185951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6093296"/>
            <a:ext cx="1152128" cy="562362"/>
          </a:xfrm>
          <a:prstGeom prst="rect">
            <a:avLst/>
          </a:prstGeom>
        </p:spPr>
      </p:pic>
      <p:sp>
        <p:nvSpPr>
          <p:cNvPr id="3" name="Retângulo 2"/>
          <p:cNvSpPr/>
          <p:nvPr/>
        </p:nvSpPr>
        <p:spPr>
          <a:xfrm>
            <a:off x="971600" y="400590"/>
            <a:ext cx="7038528" cy="4770537"/>
          </a:xfrm>
          <a:prstGeom prst="rect">
            <a:avLst/>
          </a:prstGeom>
        </p:spPr>
        <p:txBody>
          <a:bodyPr wrap="square">
            <a:spAutoFit/>
          </a:bodyPr>
          <a:lstStyle/>
          <a:p>
            <a:endParaRPr lang="pt-BR" sz="1600" b="1" i="1" u="sng" cap="all" dirty="0" smtClean="0">
              <a:solidFill>
                <a:srgbClr val="C5157E"/>
              </a:solidFill>
              <a:effectLst>
                <a:outerShdw blurRad="38100" dist="38100" dir="2700000" algn="tl">
                  <a:srgbClr val="000000">
                    <a:alpha val="43137"/>
                  </a:srgbClr>
                </a:outerShdw>
              </a:effectLst>
              <a:latin typeface="Arial" charset="0"/>
              <a:cs typeface="Arial" charset="0"/>
            </a:endParaRPr>
          </a:p>
          <a:p>
            <a:pPr marL="285750" indent="-285750">
              <a:buFont typeface="Arial" panose="020B0604020202020204" pitchFamily="34" charset="0"/>
              <a:buChar char="•"/>
            </a:pPr>
            <a:r>
              <a:rPr lang="pt-BR" sz="2000" b="1" i="1" cap="all" dirty="0">
                <a:solidFill>
                  <a:schemeClr val="accent6"/>
                </a:solidFill>
                <a:latin typeface="Arial" charset="0"/>
                <a:cs typeface="Arial" charset="0"/>
              </a:rPr>
              <a:t>A lógica do anteprojeto proposto </a:t>
            </a:r>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visa a assegurar ao cidadão o controle e a titularidade sobre suas próprias </a:t>
            </a:r>
            <a:r>
              <a:rPr lang="pt-BR" sz="2000" b="1" i="1" u="sng" cap="all" dirty="0">
                <a:solidFill>
                  <a:schemeClr val="accent6"/>
                </a:solidFill>
                <a:effectLst>
                  <a:outerShdw blurRad="38100" dist="38100" dir="2700000" algn="tl">
                    <a:srgbClr val="000000">
                      <a:alpha val="43137"/>
                    </a:srgbClr>
                  </a:outerShdw>
                </a:effectLst>
                <a:latin typeface="Arial" charset="0"/>
                <a:cs typeface="Arial" charset="0"/>
              </a:rPr>
              <a:t>informações pessoais</a:t>
            </a:r>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 </a:t>
            </a:r>
            <a:r>
              <a:rPr lang="pt-BR" sz="2000" b="1" i="1" cap="all" dirty="0">
                <a:solidFill>
                  <a:schemeClr val="accent6"/>
                </a:solidFill>
                <a:latin typeface="Arial" charset="0"/>
                <a:cs typeface="Arial" charset="0"/>
              </a:rPr>
              <a:t>como forma de </a:t>
            </a:r>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garantia do direito constitucional à privacidade.</a:t>
            </a:r>
            <a:r>
              <a:rPr lang="pt-BR" sz="2000" b="1" i="1" cap="all" dirty="0">
                <a:solidFill>
                  <a:schemeClr val="accent6"/>
                </a:solidFill>
                <a:latin typeface="Arial" charset="0"/>
                <a:cs typeface="Arial" charset="0"/>
              </a:rPr>
              <a:t> </a:t>
            </a:r>
          </a:p>
          <a:p>
            <a:pPr marL="285750" indent="-285750">
              <a:buFont typeface="Arial" panose="020B0604020202020204" pitchFamily="34" charset="0"/>
              <a:buChar char="•"/>
            </a:pPr>
            <a:endParaRPr lang="pt-BR" sz="2000" b="1" i="1" cap="all" dirty="0">
              <a:solidFill>
                <a:schemeClr val="accent6"/>
              </a:solidFill>
              <a:latin typeface="Arial" charset="0"/>
              <a:cs typeface="Arial" charset="0"/>
            </a:endParaRPr>
          </a:p>
          <a:p>
            <a:pPr marL="285750" indent="-285750">
              <a:buFont typeface="Arial" panose="020B0604020202020204" pitchFamily="34" charset="0"/>
              <a:buChar char="•"/>
            </a:pPr>
            <a:r>
              <a:rPr lang="pt-BR" sz="2000" b="1" i="1" cap="all" dirty="0">
                <a:solidFill>
                  <a:schemeClr val="accent6"/>
                </a:solidFill>
                <a:latin typeface="Arial" charset="0"/>
                <a:cs typeface="Arial" charset="0"/>
              </a:rPr>
              <a:t>Isso porque, </a:t>
            </a:r>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com o avanço da tecnologia</a:t>
            </a:r>
            <a:r>
              <a:rPr lang="pt-BR" sz="2000" b="1" i="1" cap="all" dirty="0">
                <a:solidFill>
                  <a:schemeClr val="accent6"/>
                </a:solidFill>
                <a:latin typeface="Arial" charset="0"/>
                <a:cs typeface="Arial" charset="0"/>
              </a:rPr>
              <a:t>, é cada vez mais comum que as </a:t>
            </a:r>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informações pessoais </a:t>
            </a:r>
            <a:r>
              <a:rPr lang="pt-BR" sz="2000" b="1" i="1" cap="all" dirty="0">
                <a:solidFill>
                  <a:schemeClr val="accent6"/>
                </a:solidFill>
                <a:latin typeface="Arial" charset="0"/>
                <a:cs typeface="Arial" charset="0"/>
              </a:rPr>
              <a:t>sejam obtidas e utilizadas </a:t>
            </a:r>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sem o conhecimento</a:t>
            </a:r>
            <a:r>
              <a:rPr lang="pt-BR" sz="2000" b="1" i="1" cap="all" dirty="0">
                <a:solidFill>
                  <a:schemeClr val="accent6"/>
                </a:solidFill>
                <a:latin typeface="Arial" charset="0"/>
                <a:cs typeface="Arial" charset="0"/>
              </a:rPr>
              <a:t> do seu titular e, </a:t>
            </a:r>
            <a:r>
              <a:rPr lang="pt-BR" sz="2000" b="1" i="1" u="sng" cap="all" dirty="0">
                <a:solidFill>
                  <a:schemeClr val="accent2">
                    <a:lumMod val="75000"/>
                  </a:schemeClr>
                </a:solidFill>
                <a:latin typeface="Arial" charset="0"/>
                <a:cs typeface="Arial" charset="0"/>
              </a:rPr>
              <a:t>muitas vezes</a:t>
            </a:r>
            <a:r>
              <a:rPr lang="pt-BR" sz="2000" b="1" i="1" cap="all" dirty="0">
                <a:solidFill>
                  <a:schemeClr val="accent6"/>
                </a:solidFill>
                <a:latin typeface="Arial" charset="0"/>
                <a:cs typeface="Arial" charset="0"/>
              </a:rPr>
              <a:t>, até mesmo </a:t>
            </a:r>
            <a:r>
              <a:rPr lang="pt-BR" sz="2000" b="1" i="1" u="sng" cap="all" dirty="0">
                <a:solidFill>
                  <a:schemeClr val="accent2">
                    <a:lumMod val="75000"/>
                  </a:schemeClr>
                </a:solidFill>
                <a:latin typeface="Arial" charset="0"/>
                <a:cs typeface="Arial" charset="0"/>
              </a:rPr>
              <a:t>contra a sua vontade</a:t>
            </a:r>
          </a:p>
          <a:p>
            <a:endParaRPr lang="pt-BR" sz="1600" b="1" i="1" u="sng" cap="all" dirty="0">
              <a:solidFill>
                <a:srgbClr val="C5157E"/>
              </a:solidFill>
              <a:effectLst>
                <a:outerShdw blurRad="38100" dist="38100" dir="2700000" algn="tl">
                  <a:srgbClr val="000000">
                    <a:alpha val="43137"/>
                  </a:srgbClr>
                </a:outerShdw>
              </a:effectLst>
              <a:latin typeface="Arial" charset="0"/>
              <a:cs typeface="Arial" charset="0"/>
            </a:endParaRPr>
          </a:p>
          <a:p>
            <a:endParaRPr lang="pt-BR" sz="1600" b="1" i="1" u="sng" cap="all" dirty="0" smtClean="0">
              <a:solidFill>
                <a:srgbClr val="C5157E"/>
              </a:solidFill>
              <a:effectLst>
                <a:outerShdw blurRad="38100" dist="38100" dir="2700000" algn="tl">
                  <a:srgbClr val="000000">
                    <a:alpha val="43137"/>
                  </a:srgbClr>
                </a:outerShdw>
              </a:effectLst>
              <a:latin typeface="Arial" charset="0"/>
              <a:cs typeface="Arial" charset="0"/>
            </a:endParaRPr>
          </a:p>
          <a:p>
            <a:endParaRPr lang="pt-BR" sz="1600" b="1" i="1" u="sng" cap="all" dirty="0">
              <a:solidFill>
                <a:srgbClr val="C5157E"/>
              </a:solidFill>
              <a:effectLst>
                <a:outerShdw blurRad="38100" dist="38100" dir="2700000" algn="tl">
                  <a:srgbClr val="000000">
                    <a:alpha val="43137"/>
                  </a:srgbClr>
                </a:outerShdw>
              </a:effectLst>
              <a:latin typeface="Arial" charset="0"/>
              <a:cs typeface="Arial" charset="0"/>
            </a:endParaRPr>
          </a:p>
        </p:txBody>
      </p:sp>
    </p:spTree>
    <p:extLst>
      <p:ext uri="{BB962C8B-B14F-4D97-AF65-F5344CB8AC3E}">
        <p14:creationId xmlns:p14="http://schemas.microsoft.com/office/powerpoint/2010/main" val="30149934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6093296"/>
            <a:ext cx="1152128" cy="562362"/>
          </a:xfrm>
          <a:prstGeom prst="rect">
            <a:avLst/>
          </a:prstGeom>
        </p:spPr>
      </p:pic>
      <p:sp>
        <p:nvSpPr>
          <p:cNvPr id="3" name="Retângulo 2"/>
          <p:cNvSpPr/>
          <p:nvPr/>
        </p:nvSpPr>
        <p:spPr>
          <a:xfrm>
            <a:off x="971600" y="400590"/>
            <a:ext cx="7038528" cy="7663636"/>
          </a:xfrm>
          <a:prstGeom prst="rect">
            <a:avLst/>
          </a:prstGeom>
        </p:spPr>
        <p:txBody>
          <a:bodyPr wrap="square">
            <a:spAutoFit/>
          </a:bodyPr>
          <a:lstStyle/>
          <a:p>
            <a:r>
              <a:rPr lang="pt-BR" sz="1600" b="1" i="1" u="sng" cap="all" dirty="0" smtClean="0">
                <a:solidFill>
                  <a:srgbClr val="C5157E"/>
                </a:solidFill>
                <a:effectLst>
                  <a:outerShdw blurRad="38100" dist="38100" dir="2700000" algn="tl">
                    <a:srgbClr val="000000">
                      <a:alpha val="43137"/>
                    </a:srgbClr>
                  </a:outerShdw>
                </a:effectLst>
                <a:latin typeface="Arial" charset="0"/>
                <a:cs typeface="Arial" charset="0"/>
              </a:rPr>
              <a:t>Lei nº 12.965/2014 – MARCO CIVIL</a:t>
            </a:r>
            <a:endParaRPr lang="pt-BR" sz="1600" b="1" i="1" u="sng" cap="all" dirty="0">
              <a:solidFill>
                <a:srgbClr val="C5157E"/>
              </a:solidFill>
              <a:effectLst>
                <a:outerShdw blurRad="38100" dist="38100" dir="2700000" algn="tl">
                  <a:srgbClr val="000000">
                    <a:alpha val="43137"/>
                  </a:srgbClr>
                </a:outerShdw>
              </a:effectLst>
              <a:latin typeface="Arial" charset="0"/>
              <a:cs typeface="Arial" charset="0"/>
            </a:endParaRPr>
          </a:p>
          <a:p>
            <a:endParaRPr lang="pt-BR" sz="1600" b="1" i="1" u="sng" cap="all" dirty="0" smtClean="0">
              <a:solidFill>
                <a:srgbClr val="C5157E"/>
              </a:solidFill>
              <a:effectLst>
                <a:outerShdw blurRad="38100" dist="38100" dir="2700000" algn="tl">
                  <a:srgbClr val="000000">
                    <a:alpha val="43137"/>
                  </a:srgbClr>
                </a:outerShdw>
              </a:effectLst>
              <a:latin typeface="Arial" charset="0"/>
              <a:cs typeface="Arial" charset="0"/>
            </a:endParaRPr>
          </a:p>
          <a:p>
            <a:r>
              <a:rPr lang="pt-BR" sz="1600" b="1" i="1" cap="all" dirty="0" smtClean="0">
                <a:solidFill>
                  <a:schemeClr val="accent6"/>
                </a:solidFill>
                <a:latin typeface="Arial" charset="0"/>
                <a:cs typeface="Arial" charset="0"/>
              </a:rPr>
              <a:t>Art</a:t>
            </a:r>
            <a:r>
              <a:rPr lang="pt-BR" sz="1600" b="1" i="1" cap="all" dirty="0">
                <a:solidFill>
                  <a:schemeClr val="accent6"/>
                </a:solidFill>
                <a:latin typeface="Arial" charset="0"/>
                <a:cs typeface="Arial" charset="0"/>
              </a:rPr>
              <a:t>. </a:t>
            </a:r>
            <a:r>
              <a:rPr lang="pt-BR" sz="1600" b="1" i="1" cap="all" dirty="0" smtClean="0">
                <a:solidFill>
                  <a:schemeClr val="accent6"/>
                </a:solidFill>
                <a:latin typeface="Arial" charset="0"/>
                <a:cs typeface="Arial" charset="0"/>
              </a:rPr>
              <a:t>3º</a:t>
            </a:r>
            <a:r>
              <a:rPr lang="pt-BR" sz="1600" b="1" i="1" cap="all" dirty="0">
                <a:solidFill>
                  <a:schemeClr val="accent6"/>
                </a:solidFill>
                <a:latin typeface="Arial" charset="0"/>
                <a:cs typeface="Arial" charset="0"/>
              </a:rPr>
              <a:t>  A disciplina do uso da internet no Brasil tem os seguintes princípios:</a:t>
            </a:r>
          </a:p>
          <a:p>
            <a:r>
              <a:rPr lang="pt-BR" sz="1600" b="1" i="1" cap="all" dirty="0">
                <a:solidFill>
                  <a:schemeClr val="accent6"/>
                </a:solidFill>
                <a:latin typeface="Arial" charset="0"/>
                <a:cs typeface="Arial" charset="0"/>
              </a:rPr>
              <a:t>I - garantia da liberdade de expressão, comunicação e manifestação de pensamento, nos termos da Constituição Federal;</a:t>
            </a:r>
          </a:p>
          <a:p>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II - proteção da privacidade;</a:t>
            </a:r>
          </a:p>
          <a:p>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III - proteção dos </a:t>
            </a:r>
            <a:r>
              <a:rPr lang="pt-BR" sz="2000" b="1" i="1" u="sng" cap="all" dirty="0">
                <a:solidFill>
                  <a:schemeClr val="accent6"/>
                </a:solidFill>
                <a:effectLst>
                  <a:outerShdw blurRad="38100" dist="38100" dir="2700000" algn="tl">
                    <a:srgbClr val="000000">
                      <a:alpha val="43137"/>
                    </a:srgbClr>
                  </a:outerShdw>
                </a:effectLst>
                <a:latin typeface="Arial" charset="0"/>
                <a:cs typeface="Arial" charset="0"/>
              </a:rPr>
              <a:t>dados </a:t>
            </a:r>
            <a:r>
              <a:rPr lang="pt-BR" sz="2000" b="1" i="1" u="sng" cap="all" dirty="0" smtClean="0">
                <a:solidFill>
                  <a:schemeClr val="accent6"/>
                </a:solidFill>
                <a:effectLst>
                  <a:outerShdw blurRad="38100" dist="38100" dir="2700000" algn="tl">
                    <a:srgbClr val="000000">
                      <a:alpha val="43137"/>
                    </a:srgbClr>
                  </a:outerShdw>
                </a:effectLst>
                <a:latin typeface="Arial" charset="0"/>
                <a:cs typeface="Arial" charset="0"/>
              </a:rPr>
              <a:t>pessoais</a:t>
            </a:r>
            <a:r>
              <a:rPr lang="pt-BR" sz="2000" b="1" i="1" cap="all" dirty="0" smtClean="0">
                <a:solidFill>
                  <a:schemeClr val="accent6"/>
                </a:solidFill>
                <a:effectLst>
                  <a:outerShdw blurRad="38100" dist="38100" dir="2700000" algn="tl">
                    <a:srgbClr val="000000">
                      <a:alpha val="43137"/>
                    </a:srgbClr>
                  </a:outerShdw>
                </a:effectLst>
                <a:latin typeface="Arial" charset="0"/>
                <a:cs typeface="Arial" charset="0"/>
              </a:rPr>
              <a:t>, </a:t>
            </a:r>
            <a:r>
              <a:rPr lang="pt-BR" sz="1600" b="1" i="1" cap="all" dirty="0">
                <a:solidFill>
                  <a:schemeClr val="accent6"/>
                </a:solidFill>
                <a:latin typeface="Arial" charset="0"/>
                <a:cs typeface="Arial" charset="0"/>
              </a:rPr>
              <a:t>na forma da </a:t>
            </a:r>
            <a:r>
              <a:rPr lang="pt-BR" sz="1600" b="1" i="1" cap="all" dirty="0" smtClean="0">
                <a:solidFill>
                  <a:schemeClr val="accent6"/>
                </a:solidFill>
                <a:latin typeface="Arial" charset="0"/>
                <a:cs typeface="Arial" charset="0"/>
              </a:rPr>
              <a:t>lei</a:t>
            </a:r>
          </a:p>
          <a:p>
            <a:endParaRPr lang="pt-BR" sz="2000" b="1" i="1" cap="all" dirty="0" smtClean="0">
              <a:solidFill>
                <a:schemeClr val="accent6"/>
              </a:solidFill>
              <a:effectLst>
                <a:outerShdw blurRad="38100" dist="38100" dir="2700000" algn="tl">
                  <a:srgbClr val="000000">
                    <a:alpha val="43137"/>
                  </a:srgbClr>
                </a:outerShdw>
              </a:effectLst>
              <a:latin typeface="Arial" charset="0"/>
              <a:cs typeface="Arial" charset="0"/>
            </a:endParaRPr>
          </a:p>
          <a:p>
            <a:r>
              <a:rPr lang="pt-BR" sz="2000" b="1" i="1" cap="all" dirty="0" smtClean="0">
                <a:solidFill>
                  <a:schemeClr val="accent6"/>
                </a:solidFill>
                <a:effectLst>
                  <a:outerShdw blurRad="38100" dist="38100" dir="2700000" algn="tl">
                    <a:srgbClr val="000000">
                      <a:alpha val="43137"/>
                    </a:srgbClr>
                  </a:outerShdw>
                </a:effectLst>
                <a:latin typeface="Arial" charset="0"/>
                <a:cs typeface="Arial" charset="0"/>
              </a:rPr>
              <a:t>Art</a:t>
            </a:r>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 </a:t>
            </a:r>
            <a:r>
              <a:rPr lang="pt-BR" sz="2000" b="1" i="1" cap="all" dirty="0" smtClean="0">
                <a:solidFill>
                  <a:schemeClr val="accent6"/>
                </a:solidFill>
                <a:effectLst>
                  <a:outerShdw blurRad="38100" dist="38100" dir="2700000" algn="tl">
                    <a:srgbClr val="000000">
                      <a:alpha val="43137"/>
                    </a:srgbClr>
                  </a:outerShdw>
                </a:effectLst>
                <a:latin typeface="Arial" charset="0"/>
                <a:cs typeface="Arial" charset="0"/>
              </a:rPr>
              <a:t>7º - </a:t>
            </a:r>
            <a:r>
              <a:rPr lang="pt-BR" sz="1600" b="1" i="1" cap="all" dirty="0" smtClean="0">
                <a:solidFill>
                  <a:schemeClr val="accent6"/>
                </a:solidFill>
                <a:latin typeface="Arial" charset="0"/>
                <a:cs typeface="Arial" charset="0"/>
              </a:rPr>
              <a:t>O </a:t>
            </a:r>
            <a:r>
              <a:rPr lang="pt-BR" sz="1600" b="1" i="1" cap="all" dirty="0">
                <a:solidFill>
                  <a:schemeClr val="accent6"/>
                </a:solidFill>
                <a:latin typeface="Arial" charset="0"/>
                <a:cs typeface="Arial" charset="0"/>
              </a:rPr>
              <a:t>acesso à internet é essencial ao exercício da cidadania, e ao usuário são assegurados os </a:t>
            </a:r>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seguintes direitos:</a:t>
            </a:r>
          </a:p>
          <a:p>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I - inviolabilidade da intimidade e da vida privada</a:t>
            </a:r>
            <a:r>
              <a:rPr lang="pt-BR" sz="1600" b="1" i="1" dirty="0"/>
              <a:t>, </a:t>
            </a:r>
            <a:r>
              <a:rPr lang="pt-BR" sz="1600" b="1" i="1" cap="all" dirty="0">
                <a:solidFill>
                  <a:schemeClr val="accent6"/>
                </a:solidFill>
                <a:latin typeface="Arial" charset="0"/>
                <a:cs typeface="Arial" charset="0"/>
              </a:rPr>
              <a:t>sua proteção e </a:t>
            </a:r>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indenização pelo dano material ou moral decorrente de sua violação;</a:t>
            </a:r>
          </a:p>
          <a:p>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II - inviolabilidade e sigilo do fluxo de suas comunicações pela internet</a:t>
            </a:r>
            <a:r>
              <a:rPr lang="pt-BR" sz="1600" b="1" i="1" dirty="0"/>
              <a:t>, </a:t>
            </a:r>
            <a:r>
              <a:rPr lang="pt-BR" sz="1600" b="1" i="1" cap="all" dirty="0">
                <a:solidFill>
                  <a:schemeClr val="accent6"/>
                </a:solidFill>
                <a:latin typeface="Arial" charset="0"/>
                <a:cs typeface="Arial" charset="0"/>
              </a:rPr>
              <a:t>salvo por ordem judicial, na forma da lei;</a:t>
            </a:r>
          </a:p>
          <a:p>
            <a:r>
              <a:rPr lang="pt-BR" sz="2000" b="1" i="1" cap="all" dirty="0" smtClean="0">
                <a:solidFill>
                  <a:schemeClr val="accent6"/>
                </a:solidFill>
                <a:effectLst>
                  <a:outerShdw blurRad="38100" dist="38100" dir="2700000" algn="tl">
                    <a:srgbClr val="000000">
                      <a:alpha val="43137"/>
                    </a:srgbClr>
                  </a:outerShdw>
                </a:effectLst>
                <a:latin typeface="Arial" charset="0"/>
                <a:cs typeface="Arial" charset="0"/>
              </a:rPr>
              <a:t>        III </a:t>
            </a:r>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 inviolabilidade e sigilo de suas </a:t>
            </a:r>
            <a:r>
              <a:rPr lang="pt-BR" sz="2000" b="1" i="1" cap="all" dirty="0" smtClean="0">
                <a:solidFill>
                  <a:schemeClr val="accent6"/>
                </a:solidFill>
                <a:effectLst>
                  <a:outerShdw blurRad="38100" dist="38100" dir="2700000" algn="tl">
                    <a:srgbClr val="000000">
                      <a:alpha val="43137"/>
                    </a:srgbClr>
                  </a:outerShdw>
                </a:effectLst>
                <a:latin typeface="Arial" charset="0"/>
                <a:cs typeface="Arial" charset="0"/>
              </a:rPr>
              <a:t>       	comunicações </a:t>
            </a:r>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privadas armazenadas, </a:t>
            </a:r>
            <a:r>
              <a:rPr lang="pt-BR" sz="1600" b="1" i="1" cap="all" dirty="0">
                <a:solidFill>
                  <a:schemeClr val="accent6"/>
                </a:solidFill>
                <a:latin typeface="Arial" charset="0"/>
                <a:cs typeface="Arial" charset="0"/>
              </a:rPr>
              <a:t>salvo por ordem </a:t>
            </a:r>
            <a:r>
              <a:rPr lang="pt-BR" sz="1600" b="1" i="1" cap="all" dirty="0" smtClean="0">
                <a:solidFill>
                  <a:schemeClr val="accent6"/>
                </a:solidFill>
                <a:latin typeface="Arial" charset="0"/>
                <a:cs typeface="Arial" charset="0"/>
              </a:rPr>
              <a:t>judicial</a:t>
            </a:r>
            <a:endParaRPr lang="pt-BR" sz="1600" b="1" i="1" cap="all" dirty="0">
              <a:solidFill>
                <a:schemeClr val="accent6"/>
              </a:solidFill>
              <a:latin typeface="Arial" charset="0"/>
              <a:cs typeface="Arial" charset="0"/>
            </a:endParaRPr>
          </a:p>
          <a:p>
            <a:endParaRPr lang="pt-BR" sz="1600" b="1" i="1" cap="all" dirty="0">
              <a:solidFill>
                <a:schemeClr val="accent6"/>
              </a:solidFill>
              <a:latin typeface="Arial" charset="0"/>
              <a:cs typeface="Arial" charset="0"/>
            </a:endParaRPr>
          </a:p>
          <a:p>
            <a:endParaRPr lang="pt-BR" sz="1600" b="1" i="1" cap="all" dirty="0" smtClean="0">
              <a:solidFill>
                <a:schemeClr val="accent6"/>
              </a:solidFill>
              <a:latin typeface="Arial" charset="0"/>
              <a:cs typeface="Arial" charset="0"/>
            </a:endParaRPr>
          </a:p>
          <a:p>
            <a:endParaRPr lang="pt-BR" sz="1600" b="1" i="1" cap="all" dirty="0">
              <a:solidFill>
                <a:schemeClr val="accent6"/>
              </a:solidFill>
              <a:latin typeface="Arial" charset="0"/>
              <a:cs typeface="Arial" charset="0"/>
            </a:endParaRPr>
          </a:p>
          <a:p>
            <a:endParaRPr lang="pt-BR" sz="1600" b="1" i="1" cap="all" dirty="0">
              <a:solidFill>
                <a:schemeClr val="accent6"/>
              </a:solidFill>
              <a:latin typeface="Arial" charset="0"/>
              <a:cs typeface="Arial" charset="0"/>
            </a:endParaRPr>
          </a:p>
        </p:txBody>
      </p:sp>
    </p:spTree>
    <p:extLst>
      <p:ext uri="{BB962C8B-B14F-4D97-AF65-F5344CB8AC3E}">
        <p14:creationId xmlns:p14="http://schemas.microsoft.com/office/powerpoint/2010/main" val="31156460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8458" y="820271"/>
            <a:ext cx="4774577" cy="6021273"/>
          </a:xfrm>
          <a:prstGeom prst="rect">
            <a:avLst/>
          </a:prstGeom>
        </p:spPr>
      </p:pic>
      <p:grpSp>
        <p:nvGrpSpPr>
          <p:cNvPr id="5" name="Grupo 4"/>
          <p:cNvGrpSpPr/>
          <p:nvPr/>
        </p:nvGrpSpPr>
        <p:grpSpPr>
          <a:xfrm>
            <a:off x="0" y="-1"/>
            <a:ext cx="9144000" cy="2948670"/>
            <a:chOff x="0" y="349623"/>
            <a:chExt cx="9144000" cy="2948670"/>
          </a:xfrm>
        </p:grpSpPr>
        <p:sp>
          <p:nvSpPr>
            <p:cNvPr id="6" name="Retângulo 5"/>
            <p:cNvSpPr/>
            <p:nvPr/>
          </p:nvSpPr>
          <p:spPr>
            <a:xfrm>
              <a:off x="0" y="2941946"/>
              <a:ext cx="9144000" cy="356347"/>
            </a:xfrm>
            <a:prstGeom prst="rect">
              <a:avLst/>
            </a:prstGeom>
            <a:solidFill>
              <a:srgbClr val="FF00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0" y="349623"/>
              <a:ext cx="9144000" cy="2770497"/>
            </a:xfrm>
            <a:prstGeom prst="rect">
              <a:avLst/>
            </a:prstGeom>
            <a:solidFill>
              <a:srgbClr val="00206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pic>
        <p:nvPicPr>
          <p:cNvPr id="9" name="Imagem 8"/>
          <p:cNvPicPr>
            <a:picLocks noChangeAspect="1"/>
          </p:cNvPicPr>
          <p:nvPr/>
        </p:nvPicPr>
        <p:blipFill rotWithShape="1">
          <a:blip r:embed="rId3" cstate="print">
            <a:extLst>
              <a:ext uri="{28A0092B-C50C-407E-A947-70E740481C1C}">
                <a14:useLocalDpi xmlns:a14="http://schemas.microsoft.com/office/drawing/2010/main"/>
              </a:ext>
            </a:extLst>
          </a:blip>
          <a:srcRect l="-1587" t="12113" r="1587" b="8608"/>
          <a:stretch/>
        </p:blipFill>
        <p:spPr>
          <a:xfrm>
            <a:off x="0" y="3143095"/>
            <a:ext cx="2093290" cy="730990"/>
          </a:xfrm>
          <a:prstGeom prst="rect">
            <a:avLst/>
          </a:prstGeom>
        </p:spPr>
      </p:pic>
      <p:pic>
        <p:nvPicPr>
          <p:cNvPr id="10" name="Imagem 9"/>
          <p:cNvPicPr>
            <a:picLocks noChangeAspect="1"/>
          </p:cNvPicPr>
          <p:nvPr/>
        </p:nvPicPr>
        <p:blipFill rotWithShape="1">
          <a:blip r:embed="rId4" cstate="print">
            <a:extLst>
              <a:ext uri="{28A0092B-C50C-407E-A947-70E740481C1C}">
                <a14:useLocalDpi xmlns:a14="http://schemas.microsoft.com/office/drawing/2010/main"/>
              </a:ext>
            </a:extLst>
          </a:blip>
          <a:srcRect l="5585" t="3226" r="5526" b="7426"/>
          <a:stretch/>
        </p:blipFill>
        <p:spPr>
          <a:xfrm>
            <a:off x="157476" y="4037102"/>
            <a:ext cx="1780505" cy="1112816"/>
          </a:xfrm>
          <a:prstGeom prst="rect">
            <a:avLst/>
          </a:prstGeom>
        </p:spPr>
      </p:pic>
      <p:pic>
        <p:nvPicPr>
          <p:cNvPr id="11" name="Imagem 10"/>
          <p:cNvPicPr>
            <a:picLocks noChangeAspect="1"/>
          </p:cNvPicPr>
          <p:nvPr/>
        </p:nvPicPr>
        <p:blipFill rotWithShape="1">
          <a:blip r:embed="rId5" cstate="print">
            <a:extLst>
              <a:ext uri="{28A0092B-C50C-407E-A947-70E740481C1C}">
                <a14:useLocalDpi xmlns:a14="http://schemas.microsoft.com/office/drawing/2010/main"/>
              </a:ext>
            </a:extLst>
          </a:blip>
          <a:srcRect l="3855" t="11004"/>
          <a:stretch/>
        </p:blipFill>
        <p:spPr>
          <a:xfrm>
            <a:off x="2300044" y="3099917"/>
            <a:ext cx="1888414" cy="730990"/>
          </a:xfrm>
          <a:prstGeom prst="rect">
            <a:avLst/>
          </a:prstGeom>
        </p:spPr>
      </p:pic>
      <p:pic>
        <p:nvPicPr>
          <p:cNvPr id="12" name="Imagem 11"/>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264123" y="3982155"/>
            <a:ext cx="2207204" cy="1236034"/>
          </a:xfrm>
          <a:prstGeom prst="rect">
            <a:avLst/>
          </a:prstGeom>
        </p:spPr>
      </p:pic>
      <p:sp>
        <p:nvSpPr>
          <p:cNvPr id="14" name="CaixaDeTexto 13"/>
          <p:cNvSpPr txBox="1"/>
          <p:nvPr/>
        </p:nvSpPr>
        <p:spPr>
          <a:xfrm>
            <a:off x="3795388" y="1161338"/>
            <a:ext cx="4716356" cy="1862048"/>
          </a:xfrm>
          <a:prstGeom prst="rect">
            <a:avLst/>
          </a:prstGeom>
          <a:noFill/>
        </p:spPr>
        <p:txBody>
          <a:bodyPr wrap="none" rtlCol="0">
            <a:spAutoFit/>
          </a:bodyPr>
          <a:lstStyle/>
          <a:p>
            <a:r>
              <a:rPr lang="pt-BR" sz="11500" dirty="0" smtClean="0">
                <a:solidFill>
                  <a:schemeClr val="bg1"/>
                </a:solidFill>
                <a:latin typeface="Segoe Light" panose="020B0302040504020203" pitchFamily="34" charset="0"/>
              </a:rPr>
              <a:t>A ABES</a:t>
            </a:r>
            <a:endParaRPr lang="pt-BR" sz="8800" dirty="0">
              <a:solidFill>
                <a:schemeClr val="bg1"/>
              </a:solidFill>
              <a:latin typeface="Segoe Pro" panose="020B0502040504020203" pitchFamily="34" charset="0"/>
            </a:endParaRPr>
          </a:p>
        </p:txBody>
      </p:sp>
      <p:sp>
        <p:nvSpPr>
          <p:cNvPr id="15" name="CaixaDeTexto 14"/>
          <p:cNvSpPr txBox="1"/>
          <p:nvPr/>
        </p:nvSpPr>
        <p:spPr>
          <a:xfrm>
            <a:off x="157476" y="6224401"/>
            <a:ext cx="1842107" cy="369332"/>
          </a:xfrm>
          <a:prstGeom prst="rect">
            <a:avLst/>
          </a:prstGeom>
          <a:noFill/>
        </p:spPr>
        <p:txBody>
          <a:bodyPr wrap="none" rtlCol="0">
            <a:spAutoFit/>
          </a:bodyPr>
          <a:lstStyle/>
          <a:p>
            <a:r>
              <a:rPr lang="pt-BR" dirty="0" smtClean="0">
                <a:solidFill>
                  <a:srgbClr val="C00000"/>
                </a:solidFill>
                <a:latin typeface="Segoe Pro" panose="020B0502040504020203" pitchFamily="34" charset="0"/>
              </a:rPr>
              <a:t>www.abes.org.br</a:t>
            </a:r>
            <a:endParaRPr lang="pt-BR" dirty="0">
              <a:solidFill>
                <a:srgbClr val="C00000"/>
              </a:solidFill>
              <a:latin typeface="Segoe Pro" panose="020B0502040504020203" pitchFamily="34" charset="0"/>
            </a:endParaRPr>
          </a:p>
        </p:txBody>
      </p:sp>
      <p:pic>
        <p:nvPicPr>
          <p:cNvPr id="13" name="Picture 2" descr="X:\Executivo\ABES - Genéricos\Material_ Marca 2012\Arquivos Open Box\VERSOES LOGOS\LOGO ABES + PILARES\jpg\cmyk\Logo_ABES_Pilares_Colorido.jpg"/>
          <p:cNvPicPr>
            <a:picLocks noChangeAspect="1" noChangeArrowheads="1"/>
          </p:cNvPicPr>
          <p:nvPr/>
        </p:nvPicPr>
        <p:blipFill rotWithShape="1">
          <a:blip r:embed="rId7" cstate="print"/>
          <a:srcRect l="5115" t="13687" r="38115" b="13829"/>
          <a:stretch/>
        </p:blipFill>
        <p:spPr bwMode="auto">
          <a:xfrm>
            <a:off x="8018155" y="6304433"/>
            <a:ext cx="944880" cy="422883"/>
          </a:xfrm>
          <a:prstGeom prst="rect">
            <a:avLst/>
          </a:prstGeom>
          <a:noFill/>
        </p:spPr>
      </p:pic>
    </p:spTree>
    <p:extLst>
      <p:ext uri="{BB962C8B-B14F-4D97-AF65-F5344CB8AC3E}">
        <p14:creationId xmlns:p14="http://schemas.microsoft.com/office/powerpoint/2010/main" val="6470498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ppt_y</p:attrName>
                                        </p:attrNameLst>
                                      </p:cBhvr>
                                      <p:tavLst>
                                        <p:tav tm="0">
                                          <p:val>
                                            <p:strVal val="#ppt_y-#ppt_h*1.125000"/>
                                          </p:val>
                                        </p:tav>
                                        <p:tav tm="100000">
                                          <p:val>
                                            <p:strVal val="#ppt_y"/>
                                          </p:val>
                                        </p:tav>
                                      </p:tavLst>
                                    </p:anim>
                                    <p:animEffect transition="in" filter="wipe(down)">
                                      <p:cBhvr>
                                        <p:cTn id="13" dur="500"/>
                                        <p:tgtEl>
                                          <p:spTgt spid="9"/>
                                        </p:tgtEl>
                                      </p:cBhvr>
                                    </p:animEffect>
                                  </p:childTnLst>
                                </p:cTn>
                              </p:par>
                            </p:childTnLst>
                          </p:cTn>
                        </p:par>
                        <p:par>
                          <p:cTn id="14" fill="hold">
                            <p:stCondLst>
                              <p:cond delay="1000"/>
                            </p:stCondLst>
                            <p:childTnLst>
                              <p:par>
                                <p:cTn id="15" presetID="12" presetClass="entr" presetSubtype="1"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p:tgtEl>
                                          <p:spTgt spid="11"/>
                                        </p:tgtEl>
                                        <p:attrNameLst>
                                          <p:attrName>ppt_y</p:attrName>
                                        </p:attrNameLst>
                                      </p:cBhvr>
                                      <p:tavLst>
                                        <p:tav tm="0">
                                          <p:val>
                                            <p:strVal val="#ppt_y-#ppt_h*1.125000"/>
                                          </p:val>
                                        </p:tav>
                                        <p:tav tm="100000">
                                          <p:val>
                                            <p:strVal val="#ppt_y"/>
                                          </p:val>
                                        </p:tav>
                                      </p:tavLst>
                                    </p:anim>
                                    <p:animEffect transition="in" filter="wipe(down)">
                                      <p:cBhvr>
                                        <p:cTn id="18" dur="500"/>
                                        <p:tgtEl>
                                          <p:spTgt spid="11"/>
                                        </p:tgtEl>
                                      </p:cBhvr>
                                    </p:animEffect>
                                  </p:childTnLst>
                                </p:cTn>
                              </p:par>
                            </p:childTnLst>
                          </p:cTn>
                        </p:par>
                        <p:par>
                          <p:cTn id="19" fill="hold">
                            <p:stCondLst>
                              <p:cond delay="1500"/>
                            </p:stCondLst>
                            <p:childTnLst>
                              <p:par>
                                <p:cTn id="20" presetID="12" presetClass="entr" presetSubtype="1"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p:tgtEl>
                                          <p:spTgt spid="10"/>
                                        </p:tgtEl>
                                        <p:attrNameLst>
                                          <p:attrName>ppt_y</p:attrName>
                                        </p:attrNameLst>
                                      </p:cBhvr>
                                      <p:tavLst>
                                        <p:tav tm="0">
                                          <p:val>
                                            <p:strVal val="#ppt_y-#ppt_h*1.125000"/>
                                          </p:val>
                                        </p:tav>
                                        <p:tav tm="100000">
                                          <p:val>
                                            <p:strVal val="#ppt_y"/>
                                          </p:val>
                                        </p:tav>
                                      </p:tavLst>
                                    </p:anim>
                                    <p:animEffect transition="in" filter="wipe(down)">
                                      <p:cBhvr>
                                        <p:cTn id="23" dur="500"/>
                                        <p:tgtEl>
                                          <p:spTgt spid="10"/>
                                        </p:tgtEl>
                                      </p:cBhvr>
                                    </p:animEffect>
                                  </p:childTnLst>
                                </p:cTn>
                              </p:par>
                            </p:childTnLst>
                          </p:cTn>
                        </p:par>
                        <p:par>
                          <p:cTn id="24" fill="hold">
                            <p:stCondLst>
                              <p:cond delay="2000"/>
                            </p:stCondLst>
                            <p:childTnLst>
                              <p:par>
                                <p:cTn id="25" presetID="12" presetClass="entr" presetSubtype="1"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ppt_y</p:attrName>
                                        </p:attrNameLst>
                                      </p:cBhvr>
                                      <p:tavLst>
                                        <p:tav tm="0">
                                          <p:val>
                                            <p:strVal val="#ppt_y-#ppt_h*1.125000"/>
                                          </p:val>
                                        </p:tav>
                                        <p:tav tm="100000">
                                          <p:val>
                                            <p:strVal val="#ppt_y"/>
                                          </p:val>
                                        </p:tav>
                                      </p:tavLst>
                                    </p:anim>
                                    <p:animEffect transition="in" filter="wipe(down)">
                                      <p:cBhvr>
                                        <p:cTn id="28" dur="500"/>
                                        <p:tgtEl>
                                          <p:spTgt spid="1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6093296"/>
            <a:ext cx="1152128" cy="562362"/>
          </a:xfrm>
          <a:prstGeom prst="rect">
            <a:avLst/>
          </a:prstGeom>
        </p:spPr>
      </p:pic>
      <p:sp>
        <p:nvSpPr>
          <p:cNvPr id="3" name="Retângulo 2"/>
          <p:cNvSpPr/>
          <p:nvPr/>
        </p:nvSpPr>
        <p:spPr>
          <a:xfrm>
            <a:off x="971600" y="400590"/>
            <a:ext cx="7038528" cy="5816977"/>
          </a:xfrm>
          <a:prstGeom prst="rect">
            <a:avLst/>
          </a:prstGeom>
        </p:spPr>
        <p:txBody>
          <a:bodyPr wrap="square">
            <a:spAutoFit/>
          </a:bodyPr>
          <a:lstStyle/>
          <a:p>
            <a:r>
              <a:rPr lang="pt-BR" sz="1600" b="1" i="1" u="sng" cap="all" dirty="0" smtClean="0">
                <a:solidFill>
                  <a:srgbClr val="C5157E"/>
                </a:solidFill>
                <a:effectLst>
                  <a:outerShdw blurRad="38100" dist="38100" dir="2700000" algn="tl">
                    <a:srgbClr val="000000">
                      <a:alpha val="43137"/>
                    </a:srgbClr>
                  </a:outerShdw>
                </a:effectLst>
                <a:latin typeface="Arial" charset="0"/>
                <a:cs typeface="Arial" charset="0"/>
              </a:rPr>
              <a:t>Lei nº 12.965/2014 – MARCO CIVIL</a:t>
            </a:r>
            <a:endParaRPr lang="pt-BR" sz="1600" b="1" i="1" u="sng" cap="all" dirty="0">
              <a:solidFill>
                <a:srgbClr val="C5157E"/>
              </a:solidFill>
              <a:effectLst>
                <a:outerShdw blurRad="38100" dist="38100" dir="2700000" algn="tl">
                  <a:srgbClr val="000000">
                    <a:alpha val="43137"/>
                  </a:srgbClr>
                </a:outerShdw>
              </a:effectLst>
              <a:latin typeface="Arial" charset="0"/>
              <a:cs typeface="Arial" charset="0"/>
            </a:endParaRPr>
          </a:p>
          <a:p>
            <a:endParaRPr lang="pt-BR" sz="1600" b="1" i="1" u="sng" cap="all" dirty="0" smtClean="0">
              <a:solidFill>
                <a:srgbClr val="C5157E"/>
              </a:solidFill>
              <a:effectLst>
                <a:outerShdw blurRad="38100" dist="38100" dir="2700000" algn="tl">
                  <a:srgbClr val="000000">
                    <a:alpha val="43137"/>
                  </a:srgbClr>
                </a:outerShdw>
              </a:effectLst>
              <a:latin typeface="Arial" charset="0"/>
              <a:cs typeface="Arial" charset="0"/>
            </a:endParaRPr>
          </a:p>
          <a:p>
            <a:r>
              <a:rPr lang="pt-BR" sz="2000" b="1" i="1" cap="all" dirty="0" smtClean="0">
                <a:solidFill>
                  <a:schemeClr val="accent6"/>
                </a:solidFill>
                <a:effectLst>
                  <a:outerShdw blurRad="38100" dist="38100" dir="2700000" algn="tl">
                    <a:srgbClr val="000000">
                      <a:alpha val="43137"/>
                    </a:srgbClr>
                  </a:outerShdw>
                </a:effectLst>
                <a:latin typeface="Arial" charset="0"/>
                <a:cs typeface="Arial" charset="0"/>
              </a:rPr>
              <a:t>Art</a:t>
            </a:r>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 </a:t>
            </a:r>
            <a:r>
              <a:rPr lang="pt-BR" sz="2000" b="1" i="1" cap="all" dirty="0" smtClean="0">
                <a:solidFill>
                  <a:schemeClr val="accent6"/>
                </a:solidFill>
                <a:effectLst>
                  <a:outerShdw blurRad="38100" dist="38100" dir="2700000" algn="tl">
                    <a:srgbClr val="000000">
                      <a:alpha val="43137"/>
                    </a:srgbClr>
                  </a:outerShdw>
                </a:effectLst>
                <a:latin typeface="Arial" charset="0"/>
                <a:cs typeface="Arial" charset="0"/>
              </a:rPr>
              <a:t>7º - </a:t>
            </a:r>
            <a:r>
              <a:rPr lang="pt-BR" sz="1600" b="1" i="1" cap="all" dirty="0" smtClean="0">
                <a:solidFill>
                  <a:schemeClr val="accent6"/>
                </a:solidFill>
                <a:latin typeface="Arial" charset="0"/>
                <a:cs typeface="Arial" charset="0"/>
              </a:rPr>
              <a:t>O </a:t>
            </a:r>
            <a:r>
              <a:rPr lang="pt-BR" sz="1600" b="1" i="1" cap="all" dirty="0">
                <a:solidFill>
                  <a:schemeClr val="accent6"/>
                </a:solidFill>
                <a:latin typeface="Arial" charset="0"/>
                <a:cs typeface="Arial" charset="0"/>
              </a:rPr>
              <a:t>acesso à internet é essencial ao exercício da cidadania, e ao usuário são </a:t>
            </a:r>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assegurados os seguintes direitos</a:t>
            </a:r>
            <a:r>
              <a:rPr lang="pt-BR" sz="2000" b="1" i="1" cap="all" dirty="0" smtClean="0">
                <a:solidFill>
                  <a:schemeClr val="accent6"/>
                </a:solidFill>
                <a:effectLst>
                  <a:outerShdw blurRad="38100" dist="38100" dir="2700000" algn="tl">
                    <a:srgbClr val="000000">
                      <a:alpha val="43137"/>
                    </a:srgbClr>
                  </a:outerShdw>
                </a:effectLst>
                <a:latin typeface="Arial" charset="0"/>
                <a:cs typeface="Arial" charset="0"/>
              </a:rPr>
              <a:t>:</a:t>
            </a:r>
          </a:p>
          <a:p>
            <a:endParaRPr lang="pt-BR" sz="2000" b="1" i="1" cap="all" dirty="0">
              <a:solidFill>
                <a:schemeClr val="accent6"/>
              </a:solidFill>
              <a:effectLst>
                <a:outerShdw blurRad="38100" dist="38100" dir="2700000" algn="tl">
                  <a:srgbClr val="000000">
                    <a:alpha val="43137"/>
                  </a:srgbClr>
                </a:outerShdw>
              </a:effectLst>
              <a:latin typeface="Arial" charset="0"/>
              <a:cs typeface="Arial" charset="0"/>
            </a:endParaRPr>
          </a:p>
          <a:p>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VII - não fornecimento a terceiros de seus </a:t>
            </a:r>
            <a:r>
              <a:rPr lang="pt-BR" sz="2000" b="1" i="1" u="sng" cap="all" dirty="0">
                <a:solidFill>
                  <a:schemeClr val="accent6"/>
                </a:solidFill>
                <a:effectLst>
                  <a:outerShdw blurRad="38100" dist="38100" dir="2700000" algn="tl">
                    <a:srgbClr val="000000">
                      <a:alpha val="43137"/>
                    </a:srgbClr>
                  </a:outerShdw>
                </a:effectLst>
                <a:latin typeface="Arial" charset="0"/>
                <a:cs typeface="Arial" charset="0"/>
              </a:rPr>
              <a:t>dados pessoais,</a:t>
            </a:r>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 </a:t>
            </a:r>
            <a:r>
              <a:rPr lang="pt-BR" sz="1600" b="1" i="1" cap="all" dirty="0">
                <a:solidFill>
                  <a:schemeClr val="accent6"/>
                </a:solidFill>
                <a:latin typeface="Arial" charset="0"/>
                <a:cs typeface="Arial" charset="0"/>
              </a:rPr>
              <a:t>inclusive registros de conexão, e de acesso a aplicações de internet, </a:t>
            </a:r>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salvo mediante consentimento </a:t>
            </a:r>
            <a:r>
              <a:rPr lang="pt-BR" sz="1600" b="1" i="1" cap="all" dirty="0">
                <a:solidFill>
                  <a:schemeClr val="accent6"/>
                </a:solidFill>
                <a:latin typeface="Arial" charset="0"/>
                <a:cs typeface="Arial" charset="0"/>
              </a:rPr>
              <a:t>livre, </a:t>
            </a:r>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expresso</a:t>
            </a:r>
            <a:r>
              <a:rPr lang="pt-BR" sz="1600" b="1" i="1" cap="all" dirty="0">
                <a:solidFill>
                  <a:schemeClr val="accent6"/>
                </a:solidFill>
                <a:latin typeface="Arial" charset="0"/>
                <a:cs typeface="Arial" charset="0"/>
              </a:rPr>
              <a:t> e informado ou nas hipóteses previstas em lei</a:t>
            </a:r>
            <a:r>
              <a:rPr lang="pt-BR" sz="1600" b="1" i="1" cap="all" dirty="0" smtClean="0">
                <a:solidFill>
                  <a:schemeClr val="accent6"/>
                </a:solidFill>
                <a:latin typeface="Arial" charset="0"/>
                <a:cs typeface="Arial" charset="0"/>
              </a:rPr>
              <a:t>;</a:t>
            </a:r>
          </a:p>
          <a:p>
            <a:endParaRPr lang="pt-BR" sz="1600" b="1" i="1" cap="all" dirty="0">
              <a:solidFill>
                <a:schemeClr val="accent6"/>
              </a:solidFill>
              <a:latin typeface="Arial" charset="0"/>
              <a:cs typeface="Arial" charset="0"/>
            </a:endParaRPr>
          </a:p>
          <a:p>
            <a:r>
              <a:rPr lang="pt-BR" sz="1600" b="1" i="1" cap="all" dirty="0">
                <a:solidFill>
                  <a:schemeClr val="accent6"/>
                </a:solidFill>
                <a:latin typeface="Arial" charset="0"/>
                <a:cs typeface="Arial" charset="0"/>
              </a:rPr>
              <a:t>VIII - informações claras e completas sobre coleta, uso, armazenamento, tratamento e </a:t>
            </a:r>
            <a:r>
              <a:rPr lang="pt-BR" sz="2000" b="1" i="1" u="sng" cap="all" dirty="0">
                <a:solidFill>
                  <a:schemeClr val="accent6"/>
                </a:solidFill>
                <a:effectLst>
                  <a:outerShdw blurRad="38100" dist="38100" dir="2700000" algn="tl">
                    <a:srgbClr val="000000">
                      <a:alpha val="43137"/>
                    </a:srgbClr>
                  </a:outerShdw>
                </a:effectLst>
                <a:latin typeface="Arial" charset="0"/>
                <a:cs typeface="Arial" charset="0"/>
              </a:rPr>
              <a:t>proteção de seus dados pessoais</a:t>
            </a:r>
            <a:r>
              <a:rPr lang="pt-BR" sz="1600" b="1" i="1" u="sng" cap="all" dirty="0">
                <a:solidFill>
                  <a:schemeClr val="accent6"/>
                </a:solidFill>
                <a:latin typeface="Arial" charset="0"/>
                <a:cs typeface="Arial" charset="0"/>
              </a:rPr>
              <a:t>,</a:t>
            </a:r>
            <a:r>
              <a:rPr lang="pt-BR" sz="1600" b="1" i="1" dirty="0"/>
              <a:t> </a:t>
            </a:r>
            <a:r>
              <a:rPr lang="pt-BR" sz="1600" b="1" i="1" cap="all" dirty="0">
                <a:solidFill>
                  <a:schemeClr val="accent6"/>
                </a:solidFill>
                <a:latin typeface="Arial" charset="0"/>
                <a:cs typeface="Arial" charset="0"/>
              </a:rPr>
              <a:t>que somente poderão ser utilizados para finalidades que</a:t>
            </a:r>
            <a:r>
              <a:rPr lang="pt-BR" sz="1600" b="1" i="1" cap="all" dirty="0" smtClean="0">
                <a:solidFill>
                  <a:schemeClr val="accent6"/>
                </a:solidFill>
                <a:latin typeface="Arial" charset="0"/>
                <a:cs typeface="Arial" charset="0"/>
              </a:rPr>
              <a:t>: a</a:t>
            </a:r>
            <a:r>
              <a:rPr lang="pt-BR" sz="1600" b="1" i="1" cap="all" dirty="0">
                <a:solidFill>
                  <a:schemeClr val="accent6"/>
                </a:solidFill>
                <a:latin typeface="Arial" charset="0"/>
                <a:cs typeface="Arial" charset="0"/>
              </a:rPr>
              <a:t>) justifiquem sua coleta;</a:t>
            </a:r>
          </a:p>
          <a:p>
            <a:r>
              <a:rPr lang="pt-BR" sz="1600" b="1" i="1" cap="all" dirty="0">
                <a:solidFill>
                  <a:schemeClr val="accent6"/>
                </a:solidFill>
                <a:latin typeface="Arial" charset="0"/>
                <a:cs typeface="Arial" charset="0"/>
              </a:rPr>
              <a:t>não sejam vedadas pela legislação; e</a:t>
            </a:r>
          </a:p>
          <a:p>
            <a:r>
              <a:rPr lang="pt-BR" sz="1600" b="1" i="1" cap="all" dirty="0">
                <a:solidFill>
                  <a:schemeClr val="accent6"/>
                </a:solidFill>
                <a:latin typeface="Arial" charset="0"/>
                <a:cs typeface="Arial" charset="0"/>
              </a:rPr>
              <a:t>c) </a:t>
            </a:r>
            <a:r>
              <a:rPr lang="pt-BR" sz="2000" b="1" i="1" u="sng" cap="all" dirty="0">
                <a:solidFill>
                  <a:schemeClr val="accent6"/>
                </a:solidFill>
                <a:effectLst>
                  <a:outerShdw blurRad="38100" dist="38100" dir="2700000" algn="tl">
                    <a:srgbClr val="000000">
                      <a:alpha val="43137"/>
                    </a:srgbClr>
                  </a:outerShdw>
                </a:effectLst>
                <a:latin typeface="Arial" charset="0"/>
                <a:cs typeface="Arial" charset="0"/>
              </a:rPr>
              <a:t>estejam especificadas nos contratos de prestação de serviços ou em termos de uso de aplicações de internet</a:t>
            </a:r>
            <a:r>
              <a:rPr lang="pt-BR" sz="1600" b="1" i="1" cap="all" dirty="0" smtClean="0">
                <a:solidFill>
                  <a:schemeClr val="accent6"/>
                </a:solidFill>
                <a:latin typeface="Arial" charset="0"/>
                <a:cs typeface="Arial" charset="0"/>
              </a:rPr>
              <a:t>;</a:t>
            </a:r>
            <a:endParaRPr lang="pt-BR" sz="1600" b="1" i="1" cap="all" dirty="0">
              <a:solidFill>
                <a:schemeClr val="accent6"/>
              </a:solidFill>
              <a:latin typeface="Arial" charset="0"/>
              <a:cs typeface="Arial" charset="0"/>
            </a:endParaRPr>
          </a:p>
        </p:txBody>
      </p:sp>
    </p:spTree>
    <p:extLst>
      <p:ext uri="{BB962C8B-B14F-4D97-AF65-F5344CB8AC3E}">
        <p14:creationId xmlns:p14="http://schemas.microsoft.com/office/powerpoint/2010/main" val="11437760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6093296"/>
            <a:ext cx="1152128" cy="562362"/>
          </a:xfrm>
          <a:prstGeom prst="rect">
            <a:avLst/>
          </a:prstGeom>
        </p:spPr>
      </p:pic>
      <p:sp>
        <p:nvSpPr>
          <p:cNvPr id="3" name="Retângulo 2"/>
          <p:cNvSpPr/>
          <p:nvPr/>
        </p:nvSpPr>
        <p:spPr>
          <a:xfrm>
            <a:off x="971600" y="400590"/>
            <a:ext cx="7038528" cy="4339650"/>
          </a:xfrm>
          <a:prstGeom prst="rect">
            <a:avLst/>
          </a:prstGeom>
        </p:spPr>
        <p:txBody>
          <a:bodyPr wrap="square">
            <a:spAutoFit/>
          </a:bodyPr>
          <a:lstStyle/>
          <a:p>
            <a:r>
              <a:rPr lang="pt-BR" sz="1600" b="1" i="1" u="sng" cap="all" dirty="0" smtClean="0">
                <a:solidFill>
                  <a:srgbClr val="C5157E"/>
                </a:solidFill>
                <a:effectLst>
                  <a:outerShdw blurRad="38100" dist="38100" dir="2700000" algn="tl">
                    <a:srgbClr val="000000">
                      <a:alpha val="43137"/>
                    </a:srgbClr>
                  </a:outerShdw>
                </a:effectLst>
                <a:latin typeface="Arial" charset="0"/>
                <a:cs typeface="Arial" charset="0"/>
              </a:rPr>
              <a:t>Lei nº 12.965/2014 – MARCO CIVIL</a:t>
            </a:r>
            <a:endParaRPr lang="pt-BR" sz="1600" b="1" i="1" u="sng" cap="all" dirty="0">
              <a:solidFill>
                <a:srgbClr val="C5157E"/>
              </a:solidFill>
              <a:effectLst>
                <a:outerShdw blurRad="38100" dist="38100" dir="2700000" algn="tl">
                  <a:srgbClr val="000000">
                    <a:alpha val="43137"/>
                  </a:srgbClr>
                </a:outerShdw>
              </a:effectLst>
              <a:latin typeface="Arial" charset="0"/>
              <a:cs typeface="Arial" charset="0"/>
            </a:endParaRPr>
          </a:p>
          <a:p>
            <a:endParaRPr lang="pt-BR" sz="1600" b="1" i="1" u="sng" cap="all" dirty="0" smtClean="0">
              <a:solidFill>
                <a:srgbClr val="C5157E"/>
              </a:solidFill>
              <a:effectLst>
                <a:outerShdw blurRad="38100" dist="38100" dir="2700000" algn="tl">
                  <a:srgbClr val="000000">
                    <a:alpha val="43137"/>
                  </a:srgbClr>
                </a:outerShdw>
              </a:effectLst>
              <a:latin typeface="Arial" charset="0"/>
              <a:cs typeface="Arial" charset="0"/>
            </a:endParaRPr>
          </a:p>
          <a:p>
            <a:r>
              <a:rPr lang="pt-BR" sz="2000" b="1" i="1" cap="all" dirty="0" smtClean="0">
                <a:solidFill>
                  <a:schemeClr val="accent6"/>
                </a:solidFill>
                <a:effectLst>
                  <a:outerShdw blurRad="38100" dist="38100" dir="2700000" algn="tl">
                    <a:srgbClr val="000000">
                      <a:alpha val="43137"/>
                    </a:srgbClr>
                  </a:outerShdw>
                </a:effectLst>
                <a:latin typeface="Arial" charset="0"/>
                <a:cs typeface="Arial" charset="0"/>
              </a:rPr>
              <a:t>Art</a:t>
            </a:r>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 </a:t>
            </a:r>
            <a:r>
              <a:rPr lang="pt-BR" sz="2000" b="1" i="1" cap="all" dirty="0" smtClean="0">
                <a:solidFill>
                  <a:schemeClr val="accent6"/>
                </a:solidFill>
                <a:effectLst>
                  <a:outerShdw blurRad="38100" dist="38100" dir="2700000" algn="tl">
                    <a:srgbClr val="000000">
                      <a:alpha val="43137"/>
                    </a:srgbClr>
                  </a:outerShdw>
                </a:effectLst>
                <a:latin typeface="Arial" charset="0"/>
                <a:cs typeface="Arial" charset="0"/>
              </a:rPr>
              <a:t>7º - </a:t>
            </a:r>
          </a:p>
          <a:p>
            <a:r>
              <a:rPr lang="pt-BR" sz="2000" b="1" i="1" cap="all" dirty="0" smtClean="0">
                <a:solidFill>
                  <a:schemeClr val="accent6"/>
                </a:solidFill>
                <a:effectLst>
                  <a:outerShdw blurRad="38100" dist="38100" dir="2700000" algn="tl">
                    <a:srgbClr val="000000">
                      <a:alpha val="43137"/>
                    </a:srgbClr>
                  </a:outerShdw>
                </a:effectLst>
                <a:latin typeface="Arial" charset="0"/>
                <a:cs typeface="Arial" charset="0"/>
              </a:rPr>
              <a:t>IX </a:t>
            </a:r>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 consentimento expresso sobre coleta, uso, armazenamento e tratamento </a:t>
            </a:r>
            <a:r>
              <a:rPr lang="pt-BR" sz="2000" b="1" i="1" u="sng" cap="all" dirty="0">
                <a:solidFill>
                  <a:schemeClr val="accent6"/>
                </a:solidFill>
                <a:effectLst>
                  <a:outerShdw blurRad="38100" dist="38100" dir="2700000" algn="tl">
                    <a:srgbClr val="000000">
                      <a:alpha val="43137"/>
                    </a:srgbClr>
                  </a:outerShdw>
                </a:effectLst>
                <a:latin typeface="Arial" charset="0"/>
                <a:cs typeface="Arial" charset="0"/>
              </a:rPr>
              <a:t>de dados pessoais</a:t>
            </a:r>
            <a:r>
              <a:rPr lang="pt-BR" sz="1600" b="1" i="1" u="sng" dirty="0"/>
              <a:t>,</a:t>
            </a:r>
            <a:r>
              <a:rPr lang="pt-BR" sz="1600" b="1" i="1" dirty="0"/>
              <a:t> </a:t>
            </a:r>
            <a:r>
              <a:rPr lang="pt-BR" sz="1600" b="1" i="1" cap="all" dirty="0">
                <a:solidFill>
                  <a:schemeClr val="accent6"/>
                </a:solidFill>
                <a:latin typeface="Arial" charset="0"/>
                <a:cs typeface="Arial" charset="0"/>
              </a:rPr>
              <a:t>que deverá ocorrer de forma destacada das demais cláusulas contratuais</a:t>
            </a:r>
            <a:r>
              <a:rPr lang="pt-BR" sz="1600" b="1" i="1" cap="all" dirty="0" smtClean="0">
                <a:solidFill>
                  <a:schemeClr val="accent6"/>
                </a:solidFill>
                <a:latin typeface="Arial" charset="0"/>
                <a:cs typeface="Arial" charset="0"/>
              </a:rPr>
              <a:t>;</a:t>
            </a:r>
          </a:p>
          <a:p>
            <a:endParaRPr lang="pt-BR" sz="1600" b="1" i="1" cap="all" dirty="0">
              <a:solidFill>
                <a:schemeClr val="accent6"/>
              </a:solidFill>
              <a:latin typeface="Arial" charset="0"/>
              <a:cs typeface="Arial" charset="0"/>
            </a:endParaRPr>
          </a:p>
          <a:p>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X - exclusão definitiva dos dados pessoais </a:t>
            </a:r>
            <a:r>
              <a:rPr lang="pt-BR" sz="1600" b="1" i="1" cap="all" dirty="0">
                <a:solidFill>
                  <a:schemeClr val="accent6"/>
                </a:solidFill>
                <a:latin typeface="Arial" charset="0"/>
                <a:cs typeface="Arial" charset="0"/>
              </a:rPr>
              <a:t>que tiver fornecido a determinada aplicação de internet, a seu requerimento, ao término da relação entre as partes, ressalvadas as hipóteses de guarda obrigatória de registros previstas nesta Lei</a:t>
            </a:r>
            <a:r>
              <a:rPr lang="pt-BR" sz="1600" b="1" i="1" cap="all" dirty="0" smtClean="0">
                <a:solidFill>
                  <a:schemeClr val="accent6"/>
                </a:solidFill>
                <a:latin typeface="Arial" charset="0"/>
                <a:cs typeface="Arial" charset="0"/>
              </a:rPr>
              <a:t>;</a:t>
            </a:r>
          </a:p>
          <a:p>
            <a:endParaRPr lang="pt-BR" sz="1600" b="1" i="1" cap="all" dirty="0">
              <a:solidFill>
                <a:schemeClr val="accent6"/>
              </a:solidFill>
              <a:latin typeface="Arial" charset="0"/>
              <a:cs typeface="Arial" charset="0"/>
            </a:endParaRPr>
          </a:p>
          <a:p>
            <a:endParaRPr lang="pt-BR" sz="1600" b="1" i="1" cap="all" dirty="0">
              <a:solidFill>
                <a:schemeClr val="accent6"/>
              </a:solidFill>
              <a:latin typeface="Arial" charset="0"/>
              <a:cs typeface="Arial" charset="0"/>
            </a:endParaRPr>
          </a:p>
          <a:p>
            <a:endParaRPr lang="pt-BR" sz="1600" b="1" i="1" cap="all" dirty="0">
              <a:solidFill>
                <a:schemeClr val="accent6"/>
              </a:solidFill>
              <a:latin typeface="Arial" charset="0"/>
              <a:cs typeface="Arial" charset="0"/>
            </a:endParaRPr>
          </a:p>
        </p:txBody>
      </p:sp>
    </p:spTree>
    <p:extLst>
      <p:ext uri="{BB962C8B-B14F-4D97-AF65-F5344CB8AC3E}">
        <p14:creationId xmlns:p14="http://schemas.microsoft.com/office/powerpoint/2010/main" val="15262144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6093296"/>
            <a:ext cx="1152128" cy="562362"/>
          </a:xfrm>
          <a:prstGeom prst="rect">
            <a:avLst/>
          </a:prstGeom>
        </p:spPr>
      </p:pic>
      <p:sp>
        <p:nvSpPr>
          <p:cNvPr id="3" name="Retângulo 2"/>
          <p:cNvSpPr/>
          <p:nvPr/>
        </p:nvSpPr>
        <p:spPr>
          <a:xfrm>
            <a:off x="971600" y="400590"/>
            <a:ext cx="7038528" cy="6186309"/>
          </a:xfrm>
          <a:prstGeom prst="rect">
            <a:avLst/>
          </a:prstGeom>
        </p:spPr>
        <p:txBody>
          <a:bodyPr wrap="square">
            <a:spAutoFit/>
          </a:bodyPr>
          <a:lstStyle/>
          <a:p>
            <a:r>
              <a:rPr lang="pt-BR" sz="1600" b="1" i="1" u="sng" cap="all" dirty="0" smtClean="0">
                <a:solidFill>
                  <a:srgbClr val="C5157E"/>
                </a:solidFill>
                <a:effectLst>
                  <a:outerShdw blurRad="38100" dist="38100" dir="2700000" algn="tl">
                    <a:srgbClr val="000000">
                      <a:alpha val="43137"/>
                    </a:srgbClr>
                  </a:outerShdw>
                </a:effectLst>
                <a:latin typeface="Arial" charset="0"/>
                <a:cs typeface="Arial" charset="0"/>
              </a:rPr>
              <a:t>Lei nº 12.965/2014 – MARCO CIVIL</a:t>
            </a:r>
            <a:endParaRPr lang="pt-BR" sz="1600" b="1" i="1" u="sng" cap="all" dirty="0">
              <a:solidFill>
                <a:srgbClr val="C5157E"/>
              </a:solidFill>
              <a:effectLst>
                <a:outerShdw blurRad="38100" dist="38100" dir="2700000" algn="tl">
                  <a:srgbClr val="000000">
                    <a:alpha val="43137"/>
                  </a:srgbClr>
                </a:outerShdw>
              </a:effectLst>
              <a:latin typeface="Arial" charset="0"/>
              <a:cs typeface="Arial" charset="0"/>
            </a:endParaRPr>
          </a:p>
          <a:p>
            <a:endParaRPr lang="pt-BR" sz="1600" b="1" i="1" u="sng" cap="all" dirty="0" smtClean="0">
              <a:solidFill>
                <a:srgbClr val="C5157E"/>
              </a:solidFill>
              <a:effectLst>
                <a:outerShdw blurRad="38100" dist="38100" dir="2700000" algn="tl">
                  <a:srgbClr val="000000">
                    <a:alpha val="43137"/>
                  </a:srgbClr>
                </a:outerShdw>
              </a:effectLst>
              <a:latin typeface="Arial" charset="0"/>
              <a:cs typeface="Arial" charset="0"/>
            </a:endParaRPr>
          </a:p>
          <a:p>
            <a:r>
              <a:rPr lang="pt-BR" sz="2000" b="1" i="1" cap="all" dirty="0" smtClean="0">
                <a:solidFill>
                  <a:schemeClr val="accent6"/>
                </a:solidFill>
                <a:effectLst>
                  <a:outerShdw blurRad="38100" dist="38100" dir="2700000" algn="tl">
                    <a:srgbClr val="000000">
                      <a:alpha val="43137"/>
                    </a:srgbClr>
                  </a:outerShdw>
                </a:effectLst>
                <a:latin typeface="Arial" charset="0"/>
                <a:cs typeface="Arial" charset="0"/>
              </a:rPr>
              <a:t>Da </a:t>
            </a:r>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Proteção </a:t>
            </a:r>
            <a:r>
              <a:rPr lang="pt-BR" sz="1600" b="1" i="1" cap="all" dirty="0">
                <a:solidFill>
                  <a:schemeClr val="accent6"/>
                </a:solidFill>
                <a:latin typeface="Arial" charset="0"/>
                <a:cs typeface="Arial" charset="0"/>
              </a:rPr>
              <a:t>aos </a:t>
            </a:r>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Registros, aos </a:t>
            </a:r>
            <a:r>
              <a:rPr lang="pt-BR" sz="2000" b="1" i="1" u="sng" cap="all" dirty="0">
                <a:solidFill>
                  <a:schemeClr val="accent6"/>
                </a:solidFill>
                <a:effectLst>
                  <a:outerShdw blurRad="38100" dist="38100" dir="2700000" algn="tl">
                    <a:srgbClr val="000000">
                      <a:alpha val="43137"/>
                    </a:srgbClr>
                  </a:outerShdw>
                </a:effectLst>
                <a:latin typeface="Arial" charset="0"/>
                <a:cs typeface="Arial" charset="0"/>
              </a:rPr>
              <a:t>Dados Pessoais </a:t>
            </a:r>
            <a:r>
              <a:rPr lang="pt-BR" sz="1600" b="1" i="1" cap="all" dirty="0">
                <a:solidFill>
                  <a:schemeClr val="accent6"/>
                </a:solidFill>
                <a:latin typeface="Arial" charset="0"/>
                <a:cs typeface="Arial" charset="0"/>
              </a:rPr>
              <a:t>e às Comunicações </a:t>
            </a:r>
            <a:r>
              <a:rPr lang="pt-BR" sz="1600" b="1" i="1" cap="all" dirty="0" smtClean="0">
                <a:solidFill>
                  <a:schemeClr val="accent6"/>
                </a:solidFill>
                <a:latin typeface="Arial" charset="0"/>
                <a:cs typeface="Arial" charset="0"/>
              </a:rPr>
              <a:t>Privadas</a:t>
            </a:r>
          </a:p>
          <a:p>
            <a:endParaRPr lang="pt-BR" sz="1600" b="1" i="1" cap="all" dirty="0">
              <a:solidFill>
                <a:schemeClr val="accent6"/>
              </a:solidFill>
              <a:latin typeface="Arial" charset="0"/>
              <a:cs typeface="Arial" charset="0"/>
            </a:endParaRPr>
          </a:p>
          <a:p>
            <a:r>
              <a:rPr lang="pt-BR" sz="1600" b="1" i="1" cap="all" dirty="0">
                <a:solidFill>
                  <a:schemeClr val="accent6"/>
                </a:solidFill>
                <a:latin typeface="Arial" charset="0"/>
                <a:cs typeface="Arial" charset="0"/>
              </a:rPr>
              <a:t>Art. 10. </a:t>
            </a:r>
            <a:r>
              <a:rPr lang="pt-BR" sz="2000" dirty="0"/>
              <a:t> </a:t>
            </a:r>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A guarda e a disponibilização </a:t>
            </a:r>
            <a:r>
              <a:rPr lang="pt-BR" sz="1600" b="1" i="1" cap="all" dirty="0">
                <a:solidFill>
                  <a:schemeClr val="accent6"/>
                </a:solidFill>
                <a:latin typeface="Arial" charset="0"/>
                <a:cs typeface="Arial" charset="0"/>
              </a:rPr>
              <a:t>dos registros de conexão e de acesso a aplicações de internet de que trata esta Lei, </a:t>
            </a:r>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bem como de dados pessoais </a:t>
            </a:r>
            <a:r>
              <a:rPr lang="pt-BR" sz="1600" b="1" i="1" cap="all" dirty="0">
                <a:solidFill>
                  <a:schemeClr val="accent6"/>
                </a:solidFill>
                <a:latin typeface="Arial" charset="0"/>
                <a:cs typeface="Arial" charset="0"/>
              </a:rPr>
              <a:t>e do conteúdo de comunicações privadas</a:t>
            </a:r>
            <a:r>
              <a:rPr lang="pt-BR" sz="2000" dirty="0"/>
              <a:t>, </a:t>
            </a:r>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devem atender à preservação da intimidade, da vida privada</a:t>
            </a:r>
            <a:r>
              <a:rPr lang="pt-BR" sz="2000" b="1" i="1" dirty="0"/>
              <a:t>,</a:t>
            </a:r>
            <a:r>
              <a:rPr lang="pt-BR" sz="2000" dirty="0"/>
              <a:t> </a:t>
            </a:r>
            <a:r>
              <a:rPr lang="pt-BR" sz="1600" b="1" i="1" cap="all" dirty="0">
                <a:solidFill>
                  <a:schemeClr val="accent6"/>
                </a:solidFill>
                <a:latin typeface="Arial" charset="0"/>
                <a:cs typeface="Arial" charset="0"/>
              </a:rPr>
              <a:t>da honra e da imagem das partes direta ou indiretamente envolvidas</a:t>
            </a:r>
            <a:r>
              <a:rPr lang="pt-BR" sz="1600" b="1" i="1" cap="all" dirty="0" smtClean="0">
                <a:solidFill>
                  <a:schemeClr val="accent6"/>
                </a:solidFill>
                <a:latin typeface="Arial" charset="0"/>
                <a:cs typeface="Arial" charset="0"/>
              </a:rPr>
              <a:t>.</a:t>
            </a:r>
          </a:p>
          <a:p>
            <a:endParaRPr lang="pt-BR" sz="1600" b="1" i="1" cap="all" dirty="0">
              <a:solidFill>
                <a:schemeClr val="accent6"/>
              </a:solidFill>
              <a:latin typeface="Arial" charset="0"/>
              <a:cs typeface="Arial" charset="0"/>
            </a:endParaRPr>
          </a:p>
          <a:p>
            <a:r>
              <a:rPr lang="pt-BR" sz="1600" b="1" i="1" cap="all" dirty="0">
                <a:solidFill>
                  <a:schemeClr val="accent6"/>
                </a:solidFill>
                <a:latin typeface="Arial" charset="0"/>
                <a:cs typeface="Arial" charset="0"/>
              </a:rPr>
              <a:t>§ </a:t>
            </a:r>
            <a:r>
              <a:rPr lang="pt-BR" sz="1600" b="1" i="1" cap="all" dirty="0" smtClean="0">
                <a:solidFill>
                  <a:schemeClr val="accent6"/>
                </a:solidFill>
                <a:latin typeface="Arial" charset="0"/>
                <a:cs typeface="Arial" charset="0"/>
              </a:rPr>
              <a:t>1º</a:t>
            </a:r>
            <a:r>
              <a:rPr lang="pt-BR" sz="1600" b="1" i="1" cap="all" dirty="0">
                <a:solidFill>
                  <a:schemeClr val="accent6"/>
                </a:solidFill>
                <a:latin typeface="Arial" charset="0"/>
                <a:cs typeface="Arial" charset="0"/>
              </a:rPr>
              <a:t> O provedor responsável pela guarda somente será obrigado a </a:t>
            </a:r>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disponibilizar os registros </a:t>
            </a:r>
            <a:r>
              <a:rPr lang="pt-BR" sz="1600" b="1" i="1" cap="all" dirty="0">
                <a:solidFill>
                  <a:schemeClr val="accent6"/>
                </a:solidFill>
                <a:latin typeface="Arial" charset="0"/>
                <a:cs typeface="Arial" charset="0"/>
              </a:rPr>
              <a:t>mencionados no caput, de forma autônoma </a:t>
            </a:r>
            <a:r>
              <a:rPr lang="pt-BR" sz="1600" b="1" i="1" cap="all" dirty="0" smtClean="0">
                <a:solidFill>
                  <a:schemeClr val="accent6"/>
                </a:solidFill>
                <a:latin typeface="Arial" charset="0"/>
                <a:cs typeface="Arial" charset="0"/>
              </a:rPr>
              <a:t>ou </a:t>
            </a:r>
            <a:r>
              <a:rPr lang="pt-BR" sz="2000" b="1" i="1" u="sng" cap="all" dirty="0" smtClean="0">
                <a:solidFill>
                  <a:schemeClr val="accent6"/>
                </a:solidFill>
                <a:effectLst>
                  <a:outerShdw blurRad="38100" dist="38100" dir="2700000" algn="tl">
                    <a:srgbClr val="000000">
                      <a:alpha val="43137"/>
                    </a:srgbClr>
                  </a:outerShdw>
                </a:effectLst>
                <a:latin typeface="Arial" charset="0"/>
                <a:cs typeface="Arial" charset="0"/>
              </a:rPr>
              <a:t>associados a dados pessoais ou a outras informações que possam contribuir para a identificação do usuário ou do terminal</a:t>
            </a:r>
            <a:r>
              <a:rPr lang="pt-BR" sz="1600" u="sng" dirty="0" smtClean="0"/>
              <a:t>, </a:t>
            </a:r>
            <a:r>
              <a:rPr lang="pt-BR" sz="1600" b="1" i="1" cap="all" dirty="0">
                <a:solidFill>
                  <a:schemeClr val="accent6"/>
                </a:solidFill>
                <a:latin typeface="Arial" charset="0"/>
                <a:cs typeface="Arial" charset="0"/>
              </a:rPr>
              <a:t>mediante ordem judicial, na forma do disposto na Seção  </a:t>
            </a:r>
            <a:r>
              <a:rPr lang="pt-BR" sz="1600" b="1" i="1" cap="all" dirty="0" smtClean="0">
                <a:solidFill>
                  <a:schemeClr val="accent6"/>
                </a:solidFill>
                <a:latin typeface="Arial" charset="0"/>
                <a:cs typeface="Arial" charset="0"/>
              </a:rPr>
              <a:t>    	IV </a:t>
            </a:r>
            <a:r>
              <a:rPr lang="pt-BR" sz="1600" b="1" i="1" cap="all" dirty="0">
                <a:solidFill>
                  <a:schemeClr val="accent6"/>
                </a:solidFill>
                <a:latin typeface="Arial" charset="0"/>
                <a:cs typeface="Arial" charset="0"/>
              </a:rPr>
              <a:t>deste Capítulo, respeitado o disposto no art. </a:t>
            </a:r>
            <a:r>
              <a:rPr lang="pt-BR" sz="1600" b="1" i="1" cap="all" dirty="0" smtClean="0">
                <a:solidFill>
                  <a:schemeClr val="accent6"/>
                </a:solidFill>
                <a:latin typeface="Arial" charset="0"/>
                <a:cs typeface="Arial" charset="0"/>
              </a:rPr>
              <a:t>7º</a:t>
            </a:r>
            <a:endParaRPr lang="pt-BR" sz="1600" b="1" i="1" cap="all" dirty="0">
              <a:solidFill>
                <a:schemeClr val="accent6"/>
              </a:solidFill>
              <a:latin typeface="Arial" charset="0"/>
              <a:cs typeface="Arial" charset="0"/>
            </a:endParaRPr>
          </a:p>
          <a:p>
            <a:endParaRPr lang="pt-BR" sz="1600" b="1" i="1" cap="all" dirty="0">
              <a:solidFill>
                <a:schemeClr val="accent6"/>
              </a:solidFill>
              <a:latin typeface="Arial" charset="0"/>
              <a:cs typeface="Arial" charset="0"/>
            </a:endParaRPr>
          </a:p>
        </p:txBody>
      </p:sp>
    </p:spTree>
    <p:extLst>
      <p:ext uri="{BB962C8B-B14F-4D97-AF65-F5344CB8AC3E}">
        <p14:creationId xmlns:p14="http://schemas.microsoft.com/office/powerpoint/2010/main" val="14800813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6093296"/>
            <a:ext cx="1152128" cy="562362"/>
          </a:xfrm>
          <a:prstGeom prst="rect">
            <a:avLst/>
          </a:prstGeom>
        </p:spPr>
      </p:pic>
      <p:sp>
        <p:nvSpPr>
          <p:cNvPr id="3" name="Retângulo 2"/>
          <p:cNvSpPr/>
          <p:nvPr/>
        </p:nvSpPr>
        <p:spPr>
          <a:xfrm>
            <a:off x="971600" y="400590"/>
            <a:ext cx="7038528" cy="5324535"/>
          </a:xfrm>
          <a:prstGeom prst="rect">
            <a:avLst/>
          </a:prstGeom>
        </p:spPr>
        <p:txBody>
          <a:bodyPr wrap="square">
            <a:spAutoFit/>
          </a:bodyPr>
          <a:lstStyle/>
          <a:p>
            <a:r>
              <a:rPr lang="pt-BR" sz="1600" b="1" i="1" u="sng" cap="all" dirty="0" smtClean="0">
                <a:solidFill>
                  <a:srgbClr val="C5157E"/>
                </a:solidFill>
                <a:effectLst>
                  <a:outerShdw blurRad="38100" dist="38100" dir="2700000" algn="tl">
                    <a:srgbClr val="000000">
                      <a:alpha val="43137"/>
                    </a:srgbClr>
                  </a:outerShdw>
                </a:effectLst>
                <a:latin typeface="Arial" charset="0"/>
                <a:cs typeface="Arial" charset="0"/>
              </a:rPr>
              <a:t>Lei nº 12.965/2014 – MARCO CIVIL</a:t>
            </a:r>
            <a:endParaRPr lang="pt-BR" sz="1600" b="1" i="1" u="sng" cap="all" dirty="0">
              <a:solidFill>
                <a:srgbClr val="C5157E"/>
              </a:solidFill>
              <a:effectLst>
                <a:outerShdw blurRad="38100" dist="38100" dir="2700000" algn="tl">
                  <a:srgbClr val="000000">
                    <a:alpha val="43137"/>
                  </a:srgbClr>
                </a:outerShdw>
              </a:effectLst>
              <a:latin typeface="Arial" charset="0"/>
              <a:cs typeface="Arial" charset="0"/>
            </a:endParaRPr>
          </a:p>
          <a:p>
            <a:endParaRPr lang="pt-BR" sz="1600" b="1" i="1" u="sng" cap="all" dirty="0" smtClean="0">
              <a:solidFill>
                <a:srgbClr val="C5157E"/>
              </a:solidFill>
              <a:effectLst>
                <a:outerShdw blurRad="38100" dist="38100" dir="2700000" algn="tl">
                  <a:srgbClr val="000000">
                    <a:alpha val="43137"/>
                  </a:srgbClr>
                </a:outerShdw>
              </a:effectLst>
              <a:latin typeface="Arial" charset="0"/>
              <a:cs typeface="Arial" charset="0"/>
            </a:endParaRPr>
          </a:p>
          <a:p>
            <a:r>
              <a:rPr lang="pt-BR" sz="2000" b="1" i="1" cap="all" dirty="0" smtClean="0">
                <a:solidFill>
                  <a:schemeClr val="accent6"/>
                </a:solidFill>
                <a:effectLst>
                  <a:outerShdw blurRad="38100" dist="38100" dir="2700000" algn="tl">
                    <a:srgbClr val="000000">
                      <a:alpha val="43137"/>
                    </a:srgbClr>
                  </a:outerShdw>
                </a:effectLst>
                <a:latin typeface="Arial" charset="0"/>
                <a:cs typeface="Arial" charset="0"/>
              </a:rPr>
              <a:t>Da </a:t>
            </a:r>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Proteção </a:t>
            </a:r>
            <a:r>
              <a:rPr lang="pt-BR" sz="1600" b="1" i="1" cap="all" dirty="0">
                <a:solidFill>
                  <a:schemeClr val="accent6"/>
                </a:solidFill>
                <a:latin typeface="Arial" charset="0"/>
                <a:cs typeface="Arial" charset="0"/>
              </a:rPr>
              <a:t>aos </a:t>
            </a:r>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Registros, aos </a:t>
            </a:r>
            <a:r>
              <a:rPr lang="pt-BR" sz="2000" b="1" i="1" u="sng" cap="all" dirty="0">
                <a:solidFill>
                  <a:schemeClr val="accent6"/>
                </a:solidFill>
                <a:effectLst>
                  <a:outerShdw blurRad="38100" dist="38100" dir="2700000" algn="tl">
                    <a:srgbClr val="000000">
                      <a:alpha val="43137"/>
                    </a:srgbClr>
                  </a:outerShdw>
                </a:effectLst>
                <a:latin typeface="Arial" charset="0"/>
                <a:cs typeface="Arial" charset="0"/>
              </a:rPr>
              <a:t>Dados Pessoais </a:t>
            </a:r>
            <a:r>
              <a:rPr lang="pt-BR" sz="1600" b="1" i="1" cap="all" dirty="0">
                <a:solidFill>
                  <a:schemeClr val="accent6"/>
                </a:solidFill>
                <a:latin typeface="Arial" charset="0"/>
                <a:cs typeface="Arial" charset="0"/>
              </a:rPr>
              <a:t>e às Comunicações </a:t>
            </a:r>
            <a:r>
              <a:rPr lang="pt-BR" sz="1600" b="1" i="1" cap="all" dirty="0" smtClean="0">
                <a:solidFill>
                  <a:schemeClr val="accent6"/>
                </a:solidFill>
                <a:latin typeface="Arial" charset="0"/>
                <a:cs typeface="Arial" charset="0"/>
              </a:rPr>
              <a:t>Privadas</a:t>
            </a:r>
          </a:p>
          <a:p>
            <a:endParaRPr lang="pt-BR" sz="1600" b="1" i="1" cap="all" dirty="0">
              <a:solidFill>
                <a:schemeClr val="accent6"/>
              </a:solidFill>
              <a:latin typeface="Arial" charset="0"/>
              <a:cs typeface="Arial" charset="0"/>
            </a:endParaRPr>
          </a:p>
          <a:p>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Art. 11.  Em qualquer operação de </a:t>
            </a:r>
            <a:r>
              <a:rPr lang="pt-BR" sz="1600" b="1" i="1" cap="all" dirty="0">
                <a:solidFill>
                  <a:schemeClr val="accent6"/>
                </a:solidFill>
                <a:latin typeface="Arial" charset="0"/>
                <a:cs typeface="Arial" charset="0"/>
              </a:rPr>
              <a:t>coleta, armazenamento, guarda e tratamento de registros, </a:t>
            </a:r>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de dados pessoais </a:t>
            </a:r>
            <a:r>
              <a:rPr lang="pt-BR" sz="1600" b="1" i="1" cap="all" dirty="0">
                <a:solidFill>
                  <a:schemeClr val="accent6"/>
                </a:solidFill>
                <a:latin typeface="Arial" charset="0"/>
                <a:cs typeface="Arial" charset="0"/>
              </a:rPr>
              <a:t>ou de comunicações por provedores de conexão e de aplicações de internet em que pelo menos um desses atos ocorra em território nacional, deverão ser obrigatoriamente respeitados a legislação brasileira e </a:t>
            </a:r>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os direitos à privacidade, à </a:t>
            </a:r>
            <a:r>
              <a:rPr lang="pt-BR" sz="2000" b="1" i="1" u="sng" cap="all" dirty="0">
                <a:solidFill>
                  <a:schemeClr val="accent6"/>
                </a:solidFill>
                <a:effectLst>
                  <a:outerShdw blurRad="38100" dist="38100" dir="2700000" algn="tl">
                    <a:srgbClr val="000000">
                      <a:alpha val="43137"/>
                    </a:srgbClr>
                  </a:outerShdw>
                </a:effectLst>
                <a:latin typeface="Arial" charset="0"/>
                <a:cs typeface="Arial" charset="0"/>
              </a:rPr>
              <a:t>proteção dos dados pessoais </a:t>
            </a:r>
            <a:r>
              <a:rPr lang="pt-BR" sz="1600" b="1" i="1" cap="all" dirty="0">
                <a:solidFill>
                  <a:schemeClr val="accent6"/>
                </a:solidFill>
                <a:latin typeface="Arial" charset="0"/>
                <a:cs typeface="Arial" charset="0"/>
              </a:rPr>
              <a:t>e ao sigilo das comunicações privadas e dos registros.</a:t>
            </a:r>
          </a:p>
          <a:p>
            <a:r>
              <a:rPr lang="pt-BR" sz="1600" b="1" i="1" cap="all" dirty="0">
                <a:solidFill>
                  <a:schemeClr val="accent6"/>
                </a:solidFill>
                <a:latin typeface="Arial" charset="0"/>
                <a:cs typeface="Arial" charset="0"/>
              </a:rPr>
              <a:t>§ 1o O disposto no caput aplica-se </a:t>
            </a:r>
            <a:r>
              <a:rPr lang="pt-BR" sz="2000" b="1" i="1" u="sng" cap="all" dirty="0">
                <a:solidFill>
                  <a:schemeClr val="accent6"/>
                </a:solidFill>
                <a:effectLst>
                  <a:outerShdw blurRad="38100" dist="38100" dir="2700000" algn="tl">
                    <a:srgbClr val="000000">
                      <a:alpha val="43137"/>
                    </a:srgbClr>
                  </a:outerShdw>
                </a:effectLst>
                <a:latin typeface="Arial" charset="0"/>
                <a:cs typeface="Arial" charset="0"/>
              </a:rPr>
              <a:t>aos dados coletados </a:t>
            </a:r>
            <a:r>
              <a:rPr lang="pt-BR" sz="1600" b="1" i="1" cap="all" dirty="0">
                <a:solidFill>
                  <a:schemeClr val="accent6"/>
                </a:solidFill>
                <a:latin typeface="Arial" charset="0"/>
                <a:cs typeface="Arial" charset="0"/>
              </a:rPr>
              <a:t>em território nacional e ao conteúdo das comunicações, desde que pelo menos um dos terminais esteja localizado no Brasil.</a:t>
            </a:r>
          </a:p>
          <a:p>
            <a:endParaRPr lang="pt-BR" sz="1600" b="1" i="1" cap="all" dirty="0">
              <a:solidFill>
                <a:schemeClr val="accent6"/>
              </a:solidFill>
              <a:latin typeface="Arial" charset="0"/>
              <a:cs typeface="Arial" charset="0"/>
            </a:endParaRPr>
          </a:p>
        </p:txBody>
      </p:sp>
    </p:spTree>
    <p:extLst>
      <p:ext uri="{BB962C8B-B14F-4D97-AF65-F5344CB8AC3E}">
        <p14:creationId xmlns:p14="http://schemas.microsoft.com/office/powerpoint/2010/main" val="27829661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6093296"/>
            <a:ext cx="1152128" cy="562362"/>
          </a:xfrm>
          <a:prstGeom prst="rect">
            <a:avLst/>
          </a:prstGeom>
        </p:spPr>
      </p:pic>
      <p:sp>
        <p:nvSpPr>
          <p:cNvPr id="3" name="Retângulo 2"/>
          <p:cNvSpPr/>
          <p:nvPr/>
        </p:nvSpPr>
        <p:spPr>
          <a:xfrm>
            <a:off x="971600" y="400590"/>
            <a:ext cx="7038528" cy="6863417"/>
          </a:xfrm>
          <a:prstGeom prst="rect">
            <a:avLst/>
          </a:prstGeom>
        </p:spPr>
        <p:txBody>
          <a:bodyPr wrap="square">
            <a:spAutoFit/>
          </a:bodyPr>
          <a:lstStyle/>
          <a:p>
            <a:r>
              <a:rPr lang="pt-BR" sz="1600" b="1" i="1" u="sng" cap="all" dirty="0" smtClean="0">
                <a:solidFill>
                  <a:srgbClr val="C5157E"/>
                </a:solidFill>
                <a:effectLst>
                  <a:outerShdw blurRad="38100" dist="38100" dir="2700000" algn="tl">
                    <a:srgbClr val="000000">
                      <a:alpha val="43137"/>
                    </a:srgbClr>
                  </a:outerShdw>
                </a:effectLst>
                <a:latin typeface="Arial" charset="0"/>
                <a:cs typeface="Arial" charset="0"/>
              </a:rPr>
              <a:t>Lei nº 12.965/2014 – MARCO CIVIL</a:t>
            </a:r>
            <a:endParaRPr lang="pt-BR" sz="1600" b="1" i="1" u="sng" cap="all" dirty="0">
              <a:solidFill>
                <a:srgbClr val="C5157E"/>
              </a:solidFill>
              <a:effectLst>
                <a:outerShdw blurRad="38100" dist="38100" dir="2700000" algn="tl">
                  <a:srgbClr val="000000">
                    <a:alpha val="43137"/>
                  </a:srgbClr>
                </a:outerShdw>
              </a:effectLst>
              <a:latin typeface="Arial" charset="0"/>
              <a:cs typeface="Arial" charset="0"/>
            </a:endParaRPr>
          </a:p>
          <a:p>
            <a:endParaRPr lang="pt-BR" sz="1600" b="1" i="1" u="sng" cap="all" dirty="0" smtClean="0">
              <a:solidFill>
                <a:srgbClr val="C5157E"/>
              </a:solidFill>
              <a:effectLst>
                <a:outerShdw blurRad="38100" dist="38100" dir="2700000" algn="tl">
                  <a:srgbClr val="000000">
                    <a:alpha val="43137"/>
                  </a:srgbClr>
                </a:outerShdw>
              </a:effectLst>
              <a:latin typeface="Arial" charset="0"/>
              <a:cs typeface="Arial" charset="0"/>
            </a:endParaRPr>
          </a:p>
          <a:p>
            <a:r>
              <a:rPr lang="pt-BR" sz="2000" b="1" i="1" cap="all" dirty="0" smtClean="0">
                <a:solidFill>
                  <a:schemeClr val="accent6"/>
                </a:solidFill>
                <a:effectLst>
                  <a:outerShdw blurRad="38100" dist="38100" dir="2700000" algn="tl">
                    <a:srgbClr val="000000">
                      <a:alpha val="43137"/>
                    </a:srgbClr>
                  </a:outerShdw>
                </a:effectLst>
                <a:latin typeface="Arial" charset="0"/>
                <a:cs typeface="Arial" charset="0"/>
              </a:rPr>
              <a:t>Da </a:t>
            </a:r>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Proteção </a:t>
            </a:r>
            <a:r>
              <a:rPr lang="pt-BR" sz="1600" b="1" i="1" cap="all" dirty="0">
                <a:solidFill>
                  <a:schemeClr val="accent6"/>
                </a:solidFill>
                <a:latin typeface="Arial" charset="0"/>
                <a:cs typeface="Arial" charset="0"/>
              </a:rPr>
              <a:t>aos </a:t>
            </a:r>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Registros, aos </a:t>
            </a:r>
            <a:r>
              <a:rPr lang="pt-BR" sz="2000" b="1" i="1" u="sng" cap="all" dirty="0">
                <a:solidFill>
                  <a:schemeClr val="accent6"/>
                </a:solidFill>
                <a:effectLst>
                  <a:outerShdw blurRad="38100" dist="38100" dir="2700000" algn="tl">
                    <a:srgbClr val="000000">
                      <a:alpha val="43137"/>
                    </a:srgbClr>
                  </a:outerShdw>
                </a:effectLst>
                <a:latin typeface="Arial" charset="0"/>
                <a:cs typeface="Arial" charset="0"/>
              </a:rPr>
              <a:t>Dados Pessoais </a:t>
            </a:r>
            <a:r>
              <a:rPr lang="pt-BR" sz="1600" b="1" i="1" cap="all" dirty="0">
                <a:solidFill>
                  <a:schemeClr val="accent6"/>
                </a:solidFill>
                <a:latin typeface="Arial" charset="0"/>
                <a:cs typeface="Arial" charset="0"/>
              </a:rPr>
              <a:t>e às Comunicações </a:t>
            </a:r>
            <a:r>
              <a:rPr lang="pt-BR" sz="1600" b="1" i="1" cap="all" dirty="0" smtClean="0">
                <a:solidFill>
                  <a:schemeClr val="accent6"/>
                </a:solidFill>
                <a:latin typeface="Arial" charset="0"/>
                <a:cs typeface="Arial" charset="0"/>
              </a:rPr>
              <a:t>Privadas</a:t>
            </a:r>
          </a:p>
          <a:p>
            <a:endParaRPr lang="pt-BR" sz="1600" b="1" i="1" cap="all" dirty="0">
              <a:solidFill>
                <a:schemeClr val="accent6"/>
              </a:solidFill>
              <a:latin typeface="Arial" charset="0"/>
              <a:cs typeface="Arial" charset="0"/>
            </a:endParaRPr>
          </a:p>
          <a:p>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Art. 11 § </a:t>
            </a:r>
            <a:r>
              <a:rPr lang="pt-BR" sz="2000" b="1" i="1" cap="all" dirty="0" smtClean="0">
                <a:solidFill>
                  <a:schemeClr val="accent6"/>
                </a:solidFill>
                <a:effectLst>
                  <a:outerShdw blurRad="38100" dist="38100" dir="2700000" algn="tl">
                    <a:srgbClr val="000000">
                      <a:alpha val="43137"/>
                    </a:srgbClr>
                  </a:outerShdw>
                </a:effectLst>
                <a:latin typeface="Arial" charset="0"/>
                <a:cs typeface="Arial" charset="0"/>
              </a:rPr>
              <a:t>3º</a:t>
            </a:r>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 </a:t>
            </a:r>
            <a:r>
              <a:rPr lang="pt-BR" sz="1600" b="1" i="1" cap="all" dirty="0">
                <a:solidFill>
                  <a:schemeClr val="accent6"/>
                </a:solidFill>
                <a:latin typeface="Arial" charset="0"/>
                <a:cs typeface="Arial" charset="0"/>
              </a:rPr>
              <a:t>Os provedores de conexão e de aplicações de internet deverão prestar, </a:t>
            </a:r>
            <a:r>
              <a:rPr lang="pt-BR" sz="2800" b="1" i="1" cap="all" dirty="0">
                <a:solidFill>
                  <a:srgbClr val="FF0000"/>
                </a:solidFill>
                <a:effectLst>
                  <a:outerShdw blurRad="38100" dist="38100" dir="2700000" algn="tl">
                    <a:srgbClr val="000000">
                      <a:alpha val="43137"/>
                    </a:srgbClr>
                  </a:outerShdw>
                </a:effectLst>
                <a:latin typeface="Arial" charset="0"/>
                <a:cs typeface="Arial" charset="0"/>
              </a:rPr>
              <a:t>na forma da regulamentação, </a:t>
            </a:r>
            <a:r>
              <a:rPr lang="pt-BR" sz="1600" b="1" i="1" cap="all" dirty="0">
                <a:solidFill>
                  <a:schemeClr val="accent6"/>
                </a:solidFill>
                <a:latin typeface="Arial" charset="0"/>
                <a:cs typeface="Arial" charset="0"/>
              </a:rPr>
              <a:t>informações que permitam a verificação quanto </a:t>
            </a:r>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ao cumprimento da legislação brasileira </a:t>
            </a:r>
            <a:r>
              <a:rPr lang="pt-BR" sz="1600" b="1" i="1" cap="all" dirty="0" smtClean="0">
                <a:solidFill>
                  <a:schemeClr val="accent6"/>
                </a:solidFill>
                <a:latin typeface="Arial" charset="0"/>
                <a:cs typeface="Arial" charset="0"/>
              </a:rPr>
              <a:t>referente à coleta, à guarda, ao armazenamento ou ao </a:t>
            </a:r>
            <a:r>
              <a:rPr lang="pt-BR" sz="2000" b="1" i="1" u="sng" cap="all" dirty="0" smtClean="0">
                <a:solidFill>
                  <a:schemeClr val="accent6"/>
                </a:solidFill>
                <a:effectLst>
                  <a:outerShdw blurRad="38100" dist="38100" dir="2700000" algn="tl">
                    <a:srgbClr val="000000">
                      <a:alpha val="43137"/>
                    </a:srgbClr>
                  </a:outerShdw>
                </a:effectLst>
                <a:latin typeface="Arial" charset="0"/>
                <a:cs typeface="Arial" charset="0"/>
              </a:rPr>
              <a:t>tratamento </a:t>
            </a:r>
            <a:r>
              <a:rPr lang="pt-BR" sz="2000" b="1" i="1" u="sng" cap="all" dirty="0">
                <a:solidFill>
                  <a:schemeClr val="accent6"/>
                </a:solidFill>
                <a:effectLst>
                  <a:outerShdw blurRad="38100" dist="38100" dir="2700000" algn="tl">
                    <a:srgbClr val="000000">
                      <a:alpha val="43137"/>
                    </a:srgbClr>
                  </a:outerShdw>
                </a:effectLst>
                <a:latin typeface="Arial" charset="0"/>
                <a:cs typeface="Arial" charset="0"/>
              </a:rPr>
              <a:t>de dados</a:t>
            </a:r>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 </a:t>
            </a:r>
            <a:r>
              <a:rPr lang="pt-BR" sz="1600" b="1" i="1" cap="all" dirty="0">
                <a:solidFill>
                  <a:schemeClr val="accent6"/>
                </a:solidFill>
                <a:latin typeface="Arial" charset="0"/>
                <a:cs typeface="Arial" charset="0"/>
              </a:rPr>
              <a:t>bem como quanto ao </a:t>
            </a:r>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respeito à privacidade </a:t>
            </a:r>
            <a:r>
              <a:rPr lang="pt-BR" sz="1600" b="1" i="1" cap="all" dirty="0">
                <a:solidFill>
                  <a:schemeClr val="accent6"/>
                </a:solidFill>
                <a:latin typeface="Arial" charset="0"/>
                <a:cs typeface="Arial" charset="0"/>
              </a:rPr>
              <a:t>e ao sigilo de comunicações</a:t>
            </a:r>
            <a:r>
              <a:rPr lang="pt-BR" sz="2000" dirty="0" smtClean="0"/>
              <a:t>.</a:t>
            </a:r>
          </a:p>
          <a:p>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Art. 13. </a:t>
            </a:r>
            <a:r>
              <a:rPr lang="pt-BR" sz="2000" dirty="0"/>
              <a:t> </a:t>
            </a:r>
            <a:r>
              <a:rPr lang="pt-BR" sz="1600" b="1" i="1" cap="all" dirty="0">
                <a:solidFill>
                  <a:schemeClr val="accent6"/>
                </a:solidFill>
                <a:latin typeface="Arial" charset="0"/>
                <a:cs typeface="Arial" charset="0"/>
              </a:rPr>
              <a:t>Na provisão de conexão à internet, cabe ao administrador de sistema autônomo respectivo o</a:t>
            </a:r>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 dever de manter os registros</a:t>
            </a:r>
            <a:r>
              <a:rPr lang="pt-BR" sz="1600" b="1" i="1" cap="all" dirty="0">
                <a:solidFill>
                  <a:schemeClr val="accent6"/>
                </a:solidFill>
                <a:latin typeface="Arial" charset="0"/>
                <a:cs typeface="Arial" charset="0"/>
              </a:rPr>
              <a:t> de conexão, </a:t>
            </a:r>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sob sigilo</a:t>
            </a:r>
            <a:r>
              <a:rPr lang="pt-BR" sz="1600" b="1" i="1" cap="all" dirty="0">
                <a:solidFill>
                  <a:schemeClr val="accent6"/>
                </a:solidFill>
                <a:latin typeface="Arial" charset="0"/>
                <a:cs typeface="Arial" charset="0"/>
              </a:rPr>
              <a:t>, em ambiente controlado e de segurança, pelo prazo de 1 (um) ano, nos termos do regulamento.</a:t>
            </a:r>
          </a:p>
          <a:p>
            <a:r>
              <a:rPr lang="pt-BR" sz="1600" b="1" i="1" cap="all" dirty="0">
                <a:solidFill>
                  <a:schemeClr val="accent6"/>
                </a:solidFill>
                <a:latin typeface="Arial" charset="0"/>
                <a:cs typeface="Arial" charset="0"/>
              </a:rPr>
              <a:t>§ </a:t>
            </a:r>
            <a:r>
              <a:rPr lang="pt-BR" sz="1600" b="1" i="1" cap="all" dirty="0" smtClean="0">
                <a:solidFill>
                  <a:schemeClr val="accent6"/>
                </a:solidFill>
                <a:latin typeface="Arial" charset="0"/>
                <a:cs typeface="Arial" charset="0"/>
              </a:rPr>
              <a:t>1º</a:t>
            </a:r>
            <a:r>
              <a:rPr lang="pt-BR" sz="1600" b="1" i="1" cap="all" dirty="0">
                <a:solidFill>
                  <a:schemeClr val="accent6"/>
                </a:solidFill>
                <a:latin typeface="Arial" charset="0"/>
                <a:cs typeface="Arial" charset="0"/>
              </a:rPr>
              <a:t> A responsabilidade pela manutenção dos registros </a:t>
            </a:r>
            <a:r>
              <a:rPr lang="pt-BR" sz="1600" b="1" i="1" cap="all" dirty="0" smtClean="0">
                <a:solidFill>
                  <a:schemeClr val="accent6"/>
                </a:solidFill>
                <a:latin typeface="Arial" charset="0"/>
                <a:cs typeface="Arial" charset="0"/>
              </a:rPr>
              <a:t>	de </a:t>
            </a:r>
            <a:r>
              <a:rPr lang="pt-BR" sz="1600" b="1" i="1" cap="all" dirty="0">
                <a:solidFill>
                  <a:schemeClr val="accent6"/>
                </a:solidFill>
                <a:latin typeface="Arial" charset="0"/>
                <a:cs typeface="Arial" charset="0"/>
              </a:rPr>
              <a:t>conexão não poderá ser transferida a </a:t>
            </a:r>
            <a:r>
              <a:rPr lang="pt-BR" sz="1600" b="1" i="1" cap="all" dirty="0" smtClean="0">
                <a:solidFill>
                  <a:schemeClr val="accent6"/>
                </a:solidFill>
                <a:latin typeface="Arial" charset="0"/>
                <a:cs typeface="Arial" charset="0"/>
              </a:rPr>
              <a:t>	terceiros</a:t>
            </a:r>
            <a:r>
              <a:rPr lang="pt-BR" sz="1600" b="1" i="1" cap="all" dirty="0">
                <a:solidFill>
                  <a:schemeClr val="accent6"/>
                </a:solidFill>
                <a:latin typeface="Arial" charset="0"/>
                <a:cs typeface="Arial" charset="0"/>
              </a:rPr>
              <a:t>.</a:t>
            </a:r>
          </a:p>
          <a:p>
            <a:endParaRPr lang="pt-BR" sz="2000" dirty="0"/>
          </a:p>
          <a:p>
            <a:endParaRPr lang="pt-BR" sz="1600" b="1" i="1" cap="all" dirty="0">
              <a:solidFill>
                <a:schemeClr val="accent6"/>
              </a:solidFill>
              <a:latin typeface="Arial" charset="0"/>
              <a:cs typeface="Arial" charset="0"/>
            </a:endParaRPr>
          </a:p>
        </p:txBody>
      </p:sp>
    </p:spTree>
    <p:extLst>
      <p:ext uri="{BB962C8B-B14F-4D97-AF65-F5344CB8AC3E}">
        <p14:creationId xmlns:p14="http://schemas.microsoft.com/office/powerpoint/2010/main" val="5171931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6093296"/>
            <a:ext cx="1152128" cy="562362"/>
          </a:xfrm>
          <a:prstGeom prst="rect">
            <a:avLst/>
          </a:prstGeom>
        </p:spPr>
      </p:pic>
      <p:sp>
        <p:nvSpPr>
          <p:cNvPr id="3" name="Retângulo 2"/>
          <p:cNvSpPr/>
          <p:nvPr/>
        </p:nvSpPr>
        <p:spPr>
          <a:xfrm>
            <a:off x="971600" y="400590"/>
            <a:ext cx="7038528" cy="6186309"/>
          </a:xfrm>
          <a:prstGeom prst="rect">
            <a:avLst/>
          </a:prstGeom>
        </p:spPr>
        <p:txBody>
          <a:bodyPr wrap="square">
            <a:spAutoFit/>
          </a:bodyPr>
          <a:lstStyle/>
          <a:p>
            <a:r>
              <a:rPr lang="pt-BR" sz="2400" b="1" i="1" u="sng" cap="all" dirty="0" smtClean="0">
                <a:solidFill>
                  <a:srgbClr val="C5157E"/>
                </a:solidFill>
                <a:effectLst>
                  <a:outerShdw blurRad="38100" dist="38100" dir="2700000" algn="tl">
                    <a:srgbClr val="000000">
                      <a:alpha val="43137"/>
                    </a:srgbClr>
                  </a:outerShdw>
                </a:effectLst>
                <a:latin typeface="Arial" charset="0"/>
                <a:cs typeface="Arial" charset="0"/>
              </a:rPr>
              <a:t>Marco </a:t>
            </a:r>
            <a:r>
              <a:rPr lang="pt-BR" sz="2400" b="1" i="1" u="sng" cap="all" dirty="0">
                <a:solidFill>
                  <a:srgbClr val="C5157E"/>
                </a:solidFill>
                <a:effectLst>
                  <a:outerShdw blurRad="38100" dist="38100" dir="2700000" algn="tl">
                    <a:srgbClr val="000000">
                      <a:alpha val="43137"/>
                    </a:srgbClr>
                  </a:outerShdw>
                </a:effectLst>
                <a:latin typeface="Arial" charset="0"/>
                <a:cs typeface="Arial" charset="0"/>
              </a:rPr>
              <a:t>civil NÃO CUMPRIU O SEU PAPEL POR COMPLETO?</a:t>
            </a:r>
          </a:p>
          <a:p>
            <a:endParaRPr lang="pt-BR" sz="1600" b="1" i="1" u="sng" cap="all" dirty="0">
              <a:solidFill>
                <a:srgbClr val="C5157E"/>
              </a:solidFill>
              <a:effectLst>
                <a:outerShdw blurRad="38100" dist="38100" dir="2700000" algn="tl">
                  <a:srgbClr val="000000">
                    <a:alpha val="43137"/>
                  </a:srgbClr>
                </a:outerShdw>
              </a:effectLst>
              <a:latin typeface="Arial" charset="0"/>
              <a:cs typeface="Arial" charset="0"/>
            </a:endParaRPr>
          </a:p>
          <a:p>
            <a:pPr marL="285750" indent="-285750">
              <a:buFont typeface="Arial" panose="020B0604020202020204" pitchFamily="34" charset="0"/>
              <a:buChar char="•"/>
            </a:pPr>
            <a:r>
              <a:rPr lang="pt-BR" sz="1600" b="1" i="1" cap="all" dirty="0">
                <a:solidFill>
                  <a:srgbClr val="C5157E"/>
                </a:solidFill>
                <a:latin typeface="Arial" charset="0"/>
                <a:cs typeface="Arial" charset="0"/>
              </a:rPr>
              <a:t>FALTAM–LHE ARTIGOS?</a:t>
            </a:r>
          </a:p>
          <a:p>
            <a:pPr marL="285750" indent="-285750">
              <a:buFont typeface="Arial" panose="020B0604020202020204" pitchFamily="34" charset="0"/>
              <a:buChar char="•"/>
            </a:pPr>
            <a:endParaRPr lang="pt-BR" sz="1600" b="1" i="1" cap="all" dirty="0">
              <a:solidFill>
                <a:srgbClr val="C5157E"/>
              </a:solidFill>
              <a:latin typeface="Arial" charset="0"/>
              <a:cs typeface="Arial" charset="0"/>
            </a:endParaRPr>
          </a:p>
          <a:p>
            <a:pPr marL="285750" indent="-285750">
              <a:buFont typeface="Arial" panose="020B0604020202020204" pitchFamily="34" charset="0"/>
              <a:buChar char="•"/>
            </a:pPr>
            <a:r>
              <a:rPr lang="pt-BR" sz="1600" b="1" i="1" cap="all" dirty="0">
                <a:solidFill>
                  <a:srgbClr val="C5157E"/>
                </a:solidFill>
                <a:latin typeface="Arial" charset="0"/>
                <a:cs typeface="Arial" charset="0"/>
              </a:rPr>
              <a:t>A REGULAMENTAÇÃO PODE SUPRIR?</a:t>
            </a:r>
          </a:p>
          <a:p>
            <a:pPr marL="285750" indent="-285750">
              <a:buFont typeface="Arial" panose="020B0604020202020204" pitchFamily="34" charset="0"/>
              <a:buChar char="•"/>
            </a:pPr>
            <a:endParaRPr lang="pt-BR" sz="1600" b="1" i="1" cap="all" dirty="0">
              <a:solidFill>
                <a:srgbClr val="C5157E"/>
              </a:solidFill>
              <a:latin typeface="Arial" charset="0"/>
              <a:cs typeface="Arial" charset="0"/>
            </a:endParaRPr>
          </a:p>
          <a:p>
            <a:r>
              <a:rPr lang="pt-BR" sz="2800" b="1" i="1" cap="all" dirty="0">
                <a:solidFill>
                  <a:srgbClr val="EE2D00"/>
                </a:solidFill>
                <a:latin typeface="Arial" charset="0"/>
                <a:cs typeface="Arial" charset="0"/>
              </a:rPr>
              <a:t>É PRECISO, DE FATO, UMA NOVA LEI</a:t>
            </a:r>
            <a:r>
              <a:rPr lang="pt-BR" sz="2800" b="1" i="1" cap="all" dirty="0" smtClean="0">
                <a:solidFill>
                  <a:srgbClr val="EE2D00"/>
                </a:solidFill>
                <a:latin typeface="Arial" charset="0"/>
                <a:cs typeface="Arial" charset="0"/>
              </a:rPr>
              <a:t>?</a:t>
            </a:r>
          </a:p>
          <a:p>
            <a:endParaRPr lang="pt-BR" sz="1600" b="1" i="1" cap="all" dirty="0">
              <a:solidFill>
                <a:srgbClr val="C5157E"/>
              </a:solidFill>
              <a:latin typeface="Arial" charset="0"/>
              <a:cs typeface="Arial" charset="0"/>
            </a:endParaRPr>
          </a:p>
          <a:p>
            <a:r>
              <a:rPr lang="pt-BR" sz="2400" b="1" i="1" u="sng" cap="all" dirty="0">
                <a:solidFill>
                  <a:srgbClr val="C5157E"/>
                </a:solidFill>
                <a:effectLst>
                  <a:outerShdw blurRad="38100" dist="38100" dir="2700000" algn="tl">
                    <a:srgbClr val="000000">
                      <a:alpha val="43137"/>
                    </a:srgbClr>
                  </a:outerShdw>
                </a:effectLst>
                <a:latin typeface="Arial" charset="0"/>
                <a:cs typeface="Arial" charset="0"/>
              </a:rPr>
              <a:t>Quais serão as próximas leis</a:t>
            </a:r>
            <a:r>
              <a:rPr lang="pt-BR" sz="2400" b="1" i="1" u="sng" cap="all" dirty="0" smtClean="0">
                <a:solidFill>
                  <a:srgbClr val="C5157E"/>
                </a:solidFill>
                <a:effectLst>
                  <a:outerShdw blurRad="38100" dist="38100" dir="2700000" algn="tl">
                    <a:srgbClr val="000000">
                      <a:alpha val="43137"/>
                    </a:srgbClr>
                  </a:outerShdw>
                </a:effectLst>
                <a:latin typeface="Arial" charset="0"/>
                <a:cs typeface="Arial" charset="0"/>
              </a:rPr>
              <a:t>?</a:t>
            </a:r>
          </a:p>
          <a:p>
            <a:endParaRPr lang="pt-BR" sz="2400" b="1" i="1" u="sng" cap="all" dirty="0">
              <a:solidFill>
                <a:srgbClr val="C5157E"/>
              </a:solidFill>
              <a:effectLst>
                <a:outerShdw blurRad="38100" dist="38100" dir="2700000" algn="tl">
                  <a:srgbClr val="000000">
                    <a:alpha val="43137"/>
                  </a:srgbClr>
                </a:outerShdw>
              </a:effectLst>
              <a:latin typeface="Arial" charset="0"/>
              <a:cs typeface="Arial" charset="0"/>
            </a:endParaRPr>
          </a:p>
          <a:p>
            <a:r>
              <a:rPr lang="pt-BR" sz="1600" b="1" i="1" cap="all" dirty="0" smtClean="0">
                <a:solidFill>
                  <a:srgbClr val="C5157E"/>
                </a:solidFill>
                <a:latin typeface="Arial" charset="0"/>
                <a:cs typeface="Arial" charset="0"/>
              </a:rPr>
              <a:t>“princípios</a:t>
            </a:r>
            <a:r>
              <a:rPr lang="pt-BR" sz="1600" b="1" i="1" cap="all" dirty="0">
                <a:solidFill>
                  <a:srgbClr val="C5157E"/>
                </a:solidFill>
                <a:latin typeface="Arial" charset="0"/>
                <a:cs typeface="Arial" charset="0"/>
              </a:rPr>
              <a:t>, garantias, direitos e  obrigações referentes </a:t>
            </a:r>
            <a:r>
              <a:rPr lang="pt-BR" sz="1600" b="1" i="1" cap="all" dirty="0" smtClean="0">
                <a:solidFill>
                  <a:srgbClr val="C5157E"/>
                </a:solidFill>
                <a:latin typeface="Arial" charset="0"/>
                <a:cs typeface="Arial" charset="0"/>
              </a:rPr>
              <a:t>ao uso </a:t>
            </a:r>
            <a:r>
              <a:rPr lang="pt-BR" sz="2400" b="1" i="1" u="sng" cap="all" dirty="0">
                <a:solidFill>
                  <a:srgbClr val="C5157E"/>
                </a:solidFill>
                <a:effectLst>
                  <a:outerShdw blurRad="38100" dist="38100" dir="2700000" algn="tl">
                    <a:srgbClr val="000000">
                      <a:alpha val="43137"/>
                    </a:srgbClr>
                  </a:outerShdw>
                </a:effectLst>
                <a:latin typeface="Arial" charset="0"/>
                <a:cs typeface="Arial" charset="0"/>
              </a:rPr>
              <a:t>dos correios eletrônicos</a:t>
            </a:r>
            <a:r>
              <a:rPr lang="pt-BR" sz="2400" b="1" i="1" u="sng" cap="all" dirty="0" smtClean="0">
                <a:solidFill>
                  <a:srgbClr val="C5157E"/>
                </a:solidFill>
                <a:effectLst>
                  <a:outerShdw blurRad="38100" dist="38100" dir="2700000" algn="tl">
                    <a:srgbClr val="000000">
                      <a:alpha val="43137"/>
                    </a:srgbClr>
                  </a:outerShdw>
                </a:effectLst>
                <a:latin typeface="Arial" charset="0"/>
                <a:cs typeface="Arial" charset="0"/>
              </a:rPr>
              <a:t>?</a:t>
            </a:r>
          </a:p>
          <a:p>
            <a:endParaRPr lang="pt-BR" sz="2400" b="1" i="1" u="sng" cap="all" dirty="0">
              <a:solidFill>
                <a:srgbClr val="C5157E"/>
              </a:solidFill>
              <a:effectLst>
                <a:outerShdw blurRad="38100" dist="38100" dir="2700000" algn="tl">
                  <a:srgbClr val="000000">
                    <a:alpha val="43137"/>
                  </a:srgbClr>
                </a:outerShdw>
              </a:effectLst>
              <a:latin typeface="Arial" charset="0"/>
              <a:cs typeface="Arial" charset="0"/>
            </a:endParaRPr>
          </a:p>
          <a:p>
            <a:r>
              <a:rPr lang="pt-BR" sz="1600" b="1" i="1" cap="all" dirty="0">
                <a:solidFill>
                  <a:srgbClr val="C5157E"/>
                </a:solidFill>
                <a:latin typeface="Arial" charset="0"/>
                <a:cs typeface="Arial" charset="0"/>
              </a:rPr>
              <a:t>“princípios, garantias, direitos e  obrigações referentes ao uso </a:t>
            </a:r>
            <a:r>
              <a:rPr lang="pt-BR" sz="2400" b="1" i="1" u="sng" cap="all" dirty="0">
                <a:solidFill>
                  <a:srgbClr val="C5157E"/>
                </a:solidFill>
                <a:effectLst>
                  <a:outerShdw blurRad="38100" dist="38100" dir="2700000" algn="tl">
                    <a:srgbClr val="000000">
                      <a:alpha val="43137"/>
                    </a:srgbClr>
                  </a:outerShdw>
                </a:effectLst>
                <a:latin typeface="Arial" charset="0"/>
                <a:cs typeface="Arial" charset="0"/>
              </a:rPr>
              <a:t>dos </a:t>
            </a:r>
            <a:r>
              <a:rPr lang="pt-BR" sz="2400" b="1" i="1" u="sng" cap="all" dirty="0" smtClean="0">
                <a:solidFill>
                  <a:srgbClr val="C5157E"/>
                </a:solidFill>
                <a:effectLst>
                  <a:outerShdw blurRad="38100" dist="38100" dir="2700000" algn="tl">
                    <a:srgbClr val="000000">
                      <a:alpha val="43137"/>
                    </a:srgbClr>
                  </a:outerShdw>
                </a:effectLst>
                <a:latin typeface="Arial" charset="0"/>
                <a:cs typeface="Arial" charset="0"/>
              </a:rPr>
              <a:t>conteúdos digitais?</a:t>
            </a:r>
          </a:p>
          <a:p>
            <a:endParaRPr lang="pt-BR" sz="2400" b="1" i="1" u="sng" cap="all" dirty="0" smtClean="0">
              <a:solidFill>
                <a:srgbClr val="C5157E"/>
              </a:solidFill>
              <a:effectLst>
                <a:outerShdw blurRad="38100" dist="38100" dir="2700000" algn="tl">
                  <a:srgbClr val="000000">
                    <a:alpha val="43137"/>
                  </a:srgbClr>
                </a:outerShdw>
              </a:effectLst>
              <a:latin typeface="Arial" charset="0"/>
              <a:cs typeface="Arial" charset="0"/>
            </a:endParaRPr>
          </a:p>
          <a:p>
            <a:r>
              <a:rPr lang="pt-BR" sz="2400" b="1" i="1" cap="all" dirty="0" smtClean="0">
                <a:solidFill>
                  <a:srgbClr val="C5157E"/>
                </a:solidFill>
                <a:latin typeface="Arial" charset="0"/>
                <a:cs typeface="Arial" charset="0"/>
              </a:rPr>
              <a:t>	“</a:t>
            </a:r>
            <a:r>
              <a:rPr lang="pt-BR" sz="1600" b="1" i="1" cap="all" dirty="0">
                <a:solidFill>
                  <a:srgbClr val="C5157E"/>
                </a:solidFill>
                <a:latin typeface="Arial" charset="0"/>
                <a:cs typeface="Arial" charset="0"/>
              </a:rPr>
              <a:t>princípios, garantias, direitos e  obrigações </a:t>
            </a:r>
            <a:r>
              <a:rPr lang="pt-BR" sz="1600" b="1" i="1" cap="all" dirty="0" smtClean="0">
                <a:solidFill>
                  <a:srgbClr val="C5157E"/>
                </a:solidFill>
                <a:latin typeface="Arial" charset="0"/>
                <a:cs typeface="Arial" charset="0"/>
              </a:rPr>
              <a:t>	referentes </a:t>
            </a:r>
            <a:r>
              <a:rPr lang="pt-BR" sz="1600" b="1" i="1" cap="all" dirty="0">
                <a:solidFill>
                  <a:srgbClr val="C5157E"/>
                </a:solidFill>
                <a:latin typeface="Arial" charset="0"/>
                <a:cs typeface="Arial" charset="0"/>
              </a:rPr>
              <a:t>ao uso dos </a:t>
            </a:r>
            <a:r>
              <a:rPr lang="pt-BR" sz="2400" b="1" i="1" u="sng" cap="all" dirty="0" smtClean="0">
                <a:solidFill>
                  <a:srgbClr val="C5157E"/>
                </a:solidFill>
                <a:effectLst>
                  <a:outerShdw blurRad="38100" dist="38100" dir="2700000" algn="tl">
                    <a:srgbClr val="000000">
                      <a:alpha val="43137"/>
                    </a:srgbClr>
                  </a:outerShdw>
                </a:effectLst>
                <a:latin typeface="Arial" charset="0"/>
                <a:cs typeface="Arial" charset="0"/>
              </a:rPr>
              <a:t>jogos “</a:t>
            </a:r>
            <a:r>
              <a:rPr lang="pt-BR" sz="2400" b="1" i="1" u="sng" cap="all" dirty="0" err="1" smtClean="0">
                <a:solidFill>
                  <a:srgbClr val="C5157E"/>
                </a:solidFill>
                <a:effectLst>
                  <a:outerShdw blurRad="38100" dist="38100" dir="2700000" algn="tl">
                    <a:srgbClr val="000000">
                      <a:alpha val="43137"/>
                    </a:srgbClr>
                  </a:outerShdw>
                </a:effectLst>
                <a:latin typeface="Arial" charset="0"/>
                <a:cs typeface="Arial" charset="0"/>
              </a:rPr>
              <a:t>on</a:t>
            </a:r>
            <a:r>
              <a:rPr lang="pt-BR" sz="2400" b="1" i="1" u="sng" cap="all" dirty="0" smtClean="0">
                <a:solidFill>
                  <a:srgbClr val="C5157E"/>
                </a:solidFill>
                <a:effectLst>
                  <a:outerShdw blurRad="38100" dist="38100" dir="2700000" algn="tl">
                    <a:srgbClr val="000000">
                      <a:alpha val="43137"/>
                    </a:srgbClr>
                  </a:outerShdw>
                </a:effectLst>
                <a:latin typeface="Arial" charset="0"/>
                <a:cs typeface="Arial" charset="0"/>
              </a:rPr>
              <a:t> </a:t>
            </a:r>
            <a:r>
              <a:rPr lang="pt-BR" sz="2400" b="1" i="1" u="sng" cap="all" dirty="0" err="1">
                <a:solidFill>
                  <a:srgbClr val="C5157E"/>
                </a:solidFill>
                <a:effectLst>
                  <a:outerShdw blurRad="38100" dist="38100" dir="2700000" algn="tl">
                    <a:srgbClr val="000000">
                      <a:alpha val="43137"/>
                    </a:srgbClr>
                  </a:outerShdw>
                </a:effectLst>
                <a:latin typeface="Arial" charset="0"/>
                <a:cs typeface="Arial" charset="0"/>
              </a:rPr>
              <a:t>line</a:t>
            </a:r>
            <a:r>
              <a:rPr lang="pt-BR" sz="2400" b="1" i="1" u="sng" cap="all" dirty="0" smtClean="0">
                <a:solidFill>
                  <a:srgbClr val="C5157E"/>
                </a:solidFill>
                <a:effectLst>
                  <a:outerShdw blurRad="38100" dist="38100" dir="2700000" algn="tl">
                    <a:srgbClr val="000000">
                      <a:alpha val="43137"/>
                    </a:srgbClr>
                  </a:outerShdw>
                </a:effectLst>
                <a:latin typeface="Arial" charset="0"/>
                <a:cs typeface="Arial" charset="0"/>
              </a:rPr>
              <a:t>”?</a:t>
            </a:r>
            <a:endParaRPr lang="pt-BR" sz="2400" b="1" i="1" u="sng" cap="all" dirty="0">
              <a:solidFill>
                <a:srgbClr val="C5157E"/>
              </a:solidFill>
              <a:effectLst>
                <a:outerShdw blurRad="38100" dist="38100" dir="2700000" algn="tl">
                  <a:srgbClr val="000000">
                    <a:alpha val="43137"/>
                  </a:srgbClr>
                </a:outerShdw>
              </a:effectLst>
              <a:latin typeface="Arial" charset="0"/>
              <a:cs typeface="Arial" charset="0"/>
            </a:endParaRPr>
          </a:p>
        </p:txBody>
      </p:sp>
    </p:spTree>
    <p:extLst>
      <p:ext uri="{BB962C8B-B14F-4D97-AF65-F5344CB8AC3E}">
        <p14:creationId xmlns:p14="http://schemas.microsoft.com/office/powerpoint/2010/main" val="9750496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6093296"/>
            <a:ext cx="1152128" cy="562362"/>
          </a:xfrm>
          <a:prstGeom prst="rect">
            <a:avLst/>
          </a:prstGeom>
        </p:spPr>
      </p:pic>
      <p:sp>
        <p:nvSpPr>
          <p:cNvPr id="3" name="Retângulo 2"/>
          <p:cNvSpPr/>
          <p:nvPr/>
        </p:nvSpPr>
        <p:spPr>
          <a:xfrm>
            <a:off x="971600" y="400590"/>
            <a:ext cx="7038528" cy="5755422"/>
          </a:xfrm>
          <a:prstGeom prst="rect">
            <a:avLst/>
          </a:prstGeom>
        </p:spPr>
        <p:txBody>
          <a:bodyPr wrap="square">
            <a:spAutoFit/>
          </a:bodyPr>
          <a:lstStyle/>
          <a:p>
            <a:pPr marL="285750" indent="-285750">
              <a:buFont typeface="Arial" panose="020B0604020202020204" pitchFamily="34" charset="0"/>
              <a:buChar char="•"/>
            </a:pPr>
            <a:endParaRPr lang="pt-BR" sz="1600" b="1" i="1" cap="all" dirty="0">
              <a:solidFill>
                <a:srgbClr val="C5157E"/>
              </a:solidFill>
              <a:latin typeface="Arial" charset="0"/>
              <a:cs typeface="Arial" charset="0"/>
            </a:endParaRPr>
          </a:p>
          <a:p>
            <a:pPr marL="285750" indent="-285750">
              <a:buFont typeface="Arial" panose="020B0604020202020204" pitchFamily="34" charset="0"/>
              <a:buChar char="•"/>
            </a:pPr>
            <a:r>
              <a:rPr lang="pt-BR" sz="2400" b="1" i="1" u="sng" cap="all" dirty="0" smtClean="0">
                <a:solidFill>
                  <a:srgbClr val="C5157E"/>
                </a:solidFill>
                <a:effectLst>
                  <a:outerShdw blurRad="38100" dist="38100" dir="2700000" algn="tl">
                    <a:srgbClr val="000000">
                      <a:alpha val="43137"/>
                    </a:srgbClr>
                  </a:outerShdw>
                </a:effectLst>
                <a:latin typeface="Arial" charset="0"/>
                <a:cs typeface="Arial" charset="0"/>
              </a:rPr>
              <a:t>PL 89/2003, Senador Eduardo Azeredo - </a:t>
            </a:r>
            <a:r>
              <a:rPr lang="pt-BR" sz="2400" b="1" i="1" u="sng" cap="all" dirty="0">
                <a:solidFill>
                  <a:srgbClr val="C5157E"/>
                </a:solidFill>
                <a:effectLst>
                  <a:outerShdw blurRad="38100" dist="38100" dir="2700000" algn="tl">
                    <a:srgbClr val="000000">
                      <a:alpha val="43137"/>
                    </a:srgbClr>
                  </a:outerShdw>
                </a:effectLst>
                <a:latin typeface="Arial" charset="0"/>
                <a:cs typeface="Arial" charset="0"/>
              </a:rPr>
              <a:t>Crimes Cibernéticos – </a:t>
            </a:r>
            <a:endParaRPr lang="pt-BR" sz="2400" b="1" i="1" u="sng" cap="all" dirty="0" smtClean="0">
              <a:solidFill>
                <a:srgbClr val="C5157E"/>
              </a:solidFill>
              <a:effectLst>
                <a:outerShdw blurRad="38100" dist="38100" dir="2700000" algn="tl">
                  <a:srgbClr val="000000">
                    <a:alpha val="43137"/>
                  </a:srgbClr>
                </a:outerShdw>
              </a:effectLst>
              <a:latin typeface="Arial" charset="0"/>
              <a:cs typeface="Arial" charset="0"/>
            </a:endParaRPr>
          </a:p>
          <a:p>
            <a:pPr marL="285750" indent="-285750">
              <a:buFont typeface="Arial" panose="020B0604020202020204" pitchFamily="34" charset="0"/>
              <a:buChar char="•"/>
            </a:pPr>
            <a:endParaRPr lang="pt-BR" sz="2400" b="1" i="1" u="sng" cap="all" dirty="0">
              <a:solidFill>
                <a:srgbClr val="C5157E"/>
              </a:solidFill>
              <a:effectLst>
                <a:outerShdw blurRad="38100" dist="38100" dir="2700000" algn="tl">
                  <a:srgbClr val="000000">
                    <a:alpha val="43137"/>
                  </a:srgbClr>
                </a:outerShdw>
              </a:effectLst>
              <a:latin typeface="Arial" charset="0"/>
              <a:cs typeface="Arial" charset="0"/>
            </a:endParaRPr>
          </a:p>
          <a:p>
            <a:pPr marL="285750" indent="-285750">
              <a:buFont typeface="Arial" panose="020B0604020202020204" pitchFamily="34" charset="0"/>
              <a:buChar char="•"/>
            </a:pPr>
            <a:r>
              <a:rPr lang="pt-BR" sz="1600" b="1" i="1" cap="all" dirty="0" smtClean="0">
                <a:solidFill>
                  <a:srgbClr val="C5157E"/>
                </a:solidFill>
                <a:latin typeface="Arial" charset="0"/>
                <a:cs typeface="Arial" charset="0"/>
              </a:rPr>
              <a:t>DEZENAS DE ARTIGOS</a:t>
            </a:r>
          </a:p>
          <a:p>
            <a:pPr marL="285750" indent="-285750">
              <a:buFont typeface="Arial" panose="020B0604020202020204" pitchFamily="34" charset="0"/>
              <a:buChar char="•"/>
            </a:pPr>
            <a:r>
              <a:rPr lang="pt-BR" sz="1600" b="1" i="1" cap="all" dirty="0" smtClean="0">
                <a:solidFill>
                  <a:srgbClr val="C5157E"/>
                </a:solidFill>
                <a:latin typeface="Arial" charset="0"/>
                <a:cs typeface="Arial" charset="0"/>
              </a:rPr>
              <a:t>Uma década de discussões</a:t>
            </a:r>
          </a:p>
          <a:p>
            <a:pPr marL="285750" indent="-285750">
              <a:buFont typeface="Arial" panose="020B0604020202020204" pitchFamily="34" charset="0"/>
              <a:buChar char="•"/>
            </a:pPr>
            <a:endParaRPr lang="pt-BR" sz="1600" b="1" i="1" cap="all" dirty="0">
              <a:solidFill>
                <a:srgbClr val="C5157E"/>
              </a:solidFill>
              <a:latin typeface="Arial" charset="0"/>
              <a:cs typeface="Arial" charset="0"/>
            </a:endParaRPr>
          </a:p>
          <a:p>
            <a:pPr marL="285750" indent="-285750">
              <a:buFont typeface="Arial" panose="020B0604020202020204" pitchFamily="34" charset="0"/>
              <a:buChar char="•"/>
            </a:pPr>
            <a:r>
              <a:rPr lang="pt-BR" sz="2400" b="1" i="1" u="sng" cap="all" dirty="0" smtClean="0">
                <a:solidFill>
                  <a:srgbClr val="C5157E"/>
                </a:solidFill>
                <a:effectLst>
                  <a:outerShdw blurRad="38100" dist="38100" dir="2700000" algn="tl">
                    <a:srgbClr val="000000">
                      <a:alpha val="43137"/>
                    </a:srgbClr>
                  </a:outerShdw>
                </a:effectLst>
                <a:latin typeface="Arial" charset="0"/>
                <a:cs typeface="Arial" charset="0"/>
              </a:rPr>
              <a:t>PL </a:t>
            </a:r>
            <a:r>
              <a:rPr lang="pt-BR" sz="2400" b="1" i="1" u="sng" cap="all" dirty="0">
                <a:solidFill>
                  <a:srgbClr val="C5157E"/>
                </a:solidFill>
                <a:effectLst>
                  <a:outerShdw blurRad="38100" dist="38100" dir="2700000" algn="tl">
                    <a:srgbClr val="000000">
                      <a:alpha val="43137"/>
                    </a:srgbClr>
                  </a:outerShdw>
                </a:effectLst>
                <a:latin typeface="Arial" charset="0"/>
                <a:cs typeface="Arial" charset="0"/>
              </a:rPr>
              <a:t>89/2003, Senador Eduardo Azeredo - Crimes Cibernéticos – </a:t>
            </a:r>
          </a:p>
          <a:p>
            <a:pPr marL="285750" indent="-285750">
              <a:buFont typeface="Arial" panose="020B0604020202020204" pitchFamily="34" charset="0"/>
              <a:buChar char="•"/>
            </a:pPr>
            <a:endParaRPr lang="pt-BR" sz="2400" b="1" i="1" u="sng" cap="all" dirty="0">
              <a:solidFill>
                <a:srgbClr val="C5157E"/>
              </a:solidFill>
              <a:effectLst>
                <a:outerShdw blurRad="38100" dist="38100" dir="2700000" algn="tl">
                  <a:srgbClr val="000000">
                    <a:alpha val="43137"/>
                  </a:srgbClr>
                </a:outerShdw>
              </a:effectLst>
              <a:latin typeface="Arial" charset="0"/>
              <a:cs typeface="Arial" charset="0"/>
            </a:endParaRPr>
          </a:p>
          <a:p>
            <a:pPr marL="285750" indent="-285750">
              <a:buFont typeface="Arial" panose="020B0604020202020204" pitchFamily="34" charset="0"/>
              <a:buChar char="•"/>
            </a:pPr>
            <a:r>
              <a:rPr lang="pt-BR" sz="1600" b="1" i="1" cap="all" dirty="0">
                <a:solidFill>
                  <a:srgbClr val="C5157E"/>
                </a:solidFill>
                <a:latin typeface="Arial" charset="0"/>
                <a:cs typeface="Arial" charset="0"/>
              </a:rPr>
              <a:t>DEZENAS DE ARTIGOS</a:t>
            </a:r>
          </a:p>
          <a:p>
            <a:pPr marL="285750" indent="-285750">
              <a:buFont typeface="Arial" panose="020B0604020202020204" pitchFamily="34" charset="0"/>
              <a:buChar char="•"/>
            </a:pPr>
            <a:r>
              <a:rPr lang="pt-BR" sz="1600" b="1" i="1" cap="all" dirty="0">
                <a:solidFill>
                  <a:srgbClr val="C5157E"/>
                </a:solidFill>
                <a:latin typeface="Arial" charset="0"/>
                <a:cs typeface="Arial" charset="0"/>
              </a:rPr>
              <a:t>Uma década de </a:t>
            </a:r>
            <a:r>
              <a:rPr lang="pt-BR" sz="1600" b="1" i="1" cap="all" dirty="0" smtClean="0">
                <a:solidFill>
                  <a:srgbClr val="C5157E"/>
                </a:solidFill>
                <a:latin typeface="Arial" charset="0"/>
                <a:cs typeface="Arial" charset="0"/>
              </a:rPr>
              <a:t>discussões</a:t>
            </a:r>
          </a:p>
          <a:p>
            <a:pPr marL="285750" indent="-285750">
              <a:buFont typeface="Arial" panose="020B0604020202020204" pitchFamily="34" charset="0"/>
              <a:buChar char="•"/>
            </a:pPr>
            <a:endParaRPr lang="pt-BR" sz="2400" b="1" i="1" cap="all" dirty="0">
              <a:solidFill>
                <a:srgbClr val="C5157E"/>
              </a:solidFill>
              <a:latin typeface="Arial" charset="0"/>
              <a:cs typeface="Arial" charset="0"/>
            </a:endParaRPr>
          </a:p>
          <a:p>
            <a:pPr algn="just"/>
            <a:r>
              <a:rPr lang="pt-BR" sz="2400" b="1" i="1" u="sng" cap="all" dirty="0">
                <a:solidFill>
                  <a:srgbClr val="C5157E"/>
                </a:solidFill>
                <a:effectLst>
                  <a:outerShdw blurRad="38100" dist="38100" dir="2700000" algn="tl">
                    <a:srgbClr val="000000">
                      <a:alpha val="43137"/>
                    </a:srgbClr>
                  </a:outerShdw>
                </a:effectLst>
                <a:latin typeface="Arial" charset="0"/>
                <a:cs typeface="Arial" charset="0"/>
              </a:rPr>
              <a:t>LEI Nº 12.737, DE 30 DE NOVEMBRO DE 2012 </a:t>
            </a:r>
            <a:r>
              <a:rPr lang="pt-BR" sz="2400" b="1" i="1" u="sng" cap="all" dirty="0" smtClean="0">
                <a:solidFill>
                  <a:srgbClr val="C5157E"/>
                </a:solidFill>
                <a:effectLst>
                  <a:outerShdw blurRad="38100" dist="38100" dir="2700000" algn="tl">
                    <a:srgbClr val="000000">
                      <a:alpha val="43137"/>
                    </a:srgbClr>
                  </a:outerShdw>
                </a:effectLst>
                <a:latin typeface="Arial" charset="0"/>
                <a:cs typeface="Arial" charset="0"/>
              </a:rPr>
              <a:t>– (CAROLINA </a:t>
            </a:r>
            <a:r>
              <a:rPr lang="pt-BR" sz="2400" b="1" i="1" u="sng" cap="all" dirty="0">
                <a:solidFill>
                  <a:srgbClr val="C5157E"/>
                </a:solidFill>
                <a:effectLst>
                  <a:outerShdw blurRad="38100" dist="38100" dir="2700000" algn="tl">
                    <a:srgbClr val="000000">
                      <a:alpha val="43137"/>
                    </a:srgbClr>
                  </a:outerShdw>
                </a:effectLst>
                <a:latin typeface="Arial" charset="0"/>
                <a:cs typeface="Arial" charset="0"/>
              </a:rPr>
              <a:t>DIECKMANN </a:t>
            </a:r>
          </a:p>
          <a:p>
            <a:endParaRPr lang="pt-BR" sz="2400" i="1" dirty="0" smtClean="0"/>
          </a:p>
          <a:p>
            <a:r>
              <a:rPr lang="pt-BR" sz="1600" b="1" i="1" cap="all" dirty="0">
                <a:solidFill>
                  <a:srgbClr val="C5157E"/>
                </a:solidFill>
                <a:latin typeface="Arial" charset="0"/>
                <a:cs typeface="Arial" charset="0"/>
              </a:rPr>
              <a:t>Cria </a:t>
            </a:r>
            <a:r>
              <a:rPr lang="pt-BR" sz="1600" b="1" i="1" cap="all" dirty="0">
                <a:solidFill>
                  <a:srgbClr val="C5157E"/>
                </a:solidFill>
                <a:latin typeface="Arial" charset="0"/>
                <a:cs typeface="Arial" charset="0"/>
              </a:rPr>
              <a:t>artigos 154-A  e  154-B - altera os </a:t>
            </a:r>
            <a:r>
              <a:rPr lang="pt-BR" sz="1600" b="1" i="1" cap="all" dirty="0" err="1">
                <a:solidFill>
                  <a:srgbClr val="C5157E"/>
                </a:solidFill>
                <a:latin typeface="Arial" charset="0"/>
                <a:cs typeface="Arial" charset="0"/>
              </a:rPr>
              <a:t>arts</a:t>
            </a:r>
            <a:r>
              <a:rPr lang="pt-BR" sz="1600" b="1" i="1" cap="all" dirty="0">
                <a:solidFill>
                  <a:srgbClr val="C5157E"/>
                </a:solidFill>
                <a:latin typeface="Arial" charset="0"/>
                <a:cs typeface="Arial" charset="0"/>
              </a:rPr>
              <a:t>. </a:t>
            </a:r>
            <a:r>
              <a:rPr lang="pt-BR" sz="1600" b="1" i="1" cap="all" dirty="0">
                <a:solidFill>
                  <a:srgbClr val="C5157E"/>
                </a:solidFill>
                <a:latin typeface="Arial" charset="0"/>
                <a:cs typeface="Arial" charset="0"/>
              </a:rPr>
              <a:t>266 e 298 </a:t>
            </a:r>
            <a:r>
              <a:rPr lang="pt-BR" sz="1600" b="1" i="1" cap="all" dirty="0" smtClean="0">
                <a:solidFill>
                  <a:srgbClr val="C5157E"/>
                </a:solidFill>
                <a:latin typeface="Arial" charset="0"/>
                <a:cs typeface="Arial" charset="0"/>
              </a:rPr>
              <a:t>do CÓDIGO PENAL</a:t>
            </a:r>
            <a:endParaRPr lang="pt-BR" sz="2400" b="1" i="1" u="sng" cap="all" dirty="0">
              <a:solidFill>
                <a:srgbClr val="C5157E"/>
              </a:solidFill>
              <a:effectLst>
                <a:outerShdw blurRad="38100" dist="38100" dir="2700000" algn="tl">
                  <a:srgbClr val="000000">
                    <a:alpha val="43137"/>
                  </a:srgbClr>
                </a:outerShdw>
              </a:effectLst>
              <a:latin typeface="Arial" charset="0"/>
              <a:cs typeface="Arial" charset="0"/>
            </a:endParaRPr>
          </a:p>
        </p:txBody>
      </p:sp>
    </p:spTree>
    <p:extLst>
      <p:ext uri="{BB962C8B-B14F-4D97-AF65-F5344CB8AC3E}">
        <p14:creationId xmlns:p14="http://schemas.microsoft.com/office/powerpoint/2010/main" val="31350128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6093296"/>
            <a:ext cx="1152128" cy="562362"/>
          </a:xfrm>
          <a:prstGeom prst="rect">
            <a:avLst/>
          </a:prstGeom>
        </p:spPr>
      </p:pic>
      <p:sp>
        <p:nvSpPr>
          <p:cNvPr id="3" name="Retângulo 2"/>
          <p:cNvSpPr/>
          <p:nvPr/>
        </p:nvSpPr>
        <p:spPr>
          <a:xfrm>
            <a:off x="971600" y="400590"/>
            <a:ext cx="7038528" cy="6186309"/>
          </a:xfrm>
          <a:prstGeom prst="rect">
            <a:avLst/>
          </a:prstGeom>
        </p:spPr>
        <p:txBody>
          <a:bodyPr wrap="square">
            <a:spAutoFit/>
          </a:bodyPr>
          <a:lstStyle/>
          <a:p>
            <a:pPr algn="just"/>
            <a:r>
              <a:rPr lang="pt-BR" sz="2000" i="1" cap="all" dirty="0" smtClean="0">
                <a:solidFill>
                  <a:schemeClr val="accent6"/>
                </a:solidFill>
                <a:latin typeface="Arial" charset="0"/>
                <a:cs typeface="Arial" charset="0"/>
              </a:rPr>
              <a:t>“Aspectos</a:t>
            </a:r>
            <a:r>
              <a:rPr lang="pt-BR" sz="1600" i="1" cap="all" dirty="0" smtClean="0">
                <a:solidFill>
                  <a:schemeClr val="accent6"/>
                </a:solidFill>
                <a:latin typeface="Arial" charset="0"/>
                <a:cs typeface="Arial" charset="0"/>
              </a:rPr>
              <a:t> </a:t>
            </a:r>
            <a:r>
              <a:rPr lang="pt-BR" sz="2000" i="1" cap="all" dirty="0">
                <a:solidFill>
                  <a:schemeClr val="accent6"/>
                </a:solidFill>
                <a:latin typeface="Arial" charset="0"/>
                <a:cs typeface="Arial" charset="0"/>
              </a:rPr>
              <a:t>legais Nacionais e Internacionais da divulgação de dados pessoais na internet”</a:t>
            </a:r>
          </a:p>
          <a:p>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Profa. Maristela Basso </a:t>
            </a:r>
            <a:r>
              <a:rPr lang="pt-BR" sz="2000" b="1" i="1" cap="all" dirty="0">
                <a:solidFill>
                  <a:schemeClr val="accent6"/>
                </a:solidFill>
                <a:latin typeface="Arial" charset="0"/>
                <a:cs typeface="Arial" charset="0"/>
              </a:rPr>
              <a:t>CEST/USP </a:t>
            </a:r>
            <a:r>
              <a:rPr lang="pt-BR" sz="2000" b="1" i="1" cap="all" dirty="0" smtClean="0">
                <a:solidFill>
                  <a:srgbClr val="EE2D00"/>
                </a:solidFill>
                <a:latin typeface="Arial" charset="0"/>
                <a:cs typeface="Arial" charset="0"/>
              </a:rPr>
              <a:t>(“v </a:t>
            </a:r>
            <a:r>
              <a:rPr lang="pt-BR" sz="2000" b="1" i="1" cap="all" dirty="0">
                <a:solidFill>
                  <a:srgbClr val="EE2D00"/>
                </a:solidFill>
                <a:latin typeface="Arial" charset="0"/>
                <a:cs typeface="Arial" charset="0"/>
              </a:rPr>
              <a:t>seminário  de proteção à privacidade e aos dados  </a:t>
            </a:r>
            <a:r>
              <a:rPr lang="pt-BR" sz="2000" b="1" i="1" cap="all" dirty="0" smtClean="0">
                <a:solidFill>
                  <a:srgbClr val="EE2D00"/>
                </a:solidFill>
                <a:latin typeface="Arial" charset="0"/>
                <a:cs typeface="Arial" charset="0"/>
              </a:rPr>
              <a:t>pessoais”):</a:t>
            </a:r>
          </a:p>
          <a:p>
            <a:endParaRPr lang="pt-BR" sz="2000" b="1" i="1" cap="all" dirty="0">
              <a:solidFill>
                <a:srgbClr val="EE2D00"/>
              </a:solidFill>
              <a:latin typeface="Arial" charset="0"/>
              <a:ea typeface="Verdana" panose="020B0604030504040204" pitchFamily="34" charset="0"/>
              <a:cs typeface="Arial" charset="0"/>
            </a:endParaRPr>
          </a:p>
          <a:p>
            <a:r>
              <a:rPr lang="pt-BR" sz="2000" b="1" i="1" u="sng"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Código Civil </a:t>
            </a:r>
            <a:r>
              <a:rPr lang="pt-BR" sz="1400" dirty="0" smtClean="0">
                <a:latin typeface="Verdana" panose="020B0604030504040204" pitchFamily="34" charset="0"/>
                <a:ea typeface="Verdana" panose="020B0604030504040204" pitchFamily="34" charset="0"/>
                <a:cs typeface="Verdana" panose="020B0604030504040204" pitchFamily="34" charset="0"/>
              </a:rPr>
              <a:t>- “</a:t>
            </a:r>
            <a:r>
              <a:rPr lang="pt-BR" sz="1400" dirty="0">
                <a:latin typeface="Verdana" panose="020B0604030504040204" pitchFamily="34" charset="0"/>
                <a:ea typeface="Verdana" panose="020B0604030504040204" pitchFamily="34" charset="0"/>
                <a:cs typeface="Verdana" panose="020B0604030504040204" pitchFamily="34" charset="0"/>
              </a:rPr>
              <a:t>Art. 20. </a:t>
            </a:r>
            <a:r>
              <a:rPr lang="pt-BR" sz="2000" b="1" u="sng" dirty="0">
                <a:latin typeface="Verdana" panose="020B0604030504040204" pitchFamily="34" charset="0"/>
                <a:ea typeface="Verdana" panose="020B0604030504040204" pitchFamily="34" charset="0"/>
                <a:cs typeface="Verdana" panose="020B0604030504040204" pitchFamily="34" charset="0"/>
              </a:rPr>
              <a:t>Salvo se autorizadas</a:t>
            </a:r>
            <a:r>
              <a:rPr lang="pt-BR" sz="1400" dirty="0">
                <a:latin typeface="Verdana" panose="020B0604030504040204" pitchFamily="34" charset="0"/>
                <a:ea typeface="Verdana" panose="020B0604030504040204" pitchFamily="34" charset="0"/>
                <a:cs typeface="Verdana" panose="020B0604030504040204" pitchFamily="34" charset="0"/>
              </a:rPr>
              <a:t>, ou se necessárias à administração da justiça ou à manutenção da ordem pública, a divulgação de escritos, a transmissão da palavra, ou a publicação, </a:t>
            </a:r>
            <a:r>
              <a:rPr lang="pt-BR" sz="2000" b="1" u="sng" dirty="0">
                <a:latin typeface="Verdana" panose="020B0604030504040204" pitchFamily="34" charset="0"/>
                <a:ea typeface="Verdana" panose="020B0604030504040204" pitchFamily="34" charset="0"/>
                <a:cs typeface="Verdana" panose="020B0604030504040204" pitchFamily="34" charset="0"/>
              </a:rPr>
              <a:t>a exposição ou a utilização da imagem de uma pessoa poderão ser proibidas</a:t>
            </a:r>
            <a:r>
              <a:rPr lang="pt-BR" sz="1400" dirty="0">
                <a:latin typeface="Verdana" panose="020B0604030504040204" pitchFamily="34" charset="0"/>
                <a:ea typeface="Verdana" panose="020B0604030504040204" pitchFamily="34" charset="0"/>
                <a:cs typeface="Verdana" panose="020B0604030504040204" pitchFamily="34" charset="0"/>
              </a:rPr>
              <a:t>, </a:t>
            </a:r>
            <a:r>
              <a:rPr lang="pt-BR" sz="2000" b="1" u="sng" dirty="0">
                <a:latin typeface="Verdana" panose="020B0604030504040204" pitchFamily="34" charset="0"/>
                <a:ea typeface="Verdana" panose="020B0604030504040204" pitchFamily="34" charset="0"/>
                <a:cs typeface="Verdana" panose="020B0604030504040204" pitchFamily="34" charset="0"/>
              </a:rPr>
              <a:t>a seu requerimento </a:t>
            </a:r>
            <a:r>
              <a:rPr lang="pt-BR" sz="1400" dirty="0">
                <a:latin typeface="Verdana" panose="020B0604030504040204" pitchFamily="34" charset="0"/>
                <a:ea typeface="Verdana" panose="020B0604030504040204" pitchFamily="34" charset="0"/>
                <a:cs typeface="Verdana" panose="020B0604030504040204" pitchFamily="34" charset="0"/>
              </a:rPr>
              <a:t>e sem prejuízo da indenização que couber, se lhe atingirem a honra, a boa fama ou a respeitabilidade, ou se se destinarem a fins comerciais</a:t>
            </a:r>
          </a:p>
          <a:p>
            <a:endParaRPr lang="pt-BR" sz="2000" dirty="0">
              <a:latin typeface="Verdana" panose="020B0604030504040204" pitchFamily="34" charset="0"/>
              <a:ea typeface="Verdana" panose="020B0604030504040204" pitchFamily="34" charset="0"/>
              <a:cs typeface="Verdana" panose="020B0604030504040204" pitchFamily="34" charset="0"/>
            </a:endParaRPr>
          </a:p>
          <a:p>
            <a:pPr algn="just"/>
            <a:r>
              <a:rPr lang="pt-BR" sz="2000" dirty="0" smtClean="0">
                <a:latin typeface="Verdana" panose="020B0604030504040204" pitchFamily="34" charset="0"/>
                <a:ea typeface="Verdana" panose="020B0604030504040204" pitchFamily="34" charset="0"/>
                <a:cs typeface="Verdana" panose="020B0604030504040204" pitchFamily="34" charset="0"/>
              </a:rPr>
              <a:t>Art</a:t>
            </a:r>
            <a:r>
              <a:rPr lang="pt-BR" sz="2000" dirty="0">
                <a:latin typeface="Verdana" panose="020B0604030504040204" pitchFamily="34" charset="0"/>
                <a:ea typeface="Verdana" panose="020B0604030504040204" pitchFamily="34" charset="0"/>
                <a:cs typeface="Verdana" panose="020B0604030504040204" pitchFamily="34" charset="0"/>
              </a:rPr>
              <a:t>. 21. </a:t>
            </a:r>
            <a:r>
              <a:rPr lang="pt-BR" sz="2000" b="1" u="sng" dirty="0">
                <a:latin typeface="Verdana" panose="020B0604030504040204" pitchFamily="34" charset="0"/>
                <a:ea typeface="Verdana" panose="020B0604030504040204" pitchFamily="34" charset="0"/>
                <a:cs typeface="Verdana" panose="020B0604030504040204" pitchFamily="34" charset="0"/>
              </a:rPr>
              <a:t>A vida privada da pessoa natural é inviolável</a:t>
            </a:r>
            <a:r>
              <a:rPr lang="pt-BR" sz="2000" dirty="0">
                <a:latin typeface="Verdana" panose="020B0604030504040204" pitchFamily="34" charset="0"/>
                <a:ea typeface="Verdana" panose="020B0604030504040204" pitchFamily="34" charset="0"/>
                <a:cs typeface="Verdana" panose="020B0604030504040204" pitchFamily="34" charset="0"/>
              </a:rPr>
              <a:t>, </a:t>
            </a:r>
            <a:r>
              <a:rPr lang="pt-BR" sz="1400" dirty="0">
                <a:latin typeface="Verdana" panose="020B0604030504040204" pitchFamily="34" charset="0"/>
                <a:ea typeface="Verdana" panose="020B0604030504040204" pitchFamily="34" charset="0"/>
                <a:cs typeface="Verdana" panose="020B0604030504040204" pitchFamily="34" charset="0"/>
              </a:rPr>
              <a:t>e o juiz, a requerimento do interessado, adotará as providências necessárias para impedir ou fazer cessar ato contrário a esta norma.”</a:t>
            </a:r>
          </a:p>
          <a:p>
            <a:pPr>
              <a:lnSpc>
                <a:spcPct val="170000"/>
              </a:lnSpc>
            </a:pPr>
            <a:endParaRPr lang="pt-BR" sz="2000" b="1" i="1" cap="all" dirty="0">
              <a:solidFill>
                <a:schemeClr val="accent6"/>
              </a:solidFill>
              <a:latin typeface="Arial" charset="0"/>
              <a:cs typeface="Arial" charset="0"/>
            </a:endParaRPr>
          </a:p>
        </p:txBody>
      </p:sp>
    </p:spTree>
    <p:extLst>
      <p:ext uri="{BB962C8B-B14F-4D97-AF65-F5344CB8AC3E}">
        <p14:creationId xmlns:p14="http://schemas.microsoft.com/office/powerpoint/2010/main" val="24050858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6093296"/>
            <a:ext cx="1152128" cy="562362"/>
          </a:xfrm>
          <a:prstGeom prst="rect">
            <a:avLst/>
          </a:prstGeom>
        </p:spPr>
      </p:pic>
      <p:sp>
        <p:nvSpPr>
          <p:cNvPr id="3" name="Retângulo 2"/>
          <p:cNvSpPr/>
          <p:nvPr/>
        </p:nvSpPr>
        <p:spPr>
          <a:xfrm>
            <a:off x="971600" y="400590"/>
            <a:ext cx="7038528" cy="4708981"/>
          </a:xfrm>
          <a:prstGeom prst="rect">
            <a:avLst/>
          </a:prstGeom>
        </p:spPr>
        <p:txBody>
          <a:bodyPr wrap="square">
            <a:spAutoFit/>
          </a:bodyPr>
          <a:lstStyle/>
          <a:p>
            <a:r>
              <a:rPr lang="pt-BR" sz="2000" b="1" i="1" u="sng"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ECA (Lei </a:t>
            </a:r>
            <a:r>
              <a:rPr lang="pt-BR" sz="2000" b="1" i="1" u="sng"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nº. 8.069/1990)</a:t>
            </a:r>
          </a:p>
          <a:p>
            <a:pPr algn="just"/>
            <a:endParaRPr lang="pt-BR" sz="2000" dirty="0" smtClean="0">
              <a:latin typeface="Verdana" panose="020B0604030504040204" pitchFamily="34" charset="0"/>
              <a:ea typeface="Verdana" panose="020B0604030504040204" pitchFamily="34" charset="0"/>
              <a:cs typeface="Verdana" panose="020B0604030504040204" pitchFamily="34" charset="0"/>
            </a:endParaRPr>
          </a:p>
          <a:p>
            <a:pPr algn="just"/>
            <a:r>
              <a:rPr lang="pt-BR" sz="2000" dirty="0" smtClean="0">
                <a:latin typeface="Verdana" panose="020B0604030504040204" pitchFamily="34" charset="0"/>
                <a:ea typeface="Verdana" panose="020B0604030504040204" pitchFamily="34" charset="0"/>
                <a:cs typeface="Verdana" panose="020B0604030504040204" pitchFamily="34" charset="0"/>
              </a:rPr>
              <a:t>“</a:t>
            </a:r>
            <a:r>
              <a:rPr lang="pt-BR" sz="2000" dirty="0">
                <a:latin typeface="Verdana" panose="020B0604030504040204" pitchFamily="34" charset="0"/>
                <a:ea typeface="Verdana" panose="020B0604030504040204" pitchFamily="34" charset="0"/>
                <a:cs typeface="Verdana" panose="020B0604030504040204" pitchFamily="34" charset="0"/>
              </a:rPr>
              <a:t>Art. 3º </a:t>
            </a:r>
            <a:r>
              <a:rPr lang="pt-BR" sz="2000" b="1" u="sng" dirty="0">
                <a:latin typeface="Verdana" panose="020B0604030504040204" pitchFamily="34" charset="0"/>
                <a:ea typeface="Verdana" panose="020B0604030504040204" pitchFamily="34" charset="0"/>
                <a:cs typeface="Verdana" panose="020B0604030504040204" pitchFamily="34" charset="0"/>
              </a:rPr>
              <a:t>A criança e o adolescente gozam de todos os direitos fundamentais</a:t>
            </a:r>
            <a:r>
              <a:rPr lang="pt-BR" sz="2000" dirty="0">
                <a:latin typeface="Verdana" panose="020B0604030504040204" pitchFamily="34" charset="0"/>
                <a:ea typeface="Verdana" panose="020B0604030504040204" pitchFamily="34" charset="0"/>
                <a:cs typeface="Verdana" panose="020B0604030504040204" pitchFamily="34" charset="0"/>
              </a:rPr>
              <a:t> </a:t>
            </a:r>
            <a:r>
              <a:rPr lang="pt-BR" sz="1400" dirty="0">
                <a:latin typeface="Verdana" panose="020B0604030504040204" pitchFamily="34" charset="0"/>
                <a:ea typeface="Verdana" panose="020B0604030504040204" pitchFamily="34" charset="0"/>
                <a:cs typeface="Verdana" panose="020B0604030504040204" pitchFamily="34" charset="0"/>
              </a:rPr>
              <a:t>inerentes à pessoa humana, sem prejuízo da proteção integral de que trata esta Lei, </a:t>
            </a:r>
            <a:r>
              <a:rPr lang="pt-BR" sz="1400" dirty="0" err="1">
                <a:latin typeface="Verdana" panose="020B0604030504040204" pitchFamily="34" charset="0"/>
                <a:ea typeface="Verdana" panose="020B0604030504040204" pitchFamily="34" charset="0"/>
                <a:cs typeface="Verdana" panose="020B0604030504040204" pitchFamily="34" charset="0"/>
              </a:rPr>
              <a:t>assegurando-se-lhes</a:t>
            </a:r>
            <a:r>
              <a:rPr lang="pt-BR" sz="1400" dirty="0">
                <a:latin typeface="Verdana" panose="020B0604030504040204" pitchFamily="34" charset="0"/>
                <a:ea typeface="Verdana" panose="020B0604030504040204" pitchFamily="34" charset="0"/>
                <a:cs typeface="Verdana" panose="020B0604030504040204" pitchFamily="34" charset="0"/>
              </a:rPr>
              <a:t>, por lei ou por outros meios, todas as oportunidades e facilidades, a fim de lhes facultar o desenvolvimento físico, mental, moral, espiritual e social, em condições de liberdade e de dignidade.</a:t>
            </a:r>
          </a:p>
          <a:p>
            <a:pPr algn="just"/>
            <a:endParaRPr lang="pt-BR" sz="2000" b="1" u="sng" dirty="0">
              <a:latin typeface="Verdana" panose="020B0604030504040204" pitchFamily="34" charset="0"/>
              <a:ea typeface="Verdana" panose="020B0604030504040204" pitchFamily="34" charset="0"/>
              <a:cs typeface="Verdana" panose="020B0604030504040204" pitchFamily="34" charset="0"/>
            </a:endParaRPr>
          </a:p>
          <a:p>
            <a:pPr algn="just"/>
            <a:r>
              <a:rPr lang="pt-BR" sz="1400" dirty="0">
                <a:latin typeface="Verdana" panose="020B0604030504040204" pitchFamily="34" charset="0"/>
                <a:ea typeface="Verdana" panose="020B0604030504040204" pitchFamily="34" charset="0"/>
                <a:cs typeface="Verdana" panose="020B0604030504040204" pitchFamily="34" charset="0"/>
              </a:rPr>
              <a:t>Art. 17. O direito ao respeito consiste na inviolabilidade da integridade física, psíquica e moral da criança e do adolescente, abrangendo</a:t>
            </a:r>
            <a:r>
              <a:rPr lang="pt-BR" sz="2000" dirty="0">
                <a:latin typeface="Verdana" panose="020B0604030504040204" pitchFamily="34" charset="0"/>
                <a:ea typeface="Verdana" panose="020B0604030504040204" pitchFamily="34" charset="0"/>
                <a:cs typeface="Verdana" panose="020B0604030504040204" pitchFamily="34" charset="0"/>
              </a:rPr>
              <a:t> </a:t>
            </a:r>
            <a:endParaRPr lang="pt-BR" sz="2000" dirty="0" smtClean="0">
              <a:latin typeface="Verdana" panose="020B0604030504040204" pitchFamily="34" charset="0"/>
              <a:ea typeface="Verdana" panose="020B0604030504040204" pitchFamily="34" charset="0"/>
              <a:cs typeface="Verdana" panose="020B0604030504040204" pitchFamily="34" charset="0"/>
            </a:endParaRPr>
          </a:p>
          <a:p>
            <a:pPr algn="just"/>
            <a:r>
              <a:rPr lang="pt-BR" sz="2000" b="1" u="sng" dirty="0">
                <a:latin typeface="Verdana" panose="020B0604030504040204" pitchFamily="34" charset="0"/>
                <a:ea typeface="Verdana" panose="020B0604030504040204" pitchFamily="34" charset="0"/>
                <a:cs typeface="Verdana" panose="020B0604030504040204" pitchFamily="34" charset="0"/>
              </a:rPr>
              <a:t>a preservação da imagem, da identidade</a:t>
            </a:r>
            <a:r>
              <a:rPr lang="pt-BR" sz="2000" dirty="0">
                <a:latin typeface="Verdana" panose="020B0604030504040204" pitchFamily="34" charset="0"/>
                <a:ea typeface="Verdana" panose="020B0604030504040204" pitchFamily="34" charset="0"/>
                <a:cs typeface="Verdana" panose="020B0604030504040204" pitchFamily="34" charset="0"/>
              </a:rPr>
              <a:t>, </a:t>
            </a:r>
            <a:r>
              <a:rPr lang="pt-BR" sz="1400" dirty="0">
                <a:latin typeface="Verdana" panose="020B0604030504040204" pitchFamily="34" charset="0"/>
                <a:ea typeface="Verdana" panose="020B0604030504040204" pitchFamily="34" charset="0"/>
                <a:cs typeface="Verdana" panose="020B0604030504040204" pitchFamily="34" charset="0"/>
              </a:rPr>
              <a:t>da autonomia, dos valores, </a:t>
            </a:r>
            <a:r>
              <a:rPr lang="pt-BR" sz="1400" dirty="0" err="1">
                <a:latin typeface="Verdana" panose="020B0604030504040204" pitchFamily="34" charset="0"/>
                <a:ea typeface="Verdana" panose="020B0604030504040204" pitchFamily="34" charset="0"/>
                <a:cs typeface="Verdana" panose="020B0604030504040204" pitchFamily="34" charset="0"/>
              </a:rPr>
              <a:t>idéias</a:t>
            </a:r>
            <a:r>
              <a:rPr lang="pt-BR" sz="1400" dirty="0">
                <a:latin typeface="Verdana" panose="020B0604030504040204" pitchFamily="34" charset="0"/>
                <a:ea typeface="Verdana" panose="020B0604030504040204" pitchFamily="34" charset="0"/>
                <a:cs typeface="Verdana" panose="020B0604030504040204" pitchFamily="34" charset="0"/>
              </a:rPr>
              <a:t> e crenças, dos espaços e objetos pessoais</a:t>
            </a:r>
            <a:r>
              <a:rPr lang="pt-BR" sz="1400" dirty="0" smtClean="0">
                <a:latin typeface="Verdana" panose="020B0604030504040204" pitchFamily="34" charset="0"/>
                <a:ea typeface="Verdana" panose="020B0604030504040204" pitchFamily="34" charset="0"/>
                <a:cs typeface="Verdana" panose="020B0604030504040204" pitchFamily="34" charset="0"/>
              </a:rPr>
              <a:t>.”</a:t>
            </a:r>
          </a:p>
          <a:p>
            <a:pPr algn="just"/>
            <a:endParaRPr lang="pt-BR" sz="1400" b="1" u="sng" dirty="0">
              <a:latin typeface="Verdana" panose="020B0604030504040204" pitchFamily="34" charset="0"/>
              <a:ea typeface="Verdana" panose="020B0604030504040204" pitchFamily="34" charset="0"/>
              <a:cs typeface="Verdana" panose="020B0604030504040204" pitchFamily="34" charset="0"/>
            </a:endParaRPr>
          </a:p>
          <a:p>
            <a:pPr algn="just"/>
            <a:endParaRPr lang="pt-BR" sz="14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pt-BR" sz="1400" dirty="0">
              <a:latin typeface="Verdana" panose="020B0604030504040204" pitchFamily="34" charset="0"/>
              <a:ea typeface="Verdana" panose="020B0604030504040204" pitchFamily="34" charset="0"/>
              <a:cs typeface="Verdana" panose="020B0604030504040204" pitchFamily="34" charset="0"/>
            </a:endParaRPr>
          </a:p>
          <a:p>
            <a:pPr>
              <a:lnSpc>
                <a:spcPct val="170000"/>
              </a:lnSpc>
            </a:pPr>
            <a:endParaRPr lang="pt-BR" sz="2000" b="1" i="1" cap="all" dirty="0">
              <a:solidFill>
                <a:schemeClr val="accent6"/>
              </a:solidFill>
              <a:latin typeface="Arial" charset="0"/>
              <a:cs typeface="Arial" charset="0"/>
            </a:endParaRPr>
          </a:p>
        </p:txBody>
      </p:sp>
    </p:spTree>
    <p:extLst>
      <p:ext uri="{BB962C8B-B14F-4D97-AF65-F5344CB8AC3E}">
        <p14:creationId xmlns:p14="http://schemas.microsoft.com/office/powerpoint/2010/main" val="9349016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6093296"/>
            <a:ext cx="1152128" cy="562362"/>
          </a:xfrm>
          <a:prstGeom prst="rect">
            <a:avLst/>
          </a:prstGeom>
        </p:spPr>
      </p:pic>
      <p:sp>
        <p:nvSpPr>
          <p:cNvPr id="3" name="Retângulo 2"/>
          <p:cNvSpPr/>
          <p:nvPr/>
        </p:nvSpPr>
        <p:spPr>
          <a:xfrm>
            <a:off x="971600" y="400590"/>
            <a:ext cx="7038528" cy="5257850"/>
          </a:xfrm>
          <a:prstGeom prst="rect">
            <a:avLst/>
          </a:prstGeom>
        </p:spPr>
        <p:txBody>
          <a:bodyPr wrap="square">
            <a:spAutoFit/>
          </a:bodyPr>
          <a:lstStyle/>
          <a:p>
            <a:pPr algn="just"/>
            <a:r>
              <a:rPr lang="pt-BR" sz="2000" b="1" i="1" u="sng"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CDC  - Lei </a:t>
            </a:r>
            <a:r>
              <a:rPr lang="pt-BR" sz="2000" b="1" i="1" u="sng"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nº. </a:t>
            </a:r>
            <a:r>
              <a:rPr lang="pt-BR" sz="2000" b="1" i="1" u="sng"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8078/1990</a:t>
            </a:r>
            <a:endParaRPr lang="pt-BR" sz="2000" b="1" i="1" u="sng"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algn="ctr">
              <a:lnSpc>
                <a:spcPts val="1500"/>
              </a:lnSpc>
            </a:pPr>
            <a:endParaRPr lang="pt-BR" sz="1400" b="1" u="sng" dirty="0">
              <a:latin typeface="Verdana" panose="020B0604030504040204" pitchFamily="34" charset="0"/>
              <a:ea typeface="Verdana" panose="020B0604030504040204" pitchFamily="34" charset="0"/>
              <a:cs typeface="Verdana" panose="020B0604030504040204" pitchFamily="34" charset="0"/>
            </a:endParaRPr>
          </a:p>
          <a:p>
            <a:pPr algn="just">
              <a:lnSpc>
                <a:spcPts val="1700"/>
              </a:lnSpc>
            </a:pPr>
            <a:r>
              <a:rPr lang="pt-BR" sz="1400" dirty="0">
                <a:latin typeface="Verdana" panose="020B0604030504040204" pitchFamily="34" charset="0"/>
                <a:ea typeface="Verdana" panose="020B0604030504040204" pitchFamily="34" charset="0"/>
                <a:cs typeface="Verdana" panose="020B0604030504040204" pitchFamily="34" charset="0"/>
              </a:rPr>
              <a:t>“Art. 43. O consumidor, (...) </a:t>
            </a:r>
            <a:r>
              <a:rPr lang="pt-BR" sz="2000" b="1" u="sng" dirty="0">
                <a:latin typeface="Verdana" panose="020B0604030504040204" pitchFamily="34" charset="0"/>
                <a:ea typeface="Verdana" panose="020B0604030504040204" pitchFamily="34" charset="0"/>
                <a:cs typeface="Verdana" panose="020B0604030504040204" pitchFamily="34" charset="0"/>
              </a:rPr>
              <a:t>terá acesso às informações existentes em cadastros, fichas, registros e dados pessoais e de consumo arquivados sobre ele, </a:t>
            </a:r>
            <a:r>
              <a:rPr lang="pt-BR" sz="1400" dirty="0">
                <a:latin typeface="Verdana" panose="020B0604030504040204" pitchFamily="34" charset="0"/>
                <a:ea typeface="Verdana" panose="020B0604030504040204" pitchFamily="34" charset="0"/>
                <a:cs typeface="Verdana" panose="020B0604030504040204" pitchFamily="34" charset="0"/>
              </a:rPr>
              <a:t>bem como sobre as suas respectivas fontes.</a:t>
            </a:r>
          </a:p>
          <a:p>
            <a:pPr algn="just">
              <a:lnSpc>
                <a:spcPts val="1700"/>
              </a:lnSpc>
            </a:pPr>
            <a:endParaRPr lang="pt-BR" sz="1400" dirty="0">
              <a:latin typeface="Verdana" panose="020B0604030504040204" pitchFamily="34" charset="0"/>
              <a:ea typeface="Verdana" panose="020B0604030504040204" pitchFamily="34" charset="0"/>
              <a:cs typeface="Verdana" panose="020B0604030504040204" pitchFamily="34" charset="0"/>
            </a:endParaRPr>
          </a:p>
          <a:p>
            <a:pPr algn="just">
              <a:lnSpc>
                <a:spcPts val="1700"/>
              </a:lnSpc>
            </a:pPr>
            <a:r>
              <a:rPr lang="pt-BR" sz="1400" dirty="0">
                <a:latin typeface="Verdana" panose="020B0604030504040204" pitchFamily="34" charset="0"/>
                <a:ea typeface="Verdana" panose="020B0604030504040204" pitchFamily="34" charset="0"/>
                <a:cs typeface="Verdana" panose="020B0604030504040204" pitchFamily="34" charset="0"/>
              </a:rPr>
              <a:t>§ 1° </a:t>
            </a:r>
            <a:r>
              <a:rPr lang="pt-BR" sz="2000" b="1" u="sng" dirty="0">
                <a:latin typeface="Verdana" panose="020B0604030504040204" pitchFamily="34" charset="0"/>
                <a:ea typeface="Verdana" panose="020B0604030504040204" pitchFamily="34" charset="0"/>
                <a:cs typeface="Verdana" panose="020B0604030504040204" pitchFamily="34" charset="0"/>
              </a:rPr>
              <a:t>Os cadastros e dados</a:t>
            </a:r>
            <a:r>
              <a:rPr lang="pt-BR" sz="1400" dirty="0">
                <a:latin typeface="Verdana" panose="020B0604030504040204" pitchFamily="34" charset="0"/>
                <a:ea typeface="Verdana" panose="020B0604030504040204" pitchFamily="34" charset="0"/>
                <a:cs typeface="Verdana" panose="020B0604030504040204" pitchFamily="34" charset="0"/>
              </a:rPr>
              <a:t> de consumidores devem ser objetivos, claros, verdadeiros e em linguagem de fácil compreensão, não podendo conter informações negativas referentes a período superior a cinco anos.</a:t>
            </a:r>
          </a:p>
          <a:p>
            <a:pPr algn="just">
              <a:lnSpc>
                <a:spcPts val="1700"/>
              </a:lnSpc>
            </a:pPr>
            <a:endParaRPr lang="pt-BR" sz="1400" dirty="0">
              <a:latin typeface="Verdana" panose="020B0604030504040204" pitchFamily="34" charset="0"/>
              <a:ea typeface="Verdana" panose="020B0604030504040204" pitchFamily="34" charset="0"/>
              <a:cs typeface="Verdana" panose="020B0604030504040204" pitchFamily="34" charset="0"/>
            </a:endParaRPr>
          </a:p>
          <a:p>
            <a:pPr algn="just">
              <a:lnSpc>
                <a:spcPts val="1700"/>
              </a:lnSpc>
            </a:pPr>
            <a:r>
              <a:rPr lang="pt-BR" sz="2000" b="1" u="sng" dirty="0">
                <a:latin typeface="Verdana" panose="020B0604030504040204" pitchFamily="34" charset="0"/>
                <a:ea typeface="Verdana" panose="020B0604030504040204" pitchFamily="34" charset="0"/>
                <a:cs typeface="Verdana" panose="020B0604030504040204" pitchFamily="34" charset="0"/>
              </a:rPr>
              <a:t>§ 2° A abertura de cadastro, ficha, registro e </a:t>
            </a:r>
            <a:r>
              <a:rPr lang="pt-BR" sz="2000" b="1" i="1" u="sng"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DADOS PESSOAIS </a:t>
            </a:r>
            <a:r>
              <a:rPr lang="pt-BR" sz="1400" dirty="0" smtClean="0">
                <a:latin typeface="Verdana" panose="020B0604030504040204" pitchFamily="34" charset="0"/>
                <a:ea typeface="Verdana" panose="020B0604030504040204" pitchFamily="34" charset="0"/>
                <a:cs typeface="Verdana" panose="020B0604030504040204" pitchFamily="34" charset="0"/>
              </a:rPr>
              <a:t>e </a:t>
            </a:r>
            <a:r>
              <a:rPr lang="pt-BR" sz="1400" dirty="0">
                <a:latin typeface="Verdana" panose="020B0604030504040204" pitchFamily="34" charset="0"/>
                <a:ea typeface="Verdana" panose="020B0604030504040204" pitchFamily="34" charset="0"/>
                <a:cs typeface="Verdana" panose="020B0604030504040204" pitchFamily="34" charset="0"/>
              </a:rPr>
              <a:t>de consumo deverá ser comunicada por escrito ao consumidor, quando não solicitada por ele.</a:t>
            </a:r>
          </a:p>
          <a:p>
            <a:pPr algn="just">
              <a:lnSpc>
                <a:spcPts val="1700"/>
              </a:lnSpc>
            </a:pPr>
            <a:endParaRPr lang="pt-BR" sz="1400" dirty="0">
              <a:latin typeface="Verdana" panose="020B0604030504040204" pitchFamily="34" charset="0"/>
              <a:ea typeface="Verdana" panose="020B0604030504040204" pitchFamily="34" charset="0"/>
              <a:cs typeface="Verdana" panose="020B0604030504040204" pitchFamily="34" charset="0"/>
            </a:endParaRPr>
          </a:p>
          <a:p>
            <a:pPr algn="just">
              <a:lnSpc>
                <a:spcPts val="1700"/>
              </a:lnSpc>
            </a:pPr>
            <a:r>
              <a:rPr lang="pt-BR" sz="1400" dirty="0">
                <a:latin typeface="Verdana" panose="020B0604030504040204" pitchFamily="34" charset="0"/>
                <a:ea typeface="Verdana" panose="020B0604030504040204" pitchFamily="34" charset="0"/>
                <a:cs typeface="Verdana" panose="020B0604030504040204" pitchFamily="34" charset="0"/>
              </a:rPr>
              <a:t>§ 3° </a:t>
            </a:r>
            <a:r>
              <a:rPr lang="pt-BR" sz="2000" b="1" u="sng" dirty="0">
                <a:latin typeface="Verdana" panose="020B0604030504040204" pitchFamily="34" charset="0"/>
                <a:ea typeface="Verdana" panose="020B0604030504040204" pitchFamily="34" charset="0"/>
                <a:cs typeface="Verdana" panose="020B0604030504040204" pitchFamily="34" charset="0"/>
              </a:rPr>
              <a:t>O consumidor, </a:t>
            </a:r>
            <a:r>
              <a:rPr lang="pt-BR" sz="1400" dirty="0">
                <a:latin typeface="Verdana" panose="020B0604030504040204" pitchFamily="34" charset="0"/>
                <a:ea typeface="Verdana" panose="020B0604030504040204" pitchFamily="34" charset="0"/>
                <a:cs typeface="Verdana" panose="020B0604030504040204" pitchFamily="34" charset="0"/>
              </a:rPr>
              <a:t>sempre que encontrar inexatidão </a:t>
            </a:r>
            <a:r>
              <a:rPr lang="pt-BR" sz="2000" b="1" u="sng" dirty="0">
                <a:latin typeface="Verdana" panose="020B0604030504040204" pitchFamily="34" charset="0"/>
                <a:ea typeface="Verdana" panose="020B0604030504040204" pitchFamily="34" charset="0"/>
                <a:cs typeface="Verdana" panose="020B0604030504040204" pitchFamily="34" charset="0"/>
              </a:rPr>
              <a:t>nos seus dados e cadastros, poderá exigir sua imediata correção</a:t>
            </a:r>
            <a:r>
              <a:rPr lang="pt-BR" sz="1400" dirty="0">
                <a:latin typeface="Verdana" panose="020B0604030504040204" pitchFamily="34" charset="0"/>
                <a:ea typeface="Verdana" panose="020B0604030504040204" pitchFamily="34" charset="0"/>
                <a:cs typeface="Verdana" panose="020B0604030504040204" pitchFamily="34" charset="0"/>
              </a:rPr>
              <a:t>, devendo o arquivista, no prazo de cinco dias úteis, comunicar a alteração aos eventuais destinatários das informações incorretas</a:t>
            </a:r>
            <a:r>
              <a:rPr lang="pt-BR" sz="1400" i="1" dirty="0" smtClean="0">
                <a:latin typeface="Verdana" panose="020B0604030504040204" pitchFamily="34" charset="0"/>
                <a:ea typeface="Verdana" panose="020B0604030504040204" pitchFamily="34" charset="0"/>
                <a:cs typeface="Verdana" panose="020B0604030504040204" pitchFamily="34" charset="0"/>
              </a:rPr>
              <a:t>.”</a:t>
            </a:r>
            <a:endParaRPr lang="pt-BR" sz="1400" dirty="0">
              <a:latin typeface="Verdana" panose="020B0604030504040204" pitchFamily="34" charset="0"/>
              <a:ea typeface="Verdana" panose="020B0604030504040204" pitchFamily="34" charset="0"/>
              <a:cs typeface="Verdana" panose="020B0604030504040204" pitchFamily="34" charset="0"/>
            </a:endParaRPr>
          </a:p>
          <a:p>
            <a:pPr>
              <a:lnSpc>
                <a:spcPct val="170000"/>
              </a:lnSpc>
            </a:pPr>
            <a:endParaRPr lang="pt-BR" sz="2000" b="1" i="1" cap="all" dirty="0">
              <a:solidFill>
                <a:schemeClr val="accent6"/>
              </a:solidFill>
              <a:latin typeface="Arial" charset="0"/>
              <a:cs typeface="Arial" charset="0"/>
            </a:endParaRPr>
          </a:p>
        </p:txBody>
      </p:sp>
    </p:spTree>
    <p:extLst>
      <p:ext uri="{BB962C8B-B14F-4D97-AF65-F5344CB8AC3E}">
        <p14:creationId xmlns:p14="http://schemas.microsoft.com/office/powerpoint/2010/main" val="23926391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2" descr="X:\Executivo\ABES - Genéricos\Material_ Marca 2012\Arquivos Open Box\VERSOES LOGOS\LOGO ABES + PILARES\jpg\cmyk\Logo_ABES_Pilares_Colorido.jpg"/>
          <p:cNvPicPr>
            <a:picLocks noChangeAspect="1" noChangeArrowheads="1"/>
          </p:cNvPicPr>
          <p:nvPr/>
        </p:nvPicPr>
        <p:blipFill rotWithShape="1">
          <a:blip r:embed="rId2" cstate="print"/>
          <a:srcRect l="5115" t="13687" r="38115" b="13829"/>
          <a:stretch/>
        </p:blipFill>
        <p:spPr bwMode="auto">
          <a:xfrm>
            <a:off x="8018155" y="6304433"/>
            <a:ext cx="944880" cy="422883"/>
          </a:xfrm>
          <a:prstGeom prst="rect">
            <a:avLst/>
          </a:prstGeom>
          <a:noFill/>
        </p:spPr>
      </p:pic>
      <p:graphicFrame>
        <p:nvGraphicFramePr>
          <p:cNvPr id="27" name="Gráfico 26"/>
          <p:cNvGraphicFramePr>
            <a:graphicFrameLocks/>
          </p:cNvGraphicFramePr>
          <p:nvPr>
            <p:extLst>
              <p:ext uri="{D42A27DB-BD31-4B8C-83A1-F6EECF244321}">
                <p14:modId xmlns:p14="http://schemas.microsoft.com/office/powerpoint/2010/main" val="1793895046"/>
              </p:ext>
            </p:extLst>
          </p:nvPr>
        </p:nvGraphicFramePr>
        <p:xfrm>
          <a:off x="0" y="2208552"/>
          <a:ext cx="9144000" cy="4649448"/>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upo 4"/>
          <p:cNvGrpSpPr/>
          <p:nvPr/>
        </p:nvGrpSpPr>
        <p:grpSpPr>
          <a:xfrm>
            <a:off x="0" y="-1"/>
            <a:ext cx="9144000" cy="2855935"/>
            <a:chOff x="0" y="349623"/>
            <a:chExt cx="9144000" cy="2948670"/>
          </a:xfrm>
        </p:grpSpPr>
        <p:sp>
          <p:nvSpPr>
            <p:cNvPr id="6" name="Retângulo 5"/>
            <p:cNvSpPr/>
            <p:nvPr/>
          </p:nvSpPr>
          <p:spPr>
            <a:xfrm>
              <a:off x="0" y="2941946"/>
              <a:ext cx="9144000" cy="356347"/>
            </a:xfrm>
            <a:prstGeom prst="rect">
              <a:avLst/>
            </a:prstGeom>
            <a:solidFill>
              <a:srgbClr val="FF00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0" y="349623"/>
              <a:ext cx="9144000" cy="2770497"/>
            </a:xfrm>
            <a:prstGeom prst="rect">
              <a:avLst/>
            </a:prstGeom>
            <a:solidFill>
              <a:srgbClr val="00206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4" name="CaixaDeTexto 13"/>
          <p:cNvSpPr txBox="1"/>
          <p:nvPr/>
        </p:nvSpPr>
        <p:spPr>
          <a:xfrm>
            <a:off x="157476" y="208004"/>
            <a:ext cx="1918154" cy="1200329"/>
          </a:xfrm>
          <a:prstGeom prst="rect">
            <a:avLst/>
          </a:prstGeom>
          <a:noFill/>
        </p:spPr>
        <p:txBody>
          <a:bodyPr wrap="none" rtlCol="0">
            <a:spAutoFit/>
          </a:bodyPr>
          <a:lstStyle/>
          <a:p>
            <a:r>
              <a:rPr lang="pt-BR" sz="2400" dirty="0" smtClean="0">
                <a:solidFill>
                  <a:schemeClr val="bg1"/>
                </a:solidFill>
                <a:latin typeface="Segoe Light" panose="020B0302040504020203" pitchFamily="34" charset="0"/>
              </a:rPr>
              <a:t>PERFIL DAS</a:t>
            </a:r>
          </a:p>
          <a:p>
            <a:r>
              <a:rPr lang="pt-BR" sz="2400" dirty="0" smtClean="0">
                <a:solidFill>
                  <a:schemeClr val="bg1"/>
                </a:solidFill>
                <a:latin typeface="Segoe Light" panose="020B0302040504020203" pitchFamily="34" charset="0"/>
              </a:rPr>
              <a:t>EMPRESAS</a:t>
            </a:r>
          </a:p>
          <a:p>
            <a:r>
              <a:rPr lang="pt-BR" sz="2400" dirty="0" smtClean="0">
                <a:solidFill>
                  <a:schemeClr val="bg1"/>
                </a:solidFill>
                <a:latin typeface="Segoe Light" panose="020B0302040504020203" pitchFamily="34" charset="0"/>
              </a:rPr>
              <a:t>ASSOCIADAS</a:t>
            </a:r>
            <a:endParaRPr lang="pt-BR" dirty="0">
              <a:solidFill>
                <a:schemeClr val="bg1"/>
              </a:solidFill>
              <a:latin typeface="Segoe Pro" panose="020B0502040504020203" pitchFamily="34" charset="0"/>
            </a:endParaRPr>
          </a:p>
        </p:txBody>
      </p:sp>
      <p:grpSp>
        <p:nvGrpSpPr>
          <p:cNvPr id="2" name="Grupo 1"/>
          <p:cNvGrpSpPr/>
          <p:nvPr/>
        </p:nvGrpSpPr>
        <p:grpSpPr>
          <a:xfrm>
            <a:off x="2442949" y="116759"/>
            <a:ext cx="6359857" cy="2361062"/>
            <a:chOff x="2442949" y="116759"/>
            <a:chExt cx="6359857" cy="2361062"/>
          </a:xfrm>
        </p:grpSpPr>
        <p:sp>
          <p:nvSpPr>
            <p:cNvPr id="13" name="Retângulo 12"/>
            <p:cNvSpPr/>
            <p:nvPr/>
          </p:nvSpPr>
          <p:spPr>
            <a:xfrm>
              <a:off x="2442949" y="116759"/>
              <a:ext cx="6359857" cy="2361062"/>
            </a:xfrm>
            <a:prstGeom prst="rect">
              <a:avLst/>
            </a:prstGeom>
            <a:solidFill>
              <a:srgbClr val="101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extBox 53"/>
            <p:cNvSpPr txBox="1">
              <a:spLocks noChangeArrowheads="1"/>
            </p:cNvSpPr>
            <p:nvPr/>
          </p:nvSpPr>
          <p:spPr bwMode="auto">
            <a:xfrm>
              <a:off x="2671712" y="208004"/>
              <a:ext cx="3281668" cy="2000548"/>
            </a:xfrm>
            <a:prstGeom prst="rect">
              <a:avLst/>
            </a:prstGeom>
            <a:noFill/>
            <a:ln w="9525">
              <a:noFill/>
              <a:miter lim="800000"/>
              <a:headEnd/>
              <a:tailEnd/>
            </a:ln>
            <a:effectLst>
              <a:outerShdw blurRad="63500" sx="102000" sy="102000" algn="ctr" rotWithShape="0">
                <a:prstClr val="black">
                  <a:alpha val="40000"/>
                </a:prstClr>
              </a:outerShdw>
            </a:effectLst>
          </p:spPr>
          <p:txBody>
            <a:bodyPr wrap="none">
              <a:spAutoFit/>
            </a:bodyPr>
            <a:lstStyle/>
            <a:p>
              <a:r>
                <a:rPr lang="pt-BR" sz="2800" dirty="0" smtClean="0">
                  <a:solidFill>
                    <a:schemeClr val="bg1"/>
                  </a:solidFill>
                  <a:latin typeface="Arial Narrow" panose="020B0606020202030204" pitchFamily="34" charset="0"/>
                </a:rPr>
                <a:t>- </a:t>
              </a:r>
              <a:r>
                <a:rPr lang="pt-BR" sz="2400" dirty="0" smtClean="0">
                  <a:solidFill>
                    <a:schemeClr val="bg1"/>
                  </a:solidFill>
                  <a:latin typeface="Arial Narrow" panose="020B0606020202030204" pitchFamily="34" charset="0"/>
                </a:rPr>
                <a:t>1.580  Associados (*)</a:t>
              </a:r>
            </a:p>
            <a:p>
              <a:r>
                <a:rPr lang="pt-BR" sz="2400" dirty="0" smtClean="0">
                  <a:solidFill>
                    <a:schemeClr val="bg1"/>
                  </a:solidFill>
                  <a:latin typeface="Arial Narrow" panose="020B0606020202030204" pitchFamily="34" charset="0"/>
                </a:rPr>
                <a:t>- US$ 20 bilhões de dólares</a:t>
              </a:r>
            </a:p>
            <a:p>
              <a:r>
                <a:rPr lang="pt-BR" sz="2400" dirty="0" smtClean="0">
                  <a:solidFill>
                    <a:schemeClr val="bg1"/>
                  </a:solidFill>
                  <a:latin typeface="Arial Narrow" panose="020B0606020202030204" pitchFamily="34" charset="0"/>
                </a:rPr>
                <a:t>- 120.000 empregos diretos</a:t>
              </a:r>
            </a:p>
            <a:p>
              <a:r>
                <a:rPr lang="pt-BR" sz="2400" dirty="0" smtClean="0">
                  <a:solidFill>
                    <a:schemeClr val="bg1"/>
                  </a:solidFill>
                  <a:latin typeface="Arial Narrow" panose="020B0606020202030204" pitchFamily="34" charset="0"/>
                </a:rPr>
                <a:t>- 86% de MPE</a:t>
              </a:r>
            </a:p>
            <a:p>
              <a:r>
                <a:rPr lang="pt-BR" sz="2400" dirty="0" smtClean="0">
                  <a:solidFill>
                    <a:schemeClr val="bg1"/>
                  </a:solidFill>
                  <a:latin typeface="Arial Narrow" panose="020B0606020202030204" pitchFamily="34" charset="0"/>
                </a:rPr>
                <a:t>- 21 Estados da Federação</a:t>
              </a:r>
              <a:endParaRPr lang="pt-BR" sz="2400" dirty="0">
                <a:solidFill>
                  <a:schemeClr val="bg1"/>
                </a:solidFill>
                <a:latin typeface="Arial Narrow" panose="020B0606020202030204" pitchFamily="34" charset="0"/>
              </a:endParaRPr>
            </a:p>
          </p:txBody>
        </p:sp>
        <p:sp>
          <p:nvSpPr>
            <p:cNvPr id="17" name="CaixaDeTexto 31"/>
            <p:cNvSpPr txBox="1">
              <a:spLocks noChangeArrowheads="1"/>
            </p:cNvSpPr>
            <p:nvPr/>
          </p:nvSpPr>
          <p:spPr bwMode="auto">
            <a:xfrm>
              <a:off x="6734043" y="2163233"/>
              <a:ext cx="2048446" cy="276999"/>
            </a:xfrm>
            <a:prstGeom prst="rect">
              <a:avLst/>
            </a:prstGeom>
            <a:noFill/>
            <a:ln w="9525">
              <a:noFill/>
              <a:miter lim="800000"/>
              <a:headEnd/>
              <a:tailEnd/>
            </a:ln>
          </p:spPr>
          <p:txBody>
            <a:bodyPr wrap="none">
              <a:spAutoFit/>
            </a:bodyPr>
            <a:lstStyle/>
            <a:p>
              <a:r>
                <a:rPr lang="pt-BR" sz="1200" dirty="0">
                  <a:solidFill>
                    <a:schemeClr val="bg1"/>
                  </a:solidFill>
                  <a:latin typeface="Arial Narrow" panose="020B0606020202030204" pitchFamily="34" charset="0"/>
                </a:rPr>
                <a:t>(*) 518 conveniados Acate de SC</a:t>
              </a:r>
            </a:p>
          </p:txBody>
        </p:sp>
      </p:grpSp>
    </p:spTree>
    <p:extLst>
      <p:ext uri="{BB962C8B-B14F-4D97-AF65-F5344CB8AC3E}">
        <p14:creationId xmlns:p14="http://schemas.microsoft.com/office/powerpoint/2010/main" val="62015930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1000"/>
                                        <p:tgtEl>
                                          <p:spTgt spid="27"/>
                                        </p:tgtEl>
                                      </p:cBhvr>
                                    </p:animEffect>
                                    <p:anim calcmode="lin" valueType="num">
                                      <p:cBhvr>
                                        <p:cTn id="19" dur="1000" fill="hold"/>
                                        <p:tgtEl>
                                          <p:spTgt spid="27"/>
                                        </p:tgtEl>
                                        <p:attrNameLst>
                                          <p:attrName>ppt_x</p:attrName>
                                        </p:attrNameLst>
                                      </p:cBhvr>
                                      <p:tavLst>
                                        <p:tav tm="0">
                                          <p:val>
                                            <p:strVal val="#ppt_x"/>
                                          </p:val>
                                        </p:tav>
                                        <p:tav tm="100000">
                                          <p:val>
                                            <p:strVal val="#ppt_x"/>
                                          </p:val>
                                        </p:tav>
                                      </p:tavLst>
                                    </p:anim>
                                    <p:anim calcmode="lin" valueType="num">
                                      <p:cBhvr>
                                        <p:cTn id="2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7" grpId="0">
        <p:bldAsOne/>
      </p:bldGraphic>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6093296"/>
            <a:ext cx="1152128" cy="562362"/>
          </a:xfrm>
          <a:prstGeom prst="rect">
            <a:avLst/>
          </a:prstGeom>
        </p:spPr>
      </p:pic>
      <p:sp>
        <p:nvSpPr>
          <p:cNvPr id="3" name="Retângulo 2"/>
          <p:cNvSpPr/>
          <p:nvPr/>
        </p:nvSpPr>
        <p:spPr>
          <a:xfrm>
            <a:off x="971600" y="400590"/>
            <a:ext cx="7038528" cy="5847755"/>
          </a:xfrm>
          <a:prstGeom prst="rect">
            <a:avLst/>
          </a:prstGeom>
        </p:spPr>
        <p:txBody>
          <a:bodyPr wrap="square">
            <a:spAutoFit/>
          </a:bodyPr>
          <a:lstStyle/>
          <a:p>
            <a:r>
              <a:rPr lang="pt-BR" sz="2000" b="1" i="1" u="sng"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 </a:t>
            </a:r>
            <a:r>
              <a:rPr lang="pt-BR" sz="2000" b="1" i="1" u="sng"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Lei Federal nº 9.507/97</a:t>
            </a:r>
            <a:r>
              <a:rPr lang="pt-BR" sz="2000" dirty="0"/>
              <a:t>, </a:t>
            </a:r>
            <a:r>
              <a:rPr lang="pt-BR" sz="2000" b="1" i="1" u="sng"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direito ao habeas data </a:t>
            </a:r>
            <a:endParaRPr lang="pt-BR" sz="2000" dirty="0" smtClean="0"/>
          </a:p>
          <a:p>
            <a:r>
              <a:rPr lang="pt-BR" sz="2000" dirty="0" smtClean="0"/>
              <a:t>Art</a:t>
            </a:r>
            <a:r>
              <a:rPr lang="pt-BR" sz="2000" dirty="0"/>
              <a:t>. 1º, parágrafo </a:t>
            </a:r>
            <a:r>
              <a:rPr lang="pt-BR" sz="2000" dirty="0" smtClean="0"/>
              <a:t>único: </a:t>
            </a:r>
            <a:r>
              <a:rPr lang="pt-BR" sz="2000" b="1" u="sng" dirty="0">
                <a:latin typeface="Verdana" panose="020B0604030504040204" pitchFamily="34" charset="0"/>
                <a:ea typeface="Verdana" panose="020B0604030504040204" pitchFamily="34" charset="0"/>
                <a:cs typeface="Verdana" panose="020B0604030504040204" pitchFamily="34" charset="0"/>
              </a:rPr>
              <a:t>considera “[...] de caráter público todo registro ou banco de dados</a:t>
            </a:r>
            <a:r>
              <a:rPr lang="pt-BR" sz="2000" dirty="0"/>
              <a:t> </a:t>
            </a:r>
            <a:r>
              <a:rPr lang="pt-BR" sz="2000" b="1" u="sng" dirty="0">
                <a:latin typeface="Verdana" panose="020B0604030504040204" pitchFamily="34" charset="0"/>
                <a:ea typeface="Verdana" panose="020B0604030504040204" pitchFamily="34" charset="0"/>
                <a:cs typeface="Verdana" panose="020B0604030504040204" pitchFamily="34" charset="0"/>
              </a:rPr>
              <a:t>contendo informações</a:t>
            </a:r>
            <a:r>
              <a:rPr lang="pt-BR" sz="2000" dirty="0"/>
              <a:t> que sejam ou que possam ser transmitidas a terceiros ou que não sejam de uso privativo do órgão ou entidade produtora ou depositária das informações”. Desta forma, será concedido o </a:t>
            </a:r>
            <a:r>
              <a:rPr lang="pt-BR" sz="2000" i="1" dirty="0"/>
              <a:t>habeas data</a:t>
            </a:r>
            <a:r>
              <a:rPr lang="pt-BR" sz="2000" dirty="0"/>
              <a:t>:</a:t>
            </a:r>
          </a:p>
          <a:p>
            <a:r>
              <a:rPr lang="pt-BR" sz="2000" dirty="0"/>
              <a:t>Art. 7º </a:t>
            </a:r>
            <a:r>
              <a:rPr lang="pt-BR" sz="2000" dirty="0" smtClean="0"/>
              <a:t>(...) I </a:t>
            </a:r>
            <a:r>
              <a:rPr lang="pt-BR" sz="2000" dirty="0"/>
              <a:t>– para </a:t>
            </a:r>
            <a:r>
              <a:rPr lang="pt-BR" sz="2000" b="1" u="sng" dirty="0">
                <a:latin typeface="Verdana" panose="020B0604030504040204" pitchFamily="34" charset="0"/>
                <a:ea typeface="Verdana" panose="020B0604030504040204" pitchFamily="34" charset="0"/>
                <a:cs typeface="Verdana" panose="020B0604030504040204" pitchFamily="34" charset="0"/>
              </a:rPr>
              <a:t>assegurar o conhecimento de informações relativas à pessoa do impetrante, constantes de registro ou banco de dados </a:t>
            </a:r>
            <a:r>
              <a:rPr lang="pt-BR" sz="2000" dirty="0"/>
              <a:t>de entidades governamentais ou de caráter público;</a:t>
            </a:r>
          </a:p>
          <a:p>
            <a:r>
              <a:rPr lang="pt-BR" sz="2000" dirty="0"/>
              <a:t>II – </a:t>
            </a:r>
            <a:r>
              <a:rPr lang="pt-BR" sz="2000" b="1" u="sng" dirty="0">
                <a:latin typeface="Verdana" panose="020B0604030504040204" pitchFamily="34" charset="0"/>
                <a:ea typeface="Verdana" panose="020B0604030504040204" pitchFamily="34" charset="0"/>
                <a:cs typeface="Verdana" panose="020B0604030504040204" pitchFamily="34" charset="0"/>
              </a:rPr>
              <a:t>para a retificação de dados</a:t>
            </a:r>
            <a:r>
              <a:rPr lang="pt-BR" sz="2000" dirty="0"/>
              <a:t>, quando não se prefira fazê-lo por processo sigiloso, judicial ou administrativo;</a:t>
            </a:r>
          </a:p>
          <a:p>
            <a:r>
              <a:rPr lang="pt-BR" sz="2000" dirty="0"/>
              <a:t>III – </a:t>
            </a:r>
            <a:r>
              <a:rPr lang="pt-BR" sz="2000" b="1" u="sng" dirty="0">
                <a:latin typeface="Verdana" panose="020B0604030504040204" pitchFamily="34" charset="0"/>
                <a:ea typeface="Verdana" panose="020B0604030504040204" pitchFamily="34" charset="0"/>
                <a:cs typeface="Verdana" panose="020B0604030504040204" pitchFamily="34" charset="0"/>
              </a:rPr>
              <a:t>para a anotação </a:t>
            </a:r>
            <a:r>
              <a:rPr lang="pt-BR" sz="2000" dirty="0"/>
              <a:t>nos assentamentos do interessado, </a:t>
            </a:r>
            <a:r>
              <a:rPr lang="pt-BR" sz="2000" b="1" u="sng" dirty="0">
                <a:latin typeface="Verdana" panose="020B0604030504040204" pitchFamily="34" charset="0"/>
                <a:ea typeface="Verdana" panose="020B0604030504040204" pitchFamily="34" charset="0"/>
                <a:cs typeface="Verdana" panose="020B0604030504040204" pitchFamily="34" charset="0"/>
              </a:rPr>
              <a:t>de contestação ou explicação </a:t>
            </a:r>
            <a:r>
              <a:rPr lang="pt-BR" sz="2000" dirty="0"/>
              <a:t>sobre dado verdadeiro, mas justificável e que esteja sob pendência judicial ou amigável.</a:t>
            </a:r>
          </a:p>
          <a:p>
            <a:pPr>
              <a:lnSpc>
                <a:spcPct val="170000"/>
              </a:lnSpc>
            </a:pPr>
            <a:endParaRPr lang="pt-BR" sz="2000" b="1" i="1" cap="all" dirty="0">
              <a:solidFill>
                <a:schemeClr val="accent6"/>
              </a:solidFill>
              <a:latin typeface="Arial" charset="0"/>
              <a:cs typeface="Arial" charset="0"/>
            </a:endParaRPr>
          </a:p>
        </p:txBody>
      </p:sp>
    </p:spTree>
    <p:extLst>
      <p:ext uri="{BB962C8B-B14F-4D97-AF65-F5344CB8AC3E}">
        <p14:creationId xmlns:p14="http://schemas.microsoft.com/office/powerpoint/2010/main" val="19313884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6093296"/>
            <a:ext cx="1152128" cy="562362"/>
          </a:xfrm>
          <a:prstGeom prst="rect">
            <a:avLst/>
          </a:prstGeom>
        </p:spPr>
      </p:pic>
      <p:sp>
        <p:nvSpPr>
          <p:cNvPr id="3" name="Retângulo 2"/>
          <p:cNvSpPr/>
          <p:nvPr/>
        </p:nvSpPr>
        <p:spPr>
          <a:xfrm>
            <a:off x="971600" y="400590"/>
            <a:ext cx="7038528" cy="6924973"/>
          </a:xfrm>
          <a:prstGeom prst="rect">
            <a:avLst/>
          </a:prstGeom>
        </p:spPr>
        <p:txBody>
          <a:bodyPr wrap="square">
            <a:spAutoFit/>
          </a:bodyPr>
          <a:lstStyle/>
          <a:p>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Art. 2 Âmbito de aplicação</a:t>
            </a:r>
          </a:p>
          <a:p>
            <a:endParaRPr lang="pt-BR" sz="2000" dirty="0" smtClean="0"/>
          </a:p>
          <a:p>
            <a:r>
              <a:rPr lang="pt-BR" sz="2000" b="1" i="1" u="sng" cap="all" dirty="0" smtClean="0">
                <a:solidFill>
                  <a:srgbClr val="FF0000"/>
                </a:solidFill>
                <a:latin typeface="Arial" charset="0"/>
                <a:cs typeface="Arial" charset="0"/>
              </a:rPr>
              <a:t>CONSTATAÇÃO</a:t>
            </a:r>
            <a:r>
              <a:rPr lang="pt-BR" sz="2000" b="1" i="1" cap="all" dirty="0" smtClean="0">
                <a:solidFill>
                  <a:schemeClr val="accent6"/>
                </a:solidFill>
                <a:latin typeface="Arial" charset="0"/>
                <a:cs typeface="Arial" charset="0"/>
              </a:rPr>
              <a:t>: Para </a:t>
            </a:r>
            <a:r>
              <a:rPr lang="pt-BR" sz="2000" b="1" i="1" cap="all" dirty="0">
                <a:solidFill>
                  <a:schemeClr val="accent6"/>
                </a:solidFill>
                <a:latin typeface="Arial" charset="0"/>
                <a:cs typeface="Arial" charset="0"/>
              </a:rPr>
              <a:t>proporcionar segurança jurídica aos titulares e responsáveis, é importante que o Projeto de Lei </a:t>
            </a:r>
            <a:r>
              <a:rPr lang="pt-BR" sz="2000" b="1" i="1" cap="all" dirty="0" smtClean="0">
                <a:solidFill>
                  <a:schemeClr val="accent6"/>
                </a:solidFill>
                <a:effectLst>
                  <a:outerShdw blurRad="38100" dist="38100" dir="2700000" algn="tl">
                    <a:srgbClr val="000000">
                      <a:alpha val="43137"/>
                    </a:srgbClr>
                  </a:outerShdw>
                </a:effectLst>
                <a:latin typeface="Arial" charset="0"/>
                <a:cs typeface="Arial" charset="0"/>
              </a:rPr>
              <a:t>seja </a:t>
            </a:r>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claro quanto às situações em que o tratamento de dados está sujeito às disposições do Projeto de Lei</a:t>
            </a:r>
            <a:r>
              <a:rPr lang="pt-BR" sz="2000" b="1" i="1" cap="all" dirty="0">
                <a:solidFill>
                  <a:schemeClr val="accent6"/>
                </a:solidFill>
                <a:latin typeface="Arial" charset="0"/>
                <a:cs typeface="Arial" charset="0"/>
              </a:rPr>
              <a:t>.  No entanto, os testes propostos para avaliar o âmbito de aplicação do Projeto de Lei não são precisos. </a:t>
            </a:r>
            <a:endParaRPr lang="pt-BR" sz="2000" b="1" i="1" cap="all" dirty="0" smtClean="0">
              <a:solidFill>
                <a:schemeClr val="accent6"/>
              </a:solidFill>
              <a:latin typeface="Arial" charset="0"/>
              <a:cs typeface="Arial" charset="0"/>
            </a:endParaRPr>
          </a:p>
          <a:p>
            <a:r>
              <a:rPr lang="pt-BR" sz="2000" b="1" i="1" u="sng" cap="all" dirty="0" smtClean="0">
                <a:solidFill>
                  <a:srgbClr val="FF0000"/>
                </a:solidFill>
                <a:latin typeface="Arial" charset="0"/>
                <a:cs typeface="Arial" charset="0"/>
              </a:rPr>
              <a:t>SOLUÇÃO: </a:t>
            </a:r>
            <a:r>
              <a:rPr lang="pt-BR" sz="2000" b="1" i="1" cap="all" dirty="0" smtClean="0">
                <a:solidFill>
                  <a:schemeClr val="accent6"/>
                </a:solidFill>
                <a:latin typeface="Arial" charset="0"/>
                <a:cs typeface="Arial" charset="0"/>
              </a:rPr>
              <a:t>A </a:t>
            </a:r>
            <a:r>
              <a:rPr lang="pt-BR" sz="2000" b="1" i="1" cap="all" dirty="0">
                <a:solidFill>
                  <a:schemeClr val="accent6"/>
                </a:solidFill>
                <a:latin typeface="Arial" charset="0"/>
                <a:cs typeface="Arial" charset="0"/>
              </a:rPr>
              <a:t>aplicação do Projeto de Lei a entidades estrangeiras deve se limitar aos casos em que:</a:t>
            </a:r>
          </a:p>
          <a:p>
            <a:pPr marL="342900" lvl="0" indent="-342900">
              <a:buFont typeface="Arial" panose="020B0604020202020204" pitchFamily="34" charset="0"/>
              <a:buChar char="•"/>
            </a:pPr>
            <a:r>
              <a:rPr lang="pt-BR" sz="2000" b="1" i="1" cap="all" dirty="0">
                <a:solidFill>
                  <a:schemeClr val="accent6"/>
                </a:solidFill>
                <a:latin typeface="Arial" charset="0"/>
                <a:cs typeface="Arial" charset="0"/>
              </a:rPr>
              <a:t>Os dados são tratados no Brasil; ou </a:t>
            </a:r>
            <a:endParaRPr lang="pt-BR" sz="2000" b="1" i="1" cap="all" dirty="0" smtClean="0">
              <a:solidFill>
                <a:schemeClr val="accent6"/>
              </a:solidFill>
              <a:latin typeface="Arial" charset="0"/>
              <a:cs typeface="Arial" charset="0"/>
            </a:endParaRPr>
          </a:p>
          <a:p>
            <a:pPr marL="342900" indent="-342900">
              <a:buFont typeface="Arial" panose="020B0604020202020204" pitchFamily="34" charset="0"/>
              <a:buChar char="•"/>
            </a:pPr>
            <a:r>
              <a:rPr lang="pt-BR" sz="2000" b="1" i="1" cap="all" dirty="0" smtClean="0">
                <a:solidFill>
                  <a:schemeClr val="accent6"/>
                </a:solidFill>
                <a:latin typeface="Arial" charset="0"/>
                <a:cs typeface="Arial" charset="0"/>
              </a:rPr>
              <a:t>O </a:t>
            </a:r>
            <a:r>
              <a:rPr lang="pt-BR" sz="2000" b="1" i="1" cap="all" dirty="0">
                <a:solidFill>
                  <a:schemeClr val="accent6"/>
                </a:solidFill>
                <a:latin typeface="Arial" charset="0"/>
                <a:cs typeface="Arial" charset="0"/>
              </a:rPr>
              <a:t>tratamento de dados ocorre no exterior, mas é realizado com a finalidade específica de dirigir dados e serviços a titulares de dados no Brasil ou são relacionados com tratamentos contratados ou realizados no Brasil</a:t>
            </a:r>
            <a:r>
              <a:rPr lang="pt-BR" sz="2000" b="1" i="1" cap="all" dirty="0" smtClean="0">
                <a:solidFill>
                  <a:schemeClr val="accent6"/>
                </a:solidFill>
                <a:latin typeface="Arial" charset="0"/>
                <a:cs typeface="Arial" charset="0"/>
              </a:rPr>
              <a:t>.</a:t>
            </a:r>
            <a:endParaRPr lang="pt-BR" sz="2000" b="1" i="1" cap="all" dirty="0" smtClean="0">
              <a:solidFill>
                <a:schemeClr val="accent6"/>
              </a:solidFill>
              <a:effectLst>
                <a:outerShdw blurRad="38100" dist="38100" dir="2700000" algn="tl">
                  <a:srgbClr val="000000">
                    <a:alpha val="43137"/>
                  </a:srgbClr>
                </a:outerShdw>
              </a:effectLst>
              <a:latin typeface="Arial" charset="0"/>
              <a:cs typeface="Arial" charset="0"/>
            </a:endParaRPr>
          </a:p>
          <a:p>
            <a:endParaRPr lang="pt-BR" sz="2000" b="1" i="1" cap="all" dirty="0">
              <a:solidFill>
                <a:schemeClr val="accent6"/>
              </a:solidFill>
              <a:effectLst>
                <a:outerShdw blurRad="38100" dist="38100" dir="2700000" algn="tl">
                  <a:srgbClr val="000000">
                    <a:alpha val="43137"/>
                  </a:srgbClr>
                </a:outerShdw>
              </a:effectLst>
              <a:latin typeface="Arial" charset="0"/>
              <a:cs typeface="Arial" charset="0"/>
            </a:endParaRPr>
          </a:p>
          <a:p>
            <a:r>
              <a:rPr lang="pt-BR" sz="2400" b="1" i="1" u="sng" cap="all" dirty="0" smtClean="0">
                <a:solidFill>
                  <a:srgbClr val="FF0000"/>
                </a:solidFill>
                <a:latin typeface="Arial" charset="0"/>
                <a:cs typeface="Arial" charset="0"/>
              </a:rPr>
              <a:t> </a:t>
            </a:r>
            <a:r>
              <a:rPr lang="pt-BR" sz="2400" i="1" cap="all" dirty="0" smtClean="0">
                <a:solidFill>
                  <a:srgbClr val="FF0000"/>
                </a:solidFill>
                <a:latin typeface="Arial" charset="0"/>
                <a:cs typeface="Arial" charset="0"/>
              </a:rPr>
              <a:t>         </a:t>
            </a:r>
            <a:endParaRPr lang="pt-BR" sz="2400" b="1" cap="all" dirty="0" smtClean="0">
              <a:effectLst>
                <a:outerShdw blurRad="38100" dist="38100" dir="2700000" algn="tl">
                  <a:srgbClr val="000000">
                    <a:alpha val="43137"/>
                  </a:srgbClr>
                </a:outerShdw>
              </a:effectLst>
              <a:latin typeface="Arial" charset="0"/>
              <a:cs typeface="Arial" charset="0"/>
            </a:endParaRPr>
          </a:p>
        </p:txBody>
      </p:sp>
    </p:spTree>
    <p:extLst>
      <p:ext uri="{BB962C8B-B14F-4D97-AF65-F5344CB8AC3E}">
        <p14:creationId xmlns:p14="http://schemas.microsoft.com/office/powerpoint/2010/main" val="17997298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6093296"/>
            <a:ext cx="1152128" cy="562362"/>
          </a:xfrm>
          <a:prstGeom prst="rect">
            <a:avLst/>
          </a:prstGeom>
        </p:spPr>
      </p:pic>
      <p:sp>
        <p:nvSpPr>
          <p:cNvPr id="3" name="Retângulo 2"/>
          <p:cNvSpPr/>
          <p:nvPr/>
        </p:nvSpPr>
        <p:spPr>
          <a:xfrm>
            <a:off x="971600" y="400590"/>
            <a:ext cx="7038528" cy="5878532"/>
          </a:xfrm>
          <a:prstGeom prst="rect">
            <a:avLst/>
          </a:prstGeom>
        </p:spPr>
        <p:txBody>
          <a:bodyPr wrap="square">
            <a:spAutoFit/>
          </a:bodyPr>
          <a:lstStyle/>
          <a:p>
            <a:r>
              <a:rPr lang="pt-BR" sz="2000" b="1" i="1" cap="all" dirty="0" err="1" smtClean="0">
                <a:solidFill>
                  <a:schemeClr val="accent6"/>
                </a:solidFill>
                <a:effectLst>
                  <a:outerShdw blurRad="38100" dist="38100" dir="2700000" algn="tl">
                    <a:srgbClr val="000000">
                      <a:alpha val="43137"/>
                    </a:srgbClr>
                  </a:outerShdw>
                </a:effectLst>
                <a:latin typeface="Arial" charset="0"/>
                <a:cs typeface="Arial" charset="0"/>
              </a:rPr>
              <a:t>Arts</a:t>
            </a:r>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 6 (II) e 17</a:t>
            </a:r>
            <a:r>
              <a:rPr lang="pt-BR" sz="2000" b="1" i="1" cap="all" dirty="0" smtClean="0">
                <a:solidFill>
                  <a:schemeClr val="accent6"/>
                </a:solidFill>
                <a:effectLst>
                  <a:outerShdw blurRad="38100" dist="38100" dir="2700000" algn="tl">
                    <a:srgbClr val="000000">
                      <a:alpha val="43137"/>
                    </a:srgbClr>
                  </a:outerShdw>
                </a:effectLst>
                <a:latin typeface="Arial" charset="0"/>
                <a:cs typeface="Arial" charset="0"/>
              </a:rPr>
              <a:t>) - </a:t>
            </a:r>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Recursos</a:t>
            </a:r>
          </a:p>
          <a:p>
            <a:endParaRPr lang="pt-BR" sz="2000" b="1" i="1" cap="all" dirty="0">
              <a:solidFill>
                <a:schemeClr val="accent6"/>
              </a:solidFill>
              <a:effectLst>
                <a:outerShdw blurRad="38100" dist="38100" dir="2700000" algn="tl">
                  <a:srgbClr val="000000">
                    <a:alpha val="43137"/>
                  </a:srgbClr>
                </a:outerShdw>
              </a:effectLst>
              <a:latin typeface="Arial" charset="0"/>
              <a:cs typeface="Arial" charset="0"/>
            </a:endParaRPr>
          </a:p>
          <a:p>
            <a:r>
              <a:rPr lang="pt-BR" sz="1600" b="1" i="1" u="sng" cap="all" dirty="0" smtClean="0">
                <a:solidFill>
                  <a:srgbClr val="FF0000"/>
                </a:solidFill>
                <a:latin typeface="Arial" charset="0"/>
                <a:cs typeface="Arial" charset="0"/>
              </a:rPr>
              <a:t>CONSTATAÇÃO</a:t>
            </a:r>
            <a:r>
              <a:rPr lang="pt-BR" sz="1600" b="1" i="1" cap="all" dirty="0" smtClean="0">
                <a:solidFill>
                  <a:schemeClr val="accent6"/>
                </a:solidFill>
                <a:latin typeface="Arial" charset="0"/>
                <a:cs typeface="Arial" charset="0"/>
              </a:rPr>
              <a:t>: as </a:t>
            </a:r>
            <a:r>
              <a:rPr lang="pt-BR" sz="1600" b="1" i="1" cap="all" dirty="0">
                <a:solidFill>
                  <a:schemeClr val="accent6"/>
                </a:solidFill>
                <a:latin typeface="Arial" charset="0"/>
                <a:cs typeface="Arial" charset="0"/>
              </a:rPr>
              <a:t>regras relativas a qualquer </a:t>
            </a:r>
            <a:r>
              <a:rPr lang="pt-BR" sz="1600" b="1" i="1" cap="all" dirty="0" err="1" smtClean="0">
                <a:solidFill>
                  <a:schemeClr val="accent6"/>
                </a:solidFill>
                <a:latin typeface="Arial" charset="0"/>
                <a:cs typeface="Arial" charset="0"/>
              </a:rPr>
              <a:t>remedIO</a:t>
            </a:r>
            <a:r>
              <a:rPr lang="pt-BR" sz="1600" b="1" i="1" cap="all" dirty="0" smtClean="0">
                <a:solidFill>
                  <a:schemeClr val="accent6"/>
                </a:solidFill>
                <a:latin typeface="Arial" charset="0"/>
                <a:cs typeface="Arial" charset="0"/>
              </a:rPr>
              <a:t> </a:t>
            </a:r>
            <a:r>
              <a:rPr lang="pt-BR" sz="1600" b="1" i="1" cap="all" dirty="0">
                <a:solidFill>
                  <a:schemeClr val="accent6"/>
                </a:solidFill>
                <a:latin typeface="Arial" charset="0"/>
                <a:cs typeface="Arial" charset="0"/>
              </a:rPr>
              <a:t>ou compensação </a:t>
            </a:r>
            <a:r>
              <a:rPr lang="pt-BR" sz="1600" b="1" i="1" cap="all" dirty="0" smtClean="0">
                <a:solidFill>
                  <a:schemeClr val="accent6"/>
                </a:solidFill>
                <a:latin typeface="Arial" charset="0"/>
                <a:cs typeface="Arial" charset="0"/>
              </a:rPr>
              <a:t>devem </a:t>
            </a:r>
            <a:r>
              <a:rPr lang="pt-BR" sz="1600" b="1" i="1" cap="all" dirty="0">
                <a:solidFill>
                  <a:schemeClr val="accent6"/>
                </a:solidFill>
                <a:latin typeface="Arial" charset="0"/>
                <a:cs typeface="Arial" charset="0"/>
              </a:rPr>
              <a:t>ser claras e </a:t>
            </a:r>
            <a:r>
              <a:rPr lang="pt-BR" sz="1600" b="1" i="1" cap="all" dirty="0" smtClean="0">
                <a:solidFill>
                  <a:schemeClr val="accent6"/>
                </a:solidFill>
                <a:latin typeface="Arial" charset="0"/>
                <a:cs typeface="Arial" charset="0"/>
              </a:rPr>
              <a:t>justas PARA NÃO AFASTAR O INTERESSE DAS EMPRESAS PELO BRASIL:</a:t>
            </a:r>
          </a:p>
          <a:p>
            <a:pPr marL="342900" indent="-342900">
              <a:buFont typeface="Arial" panose="020B0604020202020204" pitchFamily="34" charset="0"/>
              <a:buChar char="•"/>
            </a:pPr>
            <a:r>
              <a:rPr lang="pt-BR" sz="1600" b="1" i="1" cap="all" dirty="0" smtClean="0">
                <a:solidFill>
                  <a:schemeClr val="accent6"/>
                </a:solidFill>
                <a:latin typeface="Arial" charset="0"/>
                <a:cs typeface="Arial" charset="0"/>
              </a:rPr>
              <a:t> </a:t>
            </a:r>
            <a:r>
              <a:rPr lang="pt-BR" sz="1600" b="1" i="1" cap="all" dirty="0">
                <a:solidFill>
                  <a:schemeClr val="accent6"/>
                </a:solidFill>
                <a:latin typeface="Arial" charset="0"/>
                <a:cs typeface="Arial" charset="0"/>
              </a:rPr>
              <a:t>o Projeto de Lei prevê a possibilidade de indenização por danos patrimoniais e “morais” - mas não define o que são danos morais. </a:t>
            </a:r>
            <a:endParaRPr lang="pt-BR" sz="1600" b="1" i="1" cap="all" dirty="0" smtClean="0">
              <a:solidFill>
                <a:schemeClr val="accent6"/>
              </a:solidFill>
              <a:latin typeface="Arial" charset="0"/>
              <a:cs typeface="Arial" charset="0"/>
            </a:endParaRPr>
          </a:p>
          <a:p>
            <a:pPr marL="342900" indent="-342900">
              <a:buFont typeface="Arial" panose="020B0604020202020204" pitchFamily="34" charset="0"/>
              <a:buChar char="•"/>
            </a:pPr>
            <a:r>
              <a:rPr lang="pt-BR" sz="1600" b="1" i="1" cap="all" dirty="0" smtClean="0">
                <a:solidFill>
                  <a:schemeClr val="accent6"/>
                </a:solidFill>
                <a:latin typeface="Arial" charset="0"/>
                <a:cs typeface="Arial" charset="0"/>
              </a:rPr>
              <a:t>O </a:t>
            </a:r>
            <a:r>
              <a:rPr lang="pt-BR" sz="1600" b="1" i="1" cap="all" dirty="0">
                <a:solidFill>
                  <a:schemeClr val="accent6"/>
                </a:solidFill>
                <a:latin typeface="Arial" charset="0"/>
                <a:cs typeface="Arial" charset="0"/>
              </a:rPr>
              <a:t>Projeto de Lei também prevê sanções a serem impostas, mesmo quando as pessoas jurídicas tomam o devido cuidado para evitar o dano em questão. </a:t>
            </a:r>
          </a:p>
          <a:p>
            <a:endParaRPr lang="pt-BR" sz="1600" b="1" i="1" u="sng" cap="all" dirty="0" smtClean="0">
              <a:solidFill>
                <a:srgbClr val="FF0000"/>
              </a:solidFill>
              <a:latin typeface="Arial" charset="0"/>
              <a:cs typeface="Arial" charset="0"/>
            </a:endParaRPr>
          </a:p>
          <a:p>
            <a:r>
              <a:rPr lang="pt-BR" sz="1600" b="1" i="1" u="sng" cap="all" dirty="0" smtClean="0">
                <a:solidFill>
                  <a:srgbClr val="FF0000"/>
                </a:solidFill>
                <a:latin typeface="Arial" charset="0"/>
                <a:cs typeface="Arial" charset="0"/>
              </a:rPr>
              <a:t>SOLUÇÃO: </a:t>
            </a:r>
            <a:r>
              <a:rPr lang="pt-BR" sz="1600" dirty="0" smtClean="0"/>
              <a:t>“</a:t>
            </a:r>
            <a:r>
              <a:rPr lang="pt-BR" sz="1600" b="1" i="1" cap="all" dirty="0">
                <a:solidFill>
                  <a:schemeClr val="accent6"/>
                </a:solidFill>
                <a:effectLst>
                  <a:outerShdw blurRad="38100" dist="38100" dir="2700000" algn="tl">
                    <a:srgbClr val="000000">
                      <a:alpha val="43137"/>
                    </a:srgbClr>
                  </a:outerShdw>
                </a:effectLst>
                <a:latin typeface="Arial" charset="0"/>
                <a:cs typeface="Arial" charset="0"/>
              </a:rPr>
              <a:t>Danos morais</a:t>
            </a:r>
            <a:r>
              <a:rPr lang="pt-BR" sz="1600" b="1" i="1" cap="all" dirty="0">
                <a:solidFill>
                  <a:schemeClr val="accent6"/>
                </a:solidFill>
                <a:latin typeface="Arial" charset="0"/>
                <a:cs typeface="Arial" charset="0"/>
              </a:rPr>
              <a:t>” só devem ser indenizados nos casos em que o titular dos dados sofre estresse emocional </a:t>
            </a:r>
            <a:r>
              <a:rPr lang="pt-BR" sz="1600" b="1" i="1" cap="all" dirty="0">
                <a:solidFill>
                  <a:schemeClr val="accent6"/>
                </a:solidFill>
                <a:effectLst>
                  <a:outerShdw blurRad="38100" dist="38100" dir="2700000" algn="tl">
                    <a:srgbClr val="000000">
                      <a:alpha val="43137"/>
                    </a:srgbClr>
                  </a:outerShdw>
                </a:effectLst>
                <a:latin typeface="Arial" charset="0"/>
                <a:cs typeface="Arial" charset="0"/>
              </a:rPr>
              <a:t>extremo</a:t>
            </a:r>
            <a:r>
              <a:rPr lang="pt-BR" sz="1600" b="1" i="1" cap="all" dirty="0">
                <a:solidFill>
                  <a:schemeClr val="accent6"/>
                </a:solidFill>
                <a:latin typeface="Arial" charset="0"/>
                <a:cs typeface="Arial" charset="0"/>
              </a:rPr>
              <a:t> ou </a:t>
            </a:r>
            <a:r>
              <a:rPr lang="pt-BR" sz="1600" b="1" i="1" cap="all" dirty="0">
                <a:solidFill>
                  <a:schemeClr val="accent6"/>
                </a:solidFill>
                <a:effectLst>
                  <a:outerShdw blurRad="38100" dist="38100" dir="2700000" algn="tl">
                    <a:srgbClr val="000000">
                      <a:alpha val="43137"/>
                    </a:srgbClr>
                  </a:outerShdw>
                </a:effectLst>
                <a:latin typeface="Arial" charset="0"/>
                <a:cs typeface="Arial" charset="0"/>
              </a:rPr>
              <a:t>danos </a:t>
            </a:r>
            <a:r>
              <a:rPr lang="pt-BR" sz="1600" b="1" i="1" cap="all" dirty="0" smtClean="0">
                <a:solidFill>
                  <a:schemeClr val="accent6"/>
                </a:solidFill>
                <a:effectLst>
                  <a:outerShdw blurRad="38100" dist="38100" dir="2700000" algn="tl">
                    <a:srgbClr val="000000">
                      <a:alpha val="43137"/>
                    </a:srgbClr>
                  </a:outerShdw>
                </a:effectLst>
                <a:latin typeface="Arial" charset="0"/>
                <a:cs typeface="Arial" charset="0"/>
              </a:rPr>
              <a:t>significativos à </a:t>
            </a:r>
            <a:r>
              <a:rPr lang="pt-BR" sz="1600" b="1" i="1" cap="all" dirty="0">
                <a:solidFill>
                  <a:schemeClr val="accent6"/>
                </a:solidFill>
                <a:effectLst>
                  <a:outerShdw blurRad="38100" dist="38100" dir="2700000" algn="tl">
                    <a:srgbClr val="000000">
                      <a:alpha val="43137"/>
                    </a:srgbClr>
                  </a:outerShdw>
                </a:effectLst>
                <a:latin typeface="Arial" charset="0"/>
                <a:cs typeface="Arial" charset="0"/>
              </a:rPr>
              <a:t>sua reputação </a:t>
            </a:r>
            <a:r>
              <a:rPr lang="pt-BR" sz="1600" b="1" i="1" cap="all" dirty="0" smtClean="0">
                <a:solidFill>
                  <a:schemeClr val="accent6"/>
                </a:solidFill>
                <a:latin typeface="Arial" charset="0"/>
                <a:cs typeface="Arial" charset="0"/>
              </a:rPr>
              <a:t>quando  estão </a:t>
            </a:r>
            <a:r>
              <a:rPr lang="pt-BR" sz="1600" b="1" i="1" cap="all" dirty="0">
                <a:solidFill>
                  <a:schemeClr val="accent6"/>
                </a:solidFill>
                <a:latin typeface="Arial" charset="0"/>
                <a:cs typeface="Arial" charset="0"/>
              </a:rPr>
              <a:t>relacionados com seus </a:t>
            </a:r>
            <a:r>
              <a:rPr lang="pt-BR" sz="1600" b="1" i="1" cap="all" dirty="0" smtClean="0">
                <a:solidFill>
                  <a:schemeClr val="accent6"/>
                </a:solidFill>
                <a:latin typeface="Arial" charset="0"/>
                <a:cs typeface="Arial" charset="0"/>
              </a:rPr>
              <a:t>dados pessoais </a:t>
            </a:r>
            <a:r>
              <a:rPr lang="pt-BR" sz="1600" b="1" i="1" cap="all" dirty="0">
                <a:solidFill>
                  <a:schemeClr val="accent6"/>
                </a:solidFill>
                <a:latin typeface="Arial" charset="0"/>
                <a:cs typeface="Arial" charset="0"/>
              </a:rPr>
              <a:t>sensíveis.  </a:t>
            </a:r>
            <a:r>
              <a:rPr lang="en-US" sz="2400" dirty="0"/>
              <a:t> </a:t>
            </a:r>
            <a:r>
              <a:rPr lang="pt-BR" sz="2400" dirty="0"/>
              <a:t> </a:t>
            </a:r>
            <a:r>
              <a:rPr lang="pt-BR" sz="1600" b="1" i="1" cap="all" dirty="0" smtClean="0">
                <a:solidFill>
                  <a:schemeClr val="accent6"/>
                </a:solidFill>
                <a:latin typeface="Arial" charset="0"/>
                <a:cs typeface="Arial" charset="0"/>
              </a:rPr>
              <a:t>Além </a:t>
            </a:r>
            <a:r>
              <a:rPr lang="pt-BR" sz="1600" b="1" i="1" cap="all" dirty="0">
                <a:solidFill>
                  <a:schemeClr val="accent6"/>
                </a:solidFill>
                <a:latin typeface="Arial" charset="0"/>
                <a:cs typeface="Arial" charset="0"/>
              </a:rPr>
              <a:t>disso, o responsável deve poder se defender de um pedido de indenização quando puder demonstrar que tomou o cuidado razoável para cumprir com as disposições do Projeto de Lei violadas.  Como consequência, o parágrafo único do artigo 17 deve ser </a:t>
            </a:r>
            <a:r>
              <a:rPr lang="pt-BR" sz="1600" b="1" i="1" cap="all" dirty="0" smtClean="0">
                <a:solidFill>
                  <a:schemeClr val="accent6"/>
                </a:solidFill>
                <a:latin typeface="Arial" charset="0"/>
                <a:cs typeface="Arial" charset="0"/>
              </a:rPr>
              <a:t>excluído</a:t>
            </a:r>
            <a:r>
              <a:rPr lang="pt-BR" sz="1600" b="1" i="1" cap="all" dirty="0">
                <a:solidFill>
                  <a:schemeClr val="accent6"/>
                </a:solidFill>
                <a:latin typeface="Arial" charset="0"/>
                <a:cs typeface="Arial" charset="0"/>
              </a:rPr>
              <a:t>. </a:t>
            </a:r>
            <a:r>
              <a:rPr lang="en-US" sz="2400" dirty="0"/>
              <a:t> </a:t>
            </a:r>
            <a:endParaRPr lang="pt-BR" sz="2400" b="1" cap="all" dirty="0" smtClean="0">
              <a:effectLst>
                <a:outerShdw blurRad="38100" dist="38100" dir="2700000" algn="tl">
                  <a:srgbClr val="000000">
                    <a:alpha val="43137"/>
                  </a:srgbClr>
                </a:outerShdw>
              </a:effectLst>
              <a:latin typeface="Arial" charset="0"/>
              <a:cs typeface="Arial" charset="0"/>
            </a:endParaRPr>
          </a:p>
        </p:txBody>
      </p:sp>
    </p:spTree>
    <p:extLst>
      <p:ext uri="{BB962C8B-B14F-4D97-AF65-F5344CB8AC3E}">
        <p14:creationId xmlns:p14="http://schemas.microsoft.com/office/powerpoint/2010/main" val="29255219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6093296"/>
            <a:ext cx="1152128" cy="562362"/>
          </a:xfrm>
          <a:prstGeom prst="rect">
            <a:avLst/>
          </a:prstGeom>
        </p:spPr>
      </p:pic>
      <p:sp>
        <p:nvSpPr>
          <p:cNvPr id="3" name="Retângulo 2"/>
          <p:cNvSpPr/>
          <p:nvPr/>
        </p:nvSpPr>
        <p:spPr>
          <a:xfrm>
            <a:off x="971600" y="400590"/>
            <a:ext cx="7038528" cy="3108543"/>
          </a:xfrm>
          <a:prstGeom prst="rect">
            <a:avLst/>
          </a:prstGeom>
        </p:spPr>
        <p:txBody>
          <a:bodyPr wrap="square">
            <a:spAutoFit/>
          </a:bodyPr>
          <a:lstStyle/>
          <a:p>
            <a:r>
              <a:rPr lang="pt-BR" sz="2000" b="1" i="1" cap="all" dirty="0" smtClean="0">
                <a:solidFill>
                  <a:schemeClr val="accent6"/>
                </a:solidFill>
                <a:effectLst>
                  <a:outerShdw blurRad="38100" dist="38100" dir="2700000" algn="tl">
                    <a:srgbClr val="000000">
                      <a:alpha val="43137"/>
                    </a:srgbClr>
                  </a:outerShdw>
                </a:effectLst>
                <a:latin typeface="Arial" charset="0"/>
                <a:cs typeface="Arial" charset="0"/>
              </a:rPr>
              <a:t>Art</a:t>
            </a:r>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 </a:t>
            </a:r>
            <a:r>
              <a:rPr lang="pt-BR" sz="2000" b="1" i="1" cap="all" dirty="0" smtClean="0">
                <a:solidFill>
                  <a:schemeClr val="accent6"/>
                </a:solidFill>
                <a:effectLst>
                  <a:outerShdw blurRad="38100" dist="38100" dir="2700000" algn="tl">
                    <a:srgbClr val="000000">
                      <a:alpha val="43137"/>
                    </a:srgbClr>
                  </a:outerShdw>
                </a:effectLst>
                <a:latin typeface="Arial" charset="0"/>
                <a:cs typeface="Arial" charset="0"/>
              </a:rPr>
              <a:t>15 - Dados </a:t>
            </a:r>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pessoais sensíveis</a:t>
            </a:r>
          </a:p>
          <a:p>
            <a:endParaRPr lang="pt-BR" sz="1600" b="1" i="1" u="sng" cap="all" dirty="0" smtClean="0">
              <a:solidFill>
                <a:srgbClr val="FF0000"/>
              </a:solidFill>
              <a:latin typeface="Arial" charset="0"/>
              <a:cs typeface="Arial" charset="0"/>
            </a:endParaRPr>
          </a:p>
          <a:p>
            <a:r>
              <a:rPr lang="pt-BR" sz="1600" b="1" i="1" u="sng" cap="all" dirty="0" smtClean="0">
                <a:solidFill>
                  <a:srgbClr val="FF0000"/>
                </a:solidFill>
                <a:latin typeface="Arial" charset="0"/>
                <a:cs typeface="Arial" charset="0"/>
              </a:rPr>
              <a:t>CONSTATAÇÃO</a:t>
            </a:r>
            <a:r>
              <a:rPr lang="pt-BR" sz="1600" b="1" i="1" cap="all" dirty="0" smtClean="0">
                <a:solidFill>
                  <a:schemeClr val="accent6"/>
                </a:solidFill>
                <a:latin typeface="Arial" charset="0"/>
                <a:cs typeface="Arial" charset="0"/>
              </a:rPr>
              <a:t>: </a:t>
            </a:r>
            <a:r>
              <a:rPr lang="pt-BR" sz="1600" b="1" i="1" cap="all" dirty="0">
                <a:solidFill>
                  <a:schemeClr val="accent6"/>
                </a:solidFill>
                <a:effectLst>
                  <a:outerShdw blurRad="38100" dist="38100" dir="2700000" algn="tl">
                    <a:srgbClr val="000000">
                      <a:alpha val="43137"/>
                    </a:srgbClr>
                  </a:outerShdw>
                </a:effectLst>
                <a:latin typeface="Arial" charset="0"/>
                <a:cs typeface="Arial" charset="0"/>
              </a:rPr>
              <a:t>O Projeto </a:t>
            </a:r>
            <a:r>
              <a:rPr lang="pt-BR" sz="1600" b="1" i="1" cap="all" dirty="0">
                <a:solidFill>
                  <a:schemeClr val="accent6"/>
                </a:solidFill>
                <a:latin typeface="Arial" charset="0"/>
                <a:cs typeface="Arial" charset="0"/>
              </a:rPr>
              <a:t>de Lei corretamente determina um </a:t>
            </a:r>
            <a:r>
              <a:rPr lang="pt-BR" sz="1600" b="1" i="1" cap="all" dirty="0">
                <a:solidFill>
                  <a:schemeClr val="accent6"/>
                </a:solidFill>
                <a:effectLst>
                  <a:outerShdw blurRad="38100" dist="38100" dir="2700000" algn="tl">
                    <a:srgbClr val="000000">
                      <a:alpha val="43137"/>
                    </a:srgbClr>
                  </a:outerShdw>
                </a:effectLst>
                <a:latin typeface="Arial" charset="0"/>
                <a:cs typeface="Arial" charset="0"/>
              </a:rPr>
              <a:t>nível mais elevado de proteção a dados pessoais </a:t>
            </a:r>
            <a:r>
              <a:rPr lang="pt-BR" sz="1600" b="1" i="1" u="sng" cap="all" dirty="0" smtClean="0">
                <a:solidFill>
                  <a:schemeClr val="accent6"/>
                </a:solidFill>
                <a:effectLst>
                  <a:outerShdw blurRad="38100" dist="38100" dir="2700000" algn="tl">
                    <a:srgbClr val="000000">
                      <a:alpha val="43137"/>
                    </a:srgbClr>
                  </a:outerShdw>
                </a:effectLst>
                <a:latin typeface="Arial" charset="0"/>
                <a:cs typeface="Arial" charset="0"/>
              </a:rPr>
              <a:t>sensíveis</a:t>
            </a:r>
            <a:r>
              <a:rPr lang="pt-BR" sz="1600" b="1" i="1" cap="all" dirty="0" smtClean="0">
                <a:solidFill>
                  <a:schemeClr val="accent6"/>
                </a:solidFill>
                <a:latin typeface="Arial" charset="0"/>
                <a:cs typeface="Arial" charset="0"/>
              </a:rPr>
              <a:t>.  </a:t>
            </a:r>
            <a:r>
              <a:rPr lang="pt-BR" sz="1600" b="1" i="1" cap="all" dirty="0">
                <a:solidFill>
                  <a:schemeClr val="accent6"/>
                </a:solidFill>
                <a:latin typeface="Arial" charset="0"/>
                <a:cs typeface="Arial" charset="0"/>
              </a:rPr>
              <a:t>No entanto, o Projeto de Lei define dados pessoais </a:t>
            </a:r>
            <a:r>
              <a:rPr lang="pt-BR" sz="1600" b="1" i="1" u="sng" cap="all" dirty="0">
                <a:solidFill>
                  <a:schemeClr val="accent6"/>
                </a:solidFill>
                <a:effectLst>
                  <a:outerShdw blurRad="38100" dist="38100" dir="2700000" algn="tl">
                    <a:srgbClr val="000000">
                      <a:alpha val="43137"/>
                    </a:srgbClr>
                  </a:outerShdw>
                </a:effectLst>
                <a:latin typeface="Arial" charset="0"/>
                <a:cs typeface="Arial" charset="0"/>
              </a:rPr>
              <a:t>sensíveis de forma demasiado ampla</a:t>
            </a:r>
            <a:r>
              <a:rPr lang="pt-BR" sz="1600" b="1" i="1" cap="all" dirty="0">
                <a:solidFill>
                  <a:schemeClr val="accent6"/>
                </a:solidFill>
                <a:latin typeface="Arial" charset="0"/>
                <a:cs typeface="Arial" charset="0"/>
              </a:rPr>
              <a:t>, incluindo “qualquer forma [de dado] que ensejar discriminação social”. Essa ampla definição potencialmente abrange muitos tipos diferentes de dados e gerará uma insegurança jurídica para os responsáveis e titulares. </a:t>
            </a:r>
          </a:p>
          <a:p>
            <a:endParaRPr lang="pt-BR" sz="1600" b="1" i="1" u="sng" cap="all" dirty="0" smtClean="0">
              <a:solidFill>
                <a:srgbClr val="FF0000"/>
              </a:solidFill>
              <a:latin typeface="Arial" charset="0"/>
              <a:cs typeface="Arial" charset="0"/>
            </a:endParaRPr>
          </a:p>
          <a:p>
            <a:r>
              <a:rPr lang="pt-BR" sz="1600" b="1" i="1" u="sng" cap="all" dirty="0" smtClean="0">
                <a:solidFill>
                  <a:srgbClr val="FF0000"/>
                </a:solidFill>
                <a:latin typeface="Arial" charset="0"/>
                <a:cs typeface="Arial" charset="0"/>
              </a:rPr>
              <a:t>SOLUÇÃO: </a:t>
            </a:r>
            <a:r>
              <a:rPr lang="pt-BR" sz="1600" b="1" i="1" cap="all" dirty="0">
                <a:solidFill>
                  <a:schemeClr val="accent6"/>
                </a:solidFill>
                <a:latin typeface="Arial" charset="0"/>
                <a:cs typeface="Arial" charset="0"/>
              </a:rPr>
              <a:t>DAR NOVA REDAÇÃO  artigo 15 </a:t>
            </a:r>
          </a:p>
        </p:txBody>
      </p:sp>
    </p:spTree>
    <p:extLst>
      <p:ext uri="{BB962C8B-B14F-4D97-AF65-F5344CB8AC3E}">
        <p14:creationId xmlns:p14="http://schemas.microsoft.com/office/powerpoint/2010/main" val="38333622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6093296"/>
            <a:ext cx="1152128" cy="562362"/>
          </a:xfrm>
          <a:prstGeom prst="rect">
            <a:avLst/>
          </a:prstGeom>
        </p:spPr>
      </p:pic>
      <p:sp>
        <p:nvSpPr>
          <p:cNvPr id="3" name="Retângulo 2"/>
          <p:cNvSpPr/>
          <p:nvPr/>
        </p:nvSpPr>
        <p:spPr>
          <a:xfrm>
            <a:off x="971600" y="400590"/>
            <a:ext cx="7038528" cy="4832092"/>
          </a:xfrm>
          <a:prstGeom prst="rect">
            <a:avLst/>
          </a:prstGeom>
        </p:spPr>
        <p:txBody>
          <a:bodyPr wrap="square">
            <a:spAutoFit/>
          </a:bodyPr>
          <a:lstStyle/>
          <a:p>
            <a:r>
              <a:rPr lang="pt-BR" sz="2000" b="1" i="1" cap="all" dirty="0" smtClean="0">
                <a:solidFill>
                  <a:schemeClr val="accent6"/>
                </a:solidFill>
                <a:effectLst>
                  <a:outerShdw blurRad="38100" dist="38100" dir="2700000" algn="tl">
                    <a:srgbClr val="000000">
                      <a:alpha val="43137"/>
                    </a:srgbClr>
                  </a:outerShdw>
                </a:effectLst>
                <a:latin typeface="Arial" charset="0"/>
                <a:cs typeface="Arial" charset="0"/>
              </a:rPr>
              <a:t> </a:t>
            </a:r>
            <a:r>
              <a:rPr lang="pt-BR" sz="2000" b="1" i="1" cap="all" dirty="0" err="1">
                <a:solidFill>
                  <a:schemeClr val="accent6"/>
                </a:solidFill>
                <a:effectLst>
                  <a:outerShdw blurRad="38100" dist="38100" dir="2700000" algn="tl">
                    <a:srgbClr val="000000">
                      <a:alpha val="43137"/>
                    </a:srgbClr>
                  </a:outerShdw>
                </a:effectLst>
                <a:latin typeface="Arial" charset="0"/>
                <a:cs typeface="Arial" charset="0"/>
              </a:rPr>
              <a:t>Arts</a:t>
            </a:r>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a:t>
            </a:r>
            <a:r>
              <a:rPr lang="en-US" sz="2000" b="1" i="1" cap="all" dirty="0">
                <a:solidFill>
                  <a:schemeClr val="accent6"/>
                </a:solidFill>
                <a:effectLst>
                  <a:outerShdw blurRad="38100" dist="38100" dir="2700000" algn="tl">
                    <a:srgbClr val="000000">
                      <a:alpha val="43137"/>
                    </a:srgbClr>
                  </a:outerShdw>
                </a:effectLst>
                <a:latin typeface="Arial" charset="0"/>
                <a:cs typeface="Arial" charset="0"/>
              </a:rPr>
              <a:t> 6, 13, 14, 15 </a:t>
            </a:r>
            <a:r>
              <a:rPr lang="pt-BR" sz="2000" b="1" i="1" cap="all" dirty="0" smtClean="0">
                <a:solidFill>
                  <a:schemeClr val="accent6"/>
                </a:solidFill>
                <a:effectLst>
                  <a:outerShdw blurRad="38100" dist="38100" dir="2700000" algn="tl">
                    <a:srgbClr val="000000">
                      <a:alpha val="43137"/>
                    </a:srgbClr>
                  </a:outerShdw>
                </a:effectLst>
                <a:latin typeface="Arial" charset="0"/>
                <a:cs typeface="Arial" charset="0"/>
              </a:rPr>
              <a:t>15 - Consentimento</a:t>
            </a:r>
            <a:endParaRPr lang="pt-BR" sz="2000" b="1" i="1" cap="all" dirty="0">
              <a:solidFill>
                <a:schemeClr val="accent6"/>
              </a:solidFill>
              <a:effectLst>
                <a:outerShdw blurRad="38100" dist="38100" dir="2700000" algn="tl">
                  <a:srgbClr val="000000">
                    <a:alpha val="43137"/>
                  </a:srgbClr>
                </a:outerShdw>
              </a:effectLst>
              <a:latin typeface="Arial" charset="0"/>
              <a:cs typeface="Arial" charset="0"/>
            </a:endParaRPr>
          </a:p>
          <a:p>
            <a:endParaRPr lang="pt-BR" sz="1600" b="1" i="1" u="sng" cap="all" dirty="0" smtClean="0">
              <a:solidFill>
                <a:srgbClr val="FF0000"/>
              </a:solidFill>
              <a:latin typeface="Arial" charset="0"/>
              <a:cs typeface="Arial" charset="0"/>
            </a:endParaRPr>
          </a:p>
          <a:p>
            <a:r>
              <a:rPr lang="pt-BR" sz="1600" b="1" i="1" u="sng" cap="all" dirty="0" smtClean="0">
                <a:solidFill>
                  <a:srgbClr val="FF0000"/>
                </a:solidFill>
                <a:latin typeface="Arial" charset="0"/>
                <a:cs typeface="Arial" charset="0"/>
              </a:rPr>
              <a:t>CONSTATAÇÃO</a:t>
            </a:r>
            <a:r>
              <a:rPr lang="pt-BR" sz="1600" b="1" i="1" cap="all" dirty="0" smtClean="0">
                <a:solidFill>
                  <a:schemeClr val="accent6"/>
                </a:solidFill>
                <a:latin typeface="Arial" charset="0"/>
                <a:cs typeface="Arial" charset="0"/>
              </a:rPr>
              <a:t>: O </a:t>
            </a:r>
            <a:r>
              <a:rPr lang="pt-BR" sz="1600" b="1" i="1" cap="all" dirty="0">
                <a:solidFill>
                  <a:schemeClr val="accent6"/>
                </a:solidFill>
                <a:latin typeface="Arial" charset="0"/>
                <a:cs typeface="Arial" charset="0"/>
              </a:rPr>
              <a:t>Projeto de Lei requer um consentimento “expresso”/”explícito” e “sempre de forma destacada” a ser apresentado separadamente das demais </a:t>
            </a:r>
            <a:r>
              <a:rPr lang="pt-BR" sz="1600" b="1" i="1" cap="all" dirty="0" smtClean="0">
                <a:solidFill>
                  <a:schemeClr val="accent6"/>
                </a:solidFill>
                <a:latin typeface="Arial" charset="0"/>
                <a:cs typeface="Arial" charset="0"/>
              </a:rPr>
              <a:t>Declarações </a:t>
            </a:r>
            <a:r>
              <a:rPr lang="pt-BR" sz="1600" b="1" i="1" cap="all" dirty="0">
                <a:solidFill>
                  <a:schemeClr val="accent6"/>
                </a:solidFill>
                <a:latin typeface="Arial" charset="0"/>
                <a:cs typeface="Arial" charset="0"/>
              </a:rPr>
              <a:t>bem como proíbe “autorizações genéricas”, criando desafios práticos significativos para os responsáveis que procuram obter tal consentimento.</a:t>
            </a:r>
          </a:p>
          <a:p>
            <a:endParaRPr lang="pt-BR" sz="1600" b="1" i="1" u="sng" cap="all" dirty="0" smtClean="0">
              <a:solidFill>
                <a:srgbClr val="FF0000"/>
              </a:solidFill>
              <a:latin typeface="Arial" charset="0"/>
              <a:cs typeface="Arial" charset="0"/>
            </a:endParaRPr>
          </a:p>
          <a:p>
            <a:r>
              <a:rPr lang="pt-BR" sz="1600" b="1" i="1" u="sng" cap="all" dirty="0" smtClean="0">
                <a:solidFill>
                  <a:srgbClr val="FF0000"/>
                </a:solidFill>
                <a:latin typeface="Arial" charset="0"/>
                <a:cs typeface="Arial" charset="0"/>
              </a:rPr>
              <a:t>SOLUÇÃO:  </a:t>
            </a:r>
            <a:r>
              <a:rPr lang="pt-BR" sz="1600" b="1" i="1" cap="all" dirty="0" smtClean="0">
                <a:solidFill>
                  <a:schemeClr val="accent6"/>
                </a:solidFill>
                <a:latin typeface="Arial" charset="0"/>
                <a:cs typeface="Arial" charset="0"/>
              </a:rPr>
              <a:t>A </a:t>
            </a:r>
            <a:r>
              <a:rPr lang="pt-BR" sz="1600" b="1" i="1" cap="all" dirty="0">
                <a:solidFill>
                  <a:schemeClr val="accent6"/>
                </a:solidFill>
                <a:latin typeface="Arial" charset="0"/>
                <a:cs typeface="Arial" charset="0"/>
              </a:rPr>
              <a:t>proibição de “autorizações genéricas” no artigo 14, §2 e </a:t>
            </a:r>
            <a:r>
              <a:rPr lang="pt-BR" sz="1600" b="1" i="1" cap="all" dirty="0">
                <a:solidFill>
                  <a:schemeClr val="accent6"/>
                </a:solidFill>
                <a:effectLst>
                  <a:outerShdw blurRad="38100" dist="38100" dir="2700000" algn="tl">
                    <a:srgbClr val="000000">
                      <a:alpha val="43137"/>
                    </a:srgbClr>
                  </a:outerShdw>
                </a:effectLst>
                <a:latin typeface="Arial" charset="0"/>
                <a:cs typeface="Arial" charset="0"/>
              </a:rPr>
              <a:t>a necessidade do consentimento ser “expresso</a:t>
            </a:r>
            <a:r>
              <a:rPr lang="pt-BR" sz="1600" b="1" i="1" cap="all" dirty="0">
                <a:solidFill>
                  <a:schemeClr val="accent6"/>
                </a:solidFill>
                <a:latin typeface="Arial" charset="0"/>
                <a:cs typeface="Arial" charset="0"/>
              </a:rPr>
              <a:t>” e “sempre de forma destacada” </a:t>
            </a:r>
            <a:r>
              <a:rPr lang="pt-BR" sz="1600" b="1" i="1" cap="all" dirty="0">
                <a:solidFill>
                  <a:srgbClr val="FF0000"/>
                </a:solidFill>
                <a:effectLst>
                  <a:outerShdw blurRad="38100" dist="38100" dir="2700000" algn="tl">
                    <a:srgbClr val="000000">
                      <a:alpha val="43137"/>
                    </a:srgbClr>
                  </a:outerShdw>
                </a:effectLst>
                <a:latin typeface="Arial" charset="0"/>
                <a:cs typeface="Arial" charset="0"/>
              </a:rPr>
              <a:t>devem ser suprimidas.  </a:t>
            </a:r>
            <a:r>
              <a:rPr lang="pt-BR" sz="1600" b="1" i="1" cap="all" dirty="0">
                <a:solidFill>
                  <a:schemeClr val="accent6"/>
                </a:solidFill>
                <a:latin typeface="Arial" charset="0"/>
                <a:cs typeface="Arial" charset="0"/>
              </a:rPr>
              <a:t>O consentimento deve levar em conta o contexto; quanto maior e mais inusitado o risco de usar os dados, maior a necessidade de notificar os titulares de forma destacada e de dar-lhes oportunidades de escolha</a:t>
            </a:r>
            <a:r>
              <a:rPr lang="pt-BR" sz="1600" b="1" i="1" cap="all" dirty="0" smtClean="0">
                <a:solidFill>
                  <a:schemeClr val="accent6"/>
                </a:solidFill>
                <a:latin typeface="Arial" charset="0"/>
                <a:cs typeface="Arial" charset="0"/>
              </a:rPr>
              <a:t>.</a:t>
            </a:r>
          </a:p>
          <a:p>
            <a:r>
              <a:rPr lang="pt-BR" sz="1600" b="1" i="1" cap="all" dirty="0" smtClean="0">
                <a:solidFill>
                  <a:schemeClr val="accent6"/>
                </a:solidFill>
                <a:latin typeface="Arial" charset="0"/>
                <a:cs typeface="Arial" charset="0"/>
              </a:rPr>
              <a:t>a </a:t>
            </a:r>
            <a:r>
              <a:rPr lang="pt-BR" sz="1600" b="1" i="1" cap="all" dirty="0">
                <a:solidFill>
                  <a:schemeClr val="accent6"/>
                </a:solidFill>
                <a:latin typeface="Arial" charset="0"/>
                <a:cs typeface="Arial" charset="0"/>
              </a:rPr>
              <a:t>lei deve permitir o uso de abordagens de consentimento dinâmicas e tecnologicamente neutras. </a:t>
            </a:r>
          </a:p>
        </p:txBody>
      </p:sp>
    </p:spTree>
    <p:extLst>
      <p:ext uri="{BB962C8B-B14F-4D97-AF65-F5344CB8AC3E}">
        <p14:creationId xmlns:p14="http://schemas.microsoft.com/office/powerpoint/2010/main" val="18408067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6093296"/>
            <a:ext cx="1152128" cy="562362"/>
          </a:xfrm>
          <a:prstGeom prst="rect">
            <a:avLst/>
          </a:prstGeom>
        </p:spPr>
      </p:pic>
      <p:sp>
        <p:nvSpPr>
          <p:cNvPr id="3" name="Retângulo 2"/>
          <p:cNvSpPr/>
          <p:nvPr/>
        </p:nvSpPr>
        <p:spPr>
          <a:xfrm>
            <a:off x="971600" y="400590"/>
            <a:ext cx="7038528" cy="3600986"/>
          </a:xfrm>
          <a:prstGeom prst="rect">
            <a:avLst/>
          </a:prstGeom>
        </p:spPr>
        <p:txBody>
          <a:bodyPr wrap="square">
            <a:spAutoFit/>
          </a:bodyPr>
          <a:lstStyle/>
          <a:p>
            <a:r>
              <a:rPr lang="pt-BR" sz="2000" b="1" i="1" cap="all" dirty="0" smtClean="0">
                <a:solidFill>
                  <a:schemeClr val="accent6"/>
                </a:solidFill>
                <a:effectLst>
                  <a:outerShdw blurRad="38100" dist="38100" dir="2700000" algn="tl">
                    <a:srgbClr val="000000">
                      <a:alpha val="43137"/>
                    </a:srgbClr>
                  </a:outerShdw>
                </a:effectLst>
                <a:latin typeface="Arial" charset="0"/>
                <a:cs typeface="Arial" charset="0"/>
              </a:rPr>
              <a:t> Art.</a:t>
            </a:r>
            <a:r>
              <a:rPr lang="en-US" sz="2000" b="1" i="1" cap="all" dirty="0" smtClean="0">
                <a:solidFill>
                  <a:schemeClr val="accent6"/>
                </a:solidFill>
                <a:effectLst>
                  <a:outerShdw blurRad="38100" dist="38100" dir="2700000" algn="tl">
                    <a:srgbClr val="000000">
                      <a:alpha val="43137"/>
                    </a:srgbClr>
                  </a:outerShdw>
                </a:effectLst>
                <a:latin typeface="Arial" charset="0"/>
                <a:cs typeface="Arial" charset="0"/>
              </a:rPr>
              <a:t> 13 -</a:t>
            </a:r>
            <a:r>
              <a:rPr lang="pt-BR" sz="2000" b="1" i="1" cap="all" dirty="0" smtClean="0">
                <a:solidFill>
                  <a:schemeClr val="accent6"/>
                </a:solidFill>
                <a:effectLst>
                  <a:outerShdw blurRad="38100" dist="38100" dir="2700000" algn="tl">
                    <a:srgbClr val="000000">
                      <a:alpha val="43137"/>
                    </a:srgbClr>
                  </a:outerShdw>
                </a:effectLst>
                <a:latin typeface="Arial" charset="0"/>
                <a:cs typeface="Arial" charset="0"/>
              </a:rPr>
              <a:t> </a:t>
            </a:r>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Outros casos de tratamento</a:t>
            </a:r>
          </a:p>
          <a:p>
            <a:endParaRPr lang="pt-BR" sz="1600" b="1" i="1" u="sng" cap="all" dirty="0" smtClean="0">
              <a:solidFill>
                <a:srgbClr val="FF0000"/>
              </a:solidFill>
              <a:latin typeface="Arial" charset="0"/>
              <a:cs typeface="Arial" charset="0"/>
            </a:endParaRPr>
          </a:p>
          <a:p>
            <a:r>
              <a:rPr lang="pt-BR" sz="1600" b="1" i="1" u="sng" cap="all" dirty="0" smtClean="0">
                <a:solidFill>
                  <a:srgbClr val="FF0000"/>
                </a:solidFill>
                <a:latin typeface="Arial" charset="0"/>
                <a:cs typeface="Arial" charset="0"/>
              </a:rPr>
              <a:t>CONSTATAÇÃO</a:t>
            </a:r>
            <a:r>
              <a:rPr lang="pt-BR" sz="1600" b="1" i="1" cap="all" dirty="0" smtClean="0">
                <a:solidFill>
                  <a:schemeClr val="accent6"/>
                </a:solidFill>
                <a:latin typeface="Arial" charset="0"/>
                <a:cs typeface="Arial" charset="0"/>
              </a:rPr>
              <a:t>: O</a:t>
            </a:r>
            <a:r>
              <a:rPr lang="pt-BR" sz="1600" b="1" cap="all" dirty="0" smtClean="0">
                <a:solidFill>
                  <a:schemeClr val="accent6"/>
                </a:solidFill>
                <a:latin typeface="Arial" charset="0"/>
                <a:cs typeface="Arial" charset="0"/>
              </a:rPr>
              <a:t> </a:t>
            </a:r>
            <a:r>
              <a:rPr lang="pt-BR" sz="1600" b="1" cap="all" dirty="0">
                <a:solidFill>
                  <a:schemeClr val="accent6"/>
                </a:solidFill>
                <a:latin typeface="Arial" charset="0"/>
                <a:cs typeface="Arial" charset="0"/>
              </a:rPr>
              <a:t>artigo 13 sugere que o consentimento é necessário para processar dados em praticamente todas as circunstâncias.  </a:t>
            </a:r>
            <a:r>
              <a:rPr lang="pt-BR" sz="1600" b="1" cap="all" dirty="0" smtClean="0">
                <a:solidFill>
                  <a:schemeClr val="accent6"/>
                </a:solidFill>
                <a:latin typeface="Arial" charset="0"/>
                <a:cs typeface="Arial" charset="0"/>
              </a:rPr>
              <a:t>ORA, o </a:t>
            </a:r>
            <a:r>
              <a:rPr lang="pt-BR" sz="1600" b="1" cap="all" dirty="0">
                <a:solidFill>
                  <a:schemeClr val="accent6"/>
                </a:solidFill>
                <a:latin typeface="Arial" charset="0"/>
                <a:cs typeface="Arial" charset="0"/>
              </a:rPr>
              <a:t>consentimento é um elemento importante para o tratamento de dados, mas não o único. </a:t>
            </a:r>
          </a:p>
          <a:p>
            <a:endParaRPr lang="pt-BR" sz="1600" b="1" i="1" u="sng" cap="all" dirty="0" smtClean="0">
              <a:solidFill>
                <a:srgbClr val="FF0000"/>
              </a:solidFill>
              <a:latin typeface="Arial" charset="0"/>
              <a:cs typeface="Arial" charset="0"/>
            </a:endParaRPr>
          </a:p>
          <a:p>
            <a:r>
              <a:rPr lang="pt-BR" sz="1600" b="1" i="1" u="sng" cap="all" dirty="0" smtClean="0">
                <a:solidFill>
                  <a:srgbClr val="FF0000"/>
                </a:solidFill>
                <a:latin typeface="Arial" charset="0"/>
                <a:cs typeface="Arial" charset="0"/>
              </a:rPr>
              <a:t>SOLUÇÃO:</a:t>
            </a:r>
            <a:r>
              <a:rPr lang="pt-BR" sz="1600" b="1" i="1" cap="all" dirty="0" smtClean="0">
                <a:solidFill>
                  <a:srgbClr val="FF0000"/>
                </a:solidFill>
                <a:latin typeface="Arial" charset="0"/>
                <a:cs typeface="Arial" charset="0"/>
              </a:rPr>
              <a:t>  </a:t>
            </a:r>
            <a:r>
              <a:rPr lang="pt-BR" sz="1600" b="1" i="1" cap="all" dirty="0" smtClean="0">
                <a:solidFill>
                  <a:schemeClr val="accent6"/>
                </a:solidFill>
                <a:latin typeface="Arial" charset="0"/>
                <a:cs typeface="Arial" charset="0"/>
              </a:rPr>
              <a:t>Há circunstancias </a:t>
            </a:r>
            <a:r>
              <a:rPr lang="pt-BR" sz="1600" b="1" i="1" cap="all" dirty="0">
                <a:solidFill>
                  <a:schemeClr val="accent6"/>
                </a:solidFill>
                <a:latin typeface="Arial" charset="0"/>
                <a:cs typeface="Arial" charset="0"/>
              </a:rPr>
              <a:t>adicionais que permitem o tratamento de dados, </a:t>
            </a:r>
            <a:r>
              <a:rPr lang="pt-BR" sz="1600" b="1" i="1" cap="all" dirty="0" smtClean="0">
                <a:solidFill>
                  <a:schemeClr val="accent6"/>
                </a:solidFill>
                <a:latin typeface="Arial" charset="0"/>
                <a:cs typeface="Arial" charset="0"/>
              </a:rPr>
              <a:t>inclusive </a:t>
            </a:r>
            <a:r>
              <a:rPr lang="pt-BR" sz="1600" b="1" i="1" cap="all" dirty="0">
                <a:solidFill>
                  <a:schemeClr val="accent6"/>
                </a:solidFill>
                <a:effectLst>
                  <a:outerShdw blurRad="38100" dist="38100" dir="2700000" algn="tl">
                    <a:srgbClr val="000000">
                      <a:alpha val="43137"/>
                    </a:srgbClr>
                  </a:outerShdw>
                </a:effectLst>
                <a:latin typeface="Arial" charset="0"/>
                <a:cs typeface="Arial" charset="0"/>
              </a:rPr>
              <a:t>quando o tratamento é benéfico aos legítimos interesses do responsável </a:t>
            </a:r>
            <a:r>
              <a:rPr lang="pt-BR" sz="1600" b="1" i="1" cap="all" dirty="0">
                <a:solidFill>
                  <a:schemeClr val="accent6"/>
                </a:solidFill>
                <a:latin typeface="Arial" charset="0"/>
                <a:cs typeface="Arial" charset="0"/>
              </a:rPr>
              <a:t>ou de um ou mais terceiros aos quais os dados pessoais foram divulgados ou para a prestação de serviços contratados</a:t>
            </a:r>
            <a:r>
              <a:rPr lang="pt-BR" sz="1600" b="1" i="1" cap="all" dirty="0" smtClean="0">
                <a:solidFill>
                  <a:schemeClr val="accent6"/>
                </a:solidFill>
                <a:latin typeface="Arial" charset="0"/>
                <a:cs typeface="Arial" charset="0"/>
              </a:rPr>
              <a:t>..</a:t>
            </a:r>
            <a:endParaRPr lang="pt-BR" sz="1600" b="1" i="1" cap="all" dirty="0">
              <a:solidFill>
                <a:schemeClr val="accent6"/>
              </a:solidFill>
              <a:latin typeface="Arial" charset="0"/>
              <a:cs typeface="Arial" charset="0"/>
            </a:endParaRPr>
          </a:p>
          <a:p>
            <a:endParaRPr lang="pt-BR" sz="1600" b="1" i="1" cap="all" dirty="0">
              <a:solidFill>
                <a:schemeClr val="accent6"/>
              </a:solidFill>
              <a:latin typeface="Arial" charset="0"/>
              <a:cs typeface="Arial" charset="0"/>
            </a:endParaRPr>
          </a:p>
        </p:txBody>
      </p:sp>
    </p:spTree>
    <p:extLst>
      <p:ext uri="{BB962C8B-B14F-4D97-AF65-F5344CB8AC3E}">
        <p14:creationId xmlns:p14="http://schemas.microsoft.com/office/powerpoint/2010/main" val="7382386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6093296"/>
            <a:ext cx="1152128" cy="562362"/>
          </a:xfrm>
          <a:prstGeom prst="rect">
            <a:avLst/>
          </a:prstGeom>
        </p:spPr>
      </p:pic>
      <p:sp>
        <p:nvSpPr>
          <p:cNvPr id="3" name="Retângulo 2"/>
          <p:cNvSpPr/>
          <p:nvPr/>
        </p:nvSpPr>
        <p:spPr>
          <a:xfrm>
            <a:off x="971600" y="400590"/>
            <a:ext cx="7038528" cy="4093428"/>
          </a:xfrm>
          <a:prstGeom prst="rect">
            <a:avLst/>
          </a:prstGeom>
        </p:spPr>
        <p:txBody>
          <a:bodyPr wrap="square">
            <a:spAutoFit/>
          </a:bodyPr>
          <a:lstStyle/>
          <a:p>
            <a:r>
              <a:rPr lang="pt-BR" sz="2000" b="1" i="1" cap="all" dirty="0" smtClean="0">
                <a:solidFill>
                  <a:schemeClr val="accent6"/>
                </a:solidFill>
                <a:effectLst>
                  <a:outerShdw blurRad="38100" dist="38100" dir="2700000" algn="tl">
                    <a:srgbClr val="000000">
                      <a:alpha val="43137"/>
                    </a:srgbClr>
                  </a:outerShdw>
                </a:effectLst>
                <a:latin typeface="Arial" charset="0"/>
                <a:cs typeface="Arial" charset="0"/>
              </a:rPr>
              <a:t> </a:t>
            </a:r>
            <a:r>
              <a:rPr lang="pt-BR" sz="2000" b="1" i="1" cap="all" dirty="0" err="1" smtClean="0">
                <a:solidFill>
                  <a:schemeClr val="accent6"/>
                </a:solidFill>
                <a:effectLst>
                  <a:outerShdw blurRad="38100" dist="38100" dir="2700000" algn="tl">
                    <a:srgbClr val="000000">
                      <a:alpha val="43137"/>
                    </a:srgbClr>
                  </a:outerShdw>
                </a:effectLst>
                <a:latin typeface="Arial" charset="0"/>
                <a:cs typeface="Arial" charset="0"/>
              </a:rPr>
              <a:t>Arts</a:t>
            </a:r>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a:t>
            </a:r>
            <a:r>
              <a:rPr lang="en-US" sz="2000" b="1" i="1" cap="all" dirty="0">
                <a:solidFill>
                  <a:schemeClr val="accent6"/>
                </a:solidFill>
                <a:effectLst>
                  <a:outerShdw blurRad="38100" dist="38100" dir="2700000" algn="tl">
                    <a:srgbClr val="000000">
                      <a:alpha val="43137"/>
                    </a:srgbClr>
                  </a:outerShdw>
                </a:effectLst>
                <a:latin typeface="Arial" charset="0"/>
                <a:cs typeface="Arial" charset="0"/>
              </a:rPr>
              <a:t> 7, 8, 9 </a:t>
            </a:r>
            <a:r>
              <a:rPr lang="en-US" sz="2000" b="1" i="1" cap="all" dirty="0" smtClean="0">
                <a:solidFill>
                  <a:schemeClr val="accent6"/>
                </a:solidFill>
                <a:effectLst>
                  <a:outerShdw blurRad="38100" dist="38100" dir="2700000" algn="tl">
                    <a:srgbClr val="000000">
                      <a:alpha val="43137"/>
                    </a:srgbClr>
                  </a:outerShdw>
                </a:effectLst>
                <a:latin typeface="Arial" charset="0"/>
                <a:cs typeface="Arial" charset="0"/>
              </a:rPr>
              <a:t>-</a:t>
            </a:r>
            <a:r>
              <a:rPr lang="pt-BR" sz="2000" b="1" i="1" cap="all" dirty="0" smtClean="0">
                <a:solidFill>
                  <a:schemeClr val="accent6"/>
                </a:solidFill>
                <a:effectLst>
                  <a:outerShdw blurRad="38100" dist="38100" dir="2700000" algn="tl">
                    <a:srgbClr val="000000">
                      <a:alpha val="43137"/>
                    </a:srgbClr>
                  </a:outerShdw>
                </a:effectLst>
                <a:latin typeface="Arial" charset="0"/>
                <a:cs typeface="Arial" charset="0"/>
              </a:rPr>
              <a:t> </a:t>
            </a:r>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Direitos individuais</a:t>
            </a:r>
          </a:p>
          <a:p>
            <a:endParaRPr lang="pt-BR" sz="1600" b="1" i="1" u="sng" cap="all" dirty="0" smtClean="0">
              <a:solidFill>
                <a:srgbClr val="FF0000"/>
              </a:solidFill>
              <a:latin typeface="Arial" charset="0"/>
              <a:cs typeface="Arial" charset="0"/>
            </a:endParaRPr>
          </a:p>
          <a:p>
            <a:r>
              <a:rPr lang="pt-BR" sz="1600" b="1" i="1" u="sng" cap="all" dirty="0" smtClean="0">
                <a:solidFill>
                  <a:srgbClr val="FF0000"/>
                </a:solidFill>
                <a:latin typeface="Arial" charset="0"/>
                <a:cs typeface="Arial" charset="0"/>
              </a:rPr>
              <a:t>CONSTATAÇÃO</a:t>
            </a:r>
            <a:r>
              <a:rPr lang="pt-BR" sz="1600" b="1" i="1" cap="all" dirty="0" smtClean="0">
                <a:solidFill>
                  <a:schemeClr val="accent6"/>
                </a:solidFill>
                <a:latin typeface="Arial" charset="0"/>
                <a:cs typeface="Arial" charset="0"/>
              </a:rPr>
              <a:t>: </a:t>
            </a:r>
            <a:r>
              <a:rPr lang="pt-BR" sz="1600" b="1" cap="all" dirty="0" smtClean="0">
                <a:solidFill>
                  <a:schemeClr val="accent6"/>
                </a:solidFill>
                <a:latin typeface="Arial" charset="0"/>
                <a:cs typeface="Arial" charset="0"/>
              </a:rPr>
              <a:t>na </a:t>
            </a:r>
            <a:r>
              <a:rPr lang="pt-BR" sz="1600" b="1" cap="all" dirty="0">
                <a:solidFill>
                  <a:schemeClr val="accent6"/>
                </a:solidFill>
                <a:latin typeface="Arial" charset="0"/>
                <a:cs typeface="Arial" charset="0"/>
              </a:rPr>
              <a:t>era digital, onde as organizações lidam com </a:t>
            </a:r>
            <a:r>
              <a:rPr lang="pt-BR" sz="1600" b="1" cap="all" dirty="0">
                <a:solidFill>
                  <a:schemeClr val="accent6"/>
                </a:solidFill>
                <a:effectLst>
                  <a:outerShdw blurRad="38100" dist="38100" dir="2700000" algn="tl">
                    <a:srgbClr val="000000">
                      <a:alpha val="43137"/>
                    </a:srgbClr>
                  </a:outerShdw>
                </a:effectLst>
                <a:latin typeface="Arial" charset="0"/>
                <a:cs typeface="Arial" charset="0"/>
              </a:rPr>
              <a:t>volumes cada vez maiores de dados pessoais</a:t>
            </a:r>
            <a:r>
              <a:rPr lang="pt-BR" sz="1600" b="1" cap="all" dirty="0">
                <a:solidFill>
                  <a:schemeClr val="accent6"/>
                </a:solidFill>
                <a:latin typeface="Arial" charset="0"/>
                <a:cs typeface="Arial" charset="0"/>
              </a:rPr>
              <a:t>, é igualmente essencial que o exercício de tais direitos seja prático.  </a:t>
            </a:r>
            <a:r>
              <a:rPr lang="pt-BR" sz="1600" b="1" cap="all" dirty="0" smtClean="0">
                <a:solidFill>
                  <a:schemeClr val="accent6"/>
                </a:solidFill>
                <a:latin typeface="Arial" charset="0"/>
                <a:cs typeface="Arial" charset="0"/>
              </a:rPr>
              <a:t>O Projeto </a:t>
            </a:r>
            <a:r>
              <a:rPr lang="pt-BR" sz="1600" b="1" cap="all" dirty="0">
                <a:solidFill>
                  <a:schemeClr val="accent6"/>
                </a:solidFill>
                <a:latin typeface="Arial" charset="0"/>
                <a:cs typeface="Arial" charset="0"/>
              </a:rPr>
              <a:t>de Lei que prevê que os responsáveis têm </a:t>
            </a:r>
            <a:r>
              <a:rPr lang="pt-BR" sz="1600" b="1" cap="all" dirty="0">
                <a:solidFill>
                  <a:schemeClr val="accent6"/>
                </a:solidFill>
                <a:effectLst>
                  <a:outerShdw blurRad="38100" dist="38100" dir="2700000" algn="tl">
                    <a:srgbClr val="000000">
                      <a:alpha val="43137"/>
                    </a:srgbClr>
                  </a:outerShdw>
                </a:effectLst>
                <a:latin typeface="Arial" charset="0"/>
                <a:cs typeface="Arial" charset="0"/>
              </a:rPr>
              <a:t>apenas cinco dias úteis para preparar relatórios </a:t>
            </a:r>
            <a:r>
              <a:rPr lang="pt-BR" sz="1600" b="1" cap="all" dirty="0">
                <a:solidFill>
                  <a:schemeClr val="accent6"/>
                </a:solidFill>
                <a:latin typeface="Arial" charset="0"/>
                <a:cs typeface="Arial" charset="0"/>
              </a:rPr>
              <a:t>sobre o tratamento de dados, corrigir dados pessoais e comunicar o fato a terceiros que tenham tido acesso aos dados, ou </a:t>
            </a:r>
            <a:r>
              <a:rPr lang="pt-BR" sz="1600" b="1" cap="all" dirty="0" err="1" smtClean="0">
                <a:solidFill>
                  <a:schemeClr val="accent6"/>
                </a:solidFill>
                <a:latin typeface="Arial" charset="0"/>
                <a:cs typeface="Arial" charset="0"/>
              </a:rPr>
              <a:t>procederj</a:t>
            </a:r>
            <a:r>
              <a:rPr lang="pt-BR" sz="1600" b="1" cap="all" dirty="0" smtClean="0">
                <a:solidFill>
                  <a:schemeClr val="accent6"/>
                </a:solidFill>
                <a:latin typeface="Arial" charset="0"/>
                <a:cs typeface="Arial" charset="0"/>
              </a:rPr>
              <a:t> </a:t>
            </a:r>
            <a:r>
              <a:rPr lang="pt-BR" sz="1600" b="1" cap="all" dirty="0">
                <a:solidFill>
                  <a:schemeClr val="accent6"/>
                </a:solidFill>
                <a:latin typeface="Arial" charset="0"/>
                <a:cs typeface="Arial" charset="0"/>
              </a:rPr>
              <a:t>seu imediato bloqueio, cancelamento ou dissociação pode </a:t>
            </a:r>
            <a:r>
              <a:rPr lang="pt-BR" sz="1600" b="1" cap="all" dirty="0">
                <a:solidFill>
                  <a:schemeClr val="accent6"/>
                </a:solidFill>
                <a:effectLst>
                  <a:outerShdw blurRad="38100" dist="38100" dir="2700000" algn="tl">
                    <a:srgbClr val="000000">
                      <a:alpha val="43137"/>
                    </a:srgbClr>
                  </a:outerShdw>
                </a:effectLst>
                <a:latin typeface="Arial" charset="0"/>
                <a:cs typeface="Arial" charset="0"/>
              </a:rPr>
              <a:t>criar</a:t>
            </a:r>
            <a:r>
              <a:rPr lang="pt-BR" sz="1600" b="1" cap="all" dirty="0">
                <a:solidFill>
                  <a:schemeClr val="accent6"/>
                </a:solidFill>
                <a:latin typeface="Arial" charset="0"/>
                <a:cs typeface="Arial" charset="0"/>
              </a:rPr>
              <a:t> </a:t>
            </a:r>
            <a:r>
              <a:rPr lang="pt-BR" sz="1600" b="1" cap="all" dirty="0">
                <a:solidFill>
                  <a:schemeClr val="accent6"/>
                </a:solidFill>
                <a:effectLst>
                  <a:outerShdw blurRad="38100" dist="38100" dir="2700000" algn="tl">
                    <a:srgbClr val="000000">
                      <a:alpha val="43137"/>
                    </a:srgbClr>
                  </a:outerShdw>
                </a:effectLst>
                <a:latin typeface="Arial" charset="0"/>
                <a:cs typeface="Arial" charset="0"/>
              </a:rPr>
              <a:t>desafios práticos significativos para os responsáveis. </a:t>
            </a:r>
            <a:r>
              <a:rPr lang="pt-BR" sz="1600" b="1" cap="all" dirty="0">
                <a:solidFill>
                  <a:schemeClr val="accent6"/>
                </a:solidFill>
                <a:latin typeface="Arial" charset="0"/>
                <a:cs typeface="Arial" charset="0"/>
              </a:rPr>
              <a:t>. </a:t>
            </a:r>
          </a:p>
          <a:p>
            <a:endParaRPr lang="pt-BR" sz="1600" b="1" i="1" u="sng" cap="all" dirty="0" smtClean="0">
              <a:solidFill>
                <a:srgbClr val="FF0000"/>
              </a:solidFill>
              <a:latin typeface="Arial" charset="0"/>
              <a:cs typeface="Arial" charset="0"/>
            </a:endParaRPr>
          </a:p>
          <a:p>
            <a:r>
              <a:rPr lang="pt-BR" sz="1600" b="1" i="1" u="sng" cap="all" dirty="0" smtClean="0">
                <a:solidFill>
                  <a:srgbClr val="FF0000"/>
                </a:solidFill>
                <a:latin typeface="Arial" charset="0"/>
                <a:cs typeface="Arial" charset="0"/>
              </a:rPr>
              <a:t>SOLUÇÃO:</a:t>
            </a:r>
            <a:r>
              <a:rPr lang="pt-BR" sz="1600" b="1" i="1" cap="all" dirty="0" smtClean="0">
                <a:solidFill>
                  <a:srgbClr val="FF0000"/>
                </a:solidFill>
                <a:latin typeface="Arial" charset="0"/>
                <a:cs typeface="Arial" charset="0"/>
              </a:rPr>
              <a:t>  </a:t>
            </a:r>
            <a:r>
              <a:rPr lang="pt-BR" sz="1600" b="1" i="1" cap="all" dirty="0" smtClean="0">
                <a:solidFill>
                  <a:schemeClr val="accent6"/>
                </a:solidFill>
                <a:latin typeface="Arial" charset="0"/>
                <a:cs typeface="Arial" charset="0"/>
              </a:rPr>
              <a:t>Os </a:t>
            </a:r>
            <a:r>
              <a:rPr lang="pt-BR" sz="1600" b="1" i="1" cap="all" dirty="0">
                <a:solidFill>
                  <a:schemeClr val="accent6"/>
                </a:solidFill>
                <a:latin typeface="Arial" charset="0"/>
                <a:cs typeface="Arial" charset="0"/>
              </a:rPr>
              <a:t>artigos 7, 8 e 9 devem ser alterados para substituir os prazos de cinco dias úteis </a:t>
            </a:r>
            <a:r>
              <a:rPr lang="pt-BR" sz="1600" b="1" i="1" cap="all" dirty="0">
                <a:solidFill>
                  <a:schemeClr val="accent6"/>
                </a:solidFill>
                <a:effectLst>
                  <a:outerShdw blurRad="38100" dist="38100" dir="2700000" algn="tl">
                    <a:srgbClr val="000000">
                      <a:alpha val="43137"/>
                    </a:srgbClr>
                  </a:outerShdw>
                </a:effectLst>
                <a:latin typeface="Arial" charset="0"/>
                <a:cs typeface="Arial" charset="0"/>
              </a:rPr>
              <a:t>por prazos </a:t>
            </a:r>
            <a:r>
              <a:rPr lang="pt-BR" sz="1600" b="1" i="1" cap="all" dirty="0" smtClean="0">
                <a:solidFill>
                  <a:schemeClr val="accent6"/>
                </a:solidFill>
                <a:effectLst>
                  <a:outerShdw blurRad="38100" dist="38100" dir="2700000" algn="tl">
                    <a:srgbClr val="000000">
                      <a:alpha val="43137"/>
                    </a:srgbClr>
                  </a:outerShdw>
                </a:effectLst>
                <a:latin typeface="Arial" charset="0"/>
                <a:cs typeface="Arial" charset="0"/>
              </a:rPr>
              <a:t>bem mais extensos </a:t>
            </a:r>
            <a:r>
              <a:rPr lang="pt-BR" sz="1600" b="1" i="1" cap="all" dirty="0">
                <a:solidFill>
                  <a:schemeClr val="accent6"/>
                </a:solidFill>
                <a:latin typeface="Arial" charset="0"/>
                <a:cs typeface="Arial" charset="0"/>
              </a:rPr>
              <a:t>(dois meses ou mais</a:t>
            </a:r>
            <a:r>
              <a:rPr lang="pt-BR" sz="1600" b="1" i="1" cap="all" dirty="0" smtClean="0">
                <a:solidFill>
                  <a:schemeClr val="accent6"/>
                </a:solidFill>
                <a:latin typeface="Arial" charset="0"/>
                <a:cs typeface="Arial" charset="0"/>
              </a:rPr>
              <a:t>)</a:t>
            </a:r>
            <a:endParaRPr lang="pt-BR" sz="1600" b="1" i="1" cap="all" dirty="0">
              <a:solidFill>
                <a:schemeClr val="accent6"/>
              </a:solidFill>
              <a:latin typeface="Arial" charset="0"/>
              <a:cs typeface="Arial" charset="0"/>
            </a:endParaRPr>
          </a:p>
        </p:txBody>
      </p:sp>
    </p:spTree>
    <p:extLst>
      <p:ext uri="{BB962C8B-B14F-4D97-AF65-F5344CB8AC3E}">
        <p14:creationId xmlns:p14="http://schemas.microsoft.com/office/powerpoint/2010/main" val="26670301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6093296"/>
            <a:ext cx="1152128" cy="562362"/>
          </a:xfrm>
          <a:prstGeom prst="rect">
            <a:avLst/>
          </a:prstGeom>
        </p:spPr>
      </p:pic>
      <p:sp>
        <p:nvSpPr>
          <p:cNvPr id="3" name="Retângulo 2"/>
          <p:cNvSpPr/>
          <p:nvPr/>
        </p:nvSpPr>
        <p:spPr>
          <a:xfrm>
            <a:off x="971600" y="400590"/>
            <a:ext cx="7038528" cy="5386090"/>
          </a:xfrm>
          <a:prstGeom prst="rect">
            <a:avLst/>
          </a:prstGeom>
        </p:spPr>
        <p:txBody>
          <a:bodyPr wrap="square">
            <a:spAutoFit/>
          </a:bodyPr>
          <a:lstStyle/>
          <a:p>
            <a:r>
              <a:rPr lang="pt-BR" sz="2000" b="1" i="1" cap="all" dirty="0" smtClean="0">
                <a:solidFill>
                  <a:schemeClr val="accent6"/>
                </a:solidFill>
                <a:effectLst>
                  <a:outerShdw blurRad="38100" dist="38100" dir="2700000" algn="tl">
                    <a:srgbClr val="000000">
                      <a:alpha val="43137"/>
                    </a:srgbClr>
                  </a:outerShdw>
                </a:effectLst>
                <a:latin typeface="Arial" charset="0"/>
                <a:cs typeface="Arial" charset="0"/>
              </a:rPr>
              <a:t> </a:t>
            </a:r>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Art. </a:t>
            </a:r>
            <a:r>
              <a:rPr lang="pt-BR" sz="2000" b="1" i="1" cap="all" dirty="0" smtClean="0">
                <a:solidFill>
                  <a:schemeClr val="accent6"/>
                </a:solidFill>
                <a:effectLst>
                  <a:outerShdw blurRad="38100" dist="38100" dir="2700000" algn="tl">
                    <a:srgbClr val="000000">
                      <a:alpha val="43137"/>
                    </a:srgbClr>
                  </a:outerShdw>
                </a:effectLst>
                <a:latin typeface="Arial" charset="0"/>
                <a:cs typeface="Arial" charset="0"/>
              </a:rPr>
              <a:t>12 §1º </a:t>
            </a:r>
            <a:r>
              <a:rPr lang="en-US" sz="2000" b="1" i="1" cap="all" dirty="0" smtClean="0">
                <a:solidFill>
                  <a:schemeClr val="accent6"/>
                </a:solidFill>
                <a:effectLst>
                  <a:outerShdw blurRad="38100" dist="38100" dir="2700000" algn="tl">
                    <a:srgbClr val="000000">
                      <a:alpha val="43137"/>
                    </a:srgbClr>
                  </a:outerShdw>
                </a:effectLst>
                <a:latin typeface="Arial" charset="0"/>
                <a:cs typeface="Arial" charset="0"/>
              </a:rPr>
              <a:t>-</a:t>
            </a:r>
            <a:r>
              <a:rPr lang="pt-BR" sz="2000" b="1" i="1" cap="all" dirty="0" smtClean="0">
                <a:solidFill>
                  <a:schemeClr val="accent6"/>
                </a:solidFill>
                <a:effectLst>
                  <a:outerShdw blurRad="38100" dist="38100" dir="2700000" algn="tl">
                    <a:srgbClr val="000000">
                      <a:alpha val="43137"/>
                    </a:srgbClr>
                  </a:outerShdw>
                </a:effectLst>
                <a:latin typeface="Arial" charset="0"/>
                <a:cs typeface="Arial" charset="0"/>
              </a:rPr>
              <a:t> </a:t>
            </a:r>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Retenção de dados</a:t>
            </a:r>
          </a:p>
          <a:p>
            <a:endParaRPr lang="pt-BR" sz="2000" b="1" i="1" cap="all" dirty="0">
              <a:solidFill>
                <a:schemeClr val="accent6"/>
              </a:solidFill>
              <a:effectLst>
                <a:outerShdw blurRad="38100" dist="38100" dir="2700000" algn="tl">
                  <a:srgbClr val="000000">
                    <a:alpha val="43137"/>
                  </a:srgbClr>
                </a:outerShdw>
              </a:effectLst>
              <a:latin typeface="Arial" charset="0"/>
              <a:cs typeface="Arial" charset="0"/>
            </a:endParaRPr>
          </a:p>
          <a:p>
            <a:r>
              <a:rPr lang="pt-BR" sz="1600" b="1" i="1" u="sng" cap="all" dirty="0" smtClean="0">
                <a:solidFill>
                  <a:srgbClr val="FF0000"/>
                </a:solidFill>
                <a:latin typeface="Arial" charset="0"/>
                <a:cs typeface="Arial" charset="0"/>
              </a:rPr>
              <a:t>CONSTATAÇÃO</a:t>
            </a:r>
            <a:r>
              <a:rPr lang="pt-BR" sz="1600" b="1" i="1" cap="all" dirty="0" smtClean="0">
                <a:solidFill>
                  <a:schemeClr val="accent6"/>
                </a:solidFill>
                <a:latin typeface="Arial" charset="0"/>
                <a:cs typeface="Arial" charset="0"/>
              </a:rPr>
              <a:t>:  </a:t>
            </a:r>
            <a:r>
              <a:rPr lang="pt-BR" sz="1600" b="1" cap="all" dirty="0" smtClean="0">
                <a:solidFill>
                  <a:schemeClr val="accent6"/>
                </a:solidFill>
                <a:latin typeface="Arial" charset="0"/>
                <a:cs typeface="Arial" charset="0"/>
              </a:rPr>
              <a:t>Deve-se evitar a retenção </a:t>
            </a:r>
            <a:r>
              <a:rPr lang="pt-BR" sz="1600" b="1" cap="all" dirty="0">
                <a:solidFill>
                  <a:schemeClr val="accent6"/>
                </a:solidFill>
                <a:latin typeface="Arial" charset="0"/>
                <a:cs typeface="Arial" charset="0"/>
              </a:rPr>
              <a:t>de dados pessoais por mais tempo do que o necessário.  No entanto, a determinação do período exato de tempo após o qual os dados devem ser apagados muitas vezes depende do contexto.  É, assim, preocupante que o Projeto de Lei confira às autoridades administrativas o poder de definir prazos padrões de retenção de dados.</a:t>
            </a:r>
          </a:p>
          <a:p>
            <a:endParaRPr lang="pt-BR" sz="1600" b="1" i="1" u="sng" cap="all" dirty="0" smtClean="0">
              <a:solidFill>
                <a:srgbClr val="FF0000"/>
              </a:solidFill>
              <a:latin typeface="Arial" charset="0"/>
              <a:cs typeface="Arial" charset="0"/>
            </a:endParaRPr>
          </a:p>
          <a:p>
            <a:r>
              <a:rPr lang="pt-BR" sz="1600" b="1" i="1" u="sng" cap="all" dirty="0" smtClean="0">
                <a:solidFill>
                  <a:srgbClr val="FF0000"/>
                </a:solidFill>
                <a:latin typeface="Arial" charset="0"/>
                <a:cs typeface="Arial" charset="0"/>
              </a:rPr>
              <a:t>SOLUÇÃO:</a:t>
            </a:r>
            <a:r>
              <a:rPr lang="pt-BR" sz="1600" b="1" i="1" cap="all" dirty="0" smtClean="0">
                <a:solidFill>
                  <a:srgbClr val="FF0000"/>
                </a:solidFill>
                <a:latin typeface="Arial" charset="0"/>
                <a:cs typeface="Arial" charset="0"/>
              </a:rPr>
              <a:t>  </a:t>
            </a:r>
            <a:r>
              <a:rPr lang="pt-BR" sz="1600" b="1" i="1" cap="all" dirty="0" smtClean="0">
                <a:solidFill>
                  <a:schemeClr val="accent6"/>
                </a:solidFill>
                <a:latin typeface="Arial" charset="0"/>
                <a:cs typeface="Arial" charset="0"/>
              </a:rPr>
              <a:t>O </a:t>
            </a:r>
            <a:r>
              <a:rPr lang="pt-BR" sz="1600" b="1" i="1" u="sng" cap="all" dirty="0">
                <a:solidFill>
                  <a:schemeClr val="accent6"/>
                </a:solidFill>
                <a:effectLst>
                  <a:outerShdw blurRad="38100" dist="38100" dir="2700000" algn="tl">
                    <a:srgbClr val="000000">
                      <a:alpha val="43137"/>
                    </a:srgbClr>
                  </a:outerShdw>
                </a:effectLst>
                <a:latin typeface="Arial" charset="0"/>
                <a:cs typeface="Arial" charset="0"/>
              </a:rPr>
              <a:t>artigo 12, §1 deve ser excluído.</a:t>
            </a:r>
            <a:r>
              <a:rPr lang="pt-BR" sz="1600" b="1" i="1" cap="all" dirty="0">
                <a:solidFill>
                  <a:schemeClr val="accent6"/>
                </a:solidFill>
                <a:latin typeface="Arial" charset="0"/>
                <a:cs typeface="Arial" charset="0"/>
              </a:rPr>
              <a:t>  </a:t>
            </a:r>
            <a:endParaRPr lang="pt-BR" sz="1600" b="1" i="1" cap="all" dirty="0" smtClean="0">
              <a:solidFill>
                <a:schemeClr val="accent6"/>
              </a:solidFill>
              <a:latin typeface="Arial" charset="0"/>
              <a:cs typeface="Arial" charset="0"/>
            </a:endParaRPr>
          </a:p>
          <a:p>
            <a:r>
              <a:rPr lang="pt-BR" sz="1600" b="1" i="1" cap="all" dirty="0" smtClean="0">
                <a:solidFill>
                  <a:schemeClr val="accent6"/>
                </a:solidFill>
                <a:latin typeface="Arial" charset="0"/>
                <a:cs typeface="Arial" charset="0"/>
              </a:rPr>
              <a:t>As </a:t>
            </a:r>
            <a:r>
              <a:rPr lang="pt-BR" sz="1600" b="1" i="1" cap="all" dirty="0">
                <a:solidFill>
                  <a:schemeClr val="accent6"/>
                </a:solidFill>
                <a:latin typeface="Arial" charset="0"/>
                <a:cs typeface="Arial" charset="0"/>
              </a:rPr>
              <a:t>demais disposições do Projeto de Lei que estabelecem que os responsáveis devem respeitar o princípio da proporcionalidade quando estiverem processando dados (artigo 3 (IV)) e que devem processar dados pessoais apenas durante um “período de tempo razoável” (artigo 12 (III)), bem como o direito dos titulares de requererem a exclusão de dados desnecessários ou desproporcionais (artigo 9º) são suficientes para dirimir quaisquer conflitos que possam resultar da retenção indevida de </a:t>
            </a:r>
            <a:r>
              <a:rPr lang="pt-BR" sz="1600" b="1" i="1" cap="all" dirty="0" smtClean="0">
                <a:solidFill>
                  <a:schemeClr val="accent6"/>
                </a:solidFill>
                <a:latin typeface="Arial" charset="0"/>
                <a:cs typeface="Arial" charset="0"/>
              </a:rPr>
              <a:t>dados.</a:t>
            </a:r>
            <a:endParaRPr lang="pt-BR" sz="1600" b="1" i="1" cap="all" dirty="0">
              <a:solidFill>
                <a:schemeClr val="accent6"/>
              </a:solidFill>
              <a:latin typeface="Arial" charset="0"/>
              <a:cs typeface="Arial" charset="0"/>
            </a:endParaRPr>
          </a:p>
        </p:txBody>
      </p:sp>
    </p:spTree>
    <p:extLst>
      <p:ext uri="{BB962C8B-B14F-4D97-AF65-F5344CB8AC3E}">
        <p14:creationId xmlns:p14="http://schemas.microsoft.com/office/powerpoint/2010/main" val="939160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6093296"/>
            <a:ext cx="1152128" cy="562362"/>
          </a:xfrm>
          <a:prstGeom prst="rect">
            <a:avLst/>
          </a:prstGeom>
        </p:spPr>
      </p:pic>
      <p:sp>
        <p:nvSpPr>
          <p:cNvPr id="3" name="Retângulo 2"/>
          <p:cNvSpPr/>
          <p:nvPr/>
        </p:nvSpPr>
        <p:spPr>
          <a:xfrm>
            <a:off x="971600" y="400590"/>
            <a:ext cx="7038528" cy="3724096"/>
          </a:xfrm>
          <a:prstGeom prst="rect">
            <a:avLst/>
          </a:prstGeom>
        </p:spPr>
        <p:txBody>
          <a:bodyPr wrap="square">
            <a:spAutoFit/>
          </a:bodyPr>
          <a:lstStyle/>
          <a:p>
            <a:r>
              <a:rPr lang="pt-BR" sz="2000" b="1" i="1" cap="all" dirty="0" smtClean="0">
                <a:solidFill>
                  <a:schemeClr val="accent6"/>
                </a:solidFill>
                <a:effectLst>
                  <a:outerShdw blurRad="38100" dist="38100" dir="2700000" algn="tl">
                    <a:srgbClr val="000000">
                      <a:alpha val="43137"/>
                    </a:srgbClr>
                  </a:outerShdw>
                </a:effectLst>
                <a:latin typeface="Arial" charset="0"/>
                <a:cs typeface="Arial" charset="0"/>
              </a:rPr>
              <a:t> </a:t>
            </a:r>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Art. </a:t>
            </a:r>
            <a:r>
              <a:rPr lang="pt-BR" sz="2000" b="1" i="1" cap="all" dirty="0" smtClean="0">
                <a:solidFill>
                  <a:schemeClr val="accent6"/>
                </a:solidFill>
                <a:effectLst>
                  <a:outerShdw blurRad="38100" dist="38100" dir="2700000" algn="tl">
                    <a:srgbClr val="000000">
                      <a:alpha val="43137"/>
                    </a:srgbClr>
                  </a:outerShdw>
                </a:effectLst>
                <a:latin typeface="Arial" charset="0"/>
                <a:cs typeface="Arial" charset="0"/>
              </a:rPr>
              <a:t>14 §5º </a:t>
            </a:r>
            <a:r>
              <a:rPr lang="en-US" sz="2000" b="1" i="1" cap="all" dirty="0" smtClean="0">
                <a:solidFill>
                  <a:schemeClr val="accent6"/>
                </a:solidFill>
                <a:effectLst>
                  <a:outerShdw blurRad="38100" dist="38100" dir="2700000" algn="tl">
                    <a:srgbClr val="000000">
                      <a:alpha val="43137"/>
                    </a:srgbClr>
                  </a:outerShdw>
                </a:effectLst>
                <a:latin typeface="Arial" charset="0"/>
                <a:cs typeface="Arial" charset="0"/>
              </a:rPr>
              <a:t>-</a:t>
            </a:r>
            <a:r>
              <a:rPr lang="pt-BR" sz="2000" b="1" i="1" cap="all" dirty="0" smtClean="0">
                <a:solidFill>
                  <a:schemeClr val="accent6"/>
                </a:solidFill>
                <a:effectLst>
                  <a:outerShdw blurRad="38100" dist="38100" dir="2700000" algn="tl">
                    <a:srgbClr val="000000">
                      <a:alpha val="43137"/>
                    </a:srgbClr>
                  </a:outerShdw>
                </a:effectLst>
                <a:latin typeface="Arial" charset="0"/>
                <a:cs typeface="Arial" charset="0"/>
              </a:rPr>
              <a:t> </a:t>
            </a:r>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Uso secundário de dados</a:t>
            </a:r>
          </a:p>
          <a:p>
            <a:endParaRPr lang="pt-BR" sz="2000" b="1" i="1" cap="all" dirty="0">
              <a:solidFill>
                <a:schemeClr val="accent6"/>
              </a:solidFill>
              <a:effectLst>
                <a:outerShdw blurRad="38100" dist="38100" dir="2700000" algn="tl">
                  <a:srgbClr val="000000">
                    <a:alpha val="43137"/>
                  </a:srgbClr>
                </a:outerShdw>
              </a:effectLst>
              <a:latin typeface="Arial" charset="0"/>
              <a:cs typeface="Arial" charset="0"/>
            </a:endParaRPr>
          </a:p>
          <a:p>
            <a:endParaRPr lang="pt-BR" sz="2000" b="1" i="1" cap="all" dirty="0">
              <a:solidFill>
                <a:schemeClr val="accent6"/>
              </a:solidFill>
              <a:effectLst>
                <a:outerShdw blurRad="38100" dist="38100" dir="2700000" algn="tl">
                  <a:srgbClr val="000000">
                    <a:alpha val="43137"/>
                  </a:srgbClr>
                </a:outerShdw>
              </a:effectLst>
              <a:latin typeface="Arial" charset="0"/>
              <a:cs typeface="Arial" charset="0"/>
            </a:endParaRPr>
          </a:p>
          <a:p>
            <a:r>
              <a:rPr lang="pt-BR" sz="1600" b="1" i="1" u="sng" cap="all" dirty="0" smtClean="0">
                <a:solidFill>
                  <a:srgbClr val="FF0000"/>
                </a:solidFill>
                <a:latin typeface="Arial" charset="0"/>
                <a:cs typeface="Arial" charset="0"/>
              </a:rPr>
              <a:t>CONSTATAÇÃO</a:t>
            </a:r>
            <a:r>
              <a:rPr lang="pt-BR" sz="1600" b="1" i="1" cap="all" dirty="0" smtClean="0">
                <a:solidFill>
                  <a:schemeClr val="accent6"/>
                </a:solidFill>
                <a:latin typeface="Arial" charset="0"/>
                <a:cs typeface="Arial" charset="0"/>
              </a:rPr>
              <a:t>:  </a:t>
            </a:r>
            <a:r>
              <a:rPr lang="pt-BR" sz="1600" b="1" cap="all" dirty="0" smtClean="0">
                <a:solidFill>
                  <a:schemeClr val="accent6"/>
                </a:solidFill>
                <a:latin typeface="Arial" charset="0"/>
                <a:cs typeface="Arial" charset="0"/>
              </a:rPr>
              <a:t>O </a:t>
            </a:r>
            <a:r>
              <a:rPr lang="pt-BR" sz="1600" b="1" cap="all" dirty="0">
                <a:solidFill>
                  <a:schemeClr val="accent6"/>
                </a:solidFill>
                <a:latin typeface="Arial" charset="0"/>
                <a:cs typeface="Arial" charset="0"/>
              </a:rPr>
              <a:t>Projeto de Lei </a:t>
            </a:r>
            <a:r>
              <a:rPr lang="pt-BR" sz="1600" b="1" cap="all" dirty="0" smtClean="0">
                <a:solidFill>
                  <a:schemeClr val="accent6"/>
                </a:solidFill>
                <a:latin typeface="Arial" charset="0"/>
                <a:cs typeface="Arial" charset="0"/>
              </a:rPr>
              <a:t>sugere </a:t>
            </a:r>
            <a:r>
              <a:rPr lang="pt-BR" sz="1600" b="1" cap="all" dirty="0">
                <a:solidFill>
                  <a:schemeClr val="accent6"/>
                </a:solidFill>
                <a:latin typeface="Arial" charset="0"/>
                <a:cs typeface="Arial" charset="0"/>
              </a:rPr>
              <a:t>que </a:t>
            </a:r>
            <a:r>
              <a:rPr lang="pt-BR" sz="1600" b="1" u="sng" cap="all" dirty="0">
                <a:solidFill>
                  <a:schemeClr val="accent6"/>
                </a:solidFill>
                <a:effectLst>
                  <a:outerShdw blurRad="38100" dist="38100" dir="2700000" algn="tl">
                    <a:srgbClr val="000000">
                      <a:alpha val="43137"/>
                    </a:srgbClr>
                  </a:outerShdw>
                </a:effectLst>
                <a:latin typeface="Arial" charset="0"/>
                <a:cs typeface="Arial" charset="0"/>
              </a:rPr>
              <a:t>o uso secundário</a:t>
            </a:r>
            <a:r>
              <a:rPr lang="pt-BR" sz="1600" b="1" cap="all" dirty="0">
                <a:solidFill>
                  <a:schemeClr val="accent6"/>
                </a:solidFill>
                <a:latin typeface="Arial" charset="0"/>
                <a:cs typeface="Arial" charset="0"/>
              </a:rPr>
              <a:t> de dados pessoais só é permitido com o consentimento expresso do titular – ainda que essa utilização seja compatível com o propósito original para o qual os dados foram coletados.  </a:t>
            </a:r>
            <a:endParaRPr lang="pt-BR" sz="1600" b="1" cap="all" dirty="0" smtClean="0">
              <a:solidFill>
                <a:schemeClr val="accent6"/>
              </a:solidFill>
              <a:latin typeface="Arial" charset="0"/>
              <a:cs typeface="Arial" charset="0"/>
            </a:endParaRPr>
          </a:p>
          <a:p>
            <a:endParaRPr lang="pt-BR" sz="1600" b="1" i="1" u="sng" cap="all" dirty="0" smtClean="0">
              <a:solidFill>
                <a:srgbClr val="FF0000"/>
              </a:solidFill>
              <a:latin typeface="Arial" charset="0"/>
              <a:cs typeface="Arial" charset="0"/>
            </a:endParaRPr>
          </a:p>
          <a:p>
            <a:r>
              <a:rPr lang="pt-BR" sz="1600" b="1" i="1" u="sng" cap="all" dirty="0" smtClean="0">
                <a:solidFill>
                  <a:srgbClr val="FF0000"/>
                </a:solidFill>
                <a:latin typeface="Arial" charset="0"/>
                <a:cs typeface="Arial" charset="0"/>
              </a:rPr>
              <a:t>SOLUÇÃO:</a:t>
            </a:r>
            <a:r>
              <a:rPr lang="pt-BR" sz="1600" b="1" i="1" cap="all" dirty="0" smtClean="0">
                <a:solidFill>
                  <a:srgbClr val="FF0000"/>
                </a:solidFill>
                <a:latin typeface="Arial" charset="0"/>
                <a:cs typeface="Arial" charset="0"/>
              </a:rPr>
              <a:t>  </a:t>
            </a:r>
            <a:r>
              <a:rPr lang="pt-BR" sz="1600" b="1" cap="all" dirty="0" smtClean="0">
                <a:solidFill>
                  <a:schemeClr val="accent6"/>
                </a:solidFill>
                <a:latin typeface="Arial" charset="0"/>
                <a:cs typeface="Arial" charset="0"/>
              </a:rPr>
              <a:t>O </a:t>
            </a:r>
            <a:r>
              <a:rPr lang="pt-BR" sz="1600" b="1" cap="all" dirty="0">
                <a:solidFill>
                  <a:schemeClr val="accent6"/>
                </a:solidFill>
                <a:latin typeface="Arial" charset="0"/>
                <a:cs typeface="Arial" charset="0"/>
              </a:rPr>
              <a:t>artigo 14, </a:t>
            </a:r>
            <a:r>
              <a:rPr lang="pt-BR" sz="1600" b="1" cap="all" dirty="0" smtClean="0">
                <a:solidFill>
                  <a:schemeClr val="accent6"/>
                </a:solidFill>
                <a:latin typeface="Arial" charset="0"/>
                <a:cs typeface="Arial" charset="0"/>
              </a:rPr>
              <a:t>§ 5º </a:t>
            </a:r>
            <a:r>
              <a:rPr lang="pt-BR" sz="1600" b="1" cap="all" dirty="0">
                <a:solidFill>
                  <a:schemeClr val="accent6"/>
                </a:solidFill>
                <a:latin typeface="Arial" charset="0"/>
                <a:cs typeface="Arial" charset="0"/>
              </a:rPr>
              <a:t>deve ser alterado para esclarecer que o consentimento expresso do titular só é necessário para um uso secundário dos dados pessoais que seja incompatível com as finalidades originais da </a:t>
            </a:r>
            <a:r>
              <a:rPr lang="pt-BR" sz="1600" b="1" cap="all" dirty="0" smtClean="0">
                <a:solidFill>
                  <a:schemeClr val="accent6"/>
                </a:solidFill>
                <a:latin typeface="Arial" charset="0"/>
                <a:cs typeface="Arial" charset="0"/>
              </a:rPr>
              <a:t>coleta</a:t>
            </a:r>
            <a:r>
              <a:rPr lang="pt-BR" sz="1600" b="1" cap="all" dirty="0">
                <a:solidFill>
                  <a:schemeClr val="accent6"/>
                </a:solidFill>
                <a:latin typeface="Arial" charset="0"/>
                <a:cs typeface="Arial" charset="0"/>
              </a:rPr>
              <a:t> </a:t>
            </a:r>
            <a:r>
              <a:rPr lang="pt-BR" sz="1600" b="1" cap="all" dirty="0" smtClean="0">
                <a:solidFill>
                  <a:schemeClr val="accent6"/>
                </a:solidFill>
                <a:latin typeface="Arial" charset="0"/>
                <a:cs typeface="Arial" charset="0"/>
              </a:rPr>
              <a:t>(exemplo uso em </a:t>
            </a:r>
            <a:r>
              <a:rPr lang="pt-BR" sz="1600" b="1" cap="all" dirty="0">
                <a:solidFill>
                  <a:schemeClr val="accent6"/>
                </a:solidFill>
                <a:latin typeface="Arial" charset="0"/>
                <a:cs typeface="Arial" charset="0"/>
              </a:rPr>
              <a:t>publicidade </a:t>
            </a:r>
            <a:r>
              <a:rPr lang="pt-BR" sz="1600" b="1" cap="all" dirty="0" smtClean="0">
                <a:solidFill>
                  <a:schemeClr val="accent6"/>
                </a:solidFill>
                <a:latin typeface="Arial" charset="0"/>
                <a:cs typeface="Arial" charset="0"/>
              </a:rPr>
              <a:t>para </a:t>
            </a:r>
            <a:r>
              <a:rPr lang="pt-BR" sz="1600" b="1" cap="all" dirty="0">
                <a:solidFill>
                  <a:schemeClr val="accent6"/>
                </a:solidFill>
                <a:latin typeface="Arial" charset="0"/>
                <a:cs typeface="Arial" charset="0"/>
              </a:rPr>
              <a:t>terceiros.</a:t>
            </a:r>
          </a:p>
        </p:txBody>
      </p:sp>
    </p:spTree>
    <p:extLst>
      <p:ext uri="{BB962C8B-B14F-4D97-AF65-F5344CB8AC3E}">
        <p14:creationId xmlns:p14="http://schemas.microsoft.com/office/powerpoint/2010/main" val="27171242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6093296"/>
            <a:ext cx="1152128" cy="562362"/>
          </a:xfrm>
          <a:prstGeom prst="rect">
            <a:avLst/>
          </a:prstGeom>
        </p:spPr>
      </p:pic>
      <p:sp>
        <p:nvSpPr>
          <p:cNvPr id="3" name="Retângulo 2"/>
          <p:cNvSpPr/>
          <p:nvPr/>
        </p:nvSpPr>
        <p:spPr>
          <a:xfrm>
            <a:off x="971600" y="400590"/>
            <a:ext cx="7038528" cy="4647426"/>
          </a:xfrm>
          <a:prstGeom prst="rect">
            <a:avLst/>
          </a:prstGeom>
        </p:spPr>
        <p:txBody>
          <a:bodyPr wrap="square">
            <a:spAutoFit/>
          </a:bodyPr>
          <a:lstStyle/>
          <a:p>
            <a:r>
              <a:rPr lang="pt-BR" sz="2000" b="1" i="1" cap="all" dirty="0" smtClean="0">
                <a:solidFill>
                  <a:schemeClr val="accent6"/>
                </a:solidFill>
                <a:effectLst>
                  <a:outerShdw blurRad="38100" dist="38100" dir="2700000" algn="tl">
                    <a:srgbClr val="000000">
                      <a:alpha val="43137"/>
                    </a:srgbClr>
                  </a:outerShdw>
                </a:effectLst>
                <a:latin typeface="Arial" charset="0"/>
                <a:cs typeface="Arial" charset="0"/>
              </a:rPr>
              <a:t> </a:t>
            </a:r>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Art. </a:t>
            </a:r>
            <a:r>
              <a:rPr lang="pt-BR" sz="2000" b="1" i="1" cap="all" dirty="0" smtClean="0">
                <a:solidFill>
                  <a:schemeClr val="accent6"/>
                </a:solidFill>
                <a:effectLst>
                  <a:outerShdw blurRad="38100" dist="38100" dir="2700000" algn="tl">
                    <a:srgbClr val="000000">
                      <a:alpha val="43137"/>
                    </a:srgbClr>
                  </a:outerShdw>
                </a:effectLst>
                <a:latin typeface="Arial" charset="0"/>
                <a:cs typeface="Arial" charset="0"/>
              </a:rPr>
              <a:t>15 § 4º </a:t>
            </a:r>
            <a:r>
              <a:rPr lang="en-US" sz="2000" b="1" i="1" cap="all" dirty="0" smtClean="0">
                <a:solidFill>
                  <a:schemeClr val="accent6"/>
                </a:solidFill>
                <a:effectLst>
                  <a:outerShdw blurRad="38100" dist="38100" dir="2700000" algn="tl">
                    <a:srgbClr val="000000">
                      <a:alpha val="43137"/>
                    </a:srgbClr>
                  </a:outerShdw>
                </a:effectLst>
                <a:latin typeface="Arial" charset="0"/>
                <a:cs typeface="Arial" charset="0"/>
              </a:rPr>
              <a:t>-</a:t>
            </a:r>
            <a:r>
              <a:rPr lang="pt-BR" sz="2000" b="1" i="1" cap="all" dirty="0" smtClean="0">
                <a:solidFill>
                  <a:schemeClr val="accent6"/>
                </a:solidFill>
                <a:effectLst>
                  <a:outerShdw blurRad="38100" dist="38100" dir="2700000" algn="tl">
                    <a:srgbClr val="000000">
                      <a:alpha val="43137"/>
                    </a:srgbClr>
                  </a:outerShdw>
                </a:effectLst>
                <a:latin typeface="Arial" charset="0"/>
                <a:cs typeface="Arial" charset="0"/>
              </a:rPr>
              <a:t> </a:t>
            </a:r>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Dados pessoais de crianças</a:t>
            </a:r>
          </a:p>
          <a:p>
            <a:endParaRPr lang="pt-BR" sz="2000" b="1" i="1" cap="all" dirty="0">
              <a:solidFill>
                <a:schemeClr val="accent6"/>
              </a:solidFill>
              <a:effectLst>
                <a:outerShdw blurRad="38100" dist="38100" dir="2700000" algn="tl">
                  <a:srgbClr val="000000">
                    <a:alpha val="43137"/>
                  </a:srgbClr>
                </a:outerShdw>
              </a:effectLst>
              <a:latin typeface="Arial" charset="0"/>
              <a:cs typeface="Arial" charset="0"/>
            </a:endParaRPr>
          </a:p>
          <a:p>
            <a:r>
              <a:rPr lang="pt-BR" sz="1600" b="1" i="1" u="sng" cap="all" dirty="0" smtClean="0">
                <a:solidFill>
                  <a:srgbClr val="FF0000"/>
                </a:solidFill>
                <a:latin typeface="Arial" charset="0"/>
                <a:cs typeface="Arial" charset="0"/>
              </a:rPr>
              <a:t>CONSTATAÇÃO</a:t>
            </a:r>
            <a:r>
              <a:rPr lang="pt-BR" sz="1600" b="1" i="1" cap="all" dirty="0" smtClean="0">
                <a:solidFill>
                  <a:schemeClr val="accent6"/>
                </a:solidFill>
                <a:latin typeface="Arial" charset="0"/>
                <a:cs typeface="Arial" charset="0"/>
              </a:rPr>
              <a:t>:  </a:t>
            </a:r>
            <a:r>
              <a:rPr lang="pt-BR" sz="1600" b="1" cap="all" dirty="0" smtClean="0">
                <a:solidFill>
                  <a:schemeClr val="accent6"/>
                </a:solidFill>
                <a:latin typeface="Arial" charset="0"/>
                <a:cs typeface="Arial" charset="0"/>
              </a:rPr>
              <a:t> </a:t>
            </a:r>
            <a:r>
              <a:rPr lang="pt-BR" sz="1600" b="1" cap="all" dirty="0">
                <a:solidFill>
                  <a:schemeClr val="accent6"/>
                </a:solidFill>
                <a:latin typeface="Arial" charset="0"/>
                <a:cs typeface="Arial" charset="0"/>
              </a:rPr>
              <a:t>A obrigação de solicitar o consentimento dos pais para o processamento de dados pessoais de crianças é razoável na maioria dos casos.  Mas isso não deve ser obrigatório em todas as circunstâncias.  Por exemplo, os responsáveis não devem ser obrigados a obter o consentimento dos pais quando têm a obrigação legal de processar os dados das crianças. </a:t>
            </a:r>
          </a:p>
          <a:p>
            <a:r>
              <a:rPr lang="pt-BR" sz="1600" b="1" cap="all" dirty="0" smtClean="0">
                <a:solidFill>
                  <a:schemeClr val="accent6"/>
                </a:solidFill>
                <a:latin typeface="Arial" charset="0"/>
                <a:cs typeface="Arial" charset="0"/>
              </a:rPr>
              <a:t>.  </a:t>
            </a:r>
          </a:p>
          <a:p>
            <a:endParaRPr lang="pt-BR" sz="1600" b="1" i="1" u="sng" cap="all" dirty="0" smtClean="0">
              <a:solidFill>
                <a:srgbClr val="FF0000"/>
              </a:solidFill>
              <a:latin typeface="Arial" charset="0"/>
              <a:cs typeface="Arial" charset="0"/>
            </a:endParaRPr>
          </a:p>
          <a:p>
            <a:r>
              <a:rPr lang="pt-BR" sz="1600" b="1" i="1" u="sng" cap="all" dirty="0" smtClean="0">
                <a:solidFill>
                  <a:srgbClr val="FF0000"/>
                </a:solidFill>
                <a:latin typeface="Arial" charset="0"/>
                <a:cs typeface="Arial" charset="0"/>
              </a:rPr>
              <a:t>SOLUÇÃO:</a:t>
            </a:r>
            <a:r>
              <a:rPr lang="pt-BR" sz="1600" b="1" i="1" cap="all" dirty="0" smtClean="0">
                <a:solidFill>
                  <a:srgbClr val="FF0000"/>
                </a:solidFill>
                <a:latin typeface="Arial" charset="0"/>
                <a:cs typeface="Arial" charset="0"/>
              </a:rPr>
              <a:t>  </a:t>
            </a:r>
            <a:r>
              <a:rPr lang="pt-BR" sz="1600" b="1" cap="all" dirty="0" smtClean="0">
                <a:solidFill>
                  <a:schemeClr val="accent6"/>
                </a:solidFill>
                <a:latin typeface="Arial" charset="0"/>
                <a:cs typeface="Arial" charset="0"/>
              </a:rPr>
              <a:t>O </a:t>
            </a:r>
            <a:r>
              <a:rPr lang="pt-BR" sz="1600" b="1" cap="all" dirty="0">
                <a:solidFill>
                  <a:schemeClr val="accent6"/>
                </a:solidFill>
                <a:latin typeface="Arial" charset="0"/>
                <a:cs typeface="Arial" charset="0"/>
              </a:rPr>
              <a:t>artigo 15, §4 deve ser modificado para deixar claro que o processamento de dados de crianças sem o consentimento dos pais é permitido em determinadas circunstâncias, por exemplo, quando for necessário para cumprir uma obrigação legal ou para proteger a saúde ou garantir a integridade física da criança, de acordo com o artigo 13 do Projeto de Lei. </a:t>
            </a:r>
          </a:p>
        </p:txBody>
      </p:sp>
    </p:spTree>
    <p:extLst>
      <p:ext uri="{BB962C8B-B14F-4D97-AF65-F5344CB8AC3E}">
        <p14:creationId xmlns:p14="http://schemas.microsoft.com/office/powerpoint/2010/main" val="27608014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0" y="-1"/>
            <a:ext cx="9144000" cy="1827044"/>
            <a:chOff x="0" y="349623"/>
            <a:chExt cx="9144000" cy="3413431"/>
          </a:xfrm>
        </p:grpSpPr>
        <p:sp>
          <p:nvSpPr>
            <p:cNvPr id="6" name="Retângulo 5"/>
            <p:cNvSpPr/>
            <p:nvPr/>
          </p:nvSpPr>
          <p:spPr>
            <a:xfrm>
              <a:off x="0" y="3475789"/>
              <a:ext cx="9144000" cy="287265"/>
            </a:xfrm>
            <a:prstGeom prst="rect">
              <a:avLst/>
            </a:prstGeom>
            <a:solidFill>
              <a:srgbClr val="FF00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0" y="349623"/>
              <a:ext cx="9144000" cy="3167579"/>
            </a:xfrm>
            <a:prstGeom prst="rect">
              <a:avLst/>
            </a:prstGeom>
            <a:solidFill>
              <a:srgbClr val="00206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0" name="CaixaDeTexto 9"/>
          <p:cNvSpPr txBox="1"/>
          <p:nvPr/>
        </p:nvSpPr>
        <p:spPr>
          <a:xfrm>
            <a:off x="157476" y="208004"/>
            <a:ext cx="4087722" cy="830997"/>
          </a:xfrm>
          <a:prstGeom prst="rect">
            <a:avLst/>
          </a:prstGeom>
          <a:noFill/>
        </p:spPr>
        <p:txBody>
          <a:bodyPr wrap="none" rtlCol="0">
            <a:spAutoFit/>
          </a:bodyPr>
          <a:lstStyle/>
          <a:p>
            <a:r>
              <a:rPr lang="pt-BR" sz="2400" dirty="0" smtClean="0">
                <a:solidFill>
                  <a:schemeClr val="bg1"/>
                </a:solidFill>
                <a:latin typeface="Segoe Light" panose="020B0302040504020203" pitchFamily="34" charset="0"/>
              </a:rPr>
              <a:t>PRINCIPAIS SERVIÇOS </a:t>
            </a:r>
          </a:p>
          <a:p>
            <a:r>
              <a:rPr lang="pt-BR" sz="2400" dirty="0" smtClean="0">
                <a:solidFill>
                  <a:schemeClr val="bg1"/>
                </a:solidFill>
                <a:latin typeface="Segoe Light" panose="020B0302040504020203" pitchFamily="34" charset="0"/>
              </a:rPr>
              <a:t>OFERECIDOS PELA ENTIDADE</a:t>
            </a:r>
            <a:endParaRPr lang="pt-BR" dirty="0">
              <a:solidFill>
                <a:schemeClr val="bg1"/>
              </a:solidFill>
              <a:latin typeface="Segoe Pro" panose="020B0502040504020203" pitchFamily="34" charset="0"/>
            </a:endParaRPr>
          </a:p>
        </p:txBody>
      </p:sp>
      <p:grpSp>
        <p:nvGrpSpPr>
          <p:cNvPr id="77" name="Grupo 76"/>
          <p:cNvGrpSpPr/>
          <p:nvPr/>
        </p:nvGrpSpPr>
        <p:grpSpPr>
          <a:xfrm>
            <a:off x="-12096" y="3421225"/>
            <a:ext cx="2300014" cy="1751015"/>
            <a:chOff x="-12096" y="3421225"/>
            <a:chExt cx="2300014" cy="1751015"/>
          </a:xfrm>
        </p:grpSpPr>
        <p:sp>
          <p:nvSpPr>
            <p:cNvPr id="45" name="Rectangle 15"/>
            <p:cNvSpPr/>
            <p:nvPr/>
          </p:nvSpPr>
          <p:spPr bwMode="auto">
            <a:xfrm>
              <a:off x="-12096" y="3421225"/>
              <a:ext cx="2179386" cy="1751015"/>
            </a:xfrm>
            <a:prstGeom prst="rect">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81" fontAlgn="base">
                <a:spcBef>
                  <a:spcPct val="0"/>
                </a:spcBef>
                <a:spcAft>
                  <a:spcPct val="0"/>
                </a:spcAft>
              </a:pPr>
              <a:endParaRPr lang="en-US" sz="1200" b="1" spc="-51" dirty="0">
                <a:gradFill>
                  <a:gsLst>
                    <a:gs pos="0">
                      <a:srgbClr val="FFFFFF"/>
                    </a:gs>
                    <a:gs pos="100000">
                      <a:srgbClr val="FFFFFF"/>
                    </a:gs>
                  </a:gsLst>
                  <a:lin ang="5400000" scaled="0"/>
                </a:gradFill>
                <a:ea typeface="Segoe UI" pitchFamily="34" charset="0"/>
                <a:cs typeface="Segoe UI" pitchFamily="34" charset="0"/>
                <a:sym typeface="Gill Sans" charset="0"/>
              </a:endParaRPr>
            </a:p>
          </p:txBody>
        </p:sp>
        <p:sp>
          <p:nvSpPr>
            <p:cNvPr id="46" name="Retângulo 20"/>
            <p:cNvSpPr>
              <a:spLocks noChangeArrowheads="1"/>
            </p:cNvSpPr>
            <p:nvPr/>
          </p:nvSpPr>
          <p:spPr bwMode="auto">
            <a:xfrm>
              <a:off x="359212" y="3590774"/>
              <a:ext cx="1928706" cy="584775"/>
            </a:xfrm>
            <a:prstGeom prst="rect">
              <a:avLst/>
            </a:prstGeom>
            <a:noFill/>
            <a:ln w="9525">
              <a:noFill/>
              <a:miter lim="800000"/>
              <a:headEnd/>
              <a:tailEnd/>
            </a:ln>
          </p:spPr>
          <p:txBody>
            <a:bodyPr wrap="square">
              <a:spAutoFit/>
            </a:bodyPr>
            <a:lstStyle/>
            <a:p>
              <a:pPr defTabSz="914344">
                <a:lnSpc>
                  <a:spcPct val="80000"/>
                </a:lnSpc>
                <a:defRPr/>
              </a:pPr>
              <a:r>
                <a:rPr lang="pt-BR" sz="2000" b="1" dirty="0" smtClean="0">
                  <a:solidFill>
                    <a:schemeClr val="bg1"/>
                  </a:solidFill>
                  <a:latin typeface="Arial" panose="020B0604020202020204" pitchFamily="34" charset="0"/>
                  <a:cs typeface="Arial" panose="020B0604020202020204" pitchFamily="34" charset="0"/>
                  <a:sym typeface="Gill Sans" charset="0"/>
                </a:rPr>
                <a:t>Emissão de</a:t>
              </a:r>
            </a:p>
            <a:p>
              <a:pPr defTabSz="914344">
                <a:lnSpc>
                  <a:spcPct val="80000"/>
                </a:lnSpc>
                <a:defRPr/>
              </a:pPr>
              <a:r>
                <a:rPr lang="pt-BR" sz="2000" b="1" dirty="0" smtClean="0">
                  <a:solidFill>
                    <a:schemeClr val="bg1"/>
                  </a:solidFill>
                  <a:latin typeface="Arial" panose="020B0604020202020204" pitchFamily="34" charset="0"/>
                  <a:cs typeface="Arial" panose="020B0604020202020204" pitchFamily="34" charset="0"/>
                  <a:sym typeface="Gill Sans" charset="0"/>
                </a:rPr>
                <a:t>Certidões</a:t>
              </a:r>
              <a:endParaRPr lang="pt-BR" sz="2000" b="1" dirty="0">
                <a:solidFill>
                  <a:schemeClr val="bg1"/>
                </a:solidFill>
                <a:latin typeface="Arial" panose="020B0604020202020204" pitchFamily="34" charset="0"/>
                <a:cs typeface="Arial" panose="020B0604020202020204" pitchFamily="34" charset="0"/>
                <a:sym typeface="Gill Sans" charset="0"/>
              </a:endParaRPr>
            </a:p>
          </p:txBody>
        </p:sp>
        <p:sp>
          <p:nvSpPr>
            <p:cNvPr id="47" name="Retângulo 20"/>
            <p:cNvSpPr>
              <a:spLocks noChangeArrowheads="1"/>
            </p:cNvSpPr>
            <p:nvPr/>
          </p:nvSpPr>
          <p:spPr bwMode="auto">
            <a:xfrm>
              <a:off x="47420" y="3581626"/>
              <a:ext cx="646285" cy="338554"/>
            </a:xfrm>
            <a:prstGeom prst="rect">
              <a:avLst/>
            </a:prstGeom>
            <a:noFill/>
            <a:ln w="9525">
              <a:noFill/>
              <a:miter lim="800000"/>
              <a:headEnd/>
              <a:tailEnd/>
            </a:ln>
          </p:spPr>
          <p:txBody>
            <a:bodyPr wrap="square">
              <a:spAutoFit/>
            </a:bodyPr>
            <a:lstStyle/>
            <a:p>
              <a:pPr defTabSz="914344">
                <a:lnSpc>
                  <a:spcPct val="80000"/>
                </a:lnSpc>
                <a:defRPr/>
              </a:pPr>
              <a:r>
                <a:rPr lang="pt-BR" sz="2000" b="1" dirty="0" smtClean="0">
                  <a:solidFill>
                    <a:schemeClr val="bg1"/>
                  </a:solidFill>
                  <a:latin typeface="Arial" panose="020B0604020202020204" pitchFamily="34" charset="0"/>
                  <a:cs typeface="Arial" panose="020B0604020202020204" pitchFamily="34" charset="0"/>
                  <a:sym typeface="Gill Sans" charset="0"/>
                </a:rPr>
                <a:t>4.</a:t>
              </a:r>
              <a:endParaRPr lang="pt-BR" sz="2000" b="1" dirty="0">
                <a:solidFill>
                  <a:schemeClr val="bg1"/>
                </a:solidFill>
                <a:latin typeface="Arial" panose="020B0604020202020204" pitchFamily="34" charset="0"/>
                <a:cs typeface="Arial" panose="020B0604020202020204" pitchFamily="34" charset="0"/>
                <a:sym typeface="Gill Sans" charset="0"/>
              </a:endParaRPr>
            </a:p>
          </p:txBody>
        </p:sp>
      </p:grpSp>
      <p:grpSp>
        <p:nvGrpSpPr>
          <p:cNvPr id="75" name="Grupo 74"/>
          <p:cNvGrpSpPr/>
          <p:nvPr/>
        </p:nvGrpSpPr>
        <p:grpSpPr>
          <a:xfrm>
            <a:off x="4470409" y="1829837"/>
            <a:ext cx="2289711" cy="1607286"/>
            <a:chOff x="4470409" y="1829837"/>
            <a:chExt cx="2289711" cy="1607286"/>
          </a:xfrm>
        </p:grpSpPr>
        <p:sp>
          <p:nvSpPr>
            <p:cNvPr id="51" name="Rectangle 15"/>
            <p:cNvSpPr/>
            <p:nvPr/>
          </p:nvSpPr>
          <p:spPr bwMode="auto">
            <a:xfrm>
              <a:off x="4479134" y="1829837"/>
              <a:ext cx="2280986" cy="1607286"/>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81" fontAlgn="base">
                <a:spcBef>
                  <a:spcPct val="0"/>
                </a:spcBef>
                <a:spcAft>
                  <a:spcPct val="0"/>
                </a:spcAft>
              </a:pPr>
              <a:endParaRPr lang="en-US" sz="1200" b="1" spc="-51" dirty="0">
                <a:gradFill>
                  <a:gsLst>
                    <a:gs pos="0">
                      <a:srgbClr val="FFFFFF"/>
                    </a:gs>
                    <a:gs pos="100000">
                      <a:srgbClr val="FFFFFF"/>
                    </a:gs>
                  </a:gsLst>
                  <a:lin ang="5400000" scaled="0"/>
                </a:gradFill>
                <a:ea typeface="Segoe UI" pitchFamily="34" charset="0"/>
                <a:cs typeface="Segoe UI" pitchFamily="34" charset="0"/>
                <a:sym typeface="Gill Sans" charset="0"/>
              </a:endParaRPr>
            </a:p>
          </p:txBody>
        </p:sp>
        <p:sp>
          <p:nvSpPr>
            <p:cNvPr id="52" name="Retângulo 20"/>
            <p:cNvSpPr>
              <a:spLocks noChangeArrowheads="1"/>
            </p:cNvSpPr>
            <p:nvPr/>
          </p:nvSpPr>
          <p:spPr bwMode="auto">
            <a:xfrm>
              <a:off x="4775656" y="1958518"/>
              <a:ext cx="1958041" cy="584775"/>
            </a:xfrm>
            <a:prstGeom prst="rect">
              <a:avLst/>
            </a:prstGeom>
            <a:noFill/>
            <a:ln w="9525">
              <a:noFill/>
              <a:miter lim="800000"/>
              <a:headEnd/>
              <a:tailEnd/>
            </a:ln>
          </p:spPr>
          <p:txBody>
            <a:bodyPr wrap="square">
              <a:spAutoFit/>
            </a:bodyPr>
            <a:lstStyle/>
            <a:p>
              <a:pPr defTabSz="914344">
                <a:lnSpc>
                  <a:spcPct val="80000"/>
                </a:lnSpc>
                <a:defRPr/>
              </a:pPr>
              <a:r>
                <a:rPr lang="pt-BR" sz="2000" b="1" dirty="0" smtClean="0">
                  <a:solidFill>
                    <a:srgbClr val="FFFFFF"/>
                  </a:solidFill>
                  <a:latin typeface="Arial" panose="020B0604020202020204" pitchFamily="34" charset="0"/>
                  <a:cs typeface="Arial" panose="020B0604020202020204" pitchFamily="34" charset="0"/>
                  <a:sym typeface="Gill Sans" charset="0"/>
                </a:rPr>
                <a:t>Assessoria</a:t>
              </a:r>
            </a:p>
            <a:p>
              <a:pPr defTabSz="914344">
                <a:lnSpc>
                  <a:spcPct val="80000"/>
                </a:lnSpc>
                <a:defRPr/>
              </a:pPr>
              <a:r>
                <a:rPr lang="pt-BR" sz="2000" b="1" dirty="0" smtClean="0">
                  <a:solidFill>
                    <a:srgbClr val="FFFFFF"/>
                  </a:solidFill>
                  <a:latin typeface="Arial" panose="020B0604020202020204" pitchFamily="34" charset="0"/>
                  <a:cs typeface="Arial" panose="020B0604020202020204" pitchFamily="34" charset="0"/>
                  <a:sym typeface="Gill Sans" charset="0"/>
                </a:rPr>
                <a:t>Jurídica</a:t>
              </a:r>
              <a:endParaRPr lang="pt-BR" sz="2000" b="1" dirty="0">
                <a:solidFill>
                  <a:srgbClr val="FFFFFF"/>
                </a:solidFill>
                <a:latin typeface="Arial" panose="020B0604020202020204" pitchFamily="34" charset="0"/>
                <a:cs typeface="Arial" panose="020B0604020202020204" pitchFamily="34" charset="0"/>
                <a:sym typeface="Gill Sans" charset="0"/>
              </a:endParaRPr>
            </a:p>
          </p:txBody>
        </p:sp>
        <p:sp>
          <p:nvSpPr>
            <p:cNvPr id="53" name="Retângulo 20"/>
            <p:cNvSpPr>
              <a:spLocks noChangeArrowheads="1"/>
            </p:cNvSpPr>
            <p:nvPr/>
          </p:nvSpPr>
          <p:spPr bwMode="auto">
            <a:xfrm>
              <a:off x="4470409" y="1971759"/>
              <a:ext cx="646285" cy="338554"/>
            </a:xfrm>
            <a:prstGeom prst="rect">
              <a:avLst/>
            </a:prstGeom>
            <a:noFill/>
            <a:ln w="9525">
              <a:noFill/>
              <a:miter lim="800000"/>
              <a:headEnd/>
              <a:tailEnd/>
            </a:ln>
          </p:spPr>
          <p:txBody>
            <a:bodyPr wrap="square">
              <a:spAutoFit/>
            </a:bodyPr>
            <a:lstStyle/>
            <a:p>
              <a:pPr defTabSz="914344">
                <a:lnSpc>
                  <a:spcPct val="80000"/>
                </a:lnSpc>
                <a:defRPr/>
              </a:pPr>
              <a:r>
                <a:rPr lang="pt-BR" sz="2000" b="1" dirty="0" smtClean="0">
                  <a:solidFill>
                    <a:schemeClr val="bg1"/>
                  </a:solidFill>
                  <a:latin typeface="Arial" panose="020B0604020202020204" pitchFamily="34" charset="0"/>
                  <a:cs typeface="Arial" panose="020B0604020202020204" pitchFamily="34" charset="0"/>
                  <a:sym typeface="Gill Sans" charset="0"/>
                </a:rPr>
                <a:t>2.</a:t>
              </a:r>
              <a:endParaRPr lang="pt-BR" sz="2000" b="1" dirty="0">
                <a:solidFill>
                  <a:schemeClr val="bg1"/>
                </a:solidFill>
                <a:latin typeface="Arial" panose="020B0604020202020204" pitchFamily="34" charset="0"/>
                <a:cs typeface="Arial" panose="020B0604020202020204" pitchFamily="34" charset="0"/>
                <a:sym typeface="Gill Sans" charset="0"/>
              </a:endParaRPr>
            </a:p>
          </p:txBody>
        </p:sp>
      </p:grpSp>
      <p:grpSp>
        <p:nvGrpSpPr>
          <p:cNvPr id="74" name="Grupo 73"/>
          <p:cNvGrpSpPr/>
          <p:nvPr/>
        </p:nvGrpSpPr>
        <p:grpSpPr>
          <a:xfrm>
            <a:off x="2165381" y="1148515"/>
            <a:ext cx="2316298" cy="3004018"/>
            <a:chOff x="2165381" y="1148515"/>
            <a:chExt cx="2316298" cy="3004018"/>
          </a:xfrm>
        </p:grpSpPr>
        <p:sp>
          <p:nvSpPr>
            <p:cNvPr id="41" name="Rectangle 15"/>
            <p:cNvSpPr/>
            <p:nvPr/>
          </p:nvSpPr>
          <p:spPr bwMode="auto">
            <a:xfrm>
              <a:off x="2165381" y="1830847"/>
              <a:ext cx="2316298" cy="1590378"/>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81" fontAlgn="base">
                <a:spcBef>
                  <a:spcPct val="0"/>
                </a:spcBef>
                <a:spcAft>
                  <a:spcPct val="0"/>
                </a:spcAft>
              </a:pPr>
              <a:endParaRPr lang="en-US" sz="1200" b="1" spc="-51" dirty="0">
                <a:gradFill>
                  <a:gsLst>
                    <a:gs pos="0">
                      <a:srgbClr val="FFFFFF"/>
                    </a:gs>
                    <a:gs pos="100000">
                      <a:srgbClr val="FFFFFF"/>
                    </a:gs>
                  </a:gsLst>
                  <a:lin ang="5400000" scaled="0"/>
                </a:gradFill>
                <a:ea typeface="Segoe UI" pitchFamily="34" charset="0"/>
                <a:cs typeface="Segoe UI" pitchFamily="34" charset="0"/>
                <a:sym typeface="Gill Sans" charset="0"/>
              </a:endParaRPr>
            </a:p>
          </p:txBody>
        </p:sp>
        <p:sp>
          <p:nvSpPr>
            <p:cNvPr id="43" name="Retângulo 20"/>
            <p:cNvSpPr>
              <a:spLocks noChangeArrowheads="1"/>
            </p:cNvSpPr>
            <p:nvPr/>
          </p:nvSpPr>
          <p:spPr bwMode="auto">
            <a:xfrm>
              <a:off x="2501579" y="1942752"/>
              <a:ext cx="1934381" cy="830997"/>
            </a:xfrm>
            <a:prstGeom prst="rect">
              <a:avLst/>
            </a:prstGeom>
            <a:noFill/>
            <a:ln w="9525">
              <a:noFill/>
              <a:miter lim="800000"/>
              <a:headEnd/>
              <a:tailEnd/>
            </a:ln>
          </p:spPr>
          <p:txBody>
            <a:bodyPr wrap="square">
              <a:spAutoFit/>
            </a:bodyPr>
            <a:lstStyle/>
            <a:p>
              <a:pPr defTabSz="914344">
                <a:lnSpc>
                  <a:spcPct val="80000"/>
                </a:lnSpc>
                <a:defRPr/>
              </a:pPr>
              <a:r>
                <a:rPr lang="pt-BR" sz="2000" b="1" dirty="0" smtClean="0">
                  <a:solidFill>
                    <a:srgbClr val="FFFFFF"/>
                  </a:solidFill>
                  <a:latin typeface="Arial" panose="020B0604020202020204" pitchFamily="34" charset="0"/>
                  <a:cs typeface="Arial" panose="020B0604020202020204" pitchFamily="34" charset="0"/>
                  <a:sym typeface="Gill Sans" charset="0"/>
                </a:rPr>
                <a:t>Portal ABES</a:t>
              </a:r>
            </a:p>
            <a:p>
              <a:pPr defTabSz="914344">
                <a:lnSpc>
                  <a:spcPct val="80000"/>
                </a:lnSpc>
                <a:defRPr/>
              </a:pPr>
              <a:r>
                <a:rPr lang="pt-BR" sz="2000" b="1" dirty="0" smtClean="0">
                  <a:solidFill>
                    <a:srgbClr val="FFFFFF"/>
                  </a:solidFill>
                  <a:latin typeface="Arial" panose="020B0604020202020204" pitchFamily="34" charset="0"/>
                  <a:cs typeface="Arial" panose="020B0604020202020204" pitchFamily="34" charset="0"/>
                  <a:sym typeface="Gill Sans" charset="0"/>
                </a:rPr>
                <a:t>com Espaços</a:t>
              </a:r>
            </a:p>
            <a:p>
              <a:pPr defTabSz="914344">
                <a:lnSpc>
                  <a:spcPct val="80000"/>
                </a:lnSpc>
                <a:defRPr/>
              </a:pPr>
              <a:r>
                <a:rPr lang="pt-BR" sz="2000" b="1" dirty="0" smtClean="0">
                  <a:solidFill>
                    <a:srgbClr val="FFFFFF"/>
                  </a:solidFill>
                  <a:latin typeface="Arial" panose="020B0604020202020204" pitchFamily="34" charset="0"/>
                  <a:cs typeface="Arial" panose="020B0604020202020204" pitchFamily="34" charset="0"/>
                  <a:sym typeface="Gill Sans" charset="0"/>
                </a:rPr>
                <a:t>Publicitários</a:t>
              </a:r>
              <a:endParaRPr lang="pt-BR" sz="2000" b="1" dirty="0">
                <a:solidFill>
                  <a:srgbClr val="FFFFFF"/>
                </a:solidFill>
                <a:latin typeface="Arial" panose="020B0604020202020204" pitchFamily="34" charset="0"/>
                <a:cs typeface="Arial" panose="020B0604020202020204" pitchFamily="34" charset="0"/>
                <a:sym typeface="Gill Sans" charset="0"/>
              </a:endParaRPr>
            </a:p>
          </p:txBody>
        </p:sp>
        <p:sp>
          <p:nvSpPr>
            <p:cNvPr id="44" name="Retângulo 20"/>
            <p:cNvSpPr>
              <a:spLocks noChangeArrowheads="1"/>
            </p:cNvSpPr>
            <p:nvPr/>
          </p:nvSpPr>
          <p:spPr bwMode="auto">
            <a:xfrm>
              <a:off x="2210136" y="1942752"/>
              <a:ext cx="646285" cy="338554"/>
            </a:xfrm>
            <a:prstGeom prst="rect">
              <a:avLst/>
            </a:prstGeom>
            <a:noFill/>
            <a:ln w="9525">
              <a:noFill/>
              <a:miter lim="800000"/>
              <a:headEnd/>
              <a:tailEnd/>
            </a:ln>
          </p:spPr>
          <p:txBody>
            <a:bodyPr wrap="square">
              <a:spAutoFit/>
            </a:bodyPr>
            <a:lstStyle/>
            <a:p>
              <a:pPr defTabSz="914344">
                <a:lnSpc>
                  <a:spcPct val="80000"/>
                </a:lnSpc>
                <a:defRPr/>
              </a:pPr>
              <a:r>
                <a:rPr lang="pt-BR" sz="2000" b="1" dirty="0" smtClean="0">
                  <a:solidFill>
                    <a:schemeClr val="bg1"/>
                  </a:solidFill>
                  <a:latin typeface="Arial" panose="020B0604020202020204" pitchFamily="34" charset="0"/>
                  <a:cs typeface="Arial" panose="020B0604020202020204" pitchFamily="34" charset="0"/>
                  <a:sym typeface="Gill Sans" charset="0"/>
                </a:rPr>
                <a:t>1.</a:t>
              </a:r>
              <a:endParaRPr lang="pt-BR" sz="2000" b="1" dirty="0">
                <a:solidFill>
                  <a:schemeClr val="bg1"/>
                </a:solidFill>
                <a:latin typeface="Arial" panose="020B0604020202020204" pitchFamily="34" charset="0"/>
                <a:cs typeface="Arial" panose="020B0604020202020204" pitchFamily="34" charset="0"/>
                <a:sym typeface="Gill Sans" charset="0"/>
              </a:endParaRPr>
            </a:p>
          </p:txBody>
        </p:sp>
        <p:pic>
          <p:nvPicPr>
            <p:cNvPr id="68" name="Imagem 6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754456" y="2565646"/>
              <a:ext cx="3004018" cy="169755"/>
            </a:xfrm>
            <a:prstGeom prst="rect">
              <a:avLst/>
            </a:prstGeom>
          </p:spPr>
        </p:pic>
      </p:grpSp>
      <p:grpSp>
        <p:nvGrpSpPr>
          <p:cNvPr id="76" name="Grupo 75"/>
          <p:cNvGrpSpPr/>
          <p:nvPr/>
        </p:nvGrpSpPr>
        <p:grpSpPr>
          <a:xfrm>
            <a:off x="6748648" y="1225598"/>
            <a:ext cx="2395352" cy="3004018"/>
            <a:chOff x="6748648" y="1225598"/>
            <a:chExt cx="2395352" cy="3004018"/>
          </a:xfrm>
        </p:grpSpPr>
        <p:sp>
          <p:nvSpPr>
            <p:cNvPr id="57" name="Rectangle 15"/>
            <p:cNvSpPr/>
            <p:nvPr/>
          </p:nvSpPr>
          <p:spPr bwMode="auto">
            <a:xfrm>
              <a:off x="6748648" y="1828799"/>
              <a:ext cx="2395352" cy="1609362"/>
            </a:xfrm>
            <a:prstGeom prst="rect">
              <a:avLst/>
            </a:prstGeom>
            <a:solidFill>
              <a:srgbClr val="C5157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81" fontAlgn="base">
                <a:spcBef>
                  <a:spcPct val="0"/>
                </a:spcBef>
                <a:spcAft>
                  <a:spcPct val="0"/>
                </a:spcAft>
              </a:pPr>
              <a:endParaRPr lang="en-US" sz="1200" b="1" spc="-51" dirty="0">
                <a:gradFill>
                  <a:gsLst>
                    <a:gs pos="0">
                      <a:srgbClr val="FFFFFF"/>
                    </a:gs>
                    <a:gs pos="100000">
                      <a:srgbClr val="FFFFFF"/>
                    </a:gs>
                  </a:gsLst>
                  <a:lin ang="5400000" scaled="0"/>
                </a:gradFill>
                <a:ea typeface="Segoe UI" pitchFamily="34" charset="0"/>
                <a:cs typeface="Segoe UI" pitchFamily="34" charset="0"/>
                <a:sym typeface="Gill Sans" charset="0"/>
              </a:endParaRPr>
            </a:p>
          </p:txBody>
        </p:sp>
        <p:sp>
          <p:nvSpPr>
            <p:cNvPr id="58" name="Retângulo 20"/>
            <p:cNvSpPr>
              <a:spLocks noChangeArrowheads="1"/>
            </p:cNvSpPr>
            <p:nvPr/>
          </p:nvSpPr>
          <p:spPr bwMode="auto">
            <a:xfrm>
              <a:off x="7176468" y="1963740"/>
              <a:ext cx="1932973" cy="584775"/>
            </a:xfrm>
            <a:prstGeom prst="rect">
              <a:avLst/>
            </a:prstGeom>
            <a:noFill/>
            <a:ln w="9525">
              <a:noFill/>
              <a:miter lim="800000"/>
              <a:headEnd/>
              <a:tailEnd/>
            </a:ln>
          </p:spPr>
          <p:txBody>
            <a:bodyPr wrap="square">
              <a:spAutoFit/>
            </a:bodyPr>
            <a:lstStyle/>
            <a:p>
              <a:pPr defTabSz="914344">
                <a:lnSpc>
                  <a:spcPct val="80000"/>
                </a:lnSpc>
                <a:defRPr/>
              </a:pPr>
              <a:r>
                <a:rPr lang="pt-BR" sz="2000" b="1" dirty="0" smtClean="0">
                  <a:solidFill>
                    <a:srgbClr val="FFFFFF"/>
                  </a:solidFill>
                  <a:latin typeface="Arial" panose="020B0604020202020204" pitchFamily="34" charset="0"/>
                  <a:cs typeface="Arial" panose="020B0604020202020204" pitchFamily="34" charset="0"/>
                  <a:sym typeface="Gill Sans" charset="0"/>
                </a:rPr>
                <a:t>Orientadores</a:t>
              </a:r>
            </a:p>
            <a:p>
              <a:pPr defTabSz="914344">
                <a:lnSpc>
                  <a:spcPct val="80000"/>
                </a:lnSpc>
                <a:defRPr/>
              </a:pPr>
              <a:r>
                <a:rPr lang="pt-BR" sz="2000" b="1" dirty="0" smtClean="0">
                  <a:solidFill>
                    <a:srgbClr val="FFFFFF"/>
                  </a:solidFill>
                  <a:latin typeface="Arial" panose="020B0604020202020204" pitchFamily="34" charset="0"/>
                  <a:cs typeface="Arial" panose="020B0604020202020204" pitchFamily="34" charset="0"/>
                  <a:sym typeface="Gill Sans" charset="0"/>
                </a:rPr>
                <a:t>Jurídicos</a:t>
              </a:r>
              <a:endParaRPr lang="pt-BR" sz="2000" b="1" dirty="0">
                <a:solidFill>
                  <a:srgbClr val="FFFFFF"/>
                </a:solidFill>
                <a:latin typeface="Arial" panose="020B0604020202020204" pitchFamily="34" charset="0"/>
                <a:cs typeface="Arial" panose="020B0604020202020204" pitchFamily="34" charset="0"/>
                <a:sym typeface="Gill Sans" charset="0"/>
              </a:endParaRPr>
            </a:p>
          </p:txBody>
        </p:sp>
        <p:sp>
          <p:nvSpPr>
            <p:cNvPr id="59" name="Retângulo 20"/>
            <p:cNvSpPr>
              <a:spLocks noChangeArrowheads="1"/>
            </p:cNvSpPr>
            <p:nvPr/>
          </p:nvSpPr>
          <p:spPr bwMode="auto">
            <a:xfrm>
              <a:off x="6861841" y="1966325"/>
              <a:ext cx="646285" cy="338554"/>
            </a:xfrm>
            <a:prstGeom prst="rect">
              <a:avLst/>
            </a:prstGeom>
            <a:noFill/>
            <a:ln w="9525">
              <a:noFill/>
              <a:miter lim="800000"/>
              <a:headEnd/>
              <a:tailEnd/>
            </a:ln>
          </p:spPr>
          <p:txBody>
            <a:bodyPr wrap="square">
              <a:spAutoFit/>
            </a:bodyPr>
            <a:lstStyle/>
            <a:p>
              <a:pPr defTabSz="914344">
                <a:lnSpc>
                  <a:spcPct val="80000"/>
                </a:lnSpc>
                <a:defRPr/>
              </a:pPr>
              <a:r>
                <a:rPr lang="pt-BR" sz="2000" b="1" dirty="0" smtClean="0">
                  <a:solidFill>
                    <a:schemeClr val="bg1"/>
                  </a:solidFill>
                  <a:latin typeface="Arial" panose="020B0604020202020204" pitchFamily="34" charset="0"/>
                  <a:cs typeface="Arial" panose="020B0604020202020204" pitchFamily="34" charset="0"/>
                  <a:sym typeface="Gill Sans" charset="0"/>
                </a:rPr>
                <a:t>3.</a:t>
              </a:r>
              <a:endParaRPr lang="pt-BR" sz="2000" b="1" dirty="0">
                <a:solidFill>
                  <a:schemeClr val="bg1"/>
                </a:solidFill>
                <a:latin typeface="Arial" panose="020B0604020202020204" pitchFamily="34" charset="0"/>
                <a:cs typeface="Arial" panose="020B0604020202020204" pitchFamily="34" charset="0"/>
                <a:sym typeface="Gill Sans" charset="0"/>
              </a:endParaRPr>
            </a:p>
          </p:txBody>
        </p:sp>
        <p:pic>
          <p:nvPicPr>
            <p:cNvPr id="70" name="Imagem 6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5332977" y="2642729"/>
              <a:ext cx="3004018" cy="169755"/>
            </a:xfrm>
            <a:prstGeom prst="rect">
              <a:avLst/>
            </a:prstGeom>
          </p:spPr>
        </p:pic>
      </p:grpSp>
      <p:grpSp>
        <p:nvGrpSpPr>
          <p:cNvPr id="85" name="Grupo 84"/>
          <p:cNvGrpSpPr/>
          <p:nvPr/>
        </p:nvGrpSpPr>
        <p:grpSpPr>
          <a:xfrm>
            <a:off x="-20467" y="4527499"/>
            <a:ext cx="2263920" cy="3004018"/>
            <a:chOff x="-20467" y="4527499"/>
            <a:chExt cx="2263920" cy="3004018"/>
          </a:xfrm>
        </p:grpSpPr>
        <p:sp>
          <p:nvSpPr>
            <p:cNvPr id="38" name="Rectangle 15"/>
            <p:cNvSpPr/>
            <p:nvPr/>
          </p:nvSpPr>
          <p:spPr bwMode="auto">
            <a:xfrm>
              <a:off x="-20467" y="5156920"/>
              <a:ext cx="2185848" cy="1701080"/>
            </a:xfrm>
            <a:prstGeom prst="rect">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81" fontAlgn="base">
                <a:spcBef>
                  <a:spcPct val="0"/>
                </a:spcBef>
                <a:spcAft>
                  <a:spcPct val="0"/>
                </a:spcAft>
              </a:pPr>
              <a:endParaRPr lang="en-US" sz="1200" b="1" spc="-51" dirty="0">
                <a:gradFill>
                  <a:gsLst>
                    <a:gs pos="0">
                      <a:srgbClr val="FFFFFF"/>
                    </a:gs>
                    <a:gs pos="100000">
                      <a:srgbClr val="FFFFFF"/>
                    </a:gs>
                  </a:gsLst>
                  <a:lin ang="5400000" scaled="0"/>
                </a:gradFill>
                <a:ea typeface="Segoe UI" pitchFamily="34" charset="0"/>
                <a:cs typeface="Segoe UI" pitchFamily="34" charset="0"/>
                <a:sym typeface="Gill Sans" charset="0"/>
              </a:endParaRPr>
            </a:p>
          </p:txBody>
        </p:sp>
        <p:sp>
          <p:nvSpPr>
            <p:cNvPr id="39" name="Retângulo 20"/>
            <p:cNvSpPr>
              <a:spLocks noChangeArrowheads="1"/>
            </p:cNvSpPr>
            <p:nvPr/>
          </p:nvSpPr>
          <p:spPr bwMode="auto">
            <a:xfrm>
              <a:off x="376969" y="5287696"/>
              <a:ext cx="1866484" cy="584775"/>
            </a:xfrm>
            <a:prstGeom prst="rect">
              <a:avLst/>
            </a:prstGeom>
            <a:noFill/>
            <a:ln w="9525">
              <a:noFill/>
              <a:miter lim="800000"/>
              <a:headEnd/>
              <a:tailEnd/>
            </a:ln>
          </p:spPr>
          <p:txBody>
            <a:bodyPr wrap="square">
              <a:spAutoFit/>
            </a:bodyPr>
            <a:lstStyle/>
            <a:p>
              <a:pPr defTabSz="914344">
                <a:lnSpc>
                  <a:spcPct val="80000"/>
                </a:lnSpc>
                <a:defRPr/>
              </a:pPr>
              <a:r>
                <a:rPr lang="pt-BR" sz="2000" b="1" dirty="0" smtClean="0">
                  <a:solidFill>
                    <a:schemeClr val="bg1"/>
                  </a:solidFill>
                  <a:latin typeface="Arial" panose="020B0604020202020204" pitchFamily="34" charset="0"/>
                  <a:cs typeface="Arial" panose="020B0604020202020204" pitchFamily="34" charset="0"/>
                  <a:sym typeface="Gill Sans" charset="0"/>
                </a:rPr>
                <a:t>Informativos</a:t>
              </a:r>
            </a:p>
            <a:p>
              <a:pPr defTabSz="914344">
                <a:lnSpc>
                  <a:spcPct val="80000"/>
                </a:lnSpc>
                <a:defRPr/>
              </a:pPr>
              <a:r>
                <a:rPr lang="pt-BR" sz="2000" b="1" dirty="0" smtClean="0">
                  <a:solidFill>
                    <a:schemeClr val="bg1"/>
                  </a:solidFill>
                  <a:latin typeface="Arial" panose="020B0604020202020204" pitchFamily="34" charset="0"/>
                  <a:cs typeface="Arial" panose="020B0604020202020204" pitchFamily="34" charset="0"/>
                  <a:sym typeface="Gill Sans" charset="0"/>
                </a:rPr>
                <a:t>Eletrônicos</a:t>
              </a:r>
              <a:endParaRPr lang="pt-BR" sz="2000" b="1" dirty="0">
                <a:solidFill>
                  <a:schemeClr val="bg1"/>
                </a:solidFill>
                <a:latin typeface="Arial" panose="020B0604020202020204" pitchFamily="34" charset="0"/>
                <a:cs typeface="Arial" panose="020B0604020202020204" pitchFamily="34" charset="0"/>
                <a:sym typeface="Gill Sans" charset="0"/>
              </a:endParaRPr>
            </a:p>
          </p:txBody>
        </p:sp>
        <p:sp>
          <p:nvSpPr>
            <p:cNvPr id="40" name="Retângulo 20"/>
            <p:cNvSpPr>
              <a:spLocks noChangeArrowheads="1"/>
            </p:cNvSpPr>
            <p:nvPr/>
          </p:nvSpPr>
          <p:spPr bwMode="auto">
            <a:xfrm>
              <a:off x="100520" y="5282297"/>
              <a:ext cx="646285" cy="338554"/>
            </a:xfrm>
            <a:prstGeom prst="rect">
              <a:avLst/>
            </a:prstGeom>
            <a:noFill/>
            <a:ln w="9525">
              <a:noFill/>
              <a:miter lim="800000"/>
              <a:headEnd/>
              <a:tailEnd/>
            </a:ln>
          </p:spPr>
          <p:txBody>
            <a:bodyPr wrap="square">
              <a:spAutoFit/>
            </a:bodyPr>
            <a:lstStyle/>
            <a:p>
              <a:pPr defTabSz="914344">
                <a:lnSpc>
                  <a:spcPct val="80000"/>
                </a:lnSpc>
                <a:defRPr/>
              </a:pPr>
              <a:r>
                <a:rPr lang="pt-BR" sz="2000" b="1" dirty="0" smtClean="0">
                  <a:solidFill>
                    <a:schemeClr val="bg1"/>
                  </a:solidFill>
                  <a:latin typeface="Arial" panose="020B0604020202020204" pitchFamily="34" charset="0"/>
                  <a:cs typeface="Arial" panose="020B0604020202020204" pitchFamily="34" charset="0"/>
                  <a:sym typeface="Gill Sans" charset="0"/>
                </a:rPr>
                <a:t>7.</a:t>
              </a:r>
              <a:endParaRPr lang="pt-BR" sz="2000" b="1" dirty="0">
                <a:solidFill>
                  <a:schemeClr val="bg1"/>
                </a:solidFill>
                <a:latin typeface="Arial" panose="020B0604020202020204" pitchFamily="34" charset="0"/>
                <a:cs typeface="Arial" panose="020B0604020202020204" pitchFamily="34" charset="0"/>
                <a:sym typeface="Gill Sans" charset="0"/>
              </a:endParaRPr>
            </a:p>
          </p:txBody>
        </p:sp>
        <p:pic>
          <p:nvPicPr>
            <p:cNvPr id="72" name="Imagem 7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6200000">
              <a:off x="572175" y="5944630"/>
              <a:ext cx="3004018" cy="169755"/>
            </a:xfrm>
            <a:prstGeom prst="rect">
              <a:avLst/>
            </a:prstGeom>
          </p:spPr>
        </p:pic>
      </p:grpSp>
      <p:pic>
        <p:nvPicPr>
          <p:cNvPr id="73" name="Imagem 72"/>
          <p:cNvPicPr>
            <a:picLocks noChangeAspect="1"/>
          </p:cNvPicPr>
          <p:nvPr/>
        </p:nvPicPr>
        <p:blipFill rotWithShape="1">
          <a:blip r:embed="rId3" cstate="print">
            <a:extLst>
              <a:ext uri="{28A0092B-C50C-407E-A947-70E740481C1C}">
                <a14:useLocalDpi xmlns:a14="http://schemas.microsoft.com/office/drawing/2010/main" val="0"/>
              </a:ext>
            </a:extLst>
          </a:blip>
          <a:srcRect r="35278"/>
          <a:stretch/>
        </p:blipFill>
        <p:spPr>
          <a:xfrm>
            <a:off x="6298023" y="179339"/>
            <a:ext cx="2608498" cy="1034437"/>
          </a:xfrm>
          <a:prstGeom prst="rect">
            <a:avLst/>
          </a:prstGeom>
        </p:spPr>
      </p:pic>
      <p:pic>
        <p:nvPicPr>
          <p:cNvPr id="20" name="Imagem 19"/>
          <p:cNvPicPr>
            <a:picLocks noChangeAspect="1"/>
          </p:cNvPicPr>
          <p:nvPr/>
        </p:nvPicPr>
        <p:blipFill rotWithShape="1">
          <a:blip r:embed="rId4" cstate="print">
            <a:extLst>
              <a:ext uri="{28A0092B-C50C-407E-A947-70E740481C1C}">
                <a14:useLocalDpi xmlns:a14="http://schemas.microsoft.com/office/drawing/2010/main" val="0"/>
              </a:ext>
            </a:extLst>
          </a:blip>
          <a:srcRect r="4903" b="22227"/>
          <a:stretch/>
        </p:blipFill>
        <p:spPr>
          <a:xfrm>
            <a:off x="-26033" y="1827739"/>
            <a:ext cx="2172334" cy="1575862"/>
          </a:xfrm>
          <a:prstGeom prst="rect">
            <a:avLst/>
          </a:prstGeom>
        </p:spPr>
      </p:pic>
      <p:grpSp>
        <p:nvGrpSpPr>
          <p:cNvPr id="78" name="Grupo 77"/>
          <p:cNvGrpSpPr/>
          <p:nvPr/>
        </p:nvGrpSpPr>
        <p:grpSpPr>
          <a:xfrm>
            <a:off x="2156441" y="3416511"/>
            <a:ext cx="2323778" cy="1743575"/>
            <a:chOff x="-15146" y="3428665"/>
            <a:chExt cx="2323778" cy="1743575"/>
          </a:xfrm>
        </p:grpSpPr>
        <p:sp>
          <p:nvSpPr>
            <p:cNvPr id="79" name="Rectangle 15"/>
            <p:cNvSpPr/>
            <p:nvPr/>
          </p:nvSpPr>
          <p:spPr bwMode="auto">
            <a:xfrm>
              <a:off x="-15146" y="3428665"/>
              <a:ext cx="2323778" cy="1743575"/>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81" fontAlgn="base">
                <a:spcBef>
                  <a:spcPct val="0"/>
                </a:spcBef>
                <a:spcAft>
                  <a:spcPct val="0"/>
                </a:spcAft>
              </a:pPr>
              <a:endParaRPr lang="en-US" sz="1200" b="1" spc="-51" dirty="0">
                <a:gradFill>
                  <a:gsLst>
                    <a:gs pos="0">
                      <a:srgbClr val="FFFFFF"/>
                    </a:gs>
                    <a:gs pos="100000">
                      <a:srgbClr val="FFFFFF"/>
                    </a:gs>
                  </a:gsLst>
                  <a:lin ang="5400000" scaled="0"/>
                </a:gradFill>
                <a:ea typeface="Segoe UI" pitchFamily="34" charset="0"/>
                <a:cs typeface="Segoe UI" pitchFamily="34" charset="0"/>
                <a:sym typeface="Gill Sans" charset="0"/>
              </a:endParaRPr>
            </a:p>
          </p:txBody>
        </p:sp>
        <p:sp>
          <p:nvSpPr>
            <p:cNvPr id="80" name="Retângulo 20"/>
            <p:cNvSpPr>
              <a:spLocks noChangeArrowheads="1"/>
            </p:cNvSpPr>
            <p:nvPr/>
          </p:nvSpPr>
          <p:spPr bwMode="auto">
            <a:xfrm>
              <a:off x="265346" y="3575383"/>
              <a:ext cx="2017606" cy="830997"/>
            </a:xfrm>
            <a:prstGeom prst="rect">
              <a:avLst/>
            </a:prstGeom>
            <a:noFill/>
            <a:ln w="9525">
              <a:noFill/>
              <a:miter lim="800000"/>
              <a:headEnd/>
              <a:tailEnd/>
            </a:ln>
          </p:spPr>
          <p:txBody>
            <a:bodyPr wrap="square">
              <a:spAutoFit/>
            </a:bodyPr>
            <a:lstStyle/>
            <a:p>
              <a:pPr defTabSz="914344">
                <a:lnSpc>
                  <a:spcPct val="80000"/>
                </a:lnSpc>
                <a:defRPr/>
              </a:pPr>
              <a:r>
                <a:rPr lang="pt-BR" sz="2000" b="1" dirty="0" smtClean="0">
                  <a:solidFill>
                    <a:schemeClr val="bg1"/>
                  </a:solidFill>
                  <a:latin typeface="Arial" panose="020B0604020202020204" pitchFamily="34" charset="0"/>
                  <a:cs typeface="Arial" panose="020B0604020202020204" pitchFamily="34" charset="0"/>
                  <a:sym typeface="Gill Sans" charset="0"/>
                </a:rPr>
                <a:t>Centro de </a:t>
              </a:r>
              <a:br>
                <a:rPr lang="pt-BR" sz="2000" b="1" dirty="0" smtClean="0">
                  <a:solidFill>
                    <a:schemeClr val="bg1"/>
                  </a:solidFill>
                  <a:latin typeface="Arial" panose="020B0604020202020204" pitchFamily="34" charset="0"/>
                  <a:cs typeface="Arial" panose="020B0604020202020204" pitchFamily="34" charset="0"/>
                  <a:sym typeface="Gill Sans" charset="0"/>
                </a:rPr>
              </a:br>
              <a:r>
                <a:rPr lang="pt-BR" sz="2000" b="1" dirty="0" smtClean="0">
                  <a:solidFill>
                    <a:schemeClr val="bg1"/>
                  </a:solidFill>
                  <a:latin typeface="Arial" panose="020B0604020202020204" pitchFamily="34" charset="0"/>
                  <a:cs typeface="Arial" panose="020B0604020202020204" pitchFamily="34" charset="0"/>
                  <a:sym typeface="Gill Sans" charset="0"/>
                </a:rPr>
                <a:t>Documentação</a:t>
              </a:r>
            </a:p>
            <a:p>
              <a:pPr defTabSz="914344">
                <a:lnSpc>
                  <a:spcPct val="80000"/>
                </a:lnSpc>
                <a:defRPr/>
              </a:pPr>
              <a:r>
                <a:rPr lang="pt-BR" sz="2000" b="1" dirty="0" smtClean="0">
                  <a:solidFill>
                    <a:schemeClr val="bg1"/>
                  </a:solidFill>
                  <a:latin typeface="Arial" panose="020B0604020202020204" pitchFamily="34" charset="0"/>
                  <a:cs typeface="Arial" panose="020B0604020202020204" pitchFamily="34" charset="0"/>
                  <a:sym typeface="Gill Sans" charset="0"/>
                </a:rPr>
                <a:t>CEDOC</a:t>
              </a:r>
              <a:endParaRPr lang="pt-BR" sz="2000" b="1" dirty="0">
                <a:solidFill>
                  <a:schemeClr val="bg1"/>
                </a:solidFill>
                <a:latin typeface="Arial" panose="020B0604020202020204" pitchFamily="34" charset="0"/>
                <a:cs typeface="Arial" panose="020B0604020202020204" pitchFamily="34" charset="0"/>
                <a:sym typeface="Gill Sans" charset="0"/>
              </a:endParaRPr>
            </a:p>
          </p:txBody>
        </p:sp>
        <p:sp>
          <p:nvSpPr>
            <p:cNvPr id="81" name="Retângulo 20"/>
            <p:cNvSpPr>
              <a:spLocks noChangeArrowheads="1"/>
            </p:cNvSpPr>
            <p:nvPr/>
          </p:nvSpPr>
          <p:spPr bwMode="auto">
            <a:xfrm>
              <a:off x="-3269" y="3581626"/>
              <a:ext cx="646285" cy="338554"/>
            </a:xfrm>
            <a:prstGeom prst="rect">
              <a:avLst/>
            </a:prstGeom>
            <a:noFill/>
            <a:ln w="9525">
              <a:noFill/>
              <a:miter lim="800000"/>
              <a:headEnd/>
              <a:tailEnd/>
            </a:ln>
          </p:spPr>
          <p:txBody>
            <a:bodyPr wrap="square">
              <a:spAutoFit/>
            </a:bodyPr>
            <a:lstStyle/>
            <a:p>
              <a:pPr defTabSz="914344">
                <a:lnSpc>
                  <a:spcPct val="80000"/>
                </a:lnSpc>
                <a:defRPr/>
              </a:pPr>
              <a:r>
                <a:rPr lang="pt-BR" sz="2000" b="1" dirty="0">
                  <a:solidFill>
                    <a:schemeClr val="bg1"/>
                  </a:solidFill>
                  <a:latin typeface="Arial" panose="020B0604020202020204" pitchFamily="34" charset="0"/>
                  <a:cs typeface="Arial" panose="020B0604020202020204" pitchFamily="34" charset="0"/>
                  <a:sym typeface="Gill Sans" charset="0"/>
                </a:rPr>
                <a:t>5</a:t>
              </a:r>
              <a:r>
                <a:rPr lang="pt-BR" sz="2000" b="1" dirty="0" smtClean="0">
                  <a:solidFill>
                    <a:schemeClr val="bg1"/>
                  </a:solidFill>
                  <a:latin typeface="Arial" panose="020B0604020202020204" pitchFamily="34" charset="0"/>
                  <a:cs typeface="Arial" panose="020B0604020202020204" pitchFamily="34" charset="0"/>
                  <a:sym typeface="Gill Sans" charset="0"/>
                </a:rPr>
                <a:t>.</a:t>
              </a:r>
              <a:endParaRPr lang="pt-BR" sz="2000" b="1" dirty="0">
                <a:solidFill>
                  <a:schemeClr val="bg1"/>
                </a:solidFill>
                <a:latin typeface="Arial" panose="020B0604020202020204" pitchFamily="34" charset="0"/>
                <a:cs typeface="Arial" panose="020B0604020202020204" pitchFamily="34" charset="0"/>
                <a:sym typeface="Gill Sans" charset="0"/>
              </a:endParaRPr>
            </a:p>
          </p:txBody>
        </p:sp>
      </p:grpSp>
      <p:grpSp>
        <p:nvGrpSpPr>
          <p:cNvPr id="83" name="Grupo 82"/>
          <p:cNvGrpSpPr/>
          <p:nvPr/>
        </p:nvGrpSpPr>
        <p:grpSpPr>
          <a:xfrm>
            <a:off x="6751569" y="2762025"/>
            <a:ext cx="2392430" cy="3004018"/>
            <a:chOff x="6751569" y="2762025"/>
            <a:chExt cx="2392430" cy="3004018"/>
          </a:xfrm>
        </p:grpSpPr>
        <p:sp>
          <p:nvSpPr>
            <p:cNvPr id="60" name="Rectangle 15"/>
            <p:cNvSpPr/>
            <p:nvPr/>
          </p:nvSpPr>
          <p:spPr bwMode="auto">
            <a:xfrm>
              <a:off x="6753180" y="3428097"/>
              <a:ext cx="2390819" cy="1740339"/>
            </a:xfrm>
            <a:prstGeom prst="rect">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81" fontAlgn="base">
                <a:spcBef>
                  <a:spcPct val="0"/>
                </a:spcBef>
                <a:spcAft>
                  <a:spcPct val="0"/>
                </a:spcAft>
              </a:pPr>
              <a:endParaRPr lang="en-US" sz="1200" b="1" spc="-51" dirty="0">
                <a:gradFill>
                  <a:gsLst>
                    <a:gs pos="0">
                      <a:srgbClr val="FFFFFF"/>
                    </a:gs>
                    <a:gs pos="100000">
                      <a:srgbClr val="FFFFFF"/>
                    </a:gs>
                  </a:gsLst>
                  <a:lin ang="5400000" scaled="0"/>
                </a:gradFill>
                <a:ea typeface="Segoe UI" pitchFamily="34" charset="0"/>
                <a:cs typeface="Segoe UI" pitchFamily="34" charset="0"/>
                <a:sym typeface="Gill Sans" charset="0"/>
              </a:endParaRPr>
            </a:p>
          </p:txBody>
        </p:sp>
        <p:sp>
          <p:nvSpPr>
            <p:cNvPr id="61" name="Retângulo 20"/>
            <p:cNvSpPr>
              <a:spLocks noChangeArrowheads="1"/>
            </p:cNvSpPr>
            <p:nvPr/>
          </p:nvSpPr>
          <p:spPr bwMode="auto">
            <a:xfrm>
              <a:off x="7143693" y="3590773"/>
              <a:ext cx="1788347" cy="584775"/>
            </a:xfrm>
            <a:prstGeom prst="rect">
              <a:avLst/>
            </a:prstGeom>
            <a:noFill/>
            <a:ln w="9525">
              <a:noFill/>
              <a:miter lim="800000"/>
              <a:headEnd/>
              <a:tailEnd/>
            </a:ln>
          </p:spPr>
          <p:txBody>
            <a:bodyPr wrap="square">
              <a:spAutoFit/>
            </a:bodyPr>
            <a:lstStyle/>
            <a:p>
              <a:pPr defTabSz="914344">
                <a:lnSpc>
                  <a:spcPct val="80000"/>
                </a:lnSpc>
                <a:defRPr/>
              </a:pPr>
              <a:r>
                <a:rPr lang="pt-BR" sz="2000" b="1" dirty="0" smtClean="0">
                  <a:solidFill>
                    <a:srgbClr val="FFFFFF"/>
                  </a:solidFill>
                  <a:latin typeface="Arial" panose="020B0604020202020204" pitchFamily="34" charset="0"/>
                  <a:cs typeface="Arial" panose="020B0604020202020204" pitchFamily="34" charset="0"/>
                  <a:sym typeface="Gill Sans" charset="0"/>
                </a:rPr>
                <a:t>Grupos de</a:t>
              </a:r>
            </a:p>
            <a:p>
              <a:pPr defTabSz="914344">
                <a:lnSpc>
                  <a:spcPct val="80000"/>
                </a:lnSpc>
                <a:defRPr/>
              </a:pPr>
              <a:r>
                <a:rPr lang="pt-BR" sz="2000" b="1" dirty="0" smtClean="0">
                  <a:solidFill>
                    <a:srgbClr val="FFFFFF"/>
                  </a:solidFill>
                  <a:latin typeface="Arial" panose="020B0604020202020204" pitchFamily="34" charset="0"/>
                  <a:cs typeface="Arial" panose="020B0604020202020204" pitchFamily="34" charset="0"/>
                  <a:sym typeface="Gill Sans" charset="0"/>
                </a:rPr>
                <a:t>Trabalhos</a:t>
              </a:r>
              <a:endParaRPr lang="pt-BR" sz="2000" b="1" dirty="0">
                <a:solidFill>
                  <a:srgbClr val="FFFFFF"/>
                </a:solidFill>
                <a:latin typeface="Arial" panose="020B0604020202020204" pitchFamily="34" charset="0"/>
                <a:cs typeface="Arial" panose="020B0604020202020204" pitchFamily="34" charset="0"/>
                <a:sym typeface="Gill Sans" charset="0"/>
              </a:endParaRPr>
            </a:p>
          </p:txBody>
        </p:sp>
        <p:sp>
          <p:nvSpPr>
            <p:cNvPr id="62" name="Retângulo 20"/>
            <p:cNvSpPr>
              <a:spLocks noChangeArrowheads="1"/>
            </p:cNvSpPr>
            <p:nvPr/>
          </p:nvSpPr>
          <p:spPr bwMode="auto">
            <a:xfrm>
              <a:off x="6853326" y="3609558"/>
              <a:ext cx="646285" cy="338554"/>
            </a:xfrm>
            <a:prstGeom prst="rect">
              <a:avLst/>
            </a:prstGeom>
            <a:noFill/>
            <a:ln w="9525">
              <a:noFill/>
              <a:miter lim="800000"/>
              <a:headEnd/>
              <a:tailEnd/>
            </a:ln>
          </p:spPr>
          <p:txBody>
            <a:bodyPr wrap="square">
              <a:spAutoFit/>
            </a:bodyPr>
            <a:lstStyle/>
            <a:p>
              <a:pPr defTabSz="914344">
                <a:lnSpc>
                  <a:spcPct val="80000"/>
                </a:lnSpc>
                <a:defRPr/>
              </a:pPr>
              <a:r>
                <a:rPr lang="pt-BR" sz="2000" b="1" dirty="0" smtClean="0">
                  <a:solidFill>
                    <a:schemeClr val="bg1"/>
                  </a:solidFill>
                  <a:latin typeface="Arial" panose="020B0604020202020204" pitchFamily="34" charset="0"/>
                  <a:cs typeface="Arial" panose="020B0604020202020204" pitchFamily="34" charset="0"/>
                  <a:sym typeface="Gill Sans" charset="0"/>
                </a:rPr>
                <a:t>6.</a:t>
              </a:r>
              <a:endParaRPr lang="pt-BR" sz="2000" b="1" dirty="0">
                <a:solidFill>
                  <a:schemeClr val="bg1"/>
                </a:solidFill>
                <a:latin typeface="Arial" panose="020B0604020202020204" pitchFamily="34" charset="0"/>
                <a:cs typeface="Arial" panose="020B0604020202020204" pitchFamily="34" charset="0"/>
                <a:sym typeface="Gill Sans" charset="0"/>
              </a:endParaRPr>
            </a:p>
          </p:txBody>
        </p:sp>
        <p:pic>
          <p:nvPicPr>
            <p:cNvPr id="82" name="Imagem 8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5334438" y="4179156"/>
              <a:ext cx="3004018" cy="169755"/>
            </a:xfrm>
            <a:prstGeom prst="rect">
              <a:avLst/>
            </a:prstGeom>
          </p:spPr>
        </p:pic>
      </p:grpSp>
      <p:pic>
        <p:nvPicPr>
          <p:cNvPr id="84" name="Imagem 8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76789" y="3412372"/>
            <a:ext cx="2281727" cy="1753113"/>
          </a:xfrm>
          <a:prstGeom prst="rect">
            <a:avLst/>
          </a:prstGeom>
        </p:spPr>
      </p:pic>
      <p:grpSp>
        <p:nvGrpSpPr>
          <p:cNvPr id="87" name="Grupo 86"/>
          <p:cNvGrpSpPr/>
          <p:nvPr/>
        </p:nvGrpSpPr>
        <p:grpSpPr>
          <a:xfrm>
            <a:off x="4465809" y="4527500"/>
            <a:ext cx="2299648" cy="3004018"/>
            <a:chOff x="-31152" y="4528763"/>
            <a:chExt cx="2299648" cy="3004018"/>
          </a:xfrm>
        </p:grpSpPr>
        <p:sp>
          <p:nvSpPr>
            <p:cNvPr id="88" name="Rectangle 15"/>
            <p:cNvSpPr/>
            <p:nvPr/>
          </p:nvSpPr>
          <p:spPr bwMode="auto">
            <a:xfrm>
              <a:off x="-31152" y="5158183"/>
              <a:ext cx="2299648" cy="1710325"/>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81" fontAlgn="base">
                <a:spcBef>
                  <a:spcPct val="0"/>
                </a:spcBef>
                <a:spcAft>
                  <a:spcPct val="0"/>
                </a:spcAft>
              </a:pPr>
              <a:endParaRPr lang="en-US" sz="1200" b="1" spc="-51" dirty="0">
                <a:gradFill>
                  <a:gsLst>
                    <a:gs pos="0">
                      <a:srgbClr val="FFFFFF"/>
                    </a:gs>
                    <a:gs pos="100000">
                      <a:srgbClr val="FFFFFF"/>
                    </a:gs>
                  </a:gsLst>
                  <a:lin ang="5400000" scaled="0"/>
                </a:gradFill>
                <a:ea typeface="Segoe UI" pitchFamily="34" charset="0"/>
                <a:cs typeface="Segoe UI" pitchFamily="34" charset="0"/>
                <a:sym typeface="Gill Sans" charset="0"/>
              </a:endParaRPr>
            </a:p>
          </p:txBody>
        </p:sp>
        <p:sp>
          <p:nvSpPr>
            <p:cNvPr id="89" name="Retângulo 20"/>
            <p:cNvSpPr>
              <a:spLocks noChangeArrowheads="1"/>
            </p:cNvSpPr>
            <p:nvPr/>
          </p:nvSpPr>
          <p:spPr bwMode="auto">
            <a:xfrm>
              <a:off x="376969" y="5287696"/>
              <a:ext cx="1866484" cy="830997"/>
            </a:xfrm>
            <a:prstGeom prst="rect">
              <a:avLst/>
            </a:prstGeom>
            <a:noFill/>
            <a:ln w="9525">
              <a:noFill/>
              <a:miter lim="800000"/>
              <a:headEnd/>
              <a:tailEnd/>
            </a:ln>
          </p:spPr>
          <p:txBody>
            <a:bodyPr wrap="square">
              <a:spAutoFit/>
            </a:bodyPr>
            <a:lstStyle/>
            <a:p>
              <a:pPr defTabSz="914344">
                <a:lnSpc>
                  <a:spcPct val="80000"/>
                </a:lnSpc>
                <a:defRPr/>
              </a:pPr>
              <a:r>
                <a:rPr lang="pt-BR" sz="2000" b="1" dirty="0" smtClean="0">
                  <a:solidFill>
                    <a:schemeClr val="bg1"/>
                  </a:solidFill>
                  <a:latin typeface="Arial" panose="020B0604020202020204" pitchFamily="34" charset="0"/>
                  <a:cs typeface="Arial" panose="020B0604020202020204" pitchFamily="34" charset="0"/>
                  <a:sym typeface="Gill Sans" charset="0"/>
                </a:rPr>
                <a:t>Estudos e </a:t>
              </a:r>
            </a:p>
            <a:p>
              <a:pPr defTabSz="914344">
                <a:lnSpc>
                  <a:spcPct val="80000"/>
                </a:lnSpc>
                <a:defRPr/>
              </a:pPr>
              <a:r>
                <a:rPr lang="pt-BR" sz="2000" b="1" dirty="0" smtClean="0">
                  <a:solidFill>
                    <a:schemeClr val="bg1"/>
                  </a:solidFill>
                  <a:latin typeface="Arial" panose="020B0604020202020204" pitchFamily="34" charset="0"/>
                  <a:cs typeface="Arial" panose="020B0604020202020204" pitchFamily="34" charset="0"/>
                  <a:sym typeface="Gill Sans" charset="0"/>
                </a:rPr>
                <a:t>Pesquisas</a:t>
              </a:r>
            </a:p>
            <a:p>
              <a:pPr defTabSz="914344">
                <a:lnSpc>
                  <a:spcPct val="80000"/>
                </a:lnSpc>
                <a:defRPr/>
              </a:pPr>
              <a:r>
                <a:rPr lang="pt-BR" sz="2000" b="1" dirty="0" smtClean="0">
                  <a:solidFill>
                    <a:schemeClr val="bg1"/>
                  </a:solidFill>
                  <a:latin typeface="Arial" panose="020B0604020202020204" pitchFamily="34" charset="0"/>
                  <a:cs typeface="Arial" panose="020B0604020202020204" pitchFamily="34" charset="0"/>
                  <a:sym typeface="Gill Sans" charset="0"/>
                </a:rPr>
                <a:t>do Setor</a:t>
              </a:r>
              <a:endParaRPr lang="pt-BR" sz="2000" b="1" dirty="0">
                <a:solidFill>
                  <a:schemeClr val="bg1"/>
                </a:solidFill>
                <a:latin typeface="Arial" panose="020B0604020202020204" pitchFamily="34" charset="0"/>
                <a:cs typeface="Arial" panose="020B0604020202020204" pitchFamily="34" charset="0"/>
                <a:sym typeface="Gill Sans" charset="0"/>
              </a:endParaRPr>
            </a:p>
          </p:txBody>
        </p:sp>
        <p:sp>
          <p:nvSpPr>
            <p:cNvPr id="90" name="Retângulo 20"/>
            <p:cNvSpPr>
              <a:spLocks noChangeArrowheads="1"/>
            </p:cNvSpPr>
            <p:nvPr/>
          </p:nvSpPr>
          <p:spPr bwMode="auto">
            <a:xfrm>
              <a:off x="100520" y="5282297"/>
              <a:ext cx="646285" cy="338554"/>
            </a:xfrm>
            <a:prstGeom prst="rect">
              <a:avLst/>
            </a:prstGeom>
            <a:noFill/>
            <a:ln w="9525">
              <a:noFill/>
              <a:miter lim="800000"/>
              <a:headEnd/>
              <a:tailEnd/>
            </a:ln>
          </p:spPr>
          <p:txBody>
            <a:bodyPr wrap="square">
              <a:spAutoFit/>
            </a:bodyPr>
            <a:lstStyle/>
            <a:p>
              <a:pPr defTabSz="914344">
                <a:lnSpc>
                  <a:spcPct val="80000"/>
                </a:lnSpc>
                <a:defRPr/>
              </a:pPr>
              <a:r>
                <a:rPr lang="pt-BR" sz="2000" b="1" dirty="0" smtClean="0">
                  <a:solidFill>
                    <a:schemeClr val="bg1"/>
                  </a:solidFill>
                  <a:latin typeface="Arial" panose="020B0604020202020204" pitchFamily="34" charset="0"/>
                  <a:cs typeface="Arial" panose="020B0604020202020204" pitchFamily="34" charset="0"/>
                  <a:sym typeface="Gill Sans" charset="0"/>
                </a:rPr>
                <a:t>9.</a:t>
              </a:r>
              <a:endParaRPr lang="pt-BR" sz="2000" b="1" dirty="0">
                <a:solidFill>
                  <a:schemeClr val="bg1"/>
                </a:solidFill>
                <a:latin typeface="Arial" panose="020B0604020202020204" pitchFamily="34" charset="0"/>
                <a:cs typeface="Arial" panose="020B0604020202020204" pitchFamily="34" charset="0"/>
                <a:sym typeface="Gill Sans" charset="0"/>
              </a:endParaRPr>
            </a:p>
          </p:txBody>
        </p:sp>
        <p:pic>
          <p:nvPicPr>
            <p:cNvPr id="91" name="Imagem 9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6200000">
              <a:off x="672669" y="5945894"/>
              <a:ext cx="3004018" cy="169755"/>
            </a:xfrm>
            <a:prstGeom prst="rect">
              <a:avLst/>
            </a:prstGeom>
          </p:spPr>
        </p:pic>
      </p:grpSp>
      <p:grpSp>
        <p:nvGrpSpPr>
          <p:cNvPr id="92" name="Grupo 91"/>
          <p:cNvGrpSpPr/>
          <p:nvPr/>
        </p:nvGrpSpPr>
        <p:grpSpPr>
          <a:xfrm>
            <a:off x="6755133" y="4539181"/>
            <a:ext cx="2495717" cy="3004018"/>
            <a:chOff x="-252264" y="4529935"/>
            <a:chExt cx="2495717" cy="3004018"/>
          </a:xfrm>
        </p:grpSpPr>
        <p:sp>
          <p:nvSpPr>
            <p:cNvPr id="93" name="Rectangle 15"/>
            <p:cNvSpPr/>
            <p:nvPr/>
          </p:nvSpPr>
          <p:spPr bwMode="auto">
            <a:xfrm>
              <a:off x="-252264" y="5158184"/>
              <a:ext cx="2409669" cy="1699816"/>
            </a:xfrm>
            <a:prstGeom prst="rect">
              <a:avLst/>
            </a:prstGeom>
            <a:solidFill>
              <a:srgbClr val="101C3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81" fontAlgn="base">
                <a:spcBef>
                  <a:spcPct val="0"/>
                </a:spcBef>
                <a:spcAft>
                  <a:spcPct val="0"/>
                </a:spcAft>
              </a:pPr>
              <a:endParaRPr lang="en-US" sz="1200" b="1" spc="-51" dirty="0">
                <a:gradFill>
                  <a:gsLst>
                    <a:gs pos="0">
                      <a:srgbClr val="FFFFFF"/>
                    </a:gs>
                    <a:gs pos="100000">
                      <a:srgbClr val="FFFFFF"/>
                    </a:gs>
                  </a:gsLst>
                  <a:lin ang="5400000" scaled="0"/>
                </a:gradFill>
                <a:ea typeface="Segoe UI" pitchFamily="34" charset="0"/>
                <a:cs typeface="Segoe UI" pitchFamily="34" charset="0"/>
                <a:sym typeface="Gill Sans" charset="0"/>
              </a:endParaRPr>
            </a:p>
          </p:txBody>
        </p:sp>
        <p:sp>
          <p:nvSpPr>
            <p:cNvPr id="94" name="Retângulo 20"/>
            <p:cNvSpPr>
              <a:spLocks noChangeArrowheads="1"/>
            </p:cNvSpPr>
            <p:nvPr/>
          </p:nvSpPr>
          <p:spPr bwMode="auto">
            <a:xfrm>
              <a:off x="376969" y="5287696"/>
              <a:ext cx="1866484" cy="584775"/>
            </a:xfrm>
            <a:prstGeom prst="rect">
              <a:avLst/>
            </a:prstGeom>
            <a:noFill/>
            <a:ln w="9525">
              <a:noFill/>
              <a:miter lim="800000"/>
              <a:headEnd/>
              <a:tailEnd/>
            </a:ln>
          </p:spPr>
          <p:txBody>
            <a:bodyPr wrap="square">
              <a:spAutoFit/>
            </a:bodyPr>
            <a:lstStyle/>
            <a:p>
              <a:pPr defTabSz="914344">
                <a:lnSpc>
                  <a:spcPct val="80000"/>
                </a:lnSpc>
                <a:defRPr/>
              </a:pPr>
              <a:r>
                <a:rPr lang="pt-BR" sz="2000" b="1" dirty="0" smtClean="0">
                  <a:solidFill>
                    <a:schemeClr val="bg1"/>
                  </a:solidFill>
                  <a:latin typeface="Arial" panose="020B0604020202020204" pitchFamily="34" charset="0"/>
                  <a:cs typeface="Arial" panose="020B0604020202020204" pitchFamily="34" charset="0"/>
                  <a:sym typeface="Gill Sans" charset="0"/>
                </a:rPr>
                <a:t>Parcerias e</a:t>
              </a:r>
            </a:p>
            <a:p>
              <a:pPr defTabSz="914344">
                <a:lnSpc>
                  <a:spcPct val="80000"/>
                </a:lnSpc>
                <a:defRPr/>
              </a:pPr>
              <a:r>
                <a:rPr lang="pt-BR" sz="2000" b="1" dirty="0" smtClean="0">
                  <a:solidFill>
                    <a:schemeClr val="bg1"/>
                  </a:solidFill>
                  <a:latin typeface="Arial" panose="020B0604020202020204" pitchFamily="34" charset="0"/>
                  <a:cs typeface="Arial" panose="020B0604020202020204" pitchFamily="34" charset="0"/>
                  <a:sym typeface="Gill Sans" charset="0"/>
                </a:rPr>
                <a:t>Convênios</a:t>
              </a:r>
              <a:endParaRPr lang="pt-BR" sz="2000" b="1" dirty="0">
                <a:solidFill>
                  <a:schemeClr val="bg1"/>
                </a:solidFill>
                <a:latin typeface="Arial" panose="020B0604020202020204" pitchFamily="34" charset="0"/>
                <a:cs typeface="Arial" panose="020B0604020202020204" pitchFamily="34" charset="0"/>
                <a:sym typeface="Gill Sans" charset="0"/>
              </a:endParaRPr>
            </a:p>
          </p:txBody>
        </p:sp>
        <p:sp>
          <p:nvSpPr>
            <p:cNvPr id="95" name="Retângulo 20"/>
            <p:cNvSpPr>
              <a:spLocks noChangeArrowheads="1"/>
            </p:cNvSpPr>
            <p:nvPr/>
          </p:nvSpPr>
          <p:spPr bwMode="auto">
            <a:xfrm>
              <a:off x="-201332" y="5287696"/>
              <a:ext cx="646285" cy="338554"/>
            </a:xfrm>
            <a:prstGeom prst="rect">
              <a:avLst/>
            </a:prstGeom>
            <a:noFill/>
            <a:ln w="9525">
              <a:noFill/>
              <a:miter lim="800000"/>
              <a:headEnd/>
              <a:tailEnd/>
            </a:ln>
          </p:spPr>
          <p:txBody>
            <a:bodyPr wrap="square">
              <a:spAutoFit/>
            </a:bodyPr>
            <a:lstStyle/>
            <a:p>
              <a:pPr defTabSz="914344">
                <a:lnSpc>
                  <a:spcPct val="80000"/>
                </a:lnSpc>
                <a:defRPr/>
              </a:pPr>
              <a:r>
                <a:rPr lang="pt-BR" sz="2000" b="1" dirty="0" smtClean="0">
                  <a:solidFill>
                    <a:schemeClr val="bg1"/>
                  </a:solidFill>
                  <a:latin typeface="Arial" panose="020B0604020202020204" pitchFamily="34" charset="0"/>
                  <a:cs typeface="Arial" panose="020B0604020202020204" pitchFamily="34" charset="0"/>
                  <a:sym typeface="Gill Sans" charset="0"/>
                </a:rPr>
                <a:t>10.</a:t>
              </a:r>
              <a:endParaRPr lang="pt-BR" sz="2000" b="1" dirty="0">
                <a:solidFill>
                  <a:schemeClr val="bg1"/>
                </a:solidFill>
                <a:latin typeface="Arial" panose="020B0604020202020204" pitchFamily="34" charset="0"/>
                <a:cs typeface="Arial" panose="020B0604020202020204" pitchFamily="34" charset="0"/>
                <a:sym typeface="Gill Sans" charset="0"/>
              </a:endParaRPr>
            </a:p>
          </p:txBody>
        </p:sp>
        <p:pic>
          <p:nvPicPr>
            <p:cNvPr id="96" name="Imagem 9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6200000">
              <a:off x="566954" y="5947066"/>
              <a:ext cx="3004018" cy="169755"/>
            </a:xfrm>
            <a:prstGeom prst="rect">
              <a:avLst/>
            </a:prstGeom>
          </p:spPr>
        </p:pic>
      </p:grpSp>
      <p:grpSp>
        <p:nvGrpSpPr>
          <p:cNvPr id="98" name="Grupo 97"/>
          <p:cNvGrpSpPr/>
          <p:nvPr/>
        </p:nvGrpSpPr>
        <p:grpSpPr>
          <a:xfrm>
            <a:off x="2160139" y="4536230"/>
            <a:ext cx="2314744" cy="3004018"/>
            <a:chOff x="2160139" y="4536230"/>
            <a:chExt cx="2314744" cy="3004018"/>
          </a:xfrm>
        </p:grpSpPr>
        <p:grpSp>
          <p:nvGrpSpPr>
            <p:cNvPr id="86" name="Grupo 85"/>
            <p:cNvGrpSpPr/>
            <p:nvPr/>
          </p:nvGrpSpPr>
          <p:grpSpPr>
            <a:xfrm>
              <a:off x="2160139" y="5158184"/>
              <a:ext cx="2314744" cy="1699816"/>
              <a:chOff x="2160139" y="5158184"/>
              <a:chExt cx="2314744" cy="1699816"/>
            </a:xfrm>
          </p:grpSpPr>
          <p:sp>
            <p:nvSpPr>
              <p:cNvPr id="48" name="Rectangle 15"/>
              <p:cNvSpPr/>
              <p:nvPr/>
            </p:nvSpPr>
            <p:spPr bwMode="auto">
              <a:xfrm>
                <a:off x="2160139" y="5158184"/>
                <a:ext cx="2314744" cy="1699816"/>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81" fontAlgn="base">
                  <a:spcBef>
                    <a:spcPct val="0"/>
                  </a:spcBef>
                  <a:spcAft>
                    <a:spcPct val="0"/>
                  </a:spcAft>
                </a:pPr>
                <a:endParaRPr lang="en-US" sz="1200" b="1" spc="-51" dirty="0">
                  <a:gradFill>
                    <a:gsLst>
                      <a:gs pos="0">
                        <a:srgbClr val="FFFFFF"/>
                      </a:gs>
                      <a:gs pos="100000">
                        <a:srgbClr val="FFFFFF"/>
                      </a:gs>
                    </a:gsLst>
                    <a:lin ang="5400000" scaled="0"/>
                  </a:gradFill>
                  <a:ea typeface="Segoe UI" pitchFamily="34" charset="0"/>
                  <a:cs typeface="Segoe UI" pitchFamily="34" charset="0"/>
                  <a:sym typeface="Gill Sans" charset="0"/>
                </a:endParaRPr>
              </a:p>
            </p:txBody>
          </p:sp>
          <p:sp>
            <p:nvSpPr>
              <p:cNvPr id="49" name="Retângulo 20"/>
              <p:cNvSpPr>
                <a:spLocks noChangeArrowheads="1"/>
              </p:cNvSpPr>
              <p:nvPr/>
            </p:nvSpPr>
            <p:spPr bwMode="auto">
              <a:xfrm>
                <a:off x="2550671" y="5314139"/>
                <a:ext cx="1915319" cy="830997"/>
              </a:xfrm>
              <a:prstGeom prst="rect">
                <a:avLst/>
              </a:prstGeom>
              <a:noFill/>
              <a:ln w="9525">
                <a:noFill/>
                <a:miter lim="800000"/>
                <a:headEnd/>
                <a:tailEnd/>
              </a:ln>
            </p:spPr>
            <p:txBody>
              <a:bodyPr wrap="square">
                <a:spAutoFit/>
              </a:bodyPr>
              <a:lstStyle/>
              <a:p>
                <a:pPr defTabSz="914344">
                  <a:lnSpc>
                    <a:spcPct val="80000"/>
                  </a:lnSpc>
                  <a:defRPr/>
                </a:pPr>
                <a:r>
                  <a:rPr lang="pt-BR" sz="2000" b="1" dirty="0" smtClean="0">
                    <a:solidFill>
                      <a:schemeClr val="bg1"/>
                    </a:solidFill>
                    <a:latin typeface="Arial" panose="020B0604020202020204" pitchFamily="34" charset="0"/>
                    <a:cs typeface="Arial" panose="020B0604020202020204" pitchFamily="34" charset="0"/>
                    <a:sym typeface="Gill Sans" charset="0"/>
                  </a:rPr>
                  <a:t>Banco </a:t>
                </a:r>
              </a:p>
              <a:p>
                <a:pPr defTabSz="914344">
                  <a:lnSpc>
                    <a:spcPct val="80000"/>
                  </a:lnSpc>
                  <a:defRPr/>
                </a:pPr>
                <a:r>
                  <a:rPr lang="pt-BR" sz="2000" b="1" dirty="0" smtClean="0">
                    <a:solidFill>
                      <a:schemeClr val="bg1"/>
                    </a:solidFill>
                    <a:latin typeface="Arial" panose="020B0604020202020204" pitchFamily="34" charset="0"/>
                    <a:cs typeface="Arial" panose="020B0604020202020204" pitchFamily="34" charset="0"/>
                    <a:sym typeface="Gill Sans" charset="0"/>
                  </a:rPr>
                  <a:t>Permanente</a:t>
                </a:r>
              </a:p>
              <a:p>
                <a:pPr defTabSz="914344">
                  <a:lnSpc>
                    <a:spcPct val="80000"/>
                  </a:lnSpc>
                  <a:defRPr/>
                </a:pPr>
                <a:r>
                  <a:rPr lang="pt-BR" sz="2000" b="1" dirty="0" smtClean="0">
                    <a:solidFill>
                      <a:schemeClr val="bg1"/>
                    </a:solidFill>
                    <a:latin typeface="Arial" panose="020B0604020202020204" pitchFamily="34" charset="0"/>
                    <a:cs typeface="Arial" panose="020B0604020202020204" pitchFamily="34" charset="0"/>
                    <a:sym typeface="Gill Sans" charset="0"/>
                  </a:rPr>
                  <a:t>de Negócios</a:t>
                </a:r>
                <a:endParaRPr lang="pt-BR" sz="2000" b="1" dirty="0">
                  <a:solidFill>
                    <a:schemeClr val="bg1"/>
                  </a:solidFill>
                  <a:latin typeface="Arial" panose="020B0604020202020204" pitchFamily="34" charset="0"/>
                  <a:cs typeface="Arial" panose="020B0604020202020204" pitchFamily="34" charset="0"/>
                  <a:sym typeface="Gill Sans" charset="0"/>
                </a:endParaRPr>
              </a:p>
            </p:txBody>
          </p:sp>
          <p:sp>
            <p:nvSpPr>
              <p:cNvPr id="50" name="Retângulo 20"/>
              <p:cNvSpPr>
                <a:spLocks noChangeArrowheads="1"/>
              </p:cNvSpPr>
              <p:nvPr/>
            </p:nvSpPr>
            <p:spPr bwMode="auto">
              <a:xfrm>
                <a:off x="2212407" y="5318063"/>
                <a:ext cx="646285" cy="338554"/>
              </a:xfrm>
              <a:prstGeom prst="rect">
                <a:avLst/>
              </a:prstGeom>
              <a:noFill/>
              <a:ln w="9525">
                <a:noFill/>
                <a:miter lim="800000"/>
                <a:headEnd/>
                <a:tailEnd/>
              </a:ln>
            </p:spPr>
            <p:txBody>
              <a:bodyPr wrap="square">
                <a:spAutoFit/>
              </a:bodyPr>
              <a:lstStyle/>
              <a:p>
                <a:pPr defTabSz="914344">
                  <a:lnSpc>
                    <a:spcPct val="80000"/>
                  </a:lnSpc>
                  <a:defRPr/>
                </a:pPr>
                <a:r>
                  <a:rPr lang="pt-BR" sz="2000" b="1" dirty="0" smtClean="0">
                    <a:solidFill>
                      <a:schemeClr val="bg1"/>
                    </a:solidFill>
                    <a:latin typeface="Arial" panose="020B0604020202020204" pitchFamily="34" charset="0"/>
                    <a:cs typeface="Arial" panose="020B0604020202020204" pitchFamily="34" charset="0"/>
                    <a:sym typeface="Gill Sans" charset="0"/>
                  </a:rPr>
                  <a:t>8.</a:t>
                </a:r>
                <a:endParaRPr lang="pt-BR" sz="2000" b="1" dirty="0">
                  <a:solidFill>
                    <a:schemeClr val="bg1"/>
                  </a:solidFill>
                  <a:latin typeface="Arial" panose="020B0604020202020204" pitchFamily="34" charset="0"/>
                  <a:cs typeface="Arial" panose="020B0604020202020204" pitchFamily="34" charset="0"/>
                  <a:sym typeface="Gill Sans" charset="0"/>
                </a:endParaRPr>
              </a:p>
            </p:txBody>
          </p:sp>
        </p:grpSp>
        <p:pic>
          <p:nvPicPr>
            <p:cNvPr id="97" name="Imagem 9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6200000">
              <a:off x="2883308" y="5953361"/>
              <a:ext cx="3004018" cy="169755"/>
            </a:xfrm>
            <a:prstGeom prst="rect">
              <a:avLst/>
            </a:prstGeom>
          </p:spPr>
        </p:pic>
      </p:grpSp>
    </p:spTree>
    <p:extLst>
      <p:ext uri="{BB962C8B-B14F-4D97-AF65-F5344CB8AC3E}">
        <p14:creationId xmlns:p14="http://schemas.microsoft.com/office/powerpoint/2010/main" val="4019602907"/>
      </p:ext>
    </p:extLst>
  </p:cSld>
  <p:clrMapOvr>
    <a:masterClrMapping/>
  </p:clrMapOvr>
  <mc:AlternateContent xmlns:mc="http://schemas.openxmlformats.org/markup-compatibility/2006" xmlns:p14="http://schemas.microsoft.com/office/powerpoint/2010/main">
    <mc:Choice Requires="p14">
      <p:transition spd="slow" p14:dur="2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randombar(horizontal)">
                                      <p:cBhvr>
                                        <p:cTn id="12" dur="500"/>
                                        <p:tgtEl>
                                          <p:spTgt spid="73"/>
                                        </p:tgtEl>
                                      </p:cBhvr>
                                    </p:animEffect>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500"/>
                                        <p:tgtEl>
                                          <p:spTgt spid="20"/>
                                        </p:tgtEl>
                                      </p:cBhvr>
                                    </p:animEffect>
                                  </p:childTnLst>
                                </p:cTn>
                              </p:par>
                              <p:par>
                                <p:cTn id="17" presetID="2" presetClass="entr" presetSubtype="1" fill="hold" nodeType="with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additive="base">
                                        <p:cTn id="19" dur="500" fill="hold"/>
                                        <p:tgtEl>
                                          <p:spTgt spid="74"/>
                                        </p:tgtEl>
                                        <p:attrNameLst>
                                          <p:attrName>ppt_x</p:attrName>
                                        </p:attrNameLst>
                                      </p:cBhvr>
                                      <p:tavLst>
                                        <p:tav tm="0">
                                          <p:val>
                                            <p:strVal val="#ppt_x"/>
                                          </p:val>
                                        </p:tav>
                                        <p:tav tm="100000">
                                          <p:val>
                                            <p:strVal val="#ppt_x"/>
                                          </p:val>
                                        </p:tav>
                                      </p:tavLst>
                                    </p:anim>
                                    <p:anim calcmode="lin" valueType="num">
                                      <p:cBhvr additive="base">
                                        <p:cTn id="20" dur="500" fill="hold"/>
                                        <p:tgtEl>
                                          <p:spTgt spid="74"/>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2" presetClass="entr" presetSubtype="3" fill="hold" nodeType="afterEffect">
                                  <p:stCondLst>
                                    <p:cond delay="0"/>
                                  </p:stCondLst>
                                  <p:childTnLst>
                                    <p:set>
                                      <p:cBhvr>
                                        <p:cTn id="23" dur="1" fill="hold">
                                          <p:stCondLst>
                                            <p:cond delay="0"/>
                                          </p:stCondLst>
                                        </p:cTn>
                                        <p:tgtEl>
                                          <p:spTgt spid="75"/>
                                        </p:tgtEl>
                                        <p:attrNameLst>
                                          <p:attrName>style.visibility</p:attrName>
                                        </p:attrNameLst>
                                      </p:cBhvr>
                                      <p:to>
                                        <p:strVal val="visible"/>
                                      </p:to>
                                    </p:set>
                                    <p:anim calcmode="lin" valueType="num">
                                      <p:cBhvr additive="base">
                                        <p:cTn id="24" dur="500" fill="hold"/>
                                        <p:tgtEl>
                                          <p:spTgt spid="75"/>
                                        </p:tgtEl>
                                        <p:attrNameLst>
                                          <p:attrName>ppt_x</p:attrName>
                                        </p:attrNameLst>
                                      </p:cBhvr>
                                      <p:tavLst>
                                        <p:tav tm="0">
                                          <p:val>
                                            <p:strVal val="1+#ppt_w/2"/>
                                          </p:val>
                                        </p:tav>
                                        <p:tav tm="100000">
                                          <p:val>
                                            <p:strVal val="#ppt_x"/>
                                          </p:val>
                                        </p:tav>
                                      </p:tavLst>
                                    </p:anim>
                                    <p:anim calcmode="lin" valueType="num">
                                      <p:cBhvr additive="base">
                                        <p:cTn id="25" dur="500" fill="hold"/>
                                        <p:tgtEl>
                                          <p:spTgt spid="75"/>
                                        </p:tgtEl>
                                        <p:attrNameLst>
                                          <p:attrName>ppt_y</p:attrName>
                                        </p:attrNameLst>
                                      </p:cBhvr>
                                      <p:tavLst>
                                        <p:tav tm="0">
                                          <p:val>
                                            <p:strVal val="0-#ppt_h/2"/>
                                          </p:val>
                                        </p:tav>
                                        <p:tav tm="100000">
                                          <p:val>
                                            <p:strVal val="#ppt_y"/>
                                          </p:val>
                                        </p:tav>
                                      </p:tavLst>
                                    </p:anim>
                                  </p:childTnLst>
                                </p:cTn>
                              </p:par>
                            </p:childTnLst>
                          </p:cTn>
                        </p:par>
                        <p:par>
                          <p:cTn id="26" fill="hold">
                            <p:stCondLst>
                              <p:cond delay="2000"/>
                            </p:stCondLst>
                            <p:childTnLst>
                              <p:par>
                                <p:cTn id="27" presetID="2" presetClass="entr" presetSubtype="12"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 calcmode="lin" valueType="num">
                                      <p:cBhvr additive="base">
                                        <p:cTn id="29" dur="500" fill="hold"/>
                                        <p:tgtEl>
                                          <p:spTgt spid="76"/>
                                        </p:tgtEl>
                                        <p:attrNameLst>
                                          <p:attrName>ppt_x</p:attrName>
                                        </p:attrNameLst>
                                      </p:cBhvr>
                                      <p:tavLst>
                                        <p:tav tm="0">
                                          <p:val>
                                            <p:strVal val="0-#ppt_w/2"/>
                                          </p:val>
                                        </p:tav>
                                        <p:tav tm="100000">
                                          <p:val>
                                            <p:strVal val="#ppt_x"/>
                                          </p:val>
                                        </p:tav>
                                      </p:tavLst>
                                    </p:anim>
                                    <p:anim calcmode="lin" valueType="num">
                                      <p:cBhvr additive="base">
                                        <p:cTn id="30" dur="500" fill="hold"/>
                                        <p:tgtEl>
                                          <p:spTgt spid="76"/>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2" presetClass="entr" presetSubtype="8" fill="hold" nodeType="afterEffect">
                                  <p:stCondLst>
                                    <p:cond delay="0"/>
                                  </p:stCondLst>
                                  <p:childTnLst>
                                    <p:set>
                                      <p:cBhvr>
                                        <p:cTn id="33" dur="1" fill="hold">
                                          <p:stCondLst>
                                            <p:cond delay="0"/>
                                          </p:stCondLst>
                                        </p:cTn>
                                        <p:tgtEl>
                                          <p:spTgt spid="77"/>
                                        </p:tgtEl>
                                        <p:attrNameLst>
                                          <p:attrName>style.visibility</p:attrName>
                                        </p:attrNameLst>
                                      </p:cBhvr>
                                      <p:to>
                                        <p:strVal val="visible"/>
                                      </p:to>
                                    </p:set>
                                    <p:anim calcmode="lin" valueType="num">
                                      <p:cBhvr additive="base">
                                        <p:cTn id="34" dur="500" fill="hold"/>
                                        <p:tgtEl>
                                          <p:spTgt spid="77"/>
                                        </p:tgtEl>
                                        <p:attrNameLst>
                                          <p:attrName>ppt_x</p:attrName>
                                        </p:attrNameLst>
                                      </p:cBhvr>
                                      <p:tavLst>
                                        <p:tav tm="0">
                                          <p:val>
                                            <p:strVal val="0-#ppt_w/2"/>
                                          </p:val>
                                        </p:tav>
                                        <p:tav tm="100000">
                                          <p:val>
                                            <p:strVal val="#ppt_x"/>
                                          </p:val>
                                        </p:tav>
                                      </p:tavLst>
                                    </p:anim>
                                    <p:anim calcmode="lin" valueType="num">
                                      <p:cBhvr additive="base">
                                        <p:cTn id="35" dur="500" fill="hold"/>
                                        <p:tgtEl>
                                          <p:spTgt spid="77"/>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10"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500"/>
                                        <p:tgtEl>
                                          <p:spTgt spid="84"/>
                                        </p:tgtEl>
                                      </p:cBhvr>
                                    </p:animEffect>
                                  </p:childTnLst>
                                </p:cTn>
                              </p:par>
                              <p:par>
                                <p:cTn id="45" presetID="2" presetClass="entr" presetSubtype="12" fill="hold" nodeType="with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additive="base">
                                        <p:cTn id="47" dur="500" fill="hold"/>
                                        <p:tgtEl>
                                          <p:spTgt spid="83"/>
                                        </p:tgtEl>
                                        <p:attrNameLst>
                                          <p:attrName>ppt_x</p:attrName>
                                        </p:attrNameLst>
                                      </p:cBhvr>
                                      <p:tavLst>
                                        <p:tav tm="0">
                                          <p:val>
                                            <p:strVal val="0-#ppt_w/2"/>
                                          </p:val>
                                        </p:tav>
                                        <p:tav tm="100000">
                                          <p:val>
                                            <p:strVal val="#ppt_x"/>
                                          </p:val>
                                        </p:tav>
                                      </p:tavLst>
                                    </p:anim>
                                    <p:anim calcmode="lin" valueType="num">
                                      <p:cBhvr additive="base">
                                        <p:cTn id="48" dur="500" fill="hold"/>
                                        <p:tgtEl>
                                          <p:spTgt spid="83"/>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1" fill="hold" nodeType="afterEffect">
                                  <p:stCondLst>
                                    <p:cond delay="0"/>
                                  </p:stCondLst>
                                  <p:childTnLst>
                                    <p:set>
                                      <p:cBhvr>
                                        <p:cTn id="51" dur="1" fill="hold">
                                          <p:stCondLst>
                                            <p:cond delay="0"/>
                                          </p:stCondLst>
                                        </p:cTn>
                                        <p:tgtEl>
                                          <p:spTgt spid="85"/>
                                        </p:tgtEl>
                                        <p:attrNameLst>
                                          <p:attrName>style.visibility</p:attrName>
                                        </p:attrNameLst>
                                      </p:cBhvr>
                                      <p:to>
                                        <p:strVal val="visible"/>
                                      </p:to>
                                    </p:set>
                                    <p:anim calcmode="lin" valueType="num">
                                      <p:cBhvr additive="base">
                                        <p:cTn id="52" dur="500" fill="hold"/>
                                        <p:tgtEl>
                                          <p:spTgt spid="85"/>
                                        </p:tgtEl>
                                        <p:attrNameLst>
                                          <p:attrName>ppt_x</p:attrName>
                                        </p:attrNameLst>
                                      </p:cBhvr>
                                      <p:tavLst>
                                        <p:tav tm="0">
                                          <p:val>
                                            <p:strVal val="#ppt_x"/>
                                          </p:val>
                                        </p:tav>
                                        <p:tav tm="100000">
                                          <p:val>
                                            <p:strVal val="#ppt_x"/>
                                          </p:val>
                                        </p:tav>
                                      </p:tavLst>
                                    </p:anim>
                                    <p:anim calcmode="lin" valueType="num">
                                      <p:cBhvr additive="base">
                                        <p:cTn id="53" dur="500" fill="hold"/>
                                        <p:tgtEl>
                                          <p:spTgt spid="85"/>
                                        </p:tgtEl>
                                        <p:attrNameLst>
                                          <p:attrName>ppt_y</p:attrName>
                                        </p:attrNameLst>
                                      </p:cBhvr>
                                      <p:tavLst>
                                        <p:tav tm="0">
                                          <p:val>
                                            <p:strVal val="0-#ppt_h/2"/>
                                          </p:val>
                                        </p:tav>
                                        <p:tav tm="100000">
                                          <p:val>
                                            <p:strVal val="#ppt_y"/>
                                          </p:val>
                                        </p:tav>
                                      </p:tavLst>
                                    </p:anim>
                                  </p:childTnLst>
                                </p:cTn>
                              </p:par>
                            </p:childTnLst>
                          </p:cTn>
                        </p:par>
                        <p:par>
                          <p:cTn id="54" fill="hold">
                            <p:stCondLst>
                              <p:cond delay="4500"/>
                            </p:stCondLst>
                            <p:childTnLst>
                              <p:par>
                                <p:cTn id="55" presetID="2" presetClass="entr" presetSubtype="9" fill="hold" nodeType="afterEffect">
                                  <p:stCondLst>
                                    <p:cond delay="0"/>
                                  </p:stCondLst>
                                  <p:childTnLst>
                                    <p:set>
                                      <p:cBhvr>
                                        <p:cTn id="56" dur="1" fill="hold">
                                          <p:stCondLst>
                                            <p:cond delay="0"/>
                                          </p:stCondLst>
                                        </p:cTn>
                                        <p:tgtEl>
                                          <p:spTgt spid="98"/>
                                        </p:tgtEl>
                                        <p:attrNameLst>
                                          <p:attrName>style.visibility</p:attrName>
                                        </p:attrNameLst>
                                      </p:cBhvr>
                                      <p:to>
                                        <p:strVal val="visible"/>
                                      </p:to>
                                    </p:set>
                                    <p:anim calcmode="lin" valueType="num">
                                      <p:cBhvr additive="base">
                                        <p:cTn id="57" dur="500" fill="hold"/>
                                        <p:tgtEl>
                                          <p:spTgt spid="98"/>
                                        </p:tgtEl>
                                        <p:attrNameLst>
                                          <p:attrName>ppt_x</p:attrName>
                                        </p:attrNameLst>
                                      </p:cBhvr>
                                      <p:tavLst>
                                        <p:tav tm="0">
                                          <p:val>
                                            <p:strVal val="0-#ppt_w/2"/>
                                          </p:val>
                                        </p:tav>
                                        <p:tav tm="100000">
                                          <p:val>
                                            <p:strVal val="#ppt_x"/>
                                          </p:val>
                                        </p:tav>
                                      </p:tavLst>
                                    </p:anim>
                                    <p:anim calcmode="lin" valueType="num">
                                      <p:cBhvr additive="base">
                                        <p:cTn id="58" dur="500" fill="hold"/>
                                        <p:tgtEl>
                                          <p:spTgt spid="98"/>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2" presetClass="entr" presetSubtype="1" fill="hold" nodeType="afterEffect">
                                  <p:stCondLst>
                                    <p:cond delay="0"/>
                                  </p:stCondLst>
                                  <p:childTnLst>
                                    <p:set>
                                      <p:cBhvr>
                                        <p:cTn id="61" dur="1" fill="hold">
                                          <p:stCondLst>
                                            <p:cond delay="0"/>
                                          </p:stCondLst>
                                        </p:cTn>
                                        <p:tgtEl>
                                          <p:spTgt spid="87"/>
                                        </p:tgtEl>
                                        <p:attrNameLst>
                                          <p:attrName>style.visibility</p:attrName>
                                        </p:attrNameLst>
                                      </p:cBhvr>
                                      <p:to>
                                        <p:strVal val="visible"/>
                                      </p:to>
                                    </p:set>
                                    <p:anim calcmode="lin" valueType="num">
                                      <p:cBhvr additive="base">
                                        <p:cTn id="62" dur="500" fill="hold"/>
                                        <p:tgtEl>
                                          <p:spTgt spid="87"/>
                                        </p:tgtEl>
                                        <p:attrNameLst>
                                          <p:attrName>ppt_x</p:attrName>
                                        </p:attrNameLst>
                                      </p:cBhvr>
                                      <p:tavLst>
                                        <p:tav tm="0">
                                          <p:val>
                                            <p:strVal val="#ppt_x"/>
                                          </p:val>
                                        </p:tav>
                                        <p:tav tm="100000">
                                          <p:val>
                                            <p:strVal val="#ppt_x"/>
                                          </p:val>
                                        </p:tav>
                                      </p:tavLst>
                                    </p:anim>
                                    <p:anim calcmode="lin" valueType="num">
                                      <p:cBhvr additive="base">
                                        <p:cTn id="63" dur="500" fill="hold"/>
                                        <p:tgtEl>
                                          <p:spTgt spid="87"/>
                                        </p:tgtEl>
                                        <p:attrNameLst>
                                          <p:attrName>ppt_y</p:attrName>
                                        </p:attrNameLst>
                                      </p:cBhvr>
                                      <p:tavLst>
                                        <p:tav tm="0">
                                          <p:val>
                                            <p:strVal val="0-#ppt_h/2"/>
                                          </p:val>
                                        </p:tav>
                                        <p:tav tm="100000">
                                          <p:val>
                                            <p:strVal val="#ppt_y"/>
                                          </p:val>
                                        </p:tav>
                                      </p:tavLst>
                                    </p:anim>
                                  </p:childTnLst>
                                </p:cTn>
                              </p:par>
                            </p:childTnLst>
                          </p:cTn>
                        </p:par>
                        <p:par>
                          <p:cTn id="64" fill="hold">
                            <p:stCondLst>
                              <p:cond delay="5500"/>
                            </p:stCondLst>
                            <p:childTnLst>
                              <p:par>
                                <p:cTn id="65" presetID="2" presetClass="entr" presetSubtype="1" fill="hold"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additive="base">
                                        <p:cTn id="67" dur="500" fill="hold"/>
                                        <p:tgtEl>
                                          <p:spTgt spid="92"/>
                                        </p:tgtEl>
                                        <p:attrNameLst>
                                          <p:attrName>ppt_x</p:attrName>
                                        </p:attrNameLst>
                                      </p:cBhvr>
                                      <p:tavLst>
                                        <p:tav tm="0">
                                          <p:val>
                                            <p:strVal val="#ppt_x"/>
                                          </p:val>
                                        </p:tav>
                                        <p:tav tm="100000">
                                          <p:val>
                                            <p:strVal val="#ppt_x"/>
                                          </p:val>
                                        </p:tav>
                                      </p:tavLst>
                                    </p:anim>
                                    <p:anim calcmode="lin" valueType="num">
                                      <p:cBhvr additive="base">
                                        <p:cTn id="68" dur="500" fill="hold"/>
                                        <p:tgtEl>
                                          <p:spTgt spid="9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6093296"/>
            <a:ext cx="1152128" cy="562362"/>
          </a:xfrm>
          <a:prstGeom prst="rect">
            <a:avLst/>
          </a:prstGeom>
        </p:spPr>
      </p:pic>
      <p:sp>
        <p:nvSpPr>
          <p:cNvPr id="3" name="Retângulo 2"/>
          <p:cNvSpPr/>
          <p:nvPr/>
        </p:nvSpPr>
        <p:spPr>
          <a:xfrm>
            <a:off x="971600" y="400590"/>
            <a:ext cx="7038528" cy="4647426"/>
          </a:xfrm>
          <a:prstGeom prst="rect">
            <a:avLst/>
          </a:prstGeom>
        </p:spPr>
        <p:txBody>
          <a:bodyPr wrap="square">
            <a:spAutoFit/>
          </a:bodyPr>
          <a:lstStyle/>
          <a:p>
            <a:r>
              <a:rPr lang="pt-BR" sz="2000" b="1" i="1" cap="all" dirty="0" smtClean="0">
                <a:solidFill>
                  <a:schemeClr val="accent6"/>
                </a:solidFill>
                <a:effectLst>
                  <a:outerShdw blurRad="38100" dist="38100" dir="2700000" algn="tl">
                    <a:srgbClr val="000000">
                      <a:alpha val="43137"/>
                    </a:srgbClr>
                  </a:outerShdw>
                </a:effectLst>
                <a:latin typeface="Arial" charset="0"/>
                <a:cs typeface="Arial" charset="0"/>
              </a:rPr>
              <a:t> </a:t>
            </a:r>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Art. </a:t>
            </a:r>
            <a:r>
              <a:rPr lang="pt-BR" sz="2000" b="1" i="1" cap="all" dirty="0" smtClean="0">
                <a:solidFill>
                  <a:schemeClr val="accent6"/>
                </a:solidFill>
                <a:effectLst>
                  <a:outerShdw blurRad="38100" dist="38100" dir="2700000" algn="tl">
                    <a:srgbClr val="000000">
                      <a:alpha val="43137"/>
                    </a:srgbClr>
                  </a:outerShdw>
                </a:effectLst>
                <a:latin typeface="Arial" charset="0"/>
                <a:cs typeface="Arial" charset="0"/>
              </a:rPr>
              <a:t>15 § 4º </a:t>
            </a:r>
            <a:r>
              <a:rPr lang="en-US" sz="2000" b="1" i="1" cap="all" dirty="0" smtClean="0">
                <a:solidFill>
                  <a:schemeClr val="accent6"/>
                </a:solidFill>
                <a:effectLst>
                  <a:outerShdw blurRad="38100" dist="38100" dir="2700000" algn="tl">
                    <a:srgbClr val="000000">
                      <a:alpha val="43137"/>
                    </a:srgbClr>
                  </a:outerShdw>
                </a:effectLst>
                <a:latin typeface="Arial" charset="0"/>
                <a:cs typeface="Arial" charset="0"/>
              </a:rPr>
              <a:t>-</a:t>
            </a:r>
            <a:r>
              <a:rPr lang="pt-BR" sz="2000" b="1" i="1" cap="all" dirty="0" smtClean="0">
                <a:solidFill>
                  <a:schemeClr val="accent6"/>
                </a:solidFill>
                <a:effectLst>
                  <a:outerShdw blurRad="38100" dist="38100" dir="2700000" algn="tl">
                    <a:srgbClr val="000000">
                      <a:alpha val="43137"/>
                    </a:srgbClr>
                  </a:outerShdw>
                </a:effectLst>
                <a:latin typeface="Arial" charset="0"/>
                <a:cs typeface="Arial" charset="0"/>
              </a:rPr>
              <a:t> </a:t>
            </a:r>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Dados pessoais de crianças</a:t>
            </a:r>
          </a:p>
          <a:p>
            <a:endParaRPr lang="pt-BR" sz="2000" b="1" i="1" cap="all" dirty="0">
              <a:solidFill>
                <a:schemeClr val="accent6"/>
              </a:solidFill>
              <a:effectLst>
                <a:outerShdw blurRad="38100" dist="38100" dir="2700000" algn="tl">
                  <a:srgbClr val="000000">
                    <a:alpha val="43137"/>
                  </a:srgbClr>
                </a:outerShdw>
              </a:effectLst>
              <a:latin typeface="Arial" charset="0"/>
              <a:cs typeface="Arial" charset="0"/>
            </a:endParaRPr>
          </a:p>
          <a:p>
            <a:r>
              <a:rPr lang="pt-BR" sz="1600" b="1" i="1" u="sng" cap="all" dirty="0" smtClean="0">
                <a:solidFill>
                  <a:srgbClr val="FF0000"/>
                </a:solidFill>
                <a:latin typeface="Arial" charset="0"/>
                <a:cs typeface="Arial" charset="0"/>
              </a:rPr>
              <a:t>CONSTATAÇÃO</a:t>
            </a:r>
            <a:r>
              <a:rPr lang="pt-BR" sz="1600" b="1" i="1" cap="all" dirty="0" smtClean="0">
                <a:solidFill>
                  <a:schemeClr val="accent6"/>
                </a:solidFill>
                <a:latin typeface="Arial" charset="0"/>
                <a:cs typeface="Arial" charset="0"/>
              </a:rPr>
              <a:t>:  </a:t>
            </a:r>
            <a:r>
              <a:rPr lang="pt-BR" sz="1600" b="1" cap="all" dirty="0" smtClean="0">
                <a:solidFill>
                  <a:schemeClr val="accent6"/>
                </a:solidFill>
                <a:latin typeface="Arial" charset="0"/>
                <a:cs typeface="Arial" charset="0"/>
              </a:rPr>
              <a:t> o </a:t>
            </a:r>
            <a:r>
              <a:rPr lang="pt-BR" sz="1600" b="1" cap="all" dirty="0">
                <a:solidFill>
                  <a:schemeClr val="accent6"/>
                </a:solidFill>
                <a:latin typeface="Arial" charset="0"/>
                <a:cs typeface="Arial" charset="0"/>
              </a:rPr>
              <a:t>Projeto de Lei </a:t>
            </a:r>
            <a:r>
              <a:rPr lang="pt-BR" sz="1600" b="1" cap="all" dirty="0" smtClean="0">
                <a:solidFill>
                  <a:schemeClr val="accent6"/>
                </a:solidFill>
                <a:latin typeface="Arial" charset="0"/>
                <a:cs typeface="Arial" charset="0"/>
              </a:rPr>
              <a:t>proíbe </a:t>
            </a:r>
            <a:r>
              <a:rPr lang="pt-BR" sz="1600" b="1" cap="all" dirty="0">
                <a:solidFill>
                  <a:schemeClr val="accent6"/>
                </a:solidFill>
                <a:latin typeface="Arial" charset="0"/>
                <a:cs typeface="Arial" charset="0"/>
              </a:rPr>
              <a:t>o tratamento dos dados de crianças para “fins econômicos”. Essa proibição é desnecessária; a ideia de buscar o consentimento dos pais permite que os pais ou as pessoas juridicamente responsáveis pelas crianças avaliem se o processamento dos dados pessoais dessas crianças, para uma finalidade específica, protegem os interesses da criança, seja essa finalidade econômica ou não.. </a:t>
            </a:r>
          </a:p>
          <a:p>
            <a:r>
              <a:rPr lang="pt-BR" sz="1600" b="1" cap="all" dirty="0" smtClean="0">
                <a:solidFill>
                  <a:schemeClr val="accent6"/>
                </a:solidFill>
                <a:latin typeface="Arial" charset="0"/>
                <a:cs typeface="Arial" charset="0"/>
              </a:rPr>
              <a:t>.  </a:t>
            </a:r>
          </a:p>
          <a:p>
            <a:endParaRPr lang="pt-BR" sz="1600" b="1" i="1" u="sng" cap="all" dirty="0" smtClean="0">
              <a:solidFill>
                <a:srgbClr val="FF0000"/>
              </a:solidFill>
              <a:latin typeface="Arial" charset="0"/>
              <a:cs typeface="Arial" charset="0"/>
            </a:endParaRPr>
          </a:p>
          <a:p>
            <a:r>
              <a:rPr lang="pt-BR" sz="1600" b="1" i="1" u="sng" cap="all" dirty="0" smtClean="0">
                <a:solidFill>
                  <a:srgbClr val="FF0000"/>
                </a:solidFill>
                <a:latin typeface="Arial" charset="0"/>
                <a:cs typeface="Arial" charset="0"/>
              </a:rPr>
              <a:t>SOLUÇÃO:</a:t>
            </a:r>
            <a:r>
              <a:rPr lang="pt-BR" sz="1600" b="1" cap="all" dirty="0" smtClean="0">
                <a:solidFill>
                  <a:schemeClr val="accent6"/>
                </a:solidFill>
                <a:latin typeface="Arial" charset="0"/>
                <a:cs typeface="Arial" charset="0"/>
              </a:rPr>
              <a:t>, </a:t>
            </a:r>
            <a:r>
              <a:rPr lang="pt-BR" sz="1600" b="1" cap="all" dirty="0">
                <a:solidFill>
                  <a:schemeClr val="accent6"/>
                </a:solidFill>
                <a:latin typeface="Arial" charset="0"/>
                <a:cs typeface="Arial" charset="0"/>
              </a:rPr>
              <a:t>a ampla proibição do uso dos dados das crianças pelos responsáveis para “fins econômicos” deve ser substituída por uma disposição que estabeleça que “os dados das crianças não podem ser vendidos, nem as crianças podem ter seus perfis elaborados para que sejam alvo de publicidade de </a:t>
            </a:r>
            <a:r>
              <a:rPr lang="pt-BR" sz="1600" b="1" cap="all" dirty="0" smtClean="0">
                <a:solidFill>
                  <a:schemeClr val="accent6"/>
                </a:solidFill>
                <a:latin typeface="Arial" charset="0"/>
                <a:cs typeface="Arial" charset="0"/>
              </a:rPr>
              <a:t>terceiros”. </a:t>
            </a:r>
            <a:endParaRPr lang="pt-BR" sz="1600" b="1" cap="all" dirty="0">
              <a:solidFill>
                <a:schemeClr val="accent6"/>
              </a:solidFill>
              <a:latin typeface="Arial" charset="0"/>
              <a:cs typeface="Arial" charset="0"/>
            </a:endParaRPr>
          </a:p>
        </p:txBody>
      </p:sp>
    </p:spTree>
    <p:extLst>
      <p:ext uri="{BB962C8B-B14F-4D97-AF65-F5344CB8AC3E}">
        <p14:creationId xmlns:p14="http://schemas.microsoft.com/office/powerpoint/2010/main" val="21174288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6093296"/>
            <a:ext cx="1152128" cy="562362"/>
          </a:xfrm>
          <a:prstGeom prst="rect">
            <a:avLst/>
          </a:prstGeom>
        </p:spPr>
      </p:pic>
      <p:sp>
        <p:nvSpPr>
          <p:cNvPr id="3" name="Retângulo 2"/>
          <p:cNvSpPr/>
          <p:nvPr/>
        </p:nvSpPr>
        <p:spPr>
          <a:xfrm>
            <a:off x="971600" y="400590"/>
            <a:ext cx="7038528" cy="5447645"/>
          </a:xfrm>
          <a:prstGeom prst="rect">
            <a:avLst/>
          </a:prstGeom>
        </p:spPr>
        <p:txBody>
          <a:bodyPr wrap="square">
            <a:spAutoFit/>
          </a:bodyPr>
          <a:lstStyle/>
          <a:p>
            <a:r>
              <a:rPr lang="pt-BR" sz="2000" b="1" i="1" cap="all" dirty="0" smtClean="0">
                <a:solidFill>
                  <a:schemeClr val="accent6"/>
                </a:solidFill>
                <a:effectLst>
                  <a:outerShdw blurRad="38100" dist="38100" dir="2700000" algn="tl">
                    <a:srgbClr val="000000">
                      <a:alpha val="43137"/>
                    </a:srgbClr>
                  </a:outerShdw>
                </a:effectLst>
                <a:latin typeface="Arial" charset="0"/>
                <a:cs typeface="Arial" charset="0"/>
              </a:rPr>
              <a:t> </a:t>
            </a:r>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Art.</a:t>
            </a:r>
            <a:r>
              <a:rPr lang="en-US" sz="2000" b="1" i="1" cap="all" dirty="0">
                <a:solidFill>
                  <a:schemeClr val="accent6"/>
                </a:solidFill>
                <a:effectLst>
                  <a:outerShdw blurRad="38100" dist="38100" dir="2700000" algn="tl">
                    <a:srgbClr val="000000">
                      <a:alpha val="43137"/>
                    </a:srgbClr>
                  </a:outerShdw>
                </a:effectLst>
                <a:latin typeface="Arial" charset="0"/>
                <a:cs typeface="Arial" charset="0"/>
              </a:rPr>
              <a:t> 16 </a:t>
            </a:r>
            <a:r>
              <a:rPr lang="en-US" sz="2000" b="1" i="1" cap="all" dirty="0" smtClean="0">
                <a:solidFill>
                  <a:schemeClr val="accent6"/>
                </a:solidFill>
                <a:effectLst>
                  <a:outerShdw blurRad="38100" dist="38100" dir="2700000" algn="tl">
                    <a:srgbClr val="000000">
                      <a:alpha val="43137"/>
                    </a:srgbClr>
                  </a:outerShdw>
                </a:effectLst>
                <a:latin typeface="Arial" charset="0"/>
                <a:cs typeface="Arial" charset="0"/>
              </a:rPr>
              <a:t>-</a:t>
            </a:r>
            <a:r>
              <a:rPr lang="pt-BR" sz="2000" b="1" i="1" cap="all" dirty="0" smtClean="0">
                <a:solidFill>
                  <a:schemeClr val="accent6"/>
                </a:solidFill>
                <a:effectLst>
                  <a:outerShdw blurRad="38100" dist="38100" dir="2700000" algn="tl">
                    <a:srgbClr val="000000">
                      <a:alpha val="43137"/>
                    </a:srgbClr>
                  </a:outerShdw>
                </a:effectLst>
                <a:latin typeface="Arial" charset="0"/>
                <a:cs typeface="Arial" charset="0"/>
              </a:rPr>
              <a:t> </a:t>
            </a:r>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Controle do tratamento de dados pessoais</a:t>
            </a:r>
          </a:p>
          <a:p>
            <a:endParaRPr lang="pt-BR" sz="2000" b="1" i="1" cap="all" dirty="0">
              <a:solidFill>
                <a:schemeClr val="accent6"/>
              </a:solidFill>
              <a:effectLst>
                <a:outerShdw blurRad="38100" dist="38100" dir="2700000" algn="tl">
                  <a:srgbClr val="000000">
                    <a:alpha val="43137"/>
                  </a:srgbClr>
                </a:outerShdw>
              </a:effectLst>
              <a:latin typeface="Arial" charset="0"/>
              <a:cs typeface="Arial" charset="0"/>
            </a:endParaRPr>
          </a:p>
          <a:p>
            <a:r>
              <a:rPr lang="pt-BR" sz="1600" b="1" i="1" u="sng" cap="all" dirty="0" smtClean="0">
                <a:solidFill>
                  <a:srgbClr val="FF0000"/>
                </a:solidFill>
                <a:latin typeface="Arial" charset="0"/>
                <a:cs typeface="Arial" charset="0"/>
              </a:rPr>
              <a:t>CONSTATAÇÃO</a:t>
            </a:r>
            <a:r>
              <a:rPr lang="pt-BR" sz="1600" b="1" i="1" cap="all" dirty="0" smtClean="0">
                <a:solidFill>
                  <a:schemeClr val="accent6"/>
                </a:solidFill>
                <a:latin typeface="Arial" charset="0"/>
                <a:cs typeface="Arial" charset="0"/>
              </a:rPr>
              <a:t>:  </a:t>
            </a:r>
            <a:r>
              <a:rPr lang="pt-BR" sz="1600" b="1" cap="all" dirty="0" smtClean="0">
                <a:solidFill>
                  <a:schemeClr val="accent6"/>
                </a:solidFill>
                <a:latin typeface="Arial" charset="0"/>
                <a:cs typeface="Arial" charset="0"/>
              </a:rPr>
              <a:t> o </a:t>
            </a:r>
            <a:r>
              <a:rPr lang="pt-BR" sz="1600" b="1" cap="all" dirty="0">
                <a:solidFill>
                  <a:schemeClr val="accent6"/>
                </a:solidFill>
                <a:latin typeface="Arial" charset="0"/>
                <a:cs typeface="Arial" charset="0"/>
              </a:rPr>
              <a:t>É importante que os titulares tenham a capacidade de controlar os seus dados pessoais </a:t>
            </a:r>
            <a:r>
              <a:rPr lang="pt-BR" sz="1600" b="1" cap="all" dirty="0" smtClean="0">
                <a:solidFill>
                  <a:schemeClr val="accent6"/>
                </a:solidFill>
                <a:latin typeface="Arial" charset="0"/>
                <a:cs typeface="Arial" charset="0"/>
              </a:rPr>
              <a:t>Mas </a:t>
            </a:r>
            <a:r>
              <a:rPr lang="pt-BR" sz="1600" b="1" cap="all" dirty="0">
                <a:solidFill>
                  <a:schemeClr val="accent6"/>
                </a:solidFill>
                <a:latin typeface="Arial" charset="0"/>
                <a:cs typeface="Arial" charset="0"/>
              </a:rPr>
              <a:t>o Projeto de Lei estabelece, de </a:t>
            </a:r>
            <a:r>
              <a:rPr lang="pt-BR" sz="1600" b="1" cap="all" dirty="0">
                <a:solidFill>
                  <a:schemeClr val="accent6"/>
                </a:solidFill>
                <a:effectLst>
                  <a:outerShdw blurRad="38100" dist="38100" dir="2700000" algn="tl">
                    <a:srgbClr val="000000">
                      <a:alpha val="43137"/>
                    </a:srgbClr>
                  </a:outerShdw>
                </a:effectLst>
                <a:latin typeface="Arial" charset="0"/>
                <a:cs typeface="Arial" charset="0"/>
              </a:rPr>
              <a:t>forma muito ampla</a:t>
            </a:r>
            <a:r>
              <a:rPr lang="pt-BR" sz="1600" b="1" cap="all" dirty="0">
                <a:solidFill>
                  <a:schemeClr val="accent6"/>
                </a:solidFill>
                <a:latin typeface="Arial" charset="0"/>
                <a:cs typeface="Arial" charset="0"/>
              </a:rPr>
              <a:t>, o encerramento de qualquer processamento “mediante solicitação do titular”, a menos que tal solicitação seja ilegal.   Se o governo </a:t>
            </a:r>
            <a:r>
              <a:rPr lang="pt-BR" sz="1600" b="1" cap="all" dirty="0" smtClean="0">
                <a:solidFill>
                  <a:schemeClr val="accent6"/>
                </a:solidFill>
                <a:latin typeface="Arial" charset="0"/>
                <a:cs typeface="Arial" charset="0"/>
              </a:rPr>
              <a:t>pretende </a:t>
            </a:r>
            <a:r>
              <a:rPr lang="pt-BR" sz="1600" b="1" cap="all" dirty="0">
                <a:solidFill>
                  <a:schemeClr val="accent6"/>
                </a:solidFill>
                <a:latin typeface="Arial" charset="0"/>
                <a:cs typeface="Arial" charset="0"/>
              </a:rPr>
              <a:t>introduzir esse direito, ele deve fornecer parâmetros claros para os responsáveis e os titulares envolvidos. . </a:t>
            </a:r>
          </a:p>
          <a:p>
            <a:r>
              <a:rPr lang="pt-BR" sz="1600" b="1" cap="all" dirty="0" smtClean="0">
                <a:solidFill>
                  <a:schemeClr val="accent6"/>
                </a:solidFill>
                <a:latin typeface="Arial" charset="0"/>
                <a:cs typeface="Arial" charset="0"/>
              </a:rPr>
              <a:t>.  </a:t>
            </a:r>
          </a:p>
          <a:p>
            <a:endParaRPr lang="pt-BR" sz="1600" b="1" i="1" u="sng" cap="all" dirty="0" smtClean="0">
              <a:solidFill>
                <a:srgbClr val="FF0000"/>
              </a:solidFill>
              <a:latin typeface="Arial" charset="0"/>
              <a:cs typeface="Arial" charset="0"/>
            </a:endParaRPr>
          </a:p>
          <a:p>
            <a:r>
              <a:rPr lang="pt-BR" sz="1600" b="1" i="1" u="sng" cap="all" dirty="0" smtClean="0">
                <a:solidFill>
                  <a:srgbClr val="FF0000"/>
                </a:solidFill>
                <a:latin typeface="Arial" charset="0"/>
                <a:cs typeface="Arial" charset="0"/>
              </a:rPr>
              <a:t>SOLUÇÃO:</a:t>
            </a:r>
            <a:r>
              <a:rPr lang="pt-BR" sz="1600" b="1" cap="all" dirty="0" smtClean="0">
                <a:solidFill>
                  <a:schemeClr val="accent6"/>
                </a:solidFill>
                <a:latin typeface="Arial" charset="0"/>
                <a:cs typeface="Arial" charset="0"/>
              </a:rPr>
              <a:t>, Para </a:t>
            </a:r>
            <a:r>
              <a:rPr lang="pt-BR" sz="1600" b="1" cap="all" dirty="0">
                <a:solidFill>
                  <a:schemeClr val="accent6"/>
                </a:solidFill>
                <a:latin typeface="Arial" charset="0"/>
                <a:cs typeface="Arial" charset="0"/>
              </a:rPr>
              <a:t>garantir </a:t>
            </a:r>
            <a:r>
              <a:rPr lang="pt-BR" sz="1600" b="1" cap="all" dirty="0" smtClean="0">
                <a:solidFill>
                  <a:schemeClr val="accent6"/>
                </a:solidFill>
                <a:latin typeface="Arial" charset="0"/>
                <a:cs typeface="Arial" charset="0"/>
              </a:rPr>
              <a:t>aos titulares certos parâmetros </a:t>
            </a:r>
            <a:r>
              <a:rPr lang="pt-BR" sz="1600" b="1" cap="all" dirty="0">
                <a:solidFill>
                  <a:schemeClr val="accent6"/>
                </a:solidFill>
                <a:latin typeface="Arial" charset="0"/>
                <a:cs typeface="Arial" charset="0"/>
              </a:rPr>
              <a:t>necessários para exercer o direito de solicitar o encerramento do processamento de dados, o artigo 16 (V) deve ser reformulado para afirmar que o tratamento de dados pessoais será encerrado “mediante solicitação do titular”, quando violar as disposições do Projeto de Lei, em particular, quando a natureza dos dados for incompleta ou imprecisa.  </a:t>
            </a:r>
          </a:p>
        </p:txBody>
      </p:sp>
    </p:spTree>
    <p:extLst>
      <p:ext uri="{BB962C8B-B14F-4D97-AF65-F5344CB8AC3E}">
        <p14:creationId xmlns:p14="http://schemas.microsoft.com/office/powerpoint/2010/main" val="8612054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6093296"/>
            <a:ext cx="1152128" cy="562362"/>
          </a:xfrm>
          <a:prstGeom prst="rect">
            <a:avLst/>
          </a:prstGeom>
        </p:spPr>
      </p:pic>
      <p:sp>
        <p:nvSpPr>
          <p:cNvPr id="3" name="Retângulo 2"/>
          <p:cNvSpPr/>
          <p:nvPr/>
        </p:nvSpPr>
        <p:spPr>
          <a:xfrm>
            <a:off x="971600" y="400590"/>
            <a:ext cx="7038528" cy="4739759"/>
          </a:xfrm>
          <a:prstGeom prst="rect">
            <a:avLst/>
          </a:prstGeom>
        </p:spPr>
        <p:txBody>
          <a:bodyPr wrap="square">
            <a:spAutoFit/>
          </a:bodyPr>
          <a:lstStyle/>
          <a:p>
            <a:r>
              <a:rPr lang="pt-BR" sz="2000" b="1" i="1" cap="all" dirty="0" smtClean="0">
                <a:solidFill>
                  <a:schemeClr val="accent6"/>
                </a:solidFill>
                <a:effectLst>
                  <a:outerShdw blurRad="38100" dist="38100" dir="2700000" algn="tl">
                    <a:srgbClr val="000000">
                      <a:alpha val="43137"/>
                    </a:srgbClr>
                  </a:outerShdw>
                </a:effectLst>
                <a:latin typeface="Arial" charset="0"/>
                <a:cs typeface="Arial" charset="0"/>
              </a:rPr>
              <a:t> </a:t>
            </a:r>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Art.</a:t>
            </a:r>
            <a:r>
              <a:rPr lang="en-US" sz="2000" b="1" i="1" cap="all" dirty="0">
                <a:solidFill>
                  <a:schemeClr val="accent6"/>
                </a:solidFill>
                <a:effectLst>
                  <a:outerShdw blurRad="38100" dist="38100" dir="2700000" algn="tl">
                    <a:srgbClr val="000000">
                      <a:alpha val="43137"/>
                    </a:srgbClr>
                  </a:outerShdw>
                </a:effectLst>
                <a:latin typeface="Arial" charset="0"/>
                <a:cs typeface="Arial" charset="0"/>
              </a:rPr>
              <a:t> </a:t>
            </a:r>
            <a:r>
              <a:rPr lang="en-US" sz="2000" b="1" i="1" cap="all" dirty="0" smtClean="0">
                <a:solidFill>
                  <a:schemeClr val="accent6"/>
                </a:solidFill>
                <a:effectLst>
                  <a:outerShdw blurRad="38100" dist="38100" dir="2700000" algn="tl">
                    <a:srgbClr val="000000">
                      <a:alpha val="43137"/>
                    </a:srgbClr>
                  </a:outerShdw>
                </a:effectLst>
                <a:latin typeface="Arial" charset="0"/>
                <a:cs typeface="Arial" charset="0"/>
              </a:rPr>
              <a:t>18 -</a:t>
            </a:r>
            <a:r>
              <a:rPr lang="pt-BR" sz="2000" b="1" i="1" cap="all" dirty="0" smtClean="0">
                <a:solidFill>
                  <a:schemeClr val="accent6"/>
                </a:solidFill>
                <a:effectLst>
                  <a:outerShdw blurRad="38100" dist="38100" dir="2700000" algn="tl">
                    <a:srgbClr val="000000">
                      <a:alpha val="43137"/>
                    </a:srgbClr>
                  </a:outerShdw>
                </a:effectLst>
                <a:latin typeface="Arial" charset="0"/>
                <a:cs typeface="Arial" charset="0"/>
              </a:rPr>
              <a:t> </a:t>
            </a:r>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Interconexão</a:t>
            </a:r>
          </a:p>
          <a:p>
            <a:endParaRPr lang="pt-BR" sz="2000" b="1" i="1" cap="all" dirty="0">
              <a:solidFill>
                <a:schemeClr val="accent6"/>
              </a:solidFill>
              <a:effectLst>
                <a:outerShdw blurRad="38100" dist="38100" dir="2700000" algn="tl">
                  <a:srgbClr val="000000">
                    <a:alpha val="43137"/>
                  </a:srgbClr>
                </a:outerShdw>
              </a:effectLst>
              <a:latin typeface="Arial" charset="0"/>
              <a:cs typeface="Arial" charset="0"/>
            </a:endParaRPr>
          </a:p>
          <a:p>
            <a:r>
              <a:rPr lang="pt-BR" sz="1600" b="1" i="1" u="sng" cap="all" dirty="0" smtClean="0">
                <a:solidFill>
                  <a:srgbClr val="FF0000"/>
                </a:solidFill>
                <a:latin typeface="Arial" charset="0"/>
                <a:cs typeface="Arial" charset="0"/>
              </a:rPr>
              <a:t>CONSTATAÇÃO</a:t>
            </a:r>
            <a:r>
              <a:rPr lang="pt-BR" sz="1600" b="1" i="1" cap="all" dirty="0" smtClean="0">
                <a:solidFill>
                  <a:schemeClr val="accent6"/>
                </a:solidFill>
                <a:latin typeface="Arial" charset="0"/>
                <a:cs typeface="Arial" charset="0"/>
              </a:rPr>
              <a:t>: </a:t>
            </a:r>
            <a:r>
              <a:rPr lang="pt-BR" sz="1600" b="1" cap="all" dirty="0" smtClean="0">
                <a:solidFill>
                  <a:schemeClr val="accent6"/>
                </a:solidFill>
                <a:latin typeface="Arial" charset="0"/>
                <a:cs typeface="Arial" charset="0"/>
              </a:rPr>
              <a:t>O </a:t>
            </a:r>
            <a:r>
              <a:rPr lang="pt-BR" sz="1600" b="1" cap="all" dirty="0">
                <a:solidFill>
                  <a:schemeClr val="accent6"/>
                </a:solidFill>
                <a:latin typeface="Arial" charset="0"/>
                <a:cs typeface="Arial" charset="0"/>
              </a:rPr>
              <a:t>artigo 18 sugere que a combinação de dados pessoais, ainda que realizada em bancos de dados que sejam controlados por um mesmo responsável, só será permitida em circunstâncias muito limitadas.  Muitos dos mais populares serviços online da atualidade precisam interconectar os dados de seus clientes a fim de prestar a eles os serviços que eles esperam.  A interconexão ajuda, por exemplo, a oferecer uma experiência consistente ao mesmo cliente em diferentes plataformas, e a aumentar a segurança dos serviços. </a:t>
            </a:r>
          </a:p>
          <a:p>
            <a:endParaRPr lang="pt-BR" sz="1600" b="1" i="1" u="sng" cap="all" dirty="0" smtClean="0">
              <a:solidFill>
                <a:srgbClr val="FF0000"/>
              </a:solidFill>
              <a:latin typeface="Arial" charset="0"/>
              <a:cs typeface="Arial" charset="0"/>
            </a:endParaRPr>
          </a:p>
          <a:p>
            <a:r>
              <a:rPr lang="pt-BR" sz="1600" b="1" i="1" u="sng" cap="all" dirty="0" smtClean="0">
                <a:solidFill>
                  <a:srgbClr val="FF0000"/>
                </a:solidFill>
                <a:latin typeface="Arial" charset="0"/>
                <a:cs typeface="Arial" charset="0"/>
              </a:rPr>
              <a:t>SOLUÇÃO:</a:t>
            </a:r>
            <a:r>
              <a:rPr lang="pt-BR" sz="1600" b="1" cap="all" dirty="0">
                <a:solidFill>
                  <a:schemeClr val="accent6"/>
                </a:solidFill>
                <a:latin typeface="Arial" charset="0"/>
                <a:cs typeface="Arial" charset="0"/>
              </a:rPr>
              <a:t> </a:t>
            </a:r>
            <a:r>
              <a:rPr lang="pt-BR" sz="1600" b="1" cap="all" dirty="0" smtClean="0">
                <a:solidFill>
                  <a:schemeClr val="accent6"/>
                </a:solidFill>
                <a:latin typeface="Arial" charset="0"/>
                <a:cs typeface="Arial" charset="0"/>
              </a:rPr>
              <a:t>Limitar </a:t>
            </a:r>
            <a:r>
              <a:rPr lang="pt-BR" sz="1600" b="1" cap="all" dirty="0">
                <a:solidFill>
                  <a:schemeClr val="accent6"/>
                </a:solidFill>
                <a:latin typeface="Arial" charset="0"/>
                <a:cs typeface="Arial" charset="0"/>
              </a:rPr>
              <a:t>a proibição da interconexão sem o consentimento do titular </a:t>
            </a:r>
            <a:r>
              <a:rPr lang="pt-BR" sz="1600" b="1" cap="all" dirty="0" smtClean="0">
                <a:solidFill>
                  <a:schemeClr val="accent6"/>
                </a:solidFill>
                <a:latin typeface="Arial" charset="0"/>
                <a:cs typeface="Arial" charset="0"/>
              </a:rPr>
              <a:t>à </a:t>
            </a:r>
            <a:r>
              <a:rPr lang="pt-BR" sz="1600" b="1" i="1" u="sng" cap="all" dirty="0">
                <a:solidFill>
                  <a:schemeClr val="accent6"/>
                </a:solidFill>
                <a:effectLst>
                  <a:outerShdw blurRad="38100" dist="38100" dir="2700000" algn="tl">
                    <a:srgbClr val="000000">
                      <a:alpha val="43137"/>
                    </a:srgbClr>
                  </a:outerShdw>
                </a:effectLst>
                <a:latin typeface="Arial" charset="0"/>
                <a:cs typeface="Arial" charset="0"/>
              </a:rPr>
              <a:t>combinações de dados que tenham um efeito negativo significativo sobre a privacidade do indivíduo. </a:t>
            </a:r>
          </a:p>
          <a:p>
            <a:endParaRPr lang="pt-BR" sz="1600" b="1" cap="all" dirty="0">
              <a:solidFill>
                <a:schemeClr val="accent6"/>
              </a:solidFill>
              <a:latin typeface="Arial" charset="0"/>
              <a:cs typeface="Arial" charset="0"/>
            </a:endParaRPr>
          </a:p>
        </p:txBody>
      </p:sp>
    </p:spTree>
    <p:extLst>
      <p:ext uri="{BB962C8B-B14F-4D97-AF65-F5344CB8AC3E}">
        <p14:creationId xmlns:p14="http://schemas.microsoft.com/office/powerpoint/2010/main" val="33468296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6093296"/>
            <a:ext cx="1152128" cy="562362"/>
          </a:xfrm>
          <a:prstGeom prst="rect">
            <a:avLst/>
          </a:prstGeom>
        </p:spPr>
      </p:pic>
      <p:sp>
        <p:nvSpPr>
          <p:cNvPr id="3" name="Retângulo 2"/>
          <p:cNvSpPr/>
          <p:nvPr/>
        </p:nvSpPr>
        <p:spPr>
          <a:xfrm>
            <a:off x="971600" y="400590"/>
            <a:ext cx="7038528" cy="6124754"/>
          </a:xfrm>
          <a:prstGeom prst="rect">
            <a:avLst/>
          </a:prstGeom>
        </p:spPr>
        <p:txBody>
          <a:bodyPr wrap="square">
            <a:spAutoFit/>
          </a:bodyPr>
          <a:lstStyle/>
          <a:p>
            <a:r>
              <a:rPr lang="pt-BR" sz="2000" b="1" i="1" cap="all" dirty="0" smtClean="0">
                <a:solidFill>
                  <a:schemeClr val="accent6"/>
                </a:solidFill>
                <a:effectLst>
                  <a:outerShdw blurRad="38100" dist="38100" dir="2700000" algn="tl">
                    <a:srgbClr val="000000">
                      <a:alpha val="43137"/>
                    </a:srgbClr>
                  </a:outerShdw>
                </a:effectLst>
                <a:latin typeface="Arial" charset="0"/>
                <a:cs typeface="Arial" charset="0"/>
              </a:rPr>
              <a:t> </a:t>
            </a:r>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Art.</a:t>
            </a:r>
            <a:r>
              <a:rPr lang="en-US" sz="2000" b="1" i="1" cap="all" dirty="0">
                <a:solidFill>
                  <a:schemeClr val="accent6"/>
                </a:solidFill>
                <a:effectLst>
                  <a:outerShdw blurRad="38100" dist="38100" dir="2700000" algn="tl">
                    <a:srgbClr val="000000">
                      <a:alpha val="43137"/>
                    </a:srgbClr>
                  </a:outerShdw>
                </a:effectLst>
                <a:latin typeface="Arial" charset="0"/>
                <a:cs typeface="Arial" charset="0"/>
              </a:rPr>
              <a:t> </a:t>
            </a:r>
            <a:r>
              <a:rPr lang="en-US" sz="2000" b="1" i="1" cap="all" dirty="0" smtClean="0">
                <a:solidFill>
                  <a:schemeClr val="accent6"/>
                </a:solidFill>
                <a:effectLst>
                  <a:outerShdw blurRad="38100" dist="38100" dir="2700000" algn="tl">
                    <a:srgbClr val="000000">
                      <a:alpha val="43137"/>
                    </a:srgbClr>
                  </a:outerShdw>
                </a:effectLst>
                <a:latin typeface="Arial" charset="0"/>
                <a:cs typeface="Arial" charset="0"/>
              </a:rPr>
              <a:t>22 -</a:t>
            </a:r>
            <a:r>
              <a:rPr lang="pt-BR" sz="2000" b="1" i="1" cap="all" dirty="0" smtClean="0">
                <a:solidFill>
                  <a:schemeClr val="accent6"/>
                </a:solidFill>
                <a:effectLst>
                  <a:outerShdw blurRad="38100" dist="38100" dir="2700000" algn="tl">
                    <a:srgbClr val="000000">
                      <a:alpha val="43137"/>
                    </a:srgbClr>
                  </a:outerShdw>
                </a:effectLst>
                <a:latin typeface="Arial" charset="0"/>
                <a:cs typeface="Arial" charset="0"/>
              </a:rPr>
              <a:t> </a:t>
            </a:r>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Falhas na segurança</a:t>
            </a:r>
          </a:p>
          <a:p>
            <a:endParaRPr lang="pt-BR" sz="2000" b="1" i="1" cap="all" dirty="0">
              <a:solidFill>
                <a:schemeClr val="accent6"/>
              </a:solidFill>
              <a:effectLst>
                <a:outerShdw blurRad="38100" dist="38100" dir="2700000" algn="tl">
                  <a:srgbClr val="000000">
                    <a:alpha val="43137"/>
                  </a:srgbClr>
                </a:outerShdw>
              </a:effectLst>
              <a:latin typeface="Arial" charset="0"/>
              <a:cs typeface="Arial" charset="0"/>
            </a:endParaRPr>
          </a:p>
          <a:p>
            <a:r>
              <a:rPr lang="pt-BR" sz="1600" b="1" i="1" u="sng" cap="all" dirty="0" smtClean="0">
                <a:solidFill>
                  <a:srgbClr val="FF0000"/>
                </a:solidFill>
                <a:latin typeface="Arial" charset="0"/>
                <a:cs typeface="Arial" charset="0"/>
              </a:rPr>
              <a:t>CONSTATAÇÃO</a:t>
            </a:r>
            <a:r>
              <a:rPr lang="pt-BR" sz="1600" b="1" i="1" cap="all" dirty="0" smtClean="0">
                <a:solidFill>
                  <a:schemeClr val="accent6"/>
                </a:solidFill>
                <a:latin typeface="Arial" charset="0"/>
                <a:cs typeface="Arial" charset="0"/>
              </a:rPr>
              <a:t>: </a:t>
            </a:r>
            <a:r>
              <a:rPr lang="pt-BR" sz="1600" b="1" cap="all" dirty="0" smtClean="0">
                <a:solidFill>
                  <a:schemeClr val="accent6"/>
                </a:solidFill>
                <a:latin typeface="Arial" charset="0"/>
                <a:cs typeface="Arial" charset="0"/>
              </a:rPr>
              <a:t>Ok: responsáveis </a:t>
            </a:r>
            <a:r>
              <a:rPr lang="pt-BR" sz="1600" b="1" cap="all" dirty="0">
                <a:solidFill>
                  <a:schemeClr val="accent6"/>
                </a:solidFill>
                <a:latin typeface="Arial" charset="0"/>
                <a:cs typeface="Arial" charset="0"/>
              </a:rPr>
              <a:t>notifiquem as violações de dados </a:t>
            </a:r>
            <a:r>
              <a:rPr lang="pt-BR" sz="1600" b="1" cap="all" dirty="0" smtClean="0">
                <a:solidFill>
                  <a:schemeClr val="accent6"/>
                </a:solidFill>
                <a:latin typeface="Arial" charset="0"/>
                <a:cs typeface="Arial" charset="0"/>
              </a:rPr>
              <a:t>ajudará </a:t>
            </a:r>
            <a:r>
              <a:rPr lang="pt-BR" sz="1600" b="1" cap="all" dirty="0">
                <a:solidFill>
                  <a:schemeClr val="accent6"/>
                </a:solidFill>
                <a:latin typeface="Arial" charset="0"/>
                <a:cs typeface="Arial" charset="0"/>
              </a:rPr>
              <a:t>as pessoas a se protegerem melhor.  No entanto, as notificações não devem ser necessárias nos casos em que as violações </a:t>
            </a:r>
            <a:r>
              <a:rPr lang="pt-BR" sz="1600" b="1" i="1" u="sng" cap="all" dirty="0">
                <a:solidFill>
                  <a:schemeClr val="accent6"/>
                </a:solidFill>
                <a:effectLst>
                  <a:outerShdw blurRad="38100" dist="38100" dir="2700000" algn="tl">
                    <a:srgbClr val="000000">
                      <a:alpha val="43137"/>
                    </a:srgbClr>
                  </a:outerShdw>
                </a:effectLst>
                <a:latin typeface="Arial" charset="0"/>
                <a:cs typeface="Arial" charset="0"/>
              </a:rPr>
              <a:t>não causam danos significativos aos titulares envolvidos</a:t>
            </a:r>
            <a:r>
              <a:rPr lang="pt-BR" sz="1600" b="1" cap="all" dirty="0">
                <a:solidFill>
                  <a:schemeClr val="accent6"/>
                </a:solidFill>
                <a:latin typeface="Arial" charset="0"/>
                <a:cs typeface="Arial" charset="0"/>
              </a:rPr>
              <a:t>; um regime que exige notificações, até mesmo em casos de violações menos graves, pode resultar em um “excesso de notificações” e levar as pessoas a ignorá-las.</a:t>
            </a:r>
            <a:r>
              <a:rPr lang="pt-BR" sz="1600" dirty="0"/>
              <a:t> </a:t>
            </a:r>
          </a:p>
          <a:p>
            <a:endParaRPr lang="pt-BR" sz="1600" b="1" cap="all" dirty="0" smtClean="0">
              <a:solidFill>
                <a:schemeClr val="accent6"/>
              </a:solidFill>
              <a:latin typeface="Arial" charset="0"/>
              <a:cs typeface="Arial" charset="0"/>
            </a:endParaRPr>
          </a:p>
          <a:p>
            <a:r>
              <a:rPr lang="pt-BR" sz="1600" b="1" cap="all" dirty="0" smtClean="0">
                <a:solidFill>
                  <a:schemeClr val="accent6"/>
                </a:solidFill>
                <a:latin typeface="Arial" charset="0"/>
                <a:cs typeface="Arial" charset="0"/>
              </a:rPr>
              <a:t>a </a:t>
            </a:r>
            <a:r>
              <a:rPr lang="pt-BR" sz="1600" b="1" cap="all" dirty="0">
                <a:solidFill>
                  <a:schemeClr val="accent6"/>
                </a:solidFill>
                <a:latin typeface="Arial" charset="0"/>
                <a:cs typeface="Arial" charset="0"/>
              </a:rPr>
              <a:t>necessidade de notificação “</a:t>
            </a:r>
            <a:r>
              <a:rPr lang="pt-BR" sz="1600" b="1" cap="all" dirty="0">
                <a:solidFill>
                  <a:schemeClr val="accent6"/>
                </a:solidFill>
                <a:effectLst>
                  <a:outerShdw blurRad="38100" dist="38100" dir="2700000" algn="tl">
                    <a:srgbClr val="000000">
                      <a:alpha val="43137"/>
                    </a:srgbClr>
                  </a:outerShdw>
                </a:effectLst>
                <a:latin typeface="Arial" charset="0"/>
                <a:cs typeface="Arial" charset="0"/>
              </a:rPr>
              <a:t>imediata</a:t>
            </a:r>
            <a:r>
              <a:rPr lang="pt-BR" sz="1600" b="1" cap="all" dirty="0">
                <a:solidFill>
                  <a:schemeClr val="accent6"/>
                </a:solidFill>
                <a:latin typeface="Arial" charset="0"/>
                <a:cs typeface="Arial" charset="0"/>
              </a:rPr>
              <a:t>” é impraticável, </a:t>
            </a:r>
            <a:r>
              <a:rPr lang="pt-BR" sz="1600" b="1" cap="all" dirty="0" smtClean="0">
                <a:solidFill>
                  <a:schemeClr val="accent6"/>
                </a:solidFill>
                <a:latin typeface="Arial" charset="0"/>
                <a:cs typeface="Arial" charset="0"/>
              </a:rPr>
              <a:t>(as vezes são </a:t>
            </a:r>
            <a:r>
              <a:rPr lang="pt-BR" sz="1600" b="1" cap="all" dirty="0">
                <a:solidFill>
                  <a:schemeClr val="accent6"/>
                </a:solidFill>
                <a:latin typeface="Arial" charset="0"/>
                <a:cs typeface="Arial" charset="0"/>
              </a:rPr>
              <a:t>precisos vários dias úteis para determinar o que aconteceu, os dados envolvidos, e os indivíduos </a:t>
            </a:r>
            <a:r>
              <a:rPr lang="pt-BR" sz="1600" b="1" cap="all" dirty="0" smtClean="0">
                <a:solidFill>
                  <a:schemeClr val="accent6"/>
                </a:solidFill>
                <a:latin typeface="Arial" charset="0"/>
                <a:cs typeface="Arial" charset="0"/>
              </a:rPr>
              <a:t>afetados).  </a:t>
            </a:r>
            <a:endParaRPr lang="pt-BR" sz="1600" b="1" cap="all" dirty="0">
              <a:solidFill>
                <a:schemeClr val="accent6"/>
              </a:solidFill>
              <a:latin typeface="Arial" charset="0"/>
              <a:cs typeface="Arial" charset="0"/>
            </a:endParaRPr>
          </a:p>
          <a:p>
            <a:r>
              <a:rPr lang="pt-BR" sz="1600" dirty="0"/>
              <a:t> </a:t>
            </a:r>
          </a:p>
          <a:p>
            <a:r>
              <a:rPr lang="pt-BR" sz="1600" b="1" cap="all" dirty="0">
                <a:solidFill>
                  <a:schemeClr val="accent6"/>
                </a:solidFill>
                <a:latin typeface="Arial" charset="0"/>
                <a:cs typeface="Arial" charset="0"/>
              </a:rPr>
              <a:t>Finalmente, </a:t>
            </a:r>
            <a:r>
              <a:rPr lang="pt-BR" sz="1600" b="1" i="1" u="sng" cap="all" dirty="0">
                <a:solidFill>
                  <a:schemeClr val="accent6"/>
                </a:solidFill>
                <a:effectLst>
                  <a:outerShdw blurRad="38100" dist="38100" dir="2700000" algn="tl">
                    <a:srgbClr val="000000">
                      <a:alpha val="43137"/>
                    </a:srgbClr>
                  </a:outerShdw>
                </a:effectLst>
                <a:latin typeface="Arial" charset="0"/>
                <a:cs typeface="Arial" charset="0"/>
              </a:rPr>
              <a:t>os contratados não devem ter a obrigação de notificar as autoridade</a:t>
            </a:r>
            <a:r>
              <a:rPr lang="pt-BR" sz="1600" b="1" cap="all" dirty="0">
                <a:solidFill>
                  <a:schemeClr val="accent6"/>
                </a:solidFill>
                <a:latin typeface="Arial" charset="0"/>
                <a:cs typeface="Arial" charset="0"/>
              </a:rPr>
              <a:t>s, já que muitas vezes elas não estão na melhor posição para se comunicarem com as autoridades diretamente. </a:t>
            </a:r>
          </a:p>
          <a:p>
            <a:endParaRPr lang="pt-BR" sz="1600" b="1" i="1" u="sng" cap="all" dirty="0" smtClean="0">
              <a:solidFill>
                <a:srgbClr val="FF0000"/>
              </a:solidFill>
              <a:latin typeface="Arial" charset="0"/>
              <a:cs typeface="Arial" charset="0"/>
            </a:endParaRPr>
          </a:p>
          <a:p>
            <a:r>
              <a:rPr lang="pt-BR" sz="1600" b="1" i="1" u="sng" cap="all" dirty="0" smtClean="0">
                <a:solidFill>
                  <a:srgbClr val="FF0000"/>
                </a:solidFill>
                <a:latin typeface="Arial" charset="0"/>
                <a:cs typeface="Arial" charset="0"/>
              </a:rPr>
              <a:t>SOLUÇÃO:</a:t>
            </a:r>
            <a:r>
              <a:rPr lang="pt-BR" sz="1600" b="1" cap="all" dirty="0">
                <a:solidFill>
                  <a:schemeClr val="accent6"/>
                </a:solidFill>
                <a:latin typeface="Arial" charset="0"/>
                <a:cs typeface="Arial" charset="0"/>
              </a:rPr>
              <a:t> </a:t>
            </a:r>
            <a:r>
              <a:rPr lang="pt-BR" sz="1600" b="1" cap="all" dirty="0" smtClean="0">
                <a:solidFill>
                  <a:schemeClr val="accent6"/>
                </a:solidFill>
                <a:latin typeface="Arial" charset="0"/>
                <a:cs typeface="Arial" charset="0"/>
              </a:rPr>
              <a:t> próximo slide</a:t>
            </a:r>
          </a:p>
          <a:p>
            <a:endParaRPr lang="pt-BR" sz="1600" b="1" cap="all" dirty="0">
              <a:solidFill>
                <a:schemeClr val="accent6"/>
              </a:solidFill>
              <a:latin typeface="Arial" charset="0"/>
              <a:cs typeface="Arial" charset="0"/>
            </a:endParaRPr>
          </a:p>
          <a:p>
            <a:endParaRPr lang="pt-BR" sz="1600" b="1" cap="all" dirty="0">
              <a:solidFill>
                <a:schemeClr val="accent6"/>
              </a:solidFill>
              <a:latin typeface="Arial" charset="0"/>
              <a:cs typeface="Arial" charset="0"/>
            </a:endParaRPr>
          </a:p>
        </p:txBody>
      </p:sp>
    </p:spTree>
    <p:extLst>
      <p:ext uri="{BB962C8B-B14F-4D97-AF65-F5344CB8AC3E}">
        <p14:creationId xmlns:p14="http://schemas.microsoft.com/office/powerpoint/2010/main" val="1875936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6093296"/>
            <a:ext cx="1152128" cy="562362"/>
          </a:xfrm>
          <a:prstGeom prst="rect">
            <a:avLst/>
          </a:prstGeom>
        </p:spPr>
      </p:pic>
      <p:sp>
        <p:nvSpPr>
          <p:cNvPr id="3" name="Retângulo 2"/>
          <p:cNvSpPr/>
          <p:nvPr/>
        </p:nvSpPr>
        <p:spPr>
          <a:xfrm>
            <a:off x="971600" y="400590"/>
            <a:ext cx="7038528" cy="5816977"/>
          </a:xfrm>
          <a:prstGeom prst="rect">
            <a:avLst/>
          </a:prstGeom>
        </p:spPr>
        <p:txBody>
          <a:bodyPr wrap="square">
            <a:spAutoFit/>
          </a:bodyPr>
          <a:lstStyle/>
          <a:p>
            <a:r>
              <a:rPr lang="pt-BR" sz="2000" b="1" i="1" cap="all" dirty="0" smtClean="0">
                <a:solidFill>
                  <a:schemeClr val="accent6"/>
                </a:solidFill>
                <a:effectLst>
                  <a:outerShdw blurRad="38100" dist="38100" dir="2700000" algn="tl">
                    <a:srgbClr val="000000">
                      <a:alpha val="43137"/>
                    </a:srgbClr>
                  </a:outerShdw>
                </a:effectLst>
                <a:latin typeface="Arial" charset="0"/>
                <a:cs typeface="Arial" charset="0"/>
              </a:rPr>
              <a:t> </a:t>
            </a:r>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Art.</a:t>
            </a:r>
            <a:r>
              <a:rPr lang="en-US" sz="2000" b="1" i="1" cap="all" dirty="0">
                <a:solidFill>
                  <a:schemeClr val="accent6"/>
                </a:solidFill>
                <a:effectLst>
                  <a:outerShdw blurRad="38100" dist="38100" dir="2700000" algn="tl">
                    <a:srgbClr val="000000">
                      <a:alpha val="43137"/>
                    </a:srgbClr>
                  </a:outerShdw>
                </a:effectLst>
                <a:latin typeface="Arial" charset="0"/>
                <a:cs typeface="Arial" charset="0"/>
              </a:rPr>
              <a:t> </a:t>
            </a:r>
            <a:r>
              <a:rPr lang="en-US" sz="2000" b="1" i="1" cap="all" dirty="0" smtClean="0">
                <a:solidFill>
                  <a:schemeClr val="accent6"/>
                </a:solidFill>
                <a:effectLst>
                  <a:outerShdw blurRad="38100" dist="38100" dir="2700000" algn="tl">
                    <a:srgbClr val="000000">
                      <a:alpha val="43137"/>
                    </a:srgbClr>
                  </a:outerShdw>
                </a:effectLst>
                <a:latin typeface="Arial" charset="0"/>
                <a:cs typeface="Arial" charset="0"/>
              </a:rPr>
              <a:t>22 -</a:t>
            </a:r>
            <a:r>
              <a:rPr lang="pt-BR" sz="2000" b="1" i="1" cap="all" dirty="0" smtClean="0">
                <a:solidFill>
                  <a:schemeClr val="accent6"/>
                </a:solidFill>
                <a:effectLst>
                  <a:outerShdw blurRad="38100" dist="38100" dir="2700000" algn="tl">
                    <a:srgbClr val="000000">
                      <a:alpha val="43137"/>
                    </a:srgbClr>
                  </a:outerShdw>
                </a:effectLst>
                <a:latin typeface="Arial" charset="0"/>
                <a:cs typeface="Arial" charset="0"/>
              </a:rPr>
              <a:t> </a:t>
            </a:r>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Falhas na segurança</a:t>
            </a:r>
          </a:p>
          <a:p>
            <a:endParaRPr lang="pt-BR" sz="1600" b="1" i="1" u="sng" cap="all" dirty="0" smtClean="0">
              <a:solidFill>
                <a:srgbClr val="FF0000"/>
              </a:solidFill>
              <a:latin typeface="Arial" charset="0"/>
              <a:cs typeface="Arial" charset="0"/>
            </a:endParaRPr>
          </a:p>
          <a:p>
            <a:r>
              <a:rPr lang="pt-BR" sz="1600" b="1" i="1" u="sng" cap="all" dirty="0" smtClean="0">
                <a:solidFill>
                  <a:srgbClr val="FF0000"/>
                </a:solidFill>
                <a:latin typeface="Arial" charset="0"/>
                <a:cs typeface="Arial" charset="0"/>
              </a:rPr>
              <a:t>SOLUÇÃO:</a:t>
            </a:r>
            <a:r>
              <a:rPr lang="pt-BR" sz="1600" b="1" cap="all" dirty="0">
                <a:solidFill>
                  <a:schemeClr val="accent6"/>
                </a:solidFill>
                <a:latin typeface="Arial" charset="0"/>
                <a:cs typeface="Arial" charset="0"/>
              </a:rPr>
              <a:t> </a:t>
            </a:r>
            <a:r>
              <a:rPr lang="pt-BR" sz="1600" b="1" cap="all" dirty="0" smtClean="0">
                <a:solidFill>
                  <a:schemeClr val="accent6"/>
                </a:solidFill>
                <a:latin typeface="Arial" charset="0"/>
                <a:cs typeface="Arial" charset="0"/>
              </a:rPr>
              <a:t> </a:t>
            </a:r>
            <a:r>
              <a:rPr lang="pt-BR" sz="1600" b="1" cap="all" dirty="0" smtClean="0">
                <a:solidFill>
                  <a:schemeClr val="accent6"/>
                </a:solidFill>
                <a:effectLst>
                  <a:outerShdw blurRad="38100" dist="38100" dir="2700000" algn="tl">
                    <a:srgbClr val="000000">
                      <a:alpha val="43137"/>
                    </a:srgbClr>
                  </a:outerShdw>
                </a:effectLst>
                <a:latin typeface="Arial" charset="0"/>
                <a:cs typeface="Arial" charset="0"/>
              </a:rPr>
              <a:t>Os </a:t>
            </a:r>
            <a:r>
              <a:rPr lang="pt-BR" sz="1600" b="1" cap="all" dirty="0">
                <a:solidFill>
                  <a:schemeClr val="accent6"/>
                </a:solidFill>
                <a:effectLst>
                  <a:outerShdw blurRad="38100" dist="38100" dir="2700000" algn="tl">
                    <a:srgbClr val="000000">
                      <a:alpha val="43137"/>
                    </a:srgbClr>
                  </a:outerShdw>
                </a:effectLst>
                <a:latin typeface="Arial" charset="0"/>
                <a:cs typeface="Arial" charset="0"/>
              </a:rPr>
              <a:t>responsáveis devem ser obrigados </a:t>
            </a:r>
            <a:r>
              <a:rPr lang="pt-BR" sz="1600" b="1" cap="all" dirty="0">
                <a:solidFill>
                  <a:schemeClr val="accent6"/>
                </a:solidFill>
                <a:latin typeface="Arial" charset="0"/>
                <a:cs typeface="Arial" charset="0"/>
              </a:rPr>
              <a:t>a notificar as autoridades competentes nos casos em que as </a:t>
            </a:r>
            <a:r>
              <a:rPr lang="pt-BR" sz="1600" b="1" i="1" cap="all" dirty="0">
                <a:solidFill>
                  <a:schemeClr val="accent6"/>
                </a:solidFill>
                <a:effectLst>
                  <a:outerShdw blurRad="38100" dist="38100" dir="2700000" algn="tl">
                    <a:srgbClr val="000000">
                      <a:alpha val="43137"/>
                    </a:srgbClr>
                  </a:outerShdw>
                </a:effectLst>
                <a:latin typeface="Arial" charset="0"/>
                <a:cs typeface="Arial" charset="0"/>
              </a:rPr>
              <a:t>violações possam causar danos significativos </a:t>
            </a:r>
            <a:r>
              <a:rPr lang="pt-BR" sz="1600" b="1" cap="all" dirty="0">
                <a:solidFill>
                  <a:schemeClr val="accent6"/>
                </a:solidFill>
                <a:latin typeface="Arial" charset="0"/>
                <a:cs typeface="Arial" charset="0"/>
              </a:rPr>
              <a:t>à privacidade dos titulares.  Após uma revisão, o regulador deve ter o poder de exigir que a notificação também seja enviada às pessoas afetadas.  Além disso, em vez de ser obrigado a enviar uma </a:t>
            </a:r>
            <a:r>
              <a:rPr lang="pt-BR" sz="1600" b="1" i="1" cap="all" dirty="0">
                <a:solidFill>
                  <a:schemeClr val="accent6"/>
                </a:solidFill>
                <a:effectLst>
                  <a:outerShdw blurRad="38100" dist="38100" dir="2700000" algn="tl">
                    <a:srgbClr val="000000">
                      <a:alpha val="43137"/>
                    </a:srgbClr>
                  </a:outerShdw>
                </a:effectLst>
                <a:latin typeface="Arial" charset="0"/>
                <a:cs typeface="Arial" charset="0"/>
              </a:rPr>
              <a:t>notificação “imediatamente”</a:t>
            </a:r>
            <a:r>
              <a:rPr lang="pt-BR" sz="1600" b="1" cap="all" dirty="0">
                <a:solidFill>
                  <a:schemeClr val="accent6"/>
                </a:solidFill>
                <a:latin typeface="Arial" charset="0"/>
                <a:cs typeface="Arial" charset="0"/>
              </a:rPr>
              <a:t>, o responsável e o contratado </a:t>
            </a:r>
            <a:r>
              <a:rPr lang="pt-BR" sz="1600" b="1" i="1" cap="all" dirty="0">
                <a:solidFill>
                  <a:schemeClr val="accent6"/>
                </a:solidFill>
                <a:effectLst>
                  <a:outerShdw blurRad="38100" dist="38100" dir="2700000" algn="tl">
                    <a:srgbClr val="000000">
                      <a:alpha val="43137"/>
                    </a:srgbClr>
                  </a:outerShdw>
                </a:effectLst>
                <a:latin typeface="Arial" charset="0"/>
                <a:cs typeface="Arial" charset="0"/>
              </a:rPr>
              <a:t>devem ter um prazo razoável</a:t>
            </a:r>
            <a:r>
              <a:rPr lang="pt-BR" sz="1600" b="1" cap="all" dirty="0">
                <a:solidFill>
                  <a:schemeClr val="accent6"/>
                </a:solidFill>
                <a:latin typeface="Arial" charset="0"/>
                <a:cs typeface="Arial" charset="0"/>
              </a:rPr>
              <a:t> para determinar o alcance da violação e as medidas corretivas </a:t>
            </a:r>
            <a:r>
              <a:rPr lang="pt-BR" sz="1600" b="1" cap="all" dirty="0" smtClean="0">
                <a:solidFill>
                  <a:schemeClr val="accent6"/>
                </a:solidFill>
                <a:latin typeface="Arial" charset="0"/>
                <a:cs typeface="Arial" charset="0"/>
              </a:rPr>
              <a:t>necessárias</a:t>
            </a:r>
            <a:r>
              <a:rPr lang="pt-BR" sz="1600" b="1" cap="all" dirty="0">
                <a:solidFill>
                  <a:schemeClr val="accent6"/>
                </a:solidFill>
                <a:latin typeface="Arial" charset="0"/>
                <a:cs typeface="Arial" charset="0"/>
              </a:rPr>
              <a:t> </a:t>
            </a:r>
            <a:r>
              <a:rPr lang="pt-BR" sz="1600" b="1" cap="all" dirty="0" smtClean="0">
                <a:solidFill>
                  <a:schemeClr val="accent6"/>
                </a:solidFill>
                <a:latin typeface="Arial" charset="0"/>
                <a:cs typeface="Arial" charset="0"/>
              </a:rPr>
              <a:t>(por exemplo,  exigir </a:t>
            </a:r>
            <a:r>
              <a:rPr lang="pt-BR" sz="1600" b="1" cap="all" dirty="0">
                <a:solidFill>
                  <a:schemeClr val="accent6"/>
                </a:solidFill>
                <a:latin typeface="Arial" charset="0"/>
                <a:cs typeface="Arial" charset="0"/>
              </a:rPr>
              <a:t>que eles </a:t>
            </a:r>
            <a:r>
              <a:rPr lang="pt-BR" sz="1600" b="1" cap="all" dirty="0" smtClean="0">
                <a:solidFill>
                  <a:schemeClr val="accent6"/>
                </a:solidFill>
                <a:latin typeface="Arial" charset="0"/>
                <a:cs typeface="Arial" charset="0"/>
              </a:rPr>
              <a:t>“</a:t>
            </a:r>
            <a:r>
              <a:rPr lang="pt-BR" sz="1600" b="1" i="1" cap="all" dirty="0" smtClean="0">
                <a:solidFill>
                  <a:schemeClr val="accent6"/>
                </a:solidFill>
                <a:effectLst>
                  <a:outerShdw blurRad="38100" dist="38100" dir="2700000" algn="tl">
                    <a:srgbClr val="000000">
                      <a:alpha val="43137"/>
                    </a:srgbClr>
                  </a:outerShdw>
                </a:effectLst>
                <a:latin typeface="Arial" charset="0"/>
                <a:cs typeface="Arial" charset="0"/>
              </a:rPr>
              <a:t>ajam sem </a:t>
            </a:r>
            <a:r>
              <a:rPr lang="pt-BR" sz="1600" b="1" i="1" cap="all" dirty="0">
                <a:solidFill>
                  <a:schemeClr val="accent6"/>
                </a:solidFill>
                <a:effectLst>
                  <a:outerShdw blurRad="38100" dist="38100" dir="2700000" algn="tl">
                    <a:srgbClr val="000000">
                      <a:alpha val="43137"/>
                    </a:srgbClr>
                  </a:outerShdw>
                </a:effectLst>
                <a:latin typeface="Arial" charset="0"/>
                <a:cs typeface="Arial" charset="0"/>
              </a:rPr>
              <a:t>demora</a:t>
            </a:r>
            <a:r>
              <a:rPr lang="pt-BR" sz="1600" b="1" cap="all" dirty="0">
                <a:solidFill>
                  <a:schemeClr val="accent6"/>
                </a:solidFill>
                <a:latin typeface="Arial" charset="0"/>
                <a:cs typeface="Arial" charset="0"/>
              </a:rPr>
              <a:t>” permite essa avaliação.</a:t>
            </a:r>
          </a:p>
          <a:p>
            <a:r>
              <a:rPr lang="pt-BR" sz="1600" b="1" cap="all" dirty="0">
                <a:solidFill>
                  <a:schemeClr val="accent6"/>
                </a:solidFill>
                <a:latin typeface="Arial" charset="0"/>
                <a:cs typeface="Arial" charset="0"/>
              </a:rPr>
              <a:t> </a:t>
            </a:r>
          </a:p>
          <a:p>
            <a:r>
              <a:rPr lang="pt-BR" sz="1600" b="1" cap="all" dirty="0">
                <a:solidFill>
                  <a:schemeClr val="accent6"/>
                </a:solidFill>
                <a:latin typeface="Arial" charset="0"/>
                <a:cs typeface="Arial" charset="0"/>
              </a:rPr>
              <a:t>A notificação não deve ser necessária se o responsável demonstrar que impôs medidas relativas aos dados em questão que tornam os dados incompreensíveis para qualquer pessoa que não esteja autorizada a acessá-los</a:t>
            </a:r>
            <a:r>
              <a:rPr lang="pt-BR" sz="1600" b="1" cap="all" dirty="0" smtClean="0">
                <a:solidFill>
                  <a:schemeClr val="accent6"/>
                </a:solidFill>
                <a:latin typeface="Arial" charset="0"/>
                <a:cs typeface="Arial" charset="0"/>
              </a:rPr>
              <a:t>. </a:t>
            </a:r>
            <a:r>
              <a:rPr lang="pt-BR" sz="1600" b="1" cap="all" dirty="0">
                <a:solidFill>
                  <a:schemeClr val="accent6"/>
                </a:solidFill>
                <a:latin typeface="Arial" charset="0"/>
                <a:cs typeface="Arial" charset="0"/>
              </a:rPr>
              <a:t> </a:t>
            </a:r>
            <a:r>
              <a:rPr lang="pt-BR" sz="1600" b="1" cap="all" dirty="0" smtClean="0">
                <a:solidFill>
                  <a:schemeClr val="accent6"/>
                </a:solidFill>
                <a:latin typeface="Arial" charset="0"/>
                <a:cs typeface="Arial" charset="0"/>
              </a:rPr>
              <a:t>Por </a:t>
            </a:r>
            <a:r>
              <a:rPr lang="pt-BR" sz="1600" b="1" cap="all" dirty="0">
                <a:solidFill>
                  <a:schemeClr val="accent6"/>
                </a:solidFill>
                <a:latin typeface="Arial" charset="0"/>
                <a:cs typeface="Arial" charset="0"/>
              </a:rPr>
              <a:t>fim, os contratados devem ser obrigados a </a:t>
            </a:r>
            <a:r>
              <a:rPr lang="pt-BR" sz="1600" b="1" i="1" cap="all" dirty="0">
                <a:solidFill>
                  <a:schemeClr val="accent6"/>
                </a:solidFill>
                <a:effectLst>
                  <a:outerShdw blurRad="38100" dist="38100" dir="2700000" algn="tl">
                    <a:srgbClr val="000000">
                      <a:alpha val="43137"/>
                    </a:srgbClr>
                  </a:outerShdw>
                </a:effectLst>
                <a:latin typeface="Arial" charset="0"/>
                <a:cs typeface="Arial" charset="0"/>
              </a:rPr>
              <a:t>notificar apenas o responsável</a:t>
            </a:r>
            <a:r>
              <a:rPr lang="pt-BR" sz="1600" b="1" cap="all" dirty="0">
                <a:solidFill>
                  <a:schemeClr val="accent6"/>
                </a:solidFill>
                <a:latin typeface="Arial" charset="0"/>
                <a:cs typeface="Arial" charset="0"/>
              </a:rPr>
              <a:t>; que deve, então, ter a obrigação de enviar uma notificação adequada, conforme exigido pelo Projeto de Lei. </a:t>
            </a:r>
          </a:p>
        </p:txBody>
      </p:sp>
    </p:spTree>
    <p:extLst>
      <p:ext uri="{BB962C8B-B14F-4D97-AF65-F5344CB8AC3E}">
        <p14:creationId xmlns:p14="http://schemas.microsoft.com/office/powerpoint/2010/main" val="33539015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6093296"/>
            <a:ext cx="1152128" cy="562362"/>
          </a:xfrm>
          <a:prstGeom prst="rect">
            <a:avLst/>
          </a:prstGeom>
        </p:spPr>
      </p:pic>
      <p:sp>
        <p:nvSpPr>
          <p:cNvPr id="3" name="Retângulo 2"/>
          <p:cNvSpPr/>
          <p:nvPr/>
        </p:nvSpPr>
        <p:spPr>
          <a:xfrm>
            <a:off x="971600" y="400590"/>
            <a:ext cx="7038528" cy="5386090"/>
          </a:xfrm>
          <a:prstGeom prst="rect">
            <a:avLst/>
          </a:prstGeom>
        </p:spPr>
        <p:txBody>
          <a:bodyPr wrap="square">
            <a:spAutoFit/>
          </a:bodyPr>
          <a:lstStyle/>
          <a:p>
            <a:r>
              <a:rPr lang="pt-BR" sz="2000" b="1" i="1" cap="all" dirty="0" smtClean="0">
                <a:solidFill>
                  <a:schemeClr val="accent6"/>
                </a:solidFill>
                <a:effectLst>
                  <a:outerShdw blurRad="38100" dist="38100" dir="2700000" algn="tl">
                    <a:srgbClr val="000000">
                      <a:alpha val="43137"/>
                    </a:srgbClr>
                  </a:outerShdw>
                </a:effectLst>
                <a:latin typeface="Arial" charset="0"/>
                <a:cs typeface="Arial" charset="0"/>
              </a:rPr>
              <a:t> </a:t>
            </a:r>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Art.</a:t>
            </a:r>
            <a:r>
              <a:rPr lang="en-US" sz="2000" b="1" i="1" cap="all" dirty="0">
                <a:solidFill>
                  <a:schemeClr val="accent6"/>
                </a:solidFill>
                <a:effectLst>
                  <a:outerShdw blurRad="38100" dist="38100" dir="2700000" algn="tl">
                    <a:srgbClr val="000000">
                      <a:alpha val="43137"/>
                    </a:srgbClr>
                  </a:outerShdw>
                </a:effectLst>
                <a:latin typeface="Arial" charset="0"/>
                <a:cs typeface="Arial" charset="0"/>
              </a:rPr>
              <a:t> </a:t>
            </a:r>
            <a:r>
              <a:rPr lang="en-US" sz="2000" b="1" i="1" cap="all" dirty="0" smtClean="0">
                <a:solidFill>
                  <a:schemeClr val="accent6"/>
                </a:solidFill>
                <a:effectLst>
                  <a:outerShdw blurRad="38100" dist="38100" dir="2700000" algn="tl">
                    <a:srgbClr val="000000">
                      <a:alpha val="43137"/>
                    </a:srgbClr>
                  </a:outerShdw>
                </a:effectLst>
                <a:latin typeface="Arial" charset="0"/>
                <a:cs typeface="Arial" charset="0"/>
              </a:rPr>
              <a:t>25-</a:t>
            </a:r>
            <a:r>
              <a:rPr lang="pt-BR" sz="2000" b="1" i="1" cap="all" dirty="0" smtClean="0">
                <a:solidFill>
                  <a:schemeClr val="accent6"/>
                </a:solidFill>
                <a:effectLst>
                  <a:outerShdw blurRad="38100" dist="38100" dir="2700000" algn="tl">
                    <a:srgbClr val="000000">
                      <a:alpha val="43137"/>
                    </a:srgbClr>
                  </a:outerShdw>
                </a:effectLst>
                <a:latin typeface="Arial" charset="0"/>
                <a:cs typeface="Arial" charset="0"/>
              </a:rPr>
              <a:t>Transferência </a:t>
            </a:r>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internacional de dados</a:t>
            </a:r>
          </a:p>
          <a:p>
            <a:endParaRPr lang="pt-BR" sz="2000" b="1" i="1" cap="all" dirty="0">
              <a:solidFill>
                <a:schemeClr val="accent6"/>
              </a:solidFill>
              <a:effectLst>
                <a:outerShdw blurRad="38100" dist="38100" dir="2700000" algn="tl">
                  <a:srgbClr val="000000">
                    <a:alpha val="43137"/>
                  </a:srgbClr>
                </a:outerShdw>
              </a:effectLst>
              <a:latin typeface="Arial" charset="0"/>
              <a:cs typeface="Arial" charset="0"/>
            </a:endParaRPr>
          </a:p>
          <a:p>
            <a:r>
              <a:rPr lang="pt-BR" sz="1600" b="1" i="1" u="sng" cap="all" dirty="0" smtClean="0">
                <a:solidFill>
                  <a:srgbClr val="FF0000"/>
                </a:solidFill>
                <a:latin typeface="Arial" charset="0"/>
                <a:cs typeface="Arial" charset="0"/>
              </a:rPr>
              <a:t>CONSTATAÇÃO</a:t>
            </a:r>
            <a:r>
              <a:rPr lang="pt-BR" sz="1600" b="1" i="1" cap="all" dirty="0" smtClean="0">
                <a:solidFill>
                  <a:schemeClr val="accent6"/>
                </a:solidFill>
                <a:latin typeface="Arial" charset="0"/>
                <a:cs typeface="Arial" charset="0"/>
              </a:rPr>
              <a:t>:  </a:t>
            </a:r>
            <a:r>
              <a:rPr lang="pt-BR" sz="1600" b="1" cap="all" dirty="0" smtClean="0">
                <a:solidFill>
                  <a:schemeClr val="accent6"/>
                </a:solidFill>
                <a:latin typeface="Arial" charset="0"/>
                <a:cs typeface="Arial" charset="0"/>
              </a:rPr>
              <a:t> É </a:t>
            </a:r>
            <a:r>
              <a:rPr lang="pt-BR" sz="1600" b="1" cap="all" dirty="0">
                <a:solidFill>
                  <a:schemeClr val="accent6"/>
                </a:solidFill>
                <a:latin typeface="Arial" charset="0"/>
                <a:cs typeface="Arial" charset="0"/>
              </a:rPr>
              <a:t>importante assegurar uma proteção adequada dos dados pessoais exportados do Brasil.  Ao mesmo tempo, </a:t>
            </a:r>
            <a:r>
              <a:rPr lang="pt-BR" sz="1600" b="1" i="1" u="sng" cap="all" dirty="0">
                <a:solidFill>
                  <a:schemeClr val="accent6"/>
                </a:solidFill>
                <a:effectLst>
                  <a:outerShdw blurRad="38100" dist="38100" dir="2700000" algn="tl">
                    <a:srgbClr val="000000">
                      <a:alpha val="43137"/>
                    </a:srgbClr>
                  </a:outerShdw>
                </a:effectLst>
                <a:latin typeface="Arial" charset="0"/>
                <a:cs typeface="Arial" charset="0"/>
              </a:rPr>
              <a:t>a livre circulação de dados através das fronteiras</a:t>
            </a:r>
            <a:r>
              <a:rPr lang="pt-BR" sz="1600" b="1" cap="all" dirty="0">
                <a:solidFill>
                  <a:schemeClr val="accent6"/>
                </a:solidFill>
                <a:latin typeface="Arial" charset="0"/>
                <a:cs typeface="Arial" charset="0"/>
              </a:rPr>
              <a:t> é um aspecto essencial de praticamente todos os modelos de negócios hoje em dia e particularmente importante para os </a:t>
            </a:r>
            <a:r>
              <a:rPr lang="pt-BR" sz="1600" b="1" i="1" u="sng" cap="all" dirty="0">
                <a:solidFill>
                  <a:schemeClr val="accent6"/>
                </a:solidFill>
                <a:effectLst>
                  <a:outerShdw blurRad="38100" dist="38100" dir="2700000" algn="tl">
                    <a:srgbClr val="000000">
                      <a:alpha val="43137"/>
                    </a:srgbClr>
                  </a:outerShdw>
                </a:effectLst>
                <a:latin typeface="Arial" charset="0"/>
                <a:cs typeface="Arial" charset="0"/>
              </a:rPr>
              <a:t>serviços de nuvem </a:t>
            </a:r>
            <a:r>
              <a:rPr lang="pt-BR" sz="1600" b="1" cap="all" dirty="0">
                <a:solidFill>
                  <a:schemeClr val="accent6"/>
                </a:solidFill>
                <a:latin typeface="Arial" charset="0"/>
                <a:cs typeface="Arial" charset="0"/>
              </a:rPr>
              <a:t>que muitas vezes dependem de redes globais de centros de dados. </a:t>
            </a:r>
            <a:endParaRPr lang="pt-BR" sz="1600" b="1" cap="all" dirty="0" smtClean="0">
              <a:solidFill>
                <a:schemeClr val="accent6"/>
              </a:solidFill>
              <a:latin typeface="Arial" charset="0"/>
              <a:cs typeface="Arial" charset="0"/>
            </a:endParaRPr>
          </a:p>
          <a:p>
            <a:r>
              <a:rPr lang="pt-BR" sz="1600" b="1" cap="all" dirty="0" smtClean="0">
                <a:solidFill>
                  <a:schemeClr val="accent6"/>
                </a:solidFill>
                <a:latin typeface="Arial" charset="0"/>
                <a:cs typeface="Arial" charset="0"/>
              </a:rPr>
              <a:t>o </a:t>
            </a:r>
            <a:r>
              <a:rPr lang="pt-BR" sz="1600" b="1" cap="all" dirty="0">
                <a:solidFill>
                  <a:schemeClr val="accent6"/>
                </a:solidFill>
                <a:latin typeface="Arial" charset="0"/>
                <a:cs typeface="Arial" charset="0"/>
              </a:rPr>
              <a:t>Projeto de Lei não prevê qualquer mecanismo de transferência que possa ser usado para transferir dados para países “</a:t>
            </a:r>
            <a:r>
              <a:rPr lang="pt-BR" sz="1600" b="1" cap="all" dirty="0" smtClean="0">
                <a:solidFill>
                  <a:schemeClr val="accent6"/>
                </a:solidFill>
                <a:latin typeface="Arial" charset="0"/>
                <a:cs typeface="Arial" charset="0"/>
              </a:rPr>
              <a:t>não-adequados”.</a:t>
            </a:r>
            <a:endParaRPr lang="pt-BR" sz="1600" b="1" cap="all" dirty="0">
              <a:solidFill>
                <a:schemeClr val="accent6"/>
              </a:solidFill>
              <a:latin typeface="Arial" charset="0"/>
              <a:cs typeface="Arial" charset="0"/>
            </a:endParaRPr>
          </a:p>
          <a:p>
            <a:r>
              <a:rPr lang="pt-BR" sz="1600" b="1" cap="all" dirty="0" smtClean="0">
                <a:solidFill>
                  <a:schemeClr val="accent6"/>
                </a:solidFill>
                <a:latin typeface="Arial" charset="0"/>
                <a:cs typeface="Arial" charset="0"/>
              </a:rPr>
              <a:t>.  </a:t>
            </a:r>
          </a:p>
          <a:p>
            <a:endParaRPr lang="pt-BR" sz="1600" b="1" i="1" u="sng" cap="all" dirty="0" smtClean="0">
              <a:solidFill>
                <a:srgbClr val="FF0000"/>
              </a:solidFill>
              <a:latin typeface="Arial" charset="0"/>
              <a:cs typeface="Arial" charset="0"/>
            </a:endParaRPr>
          </a:p>
          <a:p>
            <a:r>
              <a:rPr lang="pt-BR" sz="1600" b="1" i="1" u="sng" cap="all" dirty="0" smtClean="0">
                <a:solidFill>
                  <a:srgbClr val="FF0000"/>
                </a:solidFill>
                <a:latin typeface="Arial" charset="0"/>
                <a:cs typeface="Arial" charset="0"/>
              </a:rPr>
              <a:t>SOLUÇÃO:</a:t>
            </a:r>
            <a:r>
              <a:rPr lang="pt-BR" sz="1600" b="1" cap="all" dirty="0">
                <a:solidFill>
                  <a:schemeClr val="accent6"/>
                </a:solidFill>
                <a:latin typeface="Arial" charset="0"/>
                <a:cs typeface="Arial" charset="0"/>
              </a:rPr>
              <a:t> </a:t>
            </a:r>
            <a:r>
              <a:rPr lang="pt-BR" sz="1600" b="1" cap="all" dirty="0" smtClean="0">
                <a:solidFill>
                  <a:schemeClr val="accent6"/>
                </a:solidFill>
                <a:latin typeface="Arial" charset="0"/>
                <a:cs typeface="Arial" charset="0"/>
              </a:rPr>
              <a:t> </a:t>
            </a:r>
            <a:r>
              <a:rPr lang="pt-BR" sz="1600" b="1" cap="all" dirty="0">
                <a:solidFill>
                  <a:schemeClr val="accent6"/>
                </a:solidFill>
                <a:latin typeface="Arial" charset="0"/>
                <a:cs typeface="Arial" charset="0"/>
              </a:rPr>
              <a:t>o artigo 25 deve incluir mecanismos de transferência de dados específicos que possam ser usados imediatamente após a aprovação do Projeto de Lei.  Esses mecanismos devem ser coerentes com as normas </a:t>
            </a:r>
            <a:r>
              <a:rPr lang="pt-BR" sz="1600" b="1" cap="all" dirty="0" smtClean="0">
                <a:solidFill>
                  <a:schemeClr val="accent6"/>
                </a:solidFill>
                <a:latin typeface="Arial" charset="0"/>
                <a:cs typeface="Arial" charset="0"/>
              </a:rPr>
              <a:t>internacionais</a:t>
            </a:r>
            <a:r>
              <a:rPr lang="pt-BR" sz="1600" b="1" cap="all" dirty="0">
                <a:solidFill>
                  <a:schemeClr val="accent6"/>
                </a:solidFill>
                <a:latin typeface="Arial" charset="0"/>
                <a:cs typeface="Arial" charset="0"/>
              </a:rPr>
              <a:t> </a:t>
            </a:r>
            <a:r>
              <a:rPr lang="pt-BR" sz="1600" b="1" cap="all" dirty="0" smtClean="0">
                <a:solidFill>
                  <a:schemeClr val="accent6"/>
                </a:solidFill>
                <a:latin typeface="Arial" charset="0"/>
                <a:cs typeface="Arial" charset="0"/>
              </a:rPr>
              <a:t>(chamados </a:t>
            </a:r>
            <a:r>
              <a:rPr lang="pt-BR" sz="1600" b="1" cap="all" dirty="0">
                <a:solidFill>
                  <a:schemeClr val="accent6"/>
                </a:solidFill>
                <a:latin typeface="Arial" charset="0"/>
                <a:cs typeface="Arial" charset="0"/>
              </a:rPr>
              <a:t>“cláusulas modelo</a:t>
            </a:r>
            <a:r>
              <a:rPr lang="pt-BR" sz="1600" b="1" cap="all" dirty="0" smtClean="0">
                <a:solidFill>
                  <a:schemeClr val="accent6"/>
                </a:solidFill>
                <a:latin typeface="Arial" charset="0"/>
                <a:cs typeface="Arial" charset="0"/>
              </a:rPr>
              <a:t>”)</a:t>
            </a:r>
            <a:endParaRPr lang="pt-BR" sz="1600" b="1" cap="all" dirty="0">
              <a:solidFill>
                <a:schemeClr val="accent6"/>
              </a:solidFill>
              <a:latin typeface="Arial" charset="0"/>
              <a:cs typeface="Arial" charset="0"/>
            </a:endParaRPr>
          </a:p>
          <a:p>
            <a:endParaRPr lang="pt-BR" sz="1600" b="1" cap="all" dirty="0" smtClean="0">
              <a:solidFill>
                <a:schemeClr val="accent6"/>
              </a:solidFill>
              <a:latin typeface="Arial" charset="0"/>
              <a:cs typeface="Arial" charset="0"/>
            </a:endParaRPr>
          </a:p>
        </p:txBody>
      </p:sp>
    </p:spTree>
    <p:extLst>
      <p:ext uri="{BB962C8B-B14F-4D97-AF65-F5344CB8AC3E}">
        <p14:creationId xmlns:p14="http://schemas.microsoft.com/office/powerpoint/2010/main" val="24020375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6093296"/>
            <a:ext cx="1152128" cy="562362"/>
          </a:xfrm>
          <a:prstGeom prst="rect">
            <a:avLst/>
          </a:prstGeom>
        </p:spPr>
      </p:pic>
      <p:sp>
        <p:nvSpPr>
          <p:cNvPr id="3" name="Retângulo 2"/>
          <p:cNvSpPr/>
          <p:nvPr/>
        </p:nvSpPr>
        <p:spPr>
          <a:xfrm>
            <a:off x="971600" y="400590"/>
            <a:ext cx="7038528" cy="4647426"/>
          </a:xfrm>
          <a:prstGeom prst="rect">
            <a:avLst/>
          </a:prstGeom>
        </p:spPr>
        <p:txBody>
          <a:bodyPr wrap="square">
            <a:spAutoFit/>
          </a:bodyPr>
          <a:lstStyle/>
          <a:p>
            <a:r>
              <a:rPr lang="pt-BR" sz="2000" b="1" i="1" cap="all" dirty="0" smtClean="0">
                <a:solidFill>
                  <a:schemeClr val="accent6"/>
                </a:solidFill>
                <a:effectLst>
                  <a:outerShdw blurRad="38100" dist="38100" dir="2700000" algn="tl">
                    <a:srgbClr val="000000">
                      <a:alpha val="43137"/>
                    </a:srgbClr>
                  </a:outerShdw>
                </a:effectLst>
                <a:latin typeface="Arial" charset="0"/>
                <a:cs typeface="Arial" charset="0"/>
              </a:rPr>
              <a:t> </a:t>
            </a:r>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Art.</a:t>
            </a:r>
            <a:r>
              <a:rPr lang="en-US" sz="2000" b="1" i="1" cap="all" dirty="0">
                <a:solidFill>
                  <a:schemeClr val="accent6"/>
                </a:solidFill>
                <a:effectLst>
                  <a:outerShdw blurRad="38100" dist="38100" dir="2700000" algn="tl">
                    <a:srgbClr val="000000">
                      <a:alpha val="43137"/>
                    </a:srgbClr>
                  </a:outerShdw>
                </a:effectLst>
                <a:latin typeface="Arial" charset="0"/>
                <a:cs typeface="Arial" charset="0"/>
              </a:rPr>
              <a:t> </a:t>
            </a:r>
            <a:r>
              <a:rPr lang="en-US" sz="2000" b="1" i="1" cap="all" dirty="0" smtClean="0">
                <a:solidFill>
                  <a:schemeClr val="accent6"/>
                </a:solidFill>
                <a:effectLst>
                  <a:outerShdw blurRad="38100" dist="38100" dir="2700000" algn="tl">
                    <a:srgbClr val="000000">
                      <a:alpha val="43137"/>
                    </a:srgbClr>
                  </a:outerShdw>
                </a:effectLst>
                <a:latin typeface="Arial" charset="0"/>
                <a:cs typeface="Arial" charset="0"/>
              </a:rPr>
              <a:t>26 - </a:t>
            </a:r>
            <a:r>
              <a:rPr lang="pt-BR" sz="2000" b="1" i="1" cap="all" dirty="0">
                <a:solidFill>
                  <a:schemeClr val="accent6"/>
                </a:solidFill>
                <a:effectLst>
                  <a:outerShdw blurRad="38100" dist="38100" dir="2700000" algn="tl">
                    <a:srgbClr val="000000">
                      <a:alpha val="43137"/>
                    </a:srgbClr>
                  </a:outerShdw>
                </a:effectLst>
                <a:latin typeface="Arial" charset="0"/>
                <a:cs typeface="Arial" charset="0"/>
              </a:rPr>
              <a:t>Tutela administrativa</a:t>
            </a:r>
          </a:p>
          <a:p>
            <a:endParaRPr lang="pt-BR" sz="2000" b="1" i="1" cap="all" dirty="0">
              <a:solidFill>
                <a:schemeClr val="accent6"/>
              </a:solidFill>
              <a:effectLst>
                <a:outerShdw blurRad="38100" dist="38100" dir="2700000" algn="tl">
                  <a:srgbClr val="000000">
                    <a:alpha val="43137"/>
                  </a:srgbClr>
                </a:outerShdw>
              </a:effectLst>
              <a:latin typeface="Arial" charset="0"/>
              <a:cs typeface="Arial" charset="0"/>
            </a:endParaRPr>
          </a:p>
          <a:p>
            <a:r>
              <a:rPr lang="pt-BR" sz="1600" b="1" i="1" u="sng" cap="all" dirty="0" smtClean="0">
                <a:solidFill>
                  <a:srgbClr val="FF0000"/>
                </a:solidFill>
                <a:latin typeface="Arial" charset="0"/>
                <a:cs typeface="Arial" charset="0"/>
              </a:rPr>
              <a:t>CONSTATAÇÃO</a:t>
            </a:r>
            <a:r>
              <a:rPr lang="pt-BR" sz="1600" b="1" i="1" cap="all" dirty="0" smtClean="0">
                <a:solidFill>
                  <a:schemeClr val="accent6"/>
                </a:solidFill>
                <a:latin typeface="Arial" charset="0"/>
                <a:cs typeface="Arial" charset="0"/>
              </a:rPr>
              <a:t>:  </a:t>
            </a:r>
            <a:r>
              <a:rPr lang="pt-BR" sz="1600" b="1" cap="all" dirty="0" smtClean="0">
                <a:solidFill>
                  <a:schemeClr val="accent6"/>
                </a:solidFill>
                <a:latin typeface="Arial" charset="0"/>
                <a:cs typeface="Arial" charset="0"/>
              </a:rPr>
              <a:t> </a:t>
            </a:r>
            <a:r>
              <a:rPr lang="pt-BR" sz="1600" b="1" cap="all" dirty="0">
                <a:solidFill>
                  <a:schemeClr val="accent6"/>
                </a:solidFill>
                <a:latin typeface="Arial" charset="0"/>
                <a:cs typeface="Arial" charset="0"/>
              </a:rPr>
              <a:t>Um sistema eficaz de proteção de dados requer uma </a:t>
            </a:r>
            <a:r>
              <a:rPr lang="pt-BR" sz="1600" b="1" i="1" u="sng" cap="all" dirty="0">
                <a:solidFill>
                  <a:schemeClr val="accent6"/>
                </a:solidFill>
                <a:effectLst>
                  <a:outerShdw blurRad="38100" dist="38100" dir="2700000" algn="tl">
                    <a:srgbClr val="000000">
                      <a:alpha val="43137"/>
                    </a:srgbClr>
                  </a:outerShdw>
                </a:effectLst>
                <a:latin typeface="Arial" charset="0"/>
                <a:cs typeface="Arial" charset="0"/>
              </a:rPr>
              <a:t>autoridade supervisora </a:t>
            </a:r>
            <a:r>
              <a:rPr lang="pt-BR" sz="1600" b="1" cap="all" dirty="0">
                <a:solidFill>
                  <a:schemeClr val="accent6"/>
                </a:solidFill>
                <a:latin typeface="Arial" charset="0"/>
                <a:cs typeface="Arial" charset="0"/>
              </a:rPr>
              <a:t>que possa orientar e ajudar os titulares a fazerem valer seus direitos e que possa fiscalizar o cumprimento da lei. </a:t>
            </a:r>
            <a:endParaRPr lang="pt-BR" sz="1600" b="1" cap="all" dirty="0" smtClean="0">
              <a:solidFill>
                <a:schemeClr val="accent6"/>
              </a:solidFill>
              <a:latin typeface="Arial" charset="0"/>
              <a:cs typeface="Arial" charset="0"/>
            </a:endParaRPr>
          </a:p>
          <a:p>
            <a:r>
              <a:rPr lang="pt-BR" sz="1600" b="1" cap="all" dirty="0" smtClean="0">
                <a:solidFill>
                  <a:schemeClr val="accent6"/>
                </a:solidFill>
                <a:latin typeface="Arial" charset="0"/>
                <a:cs typeface="Arial" charset="0"/>
              </a:rPr>
              <a:t>o Projeto, porém  </a:t>
            </a:r>
            <a:r>
              <a:rPr lang="pt-BR" sz="1600" b="1" i="1" u="sng" cap="all" dirty="0">
                <a:solidFill>
                  <a:schemeClr val="accent6"/>
                </a:solidFill>
                <a:effectLst>
                  <a:outerShdw blurRad="38100" dist="38100" dir="2700000" algn="tl">
                    <a:srgbClr val="000000">
                      <a:alpha val="43137"/>
                    </a:srgbClr>
                  </a:outerShdw>
                </a:effectLst>
                <a:latin typeface="Arial" charset="0"/>
                <a:cs typeface="Arial" charset="0"/>
              </a:rPr>
              <a:t>estabelece uma estrutura de supervisão complexa </a:t>
            </a:r>
            <a:r>
              <a:rPr lang="pt-BR" sz="1600" b="1" cap="all" dirty="0">
                <a:solidFill>
                  <a:schemeClr val="accent6"/>
                </a:solidFill>
                <a:latin typeface="Arial" charset="0"/>
                <a:cs typeface="Arial" charset="0"/>
              </a:rPr>
              <a:t>que concede competência concorrente ao Governo Federal, Estadual e Municipal.  Isso pode resultar em orientações inconsistentes e em ações de execução sendo tomadas em três níveis diferentes, causando confusão entre os titulares e os responsáveis quanto aos seus direitos e obrigações. </a:t>
            </a:r>
            <a:endParaRPr lang="pt-BR" sz="1600" b="1" cap="all" dirty="0" smtClean="0">
              <a:solidFill>
                <a:schemeClr val="accent6"/>
              </a:solidFill>
              <a:latin typeface="Arial" charset="0"/>
              <a:cs typeface="Arial" charset="0"/>
            </a:endParaRPr>
          </a:p>
          <a:p>
            <a:endParaRPr lang="pt-BR" sz="1600" b="1" cap="all" dirty="0">
              <a:solidFill>
                <a:schemeClr val="accent6"/>
              </a:solidFill>
              <a:latin typeface="Arial" charset="0"/>
              <a:cs typeface="Arial" charset="0"/>
            </a:endParaRPr>
          </a:p>
          <a:p>
            <a:r>
              <a:rPr lang="pt-BR" sz="1600" b="1" i="1" u="sng" cap="all" dirty="0" smtClean="0">
                <a:solidFill>
                  <a:srgbClr val="FF0000"/>
                </a:solidFill>
                <a:latin typeface="Arial" charset="0"/>
                <a:cs typeface="Arial" charset="0"/>
              </a:rPr>
              <a:t>SOLUÇÃO:</a:t>
            </a:r>
            <a:r>
              <a:rPr lang="pt-BR" sz="1600" b="1" cap="all" dirty="0">
                <a:solidFill>
                  <a:schemeClr val="accent6"/>
                </a:solidFill>
                <a:latin typeface="Arial" charset="0"/>
                <a:cs typeface="Arial" charset="0"/>
              </a:rPr>
              <a:t> </a:t>
            </a:r>
            <a:r>
              <a:rPr lang="pt-BR" sz="1600" b="1" cap="all" dirty="0" smtClean="0">
                <a:solidFill>
                  <a:schemeClr val="accent6"/>
                </a:solidFill>
                <a:latin typeface="Arial" charset="0"/>
                <a:cs typeface="Arial" charset="0"/>
              </a:rPr>
              <a:t> Estabelecer </a:t>
            </a:r>
            <a:r>
              <a:rPr lang="pt-BR" sz="1600" b="1" cap="all" dirty="0">
                <a:solidFill>
                  <a:schemeClr val="accent6"/>
                </a:solidFill>
                <a:latin typeface="Arial" charset="0"/>
                <a:cs typeface="Arial" charset="0"/>
              </a:rPr>
              <a:t>uma </a:t>
            </a:r>
            <a:r>
              <a:rPr lang="pt-BR" sz="1600" b="1" i="1" u="sng" cap="all" dirty="0">
                <a:solidFill>
                  <a:schemeClr val="accent6"/>
                </a:solidFill>
                <a:effectLst>
                  <a:outerShdw blurRad="38100" dist="38100" dir="2700000" algn="tl">
                    <a:srgbClr val="000000">
                      <a:alpha val="43137"/>
                    </a:srgbClr>
                  </a:outerShdw>
                </a:effectLst>
                <a:latin typeface="Arial" charset="0"/>
                <a:cs typeface="Arial" charset="0"/>
              </a:rPr>
              <a:t>autoridade reguladora central e independente </a:t>
            </a:r>
            <a:r>
              <a:rPr lang="pt-BR" sz="1600" b="1" cap="all" dirty="0">
                <a:solidFill>
                  <a:schemeClr val="accent6"/>
                </a:solidFill>
                <a:latin typeface="Arial" charset="0"/>
                <a:cs typeface="Arial" charset="0"/>
              </a:rPr>
              <a:t>que tenha o poder de emitir diretrizes, fiscalizar o cumprimento, e fazer cumprir as disposições do Projeto de Lei em todo o Brasil</a:t>
            </a:r>
            <a:r>
              <a:rPr lang="pt-BR" sz="1600" dirty="0"/>
              <a:t>. </a:t>
            </a:r>
            <a:endParaRPr lang="pt-BR" sz="1600" b="1" cap="all" dirty="0" smtClean="0">
              <a:solidFill>
                <a:schemeClr val="accent6"/>
              </a:solidFill>
              <a:latin typeface="Arial" charset="0"/>
              <a:cs typeface="Arial" charset="0"/>
            </a:endParaRPr>
          </a:p>
        </p:txBody>
      </p:sp>
    </p:spTree>
    <p:extLst>
      <p:ext uri="{BB962C8B-B14F-4D97-AF65-F5344CB8AC3E}">
        <p14:creationId xmlns:p14="http://schemas.microsoft.com/office/powerpoint/2010/main" val="9649856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6093296"/>
            <a:ext cx="1152128" cy="562362"/>
          </a:xfrm>
          <a:prstGeom prst="rect">
            <a:avLst/>
          </a:prstGeom>
        </p:spPr>
      </p:pic>
      <p:sp>
        <p:nvSpPr>
          <p:cNvPr id="3" name="Retângulo 2"/>
          <p:cNvSpPr/>
          <p:nvPr/>
        </p:nvSpPr>
        <p:spPr>
          <a:xfrm>
            <a:off x="971600" y="400590"/>
            <a:ext cx="7038528" cy="5616922"/>
          </a:xfrm>
          <a:prstGeom prst="rect">
            <a:avLst/>
          </a:prstGeom>
        </p:spPr>
        <p:txBody>
          <a:bodyPr wrap="square">
            <a:spAutoFit/>
          </a:bodyPr>
          <a:lstStyle/>
          <a:p>
            <a:r>
              <a:rPr lang="pt-BR" sz="1900" b="1" i="1" cap="all" dirty="0" smtClean="0">
                <a:solidFill>
                  <a:schemeClr val="accent6"/>
                </a:solidFill>
                <a:effectLst>
                  <a:outerShdw blurRad="38100" dist="38100" dir="2700000" algn="tl">
                    <a:srgbClr val="000000">
                      <a:alpha val="43137"/>
                    </a:srgbClr>
                  </a:outerShdw>
                </a:effectLst>
                <a:latin typeface="Arial" charset="0"/>
                <a:cs typeface="Arial" charset="0"/>
              </a:rPr>
              <a:t>Art</a:t>
            </a:r>
            <a:r>
              <a:rPr lang="pt-BR" sz="1900" b="1" i="1" cap="all" dirty="0">
                <a:solidFill>
                  <a:schemeClr val="accent6"/>
                </a:solidFill>
                <a:effectLst>
                  <a:outerShdw blurRad="38100" dist="38100" dir="2700000" algn="tl">
                    <a:srgbClr val="000000">
                      <a:alpha val="43137"/>
                    </a:srgbClr>
                  </a:outerShdw>
                </a:effectLst>
                <a:latin typeface="Arial" charset="0"/>
                <a:cs typeface="Arial" charset="0"/>
              </a:rPr>
              <a:t>.</a:t>
            </a:r>
            <a:r>
              <a:rPr lang="en-US" sz="1900" b="1" i="1" cap="all" dirty="0">
                <a:solidFill>
                  <a:schemeClr val="accent6"/>
                </a:solidFill>
                <a:effectLst>
                  <a:outerShdw blurRad="38100" dist="38100" dir="2700000" algn="tl">
                    <a:srgbClr val="000000">
                      <a:alpha val="43137"/>
                    </a:srgbClr>
                  </a:outerShdw>
                </a:effectLst>
                <a:latin typeface="Arial" charset="0"/>
                <a:cs typeface="Arial" charset="0"/>
              </a:rPr>
              <a:t> </a:t>
            </a:r>
            <a:r>
              <a:rPr lang="en-US" sz="1900" b="1" i="1" cap="all" dirty="0" smtClean="0">
                <a:solidFill>
                  <a:schemeClr val="accent6"/>
                </a:solidFill>
                <a:effectLst>
                  <a:outerShdw blurRad="38100" dist="38100" dir="2700000" algn="tl">
                    <a:srgbClr val="000000">
                      <a:alpha val="43137"/>
                    </a:srgbClr>
                  </a:outerShdw>
                </a:effectLst>
                <a:latin typeface="Arial" charset="0"/>
                <a:cs typeface="Arial" charset="0"/>
              </a:rPr>
              <a:t>18 - § 1º </a:t>
            </a:r>
            <a:r>
              <a:rPr lang="pt-BR" sz="1900" b="1" i="1" cap="all" dirty="0" smtClean="0">
                <a:solidFill>
                  <a:schemeClr val="accent6"/>
                </a:solidFill>
                <a:effectLst>
                  <a:outerShdw blurRad="38100" dist="38100" dir="2700000" algn="tl">
                    <a:srgbClr val="000000">
                      <a:alpha val="43137"/>
                    </a:srgbClr>
                  </a:outerShdw>
                </a:effectLst>
                <a:latin typeface="Arial" charset="0"/>
                <a:cs typeface="Arial" charset="0"/>
              </a:rPr>
              <a:t>Responsabilidade </a:t>
            </a:r>
            <a:r>
              <a:rPr lang="pt-BR" sz="1900" b="1" i="1" cap="all" dirty="0">
                <a:solidFill>
                  <a:schemeClr val="accent6"/>
                </a:solidFill>
                <a:effectLst>
                  <a:outerShdw blurRad="38100" dist="38100" dir="2700000" algn="tl">
                    <a:srgbClr val="000000">
                      <a:alpha val="43137"/>
                    </a:srgbClr>
                  </a:outerShdw>
                </a:effectLst>
                <a:latin typeface="Arial" charset="0"/>
                <a:cs typeface="Arial" charset="0"/>
              </a:rPr>
              <a:t>pelo cumprimento</a:t>
            </a:r>
          </a:p>
          <a:p>
            <a:endParaRPr lang="pt-BR" sz="2000" b="1" i="1" cap="all" dirty="0">
              <a:solidFill>
                <a:schemeClr val="accent6"/>
              </a:solidFill>
              <a:effectLst>
                <a:outerShdw blurRad="38100" dist="38100" dir="2700000" algn="tl">
                  <a:srgbClr val="000000">
                    <a:alpha val="43137"/>
                  </a:srgbClr>
                </a:outerShdw>
              </a:effectLst>
              <a:latin typeface="Arial" charset="0"/>
              <a:cs typeface="Arial" charset="0"/>
            </a:endParaRPr>
          </a:p>
          <a:p>
            <a:r>
              <a:rPr lang="pt-BR" sz="1600" b="1" i="1" u="sng" cap="all" dirty="0" smtClean="0">
                <a:solidFill>
                  <a:srgbClr val="FF0000"/>
                </a:solidFill>
                <a:latin typeface="Arial" charset="0"/>
                <a:cs typeface="Arial" charset="0"/>
              </a:rPr>
              <a:t>CONSTATAÇÃO</a:t>
            </a:r>
            <a:r>
              <a:rPr lang="pt-BR" sz="1600" b="1" i="1" cap="all" dirty="0" smtClean="0">
                <a:solidFill>
                  <a:schemeClr val="accent6"/>
                </a:solidFill>
                <a:latin typeface="Arial" charset="0"/>
                <a:cs typeface="Arial" charset="0"/>
              </a:rPr>
              <a:t>: </a:t>
            </a:r>
            <a:r>
              <a:rPr lang="pt-BR" sz="1600" b="1" cap="all" dirty="0" smtClean="0">
                <a:solidFill>
                  <a:schemeClr val="accent6"/>
                </a:solidFill>
                <a:latin typeface="Arial" charset="0"/>
                <a:cs typeface="Arial" charset="0"/>
              </a:rPr>
              <a:t>Projeto </a:t>
            </a:r>
            <a:r>
              <a:rPr lang="pt-BR" sz="1600" b="1" cap="all" dirty="0">
                <a:solidFill>
                  <a:schemeClr val="accent6"/>
                </a:solidFill>
                <a:latin typeface="Arial" charset="0"/>
                <a:cs typeface="Arial" charset="0"/>
              </a:rPr>
              <a:t>de Lei </a:t>
            </a:r>
            <a:r>
              <a:rPr lang="pt-BR" sz="1600" b="1" cap="all" dirty="0" smtClean="0">
                <a:solidFill>
                  <a:schemeClr val="accent6"/>
                </a:solidFill>
                <a:latin typeface="Arial" charset="0"/>
                <a:cs typeface="Arial" charset="0"/>
              </a:rPr>
              <a:t> não </a:t>
            </a:r>
            <a:r>
              <a:rPr lang="pt-BR" sz="1600" b="1" cap="all" dirty="0">
                <a:solidFill>
                  <a:schemeClr val="accent6"/>
                </a:solidFill>
                <a:latin typeface="Arial" charset="0"/>
                <a:cs typeface="Arial" charset="0"/>
              </a:rPr>
              <a:t>estabelece claramente os respectivos </a:t>
            </a:r>
            <a:r>
              <a:rPr lang="pt-BR" sz="1600" b="1" cap="all" dirty="0" smtClean="0">
                <a:solidFill>
                  <a:schemeClr val="accent6"/>
                </a:solidFill>
                <a:latin typeface="Arial" charset="0"/>
                <a:cs typeface="Arial" charset="0"/>
              </a:rPr>
              <a:t>papéis do “responsável</a:t>
            </a:r>
            <a:r>
              <a:rPr lang="pt-BR" sz="1600" b="1" cap="all" dirty="0">
                <a:solidFill>
                  <a:schemeClr val="accent6"/>
                </a:solidFill>
                <a:latin typeface="Arial" charset="0"/>
                <a:cs typeface="Arial" charset="0"/>
              </a:rPr>
              <a:t>” e “contratado</a:t>
            </a:r>
            <a:r>
              <a:rPr lang="pt-BR" sz="1600" b="1" cap="all" dirty="0" smtClean="0">
                <a:solidFill>
                  <a:schemeClr val="accent6"/>
                </a:solidFill>
                <a:latin typeface="Arial" charset="0"/>
                <a:cs typeface="Arial" charset="0"/>
              </a:rPr>
              <a:t>”</a:t>
            </a:r>
          </a:p>
          <a:p>
            <a:endParaRPr lang="pt-BR" sz="1600" b="1" cap="all" dirty="0">
              <a:solidFill>
                <a:schemeClr val="accent6"/>
              </a:solidFill>
              <a:latin typeface="Arial" charset="0"/>
              <a:cs typeface="Arial" charset="0"/>
            </a:endParaRPr>
          </a:p>
          <a:p>
            <a:r>
              <a:rPr lang="pt-BR" sz="1600" b="1" cap="all" dirty="0" smtClean="0">
                <a:solidFill>
                  <a:schemeClr val="accent6"/>
                </a:solidFill>
                <a:latin typeface="Arial" charset="0"/>
                <a:cs typeface="Arial" charset="0"/>
              </a:rPr>
              <a:t>o </a:t>
            </a:r>
            <a:r>
              <a:rPr lang="pt-BR" sz="1600" b="1" cap="all" dirty="0">
                <a:solidFill>
                  <a:schemeClr val="accent6"/>
                </a:solidFill>
                <a:latin typeface="Arial" charset="0"/>
                <a:cs typeface="Arial" charset="0"/>
              </a:rPr>
              <a:t>artigo 18, §</a:t>
            </a:r>
            <a:r>
              <a:rPr lang="pt-BR" sz="1600" b="1" cap="all" dirty="0" smtClean="0">
                <a:solidFill>
                  <a:schemeClr val="accent6"/>
                </a:solidFill>
                <a:latin typeface="Arial" charset="0"/>
                <a:cs typeface="Arial" charset="0"/>
              </a:rPr>
              <a:t>1º </a:t>
            </a:r>
            <a:r>
              <a:rPr lang="pt-BR" sz="1600" b="1" cap="all" dirty="0">
                <a:solidFill>
                  <a:schemeClr val="accent6"/>
                </a:solidFill>
                <a:latin typeface="Arial" charset="0"/>
                <a:cs typeface="Arial" charset="0"/>
              </a:rPr>
              <a:t>do Projeto de Lei </a:t>
            </a:r>
            <a:r>
              <a:rPr lang="pt-BR" sz="1600" b="1" i="1" u="sng" cap="all" dirty="0">
                <a:solidFill>
                  <a:schemeClr val="accent6"/>
                </a:solidFill>
                <a:effectLst>
                  <a:outerShdw blurRad="38100" dist="38100" dir="2700000" algn="tl">
                    <a:srgbClr val="000000">
                      <a:alpha val="43137"/>
                    </a:srgbClr>
                  </a:outerShdw>
                </a:effectLst>
                <a:latin typeface="Arial" charset="0"/>
                <a:cs typeface="Arial" charset="0"/>
              </a:rPr>
              <a:t>parece sugerir que todas as partes</a:t>
            </a:r>
            <a:r>
              <a:rPr lang="pt-BR" sz="1600" b="1" cap="all" dirty="0">
                <a:solidFill>
                  <a:schemeClr val="accent6"/>
                </a:solidFill>
                <a:latin typeface="Arial" charset="0"/>
                <a:cs typeface="Arial" charset="0"/>
              </a:rPr>
              <a:t> que têm acesso aos dados pessoais, uma vez que sejam comunicados ou interconectados entre si, estarão sujeitas às mesmas obrigações legais e regulamentares de um responsável.  Embora seja importante que todas as partes envolvidas no tratamento de dados pessoais </a:t>
            </a:r>
            <a:r>
              <a:rPr lang="pt-BR" sz="1600" b="1" cap="all" dirty="0" smtClean="0">
                <a:solidFill>
                  <a:schemeClr val="accent6"/>
                </a:solidFill>
                <a:latin typeface="Arial" charset="0"/>
                <a:cs typeface="Arial" charset="0"/>
              </a:rPr>
              <a:t>desempenhem </a:t>
            </a:r>
            <a:r>
              <a:rPr lang="pt-BR" sz="1600" b="1" cap="all" dirty="0">
                <a:solidFill>
                  <a:schemeClr val="accent6"/>
                </a:solidFill>
                <a:latin typeface="Arial" charset="0"/>
                <a:cs typeface="Arial" charset="0"/>
              </a:rPr>
              <a:t>um papel na proteção de dados, há uma série de obrigações previstas no Projeto de Lei que os contratados não estarão dispostos a cumprir.</a:t>
            </a:r>
          </a:p>
          <a:p>
            <a:endParaRPr lang="pt-BR" sz="1600" b="1" cap="all" dirty="0">
              <a:solidFill>
                <a:schemeClr val="accent6"/>
              </a:solidFill>
              <a:latin typeface="Arial" charset="0"/>
              <a:cs typeface="Arial" charset="0"/>
            </a:endParaRPr>
          </a:p>
          <a:p>
            <a:r>
              <a:rPr lang="pt-BR" sz="1600" b="1" i="1" u="sng" cap="all" dirty="0" smtClean="0">
                <a:solidFill>
                  <a:srgbClr val="FF0000"/>
                </a:solidFill>
                <a:latin typeface="Arial" charset="0"/>
                <a:cs typeface="Arial" charset="0"/>
              </a:rPr>
              <a:t>SOLUÇÃO:</a:t>
            </a:r>
            <a:r>
              <a:rPr lang="pt-BR" sz="1600" b="1" cap="all" dirty="0">
                <a:solidFill>
                  <a:schemeClr val="accent6"/>
                </a:solidFill>
                <a:latin typeface="Arial" charset="0"/>
                <a:cs typeface="Arial" charset="0"/>
              </a:rPr>
              <a:t> </a:t>
            </a:r>
            <a:r>
              <a:rPr lang="pt-BR" sz="1600" b="1" cap="all" dirty="0" smtClean="0">
                <a:solidFill>
                  <a:schemeClr val="accent6"/>
                </a:solidFill>
                <a:latin typeface="Arial" charset="0"/>
                <a:cs typeface="Arial" charset="0"/>
              </a:rPr>
              <a:t>O </a:t>
            </a:r>
            <a:r>
              <a:rPr lang="pt-BR" sz="1600" b="1" cap="all" dirty="0">
                <a:solidFill>
                  <a:schemeClr val="accent6"/>
                </a:solidFill>
                <a:latin typeface="Arial" charset="0"/>
                <a:cs typeface="Arial" charset="0"/>
              </a:rPr>
              <a:t>Projeto de Lei deve esclarecer que, </a:t>
            </a:r>
            <a:r>
              <a:rPr lang="pt-BR" sz="1600" b="1" i="1" u="sng" cap="all" dirty="0">
                <a:solidFill>
                  <a:schemeClr val="accent6"/>
                </a:solidFill>
                <a:effectLst>
                  <a:outerShdw blurRad="38100" dist="38100" dir="2700000" algn="tl">
                    <a:srgbClr val="000000">
                      <a:alpha val="43137"/>
                    </a:srgbClr>
                  </a:outerShdw>
                </a:effectLst>
                <a:latin typeface="Arial" charset="0"/>
                <a:cs typeface="Arial" charset="0"/>
              </a:rPr>
              <a:t>quando os contratados processam dados pessoais em nome de responsáveis</a:t>
            </a:r>
            <a:r>
              <a:rPr lang="pt-BR" sz="1600" b="1" cap="all" dirty="0">
                <a:solidFill>
                  <a:schemeClr val="accent6"/>
                </a:solidFill>
                <a:latin typeface="Arial" charset="0"/>
                <a:cs typeface="Arial" charset="0"/>
              </a:rPr>
              <a:t>, eles </a:t>
            </a:r>
            <a:r>
              <a:rPr lang="pt-BR" sz="1600" b="1" i="1" u="sng" cap="all" dirty="0">
                <a:solidFill>
                  <a:schemeClr val="accent6"/>
                </a:solidFill>
                <a:effectLst>
                  <a:outerShdw blurRad="38100" dist="38100" dir="2700000" algn="tl">
                    <a:srgbClr val="000000">
                      <a:alpha val="43137"/>
                    </a:srgbClr>
                  </a:outerShdw>
                </a:effectLst>
                <a:latin typeface="Arial" charset="0"/>
                <a:cs typeface="Arial" charset="0"/>
              </a:rPr>
              <a:t>devem cumprir com os requisitos de segurança.</a:t>
            </a:r>
            <a:r>
              <a:rPr lang="pt-BR" sz="1600" b="1" cap="all" dirty="0">
                <a:solidFill>
                  <a:schemeClr val="accent6"/>
                </a:solidFill>
                <a:latin typeface="Arial" charset="0"/>
                <a:cs typeface="Arial" charset="0"/>
              </a:rPr>
              <a:t>  Em relação a todos os demais requisitos, os responsáveis podem delegar essas responsabilidades aos contratados via contrato</a:t>
            </a:r>
            <a:r>
              <a:rPr lang="pt-BR" sz="1600" dirty="0" smtClean="0"/>
              <a:t>.</a:t>
            </a:r>
            <a:endParaRPr lang="pt-BR" sz="1600" b="1" cap="all" dirty="0" smtClean="0">
              <a:solidFill>
                <a:schemeClr val="accent6"/>
              </a:solidFill>
              <a:latin typeface="Arial" charset="0"/>
              <a:cs typeface="Arial" charset="0"/>
            </a:endParaRPr>
          </a:p>
        </p:txBody>
      </p:sp>
    </p:spTree>
    <p:extLst>
      <p:ext uri="{BB962C8B-B14F-4D97-AF65-F5344CB8AC3E}">
        <p14:creationId xmlns:p14="http://schemas.microsoft.com/office/powerpoint/2010/main" val="38286482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2" cstate="print">
            <a:extLst>
              <a:ext uri="{28A0092B-C50C-407E-A947-70E740481C1C}">
                <a14:useLocalDpi xmlns:a14="http://schemas.microsoft.com/office/drawing/2010/main" val="0"/>
              </a:ext>
            </a:extLst>
          </a:blip>
          <a:srcRect l="56311"/>
          <a:stretch/>
        </p:blipFill>
        <p:spPr>
          <a:xfrm>
            <a:off x="0" y="-16451"/>
            <a:ext cx="4508519" cy="6874449"/>
          </a:xfrm>
          <a:prstGeom prst="rect">
            <a:avLst/>
          </a:prstGeom>
        </p:spPr>
      </p:pic>
      <p:grpSp>
        <p:nvGrpSpPr>
          <p:cNvPr id="11" name="Grupo 10"/>
          <p:cNvGrpSpPr/>
          <p:nvPr/>
        </p:nvGrpSpPr>
        <p:grpSpPr>
          <a:xfrm>
            <a:off x="4512966" y="0"/>
            <a:ext cx="4631033" cy="1558992"/>
            <a:chOff x="4512966" y="370989"/>
            <a:chExt cx="4631033" cy="1558992"/>
          </a:xfrm>
        </p:grpSpPr>
        <p:sp>
          <p:nvSpPr>
            <p:cNvPr id="7" name="Retângulo 6"/>
            <p:cNvSpPr/>
            <p:nvPr/>
          </p:nvSpPr>
          <p:spPr>
            <a:xfrm>
              <a:off x="4512966" y="1667490"/>
              <a:ext cx="4631033" cy="262491"/>
            </a:xfrm>
            <a:prstGeom prst="rect">
              <a:avLst/>
            </a:prstGeom>
            <a:solidFill>
              <a:srgbClr val="FF00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4512966" y="370989"/>
              <a:ext cx="4631033" cy="1427747"/>
            </a:xfrm>
            <a:prstGeom prst="rect">
              <a:avLst/>
            </a:prstGeom>
            <a:solidFill>
              <a:srgbClr val="00206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pic>
        <p:nvPicPr>
          <p:cNvPr id="10" name="Imagem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40339" y="3597737"/>
            <a:ext cx="9143999" cy="180955"/>
          </a:xfrm>
          <a:prstGeom prst="rect">
            <a:avLst/>
          </a:prstGeom>
        </p:spPr>
      </p:pic>
      <p:pic>
        <p:nvPicPr>
          <p:cNvPr id="12" name="Image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761" y="577901"/>
            <a:ext cx="4508519" cy="5685744"/>
          </a:xfrm>
          <a:prstGeom prst="rect">
            <a:avLst/>
          </a:prstGeom>
        </p:spPr>
      </p:pic>
      <p:sp>
        <p:nvSpPr>
          <p:cNvPr id="13" name="CaixaDeTexto 12"/>
          <p:cNvSpPr txBox="1"/>
          <p:nvPr/>
        </p:nvSpPr>
        <p:spPr>
          <a:xfrm>
            <a:off x="1006998" y="452263"/>
            <a:ext cx="8967642" cy="1015663"/>
          </a:xfrm>
          <a:prstGeom prst="rect">
            <a:avLst/>
          </a:prstGeom>
          <a:noFill/>
        </p:spPr>
        <p:txBody>
          <a:bodyPr wrap="square" rtlCol="0">
            <a:spAutoFit/>
          </a:bodyPr>
          <a:lstStyle/>
          <a:p>
            <a:pPr algn="ctr"/>
            <a:r>
              <a:rPr lang="pt-BR" sz="6000" dirty="0" smtClean="0">
                <a:effectLst>
                  <a:outerShdw blurRad="38100" dist="38100" dir="2700000" algn="tl">
                    <a:srgbClr val="000000">
                      <a:alpha val="43137"/>
                    </a:srgbClr>
                  </a:outerShdw>
                </a:effectLst>
                <a:latin typeface="Segoe Light" panose="020B0302040504020203" pitchFamily="34" charset="0"/>
              </a:rPr>
              <a:t>O B R I G A D O!</a:t>
            </a:r>
            <a:endParaRPr lang="pt-BR" sz="6000" dirty="0">
              <a:effectLst>
                <a:outerShdw blurRad="38100" dist="38100" dir="2700000" algn="tl">
                  <a:srgbClr val="000000">
                    <a:alpha val="43137"/>
                  </a:srgbClr>
                </a:outerShdw>
              </a:effectLst>
              <a:latin typeface="Segoe Pro" panose="020B0502040504020203" pitchFamily="34" charset="0"/>
            </a:endParaRPr>
          </a:p>
        </p:txBody>
      </p:sp>
      <p:pic>
        <p:nvPicPr>
          <p:cNvPr id="17" name="Picture 2" descr="X:\Executivo\ABES - Genéricos\Material_ Marca 2012\Arquivos Open Box\VERSOES LOGOS\LOGO ABES + PILARES\jpg\cmyk\Logo_ABES_Pilares_Colorido.jpg"/>
          <p:cNvPicPr>
            <a:picLocks noChangeAspect="1" noChangeArrowheads="1"/>
          </p:cNvPicPr>
          <p:nvPr/>
        </p:nvPicPr>
        <p:blipFill>
          <a:blip r:embed="rId5" cstate="print"/>
          <a:srcRect/>
          <a:stretch>
            <a:fillRect/>
          </a:stretch>
        </p:blipFill>
        <p:spPr bwMode="auto">
          <a:xfrm>
            <a:off x="4909055" y="1888458"/>
            <a:ext cx="3838854" cy="1345629"/>
          </a:xfrm>
          <a:prstGeom prst="rect">
            <a:avLst/>
          </a:prstGeom>
          <a:noFill/>
        </p:spPr>
      </p:pic>
      <p:pic>
        <p:nvPicPr>
          <p:cNvPr id="24" name="Picture 3" descr="X:\Executivo\ABES - Genéricos\Material_ Marca 2012\Arquivos Open Box\LOGOS CENTRAL DE RELACIONAMENTO\jpg\cmyk\LogoCentralRelac_ABES_colorido.jpg"/>
          <p:cNvPicPr>
            <a:picLocks noChangeAspect="1" noChangeArrowheads="1"/>
          </p:cNvPicPr>
          <p:nvPr/>
        </p:nvPicPr>
        <p:blipFill>
          <a:blip r:embed="rId6" cstate="print"/>
          <a:srcRect/>
          <a:stretch>
            <a:fillRect/>
          </a:stretch>
        </p:blipFill>
        <p:spPr bwMode="auto">
          <a:xfrm>
            <a:off x="5299307" y="4131786"/>
            <a:ext cx="3106756" cy="1350176"/>
          </a:xfrm>
          <a:prstGeom prst="rect">
            <a:avLst/>
          </a:prstGeom>
          <a:noFill/>
        </p:spPr>
      </p:pic>
      <p:sp>
        <p:nvSpPr>
          <p:cNvPr id="25" name="CaixaDeTexto 24"/>
          <p:cNvSpPr txBox="1"/>
          <p:nvPr/>
        </p:nvSpPr>
        <p:spPr>
          <a:xfrm>
            <a:off x="5946828" y="5773383"/>
            <a:ext cx="1811714" cy="338554"/>
          </a:xfrm>
          <a:prstGeom prst="rect">
            <a:avLst/>
          </a:prstGeom>
          <a:noFill/>
        </p:spPr>
        <p:txBody>
          <a:bodyPr wrap="none" rtlCol="0">
            <a:spAutoFit/>
          </a:bodyPr>
          <a:lstStyle/>
          <a:p>
            <a:r>
              <a:rPr lang="pt-BR" sz="1600" b="1" dirty="0" smtClean="0">
                <a:solidFill>
                  <a:srgbClr val="002060"/>
                </a:solidFill>
              </a:rPr>
              <a:t>(55 11) 2161 - 2833</a:t>
            </a:r>
            <a:endParaRPr lang="pt-BR" sz="1600" b="1" dirty="0">
              <a:solidFill>
                <a:srgbClr val="002060"/>
              </a:solidFill>
            </a:endParaRPr>
          </a:p>
        </p:txBody>
      </p:sp>
      <p:sp>
        <p:nvSpPr>
          <p:cNvPr id="26" name="CaixaDeTexto 25"/>
          <p:cNvSpPr txBox="1"/>
          <p:nvPr/>
        </p:nvSpPr>
        <p:spPr>
          <a:xfrm>
            <a:off x="6095648" y="3163257"/>
            <a:ext cx="1655518" cy="338554"/>
          </a:xfrm>
          <a:prstGeom prst="rect">
            <a:avLst/>
          </a:prstGeom>
          <a:noFill/>
        </p:spPr>
        <p:txBody>
          <a:bodyPr wrap="none" rtlCol="0">
            <a:spAutoFit/>
          </a:bodyPr>
          <a:lstStyle/>
          <a:p>
            <a:r>
              <a:rPr lang="pt-BR" sz="1600" b="1" dirty="0" smtClean="0">
                <a:solidFill>
                  <a:srgbClr val="002060"/>
                </a:solidFill>
              </a:rPr>
              <a:t>www.abes.org.br</a:t>
            </a:r>
            <a:endParaRPr lang="pt-BR" sz="1600" b="1" dirty="0">
              <a:solidFill>
                <a:srgbClr val="002060"/>
              </a:solidFill>
            </a:endParaRPr>
          </a:p>
        </p:txBody>
      </p:sp>
    </p:spTree>
    <p:extLst>
      <p:ext uri="{BB962C8B-B14F-4D97-AF65-F5344CB8AC3E}">
        <p14:creationId xmlns:p14="http://schemas.microsoft.com/office/powerpoint/2010/main" val="1098295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rotWithShape="1">
          <a:blip r:embed="rId2" cstate="print">
            <a:extLst>
              <a:ext uri="{28A0092B-C50C-407E-A947-70E740481C1C}">
                <a14:useLocalDpi xmlns:a14="http://schemas.microsoft.com/office/drawing/2010/main" val="0"/>
              </a:ext>
            </a:extLst>
          </a:blip>
          <a:srcRect r="7767"/>
          <a:stretch/>
        </p:blipFill>
        <p:spPr>
          <a:xfrm>
            <a:off x="1" y="0"/>
            <a:ext cx="9144000" cy="6858000"/>
          </a:xfrm>
          <a:prstGeom prst="rect">
            <a:avLst/>
          </a:prstGeom>
        </p:spPr>
      </p:pic>
      <p:pic>
        <p:nvPicPr>
          <p:cNvPr id="4" name="Image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8920" y="770409"/>
            <a:ext cx="4814116" cy="6071136"/>
          </a:xfrm>
          <a:prstGeom prst="rect">
            <a:avLst/>
          </a:prstGeom>
        </p:spPr>
      </p:pic>
      <p:grpSp>
        <p:nvGrpSpPr>
          <p:cNvPr id="5" name="Grupo 4"/>
          <p:cNvGrpSpPr/>
          <p:nvPr/>
        </p:nvGrpSpPr>
        <p:grpSpPr>
          <a:xfrm>
            <a:off x="0" y="-1"/>
            <a:ext cx="9144000" cy="2948670"/>
            <a:chOff x="0" y="349623"/>
            <a:chExt cx="9144000" cy="2948670"/>
          </a:xfrm>
        </p:grpSpPr>
        <p:sp>
          <p:nvSpPr>
            <p:cNvPr id="6" name="Retângulo 5"/>
            <p:cNvSpPr/>
            <p:nvPr/>
          </p:nvSpPr>
          <p:spPr>
            <a:xfrm>
              <a:off x="0" y="2941946"/>
              <a:ext cx="9144000" cy="356347"/>
            </a:xfrm>
            <a:prstGeom prst="rect">
              <a:avLst/>
            </a:prstGeom>
            <a:solidFill>
              <a:srgbClr val="FF00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0" y="349623"/>
              <a:ext cx="9144000" cy="2770497"/>
            </a:xfrm>
            <a:prstGeom prst="rect">
              <a:avLst/>
            </a:prstGeom>
            <a:solidFill>
              <a:srgbClr val="00206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3" name="CaixaDeTexto 12"/>
          <p:cNvSpPr txBox="1"/>
          <p:nvPr/>
        </p:nvSpPr>
        <p:spPr>
          <a:xfrm>
            <a:off x="157476" y="208004"/>
            <a:ext cx="4768678" cy="584775"/>
          </a:xfrm>
          <a:prstGeom prst="rect">
            <a:avLst/>
          </a:prstGeom>
          <a:noFill/>
        </p:spPr>
        <p:txBody>
          <a:bodyPr wrap="none" rtlCol="0">
            <a:spAutoFit/>
          </a:bodyPr>
          <a:lstStyle/>
          <a:p>
            <a:r>
              <a:rPr lang="pt-BR" sz="3200" dirty="0" smtClean="0">
                <a:solidFill>
                  <a:schemeClr val="bg1"/>
                </a:solidFill>
                <a:latin typeface="Segoe Light" panose="020B0302040504020203" pitchFamily="34" charset="0"/>
              </a:rPr>
              <a:t>OS INVESTIMENTOS EM TI</a:t>
            </a:r>
            <a:endParaRPr lang="pt-BR" sz="2400" dirty="0">
              <a:solidFill>
                <a:schemeClr val="bg1"/>
              </a:solidFill>
              <a:latin typeface="Segoe Pro" panose="020B0502040504020203" pitchFamily="34" charset="0"/>
            </a:endParaRPr>
          </a:p>
        </p:txBody>
      </p:sp>
      <p:sp>
        <p:nvSpPr>
          <p:cNvPr id="16" name="CaixaDeTexto 15"/>
          <p:cNvSpPr txBox="1"/>
          <p:nvPr/>
        </p:nvSpPr>
        <p:spPr>
          <a:xfrm>
            <a:off x="1937981" y="636991"/>
            <a:ext cx="3223959" cy="1862048"/>
          </a:xfrm>
          <a:prstGeom prst="rect">
            <a:avLst/>
          </a:prstGeom>
          <a:noFill/>
        </p:spPr>
        <p:txBody>
          <a:bodyPr wrap="none" rtlCol="0">
            <a:spAutoFit/>
          </a:bodyPr>
          <a:lstStyle/>
          <a:p>
            <a:r>
              <a:rPr lang="pt-BR" sz="11500" dirty="0" smtClean="0">
                <a:solidFill>
                  <a:schemeClr val="bg1"/>
                </a:solidFill>
                <a:latin typeface="Segoe Light" panose="020B0302040504020203" pitchFamily="34" charset="0"/>
              </a:rPr>
              <a:t>2013</a:t>
            </a:r>
            <a:endParaRPr lang="pt-BR" sz="8800" dirty="0">
              <a:solidFill>
                <a:schemeClr val="bg1"/>
              </a:solidFill>
              <a:latin typeface="Segoe Pro" panose="020B0502040504020203" pitchFamily="34" charset="0"/>
            </a:endParaRPr>
          </a:p>
        </p:txBody>
      </p:sp>
      <p:pic>
        <p:nvPicPr>
          <p:cNvPr id="10" name="Imagem 9"/>
          <p:cNvPicPr>
            <a:picLocks noChangeAspect="1"/>
          </p:cNvPicPr>
          <p:nvPr/>
        </p:nvPicPr>
        <p:blipFill rotWithShape="1">
          <a:blip r:embed="rId4" cstate="print">
            <a:extLst>
              <a:ext uri="{28A0092B-C50C-407E-A947-70E740481C1C}">
                <a14:useLocalDpi xmlns:a14="http://schemas.microsoft.com/office/drawing/2010/main" val="0"/>
              </a:ext>
            </a:extLst>
          </a:blip>
          <a:srcRect r="36941"/>
          <a:stretch/>
        </p:blipFill>
        <p:spPr>
          <a:xfrm>
            <a:off x="157476" y="5959663"/>
            <a:ext cx="1566086" cy="637439"/>
          </a:xfrm>
          <a:prstGeom prst="rect">
            <a:avLst/>
          </a:prstGeom>
        </p:spPr>
      </p:pic>
    </p:spTree>
    <p:extLst>
      <p:ext uri="{BB962C8B-B14F-4D97-AF65-F5344CB8AC3E}">
        <p14:creationId xmlns:p14="http://schemas.microsoft.com/office/powerpoint/2010/main" val="17590054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o 10"/>
          <p:cNvGrpSpPr/>
          <p:nvPr/>
        </p:nvGrpSpPr>
        <p:grpSpPr>
          <a:xfrm>
            <a:off x="0" y="0"/>
            <a:ext cx="9144000" cy="1828799"/>
            <a:chOff x="0" y="349624"/>
            <a:chExt cx="9144000" cy="1828799"/>
          </a:xfrm>
        </p:grpSpPr>
        <p:sp>
          <p:nvSpPr>
            <p:cNvPr id="7" name="Retângulo 6"/>
            <p:cNvSpPr/>
            <p:nvPr/>
          </p:nvSpPr>
          <p:spPr>
            <a:xfrm>
              <a:off x="0" y="1822076"/>
              <a:ext cx="9144000" cy="356347"/>
            </a:xfrm>
            <a:prstGeom prst="rect">
              <a:avLst/>
            </a:prstGeom>
            <a:solidFill>
              <a:srgbClr val="FF00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349624"/>
              <a:ext cx="9144000" cy="1640542"/>
            </a:xfrm>
            <a:prstGeom prst="rect">
              <a:avLst/>
            </a:prstGeom>
            <a:solidFill>
              <a:srgbClr val="00206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7" name="CaixaDeTexto 16"/>
          <p:cNvSpPr txBox="1"/>
          <p:nvPr/>
        </p:nvSpPr>
        <p:spPr>
          <a:xfrm>
            <a:off x="157476" y="208004"/>
            <a:ext cx="2599045" cy="707886"/>
          </a:xfrm>
          <a:prstGeom prst="rect">
            <a:avLst/>
          </a:prstGeom>
          <a:noFill/>
        </p:spPr>
        <p:txBody>
          <a:bodyPr wrap="none" rtlCol="0">
            <a:spAutoFit/>
          </a:bodyPr>
          <a:lstStyle/>
          <a:p>
            <a:r>
              <a:rPr lang="pt-BR" sz="2000" dirty="0" smtClean="0">
                <a:solidFill>
                  <a:schemeClr val="bg1"/>
                </a:solidFill>
                <a:latin typeface="Segoe Light" panose="020B0302040504020203" pitchFamily="34" charset="0"/>
              </a:rPr>
              <a:t>INVESTIMENTO EM TI </a:t>
            </a:r>
          </a:p>
          <a:p>
            <a:r>
              <a:rPr lang="pt-BR" sz="2000" dirty="0" smtClean="0">
                <a:solidFill>
                  <a:schemeClr val="bg1"/>
                </a:solidFill>
                <a:latin typeface="Segoe Light" panose="020B0302040504020203" pitchFamily="34" charset="0"/>
              </a:rPr>
              <a:t>NO MUNDO | 2013</a:t>
            </a:r>
            <a:endParaRPr lang="pt-BR" sz="1600" dirty="0">
              <a:solidFill>
                <a:schemeClr val="bg1"/>
              </a:solidFill>
              <a:latin typeface="Segoe Pro" panose="020B0502040504020203" pitchFamily="34" charset="0"/>
            </a:endParaRPr>
          </a:p>
        </p:txBody>
      </p:sp>
      <p:sp>
        <p:nvSpPr>
          <p:cNvPr id="26" name="Retângulo 25"/>
          <p:cNvSpPr/>
          <p:nvPr/>
        </p:nvSpPr>
        <p:spPr>
          <a:xfrm>
            <a:off x="2756522" y="149277"/>
            <a:ext cx="6223706" cy="1134918"/>
          </a:xfrm>
          <a:prstGeom prst="rect">
            <a:avLst/>
          </a:prstGeom>
          <a:solidFill>
            <a:srgbClr val="101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Text Box 12"/>
          <p:cNvSpPr txBox="1">
            <a:spLocks noChangeArrowheads="1"/>
          </p:cNvSpPr>
          <p:nvPr/>
        </p:nvSpPr>
        <p:spPr bwMode="auto">
          <a:xfrm>
            <a:off x="3023590" y="316495"/>
            <a:ext cx="5689570" cy="738664"/>
          </a:xfrm>
          <a:prstGeom prst="rect">
            <a:avLst/>
          </a:prstGeom>
          <a:noFill/>
          <a:ln>
            <a:noFill/>
          </a:ln>
          <a:extLst/>
        </p:spPr>
        <p:txBody>
          <a:bodyPr wrap="square">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0"/>
              </a:spcBef>
              <a:spcAft>
                <a:spcPct val="0"/>
              </a:spcAft>
              <a:defRPr sz="2800" b="1">
                <a:solidFill>
                  <a:schemeClr val="tx1"/>
                </a:solidFill>
                <a:latin typeface="Arial" charset="0"/>
              </a:defRPr>
            </a:lvl6pPr>
            <a:lvl7pPr marL="2971800" indent="-228600" algn="ctr" eaLnBrk="0" fontAlgn="base" hangingPunct="0">
              <a:spcBef>
                <a:spcPct val="0"/>
              </a:spcBef>
              <a:spcAft>
                <a:spcPct val="0"/>
              </a:spcAft>
              <a:defRPr sz="2800" b="1">
                <a:solidFill>
                  <a:schemeClr val="tx1"/>
                </a:solidFill>
                <a:latin typeface="Arial" charset="0"/>
              </a:defRPr>
            </a:lvl7pPr>
            <a:lvl8pPr marL="3429000" indent="-228600" algn="ctr" eaLnBrk="0" fontAlgn="base" hangingPunct="0">
              <a:spcBef>
                <a:spcPct val="0"/>
              </a:spcBef>
              <a:spcAft>
                <a:spcPct val="0"/>
              </a:spcAft>
              <a:defRPr sz="2800" b="1">
                <a:solidFill>
                  <a:schemeClr val="tx1"/>
                </a:solidFill>
                <a:latin typeface="Arial" charset="0"/>
              </a:defRPr>
            </a:lvl8pPr>
            <a:lvl9pPr marL="3886200" indent="-228600" algn="ctr" eaLnBrk="0" fontAlgn="base" hangingPunct="0">
              <a:spcBef>
                <a:spcPct val="0"/>
              </a:spcBef>
              <a:spcAft>
                <a:spcPct val="0"/>
              </a:spcAft>
              <a:defRPr sz="2800" b="1">
                <a:solidFill>
                  <a:schemeClr val="tx1"/>
                </a:solidFill>
                <a:latin typeface="Arial" charset="0"/>
              </a:defRPr>
            </a:lvl9pPr>
          </a:lstStyle>
          <a:p>
            <a:pPr eaLnBrk="1" fontAlgn="auto" hangingPunct="1">
              <a:spcBef>
                <a:spcPts val="0"/>
              </a:spcBef>
              <a:spcAft>
                <a:spcPts val="0"/>
              </a:spcAft>
              <a:defRPr/>
            </a:pPr>
            <a:r>
              <a:rPr lang="pt-BR" dirty="0">
                <a:solidFill>
                  <a:schemeClr val="bg1"/>
                </a:solidFill>
                <a:latin typeface="Arial Narrow" panose="020B0606020202030204" pitchFamily="34" charset="0"/>
              </a:rPr>
              <a:t>Investimento Total = US$ 2,05 Trilhões</a:t>
            </a:r>
          </a:p>
          <a:p>
            <a:pPr eaLnBrk="1" fontAlgn="auto" hangingPunct="1">
              <a:spcBef>
                <a:spcPts val="0"/>
              </a:spcBef>
              <a:spcAft>
                <a:spcPts val="0"/>
              </a:spcAft>
              <a:defRPr/>
            </a:pPr>
            <a:r>
              <a:rPr lang="pt-BR" sz="1400" dirty="0" smtClean="0">
                <a:solidFill>
                  <a:srgbClr val="00B0F0"/>
                </a:solidFill>
                <a:latin typeface="Arial Narrow" pitchFamily="34" charset="0"/>
              </a:rPr>
              <a:t>(apenas mercado interno, excluídas exportações)</a:t>
            </a:r>
            <a:endParaRPr lang="pt-BR" sz="1400" dirty="0">
              <a:solidFill>
                <a:srgbClr val="00B0F0"/>
              </a:solidFill>
              <a:latin typeface="Arial Narrow" pitchFamily="34" charset="0"/>
            </a:endParaRPr>
          </a:p>
        </p:txBody>
      </p:sp>
      <p:pic>
        <p:nvPicPr>
          <p:cNvPr id="27" name="Imagem 26"/>
          <p:cNvPicPr>
            <a:picLocks noChangeAspect="1"/>
          </p:cNvPicPr>
          <p:nvPr/>
        </p:nvPicPr>
        <p:blipFill>
          <a:blip r:embed="rId2"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38312" y="1908867"/>
            <a:ext cx="7332991" cy="3483469"/>
          </a:xfrm>
          <a:prstGeom prst="rect">
            <a:avLst/>
          </a:prstGeom>
        </p:spPr>
      </p:pic>
      <p:pic>
        <p:nvPicPr>
          <p:cNvPr id="28" name="Imagem 2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485420">
            <a:off x="1822861" y="3767795"/>
            <a:ext cx="1243692" cy="664522"/>
          </a:xfrm>
          <a:prstGeom prst="rect">
            <a:avLst/>
          </a:prstGeom>
        </p:spPr>
      </p:pic>
      <p:pic>
        <p:nvPicPr>
          <p:cNvPr id="29" name="Imagem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028843">
            <a:off x="795119" y="4417941"/>
            <a:ext cx="924136" cy="685649"/>
          </a:xfrm>
          <a:prstGeom prst="rect">
            <a:avLst/>
          </a:prstGeom>
        </p:spPr>
      </p:pic>
      <p:grpSp>
        <p:nvGrpSpPr>
          <p:cNvPr id="30" name="Grupo 29"/>
          <p:cNvGrpSpPr/>
          <p:nvPr/>
        </p:nvGrpSpPr>
        <p:grpSpPr>
          <a:xfrm>
            <a:off x="7316711" y="2113893"/>
            <a:ext cx="1608925" cy="405262"/>
            <a:chOff x="7332991" y="1288456"/>
            <a:chExt cx="1608925" cy="405262"/>
          </a:xfrm>
        </p:grpSpPr>
        <p:sp>
          <p:nvSpPr>
            <p:cNvPr id="31" name="Rectangle 43"/>
            <p:cNvSpPr/>
            <p:nvPr/>
          </p:nvSpPr>
          <p:spPr bwMode="auto">
            <a:xfrm>
              <a:off x="7332991" y="1288456"/>
              <a:ext cx="1608925" cy="405262"/>
            </a:xfrm>
            <a:prstGeom prst="rect">
              <a:avLst/>
            </a:prstGeom>
            <a:solidFill>
              <a:srgbClr val="000000">
                <a:alpha val="42000"/>
              </a:srgbClr>
            </a:solidFill>
            <a:ln w="3175">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2" name="TextBox 53"/>
            <p:cNvSpPr txBox="1">
              <a:spLocks noChangeArrowheads="1"/>
            </p:cNvSpPr>
            <p:nvPr/>
          </p:nvSpPr>
          <p:spPr bwMode="auto">
            <a:xfrm>
              <a:off x="7332991" y="1288456"/>
              <a:ext cx="1049518" cy="369332"/>
            </a:xfrm>
            <a:prstGeom prst="rect">
              <a:avLst/>
            </a:prstGeom>
            <a:noFill/>
            <a:ln w="9525">
              <a:noFill/>
              <a:miter lim="800000"/>
              <a:headEnd/>
              <a:tailEnd/>
            </a:ln>
            <a:effectLst>
              <a:outerShdw blurRad="63500" sx="102000" sy="102000" algn="ctr" rotWithShape="0">
                <a:prstClr val="black">
                  <a:alpha val="40000"/>
                </a:prstClr>
              </a:outerShdw>
            </a:effectLst>
          </p:spPr>
          <p:txBody>
            <a:bodyPr wrap="none">
              <a:spAutoFit/>
            </a:bodyPr>
            <a:lstStyle/>
            <a:p>
              <a:r>
                <a:rPr lang="pt-BR" dirty="0" smtClean="0">
                  <a:solidFill>
                    <a:schemeClr val="bg1"/>
                  </a:solidFill>
                  <a:latin typeface="Arial Narrow" panose="020B0606020202030204" pitchFamily="34" charset="0"/>
                </a:rPr>
                <a:t>EUA - 659</a:t>
              </a:r>
              <a:endParaRPr lang="pt-BR" dirty="0">
                <a:solidFill>
                  <a:schemeClr val="bg1"/>
                </a:solidFill>
                <a:latin typeface="Arial Narrow" panose="020B0606020202030204" pitchFamily="34" charset="0"/>
              </a:endParaRPr>
            </a:p>
          </p:txBody>
        </p:sp>
      </p:grpSp>
      <p:grpSp>
        <p:nvGrpSpPr>
          <p:cNvPr id="33" name="Grupo 32"/>
          <p:cNvGrpSpPr/>
          <p:nvPr/>
        </p:nvGrpSpPr>
        <p:grpSpPr>
          <a:xfrm>
            <a:off x="7316711" y="2546336"/>
            <a:ext cx="1608925" cy="405262"/>
            <a:chOff x="7332991" y="1288456"/>
            <a:chExt cx="1608925" cy="405262"/>
          </a:xfrm>
        </p:grpSpPr>
        <p:sp>
          <p:nvSpPr>
            <p:cNvPr id="34" name="Rectangle 43"/>
            <p:cNvSpPr/>
            <p:nvPr/>
          </p:nvSpPr>
          <p:spPr bwMode="auto">
            <a:xfrm>
              <a:off x="7332991" y="1288456"/>
              <a:ext cx="1608925" cy="405262"/>
            </a:xfrm>
            <a:prstGeom prst="rect">
              <a:avLst/>
            </a:prstGeom>
            <a:solidFill>
              <a:srgbClr val="000000">
                <a:alpha val="42000"/>
              </a:srgbClr>
            </a:solidFill>
            <a:ln w="3175">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5" name="TextBox 53"/>
            <p:cNvSpPr txBox="1">
              <a:spLocks noChangeArrowheads="1"/>
            </p:cNvSpPr>
            <p:nvPr/>
          </p:nvSpPr>
          <p:spPr bwMode="auto">
            <a:xfrm>
              <a:off x="7332991" y="1288456"/>
              <a:ext cx="1188146" cy="369332"/>
            </a:xfrm>
            <a:prstGeom prst="rect">
              <a:avLst/>
            </a:prstGeom>
            <a:noFill/>
            <a:ln w="9525">
              <a:noFill/>
              <a:miter lim="800000"/>
              <a:headEnd/>
              <a:tailEnd/>
            </a:ln>
            <a:effectLst>
              <a:outerShdw blurRad="63500" sx="102000" sy="102000" algn="ctr" rotWithShape="0">
                <a:prstClr val="black">
                  <a:alpha val="40000"/>
                </a:prstClr>
              </a:outerShdw>
            </a:effectLst>
          </p:spPr>
          <p:txBody>
            <a:bodyPr wrap="none">
              <a:spAutoFit/>
            </a:bodyPr>
            <a:lstStyle/>
            <a:p>
              <a:r>
                <a:rPr lang="pt-BR" dirty="0" smtClean="0">
                  <a:solidFill>
                    <a:schemeClr val="bg1"/>
                  </a:solidFill>
                  <a:latin typeface="Arial Narrow" panose="020B0606020202030204" pitchFamily="34" charset="0"/>
                </a:rPr>
                <a:t>Japão - 178</a:t>
              </a:r>
              <a:endParaRPr lang="pt-BR" dirty="0">
                <a:solidFill>
                  <a:schemeClr val="bg1"/>
                </a:solidFill>
                <a:latin typeface="Arial Narrow" panose="020B0606020202030204" pitchFamily="34" charset="0"/>
              </a:endParaRPr>
            </a:p>
          </p:txBody>
        </p:sp>
      </p:grpSp>
      <p:grpSp>
        <p:nvGrpSpPr>
          <p:cNvPr id="36" name="Grupo 35"/>
          <p:cNvGrpSpPr/>
          <p:nvPr/>
        </p:nvGrpSpPr>
        <p:grpSpPr>
          <a:xfrm>
            <a:off x="7316711" y="2973435"/>
            <a:ext cx="1608925" cy="405262"/>
            <a:chOff x="7332991" y="1288456"/>
            <a:chExt cx="1608925" cy="405262"/>
          </a:xfrm>
        </p:grpSpPr>
        <p:sp>
          <p:nvSpPr>
            <p:cNvPr id="37" name="Rectangle 43"/>
            <p:cNvSpPr/>
            <p:nvPr/>
          </p:nvSpPr>
          <p:spPr bwMode="auto">
            <a:xfrm>
              <a:off x="7332991" y="1288456"/>
              <a:ext cx="1608925" cy="405262"/>
            </a:xfrm>
            <a:prstGeom prst="rect">
              <a:avLst/>
            </a:prstGeom>
            <a:solidFill>
              <a:srgbClr val="000000">
                <a:alpha val="42000"/>
              </a:srgbClr>
            </a:solidFill>
            <a:ln w="3175">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8" name="TextBox 53"/>
            <p:cNvSpPr txBox="1">
              <a:spLocks noChangeArrowheads="1"/>
            </p:cNvSpPr>
            <p:nvPr/>
          </p:nvSpPr>
          <p:spPr bwMode="auto">
            <a:xfrm>
              <a:off x="7332991" y="1288456"/>
              <a:ext cx="1165704" cy="369332"/>
            </a:xfrm>
            <a:prstGeom prst="rect">
              <a:avLst/>
            </a:prstGeom>
            <a:noFill/>
            <a:ln w="9525">
              <a:noFill/>
              <a:miter lim="800000"/>
              <a:headEnd/>
              <a:tailEnd/>
            </a:ln>
            <a:effectLst>
              <a:outerShdw blurRad="63500" sx="102000" sy="102000" algn="ctr" rotWithShape="0">
                <a:prstClr val="black">
                  <a:alpha val="40000"/>
                </a:prstClr>
              </a:outerShdw>
            </a:effectLst>
          </p:spPr>
          <p:txBody>
            <a:bodyPr wrap="none">
              <a:spAutoFit/>
            </a:bodyPr>
            <a:lstStyle/>
            <a:p>
              <a:r>
                <a:rPr lang="pt-BR" dirty="0" smtClean="0">
                  <a:solidFill>
                    <a:schemeClr val="bg1"/>
                  </a:solidFill>
                  <a:latin typeface="Arial Narrow" panose="020B0606020202030204" pitchFamily="34" charset="0"/>
                </a:rPr>
                <a:t>China - 175</a:t>
              </a:r>
              <a:endParaRPr lang="pt-BR" dirty="0">
                <a:solidFill>
                  <a:schemeClr val="bg1"/>
                </a:solidFill>
                <a:latin typeface="Arial Narrow" panose="020B0606020202030204" pitchFamily="34" charset="0"/>
              </a:endParaRPr>
            </a:p>
          </p:txBody>
        </p:sp>
      </p:grpSp>
      <p:grpSp>
        <p:nvGrpSpPr>
          <p:cNvPr id="39" name="Grupo 38"/>
          <p:cNvGrpSpPr/>
          <p:nvPr/>
        </p:nvGrpSpPr>
        <p:grpSpPr>
          <a:xfrm>
            <a:off x="7316711" y="3404124"/>
            <a:ext cx="1700081" cy="405262"/>
            <a:chOff x="7332991" y="1288456"/>
            <a:chExt cx="1700081" cy="405262"/>
          </a:xfrm>
        </p:grpSpPr>
        <p:sp>
          <p:nvSpPr>
            <p:cNvPr id="40" name="Rectangle 43"/>
            <p:cNvSpPr/>
            <p:nvPr/>
          </p:nvSpPr>
          <p:spPr bwMode="auto">
            <a:xfrm>
              <a:off x="7332991" y="1288456"/>
              <a:ext cx="1608925" cy="405262"/>
            </a:xfrm>
            <a:prstGeom prst="rect">
              <a:avLst/>
            </a:prstGeom>
            <a:solidFill>
              <a:srgbClr val="000000">
                <a:alpha val="42000"/>
              </a:srgbClr>
            </a:solidFill>
            <a:ln w="3175">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1" name="TextBox 53"/>
            <p:cNvSpPr txBox="1">
              <a:spLocks noChangeArrowheads="1"/>
            </p:cNvSpPr>
            <p:nvPr/>
          </p:nvSpPr>
          <p:spPr bwMode="auto">
            <a:xfrm>
              <a:off x="7332991" y="1288456"/>
              <a:ext cx="1700081" cy="369332"/>
            </a:xfrm>
            <a:prstGeom prst="rect">
              <a:avLst/>
            </a:prstGeom>
            <a:noFill/>
            <a:ln w="9525">
              <a:noFill/>
              <a:miter lim="800000"/>
              <a:headEnd/>
              <a:tailEnd/>
            </a:ln>
            <a:effectLst>
              <a:outerShdw blurRad="63500" sx="102000" sy="102000" algn="ctr" rotWithShape="0">
                <a:prstClr val="black">
                  <a:alpha val="40000"/>
                </a:prstClr>
              </a:outerShdw>
            </a:effectLst>
          </p:spPr>
          <p:txBody>
            <a:bodyPr wrap="none">
              <a:spAutoFit/>
            </a:bodyPr>
            <a:lstStyle/>
            <a:p>
              <a:r>
                <a:rPr lang="pt-BR" dirty="0" smtClean="0">
                  <a:solidFill>
                    <a:schemeClr val="bg1"/>
                  </a:solidFill>
                  <a:latin typeface="Arial Narrow" panose="020B0606020202030204" pitchFamily="34" charset="0"/>
                </a:rPr>
                <a:t>Reino Unido - 115</a:t>
              </a:r>
              <a:endParaRPr lang="pt-BR" dirty="0">
                <a:solidFill>
                  <a:schemeClr val="bg1"/>
                </a:solidFill>
                <a:latin typeface="Arial Narrow" panose="020B0606020202030204" pitchFamily="34" charset="0"/>
              </a:endParaRPr>
            </a:p>
          </p:txBody>
        </p:sp>
      </p:grpSp>
      <p:grpSp>
        <p:nvGrpSpPr>
          <p:cNvPr id="42" name="Grupo 41"/>
          <p:cNvGrpSpPr/>
          <p:nvPr/>
        </p:nvGrpSpPr>
        <p:grpSpPr>
          <a:xfrm>
            <a:off x="7315224" y="4243604"/>
            <a:ext cx="1608925" cy="405262"/>
            <a:chOff x="7332991" y="1288456"/>
            <a:chExt cx="1608925" cy="405262"/>
          </a:xfrm>
        </p:grpSpPr>
        <p:sp>
          <p:nvSpPr>
            <p:cNvPr id="43" name="Rectangle 43"/>
            <p:cNvSpPr/>
            <p:nvPr/>
          </p:nvSpPr>
          <p:spPr bwMode="auto">
            <a:xfrm>
              <a:off x="7332991" y="1288456"/>
              <a:ext cx="1608925" cy="405262"/>
            </a:xfrm>
            <a:prstGeom prst="rect">
              <a:avLst/>
            </a:prstGeom>
            <a:solidFill>
              <a:srgbClr val="000000">
                <a:alpha val="42000"/>
              </a:srgbClr>
            </a:solidFill>
            <a:ln w="3175">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4" name="TextBox 53"/>
            <p:cNvSpPr txBox="1">
              <a:spLocks noChangeArrowheads="1"/>
            </p:cNvSpPr>
            <p:nvPr/>
          </p:nvSpPr>
          <p:spPr bwMode="auto">
            <a:xfrm>
              <a:off x="7332991" y="1288456"/>
              <a:ext cx="1154483" cy="369332"/>
            </a:xfrm>
            <a:prstGeom prst="rect">
              <a:avLst/>
            </a:prstGeom>
            <a:noFill/>
            <a:ln w="9525">
              <a:noFill/>
              <a:miter lim="800000"/>
              <a:headEnd/>
              <a:tailEnd/>
            </a:ln>
            <a:effectLst>
              <a:outerShdw blurRad="63500" sx="102000" sy="102000" algn="ctr" rotWithShape="0">
                <a:prstClr val="black">
                  <a:alpha val="40000"/>
                </a:prstClr>
              </a:outerShdw>
            </a:effectLst>
          </p:spPr>
          <p:txBody>
            <a:bodyPr wrap="none">
              <a:spAutoFit/>
            </a:bodyPr>
            <a:lstStyle/>
            <a:p>
              <a:r>
                <a:rPr lang="pt-BR" dirty="0" smtClean="0">
                  <a:solidFill>
                    <a:schemeClr val="bg1"/>
                  </a:solidFill>
                  <a:latin typeface="Arial Narrow" panose="020B0606020202030204" pitchFamily="34" charset="0"/>
                </a:rPr>
                <a:t>França - 70</a:t>
              </a:r>
              <a:endParaRPr lang="pt-BR" dirty="0">
                <a:solidFill>
                  <a:schemeClr val="bg1"/>
                </a:solidFill>
                <a:latin typeface="Arial Narrow" panose="020B0606020202030204" pitchFamily="34" charset="0"/>
              </a:endParaRPr>
            </a:p>
          </p:txBody>
        </p:sp>
      </p:grpSp>
      <p:grpSp>
        <p:nvGrpSpPr>
          <p:cNvPr id="45" name="Grupo 44"/>
          <p:cNvGrpSpPr/>
          <p:nvPr/>
        </p:nvGrpSpPr>
        <p:grpSpPr>
          <a:xfrm>
            <a:off x="7315224" y="4676047"/>
            <a:ext cx="1608925" cy="405262"/>
            <a:chOff x="7332991" y="1288456"/>
            <a:chExt cx="1608925" cy="405262"/>
          </a:xfrm>
        </p:grpSpPr>
        <p:sp>
          <p:nvSpPr>
            <p:cNvPr id="46" name="Rectangle 43"/>
            <p:cNvSpPr/>
            <p:nvPr/>
          </p:nvSpPr>
          <p:spPr bwMode="auto">
            <a:xfrm>
              <a:off x="7332991" y="1288456"/>
              <a:ext cx="1608925" cy="405262"/>
            </a:xfrm>
            <a:prstGeom prst="rect">
              <a:avLst/>
            </a:prstGeom>
            <a:solidFill>
              <a:srgbClr val="000000">
                <a:alpha val="42000"/>
              </a:srgbClr>
            </a:solidFill>
            <a:ln w="3175">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7" name="TextBox 53"/>
            <p:cNvSpPr txBox="1">
              <a:spLocks noChangeArrowheads="1"/>
            </p:cNvSpPr>
            <p:nvPr/>
          </p:nvSpPr>
          <p:spPr bwMode="auto">
            <a:xfrm>
              <a:off x="7383231" y="1288456"/>
              <a:ext cx="1239442" cy="369332"/>
            </a:xfrm>
            <a:prstGeom prst="rect">
              <a:avLst/>
            </a:prstGeom>
            <a:noFill/>
            <a:ln w="9525">
              <a:noFill/>
              <a:miter lim="800000"/>
              <a:headEnd/>
              <a:tailEnd/>
            </a:ln>
            <a:effectLst>
              <a:outerShdw blurRad="63500" sx="102000" sy="102000" algn="ctr" rotWithShape="0">
                <a:prstClr val="black">
                  <a:alpha val="40000"/>
                </a:prstClr>
              </a:outerShdw>
            </a:effectLst>
          </p:spPr>
          <p:txBody>
            <a:bodyPr wrap="none">
              <a:spAutoFit/>
            </a:bodyPr>
            <a:lstStyle/>
            <a:p>
              <a:r>
                <a:rPr lang="pt-BR" dirty="0" smtClean="0">
                  <a:solidFill>
                    <a:schemeClr val="bg1"/>
                  </a:solidFill>
                  <a:latin typeface="Arial Narrow" panose="020B0606020202030204" pitchFamily="34" charset="0"/>
                </a:rPr>
                <a:t>Brasil – 61,6</a:t>
              </a:r>
              <a:endParaRPr lang="pt-BR" dirty="0">
                <a:solidFill>
                  <a:schemeClr val="bg1"/>
                </a:solidFill>
                <a:latin typeface="Arial Narrow" panose="020B0606020202030204" pitchFamily="34" charset="0"/>
              </a:endParaRPr>
            </a:p>
          </p:txBody>
        </p:sp>
      </p:grpSp>
      <p:grpSp>
        <p:nvGrpSpPr>
          <p:cNvPr id="48" name="Grupo 47"/>
          <p:cNvGrpSpPr/>
          <p:nvPr/>
        </p:nvGrpSpPr>
        <p:grpSpPr>
          <a:xfrm>
            <a:off x="7315224" y="5103146"/>
            <a:ext cx="1608925" cy="405262"/>
            <a:chOff x="7332991" y="1288456"/>
            <a:chExt cx="1608925" cy="405262"/>
          </a:xfrm>
        </p:grpSpPr>
        <p:sp>
          <p:nvSpPr>
            <p:cNvPr id="49" name="Rectangle 43"/>
            <p:cNvSpPr/>
            <p:nvPr/>
          </p:nvSpPr>
          <p:spPr bwMode="auto">
            <a:xfrm>
              <a:off x="7332991" y="1288456"/>
              <a:ext cx="1608925" cy="405262"/>
            </a:xfrm>
            <a:prstGeom prst="rect">
              <a:avLst/>
            </a:prstGeom>
            <a:solidFill>
              <a:srgbClr val="000000">
                <a:alpha val="42000"/>
              </a:srgbClr>
            </a:solidFill>
            <a:ln w="3175">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0" name="TextBox 53"/>
            <p:cNvSpPr txBox="1">
              <a:spLocks noChangeArrowheads="1"/>
            </p:cNvSpPr>
            <p:nvPr/>
          </p:nvSpPr>
          <p:spPr bwMode="auto">
            <a:xfrm>
              <a:off x="7332991" y="1288456"/>
              <a:ext cx="1229824" cy="369332"/>
            </a:xfrm>
            <a:prstGeom prst="rect">
              <a:avLst/>
            </a:prstGeom>
            <a:noFill/>
            <a:ln w="9525">
              <a:noFill/>
              <a:miter lim="800000"/>
              <a:headEnd/>
              <a:tailEnd/>
            </a:ln>
            <a:effectLst>
              <a:outerShdw blurRad="63500" sx="102000" sy="102000" algn="ctr" rotWithShape="0">
                <a:prstClr val="black">
                  <a:alpha val="40000"/>
                </a:prstClr>
              </a:outerShdw>
            </a:effectLst>
          </p:spPr>
          <p:txBody>
            <a:bodyPr wrap="none">
              <a:spAutoFit/>
            </a:bodyPr>
            <a:lstStyle/>
            <a:p>
              <a:r>
                <a:rPr lang="pt-BR" dirty="0" smtClean="0">
                  <a:solidFill>
                    <a:schemeClr val="bg1"/>
                  </a:solidFill>
                  <a:latin typeface="Arial Narrow" panose="020B0606020202030204" pitchFamily="34" charset="0"/>
                </a:rPr>
                <a:t>Canadá - 52</a:t>
              </a:r>
              <a:endParaRPr lang="pt-BR" dirty="0">
                <a:solidFill>
                  <a:schemeClr val="bg1"/>
                </a:solidFill>
                <a:latin typeface="Arial Narrow" panose="020B0606020202030204" pitchFamily="34" charset="0"/>
              </a:endParaRPr>
            </a:p>
          </p:txBody>
        </p:sp>
      </p:grpSp>
      <p:grpSp>
        <p:nvGrpSpPr>
          <p:cNvPr id="51" name="Grupo 50"/>
          <p:cNvGrpSpPr/>
          <p:nvPr/>
        </p:nvGrpSpPr>
        <p:grpSpPr>
          <a:xfrm>
            <a:off x="7315224" y="5535589"/>
            <a:ext cx="1608925" cy="405262"/>
            <a:chOff x="7332991" y="1288456"/>
            <a:chExt cx="1608925" cy="405262"/>
          </a:xfrm>
        </p:grpSpPr>
        <p:sp>
          <p:nvSpPr>
            <p:cNvPr id="52" name="Rectangle 43"/>
            <p:cNvSpPr/>
            <p:nvPr/>
          </p:nvSpPr>
          <p:spPr bwMode="auto">
            <a:xfrm>
              <a:off x="7332991" y="1288456"/>
              <a:ext cx="1608925" cy="405262"/>
            </a:xfrm>
            <a:prstGeom prst="rect">
              <a:avLst/>
            </a:prstGeom>
            <a:solidFill>
              <a:srgbClr val="000000">
                <a:alpha val="42000"/>
              </a:srgbClr>
            </a:solidFill>
            <a:ln w="3175">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3" name="TextBox 53"/>
            <p:cNvSpPr txBox="1">
              <a:spLocks noChangeArrowheads="1"/>
            </p:cNvSpPr>
            <p:nvPr/>
          </p:nvSpPr>
          <p:spPr bwMode="auto">
            <a:xfrm>
              <a:off x="7332991" y="1288456"/>
              <a:ext cx="1301959" cy="369332"/>
            </a:xfrm>
            <a:prstGeom prst="rect">
              <a:avLst/>
            </a:prstGeom>
            <a:noFill/>
            <a:ln w="9525">
              <a:noFill/>
              <a:miter lim="800000"/>
              <a:headEnd/>
              <a:tailEnd/>
            </a:ln>
            <a:effectLst>
              <a:outerShdw blurRad="63500" sx="102000" sy="102000" algn="ctr" rotWithShape="0">
                <a:prstClr val="black">
                  <a:alpha val="40000"/>
                </a:prstClr>
              </a:outerShdw>
            </a:effectLst>
          </p:spPr>
          <p:txBody>
            <a:bodyPr wrap="none">
              <a:spAutoFit/>
            </a:bodyPr>
            <a:lstStyle/>
            <a:p>
              <a:r>
                <a:rPr lang="pt-BR" dirty="0" smtClean="0">
                  <a:solidFill>
                    <a:schemeClr val="bg1"/>
                  </a:solidFill>
                  <a:latin typeface="Arial Narrow" panose="020B0606020202030204" pitchFamily="34" charset="0"/>
                </a:rPr>
                <a:t>Austrália - 43</a:t>
              </a:r>
              <a:endParaRPr lang="pt-BR" dirty="0">
                <a:solidFill>
                  <a:schemeClr val="bg1"/>
                </a:solidFill>
                <a:latin typeface="Arial Narrow" panose="020B0606020202030204" pitchFamily="34" charset="0"/>
              </a:endParaRPr>
            </a:p>
          </p:txBody>
        </p:sp>
      </p:grpSp>
      <p:grpSp>
        <p:nvGrpSpPr>
          <p:cNvPr id="54" name="Grupo 53"/>
          <p:cNvGrpSpPr/>
          <p:nvPr/>
        </p:nvGrpSpPr>
        <p:grpSpPr>
          <a:xfrm>
            <a:off x="7315224" y="5966153"/>
            <a:ext cx="1608925" cy="405262"/>
            <a:chOff x="7332991" y="1288456"/>
            <a:chExt cx="1608925" cy="405262"/>
          </a:xfrm>
        </p:grpSpPr>
        <p:sp>
          <p:nvSpPr>
            <p:cNvPr id="55" name="Rectangle 43"/>
            <p:cNvSpPr/>
            <p:nvPr/>
          </p:nvSpPr>
          <p:spPr bwMode="auto">
            <a:xfrm>
              <a:off x="7332991" y="1288456"/>
              <a:ext cx="1608925" cy="405262"/>
            </a:xfrm>
            <a:prstGeom prst="rect">
              <a:avLst/>
            </a:prstGeom>
            <a:solidFill>
              <a:srgbClr val="000000">
                <a:alpha val="42000"/>
              </a:srgbClr>
            </a:solidFill>
            <a:ln w="3175">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6" name="TextBox 53"/>
            <p:cNvSpPr txBox="1">
              <a:spLocks noChangeArrowheads="1"/>
            </p:cNvSpPr>
            <p:nvPr/>
          </p:nvSpPr>
          <p:spPr bwMode="auto">
            <a:xfrm>
              <a:off x="7332991" y="1288456"/>
              <a:ext cx="976549" cy="369332"/>
            </a:xfrm>
            <a:prstGeom prst="rect">
              <a:avLst/>
            </a:prstGeom>
            <a:noFill/>
            <a:ln w="9525">
              <a:noFill/>
              <a:miter lim="800000"/>
              <a:headEnd/>
              <a:tailEnd/>
            </a:ln>
            <a:effectLst>
              <a:outerShdw blurRad="63500" sx="102000" sy="102000" algn="ctr" rotWithShape="0">
                <a:prstClr val="black">
                  <a:alpha val="40000"/>
                </a:prstClr>
              </a:outerShdw>
            </a:effectLst>
          </p:spPr>
          <p:txBody>
            <a:bodyPr wrap="none">
              <a:spAutoFit/>
            </a:bodyPr>
            <a:lstStyle/>
            <a:p>
              <a:r>
                <a:rPr lang="pt-BR" dirty="0" smtClean="0">
                  <a:solidFill>
                    <a:schemeClr val="bg1"/>
                  </a:solidFill>
                  <a:latin typeface="Arial Narrow" panose="020B0606020202030204" pitchFamily="34" charset="0"/>
                </a:rPr>
                <a:t>Índia - 42</a:t>
              </a:r>
              <a:endParaRPr lang="pt-BR" dirty="0">
                <a:solidFill>
                  <a:schemeClr val="bg1"/>
                </a:solidFill>
                <a:latin typeface="Arial Narrow" panose="020B0606020202030204" pitchFamily="34" charset="0"/>
              </a:endParaRPr>
            </a:p>
          </p:txBody>
        </p:sp>
      </p:grpSp>
      <p:grpSp>
        <p:nvGrpSpPr>
          <p:cNvPr id="57" name="Grupo 56"/>
          <p:cNvGrpSpPr/>
          <p:nvPr/>
        </p:nvGrpSpPr>
        <p:grpSpPr>
          <a:xfrm>
            <a:off x="7316657" y="6398596"/>
            <a:ext cx="1608925" cy="405262"/>
            <a:chOff x="7332991" y="1288456"/>
            <a:chExt cx="1608925" cy="405262"/>
          </a:xfrm>
        </p:grpSpPr>
        <p:sp>
          <p:nvSpPr>
            <p:cNvPr id="58" name="Rectangle 43"/>
            <p:cNvSpPr/>
            <p:nvPr/>
          </p:nvSpPr>
          <p:spPr bwMode="auto">
            <a:xfrm>
              <a:off x="7332991" y="1288456"/>
              <a:ext cx="1608925" cy="405262"/>
            </a:xfrm>
            <a:prstGeom prst="rect">
              <a:avLst/>
            </a:prstGeom>
            <a:solidFill>
              <a:srgbClr val="C00000">
                <a:alpha val="86000"/>
              </a:srgbClr>
            </a:solidFill>
            <a:ln w="3175">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9" name="TextBox 53"/>
            <p:cNvSpPr txBox="1">
              <a:spLocks noChangeArrowheads="1"/>
            </p:cNvSpPr>
            <p:nvPr/>
          </p:nvSpPr>
          <p:spPr bwMode="auto">
            <a:xfrm>
              <a:off x="7332991" y="1288456"/>
              <a:ext cx="1239442" cy="369332"/>
            </a:xfrm>
            <a:prstGeom prst="rect">
              <a:avLst/>
            </a:prstGeom>
            <a:noFill/>
            <a:ln w="9525">
              <a:noFill/>
              <a:miter lim="800000"/>
              <a:headEnd/>
              <a:tailEnd/>
            </a:ln>
            <a:effectLst>
              <a:outerShdw blurRad="63500" sx="102000" sy="102000" algn="ctr" rotWithShape="0">
                <a:prstClr val="black">
                  <a:alpha val="40000"/>
                </a:prstClr>
              </a:outerShdw>
            </a:effectLst>
          </p:spPr>
          <p:txBody>
            <a:bodyPr wrap="none">
              <a:spAutoFit/>
            </a:bodyPr>
            <a:lstStyle/>
            <a:p>
              <a:r>
                <a:rPr lang="pt-BR" dirty="0" smtClean="0">
                  <a:solidFill>
                    <a:schemeClr val="bg1"/>
                  </a:solidFill>
                  <a:latin typeface="Arial Narrow" panose="020B0606020202030204" pitchFamily="34" charset="0"/>
                </a:rPr>
                <a:t>Outros - 558</a:t>
              </a:r>
              <a:endParaRPr lang="pt-BR" dirty="0">
                <a:solidFill>
                  <a:schemeClr val="bg1"/>
                </a:solidFill>
                <a:latin typeface="Arial Narrow" panose="020B0606020202030204" pitchFamily="34" charset="0"/>
              </a:endParaRPr>
            </a:p>
          </p:txBody>
        </p:sp>
      </p:grpSp>
      <p:grpSp>
        <p:nvGrpSpPr>
          <p:cNvPr id="60" name="Grupo 59"/>
          <p:cNvGrpSpPr/>
          <p:nvPr/>
        </p:nvGrpSpPr>
        <p:grpSpPr>
          <a:xfrm>
            <a:off x="7316711" y="3821924"/>
            <a:ext cx="1608925" cy="405262"/>
            <a:chOff x="7332991" y="1288456"/>
            <a:chExt cx="1608925" cy="405262"/>
          </a:xfrm>
        </p:grpSpPr>
        <p:sp>
          <p:nvSpPr>
            <p:cNvPr id="61" name="Rectangle 43"/>
            <p:cNvSpPr/>
            <p:nvPr/>
          </p:nvSpPr>
          <p:spPr bwMode="auto">
            <a:xfrm>
              <a:off x="7332991" y="1288456"/>
              <a:ext cx="1608925" cy="405262"/>
            </a:xfrm>
            <a:prstGeom prst="rect">
              <a:avLst/>
            </a:prstGeom>
            <a:solidFill>
              <a:srgbClr val="000000">
                <a:alpha val="42000"/>
              </a:srgbClr>
            </a:solidFill>
            <a:ln w="3175">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62" name="TextBox 53"/>
            <p:cNvSpPr txBox="1">
              <a:spLocks noChangeArrowheads="1"/>
            </p:cNvSpPr>
            <p:nvPr/>
          </p:nvSpPr>
          <p:spPr bwMode="auto">
            <a:xfrm>
              <a:off x="7332991" y="1288456"/>
              <a:ext cx="1418978" cy="369332"/>
            </a:xfrm>
            <a:prstGeom prst="rect">
              <a:avLst/>
            </a:prstGeom>
            <a:noFill/>
            <a:ln w="9525">
              <a:noFill/>
              <a:miter lim="800000"/>
              <a:headEnd/>
              <a:tailEnd/>
            </a:ln>
            <a:effectLst>
              <a:outerShdw blurRad="63500" sx="102000" sy="102000" algn="ctr" rotWithShape="0">
                <a:prstClr val="black">
                  <a:alpha val="40000"/>
                </a:prstClr>
              </a:outerShdw>
            </a:effectLst>
          </p:spPr>
          <p:txBody>
            <a:bodyPr wrap="none">
              <a:spAutoFit/>
            </a:bodyPr>
            <a:lstStyle/>
            <a:p>
              <a:r>
                <a:rPr lang="pt-BR" dirty="0" smtClean="0">
                  <a:solidFill>
                    <a:schemeClr val="bg1"/>
                  </a:solidFill>
                  <a:latin typeface="Arial Narrow" panose="020B0606020202030204" pitchFamily="34" charset="0"/>
                </a:rPr>
                <a:t>Alemanha - 96</a:t>
              </a:r>
              <a:endParaRPr lang="pt-BR" dirty="0">
                <a:solidFill>
                  <a:schemeClr val="bg1"/>
                </a:solidFill>
                <a:latin typeface="Arial Narrow" panose="020B0606020202030204" pitchFamily="34" charset="0"/>
              </a:endParaRPr>
            </a:p>
          </p:txBody>
        </p:sp>
      </p:grpSp>
      <p:sp>
        <p:nvSpPr>
          <p:cNvPr id="63" name="Rectangle 43"/>
          <p:cNvSpPr/>
          <p:nvPr/>
        </p:nvSpPr>
        <p:spPr bwMode="auto">
          <a:xfrm>
            <a:off x="7316711" y="4676047"/>
            <a:ext cx="92741" cy="403694"/>
          </a:xfrm>
          <a:prstGeom prst="rect">
            <a:avLst/>
          </a:prstGeom>
          <a:gradFill flip="none" rotWithShape="1">
            <a:gsLst>
              <a:gs pos="0">
                <a:srgbClr val="4CA329">
                  <a:shade val="30000"/>
                  <a:satMod val="115000"/>
                </a:srgbClr>
              </a:gs>
              <a:gs pos="50000">
                <a:srgbClr val="4CA329">
                  <a:shade val="67500"/>
                  <a:satMod val="115000"/>
                </a:srgbClr>
              </a:gs>
              <a:gs pos="100000">
                <a:srgbClr val="4CA329">
                  <a:shade val="100000"/>
                  <a:satMod val="115000"/>
                </a:srgbClr>
              </a:gs>
            </a:gsLst>
            <a:lin ang="13500000" scaled="1"/>
            <a:tileRect/>
          </a:gradFill>
          <a:ln w="3175">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64" name="Retângulo 63"/>
          <p:cNvSpPr/>
          <p:nvPr/>
        </p:nvSpPr>
        <p:spPr>
          <a:xfrm>
            <a:off x="7315224" y="1896248"/>
            <a:ext cx="1610412" cy="174091"/>
          </a:xfrm>
          <a:prstGeom prst="rect">
            <a:avLst/>
          </a:prstGeom>
          <a:solidFill>
            <a:schemeClr val="tx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dirty="0"/>
          </a:p>
        </p:txBody>
      </p:sp>
      <p:sp>
        <p:nvSpPr>
          <p:cNvPr id="65" name="CaixaDeTexto 64"/>
          <p:cNvSpPr txBox="1"/>
          <p:nvPr/>
        </p:nvSpPr>
        <p:spPr>
          <a:xfrm>
            <a:off x="7454279" y="1866104"/>
            <a:ext cx="1385316" cy="230832"/>
          </a:xfrm>
          <a:prstGeom prst="rect">
            <a:avLst/>
          </a:prstGeom>
          <a:noFill/>
        </p:spPr>
        <p:txBody>
          <a:bodyPr wrap="none" rtlCol="0">
            <a:spAutoFit/>
          </a:bodyPr>
          <a:lstStyle/>
          <a:p>
            <a:r>
              <a:rPr lang="pt-BR" sz="900" b="1" dirty="0" smtClean="0">
                <a:solidFill>
                  <a:schemeClr val="bg1"/>
                </a:solidFill>
              </a:rPr>
              <a:t>(Valores em US$ bilhões)</a:t>
            </a:r>
            <a:endParaRPr lang="pt-BR" sz="900" b="1" dirty="0">
              <a:solidFill>
                <a:schemeClr val="bg1"/>
              </a:solidFill>
            </a:endParaRPr>
          </a:p>
        </p:txBody>
      </p:sp>
      <p:grpSp>
        <p:nvGrpSpPr>
          <p:cNvPr id="66" name="Grupo 65"/>
          <p:cNvGrpSpPr/>
          <p:nvPr/>
        </p:nvGrpSpPr>
        <p:grpSpPr>
          <a:xfrm>
            <a:off x="264129" y="5381738"/>
            <a:ext cx="2026315" cy="493675"/>
            <a:chOff x="225817" y="5079483"/>
            <a:chExt cx="2026315" cy="493675"/>
          </a:xfrm>
        </p:grpSpPr>
        <p:sp>
          <p:nvSpPr>
            <p:cNvPr id="67" name="Retângulo 66"/>
            <p:cNvSpPr/>
            <p:nvPr/>
          </p:nvSpPr>
          <p:spPr>
            <a:xfrm>
              <a:off x="225817" y="5079483"/>
              <a:ext cx="2026315" cy="493675"/>
            </a:xfrm>
            <a:prstGeom prst="rect">
              <a:avLst/>
            </a:prstGeom>
            <a:solidFill>
              <a:srgbClr val="FFFF00">
                <a:alpha val="7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dirty="0"/>
            </a:p>
          </p:txBody>
        </p:sp>
        <p:pic>
          <p:nvPicPr>
            <p:cNvPr id="68" name="Imagem 6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701" y="5147729"/>
              <a:ext cx="1855025" cy="355305"/>
            </a:xfrm>
            <a:prstGeom prst="rect">
              <a:avLst/>
            </a:prstGeom>
          </p:spPr>
        </p:pic>
      </p:grpSp>
      <p:grpSp>
        <p:nvGrpSpPr>
          <p:cNvPr id="69" name="Grupo 68"/>
          <p:cNvGrpSpPr/>
          <p:nvPr/>
        </p:nvGrpSpPr>
        <p:grpSpPr>
          <a:xfrm>
            <a:off x="2435941" y="4436774"/>
            <a:ext cx="1082890" cy="1142859"/>
            <a:chOff x="2282611" y="4106333"/>
            <a:chExt cx="1082890" cy="1142859"/>
          </a:xfrm>
        </p:grpSpPr>
        <p:sp>
          <p:nvSpPr>
            <p:cNvPr id="70" name="Retângulo 69"/>
            <p:cNvSpPr/>
            <p:nvPr/>
          </p:nvSpPr>
          <p:spPr>
            <a:xfrm>
              <a:off x="2282611" y="4106333"/>
              <a:ext cx="1082890" cy="1142859"/>
            </a:xfrm>
            <a:prstGeom prst="rect">
              <a:avLst/>
            </a:prstGeom>
            <a:solidFill>
              <a:srgbClr val="00B050">
                <a:alpha val="7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dirty="0"/>
            </a:p>
          </p:txBody>
        </p:sp>
        <p:pic>
          <p:nvPicPr>
            <p:cNvPr id="71" name="Imagem 7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06571" y="4196864"/>
              <a:ext cx="829370" cy="1026576"/>
            </a:xfrm>
            <a:prstGeom prst="rect">
              <a:avLst/>
            </a:prstGeom>
          </p:spPr>
        </p:pic>
      </p:grpSp>
      <p:sp>
        <p:nvSpPr>
          <p:cNvPr id="72" name="Text Box 4"/>
          <p:cNvSpPr txBox="1">
            <a:spLocks noChangeArrowheads="1"/>
          </p:cNvSpPr>
          <p:nvPr/>
        </p:nvSpPr>
        <p:spPr bwMode="auto">
          <a:xfrm>
            <a:off x="157476" y="6506108"/>
            <a:ext cx="4761112" cy="276999"/>
          </a:xfrm>
          <a:prstGeom prst="rect">
            <a:avLst/>
          </a:prstGeom>
          <a:noFill/>
          <a:ln>
            <a:noFill/>
          </a:ln>
          <a:extLst/>
        </p:spPr>
        <p:txBody>
          <a:bodyPr wrap="none">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0"/>
              </a:spcBef>
              <a:spcAft>
                <a:spcPct val="0"/>
              </a:spcAft>
              <a:defRPr sz="2800" b="1">
                <a:solidFill>
                  <a:schemeClr val="tx1"/>
                </a:solidFill>
                <a:latin typeface="Arial" charset="0"/>
              </a:defRPr>
            </a:lvl6pPr>
            <a:lvl7pPr marL="2971800" indent="-228600" algn="ctr" eaLnBrk="0" fontAlgn="base" hangingPunct="0">
              <a:spcBef>
                <a:spcPct val="0"/>
              </a:spcBef>
              <a:spcAft>
                <a:spcPct val="0"/>
              </a:spcAft>
              <a:defRPr sz="2800" b="1">
                <a:solidFill>
                  <a:schemeClr val="tx1"/>
                </a:solidFill>
                <a:latin typeface="Arial" charset="0"/>
              </a:defRPr>
            </a:lvl7pPr>
            <a:lvl8pPr marL="3429000" indent="-228600" algn="ctr" eaLnBrk="0" fontAlgn="base" hangingPunct="0">
              <a:spcBef>
                <a:spcPct val="0"/>
              </a:spcBef>
              <a:spcAft>
                <a:spcPct val="0"/>
              </a:spcAft>
              <a:defRPr sz="2800" b="1">
                <a:solidFill>
                  <a:schemeClr val="tx1"/>
                </a:solidFill>
                <a:latin typeface="Arial" charset="0"/>
              </a:defRPr>
            </a:lvl8pPr>
            <a:lvl9pPr marL="3886200" indent="-228600" algn="ctr" eaLnBrk="0" fontAlgn="base" hangingPunct="0">
              <a:spcBef>
                <a:spcPct val="0"/>
              </a:spcBef>
              <a:spcAft>
                <a:spcPct val="0"/>
              </a:spcAft>
              <a:defRPr sz="2800" b="1">
                <a:solidFill>
                  <a:schemeClr val="tx1"/>
                </a:solidFill>
                <a:latin typeface="Arial" charset="0"/>
              </a:defRPr>
            </a:lvl9pPr>
          </a:lstStyle>
          <a:p>
            <a:pPr eaLnBrk="1" fontAlgn="auto" hangingPunct="1">
              <a:spcBef>
                <a:spcPts val="0"/>
              </a:spcBef>
              <a:spcAft>
                <a:spcPts val="0"/>
              </a:spcAft>
              <a:defRPr/>
            </a:pPr>
            <a:r>
              <a:rPr lang="pt-BR" sz="1200" dirty="0" smtClean="0">
                <a:latin typeface="+mn-lt"/>
                <a:cs typeface="+mn-cs"/>
              </a:rPr>
              <a:t>Fonte </a:t>
            </a:r>
            <a:r>
              <a:rPr lang="pt-BR" sz="1200" dirty="0">
                <a:latin typeface="+mn-lt"/>
                <a:cs typeface="+mn-cs"/>
              </a:rPr>
              <a:t>IDC – IT Black Book, Q4, </a:t>
            </a:r>
            <a:r>
              <a:rPr lang="pt-BR" sz="1200" dirty="0" smtClean="0">
                <a:latin typeface="+mn-lt"/>
                <a:cs typeface="+mn-cs"/>
              </a:rPr>
              <a:t>2013 </a:t>
            </a:r>
            <a:r>
              <a:rPr lang="pt-BR" sz="1200" dirty="0" smtClean="0">
                <a:latin typeface="+mn-lt"/>
              </a:rPr>
              <a:t>(mercado interno sem exportações)</a:t>
            </a:r>
            <a:endParaRPr lang="pt-BR" sz="1200" dirty="0">
              <a:latin typeface="+mn-lt"/>
              <a:cs typeface="+mn-cs"/>
            </a:endParaRPr>
          </a:p>
        </p:txBody>
      </p:sp>
      <p:pic>
        <p:nvPicPr>
          <p:cNvPr id="73" name="Picture 2" descr="X:\Executivo\ABES - Genéricos\Material_ Marca 2012\Arquivos Open Box\VERSOES LOGOS\LOGO ABES + PILARES\jpg\cmyk\Logo_ABES_Pilares_Colorido.jpg"/>
          <p:cNvPicPr>
            <a:picLocks noChangeAspect="1" noChangeArrowheads="1"/>
          </p:cNvPicPr>
          <p:nvPr/>
        </p:nvPicPr>
        <p:blipFill rotWithShape="1">
          <a:blip r:embed="rId7" cstate="print"/>
          <a:srcRect l="5115" t="13687" r="38115" b="13829"/>
          <a:stretch/>
        </p:blipFill>
        <p:spPr bwMode="auto">
          <a:xfrm>
            <a:off x="6210408" y="6304433"/>
            <a:ext cx="944880" cy="422883"/>
          </a:xfrm>
          <a:prstGeom prst="rect">
            <a:avLst/>
          </a:prstGeom>
          <a:noFill/>
        </p:spPr>
      </p:pic>
    </p:spTree>
    <p:extLst>
      <p:ext uri="{BB962C8B-B14F-4D97-AF65-F5344CB8AC3E}">
        <p14:creationId xmlns:p14="http://schemas.microsoft.com/office/powerpoint/2010/main" val="239211004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strips(upRight)">
                                      <p:cBhvr>
                                        <p:cTn id="7" dur="500"/>
                                        <p:tgtEl>
                                          <p:spTgt spid="28"/>
                                        </p:tgtEl>
                                      </p:cBhvr>
                                    </p:animEffect>
                                  </p:childTnLst>
                                </p:cTn>
                              </p:par>
                              <p:par>
                                <p:cTn id="8" presetID="53" presetClass="entr" presetSubtype="16" fill="hold" nodeType="withEffect">
                                  <p:stCondLst>
                                    <p:cond delay="0"/>
                                  </p:stCondLst>
                                  <p:childTnLst>
                                    <p:set>
                                      <p:cBhvr>
                                        <p:cTn id="9" dur="1" fill="hold">
                                          <p:stCondLst>
                                            <p:cond delay="0"/>
                                          </p:stCondLst>
                                        </p:cTn>
                                        <p:tgtEl>
                                          <p:spTgt spid="69"/>
                                        </p:tgtEl>
                                        <p:attrNameLst>
                                          <p:attrName>style.visibility</p:attrName>
                                        </p:attrNameLst>
                                      </p:cBhvr>
                                      <p:to>
                                        <p:strVal val="visible"/>
                                      </p:to>
                                    </p:set>
                                    <p:anim calcmode="lin" valueType="num">
                                      <p:cBhvr>
                                        <p:cTn id="10" dur="500" fill="hold"/>
                                        <p:tgtEl>
                                          <p:spTgt spid="69"/>
                                        </p:tgtEl>
                                        <p:attrNameLst>
                                          <p:attrName>ppt_w</p:attrName>
                                        </p:attrNameLst>
                                      </p:cBhvr>
                                      <p:tavLst>
                                        <p:tav tm="0">
                                          <p:val>
                                            <p:fltVal val="0"/>
                                          </p:val>
                                        </p:tav>
                                        <p:tav tm="100000">
                                          <p:val>
                                            <p:strVal val="#ppt_w"/>
                                          </p:val>
                                        </p:tav>
                                      </p:tavLst>
                                    </p:anim>
                                    <p:anim calcmode="lin" valueType="num">
                                      <p:cBhvr>
                                        <p:cTn id="11" dur="500" fill="hold"/>
                                        <p:tgtEl>
                                          <p:spTgt spid="69"/>
                                        </p:tgtEl>
                                        <p:attrNameLst>
                                          <p:attrName>ppt_h</p:attrName>
                                        </p:attrNameLst>
                                      </p:cBhvr>
                                      <p:tavLst>
                                        <p:tav tm="0">
                                          <p:val>
                                            <p:fltVal val="0"/>
                                          </p:val>
                                        </p:tav>
                                        <p:tav tm="100000">
                                          <p:val>
                                            <p:strVal val="#ppt_h"/>
                                          </p:val>
                                        </p:tav>
                                      </p:tavLst>
                                    </p:anim>
                                    <p:animEffect transition="in" filter="fade">
                                      <p:cBhvr>
                                        <p:cTn id="12" dur="500"/>
                                        <p:tgtEl>
                                          <p:spTgt spid="69"/>
                                        </p:tgtEl>
                                      </p:cBhvr>
                                    </p:animEffect>
                                  </p:childTnLst>
                                </p:cTn>
                              </p:par>
                            </p:childTnLst>
                          </p:cTn>
                        </p:par>
                        <p:par>
                          <p:cTn id="13" fill="hold">
                            <p:stCondLst>
                              <p:cond delay="500"/>
                            </p:stCondLst>
                            <p:childTnLst>
                              <p:par>
                                <p:cTn id="14" presetID="18" presetClass="entr" presetSubtype="12"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strips(downLeft)">
                                      <p:cBhvr>
                                        <p:cTn id="16" dur="500"/>
                                        <p:tgtEl>
                                          <p:spTgt spid="29"/>
                                        </p:tgtEl>
                                      </p:cBhvr>
                                    </p:animEffect>
                                  </p:childTnLst>
                                </p:cTn>
                              </p:par>
                              <p:par>
                                <p:cTn id="17" presetID="53" presetClass="entr" presetSubtype="16" fill="hold" nodeType="withEffect">
                                  <p:stCondLst>
                                    <p:cond delay="0"/>
                                  </p:stCondLst>
                                  <p:childTnLst>
                                    <p:set>
                                      <p:cBhvr>
                                        <p:cTn id="18" dur="1" fill="hold">
                                          <p:stCondLst>
                                            <p:cond delay="0"/>
                                          </p:stCondLst>
                                        </p:cTn>
                                        <p:tgtEl>
                                          <p:spTgt spid="66"/>
                                        </p:tgtEl>
                                        <p:attrNameLst>
                                          <p:attrName>style.visibility</p:attrName>
                                        </p:attrNameLst>
                                      </p:cBhvr>
                                      <p:to>
                                        <p:strVal val="visible"/>
                                      </p:to>
                                    </p:set>
                                    <p:anim calcmode="lin" valueType="num">
                                      <p:cBhvr>
                                        <p:cTn id="19" dur="500" fill="hold"/>
                                        <p:tgtEl>
                                          <p:spTgt spid="66"/>
                                        </p:tgtEl>
                                        <p:attrNameLst>
                                          <p:attrName>ppt_w</p:attrName>
                                        </p:attrNameLst>
                                      </p:cBhvr>
                                      <p:tavLst>
                                        <p:tav tm="0">
                                          <p:val>
                                            <p:fltVal val="0"/>
                                          </p:val>
                                        </p:tav>
                                        <p:tav tm="100000">
                                          <p:val>
                                            <p:strVal val="#ppt_w"/>
                                          </p:val>
                                        </p:tav>
                                      </p:tavLst>
                                    </p:anim>
                                    <p:anim calcmode="lin" valueType="num">
                                      <p:cBhvr>
                                        <p:cTn id="20" dur="500" fill="hold"/>
                                        <p:tgtEl>
                                          <p:spTgt spid="66"/>
                                        </p:tgtEl>
                                        <p:attrNameLst>
                                          <p:attrName>ppt_h</p:attrName>
                                        </p:attrNameLst>
                                      </p:cBhvr>
                                      <p:tavLst>
                                        <p:tav tm="0">
                                          <p:val>
                                            <p:fltVal val="0"/>
                                          </p:val>
                                        </p:tav>
                                        <p:tav tm="100000">
                                          <p:val>
                                            <p:strVal val="#ppt_h"/>
                                          </p:val>
                                        </p:tav>
                                      </p:tavLst>
                                    </p:anim>
                                    <p:animEffect transition="in" filter="fade">
                                      <p:cBhvr>
                                        <p:cTn id="21" dur="500"/>
                                        <p:tgtEl>
                                          <p:spTgt spid="66"/>
                                        </p:tgtEl>
                                      </p:cBhvr>
                                    </p:animEffect>
                                  </p:childTnLst>
                                </p:cTn>
                              </p:par>
                              <p:par>
                                <p:cTn id="22" presetID="12" presetClass="entr" presetSubtype="8" fill="hold" grpId="0" nodeType="with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additive="base">
                                        <p:cTn id="24" dur="500"/>
                                        <p:tgtEl>
                                          <p:spTgt spid="63"/>
                                        </p:tgtEl>
                                        <p:attrNameLst>
                                          <p:attrName>ppt_x</p:attrName>
                                        </p:attrNameLst>
                                      </p:cBhvr>
                                      <p:tavLst>
                                        <p:tav tm="0">
                                          <p:val>
                                            <p:strVal val="#ppt_x-#ppt_w*1.125000"/>
                                          </p:val>
                                        </p:tav>
                                        <p:tav tm="100000">
                                          <p:val>
                                            <p:strVal val="#ppt_x"/>
                                          </p:val>
                                        </p:tav>
                                      </p:tavLst>
                                    </p:anim>
                                    <p:animEffect transition="in" filter="wipe(right)">
                                      <p:cBhvr>
                                        <p:cTn id="2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 Box 4"/>
          <p:cNvSpPr txBox="1">
            <a:spLocks noChangeArrowheads="1"/>
          </p:cNvSpPr>
          <p:nvPr/>
        </p:nvSpPr>
        <p:spPr bwMode="auto">
          <a:xfrm>
            <a:off x="157476" y="6424557"/>
            <a:ext cx="2489464" cy="461665"/>
          </a:xfrm>
          <a:prstGeom prst="rect">
            <a:avLst/>
          </a:prstGeom>
          <a:noFill/>
          <a:ln>
            <a:noFill/>
          </a:ln>
          <a:extLst/>
        </p:spPr>
        <p:txBody>
          <a:bodyPr wrap="none">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0"/>
              </a:spcBef>
              <a:spcAft>
                <a:spcPct val="0"/>
              </a:spcAft>
              <a:defRPr sz="2800" b="1">
                <a:solidFill>
                  <a:schemeClr val="tx1"/>
                </a:solidFill>
                <a:latin typeface="Arial" charset="0"/>
              </a:defRPr>
            </a:lvl6pPr>
            <a:lvl7pPr marL="2971800" indent="-228600" algn="ctr" eaLnBrk="0" fontAlgn="base" hangingPunct="0">
              <a:spcBef>
                <a:spcPct val="0"/>
              </a:spcBef>
              <a:spcAft>
                <a:spcPct val="0"/>
              </a:spcAft>
              <a:defRPr sz="2800" b="1">
                <a:solidFill>
                  <a:schemeClr val="tx1"/>
                </a:solidFill>
                <a:latin typeface="Arial" charset="0"/>
              </a:defRPr>
            </a:lvl7pPr>
            <a:lvl8pPr marL="3429000" indent="-228600" algn="ctr" eaLnBrk="0" fontAlgn="base" hangingPunct="0">
              <a:spcBef>
                <a:spcPct val="0"/>
              </a:spcBef>
              <a:spcAft>
                <a:spcPct val="0"/>
              </a:spcAft>
              <a:defRPr sz="2800" b="1">
                <a:solidFill>
                  <a:schemeClr val="tx1"/>
                </a:solidFill>
                <a:latin typeface="Arial" charset="0"/>
              </a:defRPr>
            </a:lvl8pPr>
            <a:lvl9pPr marL="3886200" indent="-228600" algn="ctr" eaLnBrk="0" fontAlgn="base" hangingPunct="0">
              <a:spcBef>
                <a:spcPct val="0"/>
              </a:spcBef>
              <a:spcAft>
                <a:spcPct val="0"/>
              </a:spcAft>
              <a:defRPr sz="2800" b="1">
                <a:solidFill>
                  <a:schemeClr val="tx1"/>
                </a:solidFill>
                <a:latin typeface="Arial" charset="0"/>
              </a:defRPr>
            </a:lvl9pPr>
          </a:lstStyle>
          <a:p>
            <a:pPr eaLnBrk="1" fontAlgn="auto" hangingPunct="1">
              <a:spcBef>
                <a:spcPts val="0"/>
              </a:spcBef>
              <a:spcAft>
                <a:spcPts val="0"/>
              </a:spcAft>
              <a:defRPr/>
            </a:pPr>
            <a:r>
              <a:rPr lang="pt-BR" sz="1200" dirty="0" smtClean="0">
                <a:latin typeface="+mn-lt"/>
                <a:cs typeface="+mn-cs"/>
              </a:rPr>
              <a:t>Fonte </a:t>
            </a:r>
            <a:r>
              <a:rPr lang="pt-BR" sz="1200" dirty="0">
                <a:latin typeface="+mn-lt"/>
                <a:cs typeface="+mn-cs"/>
              </a:rPr>
              <a:t>IDC – IT Black Book, Q4, </a:t>
            </a:r>
            <a:r>
              <a:rPr lang="pt-BR" sz="1200" dirty="0" smtClean="0">
                <a:latin typeface="+mn-lt"/>
                <a:cs typeface="+mn-cs"/>
              </a:rPr>
              <a:t>2013 </a:t>
            </a:r>
          </a:p>
          <a:p>
            <a:pPr eaLnBrk="1" fontAlgn="auto" hangingPunct="1">
              <a:spcBef>
                <a:spcPts val="0"/>
              </a:spcBef>
              <a:spcAft>
                <a:spcPts val="0"/>
              </a:spcAft>
              <a:defRPr/>
            </a:pPr>
            <a:r>
              <a:rPr lang="pt-BR" sz="1200" dirty="0" smtClean="0">
                <a:latin typeface="+mn-lt"/>
              </a:rPr>
              <a:t>(mercado interno sem exportações)</a:t>
            </a:r>
            <a:endParaRPr lang="pt-BR" sz="1200" dirty="0">
              <a:latin typeface="+mn-lt"/>
              <a:cs typeface="+mn-cs"/>
            </a:endParaRPr>
          </a:p>
        </p:txBody>
      </p:sp>
      <p:pic>
        <p:nvPicPr>
          <p:cNvPr id="16" name="Imagem 15"/>
          <p:cNvPicPr>
            <a:picLocks noChangeAspect="1"/>
          </p:cNvPicPr>
          <p:nvPr/>
        </p:nvPicPr>
        <p:blipFill rotWithShape="1">
          <a:blip r:embed="rId2" cstate="email">
            <a:duotone>
              <a:schemeClr val="accent1">
                <a:shade val="45000"/>
                <a:satMod val="135000"/>
              </a:schemeClr>
              <a:prstClr val="white"/>
            </a:duotone>
            <a:extLst>
              <a:ext uri="{28A0092B-C50C-407E-A947-70E740481C1C}">
                <a14:useLocalDpi xmlns:a14="http://schemas.microsoft.com/office/drawing/2010/main"/>
              </a:ext>
            </a:extLst>
          </a:blip>
          <a:srcRect l="22121"/>
          <a:stretch/>
        </p:blipFill>
        <p:spPr>
          <a:xfrm>
            <a:off x="-27296" y="1792019"/>
            <a:ext cx="3270224" cy="4420761"/>
          </a:xfrm>
          <a:prstGeom prst="rect">
            <a:avLst/>
          </a:prstGeom>
        </p:spPr>
      </p:pic>
      <p:grpSp>
        <p:nvGrpSpPr>
          <p:cNvPr id="9" name="Grupo 8"/>
          <p:cNvGrpSpPr/>
          <p:nvPr/>
        </p:nvGrpSpPr>
        <p:grpSpPr>
          <a:xfrm>
            <a:off x="5055963" y="1605627"/>
            <a:ext cx="2358189" cy="2085474"/>
            <a:chOff x="5055963" y="1605627"/>
            <a:chExt cx="2358189" cy="2085474"/>
          </a:xfrm>
        </p:grpSpPr>
        <p:sp>
          <p:nvSpPr>
            <p:cNvPr id="69" name="Hexágono 68"/>
            <p:cNvSpPr/>
            <p:nvPr/>
          </p:nvSpPr>
          <p:spPr>
            <a:xfrm>
              <a:off x="5055963" y="1605627"/>
              <a:ext cx="2358189" cy="2085474"/>
            </a:xfrm>
            <a:prstGeom prst="hexagon">
              <a:avLst/>
            </a:prstGeom>
            <a:solidFill>
              <a:schemeClr val="bg1">
                <a:lumMod val="75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TextBox 53"/>
            <p:cNvSpPr txBox="1">
              <a:spLocks noChangeArrowheads="1"/>
            </p:cNvSpPr>
            <p:nvPr/>
          </p:nvSpPr>
          <p:spPr bwMode="auto">
            <a:xfrm>
              <a:off x="5610207" y="1850436"/>
              <a:ext cx="1282723" cy="523220"/>
            </a:xfrm>
            <a:prstGeom prst="rect">
              <a:avLst/>
            </a:prstGeom>
            <a:noFill/>
            <a:ln w="9525">
              <a:noFill/>
              <a:miter lim="800000"/>
              <a:headEnd/>
              <a:tailEnd/>
            </a:ln>
            <a:effectLst>
              <a:outerShdw blurRad="63500" sx="102000" sy="102000" algn="ctr" rotWithShape="0">
                <a:prstClr val="black">
                  <a:alpha val="40000"/>
                </a:prstClr>
              </a:outerShdw>
            </a:effectLst>
          </p:spPr>
          <p:txBody>
            <a:bodyPr wrap="none">
              <a:spAutoFit/>
            </a:bodyPr>
            <a:lstStyle/>
            <a:p>
              <a:pPr algn="ctr"/>
              <a:r>
                <a:rPr lang="pt-BR" sz="2800" b="1" dirty="0" smtClean="0">
                  <a:latin typeface="Arial Narrow" panose="020B0606020202030204" pitchFamily="34" charset="0"/>
                </a:rPr>
                <a:t>BRASIL</a:t>
              </a:r>
            </a:p>
          </p:txBody>
        </p:sp>
        <p:sp>
          <p:nvSpPr>
            <p:cNvPr id="19" name="TextBox 53"/>
            <p:cNvSpPr txBox="1">
              <a:spLocks noChangeArrowheads="1"/>
            </p:cNvSpPr>
            <p:nvPr/>
          </p:nvSpPr>
          <p:spPr bwMode="auto">
            <a:xfrm>
              <a:off x="5243607" y="2436380"/>
              <a:ext cx="2050705" cy="1015663"/>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a:spAutoFit/>
            </a:bodyPr>
            <a:lstStyle/>
            <a:p>
              <a:pPr algn="ctr"/>
              <a:r>
                <a:rPr lang="pt-BR" sz="3200" b="1" dirty="0" smtClean="0">
                  <a:latin typeface="Arial Narrow" panose="020B0606020202030204" pitchFamily="34" charset="0"/>
                </a:rPr>
                <a:t>US$ 61,6 </a:t>
              </a:r>
            </a:p>
            <a:p>
              <a:pPr algn="ctr"/>
              <a:r>
                <a:rPr lang="pt-BR" sz="2800" dirty="0" smtClean="0">
                  <a:latin typeface="Arial Narrow" panose="020B0606020202030204" pitchFamily="34" charset="0"/>
                </a:rPr>
                <a:t>Bilhões</a:t>
              </a:r>
              <a:endParaRPr lang="pt-BR" sz="2800" dirty="0">
                <a:latin typeface="Arial Narrow" panose="020B0606020202030204" pitchFamily="34" charset="0"/>
              </a:endParaRPr>
            </a:p>
          </p:txBody>
        </p:sp>
        <p:cxnSp>
          <p:nvCxnSpPr>
            <p:cNvPr id="20" name="Conector reto 19"/>
            <p:cNvCxnSpPr/>
            <p:nvPr/>
          </p:nvCxnSpPr>
          <p:spPr>
            <a:xfrm>
              <a:off x="5445367" y="2373656"/>
              <a:ext cx="1728507"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grpSp>
        <p:nvGrpSpPr>
          <p:cNvPr id="8" name="Grupo 7"/>
          <p:cNvGrpSpPr/>
          <p:nvPr/>
        </p:nvGrpSpPr>
        <p:grpSpPr>
          <a:xfrm>
            <a:off x="6905967" y="2656650"/>
            <a:ext cx="2358189" cy="2085474"/>
            <a:chOff x="6905967" y="2656650"/>
            <a:chExt cx="2358189" cy="2085474"/>
          </a:xfrm>
        </p:grpSpPr>
        <p:sp>
          <p:nvSpPr>
            <p:cNvPr id="71" name="Hexágono 70"/>
            <p:cNvSpPr/>
            <p:nvPr/>
          </p:nvSpPr>
          <p:spPr>
            <a:xfrm>
              <a:off x="6905967" y="2656650"/>
              <a:ext cx="2358189" cy="2085474"/>
            </a:xfrm>
            <a:prstGeom prst="hexagon">
              <a:avLst/>
            </a:prstGeom>
            <a:solidFill>
              <a:schemeClr val="tx1">
                <a:lumMod val="50000"/>
                <a:lumOff val="5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mtClean="0"/>
                <a:t> </a:t>
              </a:r>
              <a:endParaRPr lang="pt-BR"/>
            </a:p>
          </p:txBody>
        </p:sp>
        <p:sp>
          <p:nvSpPr>
            <p:cNvPr id="21" name="TextBox 53"/>
            <p:cNvSpPr txBox="1">
              <a:spLocks noChangeArrowheads="1"/>
            </p:cNvSpPr>
            <p:nvPr/>
          </p:nvSpPr>
          <p:spPr bwMode="auto">
            <a:xfrm>
              <a:off x="7359547" y="2901458"/>
              <a:ext cx="1348446" cy="523220"/>
            </a:xfrm>
            <a:prstGeom prst="rect">
              <a:avLst/>
            </a:prstGeom>
            <a:noFill/>
            <a:ln w="9525">
              <a:noFill/>
              <a:miter lim="800000"/>
              <a:headEnd/>
              <a:tailEnd/>
            </a:ln>
            <a:effectLst>
              <a:outerShdw blurRad="63500" sx="102000" sy="102000" algn="ctr" rotWithShape="0">
                <a:prstClr val="black">
                  <a:alpha val="40000"/>
                </a:prstClr>
              </a:outerShdw>
            </a:effectLst>
          </p:spPr>
          <p:txBody>
            <a:bodyPr wrap="none">
              <a:spAutoFit/>
            </a:bodyPr>
            <a:lstStyle/>
            <a:p>
              <a:pPr algn="ctr"/>
              <a:r>
                <a:rPr lang="pt-BR" sz="2800" b="1" dirty="0" smtClean="0">
                  <a:latin typeface="Arial Narrow" panose="020B0606020202030204" pitchFamily="34" charset="0"/>
                </a:rPr>
                <a:t>MÉXICO</a:t>
              </a:r>
            </a:p>
          </p:txBody>
        </p:sp>
        <p:sp>
          <p:nvSpPr>
            <p:cNvPr id="22" name="TextBox 53"/>
            <p:cNvSpPr txBox="1">
              <a:spLocks noChangeArrowheads="1"/>
            </p:cNvSpPr>
            <p:nvPr/>
          </p:nvSpPr>
          <p:spPr bwMode="auto">
            <a:xfrm>
              <a:off x="7025807" y="3487402"/>
              <a:ext cx="2050705" cy="1015663"/>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a:spAutoFit/>
            </a:bodyPr>
            <a:lstStyle/>
            <a:p>
              <a:pPr algn="ctr"/>
              <a:r>
                <a:rPr lang="pt-BR" sz="3200" b="1" dirty="0" smtClean="0">
                  <a:latin typeface="Arial Narrow" panose="020B0606020202030204" pitchFamily="34" charset="0"/>
                </a:rPr>
                <a:t>US$ 22,1</a:t>
              </a:r>
            </a:p>
            <a:p>
              <a:pPr algn="ctr"/>
              <a:r>
                <a:rPr lang="pt-BR" sz="2800" dirty="0" smtClean="0">
                  <a:latin typeface="Arial Narrow" panose="020B0606020202030204" pitchFamily="34" charset="0"/>
                </a:rPr>
                <a:t>Bilhões</a:t>
              </a:r>
              <a:endParaRPr lang="pt-BR" sz="2800" dirty="0">
                <a:latin typeface="Arial Narrow" panose="020B0606020202030204" pitchFamily="34" charset="0"/>
              </a:endParaRPr>
            </a:p>
          </p:txBody>
        </p:sp>
        <p:cxnSp>
          <p:nvCxnSpPr>
            <p:cNvPr id="23" name="Conector reto 22"/>
            <p:cNvCxnSpPr/>
            <p:nvPr/>
          </p:nvCxnSpPr>
          <p:spPr>
            <a:xfrm>
              <a:off x="7227567" y="3424678"/>
              <a:ext cx="1728507"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grpSp>
        <p:nvGrpSpPr>
          <p:cNvPr id="4" name="Grupo 3"/>
          <p:cNvGrpSpPr/>
          <p:nvPr/>
        </p:nvGrpSpPr>
        <p:grpSpPr>
          <a:xfrm>
            <a:off x="5058364" y="3714038"/>
            <a:ext cx="2358189" cy="2085474"/>
            <a:chOff x="3210222" y="2664935"/>
            <a:chExt cx="2358189" cy="2085474"/>
          </a:xfrm>
        </p:grpSpPr>
        <p:sp>
          <p:nvSpPr>
            <p:cNvPr id="3" name="Hexágono 2"/>
            <p:cNvSpPr/>
            <p:nvPr/>
          </p:nvSpPr>
          <p:spPr>
            <a:xfrm>
              <a:off x="3210222" y="2664935"/>
              <a:ext cx="2358189" cy="2085474"/>
            </a:xfrm>
            <a:prstGeom prst="hexagon">
              <a:avLst/>
            </a:prstGeom>
            <a:gradFill flip="none" rotWithShape="1">
              <a:gsLst>
                <a:gs pos="0">
                  <a:schemeClr val="bg1">
                    <a:lumMod val="75000"/>
                    <a:shade val="30000"/>
                    <a:satMod val="115000"/>
                    <a:alpha val="70000"/>
                  </a:schemeClr>
                </a:gs>
                <a:gs pos="50000">
                  <a:schemeClr val="bg1">
                    <a:lumMod val="75000"/>
                    <a:shade val="67500"/>
                    <a:satMod val="115000"/>
                    <a:alpha val="52000"/>
                  </a:schemeClr>
                </a:gs>
                <a:gs pos="100000">
                  <a:schemeClr val="bg1">
                    <a:lumMod val="75000"/>
                    <a:shade val="100000"/>
                    <a:satMod val="115000"/>
                    <a:alpha val="99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TextBox 53"/>
            <p:cNvSpPr txBox="1">
              <a:spLocks noChangeArrowheads="1"/>
            </p:cNvSpPr>
            <p:nvPr/>
          </p:nvSpPr>
          <p:spPr bwMode="auto">
            <a:xfrm>
              <a:off x="3460988" y="2868646"/>
              <a:ext cx="1808508" cy="492443"/>
            </a:xfrm>
            <a:prstGeom prst="rect">
              <a:avLst/>
            </a:prstGeom>
            <a:noFill/>
            <a:ln w="9525">
              <a:noFill/>
              <a:miter lim="800000"/>
              <a:headEnd/>
              <a:tailEnd/>
            </a:ln>
            <a:effectLst>
              <a:outerShdw blurRad="63500" sx="102000" sy="102000" algn="ctr" rotWithShape="0">
                <a:prstClr val="black">
                  <a:alpha val="40000"/>
                </a:prstClr>
              </a:outerShdw>
            </a:effectLst>
          </p:spPr>
          <p:txBody>
            <a:bodyPr wrap="none">
              <a:spAutoFit/>
            </a:bodyPr>
            <a:lstStyle/>
            <a:p>
              <a:pPr algn="ctr"/>
              <a:r>
                <a:rPr lang="pt-BR" sz="2600" b="1" dirty="0" smtClean="0">
                  <a:latin typeface="Arial Narrow" panose="020B0606020202030204" pitchFamily="34" charset="0"/>
                </a:rPr>
                <a:t>ARGENTINA</a:t>
              </a:r>
            </a:p>
          </p:txBody>
        </p:sp>
        <p:sp>
          <p:nvSpPr>
            <p:cNvPr id="27" name="TextBox 53"/>
            <p:cNvSpPr txBox="1">
              <a:spLocks noChangeArrowheads="1"/>
            </p:cNvSpPr>
            <p:nvPr/>
          </p:nvSpPr>
          <p:spPr bwMode="auto">
            <a:xfrm>
              <a:off x="3357278" y="3454590"/>
              <a:ext cx="2050705" cy="1015663"/>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a:spAutoFit/>
            </a:bodyPr>
            <a:lstStyle/>
            <a:p>
              <a:pPr algn="ctr"/>
              <a:r>
                <a:rPr lang="pt-BR" sz="3200" b="1" dirty="0" smtClean="0">
                  <a:latin typeface="Arial Narrow" panose="020B0606020202030204" pitchFamily="34" charset="0"/>
                </a:rPr>
                <a:t>US$ 9,5 </a:t>
              </a:r>
            </a:p>
            <a:p>
              <a:pPr algn="ctr"/>
              <a:r>
                <a:rPr lang="pt-BR" sz="2800" dirty="0" smtClean="0">
                  <a:latin typeface="Arial Narrow" panose="020B0606020202030204" pitchFamily="34" charset="0"/>
                </a:rPr>
                <a:t>Bilhões</a:t>
              </a:r>
              <a:endParaRPr lang="pt-BR" sz="2800" dirty="0">
                <a:latin typeface="Arial Narrow" panose="020B0606020202030204" pitchFamily="34" charset="0"/>
              </a:endParaRPr>
            </a:p>
          </p:txBody>
        </p:sp>
        <p:cxnSp>
          <p:nvCxnSpPr>
            <p:cNvPr id="28" name="Conector reto 27"/>
            <p:cNvCxnSpPr/>
            <p:nvPr/>
          </p:nvCxnSpPr>
          <p:spPr>
            <a:xfrm>
              <a:off x="3559038" y="3391866"/>
              <a:ext cx="1728507"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grpSp>
        <p:nvGrpSpPr>
          <p:cNvPr id="10" name="Grupo 9"/>
          <p:cNvGrpSpPr/>
          <p:nvPr/>
        </p:nvGrpSpPr>
        <p:grpSpPr>
          <a:xfrm>
            <a:off x="3205390" y="4772526"/>
            <a:ext cx="2358189" cy="2085474"/>
            <a:chOff x="5060226" y="3707672"/>
            <a:chExt cx="2358189" cy="2085474"/>
          </a:xfrm>
        </p:grpSpPr>
        <p:sp>
          <p:nvSpPr>
            <p:cNvPr id="68" name="Hexágono 67"/>
            <p:cNvSpPr/>
            <p:nvPr/>
          </p:nvSpPr>
          <p:spPr>
            <a:xfrm>
              <a:off x="5060226" y="3707672"/>
              <a:ext cx="2358189" cy="2085474"/>
            </a:xfrm>
            <a:prstGeom prst="hexagon">
              <a:avLst/>
            </a:prstGeom>
            <a:solidFill>
              <a:schemeClr val="bg1">
                <a:lumMod val="75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mtClean="0"/>
                <a:t> </a:t>
              </a:r>
              <a:endParaRPr lang="pt-BR"/>
            </a:p>
          </p:txBody>
        </p:sp>
        <p:sp>
          <p:nvSpPr>
            <p:cNvPr id="29" name="TextBox 53"/>
            <p:cNvSpPr txBox="1">
              <a:spLocks noChangeArrowheads="1"/>
            </p:cNvSpPr>
            <p:nvPr/>
          </p:nvSpPr>
          <p:spPr bwMode="auto">
            <a:xfrm>
              <a:off x="5320609" y="3878595"/>
              <a:ext cx="1789272" cy="523220"/>
            </a:xfrm>
            <a:prstGeom prst="rect">
              <a:avLst/>
            </a:prstGeom>
            <a:noFill/>
            <a:ln w="9525">
              <a:noFill/>
              <a:miter lim="800000"/>
              <a:headEnd/>
              <a:tailEnd/>
            </a:ln>
            <a:effectLst>
              <a:outerShdw blurRad="63500" sx="102000" sy="102000" algn="ctr" rotWithShape="0">
                <a:prstClr val="black">
                  <a:alpha val="40000"/>
                </a:prstClr>
              </a:outerShdw>
            </a:effectLst>
          </p:spPr>
          <p:txBody>
            <a:bodyPr wrap="none">
              <a:spAutoFit/>
            </a:bodyPr>
            <a:lstStyle/>
            <a:p>
              <a:pPr algn="ctr"/>
              <a:r>
                <a:rPr lang="pt-BR" sz="2800" b="1" dirty="0" smtClean="0">
                  <a:latin typeface="Arial Narrow" panose="020B0606020202030204" pitchFamily="34" charset="0"/>
                </a:rPr>
                <a:t>COLÔMBIA</a:t>
              </a:r>
            </a:p>
          </p:txBody>
        </p:sp>
        <p:sp>
          <p:nvSpPr>
            <p:cNvPr id="30" name="TextBox 53"/>
            <p:cNvSpPr txBox="1">
              <a:spLocks noChangeArrowheads="1"/>
            </p:cNvSpPr>
            <p:nvPr/>
          </p:nvSpPr>
          <p:spPr bwMode="auto">
            <a:xfrm>
              <a:off x="5207282" y="4464539"/>
              <a:ext cx="2050705" cy="1015663"/>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a:spAutoFit/>
            </a:bodyPr>
            <a:lstStyle/>
            <a:p>
              <a:pPr algn="ctr"/>
              <a:r>
                <a:rPr lang="pt-BR" sz="3200" b="1" dirty="0" smtClean="0">
                  <a:latin typeface="Arial Narrow" panose="020B0606020202030204" pitchFamily="34" charset="0"/>
                </a:rPr>
                <a:t>US$ 7,6 </a:t>
              </a:r>
            </a:p>
            <a:p>
              <a:pPr algn="ctr"/>
              <a:r>
                <a:rPr lang="pt-BR" sz="2800" dirty="0" smtClean="0">
                  <a:latin typeface="Arial Narrow" panose="020B0606020202030204" pitchFamily="34" charset="0"/>
                </a:rPr>
                <a:t>Bilhões</a:t>
              </a:r>
              <a:endParaRPr lang="pt-BR" sz="2800" dirty="0">
                <a:latin typeface="Arial Narrow" panose="020B0606020202030204" pitchFamily="34" charset="0"/>
              </a:endParaRPr>
            </a:p>
          </p:txBody>
        </p:sp>
        <p:cxnSp>
          <p:nvCxnSpPr>
            <p:cNvPr id="31" name="Conector reto 30"/>
            <p:cNvCxnSpPr/>
            <p:nvPr/>
          </p:nvCxnSpPr>
          <p:spPr>
            <a:xfrm>
              <a:off x="5409042" y="4401815"/>
              <a:ext cx="1728507"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grpSp>
        <p:nvGrpSpPr>
          <p:cNvPr id="6" name="Grupo 5"/>
          <p:cNvGrpSpPr/>
          <p:nvPr/>
        </p:nvGrpSpPr>
        <p:grpSpPr>
          <a:xfrm>
            <a:off x="6905966" y="4772526"/>
            <a:ext cx="2358189" cy="2085474"/>
            <a:chOff x="6905966" y="4772526"/>
            <a:chExt cx="2358189" cy="2085474"/>
          </a:xfrm>
        </p:grpSpPr>
        <p:sp>
          <p:nvSpPr>
            <p:cNvPr id="75" name="Hexágono 74"/>
            <p:cNvSpPr/>
            <p:nvPr/>
          </p:nvSpPr>
          <p:spPr>
            <a:xfrm>
              <a:off x="6905966" y="4772526"/>
              <a:ext cx="2358189" cy="2085474"/>
            </a:xfrm>
            <a:prstGeom prst="hexagon">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mtClean="0"/>
                <a:t> </a:t>
              </a:r>
              <a:endParaRPr lang="pt-BR"/>
            </a:p>
          </p:txBody>
        </p:sp>
        <p:sp>
          <p:nvSpPr>
            <p:cNvPr id="32" name="TextBox 53"/>
            <p:cNvSpPr txBox="1">
              <a:spLocks noChangeArrowheads="1"/>
            </p:cNvSpPr>
            <p:nvPr/>
          </p:nvSpPr>
          <p:spPr bwMode="auto">
            <a:xfrm>
              <a:off x="7309313" y="4956981"/>
              <a:ext cx="1446230" cy="523220"/>
            </a:xfrm>
            <a:prstGeom prst="rect">
              <a:avLst/>
            </a:prstGeom>
            <a:noFill/>
            <a:ln w="9525">
              <a:noFill/>
              <a:miter lim="800000"/>
              <a:headEnd/>
              <a:tailEnd/>
            </a:ln>
            <a:effectLst>
              <a:outerShdw blurRad="63500" sx="102000" sy="102000" algn="ctr" rotWithShape="0">
                <a:prstClr val="black">
                  <a:alpha val="40000"/>
                </a:prstClr>
              </a:outerShdw>
            </a:effectLst>
          </p:spPr>
          <p:txBody>
            <a:bodyPr wrap="none">
              <a:spAutoFit/>
            </a:bodyPr>
            <a:lstStyle/>
            <a:p>
              <a:pPr algn="ctr"/>
              <a:r>
                <a:rPr lang="pt-BR" sz="2800" b="1" dirty="0" smtClean="0">
                  <a:solidFill>
                    <a:schemeClr val="bg1"/>
                  </a:solidFill>
                  <a:latin typeface="Arial Narrow" panose="020B0606020202030204" pitchFamily="34" charset="0"/>
                </a:rPr>
                <a:t>OUTROS</a:t>
              </a:r>
            </a:p>
          </p:txBody>
        </p:sp>
        <p:sp>
          <p:nvSpPr>
            <p:cNvPr id="33" name="TextBox 53"/>
            <p:cNvSpPr txBox="1">
              <a:spLocks noChangeArrowheads="1"/>
            </p:cNvSpPr>
            <p:nvPr/>
          </p:nvSpPr>
          <p:spPr bwMode="auto">
            <a:xfrm>
              <a:off x="7024466" y="5542925"/>
              <a:ext cx="2050705" cy="1015663"/>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a:spAutoFit/>
            </a:bodyPr>
            <a:lstStyle/>
            <a:p>
              <a:pPr algn="ctr"/>
              <a:r>
                <a:rPr lang="pt-BR" sz="3200" b="1" dirty="0" smtClean="0">
                  <a:solidFill>
                    <a:schemeClr val="bg1"/>
                  </a:solidFill>
                  <a:latin typeface="Arial Narrow" panose="020B0606020202030204" pitchFamily="34" charset="0"/>
                </a:rPr>
                <a:t>US$ 29,1 </a:t>
              </a:r>
            </a:p>
            <a:p>
              <a:pPr algn="ctr"/>
              <a:r>
                <a:rPr lang="pt-BR" sz="2800" dirty="0" smtClean="0">
                  <a:solidFill>
                    <a:schemeClr val="bg1"/>
                  </a:solidFill>
                  <a:latin typeface="Arial Narrow" panose="020B0606020202030204" pitchFamily="34" charset="0"/>
                </a:rPr>
                <a:t>Bilhões</a:t>
              </a:r>
              <a:endParaRPr lang="pt-BR" sz="2800" dirty="0">
                <a:solidFill>
                  <a:schemeClr val="bg1"/>
                </a:solidFill>
                <a:latin typeface="Arial Narrow" panose="020B0606020202030204" pitchFamily="34" charset="0"/>
              </a:endParaRPr>
            </a:p>
          </p:txBody>
        </p:sp>
        <p:cxnSp>
          <p:nvCxnSpPr>
            <p:cNvPr id="34" name="Conector reto 33"/>
            <p:cNvCxnSpPr/>
            <p:nvPr/>
          </p:nvCxnSpPr>
          <p:spPr>
            <a:xfrm>
              <a:off x="7226226" y="5480201"/>
              <a:ext cx="1728507"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grpSp>
        <p:nvGrpSpPr>
          <p:cNvPr id="2" name="Grupo 1"/>
          <p:cNvGrpSpPr/>
          <p:nvPr/>
        </p:nvGrpSpPr>
        <p:grpSpPr>
          <a:xfrm>
            <a:off x="2897237" y="2520146"/>
            <a:ext cx="2358189" cy="2085474"/>
            <a:chOff x="3210222" y="4772526"/>
            <a:chExt cx="2358189" cy="2085474"/>
          </a:xfrm>
        </p:grpSpPr>
        <p:sp>
          <p:nvSpPr>
            <p:cNvPr id="70" name="Hexágono 69"/>
            <p:cNvSpPr/>
            <p:nvPr/>
          </p:nvSpPr>
          <p:spPr>
            <a:xfrm>
              <a:off x="3210222" y="4772526"/>
              <a:ext cx="2358189" cy="2085474"/>
            </a:xfrm>
            <a:prstGeom prst="hexagon">
              <a:avLst/>
            </a:prstGeom>
            <a:gradFill flip="none" rotWithShape="1">
              <a:gsLst>
                <a:gs pos="2000">
                  <a:srgbClr val="CC9900">
                    <a:shade val="30000"/>
                    <a:satMod val="115000"/>
                  </a:srgbClr>
                </a:gs>
                <a:gs pos="50000">
                  <a:srgbClr val="CC9900">
                    <a:shade val="67500"/>
                    <a:satMod val="115000"/>
                    <a:alpha val="73000"/>
                  </a:srgbClr>
                </a:gs>
                <a:gs pos="100000">
                  <a:srgbClr val="CC9900">
                    <a:shade val="100000"/>
                    <a:satMod val="115000"/>
                    <a:alpha val="81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mtClean="0"/>
                <a:t> </a:t>
              </a:r>
              <a:endParaRPr lang="pt-BR"/>
            </a:p>
          </p:txBody>
        </p:sp>
        <p:sp>
          <p:nvSpPr>
            <p:cNvPr id="35" name="TextBox 53"/>
            <p:cNvSpPr txBox="1">
              <a:spLocks noChangeArrowheads="1"/>
            </p:cNvSpPr>
            <p:nvPr/>
          </p:nvSpPr>
          <p:spPr bwMode="auto">
            <a:xfrm>
              <a:off x="3260346" y="5410201"/>
              <a:ext cx="2181303" cy="523220"/>
            </a:xfrm>
            <a:prstGeom prst="rect">
              <a:avLst/>
            </a:prstGeom>
            <a:noFill/>
            <a:ln w="9525">
              <a:noFill/>
              <a:miter lim="800000"/>
              <a:headEnd/>
              <a:tailEnd/>
            </a:ln>
            <a:effectLst>
              <a:outerShdw blurRad="63500" sx="102000" sy="102000" algn="ctr" rotWithShape="0">
                <a:prstClr val="black">
                  <a:alpha val="40000"/>
                </a:prstClr>
              </a:outerShdw>
            </a:effectLst>
          </p:spPr>
          <p:txBody>
            <a:bodyPr wrap="none">
              <a:spAutoFit/>
            </a:bodyPr>
            <a:lstStyle/>
            <a:p>
              <a:pPr algn="ctr"/>
              <a:r>
                <a:rPr lang="pt-BR" sz="2800" b="1" dirty="0" smtClean="0">
                  <a:solidFill>
                    <a:schemeClr val="bg1"/>
                  </a:solidFill>
                  <a:latin typeface="Arial Narrow" panose="020B0606020202030204" pitchFamily="34" charset="0"/>
                </a:rPr>
                <a:t>REPRESENTA</a:t>
              </a:r>
            </a:p>
          </p:txBody>
        </p:sp>
        <p:sp>
          <p:nvSpPr>
            <p:cNvPr id="36" name="TextBox 53"/>
            <p:cNvSpPr txBox="1">
              <a:spLocks noChangeArrowheads="1"/>
            </p:cNvSpPr>
            <p:nvPr/>
          </p:nvSpPr>
          <p:spPr bwMode="auto">
            <a:xfrm>
              <a:off x="3343035" y="5996145"/>
              <a:ext cx="2050705" cy="584775"/>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a:spAutoFit/>
            </a:bodyPr>
            <a:lstStyle/>
            <a:p>
              <a:pPr algn="ctr"/>
              <a:r>
                <a:rPr lang="pt-BR" sz="3200" b="1" dirty="0" smtClean="0">
                  <a:solidFill>
                    <a:schemeClr val="bg1"/>
                  </a:solidFill>
                  <a:latin typeface="Arial Narrow" panose="020B0606020202030204" pitchFamily="34" charset="0"/>
                </a:rPr>
                <a:t>47%</a:t>
              </a:r>
            </a:p>
          </p:txBody>
        </p:sp>
        <p:cxnSp>
          <p:nvCxnSpPr>
            <p:cNvPr id="37" name="Conector reto 36"/>
            <p:cNvCxnSpPr/>
            <p:nvPr/>
          </p:nvCxnSpPr>
          <p:spPr>
            <a:xfrm>
              <a:off x="3544795" y="5933421"/>
              <a:ext cx="1728507"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pic>
        <p:nvPicPr>
          <p:cNvPr id="41" name="Imagem 4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4985831">
            <a:off x="4585550" y="1720172"/>
            <a:ext cx="372755" cy="867502"/>
          </a:xfrm>
          <a:prstGeom prst="rect">
            <a:avLst/>
          </a:prstGeom>
        </p:spPr>
      </p:pic>
      <p:grpSp>
        <p:nvGrpSpPr>
          <p:cNvPr id="42" name="Grupo 41"/>
          <p:cNvGrpSpPr/>
          <p:nvPr/>
        </p:nvGrpSpPr>
        <p:grpSpPr>
          <a:xfrm>
            <a:off x="0" y="0"/>
            <a:ext cx="9144000" cy="1828799"/>
            <a:chOff x="0" y="349624"/>
            <a:chExt cx="9144000" cy="1828799"/>
          </a:xfrm>
        </p:grpSpPr>
        <p:sp>
          <p:nvSpPr>
            <p:cNvPr id="43" name="Retângulo 42"/>
            <p:cNvSpPr/>
            <p:nvPr/>
          </p:nvSpPr>
          <p:spPr>
            <a:xfrm>
              <a:off x="0" y="1822076"/>
              <a:ext cx="9144000" cy="356347"/>
            </a:xfrm>
            <a:prstGeom prst="rect">
              <a:avLst/>
            </a:prstGeom>
            <a:solidFill>
              <a:srgbClr val="FF00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4" name="Retângulo 43"/>
            <p:cNvSpPr/>
            <p:nvPr/>
          </p:nvSpPr>
          <p:spPr>
            <a:xfrm>
              <a:off x="0" y="349624"/>
              <a:ext cx="9144000" cy="1640542"/>
            </a:xfrm>
            <a:prstGeom prst="rect">
              <a:avLst/>
            </a:prstGeom>
            <a:solidFill>
              <a:srgbClr val="00206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45" name="CaixaDeTexto 44"/>
          <p:cNvSpPr txBox="1"/>
          <p:nvPr/>
        </p:nvSpPr>
        <p:spPr>
          <a:xfrm>
            <a:off x="157476" y="208004"/>
            <a:ext cx="2599045" cy="1015663"/>
          </a:xfrm>
          <a:prstGeom prst="rect">
            <a:avLst/>
          </a:prstGeom>
          <a:noFill/>
        </p:spPr>
        <p:txBody>
          <a:bodyPr wrap="none" rtlCol="0">
            <a:spAutoFit/>
          </a:bodyPr>
          <a:lstStyle/>
          <a:p>
            <a:r>
              <a:rPr lang="pt-BR" sz="2000" dirty="0" smtClean="0">
                <a:solidFill>
                  <a:schemeClr val="bg1"/>
                </a:solidFill>
                <a:latin typeface="Segoe Light" panose="020B0302040504020203" pitchFamily="34" charset="0"/>
              </a:rPr>
              <a:t>INVESTIMENTO EM TI </a:t>
            </a:r>
          </a:p>
          <a:p>
            <a:r>
              <a:rPr lang="pt-BR" sz="2000" dirty="0" smtClean="0">
                <a:solidFill>
                  <a:schemeClr val="bg1"/>
                </a:solidFill>
                <a:latin typeface="Segoe Light" panose="020B0302040504020203" pitchFamily="34" charset="0"/>
              </a:rPr>
              <a:t>NA AMÉRICA LATINA</a:t>
            </a:r>
          </a:p>
          <a:p>
            <a:r>
              <a:rPr lang="pt-BR" sz="2000" dirty="0" smtClean="0">
                <a:solidFill>
                  <a:schemeClr val="bg1"/>
                </a:solidFill>
                <a:latin typeface="Segoe Light" panose="020B0302040504020203" pitchFamily="34" charset="0"/>
              </a:rPr>
              <a:t>2013</a:t>
            </a:r>
            <a:endParaRPr lang="pt-BR" sz="1600" dirty="0">
              <a:solidFill>
                <a:schemeClr val="bg1"/>
              </a:solidFill>
              <a:latin typeface="Segoe Pro" panose="020B0502040504020203" pitchFamily="34" charset="0"/>
            </a:endParaRPr>
          </a:p>
        </p:txBody>
      </p:sp>
      <p:sp>
        <p:nvSpPr>
          <p:cNvPr id="46" name="Retângulo 45"/>
          <p:cNvSpPr/>
          <p:nvPr/>
        </p:nvSpPr>
        <p:spPr>
          <a:xfrm>
            <a:off x="2756522" y="149277"/>
            <a:ext cx="6223706" cy="1134918"/>
          </a:xfrm>
          <a:prstGeom prst="rect">
            <a:avLst/>
          </a:prstGeom>
          <a:solidFill>
            <a:srgbClr val="101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7" name="Text Box 12"/>
          <p:cNvSpPr txBox="1">
            <a:spLocks noChangeArrowheads="1"/>
          </p:cNvSpPr>
          <p:nvPr/>
        </p:nvSpPr>
        <p:spPr bwMode="auto">
          <a:xfrm>
            <a:off x="3023590" y="316495"/>
            <a:ext cx="5689570" cy="523220"/>
          </a:xfrm>
          <a:prstGeom prst="rect">
            <a:avLst/>
          </a:prstGeom>
          <a:noFill/>
          <a:ln>
            <a:noFill/>
          </a:ln>
          <a:extLst/>
        </p:spPr>
        <p:txBody>
          <a:bodyPr wrap="square">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0"/>
              </a:spcBef>
              <a:spcAft>
                <a:spcPct val="0"/>
              </a:spcAft>
              <a:defRPr sz="2800" b="1">
                <a:solidFill>
                  <a:schemeClr val="tx1"/>
                </a:solidFill>
                <a:latin typeface="Arial" charset="0"/>
              </a:defRPr>
            </a:lvl6pPr>
            <a:lvl7pPr marL="2971800" indent="-228600" algn="ctr" eaLnBrk="0" fontAlgn="base" hangingPunct="0">
              <a:spcBef>
                <a:spcPct val="0"/>
              </a:spcBef>
              <a:spcAft>
                <a:spcPct val="0"/>
              </a:spcAft>
              <a:defRPr sz="2800" b="1">
                <a:solidFill>
                  <a:schemeClr val="tx1"/>
                </a:solidFill>
                <a:latin typeface="Arial" charset="0"/>
              </a:defRPr>
            </a:lvl7pPr>
            <a:lvl8pPr marL="3429000" indent="-228600" algn="ctr" eaLnBrk="0" fontAlgn="base" hangingPunct="0">
              <a:spcBef>
                <a:spcPct val="0"/>
              </a:spcBef>
              <a:spcAft>
                <a:spcPct val="0"/>
              </a:spcAft>
              <a:defRPr sz="2800" b="1">
                <a:solidFill>
                  <a:schemeClr val="tx1"/>
                </a:solidFill>
                <a:latin typeface="Arial" charset="0"/>
              </a:defRPr>
            </a:lvl8pPr>
            <a:lvl9pPr marL="3886200" indent="-228600" algn="ctr" eaLnBrk="0" fontAlgn="base" hangingPunct="0">
              <a:spcBef>
                <a:spcPct val="0"/>
              </a:spcBef>
              <a:spcAft>
                <a:spcPct val="0"/>
              </a:spcAft>
              <a:defRPr sz="2800" b="1">
                <a:solidFill>
                  <a:schemeClr val="tx1"/>
                </a:solidFill>
                <a:latin typeface="Arial" charset="0"/>
              </a:defRPr>
            </a:lvl9pPr>
          </a:lstStyle>
          <a:p>
            <a:pPr eaLnBrk="1" fontAlgn="auto" hangingPunct="1">
              <a:spcBef>
                <a:spcPts val="0"/>
              </a:spcBef>
              <a:spcAft>
                <a:spcPts val="0"/>
              </a:spcAft>
              <a:defRPr/>
            </a:pPr>
            <a:r>
              <a:rPr lang="pt-BR" dirty="0">
                <a:solidFill>
                  <a:schemeClr val="bg1"/>
                </a:solidFill>
                <a:latin typeface="Arial Narrow" panose="020B0606020202030204" pitchFamily="34" charset="0"/>
              </a:rPr>
              <a:t>Investimento Total = US$ </a:t>
            </a:r>
            <a:r>
              <a:rPr lang="pt-BR" dirty="0" smtClean="0">
                <a:solidFill>
                  <a:schemeClr val="bg1"/>
                </a:solidFill>
                <a:latin typeface="Arial Narrow" panose="020B0606020202030204" pitchFamily="34" charset="0"/>
              </a:rPr>
              <a:t>130 Bilhões</a:t>
            </a:r>
            <a:endParaRPr lang="pt-BR" dirty="0">
              <a:solidFill>
                <a:schemeClr val="bg1"/>
              </a:solidFill>
              <a:latin typeface="Arial Narrow" panose="020B0606020202030204" pitchFamily="34" charset="0"/>
            </a:endParaRPr>
          </a:p>
        </p:txBody>
      </p:sp>
      <p:pic>
        <p:nvPicPr>
          <p:cNvPr id="48" name="Picture 2" descr="X:\Executivo\ABES - Genéricos\Material_ Marca 2012\Arquivos Open Box\VERSOES LOGOS\LOGO ABES + PILARES\jpg\cmyk\Logo_ABES_Pilares_Colorido.jpg"/>
          <p:cNvPicPr>
            <a:picLocks noChangeAspect="1" noChangeArrowheads="1"/>
          </p:cNvPicPr>
          <p:nvPr/>
        </p:nvPicPr>
        <p:blipFill rotWithShape="1">
          <a:blip r:embed="rId4" cstate="print"/>
          <a:srcRect l="5115" t="13687" r="38115" b="13829"/>
          <a:stretch/>
        </p:blipFill>
        <p:spPr bwMode="auto">
          <a:xfrm>
            <a:off x="5779128" y="6304433"/>
            <a:ext cx="944880" cy="422883"/>
          </a:xfrm>
          <a:prstGeom prst="rect">
            <a:avLst/>
          </a:prstGeom>
          <a:noFill/>
        </p:spPr>
      </p:pic>
    </p:spTree>
    <p:extLst>
      <p:ext uri="{BB962C8B-B14F-4D97-AF65-F5344CB8AC3E}">
        <p14:creationId xmlns:p14="http://schemas.microsoft.com/office/powerpoint/2010/main" val="530568980"/>
      </p:ext>
    </p:extLst>
  </p:cSld>
  <p:clrMapOvr>
    <a:masterClrMapping/>
  </p:clrMapOvr>
  <mc:AlternateContent xmlns:mc="http://schemas.openxmlformats.org/markup-compatibility/2006" xmlns:p14="http://schemas.microsoft.com/office/powerpoint/2010/main">
    <mc:Choice Requires="p14">
      <p:transition spd="slow" p14:dur="25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childTnLst>
                                </p:cTn>
                              </p:par>
                            </p:childTnLst>
                          </p:cTn>
                        </p:par>
                        <p:par>
                          <p:cTn id="8" fill="hold">
                            <p:stCondLst>
                              <p:cond delay="250"/>
                            </p:stCondLst>
                            <p:childTnLst>
                              <p:par>
                                <p:cTn id="9" presetID="10" presetClass="entr" presetSubtype="0" fill="hold" nodeType="afterEffect">
                                  <p:stCondLst>
                                    <p:cond delay="25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50"/>
                                        <p:tgtEl>
                                          <p:spTgt spid="8"/>
                                        </p:tgtEl>
                                      </p:cBhvr>
                                    </p:animEffect>
                                  </p:childTnLst>
                                </p:cTn>
                              </p:par>
                            </p:childTnLst>
                          </p:cTn>
                        </p:par>
                        <p:par>
                          <p:cTn id="12" fill="hold">
                            <p:stCondLst>
                              <p:cond delay="750"/>
                            </p:stCondLst>
                            <p:childTnLst>
                              <p:par>
                                <p:cTn id="13" presetID="10" presetClass="entr" presetSubtype="0" fill="hold" nodeType="afterEffect">
                                  <p:stCondLst>
                                    <p:cond delay="25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50"/>
                                        <p:tgtEl>
                                          <p:spTgt spid="4"/>
                                        </p:tgtEl>
                                      </p:cBhvr>
                                    </p:animEffect>
                                  </p:childTnLst>
                                </p:cTn>
                              </p:par>
                            </p:childTnLst>
                          </p:cTn>
                        </p:par>
                        <p:par>
                          <p:cTn id="16" fill="hold">
                            <p:stCondLst>
                              <p:cond delay="1250"/>
                            </p:stCondLst>
                            <p:childTnLst>
                              <p:par>
                                <p:cTn id="17" presetID="10" presetClass="entr" presetSubtype="0" fill="hold" nodeType="afterEffect">
                                  <p:stCondLst>
                                    <p:cond delay="25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50"/>
                                        <p:tgtEl>
                                          <p:spTgt spid="10"/>
                                        </p:tgtEl>
                                      </p:cBhvr>
                                    </p:animEffect>
                                  </p:childTnLst>
                                </p:cTn>
                              </p:par>
                            </p:childTnLst>
                          </p:cTn>
                        </p:par>
                        <p:par>
                          <p:cTn id="20" fill="hold">
                            <p:stCondLst>
                              <p:cond delay="1750"/>
                            </p:stCondLst>
                            <p:childTnLst>
                              <p:par>
                                <p:cTn id="21" presetID="10" presetClass="entr" presetSubtype="0" fill="hold" nodeType="afterEffect">
                                  <p:stCondLst>
                                    <p:cond delay="25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18" presetClass="entr" presetSubtype="6" fill="hold" nodeType="afterEffect">
                                  <p:stCondLst>
                                    <p:cond delay="750"/>
                                  </p:stCondLst>
                                  <p:childTnLst>
                                    <p:set>
                                      <p:cBhvr>
                                        <p:cTn id="26" dur="1" fill="hold">
                                          <p:stCondLst>
                                            <p:cond delay="0"/>
                                          </p:stCondLst>
                                        </p:cTn>
                                        <p:tgtEl>
                                          <p:spTgt spid="41"/>
                                        </p:tgtEl>
                                        <p:attrNameLst>
                                          <p:attrName>style.visibility</p:attrName>
                                        </p:attrNameLst>
                                      </p:cBhvr>
                                      <p:to>
                                        <p:strVal val="visible"/>
                                      </p:to>
                                    </p:set>
                                    <p:animEffect transition="in" filter="strips(downRight)">
                                      <p:cBhvr>
                                        <p:cTn id="27" dur="500"/>
                                        <p:tgtEl>
                                          <p:spTgt spid="41"/>
                                        </p:tgtEl>
                                      </p:cBhvr>
                                    </p:animEffect>
                                  </p:childTnLst>
                                </p:cTn>
                              </p:par>
                              <p:par>
                                <p:cTn id="28" presetID="10" presetClass="entr" presetSubtype="0" fill="hold" nodeType="withEffect">
                                  <p:stCondLst>
                                    <p:cond delay="100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descr="X:\Executivo\ABES - Genéricos\Material_ Marca 2012\Arquivos Open Box\VERSOES LOGOS\LOGO ABES + PILARES\jpg\cmyk\Logo_ABES_Pilares_Colorido.jpg"/>
          <p:cNvPicPr>
            <a:picLocks noChangeAspect="1" noChangeArrowheads="1"/>
          </p:cNvPicPr>
          <p:nvPr/>
        </p:nvPicPr>
        <p:blipFill rotWithShape="1">
          <a:blip r:embed="rId3" cstate="print"/>
          <a:srcRect l="5115" t="13687" r="38115" b="13829"/>
          <a:stretch/>
        </p:blipFill>
        <p:spPr bwMode="auto">
          <a:xfrm>
            <a:off x="8018155" y="6304433"/>
            <a:ext cx="944880" cy="422883"/>
          </a:xfrm>
          <a:prstGeom prst="rect">
            <a:avLst/>
          </a:prstGeom>
          <a:noFill/>
        </p:spPr>
      </p:pic>
      <p:pic>
        <p:nvPicPr>
          <p:cNvPr id="66" name="Imagem 65"/>
          <p:cNvPicPr>
            <a:picLocks noChangeAspect="1"/>
          </p:cNvPicPr>
          <p:nvPr/>
        </p:nvPicPr>
        <p:blipFill>
          <a:blip r:embed="rId4"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57476" y="1789819"/>
            <a:ext cx="4547874" cy="4775267"/>
          </a:xfrm>
          <a:prstGeom prst="rect">
            <a:avLst/>
          </a:prstGeom>
        </p:spPr>
      </p:pic>
      <p:grpSp>
        <p:nvGrpSpPr>
          <p:cNvPr id="11" name="Grupo 10"/>
          <p:cNvGrpSpPr/>
          <p:nvPr/>
        </p:nvGrpSpPr>
        <p:grpSpPr>
          <a:xfrm>
            <a:off x="0" y="0"/>
            <a:ext cx="9144000" cy="1828799"/>
            <a:chOff x="0" y="349624"/>
            <a:chExt cx="9144000" cy="1828799"/>
          </a:xfrm>
        </p:grpSpPr>
        <p:sp>
          <p:nvSpPr>
            <p:cNvPr id="7" name="Retângulo 6"/>
            <p:cNvSpPr/>
            <p:nvPr/>
          </p:nvSpPr>
          <p:spPr>
            <a:xfrm>
              <a:off x="0" y="1822076"/>
              <a:ext cx="9144000" cy="356347"/>
            </a:xfrm>
            <a:prstGeom prst="rect">
              <a:avLst/>
            </a:prstGeom>
            <a:solidFill>
              <a:srgbClr val="FFFF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349624"/>
              <a:ext cx="9144000" cy="1640542"/>
            </a:xfrm>
            <a:prstGeom prst="rect">
              <a:avLst/>
            </a:prstGeom>
            <a:solidFill>
              <a:schemeClr val="accent6">
                <a:lumMod val="75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7" name="CaixaDeTexto 16"/>
          <p:cNvSpPr txBox="1"/>
          <p:nvPr/>
        </p:nvSpPr>
        <p:spPr>
          <a:xfrm>
            <a:off x="157476" y="208004"/>
            <a:ext cx="2599045" cy="1015663"/>
          </a:xfrm>
          <a:prstGeom prst="rect">
            <a:avLst/>
          </a:prstGeom>
          <a:noFill/>
        </p:spPr>
        <p:txBody>
          <a:bodyPr wrap="none" rtlCol="0">
            <a:spAutoFit/>
          </a:bodyPr>
          <a:lstStyle/>
          <a:p>
            <a:r>
              <a:rPr lang="pt-BR" sz="2000" dirty="0" smtClean="0">
                <a:solidFill>
                  <a:schemeClr val="bg1"/>
                </a:solidFill>
                <a:latin typeface="Segoe Light" panose="020B0302040504020203" pitchFamily="34" charset="0"/>
              </a:rPr>
              <a:t>INVESTIMENTO EM TI </a:t>
            </a:r>
          </a:p>
          <a:p>
            <a:r>
              <a:rPr lang="pt-BR" sz="2000" dirty="0" smtClean="0">
                <a:solidFill>
                  <a:schemeClr val="bg1"/>
                </a:solidFill>
                <a:latin typeface="Segoe Light" panose="020B0302040504020203" pitchFamily="34" charset="0"/>
              </a:rPr>
              <a:t>NO BRASIL</a:t>
            </a:r>
          </a:p>
          <a:p>
            <a:r>
              <a:rPr lang="pt-BR" sz="2000" dirty="0" smtClean="0">
                <a:solidFill>
                  <a:schemeClr val="bg1"/>
                </a:solidFill>
                <a:latin typeface="Segoe Light" panose="020B0302040504020203" pitchFamily="34" charset="0"/>
              </a:rPr>
              <a:t>2013</a:t>
            </a:r>
            <a:endParaRPr lang="pt-BR" sz="1600" dirty="0">
              <a:solidFill>
                <a:schemeClr val="bg1"/>
              </a:solidFill>
              <a:latin typeface="Segoe Pro" panose="020B0502040504020203" pitchFamily="34" charset="0"/>
            </a:endParaRPr>
          </a:p>
        </p:txBody>
      </p:sp>
      <p:sp>
        <p:nvSpPr>
          <p:cNvPr id="26" name="Retângulo 25"/>
          <p:cNvSpPr/>
          <p:nvPr/>
        </p:nvSpPr>
        <p:spPr>
          <a:xfrm>
            <a:off x="2756522" y="149277"/>
            <a:ext cx="6223706" cy="113491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Text Box 12"/>
          <p:cNvSpPr txBox="1">
            <a:spLocks noChangeArrowheads="1"/>
          </p:cNvSpPr>
          <p:nvPr/>
        </p:nvSpPr>
        <p:spPr bwMode="auto">
          <a:xfrm>
            <a:off x="2780301" y="268165"/>
            <a:ext cx="6169755" cy="830997"/>
          </a:xfrm>
          <a:prstGeom prst="rect">
            <a:avLst/>
          </a:prstGeom>
          <a:noFill/>
          <a:ln>
            <a:noFill/>
          </a:ln>
          <a:extLst/>
        </p:spPr>
        <p:txBody>
          <a:bodyPr wrap="square">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0"/>
              </a:spcBef>
              <a:spcAft>
                <a:spcPct val="0"/>
              </a:spcAft>
              <a:defRPr sz="2800" b="1">
                <a:solidFill>
                  <a:schemeClr val="tx1"/>
                </a:solidFill>
                <a:latin typeface="Arial" charset="0"/>
              </a:defRPr>
            </a:lvl6pPr>
            <a:lvl7pPr marL="2971800" indent="-228600" algn="ctr" eaLnBrk="0" fontAlgn="base" hangingPunct="0">
              <a:spcBef>
                <a:spcPct val="0"/>
              </a:spcBef>
              <a:spcAft>
                <a:spcPct val="0"/>
              </a:spcAft>
              <a:defRPr sz="2800" b="1">
                <a:solidFill>
                  <a:schemeClr val="tx1"/>
                </a:solidFill>
                <a:latin typeface="Arial" charset="0"/>
              </a:defRPr>
            </a:lvl7pPr>
            <a:lvl8pPr marL="3429000" indent="-228600" algn="ctr" eaLnBrk="0" fontAlgn="base" hangingPunct="0">
              <a:spcBef>
                <a:spcPct val="0"/>
              </a:spcBef>
              <a:spcAft>
                <a:spcPct val="0"/>
              </a:spcAft>
              <a:defRPr sz="2800" b="1">
                <a:solidFill>
                  <a:schemeClr val="tx1"/>
                </a:solidFill>
                <a:latin typeface="Arial" charset="0"/>
              </a:defRPr>
            </a:lvl8pPr>
            <a:lvl9pPr marL="3886200" indent="-228600" algn="ctr" eaLnBrk="0" fontAlgn="base" hangingPunct="0">
              <a:spcBef>
                <a:spcPct val="0"/>
              </a:spcBef>
              <a:spcAft>
                <a:spcPct val="0"/>
              </a:spcAft>
              <a:defRPr sz="2800" b="1">
                <a:solidFill>
                  <a:schemeClr val="tx1"/>
                </a:solidFill>
                <a:latin typeface="Arial" charset="0"/>
              </a:defRPr>
            </a:lvl9pPr>
          </a:lstStyle>
          <a:p>
            <a:pPr eaLnBrk="1" fontAlgn="auto" hangingPunct="1">
              <a:spcBef>
                <a:spcPts val="0"/>
              </a:spcBef>
              <a:spcAft>
                <a:spcPts val="0"/>
              </a:spcAft>
              <a:defRPr/>
            </a:pPr>
            <a:r>
              <a:rPr lang="pt-BR" dirty="0" smtClean="0">
                <a:solidFill>
                  <a:schemeClr val="bg1"/>
                </a:solidFill>
                <a:latin typeface="Arial Narrow" panose="020B0606020202030204" pitchFamily="34" charset="0"/>
              </a:rPr>
              <a:t>Mercado Interno Total de TI</a:t>
            </a:r>
            <a:endParaRPr lang="pt-BR" dirty="0">
              <a:solidFill>
                <a:schemeClr val="bg1"/>
              </a:solidFill>
              <a:latin typeface="Arial Narrow" panose="020B0606020202030204" pitchFamily="34" charset="0"/>
            </a:endParaRPr>
          </a:p>
          <a:p>
            <a:pPr eaLnBrk="1" fontAlgn="auto" hangingPunct="1">
              <a:spcBef>
                <a:spcPts val="0"/>
              </a:spcBef>
              <a:spcAft>
                <a:spcPts val="0"/>
              </a:spcAft>
              <a:defRPr/>
            </a:pPr>
            <a:r>
              <a:rPr lang="pt-BR" sz="2000" dirty="0" smtClean="0">
                <a:solidFill>
                  <a:srgbClr val="FFFF00"/>
                </a:solidFill>
                <a:latin typeface="Arial Narrow" pitchFamily="34" charset="0"/>
              </a:rPr>
              <a:t>(Mercado interno sem exportações)</a:t>
            </a:r>
            <a:endParaRPr lang="pt-BR" sz="2000" dirty="0">
              <a:solidFill>
                <a:srgbClr val="FFFF00"/>
              </a:solidFill>
              <a:latin typeface="Arial Narrow" pitchFamily="34" charset="0"/>
            </a:endParaRPr>
          </a:p>
        </p:txBody>
      </p:sp>
      <p:sp>
        <p:nvSpPr>
          <p:cNvPr id="73" name="Text Box 4"/>
          <p:cNvSpPr txBox="1">
            <a:spLocks noChangeArrowheads="1"/>
          </p:cNvSpPr>
          <p:nvPr/>
        </p:nvSpPr>
        <p:spPr bwMode="auto">
          <a:xfrm>
            <a:off x="157476" y="6424557"/>
            <a:ext cx="2489464" cy="461665"/>
          </a:xfrm>
          <a:prstGeom prst="rect">
            <a:avLst/>
          </a:prstGeom>
          <a:noFill/>
          <a:ln>
            <a:noFill/>
          </a:ln>
          <a:extLst/>
        </p:spPr>
        <p:txBody>
          <a:bodyPr wrap="none">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0"/>
              </a:spcBef>
              <a:spcAft>
                <a:spcPct val="0"/>
              </a:spcAft>
              <a:defRPr sz="2800" b="1">
                <a:solidFill>
                  <a:schemeClr val="tx1"/>
                </a:solidFill>
                <a:latin typeface="Arial" charset="0"/>
              </a:defRPr>
            </a:lvl6pPr>
            <a:lvl7pPr marL="2971800" indent="-228600" algn="ctr" eaLnBrk="0" fontAlgn="base" hangingPunct="0">
              <a:spcBef>
                <a:spcPct val="0"/>
              </a:spcBef>
              <a:spcAft>
                <a:spcPct val="0"/>
              </a:spcAft>
              <a:defRPr sz="2800" b="1">
                <a:solidFill>
                  <a:schemeClr val="tx1"/>
                </a:solidFill>
                <a:latin typeface="Arial" charset="0"/>
              </a:defRPr>
            </a:lvl7pPr>
            <a:lvl8pPr marL="3429000" indent="-228600" algn="ctr" eaLnBrk="0" fontAlgn="base" hangingPunct="0">
              <a:spcBef>
                <a:spcPct val="0"/>
              </a:spcBef>
              <a:spcAft>
                <a:spcPct val="0"/>
              </a:spcAft>
              <a:defRPr sz="2800" b="1">
                <a:solidFill>
                  <a:schemeClr val="tx1"/>
                </a:solidFill>
                <a:latin typeface="Arial" charset="0"/>
              </a:defRPr>
            </a:lvl8pPr>
            <a:lvl9pPr marL="3886200" indent="-228600" algn="ctr" eaLnBrk="0" fontAlgn="base" hangingPunct="0">
              <a:spcBef>
                <a:spcPct val="0"/>
              </a:spcBef>
              <a:spcAft>
                <a:spcPct val="0"/>
              </a:spcAft>
              <a:defRPr sz="2800" b="1">
                <a:solidFill>
                  <a:schemeClr val="tx1"/>
                </a:solidFill>
                <a:latin typeface="Arial" charset="0"/>
              </a:defRPr>
            </a:lvl9pPr>
          </a:lstStyle>
          <a:p>
            <a:pPr eaLnBrk="1" fontAlgn="auto" hangingPunct="1">
              <a:spcBef>
                <a:spcPts val="0"/>
              </a:spcBef>
              <a:spcAft>
                <a:spcPts val="0"/>
              </a:spcAft>
              <a:defRPr/>
            </a:pPr>
            <a:r>
              <a:rPr lang="pt-BR" sz="1200" dirty="0" smtClean="0">
                <a:latin typeface="+mn-lt"/>
                <a:cs typeface="+mn-cs"/>
              </a:rPr>
              <a:t>Fonte </a:t>
            </a:r>
            <a:r>
              <a:rPr lang="pt-BR" sz="1200" dirty="0">
                <a:latin typeface="+mn-lt"/>
                <a:cs typeface="+mn-cs"/>
              </a:rPr>
              <a:t>IDC – IT Black Book, Q4, </a:t>
            </a:r>
            <a:r>
              <a:rPr lang="pt-BR" sz="1200" dirty="0" smtClean="0">
                <a:latin typeface="+mn-lt"/>
                <a:cs typeface="+mn-cs"/>
              </a:rPr>
              <a:t>2013 </a:t>
            </a:r>
          </a:p>
          <a:p>
            <a:pPr eaLnBrk="1" fontAlgn="auto" hangingPunct="1">
              <a:spcBef>
                <a:spcPts val="0"/>
              </a:spcBef>
              <a:spcAft>
                <a:spcPts val="0"/>
              </a:spcAft>
              <a:defRPr/>
            </a:pPr>
            <a:r>
              <a:rPr lang="pt-BR" sz="1200" dirty="0" smtClean="0">
                <a:latin typeface="+mn-lt"/>
              </a:rPr>
              <a:t>(mercado interno sem exportações)</a:t>
            </a:r>
            <a:endParaRPr lang="pt-BR" sz="1200" dirty="0">
              <a:latin typeface="+mn-lt"/>
              <a:cs typeface="+mn-cs"/>
            </a:endParaRPr>
          </a:p>
        </p:txBody>
      </p:sp>
      <p:grpSp>
        <p:nvGrpSpPr>
          <p:cNvPr id="6" name="Grupo 5"/>
          <p:cNvGrpSpPr/>
          <p:nvPr/>
        </p:nvGrpSpPr>
        <p:grpSpPr>
          <a:xfrm>
            <a:off x="2780301" y="-453120"/>
            <a:ext cx="6387479" cy="9143999"/>
            <a:chOff x="2780301" y="-453120"/>
            <a:chExt cx="6387479" cy="9143999"/>
          </a:xfrm>
        </p:grpSpPr>
        <p:sp>
          <p:nvSpPr>
            <p:cNvPr id="4" name="Fluxograma: Entrada manual 3"/>
            <p:cNvSpPr/>
            <p:nvPr/>
          </p:nvSpPr>
          <p:spPr>
            <a:xfrm rot="16200000" flipH="1">
              <a:off x="3460119" y="1148981"/>
              <a:ext cx="5027843" cy="6387479"/>
            </a:xfrm>
            <a:prstGeom prst="flowChartManualInpu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9" name="Imagem 9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6280225">
              <a:off x="-1009205" y="4028402"/>
              <a:ext cx="9143999" cy="180955"/>
            </a:xfrm>
            <a:prstGeom prst="rect">
              <a:avLst/>
            </a:prstGeom>
          </p:spPr>
        </p:pic>
      </p:grpSp>
      <p:grpSp>
        <p:nvGrpSpPr>
          <p:cNvPr id="100" name="Grupo 99"/>
          <p:cNvGrpSpPr/>
          <p:nvPr/>
        </p:nvGrpSpPr>
        <p:grpSpPr>
          <a:xfrm>
            <a:off x="5172764" y="4947471"/>
            <a:ext cx="1952825" cy="1617615"/>
            <a:chOff x="6950937" y="2256473"/>
            <a:chExt cx="2443166" cy="2044757"/>
          </a:xfrm>
        </p:grpSpPr>
        <p:grpSp>
          <p:nvGrpSpPr>
            <p:cNvPr id="101" name="Grupo 100"/>
            <p:cNvGrpSpPr/>
            <p:nvPr/>
          </p:nvGrpSpPr>
          <p:grpSpPr>
            <a:xfrm>
              <a:off x="7572517" y="2267534"/>
              <a:ext cx="1200007" cy="2033696"/>
              <a:chOff x="7572517" y="2267534"/>
              <a:chExt cx="1200007" cy="2033696"/>
            </a:xfrm>
          </p:grpSpPr>
          <p:pic>
            <p:nvPicPr>
              <p:cNvPr id="103" name="Imagem 102"/>
              <p:cNvPicPr>
                <a:picLocks noChangeAspect="1"/>
              </p:cNvPicPr>
              <p:nvPr/>
            </p:nvPicPr>
            <p:blipFill>
              <a:blip r:embed="rId6" cstate="email">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a:off x="7572517" y="2267534"/>
                <a:ext cx="1200007" cy="2033696"/>
              </a:xfrm>
              <a:prstGeom prst="rect">
                <a:avLst/>
              </a:prstGeom>
            </p:spPr>
          </p:pic>
          <p:sp>
            <p:nvSpPr>
              <p:cNvPr id="104" name="Text Box 3"/>
              <p:cNvSpPr txBox="1">
                <a:spLocks noChangeArrowheads="1"/>
              </p:cNvSpPr>
              <p:nvPr/>
            </p:nvSpPr>
            <p:spPr bwMode="auto">
              <a:xfrm>
                <a:off x="7829194" y="3210849"/>
                <a:ext cx="764499" cy="972617"/>
              </a:xfrm>
              <a:prstGeom prst="rect">
                <a:avLst/>
              </a:prstGeom>
              <a:noFill/>
              <a:ln w="9525">
                <a:noFill/>
                <a:miter lim="800000"/>
                <a:headEnd/>
                <a:tailEnd/>
              </a:ln>
            </p:spPr>
            <p:txBody>
              <a:bodyPr wrap="none">
                <a:spAutoFit/>
              </a:bodyPr>
              <a:lstStyle/>
              <a:p>
                <a:r>
                  <a:rPr lang="pt-BR" sz="4400" b="1" dirty="0">
                    <a:solidFill>
                      <a:srgbClr val="244072"/>
                    </a:solidFill>
                    <a:latin typeface="Arial Narrow" panose="020B0606020202030204" pitchFamily="34" charset="0"/>
                  </a:rPr>
                  <a:t>7º</a:t>
                </a:r>
              </a:p>
            </p:txBody>
          </p:sp>
        </p:grpSp>
        <p:pic>
          <p:nvPicPr>
            <p:cNvPr id="102" name="Imagem 10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0800000">
              <a:off x="6950937" y="2256473"/>
              <a:ext cx="2443166" cy="175847"/>
            </a:xfrm>
            <a:prstGeom prst="rect">
              <a:avLst/>
            </a:prstGeom>
          </p:spPr>
        </p:pic>
      </p:grpSp>
      <p:grpSp>
        <p:nvGrpSpPr>
          <p:cNvPr id="8" name="Grupo 7"/>
          <p:cNvGrpSpPr/>
          <p:nvPr/>
        </p:nvGrpSpPr>
        <p:grpSpPr>
          <a:xfrm>
            <a:off x="4253882" y="1883343"/>
            <a:ext cx="4764446" cy="3080232"/>
            <a:chOff x="4253882" y="1883343"/>
            <a:chExt cx="4764446" cy="3080232"/>
          </a:xfrm>
        </p:grpSpPr>
        <p:sp>
          <p:nvSpPr>
            <p:cNvPr id="82" name="TextBox 53"/>
            <p:cNvSpPr txBox="1">
              <a:spLocks noChangeArrowheads="1"/>
            </p:cNvSpPr>
            <p:nvPr/>
          </p:nvSpPr>
          <p:spPr bwMode="auto">
            <a:xfrm>
              <a:off x="4253882" y="1883343"/>
              <a:ext cx="4764446" cy="923330"/>
            </a:xfrm>
            <a:prstGeom prst="rect">
              <a:avLst/>
            </a:prstGeom>
            <a:noFill/>
            <a:ln w="9525">
              <a:noFill/>
              <a:miter lim="800000"/>
              <a:headEnd/>
              <a:tailEnd/>
            </a:ln>
            <a:effectLst>
              <a:outerShdw blurRad="63500" sx="102000" sy="102000" algn="ctr" rotWithShape="0">
                <a:prstClr val="black">
                  <a:alpha val="40000"/>
                </a:prstClr>
              </a:outerShdw>
            </a:effectLst>
          </p:spPr>
          <p:txBody>
            <a:bodyPr wrap="none">
              <a:spAutoFit/>
            </a:bodyPr>
            <a:lstStyle/>
            <a:p>
              <a:r>
                <a:rPr lang="pt-BR" sz="5400" b="1" dirty="0" smtClean="0">
                  <a:solidFill>
                    <a:schemeClr val="tx1">
                      <a:lumMod val="85000"/>
                      <a:lumOff val="15000"/>
                    </a:schemeClr>
                  </a:solidFill>
                  <a:latin typeface="Arial Narrow" panose="020B0606020202030204" pitchFamily="34" charset="0"/>
                </a:rPr>
                <a:t>US$ 61,6 Bilhões</a:t>
              </a:r>
            </a:p>
          </p:txBody>
        </p:sp>
        <p:grpSp>
          <p:nvGrpSpPr>
            <p:cNvPr id="83" name="Grupo 82"/>
            <p:cNvGrpSpPr/>
            <p:nvPr/>
          </p:nvGrpSpPr>
          <p:grpSpPr>
            <a:xfrm>
              <a:off x="4380459" y="3613523"/>
              <a:ext cx="3703895" cy="639428"/>
              <a:chOff x="3632750" y="2975881"/>
              <a:chExt cx="3535292" cy="639428"/>
            </a:xfrm>
          </p:grpSpPr>
          <p:sp>
            <p:nvSpPr>
              <p:cNvPr id="84" name="Rectangle 43"/>
              <p:cNvSpPr/>
              <p:nvPr/>
            </p:nvSpPr>
            <p:spPr bwMode="auto">
              <a:xfrm>
                <a:off x="3632750" y="2975881"/>
                <a:ext cx="3535292" cy="639428"/>
              </a:xfrm>
              <a:prstGeom prst="rect">
                <a:avLst/>
              </a:prstGeom>
              <a:solidFill>
                <a:srgbClr val="000000">
                  <a:alpha val="42000"/>
                </a:srgbClr>
              </a:solidFill>
              <a:ln w="3175">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85" name="TextBox 53"/>
              <p:cNvSpPr txBox="1">
                <a:spLocks noChangeArrowheads="1"/>
              </p:cNvSpPr>
              <p:nvPr/>
            </p:nvSpPr>
            <p:spPr bwMode="auto">
              <a:xfrm>
                <a:off x="3801132" y="3019573"/>
                <a:ext cx="3170536" cy="461665"/>
              </a:xfrm>
              <a:prstGeom prst="rect">
                <a:avLst/>
              </a:prstGeom>
              <a:noFill/>
              <a:ln w="9525">
                <a:noFill/>
                <a:miter lim="800000"/>
                <a:headEnd/>
                <a:tailEnd/>
              </a:ln>
              <a:effectLst>
                <a:outerShdw blurRad="63500" sx="102000" sy="102000" algn="ctr" rotWithShape="0">
                  <a:prstClr val="black">
                    <a:alpha val="40000"/>
                  </a:prstClr>
                </a:outerShdw>
              </a:effectLst>
            </p:spPr>
            <p:txBody>
              <a:bodyPr wrap="none">
                <a:spAutoFit/>
              </a:bodyPr>
              <a:lstStyle/>
              <a:p>
                <a:r>
                  <a:rPr lang="pt-BR" sz="2400" b="1" dirty="0" smtClean="0">
                    <a:solidFill>
                      <a:schemeClr val="bg1"/>
                    </a:solidFill>
                    <a:latin typeface="Arial Narrow" panose="020B0606020202030204" pitchFamily="34" charset="0"/>
                  </a:rPr>
                  <a:t>Serviços US$ 14,4 bilhões</a:t>
                </a:r>
              </a:p>
            </p:txBody>
          </p:sp>
        </p:grpSp>
        <p:grpSp>
          <p:nvGrpSpPr>
            <p:cNvPr id="86" name="Grupo 85"/>
            <p:cNvGrpSpPr/>
            <p:nvPr/>
          </p:nvGrpSpPr>
          <p:grpSpPr>
            <a:xfrm>
              <a:off x="4380460" y="2903790"/>
              <a:ext cx="4206034" cy="639428"/>
              <a:chOff x="3632750" y="2267534"/>
              <a:chExt cx="4014574" cy="639428"/>
            </a:xfrm>
          </p:grpSpPr>
          <p:sp>
            <p:nvSpPr>
              <p:cNvPr id="87" name="Rectangle 43"/>
              <p:cNvSpPr/>
              <p:nvPr/>
            </p:nvSpPr>
            <p:spPr bwMode="auto">
              <a:xfrm>
                <a:off x="3632750" y="2267534"/>
                <a:ext cx="3535292" cy="639428"/>
              </a:xfrm>
              <a:prstGeom prst="rect">
                <a:avLst/>
              </a:prstGeom>
              <a:solidFill>
                <a:srgbClr val="000000">
                  <a:alpha val="42000"/>
                </a:srgbClr>
              </a:solidFill>
              <a:ln w="3175">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88" name="TextBox 53"/>
              <p:cNvSpPr txBox="1">
                <a:spLocks noChangeArrowheads="1"/>
              </p:cNvSpPr>
              <p:nvPr/>
            </p:nvSpPr>
            <p:spPr bwMode="auto">
              <a:xfrm>
                <a:off x="3801131" y="2345782"/>
                <a:ext cx="3846193" cy="461665"/>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a:spAutoFit/>
              </a:bodyPr>
              <a:lstStyle/>
              <a:p>
                <a:r>
                  <a:rPr lang="pt-BR" sz="2400" b="1" dirty="0" smtClean="0">
                    <a:solidFill>
                      <a:schemeClr val="bg1"/>
                    </a:solidFill>
                    <a:latin typeface="Arial Narrow" panose="020B0606020202030204" pitchFamily="34" charset="0"/>
                  </a:rPr>
                  <a:t>Hardware US$ 36,5 bilhões</a:t>
                </a:r>
              </a:p>
            </p:txBody>
          </p:sp>
        </p:grpSp>
        <p:grpSp>
          <p:nvGrpSpPr>
            <p:cNvPr id="89" name="Grupo 88"/>
            <p:cNvGrpSpPr/>
            <p:nvPr/>
          </p:nvGrpSpPr>
          <p:grpSpPr>
            <a:xfrm>
              <a:off x="4380459" y="4324147"/>
              <a:ext cx="3703895" cy="639428"/>
              <a:chOff x="3632750" y="3686505"/>
              <a:chExt cx="3535292" cy="639428"/>
            </a:xfrm>
          </p:grpSpPr>
          <p:sp>
            <p:nvSpPr>
              <p:cNvPr id="90" name="Rectangle 43"/>
              <p:cNvSpPr/>
              <p:nvPr/>
            </p:nvSpPr>
            <p:spPr bwMode="auto">
              <a:xfrm>
                <a:off x="3632750" y="3686505"/>
                <a:ext cx="3535292" cy="639428"/>
              </a:xfrm>
              <a:prstGeom prst="rect">
                <a:avLst/>
              </a:prstGeom>
              <a:solidFill>
                <a:srgbClr val="000000">
                  <a:alpha val="42000"/>
                </a:srgbClr>
              </a:solidFill>
              <a:ln w="3175">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91" name="TextBox 53"/>
              <p:cNvSpPr txBox="1">
                <a:spLocks noChangeArrowheads="1"/>
              </p:cNvSpPr>
              <p:nvPr/>
            </p:nvSpPr>
            <p:spPr bwMode="auto">
              <a:xfrm>
                <a:off x="3809773" y="3723691"/>
                <a:ext cx="3181246" cy="461665"/>
              </a:xfrm>
              <a:prstGeom prst="rect">
                <a:avLst/>
              </a:prstGeom>
              <a:noFill/>
              <a:ln w="9525">
                <a:noFill/>
                <a:miter lim="800000"/>
                <a:headEnd/>
                <a:tailEnd/>
              </a:ln>
              <a:effectLst>
                <a:outerShdw blurRad="63500" sx="102000" sy="102000" algn="ctr" rotWithShape="0">
                  <a:prstClr val="black">
                    <a:alpha val="40000"/>
                  </a:prstClr>
                </a:outerShdw>
              </a:effectLst>
            </p:spPr>
            <p:txBody>
              <a:bodyPr wrap="none">
                <a:spAutoFit/>
              </a:bodyPr>
              <a:lstStyle/>
              <a:p>
                <a:r>
                  <a:rPr lang="pt-BR" sz="2400" b="1" dirty="0" smtClean="0">
                    <a:solidFill>
                      <a:schemeClr val="bg1"/>
                    </a:solidFill>
                    <a:latin typeface="Arial Narrow" panose="020B0606020202030204" pitchFamily="34" charset="0"/>
                  </a:rPr>
                  <a:t>Software US$ 10,7 bilhões</a:t>
                </a:r>
              </a:p>
            </p:txBody>
          </p:sp>
        </p:grpSp>
      </p:grpSp>
    </p:spTree>
    <p:extLst>
      <p:ext uri="{BB962C8B-B14F-4D97-AF65-F5344CB8AC3E}">
        <p14:creationId xmlns:p14="http://schemas.microsoft.com/office/powerpoint/2010/main" val="27535988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1000"/>
                            </p:stCondLst>
                            <p:childTnLst>
                              <p:par>
                                <p:cTn id="14" presetID="2" presetClass="entr" presetSubtype="1" fill="hold" nodeType="afterEffect">
                                  <p:stCondLst>
                                    <p:cond delay="750"/>
                                  </p:stCondLst>
                                  <p:childTnLst>
                                    <p:set>
                                      <p:cBhvr>
                                        <p:cTn id="15" dur="1" fill="hold">
                                          <p:stCondLst>
                                            <p:cond delay="0"/>
                                          </p:stCondLst>
                                        </p:cTn>
                                        <p:tgtEl>
                                          <p:spTgt spid="100"/>
                                        </p:tgtEl>
                                        <p:attrNameLst>
                                          <p:attrName>style.visibility</p:attrName>
                                        </p:attrNameLst>
                                      </p:cBhvr>
                                      <p:to>
                                        <p:strVal val="visible"/>
                                      </p:to>
                                    </p:set>
                                    <p:anim calcmode="lin" valueType="num">
                                      <p:cBhvr additive="base">
                                        <p:cTn id="16" dur="500" fill="hold"/>
                                        <p:tgtEl>
                                          <p:spTgt spid="100"/>
                                        </p:tgtEl>
                                        <p:attrNameLst>
                                          <p:attrName>ppt_x</p:attrName>
                                        </p:attrNameLst>
                                      </p:cBhvr>
                                      <p:tavLst>
                                        <p:tav tm="0">
                                          <p:val>
                                            <p:strVal val="#ppt_x"/>
                                          </p:val>
                                        </p:tav>
                                        <p:tav tm="100000">
                                          <p:val>
                                            <p:strVal val="#ppt_x"/>
                                          </p:val>
                                        </p:tav>
                                      </p:tavLst>
                                    </p:anim>
                                    <p:anim calcmode="lin" valueType="num">
                                      <p:cBhvr additive="base">
                                        <p:cTn id="17" dur="500" fill="hold"/>
                                        <p:tgtEl>
                                          <p:spTgt spid="10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Rectangle 36"/>
          <p:cNvSpPr/>
          <p:nvPr/>
        </p:nvSpPr>
        <p:spPr bwMode="auto">
          <a:xfrm>
            <a:off x="3059572" y="4853382"/>
            <a:ext cx="3063926" cy="1528509"/>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81" fontAlgn="base">
              <a:spcBef>
                <a:spcPct val="0"/>
              </a:spcBef>
              <a:spcAft>
                <a:spcPct val="0"/>
              </a:spcAft>
            </a:pPr>
            <a:endParaRPr lang="en-US" sz="1200" b="1" spc="-51" dirty="0">
              <a:gradFill>
                <a:gsLst>
                  <a:gs pos="0">
                    <a:srgbClr val="FFFFFF"/>
                  </a:gs>
                  <a:gs pos="100000">
                    <a:srgbClr val="FFFFFF"/>
                  </a:gs>
                </a:gsLst>
                <a:lin ang="5400000" scaled="0"/>
              </a:gradFill>
              <a:ea typeface="Segoe UI" pitchFamily="34" charset="0"/>
              <a:cs typeface="Segoe UI" pitchFamily="34" charset="0"/>
              <a:sym typeface="Gill Sans" charset="0"/>
            </a:endParaRPr>
          </a:p>
        </p:txBody>
      </p:sp>
      <p:sp>
        <p:nvSpPr>
          <p:cNvPr id="154" name="Rectangle 36"/>
          <p:cNvSpPr/>
          <p:nvPr/>
        </p:nvSpPr>
        <p:spPr bwMode="auto">
          <a:xfrm>
            <a:off x="6099609" y="4853382"/>
            <a:ext cx="3063926" cy="1528509"/>
          </a:xfrm>
          <a:prstGeom prst="rect">
            <a:avLst/>
          </a:pr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81" fontAlgn="base">
              <a:spcBef>
                <a:spcPct val="0"/>
              </a:spcBef>
              <a:spcAft>
                <a:spcPct val="0"/>
              </a:spcAft>
            </a:pPr>
            <a:endParaRPr lang="en-US" sz="1200" b="1" spc="-51" dirty="0">
              <a:gradFill>
                <a:gsLst>
                  <a:gs pos="0">
                    <a:srgbClr val="FFFFFF"/>
                  </a:gs>
                  <a:gs pos="100000">
                    <a:srgbClr val="FFFFFF"/>
                  </a:gs>
                </a:gsLst>
                <a:lin ang="5400000" scaled="0"/>
              </a:gradFill>
              <a:ea typeface="Segoe UI" pitchFamily="34" charset="0"/>
              <a:cs typeface="Segoe UI" pitchFamily="34" charset="0"/>
              <a:sym typeface="Gill Sans" charset="0"/>
            </a:endParaRPr>
          </a:p>
        </p:txBody>
      </p:sp>
      <p:sp>
        <p:nvSpPr>
          <p:cNvPr id="155" name="Rectangle 36"/>
          <p:cNvSpPr/>
          <p:nvPr/>
        </p:nvSpPr>
        <p:spPr bwMode="auto">
          <a:xfrm>
            <a:off x="0" y="4851563"/>
            <a:ext cx="3063926" cy="1528509"/>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81" fontAlgn="base">
              <a:spcBef>
                <a:spcPct val="0"/>
              </a:spcBef>
              <a:spcAft>
                <a:spcPct val="0"/>
              </a:spcAft>
            </a:pPr>
            <a:endParaRPr lang="en-US" sz="1200" b="1" spc="-51" dirty="0">
              <a:gradFill>
                <a:gsLst>
                  <a:gs pos="0">
                    <a:srgbClr val="FFFFFF"/>
                  </a:gs>
                  <a:gs pos="100000">
                    <a:srgbClr val="FFFFFF"/>
                  </a:gs>
                </a:gsLst>
                <a:lin ang="5400000" scaled="0"/>
              </a:gradFill>
              <a:ea typeface="Segoe UI" pitchFamily="34" charset="0"/>
              <a:cs typeface="Segoe UI" pitchFamily="34" charset="0"/>
              <a:sym typeface="Gill Sans" charset="0"/>
            </a:endParaRPr>
          </a:p>
        </p:txBody>
      </p:sp>
      <p:pic>
        <p:nvPicPr>
          <p:cNvPr id="150" name="Imagem 149"/>
          <p:cNvPicPr>
            <a:picLocks noChangeAspect="1"/>
          </p:cNvPicPr>
          <p:nvPr/>
        </p:nvPicPr>
        <p:blipFill rotWithShape="1">
          <a:blip r:embed="rId3" cstate="email">
            <a:extLst>
              <a:ext uri="{28A0092B-C50C-407E-A947-70E740481C1C}">
                <a14:useLocalDpi xmlns:a14="http://schemas.microsoft.com/office/drawing/2010/main"/>
              </a:ext>
            </a:extLst>
          </a:blip>
          <a:srcRect t="22456"/>
          <a:stretch/>
        </p:blipFill>
        <p:spPr>
          <a:xfrm>
            <a:off x="3040431" y="3334871"/>
            <a:ext cx="3062015" cy="1516786"/>
          </a:xfrm>
          <a:prstGeom prst="rect">
            <a:avLst/>
          </a:prstGeom>
        </p:spPr>
      </p:pic>
      <p:sp>
        <p:nvSpPr>
          <p:cNvPr id="118" name="Rectangle 36"/>
          <p:cNvSpPr/>
          <p:nvPr/>
        </p:nvSpPr>
        <p:spPr bwMode="auto">
          <a:xfrm>
            <a:off x="6102840" y="3336596"/>
            <a:ext cx="3041160" cy="1528509"/>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81" fontAlgn="base">
              <a:spcBef>
                <a:spcPct val="0"/>
              </a:spcBef>
              <a:spcAft>
                <a:spcPct val="0"/>
              </a:spcAft>
            </a:pPr>
            <a:endParaRPr lang="en-US" sz="1200" b="1" spc="-51" dirty="0">
              <a:gradFill>
                <a:gsLst>
                  <a:gs pos="0">
                    <a:srgbClr val="FFFFFF"/>
                  </a:gs>
                  <a:gs pos="100000">
                    <a:srgbClr val="FFFFFF"/>
                  </a:gs>
                </a:gsLst>
                <a:lin ang="5400000" scaled="0"/>
              </a:gradFill>
              <a:ea typeface="Segoe UI" pitchFamily="34" charset="0"/>
              <a:cs typeface="Segoe UI" pitchFamily="34" charset="0"/>
              <a:sym typeface="Gill Sans" charset="0"/>
            </a:endParaRPr>
          </a:p>
        </p:txBody>
      </p:sp>
      <p:sp>
        <p:nvSpPr>
          <p:cNvPr id="119" name="Rectangle 36"/>
          <p:cNvSpPr/>
          <p:nvPr/>
        </p:nvSpPr>
        <p:spPr bwMode="auto">
          <a:xfrm>
            <a:off x="-15439" y="3336596"/>
            <a:ext cx="3063926" cy="1528509"/>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81" fontAlgn="base">
              <a:spcBef>
                <a:spcPct val="0"/>
              </a:spcBef>
              <a:spcAft>
                <a:spcPct val="0"/>
              </a:spcAft>
            </a:pPr>
            <a:endParaRPr lang="en-US" sz="1200" b="1" spc="-51" dirty="0">
              <a:gradFill>
                <a:gsLst>
                  <a:gs pos="0">
                    <a:srgbClr val="FFFFFF"/>
                  </a:gs>
                  <a:gs pos="100000">
                    <a:srgbClr val="FFFFFF"/>
                  </a:gs>
                </a:gsLst>
                <a:lin ang="5400000" scaled="0"/>
              </a:gradFill>
              <a:ea typeface="Segoe UI" pitchFamily="34" charset="0"/>
              <a:cs typeface="Segoe UI" pitchFamily="34" charset="0"/>
              <a:sym typeface="Gill Sans" charset="0"/>
            </a:endParaRPr>
          </a:p>
        </p:txBody>
      </p:sp>
      <p:sp>
        <p:nvSpPr>
          <p:cNvPr id="102" name="Rectangle 36"/>
          <p:cNvSpPr/>
          <p:nvPr/>
        </p:nvSpPr>
        <p:spPr bwMode="auto">
          <a:xfrm>
            <a:off x="3040037" y="1820998"/>
            <a:ext cx="3063926" cy="1528509"/>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81" fontAlgn="base">
              <a:spcBef>
                <a:spcPct val="0"/>
              </a:spcBef>
              <a:spcAft>
                <a:spcPct val="0"/>
              </a:spcAft>
            </a:pPr>
            <a:endParaRPr lang="en-US" sz="1200" b="1" spc="-51" dirty="0">
              <a:gradFill>
                <a:gsLst>
                  <a:gs pos="0">
                    <a:srgbClr val="FFFFFF"/>
                  </a:gs>
                  <a:gs pos="100000">
                    <a:srgbClr val="FFFFFF"/>
                  </a:gs>
                </a:gsLst>
                <a:lin ang="5400000" scaled="0"/>
              </a:gradFill>
              <a:ea typeface="Segoe UI" pitchFamily="34" charset="0"/>
              <a:cs typeface="Segoe UI" pitchFamily="34" charset="0"/>
              <a:sym typeface="Gill Sans" charset="0"/>
            </a:endParaRPr>
          </a:p>
        </p:txBody>
      </p:sp>
      <p:sp>
        <p:nvSpPr>
          <p:cNvPr id="103" name="Rectangle 36"/>
          <p:cNvSpPr/>
          <p:nvPr/>
        </p:nvSpPr>
        <p:spPr bwMode="auto">
          <a:xfrm>
            <a:off x="6080074" y="1820998"/>
            <a:ext cx="3063926" cy="1528509"/>
          </a:xfrm>
          <a:prstGeom prst="rect">
            <a:avLst/>
          </a:pr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81" fontAlgn="base">
              <a:spcBef>
                <a:spcPct val="0"/>
              </a:spcBef>
              <a:spcAft>
                <a:spcPct val="0"/>
              </a:spcAft>
            </a:pPr>
            <a:endParaRPr lang="en-US" sz="1200" b="1" spc="-51" dirty="0">
              <a:gradFill>
                <a:gsLst>
                  <a:gs pos="0">
                    <a:srgbClr val="FFFFFF"/>
                  </a:gs>
                  <a:gs pos="100000">
                    <a:srgbClr val="FFFFFF"/>
                  </a:gs>
                </a:gsLst>
                <a:lin ang="5400000" scaled="0"/>
              </a:gradFill>
              <a:ea typeface="Segoe UI" pitchFamily="34" charset="0"/>
              <a:cs typeface="Segoe UI" pitchFamily="34" charset="0"/>
              <a:sym typeface="Gill Sans" charset="0"/>
            </a:endParaRPr>
          </a:p>
        </p:txBody>
      </p:sp>
      <p:grpSp>
        <p:nvGrpSpPr>
          <p:cNvPr id="11" name="Grupo 10"/>
          <p:cNvGrpSpPr/>
          <p:nvPr/>
        </p:nvGrpSpPr>
        <p:grpSpPr>
          <a:xfrm>
            <a:off x="0" y="0"/>
            <a:ext cx="9144000" cy="1828799"/>
            <a:chOff x="0" y="349624"/>
            <a:chExt cx="9144000" cy="1828799"/>
          </a:xfrm>
        </p:grpSpPr>
        <p:sp>
          <p:nvSpPr>
            <p:cNvPr id="7" name="Retângulo 6"/>
            <p:cNvSpPr/>
            <p:nvPr/>
          </p:nvSpPr>
          <p:spPr>
            <a:xfrm>
              <a:off x="0" y="1822076"/>
              <a:ext cx="9144000" cy="356347"/>
            </a:xfrm>
            <a:prstGeom prst="rect">
              <a:avLst/>
            </a:prstGeom>
            <a:solidFill>
              <a:srgbClr val="FFFF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349624"/>
              <a:ext cx="9144000" cy="1640542"/>
            </a:xfrm>
            <a:prstGeom prst="rect">
              <a:avLst/>
            </a:prstGeom>
            <a:solidFill>
              <a:schemeClr val="accent6">
                <a:lumMod val="75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7" name="CaixaDeTexto 16"/>
          <p:cNvSpPr txBox="1"/>
          <p:nvPr/>
        </p:nvSpPr>
        <p:spPr>
          <a:xfrm>
            <a:off x="157476" y="208004"/>
            <a:ext cx="2087431" cy="1015663"/>
          </a:xfrm>
          <a:prstGeom prst="rect">
            <a:avLst/>
          </a:prstGeom>
          <a:noFill/>
        </p:spPr>
        <p:txBody>
          <a:bodyPr wrap="none" rtlCol="0">
            <a:spAutoFit/>
          </a:bodyPr>
          <a:lstStyle/>
          <a:p>
            <a:r>
              <a:rPr lang="pt-BR" sz="2000" dirty="0" smtClean="0">
                <a:solidFill>
                  <a:schemeClr val="bg1"/>
                </a:solidFill>
                <a:latin typeface="Segoe Light" panose="020B0302040504020203" pitchFamily="34" charset="0"/>
              </a:rPr>
              <a:t>MERCADO</a:t>
            </a:r>
          </a:p>
          <a:p>
            <a:r>
              <a:rPr lang="pt-BR" sz="2000" dirty="0" smtClean="0">
                <a:solidFill>
                  <a:schemeClr val="bg1"/>
                </a:solidFill>
                <a:latin typeface="Segoe Light" panose="020B0302040504020203" pitchFamily="34" charset="0"/>
              </a:rPr>
              <a:t>BRASILEIRO DE TI</a:t>
            </a:r>
          </a:p>
          <a:p>
            <a:r>
              <a:rPr lang="pt-BR" sz="2000" dirty="0" smtClean="0">
                <a:solidFill>
                  <a:schemeClr val="bg1"/>
                </a:solidFill>
                <a:latin typeface="Segoe Light" panose="020B0302040504020203" pitchFamily="34" charset="0"/>
              </a:rPr>
              <a:t>2013</a:t>
            </a:r>
            <a:endParaRPr lang="pt-BR" sz="1600" dirty="0">
              <a:solidFill>
                <a:schemeClr val="bg1"/>
              </a:solidFill>
              <a:latin typeface="Segoe Pro" panose="020B0502040504020203" pitchFamily="34" charset="0"/>
            </a:endParaRPr>
          </a:p>
        </p:txBody>
      </p:sp>
      <p:sp>
        <p:nvSpPr>
          <p:cNvPr id="65" name="Rectangle 36"/>
          <p:cNvSpPr/>
          <p:nvPr/>
        </p:nvSpPr>
        <p:spPr bwMode="auto">
          <a:xfrm>
            <a:off x="-19535" y="1819179"/>
            <a:ext cx="3063926" cy="1528509"/>
          </a:xfrm>
          <a:prstGeom prst="rect">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81" fontAlgn="base">
              <a:spcBef>
                <a:spcPct val="0"/>
              </a:spcBef>
              <a:spcAft>
                <a:spcPct val="0"/>
              </a:spcAft>
            </a:pPr>
            <a:endParaRPr lang="en-US" sz="1200" b="1" spc="-51" dirty="0">
              <a:gradFill>
                <a:gsLst>
                  <a:gs pos="0">
                    <a:srgbClr val="FFFFFF"/>
                  </a:gs>
                  <a:gs pos="100000">
                    <a:srgbClr val="FFFFFF"/>
                  </a:gs>
                </a:gsLst>
                <a:lin ang="5400000" scaled="0"/>
              </a:gradFill>
              <a:ea typeface="Segoe UI" pitchFamily="34" charset="0"/>
              <a:cs typeface="Segoe UI" pitchFamily="34" charset="0"/>
              <a:sym typeface="Gill Sans" charset="0"/>
            </a:endParaRPr>
          </a:p>
        </p:txBody>
      </p:sp>
      <p:sp>
        <p:nvSpPr>
          <p:cNvPr id="66" name="Freeform 15"/>
          <p:cNvSpPr>
            <a:spLocks noEditPoints="1"/>
          </p:cNvSpPr>
          <p:nvPr/>
        </p:nvSpPr>
        <p:spPr bwMode="black">
          <a:xfrm>
            <a:off x="1040589" y="2130095"/>
            <a:ext cx="831216" cy="884798"/>
          </a:xfrm>
          <a:custGeom>
            <a:avLst/>
            <a:gdLst>
              <a:gd name="T0" fmla="*/ 455 w 708"/>
              <a:gd name="T1" fmla="*/ 121 h 709"/>
              <a:gd name="T2" fmla="*/ 392 w 708"/>
              <a:gd name="T3" fmla="*/ 121 h 709"/>
              <a:gd name="T4" fmla="*/ 392 w 708"/>
              <a:gd name="T5" fmla="*/ 206 h 709"/>
              <a:gd name="T6" fmla="*/ 316 w 708"/>
              <a:gd name="T7" fmla="*/ 206 h 709"/>
              <a:gd name="T8" fmla="*/ 316 w 708"/>
              <a:gd name="T9" fmla="*/ 121 h 709"/>
              <a:gd name="T10" fmla="*/ 250 w 708"/>
              <a:gd name="T11" fmla="*/ 121 h 709"/>
              <a:gd name="T12" fmla="*/ 354 w 708"/>
              <a:gd name="T13" fmla="*/ 0 h 709"/>
              <a:gd name="T14" fmla="*/ 455 w 708"/>
              <a:gd name="T15" fmla="*/ 121 h 709"/>
              <a:gd name="T16" fmla="*/ 205 w 708"/>
              <a:gd name="T17" fmla="*/ 371 h 709"/>
              <a:gd name="T18" fmla="*/ 139 w 708"/>
              <a:gd name="T19" fmla="*/ 371 h 709"/>
              <a:gd name="T20" fmla="*/ 139 w 708"/>
              <a:gd name="T21" fmla="*/ 456 h 709"/>
              <a:gd name="T22" fmla="*/ 63 w 708"/>
              <a:gd name="T23" fmla="*/ 456 h 709"/>
              <a:gd name="T24" fmla="*/ 63 w 708"/>
              <a:gd name="T25" fmla="*/ 371 h 709"/>
              <a:gd name="T26" fmla="*/ 0 w 708"/>
              <a:gd name="T27" fmla="*/ 371 h 709"/>
              <a:gd name="T28" fmla="*/ 101 w 708"/>
              <a:gd name="T29" fmla="*/ 251 h 709"/>
              <a:gd name="T30" fmla="*/ 205 w 708"/>
              <a:gd name="T31" fmla="*/ 371 h 709"/>
              <a:gd name="T32" fmla="*/ 205 w 708"/>
              <a:gd name="T33" fmla="*/ 503 h 709"/>
              <a:gd name="T34" fmla="*/ 0 w 708"/>
              <a:gd name="T35" fmla="*/ 503 h 709"/>
              <a:gd name="T36" fmla="*/ 0 w 708"/>
              <a:gd name="T37" fmla="*/ 709 h 709"/>
              <a:gd name="T38" fmla="*/ 205 w 708"/>
              <a:gd name="T39" fmla="*/ 709 h 709"/>
              <a:gd name="T40" fmla="*/ 205 w 708"/>
              <a:gd name="T41" fmla="*/ 503 h 709"/>
              <a:gd name="T42" fmla="*/ 708 w 708"/>
              <a:gd name="T43" fmla="*/ 503 h 709"/>
              <a:gd name="T44" fmla="*/ 503 w 708"/>
              <a:gd name="T45" fmla="*/ 503 h 709"/>
              <a:gd name="T46" fmla="*/ 503 w 708"/>
              <a:gd name="T47" fmla="*/ 709 h 709"/>
              <a:gd name="T48" fmla="*/ 708 w 708"/>
              <a:gd name="T49" fmla="*/ 709 h 709"/>
              <a:gd name="T50" fmla="*/ 708 w 708"/>
              <a:gd name="T51" fmla="*/ 503 h 709"/>
              <a:gd name="T52" fmla="*/ 708 w 708"/>
              <a:gd name="T53" fmla="*/ 0 h 709"/>
              <a:gd name="T54" fmla="*/ 503 w 708"/>
              <a:gd name="T55" fmla="*/ 0 h 709"/>
              <a:gd name="T56" fmla="*/ 503 w 708"/>
              <a:gd name="T57" fmla="*/ 206 h 709"/>
              <a:gd name="T58" fmla="*/ 708 w 708"/>
              <a:gd name="T59" fmla="*/ 206 h 709"/>
              <a:gd name="T60" fmla="*/ 708 w 708"/>
              <a:gd name="T61" fmla="*/ 0 h 709"/>
              <a:gd name="T62" fmla="*/ 708 w 708"/>
              <a:gd name="T63" fmla="*/ 251 h 709"/>
              <a:gd name="T64" fmla="*/ 503 w 708"/>
              <a:gd name="T65" fmla="*/ 251 h 709"/>
              <a:gd name="T66" fmla="*/ 503 w 708"/>
              <a:gd name="T67" fmla="*/ 456 h 709"/>
              <a:gd name="T68" fmla="*/ 708 w 708"/>
              <a:gd name="T69" fmla="*/ 456 h 709"/>
              <a:gd name="T70" fmla="*/ 708 w 708"/>
              <a:gd name="T71" fmla="*/ 251 h 709"/>
              <a:gd name="T72" fmla="*/ 455 w 708"/>
              <a:gd name="T73" fmla="*/ 251 h 709"/>
              <a:gd name="T74" fmla="*/ 250 w 708"/>
              <a:gd name="T75" fmla="*/ 251 h 709"/>
              <a:gd name="T76" fmla="*/ 250 w 708"/>
              <a:gd name="T77" fmla="*/ 456 h 709"/>
              <a:gd name="T78" fmla="*/ 455 w 708"/>
              <a:gd name="T79" fmla="*/ 456 h 709"/>
              <a:gd name="T80" fmla="*/ 455 w 708"/>
              <a:gd name="T81" fmla="*/ 251 h 709"/>
              <a:gd name="T82" fmla="*/ 455 w 708"/>
              <a:gd name="T83" fmla="*/ 503 h 709"/>
              <a:gd name="T84" fmla="*/ 250 w 708"/>
              <a:gd name="T85" fmla="*/ 503 h 709"/>
              <a:gd name="T86" fmla="*/ 250 w 708"/>
              <a:gd name="T87" fmla="*/ 709 h 709"/>
              <a:gd name="T88" fmla="*/ 455 w 708"/>
              <a:gd name="T89" fmla="*/ 709 h 709"/>
              <a:gd name="T90" fmla="*/ 455 w 708"/>
              <a:gd name="T91" fmla="*/ 503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8" h="709">
                <a:moveTo>
                  <a:pt x="455" y="121"/>
                </a:moveTo>
                <a:lnTo>
                  <a:pt x="392" y="121"/>
                </a:lnTo>
                <a:lnTo>
                  <a:pt x="392" y="206"/>
                </a:lnTo>
                <a:lnTo>
                  <a:pt x="316" y="206"/>
                </a:lnTo>
                <a:lnTo>
                  <a:pt x="316" y="121"/>
                </a:lnTo>
                <a:lnTo>
                  <a:pt x="250" y="121"/>
                </a:lnTo>
                <a:lnTo>
                  <a:pt x="354" y="0"/>
                </a:lnTo>
                <a:lnTo>
                  <a:pt x="455" y="121"/>
                </a:lnTo>
                <a:close/>
                <a:moveTo>
                  <a:pt x="205" y="371"/>
                </a:moveTo>
                <a:lnTo>
                  <a:pt x="139" y="371"/>
                </a:lnTo>
                <a:lnTo>
                  <a:pt x="139" y="456"/>
                </a:lnTo>
                <a:lnTo>
                  <a:pt x="63" y="456"/>
                </a:lnTo>
                <a:lnTo>
                  <a:pt x="63" y="371"/>
                </a:lnTo>
                <a:lnTo>
                  <a:pt x="0" y="371"/>
                </a:lnTo>
                <a:lnTo>
                  <a:pt x="101" y="251"/>
                </a:lnTo>
                <a:lnTo>
                  <a:pt x="205" y="371"/>
                </a:lnTo>
                <a:close/>
                <a:moveTo>
                  <a:pt x="205" y="503"/>
                </a:moveTo>
                <a:lnTo>
                  <a:pt x="0" y="503"/>
                </a:lnTo>
                <a:lnTo>
                  <a:pt x="0" y="709"/>
                </a:lnTo>
                <a:lnTo>
                  <a:pt x="205" y="709"/>
                </a:lnTo>
                <a:lnTo>
                  <a:pt x="205" y="503"/>
                </a:lnTo>
                <a:close/>
                <a:moveTo>
                  <a:pt x="708" y="503"/>
                </a:moveTo>
                <a:lnTo>
                  <a:pt x="503" y="503"/>
                </a:lnTo>
                <a:lnTo>
                  <a:pt x="503" y="709"/>
                </a:lnTo>
                <a:lnTo>
                  <a:pt x="708" y="709"/>
                </a:lnTo>
                <a:lnTo>
                  <a:pt x="708" y="503"/>
                </a:lnTo>
                <a:close/>
                <a:moveTo>
                  <a:pt x="708" y="0"/>
                </a:moveTo>
                <a:lnTo>
                  <a:pt x="503" y="0"/>
                </a:lnTo>
                <a:lnTo>
                  <a:pt x="503" y="206"/>
                </a:lnTo>
                <a:lnTo>
                  <a:pt x="708" y="206"/>
                </a:lnTo>
                <a:lnTo>
                  <a:pt x="708" y="0"/>
                </a:lnTo>
                <a:close/>
                <a:moveTo>
                  <a:pt x="708" y="251"/>
                </a:moveTo>
                <a:lnTo>
                  <a:pt x="503" y="251"/>
                </a:lnTo>
                <a:lnTo>
                  <a:pt x="503" y="456"/>
                </a:lnTo>
                <a:lnTo>
                  <a:pt x="708" y="456"/>
                </a:lnTo>
                <a:lnTo>
                  <a:pt x="708" y="251"/>
                </a:lnTo>
                <a:close/>
                <a:moveTo>
                  <a:pt x="455" y="251"/>
                </a:moveTo>
                <a:lnTo>
                  <a:pt x="250" y="251"/>
                </a:lnTo>
                <a:lnTo>
                  <a:pt x="250" y="456"/>
                </a:lnTo>
                <a:lnTo>
                  <a:pt x="455" y="456"/>
                </a:lnTo>
                <a:lnTo>
                  <a:pt x="455" y="251"/>
                </a:lnTo>
                <a:close/>
                <a:moveTo>
                  <a:pt x="455" y="503"/>
                </a:moveTo>
                <a:lnTo>
                  <a:pt x="250" y="503"/>
                </a:lnTo>
                <a:lnTo>
                  <a:pt x="250" y="709"/>
                </a:lnTo>
                <a:lnTo>
                  <a:pt x="455" y="709"/>
                </a:lnTo>
                <a:lnTo>
                  <a:pt x="455" y="503"/>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pPr defTabSz="914344"/>
            <a:endParaRPr lang="en-US" sz="1200" b="1" dirty="0">
              <a:solidFill>
                <a:srgbClr val="000000"/>
              </a:solidFill>
              <a:sym typeface="Gill Sans" charset="0"/>
            </a:endParaRPr>
          </a:p>
        </p:txBody>
      </p:sp>
      <p:sp>
        <p:nvSpPr>
          <p:cNvPr id="70" name="Retângulo 20"/>
          <p:cNvSpPr>
            <a:spLocks noChangeArrowheads="1"/>
          </p:cNvSpPr>
          <p:nvPr/>
        </p:nvSpPr>
        <p:spPr bwMode="auto">
          <a:xfrm>
            <a:off x="3395130" y="2226545"/>
            <a:ext cx="2327687" cy="535531"/>
          </a:xfrm>
          <a:prstGeom prst="rect">
            <a:avLst/>
          </a:prstGeom>
          <a:noFill/>
          <a:ln w="9525">
            <a:noFill/>
            <a:miter lim="800000"/>
            <a:headEnd/>
            <a:tailEnd/>
          </a:ln>
        </p:spPr>
        <p:txBody>
          <a:bodyPr wrap="square">
            <a:spAutoFit/>
          </a:bodyPr>
          <a:lstStyle/>
          <a:p>
            <a:pPr algn="ctr" defTabSz="914344">
              <a:lnSpc>
                <a:spcPct val="80000"/>
              </a:lnSpc>
              <a:defRPr/>
            </a:pPr>
            <a:r>
              <a:rPr lang="pt-BR" sz="3600" b="1" dirty="0" smtClean="0">
                <a:solidFill>
                  <a:srgbClr val="FFFFFF"/>
                </a:solidFill>
                <a:latin typeface="Arial Narrow" panose="020B0606020202030204" pitchFamily="34" charset="0"/>
                <a:cs typeface="Arial" pitchFamily="34" charset="0"/>
                <a:sym typeface="Gill Sans" charset="0"/>
              </a:rPr>
              <a:t>15,4%</a:t>
            </a:r>
            <a:endParaRPr lang="pt-BR" sz="3600" b="1" dirty="0">
              <a:solidFill>
                <a:srgbClr val="FFFFFF"/>
              </a:solidFill>
              <a:latin typeface="Arial Narrow" panose="020B0606020202030204" pitchFamily="34" charset="0"/>
              <a:cs typeface="Arial" pitchFamily="34" charset="0"/>
              <a:sym typeface="Gill Sans" charset="0"/>
            </a:endParaRPr>
          </a:p>
        </p:txBody>
      </p:sp>
      <p:sp>
        <p:nvSpPr>
          <p:cNvPr id="71" name="Retângulo 20"/>
          <p:cNvSpPr>
            <a:spLocks noChangeArrowheads="1"/>
          </p:cNvSpPr>
          <p:nvPr/>
        </p:nvSpPr>
        <p:spPr bwMode="auto">
          <a:xfrm>
            <a:off x="3013165" y="2632355"/>
            <a:ext cx="3028333" cy="707886"/>
          </a:xfrm>
          <a:prstGeom prst="rect">
            <a:avLst/>
          </a:prstGeom>
          <a:noFill/>
          <a:ln w="9525">
            <a:noFill/>
            <a:miter lim="800000"/>
            <a:headEnd/>
            <a:tailEnd/>
          </a:ln>
        </p:spPr>
        <p:txBody>
          <a:bodyPr wrap="square">
            <a:spAutoFit/>
          </a:bodyPr>
          <a:lstStyle/>
          <a:p>
            <a:pPr algn="ctr" defTabSz="914344">
              <a:defRPr/>
            </a:pPr>
            <a:r>
              <a:rPr lang="pt-BR" sz="2000" b="1" dirty="0" smtClean="0">
                <a:solidFill>
                  <a:srgbClr val="FFFFFF"/>
                </a:solidFill>
                <a:latin typeface="Arial Narrow" panose="020B0606020202030204" pitchFamily="34" charset="0"/>
                <a:cs typeface="Arial" pitchFamily="34" charset="0"/>
                <a:sym typeface="Gill Sans" charset="0"/>
              </a:rPr>
              <a:t>em 2013, atingindo</a:t>
            </a:r>
          </a:p>
          <a:p>
            <a:pPr algn="ctr" defTabSz="914344">
              <a:defRPr/>
            </a:pPr>
            <a:r>
              <a:rPr lang="pt-BR" sz="2000" b="1" dirty="0" smtClean="0">
                <a:solidFill>
                  <a:srgbClr val="FFFFFF"/>
                </a:solidFill>
                <a:latin typeface="Arial Narrow" panose="020B0606020202030204" pitchFamily="34" charset="0"/>
                <a:cs typeface="Arial" pitchFamily="34" charset="0"/>
                <a:sym typeface="Gill Sans" charset="0"/>
              </a:rPr>
              <a:t>US$ 61,6 Bilhões</a:t>
            </a:r>
            <a:endParaRPr lang="pt-BR" sz="2000" b="1" dirty="0">
              <a:solidFill>
                <a:srgbClr val="FFFFFF"/>
              </a:solidFill>
              <a:latin typeface="Arial Narrow" panose="020B0606020202030204" pitchFamily="34" charset="0"/>
              <a:cs typeface="Arial" pitchFamily="34" charset="0"/>
              <a:sym typeface="Gill Sans" charset="0"/>
            </a:endParaRPr>
          </a:p>
        </p:txBody>
      </p:sp>
      <p:sp>
        <p:nvSpPr>
          <p:cNvPr id="72" name="Retângulo 20"/>
          <p:cNvSpPr>
            <a:spLocks noChangeArrowheads="1"/>
          </p:cNvSpPr>
          <p:nvPr/>
        </p:nvSpPr>
        <p:spPr bwMode="auto">
          <a:xfrm>
            <a:off x="3336936" y="1871771"/>
            <a:ext cx="2327687" cy="387798"/>
          </a:xfrm>
          <a:prstGeom prst="rect">
            <a:avLst/>
          </a:prstGeom>
          <a:noFill/>
          <a:ln w="9525">
            <a:noFill/>
            <a:miter lim="800000"/>
            <a:headEnd/>
            <a:tailEnd/>
          </a:ln>
        </p:spPr>
        <p:txBody>
          <a:bodyPr wrap="square">
            <a:spAutoFit/>
          </a:bodyPr>
          <a:lstStyle/>
          <a:p>
            <a:pPr algn="ctr" defTabSz="914344">
              <a:lnSpc>
                <a:spcPct val="80000"/>
              </a:lnSpc>
              <a:defRPr/>
            </a:pPr>
            <a:r>
              <a:rPr lang="pt-BR" sz="2400" b="1" dirty="0" smtClean="0">
                <a:solidFill>
                  <a:srgbClr val="FFFFFF"/>
                </a:solidFill>
                <a:latin typeface="Arial Narrow" panose="020B0606020202030204" pitchFamily="34" charset="0"/>
                <a:cs typeface="Arial" pitchFamily="34" charset="0"/>
                <a:sym typeface="Gill Sans" charset="0"/>
              </a:rPr>
              <a:t>Crescimento de </a:t>
            </a:r>
            <a:endParaRPr lang="pt-BR" sz="2400" b="1" dirty="0">
              <a:solidFill>
                <a:srgbClr val="FFFFFF"/>
              </a:solidFill>
              <a:latin typeface="Arial Narrow" panose="020B0606020202030204" pitchFamily="34" charset="0"/>
              <a:cs typeface="Arial" pitchFamily="34" charset="0"/>
              <a:sym typeface="Gill Sans" charset="0"/>
            </a:endParaRPr>
          </a:p>
        </p:txBody>
      </p:sp>
      <p:sp>
        <p:nvSpPr>
          <p:cNvPr id="76" name="Retângulo 20"/>
          <p:cNvSpPr>
            <a:spLocks noChangeArrowheads="1"/>
          </p:cNvSpPr>
          <p:nvPr/>
        </p:nvSpPr>
        <p:spPr bwMode="auto">
          <a:xfrm>
            <a:off x="337537" y="3751193"/>
            <a:ext cx="2327687" cy="535531"/>
          </a:xfrm>
          <a:prstGeom prst="rect">
            <a:avLst/>
          </a:prstGeom>
          <a:noFill/>
          <a:ln w="9525">
            <a:noFill/>
            <a:miter lim="800000"/>
            <a:headEnd/>
            <a:tailEnd/>
          </a:ln>
        </p:spPr>
        <p:txBody>
          <a:bodyPr wrap="square">
            <a:spAutoFit/>
          </a:bodyPr>
          <a:lstStyle/>
          <a:p>
            <a:pPr algn="ctr" defTabSz="914344">
              <a:lnSpc>
                <a:spcPct val="80000"/>
              </a:lnSpc>
              <a:defRPr/>
            </a:pPr>
            <a:r>
              <a:rPr lang="pt-BR" sz="3600" b="1" dirty="0" smtClean="0">
                <a:solidFill>
                  <a:schemeClr val="bg1"/>
                </a:solidFill>
                <a:latin typeface="Arial Narrow" panose="020B0606020202030204" pitchFamily="34" charset="0"/>
                <a:cs typeface="Arial" pitchFamily="34" charset="0"/>
                <a:sym typeface="Gill Sans" charset="0"/>
              </a:rPr>
              <a:t>47,4%</a:t>
            </a:r>
            <a:endParaRPr lang="pt-BR" sz="3600" b="1" dirty="0">
              <a:solidFill>
                <a:schemeClr val="bg1"/>
              </a:solidFill>
              <a:latin typeface="Arial Narrow" panose="020B0606020202030204" pitchFamily="34" charset="0"/>
              <a:cs typeface="Arial" pitchFamily="34" charset="0"/>
              <a:sym typeface="Gill Sans" charset="0"/>
            </a:endParaRPr>
          </a:p>
        </p:txBody>
      </p:sp>
      <p:sp>
        <p:nvSpPr>
          <p:cNvPr id="77" name="Retângulo 20"/>
          <p:cNvSpPr>
            <a:spLocks noChangeArrowheads="1"/>
          </p:cNvSpPr>
          <p:nvPr/>
        </p:nvSpPr>
        <p:spPr bwMode="auto">
          <a:xfrm>
            <a:off x="151150" y="4291566"/>
            <a:ext cx="2722557" cy="584775"/>
          </a:xfrm>
          <a:prstGeom prst="rect">
            <a:avLst/>
          </a:prstGeom>
          <a:noFill/>
          <a:ln w="9525">
            <a:noFill/>
            <a:miter lim="800000"/>
            <a:headEnd/>
            <a:tailEnd/>
          </a:ln>
        </p:spPr>
        <p:txBody>
          <a:bodyPr wrap="square">
            <a:spAutoFit/>
          </a:bodyPr>
          <a:lstStyle/>
          <a:p>
            <a:pPr algn="ctr" defTabSz="914344">
              <a:lnSpc>
                <a:spcPct val="80000"/>
              </a:lnSpc>
              <a:defRPr/>
            </a:pPr>
            <a:r>
              <a:rPr lang="pt-BR" sz="2000" b="1" dirty="0" smtClean="0">
                <a:solidFill>
                  <a:schemeClr val="bg1"/>
                </a:solidFill>
                <a:latin typeface="Arial Narrow" panose="020B0606020202030204" pitchFamily="34" charset="0"/>
                <a:cs typeface="Arial" pitchFamily="34" charset="0"/>
                <a:sym typeface="Gill Sans" charset="0"/>
              </a:rPr>
              <a:t>do mercado da</a:t>
            </a:r>
          </a:p>
          <a:p>
            <a:pPr algn="ctr" defTabSz="914344">
              <a:lnSpc>
                <a:spcPct val="80000"/>
              </a:lnSpc>
              <a:defRPr/>
            </a:pPr>
            <a:r>
              <a:rPr lang="pt-BR" sz="2000" b="1" dirty="0" smtClean="0">
                <a:solidFill>
                  <a:schemeClr val="bg1"/>
                </a:solidFill>
                <a:latin typeface="Arial Narrow" panose="020B0606020202030204" pitchFamily="34" charset="0"/>
                <a:cs typeface="Arial" pitchFamily="34" charset="0"/>
                <a:sym typeface="Gill Sans" charset="0"/>
              </a:rPr>
              <a:t>América Latina</a:t>
            </a:r>
            <a:endParaRPr lang="pt-BR" sz="2000" b="1" dirty="0">
              <a:solidFill>
                <a:schemeClr val="bg1"/>
              </a:solidFill>
              <a:latin typeface="Arial Narrow" panose="020B0606020202030204" pitchFamily="34" charset="0"/>
              <a:cs typeface="Arial" pitchFamily="34" charset="0"/>
              <a:sym typeface="Gill Sans" charset="0"/>
            </a:endParaRPr>
          </a:p>
        </p:txBody>
      </p:sp>
      <p:sp>
        <p:nvSpPr>
          <p:cNvPr id="78" name="Retângulo 20"/>
          <p:cNvSpPr>
            <a:spLocks noChangeArrowheads="1"/>
          </p:cNvSpPr>
          <p:nvPr/>
        </p:nvSpPr>
        <p:spPr bwMode="auto">
          <a:xfrm>
            <a:off x="349241" y="3411914"/>
            <a:ext cx="2327687" cy="338554"/>
          </a:xfrm>
          <a:prstGeom prst="rect">
            <a:avLst/>
          </a:prstGeom>
          <a:noFill/>
          <a:ln w="9525">
            <a:noFill/>
            <a:miter lim="800000"/>
            <a:headEnd/>
            <a:tailEnd/>
          </a:ln>
        </p:spPr>
        <p:txBody>
          <a:bodyPr wrap="square">
            <a:spAutoFit/>
          </a:bodyPr>
          <a:lstStyle/>
          <a:p>
            <a:pPr algn="ctr" defTabSz="914344">
              <a:lnSpc>
                <a:spcPct val="80000"/>
              </a:lnSpc>
              <a:defRPr/>
            </a:pPr>
            <a:r>
              <a:rPr lang="pt-BR" sz="2000" b="1" dirty="0" smtClean="0">
                <a:solidFill>
                  <a:schemeClr val="bg1"/>
                </a:solidFill>
                <a:latin typeface="Arial Narrow" panose="020B0606020202030204" pitchFamily="34" charset="0"/>
                <a:cs typeface="Arial" pitchFamily="34" charset="0"/>
                <a:sym typeface="Gill Sans" charset="0"/>
              </a:rPr>
              <a:t>Brasil representa</a:t>
            </a:r>
            <a:endParaRPr lang="pt-BR" sz="2000" b="1" dirty="0">
              <a:solidFill>
                <a:schemeClr val="bg1"/>
              </a:solidFill>
              <a:latin typeface="Arial Narrow" panose="020B0606020202030204" pitchFamily="34" charset="0"/>
              <a:cs typeface="Arial" pitchFamily="34" charset="0"/>
              <a:sym typeface="Gill Sans" charset="0"/>
            </a:endParaRPr>
          </a:p>
        </p:txBody>
      </p:sp>
      <p:sp>
        <p:nvSpPr>
          <p:cNvPr id="81" name="Retângulo 20"/>
          <p:cNvSpPr>
            <a:spLocks noChangeArrowheads="1"/>
          </p:cNvSpPr>
          <p:nvPr/>
        </p:nvSpPr>
        <p:spPr bwMode="auto">
          <a:xfrm>
            <a:off x="6478776" y="3781320"/>
            <a:ext cx="2327687" cy="535531"/>
          </a:xfrm>
          <a:prstGeom prst="rect">
            <a:avLst/>
          </a:prstGeom>
          <a:noFill/>
          <a:ln w="9525">
            <a:noFill/>
            <a:miter lim="800000"/>
            <a:headEnd/>
            <a:tailEnd/>
          </a:ln>
        </p:spPr>
        <p:txBody>
          <a:bodyPr wrap="square">
            <a:spAutoFit/>
          </a:bodyPr>
          <a:lstStyle/>
          <a:p>
            <a:pPr algn="ctr" defTabSz="914344">
              <a:lnSpc>
                <a:spcPct val="80000"/>
              </a:lnSpc>
              <a:defRPr/>
            </a:pPr>
            <a:r>
              <a:rPr lang="pt-BR" sz="3600" b="1" dirty="0" smtClean="0">
                <a:latin typeface="Arial Narrow" panose="020B0606020202030204" pitchFamily="34" charset="0"/>
                <a:cs typeface="Arial" pitchFamily="34" charset="0"/>
                <a:sym typeface="Gill Sans" charset="0"/>
              </a:rPr>
              <a:t>3%</a:t>
            </a:r>
            <a:endParaRPr lang="pt-BR" sz="3600" b="1" dirty="0">
              <a:latin typeface="Arial Narrow" panose="020B0606020202030204" pitchFamily="34" charset="0"/>
              <a:cs typeface="Arial" pitchFamily="34" charset="0"/>
              <a:sym typeface="Gill Sans" charset="0"/>
            </a:endParaRPr>
          </a:p>
        </p:txBody>
      </p:sp>
      <p:sp>
        <p:nvSpPr>
          <p:cNvPr id="82" name="Retângulo 20"/>
          <p:cNvSpPr>
            <a:spLocks noChangeArrowheads="1"/>
          </p:cNvSpPr>
          <p:nvPr/>
        </p:nvSpPr>
        <p:spPr bwMode="auto">
          <a:xfrm>
            <a:off x="6460138" y="4238735"/>
            <a:ext cx="2327687" cy="584775"/>
          </a:xfrm>
          <a:prstGeom prst="rect">
            <a:avLst/>
          </a:prstGeom>
          <a:noFill/>
          <a:ln w="9525">
            <a:noFill/>
            <a:miter lim="800000"/>
            <a:headEnd/>
            <a:tailEnd/>
          </a:ln>
        </p:spPr>
        <p:txBody>
          <a:bodyPr wrap="square">
            <a:spAutoFit/>
          </a:bodyPr>
          <a:lstStyle/>
          <a:p>
            <a:pPr algn="ctr" defTabSz="914344">
              <a:lnSpc>
                <a:spcPct val="80000"/>
              </a:lnSpc>
              <a:defRPr/>
            </a:pPr>
            <a:r>
              <a:rPr lang="pt-BR" sz="2000" b="1" dirty="0" smtClean="0">
                <a:latin typeface="Arial Narrow" panose="020B0606020202030204" pitchFamily="34" charset="0"/>
                <a:cs typeface="Arial" pitchFamily="34" charset="0"/>
                <a:sym typeface="Gill Sans" charset="0"/>
              </a:rPr>
              <a:t>do mercado mundial</a:t>
            </a:r>
          </a:p>
          <a:p>
            <a:pPr algn="ctr" defTabSz="914344">
              <a:lnSpc>
                <a:spcPct val="80000"/>
              </a:lnSpc>
              <a:defRPr/>
            </a:pPr>
            <a:r>
              <a:rPr lang="pt-BR" sz="2000" b="1" dirty="0" smtClean="0">
                <a:latin typeface="Arial Narrow" panose="020B0606020202030204" pitchFamily="34" charset="0"/>
                <a:cs typeface="Arial" pitchFamily="34" charset="0"/>
                <a:sym typeface="Gill Sans" charset="0"/>
              </a:rPr>
              <a:t>de TI</a:t>
            </a:r>
            <a:endParaRPr lang="pt-BR" sz="2000" b="1" dirty="0">
              <a:latin typeface="Arial Narrow" panose="020B0606020202030204" pitchFamily="34" charset="0"/>
              <a:cs typeface="Arial" pitchFamily="34" charset="0"/>
              <a:sym typeface="Gill Sans" charset="0"/>
            </a:endParaRPr>
          </a:p>
        </p:txBody>
      </p:sp>
      <p:sp>
        <p:nvSpPr>
          <p:cNvPr id="83" name="Retângulo 20"/>
          <p:cNvSpPr>
            <a:spLocks noChangeArrowheads="1"/>
          </p:cNvSpPr>
          <p:nvPr/>
        </p:nvSpPr>
        <p:spPr bwMode="auto">
          <a:xfrm>
            <a:off x="6478776" y="3386860"/>
            <a:ext cx="2327687" cy="338554"/>
          </a:xfrm>
          <a:prstGeom prst="rect">
            <a:avLst/>
          </a:prstGeom>
          <a:noFill/>
          <a:ln w="9525">
            <a:noFill/>
            <a:miter lim="800000"/>
            <a:headEnd/>
            <a:tailEnd/>
          </a:ln>
        </p:spPr>
        <p:txBody>
          <a:bodyPr wrap="square">
            <a:spAutoFit/>
          </a:bodyPr>
          <a:lstStyle/>
          <a:p>
            <a:pPr algn="ctr" defTabSz="914344">
              <a:lnSpc>
                <a:spcPct val="80000"/>
              </a:lnSpc>
              <a:defRPr/>
            </a:pPr>
            <a:r>
              <a:rPr lang="pt-BR" sz="2000" b="1" dirty="0" smtClean="0">
                <a:latin typeface="Arial Narrow" panose="020B0606020202030204" pitchFamily="34" charset="0"/>
                <a:cs typeface="Arial" pitchFamily="34" charset="0"/>
                <a:sym typeface="Gill Sans" charset="0"/>
              </a:rPr>
              <a:t>Brasil representa</a:t>
            </a:r>
            <a:endParaRPr lang="pt-BR" sz="2000" b="1" dirty="0">
              <a:latin typeface="Arial Narrow" panose="020B0606020202030204" pitchFamily="34" charset="0"/>
              <a:cs typeface="Arial" pitchFamily="34" charset="0"/>
              <a:sym typeface="Gill Sans" charset="0"/>
            </a:endParaRPr>
          </a:p>
        </p:txBody>
      </p:sp>
      <p:sp>
        <p:nvSpPr>
          <p:cNvPr id="88" name="Retângulo 20"/>
          <p:cNvSpPr>
            <a:spLocks noChangeArrowheads="1"/>
          </p:cNvSpPr>
          <p:nvPr/>
        </p:nvSpPr>
        <p:spPr bwMode="auto">
          <a:xfrm>
            <a:off x="3488525" y="5098127"/>
            <a:ext cx="2327687" cy="535531"/>
          </a:xfrm>
          <a:prstGeom prst="rect">
            <a:avLst/>
          </a:prstGeom>
          <a:noFill/>
          <a:ln w="9525">
            <a:noFill/>
            <a:miter lim="800000"/>
            <a:headEnd/>
            <a:tailEnd/>
          </a:ln>
        </p:spPr>
        <p:txBody>
          <a:bodyPr wrap="square">
            <a:spAutoFit/>
          </a:bodyPr>
          <a:lstStyle/>
          <a:p>
            <a:pPr algn="ctr" defTabSz="914344">
              <a:lnSpc>
                <a:spcPct val="80000"/>
              </a:lnSpc>
              <a:defRPr/>
            </a:pPr>
            <a:r>
              <a:rPr lang="pt-BR" sz="3600" b="1" dirty="0" smtClean="0">
                <a:solidFill>
                  <a:schemeClr val="bg1"/>
                </a:solidFill>
                <a:latin typeface="Arial Narrow" panose="020B0606020202030204" pitchFamily="34" charset="0"/>
                <a:cs typeface="Arial" pitchFamily="34" charset="0"/>
                <a:sym typeface="Gill Sans" charset="0"/>
              </a:rPr>
              <a:t>70,2 </a:t>
            </a:r>
            <a:r>
              <a:rPr lang="pt-BR" sz="3200" b="1" dirty="0" smtClean="0">
                <a:solidFill>
                  <a:schemeClr val="bg1"/>
                </a:solidFill>
                <a:latin typeface="Arial Narrow" panose="020B0606020202030204" pitchFamily="34" charset="0"/>
                <a:cs typeface="Arial" pitchFamily="34" charset="0"/>
                <a:sym typeface="Gill Sans" charset="0"/>
              </a:rPr>
              <a:t>milhões</a:t>
            </a:r>
            <a:endParaRPr lang="pt-BR" sz="3600" b="1" dirty="0">
              <a:solidFill>
                <a:schemeClr val="bg1"/>
              </a:solidFill>
              <a:latin typeface="Arial Narrow" panose="020B0606020202030204" pitchFamily="34" charset="0"/>
              <a:cs typeface="Arial" pitchFamily="34" charset="0"/>
              <a:sym typeface="Gill Sans" charset="0"/>
            </a:endParaRPr>
          </a:p>
        </p:txBody>
      </p:sp>
      <p:sp>
        <p:nvSpPr>
          <p:cNvPr id="89" name="Retângulo 20"/>
          <p:cNvSpPr>
            <a:spLocks noChangeArrowheads="1"/>
          </p:cNvSpPr>
          <p:nvPr/>
        </p:nvSpPr>
        <p:spPr bwMode="auto">
          <a:xfrm>
            <a:off x="3459949" y="5633658"/>
            <a:ext cx="2327687" cy="584775"/>
          </a:xfrm>
          <a:prstGeom prst="rect">
            <a:avLst/>
          </a:prstGeom>
          <a:noFill/>
          <a:ln w="9525">
            <a:noFill/>
            <a:miter lim="800000"/>
            <a:headEnd/>
            <a:tailEnd/>
          </a:ln>
        </p:spPr>
        <p:txBody>
          <a:bodyPr wrap="square">
            <a:spAutoFit/>
          </a:bodyPr>
          <a:lstStyle/>
          <a:p>
            <a:pPr algn="ctr" defTabSz="914344">
              <a:lnSpc>
                <a:spcPct val="80000"/>
              </a:lnSpc>
              <a:defRPr/>
            </a:pPr>
            <a:r>
              <a:rPr lang="pt-BR" sz="2000" b="1" dirty="0" smtClean="0">
                <a:solidFill>
                  <a:schemeClr val="bg1"/>
                </a:solidFill>
                <a:latin typeface="Arial Narrow" panose="020B0606020202030204" pitchFamily="34" charset="0"/>
                <a:cs typeface="Arial" pitchFamily="34" charset="0"/>
                <a:sym typeface="Gill Sans" charset="0"/>
              </a:rPr>
              <a:t>de computadores</a:t>
            </a:r>
          </a:p>
          <a:p>
            <a:pPr algn="ctr" defTabSz="914344">
              <a:lnSpc>
                <a:spcPct val="80000"/>
              </a:lnSpc>
              <a:defRPr/>
            </a:pPr>
            <a:r>
              <a:rPr lang="pt-BR" sz="2000" b="1" dirty="0" smtClean="0">
                <a:solidFill>
                  <a:schemeClr val="bg1"/>
                </a:solidFill>
                <a:latin typeface="Arial Narrow" panose="020B0606020202030204" pitchFamily="34" charset="0"/>
                <a:cs typeface="Arial" pitchFamily="34" charset="0"/>
                <a:sym typeface="Gill Sans" charset="0"/>
              </a:rPr>
              <a:t>instalados em 2013</a:t>
            </a:r>
            <a:endParaRPr lang="pt-BR" sz="2000" b="1" dirty="0">
              <a:solidFill>
                <a:schemeClr val="bg1"/>
              </a:solidFill>
              <a:latin typeface="Arial Narrow" panose="020B0606020202030204" pitchFamily="34" charset="0"/>
              <a:cs typeface="Arial" pitchFamily="34" charset="0"/>
              <a:sym typeface="Gill Sans" charset="0"/>
            </a:endParaRPr>
          </a:p>
        </p:txBody>
      </p:sp>
      <p:sp>
        <p:nvSpPr>
          <p:cNvPr id="92" name="Retângulo 20"/>
          <p:cNvSpPr>
            <a:spLocks noChangeArrowheads="1"/>
          </p:cNvSpPr>
          <p:nvPr/>
        </p:nvSpPr>
        <p:spPr bwMode="auto">
          <a:xfrm>
            <a:off x="6524208" y="5133870"/>
            <a:ext cx="2327687" cy="535531"/>
          </a:xfrm>
          <a:prstGeom prst="rect">
            <a:avLst/>
          </a:prstGeom>
          <a:noFill/>
          <a:ln w="9525">
            <a:noFill/>
            <a:miter lim="800000"/>
            <a:headEnd/>
            <a:tailEnd/>
          </a:ln>
        </p:spPr>
        <p:txBody>
          <a:bodyPr wrap="square">
            <a:spAutoFit/>
          </a:bodyPr>
          <a:lstStyle/>
          <a:p>
            <a:pPr algn="ctr" defTabSz="914344">
              <a:lnSpc>
                <a:spcPct val="80000"/>
              </a:lnSpc>
              <a:defRPr/>
            </a:pPr>
            <a:r>
              <a:rPr lang="pt-BR" sz="3600" b="1" dirty="0" smtClean="0">
                <a:latin typeface="Arial Narrow" panose="020B0606020202030204" pitchFamily="34" charset="0"/>
                <a:cs typeface="Arial" pitchFamily="34" charset="0"/>
                <a:sym typeface="Gill Sans" charset="0"/>
              </a:rPr>
              <a:t>105 milhões</a:t>
            </a:r>
            <a:endParaRPr lang="pt-BR" sz="3600" b="1" dirty="0">
              <a:latin typeface="Arial Narrow" panose="020B0606020202030204" pitchFamily="34" charset="0"/>
              <a:cs typeface="Arial" pitchFamily="34" charset="0"/>
              <a:sym typeface="Gill Sans" charset="0"/>
            </a:endParaRPr>
          </a:p>
        </p:txBody>
      </p:sp>
      <p:sp>
        <p:nvSpPr>
          <p:cNvPr id="93" name="Retângulo 20"/>
          <p:cNvSpPr>
            <a:spLocks noChangeArrowheads="1"/>
          </p:cNvSpPr>
          <p:nvPr/>
        </p:nvSpPr>
        <p:spPr bwMode="auto">
          <a:xfrm>
            <a:off x="6515604" y="5632202"/>
            <a:ext cx="2327687" cy="584775"/>
          </a:xfrm>
          <a:prstGeom prst="rect">
            <a:avLst/>
          </a:prstGeom>
          <a:noFill/>
          <a:ln w="9525">
            <a:noFill/>
            <a:miter lim="800000"/>
            <a:headEnd/>
            <a:tailEnd/>
          </a:ln>
        </p:spPr>
        <p:txBody>
          <a:bodyPr wrap="square">
            <a:spAutoFit/>
          </a:bodyPr>
          <a:lstStyle/>
          <a:p>
            <a:pPr algn="ctr" defTabSz="914344">
              <a:lnSpc>
                <a:spcPct val="80000"/>
              </a:lnSpc>
              <a:defRPr/>
            </a:pPr>
            <a:r>
              <a:rPr lang="pt-BR" sz="2000" b="1" dirty="0" smtClean="0">
                <a:latin typeface="Arial Narrow" panose="020B0606020202030204" pitchFamily="34" charset="0"/>
                <a:cs typeface="Arial" pitchFamily="34" charset="0"/>
                <a:sym typeface="Gill Sans" charset="0"/>
              </a:rPr>
              <a:t>de usuários de Internet em 2013</a:t>
            </a:r>
          </a:p>
        </p:txBody>
      </p:sp>
      <p:sp>
        <p:nvSpPr>
          <p:cNvPr id="94" name="Text Box 4"/>
          <p:cNvSpPr txBox="1">
            <a:spLocks noChangeArrowheads="1"/>
          </p:cNvSpPr>
          <p:nvPr/>
        </p:nvSpPr>
        <p:spPr bwMode="auto">
          <a:xfrm>
            <a:off x="151150" y="6477733"/>
            <a:ext cx="4761112" cy="276999"/>
          </a:xfrm>
          <a:prstGeom prst="rect">
            <a:avLst/>
          </a:prstGeom>
          <a:noFill/>
          <a:ln>
            <a:noFill/>
          </a:ln>
          <a:extLst/>
        </p:spPr>
        <p:txBody>
          <a:bodyPr wrap="none">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0"/>
              </a:spcBef>
              <a:spcAft>
                <a:spcPct val="0"/>
              </a:spcAft>
              <a:defRPr sz="2800" b="1">
                <a:solidFill>
                  <a:schemeClr val="tx1"/>
                </a:solidFill>
                <a:latin typeface="Arial" charset="0"/>
              </a:defRPr>
            </a:lvl6pPr>
            <a:lvl7pPr marL="2971800" indent="-228600" algn="ctr" eaLnBrk="0" fontAlgn="base" hangingPunct="0">
              <a:spcBef>
                <a:spcPct val="0"/>
              </a:spcBef>
              <a:spcAft>
                <a:spcPct val="0"/>
              </a:spcAft>
              <a:defRPr sz="2800" b="1">
                <a:solidFill>
                  <a:schemeClr val="tx1"/>
                </a:solidFill>
                <a:latin typeface="Arial" charset="0"/>
              </a:defRPr>
            </a:lvl7pPr>
            <a:lvl8pPr marL="3429000" indent="-228600" algn="ctr" eaLnBrk="0" fontAlgn="base" hangingPunct="0">
              <a:spcBef>
                <a:spcPct val="0"/>
              </a:spcBef>
              <a:spcAft>
                <a:spcPct val="0"/>
              </a:spcAft>
              <a:defRPr sz="2800" b="1">
                <a:solidFill>
                  <a:schemeClr val="tx1"/>
                </a:solidFill>
                <a:latin typeface="Arial" charset="0"/>
              </a:defRPr>
            </a:lvl8pPr>
            <a:lvl9pPr marL="3886200" indent="-228600" algn="ctr" eaLnBrk="0" fontAlgn="base" hangingPunct="0">
              <a:spcBef>
                <a:spcPct val="0"/>
              </a:spcBef>
              <a:spcAft>
                <a:spcPct val="0"/>
              </a:spcAft>
              <a:defRPr sz="2800" b="1">
                <a:solidFill>
                  <a:schemeClr val="tx1"/>
                </a:solidFill>
                <a:latin typeface="Arial" charset="0"/>
              </a:defRPr>
            </a:lvl9pPr>
          </a:lstStyle>
          <a:p>
            <a:pPr eaLnBrk="1" fontAlgn="auto" hangingPunct="1">
              <a:spcBef>
                <a:spcPts val="0"/>
              </a:spcBef>
              <a:spcAft>
                <a:spcPts val="0"/>
              </a:spcAft>
              <a:defRPr/>
            </a:pPr>
            <a:r>
              <a:rPr lang="pt-BR" sz="1200" dirty="0" smtClean="0">
                <a:latin typeface="+mn-lt"/>
                <a:cs typeface="+mn-cs"/>
              </a:rPr>
              <a:t>Fonte </a:t>
            </a:r>
            <a:r>
              <a:rPr lang="pt-BR" sz="1200" dirty="0">
                <a:latin typeface="+mn-lt"/>
                <a:cs typeface="+mn-cs"/>
              </a:rPr>
              <a:t>IDC – IT Black Book, Q4, </a:t>
            </a:r>
            <a:r>
              <a:rPr lang="pt-BR" sz="1200" dirty="0" smtClean="0">
                <a:latin typeface="+mn-lt"/>
                <a:cs typeface="+mn-cs"/>
              </a:rPr>
              <a:t>2013 </a:t>
            </a:r>
            <a:r>
              <a:rPr lang="pt-BR" sz="1200" dirty="0" smtClean="0">
                <a:latin typeface="+mn-lt"/>
              </a:rPr>
              <a:t>(mercado interno sem exportações)</a:t>
            </a:r>
            <a:endParaRPr lang="pt-BR" sz="1200" dirty="0">
              <a:latin typeface="+mn-lt"/>
              <a:cs typeface="+mn-cs"/>
            </a:endParaRPr>
          </a:p>
        </p:txBody>
      </p:sp>
      <p:pic>
        <p:nvPicPr>
          <p:cNvPr id="95" name="Imagem 94"/>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7145589" y="2089577"/>
            <a:ext cx="1350737" cy="1070084"/>
          </a:xfrm>
          <a:prstGeom prst="rect">
            <a:avLst/>
          </a:prstGeom>
        </p:spPr>
      </p:pic>
      <p:pic>
        <p:nvPicPr>
          <p:cNvPr id="104" name="Imagem 10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4911714" y="2482403"/>
            <a:ext cx="2529103" cy="188052"/>
          </a:xfrm>
          <a:prstGeom prst="rect">
            <a:avLst/>
          </a:prstGeom>
        </p:spPr>
      </p:pic>
      <p:pic>
        <p:nvPicPr>
          <p:cNvPr id="116" name="Imagem 1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1193286" y="2400283"/>
            <a:ext cx="2529103" cy="188052"/>
          </a:xfrm>
          <a:prstGeom prst="rect">
            <a:avLst/>
          </a:prstGeom>
        </p:spPr>
      </p:pic>
      <p:pic>
        <p:nvPicPr>
          <p:cNvPr id="151" name="Imagem 15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6200000">
            <a:off x="7788902" y="4013280"/>
            <a:ext cx="2529103" cy="188052"/>
          </a:xfrm>
          <a:prstGeom prst="rect">
            <a:avLst/>
          </a:prstGeom>
        </p:spPr>
      </p:pic>
      <p:pic>
        <p:nvPicPr>
          <p:cNvPr id="152" name="Imagem 15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6200000">
            <a:off x="1702161" y="3991161"/>
            <a:ext cx="2529103" cy="188052"/>
          </a:xfrm>
          <a:prstGeom prst="rect">
            <a:avLst/>
          </a:prstGeom>
        </p:spPr>
      </p:pic>
      <p:pic>
        <p:nvPicPr>
          <p:cNvPr id="156" name="Imagem 15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4923788" y="5538176"/>
            <a:ext cx="2529103" cy="188052"/>
          </a:xfrm>
          <a:prstGeom prst="rect">
            <a:avLst/>
          </a:prstGeom>
        </p:spPr>
      </p:pic>
      <p:pic>
        <p:nvPicPr>
          <p:cNvPr id="3" name="Imagem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4379" y="5252524"/>
            <a:ext cx="1227480" cy="850622"/>
          </a:xfrm>
          <a:prstGeom prst="rect">
            <a:avLst/>
          </a:prstGeom>
        </p:spPr>
      </p:pic>
      <p:pic>
        <p:nvPicPr>
          <p:cNvPr id="157" name="Imagem 15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6200000">
            <a:off x="1714266" y="5462091"/>
            <a:ext cx="2529103" cy="188052"/>
          </a:xfrm>
          <a:prstGeom prst="rect">
            <a:avLst/>
          </a:prstGeom>
        </p:spPr>
      </p:pic>
      <p:pic>
        <p:nvPicPr>
          <p:cNvPr id="158" name="Imagem 157"/>
          <p:cNvPicPr>
            <a:picLocks noChangeAspect="1"/>
          </p:cNvPicPr>
          <p:nvPr/>
        </p:nvPicPr>
        <p:blipFill rotWithShape="1">
          <a:blip r:embed="rId7" cstate="print">
            <a:extLst>
              <a:ext uri="{28A0092B-C50C-407E-A947-70E740481C1C}">
                <a14:useLocalDpi xmlns:a14="http://schemas.microsoft.com/office/drawing/2010/main" val="0"/>
              </a:ext>
            </a:extLst>
          </a:blip>
          <a:srcRect r="36941"/>
          <a:stretch/>
        </p:blipFill>
        <p:spPr>
          <a:xfrm>
            <a:off x="8125561" y="864781"/>
            <a:ext cx="833866" cy="339406"/>
          </a:xfrm>
          <a:prstGeom prst="rect">
            <a:avLst/>
          </a:prstGeom>
        </p:spPr>
      </p:pic>
      <p:pic>
        <p:nvPicPr>
          <p:cNvPr id="159" name="Imagem 15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1191222" y="5521791"/>
            <a:ext cx="2529103" cy="188052"/>
          </a:xfrm>
          <a:prstGeom prst="rect">
            <a:avLst/>
          </a:prstGeom>
        </p:spPr>
      </p:pic>
    </p:spTree>
    <p:extLst>
      <p:ext uri="{BB962C8B-B14F-4D97-AF65-F5344CB8AC3E}">
        <p14:creationId xmlns:p14="http://schemas.microsoft.com/office/powerpoint/2010/main" val="4011723962"/>
      </p:ext>
    </p:extLst>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2026</TotalTime>
  <Words>4082</Words>
  <Application>Microsoft Office PowerPoint</Application>
  <PresentationFormat>Apresentação na tela (4:3)</PresentationFormat>
  <Paragraphs>474</Paragraphs>
  <Slides>48</Slides>
  <Notes>5</Notes>
  <HiddenSlides>0</HiddenSlides>
  <MMClips>0</MMClips>
  <ScaleCrop>false</ScaleCrop>
  <HeadingPairs>
    <vt:vector size="6" baseType="variant">
      <vt:variant>
        <vt:lpstr>Fontes usadas</vt:lpstr>
      </vt:variant>
      <vt:variant>
        <vt:i4>10</vt:i4>
      </vt:variant>
      <vt:variant>
        <vt:lpstr>Tema</vt:lpstr>
      </vt:variant>
      <vt:variant>
        <vt:i4>1</vt:i4>
      </vt:variant>
      <vt:variant>
        <vt:lpstr>Títulos de slides</vt:lpstr>
      </vt:variant>
      <vt:variant>
        <vt:i4>48</vt:i4>
      </vt:variant>
    </vt:vector>
  </HeadingPairs>
  <TitlesOfParts>
    <vt:vector size="59" baseType="lpstr">
      <vt:lpstr>Arial</vt:lpstr>
      <vt:lpstr>Arial Narrow</vt:lpstr>
      <vt:lpstr>Calibri</vt:lpstr>
      <vt:lpstr>Calibri Light</vt:lpstr>
      <vt:lpstr>Gill Sans</vt:lpstr>
      <vt:lpstr>Lucida Sans</vt:lpstr>
      <vt:lpstr>Segoe Light</vt:lpstr>
      <vt:lpstr>Segoe Pro</vt:lpstr>
      <vt:lpstr>Segoe UI</vt:lpstr>
      <vt:lpstr>Verdana</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João Paulo</dc:creator>
  <cp:lastModifiedBy>Manoel</cp:lastModifiedBy>
  <cp:revision>173</cp:revision>
  <dcterms:created xsi:type="dcterms:W3CDTF">2014-07-30T17:58:25Z</dcterms:created>
  <dcterms:modified xsi:type="dcterms:W3CDTF">2014-12-02T11:26:25Z</dcterms:modified>
</cp:coreProperties>
</file>