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5">
  <p:sldMasterIdLst>
    <p:sldMasterId id="2147483648" r:id="rId1"/>
    <p:sldMasterId id="2147483661" r:id="rId2"/>
  </p:sldMasterIdLst>
  <p:notesMasterIdLst>
    <p:notesMasterId r:id="rId9"/>
  </p:notesMasterIdLst>
  <p:handoutMasterIdLst>
    <p:handoutMasterId r:id="rId10"/>
  </p:handoutMasterIdLst>
  <p:sldIdLst>
    <p:sldId id="361" r:id="rId3"/>
    <p:sldId id="327" r:id="rId4"/>
    <p:sldId id="395" r:id="rId5"/>
    <p:sldId id="396" r:id="rId6"/>
    <p:sldId id="397" r:id="rId7"/>
    <p:sldId id="398" r:id="rId8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4" clrIdx="0"/>
  <p:cmAuthor id="1" name="Felipe Scudeler Salto" initials="FSS" lastIdx="1" clrIdx="1">
    <p:extLst>
      <p:ext uri="{19B8F6BF-5375-455C-9EA6-DF929625EA0E}">
        <p15:presenceInfo xmlns:p15="http://schemas.microsoft.com/office/powerpoint/2012/main" userId="S-1-5-21-2124552659-1916301338-1672037986-1821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97A"/>
    <a:srgbClr val="005D89"/>
    <a:srgbClr val="BD534B"/>
    <a:srgbClr val="CC7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1437" autoAdjust="0"/>
  </p:normalViewPr>
  <p:slideViewPr>
    <p:cSldViewPr>
      <p:cViewPr varScale="1">
        <p:scale>
          <a:sx n="84" d="100"/>
          <a:sy n="84" d="100"/>
        </p:scale>
        <p:origin x="14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97AD2-97EC-475A-83F5-B811D37F483F}" type="datetimeFigureOut">
              <a:rPr lang="pt-BR" smtClean="0"/>
              <a:t>11/02/2020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B156F-BBD9-4870-9CB4-C9060AC57C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8069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40963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549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1839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4852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9304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705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8767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 b="1">
                <a:solidFill>
                  <a:srgbClr val="19597A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67" name="Shape 67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indent="4572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indent="9144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indent="13716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indent="18288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9" name="Shape 6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971599" y="274638"/>
            <a:ext cx="6984777" cy="114300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>
                <a:solidFill>
                  <a:srgbClr val="19597A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711986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 b="1">
                <a:solidFill>
                  <a:srgbClr val="19597A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67" name="Shape 67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indent="4572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indent="9144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indent="13716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indent="18288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9" name="Shape 6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753094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725348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971599" y="274638"/>
            <a:ext cx="6984777" cy="114300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>
                <a:solidFill>
                  <a:srgbClr val="19597A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54145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barra_azul.jpg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0" y="6093295"/>
            <a:ext cx="9144000" cy="16682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jpeg" descr="ifi_assinacom_senado.jpg"/>
          <p:cNvPicPr>
            <a:picLocks noChangeAspect="1"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6588224" y="6381327"/>
            <a:ext cx="2384701" cy="32548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3.jpeg" descr="Ifi_símbolo gráfico.jp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251519" y="260647"/>
            <a:ext cx="576066" cy="61229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Texto do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8" r:id="rId3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barra_azul.jpg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0" y="6093295"/>
            <a:ext cx="9144000" cy="16682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jpeg" descr="ifi_assinacom_senado.jpg"/>
          <p:cNvPicPr>
            <a:picLocks noChangeAspect="1"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6588224" y="6381327"/>
            <a:ext cx="2384701" cy="32548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3.jpeg" descr="Ifi_símbolo gráfico.jp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251519" y="260647"/>
            <a:ext cx="576066" cy="61229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Texto do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47606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121275" y="476672"/>
            <a:ext cx="8928994" cy="1584176"/>
          </a:xfrm>
          <a:prstGeom prst="rect">
            <a:avLst/>
          </a:prstGeom>
          <a:ln w="25400">
            <a:solidFill>
              <a:srgbClr val="D9D9D9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86" name="Shape 86"/>
          <p:cNvSpPr/>
          <p:nvPr/>
        </p:nvSpPr>
        <p:spPr>
          <a:xfrm>
            <a:off x="121275" y="2132857"/>
            <a:ext cx="8928994" cy="432222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87" name="image4.jpeg" descr="ifi_assinacom_senado_preferencial.jpg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539551" y="620687"/>
            <a:ext cx="8092442" cy="1072898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/>
          <p:nvPr/>
        </p:nvSpPr>
        <p:spPr>
          <a:xfrm>
            <a:off x="481315" y="2807781"/>
            <a:ext cx="8208914" cy="32855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7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3600" dirty="0" smtClean="0"/>
              <a:t>PEC dos Fundos – CCJ/Senado</a:t>
            </a:r>
            <a:endParaRPr lang="pt-BR" sz="3600" i="1" dirty="0" smtClean="0"/>
          </a:p>
          <a:p>
            <a:pPr algn="ctr">
              <a:spcBef>
                <a:spcPts val="700"/>
              </a:spcBef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2800" dirty="0" smtClean="0"/>
          </a:p>
          <a:p>
            <a:pPr algn="ctr">
              <a:spcBef>
                <a:spcPts val="700"/>
              </a:spcBef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2800" dirty="0" smtClean="0"/>
              <a:t>Felipe Salto</a:t>
            </a:r>
            <a:endParaRPr lang="pt-BR" sz="2800" dirty="0"/>
          </a:p>
          <a:p>
            <a:pPr algn="ctr">
              <a:spcBef>
                <a:spcPts val="400"/>
              </a:spcBef>
              <a:defRPr sz="20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1400" dirty="0" smtClean="0"/>
              <a:t>Diretor-Executivo </a:t>
            </a:r>
            <a:r>
              <a:rPr lang="pt-BR" sz="1400" dirty="0"/>
              <a:t>da IFI</a:t>
            </a:r>
          </a:p>
          <a:p>
            <a:pPr>
              <a:spcBef>
                <a:spcPts val="4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2000" dirty="0" smtClean="0"/>
          </a:p>
          <a:p>
            <a:pPr>
              <a:spcBef>
                <a:spcPts val="4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2000" dirty="0"/>
          </a:p>
          <a:p>
            <a:pPr>
              <a:spcBef>
                <a:spcPts val="4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2000" dirty="0"/>
          </a:p>
          <a:p>
            <a:pPr algn="ctr">
              <a:spcBef>
                <a:spcPts val="300"/>
              </a:spcBef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1400" dirty="0"/>
              <a:t>Brasília, </a:t>
            </a:r>
            <a:r>
              <a:rPr lang="pt-BR" sz="1400" dirty="0" smtClean="0"/>
              <a:t>11 de fevereiro de 2019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3179820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187624" y="202630"/>
            <a:ext cx="6984776" cy="778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400" dirty="0" smtClean="0"/>
              <a:t>Visão geral da situação fiscal</a:t>
            </a:r>
            <a:endParaRPr lang="pt-BR" sz="2400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CaixaDeTexto 7"/>
          <p:cNvSpPr txBox="1"/>
          <p:nvPr/>
        </p:nvSpPr>
        <p:spPr>
          <a:xfrm>
            <a:off x="28510" y="908720"/>
            <a:ext cx="8890258" cy="53245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A dívida pública diminuiu de 76,5% para 75,8% do PIB entre 2018 e 2019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 déficit público primário totalizou R$ 61,9 bilhões, abaixo da meta de R$ 132 bilhões e melhor do que o resultado de 2018, de R$ 108,3 bilhões</a:t>
            </a:r>
          </a:p>
          <a:p>
            <a:pPr marL="645750" lvl="2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Estados, municípios e estatais colaboraram com superávit de R$ 27 bilhões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 governo central apresentou déficit de R$ 88,9 bilhões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 pagamento de juros  totalizou R$ 367,3 bilhões, inferior ao observado em 2018 (R$ 379,2 bilhões)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 déficit nominal (que inclui juros) encerrou 2019 em R$ 429,2 bilhões, ante R$ 487,4 bilhões observados em 2018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BNDES, reservas, cessão onerosa e dividendos melhoraram atipicamente as contas de 2019. </a:t>
            </a:r>
            <a:r>
              <a:rPr lang="pt-BR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Dívida poderia ter encerado o ano em 79% do PIB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b="1" dirty="0" smtClean="0">
                <a:solidFill>
                  <a:srgbClr val="1959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Iniciar medidas de ajuste que efetivamente contenham o gasto obrigatório seria um caminho para restaurar o equilíbrio fiscal</a:t>
            </a:r>
            <a:endParaRPr lang="pt-BR" sz="2000" b="1" dirty="0">
              <a:solidFill>
                <a:srgbClr val="1959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317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187624" y="202630"/>
            <a:ext cx="6984776" cy="778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400" dirty="0" smtClean="0"/>
              <a:t>PEC dos Fundos – Fluxo x Estoque</a:t>
            </a:r>
            <a:endParaRPr lang="pt-BR" sz="2400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CaixaDeTexto 7"/>
          <p:cNvSpPr txBox="1"/>
          <p:nvPr/>
        </p:nvSpPr>
        <p:spPr>
          <a:xfrm>
            <a:off x="28510" y="908720"/>
            <a:ext cx="8890258" cy="50783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 smtClean="0">
                <a:solidFill>
                  <a:srgbClr val="1959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Estoque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Não é possível reduzir a dívida com recursos da Conta Única sem que isso implique aumento de operações compromissadas (2º maior item da Dívida)</a:t>
            </a: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solidFill>
                <a:srgbClr val="19597A"/>
              </a:solidFill>
              <a:latin typeface="Calibri" panose="020F0502020204030204" pitchFamily="34" charset="0"/>
            </a:endParaRP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endParaRPr lang="pt-BR" sz="2000" dirty="0" smtClean="0">
              <a:solidFill>
                <a:srgbClr val="19597A"/>
              </a:solidFill>
              <a:latin typeface="Calibri" panose="020F0502020204030204" pitchFamily="34" charset="0"/>
            </a:endParaRP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endParaRPr lang="pt-BR" sz="2000" dirty="0" smtClean="0">
              <a:solidFill>
                <a:srgbClr val="19597A"/>
              </a:solidFill>
              <a:latin typeface="Calibri" panose="020F0502020204030204" pitchFamily="34" charset="0"/>
            </a:endParaRP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pt-BR" sz="2000" dirty="0" smtClean="0">
              <a:solidFill>
                <a:srgbClr val="19597A"/>
              </a:solidFill>
              <a:latin typeface="Calibri" panose="020F0502020204030204" pitchFamily="34" charset="0"/>
            </a:endParaRP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Dívida bruta e dívida líquida não se alteram pelo uso do estoque de recursos vinculados depositados na Conta Única </a:t>
            </a:r>
          </a:p>
          <a:p>
            <a:pPr marL="6457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 destino possível para esses recursos acumulados (estoque) na Conta Única é promover um encontro de contas entre o Banco Central e o Tesouro, reduzindo-se a carteira do Bacen e a Conta Única no mesmo montante</a:t>
            </a:r>
            <a:endParaRPr lang="pt-BR" sz="2000" dirty="0" smtClean="0">
              <a:solidFill>
                <a:srgbClr val="1959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27784" y="2299732"/>
            <a:ext cx="1621166" cy="1477325"/>
          </a:xfrm>
          <a:prstGeom prst="rect">
            <a:avLst/>
          </a:prstGeom>
          <a:noFill/>
          <a:ln w="25400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Conta</a:t>
            </a: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Única</a:t>
            </a:r>
            <a:endParaRPr kumimoji="0" lang="en-US" sz="1800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 smtClean="0"/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18396" y="2299732"/>
            <a:ext cx="1621166" cy="1477325"/>
          </a:xfrm>
          <a:prstGeom prst="rect">
            <a:avLst/>
          </a:prstGeom>
          <a:noFill/>
          <a:ln w="25400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 anchorCtr="0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Recursos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vinculados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não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gastos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em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vários</a:t>
            </a:r>
            <a:r>
              <a:rPr kumimoji="0" lang="en-US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anos</a:t>
            </a:r>
            <a:endParaRPr kumimoji="0" lang="en-US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2074580" y="2852936"/>
            <a:ext cx="504056" cy="432048"/>
          </a:xfrm>
          <a:prstGeom prst="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871462" y="2303160"/>
            <a:ext cx="1621166" cy="1477325"/>
          </a:xfrm>
          <a:prstGeom prst="rect">
            <a:avLst/>
          </a:prstGeom>
          <a:noFill/>
          <a:ln w="25400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spc="0" normalizeH="0" baseline="0" dirty="0" smtClean="0">
              <a:ln>
                <a:noFill/>
              </a:ln>
              <a:solidFill>
                <a:srgbClr val="19597A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Uso</a:t>
            </a: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recursos</a:t>
            </a:r>
            <a:r>
              <a:rPr kumimoji="0" lang="en-US" sz="1800" b="1" i="0" u="none" strike="noStrike" cap="none" spc="0" normalizeH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da </a:t>
            </a:r>
            <a:r>
              <a:rPr kumimoji="0" lang="en-US" sz="1800" b="1" i="0" u="none" strike="noStrike" cap="none" spc="0" normalizeH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Conta</a:t>
            </a:r>
            <a:r>
              <a:rPr kumimoji="0" lang="en-US" sz="1800" b="1" i="0" u="none" strike="noStrike" cap="none" spc="0" normalizeH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sz="1800" b="1" i="0" u="none" strike="noStrike" cap="none" spc="0" normalizeH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Única</a:t>
            </a:r>
            <a:r>
              <a:rPr kumimoji="0" lang="en-US" sz="1800" b="1" i="0" u="none" strike="noStrike" cap="none" spc="0" normalizeH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sz="1800" b="1" i="0" u="none" strike="noStrike" cap="none" spc="0" normalizeH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aumenta</a:t>
            </a:r>
            <a:r>
              <a:rPr kumimoji="0" lang="en-US" sz="1800" b="1" i="0" u="none" strike="noStrike" cap="none" spc="0" normalizeH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kumimoji="0" lang="en-US" sz="1800" b="1" i="0" u="none" strike="noStrike" cap="none" spc="0" normalizeH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liquidez</a:t>
            </a:r>
            <a:endParaRPr lang="en-US" dirty="0"/>
          </a:p>
        </p:txBody>
      </p:sp>
      <p:sp>
        <p:nvSpPr>
          <p:cNvPr id="14" name="Seta para a direita 13"/>
          <p:cNvSpPr/>
          <p:nvPr/>
        </p:nvSpPr>
        <p:spPr>
          <a:xfrm>
            <a:off x="4306828" y="2852936"/>
            <a:ext cx="504056" cy="432048"/>
          </a:xfrm>
          <a:prstGeom prst="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Seta para a direita 14"/>
          <p:cNvSpPr/>
          <p:nvPr/>
        </p:nvSpPr>
        <p:spPr>
          <a:xfrm>
            <a:off x="6539076" y="2852936"/>
            <a:ext cx="504056" cy="432048"/>
          </a:xfrm>
          <a:prstGeom prst="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103292" y="2311162"/>
            <a:ext cx="1681744" cy="1477325"/>
          </a:xfrm>
          <a:prstGeom prst="rect">
            <a:avLst/>
          </a:prstGeom>
          <a:noFill/>
          <a:ln w="25400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19597A"/>
                </a:solidFill>
                <a:effectLst/>
                <a:uFillTx/>
                <a:sym typeface="Calibri"/>
              </a:rPr>
              <a:t>Para </a:t>
            </a: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rgbClr val="19597A"/>
                </a:solidFill>
                <a:effectLst/>
                <a:uFillTx/>
                <a:sym typeface="Calibri"/>
              </a:rPr>
              <a:t>cumpri</a:t>
            </a:r>
            <a:r>
              <a:rPr lang="en-US" b="1" dirty="0" err="1" smtClean="0">
                <a:solidFill>
                  <a:srgbClr val="19597A"/>
                </a:solidFill>
              </a:rPr>
              <a:t>r</a:t>
            </a:r>
            <a:r>
              <a:rPr lang="en-US" b="1" dirty="0" smtClean="0">
                <a:solidFill>
                  <a:srgbClr val="19597A"/>
                </a:solidFill>
              </a:rPr>
              <a:t> a meta </a:t>
            </a:r>
            <a:r>
              <a:rPr lang="en-US" b="1" dirty="0" err="1" smtClean="0">
                <a:solidFill>
                  <a:srgbClr val="19597A"/>
                </a:solidFill>
              </a:rPr>
              <a:t>Selic</a:t>
            </a:r>
            <a:r>
              <a:rPr lang="en-US" b="1" dirty="0" smtClean="0">
                <a:solidFill>
                  <a:srgbClr val="19597A"/>
                </a:solidFill>
              </a:rPr>
              <a:t>, </a:t>
            </a:r>
            <a:r>
              <a:rPr lang="en-US" b="1" dirty="0" err="1" smtClean="0">
                <a:solidFill>
                  <a:srgbClr val="19597A"/>
                </a:solidFill>
              </a:rPr>
              <a:t>Bacen</a:t>
            </a:r>
            <a:r>
              <a:rPr lang="en-US" b="1" dirty="0" smtClean="0">
                <a:solidFill>
                  <a:srgbClr val="19597A"/>
                </a:solidFill>
              </a:rPr>
              <a:t> </a:t>
            </a:r>
            <a:r>
              <a:rPr lang="en-US" b="1" dirty="0" err="1" smtClean="0">
                <a:solidFill>
                  <a:srgbClr val="19597A"/>
                </a:solidFill>
              </a:rPr>
              <a:t>enxuga</a:t>
            </a:r>
            <a:r>
              <a:rPr lang="en-US" b="1" dirty="0" smtClean="0">
                <a:solidFill>
                  <a:srgbClr val="19597A"/>
                </a:solidFill>
              </a:rPr>
              <a:t> com </a:t>
            </a:r>
            <a:r>
              <a:rPr lang="en-US" b="1" dirty="0" err="1" smtClean="0">
                <a:solidFill>
                  <a:srgbClr val="19597A"/>
                </a:solidFill>
              </a:rPr>
              <a:t>operações</a:t>
            </a:r>
            <a:r>
              <a:rPr lang="en-US" b="1" dirty="0" smtClean="0">
                <a:solidFill>
                  <a:srgbClr val="19597A"/>
                </a:solidFill>
              </a:rPr>
              <a:t> </a:t>
            </a:r>
            <a:r>
              <a:rPr lang="en-US" b="1" dirty="0" err="1" smtClean="0">
                <a:solidFill>
                  <a:srgbClr val="19597A"/>
                </a:solidFill>
              </a:rPr>
              <a:t>compromissadas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83950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187624" y="202630"/>
            <a:ext cx="6984776" cy="778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400" dirty="0" smtClean="0"/>
              <a:t>PEC dos Fundos – Fluxo x Estoque</a:t>
            </a:r>
            <a:endParaRPr lang="pt-BR" sz="2400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CaixaDeTexto 7"/>
          <p:cNvSpPr txBox="1"/>
          <p:nvPr/>
        </p:nvSpPr>
        <p:spPr>
          <a:xfrm>
            <a:off x="28510" y="836712"/>
            <a:ext cx="8890258" cy="52629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 smtClean="0">
                <a:solidFill>
                  <a:srgbClr val="1959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Fluxo</a:t>
            </a:r>
          </a:p>
          <a:p>
            <a:pPr marL="702900" lvl="1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4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Os novos fluxos arrecadados, uma vez que não estejam mais vinculados aos respectivos fundos, poderão abrir espaço para melhora do resultado primário</a:t>
            </a:r>
          </a:p>
          <a:p>
            <a:pPr marL="702900" lvl="1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4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Isso dependerá, no entanto, de 3 fatores: </a:t>
            </a: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solidFill>
                  <a:srgbClr val="19597A"/>
                </a:solidFill>
                <a:latin typeface="Calibri" panose="020F0502020204030204" pitchFamily="34" charset="0"/>
              </a:rPr>
              <a:t>	</a:t>
            </a: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a) o destino do gasto que era realizado na presença dos fundos; </a:t>
            </a: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solidFill>
                  <a:srgbClr val="19597A"/>
                </a:solidFill>
                <a:latin typeface="Calibri" panose="020F0502020204030204" pitchFamily="34" charset="0"/>
              </a:rPr>
              <a:t>	</a:t>
            </a: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b) o destino dos recursos que não se gastavam e iam para a Conta Única; e</a:t>
            </a:r>
          </a:p>
          <a:p>
            <a:pPr marL="360000" lvl="1" indent="0"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solidFill>
                  <a:srgbClr val="19597A"/>
                </a:solidFill>
                <a:latin typeface="Calibri" panose="020F0502020204030204" pitchFamily="34" charset="0"/>
              </a:rPr>
              <a:t>	</a:t>
            </a:r>
            <a:r>
              <a:rPr lang="pt-BR" sz="20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c) a natureza do gasto: se obrigatório, poderá ser cortado? </a:t>
            </a:r>
            <a:endParaRPr lang="pt-BR" sz="2000" dirty="0">
              <a:solidFill>
                <a:srgbClr val="19597A"/>
              </a:solidFill>
              <a:latin typeface="Calibri" panose="020F0502020204030204" pitchFamily="34" charset="0"/>
            </a:endParaRPr>
          </a:p>
          <a:p>
            <a:pPr marL="702900" lvl="1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4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Contas preliminares: fluxo anual de despesas pagas referentes aos fundos não constitucionais é de cerca de R$ 60 bilhões</a:t>
            </a:r>
          </a:p>
          <a:p>
            <a:pPr marL="702900" lvl="1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400" dirty="0" smtClean="0">
                <a:solidFill>
                  <a:srgbClr val="19597A"/>
                </a:solidFill>
                <a:latin typeface="Calibri" panose="020F0502020204030204" pitchFamily="34" charset="0"/>
              </a:rPr>
              <a:t>50% correspondem ao Fundo Nacional da Educação</a:t>
            </a:r>
            <a:endParaRPr lang="pt-BR" sz="2400" dirty="0">
              <a:solidFill>
                <a:srgbClr val="19597A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423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21914" y="58614"/>
            <a:ext cx="6984776" cy="778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000" dirty="0" smtClean="0"/>
              <a:t>Anexo – Tabelas preliminares com consolidação dos principais fundos não constitucionais</a:t>
            </a: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85860"/>
            <a:ext cx="9144000" cy="520743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028384" y="430098"/>
            <a:ext cx="111561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Calibri"/>
              </a:rPr>
              <a:t>Parte 1/2</a:t>
            </a:r>
            <a:endParaRPr kumimoji="0" lang="en-US" sz="1800" b="1" i="1" u="sng" strike="noStrike" cap="none" spc="0" normalizeH="0" baseline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7718" y="6237312"/>
            <a:ext cx="4390266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Fonte: SIGA Brasil. </a:t>
            </a:r>
            <a:r>
              <a:rPr kumimoji="0" lang="en-US" sz="1200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Elaboração</a:t>
            </a:r>
            <a:r>
              <a:rPr kumimoji="0" lang="en-US" sz="120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 – IFI.</a:t>
            </a:r>
            <a:endParaRPr kumimoji="0" lang="en-US" sz="1200" strike="noStrike" cap="none" spc="0" normalizeH="0" baseline="0" dirty="0">
              <a:ln>
                <a:noFill/>
              </a:ln>
              <a:solidFill>
                <a:srgbClr val="000000"/>
              </a:solidFill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29469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21914" y="58614"/>
            <a:ext cx="6984776" cy="778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000" dirty="0" smtClean="0"/>
              <a:t>Anexo – Tabelas preliminares com consolidação dos principais fundos não constitucionais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028384" y="430098"/>
            <a:ext cx="111561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Calibri"/>
              </a:rPr>
              <a:t>Parte 2/2</a:t>
            </a:r>
            <a:endParaRPr kumimoji="0" lang="en-US" sz="1800" b="1" i="1" u="sng" strike="noStrike" cap="none" spc="0" normalizeH="0" baseline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08720"/>
            <a:ext cx="9144000" cy="5184576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7718" y="6237312"/>
            <a:ext cx="4390266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Fonte: SIGA Brasil. </a:t>
            </a:r>
            <a:r>
              <a:rPr kumimoji="0" lang="en-US" sz="1200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Elaboração</a:t>
            </a:r>
            <a:r>
              <a:rPr kumimoji="0" lang="en-US" sz="120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rPr>
              <a:t> – IFI.</a:t>
            </a:r>
            <a:endParaRPr kumimoji="0" lang="en-US" sz="1200" strike="noStrike" cap="none" spc="0" normalizeH="0" baseline="0" dirty="0">
              <a:ln>
                <a:noFill/>
              </a:ln>
              <a:solidFill>
                <a:srgbClr val="000000"/>
              </a:solidFill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4937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21755</TotalTime>
  <Words>389</Words>
  <Application>Microsoft Office PowerPoint</Application>
  <PresentationFormat>Apresentação na tela (4:3)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Source Sans Pro</vt:lpstr>
      <vt:lpstr>Source Sans Pro Semibold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Luiza Muniz Navarro Mesquita</dc:creator>
  <cp:lastModifiedBy>Anderson Antunes de Azevedo</cp:lastModifiedBy>
  <cp:revision>74</cp:revision>
  <cp:lastPrinted>2019-09-26T22:05:07Z</cp:lastPrinted>
  <dcterms:modified xsi:type="dcterms:W3CDTF">2020-02-11T11:27:50Z</dcterms:modified>
</cp:coreProperties>
</file>