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1"/>
  </p:notesMasterIdLst>
  <p:sldIdLst>
    <p:sldId id="301" r:id="rId2"/>
    <p:sldId id="337" r:id="rId3"/>
    <p:sldId id="358" r:id="rId4"/>
    <p:sldId id="316" r:id="rId5"/>
    <p:sldId id="323" r:id="rId6"/>
    <p:sldId id="325" r:id="rId7"/>
    <p:sldId id="346" r:id="rId8"/>
    <p:sldId id="370" r:id="rId9"/>
    <p:sldId id="366" r:id="rId10"/>
    <p:sldId id="347" r:id="rId11"/>
    <p:sldId id="348" r:id="rId12"/>
    <p:sldId id="369" r:id="rId13"/>
    <p:sldId id="363" r:id="rId14"/>
    <p:sldId id="367" r:id="rId15"/>
    <p:sldId id="354" r:id="rId16"/>
    <p:sldId id="355" r:id="rId17"/>
    <p:sldId id="357" r:id="rId18"/>
    <p:sldId id="364" r:id="rId19"/>
    <p:sldId id="361" r:id="rId20"/>
    <p:sldId id="359" r:id="rId21"/>
    <p:sldId id="368" r:id="rId22"/>
    <p:sldId id="350" r:id="rId23"/>
    <p:sldId id="362" r:id="rId24"/>
    <p:sldId id="353" r:id="rId25"/>
    <p:sldId id="352" r:id="rId26"/>
    <p:sldId id="371" r:id="rId27"/>
    <p:sldId id="365" r:id="rId28"/>
    <p:sldId id="344" r:id="rId29"/>
    <p:sldId id="306" r:id="rId3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CD15"/>
    <a:srgbClr val="298B86"/>
    <a:srgbClr val="34AFAA"/>
    <a:srgbClr val="0386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10" d="100"/>
          <a:sy n="110" d="100"/>
        </p:scale>
        <p:origin x="1362" y="22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23FAFD-9E98-4CAE-BF2D-D8760BB15596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AFC19-4BE1-45F5-AA80-033A7939F2B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6331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forms/d/e/1FAIpQLSdyMyuz3on5ZCZlzoGWNIRYVS2CCKGBY2Xt8YnrxLK3eLKGhQ/viewform?vc=0&amp;c=0&amp;w=1" TargetMode="External"/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Link Inscrições: </a:t>
            </a:r>
            <a:r>
              <a:rPr lang="pt-BR" dirty="0" smtClean="0">
                <a:hlinkClick r:id="rId3"/>
              </a:rPr>
              <a:t>https://docs.google.com/forms/d/e/1FAIpQLSdyMyuz3on5ZCZlzoGWNIRYVS2CCKGBY2Xt8YnrxLK3eLKGhQ/viewform?vc=0&amp;c=0&amp;w=1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526DA-78E4-4678-B06E-2BE11386432E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8674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4581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98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913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5058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3992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982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6344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587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96998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5233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146AE-0E5E-4C5E-8E15-8977D6A1EC6B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9167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Editar estilos de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146AE-0E5E-4C5E-8E15-8977D6A1EC6B}" type="datetimeFigureOut">
              <a:rPr lang="pt-BR" smtClean="0"/>
              <a:t>20/11/2019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E06696-B13E-4A19-AE50-D889B26C0529}" type="slidenum">
              <a:rPr lang="pt-BR" smtClean="0"/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3290" y="203816"/>
            <a:ext cx="2609243" cy="388611"/>
          </a:xfrm>
          <a:prstGeom prst="rect">
            <a:avLst/>
          </a:prstGeom>
        </p:spPr>
      </p:pic>
      <p:sp>
        <p:nvSpPr>
          <p:cNvPr id="8" name="Espaço Reservado para Número de Slide 5"/>
          <p:cNvSpPr txBox="1">
            <a:spLocks/>
          </p:cNvSpPr>
          <p:nvPr userDrawn="1"/>
        </p:nvSpPr>
        <p:spPr>
          <a:xfrm>
            <a:off x="9040233" y="6461856"/>
            <a:ext cx="5540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600" b="1" kern="1200">
                <a:solidFill>
                  <a:srgbClr val="00A09A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B956AB-85C1-4164-9D01-F7BB90F609A0}" type="slidenum">
              <a:rPr lang="pt-BR" sz="140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pPr/>
              <a:t>‹nº›</a:t>
            </a:fld>
            <a:endParaRPr lang="pt-BR" sz="14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10" name="CaixaDeTexto 9"/>
          <p:cNvSpPr txBox="1"/>
          <p:nvPr userDrawn="1"/>
        </p:nvSpPr>
        <p:spPr>
          <a:xfrm>
            <a:off x="624256" y="6512532"/>
            <a:ext cx="7605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1200" b="1" dirty="0" smtClean="0">
                <a:solidFill>
                  <a:srgbClr val="298B86"/>
                </a:solidFill>
                <a:latin typeface="Segoe UI Semibold" panose="020B0702040204020203" pitchFamily="34" charset="0"/>
                <a:ea typeface="Roboto Condensed" panose="02000000000000000000" pitchFamily="2" charset="0"/>
                <a:cs typeface="Segoe UI Semibold" panose="020B0702040204020203" pitchFamily="34" charset="0"/>
              </a:rPr>
              <a:t>Daniel Chang – </a:t>
            </a:r>
            <a:r>
              <a:rPr lang="pt-BR" sz="1200" b="1" baseline="0" dirty="0" smtClean="0">
                <a:solidFill>
                  <a:srgbClr val="298B86"/>
                </a:solidFill>
                <a:latin typeface="Segoe UI Semibold" panose="020B0702040204020203" pitchFamily="34" charset="0"/>
                <a:ea typeface="Roboto Condensed" panose="02000000000000000000" pitchFamily="2" charset="0"/>
                <a:cs typeface="Segoe UI Semibold" panose="020B0702040204020203" pitchFamily="34" charset="0"/>
              </a:rPr>
              <a:t> </a:t>
            </a:r>
            <a:r>
              <a:rPr lang="pt-BR" sz="1200" b="1" baseline="0" dirty="0" smtClean="0">
                <a:solidFill>
                  <a:srgbClr val="298B86"/>
                </a:solidFill>
                <a:latin typeface="Segoe UI Semibold" panose="020B0702040204020203" pitchFamily="34" charset="0"/>
                <a:ea typeface="Roboto Condensed" panose="02000000000000000000" pitchFamily="2" charset="0"/>
                <a:cs typeface="Segoe UI Semibold" panose="020B0702040204020203" pitchFamily="34" charset="0"/>
              </a:rPr>
              <a:t>A Tecnologia Aplicada à Preservação Ambiental</a:t>
            </a:r>
            <a:endParaRPr lang="pt-BR" sz="1200" b="1" baseline="0" dirty="0" smtClean="0">
              <a:solidFill>
                <a:srgbClr val="298B86"/>
              </a:solidFill>
              <a:latin typeface="Segoe UI Semibold" panose="020B0702040204020203" pitchFamily="34" charset="0"/>
              <a:ea typeface="Roboto Condensed" panose="02000000000000000000" pitchFamily="2" charset="0"/>
              <a:cs typeface="Segoe UI Semibold" panose="020B0702040204020203" pitchFamily="34" charset="0"/>
            </a:endParaRPr>
          </a:p>
          <a:p>
            <a:pPr algn="l"/>
            <a:endParaRPr lang="pt-BR" sz="1200" b="1" dirty="0" smtClean="0">
              <a:solidFill>
                <a:srgbClr val="298B86"/>
              </a:solidFill>
              <a:latin typeface="Segoe UI Semibold" panose="020B0702040204020203" pitchFamily="34" charset="0"/>
              <a:ea typeface="Roboto Condensed" panose="02000000000000000000" pitchFamily="2" charset="0"/>
              <a:cs typeface="Segoe UI Semibold" panose="020B0702040204020203" pitchFamily="34" charset="0"/>
            </a:endParaRPr>
          </a:p>
        </p:txBody>
      </p:sp>
      <p:cxnSp>
        <p:nvCxnSpPr>
          <p:cNvPr id="12" name="Conector reto 11"/>
          <p:cNvCxnSpPr/>
          <p:nvPr userDrawn="1"/>
        </p:nvCxnSpPr>
        <p:spPr>
          <a:xfrm>
            <a:off x="681038" y="6470648"/>
            <a:ext cx="8841031" cy="0"/>
          </a:xfrm>
          <a:prstGeom prst="line">
            <a:avLst/>
          </a:prstGeom>
          <a:ln w="9525">
            <a:solidFill>
              <a:srgbClr val="298B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/>
          <p:cNvSpPr txBox="1"/>
          <p:nvPr userDrawn="1"/>
        </p:nvSpPr>
        <p:spPr>
          <a:xfrm>
            <a:off x="720971" y="232529"/>
            <a:ext cx="5679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>
                <a:solidFill>
                  <a:schemeClr val="tx2"/>
                </a:solidFill>
                <a:latin typeface="Segoe UI Semibold" panose="020B0702040204020203" pitchFamily="34" charset="0"/>
                <a:ea typeface="Roboto Condensed" panose="02000000000000000000" pitchFamily="2" charset="0"/>
              </a:rPr>
              <a:t>Comissão Senado do Futuro</a:t>
            </a:r>
            <a:endParaRPr lang="pt-BR" sz="1200" b="1" dirty="0">
              <a:solidFill>
                <a:schemeClr val="tx2"/>
              </a:solidFill>
              <a:latin typeface="Segoe UI Semibold" panose="020B0702040204020203" pitchFamily="34" charset="0"/>
              <a:ea typeface="Roboto Condensed" panose="02000000000000000000" pitchFamily="2" charset="0"/>
            </a:endParaRPr>
          </a:p>
        </p:txBody>
      </p:sp>
      <p:cxnSp>
        <p:nvCxnSpPr>
          <p:cNvPr id="11" name="Conector reto 10"/>
          <p:cNvCxnSpPr/>
          <p:nvPr userDrawn="1"/>
        </p:nvCxnSpPr>
        <p:spPr>
          <a:xfrm>
            <a:off x="624256" y="601219"/>
            <a:ext cx="9086197" cy="8793"/>
          </a:xfrm>
          <a:prstGeom prst="line">
            <a:avLst/>
          </a:prstGeom>
          <a:ln w="9525">
            <a:solidFill>
              <a:srgbClr val="298B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259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tif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itinova.org.br/" TargetMode="External"/><Relationship Id="rId5" Type="http://schemas.openxmlformats.org/officeDocument/2006/relationships/hyperlink" Target="https://docs.google.com/forms/d/e/1FAIpQLSdyMyuz3on5ZCZlzoGWNIRYVS2CCKGBY2Xt8YnrxLK3eLKGhQ/viewform?vc=0&amp;c=0&amp;w=1" TargetMode="Externa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daniel.chang@mctic.gov.br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9579" y="1606183"/>
            <a:ext cx="5522046" cy="3451020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5925288"/>
            <a:ext cx="4097605" cy="496753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76" y="5201374"/>
            <a:ext cx="683852" cy="684268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6745764" y="4806123"/>
            <a:ext cx="10358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8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@ </a:t>
            </a:r>
            <a:r>
              <a:rPr lang="pt-BR" sz="800" dirty="0" err="1" smtClean="0">
                <a:solidFill>
                  <a:schemeClr val="bg1"/>
                </a:solidFill>
                <a:latin typeface="Segoe UI Semibold" panose="020B0702040204020203" pitchFamily="34" charset="0"/>
              </a:rPr>
              <a:t>everson</a:t>
            </a:r>
            <a:r>
              <a:rPr lang="pt-BR" sz="800" dirty="0" smtClean="0">
                <a:solidFill>
                  <a:schemeClr val="bg1"/>
                </a:solidFill>
                <a:latin typeface="Segoe UI Semibold" panose="020B0702040204020203" pitchFamily="34" charset="0"/>
              </a:rPr>
              <a:t> </a:t>
            </a:r>
            <a:r>
              <a:rPr lang="pt-BR" sz="800" dirty="0" err="1" smtClean="0">
                <a:solidFill>
                  <a:schemeClr val="bg1"/>
                </a:solidFill>
                <a:latin typeface="Segoe UI Semibold" panose="020B0702040204020203" pitchFamily="34" charset="0"/>
              </a:rPr>
              <a:t>tavares</a:t>
            </a:r>
            <a:endParaRPr lang="pt-BR" sz="800" dirty="0">
              <a:solidFill>
                <a:schemeClr val="bg1"/>
              </a:solidFill>
              <a:latin typeface="Segoe UI Semibold" panose="020B0702040204020203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830041" y="968769"/>
            <a:ext cx="82878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pt-BR" sz="2400" dirty="0" smtClean="0">
                <a:latin typeface="Segoe UI Semibold" panose="020B0702040204020203" pitchFamily="34" charset="0"/>
              </a:rPr>
              <a:t>A TECNOLOGIA APLICADA À PRESERVAÇÃO AMBIENTAL</a:t>
            </a:r>
            <a:endParaRPr lang="pt-BR" sz="2400" dirty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702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0"/>
          <a:stretch/>
        </p:blipFill>
        <p:spPr>
          <a:xfrm>
            <a:off x="720436" y="1552700"/>
            <a:ext cx="6000855" cy="4582091"/>
          </a:xfrm>
          <a:prstGeom prst="rect">
            <a:avLst/>
          </a:prstGeom>
        </p:spPr>
      </p:pic>
      <p:sp>
        <p:nvSpPr>
          <p:cNvPr id="5" name="Texto explicativo em elipse 2"/>
          <p:cNvSpPr/>
          <p:nvPr/>
        </p:nvSpPr>
        <p:spPr>
          <a:xfrm rot="5400000">
            <a:off x="5698262" y="1417208"/>
            <a:ext cx="3665912" cy="4206460"/>
          </a:xfrm>
          <a:prstGeom prst="wedgeEllipseCallout">
            <a:avLst>
              <a:gd name="adj1" fmla="val -19778"/>
              <a:gd name="adj2" fmla="val 79661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12542" tIns="56271" rIns="112542" bIns="5627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pt-BR" sz="1400"/>
          </a:p>
        </p:txBody>
      </p:sp>
      <p:sp>
        <p:nvSpPr>
          <p:cNvPr id="6" name="CaixaDeTexto 5"/>
          <p:cNvSpPr txBox="1"/>
          <p:nvPr/>
        </p:nvSpPr>
        <p:spPr>
          <a:xfrm>
            <a:off x="5647991" y="2404748"/>
            <a:ext cx="376645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‘A mudança está vindo quer vocês gostem ou não’</a:t>
            </a:r>
            <a:endParaRPr lang="pt-BR" sz="36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pt-BR" sz="1100" i="1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endParaRPr lang="pt-BR" sz="1100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pt-BR" sz="2000" i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Greta Thunberg</a:t>
            </a:r>
            <a:endParaRPr lang="pt-BR" sz="3600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1842" y="848807"/>
            <a:ext cx="8873796" cy="388696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 smtClean="0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rPr>
              <a:t>GREVE PELO CLIMA: MOVIMENTO DE MILHARES DE JOVENS NO MUNDO INTEIRO </a:t>
            </a:r>
            <a:endParaRPr lang="pt-BR" dirty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85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515708" y="749056"/>
            <a:ext cx="9243432" cy="366895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pt-BR" dirty="0">
              <a:latin typeface="Segoe UI Semibold" panose="020B0702040204020203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55233" y="734160"/>
            <a:ext cx="9434141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b="1" dirty="0">
                <a:latin typeface="Segoe UI Semibold" panose="020B07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O ‘SALDO’ DE EMISSÕES PARA MANTER AUMENTO DE TEMPERATURA ABAIXO DE 1,5ºC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62" y="1113400"/>
            <a:ext cx="7797080" cy="5198054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7755775" y="5997921"/>
            <a:ext cx="1830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b="1" i="1" dirty="0"/>
              <a:t>Fonte: IPCC (2018) 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195" y="3250142"/>
            <a:ext cx="2104736" cy="2722758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1255222" y="3965168"/>
            <a:ext cx="2264756" cy="19322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01">
              <a:latin typeface="Ebrima" panose="02000000000000000000" pitchFamily="2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2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428" y="2708367"/>
            <a:ext cx="6414662" cy="3279185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6374674" y="1383738"/>
            <a:ext cx="26212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?</a:t>
            </a:r>
            <a:endParaRPr lang="pt-BR" sz="8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1842" y="848807"/>
            <a:ext cx="8873796" cy="366895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 smtClean="0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rPr>
              <a:t>HOMO SAPIENS IN TRANSITUS: PARA ONDE VAMOS?</a:t>
            </a:r>
            <a:endParaRPr lang="pt-BR" dirty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4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590592" y="4407413"/>
            <a:ext cx="91855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AÇÃO ORÇAMENTÁRIA 215L </a:t>
            </a:r>
          </a:p>
          <a:p>
            <a:pPr algn="ctr"/>
            <a:endParaRPr lang="pt-BR" sz="2400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pt-BR" sz="24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Fomento </a:t>
            </a:r>
            <a:r>
              <a:rPr lang="pt-BR" sz="2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à Pesquisa e ao Desenvolvimento em Áreas Estratégicas </a:t>
            </a:r>
            <a:endParaRPr lang="pt-BR" sz="2400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178" y="1123405"/>
            <a:ext cx="6726390" cy="270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72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2"/>
          <a:srcRect l="18195" t="23665" r="53314" b="57586"/>
          <a:stretch/>
        </p:blipFill>
        <p:spPr>
          <a:xfrm>
            <a:off x="1073532" y="4022617"/>
            <a:ext cx="5006941" cy="2043333"/>
          </a:xfrm>
          <a:prstGeom prst="rect">
            <a:avLst/>
          </a:prstGeom>
        </p:spPr>
      </p:pic>
      <p:pic>
        <p:nvPicPr>
          <p:cNvPr id="6" name="Imagem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34616" y="1081613"/>
            <a:ext cx="2953020" cy="2524655"/>
          </a:xfrm>
          <a:prstGeom prst="rect">
            <a:avLst/>
          </a:prstGeom>
        </p:spPr>
      </p:pic>
      <p:pic>
        <p:nvPicPr>
          <p:cNvPr id="3" name="Imagem 2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300" y="1169953"/>
            <a:ext cx="2561262" cy="1927225"/>
          </a:xfrm>
          <a:prstGeom prst="rect">
            <a:avLst/>
          </a:prstGeom>
        </p:spPr>
      </p:pic>
      <p:pic>
        <p:nvPicPr>
          <p:cNvPr id="4" name="Imagem 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33" y="3864348"/>
            <a:ext cx="3724618" cy="2594207"/>
          </a:xfrm>
          <a:prstGeom prst="rect">
            <a:avLst/>
          </a:prstGeom>
        </p:spPr>
      </p:pic>
      <p:pic>
        <p:nvPicPr>
          <p:cNvPr id="5" name="Imagem 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3" y="3864348"/>
            <a:ext cx="2640446" cy="2201602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615463" y="785086"/>
            <a:ext cx="8976946" cy="388696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b="1" dirty="0" smtClean="0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rPr>
              <a:t>CADEIA PRODUTIVA DO BAMBU</a:t>
            </a:r>
            <a:endParaRPr lang="pt-BR" b="1" dirty="0">
              <a:latin typeface="Segoe UI Semibold" panose="020B0702040204020203" pitchFamily="34" charset="0"/>
              <a:ea typeface="Roboto Condensed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7"/>
          <a:srcRect l="8698" t="21338" r="42929" b="37834"/>
          <a:stretch/>
        </p:blipFill>
        <p:spPr>
          <a:xfrm>
            <a:off x="6431095" y="2429761"/>
            <a:ext cx="3161314" cy="1654695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63" y="1216162"/>
            <a:ext cx="3359453" cy="231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182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712625" y="1452053"/>
            <a:ext cx="8421372" cy="625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BAILIQUE/AP</a:t>
            </a:r>
            <a:endParaRPr lang="pt-BR" sz="2000" dirty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  <a:p>
            <a:r>
              <a:rPr lang="pt-BR" sz="1463" dirty="0">
                <a:latin typeface="Segoe UI Semibold" panose="020B0702040204020203" pitchFamily="34" charset="0"/>
              </a:rPr>
              <a:t>Arquipélago de 12 ilhas localizado a 180 km de Macapá e composto </a:t>
            </a:r>
            <a:r>
              <a:rPr lang="pt-BR" sz="1463" dirty="0" smtClean="0">
                <a:latin typeface="Segoe UI Semibold" panose="020B0702040204020203" pitchFamily="34" charset="0"/>
              </a:rPr>
              <a:t>por 51 </a:t>
            </a:r>
            <a:r>
              <a:rPr lang="pt-BR" sz="1463" dirty="0">
                <a:latin typeface="Segoe UI Semibold" panose="020B0702040204020203" pitchFamily="34" charset="0"/>
              </a:rPr>
              <a:t>comunidades. </a:t>
            </a:r>
            <a:endParaRPr lang="pt-BR" sz="1463" dirty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751574" y="863051"/>
            <a:ext cx="8414789" cy="388696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50"/>
              </a:spcAft>
            </a:pPr>
            <a:r>
              <a:rPr lang="pt-BR" b="1" dirty="0" smtClean="0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rPr>
              <a:t>CADEIA PRODUTIVA DO AÇAÍ</a:t>
            </a:r>
            <a:endParaRPr lang="pt-BR" b="1" dirty="0">
              <a:latin typeface="Segoe UI Semibold" panose="020B0702040204020203" pitchFamily="34" charset="0"/>
              <a:ea typeface="Roboto Condensed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5" name="Imagem 4" descr="E:\Fotos cartilha\IMG_20170402_153311.jpg">
            <a:extLst>
              <a:ext uri="{FF2B5EF4-FFF2-40B4-BE49-F238E27FC236}">
                <a16:creationId xmlns:a16="http://schemas.microsoft.com/office/drawing/2014/main" id="{B76CE8F3-CB2B-4AF8-B807-9920E5542F9C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87" y="2203818"/>
            <a:ext cx="1340049" cy="1622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 descr="E:\Fotos cartilha\IMG_20170402_150510.jpg">
            <a:extLst>
              <a:ext uri="{FF2B5EF4-FFF2-40B4-BE49-F238E27FC236}">
                <a16:creationId xmlns:a16="http://schemas.microsoft.com/office/drawing/2014/main" id="{5DB4241A-46E7-4EC8-AB94-57F641971292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126" y="2203818"/>
            <a:ext cx="1417558" cy="1628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7">
            <a:extLst>
              <a:ext uri="{FF2B5EF4-FFF2-40B4-BE49-F238E27FC236}">
                <a16:creationId xmlns:a16="http://schemas.microsoft.com/office/drawing/2014/main" id="{F5BBD4A7-0A00-4F94-BCE2-5BBAEAB2C34D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2088" y="3824476"/>
            <a:ext cx="2773596" cy="201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679274" y="5045361"/>
            <a:ext cx="5546286" cy="76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63" dirty="0">
                <a:latin typeface="Segoe UI Semibold" panose="020B0702040204020203" pitchFamily="34" charset="0"/>
              </a:rPr>
              <a:t>Associação das Comunidades Tradicionais do </a:t>
            </a:r>
            <a:r>
              <a:rPr lang="pt-BR" sz="1463" dirty="0" err="1">
                <a:latin typeface="Segoe UI Semibold" panose="020B0702040204020203" pitchFamily="34" charset="0"/>
              </a:rPr>
              <a:t>Bailique</a:t>
            </a:r>
            <a:r>
              <a:rPr lang="pt-BR" sz="1463" dirty="0">
                <a:latin typeface="Segoe UI Semibold" panose="020B0702040204020203" pitchFamily="34" charset="0"/>
              </a:rPr>
              <a:t> (ACTB) recebeu a certificação FSC para seus açaizais, sendo o primeiro açaí certificado FSC do mundo.  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504" y="2228221"/>
            <a:ext cx="5408830" cy="253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4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umb_SAM_3131_1024.jpg">
            <a:extLst>
              <a:ext uri="{FF2B5EF4-FFF2-40B4-BE49-F238E27FC236}">
                <a16:creationId xmlns:a16="http://schemas.microsoft.com/office/drawing/2014/main" id="{72C875E2-CD8F-4789-B609-103A6B97E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5232" y="1398664"/>
            <a:ext cx="2501222" cy="1875916"/>
          </a:xfrm>
          <a:prstGeom prst="rect">
            <a:avLst/>
          </a:prstGeom>
          <a:ln w="25400">
            <a:miter lim="400000"/>
          </a:ln>
          <a:effectLst>
            <a:outerShdw blurRad="190500" dist="1016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11" name="thumb_SAM_3238_1024.jpg">
            <a:extLst>
              <a:ext uri="{FF2B5EF4-FFF2-40B4-BE49-F238E27FC236}">
                <a16:creationId xmlns:a16="http://schemas.microsoft.com/office/drawing/2014/main" id="{7ED8CEC4-B56B-4EB5-A159-45EA2ABCA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5744" y="1406094"/>
            <a:ext cx="2472118" cy="1854089"/>
          </a:xfrm>
          <a:prstGeom prst="rect">
            <a:avLst/>
          </a:prstGeom>
          <a:ln w="25400">
            <a:miter lim="400000"/>
          </a:ln>
          <a:effectLst>
            <a:outerShdw blurRad="190500" dist="101600" dir="5400000" rotWithShape="0">
              <a:srgbClr val="000000">
                <a:alpha val="40000"/>
              </a:srgbClr>
            </a:outerShdw>
          </a:effectLst>
        </p:spPr>
      </p:pic>
      <p:pic>
        <p:nvPicPr>
          <p:cNvPr id="14" name="Picture 14" descr="Macintosh HD:Users:barbaracatarinafreitas:Desktop:relatório disciplina final.jpg">
            <a:extLst>
              <a:ext uri="{FF2B5EF4-FFF2-40B4-BE49-F238E27FC236}">
                <a16:creationId xmlns:a16="http://schemas.microsoft.com/office/drawing/2014/main" id="{625F589A-EEF7-4239-B268-F92841C6058A}"/>
              </a:ext>
            </a:extLst>
          </p:cNvPr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64582" y="1406909"/>
            <a:ext cx="1825210" cy="1844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3" descr="16999156_10155087400282272_4645626793691246126_n">
            <a:extLst>
              <a:ext uri="{FF2B5EF4-FFF2-40B4-BE49-F238E27FC236}">
                <a16:creationId xmlns:a16="http://schemas.microsoft.com/office/drawing/2014/main" id="{F11B62A0-B865-4340-8DE6-081811142E2E}"/>
              </a:ext>
            </a:extLst>
          </p:cNvPr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511" y="1406094"/>
            <a:ext cx="1772495" cy="184538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tângulo 17"/>
          <p:cNvSpPr/>
          <p:nvPr/>
        </p:nvSpPr>
        <p:spPr>
          <a:xfrm>
            <a:off x="642488" y="806472"/>
            <a:ext cx="8906518" cy="388696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50"/>
              </a:spcAft>
            </a:pPr>
            <a:r>
              <a:rPr lang="pt-BR" b="1" dirty="0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rPr>
              <a:t>CENTRO DE VOCAÇÃO TECNOLÓGICA DAS AGROBIODIVERSIDADES</a:t>
            </a:r>
            <a:endParaRPr lang="pt-BR" b="1" dirty="0">
              <a:latin typeface="Segoe UI Semibold" panose="020B0702040204020203" pitchFamily="34" charset="0"/>
              <a:ea typeface="Roboto Condensed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13" name="Imagem 3">
            <a:extLst>
              <a:ext uri="{FF2B5EF4-FFF2-40B4-BE49-F238E27FC236}">
                <a16:creationId xmlns:a16="http://schemas.microsoft.com/office/drawing/2014/main" id="{B7249E7D-8133-4F3C-AC9F-80F540DBFA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" t="9223" r="1493" b="8354"/>
          <a:stretch/>
        </p:blipFill>
        <p:spPr>
          <a:xfrm>
            <a:off x="900171" y="3827620"/>
            <a:ext cx="2326283" cy="2369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64724" y="3827620"/>
            <a:ext cx="3767563" cy="2367095"/>
          </a:xfrm>
          <a:prstGeom prst="rect">
            <a:avLst/>
          </a:prstGeom>
        </p:spPr>
      </p:pic>
      <p:sp>
        <p:nvSpPr>
          <p:cNvPr id="17" name="Retângulo 16"/>
          <p:cNvSpPr/>
          <p:nvPr/>
        </p:nvSpPr>
        <p:spPr>
          <a:xfrm>
            <a:off x="995818" y="3492006"/>
            <a:ext cx="6136469" cy="3174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spcBef>
                <a:spcPct val="30000"/>
              </a:spcBef>
              <a:defRPr/>
            </a:pPr>
            <a:r>
              <a:rPr lang="pt-BR" sz="1463" b="1" dirty="0">
                <a:latin typeface="Segoe UI Semibold" panose="020B0702040204020203" pitchFamily="34" charset="0"/>
              </a:rPr>
              <a:t>Desenvolvimento de </a:t>
            </a:r>
            <a:r>
              <a:rPr lang="pt-BR" sz="1463" b="1" dirty="0" err="1">
                <a:latin typeface="Segoe UI Semibold" panose="020B0702040204020203" pitchFamily="34" charset="0"/>
              </a:rPr>
              <a:t>superalimentos</a:t>
            </a:r>
            <a:r>
              <a:rPr lang="pt-BR" sz="1463" b="1" dirty="0">
                <a:latin typeface="Segoe UI Semibold" panose="020B0702040204020203" pitchFamily="34" charset="0"/>
              </a:rPr>
              <a:t> adicionados de Açaí</a:t>
            </a:r>
          </a:p>
        </p:txBody>
      </p:sp>
      <p:sp>
        <p:nvSpPr>
          <p:cNvPr id="19" name="CaixaDeTexto 31">
            <a:extLst>
              <a:ext uri="{FF2B5EF4-FFF2-40B4-BE49-F238E27FC236}">
                <a16:creationId xmlns:a16="http://schemas.microsoft.com/office/drawing/2014/main" id="{A375D02E-CF2F-47FD-8B8D-D374F7CE8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5480" y="3752074"/>
            <a:ext cx="2149602" cy="25181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pt-BR" sz="1463" b="1" dirty="0">
                <a:latin typeface="Segoe UI Semibold" panose="020B0702040204020203" pitchFamily="34" charset="0"/>
              </a:rPr>
              <a:t>Elaboração de isolante </a:t>
            </a:r>
            <a:r>
              <a:rPr lang="pt-BR" sz="1463" b="1" dirty="0" err="1">
                <a:latin typeface="Segoe UI Semibold" panose="020B0702040204020203" pitchFamily="34" charset="0"/>
              </a:rPr>
              <a:t>termoacústico</a:t>
            </a:r>
            <a:r>
              <a:rPr lang="pt-BR" sz="1463" b="1" dirty="0">
                <a:latin typeface="Segoe UI Semibold" panose="020B0702040204020203" pitchFamily="34" charset="0"/>
              </a:rPr>
              <a:t> a partir do resíduo de </a:t>
            </a:r>
            <a:r>
              <a:rPr lang="pt-BR" sz="1463" b="1" dirty="0" smtClean="0">
                <a:latin typeface="Segoe UI Semibold" panose="020B0702040204020203" pitchFamily="34" charset="0"/>
              </a:rPr>
              <a:t>açaí</a:t>
            </a:r>
          </a:p>
          <a:p>
            <a:endParaRPr lang="pt-BR" sz="1625" b="1" dirty="0"/>
          </a:p>
          <a:p>
            <a:endParaRPr lang="pt-BR" sz="1625" b="1" dirty="0"/>
          </a:p>
          <a:p>
            <a:endParaRPr lang="pt-BR" sz="1625" b="1" dirty="0"/>
          </a:p>
          <a:p>
            <a:endParaRPr lang="pt-BR" sz="1625" b="1" dirty="0"/>
          </a:p>
          <a:p>
            <a:endParaRPr lang="pt-BR" sz="1625" b="1" dirty="0"/>
          </a:p>
          <a:p>
            <a:endParaRPr lang="pt-BR" sz="1625" b="1" dirty="0"/>
          </a:p>
          <a:p>
            <a:pPr algn="ctr"/>
            <a:endParaRPr lang="pt-BR" sz="1625" b="1" dirty="0"/>
          </a:p>
        </p:txBody>
      </p:sp>
      <p:pic>
        <p:nvPicPr>
          <p:cNvPr id="20" name="Imagem 45">
            <a:extLst>
              <a:ext uri="{FF2B5EF4-FFF2-40B4-BE49-F238E27FC236}">
                <a16:creationId xmlns:a16="http://schemas.microsoft.com/office/drawing/2014/main" id="{3631EB6A-A23A-47E9-8567-7AB2B0D6C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593" y="4656117"/>
            <a:ext cx="1579788" cy="1437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466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/>
          <p:nvPr/>
        </p:nvGrpSpPr>
        <p:grpSpPr>
          <a:xfrm>
            <a:off x="678287" y="2484958"/>
            <a:ext cx="5210819" cy="3217858"/>
            <a:chOff x="407368" y="1988840"/>
            <a:chExt cx="6413316" cy="3960440"/>
          </a:xfrm>
        </p:grpSpPr>
        <p:sp>
          <p:nvSpPr>
            <p:cNvPr id="6" name="Rounded Rectangle 17"/>
            <p:cNvSpPr/>
            <p:nvPr/>
          </p:nvSpPr>
          <p:spPr>
            <a:xfrm>
              <a:off x="623392" y="1988840"/>
              <a:ext cx="5544616" cy="3960440"/>
            </a:xfrm>
            <a:prstGeom prst="roundRect">
              <a:avLst/>
            </a:prstGeom>
            <a:noFill/>
            <a:ln w="28575" cmpd="sng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63"/>
            </a:p>
          </p:txBody>
        </p:sp>
        <p:pic>
          <p:nvPicPr>
            <p:cNvPr id="8" name="Imagem 5"/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1824" y="4077072"/>
              <a:ext cx="2308860" cy="161988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Imagem 4"/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/>
            <a:stretch/>
          </p:blipFill>
          <p:spPr bwMode="auto">
            <a:xfrm>
              <a:off x="4655840" y="2204864"/>
              <a:ext cx="1944216" cy="17281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  <p:pic>
          <p:nvPicPr>
            <p:cNvPr id="10" name="Imagem 6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368" y="2204864"/>
              <a:ext cx="3816424" cy="352839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1" name="Group 7"/>
          <p:cNvGrpSpPr/>
          <p:nvPr/>
        </p:nvGrpSpPr>
        <p:grpSpPr>
          <a:xfrm>
            <a:off x="6123132" y="2501294"/>
            <a:ext cx="3451884" cy="2970424"/>
            <a:chOff x="7752184" y="2005342"/>
            <a:chExt cx="4248472" cy="3655906"/>
          </a:xfrm>
        </p:grpSpPr>
        <p:sp>
          <p:nvSpPr>
            <p:cNvPr id="12" name="Rounded Rectangle 2"/>
            <p:cNvSpPr/>
            <p:nvPr/>
          </p:nvSpPr>
          <p:spPr>
            <a:xfrm>
              <a:off x="7752184" y="2276872"/>
              <a:ext cx="4248472" cy="3096344"/>
            </a:xfrm>
            <a:prstGeom prst="roundRect">
              <a:avLst/>
            </a:prstGeom>
            <a:noFill/>
            <a:ln w="28575" cmpd="sng">
              <a:solidFill>
                <a:srgbClr val="660066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63" dirty="0"/>
                <a:t>         </a:t>
              </a:r>
            </a:p>
          </p:txBody>
        </p:sp>
        <p:pic>
          <p:nvPicPr>
            <p:cNvPr id="13" name="Picture 13"/>
            <p:cNvPicPr/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10263" y="3716416"/>
              <a:ext cx="1836000" cy="1944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14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8446" y="2005342"/>
              <a:ext cx="2221230" cy="14395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Picture 15" descr="Macintosh HD:Users:rubensgomes:Desktop:Captura de Tela 2018-07-01 às 11.06.44.png"/>
            <p:cNvPicPr/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968208" y="3717032"/>
              <a:ext cx="1836000" cy="194421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="" xmlns:a14="http://schemas.microsoft.com/office/drawing/2010/main"/>
              </a:ext>
            </a:extLst>
          </p:spPr>
        </p:pic>
      </p:grpSp>
      <p:sp>
        <p:nvSpPr>
          <p:cNvPr id="17" name="CaixaDeTexto 16"/>
          <p:cNvSpPr txBox="1"/>
          <p:nvPr/>
        </p:nvSpPr>
        <p:spPr>
          <a:xfrm>
            <a:off x="853806" y="1598923"/>
            <a:ext cx="5681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latin typeface="Segoe UI Semibold" panose="020B0702040204020203" pitchFamily="34" charset="0"/>
              </a:rPr>
              <a:t>Entreposto Comercial Casa do Açaí (Macapá)</a:t>
            </a:r>
            <a:endParaRPr lang="pt-BR" dirty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</p:txBody>
      </p:sp>
      <p:sp>
        <p:nvSpPr>
          <p:cNvPr id="19" name="Retângulo 18"/>
          <p:cNvSpPr/>
          <p:nvPr/>
        </p:nvSpPr>
        <p:spPr>
          <a:xfrm>
            <a:off x="678287" y="847703"/>
            <a:ext cx="8989695" cy="366895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50"/>
              </a:spcAft>
            </a:pPr>
            <a:r>
              <a:rPr lang="pt-BR" b="1" dirty="0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rPr>
              <a:t>CENTRO DE VOCAÇÃO TECNOLÓGICA DAS AGROBIODIVERSIDADES</a:t>
            </a:r>
            <a:endParaRPr lang="pt-BR" b="1" dirty="0">
              <a:latin typeface="Segoe UI Semibold" panose="020B0702040204020203" pitchFamily="34" charset="0"/>
              <a:ea typeface="Roboto Condensed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870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Ã© curado de Mauro Paulino - Fotos: reproduÃ§Ã£o / Youtub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6709" y="1448527"/>
            <a:ext cx="3368251" cy="235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enibre amargo - Fotos: reproduÃ§Ã£o /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15" y="3920714"/>
            <a:ext cx="2768478" cy="207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MaurÃ­cio e Cleomir - Foto: In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17" y="1449015"/>
            <a:ext cx="2352931" cy="237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O hidrogel - Foto: reproduÃ§Ã£o / Youtub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098" y="3920714"/>
            <a:ext cx="2966224" cy="207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/>
          <p:cNvSpPr/>
          <p:nvPr/>
        </p:nvSpPr>
        <p:spPr>
          <a:xfrm>
            <a:off x="600482" y="729715"/>
            <a:ext cx="8695457" cy="388696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BIOZER DA AMAZÔNIA: HIDROGEL PARA EVITAR AMPUTAÇÃO EM DIABÉTICOS</a:t>
            </a:r>
            <a:endParaRPr lang="pt-BR" dirty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6421754" y="1366290"/>
            <a:ext cx="343344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>
                <a:latin typeface="Segoe UI Semibold" panose="020B0702040204020203" pitchFamily="34" charset="0"/>
              </a:rPr>
              <a:t>Pesquisador Carlos Pinheiro: 20 anos de pesquisa no INPA/MCTIC para desenvolvimento do produto.</a:t>
            </a:r>
          </a:p>
          <a:p>
            <a:endParaRPr lang="pt-BR" sz="1600" dirty="0" smtClean="0">
              <a:latin typeface="Segoe UI Semibold" panose="020B0702040204020203" pitchFamily="34" charset="0"/>
            </a:endParaRPr>
          </a:p>
          <a:p>
            <a:r>
              <a:rPr lang="pt-BR" sz="1600" dirty="0" smtClean="0">
                <a:latin typeface="Segoe UI Semibold" panose="020B0702040204020203" pitchFamily="34" charset="0"/>
              </a:rPr>
              <a:t>Biólogo com Doutorado em Biotecnologia e Recursos Naturais.  </a:t>
            </a:r>
          </a:p>
          <a:p>
            <a:endParaRPr lang="pt-BR" sz="1600" dirty="0">
              <a:latin typeface="Segoe UI Semibold" panose="020B0702040204020203" pitchFamily="34" charset="0"/>
            </a:endParaRPr>
          </a:p>
          <a:p>
            <a:r>
              <a:rPr lang="pt-BR" sz="1600" dirty="0" smtClean="0">
                <a:latin typeface="Segoe UI Semibold" panose="020B0702040204020203" pitchFamily="34" charset="0"/>
              </a:rPr>
              <a:t>Extrato </a:t>
            </a:r>
            <a:r>
              <a:rPr lang="pt-BR" sz="1600" dirty="0">
                <a:latin typeface="Segoe UI Semibold" panose="020B0702040204020203" pitchFamily="34" charset="0"/>
              </a:rPr>
              <a:t>do gengibre amargo </a:t>
            </a:r>
            <a:r>
              <a:rPr lang="pt-BR" sz="1600" i="1" dirty="0" err="1">
                <a:latin typeface="Segoe UI Semibold" panose="020B0702040204020203" pitchFamily="34" charset="0"/>
              </a:rPr>
              <a:t>Zingiber</a:t>
            </a:r>
            <a:r>
              <a:rPr lang="pt-BR" sz="1600" i="1" dirty="0">
                <a:latin typeface="Segoe UI Semibold" panose="020B0702040204020203" pitchFamily="34" charset="0"/>
              </a:rPr>
              <a:t> </a:t>
            </a:r>
            <a:r>
              <a:rPr lang="pt-BR" sz="1600" i="1" dirty="0" err="1" smtClean="0">
                <a:latin typeface="Segoe UI Semibold" panose="020B0702040204020203" pitchFamily="34" charset="0"/>
              </a:rPr>
              <a:t>zerumbet</a:t>
            </a:r>
            <a:r>
              <a:rPr lang="pt-BR" sz="1600" i="1" dirty="0" smtClean="0">
                <a:latin typeface="Segoe UI Semibold" panose="020B0702040204020203" pitchFamily="34" charset="0"/>
              </a:rPr>
              <a:t> </a:t>
            </a:r>
            <a:r>
              <a:rPr lang="pt-BR" sz="1600" dirty="0" smtClean="0">
                <a:latin typeface="Segoe UI Semibold" panose="020B0702040204020203" pitchFamily="34" charset="0"/>
              </a:rPr>
              <a:t>tem </a:t>
            </a:r>
            <a:r>
              <a:rPr lang="pt-BR" sz="1600" dirty="0">
                <a:latin typeface="Segoe UI Semibold" panose="020B0702040204020203" pitchFamily="34" charset="0"/>
              </a:rPr>
              <a:t>um potencial cicatrizante, anti-inflamatório, analgésico e </a:t>
            </a:r>
            <a:r>
              <a:rPr lang="pt-BR" sz="1600" dirty="0" smtClean="0">
                <a:latin typeface="Segoe UI Semibold" panose="020B0702040204020203" pitchFamily="34" charset="0"/>
              </a:rPr>
              <a:t>vasodilatador.</a:t>
            </a:r>
          </a:p>
          <a:p>
            <a:endParaRPr lang="pt-BR" sz="1600" dirty="0">
              <a:latin typeface="Segoe UI Semibold" panose="020B0702040204020203" pitchFamily="34" charset="0"/>
            </a:endParaRPr>
          </a:p>
          <a:p>
            <a:r>
              <a:rPr lang="pt-BR" sz="1600" dirty="0" smtClean="0">
                <a:latin typeface="Segoe UI Semibold" panose="020B0702040204020203" pitchFamily="34" charset="0"/>
              </a:rPr>
              <a:t>Apoio da CAPES e FAPEAM, parcerias com UNICAMP, FMABC, UFAM, UEA, </a:t>
            </a:r>
            <a:r>
              <a:rPr lang="pt-BR" sz="1600" dirty="0" err="1" smtClean="0">
                <a:latin typeface="Segoe UI Semibold" panose="020B0702040204020203" pitchFamily="34" charset="0"/>
              </a:rPr>
              <a:t>FCecom</a:t>
            </a:r>
            <a:r>
              <a:rPr lang="pt-BR" sz="1600" dirty="0" smtClean="0">
                <a:latin typeface="Segoe UI Semibold" panose="020B0702040204020203" pitchFamily="34" charset="0"/>
              </a:rPr>
              <a:t>. </a:t>
            </a:r>
          </a:p>
          <a:p>
            <a:endParaRPr lang="pt-BR" sz="1600" dirty="0">
              <a:latin typeface="Segoe UI Semibold" panose="020B0702040204020203" pitchFamily="34" charset="0"/>
            </a:endParaRPr>
          </a:p>
          <a:p>
            <a:r>
              <a:rPr lang="pt-BR" sz="1600" dirty="0" smtClean="0">
                <a:latin typeface="Segoe UI Semibold" panose="020B0702040204020203" pitchFamily="34" charset="0"/>
              </a:rPr>
              <a:t>Situação atual: aguardando a </a:t>
            </a:r>
            <a:r>
              <a:rPr lang="pt-BR" sz="1600" dirty="0" smtClean="0">
                <a:latin typeface="Segoe UI Semibold" panose="020B0702040204020203" pitchFamily="34" charset="0"/>
              </a:rPr>
              <a:t>autorização </a:t>
            </a:r>
            <a:r>
              <a:rPr lang="pt-BR" sz="1600" dirty="0" smtClean="0">
                <a:latin typeface="Segoe UI Semibold" panose="020B0702040204020203" pitchFamily="34" charset="0"/>
              </a:rPr>
              <a:t>da ANVISA.</a:t>
            </a:r>
          </a:p>
        </p:txBody>
      </p:sp>
    </p:spTree>
    <p:extLst>
      <p:ext uri="{BB962C8B-B14F-4D97-AF65-F5344CB8AC3E}">
        <p14:creationId xmlns:p14="http://schemas.microsoft.com/office/powerpoint/2010/main" val="187512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13" y="1878676"/>
            <a:ext cx="6766636" cy="4477676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689164" y="718942"/>
            <a:ext cx="8861367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 smtClean="0">
                <a:solidFill>
                  <a:schemeClr val="accent2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PROGRAMA NEXUS</a:t>
            </a:r>
            <a:endParaRPr lang="pt-BR" sz="2800" b="1" dirty="0">
              <a:solidFill>
                <a:schemeClr val="accent2"/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ctr"/>
            <a:r>
              <a:rPr lang="pt-BR" sz="195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PESQUISA E DESENVOLVIMENTO EM AÇÕES INTEGRADAS E SUSTENTÁVEIS PARA A GARANTIA DA SEGURANÇA HÍDRICA, ENERGÉTICA E ALIMENTAR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5542217" y="4397877"/>
            <a:ext cx="2907791" cy="175432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30 </a:t>
            </a:r>
            <a:r>
              <a:rPr lang="pt-B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projetos</a:t>
            </a:r>
          </a:p>
          <a:p>
            <a:pPr algn="ctr"/>
            <a:r>
              <a:rPr lang="pt-B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12 Estados</a:t>
            </a:r>
          </a:p>
          <a:p>
            <a:pPr algn="ctr"/>
            <a:r>
              <a:rPr lang="pt-BR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18 </a:t>
            </a:r>
            <a:r>
              <a:rPr lang="pt-BR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ICTs</a:t>
            </a:r>
            <a:endParaRPr lang="pt-BR" sz="3600" b="1" dirty="0">
              <a:solidFill>
                <a:schemeClr val="tx1">
                  <a:lumMod val="75000"/>
                  <a:lumOff val="2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4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548" y="983320"/>
            <a:ext cx="1148077" cy="1148776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2371484" y="1357653"/>
            <a:ext cx="7346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Ministério da Ciência, Tecnologia, Inovações e Comunicações</a:t>
            </a:r>
            <a:endParaRPr lang="pt-BR" sz="2000" b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1089548" y="3175123"/>
            <a:ext cx="840702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u="sng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Nossa Missão:</a:t>
            </a:r>
          </a:p>
          <a:p>
            <a:endParaRPr lang="pt-BR" sz="2800" b="1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pt-BR" sz="2800" b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Produzir </a:t>
            </a:r>
            <a:r>
              <a:rPr lang="pt-BR" sz="2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conhecimento</a:t>
            </a:r>
          </a:p>
          <a:p>
            <a:r>
              <a:rPr lang="pt-BR" sz="2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Produzir riquezas para o Brasil </a:t>
            </a:r>
          </a:p>
          <a:p>
            <a:r>
              <a:rPr lang="pt-BR" sz="2800" b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Contribuir para a qualidade de vida dos brasileiros</a:t>
            </a:r>
          </a:p>
        </p:txBody>
      </p:sp>
    </p:spTree>
    <p:extLst>
      <p:ext uri="{BB962C8B-B14F-4D97-AF65-F5344CB8AC3E}">
        <p14:creationId xmlns:p14="http://schemas.microsoft.com/office/powerpoint/2010/main" val="312360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6" y="4215061"/>
            <a:ext cx="3042457" cy="219825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2" y="3992678"/>
            <a:ext cx="3227053" cy="213540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222" y="911727"/>
            <a:ext cx="3865418" cy="55493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42" y="1138341"/>
            <a:ext cx="4989351" cy="2806509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630053" y="675900"/>
            <a:ext cx="8224644" cy="38869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50"/>
              </a:spcAft>
            </a:pPr>
            <a:r>
              <a:rPr lang="pt-BR" b="1" dirty="0" smtClean="0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rPr>
              <a:t>ECOLUME: SISTEMA AGROVOLTAICO – IPA/ESCOLA SERTA IBIMIRIM-PE</a:t>
            </a:r>
            <a:endParaRPr lang="pt-BR" b="1" dirty="0">
              <a:latin typeface="Segoe UI Semibold" panose="020B0702040204020203" pitchFamily="34" charset="0"/>
              <a:ea typeface="Roboto Condensed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913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744718" y="734761"/>
            <a:ext cx="8259946" cy="388696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650"/>
              </a:spcAft>
              <a:defRPr b="1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defRPr>
            </a:lvl1pPr>
          </a:lstStyle>
          <a:p>
            <a:r>
              <a:rPr lang="pt-BR" dirty="0" smtClean="0"/>
              <a:t>A </a:t>
            </a:r>
            <a:r>
              <a:rPr lang="pt-BR" dirty="0"/>
              <a:t>ROTA DOS BUTIAZAIS NO BIOMA </a:t>
            </a:r>
            <a:r>
              <a:rPr lang="pt-BR" dirty="0" smtClean="0"/>
              <a:t>PAMPA</a:t>
            </a:r>
            <a:endParaRPr lang="pt-BR" dirty="0"/>
          </a:p>
        </p:txBody>
      </p:sp>
      <p:sp>
        <p:nvSpPr>
          <p:cNvPr id="10" name="CaixaDeTexto 9"/>
          <p:cNvSpPr txBox="1"/>
          <p:nvPr/>
        </p:nvSpPr>
        <p:spPr>
          <a:xfrm>
            <a:off x="744718" y="1253600"/>
            <a:ext cx="8860641" cy="542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63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Contribuir </a:t>
            </a:r>
            <a:r>
              <a:rPr lang="pt-BR" sz="1463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para garantir a segurança alimentar, hídrica e energética no Bioma Pampa, através da conservação e uso sustentável da biodiversidade em territórios com ecossistemas de butiazais</a:t>
            </a:r>
            <a:r>
              <a:rPr lang="pt-BR" sz="1463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50111" t="20533" r="11972" b="34667"/>
          <a:stretch/>
        </p:blipFill>
        <p:spPr>
          <a:xfrm>
            <a:off x="5884967" y="2629641"/>
            <a:ext cx="3583158" cy="3016927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14695" t="36399" r="51805" b="23601"/>
          <a:stretch/>
        </p:blipFill>
        <p:spPr>
          <a:xfrm>
            <a:off x="656245" y="4361303"/>
            <a:ext cx="2818995" cy="2103727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3"/>
          <a:srcRect l="13278" t="87333" r="41972" b="4533"/>
          <a:stretch/>
        </p:blipFill>
        <p:spPr>
          <a:xfrm>
            <a:off x="3675283" y="5698933"/>
            <a:ext cx="5792842" cy="658032"/>
          </a:xfrm>
          <a:prstGeom prst="rect">
            <a:avLst/>
          </a:prstGeom>
        </p:spPr>
      </p:pic>
      <p:pic>
        <p:nvPicPr>
          <p:cNvPr id="8" name="Espaço Reservado para Conteúdo 4" descr="Uma imagem contendo pessoa, comida, mesa, chão&#10;&#10;Descrição gerada automaticamente">
            <a:extLst>
              <a:ext uri="{FF2B5EF4-FFF2-40B4-BE49-F238E27FC236}">
                <a16:creationId xmlns:a16="http://schemas.microsoft.com/office/drawing/2014/main" id="{B5C56A28-EFCF-4E07-9B53-452965D8D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179" y="2832431"/>
            <a:ext cx="3718351" cy="247868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2"/>
          <a:srcRect l="34318" t="39059" r="56514" b="48352"/>
          <a:stretch/>
        </p:blipFill>
        <p:spPr>
          <a:xfrm>
            <a:off x="656245" y="2832431"/>
            <a:ext cx="1409497" cy="1209685"/>
          </a:xfrm>
          <a:prstGeom prst="rect">
            <a:avLst/>
          </a:prstGeom>
        </p:spPr>
      </p:pic>
      <p:sp>
        <p:nvSpPr>
          <p:cNvPr id="13" name="Espaço Reservado para Conteúdo 2">
            <a:extLst>
              <a:ext uri="{FF2B5EF4-FFF2-40B4-BE49-F238E27FC236}">
                <a16:creationId xmlns:a16="http://schemas.microsoft.com/office/drawing/2014/main" id="{6F4CC76E-96EC-4BA5-A5E0-6FCACC113FA9}"/>
              </a:ext>
            </a:extLst>
          </p:cNvPr>
          <p:cNvSpPr txBox="1">
            <a:spLocks/>
          </p:cNvSpPr>
          <p:nvPr/>
        </p:nvSpPr>
        <p:spPr>
          <a:xfrm>
            <a:off x="892177" y="2012678"/>
            <a:ext cx="8375650" cy="532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dirty="0" err="1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Bioeconomia</a:t>
            </a:r>
            <a:r>
              <a:rPr lang="pt-BR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do </a:t>
            </a:r>
            <a:r>
              <a:rPr lang="pt-BR" i="1" dirty="0" err="1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Butia</a:t>
            </a:r>
            <a:r>
              <a:rPr lang="pt-BR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pt-BR" i="1" dirty="0" err="1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Odorata</a:t>
            </a:r>
            <a:r>
              <a:rPr lang="pt-BR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: 1 hectare = R$ 22.500,00</a:t>
            </a:r>
            <a:endParaRPr lang="pt-BR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20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7456" t="6491" r="36450" b="51002"/>
          <a:stretch/>
        </p:blipFill>
        <p:spPr>
          <a:xfrm>
            <a:off x="1959562" y="1561268"/>
            <a:ext cx="6103785" cy="2868393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4"/>
          <a:srcRect l="10918" t="32396" r="45414" b="45420"/>
          <a:stretch/>
        </p:blipFill>
        <p:spPr>
          <a:xfrm>
            <a:off x="2061558" y="4429661"/>
            <a:ext cx="6001789" cy="1890808"/>
          </a:xfrm>
          <a:prstGeom prst="rect">
            <a:avLst/>
          </a:prstGeom>
        </p:spPr>
      </p:pic>
      <p:sp>
        <p:nvSpPr>
          <p:cNvPr id="4" name="CaixaDeTexto 3">
            <a:hlinkClick r:id="rId5"/>
          </p:cNvPr>
          <p:cNvSpPr txBox="1"/>
          <p:nvPr/>
        </p:nvSpPr>
        <p:spPr>
          <a:xfrm>
            <a:off x="4011541" y="1906972"/>
            <a:ext cx="3885551" cy="5847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pt-BR" sz="3200" dirty="0">
                <a:hlinkClick r:id="rId6"/>
              </a:rPr>
              <a:t>https://citinova.org.br</a:t>
            </a:r>
            <a:endParaRPr lang="pt-BR" sz="3200" b="1" dirty="0">
              <a:solidFill>
                <a:schemeClr val="tx1">
                  <a:lumMod val="95000"/>
                  <a:lumOff val="5000"/>
                </a:schemeClr>
              </a:solidFill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789231" y="805372"/>
            <a:ext cx="8981785" cy="388696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b="1" dirty="0" smtClean="0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rPr>
              <a:t>PLANEJAMENTO INTEGRADO E TECNOLOGIAS PARA CIDADES SUSTENTÁVEIS </a:t>
            </a:r>
            <a:endParaRPr lang="pt-BR" b="1" dirty="0">
              <a:latin typeface="Segoe UI Semibold" panose="020B0702040204020203" pitchFamily="34" charset="0"/>
              <a:ea typeface="Roboto Condensed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17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44577" y="706919"/>
            <a:ext cx="9060792" cy="388696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50"/>
              </a:spcAft>
            </a:pPr>
            <a:r>
              <a:rPr lang="pt-BR" b="1" dirty="0" smtClean="0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rPr>
              <a:t>BRASÍLIA: SISTEMAS AGROFLORESTAIS MECANIZADOS</a:t>
            </a:r>
            <a:endParaRPr lang="pt-BR" b="1" dirty="0">
              <a:latin typeface="Segoe UI Semibold" panose="020B0702040204020203" pitchFamily="34" charset="0"/>
              <a:ea typeface="Roboto Condensed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42458" y="1341120"/>
            <a:ext cx="8665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Sistemas Agroflorestais (</a:t>
            </a:r>
            <a:r>
              <a:rPr lang="pt-BR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SAfs</a:t>
            </a:r>
            <a:r>
              <a:rPr lang="pt-BR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) mecanizados em 20 hectares com uso de enxada rotativa com subsolador integrado, ceifadora customizada para </a:t>
            </a:r>
            <a:r>
              <a:rPr lang="pt-BR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agrofloresta</a:t>
            </a:r>
            <a:r>
              <a:rPr lang="pt-BR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e podador de altura, equipamentos que aceleram e facilitam o plantio e sua manutenção. Além de gerar renda para os pequenos agricultores locais, a implementação de agroflorestal protege o solo e os mananciais das bacias do Descoberto e do Paranoá, responsáveis por 80% do abastecimento do DF</a:t>
            </a:r>
            <a:r>
              <a:rPr lang="pt-BR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  <a:endParaRPr lang="pt-BR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93" y="3340951"/>
            <a:ext cx="3989431" cy="266092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49" y="3340951"/>
            <a:ext cx="3482711" cy="266092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1530" y="3340951"/>
            <a:ext cx="3921845" cy="266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9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4577" y="706919"/>
            <a:ext cx="9060792" cy="388696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50"/>
              </a:spcAft>
            </a:pPr>
            <a:r>
              <a:rPr lang="pt-BR" b="1" dirty="0" smtClean="0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rPr>
              <a:t>BELÉM: PROJETO </a:t>
            </a:r>
            <a:r>
              <a:rPr lang="pt-BR" b="1" dirty="0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rPr>
              <a:t>BARCO SOLAR</a:t>
            </a:r>
            <a:endParaRPr lang="pt-BR" b="1" dirty="0">
              <a:latin typeface="Segoe UI Semibold" panose="020B0702040204020203" pitchFamily="34" charset="0"/>
              <a:ea typeface="Roboto Condensed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7170" name="Picture 2" descr="http://www.ambientelegal.com.br/wp-content/uploads/barcosola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906" y="1191402"/>
            <a:ext cx="6217563" cy="373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636263" y="4971972"/>
            <a:ext cx="89566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latin typeface="Segoe UI Semibold" panose="020B0702040204020203" pitchFamily="34" charset="0"/>
              </a:rPr>
              <a:t>Barco </a:t>
            </a:r>
            <a:r>
              <a:rPr lang="pt-BR" dirty="0" smtClean="0">
                <a:latin typeface="Segoe UI Semibold" panose="020B0702040204020203" pitchFamily="34" charset="0"/>
              </a:rPr>
              <a:t>Solar: uma solução para </a:t>
            </a:r>
            <a:r>
              <a:rPr lang="pt-BR" dirty="0">
                <a:latin typeface="Segoe UI Semibold" panose="020B0702040204020203" pitchFamily="34" charset="0"/>
              </a:rPr>
              <a:t>o transporte escolar na Amazônia, ecoturismo e demais atividades. </a:t>
            </a:r>
            <a:r>
              <a:rPr lang="pt-BR" dirty="0" smtClean="0">
                <a:latin typeface="Segoe UI Semibold" panose="020B0702040204020203" pitchFamily="34" charset="0"/>
              </a:rPr>
              <a:t>O </a:t>
            </a:r>
            <a:r>
              <a:rPr lang="pt-BR" dirty="0">
                <a:latin typeface="Segoe UI Semibold" panose="020B0702040204020203" pitchFamily="34" charset="0"/>
              </a:rPr>
              <a:t>barco é composto por </a:t>
            </a:r>
            <a:r>
              <a:rPr lang="pt-BR" dirty="0" smtClean="0">
                <a:latin typeface="Segoe UI Semibold" panose="020B0702040204020203" pitchFamily="34" charset="0"/>
              </a:rPr>
              <a:t>2 </a:t>
            </a:r>
            <a:r>
              <a:rPr lang="pt-BR" dirty="0">
                <a:latin typeface="Segoe UI Semibold" panose="020B0702040204020203" pitchFamily="34" charset="0"/>
              </a:rPr>
              <a:t>conversores de corrente contínua para corrente alternada, </a:t>
            </a:r>
            <a:r>
              <a:rPr lang="pt-BR" dirty="0" smtClean="0">
                <a:latin typeface="Segoe UI Semibold" panose="020B0702040204020203" pitchFamily="34" charset="0"/>
              </a:rPr>
              <a:t>2 motores </a:t>
            </a:r>
            <a:r>
              <a:rPr lang="pt-BR" dirty="0">
                <a:latin typeface="Segoe UI Semibold" panose="020B0702040204020203" pitchFamily="34" charset="0"/>
              </a:rPr>
              <a:t>elétricos WEG responsáveis pelo sistema de propulsão com sistema de refrigeração à água, banco de baterias com autonomia para </a:t>
            </a:r>
            <a:r>
              <a:rPr lang="pt-BR" dirty="0" smtClean="0">
                <a:latin typeface="Segoe UI Semibold" panose="020B0702040204020203" pitchFamily="34" charset="0"/>
              </a:rPr>
              <a:t>5 horas </a:t>
            </a:r>
            <a:r>
              <a:rPr lang="pt-BR" dirty="0">
                <a:latin typeface="Segoe UI Semibold" panose="020B0702040204020203" pitchFamily="34" charset="0"/>
              </a:rPr>
              <a:t>de navegação e capacidade total de 22 </a:t>
            </a:r>
            <a:r>
              <a:rPr lang="pt-BR" dirty="0">
                <a:latin typeface="Segoe UI Semibold" panose="020B0702040204020203" pitchFamily="34" charset="0"/>
              </a:rPr>
              <a:t>pessoas.</a:t>
            </a:r>
            <a:endParaRPr lang="pt-BR" dirty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92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48" y="3576120"/>
            <a:ext cx="3245187" cy="24617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751860" y="3611751"/>
            <a:ext cx="3210661" cy="2407997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279" y="1458520"/>
            <a:ext cx="1757092" cy="2341983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859" y="1591524"/>
            <a:ext cx="1789367" cy="1691821"/>
          </a:xfrm>
          <a:prstGeom prst="rect">
            <a:avLst/>
          </a:prstGeom>
        </p:spPr>
      </p:pic>
      <p:pic>
        <p:nvPicPr>
          <p:cNvPr id="3074" name="Picture 2" descr="Resultado de imagem para ufsc fotovoltaic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409" y="1458519"/>
            <a:ext cx="4858826" cy="202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186" y="4129509"/>
            <a:ext cx="2021289" cy="1665596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767966" y="791473"/>
            <a:ext cx="8976946" cy="388696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650"/>
              </a:spcAft>
            </a:pPr>
            <a:r>
              <a:rPr lang="pt-BR" b="1" dirty="0" smtClean="0">
                <a:latin typeface="Segoe UI Semibold" panose="020B07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FLORIANÓPOLIS: ÔNIBUS </a:t>
            </a:r>
            <a:r>
              <a:rPr lang="pt-BR" b="1" dirty="0">
                <a:latin typeface="Segoe UI Semibold" panose="020B07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ELÉTRICO </a:t>
            </a:r>
            <a:r>
              <a:rPr lang="pt-BR" b="1" dirty="0" smtClean="0">
                <a:latin typeface="Segoe UI Semibold" panose="020B0702040204020203" pitchFamily="34" charset="0"/>
                <a:ea typeface="Ebrima" panose="02000000000000000000" pitchFamily="2" charset="0"/>
                <a:cs typeface="Ebrima" panose="02000000000000000000" pitchFamily="2" charset="0"/>
              </a:rPr>
              <a:t>/ UFSC FOTOVOLTAICA</a:t>
            </a:r>
            <a:endParaRPr lang="pt-BR" b="1" dirty="0">
              <a:latin typeface="Segoe UI Semibold" panose="020B0702040204020203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88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818142" y="1734383"/>
            <a:ext cx="865605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Prioridade para o Estado Brasileiro</a:t>
            </a: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Planejamento de longo prazo</a:t>
            </a:r>
            <a:endParaRPr lang="pt-BR" dirty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Programas estruturantes orientados </a:t>
            </a: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à </a:t>
            </a: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missões</a:t>
            </a:r>
            <a:endParaRPr lang="pt-BR" dirty="0" smtClean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dirty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Formação </a:t>
            </a:r>
            <a:r>
              <a:rPr lang="pt-BR" dirty="0">
                <a:latin typeface="Segoe UI Semibold" panose="020B0702040204020203" pitchFamily="34" charset="0"/>
                <a:ea typeface="Roboto Condensed" panose="02000000000000000000" pitchFamily="2" charset="0"/>
              </a:rPr>
              <a:t>e fortalecimento de ambientes de inovação baseados no uso sustentável da biodiversidade e dos recursos </a:t>
            </a: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naturais</a:t>
            </a: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Ampliar e otimizar formação de recursos humanos e infraestrutura </a:t>
            </a:r>
            <a:r>
              <a:rPr lang="pt-BR" dirty="0">
                <a:latin typeface="Segoe UI Semibold" panose="020B0702040204020203" pitchFamily="34" charset="0"/>
                <a:ea typeface="Roboto Condensed" panose="02000000000000000000" pitchFamily="2" charset="0"/>
              </a:rPr>
              <a:t>de </a:t>
            </a: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CT&amp;I</a:t>
            </a:r>
            <a:endParaRPr lang="pt-BR" dirty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endParaRPr lang="pt-BR" dirty="0" smtClean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Promover a agregação de valor em cadeias produtivas sustentáveis e o acesso a novos mercados</a:t>
            </a:r>
            <a:endParaRPr lang="pt-BR" dirty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611881" y="814854"/>
            <a:ext cx="8665803" cy="388696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b="1" dirty="0" smtClean="0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rPr>
              <a:t>BIOECONOMIA: UMA VISÃO DE FUTURO PARA O BRASIL </a:t>
            </a:r>
            <a:endParaRPr lang="pt-BR" b="1" dirty="0">
              <a:latin typeface="Segoe UI Semibold" panose="020B0702040204020203" pitchFamily="34" charset="0"/>
              <a:ea typeface="Roboto Condensed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89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5691" y="787054"/>
            <a:ext cx="8354686" cy="685059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BRASILEIRA GANHA 1º LUGAR EM FEIRA DE CIÊNCIAS E TERÁ ASTEROIDE COM SEU NOME</a:t>
            </a:r>
            <a:endParaRPr lang="pt-BR" dirty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825498" y="1698554"/>
            <a:ext cx="394123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Juliana </a:t>
            </a:r>
            <a:r>
              <a:rPr lang="pt-BR" sz="1400" dirty="0" err="1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Estradioto</a:t>
            </a:r>
            <a:r>
              <a:rPr lang="pt-BR" sz="14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, 18 anos, produziu uma farinha a partir da casca de noz </a:t>
            </a:r>
            <a:r>
              <a:rPr lang="pt-BR" sz="1400" dirty="0" err="1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macadâmia</a:t>
            </a:r>
            <a:r>
              <a:rPr lang="pt-BR" sz="14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. Segundo ela, a membrana da </a:t>
            </a:r>
            <a:r>
              <a:rPr lang="pt-BR" sz="1400" dirty="0" err="1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macadâmia</a:t>
            </a:r>
            <a:r>
              <a:rPr lang="pt-BR" sz="14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 é flexível e resistente, o que permite a utilização em curativos para pele queimada ou machucados. </a:t>
            </a:r>
          </a:p>
          <a:p>
            <a:pPr algn="just"/>
            <a:endParaRPr lang="pt-BR" sz="1400" dirty="0" smtClean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pPr algn="just"/>
            <a:r>
              <a:rPr lang="pt-BR" sz="1400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Outro uso possível, segundo a jovem, é para a elaboração de embalagens para o recolhimento de fezes de cachorro, em substituição ao plástico. Durante a pesquisa, ela usou cascas doadas, oriundas do processamento da noz, que iriam para o lixo.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712" y="1653792"/>
            <a:ext cx="4400665" cy="292991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795247" y="4945148"/>
            <a:ext cx="85815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i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"O cientista tem a habilidade de criar e pesquisar coisas diretamente ligadas com a vida das pessoas. Me sinto muito feliz de poder auxiliar outras pessoas através da Ciência. Temos tanta coisa no nosso cotidiano feita através </a:t>
            </a:r>
            <a:r>
              <a:rPr lang="pt-BR" sz="2000" b="1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de Ciência e T</a:t>
            </a:r>
            <a:r>
              <a:rPr lang="pt-BR" sz="2000" b="1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ecnologia </a:t>
            </a:r>
            <a:r>
              <a:rPr lang="pt-BR" sz="2000" b="1" i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 </a:t>
            </a:r>
            <a:r>
              <a:rPr lang="pt-BR" sz="2000" b="1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que </a:t>
            </a:r>
            <a:r>
              <a:rPr lang="pt-BR" sz="2000" b="1" i="1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nem nos damos </a:t>
            </a:r>
            <a:r>
              <a:rPr lang="pt-BR" sz="2000" b="1" i="1" dirty="0" smtClean="0">
                <a:latin typeface="Segoe UI Semibold" panose="020B0702040204020203" pitchFamily="34" charset="0"/>
                <a:cs typeface="Segoe UI Semibold" panose="020B0702040204020203" pitchFamily="34" charset="0"/>
              </a:rPr>
              <a:t>conta”.</a:t>
            </a:r>
            <a:endParaRPr lang="pt-BR" sz="2000" i="1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33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684" y="5302989"/>
            <a:ext cx="4553584" cy="55203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586" y="4116954"/>
            <a:ext cx="1035687" cy="1036318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1087017" y="1110763"/>
            <a:ext cx="1960667" cy="397416"/>
          </a:xfrm>
          <a:prstGeom prst="rect">
            <a:avLst/>
          </a:prstGeom>
          <a:solidFill>
            <a:srgbClr val="00A09A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50"/>
              </a:spcAft>
            </a:pPr>
            <a:r>
              <a:rPr lang="pt-BR" sz="2000" b="1" dirty="0">
                <a:latin typeface="Segoe UI Semibold" panose="020B0702040204020203" pitchFamily="34" charset="0"/>
                <a:ea typeface="Roboto Condensed" panose="02000000000000000000" pitchFamily="2" charset="0"/>
                <a:cs typeface="Segoe UI Semibold" panose="020B0702040204020203" pitchFamily="34" charset="0"/>
              </a:rPr>
              <a:t>OBRIGADO!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1899637" y="2091126"/>
            <a:ext cx="68330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Daniel Chang</a:t>
            </a:r>
          </a:p>
          <a:p>
            <a:pPr algn="ctr"/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Coordenador de Programas e Projetos em Bioeconomia</a:t>
            </a:r>
          </a:p>
          <a:p>
            <a:pPr algn="ctr"/>
            <a:r>
              <a:rPr lang="pt-BR" dirty="0">
                <a:latin typeface="Segoe UI Semibold" panose="020B0702040204020203" pitchFamily="34" charset="0"/>
                <a:ea typeface="Roboto Condensed" panose="02000000000000000000" pitchFamily="2" charset="0"/>
              </a:rPr>
              <a:t>Departamento de Programas de Desenvolvimento Científico</a:t>
            </a:r>
          </a:p>
          <a:p>
            <a:pPr algn="ctr"/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Secretaria de Pol</a:t>
            </a: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íticas para Formação e Ações Estratégicas</a:t>
            </a:r>
            <a:endParaRPr lang="pt-BR" dirty="0" smtClean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  <a:p>
            <a:pPr algn="ctr"/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61 </a:t>
            </a: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2033-7453</a:t>
            </a:r>
          </a:p>
          <a:p>
            <a:pPr algn="ctr"/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  <a:hlinkClick r:id="rId4"/>
              </a:rPr>
              <a:t>daniel.chang@mctic.gov.br</a:t>
            </a:r>
            <a:endParaRPr lang="pt-BR" dirty="0" smtClean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05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3032" y="2192851"/>
            <a:ext cx="3715229" cy="217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3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24530" t="18698" r="26667" b="17029"/>
          <a:stretch/>
        </p:blipFill>
        <p:spPr>
          <a:xfrm>
            <a:off x="1321723" y="988703"/>
            <a:ext cx="7339360" cy="5437037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734676" y="671682"/>
            <a:ext cx="8351135" cy="388696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REDE MCTIC</a:t>
            </a:r>
            <a:endParaRPr lang="pt-BR" dirty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02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2"/>
          <a:srcRect l="3694" t="21157" r="1504" b="7199"/>
          <a:stretch/>
        </p:blipFill>
        <p:spPr>
          <a:xfrm>
            <a:off x="810831" y="1454490"/>
            <a:ext cx="8542606" cy="4034940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810831" y="1081406"/>
            <a:ext cx="8542606" cy="388696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b="1" dirty="0" smtClean="0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rPr>
              <a:t>ESTRATÉGIA NACIONAL DE CIÊNCIA E TECNOLOGIA 2016-2022</a:t>
            </a:r>
            <a:endParaRPr lang="pt-BR" b="1" dirty="0">
              <a:latin typeface="Segoe UI Semibold" panose="020B0702040204020203" pitchFamily="34" charset="0"/>
              <a:ea typeface="Roboto Condensed" panose="02000000000000000000" pitchFamily="2" charset="0"/>
              <a:cs typeface="Ebrim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95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615462" y="931936"/>
            <a:ext cx="9179169" cy="366895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pt-BR" b="1" dirty="0" smtClean="0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rPr>
              <a:t>PLANO DE AÇÃO EM CIÊNCIA, TECNOLOGIA E INOVAÇÃO EM BIOECONOMIA</a:t>
            </a:r>
            <a:endParaRPr lang="pt-BR" b="1" dirty="0">
              <a:latin typeface="Segoe UI Semibold" panose="020B0702040204020203" pitchFamily="34" charset="0"/>
              <a:ea typeface="Roboto Condensed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4800599" y="2562929"/>
            <a:ext cx="45544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>
                <a:latin typeface="Segoe UI Semibold" panose="020B0702040204020203" pitchFamily="34" charset="0"/>
              </a:rPr>
              <a:t>OBJETIVO</a:t>
            </a:r>
          </a:p>
          <a:p>
            <a:pPr algn="just"/>
            <a:endParaRPr lang="pt-BR" dirty="0">
              <a:latin typeface="Segoe UI Semibold" panose="020B0702040204020203" pitchFamily="34" charset="0"/>
            </a:endParaRPr>
          </a:p>
          <a:p>
            <a:pPr algn="just"/>
            <a:r>
              <a:rPr lang="pt-BR" dirty="0" smtClean="0">
                <a:latin typeface="Segoe UI Semibold" panose="020B0702040204020203" pitchFamily="34" charset="0"/>
              </a:rPr>
              <a:t>Promover o desenvolvimento científico, tecnológico e da inovação para superar os desafios e aproveitar as oportunidades apresentadas pela Bioeconomia nacional, focando no desenvolvimento sustentável e na produção de benefícios sociais, econômicos e ambientais</a:t>
            </a:r>
            <a:r>
              <a:rPr lang="pt-BR" dirty="0">
                <a:latin typeface="Segoe UI Semibold" panose="020B0702040204020203" pitchFamily="34" charset="0"/>
              </a:rPr>
              <a:t>.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4704" t="20803" r="73905" b="41269"/>
          <a:stretch/>
        </p:blipFill>
        <p:spPr>
          <a:xfrm>
            <a:off x="835268" y="1960683"/>
            <a:ext cx="3446585" cy="378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69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688561" y="854831"/>
            <a:ext cx="8703089" cy="366895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DIRETRIZES </a:t>
            </a:r>
            <a:r>
              <a:rPr lang="pt-BR" dirty="0">
                <a:latin typeface="Segoe UI Semibold" panose="020B0702040204020203" pitchFamily="34" charset="0"/>
                <a:ea typeface="Roboto Condensed" panose="02000000000000000000" pitchFamily="2" charset="0"/>
              </a:rPr>
              <a:t>DO PACTI </a:t>
            </a: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BIOECONOMIA</a:t>
            </a:r>
            <a:endParaRPr lang="pt-BR" dirty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17652" y="1755703"/>
            <a:ext cx="88449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dirty="0">
                <a:latin typeface="Segoe UI Semibold" panose="020B0702040204020203" pitchFamily="34" charset="0"/>
              </a:rPr>
              <a:t>1. Uso sustentável de processos, de recursos biológicos renováveis e da </a:t>
            </a:r>
            <a:r>
              <a:rPr lang="pt-BR" sz="2000" dirty="0" smtClean="0">
                <a:latin typeface="Segoe UI Semibold" panose="020B0702040204020203" pitchFamily="34" charset="0"/>
              </a:rPr>
              <a:t>biodiversidade nacional </a:t>
            </a:r>
            <a:r>
              <a:rPr lang="pt-BR" sz="2000" dirty="0">
                <a:latin typeface="Segoe UI Semibold" panose="020B0702040204020203" pitchFamily="34" charset="0"/>
              </a:rPr>
              <a:t>em substituição às matérias-primas </a:t>
            </a:r>
            <a:r>
              <a:rPr lang="pt-BR" sz="2000" dirty="0" smtClean="0">
                <a:latin typeface="Segoe UI Semibold" panose="020B0702040204020203" pitchFamily="34" charset="0"/>
              </a:rPr>
              <a:t>fósseis.</a:t>
            </a:r>
          </a:p>
          <a:p>
            <a:pPr algn="just"/>
            <a:endParaRPr lang="pt-BR" sz="2000" dirty="0" smtClean="0">
              <a:latin typeface="Segoe UI Semibold" panose="020B0702040204020203" pitchFamily="34" charset="0"/>
            </a:endParaRPr>
          </a:p>
          <a:p>
            <a:pPr algn="just"/>
            <a:r>
              <a:rPr lang="pt-BR" sz="2000" dirty="0" smtClean="0">
                <a:latin typeface="Segoe UI Semibold" panose="020B0702040204020203" pitchFamily="34" charset="0"/>
              </a:rPr>
              <a:t>2</a:t>
            </a:r>
            <a:r>
              <a:rPr lang="pt-BR" sz="2000" dirty="0">
                <a:latin typeface="Segoe UI Semibold" panose="020B0702040204020203" pitchFamily="34" charset="0"/>
              </a:rPr>
              <a:t>. Ações integradas para a garantia da segurança hídrica, energética e alimentar </a:t>
            </a:r>
            <a:r>
              <a:rPr lang="pt-BR" sz="2000" dirty="0" smtClean="0">
                <a:latin typeface="Segoe UI Semibold" panose="020B0702040204020203" pitchFamily="34" charset="0"/>
              </a:rPr>
              <a:t>das populações.</a:t>
            </a:r>
          </a:p>
          <a:p>
            <a:pPr algn="just"/>
            <a:endParaRPr lang="pt-BR" sz="2000" dirty="0" smtClean="0">
              <a:latin typeface="Segoe UI Semibold" panose="020B0702040204020203" pitchFamily="34" charset="0"/>
            </a:endParaRPr>
          </a:p>
          <a:p>
            <a:pPr algn="just"/>
            <a:r>
              <a:rPr lang="pt-BR" sz="2000" b="1" dirty="0" smtClean="0">
                <a:latin typeface="Segoe UI Semibold" panose="020B0702040204020203" pitchFamily="34" charset="0"/>
              </a:rPr>
              <a:t>3</a:t>
            </a:r>
            <a:r>
              <a:rPr lang="pt-BR" sz="2000" b="1" dirty="0">
                <a:latin typeface="Segoe UI Semibold" panose="020B0702040204020203" pitchFamily="34" charset="0"/>
              </a:rPr>
              <a:t>. Ações integradas para o desenvolvimento de </a:t>
            </a:r>
            <a:r>
              <a:rPr lang="pt-BR" sz="2000" b="1" dirty="0" err="1" smtClean="0">
                <a:latin typeface="Segoe UI Semibold" panose="020B0702040204020203" pitchFamily="34" charset="0"/>
              </a:rPr>
              <a:t>bionegócios</a:t>
            </a:r>
            <a:r>
              <a:rPr lang="pt-BR" sz="2000" b="1" dirty="0" smtClean="0">
                <a:latin typeface="Segoe UI Semibold" panose="020B0702040204020203" pitchFamily="34" charset="0"/>
              </a:rPr>
              <a:t> </a:t>
            </a:r>
            <a:r>
              <a:rPr lang="pt-BR" sz="2000" b="1" dirty="0">
                <a:latin typeface="Segoe UI Semibold" panose="020B0702040204020203" pitchFamily="34" charset="0"/>
              </a:rPr>
              <a:t>e </a:t>
            </a:r>
            <a:r>
              <a:rPr lang="pt-BR" sz="2000" b="1" dirty="0" err="1">
                <a:latin typeface="Segoe UI Semibold" panose="020B0702040204020203" pitchFamily="34" charset="0"/>
              </a:rPr>
              <a:t>bioprodutos</a:t>
            </a:r>
            <a:r>
              <a:rPr lang="pt-BR" sz="2000" b="1" dirty="0" smtClean="0">
                <a:latin typeface="Segoe UI Semibold" panose="020B0702040204020203" pitchFamily="34" charset="0"/>
              </a:rPr>
              <a:t>.</a:t>
            </a:r>
          </a:p>
          <a:p>
            <a:pPr algn="just"/>
            <a:endParaRPr lang="pt-BR" sz="2000" dirty="0" smtClean="0">
              <a:latin typeface="Segoe UI Semibold" panose="020B0702040204020203" pitchFamily="34" charset="0"/>
            </a:endParaRPr>
          </a:p>
          <a:p>
            <a:pPr algn="just"/>
            <a:r>
              <a:rPr lang="pt-BR" sz="2000" dirty="0" smtClean="0">
                <a:latin typeface="Segoe UI Semibold" panose="020B0702040204020203" pitchFamily="34" charset="0"/>
              </a:rPr>
              <a:t>4</a:t>
            </a:r>
            <a:r>
              <a:rPr lang="pt-BR" sz="2000" dirty="0">
                <a:latin typeface="Segoe UI Semibold" panose="020B0702040204020203" pitchFamily="34" charset="0"/>
              </a:rPr>
              <a:t>. Excelência científica e de negócios</a:t>
            </a:r>
            <a:r>
              <a:rPr lang="pt-BR" sz="2000" dirty="0" smtClean="0">
                <a:latin typeface="Segoe UI Semibold" panose="020B0702040204020203" pitchFamily="34" charset="0"/>
              </a:rPr>
              <a:t>.</a:t>
            </a:r>
          </a:p>
          <a:p>
            <a:pPr algn="just"/>
            <a:endParaRPr lang="pt-BR" sz="2000" dirty="0" smtClean="0">
              <a:latin typeface="Segoe UI Semibold" panose="020B0702040204020203" pitchFamily="34" charset="0"/>
            </a:endParaRPr>
          </a:p>
          <a:p>
            <a:pPr algn="just"/>
            <a:r>
              <a:rPr lang="pt-BR" sz="2000" b="1" dirty="0">
                <a:latin typeface="Segoe UI Semibold" panose="020B0702040204020203" pitchFamily="34" charset="0"/>
              </a:rPr>
              <a:t>5. Desenvolvimento </a:t>
            </a:r>
            <a:r>
              <a:rPr lang="pt-BR" sz="2000" b="1" dirty="0" smtClean="0">
                <a:latin typeface="Segoe UI Semibold" panose="020B0702040204020203" pitchFamily="34" charset="0"/>
              </a:rPr>
              <a:t>Sustentável </a:t>
            </a:r>
            <a:r>
              <a:rPr lang="pt-BR" sz="2000" b="1" dirty="0">
                <a:latin typeface="Segoe UI Semibold" panose="020B0702040204020203" pitchFamily="34" charset="0"/>
              </a:rPr>
              <a:t>e </a:t>
            </a:r>
            <a:r>
              <a:rPr lang="pt-BR" sz="2000" b="1" dirty="0">
                <a:latin typeface="Segoe UI Semibold" panose="020B0702040204020203" pitchFamily="34" charset="0"/>
              </a:rPr>
              <a:t>Economia Circular</a:t>
            </a:r>
            <a:r>
              <a:rPr lang="pt-BR" sz="2000" b="1" dirty="0">
                <a:latin typeface="Segoe UI Semibold" panose="020B07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35827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11486" t="19229" r="41072" b="55439"/>
          <a:stretch/>
        </p:blipFill>
        <p:spPr>
          <a:xfrm>
            <a:off x="812954" y="2635136"/>
            <a:ext cx="8610600" cy="2959329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4089862" y="5715070"/>
            <a:ext cx="5333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400" dirty="0">
                <a:latin typeface="Segoe UI Semibold" panose="020B0702040204020203" pitchFamily="34" charset="0"/>
              </a:rPr>
              <a:t>Fonte: </a:t>
            </a:r>
            <a:r>
              <a:rPr lang="pt-BR" sz="1400" dirty="0" smtClean="0">
                <a:latin typeface="Segoe UI Semibold" panose="020B0702040204020203" pitchFamily="34" charset="0"/>
              </a:rPr>
              <a:t>CGEE, Pesquisa </a:t>
            </a:r>
            <a:r>
              <a:rPr lang="pt-BR" sz="1400" dirty="0">
                <a:latin typeface="Segoe UI Semibold" panose="020B0702040204020203" pitchFamily="34" charset="0"/>
              </a:rPr>
              <a:t>de Percepção Pública em </a:t>
            </a:r>
            <a:r>
              <a:rPr lang="pt-BR" sz="1400" dirty="0" smtClean="0">
                <a:latin typeface="Segoe UI Semibold" panose="020B0702040204020203" pitchFamily="34" charset="0"/>
              </a:rPr>
              <a:t>C&amp;T (2019</a:t>
            </a:r>
            <a:r>
              <a:rPr lang="pt-BR" sz="1400" dirty="0">
                <a:latin typeface="Segoe UI Semibold" panose="020B0702040204020203" pitchFamily="34" charset="0"/>
              </a:rPr>
              <a:t>)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/>
          <a:srcRect l="8342" t="10785" r="72220" b="76907"/>
          <a:stretch/>
        </p:blipFill>
        <p:spPr>
          <a:xfrm>
            <a:off x="812954" y="1499977"/>
            <a:ext cx="2890699" cy="1135159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>
            <a:off x="623776" y="898684"/>
            <a:ext cx="8976946" cy="388696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b="1" dirty="0" smtClean="0">
                <a:latin typeface="Segoe UI Semibold" panose="020B0702040204020203" pitchFamily="34" charset="0"/>
                <a:ea typeface="Roboto Condensed" panose="02000000000000000000" pitchFamily="2" charset="0"/>
                <a:cs typeface="Ebrima" panose="02000000000000000000" pitchFamily="2" charset="0"/>
              </a:rPr>
              <a:t>TEMAS QUE OS BRASILEIROS ESTÃO PREOCUPADOS / MUITO PREOCUPADOS</a:t>
            </a:r>
            <a:endParaRPr lang="pt-BR" dirty="0">
              <a:latin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1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footprintnetwork.org/content/uploads/2016/10/GFN_EOS_infographic_v7_l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668" y="1308939"/>
            <a:ext cx="6501621" cy="4850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040546" y="5990318"/>
            <a:ext cx="36172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b="1" i="1" dirty="0" smtClean="0"/>
              <a:t>Fonte: Global </a:t>
            </a:r>
            <a:r>
              <a:rPr lang="pt-BR" sz="1600" b="1" i="1" dirty="0" err="1" smtClean="0"/>
              <a:t>Footprint</a:t>
            </a:r>
            <a:r>
              <a:rPr lang="pt-BR" sz="1600" b="1" i="1" dirty="0" smtClean="0"/>
              <a:t> Network (2016) </a:t>
            </a:r>
            <a:endParaRPr lang="pt-BR" sz="1600" b="1" i="1" dirty="0"/>
          </a:p>
        </p:txBody>
      </p:sp>
      <p:sp>
        <p:nvSpPr>
          <p:cNvPr id="6" name="Retângulo 5"/>
          <p:cNvSpPr/>
          <p:nvPr/>
        </p:nvSpPr>
        <p:spPr>
          <a:xfrm>
            <a:off x="688561" y="854831"/>
            <a:ext cx="8969244" cy="388696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PEGADA ECOLÓGICA: CAPACIDADE DE REGENERAÇÃO NATURAL COMPROMETIDA</a:t>
            </a:r>
            <a:endParaRPr lang="pt-BR" dirty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910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m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58" y="1472668"/>
            <a:ext cx="4504247" cy="302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m para natural disast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836" y="2683160"/>
            <a:ext cx="4629814" cy="302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688561" y="854831"/>
            <a:ext cx="8703089" cy="366895"/>
          </a:xfrm>
          <a:prstGeom prst="rect">
            <a:avLst/>
          </a:prstGeom>
          <a:solidFill>
            <a:srgbClr val="00A09A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 smtClean="0">
                <a:latin typeface="Segoe UI Semibold" panose="020B0702040204020203" pitchFamily="34" charset="0"/>
                <a:ea typeface="Roboto Condensed" panose="02000000000000000000" pitchFamily="2" charset="0"/>
              </a:rPr>
              <a:t>EXTREMOS CLIMÁTICOS: MAIS FREQUENTES E MAIS INTENSOS</a:t>
            </a:r>
            <a:endParaRPr lang="pt-BR" dirty="0">
              <a:latin typeface="Segoe UI Semibold" panose="020B0702040204020203" pitchFamily="34" charset="0"/>
              <a:ea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20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1952</TotalTime>
  <Words>946</Words>
  <Application>Microsoft Office PowerPoint</Application>
  <PresentationFormat>Papel A4 (210 x 297 mm)</PresentationFormat>
  <Paragraphs>109</Paragraphs>
  <Slides>29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Ebrima</vt:lpstr>
      <vt:lpstr>Roboto Condensed</vt:lpstr>
      <vt:lpstr>Segoe UI Semibold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Abner da Silva Souza</dc:creator>
  <cp:lastModifiedBy>Daniel Lage Chang</cp:lastModifiedBy>
  <cp:revision>177</cp:revision>
  <dcterms:created xsi:type="dcterms:W3CDTF">2019-06-04T14:54:46Z</dcterms:created>
  <dcterms:modified xsi:type="dcterms:W3CDTF">2019-11-20T17:23:04Z</dcterms:modified>
</cp:coreProperties>
</file>