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24"/>
  </p:notesMasterIdLst>
  <p:sldIdLst>
    <p:sldId id="287" r:id="rId6"/>
    <p:sldId id="371" r:id="rId7"/>
    <p:sldId id="369" r:id="rId8"/>
    <p:sldId id="372" r:id="rId9"/>
    <p:sldId id="378" r:id="rId10"/>
    <p:sldId id="381" r:id="rId11"/>
    <p:sldId id="383" r:id="rId12"/>
    <p:sldId id="380" r:id="rId13"/>
    <p:sldId id="374" r:id="rId14"/>
    <p:sldId id="375" r:id="rId15"/>
    <p:sldId id="382" r:id="rId16"/>
    <p:sldId id="317" r:id="rId17"/>
    <p:sldId id="377" r:id="rId18"/>
    <p:sldId id="313" r:id="rId19"/>
    <p:sldId id="354" r:id="rId20"/>
    <p:sldId id="352" r:id="rId21"/>
    <p:sldId id="324" r:id="rId22"/>
    <p:sldId id="325" r:id="rId23"/>
  </p:sldIdLst>
  <p:sldSz cx="9144000" cy="6858000" type="screen4x3"/>
  <p:notesSz cx="6858000" cy="9144000"/>
  <p:defaultTextStyle>
    <a:defPPr>
      <a:defRPr lang="pt-B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a Dias" initials="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  <a:srgbClr val="FFB400"/>
    <a:srgbClr val="0A83BB"/>
    <a:srgbClr val="FFE34A"/>
    <a:srgbClr val="FFFFFF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18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FA95AE-E75C-4F06-A7E7-9750BF511C09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000D75-A77B-4DA1-AC79-4E5C4A98AC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0CC1B0E-7BAD-4CD1-BD7D-318B9FA4275E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E9D040-36C7-4225-8FA7-8697A9051C28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14755-44E9-4661-AD79-C6EF625EC526}" type="slidenum">
              <a:rPr lang="pt-BR" smtClean="0">
                <a:latin typeface="Arial" pitchFamily="34" charset="0"/>
              </a:rPr>
              <a:pPr/>
              <a:t>4</a:t>
            </a:fld>
            <a:endParaRPr lang="pt-BR">
              <a:latin typeface="Arial" pitchFamily="34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0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11A89D0-9878-455F-8FFC-5B94CC68133F}" type="slidenum">
              <a:rPr lang="pt-BR" altLang="pt-BR">
                <a:solidFill>
                  <a:srgbClr val="000000"/>
                </a:solidFill>
              </a:rPr>
              <a:pPr/>
              <a:t>7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E0A0DA3-4DCB-4D65-A7AA-F30F182EB578}" type="slidenum">
              <a:rPr lang="pt-BR" altLang="pt-BR">
                <a:solidFill>
                  <a:srgbClr val="000000"/>
                </a:solidFill>
              </a:rPr>
              <a:pPr/>
              <a:t>8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8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BB56BB-6D03-4EE6-B7FA-D16A14B06813}" type="slidenum">
              <a:rPr lang="pt-BR" altLang="pt-BR">
                <a:solidFill>
                  <a:srgbClr val="000000"/>
                </a:solidFill>
              </a:rPr>
              <a:pPr/>
              <a:t>9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3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56CF246-265C-40FE-A8E8-9416852D0601}" type="slidenum">
              <a:rPr lang="pt-BR" altLang="pt-BR">
                <a:solidFill>
                  <a:srgbClr val="000000"/>
                </a:solidFill>
              </a:rPr>
              <a:pPr/>
              <a:t>10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8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438836-98A2-44FB-B7DA-9CAEEAB65F00}" type="slidenum">
              <a:rPr lang="pt-BR" altLang="pt-BR">
                <a:solidFill>
                  <a:srgbClr val="000000"/>
                </a:solidFill>
              </a:rPr>
              <a:pPr/>
              <a:t>13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6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F4EF40-7D80-4AAF-8201-58C7DC802A6E}" type="slidenum">
              <a:rPr lang="pt-BR" altLang="pt-BR">
                <a:solidFill>
                  <a:srgbClr val="000000"/>
                </a:solidFill>
              </a:rPr>
              <a:pPr/>
              <a:t>14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0F9D-0833-4C45-90AE-55FC3326AA1C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0646-2BE5-4DC9-964C-8F4E519CA9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2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CDB7-F26E-4393-8C68-0C280C024AED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DDCD-E8F0-46D2-88ED-F809C1F079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4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9D5-F152-4E71-ACF2-96AF94C6F634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7B99-D2E6-4A8A-9630-CC1162486D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08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6698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CDE1BF-47F2-49E4-85CB-2F26A8C91FDD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2506E4-BB7A-44B8-90DA-8DB082DBEC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96135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5068E6-3210-4F5B-8C2D-7F3E8D6E43FC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2FB0B9-AD0B-4436-AC99-B3E1D2C3E4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32660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00CF85-D418-4C25-9B90-B61882800687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073478-20AA-4D69-9BF4-CBF968A8CE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72689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22B624-CE80-4406-BB36-550D84E056D3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B91140-58D0-483C-A5E7-C19400B8D4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20976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F1417-5AE2-4C5F-B095-63FE2AEE20AF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7FB871-90C1-406C-A186-D79FA3B4FD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340836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84A443-BD19-4674-AFA2-9BAE47328285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EC5B99-AE1D-4BEA-B088-E54855740B0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6177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AA7229-3394-461C-AA14-86EF014B9CD7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4A015D-BDF5-4F79-B137-492496C981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5399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EDB0-5FDE-4B11-8A0A-CFA0EA10A27F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A8F9-C80A-4BA7-AA89-D84C5578C5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708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6283B3-DA56-4F32-A651-8DA546CE222A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9CF4D-359D-4911-BD1F-E674E0F2A3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73003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FCA286-E56B-4C41-9632-E91A6CEE5D1D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BF015B-4ACF-498D-A544-B679215623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32365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6D88DB-483C-4B55-B142-F0515BF73A9C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F7E0F7-8347-476B-84F3-BE8D165D26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63433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FDFA67-17B4-429F-A814-C173659D459D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A5C1C7-12FD-4312-81A1-A19C81704D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441301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84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5584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CF3C-56D1-4969-BD58-A3A16709F9BE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1EE5-00DE-4633-82FC-C21F1227E5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33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6D4-DD32-4658-8AF4-114CD2DDE368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8153-CE2D-4BA2-BE5D-7425A5FCB8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3258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2DB4-7242-444E-890C-4B29D5765963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BEE-CBC5-4258-B2B3-65DB697054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4880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FEBD-D356-4781-BD24-31C1D64A6FBE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A008-3558-432F-90C8-D18A038068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619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0D07-FA44-4E71-A3B4-9D9334F468CB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D5C2-F0DA-4C8F-A968-45F680539D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2572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3EEC-70DA-4A72-BF18-2D984380812C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825C-8863-4B76-BD9E-5227D02A6D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028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B94-0C53-4002-BD08-F6C9EA5EDA74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DCD0-571A-46CB-BEDC-04CCD91316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395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6340-F75B-4E4F-A116-737BAC376D7E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01F5-E3A4-47D2-9A9A-D0875C6756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929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9A84-EEEB-466D-9E9E-16BE285DB4E7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8150-1747-4ED9-A1C5-594FE7F3F4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63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E471-9A65-4B34-B55B-60A1BE567FBF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E6F5-3243-4FC6-BEC3-0192FD51B8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9624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168E-C317-4AD7-B284-72E333144825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7ED6-DDD8-40EB-BE9A-1A4F9D204E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8871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E274-461D-4A13-B79A-A4843B093D7E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F1DF-BA3A-45F6-AAAB-F57B9A2821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6604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2FA1-0951-41B6-BAB7-37DE05065815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FAD5-7501-4412-8EC9-226F6623AF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520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8B1E-544F-4178-B457-F6DB7DB8C2B7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2081-510B-43A2-9053-1706345E49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6585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952B-42A5-4851-BD49-3F52F4759EAD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3E2E-00E2-4F42-882B-17354AF50E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198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D225-EFE5-48DC-B086-CF620DD0B70A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FB3E-B5C8-475D-A874-B760FB990A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990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7D2F-0C2F-42CA-814B-CB0D81699CA1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0418-E390-4771-89B9-66576E9CF6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906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EBAB-AA8F-43A7-A7BA-11638D343917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6444-B5D1-4735-B16F-7174D69CF2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556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6234-DC90-4CAC-A718-E9A300D4FF6B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D41A-BED4-4FA4-8E7C-63BCB79A70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5526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5019-B465-4851-8D11-24EE235A3A7A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D41F-6AB6-4870-B9C6-BE06FAF68A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1977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1664-CAE5-45DF-BA1D-20F4614F2995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2DE2-671A-47EF-ADBA-75027BF6E4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0199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4975-CBF3-4B90-8D97-A397A49BAA7B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EA4B-61A1-4B9D-8E04-67E00102EE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2062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AA0C-D3B4-4FE5-B7FE-0C0CE738D1C9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5213-BC8E-441B-9220-196C10DD57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8601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45C8-ED54-4E23-A343-1DF7F3D42269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49AE-9281-42A1-9858-A427DC08FE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5027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844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327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F94D-2B8C-4D5C-968B-CC581ED3A1AC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7701-E088-41E9-AC1F-DC848E181A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161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EDB0-5FDE-4B11-8A0A-CFA0EA10A27F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A8F9-C80A-4BA7-AA89-D84C5578C5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072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7AC9-19CC-4EFC-BC64-AF3471E7A449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36CC-CAB9-4CE9-93FD-45A4DE8106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79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0013-5581-4DD9-8659-57A1C13E8C0A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8DF4-BFE9-4667-B0C5-70C6F32B8E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38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7536-52D0-40AD-A334-180C330F77AF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4DE7-9A88-4D80-AE35-AB69A24850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60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1893-925D-4C35-B452-9B6B43D6AD13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5B69-55A2-44E1-9279-5B577B82D9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824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EAE4BD-F4FD-49E5-8B09-51C6D9B4C0E6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32FD3D-78BC-4A8C-9FE4-CDBF0CD471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  <p:sldLayoutId id="21474854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47E353-370D-4DE4-B652-026E74D0C98C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F67D9A-0235-47E2-890D-AA86F22650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  <p:sldLayoutId id="2147485502" r:id="rId12"/>
    <p:sldLayoutId id="2147485504" r:id="rId13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29E5C5-C518-4DC8-A5F3-DC5A5C11600E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29E542-595D-4DB5-BDA2-FB5F402397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63" r:id="rId2"/>
    <p:sldLayoutId id="2147485464" r:id="rId3"/>
    <p:sldLayoutId id="2147485465" r:id="rId4"/>
    <p:sldLayoutId id="2147485466" r:id="rId5"/>
    <p:sldLayoutId id="2147485467" r:id="rId6"/>
    <p:sldLayoutId id="2147485468" r:id="rId7"/>
    <p:sldLayoutId id="2147485469" r:id="rId8"/>
    <p:sldLayoutId id="2147485470" r:id="rId9"/>
    <p:sldLayoutId id="2147485471" r:id="rId10"/>
    <p:sldLayoutId id="21474854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F47DCE-6DD2-47A5-98DF-F8BFDC8FF94F}" type="datetime1">
              <a:rPr lang="pt-BR" altLang="pt-BR"/>
              <a:pPr>
                <a:defRPr/>
              </a:pPr>
              <a:t>01/08/2016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0E8010-EE95-4140-9BFC-0DDE0F125B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98" r:id="rId2"/>
    <p:sldLayoutId id="214748550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54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56.jpeg"/><Relationship Id="rId4" Type="http://schemas.openxmlformats.org/officeDocument/2006/relationships/image" Target="../media/image15.pn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ei.org/publication/fortune-500-firms-in-1955-vs-2014-89-are-gone-and-were-all-better-off-because-of-that-dynamic-creative-destruction/" TargetMode="Externa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ixaDeTexto 1"/>
          <p:cNvSpPr txBox="1">
            <a:spLocks noChangeArrowheads="1"/>
          </p:cNvSpPr>
          <p:nvPr/>
        </p:nvSpPr>
        <p:spPr bwMode="auto">
          <a:xfrm>
            <a:off x="3584575" y="2524125"/>
            <a:ext cx="4473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pt-BR" sz="2800">
                <a:solidFill>
                  <a:srgbClr val="373737"/>
                </a:solidFill>
                <a:latin typeface="Century Gothic" panose="020B0502020202020204" pitchFamily="34" charset="0"/>
              </a:rPr>
              <a:t>Associação Nacional de Entidades Promotoras de Empreendimentos Inovadores</a:t>
            </a:r>
            <a:endParaRPr lang="pt-BR" altLang="pt-BR" sz="2800">
              <a:solidFill>
                <a:srgbClr val="373737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72205" r="6769" b="23282"/>
          <a:stretch>
            <a:fillRect/>
          </a:stretch>
        </p:blipFill>
        <p:spPr bwMode="auto">
          <a:xfrm>
            <a:off x="3505200" y="6091311"/>
            <a:ext cx="5035550" cy="6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35000" y="3532188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35000" y="1208088"/>
            <a:ext cx="7905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endParaRPr lang="en-US" altLang="pt-BR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573087" y="1159123"/>
            <a:ext cx="790575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 Banco Mundial indicam que quatro em cada cinco novos empregos são gerados atualmente por micro e pequenas empresas. Isso significa que, nos últimos anos, globalmente, cerca de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 do saldo dos empregos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gerado por pequenas empresas de rápido crescimento. </a:t>
            </a:r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573087" y="3651775"/>
            <a:ext cx="7770813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da </a:t>
            </a:r>
            <a:r>
              <a:rPr lang="pt-B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pt-B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INBIA e da OCDE sugerem que cerca de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dos empreendimentos graduados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permanecem atuando no mesmo local onde foram incubados, ajudando no desenvolvimento e na dinâmica econômica local.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5875" y="1889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impacto dos empreendimentos </a:t>
            </a:r>
          </a:p>
        </p:txBody>
      </p:sp>
      <p:pic>
        <p:nvPicPr>
          <p:cNvPr id="12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343082" y="620899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Estudo Impacto Econômico 2016</a:t>
            </a:r>
          </a:p>
        </p:txBody>
      </p:sp>
    </p:spTree>
    <p:extLst>
      <p:ext uri="{BB962C8B-B14F-4D97-AF65-F5344CB8AC3E}">
        <p14:creationId xmlns:p14="http://schemas.microsoft.com/office/powerpoint/2010/main" val="658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6853" r="50557" b="87778"/>
          <a:stretch>
            <a:fillRect/>
          </a:stretch>
        </p:blipFill>
        <p:spPr bwMode="auto">
          <a:xfrm>
            <a:off x="736600" y="469900"/>
            <a:ext cx="378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698500" y="1163638"/>
            <a:ext cx="387508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4724400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9"/>
          <p:cNvSpPr>
            <a:spLocks noChangeArrowheads="1"/>
          </p:cNvSpPr>
          <p:nvPr/>
        </p:nvSpPr>
        <p:spPr bwMode="auto">
          <a:xfrm>
            <a:off x="5699125" y="1562100"/>
            <a:ext cx="2982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pt-BR" altLang="pt-BR" sz="2800" b="1">
                <a:solidFill>
                  <a:srgbClr val="FFB400"/>
                </a:solidFill>
                <a:latin typeface="Century Gothic" panose="020B0502020202020204" pitchFamily="34" charset="0"/>
              </a:rPr>
              <a:t>Impactos</a:t>
            </a:r>
          </a:p>
          <a:p>
            <a:pPr algn="ctr" defTabSz="914400" eaLnBrk="1" hangingPunct="1"/>
            <a:r>
              <a:rPr lang="pt-BR" altLang="pt-BR" sz="2800" b="1">
                <a:solidFill>
                  <a:srgbClr val="FFB400"/>
                </a:solidFill>
                <a:latin typeface="Century Gothic" panose="020B0502020202020204" pitchFamily="34" charset="0"/>
              </a:rPr>
              <a:t>diretos</a:t>
            </a:r>
          </a:p>
        </p:txBody>
      </p:sp>
      <p:pic>
        <p:nvPicPr>
          <p:cNvPr id="16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7137" r="36197" b="81972"/>
          <a:stretch>
            <a:fillRect/>
          </a:stretch>
        </p:blipFill>
        <p:spPr bwMode="auto">
          <a:xfrm>
            <a:off x="4841875" y="488950"/>
            <a:ext cx="9921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6209" r="47043" b="92123"/>
          <a:stretch>
            <a:fillRect/>
          </a:stretch>
        </p:blipFill>
        <p:spPr bwMode="auto">
          <a:xfrm>
            <a:off x="447675" y="423863"/>
            <a:ext cx="4394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7069" r="95158" b="74310"/>
          <a:stretch>
            <a:fillRect/>
          </a:stretch>
        </p:blipFill>
        <p:spPr bwMode="auto">
          <a:xfrm>
            <a:off x="333375" y="481013"/>
            <a:ext cx="1095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1757363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1733550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28225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2838450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39020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3919538"/>
            <a:ext cx="11271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8775" y="5149850"/>
            <a:ext cx="1095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93500" r="59950" b="5112"/>
          <a:stretch>
            <a:fillRect/>
          </a:stretch>
        </p:blipFill>
        <p:spPr bwMode="auto">
          <a:xfrm>
            <a:off x="433388" y="6561138"/>
            <a:ext cx="32289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35845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698500" y="2493963"/>
            <a:ext cx="38735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698500" y="3775075"/>
            <a:ext cx="38735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8" t="94624" r="58456" b="-218"/>
          <a:stretch>
            <a:fillRect/>
          </a:stretch>
        </p:blipFill>
        <p:spPr bwMode="auto">
          <a:xfrm>
            <a:off x="2755900" y="6502400"/>
            <a:ext cx="10429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aixaDeTexto 3"/>
          <p:cNvSpPr txBox="1">
            <a:spLocks noChangeArrowheads="1"/>
          </p:cNvSpPr>
          <p:nvPr/>
        </p:nvSpPr>
        <p:spPr bwMode="auto">
          <a:xfrm>
            <a:off x="762000" y="2587625"/>
            <a:ext cx="3810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pt-BR" altLang="pt-BR" sz="2000">
                <a:solidFill>
                  <a:srgbClr val="FFFFFF"/>
                </a:solidFill>
                <a:latin typeface="Arial Narrow" panose="020B0606020202030204" pitchFamily="34" charset="0"/>
              </a:rPr>
              <a:t>O  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faturamento</a:t>
            </a:r>
            <a:r>
              <a:rPr lang="pt-BR" altLang="pt-BR" sz="2000">
                <a:solidFill>
                  <a:srgbClr val="FFFFFF"/>
                </a:solidFill>
                <a:latin typeface="Arial Narrow" panose="020B0606020202030204" pitchFamily="34" charset="0"/>
              </a:rPr>
              <a:t> das empresas apoiadas por incubadoras ultrapassa os 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R$ 15 bilhões. </a:t>
            </a:r>
          </a:p>
          <a:p>
            <a:pPr defTabSz="914400" eaLnBrk="1" hangingPunct="1">
              <a:lnSpc>
                <a:spcPct val="80000"/>
              </a:lnSpc>
            </a:pPr>
            <a:endParaRPr lang="en-US" altLang="pt-BR" sz="20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5556" r="6667" b="45370"/>
          <a:stretch>
            <a:fillRect/>
          </a:stretch>
        </p:blipFill>
        <p:spPr bwMode="auto">
          <a:xfrm>
            <a:off x="5699125" y="609600"/>
            <a:ext cx="29337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r="2361" b="39999"/>
          <a:stretch>
            <a:fillRect/>
          </a:stretch>
        </p:blipFill>
        <p:spPr bwMode="auto">
          <a:xfrm>
            <a:off x="5449888" y="357188"/>
            <a:ext cx="342741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6925" y="1339850"/>
            <a:ext cx="3784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O </a:t>
            </a: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segmento de incubadoras de empresas no Brasil gera 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53.280 empregos diretos </a:t>
            </a: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e qualificados. </a:t>
            </a:r>
          </a:p>
        </p:txBody>
      </p:sp>
      <p:pic>
        <p:nvPicPr>
          <p:cNvPr id="41" name="Imagem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5003800" y="3511550"/>
            <a:ext cx="38735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lin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7137" r="36197" b="81972"/>
          <a:stretch>
            <a:fillRect/>
          </a:stretch>
        </p:blipFill>
        <p:spPr bwMode="auto">
          <a:xfrm>
            <a:off x="7380288" y="3424238"/>
            <a:ext cx="7286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5500" y="4478776"/>
            <a:ext cx="375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Empresas graduadas, que passaram pelo processo de incubação, geram, indiretamente, </a:t>
            </a:r>
            <a:r>
              <a:rPr lang="pt-BR" altLang="pt-BR" sz="2000" b="1" dirty="0">
                <a:solidFill>
                  <a:srgbClr val="FFB400"/>
                </a:solidFill>
                <a:latin typeface="Arial Narrow" panose="020B0606020202030204" pitchFamily="34" charset="0"/>
              </a:rPr>
              <a:t>373.847 empregos</a:t>
            </a:r>
            <a:r>
              <a:rPr lang="pt-BR" alt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 </a:t>
            </a:r>
            <a:r>
              <a:rPr lang="pt-BR" altLang="pt-BR" sz="2000" b="1" dirty="0">
                <a:solidFill>
                  <a:srgbClr val="FFB400"/>
                </a:solidFill>
                <a:latin typeface="Arial Narrow" panose="020B0606020202030204" pitchFamily="34" charset="0"/>
              </a:rPr>
              <a:t>R$ 24 bilhões</a:t>
            </a:r>
            <a:r>
              <a:rPr lang="pt-BR" alt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em produção.</a:t>
            </a:r>
            <a:r>
              <a:rPr lang="pt-BR" altLang="pt-BR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97463" y="3862388"/>
            <a:ext cx="37814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pt-BR" altLang="pt-BR" sz="2100">
                <a:solidFill>
                  <a:schemeClr val="bg1"/>
                </a:solidFill>
                <a:latin typeface="Arial Narrow" panose="020B0606020202030204" pitchFamily="34" charset="0"/>
              </a:rPr>
              <a:t>Em tempos de crise econômica, em que o desemprego atinge 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11 milhões de brasileiros</a:t>
            </a:r>
            <a:r>
              <a:rPr lang="pt-BR" altLang="pt-BR" sz="2100">
                <a:solidFill>
                  <a:schemeClr val="bg1"/>
                </a:solidFill>
                <a:latin typeface="Arial Narrow" panose="020B0606020202030204" pitchFamily="34" charset="0"/>
              </a:rPr>
              <a:t>, empresas geradas em ambientes de inovação se mostram uma ferramenta essencial para ajudar o país a reverter esse quadro</a:t>
            </a:r>
            <a:r>
              <a:rPr lang="en-US" altLang="pt-BR" sz="210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pt-BR" altLang="pt-BR" sz="2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203071" y="651678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Estudo Impacto Econômico 2016</a:t>
            </a:r>
          </a:p>
        </p:txBody>
      </p:sp>
      <p:pic>
        <p:nvPicPr>
          <p:cNvPr id="46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35" y="2496503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52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9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9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1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3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6575" r="45889" b="27489"/>
          <a:stretch>
            <a:fillRect/>
          </a:stretch>
        </p:blipFill>
        <p:spPr bwMode="auto">
          <a:xfrm>
            <a:off x="425450" y="450850"/>
            <a:ext cx="452278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2924" r="43013" b="23836"/>
          <a:stretch>
            <a:fillRect/>
          </a:stretch>
        </p:blipFill>
        <p:spPr bwMode="auto">
          <a:xfrm rot="3600000">
            <a:off x="350838" y="-84138"/>
            <a:ext cx="5919788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0" t="47125" r="14520" b="5569"/>
          <a:stretch>
            <a:fillRect/>
          </a:stretch>
        </p:blipFill>
        <p:spPr bwMode="auto">
          <a:xfrm>
            <a:off x="5737225" y="3232150"/>
            <a:ext cx="207962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0" t="41093" r="7123" b="2103"/>
          <a:stretch>
            <a:fillRect/>
          </a:stretch>
        </p:blipFill>
        <p:spPr bwMode="auto">
          <a:xfrm>
            <a:off x="5110163" y="2817813"/>
            <a:ext cx="338296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9863" r="4794"/>
          <a:stretch>
            <a:fillRect/>
          </a:stretch>
        </p:blipFill>
        <p:spPr bwMode="auto">
          <a:xfrm>
            <a:off x="1766888" y="676275"/>
            <a:ext cx="6938962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 t="42374" r="5206" b="1553"/>
          <a:stretch>
            <a:fillRect/>
          </a:stretch>
        </p:blipFill>
        <p:spPr bwMode="auto">
          <a:xfrm>
            <a:off x="4822825" y="2906713"/>
            <a:ext cx="384492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708025" y="1835150"/>
            <a:ext cx="40147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300">
                <a:solidFill>
                  <a:srgbClr val="FFB400"/>
                </a:solidFill>
                <a:latin typeface="Century Gothic" panose="020B0502020202020204" pitchFamily="34" charset="0"/>
              </a:rPr>
              <a:t>Uma cultura:</a:t>
            </a:r>
            <a:endParaRPr lang="pt-BR" altLang="pt-BR" sz="3300">
              <a:solidFill>
                <a:srgbClr val="FFB4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808038" y="2401888"/>
            <a:ext cx="5321300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4000" b="1">
                <a:solidFill>
                  <a:srgbClr val="404040"/>
                </a:solidFill>
                <a:latin typeface="Century Gothic" panose="020B0502020202020204" pitchFamily="34" charset="0"/>
              </a:rPr>
              <a:t>Empreendedorismo</a:t>
            </a:r>
            <a:br>
              <a:rPr lang="pt-BR" altLang="pt-BR" sz="4000" b="1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pt-BR" altLang="pt-BR" sz="4000" b="1">
                <a:solidFill>
                  <a:srgbClr val="404040"/>
                </a:solidFill>
                <a:latin typeface="Century Gothic" panose="020B0502020202020204" pitchFamily="34" charset="0"/>
              </a:rPr>
              <a:t>inovador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14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accel="47619" decel="4761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00">
                                      <p:cBhvr>
                                        <p:cTn id="28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fos mulh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1" r="64085" b="30704"/>
          <a:stretch>
            <a:fillRect/>
          </a:stretch>
        </p:blipFill>
        <p:spPr bwMode="auto">
          <a:xfrm>
            <a:off x="0" y="2909888"/>
            <a:ext cx="328453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8" t="20280" b="72958"/>
          <a:stretch>
            <a:fillRect/>
          </a:stretch>
        </p:blipFill>
        <p:spPr bwMode="auto">
          <a:xfrm>
            <a:off x="7302500" y="1390650"/>
            <a:ext cx="1841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8" t="68544" r="36620" b="5540"/>
          <a:stretch>
            <a:fillRect/>
          </a:stretch>
        </p:blipFill>
        <p:spPr bwMode="auto">
          <a:xfrm>
            <a:off x="4675188" y="4700588"/>
            <a:ext cx="11207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19717" r="60844"/>
          <a:stretch>
            <a:fillRect/>
          </a:stretch>
        </p:blipFill>
        <p:spPr bwMode="auto">
          <a:xfrm>
            <a:off x="115888" y="1352550"/>
            <a:ext cx="34639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rob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8" t="31361" r="-2" b="5540"/>
          <a:stretch>
            <a:fillRect/>
          </a:stretch>
        </p:blipFill>
        <p:spPr bwMode="auto">
          <a:xfrm>
            <a:off x="4675188" y="2151063"/>
            <a:ext cx="446881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home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49631" r="64027"/>
          <a:stretch>
            <a:fillRect/>
          </a:stretch>
        </p:blipFill>
        <p:spPr bwMode="auto">
          <a:xfrm>
            <a:off x="-12700" y="3403600"/>
            <a:ext cx="2768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3333" r="75833" b="29260"/>
          <a:stretch>
            <a:fillRect/>
          </a:stretch>
        </p:blipFill>
        <p:spPr bwMode="auto">
          <a:xfrm>
            <a:off x="-201613" y="4343400"/>
            <a:ext cx="190500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43703" r="63889" b="7964"/>
          <a:stretch>
            <a:fillRect/>
          </a:stretch>
        </p:blipFill>
        <p:spPr bwMode="auto">
          <a:xfrm>
            <a:off x="490538" y="3116263"/>
            <a:ext cx="17795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2" t="19907" r="36479" b="61690"/>
          <a:stretch>
            <a:fillRect/>
          </a:stretch>
        </p:blipFill>
        <p:spPr bwMode="auto">
          <a:xfrm>
            <a:off x="3382963" y="1365250"/>
            <a:ext cx="24225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3" t="50893" r="38028" b="30704"/>
          <a:stretch>
            <a:fillRect/>
          </a:stretch>
        </p:blipFill>
        <p:spPr bwMode="auto">
          <a:xfrm>
            <a:off x="3241675" y="3490913"/>
            <a:ext cx="24209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76244" r="48451" b="5351"/>
          <a:stretch>
            <a:fillRect/>
          </a:stretch>
        </p:blipFill>
        <p:spPr bwMode="auto">
          <a:xfrm>
            <a:off x="2281238" y="5229225"/>
            <a:ext cx="2420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6" t="76244" r="10564" b="5351"/>
          <a:stretch>
            <a:fillRect/>
          </a:stretch>
        </p:blipFill>
        <p:spPr bwMode="auto">
          <a:xfrm>
            <a:off x="5743575" y="5229225"/>
            <a:ext cx="24209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ixa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19530" r="70142" b="62067"/>
          <a:stretch>
            <a:fillRect/>
          </a:stretch>
        </p:blipFill>
        <p:spPr bwMode="auto">
          <a:xfrm>
            <a:off x="309563" y="1339850"/>
            <a:ext cx="2420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oading bar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t="47699" r="46901" b="48170"/>
          <a:stretch>
            <a:fillRect/>
          </a:stretch>
        </p:blipFill>
        <p:spPr bwMode="auto">
          <a:xfrm>
            <a:off x="306388" y="1103313"/>
            <a:ext cx="14557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oading basee inf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93703" r="64368" b="2728"/>
          <a:stretch>
            <a:fillRect/>
          </a:stretch>
        </p:blipFill>
        <p:spPr bwMode="auto">
          <a:xfrm>
            <a:off x="450850" y="6426200"/>
            <a:ext cx="280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nfo robo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7" t="59531" r="10985" b="33333"/>
          <a:stretch>
            <a:fillRect/>
          </a:stretch>
        </p:blipFill>
        <p:spPr bwMode="auto">
          <a:xfrm>
            <a:off x="7585075" y="4083050"/>
            <a:ext cx="554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9"/>
          <p:cNvSpPr>
            <a:spLocks noChangeArrowheads="1"/>
          </p:cNvSpPr>
          <p:nvPr/>
        </p:nvSpPr>
        <p:spPr bwMode="auto">
          <a:xfrm>
            <a:off x="4978400" y="20638"/>
            <a:ext cx="23733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404040"/>
                </a:solidFill>
                <a:latin typeface="Century Gothic" panose="020B0502020202020204" pitchFamily="34" charset="0"/>
              </a:rPr>
              <a:t>Parques</a:t>
            </a:r>
          </a:p>
        </p:txBody>
      </p:sp>
      <p:sp>
        <p:nvSpPr>
          <p:cNvPr id="8" name="Retângulo 9"/>
          <p:cNvSpPr>
            <a:spLocks noChangeArrowheads="1"/>
          </p:cNvSpPr>
          <p:nvPr/>
        </p:nvSpPr>
        <p:spPr bwMode="auto">
          <a:xfrm>
            <a:off x="5483225" y="788988"/>
            <a:ext cx="38131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404040"/>
                </a:solidFill>
                <a:latin typeface="Century Gothic" panose="020B0502020202020204" pitchFamily="34" charset="0"/>
              </a:rPr>
              <a:t>Tecnológicos</a:t>
            </a:r>
            <a:br>
              <a:rPr lang="pt-BR" altLang="pt-BR" sz="4400" b="1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pt-BR" altLang="pt-BR" sz="4400" b="1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5" t="8638" r="35632" b="77840"/>
          <a:stretch>
            <a:fillRect/>
          </a:stretch>
        </p:blipFill>
        <p:spPr bwMode="auto">
          <a:xfrm>
            <a:off x="4945063" y="592138"/>
            <a:ext cx="939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t="18214" r="61047" b="60938"/>
          <a:stretch>
            <a:fillRect/>
          </a:stretch>
        </p:blipFill>
        <p:spPr bwMode="auto">
          <a:xfrm>
            <a:off x="2530475" y="1249363"/>
            <a:ext cx="10239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5306" r="94206" b="60750"/>
          <a:stretch>
            <a:fillRect/>
          </a:stretch>
        </p:blipFill>
        <p:spPr bwMode="auto">
          <a:xfrm>
            <a:off x="230188" y="2420938"/>
            <a:ext cx="2857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t="50331" r="62228" b="19995"/>
          <a:stretch>
            <a:fillRect/>
          </a:stretch>
        </p:blipFill>
        <p:spPr bwMode="auto">
          <a:xfrm>
            <a:off x="2254250" y="3451225"/>
            <a:ext cx="11842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5" t="66295" r="35413" b="4031"/>
          <a:stretch>
            <a:fillRect/>
          </a:stretch>
        </p:blipFill>
        <p:spPr bwMode="auto">
          <a:xfrm>
            <a:off x="4541838" y="4546600"/>
            <a:ext cx="13573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quadradinho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8" t="91649" r="9775" b="4031"/>
          <a:stretch>
            <a:fillRect/>
          </a:stretch>
        </p:blipFill>
        <p:spPr bwMode="auto">
          <a:xfrm>
            <a:off x="7972425" y="6284913"/>
            <a:ext cx="2571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5" t="93707" r="-1129" b="95"/>
          <a:stretch>
            <a:fillRect/>
          </a:stretch>
        </p:blipFill>
        <p:spPr bwMode="auto">
          <a:xfrm>
            <a:off x="8123238" y="6426200"/>
            <a:ext cx="1120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inh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2" t="6465" r="36760" b="80106"/>
          <a:stretch>
            <a:fillRect/>
          </a:stretch>
        </p:blipFill>
        <p:spPr bwMode="auto">
          <a:xfrm>
            <a:off x="4637088" y="450850"/>
            <a:ext cx="11414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"/>
          <p:cNvSpPr txBox="1">
            <a:spLocks noChangeArrowheads="1"/>
          </p:cNvSpPr>
          <p:nvPr/>
        </p:nvSpPr>
        <p:spPr bwMode="auto">
          <a:xfrm>
            <a:off x="817563" y="1590675"/>
            <a:ext cx="1773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Projetos</a:t>
            </a: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 de parques em todo país;</a:t>
            </a:r>
          </a:p>
        </p:txBody>
      </p:sp>
      <p:sp>
        <p:nvSpPr>
          <p:cNvPr id="32" name="Retângulo 9"/>
          <p:cNvSpPr>
            <a:spLocks noChangeArrowheads="1"/>
          </p:cNvSpPr>
          <p:nvPr/>
        </p:nvSpPr>
        <p:spPr bwMode="auto">
          <a:xfrm>
            <a:off x="385763" y="1612900"/>
            <a:ext cx="9604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404040"/>
                </a:solidFill>
                <a:latin typeface="Century Gothic" panose="020B0502020202020204" pitchFamily="34" charset="0"/>
              </a:rPr>
              <a:t>94</a:t>
            </a:r>
          </a:p>
        </p:txBody>
      </p:sp>
      <p:sp>
        <p:nvSpPr>
          <p:cNvPr id="33" name="CaixaDeTexto 3"/>
          <p:cNvSpPr txBox="1">
            <a:spLocks noChangeArrowheads="1"/>
          </p:cNvSpPr>
          <p:nvPr/>
        </p:nvSpPr>
        <p:spPr bwMode="auto">
          <a:xfrm>
            <a:off x="4270375" y="1489075"/>
            <a:ext cx="1539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em </a:t>
            </a: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operação</a:t>
            </a: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, em diferentes regiões</a:t>
            </a:r>
            <a:endParaRPr lang="pt-BR" altLang="pt-BR" sz="1600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ângulo 9"/>
          <p:cNvSpPr>
            <a:spLocks noChangeArrowheads="1"/>
          </p:cNvSpPr>
          <p:nvPr/>
        </p:nvSpPr>
        <p:spPr bwMode="auto">
          <a:xfrm>
            <a:off x="3490913" y="1612900"/>
            <a:ext cx="9604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404040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35" name="CaixaDeTexto 3"/>
          <p:cNvSpPr txBox="1">
            <a:spLocks noChangeArrowheads="1"/>
          </p:cNvSpPr>
          <p:nvPr/>
        </p:nvSpPr>
        <p:spPr bwMode="auto">
          <a:xfrm>
            <a:off x="4148138" y="3762375"/>
            <a:ext cx="1563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em fase de </a:t>
            </a: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projeto ou implantação</a:t>
            </a:r>
            <a:endParaRPr lang="pt-BR" altLang="pt-BR" sz="1600" b="1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tângulo 9"/>
          <p:cNvSpPr>
            <a:spLocks noChangeArrowheads="1"/>
          </p:cNvSpPr>
          <p:nvPr/>
        </p:nvSpPr>
        <p:spPr bwMode="auto">
          <a:xfrm>
            <a:off x="3309938" y="3776663"/>
            <a:ext cx="960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404040"/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37" name="CaixaDeTexto 3"/>
          <p:cNvSpPr txBox="1">
            <a:spLocks noChangeArrowheads="1"/>
          </p:cNvSpPr>
          <p:nvPr/>
        </p:nvSpPr>
        <p:spPr bwMode="auto">
          <a:xfrm>
            <a:off x="2568575" y="5865813"/>
            <a:ext cx="2054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empresas  </a:t>
            </a: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instaladas</a:t>
            </a:r>
            <a:endParaRPr lang="pt-BR" altLang="pt-BR" sz="1600" b="1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ângulo 9"/>
          <p:cNvSpPr>
            <a:spLocks noChangeArrowheads="1"/>
          </p:cNvSpPr>
          <p:nvPr/>
        </p:nvSpPr>
        <p:spPr bwMode="auto">
          <a:xfrm>
            <a:off x="2393950" y="53975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04040"/>
                </a:solidFill>
                <a:latin typeface="Century Gothic" panose="020B0502020202020204" pitchFamily="34" charset="0"/>
              </a:rPr>
              <a:t>939</a:t>
            </a:r>
          </a:p>
        </p:txBody>
      </p:sp>
      <p:sp>
        <p:nvSpPr>
          <p:cNvPr id="39" name="CaixaDeTexto 3"/>
          <p:cNvSpPr txBox="1">
            <a:spLocks noChangeArrowheads="1"/>
          </p:cNvSpPr>
          <p:nvPr/>
        </p:nvSpPr>
        <p:spPr bwMode="auto">
          <a:xfrm>
            <a:off x="5727700" y="6005513"/>
            <a:ext cx="2273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404040"/>
                </a:solidFill>
                <a:latin typeface="Century Gothic" panose="020B0502020202020204" pitchFamily="34" charset="0"/>
              </a:rPr>
              <a:t>empregos</a:t>
            </a:r>
            <a:r>
              <a:rPr lang="pt-BR" altLang="pt-BR" sz="1600">
                <a:solidFill>
                  <a:srgbClr val="404040"/>
                </a:solidFill>
                <a:latin typeface="Century Gothic" panose="020B0502020202020204" pitchFamily="34" charset="0"/>
              </a:rPr>
              <a:t> criados</a:t>
            </a:r>
            <a:endParaRPr lang="pt-BR" altLang="pt-BR" sz="1600" b="1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ângulo 9"/>
          <p:cNvSpPr>
            <a:spLocks noChangeArrowheads="1"/>
          </p:cNvSpPr>
          <p:nvPr/>
        </p:nvSpPr>
        <p:spPr bwMode="auto">
          <a:xfrm>
            <a:off x="5899150" y="5511800"/>
            <a:ext cx="2079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404040"/>
                </a:solidFill>
                <a:latin typeface="Century Gothic" panose="020B0502020202020204" pitchFamily="34" charset="0"/>
              </a:rPr>
              <a:t>32.237</a:t>
            </a:r>
          </a:p>
        </p:txBody>
      </p:sp>
      <p:pic>
        <p:nvPicPr>
          <p:cNvPr id="41" name="Imagem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45" y="1946226"/>
            <a:ext cx="2898775" cy="27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4.07407E-6 L 0.08107 0.000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9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19444"/>
          <a:stretch>
            <a:fillRect/>
          </a:stretch>
        </p:blipFill>
        <p:spPr bwMode="auto">
          <a:xfrm>
            <a:off x="0" y="13335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26244" r="27301" b="13016"/>
          <a:stretch>
            <a:fillRect/>
          </a:stretch>
        </p:blipFill>
        <p:spPr bwMode="auto">
          <a:xfrm>
            <a:off x="2278063" y="1800225"/>
            <a:ext cx="4368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8" t="56084"/>
          <a:stretch>
            <a:fillRect/>
          </a:stretch>
        </p:blipFill>
        <p:spPr bwMode="auto">
          <a:xfrm>
            <a:off x="4137025" y="3846513"/>
            <a:ext cx="50069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7354" r="72699" b="16614"/>
          <a:stretch>
            <a:fillRect/>
          </a:stretch>
        </p:blipFill>
        <p:spPr bwMode="auto">
          <a:xfrm>
            <a:off x="623888" y="1190625"/>
            <a:ext cx="187325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42751" r="38254" b="33968"/>
          <a:stretch>
            <a:fillRect/>
          </a:stretch>
        </p:blipFill>
        <p:spPr bwMode="auto">
          <a:xfrm>
            <a:off x="4049713" y="2932113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 t="44867" r="39365" b="35661"/>
          <a:stretch>
            <a:fillRect/>
          </a:stretch>
        </p:blipFill>
        <p:spPr bwMode="auto">
          <a:xfrm>
            <a:off x="4179888" y="3076575"/>
            <a:ext cx="1365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7" t="29630" r="5417" b="63889"/>
          <a:stretch>
            <a:fillRect/>
          </a:stretch>
        </p:blipFill>
        <p:spPr bwMode="auto">
          <a:xfrm>
            <a:off x="5880100" y="1816100"/>
            <a:ext cx="2768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5" t="32964" r="5833" b="62038"/>
          <a:stretch>
            <a:fillRect/>
          </a:stretch>
        </p:blipFill>
        <p:spPr bwMode="auto">
          <a:xfrm>
            <a:off x="6908800" y="2044700"/>
            <a:ext cx="1701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1" t="64999" r="38055" b="29816"/>
          <a:stretch>
            <a:fillRect/>
          </a:stretch>
        </p:blipFill>
        <p:spPr bwMode="auto">
          <a:xfrm>
            <a:off x="4102100" y="4654550"/>
            <a:ext cx="1562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481" r="83057" b="74815"/>
          <a:stretch>
            <a:fillRect/>
          </a:stretch>
        </p:blipFill>
        <p:spPr bwMode="auto">
          <a:xfrm>
            <a:off x="508000" y="571500"/>
            <a:ext cx="1041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2408" r="93611" b="82037"/>
          <a:stretch>
            <a:fillRect/>
          </a:stretch>
        </p:blipFill>
        <p:spPr bwMode="auto">
          <a:xfrm>
            <a:off x="88900" y="6477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13148" r="91389" b="82222"/>
          <a:stretch>
            <a:fillRect/>
          </a:stretch>
        </p:blipFill>
        <p:spPr bwMode="auto">
          <a:xfrm>
            <a:off x="368300" y="685800"/>
            <a:ext cx="419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4259" r="9721" b="75742"/>
          <a:stretch>
            <a:fillRect/>
          </a:stretch>
        </p:blipFill>
        <p:spPr bwMode="auto">
          <a:xfrm>
            <a:off x="863600" y="7620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0926" r="5000" b="8517"/>
          <a:stretch>
            <a:fillRect/>
          </a:stretch>
        </p:blipFill>
        <p:spPr bwMode="auto">
          <a:xfrm>
            <a:off x="762000" y="1219200"/>
            <a:ext cx="7924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t="38333" r="13333" b="25555"/>
          <a:stretch>
            <a:fillRect/>
          </a:stretch>
        </p:blipFill>
        <p:spPr bwMode="auto">
          <a:xfrm>
            <a:off x="1682750" y="2413000"/>
            <a:ext cx="6235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65555" r="12500" b="25742"/>
          <a:stretch>
            <a:fillRect/>
          </a:stretch>
        </p:blipFill>
        <p:spPr bwMode="auto">
          <a:xfrm>
            <a:off x="3086100" y="4279900"/>
            <a:ext cx="4914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68889" r="17361" b="15372"/>
          <a:stretch>
            <a:fillRect/>
          </a:stretch>
        </p:blipFill>
        <p:spPr bwMode="auto">
          <a:xfrm>
            <a:off x="5065713" y="4508500"/>
            <a:ext cx="2222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65555" r="42361" b="15370"/>
          <a:stretch>
            <a:fillRect/>
          </a:stretch>
        </p:blipFill>
        <p:spPr bwMode="auto">
          <a:xfrm>
            <a:off x="2474913" y="4279900"/>
            <a:ext cx="2590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1"/>
          <p:cNvSpPr txBox="1">
            <a:spLocks noChangeArrowheads="1"/>
          </p:cNvSpPr>
          <p:nvPr/>
        </p:nvSpPr>
        <p:spPr bwMode="auto">
          <a:xfrm>
            <a:off x="6008688" y="1725613"/>
            <a:ext cx="1909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000" b="1">
                <a:solidFill>
                  <a:srgbClr val="FFB400"/>
                </a:solidFill>
                <a:latin typeface="Century Gothic" panose="020B0502020202020204" pitchFamily="34" charset="0"/>
              </a:rPr>
              <a:t>Evolução</a:t>
            </a: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1511300" y="1497013"/>
            <a:ext cx="538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404040"/>
                </a:solidFill>
                <a:latin typeface="Century Gothic" panose="020B0502020202020204" pitchFamily="34" charset="0"/>
              </a:rPr>
              <a:t>Habitats de inovação no Brasil</a:t>
            </a:r>
            <a:endParaRPr lang="pt-BR" altLang="pt-BR" sz="110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aixaDeTexto 1"/>
          <p:cNvSpPr txBox="1">
            <a:spLocks noChangeArrowheads="1"/>
          </p:cNvSpPr>
          <p:nvPr/>
        </p:nvSpPr>
        <p:spPr bwMode="auto">
          <a:xfrm>
            <a:off x="1549400" y="4537075"/>
            <a:ext cx="36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32" name="CaixaDeTexto 1"/>
          <p:cNvSpPr txBox="1">
            <a:spLocks noChangeArrowheads="1"/>
          </p:cNvSpPr>
          <p:nvPr/>
        </p:nvSpPr>
        <p:spPr bwMode="auto">
          <a:xfrm>
            <a:off x="1384300" y="409575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100</a:t>
            </a:r>
          </a:p>
        </p:txBody>
      </p:sp>
      <p:sp>
        <p:nvSpPr>
          <p:cNvPr id="33" name="CaixaDeTexto 1"/>
          <p:cNvSpPr txBox="1">
            <a:spLocks noChangeArrowheads="1"/>
          </p:cNvSpPr>
          <p:nvPr/>
        </p:nvSpPr>
        <p:spPr bwMode="auto">
          <a:xfrm>
            <a:off x="1384300" y="3560763"/>
            <a:ext cx="533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200</a:t>
            </a:r>
          </a:p>
        </p:txBody>
      </p:sp>
      <p:sp>
        <p:nvSpPr>
          <p:cNvPr id="34" name="CaixaDeTexto 1"/>
          <p:cNvSpPr txBox="1">
            <a:spLocks noChangeArrowheads="1"/>
          </p:cNvSpPr>
          <p:nvPr/>
        </p:nvSpPr>
        <p:spPr bwMode="auto">
          <a:xfrm>
            <a:off x="1384300" y="302895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300</a:t>
            </a:r>
          </a:p>
        </p:txBody>
      </p:sp>
      <p:sp>
        <p:nvSpPr>
          <p:cNvPr id="35" name="CaixaDeTexto 1"/>
          <p:cNvSpPr txBox="1">
            <a:spLocks noChangeArrowheads="1"/>
          </p:cNvSpPr>
          <p:nvPr/>
        </p:nvSpPr>
        <p:spPr bwMode="auto">
          <a:xfrm>
            <a:off x="1384300" y="2532063"/>
            <a:ext cx="533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400</a:t>
            </a:r>
          </a:p>
        </p:txBody>
      </p:sp>
      <p:sp>
        <p:nvSpPr>
          <p:cNvPr id="37" name="CaixaDeTexto 1"/>
          <p:cNvSpPr txBox="1">
            <a:spLocks noChangeArrowheads="1"/>
          </p:cNvSpPr>
          <p:nvPr/>
        </p:nvSpPr>
        <p:spPr bwMode="auto">
          <a:xfrm>
            <a:off x="1752600" y="4741863"/>
            <a:ext cx="5254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88</a:t>
            </a:r>
          </a:p>
        </p:txBody>
      </p:sp>
      <p:sp>
        <p:nvSpPr>
          <p:cNvPr id="38" name="CaixaDeTexto 1"/>
          <p:cNvSpPr txBox="1">
            <a:spLocks noChangeArrowheads="1"/>
          </p:cNvSpPr>
          <p:nvPr/>
        </p:nvSpPr>
        <p:spPr bwMode="auto">
          <a:xfrm>
            <a:off x="2278063" y="4741863"/>
            <a:ext cx="527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90</a:t>
            </a:r>
          </a:p>
        </p:txBody>
      </p:sp>
      <p:sp>
        <p:nvSpPr>
          <p:cNvPr id="39" name="CaixaDeTexto 1"/>
          <p:cNvSpPr txBox="1">
            <a:spLocks noChangeArrowheads="1"/>
          </p:cNvSpPr>
          <p:nvPr/>
        </p:nvSpPr>
        <p:spPr bwMode="auto">
          <a:xfrm>
            <a:off x="2779713" y="4741863"/>
            <a:ext cx="5254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92</a:t>
            </a:r>
          </a:p>
        </p:txBody>
      </p:sp>
      <p:sp>
        <p:nvSpPr>
          <p:cNvPr id="40" name="CaixaDeTexto 1"/>
          <p:cNvSpPr txBox="1">
            <a:spLocks noChangeArrowheads="1"/>
          </p:cNvSpPr>
          <p:nvPr/>
        </p:nvSpPr>
        <p:spPr bwMode="auto">
          <a:xfrm>
            <a:off x="3305175" y="4741863"/>
            <a:ext cx="527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94</a:t>
            </a:r>
          </a:p>
        </p:txBody>
      </p:sp>
      <p:sp>
        <p:nvSpPr>
          <p:cNvPr id="41" name="CaixaDeTexto 1"/>
          <p:cNvSpPr txBox="1">
            <a:spLocks noChangeArrowheads="1"/>
          </p:cNvSpPr>
          <p:nvPr/>
        </p:nvSpPr>
        <p:spPr bwMode="auto">
          <a:xfrm>
            <a:off x="3873500" y="4741863"/>
            <a:ext cx="5254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96</a:t>
            </a:r>
          </a:p>
        </p:txBody>
      </p:sp>
      <p:sp>
        <p:nvSpPr>
          <p:cNvPr id="42" name="CaixaDeTexto 1"/>
          <p:cNvSpPr txBox="1">
            <a:spLocks noChangeArrowheads="1"/>
          </p:cNvSpPr>
          <p:nvPr/>
        </p:nvSpPr>
        <p:spPr bwMode="auto">
          <a:xfrm>
            <a:off x="4398963" y="4741863"/>
            <a:ext cx="527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98</a:t>
            </a:r>
          </a:p>
        </p:txBody>
      </p:sp>
      <p:sp>
        <p:nvSpPr>
          <p:cNvPr id="43" name="CaixaDeTexto 1"/>
          <p:cNvSpPr txBox="1">
            <a:spLocks noChangeArrowheads="1"/>
          </p:cNvSpPr>
          <p:nvPr/>
        </p:nvSpPr>
        <p:spPr bwMode="auto">
          <a:xfrm>
            <a:off x="4926013" y="4741863"/>
            <a:ext cx="5254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00</a:t>
            </a:r>
          </a:p>
        </p:txBody>
      </p:sp>
      <p:sp>
        <p:nvSpPr>
          <p:cNvPr id="44" name="CaixaDeTexto 1"/>
          <p:cNvSpPr txBox="1">
            <a:spLocks noChangeArrowheads="1"/>
          </p:cNvSpPr>
          <p:nvPr/>
        </p:nvSpPr>
        <p:spPr bwMode="auto">
          <a:xfrm>
            <a:off x="5451475" y="4741863"/>
            <a:ext cx="527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45" name="CaixaDeTexto 1"/>
          <p:cNvSpPr txBox="1">
            <a:spLocks noChangeArrowheads="1"/>
          </p:cNvSpPr>
          <p:nvPr/>
        </p:nvSpPr>
        <p:spPr bwMode="auto">
          <a:xfrm>
            <a:off x="5953125" y="4741863"/>
            <a:ext cx="5254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04</a:t>
            </a:r>
          </a:p>
        </p:txBody>
      </p:sp>
      <p:sp>
        <p:nvSpPr>
          <p:cNvPr id="46" name="CaixaDeTexto 1"/>
          <p:cNvSpPr txBox="1">
            <a:spLocks noChangeArrowheads="1"/>
          </p:cNvSpPr>
          <p:nvPr/>
        </p:nvSpPr>
        <p:spPr bwMode="auto">
          <a:xfrm>
            <a:off x="6529388" y="4741863"/>
            <a:ext cx="527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06</a:t>
            </a:r>
          </a:p>
        </p:txBody>
      </p:sp>
      <p:sp>
        <p:nvSpPr>
          <p:cNvPr id="47" name="CaixaDeTexto 1"/>
          <p:cNvSpPr txBox="1">
            <a:spLocks noChangeArrowheads="1"/>
          </p:cNvSpPr>
          <p:nvPr/>
        </p:nvSpPr>
        <p:spPr bwMode="auto">
          <a:xfrm>
            <a:off x="7056438" y="4741863"/>
            <a:ext cx="5254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08</a:t>
            </a:r>
          </a:p>
        </p:txBody>
      </p:sp>
      <p:sp>
        <p:nvSpPr>
          <p:cNvPr id="48" name="CaixaDeTexto 1"/>
          <p:cNvSpPr txBox="1">
            <a:spLocks noChangeArrowheads="1"/>
          </p:cNvSpPr>
          <p:nvPr/>
        </p:nvSpPr>
        <p:spPr bwMode="auto">
          <a:xfrm>
            <a:off x="7507288" y="4741863"/>
            <a:ext cx="527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404040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49" name="CaixaDeTexto 1"/>
          <p:cNvSpPr txBox="1">
            <a:spLocks noChangeArrowheads="1"/>
          </p:cNvSpPr>
          <p:nvPr/>
        </p:nvSpPr>
        <p:spPr bwMode="auto">
          <a:xfrm>
            <a:off x="3348038" y="5110163"/>
            <a:ext cx="1331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404040"/>
                </a:solidFill>
                <a:latin typeface="Arial Narrow" panose="020B0606020202030204" pitchFamily="34" charset="0"/>
              </a:rPr>
              <a:t>Incubadoras</a:t>
            </a:r>
            <a:endParaRPr lang="pt-BR" altLang="pt-BR" sz="1000" b="1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CaixaDeTexto 1"/>
          <p:cNvSpPr txBox="1">
            <a:spLocks noChangeArrowheads="1"/>
          </p:cNvSpPr>
          <p:nvPr/>
        </p:nvSpPr>
        <p:spPr bwMode="auto">
          <a:xfrm>
            <a:off x="6035675" y="511016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404040"/>
                </a:solidFill>
                <a:latin typeface="Arial Narrow" panose="020B0606020202030204" pitchFamily="34" charset="0"/>
              </a:rPr>
              <a:t>Parques</a:t>
            </a:r>
            <a:endParaRPr lang="pt-BR" altLang="pt-BR" sz="1000" b="1">
              <a:solidFill>
                <a:srgbClr val="40404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31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7900"/>
                            </p:stCondLst>
                            <p:childTnLst>
                              <p:par>
                                <p:cTn id="1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1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89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8" grpId="0" autoUpdateAnimBg="0"/>
      <p:bldP spid="3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568700"/>
            <a:ext cx="6440487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r="2361" b="39999"/>
          <a:stretch>
            <a:fillRect/>
          </a:stretch>
        </p:blipFill>
        <p:spPr bwMode="auto">
          <a:xfrm>
            <a:off x="5551488" y="46038"/>
            <a:ext cx="342741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5556" r="6667" b="45370"/>
          <a:stretch>
            <a:fillRect/>
          </a:stretch>
        </p:blipFill>
        <p:spPr bwMode="auto">
          <a:xfrm>
            <a:off x="5789613" y="265113"/>
            <a:ext cx="29337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6853" r="50557" b="87778"/>
          <a:stretch>
            <a:fillRect/>
          </a:stretch>
        </p:blipFill>
        <p:spPr bwMode="auto">
          <a:xfrm>
            <a:off x="736600" y="469900"/>
            <a:ext cx="378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698500" y="1236663"/>
            <a:ext cx="31654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4724400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9"/>
          <p:cNvSpPr>
            <a:spLocks noChangeArrowheads="1"/>
          </p:cNvSpPr>
          <p:nvPr/>
        </p:nvSpPr>
        <p:spPr bwMode="auto">
          <a:xfrm>
            <a:off x="5765800" y="887413"/>
            <a:ext cx="2982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  <a:t>Missão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  <a:t>Técnica </a:t>
            </a:r>
            <a:b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pt-BR" altLang="pt-BR" b="1">
                <a:solidFill>
                  <a:srgbClr val="404040"/>
                </a:solidFill>
                <a:latin typeface="Century Gothic" panose="020B0502020202020204" pitchFamily="34" charset="0"/>
              </a:rPr>
              <a:t>2016</a:t>
            </a:r>
          </a:p>
        </p:txBody>
      </p:sp>
      <p:pic>
        <p:nvPicPr>
          <p:cNvPr id="16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7137" r="36197" b="81972"/>
          <a:stretch>
            <a:fillRect/>
          </a:stretch>
        </p:blipFill>
        <p:spPr bwMode="auto">
          <a:xfrm>
            <a:off x="4841875" y="488950"/>
            <a:ext cx="9921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6209" r="47043" b="92123"/>
          <a:stretch>
            <a:fillRect/>
          </a:stretch>
        </p:blipFill>
        <p:spPr bwMode="auto">
          <a:xfrm>
            <a:off x="447675" y="423863"/>
            <a:ext cx="4394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7069" r="95158" b="74310"/>
          <a:stretch>
            <a:fillRect/>
          </a:stretch>
        </p:blipFill>
        <p:spPr bwMode="auto">
          <a:xfrm>
            <a:off x="333375" y="481013"/>
            <a:ext cx="1095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1757363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1733550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28225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2838450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39020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3919538"/>
            <a:ext cx="11271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8775" y="5149850"/>
            <a:ext cx="1095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inh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93500" r="59950" b="5112"/>
          <a:stretch>
            <a:fillRect/>
          </a:stretch>
        </p:blipFill>
        <p:spPr bwMode="auto">
          <a:xfrm>
            <a:off x="433388" y="6405563"/>
            <a:ext cx="32289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35845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15556" r="50000" b="74258"/>
          <a:stretch>
            <a:fillRect/>
          </a:stretch>
        </p:blipFill>
        <p:spPr bwMode="auto">
          <a:xfrm>
            <a:off x="698500" y="2493963"/>
            <a:ext cx="38735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8" t="94624" r="58456" b="-218"/>
          <a:stretch>
            <a:fillRect/>
          </a:stretch>
        </p:blipFill>
        <p:spPr bwMode="auto">
          <a:xfrm>
            <a:off x="2755900" y="6502400"/>
            <a:ext cx="10429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CaixaDeTexto 3"/>
          <p:cNvSpPr txBox="1">
            <a:spLocks noChangeArrowheads="1"/>
          </p:cNvSpPr>
          <p:nvPr/>
        </p:nvSpPr>
        <p:spPr bwMode="auto">
          <a:xfrm>
            <a:off x="814388" y="1498600"/>
            <a:ext cx="310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Promovida em conjunto com 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Sebrae</a:t>
            </a: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Consecti</a:t>
            </a: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n-US" altLang="pt-BR" sz="2000" b="1">
              <a:solidFill>
                <a:srgbClr val="FFB4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CaixaDeTexto 3"/>
          <p:cNvSpPr txBox="1">
            <a:spLocks noChangeArrowheads="1"/>
          </p:cNvSpPr>
          <p:nvPr/>
        </p:nvSpPr>
        <p:spPr bwMode="auto">
          <a:xfrm>
            <a:off x="746125" y="2622550"/>
            <a:ext cx="3810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altLang="pt-BR" sz="20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chemeClr val="bg1"/>
                </a:solidFill>
                <a:latin typeface="Arial Narrow" panose="020B0606020202030204" pitchFamily="34" charset="0"/>
              </a:rPr>
              <a:t>De 12 a 23 de setembro </a:t>
            </a:r>
            <a:endParaRPr lang="pt-BR" altLang="pt-BR" sz="2000" b="1">
              <a:solidFill>
                <a:srgbClr val="FFB400"/>
              </a:solidFill>
              <a:latin typeface="Arial Narrow" panose="020B060602020203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B400"/>
                </a:solidFill>
                <a:latin typeface="Arial Narrow" panose="020B0606020202030204" pitchFamily="34" charset="0"/>
              </a:rPr>
              <a:t>Destino: Holanda, Suécia e Rússia</a:t>
            </a:r>
          </a:p>
          <a:p>
            <a:pPr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pt-BR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7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8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9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1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3063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r="2361" b="39999"/>
          <a:stretch>
            <a:fillRect/>
          </a:stretch>
        </p:blipFill>
        <p:spPr bwMode="auto">
          <a:xfrm>
            <a:off x="5551488" y="46038"/>
            <a:ext cx="342741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5556" r="6667" b="45370"/>
          <a:stretch>
            <a:fillRect/>
          </a:stretch>
        </p:blipFill>
        <p:spPr bwMode="auto">
          <a:xfrm>
            <a:off x="5781675" y="290513"/>
            <a:ext cx="29337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6853" r="50557" b="87778"/>
          <a:stretch>
            <a:fillRect/>
          </a:stretch>
        </p:blipFill>
        <p:spPr bwMode="auto">
          <a:xfrm>
            <a:off x="736600" y="469900"/>
            <a:ext cx="378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4724400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 flipH="1">
            <a:off x="5875338" y="946150"/>
            <a:ext cx="27463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26ª Conferência Anprotec </a:t>
            </a:r>
            <a:r>
              <a:rPr lang="pt-BR" altLang="pt-BR" sz="2800" b="1">
                <a:solidFill>
                  <a:srgbClr val="FFB4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 Fortaleza (CE)</a:t>
            </a:r>
          </a:p>
        </p:txBody>
      </p:sp>
      <p:pic>
        <p:nvPicPr>
          <p:cNvPr id="25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9" t="7137" r="36197" b="81972"/>
          <a:stretch>
            <a:fillRect/>
          </a:stretch>
        </p:blipFill>
        <p:spPr bwMode="auto">
          <a:xfrm>
            <a:off x="4841875" y="488950"/>
            <a:ext cx="9921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6209" r="47043" b="92123"/>
          <a:stretch>
            <a:fillRect/>
          </a:stretch>
        </p:blipFill>
        <p:spPr bwMode="auto">
          <a:xfrm>
            <a:off x="447675" y="423863"/>
            <a:ext cx="4394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7069" r="95158" b="74310"/>
          <a:stretch>
            <a:fillRect/>
          </a:stretch>
        </p:blipFill>
        <p:spPr bwMode="auto">
          <a:xfrm>
            <a:off x="333375" y="481013"/>
            <a:ext cx="1095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1757363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1733550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28225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2838450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39020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3929063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4994275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89539" r="95158" b="6430"/>
          <a:stretch>
            <a:fillRect/>
          </a:stretch>
        </p:blipFill>
        <p:spPr bwMode="auto">
          <a:xfrm>
            <a:off x="371475" y="6134100"/>
            <a:ext cx="7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5340" r="92154" b="73643"/>
          <a:stretch>
            <a:fillRect/>
          </a:stretch>
        </p:blipFill>
        <p:spPr bwMode="auto">
          <a:xfrm>
            <a:off x="358775" y="6075363"/>
            <a:ext cx="365125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5690" r="95158" b="58609"/>
          <a:stretch>
            <a:fillRect/>
          </a:stretch>
        </p:blipFill>
        <p:spPr bwMode="auto">
          <a:xfrm>
            <a:off x="357188" y="5010150"/>
            <a:ext cx="904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linh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93500" r="59950" b="5112"/>
          <a:stretch>
            <a:fillRect/>
          </a:stretch>
        </p:blipFill>
        <p:spPr bwMode="auto">
          <a:xfrm>
            <a:off x="433388" y="6405563"/>
            <a:ext cx="32289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302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48815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59594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2698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3584575" y="6316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16129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2706688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37750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48815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4816" r="45277" b="91112"/>
          <a:stretch>
            <a:fillRect/>
          </a:stretch>
        </p:blipFill>
        <p:spPr bwMode="auto">
          <a:xfrm>
            <a:off x="612775" y="59594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57034" r="31947" b="37596"/>
          <a:stretch>
            <a:fillRect/>
          </a:stretch>
        </p:blipFill>
        <p:spPr bwMode="auto">
          <a:xfrm>
            <a:off x="5551488" y="6411913"/>
            <a:ext cx="378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8" t="94624" r="58456" b="-218"/>
          <a:stretch>
            <a:fillRect/>
          </a:stretch>
        </p:blipFill>
        <p:spPr bwMode="auto">
          <a:xfrm>
            <a:off x="2755900" y="6502400"/>
            <a:ext cx="10429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7" name="Rectangle 5"/>
          <p:cNvSpPr>
            <a:spLocks noChangeArrowheads="1"/>
          </p:cNvSpPr>
          <p:nvPr/>
        </p:nvSpPr>
        <p:spPr bwMode="auto">
          <a:xfrm>
            <a:off x="5003800" y="5440363"/>
            <a:ext cx="376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/>
              <a:t>www.conferenciaanprotec.com.br</a:t>
            </a:r>
            <a:endParaRPr lang="en-US" altLang="pt-BR" sz="1800" b="1" i="1">
              <a:solidFill>
                <a:schemeClr val="accent1"/>
              </a:solidFill>
            </a:endParaRPr>
          </a:p>
        </p:txBody>
      </p:sp>
      <p:pic>
        <p:nvPicPr>
          <p:cNvPr id="35878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101975"/>
            <a:ext cx="37846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7" name="Rectangle 5"/>
          <p:cNvSpPr>
            <a:spLocks noChangeArrowheads="1"/>
          </p:cNvSpPr>
          <p:nvPr/>
        </p:nvSpPr>
        <p:spPr bwMode="auto">
          <a:xfrm>
            <a:off x="993775" y="1004888"/>
            <a:ext cx="37687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800"/>
              <a:t> </a:t>
            </a:r>
            <a:r>
              <a:rPr lang="pt-BR" altLang="pt-BR" sz="2400" b="1" i="1">
                <a:solidFill>
                  <a:schemeClr val="accent1"/>
                </a:solidFill>
              </a:rPr>
              <a:t> 17 a 20 de outubro</a:t>
            </a:r>
            <a:endParaRPr lang="en-US" altLang="pt-BR" sz="2400" b="1" i="1">
              <a:solidFill>
                <a:schemeClr val="accent1"/>
              </a:solidFill>
            </a:endParaRPr>
          </a:p>
        </p:txBody>
      </p:sp>
      <p:pic>
        <p:nvPicPr>
          <p:cNvPr id="53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12900"/>
            <a:ext cx="37496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946650" y="4178300"/>
            <a:ext cx="3768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i="1" dirty="0"/>
              <a:t>Tema: </a:t>
            </a:r>
            <a:r>
              <a:rPr lang="en-US" altLang="pt-BR" sz="2000" b="1" i="1" dirty="0">
                <a:solidFill>
                  <a:schemeClr val="accent1"/>
                </a:solidFill>
              </a:rPr>
              <a:t>“</a:t>
            </a:r>
            <a:r>
              <a:rPr lang="pt-BR" sz="2000" b="1" i="1" dirty="0">
                <a:solidFill>
                  <a:schemeClr val="accent1"/>
                </a:solidFill>
              </a:rPr>
              <a:t>Novos mecanismos e espaços de geração de empreendimentos inovadores</a:t>
            </a:r>
            <a:r>
              <a:rPr lang="en-US" altLang="en-US" sz="2000" b="1" i="1" dirty="0">
                <a:solidFill>
                  <a:schemeClr val="accent1"/>
                </a:solidFill>
              </a:rPr>
              <a:t>”</a:t>
            </a:r>
            <a:endParaRPr lang="en-US" altLang="pt-BR" sz="2000" b="1" i="1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altLang="pt-BR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7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8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9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9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1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13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877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t="28471" r="59375" b="28677"/>
          <a:stretch>
            <a:fillRect/>
          </a:stretch>
        </p:blipFill>
        <p:spPr bwMode="auto">
          <a:xfrm>
            <a:off x="885825" y="1952625"/>
            <a:ext cx="28289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64114"/>
          <a:stretch>
            <a:fillRect/>
          </a:stretch>
        </p:blipFill>
        <p:spPr bwMode="auto">
          <a:xfrm>
            <a:off x="0" y="2098675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9305" r="17188" b="55417"/>
          <a:stretch>
            <a:fillRect/>
          </a:stretch>
        </p:blipFill>
        <p:spPr bwMode="auto">
          <a:xfrm>
            <a:off x="5143500" y="638175"/>
            <a:ext cx="24288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 t="65845" b="15392"/>
          <a:stretch>
            <a:fillRect/>
          </a:stretch>
        </p:blipFill>
        <p:spPr bwMode="auto">
          <a:xfrm>
            <a:off x="3522663" y="4514850"/>
            <a:ext cx="5621337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4260850" y="4767263"/>
            <a:ext cx="48863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FF"/>
                </a:solidFill>
                <a:latin typeface="Century Gothic" panose="020B0502020202020204" pitchFamily="34" charset="0"/>
              </a:rPr>
              <a:t>Essa é nossa contribuição</a:t>
            </a:r>
            <a:br>
              <a:rPr lang="pt-BR" altLang="pt-BR" sz="2800" b="1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altLang="pt-BR" sz="2800">
                <a:solidFill>
                  <a:srgbClr val="FFFFFF"/>
                </a:solidFill>
                <a:latin typeface="Century Gothic" panose="020B0502020202020204" pitchFamily="34" charset="0"/>
              </a:rPr>
              <a:t>para mudar o país</a:t>
            </a:r>
            <a:endParaRPr lang="pt-BR" altLang="pt-BR" sz="44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6" t="27162" r="987" b="54073"/>
          <a:stretch>
            <a:fillRect/>
          </a:stretch>
        </p:blipFill>
        <p:spPr bwMode="auto">
          <a:xfrm>
            <a:off x="4732338" y="2309813"/>
            <a:ext cx="3940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2839" r="31110" b="64774"/>
          <a:stretch>
            <a:fillRect/>
          </a:stretch>
        </p:blipFill>
        <p:spPr bwMode="auto">
          <a:xfrm>
            <a:off x="885825" y="66675"/>
            <a:ext cx="66865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5649913" y="736600"/>
            <a:ext cx="15255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3800">
                <a:solidFill>
                  <a:srgbClr val="FFB400"/>
                </a:solidFill>
                <a:latin typeface="Century Gothic" panose="020B0502020202020204" pitchFamily="34" charset="0"/>
              </a:rPr>
              <a:t>&amp;</a:t>
            </a:r>
            <a:endParaRPr lang="pt-BR" altLang="pt-BR" sz="13800">
              <a:solidFill>
                <a:srgbClr val="FFB400"/>
              </a:solidFill>
            </a:endParaRP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885825" y="428625"/>
            <a:ext cx="7578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>
                <a:solidFill>
                  <a:srgbClr val="404040"/>
                </a:solidFill>
                <a:latin typeface="Century Gothic" panose="020B0502020202020204" pitchFamily="34" charset="0"/>
              </a:rPr>
              <a:t>Empreendedorismo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4884738" y="2225675"/>
            <a:ext cx="3427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404040"/>
                </a:solidFill>
                <a:latin typeface="Century Gothic" panose="020B0502020202020204" pitchFamily="34" charset="0"/>
              </a:rPr>
              <a:t>Inovação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1" t="73746" r="15678" b="19012"/>
          <a:stretch>
            <a:fillRect/>
          </a:stretch>
        </p:blipFill>
        <p:spPr bwMode="auto">
          <a:xfrm>
            <a:off x="3435350" y="5351463"/>
            <a:ext cx="43132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3" t="62222" r="1974" b="31358"/>
          <a:stretch>
            <a:fillRect/>
          </a:stretch>
        </p:blipFill>
        <p:spPr bwMode="auto">
          <a:xfrm>
            <a:off x="8464550" y="4554538"/>
            <a:ext cx="4635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5955 3.33333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51 L -0.03993 -0.05069 " pathEditMode="relative" ptsTypes="AA">
                                      <p:cBhvr>
                                        <p:cTn id="5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CaixaDeTexto 1"/>
          <p:cNvSpPr txBox="1">
            <a:spLocks noChangeArrowheads="1"/>
          </p:cNvSpPr>
          <p:nvPr/>
        </p:nvSpPr>
        <p:spPr bwMode="auto">
          <a:xfrm>
            <a:off x="3584575" y="2524125"/>
            <a:ext cx="447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endParaRPr lang="en-US" altLang="pt-BR" sz="2800">
              <a:solidFill>
                <a:srgbClr val="37373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6564" name="Picture 4" descr="ass anprote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1"/>
          <a:stretch>
            <a:fillRect/>
          </a:stretch>
        </p:blipFill>
        <p:spPr bwMode="auto">
          <a:xfrm>
            <a:off x="3862388" y="3783013"/>
            <a:ext cx="46164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4410075" y="4422775"/>
            <a:ext cx="3767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7F7F7F"/>
                </a:solidFill>
              </a:rPr>
              <a:t>www.anprotec.org.br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1519" y="4488431"/>
            <a:ext cx="7272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F497D"/>
                </a:solidFill>
              </a:rPr>
              <a:t>Na mesa 2 que você participara serão 5 expositores. Como teremos a mesa de abertura que sempre são previsíveis os atrasos sugiro preparar sua fala em 15 minutos. Poderá usar PPT.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31519" y="5542899"/>
            <a:ext cx="7863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times new roman" panose="02020603050405020304" pitchFamily="18" charset="0"/>
              </a:rPr>
              <a:t>Horário/Local: de 8h45 a 12h - Plenário 3, Ala senador Alexandre Costa, Senado Federal</a:t>
            </a:r>
            <a:br>
              <a:rPr lang="pt-BR" b="1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endParaRPr lang="pt-BR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333333"/>
                </a:solidFill>
                <a:latin typeface="times new roman" panose="02020603050405020304" pitchFamily="18" charset="0"/>
              </a:rPr>
              <a:t>Horário/Local: de 14h a 17h - Plenário 13, Anexo II, Câmara dos Deputados.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4098" y="1319125"/>
            <a:ext cx="864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"Seminário sobre o Marco Legal de CT&amp;I - instrumentação de ambiente menos propenso a crises"</a:t>
            </a:r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"MARCO LEGAL DE CIÊNCIA, TECNOLOGIA E INOVAÇÃO: INSTRUMENTAÇÃO DE UMA SAÍDA PARA A CRISE"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6609" y="2998626"/>
            <a:ext cx="8468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"Aspectos relacionados com a base constitucional e a eficácia da legislação” 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69372" y="24381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80746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1936" y="1495660"/>
            <a:ext cx="87782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ANPROTEC integrou o grupo de trabalho coordenado pelo deputado Sibá Machado (PT-AC), que debateu, sugeriu alterações, modificações e ajustes no texto do PL 2177/2011, que resultou no Marco Legal de Ciência, Tecnologia e Inovação. 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1936" y="3765105"/>
            <a:ext cx="87782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ANPROTEC integra, a Aliança em Defesa do Marco Legal de CT&amp;I que tem como objetivo defender o aprimoramento da proposta que regulamenta o PLC 77/2015 e recuperar os vetos apresentado à matéria pela presidente Dilma Rousseff e demais proposições de interesse da comunidade científica brasileira e do empreendedorismo inovador.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13090" y="185788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Posicionamento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542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514600" y="4953000"/>
            <a:ext cx="4267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Mudança Tecnológica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429000" y="4038600"/>
            <a:ext cx="2727176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1700" b="1" dirty="0">
                <a:latin typeface="Arial" pitchFamily="34" charset="0"/>
                <a:cs typeface="Arial" pitchFamily="34" charset="0"/>
              </a:rPr>
              <a:t>Crescimento Econômico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2133600" y="838200"/>
            <a:ext cx="5029200" cy="205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pt-BR" sz="2000" b="1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r>
              <a:rPr lang="pt-BR" b="1" dirty="0">
                <a:cs typeface="Times New Roman" pitchFamily="18" charset="0"/>
              </a:rPr>
              <a:t>Capacidade humana em construir </a:t>
            </a:r>
          </a:p>
          <a:p>
            <a:pPr eaLnBrk="0" hangingPunct="0">
              <a:buFontTx/>
              <a:buChar char="•"/>
            </a:pPr>
            <a:r>
              <a:rPr lang="pt-BR" b="1" dirty="0">
                <a:cs typeface="Times New Roman" pitchFamily="18" charset="0"/>
              </a:rPr>
              <a:t> para viver uma vida longa e saudável</a:t>
            </a:r>
          </a:p>
          <a:p>
            <a:pPr eaLnBrk="0" hangingPunct="0">
              <a:buFontTx/>
              <a:buChar char="•"/>
            </a:pPr>
            <a:r>
              <a:rPr lang="pt-BR" b="1" dirty="0">
                <a:cs typeface="Times New Roman" pitchFamily="18" charset="0"/>
              </a:rPr>
              <a:t> para adquirir conhecimento e ser criativo</a:t>
            </a:r>
          </a:p>
          <a:p>
            <a:pPr eaLnBrk="0" hangingPunct="0">
              <a:buFontTx/>
              <a:buChar char="•"/>
            </a:pPr>
            <a:r>
              <a:rPr lang="pt-BR" b="1" dirty="0">
                <a:cs typeface="Times New Roman" pitchFamily="18" charset="0"/>
              </a:rPr>
              <a:t> para desfrutar um padrão de vida decente</a:t>
            </a:r>
          </a:p>
          <a:p>
            <a:pPr eaLnBrk="0" hangingPunct="0">
              <a:buFontTx/>
              <a:buChar char="•"/>
            </a:pPr>
            <a:r>
              <a:rPr lang="pt-BR" b="1" dirty="0">
                <a:cs typeface="Times New Roman" pitchFamily="18" charset="0"/>
              </a:rPr>
              <a:t> para participar na vida social, econômica e </a:t>
            </a:r>
          </a:p>
          <a:p>
            <a:pPr eaLnBrk="0" hangingPunct="0"/>
            <a:r>
              <a:rPr lang="pt-BR" b="1" dirty="0">
                <a:cs typeface="Times New Roman" pitchFamily="18" charset="0"/>
              </a:rPr>
              <a:t>                   política da sociedade</a:t>
            </a:r>
          </a:p>
        </p:txBody>
      </p:sp>
      <p:sp>
        <p:nvSpPr>
          <p:cNvPr id="59397" name="AutoShape 6"/>
          <p:cNvSpPr>
            <a:spLocks noChangeArrowheads="1"/>
          </p:cNvSpPr>
          <p:nvPr/>
        </p:nvSpPr>
        <p:spPr bwMode="auto">
          <a:xfrm>
            <a:off x="4495800" y="2971800"/>
            <a:ext cx="304800" cy="9144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752600" y="3276600"/>
            <a:ext cx="586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600" b="1" dirty="0">
                <a:latin typeface="Arial" pitchFamily="34" charset="0"/>
                <a:cs typeface="Arial" pitchFamily="34" charset="0"/>
              </a:rPr>
              <a:t>Recursos para educação, saúde, comunicação e trabalho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228600" y="3657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b="1" dirty="0">
                <a:latin typeface="Arial" pitchFamily="34" charset="0"/>
                <a:cs typeface="Arial" pitchFamily="34" charset="0"/>
              </a:rPr>
              <a:t>Conhecimento</a:t>
            </a:r>
          </a:p>
          <a:p>
            <a:pPr eaLnBrk="0" hangingPunct="0"/>
            <a:r>
              <a:rPr lang="pt-BR" b="1" dirty="0">
                <a:latin typeface="Arial" pitchFamily="34" charset="0"/>
                <a:cs typeface="Arial" pitchFamily="34" charset="0"/>
              </a:rPr>
              <a:t>Criatividade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9400" name="AutoShape 9"/>
          <p:cNvSpPr>
            <a:spLocks noChangeArrowheads="1"/>
          </p:cNvSpPr>
          <p:nvPr/>
        </p:nvSpPr>
        <p:spPr bwMode="auto">
          <a:xfrm>
            <a:off x="228600" y="2286000"/>
            <a:ext cx="1676400" cy="3962400"/>
          </a:xfrm>
          <a:prstGeom prst="curvedRightArrow">
            <a:avLst>
              <a:gd name="adj1" fmla="val 14018"/>
              <a:gd name="adj2" fmla="val 76326"/>
              <a:gd name="adj3" fmla="val 3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401" name="AutoShape 10"/>
          <p:cNvSpPr>
            <a:spLocks noChangeArrowheads="1"/>
          </p:cNvSpPr>
          <p:nvPr/>
        </p:nvSpPr>
        <p:spPr bwMode="auto">
          <a:xfrm rot="20845107">
            <a:off x="6555804" y="4211373"/>
            <a:ext cx="768153" cy="1168488"/>
          </a:xfrm>
          <a:prstGeom prst="curvedLeftArrow">
            <a:avLst>
              <a:gd name="adj1" fmla="val 9972"/>
              <a:gd name="adj2" fmla="val 40741"/>
              <a:gd name="adj3" fmla="val 3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5292080" y="4442659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 dirty="0">
                <a:cs typeface="Times New Roman" pitchFamily="18" charset="0"/>
              </a:rPr>
              <a:t>Recursos para desenvolvimento tecnológico</a:t>
            </a:r>
            <a:r>
              <a:rPr lang="pt-BR" sz="1400" b="1" dirty="0"/>
              <a:t> </a:t>
            </a:r>
          </a:p>
        </p:txBody>
      </p:sp>
      <p:sp>
        <p:nvSpPr>
          <p:cNvPr id="59403" name="AutoShape 13"/>
          <p:cNvSpPr>
            <a:spLocks noChangeArrowheads="1"/>
          </p:cNvSpPr>
          <p:nvPr/>
        </p:nvSpPr>
        <p:spPr bwMode="auto">
          <a:xfrm rot="-10682428">
            <a:off x="2138368" y="4110374"/>
            <a:ext cx="727018" cy="1249662"/>
          </a:xfrm>
          <a:prstGeom prst="curvedLeftArrow">
            <a:avLst>
              <a:gd name="adj1" fmla="val 9972"/>
              <a:gd name="adj2" fmla="val 4074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9404" name="Rectangle 14"/>
          <p:cNvSpPr>
            <a:spLocks noChangeArrowheads="1"/>
          </p:cNvSpPr>
          <p:nvPr/>
        </p:nvSpPr>
        <p:spPr bwMode="auto">
          <a:xfrm>
            <a:off x="2162577" y="4572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 dirty="0">
                <a:cs typeface="Times New Roman" pitchFamily="18" charset="0"/>
              </a:rPr>
              <a:t>Ganhos de Produtividade</a:t>
            </a:r>
            <a:r>
              <a:rPr lang="pt-BR" sz="1400" dirty="0"/>
              <a:t> </a:t>
            </a:r>
            <a:endParaRPr lang="pt-BR" sz="2400" dirty="0"/>
          </a:p>
        </p:txBody>
      </p:sp>
      <p:sp>
        <p:nvSpPr>
          <p:cNvPr id="59405" name="Rectangle 15"/>
          <p:cNvSpPr>
            <a:spLocks noChangeArrowheads="1"/>
          </p:cNvSpPr>
          <p:nvPr/>
        </p:nvSpPr>
        <p:spPr bwMode="auto">
          <a:xfrm>
            <a:off x="7467600" y="3200400"/>
            <a:ext cx="167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Avanços em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medicina,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comunicaçãoagricultura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, energia e manufatura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9406" name="Rectangle 16"/>
          <p:cNvSpPr>
            <a:spLocks noChangeArrowheads="1"/>
          </p:cNvSpPr>
          <p:nvPr/>
        </p:nvSpPr>
        <p:spPr bwMode="auto">
          <a:xfrm>
            <a:off x="1083804" y="116632"/>
            <a:ext cx="712879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Circulo Virtuoso da Inovação</a:t>
            </a:r>
          </a:p>
        </p:txBody>
      </p:sp>
      <p:sp>
        <p:nvSpPr>
          <p:cNvPr id="59407" name="Text Box 19"/>
          <p:cNvSpPr txBox="1">
            <a:spLocks noChangeArrowheads="1"/>
          </p:cNvSpPr>
          <p:nvPr/>
        </p:nvSpPr>
        <p:spPr bwMode="auto">
          <a:xfrm>
            <a:off x="-30688" y="638132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Human Development Report 2001 - Fonte UNDP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408" name="AutoShape 12"/>
          <p:cNvSpPr>
            <a:spLocks noChangeArrowheads="1"/>
          </p:cNvSpPr>
          <p:nvPr/>
        </p:nvSpPr>
        <p:spPr bwMode="auto">
          <a:xfrm rot="-10448373">
            <a:off x="7239000" y="1828800"/>
            <a:ext cx="1676400" cy="3962400"/>
          </a:xfrm>
          <a:prstGeom prst="curvedRightArrow">
            <a:avLst>
              <a:gd name="adj1" fmla="val 14018"/>
              <a:gd name="adj2" fmla="val 76326"/>
              <a:gd name="adj3" fmla="val 3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86539" y="5791200"/>
            <a:ext cx="3551222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341714" y="650032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3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76050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100" u="sng" dirty="0">
                <a:solidFill>
                  <a:srgbClr val="0068C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http://www.aei.org/publication/fortune-500-firms-in-1955-vs-2014-89-are-gone-and-were-all-better-off-because-of-that-dynamic-creative-destruction/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83394" y="1383389"/>
            <a:ext cx="502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Comparando-se as empresas da revista Fortune 500 em 1955 com a Fortune 500 em 2014, verificamos que somente 61 empresas aparecem em ambas as listas. Em outras palavras, </a:t>
            </a:r>
            <a:r>
              <a:rPr lang="pt-BR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apenas 12,2% das empresas da Fortune 500, continuaram na lista 59 anos depois</a:t>
            </a: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endParaRPr lang="pt-BR" sz="2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Isto é, 88% delas se foram, e por isso precisamos constantemente de novas empresas para dar sustentabilidade ao ecossistema. Em outras palavras, </a:t>
            </a:r>
            <a:r>
              <a:rPr lang="pt-BR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empreendedorismo e inovação.</a:t>
            </a:r>
            <a:endParaRPr lang="pt-BR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5260" y="229391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Ciclos Empresariais</a:t>
            </a:r>
          </a:p>
        </p:txBody>
      </p:sp>
      <p:pic>
        <p:nvPicPr>
          <p:cNvPr id="10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122618"/>
            <a:ext cx="847337" cy="62464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052689" y="135525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startups?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146922" y="3095739"/>
            <a:ext cx="1456682" cy="1117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59 anos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46922" y="4811151"/>
            <a:ext cx="1540007" cy="10410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119485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50073" y="1983545"/>
            <a:ext cx="637148" cy="2379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34735"/>
              </p:ext>
            </p:extLst>
          </p:nvPr>
        </p:nvGraphicFramePr>
        <p:xfrm>
          <a:off x="419540" y="1983545"/>
          <a:ext cx="7656513" cy="23598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5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2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4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Ciência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Inovação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Descoberta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Invenção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Produtos &amp; Serviços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6" name="Conector reto 25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77" name="Agrupar 3"/>
          <p:cNvGrpSpPr>
            <a:grpSpLocks/>
          </p:cNvGrpSpPr>
          <p:nvPr/>
        </p:nvGrpSpPr>
        <p:grpSpPr bwMode="auto">
          <a:xfrm>
            <a:off x="584200" y="4705350"/>
            <a:ext cx="7218363" cy="1339850"/>
            <a:chOff x="909879" y="5420863"/>
            <a:chExt cx="7218582" cy="1340102"/>
          </a:xfrm>
        </p:grpSpPr>
        <p:sp>
          <p:nvSpPr>
            <p:cNvPr id="53283" name="Rectangle 1"/>
            <p:cNvSpPr>
              <a:spLocks noChangeArrowheads="1"/>
            </p:cNvSpPr>
            <p:nvPr/>
          </p:nvSpPr>
          <p:spPr bwMode="auto">
            <a:xfrm>
              <a:off x="944335" y="5420863"/>
              <a:ext cx="64890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/>
              <a:r>
                <a:rPr lang="pt-BR" altLang="pt-BR">
                  <a:cs typeface="Arial" panose="020B0604020202020204" pitchFamily="34" charset="0"/>
                </a:rPr>
                <a:t>Lei da inovação N</a:t>
              </a:r>
              <a:r>
                <a:rPr lang="pt-BR" altLang="pt-BR" baseline="30000">
                  <a:cs typeface="Arial" panose="020B0604020202020204" pitchFamily="34" charset="0"/>
                </a:rPr>
                <a:t>o</a:t>
              </a:r>
              <a:r>
                <a:rPr lang="pt-BR" altLang="pt-BR">
                  <a:cs typeface="Arial" panose="020B0604020202020204" pitchFamily="34" charset="0"/>
                </a:rPr>
                <a:t> 10.973, DE 2 DE DEZEMBRO DE 2004.</a:t>
              </a:r>
            </a:p>
          </p:txBody>
        </p:sp>
        <p:sp>
          <p:nvSpPr>
            <p:cNvPr id="53284" name="Retângulo 13"/>
            <p:cNvSpPr>
              <a:spLocks noChangeArrowheads="1"/>
            </p:cNvSpPr>
            <p:nvPr/>
          </p:nvSpPr>
          <p:spPr bwMode="auto">
            <a:xfrm>
              <a:off x="922192" y="6037352"/>
              <a:ext cx="7206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t-BR" altLang="pt-BR"/>
                <a:t>Emenda Constitucional Nº 85, DE 26 DE FEVEREIRO DE 2015</a:t>
              </a:r>
            </a:p>
          </p:txBody>
        </p:sp>
        <p:sp>
          <p:nvSpPr>
            <p:cNvPr id="53285" name="Retângulo 15"/>
            <p:cNvSpPr>
              <a:spLocks noChangeArrowheads="1"/>
            </p:cNvSpPr>
            <p:nvPr/>
          </p:nvSpPr>
          <p:spPr bwMode="auto">
            <a:xfrm>
              <a:off x="930298" y="5721582"/>
              <a:ext cx="4148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t-BR" altLang="pt-BR"/>
                <a:t>Lei nº 12.545, de 14 de dezembro de 2011</a:t>
              </a:r>
            </a:p>
          </p:txBody>
        </p:sp>
        <p:sp>
          <p:nvSpPr>
            <p:cNvPr id="53286" name="Retângulo 1"/>
            <p:cNvSpPr>
              <a:spLocks noChangeArrowheads="1"/>
            </p:cNvSpPr>
            <p:nvPr/>
          </p:nvSpPr>
          <p:spPr bwMode="auto">
            <a:xfrm>
              <a:off x="909879" y="6391633"/>
              <a:ext cx="7147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t-BR" altLang="pt-BR"/>
                <a:t>Lei 13.243/2016 </a:t>
              </a:r>
              <a:r>
                <a:rPr lang="pt-BR" altLang="pt-BR">
                  <a:solidFill>
                    <a:srgbClr val="000000"/>
                  </a:solidFill>
                </a:rPr>
                <a:t>(Marco Legal para Ciência, Tecnologia e Inovação)</a:t>
              </a:r>
              <a:endParaRPr lang="pt-BR" altLang="pt-BR"/>
            </a:p>
          </p:txBody>
        </p:sp>
      </p:grpSp>
      <p:sp>
        <p:nvSpPr>
          <p:cNvPr id="53278" name="CaixaDeTexto 4"/>
          <p:cNvSpPr txBox="1">
            <a:spLocks noChangeArrowheads="1"/>
          </p:cNvSpPr>
          <p:nvPr/>
        </p:nvSpPr>
        <p:spPr bwMode="auto">
          <a:xfrm>
            <a:off x="2847975" y="185738"/>
            <a:ext cx="326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Legislação Brasileira</a:t>
            </a:r>
          </a:p>
        </p:txBody>
      </p:sp>
      <p:sp>
        <p:nvSpPr>
          <p:cNvPr id="53279" name="CaixaDeTexto 5"/>
          <p:cNvSpPr txBox="1">
            <a:spLocks noChangeArrowheads="1"/>
          </p:cNvSpPr>
          <p:nvPr/>
        </p:nvSpPr>
        <p:spPr bwMode="auto">
          <a:xfrm>
            <a:off x="3419475" y="1162050"/>
            <a:ext cx="1725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</a:p>
        </p:txBody>
      </p:sp>
      <p:sp>
        <p:nvSpPr>
          <p:cNvPr id="53280" name="CaixaDeTexto 2"/>
          <p:cNvSpPr txBox="1">
            <a:spLocks noChangeArrowheads="1"/>
          </p:cNvSpPr>
          <p:nvPr/>
        </p:nvSpPr>
        <p:spPr bwMode="auto">
          <a:xfrm flipH="1">
            <a:off x="8323371" y="1989138"/>
            <a:ext cx="27294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53281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Rectangle 1"/>
          <p:cNvSpPr>
            <a:spLocks noChangeArrowheads="1"/>
          </p:cNvSpPr>
          <p:nvPr/>
        </p:nvSpPr>
        <p:spPr bwMode="auto">
          <a:xfrm>
            <a:off x="11113" y="6234113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pt-BR" altLang="pt-BR" sz="110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13267/16 | Lei nº 13.267, de 6 de abril de 2016.</a:t>
            </a:r>
            <a:br>
              <a:rPr lang="pt-BR" altLang="pt-BR" sz="110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altLang="pt-BR" sz="110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Disciplina a criação e a organização das associações denominadas empresas juniores, com funcionamento perante instituições de ensino superior.</a:t>
            </a:r>
            <a:r>
              <a:rPr lang="pt-BR" altLang="pt-BR" sz="800"/>
              <a:t> 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343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19075" y="120650"/>
            <a:ext cx="5403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FFB400"/>
                </a:solidFill>
                <a:latin typeface="Century Gothic" panose="020B0502020202020204" pitchFamily="34" charset="0"/>
              </a:rPr>
              <a:t>Incubadoras</a:t>
            </a:r>
            <a:endParaRPr lang="pt-BR" altLang="pt-BR" sz="4400">
              <a:solidFill>
                <a:srgbClr val="FFB4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5639" r="46872" b="51454"/>
          <a:stretch>
            <a:fillRect/>
          </a:stretch>
        </p:blipFill>
        <p:spPr bwMode="auto">
          <a:xfrm>
            <a:off x="134938" y="1876425"/>
            <a:ext cx="44370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03250" y="717550"/>
            <a:ext cx="454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5400">
                <a:solidFill>
                  <a:srgbClr val="404040"/>
                </a:solidFill>
                <a:latin typeface="Century Gothic" panose="020B0502020202020204" pitchFamily="34" charset="0"/>
              </a:rPr>
              <a:t>de empresas</a:t>
            </a:r>
            <a:endParaRPr lang="pt-BR" altLang="pt-BR" sz="360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46063" y="2157413"/>
            <a:ext cx="3986212" cy="1039812"/>
            <a:chOff x="301601" y="2144568"/>
            <a:chExt cx="4365995" cy="1040585"/>
          </a:xfrm>
        </p:grpSpPr>
        <p:sp>
          <p:nvSpPr>
            <p:cNvPr id="21513" name="Retângulo 10"/>
            <p:cNvSpPr>
              <a:spLocks noChangeArrowheads="1"/>
            </p:cNvSpPr>
            <p:nvPr/>
          </p:nvSpPr>
          <p:spPr bwMode="auto">
            <a:xfrm>
              <a:off x="301601" y="2144568"/>
              <a:ext cx="1760870" cy="74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pt-BR" sz="6000" b="1">
                  <a:solidFill>
                    <a:srgbClr val="0A83BB"/>
                  </a:solidFill>
                  <a:latin typeface="Arial Narrow" panose="020B0606020202030204" pitchFamily="34" charset="0"/>
                </a:rPr>
                <a:t>Novo</a:t>
              </a:r>
              <a:endParaRPr lang="en-US" altLang="pt-BR" sz="8000" b="1">
                <a:solidFill>
                  <a:srgbClr val="0A83B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514" name="Retângulo 11"/>
            <p:cNvSpPr>
              <a:spLocks noChangeArrowheads="1"/>
            </p:cNvSpPr>
            <p:nvPr/>
          </p:nvSpPr>
          <p:spPr bwMode="auto">
            <a:xfrm>
              <a:off x="301601" y="2761161"/>
              <a:ext cx="4365995" cy="42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lnSpc>
                  <a:spcPct val="65000"/>
                </a:lnSpc>
                <a:spcBef>
                  <a:spcPct val="0"/>
                </a:spcBef>
                <a:buFontTx/>
                <a:buNone/>
              </a:pPr>
              <a:r>
                <a:rPr lang="en-US" altLang="pt-BR">
                  <a:solidFill>
                    <a:srgbClr val="404040"/>
                  </a:solidFill>
                  <a:latin typeface="Arial Narrow" panose="020B0606020202030204" pitchFamily="34" charset="0"/>
                </a:rPr>
                <a:t>estudo sobre o segmento</a:t>
              </a:r>
            </a:p>
          </p:txBody>
        </p:sp>
      </p:grpSp>
      <p:pic>
        <p:nvPicPr>
          <p:cNvPr id="21511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512888"/>
            <a:ext cx="399732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7" t="57216" r="24715" b="9760"/>
          <a:stretch>
            <a:fillRect/>
          </a:stretch>
        </p:blipFill>
        <p:spPr bwMode="auto">
          <a:xfrm>
            <a:off x="925513" y="3751263"/>
            <a:ext cx="305435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477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35000" y="3532188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35000" y="1208088"/>
            <a:ext cx="7905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endParaRPr lang="en-US" altLang="pt-BR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290341" y="1491629"/>
            <a:ext cx="8576017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 IBGE no ano de 2012 apontam a existência de um total de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 mil empresas com 10 ou mais pessoas ocupadas assalariadas.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Isso representa cerca de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10,1% das 4,6 milhões de empresas ativas no país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Dentre as empresas com 10 ou mais pessoas ocupadas assalariadas,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35.206 empresas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foram classificadas como de alto crescimento. Utilizando-se o conceito da OCDE, elas geram um total de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 milhões</a:t>
            </a:r>
            <a:r>
              <a:rPr lang="pt-BR" dirty="0">
                <a:solidFill>
                  <a:srgbClr val="FF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ocupações assalariadas (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quase 50% dos novos empregos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e pagam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R$ 108,8 bilhões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salários e outras remunerações (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 de 10% do valor bruto adicionado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875" y="1889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impacto dos empreendimentos </a:t>
            </a:r>
          </a:p>
        </p:txBody>
      </p:sp>
      <p:pic>
        <p:nvPicPr>
          <p:cNvPr id="11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25962" y="6246055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Estudo Impacto Econômico 2016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72205" r="6769" b="23282"/>
          <a:stretch>
            <a:fillRect/>
          </a:stretch>
        </p:blipFill>
        <p:spPr bwMode="auto">
          <a:xfrm>
            <a:off x="3673475" y="6107164"/>
            <a:ext cx="5035550" cy="6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35000" y="3532188"/>
            <a:ext cx="790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t-BR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35000" y="1208088"/>
            <a:ext cx="7905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endParaRPr lang="en-US" altLang="pt-BR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35000" y="1068388"/>
            <a:ext cx="7905750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Segundo a OCDE, cerca de </a:t>
            </a:r>
            <a:r>
              <a:rPr lang="pt-BR" alt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dos empregos gerados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economia mundial provém de negócios com menos de </a:t>
            </a:r>
            <a:r>
              <a:rPr lang="pt-BR" alt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empregados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a capacidade de geração de empregos em uma empresa decresce a partir do quarto ano de atuação no mercado, quando começa a atingir sua maturidade. Sendo assim, a importância das empresas incubadas/graduadas no mercado local é vital. </a:t>
            </a: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635000" y="4039379"/>
            <a:ext cx="777081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pequenas empresas </a:t>
            </a:r>
            <a:r>
              <a:rPr lang="pt-BR" alt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mais propensas a inovar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como forma de diferenciação de mercado, gerando crescimento econômico, criando e redistribuindo riqueza. </a:t>
            </a:r>
          </a:p>
        </p:txBody>
      </p:sp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15875" y="8839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impacto dos empreendimentos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42900" y="836613"/>
            <a:ext cx="8366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C:\Users\ROSANE\Pictures\ARANHA -Imagens\Logomarcas\Anprot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238"/>
            <a:ext cx="847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230608" y="620899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Estudo Impacto Econômico 2016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72205" r="6769" b="23282"/>
          <a:stretch>
            <a:fillRect/>
          </a:stretch>
        </p:blipFill>
        <p:spPr bwMode="auto">
          <a:xfrm>
            <a:off x="3505200" y="6070099"/>
            <a:ext cx="5035550" cy="6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977</Words>
  <Application>Microsoft Office PowerPoint</Application>
  <PresentationFormat>Apresentação na tela (4:3)</PresentationFormat>
  <Paragraphs>133</Paragraphs>
  <Slides>18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18</vt:i4>
      </vt:variant>
    </vt:vector>
  </HeadingPairs>
  <TitlesOfParts>
    <vt:vector size="32" baseType="lpstr">
      <vt:lpstr>MS PGothic</vt:lpstr>
      <vt:lpstr>MS PGothic</vt:lpstr>
      <vt:lpstr>Arial</vt:lpstr>
      <vt:lpstr>Arial Narrow</vt:lpstr>
      <vt:lpstr>Calibri</vt:lpstr>
      <vt:lpstr>Century Gothic</vt:lpstr>
      <vt:lpstr>Segoe UI</vt:lpstr>
      <vt:lpstr>Times New Roman</vt:lpstr>
      <vt:lpstr>Times New Roman</vt:lpstr>
      <vt:lpstr>Office Theme</vt:lpstr>
      <vt:lpstr>1_Office Theme</vt:lpstr>
      <vt:lpstr>2_Office Theme</vt:lpstr>
      <vt:lpstr>3_Office Theme</vt:lpstr>
      <vt:lpstr>4_Office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Empreendedorismo inovador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Relata Editorial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Brazilian Association of Science Parks and Business Incubators</dc:title>
  <dc:creator>mac</dc:creator>
  <cp:lastModifiedBy>José Alberto Aranha</cp:lastModifiedBy>
  <cp:revision>183</cp:revision>
  <dcterms:created xsi:type="dcterms:W3CDTF">2013-05-02T14:34:36Z</dcterms:created>
  <dcterms:modified xsi:type="dcterms:W3CDTF">2016-08-01T14:38:45Z</dcterms:modified>
</cp:coreProperties>
</file>