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4"/>
  </p:notesMasterIdLst>
  <p:sldIdLst>
    <p:sldId id="256" r:id="rId2"/>
    <p:sldId id="280" r:id="rId3"/>
    <p:sldId id="281" r:id="rId4"/>
    <p:sldId id="283" r:id="rId5"/>
    <p:sldId id="290" r:id="rId6"/>
    <p:sldId id="285" r:id="rId7"/>
    <p:sldId id="282" r:id="rId8"/>
    <p:sldId id="286" r:id="rId9"/>
    <p:sldId id="287" r:id="rId10"/>
    <p:sldId id="288" r:id="rId11"/>
    <p:sldId id="292" r:id="rId12"/>
    <p:sldId id="291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  <a:srgbClr val="000066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2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04254-2904-468B-B593-518C3631E8F3}" type="datetimeFigureOut">
              <a:rPr lang="pt-BR" smtClean="0"/>
              <a:t>11/11/2015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B3FE9-AC9B-44B9-AA46-88DD9D0395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129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B3FE9-AC9B-44B9-AA46-88DD9D03959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7865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B3FE9-AC9B-44B9-AA46-88DD9D03959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63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879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27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3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6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260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10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57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02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813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2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6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C3FB9-A296-4D8C-B2E2-A1A7A4925250}" type="datetimeFigureOut">
              <a:rPr lang="pt-BR" smtClean="0"/>
              <a:pPr/>
              <a:t>11/11/2015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DEE69-19AE-490C-8743-3BEFA88AE1A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86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484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676" y="836676"/>
            <a:ext cx="5184648" cy="51846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197212"/>
              </p:ext>
            </p:extLst>
          </p:nvPr>
        </p:nvGraphicFramePr>
        <p:xfrm>
          <a:off x="514072" y="621015"/>
          <a:ext cx="8402438" cy="4097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2007"/>
                <a:gridCol w="3879381"/>
                <a:gridCol w="3051050"/>
              </a:tblGrid>
              <a:tr h="638501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IDENTIFI-CAÇÃO</a:t>
                      </a:r>
                      <a:r>
                        <a:rPr lang="pt-BR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AÇÃO</a:t>
                      </a:r>
                      <a:endParaRPr lang="pt-BR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SITUAÇÃO</a:t>
                      </a:r>
                      <a:r>
                        <a:rPr lang="pt-BR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ATUAL</a:t>
                      </a:r>
                      <a:endParaRPr lang="pt-BR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</a:tr>
              <a:tr h="6480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Tocantins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Incluir no PAC e licitar as obras de derrocamento do </a:t>
                      </a:r>
                      <a:r>
                        <a:rPr lang="pt-BR" sz="13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Pedral</a:t>
                      </a: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do Lourenço (48 km).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Edital de licitação na praça.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  <a:tr h="8608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EVTEA – Hidrovias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Agilizar os </a:t>
                      </a:r>
                      <a:r>
                        <a:rPr lang="pt-BR" sz="13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EVTEAs</a:t>
                      </a: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das Hidrovias – Arinos/Juruena/Tapajós – Teles Pires/Tapajós -  Paraguai/Paraná  -  Araguaia/Tocantins  -  Mercosul (RS)  -  São Francisco/Rio Grande.   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Contratado os </a:t>
                      </a:r>
                      <a:r>
                        <a:rPr lang="pt-BR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EVTEAs</a:t>
                      </a:r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, em processo de execução.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  <a:tr h="4959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Paraguai/</a:t>
                      </a:r>
                    </a:p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Paraná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Implantação da hidrovia, priorizando o trecho: Santo </a:t>
                      </a:r>
                      <a:r>
                        <a:rPr lang="pt-BR" sz="13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Antonio</a:t>
                      </a: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das Lendas (Cáceres/MT) – Corumbá- MS.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Contratado o EVTEA, em processo de execução.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  <a:tr h="4959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Rio das Mortes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Implantação da hidrovia Rio das Mortes - </a:t>
                      </a:r>
                      <a:r>
                        <a:rPr lang="pt-BR" sz="13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Aragauia</a:t>
                      </a: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com extensão de 1.000 km. A </a:t>
                      </a:r>
                      <a:r>
                        <a:rPr lang="pt-BR" sz="13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apartir</a:t>
                      </a: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de Nova Xavantina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Contratado o EVTEA, em processo de execução.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  <a:tr h="73921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Portos do Arco Norte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Agilizar a implantação dos terminais privados dos portos do Arco Norte (Santarém, Outeiro/Vila do Conde (PA) e Santana (AP)).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Serão licitados em dezembro 1 lote em Vila do Conde e 3 lotes em Santos.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3635895" y="112694"/>
            <a:ext cx="2158793" cy="461665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HIDROVIAS</a:t>
            </a:r>
            <a:endParaRPr lang="pt-B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44086" y="4725144"/>
            <a:ext cx="8116346" cy="1008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031372"/>
              </p:ext>
            </p:extLst>
          </p:nvPr>
        </p:nvGraphicFramePr>
        <p:xfrm>
          <a:off x="494468" y="4931251"/>
          <a:ext cx="8422042" cy="80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684"/>
                <a:gridCol w="4224933"/>
                <a:gridCol w="2703425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PL 3009/97</a:t>
                      </a:r>
                      <a:b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Lei das Eclusas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Viabiliza a </a:t>
                      </a: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navegação em rios potencialmente navegáveis. Vários barramentos estão em construção sem a construção </a:t>
                      </a:r>
                      <a:r>
                        <a:rPr lang="pt-BR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das </a:t>
                      </a:r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eclusas, interrompendo a navegação</a:t>
                      </a:r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Projeto aguarda recursos, caso não existam será encaminhado ao Senado.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514072" y="5733256"/>
            <a:ext cx="4850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Movimento Pró-logística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26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71600" y="404664"/>
            <a:ext cx="763284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pPr algn="ctr"/>
            <a:r>
              <a:rPr lang="pt-BR" sz="24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DE LEI DO SENADO nº 654, de </a:t>
            </a:r>
            <a:r>
              <a:rPr lang="pt-BR" sz="24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</a:p>
          <a:p>
            <a:pPr>
              <a:lnSpc>
                <a:spcPct val="150000"/>
              </a:lnSpc>
            </a:pPr>
            <a:r>
              <a:rPr lang="pt-BR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Autoria: Senador Romero Jucá</a:t>
            </a:r>
          </a:p>
          <a:p>
            <a:pPr>
              <a:lnSpc>
                <a:spcPct val="150000"/>
              </a:lnSpc>
            </a:pPr>
            <a:r>
              <a:rPr lang="pt-BR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Relator Atual: Senador Blairo Maggi</a:t>
            </a:r>
            <a:endParaRPr lang="pt-BR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Dispõe </a:t>
            </a:r>
            <a:r>
              <a:rPr lang="pt-BR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o procedimento de licenciamento ambiental especial para empreendimentos de infraestrutura considerados estratégicos e de interesse nacional.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971600" y="3861048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Brasil precisa de Leis </a:t>
            </a:r>
            <a:r>
              <a:rPr lang="pt-BR" sz="140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tenham </a:t>
            </a:r>
            <a:r>
              <a:rPr lang="pt-BR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performance: “Um licenciamento </a:t>
            </a:r>
            <a:r>
              <a:rPr lang="pt-BR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ambiental </a:t>
            </a:r>
            <a:r>
              <a:rPr lang="pt-BR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INTEGRADO, CÉLERE </a:t>
            </a:r>
            <a:r>
              <a:rPr lang="pt-BR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EFICAZ, </a:t>
            </a:r>
            <a:r>
              <a:rPr lang="pt-BR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 o objetivo de emissão de uma licença única, sem esquecer a preocupação com os impactos ambientais decorrentes da atividade e as medidas compensatórias </a:t>
            </a:r>
            <a:r>
              <a:rPr lang="pt-BR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devidas”. Citação do Autor</a:t>
            </a:r>
            <a:endParaRPr lang="pt-BR" sz="14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03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32656"/>
            <a:ext cx="5349346" cy="5509315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923928" y="256490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Muito</a:t>
            </a:r>
          </a:p>
          <a:p>
            <a:r>
              <a:rPr lang="pt-BR" sz="2000" b="1" dirty="0" smtClean="0">
                <a:solidFill>
                  <a:schemeClr val="bg1"/>
                </a:solidFill>
              </a:rPr>
              <a:t>Obrigado!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50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484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95536" y="2060848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Tema: Infraestrutura e Logística</a:t>
            </a:r>
          </a:p>
          <a:p>
            <a:pPr algn="ctr"/>
            <a:endParaRPr lang="pt-BR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b="1" dirty="0" smtClean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b="1" dirty="0" smtClean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MARIO ROBERTO CÂNDIA DE FIGUEIREDO </a:t>
            </a:r>
          </a:p>
          <a:p>
            <a:pPr algn="ctr"/>
            <a:r>
              <a:rPr lang="pt-BR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Pecuarista no Município de Poconé e Alta Floresta</a:t>
            </a:r>
            <a:endParaRPr lang="pt-BR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07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83568" y="404664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003399"/>
                </a:solidFill>
              </a:rPr>
              <a:t>PESQUISA RECENTE DA CONFEDERAÇÃO  NACIONAL DOS TRANSPORTES NO ESTADO DE MATO GROSSO</a:t>
            </a:r>
            <a:endParaRPr lang="pt-BR" sz="2000" b="1" dirty="0">
              <a:solidFill>
                <a:srgbClr val="003399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51058" y="1550695"/>
            <a:ext cx="76653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srgbClr val="003399"/>
                </a:solidFill>
              </a:rPr>
              <a:t>Rodovias asfaltadas (Total)...............8.448 Km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srgbClr val="003399"/>
                </a:solidFill>
              </a:rPr>
              <a:t>Federais.............................................3.970 Km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srgbClr val="003399"/>
                </a:solidFill>
              </a:rPr>
              <a:t>Estaduais...........................................4.478 Km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srgbClr val="FF0000"/>
                </a:solidFill>
              </a:rPr>
              <a:t>Em estado ótimo de conservação.........445 Km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755576" y="3582020"/>
            <a:ext cx="792088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rgbClr val="003399"/>
              </a:solidFill>
            </a:endParaRPr>
          </a:p>
          <a:p>
            <a:r>
              <a:rPr lang="pt-BR" sz="2000" b="1" dirty="0" smtClean="0">
                <a:solidFill>
                  <a:srgbClr val="003399"/>
                </a:solidFill>
              </a:rPr>
              <a:t>NOTAS ATRIBUIDAS ÀS BR´S</a:t>
            </a:r>
          </a:p>
          <a:p>
            <a:endParaRPr lang="pt-BR" b="1" dirty="0">
              <a:solidFill>
                <a:srgbClr val="003399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srgbClr val="003399"/>
                </a:solidFill>
              </a:rPr>
              <a:t>BR 163 = </a:t>
            </a:r>
            <a:r>
              <a:rPr lang="pt-BR" b="1" dirty="0" smtClean="0">
                <a:solidFill>
                  <a:srgbClr val="FF0000"/>
                </a:solidFill>
              </a:rPr>
              <a:t>REGULAR </a:t>
            </a:r>
            <a:r>
              <a:rPr lang="pt-BR" b="1" dirty="0" smtClean="0">
                <a:solidFill>
                  <a:srgbClr val="003399"/>
                </a:solidFill>
              </a:rPr>
              <a:t>PARA ESTADO GERAL E CONSERVAÇÃO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srgbClr val="003399"/>
                </a:solidFill>
              </a:rPr>
              <a:t>BR 364 = BOM PARA ESTADO GERAL E </a:t>
            </a:r>
            <a:r>
              <a:rPr lang="pt-BR" b="1" dirty="0" smtClean="0">
                <a:solidFill>
                  <a:srgbClr val="FF0000"/>
                </a:solidFill>
              </a:rPr>
              <a:t>REGULAR</a:t>
            </a:r>
            <a:r>
              <a:rPr lang="pt-BR" b="1" dirty="0" smtClean="0">
                <a:solidFill>
                  <a:srgbClr val="003399"/>
                </a:solidFill>
              </a:rPr>
              <a:t> PARA PAVIMENTAÇÃO</a:t>
            </a:r>
            <a:endParaRPr lang="pt-BR" b="1" dirty="0">
              <a:solidFill>
                <a:srgbClr val="003399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51058" y="5733256"/>
            <a:ext cx="2048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CNT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988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196752"/>
            <a:ext cx="7683463" cy="4831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13"/>
          <p:cNvSpPr txBox="1">
            <a:spLocks noChangeArrowheads="1"/>
          </p:cNvSpPr>
          <p:nvPr/>
        </p:nvSpPr>
        <p:spPr bwMode="auto">
          <a:xfrm>
            <a:off x="179512" y="5828368"/>
            <a:ext cx="3711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000" dirty="0"/>
              <a:t>Fonte: DNIT/ </a:t>
            </a:r>
            <a:r>
              <a:rPr lang="pt-BR" altLang="pt-BR" sz="1000" dirty="0" smtClean="0"/>
              <a:t>IBGE/Elaboração: SINFRA/MT</a:t>
            </a:r>
            <a:endParaRPr lang="pt-BR" altLang="pt-BR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000" dirty="0"/>
              <a:t>* Estradas pavimentadas estaduais e federais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827584" y="93266"/>
            <a:ext cx="79928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b="1" dirty="0" smtClean="0">
                <a:solidFill>
                  <a:srgbClr val="121873"/>
                </a:solidFill>
              </a:rPr>
              <a:t>MATO GROSSO TEM UMA DAS MENORES MALHAS RODOVIÁRIAS DO PAIS </a:t>
            </a:r>
            <a:endParaRPr lang="pt-BR" altLang="pt-BR" sz="2000" b="1" dirty="0">
              <a:solidFill>
                <a:srgbClr val="121873"/>
              </a:solidFill>
            </a:endParaRP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619672" y="733227"/>
            <a:ext cx="6552727" cy="32543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1400" b="1" dirty="0" smtClean="0">
                <a:solidFill>
                  <a:schemeClr val="bg1"/>
                </a:solidFill>
                <a:latin typeface="+mj-lt"/>
              </a:rPr>
              <a:t>DENSIDADE RODOVIÁRIA - KM DE RODOVIAS PAVIMENTADAS PARA CADA 1000 KM2</a:t>
            </a:r>
            <a:endParaRPr lang="pt-BR" altLang="pt-BR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Seta para baixo 9"/>
          <p:cNvSpPr/>
          <p:nvPr/>
        </p:nvSpPr>
        <p:spPr>
          <a:xfrm>
            <a:off x="6444208" y="3717032"/>
            <a:ext cx="820737" cy="1233488"/>
          </a:xfrm>
          <a:prstGeom prst="downArrow">
            <a:avLst/>
          </a:prstGeom>
          <a:solidFill>
            <a:srgbClr val="052E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22364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484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23528" y="2924944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DEMANDAS DO SETOR</a:t>
            </a:r>
            <a:endParaRPr lang="pt-BR" sz="24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69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797910"/>
              </p:ext>
            </p:extLst>
          </p:nvPr>
        </p:nvGraphicFramePr>
        <p:xfrm>
          <a:off x="313033" y="1207007"/>
          <a:ext cx="8565079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655"/>
                <a:gridCol w="2520280"/>
                <a:gridCol w="2297072"/>
                <a:gridCol w="22970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IDENTIFICA-</a:t>
                      </a:r>
                    </a:p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ÇÃO</a:t>
                      </a: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AÇÃO</a:t>
                      </a: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OBJETIVOS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SITUAÇÃO</a:t>
                      </a:r>
                      <a:r>
                        <a:rPr lang="pt-BR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ATUAL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76916"/>
              </p:ext>
            </p:extLst>
          </p:nvPr>
        </p:nvGraphicFramePr>
        <p:xfrm>
          <a:off x="313033" y="2179315"/>
          <a:ext cx="8565079" cy="160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655"/>
                <a:gridCol w="2520280"/>
                <a:gridCol w="2297072"/>
                <a:gridCol w="2297072"/>
              </a:tblGrid>
              <a:tr h="151216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BR- 163 </a:t>
                      </a: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Cuiabá/ </a:t>
                      </a: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Santarém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Recuperação do pavimento </a:t>
                      </a: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Estado de  </a:t>
                      </a: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Mato Grosso e complemento de pavimentação no Estado do Pará.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Redução das</a:t>
                      </a:r>
                      <a:r>
                        <a:rPr lang="pt-BR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distâncias de até 700 Km, possibilidade de uso do modal hidroviário (Baixo Tapajós) – Redução de 35% custo logístico.</a:t>
                      </a:r>
                      <a:endParaRPr lang="pt-BR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lnSpc>
                          <a:spcPct val="150000"/>
                        </a:lnSpc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Foram substituídas 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empresa TRIMEC e CBEMI por CIMCOP e CAVALCA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682293"/>
              </p:ext>
            </p:extLst>
          </p:nvPr>
        </p:nvGraphicFramePr>
        <p:xfrm>
          <a:off x="323527" y="4243188"/>
          <a:ext cx="8565079" cy="1076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009"/>
                <a:gridCol w="2520280"/>
                <a:gridCol w="2297395"/>
                <a:gridCol w="2297395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BR- 163 </a:t>
                      </a: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Cuiabá/ </a:t>
                      </a: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Santarém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Contratação de conserva que garanta a trafegabilidade nos trechos ainda não pavimentados (100 km</a:t>
                      </a:r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),</a:t>
                      </a:r>
                      <a:r>
                        <a:rPr lang="pt-BR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ainda no ano de 2015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Melhorar as condições de trafegabilidade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execução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23527" y="188640"/>
            <a:ext cx="8574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RODOVIAS</a:t>
            </a:r>
            <a:endParaRPr lang="pt-B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206511" y="557972"/>
            <a:ext cx="1581513" cy="400110"/>
          </a:xfrm>
          <a:prstGeom prst="rect">
            <a:avLst/>
          </a:prstGeom>
          <a:solidFill>
            <a:srgbClr val="003399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RODOVIAS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7" y="5517232"/>
            <a:ext cx="2448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Movimento Pró-logística 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54417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925133"/>
              </p:ext>
            </p:extLst>
          </p:nvPr>
        </p:nvGraphicFramePr>
        <p:xfrm>
          <a:off x="323528" y="764704"/>
          <a:ext cx="8565078" cy="1807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592288"/>
                <a:gridCol w="2842379"/>
                <a:gridCol w="19062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IDENTIFI-</a:t>
                      </a:r>
                    </a:p>
                    <a:p>
                      <a:pPr algn="ctr"/>
                      <a:r>
                        <a:rPr lang="pt-BR" sz="1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CAÇÃO </a:t>
                      </a:r>
                      <a:endParaRPr lang="pt-BR" sz="1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AÇÃO </a:t>
                      </a:r>
                      <a:endParaRPr lang="pt-BR" sz="1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OBJETIVOS</a:t>
                      </a:r>
                      <a:endParaRPr lang="pt-BR" sz="1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SITUAÇÃO</a:t>
                      </a:r>
                      <a:r>
                        <a:rPr lang="pt-BR" sz="1400" b="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ATUAL</a:t>
                      </a:r>
                      <a:endParaRPr lang="pt-BR" sz="1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BR-080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Pavimentação de Ribeirão Cascalheira (BR-158) a Luiz Alves (São Miguel do Araguaia – GO) 195 Km.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Uso da Intermodalidade de transporte e a redução das distâncias e do custo logístico da produção do Norte e Nordeste do Mato </a:t>
                      </a:r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Grosso</a:t>
                      </a:r>
                      <a:r>
                        <a:rPr lang="pt-BR" sz="14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e utilização do Porto de Itaqui no Maranhão</a:t>
                      </a: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EIA RIMA </a:t>
                      </a:r>
                      <a:r>
                        <a:rPr lang="pt-BR" sz="1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concluido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 Componente </a:t>
                      </a:r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Indígena 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dados secundários, aguarda autorização para captar dados primários.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99572"/>
              </p:ext>
            </p:extLst>
          </p:nvPr>
        </p:nvGraphicFramePr>
        <p:xfrm>
          <a:off x="332731" y="3196281"/>
          <a:ext cx="8565079" cy="1289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583085"/>
                <a:gridCol w="2849646"/>
                <a:gridCol w="1908212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BR-158</a:t>
                      </a:r>
                    </a:p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MT/ 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Recuperação 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do pavimento da Divisa do MT até Redenção no Pará (246 Km).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Escoamento da safra do </a:t>
                      </a:r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Nordeste de 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Mato Grosso e </a:t>
                      </a:r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Norte 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 Goiás e </a:t>
                      </a:r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Oeste de Tocantins,</a:t>
                      </a:r>
                      <a:r>
                        <a:rPr lang="pt-BR" sz="14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e Redução das distâncias percorridas, com possibilidade da utilização dos três modais de transportes.</a:t>
                      </a: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Em andamento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945502"/>
              </p:ext>
            </p:extLst>
          </p:nvPr>
        </p:nvGraphicFramePr>
        <p:xfrm>
          <a:off x="323528" y="4712485"/>
          <a:ext cx="8565078" cy="649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592288"/>
                <a:gridCol w="2808312"/>
                <a:gridCol w="1940342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BR-158</a:t>
                      </a:r>
                    </a:p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MT/ PA</a:t>
                      </a: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Licitar 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obras de contorno da Terra Indígena </a:t>
                      </a:r>
                      <a:r>
                        <a:rPr lang="pt-BR" sz="1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Marawatsede</a:t>
                      </a: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– 185 Km.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Idem 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revisão de </a:t>
                      </a:r>
                      <a:endParaRPr lang="pt-BR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332731" y="5661248"/>
            <a:ext cx="25110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Movimento Pró-logística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109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502045"/>
              </p:ext>
            </p:extLst>
          </p:nvPr>
        </p:nvGraphicFramePr>
        <p:xfrm>
          <a:off x="323528" y="949608"/>
          <a:ext cx="8565079" cy="1807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512168"/>
                <a:gridCol w="3024336"/>
                <a:gridCol w="28764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IDENTIFI-</a:t>
                      </a:r>
                    </a:p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CAÇÃO</a:t>
                      </a: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AÇÃO</a:t>
                      </a: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OBJETIVOS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SITUAÇÃO ATUAL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BR-364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Recuperação do pavimento e adequação da rodovia.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Escoamento da produção via sistema hidroviário do Madeira, à partir de Porto Velho, com alimentação, pela hidrovia do Madeira, dos portos de Itacoatiara (AM) e Santarém (PA).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andamento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920816"/>
              </p:ext>
            </p:extLst>
          </p:nvPr>
        </p:nvGraphicFramePr>
        <p:xfrm>
          <a:off x="289298" y="3132460"/>
          <a:ext cx="8565079" cy="1289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512168"/>
                <a:gridCol w="3024336"/>
                <a:gridCol w="2876447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BR-242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Licitação p/ execução obras.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Integração áreas de produção do Centro Norte MT com a </a:t>
                      </a:r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FNS,</a:t>
                      </a:r>
                      <a:r>
                        <a:rPr lang="pt-BR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e Escoamento da produção agropecuária e agregação de novas áreas represadas pela falta de opções logísticas.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Trecho A, B e C licitados, aguarda LI para inicio das obras.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980334"/>
              </p:ext>
            </p:extLst>
          </p:nvPr>
        </p:nvGraphicFramePr>
        <p:xfrm>
          <a:off x="251520" y="4797152"/>
          <a:ext cx="8565079" cy="862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472"/>
                <a:gridCol w="1512168"/>
                <a:gridCol w="3024336"/>
                <a:gridCol w="2857103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BR-174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Licitação </a:t>
                      </a:r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para 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execução </a:t>
                      </a:r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 obras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Escoamento da produção do Meio Oeste e parte do Noroeste do MT, via sistema Porto Velho. 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 lotes 1,2,3 e 6 foram licitados e aguardam autorização do DNIT para ordem de serviço. Os lotes 4 e 5 serão novamente licitados.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289298" y="5877272"/>
            <a:ext cx="29145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Movimento Pró-logística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315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02732"/>
              </p:ext>
            </p:extLst>
          </p:nvPr>
        </p:nvGraphicFramePr>
        <p:xfrm>
          <a:off x="179512" y="620688"/>
          <a:ext cx="8856984" cy="5103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4032448"/>
                <a:gridCol w="3168352"/>
              </a:tblGrid>
              <a:tr h="608568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IDENTIFICA-ÇÃO</a:t>
                      </a:r>
                      <a:r>
                        <a:rPr lang="pt-BR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AÇÃO</a:t>
                      </a:r>
                      <a:endParaRPr lang="pt-BR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SITUAÇÃO</a:t>
                      </a:r>
                      <a:r>
                        <a:rPr lang="pt-BR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ATUAL</a:t>
                      </a:r>
                      <a:endParaRPr lang="pt-BR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399"/>
                    </a:solidFill>
                  </a:tcPr>
                </a:tc>
              </a:tr>
              <a:tr h="65606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Norte Sul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Conclusão das obras de implantação e extensão até o porto de Vila do Conde </a:t>
                      </a:r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– PA.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estudo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</a:tr>
              <a:tr h="5522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Construção do terminal ferroviário de Alvorada do Tocantins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entendimento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 a </a:t>
                      </a:r>
                      <a:r>
                        <a:rPr lang="pt-BR" sz="1600" b="1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Valec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399"/>
                    </a:solidFill>
                  </a:tcPr>
                </a:tc>
              </a:tr>
              <a:tr h="5472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FICO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Agilizar licitação do trecho </a:t>
                      </a:r>
                      <a:r>
                        <a:rPr lang="pt-BR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Campinorte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(GO) – Lucas do Rio Verde (MT).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Aguardando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Licitação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</a:tr>
              <a:tr h="15732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Agilizar licitação do trecho Sapezal (MT) - Porto Velho (RO).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Apresentação de estudos pela empresa chinesa CREEC em maio de 2016.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399"/>
                    </a:solidFill>
                  </a:tcPr>
                </a:tc>
              </a:tr>
              <a:tr h="4727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FERROGRÃO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Agilizar licitação do trecho  Lucas do Rio Verde (MT) - </a:t>
                      </a:r>
                      <a:r>
                        <a:rPr lang="pt-BR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Miritituba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(PA).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Apresentação de estudos pela empresa EDLP em novembro de 2015. (já entregues ao MT).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  <a:tr h="7045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FIOL–Integração Oeste– leste</a:t>
                      </a:r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Agilizar licitação dos trechos em obras e a licitação do trecho </a:t>
                      </a:r>
                      <a:r>
                        <a:rPr lang="pt-BR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Figueirópolis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(GO) – Brumado (BA).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estudo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  <a:tr h="7045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FERRONORTE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Agilizar os estudos para a implantação da Ferrovia Rondonópolis / Cuiabá.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estudo, </a:t>
                      </a:r>
                      <a:r>
                        <a:rPr lang="pt-BR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possivel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alteração de traçado.</a:t>
                      </a:r>
                    </a:p>
                  </a:txBody>
                  <a:tcPr marL="9525" marR="9525" marT="9525" marB="0" anchor="ctr"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3563888" y="116632"/>
            <a:ext cx="2016224" cy="400110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FERROVIAS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9512" y="5835433"/>
            <a:ext cx="432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Movimento Pró-logística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454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2640</TotalTime>
  <Words>1013</Words>
  <Application>Microsoft Office PowerPoint</Application>
  <PresentationFormat>Apresentação na tela (4:3)</PresentationFormat>
  <Paragraphs>137</Paragraphs>
  <Slides>12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Amado</dc:creator>
  <cp:lastModifiedBy>AMADO OLIVEIRA FILHO</cp:lastModifiedBy>
  <cp:revision>254</cp:revision>
  <dcterms:created xsi:type="dcterms:W3CDTF">2012-07-31T12:16:53Z</dcterms:created>
  <dcterms:modified xsi:type="dcterms:W3CDTF">2015-11-12T01:36:07Z</dcterms:modified>
</cp:coreProperties>
</file>