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76" r:id="rId5"/>
    <p:sldId id="2456" r:id="rId6"/>
    <p:sldId id="277" r:id="rId7"/>
    <p:sldId id="2457" r:id="rId8"/>
    <p:sldId id="2458" r:id="rId9"/>
    <p:sldId id="269" r:id="rId10"/>
    <p:sldId id="272" r:id="rId11"/>
    <p:sldId id="2471" r:id="rId12"/>
    <p:sldId id="2469" r:id="rId13"/>
    <p:sldId id="278" r:id="rId14"/>
    <p:sldId id="2459" r:id="rId15"/>
    <p:sldId id="2468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65"/>
    <p:restoredTop sz="96327"/>
  </p:normalViewPr>
  <p:slideViewPr>
    <p:cSldViewPr snapToGrid="0">
      <p:cViewPr varScale="1">
        <p:scale>
          <a:sx n="80" d="100"/>
          <a:sy n="80" d="100"/>
        </p:scale>
        <p:origin x="1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BA3564-5A04-499F-88E2-EC34F9AEB00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C7C364A-1B56-4608-A9E3-B26FE06B5EC8}">
      <dgm:prSet phldrT="[Texto]" custT="1"/>
      <dgm:spPr/>
      <dgm:t>
        <a:bodyPr/>
        <a:lstStyle/>
        <a:p>
          <a:endParaRPr lang="pt-BR" sz="6500" i="1" dirty="0"/>
        </a:p>
      </dgm:t>
    </dgm:pt>
    <dgm:pt modelId="{672F8A66-F65D-4E0D-88EA-617297D41C57}" type="parTrans" cxnId="{9C535EFC-1B4C-4000-B64D-C34B881CFCEB}">
      <dgm:prSet/>
      <dgm:spPr/>
      <dgm:t>
        <a:bodyPr/>
        <a:lstStyle/>
        <a:p>
          <a:endParaRPr lang="pt-BR"/>
        </a:p>
      </dgm:t>
    </dgm:pt>
    <dgm:pt modelId="{92B1FD3B-5AC4-429F-8CA2-B7E5F3C6557E}" type="sibTrans" cxnId="{9C535EFC-1B4C-4000-B64D-C34B881CFCEB}">
      <dgm:prSet/>
      <dgm:spPr/>
      <dgm:t>
        <a:bodyPr/>
        <a:lstStyle/>
        <a:p>
          <a:endParaRPr lang="pt-BR"/>
        </a:p>
      </dgm:t>
    </dgm:pt>
    <dgm:pt modelId="{B274CFE8-7D15-4594-91A0-0F33D8CDEBD6}">
      <dgm:prSet phldrT="[Texto]"/>
      <dgm:spPr/>
      <dgm:t>
        <a:bodyPr/>
        <a:lstStyle/>
        <a:p>
          <a:r>
            <a:rPr lang="pt-BR" dirty="0"/>
            <a:t>Internações</a:t>
          </a:r>
        </a:p>
      </dgm:t>
    </dgm:pt>
    <dgm:pt modelId="{8D39656D-85B1-4AB4-836B-DE6319DC8261}" type="parTrans" cxnId="{5990AAC9-49EB-4539-8CEC-374878C4F58D}">
      <dgm:prSet/>
      <dgm:spPr/>
      <dgm:t>
        <a:bodyPr/>
        <a:lstStyle/>
        <a:p>
          <a:endParaRPr lang="pt-BR"/>
        </a:p>
      </dgm:t>
    </dgm:pt>
    <dgm:pt modelId="{7DED4CE9-CC2D-4C8C-88EB-75B612EA277A}" type="sibTrans" cxnId="{5990AAC9-49EB-4539-8CEC-374878C4F58D}">
      <dgm:prSet/>
      <dgm:spPr/>
      <dgm:t>
        <a:bodyPr/>
        <a:lstStyle/>
        <a:p>
          <a:endParaRPr lang="pt-BR"/>
        </a:p>
      </dgm:t>
    </dgm:pt>
    <dgm:pt modelId="{25271CB9-485B-4CFB-9B22-CD17B4AEB8F9}">
      <dgm:prSet phldrT="[Texto]" custT="1"/>
      <dgm:spPr/>
      <dgm:t>
        <a:bodyPr/>
        <a:lstStyle/>
        <a:p>
          <a:r>
            <a:rPr lang="pt-BR" sz="3600" b="1" dirty="0">
              <a:solidFill>
                <a:srgbClr val="FFC000"/>
              </a:solidFill>
            </a:rPr>
            <a:t>Vacinas</a:t>
          </a:r>
        </a:p>
      </dgm:t>
    </dgm:pt>
    <dgm:pt modelId="{7CDDE147-EC43-448E-82B0-76EDA9E2F3A7}" type="parTrans" cxnId="{6DD18FD8-90D1-4044-8BB1-399B3A5C63E0}">
      <dgm:prSet/>
      <dgm:spPr/>
      <dgm:t>
        <a:bodyPr/>
        <a:lstStyle/>
        <a:p>
          <a:endParaRPr lang="pt-BR"/>
        </a:p>
      </dgm:t>
    </dgm:pt>
    <dgm:pt modelId="{5F84AAA4-D4F6-4468-82FD-842D24C02C1D}" type="sibTrans" cxnId="{6DD18FD8-90D1-4044-8BB1-399B3A5C63E0}">
      <dgm:prSet/>
      <dgm:spPr/>
      <dgm:t>
        <a:bodyPr/>
        <a:lstStyle/>
        <a:p>
          <a:endParaRPr lang="pt-BR"/>
        </a:p>
      </dgm:t>
    </dgm:pt>
    <dgm:pt modelId="{A89F30C0-40F4-4ACD-AEB4-B3738EE99998}">
      <dgm:prSet phldrT="[Texto]"/>
      <dgm:spPr/>
      <dgm:t>
        <a:bodyPr/>
        <a:lstStyle/>
        <a:p>
          <a:r>
            <a:rPr lang="pt-BR" dirty="0"/>
            <a:t>Medicamentos</a:t>
          </a:r>
        </a:p>
      </dgm:t>
    </dgm:pt>
    <dgm:pt modelId="{14DB7518-7341-477A-9AC8-A865829A2E59}" type="parTrans" cxnId="{8E4A7542-06B9-4255-B386-79AC1DCCED65}">
      <dgm:prSet/>
      <dgm:spPr/>
      <dgm:t>
        <a:bodyPr/>
        <a:lstStyle/>
        <a:p>
          <a:endParaRPr lang="pt-BR"/>
        </a:p>
      </dgm:t>
    </dgm:pt>
    <dgm:pt modelId="{5A5280E4-89F5-4BA3-9438-DCB16ADC5B3F}" type="sibTrans" cxnId="{8E4A7542-06B9-4255-B386-79AC1DCCED65}">
      <dgm:prSet/>
      <dgm:spPr/>
      <dgm:t>
        <a:bodyPr/>
        <a:lstStyle/>
        <a:p>
          <a:endParaRPr lang="pt-BR"/>
        </a:p>
      </dgm:t>
    </dgm:pt>
    <dgm:pt modelId="{93D43260-63A5-4D7D-B8EC-B51528C89FE2}">
      <dgm:prSet phldrT="[Texto]" custT="1"/>
      <dgm:spPr/>
      <dgm:t>
        <a:bodyPr/>
        <a:lstStyle/>
        <a:p>
          <a:r>
            <a:rPr lang="pt-BR" sz="3600" b="1" dirty="0">
              <a:solidFill>
                <a:srgbClr val="FFC000"/>
              </a:solidFill>
            </a:rPr>
            <a:t>Exames</a:t>
          </a:r>
        </a:p>
      </dgm:t>
    </dgm:pt>
    <dgm:pt modelId="{1CC6B902-E9CE-4DD5-A2B1-D0247174D9E9}" type="parTrans" cxnId="{62F06DEB-2374-4AF0-85D1-EF8323C0C348}">
      <dgm:prSet/>
      <dgm:spPr/>
      <dgm:t>
        <a:bodyPr/>
        <a:lstStyle/>
        <a:p>
          <a:endParaRPr lang="pt-BR"/>
        </a:p>
      </dgm:t>
    </dgm:pt>
    <dgm:pt modelId="{3B3768F1-AE5C-45B4-A0FF-B9F2B9D4DF25}" type="sibTrans" cxnId="{62F06DEB-2374-4AF0-85D1-EF8323C0C348}">
      <dgm:prSet/>
      <dgm:spPr/>
      <dgm:t>
        <a:bodyPr/>
        <a:lstStyle/>
        <a:p>
          <a:endParaRPr lang="pt-BR"/>
        </a:p>
      </dgm:t>
    </dgm:pt>
    <dgm:pt modelId="{E7A99986-20E0-409A-A742-92E57F2035C4}">
      <dgm:prSet phldrT="[Texto]"/>
      <dgm:spPr/>
      <dgm:t>
        <a:bodyPr/>
        <a:lstStyle/>
        <a:p>
          <a:r>
            <a:rPr lang="pt-BR" dirty="0"/>
            <a:t>Doação de Sangue</a:t>
          </a:r>
        </a:p>
      </dgm:t>
    </dgm:pt>
    <dgm:pt modelId="{999AF4B9-AB11-4A8D-A6EF-C10CBDE60FB2}" type="parTrans" cxnId="{B6EC97EF-8BF2-4213-AC01-5D3BADCCEA6B}">
      <dgm:prSet/>
      <dgm:spPr/>
      <dgm:t>
        <a:bodyPr/>
        <a:lstStyle/>
        <a:p>
          <a:endParaRPr lang="pt-BR"/>
        </a:p>
      </dgm:t>
    </dgm:pt>
    <dgm:pt modelId="{2D59B390-BAAB-49EF-B322-2CD0A941F3DF}" type="sibTrans" cxnId="{B6EC97EF-8BF2-4213-AC01-5D3BADCCEA6B}">
      <dgm:prSet/>
      <dgm:spPr/>
      <dgm:t>
        <a:bodyPr/>
        <a:lstStyle/>
        <a:p>
          <a:endParaRPr lang="pt-BR"/>
        </a:p>
      </dgm:t>
    </dgm:pt>
    <dgm:pt modelId="{3024D74A-1D4F-4D3D-B1E1-F55FEEBFA79E}">
      <dgm:prSet phldrT="[Texto]"/>
      <dgm:spPr/>
      <dgm:t>
        <a:bodyPr/>
        <a:lstStyle/>
        <a:p>
          <a:r>
            <a:rPr lang="pt-BR" dirty="0"/>
            <a:t>Agendamento de Consultas</a:t>
          </a:r>
        </a:p>
      </dgm:t>
    </dgm:pt>
    <dgm:pt modelId="{42CBA4E6-7811-4166-806E-D74931FC537B}" type="parTrans" cxnId="{813DDBA3-30A4-4E7C-96A2-D6A5B0429468}">
      <dgm:prSet/>
      <dgm:spPr/>
      <dgm:t>
        <a:bodyPr/>
        <a:lstStyle/>
        <a:p>
          <a:endParaRPr lang="pt-BR"/>
        </a:p>
      </dgm:t>
    </dgm:pt>
    <dgm:pt modelId="{0C9BD5CC-FCC9-4A86-9DC9-BDF9F948900B}" type="sibTrans" cxnId="{813DDBA3-30A4-4E7C-96A2-D6A5B0429468}">
      <dgm:prSet/>
      <dgm:spPr/>
      <dgm:t>
        <a:bodyPr/>
        <a:lstStyle/>
        <a:p>
          <a:endParaRPr lang="pt-BR"/>
        </a:p>
      </dgm:t>
    </dgm:pt>
    <dgm:pt modelId="{F5BBC6BB-5701-4231-9950-DCBA61291B3F}">
      <dgm:prSet phldrT="[Texto]"/>
      <dgm:spPr/>
      <dgm:t>
        <a:bodyPr/>
        <a:lstStyle/>
        <a:p>
          <a:r>
            <a:rPr lang="pt-BR" dirty="0"/>
            <a:t>Farmácia</a:t>
          </a:r>
        </a:p>
        <a:p>
          <a:r>
            <a:rPr lang="pt-BR" dirty="0"/>
            <a:t>Popular</a:t>
          </a:r>
        </a:p>
      </dgm:t>
    </dgm:pt>
    <dgm:pt modelId="{7EB45155-B4E9-47DB-BED0-CFA72EF880C7}" type="parTrans" cxnId="{D2E837A7-F7BA-4BC4-9317-4C45E331D4C6}">
      <dgm:prSet/>
      <dgm:spPr/>
      <dgm:t>
        <a:bodyPr/>
        <a:lstStyle/>
        <a:p>
          <a:endParaRPr lang="pt-BR"/>
        </a:p>
      </dgm:t>
    </dgm:pt>
    <dgm:pt modelId="{3D2EC38C-A4DC-4F7D-B21B-B5FB0492FA52}" type="sibTrans" cxnId="{D2E837A7-F7BA-4BC4-9317-4C45E331D4C6}">
      <dgm:prSet/>
      <dgm:spPr/>
      <dgm:t>
        <a:bodyPr/>
        <a:lstStyle/>
        <a:p>
          <a:endParaRPr lang="pt-BR"/>
        </a:p>
      </dgm:t>
    </dgm:pt>
    <dgm:pt modelId="{A70D05DC-B996-864E-B928-A7B2A6B7E704}">
      <dgm:prSet phldrT="[Texto]"/>
      <dgm:spPr/>
      <dgm:t>
        <a:bodyPr/>
        <a:lstStyle/>
        <a:p>
          <a:r>
            <a:rPr lang="pt-BR" dirty="0"/>
            <a:t>Informações de Transplante</a:t>
          </a:r>
        </a:p>
      </dgm:t>
    </dgm:pt>
    <dgm:pt modelId="{E890283B-25A7-D04E-AC00-1F057112915F}" type="parTrans" cxnId="{BDE37DCB-95D3-184A-8A48-A67CB6BD8073}">
      <dgm:prSet/>
      <dgm:spPr/>
      <dgm:t>
        <a:bodyPr/>
        <a:lstStyle/>
        <a:p>
          <a:endParaRPr lang="pt-BR"/>
        </a:p>
      </dgm:t>
    </dgm:pt>
    <dgm:pt modelId="{4481A00D-EC27-5144-A1B6-1678B287351B}" type="sibTrans" cxnId="{BDE37DCB-95D3-184A-8A48-A67CB6BD8073}">
      <dgm:prSet/>
      <dgm:spPr/>
      <dgm:t>
        <a:bodyPr/>
        <a:lstStyle/>
        <a:p>
          <a:endParaRPr lang="pt-BR"/>
        </a:p>
      </dgm:t>
    </dgm:pt>
    <dgm:pt modelId="{CE93B200-2963-4082-82B1-20B5BC79F45B}" type="pres">
      <dgm:prSet presAssocID="{AABA3564-5A04-499F-88E2-EC34F9AEB006}" presName="composite" presStyleCnt="0">
        <dgm:presLayoutVars>
          <dgm:chMax val="1"/>
          <dgm:dir/>
          <dgm:resizeHandles val="exact"/>
        </dgm:presLayoutVars>
      </dgm:prSet>
      <dgm:spPr/>
    </dgm:pt>
    <dgm:pt modelId="{C870A8A1-404E-4DFB-9C04-605BFCA217AF}" type="pres">
      <dgm:prSet presAssocID="{AABA3564-5A04-499F-88E2-EC34F9AEB006}" presName="radial" presStyleCnt="0">
        <dgm:presLayoutVars>
          <dgm:animLvl val="ctr"/>
        </dgm:presLayoutVars>
      </dgm:prSet>
      <dgm:spPr/>
    </dgm:pt>
    <dgm:pt modelId="{8F41BA3A-6BF7-4629-9525-0588057ECC59}" type="pres">
      <dgm:prSet presAssocID="{1C7C364A-1B56-4608-A9E3-B26FE06B5EC8}" presName="centerShape" presStyleLbl="vennNode1" presStyleIdx="0" presStyleCnt="9" custLinFactNeighborX="1514"/>
      <dgm:spPr/>
    </dgm:pt>
    <dgm:pt modelId="{21577381-92C7-4162-9B95-E6CFF421D16C}" type="pres">
      <dgm:prSet presAssocID="{B274CFE8-7D15-4594-91A0-0F33D8CDEBD6}" presName="node" presStyleLbl="vennNode1" presStyleIdx="1" presStyleCnt="9">
        <dgm:presLayoutVars>
          <dgm:bulletEnabled val="1"/>
        </dgm:presLayoutVars>
      </dgm:prSet>
      <dgm:spPr/>
    </dgm:pt>
    <dgm:pt modelId="{24AE41DF-9CB7-4180-A268-183A43911B6D}" type="pres">
      <dgm:prSet presAssocID="{25271CB9-485B-4CFB-9B22-CD17B4AEB8F9}" presName="node" presStyleLbl="vennNode1" presStyleIdx="2" presStyleCnt="9">
        <dgm:presLayoutVars>
          <dgm:bulletEnabled val="1"/>
        </dgm:presLayoutVars>
      </dgm:prSet>
      <dgm:spPr/>
    </dgm:pt>
    <dgm:pt modelId="{DFEA6DC0-2120-4D43-B3F1-B47B664308AF}" type="pres">
      <dgm:prSet presAssocID="{E7A99986-20E0-409A-A742-92E57F2035C4}" presName="node" presStyleLbl="vennNode1" presStyleIdx="3" presStyleCnt="9">
        <dgm:presLayoutVars>
          <dgm:bulletEnabled val="1"/>
        </dgm:presLayoutVars>
      </dgm:prSet>
      <dgm:spPr/>
    </dgm:pt>
    <dgm:pt modelId="{134AAB8F-7456-704E-98DC-8BA00883C393}" type="pres">
      <dgm:prSet presAssocID="{A70D05DC-B996-864E-B928-A7B2A6B7E704}" presName="node" presStyleLbl="vennNode1" presStyleIdx="4" presStyleCnt="9">
        <dgm:presLayoutVars>
          <dgm:bulletEnabled val="1"/>
        </dgm:presLayoutVars>
      </dgm:prSet>
      <dgm:spPr/>
    </dgm:pt>
    <dgm:pt modelId="{E4A340DA-2D14-41F8-9EE3-61BD1311AD18}" type="pres">
      <dgm:prSet presAssocID="{F5BBC6BB-5701-4231-9950-DCBA61291B3F}" presName="node" presStyleLbl="vennNode1" presStyleIdx="5" presStyleCnt="9">
        <dgm:presLayoutVars>
          <dgm:bulletEnabled val="1"/>
        </dgm:presLayoutVars>
      </dgm:prSet>
      <dgm:spPr/>
    </dgm:pt>
    <dgm:pt modelId="{DEE01BFA-7358-47CD-92BA-A18BE80069FC}" type="pres">
      <dgm:prSet presAssocID="{3024D74A-1D4F-4D3D-B1E1-F55FEEBFA79E}" presName="node" presStyleLbl="vennNode1" presStyleIdx="6" presStyleCnt="9">
        <dgm:presLayoutVars>
          <dgm:bulletEnabled val="1"/>
        </dgm:presLayoutVars>
      </dgm:prSet>
      <dgm:spPr/>
    </dgm:pt>
    <dgm:pt modelId="{30F529A5-4836-419D-96B6-305B7BFC83C4}" type="pres">
      <dgm:prSet presAssocID="{A89F30C0-40F4-4ACD-AEB4-B3738EE99998}" presName="node" presStyleLbl="vennNode1" presStyleIdx="7" presStyleCnt="9">
        <dgm:presLayoutVars>
          <dgm:bulletEnabled val="1"/>
        </dgm:presLayoutVars>
      </dgm:prSet>
      <dgm:spPr/>
    </dgm:pt>
    <dgm:pt modelId="{189A3CFA-B978-402C-9396-8A317213B4D3}" type="pres">
      <dgm:prSet presAssocID="{93D43260-63A5-4D7D-B8EC-B51528C89FE2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1FCC9904-5E67-6748-A806-2DB4351BA578}" type="presOf" srcId="{A70D05DC-B996-864E-B928-A7B2A6B7E704}" destId="{134AAB8F-7456-704E-98DC-8BA00883C393}" srcOrd="0" destOrd="0" presId="urn:microsoft.com/office/officeart/2005/8/layout/radial3"/>
    <dgm:cxn modelId="{812CFA0E-F490-4A10-AEDC-84650B22F310}" type="presOf" srcId="{3024D74A-1D4F-4D3D-B1E1-F55FEEBFA79E}" destId="{DEE01BFA-7358-47CD-92BA-A18BE80069FC}" srcOrd="0" destOrd="0" presId="urn:microsoft.com/office/officeart/2005/8/layout/radial3"/>
    <dgm:cxn modelId="{99428B18-0F32-4145-85F2-BDE367FD7EA8}" type="presOf" srcId="{93D43260-63A5-4D7D-B8EC-B51528C89FE2}" destId="{189A3CFA-B978-402C-9396-8A317213B4D3}" srcOrd="0" destOrd="0" presId="urn:microsoft.com/office/officeart/2005/8/layout/radial3"/>
    <dgm:cxn modelId="{8E4A7542-06B9-4255-B386-79AC1DCCED65}" srcId="{1C7C364A-1B56-4608-A9E3-B26FE06B5EC8}" destId="{A89F30C0-40F4-4ACD-AEB4-B3738EE99998}" srcOrd="6" destOrd="0" parTransId="{14DB7518-7341-477A-9AC8-A865829A2E59}" sibTransId="{5A5280E4-89F5-4BA3-9438-DCB16ADC5B3F}"/>
    <dgm:cxn modelId="{56815D46-17C1-4473-A99A-B233A7864988}" type="presOf" srcId="{E7A99986-20E0-409A-A742-92E57F2035C4}" destId="{DFEA6DC0-2120-4D43-B3F1-B47B664308AF}" srcOrd="0" destOrd="0" presId="urn:microsoft.com/office/officeart/2005/8/layout/radial3"/>
    <dgm:cxn modelId="{2D25834C-B39C-4434-B48B-E22529D459B1}" type="presOf" srcId="{AABA3564-5A04-499F-88E2-EC34F9AEB006}" destId="{CE93B200-2963-4082-82B1-20B5BC79F45B}" srcOrd="0" destOrd="0" presId="urn:microsoft.com/office/officeart/2005/8/layout/radial3"/>
    <dgm:cxn modelId="{F7F5FA53-82DE-4CC5-A327-A761B4292B00}" type="presOf" srcId="{1C7C364A-1B56-4608-A9E3-B26FE06B5EC8}" destId="{8F41BA3A-6BF7-4629-9525-0588057ECC59}" srcOrd="0" destOrd="0" presId="urn:microsoft.com/office/officeart/2005/8/layout/radial3"/>
    <dgm:cxn modelId="{E777C968-9229-4A74-BF3C-17B00B13EA51}" type="presOf" srcId="{F5BBC6BB-5701-4231-9950-DCBA61291B3F}" destId="{E4A340DA-2D14-41F8-9EE3-61BD1311AD18}" srcOrd="0" destOrd="0" presId="urn:microsoft.com/office/officeart/2005/8/layout/radial3"/>
    <dgm:cxn modelId="{813DDBA3-30A4-4E7C-96A2-D6A5B0429468}" srcId="{1C7C364A-1B56-4608-A9E3-B26FE06B5EC8}" destId="{3024D74A-1D4F-4D3D-B1E1-F55FEEBFA79E}" srcOrd="5" destOrd="0" parTransId="{42CBA4E6-7811-4166-806E-D74931FC537B}" sibTransId="{0C9BD5CC-FCC9-4A86-9DC9-BDF9F948900B}"/>
    <dgm:cxn modelId="{D2E837A7-F7BA-4BC4-9317-4C45E331D4C6}" srcId="{1C7C364A-1B56-4608-A9E3-B26FE06B5EC8}" destId="{F5BBC6BB-5701-4231-9950-DCBA61291B3F}" srcOrd="4" destOrd="0" parTransId="{7EB45155-B4E9-47DB-BED0-CFA72EF880C7}" sibTransId="{3D2EC38C-A4DC-4F7D-B21B-B5FB0492FA52}"/>
    <dgm:cxn modelId="{5990AAC9-49EB-4539-8CEC-374878C4F58D}" srcId="{1C7C364A-1B56-4608-A9E3-B26FE06B5EC8}" destId="{B274CFE8-7D15-4594-91A0-0F33D8CDEBD6}" srcOrd="0" destOrd="0" parTransId="{8D39656D-85B1-4AB4-836B-DE6319DC8261}" sibTransId="{7DED4CE9-CC2D-4C8C-88EB-75B612EA277A}"/>
    <dgm:cxn modelId="{BDE37DCB-95D3-184A-8A48-A67CB6BD8073}" srcId="{1C7C364A-1B56-4608-A9E3-B26FE06B5EC8}" destId="{A70D05DC-B996-864E-B928-A7B2A6B7E704}" srcOrd="3" destOrd="0" parTransId="{E890283B-25A7-D04E-AC00-1F057112915F}" sibTransId="{4481A00D-EC27-5144-A1B6-1678B287351B}"/>
    <dgm:cxn modelId="{6F96B4CB-7D5C-46D7-BB45-2EF5BC23E87D}" type="presOf" srcId="{25271CB9-485B-4CFB-9B22-CD17B4AEB8F9}" destId="{24AE41DF-9CB7-4180-A268-183A43911B6D}" srcOrd="0" destOrd="0" presId="urn:microsoft.com/office/officeart/2005/8/layout/radial3"/>
    <dgm:cxn modelId="{6DD18FD8-90D1-4044-8BB1-399B3A5C63E0}" srcId="{1C7C364A-1B56-4608-A9E3-B26FE06B5EC8}" destId="{25271CB9-485B-4CFB-9B22-CD17B4AEB8F9}" srcOrd="1" destOrd="0" parTransId="{7CDDE147-EC43-448E-82B0-76EDA9E2F3A7}" sibTransId="{5F84AAA4-D4F6-4468-82FD-842D24C02C1D}"/>
    <dgm:cxn modelId="{40526BDC-E189-439A-A414-3880E0AEF5FA}" type="presOf" srcId="{A89F30C0-40F4-4ACD-AEB4-B3738EE99998}" destId="{30F529A5-4836-419D-96B6-305B7BFC83C4}" srcOrd="0" destOrd="0" presId="urn:microsoft.com/office/officeart/2005/8/layout/radial3"/>
    <dgm:cxn modelId="{E5B0CAE2-99A9-4C33-B498-532A4590223B}" type="presOf" srcId="{B274CFE8-7D15-4594-91A0-0F33D8CDEBD6}" destId="{21577381-92C7-4162-9B95-E6CFF421D16C}" srcOrd="0" destOrd="0" presId="urn:microsoft.com/office/officeart/2005/8/layout/radial3"/>
    <dgm:cxn modelId="{62F06DEB-2374-4AF0-85D1-EF8323C0C348}" srcId="{1C7C364A-1B56-4608-A9E3-B26FE06B5EC8}" destId="{93D43260-63A5-4D7D-B8EC-B51528C89FE2}" srcOrd="7" destOrd="0" parTransId="{1CC6B902-E9CE-4DD5-A2B1-D0247174D9E9}" sibTransId="{3B3768F1-AE5C-45B4-A0FF-B9F2B9D4DF25}"/>
    <dgm:cxn modelId="{B6EC97EF-8BF2-4213-AC01-5D3BADCCEA6B}" srcId="{1C7C364A-1B56-4608-A9E3-B26FE06B5EC8}" destId="{E7A99986-20E0-409A-A742-92E57F2035C4}" srcOrd="2" destOrd="0" parTransId="{999AF4B9-AB11-4A8D-A6EF-C10CBDE60FB2}" sibTransId="{2D59B390-BAAB-49EF-B322-2CD0A941F3DF}"/>
    <dgm:cxn modelId="{9C535EFC-1B4C-4000-B64D-C34B881CFCEB}" srcId="{AABA3564-5A04-499F-88E2-EC34F9AEB006}" destId="{1C7C364A-1B56-4608-A9E3-B26FE06B5EC8}" srcOrd="0" destOrd="0" parTransId="{672F8A66-F65D-4E0D-88EA-617297D41C57}" sibTransId="{92B1FD3B-5AC4-429F-8CA2-B7E5F3C6557E}"/>
    <dgm:cxn modelId="{2A3D79EA-F756-49A8-BAFA-78E16EEC569B}" type="presParOf" srcId="{CE93B200-2963-4082-82B1-20B5BC79F45B}" destId="{C870A8A1-404E-4DFB-9C04-605BFCA217AF}" srcOrd="0" destOrd="0" presId="urn:microsoft.com/office/officeart/2005/8/layout/radial3"/>
    <dgm:cxn modelId="{5AFB6049-3466-45C3-8C37-E6D9F305C484}" type="presParOf" srcId="{C870A8A1-404E-4DFB-9C04-605BFCA217AF}" destId="{8F41BA3A-6BF7-4629-9525-0588057ECC59}" srcOrd="0" destOrd="0" presId="urn:microsoft.com/office/officeart/2005/8/layout/radial3"/>
    <dgm:cxn modelId="{CAE88043-AAAC-4CE5-ACCA-8474F8CE78D5}" type="presParOf" srcId="{C870A8A1-404E-4DFB-9C04-605BFCA217AF}" destId="{21577381-92C7-4162-9B95-E6CFF421D16C}" srcOrd="1" destOrd="0" presId="urn:microsoft.com/office/officeart/2005/8/layout/radial3"/>
    <dgm:cxn modelId="{3B6F755C-B0A8-46C6-8F2F-F7F16ECFA89E}" type="presParOf" srcId="{C870A8A1-404E-4DFB-9C04-605BFCA217AF}" destId="{24AE41DF-9CB7-4180-A268-183A43911B6D}" srcOrd="2" destOrd="0" presId="urn:microsoft.com/office/officeart/2005/8/layout/radial3"/>
    <dgm:cxn modelId="{AD1E4DED-CF8B-4E9D-9ECB-F0ED8D39D47B}" type="presParOf" srcId="{C870A8A1-404E-4DFB-9C04-605BFCA217AF}" destId="{DFEA6DC0-2120-4D43-B3F1-B47B664308AF}" srcOrd="3" destOrd="0" presId="urn:microsoft.com/office/officeart/2005/8/layout/radial3"/>
    <dgm:cxn modelId="{7CB829F6-8DF4-D44E-945E-A81D107A1414}" type="presParOf" srcId="{C870A8A1-404E-4DFB-9C04-605BFCA217AF}" destId="{134AAB8F-7456-704E-98DC-8BA00883C393}" srcOrd="4" destOrd="0" presId="urn:microsoft.com/office/officeart/2005/8/layout/radial3"/>
    <dgm:cxn modelId="{3B3C4A79-662B-492A-B071-99429C77436A}" type="presParOf" srcId="{C870A8A1-404E-4DFB-9C04-605BFCA217AF}" destId="{E4A340DA-2D14-41F8-9EE3-61BD1311AD18}" srcOrd="5" destOrd="0" presId="urn:microsoft.com/office/officeart/2005/8/layout/radial3"/>
    <dgm:cxn modelId="{BDA3A355-A460-4DF8-976C-C62FF8BFDAA2}" type="presParOf" srcId="{C870A8A1-404E-4DFB-9C04-605BFCA217AF}" destId="{DEE01BFA-7358-47CD-92BA-A18BE80069FC}" srcOrd="6" destOrd="0" presId="urn:microsoft.com/office/officeart/2005/8/layout/radial3"/>
    <dgm:cxn modelId="{7F577117-8622-490C-83EC-4BAF37477102}" type="presParOf" srcId="{C870A8A1-404E-4DFB-9C04-605BFCA217AF}" destId="{30F529A5-4836-419D-96B6-305B7BFC83C4}" srcOrd="7" destOrd="0" presId="urn:microsoft.com/office/officeart/2005/8/layout/radial3"/>
    <dgm:cxn modelId="{AFAD9A78-D9F3-482C-8F61-CE177DDD6E67}" type="presParOf" srcId="{C870A8A1-404E-4DFB-9C04-605BFCA217AF}" destId="{189A3CFA-B978-402C-9396-8A317213B4D3}" srcOrd="8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1BA3A-6BF7-4629-9525-0588057ECC59}">
      <dsp:nvSpPr>
        <dsp:cNvPr id="0" name=""/>
        <dsp:cNvSpPr/>
      </dsp:nvSpPr>
      <dsp:spPr>
        <a:xfrm>
          <a:off x="6224018" y="2581825"/>
          <a:ext cx="6431914" cy="64319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i="1" kern="1200" dirty="0"/>
        </a:p>
      </dsp:txBody>
      <dsp:txXfrm>
        <a:off x="7165950" y="3523757"/>
        <a:ext cx="4548050" cy="4548050"/>
      </dsp:txXfrm>
    </dsp:sp>
    <dsp:sp modelId="{21577381-92C7-4162-9B95-E6CFF421D16C}">
      <dsp:nvSpPr>
        <dsp:cNvPr id="0" name=""/>
        <dsp:cNvSpPr/>
      </dsp:nvSpPr>
      <dsp:spPr>
        <a:xfrm>
          <a:off x="7705164" y="1148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Internações</a:t>
          </a:r>
        </a:p>
      </dsp:txBody>
      <dsp:txXfrm>
        <a:off x="8176130" y="472114"/>
        <a:ext cx="2274025" cy="2274025"/>
      </dsp:txXfrm>
    </dsp:sp>
    <dsp:sp modelId="{24AE41DF-9CB7-4180-A268-183A43911B6D}">
      <dsp:nvSpPr>
        <dsp:cNvPr id="0" name=""/>
        <dsp:cNvSpPr/>
      </dsp:nvSpPr>
      <dsp:spPr>
        <a:xfrm>
          <a:off x="10666991" y="1227976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FFC000"/>
              </a:solidFill>
            </a:rPr>
            <a:t>Vacinas</a:t>
          </a:r>
        </a:p>
      </dsp:txBody>
      <dsp:txXfrm>
        <a:off x="11137957" y="1698942"/>
        <a:ext cx="2274025" cy="2274025"/>
      </dsp:txXfrm>
    </dsp:sp>
    <dsp:sp modelId="{DFEA6DC0-2120-4D43-B3F1-B47B664308AF}">
      <dsp:nvSpPr>
        <dsp:cNvPr id="0" name=""/>
        <dsp:cNvSpPr/>
      </dsp:nvSpPr>
      <dsp:spPr>
        <a:xfrm>
          <a:off x="11893819" y="4189803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Doação de Sangue</a:t>
          </a:r>
        </a:p>
      </dsp:txBody>
      <dsp:txXfrm>
        <a:off x="12364785" y="4660769"/>
        <a:ext cx="2274025" cy="2274025"/>
      </dsp:txXfrm>
    </dsp:sp>
    <dsp:sp modelId="{134AAB8F-7456-704E-98DC-8BA00883C393}">
      <dsp:nvSpPr>
        <dsp:cNvPr id="0" name=""/>
        <dsp:cNvSpPr/>
      </dsp:nvSpPr>
      <dsp:spPr>
        <a:xfrm>
          <a:off x="10666991" y="7151630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Informações de Transplante</a:t>
          </a:r>
        </a:p>
      </dsp:txBody>
      <dsp:txXfrm>
        <a:off x="11137957" y="7622596"/>
        <a:ext cx="2274025" cy="2274025"/>
      </dsp:txXfrm>
    </dsp:sp>
    <dsp:sp modelId="{E4A340DA-2D14-41F8-9EE3-61BD1311AD18}">
      <dsp:nvSpPr>
        <dsp:cNvPr id="0" name=""/>
        <dsp:cNvSpPr/>
      </dsp:nvSpPr>
      <dsp:spPr>
        <a:xfrm>
          <a:off x="7705164" y="8378459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Farmácia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Popular</a:t>
          </a:r>
        </a:p>
      </dsp:txBody>
      <dsp:txXfrm>
        <a:off x="8176130" y="8849425"/>
        <a:ext cx="2274025" cy="2274025"/>
      </dsp:txXfrm>
    </dsp:sp>
    <dsp:sp modelId="{DEE01BFA-7358-47CD-92BA-A18BE80069FC}">
      <dsp:nvSpPr>
        <dsp:cNvPr id="0" name=""/>
        <dsp:cNvSpPr/>
      </dsp:nvSpPr>
      <dsp:spPr>
        <a:xfrm>
          <a:off x="4743337" y="7151630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Agendamento de Consultas</a:t>
          </a:r>
        </a:p>
      </dsp:txBody>
      <dsp:txXfrm>
        <a:off x="5214303" y="7622596"/>
        <a:ext cx="2274025" cy="2274025"/>
      </dsp:txXfrm>
    </dsp:sp>
    <dsp:sp modelId="{30F529A5-4836-419D-96B6-305B7BFC83C4}">
      <dsp:nvSpPr>
        <dsp:cNvPr id="0" name=""/>
        <dsp:cNvSpPr/>
      </dsp:nvSpPr>
      <dsp:spPr>
        <a:xfrm>
          <a:off x="3516508" y="4189803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Medicamentos</a:t>
          </a:r>
        </a:p>
      </dsp:txBody>
      <dsp:txXfrm>
        <a:off x="3987474" y="4660769"/>
        <a:ext cx="2274025" cy="2274025"/>
      </dsp:txXfrm>
    </dsp:sp>
    <dsp:sp modelId="{189A3CFA-B978-402C-9396-8A317213B4D3}">
      <dsp:nvSpPr>
        <dsp:cNvPr id="0" name=""/>
        <dsp:cNvSpPr/>
      </dsp:nvSpPr>
      <dsp:spPr>
        <a:xfrm>
          <a:off x="4743337" y="1227976"/>
          <a:ext cx="3215957" cy="32159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FFC000"/>
              </a:solidFill>
            </a:rPr>
            <a:t>Exames</a:t>
          </a:r>
        </a:p>
      </dsp:txBody>
      <dsp:txXfrm>
        <a:off x="5214303" y="1698942"/>
        <a:ext cx="2274025" cy="2274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3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966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109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817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3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6.png"/><Relationship Id="rId30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77" y="4152900"/>
            <a:ext cx="11055585" cy="4508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137" y="812361"/>
            <a:ext cx="3806326" cy="16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800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820" y="9546550"/>
            <a:ext cx="8821122" cy="4169450"/>
          </a:xfrm>
          <a:prstGeom prst="rect">
            <a:avLst/>
          </a:prstGeom>
        </p:spPr>
      </p:pic>
      <p:pic>
        <p:nvPicPr>
          <p:cNvPr id="127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92" y="195279"/>
            <a:ext cx="3256149" cy="132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21347546" y="2827139"/>
            <a:ext cx="2199922" cy="23867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9754023" y="5203322"/>
            <a:ext cx="836569" cy="9075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8144304" y="6332254"/>
            <a:ext cx="623174" cy="6760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t="58226" r="19056" b="16622"/>
          <a:stretch/>
        </p:blipFill>
        <p:spPr>
          <a:xfrm>
            <a:off x="21648047" y="5350001"/>
            <a:ext cx="2489548" cy="21703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8455891" y="6383229"/>
            <a:ext cx="4837329" cy="5248046"/>
          </a:xfrm>
          <a:prstGeom prst="rect">
            <a:avLst/>
          </a:prstGeom>
        </p:spPr>
      </p:pic>
      <p:pic>
        <p:nvPicPr>
          <p:cNvPr id="17" name="Imagem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E9506330-48CA-E241-BAAE-F844B5B6F7CC}"/>
              </a:ext>
            </a:extLst>
          </p:cNvPr>
          <p:cNvSpPr txBox="1">
            <a:spLocks/>
          </p:cNvSpPr>
          <p:nvPr/>
        </p:nvSpPr>
        <p:spPr>
          <a:xfrm>
            <a:off x="5324133" y="742414"/>
            <a:ext cx="18563272" cy="15090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 do Conecte SUS para o COVID-19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2A25C8-DCFF-EA44-8B34-97427093A8D4}"/>
              </a:ext>
            </a:extLst>
          </p:cNvPr>
          <p:cNvSpPr txBox="1"/>
          <p:nvPr/>
        </p:nvSpPr>
        <p:spPr>
          <a:xfrm>
            <a:off x="4954772" y="3558205"/>
            <a:ext cx="13501119" cy="5642570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 estratégia de imunização da COVID-19  será sustentada pelo Programa Conecte SUS. A proposta é que </a:t>
            </a:r>
            <a:r>
              <a:rPr lang="pt-BR" sz="4800" dirty="0">
                <a:latin typeface="Calibri" panose="020F0502020204030204" pitchFamily="34" charset="0"/>
                <a:cs typeface="Calibri" panose="020F0502020204030204" pitchFamily="34" charset="0"/>
              </a:rPr>
              <a:t>tenhamos o comprovante de vacinação registrado na </a:t>
            </a:r>
            <a:r>
              <a:rPr lang="pt-BR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Carteira Digital de Vacinação</a:t>
            </a:r>
            <a:r>
              <a:rPr lang="pt-BR" sz="4800" dirty="0">
                <a:latin typeface="Calibri" panose="020F0502020204030204" pitchFamily="34" charset="0"/>
                <a:cs typeface="Calibri" panose="020F0502020204030204" pitchFamily="34" charset="0"/>
              </a:rPr>
              <a:t>, disponível no aplicativo Conecte SUS/Cidadão.</a:t>
            </a:r>
            <a:endParaRPr kumimoji="0" lang="pt-BR" sz="4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1612" r="25883" b="20151"/>
          <a:stretch/>
        </p:blipFill>
        <p:spPr>
          <a:xfrm>
            <a:off x="973939" y="6662454"/>
            <a:ext cx="4659924" cy="7053546"/>
          </a:xfrm>
          <a:prstGeom prst="rect">
            <a:avLst/>
          </a:prstGeom>
        </p:spPr>
      </p:pic>
      <p:pic>
        <p:nvPicPr>
          <p:cNvPr id="16" name="Untitled 3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33" y="10302815"/>
            <a:ext cx="1488588" cy="32141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8010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/>
          <a:stretch/>
        </p:blipFill>
        <p:spPr>
          <a:xfrm>
            <a:off x="-29497" y="0"/>
            <a:ext cx="15719841" cy="13716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820" y="9546550"/>
            <a:ext cx="8821122" cy="4169450"/>
          </a:xfrm>
          <a:prstGeom prst="rect">
            <a:avLst/>
          </a:prstGeom>
        </p:spPr>
      </p:pic>
      <p:pic>
        <p:nvPicPr>
          <p:cNvPr id="127" name="Imagem" descr="Imag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92" y="195279"/>
            <a:ext cx="3256149" cy="132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21347546" y="2827139"/>
            <a:ext cx="2199922" cy="23867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9754023" y="5203322"/>
            <a:ext cx="836569" cy="9075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8144304" y="6332254"/>
            <a:ext cx="623174" cy="6760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t="58226" r="19056" b="16622"/>
          <a:stretch/>
        </p:blipFill>
        <p:spPr>
          <a:xfrm>
            <a:off x="21648047" y="5350001"/>
            <a:ext cx="2489548" cy="21703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2038" r="53379" b="35412"/>
          <a:stretch/>
        </p:blipFill>
        <p:spPr>
          <a:xfrm>
            <a:off x="18455891" y="6383229"/>
            <a:ext cx="4837329" cy="5248046"/>
          </a:xfrm>
          <a:prstGeom prst="rect">
            <a:avLst/>
          </a:prstGeom>
        </p:spPr>
      </p:pic>
      <p:pic>
        <p:nvPicPr>
          <p:cNvPr id="17" name="Image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E9506330-48CA-E241-BAAE-F844B5B6F7CC}"/>
              </a:ext>
            </a:extLst>
          </p:cNvPr>
          <p:cNvSpPr txBox="1">
            <a:spLocks/>
          </p:cNvSpPr>
          <p:nvPr/>
        </p:nvSpPr>
        <p:spPr>
          <a:xfrm>
            <a:off x="7109533" y="490951"/>
            <a:ext cx="16930013" cy="27307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de </a:t>
            </a:r>
            <a:r>
              <a:rPr lang="pt-BR" sz="7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Milhões </a:t>
            </a:r>
            <a:r>
              <a:rPr lang="pt-BR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resultados de exames de </a:t>
            </a:r>
            <a:r>
              <a:rPr lang="pt-BR" sz="7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no </a:t>
            </a:r>
            <a:r>
              <a:rPr lang="pt-BR" sz="7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pt-BR" sz="7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Conecte SUS Cidadão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2A25C8-DCFF-EA44-8B34-97427093A8D4}"/>
              </a:ext>
            </a:extLst>
          </p:cNvPr>
          <p:cNvSpPr txBox="1"/>
          <p:nvPr/>
        </p:nvSpPr>
        <p:spPr>
          <a:xfrm>
            <a:off x="4880791" y="4422091"/>
            <a:ext cx="8188725" cy="6196568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Calibri" panose="020F0502020204030204" pitchFamily="34" charset="0"/>
                <a:cs typeface="Calibri" panose="020F0502020204030204" pitchFamily="34" charset="0"/>
              </a:rPr>
              <a:t>O programa Conecte SUS já disponibilizou mais de </a:t>
            </a:r>
            <a:r>
              <a:rPr lang="pt-BR" sz="4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Milhões de Resultados</a:t>
            </a:r>
            <a:r>
              <a:rPr lang="pt-BR" sz="4400" dirty="0">
                <a:latin typeface="Calibri" panose="020F0502020204030204" pitchFamily="34" charset="0"/>
                <a:cs typeface="Calibri" panose="020F0502020204030204" pitchFamily="34" charset="0"/>
              </a:rPr>
              <a:t> de exames de COVID-19 no </a:t>
            </a:r>
            <a:r>
              <a:rPr lang="pt-BR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pt-BR" sz="4400" dirty="0">
                <a:latin typeface="Calibri" panose="020F0502020204030204" pitchFamily="34" charset="0"/>
                <a:cs typeface="Calibri" panose="020F0502020204030204" pitchFamily="34" charset="0"/>
              </a:rPr>
              <a:t> Conecte SUS Cidadão, após a integração da RNDS com os laboratórios clínicos. </a:t>
            </a:r>
            <a:endParaRPr kumimoji="0" lang="pt-BR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799" y="2827139"/>
            <a:ext cx="4334585" cy="938687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855136" y="12114207"/>
            <a:ext cx="12192000" cy="11430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 número segue aumentando após a publicação da portaria nº 1.792, publicada no Diário Oficial da União (DOU) no dia 21 de julho de 2020.</a:t>
            </a:r>
          </a:p>
        </p:txBody>
      </p:sp>
    </p:spTree>
    <p:extLst>
      <p:ext uri="{BB962C8B-B14F-4D97-AF65-F5344CB8AC3E}">
        <p14:creationId xmlns:p14="http://schemas.microsoft.com/office/powerpoint/2010/main" val="2745098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ixaDeTexto 15">
            <a:extLst>
              <a:ext uri="{FF2B5EF4-FFF2-40B4-BE49-F238E27FC236}">
                <a16:creationId xmlns:a16="http://schemas.microsoft.com/office/drawing/2014/main" id="{EFBC3D9A-A46F-844E-9BAD-6E7984FE0319}"/>
              </a:ext>
            </a:extLst>
          </p:cNvPr>
          <p:cNvSpPr txBox="1"/>
          <p:nvPr/>
        </p:nvSpPr>
        <p:spPr>
          <a:xfrm>
            <a:off x="5690963" y="5633183"/>
            <a:ext cx="13002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>Departamento de Informática do SUS </a:t>
            </a:r>
            <a:r>
              <a:rPr lang="pt-BR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>DATASUS/SE/MS</a:t>
            </a:r>
            <a:endParaRPr lang="pt-BR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896894-7DDE-FF42-B334-4AF9660A8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200" y="826693"/>
            <a:ext cx="4160520" cy="17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40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m" descr="Imagem">
            <a:extLst>
              <a:ext uri="{FF2B5EF4-FFF2-40B4-BE49-F238E27FC236}">
                <a16:creationId xmlns:a16="http://schemas.microsoft.com/office/drawing/2014/main" id="{59C194FA-874F-D44C-84DA-139FF7BBD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10" y="846667"/>
            <a:ext cx="4083850" cy="16655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28409FA-122C-294F-A148-B54A7D40B2AE}"/>
              </a:ext>
            </a:extLst>
          </p:cNvPr>
          <p:cNvSpPr txBox="1"/>
          <p:nvPr/>
        </p:nvSpPr>
        <p:spPr>
          <a:xfrm>
            <a:off x="2220385" y="4191787"/>
            <a:ext cx="19943230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É um programa de </a:t>
            </a:r>
            <a:r>
              <a:rPr lang="pt-BR" sz="6600" dirty="0"/>
              <a:t>governo que materializa a Estratégia de Saúde Digital para o Brasil, potencializando a troca de informação de saúde entre todos os pontos da </a:t>
            </a:r>
            <a:r>
              <a:rPr lang="pt-BR" sz="6600" dirty="0">
                <a:solidFill>
                  <a:srgbClr val="FFFF00"/>
                </a:solidFill>
              </a:rPr>
              <a:t>Rede de Atenção em Saúde</a:t>
            </a:r>
            <a:r>
              <a:rPr lang="pt-BR" sz="6600" dirty="0"/>
              <a:t> (pública e privada) , permitindo a </a:t>
            </a:r>
            <a:r>
              <a:rPr lang="pt-BR" sz="6600" dirty="0">
                <a:solidFill>
                  <a:srgbClr val="FFFF00"/>
                </a:solidFill>
              </a:rPr>
              <a:t>continuidade e transição</a:t>
            </a:r>
            <a:r>
              <a:rPr lang="pt-BR" sz="6600" dirty="0"/>
              <a:t> do cuidado.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72575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98" y="5208639"/>
            <a:ext cx="5859700" cy="238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2" y="3627329"/>
            <a:ext cx="6244334" cy="6461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73" y="5062321"/>
            <a:ext cx="3806388" cy="1409216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334" y="3615264"/>
            <a:ext cx="2366133" cy="12732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67" y="5766929"/>
            <a:ext cx="2367013" cy="12732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333" y="7918594"/>
            <a:ext cx="2366133" cy="1273260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665F90C9-7E06-3549-B638-584E8E08B1B2}"/>
              </a:ext>
            </a:extLst>
          </p:cNvPr>
          <p:cNvCxnSpPr/>
          <p:nvPr/>
        </p:nvCxnSpPr>
        <p:spPr>
          <a:xfrm>
            <a:off x="10762946" y="829733"/>
            <a:ext cx="0" cy="12008443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981C4C9D-4D5A-9547-AA53-A2F5EB81A6D8}"/>
              </a:ext>
            </a:extLst>
          </p:cNvPr>
          <p:cNvSpPr txBox="1">
            <a:spLocks/>
          </p:cNvSpPr>
          <p:nvPr/>
        </p:nvSpPr>
        <p:spPr>
          <a:xfrm>
            <a:off x="282363" y="1059137"/>
            <a:ext cx="10198221" cy="1509055"/>
          </a:xfrm>
          <a:prstGeom prst="rect">
            <a:avLst/>
          </a:prstGeom>
        </p:spPr>
        <p:txBody>
          <a:bodyPr vert="horz" lIns="0" tIns="0" rIns="0" bIns="0" rtlCol="0" anchor="t">
            <a:normAutofit fontScale="62500" lnSpcReduction="200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598" b="1" dirty="0">
                <a:solidFill>
                  <a:srgbClr val="FFFFFF"/>
                </a:solidFill>
                <a:latin typeface="+mn-lt"/>
              </a:rPr>
              <a:t>Arquitetura </a:t>
            </a:r>
          </a:p>
          <a:p>
            <a:pPr algn="ctr"/>
            <a:r>
              <a:rPr lang="pt-BR" sz="9598" b="1" dirty="0">
                <a:solidFill>
                  <a:srgbClr val="FFFFFF"/>
                </a:solidFill>
                <a:latin typeface="+mn-lt"/>
              </a:rPr>
              <a:t>Tecnológica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C60ADCE-306A-9740-A374-6236C85D3D9B}"/>
              </a:ext>
            </a:extLst>
          </p:cNvPr>
          <p:cNvSpPr txBox="1">
            <a:spLocks/>
          </p:cNvSpPr>
          <p:nvPr/>
        </p:nvSpPr>
        <p:spPr>
          <a:xfrm>
            <a:off x="12474363" y="1242783"/>
            <a:ext cx="10198221" cy="1670538"/>
          </a:xfrm>
          <a:prstGeom prst="rect">
            <a:avLst/>
          </a:prstGeom>
        </p:spPr>
        <p:txBody>
          <a:bodyPr vert="horz" lIns="0" tIns="0" rIns="0" bIns="0" rtlCol="0" anchor="t">
            <a:normAutofit fontScale="47500" lnSpcReduction="200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598" b="1" dirty="0">
                <a:solidFill>
                  <a:srgbClr val="FFFFFF"/>
                </a:solidFill>
                <a:latin typeface="+mn-lt"/>
              </a:rPr>
              <a:t>Materialização da Disponibilidade da Informação em Saúde</a:t>
            </a:r>
          </a:p>
        </p:txBody>
      </p:sp>
    </p:spTree>
    <p:extLst>
      <p:ext uri="{BB962C8B-B14F-4D97-AF65-F5344CB8AC3E}">
        <p14:creationId xmlns:p14="http://schemas.microsoft.com/office/powerpoint/2010/main" val="10470638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mponentes da Rede Nacional de Dados em Saúde"/>
          <p:cNvSpPr txBox="1">
            <a:spLocks noGrp="1"/>
          </p:cNvSpPr>
          <p:nvPr>
            <p:ph type="title" idx="4294967295"/>
          </p:nvPr>
        </p:nvSpPr>
        <p:spPr>
          <a:xfrm>
            <a:off x="2343793" y="651313"/>
            <a:ext cx="20421842" cy="1941271"/>
          </a:xfrm>
          <a:prstGeom prst="rect">
            <a:avLst/>
          </a:prstGeom>
          <a:effectLst>
            <a:outerShdw blurRad="203200" dist="50800" dir="5400000" rotWithShape="0">
              <a:srgbClr val="000000">
                <a:alpha val="9092"/>
              </a:srgbClr>
            </a:outerShdw>
          </a:effectLst>
        </p:spPr>
        <p:txBody>
          <a:bodyPr anchor="ctr">
            <a:normAutofit/>
          </a:bodyPr>
          <a:lstStyle>
            <a:lvl1pPr algn="ctr" defTabSz="1462908">
              <a:lnSpc>
                <a:spcPct val="100000"/>
              </a:lnSpc>
              <a:defRPr sz="6640" spc="-368">
                <a:solidFill>
                  <a:srgbClr val="4A9EEB"/>
                </a:solidFill>
              </a:defRPr>
            </a:lvl1pPr>
          </a:lstStyle>
          <a:p>
            <a:pPr algn="r"/>
            <a:r>
              <a:rPr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Componentes</a:t>
            </a:r>
            <a:r>
              <a:rPr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Rede Nacional de Dados em Saúde</a:t>
            </a:r>
          </a:p>
        </p:txBody>
      </p:sp>
      <p:sp>
        <p:nvSpPr>
          <p:cNvPr id="15" name="Rectangle 10"/>
          <p:cNvSpPr/>
          <p:nvPr/>
        </p:nvSpPr>
        <p:spPr>
          <a:xfrm>
            <a:off x="2686814" y="4169855"/>
            <a:ext cx="5853172" cy="3800563"/>
          </a:xfrm>
          <a:prstGeom prst="rect">
            <a:avLst/>
          </a:prstGeom>
          <a:ln w="50800">
            <a:solidFill>
              <a:srgbClr val="4A9EEB"/>
            </a:solidFill>
            <a:miter/>
          </a:ln>
        </p:spPr>
        <p:txBody>
          <a:bodyPr lIns="45719" rIns="45719" anchor="ctr"/>
          <a:lstStyle/>
          <a:p>
            <a:pPr algn="ctr" defTabSz="914330">
              <a:defRPr sz="1800">
                <a:solidFill>
                  <a:srgbClr val="088DCA"/>
                </a:solidFill>
              </a:defRPr>
            </a:pPr>
            <a:endParaRPr/>
          </a:p>
        </p:txBody>
      </p:sp>
      <p:sp>
        <p:nvSpPr>
          <p:cNvPr id="16" name="TextBox 7"/>
          <p:cNvSpPr txBox="1"/>
          <p:nvPr/>
        </p:nvSpPr>
        <p:spPr>
          <a:xfrm>
            <a:off x="3636605" y="6350000"/>
            <a:ext cx="3953590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Resumo</a:t>
            </a:r>
            <a:r>
              <a:rPr sz="3600" dirty="0">
                <a:latin typeface="Calibri" panose="020F0502020204030204" pitchFamily="34" charset="0"/>
                <a:cs typeface="Calibri" panose="020F0502020204030204" pitchFamily="34" charset="0"/>
              </a:rPr>
              <a:t> de</a:t>
            </a:r>
          </a:p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Atendimento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junto Mínimo de Dados"/>
          <p:cNvSpPr txBox="1"/>
          <p:nvPr/>
        </p:nvSpPr>
        <p:spPr>
          <a:xfrm>
            <a:off x="10215205" y="2090171"/>
            <a:ext cx="12583732" cy="10048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636">
              <a:lnSpc>
                <a:spcPct val="110000"/>
              </a:lnSpc>
              <a:defRPr sz="5100" cap="all" spc="459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r"/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Conjunto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Mínimo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de Dados</a:t>
            </a:r>
          </a:p>
        </p:txBody>
      </p:sp>
      <p:sp>
        <p:nvSpPr>
          <p:cNvPr id="18" name="Rectangle 10"/>
          <p:cNvSpPr/>
          <p:nvPr/>
        </p:nvSpPr>
        <p:spPr>
          <a:xfrm>
            <a:off x="9265414" y="4169855"/>
            <a:ext cx="5853172" cy="3800563"/>
          </a:xfrm>
          <a:prstGeom prst="rect">
            <a:avLst/>
          </a:prstGeom>
          <a:ln w="50800">
            <a:solidFill>
              <a:srgbClr val="4A9EEB"/>
            </a:solidFill>
            <a:miter/>
          </a:ln>
        </p:spPr>
        <p:txBody>
          <a:bodyPr lIns="45719" rIns="45719" anchor="ctr"/>
          <a:lstStyle/>
          <a:p>
            <a:pPr algn="ctr" defTabSz="914330">
              <a:defRPr sz="1800">
                <a:solidFill>
                  <a:srgbClr val="088DCA"/>
                </a:solidFill>
              </a:defRPr>
            </a:pPr>
            <a:endParaRPr/>
          </a:p>
        </p:txBody>
      </p:sp>
      <p:sp>
        <p:nvSpPr>
          <p:cNvPr id="19" name="TextBox 7"/>
          <p:cNvSpPr txBox="1"/>
          <p:nvPr/>
        </p:nvSpPr>
        <p:spPr>
          <a:xfrm>
            <a:off x="10215205" y="6350000"/>
            <a:ext cx="3953590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Sumário</a:t>
            </a:r>
          </a:p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de Alta</a:t>
            </a:r>
          </a:p>
        </p:txBody>
      </p:sp>
      <p:sp>
        <p:nvSpPr>
          <p:cNvPr id="20" name="Rectangle 10"/>
          <p:cNvSpPr/>
          <p:nvPr/>
        </p:nvSpPr>
        <p:spPr>
          <a:xfrm>
            <a:off x="15844014" y="4169855"/>
            <a:ext cx="5853172" cy="3800563"/>
          </a:xfrm>
          <a:prstGeom prst="rect">
            <a:avLst/>
          </a:prstGeom>
          <a:ln w="50800">
            <a:solidFill>
              <a:srgbClr val="4A9EEB"/>
            </a:solidFill>
            <a:miter/>
          </a:ln>
        </p:spPr>
        <p:txBody>
          <a:bodyPr lIns="45719" rIns="45719" anchor="ctr"/>
          <a:lstStyle/>
          <a:p>
            <a:pPr algn="ctr" defTabSz="914330">
              <a:defRPr sz="1800">
                <a:solidFill>
                  <a:srgbClr val="088DCA"/>
                </a:solidFill>
              </a:defRPr>
            </a:pPr>
            <a:endParaRPr/>
          </a:p>
        </p:txBody>
      </p:sp>
      <p:sp>
        <p:nvSpPr>
          <p:cNvPr id="21" name="TextBox 7"/>
          <p:cNvSpPr txBox="1"/>
          <p:nvPr/>
        </p:nvSpPr>
        <p:spPr>
          <a:xfrm>
            <a:off x="16793805" y="6565900"/>
            <a:ext cx="3953591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Imunização</a:t>
            </a:r>
          </a:p>
        </p:txBody>
      </p:sp>
      <p:sp>
        <p:nvSpPr>
          <p:cNvPr id="22" name="Rectangle 10"/>
          <p:cNvSpPr/>
          <p:nvPr/>
        </p:nvSpPr>
        <p:spPr>
          <a:xfrm>
            <a:off x="5976114" y="8632140"/>
            <a:ext cx="5853172" cy="3800563"/>
          </a:xfrm>
          <a:prstGeom prst="rect">
            <a:avLst/>
          </a:prstGeom>
          <a:ln w="50800">
            <a:solidFill>
              <a:srgbClr val="4A9EEB"/>
            </a:solidFill>
            <a:miter/>
          </a:ln>
        </p:spPr>
        <p:txBody>
          <a:bodyPr lIns="45719" rIns="45719" anchor="ctr"/>
          <a:lstStyle/>
          <a:p>
            <a:pPr algn="ctr" defTabSz="914330">
              <a:defRPr sz="1800">
                <a:solidFill>
                  <a:srgbClr val="088DCA"/>
                </a:solidFill>
              </a:defRPr>
            </a:pPr>
            <a:endParaRPr/>
          </a:p>
        </p:txBody>
      </p:sp>
      <p:sp>
        <p:nvSpPr>
          <p:cNvPr id="23" name="TextBox 7"/>
          <p:cNvSpPr txBox="1"/>
          <p:nvPr/>
        </p:nvSpPr>
        <p:spPr>
          <a:xfrm>
            <a:off x="6925906" y="10812284"/>
            <a:ext cx="3953591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Medicamentos</a:t>
            </a:r>
          </a:p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dispensados</a:t>
            </a:r>
          </a:p>
        </p:txBody>
      </p:sp>
      <p:sp>
        <p:nvSpPr>
          <p:cNvPr id="24" name="Rectangle 10"/>
          <p:cNvSpPr/>
          <p:nvPr/>
        </p:nvSpPr>
        <p:spPr>
          <a:xfrm>
            <a:off x="12554714" y="8632140"/>
            <a:ext cx="5853172" cy="3800563"/>
          </a:xfrm>
          <a:prstGeom prst="rect">
            <a:avLst/>
          </a:prstGeom>
          <a:noFill/>
          <a:ln w="50800">
            <a:solidFill>
              <a:srgbClr val="4A9EEB"/>
            </a:solidFill>
            <a:miter/>
          </a:ln>
        </p:spPr>
        <p:txBody>
          <a:bodyPr lIns="45719" rIns="45719" anchor="ctr"/>
          <a:lstStyle/>
          <a:p>
            <a:pPr algn="ctr" defTabSz="914330">
              <a:defRPr sz="1800">
                <a:solidFill>
                  <a:srgbClr val="088DCA"/>
                </a:solidFill>
              </a:defRPr>
            </a:pPr>
            <a:endParaRPr/>
          </a:p>
        </p:txBody>
      </p:sp>
      <p:sp>
        <p:nvSpPr>
          <p:cNvPr id="25" name="TextBox 7"/>
          <p:cNvSpPr txBox="1"/>
          <p:nvPr/>
        </p:nvSpPr>
        <p:spPr>
          <a:xfrm>
            <a:off x="13504506" y="10812285"/>
            <a:ext cx="3953591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Exames</a:t>
            </a:r>
          </a:p>
          <a:p>
            <a: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600">
                <a:latin typeface="Calibri" panose="020F0502020204030204" pitchFamily="34" charset="0"/>
                <a:cs typeface="Calibri" panose="020F0502020204030204" pitchFamily="34" charset="0"/>
              </a:rPr>
              <a:t>realizados</a:t>
            </a:r>
          </a:p>
        </p:txBody>
      </p:sp>
      <p:pic>
        <p:nvPicPr>
          <p:cNvPr id="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6556" y="4936661"/>
            <a:ext cx="1208088" cy="120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77" y="4936661"/>
            <a:ext cx="1142846" cy="957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831" y="4838883"/>
            <a:ext cx="1153138" cy="115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1969" y="9275560"/>
            <a:ext cx="1099262" cy="109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4099" y="9221683"/>
            <a:ext cx="914402" cy="115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CA038167-592E-9145-A83E-80950C9D0C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46" y="651313"/>
            <a:ext cx="4567885" cy="16933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42632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BD5B21-FF91-42E5-83B9-13070079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39" y="2681932"/>
            <a:ext cx="6575640" cy="9757162"/>
          </a:xfrm>
          <a:noFill/>
          <a:ln w="19050">
            <a:noFill/>
          </a:ln>
        </p:spPr>
        <p:txBody>
          <a:bodyPr wrap="square" anchor="t">
            <a:normAutofit fontScale="90000"/>
          </a:bodyPr>
          <a:lstStyle/>
          <a:p>
            <a:pPr algn="l"/>
            <a:r>
              <a:rPr lang="pt-BR" sz="4800" dirty="0">
                <a:solidFill>
                  <a:schemeClr val="tx1"/>
                </a:solidFill>
              </a:rPr>
              <a:t>A RNDS é a Rede que conectará os atores e dados em saúde de todo o país, estabelecendo o conceito de </a:t>
            </a:r>
            <a:r>
              <a:rPr lang="pt-BR" sz="4800" b="1" dirty="0">
                <a:solidFill>
                  <a:srgbClr val="FFFF00"/>
                </a:solidFill>
              </a:rPr>
              <a:t>Plataforma Nacional de Inovação, Informação e Serviços Digitais de Saúde</a:t>
            </a:r>
            <a:r>
              <a:rPr lang="pt-BR" sz="4800" dirty="0">
                <a:solidFill>
                  <a:schemeClr val="bg1"/>
                </a:solidFill>
                <a:cs typeface="Helvetica" panose="020B0604020202020204" pitchFamily="34" charset="0"/>
              </a:rPr>
              <a:t>.</a:t>
            </a:r>
            <a:br>
              <a:rPr lang="pt-BR" sz="4800" dirty="0">
                <a:solidFill>
                  <a:schemeClr val="bg1"/>
                </a:solidFill>
                <a:cs typeface="Helvetica" panose="020B0604020202020204" pitchFamily="34" charset="0"/>
              </a:rPr>
            </a:br>
            <a:br>
              <a:rPr lang="pt-BR" sz="4800" dirty="0">
                <a:solidFill>
                  <a:schemeClr val="bg1"/>
                </a:solidFill>
                <a:cs typeface="Helvetica" panose="020B0604020202020204" pitchFamily="34" charset="0"/>
              </a:rPr>
            </a:br>
            <a:r>
              <a:rPr lang="pt-BR" sz="4800" b="1" dirty="0">
                <a:solidFill>
                  <a:srgbClr val="FFFF00"/>
                </a:solidFill>
                <a:cs typeface="Helvetica" panose="020B0604020202020204" pitchFamily="34" charset="0"/>
              </a:rPr>
              <a:t>Não é um sistema de informação</a:t>
            </a:r>
            <a:r>
              <a:rPr lang="pt-BR" sz="4800" dirty="0">
                <a:solidFill>
                  <a:srgbClr val="FFFF00"/>
                </a:solidFill>
                <a:cs typeface="Helvetica" panose="020B0604020202020204" pitchFamily="34" charset="0"/>
              </a:rPr>
              <a:t>, </a:t>
            </a:r>
            <a:r>
              <a:rPr lang="pt-BR" sz="4800" dirty="0">
                <a:solidFill>
                  <a:schemeClr val="tx1"/>
                </a:solidFill>
                <a:cs typeface="Helvetica" panose="020B0604020202020204" pitchFamily="34" charset="0"/>
              </a:rPr>
              <a:t>mas um mecanismo para conectar qualquer sistema de informação!</a:t>
            </a:r>
            <a:endParaRPr lang="pt-BR" sz="4800" b="1" dirty="0">
              <a:solidFill>
                <a:schemeClr val="tx1"/>
              </a:solidFill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60E30382-7026-4713-84B9-F1ACFEC120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289682" y="12711178"/>
            <a:ext cx="413575" cy="471924"/>
          </a:xfrm>
          <a:prstGeom prst="rect">
            <a:avLst/>
          </a:prstGeom>
        </p:spPr>
        <p:txBody>
          <a:bodyPr/>
          <a:lstStyle/>
          <a:p>
            <a:pPr defTabSz="1828344">
              <a:defRPr/>
            </a:pPr>
            <a:fld id="{0595C255-9137-49F9-9910-C5E91A6F32F2}" type="slidenum">
              <a:rPr lang="pt-BR">
                <a:solidFill>
                  <a:srgbClr val="002060">
                    <a:tint val="75000"/>
                  </a:srgbClr>
                </a:solidFill>
                <a:latin typeface="Calibri"/>
              </a:rPr>
              <a:pPr defTabSz="1828344">
                <a:defRPr/>
              </a:pPr>
              <a:t>5</a:t>
            </a:fld>
            <a:endParaRPr lang="pt-BR">
              <a:solidFill>
                <a:srgbClr val="00206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34" name="Graphic 93" descr="Group">
            <a:extLst>
              <a:ext uri="{FF2B5EF4-FFF2-40B4-BE49-F238E27FC236}">
                <a16:creationId xmlns:a16="http://schemas.microsoft.com/office/drawing/2014/main" id="{7CA53AFE-671A-4E97-8B3A-FF8D5ECC8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6768" y="5081725"/>
            <a:ext cx="1828324" cy="1828324"/>
          </a:xfrm>
          <a:prstGeom prst="rect">
            <a:avLst/>
          </a:prstGeom>
        </p:spPr>
      </p:pic>
      <p:pic>
        <p:nvPicPr>
          <p:cNvPr id="35" name="Graphic 94" descr="City">
            <a:extLst>
              <a:ext uri="{FF2B5EF4-FFF2-40B4-BE49-F238E27FC236}">
                <a16:creationId xmlns:a16="http://schemas.microsoft.com/office/drawing/2014/main" id="{FC24CC7B-D916-47E6-B805-8F68C5AEE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51498" y="1116435"/>
            <a:ext cx="1828324" cy="1828324"/>
          </a:xfrm>
          <a:prstGeom prst="rect">
            <a:avLst/>
          </a:prstGeom>
        </p:spPr>
      </p:pic>
      <p:pic>
        <p:nvPicPr>
          <p:cNvPr id="36" name="Graphic 95" descr="Flask">
            <a:extLst>
              <a:ext uri="{FF2B5EF4-FFF2-40B4-BE49-F238E27FC236}">
                <a16:creationId xmlns:a16="http://schemas.microsoft.com/office/drawing/2014/main" id="{4954933F-76BF-488E-B601-D8E2A45DC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5924" y="7764271"/>
            <a:ext cx="1828324" cy="1828324"/>
          </a:xfrm>
          <a:prstGeom prst="rect">
            <a:avLst/>
          </a:prstGeom>
        </p:spPr>
      </p:pic>
      <p:pic>
        <p:nvPicPr>
          <p:cNvPr id="37" name="Graphic 96" descr="Ambulance">
            <a:extLst>
              <a:ext uri="{FF2B5EF4-FFF2-40B4-BE49-F238E27FC236}">
                <a16:creationId xmlns:a16="http://schemas.microsoft.com/office/drawing/2014/main" id="{30184D99-5191-4E34-BDC6-7428FA71B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301532" y="9721101"/>
            <a:ext cx="1828324" cy="1828324"/>
          </a:xfrm>
          <a:prstGeom prst="rect">
            <a:avLst/>
          </a:prstGeom>
          <a:ln>
            <a:noFill/>
          </a:ln>
        </p:spPr>
      </p:pic>
      <p:pic>
        <p:nvPicPr>
          <p:cNvPr id="38" name="Graphic 97" descr="Hospital">
            <a:extLst>
              <a:ext uri="{FF2B5EF4-FFF2-40B4-BE49-F238E27FC236}">
                <a16:creationId xmlns:a16="http://schemas.microsoft.com/office/drawing/2014/main" id="{03528D5A-4EAF-4F47-8EBE-91F750C5F3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43004" y="709607"/>
            <a:ext cx="1828324" cy="1828324"/>
          </a:xfrm>
          <a:prstGeom prst="rect">
            <a:avLst/>
          </a:prstGeom>
        </p:spPr>
      </p:pic>
      <p:pic>
        <p:nvPicPr>
          <p:cNvPr id="39" name="Graphic 98" descr="Medicine">
            <a:extLst>
              <a:ext uri="{FF2B5EF4-FFF2-40B4-BE49-F238E27FC236}">
                <a16:creationId xmlns:a16="http://schemas.microsoft.com/office/drawing/2014/main" id="{6270EEA7-682A-4927-9E1F-0A82A7C945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054118" y="10187907"/>
            <a:ext cx="1828324" cy="1828324"/>
          </a:xfrm>
          <a:prstGeom prst="rect">
            <a:avLst/>
          </a:prstGeom>
        </p:spPr>
      </p:pic>
      <p:pic>
        <p:nvPicPr>
          <p:cNvPr id="40" name="Graphic 100" descr="Office worker">
            <a:extLst>
              <a:ext uri="{FF2B5EF4-FFF2-40B4-BE49-F238E27FC236}">
                <a16:creationId xmlns:a16="http://schemas.microsoft.com/office/drawing/2014/main" id="{CA178CCB-3CC6-41EB-A2CD-870F29D24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309220" y="10089245"/>
            <a:ext cx="1828324" cy="1828324"/>
          </a:xfrm>
          <a:prstGeom prst="rect">
            <a:avLst/>
          </a:prstGeom>
        </p:spPr>
      </p:pic>
      <p:pic>
        <p:nvPicPr>
          <p:cNvPr id="41" name="Graphic 101" descr="Scientist">
            <a:extLst>
              <a:ext uri="{FF2B5EF4-FFF2-40B4-BE49-F238E27FC236}">
                <a16:creationId xmlns:a16="http://schemas.microsoft.com/office/drawing/2014/main" id="{AA5FB717-E258-48D8-BC65-527A1C8E90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74248" y="9578995"/>
            <a:ext cx="1828324" cy="1828324"/>
          </a:xfrm>
          <a:prstGeom prst="rect">
            <a:avLst/>
          </a:prstGeom>
        </p:spPr>
      </p:pic>
      <p:pic>
        <p:nvPicPr>
          <p:cNvPr id="42" name="Graphic 102" descr="Woman with baby">
            <a:extLst>
              <a:ext uri="{FF2B5EF4-FFF2-40B4-BE49-F238E27FC236}">
                <a16:creationId xmlns:a16="http://schemas.microsoft.com/office/drawing/2014/main" id="{C756AF52-77F5-438D-9D3F-1B13ABAB1D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730968" y="1651807"/>
            <a:ext cx="1739564" cy="1739564"/>
          </a:xfrm>
          <a:prstGeom prst="rect">
            <a:avLst/>
          </a:prstGeom>
        </p:spPr>
      </p:pic>
      <p:pic>
        <p:nvPicPr>
          <p:cNvPr id="43" name="Graphic 103" descr="Internet">
            <a:extLst>
              <a:ext uri="{FF2B5EF4-FFF2-40B4-BE49-F238E27FC236}">
                <a16:creationId xmlns:a16="http://schemas.microsoft.com/office/drawing/2014/main" id="{91C01AED-6A86-4E03-B21F-43F690A84C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0605070" y="3690327"/>
            <a:ext cx="1828324" cy="1828324"/>
          </a:xfrm>
          <a:prstGeom prst="rect">
            <a:avLst/>
          </a:prstGeom>
        </p:spPr>
      </p:pic>
      <p:sp>
        <p:nvSpPr>
          <p:cNvPr id="44" name="TextBox 104">
            <a:extLst>
              <a:ext uri="{FF2B5EF4-FFF2-40B4-BE49-F238E27FC236}">
                <a16:creationId xmlns:a16="http://schemas.microsoft.com/office/drawing/2014/main" id="{1805BB3B-0F19-4AC3-B1E5-1BB659AC57B9}"/>
              </a:ext>
            </a:extLst>
          </p:cNvPr>
          <p:cNvSpPr txBox="1"/>
          <p:nvPr/>
        </p:nvSpPr>
        <p:spPr>
          <a:xfrm>
            <a:off x="8314873" y="6535950"/>
            <a:ext cx="1781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Comunidades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de Usuários</a:t>
            </a:r>
          </a:p>
        </p:txBody>
      </p:sp>
      <p:sp>
        <p:nvSpPr>
          <p:cNvPr id="45" name="TextBox 105">
            <a:extLst>
              <a:ext uri="{FF2B5EF4-FFF2-40B4-BE49-F238E27FC236}">
                <a16:creationId xmlns:a16="http://schemas.microsoft.com/office/drawing/2014/main" id="{F201A6F6-96B6-4B38-9DE1-747D534C0B97}"/>
              </a:ext>
            </a:extLst>
          </p:cNvPr>
          <p:cNvSpPr txBox="1"/>
          <p:nvPr/>
        </p:nvSpPr>
        <p:spPr>
          <a:xfrm>
            <a:off x="8775225" y="9553920"/>
            <a:ext cx="1670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Laboratórios</a:t>
            </a:r>
          </a:p>
        </p:txBody>
      </p:sp>
      <p:sp>
        <p:nvSpPr>
          <p:cNvPr id="46" name="TextBox 106">
            <a:extLst>
              <a:ext uri="{FF2B5EF4-FFF2-40B4-BE49-F238E27FC236}">
                <a16:creationId xmlns:a16="http://schemas.microsoft.com/office/drawing/2014/main" id="{AD70D69D-1805-4BEE-9353-9EA6D58A798A}"/>
              </a:ext>
            </a:extLst>
          </p:cNvPr>
          <p:cNvSpPr txBox="1"/>
          <p:nvPr/>
        </p:nvSpPr>
        <p:spPr>
          <a:xfrm>
            <a:off x="10086633" y="11154682"/>
            <a:ext cx="26035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Centros de Pesquisa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e Desenvolvimento</a:t>
            </a:r>
          </a:p>
        </p:txBody>
      </p:sp>
      <p:sp>
        <p:nvSpPr>
          <p:cNvPr id="47" name="TextBox 107">
            <a:extLst>
              <a:ext uri="{FF2B5EF4-FFF2-40B4-BE49-F238E27FC236}">
                <a16:creationId xmlns:a16="http://schemas.microsoft.com/office/drawing/2014/main" id="{2F43AC67-B9C9-416E-B302-A47357087197}"/>
              </a:ext>
            </a:extLst>
          </p:cNvPr>
          <p:cNvSpPr txBox="1"/>
          <p:nvPr/>
        </p:nvSpPr>
        <p:spPr>
          <a:xfrm>
            <a:off x="13211261" y="11917570"/>
            <a:ext cx="1362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Farmácias</a:t>
            </a:r>
          </a:p>
        </p:txBody>
      </p:sp>
      <p:sp>
        <p:nvSpPr>
          <p:cNvPr id="48" name="TextBox 108">
            <a:extLst>
              <a:ext uri="{FF2B5EF4-FFF2-40B4-BE49-F238E27FC236}">
                <a16:creationId xmlns:a16="http://schemas.microsoft.com/office/drawing/2014/main" id="{01666FB6-9ABE-4588-8436-AF3767FE7D4A}"/>
              </a:ext>
            </a:extLst>
          </p:cNvPr>
          <p:cNvSpPr txBox="1"/>
          <p:nvPr/>
        </p:nvSpPr>
        <p:spPr>
          <a:xfrm>
            <a:off x="15613853" y="11635412"/>
            <a:ext cx="12250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Gestores</a:t>
            </a:r>
          </a:p>
        </p:txBody>
      </p:sp>
      <p:sp>
        <p:nvSpPr>
          <p:cNvPr id="49" name="TextBox 109">
            <a:extLst>
              <a:ext uri="{FF2B5EF4-FFF2-40B4-BE49-F238E27FC236}">
                <a16:creationId xmlns:a16="http://schemas.microsoft.com/office/drawing/2014/main" id="{4ADA7386-11DC-4C14-A98E-7A2F25166DC9}"/>
              </a:ext>
            </a:extLst>
          </p:cNvPr>
          <p:cNvSpPr txBox="1"/>
          <p:nvPr/>
        </p:nvSpPr>
        <p:spPr>
          <a:xfrm>
            <a:off x="18100480" y="11075895"/>
            <a:ext cx="21611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Atendimento de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Urgência e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Emergência</a:t>
            </a:r>
          </a:p>
        </p:txBody>
      </p:sp>
      <p:sp>
        <p:nvSpPr>
          <p:cNvPr id="50" name="TextBox 110">
            <a:extLst>
              <a:ext uri="{FF2B5EF4-FFF2-40B4-BE49-F238E27FC236}">
                <a16:creationId xmlns:a16="http://schemas.microsoft.com/office/drawing/2014/main" id="{CB92D240-5C09-4676-B87C-1BE53FFE6E1B}"/>
              </a:ext>
            </a:extLst>
          </p:cNvPr>
          <p:cNvSpPr txBox="1"/>
          <p:nvPr/>
        </p:nvSpPr>
        <p:spPr>
          <a:xfrm>
            <a:off x="20896705" y="9954668"/>
            <a:ext cx="1696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Saúde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Populacional</a:t>
            </a:r>
          </a:p>
        </p:txBody>
      </p:sp>
      <p:grpSp>
        <p:nvGrpSpPr>
          <p:cNvPr id="51" name="Graphic 19" descr="Group of people">
            <a:extLst>
              <a:ext uri="{FF2B5EF4-FFF2-40B4-BE49-F238E27FC236}">
                <a16:creationId xmlns:a16="http://schemas.microsoft.com/office/drawing/2014/main" id="{ECFCD188-8652-4313-A107-7DDEE3353179}"/>
              </a:ext>
            </a:extLst>
          </p:cNvPr>
          <p:cNvGrpSpPr/>
          <p:nvPr/>
        </p:nvGrpSpPr>
        <p:grpSpPr>
          <a:xfrm>
            <a:off x="20919779" y="8265624"/>
            <a:ext cx="1485514" cy="1675918"/>
            <a:chOff x="10461025" y="4247326"/>
            <a:chExt cx="742950" cy="838177"/>
          </a:xfrm>
          <a:solidFill>
            <a:srgbClr val="0070C0"/>
          </a:solidFill>
        </p:grpSpPr>
        <p:sp>
          <p:nvSpPr>
            <p:cNvPr id="52" name="Freeform: Shape 112">
              <a:extLst>
                <a:ext uri="{FF2B5EF4-FFF2-40B4-BE49-F238E27FC236}">
                  <a16:creationId xmlns:a16="http://schemas.microsoft.com/office/drawing/2014/main" id="{0CCEAB7E-A620-4B74-B655-95D646D086D4}"/>
                </a:ext>
              </a:extLst>
            </p:cNvPr>
            <p:cNvSpPr/>
            <p:nvPr/>
          </p:nvSpPr>
          <p:spPr>
            <a:xfrm>
              <a:off x="1102271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3" name="Freeform: Shape 113">
              <a:extLst>
                <a:ext uri="{FF2B5EF4-FFF2-40B4-BE49-F238E27FC236}">
                  <a16:creationId xmlns:a16="http://schemas.microsoft.com/office/drawing/2014/main" id="{14F77237-5FC2-44B3-BA60-88DF0C394C2E}"/>
                </a:ext>
              </a:extLst>
            </p:cNvPr>
            <p:cNvSpPr/>
            <p:nvPr/>
          </p:nvSpPr>
          <p:spPr>
            <a:xfrm>
              <a:off x="1112748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4" name="Freeform: Shape 114">
              <a:extLst>
                <a:ext uri="{FF2B5EF4-FFF2-40B4-BE49-F238E27FC236}">
                  <a16:creationId xmlns:a16="http://schemas.microsoft.com/office/drawing/2014/main" id="{259A2FEA-F17B-40BE-B0CA-148B1B9399D4}"/>
                </a:ext>
              </a:extLst>
            </p:cNvPr>
            <p:cNvSpPr/>
            <p:nvPr/>
          </p:nvSpPr>
          <p:spPr>
            <a:xfrm>
              <a:off x="1081316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5" name="Freeform: Shape 115">
              <a:extLst>
                <a:ext uri="{FF2B5EF4-FFF2-40B4-BE49-F238E27FC236}">
                  <a16:creationId xmlns:a16="http://schemas.microsoft.com/office/drawing/2014/main" id="{830C4DA5-E47E-473D-B193-F4E985673488}"/>
                </a:ext>
              </a:extLst>
            </p:cNvPr>
            <p:cNvSpPr/>
            <p:nvPr/>
          </p:nvSpPr>
          <p:spPr>
            <a:xfrm>
              <a:off x="1091793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6" name="Freeform: Shape 116">
              <a:extLst>
                <a:ext uri="{FF2B5EF4-FFF2-40B4-BE49-F238E27FC236}">
                  <a16:creationId xmlns:a16="http://schemas.microsoft.com/office/drawing/2014/main" id="{E689D160-0BBB-4294-A001-93404EE535C8}"/>
                </a:ext>
              </a:extLst>
            </p:cNvPr>
            <p:cNvSpPr/>
            <p:nvPr/>
          </p:nvSpPr>
          <p:spPr>
            <a:xfrm>
              <a:off x="1060361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7" name="Freeform: Shape 117">
              <a:extLst>
                <a:ext uri="{FF2B5EF4-FFF2-40B4-BE49-F238E27FC236}">
                  <a16:creationId xmlns:a16="http://schemas.microsoft.com/office/drawing/2014/main" id="{BA761E1F-62D7-4700-B345-31B25D967D54}"/>
                </a:ext>
              </a:extLst>
            </p:cNvPr>
            <p:cNvSpPr/>
            <p:nvPr/>
          </p:nvSpPr>
          <p:spPr>
            <a:xfrm>
              <a:off x="1070838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8" name="Freeform: Shape 118">
              <a:extLst>
                <a:ext uri="{FF2B5EF4-FFF2-40B4-BE49-F238E27FC236}">
                  <a16:creationId xmlns:a16="http://schemas.microsoft.com/office/drawing/2014/main" id="{BB60914F-3A08-48B2-8CE2-0631D460B8D5}"/>
                </a:ext>
              </a:extLst>
            </p:cNvPr>
            <p:cNvSpPr/>
            <p:nvPr/>
          </p:nvSpPr>
          <p:spPr>
            <a:xfrm>
              <a:off x="1049883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9" name="Freeform: Shape 119">
              <a:extLst>
                <a:ext uri="{FF2B5EF4-FFF2-40B4-BE49-F238E27FC236}">
                  <a16:creationId xmlns:a16="http://schemas.microsoft.com/office/drawing/2014/main" id="{A5A20B83-135C-4E5D-AAE5-3F291B548B97}"/>
                </a:ext>
              </a:extLst>
            </p:cNvPr>
            <p:cNvSpPr/>
            <p:nvPr/>
          </p:nvSpPr>
          <p:spPr>
            <a:xfrm>
              <a:off x="10461025" y="4875953"/>
              <a:ext cx="742950" cy="209550"/>
            </a:xfrm>
            <a:custGeom>
              <a:avLst/>
              <a:gdLst>
                <a:gd name="connsiteX0" fmla="*/ 751899 w 742950"/>
                <a:gd name="connsiteY0" fmla="*/ 92034 h 209550"/>
                <a:gd name="connsiteX1" fmla="*/ 733516 w 742950"/>
                <a:gd name="connsiteY1" fmla="*/ 22692 h 209550"/>
                <a:gd name="connsiteX2" fmla="*/ 730658 w 742950"/>
                <a:gd name="connsiteY2" fmla="*/ 17358 h 209550"/>
                <a:gd name="connsiteX3" fmla="*/ 708084 w 742950"/>
                <a:gd name="connsiteY3" fmla="*/ 2975 h 209550"/>
                <a:gd name="connsiteX4" fmla="*/ 690272 w 742950"/>
                <a:gd name="connsiteY4" fmla="*/ 23 h 209550"/>
                <a:gd name="connsiteX5" fmla="*/ 672556 w 742950"/>
                <a:gd name="connsiteY5" fmla="*/ 2975 h 209550"/>
                <a:gd name="connsiteX6" fmla="*/ 649886 w 742950"/>
                <a:gd name="connsiteY6" fmla="*/ 17453 h 209550"/>
                <a:gd name="connsiteX7" fmla="*/ 647219 w 742950"/>
                <a:gd name="connsiteY7" fmla="*/ 22787 h 209550"/>
                <a:gd name="connsiteX8" fmla="*/ 637694 w 742950"/>
                <a:gd name="connsiteY8" fmla="*/ 58220 h 209550"/>
                <a:gd name="connsiteX9" fmla="*/ 628169 w 742950"/>
                <a:gd name="connsiteY9" fmla="*/ 23073 h 209550"/>
                <a:gd name="connsiteX10" fmla="*/ 625407 w 742950"/>
                <a:gd name="connsiteY10" fmla="*/ 17739 h 209550"/>
                <a:gd name="connsiteX11" fmla="*/ 602738 w 742950"/>
                <a:gd name="connsiteY11" fmla="*/ 3356 h 209550"/>
                <a:gd name="connsiteX12" fmla="*/ 585497 w 742950"/>
                <a:gd name="connsiteY12" fmla="*/ 23 h 209550"/>
                <a:gd name="connsiteX13" fmla="*/ 567781 w 742950"/>
                <a:gd name="connsiteY13" fmla="*/ 2975 h 209550"/>
                <a:gd name="connsiteX14" fmla="*/ 545207 w 742950"/>
                <a:gd name="connsiteY14" fmla="*/ 17453 h 209550"/>
                <a:gd name="connsiteX15" fmla="*/ 542444 w 742950"/>
                <a:gd name="connsiteY15" fmla="*/ 22787 h 209550"/>
                <a:gd name="connsiteX16" fmla="*/ 533110 w 742950"/>
                <a:gd name="connsiteY16" fmla="*/ 57173 h 209550"/>
                <a:gd name="connsiteX17" fmla="*/ 523585 w 742950"/>
                <a:gd name="connsiteY17" fmla="*/ 22692 h 209550"/>
                <a:gd name="connsiteX18" fmla="*/ 520727 w 742950"/>
                <a:gd name="connsiteY18" fmla="*/ 17358 h 209550"/>
                <a:gd name="connsiteX19" fmla="*/ 498153 w 742950"/>
                <a:gd name="connsiteY19" fmla="*/ 2975 h 209550"/>
                <a:gd name="connsiteX20" fmla="*/ 480722 w 742950"/>
                <a:gd name="connsiteY20" fmla="*/ 23 h 209550"/>
                <a:gd name="connsiteX21" fmla="*/ 463006 w 742950"/>
                <a:gd name="connsiteY21" fmla="*/ 2975 h 209550"/>
                <a:gd name="connsiteX22" fmla="*/ 440336 w 742950"/>
                <a:gd name="connsiteY22" fmla="*/ 17453 h 209550"/>
                <a:gd name="connsiteX23" fmla="*/ 437669 w 742950"/>
                <a:gd name="connsiteY23" fmla="*/ 22787 h 209550"/>
                <a:gd name="connsiteX24" fmla="*/ 428144 w 742950"/>
                <a:gd name="connsiteY24" fmla="*/ 58220 h 209550"/>
                <a:gd name="connsiteX25" fmla="*/ 418619 w 742950"/>
                <a:gd name="connsiteY25" fmla="*/ 23073 h 209550"/>
                <a:gd name="connsiteX26" fmla="*/ 415857 w 742950"/>
                <a:gd name="connsiteY26" fmla="*/ 17739 h 209550"/>
                <a:gd name="connsiteX27" fmla="*/ 393188 w 742950"/>
                <a:gd name="connsiteY27" fmla="*/ 3356 h 209550"/>
                <a:gd name="connsiteX28" fmla="*/ 375947 w 742950"/>
                <a:gd name="connsiteY28" fmla="*/ 23 h 209550"/>
                <a:gd name="connsiteX29" fmla="*/ 358231 w 742950"/>
                <a:gd name="connsiteY29" fmla="*/ 2975 h 209550"/>
                <a:gd name="connsiteX30" fmla="*/ 335657 w 742950"/>
                <a:gd name="connsiteY30" fmla="*/ 17453 h 209550"/>
                <a:gd name="connsiteX31" fmla="*/ 332894 w 742950"/>
                <a:gd name="connsiteY31" fmla="*/ 22787 h 209550"/>
                <a:gd name="connsiteX32" fmla="*/ 323560 w 742950"/>
                <a:gd name="connsiteY32" fmla="*/ 57173 h 209550"/>
                <a:gd name="connsiteX33" fmla="*/ 314035 w 742950"/>
                <a:gd name="connsiteY33" fmla="*/ 22692 h 209550"/>
                <a:gd name="connsiteX34" fmla="*/ 311177 w 742950"/>
                <a:gd name="connsiteY34" fmla="*/ 17358 h 209550"/>
                <a:gd name="connsiteX35" fmla="*/ 288603 w 742950"/>
                <a:gd name="connsiteY35" fmla="*/ 2975 h 209550"/>
                <a:gd name="connsiteX36" fmla="*/ 271172 w 742950"/>
                <a:gd name="connsiteY36" fmla="*/ 23 h 209550"/>
                <a:gd name="connsiteX37" fmla="*/ 253456 w 742950"/>
                <a:gd name="connsiteY37" fmla="*/ 2975 h 209550"/>
                <a:gd name="connsiteX38" fmla="*/ 230786 w 742950"/>
                <a:gd name="connsiteY38" fmla="*/ 17453 h 209550"/>
                <a:gd name="connsiteX39" fmla="*/ 228119 w 742950"/>
                <a:gd name="connsiteY39" fmla="*/ 22787 h 209550"/>
                <a:gd name="connsiteX40" fmla="*/ 218594 w 742950"/>
                <a:gd name="connsiteY40" fmla="*/ 58220 h 209550"/>
                <a:gd name="connsiteX41" fmla="*/ 209069 w 742950"/>
                <a:gd name="connsiteY41" fmla="*/ 23073 h 209550"/>
                <a:gd name="connsiteX42" fmla="*/ 206307 w 742950"/>
                <a:gd name="connsiteY42" fmla="*/ 17739 h 209550"/>
                <a:gd name="connsiteX43" fmla="*/ 183638 w 742950"/>
                <a:gd name="connsiteY43" fmla="*/ 3356 h 209550"/>
                <a:gd name="connsiteX44" fmla="*/ 166397 w 742950"/>
                <a:gd name="connsiteY44" fmla="*/ 23 h 209550"/>
                <a:gd name="connsiteX45" fmla="*/ 148681 w 742950"/>
                <a:gd name="connsiteY45" fmla="*/ 2975 h 209550"/>
                <a:gd name="connsiteX46" fmla="*/ 126107 w 742950"/>
                <a:gd name="connsiteY46" fmla="*/ 17453 h 209550"/>
                <a:gd name="connsiteX47" fmla="*/ 123344 w 742950"/>
                <a:gd name="connsiteY47" fmla="*/ 22787 h 209550"/>
                <a:gd name="connsiteX48" fmla="*/ 114010 w 742950"/>
                <a:gd name="connsiteY48" fmla="*/ 57173 h 209550"/>
                <a:gd name="connsiteX49" fmla="*/ 104485 w 742950"/>
                <a:gd name="connsiteY49" fmla="*/ 22692 h 209550"/>
                <a:gd name="connsiteX50" fmla="*/ 101627 w 742950"/>
                <a:gd name="connsiteY50" fmla="*/ 17358 h 209550"/>
                <a:gd name="connsiteX51" fmla="*/ 79053 w 742950"/>
                <a:gd name="connsiteY51" fmla="*/ 2975 h 209550"/>
                <a:gd name="connsiteX52" fmla="*/ 61622 w 742950"/>
                <a:gd name="connsiteY52" fmla="*/ 23 h 209550"/>
                <a:gd name="connsiteX53" fmla="*/ 43906 w 742950"/>
                <a:gd name="connsiteY53" fmla="*/ 2975 h 209550"/>
                <a:gd name="connsiteX54" fmla="*/ 21236 w 742950"/>
                <a:gd name="connsiteY54" fmla="*/ 17453 h 209550"/>
                <a:gd name="connsiteX55" fmla="*/ 18569 w 742950"/>
                <a:gd name="connsiteY55" fmla="*/ 22787 h 209550"/>
                <a:gd name="connsiteX56" fmla="*/ 186 w 742950"/>
                <a:gd name="connsiteY56" fmla="*/ 92034 h 209550"/>
                <a:gd name="connsiteX57" fmla="*/ 7662 w 742950"/>
                <a:gd name="connsiteY57" fmla="*/ 103239 h 209550"/>
                <a:gd name="connsiteX58" fmla="*/ 18569 w 742950"/>
                <a:gd name="connsiteY58" fmla="*/ 96892 h 209550"/>
                <a:gd name="connsiteX59" fmla="*/ 33047 w 742950"/>
                <a:gd name="connsiteY59" fmla="*/ 42314 h 209550"/>
                <a:gd name="connsiteX60" fmla="*/ 33047 w 742950"/>
                <a:gd name="connsiteY60" fmla="*/ 72222 h 209550"/>
                <a:gd name="connsiteX61" fmla="*/ 16664 w 742950"/>
                <a:gd name="connsiteY61" fmla="*/ 133373 h 209550"/>
                <a:gd name="connsiteX62" fmla="*/ 33047 w 742950"/>
                <a:gd name="connsiteY62" fmla="*/ 133373 h 209550"/>
                <a:gd name="connsiteX63" fmla="*/ 33047 w 742950"/>
                <a:gd name="connsiteY63" fmla="*/ 209573 h 209550"/>
                <a:gd name="connsiteX64" fmla="*/ 52097 w 742950"/>
                <a:gd name="connsiteY64" fmla="*/ 209573 h 209550"/>
                <a:gd name="connsiteX65" fmla="*/ 52097 w 742950"/>
                <a:gd name="connsiteY65" fmla="*/ 133373 h 209550"/>
                <a:gd name="connsiteX66" fmla="*/ 71147 w 742950"/>
                <a:gd name="connsiteY66" fmla="*/ 133373 h 209550"/>
                <a:gd name="connsiteX67" fmla="*/ 71147 w 742950"/>
                <a:gd name="connsiteY67" fmla="*/ 209573 h 209550"/>
                <a:gd name="connsiteX68" fmla="*/ 90197 w 742950"/>
                <a:gd name="connsiteY68" fmla="*/ 209573 h 209550"/>
                <a:gd name="connsiteX69" fmla="*/ 90197 w 742950"/>
                <a:gd name="connsiteY69" fmla="*/ 133373 h 209550"/>
                <a:gd name="connsiteX70" fmla="*/ 106580 w 742950"/>
                <a:gd name="connsiteY70" fmla="*/ 133373 h 209550"/>
                <a:gd name="connsiteX71" fmla="*/ 90197 w 742950"/>
                <a:gd name="connsiteY71" fmla="*/ 72222 h 209550"/>
                <a:gd name="connsiteX72" fmla="*/ 90197 w 742950"/>
                <a:gd name="connsiteY72" fmla="*/ 41647 h 209550"/>
                <a:gd name="connsiteX73" fmla="*/ 104771 w 742950"/>
                <a:gd name="connsiteY73" fmla="*/ 96892 h 209550"/>
                <a:gd name="connsiteX74" fmla="*/ 116325 w 742950"/>
                <a:gd name="connsiteY74" fmla="*/ 103816 h 209550"/>
                <a:gd name="connsiteX75" fmla="*/ 123249 w 742950"/>
                <a:gd name="connsiteY75" fmla="*/ 96892 h 209550"/>
                <a:gd name="connsiteX76" fmla="*/ 137822 w 742950"/>
                <a:gd name="connsiteY76" fmla="*/ 41647 h 209550"/>
                <a:gd name="connsiteX77" fmla="*/ 137822 w 742950"/>
                <a:gd name="connsiteY77" fmla="*/ 209573 h 209550"/>
                <a:gd name="connsiteX78" fmla="*/ 156872 w 742950"/>
                <a:gd name="connsiteY78" fmla="*/ 209573 h 209550"/>
                <a:gd name="connsiteX79" fmla="*/ 156872 w 742950"/>
                <a:gd name="connsiteY79" fmla="*/ 104798 h 209550"/>
                <a:gd name="connsiteX80" fmla="*/ 175922 w 742950"/>
                <a:gd name="connsiteY80" fmla="*/ 104798 h 209550"/>
                <a:gd name="connsiteX81" fmla="*/ 175922 w 742950"/>
                <a:gd name="connsiteY81" fmla="*/ 209573 h 209550"/>
                <a:gd name="connsiteX82" fmla="*/ 194972 w 742950"/>
                <a:gd name="connsiteY82" fmla="*/ 209573 h 209550"/>
                <a:gd name="connsiteX83" fmla="*/ 194972 w 742950"/>
                <a:gd name="connsiteY83" fmla="*/ 42218 h 209550"/>
                <a:gd name="connsiteX84" fmla="*/ 209450 w 742950"/>
                <a:gd name="connsiteY84" fmla="*/ 96892 h 209550"/>
                <a:gd name="connsiteX85" fmla="*/ 218975 w 742950"/>
                <a:gd name="connsiteY85" fmla="*/ 106417 h 209550"/>
                <a:gd name="connsiteX86" fmla="*/ 228500 w 742950"/>
                <a:gd name="connsiteY86" fmla="*/ 96892 h 209550"/>
                <a:gd name="connsiteX87" fmla="*/ 242597 w 742950"/>
                <a:gd name="connsiteY87" fmla="*/ 42218 h 209550"/>
                <a:gd name="connsiteX88" fmla="*/ 242597 w 742950"/>
                <a:gd name="connsiteY88" fmla="*/ 72222 h 209550"/>
                <a:gd name="connsiteX89" fmla="*/ 226214 w 742950"/>
                <a:gd name="connsiteY89" fmla="*/ 133373 h 209550"/>
                <a:gd name="connsiteX90" fmla="*/ 242597 w 742950"/>
                <a:gd name="connsiteY90" fmla="*/ 133373 h 209550"/>
                <a:gd name="connsiteX91" fmla="*/ 242597 w 742950"/>
                <a:gd name="connsiteY91" fmla="*/ 209573 h 209550"/>
                <a:gd name="connsiteX92" fmla="*/ 261647 w 742950"/>
                <a:gd name="connsiteY92" fmla="*/ 209573 h 209550"/>
                <a:gd name="connsiteX93" fmla="*/ 261647 w 742950"/>
                <a:gd name="connsiteY93" fmla="*/ 133373 h 209550"/>
                <a:gd name="connsiteX94" fmla="*/ 280697 w 742950"/>
                <a:gd name="connsiteY94" fmla="*/ 133373 h 209550"/>
                <a:gd name="connsiteX95" fmla="*/ 280697 w 742950"/>
                <a:gd name="connsiteY95" fmla="*/ 209573 h 209550"/>
                <a:gd name="connsiteX96" fmla="*/ 299747 w 742950"/>
                <a:gd name="connsiteY96" fmla="*/ 209573 h 209550"/>
                <a:gd name="connsiteX97" fmla="*/ 299747 w 742950"/>
                <a:gd name="connsiteY97" fmla="*/ 133373 h 209550"/>
                <a:gd name="connsiteX98" fmla="*/ 316130 w 742950"/>
                <a:gd name="connsiteY98" fmla="*/ 133373 h 209550"/>
                <a:gd name="connsiteX99" fmla="*/ 299747 w 742950"/>
                <a:gd name="connsiteY99" fmla="*/ 72222 h 209550"/>
                <a:gd name="connsiteX100" fmla="*/ 299747 w 742950"/>
                <a:gd name="connsiteY100" fmla="*/ 41647 h 209550"/>
                <a:gd name="connsiteX101" fmla="*/ 314321 w 742950"/>
                <a:gd name="connsiteY101" fmla="*/ 96892 h 209550"/>
                <a:gd name="connsiteX102" fmla="*/ 325875 w 742950"/>
                <a:gd name="connsiteY102" fmla="*/ 103816 h 209550"/>
                <a:gd name="connsiteX103" fmla="*/ 332799 w 742950"/>
                <a:gd name="connsiteY103" fmla="*/ 96892 h 209550"/>
                <a:gd name="connsiteX104" fmla="*/ 347372 w 742950"/>
                <a:gd name="connsiteY104" fmla="*/ 41647 h 209550"/>
                <a:gd name="connsiteX105" fmla="*/ 347372 w 742950"/>
                <a:gd name="connsiteY105" fmla="*/ 209573 h 209550"/>
                <a:gd name="connsiteX106" fmla="*/ 366422 w 742950"/>
                <a:gd name="connsiteY106" fmla="*/ 209573 h 209550"/>
                <a:gd name="connsiteX107" fmla="*/ 366422 w 742950"/>
                <a:gd name="connsiteY107" fmla="*/ 104798 h 209550"/>
                <a:gd name="connsiteX108" fmla="*/ 385472 w 742950"/>
                <a:gd name="connsiteY108" fmla="*/ 104798 h 209550"/>
                <a:gd name="connsiteX109" fmla="*/ 385472 w 742950"/>
                <a:gd name="connsiteY109" fmla="*/ 209573 h 209550"/>
                <a:gd name="connsiteX110" fmla="*/ 404522 w 742950"/>
                <a:gd name="connsiteY110" fmla="*/ 209573 h 209550"/>
                <a:gd name="connsiteX111" fmla="*/ 404522 w 742950"/>
                <a:gd name="connsiteY111" fmla="*/ 42218 h 209550"/>
                <a:gd name="connsiteX112" fmla="*/ 419000 w 742950"/>
                <a:gd name="connsiteY112" fmla="*/ 96892 h 209550"/>
                <a:gd name="connsiteX113" fmla="*/ 428525 w 742950"/>
                <a:gd name="connsiteY113" fmla="*/ 106417 h 209550"/>
                <a:gd name="connsiteX114" fmla="*/ 438050 w 742950"/>
                <a:gd name="connsiteY114" fmla="*/ 96892 h 209550"/>
                <a:gd name="connsiteX115" fmla="*/ 452147 w 742950"/>
                <a:gd name="connsiteY115" fmla="*/ 42218 h 209550"/>
                <a:gd name="connsiteX116" fmla="*/ 452147 w 742950"/>
                <a:gd name="connsiteY116" fmla="*/ 72222 h 209550"/>
                <a:gd name="connsiteX117" fmla="*/ 435764 w 742950"/>
                <a:gd name="connsiteY117" fmla="*/ 133373 h 209550"/>
                <a:gd name="connsiteX118" fmla="*/ 452147 w 742950"/>
                <a:gd name="connsiteY118" fmla="*/ 133373 h 209550"/>
                <a:gd name="connsiteX119" fmla="*/ 452147 w 742950"/>
                <a:gd name="connsiteY119" fmla="*/ 209573 h 209550"/>
                <a:gd name="connsiteX120" fmla="*/ 471197 w 742950"/>
                <a:gd name="connsiteY120" fmla="*/ 209573 h 209550"/>
                <a:gd name="connsiteX121" fmla="*/ 471197 w 742950"/>
                <a:gd name="connsiteY121" fmla="*/ 133373 h 209550"/>
                <a:gd name="connsiteX122" fmla="*/ 490247 w 742950"/>
                <a:gd name="connsiteY122" fmla="*/ 133373 h 209550"/>
                <a:gd name="connsiteX123" fmla="*/ 490247 w 742950"/>
                <a:gd name="connsiteY123" fmla="*/ 209573 h 209550"/>
                <a:gd name="connsiteX124" fmla="*/ 509297 w 742950"/>
                <a:gd name="connsiteY124" fmla="*/ 209573 h 209550"/>
                <a:gd name="connsiteX125" fmla="*/ 509297 w 742950"/>
                <a:gd name="connsiteY125" fmla="*/ 133373 h 209550"/>
                <a:gd name="connsiteX126" fmla="*/ 525680 w 742950"/>
                <a:gd name="connsiteY126" fmla="*/ 133373 h 209550"/>
                <a:gd name="connsiteX127" fmla="*/ 509297 w 742950"/>
                <a:gd name="connsiteY127" fmla="*/ 72222 h 209550"/>
                <a:gd name="connsiteX128" fmla="*/ 509297 w 742950"/>
                <a:gd name="connsiteY128" fmla="*/ 41647 h 209550"/>
                <a:gd name="connsiteX129" fmla="*/ 523871 w 742950"/>
                <a:gd name="connsiteY129" fmla="*/ 96892 h 209550"/>
                <a:gd name="connsiteX130" fmla="*/ 535426 w 742950"/>
                <a:gd name="connsiteY130" fmla="*/ 103816 h 209550"/>
                <a:gd name="connsiteX131" fmla="*/ 542349 w 742950"/>
                <a:gd name="connsiteY131" fmla="*/ 96892 h 209550"/>
                <a:gd name="connsiteX132" fmla="*/ 556922 w 742950"/>
                <a:gd name="connsiteY132" fmla="*/ 41647 h 209550"/>
                <a:gd name="connsiteX133" fmla="*/ 556922 w 742950"/>
                <a:gd name="connsiteY133" fmla="*/ 209573 h 209550"/>
                <a:gd name="connsiteX134" fmla="*/ 575972 w 742950"/>
                <a:gd name="connsiteY134" fmla="*/ 209573 h 209550"/>
                <a:gd name="connsiteX135" fmla="*/ 575972 w 742950"/>
                <a:gd name="connsiteY135" fmla="*/ 104798 h 209550"/>
                <a:gd name="connsiteX136" fmla="*/ 595022 w 742950"/>
                <a:gd name="connsiteY136" fmla="*/ 104798 h 209550"/>
                <a:gd name="connsiteX137" fmla="*/ 595022 w 742950"/>
                <a:gd name="connsiteY137" fmla="*/ 209573 h 209550"/>
                <a:gd name="connsiteX138" fmla="*/ 614072 w 742950"/>
                <a:gd name="connsiteY138" fmla="*/ 209573 h 209550"/>
                <a:gd name="connsiteX139" fmla="*/ 614072 w 742950"/>
                <a:gd name="connsiteY139" fmla="*/ 42218 h 209550"/>
                <a:gd name="connsiteX140" fmla="*/ 628550 w 742950"/>
                <a:gd name="connsiteY140" fmla="*/ 96892 h 209550"/>
                <a:gd name="connsiteX141" fmla="*/ 638075 w 742950"/>
                <a:gd name="connsiteY141" fmla="*/ 106417 h 209550"/>
                <a:gd name="connsiteX142" fmla="*/ 647600 w 742950"/>
                <a:gd name="connsiteY142" fmla="*/ 96892 h 209550"/>
                <a:gd name="connsiteX143" fmla="*/ 661697 w 742950"/>
                <a:gd name="connsiteY143" fmla="*/ 42218 h 209550"/>
                <a:gd name="connsiteX144" fmla="*/ 661697 w 742950"/>
                <a:gd name="connsiteY144" fmla="*/ 72222 h 209550"/>
                <a:gd name="connsiteX145" fmla="*/ 645314 w 742950"/>
                <a:gd name="connsiteY145" fmla="*/ 133373 h 209550"/>
                <a:gd name="connsiteX146" fmla="*/ 661697 w 742950"/>
                <a:gd name="connsiteY146" fmla="*/ 133373 h 209550"/>
                <a:gd name="connsiteX147" fmla="*/ 661697 w 742950"/>
                <a:gd name="connsiteY147" fmla="*/ 209573 h 209550"/>
                <a:gd name="connsiteX148" fmla="*/ 680747 w 742950"/>
                <a:gd name="connsiteY148" fmla="*/ 209573 h 209550"/>
                <a:gd name="connsiteX149" fmla="*/ 680747 w 742950"/>
                <a:gd name="connsiteY149" fmla="*/ 133373 h 209550"/>
                <a:gd name="connsiteX150" fmla="*/ 699797 w 742950"/>
                <a:gd name="connsiteY150" fmla="*/ 133373 h 209550"/>
                <a:gd name="connsiteX151" fmla="*/ 699797 w 742950"/>
                <a:gd name="connsiteY151" fmla="*/ 209573 h 209550"/>
                <a:gd name="connsiteX152" fmla="*/ 718847 w 742950"/>
                <a:gd name="connsiteY152" fmla="*/ 209573 h 209550"/>
                <a:gd name="connsiteX153" fmla="*/ 718847 w 742950"/>
                <a:gd name="connsiteY153" fmla="*/ 133373 h 209550"/>
                <a:gd name="connsiteX154" fmla="*/ 735230 w 742950"/>
                <a:gd name="connsiteY154" fmla="*/ 133373 h 209550"/>
                <a:gd name="connsiteX155" fmla="*/ 718847 w 742950"/>
                <a:gd name="connsiteY155" fmla="*/ 72222 h 209550"/>
                <a:gd name="connsiteX156" fmla="*/ 718847 w 742950"/>
                <a:gd name="connsiteY156" fmla="*/ 41647 h 209550"/>
                <a:gd name="connsiteX157" fmla="*/ 733421 w 742950"/>
                <a:gd name="connsiteY157" fmla="*/ 96892 h 209550"/>
                <a:gd name="connsiteX158" fmla="*/ 742946 w 742950"/>
                <a:gd name="connsiteY158" fmla="*/ 103940 h 209550"/>
                <a:gd name="connsiteX159" fmla="*/ 752199 w 742950"/>
                <a:gd name="connsiteY159" fmla="*/ 94151 h 209550"/>
                <a:gd name="connsiteX160" fmla="*/ 751899 w 742950"/>
                <a:gd name="connsiteY160" fmla="*/ 9203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742950" h="209550">
                  <a:moveTo>
                    <a:pt x="751899" y="92034"/>
                  </a:moveTo>
                  <a:lnTo>
                    <a:pt x="733516" y="22692"/>
                  </a:lnTo>
                  <a:cubicBezTo>
                    <a:pt x="732952" y="20732"/>
                    <a:pt x="731979" y="18914"/>
                    <a:pt x="730658" y="17358"/>
                  </a:cubicBezTo>
                  <a:cubicBezTo>
                    <a:pt x="724392" y="10828"/>
                    <a:pt x="716651" y="5895"/>
                    <a:pt x="708084" y="2975"/>
                  </a:cubicBezTo>
                  <a:cubicBezTo>
                    <a:pt x="702397" y="836"/>
                    <a:pt x="696346" y="-167"/>
                    <a:pt x="690272" y="23"/>
                  </a:cubicBezTo>
                  <a:cubicBezTo>
                    <a:pt x="684243" y="11"/>
                    <a:pt x="678255" y="1009"/>
                    <a:pt x="672556" y="2975"/>
                  </a:cubicBezTo>
                  <a:cubicBezTo>
                    <a:pt x="663922" y="5860"/>
                    <a:pt x="656135" y="10834"/>
                    <a:pt x="649886" y="17453"/>
                  </a:cubicBezTo>
                  <a:cubicBezTo>
                    <a:pt x="648700" y="19066"/>
                    <a:pt x="647797" y="20870"/>
                    <a:pt x="647219" y="22787"/>
                  </a:cubicBezTo>
                  <a:lnTo>
                    <a:pt x="637694" y="58220"/>
                  </a:lnTo>
                  <a:lnTo>
                    <a:pt x="628169" y="23073"/>
                  </a:lnTo>
                  <a:cubicBezTo>
                    <a:pt x="627660" y="21111"/>
                    <a:pt x="626716" y="19288"/>
                    <a:pt x="625407" y="17739"/>
                  </a:cubicBezTo>
                  <a:cubicBezTo>
                    <a:pt x="619100" y="11213"/>
                    <a:pt x="611329" y="6282"/>
                    <a:pt x="602738" y="3356"/>
                  </a:cubicBezTo>
                  <a:cubicBezTo>
                    <a:pt x="597260" y="1144"/>
                    <a:pt x="591406" y="12"/>
                    <a:pt x="585497" y="23"/>
                  </a:cubicBezTo>
                  <a:cubicBezTo>
                    <a:pt x="579470" y="27"/>
                    <a:pt x="573485" y="1025"/>
                    <a:pt x="567781" y="2975"/>
                  </a:cubicBezTo>
                  <a:cubicBezTo>
                    <a:pt x="559164" y="5838"/>
                    <a:pt x="551403" y="10815"/>
                    <a:pt x="545207" y="17453"/>
                  </a:cubicBezTo>
                  <a:cubicBezTo>
                    <a:pt x="543953" y="19038"/>
                    <a:pt x="543016" y="20849"/>
                    <a:pt x="542444" y="22787"/>
                  </a:cubicBezTo>
                  <a:lnTo>
                    <a:pt x="533110" y="57173"/>
                  </a:lnTo>
                  <a:lnTo>
                    <a:pt x="523585" y="22692"/>
                  </a:lnTo>
                  <a:cubicBezTo>
                    <a:pt x="523021" y="20732"/>
                    <a:pt x="522048" y="18914"/>
                    <a:pt x="520727" y="17358"/>
                  </a:cubicBezTo>
                  <a:cubicBezTo>
                    <a:pt x="514461" y="10828"/>
                    <a:pt x="506720" y="5895"/>
                    <a:pt x="498153" y="2975"/>
                  </a:cubicBezTo>
                  <a:cubicBezTo>
                    <a:pt x="492585" y="885"/>
                    <a:pt x="486668" y="-117"/>
                    <a:pt x="480722" y="23"/>
                  </a:cubicBezTo>
                  <a:cubicBezTo>
                    <a:pt x="474693" y="11"/>
                    <a:pt x="468705" y="1009"/>
                    <a:pt x="463006" y="2975"/>
                  </a:cubicBezTo>
                  <a:cubicBezTo>
                    <a:pt x="454372" y="5860"/>
                    <a:pt x="446585" y="10834"/>
                    <a:pt x="440336" y="17453"/>
                  </a:cubicBezTo>
                  <a:cubicBezTo>
                    <a:pt x="439150" y="19066"/>
                    <a:pt x="438247" y="20870"/>
                    <a:pt x="437669" y="22787"/>
                  </a:cubicBezTo>
                  <a:lnTo>
                    <a:pt x="428144" y="58220"/>
                  </a:lnTo>
                  <a:lnTo>
                    <a:pt x="418619" y="23073"/>
                  </a:lnTo>
                  <a:cubicBezTo>
                    <a:pt x="418110" y="21111"/>
                    <a:pt x="417166" y="19288"/>
                    <a:pt x="415857" y="17739"/>
                  </a:cubicBezTo>
                  <a:cubicBezTo>
                    <a:pt x="409550" y="11213"/>
                    <a:pt x="401779" y="6282"/>
                    <a:pt x="393188" y="3356"/>
                  </a:cubicBezTo>
                  <a:cubicBezTo>
                    <a:pt x="387710" y="1144"/>
                    <a:pt x="381856" y="12"/>
                    <a:pt x="375947" y="23"/>
                  </a:cubicBezTo>
                  <a:cubicBezTo>
                    <a:pt x="369920" y="27"/>
                    <a:pt x="363935" y="1025"/>
                    <a:pt x="358231" y="2975"/>
                  </a:cubicBezTo>
                  <a:cubicBezTo>
                    <a:pt x="349614" y="5838"/>
                    <a:pt x="341853" y="10815"/>
                    <a:pt x="335657" y="17453"/>
                  </a:cubicBezTo>
                  <a:cubicBezTo>
                    <a:pt x="334403" y="19038"/>
                    <a:pt x="333466" y="20849"/>
                    <a:pt x="332894" y="22787"/>
                  </a:cubicBezTo>
                  <a:lnTo>
                    <a:pt x="323560" y="57173"/>
                  </a:lnTo>
                  <a:lnTo>
                    <a:pt x="314035" y="22692"/>
                  </a:lnTo>
                  <a:cubicBezTo>
                    <a:pt x="313471" y="20732"/>
                    <a:pt x="312498" y="18914"/>
                    <a:pt x="311177" y="17358"/>
                  </a:cubicBezTo>
                  <a:cubicBezTo>
                    <a:pt x="304911" y="10828"/>
                    <a:pt x="297170" y="5895"/>
                    <a:pt x="288603" y="2975"/>
                  </a:cubicBezTo>
                  <a:cubicBezTo>
                    <a:pt x="283036" y="885"/>
                    <a:pt x="277118" y="-117"/>
                    <a:pt x="271172" y="23"/>
                  </a:cubicBezTo>
                  <a:cubicBezTo>
                    <a:pt x="265143" y="11"/>
                    <a:pt x="259155" y="1009"/>
                    <a:pt x="253456" y="2975"/>
                  </a:cubicBezTo>
                  <a:cubicBezTo>
                    <a:pt x="244822" y="5860"/>
                    <a:pt x="237035" y="10834"/>
                    <a:pt x="230786" y="17453"/>
                  </a:cubicBezTo>
                  <a:cubicBezTo>
                    <a:pt x="229600" y="19066"/>
                    <a:pt x="228698" y="20870"/>
                    <a:pt x="228119" y="22787"/>
                  </a:cubicBezTo>
                  <a:lnTo>
                    <a:pt x="218594" y="58220"/>
                  </a:lnTo>
                  <a:lnTo>
                    <a:pt x="209069" y="23073"/>
                  </a:lnTo>
                  <a:cubicBezTo>
                    <a:pt x="208560" y="21111"/>
                    <a:pt x="207616" y="19288"/>
                    <a:pt x="206307" y="17739"/>
                  </a:cubicBezTo>
                  <a:cubicBezTo>
                    <a:pt x="200000" y="11213"/>
                    <a:pt x="192229" y="6282"/>
                    <a:pt x="183638" y="3356"/>
                  </a:cubicBezTo>
                  <a:cubicBezTo>
                    <a:pt x="178160" y="1144"/>
                    <a:pt x="172306" y="12"/>
                    <a:pt x="166397" y="23"/>
                  </a:cubicBezTo>
                  <a:cubicBezTo>
                    <a:pt x="160370" y="27"/>
                    <a:pt x="154385" y="1025"/>
                    <a:pt x="148681" y="2975"/>
                  </a:cubicBezTo>
                  <a:cubicBezTo>
                    <a:pt x="140064" y="5838"/>
                    <a:pt x="132303" y="10815"/>
                    <a:pt x="126107" y="17453"/>
                  </a:cubicBezTo>
                  <a:cubicBezTo>
                    <a:pt x="124853" y="19038"/>
                    <a:pt x="123916" y="20849"/>
                    <a:pt x="123344" y="22787"/>
                  </a:cubicBezTo>
                  <a:lnTo>
                    <a:pt x="114010" y="57173"/>
                  </a:lnTo>
                  <a:lnTo>
                    <a:pt x="104485" y="22692"/>
                  </a:lnTo>
                  <a:cubicBezTo>
                    <a:pt x="103921" y="20732"/>
                    <a:pt x="102948" y="18914"/>
                    <a:pt x="101627" y="17358"/>
                  </a:cubicBezTo>
                  <a:cubicBezTo>
                    <a:pt x="95361" y="10828"/>
                    <a:pt x="87620" y="5895"/>
                    <a:pt x="79053" y="2975"/>
                  </a:cubicBezTo>
                  <a:cubicBezTo>
                    <a:pt x="73485" y="885"/>
                    <a:pt x="67568" y="-117"/>
                    <a:pt x="61622" y="23"/>
                  </a:cubicBezTo>
                  <a:cubicBezTo>
                    <a:pt x="55593" y="11"/>
                    <a:pt x="49606" y="1009"/>
                    <a:pt x="43906" y="2975"/>
                  </a:cubicBezTo>
                  <a:cubicBezTo>
                    <a:pt x="35272" y="5860"/>
                    <a:pt x="27485" y="10834"/>
                    <a:pt x="21236" y="17453"/>
                  </a:cubicBezTo>
                  <a:cubicBezTo>
                    <a:pt x="20050" y="19066"/>
                    <a:pt x="19148" y="20870"/>
                    <a:pt x="18569" y="22787"/>
                  </a:cubicBezTo>
                  <a:lnTo>
                    <a:pt x="186" y="92034"/>
                  </a:lnTo>
                  <a:cubicBezTo>
                    <a:pt x="-844" y="97193"/>
                    <a:pt x="2503" y="102210"/>
                    <a:pt x="7662" y="103239"/>
                  </a:cubicBezTo>
                  <a:cubicBezTo>
                    <a:pt x="12379" y="104181"/>
                    <a:pt x="17058" y="101458"/>
                    <a:pt x="18569" y="96892"/>
                  </a:cubicBezTo>
                  <a:lnTo>
                    <a:pt x="33047" y="42314"/>
                  </a:lnTo>
                  <a:lnTo>
                    <a:pt x="33047" y="72222"/>
                  </a:lnTo>
                  <a:lnTo>
                    <a:pt x="16664" y="133373"/>
                  </a:lnTo>
                  <a:lnTo>
                    <a:pt x="33047" y="133373"/>
                  </a:lnTo>
                  <a:lnTo>
                    <a:pt x="33047" y="209573"/>
                  </a:lnTo>
                  <a:lnTo>
                    <a:pt x="52097" y="209573"/>
                  </a:lnTo>
                  <a:lnTo>
                    <a:pt x="52097" y="133373"/>
                  </a:lnTo>
                  <a:lnTo>
                    <a:pt x="71147" y="133373"/>
                  </a:lnTo>
                  <a:lnTo>
                    <a:pt x="71147" y="209573"/>
                  </a:lnTo>
                  <a:lnTo>
                    <a:pt x="90197" y="209573"/>
                  </a:lnTo>
                  <a:lnTo>
                    <a:pt x="90197" y="133373"/>
                  </a:lnTo>
                  <a:lnTo>
                    <a:pt x="106580" y="133373"/>
                  </a:lnTo>
                  <a:lnTo>
                    <a:pt x="90197" y="72222"/>
                  </a:lnTo>
                  <a:lnTo>
                    <a:pt x="90197" y="41647"/>
                  </a:lnTo>
                  <a:lnTo>
                    <a:pt x="104771" y="96892"/>
                  </a:lnTo>
                  <a:cubicBezTo>
                    <a:pt x="106050" y="101994"/>
                    <a:pt x="111223" y="105095"/>
                    <a:pt x="116325" y="103816"/>
                  </a:cubicBezTo>
                  <a:cubicBezTo>
                    <a:pt x="119734" y="102961"/>
                    <a:pt x="122395" y="100300"/>
                    <a:pt x="123249" y="96892"/>
                  </a:cubicBezTo>
                  <a:lnTo>
                    <a:pt x="137822" y="41647"/>
                  </a:lnTo>
                  <a:lnTo>
                    <a:pt x="137822" y="209573"/>
                  </a:lnTo>
                  <a:lnTo>
                    <a:pt x="156872" y="209573"/>
                  </a:lnTo>
                  <a:lnTo>
                    <a:pt x="156872" y="104798"/>
                  </a:lnTo>
                  <a:lnTo>
                    <a:pt x="175922" y="104798"/>
                  </a:lnTo>
                  <a:lnTo>
                    <a:pt x="175922" y="209573"/>
                  </a:lnTo>
                  <a:lnTo>
                    <a:pt x="194972" y="209573"/>
                  </a:lnTo>
                  <a:lnTo>
                    <a:pt x="194972" y="42218"/>
                  </a:lnTo>
                  <a:lnTo>
                    <a:pt x="209450" y="96892"/>
                  </a:lnTo>
                  <a:cubicBezTo>
                    <a:pt x="209450" y="102153"/>
                    <a:pt x="213715" y="106417"/>
                    <a:pt x="218975" y="106417"/>
                  </a:cubicBezTo>
                  <a:cubicBezTo>
                    <a:pt x="224236" y="106417"/>
                    <a:pt x="228500" y="102153"/>
                    <a:pt x="228500" y="96892"/>
                  </a:cubicBezTo>
                  <a:lnTo>
                    <a:pt x="242597" y="42218"/>
                  </a:lnTo>
                  <a:lnTo>
                    <a:pt x="242597" y="72222"/>
                  </a:lnTo>
                  <a:lnTo>
                    <a:pt x="226214" y="133373"/>
                  </a:lnTo>
                  <a:lnTo>
                    <a:pt x="242597" y="133373"/>
                  </a:lnTo>
                  <a:lnTo>
                    <a:pt x="242597" y="209573"/>
                  </a:lnTo>
                  <a:lnTo>
                    <a:pt x="261647" y="209573"/>
                  </a:lnTo>
                  <a:lnTo>
                    <a:pt x="261647" y="133373"/>
                  </a:lnTo>
                  <a:lnTo>
                    <a:pt x="280697" y="133373"/>
                  </a:lnTo>
                  <a:lnTo>
                    <a:pt x="280697" y="209573"/>
                  </a:lnTo>
                  <a:lnTo>
                    <a:pt x="299747" y="209573"/>
                  </a:lnTo>
                  <a:lnTo>
                    <a:pt x="299747" y="133373"/>
                  </a:lnTo>
                  <a:lnTo>
                    <a:pt x="316130" y="133373"/>
                  </a:lnTo>
                  <a:lnTo>
                    <a:pt x="299747" y="72222"/>
                  </a:lnTo>
                  <a:lnTo>
                    <a:pt x="299747" y="41647"/>
                  </a:lnTo>
                  <a:lnTo>
                    <a:pt x="314321" y="96892"/>
                  </a:lnTo>
                  <a:cubicBezTo>
                    <a:pt x="315600" y="101994"/>
                    <a:pt x="320773" y="105095"/>
                    <a:pt x="325875" y="103816"/>
                  </a:cubicBezTo>
                  <a:cubicBezTo>
                    <a:pt x="329284" y="102961"/>
                    <a:pt x="331945" y="100300"/>
                    <a:pt x="332799" y="96892"/>
                  </a:cubicBezTo>
                  <a:lnTo>
                    <a:pt x="347372" y="41647"/>
                  </a:lnTo>
                  <a:lnTo>
                    <a:pt x="347372" y="209573"/>
                  </a:lnTo>
                  <a:lnTo>
                    <a:pt x="366422" y="209573"/>
                  </a:lnTo>
                  <a:lnTo>
                    <a:pt x="366422" y="104798"/>
                  </a:lnTo>
                  <a:lnTo>
                    <a:pt x="385472" y="104798"/>
                  </a:lnTo>
                  <a:lnTo>
                    <a:pt x="385472" y="209573"/>
                  </a:lnTo>
                  <a:lnTo>
                    <a:pt x="404522" y="209573"/>
                  </a:lnTo>
                  <a:lnTo>
                    <a:pt x="404522" y="42218"/>
                  </a:lnTo>
                  <a:lnTo>
                    <a:pt x="419000" y="96892"/>
                  </a:lnTo>
                  <a:cubicBezTo>
                    <a:pt x="419000" y="102153"/>
                    <a:pt x="423265" y="106417"/>
                    <a:pt x="428525" y="106417"/>
                  </a:cubicBezTo>
                  <a:cubicBezTo>
                    <a:pt x="433786" y="106417"/>
                    <a:pt x="438050" y="102153"/>
                    <a:pt x="438050" y="96892"/>
                  </a:cubicBezTo>
                  <a:lnTo>
                    <a:pt x="452147" y="42218"/>
                  </a:lnTo>
                  <a:lnTo>
                    <a:pt x="452147" y="72222"/>
                  </a:lnTo>
                  <a:lnTo>
                    <a:pt x="435764" y="133373"/>
                  </a:lnTo>
                  <a:lnTo>
                    <a:pt x="452147" y="133373"/>
                  </a:lnTo>
                  <a:lnTo>
                    <a:pt x="452147" y="209573"/>
                  </a:lnTo>
                  <a:lnTo>
                    <a:pt x="471197" y="209573"/>
                  </a:lnTo>
                  <a:lnTo>
                    <a:pt x="471197" y="133373"/>
                  </a:lnTo>
                  <a:lnTo>
                    <a:pt x="490247" y="133373"/>
                  </a:lnTo>
                  <a:lnTo>
                    <a:pt x="490247" y="209573"/>
                  </a:lnTo>
                  <a:lnTo>
                    <a:pt x="509297" y="209573"/>
                  </a:lnTo>
                  <a:lnTo>
                    <a:pt x="509297" y="133373"/>
                  </a:lnTo>
                  <a:lnTo>
                    <a:pt x="525680" y="133373"/>
                  </a:lnTo>
                  <a:lnTo>
                    <a:pt x="509297" y="72222"/>
                  </a:lnTo>
                  <a:lnTo>
                    <a:pt x="509297" y="41647"/>
                  </a:lnTo>
                  <a:lnTo>
                    <a:pt x="523871" y="96892"/>
                  </a:lnTo>
                  <a:cubicBezTo>
                    <a:pt x="525150" y="101994"/>
                    <a:pt x="530323" y="105095"/>
                    <a:pt x="535426" y="103816"/>
                  </a:cubicBezTo>
                  <a:cubicBezTo>
                    <a:pt x="538834" y="102961"/>
                    <a:pt x="541495" y="100300"/>
                    <a:pt x="542349" y="96892"/>
                  </a:cubicBezTo>
                  <a:lnTo>
                    <a:pt x="556922" y="41647"/>
                  </a:lnTo>
                  <a:lnTo>
                    <a:pt x="556922" y="209573"/>
                  </a:lnTo>
                  <a:lnTo>
                    <a:pt x="575972" y="209573"/>
                  </a:lnTo>
                  <a:lnTo>
                    <a:pt x="575972" y="104798"/>
                  </a:lnTo>
                  <a:lnTo>
                    <a:pt x="595022" y="104798"/>
                  </a:lnTo>
                  <a:lnTo>
                    <a:pt x="595022" y="209573"/>
                  </a:lnTo>
                  <a:lnTo>
                    <a:pt x="614072" y="209573"/>
                  </a:lnTo>
                  <a:lnTo>
                    <a:pt x="614072" y="42218"/>
                  </a:lnTo>
                  <a:lnTo>
                    <a:pt x="628550" y="96892"/>
                  </a:lnTo>
                  <a:cubicBezTo>
                    <a:pt x="628550" y="102153"/>
                    <a:pt x="632815" y="106417"/>
                    <a:pt x="638075" y="106417"/>
                  </a:cubicBezTo>
                  <a:cubicBezTo>
                    <a:pt x="643336" y="106417"/>
                    <a:pt x="647600" y="102153"/>
                    <a:pt x="647600" y="96892"/>
                  </a:cubicBezTo>
                  <a:lnTo>
                    <a:pt x="661697" y="42218"/>
                  </a:lnTo>
                  <a:lnTo>
                    <a:pt x="661697" y="72222"/>
                  </a:lnTo>
                  <a:lnTo>
                    <a:pt x="645314" y="133373"/>
                  </a:lnTo>
                  <a:lnTo>
                    <a:pt x="661697" y="133373"/>
                  </a:lnTo>
                  <a:lnTo>
                    <a:pt x="661697" y="209573"/>
                  </a:lnTo>
                  <a:lnTo>
                    <a:pt x="680747" y="209573"/>
                  </a:lnTo>
                  <a:lnTo>
                    <a:pt x="680747" y="133373"/>
                  </a:lnTo>
                  <a:lnTo>
                    <a:pt x="699797" y="133373"/>
                  </a:lnTo>
                  <a:lnTo>
                    <a:pt x="699797" y="209573"/>
                  </a:lnTo>
                  <a:lnTo>
                    <a:pt x="718847" y="209573"/>
                  </a:lnTo>
                  <a:lnTo>
                    <a:pt x="718847" y="133373"/>
                  </a:lnTo>
                  <a:lnTo>
                    <a:pt x="735230" y="133373"/>
                  </a:lnTo>
                  <a:lnTo>
                    <a:pt x="718847" y="72222"/>
                  </a:lnTo>
                  <a:lnTo>
                    <a:pt x="718847" y="41647"/>
                  </a:lnTo>
                  <a:lnTo>
                    <a:pt x="733421" y="96892"/>
                  </a:lnTo>
                  <a:cubicBezTo>
                    <a:pt x="734570" y="101171"/>
                    <a:pt x="738518" y="104092"/>
                    <a:pt x="742946" y="103940"/>
                  </a:cubicBezTo>
                  <a:cubicBezTo>
                    <a:pt x="748204" y="103793"/>
                    <a:pt x="752347" y="99409"/>
                    <a:pt x="752199" y="94151"/>
                  </a:cubicBezTo>
                  <a:cubicBezTo>
                    <a:pt x="752178" y="93436"/>
                    <a:pt x="752078" y="92727"/>
                    <a:pt x="751899" y="92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0" name="Freeform: Shape 120">
              <a:extLst>
                <a:ext uri="{FF2B5EF4-FFF2-40B4-BE49-F238E27FC236}">
                  <a16:creationId xmlns:a16="http://schemas.microsoft.com/office/drawing/2014/main" id="{406D9DED-C515-4383-A3EC-22BFCE3AD78E}"/>
                </a:ext>
              </a:extLst>
            </p:cNvPr>
            <p:cNvSpPr/>
            <p:nvPr/>
          </p:nvSpPr>
          <p:spPr>
            <a:xfrm>
              <a:off x="1102271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1" name="Freeform: Shape 121">
              <a:extLst>
                <a:ext uri="{FF2B5EF4-FFF2-40B4-BE49-F238E27FC236}">
                  <a16:creationId xmlns:a16="http://schemas.microsoft.com/office/drawing/2014/main" id="{09C00876-C8D7-4749-9A48-7965162ADAD2}"/>
                </a:ext>
              </a:extLst>
            </p:cNvPr>
            <p:cNvSpPr/>
            <p:nvPr/>
          </p:nvSpPr>
          <p:spPr>
            <a:xfrm>
              <a:off x="1081316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2" name="Freeform: Shape 122">
              <a:extLst>
                <a:ext uri="{FF2B5EF4-FFF2-40B4-BE49-F238E27FC236}">
                  <a16:creationId xmlns:a16="http://schemas.microsoft.com/office/drawing/2014/main" id="{C7D30A6D-BA0C-4243-BBDE-09027E399583}"/>
                </a:ext>
              </a:extLst>
            </p:cNvPr>
            <p:cNvSpPr/>
            <p:nvPr/>
          </p:nvSpPr>
          <p:spPr>
            <a:xfrm>
              <a:off x="10917935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3" name="Freeform: Shape 123">
              <a:extLst>
                <a:ext uri="{FF2B5EF4-FFF2-40B4-BE49-F238E27FC236}">
                  <a16:creationId xmlns:a16="http://schemas.microsoft.com/office/drawing/2014/main" id="{9558AACA-90FE-4F94-BDC5-D7B01B4055AF}"/>
                </a:ext>
              </a:extLst>
            </p:cNvPr>
            <p:cNvSpPr/>
            <p:nvPr/>
          </p:nvSpPr>
          <p:spPr>
            <a:xfrm>
              <a:off x="1060361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4" name="Freeform: Shape 124">
              <a:extLst>
                <a:ext uri="{FF2B5EF4-FFF2-40B4-BE49-F238E27FC236}">
                  <a16:creationId xmlns:a16="http://schemas.microsoft.com/office/drawing/2014/main" id="{D343DCEF-8AEC-47DE-8CF7-3340CE3E00E3}"/>
                </a:ext>
              </a:extLst>
            </p:cNvPr>
            <p:cNvSpPr/>
            <p:nvPr/>
          </p:nvSpPr>
          <p:spPr>
            <a:xfrm>
              <a:off x="10708385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5" name="Freeform: Shape 125">
              <a:extLst>
                <a:ext uri="{FF2B5EF4-FFF2-40B4-BE49-F238E27FC236}">
                  <a16:creationId xmlns:a16="http://schemas.microsoft.com/office/drawing/2014/main" id="{A2CFE818-07A5-47A6-9A63-AE47BC195C9B}"/>
                </a:ext>
              </a:extLst>
            </p:cNvPr>
            <p:cNvSpPr/>
            <p:nvPr/>
          </p:nvSpPr>
          <p:spPr>
            <a:xfrm>
              <a:off x="10565577" y="4590205"/>
              <a:ext cx="533400" cy="209550"/>
            </a:xfrm>
            <a:custGeom>
              <a:avLst/>
              <a:gdLst>
                <a:gd name="connsiteX0" fmla="*/ 542382 w 533400"/>
                <a:gd name="connsiteY0" fmla="*/ 92032 h 209550"/>
                <a:gd name="connsiteX1" fmla="*/ 523998 w 533400"/>
                <a:gd name="connsiteY1" fmla="*/ 22690 h 209550"/>
                <a:gd name="connsiteX2" fmla="*/ 521236 w 533400"/>
                <a:gd name="connsiteY2" fmla="*/ 17356 h 209550"/>
                <a:gd name="connsiteX3" fmla="*/ 498567 w 533400"/>
                <a:gd name="connsiteY3" fmla="*/ 2974 h 209550"/>
                <a:gd name="connsiteX4" fmla="*/ 480945 w 533400"/>
                <a:gd name="connsiteY4" fmla="*/ 21 h 209550"/>
                <a:gd name="connsiteX5" fmla="*/ 463229 w 533400"/>
                <a:gd name="connsiteY5" fmla="*/ 2974 h 209550"/>
                <a:gd name="connsiteX6" fmla="*/ 440655 w 533400"/>
                <a:gd name="connsiteY6" fmla="*/ 17452 h 209550"/>
                <a:gd name="connsiteX7" fmla="*/ 437892 w 533400"/>
                <a:gd name="connsiteY7" fmla="*/ 22786 h 209550"/>
                <a:gd name="connsiteX8" fmla="*/ 428558 w 533400"/>
                <a:gd name="connsiteY8" fmla="*/ 57171 h 209550"/>
                <a:gd name="connsiteX9" fmla="*/ 419033 w 533400"/>
                <a:gd name="connsiteY9" fmla="*/ 22690 h 209550"/>
                <a:gd name="connsiteX10" fmla="*/ 416175 w 533400"/>
                <a:gd name="connsiteY10" fmla="*/ 17356 h 209550"/>
                <a:gd name="connsiteX11" fmla="*/ 393601 w 533400"/>
                <a:gd name="connsiteY11" fmla="*/ 2974 h 209550"/>
                <a:gd name="connsiteX12" fmla="*/ 376170 w 533400"/>
                <a:gd name="connsiteY12" fmla="*/ 21 h 209550"/>
                <a:gd name="connsiteX13" fmla="*/ 358454 w 533400"/>
                <a:gd name="connsiteY13" fmla="*/ 2974 h 209550"/>
                <a:gd name="connsiteX14" fmla="*/ 335784 w 533400"/>
                <a:gd name="connsiteY14" fmla="*/ 17452 h 209550"/>
                <a:gd name="connsiteX15" fmla="*/ 333117 w 533400"/>
                <a:gd name="connsiteY15" fmla="*/ 22786 h 209550"/>
                <a:gd name="connsiteX16" fmla="*/ 323592 w 533400"/>
                <a:gd name="connsiteY16" fmla="*/ 58219 h 209550"/>
                <a:gd name="connsiteX17" fmla="*/ 314067 w 533400"/>
                <a:gd name="connsiteY17" fmla="*/ 23071 h 209550"/>
                <a:gd name="connsiteX18" fmla="*/ 311305 w 533400"/>
                <a:gd name="connsiteY18" fmla="*/ 17737 h 209550"/>
                <a:gd name="connsiteX19" fmla="*/ 288636 w 533400"/>
                <a:gd name="connsiteY19" fmla="*/ 3355 h 209550"/>
                <a:gd name="connsiteX20" fmla="*/ 271395 w 533400"/>
                <a:gd name="connsiteY20" fmla="*/ 21 h 209550"/>
                <a:gd name="connsiteX21" fmla="*/ 253679 w 533400"/>
                <a:gd name="connsiteY21" fmla="*/ 2974 h 209550"/>
                <a:gd name="connsiteX22" fmla="*/ 231105 w 533400"/>
                <a:gd name="connsiteY22" fmla="*/ 17452 h 209550"/>
                <a:gd name="connsiteX23" fmla="*/ 228342 w 533400"/>
                <a:gd name="connsiteY23" fmla="*/ 22786 h 209550"/>
                <a:gd name="connsiteX24" fmla="*/ 219008 w 533400"/>
                <a:gd name="connsiteY24" fmla="*/ 57171 h 209550"/>
                <a:gd name="connsiteX25" fmla="*/ 209483 w 533400"/>
                <a:gd name="connsiteY25" fmla="*/ 22690 h 209550"/>
                <a:gd name="connsiteX26" fmla="*/ 206625 w 533400"/>
                <a:gd name="connsiteY26" fmla="*/ 17356 h 209550"/>
                <a:gd name="connsiteX27" fmla="*/ 184051 w 533400"/>
                <a:gd name="connsiteY27" fmla="*/ 2974 h 209550"/>
                <a:gd name="connsiteX28" fmla="*/ 166620 w 533400"/>
                <a:gd name="connsiteY28" fmla="*/ 21 h 209550"/>
                <a:gd name="connsiteX29" fmla="*/ 148904 w 533400"/>
                <a:gd name="connsiteY29" fmla="*/ 2974 h 209550"/>
                <a:gd name="connsiteX30" fmla="*/ 126234 w 533400"/>
                <a:gd name="connsiteY30" fmla="*/ 17452 h 209550"/>
                <a:gd name="connsiteX31" fmla="*/ 123567 w 533400"/>
                <a:gd name="connsiteY31" fmla="*/ 22786 h 209550"/>
                <a:gd name="connsiteX32" fmla="*/ 114042 w 533400"/>
                <a:gd name="connsiteY32" fmla="*/ 58219 h 209550"/>
                <a:gd name="connsiteX33" fmla="*/ 104517 w 533400"/>
                <a:gd name="connsiteY33" fmla="*/ 23071 h 209550"/>
                <a:gd name="connsiteX34" fmla="*/ 101755 w 533400"/>
                <a:gd name="connsiteY34" fmla="*/ 17737 h 209550"/>
                <a:gd name="connsiteX35" fmla="*/ 79086 w 533400"/>
                <a:gd name="connsiteY35" fmla="*/ 3355 h 209550"/>
                <a:gd name="connsiteX36" fmla="*/ 61845 w 533400"/>
                <a:gd name="connsiteY36" fmla="*/ 21 h 209550"/>
                <a:gd name="connsiteX37" fmla="*/ 44129 w 533400"/>
                <a:gd name="connsiteY37" fmla="*/ 2974 h 209550"/>
                <a:gd name="connsiteX38" fmla="*/ 21555 w 533400"/>
                <a:gd name="connsiteY38" fmla="*/ 17452 h 209550"/>
                <a:gd name="connsiteX39" fmla="*/ 18792 w 533400"/>
                <a:gd name="connsiteY39" fmla="*/ 22786 h 209550"/>
                <a:gd name="connsiteX40" fmla="*/ 314 w 533400"/>
                <a:gd name="connsiteY40" fmla="*/ 92413 h 209550"/>
                <a:gd name="connsiteX41" fmla="*/ 7077 w 533400"/>
                <a:gd name="connsiteY41" fmla="*/ 104034 h 209550"/>
                <a:gd name="connsiteX42" fmla="*/ 9553 w 533400"/>
                <a:gd name="connsiteY42" fmla="*/ 104034 h 209550"/>
                <a:gd name="connsiteX43" fmla="*/ 19078 w 533400"/>
                <a:gd name="connsiteY43" fmla="*/ 96985 h 209550"/>
                <a:gd name="connsiteX44" fmla="*/ 33270 w 533400"/>
                <a:gd name="connsiteY44" fmla="*/ 41645 h 209550"/>
                <a:gd name="connsiteX45" fmla="*/ 33270 w 533400"/>
                <a:gd name="connsiteY45" fmla="*/ 209571 h 209550"/>
                <a:gd name="connsiteX46" fmla="*/ 52320 w 533400"/>
                <a:gd name="connsiteY46" fmla="*/ 209571 h 209550"/>
                <a:gd name="connsiteX47" fmla="*/ 52320 w 533400"/>
                <a:gd name="connsiteY47" fmla="*/ 104796 h 209550"/>
                <a:gd name="connsiteX48" fmla="*/ 71370 w 533400"/>
                <a:gd name="connsiteY48" fmla="*/ 104796 h 209550"/>
                <a:gd name="connsiteX49" fmla="*/ 71370 w 533400"/>
                <a:gd name="connsiteY49" fmla="*/ 209571 h 209550"/>
                <a:gd name="connsiteX50" fmla="*/ 90420 w 533400"/>
                <a:gd name="connsiteY50" fmla="*/ 209571 h 209550"/>
                <a:gd name="connsiteX51" fmla="*/ 90420 w 533400"/>
                <a:gd name="connsiteY51" fmla="*/ 42217 h 209550"/>
                <a:gd name="connsiteX52" fmla="*/ 104898 w 533400"/>
                <a:gd name="connsiteY52" fmla="*/ 96890 h 209550"/>
                <a:gd name="connsiteX53" fmla="*/ 114423 w 533400"/>
                <a:gd name="connsiteY53" fmla="*/ 106415 h 209550"/>
                <a:gd name="connsiteX54" fmla="*/ 123948 w 533400"/>
                <a:gd name="connsiteY54" fmla="*/ 96890 h 209550"/>
                <a:gd name="connsiteX55" fmla="*/ 138045 w 533400"/>
                <a:gd name="connsiteY55" fmla="*/ 42217 h 209550"/>
                <a:gd name="connsiteX56" fmla="*/ 138045 w 533400"/>
                <a:gd name="connsiteY56" fmla="*/ 72220 h 209550"/>
                <a:gd name="connsiteX57" fmla="*/ 121662 w 533400"/>
                <a:gd name="connsiteY57" fmla="*/ 133371 h 209550"/>
                <a:gd name="connsiteX58" fmla="*/ 138045 w 533400"/>
                <a:gd name="connsiteY58" fmla="*/ 133371 h 209550"/>
                <a:gd name="connsiteX59" fmla="*/ 138045 w 533400"/>
                <a:gd name="connsiteY59" fmla="*/ 209571 h 209550"/>
                <a:gd name="connsiteX60" fmla="*/ 157095 w 533400"/>
                <a:gd name="connsiteY60" fmla="*/ 209571 h 209550"/>
                <a:gd name="connsiteX61" fmla="*/ 157095 w 533400"/>
                <a:gd name="connsiteY61" fmla="*/ 133371 h 209550"/>
                <a:gd name="connsiteX62" fmla="*/ 176145 w 533400"/>
                <a:gd name="connsiteY62" fmla="*/ 133371 h 209550"/>
                <a:gd name="connsiteX63" fmla="*/ 176145 w 533400"/>
                <a:gd name="connsiteY63" fmla="*/ 209571 h 209550"/>
                <a:gd name="connsiteX64" fmla="*/ 195195 w 533400"/>
                <a:gd name="connsiteY64" fmla="*/ 209571 h 209550"/>
                <a:gd name="connsiteX65" fmla="*/ 195195 w 533400"/>
                <a:gd name="connsiteY65" fmla="*/ 133371 h 209550"/>
                <a:gd name="connsiteX66" fmla="*/ 211578 w 533400"/>
                <a:gd name="connsiteY66" fmla="*/ 133371 h 209550"/>
                <a:gd name="connsiteX67" fmla="*/ 195195 w 533400"/>
                <a:gd name="connsiteY67" fmla="*/ 72220 h 209550"/>
                <a:gd name="connsiteX68" fmla="*/ 195195 w 533400"/>
                <a:gd name="connsiteY68" fmla="*/ 41645 h 209550"/>
                <a:gd name="connsiteX69" fmla="*/ 209769 w 533400"/>
                <a:gd name="connsiteY69" fmla="*/ 96890 h 209550"/>
                <a:gd name="connsiteX70" fmla="*/ 221323 w 533400"/>
                <a:gd name="connsiteY70" fmla="*/ 103814 h 209550"/>
                <a:gd name="connsiteX71" fmla="*/ 228247 w 533400"/>
                <a:gd name="connsiteY71" fmla="*/ 96890 h 209550"/>
                <a:gd name="connsiteX72" fmla="*/ 242820 w 533400"/>
                <a:gd name="connsiteY72" fmla="*/ 41645 h 209550"/>
                <a:gd name="connsiteX73" fmla="*/ 242820 w 533400"/>
                <a:gd name="connsiteY73" fmla="*/ 209571 h 209550"/>
                <a:gd name="connsiteX74" fmla="*/ 261870 w 533400"/>
                <a:gd name="connsiteY74" fmla="*/ 209571 h 209550"/>
                <a:gd name="connsiteX75" fmla="*/ 261870 w 533400"/>
                <a:gd name="connsiteY75" fmla="*/ 104796 h 209550"/>
                <a:gd name="connsiteX76" fmla="*/ 280920 w 533400"/>
                <a:gd name="connsiteY76" fmla="*/ 104796 h 209550"/>
                <a:gd name="connsiteX77" fmla="*/ 280920 w 533400"/>
                <a:gd name="connsiteY77" fmla="*/ 209571 h 209550"/>
                <a:gd name="connsiteX78" fmla="*/ 299970 w 533400"/>
                <a:gd name="connsiteY78" fmla="*/ 209571 h 209550"/>
                <a:gd name="connsiteX79" fmla="*/ 299970 w 533400"/>
                <a:gd name="connsiteY79" fmla="*/ 42217 h 209550"/>
                <a:gd name="connsiteX80" fmla="*/ 314448 w 533400"/>
                <a:gd name="connsiteY80" fmla="*/ 96890 h 209550"/>
                <a:gd name="connsiteX81" fmla="*/ 323973 w 533400"/>
                <a:gd name="connsiteY81" fmla="*/ 106415 h 209550"/>
                <a:gd name="connsiteX82" fmla="*/ 333498 w 533400"/>
                <a:gd name="connsiteY82" fmla="*/ 96890 h 209550"/>
                <a:gd name="connsiteX83" fmla="*/ 347595 w 533400"/>
                <a:gd name="connsiteY83" fmla="*/ 42217 h 209550"/>
                <a:gd name="connsiteX84" fmla="*/ 347595 w 533400"/>
                <a:gd name="connsiteY84" fmla="*/ 72220 h 209550"/>
                <a:gd name="connsiteX85" fmla="*/ 331212 w 533400"/>
                <a:gd name="connsiteY85" fmla="*/ 133371 h 209550"/>
                <a:gd name="connsiteX86" fmla="*/ 347595 w 533400"/>
                <a:gd name="connsiteY86" fmla="*/ 133371 h 209550"/>
                <a:gd name="connsiteX87" fmla="*/ 347595 w 533400"/>
                <a:gd name="connsiteY87" fmla="*/ 209571 h 209550"/>
                <a:gd name="connsiteX88" fmla="*/ 366645 w 533400"/>
                <a:gd name="connsiteY88" fmla="*/ 209571 h 209550"/>
                <a:gd name="connsiteX89" fmla="*/ 366645 w 533400"/>
                <a:gd name="connsiteY89" fmla="*/ 133371 h 209550"/>
                <a:gd name="connsiteX90" fmla="*/ 385695 w 533400"/>
                <a:gd name="connsiteY90" fmla="*/ 133371 h 209550"/>
                <a:gd name="connsiteX91" fmla="*/ 385695 w 533400"/>
                <a:gd name="connsiteY91" fmla="*/ 209571 h 209550"/>
                <a:gd name="connsiteX92" fmla="*/ 404745 w 533400"/>
                <a:gd name="connsiteY92" fmla="*/ 209571 h 209550"/>
                <a:gd name="connsiteX93" fmla="*/ 404745 w 533400"/>
                <a:gd name="connsiteY93" fmla="*/ 133371 h 209550"/>
                <a:gd name="connsiteX94" fmla="*/ 421128 w 533400"/>
                <a:gd name="connsiteY94" fmla="*/ 133371 h 209550"/>
                <a:gd name="connsiteX95" fmla="*/ 404745 w 533400"/>
                <a:gd name="connsiteY95" fmla="*/ 72220 h 209550"/>
                <a:gd name="connsiteX96" fmla="*/ 404745 w 533400"/>
                <a:gd name="connsiteY96" fmla="*/ 41645 h 209550"/>
                <a:gd name="connsiteX97" fmla="*/ 419319 w 533400"/>
                <a:gd name="connsiteY97" fmla="*/ 96890 h 209550"/>
                <a:gd name="connsiteX98" fmla="*/ 430873 w 533400"/>
                <a:gd name="connsiteY98" fmla="*/ 103814 h 209550"/>
                <a:gd name="connsiteX99" fmla="*/ 437797 w 533400"/>
                <a:gd name="connsiteY99" fmla="*/ 96890 h 209550"/>
                <a:gd name="connsiteX100" fmla="*/ 452370 w 533400"/>
                <a:gd name="connsiteY100" fmla="*/ 41645 h 209550"/>
                <a:gd name="connsiteX101" fmla="*/ 452370 w 533400"/>
                <a:gd name="connsiteY101" fmla="*/ 209571 h 209550"/>
                <a:gd name="connsiteX102" fmla="*/ 471420 w 533400"/>
                <a:gd name="connsiteY102" fmla="*/ 209571 h 209550"/>
                <a:gd name="connsiteX103" fmla="*/ 471420 w 533400"/>
                <a:gd name="connsiteY103" fmla="*/ 104796 h 209550"/>
                <a:gd name="connsiteX104" fmla="*/ 490470 w 533400"/>
                <a:gd name="connsiteY104" fmla="*/ 104796 h 209550"/>
                <a:gd name="connsiteX105" fmla="*/ 490470 w 533400"/>
                <a:gd name="connsiteY105" fmla="*/ 209571 h 209550"/>
                <a:gd name="connsiteX106" fmla="*/ 509520 w 533400"/>
                <a:gd name="connsiteY106" fmla="*/ 209571 h 209550"/>
                <a:gd name="connsiteX107" fmla="*/ 509520 w 533400"/>
                <a:gd name="connsiteY107" fmla="*/ 42217 h 209550"/>
                <a:gd name="connsiteX108" fmla="*/ 523998 w 533400"/>
                <a:gd name="connsiteY108" fmla="*/ 96890 h 209550"/>
                <a:gd name="connsiteX109" fmla="*/ 533523 w 533400"/>
                <a:gd name="connsiteY109" fmla="*/ 103939 h 209550"/>
                <a:gd name="connsiteX110" fmla="*/ 536000 w 533400"/>
                <a:gd name="connsiteY110" fmla="*/ 103939 h 209550"/>
                <a:gd name="connsiteX111" fmla="*/ 542397 w 533400"/>
                <a:gd name="connsiteY111" fmla="*/ 92085 h 209550"/>
                <a:gd name="connsiteX112" fmla="*/ 542382 w 533400"/>
                <a:gd name="connsiteY112" fmla="*/ 9203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33400" h="209550">
                  <a:moveTo>
                    <a:pt x="542382" y="92032"/>
                  </a:moveTo>
                  <a:lnTo>
                    <a:pt x="523998" y="22690"/>
                  </a:lnTo>
                  <a:cubicBezTo>
                    <a:pt x="523489" y="20728"/>
                    <a:pt x="522545" y="18905"/>
                    <a:pt x="521236" y="17356"/>
                  </a:cubicBezTo>
                  <a:cubicBezTo>
                    <a:pt x="514929" y="10830"/>
                    <a:pt x="507158" y="5900"/>
                    <a:pt x="498567" y="2974"/>
                  </a:cubicBezTo>
                  <a:cubicBezTo>
                    <a:pt x="492944" y="843"/>
                    <a:pt x="486956" y="-161"/>
                    <a:pt x="480945" y="21"/>
                  </a:cubicBezTo>
                  <a:cubicBezTo>
                    <a:pt x="474918" y="26"/>
                    <a:pt x="468932" y="1023"/>
                    <a:pt x="463229" y="2974"/>
                  </a:cubicBezTo>
                  <a:cubicBezTo>
                    <a:pt x="454612" y="5836"/>
                    <a:pt x="446851" y="10814"/>
                    <a:pt x="440655" y="17452"/>
                  </a:cubicBezTo>
                  <a:cubicBezTo>
                    <a:pt x="439401" y="19037"/>
                    <a:pt x="438464" y="20847"/>
                    <a:pt x="437892" y="22786"/>
                  </a:cubicBezTo>
                  <a:lnTo>
                    <a:pt x="428558" y="57171"/>
                  </a:lnTo>
                  <a:lnTo>
                    <a:pt x="419033" y="22690"/>
                  </a:lnTo>
                  <a:cubicBezTo>
                    <a:pt x="418469" y="20730"/>
                    <a:pt x="417495" y="18912"/>
                    <a:pt x="416175" y="17356"/>
                  </a:cubicBezTo>
                  <a:cubicBezTo>
                    <a:pt x="409909" y="10825"/>
                    <a:pt x="402168" y="5893"/>
                    <a:pt x="393601" y="2974"/>
                  </a:cubicBezTo>
                  <a:cubicBezTo>
                    <a:pt x="388033" y="883"/>
                    <a:pt x="382116" y="-119"/>
                    <a:pt x="376170" y="21"/>
                  </a:cubicBezTo>
                  <a:cubicBezTo>
                    <a:pt x="370141" y="10"/>
                    <a:pt x="364153" y="1008"/>
                    <a:pt x="358454" y="2974"/>
                  </a:cubicBezTo>
                  <a:cubicBezTo>
                    <a:pt x="349819" y="5858"/>
                    <a:pt x="342033" y="10832"/>
                    <a:pt x="335784" y="17452"/>
                  </a:cubicBezTo>
                  <a:cubicBezTo>
                    <a:pt x="334597" y="19064"/>
                    <a:pt x="333695" y="20868"/>
                    <a:pt x="333117" y="22786"/>
                  </a:cubicBezTo>
                  <a:lnTo>
                    <a:pt x="323592" y="58219"/>
                  </a:lnTo>
                  <a:lnTo>
                    <a:pt x="314067" y="23071"/>
                  </a:lnTo>
                  <a:cubicBezTo>
                    <a:pt x="313558" y="21109"/>
                    <a:pt x="312614" y="19286"/>
                    <a:pt x="311305" y="17737"/>
                  </a:cubicBezTo>
                  <a:cubicBezTo>
                    <a:pt x="304998" y="11211"/>
                    <a:pt x="297227" y="6281"/>
                    <a:pt x="288636" y="3355"/>
                  </a:cubicBezTo>
                  <a:cubicBezTo>
                    <a:pt x="283158" y="1142"/>
                    <a:pt x="277304" y="10"/>
                    <a:pt x="271395" y="21"/>
                  </a:cubicBezTo>
                  <a:cubicBezTo>
                    <a:pt x="265368" y="26"/>
                    <a:pt x="259382" y="1023"/>
                    <a:pt x="253679" y="2974"/>
                  </a:cubicBezTo>
                  <a:cubicBezTo>
                    <a:pt x="245062" y="5836"/>
                    <a:pt x="237301" y="10814"/>
                    <a:pt x="231105" y="17452"/>
                  </a:cubicBezTo>
                  <a:cubicBezTo>
                    <a:pt x="229851" y="19037"/>
                    <a:pt x="228914" y="20847"/>
                    <a:pt x="228342" y="22786"/>
                  </a:cubicBezTo>
                  <a:lnTo>
                    <a:pt x="219008" y="57171"/>
                  </a:lnTo>
                  <a:lnTo>
                    <a:pt x="209483" y="22690"/>
                  </a:lnTo>
                  <a:cubicBezTo>
                    <a:pt x="208919" y="20730"/>
                    <a:pt x="207945" y="18912"/>
                    <a:pt x="206625" y="17356"/>
                  </a:cubicBezTo>
                  <a:cubicBezTo>
                    <a:pt x="200359" y="10825"/>
                    <a:pt x="192618" y="5893"/>
                    <a:pt x="184051" y="2974"/>
                  </a:cubicBezTo>
                  <a:cubicBezTo>
                    <a:pt x="178484" y="883"/>
                    <a:pt x="172566" y="-119"/>
                    <a:pt x="166620" y="21"/>
                  </a:cubicBezTo>
                  <a:cubicBezTo>
                    <a:pt x="160591" y="10"/>
                    <a:pt x="154603" y="1008"/>
                    <a:pt x="148904" y="2974"/>
                  </a:cubicBezTo>
                  <a:cubicBezTo>
                    <a:pt x="140270" y="5858"/>
                    <a:pt x="132483" y="10832"/>
                    <a:pt x="126234" y="17452"/>
                  </a:cubicBezTo>
                  <a:cubicBezTo>
                    <a:pt x="125047" y="19064"/>
                    <a:pt x="124145" y="20868"/>
                    <a:pt x="123567" y="22786"/>
                  </a:cubicBezTo>
                  <a:lnTo>
                    <a:pt x="114042" y="58219"/>
                  </a:lnTo>
                  <a:lnTo>
                    <a:pt x="104517" y="23071"/>
                  </a:lnTo>
                  <a:cubicBezTo>
                    <a:pt x="104008" y="21109"/>
                    <a:pt x="103064" y="19286"/>
                    <a:pt x="101755" y="17737"/>
                  </a:cubicBezTo>
                  <a:cubicBezTo>
                    <a:pt x="95448" y="11211"/>
                    <a:pt x="87677" y="6281"/>
                    <a:pt x="79086" y="3355"/>
                  </a:cubicBezTo>
                  <a:cubicBezTo>
                    <a:pt x="73608" y="1142"/>
                    <a:pt x="67754" y="10"/>
                    <a:pt x="61845" y="21"/>
                  </a:cubicBezTo>
                  <a:cubicBezTo>
                    <a:pt x="55818" y="26"/>
                    <a:pt x="49832" y="1023"/>
                    <a:pt x="44129" y="2974"/>
                  </a:cubicBezTo>
                  <a:cubicBezTo>
                    <a:pt x="35512" y="5836"/>
                    <a:pt x="27751" y="10814"/>
                    <a:pt x="21555" y="17452"/>
                  </a:cubicBezTo>
                  <a:cubicBezTo>
                    <a:pt x="20301" y="19037"/>
                    <a:pt x="19364" y="20847"/>
                    <a:pt x="18792" y="22786"/>
                  </a:cubicBezTo>
                  <a:lnTo>
                    <a:pt x="314" y="92413"/>
                  </a:lnTo>
                  <a:cubicBezTo>
                    <a:pt x="-1017" y="97488"/>
                    <a:pt x="2006" y="102684"/>
                    <a:pt x="7077" y="104034"/>
                  </a:cubicBezTo>
                  <a:lnTo>
                    <a:pt x="9553" y="104034"/>
                  </a:lnTo>
                  <a:cubicBezTo>
                    <a:pt x="13981" y="104185"/>
                    <a:pt x="17928" y="101264"/>
                    <a:pt x="19078" y="96985"/>
                  </a:cubicBezTo>
                  <a:lnTo>
                    <a:pt x="33270" y="41645"/>
                  </a:lnTo>
                  <a:lnTo>
                    <a:pt x="33270" y="209571"/>
                  </a:lnTo>
                  <a:lnTo>
                    <a:pt x="52320" y="209571"/>
                  </a:lnTo>
                  <a:lnTo>
                    <a:pt x="52320" y="104796"/>
                  </a:lnTo>
                  <a:lnTo>
                    <a:pt x="71370" y="104796"/>
                  </a:lnTo>
                  <a:lnTo>
                    <a:pt x="71370" y="209571"/>
                  </a:lnTo>
                  <a:lnTo>
                    <a:pt x="90420" y="209571"/>
                  </a:lnTo>
                  <a:lnTo>
                    <a:pt x="90420" y="42217"/>
                  </a:lnTo>
                  <a:lnTo>
                    <a:pt x="104898" y="96890"/>
                  </a:lnTo>
                  <a:cubicBezTo>
                    <a:pt x="104898" y="102151"/>
                    <a:pt x="109163" y="106415"/>
                    <a:pt x="114423" y="106415"/>
                  </a:cubicBezTo>
                  <a:cubicBezTo>
                    <a:pt x="119684" y="106415"/>
                    <a:pt x="123948" y="102151"/>
                    <a:pt x="123948" y="96890"/>
                  </a:cubicBezTo>
                  <a:lnTo>
                    <a:pt x="138045" y="42217"/>
                  </a:lnTo>
                  <a:lnTo>
                    <a:pt x="138045" y="72220"/>
                  </a:lnTo>
                  <a:lnTo>
                    <a:pt x="121662" y="133371"/>
                  </a:lnTo>
                  <a:lnTo>
                    <a:pt x="138045" y="133371"/>
                  </a:lnTo>
                  <a:lnTo>
                    <a:pt x="138045" y="209571"/>
                  </a:lnTo>
                  <a:lnTo>
                    <a:pt x="157095" y="209571"/>
                  </a:lnTo>
                  <a:lnTo>
                    <a:pt x="157095" y="133371"/>
                  </a:lnTo>
                  <a:lnTo>
                    <a:pt x="176145" y="133371"/>
                  </a:lnTo>
                  <a:lnTo>
                    <a:pt x="176145" y="209571"/>
                  </a:lnTo>
                  <a:lnTo>
                    <a:pt x="195195" y="209571"/>
                  </a:lnTo>
                  <a:lnTo>
                    <a:pt x="195195" y="133371"/>
                  </a:lnTo>
                  <a:lnTo>
                    <a:pt x="211578" y="133371"/>
                  </a:lnTo>
                  <a:lnTo>
                    <a:pt x="195195" y="72220"/>
                  </a:lnTo>
                  <a:lnTo>
                    <a:pt x="195195" y="41645"/>
                  </a:lnTo>
                  <a:lnTo>
                    <a:pt x="209769" y="96890"/>
                  </a:lnTo>
                  <a:cubicBezTo>
                    <a:pt x="211048" y="101993"/>
                    <a:pt x="216221" y="105093"/>
                    <a:pt x="221323" y="103814"/>
                  </a:cubicBezTo>
                  <a:cubicBezTo>
                    <a:pt x="224731" y="102960"/>
                    <a:pt x="227393" y="100298"/>
                    <a:pt x="228247" y="96890"/>
                  </a:cubicBezTo>
                  <a:lnTo>
                    <a:pt x="242820" y="41645"/>
                  </a:lnTo>
                  <a:lnTo>
                    <a:pt x="242820" y="209571"/>
                  </a:lnTo>
                  <a:lnTo>
                    <a:pt x="261870" y="209571"/>
                  </a:lnTo>
                  <a:lnTo>
                    <a:pt x="261870" y="104796"/>
                  </a:lnTo>
                  <a:lnTo>
                    <a:pt x="280920" y="104796"/>
                  </a:lnTo>
                  <a:lnTo>
                    <a:pt x="280920" y="209571"/>
                  </a:lnTo>
                  <a:lnTo>
                    <a:pt x="299970" y="209571"/>
                  </a:lnTo>
                  <a:lnTo>
                    <a:pt x="299970" y="42217"/>
                  </a:lnTo>
                  <a:lnTo>
                    <a:pt x="314448" y="96890"/>
                  </a:lnTo>
                  <a:cubicBezTo>
                    <a:pt x="314448" y="102151"/>
                    <a:pt x="318713" y="106415"/>
                    <a:pt x="323973" y="106415"/>
                  </a:cubicBezTo>
                  <a:cubicBezTo>
                    <a:pt x="329234" y="106415"/>
                    <a:pt x="333498" y="102151"/>
                    <a:pt x="333498" y="96890"/>
                  </a:cubicBezTo>
                  <a:lnTo>
                    <a:pt x="347595" y="42217"/>
                  </a:lnTo>
                  <a:lnTo>
                    <a:pt x="347595" y="72220"/>
                  </a:lnTo>
                  <a:lnTo>
                    <a:pt x="331212" y="133371"/>
                  </a:lnTo>
                  <a:lnTo>
                    <a:pt x="347595" y="133371"/>
                  </a:lnTo>
                  <a:lnTo>
                    <a:pt x="347595" y="209571"/>
                  </a:lnTo>
                  <a:lnTo>
                    <a:pt x="366645" y="209571"/>
                  </a:lnTo>
                  <a:lnTo>
                    <a:pt x="366645" y="133371"/>
                  </a:lnTo>
                  <a:lnTo>
                    <a:pt x="385695" y="133371"/>
                  </a:lnTo>
                  <a:lnTo>
                    <a:pt x="385695" y="209571"/>
                  </a:lnTo>
                  <a:lnTo>
                    <a:pt x="404745" y="209571"/>
                  </a:lnTo>
                  <a:lnTo>
                    <a:pt x="404745" y="133371"/>
                  </a:lnTo>
                  <a:lnTo>
                    <a:pt x="421128" y="133371"/>
                  </a:lnTo>
                  <a:lnTo>
                    <a:pt x="404745" y="72220"/>
                  </a:lnTo>
                  <a:lnTo>
                    <a:pt x="404745" y="41645"/>
                  </a:lnTo>
                  <a:lnTo>
                    <a:pt x="419319" y="96890"/>
                  </a:lnTo>
                  <a:cubicBezTo>
                    <a:pt x="420598" y="101993"/>
                    <a:pt x="425771" y="105093"/>
                    <a:pt x="430873" y="103814"/>
                  </a:cubicBezTo>
                  <a:cubicBezTo>
                    <a:pt x="434281" y="102960"/>
                    <a:pt x="436943" y="100298"/>
                    <a:pt x="437797" y="96890"/>
                  </a:cubicBezTo>
                  <a:lnTo>
                    <a:pt x="452370" y="41645"/>
                  </a:lnTo>
                  <a:lnTo>
                    <a:pt x="452370" y="209571"/>
                  </a:lnTo>
                  <a:lnTo>
                    <a:pt x="471420" y="209571"/>
                  </a:lnTo>
                  <a:lnTo>
                    <a:pt x="471420" y="104796"/>
                  </a:lnTo>
                  <a:lnTo>
                    <a:pt x="490470" y="104796"/>
                  </a:lnTo>
                  <a:lnTo>
                    <a:pt x="490470" y="209571"/>
                  </a:lnTo>
                  <a:lnTo>
                    <a:pt x="509520" y="209571"/>
                  </a:lnTo>
                  <a:lnTo>
                    <a:pt x="509520" y="42217"/>
                  </a:lnTo>
                  <a:lnTo>
                    <a:pt x="523998" y="96890"/>
                  </a:lnTo>
                  <a:cubicBezTo>
                    <a:pt x="525148" y="101169"/>
                    <a:pt x="529095" y="104090"/>
                    <a:pt x="533523" y="103939"/>
                  </a:cubicBezTo>
                  <a:cubicBezTo>
                    <a:pt x="534346" y="104032"/>
                    <a:pt x="535177" y="104032"/>
                    <a:pt x="536000" y="103939"/>
                  </a:cubicBezTo>
                  <a:cubicBezTo>
                    <a:pt x="541039" y="102432"/>
                    <a:pt x="543904" y="97125"/>
                    <a:pt x="542397" y="92085"/>
                  </a:cubicBezTo>
                  <a:cubicBezTo>
                    <a:pt x="542392" y="92067"/>
                    <a:pt x="542387" y="92050"/>
                    <a:pt x="542382" y="92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6" name="Freeform: Shape 126">
              <a:extLst>
                <a:ext uri="{FF2B5EF4-FFF2-40B4-BE49-F238E27FC236}">
                  <a16:creationId xmlns:a16="http://schemas.microsoft.com/office/drawing/2014/main" id="{2AF44A15-6A2D-40E7-BBA0-3C8F7D9763BB}"/>
                </a:ext>
              </a:extLst>
            </p:cNvPr>
            <p:cNvSpPr/>
            <p:nvPr/>
          </p:nvSpPr>
          <p:spPr>
            <a:xfrm>
              <a:off x="10813160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7" name="Freeform: Shape 127">
              <a:extLst>
                <a:ext uri="{FF2B5EF4-FFF2-40B4-BE49-F238E27FC236}">
                  <a16:creationId xmlns:a16="http://schemas.microsoft.com/office/drawing/2014/main" id="{FCA20BA8-C9AF-46DD-961B-16F27716226F}"/>
                </a:ext>
              </a:extLst>
            </p:cNvPr>
            <p:cNvSpPr/>
            <p:nvPr/>
          </p:nvSpPr>
          <p:spPr>
            <a:xfrm>
              <a:off x="10917935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8" name="Freeform: Shape 128">
              <a:extLst>
                <a:ext uri="{FF2B5EF4-FFF2-40B4-BE49-F238E27FC236}">
                  <a16:creationId xmlns:a16="http://schemas.microsoft.com/office/drawing/2014/main" id="{275DA0F6-185D-44D5-860D-64F5CEE84A31}"/>
                </a:ext>
              </a:extLst>
            </p:cNvPr>
            <p:cNvSpPr/>
            <p:nvPr/>
          </p:nvSpPr>
          <p:spPr>
            <a:xfrm>
              <a:off x="10708385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69" name="Freeform: Shape 129">
              <a:extLst>
                <a:ext uri="{FF2B5EF4-FFF2-40B4-BE49-F238E27FC236}">
                  <a16:creationId xmlns:a16="http://schemas.microsoft.com/office/drawing/2014/main" id="{C4B09039-DAD8-47C2-B174-A5982E4490DE}"/>
                </a:ext>
              </a:extLst>
            </p:cNvPr>
            <p:cNvSpPr/>
            <p:nvPr/>
          </p:nvSpPr>
          <p:spPr>
            <a:xfrm>
              <a:off x="10670352" y="4304453"/>
              <a:ext cx="333375" cy="209550"/>
            </a:xfrm>
            <a:custGeom>
              <a:avLst/>
              <a:gdLst>
                <a:gd name="connsiteX0" fmla="*/ 333022 w 333375"/>
                <a:gd name="connsiteY0" fmla="*/ 92034 h 209550"/>
                <a:gd name="connsiteX1" fmla="*/ 314639 w 333375"/>
                <a:gd name="connsiteY1" fmla="*/ 22692 h 209550"/>
                <a:gd name="connsiteX2" fmla="*/ 311781 w 333375"/>
                <a:gd name="connsiteY2" fmla="*/ 17358 h 209550"/>
                <a:gd name="connsiteX3" fmla="*/ 289207 w 333375"/>
                <a:gd name="connsiteY3" fmla="*/ 2975 h 209550"/>
                <a:gd name="connsiteX4" fmla="*/ 271395 w 333375"/>
                <a:gd name="connsiteY4" fmla="*/ 23 h 209550"/>
                <a:gd name="connsiteX5" fmla="*/ 253679 w 333375"/>
                <a:gd name="connsiteY5" fmla="*/ 2975 h 209550"/>
                <a:gd name="connsiteX6" fmla="*/ 231009 w 333375"/>
                <a:gd name="connsiteY6" fmla="*/ 17453 h 209550"/>
                <a:gd name="connsiteX7" fmla="*/ 228342 w 333375"/>
                <a:gd name="connsiteY7" fmla="*/ 22787 h 209550"/>
                <a:gd name="connsiteX8" fmla="*/ 218817 w 333375"/>
                <a:gd name="connsiteY8" fmla="*/ 58220 h 209550"/>
                <a:gd name="connsiteX9" fmla="*/ 209292 w 333375"/>
                <a:gd name="connsiteY9" fmla="*/ 23073 h 209550"/>
                <a:gd name="connsiteX10" fmla="*/ 206530 w 333375"/>
                <a:gd name="connsiteY10" fmla="*/ 17739 h 209550"/>
                <a:gd name="connsiteX11" fmla="*/ 183861 w 333375"/>
                <a:gd name="connsiteY11" fmla="*/ 3356 h 209550"/>
                <a:gd name="connsiteX12" fmla="*/ 166620 w 333375"/>
                <a:gd name="connsiteY12" fmla="*/ 23 h 209550"/>
                <a:gd name="connsiteX13" fmla="*/ 148904 w 333375"/>
                <a:gd name="connsiteY13" fmla="*/ 2975 h 209550"/>
                <a:gd name="connsiteX14" fmla="*/ 126330 w 333375"/>
                <a:gd name="connsiteY14" fmla="*/ 17453 h 209550"/>
                <a:gd name="connsiteX15" fmla="*/ 123567 w 333375"/>
                <a:gd name="connsiteY15" fmla="*/ 22787 h 209550"/>
                <a:gd name="connsiteX16" fmla="*/ 114233 w 333375"/>
                <a:gd name="connsiteY16" fmla="*/ 57173 h 209550"/>
                <a:gd name="connsiteX17" fmla="*/ 104708 w 333375"/>
                <a:gd name="connsiteY17" fmla="*/ 22692 h 209550"/>
                <a:gd name="connsiteX18" fmla="*/ 101850 w 333375"/>
                <a:gd name="connsiteY18" fmla="*/ 17358 h 209550"/>
                <a:gd name="connsiteX19" fmla="*/ 79276 w 333375"/>
                <a:gd name="connsiteY19" fmla="*/ 2975 h 209550"/>
                <a:gd name="connsiteX20" fmla="*/ 61845 w 333375"/>
                <a:gd name="connsiteY20" fmla="*/ 23 h 209550"/>
                <a:gd name="connsiteX21" fmla="*/ 44129 w 333375"/>
                <a:gd name="connsiteY21" fmla="*/ 2975 h 209550"/>
                <a:gd name="connsiteX22" fmla="*/ 21459 w 333375"/>
                <a:gd name="connsiteY22" fmla="*/ 17453 h 209550"/>
                <a:gd name="connsiteX23" fmla="*/ 18792 w 333375"/>
                <a:gd name="connsiteY23" fmla="*/ 22787 h 209550"/>
                <a:gd name="connsiteX24" fmla="*/ 314 w 333375"/>
                <a:gd name="connsiteY24" fmla="*/ 92415 h 209550"/>
                <a:gd name="connsiteX25" fmla="*/ 7077 w 333375"/>
                <a:gd name="connsiteY25" fmla="*/ 104036 h 209550"/>
                <a:gd name="connsiteX26" fmla="*/ 9553 w 333375"/>
                <a:gd name="connsiteY26" fmla="*/ 104036 h 209550"/>
                <a:gd name="connsiteX27" fmla="*/ 19078 w 333375"/>
                <a:gd name="connsiteY27" fmla="*/ 96987 h 209550"/>
                <a:gd name="connsiteX28" fmla="*/ 33270 w 333375"/>
                <a:gd name="connsiteY28" fmla="*/ 42218 h 209550"/>
                <a:gd name="connsiteX29" fmla="*/ 33270 w 333375"/>
                <a:gd name="connsiteY29" fmla="*/ 72222 h 209550"/>
                <a:gd name="connsiteX30" fmla="*/ 16887 w 333375"/>
                <a:gd name="connsiteY30" fmla="*/ 133373 h 209550"/>
                <a:gd name="connsiteX31" fmla="*/ 33270 w 333375"/>
                <a:gd name="connsiteY31" fmla="*/ 133373 h 209550"/>
                <a:gd name="connsiteX32" fmla="*/ 33270 w 333375"/>
                <a:gd name="connsiteY32" fmla="*/ 209573 h 209550"/>
                <a:gd name="connsiteX33" fmla="*/ 52320 w 333375"/>
                <a:gd name="connsiteY33" fmla="*/ 209573 h 209550"/>
                <a:gd name="connsiteX34" fmla="*/ 52320 w 333375"/>
                <a:gd name="connsiteY34" fmla="*/ 133373 h 209550"/>
                <a:gd name="connsiteX35" fmla="*/ 71370 w 333375"/>
                <a:gd name="connsiteY35" fmla="*/ 133373 h 209550"/>
                <a:gd name="connsiteX36" fmla="*/ 71370 w 333375"/>
                <a:gd name="connsiteY36" fmla="*/ 209573 h 209550"/>
                <a:gd name="connsiteX37" fmla="*/ 90420 w 333375"/>
                <a:gd name="connsiteY37" fmla="*/ 209573 h 209550"/>
                <a:gd name="connsiteX38" fmla="*/ 90420 w 333375"/>
                <a:gd name="connsiteY38" fmla="*/ 133373 h 209550"/>
                <a:gd name="connsiteX39" fmla="*/ 106803 w 333375"/>
                <a:gd name="connsiteY39" fmla="*/ 133373 h 209550"/>
                <a:gd name="connsiteX40" fmla="*/ 90420 w 333375"/>
                <a:gd name="connsiteY40" fmla="*/ 72222 h 209550"/>
                <a:gd name="connsiteX41" fmla="*/ 90420 w 333375"/>
                <a:gd name="connsiteY41" fmla="*/ 41647 h 209550"/>
                <a:gd name="connsiteX42" fmla="*/ 104994 w 333375"/>
                <a:gd name="connsiteY42" fmla="*/ 96892 h 209550"/>
                <a:gd name="connsiteX43" fmla="*/ 116548 w 333375"/>
                <a:gd name="connsiteY43" fmla="*/ 103816 h 209550"/>
                <a:gd name="connsiteX44" fmla="*/ 123472 w 333375"/>
                <a:gd name="connsiteY44" fmla="*/ 96892 h 209550"/>
                <a:gd name="connsiteX45" fmla="*/ 138045 w 333375"/>
                <a:gd name="connsiteY45" fmla="*/ 41647 h 209550"/>
                <a:gd name="connsiteX46" fmla="*/ 138045 w 333375"/>
                <a:gd name="connsiteY46" fmla="*/ 209573 h 209550"/>
                <a:gd name="connsiteX47" fmla="*/ 157095 w 333375"/>
                <a:gd name="connsiteY47" fmla="*/ 209573 h 209550"/>
                <a:gd name="connsiteX48" fmla="*/ 157095 w 333375"/>
                <a:gd name="connsiteY48" fmla="*/ 104798 h 209550"/>
                <a:gd name="connsiteX49" fmla="*/ 176145 w 333375"/>
                <a:gd name="connsiteY49" fmla="*/ 104798 h 209550"/>
                <a:gd name="connsiteX50" fmla="*/ 176145 w 333375"/>
                <a:gd name="connsiteY50" fmla="*/ 209573 h 209550"/>
                <a:gd name="connsiteX51" fmla="*/ 195195 w 333375"/>
                <a:gd name="connsiteY51" fmla="*/ 209573 h 209550"/>
                <a:gd name="connsiteX52" fmla="*/ 195195 w 333375"/>
                <a:gd name="connsiteY52" fmla="*/ 42218 h 209550"/>
                <a:gd name="connsiteX53" fmla="*/ 209673 w 333375"/>
                <a:gd name="connsiteY53" fmla="*/ 96892 h 209550"/>
                <a:gd name="connsiteX54" fmla="*/ 219198 w 333375"/>
                <a:gd name="connsiteY54" fmla="*/ 106417 h 209550"/>
                <a:gd name="connsiteX55" fmla="*/ 228723 w 333375"/>
                <a:gd name="connsiteY55" fmla="*/ 96892 h 209550"/>
                <a:gd name="connsiteX56" fmla="*/ 242820 w 333375"/>
                <a:gd name="connsiteY56" fmla="*/ 42218 h 209550"/>
                <a:gd name="connsiteX57" fmla="*/ 242820 w 333375"/>
                <a:gd name="connsiteY57" fmla="*/ 72222 h 209550"/>
                <a:gd name="connsiteX58" fmla="*/ 226437 w 333375"/>
                <a:gd name="connsiteY58" fmla="*/ 133373 h 209550"/>
                <a:gd name="connsiteX59" fmla="*/ 242820 w 333375"/>
                <a:gd name="connsiteY59" fmla="*/ 133373 h 209550"/>
                <a:gd name="connsiteX60" fmla="*/ 242820 w 333375"/>
                <a:gd name="connsiteY60" fmla="*/ 209573 h 209550"/>
                <a:gd name="connsiteX61" fmla="*/ 261870 w 333375"/>
                <a:gd name="connsiteY61" fmla="*/ 209573 h 209550"/>
                <a:gd name="connsiteX62" fmla="*/ 261870 w 333375"/>
                <a:gd name="connsiteY62" fmla="*/ 133373 h 209550"/>
                <a:gd name="connsiteX63" fmla="*/ 280920 w 333375"/>
                <a:gd name="connsiteY63" fmla="*/ 133373 h 209550"/>
                <a:gd name="connsiteX64" fmla="*/ 280920 w 333375"/>
                <a:gd name="connsiteY64" fmla="*/ 209573 h 209550"/>
                <a:gd name="connsiteX65" fmla="*/ 299970 w 333375"/>
                <a:gd name="connsiteY65" fmla="*/ 209573 h 209550"/>
                <a:gd name="connsiteX66" fmla="*/ 299970 w 333375"/>
                <a:gd name="connsiteY66" fmla="*/ 133373 h 209550"/>
                <a:gd name="connsiteX67" fmla="*/ 316353 w 333375"/>
                <a:gd name="connsiteY67" fmla="*/ 133373 h 209550"/>
                <a:gd name="connsiteX68" fmla="*/ 299970 w 333375"/>
                <a:gd name="connsiteY68" fmla="*/ 72222 h 209550"/>
                <a:gd name="connsiteX69" fmla="*/ 299970 w 333375"/>
                <a:gd name="connsiteY69" fmla="*/ 41647 h 209550"/>
                <a:gd name="connsiteX70" fmla="*/ 314544 w 333375"/>
                <a:gd name="connsiteY70" fmla="*/ 96892 h 209550"/>
                <a:gd name="connsiteX71" fmla="*/ 324069 w 333375"/>
                <a:gd name="connsiteY71" fmla="*/ 103940 h 209550"/>
                <a:gd name="connsiteX72" fmla="*/ 326545 w 333375"/>
                <a:gd name="connsiteY72" fmla="*/ 103940 h 209550"/>
                <a:gd name="connsiteX73" fmla="*/ 333055 w 333375"/>
                <a:gd name="connsiteY73" fmla="*/ 92147 h 209550"/>
                <a:gd name="connsiteX74" fmla="*/ 333022 w 333375"/>
                <a:gd name="connsiteY74" fmla="*/ 9203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33375" h="209550">
                  <a:moveTo>
                    <a:pt x="333022" y="92034"/>
                  </a:moveTo>
                  <a:lnTo>
                    <a:pt x="314639" y="22692"/>
                  </a:lnTo>
                  <a:cubicBezTo>
                    <a:pt x="314075" y="20732"/>
                    <a:pt x="313101" y="18914"/>
                    <a:pt x="311781" y="17358"/>
                  </a:cubicBezTo>
                  <a:cubicBezTo>
                    <a:pt x="305515" y="10828"/>
                    <a:pt x="297774" y="5895"/>
                    <a:pt x="289207" y="2975"/>
                  </a:cubicBezTo>
                  <a:cubicBezTo>
                    <a:pt x="283520" y="836"/>
                    <a:pt x="277468" y="-167"/>
                    <a:pt x="271395" y="23"/>
                  </a:cubicBezTo>
                  <a:cubicBezTo>
                    <a:pt x="265366" y="11"/>
                    <a:pt x="259378" y="1009"/>
                    <a:pt x="253679" y="2975"/>
                  </a:cubicBezTo>
                  <a:cubicBezTo>
                    <a:pt x="245045" y="5860"/>
                    <a:pt x="237258" y="10833"/>
                    <a:pt x="231009" y="17453"/>
                  </a:cubicBezTo>
                  <a:cubicBezTo>
                    <a:pt x="229822" y="19066"/>
                    <a:pt x="228920" y="20870"/>
                    <a:pt x="228342" y="22787"/>
                  </a:cubicBezTo>
                  <a:lnTo>
                    <a:pt x="218817" y="58220"/>
                  </a:lnTo>
                  <a:lnTo>
                    <a:pt x="209292" y="23073"/>
                  </a:lnTo>
                  <a:cubicBezTo>
                    <a:pt x="208783" y="21111"/>
                    <a:pt x="207839" y="19288"/>
                    <a:pt x="206530" y="17739"/>
                  </a:cubicBezTo>
                  <a:cubicBezTo>
                    <a:pt x="200223" y="11213"/>
                    <a:pt x="192452" y="6282"/>
                    <a:pt x="183861" y="3356"/>
                  </a:cubicBezTo>
                  <a:cubicBezTo>
                    <a:pt x="178383" y="1144"/>
                    <a:pt x="172529" y="12"/>
                    <a:pt x="166620" y="23"/>
                  </a:cubicBezTo>
                  <a:cubicBezTo>
                    <a:pt x="160593" y="27"/>
                    <a:pt x="154607" y="1025"/>
                    <a:pt x="148904" y="2975"/>
                  </a:cubicBezTo>
                  <a:cubicBezTo>
                    <a:pt x="140287" y="5838"/>
                    <a:pt x="132526" y="10815"/>
                    <a:pt x="126330" y="17453"/>
                  </a:cubicBezTo>
                  <a:cubicBezTo>
                    <a:pt x="125076" y="19038"/>
                    <a:pt x="124139" y="20849"/>
                    <a:pt x="123567" y="22787"/>
                  </a:cubicBezTo>
                  <a:lnTo>
                    <a:pt x="114233" y="57173"/>
                  </a:lnTo>
                  <a:lnTo>
                    <a:pt x="104708" y="22692"/>
                  </a:lnTo>
                  <a:cubicBezTo>
                    <a:pt x="104144" y="20732"/>
                    <a:pt x="103170" y="18914"/>
                    <a:pt x="101850" y="17358"/>
                  </a:cubicBezTo>
                  <a:cubicBezTo>
                    <a:pt x="95584" y="10828"/>
                    <a:pt x="87843" y="5895"/>
                    <a:pt x="79276" y="2975"/>
                  </a:cubicBezTo>
                  <a:cubicBezTo>
                    <a:pt x="73709" y="885"/>
                    <a:pt x="67791" y="-117"/>
                    <a:pt x="61845" y="23"/>
                  </a:cubicBezTo>
                  <a:cubicBezTo>
                    <a:pt x="55816" y="11"/>
                    <a:pt x="49828" y="1009"/>
                    <a:pt x="44129" y="2975"/>
                  </a:cubicBezTo>
                  <a:cubicBezTo>
                    <a:pt x="35495" y="5860"/>
                    <a:pt x="27708" y="10833"/>
                    <a:pt x="21459" y="17453"/>
                  </a:cubicBezTo>
                  <a:cubicBezTo>
                    <a:pt x="20272" y="19066"/>
                    <a:pt x="19370" y="20870"/>
                    <a:pt x="18792" y="22787"/>
                  </a:cubicBezTo>
                  <a:lnTo>
                    <a:pt x="314" y="92415"/>
                  </a:lnTo>
                  <a:cubicBezTo>
                    <a:pt x="-1017" y="97490"/>
                    <a:pt x="2006" y="102686"/>
                    <a:pt x="7077" y="104036"/>
                  </a:cubicBezTo>
                  <a:cubicBezTo>
                    <a:pt x="7899" y="104129"/>
                    <a:pt x="8730" y="104129"/>
                    <a:pt x="9553" y="104036"/>
                  </a:cubicBezTo>
                  <a:cubicBezTo>
                    <a:pt x="13981" y="104187"/>
                    <a:pt x="17928" y="101266"/>
                    <a:pt x="19078" y="96987"/>
                  </a:cubicBezTo>
                  <a:lnTo>
                    <a:pt x="33270" y="42218"/>
                  </a:lnTo>
                  <a:lnTo>
                    <a:pt x="33270" y="72222"/>
                  </a:lnTo>
                  <a:lnTo>
                    <a:pt x="16887" y="133373"/>
                  </a:lnTo>
                  <a:lnTo>
                    <a:pt x="33270" y="133373"/>
                  </a:lnTo>
                  <a:lnTo>
                    <a:pt x="33270" y="209573"/>
                  </a:lnTo>
                  <a:lnTo>
                    <a:pt x="52320" y="209573"/>
                  </a:lnTo>
                  <a:lnTo>
                    <a:pt x="52320" y="133373"/>
                  </a:lnTo>
                  <a:lnTo>
                    <a:pt x="71370" y="133373"/>
                  </a:lnTo>
                  <a:lnTo>
                    <a:pt x="71370" y="209573"/>
                  </a:lnTo>
                  <a:lnTo>
                    <a:pt x="90420" y="209573"/>
                  </a:lnTo>
                  <a:lnTo>
                    <a:pt x="90420" y="133373"/>
                  </a:lnTo>
                  <a:lnTo>
                    <a:pt x="106803" y="133373"/>
                  </a:lnTo>
                  <a:lnTo>
                    <a:pt x="90420" y="72222"/>
                  </a:lnTo>
                  <a:lnTo>
                    <a:pt x="90420" y="41647"/>
                  </a:lnTo>
                  <a:lnTo>
                    <a:pt x="104994" y="96892"/>
                  </a:lnTo>
                  <a:cubicBezTo>
                    <a:pt x="106273" y="101994"/>
                    <a:pt x="111446" y="105095"/>
                    <a:pt x="116548" y="103816"/>
                  </a:cubicBezTo>
                  <a:cubicBezTo>
                    <a:pt x="119956" y="102961"/>
                    <a:pt x="122618" y="100300"/>
                    <a:pt x="123472" y="96892"/>
                  </a:cubicBezTo>
                  <a:lnTo>
                    <a:pt x="138045" y="41647"/>
                  </a:lnTo>
                  <a:lnTo>
                    <a:pt x="138045" y="209573"/>
                  </a:lnTo>
                  <a:lnTo>
                    <a:pt x="157095" y="209573"/>
                  </a:lnTo>
                  <a:lnTo>
                    <a:pt x="157095" y="104798"/>
                  </a:lnTo>
                  <a:lnTo>
                    <a:pt x="176145" y="104798"/>
                  </a:lnTo>
                  <a:lnTo>
                    <a:pt x="176145" y="209573"/>
                  </a:lnTo>
                  <a:lnTo>
                    <a:pt x="195195" y="209573"/>
                  </a:lnTo>
                  <a:lnTo>
                    <a:pt x="195195" y="42218"/>
                  </a:lnTo>
                  <a:lnTo>
                    <a:pt x="209673" y="96892"/>
                  </a:lnTo>
                  <a:cubicBezTo>
                    <a:pt x="209673" y="102152"/>
                    <a:pt x="213938" y="106417"/>
                    <a:pt x="219198" y="106417"/>
                  </a:cubicBezTo>
                  <a:cubicBezTo>
                    <a:pt x="224459" y="106417"/>
                    <a:pt x="228723" y="102152"/>
                    <a:pt x="228723" y="96892"/>
                  </a:cubicBezTo>
                  <a:lnTo>
                    <a:pt x="242820" y="42218"/>
                  </a:lnTo>
                  <a:lnTo>
                    <a:pt x="242820" y="72222"/>
                  </a:lnTo>
                  <a:lnTo>
                    <a:pt x="226437" y="133373"/>
                  </a:lnTo>
                  <a:lnTo>
                    <a:pt x="242820" y="133373"/>
                  </a:lnTo>
                  <a:lnTo>
                    <a:pt x="242820" y="209573"/>
                  </a:lnTo>
                  <a:lnTo>
                    <a:pt x="261870" y="209573"/>
                  </a:lnTo>
                  <a:lnTo>
                    <a:pt x="261870" y="133373"/>
                  </a:lnTo>
                  <a:lnTo>
                    <a:pt x="280920" y="133373"/>
                  </a:lnTo>
                  <a:lnTo>
                    <a:pt x="280920" y="209573"/>
                  </a:lnTo>
                  <a:lnTo>
                    <a:pt x="299970" y="209573"/>
                  </a:lnTo>
                  <a:lnTo>
                    <a:pt x="299970" y="133373"/>
                  </a:lnTo>
                  <a:lnTo>
                    <a:pt x="316353" y="133373"/>
                  </a:lnTo>
                  <a:lnTo>
                    <a:pt x="299970" y="72222"/>
                  </a:lnTo>
                  <a:lnTo>
                    <a:pt x="299970" y="41647"/>
                  </a:lnTo>
                  <a:lnTo>
                    <a:pt x="314544" y="96892"/>
                  </a:lnTo>
                  <a:cubicBezTo>
                    <a:pt x="315693" y="101170"/>
                    <a:pt x="319640" y="104092"/>
                    <a:pt x="324069" y="103940"/>
                  </a:cubicBezTo>
                  <a:lnTo>
                    <a:pt x="326545" y="103940"/>
                  </a:lnTo>
                  <a:cubicBezTo>
                    <a:pt x="331599" y="102482"/>
                    <a:pt x="334515" y="97202"/>
                    <a:pt x="333055" y="92147"/>
                  </a:cubicBezTo>
                  <a:cubicBezTo>
                    <a:pt x="333045" y="92110"/>
                    <a:pt x="333033" y="92072"/>
                    <a:pt x="333022" y="92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344"/>
              <a:endParaRPr lang="pt-BR" sz="600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70" name="TextBox 130">
            <a:extLst>
              <a:ext uri="{FF2B5EF4-FFF2-40B4-BE49-F238E27FC236}">
                <a16:creationId xmlns:a16="http://schemas.microsoft.com/office/drawing/2014/main" id="{5469AEF2-9211-433E-A3C1-59846014CF8C}"/>
              </a:ext>
            </a:extLst>
          </p:cNvPr>
          <p:cNvSpPr txBox="1"/>
          <p:nvPr/>
        </p:nvSpPr>
        <p:spPr>
          <a:xfrm>
            <a:off x="20609611" y="7393764"/>
            <a:ext cx="2866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Profissionais  de Saúde</a:t>
            </a:r>
          </a:p>
        </p:txBody>
      </p:sp>
      <p:sp>
        <p:nvSpPr>
          <p:cNvPr id="71" name="TextBox 132">
            <a:extLst>
              <a:ext uri="{FF2B5EF4-FFF2-40B4-BE49-F238E27FC236}">
                <a16:creationId xmlns:a16="http://schemas.microsoft.com/office/drawing/2014/main" id="{0F4A3978-C502-4BB1-9870-A79F78DE777B}"/>
              </a:ext>
            </a:extLst>
          </p:cNvPr>
          <p:cNvSpPr txBox="1"/>
          <p:nvPr/>
        </p:nvSpPr>
        <p:spPr>
          <a:xfrm>
            <a:off x="18443009" y="3470344"/>
            <a:ext cx="2308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Suporte a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Linhas de Cuidado</a:t>
            </a:r>
          </a:p>
        </p:txBody>
      </p:sp>
      <p:sp>
        <p:nvSpPr>
          <p:cNvPr id="72" name="TextBox 133">
            <a:extLst>
              <a:ext uri="{FF2B5EF4-FFF2-40B4-BE49-F238E27FC236}">
                <a16:creationId xmlns:a16="http://schemas.microsoft.com/office/drawing/2014/main" id="{3DAEE840-43D6-4EE1-854B-D6AB7A63A070}"/>
              </a:ext>
            </a:extLst>
          </p:cNvPr>
          <p:cNvSpPr txBox="1"/>
          <p:nvPr/>
        </p:nvSpPr>
        <p:spPr>
          <a:xfrm>
            <a:off x="12501631" y="2246506"/>
            <a:ext cx="2422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 dirty="0">
                <a:solidFill>
                  <a:schemeClr val="tx1"/>
                </a:solidFill>
                <a:latin typeface="Calibri"/>
              </a:rPr>
              <a:t>Gestão de </a:t>
            </a:r>
            <a:br>
              <a:rPr lang="pt-BR" sz="2200" dirty="0">
                <a:solidFill>
                  <a:schemeClr val="tx1"/>
                </a:solidFill>
                <a:latin typeface="Calibri"/>
              </a:rPr>
            </a:br>
            <a:r>
              <a:rPr lang="pt-BR" sz="2200" dirty="0">
                <a:solidFill>
                  <a:schemeClr val="tx1"/>
                </a:solidFill>
                <a:latin typeface="Calibri"/>
              </a:rPr>
              <a:t>Unidades de Saúde</a:t>
            </a:r>
          </a:p>
        </p:txBody>
      </p:sp>
      <p:sp>
        <p:nvSpPr>
          <p:cNvPr id="73" name="TextBox 134">
            <a:extLst>
              <a:ext uri="{FF2B5EF4-FFF2-40B4-BE49-F238E27FC236}">
                <a16:creationId xmlns:a16="http://schemas.microsoft.com/office/drawing/2014/main" id="{7B35151A-1C17-479E-AB65-6A061E93D572}"/>
              </a:ext>
            </a:extLst>
          </p:cNvPr>
          <p:cNvSpPr txBox="1"/>
          <p:nvPr/>
        </p:nvSpPr>
        <p:spPr>
          <a:xfrm>
            <a:off x="16186642" y="2612318"/>
            <a:ext cx="1564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Gestão de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Operadoras</a:t>
            </a:r>
          </a:p>
        </p:txBody>
      </p:sp>
      <p:pic>
        <p:nvPicPr>
          <p:cNvPr id="74" name="Graphic 135" descr="Network">
            <a:extLst>
              <a:ext uri="{FF2B5EF4-FFF2-40B4-BE49-F238E27FC236}">
                <a16:creationId xmlns:a16="http://schemas.microsoft.com/office/drawing/2014/main" id="{6858D763-FE6B-4C07-AE33-E5007C2ABA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454066" y="1887301"/>
            <a:ext cx="1845704" cy="1845704"/>
          </a:xfrm>
          <a:prstGeom prst="rect">
            <a:avLst/>
          </a:prstGeom>
        </p:spPr>
      </p:pic>
      <p:sp>
        <p:nvSpPr>
          <p:cNvPr id="75" name="TextBox 136">
            <a:extLst>
              <a:ext uri="{FF2B5EF4-FFF2-40B4-BE49-F238E27FC236}">
                <a16:creationId xmlns:a16="http://schemas.microsoft.com/office/drawing/2014/main" id="{444EFA11-F747-4062-90DA-4237348371BB}"/>
              </a:ext>
            </a:extLst>
          </p:cNvPr>
          <p:cNvSpPr txBox="1"/>
          <p:nvPr/>
        </p:nvSpPr>
        <p:spPr>
          <a:xfrm>
            <a:off x="9668848" y="3436204"/>
            <a:ext cx="1511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Regulação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da Atenção</a:t>
            </a:r>
          </a:p>
        </p:txBody>
      </p:sp>
      <p:cxnSp>
        <p:nvCxnSpPr>
          <p:cNvPr id="76" name="Straight Connector 137">
            <a:extLst>
              <a:ext uri="{FF2B5EF4-FFF2-40B4-BE49-F238E27FC236}">
                <a16:creationId xmlns:a16="http://schemas.microsoft.com/office/drawing/2014/main" id="{5CE2A1F0-6B28-49D0-8FA7-AAE29BBC38B4}"/>
              </a:ext>
            </a:extLst>
          </p:cNvPr>
          <p:cNvCxnSpPr>
            <a:stCxn id="75" idx="3"/>
          </p:cNvCxnSpPr>
          <p:nvPr/>
        </p:nvCxnSpPr>
        <p:spPr>
          <a:xfrm>
            <a:off x="11180800" y="3820925"/>
            <a:ext cx="1908463" cy="1234979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138">
            <a:extLst>
              <a:ext uri="{FF2B5EF4-FFF2-40B4-BE49-F238E27FC236}">
                <a16:creationId xmlns:a16="http://schemas.microsoft.com/office/drawing/2014/main" id="{9DB79272-8914-4BA1-B329-334DF03D1D31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0125092" y="5995888"/>
            <a:ext cx="2350044" cy="219418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0474249" y="7339713"/>
            <a:ext cx="4436642" cy="1338720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140">
            <a:extLst>
              <a:ext uri="{FF2B5EF4-FFF2-40B4-BE49-F238E27FC236}">
                <a16:creationId xmlns:a16="http://schemas.microsoft.com/office/drawing/2014/main" id="{D86E75A1-FE76-4A77-AAE7-8A33F0249C1C}"/>
              </a:ext>
            </a:extLst>
          </p:cNvPr>
          <p:cNvCxnSpPr>
            <a:cxnSpLocks/>
          </p:cNvCxnSpPr>
          <p:nvPr/>
        </p:nvCxnSpPr>
        <p:spPr>
          <a:xfrm flipV="1">
            <a:off x="11809037" y="7916983"/>
            <a:ext cx="2658234" cy="2160024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41">
            <a:extLst>
              <a:ext uri="{FF2B5EF4-FFF2-40B4-BE49-F238E27FC236}">
                <a16:creationId xmlns:a16="http://schemas.microsoft.com/office/drawing/2014/main" id="{ABFBFCE9-0D28-464E-BB6F-DF4988A99287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16199028" y="3381759"/>
            <a:ext cx="770040" cy="1627756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42">
            <a:extLst>
              <a:ext uri="{FF2B5EF4-FFF2-40B4-BE49-F238E27FC236}">
                <a16:creationId xmlns:a16="http://schemas.microsoft.com/office/drawing/2014/main" id="{9BC688B9-2B01-470A-9AEE-141BFD132F58}"/>
              </a:ext>
            </a:extLst>
          </p:cNvPr>
          <p:cNvCxnSpPr>
            <a:cxnSpLocks/>
            <a:endCxn id="72" idx="2"/>
          </p:cNvCxnSpPr>
          <p:nvPr/>
        </p:nvCxnSpPr>
        <p:spPr>
          <a:xfrm flipH="1" flipV="1">
            <a:off x="13712860" y="3015947"/>
            <a:ext cx="105408" cy="1555344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43">
            <a:extLst>
              <a:ext uri="{FF2B5EF4-FFF2-40B4-BE49-F238E27FC236}">
                <a16:creationId xmlns:a16="http://schemas.microsoft.com/office/drawing/2014/main" id="{D6F4AB80-892F-40CE-A8AE-B47125447D2F}"/>
              </a:ext>
            </a:extLst>
          </p:cNvPr>
          <p:cNvCxnSpPr>
            <a:cxnSpLocks/>
          </p:cNvCxnSpPr>
          <p:nvPr/>
        </p:nvCxnSpPr>
        <p:spPr>
          <a:xfrm flipH="1" flipV="1">
            <a:off x="16651977" y="8007404"/>
            <a:ext cx="1683786" cy="2081846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44">
            <a:extLst>
              <a:ext uri="{FF2B5EF4-FFF2-40B4-BE49-F238E27FC236}">
                <a16:creationId xmlns:a16="http://schemas.microsoft.com/office/drawing/2014/main" id="{2202DA4D-B04D-4E40-BA6C-41831E006B5B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17408672" y="4239785"/>
            <a:ext cx="2188660" cy="1447128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Imagem 83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098" y="3702686"/>
            <a:ext cx="6260540" cy="6478110"/>
          </a:xfrm>
          <a:prstGeom prst="rect">
            <a:avLst/>
          </a:prstGeom>
        </p:spPr>
      </p:pic>
      <p:pic>
        <p:nvPicPr>
          <p:cNvPr id="85" name="Graphic 99" descr="Doctor">
            <a:extLst>
              <a:ext uri="{FF2B5EF4-FFF2-40B4-BE49-F238E27FC236}">
                <a16:creationId xmlns:a16="http://schemas.microsoft.com/office/drawing/2014/main" id="{11235171-A1AC-455D-9143-1D4056E9ED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1313269" y="6059072"/>
            <a:ext cx="1623446" cy="1623446"/>
          </a:xfrm>
          <a:prstGeom prst="rect">
            <a:avLst/>
          </a:prstGeom>
        </p:spPr>
      </p:pic>
      <p:sp>
        <p:nvSpPr>
          <p:cNvPr id="86" name="TextBox 131">
            <a:extLst>
              <a:ext uri="{FF2B5EF4-FFF2-40B4-BE49-F238E27FC236}">
                <a16:creationId xmlns:a16="http://schemas.microsoft.com/office/drawing/2014/main" id="{38541011-26EB-4C70-BCE8-B098EB9C7DED}"/>
              </a:ext>
            </a:extLst>
          </p:cNvPr>
          <p:cNvSpPr txBox="1"/>
          <p:nvPr/>
        </p:nvSpPr>
        <p:spPr>
          <a:xfrm>
            <a:off x="20225741" y="5087878"/>
            <a:ext cx="2525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4"/>
            <a:r>
              <a:rPr lang="pt-BR" sz="2200">
                <a:solidFill>
                  <a:schemeClr val="tx1"/>
                </a:solidFill>
                <a:latin typeface="Calibri"/>
              </a:rPr>
              <a:t>Serviços de </a:t>
            </a:r>
            <a:br>
              <a:rPr lang="pt-BR" sz="2200">
                <a:solidFill>
                  <a:schemeClr val="tx1"/>
                </a:solidFill>
                <a:latin typeface="Calibri"/>
              </a:rPr>
            </a:br>
            <a:r>
              <a:rPr lang="pt-BR" sz="2200">
                <a:solidFill>
                  <a:schemeClr val="tx1"/>
                </a:solidFill>
                <a:latin typeface="Calibri"/>
              </a:rPr>
              <a:t>Informação e Alerta</a:t>
            </a:r>
          </a:p>
        </p:txBody>
      </p:sp>
      <p:pic>
        <p:nvPicPr>
          <p:cNvPr id="87" name="Imagem 8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700" y="5262127"/>
            <a:ext cx="5331000" cy="1973664"/>
          </a:xfrm>
          <a:prstGeom prst="rect">
            <a:avLst/>
          </a:prstGeom>
        </p:spPr>
      </p:pic>
      <p:cxnSp>
        <p:nvCxnSpPr>
          <p:cNvPr id="89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</p:cNvCxnSpPr>
          <p:nvPr/>
        </p:nvCxnSpPr>
        <p:spPr>
          <a:xfrm flipV="1">
            <a:off x="14236667" y="9721102"/>
            <a:ext cx="977642" cy="914162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</p:cNvCxnSpPr>
          <p:nvPr/>
        </p:nvCxnSpPr>
        <p:spPr>
          <a:xfrm flipH="1" flipV="1">
            <a:off x="15622500" y="9260465"/>
            <a:ext cx="572972" cy="1172944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  <a:stCxn id="65" idx="40"/>
          </p:cNvCxnSpPr>
          <p:nvPr/>
        </p:nvCxnSpPr>
        <p:spPr>
          <a:xfrm flipH="1" flipV="1">
            <a:off x="17246019" y="7442017"/>
            <a:ext cx="3883438" cy="1693964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</p:cNvCxnSpPr>
          <p:nvPr/>
        </p:nvCxnSpPr>
        <p:spPr>
          <a:xfrm flipH="1" flipV="1">
            <a:off x="17784735" y="6087226"/>
            <a:ext cx="3839130" cy="1081150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39">
            <a:extLst>
              <a:ext uri="{FF2B5EF4-FFF2-40B4-BE49-F238E27FC236}">
                <a16:creationId xmlns:a16="http://schemas.microsoft.com/office/drawing/2014/main" id="{FBB82AF5-3A11-4126-99DF-AA1F3EE15BAA}"/>
              </a:ext>
            </a:extLst>
          </p:cNvPr>
          <p:cNvCxnSpPr>
            <a:cxnSpLocks/>
          </p:cNvCxnSpPr>
          <p:nvPr/>
        </p:nvCxnSpPr>
        <p:spPr>
          <a:xfrm flipH="1">
            <a:off x="17490790" y="5103729"/>
            <a:ext cx="3228428" cy="749032"/>
          </a:xfrm>
          <a:prstGeom prst="line">
            <a:avLst/>
          </a:prstGeom>
          <a:ln>
            <a:solidFill>
              <a:srgbClr val="C5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Imagem 9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0" y="358208"/>
            <a:ext cx="5003369" cy="18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23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Image" descr="Image"/>
          <p:cNvPicPr>
            <a:picLocks noChangeAspect="1"/>
          </p:cNvPicPr>
          <p:nvPr/>
        </p:nvPicPr>
        <p:blipFill>
          <a:blip r:embed="rId2">
            <a:alphaModFix amt="59552"/>
          </a:blip>
          <a:srcRect l="10229" r="10357"/>
          <a:stretch>
            <a:fillRect/>
          </a:stretch>
        </p:blipFill>
        <p:spPr>
          <a:xfrm rot="16200000">
            <a:off x="5332395" y="-5346592"/>
            <a:ext cx="13729076" cy="2442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221" y="5196062"/>
            <a:ext cx="4626947" cy="248984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30265081"/>
              </p:ext>
            </p:extLst>
          </p:nvPr>
        </p:nvGraphicFramePr>
        <p:xfrm>
          <a:off x="5972946" y="691145"/>
          <a:ext cx="18626286" cy="1159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Screen Shot 2020-04-16 at 15.08.16.png" descr="Screen Shot 2020-04-16 at 15.08.16.png">
            <a:extLst>
              <a:ext uri="{FF2B5EF4-FFF2-40B4-BE49-F238E27FC236}">
                <a16:creationId xmlns:a16="http://schemas.microsoft.com/office/drawing/2014/main" id="{C84857A4-E781-4B4D-99D1-1DBBB2402C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3"/>
                    </a14:imgEffect>
                  </a14:imgLayer>
                </a14:imgProps>
              </a:ext>
            </a:extLst>
          </a:blip>
          <a:srcRect l="9821" t="3681" r="8324" b="3943"/>
          <a:stretch>
            <a:fillRect/>
          </a:stretch>
        </p:blipFill>
        <p:spPr>
          <a:xfrm>
            <a:off x="1569965" y="2740826"/>
            <a:ext cx="4594149" cy="9254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89" extrusionOk="0">
                <a:moveTo>
                  <a:pt x="10484" y="4"/>
                </a:moveTo>
                <a:lnTo>
                  <a:pt x="2409" y="19"/>
                </a:lnTo>
                <a:lnTo>
                  <a:pt x="1895" y="135"/>
                </a:lnTo>
                <a:cubicBezTo>
                  <a:pt x="1249" y="281"/>
                  <a:pt x="618" y="598"/>
                  <a:pt x="326" y="924"/>
                </a:cubicBezTo>
                <a:cubicBezTo>
                  <a:pt x="128" y="1144"/>
                  <a:pt x="93" y="1293"/>
                  <a:pt x="36" y="2130"/>
                </a:cubicBezTo>
                <a:cubicBezTo>
                  <a:pt x="-34" y="3162"/>
                  <a:pt x="8" y="19499"/>
                  <a:pt x="83" y="20063"/>
                </a:cubicBezTo>
                <a:cubicBezTo>
                  <a:pt x="132" y="20437"/>
                  <a:pt x="433" y="20824"/>
                  <a:pt x="883" y="21089"/>
                </a:cubicBezTo>
                <a:cubicBezTo>
                  <a:pt x="1215" y="21284"/>
                  <a:pt x="2063" y="21498"/>
                  <a:pt x="2728" y="21555"/>
                </a:cubicBezTo>
                <a:cubicBezTo>
                  <a:pt x="2997" y="21578"/>
                  <a:pt x="6738" y="21593"/>
                  <a:pt x="11041" y="21589"/>
                </a:cubicBezTo>
                <a:cubicBezTo>
                  <a:pt x="18553" y="21581"/>
                  <a:pt x="18885" y="21577"/>
                  <a:pt x="19418" y="21481"/>
                </a:cubicBezTo>
                <a:cubicBezTo>
                  <a:pt x="20183" y="21345"/>
                  <a:pt x="20932" y="20973"/>
                  <a:pt x="21244" y="20576"/>
                </a:cubicBezTo>
                <a:lnTo>
                  <a:pt x="21482" y="20274"/>
                </a:lnTo>
                <a:lnTo>
                  <a:pt x="21541" y="12911"/>
                </a:lnTo>
                <a:cubicBezTo>
                  <a:pt x="21558" y="10785"/>
                  <a:pt x="21566" y="9007"/>
                  <a:pt x="21566" y="7529"/>
                </a:cubicBezTo>
                <a:cubicBezTo>
                  <a:pt x="21566" y="3095"/>
                  <a:pt x="21485" y="1364"/>
                  <a:pt x="21299" y="1071"/>
                </a:cubicBezTo>
                <a:cubicBezTo>
                  <a:pt x="20966" y="546"/>
                  <a:pt x="20122" y="156"/>
                  <a:pt x="19078" y="44"/>
                </a:cubicBezTo>
                <a:cubicBezTo>
                  <a:pt x="18718" y="5"/>
                  <a:pt x="16114" y="-7"/>
                  <a:pt x="10484" y="4"/>
                </a:cubicBezTo>
                <a:close/>
              </a:path>
            </a:pathLst>
          </a:custGeom>
          <a:ln w="12700">
            <a:miter lim="400000"/>
          </a:ln>
          <a:effectLst>
            <a:glow rad="1181100">
              <a:schemeClr val="accent1">
                <a:alpha val="40000"/>
              </a:schemeClr>
            </a:glow>
          </a:effectLst>
        </p:spPr>
      </p:pic>
      <p:pic>
        <p:nvPicPr>
          <p:cNvPr id="6" name="Image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92" y="195279"/>
            <a:ext cx="3256149" cy="132799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It is necessary to optimize the service"/>
          <p:cNvSpPr txBox="1"/>
          <p:nvPr/>
        </p:nvSpPr>
        <p:spPr>
          <a:xfrm>
            <a:off x="9007114" y="904641"/>
            <a:ext cx="6331734" cy="7263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636">
              <a:lnSpc>
                <a:spcPct val="80000"/>
              </a:lnSpc>
              <a:defRPr sz="4300" cap="all" spc="602">
                <a:solidFill>
                  <a:srgbClr val="FFFFFF"/>
                </a:solidFill>
              </a:defRPr>
            </a:lvl1pPr>
          </a:lstStyle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Vídeo Conecte SUS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3" name="Mídia Online 2" descr="ConecteSUS - Full.mp4">
            <a:hlinkClick r:id="" action="ppaction://media"/>
            <a:extLst>
              <a:ext uri="{FF2B5EF4-FFF2-40B4-BE49-F238E27FC236}">
                <a16:creationId xmlns:a16="http://schemas.microsoft.com/office/drawing/2014/main" id="{1678E2FA-2C96-5E47-8F38-9ABACB312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4816" y="1843545"/>
            <a:ext cx="18454367" cy="103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17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FEC0DEFE-0ADF-4744-BF55-6BF63FC84193}"/>
              </a:ext>
            </a:extLst>
          </p:cNvPr>
          <p:cNvSpPr txBox="1">
            <a:spLocks/>
          </p:cNvSpPr>
          <p:nvPr/>
        </p:nvSpPr>
        <p:spPr>
          <a:xfrm>
            <a:off x="631222" y="3702720"/>
            <a:ext cx="9844114" cy="5575362"/>
          </a:xfrm>
          <a:prstGeom prst="rect">
            <a:avLst/>
          </a:prstGeom>
        </p:spPr>
        <p:txBody>
          <a:bodyPr/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spcBef>
                <a:spcPts val="1600"/>
              </a:spcBef>
              <a:spcAft>
                <a:spcPts val="1600"/>
              </a:spcAft>
              <a:buClr>
                <a:srgbClr val="FFB929"/>
              </a:buClr>
            </a:pPr>
            <a:r>
              <a:rPr lang="pt-BR" sz="8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Ampliação da disponibilidade de informações sobre o COVID-19, </a:t>
            </a:r>
            <a:r>
              <a:rPr lang="pt-BR" sz="8000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através do </a:t>
            </a:r>
            <a:r>
              <a:rPr lang="pt-BR" sz="8000" b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OpenDATASUS</a:t>
            </a:r>
            <a:endParaRPr lang="pt-BR" sz="8000" b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1600"/>
              </a:spcBef>
              <a:spcAft>
                <a:spcPts val="1600"/>
              </a:spcAft>
              <a:buClr>
                <a:srgbClr val="FFB929"/>
              </a:buClr>
            </a:pPr>
            <a:r>
              <a:rPr lang="pt-BR" sz="8000" dirty="0">
                <a:solidFill>
                  <a:srgbClr val="0094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endParaRPr lang="pt-BR" sz="13800" dirty="0">
              <a:solidFill>
                <a:srgbClr val="0094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27AAD2-2CF1-9246-8E69-57C02F98E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241" y="2231269"/>
            <a:ext cx="12660708" cy="8518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27801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" y="12844189"/>
            <a:ext cx="1417572" cy="430118"/>
          </a:xfrm>
          <a:prstGeom prst="rect">
            <a:avLst/>
          </a:prstGeom>
        </p:spPr>
      </p:pic>
      <p:pic>
        <p:nvPicPr>
          <p:cNvPr id="9" name="Imag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1" y="12419076"/>
            <a:ext cx="428494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FEC0DEFE-0ADF-4744-BF55-6BF63FC84193}"/>
              </a:ext>
            </a:extLst>
          </p:cNvPr>
          <p:cNvSpPr txBox="1">
            <a:spLocks/>
          </p:cNvSpPr>
          <p:nvPr/>
        </p:nvSpPr>
        <p:spPr>
          <a:xfrm>
            <a:off x="810127" y="3707786"/>
            <a:ext cx="9844114" cy="6524912"/>
          </a:xfrm>
          <a:prstGeom prst="rect">
            <a:avLst/>
          </a:prstGeom>
        </p:spPr>
        <p:txBody>
          <a:bodyPr/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 i="0" u="none" strike="noStrike" cap="none" spc="-302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spcBef>
                <a:spcPts val="1600"/>
              </a:spcBef>
              <a:spcAft>
                <a:spcPts val="1600"/>
              </a:spcAft>
              <a:buClr>
                <a:srgbClr val="FFB929"/>
              </a:buClr>
            </a:pPr>
            <a:r>
              <a:rPr lang="pt-BR" sz="8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Alguma ações importantes realizadas recentemente para auxiliar no </a:t>
            </a:r>
            <a:r>
              <a:rPr lang="pt-BR" sz="8000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combate ao COVID-19</a:t>
            </a:r>
            <a:r>
              <a:rPr lang="pt-BR" sz="8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8000" b="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1600"/>
              </a:spcBef>
              <a:spcAft>
                <a:spcPts val="1600"/>
              </a:spcAft>
              <a:buClr>
                <a:srgbClr val="FFB929"/>
              </a:buClr>
            </a:pPr>
            <a:r>
              <a:rPr lang="pt-BR" sz="8000" dirty="0">
                <a:solidFill>
                  <a:srgbClr val="0094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endParaRPr lang="pt-BR" sz="13800" dirty="0">
              <a:solidFill>
                <a:srgbClr val="0094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1D63FC-93A9-1545-893D-6D8856443ADB}"/>
              </a:ext>
            </a:extLst>
          </p:cNvPr>
          <p:cNvSpPr txBox="1"/>
          <p:nvPr/>
        </p:nvSpPr>
        <p:spPr>
          <a:xfrm>
            <a:off x="12192000" y="2141181"/>
            <a:ext cx="11093116" cy="90486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742950" marR="0" indent="-742950" algn="l" defTabSz="182866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Integração dos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Laboratórios Privados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com a RNDS ( ~ 2 milhões de exames )</a:t>
            </a:r>
          </a:p>
          <a:p>
            <a:pPr marL="742950" marR="0" indent="-742950" algn="l" defTabSz="182866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t-BR" sz="3600" dirty="0">
                <a:solidFill>
                  <a:srgbClr val="FFFFFF"/>
                </a:solidFill>
              </a:rPr>
              <a:t>Carga do GAL na RNDS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pt-BR" sz="3600" dirty="0">
                <a:solidFill>
                  <a:srgbClr val="FFFFFF"/>
                </a:solidFill>
              </a:rPr>
              <a:t>Disponibilidade de </a:t>
            </a:r>
            <a:r>
              <a:rPr lang="pt-BR" sz="3600" dirty="0" err="1">
                <a:solidFill>
                  <a:srgbClr val="FFFFFF"/>
                </a:solidFill>
              </a:rPr>
              <a:t>APIs</a:t>
            </a:r>
            <a:r>
              <a:rPr lang="pt-BR" sz="3600" dirty="0">
                <a:solidFill>
                  <a:srgbClr val="FFFFFF"/>
                </a:solidFill>
              </a:rPr>
              <a:t> para a </a:t>
            </a:r>
            <a:r>
              <a:rPr lang="pt-BR" sz="3600" dirty="0">
                <a:solidFill>
                  <a:srgbClr val="FFFF00"/>
                </a:solidFill>
              </a:rPr>
              <a:t>recepção de sistemas próprios de notificações</a:t>
            </a:r>
            <a:r>
              <a:rPr lang="pt-BR" sz="3600" dirty="0">
                <a:solidFill>
                  <a:srgbClr val="FFFFFF"/>
                </a:solidFill>
              </a:rPr>
              <a:t> dos Estados ( dados laboratoriais e leitos )</a:t>
            </a:r>
          </a:p>
          <a:p>
            <a:pPr marL="742950" marR="0" indent="-742950" algn="l" defTabSz="182866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Integração dos </a:t>
            </a:r>
            <a:r>
              <a:rPr kumimoji="0" lang="pt-BR" sz="3600" b="1" i="0" u="sng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Exames Laboratoriais</a:t>
            </a:r>
            <a:r>
              <a:rPr kumimoji="0" lang="pt-BR" sz="3600" b="1" i="0" u="sng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com o sistema de notificação (</a:t>
            </a:r>
            <a:r>
              <a:rPr kumimoji="0" lang="pt-BR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eSusNotifica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15433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BFBB60F4BFC941B8A875BE1CA423FB" ma:contentTypeVersion="0" ma:contentTypeDescription="Crie um novo documento." ma:contentTypeScope="" ma:versionID="2cc3921c3c38ac66899e5e4c7688ca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cb358bd3c4937f8c29cf3e1e721863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F06799-F19B-45D6-A8BC-DCF2F2A290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9F591B6-4E49-4894-8207-E585E2459C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72C190-BEB2-4506-B747-803258D1DC65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13218</TotalTime>
  <Words>408</Words>
  <Application>Microsoft Macintosh PowerPoint</Application>
  <PresentationFormat>Personalizar</PresentationFormat>
  <Paragraphs>54</Paragraphs>
  <Slides>12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Calibri</vt:lpstr>
      <vt:lpstr>Helvetica Neue</vt:lpstr>
      <vt:lpstr>Helvetica Neue Light</vt:lpstr>
      <vt:lpstr>Helvetica Neue Medium</vt:lpstr>
      <vt:lpstr>Black</vt:lpstr>
      <vt:lpstr>Apresentação do PowerPoint</vt:lpstr>
      <vt:lpstr>Apresentação do PowerPoint</vt:lpstr>
      <vt:lpstr>Apresentação do PowerPoint</vt:lpstr>
      <vt:lpstr>Componentes da Rede Nacional de Dados em Saúde</vt:lpstr>
      <vt:lpstr>A RNDS é a Rede que conectará os atores e dados em saúde de todo o país, estabelecendo o conceito de Plataforma Nacional de Inovação, Informação e Serviços Digitais de Saúde.  Não é um sistema de informação, mas um mecanismo para conectar qualquer sistema de informação!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Elmo Raposo Oliveira</dc:creator>
  <cp:lastModifiedBy>Jacson Barros</cp:lastModifiedBy>
  <cp:revision>65</cp:revision>
  <dcterms:modified xsi:type="dcterms:W3CDTF">2020-09-08T12:06:31Z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0x0101006DBFBB60F4BFC941B8A875BE1CA423FB</vt:lpwstr>
  </property>
</Properties>
</file>