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632" r:id="rId2"/>
    <p:sldId id="672" r:id="rId3"/>
    <p:sldId id="679" r:id="rId4"/>
    <p:sldId id="676" r:id="rId5"/>
    <p:sldId id="675" r:id="rId6"/>
    <p:sldId id="674" r:id="rId7"/>
    <p:sldId id="673" r:id="rId8"/>
    <p:sldId id="678" r:id="rId9"/>
    <p:sldId id="642" r:id="rId10"/>
  </p:sldIdLst>
  <p:sldSz cx="12841288" cy="7223125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5" userDrawn="1">
          <p15:clr>
            <a:srgbClr val="A4A3A4"/>
          </p15:clr>
        </p15:guide>
        <p15:guide id="2" pos="40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6600"/>
    <a:srgbClr val="33CC33"/>
    <a:srgbClr val="A6A6A6"/>
    <a:srgbClr val="E4E4E4"/>
    <a:srgbClr val="CC0000"/>
    <a:srgbClr val="BFBFBF"/>
    <a:srgbClr val="00A0D2"/>
    <a:srgbClr val="000000"/>
    <a:srgbClr val="6FA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 autoAdjust="0"/>
    <p:restoredTop sz="92364" autoAdjust="0"/>
  </p:normalViewPr>
  <p:slideViewPr>
    <p:cSldViewPr>
      <p:cViewPr varScale="1">
        <p:scale>
          <a:sx n="130" d="100"/>
          <a:sy n="130" d="100"/>
        </p:scale>
        <p:origin x="3436" y="84"/>
      </p:cViewPr>
      <p:guideLst>
        <p:guide orient="horz" pos="2275"/>
        <p:guide pos="404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3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346D0-A944-4A50-BF09-142B48BDB02C}" type="datetimeFigureOut">
              <a:rPr lang="pt-BR" smtClean="0"/>
              <a:t>26/02/2019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0FC44-0A37-495D-A1FC-F2B9F30DA19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095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24BE1-8F60-47D6-A86B-0810222475A7}" type="datetimeFigureOut">
              <a:rPr lang="pt-BR" smtClean="0"/>
              <a:t>26/02/2019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dirty="0" smtClean="0"/>
              <a:t>Click to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text</a:t>
            </a:r>
            <a:r>
              <a:rPr lang="pt-BR" dirty="0" smtClean="0"/>
              <a:t> </a:t>
            </a:r>
            <a:r>
              <a:rPr lang="pt-BR" dirty="0" err="1" smtClean="0"/>
              <a:t>styles</a:t>
            </a:r>
            <a:endParaRPr lang="pt-BR" dirty="0" smtClean="0"/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2"/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3"/>
            <a:r>
              <a:rPr lang="pt-BR" dirty="0" err="1" smtClean="0"/>
              <a:t>Fourth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4"/>
            <a:r>
              <a:rPr lang="pt-BR" dirty="0" err="1" smtClean="0"/>
              <a:t>Fifth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A1B48-6B10-47F4-BE1E-FE46B83652C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0002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851073" cy="7223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727" y="3608327"/>
            <a:ext cx="11856100" cy="621106"/>
          </a:xfrm>
          <a:prstGeom prst="rect">
            <a:avLst/>
          </a:prstGeom>
        </p:spPr>
        <p:txBody>
          <a:bodyPr lIns="0" tIns="45720" rIns="0" bIns="45720" anchor="b" anchorCtr="0">
            <a:noAutofit/>
          </a:bodyPr>
          <a:lstStyle>
            <a:lvl1pPr algn="l"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pt-BR" dirty="0" smtClean="0"/>
              <a:t>Click to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title</a:t>
            </a:r>
            <a:r>
              <a:rPr lang="pt-BR" dirty="0" smtClean="0"/>
              <a:t> </a:t>
            </a:r>
            <a:r>
              <a:rPr lang="pt-BR" dirty="0" err="1" smtClean="0"/>
              <a:t>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725" y="4287801"/>
            <a:ext cx="11856100" cy="567868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l">
              <a:buNone/>
              <a:defRPr sz="2800">
                <a:solidFill>
                  <a:schemeClr val="bg2"/>
                </a:solidFill>
              </a:defRPr>
            </a:lvl1pPr>
            <a:lvl2pPr marL="490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1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72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62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53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44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34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25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Click to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subtitle</a:t>
            </a:r>
            <a:r>
              <a:rPr lang="pt-BR" dirty="0" smtClean="0"/>
              <a:t> </a:t>
            </a:r>
            <a:r>
              <a:rPr lang="pt-BR" dirty="0" err="1" smtClean="0"/>
              <a:t>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640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102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st Pag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ministerio da educaçã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984" y="3014201"/>
            <a:ext cx="6693319" cy="119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85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30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860855" cy="7223125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6206" y="406400"/>
            <a:ext cx="12879111" cy="6828014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 smtClean="0">
              <a:solidFill>
                <a:schemeClr val="tx1"/>
              </a:solidFill>
            </a:endParaRPr>
          </a:p>
        </p:txBody>
      </p:sp>
      <p:sp>
        <p:nvSpPr>
          <p:cNvPr id="3" name="CreatedFooter"/>
          <p:cNvSpPr txBox="1"/>
          <p:nvPr/>
        </p:nvSpPr>
        <p:spPr>
          <a:xfrm>
            <a:off x="9608868" y="7004559"/>
            <a:ext cx="1529265" cy="9233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pt-BR" sz="600" smtClean="0">
                <a:latin typeface="+mn-lt"/>
              </a:rPr>
              <a:t>161905-Implementando o m ... 016 v2</a:t>
            </a:r>
            <a:endParaRPr lang="pt-BR" sz="600" dirty="0" smtClean="0">
              <a:latin typeface="+mn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325260" y="1355586"/>
            <a:ext cx="12190766" cy="5366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pt-BR" dirty="0" smtClean="0"/>
              <a:t>Click to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text</a:t>
            </a:r>
            <a:r>
              <a:rPr lang="pt-BR" dirty="0" smtClean="0"/>
              <a:t> </a:t>
            </a:r>
            <a:r>
              <a:rPr lang="pt-BR" dirty="0" err="1" smtClean="0"/>
              <a:t>styles</a:t>
            </a:r>
            <a:endParaRPr lang="pt-BR" dirty="0" smtClean="0"/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2"/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3"/>
            <a:r>
              <a:rPr lang="pt-BR" dirty="0" err="1" smtClean="0"/>
              <a:t>Fourth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</p:txBody>
      </p:sp>
      <p:sp>
        <p:nvSpPr>
          <p:cNvPr id="15" name="SlideNumber"/>
          <p:cNvSpPr/>
          <p:nvPr/>
        </p:nvSpPr>
        <p:spPr>
          <a:xfrm>
            <a:off x="12256662" y="7004304"/>
            <a:ext cx="422386" cy="9144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fld id="{BB69BBE8-4DB2-4642-B003-B220ACD5A2FD}" type="slidenum">
              <a:rPr lang="pt-BR" sz="1000" b="1" baseline="0" smtClean="0">
                <a:solidFill>
                  <a:schemeClr val="tx1"/>
                </a:solidFill>
                <a:latin typeface="Verdana" pitchFamily="34" charset="0"/>
              </a:rPr>
              <a:pPr algn="ctr"/>
              <a:t>‹nº›</a:t>
            </a:fld>
            <a:endParaRPr lang="pt-BR" sz="1000" b="1" dirty="0" smtClean="0">
              <a:solidFill>
                <a:schemeClr val="tx1"/>
              </a:solidFill>
            </a:endParaRPr>
          </a:p>
        </p:txBody>
      </p:sp>
      <p:sp>
        <p:nvSpPr>
          <p:cNvPr id="12" name="Red stripe"/>
          <p:cNvSpPr/>
          <p:nvPr userDrawn="1"/>
        </p:nvSpPr>
        <p:spPr>
          <a:xfrm>
            <a:off x="1" y="1212942"/>
            <a:ext cx="12454729" cy="133094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2D86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buClrTx/>
            </a:pPr>
            <a:endParaRPr lang="pt-BR" sz="18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-16233" y="143211"/>
            <a:ext cx="6055833" cy="269900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 flipV="1">
            <a:off x="6876476" y="143211"/>
            <a:ext cx="5995874" cy="278078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 smtClean="0">
              <a:solidFill>
                <a:schemeClr val="tx1"/>
              </a:solidFill>
            </a:endParaRPr>
          </a:p>
        </p:txBody>
      </p:sp>
      <p:sp>
        <p:nvSpPr>
          <p:cNvPr id="22" name="Slide title"/>
          <p:cNvSpPr>
            <a:spLocks noGrp="1" noChangeArrowheads="1"/>
          </p:cNvSpPr>
          <p:nvPr>
            <p:ph type="title"/>
          </p:nvPr>
        </p:nvSpPr>
        <p:spPr bwMode="gray">
          <a:xfrm>
            <a:off x="236497" y="305013"/>
            <a:ext cx="12362972" cy="87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noProof="1" smtClean="0"/>
          </a:p>
        </p:txBody>
      </p:sp>
      <p:cxnSp>
        <p:nvCxnSpPr>
          <p:cNvPr id="16" name="Grey bottom line"/>
          <p:cNvCxnSpPr/>
          <p:nvPr userDrawn="1"/>
        </p:nvCxnSpPr>
        <p:spPr>
          <a:xfrm>
            <a:off x="1" y="6904727"/>
            <a:ext cx="12841288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ainArrowConfig" hidden="1"/>
          <p:cNvSpPr/>
          <p:nvPr userDrawn="1"/>
        </p:nvSpPr>
        <p:spPr>
          <a:xfrm>
            <a:off x="0" y="5270500"/>
            <a:ext cx="157417" cy="12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2000" dirty="0" smtClean="0">
                <a:solidFill>
                  <a:srgbClr val="CC0000"/>
                </a:solidFill>
              </a:rPr>
              <a:t> </a:t>
            </a: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112105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l" defTabSz="981334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71463" marR="0" indent="-271463" algn="l" defTabSz="981075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ts val="2400"/>
        <a:buFont typeface="Verdana" pitchFamily="34" charset="0"/>
        <a:buChar char="•"/>
        <a:tabLst/>
        <a:defRPr kumimoji="0" lang="en-US" altLang="zh-CN" sz="18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574675" marR="0" indent="-119063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Verdana"/>
        <a:buChar char="-"/>
        <a:tabLst/>
        <a:defRPr lang="en-CA" altLang="zh-CN" sz="1600" kern="1200" baseline="0" noProof="1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052513" marR="0" indent="-287338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Marlett" pitchFamily="2" charset="2"/>
        <a:buChar char="8"/>
        <a:tabLst/>
        <a:defRPr lang="zh-CN" altLang="en-US" sz="1600" kern="1200" noProof="1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3pPr>
      <a:lvl4pPr marL="1453896" marR="0" indent="-210312" algn="l" defTabSz="98133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Verdana" pitchFamily="34" charset="0"/>
        <a:buChar char="-"/>
        <a:tabLst/>
        <a:defRPr lang="en-CA" altLang="zh-CN" sz="1600" kern="120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4pPr>
      <a:lvl5pPr marL="2208002" indent="-245334" algn="l" defTabSz="98133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698669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89336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80003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670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13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90667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1334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72001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62668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53335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44002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34669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25336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132" y="1523330"/>
            <a:ext cx="1714481" cy="1976753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Ministério da Educação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gray">
          <a:xfrm>
            <a:off x="26250" y="2747466"/>
            <a:ext cx="12362972" cy="206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pt-BR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</a:p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Ministro de Estado da Educação</a:t>
            </a:r>
          </a:p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Ricardo Vélez Rodríguez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94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gray">
          <a:xfrm>
            <a:off x="732012" y="3107506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Política Nacional de Alfabetização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Valorização da 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ásica</a:t>
            </a:r>
            <a:endParaRPr lang="pt-BR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Cesta básica da educação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Promoção da alfabetização de qualidade baseada em evidências científicas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Ciência Cognitiva da Leitura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Experiências exitosas no Brasil e no exterior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62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gray">
          <a:xfrm>
            <a:off x="732012" y="2387426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Base Nacional Comum Curricular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Respeito às realidades locais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Revisão de projetos pedagógicos das escolas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Revisão de currículos de estados e municípios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 bwMode="gray">
          <a:xfrm>
            <a:off x="804020" y="2675458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Básica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Discussões sobre o </a:t>
            </a:r>
            <a:r>
              <a:rPr lang="pt-BR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Fundeb</a:t>
            </a:r>
            <a:endParaRPr lang="pt-BR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Descentralização responsável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Fortalecimento dos municípios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Superação de desigualdades regionais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8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 bwMode="gray">
          <a:xfrm>
            <a:off x="804020" y="2459434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Novo Ensino Médio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Ensino Médio atrativo aos jovens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Fortalecimento do quinto eixo formativo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Educação Profissional Técnica de Nível Médio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Empreendedorismo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1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 bwMode="gray">
          <a:xfrm>
            <a:off x="804020" y="2747466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Escolas Cívico-Militares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Criação da Subsecretaria de Fomento às Escolas Cívico-Militares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Experiências exitosas no Brasil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 e aprendizagem de qualidade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Adesão voluntária ao programa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Baixo impacto orçamentário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49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 bwMode="gray">
          <a:xfrm>
            <a:off x="804020" y="2747466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Especial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Valorização da Educação Especial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Criação da Secretaria de Modalidades Especializadas de Educação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Formação de tradutores de Libras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Nenhum brasileiro para trás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Eixos Prioritários de Atuação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 bwMode="gray">
          <a:xfrm>
            <a:off x="804020" y="2027386"/>
            <a:ext cx="97240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>
            <a:lvl1pPr algn="l" defTabSz="981334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Formação de Professores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Valorização dos professores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Promoção de melhores 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condições de trabalho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Fomento da formação 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inicial e continuada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9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bandeira do bra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7" y="1451321"/>
            <a:ext cx="12443521" cy="534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164060" y="1955378"/>
            <a:ext cx="10801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>
                <a:ln>
                  <a:solidFill>
                    <a:srgbClr val="113F16"/>
                  </a:solidFill>
                </a:ln>
                <a:solidFill>
                  <a:schemeClr val="bg2"/>
                </a:solidFill>
                <a:latin typeface="Brush Script MT" panose="03060802040406070304" pitchFamily="66" charset="0"/>
              </a:rPr>
              <a:t>“Ninguém é melhor do que todos nós juntos”</a:t>
            </a:r>
          </a:p>
          <a:p>
            <a:r>
              <a:rPr lang="pt-BR" sz="5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			</a:t>
            </a:r>
            <a:endParaRPr lang="pt-BR" sz="5400" dirty="0" smtClean="0">
              <a:ln>
                <a:solidFill>
                  <a:srgbClr val="113F16"/>
                </a:solidFill>
              </a:ln>
              <a:solidFill>
                <a:prstClr val="white"/>
              </a:solidFill>
              <a:latin typeface="Brush Script MT" panose="03060802040406070304" pitchFamily="66" charset="0"/>
            </a:endParaRPr>
          </a:p>
          <a:p>
            <a:r>
              <a:rPr lang="pt-BR" sz="5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	</a:t>
            </a:r>
          </a:p>
        </p:txBody>
      </p:sp>
      <p:sp>
        <p:nvSpPr>
          <p:cNvPr id="6" name="Título 4"/>
          <p:cNvSpPr>
            <a:spLocks noGrp="1"/>
          </p:cNvSpPr>
          <p:nvPr>
            <p:ph type="title"/>
          </p:nvPr>
        </p:nvSpPr>
        <p:spPr>
          <a:xfrm>
            <a:off x="236497" y="305013"/>
            <a:ext cx="12362972" cy="878857"/>
          </a:xfrm>
        </p:spPr>
        <p:txBody>
          <a:bodyPr/>
          <a:lstStyle/>
          <a:p>
            <a:pPr algn="ctr"/>
            <a:r>
              <a:rPr lang="pt-BR" sz="3600" dirty="0" smtClean="0"/>
              <a:t>CONCLUSÃO</a:t>
            </a:r>
            <a:endParaRPr lang="pt-BR" sz="36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204" y="227186"/>
            <a:ext cx="777669" cy="89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8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" val="Boston"/>
  <p:tag name="MEKKOFORMATS" val="&lt;MekkoFormats&gt;&lt;NumberFormat DecimalSeparator=&quot;.&quot; ThousandSeparator=&quot;,&quot; NegativeNumberFormat=&quot;1&quot; /&gt;&lt;Font&gt;&lt;Output_Font_Name Default=&quot;Verdana&quot; UsePPTTheme=&quot;True&quot; /&gt;&lt;/Font&gt;&lt;/MekkoFormats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21.37504;35.87496;45.25;60.25;82.87504;97.92001;114.48;"/>
  <p:tag name="VCT-BULLETVISIBILITY" val="G****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INISTERIO_EDUCACAO">
  <a:themeElements>
    <a:clrScheme name="bain_latest">
      <a:dk1>
        <a:sysClr val="windowText" lastClr="000000"/>
      </a:dk1>
      <a:lt1>
        <a:srgbClr val="DDDDDD"/>
      </a:lt1>
      <a:dk2>
        <a:srgbClr val="FFFFFF"/>
      </a:dk2>
      <a:lt2>
        <a:srgbClr val="FFFFFF"/>
      </a:lt2>
      <a:accent1>
        <a:srgbClr val="DDDDDD"/>
      </a:accent1>
      <a:accent2>
        <a:srgbClr val="FFFFFF"/>
      </a:accent2>
      <a:accent3>
        <a:srgbClr val="CC0000"/>
      </a:accent3>
      <a:accent4>
        <a:srgbClr val="B2B2B2"/>
      </a:accent4>
      <a:accent5>
        <a:srgbClr val="777777"/>
      </a:accent5>
      <a:accent6>
        <a:srgbClr val="333333"/>
      </a:accent6>
      <a:hlink>
        <a:srgbClr val="000000"/>
      </a:hlink>
      <a:folHlink>
        <a:srgbClr val="CC0000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19050">
          <a:noFill/>
        </a:ln>
      </a:spPr>
      <a:bodyPr lIns="36000" tIns="36000" rIns="36000" bIns="36000" rtlCol="0" anchor="ctr"/>
      <a:lstStyle>
        <a:defPPr algn="ctr">
          <a:defRPr sz="2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INISTERIO_EDUCACAO" id="{85C12F3C-0F99-4B3C-8807-1C21F57E66B2}" vid="{6E1310AD-7D8D-4971-AAE9-8DEDBE6AB9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MINISTERIO_EDUCACAO</Template>
  <TotalTime>39956</TotalTime>
  <Words>209</Words>
  <Application>Microsoft Office PowerPoint</Application>
  <PresentationFormat>Personalizar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Brush Script MT</vt:lpstr>
      <vt:lpstr>Calibri</vt:lpstr>
      <vt:lpstr>Marlett</vt:lpstr>
      <vt:lpstr>Verdana</vt:lpstr>
      <vt:lpstr>MINISTERIO_EDUCACAO</vt:lpstr>
      <vt:lpstr>Ministério da Educação</vt:lpstr>
      <vt:lpstr>Eixos Prioritários de Atuação</vt:lpstr>
      <vt:lpstr>Eixos Prioritários de Atuação</vt:lpstr>
      <vt:lpstr>Eixos Prioritários de Atuação</vt:lpstr>
      <vt:lpstr>Eixos Prioritários de Atuação</vt:lpstr>
      <vt:lpstr>Eixos Prioritários de Atuação</vt:lpstr>
      <vt:lpstr>Eixos Prioritários de Atuação</vt:lpstr>
      <vt:lpstr>Eixos Prioritários de Atuação</vt:lpstr>
      <vt:lpstr>CONCLUSÃO</vt:lpstr>
    </vt:vector>
  </TitlesOfParts>
  <Company>Bain &amp;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Renno, Ricardo</dc:creator>
  <cp:lastModifiedBy>Sala de Cristal</cp:lastModifiedBy>
  <cp:revision>953</cp:revision>
  <cp:lastPrinted>2019-01-28T13:39:08Z</cp:lastPrinted>
  <dcterms:created xsi:type="dcterms:W3CDTF">2016-11-08T20:52:34Z</dcterms:created>
  <dcterms:modified xsi:type="dcterms:W3CDTF">2019-02-26T12:35:20Z</dcterms:modified>
</cp:coreProperties>
</file>