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481070"/>
            <a:ext cx="9602787" cy="2125015"/>
          </a:xfrm>
        </p:spPr>
        <p:txBody>
          <a:bodyPr>
            <a:normAutofit fontScale="90000"/>
          </a:bodyPr>
          <a:lstStyle/>
          <a:p>
            <a:r>
              <a:rPr lang="pt-BR" sz="3100" dirty="0" smtClean="0"/>
              <a:t>Audiência Pública CDH- Senado</a:t>
            </a:r>
            <a:br>
              <a:rPr lang="pt-BR" sz="3100" dirty="0" smtClean="0"/>
            </a:br>
            <a:r>
              <a:rPr lang="pt-BR" dirty="0" smtClean="0"/>
              <a:t>“Os Desafios da Saúde Primária no DF e no Brasil”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65172" y="3992451"/>
            <a:ext cx="8336409" cy="1532585"/>
          </a:xfrm>
        </p:spPr>
        <p:txBody>
          <a:bodyPr>
            <a:normAutofit lnSpcReduction="10000"/>
          </a:bodyPr>
          <a:lstStyle/>
          <a:p>
            <a:pPr algn="r"/>
            <a:r>
              <a:rPr lang="pt-BR" dirty="0" smtClean="0"/>
              <a:t>Sindicato dos Enfermeiros do Distrito Federal </a:t>
            </a:r>
          </a:p>
          <a:p>
            <a:pPr algn="r"/>
            <a:r>
              <a:rPr lang="pt-BR" dirty="0" smtClean="0"/>
              <a:t>SEDF gestão 2016- 2019</a:t>
            </a:r>
          </a:p>
          <a:p>
            <a:pPr algn="r"/>
            <a:r>
              <a:rPr lang="pt-BR" dirty="0" smtClean="0"/>
              <a:t>Dayse </a:t>
            </a:r>
            <a:r>
              <a:rPr lang="pt-BR" dirty="0" err="1" smtClean="0"/>
              <a:t>Amarilio</a:t>
            </a:r>
            <a:endParaRPr lang="pt-BR" dirty="0" smtClean="0"/>
          </a:p>
          <a:p>
            <a:pPr algn="r"/>
            <a:r>
              <a:rPr lang="pt-BR" dirty="0" smtClean="0"/>
              <a:t>Presidente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472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8142" y="1249252"/>
            <a:ext cx="10096478" cy="4687728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pPr algn="just"/>
            <a:r>
              <a:rPr lang="pt-BR" sz="2800" dirty="0" smtClean="0"/>
              <a:t>A </a:t>
            </a:r>
            <a:r>
              <a:rPr lang="pt-BR" sz="2800" dirty="0"/>
              <a:t>Atenção Básica caracteriza-se por um conjunto de ações de saúde, no âmbito individual e coletivo, que abrangem a </a:t>
            </a:r>
            <a:r>
              <a:rPr lang="pt-BR" sz="2800" dirty="0">
                <a:solidFill>
                  <a:srgbClr val="FF0000"/>
                </a:solidFill>
              </a:rPr>
              <a:t>promoção e a proteção da saúde, a prevenção de agravos, o diagnóstico, o tratamento, a reabilitação, a redução de danos e a manutenção da saúde </a:t>
            </a:r>
            <a:r>
              <a:rPr lang="pt-BR" sz="2800" dirty="0"/>
              <a:t>com o objetivo de desenvolver uma </a:t>
            </a:r>
            <a:r>
              <a:rPr lang="pt-BR" sz="2800" dirty="0">
                <a:solidFill>
                  <a:srgbClr val="FF0000"/>
                </a:solidFill>
              </a:rPr>
              <a:t>atenção integral </a:t>
            </a:r>
            <a:r>
              <a:rPr lang="pt-BR" sz="2800" dirty="0"/>
              <a:t>que impacte na situação de saúde e autonomia das pessoas e nos determinantes e condicionantes de saúde das coletividades (PNAB, 2011).</a:t>
            </a:r>
          </a:p>
        </p:txBody>
      </p:sp>
    </p:spTree>
    <p:extLst>
      <p:ext uri="{BB962C8B-B14F-4D97-AF65-F5344CB8AC3E}">
        <p14:creationId xmlns:p14="http://schemas.microsoft.com/office/powerpoint/2010/main" val="272598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8343261"/>
              </p:ext>
            </p:extLst>
          </p:nvPr>
        </p:nvGraphicFramePr>
        <p:xfrm>
          <a:off x="193182" y="257582"/>
          <a:ext cx="11784171" cy="645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8057"/>
                <a:gridCol w="3928057"/>
                <a:gridCol w="3928057"/>
              </a:tblGrid>
              <a:tr h="467625">
                <a:tc>
                  <a:txBody>
                    <a:bodyPr/>
                    <a:lstStyle/>
                    <a:p>
                      <a:r>
                        <a:rPr lang="pt-B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CARACTERÍSTICAS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CONVENCIONAL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ESTRATÉGIA SAÚDE DA FAMÍLIA</a:t>
                      </a:r>
                      <a:endParaRPr lang="pt-BR" dirty="0"/>
                    </a:p>
                  </a:txBody>
                  <a:tcPr/>
                </a:tc>
              </a:tr>
              <a:tr h="369038">
                <a:tc rowSpan="2">
                  <a:txBody>
                    <a:bodyPr/>
                    <a:lstStyle/>
                    <a:p>
                      <a:endParaRPr lang="pt-BR" sz="2000" b="1" dirty="0" smtClean="0"/>
                    </a:p>
                    <a:p>
                      <a:r>
                        <a:rPr lang="pt-BR" sz="2000" b="1" dirty="0" smtClean="0"/>
                        <a:t>FOCO</a:t>
                      </a:r>
                      <a:endParaRPr lang="pt-BR" sz="20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DOENÇA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SAÚDE</a:t>
                      </a:r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45816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CURA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ACOLHIMENTO, PREVENÇÃO, CURA</a:t>
                      </a:r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68037">
                <a:tc rowSpan="3">
                  <a:txBody>
                    <a:bodyPr/>
                    <a:lstStyle/>
                    <a:p>
                      <a:r>
                        <a:rPr lang="pt-BR" sz="2000" b="1" dirty="0" smtClean="0"/>
                        <a:t> </a:t>
                      </a:r>
                    </a:p>
                    <a:p>
                      <a:endParaRPr lang="pt-BR" sz="2000" b="1" dirty="0" smtClean="0"/>
                    </a:p>
                    <a:p>
                      <a:r>
                        <a:rPr lang="pt-BR" sz="2000" b="1" dirty="0" smtClean="0"/>
                        <a:t>Conteúdo</a:t>
                      </a:r>
                      <a:endParaRPr lang="pt-BR" sz="20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tratamento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Atenção integral e continu</a:t>
                      </a:r>
                      <a:r>
                        <a:rPr lang="pt-BR" baseline="0" dirty="0" smtClean="0"/>
                        <a:t>a em população alvo</a:t>
                      </a:r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903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Pontual (episódio)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abrangente</a:t>
                      </a:r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903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Problemas específico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45816">
                <a:tc rowSpan="5">
                  <a:txBody>
                    <a:bodyPr/>
                    <a:lstStyle/>
                    <a:p>
                      <a:endParaRPr lang="pt-BR" sz="2000" b="1" dirty="0" smtClean="0"/>
                    </a:p>
                    <a:p>
                      <a:endParaRPr lang="pt-BR" sz="2000" b="1" dirty="0" smtClean="0"/>
                    </a:p>
                    <a:p>
                      <a:endParaRPr lang="pt-BR" sz="2000" b="1" dirty="0" smtClean="0"/>
                    </a:p>
                    <a:p>
                      <a:endParaRPr lang="pt-BR" sz="2000" b="1" dirty="0" smtClean="0"/>
                    </a:p>
                    <a:p>
                      <a:endParaRPr lang="pt-BR" sz="2000" b="1" dirty="0" smtClean="0"/>
                    </a:p>
                    <a:p>
                      <a:r>
                        <a:rPr lang="pt-BR" sz="2000" b="1" dirty="0" smtClean="0"/>
                        <a:t>Organização</a:t>
                      </a:r>
                      <a:endParaRPr lang="pt-BR" sz="20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Acesso restrito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Acesso amplo</a:t>
                      </a:r>
                    </a:p>
                    <a:p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2259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Especialistas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Médicos da Família e Comunidade</a:t>
                      </a:r>
                    </a:p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 Generalistas</a:t>
                      </a:r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903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Médicos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Equipe Multiprofissional</a:t>
                      </a:r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1141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Recepção passiva do usuário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Fortalecimento do controle social</a:t>
                      </a:r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45816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Auto-responsabilização</a:t>
                      </a:r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 usuário</a:t>
                      </a:r>
                      <a:endParaRPr lang="pt-B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9038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79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944" y="103031"/>
            <a:ext cx="11423560" cy="772732"/>
          </a:xfrm>
        </p:spPr>
        <p:txBody>
          <a:bodyPr/>
          <a:lstStyle/>
          <a:p>
            <a:pPr algn="ctr"/>
            <a:r>
              <a:rPr lang="pt-BR" dirty="0" smtClean="0"/>
              <a:t>Realidade e Números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32586" y="875763"/>
            <a:ext cx="10534918" cy="5808372"/>
          </a:xfrm>
        </p:spPr>
        <p:txBody>
          <a:bodyPr>
            <a:normAutofit/>
          </a:bodyPr>
          <a:lstStyle/>
          <a:p>
            <a:r>
              <a:rPr lang="pt-BR" sz="2400" dirty="0" smtClean="0"/>
              <a:t>Incentivo ao modelo tradicional, </a:t>
            </a:r>
            <a:r>
              <a:rPr lang="pt-BR" sz="2400" dirty="0" err="1" smtClean="0"/>
              <a:t>hospitalocêntrico</a:t>
            </a:r>
            <a:r>
              <a:rPr lang="pt-BR" sz="2400" dirty="0" smtClean="0"/>
              <a:t>, centrado na figura do médico</a:t>
            </a:r>
          </a:p>
          <a:p>
            <a:r>
              <a:rPr lang="pt-BR" sz="2400" dirty="0" smtClean="0"/>
              <a:t>Nunca houve de fato interesse em investimento atenção primária</a:t>
            </a:r>
          </a:p>
          <a:p>
            <a:r>
              <a:rPr lang="pt-BR" sz="2400" dirty="0" smtClean="0"/>
              <a:t>65% dos usuários atendidos nas unidade de PS poderiam ter seus problemas resolvidos na AP.</a:t>
            </a:r>
            <a:endParaRPr lang="pt-BR" sz="2400" dirty="0"/>
          </a:p>
          <a:p>
            <a:endParaRPr lang="pt-BR" sz="2400" dirty="0" smtClean="0"/>
          </a:p>
          <a:p>
            <a:r>
              <a:rPr lang="pt-BR" sz="2400" dirty="0"/>
              <a:t> </a:t>
            </a:r>
            <a:r>
              <a:rPr lang="pt-BR" sz="2400" dirty="0" smtClean="0"/>
              <a:t>NO DF:</a:t>
            </a:r>
          </a:p>
          <a:p>
            <a:r>
              <a:rPr lang="pt-BR" sz="2400" dirty="0" smtClean="0"/>
              <a:t>Cobertura 30,88%</a:t>
            </a:r>
          </a:p>
          <a:p>
            <a:r>
              <a:rPr lang="pt-BR" sz="2400" dirty="0" smtClean="0"/>
              <a:t>66 Centros de Saúde</a:t>
            </a:r>
          </a:p>
          <a:p>
            <a:r>
              <a:rPr lang="pt-BR" sz="2400" dirty="0" smtClean="0"/>
              <a:t>170 UBS </a:t>
            </a:r>
          </a:p>
          <a:p>
            <a:r>
              <a:rPr lang="pt-BR" sz="2400" dirty="0" smtClean="0"/>
              <a:t>240 ESF </a:t>
            </a:r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9343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9707" y="0"/>
            <a:ext cx="9984905" cy="965915"/>
          </a:xfrm>
        </p:spPr>
        <p:txBody>
          <a:bodyPr/>
          <a:lstStyle/>
          <a:p>
            <a:r>
              <a:rPr lang="pt-BR" dirty="0" smtClean="0"/>
              <a:t>Muitos problemas no caminho...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65161" y="965915"/>
            <a:ext cx="10689463" cy="5769736"/>
          </a:xfrm>
        </p:spPr>
        <p:txBody>
          <a:bodyPr/>
          <a:lstStyle/>
          <a:p>
            <a:r>
              <a:rPr lang="pt-BR" sz="2000" b="1" dirty="0" smtClean="0"/>
              <a:t>Estruturais/gestão</a:t>
            </a:r>
          </a:p>
          <a:p>
            <a:r>
              <a:rPr lang="pt-BR" sz="2000" dirty="0" smtClean="0"/>
              <a:t>Equipes funcionando em locais precários, cedidos ou alugados;</a:t>
            </a:r>
          </a:p>
          <a:p>
            <a:r>
              <a:rPr lang="pt-BR" sz="2000" dirty="0" smtClean="0"/>
              <a:t>Falta insumos, equipamentos</a:t>
            </a:r>
          </a:p>
          <a:p>
            <a:r>
              <a:rPr lang="pt-BR" sz="2000" dirty="0" smtClean="0"/>
              <a:t>Falta veiculo para as visitas domiciliares</a:t>
            </a:r>
          </a:p>
          <a:p>
            <a:r>
              <a:rPr lang="pt-BR" sz="2000" dirty="0" smtClean="0"/>
              <a:t>Problemas na informatização</a:t>
            </a:r>
          </a:p>
          <a:p>
            <a:r>
              <a:rPr lang="pt-BR" sz="2000" dirty="0" smtClean="0"/>
              <a:t>Dados gerados são inconsistentes</a:t>
            </a:r>
          </a:p>
          <a:p>
            <a:endParaRPr lang="pt-BR" sz="2000" dirty="0"/>
          </a:p>
          <a:p>
            <a:r>
              <a:rPr lang="pt-BR" sz="2000" b="1" dirty="0" smtClean="0"/>
              <a:t>Pessoal/ gestão</a:t>
            </a:r>
          </a:p>
          <a:p>
            <a:r>
              <a:rPr lang="pt-BR" sz="2000" dirty="0" smtClean="0"/>
              <a:t>Poucos médicos especialistas em Saúde da família e comunidade</a:t>
            </a:r>
          </a:p>
          <a:p>
            <a:r>
              <a:rPr lang="pt-BR" sz="2000" dirty="0" smtClean="0"/>
              <a:t>Equipes PSF não tem responsáveis técnicos</a:t>
            </a:r>
          </a:p>
          <a:p>
            <a:r>
              <a:rPr lang="pt-BR" sz="2000" dirty="0" smtClean="0"/>
              <a:t>Distribuição irregular de servidores </a:t>
            </a:r>
          </a:p>
          <a:p>
            <a:r>
              <a:rPr lang="pt-BR" sz="2000" dirty="0" smtClean="0"/>
              <a:t>Treinamento</a:t>
            </a:r>
          </a:p>
          <a:p>
            <a:r>
              <a:rPr lang="pt-BR" sz="2000" dirty="0" smtClean="0"/>
              <a:t>Não existe diretoria de enfermagem dentro da SES DF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606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2739" y="128790"/>
            <a:ext cx="9881874" cy="927278"/>
          </a:xfrm>
        </p:spPr>
        <p:txBody>
          <a:bodyPr/>
          <a:lstStyle/>
          <a:p>
            <a:r>
              <a:rPr lang="pt-BR" dirty="0" smtClean="0"/>
              <a:t>Mais problemas...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15921" y="901521"/>
            <a:ext cx="10174310" cy="5834130"/>
          </a:xfrm>
        </p:spPr>
        <p:txBody>
          <a:bodyPr/>
          <a:lstStyle/>
          <a:p>
            <a:endParaRPr lang="pt-BR" sz="2400" b="1" dirty="0" smtClean="0"/>
          </a:p>
          <a:p>
            <a:r>
              <a:rPr lang="pt-BR" sz="2400" b="1" dirty="0" smtClean="0"/>
              <a:t>Técnicos administrativos/ gestão</a:t>
            </a:r>
          </a:p>
          <a:p>
            <a:r>
              <a:rPr lang="pt-BR" sz="2400" dirty="0" smtClean="0"/>
              <a:t>Protocolos e manuais expirados</a:t>
            </a:r>
          </a:p>
          <a:p>
            <a:r>
              <a:rPr lang="pt-BR" sz="2400" dirty="0" smtClean="0"/>
              <a:t>Equipes não consistidas o que diminui a qualidade e impede captação de recursos </a:t>
            </a:r>
          </a:p>
          <a:p>
            <a:r>
              <a:rPr lang="pt-BR" sz="2400" dirty="0" smtClean="0"/>
              <a:t>Equipamentos, recursos e tecnologia  concentrados em regiões centrais </a:t>
            </a:r>
          </a:p>
          <a:p>
            <a:pPr marL="0" indent="0">
              <a:buNone/>
            </a:pPr>
            <a:endParaRPr lang="pt-BR" sz="2400" dirty="0" smtClean="0"/>
          </a:p>
          <a:p>
            <a:pPr marL="0" indent="0">
              <a:buNone/>
            </a:pPr>
            <a:r>
              <a:rPr lang="pt-BR" sz="2400" dirty="0" smtClean="0"/>
              <a:t>E ainda...</a:t>
            </a:r>
          </a:p>
          <a:p>
            <a:r>
              <a:rPr lang="pt-BR" sz="2400" dirty="0" smtClean="0"/>
              <a:t>Dois modelos de assistência funcionando ao mesmo tempo e muitas vezes no mesmo lugar sem coexistir: centros de Saúde e equipes de PSF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88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1" y="244700"/>
            <a:ext cx="9675812" cy="1249250"/>
          </a:xfrm>
        </p:spPr>
        <p:txBody>
          <a:bodyPr>
            <a:normAutofit/>
          </a:bodyPr>
          <a:lstStyle/>
          <a:p>
            <a:r>
              <a:rPr lang="pt-BR" dirty="0" smtClean="0"/>
              <a:t>O podemos piorar...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70467" y="1107583"/>
            <a:ext cx="10084157" cy="5486400"/>
          </a:xfrm>
        </p:spPr>
        <p:txBody>
          <a:bodyPr>
            <a:normAutofit lnSpcReduction="10000"/>
          </a:bodyPr>
          <a:lstStyle/>
          <a:p>
            <a:r>
              <a:rPr lang="pt-BR" sz="2400" dirty="0" smtClean="0"/>
              <a:t>...o SUS é Grande....????</a:t>
            </a:r>
          </a:p>
          <a:p>
            <a:r>
              <a:rPr lang="pt-BR" sz="2400" dirty="0" smtClean="0"/>
              <a:t>A entrada as </a:t>
            </a:r>
            <a:r>
              <a:rPr lang="pt-BR" sz="2400" dirty="0" err="1" smtClean="0">
                <a:solidFill>
                  <a:srgbClr val="FF0000"/>
                </a:solidFill>
              </a:rPr>
              <a:t>OSs</a:t>
            </a:r>
            <a:r>
              <a:rPr lang="pt-BR" sz="2400" dirty="0" smtClean="0"/>
              <a:t> por todo país deixando rastro de corrupção e desmonte do SUS.</a:t>
            </a:r>
          </a:p>
          <a:p>
            <a:r>
              <a:rPr lang="pt-BR" sz="2400" dirty="0" smtClean="0"/>
              <a:t>E as horas extras, contratos temporários, cargos comissionados, leitos bloqueados.</a:t>
            </a:r>
          </a:p>
          <a:p>
            <a:pPr marL="0" indent="0">
              <a:buNone/>
            </a:pPr>
            <a:endParaRPr lang="pt-BR" sz="2400" dirty="0"/>
          </a:p>
          <a:p>
            <a:r>
              <a:rPr lang="pt-BR" sz="2400" dirty="0" smtClean="0"/>
              <a:t>Desafios</a:t>
            </a:r>
          </a:p>
          <a:p>
            <a:endParaRPr lang="pt-BR" sz="2400" dirty="0"/>
          </a:p>
          <a:p>
            <a:r>
              <a:rPr lang="pt-BR" sz="2400" dirty="0" smtClean="0"/>
              <a:t>Mudança de paradigmas </a:t>
            </a:r>
          </a:p>
          <a:p>
            <a:r>
              <a:rPr lang="pt-BR" sz="2400" dirty="0" smtClean="0"/>
              <a:t>Atenção Centrada no usuário</a:t>
            </a:r>
          </a:p>
          <a:p>
            <a:r>
              <a:rPr lang="pt-BR" sz="2400" dirty="0" smtClean="0"/>
              <a:t>TRANSPARÊNCIA E CONTROLE SOCIAL</a:t>
            </a:r>
          </a:p>
          <a:p>
            <a:r>
              <a:rPr lang="pt-BR" sz="2400" dirty="0" smtClean="0"/>
              <a:t>Construção com profissionais e entidades de classe</a:t>
            </a:r>
          </a:p>
          <a:p>
            <a:endParaRPr lang="pt-BR" sz="2400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4513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985183" cy="4488804"/>
          </a:xfrm>
        </p:spPr>
        <p:txBody>
          <a:bodyPr>
            <a:normAutofit/>
          </a:bodyPr>
          <a:lstStyle/>
          <a:p>
            <a:pPr algn="r"/>
            <a:r>
              <a:rPr lang="pt-BR" dirty="0" smtClean="0"/>
              <a:t>“Uma pessoa de sucesso sabe que é importante mais também sabe que não pode fazer nada sozinha”</a:t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2000" dirty="0" smtClean="0"/>
              <a:t>(</a:t>
            </a:r>
            <a:r>
              <a:rPr lang="pt-BR" sz="2000" smtClean="0"/>
              <a:t>Bernardino- Técnico </a:t>
            </a:r>
            <a:r>
              <a:rPr lang="pt-BR" sz="2000" dirty="0" smtClean="0"/>
              <a:t>seleção Brasileira Vôlei)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92507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</TotalTime>
  <Words>418</Words>
  <Application>Microsoft Office PowerPoint</Application>
  <PresentationFormat>Widescreen</PresentationFormat>
  <Paragraphs>88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Cacho</vt:lpstr>
      <vt:lpstr>Audiência Pública CDH- Senado “Os Desafios da Saúde Primária no DF e no Brasil”</vt:lpstr>
      <vt:lpstr>Apresentação do PowerPoint</vt:lpstr>
      <vt:lpstr>Apresentação do PowerPoint</vt:lpstr>
      <vt:lpstr>Realidade e Números </vt:lpstr>
      <vt:lpstr>Muitos problemas no caminho...</vt:lpstr>
      <vt:lpstr>Mais problemas...</vt:lpstr>
      <vt:lpstr>O podemos piorar... </vt:lpstr>
      <vt:lpstr>“Uma pessoa de sucesso sabe que é importante mais também sabe que não pode fazer nada sozinha”  (Bernardino- Técnico seleção Brasileira Vôlei)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CDH- Senado “Os Desafios da Saúde Primária no DF e no Brasil”</dc:title>
  <dc:creator>ADM</dc:creator>
  <cp:lastModifiedBy>Christiano de Oliveira Emery</cp:lastModifiedBy>
  <cp:revision>9</cp:revision>
  <dcterms:created xsi:type="dcterms:W3CDTF">2016-06-23T00:36:02Z</dcterms:created>
  <dcterms:modified xsi:type="dcterms:W3CDTF">2016-06-23T11:52:23Z</dcterms:modified>
</cp:coreProperties>
</file>