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itchFamily="2" charset="77"/>
      <p:regular r:id="rId37"/>
      <p:bold r:id="rId38"/>
      <p:italic r:id="rId39"/>
      <p:boldItalic r:id="rId40"/>
    </p:embeddedFont>
    <p:embeddedFont>
      <p:font typeface="Montserrat ExtraBold" pitchFamily="2" charset="77"/>
      <p:bold r:id="rId41"/>
      <p:italic r:id="rId42"/>
      <p:boldItalic r:id="rId43"/>
    </p:embeddedFont>
    <p:embeddedFont>
      <p:font typeface="Montserrat Medium" pitchFamily="2" charset="77"/>
      <p:regular r:id="rId44"/>
      <p:bold r:id="rId45"/>
      <p:italic r:id="rId46"/>
      <p:boldItalic r:id="rId47"/>
    </p:embeddedFont>
    <p:embeddedFont>
      <p:font typeface="Montserrat SemiBold" pitchFamily="2" charset="77"/>
      <p:regular r:id="rId48"/>
      <p:bold r:id="rId49"/>
      <p:italic r:id="rId50"/>
      <p:boldItalic r:id="rId51"/>
    </p:embeddedFont>
    <p:embeddedFont>
      <p:font typeface="Trebuchet MS" panose="020B0703020202090204" pitchFamily="34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EB6E4EB-A1E7-42FF-8003-645102CC0FB1}">
  <a:tblStyle styleId="{FEB6E4EB-A1E7-42FF-8003-645102CC0F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2"/>
  </p:normalViewPr>
  <p:slideViewPr>
    <p:cSldViewPr snapToGrid="0">
      <p:cViewPr varScale="1">
        <p:scale>
          <a:sx n="140" d="100"/>
          <a:sy n="140" d="100"/>
        </p:scale>
        <p:origin x="8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b2298b344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b2298b344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cb2298b344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cb2298b344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cb2298b344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cb2298b344_2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cb2298b344_5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cb2298b344_5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b2298b344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b2298b344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cb2298b344_5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cb2298b344_5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f22c498554_2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f22c498554_2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f22c498554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f22c498554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cb2298b344_5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cb2298b344_5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22c498554_2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22c498554_2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data do trabalho de 26 a 4 de abril e mostrar as datas da mortes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f22c498554_2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f22c498554_2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b2298b344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b2298b344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b2298b344_5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cb2298b344_5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1199986a2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f1199986a2_7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f22c498554_2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gf22c498554_2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22c498554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22c498554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22c498554_2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22c498554_2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b2298b344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b2298b344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b2298b344_5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cb2298b344_5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b2298b344_5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b2298b344_5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22c498554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22c498554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f1199986a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f1199986a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b2298b344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b2298b344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b2298b344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b2298b344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cb2298b34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cb2298b34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b2298b344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b2298b344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b2298b34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b2298b344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cb2298b344_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cb2298b344_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cb2298b344_5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cb2298b344_5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cb2298b344_5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cb2298b344_5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400" y="388551"/>
            <a:ext cx="3738076" cy="173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5">
            <a:alphaModFix/>
          </a:blip>
          <a:srcRect l="39965"/>
          <a:stretch/>
        </p:blipFill>
        <p:spPr>
          <a:xfrm>
            <a:off x="4221801" y="507150"/>
            <a:ext cx="4948450" cy="463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25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46" name="Google Shape;146;p23"/>
          <p:cNvGrpSpPr/>
          <p:nvPr/>
        </p:nvGrpSpPr>
        <p:grpSpPr>
          <a:xfrm>
            <a:off x="4165613" y="1162062"/>
            <a:ext cx="3028651" cy="3919427"/>
            <a:chOff x="1038025" y="1036425"/>
            <a:chExt cx="3028651" cy="3919427"/>
          </a:xfrm>
        </p:grpSpPr>
        <p:pic>
          <p:nvPicPr>
            <p:cNvPr id="147" name="Google Shape;147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38025" y="1036425"/>
              <a:ext cx="3028651" cy="39194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" name="Google Shape;148;p23"/>
            <p:cNvSpPr/>
            <p:nvPr/>
          </p:nvSpPr>
          <p:spPr>
            <a:xfrm>
              <a:off x="1199250" y="3312275"/>
              <a:ext cx="2700000" cy="6444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23"/>
          <p:cNvGrpSpPr/>
          <p:nvPr/>
        </p:nvGrpSpPr>
        <p:grpSpPr>
          <a:xfrm>
            <a:off x="2263116" y="2291923"/>
            <a:ext cx="6833675" cy="1497483"/>
            <a:chOff x="1149450" y="2448788"/>
            <a:chExt cx="5495075" cy="1094651"/>
          </a:xfrm>
        </p:grpSpPr>
        <p:pic>
          <p:nvPicPr>
            <p:cNvPr id="150" name="Google Shape;150;p23"/>
            <p:cNvPicPr preferRelativeResize="0"/>
            <p:nvPr/>
          </p:nvPicPr>
          <p:blipFill rotWithShape="1">
            <a:blip r:embed="rId4">
              <a:alphaModFix/>
            </a:blip>
            <a:srcRect t="60680" b="23925"/>
            <a:stretch/>
          </p:blipFill>
          <p:spPr>
            <a:xfrm>
              <a:off x="1149450" y="2448788"/>
              <a:ext cx="5495075" cy="1094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23"/>
            <p:cNvSpPr/>
            <p:nvPr/>
          </p:nvSpPr>
          <p:spPr>
            <a:xfrm>
              <a:off x="1161288" y="2448800"/>
              <a:ext cx="5471400" cy="10737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23"/>
          <p:cNvSpPr txBox="1"/>
          <p:nvPr/>
        </p:nvSpPr>
        <p:spPr>
          <a:xfrm>
            <a:off x="73575" y="685025"/>
            <a:ext cx="3516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A</a:t>
            </a:r>
            <a:r>
              <a:rPr lang="pt-BR" sz="10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s unidades hospitalares possuem as autorizações e licenças emitidas pelos órgãos fiscalizatórios e sanitários, para a realização dos atendimentos.</a:t>
            </a:r>
            <a:endParaRPr sz="1000">
              <a:solidFill>
                <a:srgbClr val="222222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A Vigilância Sanitária realizou visita técnica a fim de investigar os óbitos dos casos confirmados e suspeitos de Covid-19, sendo o procedimento arquivado com o status “satisfatório” e sem necessidade de adequações.</a:t>
            </a:r>
            <a:r>
              <a:rPr lang="pt-BR" sz="1100">
                <a:solidFill>
                  <a:schemeClr val="dk1"/>
                </a:solidFill>
                <a:highlight>
                  <a:srgbClr val="FFFF00"/>
                </a:highlight>
              </a:rPr>
              <a:t>  </a:t>
            </a:r>
            <a:endParaRPr/>
          </a:p>
        </p:txBody>
      </p:sp>
      <p:sp>
        <p:nvSpPr>
          <p:cNvPr id="153" name="Google Shape;153;p23"/>
          <p:cNvSpPr txBox="1"/>
          <p:nvPr/>
        </p:nvSpPr>
        <p:spPr>
          <a:xfrm>
            <a:off x="7194275" y="4648200"/>
            <a:ext cx="1844700" cy="5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Vigilância de 30/03/2020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60" name="Google Shape;160;p24"/>
          <p:cNvGrpSpPr/>
          <p:nvPr/>
        </p:nvGrpSpPr>
        <p:grpSpPr>
          <a:xfrm>
            <a:off x="2709896" y="1095550"/>
            <a:ext cx="2733278" cy="4000863"/>
            <a:chOff x="1319025" y="921750"/>
            <a:chExt cx="2978725" cy="4168000"/>
          </a:xfrm>
        </p:grpSpPr>
        <p:pic>
          <p:nvPicPr>
            <p:cNvPr id="161" name="Google Shape;161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19025" y="921750"/>
              <a:ext cx="2978725" cy="416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" name="Google Shape;162;p24"/>
            <p:cNvSpPr/>
            <p:nvPr/>
          </p:nvSpPr>
          <p:spPr>
            <a:xfrm>
              <a:off x="1673700" y="2549275"/>
              <a:ext cx="2395200" cy="8676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4"/>
          <p:cNvGrpSpPr/>
          <p:nvPr/>
        </p:nvGrpSpPr>
        <p:grpSpPr>
          <a:xfrm>
            <a:off x="3990087" y="1768075"/>
            <a:ext cx="4963826" cy="1960500"/>
            <a:chOff x="1335162" y="2895825"/>
            <a:chExt cx="4963826" cy="1960500"/>
          </a:xfrm>
        </p:grpSpPr>
        <p:pic>
          <p:nvPicPr>
            <p:cNvPr id="164" name="Google Shape;164;p24"/>
            <p:cNvPicPr preferRelativeResize="0"/>
            <p:nvPr/>
          </p:nvPicPr>
          <p:blipFill rotWithShape="1">
            <a:blip r:embed="rId4">
              <a:alphaModFix/>
            </a:blip>
            <a:srcRect l="10309" t="38075" r="6682" b="38582"/>
            <a:stretch/>
          </p:blipFill>
          <p:spPr>
            <a:xfrm>
              <a:off x="1335162" y="2899525"/>
              <a:ext cx="4963826" cy="19530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p24"/>
            <p:cNvSpPr/>
            <p:nvPr/>
          </p:nvSpPr>
          <p:spPr>
            <a:xfrm rot="10800000">
              <a:off x="1339675" y="2895825"/>
              <a:ext cx="4954800" cy="19605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" name="Google Shape;166;p24"/>
          <p:cNvSpPr txBox="1"/>
          <p:nvPr/>
        </p:nvSpPr>
        <p:spPr>
          <a:xfrm>
            <a:off x="181175" y="940125"/>
            <a:ext cx="22848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chemeClr val="dk1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O Ministério Público Estadual ratificou o entendimento da Vigilância. Destaque para o uso adequado de EPIs.</a:t>
            </a:r>
            <a:endParaRPr sz="5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6353625" y="47005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MP SP de 28/07/2020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665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174" name="Google Shape;174;p25"/>
          <p:cNvGrpSpPr/>
          <p:nvPr/>
        </p:nvGrpSpPr>
        <p:grpSpPr>
          <a:xfrm>
            <a:off x="1657425" y="954915"/>
            <a:ext cx="2914575" cy="4078209"/>
            <a:chOff x="1657425" y="954915"/>
            <a:chExt cx="2914575" cy="4078209"/>
          </a:xfrm>
        </p:grpSpPr>
        <p:pic>
          <p:nvPicPr>
            <p:cNvPr id="175" name="Google Shape;17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57425" y="954915"/>
              <a:ext cx="2914575" cy="4078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5"/>
            <p:cNvSpPr/>
            <p:nvPr/>
          </p:nvSpPr>
          <p:spPr>
            <a:xfrm>
              <a:off x="1888650" y="2348250"/>
              <a:ext cx="2487300" cy="5604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25"/>
          <p:cNvGrpSpPr/>
          <p:nvPr/>
        </p:nvGrpSpPr>
        <p:grpSpPr>
          <a:xfrm>
            <a:off x="2850485" y="2072722"/>
            <a:ext cx="5602283" cy="1350382"/>
            <a:chOff x="3034625" y="2141725"/>
            <a:chExt cx="5769601" cy="1466850"/>
          </a:xfrm>
        </p:grpSpPr>
        <p:pic>
          <p:nvPicPr>
            <p:cNvPr id="178" name="Google Shape;178;p25"/>
            <p:cNvPicPr preferRelativeResize="0"/>
            <p:nvPr/>
          </p:nvPicPr>
          <p:blipFill rotWithShape="1">
            <a:blip r:embed="rId4">
              <a:alphaModFix/>
            </a:blip>
            <a:srcRect l="12826" t="33306" r="7946" b="52298"/>
            <a:stretch/>
          </p:blipFill>
          <p:spPr>
            <a:xfrm>
              <a:off x="3034750" y="2141800"/>
              <a:ext cx="5769476" cy="14667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p25"/>
            <p:cNvSpPr/>
            <p:nvPr/>
          </p:nvSpPr>
          <p:spPr>
            <a:xfrm rot="10800000">
              <a:off x="3034625" y="2141725"/>
              <a:ext cx="5769600" cy="14583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Google Shape;180;p25"/>
          <p:cNvSpPr txBox="1"/>
          <p:nvPr/>
        </p:nvSpPr>
        <p:spPr>
          <a:xfrm>
            <a:off x="6306000" y="47499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MP SP de 28/07/2020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311700" y="219825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87" name="Google Shape;187;p26"/>
          <p:cNvSpPr txBox="1"/>
          <p:nvPr/>
        </p:nvSpPr>
        <p:spPr>
          <a:xfrm>
            <a:off x="176600" y="927825"/>
            <a:ext cx="846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 sz="11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4">
            <a:alphaModFix/>
          </a:blip>
          <a:srcRect l="16615" r="23183"/>
          <a:stretch/>
        </p:blipFill>
        <p:spPr>
          <a:xfrm>
            <a:off x="1974138" y="927825"/>
            <a:ext cx="4864924" cy="349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6"/>
          <p:cNvSpPr txBox="1"/>
          <p:nvPr/>
        </p:nvSpPr>
        <p:spPr>
          <a:xfrm>
            <a:off x="6380400" y="4804800"/>
            <a:ext cx="276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G1 de 26/08/2021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7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6" name="Google Shape;196;p27"/>
          <p:cNvSpPr txBox="1"/>
          <p:nvPr/>
        </p:nvSpPr>
        <p:spPr>
          <a:xfrm>
            <a:off x="295075" y="891700"/>
            <a:ext cx="41214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222222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Todos os colaboradores suspeitos ou com teste positivo para Covid-19 eram imediatamente afastados pela Medicina do Trabalho, que seguiu protocolos rígidos desde o início da pandemia. 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7" name="Google Shape;19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2523" y="208600"/>
            <a:ext cx="3401850" cy="440242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/>
          <p:nvPr/>
        </p:nvSpPr>
        <p:spPr>
          <a:xfrm rot="10800000">
            <a:off x="5219675" y="1933850"/>
            <a:ext cx="3404700" cy="4254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4">
            <a:alphaModFix/>
          </a:blip>
          <a:srcRect t="39852" b="51354"/>
          <a:stretch/>
        </p:blipFill>
        <p:spPr>
          <a:xfrm>
            <a:off x="972900" y="2303163"/>
            <a:ext cx="5443625" cy="619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/>
          <p:nvPr/>
        </p:nvSpPr>
        <p:spPr>
          <a:xfrm rot="10800000">
            <a:off x="976875" y="2294288"/>
            <a:ext cx="5435700" cy="6372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7"/>
          <p:cNvSpPr txBox="1"/>
          <p:nvPr/>
        </p:nvSpPr>
        <p:spPr>
          <a:xfrm>
            <a:off x="6216750" y="47286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Vigilância de 30/03/2020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8"/>
          <p:cNvSpPr txBox="1"/>
          <p:nvPr/>
        </p:nvSpPr>
        <p:spPr>
          <a:xfrm>
            <a:off x="197425" y="168650"/>
            <a:ext cx="6544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PLANO DE AÇÃO CONTRA A </a:t>
            </a:r>
            <a:r>
              <a:rPr lang="pt-BR" sz="21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COMPRA DE</a:t>
            </a:r>
            <a:r>
              <a:rPr lang="pt-BR" sz="21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r>
              <a:rPr lang="pt-BR" sz="2300" b="1">
                <a:solidFill>
                  <a:srgbClr val="31B1C4"/>
                </a:solidFill>
                <a:latin typeface="Montserrat"/>
                <a:ea typeface="Montserrat"/>
                <a:cs typeface="Montserrat"/>
                <a:sym typeface="Montserrat"/>
              </a:rPr>
              <a:t>EPI`s (2020/2021)</a:t>
            </a:r>
            <a:endParaRPr sz="27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351050" y="1463225"/>
            <a:ext cx="5568900" cy="31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Máscaras descartáveis: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3.753.478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Máscaras descartáveis N95: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738.729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Luvas de procedimento: 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510.030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Luvas cirúrgicas: 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652.530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Aventais descartáveis: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4.574.382   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Aventais cirúrgicos: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1.115.585</a:t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Toucas: </a:t>
            </a:r>
            <a:r>
              <a:rPr lang="pt-BR" sz="2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28.130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*os números representam as quantidades em unidades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2360925" y="44284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8"/>
          <p:cNvSpPr txBox="1"/>
          <p:nvPr/>
        </p:nvSpPr>
        <p:spPr>
          <a:xfrm>
            <a:off x="3391800" y="3045175"/>
            <a:ext cx="556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8"/>
          <p:cNvSpPr txBox="1"/>
          <p:nvPr/>
        </p:nvSpPr>
        <p:spPr>
          <a:xfrm>
            <a:off x="5587525" y="2261625"/>
            <a:ext cx="30861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+ de </a:t>
            </a:r>
            <a:r>
              <a:rPr lang="pt-BR" sz="19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R$ 80 milhões</a:t>
            </a: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gastos na compra 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 EPI`s</a:t>
            </a:r>
            <a:endParaRPr sz="190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5935075" y="2178375"/>
            <a:ext cx="2842500" cy="1228500"/>
          </a:xfrm>
          <a:prstGeom prst="rect">
            <a:avLst/>
          </a:prstGeom>
          <a:noFill/>
          <a:ln w="152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8"/>
          <p:cNvSpPr/>
          <p:nvPr/>
        </p:nvSpPr>
        <p:spPr>
          <a:xfrm>
            <a:off x="6016775" y="2261625"/>
            <a:ext cx="2686500" cy="1062000"/>
          </a:xfrm>
          <a:prstGeom prst="rect">
            <a:avLst/>
          </a:prstGeom>
          <a:noFill/>
          <a:ln w="38100" cap="flat" cmpd="sng">
            <a:solidFill>
              <a:srgbClr val="31B1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>
            <a:off x="181175" y="965100"/>
            <a:ext cx="4495200" cy="16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222222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Foi comprovado pelo Ministério Público do Trabalho o cumprimento dos protocolos de prevenção à Covid-19 e a testagem em massa dos colaboradores, por meio do teste RT-PCR padrão-ouro, para o diagnóstico da doença e essencial para evitar a contaminação no ambiente de trabalho. Constatou não haver irregularidades e arquivou o caso.  </a:t>
            </a:r>
            <a:endParaRPr sz="15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6569175" y="478117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MPT de 18/05/2020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0575" y="213525"/>
            <a:ext cx="3227251" cy="45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9"/>
          <p:cNvSpPr/>
          <p:nvPr/>
        </p:nvSpPr>
        <p:spPr>
          <a:xfrm rot="10800000">
            <a:off x="5287650" y="1869500"/>
            <a:ext cx="3233100" cy="425400"/>
          </a:xfrm>
          <a:prstGeom prst="rect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29"/>
          <p:cNvGrpSpPr/>
          <p:nvPr/>
        </p:nvGrpSpPr>
        <p:grpSpPr>
          <a:xfrm>
            <a:off x="1054637" y="2897388"/>
            <a:ext cx="5311926" cy="1009172"/>
            <a:chOff x="1173062" y="2379788"/>
            <a:chExt cx="5311926" cy="1009172"/>
          </a:xfrm>
        </p:grpSpPr>
        <p:pic>
          <p:nvPicPr>
            <p:cNvPr id="225" name="Google Shape;225;p29"/>
            <p:cNvPicPr preferRelativeResize="0"/>
            <p:nvPr/>
          </p:nvPicPr>
          <p:blipFill rotWithShape="1">
            <a:blip r:embed="rId4">
              <a:alphaModFix/>
            </a:blip>
            <a:srcRect l="7346" t="35237" r="9823" b="53644"/>
            <a:stretch/>
          </p:blipFill>
          <p:spPr>
            <a:xfrm>
              <a:off x="1173062" y="2379788"/>
              <a:ext cx="5311926" cy="10091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6" name="Google Shape;226;p29"/>
            <p:cNvSpPr/>
            <p:nvPr/>
          </p:nvSpPr>
          <p:spPr>
            <a:xfrm rot="10800000">
              <a:off x="1174625" y="2382775"/>
              <a:ext cx="5308800" cy="10032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0"/>
          <p:cNvSpPr txBox="1"/>
          <p:nvPr/>
        </p:nvSpPr>
        <p:spPr>
          <a:xfrm>
            <a:off x="145850" y="7675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3" name="Google Shape;23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6375" y="1030200"/>
            <a:ext cx="4921825" cy="2955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6253600" y="4753000"/>
            <a:ext cx="283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G1 e Jornal Nacional de 16/09/2021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44400" y="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684300" y="1964325"/>
            <a:ext cx="7775400" cy="1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ESSE DOCUMENTO </a:t>
            </a:r>
            <a:r>
              <a:rPr lang="pt-BR" sz="21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OBSERVACIONAL </a:t>
            </a:r>
            <a:r>
              <a:rPr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FAZ A DESCRIÇÃO DO </a:t>
            </a:r>
            <a:r>
              <a:rPr lang="pt-BR" sz="21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ACOMPANHAMENTO MÉDICO DE 636 PACIENTES</a:t>
            </a:r>
            <a:r>
              <a:rPr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NO PERÍODO DE</a:t>
            </a:r>
            <a:r>
              <a:rPr lang="pt-BR" sz="2100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26 DE MARÇO DE 2020 A 04 DE ABRIL DE 2020.</a:t>
            </a:r>
            <a:r>
              <a:rPr lang="pt-BR" sz="21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1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32"/>
          <p:cNvCxnSpPr/>
          <p:nvPr/>
        </p:nvCxnSpPr>
        <p:spPr>
          <a:xfrm rot="10800000" flipH="1">
            <a:off x="1048215" y="2948785"/>
            <a:ext cx="6861600" cy="44700"/>
          </a:xfrm>
          <a:prstGeom prst="straightConnector1">
            <a:avLst/>
          </a:prstGeom>
          <a:noFill/>
          <a:ln w="76200" cap="flat" cmpd="sng">
            <a:solidFill>
              <a:srgbClr val="31B1C4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47" name="Google Shape;247;p32"/>
          <p:cNvSpPr/>
          <p:nvPr/>
        </p:nvSpPr>
        <p:spPr>
          <a:xfrm>
            <a:off x="1776761" y="2867104"/>
            <a:ext cx="282600" cy="267600"/>
          </a:xfrm>
          <a:prstGeom prst="ellipse">
            <a:avLst/>
          </a:prstGeom>
          <a:solidFill>
            <a:srgbClr val="888888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32"/>
          <p:cNvSpPr/>
          <p:nvPr/>
        </p:nvSpPr>
        <p:spPr>
          <a:xfrm>
            <a:off x="4278341" y="2863390"/>
            <a:ext cx="282600" cy="267600"/>
          </a:xfrm>
          <a:prstGeom prst="ellipse">
            <a:avLst/>
          </a:prstGeom>
          <a:solidFill>
            <a:srgbClr val="888888"/>
          </a:solidFill>
          <a:ln w="2540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2"/>
          <p:cNvSpPr txBox="1"/>
          <p:nvPr/>
        </p:nvSpPr>
        <p:spPr>
          <a:xfrm>
            <a:off x="1483099" y="3235900"/>
            <a:ext cx="92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26 </a:t>
            </a: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março</a:t>
            </a: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2020</a:t>
            </a:r>
            <a:endParaRPr sz="140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50" name="Google Shape;250;p32"/>
          <p:cNvSpPr txBox="1"/>
          <p:nvPr/>
        </p:nvSpPr>
        <p:spPr>
          <a:xfrm>
            <a:off x="4025578" y="3222707"/>
            <a:ext cx="869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04 </a:t>
            </a: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de</a:t>
            </a: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pt-BR">
                <a:latin typeface="Montserrat SemiBold"/>
                <a:ea typeface="Montserrat SemiBold"/>
                <a:cs typeface="Montserrat SemiBold"/>
                <a:sym typeface="Montserrat SemiBold"/>
              </a:rPr>
              <a:t>abril</a:t>
            </a: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2020</a:t>
            </a:r>
            <a:endParaRPr sz="1400" i="0" u="none" strike="noStrike" cap="none">
              <a:solidFill>
                <a:srgbClr val="00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51" name="Google Shape;251;p32"/>
          <p:cNvCxnSpPr/>
          <p:nvPr/>
        </p:nvCxnSpPr>
        <p:spPr>
          <a:xfrm flipH="1">
            <a:off x="4631407" y="1620644"/>
            <a:ext cx="7500" cy="124260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2" name="Google Shape;252;p32"/>
          <p:cNvSpPr txBox="1"/>
          <p:nvPr/>
        </p:nvSpPr>
        <p:spPr>
          <a:xfrm>
            <a:off x="4798550" y="1118750"/>
            <a:ext cx="20220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A análise dos dados observacionais foi feita iniciando no dia 26 março e finalizando no dia 04 de abril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2806001" y="3315750"/>
            <a:ext cx="12489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pt-BR" b="1">
                <a:solidFill>
                  <a:srgbClr val="FF0000"/>
                </a:solidFill>
              </a:rPr>
              <a:t>uas</a:t>
            </a: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b="1">
                <a:solidFill>
                  <a:srgbClr val="FF0000"/>
                </a:solidFill>
              </a:rPr>
              <a:t>mortes em</a:t>
            </a: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01</a:t>
            </a:r>
            <a:r>
              <a:rPr lang="pt-BR" b="1">
                <a:solidFill>
                  <a:srgbClr val="FF0000"/>
                </a:solidFill>
              </a:rPr>
              <a:t>/</a:t>
            </a: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pt-BR" b="1">
                <a:solidFill>
                  <a:srgbClr val="FF0000"/>
                </a:solidFill>
              </a:rPr>
              <a:t>/</a:t>
            </a:r>
            <a:r>
              <a:rPr lang="pt-BR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2020 </a:t>
            </a:r>
            <a:r>
              <a:rPr lang="pt-BR" b="1">
                <a:solidFill>
                  <a:srgbClr val="FF0000"/>
                </a:solidFill>
              </a:rPr>
              <a:t>relatadas dentro do período analisado</a:t>
            </a:r>
            <a:endParaRPr sz="1400" b="1" i="0" u="sng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5679740" y="3341729"/>
            <a:ext cx="1408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Mortes</a:t>
            </a:r>
            <a:endParaRPr b="1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após</a:t>
            </a:r>
            <a:r>
              <a:rPr lang="pt-BR" sz="1400" b="1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04</a:t>
            </a:r>
            <a:r>
              <a:rPr lang="pt-BR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pt-BR" sz="1400" b="1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r>
              <a:rPr lang="pt-BR" b="1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pt-BR" sz="1400" b="1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2020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u="sng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fora do período analisado</a:t>
            </a:r>
            <a:r>
              <a:rPr lang="pt-BR" sz="1400" b="1" i="0" u="sng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1" i="0" u="sng" strike="noStrike" cap="none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5" name="Google Shape;255;p32"/>
          <p:cNvSpPr txBox="1"/>
          <p:nvPr/>
        </p:nvSpPr>
        <p:spPr>
          <a:xfrm>
            <a:off x="208650" y="126000"/>
            <a:ext cx="21441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LINHA </a:t>
            </a:r>
            <a:endParaRPr sz="32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DO </a:t>
            </a:r>
            <a:endParaRPr sz="32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TEMPO</a:t>
            </a:r>
            <a:endParaRPr sz="32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3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285750" y="158200"/>
            <a:ext cx="2572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HISTÓRIA</a:t>
            </a:r>
            <a:endParaRPr sz="34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4476575" y="866200"/>
            <a:ext cx="42000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Prevent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Senior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fundada em 1997 foi o primeiro plano de saúde pensado para os idosos no Brasil que não podiam pagar pelos convênios tradicionais no mercado.</a:t>
            </a:r>
            <a:endParaRPr i="1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Estabeleceu-se no mercado por oferecer preços justos e serviç</a:t>
            </a:r>
            <a:r>
              <a:rPr lang="pt-BR" dirty="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os de qualidade, com uma das melhores avaliações pelos usuários em pesquisas da ANS.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Atualmente, a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Prevent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Senior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é um </a:t>
            </a:r>
            <a:r>
              <a:rPr lang="pt-B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sistema de saúde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 mais de 3 mil médicos, 12 mil funcionários e 550 mil beneficiários, grande parte em São Paulo. Recentemente, a empresa começou as operações no Rio de Janeiro em Brasília, Porto Alegre e Curitiba.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700" y="1436150"/>
            <a:ext cx="3647325" cy="2698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4">
            <a:alphaModFix/>
          </a:blip>
          <a:srcRect l="2191" t="10633" r="87146" b="45965"/>
          <a:stretch/>
        </p:blipFill>
        <p:spPr>
          <a:xfrm rot="-5400000">
            <a:off x="125875" y="3692775"/>
            <a:ext cx="668574" cy="7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5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2191" t="10633" r="87146" b="45965"/>
          <a:stretch/>
        </p:blipFill>
        <p:spPr>
          <a:xfrm rot="5400000">
            <a:off x="3559575" y="1161925"/>
            <a:ext cx="668574" cy="7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3"/>
          <p:cNvSpPr txBox="1"/>
          <p:nvPr/>
        </p:nvSpPr>
        <p:spPr>
          <a:xfrm>
            <a:off x="44400" y="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88975" y="798975"/>
            <a:ext cx="4582676" cy="3756124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3"/>
          <p:cNvSpPr txBox="1"/>
          <p:nvPr/>
        </p:nvSpPr>
        <p:spPr>
          <a:xfrm>
            <a:off x="6579100" y="4753000"/>
            <a:ext cx="251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G1 de 16/09/2021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4"/>
          <p:cNvSpPr txBox="1">
            <a:spLocks noGrp="1"/>
          </p:cNvSpPr>
          <p:nvPr>
            <p:ph type="body" idx="1"/>
          </p:nvPr>
        </p:nvSpPr>
        <p:spPr>
          <a:xfrm>
            <a:off x="297375" y="156125"/>
            <a:ext cx="79617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9525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pt-BR" sz="26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INICIAIS DE PACIENTES CITADOS NA REPORTAGEM E DATA DO ÓBITO</a:t>
            </a:r>
            <a:endParaRPr sz="2600">
              <a:solidFill>
                <a:srgbClr val="31B1C4"/>
              </a:solidFill>
            </a:endParaRPr>
          </a:p>
        </p:txBody>
      </p:sp>
      <p:graphicFrame>
        <p:nvGraphicFramePr>
          <p:cNvPr id="270" name="Google Shape;270;p34"/>
          <p:cNvGraphicFramePr/>
          <p:nvPr/>
        </p:nvGraphicFramePr>
        <p:xfrm>
          <a:off x="682867" y="1102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{FEB6E4EB-A1E7-42FF-8003-645102CC0FB1}</a:tableStyleId>
              </a:tblPr>
              <a:tblGrid>
                <a:gridCol w="196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4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3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5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Iniciais 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Data óbito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Morreu de covid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Qual CID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Número de notificação do de CASO DE COVID PARA VIGILÂNCIA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HHK, 68anos, masculino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06/</a:t>
                      </a: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31585912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H.S, 79anos, feminino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12/</a:t>
                      </a: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31586361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LFRA, 82ª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15/04/2020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31585853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JAL, 62anos, masculino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28/04/2020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31586186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RAV, 83anos, masculino (reportagem FANTÁSTICO)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24/04/2020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Não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DPOC Infectado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---------------------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ctr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FS, 82anos, Masculino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05/04/2020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31585565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DL, 66anos,masculino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10/04/2020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31586267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HMP,85anos, masculino</a:t>
                      </a:r>
                      <a:endParaRPr sz="1100" u="none" strike="noStrike" cap="none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14/04/2020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Sim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pt-BR" sz="1100">
                          <a:solidFill>
                            <a:schemeClr val="dk1"/>
                          </a:solidFill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Covid</a:t>
                      </a:r>
                      <a:endParaRPr sz="1100">
                        <a:solidFill>
                          <a:schemeClr val="dk1"/>
                        </a:solidFill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100" u="none" strike="noStrike" cap="none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31586554</a:t>
                      </a:r>
                      <a:r>
                        <a:rPr lang="pt-BR" sz="1100">
                          <a:latin typeface="Montserrat Medium"/>
                          <a:ea typeface="Montserrat Medium"/>
                          <a:cs typeface="Montserrat Medium"/>
                          <a:sym typeface="Montserrat Medium"/>
                        </a:rPr>
                        <a:t>XXXX</a:t>
                      </a:r>
                      <a:endParaRPr>
                        <a:latin typeface="Montserrat Medium"/>
                        <a:ea typeface="Montserrat Medium"/>
                        <a:cs typeface="Montserrat Medium"/>
                        <a:sym typeface="Montserrat Medium"/>
                      </a:endParaRPr>
                    </a:p>
                  </a:txBody>
                  <a:tcPr marL="9225" marR="9225" marT="6150" marB="61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71" name="Google Shape;271;p34"/>
          <p:cNvPicPr preferRelativeResize="0"/>
          <p:nvPr/>
        </p:nvPicPr>
        <p:blipFill rotWithShape="1">
          <a:blip r:embed="rId3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 txBox="1">
            <a:spLocks noGrp="1"/>
          </p:cNvSpPr>
          <p:nvPr>
            <p:ph type="body" idx="1"/>
          </p:nvPr>
        </p:nvSpPr>
        <p:spPr>
          <a:xfrm>
            <a:off x="297375" y="156125"/>
            <a:ext cx="8687100" cy="90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9525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pt-BR" sz="25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INICIAIS DE PACIENTES CITADOS NA REPORTAGEM</a:t>
            </a:r>
            <a:endParaRPr sz="1700"/>
          </a:p>
        </p:txBody>
      </p:sp>
      <p:graphicFrame>
        <p:nvGraphicFramePr>
          <p:cNvPr id="277" name="Google Shape;277;p35"/>
          <p:cNvGraphicFramePr/>
          <p:nvPr/>
        </p:nvGraphicFramePr>
        <p:xfrm>
          <a:off x="3945059" y="13490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{FEB6E4EB-A1E7-42FF-8003-645102CC0FB1}</a:tableStyleId>
              </a:tblPr>
              <a:tblGrid>
                <a:gridCol w="125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Iniciais </a:t>
                      </a:r>
                      <a:endParaRPr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825" marR="9825" marT="6550" marB="65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latin typeface="Montserrat SemiBold"/>
                          <a:ea typeface="Montserrat SemiBold"/>
                          <a:cs typeface="Montserrat SemiBold"/>
                          <a:sym typeface="Montserrat SemiBold"/>
                        </a:rPr>
                        <a:t>MCO,70ª, FEMININO</a:t>
                      </a:r>
                      <a:endParaRPr sz="1600" u="none" strike="noStrike" cap="none">
                        <a:latin typeface="Montserrat SemiBold"/>
                        <a:ea typeface="Montserrat SemiBold"/>
                        <a:cs typeface="Montserrat SemiBold"/>
                        <a:sym typeface="Montserrat SemiBold"/>
                      </a:endParaRPr>
                    </a:p>
                  </a:txBody>
                  <a:tcPr marL="9825" marR="9825" marT="6550" marB="65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8" name="Google Shape;278;p35"/>
          <p:cNvSpPr txBox="1"/>
          <p:nvPr/>
        </p:nvSpPr>
        <p:spPr>
          <a:xfrm>
            <a:off x="899532" y="2750634"/>
            <a:ext cx="7263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PACIENTE ESTÁ VIVA e passou em consulta no pronto atendimento no dia 07 de setembro de 2021 e seu plano está ativo. Nasceu dia 28 de julho e está atualmente com 72 anos.  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6"/>
          <p:cNvSpPr txBox="1"/>
          <p:nvPr/>
        </p:nvSpPr>
        <p:spPr>
          <a:xfrm>
            <a:off x="112075" y="1224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86" name="Google Shape;286;p36"/>
          <p:cNvPicPr preferRelativeResize="0"/>
          <p:nvPr/>
        </p:nvPicPr>
        <p:blipFill rotWithShape="1">
          <a:blip r:embed="rId4">
            <a:alphaModFix/>
          </a:blip>
          <a:srcRect b="20356"/>
          <a:stretch/>
        </p:blipFill>
        <p:spPr>
          <a:xfrm>
            <a:off x="970775" y="1813250"/>
            <a:ext cx="7315225" cy="312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/>
          <p:nvPr/>
        </p:nvSpPr>
        <p:spPr>
          <a:xfrm>
            <a:off x="3022494" y="3187213"/>
            <a:ext cx="5198700" cy="2637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6"/>
          <p:cNvSpPr/>
          <p:nvPr/>
        </p:nvSpPr>
        <p:spPr>
          <a:xfrm>
            <a:off x="2624892" y="3526111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6"/>
          <p:cNvSpPr/>
          <p:nvPr/>
        </p:nvSpPr>
        <p:spPr>
          <a:xfrm>
            <a:off x="7113031" y="3451027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6"/>
          <p:cNvSpPr/>
          <p:nvPr/>
        </p:nvSpPr>
        <p:spPr>
          <a:xfrm>
            <a:off x="7095749" y="4313043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6"/>
          <p:cNvSpPr/>
          <p:nvPr/>
        </p:nvSpPr>
        <p:spPr>
          <a:xfrm>
            <a:off x="7113031" y="4066413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6"/>
          <p:cNvSpPr/>
          <p:nvPr/>
        </p:nvSpPr>
        <p:spPr>
          <a:xfrm>
            <a:off x="2567080" y="4066413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6"/>
          <p:cNvSpPr/>
          <p:nvPr/>
        </p:nvSpPr>
        <p:spPr>
          <a:xfrm>
            <a:off x="2927870" y="4339918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6"/>
          <p:cNvSpPr/>
          <p:nvPr/>
        </p:nvSpPr>
        <p:spPr>
          <a:xfrm>
            <a:off x="7113031" y="2767265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6"/>
          <p:cNvSpPr/>
          <p:nvPr/>
        </p:nvSpPr>
        <p:spPr>
          <a:xfrm>
            <a:off x="2567080" y="2835641"/>
            <a:ext cx="1242600" cy="2637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6"/>
          <p:cNvSpPr txBox="1"/>
          <p:nvPr/>
        </p:nvSpPr>
        <p:spPr>
          <a:xfrm>
            <a:off x="1042750" y="656300"/>
            <a:ext cx="71949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O casal George Joppert Netto e Andressa Hernandes Joppert manipularam dados de uma planilha interna para tentar comprometer a operadora. Esses profissionais, então já desligados da operadora, passaram a acessar e editar o referido arquivo, culminando no compartilhamento da planilha com a advogada Bruna Morato em 28 de agosto de 2021, poucos dias antes da divulgação na mídia.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7"/>
          <p:cNvPicPr preferRelativeResize="0"/>
          <p:nvPr/>
        </p:nvPicPr>
        <p:blipFill rotWithShape="1">
          <a:blip r:embed="rId4">
            <a:alphaModFix/>
          </a:blip>
          <a:srcRect l="9569" t="19914" r="21140" b="6028"/>
          <a:stretch/>
        </p:blipFill>
        <p:spPr>
          <a:xfrm>
            <a:off x="2417125" y="1460900"/>
            <a:ext cx="4014199" cy="241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7"/>
          <p:cNvSpPr txBox="1"/>
          <p:nvPr/>
        </p:nvSpPr>
        <p:spPr>
          <a:xfrm>
            <a:off x="145850" y="7675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4" name="Google Shape;304;p37"/>
          <p:cNvSpPr txBox="1"/>
          <p:nvPr/>
        </p:nvSpPr>
        <p:spPr>
          <a:xfrm>
            <a:off x="6534700" y="4738200"/>
            <a:ext cx="251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Jornal Nacional de 16/09/2021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112075" y="1224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11" name="Google Shape;311;p38"/>
          <p:cNvPicPr preferRelativeResize="0"/>
          <p:nvPr/>
        </p:nvPicPr>
        <p:blipFill rotWithShape="1">
          <a:blip r:embed="rId4">
            <a:alphaModFix/>
          </a:blip>
          <a:srcRect b="9239"/>
          <a:stretch/>
        </p:blipFill>
        <p:spPr>
          <a:xfrm>
            <a:off x="4194850" y="267175"/>
            <a:ext cx="2372450" cy="46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8"/>
          <p:cNvSpPr txBox="1"/>
          <p:nvPr/>
        </p:nvSpPr>
        <p:spPr>
          <a:xfrm>
            <a:off x="431100" y="2013700"/>
            <a:ext cx="30000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Na imagem ao lado, é possível ver a mensagem completa enviada no grupo de médicos e que na matéria do repórter Guilherme Balza (GloboNews) foi publicada fora do contexto. </a:t>
            </a:r>
            <a:endParaRPr sz="520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3" name="Google Shape;313;p38"/>
          <p:cNvSpPr/>
          <p:nvPr/>
        </p:nvSpPr>
        <p:spPr>
          <a:xfrm>
            <a:off x="4755125" y="766275"/>
            <a:ext cx="1375200" cy="3885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/>
        </p:nvSpPr>
        <p:spPr>
          <a:xfrm>
            <a:off x="145850" y="7675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4">
            <a:alphaModFix/>
          </a:blip>
          <a:srcRect l="9494" t="19266" r="10786" b="6028"/>
          <a:stretch/>
        </p:blipFill>
        <p:spPr>
          <a:xfrm>
            <a:off x="1847775" y="1122038"/>
            <a:ext cx="5681275" cy="299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6534700" y="4738200"/>
            <a:ext cx="2513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Jornal Nacional de 16/09/2021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0"/>
          <p:cNvSpPr txBox="1"/>
          <p:nvPr/>
        </p:nvSpPr>
        <p:spPr>
          <a:xfrm>
            <a:off x="112075" y="1224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8" name="Google Shape;328;p40"/>
          <p:cNvSpPr txBox="1"/>
          <p:nvPr/>
        </p:nvSpPr>
        <p:spPr>
          <a:xfrm>
            <a:off x="519675" y="1736150"/>
            <a:ext cx="3240000" cy="15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1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Na imagem ao lado, é possível ver a mensagem completa enviada no grupo de médicos, sobre a padronização do CID (</a:t>
            </a:r>
            <a:r>
              <a:rPr lang="pt-BR" sz="1200">
                <a:solidFill>
                  <a:srgbClr val="202124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Classificação Estatística Internacional de Doenças)</a:t>
            </a:r>
            <a:r>
              <a:rPr lang="pt-BR" sz="110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e que na matéria do repórter Guilherme Balza (GloboNews) também foi publicada fora do contexto. </a:t>
            </a:r>
            <a:endParaRPr sz="520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29" name="Google Shape;329;p40"/>
          <p:cNvPicPr preferRelativeResize="0"/>
          <p:nvPr/>
        </p:nvPicPr>
        <p:blipFill rotWithShape="1">
          <a:blip r:embed="rId4">
            <a:alphaModFix/>
          </a:blip>
          <a:srcRect b="9239"/>
          <a:stretch/>
        </p:blipFill>
        <p:spPr>
          <a:xfrm>
            <a:off x="4836675" y="246000"/>
            <a:ext cx="2376049" cy="466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1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6" name="Google Shape;336;p41"/>
          <p:cNvSpPr txBox="1"/>
          <p:nvPr/>
        </p:nvSpPr>
        <p:spPr>
          <a:xfrm>
            <a:off x="181175" y="1030575"/>
            <a:ext cx="43137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222222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A ANS instaurou procedimento, com base nas matérias veiculadas na imprensa e demanda parlamentar. Após análise dos documentos comprobatórios e esclarecimentos, concluiu pela inexistência de infração. Ficou evidenciada a utilização de Termo de Consentimento Livre e Esclarecido, bem como a autonomia dos profissionais médicos, que indicavam o tratamento conforme sua convicção e mediante concordância expressa dos beneficiários, em estrita observância aos preceitos do CFM.</a:t>
            </a:r>
            <a:endParaRPr sz="1200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37" name="Google Shape;337;p41"/>
          <p:cNvGrpSpPr/>
          <p:nvPr/>
        </p:nvGrpSpPr>
        <p:grpSpPr>
          <a:xfrm>
            <a:off x="4902075" y="868275"/>
            <a:ext cx="2857052" cy="4032548"/>
            <a:chOff x="774275" y="980450"/>
            <a:chExt cx="2857052" cy="4032548"/>
          </a:xfrm>
        </p:grpSpPr>
        <p:pic>
          <p:nvPicPr>
            <p:cNvPr id="338" name="Google Shape;33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74275" y="980450"/>
              <a:ext cx="2857052" cy="4032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41"/>
            <p:cNvSpPr/>
            <p:nvPr/>
          </p:nvSpPr>
          <p:spPr>
            <a:xfrm>
              <a:off x="921375" y="3409075"/>
              <a:ext cx="2594700" cy="5067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340;p41"/>
          <p:cNvGrpSpPr/>
          <p:nvPr/>
        </p:nvGrpSpPr>
        <p:grpSpPr>
          <a:xfrm>
            <a:off x="4262916" y="2725333"/>
            <a:ext cx="4390800" cy="859338"/>
            <a:chOff x="1741575" y="3498925"/>
            <a:chExt cx="4767426" cy="933048"/>
          </a:xfrm>
        </p:grpSpPr>
        <p:pic>
          <p:nvPicPr>
            <p:cNvPr id="341" name="Google Shape;341;p41"/>
            <p:cNvPicPr preferRelativeResize="0"/>
            <p:nvPr/>
          </p:nvPicPr>
          <p:blipFill rotWithShape="1">
            <a:blip r:embed="rId4">
              <a:alphaModFix/>
            </a:blip>
            <a:srcRect t="59893" b="26232"/>
            <a:stretch/>
          </p:blipFill>
          <p:spPr>
            <a:xfrm>
              <a:off x="1744175" y="3498925"/>
              <a:ext cx="4764826" cy="9330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2" name="Google Shape;342;p41"/>
            <p:cNvSpPr/>
            <p:nvPr/>
          </p:nvSpPr>
          <p:spPr>
            <a:xfrm rot="10800000">
              <a:off x="1741575" y="3504800"/>
              <a:ext cx="4765500" cy="9213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2"/>
          <p:cNvSpPr txBox="1"/>
          <p:nvPr/>
        </p:nvSpPr>
        <p:spPr>
          <a:xfrm>
            <a:off x="181175" y="130100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REALIDADE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grpSp>
        <p:nvGrpSpPr>
          <p:cNvPr id="349" name="Google Shape;349;p42"/>
          <p:cNvGrpSpPr/>
          <p:nvPr/>
        </p:nvGrpSpPr>
        <p:grpSpPr>
          <a:xfrm>
            <a:off x="4432313" y="602701"/>
            <a:ext cx="2857052" cy="4032548"/>
            <a:chOff x="5279525" y="980451"/>
            <a:chExt cx="2857052" cy="4032548"/>
          </a:xfrm>
        </p:grpSpPr>
        <p:pic>
          <p:nvPicPr>
            <p:cNvPr id="350" name="Google Shape;350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79525" y="980451"/>
              <a:ext cx="2857052" cy="40325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1" name="Google Shape;351;p42"/>
            <p:cNvSpPr/>
            <p:nvPr/>
          </p:nvSpPr>
          <p:spPr>
            <a:xfrm>
              <a:off x="5457825" y="3432675"/>
              <a:ext cx="2149500" cy="84600"/>
            </a:xfrm>
            <a:prstGeom prst="rect">
              <a:avLst/>
            </a:prstGeom>
            <a:noFill/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42"/>
          <p:cNvGrpSpPr/>
          <p:nvPr/>
        </p:nvGrpSpPr>
        <p:grpSpPr>
          <a:xfrm>
            <a:off x="4235391" y="2528500"/>
            <a:ext cx="3116421" cy="471601"/>
            <a:chOff x="5151704" y="2100150"/>
            <a:chExt cx="3116421" cy="471601"/>
          </a:xfrm>
        </p:grpSpPr>
        <p:grpSp>
          <p:nvGrpSpPr>
            <p:cNvPr id="353" name="Google Shape;353;p42"/>
            <p:cNvGrpSpPr/>
            <p:nvPr/>
          </p:nvGrpSpPr>
          <p:grpSpPr>
            <a:xfrm>
              <a:off x="5151704" y="2100150"/>
              <a:ext cx="3112674" cy="471601"/>
              <a:chOff x="5151704" y="2100150"/>
              <a:chExt cx="3112674" cy="471601"/>
            </a:xfrm>
          </p:grpSpPr>
          <p:pic>
            <p:nvPicPr>
              <p:cNvPr id="354" name="Google Shape;354;p42"/>
              <p:cNvPicPr preferRelativeResize="0"/>
              <p:nvPr/>
            </p:nvPicPr>
            <p:blipFill rotWithShape="1">
              <a:blip r:embed="rId4">
                <a:alphaModFix/>
              </a:blip>
              <a:srcRect l="17388" t="60587" r="48815" b="37598"/>
              <a:stretch/>
            </p:blipFill>
            <p:spPr>
              <a:xfrm>
                <a:off x="5151704" y="2100150"/>
                <a:ext cx="3112674" cy="2358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5" name="Google Shape;355;p42"/>
              <p:cNvPicPr preferRelativeResize="0"/>
              <p:nvPr/>
            </p:nvPicPr>
            <p:blipFill rotWithShape="1">
              <a:blip r:embed="rId4">
                <a:alphaModFix/>
              </a:blip>
              <a:srcRect l="51227" t="60586" r="18471" b="37598"/>
              <a:stretch/>
            </p:blipFill>
            <p:spPr>
              <a:xfrm>
                <a:off x="5279515" y="2335949"/>
                <a:ext cx="2790799" cy="23580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6" name="Google Shape;356;p42"/>
            <p:cNvSpPr/>
            <p:nvPr/>
          </p:nvSpPr>
          <p:spPr>
            <a:xfrm rot="10800000">
              <a:off x="5151725" y="2103750"/>
              <a:ext cx="3116400" cy="464400"/>
            </a:xfrm>
            <a:prstGeom prst="rect">
              <a:avLst/>
            </a:pr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42"/>
          <p:cNvSpPr txBox="1"/>
          <p:nvPr/>
        </p:nvSpPr>
        <p:spPr>
          <a:xfrm>
            <a:off x="242125" y="1116150"/>
            <a:ext cx="37062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200">
                <a:solidFill>
                  <a:srgbClr val="222222"/>
                </a:solidFill>
                <a:highlight>
                  <a:schemeClr val="lt1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As denúncias são antigas, já investigadas pelas autoridades e ARQUIVADAS, inclusive pela Agência Nacional de Saúde Suplementar.</a:t>
            </a:r>
            <a:r>
              <a:rPr lang="pt-BR" sz="1200">
                <a:solidFill>
                  <a:srgbClr val="222222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  </a:t>
            </a:r>
            <a:endParaRPr sz="1500"/>
          </a:p>
        </p:txBody>
      </p:sp>
      <p:sp>
        <p:nvSpPr>
          <p:cNvPr id="358" name="Google Shape;358;p42"/>
          <p:cNvSpPr txBox="1"/>
          <p:nvPr/>
        </p:nvSpPr>
        <p:spPr>
          <a:xfrm>
            <a:off x="6492200" y="476915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Documento de 07/06/2020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391075" y="199400"/>
            <a:ext cx="3048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ESTRUTURA</a:t>
            </a:r>
            <a:endParaRPr sz="34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391075" y="1555800"/>
            <a:ext cx="33426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A rede própria da operadora de saúde é composta pelos Hospitais e Prontos-Atendimentos Sancta Maggiore, Núcleos de Medicina Avançada e Diagnóstica e Núcleos especializados em Oftalmologia, Oncologia, Ortopedia/ Traumatologia e Reabilitação. </a:t>
            </a:r>
            <a:endParaRPr sz="12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Médicos de diversas especialidades e outros profissionais da saúde trabalham de forma integrada.</a:t>
            </a:r>
            <a:endParaRPr sz="1200">
              <a:solidFill>
                <a:srgbClr val="53585F"/>
              </a:solidFill>
              <a:highlight>
                <a:srgbClr val="FFFFFF"/>
              </a:highlight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1205400" y="907400"/>
            <a:ext cx="1243800" cy="0"/>
          </a:xfrm>
          <a:prstGeom prst="straightConnector1">
            <a:avLst/>
          </a:prstGeom>
          <a:noFill/>
          <a:ln w="76200" cap="flat" cmpd="sng">
            <a:solidFill>
              <a:srgbClr val="31B1C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l="17451" r="24530"/>
          <a:stretch/>
        </p:blipFill>
        <p:spPr>
          <a:xfrm>
            <a:off x="4667700" y="0"/>
            <a:ext cx="447629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3"/>
          <p:cNvSpPr txBox="1"/>
          <p:nvPr/>
        </p:nvSpPr>
        <p:spPr>
          <a:xfrm>
            <a:off x="649575" y="561000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OBRIGADO!</a:t>
            </a:r>
            <a:endParaRPr sz="3400">
              <a:solidFill>
                <a:schemeClr val="l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/>
        </p:nvSpPr>
        <p:spPr>
          <a:xfrm>
            <a:off x="391075" y="199400"/>
            <a:ext cx="3778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53585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REDE </a:t>
            </a:r>
            <a:endParaRPr sz="3400">
              <a:solidFill>
                <a:srgbClr val="53585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53585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PRÓPRIA</a:t>
            </a:r>
            <a:endParaRPr sz="3400">
              <a:solidFill>
                <a:srgbClr val="53585F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6777"/>
          <a:stretch/>
        </p:blipFill>
        <p:spPr>
          <a:xfrm>
            <a:off x="6249150" y="245450"/>
            <a:ext cx="2257600" cy="158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3650" y="1881237"/>
            <a:ext cx="1444225" cy="123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9150" y="3169225"/>
            <a:ext cx="2257601" cy="1580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6">
            <a:alphaModFix/>
          </a:blip>
          <a:srcRect l="4784" t="14524" r="4775" b="10299"/>
          <a:stretch/>
        </p:blipFill>
        <p:spPr>
          <a:xfrm>
            <a:off x="7393025" y="1881213"/>
            <a:ext cx="1444225" cy="123317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 txBox="1"/>
          <p:nvPr/>
        </p:nvSpPr>
        <p:spPr>
          <a:xfrm>
            <a:off x="391075" y="1779575"/>
            <a:ext cx="4891200" cy="29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Hospitais Sancta Maggiore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Prontos-atendimentos Sancta Maggiore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Medicina Avançada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Medicina Avançada e Diagnóstica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Medicina Diagnóstica </a:t>
            </a:r>
            <a:r>
              <a:rPr lang="pt-BR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Medicina Diagnóstica Por Imagem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Oftalmologia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r>
              <a:rPr lang="pt-BR" sz="1100">
                <a:solidFill>
                  <a:srgbClr val="31B1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Núcleo de Oncologia e Hematologia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 de Ortopedia e Traumatologia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>
                <a:solidFill>
                  <a:srgbClr val="31B1C4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4</a:t>
            </a:r>
            <a:r>
              <a:rPr lang="pt-BR" sz="1100">
                <a:latin typeface="Montserrat"/>
                <a:ea typeface="Montserrat"/>
                <a:cs typeface="Montserrat"/>
                <a:sym typeface="Montserrat"/>
              </a:rPr>
              <a:t> Núcleos de Reabilitação Prevent Senior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7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/>
        </p:nvSpPr>
        <p:spPr>
          <a:xfrm>
            <a:off x="275250" y="200025"/>
            <a:ext cx="5121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CASE DE SUCESSO INTERNACIONAL</a:t>
            </a:r>
            <a:endParaRPr sz="34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4181475" y="2100150"/>
            <a:ext cx="42630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/>
            <a:r>
              <a:rPr lang="pt-BR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Case de sucesso e modelo de gestão em atenção à saúde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na Harvard Business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School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(2018, 2020 e 2021) e em uma das principais conferências de Inovação em Saúde, o </a:t>
            </a:r>
            <a:r>
              <a:rPr lang="pt-BR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GENiE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pt-BR" i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Global </a:t>
            </a:r>
            <a:r>
              <a:rPr lang="pt-BR" i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Educator</a:t>
            </a:r>
            <a:r>
              <a:rPr lang="pt-BR" i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Network for Health </a:t>
            </a:r>
            <a:r>
              <a:rPr lang="pt-BR" i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Innovation</a:t>
            </a:r>
            <a:r>
              <a:rPr lang="pt-BR" i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t-BR" i="1" dirty="0" err="1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Education</a:t>
            </a:r>
            <a:r>
              <a:rPr lang="pt-BR" i="1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r>
              <a:rPr lang="pt-BR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pt-BR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em Copenhague (2018). </a:t>
            </a:r>
            <a:endParaRPr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489075" y="4190875"/>
            <a:ext cx="317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rgbClr val="31B1C4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Prevent Senior é case internacional</a:t>
            </a:r>
            <a:endParaRPr sz="1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/>
          <p:nvPr/>
        </p:nvSpPr>
        <p:spPr>
          <a:xfrm>
            <a:off x="275250" y="2100143"/>
            <a:ext cx="3179100" cy="1988400"/>
          </a:xfrm>
          <a:prstGeom prst="rect">
            <a:avLst/>
          </a:prstGeom>
          <a:solidFill>
            <a:srgbClr val="31B1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/>
          <p:nvPr/>
        </p:nvSpPr>
        <p:spPr>
          <a:xfrm>
            <a:off x="650300" y="1676793"/>
            <a:ext cx="3179100" cy="19884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150" y="1877175"/>
            <a:ext cx="3178950" cy="207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l="2191" t="10633" r="87146" b="45965"/>
          <a:stretch/>
        </p:blipFill>
        <p:spPr>
          <a:xfrm>
            <a:off x="275250" y="1676800"/>
            <a:ext cx="375050" cy="42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5">
            <a:alphaModFix/>
          </a:blip>
          <a:srcRect l="2191" t="10633" r="87146" b="45965"/>
          <a:stretch/>
        </p:blipFill>
        <p:spPr>
          <a:xfrm rot="10800000">
            <a:off x="3454350" y="3665200"/>
            <a:ext cx="375050" cy="42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/>
        </p:nvSpPr>
        <p:spPr>
          <a:xfrm>
            <a:off x="311700" y="219825"/>
            <a:ext cx="66852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PLANO DE AÇÃO CONTRA A </a:t>
            </a:r>
            <a:r>
              <a:rPr lang="pt-BR" sz="24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COVID-19</a:t>
            </a:r>
            <a:r>
              <a:rPr lang="pt-BR" sz="3000">
                <a:solidFill>
                  <a:srgbClr val="666666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3000">
              <a:solidFill>
                <a:srgbClr val="666666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395850" y="1530550"/>
            <a:ext cx="45858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Desde o início da pandemia de covid-19, a Prevent Senior tomou diversas medidas de segurança e enfrentamento.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Além de campanhas constantes reforçando o isolamento social e medidas de higiene, a operadora implementou em pouquíssimo tempo o serviço de telemedicina com pronto-atendimento virtual, teleconsultas agendadas com especialistas e monitoramento para pacientes com covid-19. Em um ano, realizamos um milhão e meio de atendimentos.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 rotWithShape="1">
          <a:blip r:embed="rId3">
            <a:alphaModFix/>
          </a:blip>
          <a:srcRect l="1180" t="21704" r="-1179" b="12484"/>
          <a:stretch/>
        </p:blipFill>
        <p:spPr>
          <a:xfrm>
            <a:off x="5554925" y="2484400"/>
            <a:ext cx="2751176" cy="70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 rotWithShape="1">
          <a:blip r:embed="rId4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5714975" y="20842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Foram realizados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/>
        </p:nvSpPr>
        <p:spPr>
          <a:xfrm>
            <a:off x="3248000" y="145500"/>
            <a:ext cx="5781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PLANO DE AÇÃO CONTRA A </a:t>
            </a:r>
            <a:r>
              <a:rPr lang="pt-BR" sz="21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COVID-19</a:t>
            </a:r>
            <a:r>
              <a:rPr lang="pt-BR" sz="27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27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3147575" y="1325775"/>
            <a:ext cx="57816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operadora de saúde também foi pioneira na testagem em massa de seus beneficiários.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Foram montados quatro drive-thrus em São Paulo, Santos e no Rio de Janeiro para que os clientes pudessem realizar o teste rápido de covid-19 (antígeno) sem pedido médico e a qualquer momento que julgassem necessário.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Objetivo: </a:t>
            </a:r>
            <a:r>
              <a:rPr lang="pt-BR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Contribuir com o isolamento social e evitar a proliferação do vírus nos primeiros dias de sintoma.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493.748 mil testes realizados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 rotWithShape="1">
          <a:blip r:embed="rId3">
            <a:alphaModFix/>
          </a:blip>
          <a:srcRect l="3914" t="16893" r="4409" b="21877"/>
          <a:stretch/>
        </p:blipFill>
        <p:spPr>
          <a:xfrm>
            <a:off x="7350800" y="4828600"/>
            <a:ext cx="1734948" cy="27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0"/>
          <p:cNvSpPr txBox="1"/>
          <p:nvPr/>
        </p:nvSpPr>
        <p:spPr>
          <a:xfrm>
            <a:off x="2360925" y="4428400"/>
            <a:ext cx="190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0"/>
          <p:cNvSpPr txBox="1"/>
          <p:nvPr/>
        </p:nvSpPr>
        <p:spPr>
          <a:xfrm>
            <a:off x="3186850" y="3005500"/>
            <a:ext cx="556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3" name="Google Shape;123;p20"/>
          <p:cNvPicPr preferRelativeResize="0"/>
          <p:nvPr/>
        </p:nvPicPr>
        <p:blipFill rotWithShape="1">
          <a:blip r:embed="rId4">
            <a:alphaModFix amt="73000"/>
          </a:blip>
          <a:srcRect l="4961" r="58586"/>
          <a:stretch/>
        </p:blipFill>
        <p:spPr>
          <a:xfrm>
            <a:off x="0" y="0"/>
            <a:ext cx="281312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703350" y="2245375"/>
            <a:ext cx="7737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Desde o início da pandemia de covid-19, a Prevent Senior, que sempre trabalhou com transparência e ética, vem sofrendo acusações infundadas, incluindo as apresentadas</a:t>
            </a: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à CPI. 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1"/>
          <p:cNvSpPr txBox="1"/>
          <p:nvPr/>
        </p:nvSpPr>
        <p:spPr>
          <a:xfrm>
            <a:off x="2723950" y="909225"/>
            <a:ext cx="353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800">
                <a:solidFill>
                  <a:srgbClr val="31B1C4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FATOS</a:t>
            </a:r>
            <a:endParaRPr sz="5800">
              <a:solidFill>
                <a:srgbClr val="31B1C4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792575" y="927825"/>
            <a:ext cx="7398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100">
              <a:solidFill>
                <a:schemeClr val="dk1"/>
              </a:solidFill>
              <a:highlight>
                <a:srgbClr val="FFFF00"/>
              </a:highlight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311700" y="219825"/>
            <a:ext cx="35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400">
                <a:solidFill>
                  <a:srgbClr val="FFFF0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ACUSAÇÃO</a:t>
            </a:r>
            <a:endParaRPr sz="3400">
              <a:solidFill>
                <a:srgbClr val="FFFF0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38" name="Google Shape;13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2425" y="1592100"/>
            <a:ext cx="3661749" cy="195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2"/>
          <p:cNvSpPr txBox="1"/>
          <p:nvPr/>
        </p:nvSpPr>
        <p:spPr>
          <a:xfrm>
            <a:off x="5625975" y="4742800"/>
            <a:ext cx="374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0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Matéria G1 por SP2 e Jornal Nacional de 19/03/2020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1248</Words>
  <Application>Microsoft Macintosh PowerPoint</Application>
  <PresentationFormat>Apresentação na tela (16:9)</PresentationFormat>
  <Paragraphs>158</Paragraphs>
  <Slides>30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Montserrat</vt:lpstr>
      <vt:lpstr>Montserrat Medium</vt:lpstr>
      <vt:lpstr>Trebuchet MS</vt:lpstr>
      <vt:lpstr>Montserrat ExtraBold</vt:lpstr>
      <vt:lpstr>Montserrat SemiBold</vt:lpstr>
      <vt:lpstr>Calibri</vt:lpstr>
      <vt:lpstr>Arial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Batista, Pedro Benedito</cp:lastModifiedBy>
  <cp:revision>1</cp:revision>
  <dcterms:modified xsi:type="dcterms:W3CDTF">2021-09-22T11:33:21Z</dcterms:modified>
</cp:coreProperties>
</file>