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sldIdLst>
    <p:sldId id="295" r:id="rId2"/>
    <p:sldId id="260" r:id="rId3"/>
    <p:sldId id="294" r:id="rId4"/>
    <p:sldId id="261" r:id="rId5"/>
    <p:sldId id="299" r:id="rId6"/>
    <p:sldId id="262" r:id="rId7"/>
    <p:sldId id="263" r:id="rId8"/>
    <p:sldId id="264" r:id="rId9"/>
    <p:sldId id="265" r:id="rId10"/>
    <p:sldId id="266" r:id="rId11"/>
    <p:sldId id="267" r:id="rId12"/>
    <p:sldId id="268" r:id="rId13"/>
    <p:sldId id="297" r:id="rId14"/>
    <p:sldId id="269" r:id="rId15"/>
    <p:sldId id="270" r:id="rId16"/>
    <p:sldId id="271" r:id="rId17"/>
    <p:sldId id="272" r:id="rId18"/>
    <p:sldId id="287" r:id="rId19"/>
    <p:sldId id="293" r:id="rId20"/>
    <p:sldId id="298"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zequiel" initials="E" lastIdx="1" clrIdx="0">
    <p:extLst>
      <p:ext uri="{19B8F6BF-5375-455C-9EA6-DF929625EA0E}">
        <p15:presenceInfo xmlns:p15="http://schemas.microsoft.com/office/powerpoint/2012/main" userId="Ezequi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98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FEFF0-8793-4F5E-AE8C-0B22460D1277}" type="datetimeFigureOut">
              <a:rPr lang="pt-BR" smtClean="0"/>
              <a:t>13/07/2023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55686C-3CB1-47CF-82B4-4355D6EDFECF}" type="slidenum">
              <a:rPr lang="pt-BR" smtClean="0"/>
              <a:t>‹nº›</a:t>
            </a:fld>
            <a:endParaRPr lang="pt-BR"/>
          </a:p>
        </p:txBody>
      </p:sp>
    </p:spTree>
    <p:extLst>
      <p:ext uri="{BB962C8B-B14F-4D97-AF65-F5344CB8AC3E}">
        <p14:creationId xmlns:p14="http://schemas.microsoft.com/office/powerpoint/2010/main" val="2303147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DF61EA0F-A667-4B49-8422-0062BC55E249}" type="slidenum">
              <a:rPr lang="pt-BR" smtClean="0"/>
              <a:t>1</a:t>
            </a:fld>
            <a:endParaRPr lang="pt-BR"/>
          </a:p>
        </p:txBody>
      </p:sp>
    </p:spTree>
    <p:extLst>
      <p:ext uri="{BB962C8B-B14F-4D97-AF65-F5344CB8AC3E}">
        <p14:creationId xmlns:p14="http://schemas.microsoft.com/office/powerpoint/2010/main" val="4027043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t-BR"/>
              <a:t>Clique para editar o título Mestre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t-BR"/>
              <a:t>Clique para editar o título Mestre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sp>
        <p:nvSpPr>
          <p:cNvPr id="9" name="Retângulo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pt-BR" sz="1800" noProof="0"/>
          </a:p>
        </p:txBody>
      </p:sp>
      <p:cxnSp>
        <p:nvCxnSpPr>
          <p:cNvPr id="12" name="Conector Reto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ítulo 3"/>
          <p:cNvSpPr>
            <a:spLocks noGrp="1"/>
          </p:cNvSpPr>
          <p:nvPr>
            <p:ph type="title" hasCustomPrompt="1"/>
          </p:nvPr>
        </p:nvSpPr>
        <p:spPr>
          <a:xfrm>
            <a:off x="521207" y="448056"/>
            <a:ext cx="6877119" cy="640080"/>
          </a:xfrm>
        </p:spPr>
        <p:txBody>
          <a:bodyPr rtlCol="0" anchor="b" anchorCtr="0">
            <a:normAutofit/>
          </a:bodyPr>
          <a:lstStyle>
            <a:lvl1pPr>
              <a:defRPr sz="2800">
                <a:solidFill>
                  <a:schemeClr val="bg2">
                    <a:lumMod val="25000"/>
                  </a:schemeClr>
                </a:solidFill>
              </a:defRPr>
            </a:lvl1pPr>
          </a:lstStyle>
          <a:p>
            <a:pPr rtl="0"/>
            <a:r>
              <a:rPr lang="pt-BR" noProof="0"/>
              <a:t>Clique para editar o estilo de título Mestre</a:t>
            </a:r>
          </a:p>
        </p:txBody>
      </p:sp>
      <p:sp>
        <p:nvSpPr>
          <p:cNvPr id="3" name="Espaço Reservado para Conteúdo 2"/>
          <p:cNvSpPr>
            <a:spLocks noGrp="1"/>
          </p:cNvSpPr>
          <p:nvPr>
            <p:ph sz="quarter" idx="10" hasCustomPrompt="1"/>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rtl="0">
              <a:lnSpc>
                <a:spcPct val="150000"/>
              </a:lnSpc>
              <a:spcBef>
                <a:spcPts val="1000"/>
              </a:spcBef>
              <a:spcAft>
                <a:spcPts val="1200"/>
              </a:spcAft>
              <a:buNone/>
            </a:pPr>
            <a:r>
              <a:rPr lang="pt-BR" noProof="0" dirty="0"/>
              <a:t>Clique para editar o texto Mestre</a:t>
            </a:r>
          </a:p>
          <a:p>
            <a:pPr marL="0" lvl="1" indent="0" rtl="0">
              <a:lnSpc>
                <a:spcPct val="150000"/>
              </a:lnSpc>
              <a:spcBef>
                <a:spcPts val="1000"/>
              </a:spcBef>
              <a:spcAft>
                <a:spcPts val="1200"/>
              </a:spcAft>
              <a:buNone/>
            </a:pPr>
            <a:r>
              <a:rPr lang="pt-BR" noProof="0" dirty="0"/>
              <a:t>Segundo nível</a:t>
            </a:r>
          </a:p>
          <a:p>
            <a:pPr marL="0" lvl="2" indent="0" rtl="0">
              <a:lnSpc>
                <a:spcPct val="150000"/>
              </a:lnSpc>
              <a:spcBef>
                <a:spcPts val="1000"/>
              </a:spcBef>
              <a:spcAft>
                <a:spcPts val="1200"/>
              </a:spcAft>
              <a:buNone/>
            </a:pPr>
            <a:r>
              <a:rPr lang="pt-BR" noProof="0" dirty="0"/>
              <a:t>Terceiro nível</a:t>
            </a:r>
          </a:p>
          <a:p>
            <a:pPr marL="0" lvl="3" indent="0" rtl="0">
              <a:lnSpc>
                <a:spcPct val="150000"/>
              </a:lnSpc>
              <a:spcBef>
                <a:spcPts val="1000"/>
              </a:spcBef>
              <a:spcAft>
                <a:spcPts val="1200"/>
              </a:spcAft>
              <a:buNone/>
            </a:pPr>
            <a:r>
              <a:rPr lang="pt-BR" noProof="0" dirty="0"/>
              <a:t>Quarto nível</a:t>
            </a:r>
          </a:p>
          <a:p>
            <a:pPr marL="0" lvl="4" indent="0" rtl="0">
              <a:lnSpc>
                <a:spcPct val="150000"/>
              </a:lnSpc>
              <a:spcBef>
                <a:spcPts val="1000"/>
              </a:spcBef>
              <a:spcAft>
                <a:spcPts val="1200"/>
              </a:spcAft>
              <a:buNone/>
            </a:pPr>
            <a:r>
              <a:rPr lang="pt-BR" noProof="0" dirty="0"/>
              <a:t>Quinto nível</a:t>
            </a:r>
          </a:p>
        </p:txBody>
      </p:sp>
      <p:sp>
        <p:nvSpPr>
          <p:cNvPr id="6" name="Espaço Reservado para Data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rtl="0"/>
            <a:fld id="{DFFABA16-A60E-4C58-9DC9-284576B05B35}" type="datetime1">
              <a:rPr lang="pt-BR" noProof="0" smtClean="0"/>
              <a:t>13/07/2023</a:t>
            </a:fld>
            <a:endParaRPr lang="pt-BR" noProof="0"/>
          </a:p>
        </p:txBody>
      </p:sp>
      <p:sp>
        <p:nvSpPr>
          <p:cNvPr id="7" name="Espaço Reservado para Rodapé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pPr rtl="0"/>
            <a:endParaRPr lang="pt-BR" noProof="0"/>
          </a:p>
        </p:txBody>
      </p:sp>
      <p:sp>
        <p:nvSpPr>
          <p:cNvPr id="8" name="Espaço Reservado para o Número do Slide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rtl="0"/>
            <a:fld id="{9860EDB8-5305-433F-BE41-D7A86D811DB3}" type="slidenum">
              <a:rPr lang="pt-BR" noProof="0" smtClean="0"/>
              <a:pPr rtl="0"/>
              <a:t>‹nº›</a:t>
            </a:fld>
            <a:endParaRPr lang="pt-BR" noProof="0"/>
          </a:p>
        </p:txBody>
      </p:sp>
    </p:spTree>
    <p:extLst>
      <p:ext uri="{BB962C8B-B14F-4D97-AF65-F5344CB8AC3E}">
        <p14:creationId xmlns:p14="http://schemas.microsoft.com/office/powerpoint/2010/main" val="183110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7/13/2023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t-BR"/>
              <a:t>Clique para editar o título Mestre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2A54C80-263E-416B-A8E0-580EDEADCBDC}" type="datetimeFigureOut">
              <a:rPr lang="en-US" dirty="0"/>
              <a:t>7/13/2023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B61BEF0D-F0BB-DE4B-95CE-6DB70DBA9567}" type="datetimeFigureOut">
              <a:rPr lang="en-US" dirty="0"/>
              <a:pPr/>
              <a:t>7/13/2023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t-BR"/>
              <a:t>Clique para editar o título Mestre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7/13/2023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 id="214748366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521207" y="448056"/>
            <a:ext cx="9347723" cy="640080"/>
          </a:xfrm>
        </p:spPr>
        <p:txBody>
          <a:bodyPr rtlCol="0">
            <a:noAutofit/>
          </a:bodyPr>
          <a:lstStyle/>
          <a:p>
            <a:pPr algn="ctr" rtl="0"/>
            <a:r>
              <a:rPr lang="pt-BR" dirty="0">
                <a:latin typeface="Segoe UI Light" panose="020B0502040204020203" pitchFamily="34" charset="0"/>
                <a:cs typeface="Segoe UI Light" panose="020B0502040204020203" pitchFamily="34" charset="0"/>
              </a:rPr>
              <a:t>AUDIÊNCIA PÚBLICA NO SENADO FEDERAL</a:t>
            </a:r>
          </a:p>
        </p:txBody>
      </p:sp>
      <p:sp>
        <p:nvSpPr>
          <p:cNvPr id="38" name="Espaço Reservado para Conteúdo 17"/>
          <p:cNvSpPr txBox="1">
            <a:spLocks/>
          </p:cNvSpPr>
          <p:nvPr/>
        </p:nvSpPr>
        <p:spPr>
          <a:xfrm>
            <a:off x="1042124" y="2824119"/>
            <a:ext cx="4321704" cy="3871518"/>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lgn="ctr" rtl="0">
              <a:spcAft>
                <a:spcPts val="600"/>
              </a:spcAft>
              <a:buNone/>
              <a:defRPr/>
            </a:pPr>
            <a:r>
              <a:rPr lang="pt-BR" sz="4000" b="1" dirty="0">
                <a:solidFill>
                  <a:schemeClr val="tx1"/>
                </a:solidFill>
                <a:latin typeface="Segoe UI" panose="020B0502040204020203" pitchFamily="34" charset="0"/>
                <a:cs typeface="Segoe UI" panose="020B0502040204020203" pitchFamily="34" charset="0"/>
              </a:rPr>
              <a:t>ILEGALIDADES</a:t>
            </a:r>
          </a:p>
          <a:p>
            <a:pPr marL="0" lvl="0" indent="0" algn="ctr" rtl="0">
              <a:spcAft>
                <a:spcPts val="600"/>
              </a:spcAft>
              <a:buNone/>
              <a:defRPr/>
            </a:pPr>
            <a:r>
              <a:rPr lang="pt-BR" sz="4000" b="1" dirty="0">
                <a:solidFill>
                  <a:schemeClr val="tx1"/>
                </a:solidFill>
                <a:latin typeface="Segoe UI" panose="020B0502040204020203" pitchFamily="34" charset="0"/>
                <a:cs typeface="Segoe UI" panose="020B0502040204020203" pitchFamily="34" charset="0"/>
              </a:rPr>
              <a:t> NAS PRISÕES </a:t>
            </a:r>
          </a:p>
          <a:p>
            <a:pPr marL="0" lvl="0" indent="0" algn="ctr" rtl="0">
              <a:spcAft>
                <a:spcPts val="600"/>
              </a:spcAft>
              <a:buNone/>
              <a:defRPr/>
            </a:pPr>
            <a:r>
              <a:rPr lang="pt-BR" sz="4000" b="1" dirty="0">
                <a:solidFill>
                  <a:schemeClr val="tx1"/>
                </a:solidFill>
                <a:latin typeface="Segoe UI" panose="020B0502040204020203" pitchFamily="34" charset="0"/>
                <a:cs typeface="Segoe UI" panose="020B0502040204020203" pitchFamily="34" charset="0"/>
              </a:rPr>
              <a:t>DE 8 DE JANEIRO</a:t>
            </a:r>
          </a:p>
        </p:txBody>
      </p:sp>
      <p:pic>
        <p:nvPicPr>
          <p:cNvPr id="5" name="Imagem 4"/>
          <p:cNvPicPr>
            <a:picLocks noChangeAspect="1"/>
          </p:cNvPicPr>
          <p:nvPr/>
        </p:nvPicPr>
        <p:blipFill>
          <a:blip r:embed="rId3"/>
          <a:srcRect t="8550" b="8550"/>
          <a:stretch/>
        </p:blipFill>
        <p:spPr>
          <a:xfrm>
            <a:off x="5265019" y="1617090"/>
            <a:ext cx="6224247" cy="4374519"/>
          </a:xfrm>
          <a:prstGeom prst="rect">
            <a:avLst/>
          </a:prstGeom>
        </p:spPr>
      </p:pic>
    </p:spTree>
    <p:extLst>
      <p:ext uri="{BB962C8B-B14F-4D97-AF65-F5344CB8AC3E}">
        <p14:creationId xmlns:p14="http://schemas.microsoft.com/office/powerpoint/2010/main" val="3457616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A4D30034-0C15-44C8-95DE-84927D905DF1}"/>
              </a:ext>
            </a:extLst>
          </p:cNvPr>
          <p:cNvSpPr txBox="1"/>
          <p:nvPr/>
        </p:nvSpPr>
        <p:spPr>
          <a:xfrm>
            <a:off x="2822016" y="315048"/>
            <a:ext cx="6096000" cy="727122"/>
          </a:xfrm>
          <a:prstGeom prst="rect">
            <a:avLst/>
          </a:prstGeom>
          <a:noFill/>
        </p:spPr>
        <p:txBody>
          <a:bodyPr wrap="square">
            <a:spAutoFit/>
          </a:bodyPr>
          <a:lstStyle/>
          <a:p>
            <a:pPr marL="342900" lvl="0" indent="-342900" algn="ctr">
              <a:lnSpc>
                <a:spcPct val="150000"/>
              </a:lnSpc>
              <a:buFont typeface="Symbol" panose="05050102010706020507" pitchFamily="18" charset="2"/>
              <a:buChar char=""/>
            </a:pPr>
            <a:r>
              <a:rPr lang="pt-BR" sz="3000" dirty="0">
                <a:solidFill>
                  <a:srgbClr val="000000"/>
                </a:solidFill>
                <a:latin typeface="Adobe Garamond Pro" panose="02020502060506020403" pitchFamily="18" charset="0"/>
                <a:ea typeface="Times New Roman" panose="02020603050405020304" pitchFamily="18" charset="0"/>
                <a:cs typeface="Times New Roman" panose="02020603050405020304" pitchFamily="18" charset="0"/>
              </a:rPr>
              <a:t>Pessoa que cortou os pulsos</a:t>
            </a:r>
          </a:p>
        </p:txBody>
      </p:sp>
      <p:pic>
        <p:nvPicPr>
          <p:cNvPr id="2" name="04 - PESSOA PRESA QUE CORTOU OS PULSOS">
            <a:hlinkClick r:id="" action="ppaction://media"/>
            <a:extLst>
              <a:ext uri="{FF2B5EF4-FFF2-40B4-BE49-F238E27FC236}">
                <a16:creationId xmlns:a16="http://schemas.microsoft.com/office/drawing/2014/main" id="{28A4C116-7005-4DB2-8E4D-358757A847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44975" y="1124749"/>
            <a:ext cx="2977591" cy="5413802"/>
          </a:xfrm>
          <a:prstGeom prst="rect">
            <a:avLst/>
          </a:prstGeom>
        </p:spPr>
      </p:pic>
    </p:spTree>
    <p:extLst>
      <p:ext uri="{BB962C8B-B14F-4D97-AF65-F5344CB8AC3E}">
        <p14:creationId xmlns:p14="http://schemas.microsoft.com/office/powerpoint/2010/main" val="110611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AB5F7C-5BDD-474A-8C69-952C85B389CA}"/>
              </a:ext>
            </a:extLst>
          </p:cNvPr>
          <p:cNvSpPr>
            <a:spLocks noGrp="1"/>
          </p:cNvSpPr>
          <p:nvPr>
            <p:ph type="ctrTitle"/>
          </p:nvPr>
        </p:nvSpPr>
        <p:spPr>
          <a:xfrm>
            <a:off x="1652578" y="675861"/>
            <a:ext cx="7275443" cy="631775"/>
          </a:xfrm>
        </p:spPr>
        <p:txBody>
          <a:bodyPr/>
          <a:lstStyle/>
          <a:p>
            <a:pPr algn="ctr"/>
            <a:r>
              <a:rPr lang="pt-BR" sz="3000" b="1" dirty="0">
                <a:solidFill>
                  <a:schemeClr val="tx1"/>
                </a:solidFill>
              </a:rPr>
              <a:t>DAS VIOLAÇÕES DE DIREITOS HUMANOS</a:t>
            </a:r>
            <a:endParaRPr lang="pt-BR" sz="3000" b="1" dirty="0">
              <a:solidFill>
                <a:srgbClr val="699841"/>
              </a:solidFill>
            </a:endParaRPr>
          </a:p>
        </p:txBody>
      </p:sp>
      <p:sp>
        <p:nvSpPr>
          <p:cNvPr id="8" name="CaixaDeTexto 7">
            <a:extLst>
              <a:ext uri="{FF2B5EF4-FFF2-40B4-BE49-F238E27FC236}">
                <a16:creationId xmlns:a16="http://schemas.microsoft.com/office/drawing/2014/main" id="{806849FF-2751-41F6-B04A-873DF5F3C50A}"/>
              </a:ext>
            </a:extLst>
          </p:cNvPr>
          <p:cNvSpPr txBox="1"/>
          <p:nvPr/>
        </p:nvSpPr>
        <p:spPr>
          <a:xfrm>
            <a:off x="843779" y="1528480"/>
            <a:ext cx="10504440" cy="2352567"/>
          </a:xfrm>
          <a:prstGeom prst="rect">
            <a:avLst/>
          </a:prstGeom>
          <a:noFill/>
        </p:spPr>
        <p:txBody>
          <a:bodyPr wrap="square">
            <a:spAutoFit/>
          </a:bodyPr>
          <a:lstStyle/>
          <a:p>
            <a:pPr marL="342900" lvl="0" indent="-342900" algn="just">
              <a:lnSpc>
                <a:spcPct val="150000"/>
              </a:lnSpc>
              <a:buFont typeface="Symbol" panose="05050102010706020507" pitchFamily="18" charset="2"/>
              <a:buChar char=""/>
            </a:pPr>
            <a:r>
              <a:rPr lang="pt-BR" sz="2500" dirty="0">
                <a:effectLst/>
                <a:latin typeface="Adobe Garamond Pro" panose="02020502060506020403" pitchFamily="18" charset="0"/>
                <a:ea typeface="Times New Roman" panose="02020603050405020304" pitchFamily="18" charset="0"/>
                <a:cs typeface="DokChampa" panose="020B0604020202020204" pitchFamily="34" charset="-34"/>
              </a:rPr>
              <a:t>Pessoas liberadas na noite do dia 09/01, “largadas na rodoviária”;</a:t>
            </a:r>
          </a:p>
          <a:p>
            <a:pPr marL="342900" lvl="0" indent="-342900" algn="just">
              <a:lnSpc>
                <a:spcPct val="150000"/>
              </a:lnSpc>
              <a:buFont typeface="Symbol" panose="05050102010706020507" pitchFamily="18" charset="2"/>
              <a:buChar char=""/>
            </a:pPr>
            <a:r>
              <a:rPr lang="pt-BR" sz="2500" dirty="0">
                <a:latin typeface="Adobe Garamond Pro" panose="02020502060506020403" pitchFamily="18" charset="0"/>
                <a:ea typeface="Times New Roman" panose="02020603050405020304" pitchFamily="18" charset="0"/>
                <a:cs typeface="DokChampa" panose="020B0604020202020204" pitchFamily="34" charset="-34"/>
              </a:rPr>
              <a:t>P</a:t>
            </a:r>
            <a:r>
              <a:rPr lang="pt-BR" sz="2500" dirty="0">
                <a:effectLst/>
                <a:latin typeface="Adobe Garamond Pro" panose="02020502060506020403" pitchFamily="18" charset="0"/>
                <a:ea typeface="Times New Roman" panose="02020603050405020304" pitchFamily="18" charset="0"/>
                <a:cs typeface="DokChampa" panose="020B0604020202020204" pitchFamily="34" charset="-34"/>
              </a:rPr>
              <a:t>risão de pessoas idosas, responsáveis por menores e com comorbidades;</a:t>
            </a:r>
          </a:p>
          <a:p>
            <a:pPr marL="342900" lvl="0" indent="-342900" algn="just">
              <a:lnSpc>
                <a:spcPct val="150000"/>
              </a:lnSpc>
              <a:buFont typeface="Symbol" panose="05050102010706020507" pitchFamily="18" charset="2"/>
              <a:buChar char=""/>
            </a:pPr>
            <a:r>
              <a:rPr lang="pt-BR" sz="2500" dirty="0">
                <a:solidFill>
                  <a:srgbClr val="000000"/>
                </a:solidFill>
                <a:latin typeface="Adobe Garamond Pro" panose="02020502060506020403" pitchFamily="18" charset="0"/>
                <a:ea typeface="Times New Roman" panose="02020603050405020304" pitchFamily="18" charset="0"/>
                <a:cs typeface="DokChampa" panose="020B0604020202020204" pitchFamily="34" charset="-34"/>
              </a:rPr>
              <a:t>S</a:t>
            </a: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uperlotação das casas penais (Relatório da Defensoria Pública);</a:t>
            </a:r>
          </a:p>
          <a:p>
            <a:pPr marL="342900" lvl="0" indent="-342900" algn="just">
              <a:lnSpc>
                <a:spcPct val="150000"/>
              </a:lnSpc>
              <a:buFont typeface="Symbol" panose="05050102010706020507" pitchFamily="18" charset="2"/>
              <a:buChar char=""/>
            </a:pPr>
            <a:endPar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endParaRPr>
          </a:p>
        </p:txBody>
      </p:sp>
      <p:pic>
        <p:nvPicPr>
          <p:cNvPr id="6" name="Imagem 5">
            <a:extLst>
              <a:ext uri="{FF2B5EF4-FFF2-40B4-BE49-F238E27FC236}">
                <a16:creationId xmlns:a16="http://schemas.microsoft.com/office/drawing/2014/main" id="{FB28C4E5-4691-44C3-9E58-3C8DC45A9B95}"/>
              </a:ext>
            </a:extLst>
          </p:cNvPr>
          <p:cNvPicPr/>
          <p:nvPr/>
        </p:nvPicPr>
        <p:blipFill rotWithShape="1">
          <a:blip r:embed="rId2" cstate="print">
            <a:extLst>
              <a:ext uri="{28A0092B-C50C-407E-A947-70E740481C1C}">
                <a14:useLocalDpi xmlns:a14="http://schemas.microsoft.com/office/drawing/2010/main" val="0"/>
              </a:ext>
            </a:extLst>
          </a:blip>
          <a:srcRect t="30216" b="10697"/>
          <a:stretch/>
        </p:blipFill>
        <p:spPr bwMode="auto">
          <a:xfrm>
            <a:off x="4395311" y="3429000"/>
            <a:ext cx="3401377" cy="3208020"/>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220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AB5F7C-5BDD-474A-8C69-952C85B389CA}"/>
              </a:ext>
            </a:extLst>
          </p:cNvPr>
          <p:cNvSpPr>
            <a:spLocks noGrp="1"/>
          </p:cNvSpPr>
          <p:nvPr>
            <p:ph type="ctrTitle"/>
          </p:nvPr>
        </p:nvSpPr>
        <p:spPr>
          <a:xfrm>
            <a:off x="1652578" y="675861"/>
            <a:ext cx="7275443" cy="631775"/>
          </a:xfrm>
        </p:spPr>
        <p:txBody>
          <a:bodyPr/>
          <a:lstStyle/>
          <a:p>
            <a:pPr algn="ctr"/>
            <a:r>
              <a:rPr lang="pt-BR" sz="3000" b="1" dirty="0">
                <a:solidFill>
                  <a:schemeClr val="tx1"/>
                </a:solidFill>
              </a:rPr>
              <a:t>DAS VIOLAÇÕES DE DIREITOS HUMANOS</a:t>
            </a:r>
            <a:endParaRPr lang="pt-BR" sz="3000" b="1" dirty="0">
              <a:solidFill>
                <a:srgbClr val="699841"/>
              </a:solidFill>
            </a:endParaRPr>
          </a:p>
        </p:txBody>
      </p:sp>
      <p:sp>
        <p:nvSpPr>
          <p:cNvPr id="8" name="CaixaDeTexto 7">
            <a:extLst>
              <a:ext uri="{FF2B5EF4-FFF2-40B4-BE49-F238E27FC236}">
                <a16:creationId xmlns:a16="http://schemas.microsoft.com/office/drawing/2014/main" id="{806849FF-2751-41F6-B04A-873DF5F3C50A}"/>
              </a:ext>
            </a:extLst>
          </p:cNvPr>
          <p:cNvSpPr txBox="1"/>
          <p:nvPr/>
        </p:nvSpPr>
        <p:spPr>
          <a:xfrm>
            <a:off x="843780" y="1776130"/>
            <a:ext cx="10504440" cy="2923493"/>
          </a:xfrm>
          <a:prstGeom prst="rect">
            <a:avLst/>
          </a:prstGeom>
          <a:noFill/>
        </p:spPr>
        <p:txBody>
          <a:bodyPr wrap="square">
            <a:spAutoFit/>
          </a:bodyPr>
          <a:lstStyle/>
          <a:p>
            <a:pPr marL="342900" lvl="0" indent="-342900" algn="just">
              <a:lnSpc>
                <a:spcPct val="150000"/>
              </a:lnSpc>
              <a:buFont typeface="Symbol" panose="05050102010706020507" pitchFamily="18" charset="2"/>
              <a:buChar char=""/>
            </a:pPr>
            <a:r>
              <a:rPr lang="pt-BR" sz="2500" dirty="0">
                <a:effectLst/>
                <a:latin typeface="Adobe Garamond Pro" panose="02020502060506020403" pitchFamily="18" charset="0"/>
                <a:ea typeface="Times New Roman" panose="02020603050405020304" pitchFamily="18" charset="0"/>
                <a:cs typeface="DokChampa" panose="020B0604020202020204" pitchFamily="34" charset="-34"/>
              </a:rPr>
              <a:t>Carência de itens de higiene pessoal e roupas (absorventes);</a:t>
            </a:r>
          </a:p>
          <a:p>
            <a:pPr marL="342900" lvl="0" indent="-342900" algn="just">
              <a:lnSpc>
                <a:spcPct val="150000"/>
              </a:lnSpc>
              <a:buFont typeface="Symbol" panose="05050102010706020507" pitchFamily="18" charset="2"/>
              <a:buChar char=""/>
            </a:pPr>
            <a:r>
              <a:rPr lang="pt-BR" sz="2500" dirty="0">
                <a:effectLst/>
                <a:latin typeface="Adobe Garamond Pro" panose="02020502060506020403" pitchFamily="18" charset="0"/>
                <a:ea typeface="Times New Roman" panose="02020603050405020304" pitchFamily="18" charset="0"/>
                <a:cs typeface="DokChampa" panose="020B0604020202020204" pitchFamily="34" charset="-34"/>
              </a:rPr>
              <a:t>Alimentação nas casas penais (pessoas que perderam mais de 20 kg);</a:t>
            </a:r>
          </a:p>
          <a:p>
            <a:pPr marL="342900" lvl="0" indent="-342900" algn="just">
              <a:lnSpc>
                <a:spcPct val="150000"/>
              </a:lnSpc>
              <a:buFont typeface="Symbol" panose="05050102010706020507" pitchFamily="18" charset="2"/>
              <a:buChar char=""/>
            </a:pPr>
            <a:r>
              <a:rPr lang="pt-BR" sz="2500" dirty="0">
                <a:latin typeface="Adobe Garamond Pro" panose="02020502060506020403" pitchFamily="18" charset="0"/>
                <a:ea typeface="Times New Roman" panose="02020603050405020304" pitchFamily="18" charset="0"/>
                <a:cs typeface="DokChampa" panose="020B0604020202020204" pitchFamily="34" charset="-34"/>
              </a:rPr>
              <a:t>D</a:t>
            </a:r>
            <a:r>
              <a:rPr lang="pt-BR" sz="2500" dirty="0">
                <a:effectLst/>
                <a:latin typeface="Adobe Garamond Pro" panose="02020502060506020403" pitchFamily="18" charset="0"/>
                <a:ea typeface="Times New Roman" panose="02020603050405020304" pitchFamily="18" charset="0"/>
                <a:cs typeface="DokChampa" panose="020B0604020202020204" pitchFamily="34" charset="-34"/>
              </a:rPr>
              <a:t>ificuldade de visitas impostas às famílias (comprovante vacinal);</a:t>
            </a:r>
          </a:p>
          <a:p>
            <a:pPr marL="342900" lvl="0" indent="-342900" algn="just">
              <a:lnSpc>
                <a:spcPct val="150000"/>
              </a:lnSpc>
              <a:buFont typeface="Symbol" panose="05050102010706020507" pitchFamily="18" charset="2"/>
              <a:buChar char=""/>
            </a:pPr>
            <a:r>
              <a:rPr lang="pt-BR" sz="2500" dirty="0">
                <a:latin typeface="Adobe Garamond Pro" panose="02020502060506020403" pitchFamily="18" charset="0"/>
                <a:ea typeface="Times New Roman" panose="02020603050405020304" pitchFamily="18" charset="0"/>
                <a:cs typeface="DokChampa" panose="020B0604020202020204" pitchFamily="34" charset="-34"/>
              </a:rPr>
              <a:t>Politização Processual (Dia da mulher/ataque às escolas);</a:t>
            </a:r>
            <a:endParaRPr lang="pt-BR" sz="2500" dirty="0">
              <a:effectLst/>
              <a:latin typeface="Adobe Garamond Pro" panose="02020502060506020403" pitchFamily="18" charset="0"/>
              <a:ea typeface="Times New Roman" panose="02020603050405020304" pitchFamily="18" charset="0"/>
              <a:cs typeface="DokChampa" panose="020B0604020202020204" pitchFamily="34" charset="-34"/>
            </a:endParaRPr>
          </a:p>
          <a:p>
            <a:pPr marL="342900" lvl="0" indent="-342900" algn="just">
              <a:lnSpc>
                <a:spcPct val="150000"/>
              </a:lnSpc>
              <a:buFont typeface="Symbol" panose="05050102010706020507" pitchFamily="18" charset="2"/>
              <a:buChar char=""/>
            </a:pPr>
            <a:endPar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endParaRPr>
          </a:p>
        </p:txBody>
      </p:sp>
      <p:pic>
        <p:nvPicPr>
          <p:cNvPr id="4" name="Imagem 3">
            <a:extLst>
              <a:ext uri="{FF2B5EF4-FFF2-40B4-BE49-F238E27FC236}">
                <a16:creationId xmlns:a16="http://schemas.microsoft.com/office/drawing/2014/main" id="{9F6B5920-52D6-C230-C695-9B0D19752F34}"/>
              </a:ext>
            </a:extLst>
          </p:cNvPr>
          <p:cNvPicPr>
            <a:picLocks noChangeAspect="1"/>
          </p:cNvPicPr>
          <p:nvPr/>
        </p:nvPicPr>
        <p:blipFill>
          <a:blip r:embed="rId2"/>
          <a:stretch>
            <a:fillRect/>
          </a:stretch>
        </p:blipFill>
        <p:spPr>
          <a:xfrm>
            <a:off x="-2985215" y="1776130"/>
            <a:ext cx="10776504" cy="6197919"/>
          </a:xfrm>
          <a:prstGeom prst="rect">
            <a:avLst/>
          </a:prstGeom>
        </p:spPr>
      </p:pic>
    </p:spTree>
    <p:extLst>
      <p:ext uri="{BB962C8B-B14F-4D97-AF65-F5344CB8AC3E}">
        <p14:creationId xmlns:p14="http://schemas.microsoft.com/office/powerpoint/2010/main" val="3983601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E40EFB-FAD5-DE38-FE87-B4ADFD39F28F}"/>
              </a:ext>
            </a:extLst>
          </p:cNvPr>
          <p:cNvSpPr>
            <a:spLocks noGrp="1"/>
          </p:cNvSpPr>
          <p:nvPr>
            <p:ph type="title"/>
          </p:nvPr>
        </p:nvSpPr>
        <p:spPr/>
        <p:txBody>
          <a:bodyPr/>
          <a:lstStyle/>
          <a:p>
            <a:pPr algn="ctr"/>
            <a:r>
              <a:rPr lang="pt-BR" b="1" dirty="0">
                <a:solidFill>
                  <a:schemeClr val="tx1"/>
                </a:solidFill>
              </a:rPr>
              <a:t>AUDIÊNCIAS DE CUSTÓDIA</a:t>
            </a:r>
          </a:p>
        </p:txBody>
      </p:sp>
      <p:sp>
        <p:nvSpPr>
          <p:cNvPr id="3" name="Espaço Reservado para Conteúdo 2">
            <a:extLst>
              <a:ext uri="{FF2B5EF4-FFF2-40B4-BE49-F238E27FC236}">
                <a16:creationId xmlns:a16="http://schemas.microsoft.com/office/drawing/2014/main" id="{4673F369-86E8-20CE-4FF7-4D9557117D65}"/>
              </a:ext>
            </a:extLst>
          </p:cNvPr>
          <p:cNvSpPr>
            <a:spLocks noGrp="1"/>
          </p:cNvSpPr>
          <p:nvPr>
            <p:ph idx="1"/>
          </p:nvPr>
        </p:nvSpPr>
        <p:spPr>
          <a:xfrm>
            <a:off x="677334" y="1488613"/>
            <a:ext cx="8596668" cy="3880773"/>
          </a:xfrm>
        </p:spPr>
        <p:txBody>
          <a:bodyPr>
            <a:normAutofit/>
          </a:bodyPr>
          <a:lstStyle/>
          <a:p>
            <a:r>
              <a:rPr lang="pt-BR" sz="2000" dirty="0">
                <a:solidFill>
                  <a:schemeClr val="tx1"/>
                </a:solidFill>
                <a:latin typeface="Adobe Garamond Pro" panose="02020502060506020403" pitchFamily="18" charset="0"/>
              </a:rPr>
              <a:t>Iniciaram 3 dias após as prisões e as decisões sobre a manutenção ou não da prisão começaram a sair mais de 11 dias após o cerceamento da liberdade.</a:t>
            </a:r>
          </a:p>
          <a:p>
            <a:r>
              <a:rPr lang="pt-BR" sz="2000" dirty="0">
                <a:solidFill>
                  <a:schemeClr val="tx1"/>
                </a:solidFill>
                <a:latin typeface="Adobe Garamond Pro" panose="02020502060506020403" pitchFamily="18" charset="0"/>
              </a:rPr>
              <a:t>Delegada a função apenas para ouvir o acusado, sem poder de decisão.</a:t>
            </a:r>
          </a:p>
          <a:p>
            <a:r>
              <a:rPr lang="pt-BR" sz="2000" dirty="0">
                <a:solidFill>
                  <a:schemeClr val="tx1"/>
                </a:solidFill>
                <a:latin typeface="Adobe Garamond Pro" panose="02020502060506020403" pitchFamily="18" charset="0"/>
              </a:rPr>
              <a:t>Questiona-se: tinham numero dos processos? Se tiveram acesso aos autos de prisão em flagrante? Se nada poderiam decidir qual a sua função no ato?</a:t>
            </a:r>
          </a:p>
          <a:p>
            <a:r>
              <a:rPr lang="pt-BR" sz="2000" dirty="0">
                <a:solidFill>
                  <a:schemeClr val="tx1"/>
                </a:solidFill>
                <a:latin typeface="Adobe Garamond Pro" panose="02020502060506020403" pitchFamily="18" charset="0"/>
              </a:rPr>
              <a:t>Dias 20 a 23 de janeiro 400 pessoas foram liberadas sem qualquer critério.</a:t>
            </a:r>
          </a:p>
          <a:p>
            <a:endParaRPr lang="pt-BR" sz="2000" dirty="0">
              <a:solidFill>
                <a:schemeClr val="tx1"/>
              </a:solidFill>
              <a:latin typeface="Adobe Garamond Pro" panose="02020502060506020403" pitchFamily="18" charset="0"/>
            </a:endParaRPr>
          </a:p>
        </p:txBody>
      </p:sp>
      <p:pic>
        <p:nvPicPr>
          <p:cNvPr id="5" name="Imagem 4">
            <a:extLst>
              <a:ext uri="{FF2B5EF4-FFF2-40B4-BE49-F238E27FC236}">
                <a16:creationId xmlns:a16="http://schemas.microsoft.com/office/drawing/2014/main" id="{900F46ED-56E2-24A0-4DE9-E233ED4933A6}"/>
              </a:ext>
            </a:extLst>
          </p:cNvPr>
          <p:cNvPicPr>
            <a:picLocks noChangeAspect="1"/>
          </p:cNvPicPr>
          <p:nvPr/>
        </p:nvPicPr>
        <p:blipFill>
          <a:blip r:embed="rId2"/>
          <a:stretch>
            <a:fillRect/>
          </a:stretch>
        </p:blipFill>
        <p:spPr>
          <a:xfrm>
            <a:off x="3297879" y="4013591"/>
            <a:ext cx="4508732" cy="2711589"/>
          </a:xfrm>
          <a:prstGeom prst="rect">
            <a:avLst/>
          </a:prstGeom>
        </p:spPr>
      </p:pic>
    </p:spTree>
    <p:extLst>
      <p:ext uri="{BB962C8B-B14F-4D97-AF65-F5344CB8AC3E}">
        <p14:creationId xmlns:p14="http://schemas.microsoft.com/office/powerpoint/2010/main" val="3750738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AB5F7C-5BDD-474A-8C69-952C85B389CA}"/>
              </a:ext>
            </a:extLst>
          </p:cNvPr>
          <p:cNvSpPr>
            <a:spLocks noGrp="1"/>
          </p:cNvSpPr>
          <p:nvPr>
            <p:ph type="ctrTitle"/>
          </p:nvPr>
        </p:nvSpPr>
        <p:spPr>
          <a:xfrm>
            <a:off x="1652578" y="675861"/>
            <a:ext cx="7275443" cy="631775"/>
          </a:xfrm>
        </p:spPr>
        <p:txBody>
          <a:bodyPr/>
          <a:lstStyle/>
          <a:p>
            <a:pPr algn="ctr"/>
            <a:r>
              <a:rPr lang="pt-BR" sz="3000" b="1" dirty="0">
                <a:solidFill>
                  <a:schemeClr val="tx1"/>
                </a:solidFill>
              </a:rPr>
              <a:t>DAS VIOLAÇÕES DE DIREITOS HUMANOS</a:t>
            </a:r>
            <a:endParaRPr lang="pt-BR" sz="3000" b="1" dirty="0">
              <a:solidFill>
                <a:srgbClr val="699841"/>
              </a:solidFill>
            </a:endParaRPr>
          </a:p>
        </p:txBody>
      </p:sp>
      <p:sp>
        <p:nvSpPr>
          <p:cNvPr id="8" name="CaixaDeTexto 7">
            <a:extLst>
              <a:ext uri="{FF2B5EF4-FFF2-40B4-BE49-F238E27FC236}">
                <a16:creationId xmlns:a16="http://schemas.microsoft.com/office/drawing/2014/main" id="{806849FF-2751-41F6-B04A-873DF5F3C50A}"/>
              </a:ext>
            </a:extLst>
          </p:cNvPr>
          <p:cNvSpPr txBox="1"/>
          <p:nvPr/>
        </p:nvSpPr>
        <p:spPr>
          <a:xfrm>
            <a:off x="427621" y="2560735"/>
            <a:ext cx="11336757" cy="2923493"/>
          </a:xfrm>
          <a:prstGeom prst="rect">
            <a:avLst/>
          </a:prstGeom>
          <a:noFill/>
        </p:spPr>
        <p:txBody>
          <a:bodyPr wrap="square">
            <a:spAutoFit/>
          </a:bodyPr>
          <a:lstStyle/>
          <a:p>
            <a:pPr marL="342900" lvl="0" indent="-342900" algn="just">
              <a:lnSpc>
                <a:spcPct val="150000"/>
              </a:lnSpc>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Apresentação semanal em juízo;</a:t>
            </a:r>
          </a:p>
          <a:p>
            <a:pPr marL="342900" lvl="0" indent="-342900" algn="just">
              <a:lnSpc>
                <a:spcPct val="150000"/>
              </a:lnSpc>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Monitoramento eletrônico;</a:t>
            </a:r>
          </a:p>
          <a:p>
            <a:pPr marL="342900" lvl="0" indent="-342900" algn="just">
              <a:lnSpc>
                <a:spcPct val="150000"/>
              </a:lnSpc>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Recolhimento domiciliar noturno;</a:t>
            </a:r>
          </a:p>
          <a:p>
            <a:pPr marL="342900" lvl="0" indent="-342900" algn="just">
              <a:lnSpc>
                <a:spcPct val="150000"/>
              </a:lnSpc>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P</a:t>
            </a:r>
            <a:r>
              <a:rPr lang="pt-BR" sz="2500" dirty="0">
                <a:solidFill>
                  <a:srgbClr val="000000"/>
                </a:solidFill>
                <a:latin typeface="Adobe Garamond Pro" panose="02020502060506020403" pitchFamily="18" charset="0"/>
                <a:ea typeface="Times New Roman" panose="02020603050405020304" pitchFamily="18" charset="0"/>
                <a:cs typeface="DokChampa" panose="020B0604020202020204" pitchFamily="34" charset="-34"/>
              </a:rPr>
              <a:t>roibição de utilizar as redes sociais;</a:t>
            </a:r>
            <a:endPar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endParaRPr>
          </a:p>
          <a:p>
            <a:pPr marL="342900" lvl="0" indent="-342900" algn="just">
              <a:lnSpc>
                <a:spcPct val="150000"/>
              </a:lnSpc>
              <a:buFont typeface="Symbol" panose="05050102010706020507" pitchFamily="18" charset="2"/>
              <a:buChar char=""/>
            </a:pPr>
            <a:r>
              <a:rPr lang="pt-BR" sz="2500" dirty="0">
                <a:solidFill>
                  <a:srgbClr val="000000"/>
                </a:solidFill>
                <a:latin typeface="Adobe Garamond Pro" panose="02020502060506020403" pitchFamily="18" charset="0"/>
                <a:ea typeface="Times New Roman" panose="02020603050405020304" pitchFamily="18" charset="0"/>
                <a:cs typeface="DokChampa" panose="020B0604020202020204" pitchFamily="34" charset="-34"/>
              </a:rPr>
              <a:t>Dentre outros.</a:t>
            </a:r>
            <a:endPar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endParaRPr>
          </a:p>
        </p:txBody>
      </p:sp>
      <p:sp>
        <p:nvSpPr>
          <p:cNvPr id="4" name="CaixaDeTexto 3">
            <a:extLst>
              <a:ext uri="{FF2B5EF4-FFF2-40B4-BE49-F238E27FC236}">
                <a16:creationId xmlns:a16="http://schemas.microsoft.com/office/drawing/2014/main" id="{A32C13FA-A9EA-4423-9136-BC8A8F7116FF}"/>
              </a:ext>
            </a:extLst>
          </p:cNvPr>
          <p:cNvSpPr txBox="1"/>
          <p:nvPr/>
        </p:nvSpPr>
        <p:spPr>
          <a:xfrm>
            <a:off x="881880" y="1616709"/>
            <a:ext cx="9462270" cy="621324"/>
          </a:xfrm>
          <a:prstGeom prst="rect">
            <a:avLst/>
          </a:prstGeom>
          <a:noFill/>
        </p:spPr>
        <p:txBody>
          <a:bodyPr wrap="square">
            <a:spAutoFit/>
          </a:bodyPr>
          <a:lstStyle/>
          <a:p>
            <a:pPr lvl="0" algn="ctr">
              <a:lnSpc>
                <a:spcPct val="150000"/>
              </a:lnSpc>
            </a:pPr>
            <a:r>
              <a:rPr lang="pt-BR" sz="2500" b="1" u="sng" dirty="0">
                <a:solidFill>
                  <a:srgbClr val="000000"/>
                </a:solidFill>
                <a:latin typeface="Adobe Garamond Pro" panose="02020502060506020403" pitchFamily="18" charset="0"/>
                <a:ea typeface="Times New Roman" panose="02020603050405020304" pitchFamily="18" charset="0"/>
                <a:cs typeface="DokChampa" panose="020B0604020202020204" pitchFamily="34" charset="-34"/>
              </a:rPr>
              <a:t>Excessiva gravidade das medidas cautelares impostas aos réus soltos.</a:t>
            </a:r>
            <a:endParaRPr lang="pt-BR" sz="2500" b="1" u="sng" dirty="0">
              <a:solidFill>
                <a:srgbClr val="000000"/>
              </a:solidFill>
              <a:latin typeface="Adobe Garamond Pro" panose="02020502060506020403" pitchFamily="18" charset="0"/>
              <a:ea typeface="Calibri" panose="020F0502020204030204" pitchFamily="34" charset="0"/>
              <a:cs typeface="DokChampa" panose="020B0604020202020204" pitchFamily="34" charset="-34"/>
            </a:endParaRPr>
          </a:p>
        </p:txBody>
      </p:sp>
    </p:spTree>
    <p:extLst>
      <p:ext uri="{BB962C8B-B14F-4D97-AF65-F5344CB8AC3E}">
        <p14:creationId xmlns:p14="http://schemas.microsoft.com/office/powerpoint/2010/main" val="2974620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AB5F7C-5BDD-474A-8C69-952C85B389CA}"/>
              </a:ext>
            </a:extLst>
          </p:cNvPr>
          <p:cNvSpPr>
            <a:spLocks noGrp="1"/>
          </p:cNvSpPr>
          <p:nvPr>
            <p:ph type="ctrTitle"/>
          </p:nvPr>
        </p:nvSpPr>
        <p:spPr>
          <a:xfrm>
            <a:off x="1732091" y="238539"/>
            <a:ext cx="7275443" cy="631775"/>
          </a:xfrm>
        </p:spPr>
        <p:txBody>
          <a:bodyPr/>
          <a:lstStyle/>
          <a:p>
            <a:pPr algn="ctr"/>
            <a:r>
              <a:rPr lang="pt-BR" sz="3000" b="1" dirty="0">
                <a:solidFill>
                  <a:schemeClr val="tx1"/>
                </a:solidFill>
              </a:rPr>
              <a:t>DAS VIOLAÇÕES DE DIREITOS HUMANOS</a:t>
            </a:r>
            <a:endParaRPr lang="pt-BR" sz="3000" b="1" dirty="0">
              <a:solidFill>
                <a:srgbClr val="699841"/>
              </a:solidFill>
            </a:endParaRPr>
          </a:p>
        </p:txBody>
      </p:sp>
      <p:sp>
        <p:nvSpPr>
          <p:cNvPr id="8" name="CaixaDeTexto 7">
            <a:extLst>
              <a:ext uri="{FF2B5EF4-FFF2-40B4-BE49-F238E27FC236}">
                <a16:creationId xmlns:a16="http://schemas.microsoft.com/office/drawing/2014/main" id="{806849FF-2751-41F6-B04A-873DF5F3C50A}"/>
              </a:ext>
            </a:extLst>
          </p:cNvPr>
          <p:cNvSpPr txBox="1"/>
          <p:nvPr/>
        </p:nvSpPr>
        <p:spPr>
          <a:xfrm>
            <a:off x="427621" y="1759541"/>
            <a:ext cx="11336757" cy="4859920"/>
          </a:xfrm>
          <a:prstGeom prst="rect">
            <a:avLst/>
          </a:prstGeom>
          <a:noFill/>
        </p:spPr>
        <p:txBody>
          <a:bodyPr wrap="square">
            <a:spAutoFit/>
          </a:bodyPr>
          <a:lstStyle/>
          <a:p>
            <a:pPr marL="342900" lvl="0" indent="-342900" algn="just">
              <a:lnSpc>
                <a:spcPct val="150000"/>
              </a:lnSpc>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Pessoa que perdeu o funeral da mãe por não poder se deslocar entre cidades;</a:t>
            </a:r>
            <a:endParaRPr lang="pt-BR" sz="25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Pessoa que está exercendo trabalho braçal com um gerador de energia ao lado para recarga do equipamento de monitoramento;</a:t>
            </a:r>
            <a:endParaRPr lang="pt-BR" sz="25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Pessoa que precisou de autorização para acompanhar o parto do filho;</a:t>
            </a:r>
          </a:p>
          <a:p>
            <a:pPr marL="342900" lvl="0" indent="-342900" algn="just">
              <a:lnSpc>
                <a:spcPct val="150000"/>
              </a:lnSpc>
              <a:spcAft>
                <a:spcPts val="800"/>
              </a:spcAft>
              <a:buFont typeface="Symbol" panose="05050102010706020507" pitchFamily="18" charset="2"/>
              <a:buChar char=""/>
            </a:pPr>
            <a:r>
              <a:rPr lang="pt-BR" sz="2500" dirty="0">
                <a:solidFill>
                  <a:srgbClr val="000000"/>
                </a:solidFill>
                <a:latin typeface="Adobe Garamond Pro" panose="02020502060506020403" pitchFamily="18" charset="0"/>
                <a:ea typeface="Times New Roman" panose="02020603050405020304" pitchFamily="18" charset="0"/>
                <a:cs typeface="DokChampa" panose="020B0604020202020204" pitchFamily="34" charset="-34"/>
              </a:rPr>
              <a:t>Pessoa que precisou </a:t>
            </a: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de autorização para retirada da tornozeleira para a realização de procedimento cirúrgico de urgência nos tornozelos.</a:t>
            </a:r>
          </a:p>
          <a:p>
            <a:pPr marL="342900" lvl="0" indent="-342900" algn="just">
              <a:lnSpc>
                <a:spcPct val="150000"/>
              </a:lnSpc>
              <a:spcAft>
                <a:spcPts val="800"/>
              </a:spcAft>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Senhor de 74 anos que não pode ir no casamento da filha pois não teve o pedido apreciado.</a:t>
            </a:r>
          </a:p>
        </p:txBody>
      </p:sp>
      <p:sp>
        <p:nvSpPr>
          <p:cNvPr id="4" name="CaixaDeTexto 3">
            <a:extLst>
              <a:ext uri="{FF2B5EF4-FFF2-40B4-BE49-F238E27FC236}">
                <a16:creationId xmlns:a16="http://schemas.microsoft.com/office/drawing/2014/main" id="{A32C13FA-A9EA-4423-9136-BC8A8F7116FF}"/>
              </a:ext>
            </a:extLst>
          </p:cNvPr>
          <p:cNvSpPr txBox="1"/>
          <p:nvPr/>
        </p:nvSpPr>
        <p:spPr>
          <a:xfrm>
            <a:off x="842124" y="1094200"/>
            <a:ext cx="9462270" cy="621324"/>
          </a:xfrm>
          <a:prstGeom prst="rect">
            <a:avLst/>
          </a:prstGeom>
          <a:noFill/>
        </p:spPr>
        <p:txBody>
          <a:bodyPr wrap="square">
            <a:spAutoFit/>
          </a:bodyPr>
          <a:lstStyle/>
          <a:p>
            <a:pPr lvl="0" algn="ctr">
              <a:lnSpc>
                <a:spcPct val="150000"/>
              </a:lnSpc>
            </a:pPr>
            <a:r>
              <a:rPr lang="pt-BR" sz="2500" b="1" u="sng" dirty="0">
                <a:solidFill>
                  <a:srgbClr val="000000"/>
                </a:solidFill>
                <a:latin typeface="Adobe Garamond Pro" panose="02020502060506020403" pitchFamily="18" charset="0"/>
                <a:ea typeface="Times New Roman" panose="02020603050405020304" pitchFamily="18" charset="0"/>
                <a:cs typeface="DokChampa" panose="020B0604020202020204" pitchFamily="34" charset="-34"/>
              </a:rPr>
              <a:t>Excessiva gravidade das medidas cautelares impostas aos réus soltos.</a:t>
            </a:r>
            <a:endParaRPr lang="pt-BR" sz="2500" b="1" u="sng" dirty="0">
              <a:solidFill>
                <a:srgbClr val="000000"/>
              </a:solidFill>
              <a:latin typeface="Adobe Garamond Pro" panose="02020502060506020403" pitchFamily="18" charset="0"/>
              <a:ea typeface="Calibri" panose="020F0502020204030204" pitchFamily="34" charset="0"/>
              <a:cs typeface="DokChampa" panose="020B0604020202020204" pitchFamily="34" charset="-34"/>
            </a:endParaRPr>
          </a:p>
        </p:txBody>
      </p:sp>
    </p:spTree>
    <p:extLst>
      <p:ext uri="{BB962C8B-B14F-4D97-AF65-F5344CB8AC3E}">
        <p14:creationId xmlns:p14="http://schemas.microsoft.com/office/powerpoint/2010/main" val="982674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AB5F7C-5BDD-474A-8C69-952C85B389CA}"/>
              </a:ext>
            </a:extLst>
          </p:cNvPr>
          <p:cNvSpPr>
            <a:spLocks noGrp="1"/>
          </p:cNvSpPr>
          <p:nvPr>
            <p:ph type="ctrTitle"/>
          </p:nvPr>
        </p:nvSpPr>
        <p:spPr>
          <a:xfrm>
            <a:off x="1652578" y="675861"/>
            <a:ext cx="7275443" cy="631775"/>
          </a:xfrm>
        </p:spPr>
        <p:txBody>
          <a:bodyPr/>
          <a:lstStyle/>
          <a:p>
            <a:pPr algn="ctr"/>
            <a:r>
              <a:rPr lang="pt-BR" sz="3000" b="1" dirty="0">
                <a:solidFill>
                  <a:schemeClr val="tx1"/>
                </a:solidFill>
              </a:rPr>
              <a:t>DAS VIOLAÇÕES DE DIREITOS HUMANOS</a:t>
            </a:r>
            <a:endParaRPr lang="pt-BR" sz="3000" b="1" dirty="0">
              <a:solidFill>
                <a:srgbClr val="699841"/>
              </a:solidFill>
            </a:endParaRPr>
          </a:p>
        </p:txBody>
      </p:sp>
      <p:sp>
        <p:nvSpPr>
          <p:cNvPr id="8" name="CaixaDeTexto 7">
            <a:extLst>
              <a:ext uri="{FF2B5EF4-FFF2-40B4-BE49-F238E27FC236}">
                <a16:creationId xmlns:a16="http://schemas.microsoft.com/office/drawing/2014/main" id="{806849FF-2751-41F6-B04A-873DF5F3C50A}"/>
              </a:ext>
            </a:extLst>
          </p:cNvPr>
          <p:cNvSpPr txBox="1"/>
          <p:nvPr/>
        </p:nvSpPr>
        <p:spPr>
          <a:xfrm>
            <a:off x="427621" y="2844482"/>
            <a:ext cx="11336757" cy="2352567"/>
          </a:xfrm>
          <a:prstGeom prst="rect">
            <a:avLst/>
          </a:prstGeom>
          <a:noFill/>
        </p:spPr>
        <p:txBody>
          <a:bodyPr wrap="square">
            <a:spAutoFit/>
          </a:bodyPr>
          <a:lstStyle/>
          <a:p>
            <a:pPr marL="342900" lvl="0" indent="-342900" algn="just">
              <a:lnSpc>
                <a:spcPct val="150000"/>
              </a:lnSpc>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Declaração Universal dos Direitos Humanos;</a:t>
            </a:r>
          </a:p>
          <a:p>
            <a:pPr marL="342900" lvl="0" indent="-342900" algn="just">
              <a:lnSpc>
                <a:spcPct val="150000"/>
              </a:lnSpc>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Convenção Americana sobre Direitos Humanos (Pacto de São José da Costa Rica);</a:t>
            </a:r>
          </a:p>
          <a:p>
            <a:pPr marL="342900" lvl="0" indent="-342900" algn="just">
              <a:lnSpc>
                <a:spcPct val="150000"/>
              </a:lnSpc>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Convenção Interamericana para Prevenir e Punir a Tortura;</a:t>
            </a:r>
          </a:p>
          <a:p>
            <a:pPr marL="342900" lvl="0" indent="-342900" algn="just">
              <a:lnSpc>
                <a:spcPct val="150000"/>
              </a:lnSpc>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Pacto Internacional sobre Direitos Civis e Políticos.</a:t>
            </a:r>
          </a:p>
        </p:txBody>
      </p:sp>
      <p:sp>
        <p:nvSpPr>
          <p:cNvPr id="4" name="CaixaDeTexto 3">
            <a:extLst>
              <a:ext uri="{FF2B5EF4-FFF2-40B4-BE49-F238E27FC236}">
                <a16:creationId xmlns:a16="http://schemas.microsoft.com/office/drawing/2014/main" id="{A32C13FA-A9EA-4423-9136-BC8A8F7116FF}"/>
              </a:ext>
            </a:extLst>
          </p:cNvPr>
          <p:cNvSpPr txBox="1"/>
          <p:nvPr/>
        </p:nvSpPr>
        <p:spPr>
          <a:xfrm>
            <a:off x="881880" y="1616709"/>
            <a:ext cx="9462270" cy="621324"/>
          </a:xfrm>
          <a:prstGeom prst="rect">
            <a:avLst/>
          </a:prstGeom>
          <a:noFill/>
        </p:spPr>
        <p:txBody>
          <a:bodyPr wrap="square">
            <a:spAutoFit/>
          </a:bodyPr>
          <a:lstStyle/>
          <a:p>
            <a:pPr lvl="0" algn="ctr">
              <a:lnSpc>
                <a:spcPct val="150000"/>
              </a:lnSpc>
            </a:pPr>
            <a:r>
              <a:rPr lang="pt-BR" sz="2500" b="1" u="sng" dirty="0">
                <a:solidFill>
                  <a:srgbClr val="000000"/>
                </a:solidFill>
                <a:latin typeface="Adobe Garamond Pro" panose="02020502060506020403" pitchFamily="18" charset="0"/>
                <a:ea typeface="Times New Roman" panose="02020603050405020304" pitchFamily="18" charset="0"/>
                <a:cs typeface="DokChampa" panose="020B0604020202020204" pitchFamily="34" charset="-34"/>
              </a:rPr>
              <a:t>Dispositivos normativos violados</a:t>
            </a:r>
            <a:endParaRPr lang="pt-BR" sz="2500" b="1" u="sng" dirty="0">
              <a:solidFill>
                <a:srgbClr val="000000"/>
              </a:solidFill>
              <a:latin typeface="Adobe Garamond Pro" panose="02020502060506020403" pitchFamily="18" charset="0"/>
              <a:ea typeface="Calibri" panose="020F0502020204030204" pitchFamily="34" charset="0"/>
              <a:cs typeface="DokChampa" panose="020B0604020202020204" pitchFamily="34" charset="-34"/>
            </a:endParaRPr>
          </a:p>
        </p:txBody>
      </p:sp>
    </p:spTree>
    <p:extLst>
      <p:ext uri="{BB962C8B-B14F-4D97-AF65-F5344CB8AC3E}">
        <p14:creationId xmlns:p14="http://schemas.microsoft.com/office/powerpoint/2010/main" val="3902463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AB5F7C-5BDD-474A-8C69-952C85B389CA}"/>
              </a:ext>
            </a:extLst>
          </p:cNvPr>
          <p:cNvSpPr>
            <a:spLocks noGrp="1"/>
          </p:cNvSpPr>
          <p:nvPr>
            <p:ph type="ctrTitle"/>
          </p:nvPr>
        </p:nvSpPr>
        <p:spPr>
          <a:xfrm>
            <a:off x="1975293" y="984934"/>
            <a:ext cx="7275443" cy="631775"/>
          </a:xfrm>
        </p:spPr>
        <p:txBody>
          <a:bodyPr/>
          <a:lstStyle/>
          <a:p>
            <a:pPr algn="ctr"/>
            <a:r>
              <a:rPr lang="pt-BR" sz="3000" b="1" dirty="0">
                <a:solidFill>
                  <a:schemeClr val="tx1"/>
                </a:solidFill>
              </a:rPr>
              <a:t>CADÊ OS DIREITOS HUMANOS</a:t>
            </a:r>
            <a:r>
              <a:rPr lang="pt-BR" sz="10000" b="1" dirty="0">
                <a:solidFill>
                  <a:schemeClr val="tx1"/>
                </a:solidFill>
              </a:rPr>
              <a:t>?</a:t>
            </a:r>
            <a:endParaRPr lang="pt-BR" sz="10000" b="1" dirty="0">
              <a:solidFill>
                <a:srgbClr val="699841"/>
              </a:solidFill>
            </a:endParaRPr>
          </a:p>
        </p:txBody>
      </p:sp>
      <p:sp>
        <p:nvSpPr>
          <p:cNvPr id="8" name="CaixaDeTexto 7">
            <a:extLst>
              <a:ext uri="{FF2B5EF4-FFF2-40B4-BE49-F238E27FC236}">
                <a16:creationId xmlns:a16="http://schemas.microsoft.com/office/drawing/2014/main" id="{806849FF-2751-41F6-B04A-873DF5F3C50A}"/>
              </a:ext>
            </a:extLst>
          </p:cNvPr>
          <p:cNvSpPr txBox="1"/>
          <p:nvPr/>
        </p:nvSpPr>
        <p:spPr>
          <a:xfrm>
            <a:off x="427621" y="2844482"/>
            <a:ext cx="11336757" cy="4077655"/>
          </a:xfrm>
          <a:prstGeom prst="rect">
            <a:avLst/>
          </a:prstGeom>
          <a:noFill/>
        </p:spPr>
        <p:txBody>
          <a:bodyPr wrap="square">
            <a:spAutoFit/>
          </a:bodyPr>
          <a:lstStyle/>
          <a:p>
            <a:pPr marL="342900" lvl="0" indent="-342900" algn="just">
              <a:lnSpc>
                <a:spcPct val="150000"/>
              </a:lnSpc>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(01/02/23) Comissão de Direitos Humanos da OAB-DF; (Não é sua competência);</a:t>
            </a:r>
          </a:p>
          <a:p>
            <a:pPr marL="342900" lvl="0" indent="-342900" algn="just">
              <a:lnSpc>
                <a:spcPct val="150000"/>
              </a:lnSpc>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(14/02/23) Ouvidoria da OAB-DF; (Sem resposta até o momento);</a:t>
            </a:r>
          </a:p>
          <a:p>
            <a:pPr marL="342900" indent="-342900" algn="just">
              <a:lnSpc>
                <a:spcPct val="150000"/>
              </a:lnSpc>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(14/02/23) Ouvidoria do CFOAB; (Sem resposta até o momento);</a:t>
            </a:r>
          </a:p>
          <a:p>
            <a:pPr marL="342900" lvl="0" indent="-342900" algn="just">
              <a:lnSpc>
                <a:spcPct val="150000"/>
              </a:lnSpc>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(28/02/23) Ministério dos Direitos Humanos; (Sem resposta até o momento);</a:t>
            </a:r>
          </a:p>
          <a:p>
            <a:pPr marL="342900" lvl="0" indent="-342900" algn="just">
              <a:lnSpc>
                <a:spcPct val="150000"/>
              </a:lnSpc>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(26/02/23) Vara de Execuções Penais do DF; (Gerado Pedido de providências);</a:t>
            </a:r>
          </a:p>
          <a:p>
            <a:pPr marL="342900" lvl="0" indent="-342900" algn="just">
              <a:lnSpc>
                <a:spcPct val="150000"/>
              </a:lnSpc>
              <a:buFont typeface="Symbol" panose="05050102010706020507" pitchFamily="18" charset="2"/>
              <a:buChar char=""/>
            </a:pPr>
            <a:r>
              <a:rPr lang="pt-BR" sz="2500" dirty="0">
                <a:solidFill>
                  <a:srgbClr val="000000"/>
                </a:solidFill>
                <a:latin typeface="Adobe Garamond Pro" panose="02020502060506020403" pitchFamily="18" charset="0"/>
                <a:ea typeface="Times New Roman" panose="02020603050405020304" pitchFamily="18" charset="0"/>
                <a:cs typeface="DokChampa" panose="020B0604020202020204" pitchFamily="34" charset="-34"/>
              </a:rPr>
              <a:t>(11/04/2023) Leitura  Carta aberta das famílias em frente ao CFOAB</a:t>
            </a:r>
            <a:endPar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endParaRPr>
          </a:p>
          <a:p>
            <a:pPr marL="342900" lvl="0" indent="-342900" algn="just">
              <a:lnSpc>
                <a:spcPct val="150000"/>
              </a:lnSpc>
              <a:buFont typeface="Symbol" panose="05050102010706020507" pitchFamily="18" charset="2"/>
              <a:buChar char=""/>
            </a:pPr>
            <a:endPar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endParaRPr>
          </a:p>
        </p:txBody>
      </p:sp>
      <p:sp>
        <p:nvSpPr>
          <p:cNvPr id="4" name="CaixaDeTexto 3">
            <a:extLst>
              <a:ext uri="{FF2B5EF4-FFF2-40B4-BE49-F238E27FC236}">
                <a16:creationId xmlns:a16="http://schemas.microsoft.com/office/drawing/2014/main" id="{A32C13FA-A9EA-4423-9136-BC8A8F7116FF}"/>
              </a:ext>
            </a:extLst>
          </p:cNvPr>
          <p:cNvSpPr txBox="1"/>
          <p:nvPr/>
        </p:nvSpPr>
        <p:spPr>
          <a:xfrm>
            <a:off x="881880" y="1616709"/>
            <a:ext cx="9462270" cy="621324"/>
          </a:xfrm>
          <a:prstGeom prst="rect">
            <a:avLst/>
          </a:prstGeom>
          <a:noFill/>
        </p:spPr>
        <p:txBody>
          <a:bodyPr wrap="square">
            <a:spAutoFit/>
          </a:bodyPr>
          <a:lstStyle/>
          <a:p>
            <a:pPr lvl="0" algn="ctr">
              <a:lnSpc>
                <a:spcPct val="150000"/>
              </a:lnSpc>
            </a:pPr>
            <a:r>
              <a:rPr lang="pt-BR" sz="2500" b="1" u="sng" dirty="0">
                <a:solidFill>
                  <a:srgbClr val="000000"/>
                </a:solidFill>
                <a:latin typeface="Adobe Garamond Pro" panose="02020502060506020403" pitchFamily="18" charset="0"/>
                <a:ea typeface="Times New Roman" panose="02020603050405020304" pitchFamily="18" charset="0"/>
                <a:cs typeface="DokChampa" panose="020B0604020202020204" pitchFamily="34" charset="-34"/>
              </a:rPr>
              <a:t>Órgãos de Direitos Humanos Acionados</a:t>
            </a:r>
            <a:endParaRPr lang="pt-BR" sz="2500" b="1" u="sng" dirty="0">
              <a:solidFill>
                <a:srgbClr val="000000"/>
              </a:solidFill>
              <a:latin typeface="Adobe Garamond Pro" panose="02020502060506020403" pitchFamily="18" charset="0"/>
              <a:ea typeface="Calibri" panose="020F0502020204030204" pitchFamily="34" charset="0"/>
              <a:cs typeface="DokChampa" panose="020B0604020202020204" pitchFamily="34" charset="-34"/>
            </a:endParaRPr>
          </a:p>
        </p:txBody>
      </p:sp>
    </p:spTree>
    <p:extLst>
      <p:ext uri="{BB962C8B-B14F-4D97-AF65-F5344CB8AC3E}">
        <p14:creationId xmlns:p14="http://schemas.microsoft.com/office/powerpoint/2010/main" val="2426080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AB5F7C-5BDD-474A-8C69-952C85B389CA}"/>
              </a:ext>
            </a:extLst>
          </p:cNvPr>
          <p:cNvSpPr>
            <a:spLocks noGrp="1"/>
          </p:cNvSpPr>
          <p:nvPr>
            <p:ph type="ctrTitle"/>
          </p:nvPr>
        </p:nvSpPr>
        <p:spPr>
          <a:xfrm>
            <a:off x="1975293" y="984934"/>
            <a:ext cx="7275443" cy="631775"/>
          </a:xfrm>
        </p:spPr>
        <p:txBody>
          <a:bodyPr/>
          <a:lstStyle/>
          <a:p>
            <a:pPr algn="ctr"/>
            <a:r>
              <a:rPr lang="pt-BR" sz="3000" b="1" dirty="0">
                <a:solidFill>
                  <a:schemeClr val="tx1"/>
                </a:solidFill>
              </a:rPr>
              <a:t>CADÊ A OAB</a:t>
            </a:r>
            <a:r>
              <a:rPr lang="pt-BR" sz="10000" b="1" dirty="0">
                <a:solidFill>
                  <a:schemeClr val="tx1"/>
                </a:solidFill>
              </a:rPr>
              <a:t>?</a:t>
            </a:r>
            <a:endParaRPr lang="pt-BR" sz="10000" b="1" dirty="0">
              <a:solidFill>
                <a:srgbClr val="699841"/>
              </a:solidFill>
            </a:endParaRPr>
          </a:p>
        </p:txBody>
      </p:sp>
      <p:sp>
        <p:nvSpPr>
          <p:cNvPr id="8" name="CaixaDeTexto 7">
            <a:extLst>
              <a:ext uri="{FF2B5EF4-FFF2-40B4-BE49-F238E27FC236}">
                <a16:creationId xmlns:a16="http://schemas.microsoft.com/office/drawing/2014/main" id="{806849FF-2751-41F6-B04A-873DF5F3C50A}"/>
              </a:ext>
            </a:extLst>
          </p:cNvPr>
          <p:cNvSpPr txBox="1"/>
          <p:nvPr/>
        </p:nvSpPr>
        <p:spPr>
          <a:xfrm>
            <a:off x="273617" y="1549332"/>
            <a:ext cx="11336757" cy="5439566"/>
          </a:xfrm>
          <a:prstGeom prst="rect">
            <a:avLst/>
          </a:prstGeom>
          <a:noFill/>
        </p:spPr>
        <p:txBody>
          <a:bodyPr wrap="square">
            <a:spAutoFit/>
          </a:bodyPr>
          <a:lstStyle/>
          <a:p>
            <a:pPr algn="just">
              <a:lnSpc>
                <a:spcPct val="150000"/>
              </a:lnSpc>
            </a:pPr>
            <a:endPar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endParaRPr>
          </a:p>
          <a:p>
            <a:pPr marL="342900" lvl="0" indent="-342900" algn="just">
              <a:lnSpc>
                <a:spcPct val="150000"/>
              </a:lnSpc>
              <a:buFont typeface="Symbol" panose="05050102010706020507" pitchFamily="18" charset="2"/>
              <a:buChar char=""/>
            </a:pPr>
            <a:r>
              <a:rPr lang="pt-BR" sz="23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(07/03/23) Reunião com os presidentes da Comissão Nacional de Prerrogativas e Valorização da Advocacia, Dr. Ricardo Breier, Dra. Cristina Lourenço e Dra. Priscilla Lisboa;</a:t>
            </a:r>
          </a:p>
          <a:p>
            <a:pPr marL="342900" lvl="0" indent="-342900" algn="just">
              <a:lnSpc>
                <a:spcPct val="150000"/>
              </a:lnSpc>
              <a:buFont typeface="Symbol" panose="05050102010706020507" pitchFamily="18" charset="2"/>
              <a:buChar char=""/>
            </a:pPr>
            <a:r>
              <a:rPr lang="pt-BR" sz="23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49.0000.2023.002685-1(21/03/23) Comissão Nacional de Prerrogativas; (Sem resposta até o momento);</a:t>
            </a:r>
          </a:p>
          <a:p>
            <a:pPr marL="342900" lvl="0" indent="-342900" algn="just">
              <a:lnSpc>
                <a:spcPct val="150000"/>
              </a:lnSpc>
              <a:buFont typeface="Symbol" panose="05050102010706020507" pitchFamily="18" charset="2"/>
              <a:buChar char=""/>
            </a:pPr>
            <a:r>
              <a:rPr lang="pt-BR" sz="2300" dirty="0">
                <a:solidFill>
                  <a:srgbClr val="000000"/>
                </a:solidFill>
                <a:latin typeface="Adobe Garamond Pro" panose="02020502060506020403" pitchFamily="18" charset="0"/>
                <a:ea typeface="Times New Roman" panose="02020603050405020304" pitchFamily="18" charset="0"/>
                <a:cs typeface="DokChampa" panose="020B0604020202020204" pitchFamily="34" charset="-34"/>
              </a:rPr>
              <a:t>Entrega de relatório das violações na Frente Parlamentar da Advocacia</a:t>
            </a:r>
          </a:p>
          <a:p>
            <a:pPr marL="342900" lvl="0" indent="-342900" algn="just">
              <a:lnSpc>
                <a:spcPct val="150000"/>
              </a:lnSpc>
              <a:buFont typeface="Symbol" panose="05050102010706020507" pitchFamily="18" charset="2"/>
              <a:buChar char=""/>
            </a:pPr>
            <a:r>
              <a:rPr lang="pt-BR" sz="23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Entrega de relatórios no Evento EBAC</a:t>
            </a:r>
          </a:p>
          <a:p>
            <a:pPr marL="342900" lvl="0" indent="-342900" algn="just">
              <a:lnSpc>
                <a:spcPct val="150000"/>
              </a:lnSpc>
              <a:buFont typeface="Symbol" panose="05050102010706020507" pitchFamily="18" charset="2"/>
              <a:buChar char=""/>
            </a:pPr>
            <a:r>
              <a:rPr lang="pt-BR" sz="2300" dirty="0">
                <a:solidFill>
                  <a:srgbClr val="000000"/>
                </a:solidFill>
                <a:latin typeface="Adobe Garamond Pro" panose="02020502060506020403" pitchFamily="18" charset="0"/>
                <a:ea typeface="Times New Roman" panose="02020603050405020304" pitchFamily="18" charset="0"/>
                <a:cs typeface="DokChampa" panose="020B0604020202020204" pitchFamily="34" charset="-34"/>
              </a:rPr>
              <a:t>Reunião e entrega de Relatório a Ministra Rosa Weber.</a:t>
            </a:r>
          </a:p>
          <a:p>
            <a:pPr marL="342900" lvl="0" indent="-342900" algn="just">
              <a:lnSpc>
                <a:spcPct val="150000"/>
              </a:lnSpc>
              <a:buFont typeface="Symbol" panose="05050102010706020507" pitchFamily="18" charset="2"/>
              <a:buChar char=""/>
            </a:pPr>
            <a:r>
              <a:rPr lang="pt-BR" sz="23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28/04/2023 </a:t>
            </a:r>
            <a:r>
              <a:rPr lang="pt-BR" sz="2300" dirty="0">
                <a:solidFill>
                  <a:srgbClr val="000000"/>
                </a:solidFill>
                <a:latin typeface="Adobe Garamond Pro" panose="02020502060506020403" pitchFamily="18" charset="0"/>
                <a:ea typeface="Times New Roman" panose="02020603050405020304" pitchFamily="18" charset="0"/>
                <a:cs typeface="DokChampa" panose="020B0604020202020204" pitchFamily="34" charset="-34"/>
              </a:rPr>
              <a:t>– Fundação da ASFAV </a:t>
            </a:r>
            <a:endParaRPr lang="pt-BR" sz="23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endParaRPr>
          </a:p>
          <a:p>
            <a:pPr marL="342900" lvl="0" indent="-342900" algn="just">
              <a:lnSpc>
                <a:spcPct val="150000"/>
              </a:lnSpc>
              <a:buFont typeface="Symbol" panose="05050102010706020507" pitchFamily="18" charset="2"/>
              <a:buChar char=""/>
            </a:pPr>
            <a:endPar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endParaRPr>
          </a:p>
        </p:txBody>
      </p:sp>
      <p:sp>
        <p:nvSpPr>
          <p:cNvPr id="4" name="CaixaDeTexto 3">
            <a:extLst>
              <a:ext uri="{FF2B5EF4-FFF2-40B4-BE49-F238E27FC236}">
                <a16:creationId xmlns:a16="http://schemas.microsoft.com/office/drawing/2014/main" id="{A32C13FA-A9EA-4423-9136-BC8A8F7116FF}"/>
              </a:ext>
            </a:extLst>
          </p:cNvPr>
          <p:cNvSpPr txBox="1"/>
          <p:nvPr/>
        </p:nvSpPr>
        <p:spPr>
          <a:xfrm>
            <a:off x="881880" y="1616709"/>
            <a:ext cx="9462270" cy="621324"/>
          </a:xfrm>
          <a:prstGeom prst="rect">
            <a:avLst/>
          </a:prstGeom>
          <a:noFill/>
        </p:spPr>
        <p:txBody>
          <a:bodyPr wrap="square">
            <a:spAutoFit/>
          </a:bodyPr>
          <a:lstStyle/>
          <a:p>
            <a:pPr lvl="0" algn="ctr">
              <a:lnSpc>
                <a:spcPct val="150000"/>
              </a:lnSpc>
            </a:pPr>
            <a:r>
              <a:rPr lang="pt-BR" sz="2500" b="1" u="sng" dirty="0">
                <a:solidFill>
                  <a:srgbClr val="000000"/>
                </a:solidFill>
                <a:latin typeface="Adobe Garamond Pro" panose="02020502060506020403" pitchFamily="18" charset="0"/>
                <a:ea typeface="Times New Roman" panose="02020603050405020304" pitchFamily="18" charset="0"/>
                <a:cs typeface="DokChampa" panose="020B0604020202020204" pitchFamily="34" charset="-34"/>
              </a:rPr>
              <a:t>Protocolos de Denúncias de Violações de Prerrogativas</a:t>
            </a:r>
            <a:endParaRPr lang="pt-BR" sz="2500" b="1" u="sng" dirty="0">
              <a:solidFill>
                <a:srgbClr val="000000"/>
              </a:solidFill>
              <a:latin typeface="Adobe Garamond Pro" panose="02020502060506020403" pitchFamily="18" charset="0"/>
              <a:ea typeface="Calibri" panose="020F0502020204030204" pitchFamily="34" charset="0"/>
              <a:cs typeface="DokChampa" panose="020B0604020202020204" pitchFamily="34" charset="-34"/>
            </a:endParaRPr>
          </a:p>
        </p:txBody>
      </p:sp>
    </p:spTree>
    <p:extLst>
      <p:ext uri="{BB962C8B-B14F-4D97-AF65-F5344CB8AC3E}">
        <p14:creationId xmlns:p14="http://schemas.microsoft.com/office/powerpoint/2010/main" val="3591526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AB5F7C-5BDD-474A-8C69-952C85B389CA}"/>
              </a:ext>
            </a:extLst>
          </p:cNvPr>
          <p:cNvSpPr>
            <a:spLocks noGrp="1"/>
          </p:cNvSpPr>
          <p:nvPr>
            <p:ph type="ctrTitle"/>
          </p:nvPr>
        </p:nvSpPr>
        <p:spPr>
          <a:xfrm>
            <a:off x="1975293" y="868454"/>
            <a:ext cx="7275443" cy="631775"/>
          </a:xfrm>
        </p:spPr>
        <p:txBody>
          <a:bodyPr/>
          <a:lstStyle/>
          <a:p>
            <a:pPr algn="ctr"/>
            <a:r>
              <a:rPr lang="pt-BR" sz="3000" b="1" dirty="0">
                <a:solidFill>
                  <a:schemeClr val="tx1"/>
                </a:solidFill>
              </a:rPr>
              <a:t>OUTROS ÓRGÃOS ACIONADOS</a:t>
            </a:r>
            <a:endParaRPr lang="pt-BR" sz="10000" b="1" dirty="0">
              <a:solidFill>
                <a:srgbClr val="699841"/>
              </a:solidFill>
            </a:endParaRPr>
          </a:p>
        </p:txBody>
      </p:sp>
      <p:sp>
        <p:nvSpPr>
          <p:cNvPr id="9" name="CaixaDeTexto 8">
            <a:extLst>
              <a:ext uri="{FF2B5EF4-FFF2-40B4-BE49-F238E27FC236}">
                <a16:creationId xmlns:a16="http://schemas.microsoft.com/office/drawing/2014/main" id="{10C04787-B4BE-4CD5-A215-DB9B96F6E814}"/>
              </a:ext>
            </a:extLst>
          </p:cNvPr>
          <p:cNvSpPr txBox="1"/>
          <p:nvPr/>
        </p:nvSpPr>
        <p:spPr>
          <a:xfrm>
            <a:off x="732421" y="1769680"/>
            <a:ext cx="11336757" cy="4660891"/>
          </a:xfrm>
          <a:prstGeom prst="rect">
            <a:avLst/>
          </a:prstGeom>
          <a:noFill/>
        </p:spPr>
        <p:txBody>
          <a:bodyPr wrap="square">
            <a:spAutoFit/>
          </a:bodyPr>
          <a:lstStyle/>
          <a:p>
            <a:pPr marL="342900" lvl="0" indent="-342900" algn="just">
              <a:lnSpc>
                <a:spcPct val="150000"/>
              </a:lnSpc>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Secretaria de Administração Penitenciária (SEAPE-DF);</a:t>
            </a:r>
          </a:p>
          <a:p>
            <a:pPr marL="342900" lvl="0" indent="-342900" algn="just">
              <a:lnSpc>
                <a:spcPct val="150000"/>
              </a:lnSpc>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Governo do Distrito Federal (GDF)</a:t>
            </a:r>
            <a:r>
              <a:rPr lang="pt-BR" sz="2500" dirty="0">
                <a:solidFill>
                  <a:srgbClr val="000000"/>
                </a:solidFill>
                <a:latin typeface="Adobe Garamond Pro" panose="02020502060506020403" pitchFamily="18" charset="0"/>
                <a:ea typeface="Times New Roman" panose="02020603050405020304" pitchFamily="18" charset="0"/>
                <a:cs typeface="DokChampa" panose="020B0604020202020204" pitchFamily="34" charset="-34"/>
              </a:rPr>
              <a:t>;</a:t>
            </a:r>
          </a:p>
          <a:p>
            <a:pPr marL="342900" indent="-342900" algn="just">
              <a:lnSpc>
                <a:spcPct val="150000"/>
              </a:lnSpc>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Associação Brasileira dos Advogados Criminalistas (ABRACRIM);</a:t>
            </a:r>
          </a:p>
          <a:p>
            <a:pPr marL="342900" indent="-342900" algn="just">
              <a:lnSpc>
                <a:spcPct val="150000"/>
              </a:lnSpc>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Ministério Público (PGR);</a:t>
            </a:r>
          </a:p>
          <a:p>
            <a:pPr marL="342900" indent="-342900" algn="just">
              <a:lnSpc>
                <a:spcPct val="150000"/>
              </a:lnSpc>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Poder Legislativo Federal</a:t>
            </a:r>
            <a:r>
              <a:rPr lang="pt-BR" sz="2500" dirty="0">
                <a:solidFill>
                  <a:srgbClr val="000000"/>
                </a:solidFill>
                <a:latin typeface="Adobe Garamond Pro" panose="02020502060506020403" pitchFamily="18" charset="0"/>
                <a:ea typeface="Times New Roman" panose="02020603050405020304" pitchFamily="18" charset="0"/>
                <a:cs typeface="DokChampa" panose="020B0604020202020204" pitchFamily="34" charset="-34"/>
              </a:rPr>
              <a:t>;</a:t>
            </a:r>
          </a:p>
          <a:p>
            <a:pPr marL="342900" indent="-342900" algn="just">
              <a:lnSpc>
                <a:spcPct val="150000"/>
              </a:lnSpc>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Poder Executivo Federal;</a:t>
            </a:r>
          </a:p>
          <a:p>
            <a:pPr marL="342900" indent="-342900" algn="just">
              <a:lnSpc>
                <a:spcPct val="150000"/>
              </a:lnSpc>
              <a:buFont typeface="Symbol" panose="05050102010706020507" pitchFamily="18" charset="2"/>
              <a:buChar char=""/>
            </a:pP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Poder Judiciário</a:t>
            </a:r>
            <a:r>
              <a:rPr lang="pt-BR" sz="2500" dirty="0">
                <a:solidFill>
                  <a:srgbClr val="000000"/>
                </a:solidFill>
                <a:latin typeface="Adobe Garamond Pro" panose="02020502060506020403" pitchFamily="18" charset="0"/>
                <a:ea typeface="Times New Roman" panose="02020603050405020304" pitchFamily="18" charset="0"/>
                <a:cs typeface="DokChampa" panose="020B0604020202020204" pitchFamily="34" charset="-34"/>
              </a:rPr>
              <a:t>;</a:t>
            </a:r>
            <a:endParaRPr lang="pt-BR" sz="25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endPar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endParaRPr>
          </a:p>
        </p:txBody>
      </p:sp>
    </p:spTree>
    <p:extLst>
      <p:ext uri="{BB962C8B-B14F-4D97-AF65-F5344CB8AC3E}">
        <p14:creationId xmlns:p14="http://schemas.microsoft.com/office/powerpoint/2010/main" val="231630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AB5F7C-5BDD-474A-8C69-952C85B389CA}"/>
              </a:ext>
            </a:extLst>
          </p:cNvPr>
          <p:cNvSpPr>
            <a:spLocks noGrp="1"/>
          </p:cNvSpPr>
          <p:nvPr>
            <p:ph type="ctrTitle"/>
          </p:nvPr>
        </p:nvSpPr>
        <p:spPr>
          <a:xfrm>
            <a:off x="1652578" y="675861"/>
            <a:ext cx="7275443" cy="631775"/>
          </a:xfrm>
        </p:spPr>
        <p:txBody>
          <a:bodyPr/>
          <a:lstStyle/>
          <a:p>
            <a:pPr algn="ctr"/>
            <a:r>
              <a:rPr lang="pt-BR" sz="3000" b="1" dirty="0">
                <a:solidFill>
                  <a:schemeClr val="tx1"/>
                </a:solidFill>
              </a:rPr>
              <a:t>DAS VIOLAÇÕES DE DIREITOS HUMANOS</a:t>
            </a:r>
            <a:br>
              <a:rPr lang="pt-BR" sz="3000" b="1" dirty="0">
                <a:solidFill>
                  <a:schemeClr val="tx1"/>
                </a:solidFill>
              </a:rPr>
            </a:br>
            <a:endParaRPr lang="pt-BR" sz="3000" b="1" dirty="0">
              <a:solidFill>
                <a:srgbClr val="FF0000"/>
              </a:solidFill>
            </a:endParaRPr>
          </a:p>
        </p:txBody>
      </p:sp>
      <p:sp>
        <p:nvSpPr>
          <p:cNvPr id="11" name="CaixaDeTexto 10">
            <a:extLst>
              <a:ext uri="{FF2B5EF4-FFF2-40B4-BE49-F238E27FC236}">
                <a16:creationId xmlns:a16="http://schemas.microsoft.com/office/drawing/2014/main" id="{8E70D9F1-C07C-4D47-801F-B7126D977E8D}"/>
              </a:ext>
            </a:extLst>
          </p:cNvPr>
          <p:cNvSpPr txBox="1"/>
          <p:nvPr/>
        </p:nvSpPr>
        <p:spPr>
          <a:xfrm>
            <a:off x="906512" y="1679866"/>
            <a:ext cx="8767573" cy="1775486"/>
          </a:xfrm>
          <a:prstGeom prst="rect">
            <a:avLst/>
          </a:prstGeom>
          <a:noFill/>
        </p:spPr>
        <p:txBody>
          <a:bodyPr wrap="square">
            <a:spAutoFit/>
          </a:bodyPr>
          <a:lstStyle/>
          <a:p>
            <a:pPr lvl="0" algn="just">
              <a:lnSpc>
                <a:spcPct val="150000"/>
              </a:lnSpc>
            </a:pPr>
            <a:r>
              <a:rPr lang="pt-BR" sz="2500" dirty="0">
                <a:solidFill>
                  <a:srgbClr val="000000"/>
                </a:solidFill>
                <a:latin typeface="Adobe Garamond Pro" panose="02020502060506020403" pitchFamily="18" charset="0"/>
                <a:ea typeface="Times New Roman" panose="02020603050405020304" pitchFamily="18" charset="0"/>
                <a:cs typeface="DokChampa" panose="020B0604020202020204" pitchFamily="34" charset="-34"/>
              </a:rPr>
              <a:t>C</a:t>
            </a: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onceito </a:t>
            </a:r>
            <a:r>
              <a:rPr lang="pt-BR" sz="2500" dirty="0">
                <a:solidFill>
                  <a:srgbClr val="000000"/>
                </a:solidFill>
                <a:latin typeface="Adobe Garamond Pro" panose="02020502060506020403" pitchFamily="18" charset="0"/>
                <a:ea typeface="Times New Roman" panose="02020603050405020304" pitchFamily="18" charset="0"/>
                <a:cs typeface="DokChampa" panose="020B0604020202020204" pitchFamily="34" charset="-34"/>
              </a:rPr>
              <a:t>j</a:t>
            </a:r>
            <a:r>
              <a:rPr lang="pt-BR" sz="25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urídico de Tortura, segundo a Convenção Interamericana para Prevenir e Punir a Tortura, da qual o Brasil é signatário. (Decreto n° 98.386/89):</a:t>
            </a:r>
            <a:endParaRPr lang="pt-BR" sz="2500" b="1" dirty="0">
              <a:solidFill>
                <a:srgbClr val="000000"/>
              </a:solidFill>
              <a:latin typeface="Adobe Garamond Pro" panose="02020502060506020403" pitchFamily="18" charset="0"/>
              <a:ea typeface="Calibri" panose="020F0502020204030204" pitchFamily="34" charset="0"/>
              <a:cs typeface="DokChampa" panose="020B0604020202020204" pitchFamily="34" charset="-34"/>
            </a:endParaRPr>
          </a:p>
        </p:txBody>
      </p:sp>
      <p:sp>
        <p:nvSpPr>
          <p:cNvPr id="5" name="CaixaDeTexto 4">
            <a:extLst>
              <a:ext uri="{FF2B5EF4-FFF2-40B4-BE49-F238E27FC236}">
                <a16:creationId xmlns:a16="http://schemas.microsoft.com/office/drawing/2014/main" id="{C8B1C782-5F23-44DC-90F1-4E0EBA184FE7}"/>
              </a:ext>
            </a:extLst>
          </p:cNvPr>
          <p:cNvSpPr txBox="1"/>
          <p:nvPr/>
        </p:nvSpPr>
        <p:spPr>
          <a:xfrm>
            <a:off x="1652578" y="3627594"/>
            <a:ext cx="7504673" cy="2554545"/>
          </a:xfrm>
          <a:prstGeom prst="rect">
            <a:avLst/>
          </a:prstGeom>
          <a:noFill/>
        </p:spPr>
        <p:txBody>
          <a:bodyPr wrap="square">
            <a:spAutoFit/>
          </a:bodyPr>
          <a:lstStyle/>
          <a:p>
            <a:pPr algn="just"/>
            <a:r>
              <a:rPr lang="pt-BR" sz="2000" i="1"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Para os efeitos desta Convenção, entender-se-á por tortura todo ato pelo qual são infligidos intencionalmente a uma pessoa penas ou sofrimentos físicos ou mentais, com fins de investigação criminal, como meio de intimidação, como castigo pessoal, como medida preventiva, como pena ou com qualquer outro fim. Entender-se-á também como tortura a aplicação, sobre uma pessoa, de métodos tendentes a anular a personalidade da vítima, ou a diminuir sua capacidade física ou mental, embora não causem dor física ou angústia psíquica.</a:t>
            </a:r>
            <a:endParaRPr lang="pt-BR" sz="2000" i="1" dirty="0"/>
          </a:p>
        </p:txBody>
      </p:sp>
    </p:spTree>
    <p:extLst>
      <p:ext uri="{BB962C8B-B14F-4D97-AF65-F5344CB8AC3E}">
        <p14:creationId xmlns:p14="http://schemas.microsoft.com/office/powerpoint/2010/main" val="2103032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8436164B-0C2F-4CC8-A815-E9AE14B3F49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372140" y="1613246"/>
            <a:ext cx="5244754" cy="5244754"/>
          </a:xfrm>
          <a:prstGeom prst="rect">
            <a:avLst/>
          </a:prstGeom>
          <a:noFill/>
          <a:ln>
            <a:noFill/>
          </a:ln>
        </p:spPr>
      </p:pic>
      <p:sp>
        <p:nvSpPr>
          <p:cNvPr id="11" name="Título 1">
            <a:extLst>
              <a:ext uri="{FF2B5EF4-FFF2-40B4-BE49-F238E27FC236}">
                <a16:creationId xmlns:a16="http://schemas.microsoft.com/office/drawing/2014/main" id="{01BB6FF1-9497-4DCF-ADD2-AC2EF7938E28}"/>
              </a:ext>
            </a:extLst>
          </p:cNvPr>
          <p:cNvSpPr txBox="1">
            <a:spLocks/>
          </p:cNvSpPr>
          <p:nvPr/>
        </p:nvSpPr>
        <p:spPr>
          <a:xfrm>
            <a:off x="1356795" y="550402"/>
            <a:ext cx="7275443" cy="63177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07000"/>
              </a:lnSpc>
              <a:spcAft>
                <a:spcPts val="800"/>
              </a:spcAft>
            </a:pPr>
            <a:r>
              <a:rPr lang="pt-BR" sz="3000" b="1" spc="1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Acesse o Relatório Detalhado de Violações</a:t>
            </a:r>
            <a:endParaRPr lang="pt-BR" sz="3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t-BR" sz="3000" b="1" spc="1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e os anexos através deste QR Code:</a:t>
            </a:r>
            <a:endParaRPr lang="pt-BR"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5332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F9E2F0-15C8-3087-0262-0B7CEFEB70F0}"/>
              </a:ext>
            </a:extLst>
          </p:cNvPr>
          <p:cNvSpPr>
            <a:spLocks noGrp="1"/>
          </p:cNvSpPr>
          <p:nvPr>
            <p:ph type="title"/>
          </p:nvPr>
        </p:nvSpPr>
        <p:spPr/>
        <p:txBody>
          <a:bodyPr/>
          <a:lstStyle/>
          <a:p>
            <a:pPr algn="ctr"/>
            <a:r>
              <a:rPr lang="pt-BR" b="1" dirty="0">
                <a:solidFill>
                  <a:schemeClr val="tx1"/>
                </a:solidFill>
              </a:rPr>
              <a:t>PRISÕES DO DIA 08/01</a:t>
            </a:r>
          </a:p>
        </p:txBody>
      </p:sp>
      <p:sp>
        <p:nvSpPr>
          <p:cNvPr id="3" name="Espaço Reservado para Conteúdo 2">
            <a:extLst>
              <a:ext uri="{FF2B5EF4-FFF2-40B4-BE49-F238E27FC236}">
                <a16:creationId xmlns:a16="http://schemas.microsoft.com/office/drawing/2014/main" id="{40B8026D-0470-BEEA-D931-4A87EA3C3A18}"/>
              </a:ext>
            </a:extLst>
          </p:cNvPr>
          <p:cNvSpPr>
            <a:spLocks noGrp="1"/>
          </p:cNvSpPr>
          <p:nvPr>
            <p:ph idx="1"/>
          </p:nvPr>
        </p:nvSpPr>
        <p:spPr>
          <a:xfrm>
            <a:off x="677334" y="1776276"/>
            <a:ext cx="8596668" cy="3880773"/>
          </a:xfrm>
        </p:spPr>
        <p:txBody>
          <a:bodyPr>
            <a:normAutofit/>
          </a:bodyPr>
          <a:lstStyle/>
          <a:p>
            <a:r>
              <a:rPr lang="pt-BR" sz="2500" dirty="0">
                <a:solidFill>
                  <a:schemeClr val="tx1"/>
                </a:solidFill>
                <a:latin typeface="Adobe Garamond Pro" panose="02020502060506020403" pitchFamily="18" charset="0"/>
              </a:rPr>
              <a:t>Prisão em massa, todos que estavam dentro dos prédios foram presos, sem qualquer individualização.</a:t>
            </a:r>
          </a:p>
          <a:p>
            <a:r>
              <a:rPr lang="pt-BR" sz="2500" dirty="0">
                <a:solidFill>
                  <a:schemeClr val="tx1"/>
                </a:solidFill>
                <a:latin typeface="Adobe Garamond Pro" panose="02020502060506020403" pitchFamily="18" charset="0"/>
              </a:rPr>
              <a:t>Prisões do Palacio do Planalto e Congresso</a:t>
            </a:r>
          </a:p>
          <a:p>
            <a:r>
              <a:rPr lang="pt-BR" sz="2500" dirty="0">
                <a:solidFill>
                  <a:schemeClr val="tx1"/>
                </a:solidFill>
                <a:latin typeface="Adobe Garamond Pro" panose="02020502060506020403" pitchFamily="18" charset="0"/>
              </a:rPr>
              <a:t>Foram encaminhados a delegacia e passaram a noite lá</a:t>
            </a:r>
          </a:p>
          <a:p>
            <a:r>
              <a:rPr lang="pt-BR" sz="2500" dirty="0">
                <a:solidFill>
                  <a:schemeClr val="tx1"/>
                </a:solidFill>
                <a:latin typeface="Adobe Garamond Pro" panose="02020502060506020403" pitchFamily="18" charset="0"/>
              </a:rPr>
              <a:t>Por volta de 10h da manha foram encaminhados para o Presidio da Papuda e Colmeia</a:t>
            </a:r>
          </a:p>
          <a:p>
            <a:r>
              <a:rPr lang="pt-BR" sz="2500" dirty="0">
                <a:solidFill>
                  <a:schemeClr val="tx1"/>
                </a:solidFill>
                <a:latin typeface="Adobe Garamond Pro" panose="02020502060506020403" pitchFamily="18" charset="0"/>
              </a:rPr>
              <a:t>Chegada aos presídios</a:t>
            </a:r>
          </a:p>
          <a:p>
            <a:r>
              <a:rPr lang="pt-BR" sz="2500" dirty="0">
                <a:solidFill>
                  <a:schemeClr val="tx1"/>
                </a:solidFill>
                <a:latin typeface="Adobe Garamond Pro" panose="02020502060506020403" pitchFamily="18" charset="0"/>
              </a:rPr>
              <a:t>Vacinação </a:t>
            </a:r>
          </a:p>
          <a:p>
            <a:endParaRPr lang="pt-BR" sz="2500" dirty="0">
              <a:solidFill>
                <a:schemeClr val="tx1"/>
              </a:solidFill>
              <a:latin typeface="Adobe Garamond Pro" panose="02020502060506020403" pitchFamily="18" charset="0"/>
            </a:endParaRPr>
          </a:p>
        </p:txBody>
      </p:sp>
    </p:spTree>
    <p:extLst>
      <p:ext uri="{BB962C8B-B14F-4D97-AF65-F5344CB8AC3E}">
        <p14:creationId xmlns:p14="http://schemas.microsoft.com/office/powerpoint/2010/main" val="3103177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AB5F7C-5BDD-474A-8C69-952C85B389CA}"/>
              </a:ext>
            </a:extLst>
          </p:cNvPr>
          <p:cNvSpPr>
            <a:spLocks noGrp="1"/>
          </p:cNvSpPr>
          <p:nvPr>
            <p:ph type="ctrTitle"/>
          </p:nvPr>
        </p:nvSpPr>
        <p:spPr>
          <a:xfrm>
            <a:off x="1652578" y="675861"/>
            <a:ext cx="7275443" cy="631775"/>
          </a:xfrm>
        </p:spPr>
        <p:txBody>
          <a:bodyPr/>
          <a:lstStyle/>
          <a:p>
            <a:pPr algn="ctr"/>
            <a:r>
              <a:rPr lang="pt-BR" sz="3000" b="1" dirty="0">
                <a:solidFill>
                  <a:schemeClr val="tx1"/>
                </a:solidFill>
              </a:rPr>
              <a:t>DAS VIOLAÇÕES DE DIREITOS HUMANOS</a:t>
            </a:r>
            <a:endParaRPr lang="pt-BR" sz="3000" b="1" dirty="0">
              <a:solidFill>
                <a:srgbClr val="699841"/>
              </a:solidFill>
            </a:endParaRPr>
          </a:p>
        </p:txBody>
      </p:sp>
      <p:sp>
        <p:nvSpPr>
          <p:cNvPr id="11" name="CaixaDeTexto 10">
            <a:extLst>
              <a:ext uri="{FF2B5EF4-FFF2-40B4-BE49-F238E27FC236}">
                <a16:creationId xmlns:a16="http://schemas.microsoft.com/office/drawing/2014/main" id="{8E70D9F1-C07C-4D47-801F-B7126D977E8D}"/>
              </a:ext>
            </a:extLst>
          </p:cNvPr>
          <p:cNvSpPr txBox="1"/>
          <p:nvPr/>
        </p:nvSpPr>
        <p:spPr>
          <a:xfrm>
            <a:off x="906510" y="1281772"/>
            <a:ext cx="8767573" cy="621324"/>
          </a:xfrm>
          <a:prstGeom prst="rect">
            <a:avLst/>
          </a:prstGeom>
          <a:noFill/>
        </p:spPr>
        <p:txBody>
          <a:bodyPr wrap="square">
            <a:spAutoFit/>
          </a:bodyPr>
          <a:lstStyle/>
          <a:p>
            <a:pPr lvl="0" algn="ctr">
              <a:lnSpc>
                <a:spcPct val="150000"/>
              </a:lnSpc>
            </a:pPr>
            <a:r>
              <a:rPr lang="pt-BR" sz="2500" b="1" u="sng" dirty="0">
                <a:solidFill>
                  <a:srgbClr val="000000"/>
                </a:solidFill>
                <a:latin typeface="Adobe Garamond Pro" panose="02020502060506020403" pitchFamily="18" charset="0"/>
                <a:ea typeface="Times New Roman" panose="02020603050405020304" pitchFamily="18" charset="0"/>
                <a:cs typeface="DokChampa" panose="020B0604020202020204" pitchFamily="34" charset="-34"/>
              </a:rPr>
              <a:t>Dos abusos cometidos pela Polícia Federal</a:t>
            </a:r>
            <a:endParaRPr lang="pt-BR" sz="2500" b="1" u="sng" dirty="0">
              <a:solidFill>
                <a:srgbClr val="000000"/>
              </a:solidFill>
              <a:latin typeface="Adobe Garamond Pro" panose="02020502060506020403" pitchFamily="18" charset="0"/>
              <a:ea typeface="Calibri" panose="020F0502020204030204" pitchFamily="34" charset="0"/>
              <a:cs typeface="DokChampa" panose="020B0604020202020204" pitchFamily="34" charset="-34"/>
            </a:endParaRPr>
          </a:p>
        </p:txBody>
      </p:sp>
      <p:sp>
        <p:nvSpPr>
          <p:cNvPr id="8" name="CaixaDeTexto 7">
            <a:extLst>
              <a:ext uri="{FF2B5EF4-FFF2-40B4-BE49-F238E27FC236}">
                <a16:creationId xmlns:a16="http://schemas.microsoft.com/office/drawing/2014/main" id="{806849FF-2751-41F6-B04A-873DF5F3C50A}"/>
              </a:ext>
            </a:extLst>
          </p:cNvPr>
          <p:cNvSpPr txBox="1"/>
          <p:nvPr/>
        </p:nvSpPr>
        <p:spPr>
          <a:xfrm>
            <a:off x="906510" y="1946078"/>
            <a:ext cx="10504440" cy="1900520"/>
          </a:xfrm>
          <a:prstGeom prst="rect">
            <a:avLst/>
          </a:prstGeom>
          <a:noFill/>
        </p:spPr>
        <p:txBody>
          <a:bodyPr wrap="square">
            <a:spAutoFit/>
          </a:bodyPr>
          <a:lstStyle/>
          <a:p>
            <a:pPr marL="342900" lvl="0" indent="-342900" algn="just">
              <a:lnSpc>
                <a:spcPct val="150000"/>
              </a:lnSpc>
              <a:buFont typeface="Symbol" panose="05050102010706020507" pitchFamily="18" charset="2"/>
              <a:buChar char=""/>
            </a:pPr>
            <a:r>
              <a:rPr lang="pt-BR" sz="2000" dirty="0">
                <a:effectLst/>
                <a:latin typeface="Adobe Garamond Pro" panose="02020502060506020403" pitchFamily="18" charset="0"/>
                <a:ea typeface="Times New Roman" panose="02020603050405020304" pitchFamily="18" charset="0"/>
                <a:cs typeface="DokChampa" panose="020B0604020202020204" pitchFamily="34" charset="-34"/>
              </a:rPr>
              <a:t>Usaram de ardil para embarcar as pessoas (cumprindo ordem de prisão emanada pelo Presidente Lula e não pelo Min. Alexandre de Moraes, conforme confessou o Gen. Dutra);</a:t>
            </a:r>
          </a:p>
          <a:p>
            <a:pPr marL="342900" lvl="0" indent="-342900" algn="just">
              <a:lnSpc>
                <a:spcPct val="150000"/>
              </a:lnSpc>
              <a:buFont typeface="Symbol" panose="05050102010706020507" pitchFamily="18" charset="2"/>
              <a:buChar char=""/>
            </a:pPr>
            <a:r>
              <a:rPr lang="pt-BR" sz="20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rPr>
              <a:t>Pessoas em ônibus sem acesso a alimentação e banheiros;</a:t>
            </a:r>
            <a:endParaRPr lang="pt-BR" sz="2000" dirty="0">
              <a:solidFill>
                <a:srgbClr val="000000"/>
              </a:solidFill>
              <a:latin typeface="Adobe Garamond Pro" panose="02020502060506020403" pitchFamily="18" charset="0"/>
              <a:ea typeface="Times New Roman" panose="02020603050405020304" pitchFamily="18" charset="0"/>
              <a:cs typeface="Times New Roman" panose="02020603050405020304" pitchFamily="18" charset="0"/>
            </a:endParaRPr>
          </a:p>
          <a:p>
            <a:pPr marL="342900" lvl="0" indent="-342900" algn="just">
              <a:lnSpc>
                <a:spcPct val="150000"/>
              </a:lnSpc>
              <a:buFont typeface="Symbol" panose="05050102010706020507" pitchFamily="18" charset="2"/>
              <a:buChar char=""/>
            </a:pPr>
            <a:endParaRPr lang="pt-BR" sz="2000" dirty="0">
              <a:solidFill>
                <a:srgbClr val="000000"/>
              </a:solidFill>
              <a:effectLst/>
              <a:latin typeface="Adobe Garamond Pro" panose="02020502060506020403" pitchFamily="18" charset="0"/>
              <a:ea typeface="Times New Roman" panose="02020603050405020304" pitchFamily="18" charset="0"/>
              <a:cs typeface="DokChampa" panose="020B0604020202020204" pitchFamily="34" charset="-34"/>
            </a:endParaRPr>
          </a:p>
        </p:txBody>
      </p:sp>
      <p:pic>
        <p:nvPicPr>
          <p:cNvPr id="4" name="Imagem 3">
            <a:extLst>
              <a:ext uri="{FF2B5EF4-FFF2-40B4-BE49-F238E27FC236}">
                <a16:creationId xmlns:a16="http://schemas.microsoft.com/office/drawing/2014/main" id="{E651CB2B-E95B-43BB-9D50-166FF95C431E}"/>
              </a:ext>
            </a:extLst>
          </p:cNvPr>
          <p:cNvPicPr>
            <a:picLocks noChangeAspect="1"/>
          </p:cNvPicPr>
          <p:nvPr/>
        </p:nvPicPr>
        <p:blipFill>
          <a:blip r:embed="rId2"/>
          <a:stretch>
            <a:fillRect/>
          </a:stretch>
        </p:blipFill>
        <p:spPr>
          <a:xfrm>
            <a:off x="3000375" y="3643538"/>
            <a:ext cx="5781675" cy="3028497"/>
          </a:xfrm>
          <a:prstGeom prst="rect">
            <a:avLst/>
          </a:prstGeom>
        </p:spPr>
      </p:pic>
    </p:spTree>
    <p:extLst>
      <p:ext uri="{BB962C8B-B14F-4D97-AF65-F5344CB8AC3E}">
        <p14:creationId xmlns:p14="http://schemas.microsoft.com/office/powerpoint/2010/main" val="51479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ÍDEO">
            <a:hlinkClick r:id="" action="ppaction://media"/>
            <a:extLst>
              <a:ext uri="{FF2B5EF4-FFF2-40B4-BE49-F238E27FC236}">
                <a16:creationId xmlns:a16="http://schemas.microsoft.com/office/drawing/2014/main" id="{32CF5D85-F970-4695-BB58-F6F32F2174C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8019"/>
          <a:stretch/>
        </p:blipFill>
        <p:spPr>
          <a:xfrm>
            <a:off x="4478337" y="274982"/>
            <a:ext cx="3235325" cy="6308035"/>
          </a:xfrm>
          <a:prstGeom prst="rect">
            <a:avLst/>
          </a:prstGeom>
        </p:spPr>
      </p:pic>
    </p:spTree>
    <p:extLst>
      <p:ext uri="{BB962C8B-B14F-4D97-AF65-F5344CB8AC3E}">
        <p14:creationId xmlns:p14="http://schemas.microsoft.com/office/powerpoint/2010/main" val="384359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0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Agrupar 8">
            <a:extLst>
              <a:ext uri="{FF2B5EF4-FFF2-40B4-BE49-F238E27FC236}">
                <a16:creationId xmlns:a16="http://schemas.microsoft.com/office/drawing/2014/main" id="{AE7BB8A1-C1C2-49B7-9341-0BDAC419ACEA}"/>
              </a:ext>
            </a:extLst>
          </p:cNvPr>
          <p:cNvGrpSpPr/>
          <p:nvPr/>
        </p:nvGrpSpPr>
        <p:grpSpPr>
          <a:xfrm>
            <a:off x="1485900" y="1126551"/>
            <a:ext cx="9220200" cy="5257800"/>
            <a:chOff x="0" y="0"/>
            <a:chExt cx="3449955" cy="2200275"/>
          </a:xfrm>
        </p:grpSpPr>
        <p:pic>
          <p:nvPicPr>
            <p:cNvPr id="10" name="Imagem 9">
              <a:extLst>
                <a:ext uri="{FF2B5EF4-FFF2-40B4-BE49-F238E27FC236}">
                  <a16:creationId xmlns:a16="http://schemas.microsoft.com/office/drawing/2014/main" id="{1B32EC75-D4B8-4F25-9B60-5C5458ED72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2187"/>
            <a:stretch/>
          </p:blipFill>
          <p:spPr bwMode="auto">
            <a:xfrm>
              <a:off x="0" y="0"/>
              <a:ext cx="3449955" cy="2200275"/>
            </a:xfrm>
            <a:prstGeom prst="rect">
              <a:avLst/>
            </a:prstGeom>
            <a:noFill/>
            <a:ln>
              <a:solidFill>
                <a:schemeClr val="tx1"/>
              </a:solidFill>
            </a:ln>
            <a:extLst>
              <a:ext uri="{53640926-AAD7-44D8-BBD7-CCE9431645EC}">
                <a14:shadowObscured xmlns:a14="http://schemas.microsoft.com/office/drawing/2010/main"/>
              </a:ext>
            </a:extLst>
          </p:spPr>
        </p:pic>
        <p:sp>
          <p:nvSpPr>
            <p:cNvPr id="12" name="Elipse 11">
              <a:extLst>
                <a:ext uri="{FF2B5EF4-FFF2-40B4-BE49-F238E27FC236}">
                  <a16:creationId xmlns:a16="http://schemas.microsoft.com/office/drawing/2014/main" id="{06C4B8B2-B509-409B-AFA9-A73992FEED4B}"/>
                </a:ext>
              </a:extLst>
            </p:cNvPr>
            <p:cNvSpPr/>
            <p:nvPr/>
          </p:nvSpPr>
          <p:spPr>
            <a:xfrm>
              <a:off x="1447800" y="219075"/>
              <a:ext cx="1876425" cy="191452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p>
          </p:txBody>
        </p:sp>
      </p:grpSp>
      <p:sp>
        <p:nvSpPr>
          <p:cNvPr id="13" name="CaixaDeTexto 12">
            <a:extLst>
              <a:ext uri="{FF2B5EF4-FFF2-40B4-BE49-F238E27FC236}">
                <a16:creationId xmlns:a16="http://schemas.microsoft.com/office/drawing/2014/main" id="{6D4DF939-D688-48C4-8511-CC93F6CB1BA6}"/>
              </a:ext>
            </a:extLst>
          </p:cNvPr>
          <p:cNvSpPr txBox="1"/>
          <p:nvPr/>
        </p:nvSpPr>
        <p:spPr>
          <a:xfrm>
            <a:off x="1821921" y="257494"/>
            <a:ext cx="7924800" cy="1392561"/>
          </a:xfrm>
          <a:prstGeom prst="rect">
            <a:avLst/>
          </a:prstGeom>
          <a:noFill/>
        </p:spPr>
        <p:txBody>
          <a:bodyPr wrap="square">
            <a:spAutoFit/>
          </a:bodyPr>
          <a:lstStyle/>
          <a:p>
            <a:pPr marL="342900" lvl="0" indent="-342900" algn="ctr">
              <a:lnSpc>
                <a:spcPct val="150000"/>
              </a:lnSpc>
              <a:buFont typeface="Symbol" panose="05050102010706020507" pitchFamily="18" charset="2"/>
              <a:buChar char=""/>
            </a:pPr>
            <a:r>
              <a:rPr lang="pt-BR" sz="3000" dirty="0">
                <a:solidFill>
                  <a:srgbClr val="000000"/>
                </a:solidFill>
                <a:effectLst/>
                <a:latin typeface="Adobe Garamond Pro" panose="02020502060506020403" pitchFamily="18" charset="0"/>
                <a:ea typeface="Times New Roman" panose="02020603050405020304" pitchFamily="18" charset="0"/>
                <a:cs typeface="Times New Roman" panose="02020603050405020304" pitchFamily="18" charset="0"/>
              </a:rPr>
              <a:t>Banheiro </a:t>
            </a:r>
            <a:r>
              <a:rPr lang="pt-BR" sz="3000" dirty="0">
                <a:solidFill>
                  <a:srgbClr val="000000"/>
                </a:solidFill>
                <a:latin typeface="Adobe Garamond Pro" panose="02020502060506020403" pitchFamily="18" charset="0"/>
                <a:ea typeface="Times New Roman" panose="02020603050405020304" pitchFamily="18" charset="0"/>
                <a:cs typeface="Times New Roman" panose="02020603050405020304" pitchFamily="18" charset="0"/>
              </a:rPr>
              <a:t>i</a:t>
            </a:r>
            <a:r>
              <a:rPr lang="pt-BR" sz="3000" dirty="0">
                <a:solidFill>
                  <a:srgbClr val="000000"/>
                </a:solidFill>
                <a:effectLst/>
                <a:latin typeface="Adobe Garamond Pro" panose="02020502060506020403" pitchFamily="18" charset="0"/>
                <a:ea typeface="Times New Roman" panose="02020603050405020304" pitchFamily="18" charset="0"/>
                <a:cs typeface="Times New Roman" panose="02020603050405020304" pitchFamily="18" charset="0"/>
              </a:rPr>
              <a:t>mprovisado na Polícia Civil;</a:t>
            </a:r>
          </a:p>
          <a:p>
            <a:pPr marL="342900" lvl="0" indent="-342900" algn="ctr">
              <a:lnSpc>
                <a:spcPct val="150000"/>
              </a:lnSpc>
              <a:buFont typeface="Symbol" panose="05050102010706020507" pitchFamily="18" charset="2"/>
              <a:buChar char=""/>
            </a:pPr>
            <a:endParaRPr lang="pt-BR" sz="3000" dirty="0"/>
          </a:p>
        </p:txBody>
      </p:sp>
    </p:spTree>
    <p:extLst>
      <p:ext uri="{BB962C8B-B14F-4D97-AF65-F5344CB8AC3E}">
        <p14:creationId xmlns:p14="http://schemas.microsoft.com/office/powerpoint/2010/main" val="241902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A4D30034-0C15-44C8-95DE-84927D905DF1}"/>
              </a:ext>
            </a:extLst>
          </p:cNvPr>
          <p:cNvSpPr txBox="1"/>
          <p:nvPr/>
        </p:nvSpPr>
        <p:spPr>
          <a:xfrm>
            <a:off x="1085850" y="205149"/>
            <a:ext cx="8058150" cy="727122"/>
          </a:xfrm>
          <a:prstGeom prst="rect">
            <a:avLst/>
          </a:prstGeom>
          <a:noFill/>
        </p:spPr>
        <p:txBody>
          <a:bodyPr wrap="square">
            <a:spAutoFit/>
          </a:bodyPr>
          <a:lstStyle/>
          <a:p>
            <a:pPr marL="342900" lvl="0" indent="-342900" algn="ctr">
              <a:lnSpc>
                <a:spcPct val="150000"/>
              </a:lnSpc>
              <a:buFont typeface="Symbol" panose="05050102010706020507" pitchFamily="18" charset="2"/>
              <a:buChar char=""/>
            </a:pPr>
            <a:r>
              <a:rPr lang="pt-BR" sz="3000" dirty="0">
                <a:solidFill>
                  <a:srgbClr val="000000"/>
                </a:solidFill>
                <a:latin typeface="Adobe Garamond Pro" panose="02020502060506020403" pitchFamily="18" charset="0"/>
                <a:ea typeface="Times New Roman" panose="02020603050405020304" pitchFamily="18" charset="0"/>
                <a:cs typeface="Times New Roman" panose="02020603050405020304" pitchFamily="18" charset="0"/>
              </a:rPr>
              <a:t>Alimentação fornecida somente no final da tarde;</a:t>
            </a:r>
          </a:p>
        </p:txBody>
      </p:sp>
      <p:pic>
        <p:nvPicPr>
          <p:cNvPr id="4" name="00.7 ALIMENTO ÀS 16H00">
            <a:hlinkClick r:id="" action="ppaction://media"/>
            <a:extLst>
              <a:ext uri="{FF2B5EF4-FFF2-40B4-BE49-F238E27FC236}">
                <a16:creationId xmlns:a16="http://schemas.microsoft.com/office/drawing/2014/main" id="{30A8EEF2-741C-4689-A923-90562854A1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19500" y="1562100"/>
            <a:ext cx="3352800" cy="4267200"/>
          </a:xfrm>
          <a:prstGeom prst="rect">
            <a:avLst/>
          </a:prstGeom>
        </p:spPr>
      </p:pic>
    </p:spTree>
    <p:extLst>
      <p:ext uri="{BB962C8B-B14F-4D97-AF65-F5344CB8AC3E}">
        <p14:creationId xmlns:p14="http://schemas.microsoft.com/office/powerpoint/2010/main" val="241569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A4D30034-0C15-44C8-95DE-84927D905DF1}"/>
              </a:ext>
            </a:extLst>
          </p:cNvPr>
          <p:cNvSpPr txBox="1"/>
          <p:nvPr/>
        </p:nvSpPr>
        <p:spPr>
          <a:xfrm>
            <a:off x="1333500" y="357549"/>
            <a:ext cx="7715249" cy="2104679"/>
          </a:xfrm>
          <a:prstGeom prst="rect">
            <a:avLst/>
          </a:prstGeom>
          <a:noFill/>
        </p:spPr>
        <p:txBody>
          <a:bodyPr wrap="square">
            <a:spAutoFit/>
          </a:bodyPr>
          <a:lstStyle/>
          <a:p>
            <a:pPr marL="342900" lvl="0" indent="-342900" algn="ctr">
              <a:lnSpc>
                <a:spcPct val="150000"/>
              </a:lnSpc>
              <a:buFont typeface="Symbol" panose="05050102010706020507" pitchFamily="18" charset="2"/>
              <a:buChar char=""/>
            </a:pPr>
            <a:r>
              <a:rPr lang="pt-BR" sz="3000" dirty="0">
                <a:solidFill>
                  <a:srgbClr val="000000"/>
                </a:solidFill>
                <a:latin typeface="Adobe Garamond Pro" panose="02020502060506020403" pitchFamily="18" charset="0"/>
                <a:ea typeface="Times New Roman" panose="02020603050405020304" pitchFamily="18" charset="0"/>
                <a:cs typeface="Times New Roman" panose="02020603050405020304" pitchFamily="18" charset="0"/>
              </a:rPr>
              <a:t>Pessoas que passaram mal</a:t>
            </a:r>
          </a:p>
          <a:p>
            <a:pPr marL="342900" lvl="0" indent="-342900" algn="ctr">
              <a:lnSpc>
                <a:spcPct val="150000"/>
              </a:lnSpc>
              <a:buFont typeface="Symbol" panose="05050102010706020507" pitchFamily="18" charset="2"/>
              <a:buChar char=""/>
            </a:pPr>
            <a:r>
              <a:rPr lang="pt-BR" sz="3000" dirty="0">
                <a:solidFill>
                  <a:srgbClr val="000000"/>
                </a:solidFill>
                <a:latin typeface="Adobe Garamond Pro" panose="02020502060506020403" pitchFamily="18" charset="0"/>
                <a:ea typeface="Times New Roman" panose="02020603050405020304" pitchFamily="18" charset="0"/>
                <a:cs typeface="Times New Roman" panose="02020603050405020304" pitchFamily="18" charset="0"/>
              </a:rPr>
              <a:t>Ginásio galpão da Sede da PF </a:t>
            </a:r>
          </a:p>
          <a:p>
            <a:pPr lvl="0" algn="ctr">
              <a:lnSpc>
                <a:spcPct val="150000"/>
              </a:lnSpc>
            </a:pPr>
            <a:endParaRPr lang="pt-BR" sz="3000" dirty="0">
              <a:solidFill>
                <a:srgbClr val="000000"/>
              </a:solidFill>
              <a:latin typeface="Adobe Garamond Pro" panose="02020502060506020403" pitchFamily="18" charset="0"/>
              <a:ea typeface="Times New Roman" panose="02020603050405020304" pitchFamily="18" charset="0"/>
              <a:cs typeface="Times New Roman" panose="02020603050405020304" pitchFamily="18" charset="0"/>
            </a:endParaRPr>
          </a:p>
        </p:txBody>
      </p:sp>
      <p:pic>
        <p:nvPicPr>
          <p:cNvPr id="2" name="03 - SENHORA QUE PASSOU MAL">
            <a:hlinkClick r:id="" action="ppaction://media"/>
            <a:extLst>
              <a:ext uri="{FF2B5EF4-FFF2-40B4-BE49-F238E27FC236}">
                <a16:creationId xmlns:a16="http://schemas.microsoft.com/office/drawing/2014/main" id="{356ECEE7-C3A7-41C8-A672-378F22E331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97311" y="1928451"/>
            <a:ext cx="2587625" cy="4572000"/>
          </a:xfrm>
          <a:prstGeom prst="rect">
            <a:avLst/>
          </a:prstGeom>
        </p:spPr>
      </p:pic>
    </p:spTree>
    <p:extLst>
      <p:ext uri="{BB962C8B-B14F-4D97-AF65-F5344CB8AC3E}">
        <p14:creationId xmlns:p14="http://schemas.microsoft.com/office/powerpoint/2010/main" val="23309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A4D30034-0C15-44C8-95DE-84927D905DF1}"/>
              </a:ext>
            </a:extLst>
          </p:cNvPr>
          <p:cNvSpPr txBox="1"/>
          <p:nvPr/>
        </p:nvSpPr>
        <p:spPr>
          <a:xfrm>
            <a:off x="1771649" y="0"/>
            <a:ext cx="7562850" cy="727122"/>
          </a:xfrm>
          <a:prstGeom prst="rect">
            <a:avLst/>
          </a:prstGeom>
          <a:noFill/>
        </p:spPr>
        <p:txBody>
          <a:bodyPr wrap="square">
            <a:spAutoFit/>
          </a:bodyPr>
          <a:lstStyle/>
          <a:p>
            <a:pPr marL="342900" lvl="0" indent="-342900" algn="just">
              <a:lnSpc>
                <a:spcPct val="150000"/>
              </a:lnSpc>
              <a:buFont typeface="Symbol" panose="05050102010706020507" pitchFamily="18" charset="2"/>
              <a:buChar char=""/>
            </a:pPr>
            <a:r>
              <a:rPr lang="pt-BR" sz="3000" dirty="0">
                <a:solidFill>
                  <a:srgbClr val="000000"/>
                </a:solidFill>
                <a:latin typeface="Adobe Garamond Pro" panose="02020502060506020403" pitchFamily="18" charset="0"/>
                <a:ea typeface="Times New Roman" panose="02020603050405020304" pitchFamily="18" charset="0"/>
                <a:cs typeface="Times New Roman" panose="02020603050405020304" pitchFamily="18" charset="0"/>
              </a:rPr>
              <a:t>Condições em que as pessoas ficaram alojadas</a:t>
            </a:r>
          </a:p>
        </p:txBody>
      </p:sp>
      <p:pic>
        <p:nvPicPr>
          <p:cNvPr id="8" name="Imagem 7">
            <a:extLst>
              <a:ext uri="{FF2B5EF4-FFF2-40B4-BE49-F238E27FC236}">
                <a16:creationId xmlns:a16="http://schemas.microsoft.com/office/drawing/2014/main" id="{8F844F83-6E63-4994-B412-6025C9EFB1E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929359" y="169460"/>
            <a:ext cx="5247431" cy="6991350"/>
          </a:xfrm>
          <a:prstGeom prst="rect">
            <a:avLst/>
          </a:prstGeom>
          <a:noFill/>
          <a:ln>
            <a:solidFill>
              <a:schemeClr val="tx1"/>
            </a:solidFill>
          </a:ln>
        </p:spPr>
      </p:pic>
    </p:spTree>
    <p:extLst>
      <p:ext uri="{BB962C8B-B14F-4D97-AF65-F5344CB8AC3E}">
        <p14:creationId xmlns:p14="http://schemas.microsoft.com/office/powerpoint/2010/main" val="2378906283"/>
      </p:ext>
    </p:extLst>
  </p:cSld>
  <p:clrMapOvr>
    <a:masterClrMapping/>
  </p:clrMapOvr>
</p:sld>
</file>

<file path=ppt/theme/theme1.xml><?xml version="1.0" encoding="utf-8"?>
<a:theme xmlns:a="http://schemas.openxmlformats.org/drawingml/2006/main" name="Facetado">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E0887FD9040C204F87EC39845F05874E" ma:contentTypeVersion="15" ma:contentTypeDescription="Crie um novo documento." ma:contentTypeScope="" ma:versionID="62537b94286827851e873e498550330e">
  <xsd:schema xmlns:xsd="http://www.w3.org/2001/XMLSchema" xmlns:xs="http://www.w3.org/2001/XMLSchema" xmlns:p="http://schemas.microsoft.com/office/2006/metadata/properties" xmlns:ns2="1f365bd2-feed-416b-b864-ecb210e7e521" xmlns:ns3="4ed30330-3f89-47cb-a942-d2f50e46e163" targetNamespace="http://schemas.microsoft.com/office/2006/metadata/properties" ma:root="true" ma:fieldsID="a83cc2887987aaa19183d4ecb134d7dd" ns2:_="" ns3:_="">
    <xsd:import namespace="1f365bd2-feed-416b-b864-ecb210e7e521"/>
    <xsd:import namespace="4ed30330-3f89-47cb-a942-d2f50e46e163"/>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SearchProperties" minOccurs="0"/>
                <xsd:element ref="ns3:SharedWithUsers" minOccurs="0"/>
                <xsd:element ref="ns3:SharedWithDetail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365bd2-feed-416b-b864-ecb210e7e5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Marcações de imagem" ma:readOnly="false" ma:fieldId="{5cf76f15-5ced-4ddc-b409-7134ff3c332f}" ma:taxonomyMulti="true" ma:sspId="d2bda3a4-2e47-4d17-9188-24fd44e02579"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ternalName="MediaServiceDateTaken"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d30330-3f89-47cb-a942-d2f50e46e16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ed0274c-5df5-4d0d-9672-1097111a6e7f}" ma:internalName="TaxCatchAll" ma:showField="CatchAllData" ma:web="4ed30330-3f89-47cb-a942-d2f50e46e16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58EAF7-1A55-4E54-BC1B-2E4B2623D53B}"/>
</file>

<file path=customXml/itemProps2.xml><?xml version="1.0" encoding="utf-8"?>
<ds:datastoreItem xmlns:ds="http://schemas.openxmlformats.org/officeDocument/2006/customXml" ds:itemID="{A7FC557E-2B6B-40B4-9135-060D4B77B4F4}"/>
</file>

<file path=docProps/app.xml><?xml version="1.0" encoding="utf-8"?>
<Properties xmlns="http://schemas.openxmlformats.org/officeDocument/2006/extended-properties" xmlns:vt="http://schemas.openxmlformats.org/officeDocument/2006/docPropsVTypes">
  <Template>Facet</Template>
  <TotalTime>3802</TotalTime>
  <Words>887</Words>
  <Application>Microsoft Office PowerPoint</Application>
  <PresentationFormat>Widescreen</PresentationFormat>
  <Paragraphs>86</Paragraphs>
  <Slides>20</Slides>
  <Notes>1</Notes>
  <HiddenSlides>0</HiddenSlides>
  <MMClips>4</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20</vt:i4>
      </vt:variant>
    </vt:vector>
  </HeadingPairs>
  <TitlesOfParts>
    <vt:vector size="29" baseType="lpstr">
      <vt:lpstr>Adobe Garamond Pro</vt:lpstr>
      <vt:lpstr>Arial</vt:lpstr>
      <vt:lpstr>Calibri</vt:lpstr>
      <vt:lpstr>Segoe UI</vt:lpstr>
      <vt:lpstr>Segoe UI Light</vt:lpstr>
      <vt:lpstr>Symbol</vt:lpstr>
      <vt:lpstr>Trebuchet MS</vt:lpstr>
      <vt:lpstr>Wingdings 3</vt:lpstr>
      <vt:lpstr>Facetado</vt:lpstr>
      <vt:lpstr>AUDIÊNCIA PÚBLICA NO SENADO FEDERAL</vt:lpstr>
      <vt:lpstr>DAS VIOLAÇÕES DE DIREITOS HUMANOS </vt:lpstr>
      <vt:lpstr>PRISÕES DO DIA 08/01</vt:lpstr>
      <vt:lpstr>DAS VIOLAÇÕES DE DIREITOS HUMANOS</vt:lpstr>
      <vt:lpstr>Apresentação do PowerPoint</vt:lpstr>
      <vt:lpstr>Apresentação do PowerPoint</vt:lpstr>
      <vt:lpstr>Apresentação do PowerPoint</vt:lpstr>
      <vt:lpstr>Apresentação do PowerPoint</vt:lpstr>
      <vt:lpstr>Apresentação do PowerPoint</vt:lpstr>
      <vt:lpstr>Apresentação do PowerPoint</vt:lpstr>
      <vt:lpstr>DAS VIOLAÇÕES DE DIREITOS HUMANOS</vt:lpstr>
      <vt:lpstr>DAS VIOLAÇÕES DE DIREITOS HUMANOS</vt:lpstr>
      <vt:lpstr>AUDIÊNCIAS DE CUSTÓDIA</vt:lpstr>
      <vt:lpstr>DAS VIOLAÇÕES DE DIREITOS HUMANOS</vt:lpstr>
      <vt:lpstr>DAS VIOLAÇÕES DE DIREITOS HUMANOS</vt:lpstr>
      <vt:lpstr>DAS VIOLAÇÕES DE DIREITOS HUMANOS</vt:lpstr>
      <vt:lpstr>CADÊ OS DIREITOS HUMANOS?</vt:lpstr>
      <vt:lpstr>CADÊ A OAB?</vt:lpstr>
      <vt:lpstr>OUTROS ÓRGÃOS ACIONADOS</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Ezequiel</dc:creator>
  <cp:lastModifiedBy>Ezequiel</cp:lastModifiedBy>
  <cp:revision>9</cp:revision>
  <dcterms:created xsi:type="dcterms:W3CDTF">2023-06-21T20:09:03Z</dcterms:created>
  <dcterms:modified xsi:type="dcterms:W3CDTF">2023-07-13T16:16:37Z</dcterms:modified>
</cp:coreProperties>
</file>