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1"/>
  </p:notesMasterIdLst>
  <p:sldIdLst>
    <p:sldId id="272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0679" autoAdjust="0"/>
  </p:normalViewPr>
  <p:slideViewPr>
    <p:cSldViewPr snapToGrid="0">
      <p:cViewPr varScale="1">
        <p:scale>
          <a:sx n="102" d="100"/>
          <a:sy n="102" d="100"/>
        </p:scale>
        <p:origin x="178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4A250-5C6E-442C-90CF-5BD37E7FE6B5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99371-D908-4C57-AEF9-8D3AE3AEFB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788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5445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7638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3505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31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53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42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12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81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09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509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27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95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1508A-3E3E-42A8-BAC1-9B86AD47E0F7}" type="datetimeFigureOut">
              <a:rPr lang="pt-BR" smtClean="0"/>
              <a:t>27/08/2015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6281F-8136-4720-9D3F-352DE74154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85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slide" Target="slide16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451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CustomShape 1"/>
          <p:cNvSpPr>
            <a:spLocks noChangeArrowheads="1"/>
          </p:cNvSpPr>
          <p:nvPr/>
        </p:nvSpPr>
        <p:spPr bwMode="auto">
          <a:xfrm>
            <a:off x="3178" y="6324602"/>
            <a:ext cx="9148763" cy="539751"/>
          </a:xfrm>
          <a:prstGeom prst="rect">
            <a:avLst/>
          </a:prstGeom>
          <a:solidFill>
            <a:srgbClr val="005500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4341" name="CustomShape 2"/>
          <p:cNvSpPr>
            <a:spLocks noChangeArrowheads="1"/>
          </p:cNvSpPr>
          <p:nvPr/>
        </p:nvSpPr>
        <p:spPr bwMode="auto">
          <a:xfrm>
            <a:off x="2051304" y="1633542"/>
            <a:ext cx="6856160" cy="191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pt-BR" sz="4800" i="1" dirty="0">
                <a:solidFill>
                  <a:srgbClr val="005500"/>
                </a:solidFill>
                <a:latin typeface="Arial Black" panose="020B0A04020102020204" pitchFamily="34" charset="0"/>
              </a:rPr>
              <a:t>Florestas plantadas</a:t>
            </a:r>
          </a:p>
          <a:p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</a:rPr>
              <a:t>Políticas para estimular o desenvolvimento</a:t>
            </a:r>
            <a:r>
              <a:rPr lang="pt-BR" sz="4800" i="1" dirty="0">
                <a:solidFill>
                  <a:srgbClr val="005500"/>
                </a:solidFill>
                <a:latin typeface="Arial Black" panose="020B0A04020102020204" pitchFamily="34" charset="0"/>
              </a:rPr>
              <a:t> </a:t>
            </a:r>
            <a:endParaRPr lang="pt-BR" altLang="pt-BR" sz="4800" i="1" dirty="0">
              <a:solidFill>
                <a:srgbClr val="005500"/>
              </a:solidFill>
              <a:latin typeface="Arial Black" panose="020B0A04020102020204" pitchFamily="34" charset="0"/>
            </a:endParaRPr>
          </a:p>
        </p:txBody>
      </p:sp>
      <p:sp>
        <p:nvSpPr>
          <p:cNvPr id="14342" name="Line 3"/>
          <p:cNvSpPr>
            <a:spLocks noChangeShapeType="1"/>
          </p:cNvSpPr>
          <p:nvPr/>
        </p:nvSpPr>
        <p:spPr bwMode="auto">
          <a:xfrm>
            <a:off x="898525" y="3644900"/>
            <a:ext cx="7202488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4343" name="CustomShape 4"/>
          <p:cNvSpPr>
            <a:spLocks noChangeArrowheads="1"/>
          </p:cNvSpPr>
          <p:nvPr/>
        </p:nvSpPr>
        <p:spPr bwMode="auto">
          <a:xfrm>
            <a:off x="2355853" y="3646489"/>
            <a:ext cx="6551613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pt-PT" altLang="pt-BR" sz="3600" i="1" dirty="0">
                <a:solidFill>
                  <a:srgbClr val="005500"/>
                </a:solidFill>
                <a:latin typeface="Arial Narrow" panose="020B0606020202030204" pitchFamily="34" charset="0"/>
              </a:rPr>
              <a:t>Eduardo Sampaio Marques</a:t>
            </a:r>
            <a:endParaRPr lang="pt-BR" altLang="pt-BR" dirty="0"/>
          </a:p>
        </p:txBody>
      </p:sp>
      <p:pic>
        <p:nvPicPr>
          <p:cNvPr id="14344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73" y="-6349"/>
            <a:ext cx="3157539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4" y="5040315"/>
            <a:ext cx="485616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/>
          <p:nvPr/>
        </p:nvSpPr>
        <p:spPr>
          <a:xfrm>
            <a:off x="1451769" y="4523216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12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Senado</a:t>
            </a:r>
            <a:r>
              <a:rPr lang="pt-BR" sz="1100" dirty="0">
                <a:latin typeface="Arial Black" panose="020B0A04020102020204" pitchFamily="34" charset="0"/>
              </a:rPr>
              <a:t> </a:t>
            </a:r>
            <a:r>
              <a:rPr lang="pt-BR" sz="12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Federal, 27</a:t>
            </a:r>
            <a:r>
              <a:rPr lang="pt-BR" sz="1100" dirty="0">
                <a:latin typeface="Arial Black" panose="020B0A04020102020204" pitchFamily="34" charset="0"/>
              </a:rPr>
              <a:t> </a:t>
            </a:r>
            <a:r>
              <a:rPr lang="pt-BR" sz="12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de</a:t>
            </a:r>
            <a:r>
              <a:rPr lang="pt-BR" sz="1100" dirty="0">
                <a:latin typeface="Arial Black" panose="020B0A04020102020204" pitchFamily="34" charset="0"/>
              </a:rPr>
              <a:t> </a:t>
            </a:r>
            <a:r>
              <a:rPr lang="pt-BR" sz="12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agosto</a:t>
            </a:r>
            <a:r>
              <a:rPr lang="pt-BR" sz="1100" dirty="0">
                <a:latin typeface="Arial Black" panose="020B0A04020102020204" pitchFamily="34" charset="0"/>
              </a:rPr>
              <a:t> </a:t>
            </a:r>
            <a:r>
              <a:rPr lang="pt-BR" sz="12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de</a:t>
            </a:r>
            <a:r>
              <a:rPr lang="pt-BR" sz="1100" dirty="0">
                <a:latin typeface="Arial Black" panose="020B0A04020102020204" pitchFamily="34" charset="0"/>
              </a:rPr>
              <a:t> </a:t>
            </a:r>
            <a:r>
              <a:rPr lang="pt-BR" sz="12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20421677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123826" y="198441"/>
            <a:ext cx="8905875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Política Agrícola para Florestas Plantadas</a:t>
            </a:r>
            <a:b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</a:b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165588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655438"/>
            <a:ext cx="8872071" cy="4132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ts val="35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 política será executada utilizando-se dos instrumentos e ações previstos na Lei de Política Agrícola (Lei 8.171, de 17/01/1991);</a:t>
            </a:r>
          </a:p>
          <a:p>
            <a:pPr>
              <a:lnSpc>
                <a:spcPts val="3500"/>
              </a:lnSpc>
            </a:pPr>
            <a:r>
              <a:rPr lang="pt-BR" sz="24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MAPA </a:t>
            </a: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elaborará o </a:t>
            </a:r>
            <a:r>
              <a:rPr lang="pt-BR" sz="2400" b="1" i="1" u="sng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Plano Nacional de Desenvolvimento de Florestas Plantadas</a:t>
            </a: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 (PNDF</a:t>
            </a:r>
            <a:r>
              <a:rPr lang="pt-BR" sz="24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)</a:t>
            </a: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 </a:t>
            </a:r>
            <a:endParaRPr lang="pt-BR" sz="2400" b="1" i="1" dirty="0" smtClean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>
              <a:lnSpc>
                <a:spcPts val="3500"/>
              </a:lnSpc>
            </a:pPr>
            <a:r>
              <a:rPr lang="pt-BR" sz="24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MAPA </a:t>
            </a: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será o coordenador da política para FP;</a:t>
            </a:r>
          </a:p>
          <a:p>
            <a:endParaRPr lang="pt-BR" sz="24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663939"/>
            <a:ext cx="8712993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1600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Decreto </a:t>
            </a:r>
            <a:r>
              <a:rPr lang="pt-BR" sz="1600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No 8.375, de 11 de dezembro de 2014</a:t>
            </a:r>
            <a:endParaRPr lang="pt-BR" altLang="pt-BR" sz="1600" b="1" i="1" dirty="0">
              <a:solidFill>
                <a:srgbClr val="0055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ector angulado 8"/>
          <p:cNvCxnSpPr/>
          <p:nvPr/>
        </p:nvCxnSpPr>
        <p:spPr>
          <a:xfrm>
            <a:off x="937374" y="3842566"/>
            <a:ext cx="1960607" cy="749643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061891" y="4407543"/>
            <a:ext cx="6720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Criação da </a:t>
            </a: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Comissão Setorial de Florestas Plantadas / MAPA</a:t>
            </a:r>
          </a:p>
        </p:txBody>
      </p:sp>
    </p:spTree>
    <p:extLst>
      <p:ext uri="{BB962C8B-B14F-4D97-AF65-F5344CB8AC3E}">
        <p14:creationId xmlns:p14="http://schemas.microsoft.com/office/powerpoint/2010/main" val="383676743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0" y="198441"/>
            <a:ext cx="9144000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4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Comissão Setorial de Florestas Plantadas (</a:t>
            </a:r>
            <a:r>
              <a:rPr lang="pt-BR" sz="2400" i="1" dirty="0" smtClean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CSFP/MAPA)</a:t>
            </a: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487196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655438"/>
            <a:ext cx="8872071" cy="4132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ts val="35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Atribuições:</a:t>
            </a:r>
          </a:p>
          <a:p>
            <a:pPr marL="792000" lvl="1" indent="-324000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propor e avaliar medidas para o cumprimento dos princípios e os objetivos da política agrícola para florestas plantadas;</a:t>
            </a:r>
          </a:p>
          <a:p>
            <a:pPr marL="792000" lvl="1" indent="-324000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analisar e emitir parecer técnico sobre as demandas do setor que envolvam órgãos do MAPA;</a:t>
            </a:r>
          </a:p>
          <a:p>
            <a:pPr marL="792000" lvl="1" indent="-324000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propor ações para aperfeiçoar conhecimentos e competências sobre o setor perante o MAPA.</a:t>
            </a: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1036313"/>
            <a:ext cx="8712993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Portaria MAPA No 1.191, de 30 de dezembro de </a:t>
            </a:r>
            <a:r>
              <a:rPr lang="pt-BR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2014</a:t>
            </a:r>
            <a:endParaRPr lang="pt-BR" altLang="pt-BR" b="1" i="1" dirty="0">
              <a:solidFill>
                <a:srgbClr val="0055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8677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0" y="198441"/>
            <a:ext cx="9144000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4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Comissão Setorial de Florestas Plantadas (</a:t>
            </a:r>
            <a:r>
              <a:rPr lang="pt-BR" sz="2400" i="1" dirty="0" smtClean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CSFP/MAPA)</a:t>
            </a: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487196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655438"/>
            <a:ext cx="8872071" cy="4132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ts val="28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Composição: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Secretaria de Defesa Agropecuária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Secretaria de Desenvolvimento Agropecuário e Cooperativismo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Secretaria de Política Agrícola (coordenador da comissão)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Secretaria de Produção e </a:t>
            </a:r>
            <a:r>
              <a:rPr lang="pt-BR" sz="2400" b="1" i="1" dirty="0" err="1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Agroenergia</a:t>
            </a:r>
            <a:endParaRPr lang="pt-BR" sz="24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Secretaria de Relações Internacionais do Agronegócio</a:t>
            </a:r>
          </a:p>
          <a:p>
            <a:pPr>
              <a:lnSpc>
                <a:spcPts val="28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Nova composição: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Secretaria de Defesa Agropecuária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Secretaria do Produtor Rural e Cooperativismo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Secretaria de Política Agrícola (coordenador da comissão)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Secretaria de Relações Internacionais do Agronegócio</a:t>
            </a: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1036313"/>
            <a:ext cx="8712993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Portaria MAPA No 1.191, de 30 de dezembro de </a:t>
            </a:r>
            <a:r>
              <a:rPr lang="pt-BR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2014</a:t>
            </a:r>
            <a:endParaRPr lang="pt-BR" altLang="pt-BR" b="1" i="1" dirty="0">
              <a:solidFill>
                <a:srgbClr val="0055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85836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5" y="-293671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0" y="198441"/>
            <a:ext cx="9144000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000" i="1" dirty="0" smtClean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Institucionalização </a:t>
            </a:r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do setor de florestas </a:t>
            </a:r>
            <a:r>
              <a:rPr lang="pt-BR" sz="2000" i="1" dirty="0" smtClean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plantadas no MAPA</a:t>
            </a:r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)</a:t>
            </a:r>
            <a:endParaRPr lang="pt-BR" altLang="pt-BR" sz="20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572794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upo 8"/>
          <p:cNvGrpSpPr/>
          <p:nvPr/>
        </p:nvGrpSpPr>
        <p:grpSpPr>
          <a:xfrm>
            <a:off x="197962" y="854909"/>
            <a:ext cx="9063926" cy="5201420"/>
            <a:chOff x="-138136" y="940078"/>
            <a:chExt cx="9663975" cy="5383132"/>
          </a:xfrm>
        </p:grpSpPr>
        <p:sp>
          <p:nvSpPr>
            <p:cNvPr id="11" name="Text Box 2"/>
            <p:cNvSpPr txBox="1">
              <a:spLocks noChangeArrowheads="1"/>
            </p:cNvSpPr>
            <p:nvPr/>
          </p:nvSpPr>
          <p:spPr bwMode="auto">
            <a:xfrm>
              <a:off x="4648974" y="1335694"/>
              <a:ext cx="2232025" cy="33007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72000" tIns="72000" rIns="72000" bIns="72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0"/>
                </a:spcBef>
                <a:buNone/>
              </a:pPr>
              <a:r>
                <a:rPr lang="pt-BR" altLang="pt-BR" sz="1200" b="1" dirty="0"/>
                <a:t>Gabinete da Ministra - GM</a:t>
              </a:r>
            </a:p>
          </p:txBody>
        </p:sp>
        <p:sp>
          <p:nvSpPr>
            <p:cNvPr id="12" name="Text Box 3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0460" y="2527682"/>
              <a:ext cx="1441451" cy="282573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800" b="1"/>
                <a:t>Secretaria de Defesa Agropecuária - SDA </a:t>
              </a: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40048" y="3084982"/>
              <a:ext cx="1441863" cy="383873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3882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7200" tIns="7200" rIns="7200" bIns="72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600"/>
                </a:spcBef>
                <a:buNone/>
              </a:pPr>
              <a:r>
                <a:rPr lang="pt-BR" altLang="pt-BR" sz="800" b="1" dirty="0"/>
                <a:t>Departamento de Fiscalização de Insumos Agrícolas - DFIA </a:t>
              </a:r>
            </a:p>
          </p:txBody>
        </p:sp>
        <p:sp>
          <p:nvSpPr>
            <p:cNvPr id="14" name="Text Box 6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0049" y="3577580"/>
              <a:ext cx="1436133" cy="383873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3882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7200" tIns="7200" rIns="7200" bIns="72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600"/>
                </a:spcBef>
                <a:buNone/>
              </a:pPr>
              <a:r>
                <a:rPr lang="pt-BR" altLang="pt-BR" sz="800" b="1" dirty="0"/>
                <a:t>Coordenação-Geral de Agrotóxicos e Afins (CGAA/DFIA) </a:t>
              </a:r>
            </a:p>
          </p:txBody>
        </p: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3860607" y="3513246"/>
              <a:ext cx="1581151" cy="39554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square" lIns="7200" tIns="7200" rIns="7200" bIns="72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pt-BR" altLang="pt-BR" sz="900" b="1" dirty="0"/>
                <a:t>Coordenação-Geral de Frutas, </a:t>
              </a:r>
              <a:r>
                <a:rPr lang="pt-BR" altLang="pt-BR" sz="1051" b="1" dirty="0"/>
                <a:t>Florestas</a:t>
              </a:r>
              <a:r>
                <a:rPr lang="pt-BR" altLang="pt-BR" sz="900" b="1" dirty="0"/>
                <a:t> e Café </a:t>
              </a:r>
              <a:r>
                <a:rPr lang="pt-BR" altLang="pt-BR" sz="800" b="1" dirty="0"/>
                <a:t>(CGFFC/DCA) </a:t>
              </a: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4358457" y="1270151"/>
              <a:ext cx="0" cy="11927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 flipV="1">
              <a:off x="761184" y="2452630"/>
              <a:ext cx="8046312" cy="36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Text Box 12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740582" y="4503130"/>
              <a:ext cx="1696393" cy="374639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3882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7200" tIns="7200" rIns="7200" bIns="72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pt-BR" altLang="pt-BR" sz="900" b="1" dirty="0"/>
                <a:t>Departamento de Crédito, Recursos e Riscos</a:t>
              </a:r>
              <a:r>
                <a:rPr lang="pt-BR" altLang="pt-BR" sz="800" b="1" dirty="0"/>
                <a:t> (CGSEG/DEGER) </a:t>
              </a:r>
            </a:p>
          </p:txBody>
        </p:sp>
        <p:sp>
          <p:nvSpPr>
            <p:cNvPr id="19" name="Text Box 13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626373" y="2527681"/>
              <a:ext cx="1798637" cy="282573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square"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800" b="1" dirty="0"/>
                <a:t>Secretaria do Produtor Rural e Cooperativismo – SPRC </a:t>
              </a:r>
            </a:p>
          </p:txBody>
        </p:sp>
        <p:sp>
          <p:nvSpPr>
            <p:cNvPr id="20" name="Text Box 14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5597335" y="2527681"/>
              <a:ext cx="1215119" cy="405683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square"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800" b="1" dirty="0"/>
                <a:t>Secretaria de Integração e Mobilidade Social - SIMS </a:t>
              </a:r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>
              <a:off x="761184" y="2443543"/>
              <a:ext cx="0" cy="714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Line 16"/>
            <p:cNvSpPr>
              <a:spLocks noChangeShapeType="1"/>
            </p:cNvSpPr>
            <p:nvPr/>
          </p:nvSpPr>
          <p:spPr bwMode="auto">
            <a:xfrm>
              <a:off x="2491559" y="2456243"/>
              <a:ext cx="0" cy="714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Line 17"/>
            <p:cNvSpPr>
              <a:spLocks noChangeShapeType="1"/>
            </p:cNvSpPr>
            <p:nvPr/>
          </p:nvSpPr>
          <p:spPr bwMode="auto">
            <a:xfrm>
              <a:off x="4434659" y="2456243"/>
              <a:ext cx="0" cy="714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6211695" y="2456243"/>
              <a:ext cx="0" cy="714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Text Box 29"/>
            <p:cNvSpPr txBox="1">
              <a:spLocks noChangeArrowheads="1"/>
            </p:cNvSpPr>
            <p:nvPr/>
          </p:nvSpPr>
          <p:spPr bwMode="auto">
            <a:xfrm>
              <a:off x="3859985" y="3982057"/>
              <a:ext cx="1576989" cy="405683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square"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800" b="1" dirty="0"/>
                <a:t>Coordenação-Geral de Cana-de-açúcar e </a:t>
              </a:r>
              <a:r>
                <a:rPr lang="pt-BR" altLang="pt-BR" sz="800" b="1" dirty="0" err="1"/>
                <a:t>Agroenergia</a:t>
              </a:r>
              <a:r>
                <a:rPr lang="pt-BR" altLang="pt-BR" sz="800" b="1" dirty="0"/>
                <a:t> (CGCAA/DCA) </a:t>
              </a:r>
            </a:p>
          </p:txBody>
        </p:sp>
        <p:sp>
          <p:nvSpPr>
            <p:cNvPr id="26" name="Text Box 30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740581" y="2533629"/>
              <a:ext cx="1700555" cy="344128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square"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1000" b="1" dirty="0"/>
                <a:t>Secretaria de Política Agrícola </a:t>
              </a:r>
              <a:r>
                <a:rPr lang="pt-BR" altLang="pt-BR" sz="800" b="1" dirty="0"/>
                <a:t>- </a:t>
              </a:r>
              <a:r>
                <a:rPr lang="pt-BR" altLang="pt-BR" sz="1000" b="1" dirty="0"/>
                <a:t>SPA</a:t>
              </a:r>
              <a:r>
                <a:rPr lang="pt-BR" altLang="pt-BR" sz="800" b="1" dirty="0"/>
                <a:t> </a:t>
              </a:r>
            </a:p>
          </p:txBody>
        </p:sp>
        <p:sp>
          <p:nvSpPr>
            <p:cNvPr id="27" name="Text Box 31"/>
            <p:cNvSpPr txBox="1">
              <a:spLocks noChangeArrowheads="1"/>
            </p:cNvSpPr>
            <p:nvPr/>
          </p:nvSpPr>
          <p:spPr bwMode="auto">
            <a:xfrm>
              <a:off x="4760741" y="1826343"/>
              <a:ext cx="1511300" cy="43646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0"/>
                </a:spcBef>
                <a:buNone/>
              </a:pPr>
              <a:r>
                <a:rPr lang="pt-BR" altLang="pt-BR" sz="900" b="1" dirty="0"/>
                <a:t>Comissão Setorial de Florestas Plantadas</a:t>
              </a:r>
            </a:p>
            <a:p>
              <a:pPr algn="ctr">
                <a:spcBef>
                  <a:spcPts val="0"/>
                </a:spcBef>
                <a:buNone/>
              </a:pPr>
              <a:r>
                <a:rPr lang="pt-BR" altLang="pt-BR" sz="800" b="1" dirty="0"/>
                <a:t>(Órgão Consultivo Interno)</a:t>
              </a:r>
              <a:endParaRPr lang="pt-BR" altLang="pt-BR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Text Box 33"/>
            <p:cNvSpPr txBox="1">
              <a:spLocks noChangeArrowheads="1"/>
            </p:cNvSpPr>
            <p:nvPr/>
          </p:nvSpPr>
          <p:spPr bwMode="auto">
            <a:xfrm>
              <a:off x="1046934" y="1830856"/>
              <a:ext cx="3024187" cy="34412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18000" tIns="18000" rIns="18000" bIns="18000" anchor="ctr" anchorCtr="1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0"/>
                </a:spcBef>
                <a:buNone/>
              </a:pPr>
              <a:r>
                <a:rPr lang="pt-BR" altLang="pt-BR" sz="1200" b="1" dirty="0"/>
                <a:t>Câmara Setorial de Florestas Plantadas</a:t>
              </a:r>
            </a:p>
            <a:p>
              <a:pPr algn="ctr">
                <a:spcBef>
                  <a:spcPts val="0"/>
                </a:spcBef>
                <a:buNone/>
              </a:pPr>
              <a:r>
                <a:rPr lang="pt-BR" altLang="pt-BR" sz="800" b="1" dirty="0"/>
                <a:t>(Órgão Consultivo Externo)</a:t>
              </a:r>
            </a:p>
          </p:txBody>
        </p:sp>
        <p:sp>
          <p:nvSpPr>
            <p:cNvPr id="29" name="Line 34"/>
            <p:cNvSpPr>
              <a:spLocks noChangeShapeType="1"/>
            </p:cNvSpPr>
            <p:nvPr/>
          </p:nvSpPr>
          <p:spPr bwMode="auto">
            <a:xfrm>
              <a:off x="4072901" y="1504423"/>
              <a:ext cx="2873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Text Box 36"/>
            <p:cNvSpPr txBox="1">
              <a:spLocks noChangeArrowheads="1"/>
            </p:cNvSpPr>
            <p:nvPr/>
          </p:nvSpPr>
          <p:spPr bwMode="auto">
            <a:xfrm>
              <a:off x="-138136" y="4647562"/>
              <a:ext cx="1764096" cy="93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Avaliação de Eficiência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Registro de Agrotóxicos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Certificação de Mudas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Registro de Mudas</a:t>
              </a:r>
            </a:p>
          </p:txBody>
        </p:sp>
        <p:sp>
          <p:nvSpPr>
            <p:cNvPr id="31" name="Text Box 37"/>
            <p:cNvSpPr txBox="1">
              <a:spLocks noChangeArrowheads="1"/>
            </p:cNvSpPr>
            <p:nvPr/>
          </p:nvSpPr>
          <p:spPr bwMode="auto">
            <a:xfrm>
              <a:off x="1733530" y="4638094"/>
              <a:ext cx="1871663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Fomento Florestal</a:t>
              </a:r>
            </a:p>
          </p:txBody>
        </p:sp>
        <p:sp>
          <p:nvSpPr>
            <p:cNvPr id="32" name="Text Box 38"/>
            <p:cNvSpPr txBox="1">
              <a:spLocks noChangeArrowheads="1"/>
            </p:cNvSpPr>
            <p:nvPr/>
          </p:nvSpPr>
          <p:spPr bwMode="auto">
            <a:xfrm>
              <a:off x="3783784" y="5384491"/>
              <a:ext cx="1871663" cy="93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Mercado Florestal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Crédito Florestal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Seguro Florestal</a:t>
              </a:r>
            </a:p>
            <a:p>
              <a:pPr>
                <a:spcBef>
                  <a:spcPct val="50000"/>
                </a:spcBef>
              </a:pPr>
              <a:r>
                <a:rPr lang="pt-BR" altLang="pt-BR" sz="1000" b="1" dirty="0"/>
                <a:t> Floresta Energética</a:t>
              </a:r>
            </a:p>
          </p:txBody>
        </p:sp>
        <p:sp>
          <p:nvSpPr>
            <p:cNvPr id="33" name="Text Box 40"/>
            <p:cNvSpPr txBox="1">
              <a:spLocks noChangeArrowheads="1"/>
            </p:cNvSpPr>
            <p:nvPr/>
          </p:nvSpPr>
          <p:spPr bwMode="auto">
            <a:xfrm>
              <a:off x="1553346" y="1405460"/>
              <a:ext cx="2519363" cy="221018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18000" tIns="18000" rIns="18000" bIns="18000" anchor="ctr" anchorCtr="1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1200" b="1" dirty="0"/>
                <a:t>Secretaria Executiva - SE</a:t>
              </a:r>
            </a:p>
          </p:txBody>
        </p:sp>
        <p:sp>
          <p:nvSpPr>
            <p:cNvPr id="34" name="Text Box 41"/>
            <p:cNvSpPr txBox="1">
              <a:spLocks noChangeArrowheads="1"/>
            </p:cNvSpPr>
            <p:nvPr/>
          </p:nvSpPr>
          <p:spPr bwMode="auto">
            <a:xfrm>
              <a:off x="2353616" y="940078"/>
              <a:ext cx="3990181" cy="33007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72000" tIns="72000" rIns="72000" bIns="72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1200" b="1" dirty="0"/>
                <a:t>Ministro da Agricultura, Pecuária e Abastecimento</a:t>
              </a:r>
            </a:p>
          </p:txBody>
        </p:sp>
        <p:sp>
          <p:nvSpPr>
            <p:cNvPr id="35" name="Line 42"/>
            <p:cNvSpPr>
              <a:spLocks noChangeShapeType="1"/>
            </p:cNvSpPr>
            <p:nvPr/>
          </p:nvSpPr>
          <p:spPr bwMode="auto">
            <a:xfrm>
              <a:off x="4361637" y="1504423"/>
              <a:ext cx="2873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Line 44"/>
            <p:cNvSpPr>
              <a:spLocks noChangeShapeType="1"/>
            </p:cNvSpPr>
            <p:nvPr/>
          </p:nvSpPr>
          <p:spPr bwMode="auto">
            <a:xfrm flipH="1" flipV="1">
              <a:off x="4072901" y="1994685"/>
              <a:ext cx="2873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Text Box 47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892089" y="2527681"/>
              <a:ext cx="1392195" cy="405683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square"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800" b="1" dirty="0"/>
                <a:t>Secretaria de Relações Internacionais do Agronegócio - SRI </a:t>
              </a:r>
            </a:p>
          </p:txBody>
        </p: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7046227" y="3275824"/>
              <a:ext cx="1079500" cy="405683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800" b="1"/>
                <a:t>Coordenação-Geral de Articulação (CGA/SRI) </a:t>
              </a:r>
            </a:p>
          </p:txBody>
        </p:sp>
        <p:sp>
          <p:nvSpPr>
            <p:cNvPr id="39" name="Text Box 51"/>
            <p:cNvSpPr txBox="1">
              <a:spLocks noChangeArrowheads="1"/>
            </p:cNvSpPr>
            <p:nvPr/>
          </p:nvSpPr>
          <p:spPr bwMode="auto">
            <a:xfrm>
              <a:off x="7133347" y="4380767"/>
              <a:ext cx="11509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Negociações Internacionais</a:t>
              </a:r>
            </a:p>
          </p:txBody>
        </p:sp>
        <p:sp>
          <p:nvSpPr>
            <p:cNvPr id="40" name="Line 52"/>
            <p:cNvSpPr>
              <a:spLocks noChangeShapeType="1"/>
            </p:cNvSpPr>
            <p:nvPr/>
          </p:nvSpPr>
          <p:spPr bwMode="auto">
            <a:xfrm>
              <a:off x="7583012" y="2456243"/>
              <a:ext cx="0" cy="714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Line 53"/>
            <p:cNvSpPr>
              <a:spLocks noChangeShapeType="1"/>
            </p:cNvSpPr>
            <p:nvPr/>
          </p:nvSpPr>
          <p:spPr bwMode="auto">
            <a:xfrm>
              <a:off x="761184" y="4131712"/>
              <a:ext cx="0" cy="45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Line 54"/>
            <p:cNvSpPr>
              <a:spLocks noChangeShapeType="1"/>
            </p:cNvSpPr>
            <p:nvPr/>
          </p:nvSpPr>
          <p:spPr bwMode="auto">
            <a:xfrm>
              <a:off x="2344716" y="3747405"/>
              <a:ext cx="795" cy="6938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Line 55"/>
            <p:cNvSpPr>
              <a:spLocks noChangeShapeType="1"/>
            </p:cNvSpPr>
            <p:nvPr/>
          </p:nvSpPr>
          <p:spPr bwMode="auto">
            <a:xfrm flipH="1">
              <a:off x="4434659" y="5067595"/>
              <a:ext cx="1588" cy="3168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Line 57"/>
            <p:cNvSpPr>
              <a:spLocks noChangeShapeType="1"/>
            </p:cNvSpPr>
            <p:nvPr/>
          </p:nvSpPr>
          <p:spPr bwMode="auto">
            <a:xfrm>
              <a:off x="7347939" y="3952327"/>
              <a:ext cx="0" cy="3587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Text Box 65"/>
            <p:cNvSpPr txBox="1">
              <a:spLocks noChangeArrowheads="1"/>
            </p:cNvSpPr>
            <p:nvPr/>
          </p:nvSpPr>
          <p:spPr bwMode="auto">
            <a:xfrm>
              <a:off x="1625962" y="3090647"/>
              <a:ext cx="1799049" cy="405683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square"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800" b="1" dirty="0"/>
                <a:t>Departamento de Sistemas de Produção e Sustentabilidade (DEPROS) </a:t>
              </a:r>
            </a:p>
          </p:txBody>
        </p:sp>
        <p:sp>
          <p:nvSpPr>
            <p:cNvPr id="46" name="Text Box 67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8375699" y="2527680"/>
              <a:ext cx="827087" cy="159462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18000" tIns="18000" rIns="18000" bIns="180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pt-BR" altLang="pt-BR" sz="800" b="1"/>
                <a:t>EMBRAPA </a:t>
              </a:r>
            </a:p>
          </p:txBody>
        </p:sp>
        <p:sp>
          <p:nvSpPr>
            <p:cNvPr id="47" name="Line 68"/>
            <p:cNvSpPr>
              <a:spLocks noChangeShapeType="1"/>
            </p:cNvSpPr>
            <p:nvPr/>
          </p:nvSpPr>
          <p:spPr bwMode="auto">
            <a:xfrm>
              <a:off x="8807496" y="2456243"/>
              <a:ext cx="0" cy="714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Line 69"/>
            <p:cNvSpPr>
              <a:spLocks noChangeShapeType="1"/>
            </p:cNvSpPr>
            <p:nvPr/>
          </p:nvSpPr>
          <p:spPr bwMode="auto">
            <a:xfrm>
              <a:off x="8800503" y="3224707"/>
              <a:ext cx="0" cy="3587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Text Box 70"/>
            <p:cNvSpPr txBox="1">
              <a:spLocks noChangeArrowheads="1"/>
            </p:cNvSpPr>
            <p:nvPr/>
          </p:nvSpPr>
          <p:spPr bwMode="auto">
            <a:xfrm>
              <a:off x="8374902" y="3849876"/>
              <a:ext cx="1150937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altLang="pt-BR" sz="1000" b="1" dirty="0"/>
                <a:t> Pesquisa</a:t>
              </a:r>
            </a:p>
          </p:txBody>
        </p:sp>
        <p:cxnSp>
          <p:nvCxnSpPr>
            <p:cNvPr id="50" name="Conector reto 49"/>
            <p:cNvCxnSpPr>
              <a:stCxn id="13" idx="2"/>
              <a:endCxn id="14" idx="0"/>
            </p:cNvCxnSpPr>
            <p:nvPr/>
          </p:nvCxnSpPr>
          <p:spPr>
            <a:xfrm flipH="1">
              <a:off x="758115" y="3468855"/>
              <a:ext cx="2864" cy="108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to 50"/>
            <p:cNvCxnSpPr>
              <a:stCxn id="19" idx="2"/>
              <a:endCxn id="45" idx="0"/>
            </p:cNvCxnSpPr>
            <p:nvPr/>
          </p:nvCxnSpPr>
          <p:spPr>
            <a:xfrm flipH="1">
              <a:off x="2525487" y="2810254"/>
              <a:ext cx="205" cy="2803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>
              <a:off x="3740581" y="2996410"/>
              <a:ext cx="1700555" cy="430039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3882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 lIns="7200" tIns="7200" rIns="7200" bIns="720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1200"/>
                </a:spcBef>
                <a:buNone/>
              </a:pPr>
              <a:r>
                <a:rPr lang="pt-BR" altLang="pt-BR" sz="900" b="1" dirty="0"/>
                <a:t>Departamento de Comercialização e Abastecimento - DCA</a:t>
              </a:r>
            </a:p>
          </p:txBody>
        </p:sp>
        <p:cxnSp>
          <p:nvCxnSpPr>
            <p:cNvPr id="53" name="Conector angulado 52"/>
            <p:cNvCxnSpPr>
              <a:stCxn id="15" idx="1"/>
              <a:endCxn id="52" idx="1"/>
            </p:cNvCxnSpPr>
            <p:nvPr/>
          </p:nvCxnSpPr>
          <p:spPr>
            <a:xfrm rot="10800000">
              <a:off x="3740580" y="3211429"/>
              <a:ext cx="120026" cy="499588"/>
            </a:xfrm>
            <a:prstGeom prst="bentConnector3">
              <a:avLst>
                <a:gd name="adj1" fmla="val 29045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angulado 53"/>
            <p:cNvCxnSpPr>
              <a:stCxn id="52" idx="1"/>
              <a:endCxn id="25" idx="1"/>
            </p:cNvCxnSpPr>
            <p:nvPr/>
          </p:nvCxnSpPr>
          <p:spPr>
            <a:xfrm rot="10800000" flipH="1" flipV="1">
              <a:off x="3740580" y="3211429"/>
              <a:ext cx="119404" cy="973469"/>
            </a:xfrm>
            <a:prstGeom prst="bentConnector3">
              <a:avLst>
                <a:gd name="adj1" fmla="val -19145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angulado 54"/>
            <p:cNvCxnSpPr>
              <a:stCxn id="18" idx="1"/>
              <a:endCxn id="26" idx="1"/>
            </p:cNvCxnSpPr>
            <p:nvPr/>
          </p:nvCxnSpPr>
          <p:spPr>
            <a:xfrm rot="10800000">
              <a:off x="3740582" y="2705693"/>
              <a:ext cx="1" cy="1984756"/>
            </a:xfrm>
            <a:prstGeom prst="bentConnector3">
              <a:avLst>
                <a:gd name="adj1" fmla="val 2286010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ector reto 55"/>
            <p:cNvCxnSpPr>
              <a:stCxn id="26" idx="2"/>
              <a:endCxn id="52" idx="0"/>
            </p:cNvCxnSpPr>
            <p:nvPr/>
          </p:nvCxnSpPr>
          <p:spPr>
            <a:xfrm>
              <a:off x="4590858" y="2877757"/>
              <a:ext cx="0" cy="1186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ector reto 56"/>
            <p:cNvCxnSpPr>
              <a:stCxn id="12" idx="2"/>
              <a:endCxn id="13" idx="0"/>
            </p:cNvCxnSpPr>
            <p:nvPr/>
          </p:nvCxnSpPr>
          <p:spPr>
            <a:xfrm flipH="1">
              <a:off x="760979" y="2810255"/>
              <a:ext cx="206" cy="2747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ector reto 57"/>
            <p:cNvCxnSpPr>
              <a:stCxn id="37" idx="2"/>
              <a:endCxn id="38" idx="0"/>
            </p:cNvCxnSpPr>
            <p:nvPr/>
          </p:nvCxnSpPr>
          <p:spPr>
            <a:xfrm flipH="1">
              <a:off x="7585978" y="2933363"/>
              <a:ext cx="2209" cy="342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ector angulado 58"/>
            <p:cNvCxnSpPr>
              <a:stCxn id="27" idx="1"/>
              <a:endCxn id="26" idx="0"/>
            </p:cNvCxnSpPr>
            <p:nvPr/>
          </p:nvCxnSpPr>
          <p:spPr>
            <a:xfrm rot="10800000" flipV="1">
              <a:off x="4590860" y="2044573"/>
              <a:ext cx="169883" cy="489056"/>
            </a:xfrm>
            <a:prstGeom prst="bentConnector2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25960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0" y="198441"/>
            <a:ext cx="9144000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000" i="1" dirty="0" smtClean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Plano </a:t>
            </a:r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Nacional de Desenvolvimento de Florestas </a:t>
            </a:r>
            <a:r>
              <a:rPr lang="pt-BR" sz="2000" i="1" dirty="0" smtClean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Plantadas</a:t>
            </a:r>
            <a:endParaRPr lang="pt-BR" altLang="pt-BR" sz="24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213813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655438"/>
            <a:ext cx="8872071" cy="4132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ts val="28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Terá um horizonte de 10 anos, atualizado periodicamente</a:t>
            </a:r>
          </a:p>
          <a:p>
            <a:pPr>
              <a:lnSpc>
                <a:spcPts val="2800"/>
              </a:lnSpc>
            </a:pPr>
            <a:endParaRPr lang="pt-BR" sz="24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>
              <a:lnSpc>
                <a:spcPts val="28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Conteúdo mínimo: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diagnóstico da situação do setor de florestas plantadas, incluindo seu inventário florestal;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proposição de cenários, incluindo tendências internacionais e macroeconômicas;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Metas de produção florestal e ações para seu alcance.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pt-BR" sz="24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>
              <a:lnSpc>
                <a:spcPts val="28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O PNDF será submetido a consulta pública.</a:t>
            </a: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0" y="700090"/>
            <a:ext cx="8712993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Decreto </a:t>
            </a:r>
            <a:r>
              <a:rPr lang="pt-BR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No 8.375, de 11 de dezembro de 2014</a:t>
            </a:r>
            <a:endParaRPr lang="pt-BR" altLang="pt-BR" b="1" i="1" dirty="0">
              <a:solidFill>
                <a:srgbClr val="0055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48541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0" y="198441"/>
            <a:ext cx="9144000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000" i="1" dirty="0" smtClean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Plano </a:t>
            </a:r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Nacional de Desenvolvimento de Florestas </a:t>
            </a:r>
            <a:r>
              <a:rPr lang="pt-BR" sz="2000" i="1" dirty="0" smtClean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Plantadas</a:t>
            </a:r>
            <a:endParaRPr lang="pt-BR" altLang="pt-BR" sz="24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213813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655438"/>
            <a:ext cx="8872071" cy="4132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ts val="28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Terá um horizonte de 10 anos, atualizado periodicamente</a:t>
            </a:r>
          </a:p>
          <a:p>
            <a:pPr>
              <a:lnSpc>
                <a:spcPts val="2800"/>
              </a:lnSpc>
            </a:pPr>
            <a:endParaRPr lang="pt-BR" sz="24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>
              <a:lnSpc>
                <a:spcPts val="28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Conteúdo mínimo: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diagnóstico da situação do setor de florestas plantadas, incluindo seu inventário florestal;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proposição de cenários, incluindo tendências internacionais e macroeconômicas;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Metas de produção florestal e ações para seu alcance.</a:t>
            </a:r>
          </a:p>
          <a:p>
            <a:pPr marL="792000" lvl="1" indent="-324000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pt-BR" sz="24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>
              <a:lnSpc>
                <a:spcPts val="2800"/>
              </a:lnSpc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O PNDF será submetido a consulta pública.</a:t>
            </a: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0" y="700090"/>
            <a:ext cx="8712993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Decreto </a:t>
            </a:r>
            <a:r>
              <a:rPr lang="pt-BR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No 8.375, de 11 de dezembro de 2014</a:t>
            </a:r>
            <a:endParaRPr lang="pt-BR" altLang="pt-BR" b="1" i="1" dirty="0">
              <a:solidFill>
                <a:srgbClr val="0055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5467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-65988" y="565609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85590" y="82323"/>
            <a:ext cx="7886700" cy="48328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Políticas existentes para o setor florestal</a:t>
            </a: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185590" y="959308"/>
            <a:ext cx="8745128" cy="4996991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600" b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Crédito para investimentos</a:t>
            </a:r>
          </a:p>
          <a:p>
            <a:pPr marL="0" indent="0">
              <a:buNone/>
            </a:pPr>
            <a:endParaRPr lang="pt-BR" sz="2600" b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 marL="34925" lvl="1" indent="0">
              <a:buNone/>
            </a:pPr>
            <a:r>
              <a:rPr lang="pt-BR" sz="2600" b="1" i="1" u="sng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Programa ABC (Redução da Emissão de Gases de Efeito Estufa</a:t>
            </a:r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)</a:t>
            </a:r>
          </a:p>
          <a:p>
            <a:pPr marL="536575" lvl="2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Limites: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Produtores até 15 módulos fiscais = R$ 3 milhões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Produtores &gt; 15 módulos fiscais	    = R$ 5 </a:t>
            </a:r>
            <a:r>
              <a:rPr lang="pt-BR" sz="26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milhões</a:t>
            </a:r>
            <a:endParaRPr lang="pt-BR" sz="26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 marL="536575" lvl="2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Taxa de juros: 8% a.a. (7,5% para produtores do PRONAMP)</a:t>
            </a:r>
          </a:p>
          <a:p>
            <a:pPr marL="536575" lvl="2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Prazos: 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Para viveiros florestais – até 5 anos (com carência de até 2 anos)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Lavoura-floresta, pecuária-floresta ou lavoura-pecuária-floresta – até 12 anos (com carência de até 3 anos)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Florestas para carvão vegetal – até 12 anos (carência de até 8 anos, sem ultrapassar 6 meses do 1º corte</a:t>
            </a:r>
            <a:r>
              <a:rPr lang="pt-BR" sz="26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); pode </a:t>
            </a:r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ser estendido até 15 </a:t>
            </a:r>
            <a:r>
              <a:rPr lang="pt-BR" sz="26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anos</a:t>
            </a:r>
            <a:endParaRPr lang="pt-BR" sz="26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APP e reserva legal – até 15 anos (carência até 12 meses)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Florestas de dendezeiro – até 12 anos, com 6 de carência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Demais finalidades – até 10 anos, com até 5 anos de carência</a:t>
            </a:r>
          </a:p>
        </p:txBody>
      </p:sp>
    </p:spTree>
    <p:extLst>
      <p:ext uri="{BB962C8B-B14F-4D97-AF65-F5344CB8AC3E}">
        <p14:creationId xmlns:p14="http://schemas.microsoft.com/office/powerpoint/2010/main" val="151677737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-65988" y="565609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85590" y="82323"/>
            <a:ext cx="7886700" cy="48328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Políticas existentes para o setor florestal</a:t>
            </a: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185590" y="959308"/>
            <a:ext cx="8745128" cy="499699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600" b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Crédito para custeio</a:t>
            </a:r>
          </a:p>
          <a:p>
            <a:pPr marL="0" indent="0">
              <a:buNone/>
            </a:pPr>
            <a:endParaRPr lang="pt-BR" sz="2600" b="1" dirty="0" smtClean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 marL="715963" lvl="3" indent="-179388"/>
            <a:r>
              <a:rPr lang="pt-BR" sz="26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Limite </a:t>
            </a:r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de R$ 1,2 milhão/beneficiário/safra (R$ 710 mil para </a:t>
            </a:r>
            <a:r>
              <a:rPr lang="pt-BR" sz="2600" b="1" i="1" dirty="0" err="1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Pronamp</a:t>
            </a:r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)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Taxa de juros de 8,75% a.a. (7,75% a.a. para </a:t>
            </a:r>
            <a:r>
              <a:rPr lang="pt-BR" sz="2600" b="1" i="1" dirty="0" err="1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Pronamp</a:t>
            </a:r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)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12 anos, com 6 de carência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Demais finalidades – até 10 anos, com até 5 anos de carência</a:t>
            </a:r>
          </a:p>
        </p:txBody>
      </p:sp>
    </p:spTree>
    <p:extLst>
      <p:ext uri="{BB962C8B-B14F-4D97-AF65-F5344CB8AC3E}">
        <p14:creationId xmlns:p14="http://schemas.microsoft.com/office/powerpoint/2010/main" val="299048636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-65988" y="565609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85590" y="82323"/>
            <a:ext cx="7886700" cy="48328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Políticas existentes para o setor florestal</a:t>
            </a: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185590" y="959308"/>
            <a:ext cx="8745128" cy="499699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600" b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Gestão de risco rural</a:t>
            </a:r>
          </a:p>
          <a:p>
            <a:pPr marL="0" indent="0">
              <a:buNone/>
            </a:pPr>
            <a:endParaRPr lang="pt-BR" sz="26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 marL="0" indent="0">
              <a:buNone/>
            </a:pPr>
            <a:r>
              <a:rPr lang="pt-BR" sz="26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Programa </a:t>
            </a:r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de Subvenção ao Prêmio do Seguro Rural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60% de subvenção ao prêmio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Limite de R$ 32 mil/produtor/ano</a:t>
            </a:r>
          </a:p>
          <a:p>
            <a:pPr marL="715963" lvl="3" indent="-179388"/>
            <a:r>
              <a:rPr lang="pt-BR" sz="26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Em 2015 – 136 apólices </a:t>
            </a:r>
          </a:p>
        </p:txBody>
      </p:sp>
    </p:spTree>
    <p:extLst>
      <p:ext uri="{BB962C8B-B14F-4D97-AF65-F5344CB8AC3E}">
        <p14:creationId xmlns:p14="http://schemas.microsoft.com/office/powerpoint/2010/main" val="4656542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-65988" y="565609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85590" y="82323"/>
            <a:ext cx="7886700" cy="48328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>
            <a:normAutofit fontScale="90000"/>
          </a:bodyPr>
          <a:lstStyle/>
          <a:p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Título privado para financiamento florestal</a:t>
            </a:r>
            <a:b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</a:br>
            <a:r>
              <a:rPr lang="pt-BR" sz="20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Proposta em estudo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506101" y="888525"/>
            <a:ext cx="7886700" cy="474485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sz="2000" b="1" dirty="0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Títulos disponíveis não atendem plenamente às características de longo prazo, segurança jurídica e garantias exigidas pelo setor florestal;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BR" sz="2000" b="1" dirty="0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Proposta de criação de um título florestal com as seguintes características:</a:t>
            </a:r>
          </a:p>
          <a:p>
            <a:pPr marL="457200" lvl="1" indent="-193675">
              <a:spcBef>
                <a:spcPts val="1000"/>
              </a:spcBef>
            </a:pPr>
            <a:r>
              <a:rPr lang="pt-BR" sz="2000" b="1" dirty="0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liberação parcelada do crédito;</a:t>
            </a:r>
          </a:p>
          <a:p>
            <a:pPr marL="457200" lvl="1" indent="-193675">
              <a:spcBef>
                <a:spcPts val="1000"/>
              </a:spcBef>
            </a:pPr>
            <a:r>
              <a:rPr lang="pt-BR" sz="2000" b="1" dirty="0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transferência por endosso;</a:t>
            </a:r>
          </a:p>
          <a:p>
            <a:pPr marL="457200" lvl="1" indent="-193675">
              <a:spcBef>
                <a:spcPts val="1000"/>
              </a:spcBef>
            </a:pPr>
            <a:r>
              <a:rPr lang="pt-BR" sz="2000" b="1" dirty="0" err="1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pactuação</a:t>
            </a:r>
            <a:r>
              <a:rPr lang="pt-BR" sz="2000" b="1" dirty="0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 de juros sobre a dívida, capitalizados ou não;</a:t>
            </a:r>
          </a:p>
          <a:p>
            <a:pPr marL="457200" lvl="1" indent="-193675">
              <a:spcBef>
                <a:spcPts val="1000"/>
              </a:spcBef>
            </a:pPr>
            <a:r>
              <a:rPr lang="pt-BR" sz="2000" b="1" dirty="0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variação cambial;</a:t>
            </a:r>
          </a:p>
          <a:p>
            <a:pPr marL="457200" lvl="1" indent="-193675">
              <a:spcBef>
                <a:spcPts val="1000"/>
              </a:spcBef>
            </a:pPr>
            <a:r>
              <a:rPr lang="pt-BR" sz="2000" b="1" dirty="0" err="1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pactuação</a:t>
            </a:r>
            <a:r>
              <a:rPr lang="pt-BR" sz="2000" b="1" dirty="0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 de obrigações a serem cumpridas pelo credor;</a:t>
            </a:r>
          </a:p>
          <a:p>
            <a:pPr marL="457200" lvl="1" indent="-193675">
              <a:spcBef>
                <a:spcPts val="1000"/>
              </a:spcBef>
            </a:pPr>
            <a:r>
              <a:rPr lang="pt-BR" sz="2000" b="1" dirty="0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vinculação de garantias reais ou fidejussórias;</a:t>
            </a:r>
          </a:p>
          <a:p>
            <a:pPr marL="457200" lvl="1" indent="-193675">
              <a:spcBef>
                <a:spcPts val="1000"/>
              </a:spcBef>
            </a:pPr>
            <a:r>
              <a:rPr lang="pt-BR" sz="2000" b="1" dirty="0" smtClean="0">
                <a:solidFill>
                  <a:srgbClr val="009C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venda do título para qualquer credor, mesmo que não seja instituição financeira.</a:t>
            </a:r>
            <a:endParaRPr lang="pt-BR" sz="2000" b="1" dirty="0">
              <a:solidFill>
                <a:srgbClr val="009C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8474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468317" y="198439"/>
            <a:ext cx="7704137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pt-PT" altLang="pt-BR" sz="4000" i="1" dirty="0">
                <a:solidFill>
                  <a:srgbClr val="005500"/>
                </a:solidFill>
                <a:latin typeface="Arial Black" panose="020B0A04020102020204" pitchFamily="34" charset="0"/>
              </a:rPr>
              <a:t>Pressupostos</a:t>
            </a:r>
            <a:endParaRPr lang="pt-BR" altLang="pt-BR" dirty="0"/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2" y="982663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381001" y="1265238"/>
            <a:ext cx="8648700" cy="477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9pPr>
          </a:lstStyle>
          <a:p>
            <a:pPr marL="180970" indent="-18097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buFont typeface="Arial" panose="020B0604020202020204" pitchFamily="34" charset="0"/>
              <a:buChar char="•"/>
              <a:tabLst>
                <a:tab pos="180970" algn="l"/>
              </a:tabLst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Redução na disponibilidade de matéria-prima de florestas nativas;</a:t>
            </a:r>
          </a:p>
          <a:p>
            <a:pPr marL="180970" indent="-18097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buFont typeface="Arial" panose="020B0604020202020204" pitchFamily="34" charset="0"/>
              <a:buChar char="•"/>
              <a:tabLst>
                <a:tab pos="180970" algn="l"/>
              </a:tabLst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Demanda crescente por produtos e serviços oriundos de florestas plantadas: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Dobrar a capacidade de produção de celulose em 10 anos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Maior demanda por painéis de madeira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Agricultura (secagem e esmagamento de grãos, movimentação de caldeiras)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Siderurgia a carvão (30% da matéria-prima ainda provêm de nativas)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Outros usos</a:t>
            </a:r>
          </a:p>
          <a:p>
            <a:pPr marL="180970" indent="-18097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buFont typeface="Arial" panose="020B0604020202020204" pitchFamily="34" charset="0"/>
              <a:buChar char="•"/>
              <a:tabLst>
                <a:tab pos="180970" algn="l"/>
              </a:tabLst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Necessidade de aumentar a cobertura com florestas plantadas;</a:t>
            </a:r>
          </a:p>
          <a:p>
            <a:pPr marL="180970" indent="-18097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buFont typeface="Arial" panose="020B0604020202020204" pitchFamily="34" charset="0"/>
              <a:buChar char="•"/>
              <a:tabLst>
                <a:tab pos="180970" algn="l"/>
              </a:tabLst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Necessidade de ajustes nos mecanismos de política agrícola para o setor florestal.</a:t>
            </a: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1555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123826" y="198441"/>
            <a:ext cx="8905875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</a:rPr>
              <a:t>Política Nacional sobre Mudança do Clima </a:t>
            </a: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056801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381001" y="1265238"/>
            <a:ext cx="8648700" cy="477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9pPr>
          </a:lstStyle>
          <a:p>
            <a:pPr marL="180970" indent="-18097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buFont typeface="Arial" panose="020B0604020202020204" pitchFamily="34" charset="0"/>
              <a:buChar char="•"/>
              <a:tabLst>
                <a:tab pos="180970" algn="l"/>
              </a:tabLst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Redução na disponibilidade de matéria-prima de florestas nativas;</a:t>
            </a:r>
          </a:p>
          <a:p>
            <a:pPr marL="180970" indent="-18097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buFont typeface="Arial" panose="020B0604020202020204" pitchFamily="34" charset="0"/>
              <a:buChar char="•"/>
              <a:tabLst>
                <a:tab pos="180970" algn="l"/>
              </a:tabLst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Demanda crescente por produtos e serviços oriundos de florestas plantadas: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Dobrar a capacidade de produção de celulose em 10 anos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Maior demanda por painéis de madeira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Agricultura (secagem e esmagamento de grãos, movimentação de caldeiras)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Siderurgia a carvão (30% da matéria-prima ainda provêm de nativas)</a:t>
            </a:r>
          </a:p>
          <a:p>
            <a:pPr marL="628635" lvl="1" indent="-171446">
              <a:lnSpc>
                <a:spcPts val="3000"/>
              </a:lnSpc>
              <a:buClr>
                <a:srgbClr val="EC7818"/>
              </a:buClr>
              <a:buFont typeface="Arial" panose="020B0604020202020204" pitchFamily="34" charset="0"/>
              <a:buChar char="•"/>
            </a:pPr>
            <a:r>
              <a:rPr lang="pt-BR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Outros usos</a:t>
            </a:r>
          </a:p>
          <a:p>
            <a:pPr marL="180970" indent="-18097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buFont typeface="Arial" panose="020B0604020202020204" pitchFamily="34" charset="0"/>
              <a:buChar char="•"/>
              <a:tabLst>
                <a:tab pos="180970" algn="l"/>
              </a:tabLst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Necessidade de aumentar a cobertura com florestas plantadas;</a:t>
            </a:r>
          </a:p>
          <a:p>
            <a:pPr marL="180970" indent="-18097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buFont typeface="Arial" panose="020B0604020202020204" pitchFamily="34" charset="0"/>
              <a:buChar char="•"/>
              <a:tabLst>
                <a:tab pos="180970" algn="l"/>
              </a:tabLst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</a:rPr>
              <a:t>Necessidade de ajustes nos mecanismos de política agrícola para o setor florestal.</a:t>
            </a: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663939"/>
            <a:ext cx="7312351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16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Lei No 12.187, de 29 de dezembro de 2009</a:t>
            </a:r>
            <a:endParaRPr lang="pt-BR" altLang="pt-BR" sz="16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19043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123826" y="198441"/>
            <a:ext cx="8905875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</a:rPr>
              <a:t>Política Nacional sobre Mudança do Clima </a:t>
            </a: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056801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381001" y="1265238"/>
            <a:ext cx="8648700" cy="477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Art. 4o  A Política Nacional sobre Mudança do Clima - PNMC visará: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...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VII - à consolidação e à expansão das áreas legalmente protegidas e ao incentivo aos reflorestamentos e à recomposição da cobertura vegetal em áreas degradadas;</a:t>
            </a: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Art. 12.  Para alcançar os objetivos da PNMC, o País adotará, como compromisso nacional voluntário, ações de mitigação das emissões de gases de efeito estufa, com vistas em reduzir entre 36,1% (trinta e seis inteiros e um décimo por cento) e 38,9% (trinta e oito inteiros e nove décimos por cento) suas emissões projetadas até 2020.</a:t>
            </a:r>
          </a:p>
          <a:p>
            <a:pPr marL="180970" indent="-18097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buFont typeface="Arial" panose="020B0604020202020204" pitchFamily="34" charset="0"/>
              <a:buChar char="•"/>
              <a:tabLst>
                <a:tab pos="180970" algn="l"/>
              </a:tabLst>
            </a:pPr>
            <a:endParaRPr lang="pt-BR" sz="24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663939"/>
            <a:ext cx="7312351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16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Lei No 12.187, de 29 de dezembro de 2009</a:t>
            </a:r>
            <a:endParaRPr lang="pt-BR" altLang="pt-BR" sz="16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6852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123826" y="198441"/>
            <a:ext cx="8905875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</a:rPr>
              <a:t>Decreto No 7.390, de </a:t>
            </a:r>
            <a:r>
              <a:rPr lang="pt-BR" sz="2800" i="1" dirty="0" smtClean="0">
                <a:solidFill>
                  <a:srgbClr val="005500"/>
                </a:solidFill>
                <a:latin typeface="Arial Black" panose="020B0A04020102020204" pitchFamily="34" charset="0"/>
              </a:rPr>
              <a:t>9/12/2010</a:t>
            </a: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056801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265238"/>
            <a:ext cx="8872071" cy="477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spcBef>
                <a:spcPts val="400"/>
              </a:spcBef>
              <a:spcAft>
                <a:spcPts val="4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Art. 6o  Para alcançar o compromisso nacional voluntário de que trata o art. 12 da Lei No 12.187/2009, serão implementadas ações que almejem reduzir entre 1.168 milhões de tonCO2eq e 1.259 milhões de tonCO</a:t>
            </a:r>
            <a:r>
              <a:rPr lang="pt-BR" altLang="pt-BR" sz="2000" b="1" i="1" baseline="-25000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2</a:t>
            </a: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eq do total das emissões estimadas no art. 5o. 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§ 1o  Para cumprimento do disposto no caput, serão inicialmente consideradas as seguintes ações contidas nos planos referidos no art. 3o deste Decreto: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...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V - </a:t>
            </a:r>
            <a:r>
              <a:rPr lang="pt-BR" altLang="pt-BR" sz="2000" b="1" i="1" u="sng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ampliação do sistema de integração lavoura-pecuária-floresta em 4 milhões de hectares;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...;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VIII - </a:t>
            </a:r>
            <a:r>
              <a:rPr lang="pt-BR" altLang="pt-BR" sz="2000" b="1" i="1" u="sng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expansão do plantio de florestas em 3 milhões de hectares</a:t>
            </a: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;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...; e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X - </a:t>
            </a:r>
            <a:r>
              <a:rPr lang="pt-BR" altLang="pt-BR" sz="2000" b="1" i="1" u="sng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incremento da utilização na siderurgia do carvão vegetal originário de florestas plantadas</a:t>
            </a:r>
            <a:r>
              <a:rPr lang="pt-BR" altLang="pt-BR" sz="20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 e melhoria na eficiência do processo de carbonização.</a:t>
            </a:r>
            <a:endParaRPr lang="pt-BR" sz="20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FB5D05"/>
              </a:buClr>
              <a:buSzPct val="150000"/>
              <a:tabLst>
                <a:tab pos="180970" algn="l"/>
              </a:tabLst>
            </a:pPr>
            <a:endParaRPr lang="pt-BR" sz="20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663939"/>
            <a:ext cx="7312351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1600" i="1" dirty="0" smtClean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Regulamenta a PNMC</a:t>
            </a:r>
            <a:endParaRPr lang="pt-BR" altLang="pt-BR" sz="16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77052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123826" y="198441"/>
            <a:ext cx="8905875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</a:rPr>
              <a:t>Lei No 12.651, de 2012 </a:t>
            </a: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279709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655438"/>
            <a:ext cx="8872071" cy="3397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ct val="150000"/>
              </a:lnSpc>
            </a:pPr>
            <a:r>
              <a:rPr lang="pt-BR" altLang="pt-BR" sz="28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Art</a:t>
            </a:r>
            <a:r>
              <a:rPr lang="pt-BR" sz="28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. </a:t>
            </a:r>
            <a:r>
              <a:rPr lang="pt-BR" sz="28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72.  Para efeitos desta Lei, a </a:t>
            </a:r>
            <a:r>
              <a:rPr lang="pt-BR" sz="2800" b="1" i="1" u="sng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atividade de silvicultura</a:t>
            </a:r>
            <a:r>
              <a:rPr lang="pt-BR" sz="28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, quando realizada em área apta ao uso alternativo do solo, é </a:t>
            </a:r>
            <a:r>
              <a:rPr lang="pt-BR" sz="2800" b="1" i="1" u="sng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equiparada à atividade agrícola</a:t>
            </a:r>
            <a:r>
              <a:rPr lang="pt-BR" sz="28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, nos termos da Lei no 8.171, de 17 de janeiro de 1991, que “dispõe sobre a política agrícola</a:t>
            </a:r>
            <a:r>
              <a:rPr lang="pt-BR" sz="28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”.</a:t>
            </a:r>
            <a:endParaRPr lang="pt-BR" sz="28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663939"/>
            <a:ext cx="8712993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1600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Código Florestal. Dispõe </a:t>
            </a:r>
            <a:r>
              <a:rPr lang="pt-BR" sz="1600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sobre a </a:t>
            </a:r>
            <a:r>
              <a:rPr lang="pt-BR" sz="1600" b="1" i="1" u="sng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proteção da vegetação nativa</a:t>
            </a:r>
            <a:r>
              <a:rPr lang="pt-BR" sz="1600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; altera </a:t>
            </a:r>
            <a:r>
              <a:rPr lang="pt-BR" sz="1600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e revoga Leis sobre a matéria</a:t>
            </a:r>
            <a:endParaRPr lang="pt-BR" altLang="pt-BR" sz="1600" b="1" i="1" dirty="0">
              <a:solidFill>
                <a:srgbClr val="0055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94317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123826" y="198441"/>
            <a:ext cx="8905875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Política Agrícola para Florestas Plantadas</a:t>
            </a:r>
            <a:b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</a:b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165588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655438"/>
            <a:ext cx="8872071" cy="3397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28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Florestas plantadas são florestas compostas predominantemente por árvores de semeadura ou plantio, cultivadas com fins comerciais</a:t>
            </a:r>
            <a:r>
              <a:rPr lang="pt-BR" sz="28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;</a:t>
            </a:r>
          </a:p>
          <a:p>
            <a:pPr>
              <a:lnSpc>
                <a:spcPct val="100000"/>
              </a:lnSpc>
            </a:pPr>
            <a:endParaRPr lang="pt-BR" sz="28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>
              <a:lnSpc>
                <a:spcPct val="100000"/>
              </a:lnSpc>
            </a:pPr>
            <a:r>
              <a:rPr lang="pt-BR" sz="28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Não se aplica a Áreas de Preservação Permanente, de uso restrito e de Reserva Legal.</a:t>
            </a:r>
          </a:p>
          <a:p>
            <a:pPr>
              <a:lnSpc>
                <a:spcPct val="150000"/>
              </a:lnSpc>
            </a:pPr>
            <a:endParaRPr lang="pt-BR" sz="28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663939"/>
            <a:ext cx="8712993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1600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Decreto </a:t>
            </a:r>
            <a:r>
              <a:rPr lang="pt-BR" sz="1600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No 8.375, de 11 de dezembro de 2014</a:t>
            </a:r>
            <a:endParaRPr lang="pt-BR" altLang="pt-BR" sz="1600" b="1" i="1" dirty="0">
              <a:solidFill>
                <a:srgbClr val="0055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58525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123826" y="198441"/>
            <a:ext cx="8905875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Política Agrícola para Florestas Plantadas</a:t>
            </a:r>
            <a:b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</a:b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165588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655438"/>
            <a:ext cx="8872071" cy="3397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28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Florestas plantadas são florestas compostas predominantemente por árvores de semeadura ou plantio, cultivadas com fins comerciais</a:t>
            </a:r>
            <a:r>
              <a:rPr lang="pt-BR" sz="2800" b="1" i="1" dirty="0" smtClean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;</a:t>
            </a:r>
          </a:p>
          <a:p>
            <a:pPr>
              <a:lnSpc>
                <a:spcPct val="100000"/>
              </a:lnSpc>
            </a:pPr>
            <a:endParaRPr lang="pt-BR" sz="28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  <a:p>
            <a:pPr>
              <a:lnSpc>
                <a:spcPct val="100000"/>
              </a:lnSpc>
            </a:pPr>
            <a:r>
              <a:rPr lang="pt-BR" sz="28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Não se aplica a Áreas de Preservação Permanente, de uso restrito e de Reserva Legal.</a:t>
            </a:r>
          </a:p>
          <a:p>
            <a:pPr>
              <a:lnSpc>
                <a:spcPct val="150000"/>
              </a:lnSpc>
            </a:pPr>
            <a:endParaRPr lang="pt-BR" sz="2800" b="1" i="1" dirty="0">
              <a:solidFill>
                <a:srgbClr val="009C00"/>
              </a:solidFill>
              <a:latin typeface="Arial Narrow" panose="020B0606020202030204" pitchFamily="34" charset="0"/>
              <a:ea typeface="DejaVu Sans" pitchFamily="34" charset="0"/>
              <a:cs typeface="DejaVu Sans" pitchFamily="34" charset="0"/>
            </a:endParaRP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663939"/>
            <a:ext cx="8712993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1600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Decreto </a:t>
            </a:r>
            <a:r>
              <a:rPr lang="pt-BR" sz="1600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No 8.375, de 11 de dezembro de 2014</a:t>
            </a:r>
            <a:endParaRPr lang="pt-BR" altLang="pt-BR" sz="1600" b="1" i="1" dirty="0">
              <a:solidFill>
                <a:srgbClr val="0055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7227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3700"/>
            <a:ext cx="9144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123826" y="198441"/>
            <a:ext cx="8905875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  <a:t>Política Agrícola para Florestas Plantadas</a:t>
            </a:r>
            <a:br>
              <a:rPr lang="pt-BR" sz="2800" i="1" dirty="0">
                <a:solidFill>
                  <a:srgbClr val="005500"/>
                </a:solidFill>
                <a:latin typeface="Arial Black" panose="020B0A04020102020204" pitchFamily="34" charset="0"/>
                <a:ea typeface="DejaVu Sans" pitchFamily="34" charset="0"/>
                <a:cs typeface="DejaVu Sans" pitchFamily="34" charset="0"/>
              </a:rPr>
            </a:br>
            <a:endParaRPr lang="pt-BR" altLang="pt-BR" sz="2800" i="1" dirty="0">
              <a:solidFill>
                <a:srgbClr val="005500"/>
              </a:solidFill>
              <a:latin typeface="Arial Black" panose="020B0A04020102020204" pitchFamily="34" charset="0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15365" name="Line 2"/>
          <p:cNvSpPr>
            <a:spLocks noChangeShapeType="1"/>
          </p:cNvSpPr>
          <p:nvPr/>
        </p:nvSpPr>
        <p:spPr bwMode="auto">
          <a:xfrm>
            <a:off x="0" y="1165588"/>
            <a:ext cx="5795963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367" name="CustomShape 4"/>
          <p:cNvSpPr>
            <a:spLocks noChangeArrowheads="1"/>
          </p:cNvSpPr>
          <p:nvPr/>
        </p:nvSpPr>
        <p:spPr bwMode="auto">
          <a:xfrm>
            <a:off x="157630" y="1655438"/>
            <a:ext cx="8872071" cy="4132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Objetivos: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aumentar a produção e a produtividade das florestas plantadas;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promover a utilização do potencial produtivo de bens e serviços econômicos das florestas plantadas;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contribuir para a diminuição da pressão sobre as florestas nativas;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melhorar a renda e a qualidade de vida no meio rural;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400" b="1" i="1" dirty="0">
                <a:solidFill>
                  <a:srgbClr val="009C00"/>
                </a:solidFill>
                <a:latin typeface="Arial Narrow" panose="020B0606020202030204" pitchFamily="34" charset="0"/>
                <a:ea typeface="DejaVu Sans" pitchFamily="34" charset="0"/>
                <a:cs typeface="DejaVu Sans" pitchFamily="34" charset="0"/>
              </a:rPr>
              <a:t>estimular a integração entre produtores rurais e agroindústrias que utilizem madeira como matéria-prima</a:t>
            </a:r>
          </a:p>
        </p:txBody>
      </p:sp>
      <p:pic>
        <p:nvPicPr>
          <p:cNvPr id="15376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stomShape 1"/>
          <p:cNvSpPr>
            <a:spLocks noChangeArrowheads="1"/>
          </p:cNvSpPr>
          <p:nvPr/>
        </p:nvSpPr>
        <p:spPr bwMode="auto">
          <a:xfrm>
            <a:off x="157630" y="663939"/>
            <a:ext cx="8712993" cy="50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r>
              <a:rPr lang="pt-BR" sz="1600" b="1" i="1" dirty="0" smtClean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Decreto </a:t>
            </a:r>
            <a:r>
              <a:rPr lang="pt-BR" sz="1600" b="1" i="1" dirty="0">
                <a:solidFill>
                  <a:srgbClr val="005500"/>
                </a:solidFill>
                <a:latin typeface="Arial" panose="020B0604020202020204" pitchFamily="34" charset="0"/>
                <a:ea typeface="DejaVu Sans" pitchFamily="34" charset="0"/>
                <a:cs typeface="Arial" panose="020B0604020202020204" pitchFamily="34" charset="0"/>
              </a:rPr>
              <a:t>No 8.375, de 11 de dezembro de 2014</a:t>
            </a:r>
            <a:endParaRPr lang="pt-BR" altLang="pt-BR" sz="1600" b="1" i="1" dirty="0">
              <a:solidFill>
                <a:srgbClr val="005500"/>
              </a:solidFill>
              <a:latin typeface="Arial" panose="020B0604020202020204" pitchFamily="34" charset="0"/>
              <a:ea typeface="DejaVu Sans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68325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7299</TotalTime>
  <Words>1207</Words>
  <Application>Microsoft Office PowerPoint</Application>
  <PresentationFormat>Apresentação na tela (4:3)</PresentationFormat>
  <Paragraphs>179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6" baseType="lpstr">
      <vt:lpstr>Arial</vt:lpstr>
      <vt:lpstr>Arial Black</vt:lpstr>
      <vt:lpstr>Arial Narrow</vt:lpstr>
      <vt:lpstr>Calibri</vt:lpstr>
      <vt:lpstr>Calibri Light</vt:lpstr>
      <vt:lpstr>DejaVu Sans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Políticas existentes para o setor florestal</vt:lpstr>
      <vt:lpstr>Políticas existentes para o setor florestal</vt:lpstr>
      <vt:lpstr>Políticas existentes para o setor florestal</vt:lpstr>
      <vt:lpstr>Título privado para financiamento florestal Proposta em estudo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Florestas plantadas</dc:title>
  <dc:creator>Gustavo Henrique Marquim Firmo de Araujo</dc:creator>
  <cp:lastModifiedBy>Eduardo Sampaio Marques</cp:lastModifiedBy>
  <cp:revision>57</cp:revision>
  <dcterms:created xsi:type="dcterms:W3CDTF">2015-08-19T17:38:10Z</dcterms:created>
  <dcterms:modified xsi:type="dcterms:W3CDTF">2015-08-27T11:46:36Z</dcterms:modified>
</cp:coreProperties>
</file>