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512" r:id="rId3"/>
    <p:sldId id="518" r:id="rId4"/>
    <p:sldId id="452" r:id="rId5"/>
    <p:sldId id="488" r:id="rId6"/>
    <p:sldId id="489" r:id="rId7"/>
    <p:sldId id="485" r:id="rId8"/>
    <p:sldId id="447" r:id="rId9"/>
    <p:sldId id="450" r:id="rId10"/>
    <p:sldId id="508" r:id="rId11"/>
    <p:sldId id="509" r:id="rId12"/>
    <p:sldId id="490" r:id="rId13"/>
    <p:sldId id="510" r:id="rId14"/>
    <p:sldId id="511" r:id="rId15"/>
    <p:sldId id="435" r:id="rId16"/>
    <p:sldId id="442" r:id="rId17"/>
    <p:sldId id="513" r:id="rId18"/>
    <p:sldId id="514" r:id="rId19"/>
    <p:sldId id="515" r:id="rId20"/>
    <p:sldId id="516" r:id="rId21"/>
    <p:sldId id="517" r:id="rId22"/>
    <p:sldId id="481" r:id="rId23"/>
    <p:sldId id="404" r:id="rId24"/>
    <p:sldId id="405" r:id="rId25"/>
    <p:sldId id="406" r:id="rId26"/>
    <p:sldId id="407" r:id="rId27"/>
    <p:sldId id="409" r:id="rId28"/>
    <p:sldId id="410" r:id="rId29"/>
    <p:sldId id="412" r:id="rId30"/>
    <p:sldId id="482" r:id="rId31"/>
    <p:sldId id="483" r:id="rId32"/>
    <p:sldId id="464" r:id="rId33"/>
    <p:sldId id="466" r:id="rId34"/>
    <p:sldId id="467" r:id="rId35"/>
    <p:sldId id="505" r:id="rId36"/>
    <p:sldId id="465" r:id="rId37"/>
    <p:sldId id="420" r:id="rId3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1C410-B3BF-4B37-8B29-FE07D57DA6A1}" type="datetimeFigureOut">
              <a:rPr lang="pt-BR" smtClean="0"/>
              <a:t>19/04/2017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EC097-D0E9-456D-B9C1-7A405D09BA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106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EC097-D0E9-456D-B9C1-7A405D09BA1D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82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2A6B-2098-403F-9786-657EE2D7B4AA}" type="datetimeFigureOut">
              <a:rPr lang="pt-BR" smtClean="0"/>
              <a:t>19/04/2017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1E22D-834E-4BDA-A33B-D199EADF1D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2660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2A6B-2098-403F-9786-657EE2D7B4AA}" type="datetimeFigureOut">
              <a:rPr lang="pt-BR" smtClean="0"/>
              <a:t>19/04/2017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1E22D-834E-4BDA-A33B-D199EADF1D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33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2A6B-2098-403F-9786-657EE2D7B4AA}" type="datetimeFigureOut">
              <a:rPr lang="pt-BR" smtClean="0"/>
              <a:t>19/04/2017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1E22D-834E-4BDA-A33B-D199EADF1D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0210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" y="0"/>
            <a:ext cx="91382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96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2A6B-2098-403F-9786-657EE2D7B4AA}" type="datetimeFigureOut">
              <a:rPr lang="pt-BR" smtClean="0"/>
              <a:t>19/04/2017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1E22D-834E-4BDA-A33B-D199EADF1D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836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2A6B-2098-403F-9786-657EE2D7B4AA}" type="datetimeFigureOut">
              <a:rPr lang="pt-BR" smtClean="0"/>
              <a:t>19/04/2017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1E22D-834E-4BDA-A33B-D199EADF1D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59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2A6B-2098-403F-9786-657EE2D7B4AA}" type="datetimeFigureOut">
              <a:rPr lang="pt-BR" smtClean="0"/>
              <a:t>19/04/2017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1E22D-834E-4BDA-A33B-D199EADF1D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62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2A6B-2098-403F-9786-657EE2D7B4AA}" type="datetimeFigureOut">
              <a:rPr lang="pt-BR" smtClean="0"/>
              <a:t>19/04/2017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1E22D-834E-4BDA-A33B-D199EADF1D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9668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2A6B-2098-403F-9786-657EE2D7B4AA}" type="datetimeFigureOut">
              <a:rPr lang="pt-BR" smtClean="0"/>
              <a:t>19/04/2017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1E22D-834E-4BDA-A33B-D199EADF1D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544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2A6B-2098-403F-9786-657EE2D7B4AA}" type="datetimeFigureOut">
              <a:rPr lang="pt-BR" smtClean="0"/>
              <a:t>19/04/2017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1E22D-834E-4BDA-A33B-D199EADF1D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947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2A6B-2098-403F-9786-657EE2D7B4AA}" type="datetimeFigureOut">
              <a:rPr lang="pt-BR" smtClean="0"/>
              <a:t>19/04/2017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1E22D-834E-4BDA-A33B-D199EADF1D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43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2A6B-2098-403F-9786-657EE2D7B4AA}" type="datetimeFigureOut">
              <a:rPr lang="pt-BR" smtClean="0"/>
              <a:t>19/04/2017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1E22D-834E-4BDA-A33B-D199EADF1D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2751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12A6B-2098-403F-9786-657EE2D7B4AA}" type="datetimeFigureOut">
              <a:rPr lang="pt-BR" smtClean="0"/>
              <a:t>19/04/2017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1E22D-834E-4BDA-A33B-D199EADF1D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363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1412776"/>
            <a:ext cx="9144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Desafios da</a:t>
            </a:r>
          </a:p>
          <a:p>
            <a:pPr algn="ctr"/>
            <a:r>
              <a:rPr lang="pt-BR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Economia Brasileira</a:t>
            </a:r>
          </a:p>
          <a:p>
            <a:pPr algn="ctr"/>
            <a:endParaRPr lang="pt-BR" sz="4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Marcos de Barros </a:t>
            </a:r>
            <a:r>
              <a:rPr lang="pt-BR" sz="3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Lisboa</a:t>
            </a:r>
          </a:p>
          <a:p>
            <a:pPr algn="ctr"/>
            <a:endParaRPr lang="pt-BR" sz="36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pt-B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pt-B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 </a:t>
            </a:r>
            <a:r>
              <a:rPr lang="pt-B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pt-B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Abril de 2017</a:t>
            </a:r>
            <a:endParaRPr lang="pt-B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84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1268760"/>
            <a:ext cx="878497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Os termos de troca favoreceram a economia brasileira a partir do começo dos anos </a:t>
            </a:r>
            <a:r>
              <a:rPr lang="pt-BR" sz="2400" dirty="0" smtClean="0"/>
              <a:t>2000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Esse melhor desempenho se acelera sobretudo a partir do fim da </a:t>
            </a:r>
            <a:r>
              <a:rPr lang="pt-BR" sz="2400" dirty="0" smtClean="0"/>
              <a:t>década</a:t>
            </a:r>
            <a:endParaRPr lang="pt-BR" sz="24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A </a:t>
            </a:r>
            <a:r>
              <a:rPr lang="pt-BR" sz="2400" dirty="0"/>
              <a:t>economia brasileira, no entanto</a:t>
            </a:r>
            <a:r>
              <a:rPr lang="pt-BR" sz="2400" dirty="0" smtClean="0"/>
              <a:t>, permanece </a:t>
            </a:r>
            <a:r>
              <a:rPr lang="pt-BR" sz="2400" dirty="0"/>
              <a:t>relativamente fechada em </a:t>
            </a:r>
            <a:r>
              <a:rPr lang="pt-BR" sz="2400" dirty="0" smtClean="0"/>
              <a:t>comparação </a:t>
            </a:r>
            <a:r>
              <a:rPr lang="pt-BR" sz="2400" dirty="0"/>
              <a:t>com os demais </a:t>
            </a:r>
            <a:r>
              <a:rPr lang="pt-BR" sz="2400" dirty="0" smtClean="0"/>
              <a:t>países</a:t>
            </a:r>
            <a:endParaRPr lang="pt-BR" sz="24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Qual </a:t>
            </a:r>
            <a:r>
              <a:rPr lang="pt-BR" sz="2400" dirty="0"/>
              <a:t>o peso relativo do comércio exterior </a:t>
            </a:r>
            <a:r>
              <a:rPr lang="pt-BR" sz="2400" dirty="0" smtClean="0"/>
              <a:t>vis </a:t>
            </a:r>
            <a:r>
              <a:rPr lang="pt-BR" sz="2400" dirty="0"/>
              <a:t>a </a:t>
            </a:r>
            <a:r>
              <a:rPr lang="pt-BR" sz="2400" dirty="0" smtClean="0"/>
              <a:t>vis </a:t>
            </a:r>
            <a:r>
              <a:rPr lang="pt-BR" sz="2400" dirty="0"/>
              <a:t>às mudanças domésticas para </a:t>
            </a:r>
            <a:r>
              <a:rPr lang="pt-BR" sz="2400" dirty="0" smtClean="0"/>
              <a:t>o </a:t>
            </a:r>
            <a:r>
              <a:rPr lang="pt-BR" sz="2400" dirty="0"/>
              <a:t>desempenho da </a:t>
            </a:r>
            <a:r>
              <a:rPr lang="pt-BR" sz="2400" dirty="0" smtClean="0"/>
              <a:t>produtividade?</a:t>
            </a:r>
            <a:endParaRPr lang="pt-BR" sz="2400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95536" y="485800"/>
            <a:ext cx="8229600" cy="63894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pt-BR" alt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Comércio exterior e produtividade</a:t>
            </a:r>
            <a:r>
              <a:rPr lang="pt-BR" alt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pt-BR" alt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pt-BR" altLang="pt-BR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8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pt-BR" alt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Abertura Comercial e Produtividade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904" y="1052736"/>
            <a:ext cx="8229600" cy="5544616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pt-BR" altLang="pt-BR" sz="2400" dirty="0"/>
              <a:t>Existe evidência crescente de que abertura comercial aumenta </a:t>
            </a:r>
            <a:r>
              <a:rPr lang="pt-BR" altLang="pt-BR" sz="2400" dirty="0" smtClean="0"/>
              <a:t>produtividade</a:t>
            </a:r>
            <a:r>
              <a:rPr lang="pt-BR" altLang="pt-BR" sz="2400" dirty="0"/>
              <a:t> </a:t>
            </a:r>
            <a:r>
              <a:rPr lang="pt-BR" altLang="pt-BR" sz="2400" dirty="0" smtClean="0"/>
              <a:t>por meio do maior </a:t>
            </a:r>
            <a:r>
              <a:rPr lang="pt-BR" sz="2400" dirty="0" smtClean="0"/>
              <a:t>acesso </a:t>
            </a:r>
            <a:r>
              <a:rPr lang="pt-BR" sz="2400" dirty="0"/>
              <a:t>a bens de capital e insumos mais eficientes no mercado </a:t>
            </a:r>
            <a:r>
              <a:rPr lang="pt-BR" sz="2400" dirty="0" smtClean="0"/>
              <a:t>externo</a:t>
            </a:r>
          </a:p>
          <a:p>
            <a:pPr>
              <a:spcAft>
                <a:spcPts val="600"/>
              </a:spcAft>
            </a:pP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Além disso, medidas de proteção, como restrições à importação ou distorções tributárias, podem preservar empresas ineficientes, reduzindo a produtividade média da </a:t>
            </a:r>
            <a:r>
              <a:rPr lang="pt-BR" sz="2400" dirty="0" smtClean="0"/>
              <a:t>economia</a:t>
            </a:r>
            <a:endParaRPr lang="pt-BR" altLang="pt-BR" sz="2400" dirty="0" smtClean="0"/>
          </a:p>
          <a:p>
            <a:pPr eaLnBrk="1" hangingPunct="1"/>
            <a:endParaRPr lang="pt-BR" altLang="pt-BR" sz="2400" dirty="0"/>
          </a:p>
          <a:p>
            <a:pPr eaLnBrk="1" hangingPunct="1"/>
            <a:r>
              <a:rPr lang="pt-BR" altLang="pt-BR" sz="2400" dirty="0" err="1"/>
              <a:t>Pavcnik</a:t>
            </a:r>
            <a:r>
              <a:rPr lang="pt-BR" altLang="pt-BR" sz="2400" dirty="0"/>
              <a:t> (2002), Fernandes (2003), Ferreira &amp; Rossi (2003), </a:t>
            </a:r>
            <a:r>
              <a:rPr lang="pt-BR" altLang="pt-BR" sz="2400" dirty="0" err="1"/>
              <a:t>Muendler</a:t>
            </a:r>
            <a:r>
              <a:rPr lang="pt-BR" altLang="pt-BR" sz="2400" dirty="0"/>
              <a:t> (2003), </a:t>
            </a:r>
            <a:r>
              <a:rPr lang="pt-BR" altLang="pt-BR" sz="2400" dirty="0" err="1"/>
              <a:t>Hay</a:t>
            </a:r>
            <a:r>
              <a:rPr lang="pt-BR" altLang="pt-BR" sz="2400" dirty="0"/>
              <a:t> (2002</a:t>
            </a:r>
            <a:r>
              <a:rPr lang="pt-BR" altLang="pt-BR" sz="2400" dirty="0" smtClean="0"/>
              <a:t>), Goldberg e coautores (2009, 2010)</a:t>
            </a:r>
            <a:endParaRPr lang="pt-BR" altLang="pt-BR" sz="2400" dirty="0"/>
          </a:p>
          <a:p>
            <a:pPr marL="0" indent="0" eaLnBrk="1" hangingPunct="1">
              <a:buNone/>
            </a:pPr>
            <a:endParaRPr lang="pt-BR" altLang="pt-BR" sz="2400" dirty="0" smtClean="0"/>
          </a:p>
          <a:p>
            <a:pPr eaLnBrk="1" hangingPunct="1"/>
            <a:r>
              <a:rPr lang="pt-BR" altLang="pt-BR" sz="2400" dirty="0" smtClean="0"/>
              <a:t>Lisboa</a:t>
            </a:r>
            <a:r>
              <a:rPr lang="pt-BR" altLang="pt-BR" sz="2400" dirty="0"/>
              <a:t>, Menezes-Filho e </a:t>
            </a:r>
            <a:r>
              <a:rPr lang="pt-BR" altLang="pt-BR" sz="2400" dirty="0" err="1"/>
              <a:t>Shor</a:t>
            </a:r>
            <a:r>
              <a:rPr lang="pt-BR" altLang="pt-BR" sz="2400" dirty="0"/>
              <a:t> (2011</a:t>
            </a:r>
            <a:r>
              <a:rPr lang="pt-BR" altLang="pt-BR" sz="2400" dirty="0" smtClean="0"/>
              <a:t>) identificam um efeito positivo da abertura comercial sobre a produtividade das firmas decorrente da aquisição de insumos</a:t>
            </a:r>
            <a:endParaRPr lang="pt-BR" altLang="pt-BR" sz="2400" dirty="0"/>
          </a:p>
          <a:p>
            <a:pPr marL="0" indent="0" eaLnBrk="1" hangingPunct="1">
              <a:buNone/>
            </a:pPr>
            <a:endParaRPr lang="pt-BR" alt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3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188640"/>
            <a:ext cx="878497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Quais as causas da evolução da produtividade? </a:t>
            </a:r>
          </a:p>
          <a:p>
            <a:endParaRPr lang="pt-BR" sz="2400" dirty="0"/>
          </a:p>
          <a:p>
            <a:r>
              <a:rPr lang="pt-BR" sz="2400" dirty="0"/>
              <a:t>A diferença de produtividade pode decorrer da composição setorial da produção ou da produtividade média das empresas nos diversos </a:t>
            </a:r>
            <a:r>
              <a:rPr lang="pt-BR" sz="2400" dirty="0" smtClean="0"/>
              <a:t>setores</a:t>
            </a:r>
          </a:p>
          <a:p>
            <a:endParaRPr lang="pt-BR" sz="2400" dirty="0"/>
          </a:p>
          <a:p>
            <a:r>
              <a:rPr lang="pt-BR" sz="2400" dirty="0" smtClean="0"/>
              <a:t>Entre 40% e 60% da diferença de produtividade entre EUA, China e Índica decorre da dispersão da produtividade dentro dos setores:</a:t>
            </a:r>
          </a:p>
          <a:p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Na economia americana, as empresas entre as 10% mais eficientes são duas vezes melhores do que aquelas entre os 10% menos produtivas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Na Índia e na China essa diferença é de 5 vezes</a:t>
            </a:r>
          </a:p>
          <a:p>
            <a:endParaRPr lang="pt-BR" sz="2400" dirty="0"/>
          </a:p>
          <a:p>
            <a:r>
              <a:rPr lang="pt-BR" sz="2400" dirty="0" smtClean="0"/>
              <a:t>Parte relevante do atraso dos países menos desenvolvidos decorre da proteção de empresas ineficientes nos diversos setores</a:t>
            </a:r>
          </a:p>
          <a:p>
            <a:endParaRPr lang="pt-BR" sz="2400" dirty="0"/>
          </a:p>
          <a:p>
            <a:r>
              <a:rPr lang="pt-BR" dirty="0" smtClean="0"/>
              <a:t>Fonte: </a:t>
            </a:r>
            <a:r>
              <a:rPr lang="pt-BR" dirty="0" err="1" smtClean="0"/>
              <a:t>Hsieh</a:t>
            </a:r>
            <a:r>
              <a:rPr lang="pt-BR" dirty="0"/>
              <a:t> </a:t>
            </a:r>
            <a:r>
              <a:rPr lang="pt-BR" dirty="0" smtClean="0"/>
              <a:t>e</a:t>
            </a:r>
            <a:r>
              <a:rPr lang="pt-BR" dirty="0"/>
              <a:t> </a:t>
            </a:r>
            <a:r>
              <a:rPr lang="pt-BR" dirty="0" err="1" smtClean="0"/>
              <a:t>Klenow</a:t>
            </a:r>
            <a:r>
              <a:rPr lang="pt-BR" dirty="0" smtClean="0"/>
              <a:t> (2009).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1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7544" y="404664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Ciclo de nascimento e morte das empresas</a:t>
            </a:r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dirty="0" smtClean="0"/>
              <a:t>Maiores ganhos de produtividade decorrem do processo de entrada de novas empresas e fechamento das plantas mais velhas e ineficientes. Evidências para a economia americana:</a:t>
            </a:r>
          </a:p>
          <a:p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Em </a:t>
            </a:r>
            <a:r>
              <a:rPr lang="pt-BR" sz="2400" dirty="0"/>
              <a:t>dez anos, a saída e a entrada de empresas explica 60% da destruição e criação de empregos na </a:t>
            </a:r>
            <a:r>
              <a:rPr lang="pt-BR" sz="2400" dirty="0" smtClean="0"/>
              <a:t>indústria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Nos caso dos setores de serviço, esse processo explica quase 80% da criação e destruição de emprego e quase todo o ganho de produtividade</a:t>
            </a:r>
          </a:p>
          <a:p>
            <a:endParaRPr lang="pt-BR" sz="2400" dirty="0"/>
          </a:p>
          <a:p>
            <a:r>
              <a:rPr lang="pt-BR" sz="2400" dirty="0"/>
              <a:t>Fonte: Foster, </a:t>
            </a:r>
            <a:r>
              <a:rPr lang="pt-BR" sz="2400" dirty="0" err="1"/>
              <a:t>Haltwanger</a:t>
            </a:r>
            <a:r>
              <a:rPr lang="pt-BR" sz="2400" dirty="0"/>
              <a:t> e </a:t>
            </a:r>
            <a:r>
              <a:rPr lang="pt-BR" sz="2400" dirty="0" err="1"/>
              <a:t>Krizan</a:t>
            </a:r>
            <a:r>
              <a:rPr lang="pt-BR" sz="2400" dirty="0"/>
              <a:t> (2001</a:t>
            </a:r>
            <a:r>
              <a:rPr lang="pt-BR" sz="2400" dirty="0" smtClean="0"/>
              <a:t>).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05029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1803588"/>
            <a:ext cx="87849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Recentemente, alguns trabalhos tem estudado </a:t>
            </a:r>
            <a:r>
              <a:rPr lang="pt-BR" sz="2400" dirty="0"/>
              <a:t>as causas da sobrevivência de empresas pequenas, velhas e pouco </a:t>
            </a:r>
            <a:r>
              <a:rPr lang="pt-BR" sz="2400" dirty="0" smtClean="0"/>
              <a:t>produtivas</a:t>
            </a:r>
          </a:p>
          <a:p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Analisando os dados para 50 países, </a:t>
            </a:r>
            <a:r>
              <a:rPr lang="en-US" sz="2400" dirty="0" err="1"/>
              <a:t>Akcigit</a:t>
            </a:r>
            <a:r>
              <a:rPr lang="en-US" sz="2400" dirty="0"/>
              <a:t>, Alp e Peters (2016) </a:t>
            </a:r>
            <a:r>
              <a:rPr lang="pt-BR" sz="2400" dirty="0" smtClean="0"/>
              <a:t>estimam os determinantes da diferença no ciclo de vida das empresas entre EUA e Índia: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54</a:t>
            </a:r>
            <a:r>
              <a:rPr lang="pt-BR" sz="2400" dirty="0"/>
              <a:t>%</a:t>
            </a:r>
            <a:r>
              <a:rPr lang="pt-BR" sz="2400" dirty="0" smtClean="0"/>
              <a:t> decorre do maior acesso à capital humano, 41% das melhores instituições legais nos EUA e 5% do desenvolvimento do mercado financeiro</a:t>
            </a:r>
            <a:endParaRPr lang="pt-BR" sz="2400" dirty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57200" y="269776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iferença da Produtividade</a:t>
            </a: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19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1118349"/>
            <a:ext cx="878497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 menor produtividade no Brasil decorre principalmente da menor eficiência nos diversos setores, não da composição setorial da produção.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Se a composição setorial da produção no Brasil fosse a mesma dos EUA, nossa produtividade aumentaria </a:t>
            </a:r>
            <a:r>
              <a:rPr lang="pt-BR" sz="2400" b="1" dirty="0"/>
              <a:t>68%</a:t>
            </a:r>
            <a:r>
              <a:rPr lang="pt-BR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Caso, por outro lado, cada </a:t>
            </a:r>
            <a:r>
              <a:rPr lang="pt-BR" sz="2400" dirty="0" err="1"/>
              <a:t>microsetor</a:t>
            </a:r>
            <a:r>
              <a:rPr lang="pt-BR" sz="2400" dirty="0"/>
              <a:t> no Brasil tivesse a mesma produtividade observada nos EUA, sem alterar a composição </a:t>
            </a:r>
            <a:r>
              <a:rPr lang="pt-BR" sz="2400" dirty="0" smtClean="0"/>
              <a:t>da produção, </a:t>
            </a:r>
            <a:r>
              <a:rPr lang="pt-BR" sz="2400" dirty="0"/>
              <a:t>nossa produtividade seria </a:t>
            </a:r>
            <a:r>
              <a:rPr lang="pt-BR" sz="2400" b="1" dirty="0"/>
              <a:t>430%</a:t>
            </a:r>
            <a:r>
              <a:rPr lang="pt-BR" sz="2400" dirty="0"/>
              <a:t> maior</a:t>
            </a:r>
            <a:r>
              <a:rPr lang="pt-BR" sz="24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Fonte: </a:t>
            </a:r>
            <a:r>
              <a:rPr lang="pt-BR" sz="2400" dirty="0"/>
              <a:t>Veloso, Matos, Ferreira e Coelho (2016</a:t>
            </a:r>
            <a:r>
              <a:rPr lang="pt-BR" sz="2400" dirty="0" smtClean="0"/>
              <a:t>).</a:t>
            </a:r>
            <a:endParaRPr lang="pt-BR" sz="2400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95536" y="341784"/>
            <a:ext cx="8568952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Quais as causas da evolução da produtividade? </a:t>
            </a:r>
            <a:r>
              <a:rPr lang="pt-BR" alt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pt-BR" alt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pt-BR" altLang="pt-BR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377519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8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1268760"/>
            <a:ext cx="878497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 smtClean="0"/>
              <a:t>A menor renda no Brasil decorre da menor eficiência nos diversos setores, não da especialização em atividades menos produtivas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/>
              <a:t>A evidência internacional vai ao encontro </a:t>
            </a:r>
            <a:r>
              <a:rPr lang="pt-BR" sz="2200" dirty="0" smtClean="0"/>
              <a:t>dessa evidência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 smtClean="0"/>
              <a:t>Menos </a:t>
            </a:r>
            <a:r>
              <a:rPr lang="pt-BR" sz="2200" dirty="0"/>
              <a:t>de 10% da variação de produtividade é explicada por alterações na composição </a:t>
            </a:r>
            <a:r>
              <a:rPr lang="pt-BR" sz="2200" dirty="0" smtClean="0"/>
              <a:t>setorial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/>
              <a:t>A menor produtividade decorre, principalmente, de um percentual maior de empresas ineficientes na maioria dos </a:t>
            </a:r>
            <a:r>
              <a:rPr lang="pt-BR" sz="2200" dirty="0" smtClean="0"/>
              <a:t>setores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 smtClean="0"/>
              <a:t>Correa e Barbosa Filho estimam que </a:t>
            </a:r>
            <a:r>
              <a:rPr lang="pt-BR" sz="2200" dirty="0"/>
              <a:t>a produtividade das empresas 20% menos eficientes no Brasil </a:t>
            </a:r>
            <a:r>
              <a:rPr lang="pt-BR" sz="2200" dirty="0" smtClean="0"/>
              <a:t>é menor do a observada nas empresas </a:t>
            </a:r>
            <a:r>
              <a:rPr lang="pt-BR" sz="2200" dirty="0"/>
              <a:t>9% menos eficientes no México e às 5% </a:t>
            </a:r>
            <a:r>
              <a:rPr lang="pt-BR" sz="2200" dirty="0" smtClean="0"/>
              <a:t>no Chile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 smtClean="0"/>
          </a:p>
          <a:p>
            <a:endParaRPr lang="pt-BR" sz="2200" dirty="0" smtClean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95536" y="341784"/>
            <a:ext cx="8496944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Quais as causas da evolução da produtividade? </a:t>
            </a:r>
            <a:r>
              <a:rPr lang="pt-BR" alt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pt-BR" alt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pt-BR" altLang="pt-BR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377519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31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3415" y="116632"/>
            <a:ext cx="8428893" cy="900966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/>
              <a:t>Distribuição da </a:t>
            </a:r>
            <a:r>
              <a:rPr lang="pt-BR" sz="2800" dirty="0"/>
              <a:t>produtividade do trabalho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124745"/>
            <a:ext cx="7219491" cy="473435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39552" y="6309320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Barbosa Filho e Corrêa (</a:t>
            </a:r>
            <a:r>
              <a:rPr lang="pt-BR" dirty="0" smtClean="0"/>
              <a:t>2017).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409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435280" cy="792088"/>
          </a:xfrm>
        </p:spPr>
        <p:txBody>
          <a:bodyPr>
            <a:normAutofit/>
          </a:bodyPr>
          <a:lstStyle/>
          <a:p>
            <a:r>
              <a:rPr lang="pt-BR" sz="2800" dirty="0" smtClean="0"/>
              <a:t>Distribuição da </a:t>
            </a:r>
            <a:r>
              <a:rPr lang="pt-BR" sz="2800" dirty="0"/>
              <a:t>produtividade do trabalho no setor </a:t>
            </a:r>
            <a:r>
              <a:rPr lang="pt-BR" sz="2800" dirty="0" smtClean="0"/>
              <a:t>têxtil</a:t>
            </a:r>
            <a:endParaRPr lang="pt-BR" sz="2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149465"/>
            <a:ext cx="7056784" cy="443977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51520" y="609329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Barbosa Filho e Corrêa (</a:t>
            </a:r>
            <a:r>
              <a:rPr lang="pt-BR" dirty="0" smtClean="0"/>
              <a:t>2017).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083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2800" dirty="0" smtClean="0"/>
              <a:t>Distribuição </a:t>
            </a:r>
            <a:r>
              <a:rPr lang="pt-BR" sz="2800" dirty="0"/>
              <a:t>do LN da produtividade do trabalho no setor de </a:t>
            </a:r>
            <a:r>
              <a:rPr lang="pt-BR" sz="2800" dirty="0" smtClean="0"/>
              <a:t>comércio</a:t>
            </a:r>
            <a:endParaRPr lang="pt-BR" sz="2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484785"/>
            <a:ext cx="7028615" cy="403244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70455" y="6093296"/>
            <a:ext cx="4057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Barbosa Filho e Corrêa (</a:t>
            </a:r>
            <a:r>
              <a:rPr lang="pt-BR" dirty="0" smtClean="0"/>
              <a:t>2017).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795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1"/>
            <a:ext cx="9144000" cy="18235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" t="11756" r="50164" b="29635"/>
          <a:stretch/>
        </p:blipFill>
        <p:spPr>
          <a:xfrm>
            <a:off x="1178351" y="1823589"/>
            <a:ext cx="3080436" cy="292404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25111" y="499829"/>
            <a:ext cx="74937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PIB por Pessoa Empregada (1995-2015)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487134" y="1115507"/>
            <a:ext cx="416973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350" dirty="0" smtClean="0">
                <a:latin typeface="Verdana" charset="0"/>
                <a:ea typeface="Verdana" charset="0"/>
                <a:cs typeface="Verdana" charset="0"/>
              </a:rPr>
              <a:t>(Dólar internacional de 2011, constante, PPP)</a:t>
            </a:r>
            <a:endParaRPr lang="pt-BR" sz="1350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87586" y="5614159"/>
            <a:ext cx="7059946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dirty="0" smtClean="0">
                <a:latin typeface="Arial" charset="0"/>
                <a:ea typeface="Arial" charset="0"/>
                <a:cs typeface="Arial" charset="0"/>
              </a:rPr>
              <a:t>Nota: Um dólar internacional possui o mesmo poder de compra que um US$ nos EUA.</a:t>
            </a:r>
          </a:p>
          <a:p>
            <a:pPr>
              <a:lnSpc>
                <a:spcPct val="150000"/>
              </a:lnSpc>
            </a:pPr>
            <a:r>
              <a:rPr lang="pt-BR" sz="1400" dirty="0" smtClean="0">
                <a:latin typeface="Arial" charset="0"/>
                <a:ea typeface="Arial" charset="0"/>
                <a:cs typeface="Arial" charset="0"/>
              </a:rPr>
              <a:t>[Amostra] América Latina &amp; Caribe: 27 países. Emergentes: 19 países.</a:t>
            </a:r>
            <a:br>
              <a:rPr lang="pt-BR" sz="1400" dirty="0" smtClean="0">
                <a:latin typeface="Arial" charset="0"/>
                <a:ea typeface="Arial" charset="0"/>
                <a:cs typeface="Arial" charset="0"/>
              </a:rPr>
            </a:br>
            <a:r>
              <a:rPr lang="pt-BR" sz="1400" dirty="0" smtClean="0">
                <a:latin typeface="Arial" charset="0"/>
                <a:ea typeface="Arial" charset="0"/>
                <a:cs typeface="Arial" charset="0"/>
              </a:rPr>
              <a:t>Fonte: World </a:t>
            </a:r>
            <a:r>
              <a:rPr lang="pt-BR" sz="1400" dirty="0" err="1" smtClean="0">
                <a:latin typeface="Arial" charset="0"/>
                <a:ea typeface="Arial" charset="0"/>
                <a:cs typeface="Arial" charset="0"/>
              </a:rPr>
              <a:t>Development</a:t>
            </a:r>
            <a:r>
              <a:rPr lang="pt-BR" sz="14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pt-BR" sz="1400" dirty="0" err="1" smtClean="0">
                <a:latin typeface="Arial" charset="0"/>
                <a:ea typeface="Arial" charset="0"/>
                <a:cs typeface="Arial" charset="0"/>
              </a:rPr>
              <a:t>Indicators</a:t>
            </a:r>
            <a:r>
              <a:rPr lang="pt-BR" sz="1400" dirty="0" smtClean="0">
                <a:latin typeface="Arial" charset="0"/>
                <a:ea typeface="Arial" charset="0"/>
                <a:cs typeface="Arial" charset="0"/>
              </a:rPr>
              <a:t>, World Bank, 2016.</a:t>
            </a:r>
            <a:endParaRPr lang="pt-BR" sz="14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4" t="11756" r="486" b="15026"/>
          <a:stretch/>
        </p:blipFill>
        <p:spPr>
          <a:xfrm>
            <a:off x="4814206" y="1823589"/>
            <a:ext cx="3292847" cy="365291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 rot="16200000">
            <a:off x="-417406" y="3039011"/>
            <a:ext cx="3055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0           50,000     100,000    150,000   200,000</a:t>
            </a:r>
            <a:endParaRPr lang="pt-BR" sz="12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110415" y="4686478"/>
            <a:ext cx="3461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1995          2000           2005           2010          2015</a:t>
            </a:r>
            <a:endParaRPr lang="pt-BR" sz="12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166622" y="5016081"/>
            <a:ext cx="2000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Brasil</a:t>
            </a:r>
          </a:p>
          <a:p>
            <a:r>
              <a:rPr lang="pt-BR" sz="1200" dirty="0" smtClean="0"/>
              <a:t>A.L. &amp; Caribe &amp; Emergentes</a:t>
            </a:r>
            <a:endParaRPr lang="pt-BR" sz="1200" dirty="0"/>
          </a:p>
        </p:txBody>
      </p:sp>
      <p:pic>
        <p:nvPicPr>
          <p:cNvPr id="12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6" t="74223" r="82328" b="16106"/>
          <a:stretch/>
        </p:blipFill>
        <p:spPr>
          <a:xfrm>
            <a:off x="1600177" y="4994006"/>
            <a:ext cx="584462" cy="482499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 rot="16200000">
            <a:off x="3424884" y="3123852"/>
            <a:ext cx="305564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25,000           30,000           35,000           40,000</a:t>
            </a:r>
            <a:endParaRPr lang="pt-BR" sz="12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4952705" y="4686477"/>
            <a:ext cx="336618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1995          2000          2005          2010         2015</a:t>
            </a:r>
            <a:endParaRPr lang="pt-BR" sz="12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5635819" y="5199506"/>
            <a:ext cx="180193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América Latina &amp; Caribe</a:t>
            </a:r>
            <a:endParaRPr lang="pt-BR" sz="12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5635819" y="4969914"/>
            <a:ext cx="80268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Brasil</a:t>
            </a:r>
            <a:endParaRPr lang="pt-BR" sz="12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7197019" y="4969914"/>
            <a:ext cx="113627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smtClean="0"/>
              <a:t>Emergentes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37207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2800" dirty="0" smtClean="0"/>
              <a:t>Distribuição </a:t>
            </a:r>
            <a:r>
              <a:rPr lang="pt-BR" sz="2800" dirty="0"/>
              <a:t>do LN da produtividade do trabalho no setor de </a:t>
            </a:r>
            <a:r>
              <a:rPr lang="pt-BR" sz="2800" dirty="0" smtClean="0"/>
              <a:t>hotéis </a:t>
            </a:r>
            <a:r>
              <a:rPr lang="pt-BR" sz="2800" dirty="0"/>
              <a:t>e restaurantes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403649"/>
            <a:ext cx="6912768" cy="414267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79512" y="6093296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Barbosa Filho e Corrêa (</a:t>
            </a:r>
            <a:r>
              <a:rPr lang="pt-BR" dirty="0" smtClean="0"/>
              <a:t>2017).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573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fi-FI" sz="2800" dirty="0" smtClean="0"/>
              <a:t>Distribui</a:t>
            </a:r>
            <a:r>
              <a:rPr lang="pt-BR" sz="2800" dirty="0" err="1" smtClean="0"/>
              <a:t>çã</a:t>
            </a:r>
            <a:r>
              <a:rPr lang="fi-FI" sz="2800" dirty="0" smtClean="0"/>
              <a:t>o da </a:t>
            </a:r>
            <a:r>
              <a:rPr lang="fi-FI" sz="2800" dirty="0"/>
              <a:t>produtividade agregada excluindo os setores </a:t>
            </a:r>
            <a:r>
              <a:rPr lang="fi-FI" sz="2800" dirty="0" smtClean="0"/>
              <a:t>t</a:t>
            </a:r>
            <a:r>
              <a:rPr lang="pt-BR" sz="2800" dirty="0" err="1" smtClean="0"/>
              <a:t>ê</a:t>
            </a:r>
            <a:r>
              <a:rPr lang="fi-FI" sz="2800" dirty="0" err="1" smtClean="0"/>
              <a:t>xtil</a:t>
            </a:r>
            <a:r>
              <a:rPr lang="fi-FI" sz="2800" dirty="0" smtClean="0"/>
              <a:t>, com</a:t>
            </a:r>
            <a:r>
              <a:rPr lang="pt-BR" sz="2800" dirty="0" smtClean="0"/>
              <a:t>é</a:t>
            </a:r>
            <a:r>
              <a:rPr lang="fi-FI" sz="2800" dirty="0" err="1" smtClean="0"/>
              <a:t>rcio</a:t>
            </a:r>
            <a:r>
              <a:rPr lang="fi-FI" sz="2800" dirty="0" smtClean="0"/>
              <a:t> </a:t>
            </a:r>
            <a:r>
              <a:rPr lang="fi-FI" sz="2800" dirty="0"/>
              <a:t>e </a:t>
            </a:r>
            <a:r>
              <a:rPr lang="fi-FI" sz="2800" dirty="0" err="1" smtClean="0"/>
              <a:t>hot</a:t>
            </a:r>
            <a:r>
              <a:rPr lang="pt-BR" sz="2800" dirty="0" smtClean="0"/>
              <a:t>é</a:t>
            </a:r>
            <a:r>
              <a:rPr lang="fi-FI" sz="2800" dirty="0" smtClean="0"/>
              <a:t>is </a:t>
            </a:r>
            <a:r>
              <a:rPr lang="fi-FI" sz="2800" dirty="0"/>
              <a:t>e </a:t>
            </a:r>
            <a:r>
              <a:rPr lang="fi-FI" sz="2800" dirty="0" err="1"/>
              <a:t>restaurantes</a:t>
            </a:r>
            <a:endParaRPr lang="pt-BR" sz="2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529040"/>
            <a:ext cx="6984776" cy="427622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95536" y="623731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Barbosa Filho e Corrêa </a:t>
            </a:r>
            <a:r>
              <a:rPr lang="pt-BR" smtClean="0"/>
              <a:t>(2017)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224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915099"/>
            <a:ext cx="878497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/>
              <a:t>São muitas as </a:t>
            </a:r>
            <a:r>
              <a:rPr lang="pt-BR" sz="2200" dirty="0" smtClean="0"/>
              <a:t>possíveis causas </a:t>
            </a:r>
            <a:r>
              <a:rPr lang="pt-BR" sz="2200" dirty="0"/>
              <a:t>da baixa produtividade no </a:t>
            </a:r>
            <a:r>
              <a:rPr lang="pt-BR" sz="2200" dirty="0" smtClean="0"/>
              <a:t>Brasil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 smtClean="0"/>
              <a:t>As normas tributárias, as </a:t>
            </a:r>
            <a:r>
              <a:rPr lang="pt-BR" sz="2200" dirty="0"/>
              <a:t>regras </a:t>
            </a:r>
            <a:r>
              <a:rPr lang="pt-BR" sz="2200" dirty="0" smtClean="0"/>
              <a:t>de conteúdo nacional; o </a:t>
            </a:r>
            <a:r>
              <a:rPr lang="pt-BR" sz="2200" dirty="0"/>
              <a:t>crédito </a:t>
            </a:r>
            <a:r>
              <a:rPr lang="pt-BR" sz="2200" dirty="0" smtClean="0"/>
              <a:t>subsidiado e as </a:t>
            </a:r>
            <a:r>
              <a:rPr lang="pt-BR" sz="2200" dirty="0"/>
              <a:t>restrições ao </a:t>
            </a:r>
            <a:r>
              <a:rPr lang="pt-BR" sz="2200" dirty="0" smtClean="0"/>
              <a:t>comércio protegem empresas ineficientes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 smtClean="0"/>
              <a:t>As </a:t>
            </a:r>
            <a:r>
              <a:rPr lang="pt-BR" sz="2200" dirty="0"/>
              <a:t>deliberações do </a:t>
            </a:r>
            <a:r>
              <a:rPr lang="pt-BR" sz="2200" dirty="0" smtClean="0"/>
              <a:t>judiciário, </a:t>
            </a:r>
            <a:r>
              <a:rPr lang="pt-BR" sz="2200" dirty="0"/>
              <a:t>que beneficiam os acionistas em detrimento dos credores, </a:t>
            </a:r>
            <a:r>
              <a:rPr lang="pt-BR" sz="2200" dirty="0" smtClean="0"/>
              <a:t>prejudicam </a:t>
            </a:r>
            <a:r>
              <a:rPr lang="pt-BR" sz="2200" dirty="0"/>
              <a:t>a concessão de crédito para as empresas </a:t>
            </a:r>
            <a:r>
              <a:rPr lang="pt-BR" sz="2200" dirty="0" smtClean="0"/>
              <a:t>saudáveis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 smtClean="0"/>
              <a:t>Lisboa e </a:t>
            </a:r>
            <a:r>
              <a:rPr lang="pt-BR" sz="2200" dirty="0"/>
              <a:t>Latif</a:t>
            </a:r>
            <a:r>
              <a:rPr lang="en-US" sz="2200" dirty="0"/>
              <a:t> </a:t>
            </a:r>
            <a:r>
              <a:rPr lang="pt-BR" sz="2200" dirty="0"/>
              <a:t> </a:t>
            </a:r>
            <a:r>
              <a:rPr lang="pt-BR" sz="2200" dirty="0" smtClean="0"/>
              <a:t>(2013) sistematizam </a:t>
            </a:r>
            <a:r>
              <a:rPr lang="pt-BR" sz="2200" dirty="0"/>
              <a:t>diversos mecanismos de proteção setorial concedidos a empresas e setores no </a:t>
            </a:r>
            <a:r>
              <a:rPr lang="pt-BR" sz="2200" dirty="0" smtClean="0"/>
              <a:t>Brasil</a:t>
            </a:r>
            <a:endParaRPr lang="en-US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 smtClean="0"/>
              <a:t>Qual o peso desses mecanismos em comparação com os demais países?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 smtClean="0"/>
              <a:t>Faltam </a:t>
            </a:r>
            <a:r>
              <a:rPr lang="pt-BR" sz="2200" dirty="0"/>
              <a:t>trabalhos </a:t>
            </a:r>
            <a:r>
              <a:rPr lang="pt-BR" sz="2200" dirty="0" smtClean="0"/>
              <a:t>analisando, em particular, </a:t>
            </a:r>
            <a:r>
              <a:rPr lang="pt-BR" sz="2200" dirty="0"/>
              <a:t>o impacto do regime </a:t>
            </a:r>
            <a:r>
              <a:rPr lang="pt-BR" sz="2200" dirty="0" smtClean="0"/>
              <a:t>tributário </a:t>
            </a:r>
            <a:r>
              <a:rPr lang="pt-BR" sz="2200" dirty="0"/>
              <a:t>e das frequentes mudanças das </a:t>
            </a:r>
            <a:r>
              <a:rPr lang="pt-BR" sz="2200" dirty="0" smtClean="0"/>
              <a:t>regras </a:t>
            </a:r>
            <a:r>
              <a:rPr lang="pt-BR" sz="2200" dirty="0"/>
              <a:t>sobre a produtividade das </a:t>
            </a:r>
            <a:r>
              <a:rPr lang="pt-BR" sz="2200" dirty="0" smtClean="0"/>
              <a:t>empresas</a:t>
            </a:r>
            <a:endParaRPr lang="pt-B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 smtClean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9512" y="197768"/>
            <a:ext cx="864096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Quais as causas da evolução da produtividade? </a:t>
            </a:r>
            <a:r>
              <a:rPr lang="pt-BR" alt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pt-BR" alt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pt-BR" alt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377519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98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Produtividade no Brasil</a:t>
            </a: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O desempenho da produtividade nas últimas duas décadas não foi uniforme nos diversos setores</a:t>
            </a:r>
          </a:p>
          <a:p>
            <a:endParaRPr lang="pt-BR" sz="2400" dirty="0" smtClean="0"/>
          </a:p>
          <a:p>
            <a:r>
              <a:rPr lang="pt-BR" sz="2400" dirty="0" smtClean="0"/>
              <a:t>Serviços, sobretudo intermediação financeira e </a:t>
            </a:r>
            <a:r>
              <a:rPr lang="pt-BR" sz="2400" dirty="0"/>
              <a:t>a</a:t>
            </a:r>
            <a:r>
              <a:rPr lang="pt-BR" sz="2400" dirty="0" smtClean="0"/>
              <a:t> agropecuária apresentaram aumento expressivo do produto por trabalhador</a:t>
            </a:r>
          </a:p>
          <a:p>
            <a:endParaRPr lang="pt-BR" sz="2400" dirty="0" smtClean="0"/>
          </a:p>
          <a:p>
            <a:r>
              <a:rPr lang="pt-BR" sz="2400" dirty="0" smtClean="0"/>
              <a:t>Por outro lado, houve queda significativa da produtividade na indústria</a:t>
            </a:r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7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61" y="105675"/>
            <a:ext cx="8229600" cy="396874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Bell MT" panose="02020503060305020303" pitchFamily="18" charset="0"/>
              </a:rPr>
              <a:t> </a:t>
            </a:r>
            <a:r>
              <a:rPr lang="en-US" sz="2700" dirty="0">
                <a:latin typeface="Bell MT" panose="02020503060305020303" pitchFamily="18" charset="0"/>
              </a:rPr>
              <a:t> </a:t>
            </a:r>
            <a:endParaRPr lang="en-US" sz="2200" dirty="0">
              <a:latin typeface="Bell MT" panose="020205030603050203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72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61" y="105675"/>
            <a:ext cx="8229600" cy="396874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Bell MT" panose="02020503060305020303" pitchFamily="18" charset="0"/>
              </a:rPr>
              <a:t> </a:t>
            </a:r>
            <a:r>
              <a:rPr lang="en-US" sz="2700" dirty="0">
                <a:latin typeface="Bell MT" panose="02020503060305020303" pitchFamily="18" charset="0"/>
              </a:rPr>
              <a:t> </a:t>
            </a:r>
            <a:endParaRPr lang="en-US" sz="2200" dirty="0">
              <a:latin typeface="Bell MT" panose="020205030603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09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61" y="105675"/>
            <a:ext cx="8229600" cy="396874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Bell MT" panose="02020503060305020303" pitchFamily="18" charset="0"/>
              </a:rPr>
              <a:t> </a:t>
            </a:r>
            <a:r>
              <a:rPr lang="en-US" sz="2700" dirty="0">
                <a:latin typeface="Bell MT" panose="02020503060305020303" pitchFamily="18" charset="0"/>
              </a:rPr>
              <a:t> </a:t>
            </a:r>
            <a:endParaRPr lang="en-US" sz="2200" dirty="0">
              <a:latin typeface="Bell MT" panose="020205030603050203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8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61" y="105675"/>
            <a:ext cx="8229600" cy="396874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Bell MT" panose="02020503060305020303" pitchFamily="18" charset="0"/>
              </a:rPr>
              <a:t> </a:t>
            </a:r>
            <a:r>
              <a:rPr lang="en-US" sz="2700" dirty="0">
                <a:latin typeface="Bell MT" panose="02020503060305020303" pitchFamily="18" charset="0"/>
              </a:rPr>
              <a:t> </a:t>
            </a:r>
            <a:endParaRPr lang="en-US" sz="2200" dirty="0">
              <a:latin typeface="Bell MT" panose="020205030603050203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16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61" y="105675"/>
            <a:ext cx="8229600" cy="396874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Bell MT" panose="02020503060305020303" pitchFamily="18" charset="0"/>
              </a:rPr>
              <a:t> </a:t>
            </a:r>
            <a:r>
              <a:rPr lang="en-US" sz="2700" dirty="0">
                <a:latin typeface="Bell MT" panose="02020503060305020303" pitchFamily="18" charset="0"/>
              </a:rPr>
              <a:t> </a:t>
            </a:r>
            <a:endParaRPr lang="en-US" sz="2200" dirty="0">
              <a:latin typeface="Bell MT" panose="020205030603050203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3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Agronegócio e Produtividade</a:t>
            </a: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148770"/>
            <a:ext cx="8856984" cy="537657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2400" dirty="0" smtClean="0"/>
              <a:t>Desde 1970, a produtividade do agronegócio aumenta cerca de 4% ao ano</a:t>
            </a:r>
          </a:p>
          <a:p>
            <a:pPr>
              <a:spcBef>
                <a:spcPts val="0"/>
              </a:spcBef>
            </a:pPr>
            <a:endParaRPr lang="pt-BR" sz="2400" dirty="0"/>
          </a:p>
          <a:p>
            <a:pPr>
              <a:spcBef>
                <a:spcPts val="0"/>
              </a:spcBef>
            </a:pPr>
            <a:r>
              <a:rPr lang="pt-BR" sz="2400" dirty="0" smtClean="0"/>
              <a:t>Esse aumento decorre de novas tecnologias para adaptar às culturas às características do solo e do clima nas diversas regiões do Brasil, sobretudo o Centro Oeste</a:t>
            </a:r>
          </a:p>
          <a:p>
            <a:pPr>
              <a:spcBef>
                <a:spcPts val="0"/>
              </a:spcBef>
            </a:pPr>
            <a:endParaRPr lang="pt-BR" sz="2400" dirty="0"/>
          </a:p>
          <a:p>
            <a:pPr>
              <a:spcBef>
                <a:spcPts val="0"/>
              </a:spcBef>
            </a:pPr>
            <a:r>
              <a:rPr lang="pt-BR" sz="2400" dirty="0" smtClean="0"/>
              <a:t>A abertura comercial, com acesso a insumos e bens de capital mais eficientes, também tiveram impacto sobre a produtividade</a:t>
            </a:r>
          </a:p>
          <a:p>
            <a:pPr>
              <a:spcBef>
                <a:spcPts val="0"/>
              </a:spcBef>
            </a:pPr>
            <a:endParaRPr lang="pt-BR" sz="2400" dirty="0"/>
          </a:p>
          <a:p>
            <a:pPr>
              <a:spcBef>
                <a:spcPts val="0"/>
              </a:spcBef>
            </a:pPr>
            <a:r>
              <a:rPr lang="pt-BR" sz="2400" dirty="0" smtClean="0"/>
              <a:t>Por fim, a maior concorrência com a abertura a partir de 1990, a consolidação das empresas e a melhora na gestão também contribuíram para o aumento da produtividade, como documenta Fabio Chaddad (2016)</a:t>
            </a:r>
            <a:endParaRPr lang="pt-BR" sz="2400" dirty="0"/>
          </a:p>
          <a:p>
            <a:pPr>
              <a:spcBef>
                <a:spcPts val="0"/>
              </a:spcBef>
            </a:pPr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5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647"/>
            <a:ext cx="8280920" cy="621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4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38944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Reformas e </a:t>
            </a:r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Crédito</a:t>
            </a: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8662" y="893033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 melhora da qualidade das garantias reduz a assimetria de informação e leva à queda das taxas de juros e </a:t>
            </a:r>
            <a:r>
              <a:rPr lang="pt-BR" sz="2400" dirty="0"/>
              <a:t>à</a:t>
            </a:r>
            <a:r>
              <a:rPr lang="pt-BR" sz="2400" dirty="0" smtClean="0"/>
              <a:t> expansão do crédito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 </a:t>
            </a:r>
            <a:r>
              <a:rPr lang="pt-BR" sz="2400" dirty="0"/>
              <a:t>R</a:t>
            </a:r>
            <a:r>
              <a:rPr lang="pt-BR" sz="2400" dirty="0" smtClean="0"/>
              <a:t>eforma da alienação fiduciária sobre o crédito para automóveis - </a:t>
            </a:r>
            <a:r>
              <a:rPr lang="en-US" sz="2400" dirty="0"/>
              <a:t>Assunção, </a:t>
            </a:r>
            <a:r>
              <a:rPr lang="en-US" sz="2400" dirty="0" err="1"/>
              <a:t>Benmelech</a:t>
            </a:r>
            <a:r>
              <a:rPr lang="en-US" sz="2400" dirty="0"/>
              <a:t> e Silva (2012</a:t>
            </a:r>
            <a:r>
              <a:rPr lang="en-US" sz="2400" dirty="0" smtClean="0"/>
              <a:t>):</a:t>
            </a:r>
            <a:endParaRPr lang="pt-B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O spread caiu 11,5% e a probabilidade de novos empréstimos aumentou entre 22,9% e 29,1%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 renda média dos novos tomadores de empréstimos caiu 3,2%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Consignado - Funchal, Coelho e Mello (2012):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 taxa de juros caiu mais de 7,7 </a:t>
            </a:r>
            <a:r>
              <a:rPr lang="pt-BR" sz="2400" dirty="0" err="1" smtClean="0"/>
              <a:t>p.p</a:t>
            </a:r>
            <a:r>
              <a:rPr lang="pt-BR" sz="2400" dirty="0" smtClean="0"/>
              <a:t>. e o volume de crédito aumentou 150%.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6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5862" y="-18256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Reformas e </a:t>
            </a:r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Crédito</a:t>
            </a: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8662" y="1046341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Araujo, Funchal e Ferreira (2012):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queda de cerca de 40% nos pedidos de concordata depois da nova lei de falências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Funchal (2008):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custo do capital caiu, em média, 22%, enquanto o crédito aumentou 39% em geral e 79% nos financiamentos de longo prazo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N</a:t>
            </a:r>
            <a:r>
              <a:rPr lang="pt-BR" sz="2400" dirty="0" smtClean="0"/>
              <a:t>ova lei de falências utilizando a base de dados do </a:t>
            </a:r>
            <a:r>
              <a:rPr lang="pt-BR" sz="2400" dirty="0"/>
              <a:t>CNJ - </a:t>
            </a:r>
            <a:r>
              <a:rPr lang="pt-BR" sz="2400" dirty="0" err="1" smtClean="0"/>
              <a:t>Ponticelli</a:t>
            </a:r>
            <a:r>
              <a:rPr lang="pt-BR" sz="2400" dirty="0" smtClean="0"/>
              <a:t> </a:t>
            </a:r>
            <a:r>
              <a:rPr lang="pt-BR" sz="2400" dirty="0"/>
              <a:t>e Alencar (2016</a:t>
            </a:r>
            <a:r>
              <a:rPr lang="pt-BR" sz="2400" dirty="0" smtClean="0"/>
              <a:t>):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Nas varas judiciais que aplicaram a nova lei com maior eficiência, ocorreu um aumento significativo dos investimentos, da produtividade e dos salários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5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5862" y="-234280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Intervenções Setoriais e Produtividade</a:t>
            </a: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8662" y="780375"/>
            <a:ext cx="9144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Desde 2009, ocorreram diversas intervenções setoriais: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M</a:t>
            </a:r>
            <a:r>
              <a:rPr lang="pt-BR" sz="2400" dirty="0" smtClean="0"/>
              <a:t>edidas protecionistas (Inovar auto),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regras de conteúdo nacional (Óleo e Gás),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fortalecimento monopólio Petrobrás,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controle preço da gasolina e seu impacto no setor açúcar e álcool,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Industria Naval, Construção Civil – Minha casa Minha Vida...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Em que medida os setores em maior dificuldade atualmente são precisamente aqueles que foram foco da intervenção?</a:t>
            </a:r>
          </a:p>
          <a:p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 ineficiência desses setores prejudica a retomada do crescimento e da geração de emprego?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9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5862" y="5375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Infraestrutura e Produtividade</a:t>
            </a: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8662" y="1412776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Insegurança sobre marco regulatório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Agências fracas, pouca clareza sobre delimitação de responsabilidades com o Executivo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Caso Oi, a intervenção federal, a gestão e as multas da Anael.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Como reduzir risco político?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Mudanças frequentes na regulação aumentam prêmio de risco e o custo do investimento para a sociedade, prejudicando a expansão da infraestrutura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1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5862" y="-243408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Intervenções no Crédito e Produtividade</a:t>
            </a: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8662" y="908720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Jurisprudência atual afasta lei de falência em muitos casos, dificulta execução de garantias, e rompe contratos perfeitos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Setor privado e setor público (STF e o Rio</a:t>
            </a:r>
            <a:r>
              <a:rPr lang="pt-BR" sz="24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 proteção de empresas ineficientes confunde a preservação de ativos com privilegiar o acionista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Algumas empresas </a:t>
            </a:r>
            <a:r>
              <a:rPr lang="pt-BR" sz="2400" i="1" dirty="0" smtClean="0"/>
              <a:t>se valorizam após </a:t>
            </a:r>
            <a:r>
              <a:rPr lang="pt-BR" sz="2400" dirty="0" smtClean="0"/>
              <a:t>pedido de recuperação judicial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Detentor de dívida subordinada prejudicado em favor do acionista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Impacto estrutural para a concessão de novos créditos: as empresas ainda saudáveis serão penalizadas com crédito mais caro e mais escasso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8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Caso do BNDES</a:t>
            </a: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692697"/>
            <a:ext cx="9144000" cy="5976664"/>
          </a:xfrm>
        </p:spPr>
        <p:txBody>
          <a:bodyPr>
            <a:noAutofit/>
          </a:bodyPr>
          <a:lstStyle/>
          <a:p>
            <a:r>
              <a:rPr lang="pt-BR" sz="2000" dirty="0" smtClean="0"/>
              <a:t>Nos últimos 9 anos, a concessão do crédito subsidiado no Brasil foi equivalente ao Plano Marshall depois da segunda guerra mundial</a:t>
            </a:r>
          </a:p>
          <a:p>
            <a:endParaRPr lang="pt-BR" sz="2000" dirty="0" smtClean="0"/>
          </a:p>
          <a:p>
            <a:r>
              <a:rPr lang="pt-BR" sz="2000" dirty="0" smtClean="0"/>
              <a:t>O BNDES emprestou cerca de 150 bilhões de dólares, e concedeu 100 </a:t>
            </a:r>
            <a:r>
              <a:rPr lang="pt-BR" sz="2000" dirty="0"/>
              <a:t>bilhões de </a:t>
            </a:r>
            <a:r>
              <a:rPr lang="pt-BR" sz="2000" dirty="0" smtClean="0"/>
              <a:t>subsídios para empresas privadas</a:t>
            </a:r>
          </a:p>
          <a:p>
            <a:pPr lvl="1"/>
            <a:r>
              <a:rPr lang="pt-BR" sz="2000" dirty="0" smtClean="0"/>
              <a:t>O plano Marshall a preços de hoje representou 120 bilhões de dólares</a:t>
            </a:r>
          </a:p>
          <a:p>
            <a:r>
              <a:rPr lang="pt-BR" sz="2000" dirty="0" smtClean="0"/>
              <a:t>Não há evidência de aumento relevante do investimento, a não ser para as menores empresas, que têm acesso restrito ao crédito</a:t>
            </a:r>
          </a:p>
          <a:p>
            <a:endParaRPr lang="pt-BR" sz="2000" dirty="0" smtClean="0"/>
          </a:p>
          <a:p>
            <a:r>
              <a:rPr lang="pt-BR" sz="2000" dirty="0" smtClean="0"/>
              <a:t>Houve aumento do endividamento, porém queda da despesa financeira das empresas (Bonomo, Brito e Martins, 2016 e 2017)</a:t>
            </a:r>
          </a:p>
          <a:p>
            <a:endParaRPr lang="pt-BR" sz="2000" dirty="0" smtClean="0"/>
          </a:p>
          <a:p>
            <a:r>
              <a:rPr lang="pt-BR" sz="2000" dirty="0" smtClean="0"/>
              <a:t>A perda de eficiência da política monetária resultou em maiores juros para reduzir a taxa de inflação (Bonomo e Martins, 2016)</a:t>
            </a:r>
          </a:p>
          <a:p>
            <a:endParaRPr lang="pt-BR" sz="2000" dirty="0" smtClean="0"/>
          </a:p>
          <a:p>
            <a:r>
              <a:rPr lang="pt-BR" sz="2000" dirty="0" smtClean="0"/>
              <a:t>Cabe estudar as razões do fracasso da política recente do BNDES</a:t>
            </a:r>
          </a:p>
        </p:txBody>
      </p:sp>
    </p:spTree>
    <p:extLst>
      <p:ext uri="{BB962C8B-B14F-4D97-AF65-F5344CB8AC3E}">
        <p14:creationId xmlns:p14="http://schemas.microsoft.com/office/powerpoint/2010/main" val="14267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5862" y="-99392"/>
            <a:ext cx="8229600" cy="936104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Intervenções no Crédito e Produtividade</a:t>
            </a: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8662" y="67700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P</a:t>
            </a:r>
            <a:r>
              <a:rPr lang="pt-BR" sz="2400" dirty="0" smtClean="0"/>
              <a:t>roteger empresas ineficientes reduz o aumento da produtividade, a geração de empregos em outros setores e o crescimento</a:t>
            </a:r>
          </a:p>
          <a:p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Medidas de proteção setorial ou de empresas devem considerar seus impactos difusos sobre o restante da economia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Corremos o risco de voltar ao cenário de crédito dos anos 1990?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Baixa confiança nas garantias pode resultar em crédito restrito (10% do PIB) e apenas para clientes acima de qualquer suspeita?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Como fica a retomada da atividade com esse novo normal?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Agenda fundamental: diálogo entre direito e economia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16836" y="904066"/>
            <a:ext cx="87129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Simplificação e previsibilidade das regras tributárias:</a:t>
            </a:r>
          </a:p>
          <a:p>
            <a:pPr lvl="1"/>
            <a:r>
              <a:rPr lang="pt-BR" dirty="0"/>
              <a:t>- Único IVA com mesma alíquota para todos os setores e crédito financeiro</a:t>
            </a:r>
          </a:p>
          <a:p>
            <a:pPr lvl="1"/>
            <a:r>
              <a:rPr lang="pt-BR" dirty="0"/>
              <a:t>- Fim regimes </a:t>
            </a:r>
            <a:r>
              <a:rPr lang="pt-BR" dirty="0" smtClean="0"/>
              <a:t>especiais.</a:t>
            </a:r>
            <a:endParaRPr lang="pt-BR" dirty="0">
              <a:solidFill>
                <a:srgbClr val="FF0000"/>
              </a:solidFill>
            </a:endParaRPr>
          </a:p>
          <a:p>
            <a:pPr lvl="1"/>
            <a:r>
              <a:rPr lang="pt-BR" dirty="0"/>
              <a:t>- Imposto de renda progressivo sobre as famílias com menor alíquota sobre empresas</a:t>
            </a:r>
          </a:p>
          <a:p>
            <a:pPr lvl="1"/>
            <a:r>
              <a:rPr lang="pt-BR" dirty="0"/>
              <a:t>- Fim de revisão das normas com impacto retroativo </a:t>
            </a:r>
          </a:p>
          <a:p>
            <a:pPr lvl="1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Abertura comercial:</a:t>
            </a:r>
          </a:p>
          <a:p>
            <a:pPr lvl="1"/>
            <a:r>
              <a:rPr lang="pt-BR" dirty="0"/>
              <a:t>- Convergência para tarifas médias OCDE</a:t>
            </a:r>
          </a:p>
          <a:p>
            <a:pPr lvl="1"/>
            <a:r>
              <a:rPr lang="pt-BR" dirty="0"/>
              <a:t>- Revisão das barreiras não tarifárias</a:t>
            </a:r>
          </a:p>
          <a:p>
            <a:pPr lvl="1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Reforma trabalhista:</a:t>
            </a:r>
          </a:p>
          <a:p>
            <a:pPr lvl="1"/>
            <a:r>
              <a:rPr lang="pt-BR" dirty="0"/>
              <a:t>- </a:t>
            </a:r>
            <a:r>
              <a:rPr lang="pt-BR" dirty="0" smtClean="0"/>
              <a:t>Uniformização, simplificação e Previsibilidade </a:t>
            </a:r>
            <a:r>
              <a:rPr lang="pt-BR" dirty="0"/>
              <a:t>das regras </a:t>
            </a:r>
            <a:r>
              <a:rPr lang="pt-BR" dirty="0" smtClean="0"/>
              <a:t>CLT</a:t>
            </a:r>
            <a:endParaRPr lang="pt-BR" dirty="0"/>
          </a:p>
          <a:p>
            <a:pPr lvl="1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Mercado de Crédito e de Capital:</a:t>
            </a:r>
          </a:p>
          <a:p>
            <a:pPr lvl="1"/>
            <a:r>
              <a:rPr lang="pt-BR" dirty="0"/>
              <a:t>- Melhorar qualidade das garantias</a:t>
            </a:r>
          </a:p>
          <a:p>
            <a:pPr lvl="1"/>
            <a:r>
              <a:rPr lang="pt-BR" dirty="0"/>
              <a:t>- Restabelecer princípios da lei de falências</a:t>
            </a:r>
          </a:p>
          <a:p>
            <a:pPr lvl="1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Infraestrutura:</a:t>
            </a:r>
          </a:p>
          <a:p>
            <a:pPr lvl="1"/>
            <a:r>
              <a:rPr lang="pt-BR" dirty="0" smtClean="0"/>
              <a:t>- Fortalecimento </a:t>
            </a:r>
            <a:r>
              <a:rPr lang="pt-BR" dirty="0"/>
              <a:t>das agências reguladoras, com revisão das atribuições</a:t>
            </a:r>
          </a:p>
          <a:p>
            <a:pPr lvl="1"/>
            <a:r>
              <a:rPr lang="pt-BR" dirty="0" smtClean="0"/>
              <a:t>- Segurança </a:t>
            </a:r>
            <a:r>
              <a:rPr lang="pt-BR" dirty="0"/>
              <a:t>jurídica dos contratos 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Agenda de Produtividade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8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2860" y="1814621"/>
            <a:ext cx="828092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 renda por trabalhador no Brasil é cerca de 25% da renda de um trabalhador americano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Pouco menos </a:t>
            </a:r>
            <a:r>
              <a:rPr lang="pt-BR" sz="2400" dirty="0"/>
              <a:t>da metade da diferença de </a:t>
            </a:r>
            <a:r>
              <a:rPr lang="pt-BR" sz="2400" dirty="0" smtClean="0"/>
              <a:t>renda </a:t>
            </a:r>
            <a:r>
              <a:rPr lang="pt-BR" sz="2400" dirty="0"/>
              <a:t>entre </a:t>
            </a:r>
            <a:r>
              <a:rPr lang="pt-BR" sz="2400" dirty="0" smtClean="0"/>
              <a:t>os países decorre da acumulação de capital físico e educação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Isso significa que se tivéssemos a escolaridade média de um americano e o mesmo estoque de capital, ainda assim a nossa renda por trabalhador seria apenas cerca de 60% da americana</a:t>
            </a:r>
            <a:endParaRPr lang="pt-BR" sz="2400" dirty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Diferença de Renda entre os Países:</a:t>
            </a:r>
          </a:p>
          <a:p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Educação, Capital e Produtividade</a:t>
            </a: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47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t-BR" altLang="pt-BR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pt-BR" altLang="pt-BR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alt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Brasil tem histórico de baixa produtividade</a:t>
            </a:r>
            <a:r>
              <a:rPr lang="pt-BR" altLang="pt-BR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pt-BR" altLang="pt-BR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alt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Produto por trabalhador (EUA = 1)</a:t>
            </a:r>
            <a:br>
              <a:rPr lang="pt-BR" alt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pt-BR" altLang="pt-BR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7111950"/>
            <a:ext cx="8229600" cy="452596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pt-BR" altLang="pt-BR" dirty="0">
              <a:latin typeface="Garamond" panose="02020404030301010803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54" y="1331640"/>
            <a:ext cx="8064093" cy="468964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24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Crescimento da PTF </a:t>
            </a:r>
            <a:b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comparação com os EUA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819777"/>
            <a:ext cx="7487782" cy="448954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25417" t="46094" r="45417" b="39192"/>
          <a:stretch/>
        </p:blipFill>
        <p:spPr>
          <a:xfrm>
            <a:off x="7524408" y="6377519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91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2860" y="1814621"/>
            <a:ext cx="82809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Evidência aponta duas principais causas: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Produtividade fora da empresa: instituições eficientes</a:t>
            </a:r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Políticas e intervenções públicas que dificultam o ciclo de abertura e fechamento das empresas</a:t>
            </a:r>
            <a:endParaRPr lang="pt-BR" sz="2400" dirty="0"/>
          </a:p>
          <a:p>
            <a:endParaRPr lang="pt-BR" sz="2400" dirty="0" smtClean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57200" y="404664"/>
            <a:ext cx="8229600" cy="79208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Causas da menor produtividade</a:t>
            </a: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2860" y="1210682"/>
            <a:ext cx="828092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Regras do jogo e instituições que garantam alinhamento entre interesses privados e eficiência social estão associadas ao maior crescimento da produtividade e a renda dos países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Exemplos testados: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eficiência </a:t>
            </a:r>
            <a:r>
              <a:rPr lang="pt-BR" sz="2400" dirty="0"/>
              <a:t>do </a:t>
            </a:r>
            <a:r>
              <a:rPr lang="pt-BR" sz="2400" dirty="0" smtClean="0"/>
              <a:t>judiciário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qualidade dos instrumentos </a:t>
            </a:r>
            <a:r>
              <a:rPr lang="pt-BR" sz="2400" dirty="0"/>
              <a:t>de crédito e </a:t>
            </a:r>
            <a:r>
              <a:rPr lang="pt-BR" sz="2400" dirty="0" smtClean="0"/>
              <a:t>capital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e acesso </a:t>
            </a:r>
            <a:r>
              <a:rPr lang="pt-BR" sz="2400" dirty="0"/>
              <a:t>a </a:t>
            </a:r>
            <a:r>
              <a:rPr lang="pt-BR" sz="2400" dirty="0" smtClean="0"/>
              <a:t>informações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57200" y="4858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Instituições, Produtividade e Crescimento</a:t>
            </a:r>
            <a:endParaRPr lang="pt-B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213286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1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1052736"/>
            <a:ext cx="878497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 regulação do mercado de trabalho na América Latina prejudica o emprego dos trabalhadores menos qualificados, reduz o crescimento da produtividade e aumenta a desigualdade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Heckman e </a:t>
            </a:r>
            <a:r>
              <a:rPr lang="pt-BR" sz="2400" dirty="0" err="1" smtClean="0"/>
              <a:t>Pagés</a:t>
            </a:r>
            <a:r>
              <a:rPr lang="pt-BR" sz="2400" dirty="0" smtClean="0"/>
              <a:t> (2000, 2001), Montenegro e </a:t>
            </a:r>
            <a:r>
              <a:rPr lang="pt-BR" sz="2400" dirty="0" err="1" smtClean="0"/>
              <a:t>Pagés</a:t>
            </a:r>
            <a:r>
              <a:rPr lang="pt-BR" sz="2400" dirty="0" smtClean="0"/>
              <a:t> (2004), e Caballero, </a:t>
            </a:r>
            <a:r>
              <a:rPr lang="pt-BR" sz="2400" dirty="0" err="1" smtClean="0"/>
              <a:t>Cowan</a:t>
            </a:r>
            <a:r>
              <a:rPr lang="pt-BR" sz="2400" dirty="0" smtClean="0"/>
              <a:t>, Engel e </a:t>
            </a:r>
            <a:r>
              <a:rPr lang="pt-BR" sz="2400" dirty="0" err="1" smtClean="0"/>
              <a:t>Micco</a:t>
            </a:r>
            <a:r>
              <a:rPr lang="pt-BR" sz="2400" dirty="0" smtClean="0"/>
              <a:t> (2013)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Garicano</a:t>
            </a:r>
            <a:r>
              <a:rPr lang="en-US" sz="2400" dirty="0" smtClean="0"/>
              <a:t>, </a:t>
            </a:r>
            <a:r>
              <a:rPr lang="en-US" sz="2400" dirty="0" err="1" smtClean="0"/>
              <a:t>Lelarge</a:t>
            </a:r>
            <a:r>
              <a:rPr lang="en-US" sz="2400" dirty="0" smtClean="0"/>
              <a:t> e </a:t>
            </a:r>
            <a:r>
              <a:rPr lang="en-US" sz="2400" dirty="0"/>
              <a:t>Van </a:t>
            </a:r>
            <a:r>
              <a:rPr lang="en-US" sz="2400" dirty="0" smtClean="0"/>
              <a:t>Reenen</a:t>
            </a:r>
            <a:r>
              <a:rPr lang="pt-BR" sz="2400" dirty="0" smtClean="0"/>
              <a:t> (2016) examinam </a:t>
            </a:r>
            <a:r>
              <a:rPr lang="pt-BR" sz="2400" dirty="0"/>
              <a:t>o impacto da legislação trabalhista francesa que </a:t>
            </a:r>
            <a:r>
              <a:rPr lang="pt-BR" sz="2400" dirty="0" smtClean="0"/>
              <a:t>obriga firmas </a:t>
            </a:r>
            <a:r>
              <a:rPr lang="pt-BR" sz="2400" dirty="0"/>
              <a:t>com pelo menos 50 </a:t>
            </a:r>
            <a:r>
              <a:rPr lang="pt-BR" sz="2400" dirty="0" smtClean="0"/>
              <a:t>empregados a </a:t>
            </a:r>
            <a:r>
              <a:rPr lang="pt-BR" sz="2400" dirty="0"/>
              <a:t>cumprir várias exigências dispensada às firmas com até 49 </a:t>
            </a:r>
            <a:r>
              <a:rPr lang="pt-BR" sz="2400" dirty="0" smtClean="0"/>
              <a:t>funcionários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O artigo estima </a:t>
            </a:r>
            <a:r>
              <a:rPr lang="pt-BR" sz="2400" dirty="0"/>
              <a:t>que a perda </a:t>
            </a:r>
            <a:r>
              <a:rPr lang="pt-BR" sz="2400" dirty="0" smtClean="0"/>
              <a:t>decorrente dessas obrigações na </a:t>
            </a:r>
            <a:r>
              <a:rPr lang="pt-BR" sz="2400" dirty="0"/>
              <a:t>economia francesa pode chegar a 4 ou 5% do </a:t>
            </a:r>
            <a:r>
              <a:rPr lang="pt-BR" sz="2400" dirty="0" smtClean="0"/>
              <a:t>PIB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9512" y="269776"/>
            <a:ext cx="8784976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Quais as causas da evolução da produtividade? </a:t>
            </a:r>
            <a:r>
              <a:rPr lang="pt-BR" alt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pt-BR" altLang="pt-BR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pt-BR" altLang="pt-BR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417" t="46094" r="45417" b="39192"/>
          <a:stretch/>
        </p:blipFill>
        <p:spPr>
          <a:xfrm>
            <a:off x="7524408" y="6377519"/>
            <a:ext cx="1080000" cy="4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24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15898</TotalTime>
  <Words>2142</Words>
  <Application>Microsoft Office PowerPoint</Application>
  <PresentationFormat>Apresentação na tela (4:3)</PresentationFormat>
  <Paragraphs>260</Paragraphs>
  <Slides>37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3" baseType="lpstr">
      <vt:lpstr>Arial</vt:lpstr>
      <vt:lpstr>Bell MT</vt:lpstr>
      <vt:lpstr>Calibri</vt:lpstr>
      <vt:lpstr>Garamond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 Brasil tem histórico de baixa produtividade Produto por trabalhador (EUA = 1) </vt:lpstr>
      <vt:lpstr>Crescimento da PTF  em comparação com os EUA</vt:lpstr>
      <vt:lpstr>Apresentação do PowerPoint</vt:lpstr>
      <vt:lpstr>Apresentação do PowerPoint</vt:lpstr>
      <vt:lpstr>Apresentação do PowerPoint</vt:lpstr>
      <vt:lpstr>Apresentação do PowerPoint</vt:lpstr>
      <vt:lpstr>Abertura Comercial e Produtividade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Distribuição da produtividade do trabalho</vt:lpstr>
      <vt:lpstr>Distribuição da produtividade do trabalho no setor têxtil</vt:lpstr>
      <vt:lpstr>Distribuição do LN da produtividade do trabalho no setor de comércio</vt:lpstr>
      <vt:lpstr>Distribuição do LN da produtividade do trabalho no setor de hotéis e restaurantes</vt:lpstr>
      <vt:lpstr>Distribuição da produtividade agregada excluindo os setores têxtil, comércio e hotéis e restaurantes</vt:lpstr>
      <vt:lpstr>Apresentação do PowerPoint</vt:lpstr>
      <vt:lpstr>Produtividade no Brasil</vt:lpstr>
      <vt:lpstr>  </vt:lpstr>
      <vt:lpstr>  </vt:lpstr>
      <vt:lpstr>  </vt:lpstr>
      <vt:lpstr>  </vt:lpstr>
      <vt:lpstr>  </vt:lpstr>
      <vt:lpstr>Agronegócio e Produtividade</vt:lpstr>
      <vt:lpstr>Reformas e Crédito</vt:lpstr>
      <vt:lpstr>Reformas e Crédito</vt:lpstr>
      <vt:lpstr>Intervenções Setoriais e Produtividade</vt:lpstr>
      <vt:lpstr>Infraestrutura e Produtividade</vt:lpstr>
      <vt:lpstr>Intervenções no Crédito e Produtividade</vt:lpstr>
      <vt:lpstr>O Caso do BNDES</vt:lpstr>
      <vt:lpstr>Intervenções no Crédito e Produtividade</vt:lpstr>
      <vt:lpstr>Apresentação do PowerPoint</vt:lpstr>
    </vt:vector>
  </TitlesOfParts>
  <Company>Insper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Marcos Lisboa</dc:creator>
  <cp:lastModifiedBy>José Alexandre Girao Mota da Silva</cp:lastModifiedBy>
  <cp:revision>166</cp:revision>
  <dcterms:created xsi:type="dcterms:W3CDTF">2016-06-30T01:34:16Z</dcterms:created>
  <dcterms:modified xsi:type="dcterms:W3CDTF">2017-04-19T12:12:55Z</dcterms:modified>
</cp:coreProperties>
</file>