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9"/>
  </p:notesMasterIdLst>
  <p:sldIdLst>
    <p:sldId id="257" r:id="rId3"/>
    <p:sldId id="2147374989" r:id="rId4"/>
    <p:sldId id="322" r:id="rId5"/>
    <p:sldId id="4645" r:id="rId6"/>
    <p:sldId id="2147374990" r:id="rId7"/>
    <p:sldId id="262" r:id="rId8"/>
    <p:sldId id="2147374987" r:id="rId9"/>
    <p:sldId id="2147374991" r:id="rId10"/>
    <p:sldId id="2147374988" r:id="rId11"/>
    <p:sldId id="2147374985" r:id="rId12"/>
    <p:sldId id="2147374986" r:id="rId13"/>
    <p:sldId id="2147374993" r:id="rId14"/>
    <p:sldId id="2147374994" r:id="rId15"/>
    <p:sldId id="2147374982" r:id="rId16"/>
    <p:sldId id="2147374983" r:id="rId17"/>
    <p:sldId id="414" r:id="rId1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7B1197-B2B5-4842-9752-49DAD09F8C35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E5D076-8988-4292-A6D3-37F9F64B01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9055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887851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8" name="Google Shape;24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246067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8" name="Google Shape;24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331413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395768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8" name="Google Shape;24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254145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8" name="Google Shape;24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747179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8" name="Google Shape;24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459445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7" name="Google Shape;267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68" name="Google Shape;268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3218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8" name="Google Shape;24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457354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8" name="Google Shape;24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00143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8" name="Google Shape;24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901170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8" name="Google Shape;24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56796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7EF6771-0D16-E33C-77BB-EDEF3E3161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9E53511C-D3B6-D47B-11DF-B84E46849B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61A82A37-71B9-E472-3CBD-C283AA096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F8146-4A44-401F-B5BE-485D2EAE0637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EC858388-AA98-3CCE-E2F4-7E665EABC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826B6B82-BBF6-8ED5-F197-78304F357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40FD-9130-40B0-B534-820FB48C8C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3942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012C933-91B1-30AF-A646-5C5728E1B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E290BD70-9794-CF9F-2240-F18176243A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705DD614-3A7F-D7E0-3CBD-727C76837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F8146-4A44-401F-B5BE-485D2EAE0637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EFD77451-680A-9687-524F-F91E7EA1F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C26339D5-A8F6-6AA4-49A2-2AB380327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40FD-9130-40B0-B534-820FB48C8C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1753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11C50B8D-1C1B-F3A2-AD9D-57B1980AB3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18D956CA-E014-5099-54D6-052C0424D7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1606A65A-3015-FC4B-4185-E660F0EF8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F8146-4A44-401F-B5BE-485D2EAE0637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011BAE69-17D0-533F-244E-8804FB7CB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E857C859-A4D4-3CFA-E1EF-CE40A97AC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40FD-9130-40B0-B534-820FB48C8C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2171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CF0AB57-5DA2-A5D5-4D69-44B3FDE1A4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BC6FAE49-590D-5457-E127-5591110412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58C03762-3064-6811-3599-422240EB1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FE14E-9AB0-4B77-963F-FD991CFCFB68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AEEC38C4-EAAA-AFF9-9935-F9DC88AA2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7AFF7871-542C-1B37-6202-F900DE48C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24195-C898-4D2B-BA7C-8ADDA4DF3C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16632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15BF78C-ABBA-30F1-97B1-62D313897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A8F1D1DA-56B7-7F35-BC95-2379ED8F56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FF35B72D-E316-2F33-6DA5-CAB4D5701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FE14E-9AB0-4B77-963F-FD991CFCFB68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589E03BF-363B-42E3-3882-C928A223F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FFD4F9FB-F473-AA0C-DD02-938633C63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24195-C898-4D2B-BA7C-8ADDA4DF3C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65971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8B50227-0992-9212-0077-6E04CEDB3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F73EBE22-9208-8F4D-A7B0-66CCF7C3D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CCBD1CEB-4D0F-BF1D-BA03-BC50DEFC8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FE14E-9AB0-4B77-963F-FD991CFCFB68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5FFCCD4A-715D-5655-EE85-B40CBC8C7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EA7419B5-CC8C-3A24-1C56-F3CE695E8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24195-C898-4D2B-BA7C-8ADDA4DF3C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7332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8029494-2785-D98D-D06D-66668CF3A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343431F-ADD3-F596-4ADE-22D9051808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24279B1F-6BE1-0CB8-76F1-B16B24680D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59891B1A-FDC3-8CD1-787D-476AC4DE1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FE14E-9AB0-4B77-963F-FD991CFCFB68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6B757300-DFFA-87BE-FDF4-1055E904D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C897F5E0-A6E1-C41D-8A47-F81DAD1D8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24195-C898-4D2B-BA7C-8ADDA4DF3C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37259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EBACD6A-9CC3-62BA-CB37-96C83396B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0A4D5106-1545-3D02-F83C-D40E5D1F5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47EE991D-9596-AAEE-9C38-0FE0452032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6DAC805A-429B-A004-3DCD-0BF7CA34F9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C5CF8036-49C5-2E6C-5934-4D13925EFC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A8B30E75-9974-2CF1-DA50-F72BA97B1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FE14E-9AB0-4B77-963F-FD991CFCFB68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28CC4F54-AB89-2FAA-BA69-0B9E4F82E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7ED31F87-DA77-9904-186B-4093BF5C9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24195-C898-4D2B-BA7C-8ADDA4DF3C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54437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EF724BB-30DC-242B-57C3-897E7E0A8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541FF8CD-50BC-B086-2787-9AB5FC425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FE14E-9AB0-4B77-963F-FD991CFCFB68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6AADEF49-49D3-0B45-162A-AADFE78C2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9458A6A8-8620-F148-1E51-AF94C7374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24195-C898-4D2B-BA7C-8ADDA4DF3C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40141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227C17CF-50A0-0FF5-DDB5-FBFB58FFC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FE14E-9AB0-4B77-963F-FD991CFCFB68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A30234BE-EC6D-6767-81AC-FAD9EFD58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19BAB098-D1FE-16AC-D3EE-876E1E20A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24195-C898-4D2B-BA7C-8ADDA4DF3C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10685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EE5E9C4-6D81-A817-C091-9D0183F6A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E5DD74B-2577-B7CE-5C60-99F941B26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06FFEE38-BBE1-ED64-232B-1ADC4D5D12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28FBEF7B-1846-CC13-38DF-EEFD6758B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FE14E-9AB0-4B77-963F-FD991CFCFB68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B130E3A9-5AFD-42FB-1C48-E9490DF04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27AFFC0E-6277-D502-D48C-0301416BE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24195-C898-4D2B-BA7C-8ADDA4DF3C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9913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9BE4674-FFA9-9A65-0AF5-156291DD8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8745764-8DF4-57C5-1DDF-EC0E939036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114EE81D-F841-E914-C178-6E720AED7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F8146-4A44-401F-B5BE-485D2EAE0637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90638742-8F8C-8441-0DBE-04E0F02F3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0AA829B6-5A68-07F2-4974-685869E5C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40FD-9130-40B0-B534-820FB48C8C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11947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09C9EF2-96A1-FEFC-1560-CFA3EABBD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DF9B3497-8469-437A-6E5F-A46EC8A3E4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E9E443D6-1A70-096B-57BB-551DE605F3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96FFB5BE-051D-F3C1-9615-8EE889E57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FE14E-9AB0-4B77-963F-FD991CFCFB68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07BB1D6B-2E86-6722-8563-4B15C929A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67F2372E-AE21-1528-8115-B0922106C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24195-C898-4D2B-BA7C-8ADDA4DF3C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13370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7DA0963-D1CC-85BB-C8A2-358FD2EDF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7462053B-C1B2-E7D1-70E5-72BE9365BC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7327B249-7D6C-E1B6-78BF-9B36C089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FE14E-9AB0-4B77-963F-FD991CFCFB68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D94939C-A367-A8EF-2B71-CCBA0BBCE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DA0F65AD-FF1C-B6B6-E60A-BECB7D67B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24195-C898-4D2B-BA7C-8ADDA4DF3C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02023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8506750E-CE52-AEEF-710D-C6BE81778A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D9883E4C-8AE5-750D-8138-F3C80D6FEE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469C9B71-478D-4527-D13C-3D134A103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FE14E-9AB0-4B77-963F-FD991CFCFB68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867FAD78-C20F-2263-F36C-3388474F3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A0860A50-696C-5388-57C4-72598FC4E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24195-C898-4D2B-BA7C-8ADDA4DF3C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28071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3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52" name="Google Shape;152;p3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3145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B008B32-8FF6-FF2A-25F4-6B2E4892F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040B5801-1B1F-C5F5-0B21-293EBEF43C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19DAFD2D-ACC9-FCF2-FAFD-84A66E5D8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F8146-4A44-401F-B5BE-485D2EAE0637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AC56047F-DCED-083A-08DD-8A78DEA17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2455CA93-E570-FBA7-E17C-CB80060BE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40FD-9130-40B0-B534-820FB48C8C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5382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BEAED1F-8143-5036-1271-E8571D769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5E08A6FC-FC38-E1D5-8314-36B416BBD2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38F7BAFC-E291-AA27-50DB-DFF961A833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BEAE59FE-FB64-859B-A263-CFDD5FEA9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F8146-4A44-401F-B5BE-485D2EAE0637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9314C15E-5887-A714-E068-6F57E81F7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72777ED0-89BC-315C-E690-27E4AED1B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40FD-9130-40B0-B534-820FB48C8C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268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2785C87-3BB3-B841-50B6-61490BD96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0CB5DE96-9C04-4984-F91D-3F7CCA0EF4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AEDEE712-2D0A-E613-99A9-D934888464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1ED50E1A-A59B-32D8-9EC8-7224503F08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642B79EC-7873-7A52-54F3-2CFBE189F4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D11C48C6-5F30-08A6-C949-56E66B301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F8146-4A44-401F-B5BE-485D2EAE0637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73E106E9-954D-2CAA-4AD7-00BCB30DC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A8984E5E-2B23-3195-FE5F-6DDFB9010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40FD-9130-40B0-B534-820FB48C8C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3400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000DE06-0AF9-BFE1-FF56-3B406EF48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5D74078B-64A5-2347-FE90-DC93C38F1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F8146-4A44-401F-B5BE-485D2EAE0637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B7A0CAA7-4BC2-BE57-848E-625AFF95A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A892AB74-3F3B-D126-0A5C-16FC634C5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40FD-9130-40B0-B534-820FB48C8C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2392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67F22B46-8298-D63A-250A-181FF5EC2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F8146-4A44-401F-B5BE-485D2EAE0637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FC4B8F48-5CE2-78F4-51BC-AEE5CDFC2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2140D22F-1E10-7D50-44DE-3C51F250A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40FD-9130-40B0-B534-820FB48C8C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400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BA1E1B6-BA92-6784-995E-BDF1CD8B9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FC2F3AE8-82E4-9C8D-9F50-7B37E8E513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007B678D-992D-3FEE-461B-EB14EE5284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D6459AEA-3382-982E-0C82-D22C7E4DE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F8146-4A44-401F-B5BE-485D2EAE0637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9F7B8D7D-4B3D-74EE-1D7E-1D3A2FE26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97D89425-273D-41DD-85F0-9781A0ECB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40FD-9130-40B0-B534-820FB48C8C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9650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8DE574E-B139-68A6-DB51-307EFC8C6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9AF5FD31-9E2D-8EB0-4251-7096C57543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C1536068-CA99-C929-E119-281624121C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A02C75DA-A51D-7014-79DC-7220CB94A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F8146-4A44-401F-B5BE-485D2EAE0637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3B41F6E3-74DE-F023-0B27-F941DE56B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DA3682BE-5B8A-33D2-1B92-C7A1A60F3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40FD-9130-40B0-B534-820FB48C8C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4397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3BF9675E-E41B-5F6A-4D67-4BE4E7CD3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B40757AE-2637-19E2-1A66-E77EA54018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C79AB379-A14D-3D8A-A1A5-0A54D3249E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AF8146-4A44-401F-B5BE-485D2EAE0637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A5EA19D-378B-47EE-DDD9-5253CE6D13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C308D937-6931-21F7-0ADA-277868A870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AB40FD-9130-40B0-B534-820FB48C8C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4315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EF2CBABD-4CE9-46B2-6E9A-0D38FB6BB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FE9DA233-2EDB-B721-91A3-1893696C91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1F0A05A6-BCA2-52C4-6241-73EC6887E0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BFE14E-9AB0-4B77-963F-FD991CFCFB68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B34E7494-6514-5DB6-8440-A5223ED04C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95120C28-ACEB-F206-7258-770D3B068E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24195-C898-4D2B-BA7C-8ADDA4DF3C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4946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18" Type="http://schemas.openxmlformats.org/officeDocument/2006/relationships/image" Target="../media/image49.png"/><Relationship Id="rId26" Type="http://schemas.openxmlformats.org/officeDocument/2006/relationships/image" Target="../media/image57.png"/><Relationship Id="rId3" Type="http://schemas.openxmlformats.org/officeDocument/2006/relationships/image" Target="../media/image34.jpeg"/><Relationship Id="rId21" Type="http://schemas.openxmlformats.org/officeDocument/2006/relationships/image" Target="../media/image52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5" Type="http://schemas.openxmlformats.org/officeDocument/2006/relationships/image" Target="../media/image56.png"/><Relationship Id="rId2" Type="http://schemas.openxmlformats.org/officeDocument/2006/relationships/image" Target="../media/image33.jpeg"/><Relationship Id="rId16" Type="http://schemas.openxmlformats.org/officeDocument/2006/relationships/image" Target="../media/image47.png"/><Relationship Id="rId20" Type="http://schemas.openxmlformats.org/officeDocument/2006/relationships/image" Target="../media/image51.png"/><Relationship Id="rId29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24" Type="http://schemas.openxmlformats.org/officeDocument/2006/relationships/image" Target="../media/image55.jpeg"/><Relationship Id="rId32" Type="http://schemas.openxmlformats.org/officeDocument/2006/relationships/image" Target="../media/image63.png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23" Type="http://schemas.openxmlformats.org/officeDocument/2006/relationships/image" Target="../media/image54.png"/><Relationship Id="rId28" Type="http://schemas.openxmlformats.org/officeDocument/2006/relationships/image" Target="../media/image59.png"/><Relationship Id="rId10" Type="http://schemas.openxmlformats.org/officeDocument/2006/relationships/image" Target="../media/image41.png"/><Relationship Id="rId19" Type="http://schemas.openxmlformats.org/officeDocument/2006/relationships/image" Target="../media/image50.png"/><Relationship Id="rId31" Type="http://schemas.openxmlformats.org/officeDocument/2006/relationships/image" Target="../media/image62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Relationship Id="rId22" Type="http://schemas.openxmlformats.org/officeDocument/2006/relationships/image" Target="../media/image53.jpeg"/><Relationship Id="rId27" Type="http://schemas.openxmlformats.org/officeDocument/2006/relationships/image" Target="../media/image58.png"/><Relationship Id="rId30" Type="http://schemas.openxmlformats.org/officeDocument/2006/relationships/image" Target="../media/image6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4.jpe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5.png"/><Relationship Id="rId10" Type="http://schemas.openxmlformats.org/officeDocument/2006/relationships/image" Target="../media/image69.png"/><Relationship Id="rId4" Type="http://schemas.openxmlformats.org/officeDocument/2006/relationships/image" Target="../media/image1.png"/><Relationship Id="rId9" Type="http://schemas.openxmlformats.org/officeDocument/2006/relationships/image" Target="../media/image6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9.jpeg"/><Relationship Id="rId21" Type="http://schemas.openxmlformats.org/officeDocument/2006/relationships/image" Target="../media/image2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5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16.png"/><Relationship Id="rId24" Type="http://schemas.openxmlformats.org/officeDocument/2006/relationships/image" Target="../media/image29.png"/><Relationship Id="rId5" Type="http://schemas.openxmlformats.org/officeDocument/2006/relationships/image" Target="../media/image11.png"/><Relationship Id="rId15" Type="http://schemas.openxmlformats.org/officeDocument/2006/relationships/image" Target="../media/image20.png"/><Relationship Id="rId23" Type="http://schemas.openxmlformats.org/officeDocument/2006/relationships/image" Target="../media/image28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10.jpeg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466;p31">
            <a:extLst>
              <a:ext uri="{FF2B5EF4-FFF2-40B4-BE49-F238E27FC236}">
                <a16:creationId xmlns:a16="http://schemas.microsoft.com/office/drawing/2014/main" xmlns="" id="{B2CA63C5-9E59-EBAA-EB25-E26D75A88FF1}"/>
              </a:ext>
            </a:extLst>
          </p:cNvPr>
          <p:cNvPicPr preferRelativeResize="0"/>
          <p:nvPr/>
        </p:nvPicPr>
        <p:blipFill rotWithShape="1">
          <a:blip r:embed="rId3" cstate="screen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40460" y="-570415"/>
            <a:ext cx="6316754" cy="631675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58;p26">
            <a:extLst>
              <a:ext uri="{FF2B5EF4-FFF2-40B4-BE49-F238E27FC236}">
                <a16:creationId xmlns:a16="http://schemas.microsoft.com/office/drawing/2014/main" xmlns="" id="{EE5A7B70-1D5E-B0BC-5760-F75045FEC90E}"/>
              </a:ext>
            </a:extLst>
          </p:cNvPr>
          <p:cNvSpPr/>
          <p:nvPr/>
        </p:nvSpPr>
        <p:spPr>
          <a:xfrm>
            <a:off x="-14220" y="2516754"/>
            <a:ext cx="12206219" cy="4369757"/>
          </a:xfrm>
          <a:prstGeom prst="rect">
            <a:avLst/>
          </a:prstGeom>
          <a:gradFill>
            <a:gsLst>
              <a:gs pos="41000">
                <a:srgbClr val="423E3A">
                  <a:alpha val="85000"/>
                </a:srgbClr>
              </a:gs>
              <a:gs pos="0">
                <a:srgbClr val="423E3A">
                  <a:alpha val="0"/>
                </a:srgbClr>
              </a:gs>
              <a:gs pos="100000">
                <a:srgbClr val="423E3A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26"/>
          <p:cNvSpPr/>
          <p:nvPr/>
        </p:nvSpPr>
        <p:spPr>
          <a:xfrm>
            <a:off x="9090588" y="5452145"/>
            <a:ext cx="4741816" cy="3435532"/>
          </a:xfrm>
          <a:prstGeom prst="parallelogram">
            <a:avLst>
              <a:gd name="adj" fmla="val 25000"/>
            </a:avLst>
          </a:prstGeom>
          <a:noFill/>
          <a:ln w="22225" cap="flat" cmpd="sng">
            <a:solidFill>
              <a:srgbClr val="F3792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509CB4E6-1F03-904E-4F40-A73999CBFF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5207" y="4570009"/>
            <a:ext cx="6054178" cy="1371598"/>
          </a:xfrm>
          <a:prstGeom prst="rect">
            <a:avLst/>
          </a:prstGeom>
        </p:spPr>
      </p:pic>
      <p:sp>
        <p:nvSpPr>
          <p:cNvPr id="15" name="Google Shape;163;p26">
            <a:extLst>
              <a:ext uri="{FF2B5EF4-FFF2-40B4-BE49-F238E27FC236}">
                <a16:creationId xmlns:a16="http://schemas.microsoft.com/office/drawing/2014/main" xmlns="" id="{8A0D0767-A8A2-B122-4A53-8E530DD59D3F}"/>
              </a:ext>
            </a:extLst>
          </p:cNvPr>
          <p:cNvSpPr/>
          <p:nvPr/>
        </p:nvSpPr>
        <p:spPr>
          <a:xfrm>
            <a:off x="-1946944" y="-1312513"/>
            <a:ext cx="4741816" cy="3435532"/>
          </a:xfrm>
          <a:prstGeom prst="parallelogram">
            <a:avLst>
              <a:gd name="adj" fmla="val 25000"/>
            </a:avLst>
          </a:prstGeom>
          <a:noFill/>
          <a:ln w="22225" cap="flat" cmpd="sng">
            <a:solidFill>
              <a:srgbClr val="F3792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Imagem 5" descr="Imagem em preto e branco&#10;&#10;Descrição gerada automaticamente">
            <a:extLst>
              <a:ext uri="{FF2B5EF4-FFF2-40B4-BE49-F238E27FC236}">
                <a16:creationId xmlns:a16="http://schemas.microsoft.com/office/drawing/2014/main" xmlns="" id="{DC8ED4F2-97EA-D881-EDE6-18296892861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1329" y="2826167"/>
            <a:ext cx="12192000" cy="4020921"/>
          </a:xfrm>
          <a:prstGeom prst="rect">
            <a:avLst/>
          </a:prstGeom>
        </p:spPr>
      </p:pic>
      <p:sp>
        <p:nvSpPr>
          <p:cNvPr id="3" name="Google Shape;194;p27">
            <a:extLst>
              <a:ext uri="{FF2B5EF4-FFF2-40B4-BE49-F238E27FC236}">
                <a16:creationId xmlns:a16="http://schemas.microsoft.com/office/drawing/2014/main" xmlns="" id="{2362D90E-8111-4D66-8EFF-51F8F86899B1}"/>
              </a:ext>
            </a:extLst>
          </p:cNvPr>
          <p:cNvSpPr txBox="1"/>
          <p:nvPr/>
        </p:nvSpPr>
        <p:spPr>
          <a:xfrm>
            <a:off x="10051534" y="5655774"/>
            <a:ext cx="2519667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bg1"/>
                </a:solidFill>
                <a:latin typeface="Montserrat Black" pitchFamily="2" charset="0"/>
              </a:rPr>
              <a:t>A ENERGIA 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bg1"/>
                </a:solidFill>
                <a:latin typeface="Montserrat Black" pitchFamily="2" charset="0"/>
              </a:rPr>
              <a:t>DO BRASIL 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rgbClr val="F3792A"/>
                </a:solidFill>
                <a:latin typeface="Montserrat Black" pitchFamily="2" charset="0"/>
              </a:rPr>
              <a:t>PASSA 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rgbClr val="F3792A"/>
                </a:solidFill>
                <a:latin typeface="Montserrat Black" pitchFamily="2" charset="0"/>
              </a:rPr>
              <a:t>POR AQUI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Rectangle 256">
            <a:extLst>
              <a:ext uri="{FF2B5EF4-FFF2-40B4-BE49-F238E27FC236}">
                <a16:creationId xmlns:a16="http://schemas.microsoft.com/office/drawing/2014/main" xmlns="" id="{A7AE9375-4664-4DB2-922D-2782A6E439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59" name="Straight Connector 258">
            <a:extLst>
              <a:ext uri="{FF2B5EF4-FFF2-40B4-BE49-F238E27FC236}">
                <a16:creationId xmlns:a16="http://schemas.microsoft.com/office/drawing/2014/main" xmlns="" id="{EE504C98-6397-41C1-A8D8-2D9C4ED307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126210" y="2026340"/>
            <a:ext cx="522093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ixaDeTexto 38">
            <a:extLst>
              <a:ext uri="{FF2B5EF4-FFF2-40B4-BE49-F238E27FC236}">
                <a16:creationId xmlns:a16="http://schemas.microsoft.com/office/drawing/2014/main" xmlns="" id="{3A27D185-8065-BDE6-968C-A2BC5A858103}"/>
              </a:ext>
            </a:extLst>
          </p:cNvPr>
          <p:cNvSpPr txBox="1"/>
          <p:nvPr/>
        </p:nvSpPr>
        <p:spPr>
          <a:xfrm>
            <a:off x="704850" y="1498980"/>
            <a:ext cx="11191875" cy="47793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4400" dirty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r>
              <a:rPr lang="pt-BR" sz="4400" dirty="0">
                <a:solidFill>
                  <a:schemeClr val="bg1">
                    <a:lumMod val="95000"/>
                  </a:schemeClr>
                </a:solidFill>
              </a:rPr>
              <a:t>PODER DE COMPRA</a:t>
            </a:r>
          </a:p>
          <a:p>
            <a:pPr algn="ctr"/>
            <a:r>
              <a:rPr lang="pt-BR" sz="4400" dirty="0">
                <a:solidFill>
                  <a:schemeClr val="bg1">
                    <a:lumMod val="95000"/>
                  </a:schemeClr>
                </a:solidFill>
              </a:rPr>
              <a:t>INFORMAÇÃO</a:t>
            </a:r>
          </a:p>
          <a:p>
            <a:pPr algn="ctr"/>
            <a:r>
              <a:rPr lang="pt-BR" sz="4400" dirty="0">
                <a:solidFill>
                  <a:schemeClr val="bg1">
                    <a:lumMod val="95000"/>
                  </a:schemeClr>
                </a:solidFill>
              </a:rPr>
              <a:t>EDUCAÇÃO </a:t>
            </a:r>
          </a:p>
          <a:p>
            <a:pPr algn="ctr"/>
            <a:r>
              <a:rPr lang="pt-BR" sz="4400" dirty="0">
                <a:solidFill>
                  <a:schemeClr val="bg1">
                    <a:lumMod val="95000"/>
                  </a:schemeClr>
                </a:solidFill>
              </a:rPr>
              <a:t>SAÚDE</a:t>
            </a:r>
          </a:p>
          <a:p>
            <a:pPr algn="ctr"/>
            <a:r>
              <a:rPr lang="pt-BR" sz="4400" dirty="0">
                <a:solidFill>
                  <a:schemeClr val="bg1">
                    <a:lumMod val="95000"/>
                  </a:schemeClr>
                </a:solidFill>
              </a:rPr>
              <a:t>IDH</a:t>
            </a: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74295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74295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xmlns="" id="{9DD005C1-8C51-42D6-9BEE-B9B8384974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2" name="Google Shape;252;p4" descr="Ícone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b="23680"/>
          <a:stretch/>
        </p:blipFill>
        <p:spPr>
          <a:xfrm>
            <a:off x="10985031" y="213696"/>
            <a:ext cx="987867" cy="8208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B2F4A6A2-E8C2-2E5F-7D01-FCA7EA4BE049}"/>
              </a:ext>
            </a:extLst>
          </p:cNvPr>
          <p:cNvSpPr txBox="1"/>
          <p:nvPr/>
        </p:nvSpPr>
        <p:spPr>
          <a:xfrm>
            <a:off x="704849" y="426325"/>
            <a:ext cx="1015397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prstClr val="white"/>
                </a:solidFill>
                <a:latin typeface="Calibri" panose="020F0502020204030204"/>
              </a:rPr>
              <a:t>ENERGIA ELÉTRICA MELHORA INDICADORES SOCIAIS </a:t>
            </a:r>
            <a:endParaRPr kumimoji="0" lang="pt-B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6514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Rectangle 256">
            <a:extLst>
              <a:ext uri="{FF2B5EF4-FFF2-40B4-BE49-F238E27FC236}">
                <a16:creationId xmlns:a16="http://schemas.microsoft.com/office/drawing/2014/main" xmlns="" id="{A7AE9375-4664-4DB2-922D-2782A6E439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59" name="Straight Connector 258">
            <a:extLst>
              <a:ext uri="{FF2B5EF4-FFF2-40B4-BE49-F238E27FC236}">
                <a16:creationId xmlns:a16="http://schemas.microsoft.com/office/drawing/2014/main" xmlns="" id="{EE504C98-6397-41C1-A8D8-2D9C4ED307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126210" y="2026340"/>
            <a:ext cx="522093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ixaDeTexto 38">
            <a:extLst>
              <a:ext uri="{FF2B5EF4-FFF2-40B4-BE49-F238E27FC236}">
                <a16:creationId xmlns:a16="http://schemas.microsoft.com/office/drawing/2014/main" xmlns="" id="{3A27D185-8065-BDE6-968C-A2BC5A858103}"/>
              </a:ext>
            </a:extLst>
          </p:cNvPr>
          <p:cNvSpPr txBox="1"/>
          <p:nvPr/>
        </p:nvSpPr>
        <p:spPr>
          <a:xfrm>
            <a:off x="704850" y="1498980"/>
            <a:ext cx="11191875" cy="47793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000" dirty="0">
              <a:solidFill>
                <a:schemeClr val="bg1">
                  <a:lumMod val="95000"/>
                </a:schemeClr>
              </a:solidFill>
              <a:latin typeface="Calibri" panose="020F0502020204030204"/>
            </a:endParaRPr>
          </a:p>
          <a:p>
            <a:pPr algn="ctr"/>
            <a:r>
              <a:rPr lang="pt-BR" sz="6000" dirty="0">
                <a:solidFill>
                  <a:schemeClr val="bg1">
                    <a:lumMod val="95000"/>
                  </a:schemeClr>
                </a:solidFill>
              </a:rPr>
              <a:t>ECONOMIA VERDE</a:t>
            </a:r>
          </a:p>
          <a:p>
            <a:pPr algn="ctr"/>
            <a:r>
              <a:rPr lang="pt-BR" sz="6000" dirty="0">
                <a:solidFill>
                  <a:schemeClr val="bg1">
                    <a:lumMod val="95000"/>
                  </a:schemeClr>
                </a:solidFill>
              </a:rPr>
              <a:t>TRANSIÇÃO ENERGÉTICA</a:t>
            </a:r>
          </a:p>
          <a:p>
            <a:pPr algn="ctr"/>
            <a:r>
              <a:rPr lang="pt-BR" sz="6000" dirty="0">
                <a:solidFill>
                  <a:schemeClr val="bg1">
                    <a:lumMod val="95000"/>
                  </a:schemeClr>
                </a:solidFill>
              </a:rPr>
              <a:t>PROTAGONISMO MUNDIAL</a:t>
            </a:r>
          </a:p>
          <a:p>
            <a:pPr algn="ctr"/>
            <a:r>
              <a:rPr lang="pt-BR" sz="6000" dirty="0">
                <a:solidFill>
                  <a:schemeClr val="bg1">
                    <a:lumMod val="95000"/>
                  </a:schemeClr>
                </a:solidFill>
              </a:rPr>
              <a:t>SINAL ECONÔMICO CORRETO </a:t>
            </a: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74295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74295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xmlns="" id="{9DD005C1-8C51-42D6-9BEE-B9B8384974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2" name="Google Shape;252;p4" descr="Ícone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b="23680"/>
          <a:stretch/>
        </p:blipFill>
        <p:spPr>
          <a:xfrm>
            <a:off x="10985031" y="213696"/>
            <a:ext cx="987867" cy="8208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B2F4A6A2-E8C2-2E5F-7D01-FCA7EA4BE049}"/>
              </a:ext>
            </a:extLst>
          </p:cNvPr>
          <p:cNvSpPr txBox="1"/>
          <p:nvPr/>
        </p:nvSpPr>
        <p:spPr>
          <a:xfrm>
            <a:off x="704849" y="426325"/>
            <a:ext cx="101539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prstClr val="white"/>
                </a:solidFill>
                <a:latin typeface="Calibri" panose="020F0502020204030204"/>
              </a:rPr>
              <a:t>ENERGIA E TRANSIÇÃO ENERGÉTICA</a:t>
            </a:r>
            <a:endParaRPr kumimoji="0" lang="pt-B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8409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Rectangle 256">
            <a:extLst>
              <a:ext uri="{FF2B5EF4-FFF2-40B4-BE49-F238E27FC236}">
                <a16:creationId xmlns:a16="http://schemas.microsoft.com/office/drawing/2014/main" xmlns="" id="{A7AE9375-4664-4DB2-922D-2782A6E439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59" name="Straight Connector 258">
            <a:extLst>
              <a:ext uri="{FF2B5EF4-FFF2-40B4-BE49-F238E27FC236}">
                <a16:creationId xmlns:a16="http://schemas.microsoft.com/office/drawing/2014/main" xmlns="" id="{EE504C98-6397-41C1-A8D8-2D9C4ED307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126210" y="2026340"/>
            <a:ext cx="522093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ixaDeTexto 38">
            <a:extLst>
              <a:ext uri="{FF2B5EF4-FFF2-40B4-BE49-F238E27FC236}">
                <a16:creationId xmlns:a16="http://schemas.microsoft.com/office/drawing/2014/main" xmlns="" id="{3A27D185-8065-BDE6-968C-A2BC5A858103}"/>
              </a:ext>
            </a:extLst>
          </p:cNvPr>
          <p:cNvSpPr txBox="1"/>
          <p:nvPr/>
        </p:nvSpPr>
        <p:spPr>
          <a:xfrm>
            <a:off x="704849" y="1690431"/>
            <a:ext cx="11191875" cy="47793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4000" dirty="0">
              <a:solidFill>
                <a:schemeClr val="bg1">
                  <a:lumMod val="95000"/>
                </a:schemeClr>
              </a:solidFill>
              <a:latin typeface="Calibri" panose="020F0502020204030204"/>
            </a:endParaRPr>
          </a:p>
          <a:p>
            <a:pPr marL="228600" marR="0" lvl="1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tabLst/>
              <a:defRPr/>
            </a:pPr>
            <a:r>
              <a:rPr lang="pt-BR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“153:</a:t>
            </a:r>
            <a:endParaRPr lang="pt-BR" sz="18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pt-BR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(...)</a:t>
            </a:r>
            <a:endParaRPr lang="pt-BR" sz="18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pt-BR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VIII – produção, comercialização ou importação de bens e serviços prejudiciais à saúde ou ao meio ambiente, nos termos da lei.</a:t>
            </a:r>
            <a:endParaRPr lang="pt-BR" sz="18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pt-BR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(...)</a:t>
            </a:r>
            <a:endParaRPr lang="pt-BR" sz="18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pt-BR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§6º O imposto previsto no inciso VIII:</a:t>
            </a:r>
            <a:endParaRPr lang="pt-BR" sz="18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pt-BR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(...)</a:t>
            </a:r>
            <a:endParaRPr lang="pt-BR" sz="18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pt-BR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</a:p>
          <a:p>
            <a:pPr algn="just"/>
            <a:r>
              <a:rPr lang="pt-BR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“Art. 155:</a:t>
            </a:r>
            <a:endParaRPr lang="pt-BR" sz="18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pt-BR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(...)</a:t>
            </a:r>
            <a:endParaRPr lang="pt-BR" sz="18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pt-BR" sz="18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§3º À exceção dos impostos de que tratam o inciso II do caput deste artigo e os </a:t>
            </a:r>
            <a:r>
              <a:rPr lang="pt-BR" sz="1800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arts</a:t>
            </a:r>
            <a:r>
              <a:rPr lang="pt-BR" sz="18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153, I, II e VIII, e 156-A, </a:t>
            </a:r>
            <a:r>
              <a:rPr lang="pt-BR" sz="2400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nenhum outro imposto poderá incidir sobre operações relativas a energia elétrica</a:t>
            </a:r>
            <a:r>
              <a:rPr lang="pt-BR" sz="18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serviços de telecomunicações, derivados de petróleo, combustíveis e minerais do País”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74295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74295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xmlns="" id="{9DD005C1-8C51-42D6-9BEE-B9B8384974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2" name="Google Shape;252;p4" descr="Ícone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b="23680"/>
          <a:stretch/>
        </p:blipFill>
        <p:spPr>
          <a:xfrm>
            <a:off x="10985031" y="213696"/>
            <a:ext cx="987867" cy="8208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B2F4A6A2-E8C2-2E5F-7D01-FCA7EA4BE049}"/>
              </a:ext>
            </a:extLst>
          </p:cNvPr>
          <p:cNvSpPr txBox="1"/>
          <p:nvPr/>
        </p:nvSpPr>
        <p:spPr>
          <a:xfrm>
            <a:off x="126207" y="211042"/>
            <a:ext cx="1085882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RISCOS DE </a:t>
            </a:r>
            <a:r>
              <a:rPr lang="en-US" sz="3600" b="1" dirty="0">
                <a:solidFill>
                  <a:prstClr val="white"/>
                </a:solidFill>
                <a:latin typeface="Calibri" panose="020F0502020204030204"/>
              </a:rPr>
              <a:t>AUMENTO DE TRIBUTAÇÃO NA CONTA DE LUZ NA PEC EM RAZÃO DO IMPOSTO SELETIVO</a:t>
            </a:r>
            <a:endParaRPr kumimoji="0" lang="pt-B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81991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Rectangle 256">
            <a:extLst>
              <a:ext uri="{FF2B5EF4-FFF2-40B4-BE49-F238E27FC236}">
                <a16:creationId xmlns:a16="http://schemas.microsoft.com/office/drawing/2014/main" xmlns="" id="{A7AE9375-4664-4DB2-922D-2782A6E439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59" name="Straight Connector 258">
            <a:extLst>
              <a:ext uri="{FF2B5EF4-FFF2-40B4-BE49-F238E27FC236}">
                <a16:creationId xmlns:a16="http://schemas.microsoft.com/office/drawing/2014/main" xmlns="" id="{EE504C98-6397-41C1-A8D8-2D9C4ED307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126210" y="2026340"/>
            <a:ext cx="522093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ixaDeTexto 38">
            <a:extLst>
              <a:ext uri="{FF2B5EF4-FFF2-40B4-BE49-F238E27FC236}">
                <a16:creationId xmlns:a16="http://schemas.microsoft.com/office/drawing/2014/main" xmlns="" id="{3A27D185-8065-BDE6-968C-A2BC5A858103}"/>
              </a:ext>
            </a:extLst>
          </p:cNvPr>
          <p:cNvSpPr txBox="1"/>
          <p:nvPr/>
        </p:nvSpPr>
        <p:spPr>
          <a:xfrm>
            <a:off x="873915" y="1998964"/>
            <a:ext cx="11191875" cy="47793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600" dirty="0">
              <a:solidFill>
                <a:schemeClr val="bg1">
                  <a:lumMod val="95000"/>
                </a:schemeClr>
              </a:solidFill>
              <a:latin typeface="Calibri" panose="020F0502020204030204"/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NÃO PERMITIR MAIS TRIBUTAÇÃO NA CONTA DE LUZ COM O IMPOSTO SELETIVO</a:t>
            </a: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TER UM REGIME ESPECÍFICO PARA GARANTIR TRATAMENTO ADEQUADO EM RAZÃO DA COMPLEXIDADE (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inclusão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alínea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f, no art 156-A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74295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74295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xmlns="" id="{9DD005C1-8C51-42D6-9BEE-B9B8384974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2" name="Google Shape;252;p4" descr="Ícone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b="23680"/>
          <a:stretch/>
        </p:blipFill>
        <p:spPr>
          <a:xfrm>
            <a:off x="10985031" y="213696"/>
            <a:ext cx="987867" cy="8208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B2F4A6A2-E8C2-2E5F-7D01-FCA7EA4BE049}"/>
              </a:ext>
            </a:extLst>
          </p:cNvPr>
          <p:cNvSpPr txBox="1"/>
          <p:nvPr/>
        </p:nvSpPr>
        <p:spPr>
          <a:xfrm>
            <a:off x="126207" y="211042"/>
            <a:ext cx="1085882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prstClr val="white"/>
                </a:solidFill>
                <a:latin typeface="Calibri" panose="020F0502020204030204"/>
              </a:rPr>
              <a:t>NOSSA VISÃO: SINAL ADEQUADO, SEM RISCO AOS ENTES TRIBUTANTES  </a:t>
            </a:r>
            <a:endParaRPr kumimoji="0" lang="pt-B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96607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xmlns="" id="{A5CA162B-1BBB-232C-A32A-C891A4A874C8}"/>
              </a:ext>
            </a:extLst>
          </p:cNvPr>
          <p:cNvSpPr/>
          <p:nvPr/>
        </p:nvSpPr>
        <p:spPr>
          <a:xfrm>
            <a:off x="0" y="0"/>
            <a:ext cx="12191999" cy="4279900"/>
          </a:xfrm>
          <a:prstGeom prst="rect">
            <a:avLst/>
          </a:prstGeom>
          <a:solidFill>
            <a:srgbClr val="F18D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AABF93BC-34C2-DEE9-1CD5-CEAD28F00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D4CAE-891A-4EE0-AC04-5AE16814E9D9}" type="slidenum">
              <a:rPr lang="pt-BR" smtClean="0"/>
              <a:t>14</a:t>
            </a:fld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40E770AD-8AE3-8CD8-1C0E-455F67A78CC9}"/>
              </a:ext>
            </a:extLst>
          </p:cNvPr>
          <p:cNvSpPr txBox="1"/>
          <p:nvPr/>
        </p:nvSpPr>
        <p:spPr>
          <a:xfrm>
            <a:off x="981075" y="405147"/>
            <a:ext cx="523875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0" b="1" dirty="0">
                <a:latin typeface="Bebas Neue" panose="020B0606020202050201" pitchFamily="34" charset="0"/>
              </a:rPr>
              <a:t>FASE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9108F303-7C89-C438-5F84-7AD7EEE4DD9A}"/>
              </a:ext>
            </a:extLst>
          </p:cNvPr>
          <p:cNvSpPr txBox="1"/>
          <p:nvPr/>
        </p:nvSpPr>
        <p:spPr>
          <a:xfrm>
            <a:off x="1059181" y="2460056"/>
            <a:ext cx="455966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dirty="0"/>
              <a:t>FÓRUM DAS ASSOCIAÇÕES </a:t>
            </a:r>
          </a:p>
          <a:p>
            <a:r>
              <a:rPr lang="pt-BR" sz="3200" dirty="0"/>
              <a:t>DO </a:t>
            </a:r>
            <a:r>
              <a:rPr lang="pt-BR" sz="3200" b="1" dirty="0"/>
              <a:t>SETOR ELÉTRICO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9F2A44D0-CBC4-69CB-EF0A-EAEADC1969B3}"/>
              </a:ext>
            </a:extLst>
          </p:cNvPr>
          <p:cNvSpPr txBox="1"/>
          <p:nvPr/>
        </p:nvSpPr>
        <p:spPr>
          <a:xfrm>
            <a:off x="1104900" y="4500517"/>
            <a:ext cx="595004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/>
              <a:t>32 entidades (geradores, comercializadores, transmissores, distribuidores e consumidores de energia)</a:t>
            </a:r>
          </a:p>
          <a:p>
            <a:endParaRPr lang="pt-BR" sz="1800" dirty="0"/>
          </a:p>
          <a:p>
            <a:r>
              <a:rPr lang="pt-BR" sz="2400" dirty="0"/>
              <a:t>Todos pela energia como centro do desenvolvimento da economia verde e melhoria nos indicadores sociais do País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xmlns="" id="{5E5A6B8A-1429-EE4C-0BC0-93115235B3B2}"/>
              </a:ext>
            </a:extLst>
          </p:cNvPr>
          <p:cNvSpPr/>
          <p:nvPr/>
        </p:nvSpPr>
        <p:spPr>
          <a:xfrm>
            <a:off x="1056006" y="4608484"/>
            <a:ext cx="48894" cy="731866"/>
          </a:xfrm>
          <a:prstGeom prst="rect">
            <a:avLst/>
          </a:prstGeom>
          <a:solidFill>
            <a:srgbClr val="F18D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xmlns="" id="{2770A665-25EF-1045-BE95-3B0C5CE03D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41734" y="136525"/>
            <a:ext cx="4763473" cy="66159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536438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FF29DFE1-F93D-3F3A-4F02-A7412D892E7D}"/>
              </a:ext>
            </a:extLst>
          </p:cNvPr>
          <p:cNvSpPr/>
          <p:nvPr/>
        </p:nvSpPr>
        <p:spPr>
          <a:xfrm>
            <a:off x="1" y="0"/>
            <a:ext cx="2379344" cy="6858000"/>
          </a:xfrm>
          <a:prstGeom prst="rect">
            <a:avLst/>
          </a:prstGeom>
          <a:solidFill>
            <a:srgbClr val="F18D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 descr="UNICA">
            <a:extLst>
              <a:ext uri="{FF2B5EF4-FFF2-40B4-BE49-F238E27FC236}">
                <a16:creationId xmlns:a16="http://schemas.microsoft.com/office/drawing/2014/main" xmlns="" id="{17B77F70-FB0C-FC11-CEBD-34B8E53AE3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0593" y="5639428"/>
            <a:ext cx="1957504" cy="587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D10BEFAE-34B3-ABC3-925D-860613D0E8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9850" y="3117146"/>
            <a:ext cx="2555338" cy="771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m 7" descr="Texto&#10;&#10;Descrição gerada automaticamente">
            <a:extLst>
              <a:ext uri="{FF2B5EF4-FFF2-40B4-BE49-F238E27FC236}">
                <a16:creationId xmlns:a16="http://schemas.microsoft.com/office/drawing/2014/main" xmlns="" id="{72F38F02-B63C-6DA6-28B7-82A1B6C0D2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2765" y="5577716"/>
            <a:ext cx="2040162" cy="710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3742E6F0-0E55-13F4-F401-E2EF0FB9EEB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4038" y="1446563"/>
            <a:ext cx="1969150" cy="588010"/>
          </a:xfrm>
          <a:prstGeom prst="rect">
            <a:avLst/>
          </a:prstGeom>
          <a:noFill/>
        </p:spPr>
      </p:pic>
      <p:pic>
        <p:nvPicPr>
          <p:cNvPr id="11" name="Imagem 10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F1D3FA52-632D-5CBF-E49A-0DA634ED04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973" y="751203"/>
            <a:ext cx="1167041" cy="518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818DC610-6976-1C85-6B66-80A2C7179DD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3693" y="645729"/>
            <a:ext cx="2745404" cy="651576"/>
          </a:xfrm>
          <a:prstGeom prst="rect">
            <a:avLst/>
          </a:prstGeom>
          <a:noFill/>
        </p:spPr>
      </p:pic>
      <p:pic>
        <p:nvPicPr>
          <p:cNvPr id="13" name="Imagem 12" descr="completa-primaria">
            <a:extLst>
              <a:ext uri="{FF2B5EF4-FFF2-40B4-BE49-F238E27FC236}">
                <a16:creationId xmlns:a16="http://schemas.microsoft.com/office/drawing/2014/main" xmlns="" id="{F92B106D-E555-F242-8C29-1984B0B2C75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0763" y="756795"/>
            <a:ext cx="2190076" cy="4588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Imagem 13" descr="Ícone&#10;&#10;Descrição gerada automaticamente com confiança média">
            <a:extLst>
              <a:ext uri="{FF2B5EF4-FFF2-40B4-BE49-F238E27FC236}">
                <a16:creationId xmlns:a16="http://schemas.microsoft.com/office/drawing/2014/main" xmlns="" id="{47AD46DF-9339-1C19-6931-666535337A4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9" t="4198"/>
          <a:stretch/>
        </p:blipFill>
        <p:spPr bwMode="auto">
          <a:xfrm>
            <a:off x="3552785" y="1442997"/>
            <a:ext cx="1601967" cy="5915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xmlns="" id="{414D110D-782B-011C-1A12-51A7DB0F57B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2284" y="1284961"/>
            <a:ext cx="1071854" cy="915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xmlns="" id="{63C122B1-A87F-71E4-E841-27BD74D69ED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495" y="752211"/>
            <a:ext cx="1930363" cy="518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xmlns="" id="{6C8D5029-5467-E251-A13C-3050AAFD8C9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8098" y="2170078"/>
            <a:ext cx="1494500" cy="788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Imagem 17" descr="Resultado de imagem para abiogas">
            <a:extLst>
              <a:ext uri="{FF2B5EF4-FFF2-40B4-BE49-F238E27FC236}">
                <a16:creationId xmlns:a16="http://schemas.microsoft.com/office/drawing/2014/main" xmlns="" id="{4EEEC3E7-88CC-7382-B8FD-3344B0DA6A7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6" t="15186" r="6514" b="15555"/>
          <a:stretch>
            <a:fillRect/>
          </a:stretch>
        </p:blipFill>
        <p:spPr bwMode="auto">
          <a:xfrm>
            <a:off x="8708445" y="2374163"/>
            <a:ext cx="1489033" cy="617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Imagem 18" descr="Uma imagem contendo Logotipo&#10;&#10;Descrição gerada automaticamente">
            <a:extLst>
              <a:ext uri="{FF2B5EF4-FFF2-40B4-BE49-F238E27FC236}">
                <a16:creationId xmlns:a16="http://schemas.microsoft.com/office/drawing/2014/main" xmlns="" id="{F9FE6A52-D53B-5678-F532-DD6AF353738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421" y="2992084"/>
            <a:ext cx="1964530" cy="813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Imagem 19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07B1780E-B67C-14EB-92A6-2F281EFFD286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44" b="19650"/>
          <a:stretch/>
        </p:blipFill>
        <p:spPr bwMode="auto">
          <a:xfrm>
            <a:off x="2712194" y="2192688"/>
            <a:ext cx="1503286" cy="70165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Imagem 20" descr="Uma imagem contendo desenho&#10;&#10;Descrição gerada automaticamente">
            <a:extLst>
              <a:ext uri="{FF2B5EF4-FFF2-40B4-BE49-F238E27FC236}">
                <a16:creationId xmlns:a16="http://schemas.microsoft.com/office/drawing/2014/main" xmlns="" id="{056A3DC4-8C27-B5E5-DD59-509F5534E47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658" y="2261945"/>
            <a:ext cx="1601967" cy="680426"/>
          </a:xfrm>
          <a:prstGeom prst="rect">
            <a:avLst/>
          </a:prstGeom>
          <a:noFill/>
        </p:spPr>
      </p:pic>
      <p:pic>
        <p:nvPicPr>
          <p:cNvPr id="22" name="Imagem 21" descr="ABIAPE">
            <a:extLst>
              <a:ext uri="{FF2B5EF4-FFF2-40B4-BE49-F238E27FC236}">
                <a16:creationId xmlns:a16="http://schemas.microsoft.com/office/drawing/2014/main" xmlns="" id="{0B5B505B-B8E9-C976-5C58-4FED3609205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883" y="2349114"/>
            <a:ext cx="2611650" cy="6680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xmlns="" id="{5A83D61C-67BC-ADB7-2795-7034B91A8F1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951" y="5567995"/>
            <a:ext cx="1821488" cy="605245"/>
          </a:xfrm>
          <a:prstGeom prst="rect">
            <a:avLst/>
          </a:prstGeom>
          <a:noFill/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xmlns="" id="{701BCF97-DBBC-A832-DAAC-4BFEC650A614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023" y="5589346"/>
            <a:ext cx="2379344" cy="637425"/>
          </a:xfrm>
          <a:prstGeom prst="rect">
            <a:avLst/>
          </a:prstGeom>
          <a:noFill/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xmlns="" id="{38EF3215-242A-DED3-6A3C-6938CFE20842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6139" y="4817267"/>
            <a:ext cx="1594343" cy="452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xmlns="" id="{3DD4A8C4-97AB-DCEA-92DB-CDAB5CBB19D0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7181" y="4682768"/>
            <a:ext cx="1473108" cy="661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Imagem 26" descr="novo logo_anace (002)">
            <a:extLst>
              <a:ext uri="{FF2B5EF4-FFF2-40B4-BE49-F238E27FC236}">
                <a16:creationId xmlns:a16="http://schemas.microsoft.com/office/drawing/2014/main" xmlns="" id="{91C01A01-DD5C-559E-039C-238EBDBA7A4F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2672" y="4747953"/>
            <a:ext cx="1646673" cy="605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xmlns="" id="{32DCF3EC-05AA-1A0D-E740-505877844767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0" b="9553"/>
          <a:stretch/>
        </p:blipFill>
        <p:spPr bwMode="auto">
          <a:xfrm>
            <a:off x="4540456" y="4789488"/>
            <a:ext cx="2150282" cy="5378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xmlns="" id="{B8D6430A-8156-AB24-2CAE-9BE9C9D05A6A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7815" y="4764784"/>
            <a:ext cx="1705680" cy="650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xmlns="" id="{2876781C-4B30-CC9E-ECC0-DF5416D349A7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0131" y="3923321"/>
            <a:ext cx="2226432" cy="587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Imagem 30" descr="Abrapch | AssociaÃ§Ã£o Brasileira de Pequenas Centrais HidrelÃ©tricas e Central Geradora HidrelÃ©trica">
            <a:extLst>
              <a:ext uri="{FF2B5EF4-FFF2-40B4-BE49-F238E27FC236}">
                <a16:creationId xmlns:a16="http://schemas.microsoft.com/office/drawing/2014/main" xmlns="" id="{37A39CCE-027A-B438-6F1B-1598D1D187CB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5956" y="3883016"/>
            <a:ext cx="1156164" cy="5873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xmlns="" id="{D4E82710-CBC8-BB3B-0736-0DF580CC524F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4658" y="3954718"/>
            <a:ext cx="1646673" cy="771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Imagem 32">
            <a:extLst>
              <a:ext uri="{FF2B5EF4-FFF2-40B4-BE49-F238E27FC236}">
                <a16:creationId xmlns:a16="http://schemas.microsoft.com/office/drawing/2014/main" xmlns="" id="{20915713-5C03-A48B-704B-C2AD8A6CB326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551" y="3949985"/>
            <a:ext cx="2067087" cy="680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Imagem 33">
            <a:extLst>
              <a:ext uri="{FF2B5EF4-FFF2-40B4-BE49-F238E27FC236}">
                <a16:creationId xmlns:a16="http://schemas.microsoft.com/office/drawing/2014/main" xmlns="" id="{76F2FA12-DAFD-617C-0AB3-886C8CD10AD4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061" y="3817146"/>
            <a:ext cx="1610807" cy="813764"/>
          </a:xfrm>
          <a:prstGeom prst="rect">
            <a:avLst/>
          </a:prstGeom>
          <a:noFill/>
        </p:spPr>
      </p:pic>
      <p:pic>
        <p:nvPicPr>
          <p:cNvPr id="35" name="Imagem 34">
            <a:extLst>
              <a:ext uri="{FF2B5EF4-FFF2-40B4-BE49-F238E27FC236}">
                <a16:creationId xmlns:a16="http://schemas.microsoft.com/office/drawing/2014/main" xmlns="" id="{D3AAFD71-48A7-B2EE-8FF1-9AC2ABB1A005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833" y="3022353"/>
            <a:ext cx="973568" cy="783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Imagem 35">
            <a:extLst>
              <a:ext uri="{FF2B5EF4-FFF2-40B4-BE49-F238E27FC236}">
                <a16:creationId xmlns:a16="http://schemas.microsoft.com/office/drawing/2014/main" xmlns="" id="{BE40C567-D390-4965-20F2-E3BAE47FA753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095" y="3004332"/>
            <a:ext cx="1267960" cy="813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044C8D02-51C8-34FD-33FE-80239573E298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3858" y="1434091"/>
            <a:ext cx="2464135" cy="606197"/>
          </a:xfrm>
          <a:prstGeom prst="rect">
            <a:avLst/>
          </a:prstGeom>
          <a:noFill/>
        </p:spPr>
      </p:pic>
      <p:sp>
        <p:nvSpPr>
          <p:cNvPr id="37" name="CaixaDeTexto 36">
            <a:extLst>
              <a:ext uri="{FF2B5EF4-FFF2-40B4-BE49-F238E27FC236}">
                <a16:creationId xmlns:a16="http://schemas.microsoft.com/office/drawing/2014/main" xmlns="" id="{4DD8B7EC-2608-D2C8-0118-7A58DD0FEBB6}"/>
              </a:ext>
            </a:extLst>
          </p:cNvPr>
          <p:cNvSpPr txBox="1"/>
          <p:nvPr/>
        </p:nvSpPr>
        <p:spPr>
          <a:xfrm>
            <a:off x="-25243" y="2448559"/>
            <a:ext cx="2379345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dirty="0">
                <a:latin typeface="Bebas Neue" panose="020B0606020202050201" pitchFamily="34" charset="0"/>
              </a:rPr>
              <a:t>ENTIDADES</a:t>
            </a:r>
          </a:p>
          <a:p>
            <a:pPr algn="ctr"/>
            <a:r>
              <a:rPr lang="pt-BR" sz="3200" dirty="0">
                <a:latin typeface="Bebas Neue" panose="020B0606020202050201" pitchFamily="34" charset="0"/>
              </a:rPr>
              <a:t>QUE</a:t>
            </a:r>
          </a:p>
          <a:p>
            <a:pPr algn="ctr"/>
            <a:r>
              <a:rPr lang="pt-BR" sz="3200" dirty="0">
                <a:latin typeface="Bebas Neue" panose="020B0606020202050201" pitchFamily="34" charset="0"/>
              </a:rPr>
              <a:t>COMPÕEM O </a:t>
            </a:r>
          </a:p>
          <a:p>
            <a:pPr algn="ctr"/>
            <a:r>
              <a:rPr lang="pt-BR" sz="6000" b="1" dirty="0">
                <a:latin typeface="Bebas Neue" panose="020B0606020202050201" pitchFamily="34" charset="0"/>
              </a:rPr>
              <a:t>FASE</a:t>
            </a:r>
          </a:p>
        </p:txBody>
      </p:sp>
    </p:spTree>
    <p:extLst>
      <p:ext uri="{BB962C8B-B14F-4D97-AF65-F5344CB8AC3E}">
        <p14:creationId xmlns:p14="http://schemas.microsoft.com/office/powerpoint/2010/main" val="3628303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AFCB3C86-E7B4-99BC-3184-4ACA0AAAAD8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0808" y="0"/>
            <a:ext cx="12324810" cy="6858000"/>
          </a:xfrm>
          <a:prstGeom prst="rect">
            <a:avLst/>
          </a:prstGeom>
        </p:spPr>
      </p:pic>
      <p:sp>
        <p:nvSpPr>
          <p:cNvPr id="12" name="Google Shape;158;p26">
            <a:extLst>
              <a:ext uri="{FF2B5EF4-FFF2-40B4-BE49-F238E27FC236}">
                <a16:creationId xmlns:a16="http://schemas.microsoft.com/office/drawing/2014/main" xmlns="" id="{EE5A7B70-1D5E-B0BC-5760-F75045FEC90E}"/>
              </a:ext>
            </a:extLst>
          </p:cNvPr>
          <p:cNvSpPr/>
          <p:nvPr/>
        </p:nvSpPr>
        <p:spPr>
          <a:xfrm>
            <a:off x="-10808" y="1743892"/>
            <a:ext cx="12335618" cy="5140234"/>
          </a:xfrm>
          <a:prstGeom prst="rect">
            <a:avLst/>
          </a:prstGeom>
          <a:gradFill>
            <a:gsLst>
              <a:gs pos="41000">
                <a:srgbClr val="423E3A">
                  <a:alpha val="85000"/>
                </a:srgbClr>
              </a:gs>
              <a:gs pos="0">
                <a:srgbClr val="423E3A">
                  <a:alpha val="0"/>
                </a:srgbClr>
              </a:gs>
              <a:gs pos="100000">
                <a:srgbClr val="423E3A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Google Shape;466;p31">
            <a:extLst>
              <a:ext uri="{FF2B5EF4-FFF2-40B4-BE49-F238E27FC236}">
                <a16:creationId xmlns:a16="http://schemas.microsoft.com/office/drawing/2014/main" xmlns="" id="{B2CA63C5-9E59-EBAA-EB25-E26D75A88FF1}"/>
              </a:ext>
            </a:extLst>
          </p:cNvPr>
          <p:cNvPicPr preferRelativeResize="0"/>
          <p:nvPr/>
        </p:nvPicPr>
        <p:blipFill rotWithShape="1">
          <a:blip r:embed="rId4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51596" y="270623"/>
            <a:ext cx="6316754" cy="631675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63;p26">
            <a:extLst>
              <a:ext uri="{FF2B5EF4-FFF2-40B4-BE49-F238E27FC236}">
                <a16:creationId xmlns:a16="http://schemas.microsoft.com/office/drawing/2014/main" xmlns="" id="{8A0D0767-A8A2-B122-4A53-8E530DD59D3F}"/>
              </a:ext>
            </a:extLst>
          </p:cNvPr>
          <p:cNvSpPr/>
          <p:nvPr/>
        </p:nvSpPr>
        <p:spPr>
          <a:xfrm>
            <a:off x="-1970391" y="-1691640"/>
            <a:ext cx="4741816" cy="3435532"/>
          </a:xfrm>
          <a:prstGeom prst="parallelogram">
            <a:avLst>
              <a:gd name="adj" fmla="val 25000"/>
            </a:avLst>
          </a:prstGeom>
          <a:noFill/>
          <a:ln w="22225" cap="flat" cmpd="sng">
            <a:solidFill>
              <a:srgbClr val="F3792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Imagem 5" descr="Imagem em preto e branco&#10;&#10;Descrição gerada automaticamente">
            <a:extLst>
              <a:ext uri="{FF2B5EF4-FFF2-40B4-BE49-F238E27FC236}">
                <a16:creationId xmlns:a16="http://schemas.microsoft.com/office/drawing/2014/main" xmlns="" id="{8A8D02D7-46BF-99CF-3344-C8088A40E11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37079"/>
            <a:ext cx="12324810" cy="4020921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509CB4E6-1F03-904E-4F40-A73999CBFFD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2964" y="2824910"/>
            <a:ext cx="4862468" cy="1101611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3777ABE5-7F90-A10A-FAE6-A4ACC9394E7D}"/>
              </a:ext>
            </a:extLst>
          </p:cNvPr>
          <p:cNvSpPr txBox="1"/>
          <p:nvPr/>
        </p:nvSpPr>
        <p:spPr>
          <a:xfrm>
            <a:off x="3444965" y="4632367"/>
            <a:ext cx="513347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pt-BR" sz="2500" b="0" i="0" u="none" strike="noStrike" spc="600" dirty="0">
                <a:solidFill>
                  <a:srgbClr val="F3792A"/>
                </a:solidFill>
                <a:effectLst/>
                <a:latin typeface="Montserrat" panose="00000500000000000000" pitchFamily="50" charset="0"/>
                <a:cs typeface="Arial" panose="020B0604020202020204" pitchFamily="34" charset="0"/>
              </a:rPr>
              <a:t>abradee</a:t>
            </a:r>
            <a:r>
              <a:rPr lang="pt-BR" sz="2500" b="0" i="0" u="none" strike="noStrike" spc="600" dirty="0">
                <a:solidFill>
                  <a:srgbClr val="FFFFFF"/>
                </a:solidFill>
                <a:effectLst/>
                <a:latin typeface="Montserrat" panose="00000500000000000000" pitchFamily="50" charset="0"/>
                <a:cs typeface="Arial" panose="020B0604020202020204" pitchFamily="34" charset="0"/>
              </a:rPr>
              <a:t>.org.br</a:t>
            </a:r>
            <a:endParaRPr lang="pt-BR" sz="2500" b="0" spc="600" dirty="0">
              <a:effectLst/>
              <a:latin typeface="Montserrat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19" name="Google Shape;164;p26">
            <a:extLst>
              <a:ext uri="{FF2B5EF4-FFF2-40B4-BE49-F238E27FC236}">
                <a16:creationId xmlns:a16="http://schemas.microsoft.com/office/drawing/2014/main" xmlns="" id="{00770F14-7A14-1691-D6CB-C12B92C95E41}"/>
              </a:ext>
            </a:extLst>
          </p:cNvPr>
          <p:cNvSpPr txBox="1"/>
          <p:nvPr/>
        </p:nvSpPr>
        <p:spPr>
          <a:xfrm>
            <a:off x="4336987" y="5155827"/>
            <a:ext cx="2554075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@canalAbradee</a:t>
            </a:r>
            <a:endParaRPr sz="2400" dirty="0"/>
          </a:p>
        </p:txBody>
      </p:sp>
      <p:pic>
        <p:nvPicPr>
          <p:cNvPr id="20" name="Google Shape;165;p26">
            <a:extLst>
              <a:ext uri="{FF2B5EF4-FFF2-40B4-BE49-F238E27FC236}">
                <a16:creationId xmlns:a16="http://schemas.microsoft.com/office/drawing/2014/main" xmlns="" id="{A8EB0C18-AE26-2D62-3841-6A9B8934F80E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21138" y="5115482"/>
            <a:ext cx="419205" cy="419205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166;p26">
            <a:extLst>
              <a:ext uri="{FF2B5EF4-FFF2-40B4-BE49-F238E27FC236}">
                <a16:creationId xmlns:a16="http://schemas.microsoft.com/office/drawing/2014/main" xmlns="" id="{4829403C-B9C5-BB00-3136-8375FD6D63F1}"/>
              </a:ext>
            </a:extLst>
          </p:cNvPr>
          <p:cNvSpPr txBox="1"/>
          <p:nvPr/>
        </p:nvSpPr>
        <p:spPr>
          <a:xfrm>
            <a:off x="6470497" y="5155827"/>
            <a:ext cx="2554075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@abradee</a:t>
            </a:r>
            <a:endParaRPr sz="2400" dirty="0"/>
          </a:p>
        </p:txBody>
      </p:sp>
      <p:pic>
        <p:nvPicPr>
          <p:cNvPr id="23" name="Google Shape;170;p26">
            <a:extLst>
              <a:ext uri="{FF2B5EF4-FFF2-40B4-BE49-F238E27FC236}">
                <a16:creationId xmlns:a16="http://schemas.microsoft.com/office/drawing/2014/main" xmlns="" id="{356D9F1C-76D2-DC77-609E-72D20D1339E3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9459" y="5167996"/>
            <a:ext cx="314178" cy="314177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167;p26">
            <a:extLst>
              <a:ext uri="{FF2B5EF4-FFF2-40B4-BE49-F238E27FC236}">
                <a16:creationId xmlns:a16="http://schemas.microsoft.com/office/drawing/2014/main" xmlns="" id="{E1E58622-4A81-A612-145E-C14CFCE40DFE}"/>
              </a:ext>
            </a:extLst>
          </p:cNvPr>
          <p:cNvSpPr txBox="1"/>
          <p:nvPr/>
        </p:nvSpPr>
        <p:spPr>
          <a:xfrm>
            <a:off x="4314965" y="5689132"/>
            <a:ext cx="2554075" cy="338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@abradee</a:t>
            </a:r>
            <a:endParaRPr sz="2400" dirty="0"/>
          </a:p>
        </p:txBody>
      </p:sp>
      <p:pic>
        <p:nvPicPr>
          <p:cNvPr id="26" name="Google Shape;171;p26">
            <a:extLst>
              <a:ext uri="{FF2B5EF4-FFF2-40B4-BE49-F238E27FC236}">
                <a16:creationId xmlns:a16="http://schemas.microsoft.com/office/drawing/2014/main" xmlns="" id="{FF0CF90C-3596-9FA7-EB95-9C61507BE165}"/>
              </a:ext>
            </a:extLst>
          </p:cNvPr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1630" y="5701300"/>
            <a:ext cx="314178" cy="314178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168;p26">
            <a:extLst>
              <a:ext uri="{FF2B5EF4-FFF2-40B4-BE49-F238E27FC236}">
                <a16:creationId xmlns:a16="http://schemas.microsoft.com/office/drawing/2014/main" xmlns="" id="{7407FD94-D74E-BFCE-9519-0B661A17918C}"/>
              </a:ext>
            </a:extLst>
          </p:cNvPr>
          <p:cNvSpPr txBox="1"/>
          <p:nvPr/>
        </p:nvSpPr>
        <p:spPr>
          <a:xfrm>
            <a:off x="6470497" y="5689132"/>
            <a:ext cx="2554075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@abradee.oficial</a:t>
            </a:r>
            <a:endParaRPr sz="2400" dirty="0"/>
          </a:p>
        </p:txBody>
      </p:sp>
      <p:pic>
        <p:nvPicPr>
          <p:cNvPr id="29" name="Google Shape;172;p26">
            <a:extLst>
              <a:ext uri="{FF2B5EF4-FFF2-40B4-BE49-F238E27FC236}">
                <a16:creationId xmlns:a16="http://schemas.microsoft.com/office/drawing/2014/main" xmlns="" id="{933751D5-FC67-A029-7A93-D7A90A68D2E5}"/>
              </a:ext>
            </a:extLst>
          </p:cNvPr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9459" y="5701301"/>
            <a:ext cx="314178" cy="31417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94;p27">
            <a:extLst>
              <a:ext uri="{FF2B5EF4-FFF2-40B4-BE49-F238E27FC236}">
                <a16:creationId xmlns:a16="http://schemas.microsoft.com/office/drawing/2014/main" xmlns="" id="{B0A884ED-95BF-99FF-167D-830CE67A68DC}"/>
              </a:ext>
            </a:extLst>
          </p:cNvPr>
          <p:cNvSpPr txBox="1"/>
          <p:nvPr/>
        </p:nvSpPr>
        <p:spPr>
          <a:xfrm>
            <a:off x="9598299" y="5537043"/>
            <a:ext cx="2672281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bg1"/>
                </a:solidFill>
                <a:latin typeface="Montserrat Black" pitchFamily="2" charset="0"/>
              </a:rPr>
              <a:t>TRANSFORMAR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bg1"/>
                </a:solidFill>
                <a:latin typeface="Montserrat Black" pitchFamily="2" charset="0"/>
              </a:rPr>
              <a:t>A VIDA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bg1"/>
                </a:solidFill>
                <a:latin typeface="Montserrat Black" pitchFamily="2" charset="0"/>
              </a:rPr>
              <a:t>DAS </a:t>
            </a:r>
            <a:r>
              <a:rPr lang="pt-BR" sz="1600" dirty="0">
                <a:solidFill>
                  <a:srgbClr val="F3792A"/>
                </a:solidFill>
                <a:latin typeface="Montserrat Black" pitchFamily="2" charset="0"/>
              </a:rPr>
              <a:t>PESSOAS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rgbClr val="F3792A"/>
                </a:solidFill>
                <a:latin typeface="Montserrat Black" pitchFamily="2" charset="0"/>
              </a:rPr>
              <a:t>COM ENERGIA</a:t>
            </a:r>
            <a:endParaRPr sz="1600" dirty="0">
              <a:solidFill>
                <a:srgbClr val="F3792A"/>
              </a:solidFill>
              <a:latin typeface="Montserrat Black" pitchFamily="2" charset="0"/>
            </a:endParaRPr>
          </a:p>
        </p:txBody>
      </p:sp>
      <p:sp>
        <p:nvSpPr>
          <p:cNvPr id="9" name="Google Shape;163;p26">
            <a:extLst>
              <a:ext uri="{FF2B5EF4-FFF2-40B4-BE49-F238E27FC236}">
                <a16:creationId xmlns:a16="http://schemas.microsoft.com/office/drawing/2014/main" xmlns="" id="{2CB5D2DC-7337-9F7C-CE46-BE2EEAE47F42}"/>
              </a:ext>
            </a:extLst>
          </p:cNvPr>
          <p:cNvSpPr/>
          <p:nvPr/>
        </p:nvSpPr>
        <p:spPr>
          <a:xfrm>
            <a:off x="9090588" y="5452145"/>
            <a:ext cx="4741816" cy="3435532"/>
          </a:xfrm>
          <a:prstGeom prst="parallelogram">
            <a:avLst>
              <a:gd name="adj" fmla="val 25000"/>
            </a:avLst>
          </a:prstGeom>
          <a:noFill/>
          <a:ln w="22225" cap="flat" cmpd="sng">
            <a:solidFill>
              <a:srgbClr val="F3792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90325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Rectangle 256">
            <a:extLst>
              <a:ext uri="{FF2B5EF4-FFF2-40B4-BE49-F238E27FC236}">
                <a16:creationId xmlns:a16="http://schemas.microsoft.com/office/drawing/2014/main" xmlns="" id="{A7AE9375-4664-4DB2-922D-2782A6E439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59" name="Straight Connector 258">
            <a:extLst>
              <a:ext uri="{FF2B5EF4-FFF2-40B4-BE49-F238E27FC236}">
                <a16:creationId xmlns:a16="http://schemas.microsoft.com/office/drawing/2014/main" xmlns="" id="{EE504C98-6397-41C1-A8D8-2D9C4ED307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126210" y="2026340"/>
            <a:ext cx="522093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ixaDeTexto 38">
            <a:extLst>
              <a:ext uri="{FF2B5EF4-FFF2-40B4-BE49-F238E27FC236}">
                <a16:creationId xmlns:a16="http://schemas.microsoft.com/office/drawing/2014/main" xmlns="" id="{3A27D185-8065-BDE6-968C-A2BC5A858103}"/>
              </a:ext>
            </a:extLst>
          </p:cNvPr>
          <p:cNvSpPr txBox="1"/>
          <p:nvPr/>
        </p:nvSpPr>
        <p:spPr>
          <a:xfrm>
            <a:off x="500062" y="1864960"/>
            <a:ext cx="11191875" cy="47793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pt-BR" sz="6000" dirty="0">
                <a:solidFill>
                  <a:schemeClr val="bg1">
                    <a:lumMod val="95000"/>
                  </a:schemeClr>
                </a:solidFill>
              </a:rPr>
              <a:t>REALIDADE SOCIAL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6000" dirty="0">
                <a:solidFill>
                  <a:schemeClr val="accent6">
                    <a:lumMod val="75000"/>
                  </a:schemeClr>
                </a:solidFill>
                <a:latin typeface="Calibri" panose="020F0502020204030204"/>
              </a:rPr>
              <a:t>COMPLEXIDADE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6000" dirty="0">
                <a:solidFill>
                  <a:schemeClr val="bg1"/>
                </a:solidFill>
                <a:latin typeface="Calibri" panose="020F0502020204030204"/>
              </a:rPr>
              <a:t>ECONOMIA VERDE </a:t>
            </a:r>
            <a:r>
              <a:rPr lang="pt-BR" sz="6000" dirty="0">
                <a:solidFill>
                  <a:schemeClr val="accent6">
                    <a:lumMod val="75000"/>
                  </a:schemeClr>
                </a:solidFill>
                <a:latin typeface="Calibri" panose="020F0502020204030204"/>
              </a:rPr>
              <a:t>DESENVOLVIMENTO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6000" dirty="0">
                <a:solidFill>
                  <a:schemeClr val="bg1"/>
                </a:solidFill>
                <a:latin typeface="Calibri" panose="020F0502020204030204"/>
              </a:rPr>
              <a:t> QUALIDADE DE VIDA </a:t>
            </a: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74295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74295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xmlns="" id="{9DD005C1-8C51-42D6-9BEE-B9B8384974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2" name="Google Shape;252;p4" descr="Ícone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b="23680"/>
          <a:stretch/>
        </p:blipFill>
        <p:spPr>
          <a:xfrm>
            <a:off x="10985031" y="213696"/>
            <a:ext cx="987867" cy="8208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B2F4A6A2-E8C2-2E5F-7D01-FCA7EA4BE049}"/>
              </a:ext>
            </a:extLst>
          </p:cNvPr>
          <p:cNvSpPr txBox="1"/>
          <p:nvPr/>
        </p:nvSpPr>
        <p:spPr>
          <a:xfrm>
            <a:off x="704850" y="407275"/>
            <a:ext cx="10782300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TRIBUTAÇÃO DA ENERGIA ELÉTRICA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prstClr val="white"/>
                </a:solidFill>
                <a:latin typeface="Calibri" panose="020F0502020204030204"/>
              </a:rPr>
              <a:t>A CONTA DE LUZ NÃO PODE AUMENTAR! </a:t>
            </a:r>
          </a:p>
        </p:txBody>
      </p:sp>
    </p:spTree>
    <p:extLst>
      <p:ext uri="{BB962C8B-B14F-4D97-AF65-F5344CB8AC3E}">
        <p14:creationId xmlns:p14="http://schemas.microsoft.com/office/powerpoint/2010/main" val="747995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Homem com esqui na rua&#10;&#10;Descrição gerada automaticamente com confiança baixa">
            <a:extLst>
              <a:ext uri="{FF2B5EF4-FFF2-40B4-BE49-F238E27FC236}">
                <a16:creationId xmlns:a16="http://schemas.microsoft.com/office/drawing/2014/main" xmlns="" id="{E75658D8-4788-EDB6-B945-734CE782B35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2" cy="6858000"/>
          </a:xfrm>
          <a:prstGeom prst="rect">
            <a:avLst/>
          </a:prstGeom>
        </p:spPr>
      </p:pic>
      <p:sp>
        <p:nvSpPr>
          <p:cNvPr id="4" name="Google Shape;158;p26">
            <a:extLst>
              <a:ext uri="{FF2B5EF4-FFF2-40B4-BE49-F238E27FC236}">
                <a16:creationId xmlns:a16="http://schemas.microsoft.com/office/drawing/2014/main" xmlns="" id="{8822D95B-D0AE-E04D-4E90-BA1A839B7A35}"/>
              </a:ext>
            </a:extLst>
          </p:cNvPr>
          <p:cNvSpPr/>
          <p:nvPr/>
        </p:nvSpPr>
        <p:spPr>
          <a:xfrm rot="10800000">
            <a:off x="34833" y="0"/>
            <a:ext cx="12157167" cy="6858000"/>
          </a:xfrm>
          <a:prstGeom prst="rect">
            <a:avLst/>
          </a:prstGeom>
          <a:gradFill>
            <a:gsLst>
              <a:gs pos="0">
                <a:schemeClr val="bg1">
                  <a:alpha val="87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pt-BR" sz="1800" i="1" dirty="0"/>
          </a:p>
        </p:txBody>
      </p:sp>
      <p:sp>
        <p:nvSpPr>
          <p:cNvPr id="6" name="Google Shape;163;p26">
            <a:extLst>
              <a:ext uri="{FF2B5EF4-FFF2-40B4-BE49-F238E27FC236}">
                <a16:creationId xmlns:a16="http://schemas.microsoft.com/office/drawing/2014/main" xmlns="" id="{FADD492B-7F21-6FEB-10E5-D199306892EB}"/>
              </a:ext>
            </a:extLst>
          </p:cNvPr>
          <p:cNvSpPr/>
          <p:nvPr/>
        </p:nvSpPr>
        <p:spPr>
          <a:xfrm>
            <a:off x="10164628" y="5844397"/>
            <a:ext cx="4741816" cy="3435532"/>
          </a:xfrm>
          <a:prstGeom prst="parallelogram">
            <a:avLst>
              <a:gd name="adj" fmla="val 25000"/>
            </a:avLst>
          </a:prstGeom>
          <a:noFill/>
          <a:ln w="22225" cap="flat" cmpd="sng">
            <a:solidFill>
              <a:srgbClr val="F3792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xmlns="" id="{66483ECE-6843-4486-D115-A96289E4A62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1235289" y="5999449"/>
            <a:ext cx="692999" cy="696049"/>
          </a:xfrm>
          <a:prstGeom prst="rect">
            <a:avLst/>
          </a:prstGeom>
        </p:spPr>
      </p:pic>
      <p:sp>
        <p:nvSpPr>
          <p:cNvPr id="9" name="TextBox 16">
            <a:extLst>
              <a:ext uri="{FF2B5EF4-FFF2-40B4-BE49-F238E27FC236}">
                <a16:creationId xmlns:a16="http://schemas.microsoft.com/office/drawing/2014/main" xmlns="" id="{C9E82C38-F78A-8759-B022-8C34B756EA63}"/>
              </a:ext>
            </a:extLst>
          </p:cNvPr>
          <p:cNvSpPr txBox="1"/>
          <p:nvPr/>
        </p:nvSpPr>
        <p:spPr>
          <a:xfrm>
            <a:off x="152400" y="418331"/>
            <a:ext cx="4220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spc="260" dirty="0">
                <a:latin typeface="Montserrat" panose="00000500000000000000" pitchFamily="2" charset="0"/>
              </a:rPr>
              <a:t>VÁRIOS BRASIS</a:t>
            </a:r>
            <a:endParaRPr lang="id-ID" sz="3200" b="1" dirty="0">
              <a:ln w="19050">
                <a:noFill/>
              </a:ln>
              <a:solidFill>
                <a:srgbClr val="F3792A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Google Shape;163;p26">
            <a:extLst>
              <a:ext uri="{FF2B5EF4-FFF2-40B4-BE49-F238E27FC236}">
                <a16:creationId xmlns:a16="http://schemas.microsoft.com/office/drawing/2014/main" xmlns="" id="{4C5119BA-B13C-AEFF-36BC-A8251EC47E94}"/>
              </a:ext>
            </a:extLst>
          </p:cNvPr>
          <p:cNvSpPr/>
          <p:nvPr/>
        </p:nvSpPr>
        <p:spPr>
          <a:xfrm>
            <a:off x="-1130902" y="-2120251"/>
            <a:ext cx="6617302" cy="3435532"/>
          </a:xfrm>
          <a:prstGeom prst="parallelogram">
            <a:avLst>
              <a:gd name="adj" fmla="val 25000"/>
            </a:avLst>
          </a:prstGeom>
          <a:noFill/>
          <a:ln w="22225" cap="flat" cmpd="sng">
            <a:solidFill>
              <a:srgbClr val="F3792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B75999B6-A6A3-2F62-BD94-3616DF17B402}"/>
              </a:ext>
            </a:extLst>
          </p:cNvPr>
          <p:cNvSpPr txBox="1"/>
          <p:nvPr/>
        </p:nvSpPr>
        <p:spPr>
          <a:xfrm>
            <a:off x="4964486" y="5611505"/>
            <a:ext cx="661730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444444"/>
                </a:solidFill>
                <a:highlight>
                  <a:srgbClr val="FFFF00"/>
                </a:highlight>
                <a:latin typeface="Lato" panose="020B0604020202020204" pitchFamily="34" charset="0"/>
              </a:rPr>
              <a:t>CONSUMIDORES RESIDENCIAIS E PROGRAMAS SOCIAIS </a:t>
            </a:r>
          </a:p>
        </p:txBody>
      </p:sp>
      <p:pic>
        <p:nvPicPr>
          <p:cNvPr id="7" name="Picture 4" descr="No Brasil, a pobreza é negra. E a renda mínima fica abaixo das despesas |  CNTS">
            <a:extLst>
              <a:ext uri="{FF2B5EF4-FFF2-40B4-BE49-F238E27FC236}">
                <a16:creationId xmlns:a16="http://schemas.microsoft.com/office/drawing/2014/main" xmlns="" id="{28DA4401-C3CD-18A9-464B-0FFDF9F45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346" y="283000"/>
            <a:ext cx="5784685" cy="2829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DCCA80F2-E293-BF51-5D43-A9E57D44F108}"/>
              </a:ext>
            </a:extLst>
          </p:cNvPr>
          <p:cNvSpPr/>
          <p:nvPr/>
        </p:nvSpPr>
        <p:spPr>
          <a:xfrm>
            <a:off x="5687376" y="3775310"/>
            <a:ext cx="6498093" cy="137939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3733" dirty="0"/>
              <a:t>A ENERGIA ELÉTRICA DEVE SER ASSEGURADA PARA TODOS.</a:t>
            </a:r>
          </a:p>
        </p:txBody>
      </p:sp>
      <p:pic>
        <p:nvPicPr>
          <p:cNvPr id="13" name="Picture 2" descr="Boa noite Paulistanos!! . . @jodaimarcio . | Avenida paulista sao paulo,  São paulo, Viagem para sao paulo">
            <a:extLst>
              <a:ext uri="{FF2B5EF4-FFF2-40B4-BE49-F238E27FC236}">
                <a16:creationId xmlns:a16="http://schemas.microsoft.com/office/drawing/2014/main" xmlns="" id="{58171D1C-BFA7-DCEE-453E-1ABD6BA1BE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771" y="2110478"/>
            <a:ext cx="3797863" cy="4742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oogle Shape;252;p4" descr="Ícone&#10;&#10;Descrição gerada automaticamente">
            <a:extLst>
              <a:ext uri="{FF2B5EF4-FFF2-40B4-BE49-F238E27FC236}">
                <a16:creationId xmlns:a16="http://schemas.microsoft.com/office/drawing/2014/main" xmlns="" id="{B7FA8F96-13A1-DECA-6A70-C3435DB91D3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b="23680"/>
          <a:stretch/>
        </p:blipFill>
        <p:spPr>
          <a:xfrm>
            <a:off x="10985031" y="213696"/>
            <a:ext cx="987867" cy="8208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8385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Rectangle 256">
            <a:extLst>
              <a:ext uri="{FF2B5EF4-FFF2-40B4-BE49-F238E27FC236}">
                <a16:creationId xmlns:a16="http://schemas.microsoft.com/office/drawing/2014/main" xmlns="" id="{A7AE9375-4664-4DB2-922D-2782A6E439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59" name="Straight Connector 258">
            <a:extLst>
              <a:ext uri="{FF2B5EF4-FFF2-40B4-BE49-F238E27FC236}">
                <a16:creationId xmlns:a16="http://schemas.microsoft.com/office/drawing/2014/main" xmlns="" id="{EE504C98-6397-41C1-A8D8-2D9C4ED307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126210" y="2026340"/>
            <a:ext cx="522093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ixaDeTexto 38">
            <a:extLst>
              <a:ext uri="{FF2B5EF4-FFF2-40B4-BE49-F238E27FC236}">
                <a16:creationId xmlns:a16="http://schemas.microsoft.com/office/drawing/2014/main" xmlns="" id="{3A27D185-8065-BDE6-968C-A2BC5A858103}"/>
              </a:ext>
            </a:extLst>
          </p:cNvPr>
          <p:cNvSpPr txBox="1"/>
          <p:nvPr/>
        </p:nvSpPr>
        <p:spPr>
          <a:xfrm>
            <a:off x="500062" y="2061966"/>
            <a:ext cx="11191875" cy="47793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dirty="0">
                <a:solidFill>
                  <a:schemeClr val="bg1">
                    <a:lumMod val="95000"/>
                  </a:schemeClr>
                </a:solidFill>
                <a:latin typeface="Calibri" panose="020F0502020204030204"/>
              </a:rPr>
              <a:t>ISENÇÃO E ALÍQUOTAS REDUZIDAS PARA FAIXAS DE CONSUMO PARA ATENDER CONSUMIDORES ATENDIDOS POR PROGRAMAS SOCIAIS</a:t>
            </a:r>
            <a:endParaRPr lang="pt-BR" sz="6000" dirty="0">
              <a:solidFill>
                <a:schemeClr val="bg1">
                  <a:lumMod val="95000"/>
                </a:schemeClr>
              </a:solidFill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74295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74295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xmlns="" id="{9DD005C1-8C51-42D6-9BEE-B9B8384974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2" name="Google Shape;252;p4" descr="Ícone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b="23680"/>
          <a:stretch/>
        </p:blipFill>
        <p:spPr>
          <a:xfrm>
            <a:off x="10985031" y="213696"/>
            <a:ext cx="987867" cy="8208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B2F4A6A2-E8C2-2E5F-7D01-FCA7EA4BE049}"/>
              </a:ext>
            </a:extLst>
          </p:cNvPr>
          <p:cNvSpPr txBox="1"/>
          <p:nvPr/>
        </p:nvSpPr>
        <p:spPr>
          <a:xfrm>
            <a:off x="704850" y="407275"/>
            <a:ext cx="107823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prstClr val="white"/>
                </a:solidFill>
                <a:latin typeface="Calibri" panose="020F0502020204030204"/>
              </a:rPr>
              <a:t>REALIDADE BRASILEIRA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prstClr val="white"/>
                </a:solidFill>
                <a:latin typeface="Calibri" panose="020F0502020204030204"/>
              </a:rPr>
              <a:t>– CONSUMIDORES CARENTES -</a:t>
            </a:r>
            <a:endParaRPr kumimoji="0" lang="pt-B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9444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Rectangle 256">
            <a:extLst>
              <a:ext uri="{FF2B5EF4-FFF2-40B4-BE49-F238E27FC236}">
                <a16:creationId xmlns:a16="http://schemas.microsoft.com/office/drawing/2014/main" xmlns="" id="{A7AE9375-4664-4DB2-922D-2782A6E439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59" name="Straight Connector 258">
            <a:extLst>
              <a:ext uri="{FF2B5EF4-FFF2-40B4-BE49-F238E27FC236}">
                <a16:creationId xmlns:a16="http://schemas.microsoft.com/office/drawing/2014/main" xmlns="" id="{EE504C98-6397-41C1-A8D8-2D9C4ED307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126210" y="2026340"/>
            <a:ext cx="522093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ixaDeTexto 38">
            <a:extLst>
              <a:ext uri="{FF2B5EF4-FFF2-40B4-BE49-F238E27FC236}">
                <a16:creationId xmlns:a16="http://schemas.microsoft.com/office/drawing/2014/main" xmlns="" id="{3A27D185-8065-BDE6-968C-A2BC5A858103}"/>
              </a:ext>
            </a:extLst>
          </p:cNvPr>
          <p:cNvSpPr txBox="1"/>
          <p:nvPr/>
        </p:nvSpPr>
        <p:spPr>
          <a:xfrm>
            <a:off x="500062" y="2061966"/>
            <a:ext cx="11191875" cy="47793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6000" dirty="0">
                <a:solidFill>
                  <a:schemeClr val="bg1">
                    <a:lumMod val="95000"/>
                  </a:schemeClr>
                </a:solidFill>
                <a:latin typeface="Calibri" panose="020F0502020204030204"/>
              </a:rPr>
              <a:t>O QUE A PEC TRATA OBJETIVAMENTE SOBRE ISSO?</a:t>
            </a:r>
          </a:p>
          <a:p>
            <a:pPr algn="ctr"/>
            <a:endParaRPr lang="pt-BR" sz="6000" dirty="0">
              <a:solidFill>
                <a:schemeClr val="bg1">
                  <a:lumMod val="95000"/>
                </a:schemeClr>
              </a:solidFill>
              <a:latin typeface="Calibri" panose="020F0502020204030204"/>
            </a:endParaRPr>
          </a:p>
          <a:p>
            <a:pPr algn="ctr"/>
            <a:r>
              <a:rPr lang="pt-BR" sz="7200" dirty="0">
                <a:solidFill>
                  <a:srgbClr val="FF0000"/>
                </a:solidFill>
                <a:latin typeface="Calibri" panose="020F0502020204030204"/>
              </a:rPr>
              <a:t>NADA!</a:t>
            </a:r>
            <a:endParaRPr lang="pt-BR" sz="7200" dirty="0">
              <a:solidFill>
                <a:srgbClr val="FF0000"/>
              </a:solidFill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74295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74295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xmlns="" id="{9DD005C1-8C51-42D6-9BEE-B9B8384974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2" name="Google Shape;252;p4" descr="Ícone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b="23680"/>
          <a:stretch/>
        </p:blipFill>
        <p:spPr>
          <a:xfrm>
            <a:off x="10985031" y="213696"/>
            <a:ext cx="987867" cy="8208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B2F4A6A2-E8C2-2E5F-7D01-FCA7EA4BE049}"/>
              </a:ext>
            </a:extLst>
          </p:cNvPr>
          <p:cNvSpPr txBox="1"/>
          <p:nvPr/>
        </p:nvSpPr>
        <p:spPr>
          <a:xfrm>
            <a:off x="704850" y="407275"/>
            <a:ext cx="107823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prstClr val="white"/>
                </a:solidFill>
                <a:latin typeface="Calibri" panose="020F0502020204030204"/>
              </a:rPr>
              <a:t>REALIDADE BRASILEIRA –  CONSUMIDORES DE FAIXAS DE CONSUMO MAIS BAIXAS</a:t>
            </a:r>
            <a:endParaRPr kumimoji="0" lang="pt-B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427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29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307" y="0"/>
            <a:ext cx="11083636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1" name="Google Shape;271;p29"/>
          <p:cNvGrpSpPr/>
          <p:nvPr/>
        </p:nvGrpSpPr>
        <p:grpSpPr>
          <a:xfrm>
            <a:off x="29337" y="11085"/>
            <a:ext cx="12206098" cy="6858000"/>
            <a:chOff x="-14098" y="0"/>
            <a:chExt cx="12206098" cy="6858000"/>
          </a:xfrm>
        </p:grpSpPr>
        <p:pic>
          <p:nvPicPr>
            <p:cNvPr id="272" name="Google Shape;272;p29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3" name="Google Shape;273;p29"/>
            <p:cNvSpPr/>
            <p:nvPr/>
          </p:nvSpPr>
          <p:spPr>
            <a:xfrm>
              <a:off x="-14098" y="457"/>
              <a:ext cx="12192000" cy="6857087"/>
            </a:xfrm>
            <a:prstGeom prst="rect">
              <a:avLst/>
            </a:prstGeom>
            <a:gradFill>
              <a:gsLst>
                <a:gs pos="0">
                  <a:srgbClr val="423E3A">
                    <a:alpha val="81960"/>
                  </a:srgbClr>
                </a:gs>
                <a:gs pos="100000">
                  <a:srgbClr val="423E3A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4" name="Google Shape;274;p29"/>
          <p:cNvSpPr txBox="1"/>
          <p:nvPr/>
        </p:nvSpPr>
        <p:spPr>
          <a:xfrm>
            <a:off x="188179" y="370694"/>
            <a:ext cx="10941935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O SISTEMA ELÉTRICO BRASILEIRO É </a:t>
            </a:r>
            <a:r>
              <a:rPr lang="pt-BR" sz="2400" b="1" dirty="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COMPLEXO </a:t>
            </a:r>
            <a:r>
              <a:rPr lang="pt-BR" sz="24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  A </a:t>
            </a:r>
            <a:r>
              <a:rPr lang="pt-BR" sz="2400" b="1" dirty="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TRIBUTAÇÃO </a:t>
            </a:r>
            <a:r>
              <a:rPr lang="pt-BR" sz="24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DUPLAMENTE COMPLEXA.</a:t>
            </a:r>
            <a:endParaRPr sz="2400" b="1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rgbClr val="F4782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76" name="Google Shape;276;p29"/>
          <p:cNvGrpSpPr/>
          <p:nvPr/>
        </p:nvGrpSpPr>
        <p:grpSpPr>
          <a:xfrm rot="10800000" flipH="1">
            <a:off x="1463841" y="1420689"/>
            <a:ext cx="8858867" cy="104856"/>
            <a:chOff x="-37045803" y="1759096"/>
            <a:chExt cx="47644131" cy="1219642"/>
          </a:xfrm>
        </p:grpSpPr>
        <p:sp>
          <p:nvSpPr>
            <p:cNvPr id="277" name="Google Shape;277;p29"/>
            <p:cNvSpPr/>
            <p:nvPr/>
          </p:nvSpPr>
          <p:spPr>
            <a:xfrm>
              <a:off x="-37045803" y="2032020"/>
              <a:ext cx="47105560" cy="673830"/>
            </a:xfrm>
            <a:prstGeom prst="rect">
              <a:avLst/>
            </a:prstGeom>
            <a:solidFill>
              <a:srgbClr val="949494">
                <a:alpha val="2392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29"/>
            <p:cNvSpPr/>
            <p:nvPr/>
          </p:nvSpPr>
          <p:spPr>
            <a:xfrm rot="5400000">
              <a:off x="9719219" y="2099629"/>
              <a:ext cx="1219642" cy="538576"/>
            </a:xfrm>
            <a:prstGeom prst="triangle">
              <a:avLst>
                <a:gd name="adj" fmla="val 50000"/>
              </a:avLst>
            </a:prstGeom>
            <a:solidFill>
              <a:srgbClr val="949494">
                <a:alpha val="2392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9" name="Google Shape;279;p29"/>
          <p:cNvGrpSpPr/>
          <p:nvPr/>
        </p:nvGrpSpPr>
        <p:grpSpPr>
          <a:xfrm>
            <a:off x="1567914" y="1531634"/>
            <a:ext cx="8588198" cy="430887"/>
            <a:chOff x="2667372" y="1614425"/>
            <a:chExt cx="8588198" cy="430887"/>
          </a:xfrm>
        </p:grpSpPr>
        <p:sp>
          <p:nvSpPr>
            <p:cNvPr id="280" name="Google Shape;280;p29"/>
            <p:cNvSpPr txBox="1"/>
            <p:nvPr/>
          </p:nvSpPr>
          <p:spPr>
            <a:xfrm>
              <a:off x="2667372" y="1783702"/>
              <a:ext cx="1322796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100" dirty="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Térmicas</a:t>
              </a:r>
              <a:endParaRPr dirty="0"/>
            </a:p>
          </p:txBody>
        </p:sp>
        <p:sp>
          <p:nvSpPr>
            <p:cNvPr id="281" name="Google Shape;281;p29"/>
            <p:cNvSpPr txBox="1"/>
            <p:nvPr/>
          </p:nvSpPr>
          <p:spPr>
            <a:xfrm>
              <a:off x="4120451" y="1783702"/>
              <a:ext cx="1322795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1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Hidro</a:t>
              </a:r>
              <a:endParaRPr/>
            </a:p>
          </p:txBody>
        </p:sp>
        <p:sp>
          <p:nvSpPr>
            <p:cNvPr id="282" name="Google Shape;282;p29"/>
            <p:cNvSpPr txBox="1"/>
            <p:nvPr/>
          </p:nvSpPr>
          <p:spPr>
            <a:xfrm>
              <a:off x="5573529" y="1783702"/>
              <a:ext cx="1322795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1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Eólica</a:t>
              </a:r>
              <a:endParaRPr/>
            </a:p>
          </p:txBody>
        </p:sp>
        <p:sp>
          <p:nvSpPr>
            <p:cNvPr id="283" name="Google Shape;283;p29"/>
            <p:cNvSpPr txBox="1"/>
            <p:nvPr/>
          </p:nvSpPr>
          <p:spPr>
            <a:xfrm>
              <a:off x="8479685" y="1783702"/>
              <a:ext cx="1322795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100" dirty="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Solar</a:t>
              </a:r>
              <a:endParaRPr dirty="0"/>
            </a:p>
          </p:txBody>
        </p:sp>
        <p:sp>
          <p:nvSpPr>
            <p:cNvPr id="284" name="Google Shape;284;p29"/>
            <p:cNvSpPr txBox="1"/>
            <p:nvPr/>
          </p:nvSpPr>
          <p:spPr>
            <a:xfrm>
              <a:off x="9929195" y="1614425"/>
              <a:ext cx="1326375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100" dirty="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Indústria com autoprodução</a:t>
              </a:r>
              <a:endParaRPr dirty="0"/>
            </a:p>
          </p:txBody>
        </p:sp>
        <p:sp>
          <p:nvSpPr>
            <p:cNvPr id="5" name="Google Shape;283;p29">
              <a:extLst>
                <a:ext uri="{FF2B5EF4-FFF2-40B4-BE49-F238E27FC236}">
                  <a16:creationId xmlns:a16="http://schemas.microsoft.com/office/drawing/2014/main" xmlns="" id="{E944448D-4A24-0512-4AAD-CD8A0B6618C6}"/>
                </a:ext>
              </a:extLst>
            </p:cNvPr>
            <p:cNvSpPr txBox="1"/>
            <p:nvPr/>
          </p:nvSpPr>
          <p:spPr>
            <a:xfrm>
              <a:off x="7091808" y="1783702"/>
              <a:ext cx="1322795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100" dirty="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Transmissão</a:t>
              </a:r>
              <a:endParaRPr dirty="0"/>
            </a:p>
          </p:txBody>
        </p:sp>
      </p:grpSp>
      <p:grpSp>
        <p:nvGrpSpPr>
          <p:cNvPr id="293" name="Google Shape;293;p29"/>
          <p:cNvGrpSpPr/>
          <p:nvPr/>
        </p:nvGrpSpPr>
        <p:grpSpPr>
          <a:xfrm rot="5400000" flipH="1">
            <a:off x="-1357611" y="3853028"/>
            <a:ext cx="4922611" cy="104856"/>
            <a:chOff x="-12558690" y="1759096"/>
            <a:chExt cx="23157016" cy="1219642"/>
          </a:xfrm>
        </p:grpSpPr>
        <p:sp>
          <p:nvSpPr>
            <p:cNvPr id="294" name="Google Shape;294;p29"/>
            <p:cNvSpPr/>
            <p:nvPr/>
          </p:nvSpPr>
          <p:spPr>
            <a:xfrm>
              <a:off x="-12023453" y="2032018"/>
              <a:ext cx="22083211" cy="673827"/>
            </a:xfrm>
            <a:prstGeom prst="rect">
              <a:avLst/>
            </a:prstGeom>
            <a:solidFill>
              <a:srgbClr val="949494">
                <a:alpha val="2392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29"/>
            <p:cNvSpPr/>
            <p:nvPr/>
          </p:nvSpPr>
          <p:spPr>
            <a:xfrm rot="5400000">
              <a:off x="9719218" y="2099629"/>
              <a:ext cx="1219642" cy="538575"/>
            </a:xfrm>
            <a:prstGeom prst="triangle">
              <a:avLst>
                <a:gd name="adj" fmla="val 50000"/>
              </a:avLst>
            </a:prstGeom>
            <a:solidFill>
              <a:srgbClr val="949494">
                <a:alpha val="2392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29"/>
            <p:cNvSpPr/>
            <p:nvPr/>
          </p:nvSpPr>
          <p:spPr>
            <a:xfrm rot="-5400000">
              <a:off x="-12899220" y="2099626"/>
              <a:ext cx="1219636" cy="538576"/>
            </a:xfrm>
            <a:prstGeom prst="triangle">
              <a:avLst>
                <a:gd name="adj" fmla="val 50000"/>
              </a:avLst>
            </a:prstGeom>
            <a:solidFill>
              <a:srgbClr val="949494">
                <a:alpha val="2392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7" name="Google Shape;297;p29"/>
          <p:cNvGrpSpPr/>
          <p:nvPr/>
        </p:nvGrpSpPr>
        <p:grpSpPr>
          <a:xfrm>
            <a:off x="10959168" y="268651"/>
            <a:ext cx="934616" cy="862807"/>
            <a:chOff x="10959168" y="268651"/>
            <a:chExt cx="934616" cy="862807"/>
          </a:xfrm>
        </p:grpSpPr>
        <p:pic>
          <p:nvPicPr>
            <p:cNvPr id="298" name="Google Shape;298;p29" descr="Logotipo&#10;&#10;Descrição gerada automaticamente"/>
            <p:cNvPicPr preferRelativeResize="0"/>
            <p:nvPr/>
          </p:nvPicPr>
          <p:blipFill rotWithShape="1">
            <a:blip r:embed="rId5" cstate="screen">
              <a:alphaModFix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959168" y="928686"/>
              <a:ext cx="934616" cy="2027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9" name="Google Shape;299;p29"/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130115" y="268651"/>
              <a:ext cx="645238" cy="64523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34" name="Google Shape;334;p29"/>
          <p:cNvGrpSpPr/>
          <p:nvPr/>
        </p:nvGrpSpPr>
        <p:grpSpPr>
          <a:xfrm>
            <a:off x="1567914" y="1933345"/>
            <a:ext cx="8598639" cy="1040780"/>
            <a:chOff x="2667372" y="2016136"/>
            <a:chExt cx="8598639" cy="1040780"/>
          </a:xfrm>
        </p:grpSpPr>
        <p:sp>
          <p:nvSpPr>
            <p:cNvPr id="335" name="Google Shape;335;p29"/>
            <p:cNvSpPr/>
            <p:nvPr/>
          </p:nvSpPr>
          <p:spPr>
            <a:xfrm>
              <a:off x="2667372" y="2126900"/>
              <a:ext cx="1322797" cy="926638"/>
            </a:xfrm>
            <a:prstGeom prst="parallelogram">
              <a:avLst>
                <a:gd name="adj" fmla="val 25000"/>
              </a:avLst>
            </a:prstGeom>
            <a:solidFill>
              <a:srgbClr val="949494">
                <a:alpha val="24705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36;p29"/>
            <p:cNvSpPr/>
            <p:nvPr/>
          </p:nvSpPr>
          <p:spPr>
            <a:xfrm>
              <a:off x="4120452" y="2126900"/>
              <a:ext cx="1322797" cy="926638"/>
            </a:xfrm>
            <a:prstGeom prst="parallelogram">
              <a:avLst>
                <a:gd name="adj" fmla="val 25000"/>
              </a:avLst>
            </a:prstGeom>
            <a:solidFill>
              <a:srgbClr val="949494">
                <a:alpha val="24705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" name="Google Shape;337;p29"/>
            <p:cNvSpPr/>
            <p:nvPr/>
          </p:nvSpPr>
          <p:spPr>
            <a:xfrm>
              <a:off x="5573532" y="2126900"/>
              <a:ext cx="1322797" cy="926638"/>
            </a:xfrm>
            <a:prstGeom prst="parallelogram">
              <a:avLst>
                <a:gd name="adj" fmla="val 25000"/>
              </a:avLst>
            </a:prstGeom>
            <a:solidFill>
              <a:srgbClr val="949494">
                <a:alpha val="24705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Google Shape;338;p29"/>
            <p:cNvSpPr/>
            <p:nvPr/>
          </p:nvSpPr>
          <p:spPr>
            <a:xfrm>
              <a:off x="9932773" y="2126900"/>
              <a:ext cx="1322797" cy="926638"/>
            </a:xfrm>
            <a:prstGeom prst="parallelogram">
              <a:avLst>
                <a:gd name="adj" fmla="val 25000"/>
              </a:avLst>
            </a:prstGeom>
            <a:solidFill>
              <a:srgbClr val="949494">
                <a:alpha val="24705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29"/>
            <p:cNvSpPr/>
            <p:nvPr/>
          </p:nvSpPr>
          <p:spPr>
            <a:xfrm>
              <a:off x="8479692" y="2126900"/>
              <a:ext cx="1322797" cy="926638"/>
            </a:xfrm>
            <a:prstGeom prst="parallelogram">
              <a:avLst>
                <a:gd name="adj" fmla="val 25000"/>
              </a:avLst>
            </a:prstGeom>
            <a:solidFill>
              <a:srgbClr val="949494">
                <a:alpha val="24705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40;p29"/>
            <p:cNvSpPr/>
            <p:nvPr/>
          </p:nvSpPr>
          <p:spPr>
            <a:xfrm>
              <a:off x="7026612" y="2126900"/>
              <a:ext cx="1322797" cy="926638"/>
            </a:xfrm>
            <a:prstGeom prst="parallelogram">
              <a:avLst>
                <a:gd name="adj" fmla="val 25000"/>
              </a:avLst>
            </a:prstGeom>
            <a:solidFill>
              <a:srgbClr val="949494">
                <a:alpha val="24705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41" name="Google Shape;341;p29"/>
            <p:cNvPicPr preferRelativeResize="0"/>
            <p:nvPr/>
          </p:nvPicPr>
          <p:blipFill rotWithShape="1"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59422" y="2016136"/>
              <a:ext cx="1356016" cy="10407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2" name="Google Shape;342;p29"/>
            <p:cNvPicPr preferRelativeResize="0"/>
            <p:nvPr/>
          </p:nvPicPr>
          <p:blipFill rotWithShape="1"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699190" y="2313192"/>
              <a:ext cx="876480" cy="716834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43" name="Google Shape;343;p29"/>
            <p:cNvGrpSpPr/>
            <p:nvPr/>
          </p:nvGrpSpPr>
          <p:grpSpPr>
            <a:xfrm>
              <a:off x="5763624" y="2145956"/>
              <a:ext cx="861083" cy="897717"/>
              <a:chOff x="5615387" y="2291060"/>
              <a:chExt cx="1086427" cy="1132648"/>
            </a:xfrm>
          </p:grpSpPr>
          <p:pic>
            <p:nvPicPr>
              <p:cNvPr id="344" name="Google Shape;344;p29"/>
              <p:cNvPicPr preferRelativeResize="0"/>
              <p:nvPr/>
            </p:nvPicPr>
            <p:blipFill rotWithShape="1">
              <a:blip r:embed="rId10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615387" y="2340440"/>
                <a:ext cx="429319" cy="99164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45" name="Google Shape;345;p29"/>
              <p:cNvPicPr preferRelativeResize="0"/>
              <p:nvPr/>
            </p:nvPicPr>
            <p:blipFill rotWithShape="1">
              <a:blip r:embed="rId11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900542" y="2291060"/>
                <a:ext cx="490365" cy="113264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46" name="Google Shape;346;p29"/>
              <p:cNvPicPr preferRelativeResize="0"/>
              <p:nvPr/>
            </p:nvPicPr>
            <p:blipFill rotWithShape="1">
              <a:blip r:embed="rId10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272495" y="2319526"/>
                <a:ext cx="429319" cy="99164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347" name="Google Shape;347;p29"/>
            <p:cNvPicPr preferRelativeResize="0"/>
            <p:nvPr/>
          </p:nvPicPr>
          <p:blipFill rotWithShape="1">
            <a:blip r:embed="rId1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331414" y="2189948"/>
              <a:ext cx="891142" cy="7690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8" name="Google Shape;348;p29"/>
            <p:cNvPicPr preferRelativeResize="0"/>
            <p:nvPr/>
          </p:nvPicPr>
          <p:blipFill rotWithShape="1">
            <a:blip r:embed="rId1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76286" y="2253758"/>
              <a:ext cx="1236280" cy="66545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9" name="Google Shape;349;p29"/>
            <p:cNvPicPr preferRelativeResize="0"/>
            <p:nvPr/>
          </p:nvPicPr>
          <p:blipFill rotWithShape="1">
            <a:blip r:embed="rId1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929195" y="2238131"/>
              <a:ext cx="1336816" cy="740210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353" name="Google Shape;353;p29"/>
          <p:cNvCxnSpPr>
            <a:cxnSpLocks/>
          </p:cNvCxnSpPr>
          <p:nvPr/>
        </p:nvCxnSpPr>
        <p:spPr>
          <a:xfrm>
            <a:off x="1876732" y="4499377"/>
            <a:ext cx="9305840" cy="0"/>
          </a:xfrm>
          <a:prstGeom prst="straightConnector1">
            <a:avLst/>
          </a:prstGeom>
          <a:noFill/>
          <a:ln w="12700" cap="flat" cmpd="sng">
            <a:solidFill>
              <a:srgbClr val="F3792A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360" name="Google Shape;360;p29"/>
          <p:cNvGrpSpPr/>
          <p:nvPr/>
        </p:nvGrpSpPr>
        <p:grpSpPr>
          <a:xfrm>
            <a:off x="4070034" y="4041223"/>
            <a:ext cx="3442372" cy="457698"/>
            <a:chOff x="4968181" y="4124014"/>
            <a:chExt cx="3442372" cy="457698"/>
          </a:xfrm>
        </p:grpSpPr>
        <p:cxnSp>
          <p:nvCxnSpPr>
            <p:cNvPr id="361" name="Google Shape;361;p29"/>
            <p:cNvCxnSpPr/>
            <p:nvPr/>
          </p:nvCxnSpPr>
          <p:spPr>
            <a:xfrm rot="10800000" flipH="1">
              <a:off x="4968181" y="4124014"/>
              <a:ext cx="332055" cy="457698"/>
            </a:xfrm>
            <a:prstGeom prst="straightConnector1">
              <a:avLst/>
            </a:prstGeom>
            <a:noFill/>
            <a:ln w="12700" cap="flat" cmpd="sng">
              <a:solidFill>
                <a:srgbClr val="F3792A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62" name="Google Shape;362;p29"/>
            <p:cNvCxnSpPr/>
            <p:nvPr/>
          </p:nvCxnSpPr>
          <p:spPr>
            <a:xfrm rot="10800000">
              <a:off x="5844631" y="4316284"/>
              <a:ext cx="132185" cy="265428"/>
            </a:xfrm>
            <a:prstGeom prst="straightConnector1">
              <a:avLst/>
            </a:prstGeom>
            <a:noFill/>
            <a:ln w="12700" cap="flat" cmpd="sng">
              <a:solidFill>
                <a:srgbClr val="F3792A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63" name="Google Shape;363;p29"/>
            <p:cNvCxnSpPr/>
            <p:nvPr/>
          </p:nvCxnSpPr>
          <p:spPr>
            <a:xfrm rot="10800000" flipH="1">
              <a:off x="5969077" y="4143136"/>
              <a:ext cx="507901" cy="438576"/>
            </a:xfrm>
            <a:prstGeom prst="straightConnector1">
              <a:avLst/>
            </a:prstGeom>
            <a:noFill/>
            <a:ln w="12700" cap="flat" cmpd="sng">
              <a:solidFill>
                <a:srgbClr val="F3792A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64" name="Google Shape;364;p29"/>
            <p:cNvCxnSpPr/>
            <p:nvPr/>
          </p:nvCxnSpPr>
          <p:spPr>
            <a:xfrm rot="10800000">
              <a:off x="6934619" y="4290381"/>
              <a:ext cx="437205" cy="290053"/>
            </a:xfrm>
            <a:prstGeom prst="straightConnector1">
              <a:avLst/>
            </a:prstGeom>
            <a:noFill/>
            <a:ln w="12700" cap="flat" cmpd="sng">
              <a:solidFill>
                <a:srgbClr val="F3792A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65" name="Google Shape;365;p29"/>
            <p:cNvCxnSpPr/>
            <p:nvPr/>
          </p:nvCxnSpPr>
          <p:spPr>
            <a:xfrm rot="10800000" flipH="1">
              <a:off x="7392048" y="4174886"/>
              <a:ext cx="177130" cy="405548"/>
            </a:xfrm>
            <a:prstGeom prst="straightConnector1">
              <a:avLst/>
            </a:prstGeom>
            <a:noFill/>
            <a:ln w="12700" cap="flat" cmpd="sng">
              <a:solidFill>
                <a:srgbClr val="F3792A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66" name="Google Shape;366;p29"/>
            <p:cNvCxnSpPr/>
            <p:nvPr/>
          </p:nvCxnSpPr>
          <p:spPr>
            <a:xfrm rot="10800000" flipH="1">
              <a:off x="7829465" y="4124086"/>
              <a:ext cx="581088" cy="456348"/>
            </a:xfrm>
            <a:prstGeom prst="straightConnector1">
              <a:avLst/>
            </a:prstGeom>
            <a:noFill/>
            <a:ln w="12700" cap="flat" cmpd="sng">
              <a:solidFill>
                <a:srgbClr val="F3792A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381" name="Google Shape;381;p29"/>
          <p:cNvSpPr txBox="1"/>
          <p:nvPr/>
        </p:nvSpPr>
        <p:spPr>
          <a:xfrm>
            <a:off x="7920957" y="3624005"/>
            <a:ext cx="183920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3,9 milhões de km de rede</a:t>
            </a:r>
            <a:endParaRPr dirty="0"/>
          </a:p>
        </p:txBody>
      </p:sp>
      <p:sp>
        <p:nvSpPr>
          <p:cNvPr id="6" name="Forma Livre: Forma 5">
            <a:extLst>
              <a:ext uri="{FF2B5EF4-FFF2-40B4-BE49-F238E27FC236}">
                <a16:creationId xmlns:a16="http://schemas.microsoft.com/office/drawing/2014/main" xmlns="" id="{FE95CADA-E4F6-46D3-7CC8-98D27ACA8E85}"/>
              </a:ext>
            </a:extLst>
          </p:cNvPr>
          <p:cNvSpPr/>
          <p:nvPr/>
        </p:nvSpPr>
        <p:spPr>
          <a:xfrm>
            <a:off x="2233401" y="1262124"/>
            <a:ext cx="4358079" cy="445295"/>
          </a:xfrm>
          <a:custGeom>
            <a:avLst/>
            <a:gdLst>
              <a:gd name="connsiteX0" fmla="*/ 0 w 4224042"/>
              <a:gd name="connsiteY0" fmla="*/ 445295 h 445295"/>
              <a:gd name="connsiteX1" fmla="*/ 2176757 w 4224042"/>
              <a:gd name="connsiteY1" fmla="*/ 234 h 445295"/>
              <a:gd name="connsiteX2" fmla="*/ 4224042 w 4224042"/>
              <a:gd name="connsiteY2" fmla="*/ 396743 h 445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24042" h="445295">
                <a:moveTo>
                  <a:pt x="0" y="445295"/>
                </a:moveTo>
                <a:cubicBezTo>
                  <a:pt x="736375" y="226810"/>
                  <a:pt x="1472750" y="8326"/>
                  <a:pt x="2176757" y="234"/>
                </a:cubicBezTo>
                <a:cubicBezTo>
                  <a:pt x="2880764" y="-7858"/>
                  <a:pt x="3552403" y="194442"/>
                  <a:pt x="4224042" y="396743"/>
                </a:cubicBezTo>
              </a:path>
            </a:pathLst>
          </a:custGeom>
          <a:noFill/>
          <a:ln w="12700" cap="rnd" cmpd="sng">
            <a:solidFill>
              <a:srgbClr val="F3792A"/>
            </a:solidFill>
            <a:prstDash val="solid"/>
            <a:round/>
            <a:headEnd type="none" w="sm" len="sm"/>
            <a:tailEnd type="arrow" w="sm" len="sm"/>
          </a:ln>
        </p:spPr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Forma Livre: Forma 6">
            <a:extLst>
              <a:ext uri="{FF2B5EF4-FFF2-40B4-BE49-F238E27FC236}">
                <a16:creationId xmlns:a16="http://schemas.microsoft.com/office/drawing/2014/main" xmlns="" id="{46B4D991-3332-2E66-D6E1-E805D1147F78}"/>
              </a:ext>
            </a:extLst>
          </p:cNvPr>
          <p:cNvSpPr/>
          <p:nvPr/>
        </p:nvSpPr>
        <p:spPr>
          <a:xfrm>
            <a:off x="3681876" y="1448238"/>
            <a:ext cx="2646096" cy="259181"/>
          </a:xfrm>
          <a:custGeom>
            <a:avLst/>
            <a:gdLst>
              <a:gd name="connsiteX0" fmla="*/ 0 w 2646096"/>
              <a:gd name="connsiteY0" fmla="*/ 259181 h 259181"/>
              <a:gd name="connsiteX1" fmla="*/ 1497027 w 2646096"/>
              <a:gd name="connsiteY1" fmla="*/ 236 h 259181"/>
              <a:gd name="connsiteX2" fmla="*/ 2646096 w 2646096"/>
              <a:gd name="connsiteY2" fmla="*/ 218721 h 259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46096" h="259181">
                <a:moveTo>
                  <a:pt x="0" y="259181"/>
                </a:moveTo>
                <a:cubicBezTo>
                  <a:pt x="528005" y="133080"/>
                  <a:pt x="1056011" y="6979"/>
                  <a:pt x="1497027" y="236"/>
                </a:cubicBezTo>
                <a:cubicBezTo>
                  <a:pt x="1938043" y="-6507"/>
                  <a:pt x="2455933" y="132406"/>
                  <a:pt x="2646096" y="218721"/>
                </a:cubicBezTo>
              </a:path>
            </a:pathLst>
          </a:custGeom>
          <a:noFill/>
          <a:ln w="12700" cap="rnd" cmpd="sng">
            <a:solidFill>
              <a:srgbClr val="F3792A"/>
            </a:solidFill>
            <a:prstDash val="solid"/>
            <a:round/>
            <a:headEnd type="none" w="sm" len="sm"/>
            <a:tailEnd type="arrow" w="sm" len="sm"/>
          </a:ln>
        </p:spPr>
        <p:txBody>
          <a:bodyPr rtlCol="0" anchor="ctr"/>
          <a:lstStyle/>
          <a:p>
            <a:pPr algn="ctr"/>
            <a:endParaRPr lang="pt-BR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8" name="Forma Livre: Forma 7">
            <a:extLst>
              <a:ext uri="{FF2B5EF4-FFF2-40B4-BE49-F238E27FC236}">
                <a16:creationId xmlns:a16="http://schemas.microsoft.com/office/drawing/2014/main" xmlns="" id="{767794E6-A124-F8E3-5BA1-CF0992575BEA}"/>
              </a:ext>
            </a:extLst>
          </p:cNvPr>
          <p:cNvSpPr/>
          <p:nvPr/>
        </p:nvSpPr>
        <p:spPr>
          <a:xfrm>
            <a:off x="5130350" y="1602203"/>
            <a:ext cx="1048953" cy="105216"/>
          </a:xfrm>
          <a:custGeom>
            <a:avLst/>
            <a:gdLst>
              <a:gd name="connsiteX0" fmla="*/ 0 w 1165254"/>
              <a:gd name="connsiteY0" fmla="*/ 105216 h 105216"/>
              <a:gd name="connsiteX1" fmla="*/ 647363 w 1165254"/>
              <a:gd name="connsiteY1" fmla="*/ 20 h 105216"/>
              <a:gd name="connsiteX2" fmla="*/ 1165254 w 1165254"/>
              <a:gd name="connsiteY2" fmla="*/ 97124 h 105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65254" h="105216">
                <a:moveTo>
                  <a:pt x="0" y="105216"/>
                </a:moveTo>
                <a:cubicBezTo>
                  <a:pt x="226577" y="53292"/>
                  <a:pt x="453154" y="1369"/>
                  <a:pt x="647363" y="20"/>
                </a:cubicBezTo>
                <a:cubicBezTo>
                  <a:pt x="841572" y="-1329"/>
                  <a:pt x="1116702" y="63407"/>
                  <a:pt x="1165254" y="97124"/>
                </a:cubicBezTo>
              </a:path>
            </a:pathLst>
          </a:custGeom>
          <a:noFill/>
          <a:ln w="12700" cap="rnd" cmpd="sng">
            <a:solidFill>
              <a:srgbClr val="F3792A"/>
            </a:solidFill>
            <a:prstDash val="solid"/>
            <a:round/>
            <a:headEnd type="none" w="sm" len="sm"/>
            <a:tailEnd type="arrow" w="sm" len="sm"/>
          </a:ln>
        </p:spPr>
        <p:txBody>
          <a:bodyPr rtlCol="0" anchor="ctr"/>
          <a:lstStyle/>
          <a:p>
            <a:pPr algn="ctr"/>
            <a:endParaRPr lang="pt-BR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Forma Livre: Forma 8">
            <a:extLst>
              <a:ext uri="{FF2B5EF4-FFF2-40B4-BE49-F238E27FC236}">
                <a16:creationId xmlns:a16="http://schemas.microsoft.com/office/drawing/2014/main" xmlns="" id="{A522E551-8609-DF90-7DA8-52C256131ED2}"/>
              </a:ext>
            </a:extLst>
          </p:cNvPr>
          <p:cNvSpPr/>
          <p:nvPr/>
        </p:nvSpPr>
        <p:spPr>
          <a:xfrm flipH="1">
            <a:off x="6938916" y="1602203"/>
            <a:ext cx="1048953" cy="105216"/>
          </a:xfrm>
          <a:custGeom>
            <a:avLst/>
            <a:gdLst>
              <a:gd name="connsiteX0" fmla="*/ 0 w 1165254"/>
              <a:gd name="connsiteY0" fmla="*/ 105216 h 105216"/>
              <a:gd name="connsiteX1" fmla="*/ 647363 w 1165254"/>
              <a:gd name="connsiteY1" fmla="*/ 20 h 105216"/>
              <a:gd name="connsiteX2" fmla="*/ 1165254 w 1165254"/>
              <a:gd name="connsiteY2" fmla="*/ 97124 h 105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65254" h="105216">
                <a:moveTo>
                  <a:pt x="0" y="105216"/>
                </a:moveTo>
                <a:cubicBezTo>
                  <a:pt x="226577" y="53292"/>
                  <a:pt x="453154" y="1369"/>
                  <a:pt x="647363" y="20"/>
                </a:cubicBezTo>
                <a:cubicBezTo>
                  <a:pt x="841572" y="-1329"/>
                  <a:pt x="1116702" y="63407"/>
                  <a:pt x="1165254" y="97124"/>
                </a:cubicBezTo>
              </a:path>
            </a:pathLst>
          </a:custGeom>
          <a:noFill/>
          <a:ln w="12700" cap="rnd" cmpd="sng">
            <a:solidFill>
              <a:srgbClr val="F3792A"/>
            </a:solidFill>
            <a:prstDash val="solid"/>
            <a:round/>
            <a:headEnd type="none" w="sm" len="sm"/>
            <a:tailEnd type="arrow" w="sm" len="sm"/>
          </a:ln>
        </p:spPr>
        <p:txBody>
          <a:bodyPr rtlCol="0" anchor="ctr"/>
          <a:lstStyle/>
          <a:p>
            <a:pPr algn="ctr"/>
            <a:endParaRPr lang="pt-BR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0" name="Forma Livre: Forma 9">
            <a:extLst>
              <a:ext uri="{FF2B5EF4-FFF2-40B4-BE49-F238E27FC236}">
                <a16:creationId xmlns:a16="http://schemas.microsoft.com/office/drawing/2014/main" xmlns="" id="{30A266FF-6FA3-08D9-D665-36D7C299A1F1}"/>
              </a:ext>
            </a:extLst>
          </p:cNvPr>
          <p:cNvSpPr/>
          <p:nvPr/>
        </p:nvSpPr>
        <p:spPr>
          <a:xfrm flipH="1">
            <a:off x="6771102" y="1448238"/>
            <a:ext cx="2182398" cy="259181"/>
          </a:xfrm>
          <a:custGeom>
            <a:avLst/>
            <a:gdLst>
              <a:gd name="connsiteX0" fmla="*/ 0 w 2646096"/>
              <a:gd name="connsiteY0" fmla="*/ 259181 h 259181"/>
              <a:gd name="connsiteX1" fmla="*/ 1497027 w 2646096"/>
              <a:gd name="connsiteY1" fmla="*/ 236 h 259181"/>
              <a:gd name="connsiteX2" fmla="*/ 2646096 w 2646096"/>
              <a:gd name="connsiteY2" fmla="*/ 218721 h 259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46096" h="259181">
                <a:moveTo>
                  <a:pt x="0" y="259181"/>
                </a:moveTo>
                <a:cubicBezTo>
                  <a:pt x="528005" y="133080"/>
                  <a:pt x="1056011" y="6979"/>
                  <a:pt x="1497027" y="236"/>
                </a:cubicBezTo>
                <a:cubicBezTo>
                  <a:pt x="1938043" y="-6507"/>
                  <a:pt x="2455933" y="132406"/>
                  <a:pt x="2646096" y="218721"/>
                </a:cubicBezTo>
              </a:path>
            </a:pathLst>
          </a:custGeom>
          <a:noFill/>
          <a:ln w="12700" cap="rnd" cmpd="sng">
            <a:solidFill>
              <a:srgbClr val="F3792A"/>
            </a:solidFill>
            <a:prstDash val="solid"/>
            <a:round/>
            <a:headEnd type="none" w="sm" len="sm"/>
            <a:tailEnd type="arrow" w="sm" len="sm"/>
          </a:ln>
        </p:spPr>
        <p:txBody>
          <a:bodyPr rtlCol="0" anchor="ctr"/>
          <a:lstStyle/>
          <a:p>
            <a:pPr algn="ctr"/>
            <a:endParaRPr lang="pt-BR">
              <a:solidFill>
                <a:srgbClr val="000000"/>
              </a:solidFill>
              <a:latin typeface="Arial"/>
              <a:cs typeface="Arial"/>
            </a:endParaRPr>
          </a:p>
        </p:txBody>
      </p:sp>
      <p:grpSp>
        <p:nvGrpSpPr>
          <p:cNvPr id="37" name="Agrupar 36">
            <a:extLst>
              <a:ext uri="{FF2B5EF4-FFF2-40B4-BE49-F238E27FC236}">
                <a16:creationId xmlns:a16="http://schemas.microsoft.com/office/drawing/2014/main" xmlns="" id="{0289D0EC-CE6D-342F-6C63-248FFB0D22B7}"/>
              </a:ext>
            </a:extLst>
          </p:cNvPr>
          <p:cNvGrpSpPr/>
          <p:nvPr/>
        </p:nvGrpSpPr>
        <p:grpSpPr>
          <a:xfrm>
            <a:off x="1876733" y="4538356"/>
            <a:ext cx="9268847" cy="208200"/>
            <a:chOff x="1876733" y="4538356"/>
            <a:chExt cx="9268847" cy="208200"/>
          </a:xfrm>
        </p:grpSpPr>
        <p:cxnSp>
          <p:nvCxnSpPr>
            <p:cNvPr id="352" name="Google Shape;352;p29"/>
            <p:cNvCxnSpPr/>
            <p:nvPr/>
          </p:nvCxnSpPr>
          <p:spPr>
            <a:xfrm>
              <a:off x="1876733" y="4538356"/>
              <a:ext cx="0" cy="208200"/>
            </a:xfrm>
            <a:prstGeom prst="straightConnector1">
              <a:avLst/>
            </a:prstGeom>
            <a:noFill/>
            <a:ln w="12700" cap="rnd" cmpd="sng">
              <a:solidFill>
                <a:srgbClr val="F3792A"/>
              </a:solidFill>
              <a:prstDash val="solid"/>
              <a:round/>
              <a:headEnd type="none" w="sm" len="sm"/>
              <a:tailEnd type="arrow" w="sm" len="sm"/>
            </a:ln>
          </p:spPr>
        </p:cxnSp>
        <p:cxnSp>
          <p:nvCxnSpPr>
            <p:cNvPr id="354" name="Google Shape;354;p29"/>
            <p:cNvCxnSpPr/>
            <p:nvPr/>
          </p:nvCxnSpPr>
          <p:spPr>
            <a:xfrm>
              <a:off x="3215581" y="4538356"/>
              <a:ext cx="0" cy="208200"/>
            </a:xfrm>
            <a:prstGeom prst="straightConnector1">
              <a:avLst/>
            </a:prstGeom>
            <a:noFill/>
            <a:ln w="12700" cap="rnd" cmpd="sng">
              <a:solidFill>
                <a:srgbClr val="F3792A"/>
              </a:solidFill>
              <a:prstDash val="solid"/>
              <a:round/>
              <a:headEnd type="none" w="sm" len="sm"/>
              <a:tailEnd type="arrow" w="sm" len="sm"/>
            </a:ln>
          </p:spPr>
        </p:cxnSp>
        <p:cxnSp>
          <p:nvCxnSpPr>
            <p:cNvPr id="355" name="Google Shape;355;p29"/>
            <p:cNvCxnSpPr/>
            <p:nvPr/>
          </p:nvCxnSpPr>
          <p:spPr>
            <a:xfrm>
              <a:off x="4554428" y="4538356"/>
              <a:ext cx="0" cy="208200"/>
            </a:xfrm>
            <a:prstGeom prst="straightConnector1">
              <a:avLst/>
            </a:prstGeom>
            <a:noFill/>
            <a:ln w="12700" cap="rnd" cmpd="sng">
              <a:solidFill>
                <a:srgbClr val="F3792A"/>
              </a:solidFill>
              <a:prstDash val="solid"/>
              <a:round/>
              <a:headEnd type="none" w="sm" len="sm"/>
              <a:tailEnd type="arrow" w="sm" len="sm"/>
            </a:ln>
          </p:spPr>
        </p:cxnSp>
        <p:cxnSp>
          <p:nvCxnSpPr>
            <p:cNvPr id="356" name="Google Shape;356;p29"/>
            <p:cNvCxnSpPr/>
            <p:nvPr/>
          </p:nvCxnSpPr>
          <p:spPr>
            <a:xfrm>
              <a:off x="5893276" y="4538356"/>
              <a:ext cx="0" cy="208200"/>
            </a:xfrm>
            <a:prstGeom prst="straightConnector1">
              <a:avLst/>
            </a:prstGeom>
            <a:noFill/>
            <a:ln w="12700" cap="rnd" cmpd="sng">
              <a:solidFill>
                <a:srgbClr val="F3792A"/>
              </a:solidFill>
              <a:prstDash val="solid"/>
              <a:round/>
              <a:headEnd type="none" w="sm" len="sm"/>
              <a:tailEnd type="arrow" w="sm" len="sm"/>
            </a:ln>
          </p:spPr>
        </p:cxnSp>
        <p:cxnSp>
          <p:nvCxnSpPr>
            <p:cNvPr id="357" name="Google Shape;357;p29"/>
            <p:cNvCxnSpPr/>
            <p:nvPr/>
          </p:nvCxnSpPr>
          <p:spPr>
            <a:xfrm>
              <a:off x="7232123" y="4538356"/>
              <a:ext cx="0" cy="208200"/>
            </a:xfrm>
            <a:prstGeom prst="straightConnector1">
              <a:avLst/>
            </a:prstGeom>
            <a:noFill/>
            <a:ln w="12700" cap="rnd" cmpd="sng">
              <a:solidFill>
                <a:srgbClr val="F3792A"/>
              </a:solidFill>
              <a:prstDash val="solid"/>
              <a:round/>
              <a:headEnd type="none" w="sm" len="sm"/>
              <a:tailEnd type="arrow" w="sm" len="sm"/>
            </a:ln>
          </p:spPr>
        </p:cxnSp>
        <p:cxnSp>
          <p:nvCxnSpPr>
            <p:cNvPr id="358" name="Google Shape;358;p29"/>
            <p:cNvCxnSpPr/>
            <p:nvPr/>
          </p:nvCxnSpPr>
          <p:spPr>
            <a:xfrm>
              <a:off x="8570970" y="4538356"/>
              <a:ext cx="0" cy="208200"/>
            </a:xfrm>
            <a:prstGeom prst="straightConnector1">
              <a:avLst/>
            </a:prstGeom>
            <a:noFill/>
            <a:ln w="12700" cap="rnd" cmpd="sng">
              <a:solidFill>
                <a:srgbClr val="F3792A"/>
              </a:solidFill>
              <a:prstDash val="solid"/>
              <a:round/>
              <a:headEnd type="none" w="sm" len="sm"/>
              <a:tailEnd type="arrow" w="sm" len="sm"/>
            </a:ln>
          </p:spPr>
        </p:cxnSp>
        <p:cxnSp>
          <p:nvCxnSpPr>
            <p:cNvPr id="359" name="Google Shape;359;p29"/>
            <p:cNvCxnSpPr/>
            <p:nvPr/>
          </p:nvCxnSpPr>
          <p:spPr>
            <a:xfrm>
              <a:off x="9853986" y="4538356"/>
              <a:ext cx="0" cy="208200"/>
            </a:xfrm>
            <a:prstGeom prst="straightConnector1">
              <a:avLst/>
            </a:prstGeom>
            <a:noFill/>
            <a:ln w="12700" cap="rnd" cmpd="sng">
              <a:solidFill>
                <a:srgbClr val="F3792A"/>
              </a:solidFill>
              <a:prstDash val="solid"/>
              <a:round/>
              <a:headEnd type="none" w="sm" len="sm"/>
              <a:tailEnd type="arrow" w="sm" len="sm"/>
            </a:ln>
          </p:spPr>
        </p:cxnSp>
        <p:cxnSp>
          <p:nvCxnSpPr>
            <p:cNvPr id="15" name="Google Shape;359;p29">
              <a:extLst>
                <a:ext uri="{FF2B5EF4-FFF2-40B4-BE49-F238E27FC236}">
                  <a16:creationId xmlns:a16="http://schemas.microsoft.com/office/drawing/2014/main" xmlns="" id="{425CF46B-29FD-FCA2-AC94-ECE8F7E5E61C}"/>
                </a:ext>
              </a:extLst>
            </p:cNvPr>
            <p:cNvCxnSpPr/>
            <p:nvPr/>
          </p:nvCxnSpPr>
          <p:spPr>
            <a:xfrm>
              <a:off x="11145580" y="4538356"/>
              <a:ext cx="0" cy="208200"/>
            </a:xfrm>
            <a:prstGeom prst="straightConnector1">
              <a:avLst/>
            </a:prstGeom>
            <a:noFill/>
            <a:ln w="12700" cap="rnd" cmpd="sng">
              <a:solidFill>
                <a:srgbClr val="F3792A"/>
              </a:solidFill>
              <a:prstDash val="solid"/>
              <a:round/>
              <a:headEnd type="none" w="sm" len="sm"/>
              <a:tailEnd type="arrow" w="sm" len="sm"/>
            </a:ln>
          </p:spPr>
        </p:cxnSp>
        <p:cxnSp>
          <p:nvCxnSpPr>
            <p:cNvPr id="17" name="Google Shape;356;p29">
              <a:extLst>
                <a:ext uri="{FF2B5EF4-FFF2-40B4-BE49-F238E27FC236}">
                  <a16:creationId xmlns:a16="http://schemas.microsoft.com/office/drawing/2014/main" xmlns="" id="{9A592CDF-5F71-6CE9-83D7-DF4CAB8D756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72472" y="4538356"/>
              <a:ext cx="0" cy="208200"/>
            </a:xfrm>
            <a:prstGeom prst="straightConnector1">
              <a:avLst/>
            </a:prstGeom>
            <a:noFill/>
            <a:ln w="12700" cap="rnd" cmpd="sng">
              <a:solidFill>
                <a:srgbClr val="F3792A"/>
              </a:solidFill>
              <a:prstDash val="solid"/>
              <a:round/>
              <a:headEnd type="none" w="sm" len="sm"/>
              <a:tailEnd type="arrow" w="sm" len="sm"/>
            </a:ln>
          </p:spPr>
        </p:cxnSp>
        <p:cxnSp>
          <p:nvCxnSpPr>
            <p:cNvPr id="18" name="Google Shape;357;p29">
              <a:extLst>
                <a:ext uri="{FF2B5EF4-FFF2-40B4-BE49-F238E27FC236}">
                  <a16:creationId xmlns:a16="http://schemas.microsoft.com/office/drawing/2014/main" xmlns="" id="{C41F9154-482B-2FD1-F7C5-B0AFD9BA1A1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11319" y="4538356"/>
              <a:ext cx="0" cy="208200"/>
            </a:xfrm>
            <a:prstGeom prst="straightConnector1">
              <a:avLst/>
            </a:prstGeom>
            <a:noFill/>
            <a:ln w="12700" cap="rnd" cmpd="sng">
              <a:solidFill>
                <a:srgbClr val="F3792A"/>
              </a:solidFill>
              <a:prstDash val="solid"/>
              <a:round/>
              <a:headEnd type="none" w="sm" len="sm"/>
              <a:tailEnd type="arrow" w="sm" len="sm"/>
            </a:ln>
          </p:spPr>
        </p:cxnSp>
        <p:cxnSp>
          <p:nvCxnSpPr>
            <p:cNvPr id="20" name="Google Shape;359;p29">
              <a:extLst>
                <a:ext uri="{FF2B5EF4-FFF2-40B4-BE49-F238E27FC236}">
                  <a16:creationId xmlns:a16="http://schemas.microsoft.com/office/drawing/2014/main" xmlns="" id="{3135CD84-EBE4-B257-6ED8-2337840FF80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933182" y="4538356"/>
              <a:ext cx="0" cy="208200"/>
            </a:xfrm>
            <a:prstGeom prst="straightConnector1">
              <a:avLst/>
            </a:prstGeom>
            <a:noFill/>
            <a:ln w="12700" cap="rnd" cmpd="sng">
              <a:solidFill>
                <a:srgbClr val="F3792A"/>
              </a:solidFill>
              <a:prstDash val="solid"/>
              <a:round/>
              <a:headEnd type="none" w="sm" len="sm"/>
              <a:tailEnd type="arrow" w="sm" len="sm"/>
            </a:ln>
          </p:spPr>
        </p:cxnSp>
      </p:grpSp>
      <p:grpSp>
        <p:nvGrpSpPr>
          <p:cNvPr id="36" name="Agrupar 35">
            <a:extLst>
              <a:ext uri="{FF2B5EF4-FFF2-40B4-BE49-F238E27FC236}">
                <a16:creationId xmlns:a16="http://schemas.microsoft.com/office/drawing/2014/main" xmlns="" id="{710908F2-48E5-D8C8-6859-780759A6A5E6}"/>
              </a:ext>
            </a:extLst>
          </p:cNvPr>
          <p:cNvGrpSpPr/>
          <p:nvPr/>
        </p:nvGrpSpPr>
        <p:grpSpPr>
          <a:xfrm>
            <a:off x="1231807" y="4669887"/>
            <a:ext cx="10528660" cy="1902080"/>
            <a:chOff x="1231807" y="4669887"/>
            <a:chExt cx="10528660" cy="1902080"/>
          </a:xfrm>
        </p:grpSpPr>
        <p:grpSp>
          <p:nvGrpSpPr>
            <p:cNvPr id="285" name="Google Shape;285;p29"/>
            <p:cNvGrpSpPr/>
            <p:nvPr/>
          </p:nvGrpSpPr>
          <p:grpSpPr>
            <a:xfrm>
              <a:off x="1231807" y="5802566"/>
              <a:ext cx="10247935" cy="769401"/>
              <a:chOff x="2331265" y="5885357"/>
              <a:chExt cx="10247935" cy="769401"/>
            </a:xfrm>
          </p:grpSpPr>
          <p:sp>
            <p:nvSpPr>
              <p:cNvPr id="286" name="Google Shape;286;p29"/>
              <p:cNvSpPr txBox="1"/>
              <p:nvPr/>
            </p:nvSpPr>
            <p:spPr>
              <a:xfrm>
                <a:off x="10171824" y="5885357"/>
                <a:ext cx="1411253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1100" dirty="0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Armazenamento</a:t>
                </a:r>
                <a:endParaRPr dirty="0"/>
              </a:p>
            </p:txBody>
          </p:sp>
          <p:sp>
            <p:nvSpPr>
              <p:cNvPr id="287" name="Google Shape;287;p29"/>
              <p:cNvSpPr txBox="1"/>
              <p:nvPr/>
            </p:nvSpPr>
            <p:spPr>
              <a:xfrm>
                <a:off x="8858430" y="5885357"/>
                <a:ext cx="1299296" cy="6001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algn="ctr"/>
                <a:r>
                  <a:rPr lang="pt-BR" sz="1100" dirty="0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Carregamento de veículos elétricos</a:t>
                </a:r>
                <a:endParaRPr lang="pt-BR" sz="1100" dirty="0"/>
              </a:p>
            </p:txBody>
          </p:sp>
          <p:sp>
            <p:nvSpPr>
              <p:cNvPr id="288" name="Google Shape;288;p29"/>
              <p:cNvSpPr txBox="1"/>
              <p:nvPr/>
            </p:nvSpPr>
            <p:spPr>
              <a:xfrm>
                <a:off x="7622869" y="5885357"/>
                <a:ext cx="1307259" cy="6001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algn="ctr"/>
                <a:r>
                  <a:rPr lang="pt-BR" sz="1100" dirty="0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Comércio com geração distribuída</a:t>
                </a:r>
                <a:endParaRPr lang="pt-BR" sz="1100" dirty="0"/>
              </a:p>
            </p:txBody>
          </p:sp>
          <p:sp>
            <p:nvSpPr>
              <p:cNvPr id="289" name="Google Shape;289;p29"/>
              <p:cNvSpPr txBox="1"/>
              <p:nvPr/>
            </p:nvSpPr>
            <p:spPr>
              <a:xfrm>
                <a:off x="6329794" y="5885357"/>
                <a:ext cx="1260933" cy="7694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1100" dirty="0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Residência e Rural com geração distribuída</a:t>
                </a:r>
                <a:endParaRPr dirty="0"/>
              </a:p>
            </p:txBody>
          </p:sp>
          <p:sp>
            <p:nvSpPr>
              <p:cNvPr id="290" name="Google Shape;290;p29"/>
              <p:cNvSpPr txBox="1"/>
              <p:nvPr/>
            </p:nvSpPr>
            <p:spPr>
              <a:xfrm>
                <a:off x="4887070" y="5885357"/>
                <a:ext cx="1309525" cy="2615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1100" dirty="0">
                    <a:solidFill>
                      <a:schemeClr val="bg1"/>
                    </a:solidFill>
                    <a:latin typeface="Montserrat" panose="00000500000000000000" pitchFamily="2" charset="0"/>
                  </a:rPr>
                  <a:t>Indústria</a:t>
                </a:r>
                <a:endParaRPr sz="1100" dirty="0">
                  <a:solidFill>
                    <a:schemeClr val="bg1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291" name="Google Shape;291;p29"/>
              <p:cNvSpPr txBox="1"/>
              <p:nvPr/>
            </p:nvSpPr>
            <p:spPr>
              <a:xfrm>
                <a:off x="3770703" y="5885357"/>
                <a:ext cx="1105470" cy="2615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1100" dirty="0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Residência</a:t>
                </a:r>
                <a:endParaRPr dirty="0"/>
              </a:p>
            </p:txBody>
          </p:sp>
          <p:sp>
            <p:nvSpPr>
              <p:cNvPr id="292" name="Google Shape;292;p29"/>
              <p:cNvSpPr txBox="1"/>
              <p:nvPr/>
            </p:nvSpPr>
            <p:spPr>
              <a:xfrm>
                <a:off x="2331265" y="5885357"/>
                <a:ext cx="1322797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1100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Comércio</a:t>
                </a:r>
                <a:endParaRPr/>
              </a:p>
            </p:txBody>
          </p:sp>
          <p:sp>
            <p:nvSpPr>
              <p:cNvPr id="13" name="Google Shape;286;p29">
                <a:extLst>
                  <a:ext uri="{FF2B5EF4-FFF2-40B4-BE49-F238E27FC236}">
                    <a16:creationId xmlns:a16="http://schemas.microsoft.com/office/drawing/2014/main" xmlns="" id="{40BA812C-3D7D-3714-8ACB-D253D160FCDA}"/>
                  </a:ext>
                </a:extLst>
              </p:cNvPr>
              <p:cNvSpPr txBox="1"/>
              <p:nvPr/>
            </p:nvSpPr>
            <p:spPr>
              <a:xfrm>
                <a:off x="11556999" y="5885357"/>
                <a:ext cx="1022201" cy="2615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1100" dirty="0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Rural</a:t>
                </a:r>
                <a:endParaRPr dirty="0"/>
              </a:p>
            </p:txBody>
          </p:sp>
        </p:grpSp>
        <p:grpSp>
          <p:nvGrpSpPr>
            <p:cNvPr id="300" name="Google Shape;300;p29"/>
            <p:cNvGrpSpPr/>
            <p:nvPr/>
          </p:nvGrpSpPr>
          <p:grpSpPr>
            <a:xfrm>
              <a:off x="1255530" y="4761420"/>
              <a:ext cx="10504937" cy="935865"/>
              <a:chOff x="2354988" y="4844211"/>
              <a:chExt cx="10504937" cy="935865"/>
            </a:xfrm>
          </p:grpSpPr>
          <p:grpSp>
            <p:nvGrpSpPr>
              <p:cNvPr id="301" name="Google Shape;301;p29"/>
              <p:cNvGrpSpPr/>
              <p:nvPr/>
            </p:nvGrpSpPr>
            <p:grpSpPr>
              <a:xfrm>
                <a:off x="10567300" y="4994480"/>
                <a:ext cx="624014" cy="743061"/>
                <a:chOff x="35863459" y="22592925"/>
                <a:chExt cx="4620167" cy="5501585"/>
              </a:xfrm>
            </p:grpSpPr>
            <p:pic>
              <p:nvPicPr>
                <p:cNvPr id="302" name="Google Shape;302;p29"/>
                <p:cNvPicPr preferRelativeResize="0"/>
                <p:nvPr/>
              </p:nvPicPr>
              <p:blipFill rotWithShape="1">
                <a:blip r:embed="rId15" cstate="screen">
                  <a:alphaModFix/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37556461" y="23148673"/>
                  <a:ext cx="2927165" cy="398539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303" name="Google Shape;303;p29"/>
                <p:cNvPicPr preferRelativeResize="0"/>
                <p:nvPr/>
              </p:nvPicPr>
              <p:blipFill rotWithShape="1">
                <a:blip r:embed="rId16" cstate="screen">
                  <a:alphaModFix/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35863459" y="22592925"/>
                  <a:ext cx="3555857" cy="550158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sp>
            <p:nvSpPr>
              <p:cNvPr id="304" name="Google Shape;304;p29"/>
              <p:cNvSpPr/>
              <p:nvPr/>
            </p:nvSpPr>
            <p:spPr>
              <a:xfrm>
                <a:off x="10245157" y="4853210"/>
                <a:ext cx="1322797" cy="926638"/>
              </a:xfrm>
              <a:prstGeom prst="parallelogram">
                <a:avLst>
                  <a:gd name="adj" fmla="val 25000"/>
                </a:avLst>
              </a:prstGeom>
              <a:solidFill>
                <a:srgbClr val="949494">
                  <a:alpha val="24705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" name="Google Shape;305;p29"/>
              <p:cNvSpPr/>
              <p:nvPr/>
            </p:nvSpPr>
            <p:spPr>
              <a:xfrm>
                <a:off x="2354988" y="4853210"/>
                <a:ext cx="1322797" cy="926638"/>
              </a:xfrm>
              <a:prstGeom prst="parallelogram">
                <a:avLst>
                  <a:gd name="adj" fmla="val 25000"/>
                </a:avLst>
              </a:prstGeom>
              <a:solidFill>
                <a:srgbClr val="949494">
                  <a:alpha val="24705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" name="Google Shape;306;p29"/>
              <p:cNvSpPr/>
              <p:nvPr/>
            </p:nvSpPr>
            <p:spPr>
              <a:xfrm>
                <a:off x="3670016" y="4853210"/>
                <a:ext cx="1322797" cy="926638"/>
              </a:xfrm>
              <a:prstGeom prst="parallelogram">
                <a:avLst>
                  <a:gd name="adj" fmla="val 25000"/>
                </a:avLst>
              </a:prstGeom>
              <a:solidFill>
                <a:srgbClr val="949494">
                  <a:alpha val="24705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" name="Google Shape;307;p29"/>
              <p:cNvSpPr/>
              <p:nvPr/>
            </p:nvSpPr>
            <p:spPr>
              <a:xfrm>
                <a:off x="6300072" y="4853210"/>
                <a:ext cx="1322797" cy="926638"/>
              </a:xfrm>
              <a:prstGeom prst="parallelogram">
                <a:avLst>
                  <a:gd name="adj" fmla="val 25000"/>
                </a:avLst>
              </a:prstGeom>
              <a:solidFill>
                <a:srgbClr val="949494">
                  <a:alpha val="24705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" name="Google Shape;308;p29"/>
              <p:cNvSpPr/>
              <p:nvPr/>
            </p:nvSpPr>
            <p:spPr>
              <a:xfrm>
                <a:off x="7615100" y="4853210"/>
                <a:ext cx="1322797" cy="926638"/>
              </a:xfrm>
              <a:prstGeom prst="parallelogram">
                <a:avLst>
                  <a:gd name="adj" fmla="val 25000"/>
                </a:avLst>
              </a:prstGeom>
              <a:solidFill>
                <a:srgbClr val="949494">
                  <a:alpha val="24705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" name="Google Shape;309;p29"/>
              <p:cNvSpPr/>
              <p:nvPr/>
            </p:nvSpPr>
            <p:spPr>
              <a:xfrm>
                <a:off x="8930128" y="4853210"/>
                <a:ext cx="1322797" cy="926638"/>
              </a:xfrm>
              <a:prstGeom prst="parallelogram">
                <a:avLst>
                  <a:gd name="adj" fmla="val 25000"/>
                </a:avLst>
              </a:prstGeom>
              <a:solidFill>
                <a:srgbClr val="949494">
                  <a:alpha val="24705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" name="Google Shape;310;p29"/>
              <p:cNvSpPr/>
              <p:nvPr/>
            </p:nvSpPr>
            <p:spPr>
              <a:xfrm>
                <a:off x="4985044" y="4853210"/>
                <a:ext cx="1322797" cy="926638"/>
              </a:xfrm>
              <a:prstGeom prst="parallelogram">
                <a:avLst>
                  <a:gd name="adj" fmla="val 25000"/>
                </a:avLst>
              </a:prstGeom>
              <a:solidFill>
                <a:srgbClr val="949494">
                  <a:alpha val="24705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11" name="Google Shape;311;p29"/>
              <p:cNvPicPr preferRelativeResize="0"/>
              <p:nvPr/>
            </p:nvPicPr>
            <p:blipFill rotWithShape="1">
              <a:blip r:embed="rId17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8954183" y="4980764"/>
                <a:ext cx="1208334" cy="73278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12" name="Google Shape;312;p29"/>
              <p:cNvPicPr preferRelativeResize="0"/>
              <p:nvPr/>
            </p:nvPicPr>
            <p:blipFill rotWithShape="1">
              <a:blip r:embed="rId18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541853" y="4987114"/>
                <a:ext cx="927576" cy="658830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313" name="Google Shape;313;p29"/>
              <p:cNvGrpSpPr/>
              <p:nvPr/>
            </p:nvGrpSpPr>
            <p:grpSpPr>
              <a:xfrm>
                <a:off x="7819473" y="4911939"/>
                <a:ext cx="1053883" cy="868137"/>
                <a:chOff x="8542870" y="5207207"/>
                <a:chExt cx="1138854" cy="938132"/>
              </a:xfrm>
            </p:grpSpPr>
            <p:pic>
              <p:nvPicPr>
                <p:cNvPr id="314" name="Google Shape;314;p29"/>
                <p:cNvPicPr preferRelativeResize="0"/>
                <p:nvPr/>
              </p:nvPicPr>
              <p:blipFill rotWithShape="1">
                <a:blip r:embed="rId19" cstate="screen">
                  <a:alphaModFix/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8542870" y="5207207"/>
                  <a:ext cx="1138854" cy="938132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315" name="Google Shape;315;p29"/>
                <p:cNvPicPr preferRelativeResize="0"/>
                <p:nvPr/>
              </p:nvPicPr>
              <p:blipFill rotWithShape="1">
                <a:blip r:embed="rId20" cstate="screen">
                  <a:alphaModFix/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8620921" y="5649506"/>
                  <a:ext cx="257560" cy="39849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16" name="Google Shape;316;p29"/>
              <p:cNvGrpSpPr/>
              <p:nvPr/>
            </p:nvGrpSpPr>
            <p:grpSpPr>
              <a:xfrm>
                <a:off x="6329794" y="4844211"/>
                <a:ext cx="1166436" cy="836764"/>
                <a:chOff x="7018736" y="5161307"/>
                <a:chExt cx="1276458" cy="915690"/>
              </a:xfrm>
            </p:grpSpPr>
            <p:pic>
              <p:nvPicPr>
                <p:cNvPr id="317" name="Google Shape;317;p29"/>
                <p:cNvPicPr preferRelativeResize="0"/>
                <p:nvPr/>
              </p:nvPicPr>
              <p:blipFill rotWithShape="1">
                <a:blip r:embed="rId21" cstate="screen">
                  <a:alphaModFix/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7018736" y="5161307"/>
                  <a:ext cx="1276458" cy="810427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blurRad="76200" sy="23000" kx="1200000" algn="br" rotWithShape="0">
                    <a:srgbClr val="000000">
                      <a:alpha val="12941"/>
                    </a:srgbClr>
                  </a:outerShdw>
                </a:effectLst>
              </p:spPr>
            </p:pic>
            <p:pic>
              <p:nvPicPr>
                <p:cNvPr id="318" name="Google Shape;318;p29"/>
                <p:cNvPicPr preferRelativeResize="0"/>
                <p:nvPr/>
              </p:nvPicPr>
              <p:blipFill rotWithShape="1">
                <a:blip r:embed="rId22" cstate="screen">
                  <a:alphaModFix/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7521408" y="5678503"/>
                  <a:ext cx="257560" cy="39849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pic>
            <p:nvPicPr>
              <p:cNvPr id="319" name="Google Shape;319;p29"/>
              <p:cNvPicPr preferRelativeResize="0"/>
              <p:nvPr/>
            </p:nvPicPr>
            <p:blipFill rotWithShape="1">
              <a:blip r:embed="rId23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991920" y="4939962"/>
                <a:ext cx="585210" cy="705982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76200" sy="23000" kx="1200000" algn="br" rotWithShape="0">
                  <a:srgbClr val="000000">
                    <a:alpha val="12941"/>
                  </a:srgbClr>
                </a:outerShdw>
              </a:effectLst>
            </p:spPr>
          </p:pic>
          <p:pic>
            <p:nvPicPr>
              <p:cNvPr id="320" name="Google Shape;320;p29"/>
              <p:cNvPicPr preferRelativeResize="0"/>
              <p:nvPr/>
            </p:nvPicPr>
            <p:blipFill rotWithShape="1">
              <a:blip r:embed="rId14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992812" y="4994480"/>
                <a:ext cx="1336816" cy="74021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4" name="Google Shape;304;p29">
                <a:extLst>
                  <a:ext uri="{FF2B5EF4-FFF2-40B4-BE49-F238E27FC236}">
                    <a16:creationId xmlns:a16="http://schemas.microsoft.com/office/drawing/2014/main" xmlns="" id="{E63B9879-2C13-7357-2E07-040BCEC006DB}"/>
                  </a:ext>
                </a:extLst>
              </p:cNvPr>
              <p:cNvSpPr/>
              <p:nvPr/>
            </p:nvSpPr>
            <p:spPr>
              <a:xfrm>
                <a:off x="11537128" y="4853210"/>
                <a:ext cx="1322797" cy="926638"/>
              </a:xfrm>
              <a:prstGeom prst="parallelogram">
                <a:avLst>
                  <a:gd name="adj" fmla="val 25000"/>
                </a:avLst>
              </a:prstGeom>
              <a:solidFill>
                <a:srgbClr val="949494">
                  <a:alpha val="24705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pic>
          <p:nvPicPr>
            <p:cNvPr id="24" name="Imagem 23" descr="Desenho de uma gaiola&#10;&#10;Descrição gerada automaticamente com confiança baixa">
              <a:extLst>
                <a:ext uri="{FF2B5EF4-FFF2-40B4-BE49-F238E27FC236}">
                  <a16:creationId xmlns:a16="http://schemas.microsoft.com/office/drawing/2014/main" xmlns="" id="{DE104558-3699-7144-33C4-5B6BAAA54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94408" y="4669887"/>
              <a:ext cx="1025129" cy="1025129"/>
            </a:xfrm>
            <a:prstGeom prst="rect">
              <a:avLst/>
            </a:prstGeom>
          </p:spPr>
        </p:pic>
      </p:grpSp>
      <p:cxnSp>
        <p:nvCxnSpPr>
          <p:cNvPr id="25" name="Google Shape;361;p29">
            <a:extLst>
              <a:ext uri="{FF2B5EF4-FFF2-40B4-BE49-F238E27FC236}">
                <a16:creationId xmlns:a16="http://schemas.microsoft.com/office/drawing/2014/main" xmlns="" id="{8760FE63-D70C-F010-6A02-38484E9CB5EE}"/>
              </a:ext>
            </a:extLst>
          </p:cNvPr>
          <p:cNvCxnSpPr>
            <a:cxnSpLocks/>
          </p:cNvCxnSpPr>
          <p:nvPr/>
        </p:nvCxnSpPr>
        <p:spPr>
          <a:xfrm flipH="1" flipV="1">
            <a:off x="2208786" y="2968427"/>
            <a:ext cx="2208402" cy="688761"/>
          </a:xfrm>
          <a:prstGeom prst="straightConnector1">
            <a:avLst/>
          </a:prstGeom>
          <a:noFill/>
          <a:ln w="12700" cap="flat" cmpd="sng">
            <a:solidFill>
              <a:srgbClr val="F3792A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7" name="Google Shape;361;p29">
            <a:extLst>
              <a:ext uri="{FF2B5EF4-FFF2-40B4-BE49-F238E27FC236}">
                <a16:creationId xmlns:a16="http://schemas.microsoft.com/office/drawing/2014/main" xmlns="" id="{DD7B2B2D-C7C0-4BA9-43EA-CC2468B3C89C}"/>
              </a:ext>
            </a:extLst>
          </p:cNvPr>
          <p:cNvCxnSpPr>
            <a:cxnSpLocks/>
          </p:cNvCxnSpPr>
          <p:nvPr/>
        </p:nvCxnSpPr>
        <p:spPr>
          <a:xfrm flipH="1" flipV="1">
            <a:off x="3554421" y="2968427"/>
            <a:ext cx="1326640" cy="703625"/>
          </a:xfrm>
          <a:prstGeom prst="straightConnector1">
            <a:avLst/>
          </a:prstGeom>
          <a:noFill/>
          <a:ln w="12700" cap="flat" cmpd="sng">
            <a:solidFill>
              <a:srgbClr val="F3792A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9" name="Google Shape;361;p29">
            <a:extLst>
              <a:ext uri="{FF2B5EF4-FFF2-40B4-BE49-F238E27FC236}">
                <a16:creationId xmlns:a16="http://schemas.microsoft.com/office/drawing/2014/main" xmlns="" id="{DE6552EA-2C24-3BE2-5C2F-FEB96C2AB1DF}"/>
              </a:ext>
            </a:extLst>
          </p:cNvPr>
          <p:cNvCxnSpPr>
            <a:cxnSpLocks/>
          </p:cNvCxnSpPr>
          <p:nvPr/>
        </p:nvCxnSpPr>
        <p:spPr>
          <a:xfrm flipH="1" flipV="1">
            <a:off x="5023957" y="2968427"/>
            <a:ext cx="285975" cy="471658"/>
          </a:xfrm>
          <a:prstGeom prst="straightConnector1">
            <a:avLst/>
          </a:prstGeom>
          <a:noFill/>
          <a:ln w="12700" cap="flat" cmpd="sng">
            <a:solidFill>
              <a:srgbClr val="F3792A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1" name="Google Shape;361;p29">
            <a:extLst>
              <a:ext uri="{FF2B5EF4-FFF2-40B4-BE49-F238E27FC236}">
                <a16:creationId xmlns:a16="http://schemas.microsoft.com/office/drawing/2014/main" xmlns="" id="{11E78AF7-90DA-D1CF-7AB8-4377F2845978}"/>
              </a:ext>
            </a:extLst>
          </p:cNvPr>
          <p:cNvCxnSpPr>
            <a:cxnSpLocks/>
          </p:cNvCxnSpPr>
          <p:nvPr/>
        </p:nvCxnSpPr>
        <p:spPr>
          <a:xfrm flipV="1">
            <a:off x="7112184" y="2968427"/>
            <a:ext cx="863966" cy="688761"/>
          </a:xfrm>
          <a:prstGeom prst="straightConnector1">
            <a:avLst/>
          </a:prstGeom>
          <a:noFill/>
          <a:ln w="12700" cap="flat" cmpd="sng">
            <a:solidFill>
              <a:srgbClr val="F3792A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3" name="Google Shape;361;p29">
            <a:extLst>
              <a:ext uri="{FF2B5EF4-FFF2-40B4-BE49-F238E27FC236}">
                <a16:creationId xmlns:a16="http://schemas.microsoft.com/office/drawing/2014/main" xmlns="" id="{B6533886-144E-7ECC-B6B1-245F99266932}"/>
              </a:ext>
            </a:extLst>
          </p:cNvPr>
          <p:cNvCxnSpPr>
            <a:cxnSpLocks/>
          </p:cNvCxnSpPr>
          <p:nvPr/>
        </p:nvCxnSpPr>
        <p:spPr>
          <a:xfrm flipV="1">
            <a:off x="7850314" y="2968427"/>
            <a:ext cx="1639716" cy="622417"/>
          </a:xfrm>
          <a:prstGeom prst="straightConnector1">
            <a:avLst/>
          </a:prstGeom>
          <a:noFill/>
          <a:ln w="12700" cap="flat" cmpd="sng">
            <a:solidFill>
              <a:srgbClr val="F3792A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35" name="Agrupar 34">
            <a:extLst>
              <a:ext uri="{FF2B5EF4-FFF2-40B4-BE49-F238E27FC236}">
                <a16:creationId xmlns:a16="http://schemas.microsoft.com/office/drawing/2014/main" xmlns="" id="{6BC36F20-20DE-69CE-5DD5-0F3AC0066E1E}"/>
              </a:ext>
            </a:extLst>
          </p:cNvPr>
          <p:cNvGrpSpPr/>
          <p:nvPr/>
        </p:nvGrpSpPr>
        <p:grpSpPr>
          <a:xfrm>
            <a:off x="4282451" y="3418330"/>
            <a:ext cx="3624270" cy="906068"/>
            <a:chOff x="4282451" y="3418330"/>
            <a:chExt cx="3624270" cy="906068"/>
          </a:xfrm>
        </p:grpSpPr>
        <p:pic>
          <p:nvPicPr>
            <p:cNvPr id="367" name="Google Shape;367;p29"/>
            <p:cNvPicPr preferRelativeResize="0"/>
            <p:nvPr/>
          </p:nvPicPr>
          <p:blipFill rotWithShape="1">
            <a:blip r:embed="rId2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0800000">
              <a:off x="4282451" y="3418330"/>
              <a:ext cx="3624270" cy="90606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8" name="Google Shape;368;p29"/>
            <p:cNvSpPr/>
            <p:nvPr/>
          </p:nvSpPr>
          <p:spPr>
            <a:xfrm>
              <a:off x="5309932" y="3459315"/>
              <a:ext cx="71684" cy="100921"/>
            </a:xfrm>
            <a:custGeom>
              <a:avLst/>
              <a:gdLst/>
              <a:ahLst/>
              <a:cxnLst/>
              <a:rect l="l" t="t" r="r" b="b"/>
              <a:pathLst>
                <a:path w="248718" h="350161" extrusionOk="0">
                  <a:moveTo>
                    <a:pt x="133787" y="-384"/>
                  </a:moveTo>
                  <a:lnTo>
                    <a:pt x="193774" y="-384"/>
                  </a:lnTo>
                  <a:cubicBezTo>
                    <a:pt x="196751" y="-844"/>
                    <a:pt x="199707" y="425"/>
                    <a:pt x="201436" y="2900"/>
                  </a:cubicBezTo>
                  <a:cubicBezTo>
                    <a:pt x="202947" y="5308"/>
                    <a:pt x="202947" y="8373"/>
                    <a:pt x="201436" y="10781"/>
                  </a:cubicBezTo>
                  <a:cubicBezTo>
                    <a:pt x="178821" y="48875"/>
                    <a:pt x="156184" y="86969"/>
                    <a:pt x="133568" y="125063"/>
                  </a:cubicBezTo>
                  <a:cubicBezTo>
                    <a:pt x="132035" y="127690"/>
                    <a:pt x="130503" y="130317"/>
                    <a:pt x="132255" y="133382"/>
                  </a:cubicBezTo>
                  <a:cubicBezTo>
                    <a:pt x="134006" y="136447"/>
                    <a:pt x="137289" y="136885"/>
                    <a:pt x="140355" y="136885"/>
                  </a:cubicBezTo>
                  <a:lnTo>
                    <a:pt x="239749" y="136885"/>
                  </a:lnTo>
                  <a:cubicBezTo>
                    <a:pt x="241806" y="136775"/>
                    <a:pt x="243843" y="137213"/>
                    <a:pt x="245660" y="138198"/>
                  </a:cubicBezTo>
                  <a:cubicBezTo>
                    <a:pt x="248945" y="140388"/>
                    <a:pt x="248945" y="144328"/>
                    <a:pt x="245660" y="148050"/>
                  </a:cubicBezTo>
                  <a:lnTo>
                    <a:pt x="208661" y="191836"/>
                  </a:lnTo>
                  <a:lnTo>
                    <a:pt x="78616" y="345087"/>
                  </a:lnTo>
                  <a:cubicBezTo>
                    <a:pt x="77851" y="346204"/>
                    <a:pt x="76974" y="347233"/>
                    <a:pt x="75989" y="348152"/>
                  </a:cubicBezTo>
                  <a:lnTo>
                    <a:pt x="73143" y="349685"/>
                  </a:lnTo>
                  <a:cubicBezTo>
                    <a:pt x="73143" y="348590"/>
                    <a:pt x="73143" y="347277"/>
                    <a:pt x="73143" y="346401"/>
                  </a:cubicBezTo>
                  <a:cubicBezTo>
                    <a:pt x="75114" y="338738"/>
                    <a:pt x="77303" y="331075"/>
                    <a:pt x="79711" y="323194"/>
                  </a:cubicBezTo>
                  <a:lnTo>
                    <a:pt x="111894" y="210445"/>
                  </a:lnTo>
                  <a:cubicBezTo>
                    <a:pt x="113864" y="203659"/>
                    <a:pt x="111894" y="200374"/>
                    <a:pt x="104013" y="200374"/>
                  </a:cubicBezTo>
                  <a:lnTo>
                    <a:pt x="8122" y="200374"/>
                  </a:lnTo>
                  <a:cubicBezTo>
                    <a:pt x="21" y="200374"/>
                    <a:pt x="-2169" y="197090"/>
                    <a:pt x="458" y="189647"/>
                  </a:cubicBezTo>
                  <a:lnTo>
                    <a:pt x="64824" y="7497"/>
                  </a:lnTo>
                  <a:cubicBezTo>
                    <a:pt x="66795" y="1805"/>
                    <a:pt x="68327" y="929"/>
                    <a:pt x="74238" y="929"/>
                  </a:cubicBezTo>
                  <a:close/>
                </a:path>
              </a:pathLst>
            </a:custGeom>
            <a:solidFill>
              <a:srgbClr val="94949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p29"/>
            <p:cNvSpPr/>
            <p:nvPr/>
          </p:nvSpPr>
          <p:spPr>
            <a:xfrm>
              <a:off x="6537753" y="3531459"/>
              <a:ext cx="71684" cy="100921"/>
            </a:xfrm>
            <a:custGeom>
              <a:avLst/>
              <a:gdLst/>
              <a:ahLst/>
              <a:cxnLst/>
              <a:rect l="l" t="t" r="r" b="b"/>
              <a:pathLst>
                <a:path w="248718" h="350161" extrusionOk="0">
                  <a:moveTo>
                    <a:pt x="133787" y="-384"/>
                  </a:moveTo>
                  <a:lnTo>
                    <a:pt x="193774" y="-384"/>
                  </a:lnTo>
                  <a:cubicBezTo>
                    <a:pt x="196751" y="-844"/>
                    <a:pt x="199707" y="425"/>
                    <a:pt x="201436" y="2900"/>
                  </a:cubicBezTo>
                  <a:cubicBezTo>
                    <a:pt x="202947" y="5308"/>
                    <a:pt x="202947" y="8373"/>
                    <a:pt x="201436" y="10781"/>
                  </a:cubicBezTo>
                  <a:cubicBezTo>
                    <a:pt x="178821" y="48875"/>
                    <a:pt x="156184" y="86969"/>
                    <a:pt x="133568" y="125063"/>
                  </a:cubicBezTo>
                  <a:cubicBezTo>
                    <a:pt x="132035" y="127690"/>
                    <a:pt x="130503" y="130317"/>
                    <a:pt x="132255" y="133382"/>
                  </a:cubicBezTo>
                  <a:cubicBezTo>
                    <a:pt x="134006" y="136447"/>
                    <a:pt x="137289" y="136885"/>
                    <a:pt x="140355" y="136885"/>
                  </a:cubicBezTo>
                  <a:lnTo>
                    <a:pt x="239749" y="136885"/>
                  </a:lnTo>
                  <a:cubicBezTo>
                    <a:pt x="241806" y="136775"/>
                    <a:pt x="243843" y="137213"/>
                    <a:pt x="245660" y="138198"/>
                  </a:cubicBezTo>
                  <a:cubicBezTo>
                    <a:pt x="248945" y="140388"/>
                    <a:pt x="248945" y="144328"/>
                    <a:pt x="245660" y="148050"/>
                  </a:cubicBezTo>
                  <a:lnTo>
                    <a:pt x="208661" y="191836"/>
                  </a:lnTo>
                  <a:lnTo>
                    <a:pt x="78616" y="345087"/>
                  </a:lnTo>
                  <a:cubicBezTo>
                    <a:pt x="77851" y="346204"/>
                    <a:pt x="76974" y="347233"/>
                    <a:pt x="75989" y="348152"/>
                  </a:cubicBezTo>
                  <a:lnTo>
                    <a:pt x="73143" y="349685"/>
                  </a:lnTo>
                  <a:cubicBezTo>
                    <a:pt x="73143" y="348590"/>
                    <a:pt x="73143" y="347277"/>
                    <a:pt x="73143" y="346401"/>
                  </a:cubicBezTo>
                  <a:cubicBezTo>
                    <a:pt x="75114" y="338738"/>
                    <a:pt x="77303" y="331075"/>
                    <a:pt x="79711" y="323194"/>
                  </a:cubicBezTo>
                  <a:lnTo>
                    <a:pt x="111894" y="210445"/>
                  </a:lnTo>
                  <a:cubicBezTo>
                    <a:pt x="113864" y="203659"/>
                    <a:pt x="111894" y="200374"/>
                    <a:pt x="104013" y="200374"/>
                  </a:cubicBezTo>
                  <a:lnTo>
                    <a:pt x="8122" y="200374"/>
                  </a:lnTo>
                  <a:cubicBezTo>
                    <a:pt x="21" y="200374"/>
                    <a:pt x="-2169" y="197090"/>
                    <a:pt x="458" y="189647"/>
                  </a:cubicBezTo>
                  <a:lnTo>
                    <a:pt x="64824" y="7497"/>
                  </a:lnTo>
                  <a:cubicBezTo>
                    <a:pt x="66795" y="1805"/>
                    <a:pt x="68327" y="929"/>
                    <a:pt x="74238" y="929"/>
                  </a:cubicBezTo>
                  <a:close/>
                </a:path>
              </a:pathLst>
            </a:custGeom>
            <a:solidFill>
              <a:srgbClr val="F3792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p29"/>
            <p:cNvSpPr/>
            <p:nvPr/>
          </p:nvSpPr>
          <p:spPr>
            <a:xfrm>
              <a:off x="6026578" y="4182334"/>
              <a:ext cx="71684" cy="100921"/>
            </a:xfrm>
            <a:custGeom>
              <a:avLst/>
              <a:gdLst/>
              <a:ahLst/>
              <a:cxnLst/>
              <a:rect l="l" t="t" r="r" b="b"/>
              <a:pathLst>
                <a:path w="248718" h="350161" extrusionOk="0">
                  <a:moveTo>
                    <a:pt x="133787" y="-384"/>
                  </a:moveTo>
                  <a:lnTo>
                    <a:pt x="193774" y="-384"/>
                  </a:lnTo>
                  <a:cubicBezTo>
                    <a:pt x="196751" y="-844"/>
                    <a:pt x="199707" y="425"/>
                    <a:pt x="201436" y="2900"/>
                  </a:cubicBezTo>
                  <a:cubicBezTo>
                    <a:pt x="202947" y="5308"/>
                    <a:pt x="202947" y="8373"/>
                    <a:pt x="201436" y="10781"/>
                  </a:cubicBezTo>
                  <a:cubicBezTo>
                    <a:pt x="178821" y="48875"/>
                    <a:pt x="156184" y="86969"/>
                    <a:pt x="133568" y="125063"/>
                  </a:cubicBezTo>
                  <a:cubicBezTo>
                    <a:pt x="132035" y="127690"/>
                    <a:pt x="130503" y="130317"/>
                    <a:pt x="132255" y="133382"/>
                  </a:cubicBezTo>
                  <a:cubicBezTo>
                    <a:pt x="134006" y="136447"/>
                    <a:pt x="137289" y="136885"/>
                    <a:pt x="140355" y="136885"/>
                  </a:cubicBezTo>
                  <a:lnTo>
                    <a:pt x="239749" y="136885"/>
                  </a:lnTo>
                  <a:cubicBezTo>
                    <a:pt x="241806" y="136775"/>
                    <a:pt x="243843" y="137213"/>
                    <a:pt x="245660" y="138198"/>
                  </a:cubicBezTo>
                  <a:cubicBezTo>
                    <a:pt x="248945" y="140388"/>
                    <a:pt x="248945" y="144328"/>
                    <a:pt x="245660" y="148050"/>
                  </a:cubicBezTo>
                  <a:lnTo>
                    <a:pt x="208661" y="191836"/>
                  </a:lnTo>
                  <a:lnTo>
                    <a:pt x="78616" y="345087"/>
                  </a:lnTo>
                  <a:cubicBezTo>
                    <a:pt x="77851" y="346204"/>
                    <a:pt x="76974" y="347233"/>
                    <a:pt x="75989" y="348152"/>
                  </a:cubicBezTo>
                  <a:lnTo>
                    <a:pt x="73143" y="349685"/>
                  </a:lnTo>
                  <a:cubicBezTo>
                    <a:pt x="73143" y="348590"/>
                    <a:pt x="73143" y="347277"/>
                    <a:pt x="73143" y="346401"/>
                  </a:cubicBezTo>
                  <a:cubicBezTo>
                    <a:pt x="75114" y="338738"/>
                    <a:pt x="77303" y="331075"/>
                    <a:pt x="79711" y="323194"/>
                  </a:cubicBezTo>
                  <a:lnTo>
                    <a:pt x="111894" y="210445"/>
                  </a:lnTo>
                  <a:cubicBezTo>
                    <a:pt x="113864" y="203659"/>
                    <a:pt x="111894" y="200374"/>
                    <a:pt x="104013" y="200374"/>
                  </a:cubicBezTo>
                  <a:lnTo>
                    <a:pt x="8122" y="200374"/>
                  </a:lnTo>
                  <a:cubicBezTo>
                    <a:pt x="21" y="200374"/>
                    <a:pt x="-2169" y="197090"/>
                    <a:pt x="458" y="189647"/>
                  </a:cubicBezTo>
                  <a:lnTo>
                    <a:pt x="64824" y="7497"/>
                  </a:lnTo>
                  <a:cubicBezTo>
                    <a:pt x="66795" y="1805"/>
                    <a:pt x="68327" y="929"/>
                    <a:pt x="74238" y="929"/>
                  </a:cubicBezTo>
                  <a:close/>
                </a:path>
              </a:pathLst>
            </a:custGeom>
            <a:solidFill>
              <a:srgbClr val="94949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371;p29"/>
            <p:cNvSpPr/>
            <p:nvPr/>
          </p:nvSpPr>
          <p:spPr>
            <a:xfrm>
              <a:off x="6022898" y="3706104"/>
              <a:ext cx="109488" cy="154144"/>
            </a:xfrm>
            <a:custGeom>
              <a:avLst/>
              <a:gdLst/>
              <a:ahLst/>
              <a:cxnLst/>
              <a:rect l="l" t="t" r="r" b="b"/>
              <a:pathLst>
                <a:path w="248718" h="350161" extrusionOk="0">
                  <a:moveTo>
                    <a:pt x="133787" y="-384"/>
                  </a:moveTo>
                  <a:lnTo>
                    <a:pt x="193774" y="-384"/>
                  </a:lnTo>
                  <a:cubicBezTo>
                    <a:pt x="196751" y="-844"/>
                    <a:pt x="199707" y="425"/>
                    <a:pt x="201436" y="2900"/>
                  </a:cubicBezTo>
                  <a:cubicBezTo>
                    <a:pt x="202947" y="5308"/>
                    <a:pt x="202947" y="8373"/>
                    <a:pt x="201436" y="10781"/>
                  </a:cubicBezTo>
                  <a:cubicBezTo>
                    <a:pt x="178821" y="48875"/>
                    <a:pt x="156184" y="86969"/>
                    <a:pt x="133568" y="125063"/>
                  </a:cubicBezTo>
                  <a:cubicBezTo>
                    <a:pt x="132035" y="127690"/>
                    <a:pt x="130503" y="130317"/>
                    <a:pt x="132255" y="133382"/>
                  </a:cubicBezTo>
                  <a:cubicBezTo>
                    <a:pt x="134006" y="136447"/>
                    <a:pt x="137289" y="136885"/>
                    <a:pt x="140355" y="136885"/>
                  </a:cubicBezTo>
                  <a:lnTo>
                    <a:pt x="239749" y="136885"/>
                  </a:lnTo>
                  <a:cubicBezTo>
                    <a:pt x="241806" y="136775"/>
                    <a:pt x="243843" y="137213"/>
                    <a:pt x="245660" y="138198"/>
                  </a:cubicBezTo>
                  <a:cubicBezTo>
                    <a:pt x="248945" y="140388"/>
                    <a:pt x="248945" y="144328"/>
                    <a:pt x="245660" y="148050"/>
                  </a:cubicBezTo>
                  <a:lnTo>
                    <a:pt x="208661" y="191836"/>
                  </a:lnTo>
                  <a:lnTo>
                    <a:pt x="78616" y="345087"/>
                  </a:lnTo>
                  <a:cubicBezTo>
                    <a:pt x="77851" y="346204"/>
                    <a:pt x="76974" y="347233"/>
                    <a:pt x="75989" y="348152"/>
                  </a:cubicBezTo>
                  <a:lnTo>
                    <a:pt x="73143" y="349685"/>
                  </a:lnTo>
                  <a:cubicBezTo>
                    <a:pt x="73143" y="348590"/>
                    <a:pt x="73143" y="347277"/>
                    <a:pt x="73143" y="346401"/>
                  </a:cubicBezTo>
                  <a:cubicBezTo>
                    <a:pt x="75114" y="338738"/>
                    <a:pt x="77303" y="331075"/>
                    <a:pt x="79711" y="323194"/>
                  </a:cubicBezTo>
                  <a:lnTo>
                    <a:pt x="111894" y="210445"/>
                  </a:lnTo>
                  <a:cubicBezTo>
                    <a:pt x="113864" y="203659"/>
                    <a:pt x="111894" y="200374"/>
                    <a:pt x="104013" y="200374"/>
                  </a:cubicBezTo>
                  <a:lnTo>
                    <a:pt x="8122" y="200374"/>
                  </a:lnTo>
                  <a:cubicBezTo>
                    <a:pt x="21" y="200374"/>
                    <a:pt x="-2169" y="197090"/>
                    <a:pt x="458" y="189647"/>
                  </a:cubicBezTo>
                  <a:lnTo>
                    <a:pt x="64824" y="7497"/>
                  </a:lnTo>
                  <a:cubicBezTo>
                    <a:pt x="66795" y="1805"/>
                    <a:pt x="68327" y="929"/>
                    <a:pt x="74238" y="929"/>
                  </a:cubicBezTo>
                  <a:close/>
                </a:path>
              </a:pathLst>
            </a:custGeom>
            <a:solidFill>
              <a:srgbClr val="F3792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29"/>
            <p:cNvSpPr/>
            <p:nvPr/>
          </p:nvSpPr>
          <p:spPr>
            <a:xfrm>
              <a:off x="7504035" y="3887079"/>
              <a:ext cx="109488" cy="154144"/>
            </a:xfrm>
            <a:custGeom>
              <a:avLst/>
              <a:gdLst/>
              <a:ahLst/>
              <a:cxnLst/>
              <a:rect l="l" t="t" r="r" b="b"/>
              <a:pathLst>
                <a:path w="248718" h="350161" extrusionOk="0">
                  <a:moveTo>
                    <a:pt x="133787" y="-384"/>
                  </a:moveTo>
                  <a:lnTo>
                    <a:pt x="193774" y="-384"/>
                  </a:lnTo>
                  <a:cubicBezTo>
                    <a:pt x="196751" y="-844"/>
                    <a:pt x="199707" y="425"/>
                    <a:pt x="201436" y="2900"/>
                  </a:cubicBezTo>
                  <a:cubicBezTo>
                    <a:pt x="202947" y="5308"/>
                    <a:pt x="202947" y="8373"/>
                    <a:pt x="201436" y="10781"/>
                  </a:cubicBezTo>
                  <a:cubicBezTo>
                    <a:pt x="178821" y="48875"/>
                    <a:pt x="156184" y="86969"/>
                    <a:pt x="133568" y="125063"/>
                  </a:cubicBezTo>
                  <a:cubicBezTo>
                    <a:pt x="132035" y="127690"/>
                    <a:pt x="130503" y="130317"/>
                    <a:pt x="132255" y="133382"/>
                  </a:cubicBezTo>
                  <a:cubicBezTo>
                    <a:pt x="134006" y="136447"/>
                    <a:pt x="137289" y="136885"/>
                    <a:pt x="140355" y="136885"/>
                  </a:cubicBezTo>
                  <a:lnTo>
                    <a:pt x="239749" y="136885"/>
                  </a:lnTo>
                  <a:cubicBezTo>
                    <a:pt x="241806" y="136775"/>
                    <a:pt x="243843" y="137213"/>
                    <a:pt x="245660" y="138198"/>
                  </a:cubicBezTo>
                  <a:cubicBezTo>
                    <a:pt x="248945" y="140388"/>
                    <a:pt x="248945" y="144328"/>
                    <a:pt x="245660" y="148050"/>
                  </a:cubicBezTo>
                  <a:lnTo>
                    <a:pt x="208661" y="191836"/>
                  </a:lnTo>
                  <a:lnTo>
                    <a:pt x="78616" y="345087"/>
                  </a:lnTo>
                  <a:cubicBezTo>
                    <a:pt x="77851" y="346204"/>
                    <a:pt x="76974" y="347233"/>
                    <a:pt x="75989" y="348152"/>
                  </a:cubicBezTo>
                  <a:lnTo>
                    <a:pt x="73143" y="349685"/>
                  </a:lnTo>
                  <a:cubicBezTo>
                    <a:pt x="73143" y="348590"/>
                    <a:pt x="73143" y="347277"/>
                    <a:pt x="73143" y="346401"/>
                  </a:cubicBezTo>
                  <a:cubicBezTo>
                    <a:pt x="75114" y="338738"/>
                    <a:pt x="77303" y="331075"/>
                    <a:pt x="79711" y="323194"/>
                  </a:cubicBezTo>
                  <a:lnTo>
                    <a:pt x="111894" y="210445"/>
                  </a:lnTo>
                  <a:cubicBezTo>
                    <a:pt x="113864" y="203659"/>
                    <a:pt x="111894" y="200374"/>
                    <a:pt x="104013" y="200374"/>
                  </a:cubicBezTo>
                  <a:lnTo>
                    <a:pt x="8122" y="200374"/>
                  </a:lnTo>
                  <a:cubicBezTo>
                    <a:pt x="21" y="200374"/>
                    <a:pt x="-2169" y="197090"/>
                    <a:pt x="458" y="189647"/>
                  </a:cubicBezTo>
                  <a:lnTo>
                    <a:pt x="64824" y="7497"/>
                  </a:lnTo>
                  <a:cubicBezTo>
                    <a:pt x="66795" y="1805"/>
                    <a:pt x="68327" y="929"/>
                    <a:pt x="74238" y="929"/>
                  </a:cubicBezTo>
                  <a:close/>
                </a:path>
              </a:pathLst>
            </a:custGeom>
            <a:solidFill>
              <a:srgbClr val="F3792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Google Shape;373;p29"/>
            <p:cNvSpPr/>
            <p:nvPr/>
          </p:nvSpPr>
          <p:spPr>
            <a:xfrm>
              <a:off x="6551564" y="4013497"/>
              <a:ext cx="93038" cy="130984"/>
            </a:xfrm>
            <a:custGeom>
              <a:avLst/>
              <a:gdLst/>
              <a:ahLst/>
              <a:cxnLst/>
              <a:rect l="l" t="t" r="r" b="b"/>
              <a:pathLst>
                <a:path w="248718" h="350161" extrusionOk="0">
                  <a:moveTo>
                    <a:pt x="133787" y="-384"/>
                  </a:moveTo>
                  <a:lnTo>
                    <a:pt x="193774" y="-384"/>
                  </a:lnTo>
                  <a:cubicBezTo>
                    <a:pt x="196751" y="-844"/>
                    <a:pt x="199707" y="425"/>
                    <a:pt x="201436" y="2900"/>
                  </a:cubicBezTo>
                  <a:cubicBezTo>
                    <a:pt x="202947" y="5308"/>
                    <a:pt x="202947" y="8373"/>
                    <a:pt x="201436" y="10781"/>
                  </a:cubicBezTo>
                  <a:cubicBezTo>
                    <a:pt x="178821" y="48875"/>
                    <a:pt x="156184" y="86969"/>
                    <a:pt x="133568" y="125063"/>
                  </a:cubicBezTo>
                  <a:cubicBezTo>
                    <a:pt x="132035" y="127690"/>
                    <a:pt x="130503" y="130317"/>
                    <a:pt x="132255" y="133382"/>
                  </a:cubicBezTo>
                  <a:cubicBezTo>
                    <a:pt x="134006" y="136447"/>
                    <a:pt x="137289" y="136885"/>
                    <a:pt x="140355" y="136885"/>
                  </a:cubicBezTo>
                  <a:lnTo>
                    <a:pt x="239749" y="136885"/>
                  </a:lnTo>
                  <a:cubicBezTo>
                    <a:pt x="241806" y="136775"/>
                    <a:pt x="243843" y="137213"/>
                    <a:pt x="245660" y="138198"/>
                  </a:cubicBezTo>
                  <a:cubicBezTo>
                    <a:pt x="248945" y="140388"/>
                    <a:pt x="248945" y="144328"/>
                    <a:pt x="245660" y="148050"/>
                  </a:cubicBezTo>
                  <a:lnTo>
                    <a:pt x="208661" y="191836"/>
                  </a:lnTo>
                  <a:lnTo>
                    <a:pt x="78616" y="345087"/>
                  </a:lnTo>
                  <a:cubicBezTo>
                    <a:pt x="77851" y="346204"/>
                    <a:pt x="76974" y="347233"/>
                    <a:pt x="75989" y="348152"/>
                  </a:cubicBezTo>
                  <a:lnTo>
                    <a:pt x="73143" y="349685"/>
                  </a:lnTo>
                  <a:cubicBezTo>
                    <a:pt x="73143" y="348590"/>
                    <a:pt x="73143" y="347277"/>
                    <a:pt x="73143" y="346401"/>
                  </a:cubicBezTo>
                  <a:cubicBezTo>
                    <a:pt x="75114" y="338738"/>
                    <a:pt x="77303" y="331075"/>
                    <a:pt x="79711" y="323194"/>
                  </a:cubicBezTo>
                  <a:lnTo>
                    <a:pt x="111894" y="210445"/>
                  </a:lnTo>
                  <a:cubicBezTo>
                    <a:pt x="113864" y="203659"/>
                    <a:pt x="111894" y="200374"/>
                    <a:pt x="104013" y="200374"/>
                  </a:cubicBezTo>
                  <a:lnTo>
                    <a:pt x="8122" y="200374"/>
                  </a:lnTo>
                  <a:cubicBezTo>
                    <a:pt x="21" y="200374"/>
                    <a:pt x="-2169" y="197090"/>
                    <a:pt x="458" y="189647"/>
                  </a:cubicBezTo>
                  <a:lnTo>
                    <a:pt x="64824" y="7497"/>
                  </a:lnTo>
                  <a:cubicBezTo>
                    <a:pt x="66795" y="1805"/>
                    <a:pt x="68327" y="929"/>
                    <a:pt x="74238" y="929"/>
                  </a:cubicBezTo>
                  <a:close/>
                </a:path>
              </a:pathLst>
            </a:custGeom>
            <a:solidFill>
              <a:srgbClr val="F3792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p29"/>
            <p:cNvSpPr/>
            <p:nvPr/>
          </p:nvSpPr>
          <p:spPr>
            <a:xfrm>
              <a:off x="7032577" y="3694410"/>
              <a:ext cx="93038" cy="130984"/>
            </a:xfrm>
            <a:custGeom>
              <a:avLst/>
              <a:gdLst/>
              <a:ahLst/>
              <a:cxnLst/>
              <a:rect l="l" t="t" r="r" b="b"/>
              <a:pathLst>
                <a:path w="248718" h="350161" extrusionOk="0">
                  <a:moveTo>
                    <a:pt x="133787" y="-384"/>
                  </a:moveTo>
                  <a:lnTo>
                    <a:pt x="193774" y="-384"/>
                  </a:lnTo>
                  <a:cubicBezTo>
                    <a:pt x="196751" y="-844"/>
                    <a:pt x="199707" y="425"/>
                    <a:pt x="201436" y="2900"/>
                  </a:cubicBezTo>
                  <a:cubicBezTo>
                    <a:pt x="202947" y="5308"/>
                    <a:pt x="202947" y="8373"/>
                    <a:pt x="201436" y="10781"/>
                  </a:cubicBezTo>
                  <a:cubicBezTo>
                    <a:pt x="178821" y="48875"/>
                    <a:pt x="156184" y="86969"/>
                    <a:pt x="133568" y="125063"/>
                  </a:cubicBezTo>
                  <a:cubicBezTo>
                    <a:pt x="132035" y="127690"/>
                    <a:pt x="130503" y="130317"/>
                    <a:pt x="132255" y="133382"/>
                  </a:cubicBezTo>
                  <a:cubicBezTo>
                    <a:pt x="134006" y="136447"/>
                    <a:pt x="137289" y="136885"/>
                    <a:pt x="140355" y="136885"/>
                  </a:cubicBezTo>
                  <a:lnTo>
                    <a:pt x="239749" y="136885"/>
                  </a:lnTo>
                  <a:cubicBezTo>
                    <a:pt x="241806" y="136775"/>
                    <a:pt x="243843" y="137213"/>
                    <a:pt x="245660" y="138198"/>
                  </a:cubicBezTo>
                  <a:cubicBezTo>
                    <a:pt x="248945" y="140388"/>
                    <a:pt x="248945" y="144328"/>
                    <a:pt x="245660" y="148050"/>
                  </a:cubicBezTo>
                  <a:lnTo>
                    <a:pt x="208661" y="191836"/>
                  </a:lnTo>
                  <a:lnTo>
                    <a:pt x="78616" y="345087"/>
                  </a:lnTo>
                  <a:cubicBezTo>
                    <a:pt x="77851" y="346204"/>
                    <a:pt x="76974" y="347233"/>
                    <a:pt x="75989" y="348152"/>
                  </a:cubicBezTo>
                  <a:lnTo>
                    <a:pt x="73143" y="349685"/>
                  </a:lnTo>
                  <a:cubicBezTo>
                    <a:pt x="73143" y="348590"/>
                    <a:pt x="73143" y="347277"/>
                    <a:pt x="73143" y="346401"/>
                  </a:cubicBezTo>
                  <a:cubicBezTo>
                    <a:pt x="75114" y="338738"/>
                    <a:pt x="77303" y="331075"/>
                    <a:pt x="79711" y="323194"/>
                  </a:cubicBezTo>
                  <a:lnTo>
                    <a:pt x="111894" y="210445"/>
                  </a:lnTo>
                  <a:cubicBezTo>
                    <a:pt x="113864" y="203659"/>
                    <a:pt x="111894" y="200374"/>
                    <a:pt x="104013" y="200374"/>
                  </a:cubicBezTo>
                  <a:lnTo>
                    <a:pt x="8122" y="200374"/>
                  </a:lnTo>
                  <a:cubicBezTo>
                    <a:pt x="21" y="200374"/>
                    <a:pt x="-2169" y="197090"/>
                    <a:pt x="458" y="189647"/>
                  </a:cubicBezTo>
                  <a:lnTo>
                    <a:pt x="64824" y="7497"/>
                  </a:lnTo>
                  <a:cubicBezTo>
                    <a:pt x="66795" y="1805"/>
                    <a:pt x="68327" y="929"/>
                    <a:pt x="74238" y="929"/>
                  </a:cubicBezTo>
                  <a:close/>
                </a:path>
              </a:pathLst>
            </a:custGeom>
            <a:solidFill>
              <a:srgbClr val="94949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375;p29"/>
            <p:cNvSpPr/>
            <p:nvPr/>
          </p:nvSpPr>
          <p:spPr>
            <a:xfrm>
              <a:off x="5503814" y="3908723"/>
              <a:ext cx="93038" cy="130984"/>
            </a:xfrm>
            <a:custGeom>
              <a:avLst/>
              <a:gdLst/>
              <a:ahLst/>
              <a:cxnLst/>
              <a:rect l="l" t="t" r="r" b="b"/>
              <a:pathLst>
                <a:path w="248718" h="350161" extrusionOk="0">
                  <a:moveTo>
                    <a:pt x="133787" y="-384"/>
                  </a:moveTo>
                  <a:lnTo>
                    <a:pt x="193774" y="-384"/>
                  </a:lnTo>
                  <a:cubicBezTo>
                    <a:pt x="196751" y="-844"/>
                    <a:pt x="199707" y="425"/>
                    <a:pt x="201436" y="2900"/>
                  </a:cubicBezTo>
                  <a:cubicBezTo>
                    <a:pt x="202947" y="5308"/>
                    <a:pt x="202947" y="8373"/>
                    <a:pt x="201436" y="10781"/>
                  </a:cubicBezTo>
                  <a:cubicBezTo>
                    <a:pt x="178821" y="48875"/>
                    <a:pt x="156184" y="86969"/>
                    <a:pt x="133568" y="125063"/>
                  </a:cubicBezTo>
                  <a:cubicBezTo>
                    <a:pt x="132035" y="127690"/>
                    <a:pt x="130503" y="130317"/>
                    <a:pt x="132255" y="133382"/>
                  </a:cubicBezTo>
                  <a:cubicBezTo>
                    <a:pt x="134006" y="136447"/>
                    <a:pt x="137289" y="136885"/>
                    <a:pt x="140355" y="136885"/>
                  </a:cubicBezTo>
                  <a:lnTo>
                    <a:pt x="239749" y="136885"/>
                  </a:lnTo>
                  <a:cubicBezTo>
                    <a:pt x="241806" y="136775"/>
                    <a:pt x="243843" y="137213"/>
                    <a:pt x="245660" y="138198"/>
                  </a:cubicBezTo>
                  <a:cubicBezTo>
                    <a:pt x="248945" y="140388"/>
                    <a:pt x="248945" y="144328"/>
                    <a:pt x="245660" y="148050"/>
                  </a:cubicBezTo>
                  <a:lnTo>
                    <a:pt x="208661" y="191836"/>
                  </a:lnTo>
                  <a:lnTo>
                    <a:pt x="78616" y="345087"/>
                  </a:lnTo>
                  <a:cubicBezTo>
                    <a:pt x="77851" y="346204"/>
                    <a:pt x="76974" y="347233"/>
                    <a:pt x="75989" y="348152"/>
                  </a:cubicBezTo>
                  <a:lnTo>
                    <a:pt x="73143" y="349685"/>
                  </a:lnTo>
                  <a:cubicBezTo>
                    <a:pt x="73143" y="348590"/>
                    <a:pt x="73143" y="347277"/>
                    <a:pt x="73143" y="346401"/>
                  </a:cubicBezTo>
                  <a:cubicBezTo>
                    <a:pt x="75114" y="338738"/>
                    <a:pt x="77303" y="331075"/>
                    <a:pt x="79711" y="323194"/>
                  </a:cubicBezTo>
                  <a:lnTo>
                    <a:pt x="111894" y="210445"/>
                  </a:lnTo>
                  <a:cubicBezTo>
                    <a:pt x="113864" y="203659"/>
                    <a:pt x="111894" y="200374"/>
                    <a:pt x="104013" y="200374"/>
                  </a:cubicBezTo>
                  <a:lnTo>
                    <a:pt x="8122" y="200374"/>
                  </a:lnTo>
                  <a:cubicBezTo>
                    <a:pt x="21" y="200374"/>
                    <a:pt x="-2169" y="197090"/>
                    <a:pt x="458" y="189647"/>
                  </a:cubicBezTo>
                  <a:lnTo>
                    <a:pt x="64824" y="7497"/>
                  </a:lnTo>
                  <a:cubicBezTo>
                    <a:pt x="66795" y="1805"/>
                    <a:pt x="68327" y="929"/>
                    <a:pt x="74238" y="929"/>
                  </a:cubicBezTo>
                  <a:close/>
                </a:path>
              </a:pathLst>
            </a:custGeom>
            <a:solidFill>
              <a:srgbClr val="F3792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29"/>
            <p:cNvSpPr/>
            <p:nvPr/>
          </p:nvSpPr>
          <p:spPr>
            <a:xfrm>
              <a:off x="4922789" y="3713461"/>
              <a:ext cx="93038" cy="130984"/>
            </a:xfrm>
            <a:custGeom>
              <a:avLst/>
              <a:gdLst/>
              <a:ahLst/>
              <a:cxnLst/>
              <a:rect l="l" t="t" r="r" b="b"/>
              <a:pathLst>
                <a:path w="248718" h="350161" extrusionOk="0">
                  <a:moveTo>
                    <a:pt x="133787" y="-384"/>
                  </a:moveTo>
                  <a:lnTo>
                    <a:pt x="193774" y="-384"/>
                  </a:lnTo>
                  <a:cubicBezTo>
                    <a:pt x="196751" y="-844"/>
                    <a:pt x="199707" y="425"/>
                    <a:pt x="201436" y="2900"/>
                  </a:cubicBezTo>
                  <a:cubicBezTo>
                    <a:pt x="202947" y="5308"/>
                    <a:pt x="202947" y="8373"/>
                    <a:pt x="201436" y="10781"/>
                  </a:cubicBezTo>
                  <a:cubicBezTo>
                    <a:pt x="178821" y="48875"/>
                    <a:pt x="156184" y="86969"/>
                    <a:pt x="133568" y="125063"/>
                  </a:cubicBezTo>
                  <a:cubicBezTo>
                    <a:pt x="132035" y="127690"/>
                    <a:pt x="130503" y="130317"/>
                    <a:pt x="132255" y="133382"/>
                  </a:cubicBezTo>
                  <a:cubicBezTo>
                    <a:pt x="134006" y="136447"/>
                    <a:pt x="137289" y="136885"/>
                    <a:pt x="140355" y="136885"/>
                  </a:cubicBezTo>
                  <a:lnTo>
                    <a:pt x="239749" y="136885"/>
                  </a:lnTo>
                  <a:cubicBezTo>
                    <a:pt x="241806" y="136775"/>
                    <a:pt x="243843" y="137213"/>
                    <a:pt x="245660" y="138198"/>
                  </a:cubicBezTo>
                  <a:cubicBezTo>
                    <a:pt x="248945" y="140388"/>
                    <a:pt x="248945" y="144328"/>
                    <a:pt x="245660" y="148050"/>
                  </a:cubicBezTo>
                  <a:lnTo>
                    <a:pt x="208661" y="191836"/>
                  </a:lnTo>
                  <a:lnTo>
                    <a:pt x="78616" y="345087"/>
                  </a:lnTo>
                  <a:cubicBezTo>
                    <a:pt x="77851" y="346204"/>
                    <a:pt x="76974" y="347233"/>
                    <a:pt x="75989" y="348152"/>
                  </a:cubicBezTo>
                  <a:lnTo>
                    <a:pt x="73143" y="349685"/>
                  </a:lnTo>
                  <a:cubicBezTo>
                    <a:pt x="73143" y="348590"/>
                    <a:pt x="73143" y="347277"/>
                    <a:pt x="73143" y="346401"/>
                  </a:cubicBezTo>
                  <a:cubicBezTo>
                    <a:pt x="75114" y="338738"/>
                    <a:pt x="77303" y="331075"/>
                    <a:pt x="79711" y="323194"/>
                  </a:cubicBezTo>
                  <a:lnTo>
                    <a:pt x="111894" y="210445"/>
                  </a:lnTo>
                  <a:cubicBezTo>
                    <a:pt x="113864" y="203659"/>
                    <a:pt x="111894" y="200374"/>
                    <a:pt x="104013" y="200374"/>
                  </a:cubicBezTo>
                  <a:lnTo>
                    <a:pt x="8122" y="200374"/>
                  </a:lnTo>
                  <a:cubicBezTo>
                    <a:pt x="21" y="200374"/>
                    <a:pt x="-2169" y="197090"/>
                    <a:pt x="458" y="189647"/>
                  </a:cubicBezTo>
                  <a:lnTo>
                    <a:pt x="64824" y="7497"/>
                  </a:lnTo>
                  <a:cubicBezTo>
                    <a:pt x="66795" y="1805"/>
                    <a:pt x="68327" y="929"/>
                    <a:pt x="74238" y="929"/>
                  </a:cubicBezTo>
                  <a:close/>
                </a:path>
              </a:pathLst>
            </a:custGeom>
            <a:solidFill>
              <a:srgbClr val="94949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29"/>
            <p:cNvSpPr/>
            <p:nvPr/>
          </p:nvSpPr>
          <p:spPr>
            <a:xfrm>
              <a:off x="4402089" y="3929361"/>
              <a:ext cx="93038" cy="130984"/>
            </a:xfrm>
            <a:custGeom>
              <a:avLst/>
              <a:gdLst/>
              <a:ahLst/>
              <a:cxnLst/>
              <a:rect l="l" t="t" r="r" b="b"/>
              <a:pathLst>
                <a:path w="248718" h="350161" extrusionOk="0">
                  <a:moveTo>
                    <a:pt x="133787" y="-384"/>
                  </a:moveTo>
                  <a:lnTo>
                    <a:pt x="193774" y="-384"/>
                  </a:lnTo>
                  <a:cubicBezTo>
                    <a:pt x="196751" y="-844"/>
                    <a:pt x="199707" y="425"/>
                    <a:pt x="201436" y="2900"/>
                  </a:cubicBezTo>
                  <a:cubicBezTo>
                    <a:pt x="202947" y="5308"/>
                    <a:pt x="202947" y="8373"/>
                    <a:pt x="201436" y="10781"/>
                  </a:cubicBezTo>
                  <a:cubicBezTo>
                    <a:pt x="178821" y="48875"/>
                    <a:pt x="156184" y="86969"/>
                    <a:pt x="133568" y="125063"/>
                  </a:cubicBezTo>
                  <a:cubicBezTo>
                    <a:pt x="132035" y="127690"/>
                    <a:pt x="130503" y="130317"/>
                    <a:pt x="132255" y="133382"/>
                  </a:cubicBezTo>
                  <a:cubicBezTo>
                    <a:pt x="134006" y="136447"/>
                    <a:pt x="137289" y="136885"/>
                    <a:pt x="140355" y="136885"/>
                  </a:cubicBezTo>
                  <a:lnTo>
                    <a:pt x="239749" y="136885"/>
                  </a:lnTo>
                  <a:cubicBezTo>
                    <a:pt x="241806" y="136775"/>
                    <a:pt x="243843" y="137213"/>
                    <a:pt x="245660" y="138198"/>
                  </a:cubicBezTo>
                  <a:cubicBezTo>
                    <a:pt x="248945" y="140388"/>
                    <a:pt x="248945" y="144328"/>
                    <a:pt x="245660" y="148050"/>
                  </a:cubicBezTo>
                  <a:lnTo>
                    <a:pt x="208661" y="191836"/>
                  </a:lnTo>
                  <a:lnTo>
                    <a:pt x="78616" y="345087"/>
                  </a:lnTo>
                  <a:cubicBezTo>
                    <a:pt x="77851" y="346204"/>
                    <a:pt x="76974" y="347233"/>
                    <a:pt x="75989" y="348152"/>
                  </a:cubicBezTo>
                  <a:lnTo>
                    <a:pt x="73143" y="349685"/>
                  </a:lnTo>
                  <a:cubicBezTo>
                    <a:pt x="73143" y="348590"/>
                    <a:pt x="73143" y="347277"/>
                    <a:pt x="73143" y="346401"/>
                  </a:cubicBezTo>
                  <a:cubicBezTo>
                    <a:pt x="75114" y="338738"/>
                    <a:pt x="77303" y="331075"/>
                    <a:pt x="79711" y="323194"/>
                  </a:cubicBezTo>
                  <a:lnTo>
                    <a:pt x="111894" y="210445"/>
                  </a:lnTo>
                  <a:cubicBezTo>
                    <a:pt x="113864" y="203659"/>
                    <a:pt x="111894" y="200374"/>
                    <a:pt x="104013" y="200374"/>
                  </a:cubicBezTo>
                  <a:lnTo>
                    <a:pt x="8122" y="200374"/>
                  </a:lnTo>
                  <a:cubicBezTo>
                    <a:pt x="21" y="200374"/>
                    <a:pt x="-2169" y="197090"/>
                    <a:pt x="458" y="189647"/>
                  </a:cubicBezTo>
                  <a:lnTo>
                    <a:pt x="64824" y="7497"/>
                  </a:lnTo>
                  <a:cubicBezTo>
                    <a:pt x="66795" y="1805"/>
                    <a:pt x="68327" y="929"/>
                    <a:pt x="74238" y="929"/>
                  </a:cubicBezTo>
                  <a:close/>
                </a:path>
              </a:pathLst>
            </a:custGeom>
            <a:solidFill>
              <a:srgbClr val="F3792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p29"/>
            <p:cNvSpPr/>
            <p:nvPr/>
          </p:nvSpPr>
          <p:spPr>
            <a:xfrm>
              <a:off x="4472267" y="3645211"/>
              <a:ext cx="45719" cy="64365"/>
            </a:xfrm>
            <a:custGeom>
              <a:avLst/>
              <a:gdLst/>
              <a:ahLst/>
              <a:cxnLst/>
              <a:rect l="l" t="t" r="r" b="b"/>
              <a:pathLst>
                <a:path w="248718" h="350161" extrusionOk="0">
                  <a:moveTo>
                    <a:pt x="133787" y="-384"/>
                  </a:moveTo>
                  <a:lnTo>
                    <a:pt x="193774" y="-384"/>
                  </a:lnTo>
                  <a:cubicBezTo>
                    <a:pt x="196751" y="-844"/>
                    <a:pt x="199707" y="425"/>
                    <a:pt x="201436" y="2900"/>
                  </a:cubicBezTo>
                  <a:cubicBezTo>
                    <a:pt x="202947" y="5308"/>
                    <a:pt x="202947" y="8373"/>
                    <a:pt x="201436" y="10781"/>
                  </a:cubicBezTo>
                  <a:cubicBezTo>
                    <a:pt x="178821" y="48875"/>
                    <a:pt x="156184" y="86969"/>
                    <a:pt x="133568" y="125063"/>
                  </a:cubicBezTo>
                  <a:cubicBezTo>
                    <a:pt x="132035" y="127690"/>
                    <a:pt x="130503" y="130317"/>
                    <a:pt x="132255" y="133382"/>
                  </a:cubicBezTo>
                  <a:cubicBezTo>
                    <a:pt x="134006" y="136447"/>
                    <a:pt x="137289" y="136885"/>
                    <a:pt x="140355" y="136885"/>
                  </a:cubicBezTo>
                  <a:lnTo>
                    <a:pt x="239749" y="136885"/>
                  </a:lnTo>
                  <a:cubicBezTo>
                    <a:pt x="241806" y="136775"/>
                    <a:pt x="243843" y="137213"/>
                    <a:pt x="245660" y="138198"/>
                  </a:cubicBezTo>
                  <a:cubicBezTo>
                    <a:pt x="248945" y="140388"/>
                    <a:pt x="248945" y="144328"/>
                    <a:pt x="245660" y="148050"/>
                  </a:cubicBezTo>
                  <a:lnTo>
                    <a:pt x="208661" y="191836"/>
                  </a:lnTo>
                  <a:lnTo>
                    <a:pt x="78616" y="345087"/>
                  </a:lnTo>
                  <a:cubicBezTo>
                    <a:pt x="77851" y="346204"/>
                    <a:pt x="76974" y="347233"/>
                    <a:pt x="75989" y="348152"/>
                  </a:cubicBezTo>
                  <a:lnTo>
                    <a:pt x="73143" y="349685"/>
                  </a:lnTo>
                  <a:cubicBezTo>
                    <a:pt x="73143" y="348590"/>
                    <a:pt x="73143" y="347277"/>
                    <a:pt x="73143" y="346401"/>
                  </a:cubicBezTo>
                  <a:cubicBezTo>
                    <a:pt x="75114" y="338738"/>
                    <a:pt x="77303" y="331075"/>
                    <a:pt x="79711" y="323194"/>
                  </a:cubicBezTo>
                  <a:lnTo>
                    <a:pt x="111894" y="210445"/>
                  </a:lnTo>
                  <a:cubicBezTo>
                    <a:pt x="113864" y="203659"/>
                    <a:pt x="111894" y="200374"/>
                    <a:pt x="104013" y="200374"/>
                  </a:cubicBezTo>
                  <a:lnTo>
                    <a:pt x="8122" y="200374"/>
                  </a:lnTo>
                  <a:cubicBezTo>
                    <a:pt x="21" y="200374"/>
                    <a:pt x="-2169" y="197090"/>
                    <a:pt x="458" y="189647"/>
                  </a:cubicBezTo>
                  <a:lnTo>
                    <a:pt x="64824" y="7497"/>
                  </a:lnTo>
                  <a:cubicBezTo>
                    <a:pt x="66795" y="1805"/>
                    <a:pt x="68327" y="929"/>
                    <a:pt x="74238" y="929"/>
                  </a:cubicBezTo>
                  <a:close/>
                </a:path>
              </a:pathLst>
            </a:custGeom>
            <a:solidFill>
              <a:srgbClr val="94949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29"/>
            <p:cNvSpPr/>
            <p:nvPr/>
          </p:nvSpPr>
          <p:spPr>
            <a:xfrm>
              <a:off x="4929467" y="4211948"/>
              <a:ext cx="45719" cy="64365"/>
            </a:xfrm>
            <a:custGeom>
              <a:avLst/>
              <a:gdLst/>
              <a:ahLst/>
              <a:cxnLst/>
              <a:rect l="l" t="t" r="r" b="b"/>
              <a:pathLst>
                <a:path w="248718" h="350161" extrusionOk="0">
                  <a:moveTo>
                    <a:pt x="133787" y="-384"/>
                  </a:moveTo>
                  <a:lnTo>
                    <a:pt x="193774" y="-384"/>
                  </a:lnTo>
                  <a:cubicBezTo>
                    <a:pt x="196751" y="-844"/>
                    <a:pt x="199707" y="425"/>
                    <a:pt x="201436" y="2900"/>
                  </a:cubicBezTo>
                  <a:cubicBezTo>
                    <a:pt x="202947" y="5308"/>
                    <a:pt x="202947" y="8373"/>
                    <a:pt x="201436" y="10781"/>
                  </a:cubicBezTo>
                  <a:cubicBezTo>
                    <a:pt x="178821" y="48875"/>
                    <a:pt x="156184" y="86969"/>
                    <a:pt x="133568" y="125063"/>
                  </a:cubicBezTo>
                  <a:cubicBezTo>
                    <a:pt x="132035" y="127690"/>
                    <a:pt x="130503" y="130317"/>
                    <a:pt x="132255" y="133382"/>
                  </a:cubicBezTo>
                  <a:cubicBezTo>
                    <a:pt x="134006" y="136447"/>
                    <a:pt x="137289" y="136885"/>
                    <a:pt x="140355" y="136885"/>
                  </a:cubicBezTo>
                  <a:lnTo>
                    <a:pt x="239749" y="136885"/>
                  </a:lnTo>
                  <a:cubicBezTo>
                    <a:pt x="241806" y="136775"/>
                    <a:pt x="243843" y="137213"/>
                    <a:pt x="245660" y="138198"/>
                  </a:cubicBezTo>
                  <a:cubicBezTo>
                    <a:pt x="248945" y="140388"/>
                    <a:pt x="248945" y="144328"/>
                    <a:pt x="245660" y="148050"/>
                  </a:cubicBezTo>
                  <a:lnTo>
                    <a:pt x="208661" y="191836"/>
                  </a:lnTo>
                  <a:lnTo>
                    <a:pt x="78616" y="345087"/>
                  </a:lnTo>
                  <a:cubicBezTo>
                    <a:pt x="77851" y="346204"/>
                    <a:pt x="76974" y="347233"/>
                    <a:pt x="75989" y="348152"/>
                  </a:cubicBezTo>
                  <a:lnTo>
                    <a:pt x="73143" y="349685"/>
                  </a:lnTo>
                  <a:cubicBezTo>
                    <a:pt x="73143" y="348590"/>
                    <a:pt x="73143" y="347277"/>
                    <a:pt x="73143" y="346401"/>
                  </a:cubicBezTo>
                  <a:cubicBezTo>
                    <a:pt x="75114" y="338738"/>
                    <a:pt x="77303" y="331075"/>
                    <a:pt x="79711" y="323194"/>
                  </a:cubicBezTo>
                  <a:lnTo>
                    <a:pt x="111894" y="210445"/>
                  </a:lnTo>
                  <a:cubicBezTo>
                    <a:pt x="113864" y="203659"/>
                    <a:pt x="111894" y="200374"/>
                    <a:pt x="104013" y="200374"/>
                  </a:cubicBezTo>
                  <a:lnTo>
                    <a:pt x="8122" y="200374"/>
                  </a:lnTo>
                  <a:cubicBezTo>
                    <a:pt x="21" y="200374"/>
                    <a:pt x="-2169" y="197090"/>
                    <a:pt x="458" y="189647"/>
                  </a:cubicBezTo>
                  <a:lnTo>
                    <a:pt x="64824" y="7497"/>
                  </a:lnTo>
                  <a:cubicBezTo>
                    <a:pt x="66795" y="1805"/>
                    <a:pt x="68327" y="929"/>
                    <a:pt x="74238" y="929"/>
                  </a:cubicBezTo>
                  <a:close/>
                </a:path>
              </a:pathLst>
            </a:custGeom>
            <a:solidFill>
              <a:srgbClr val="F3792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29"/>
            <p:cNvSpPr/>
            <p:nvPr/>
          </p:nvSpPr>
          <p:spPr>
            <a:xfrm>
              <a:off x="7810779" y="3592823"/>
              <a:ext cx="45719" cy="64365"/>
            </a:xfrm>
            <a:custGeom>
              <a:avLst/>
              <a:gdLst/>
              <a:ahLst/>
              <a:cxnLst/>
              <a:rect l="l" t="t" r="r" b="b"/>
              <a:pathLst>
                <a:path w="248718" h="350161" extrusionOk="0">
                  <a:moveTo>
                    <a:pt x="133787" y="-384"/>
                  </a:moveTo>
                  <a:lnTo>
                    <a:pt x="193774" y="-384"/>
                  </a:lnTo>
                  <a:cubicBezTo>
                    <a:pt x="196751" y="-844"/>
                    <a:pt x="199707" y="425"/>
                    <a:pt x="201436" y="2900"/>
                  </a:cubicBezTo>
                  <a:cubicBezTo>
                    <a:pt x="202947" y="5308"/>
                    <a:pt x="202947" y="8373"/>
                    <a:pt x="201436" y="10781"/>
                  </a:cubicBezTo>
                  <a:cubicBezTo>
                    <a:pt x="178821" y="48875"/>
                    <a:pt x="156184" y="86969"/>
                    <a:pt x="133568" y="125063"/>
                  </a:cubicBezTo>
                  <a:cubicBezTo>
                    <a:pt x="132035" y="127690"/>
                    <a:pt x="130503" y="130317"/>
                    <a:pt x="132255" y="133382"/>
                  </a:cubicBezTo>
                  <a:cubicBezTo>
                    <a:pt x="134006" y="136447"/>
                    <a:pt x="137289" y="136885"/>
                    <a:pt x="140355" y="136885"/>
                  </a:cubicBezTo>
                  <a:lnTo>
                    <a:pt x="239749" y="136885"/>
                  </a:lnTo>
                  <a:cubicBezTo>
                    <a:pt x="241806" y="136775"/>
                    <a:pt x="243843" y="137213"/>
                    <a:pt x="245660" y="138198"/>
                  </a:cubicBezTo>
                  <a:cubicBezTo>
                    <a:pt x="248945" y="140388"/>
                    <a:pt x="248945" y="144328"/>
                    <a:pt x="245660" y="148050"/>
                  </a:cubicBezTo>
                  <a:lnTo>
                    <a:pt x="208661" y="191836"/>
                  </a:lnTo>
                  <a:lnTo>
                    <a:pt x="78616" y="345087"/>
                  </a:lnTo>
                  <a:cubicBezTo>
                    <a:pt x="77851" y="346204"/>
                    <a:pt x="76974" y="347233"/>
                    <a:pt x="75989" y="348152"/>
                  </a:cubicBezTo>
                  <a:lnTo>
                    <a:pt x="73143" y="349685"/>
                  </a:lnTo>
                  <a:cubicBezTo>
                    <a:pt x="73143" y="348590"/>
                    <a:pt x="73143" y="347277"/>
                    <a:pt x="73143" y="346401"/>
                  </a:cubicBezTo>
                  <a:cubicBezTo>
                    <a:pt x="75114" y="338738"/>
                    <a:pt x="77303" y="331075"/>
                    <a:pt x="79711" y="323194"/>
                  </a:cubicBezTo>
                  <a:lnTo>
                    <a:pt x="111894" y="210445"/>
                  </a:lnTo>
                  <a:cubicBezTo>
                    <a:pt x="113864" y="203659"/>
                    <a:pt x="111894" y="200374"/>
                    <a:pt x="104013" y="200374"/>
                  </a:cubicBezTo>
                  <a:lnTo>
                    <a:pt x="8122" y="200374"/>
                  </a:lnTo>
                  <a:cubicBezTo>
                    <a:pt x="21" y="200374"/>
                    <a:pt x="-2169" y="197090"/>
                    <a:pt x="458" y="189647"/>
                  </a:cubicBezTo>
                  <a:lnTo>
                    <a:pt x="64824" y="7497"/>
                  </a:lnTo>
                  <a:cubicBezTo>
                    <a:pt x="66795" y="1805"/>
                    <a:pt x="68327" y="929"/>
                    <a:pt x="74238" y="929"/>
                  </a:cubicBezTo>
                  <a:close/>
                </a:path>
              </a:pathLst>
            </a:custGeom>
            <a:solidFill>
              <a:srgbClr val="94949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" name="Seta: para Baixo 10">
            <a:extLst>
              <a:ext uri="{FF2B5EF4-FFF2-40B4-BE49-F238E27FC236}">
                <a16:creationId xmlns:a16="http://schemas.microsoft.com/office/drawing/2014/main" xmlns="" id="{873638AC-58E9-8274-C6B2-38D6BA29B5A5}"/>
              </a:ext>
            </a:extLst>
          </p:cNvPr>
          <p:cNvSpPr/>
          <p:nvPr/>
        </p:nvSpPr>
        <p:spPr>
          <a:xfrm>
            <a:off x="6364695" y="2871685"/>
            <a:ext cx="406407" cy="658041"/>
          </a:xfrm>
          <a:prstGeom prst="downArrow">
            <a:avLst>
              <a:gd name="adj1" fmla="val 73238"/>
              <a:gd name="adj2" fmla="val 35719"/>
            </a:avLst>
          </a:prstGeom>
          <a:gradFill>
            <a:gsLst>
              <a:gs pos="0">
                <a:srgbClr val="F4782B">
                  <a:alpha val="0"/>
                </a:srgbClr>
              </a:gs>
              <a:gs pos="100000">
                <a:srgbClr val="F4782B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Google Shape;381;p29">
            <a:extLst>
              <a:ext uri="{FF2B5EF4-FFF2-40B4-BE49-F238E27FC236}">
                <a16:creationId xmlns:a16="http://schemas.microsoft.com/office/drawing/2014/main" xmlns="" id="{17FD8FCB-3786-1B44-17B2-8084303F94AF}"/>
              </a:ext>
            </a:extLst>
          </p:cNvPr>
          <p:cNvSpPr txBox="1"/>
          <p:nvPr/>
        </p:nvSpPr>
        <p:spPr>
          <a:xfrm>
            <a:off x="2387163" y="3777561"/>
            <a:ext cx="183920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DISTRIBUIÇÃO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75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1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75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37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0" dur="75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37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6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F68BD878-2020-C8AD-4CA3-48EC410EB9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333" t="20296" r="1750" b="9481"/>
          <a:stretch/>
        </p:blipFill>
        <p:spPr>
          <a:xfrm>
            <a:off x="213360" y="369000"/>
            <a:ext cx="11978640" cy="648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746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Rectangle 256">
            <a:extLst>
              <a:ext uri="{FF2B5EF4-FFF2-40B4-BE49-F238E27FC236}">
                <a16:creationId xmlns:a16="http://schemas.microsoft.com/office/drawing/2014/main" xmlns="" id="{A7AE9375-4664-4DB2-922D-2782A6E439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59" name="Straight Connector 258">
            <a:extLst>
              <a:ext uri="{FF2B5EF4-FFF2-40B4-BE49-F238E27FC236}">
                <a16:creationId xmlns:a16="http://schemas.microsoft.com/office/drawing/2014/main" xmlns="" id="{EE504C98-6397-41C1-A8D8-2D9C4ED307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126210" y="2026340"/>
            <a:ext cx="522093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ixaDeTexto 38">
            <a:extLst>
              <a:ext uri="{FF2B5EF4-FFF2-40B4-BE49-F238E27FC236}">
                <a16:creationId xmlns:a16="http://schemas.microsoft.com/office/drawing/2014/main" xmlns="" id="{3A27D185-8065-BDE6-968C-A2BC5A858103}"/>
              </a:ext>
            </a:extLst>
          </p:cNvPr>
          <p:cNvSpPr txBox="1"/>
          <p:nvPr/>
        </p:nvSpPr>
        <p:spPr>
          <a:xfrm>
            <a:off x="500062" y="2945644"/>
            <a:ext cx="11191875" cy="47793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</a:rPr>
              <a:t>A PEC NÃO DETERMINA UM REGIME DIFERENCIADO PARA ESSE SETOR DE</a:t>
            </a:r>
            <a:r>
              <a:rPr lang="pt-BR" sz="4400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 ELOS TÃO COMPLEXOS. SEM ISSO, NÃO HÁ SEGURANÇA DE TRIBUTAÇÃO ADEQUADA.</a:t>
            </a:r>
            <a:endParaRPr kumimoji="0" lang="pt-BR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alibri" panose="020F0502020204030204"/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alibri" panose="020F0502020204030204"/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alibri" panose="020F0502020204030204"/>
            </a:endParaRPr>
          </a:p>
          <a:p>
            <a:pPr marL="74295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alibri" panose="020F0502020204030204"/>
            </a:endParaRPr>
          </a:p>
          <a:p>
            <a:pPr marL="74295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alibri" panose="020F0502020204030204"/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alibri" panose="020F0502020204030204"/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xmlns="" id="{9DD005C1-8C51-42D6-9BEE-B9B8384974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2" name="Google Shape;252;p4" descr="Ícone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b="23680"/>
          <a:stretch/>
        </p:blipFill>
        <p:spPr>
          <a:xfrm>
            <a:off x="10985031" y="213696"/>
            <a:ext cx="987867" cy="8208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B2F4A6A2-E8C2-2E5F-7D01-FCA7EA4BE049}"/>
              </a:ext>
            </a:extLst>
          </p:cNvPr>
          <p:cNvSpPr txBox="1"/>
          <p:nvPr/>
        </p:nvSpPr>
        <p:spPr>
          <a:xfrm>
            <a:off x="704850" y="407275"/>
            <a:ext cx="107823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COMPLEXIDADE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prstClr val="white"/>
                </a:solidFill>
                <a:latin typeface="Calibri" panose="020F0502020204030204"/>
              </a:rPr>
              <a:t>COMO GARANTIR ARRECADAÇÃO?</a:t>
            </a:r>
            <a:endParaRPr kumimoji="0" lang="pt-B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0244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Rectangle 256">
            <a:extLst>
              <a:ext uri="{FF2B5EF4-FFF2-40B4-BE49-F238E27FC236}">
                <a16:creationId xmlns:a16="http://schemas.microsoft.com/office/drawing/2014/main" xmlns="" id="{A7AE9375-4664-4DB2-922D-2782A6E439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59" name="Straight Connector 258">
            <a:extLst>
              <a:ext uri="{FF2B5EF4-FFF2-40B4-BE49-F238E27FC236}">
                <a16:creationId xmlns:a16="http://schemas.microsoft.com/office/drawing/2014/main" xmlns="" id="{EE504C98-6397-41C1-A8D8-2D9C4ED307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126210" y="2026340"/>
            <a:ext cx="522093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ixaDeTexto 38">
            <a:extLst>
              <a:ext uri="{FF2B5EF4-FFF2-40B4-BE49-F238E27FC236}">
                <a16:creationId xmlns:a16="http://schemas.microsoft.com/office/drawing/2014/main" xmlns="" id="{3A27D185-8065-BDE6-968C-A2BC5A858103}"/>
              </a:ext>
            </a:extLst>
          </p:cNvPr>
          <p:cNvSpPr txBox="1"/>
          <p:nvPr/>
        </p:nvSpPr>
        <p:spPr>
          <a:xfrm>
            <a:off x="704850" y="1498980"/>
            <a:ext cx="11191875" cy="47793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000" dirty="0">
              <a:solidFill>
                <a:schemeClr val="bg1">
                  <a:lumMod val="95000"/>
                </a:schemeClr>
              </a:solidFill>
              <a:latin typeface="Calibri" panose="020F0502020204030204"/>
            </a:endParaRPr>
          </a:p>
          <a:p>
            <a:pPr algn="ctr"/>
            <a:r>
              <a:rPr lang="pt-BR" sz="6000" dirty="0">
                <a:solidFill>
                  <a:schemeClr val="bg1">
                    <a:lumMod val="95000"/>
                  </a:schemeClr>
                </a:solidFill>
              </a:rPr>
              <a:t> COMPETITIVIDADE </a:t>
            </a:r>
          </a:p>
          <a:p>
            <a:pPr algn="ctr"/>
            <a:r>
              <a:rPr lang="pt-BR" sz="6000" dirty="0">
                <a:solidFill>
                  <a:schemeClr val="bg1">
                    <a:lumMod val="95000"/>
                  </a:schemeClr>
                </a:solidFill>
              </a:rPr>
              <a:t>INVESTIMENTO</a:t>
            </a:r>
          </a:p>
          <a:p>
            <a:pPr algn="ctr"/>
            <a:r>
              <a:rPr lang="pt-BR" sz="6000" dirty="0">
                <a:solidFill>
                  <a:schemeClr val="bg1">
                    <a:lumMod val="95000"/>
                  </a:schemeClr>
                </a:solidFill>
              </a:rPr>
              <a:t>NEOINDUSTRIALIZAÇÃO</a:t>
            </a:r>
          </a:p>
          <a:p>
            <a:pPr algn="ctr"/>
            <a:r>
              <a:rPr lang="pt-BR" sz="6000" dirty="0">
                <a:solidFill>
                  <a:schemeClr val="bg1">
                    <a:lumMod val="95000"/>
                  </a:schemeClr>
                </a:solidFill>
              </a:rPr>
              <a:t>GERAÇÃO DE EMPREGO E RENDA </a:t>
            </a: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74295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74295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E78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xmlns="" id="{9DD005C1-8C51-42D6-9BEE-B9B8384974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2" name="Google Shape;252;p4" descr="Ícone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b="23680"/>
          <a:stretch/>
        </p:blipFill>
        <p:spPr>
          <a:xfrm>
            <a:off x="10985031" y="213696"/>
            <a:ext cx="987867" cy="8208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B2F4A6A2-E8C2-2E5F-7D01-FCA7EA4BE049}"/>
              </a:ext>
            </a:extLst>
          </p:cNvPr>
          <p:cNvSpPr txBox="1"/>
          <p:nvPr/>
        </p:nvSpPr>
        <p:spPr>
          <a:xfrm>
            <a:off x="704850" y="407275"/>
            <a:ext cx="93628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prstClr val="white"/>
                </a:solidFill>
                <a:latin typeface="Calibri" panose="020F0502020204030204"/>
              </a:rPr>
              <a:t>ENERGIA ELÉTRICA É DESENVOLVIMENTO ECONÔMICO</a:t>
            </a:r>
            <a:endParaRPr kumimoji="0" lang="pt-B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8994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</TotalTime>
  <Words>363</Words>
  <Application>Microsoft Office PowerPoint</Application>
  <PresentationFormat>Widescreen</PresentationFormat>
  <Paragraphs>145</Paragraphs>
  <Slides>16</Slides>
  <Notes>12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16</vt:i4>
      </vt:variant>
    </vt:vector>
  </HeadingPairs>
  <TitlesOfParts>
    <vt:vector size="26" baseType="lpstr">
      <vt:lpstr>Arial</vt:lpstr>
      <vt:lpstr>Bebas Neue</vt:lpstr>
      <vt:lpstr>Calibri</vt:lpstr>
      <vt:lpstr>Calibri Light</vt:lpstr>
      <vt:lpstr>Lato</vt:lpstr>
      <vt:lpstr>Montserrat</vt:lpstr>
      <vt:lpstr>Montserrat Black</vt:lpstr>
      <vt:lpstr>Times New Roman</vt:lpstr>
      <vt:lpstr>Tema do Office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Thaissa Garcia</dc:creator>
  <cp:lastModifiedBy>Juliana Soares Amorim</cp:lastModifiedBy>
  <cp:revision>16</cp:revision>
  <dcterms:created xsi:type="dcterms:W3CDTF">2023-08-11T17:56:52Z</dcterms:created>
  <dcterms:modified xsi:type="dcterms:W3CDTF">2023-09-20T16:29:18Z</dcterms:modified>
</cp:coreProperties>
</file>