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2147374989" r:id="rId4"/>
    <p:sldId id="322" r:id="rId5"/>
    <p:sldId id="4645" r:id="rId6"/>
    <p:sldId id="2147374990" r:id="rId7"/>
    <p:sldId id="262" r:id="rId8"/>
    <p:sldId id="2147374987" r:id="rId9"/>
    <p:sldId id="2147374991" r:id="rId10"/>
    <p:sldId id="2147374988" r:id="rId11"/>
    <p:sldId id="2147374985" r:id="rId12"/>
    <p:sldId id="2147374986" r:id="rId13"/>
    <p:sldId id="2147374993" r:id="rId14"/>
    <p:sldId id="2147374994" r:id="rId15"/>
    <p:sldId id="2147374982" r:id="rId16"/>
    <p:sldId id="2147374983" r:id="rId17"/>
    <p:sldId id="41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B1197-B2B5-4842-9752-49DAD09F8C35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D076-8988-4292-A6D3-37F9F64B0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05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78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0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141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57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41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71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94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2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73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01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1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7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EF6771-0D16-E33C-77BB-EDEF3E316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E53511C-D3B6-D47B-11DF-B84E46849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1A82A37-71B9-E472-3CBD-C283AA09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C858388-AA98-3CCE-E2F4-7E665EAB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26B6B82-BBF6-8ED5-F197-78304F35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94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2C933-91B1-30AF-A646-5C5728E1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290BD70-9794-CF9F-2240-F18176243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05DD614-3A7F-D7E0-3CBD-727C7683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FD77451-680A-9687-524F-F91E7EA1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26339D5-A8F6-6AA4-49A2-2AB38032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5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1C50B8D-1C1B-F3A2-AD9D-57B1980AB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8D956CA-E014-5099-54D6-052C0424D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606A65A-3015-FC4B-4185-E660F0EF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11BAE69-17D0-533F-244E-8804FB7C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857C859-A4D4-3CFA-E1EF-CE40A97A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17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F0AB57-5DA2-A5D5-4D69-44B3FDE1A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C6FAE49-590D-5457-E127-559111041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C03762-3064-6811-3599-422240EB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EEC38C4-EAAA-AFF9-9935-F9DC88AA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FF7871-542C-1B37-6202-F900DE48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66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5BF78C-ABBA-30F1-97B1-62D31389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8F1D1DA-56B7-7F35-BC95-2379ED8F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F35B72D-E316-2F33-6DA5-CAB4D570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9E03BF-363B-42E3-3882-C928A223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D4F9FB-F473-AA0C-DD02-938633C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59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B50227-0992-9212-0077-6E04CEDB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73EBE22-9208-8F4D-A7B0-66CCF7C3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CBD1CEB-4D0F-BF1D-BA03-BC50DEFC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FFCCD4A-715D-5655-EE85-B40CBC8C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A7419B5-CC8C-3A24-1C56-F3CE695E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3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29494-2785-D98D-D06D-66668CF3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343431F-ADD3-F596-4ADE-22D905180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4279B1F-6BE1-0CB8-76F1-B16B24680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9891B1A-FDC3-8CD1-787D-476AC4DE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B757300-DFFA-87BE-FDF4-1055E904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897F5E0-A6E1-C41D-8A47-F81DAD1D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2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BACD6A-9CC3-62BA-CB37-96C83396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A4D5106-1545-3D02-F83C-D40E5D1F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7EE991D-9596-AAEE-9C38-0FE045203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DAC805A-429B-A004-3DCD-0BF7CA34F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5CF8036-49C5-2E6C-5934-4D13925EF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8B30E75-9974-2CF1-DA50-F72BA97B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8CC4F54-AB89-2FAA-BA69-0B9E4F82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ED31F87-DA77-9904-186B-4093BF5C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4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724BB-30DC-242B-57C3-897E7E0A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41FF8CD-50BC-B086-2787-9AB5FC42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AADEF49-49D3-0B45-162A-AADFE78C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458A6A8-8620-F148-1E51-AF94C737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01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27C17CF-50A0-0FF5-DDB5-FBFB58FF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30234BE-EC6D-6767-81AC-FAD9EFD5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BAB098-D1FE-16AC-D3EE-876E1E20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68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E5E9C4-6D81-A817-C091-9D0183F6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5DD74B-2577-B7CE-5C60-99F941B2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6FFEE38-BBE1-ED64-232B-1ADC4D5D1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8FBEF7B-1846-CC13-38DF-EEFD6758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130E3A9-5AFD-42FB-1C48-E9490DF0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AFFC0E-6277-D502-D48C-0301416B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9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BE4674-FFA9-9A65-0AF5-156291DD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8745764-8DF4-57C5-1DDF-EC0E9390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14EE81D-F841-E914-C178-6E720AED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0638742-8F8C-8441-0DBE-04E0F02F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AA829B6-5A68-07F2-4974-685869E5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19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9C9EF2-96A1-FEFC-1560-CFA3EABB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F9B3497-8469-437A-6E5F-A46EC8A3E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9E443D6-1A70-096B-57BB-551DE605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6FFB5BE-051D-F3C1-9615-8EE889E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7BB1D6B-2E86-6722-8563-4B15C929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7F2372E-AE21-1528-8115-B0922106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33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DA0963-D1CC-85BB-C8A2-358FD2ED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462053B-C1B2-E7D1-70E5-72BE9365B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327B249-7D6C-E1B6-78BF-9B36C089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D94939C-A367-A8EF-2B71-CCBA0BBC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0F65AD-FF1C-B6B6-E60A-BECB7D67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202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506750E-CE52-AEEF-710D-C6BE81778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9883E4C-8AE5-750D-8138-F3C80D6FE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69C9B71-478D-4527-D13C-3D134A10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7FAD78-C20F-2263-F36C-3388474F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0860A50-696C-5388-57C4-72598FC4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807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14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008B32-8FF6-FF2A-25F4-6B2E4892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40B5801-1B1F-C5F5-0B21-293EBEF4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DAFD2D-ACC9-FCF2-FAFD-84A66E5D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C56047F-DCED-083A-08DD-8A78DEA1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55CA93-E570-FBA7-E17C-CB80060B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AED1F-8143-5036-1271-E8571D76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E08A6FC-FC38-E1D5-8314-36B416BBD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8F7BAFC-E291-AA27-50DB-DFF961A8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EAE59FE-FB64-859B-A263-CFDD5FEA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314C15E-5887-A714-E068-6F57E81F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2777ED0-89BC-315C-E690-27E4AED1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6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785C87-3BB3-B841-50B6-61490BD9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CB5DE96-9C04-4984-F91D-3F7CCA0E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EDEE712-2D0A-E613-99A9-D93488846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ED50E1A-A59B-32D8-9EC8-7224503F0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42B79EC-7873-7A52-54F3-2CFBE189F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D11C48C6-5F30-08A6-C949-56E66B30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3E106E9-954D-2CAA-4AD7-00BCB30D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8984E5E-2B23-3195-FE5F-6DDFB901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40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00DE06-0AF9-BFE1-FF56-3B406EF4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D74078B-64A5-2347-FE90-DC93C38F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7A0CAA7-4BC2-BE57-848E-625AFF95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892AB74-3F3B-D126-0A5C-16FC634C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39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7F22B46-8298-D63A-250A-181FF5EC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C4B8F48-5CE2-78F4-51BC-AEE5CDF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140D22F-1E10-7D50-44DE-3C51F250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0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A1E1B6-BA92-6784-995E-BDF1CD8B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C2F3AE8-82E4-9C8D-9F50-7B37E8E5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07B678D-992D-3FEE-461B-EB14EE52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6459AEA-3382-982E-0C82-D22C7E4D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F7B8D7D-4B3D-74EE-1D7E-1D3A2FE2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7D89425-273D-41DD-85F0-9781A0EC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6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DE574E-B139-68A6-DB51-307EFC8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AF5FD31-9E2D-8EB0-4251-7096C5754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1536068-CA99-C929-E119-281624121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02C75DA-A51D-7014-79DC-7220CB94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B41F6E3-74DE-F023-0B27-F941DE56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A3682BE-5B8A-33D2-1B92-C7A1A60F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3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BF9675E-E41B-5F6A-4D67-4BE4E7CD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40757AE-2637-19E2-1A66-E77EA540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79AB379-A14D-3D8A-A1A5-0A54D3249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8146-4A44-401F-B5BE-485D2EAE0637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A5EA19D-378B-47EE-DDD9-5253CE6D1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308D937-6931-21F7-0ADA-277868A8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40FD-9130-40B0-B534-820FB48C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3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F2CBABD-4CE9-46B2-6E9A-0D38FB6B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E9DA233-2EDB-B721-91A3-1893696C9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F0A05A6-BCA2-52C4-6241-73EC6887E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E14E-9AB0-4B77-963F-FD991CFCFB68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4E7494-6514-5DB6-8440-A5223ED04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120C28-ACEB-F206-7258-770D3B06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4195-C898-4D2B-BA7C-8ADDA4DF3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jpe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jpe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jpe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66;p31">
            <a:extLst>
              <a:ext uri="{FF2B5EF4-FFF2-40B4-BE49-F238E27FC236}">
                <a16:creationId xmlns:a16="http://schemas.microsoft.com/office/drawing/2014/main" xmlns="" id="{B2CA63C5-9E59-EBAA-EB25-E26D75A88FF1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460" y="-570415"/>
            <a:ext cx="6316754" cy="631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6">
            <a:extLst>
              <a:ext uri="{FF2B5EF4-FFF2-40B4-BE49-F238E27FC236}">
                <a16:creationId xmlns:a16="http://schemas.microsoft.com/office/drawing/2014/main" xmlns="" id="{EE5A7B70-1D5E-B0BC-5760-F75045FEC90E}"/>
              </a:ext>
            </a:extLst>
          </p:cNvPr>
          <p:cNvSpPr/>
          <p:nvPr/>
        </p:nvSpPr>
        <p:spPr>
          <a:xfrm>
            <a:off x="-14220" y="2516754"/>
            <a:ext cx="12206219" cy="4369757"/>
          </a:xfrm>
          <a:prstGeom prst="rect">
            <a:avLst/>
          </a:prstGeom>
          <a:gradFill>
            <a:gsLst>
              <a:gs pos="41000">
                <a:srgbClr val="423E3A">
                  <a:alpha val="85000"/>
                </a:srgbClr>
              </a:gs>
              <a:gs pos="0">
                <a:srgbClr val="423E3A">
                  <a:alpha val="0"/>
                </a:srgbClr>
              </a:gs>
              <a:gs pos="100000">
                <a:srgbClr val="423E3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9090588" y="5452145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9CB4E6-1F03-904E-4F40-A73999CBF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207" y="4570009"/>
            <a:ext cx="6054178" cy="1371598"/>
          </a:xfrm>
          <a:prstGeom prst="rect">
            <a:avLst/>
          </a:prstGeom>
        </p:spPr>
      </p:pic>
      <p:sp>
        <p:nvSpPr>
          <p:cNvPr id="15" name="Google Shape;163;p26">
            <a:extLst>
              <a:ext uri="{FF2B5EF4-FFF2-40B4-BE49-F238E27FC236}">
                <a16:creationId xmlns:a16="http://schemas.microsoft.com/office/drawing/2014/main" xmlns="" id="{8A0D0767-A8A2-B122-4A53-8E530DD59D3F}"/>
              </a:ext>
            </a:extLst>
          </p:cNvPr>
          <p:cNvSpPr/>
          <p:nvPr/>
        </p:nvSpPr>
        <p:spPr>
          <a:xfrm>
            <a:off x="-1946944" y="-1312513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xmlns="" id="{DC8ED4F2-97EA-D881-EDE6-182968928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29" y="2826167"/>
            <a:ext cx="12192000" cy="4020921"/>
          </a:xfrm>
          <a:prstGeom prst="rect">
            <a:avLst/>
          </a:prstGeom>
        </p:spPr>
      </p:pic>
      <p:sp>
        <p:nvSpPr>
          <p:cNvPr id="3" name="Google Shape;194;p27">
            <a:extLst>
              <a:ext uri="{FF2B5EF4-FFF2-40B4-BE49-F238E27FC236}">
                <a16:creationId xmlns:a16="http://schemas.microsoft.com/office/drawing/2014/main" xmlns="" id="{2362D90E-8111-4D66-8EFF-51F8F86899B1}"/>
              </a:ext>
            </a:extLst>
          </p:cNvPr>
          <p:cNvSpPr txBox="1"/>
          <p:nvPr/>
        </p:nvSpPr>
        <p:spPr>
          <a:xfrm>
            <a:off x="10051534" y="5655774"/>
            <a:ext cx="251966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A ENERGIA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DO BRASIL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PASSA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POR AQUI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704850" y="149898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4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PODER DE COMPRA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INFORMAÇÃO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EDUCAÇÃO 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SAÚDE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IDH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49" y="426325"/>
            <a:ext cx="10153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ENERGIA ELÉTRICA MELHORA INDICADORES SOCIAIS 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1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704850" y="149898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ECONOMIA VERDE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TRANSIÇÃO ENERGÉTICA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PROTAGONISMO MUNDIAL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SINAL ECONÔMICO CORRETO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49" y="426325"/>
            <a:ext cx="10153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ENERGIA E TRANSIÇÃO ENERGÉTICA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704849" y="1690431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tabLst/>
              <a:defRPr/>
            </a:pPr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“153: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VIII – produção, comercialização ou importação de bens e serviços prejudiciais à saúde ou ao meio ambiente, nos termos da lei.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§6º O imposto previsto no inciso VIII: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“Art. 155: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(...)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§3º À exceção dos impostos de que tratam o inciso II do caput deste artigo e os </a:t>
            </a:r>
            <a:r>
              <a:rPr lang="pt-BR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pt-B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153, I, II e VIII, e 156-A, </a:t>
            </a:r>
            <a:r>
              <a:rPr lang="pt-BR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nenhum outro imposto poderá incidir sobre operações relativas a energia elétrica</a:t>
            </a:r>
            <a:r>
              <a:rPr lang="pt-B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serviços de telecomunicações, derivados de petróleo, combustíveis e minerais do País”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126207" y="211042"/>
            <a:ext cx="1085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RISCOS DE 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AUMENTO DE TRIBUTAÇÃO NA CONTA DE LUZ NA PEC EM RAZÃO DO IMPOSTO SELETIVO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873915" y="1998964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PERMITIR MAIS TRIBUTAÇÃO NA CONTA DE LUZ COM O IMPOSTO SELETIVO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 UM REGIME ESPECÍFICO PARA GARANTIR TRATAMENTO ADEQUADO EM RAZÃO DA COMPLEXIDADE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alínea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f, no art 156-A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126207" y="211042"/>
            <a:ext cx="10858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NOSSA VISÃO: SINAL ADEQUADO, SEM RISCO AOS ENTES TRIBUTANTES  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6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5CA162B-1BBB-232C-A32A-C891A4A874C8}"/>
              </a:ext>
            </a:extLst>
          </p:cNvPr>
          <p:cNvSpPr/>
          <p:nvPr/>
        </p:nvSpPr>
        <p:spPr>
          <a:xfrm>
            <a:off x="0" y="0"/>
            <a:ext cx="12191999" cy="4279900"/>
          </a:xfrm>
          <a:prstGeom prst="rect">
            <a:avLst/>
          </a:prstGeom>
          <a:solidFill>
            <a:srgbClr val="F18D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ABF93BC-34C2-DEE9-1CD5-CEAD28F0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4CAE-891A-4EE0-AC04-5AE16814E9D9}" type="slidenum">
              <a:rPr lang="pt-BR" smtClean="0"/>
              <a:t>14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0E770AD-8AE3-8CD8-1C0E-455F67A78CC9}"/>
              </a:ext>
            </a:extLst>
          </p:cNvPr>
          <p:cNvSpPr txBox="1"/>
          <p:nvPr/>
        </p:nvSpPr>
        <p:spPr>
          <a:xfrm>
            <a:off x="981075" y="405147"/>
            <a:ext cx="52387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0" b="1" dirty="0">
                <a:latin typeface="Bebas Neue" panose="020B0606020202050201" pitchFamily="34" charset="0"/>
              </a:rPr>
              <a:t>FASE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108F303-7C89-C438-5F84-7AD7EEE4DD9A}"/>
              </a:ext>
            </a:extLst>
          </p:cNvPr>
          <p:cNvSpPr txBox="1"/>
          <p:nvPr/>
        </p:nvSpPr>
        <p:spPr>
          <a:xfrm>
            <a:off x="1059181" y="2460056"/>
            <a:ext cx="4559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FÓRUM DAS ASSOCIAÇÕES </a:t>
            </a:r>
          </a:p>
          <a:p>
            <a:r>
              <a:rPr lang="pt-BR" sz="3200" dirty="0"/>
              <a:t>DO </a:t>
            </a:r>
            <a:r>
              <a:rPr lang="pt-BR" sz="3200" b="1" dirty="0"/>
              <a:t>SETOR ELÉTRICO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F2A44D0-CBC4-69CB-EF0A-EAEADC1969B3}"/>
              </a:ext>
            </a:extLst>
          </p:cNvPr>
          <p:cNvSpPr txBox="1"/>
          <p:nvPr/>
        </p:nvSpPr>
        <p:spPr>
          <a:xfrm>
            <a:off x="1104900" y="4500517"/>
            <a:ext cx="59500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32 entidades (geradores, comercializadores, transmissores, distribuidores e consumidores de energia)</a:t>
            </a:r>
          </a:p>
          <a:p>
            <a:endParaRPr lang="pt-BR" sz="1800" dirty="0"/>
          </a:p>
          <a:p>
            <a:r>
              <a:rPr lang="pt-BR" sz="2400" dirty="0"/>
              <a:t>Todos pela energia como centro do desenvolvimento da economia verde e melhoria nos indicadores sociais do País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E5A6B8A-1429-EE4C-0BC0-93115235B3B2}"/>
              </a:ext>
            </a:extLst>
          </p:cNvPr>
          <p:cNvSpPr/>
          <p:nvPr/>
        </p:nvSpPr>
        <p:spPr>
          <a:xfrm>
            <a:off x="1056006" y="4608484"/>
            <a:ext cx="48894" cy="731866"/>
          </a:xfrm>
          <a:prstGeom prst="rect">
            <a:avLst/>
          </a:prstGeom>
          <a:solidFill>
            <a:srgbClr val="F18D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770A665-25EF-1045-BE95-3B0C5CE0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734" y="136525"/>
            <a:ext cx="4763473" cy="661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64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F29DFE1-F93D-3F3A-4F02-A7412D892E7D}"/>
              </a:ext>
            </a:extLst>
          </p:cNvPr>
          <p:cNvSpPr/>
          <p:nvPr/>
        </p:nvSpPr>
        <p:spPr>
          <a:xfrm>
            <a:off x="1" y="0"/>
            <a:ext cx="2379344" cy="6858000"/>
          </a:xfrm>
          <a:prstGeom prst="rect">
            <a:avLst/>
          </a:prstGeom>
          <a:solidFill>
            <a:srgbClr val="F18D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UNICA">
            <a:extLst>
              <a:ext uri="{FF2B5EF4-FFF2-40B4-BE49-F238E27FC236}">
                <a16:creationId xmlns:a16="http://schemas.microsoft.com/office/drawing/2014/main" xmlns="" id="{17B77F70-FB0C-FC11-CEBD-34B8E53A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93" y="5639428"/>
            <a:ext cx="1957504" cy="58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10BEFAE-34B3-ABC3-925D-860613D0E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50" y="3117146"/>
            <a:ext cx="2555338" cy="7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xmlns="" id="{72F38F02-B63C-6DA6-28B7-82A1B6C0D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65" y="5577716"/>
            <a:ext cx="2040162" cy="710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742E6F0-0E55-13F4-F401-E2EF0FB9E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38" y="1446563"/>
            <a:ext cx="1969150" cy="588010"/>
          </a:xfrm>
          <a:prstGeom prst="rect">
            <a:avLst/>
          </a:prstGeom>
          <a:noFill/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F1D3FA52-632D-5CBF-E49A-0DA634ED0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3" y="751203"/>
            <a:ext cx="1167041" cy="51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818DC610-6976-1C85-6B66-80A2C7179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93" y="645729"/>
            <a:ext cx="2745404" cy="651576"/>
          </a:xfrm>
          <a:prstGeom prst="rect">
            <a:avLst/>
          </a:prstGeom>
          <a:noFill/>
        </p:spPr>
      </p:pic>
      <p:pic>
        <p:nvPicPr>
          <p:cNvPr id="13" name="Imagem 12" descr="completa-primaria">
            <a:extLst>
              <a:ext uri="{FF2B5EF4-FFF2-40B4-BE49-F238E27FC236}">
                <a16:creationId xmlns:a16="http://schemas.microsoft.com/office/drawing/2014/main" xmlns="" id="{F92B106D-E555-F242-8C29-1984B0B2C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63" y="756795"/>
            <a:ext cx="2190076" cy="45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xmlns="" id="{47AD46DF-9339-1C19-6931-666535337A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4198"/>
          <a:stretch/>
        </p:blipFill>
        <p:spPr bwMode="auto">
          <a:xfrm>
            <a:off x="3552785" y="1442997"/>
            <a:ext cx="1601967" cy="591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14D110D-782B-011C-1A12-51A7DB0F57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84" y="1284961"/>
            <a:ext cx="1071854" cy="9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63C122B1-A87F-71E4-E841-27BD74D69E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95" y="752211"/>
            <a:ext cx="1930363" cy="51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6C8D5029-5467-E251-A13C-3050AAFD8C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98" y="2170078"/>
            <a:ext cx="1494500" cy="78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Resultado de imagem para abiogas">
            <a:extLst>
              <a:ext uri="{FF2B5EF4-FFF2-40B4-BE49-F238E27FC236}">
                <a16:creationId xmlns:a16="http://schemas.microsoft.com/office/drawing/2014/main" xmlns="" id="{4EEEC3E7-88CC-7382-B8FD-3344B0DA6A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15186" r="6514" b="15555"/>
          <a:stretch>
            <a:fillRect/>
          </a:stretch>
        </p:blipFill>
        <p:spPr bwMode="auto">
          <a:xfrm>
            <a:off x="8708445" y="2374163"/>
            <a:ext cx="1489033" cy="61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F9FE6A52-D53B-5678-F532-DD6AF35373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21" y="2992084"/>
            <a:ext cx="1964530" cy="8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07B1780E-B67C-14EB-92A6-2F281EFFD28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9650"/>
          <a:stretch/>
        </p:blipFill>
        <p:spPr bwMode="auto">
          <a:xfrm>
            <a:off x="2712194" y="2192688"/>
            <a:ext cx="1503286" cy="701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m 20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056A3DC4-8C27-B5E5-DD59-509F5534E4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8" y="2261945"/>
            <a:ext cx="1601967" cy="680426"/>
          </a:xfrm>
          <a:prstGeom prst="rect">
            <a:avLst/>
          </a:prstGeom>
          <a:noFill/>
        </p:spPr>
      </p:pic>
      <p:pic>
        <p:nvPicPr>
          <p:cNvPr id="22" name="Imagem 21" descr="ABIAPE">
            <a:extLst>
              <a:ext uri="{FF2B5EF4-FFF2-40B4-BE49-F238E27FC236}">
                <a16:creationId xmlns:a16="http://schemas.microsoft.com/office/drawing/2014/main" xmlns="" id="{0B5B505B-B8E9-C976-5C58-4FED360920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83" y="2349114"/>
            <a:ext cx="2611650" cy="66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5A83D61C-67BC-ADB7-2795-7034B91A8F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1" y="5567995"/>
            <a:ext cx="1821488" cy="605245"/>
          </a:xfrm>
          <a:prstGeom prst="rect">
            <a:avLst/>
          </a:prstGeom>
          <a:noFill/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701BCF97-DBBC-A832-DAAC-4BFEC650A6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23" y="5589346"/>
            <a:ext cx="2379344" cy="637425"/>
          </a:xfrm>
          <a:prstGeom prst="rect">
            <a:avLst/>
          </a:prstGeom>
          <a:noFill/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38EF3215-242A-DED3-6A3C-6938CFE208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39" y="4817267"/>
            <a:ext cx="1594343" cy="45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3DD4A8C4-97AB-DCEA-92DB-CDAB5CBB19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81" y="4682768"/>
            <a:ext cx="1473108" cy="66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m 26" descr="novo logo_anace (002)">
            <a:extLst>
              <a:ext uri="{FF2B5EF4-FFF2-40B4-BE49-F238E27FC236}">
                <a16:creationId xmlns:a16="http://schemas.microsoft.com/office/drawing/2014/main" xmlns="" id="{91C01A01-DD5C-559E-039C-238EBDBA7A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72" y="4747953"/>
            <a:ext cx="1646673" cy="60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32DCF3EC-05AA-1A0D-E740-50587784476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b="9553"/>
          <a:stretch/>
        </p:blipFill>
        <p:spPr bwMode="auto">
          <a:xfrm>
            <a:off x="4540456" y="4789488"/>
            <a:ext cx="2150282" cy="53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B8D6430A-8156-AB24-2CAE-9BE9C9D05A6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15" y="4764784"/>
            <a:ext cx="1705680" cy="65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2876781C-4B30-CC9E-ECC0-DF5416D349A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31" y="3923321"/>
            <a:ext cx="2226432" cy="58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m 30" descr="Abrapch | AssociaÃ§Ã£o Brasileira de Pequenas Centrais HidrelÃ©tricas e Central Geradora HidrelÃ©trica">
            <a:extLst>
              <a:ext uri="{FF2B5EF4-FFF2-40B4-BE49-F238E27FC236}">
                <a16:creationId xmlns:a16="http://schemas.microsoft.com/office/drawing/2014/main" xmlns="" id="{37A39CCE-027A-B438-6F1B-1598D1D187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56" y="3883016"/>
            <a:ext cx="1156164" cy="58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D4E82710-CBC8-BB3B-0736-0DF580CC524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58" y="3954718"/>
            <a:ext cx="1646673" cy="7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20915713-5C03-A48B-704B-C2AD8A6CB32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51" y="3949985"/>
            <a:ext cx="2067087" cy="6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76F2FA12-DAFD-617C-0AB3-886C8CD10AD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61" y="3817146"/>
            <a:ext cx="1610807" cy="813764"/>
          </a:xfrm>
          <a:prstGeom prst="rect">
            <a:avLst/>
          </a:prstGeom>
          <a:noFill/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D3AAFD71-48A7-B2EE-8FF1-9AC2ABB1A00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33" y="3022353"/>
            <a:ext cx="973568" cy="78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BE40C567-D390-4965-20F2-E3BAE47FA7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5" y="3004332"/>
            <a:ext cx="1267960" cy="81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44C8D02-51C8-34FD-33FE-80239573E29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58" y="1434091"/>
            <a:ext cx="2464135" cy="606197"/>
          </a:xfrm>
          <a:prstGeom prst="rect">
            <a:avLst/>
          </a:prstGeom>
          <a:noFill/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4DD8B7EC-2608-D2C8-0118-7A58DD0FEBB6}"/>
              </a:ext>
            </a:extLst>
          </p:cNvPr>
          <p:cNvSpPr txBox="1"/>
          <p:nvPr/>
        </p:nvSpPr>
        <p:spPr>
          <a:xfrm>
            <a:off x="-25243" y="2448559"/>
            <a:ext cx="23793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Bebas Neue" panose="020B0606020202050201" pitchFamily="34" charset="0"/>
              </a:rPr>
              <a:t>ENTIDADES</a:t>
            </a:r>
          </a:p>
          <a:p>
            <a:pPr algn="ctr"/>
            <a:r>
              <a:rPr lang="pt-BR" sz="3200" dirty="0">
                <a:latin typeface="Bebas Neue" panose="020B0606020202050201" pitchFamily="34" charset="0"/>
              </a:rPr>
              <a:t>QUE</a:t>
            </a:r>
          </a:p>
          <a:p>
            <a:pPr algn="ctr"/>
            <a:r>
              <a:rPr lang="pt-BR" sz="3200" dirty="0">
                <a:latin typeface="Bebas Neue" panose="020B0606020202050201" pitchFamily="34" charset="0"/>
              </a:rPr>
              <a:t>COMPÕEM O </a:t>
            </a:r>
          </a:p>
          <a:p>
            <a:pPr algn="ctr"/>
            <a:r>
              <a:rPr lang="pt-BR" sz="6000" b="1" dirty="0">
                <a:latin typeface="Bebas Neue" panose="020B0606020202050201" pitchFamily="34" charset="0"/>
              </a:rPr>
              <a:t>FASE</a:t>
            </a:r>
          </a:p>
        </p:txBody>
      </p:sp>
    </p:spTree>
    <p:extLst>
      <p:ext uri="{BB962C8B-B14F-4D97-AF65-F5344CB8AC3E}">
        <p14:creationId xmlns:p14="http://schemas.microsoft.com/office/powerpoint/2010/main" val="36283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FCB3C86-E7B4-99BC-3184-4ACA0AAAA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08" y="0"/>
            <a:ext cx="12324810" cy="6858000"/>
          </a:xfrm>
          <a:prstGeom prst="rect">
            <a:avLst/>
          </a:prstGeom>
        </p:spPr>
      </p:pic>
      <p:sp>
        <p:nvSpPr>
          <p:cNvPr id="12" name="Google Shape;158;p26">
            <a:extLst>
              <a:ext uri="{FF2B5EF4-FFF2-40B4-BE49-F238E27FC236}">
                <a16:creationId xmlns:a16="http://schemas.microsoft.com/office/drawing/2014/main" xmlns="" id="{EE5A7B70-1D5E-B0BC-5760-F75045FEC90E}"/>
              </a:ext>
            </a:extLst>
          </p:cNvPr>
          <p:cNvSpPr/>
          <p:nvPr/>
        </p:nvSpPr>
        <p:spPr>
          <a:xfrm>
            <a:off x="-10808" y="1743892"/>
            <a:ext cx="12335618" cy="5140234"/>
          </a:xfrm>
          <a:prstGeom prst="rect">
            <a:avLst/>
          </a:prstGeom>
          <a:gradFill>
            <a:gsLst>
              <a:gs pos="41000">
                <a:srgbClr val="423E3A">
                  <a:alpha val="85000"/>
                </a:srgbClr>
              </a:gs>
              <a:gs pos="0">
                <a:srgbClr val="423E3A">
                  <a:alpha val="0"/>
                </a:srgbClr>
              </a:gs>
              <a:gs pos="100000">
                <a:srgbClr val="423E3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466;p31">
            <a:extLst>
              <a:ext uri="{FF2B5EF4-FFF2-40B4-BE49-F238E27FC236}">
                <a16:creationId xmlns:a16="http://schemas.microsoft.com/office/drawing/2014/main" xmlns="" id="{B2CA63C5-9E59-EBAA-EB25-E26D75A88FF1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596" y="270623"/>
            <a:ext cx="6316754" cy="631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3;p26">
            <a:extLst>
              <a:ext uri="{FF2B5EF4-FFF2-40B4-BE49-F238E27FC236}">
                <a16:creationId xmlns:a16="http://schemas.microsoft.com/office/drawing/2014/main" xmlns="" id="{8A0D0767-A8A2-B122-4A53-8E530DD59D3F}"/>
              </a:ext>
            </a:extLst>
          </p:cNvPr>
          <p:cNvSpPr/>
          <p:nvPr/>
        </p:nvSpPr>
        <p:spPr>
          <a:xfrm>
            <a:off x="-1970391" y="-1691640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xmlns="" id="{8A8D02D7-46BF-99CF-3344-C8088A40E1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7079"/>
            <a:ext cx="12324810" cy="402092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9CB4E6-1F03-904E-4F40-A73999CBFF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964" y="2824910"/>
            <a:ext cx="4862468" cy="11016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777ABE5-7F90-A10A-FAE6-A4ACC9394E7D}"/>
              </a:ext>
            </a:extLst>
          </p:cNvPr>
          <p:cNvSpPr txBox="1"/>
          <p:nvPr/>
        </p:nvSpPr>
        <p:spPr>
          <a:xfrm>
            <a:off x="3444965" y="4632367"/>
            <a:ext cx="513347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2500" b="0" i="0" u="none" strike="noStrike" spc="600" dirty="0">
                <a:solidFill>
                  <a:srgbClr val="F3792A"/>
                </a:solidFill>
                <a:effectLst/>
                <a:latin typeface="Montserrat" panose="00000500000000000000" pitchFamily="50" charset="0"/>
                <a:cs typeface="Arial" panose="020B0604020202020204" pitchFamily="34" charset="0"/>
              </a:rPr>
              <a:t>abradee</a:t>
            </a:r>
            <a:r>
              <a:rPr lang="pt-BR" sz="2500" b="0" i="0" u="none" strike="noStrike" spc="600" dirty="0">
                <a:solidFill>
                  <a:srgbClr val="FFFFFF"/>
                </a:solidFill>
                <a:effectLst/>
                <a:latin typeface="Montserrat" panose="00000500000000000000" pitchFamily="50" charset="0"/>
                <a:cs typeface="Arial" panose="020B0604020202020204" pitchFamily="34" charset="0"/>
              </a:rPr>
              <a:t>.org.br</a:t>
            </a:r>
            <a:endParaRPr lang="pt-BR" sz="2500" b="0" spc="600" dirty="0">
              <a:effectLst/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9" name="Google Shape;164;p26">
            <a:extLst>
              <a:ext uri="{FF2B5EF4-FFF2-40B4-BE49-F238E27FC236}">
                <a16:creationId xmlns:a16="http://schemas.microsoft.com/office/drawing/2014/main" xmlns="" id="{00770F14-7A14-1691-D6CB-C12B92C95E41}"/>
              </a:ext>
            </a:extLst>
          </p:cNvPr>
          <p:cNvSpPr txBox="1"/>
          <p:nvPr/>
        </p:nvSpPr>
        <p:spPr>
          <a:xfrm>
            <a:off x="4336987" y="5155827"/>
            <a:ext cx="25540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@canalAbradee</a:t>
            </a:r>
            <a:endParaRPr sz="2400" dirty="0"/>
          </a:p>
        </p:txBody>
      </p:sp>
      <p:pic>
        <p:nvPicPr>
          <p:cNvPr id="20" name="Google Shape;165;p26">
            <a:extLst>
              <a:ext uri="{FF2B5EF4-FFF2-40B4-BE49-F238E27FC236}">
                <a16:creationId xmlns:a16="http://schemas.microsoft.com/office/drawing/2014/main" xmlns="" id="{A8EB0C18-AE26-2D62-3841-6A9B8934F80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138" y="5115482"/>
            <a:ext cx="419205" cy="41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66;p26">
            <a:extLst>
              <a:ext uri="{FF2B5EF4-FFF2-40B4-BE49-F238E27FC236}">
                <a16:creationId xmlns:a16="http://schemas.microsoft.com/office/drawing/2014/main" xmlns="" id="{4829403C-B9C5-BB00-3136-8375FD6D63F1}"/>
              </a:ext>
            </a:extLst>
          </p:cNvPr>
          <p:cNvSpPr txBox="1"/>
          <p:nvPr/>
        </p:nvSpPr>
        <p:spPr>
          <a:xfrm>
            <a:off x="6470497" y="5155827"/>
            <a:ext cx="25540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@abradee</a:t>
            </a:r>
            <a:endParaRPr sz="2400" dirty="0"/>
          </a:p>
        </p:txBody>
      </p:sp>
      <p:pic>
        <p:nvPicPr>
          <p:cNvPr id="23" name="Google Shape;170;p26">
            <a:extLst>
              <a:ext uri="{FF2B5EF4-FFF2-40B4-BE49-F238E27FC236}">
                <a16:creationId xmlns:a16="http://schemas.microsoft.com/office/drawing/2014/main" xmlns="" id="{356D9F1C-76D2-DC77-609E-72D20D1339E3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459" y="5167996"/>
            <a:ext cx="314178" cy="3141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67;p26">
            <a:extLst>
              <a:ext uri="{FF2B5EF4-FFF2-40B4-BE49-F238E27FC236}">
                <a16:creationId xmlns:a16="http://schemas.microsoft.com/office/drawing/2014/main" xmlns="" id="{E1E58622-4A81-A612-145E-C14CFCE40DFE}"/>
              </a:ext>
            </a:extLst>
          </p:cNvPr>
          <p:cNvSpPr txBox="1"/>
          <p:nvPr/>
        </p:nvSpPr>
        <p:spPr>
          <a:xfrm>
            <a:off x="4314965" y="5689132"/>
            <a:ext cx="2554075" cy="33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@abradee</a:t>
            </a:r>
            <a:endParaRPr sz="2400" dirty="0"/>
          </a:p>
        </p:txBody>
      </p:sp>
      <p:pic>
        <p:nvPicPr>
          <p:cNvPr id="26" name="Google Shape;171;p26">
            <a:extLst>
              <a:ext uri="{FF2B5EF4-FFF2-40B4-BE49-F238E27FC236}">
                <a16:creationId xmlns:a16="http://schemas.microsoft.com/office/drawing/2014/main" xmlns="" id="{FF0CF90C-3596-9FA7-EB95-9C61507BE165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630" y="5701300"/>
            <a:ext cx="314178" cy="3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68;p26">
            <a:extLst>
              <a:ext uri="{FF2B5EF4-FFF2-40B4-BE49-F238E27FC236}">
                <a16:creationId xmlns:a16="http://schemas.microsoft.com/office/drawing/2014/main" xmlns="" id="{7407FD94-D74E-BFCE-9519-0B661A17918C}"/>
              </a:ext>
            </a:extLst>
          </p:cNvPr>
          <p:cNvSpPr txBox="1"/>
          <p:nvPr/>
        </p:nvSpPr>
        <p:spPr>
          <a:xfrm>
            <a:off x="6470497" y="5689132"/>
            <a:ext cx="25540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@abradee.oficial</a:t>
            </a:r>
            <a:endParaRPr sz="2400" dirty="0"/>
          </a:p>
        </p:txBody>
      </p:sp>
      <p:pic>
        <p:nvPicPr>
          <p:cNvPr id="29" name="Google Shape;172;p26">
            <a:extLst>
              <a:ext uri="{FF2B5EF4-FFF2-40B4-BE49-F238E27FC236}">
                <a16:creationId xmlns:a16="http://schemas.microsoft.com/office/drawing/2014/main" xmlns="" id="{933751D5-FC67-A029-7A93-D7A90A68D2E5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459" y="5701301"/>
            <a:ext cx="314178" cy="314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4;p27">
            <a:extLst>
              <a:ext uri="{FF2B5EF4-FFF2-40B4-BE49-F238E27FC236}">
                <a16:creationId xmlns:a16="http://schemas.microsoft.com/office/drawing/2014/main" xmlns="" id="{B0A884ED-95BF-99FF-167D-830CE67A68DC}"/>
              </a:ext>
            </a:extLst>
          </p:cNvPr>
          <p:cNvSpPr txBox="1"/>
          <p:nvPr/>
        </p:nvSpPr>
        <p:spPr>
          <a:xfrm>
            <a:off x="9598299" y="5537043"/>
            <a:ext cx="267228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TRANSFORMAR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A VIDA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Montserrat Black" pitchFamily="2" charset="0"/>
              </a:rPr>
              <a:t>DAS </a:t>
            </a: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PESSOAS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F3792A"/>
                </a:solidFill>
                <a:latin typeface="Montserrat Black" pitchFamily="2" charset="0"/>
              </a:rPr>
              <a:t>COM ENERGIA</a:t>
            </a:r>
            <a:endParaRPr sz="1600" dirty="0">
              <a:solidFill>
                <a:srgbClr val="F3792A"/>
              </a:solidFill>
              <a:latin typeface="Montserrat Black" pitchFamily="2" charset="0"/>
            </a:endParaRPr>
          </a:p>
        </p:txBody>
      </p:sp>
      <p:sp>
        <p:nvSpPr>
          <p:cNvPr id="9" name="Google Shape;163;p26">
            <a:extLst>
              <a:ext uri="{FF2B5EF4-FFF2-40B4-BE49-F238E27FC236}">
                <a16:creationId xmlns:a16="http://schemas.microsoft.com/office/drawing/2014/main" xmlns="" id="{2CB5D2DC-7337-9F7C-CE46-BE2EEAE47F42}"/>
              </a:ext>
            </a:extLst>
          </p:cNvPr>
          <p:cNvSpPr/>
          <p:nvPr/>
        </p:nvSpPr>
        <p:spPr>
          <a:xfrm>
            <a:off x="9090588" y="5452145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3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500062" y="186496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REALIDADE 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COMPLEXIDADE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chemeClr val="bg1"/>
                </a:solidFill>
                <a:latin typeface="Calibri" panose="020F0502020204030204"/>
              </a:rPr>
              <a:t>ECONOMIA VERDE </a:t>
            </a:r>
            <a:r>
              <a:rPr lang="pt-BR" sz="6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DESENVOLVIMENTO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chemeClr val="bg1"/>
                </a:solidFill>
                <a:latin typeface="Calibri" panose="020F0502020204030204"/>
              </a:rPr>
              <a:t> QUALIDADE DE VIDA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TRIBUTAÇÃO DA ENERGIA ELÉTRICA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A CONTA DE LUZ NÃO PODE AUMENTAR! </a:t>
            </a:r>
          </a:p>
        </p:txBody>
      </p:sp>
    </p:spTree>
    <p:extLst>
      <p:ext uri="{BB962C8B-B14F-4D97-AF65-F5344CB8AC3E}">
        <p14:creationId xmlns:p14="http://schemas.microsoft.com/office/powerpoint/2010/main" val="74799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com esqui na rua&#10;&#10;Descrição gerada automaticamente com confiança baixa">
            <a:extLst>
              <a:ext uri="{FF2B5EF4-FFF2-40B4-BE49-F238E27FC236}">
                <a16:creationId xmlns:a16="http://schemas.microsoft.com/office/drawing/2014/main" xmlns="" id="{E75658D8-4788-EDB6-B945-734CE782B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4" name="Google Shape;158;p26">
            <a:extLst>
              <a:ext uri="{FF2B5EF4-FFF2-40B4-BE49-F238E27FC236}">
                <a16:creationId xmlns:a16="http://schemas.microsoft.com/office/drawing/2014/main" xmlns="" id="{8822D95B-D0AE-E04D-4E90-BA1A839B7A35}"/>
              </a:ext>
            </a:extLst>
          </p:cNvPr>
          <p:cNvSpPr/>
          <p:nvPr/>
        </p:nvSpPr>
        <p:spPr>
          <a:xfrm rot="10800000">
            <a:off x="34833" y="0"/>
            <a:ext cx="12157167" cy="6858000"/>
          </a:xfrm>
          <a:prstGeom prst="rect">
            <a:avLst/>
          </a:prstGeom>
          <a:gradFill>
            <a:gsLst>
              <a:gs pos="0">
                <a:schemeClr val="bg1">
                  <a:alpha val="87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1800" i="1" dirty="0"/>
          </a:p>
        </p:txBody>
      </p:sp>
      <p:sp>
        <p:nvSpPr>
          <p:cNvPr id="6" name="Google Shape;163;p26">
            <a:extLst>
              <a:ext uri="{FF2B5EF4-FFF2-40B4-BE49-F238E27FC236}">
                <a16:creationId xmlns:a16="http://schemas.microsoft.com/office/drawing/2014/main" xmlns="" id="{FADD492B-7F21-6FEB-10E5-D199306892EB}"/>
              </a:ext>
            </a:extLst>
          </p:cNvPr>
          <p:cNvSpPr/>
          <p:nvPr/>
        </p:nvSpPr>
        <p:spPr>
          <a:xfrm>
            <a:off x="10164628" y="5844397"/>
            <a:ext cx="4741816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xmlns="" id="{66483ECE-6843-4486-D115-A96289E4A6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35289" y="5999449"/>
            <a:ext cx="692999" cy="696049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xmlns="" id="{C9E82C38-F78A-8759-B022-8C34B756EA63}"/>
              </a:ext>
            </a:extLst>
          </p:cNvPr>
          <p:cNvSpPr txBox="1"/>
          <p:nvPr/>
        </p:nvSpPr>
        <p:spPr>
          <a:xfrm>
            <a:off x="152400" y="418331"/>
            <a:ext cx="422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60" dirty="0">
                <a:latin typeface="Montserrat" panose="00000500000000000000" pitchFamily="2" charset="0"/>
              </a:rPr>
              <a:t>VÁRIOS BRASIS</a:t>
            </a:r>
            <a:endParaRPr lang="id-ID" sz="3200" b="1" dirty="0">
              <a:ln w="19050">
                <a:noFill/>
              </a:ln>
              <a:solidFill>
                <a:srgbClr val="F3792A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Google Shape;163;p26">
            <a:extLst>
              <a:ext uri="{FF2B5EF4-FFF2-40B4-BE49-F238E27FC236}">
                <a16:creationId xmlns:a16="http://schemas.microsoft.com/office/drawing/2014/main" xmlns="" id="{4C5119BA-B13C-AEFF-36BC-A8251EC47E94}"/>
              </a:ext>
            </a:extLst>
          </p:cNvPr>
          <p:cNvSpPr/>
          <p:nvPr/>
        </p:nvSpPr>
        <p:spPr>
          <a:xfrm>
            <a:off x="-1130902" y="-2120251"/>
            <a:ext cx="6617302" cy="3435532"/>
          </a:xfrm>
          <a:prstGeom prst="parallelogram">
            <a:avLst>
              <a:gd name="adj" fmla="val 25000"/>
            </a:avLst>
          </a:prstGeom>
          <a:noFill/>
          <a:ln w="22225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75999B6-A6A3-2F62-BD94-3616DF17B402}"/>
              </a:ext>
            </a:extLst>
          </p:cNvPr>
          <p:cNvSpPr txBox="1"/>
          <p:nvPr/>
        </p:nvSpPr>
        <p:spPr>
          <a:xfrm>
            <a:off x="4964486" y="5611505"/>
            <a:ext cx="6617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444444"/>
                </a:solidFill>
                <a:highlight>
                  <a:srgbClr val="FFFF00"/>
                </a:highlight>
                <a:latin typeface="Lato" panose="020B0604020202020204" pitchFamily="34" charset="0"/>
              </a:rPr>
              <a:t>CONSUMIDORES RESIDENCIAIS E PROGRAMAS SOCIAIS </a:t>
            </a:r>
          </a:p>
        </p:txBody>
      </p:sp>
      <p:pic>
        <p:nvPicPr>
          <p:cNvPr id="7" name="Picture 4" descr="No Brasil, a pobreza é negra. E a renda mínima fica abaixo das despesas |  CNTS">
            <a:extLst>
              <a:ext uri="{FF2B5EF4-FFF2-40B4-BE49-F238E27FC236}">
                <a16:creationId xmlns:a16="http://schemas.microsoft.com/office/drawing/2014/main" xmlns="" id="{28DA4401-C3CD-18A9-464B-0FFDF9F4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46" y="283000"/>
            <a:ext cx="5784685" cy="28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CCA80F2-E293-BF51-5D43-A9E57D44F108}"/>
              </a:ext>
            </a:extLst>
          </p:cNvPr>
          <p:cNvSpPr/>
          <p:nvPr/>
        </p:nvSpPr>
        <p:spPr>
          <a:xfrm>
            <a:off x="5687376" y="3775310"/>
            <a:ext cx="6498093" cy="13793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733" dirty="0"/>
              <a:t>A ENERGIA ELÉTRICA DEVE SER ASSEGURADA PARA TODOS.</a:t>
            </a:r>
          </a:p>
        </p:txBody>
      </p:sp>
      <p:pic>
        <p:nvPicPr>
          <p:cNvPr id="13" name="Picture 2" descr="Boa noite Paulistanos!! . . @jodaimarcio . | Avenida paulista sao paulo,  São paulo, Viagem para sao paulo">
            <a:extLst>
              <a:ext uri="{FF2B5EF4-FFF2-40B4-BE49-F238E27FC236}">
                <a16:creationId xmlns:a16="http://schemas.microsoft.com/office/drawing/2014/main" xmlns="" id="{58171D1C-BFA7-DCEE-453E-1ABD6BA1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1" y="2110478"/>
            <a:ext cx="3797863" cy="47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252;p4" descr="Ícone&#10;&#10;Descrição gerada automaticamente">
            <a:extLst>
              <a:ext uri="{FF2B5EF4-FFF2-40B4-BE49-F238E27FC236}">
                <a16:creationId xmlns:a16="http://schemas.microsoft.com/office/drawing/2014/main" xmlns="" id="{B7FA8F96-13A1-DECA-6A70-C3435DB91D3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500062" y="2061966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ISENÇÃO E ALÍQUOTAS REDUZIDAS PARA FAIXAS DE CONSUMO PARA ATENDER CONSUMIDORES ATENDIDOS POR PROGRAMAS SOCIAIS</a:t>
            </a:r>
            <a:endParaRPr lang="pt-BR" sz="6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REALIDADE BRASILEIRA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– CONSUMIDORES CARENTES -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4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500062" y="2061966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O QUE A PEC TRATA OBJETIVAMENTE SOBRE ISSO?</a:t>
            </a:r>
          </a:p>
          <a:p>
            <a:pPr algn="ctr"/>
            <a:endParaRPr lang="pt-BR" sz="6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algn="ctr"/>
            <a:r>
              <a:rPr lang="pt-BR" sz="7200" dirty="0">
                <a:solidFill>
                  <a:srgbClr val="FF0000"/>
                </a:solidFill>
                <a:latin typeface="Calibri" panose="020F0502020204030204"/>
              </a:rPr>
              <a:t>NADA!</a:t>
            </a:r>
            <a:endParaRPr lang="pt-BR" sz="7200" dirty="0">
              <a:solidFill>
                <a:srgbClr val="FF0000"/>
              </a:solidFill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REALIDADE BRASILEIRA –  CONSUMIDORES DE FAIXAS DE CONSUMO MAIS BAIXAS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2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7" y="0"/>
            <a:ext cx="1108363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9"/>
          <p:cNvGrpSpPr/>
          <p:nvPr/>
        </p:nvGrpSpPr>
        <p:grpSpPr>
          <a:xfrm>
            <a:off x="29337" y="11085"/>
            <a:ext cx="12206098" cy="6858000"/>
            <a:chOff x="-14098" y="0"/>
            <a:chExt cx="12206098" cy="6858000"/>
          </a:xfrm>
        </p:grpSpPr>
        <p:pic>
          <p:nvPicPr>
            <p:cNvPr id="272" name="Google Shape;272;p29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9"/>
            <p:cNvSpPr/>
            <p:nvPr/>
          </p:nvSpPr>
          <p:spPr>
            <a:xfrm>
              <a:off x="-14098" y="457"/>
              <a:ext cx="12192000" cy="6857087"/>
            </a:xfrm>
            <a:prstGeom prst="rect">
              <a:avLst/>
            </a:prstGeom>
            <a:gradFill>
              <a:gsLst>
                <a:gs pos="0">
                  <a:srgbClr val="423E3A">
                    <a:alpha val="81960"/>
                  </a:srgbClr>
                </a:gs>
                <a:gs pos="100000">
                  <a:srgbClr val="423E3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29"/>
          <p:cNvSpPr txBox="1"/>
          <p:nvPr/>
        </p:nvSpPr>
        <p:spPr>
          <a:xfrm>
            <a:off x="188179" y="370694"/>
            <a:ext cx="109419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SISTEMA ELÉTRICO BRASILEIRO É </a:t>
            </a:r>
            <a:r>
              <a:rPr lang="pt-BR" sz="2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COMPLEXO </a:t>
            </a: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  A </a:t>
            </a:r>
            <a:r>
              <a:rPr lang="pt-BR" sz="2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TRIBUTAÇÃO </a:t>
            </a: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DUPLAMENTE COMPLEXA.</a:t>
            </a:r>
            <a:endParaRPr sz="24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478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6" name="Google Shape;276;p29"/>
          <p:cNvGrpSpPr/>
          <p:nvPr/>
        </p:nvGrpSpPr>
        <p:grpSpPr>
          <a:xfrm rot="10800000" flipH="1">
            <a:off x="1463841" y="1420689"/>
            <a:ext cx="8858867" cy="104856"/>
            <a:chOff x="-37045803" y="1759096"/>
            <a:chExt cx="47644131" cy="1219642"/>
          </a:xfrm>
        </p:grpSpPr>
        <p:sp>
          <p:nvSpPr>
            <p:cNvPr id="277" name="Google Shape;277;p29"/>
            <p:cNvSpPr/>
            <p:nvPr/>
          </p:nvSpPr>
          <p:spPr>
            <a:xfrm>
              <a:off x="-37045803" y="2032020"/>
              <a:ext cx="47105560" cy="673830"/>
            </a:xfrm>
            <a:prstGeom prst="rect">
              <a:avLst/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 rot="5400000">
              <a:off x="9719219" y="2099629"/>
              <a:ext cx="1219642" cy="538576"/>
            </a:xfrm>
            <a:prstGeom prst="triangle">
              <a:avLst>
                <a:gd name="adj" fmla="val 50000"/>
              </a:avLst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9"/>
          <p:cNvGrpSpPr/>
          <p:nvPr/>
        </p:nvGrpSpPr>
        <p:grpSpPr>
          <a:xfrm>
            <a:off x="1567914" y="1531634"/>
            <a:ext cx="8588198" cy="430887"/>
            <a:chOff x="2667372" y="1614425"/>
            <a:chExt cx="8588198" cy="430887"/>
          </a:xfrm>
        </p:grpSpPr>
        <p:sp>
          <p:nvSpPr>
            <p:cNvPr id="280" name="Google Shape;280;p29"/>
            <p:cNvSpPr txBox="1"/>
            <p:nvPr/>
          </p:nvSpPr>
          <p:spPr>
            <a:xfrm>
              <a:off x="2667372" y="1783702"/>
              <a:ext cx="132279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Térmicas</a:t>
              </a:r>
              <a:endParaRPr dirty="0"/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4120451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Hidro</a:t>
              </a:r>
              <a:endParaRPr/>
            </a:p>
          </p:txBody>
        </p:sp>
        <p:sp>
          <p:nvSpPr>
            <p:cNvPr id="282" name="Google Shape;282;p29"/>
            <p:cNvSpPr txBox="1"/>
            <p:nvPr/>
          </p:nvSpPr>
          <p:spPr>
            <a:xfrm>
              <a:off x="5573529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Eólica</a:t>
              </a:r>
              <a:endParaRPr/>
            </a:p>
          </p:txBody>
        </p:sp>
        <p:sp>
          <p:nvSpPr>
            <p:cNvPr id="283" name="Google Shape;283;p29"/>
            <p:cNvSpPr txBox="1"/>
            <p:nvPr/>
          </p:nvSpPr>
          <p:spPr>
            <a:xfrm>
              <a:off x="8479685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Solar</a:t>
              </a:r>
              <a:endParaRPr dirty="0"/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9929195" y="1614425"/>
              <a:ext cx="13263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Indústria com autoprodução</a:t>
              </a:r>
              <a:endParaRPr dirty="0"/>
            </a:p>
          </p:txBody>
        </p:sp>
        <p:sp>
          <p:nvSpPr>
            <p:cNvPr id="5" name="Google Shape;283;p29">
              <a:extLst>
                <a:ext uri="{FF2B5EF4-FFF2-40B4-BE49-F238E27FC236}">
                  <a16:creationId xmlns:a16="http://schemas.microsoft.com/office/drawing/2014/main" xmlns="" id="{E944448D-4A24-0512-4AAD-CD8A0B6618C6}"/>
                </a:ext>
              </a:extLst>
            </p:cNvPr>
            <p:cNvSpPr txBox="1"/>
            <p:nvPr/>
          </p:nvSpPr>
          <p:spPr>
            <a:xfrm>
              <a:off x="7091808" y="1783702"/>
              <a:ext cx="1322795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Transmissão</a:t>
              </a:r>
              <a:endParaRPr dirty="0"/>
            </a:p>
          </p:txBody>
        </p:sp>
      </p:grpSp>
      <p:grpSp>
        <p:nvGrpSpPr>
          <p:cNvPr id="293" name="Google Shape;293;p29"/>
          <p:cNvGrpSpPr/>
          <p:nvPr/>
        </p:nvGrpSpPr>
        <p:grpSpPr>
          <a:xfrm rot="5400000" flipH="1">
            <a:off x="-1357611" y="3853028"/>
            <a:ext cx="4922611" cy="104856"/>
            <a:chOff x="-12558690" y="1759096"/>
            <a:chExt cx="23157016" cy="1219642"/>
          </a:xfrm>
        </p:grpSpPr>
        <p:sp>
          <p:nvSpPr>
            <p:cNvPr id="294" name="Google Shape;294;p29"/>
            <p:cNvSpPr/>
            <p:nvPr/>
          </p:nvSpPr>
          <p:spPr>
            <a:xfrm>
              <a:off x="-12023453" y="2032018"/>
              <a:ext cx="22083211" cy="673827"/>
            </a:xfrm>
            <a:prstGeom prst="rect">
              <a:avLst/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rot="5400000">
              <a:off x="9719218" y="2099629"/>
              <a:ext cx="1219642" cy="538575"/>
            </a:xfrm>
            <a:prstGeom prst="triangle">
              <a:avLst>
                <a:gd name="adj" fmla="val 50000"/>
              </a:avLst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-5400000">
              <a:off x="-12899220" y="2099626"/>
              <a:ext cx="1219636" cy="538576"/>
            </a:xfrm>
            <a:prstGeom prst="triangle">
              <a:avLst>
                <a:gd name="adj" fmla="val 50000"/>
              </a:avLst>
            </a:prstGeom>
            <a:solidFill>
              <a:srgbClr val="949494">
                <a:alpha val="2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9"/>
          <p:cNvGrpSpPr/>
          <p:nvPr/>
        </p:nvGrpSpPr>
        <p:grpSpPr>
          <a:xfrm>
            <a:off x="10959168" y="268651"/>
            <a:ext cx="934616" cy="862807"/>
            <a:chOff x="10959168" y="268651"/>
            <a:chExt cx="934616" cy="862807"/>
          </a:xfrm>
        </p:grpSpPr>
        <p:pic>
          <p:nvPicPr>
            <p:cNvPr id="298" name="Google Shape;298;p29" descr="Logotipo&#10;&#10;Descrição gerada automaticamente"/>
            <p:cNvPicPr preferRelativeResize="0"/>
            <p:nvPr/>
          </p:nvPicPr>
          <p:blipFill rotWithShape="1">
            <a:blip r:embed="rId5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59168" y="928686"/>
              <a:ext cx="934616" cy="202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9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30115" y="268651"/>
              <a:ext cx="645238" cy="645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Google Shape;334;p29"/>
          <p:cNvGrpSpPr/>
          <p:nvPr/>
        </p:nvGrpSpPr>
        <p:grpSpPr>
          <a:xfrm>
            <a:off x="1567914" y="1933345"/>
            <a:ext cx="8598639" cy="1040780"/>
            <a:chOff x="2667372" y="2016136"/>
            <a:chExt cx="8598639" cy="1040780"/>
          </a:xfrm>
        </p:grpSpPr>
        <p:sp>
          <p:nvSpPr>
            <p:cNvPr id="335" name="Google Shape;335;p29"/>
            <p:cNvSpPr/>
            <p:nvPr/>
          </p:nvSpPr>
          <p:spPr>
            <a:xfrm>
              <a:off x="266737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12045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57353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9932773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847969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7026612" y="2126900"/>
              <a:ext cx="1322797" cy="926638"/>
            </a:xfrm>
            <a:prstGeom prst="parallelogram">
              <a:avLst>
                <a:gd name="adj" fmla="val 25000"/>
              </a:avLst>
            </a:prstGeom>
            <a:solidFill>
              <a:srgbClr val="94949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1" name="Google Shape;341;p29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9422" y="2016136"/>
              <a:ext cx="1356016" cy="104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9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9190" y="2313192"/>
              <a:ext cx="876480" cy="7168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3" name="Google Shape;343;p29"/>
            <p:cNvGrpSpPr/>
            <p:nvPr/>
          </p:nvGrpSpPr>
          <p:grpSpPr>
            <a:xfrm>
              <a:off x="5763624" y="2145956"/>
              <a:ext cx="861083" cy="897717"/>
              <a:chOff x="5615387" y="2291060"/>
              <a:chExt cx="1086427" cy="1132648"/>
            </a:xfrm>
          </p:grpSpPr>
          <p:pic>
            <p:nvPicPr>
              <p:cNvPr id="344" name="Google Shape;344;p29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15387" y="2340440"/>
                <a:ext cx="429319" cy="9916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9"/>
              <p:cNvPicPr preferRelativeResize="0"/>
              <p:nvPr/>
            </p:nvPicPr>
            <p:blipFill rotWithShape="1">
              <a:blip r:embed="rId11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00542" y="2291060"/>
                <a:ext cx="490365" cy="11326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9"/>
              <p:cNvPicPr preferRelativeResize="0"/>
              <p:nvPr/>
            </p:nvPicPr>
            <p:blipFill rotWithShape="1">
              <a:blip r:embed="rId10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72495" y="2319526"/>
                <a:ext cx="429319" cy="9916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7" name="Google Shape;347;p29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414" y="2189948"/>
              <a:ext cx="891142" cy="769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9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6286" y="2253758"/>
              <a:ext cx="1236280" cy="665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9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9195" y="2238131"/>
              <a:ext cx="1336816" cy="74021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3" name="Google Shape;353;p29"/>
          <p:cNvCxnSpPr>
            <a:cxnSpLocks/>
          </p:cNvCxnSpPr>
          <p:nvPr/>
        </p:nvCxnSpPr>
        <p:spPr>
          <a:xfrm>
            <a:off x="1876732" y="4499377"/>
            <a:ext cx="9305840" cy="0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0" name="Google Shape;360;p29"/>
          <p:cNvGrpSpPr/>
          <p:nvPr/>
        </p:nvGrpSpPr>
        <p:grpSpPr>
          <a:xfrm>
            <a:off x="4070034" y="4041223"/>
            <a:ext cx="3442372" cy="457698"/>
            <a:chOff x="4968181" y="4124014"/>
            <a:chExt cx="3442372" cy="457698"/>
          </a:xfrm>
        </p:grpSpPr>
        <p:cxnSp>
          <p:nvCxnSpPr>
            <p:cNvPr id="361" name="Google Shape;361;p29"/>
            <p:cNvCxnSpPr/>
            <p:nvPr/>
          </p:nvCxnSpPr>
          <p:spPr>
            <a:xfrm rot="10800000" flipH="1">
              <a:off x="4968181" y="4124014"/>
              <a:ext cx="332055" cy="45769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29"/>
            <p:cNvCxnSpPr/>
            <p:nvPr/>
          </p:nvCxnSpPr>
          <p:spPr>
            <a:xfrm rot="10800000">
              <a:off x="5844631" y="4316284"/>
              <a:ext cx="132185" cy="26542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29"/>
            <p:cNvCxnSpPr/>
            <p:nvPr/>
          </p:nvCxnSpPr>
          <p:spPr>
            <a:xfrm rot="10800000" flipH="1">
              <a:off x="5969077" y="4143136"/>
              <a:ext cx="507901" cy="438576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29"/>
            <p:cNvCxnSpPr/>
            <p:nvPr/>
          </p:nvCxnSpPr>
          <p:spPr>
            <a:xfrm rot="10800000">
              <a:off x="6934619" y="4290381"/>
              <a:ext cx="437205" cy="290053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29"/>
            <p:cNvCxnSpPr/>
            <p:nvPr/>
          </p:nvCxnSpPr>
          <p:spPr>
            <a:xfrm rot="10800000" flipH="1">
              <a:off x="7392048" y="4174886"/>
              <a:ext cx="177130" cy="40554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29"/>
            <p:cNvCxnSpPr/>
            <p:nvPr/>
          </p:nvCxnSpPr>
          <p:spPr>
            <a:xfrm rot="10800000" flipH="1">
              <a:off x="7829465" y="4124086"/>
              <a:ext cx="581088" cy="456348"/>
            </a:xfrm>
            <a:prstGeom prst="straightConnector1">
              <a:avLst/>
            </a:prstGeom>
            <a:noFill/>
            <a:ln w="12700" cap="flat" cmpd="sng">
              <a:solidFill>
                <a:srgbClr val="F379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1" name="Google Shape;381;p29"/>
          <p:cNvSpPr txBox="1"/>
          <p:nvPr/>
        </p:nvSpPr>
        <p:spPr>
          <a:xfrm>
            <a:off x="7920957" y="3624005"/>
            <a:ext cx="18392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3,9 milhões de km de rede</a:t>
            </a:r>
            <a:endParaRPr dirty="0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xmlns="" id="{FE95CADA-E4F6-46D3-7CC8-98D27ACA8E85}"/>
              </a:ext>
            </a:extLst>
          </p:cNvPr>
          <p:cNvSpPr/>
          <p:nvPr/>
        </p:nvSpPr>
        <p:spPr>
          <a:xfrm>
            <a:off x="2233401" y="1262124"/>
            <a:ext cx="4358079" cy="445295"/>
          </a:xfrm>
          <a:custGeom>
            <a:avLst/>
            <a:gdLst>
              <a:gd name="connsiteX0" fmla="*/ 0 w 4224042"/>
              <a:gd name="connsiteY0" fmla="*/ 445295 h 445295"/>
              <a:gd name="connsiteX1" fmla="*/ 2176757 w 4224042"/>
              <a:gd name="connsiteY1" fmla="*/ 234 h 445295"/>
              <a:gd name="connsiteX2" fmla="*/ 4224042 w 4224042"/>
              <a:gd name="connsiteY2" fmla="*/ 396743 h 4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4042" h="445295">
                <a:moveTo>
                  <a:pt x="0" y="445295"/>
                </a:moveTo>
                <a:cubicBezTo>
                  <a:pt x="736375" y="226810"/>
                  <a:pt x="1472750" y="8326"/>
                  <a:pt x="2176757" y="234"/>
                </a:cubicBezTo>
                <a:cubicBezTo>
                  <a:pt x="2880764" y="-7858"/>
                  <a:pt x="3552403" y="194442"/>
                  <a:pt x="4224042" y="396743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xmlns="" id="{46B4D991-3332-2E66-D6E1-E805D1147F78}"/>
              </a:ext>
            </a:extLst>
          </p:cNvPr>
          <p:cNvSpPr/>
          <p:nvPr/>
        </p:nvSpPr>
        <p:spPr>
          <a:xfrm>
            <a:off x="3681876" y="1448238"/>
            <a:ext cx="2646096" cy="259181"/>
          </a:xfrm>
          <a:custGeom>
            <a:avLst/>
            <a:gdLst>
              <a:gd name="connsiteX0" fmla="*/ 0 w 2646096"/>
              <a:gd name="connsiteY0" fmla="*/ 259181 h 259181"/>
              <a:gd name="connsiteX1" fmla="*/ 1497027 w 2646096"/>
              <a:gd name="connsiteY1" fmla="*/ 236 h 259181"/>
              <a:gd name="connsiteX2" fmla="*/ 2646096 w 2646096"/>
              <a:gd name="connsiteY2" fmla="*/ 218721 h 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096" h="259181">
                <a:moveTo>
                  <a:pt x="0" y="259181"/>
                </a:moveTo>
                <a:cubicBezTo>
                  <a:pt x="528005" y="133080"/>
                  <a:pt x="1056011" y="6979"/>
                  <a:pt x="1497027" y="236"/>
                </a:cubicBezTo>
                <a:cubicBezTo>
                  <a:pt x="1938043" y="-6507"/>
                  <a:pt x="2455933" y="132406"/>
                  <a:pt x="2646096" y="218721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767794E6-A124-F8E3-5BA1-CF0992575BEA}"/>
              </a:ext>
            </a:extLst>
          </p:cNvPr>
          <p:cNvSpPr/>
          <p:nvPr/>
        </p:nvSpPr>
        <p:spPr>
          <a:xfrm>
            <a:off x="5130350" y="1602203"/>
            <a:ext cx="1048953" cy="105216"/>
          </a:xfrm>
          <a:custGeom>
            <a:avLst/>
            <a:gdLst>
              <a:gd name="connsiteX0" fmla="*/ 0 w 1165254"/>
              <a:gd name="connsiteY0" fmla="*/ 105216 h 105216"/>
              <a:gd name="connsiteX1" fmla="*/ 647363 w 1165254"/>
              <a:gd name="connsiteY1" fmla="*/ 20 h 105216"/>
              <a:gd name="connsiteX2" fmla="*/ 1165254 w 1165254"/>
              <a:gd name="connsiteY2" fmla="*/ 97124 h 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54" h="105216">
                <a:moveTo>
                  <a:pt x="0" y="105216"/>
                </a:moveTo>
                <a:cubicBezTo>
                  <a:pt x="226577" y="53292"/>
                  <a:pt x="453154" y="1369"/>
                  <a:pt x="647363" y="20"/>
                </a:cubicBezTo>
                <a:cubicBezTo>
                  <a:pt x="841572" y="-1329"/>
                  <a:pt x="1116702" y="63407"/>
                  <a:pt x="1165254" y="97124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xmlns="" id="{A522E551-8609-DF90-7DA8-52C256131ED2}"/>
              </a:ext>
            </a:extLst>
          </p:cNvPr>
          <p:cNvSpPr/>
          <p:nvPr/>
        </p:nvSpPr>
        <p:spPr>
          <a:xfrm flipH="1">
            <a:off x="6938916" y="1602203"/>
            <a:ext cx="1048953" cy="105216"/>
          </a:xfrm>
          <a:custGeom>
            <a:avLst/>
            <a:gdLst>
              <a:gd name="connsiteX0" fmla="*/ 0 w 1165254"/>
              <a:gd name="connsiteY0" fmla="*/ 105216 h 105216"/>
              <a:gd name="connsiteX1" fmla="*/ 647363 w 1165254"/>
              <a:gd name="connsiteY1" fmla="*/ 20 h 105216"/>
              <a:gd name="connsiteX2" fmla="*/ 1165254 w 1165254"/>
              <a:gd name="connsiteY2" fmla="*/ 97124 h 1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54" h="105216">
                <a:moveTo>
                  <a:pt x="0" y="105216"/>
                </a:moveTo>
                <a:cubicBezTo>
                  <a:pt x="226577" y="53292"/>
                  <a:pt x="453154" y="1369"/>
                  <a:pt x="647363" y="20"/>
                </a:cubicBezTo>
                <a:cubicBezTo>
                  <a:pt x="841572" y="-1329"/>
                  <a:pt x="1116702" y="63407"/>
                  <a:pt x="1165254" y="97124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xmlns="" id="{30A266FF-6FA3-08D9-D665-36D7C299A1F1}"/>
              </a:ext>
            </a:extLst>
          </p:cNvPr>
          <p:cNvSpPr/>
          <p:nvPr/>
        </p:nvSpPr>
        <p:spPr>
          <a:xfrm flipH="1">
            <a:off x="6771102" y="1448238"/>
            <a:ext cx="2182398" cy="259181"/>
          </a:xfrm>
          <a:custGeom>
            <a:avLst/>
            <a:gdLst>
              <a:gd name="connsiteX0" fmla="*/ 0 w 2646096"/>
              <a:gd name="connsiteY0" fmla="*/ 259181 h 259181"/>
              <a:gd name="connsiteX1" fmla="*/ 1497027 w 2646096"/>
              <a:gd name="connsiteY1" fmla="*/ 236 h 259181"/>
              <a:gd name="connsiteX2" fmla="*/ 2646096 w 2646096"/>
              <a:gd name="connsiteY2" fmla="*/ 218721 h 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096" h="259181">
                <a:moveTo>
                  <a:pt x="0" y="259181"/>
                </a:moveTo>
                <a:cubicBezTo>
                  <a:pt x="528005" y="133080"/>
                  <a:pt x="1056011" y="6979"/>
                  <a:pt x="1497027" y="236"/>
                </a:cubicBezTo>
                <a:cubicBezTo>
                  <a:pt x="1938043" y="-6507"/>
                  <a:pt x="2455933" y="132406"/>
                  <a:pt x="2646096" y="218721"/>
                </a:cubicBezTo>
              </a:path>
            </a:pathLst>
          </a:custGeom>
          <a:noFill/>
          <a:ln w="12700" cap="rnd" cmpd="sng">
            <a:solidFill>
              <a:srgbClr val="F3792A"/>
            </a:solidFill>
            <a:prstDash val="solid"/>
            <a:round/>
            <a:headEnd type="none" w="sm" len="sm"/>
            <a:tailEnd type="arrow" w="sm" len="sm"/>
          </a:ln>
        </p:spPr>
        <p:txBody>
          <a:bodyPr rtlCol="0" anchor="ctr"/>
          <a:lstStyle/>
          <a:p>
            <a:pPr algn="ctr"/>
            <a:endParaRPr lang="pt-BR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xmlns="" id="{0289D0EC-CE6D-342F-6C63-248FFB0D22B7}"/>
              </a:ext>
            </a:extLst>
          </p:cNvPr>
          <p:cNvGrpSpPr/>
          <p:nvPr/>
        </p:nvGrpSpPr>
        <p:grpSpPr>
          <a:xfrm>
            <a:off x="1876733" y="4538356"/>
            <a:ext cx="9268847" cy="208200"/>
            <a:chOff x="1876733" y="4538356"/>
            <a:chExt cx="9268847" cy="208200"/>
          </a:xfrm>
        </p:grpSpPr>
        <p:cxnSp>
          <p:nvCxnSpPr>
            <p:cNvPr id="352" name="Google Shape;352;p29"/>
            <p:cNvCxnSpPr/>
            <p:nvPr/>
          </p:nvCxnSpPr>
          <p:spPr>
            <a:xfrm>
              <a:off x="1876733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4" name="Google Shape;354;p29"/>
            <p:cNvCxnSpPr/>
            <p:nvPr/>
          </p:nvCxnSpPr>
          <p:spPr>
            <a:xfrm>
              <a:off x="3215581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5" name="Google Shape;355;p29"/>
            <p:cNvCxnSpPr/>
            <p:nvPr/>
          </p:nvCxnSpPr>
          <p:spPr>
            <a:xfrm>
              <a:off x="4554428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6" name="Google Shape;356;p29"/>
            <p:cNvCxnSpPr/>
            <p:nvPr/>
          </p:nvCxnSpPr>
          <p:spPr>
            <a:xfrm>
              <a:off x="5893276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7" name="Google Shape;357;p29"/>
            <p:cNvCxnSpPr/>
            <p:nvPr/>
          </p:nvCxnSpPr>
          <p:spPr>
            <a:xfrm>
              <a:off x="7232123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8" name="Google Shape;358;p29"/>
            <p:cNvCxnSpPr/>
            <p:nvPr/>
          </p:nvCxnSpPr>
          <p:spPr>
            <a:xfrm>
              <a:off x="8570970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359" name="Google Shape;359;p29"/>
            <p:cNvCxnSpPr/>
            <p:nvPr/>
          </p:nvCxnSpPr>
          <p:spPr>
            <a:xfrm>
              <a:off x="9853986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15" name="Google Shape;359;p29">
              <a:extLst>
                <a:ext uri="{FF2B5EF4-FFF2-40B4-BE49-F238E27FC236}">
                  <a16:creationId xmlns:a16="http://schemas.microsoft.com/office/drawing/2014/main" xmlns="" id="{425CF46B-29FD-FCA2-AC94-ECE8F7E5E61C}"/>
                </a:ext>
              </a:extLst>
            </p:cNvPr>
            <p:cNvCxnSpPr/>
            <p:nvPr/>
          </p:nvCxnSpPr>
          <p:spPr>
            <a:xfrm>
              <a:off x="11145580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17" name="Google Shape;356;p29">
              <a:extLst>
                <a:ext uri="{FF2B5EF4-FFF2-40B4-BE49-F238E27FC236}">
                  <a16:creationId xmlns:a16="http://schemas.microsoft.com/office/drawing/2014/main" xmlns="" id="{9A592CDF-5F71-6CE9-83D7-DF4CAB8D7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472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18" name="Google Shape;357;p29">
              <a:extLst>
                <a:ext uri="{FF2B5EF4-FFF2-40B4-BE49-F238E27FC236}">
                  <a16:creationId xmlns:a16="http://schemas.microsoft.com/office/drawing/2014/main" xmlns="" id="{C41F9154-482B-2FD1-F7C5-B0AFD9BA1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1319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  <p:cxnSp>
          <p:nvCxnSpPr>
            <p:cNvPr id="20" name="Google Shape;359;p29">
              <a:extLst>
                <a:ext uri="{FF2B5EF4-FFF2-40B4-BE49-F238E27FC236}">
                  <a16:creationId xmlns:a16="http://schemas.microsoft.com/office/drawing/2014/main" xmlns="" id="{3135CD84-EBE4-B257-6ED8-2337840FF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3182" y="4538356"/>
              <a:ext cx="0" cy="208200"/>
            </a:xfrm>
            <a:prstGeom prst="straightConnector1">
              <a:avLst/>
            </a:prstGeom>
            <a:noFill/>
            <a:ln w="12700" cap="rnd" cmpd="sng">
              <a:solidFill>
                <a:srgbClr val="F3792A"/>
              </a:solidFill>
              <a:prstDash val="solid"/>
              <a:round/>
              <a:headEnd type="none" w="sm" len="sm"/>
              <a:tailEnd type="arrow" w="sm" len="sm"/>
            </a:ln>
          </p:spPr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710908F2-48E5-D8C8-6859-780759A6A5E6}"/>
              </a:ext>
            </a:extLst>
          </p:cNvPr>
          <p:cNvGrpSpPr/>
          <p:nvPr/>
        </p:nvGrpSpPr>
        <p:grpSpPr>
          <a:xfrm>
            <a:off x="1231807" y="4669887"/>
            <a:ext cx="10528660" cy="1902080"/>
            <a:chOff x="1231807" y="4669887"/>
            <a:chExt cx="10528660" cy="1902080"/>
          </a:xfrm>
        </p:grpSpPr>
        <p:grpSp>
          <p:nvGrpSpPr>
            <p:cNvPr id="285" name="Google Shape;285;p29"/>
            <p:cNvGrpSpPr/>
            <p:nvPr/>
          </p:nvGrpSpPr>
          <p:grpSpPr>
            <a:xfrm>
              <a:off x="1231807" y="5802566"/>
              <a:ext cx="10247935" cy="769401"/>
              <a:chOff x="2331265" y="5885357"/>
              <a:chExt cx="10247935" cy="769401"/>
            </a:xfrm>
          </p:grpSpPr>
          <p:sp>
            <p:nvSpPr>
              <p:cNvPr id="286" name="Google Shape;286;p29"/>
              <p:cNvSpPr txBox="1"/>
              <p:nvPr/>
            </p:nvSpPr>
            <p:spPr>
              <a:xfrm>
                <a:off x="10171824" y="5885357"/>
                <a:ext cx="141125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Armazenamento</a:t>
                </a:r>
                <a:endParaRPr dirty="0"/>
              </a:p>
            </p:txBody>
          </p:sp>
          <p:sp>
            <p:nvSpPr>
              <p:cNvPr id="287" name="Google Shape;287;p29"/>
              <p:cNvSpPr txBox="1"/>
              <p:nvPr/>
            </p:nvSpPr>
            <p:spPr>
              <a:xfrm>
                <a:off x="8858430" y="5885357"/>
                <a:ext cx="1299296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Carregamento de veículos elétricos</a:t>
                </a:r>
                <a:endParaRPr lang="pt-BR" sz="1100" dirty="0"/>
              </a:p>
            </p:txBody>
          </p:sp>
          <p:sp>
            <p:nvSpPr>
              <p:cNvPr id="288" name="Google Shape;288;p29"/>
              <p:cNvSpPr txBox="1"/>
              <p:nvPr/>
            </p:nvSpPr>
            <p:spPr>
              <a:xfrm>
                <a:off x="7622869" y="5885357"/>
                <a:ext cx="1307259" cy="60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Comércio com geração distribuída</a:t>
                </a:r>
                <a:endParaRPr lang="pt-BR" sz="1100" dirty="0"/>
              </a:p>
            </p:txBody>
          </p:sp>
          <p:sp>
            <p:nvSpPr>
              <p:cNvPr id="289" name="Google Shape;289;p29"/>
              <p:cNvSpPr txBox="1"/>
              <p:nvPr/>
            </p:nvSpPr>
            <p:spPr>
              <a:xfrm>
                <a:off x="6329794" y="5885357"/>
                <a:ext cx="1260933" cy="769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Residência e Rural com geração distribuída</a:t>
                </a:r>
                <a:endParaRPr dirty="0"/>
              </a:p>
            </p:txBody>
          </p:sp>
          <p:sp>
            <p:nvSpPr>
              <p:cNvPr id="290" name="Google Shape;290;p29"/>
              <p:cNvSpPr txBox="1"/>
              <p:nvPr/>
            </p:nvSpPr>
            <p:spPr>
              <a:xfrm>
                <a:off x="4887070" y="5885357"/>
                <a:ext cx="1309525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Indústria</a:t>
                </a:r>
                <a:endParaRPr sz="1100" dirty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91" name="Google Shape;291;p29"/>
              <p:cNvSpPr txBox="1"/>
              <p:nvPr/>
            </p:nvSpPr>
            <p:spPr>
              <a:xfrm>
                <a:off x="3770703" y="5885357"/>
                <a:ext cx="1105470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Residência</a:t>
                </a:r>
                <a:endParaRPr dirty="0"/>
              </a:p>
            </p:txBody>
          </p:sp>
          <p:sp>
            <p:nvSpPr>
              <p:cNvPr id="292" name="Google Shape;292;p29"/>
              <p:cNvSpPr txBox="1"/>
              <p:nvPr/>
            </p:nvSpPr>
            <p:spPr>
              <a:xfrm>
                <a:off x="2331265" y="5885357"/>
                <a:ext cx="132279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Comércio</a:t>
                </a:r>
                <a:endParaRPr/>
              </a:p>
            </p:txBody>
          </p:sp>
          <p:sp>
            <p:nvSpPr>
              <p:cNvPr id="13" name="Google Shape;286;p29">
                <a:extLst>
                  <a:ext uri="{FF2B5EF4-FFF2-40B4-BE49-F238E27FC236}">
                    <a16:creationId xmlns:a16="http://schemas.microsoft.com/office/drawing/2014/main" xmlns="" id="{40BA812C-3D7D-3714-8ACB-D253D160FCDA}"/>
                  </a:ext>
                </a:extLst>
              </p:cNvPr>
              <p:cNvSpPr txBox="1"/>
              <p:nvPr/>
            </p:nvSpPr>
            <p:spPr>
              <a:xfrm>
                <a:off x="11556999" y="5885357"/>
                <a:ext cx="1022201" cy="26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dirty="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Rural</a:t>
                </a:r>
                <a:endParaRPr dirty="0"/>
              </a:p>
            </p:txBody>
          </p:sp>
        </p:grpSp>
        <p:grpSp>
          <p:nvGrpSpPr>
            <p:cNvPr id="300" name="Google Shape;300;p29"/>
            <p:cNvGrpSpPr/>
            <p:nvPr/>
          </p:nvGrpSpPr>
          <p:grpSpPr>
            <a:xfrm>
              <a:off x="1255530" y="4761420"/>
              <a:ext cx="10504937" cy="935865"/>
              <a:chOff x="2354988" y="4844211"/>
              <a:chExt cx="10504937" cy="935865"/>
            </a:xfrm>
          </p:grpSpPr>
          <p:grpSp>
            <p:nvGrpSpPr>
              <p:cNvPr id="301" name="Google Shape;301;p29"/>
              <p:cNvGrpSpPr/>
              <p:nvPr/>
            </p:nvGrpSpPr>
            <p:grpSpPr>
              <a:xfrm>
                <a:off x="10567300" y="4994480"/>
                <a:ext cx="624014" cy="743061"/>
                <a:chOff x="35863459" y="22592925"/>
                <a:chExt cx="4620167" cy="5501585"/>
              </a:xfrm>
            </p:grpSpPr>
            <p:pic>
              <p:nvPicPr>
                <p:cNvPr id="302" name="Google Shape;302;p29"/>
                <p:cNvPicPr preferRelativeResize="0"/>
                <p:nvPr/>
              </p:nvPicPr>
              <p:blipFill rotWithShape="1">
                <a:blip r:embed="rId1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7556461" y="23148673"/>
                  <a:ext cx="2927165" cy="39853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3" name="Google Shape;303;p29"/>
                <p:cNvPicPr preferRelativeResize="0"/>
                <p:nvPr/>
              </p:nvPicPr>
              <p:blipFill rotWithShape="1">
                <a:blip r:embed="rId1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863459" y="22592925"/>
                  <a:ext cx="3555857" cy="55015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04" name="Google Shape;304;p29"/>
              <p:cNvSpPr/>
              <p:nvPr/>
            </p:nvSpPr>
            <p:spPr>
              <a:xfrm>
                <a:off x="10245157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2354988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3670016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6300072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7615100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8930128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4985044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1" name="Google Shape;311;p29"/>
              <p:cNvPicPr preferRelativeResize="0"/>
              <p:nvPr/>
            </p:nvPicPr>
            <p:blipFill rotWithShape="1">
              <a:blip r:embed="rId1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54183" y="4980764"/>
                <a:ext cx="1208334" cy="7327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Google Shape;312;p29"/>
              <p:cNvPicPr preferRelativeResize="0"/>
              <p:nvPr/>
            </p:nvPicPr>
            <p:blipFill rotWithShape="1">
              <a:blip r:embed="rId1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41853" y="4987114"/>
                <a:ext cx="927576" cy="65883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13" name="Google Shape;313;p29"/>
              <p:cNvGrpSpPr/>
              <p:nvPr/>
            </p:nvGrpSpPr>
            <p:grpSpPr>
              <a:xfrm>
                <a:off x="7819473" y="4911939"/>
                <a:ext cx="1053883" cy="868137"/>
                <a:chOff x="8542870" y="5207207"/>
                <a:chExt cx="1138854" cy="938132"/>
              </a:xfrm>
            </p:grpSpPr>
            <p:pic>
              <p:nvPicPr>
                <p:cNvPr id="314" name="Google Shape;314;p29"/>
                <p:cNvPicPr preferRelativeResize="0"/>
                <p:nvPr/>
              </p:nvPicPr>
              <p:blipFill rotWithShape="1">
                <a:blip r:embed="rId1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542870" y="5207207"/>
                  <a:ext cx="1138854" cy="9381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5" name="Google Shape;315;p29"/>
                <p:cNvPicPr preferRelativeResize="0"/>
                <p:nvPr/>
              </p:nvPicPr>
              <p:blipFill rotWithShape="1">
                <a:blip r:embed="rId2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620921" y="5649506"/>
                  <a:ext cx="257560" cy="3984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16" name="Google Shape;316;p29"/>
              <p:cNvGrpSpPr/>
              <p:nvPr/>
            </p:nvGrpSpPr>
            <p:grpSpPr>
              <a:xfrm>
                <a:off x="6329794" y="4844211"/>
                <a:ext cx="1166436" cy="836764"/>
                <a:chOff x="7018736" y="5161307"/>
                <a:chExt cx="1276458" cy="915690"/>
              </a:xfrm>
            </p:grpSpPr>
            <p:pic>
              <p:nvPicPr>
                <p:cNvPr id="317" name="Google Shape;317;p29"/>
                <p:cNvPicPr preferRelativeResize="0"/>
                <p:nvPr/>
              </p:nvPicPr>
              <p:blipFill rotWithShape="1">
                <a:blip r:embed="rId2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018736" y="5161307"/>
                  <a:ext cx="1276458" cy="81042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sy="23000" kx="1200000" algn="br" rotWithShape="0">
                    <a:srgbClr val="000000">
                      <a:alpha val="12941"/>
                    </a:srgbClr>
                  </a:outerShdw>
                </a:effectLst>
              </p:spPr>
            </p:pic>
            <p:pic>
              <p:nvPicPr>
                <p:cNvPr id="318" name="Google Shape;318;p29"/>
                <p:cNvPicPr preferRelativeResize="0"/>
                <p:nvPr/>
              </p:nvPicPr>
              <p:blipFill rotWithShape="1">
                <a:blip r:embed="rId2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21408" y="5678503"/>
                  <a:ext cx="257560" cy="3984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9" name="Google Shape;319;p29"/>
              <p:cNvPicPr preferRelativeResize="0"/>
              <p:nvPr/>
            </p:nvPicPr>
            <p:blipFill rotWithShape="1">
              <a:blip r:embed="rId2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1920" y="4939962"/>
                <a:ext cx="585210" cy="70598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sy="23000" kx="1200000" algn="br" rotWithShape="0">
                  <a:srgbClr val="000000">
                    <a:alpha val="12941"/>
                  </a:srgbClr>
                </a:outerShdw>
              </a:effectLst>
            </p:spPr>
          </p:pic>
          <p:pic>
            <p:nvPicPr>
              <p:cNvPr id="320" name="Google Shape;320;p29"/>
              <p:cNvPicPr preferRelativeResize="0"/>
              <p:nvPr/>
            </p:nvPicPr>
            <p:blipFill rotWithShape="1">
              <a:blip r:embed="rId1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92812" y="4994480"/>
                <a:ext cx="1336816" cy="7402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Google Shape;304;p29">
                <a:extLst>
                  <a:ext uri="{FF2B5EF4-FFF2-40B4-BE49-F238E27FC236}">
                    <a16:creationId xmlns:a16="http://schemas.microsoft.com/office/drawing/2014/main" xmlns="" id="{E63B9879-2C13-7357-2E07-040BCEC006DB}"/>
                  </a:ext>
                </a:extLst>
              </p:cNvPr>
              <p:cNvSpPr/>
              <p:nvPr/>
            </p:nvSpPr>
            <p:spPr>
              <a:xfrm>
                <a:off x="11537128" y="4853210"/>
                <a:ext cx="1322797" cy="926638"/>
              </a:xfrm>
              <a:prstGeom prst="parallelogram">
                <a:avLst>
                  <a:gd name="adj" fmla="val 25000"/>
                </a:avLst>
              </a:prstGeom>
              <a:solidFill>
                <a:srgbClr val="949494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" name="Imagem 23" descr="Desenho de uma gaiola&#10;&#10;Descrição gerada automaticamente com confiança baixa">
              <a:extLst>
                <a:ext uri="{FF2B5EF4-FFF2-40B4-BE49-F238E27FC236}">
                  <a16:creationId xmlns:a16="http://schemas.microsoft.com/office/drawing/2014/main" xmlns="" id="{DE104558-3699-7144-33C4-5B6BAAA54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4408" y="4669887"/>
              <a:ext cx="1025129" cy="1025129"/>
            </a:xfrm>
            <a:prstGeom prst="rect">
              <a:avLst/>
            </a:prstGeom>
          </p:spPr>
        </p:pic>
      </p:grpSp>
      <p:cxnSp>
        <p:nvCxnSpPr>
          <p:cNvPr id="25" name="Google Shape;361;p29">
            <a:extLst>
              <a:ext uri="{FF2B5EF4-FFF2-40B4-BE49-F238E27FC236}">
                <a16:creationId xmlns:a16="http://schemas.microsoft.com/office/drawing/2014/main" xmlns="" id="{8760FE63-D70C-F010-6A02-38484E9CB5EE}"/>
              </a:ext>
            </a:extLst>
          </p:cNvPr>
          <p:cNvCxnSpPr>
            <a:cxnSpLocks/>
          </p:cNvCxnSpPr>
          <p:nvPr/>
        </p:nvCxnSpPr>
        <p:spPr>
          <a:xfrm flipH="1" flipV="1">
            <a:off x="2208786" y="2968427"/>
            <a:ext cx="2208402" cy="688761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61;p29">
            <a:extLst>
              <a:ext uri="{FF2B5EF4-FFF2-40B4-BE49-F238E27FC236}">
                <a16:creationId xmlns:a16="http://schemas.microsoft.com/office/drawing/2014/main" xmlns="" id="{DD7B2B2D-C7C0-4BA9-43EA-CC2468B3C89C}"/>
              </a:ext>
            </a:extLst>
          </p:cNvPr>
          <p:cNvCxnSpPr>
            <a:cxnSpLocks/>
          </p:cNvCxnSpPr>
          <p:nvPr/>
        </p:nvCxnSpPr>
        <p:spPr>
          <a:xfrm flipH="1" flipV="1">
            <a:off x="3554421" y="2968427"/>
            <a:ext cx="1326640" cy="703625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61;p29">
            <a:extLst>
              <a:ext uri="{FF2B5EF4-FFF2-40B4-BE49-F238E27FC236}">
                <a16:creationId xmlns:a16="http://schemas.microsoft.com/office/drawing/2014/main" xmlns="" id="{DE6552EA-2C24-3BE2-5C2F-FEB96C2AB1DF}"/>
              </a:ext>
            </a:extLst>
          </p:cNvPr>
          <p:cNvCxnSpPr>
            <a:cxnSpLocks/>
          </p:cNvCxnSpPr>
          <p:nvPr/>
        </p:nvCxnSpPr>
        <p:spPr>
          <a:xfrm flipH="1" flipV="1">
            <a:off x="5023957" y="2968427"/>
            <a:ext cx="285975" cy="471658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61;p29">
            <a:extLst>
              <a:ext uri="{FF2B5EF4-FFF2-40B4-BE49-F238E27FC236}">
                <a16:creationId xmlns:a16="http://schemas.microsoft.com/office/drawing/2014/main" xmlns="" id="{11E78AF7-90DA-D1CF-7AB8-4377F2845978}"/>
              </a:ext>
            </a:extLst>
          </p:cNvPr>
          <p:cNvCxnSpPr>
            <a:cxnSpLocks/>
          </p:cNvCxnSpPr>
          <p:nvPr/>
        </p:nvCxnSpPr>
        <p:spPr>
          <a:xfrm flipV="1">
            <a:off x="7112184" y="2968427"/>
            <a:ext cx="863966" cy="688761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61;p29">
            <a:extLst>
              <a:ext uri="{FF2B5EF4-FFF2-40B4-BE49-F238E27FC236}">
                <a16:creationId xmlns:a16="http://schemas.microsoft.com/office/drawing/2014/main" xmlns="" id="{B6533886-144E-7ECC-B6B1-245F99266932}"/>
              </a:ext>
            </a:extLst>
          </p:cNvPr>
          <p:cNvCxnSpPr>
            <a:cxnSpLocks/>
          </p:cNvCxnSpPr>
          <p:nvPr/>
        </p:nvCxnSpPr>
        <p:spPr>
          <a:xfrm flipV="1">
            <a:off x="7850314" y="2968427"/>
            <a:ext cx="1639716" cy="622417"/>
          </a:xfrm>
          <a:prstGeom prst="straightConnector1">
            <a:avLst/>
          </a:prstGeom>
          <a:noFill/>
          <a:ln w="12700" cap="flat" cmpd="sng">
            <a:solidFill>
              <a:srgbClr val="F3792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6BC36F20-20DE-69CE-5DD5-0F3AC0066E1E}"/>
              </a:ext>
            </a:extLst>
          </p:cNvPr>
          <p:cNvGrpSpPr/>
          <p:nvPr/>
        </p:nvGrpSpPr>
        <p:grpSpPr>
          <a:xfrm>
            <a:off x="4282451" y="3418330"/>
            <a:ext cx="3624270" cy="906068"/>
            <a:chOff x="4282451" y="3418330"/>
            <a:chExt cx="3624270" cy="906068"/>
          </a:xfrm>
        </p:grpSpPr>
        <p:pic>
          <p:nvPicPr>
            <p:cNvPr id="367" name="Google Shape;367;p29"/>
            <p:cNvPicPr preferRelativeResize="0"/>
            <p:nvPr/>
          </p:nvPicPr>
          <p:blipFill rotWithShape="1">
            <a:blip r:embed="rId2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82451" y="3418330"/>
              <a:ext cx="3624270" cy="906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9"/>
            <p:cNvSpPr/>
            <p:nvPr/>
          </p:nvSpPr>
          <p:spPr>
            <a:xfrm>
              <a:off x="5309932" y="3459315"/>
              <a:ext cx="71684" cy="100921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6537753" y="3531459"/>
              <a:ext cx="71684" cy="100921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6026578" y="4182334"/>
              <a:ext cx="71684" cy="100921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6022898" y="3706104"/>
              <a:ext cx="109488" cy="15414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7504035" y="3887079"/>
              <a:ext cx="109488" cy="15414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551564" y="4013497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7032577" y="3694410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503814" y="3908723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922789" y="3713461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402089" y="3929361"/>
              <a:ext cx="93038" cy="130984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472267" y="3645211"/>
              <a:ext cx="45719" cy="64365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929467" y="4211948"/>
              <a:ext cx="45719" cy="64365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F37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7810779" y="3592823"/>
              <a:ext cx="45719" cy="64365"/>
            </a:xfrm>
            <a:custGeom>
              <a:avLst/>
              <a:gdLst/>
              <a:ahLst/>
              <a:cxnLst/>
              <a:rect l="l" t="t" r="r" b="b"/>
              <a:pathLst>
                <a:path w="248718" h="350161" extrusionOk="0">
                  <a:moveTo>
                    <a:pt x="133787" y="-384"/>
                  </a:moveTo>
                  <a:lnTo>
                    <a:pt x="193774" y="-384"/>
                  </a:lnTo>
                  <a:cubicBezTo>
                    <a:pt x="196751" y="-844"/>
                    <a:pt x="199707" y="425"/>
                    <a:pt x="201436" y="2900"/>
                  </a:cubicBezTo>
                  <a:cubicBezTo>
                    <a:pt x="202947" y="5308"/>
                    <a:pt x="202947" y="8373"/>
                    <a:pt x="201436" y="10781"/>
                  </a:cubicBezTo>
                  <a:cubicBezTo>
                    <a:pt x="178821" y="48875"/>
                    <a:pt x="156184" y="86969"/>
                    <a:pt x="133568" y="125063"/>
                  </a:cubicBezTo>
                  <a:cubicBezTo>
                    <a:pt x="132035" y="127690"/>
                    <a:pt x="130503" y="130317"/>
                    <a:pt x="132255" y="133382"/>
                  </a:cubicBezTo>
                  <a:cubicBezTo>
                    <a:pt x="134006" y="136447"/>
                    <a:pt x="137289" y="136885"/>
                    <a:pt x="140355" y="136885"/>
                  </a:cubicBezTo>
                  <a:lnTo>
                    <a:pt x="239749" y="136885"/>
                  </a:lnTo>
                  <a:cubicBezTo>
                    <a:pt x="241806" y="136775"/>
                    <a:pt x="243843" y="137213"/>
                    <a:pt x="245660" y="138198"/>
                  </a:cubicBezTo>
                  <a:cubicBezTo>
                    <a:pt x="248945" y="140388"/>
                    <a:pt x="248945" y="144328"/>
                    <a:pt x="245660" y="148050"/>
                  </a:cubicBezTo>
                  <a:lnTo>
                    <a:pt x="208661" y="191836"/>
                  </a:lnTo>
                  <a:lnTo>
                    <a:pt x="78616" y="345087"/>
                  </a:lnTo>
                  <a:cubicBezTo>
                    <a:pt x="77851" y="346204"/>
                    <a:pt x="76974" y="347233"/>
                    <a:pt x="75989" y="348152"/>
                  </a:cubicBezTo>
                  <a:lnTo>
                    <a:pt x="73143" y="349685"/>
                  </a:lnTo>
                  <a:cubicBezTo>
                    <a:pt x="73143" y="348590"/>
                    <a:pt x="73143" y="347277"/>
                    <a:pt x="73143" y="346401"/>
                  </a:cubicBezTo>
                  <a:cubicBezTo>
                    <a:pt x="75114" y="338738"/>
                    <a:pt x="77303" y="331075"/>
                    <a:pt x="79711" y="323194"/>
                  </a:cubicBezTo>
                  <a:lnTo>
                    <a:pt x="111894" y="210445"/>
                  </a:lnTo>
                  <a:cubicBezTo>
                    <a:pt x="113864" y="203659"/>
                    <a:pt x="111894" y="200374"/>
                    <a:pt x="104013" y="200374"/>
                  </a:cubicBezTo>
                  <a:lnTo>
                    <a:pt x="8122" y="200374"/>
                  </a:lnTo>
                  <a:cubicBezTo>
                    <a:pt x="21" y="200374"/>
                    <a:pt x="-2169" y="197090"/>
                    <a:pt x="458" y="189647"/>
                  </a:cubicBezTo>
                  <a:lnTo>
                    <a:pt x="64824" y="7497"/>
                  </a:lnTo>
                  <a:cubicBezTo>
                    <a:pt x="66795" y="1805"/>
                    <a:pt x="68327" y="929"/>
                    <a:pt x="74238" y="929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Seta: para Baixo 10">
            <a:extLst>
              <a:ext uri="{FF2B5EF4-FFF2-40B4-BE49-F238E27FC236}">
                <a16:creationId xmlns:a16="http://schemas.microsoft.com/office/drawing/2014/main" xmlns="" id="{873638AC-58E9-8274-C6B2-38D6BA29B5A5}"/>
              </a:ext>
            </a:extLst>
          </p:cNvPr>
          <p:cNvSpPr/>
          <p:nvPr/>
        </p:nvSpPr>
        <p:spPr>
          <a:xfrm>
            <a:off x="6364695" y="2871685"/>
            <a:ext cx="406407" cy="658041"/>
          </a:xfrm>
          <a:prstGeom prst="downArrow">
            <a:avLst>
              <a:gd name="adj1" fmla="val 73238"/>
              <a:gd name="adj2" fmla="val 35719"/>
            </a:avLst>
          </a:prstGeom>
          <a:gradFill>
            <a:gsLst>
              <a:gs pos="0">
                <a:srgbClr val="F4782B">
                  <a:alpha val="0"/>
                </a:srgbClr>
              </a:gs>
              <a:gs pos="100000">
                <a:srgbClr val="F478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381;p29">
            <a:extLst>
              <a:ext uri="{FF2B5EF4-FFF2-40B4-BE49-F238E27FC236}">
                <a16:creationId xmlns:a16="http://schemas.microsoft.com/office/drawing/2014/main" xmlns="" id="{17FD8FCB-3786-1B44-17B2-8084303F94AF}"/>
              </a:ext>
            </a:extLst>
          </p:cNvPr>
          <p:cNvSpPr txBox="1"/>
          <p:nvPr/>
        </p:nvSpPr>
        <p:spPr>
          <a:xfrm>
            <a:off x="2387163" y="3777561"/>
            <a:ext cx="18392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DISTRIBUIÇÃO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7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68BD878-2020-C8AD-4CA3-48EC410EB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20296" r="1750" b="9481"/>
          <a:stretch/>
        </p:blipFill>
        <p:spPr>
          <a:xfrm>
            <a:off x="213360" y="369000"/>
            <a:ext cx="11978640" cy="64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500062" y="2945644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</a:rPr>
              <a:t>A PEC NÃO DETERMINA UM REGIME DIFERENCIADO PARA ESSE SETOR DE</a:t>
            </a:r>
            <a:r>
              <a:rPr lang="pt-BR" sz="44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ELOS TÃO COMPLEXOS. SEM ISSO, NÃO HÁ SEGURANÇA DE TRIBUTAÇÃO ADEQUADA.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1078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COMO GARANTIR ARRECADAÇÃO?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2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8">
            <a:extLst>
              <a:ext uri="{FF2B5EF4-FFF2-40B4-BE49-F238E27FC236}">
                <a16:creationId xmlns:a16="http://schemas.microsoft.com/office/drawing/2014/main" xmlns="" id="{3A27D185-8065-BDE6-968C-A2BC5A858103}"/>
              </a:ext>
            </a:extLst>
          </p:cNvPr>
          <p:cNvSpPr txBox="1"/>
          <p:nvPr/>
        </p:nvSpPr>
        <p:spPr>
          <a:xfrm>
            <a:off x="704850" y="1498980"/>
            <a:ext cx="11191875" cy="477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 COMPETITIVIDADE 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INVESTIMENTO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NEOINDUSTRIALIZAÇÃO</a:t>
            </a:r>
          </a:p>
          <a:p>
            <a:pPr algn="ctr"/>
            <a:r>
              <a:rPr lang="pt-BR" sz="6000" dirty="0">
                <a:solidFill>
                  <a:schemeClr val="bg1">
                    <a:lumMod val="95000"/>
                  </a:schemeClr>
                </a:solidFill>
              </a:rPr>
              <a:t>GERAÇÃO DE EMPREGO E RENDA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8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2" name="Google Shape;252;p4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23680"/>
          <a:stretch/>
        </p:blipFill>
        <p:spPr>
          <a:xfrm>
            <a:off x="10985031" y="213696"/>
            <a:ext cx="987867" cy="8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2F4A6A2-E8C2-2E5F-7D01-FCA7EA4BE049}"/>
              </a:ext>
            </a:extLst>
          </p:cNvPr>
          <p:cNvSpPr txBox="1"/>
          <p:nvPr/>
        </p:nvSpPr>
        <p:spPr>
          <a:xfrm>
            <a:off x="704850" y="407275"/>
            <a:ext cx="9362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ENERGIA ELÉTRICA É DESENVOLVIMENTO ECONÔMICO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99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363</Words>
  <Application>Microsoft Office PowerPoint</Application>
  <PresentationFormat>Widescreen</PresentationFormat>
  <Paragraphs>145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Lato</vt:lpstr>
      <vt:lpstr>Montserrat</vt:lpstr>
      <vt:lpstr>Montserrat Black</vt:lpstr>
      <vt:lpstr>Times New Roman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Thaissa Garcia</dc:creator>
  <cp:lastModifiedBy>Juliana Soares Amorim</cp:lastModifiedBy>
  <cp:revision>16</cp:revision>
  <dcterms:created xsi:type="dcterms:W3CDTF">2023-08-11T17:56:52Z</dcterms:created>
  <dcterms:modified xsi:type="dcterms:W3CDTF">2023-09-20T16:29:18Z</dcterms:modified>
</cp:coreProperties>
</file>