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543" r:id="rId2"/>
    <p:sldId id="544" r:id="rId3"/>
    <p:sldId id="589" r:id="rId4"/>
    <p:sldId id="590" r:id="rId5"/>
    <p:sldId id="591" r:id="rId6"/>
    <p:sldId id="548" r:id="rId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3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3" autoAdjust="0"/>
    <p:restoredTop sz="94280" autoAdjust="0"/>
  </p:normalViewPr>
  <p:slideViewPr>
    <p:cSldViewPr>
      <p:cViewPr varScale="1">
        <p:scale>
          <a:sx n="92" d="100"/>
          <a:sy n="92" d="100"/>
        </p:scale>
        <p:origin x="1218" y="9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-15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8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065B1-47D9-4F2E-82A7-C85350568D16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7BC19-A7B7-4B4A-8D5D-55B43DDD7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60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76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781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A4C0202B-6B3A-43BC-A2D7-762AA76D54F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6C2B449B-C244-4ED8-8D4B-EDEEC067D66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46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28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09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268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84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97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21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682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E6BADA-A6BA-4BCB-B66C-2816D9879F7E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46047F-D927-4502-9618-C6DC4A4D68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68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4377256" y="801"/>
            <a:ext cx="4761728" cy="6869343"/>
            <a:chOff x="4377256" y="801"/>
            <a:chExt cx="4761728" cy="6869343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73"/>
            <a:stretch/>
          </p:blipFill>
          <p:spPr>
            <a:xfrm>
              <a:off x="4377256" y="801"/>
              <a:ext cx="389489" cy="187839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75" b="52755"/>
            <a:stretch/>
          </p:blipFill>
          <p:spPr>
            <a:xfrm>
              <a:off x="7842840" y="6021288"/>
              <a:ext cx="1296144" cy="848856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6524" y="6181820"/>
              <a:ext cx="464868" cy="559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28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planalto.gov.br/ccivil_03/_Ato2011-2014/2012/Lei/L12727.htm" TargetMode="External"/><Relationship Id="rId4" Type="http://schemas.openxmlformats.org/officeDocument/2006/relationships/hyperlink" Target="http://www.planalto.gov.br/ccivil_03/_Ato2007-2010/2008/Decreto/D6514.htm#art5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mailto:lucelia@famato.org.b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-1128"/>
            <a:ext cx="9180512" cy="688651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327"/>
            <a:ext cx="6888517" cy="686932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327"/>
            <a:ext cx="6888517" cy="686932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327"/>
            <a:ext cx="6888517" cy="686932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327"/>
            <a:ext cx="6888517" cy="686932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327"/>
            <a:ext cx="6888517" cy="6869327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327"/>
            <a:ext cx="6888517" cy="6869327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327"/>
            <a:ext cx="6888517" cy="68693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89" y="4623811"/>
            <a:ext cx="4108712" cy="22341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20"/>
          <a:stretch/>
        </p:blipFill>
        <p:spPr>
          <a:xfrm>
            <a:off x="5148064" y="796376"/>
            <a:ext cx="2302450" cy="25636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 r="49961" b="44096"/>
          <a:stretch/>
        </p:blipFill>
        <p:spPr>
          <a:xfrm>
            <a:off x="5148064" y="1052736"/>
            <a:ext cx="1152128" cy="122413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7" t="9680" b="44096"/>
          <a:stretch/>
        </p:blipFill>
        <p:spPr>
          <a:xfrm>
            <a:off x="6372200" y="1052736"/>
            <a:ext cx="1078314" cy="122413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4" r="49961"/>
          <a:stretch/>
        </p:blipFill>
        <p:spPr>
          <a:xfrm>
            <a:off x="5148064" y="2276872"/>
            <a:ext cx="1152128" cy="116779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7" t="55904"/>
          <a:stretch/>
        </p:blipFill>
        <p:spPr>
          <a:xfrm>
            <a:off x="6372200" y="2276872"/>
            <a:ext cx="1078314" cy="116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-1128"/>
            <a:ext cx="9180512" cy="688651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89" y="4623811"/>
            <a:ext cx="4108712" cy="22341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b="30303"/>
          <a:stretch/>
        </p:blipFill>
        <p:spPr>
          <a:xfrm>
            <a:off x="-36512" y="242430"/>
            <a:ext cx="6480720" cy="66247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1080120" cy="130010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78968" y="4438499"/>
            <a:ext cx="4165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a typeface="Verdana" pitchFamily="34" charset="0"/>
                <a:cs typeface="Calibri" panose="020F0502020204030204" pitchFamily="34" charset="0"/>
              </a:rPr>
              <a:t>Lucélia </a:t>
            </a:r>
            <a:r>
              <a:rPr lang="pt-BR" sz="2800" b="1" dirty="0" err="1">
                <a:solidFill>
                  <a:schemeClr val="bg1"/>
                </a:solidFill>
                <a:ea typeface="Verdana" pitchFamily="34" charset="0"/>
                <a:cs typeface="Calibri" panose="020F0502020204030204" pitchFamily="34" charset="0"/>
              </a:rPr>
              <a:t>Avi</a:t>
            </a:r>
            <a:endParaRPr lang="pt-BR" sz="2800" b="1" dirty="0">
              <a:solidFill>
                <a:schemeClr val="bg1"/>
              </a:solidFill>
              <a:ea typeface="Verdana" pitchFamily="34" charset="0"/>
              <a:cs typeface="Calibri" panose="020F0502020204030204" pitchFamily="34" charset="0"/>
            </a:endParaRPr>
          </a:p>
          <a:p>
            <a:r>
              <a:rPr lang="pt-BR" sz="2800" b="1" dirty="0">
                <a:solidFill>
                  <a:schemeClr val="bg1"/>
                </a:solidFill>
                <a:ea typeface="Verdana" pitchFamily="34" charset="0"/>
                <a:cs typeface="Calibri" panose="020F0502020204030204" pitchFamily="34" charset="0"/>
              </a:rPr>
              <a:t>Gestora do Núcleo Técnico</a:t>
            </a:r>
            <a:endParaRPr lang="pt-BR" dirty="0">
              <a:solidFill>
                <a:schemeClr val="bg1"/>
              </a:solidFill>
              <a:ea typeface="Verdana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539EC2D-9FF1-4E32-B0CB-B3D3EE912441}"/>
              </a:ext>
            </a:extLst>
          </p:cNvPr>
          <p:cNvSpPr txBox="1"/>
          <p:nvPr/>
        </p:nvSpPr>
        <p:spPr>
          <a:xfrm>
            <a:off x="1763688" y="764704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AUDIÊNCIA PÚBLICA NO SENADO FEDERAL</a:t>
            </a:r>
          </a:p>
          <a:p>
            <a:pPr algn="ctr"/>
            <a:endParaRPr lang="pt-BR" sz="2400" dirty="0"/>
          </a:p>
          <a:p>
            <a:pPr algn="ctr"/>
            <a:r>
              <a:rPr lang="pt-BR" sz="2400" i="1" dirty="0"/>
              <a:t>Estágio atual de implementação, os impactos e as perspectivas de utilização do Cadastro Ambiental Rural (CAR), instrumento previsto na Lei nº 12.651/2012.</a:t>
            </a:r>
          </a:p>
        </p:txBody>
      </p:sp>
    </p:spTree>
    <p:extLst>
      <p:ext uri="{BB962C8B-B14F-4D97-AF65-F5344CB8AC3E}">
        <p14:creationId xmlns:p14="http://schemas.microsoft.com/office/powerpoint/2010/main" val="13354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49280"/>
            <a:ext cx="542806" cy="65336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DB0CBFE2-8F2C-45E2-BD14-8DFA05D83DFB}"/>
              </a:ext>
            </a:extLst>
          </p:cNvPr>
          <p:cNvSpPr/>
          <p:nvPr/>
        </p:nvSpPr>
        <p:spPr>
          <a:xfrm>
            <a:off x="395536" y="159023"/>
            <a:ext cx="2792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Importância do CAR </a:t>
            </a:r>
          </a:p>
        </p:txBody>
      </p:sp>
      <p:sp>
        <p:nvSpPr>
          <p:cNvPr id="8" name="Semicírculos 3">
            <a:extLst>
              <a:ext uri="{FF2B5EF4-FFF2-40B4-BE49-F238E27FC236}">
                <a16:creationId xmlns:a16="http://schemas.microsoft.com/office/drawing/2014/main" xmlns="" id="{8863ABF3-F2FF-44CE-ACC3-868A2438B1C4}"/>
              </a:ext>
            </a:extLst>
          </p:cNvPr>
          <p:cNvSpPr/>
          <p:nvPr/>
        </p:nvSpPr>
        <p:spPr>
          <a:xfrm>
            <a:off x="1331640" y="472988"/>
            <a:ext cx="6552728" cy="6484404"/>
          </a:xfrm>
          <a:prstGeom prst="blockArc">
            <a:avLst>
              <a:gd name="adj1" fmla="val 8756445"/>
              <a:gd name="adj2" fmla="val 1217822"/>
              <a:gd name="adj3" fmla="val 14336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4C424793-3EB6-4AAA-BC42-0BE80D1E3EB1}"/>
              </a:ext>
            </a:extLst>
          </p:cNvPr>
          <p:cNvSpPr/>
          <p:nvPr/>
        </p:nvSpPr>
        <p:spPr>
          <a:xfrm>
            <a:off x="7077737" y="3494063"/>
            <a:ext cx="806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65%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18FDC3C5-F67B-4CCF-8F30-8192A63FA0E8}"/>
              </a:ext>
            </a:extLst>
          </p:cNvPr>
          <p:cNvSpPr/>
          <p:nvPr/>
        </p:nvSpPr>
        <p:spPr>
          <a:xfrm rot="16200000">
            <a:off x="5265659" y="3239397"/>
            <a:ext cx="63367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1016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Preservada e Protegida</a:t>
            </a:r>
            <a:endParaRPr lang="pt-BR" sz="2400" b="1" cap="none" spc="0" dirty="0">
              <a:ln w="1016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riângulo isósceles 13">
            <a:extLst>
              <a:ext uri="{FF2B5EF4-FFF2-40B4-BE49-F238E27FC236}">
                <a16:creationId xmlns:a16="http://schemas.microsoft.com/office/drawing/2014/main" xmlns="" id="{F740C786-C26A-40E7-B362-5BCC1493647D}"/>
              </a:ext>
            </a:extLst>
          </p:cNvPr>
          <p:cNvSpPr/>
          <p:nvPr/>
        </p:nvSpPr>
        <p:spPr>
          <a:xfrm rot="16200000">
            <a:off x="8087167" y="3729251"/>
            <a:ext cx="223310" cy="52843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Pizza 17">
            <a:extLst>
              <a:ext uri="{FF2B5EF4-FFF2-40B4-BE49-F238E27FC236}">
                <a16:creationId xmlns:a16="http://schemas.microsoft.com/office/drawing/2014/main" xmlns="" id="{75C7A7F8-DC88-4FB8-957B-C622EBD2859C}"/>
              </a:ext>
            </a:extLst>
          </p:cNvPr>
          <p:cNvSpPr/>
          <p:nvPr/>
        </p:nvSpPr>
        <p:spPr>
          <a:xfrm>
            <a:off x="2274566" y="1338646"/>
            <a:ext cx="4684136" cy="4699330"/>
          </a:xfrm>
          <a:prstGeom prst="pie">
            <a:avLst>
              <a:gd name="adj1" fmla="val 8745221"/>
              <a:gd name="adj2" fmla="val 16152176"/>
            </a:avLst>
          </a:pr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6" name="Pizza 18">
            <a:extLst>
              <a:ext uri="{FF2B5EF4-FFF2-40B4-BE49-F238E27FC236}">
                <a16:creationId xmlns:a16="http://schemas.microsoft.com/office/drawing/2014/main" xmlns="" id="{BF8F68D4-202C-4791-B7AB-962A1A435B50}"/>
              </a:ext>
            </a:extLst>
          </p:cNvPr>
          <p:cNvSpPr/>
          <p:nvPr/>
        </p:nvSpPr>
        <p:spPr>
          <a:xfrm>
            <a:off x="2267744" y="1338646"/>
            <a:ext cx="4684136" cy="4699330"/>
          </a:xfrm>
          <a:prstGeom prst="pie">
            <a:avLst>
              <a:gd name="adj1" fmla="val 3575183"/>
              <a:gd name="adj2" fmla="val 8200733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7" name="Pizza 19">
            <a:extLst>
              <a:ext uri="{FF2B5EF4-FFF2-40B4-BE49-F238E27FC236}">
                <a16:creationId xmlns:a16="http://schemas.microsoft.com/office/drawing/2014/main" xmlns="" id="{2CBB68A1-D384-4D83-88A8-1BB6B8FBFBE4}"/>
              </a:ext>
            </a:extLst>
          </p:cNvPr>
          <p:cNvSpPr/>
          <p:nvPr/>
        </p:nvSpPr>
        <p:spPr>
          <a:xfrm>
            <a:off x="2274566" y="1338646"/>
            <a:ext cx="4684136" cy="4699330"/>
          </a:xfrm>
          <a:prstGeom prst="pie">
            <a:avLst>
              <a:gd name="adj1" fmla="val 1406630"/>
              <a:gd name="adj2" fmla="val 3616686"/>
            </a:avLst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8" name="Pizza 20">
            <a:extLst>
              <a:ext uri="{FF2B5EF4-FFF2-40B4-BE49-F238E27FC236}">
                <a16:creationId xmlns:a16="http://schemas.microsoft.com/office/drawing/2014/main" xmlns="" id="{152D6BBA-C790-4BA4-A744-D60136945CAD}"/>
              </a:ext>
            </a:extLst>
          </p:cNvPr>
          <p:cNvSpPr/>
          <p:nvPr/>
        </p:nvSpPr>
        <p:spPr>
          <a:xfrm>
            <a:off x="2267744" y="1338646"/>
            <a:ext cx="4684136" cy="4699330"/>
          </a:xfrm>
          <a:prstGeom prst="pie">
            <a:avLst>
              <a:gd name="adj1" fmla="val 1298048"/>
              <a:gd name="adj2" fmla="val 1420255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9" name="Pizza 21">
            <a:extLst>
              <a:ext uri="{FF2B5EF4-FFF2-40B4-BE49-F238E27FC236}">
                <a16:creationId xmlns:a16="http://schemas.microsoft.com/office/drawing/2014/main" xmlns="" id="{971B7D13-870E-4F4A-9FCC-2149B90BBB66}"/>
              </a:ext>
            </a:extLst>
          </p:cNvPr>
          <p:cNvSpPr/>
          <p:nvPr/>
        </p:nvSpPr>
        <p:spPr>
          <a:xfrm>
            <a:off x="2274566" y="1338646"/>
            <a:ext cx="4684136" cy="4699330"/>
          </a:xfrm>
          <a:prstGeom prst="pie">
            <a:avLst>
              <a:gd name="adj1" fmla="val 20320404"/>
              <a:gd name="adj2" fmla="val 1312936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20" name="Pizza 22">
            <a:extLst>
              <a:ext uri="{FF2B5EF4-FFF2-40B4-BE49-F238E27FC236}">
                <a16:creationId xmlns:a16="http://schemas.microsoft.com/office/drawing/2014/main" xmlns="" id="{B31CE2BF-3592-4579-B251-A1B346E9C6F3}"/>
              </a:ext>
            </a:extLst>
          </p:cNvPr>
          <p:cNvSpPr/>
          <p:nvPr/>
        </p:nvSpPr>
        <p:spPr>
          <a:xfrm>
            <a:off x="2274566" y="1338646"/>
            <a:ext cx="4684136" cy="4699330"/>
          </a:xfrm>
          <a:prstGeom prst="pie">
            <a:avLst>
              <a:gd name="adj1" fmla="val 16783771"/>
              <a:gd name="adj2" fmla="val 20290832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21" name="Pizza 23">
            <a:extLst>
              <a:ext uri="{FF2B5EF4-FFF2-40B4-BE49-F238E27FC236}">
                <a16:creationId xmlns:a16="http://schemas.microsoft.com/office/drawing/2014/main" xmlns="" id="{0633569B-B5D0-4FC1-B31A-2FC60C1D266B}"/>
              </a:ext>
            </a:extLst>
          </p:cNvPr>
          <p:cNvSpPr/>
          <p:nvPr/>
        </p:nvSpPr>
        <p:spPr>
          <a:xfrm>
            <a:off x="2274566" y="1338646"/>
            <a:ext cx="4684136" cy="4699330"/>
          </a:xfrm>
          <a:prstGeom prst="pie">
            <a:avLst>
              <a:gd name="adj1" fmla="val 16180651"/>
              <a:gd name="adj2" fmla="val 16756549"/>
            </a:avLst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B8366B73-E9C1-4AF8-B079-C4E1B95FF0B7}"/>
              </a:ext>
            </a:extLst>
          </p:cNvPr>
          <p:cNvSpPr/>
          <p:nvPr/>
        </p:nvSpPr>
        <p:spPr>
          <a:xfrm>
            <a:off x="5004048" y="1700808"/>
            <a:ext cx="1008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/>
              <a:t>VEGETAÇÃO NATIVA EM TERRAS INDÍGENAS </a:t>
            </a:r>
            <a:r>
              <a:rPr lang="pt-BR" sz="1200" b="1" dirty="0"/>
              <a:t>16,6%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C57056D5-04B0-437E-B63E-0E654C4BE72B}"/>
              </a:ext>
            </a:extLst>
          </p:cNvPr>
          <p:cNvSpPr/>
          <p:nvPr/>
        </p:nvSpPr>
        <p:spPr>
          <a:xfrm>
            <a:off x="6934547" y="4830251"/>
            <a:ext cx="1152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/>
              <a:t>CIDADES, INFRA E OUTROS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b="1" dirty="0"/>
              <a:t>0,3%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71DE93C2-9000-4E55-946A-B7E22DAA458D}"/>
              </a:ext>
            </a:extLst>
          </p:cNvPr>
          <p:cNvSpPr/>
          <p:nvPr/>
        </p:nvSpPr>
        <p:spPr>
          <a:xfrm>
            <a:off x="5508104" y="4470211"/>
            <a:ext cx="1186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/>
              <a:t>LAVOURAS E FLORESTAS PLANTADAS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b="1" dirty="0"/>
              <a:t>10,4%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C9D663B7-42A7-40A6-8EBA-3F7B44A35D0A}"/>
              </a:ext>
            </a:extLst>
          </p:cNvPr>
          <p:cNvSpPr/>
          <p:nvPr/>
        </p:nvSpPr>
        <p:spPr>
          <a:xfrm>
            <a:off x="4211960" y="4939046"/>
            <a:ext cx="907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PASTAGENS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/>
              <a:t>21,5%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98951F9C-8CE8-43F9-BD6E-CF90876E461B}"/>
              </a:ext>
            </a:extLst>
          </p:cNvPr>
          <p:cNvSpPr/>
          <p:nvPr/>
        </p:nvSpPr>
        <p:spPr>
          <a:xfrm>
            <a:off x="2778622" y="2634790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/>
              <a:t>VEGETAÇÃO NATIVA EM IMÓVEIS RURAIS (CAR)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b="1" dirty="0"/>
              <a:t>33,9%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C2AD083C-2C5A-49A5-96E3-BC37F40962DF}"/>
              </a:ext>
            </a:extLst>
          </p:cNvPr>
          <p:cNvSpPr/>
          <p:nvPr/>
        </p:nvSpPr>
        <p:spPr>
          <a:xfrm>
            <a:off x="3770387" y="952153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/>
              <a:t>VEGETAÇÃO NATIVA EM UNIDADES DE CONSERVAÇÃO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b="1" dirty="0"/>
              <a:t>2,5%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16660CF8-16C5-41C6-B29F-47DC975E18A7}"/>
              </a:ext>
            </a:extLst>
          </p:cNvPr>
          <p:cNvSpPr/>
          <p:nvPr/>
        </p:nvSpPr>
        <p:spPr>
          <a:xfrm>
            <a:off x="5553026" y="3181042"/>
            <a:ext cx="1577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/>
              <a:t>VEGETAÇÃO NATIVA EM TERRAS DEVOLUTAS E NÃO CADASTRADAS (CAR)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/>
              <a:t> </a:t>
            </a:r>
            <a:r>
              <a:rPr lang="pt-BR" sz="1200" b="1" dirty="0"/>
              <a:t>11,8%</a:t>
            </a:r>
          </a:p>
        </p:txBody>
      </p:sp>
      <p:sp>
        <p:nvSpPr>
          <p:cNvPr id="29" name="Pizza 39">
            <a:extLst>
              <a:ext uri="{FF2B5EF4-FFF2-40B4-BE49-F238E27FC236}">
                <a16:creationId xmlns:a16="http://schemas.microsoft.com/office/drawing/2014/main" xmlns="" id="{ABB01EBE-22E9-434C-99E1-38EBCDA5969C}"/>
              </a:ext>
            </a:extLst>
          </p:cNvPr>
          <p:cNvSpPr/>
          <p:nvPr/>
        </p:nvSpPr>
        <p:spPr>
          <a:xfrm>
            <a:off x="2290088" y="1362496"/>
            <a:ext cx="4684136" cy="4699330"/>
          </a:xfrm>
          <a:prstGeom prst="pie">
            <a:avLst>
              <a:gd name="adj1" fmla="val 8246301"/>
              <a:gd name="adj2" fmla="val 8869171"/>
            </a:avLst>
          </a:prstGeom>
          <a:solidFill>
            <a:srgbClr val="66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838BEE72-23E8-4F7F-8B4A-4D945128F03B}"/>
              </a:ext>
            </a:extLst>
          </p:cNvPr>
          <p:cNvSpPr/>
          <p:nvPr/>
        </p:nvSpPr>
        <p:spPr>
          <a:xfrm>
            <a:off x="2483768" y="4573344"/>
            <a:ext cx="907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PASTAGENS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NATIVAS</a:t>
            </a: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/>
              <a:t>3,0%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xmlns="" id="{AC0480DD-EA30-4670-B789-C7601843DB1A}"/>
              </a:ext>
            </a:extLst>
          </p:cNvPr>
          <p:cNvCxnSpPr/>
          <p:nvPr/>
        </p:nvCxnSpPr>
        <p:spPr>
          <a:xfrm>
            <a:off x="6646515" y="4542219"/>
            <a:ext cx="733797" cy="326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C9E41027-122F-467E-9353-41F93F1665C2}"/>
              </a:ext>
            </a:extLst>
          </p:cNvPr>
          <p:cNvSpPr txBox="1"/>
          <p:nvPr/>
        </p:nvSpPr>
        <p:spPr>
          <a:xfrm>
            <a:off x="143508" y="6417974"/>
            <a:ext cx="263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Fonte: Embrapa/ MMA</a:t>
            </a:r>
          </a:p>
        </p:txBody>
      </p:sp>
    </p:spTree>
    <p:extLst>
      <p:ext uri="{BB962C8B-B14F-4D97-AF65-F5344CB8AC3E}">
        <p14:creationId xmlns:p14="http://schemas.microsoft.com/office/powerpoint/2010/main" val="3852283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89" y="4623811"/>
            <a:ext cx="4108712" cy="22341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49280"/>
            <a:ext cx="542806" cy="653360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>
            <a:off x="503548" y="908720"/>
            <a:ext cx="8136904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DB0CBFE2-8F2C-45E2-BD14-8DFA05D83DFB}"/>
              </a:ext>
            </a:extLst>
          </p:cNvPr>
          <p:cNvSpPr/>
          <p:nvPr/>
        </p:nvSpPr>
        <p:spPr>
          <a:xfrm>
            <a:off x="2439590" y="343904"/>
            <a:ext cx="4281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Regulamentação de dispositivos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62CA5071-2066-4E66-B417-11BF4D2C85B2}"/>
              </a:ext>
            </a:extLst>
          </p:cNvPr>
          <p:cNvSpPr/>
          <p:nvPr/>
        </p:nvSpPr>
        <p:spPr>
          <a:xfrm>
            <a:off x="223756" y="1340768"/>
            <a:ext cx="8596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Nº 12.651, DE 25 DE MAIO DE 2012 – Código Florestal Brasileiro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A6A3581-F388-40BD-96AB-E7C89AA4F010}"/>
              </a:ext>
            </a:extLst>
          </p:cNvPr>
          <p:cNvSpPr/>
          <p:nvPr/>
        </p:nvSpPr>
        <p:spPr>
          <a:xfrm>
            <a:off x="223756" y="2241952"/>
            <a:ext cx="8712968" cy="2125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Art. 42.  O Governo Federal implantará programa para conversão da multa prevista no </a:t>
            </a:r>
            <a:r>
              <a:rPr lang="pt-BR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art. 50 do Decreto n</a:t>
            </a:r>
            <a:r>
              <a:rPr lang="pt-BR" baseline="300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</a:t>
            </a:r>
            <a:r>
              <a:rPr lang="pt-BR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6.514, de 22 de julho de 2008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destinado a imóveis rurais, referente a autuações vinculadas a desmatamentos em áreas onde não era vedada a supressão, que foram promovidos sem autorização ou licença, em data anterior a 22 de julho de 2008.       </a:t>
            </a:r>
            <a:r>
              <a:rPr lang="pt-BR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(Incluído pela Lei nº 12.727, de 2012).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7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89" y="4623811"/>
            <a:ext cx="4108712" cy="22341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949280"/>
            <a:ext cx="542806" cy="653360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>
            <a:off x="503548" y="908720"/>
            <a:ext cx="8136904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261E8D23-7D44-402B-B2A2-32963554D4A3}"/>
              </a:ext>
            </a:extLst>
          </p:cNvPr>
          <p:cNvSpPr/>
          <p:nvPr/>
        </p:nvSpPr>
        <p:spPr>
          <a:xfrm>
            <a:off x="2489690" y="343904"/>
            <a:ext cx="4281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Regulamentação de dispositivos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03DA3F89-BAD8-42AC-B9C1-F395EFA55795}"/>
              </a:ext>
            </a:extLst>
          </p:cNvPr>
          <p:cNvSpPr/>
          <p:nvPr/>
        </p:nvSpPr>
        <p:spPr>
          <a:xfrm>
            <a:off x="107504" y="2586462"/>
            <a:ext cx="8856984" cy="129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50000"/>
              </a:lnSpc>
              <a:spcAft>
                <a:spcPts val="1000"/>
              </a:spcAft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44.  É instituída a Cota de Reserva Ambiental - CRA, título nominativo representativo de área com vegetação nativa, existente ou em processo de recuperação: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2A4C423C-581B-4238-ACF9-CF16378AB901}"/>
              </a:ext>
            </a:extLst>
          </p:cNvPr>
          <p:cNvSpPr/>
          <p:nvPr/>
        </p:nvSpPr>
        <p:spPr>
          <a:xfrm>
            <a:off x="223756" y="1340768"/>
            <a:ext cx="8596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Nº 12.651, DE 25 DE MAIO DE 2012 – Código Florestal Brasileiro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822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-1128"/>
            <a:ext cx="9180512" cy="688651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-11327"/>
            <a:ext cx="6888517" cy="68693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89" y="4623811"/>
            <a:ext cx="4108712" cy="22341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73" y="3732377"/>
            <a:ext cx="739742" cy="8903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CaixaDeTexto 15"/>
          <p:cNvSpPr txBox="1"/>
          <p:nvPr/>
        </p:nvSpPr>
        <p:spPr>
          <a:xfrm>
            <a:off x="3563888" y="134859"/>
            <a:ext cx="4716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OBRIGADO!</a:t>
            </a:r>
          </a:p>
          <a:p>
            <a:pPr algn="r"/>
            <a:endParaRPr lang="pt-BR" sz="3200" b="1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pt-BR" sz="2400" b="1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Lucélia </a:t>
            </a:r>
            <a:r>
              <a:rPr lang="pt-BR" sz="2400" b="1" dirty="0" err="1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Avi</a:t>
            </a:r>
            <a:endParaRPr lang="pt-BR" sz="2400" b="1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pt-BR" sz="2400" b="1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Gestora do Núcleo Técnico</a:t>
            </a:r>
          </a:p>
          <a:p>
            <a:pPr algn="r"/>
            <a:r>
              <a:rPr lang="pt-BR" sz="2400" b="1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  <a:hlinkClick r:id="rId12"/>
              </a:rPr>
              <a:t>lucelia@famato.org.br</a:t>
            </a:r>
            <a:endParaRPr lang="pt-BR" sz="2400" b="1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pt-BR" sz="2400" b="1" dirty="0"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65 3928-4480</a:t>
            </a:r>
            <a:endParaRPr lang="pt-BR" sz="2400" dirty="0"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7" y="4094411"/>
            <a:ext cx="2401491" cy="51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14520</TotalTime>
  <Words>147</Words>
  <Application>Microsoft Office PowerPoint</Application>
  <PresentationFormat>Apresentação na tela (4:3)</PresentationFormat>
  <Paragraphs>38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Danilo</dc:creator>
  <cp:lastModifiedBy>Airton Luciano Aragão Júnior</cp:lastModifiedBy>
  <cp:revision>444</cp:revision>
  <dcterms:created xsi:type="dcterms:W3CDTF">2013-09-27T13:21:09Z</dcterms:created>
  <dcterms:modified xsi:type="dcterms:W3CDTF">2017-10-18T11:37:57Z</dcterms:modified>
</cp:coreProperties>
</file>