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82" r:id="rId3"/>
    <p:sldId id="281" r:id="rId4"/>
    <p:sldId id="27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1" r:id="rId13"/>
    <p:sldId id="265" r:id="rId14"/>
    <p:sldId id="272" r:id="rId15"/>
    <p:sldId id="266" r:id="rId16"/>
    <p:sldId id="267" r:id="rId17"/>
    <p:sldId id="273" r:id="rId18"/>
    <p:sldId id="268" r:id="rId19"/>
    <p:sldId id="274" r:id="rId20"/>
    <p:sldId id="275" r:id="rId21"/>
    <p:sldId id="276" r:id="rId22"/>
    <p:sldId id="277" r:id="rId23"/>
    <p:sldId id="280" r:id="rId24"/>
    <p:sldId id="278" r:id="rId25"/>
    <p:sldId id="279" r:id="rId26"/>
    <p:sldId id="283" r:id="rId27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36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238500"/>
            <a:ext cx="6858000" cy="8255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4270375"/>
            <a:ext cx="6858000" cy="4445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5295900"/>
            <a:ext cx="2286000" cy="304800"/>
          </a:xfrm>
        </p:spPr>
        <p:txBody>
          <a:bodyPr/>
          <a:lstStyle>
            <a:lvl1pPr>
              <a:defRPr sz="1400"/>
            </a:lvl1pPr>
          </a:lstStyle>
          <a:p>
            <a:fld id="{BFFFA5B3-445C-4950-9FF7-E949D90D74FE}" type="datetimeFigureOut">
              <a:rPr lang="en-GB" smtClean="0"/>
              <a:pPr/>
              <a:t>10/03/2020</a:t>
            </a:fld>
            <a:endParaRPr lang="en-GB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5295900"/>
            <a:ext cx="3474720" cy="30480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5295900"/>
            <a:ext cx="1219200" cy="304800"/>
          </a:xfrm>
        </p:spPr>
        <p:txBody>
          <a:bodyPr/>
          <a:lstStyle/>
          <a:p>
            <a:fld id="{489C4DF5-65F9-4F7C-9CE4-8A666F4C1891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21" name="Retângulo 20"/>
          <p:cNvSpPr/>
          <p:nvPr/>
        </p:nvSpPr>
        <p:spPr>
          <a:xfrm>
            <a:off x="904875" y="3040063"/>
            <a:ext cx="7315200" cy="10668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4206875"/>
            <a:ext cx="7315200" cy="5715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040063"/>
            <a:ext cx="228600" cy="1066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4206875"/>
            <a:ext cx="228600" cy="5715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A5B3-445C-4950-9FF7-E949D90D74FE}" type="datetimeFigureOut">
              <a:rPr lang="en-GB" smtClean="0"/>
              <a:pPr/>
              <a:t>10/03/2020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4DF5-65F9-4F7C-9CE4-8A666F4C1891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A5B3-445C-4950-9FF7-E949D90D74FE}" type="datetimeFigureOut">
              <a:rPr lang="en-GB" smtClean="0"/>
              <a:pPr/>
              <a:t>10/03/2020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4DF5-65F9-4F7C-9CE4-8A666F4C1891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5294313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35005" y="5379536"/>
            <a:ext cx="159041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4117287" y="2668293"/>
            <a:ext cx="4876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A5B3-445C-4950-9FF7-E949D90D74FE}" type="datetimeFigureOut">
              <a:rPr lang="en-GB" smtClean="0"/>
              <a:pPr/>
              <a:t>10/03/2020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4DF5-65F9-4F7C-9CE4-8A666F4C1891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016000"/>
            <a:ext cx="8229600" cy="4114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476500"/>
            <a:ext cx="6858000" cy="8890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3556000"/>
            <a:ext cx="6781800" cy="9525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5295900"/>
            <a:ext cx="2286000" cy="304800"/>
          </a:xfrm>
        </p:spPr>
        <p:txBody>
          <a:bodyPr/>
          <a:lstStyle/>
          <a:p>
            <a:fld id="{BFFFA5B3-445C-4950-9FF7-E949D90D74FE}" type="datetimeFigureOut">
              <a:rPr lang="en-GB" smtClean="0"/>
              <a:pPr/>
              <a:t>10/03/2020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5295900"/>
            <a:ext cx="3474720" cy="3048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5295900"/>
            <a:ext cx="1520952" cy="304800"/>
          </a:xfrm>
        </p:spPr>
        <p:txBody>
          <a:bodyPr/>
          <a:lstStyle/>
          <a:p>
            <a:fld id="{489C4DF5-65F9-4F7C-9CE4-8A666F4C1891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Retângulo 6"/>
          <p:cNvSpPr/>
          <p:nvPr/>
        </p:nvSpPr>
        <p:spPr>
          <a:xfrm>
            <a:off x="914400" y="2349500"/>
            <a:ext cx="7315200" cy="10668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349500"/>
            <a:ext cx="228600" cy="1066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762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A5B3-445C-4950-9FF7-E949D90D74FE}" type="datetimeFigureOut">
              <a:rPr lang="en-GB" smtClean="0"/>
              <a:pPr/>
              <a:t>10/03/2020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4DF5-65F9-4F7C-9CE4-8A666F4C1891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016000"/>
            <a:ext cx="4041648" cy="4114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013460"/>
            <a:ext cx="4041648" cy="4114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762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071563"/>
            <a:ext cx="4040188" cy="5715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1" y="1079500"/>
            <a:ext cx="4041775" cy="5715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A5B3-445C-4950-9FF7-E949D90D74FE}" type="datetimeFigureOut">
              <a:rPr lang="en-GB" smtClean="0"/>
              <a:pPr/>
              <a:t>10/03/2020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4DF5-65F9-4F7C-9CE4-8A666F4C1891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1778000"/>
            <a:ext cx="4038600" cy="33655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1778000"/>
            <a:ext cx="4038600" cy="33655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762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A5B3-445C-4950-9FF7-E949D90D74FE}" type="datetimeFigureOut">
              <a:rPr lang="en-GB" smtClean="0"/>
              <a:pPr/>
              <a:t>10/03/2020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4DF5-65F9-4F7C-9CE4-8A666F4C1891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35005" y="5379536"/>
            <a:ext cx="159041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A5B3-445C-4950-9FF7-E949D90D74FE}" type="datetimeFigureOut">
              <a:rPr lang="en-GB" smtClean="0"/>
              <a:pPr/>
              <a:t>10/03/2020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4DF5-65F9-4F7C-9CE4-8A666F4C1891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5294313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35005" y="5379536"/>
            <a:ext cx="159041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254000"/>
            <a:ext cx="2514600" cy="6985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016001"/>
            <a:ext cx="2514600" cy="4036219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A5B3-445C-4950-9FF7-E949D90D74FE}" type="datetimeFigureOut">
              <a:rPr lang="en-GB" smtClean="0"/>
              <a:pPr/>
              <a:t>10/03/2020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4DF5-65F9-4F7C-9CE4-8A666F4C1891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5294313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663565" y="2770188"/>
            <a:ext cx="5029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35005" y="5379536"/>
            <a:ext cx="159041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254000"/>
            <a:ext cx="5715000" cy="47625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7380"/>
            <a:ext cx="8229600" cy="562240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587500"/>
            <a:ext cx="8229600" cy="3558540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016000"/>
            <a:ext cx="8229600" cy="4445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A5B3-445C-4950-9FF7-E949D90D74FE}" type="datetimeFigureOut">
              <a:rPr lang="en-GB" smtClean="0"/>
              <a:pPr/>
              <a:t>10/03/2020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4DF5-65F9-4F7C-9CE4-8A666F4C1891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5294313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35005" y="5379536"/>
            <a:ext cx="159041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417380"/>
            <a:ext cx="182880" cy="5715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8255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016000"/>
            <a:ext cx="8229600" cy="40919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5296958"/>
            <a:ext cx="2289048" cy="3048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FFA5B3-445C-4950-9FF7-E949D90D74FE}" type="datetimeFigureOut">
              <a:rPr lang="en-GB" smtClean="0"/>
              <a:pPr/>
              <a:t>10/03/2020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5296958"/>
            <a:ext cx="3505200" cy="3048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5296958"/>
            <a:ext cx="1981200" cy="3048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89C4DF5-65F9-4F7C-9CE4-8A666F4C1891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5294313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9525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35005" y="5379536"/>
            <a:ext cx="159041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err="1" smtClean="0">
                <a:solidFill>
                  <a:srgbClr val="002060"/>
                </a:solidFill>
              </a:rPr>
              <a:t>Câncer</a:t>
            </a:r>
            <a:r>
              <a:rPr lang="en-GB" dirty="0" smtClean="0">
                <a:solidFill>
                  <a:srgbClr val="002060"/>
                </a:solidFill>
              </a:rPr>
              <a:t> de </a:t>
            </a:r>
            <a:r>
              <a:rPr lang="en-GB" dirty="0" err="1" smtClean="0">
                <a:solidFill>
                  <a:srgbClr val="002060"/>
                </a:solidFill>
              </a:rPr>
              <a:t>Colo</a:t>
            </a:r>
            <a:r>
              <a:rPr lang="en-GB" dirty="0" smtClean="0">
                <a:solidFill>
                  <a:srgbClr val="002060"/>
                </a:solidFill>
              </a:rPr>
              <a:t> de </a:t>
            </a:r>
            <a:r>
              <a:rPr lang="en-GB" dirty="0" err="1" smtClean="0">
                <a:solidFill>
                  <a:srgbClr val="002060"/>
                </a:solidFill>
              </a:rPr>
              <a:t>Útero</a:t>
            </a:r>
            <a:r>
              <a:rPr lang="en-GB" dirty="0" smtClean="0">
                <a:solidFill>
                  <a:srgbClr val="002060"/>
                </a:solidFill>
              </a:rPr>
              <a:t> no </a:t>
            </a:r>
            <a:r>
              <a:rPr lang="en-GB" dirty="0" err="1" smtClean="0">
                <a:solidFill>
                  <a:srgbClr val="002060"/>
                </a:solidFill>
              </a:rPr>
              <a:t>Brasil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9200" y="4270374"/>
            <a:ext cx="6858000" cy="963389"/>
          </a:xfrm>
        </p:spPr>
        <p:txBody>
          <a:bodyPr>
            <a:normAutofit fontScale="47500" lnSpcReduction="20000"/>
          </a:bodyPr>
          <a:lstStyle/>
          <a:p>
            <a:r>
              <a:rPr lang="pt-BR" sz="3400" dirty="0" err="1" smtClean="0">
                <a:solidFill>
                  <a:srgbClr val="002060"/>
                </a:solidFill>
                <a:latin typeface="+mn-lt"/>
              </a:rPr>
              <a:t>Profa</a:t>
            </a:r>
            <a:r>
              <a:rPr lang="pt-BR" sz="3400" dirty="0" smtClean="0">
                <a:solidFill>
                  <a:srgbClr val="002060"/>
                </a:solidFill>
                <a:latin typeface="+mn-lt"/>
              </a:rPr>
              <a:t>. Dra. </a:t>
            </a:r>
            <a:r>
              <a:rPr lang="pt-BR" sz="3400" dirty="0" err="1" smtClean="0">
                <a:solidFill>
                  <a:srgbClr val="002060"/>
                </a:solidFill>
                <a:latin typeface="+mn-lt"/>
              </a:rPr>
              <a:t>Nise</a:t>
            </a:r>
            <a:r>
              <a:rPr lang="pt-BR" sz="3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pt-BR" sz="3400" dirty="0" err="1" smtClean="0">
                <a:solidFill>
                  <a:srgbClr val="002060"/>
                </a:solidFill>
                <a:latin typeface="+mn-lt"/>
              </a:rPr>
              <a:t>Hitomi</a:t>
            </a:r>
            <a:r>
              <a:rPr lang="pt-BR" sz="3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pt-BR" sz="3400" dirty="0" err="1" smtClean="0">
                <a:solidFill>
                  <a:srgbClr val="002060"/>
                </a:solidFill>
                <a:latin typeface="+mn-lt"/>
              </a:rPr>
              <a:t>Yamaguchi</a:t>
            </a:r>
            <a:r>
              <a:rPr lang="pt-BR" sz="3400" dirty="0" smtClean="0">
                <a:solidFill>
                  <a:srgbClr val="002060"/>
                </a:solidFill>
                <a:latin typeface="+mn-lt"/>
              </a:rPr>
              <a:t> – Médica Imunologista e Oncologista Clínica</a:t>
            </a:r>
          </a:p>
          <a:p>
            <a:r>
              <a:rPr lang="pt-BR" sz="3400" dirty="0" smtClean="0">
                <a:solidFill>
                  <a:srgbClr val="002060"/>
                </a:solidFill>
                <a:latin typeface="+mn-lt"/>
              </a:rPr>
              <a:t>Hospital Israelita Albert Einstein  -  Instituto Avanços em Medicina. </a:t>
            </a:r>
          </a:p>
          <a:p>
            <a:r>
              <a:rPr lang="pt-BR" sz="3400" dirty="0" smtClean="0">
                <a:solidFill>
                  <a:srgbClr val="002060"/>
                </a:solidFill>
                <a:latin typeface="+mn-lt"/>
              </a:rPr>
              <a:t>São Paulo, SP, Brasil</a:t>
            </a:r>
          </a:p>
          <a:p>
            <a:endParaRPr lang="en-GB" sz="7200" dirty="0">
              <a:solidFill>
                <a:srgbClr val="002060"/>
              </a:solidFill>
            </a:endParaRPr>
          </a:p>
        </p:txBody>
      </p:sp>
      <p:pic>
        <p:nvPicPr>
          <p:cNvPr id="8194" name="Picture 2" descr="Resultado de imagem para hpv vacina image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81236"/>
            <a:ext cx="3905250" cy="219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000" dirty="0" smtClean="0">
                <a:latin typeface="Arial Rounded MT Bold" pitchFamily="34" charset="0"/>
              </a:rPr>
              <a:t>O </a:t>
            </a:r>
            <a:r>
              <a:rPr lang="en-GB" sz="2000" dirty="0" err="1" smtClean="0">
                <a:latin typeface="Arial Rounded MT Bold" pitchFamily="34" charset="0"/>
              </a:rPr>
              <a:t>Brasil</a:t>
            </a:r>
            <a:r>
              <a:rPr lang="en-GB" sz="2000" dirty="0" smtClean="0">
                <a:latin typeface="Arial Rounded MT Bold" pitchFamily="34" charset="0"/>
              </a:rPr>
              <a:t> </a:t>
            </a:r>
            <a:r>
              <a:rPr lang="en-GB" sz="2000" dirty="0" err="1" smtClean="0">
                <a:latin typeface="Arial Rounded MT Bold" pitchFamily="34" charset="0"/>
              </a:rPr>
              <a:t>está</a:t>
            </a:r>
            <a:r>
              <a:rPr lang="en-GB" sz="2000" dirty="0" smtClean="0">
                <a:latin typeface="Arial Rounded MT Bold" pitchFamily="34" charset="0"/>
              </a:rPr>
              <a:t> entre </a:t>
            </a:r>
            <a:r>
              <a:rPr lang="en-GB" sz="2000" dirty="0" err="1" smtClean="0">
                <a:latin typeface="Arial Rounded MT Bold" pitchFamily="34" charset="0"/>
              </a:rPr>
              <a:t>os</a:t>
            </a:r>
            <a:r>
              <a:rPr lang="en-GB" sz="2000" dirty="0" smtClean="0">
                <a:latin typeface="Arial Rounded MT Bold" pitchFamily="34" charset="0"/>
              </a:rPr>
              <a:t> </a:t>
            </a:r>
            <a:r>
              <a:rPr lang="en-GB" sz="2000" dirty="0" err="1" smtClean="0">
                <a:latin typeface="Arial Rounded MT Bold" pitchFamily="34" charset="0"/>
              </a:rPr>
              <a:t>países</a:t>
            </a:r>
            <a:r>
              <a:rPr lang="en-GB" sz="2000" dirty="0" smtClean="0">
                <a:latin typeface="Arial Rounded MT Bold" pitchFamily="34" charset="0"/>
              </a:rPr>
              <a:t> com a </a:t>
            </a:r>
            <a:r>
              <a:rPr lang="en-GB" sz="2000" dirty="0" err="1" smtClean="0">
                <a:latin typeface="Arial Rounded MT Bold" pitchFamily="34" charset="0"/>
              </a:rPr>
              <a:t>maior</a:t>
            </a:r>
            <a:r>
              <a:rPr lang="en-GB" sz="2000" dirty="0" smtClean="0">
                <a:latin typeface="Arial Rounded MT Bold" pitchFamily="34" charset="0"/>
              </a:rPr>
              <a:t> </a:t>
            </a:r>
            <a:r>
              <a:rPr lang="en-GB" sz="2000" dirty="0" err="1" smtClean="0">
                <a:latin typeface="Arial Rounded MT Bold" pitchFamily="34" charset="0"/>
              </a:rPr>
              <a:t>incidência</a:t>
            </a:r>
            <a:r>
              <a:rPr lang="en-GB" sz="2000" dirty="0" smtClean="0">
                <a:latin typeface="Arial Rounded MT Bold" pitchFamily="34" charset="0"/>
              </a:rPr>
              <a:t> </a:t>
            </a:r>
            <a:br>
              <a:rPr lang="en-GB" sz="2000" dirty="0" smtClean="0">
                <a:latin typeface="Arial Rounded MT Bold" pitchFamily="34" charset="0"/>
              </a:rPr>
            </a:br>
            <a:r>
              <a:rPr lang="en-GB" sz="2000" dirty="0" smtClean="0">
                <a:latin typeface="Arial Rounded MT Bold" pitchFamily="34" charset="0"/>
              </a:rPr>
              <a:t>de </a:t>
            </a:r>
            <a:r>
              <a:rPr lang="en-GB" sz="2000" dirty="0" err="1" smtClean="0">
                <a:latin typeface="Arial Rounded MT Bold" pitchFamily="34" charset="0"/>
              </a:rPr>
              <a:t>Câncer</a:t>
            </a:r>
            <a:r>
              <a:rPr lang="en-GB" sz="2000" dirty="0" smtClean="0">
                <a:latin typeface="Arial Rounded MT Bold" pitchFamily="34" charset="0"/>
              </a:rPr>
              <a:t> de </a:t>
            </a:r>
            <a:r>
              <a:rPr lang="en-GB" sz="2000" dirty="0" err="1" smtClean="0">
                <a:latin typeface="Arial Rounded MT Bold" pitchFamily="34" charset="0"/>
              </a:rPr>
              <a:t>Pênis</a:t>
            </a:r>
            <a:r>
              <a:rPr lang="en-GB" sz="2000" dirty="0" smtClean="0">
                <a:latin typeface="Arial Rounded MT Bold" pitchFamily="34" charset="0"/>
              </a:rPr>
              <a:t>: </a:t>
            </a:r>
            <a:r>
              <a:rPr lang="en-GB" sz="2000" u="sng" dirty="0" smtClean="0">
                <a:latin typeface="Arial Rounded MT Bold" pitchFamily="34" charset="0"/>
              </a:rPr>
              <a:t>&gt;</a:t>
            </a:r>
            <a:r>
              <a:rPr lang="en-GB" sz="2000" dirty="0" smtClean="0">
                <a:latin typeface="Arial Rounded MT Bold" pitchFamily="34" charset="0"/>
              </a:rPr>
              <a:t>1,4 /100.000</a:t>
            </a:r>
            <a:endParaRPr lang="en-GB" sz="2000" dirty="0"/>
          </a:p>
        </p:txBody>
      </p:sp>
      <p:pic>
        <p:nvPicPr>
          <p:cNvPr id="4" name="Espaço Reservado para Conteúdo 3" descr="Map, males penis cancer incidenc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85787" y="1192212"/>
            <a:ext cx="7972425" cy="3762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2000" dirty="0" smtClean="0">
                <a:latin typeface="Arial Rounded MT Bold" pitchFamily="34" charset="0"/>
              </a:rPr>
              <a:t>O </a:t>
            </a:r>
            <a:r>
              <a:rPr lang="en-GB" sz="2000" dirty="0" err="1" smtClean="0">
                <a:latin typeface="Arial Rounded MT Bold" pitchFamily="34" charset="0"/>
              </a:rPr>
              <a:t>Brasil</a:t>
            </a:r>
            <a:r>
              <a:rPr lang="en-GB" sz="2000" dirty="0" smtClean="0">
                <a:latin typeface="Arial Rounded MT Bold" pitchFamily="34" charset="0"/>
              </a:rPr>
              <a:t> </a:t>
            </a:r>
            <a:r>
              <a:rPr lang="en-GB" sz="2000" dirty="0" err="1" smtClean="0">
                <a:latin typeface="Arial Rounded MT Bold" pitchFamily="34" charset="0"/>
              </a:rPr>
              <a:t>está</a:t>
            </a:r>
            <a:r>
              <a:rPr lang="en-GB" sz="2000" dirty="0" smtClean="0">
                <a:latin typeface="Arial Rounded MT Bold" pitchFamily="34" charset="0"/>
              </a:rPr>
              <a:t> entre </a:t>
            </a:r>
            <a:r>
              <a:rPr lang="en-GB" sz="2000" dirty="0" err="1" smtClean="0">
                <a:latin typeface="Arial Rounded MT Bold" pitchFamily="34" charset="0"/>
              </a:rPr>
              <a:t>os</a:t>
            </a:r>
            <a:r>
              <a:rPr lang="en-GB" sz="2000" dirty="0" smtClean="0">
                <a:latin typeface="Arial Rounded MT Bold" pitchFamily="34" charset="0"/>
              </a:rPr>
              <a:t> </a:t>
            </a:r>
            <a:r>
              <a:rPr lang="en-GB" sz="2000" dirty="0" err="1" smtClean="0">
                <a:latin typeface="Arial Rounded MT Bold" pitchFamily="34" charset="0"/>
              </a:rPr>
              <a:t>países</a:t>
            </a:r>
            <a:r>
              <a:rPr lang="en-GB" sz="2000" dirty="0" smtClean="0">
                <a:latin typeface="Arial Rounded MT Bold" pitchFamily="34" charset="0"/>
              </a:rPr>
              <a:t> com a </a:t>
            </a:r>
            <a:r>
              <a:rPr lang="en-GB" sz="2000" dirty="0" err="1" smtClean="0">
                <a:latin typeface="Arial Rounded MT Bold" pitchFamily="34" charset="0"/>
              </a:rPr>
              <a:t>segunda</a:t>
            </a:r>
            <a:r>
              <a:rPr lang="en-GB" sz="2000" dirty="0" smtClean="0">
                <a:latin typeface="Arial Rounded MT Bold" pitchFamily="34" charset="0"/>
              </a:rPr>
              <a:t> </a:t>
            </a:r>
            <a:r>
              <a:rPr lang="en-GB" sz="2000" dirty="0" err="1" smtClean="0">
                <a:latin typeface="Arial Rounded MT Bold" pitchFamily="34" charset="0"/>
              </a:rPr>
              <a:t>maior</a:t>
            </a:r>
            <a:r>
              <a:rPr lang="en-GB" sz="2000" dirty="0" smtClean="0">
                <a:latin typeface="Arial Rounded MT Bold" pitchFamily="34" charset="0"/>
              </a:rPr>
              <a:t> </a:t>
            </a:r>
            <a:r>
              <a:rPr lang="en-GB" sz="2000" dirty="0" err="1" smtClean="0">
                <a:latin typeface="Arial Rounded MT Bold" pitchFamily="34" charset="0"/>
              </a:rPr>
              <a:t>taxa</a:t>
            </a:r>
            <a:r>
              <a:rPr lang="en-GB" sz="2000" dirty="0" smtClean="0">
                <a:latin typeface="Arial Rounded MT Bold" pitchFamily="34" charset="0"/>
              </a:rPr>
              <a:t> de </a:t>
            </a:r>
            <a:r>
              <a:rPr lang="en-GB" sz="2000" dirty="0" err="1" smtClean="0">
                <a:latin typeface="Arial Rounded MT Bold" pitchFamily="34" charset="0"/>
              </a:rPr>
              <a:t>mortalidade</a:t>
            </a:r>
            <a:r>
              <a:rPr lang="en-GB" sz="2000" dirty="0" smtClean="0">
                <a:latin typeface="Arial Rounded MT Bold" pitchFamily="34" charset="0"/>
              </a:rPr>
              <a:t> </a:t>
            </a:r>
            <a:br>
              <a:rPr lang="en-GB" sz="2000" dirty="0" smtClean="0">
                <a:latin typeface="Arial Rounded MT Bold" pitchFamily="34" charset="0"/>
              </a:rPr>
            </a:br>
            <a:r>
              <a:rPr lang="en-GB" sz="2000" dirty="0" err="1" smtClean="0">
                <a:latin typeface="Arial Rounded MT Bold" pitchFamily="34" charset="0"/>
              </a:rPr>
              <a:t>por</a:t>
            </a:r>
            <a:r>
              <a:rPr lang="en-GB" sz="2000" dirty="0" smtClean="0">
                <a:latin typeface="Arial Rounded MT Bold" pitchFamily="34" charset="0"/>
              </a:rPr>
              <a:t> </a:t>
            </a:r>
            <a:r>
              <a:rPr lang="en-GB" sz="2000" dirty="0" err="1" smtClean="0">
                <a:latin typeface="Arial Rounded MT Bold" pitchFamily="34" charset="0"/>
              </a:rPr>
              <a:t>Câncer</a:t>
            </a:r>
            <a:r>
              <a:rPr lang="en-GB" sz="2000" dirty="0" smtClean="0">
                <a:latin typeface="Arial Rounded MT Bold" pitchFamily="34" charset="0"/>
              </a:rPr>
              <a:t> de </a:t>
            </a:r>
            <a:r>
              <a:rPr lang="en-GB" sz="2000" dirty="0" err="1" smtClean="0">
                <a:latin typeface="Arial Rounded MT Bold" pitchFamily="34" charset="0"/>
              </a:rPr>
              <a:t>Pênis</a:t>
            </a:r>
            <a:r>
              <a:rPr lang="en-GB" sz="2000" dirty="0" smtClean="0">
                <a:latin typeface="Arial Rounded MT Bold" pitchFamily="34" charset="0"/>
              </a:rPr>
              <a:t>: 0,29 a 0,48/100.000</a:t>
            </a:r>
            <a:endParaRPr lang="en-GB" sz="2000" dirty="0"/>
          </a:p>
        </p:txBody>
      </p:sp>
      <p:pic>
        <p:nvPicPr>
          <p:cNvPr id="4" name="Espaço Reservado para Conteúdo 3" descr="Map Mortality Penis canc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57212" y="1049337"/>
            <a:ext cx="8029575" cy="4048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93204"/>
            <a:ext cx="8229600" cy="42624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 err="1" smtClean="0">
                <a:latin typeface="Arial Rounded MT Bold" pitchFamily="34" charset="0"/>
              </a:rPr>
              <a:t>Incidência</a:t>
            </a:r>
            <a:r>
              <a:rPr lang="en-GB" sz="2400" dirty="0" smtClean="0">
                <a:latin typeface="Arial Rounded MT Bold" pitchFamily="34" charset="0"/>
              </a:rPr>
              <a:t> e </a:t>
            </a:r>
            <a:r>
              <a:rPr lang="en-GB" sz="2400" dirty="0" err="1" smtClean="0">
                <a:latin typeface="Arial Rounded MT Bold" pitchFamily="34" charset="0"/>
              </a:rPr>
              <a:t>Mortalidade</a:t>
            </a:r>
            <a:r>
              <a:rPr lang="en-GB" sz="2400" dirty="0" smtClean="0">
                <a:latin typeface="Arial Rounded MT Bold" pitchFamily="34" charset="0"/>
              </a:rPr>
              <a:t> </a:t>
            </a:r>
            <a:r>
              <a:rPr lang="en-GB" sz="2400" dirty="0" err="1" smtClean="0">
                <a:latin typeface="Arial Rounded MT Bold" pitchFamily="34" charset="0"/>
              </a:rPr>
              <a:t>por</a:t>
            </a:r>
            <a:r>
              <a:rPr lang="en-GB" sz="2400" dirty="0" smtClean="0">
                <a:latin typeface="Arial Rounded MT Bold" pitchFamily="34" charset="0"/>
              </a:rPr>
              <a:t> Estado no </a:t>
            </a:r>
            <a:r>
              <a:rPr lang="en-GB" sz="2400" dirty="0" err="1" smtClean="0">
                <a:latin typeface="Arial Rounded MT Bold" pitchFamily="34" charset="0"/>
              </a:rPr>
              <a:t>Brasil</a:t>
            </a:r>
            <a:endParaRPr lang="en-GB" sz="2400" dirty="0">
              <a:latin typeface="Arial Rounded MT Bold" pitchFamily="34" charset="0"/>
            </a:endParaRPr>
          </a:p>
        </p:txBody>
      </p:sp>
      <p:pic>
        <p:nvPicPr>
          <p:cNvPr id="5" name="Espaço Reservado para Conteúdo 4" descr="Ca Cervical Incidência 2018 mort 20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099731"/>
            <a:ext cx="8229600" cy="3947337"/>
          </a:xfrm>
        </p:spPr>
      </p:pic>
      <p:sp>
        <p:nvSpPr>
          <p:cNvPr id="4" name="CaixaDeTexto 3"/>
          <p:cNvSpPr txBox="1"/>
          <p:nvPr/>
        </p:nvSpPr>
        <p:spPr>
          <a:xfrm>
            <a:off x="539552" y="5345668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https://www.arca.fiocruz.br/bitstream/icict/29762/2/A%C3%87%C3%95ES%20DE%20CONTROLE%20DO%20C%C3%82NCER%20DO%20COLO%20DO%20%C3%9ATERO%20NO%20BRASIL.pdf</a:t>
            </a:r>
            <a:endParaRPr lang="en-GB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49825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Fatores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de 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Risco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para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Câncer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de 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Colo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Uterino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b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(e 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infecção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por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HPV 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em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geral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)</a:t>
            </a:r>
            <a:endParaRPr lang="en-GB" sz="20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697260"/>
            <a:ext cx="8229600" cy="1440160"/>
          </a:xfrm>
        </p:spPr>
        <p:txBody>
          <a:bodyPr>
            <a:normAutofit fontScale="92500" lnSpcReduction="20000"/>
          </a:bodyPr>
          <a:lstStyle/>
          <a:p>
            <a:endParaRPr lang="en-GB" sz="2000" dirty="0" smtClean="0"/>
          </a:p>
          <a:p>
            <a:r>
              <a:rPr lang="en-GB" sz="2000" b="1" dirty="0" err="1" smtClean="0"/>
              <a:t>Iniciação</a:t>
            </a:r>
            <a:r>
              <a:rPr lang="en-GB" sz="2000" b="1" dirty="0" smtClean="0"/>
              <a:t> sexual antes dos 16 </a:t>
            </a:r>
            <a:r>
              <a:rPr lang="en-GB" sz="2000" b="1" dirty="0" err="1" smtClean="0"/>
              <a:t>anos</a:t>
            </a:r>
            <a:r>
              <a:rPr lang="en-GB" sz="2000" b="1" dirty="0" smtClean="0"/>
              <a:t> de </a:t>
            </a:r>
            <a:r>
              <a:rPr lang="en-GB" sz="2000" b="1" dirty="0" err="1" smtClean="0"/>
              <a:t>idade</a:t>
            </a:r>
            <a:r>
              <a:rPr lang="en-GB" sz="2000" b="1" dirty="0" smtClean="0"/>
              <a:t>: </a:t>
            </a:r>
            <a:r>
              <a:rPr lang="en-GB" sz="2000" dirty="0" err="1" smtClean="0"/>
              <a:t>imaturidade</a:t>
            </a:r>
            <a:r>
              <a:rPr lang="en-GB" sz="2000" dirty="0" smtClean="0"/>
              <a:t> das </a:t>
            </a:r>
            <a:r>
              <a:rPr lang="en-GB" sz="2000" dirty="0" err="1" smtClean="0"/>
              <a:t>mucosas</a:t>
            </a:r>
            <a:r>
              <a:rPr lang="en-GB" sz="2000" dirty="0" smtClean="0"/>
              <a:t> e de </a:t>
            </a:r>
            <a:r>
              <a:rPr lang="en-GB" sz="2000" dirty="0" err="1" smtClean="0"/>
              <a:t>outros</a:t>
            </a:r>
            <a:r>
              <a:rPr lang="en-GB" sz="2000" dirty="0" smtClean="0"/>
              <a:t> </a:t>
            </a:r>
            <a:r>
              <a:rPr lang="en-GB" sz="2000" dirty="0" err="1" smtClean="0"/>
              <a:t>epitélios</a:t>
            </a:r>
            <a:r>
              <a:rPr lang="en-GB" sz="2000" dirty="0" smtClean="0"/>
              <a:t> das </a:t>
            </a:r>
            <a:r>
              <a:rPr lang="en-GB" sz="2000" dirty="0" err="1" smtClean="0"/>
              <a:t>vias</a:t>
            </a:r>
            <a:r>
              <a:rPr lang="en-GB" sz="2000" dirty="0" smtClean="0"/>
              <a:t> </a:t>
            </a:r>
            <a:r>
              <a:rPr lang="en-GB" sz="2000" dirty="0" err="1" smtClean="0"/>
              <a:t>genitais</a:t>
            </a:r>
            <a:r>
              <a:rPr lang="en-GB" sz="2000" dirty="0" smtClean="0"/>
              <a:t> e a </a:t>
            </a:r>
            <a:r>
              <a:rPr lang="en-GB" sz="2000" dirty="0" err="1" smtClean="0"/>
              <a:t>exposição</a:t>
            </a:r>
            <a:r>
              <a:rPr lang="en-GB" sz="2000" dirty="0" smtClean="0"/>
              <a:t> </a:t>
            </a:r>
            <a:r>
              <a:rPr lang="en-GB" sz="2000" dirty="0" err="1" smtClean="0"/>
              <a:t>precoce</a:t>
            </a:r>
            <a:r>
              <a:rPr lang="en-GB" sz="2000" dirty="0" smtClean="0"/>
              <a:t> </a:t>
            </a:r>
            <a:r>
              <a:rPr lang="en-GB" sz="2000" dirty="0" err="1" smtClean="0"/>
              <a:t>ao</a:t>
            </a:r>
            <a:r>
              <a:rPr lang="en-GB" sz="2000" dirty="0" smtClean="0"/>
              <a:t> </a:t>
            </a:r>
            <a:r>
              <a:rPr lang="en-GB" sz="2000" dirty="0" err="1" smtClean="0"/>
              <a:t>vírus</a:t>
            </a:r>
            <a:r>
              <a:rPr lang="en-GB" sz="2000" dirty="0" smtClean="0"/>
              <a:t> </a:t>
            </a:r>
            <a:r>
              <a:rPr lang="en-GB" sz="2000" dirty="0" err="1" smtClean="0"/>
              <a:t>aumentam</a:t>
            </a:r>
            <a:r>
              <a:rPr lang="en-GB" sz="2000" dirty="0" smtClean="0"/>
              <a:t> o </a:t>
            </a:r>
            <a:r>
              <a:rPr lang="en-GB" sz="2000" dirty="0" err="1" smtClean="0"/>
              <a:t>risco</a:t>
            </a:r>
            <a:r>
              <a:rPr lang="en-GB" sz="2000" dirty="0" smtClean="0"/>
              <a:t> </a:t>
            </a:r>
            <a:r>
              <a:rPr lang="en-GB" sz="2000" dirty="0" err="1" smtClean="0"/>
              <a:t>para</a:t>
            </a:r>
            <a:r>
              <a:rPr lang="en-GB" sz="2000" dirty="0" smtClean="0"/>
              <a:t> </a:t>
            </a:r>
            <a:r>
              <a:rPr lang="en-GB" sz="2000" dirty="0" err="1" smtClean="0"/>
              <a:t>lesões</a:t>
            </a:r>
            <a:r>
              <a:rPr lang="en-GB" sz="2000" dirty="0" smtClean="0"/>
              <a:t> de alto </a:t>
            </a:r>
            <a:r>
              <a:rPr lang="en-GB" sz="2000" dirty="0" err="1" smtClean="0"/>
              <a:t>grau</a:t>
            </a:r>
            <a:r>
              <a:rPr lang="en-GB" sz="2000" dirty="0" smtClean="0"/>
              <a:t> no cervix </a:t>
            </a:r>
            <a:r>
              <a:rPr lang="en-GB" sz="2000" dirty="0" err="1" smtClean="0"/>
              <a:t>uterino</a:t>
            </a:r>
            <a:r>
              <a:rPr lang="en-GB" sz="2000" dirty="0" smtClean="0"/>
              <a:t>,  </a:t>
            </a:r>
            <a:r>
              <a:rPr lang="en-GB" sz="2000" dirty="0" err="1" smtClean="0"/>
              <a:t>por</a:t>
            </a:r>
            <a:r>
              <a:rPr lang="en-GB" sz="2000" dirty="0" smtClean="0"/>
              <a:t> </a:t>
            </a:r>
            <a:r>
              <a:rPr lang="en-GB" sz="2000" dirty="0" err="1" smtClean="0"/>
              <a:t>volta</a:t>
            </a:r>
            <a:r>
              <a:rPr lang="en-GB" sz="2000" dirty="0" smtClean="0"/>
              <a:t> dos 26 </a:t>
            </a:r>
            <a:r>
              <a:rPr lang="en-GB" sz="2000" dirty="0" err="1" smtClean="0"/>
              <a:t>anos</a:t>
            </a:r>
            <a:r>
              <a:rPr lang="en-GB" sz="2000" dirty="0" smtClean="0"/>
              <a:t> de </a:t>
            </a:r>
            <a:r>
              <a:rPr lang="en-GB" sz="2000" dirty="0" err="1" smtClean="0"/>
              <a:t>idade</a:t>
            </a:r>
            <a:r>
              <a:rPr lang="en-GB" sz="2000" dirty="0" smtClean="0"/>
              <a:t> (1).</a:t>
            </a:r>
          </a:p>
          <a:p>
            <a:pPr>
              <a:buNone/>
            </a:pPr>
            <a:endParaRPr lang="en-GB" sz="1600" dirty="0" smtClean="0"/>
          </a:p>
        </p:txBody>
      </p:sp>
      <p:pic>
        <p:nvPicPr>
          <p:cNvPr id="4" name="Imagem 3" descr="Early sexual onset, higher r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81436"/>
            <a:ext cx="4277703" cy="2304256"/>
          </a:xfrm>
          <a:prstGeom prst="rect">
            <a:avLst/>
          </a:prstGeom>
        </p:spPr>
      </p:pic>
      <p:sp>
        <p:nvSpPr>
          <p:cNvPr id="5" name="Chave esquerda 4"/>
          <p:cNvSpPr/>
          <p:nvPr/>
        </p:nvSpPr>
        <p:spPr>
          <a:xfrm>
            <a:off x="4716016" y="2137420"/>
            <a:ext cx="360040" cy="27363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ixaDeTexto 6"/>
          <p:cNvSpPr txBox="1"/>
          <p:nvPr/>
        </p:nvSpPr>
        <p:spPr>
          <a:xfrm>
            <a:off x="4827818" y="2137420"/>
            <a:ext cx="4316182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 smtClean="0"/>
              <a:t>Estudo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brasileiro</a:t>
            </a:r>
            <a:r>
              <a:rPr lang="en-GB" sz="1400" b="1" dirty="0" smtClean="0"/>
              <a:t> (H. do </a:t>
            </a:r>
            <a:r>
              <a:rPr lang="en-GB" sz="1400" b="1" dirty="0" err="1" smtClean="0"/>
              <a:t>Câncer</a:t>
            </a:r>
            <a:r>
              <a:rPr lang="en-GB" sz="1400" b="1" dirty="0" smtClean="0"/>
              <a:t> de </a:t>
            </a:r>
            <a:r>
              <a:rPr lang="en-GB" sz="1400" b="1" dirty="0" err="1" smtClean="0"/>
              <a:t>Barretos</a:t>
            </a:r>
            <a:r>
              <a:rPr lang="en-GB" sz="1400" b="1" dirty="0" smtClean="0"/>
              <a:t>,</a:t>
            </a:r>
          </a:p>
          <a:p>
            <a:r>
              <a:rPr lang="en-GB" sz="1400" b="1" dirty="0" err="1" smtClean="0"/>
              <a:t>Instituto</a:t>
            </a:r>
            <a:r>
              <a:rPr lang="en-GB" sz="1400" b="1" dirty="0" smtClean="0"/>
              <a:t> de </a:t>
            </a:r>
            <a:r>
              <a:rPr lang="en-GB" sz="1400" b="1" dirty="0" err="1" smtClean="0"/>
              <a:t>Patologia</a:t>
            </a:r>
            <a:r>
              <a:rPr lang="en-GB" sz="1400" b="1" dirty="0" smtClean="0"/>
              <a:t> de </a:t>
            </a:r>
            <a:r>
              <a:rPr lang="en-GB" sz="1400" b="1" dirty="0" err="1" smtClean="0"/>
              <a:t>Araçatuba</a:t>
            </a:r>
            <a:r>
              <a:rPr lang="en-GB" sz="1400" b="1" dirty="0" smtClean="0"/>
              <a:t>, </a:t>
            </a:r>
            <a:r>
              <a:rPr lang="en-GB" sz="1400" b="1" dirty="0" err="1" smtClean="0"/>
              <a:t>Universidade</a:t>
            </a:r>
            <a:endParaRPr lang="en-GB" sz="1400" b="1" dirty="0" smtClean="0"/>
          </a:p>
          <a:p>
            <a:r>
              <a:rPr lang="en-GB" sz="1400" b="1" dirty="0" smtClean="0"/>
              <a:t> de Campinas) 2000 a 2009.</a:t>
            </a:r>
          </a:p>
          <a:p>
            <a:endParaRPr lang="en-GB" sz="1400" b="1" dirty="0" smtClean="0"/>
          </a:p>
          <a:p>
            <a:r>
              <a:rPr lang="en-GB" sz="1400" b="1" dirty="0" err="1" smtClean="0"/>
              <a:t>Exames</a:t>
            </a:r>
            <a:r>
              <a:rPr lang="en-GB" sz="1400" b="1" dirty="0" smtClean="0"/>
              <a:t>/</a:t>
            </a:r>
            <a:r>
              <a:rPr lang="en-GB" sz="1400" b="1" dirty="0" err="1" smtClean="0"/>
              <a:t>prontuários</a:t>
            </a:r>
            <a:r>
              <a:rPr lang="en-GB" sz="1400" b="1" dirty="0" smtClean="0"/>
              <a:t>: n = 898.921 </a:t>
            </a:r>
            <a:r>
              <a:rPr lang="en-GB" sz="1400" b="1" dirty="0" err="1" smtClean="0"/>
              <a:t>pacientes</a:t>
            </a:r>
            <a:endParaRPr lang="en-GB" sz="1400" b="1" dirty="0" smtClean="0"/>
          </a:p>
          <a:p>
            <a:endParaRPr lang="en-GB" sz="1400" b="1" dirty="0"/>
          </a:p>
          <a:p>
            <a:r>
              <a:rPr lang="en-GB" sz="1400" b="1" dirty="0" err="1" smtClean="0"/>
              <a:t>Idade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média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ao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exame</a:t>
            </a:r>
            <a:r>
              <a:rPr lang="en-GB" sz="1400" b="1" dirty="0" smtClean="0"/>
              <a:t>: 26 </a:t>
            </a:r>
            <a:r>
              <a:rPr lang="en-GB" sz="1400" b="1" dirty="0" err="1" smtClean="0"/>
              <a:t>anos</a:t>
            </a:r>
            <a:endParaRPr lang="en-GB" sz="1400" b="1" dirty="0" smtClean="0"/>
          </a:p>
          <a:p>
            <a:endParaRPr lang="en-GB" sz="1400" b="1" dirty="0"/>
          </a:p>
          <a:p>
            <a:r>
              <a:rPr lang="en-GB" sz="1400" b="1" dirty="0" err="1" smtClean="0"/>
              <a:t>Idade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da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iniciação</a:t>
            </a:r>
            <a:r>
              <a:rPr lang="en-GB" sz="1400" b="1" dirty="0" smtClean="0"/>
              <a:t> sexual: </a:t>
            </a:r>
          </a:p>
          <a:p>
            <a:r>
              <a:rPr lang="en-GB" sz="1400" b="1" dirty="0"/>
              <a:t> </a:t>
            </a:r>
            <a:r>
              <a:rPr lang="en-GB" sz="1400" b="1" dirty="0" smtClean="0"/>
              <a:t>	a. </a:t>
            </a:r>
            <a:r>
              <a:rPr lang="en-GB" sz="1400" b="1" dirty="0" err="1" smtClean="0"/>
              <a:t>Grupo</a:t>
            </a:r>
            <a:r>
              <a:rPr lang="en-GB" sz="1400" b="1" dirty="0" smtClean="0"/>
              <a:t> 1, entre 13 e 16 </a:t>
            </a:r>
            <a:r>
              <a:rPr lang="en-GB" sz="1400" b="1" dirty="0" err="1" smtClean="0"/>
              <a:t>anos</a:t>
            </a:r>
            <a:endParaRPr lang="en-GB" sz="1400" b="1" dirty="0" smtClean="0"/>
          </a:p>
          <a:p>
            <a:r>
              <a:rPr lang="en-GB" sz="1400" b="1" dirty="0"/>
              <a:t>	</a:t>
            </a:r>
            <a:r>
              <a:rPr lang="en-GB" sz="1400" b="1" dirty="0" smtClean="0"/>
              <a:t>b. </a:t>
            </a:r>
            <a:r>
              <a:rPr lang="en-GB" sz="1400" b="1" dirty="0" err="1" smtClean="0"/>
              <a:t>Grupo</a:t>
            </a:r>
            <a:r>
              <a:rPr lang="en-GB" sz="1400" b="1" dirty="0" smtClean="0"/>
              <a:t> 2, entre 17 e 24 </a:t>
            </a:r>
            <a:r>
              <a:rPr lang="en-GB" sz="1400" b="1" dirty="0" err="1" smtClean="0"/>
              <a:t>anos</a:t>
            </a:r>
            <a:endParaRPr lang="en-GB" sz="1400" b="1" dirty="0" smtClean="0"/>
          </a:p>
          <a:p>
            <a:endParaRPr lang="en-GB" sz="1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83568" y="5253335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(1) José C.C. Xavier-Jr., </a:t>
            </a:r>
            <a:r>
              <a:rPr lang="en-GB" sz="1200" b="1" dirty="0" err="1" smtClean="0"/>
              <a:t>Rozany</a:t>
            </a:r>
            <a:r>
              <a:rPr lang="en-GB" sz="1200" b="1" dirty="0" smtClean="0"/>
              <a:t> M. </a:t>
            </a:r>
            <a:r>
              <a:rPr lang="en-GB" sz="1200" b="1" dirty="0" err="1" smtClean="0"/>
              <a:t>Duflth</a:t>
            </a:r>
            <a:r>
              <a:rPr lang="en-GB" sz="1200" b="1" dirty="0" smtClean="0"/>
              <a:t>., et </a:t>
            </a:r>
            <a:r>
              <a:rPr lang="en-GB" sz="1200" b="1" dirty="0" err="1" smtClean="0"/>
              <a:t>cols.Idade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precoce</a:t>
            </a:r>
            <a:r>
              <a:rPr lang="en-GB" sz="1200" b="1" dirty="0" smtClean="0"/>
              <a:t> de </a:t>
            </a:r>
            <a:r>
              <a:rPr lang="en-GB" sz="1200" b="1" dirty="0" err="1" smtClean="0"/>
              <a:t>início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da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atividade</a:t>
            </a:r>
            <a:r>
              <a:rPr lang="en-GB" sz="1200" b="1" dirty="0" smtClean="0"/>
              <a:t> sexual </a:t>
            </a:r>
            <a:r>
              <a:rPr lang="en-GB" sz="1200" b="1" dirty="0" err="1" smtClean="0"/>
              <a:t>está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associada</a:t>
            </a:r>
            <a:r>
              <a:rPr lang="en-GB" sz="1200" b="1" dirty="0" smtClean="0"/>
              <a:t> a </a:t>
            </a:r>
            <a:r>
              <a:rPr lang="en-GB" sz="1200" b="1" dirty="0" err="1" smtClean="0"/>
              <a:t>elevada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prevalência</a:t>
            </a:r>
            <a:r>
              <a:rPr lang="en-GB" sz="1200" b="1" dirty="0" smtClean="0"/>
              <a:t> de </a:t>
            </a:r>
            <a:r>
              <a:rPr lang="en-GB" sz="1200" b="1" dirty="0" err="1" smtClean="0"/>
              <a:t>Lesão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Intraepitelial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Escamosa</a:t>
            </a:r>
            <a:r>
              <a:rPr lang="en-GB" sz="1200" b="1" dirty="0" smtClean="0"/>
              <a:t> de Alto </a:t>
            </a:r>
            <a:r>
              <a:rPr lang="en-GB" sz="1200" b="1" dirty="0" err="1" smtClean="0"/>
              <a:t>Grau</a:t>
            </a:r>
            <a:r>
              <a:rPr lang="en-GB" sz="1200" b="1" dirty="0" smtClean="0"/>
              <a:t>. </a:t>
            </a:r>
            <a:r>
              <a:rPr lang="en-GB" sz="1200" b="1" dirty="0"/>
              <a:t>Rev Bras </a:t>
            </a:r>
            <a:r>
              <a:rPr lang="en-GB" sz="1200" b="1" dirty="0" err="1"/>
              <a:t>Ginecol</a:t>
            </a:r>
            <a:r>
              <a:rPr lang="en-GB" sz="1200" b="1" dirty="0"/>
              <a:t> </a:t>
            </a:r>
            <a:r>
              <a:rPr lang="en-GB" sz="1200" b="1" dirty="0" err="1"/>
              <a:t>Obstet</a:t>
            </a:r>
            <a:r>
              <a:rPr lang="en-GB" sz="1200" b="1" dirty="0"/>
              <a:t> 2017;39:80–85.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60232" y="481236"/>
            <a:ext cx="2232248" cy="4752528"/>
          </a:xfrm>
        </p:spPr>
        <p:txBody>
          <a:bodyPr>
            <a:normAutofit/>
          </a:bodyPr>
          <a:lstStyle/>
          <a:p>
            <a:r>
              <a:rPr lang="en-GB" sz="1300" b="1" dirty="0" err="1" smtClean="0">
                <a:latin typeface="+mn-lt"/>
              </a:rPr>
              <a:t>Estudo</a:t>
            </a:r>
            <a:r>
              <a:rPr lang="en-GB" sz="1300" b="1" dirty="0" smtClean="0">
                <a:latin typeface="+mn-lt"/>
              </a:rPr>
              <a:t>:</a:t>
            </a:r>
            <a:r>
              <a:rPr lang="en-GB" sz="1300" dirty="0" smtClean="0">
                <a:latin typeface="+mn-lt"/>
              </a:rPr>
              <a:t> </a:t>
            </a:r>
            <a:r>
              <a:rPr lang="pt-BR" sz="1300" dirty="0" smtClean="0">
                <a:latin typeface="+mn-lt"/>
              </a:rPr>
              <a:t> José C.C. </a:t>
            </a:r>
            <a:r>
              <a:rPr lang="pt-BR" sz="1300" dirty="0" err="1" smtClean="0">
                <a:latin typeface="+mn-lt"/>
              </a:rPr>
              <a:t>Xavier-Jr</a:t>
            </a:r>
            <a:r>
              <a:rPr lang="pt-BR" sz="1300" dirty="0" smtClean="0">
                <a:latin typeface="+mn-lt"/>
              </a:rPr>
              <a:t>., </a:t>
            </a:r>
            <a:r>
              <a:rPr lang="pt-BR" sz="1300" dirty="0" err="1" smtClean="0">
                <a:latin typeface="+mn-lt"/>
              </a:rPr>
              <a:t>Rozany</a:t>
            </a:r>
            <a:r>
              <a:rPr lang="pt-BR" sz="1300" dirty="0" smtClean="0">
                <a:latin typeface="+mn-lt"/>
              </a:rPr>
              <a:t> M. </a:t>
            </a:r>
            <a:r>
              <a:rPr lang="pt-BR" sz="1300" dirty="0" err="1" smtClean="0">
                <a:latin typeface="+mn-lt"/>
              </a:rPr>
              <a:t>Duflth</a:t>
            </a:r>
            <a:r>
              <a:rPr lang="pt-BR" sz="1300" dirty="0" smtClean="0">
                <a:latin typeface="+mn-lt"/>
              </a:rPr>
              <a:t>., </a:t>
            </a:r>
            <a:r>
              <a:rPr lang="pt-BR" sz="1300" dirty="0" err="1" smtClean="0">
                <a:latin typeface="+mn-lt"/>
              </a:rPr>
              <a:t>et</a:t>
            </a:r>
            <a:r>
              <a:rPr lang="pt-BR" sz="1300" dirty="0" smtClean="0">
                <a:latin typeface="+mn-lt"/>
              </a:rPr>
              <a:t> cols. Idade precoce de início da atividade sexual está associada a elevada prevalência de Lesão Intraepitelial Escamosa de Alto Grau. </a:t>
            </a:r>
            <a:r>
              <a:rPr lang="pt-BR" sz="1300" dirty="0" err="1" smtClean="0">
                <a:latin typeface="+mn-lt"/>
              </a:rPr>
              <a:t>Rev</a:t>
            </a:r>
            <a:r>
              <a:rPr lang="pt-BR" sz="1300" dirty="0" smtClean="0">
                <a:latin typeface="+mn-lt"/>
              </a:rPr>
              <a:t> </a:t>
            </a:r>
            <a:r>
              <a:rPr lang="pt-BR" sz="1300" dirty="0" err="1" smtClean="0">
                <a:latin typeface="+mn-lt"/>
              </a:rPr>
              <a:t>Bras</a:t>
            </a:r>
            <a:r>
              <a:rPr lang="pt-BR" sz="1300" dirty="0" smtClean="0">
                <a:latin typeface="+mn-lt"/>
              </a:rPr>
              <a:t> </a:t>
            </a:r>
            <a:r>
              <a:rPr lang="pt-BR" sz="1300" dirty="0" err="1" smtClean="0">
                <a:latin typeface="+mn-lt"/>
              </a:rPr>
              <a:t>Ginecol</a:t>
            </a:r>
            <a:r>
              <a:rPr lang="pt-BR" sz="1300" dirty="0" smtClean="0">
                <a:latin typeface="+mn-lt"/>
              </a:rPr>
              <a:t> </a:t>
            </a:r>
            <a:r>
              <a:rPr lang="pt-BR" sz="1300" dirty="0" err="1" smtClean="0">
                <a:latin typeface="+mn-lt"/>
              </a:rPr>
              <a:t>Obstet</a:t>
            </a:r>
            <a:r>
              <a:rPr lang="pt-BR" sz="1300" dirty="0" smtClean="0">
                <a:latin typeface="+mn-lt"/>
              </a:rPr>
              <a:t> 2017;39:80–85</a:t>
            </a:r>
            <a:r>
              <a:rPr lang="en-GB" sz="1600" dirty="0" smtClean="0">
                <a:latin typeface="+mn-lt"/>
              </a:rPr>
              <a:t/>
            </a:r>
            <a:br>
              <a:rPr lang="en-GB" sz="1600" dirty="0" smtClean="0">
                <a:latin typeface="+mn-lt"/>
              </a:rPr>
            </a:br>
            <a:r>
              <a:rPr lang="en-GB" sz="1600" dirty="0" smtClean="0">
                <a:latin typeface="+mn-lt"/>
              </a:rPr>
              <a:t/>
            </a:r>
            <a:br>
              <a:rPr lang="en-GB" sz="1600" dirty="0" smtClean="0">
                <a:latin typeface="+mn-lt"/>
              </a:rPr>
            </a:br>
            <a:r>
              <a:rPr lang="en-GB" sz="1300" dirty="0" smtClean="0">
                <a:latin typeface="+mn-lt"/>
              </a:rPr>
              <a:t>ASC /CEA = </a:t>
            </a:r>
            <a:r>
              <a:rPr lang="en-GB" sz="1300" dirty="0" err="1" smtClean="0">
                <a:latin typeface="+mn-lt"/>
              </a:rPr>
              <a:t>células</a:t>
            </a:r>
            <a:r>
              <a:rPr lang="en-GB" sz="1300" dirty="0" smtClean="0">
                <a:latin typeface="+mn-lt"/>
              </a:rPr>
              <a:t> </a:t>
            </a:r>
            <a:r>
              <a:rPr lang="en-GB" sz="1300" dirty="0" err="1" smtClean="0">
                <a:latin typeface="+mn-lt"/>
              </a:rPr>
              <a:t>escamosas</a:t>
            </a:r>
            <a:r>
              <a:rPr lang="en-GB" sz="1300" dirty="0" smtClean="0">
                <a:latin typeface="+mn-lt"/>
              </a:rPr>
              <a:t> </a:t>
            </a:r>
            <a:r>
              <a:rPr lang="en-GB" sz="1300" dirty="0" err="1" smtClean="0">
                <a:latin typeface="+mn-lt"/>
              </a:rPr>
              <a:t>atípicas</a:t>
            </a:r>
            <a:r>
              <a:rPr lang="en-GB" sz="1300" dirty="0" smtClean="0">
                <a:latin typeface="+mn-lt"/>
              </a:rPr>
              <a:t>.</a:t>
            </a:r>
            <a:br>
              <a:rPr lang="en-GB" sz="1300" dirty="0" smtClean="0">
                <a:latin typeface="+mn-lt"/>
              </a:rPr>
            </a:br>
            <a:r>
              <a:rPr lang="en-GB" sz="1300" dirty="0" smtClean="0">
                <a:latin typeface="+mn-lt"/>
              </a:rPr>
              <a:t/>
            </a:r>
            <a:br>
              <a:rPr lang="en-GB" sz="1300" dirty="0" smtClean="0">
                <a:latin typeface="+mn-lt"/>
              </a:rPr>
            </a:br>
            <a:r>
              <a:rPr lang="en-GB" sz="1300" dirty="0" smtClean="0">
                <a:latin typeface="+mn-lt"/>
              </a:rPr>
              <a:t>HSIL = </a:t>
            </a:r>
            <a:r>
              <a:rPr lang="en-GB" sz="1300" dirty="0" err="1" smtClean="0">
                <a:latin typeface="+mn-lt"/>
              </a:rPr>
              <a:t>lesão</a:t>
            </a:r>
            <a:r>
              <a:rPr lang="en-GB" sz="1300" dirty="0" smtClean="0">
                <a:latin typeface="+mn-lt"/>
              </a:rPr>
              <a:t> </a:t>
            </a:r>
            <a:r>
              <a:rPr lang="en-GB" sz="1300" dirty="0" err="1" smtClean="0">
                <a:latin typeface="+mn-lt"/>
              </a:rPr>
              <a:t>intraepitelial</a:t>
            </a:r>
            <a:r>
              <a:rPr lang="en-GB" sz="1300" dirty="0" smtClean="0">
                <a:latin typeface="+mn-lt"/>
              </a:rPr>
              <a:t> </a:t>
            </a:r>
            <a:r>
              <a:rPr lang="en-GB" sz="1300" dirty="0" err="1" smtClean="0">
                <a:latin typeface="+mn-lt"/>
              </a:rPr>
              <a:t>escamosa</a:t>
            </a:r>
            <a:r>
              <a:rPr lang="en-GB" sz="1300" dirty="0" smtClean="0">
                <a:latin typeface="+mn-lt"/>
              </a:rPr>
              <a:t> de alto </a:t>
            </a:r>
            <a:r>
              <a:rPr lang="en-GB" sz="1300" dirty="0" err="1" smtClean="0">
                <a:latin typeface="+mn-lt"/>
              </a:rPr>
              <a:t>grau</a:t>
            </a:r>
            <a:r>
              <a:rPr lang="en-GB" sz="1300" dirty="0" smtClean="0">
                <a:latin typeface="+mn-lt"/>
              </a:rPr>
              <a:t>.</a:t>
            </a:r>
            <a:br>
              <a:rPr lang="en-GB" sz="1300" dirty="0" smtClean="0">
                <a:latin typeface="+mn-lt"/>
              </a:rPr>
            </a:br>
            <a:r>
              <a:rPr lang="en-GB" sz="1300" dirty="0" smtClean="0">
                <a:latin typeface="+mn-lt"/>
              </a:rPr>
              <a:t/>
            </a:r>
            <a:br>
              <a:rPr lang="en-GB" sz="1300" dirty="0" smtClean="0">
                <a:latin typeface="+mn-lt"/>
              </a:rPr>
            </a:br>
            <a:r>
              <a:rPr lang="en-GB" sz="1300" dirty="0" smtClean="0">
                <a:latin typeface="+mn-lt"/>
              </a:rPr>
              <a:t>LSB = </a:t>
            </a:r>
            <a:r>
              <a:rPr lang="en-GB" sz="1300" dirty="0" err="1" smtClean="0">
                <a:latin typeface="+mn-lt"/>
              </a:rPr>
              <a:t>lesão</a:t>
            </a:r>
            <a:r>
              <a:rPr lang="en-GB" sz="1300" dirty="0" smtClean="0">
                <a:latin typeface="+mn-lt"/>
              </a:rPr>
              <a:t> </a:t>
            </a:r>
            <a:r>
              <a:rPr lang="en-GB" sz="1300" dirty="0" err="1" smtClean="0">
                <a:latin typeface="+mn-lt"/>
              </a:rPr>
              <a:t>intraepitelial</a:t>
            </a:r>
            <a:r>
              <a:rPr lang="en-GB" sz="1300" dirty="0" smtClean="0">
                <a:latin typeface="+mn-lt"/>
              </a:rPr>
              <a:t> </a:t>
            </a:r>
            <a:r>
              <a:rPr lang="en-GB" sz="1300" dirty="0" err="1" smtClean="0">
                <a:latin typeface="+mn-lt"/>
              </a:rPr>
              <a:t>escamosa</a:t>
            </a:r>
            <a:r>
              <a:rPr lang="en-GB" sz="1300" dirty="0" smtClean="0">
                <a:latin typeface="+mn-lt"/>
              </a:rPr>
              <a:t> de </a:t>
            </a:r>
            <a:r>
              <a:rPr lang="en-GB" sz="1300" dirty="0" err="1" smtClean="0">
                <a:latin typeface="+mn-lt"/>
              </a:rPr>
              <a:t>baixo</a:t>
            </a:r>
            <a:r>
              <a:rPr lang="en-GB" sz="1300" dirty="0" smtClean="0">
                <a:latin typeface="+mn-lt"/>
              </a:rPr>
              <a:t> </a:t>
            </a:r>
            <a:r>
              <a:rPr lang="en-GB" sz="1300" dirty="0" err="1" smtClean="0">
                <a:latin typeface="+mn-lt"/>
              </a:rPr>
              <a:t>grau</a:t>
            </a:r>
            <a:r>
              <a:rPr lang="en-GB" sz="1300" dirty="0" smtClean="0">
                <a:latin typeface="+mn-lt"/>
              </a:rPr>
              <a:t/>
            </a:r>
            <a:br>
              <a:rPr lang="en-GB" sz="1300" dirty="0" smtClean="0">
                <a:latin typeface="+mn-lt"/>
              </a:rPr>
            </a:br>
            <a:r>
              <a:rPr lang="en-GB" sz="1300" dirty="0" smtClean="0">
                <a:latin typeface="+mn-lt"/>
              </a:rPr>
              <a:t/>
            </a:r>
            <a:br>
              <a:rPr lang="en-GB" sz="1300" dirty="0" smtClean="0">
                <a:latin typeface="+mn-lt"/>
              </a:rPr>
            </a:br>
            <a:r>
              <a:rPr lang="en-GB" sz="1300" dirty="0" smtClean="0">
                <a:latin typeface="+mn-lt"/>
              </a:rPr>
              <a:t>PR = </a:t>
            </a:r>
            <a:r>
              <a:rPr lang="en-GB" sz="1300" dirty="0" err="1" smtClean="0">
                <a:latin typeface="+mn-lt"/>
              </a:rPr>
              <a:t>prevalência</a:t>
            </a:r>
            <a:r>
              <a:rPr lang="en-GB" sz="1300" dirty="0" smtClean="0">
                <a:latin typeface="+mn-lt"/>
              </a:rPr>
              <a:t/>
            </a:r>
            <a:br>
              <a:rPr lang="en-GB" sz="1300" dirty="0" smtClean="0">
                <a:latin typeface="+mn-lt"/>
              </a:rPr>
            </a:br>
            <a:r>
              <a:rPr lang="en-GB" sz="1300" dirty="0" smtClean="0">
                <a:latin typeface="+mn-lt"/>
              </a:rPr>
              <a:t/>
            </a:r>
            <a:br>
              <a:rPr lang="en-GB" sz="1300" dirty="0" smtClean="0">
                <a:latin typeface="+mn-lt"/>
              </a:rPr>
            </a:br>
            <a:r>
              <a:rPr lang="en-GB" sz="1300" dirty="0" smtClean="0">
                <a:latin typeface="+mn-lt"/>
              </a:rPr>
              <a:t>IC = </a:t>
            </a:r>
            <a:r>
              <a:rPr lang="en-GB" sz="1300" dirty="0" err="1" smtClean="0">
                <a:latin typeface="+mn-lt"/>
              </a:rPr>
              <a:t>intervalo</a:t>
            </a:r>
            <a:r>
              <a:rPr lang="en-GB" sz="1300" dirty="0" smtClean="0">
                <a:latin typeface="+mn-lt"/>
              </a:rPr>
              <a:t> de </a:t>
            </a:r>
            <a:r>
              <a:rPr lang="en-GB" sz="1300" dirty="0" err="1" smtClean="0">
                <a:latin typeface="+mn-lt"/>
              </a:rPr>
              <a:t>confiança</a:t>
            </a:r>
            <a:r>
              <a:rPr lang="en-GB" sz="1300" dirty="0" smtClean="0">
                <a:latin typeface="+mn-lt"/>
              </a:rPr>
              <a:t> 95%</a:t>
            </a:r>
            <a:endParaRPr lang="en-GB" sz="1300" dirty="0">
              <a:latin typeface="+mn-lt"/>
            </a:endParaRPr>
          </a:p>
        </p:txBody>
      </p:sp>
      <p:pic>
        <p:nvPicPr>
          <p:cNvPr id="4" name="Espaço Reservado para Conteúdo 3" descr="Prevalence of High Grade HSIL in youn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3204"/>
            <a:ext cx="6251603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81236"/>
            <a:ext cx="8229600" cy="57026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Outros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Fatores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de 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Risco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para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Câncer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de 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Colo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Uterino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GB" sz="2000" dirty="0" smtClean="0">
                <a:latin typeface="Arial Rounded MT Bold" pitchFamily="34" charset="0"/>
              </a:rPr>
              <a:t/>
            </a:r>
            <a:br>
              <a:rPr lang="en-GB" sz="2000" dirty="0" smtClean="0">
                <a:latin typeface="Arial Rounded MT Bold" pitchFamily="34" charset="0"/>
              </a:rPr>
            </a:br>
            <a:endParaRPr lang="en-GB" sz="2400" dirty="0">
              <a:latin typeface="Arial Rounded MT Bold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841276"/>
            <a:ext cx="8229600" cy="4114800"/>
          </a:xfrm>
        </p:spPr>
        <p:txBody>
          <a:bodyPr>
            <a:normAutofit lnSpcReduction="10000"/>
          </a:bodyPr>
          <a:lstStyle/>
          <a:p>
            <a:r>
              <a:rPr lang="pt-BR" sz="2000" dirty="0" smtClean="0"/>
              <a:t>Reinfecção repetida pelos subtipos HPV-16 e HPV-18, os quais causam entre 70% e 90% dos casos de câncer de colo uterino (outros subtipos de HPV respondem pelos demais casos); </a:t>
            </a:r>
          </a:p>
          <a:p>
            <a:endParaRPr lang="pt-BR" sz="2000" dirty="0" smtClean="0"/>
          </a:p>
          <a:p>
            <a:r>
              <a:rPr lang="pt-BR" sz="2000" dirty="0" smtClean="0"/>
              <a:t>Diversidade de parceiros sexuais;</a:t>
            </a:r>
          </a:p>
          <a:p>
            <a:endParaRPr lang="pt-BR" sz="2000" dirty="0" smtClean="0"/>
          </a:p>
          <a:p>
            <a:r>
              <a:rPr lang="pt-BR" sz="2000" dirty="0" smtClean="0"/>
              <a:t>Comorbidades ou tratamentos que comprometam o sistema imunitário (alguns tratamentos para psoríase, pacientes transplantados, terapias prolongadas com corticoides), portadores de imunodeficiências adquiridas ou congênitas;</a:t>
            </a:r>
          </a:p>
          <a:p>
            <a:endParaRPr lang="pt-BR" sz="2000" dirty="0" smtClean="0"/>
          </a:p>
          <a:p>
            <a:r>
              <a:rPr lang="pt-BR" sz="2000" dirty="0" smtClean="0"/>
              <a:t>Não fazer exame </a:t>
            </a:r>
            <a:r>
              <a:rPr lang="pt-BR" sz="2000" dirty="0" err="1" smtClean="0"/>
              <a:t>Papanicolau</a:t>
            </a:r>
            <a:r>
              <a:rPr lang="pt-BR" sz="2000" dirty="0" smtClean="0"/>
              <a:t> periódico para detectar lesões pré-malignas a tempo, na faixa etária de 25 anos a 64 anos.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5576" y="5305772"/>
            <a:ext cx="770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https://www.inca.gov.br/controle-do-cancer-do-colo-do-utero/fatores-de-risco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426244"/>
          </a:xfrm>
        </p:spPr>
        <p:txBody>
          <a:bodyPr>
            <a:normAutofit/>
          </a:bodyPr>
          <a:lstStyle/>
          <a:p>
            <a:pPr algn="ctr"/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Prevenção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e 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Detecção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Precoce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(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Câncer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de 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Colo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e de 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Pênis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)</a:t>
            </a:r>
            <a:endParaRPr lang="en-GB" sz="20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913284"/>
            <a:ext cx="8229600" cy="4392488"/>
          </a:xfrm>
        </p:spPr>
        <p:txBody>
          <a:bodyPr>
            <a:normAutofit fontScale="92500" lnSpcReduction="20000"/>
          </a:bodyPr>
          <a:lstStyle/>
          <a:p>
            <a:r>
              <a:rPr lang="en-GB" sz="2100" dirty="0" smtClean="0"/>
              <a:t>A </a:t>
            </a:r>
            <a:r>
              <a:rPr lang="en-GB" sz="2100" dirty="0" err="1" smtClean="0"/>
              <a:t>melhor</a:t>
            </a:r>
            <a:r>
              <a:rPr lang="en-GB" sz="2100" dirty="0" smtClean="0"/>
              <a:t> </a:t>
            </a:r>
            <a:r>
              <a:rPr lang="en-GB" sz="2100" dirty="0" err="1" smtClean="0"/>
              <a:t>prevenção</a:t>
            </a:r>
            <a:r>
              <a:rPr lang="en-GB" sz="2100" dirty="0" smtClean="0"/>
              <a:t> é a </a:t>
            </a:r>
            <a:r>
              <a:rPr lang="en-GB" sz="2100" dirty="0" err="1" smtClean="0"/>
              <a:t>vacinação</a:t>
            </a:r>
            <a:r>
              <a:rPr lang="en-GB" sz="2100" dirty="0" smtClean="0"/>
              <a:t> </a:t>
            </a:r>
            <a:r>
              <a:rPr lang="en-GB" sz="2100" dirty="0" err="1" smtClean="0"/>
              <a:t>na</a:t>
            </a:r>
            <a:r>
              <a:rPr lang="en-GB" sz="2100" dirty="0" smtClean="0"/>
              <a:t> </a:t>
            </a:r>
            <a:r>
              <a:rPr lang="en-GB" sz="2100" dirty="0" err="1" smtClean="0"/>
              <a:t>idade</a:t>
            </a:r>
            <a:r>
              <a:rPr lang="en-GB" sz="2100" dirty="0" smtClean="0"/>
              <a:t> </a:t>
            </a:r>
            <a:r>
              <a:rPr lang="en-GB" sz="2100" dirty="0" err="1" smtClean="0"/>
              <a:t>correta</a:t>
            </a:r>
            <a:r>
              <a:rPr lang="en-GB" sz="2100" dirty="0" smtClean="0"/>
              <a:t> (</a:t>
            </a:r>
            <a:r>
              <a:rPr lang="en-GB" sz="2100" dirty="0" err="1" smtClean="0"/>
              <a:t>pré-adolescência</a:t>
            </a:r>
            <a:r>
              <a:rPr lang="en-GB" sz="2100" dirty="0" smtClean="0"/>
              <a:t>, antes </a:t>
            </a:r>
            <a:r>
              <a:rPr lang="en-GB" sz="2100" dirty="0" err="1" smtClean="0"/>
              <a:t>da</a:t>
            </a:r>
            <a:r>
              <a:rPr lang="en-GB" sz="2100" dirty="0" smtClean="0"/>
              <a:t> </a:t>
            </a:r>
            <a:r>
              <a:rPr lang="en-GB" sz="2100" dirty="0" err="1" smtClean="0"/>
              <a:t>iniciação</a:t>
            </a:r>
            <a:r>
              <a:rPr lang="en-GB" sz="2100" dirty="0" smtClean="0"/>
              <a:t> sexual), </a:t>
            </a:r>
            <a:r>
              <a:rPr lang="en-GB" sz="2100" dirty="0" err="1" smtClean="0"/>
              <a:t>quando</a:t>
            </a:r>
            <a:r>
              <a:rPr lang="en-GB" sz="2100" dirty="0" smtClean="0"/>
              <a:t> a </a:t>
            </a:r>
            <a:r>
              <a:rPr lang="en-GB" sz="2100" dirty="0" err="1" smtClean="0"/>
              <a:t>melhor</a:t>
            </a:r>
            <a:r>
              <a:rPr lang="en-GB" sz="2100" dirty="0" smtClean="0"/>
              <a:t> </a:t>
            </a:r>
            <a:r>
              <a:rPr lang="en-GB" sz="2100" dirty="0" err="1" smtClean="0"/>
              <a:t>memória</a:t>
            </a:r>
            <a:r>
              <a:rPr lang="en-GB" sz="2100" dirty="0" smtClean="0"/>
              <a:t> </a:t>
            </a:r>
            <a:r>
              <a:rPr lang="en-GB" sz="2100" dirty="0" err="1" smtClean="0"/>
              <a:t>imunitária</a:t>
            </a:r>
            <a:r>
              <a:rPr lang="en-GB" sz="2100" dirty="0" smtClean="0"/>
              <a:t> é </a:t>
            </a:r>
            <a:r>
              <a:rPr lang="en-GB" sz="2100" dirty="0" err="1" smtClean="0"/>
              <a:t>formada</a:t>
            </a:r>
            <a:r>
              <a:rPr lang="en-GB" sz="2100" dirty="0" smtClean="0"/>
              <a:t> contra </a:t>
            </a:r>
            <a:r>
              <a:rPr lang="en-GB" sz="2100" dirty="0" err="1" smtClean="0"/>
              <a:t>os</a:t>
            </a:r>
            <a:r>
              <a:rPr lang="en-GB" sz="2100" dirty="0" smtClean="0"/>
              <a:t> </a:t>
            </a:r>
            <a:r>
              <a:rPr lang="en-GB" sz="2100" dirty="0" err="1" smtClean="0"/>
              <a:t>subtipos</a:t>
            </a:r>
            <a:r>
              <a:rPr lang="en-GB" sz="2100" dirty="0" smtClean="0"/>
              <a:t> HPV 6, 11, 16 e 18.</a:t>
            </a:r>
          </a:p>
          <a:p>
            <a:pPr>
              <a:buNone/>
            </a:pPr>
            <a:endParaRPr lang="en-GB" sz="2100" dirty="0" smtClean="0"/>
          </a:p>
          <a:p>
            <a:r>
              <a:rPr lang="en-GB" sz="2100" dirty="0" err="1" smtClean="0"/>
              <a:t>Programa</a:t>
            </a:r>
            <a:r>
              <a:rPr lang="en-GB" sz="2100" dirty="0" smtClean="0"/>
              <a:t> </a:t>
            </a:r>
            <a:r>
              <a:rPr lang="en-GB" sz="2100" dirty="0" err="1" smtClean="0"/>
              <a:t>Nacional</a:t>
            </a:r>
            <a:r>
              <a:rPr lang="en-GB" sz="2100" dirty="0" smtClean="0"/>
              <a:t> de </a:t>
            </a:r>
            <a:r>
              <a:rPr lang="en-GB" sz="2100" dirty="0" err="1" smtClean="0"/>
              <a:t>Imunização</a:t>
            </a:r>
            <a:r>
              <a:rPr lang="en-GB" sz="2100" dirty="0" smtClean="0"/>
              <a:t> (PNI):  </a:t>
            </a:r>
            <a:r>
              <a:rPr lang="en-GB" sz="2100" dirty="0" err="1" smtClean="0"/>
              <a:t>Vacina</a:t>
            </a:r>
            <a:r>
              <a:rPr lang="en-GB" sz="2100" dirty="0" smtClean="0"/>
              <a:t> </a:t>
            </a:r>
            <a:r>
              <a:rPr lang="en-GB" sz="2100" dirty="0" err="1" smtClean="0"/>
              <a:t>Tetravalente</a:t>
            </a:r>
            <a:r>
              <a:rPr lang="en-GB" sz="2100" dirty="0" smtClean="0"/>
              <a:t> (HPVs 6, 11, 16 e 18): </a:t>
            </a:r>
          </a:p>
          <a:p>
            <a:pPr>
              <a:buNone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r>
              <a:rPr lang="en-GB" sz="1900" dirty="0" smtClean="0">
                <a:solidFill>
                  <a:schemeClr val="tx1"/>
                </a:solidFill>
              </a:rPr>
              <a:t> </a:t>
            </a:r>
            <a:r>
              <a:rPr lang="en-GB" sz="1700" dirty="0" err="1" smtClean="0">
                <a:solidFill>
                  <a:schemeClr val="tx1"/>
                </a:solidFill>
                <a:latin typeface="Arial Rounded MT Bold" pitchFamily="34" charset="0"/>
              </a:rPr>
              <a:t>Vacinação</a:t>
            </a:r>
            <a:r>
              <a:rPr lang="en-GB" sz="1700" dirty="0" smtClean="0">
                <a:solidFill>
                  <a:schemeClr val="tx1"/>
                </a:solidFill>
                <a:latin typeface="Arial Rounded MT Bold" pitchFamily="34" charset="0"/>
              </a:rPr>
              <a:t> de </a:t>
            </a:r>
            <a:r>
              <a:rPr lang="en-GB" sz="1700" dirty="0" err="1" smtClean="0">
                <a:solidFill>
                  <a:schemeClr val="tx1"/>
                </a:solidFill>
                <a:latin typeface="Arial Rounded MT Bold" pitchFamily="34" charset="0"/>
              </a:rPr>
              <a:t>meninas</a:t>
            </a:r>
            <a:r>
              <a:rPr lang="en-GB" sz="1700" dirty="0" smtClean="0">
                <a:solidFill>
                  <a:schemeClr val="tx1"/>
                </a:solidFill>
                <a:latin typeface="Arial Rounded MT Bold" pitchFamily="34" charset="0"/>
              </a:rPr>
              <a:t> e </a:t>
            </a:r>
            <a:r>
              <a:rPr lang="en-GB" sz="1700" dirty="0" err="1" smtClean="0">
                <a:solidFill>
                  <a:schemeClr val="tx1"/>
                </a:solidFill>
                <a:latin typeface="Arial Rounded MT Bold" pitchFamily="34" charset="0"/>
              </a:rPr>
              <a:t>meninos</a:t>
            </a:r>
            <a:r>
              <a:rPr lang="en-GB" sz="1700" dirty="0" smtClean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en-GB" sz="1700" dirty="0" smtClean="0">
                <a:solidFill>
                  <a:schemeClr val="tx1"/>
                </a:solidFill>
              </a:rPr>
              <a:t>de 9 a 14 </a:t>
            </a:r>
            <a:r>
              <a:rPr lang="en-GB" sz="1700" dirty="0" err="1" smtClean="0">
                <a:solidFill>
                  <a:schemeClr val="tx1"/>
                </a:solidFill>
              </a:rPr>
              <a:t>anos</a:t>
            </a:r>
            <a:r>
              <a:rPr lang="en-GB" sz="1700" dirty="0" smtClean="0">
                <a:solidFill>
                  <a:schemeClr val="tx1"/>
                </a:solidFill>
              </a:rPr>
              <a:t> e de 11 a14, </a:t>
            </a:r>
            <a:r>
              <a:rPr lang="en-GB" sz="1700" dirty="0" err="1" smtClean="0">
                <a:solidFill>
                  <a:schemeClr val="tx1"/>
                </a:solidFill>
              </a:rPr>
              <a:t>anos</a:t>
            </a:r>
            <a:r>
              <a:rPr lang="en-GB" sz="1700" dirty="0" smtClean="0">
                <a:solidFill>
                  <a:schemeClr val="tx1"/>
                </a:solidFill>
              </a:rPr>
              <a:t> </a:t>
            </a:r>
            <a:r>
              <a:rPr lang="en-GB" sz="1700" dirty="0" err="1" smtClean="0">
                <a:solidFill>
                  <a:schemeClr val="tx1"/>
                </a:solidFill>
              </a:rPr>
              <a:t>respectivamente</a:t>
            </a:r>
            <a:r>
              <a:rPr lang="en-GB" sz="1700" dirty="0" smtClean="0">
                <a:solidFill>
                  <a:schemeClr val="tx1"/>
                </a:solidFill>
              </a:rPr>
              <a:t>, </a:t>
            </a:r>
            <a:r>
              <a:rPr lang="en-GB" sz="1700" dirty="0" err="1" smtClean="0">
                <a:solidFill>
                  <a:schemeClr val="tx1"/>
                </a:solidFill>
              </a:rPr>
              <a:t>em</a:t>
            </a:r>
            <a:r>
              <a:rPr lang="en-GB" sz="1700" dirty="0" smtClean="0">
                <a:solidFill>
                  <a:schemeClr val="tx1"/>
                </a:solidFill>
              </a:rPr>
              <a:t> </a:t>
            </a:r>
            <a:r>
              <a:rPr lang="en-GB" sz="1700" dirty="0" err="1" smtClean="0">
                <a:solidFill>
                  <a:schemeClr val="tx1"/>
                </a:solidFill>
              </a:rPr>
              <a:t>duas</a:t>
            </a:r>
            <a:r>
              <a:rPr lang="en-GB" sz="1700" dirty="0" smtClean="0">
                <a:solidFill>
                  <a:schemeClr val="tx1"/>
                </a:solidFill>
              </a:rPr>
              <a:t> doses, com </a:t>
            </a:r>
            <a:r>
              <a:rPr lang="en-GB" sz="1700" dirty="0" err="1" smtClean="0">
                <a:solidFill>
                  <a:schemeClr val="tx1"/>
                </a:solidFill>
              </a:rPr>
              <a:t>intervalo</a:t>
            </a:r>
            <a:r>
              <a:rPr lang="en-GB" sz="1700" dirty="0" smtClean="0">
                <a:solidFill>
                  <a:schemeClr val="tx1"/>
                </a:solidFill>
              </a:rPr>
              <a:t> de 6 </a:t>
            </a:r>
            <a:r>
              <a:rPr lang="en-GB" sz="1700" dirty="0" err="1" smtClean="0">
                <a:solidFill>
                  <a:schemeClr val="tx1"/>
                </a:solidFill>
              </a:rPr>
              <a:t>meses</a:t>
            </a:r>
            <a:r>
              <a:rPr lang="en-GB" sz="1700" dirty="0" smtClean="0">
                <a:solidFill>
                  <a:schemeClr val="tx1"/>
                </a:solidFill>
              </a:rPr>
              <a:t> entre as </a:t>
            </a:r>
            <a:r>
              <a:rPr lang="en-GB" sz="1700" dirty="0" err="1" smtClean="0">
                <a:solidFill>
                  <a:schemeClr val="tx1"/>
                </a:solidFill>
              </a:rPr>
              <a:t>aplicações</a:t>
            </a:r>
            <a:r>
              <a:rPr lang="en-GB" sz="1700" dirty="0" smtClean="0">
                <a:solidFill>
                  <a:schemeClr val="tx1"/>
                </a:solidFill>
              </a:rPr>
              <a:t>.</a:t>
            </a:r>
          </a:p>
          <a:p>
            <a:pPr lvl="1">
              <a:buFont typeface="Arial" pitchFamily="34" charset="0"/>
              <a:buChar char="•"/>
            </a:pPr>
            <a:endParaRPr lang="en-GB" sz="17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GB" sz="1700" dirty="0" smtClean="0">
                <a:solidFill>
                  <a:schemeClr val="tx1"/>
                </a:solidFill>
                <a:latin typeface="Arial Rounded MT Bold" pitchFamily="34" charset="0"/>
              </a:rPr>
              <a:t>Meta de </a:t>
            </a:r>
            <a:r>
              <a:rPr lang="en-GB" sz="1700" dirty="0" err="1" smtClean="0">
                <a:solidFill>
                  <a:schemeClr val="tx1"/>
                </a:solidFill>
                <a:latin typeface="Arial Rounded MT Bold" pitchFamily="34" charset="0"/>
              </a:rPr>
              <a:t>cobertura</a:t>
            </a:r>
            <a:r>
              <a:rPr lang="en-GB" sz="1700" dirty="0" smtClean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en-GB" sz="1700" dirty="0" err="1" smtClean="0">
                <a:solidFill>
                  <a:schemeClr val="tx1"/>
                </a:solidFill>
              </a:rPr>
              <a:t>vacinar</a:t>
            </a:r>
            <a:r>
              <a:rPr lang="en-GB" sz="1700" dirty="0" smtClean="0">
                <a:solidFill>
                  <a:schemeClr val="tx1"/>
                </a:solidFill>
              </a:rPr>
              <a:t> 80% </a:t>
            </a:r>
            <a:r>
              <a:rPr lang="en-GB" sz="1700" dirty="0" err="1" smtClean="0">
                <a:solidFill>
                  <a:schemeClr val="tx1"/>
                </a:solidFill>
              </a:rPr>
              <a:t>da</a:t>
            </a:r>
            <a:r>
              <a:rPr lang="en-GB" sz="1700" dirty="0" smtClean="0">
                <a:solidFill>
                  <a:schemeClr val="tx1"/>
                </a:solidFill>
              </a:rPr>
              <a:t> </a:t>
            </a:r>
            <a:r>
              <a:rPr lang="en-GB" sz="1700" dirty="0" err="1" smtClean="0">
                <a:solidFill>
                  <a:schemeClr val="tx1"/>
                </a:solidFill>
              </a:rPr>
              <a:t>população</a:t>
            </a:r>
            <a:r>
              <a:rPr lang="en-GB" sz="1700" dirty="0" smtClean="0">
                <a:solidFill>
                  <a:schemeClr val="tx1"/>
                </a:solidFill>
              </a:rPr>
              <a:t> </a:t>
            </a:r>
            <a:r>
              <a:rPr lang="en-GB" sz="1700" dirty="0" err="1" smtClean="0">
                <a:solidFill>
                  <a:schemeClr val="tx1"/>
                </a:solidFill>
              </a:rPr>
              <a:t>alvo</a:t>
            </a:r>
            <a:r>
              <a:rPr lang="en-GB" sz="1700" dirty="0" smtClean="0">
                <a:solidFill>
                  <a:schemeClr val="tx1"/>
                </a:solidFill>
              </a:rPr>
              <a:t>, </a:t>
            </a:r>
            <a:r>
              <a:rPr lang="en-GB" sz="1700" dirty="0" err="1" smtClean="0">
                <a:solidFill>
                  <a:schemeClr val="tx1"/>
                </a:solidFill>
              </a:rPr>
              <a:t>para</a:t>
            </a:r>
            <a:r>
              <a:rPr lang="en-GB" sz="1700" dirty="0" smtClean="0">
                <a:solidFill>
                  <a:schemeClr val="tx1"/>
                </a:solidFill>
              </a:rPr>
              <a:t> </a:t>
            </a:r>
            <a:r>
              <a:rPr lang="en-GB" sz="1700" dirty="0" err="1" smtClean="0">
                <a:solidFill>
                  <a:schemeClr val="tx1"/>
                </a:solidFill>
              </a:rPr>
              <a:t>reduzir</a:t>
            </a:r>
            <a:r>
              <a:rPr lang="en-GB" sz="1700" dirty="0" smtClean="0">
                <a:solidFill>
                  <a:schemeClr val="tx1"/>
                </a:solidFill>
              </a:rPr>
              <a:t> a </a:t>
            </a:r>
            <a:r>
              <a:rPr lang="en-GB" sz="1700" dirty="0" err="1" smtClean="0">
                <a:solidFill>
                  <a:schemeClr val="tx1"/>
                </a:solidFill>
              </a:rPr>
              <a:t>incidência</a:t>
            </a:r>
            <a:r>
              <a:rPr lang="en-GB" sz="1700" dirty="0" smtClean="0">
                <a:solidFill>
                  <a:schemeClr val="tx1"/>
                </a:solidFill>
              </a:rPr>
              <a:t> de </a:t>
            </a:r>
            <a:r>
              <a:rPr lang="en-GB" sz="1700" dirty="0" err="1" smtClean="0">
                <a:solidFill>
                  <a:schemeClr val="tx1"/>
                </a:solidFill>
              </a:rPr>
              <a:t>Câncer</a:t>
            </a:r>
            <a:r>
              <a:rPr lang="en-GB" sz="1700" dirty="0" smtClean="0">
                <a:solidFill>
                  <a:schemeClr val="tx1"/>
                </a:solidFill>
              </a:rPr>
              <a:t> Cervical (</a:t>
            </a:r>
            <a:r>
              <a:rPr lang="en-GB" sz="1700" dirty="0" err="1" smtClean="0">
                <a:solidFill>
                  <a:schemeClr val="tx1"/>
                </a:solidFill>
              </a:rPr>
              <a:t>colo</a:t>
            </a:r>
            <a:r>
              <a:rPr lang="en-GB" sz="1700" dirty="0" smtClean="0">
                <a:solidFill>
                  <a:schemeClr val="tx1"/>
                </a:solidFill>
              </a:rPr>
              <a:t>) </a:t>
            </a:r>
            <a:r>
              <a:rPr lang="en-GB" sz="1700" dirty="0" err="1" smtClean="0">
                <a:solidFill>
                  <a:schemeClr val="tx1"/>
                </a:solidFill>
              </a:rPr>
              <a:t>Uterino</a:t>
            </a:r>
            <a:r>
              <a:rPr lang="en-GB" sz="1700" dirty="0" smtClean="0">
                <a:solidFill>
                  <a:schemeClr val="tx1"/>
                </a:solidFill>
              </a:rPr>
              <a:t> </a:t>
            </a:r>
            <a:r>
              <a:rPr lang="en-GB" sz="1700" dirty="0" err="1" smtClean="0">
                <a:solidFill>
                  <a:schemeClr val="tx1"/>
                </a:solidFill>
              </a:rPr>
              <a:t>nos</a:t>
            </a:r>
            <a:r>
              <a:rPr lang="en-GB" sz="1700" dirty="0" smtClean="0">
                <a:solidFill>
                  <a:schemeClr val="tx1"/>
                </a:solidFill>
              </a:rPr>
              <a:t> </a:t>
            </a:r>
            <a:r>
              <a:rPr lang="en-GB" sz="1700" dirty="0" err="1" smtClean="0">
                <a:solidFill>
                  <a:schemeClr val="tx1"/>
                </a:solidFill>
              </a:rPr>
              <a:t>próximos</a:t>
            </a:r>
            <a:r>
              <a:rPr lang="en-GB" sz="1700" dirty="0" smtClean="0">
                <a:solidFill>
                  <a:schemeClr val="tx1"/>
                </a:solidFill>
              </a:rPr>
              <a:t> 10 </a:t>
            </a:r>
            <a:r>
              <a:rPr lang="en-GB" sz="1700" dirty="0" err="1" smtClean="0">
                <a:solidFill>
                  <a:schemeClr val="tx1"/>
                </a:solidFill>
              </a:rPr>
              <a:t>anos</a:t>
            </a:r>
            <a:r>
              <a:rPr lang="en-GB" sz="1700" dirty="0" smtClean="0">
                <a:solidFill>
                  <a:schemeClr val="tx1"/>
                </a:solidFill>
              </a:rPr>
              <a:t>.</a:t>
            </a:r>
          </a:p>
          <a:p>
            <a:pPr lvl="1">
              <a:buFont typeface="Arial" pitchFamily="34" charset="0"/>
              <a:buChar char="•"/>
            </a:pPr>
            <a:endParaRPr lang="en-GB" sz="17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1700" dirty="0" err="1" smtClean="0">
                <a:solidFill>
                  <a:schemeClr val="tx1"/>
                </a:solidFill>
                <a:latin typeface="Arial Rounded MT Bold" pitchFamily="34" charset="0"/>
              </a:rPr>
              <a:t>Detecção</a:t>
            </a:r>
            <a:r>
              <a:rPr lang="en-GB" sz="17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GB" sz="1700" dirty="0" err="1" smtClean="0">
                <a:solidFill>
                  <a:schemeClr val="tx1"/>
                </a:solidFill>
                <a:latin typeface="Arial Rounded MT Bold" pitchFamily="34" charset="0"/>
              </a:rPr>
              <a:t>Precoce</a:t>
            </a:r>
            <a:r>
              <a:rPr lang="en-GB" sz="1700" dirty="0" smtClean="0">
                <a:solidFill>
                  <a:schemeClr val="tx1"/>
                </a:solidFill>
                <a:latin typeface="Arial Rounded MT Bold" pitchFamily="34" charset="0"/>
              </a:rPr>
              <a:t> de </a:t>
            </a:r>
            <a:r>
              <a:rPr lang="en-GB" sz="1700" dirty="0" err="1" smtClean="0">
                <a:solidFill>
                  <a:schemeClr val="tx1"/>
                </a:solidFill>
                <a:latin typeface="Arial Rounded MT Bold" pitchFamily="34" charset="0"/>
              </a:rPr>
              <a:t>Lesões</a:t>
            </a:r>
            <a:r>
              <a:rPr lang="en-GB" sz="17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GB" sz="1700" dirty="0" err="1" smtClean="0">
                <a:solidFill>
                  <a:schemeClr val="tx1"/>
                </a:solidFill>
                <a:latin typeface="Arial Rounded MT Bold" pitchFamily="34" charset="0"/>
              </a:rPr>
              <a:t>Premalignas</a:t>
            </a:r>
            <a:r>
              <a:rPr lang="en-GB" sz="17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GB" sz="1700" dirty="0" err="1" smtClean="0">
                <a:solidFill>
                  <a:schemeClr val="tx1"/>
                </a:solidFill>
                <a:latin typeface="Arial Rounded MT Bold" pitchFamily="34" charset="0"/>
              </a:rPr>
              <a:t>ou</a:t>
            </a:r>
            <a:r>
              <a:rPr lang="en-GB" sz="17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GB" sz="1700" dirty="0" err="1" smtClean="0">
                <a:solidFill>
                  <a:schemeClr val="tx1"/>
                </a:solidFill>
                <a:latin typeface="Arial Rounded MT Bold" pitchFamily="34" charset="0"/>
              </a:rPr>
              <a:t>Malignas</a:t>
            </a:r>
            <a:r>
              <a:rPr lang="en-GB" sz="17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GB" sz="1700" dirty="0" err="1" smtClean="0">
                <a:solidFill>
                  <a:schemeClr val="tx1"/>
                </a:solidFill>
                <a:latin typeface="Arial Rounded MT Bold" pitchFamily="34" charset="0"/>
              </a:rPr>
              <a:t>Iniciais</a:t>
            </a:r>
            <a:r>
              <a:rPr lang="en-GB" sz="1700" dirty="0" smtClean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en-GB" sz="1700" dirty="0" err="1" smtClean="0">
                <a:solidFill>
                  <a:schemeClr val="tx1"/>
                </a:solidFill>
                <a:latin typeface="+mj-lt"/>
              </a:rPr>
              <a:t>Mesmo</a:t>
            </a:r>
            <a:r>
              <a:rPr lang="en-GB" sz="1700" dirty="0" smtClean="0">
                <a:solidFill>
                  <a:schemeClr val="tx1"/>
                </a:solidFill>
                <a:latin typeface="+mj-lt"/>
              </a:rPr>
              <a:t> as </a:t>
            </a:r>
            <a:r>
              <a:rPr lang="en-GB" sz="1700" dirty="0" err="1" smtClean="0">
                <a:solidFill>
                  <a:schemeClr val="tx1"/>
                </a:solidFill>
                <a:latin typeface="+mj-lt"/>
              </a:rPr>
              <a:t>mulheres</a:t>
            </a:r>
            <a:r>
              <a:rPr lang="en-GB" sz="17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1700" dirty="0" err="1" smtClean="0">
                <a:solidFill>
                  <a:schemeClr val="tx1"/>
                </a:solidFill>
                <a:latin typeface="+mj-lt"/>
              </a:rPr>
              <a:t>vacinadas</a:t>
            </a:r>
            <a:r>
              <a:rPr lang="en-GB" sz="17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1700" dirty="0" err="1" smtClean="0">
                <a:solidFill>
                  <a:schemeClr val="tx1"/>
                </a:solidFill>
                <a:latin typeface="+mj-lt"/>
              </a:rPr>
              <a:t>devem</a:t>
            </a:r>
            <a:r>
              <a:rPr lang="en-GB" sz="17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1700" dirty="0" err="1" smtClean="0">
                <a:solidFill>
                  <a:schemeClr val="tx1"/>
                </a:solidFill>
                <a:latin typeface="+mj-lt"/>
              </a:rPr>
              <a:t>realizar</a:t>
            </a:r>
            <a:r>
              <a:rPr lang="en-GB" sz="1700" dirty="0" smtClean="0">
                <a:solidFill>
                  <a:schemeClr val="tx1"/>
                </a:solidFill>
                <a:latin typeface="+mj-lt"/>
              </a:rPr>
              <a:t> o </a:t>
            </a:r>
            <a:r>
              <a:rPr lang="en-GB" sz="1700" dirty="0" err="1" smtClean="0">
                <a:solidFill>
                  <a:schemeClr val="tx1"/>
                </a:solidFill>
                <a:latin typeface="+mj-lt"/>
              </a:rPr>
              <a:t>exame</a:t>
            </a:r>
            <a:r>
              <a:rPr lang="en-GB" sz="17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1700" dirty="0" err="1" smtClean="0">
                <a:solidFill>
                  <a:schemeClr val="tx1"/>
                </a:solidFill>
                <a:latin typeface="+mj-lt"/>
              </a:rPr>
              <a:t>Papanicolau</a:t>
            </a:r>
            <a:r>
              <a:rPr lang="en-GB" sz="1700" dirty="0" smtClean="0">
                <a:solidFill>
                  <a:schemeClr val="tx1"/>
                </a:solidFill>
                <a:latin typeface="+mj-lt"/>
              </a:rPr>
              <a:t>, a </a:t>
            </a:r>
            <a:r>
              <a:rPr lang="en-GB" sz="1700" dirty="0" err="1" smtClean="0">
                <a:solidFill>
                  <a:schemeClr val="tx1"/>
                </a:solidFill>
                <a:latin typeface="+mj-lt"/>
              </a:rPr>
              <a:t>partir</a:t>
            </a:r>
            <a:r>
              <a:rPr lang="en-GB" sz="17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1700" dirty="0" err="1" smtClean="0">
                <a:solidFill>
                  <a:schemeClr val="tx1"/>
                </a:solidFill>
                <a:latin typeface="+mj-lt"/>
              </a:rPr>
              <a:t>da</a:t>
            </a:r>
            <a:r>
              <a:rPr lang="en-GB" sz="17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1700" dirty="0" err="1" smtClean="0">
                <a:solidFill>
                  <a:schemeClr val="tx1"/>
                </a:solidFill>
                <a:latin typeface="+mj-lt"/>
              </a:rPr>
              <a:t>idade</a:t>
            </a:r>
            <a:r>
              <a:rPr lang="en-GB" sz="17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1700" dirty="0" err="1" smtClean="0">
                <a:solidFill>
                  <a:schemeClr val="tx1"/>
                </a:solidFill>
                <a:latin typeface="+mj-lt"/>
              </a:rPr>
              <a:t>recomendada</a:t>
            </a:r>
            <a:r>
              <a:rPr lang="en-GB" sz="17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GB" sz="1700" dirty="0" err="1" smtClean="0">
                <a:solidFill>
                  <a:schemeClr val="tx1"/>
                </a:solidFill>
                <a:latin typeface="+mj-lt"/>
              </a:rPr>
              <a:t>como</a:t>
            </a:r>
            <a:r>
              <a:rPr lang="en-GB" sz="17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1700" dirty="0" err="1" smtClean="0">
                <a:solidFill>
                  <a:schemeClr val="tx1"/>
                </a:solidFill>
                <a:latin typeface="+mj-lt"/>
              </a:rPr>
              <a:t>ação</a:t>
            </a:r>
            <a:r>
              <a:rPr lang="en-GB" sz="17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1700" dirty="0" err="1" smtClean="0">
                <a:solidFill>
                  <a:schemeClr val="tx1"/>
                </a:solidFill>
                <a:latin typeface="+mj-lt"/>
              </a:rPr>
              <a:t>complementar</a:t>
            </a:r>
            <a:r>
              <a:rPr lang="en-GB" sz="1700" dirty="0" smtClean="0">
                <a:solidFill>
                  <a:schemeClr val="tx1"/>
                </a:solidFill>
                <a:latin typeface="+mj-lt"/>
              </a:rPr>
              <a:t> de </a:t>
            </a:r>
            <a:r>
              <a:rPr lang="en-GB" sz="1700" dirty="0" err="1" smtClean="0">
                <a:solidFill>
                  <a:schemeClr val="tx1"/>
                </a:solidFill>
                <a:latin typeface="+mj-lt"/>
              </a:rPr>
              <a:t>prevenção</a:t>
            </a:r>
            <a:r>
              <a:rPr lang="en-GB" sz="1700" dirty="0" smtClean="0">
                <a:solidFill>
                  <a:schemeClr val="tx1"/>
                </a:solidFill>
                <a:latin typeface="+mj-lt"/>
              </a:rPr>
              <a:t>.</a:t>
            </a:r>
            <a:endParaRPr lang="en-GB" sz="17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27584" y="5345668"/>
            <a:ext cx="7344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https://www.inca.gov.br/controle-do-cancer-do-colo-do-utero/acoes-de-controle/prevencao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570260"/>
          </a:xfrm>
        </p:spPr>
        <p:txBody>
          <a:bodyPr>
            <a:normAutofit/>
          </a:bodyPr>
          <a:lstStyle/>
          <a:p>
            <a:pPr algn="ctr"/>
            <a:r>
              <a:rPr lang="en-GB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Controle</a:t>
            </a:r>
            <a:r>
              <a:rPr lang="en-GB" sz="2400" dirty="0" smtClean="0">
                <a:solidFill>
                  <a:srgbClr val="002060"/>
                </a:solidFill>
                <a:latin typeface="Arial Rounded MT Bold" pitchFamily="34" charset="0"/>
              </a:rPr>
              <a:t> e </a:t>
            </a:r>
            <a:r>
              <a:rPr lang="en-GB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Rastreamento</a:t>
            </a:r>
            <a:r>
              <a:rPr lang="en-GB" sz="2400" dirty="0" smtClean="0">
                <a:solidFill>
                  <a:srgbClr val="002060"/>
                </a:solidFill>
                <a:latin typeface="Arial Rounded MT Bold" pitchFamily="34" charset="0"/>
              </a:rPr>
              <a:t> do </a:t>
            </a:r>
            <a:r>
              <a:rPr lang="en-GB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Câncer</a:t>
            </a:r>
            <a:r>
              <a:rPr lang="en-GB" sz="2400" dirty="0" smtClean="0">
                <a:solidFill>
                  <a:srgbClr val="002060"/>
                </a:solidFill>
                <a:latin typeface="Arial Rounded MT Bold" pitchFamily="34" charset="0"/>
              </a:rPr>
              <a:t> de </a:t>
            </a:r>
            <a:r>
              <a:rPr lang="en-GB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Colo</a:t>
            </a:r>
            <a:r>
              <a:rPr lang="en-GB" sz="2400" dirty="0" smtClean="0">
                <a:solidFill>
                  <a:srgbClr val="002060"/>
                </a:solidFill>
                <a:latin typeface="Arial Rounded MT Bold" pitchFamily="34" charset="0"/>
              </a:rPr>
              <a:t> do </a:t>
            </a:r>
            <a:r>
              <a:rPr lang="en-GB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Útero</a:t>
            </a:r>
            <a:endParaRPr lang="en-GB" sz="24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pic>
        <p:nvPicPr>
          <p:cNvPr id="4" name="Espaço Reservado para Conteúdo 3" descr="Controle e Rastreamento do Ca Cervic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95559" y="1016000"/>
            <a:ext cx="6152882" cy="4114800"/>
          </a:xfrm>
        </p:spPr>
      </p:pic>
      <p:sp>
        <p:nvSpPr>
          <p:cNvPr id="5" name="CaixaDeTexto 4"/>
          <p:cNvSpPr txBox="1"/>
          <p:nvPr/>
        </p:nvSpPr>
        <p:spPr>
          <a:xfrm>
            <a:off x="611560" y="530577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Instituto Nacional de Câncer José Alencar Gomes da </a:t>
            </a:r>
            <a:r>
              <a:rPr lang="pt-BR" sz="1200" b="1" dirty="0" smtClean="0"/>
              <a:t>Silva. </a:t>
            </a:r>
            <a:r>
              <a:rPr lang="pt-BR" sz="1200" b="1" dirty="0"/>
              <a:t>Parâmetros Técnicos para o Rastreamento do Câncer do Colo do </a:t>
            </a:r>
            <a:r>
              <a:rPr lang="pt-BR" sz="1200" b="1" dirty="0" smtClean="0"/>
              <a:t>Útero (2019)</a:t>
            </a:r>
            <a:endParaRPr lang="en-GB" sz="12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570260"/>
          </a:xfrm>
        </p:spPr>
        <p:txBody>
          <a:bodyPr>
            <a:normAutofit/>
          </a:bodyPr>
          <a:lstStyle/>
          <a:p>
            <a:pPr algn="ctr"/>
            <a:r>
              <a:rPr lang="en-GB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Citopatologia</a:t>
            </a:r>
            <a:r>
              <a:rPr lang="en-GB" sz="2400" dirty="0" smtClean="0">
                <a:solidFill>
                  <a:srgbClr val="002060"/>
                </a:solidFill>
                <a:latin typeface="Arial Rounded MT Bold" pitchFamily="34" charset="0"/>
              </a:rPr>
              <a:t> e </a:t>
            </a:r>
            <a:r>
              <a:rPr lang="en-GB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Diagnóstico</a:t>
            </a:r>
            <a:endParaRPr lang="en-GB" sz="24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000" b="1" dirty="0" err="1" smtClean="0"/>
              <a:t>Papanicolau</a:t>
            </a:r>
            <a:r>
              <a:rPr lang="en-GB" sz="2000" b="1" dirty="0" smtClean="0"/>
              <a:t>: </a:t>
            </a:r>
            <a:r>
              <a:rPr lang="en-GB" sz="2000" dirty="0" err="1" smtClean="0"/>
              <a:t>detecta</a:t>
            </a:r>
            <a:r>
              <a:rPr lang="en-GB" sz="2000" dirty="0" smtClean="0"/>
              <a:t> </a:t>
            </a:r>
            <a:r>
              <a:rPr lang="en-GB" sz="2000" dirty="0" err="1" smtClean="0"/>
              <a:t>lesões</a:t>
            </a:r>
            <a:r>
              <a:rPr lang="en-GB" sz="2000" dirty="0" smtClean="0"/>
              <a:t> </a:t>
            </a:r>
            <a:r>
              <a:rPr lang="en-GB" sz="2000" dirty="0" err="1" smtClean="0"/>
              <a:t>premalignas</a:t>
            </a:r>
            <a:r>
              <a:rPr lang="en-GB" sz="2000" dirty="0" smtClean="0"/>
              <a:t> e </a:t>
            </a:r>
            <a:r>
              <a:rPr lang="en-GB" sz="2000" dirty="0" err="1" smtClean="0"/>
              <a:t>malignas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fase</a:t>
            </a:r>
            <a:r>
              <a:rPr lang="en-GB" sz="2000" dirty="0" smtClean="0"/>
              <a:t> </a:t>
            </a:r>
            <a:r>
              <a:rPr lang="en-GB" sz="2000" dirty="0" err="1" smtClean="0"/>
              <a:t>inicial</a:t>
            </a:r>
            <a:r>
              <a:rPr lang="en-GB" sz="2000" dirty="0" smtClean="0"/>
              <a:t>.  </a:t>
            </a:r>
            <a:r>
              <a:rPr lang="en-GB" sz="2000" dirty="0" err="1" smtClean="0"/>
              <a:t>Identifica</a:t>
            </a:r>
            <a:r>
              <a:rPr lang="en-GB" sz="2000" dirty="0" smtClean="0"/>
              <a:t> as </a:t>
            </a:r>
            <a:r>
              <a:rPr lang="en-GB" sz="2000" dirty="0" err="1" smtClean="0"/>
              <a:t>pacientes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</a:t>
            </a:r>
            <a:r>
              <a:rPr lang="en-GB" sz="2000" dirty="0" err="1" smtClean="0"/>
              <a:t>precisam</a:t>
            </a:r>
            <a:r>
              <a:rPr lang="en-GB" sz="2000" dirty="0" smtClean="0"/>
              <a:t>  </a:t>
            </a:r>
            <a:r>
              <a:rPr lang="en-GB" sz="2000" dirty="0" err="1" smtClean="0"/>
              <a:t>fazer</a:t>
            </a:r>
            <a:r>
              <a:rPr lang="en-GB" sz="2000" dirty="0" smtClean="0"/>
              <a:t> </a:t>
            </a:r>
            <a:r>
              <a:rPr lang="en-GB" sz="2000" dirty="0" err="1" smtClean="0"/>
              <a:t>colposcopia</a:t>
            </a:r>
            <a:r>
              <a:rPr lang="en-GB" sz="2000" dirty="0" smtClean="0"/>
              <a:t> e </a:t>
            </a:r>
            <a:r>
              <a:rPr lang="en-GB" sz="2000" dirty="0" err="1" smtClean="0"/>
              <a:t>biópsia</a:t>
            </a:r>
            <a:r>
              <a:rPr lang="en-GB" sz="2000" dirty="0" smtClean="0"/>
              <a:t>. </a:t>
            </a:r>
            <a:r>
              <a:rPr lang="en-GB" sz="2000" dirty="0" err="1" smtClean="0"/>
              <a:t>Também</a:t>
            </a:r>
            <a:r>
              <a:rPr lang="en-GB" sz="2000" dirty="0" smtClean="0"/>
              <a:t> </a:t>
            </a:r>
            <a:r>
              <a:rPr lang="en-GB" sz="2000" dirty="0" err="1" smtClean="0"/>
              <a:t>ajuda</a:t>
            </a:r>
            <a:r>
              <a:rPr lang="en-GB" sz="2000" dirty="0" smtClean="0"/>
              <a:t> no </a:t>
            </a:r>
            <a:r>
              <a:rPr lang="en-GB" sz="2000" dirty="0" err="1" smtClean="0"/>
              <a:t>controle</a:t>
            </a:r>
            <a:r>
              <a:rPr lang="en-GB" sz="2000" dirty="0" smtClean="0"/>
              <a:t> de </a:t>
            </a:r>
            <a:r>
              <a:rPr lang="en-GB" sz="2000" dirty="0" err="1" smtClean="0"/>
              <a:t>outras</a:t>
            </a:r>
            <a:r>
              <a:rPr lang="en-GB" sz="2000" dirty="0" smtClean="0"/>
              <a:t> </a:t>
            </a:r>
            <a:r>
              <a:rPr lang="en-GB" sz="2000" dirty="0" err="1" smtClean="0"/>
              <a:t>infecções</a:t>
            </a:r>
            <a:r>
              <a:rPr lang="en-GB" sz="2000" dirty="0" smtClean="0"/>
              <a:t> </a:t>
            </a:r>
            <a:r>
              <a:rPr lang="en-GB" sz="2000" dirty="0" err="1" smtClean="0"/>
              <a:t>transmitidas</a:t>
            </a:r>
            <a:r>
              <a:rPr lang="en-GB" sz="2000" dirty="0" smtClean="0"/>
              <a:t> </a:t>
            </a:r>
            <a:r>
              <a:rPr lang="en-GB" sz="2000" dirty="0" err="1" smtClean="0"/>
              <a:t>sexualmente</a:t>
            </a:r>
            <a:r>
              <a:rPr lang="en-GB" sz="2000" dirty="0" smtClean="0"/>
              <a:t>: </a:t>
            </a:r>
            <a:r>
              <a:rPr lang="en-GB" sz="2000" dirty="0" err="1" smtClean="0"/>
              <a:t>sífilis</a:t>
            </a:r>
            <a:r>
              <a:rPr lang="en-GB" sz="2000" dirty="0" smtClean="0"/>
              <a:t>, </a:t>
            </a:r>
            <a:r>
              <a:rPr lang="en-GB" sz="2000" dirty="0" err="1" smtClean="0"/>
              <a:t>climídia</a:t>
            </a:r>
            <a:r>
              <a:rPr lang="en-GB" sz="2000" dirty="0" smtClean="0"/>
              <a:t>, </a:t>
            </a:r>
            <a:r>
              <a:rPr lang="en-GB" sz="2000" dirty="0" err="1" smtClean="0"/>
              <a:t>gonorreia</a:t>
            </a:r>
            <a:r>
              <a:rPr lang="en-GB" sz="2000" dirty="0" smtClean="0"/>
              <a:t>,  </a:t>
            </a:r>
            <a:r>
              <a:rPr lang="en-GB" sz="2000" dirty="0" err="1" smtClean="0"/>
              <a:t>Gardnerella</a:t>
            </a:r>
            <a:r>
              <a:rPr lang="en-GB" sz="2000" dirty="0" smtClean="0"/>
              <a:t>, Candida </a:t>
            </a:r>
            <a:r>
              <a:rPr lang="en-GB" sz="2000" i="1" dirty="0" err="1" smtClean="0"/>
              <a:t>albicans</a:t>
            </a:r>
            <a:r>
              <a:rPr lang="en-GB" sz="2000" i="1" dirty="0" smtClean="0"/>
              <a:t>.</a:t>
            </a:r>
          </a:p>
          <a:p>
            <a:endParaRPr lang="en-GB" sz="2000" i="1" dirty="0" smtClean="0"/>
          </a:p>
          <a:p>
            <a:r>
              <a:rPr lang="en-GB" sz="2000" b="1" dirty="0" err="1" smtClean="0"/>
              <a:t>Biópsia</a:t>
            </a:r>
            <a:r>
              <a:rPr lang="en-GB" sz="2000" dirty="0" smtClean="0"/>
              <a:t>:  </a:t>
            </a:r>
            <a:r>
              <a:rPr lang="en-GB" sz="2000" dirty="0" err="1" smtClean="0"/>
              <a:t>identifica</a:t>
            </a:r>
            <a:r>
              <a:rPr lang="en-GB" sz="2000" dirty="0" smtClean="0"/>
              <a:t>, </a:t>
            </a:r>
            <a:r>
              <a:rPr lang="en-GB" sz="2000" dirty="0" err="1" smtClean="0"/>
              <a:t>confirma</a:t>
            </a:r>
            <a:r>
              <a:rPr lang="en-GB" sz="2000" dirty="0" smtClean="0"/>
              <a:t> </a:t>
            </a:r>
            <a:r>
              <a:rPr lang="en-GB" sz="2000" dirty="0" err="1" smtClean="0"/>
              <a:t>ou</a:t>
            </a:r>
            <a:r>
              <a:rPr lang="en-GB" sz="2000" dirty="0" smtClean="0"/>
              <a:t> </a:t>
            </a:r>
            <a:r>
              <a:rPr lang="en-GB" sz="2000" dirty="0" err="1" smtClean="0"/>
              <a:t>descarta</a:t>
            </a:r>
            <a:r>
              <a:rPr lang="en-GB" sz="2000" dirty="0" smtClean="0"/>
              <a:t> a </a:t>
            </a:r>
            <a:r>
              <a:rPr lang="en-GB" sz="2000" dirty="0" err="1" smtClean="0"/>
              <a:t>presença</a:t>
            </a:r>
            <a:r>
              <a:rPr lang="en-GB" sz="2000" dirty="0" smtClean="0"/>
              <a:t> de </a:t>
            </a:r>
            <a:r>
              <a:rPr lang="en-GB" sz="2000" dirty="0" err="1" smtClean="0"/>
              <a:t>lesões</a:t>
            </a:r>
            <a:r>
              <a:rPr lang="en-GB" sz="2000" dirty="0" smtClean="0"/>
              <a:t> </a:t>
            </a:r>
            <a:r>
              <a:rPr lang="en-GB" sz="2000" dirty="0" err="1" smtClean="0"/>
              <a:t>intraepiteliais</a:t>
            </a:r>
            <a:r>
              <a:rPr lang="en-GB" sz="2000" dirty="0" smtClean="0"/>
              <a:t>, </a:t>
            </a:r>
            <a:r>
              <a:rPr lang="en-GB" sz="2000" dirty="0" err="1" smtClean="0"/>
              <a:t>tais</a:t>
            </a:r>
            <a:r>
              <a:rPr lang="en-GB" sz="2000" dirty="0" smtClean="0"/>
              <a:t> </a:t>
            </a:r>
            <a:r>
              <a:rPr lang="en-GB" sz="2000" dirty="0" err="1" smtClean="0"/>
              <a:t>como</a:t>
            </a:r>
            <a:r>
              <a:rPr lang="en-GB" sz="2000" dirty="0" smtClean="0"/>
              <a:t> </a:t>
            </a:r>
            <a:r>
              <a:rPr lang="en-GB" sz="2000" b="1" dirty="0" err="1" smtClean="0"/>
              <a:t>n</a:t>
            </a:r>
            <a:r>
              <a:rPr lang="en-GB" sz="2000" dirty="0" err="1" smtClean="0"/>
              <a:t>eoplasias</a:t>
            </a:r>
            <a:r>
              <a:rPr lang="en-GB" sz="2000" dirty="0" smtClean="0"/>
              <a:t> </a:t>
            </a:r>
            <a:r>
              <a:rPr lang="en-GB" sz="2000" b="1" dirty="0" err="1" smtClean="0"/>
              <a:t>i</a:t>
            </a:r>
            <a:r>
              <a:rPr lang="en-GB" sz="2000" dirty="0" err="1" smtClean="0"/>
              <a:t>ntraepiteliais</a:t>
            </a:r>
            <a:r>
              <a:rPr lang="en-GB" sz="2000" dirty="0" smtClean="0"/>
              <a:t> </a:t>
            </a:r>
            <a:r>
              <a:rPr lang="en-GB" sz="2000" b="1" dirty="0" err="1" smtClean="0"/>
              <a:t>c</a:t>
            </a:r>
            <a:r>
              <a:rPr lang="en-GB" sz="2000" dirty="0" err="1" smtClean="0"/>
              <a:t>ervicais</a:t>
            </a:r>
            <a:r>
              <a:rPr lang="en-GB" sz="2000" dirty="0" smtClean="0"/>
              <a:t> (NIC 1, 2 e 3).</a:t>
            </a:r>
          </a:p>
          <a:p>
            <a:pPr>
              <a:buNone/>
            </a:pPr>
            <a:endParaRPr lang="en-GB" sz="2000" dirty="0" smtClean="0"/>
          </a:p>
          <a:p>
            <a:pPr lvl="1"/>
            <a:r>
              <a:rPr lang="en-GB" sz="1700" b="1" dirty="0" smtClean="0"/>
              <a:t>NICs</a:t>
            </a:r>
            <a:r>
              <a:rPr lang="pt-BR" sz="1700" b="1" dirty="0" smtClean="0"/>
              <a:t> podem são lesões pré-malignas</a:t>
            </a:r>
            <a:r>
              <a:rPr lang="pt-BR" sz="1700" dirty="0" smtClean="0"/>
              <a:t>, ou seja, com potencial de se tornarem câncer.  Estas podem sem tratadas localmente, evitando o desenvolvimento do tumor, propriamente dito.</a:t>
            </a:r>
          </a:p>
          <a:p>
            <a:pPr lvl="1"/>
            <a:r>
              <a:rPr lang="pt-BR" sz="1700" b="1" dirty="0" smtClean="0"/>
              <a:t>Tumores de Colo de Útero:</a:t>
            </a:r>
            <a:r>
              <a:rPr lang="pt-BR" sz="1700" dirty="0" smtClean="0"/>
              <a:t> denominados com base no tecido de origem (morfologia), os mais frequentes são: </a:t>
            </a:r>
            <a:r>
              <a:rPr lang="pt-BR" sz="1700" b="1" dirty="0" smtClean="0"/>
              <a:t>carcinomas </a:t>
            </a:r>
            <a:r>
              <a:rPr lang="pt-BR" sz="1700" b="1" dirty="0" err="1" smtClean="0"/>
              <a:t>espinocelulares</a:t>
            </a:r>
            <a:r>
              <a:rPr lang="pt-BR" sz="1700" b="1" dirty="0" smtClean="0"/>
              <a:t> (90%) </a:t>
            </a:r>
            <a:r>
              <a:rPr lang="pt-BR" sz="1700" dirty="0" smtClean="0"/>
              <a:t>e os </a:t>
            </a:r>
            <a:r>
              <a:rPr lang="pt-BR" sz="1700" b="1" dirty="0" err="1" smtClean="0"/>
              <a:t>adenocarcinomas</a:t>
            </a:r>
            <a:r>
              <a:rPr lang="pt-BR" sz="1700" b="1" dirty="0" smtClean="0"/>
              <a:t>.</a:t>
            </a:r>
            <a:endParaRPr lang="pt-BR" sz="17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498252"/>
          </a:xfrm>
        </p:spPr>
        <p:txBody>
          <a:bodyPr>
            <a:normAutofit/>
          </a:bodyPr>
          <a:lstStyle/>
          <a:p>
            <a:pPr algn="ctr"/>
            <a:r>
              <a:rPr lang="en-GB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Tumores</a:t>
            </a:r>
            <a:r>
              <a:rPr lang="en-GB" sz="24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Cervicais</a:t>
            </a:r>
            <a:r>
              <a:rPr lang="en-GB" sz="2400" dirty="0" smtClean="0">
                <a:solidFill>
                  <a:srgbClr val="002060"/>
                </a:solidFill>
                <a:latin typeface="Arial Rounded MT Bold" pitchFamily="34" charset="0"/>
              </a:rPr>
              <a:t> (</a:t>
            </a:r>
            <a:r>
              <a:rPr lang="en-GB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Colo</a:t>
            </a:r>
            <a:r>
              <a:rPr lang="en-GB" sz="2400" dirty="0" smtClean="0">
                <a:solidFill>
                  <a:srgbClr val="002060"/>
                </a:solidFill>
                <a:latin typeface="Arial Rounded MT Bold" pitchFamily="34" charset="0"/>
              </a:rPr>
              <a:t> do </a:t>
            </a:r>
            <a:r>
              <a:rPr lang="en-GB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Útero</a:t>
            </a:r>
            <a:r>
              <a:rPr lang="en-GB" sz="2400" dirty="0" smtClean="0">
                <a:solidFill>
                  <a:srgbClr val="002060"/>
                </a:solidFill>
                <a:latin typeface="Arial Rounded MT Bold" pitchFamily="34" charset="0"/>
              </a:rPr>
              <a:t>) – </a:t>
            </a:r>
            <a:r>
              <a:rPr lang="en-GB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Fatos</a:t>
            </a:r>
            <a:r>
              <a:rPr lang="en-GB" sz="2400" dirty="0" smtClean="0">
                <a:solidFill>
                  <a:srgbClr val="002060"/>
                </a:solidFill>
                <a:latin typeface="Arial Rounded MT Bold" pitchFamily="34" charset="0"/>
              </a:rPr>
              <a:t> e </a:t>
            </a:r>
            <a:r>
              <a:rPr lang="en-GB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Sintomas</a:t>
            </a:r>
            <a:endParaRPr lang="en-GB" sz="24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016000"/>
            <a:ext cx="8229600" cy="4361780"/>
          </a:xfrm>
        </p:spPr>
        <p:txBody>
          <a:bodyPr>
            <a:normAutofit lnSpcReduction="10000"/>
          </a:bodyPr>
          <a:lstStyle/>
          <a:p>
            <a:r>
              <a:rPr lang="en-GB" sz="2000" dirty="0" err="1" smtClean="0"/>
              <a:t>Desenvolvimento</a:t>
            </a:r>
            <a:r>
              <a:rPr lang="en-GB" sz="2000" dirty="0" smtClean="0"/>
              <a:t> </a:t>
            </a:r>
            <a:r>
              <a:rPr lang="en-GB" sz="2000" dirty="0" err="1" smtClean="0"/>
              <a:t>inicial</a:t>
            </a:r>
            <a:r>
              <a:rPr lang="en-GB" sz="2000" dirty="0" smtClean="0"/>
              <a:t> lento, </a:t>
            </a:r>
            <a:r>
              <a:rPr lang="en-GB" sz="2000" dirty="0" err="1" smtClean="0"/>
              <a:t>ao</a:t>
            </a:r>
            <a:r>
              <a:rPr lang="en-GB" sz="2000" dirty="0" smtClean="0"/>
              <a:t> </a:t>
            </a:r>
            <a:r>
              <a:rPr lang="en-GB" sz="2000" dirty="0" err="1" smtClean="0"/>
              <a:t>longo</a:t>
            </a:r>
            <a:r>
              <a:rPr lang="en-GB" sz="2000" dirty="0" smtClean="0"/>
              <a:t> de </a:t>
            </a:r>
            <a:r>
              <a:rPr lang="en-GB" sz="2000" dirty="0" err="1" smtClean="0"/>
              <a:t>anos</a:t>
            </a:r>
            <a:r>
              <a:rPr lang="en-GB" sz="2000" dirty="0" smtClean="0"/>
              <a:t>;</a:t>
            </a:r>
          </a:p>
          <a:p>
            <a:pPr>
              <a:buNone/>
            </a:pPr>
            <a:endParaRPr lang="en-GB" sz="2000" dirty="0" smtClean="0"/>
          </a:p>
          <a:p>
            <a:r>
              <a:rPr lang="pt-BR" sz="2000" dirty="0" smtClean="0"/>
              <a:t>Quanto mais precoce o contato com HPV, maior o risco de para esses tumores em idade precoce;</a:t>
            </a:r>
          </a:p>
          <a:p>
            <a:pPr>
              <a:buNone/>
            </a:pPr>
            <a:endParaRPr lang="pt-BR" sz="2000" dirty="0" smtClean="0"/>
          </a:p>
          <a:p>
            <a:r>
              <a:rPr lang="pt-BR" sz="2000" dirty="0" smtClean="0"/>
              <a:t>Tumores cervicais, nas fases iniciais, podem causar sangramento vaginal ou corrimento, mudança do padrão menstrual (maior sangramento e maior tempo, ou fora do ciclo), sangramento ou dor após relação sexual e dor pélvica,  também na pós menopausa.</a:t>
            </a:r>
          </a:p>
          <a:p>
            <a:pPr>
              <a:buNone/>
            </a:pPr>
            <a:endParaRPr lang="pt-BR" sz="2000" dirty="0" smtClean="0"/>
          </a:p>
          <a:p>
            <a:r>
              <a:rPr lang="pt-BR" sz="2000" dirty="0" smtClean="0"/>
              <a:t>Sintomas urinários ou gastrointestinais, corrimento significativo ou sangramento, perda de peso e sintomas constitucionais estão relacionados a tumores em </a:t>
            </a:r>
            <a:r>
              <a:rPr lang="pt-BR" sz="2000" dirty="0" err="1" smtClean="0"/>
              <a:t>estadiamento</a:t>
            </a:r>
            <a:r>
              <a:rPr lang="pt-BR" sz="2000" dirty="0" smtClean="0"/>
              <a:t> avançado.</a:t>
            </a:r>
            <a:endParaRPr lang="en-GB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Panorama Cancer Brasi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47972"/>
            <a:ext cx="7992888" cy="5361894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49825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GB" sz="2200" dirty="0" err="1" smtClean="0">
                <a:solidFill>
                  <a:srgbClr val="002060"/>
                </a:solidFill>
                <a:latin typeface="Arial Rounded MT Bold" pitchFamily="34" charset="0"/>
              </a:rPr>
              <a:t>Estágios</a:t>
            </a:r>
            <a:r>
              <a:rPr lang="en-GB" sz="2200" dirty="0" smtClean="0">
                <a:solidFill>
                  <a:srgbClr val="002060"/>
                </a:solidFill>
                <a:latin typeface="Arial Rounded MT Bold" pitchFamily="34" charset="0"/>
              </a:rPr>
              <a:t> de </a:t>
            </a:r>
            <a:r>
              <a:rPr lang="en-GB" sz="2200" dirty="0" err="1" smtClean="0">
                <a:solidFill>
                  <a:srgbClr val="002060"/>
                </a:solidFill>
                <a:latin typeface="Arial Rounded MT Bold" pitchFamily="34" charset="0"/>
              </a:rPr>
              <a:t>Progressão</a:t>
            </a:r>
            <a:r>
              <a:rPr lang="en-GB" sz="2200" dirty="0" smtClean="0">
                <a:solidFill>
                  <a:srgbClr val="002060"/>
                </a:solidFill>
                <a:latin typeface="Arial Rounded MT Bold" pitchFamily="34" charset="0"/>
              </a:rPr>
              <a:t> dos </a:t>
            </a:r>
            <a:r>
              <a:rPr lang="en-GB" sz="2200" dirty="0" err="1" smtClean="0">
                <a:solidFill>
                  <a:srgbClr val="002060"/>
                </a:solidFill>
                <a:latin typeface="Arial Rounded MT Bold" pitchFamily="34" charset="0"/>
              </a:rPr>
              <a:t>Tumores</a:t>
            </a:r>
            <a:r>
              <a:rPr lang="en-GB" sz="22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GB" sz="2200" dirty="0" err="1" smtClean="0">
                <a:solidFill>
                  <a:srgbClr val="002060"/>
                </a:solidFill>
                <a:latin typeface="Arial Rounded MT Bold" pitchFamily="34" charset="0"/>
              </a:rPr>
              <a:t>Cervicais</a:t>
            </a:r>
            <a:r>
              <a:rPr lang="en-GB" sz="2200" dirty="0" smtClean="0">
                <a:solidFill>
                  <a:srgbClr val="002060"/>
                </a:solidFill>
                <a:latin typeface="Arial Rounded MT Bold" pitchFamily="34" charset="0"/>
              </a:rPr>
              <a:t> e </a:t>
            </a:r>
            <a:r>
              <a:rPr lang="en-GB" sz="2200" dirty="0" err="1" smtClean="0">
                <a:solidFill>
                  <a:srgbClr val="002060"/>
                </a:solidFill>
                <a:latin typeface="Arial Rounded MT Bold" pitchFamily="34" charset="0"/>
              </a:rPr>
              <a:t>Tratamentos</a:t>
            </a:r>
            <a:endParaRPr lang="en-GB" sz="22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913284"/>
            <a:ext cx="8352928" cy="4392488"/>
          </a:xfrm>
        </p:spPr>
        <p:txBody>
          <a:bodyPr>
            <a:normAutofit fontScale="92500" lnSpcReduction="20000"/>
          </a:bodyPr>
          <a:lstStyle/>
          <a:p>
            <a:r>
              <a:rPr lang="pt-BR" sz="1800" b="1" dirty="0" smtClean="0"/>
              <a:t>Classificação em estágios I a IV:  </a:t>
            </a:r>
            <a:r>
              <a:rPr lang="pt-BR" sz="1800" dirty="0" smtClean="0"/>
              <a:t>de acordo com o grau de invasão, tamanho e extensão da invasão a tecidos circunvizinhos (</a:t>
            </a:r>
            <a:r>
              <a:rPr lang="pt-BR" sz="1800" dirty="0" err="1" smtClean="0"/>
              <a:t>linfonodos</a:t>
            </a:r>
            <a:r>
              <a:rPr lang="pt-BR" sz="1800" dirty="0" smtClean="0"/>
              <a:t>, estruturas da pelve, peritônio ou outros órgãos).</a:t>
            </a:r>
          </a:p>
          <a:p>
            <a:r>
              <a:rPr lang="pt-BR" sz="1800" b="1" dirty="0" smtClean="0"/>
              <a:t>Opções cirúrgicas: </a:t>
            </a:r>
          </a:p>
          <a:p>
            <a:pPr lvl="1"/>
            <a:r>
              <a:rPr lang="pt-BR" sz="1700" b="1" dirty="0" smtClean="0"/>
              <a:t>Estágio IA (estágio inicial): </a:t>
            </a:r>
            <a:r>
              <a:rPr lang="pt-BR" sz="1700" dirty="0" smtClean="0"/>
              <a:t>possibilidade de cirurgia conservadora (</a:t>
            </a:r>
            <a:r>
              <a:rPr lang="pt-BR" sz="1700" dirty="0" err="1" smtClean="0"/>
              <a:t>conização</a:t>
            </a:r>
            <a:r>
              <a:rPr lang="pt-BR" sz="1700" dirty="0" smtClean="0"/>
              <a:t> ou </a:t>
            </a:r>
            <a:r>
              <a:rPr lang="pt-BR" sz="1700" dirty="0" err="1" smtClean="0"/>
              <a:t>traquelectomia</a:t>
            </a:r>
            <a:r>
              <a:rPr lang="pt-BR" sz="1700" dirty="0" smtClean="0"/>
              <a:t> - com ou sem a retirada de gânglios linfáticos), preservando assim a fertilidade da paciente.</a:t>
            </a:r>
          </a:p>
          <a:p>
            <a:pPr lvl="1"/>
            <a:r>
              <a:rPr lang="pt-BR" sz="1700" b="1" dirty="0" smtClean="0"/>
              <a:t>Estágio IB1:  </a:t>
            </a:r>
            <a:r>
              <a:rPr lang="pt-BR" sz="1700" dirty="0" smtClean="0"/>
              <a:t>é recomendável a </a:t>
            </a:r>
            <a:r>
              <a:rPr lang="pt-BR" sz="1700" dirty="0" err="1" smtClean="0"/>
              <a:t>histerectomia</a:t>
            </a:r>
            <a:r>
              <a:rPr lang="pt-BR" sz="1700" dirty="0" smtClean="0"/>
              <a:t> com retirada de gânglios linfáticos. Em alguns casos, a Radioterapia (RT) ou a Quimioterapia (QT) profilática pode ser necessária.</a:t>
            </a:r>
          </a:p>
          <a:p>
            <a:pPr lvl="1"/>
            <a:r>
              <a:rPr lang="pt-BR" sz="1700" b="1" dirty="0" smtClean="0"/>
              <a:t>Estágios IB2 e IIA: </a:t>
            </a:r>
            <a:r>
              <a:rPr lang="pt-BR" sz="1700" dirty="0" err="1" smtClean="0"/>
              <a:t>histerectomia</a:t>
            </a:r>
            <a:r>
              <a:rPr lang="pt-BR" sz="1700" dirty="0" smtClean="0"/>
              <a:t>+linfadenectomia, seguidas de QT semanal com cisplatina, em concomitância com RT</a:t>
            </a:r>
            <a:r>
              <a:rPr lang="pt-BR" sz="1700" dirty="0" smtClean="0">
                <a:solidFill>
                  <a:srgbClr val="FF0000"/>
                </a:solidFill>
              </a:rPr>
              <a:t>(redução/ajuste de doses padrão é crucial, para evitar letalidade por intoxicação sistêmica).</a:t>
            </a:r>
            <a:r>
              <a:rPr lang="pt-BR" sz="1700" dirty="0" smtClean="0">
                <a:solidFill>
                  <a:schemeClr val="tx1"/>
                </a:solidFill>
              </a:rPr>
              <a:t>  Pode ser seguida de </a:t>
            </a:r>
            <a:r>
              <a:rPr lang="pt-BR" sz="1700" dirty="0" err="1" smtClean="0">
                <a:solidFill>
                  <a:schemeClr val="tx1"/>
                </a:solidFill>
              </a:rPr>
              <a:t>Braquiterapia</a:t>
            </a:r>
            <a:r>
              <a:rPr lang="pt-BR" sz="1700" dirty="0" smtClean="0">
                <a:solidFill>
                  <a:schemeClr val="tx1"/>
                </a:solidFill>
              </a:rPr>
              <a:t>, nos casos com alto risco de recorrência.</a:t>
            </a:r>
          </a:p>
          <a:p>
            <a:pPr lvl="1"/>
            <a:r>
              <a:rPr lang="pt-BR" sz="1700" b="1" dirty="0" smtClean="0"/>
              <a:t>Estágio</a:t>
            </a:r>
            <a:r>
              <a:rPr lang="pt-BR" sz="1700" b="1" dirty="0" smtClean="0">
                <a:solidFill>
                  <a:schemeClr val="tx1"/>
                </a:solidFill>
              </a:rPr>
              <a:t>s IIB a IVA:</a:t>
            </a:r>
            <a:r>
              <a:rPr lang="pt-BR" sz="1700" dirty="0" smtClean="0">
                <a:solidFill>
                  <a:schemeClr val="tx1"/>
                </a:solidFill>
              </a:rPr>
              <a:t> </a:t>
            </a:r>
            <a:r>
              <a:rPr lang="pt-BR" sz="1700" dirty="0" smtClean="0"/>
              <a:t>QT semanal com cisplatina + RT, podendo ser estendido o campo de radioterapia nas pacientes com gânglios linfáticos acometidos pela doença, nos exames de imagem.</a:t>
            </a:r>
          </a:p>
          <a:p>
            <a:pPr lvl="1"/>
            <a:r>
              <a:rPr lang="pt-BR" sz="1700" b="1" dirty="0" smtClean="0">
                <a:solidFill>
                  <a:schemeClr val="tx1"/>
                </a:solidFill>
              </a:rPr>
              <a:t>Estágio IVB:</a:t>
            </a:r>
            <a:r>
              <a:rPr lang="pt-BR" sz="1700" dirty="0" smtClean="0">
                <a:solidFill>
                  <a:schemeClr val="tx1"/>
                </a:solidFill>
              </a:rPr>
              <a:t> </a:t>
            </a:r>
            <a:r>
              <a:rPr lang="pt-BR" sz="1700" dirty="0" smtClean="0"/>
              <a:t>doença metastática ou recorrente. De acordo com os sintomas das pacientes, pode ser realizado o controle local da doença com cirurgia e radioterapia.  (Veja novas perspectivas terapêuticas  próxima lâmina).</a:t>
            </a:r>
            <a:endParaRPr lang="pt-BR" sz="1700" b="1" dirty="0" smtClean="0">
              <a:solidFill>
                <a:schemeClr val="tx1"/>
              </a:solidFill>
            </a:endParaRPr>
          </a:p>
          <a:p>
            <a:pPr lvl="1"/>
            <a:endParaRPr lang="pt-BR" sz="1700" b="1" dirty="0" smtClean="0">
              <a:solidFill>
                <a:schemeClr val="tx1"/>
              </a:solidFill>
            </a:endParaRPr>
          </a:p>
          <a:p>
            <a:pPr lvl="1"/>
            <a:endParaRPr lang="pt-BR" sz="1700" dirty="0" smtClean="0"/>
          </a:p>
          <a:p>
            <a:pPr lvl="1"/>
            <a:endParaRPr lang="pt-BR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57026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Tumor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Cervical IVB 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ou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Doença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Recorrente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/>
            </a:r>
            <a:b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(</a:t>
            </a:r>
            <a:r>
              <a:rPr lang="en-GB" sz="1800" dirty="0" smtClean="0">
                <a:solidFill>
                  <a:srgbClr val="002060"/>
                </a:solidFill>
                <a:latin typeface="Arial Rounded MT Bold" pitchFamily="34" charset="0"/>
              </a:rPr>
              <a:t>novas </a:t>
            </a:r>
            <a:r>
              <a:rPr lang="en-GB" sz="1800" dirty="0" err="1" smtClean="0">
                <a:solidFill>
                  <a:srgbClr val="002060"/>
                </a:solidFill>
                <a:latin typeface="Arial Rounded MT Bold" pitchFamily="34" charset="0"/>
              </a:rPr>
              <a:t>perspectivas</a:t>
            </a:r>
            <a:r>
              <a:rPr lang="en-GB" sz="18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Arial Rounded MT Bold" pitchFamily="34" charset="0"/>
              </a:rPr>
              <a:t>terapêuticas</a:t>
            </a:r>
            <a:r>
              <a:rPr lang="en-GB" sz="1800" dirty="0" smtClean="0">
                <a:solidFill>
                  <a:srgbClr val="002060"/>
                </a:solidFill>
                <a:latin typeface="Arial Rounded MT Bold" pitchFamily="34" charset="0"/>
              </a:rPr>
              <a:t>)</a:t>
            </a:r>
            <a:endParaRPr lang="en-GB" sz="20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Por muito tempo, preconizou-se regimes baseados em platina e </a:t>
            </a:r>
            <a:r>
              <a:rPr lang="pt-BR" sz="2000" dirty="0" err="1" smtClean="0"/>
              <a:t>paclitaxel</a:t>
            </a:r>
            <a:r>
              <a:rPr lang="pt-BR" sz="2000" dirty="0" smtClean="0"/>
              <a:t> na doença sistêmica, muitas vezes em associação de drogas como anticorpos monoclonais (</a:t>
            </a:r>
            <a:r>
              <a:rPr lang="pt-BR" sz="2000" dirty="0" err="1" smtClean="0"/>
              <a:t>bevacizumabe</a:t>
            </a:r>
            <a:r>
              <a:rPr lang="pt-BR" sz="2000" dirty="0" smtClean="0"/>
              <a:t>).</a:t>
            </a:r>
          </a:p>
          <a:p>
            <a:endParaRPr lang="pt-BR" sz="2000" dirty="0" smtClean="0"/>
          </a:p>
          <a:p>
            <a:r>
              <a:rPr lang="pt-BR" sz="2000" dirty="0" smtClean="0"/>
              <a:t>Ainda  não foram preconizados esquemas de associação de drogas como platinas e </a:t>
            </a:r>
            <a:r>
              <a:rPr lang="pt-BR" sz="2000" dirty="0" err="1" smtClean="0"/>
              <a:t>gemcitabina</a:t>
            </a:r>
            <a:r>
              <a:rPr lang="pt-BR" sz="2000" dirty="0" smtClean="0"/>
              <a:t>, </a:t>
            </a:r>
            <a:r>
              <a:rPr lang="pt-BR" sz="2000" dirty="0" err="1" smtClean="0"/>
              <a:t>vinorelbine</a:t>
            </a:r>
            <a:r>
              <a:rPr lang="pt-BR" sz="2000" dirty="0" smtClean="0"/>
              <a:t>, </a:t>
            </a:r>
            <a:r>
              <a:rPr lang="pt-BR" sz="2000" dirty="0" err="1" smtClean="0"/>
              <a:t>ifosfamida</a:t>
            </a:r>
            <a:r>
              <a:rPr lang="pt-BR" sz="2000" dirty="0" smtClean="0"/>
              <a:t> ou </a:t>
            </a:r>
            <a:r>
              <a:rPr lang="pt-BR" sz="2000" dirty="0" err="1" smtClean="0"/>
              <a:t>topotecano</a:t>
            </a:r>
            <a:r>
              <a:rPr lang="pt-BR" sz="2000" dirty="0" smtClean="0"/>
              <a:t>.</a:t>
            </a:r>
          </a:p>
          <a:p>
            <a:endParaRPr lang="pt-BR" sz="2000" dirty="0" smtClean="0"/>
          </a:p>
          <a:p>
            <a:r>
              <a:rPr lang="pt-BR" sz="2000" dirty="0" smtClean="0"/>
              <a:t>Estudos clínicos recentes demonstraram resultados promissores com </a:t>
            </a:r>
            <a:r>
              <a:rPr lang="pt-BR" sz="2000" dirty="0" err="1" smtClean="0"/>
              <a:t>Imunoterapia</a:t>
            </a:r>
            <a:r>
              <a:rPr lang="pt-BR" sz="2000" dirty="0" smtClean="0"/>
              <a:t> para esses tumores em pacientes com doença recorrente ou doença metastática, como é o caso do estudo </a:t>
            </a:r>
            <a:r>
              <a:rPr lang="pt-BR" sz="2000" dirty="0" err="1" smtClean="0"/>
              <a:t>CheckMate</a:t>
            </a:r>
            <a:r>
              <a:rPr lang="pt-BR" sz="2000" dirty="0" smtClean="0"/>
              <a:t>-358 que avaliou </a:t>
            </a:r>
            <a:r>
              <a:rPr lang="pt-BR" sz="2000" dirty="0" err="1" smtClean="0"/>
              <a:t>Nivolumabe</a:t>
            </a:r>
            <a:r>
              <a:rPr lang="pt-BR" sz="2000" dirty="0" smtClean="0"/>
              <a:t> com </a:t>
            </a:r>
            <a:r>
              <a:rPr lang="pt-BR" sz="2000" dirty="0" err="1" smtClean="0"/>
              <a:t>Ipilimumab</a:t>
            </a:r>
            <a:r>
              <a:rPr lang="pt-BR" sz="2000" dirty="0" smtClean="0"/>
              <a:t> como opção terapêutica para essas pacientes.</a:t>
            </a:r>
          </a:p>
          <a:p>
            <a:endParaRPr lang="en-GB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2" y="4873725"/>
            <a:ext cx="8604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R. </a:t>
            </a:r>
            <a:r>
              <a:rPr lang="pt-BR" sz="1400" dirty="0" err="1" smtClean="0"/>
              <a:t>Wendel</a:t>
            </a:r>
            <a:r>
              <a:rPr lang="pt-BR" sz="1400" dirty="0" smtClean="0"/>
              <a:t> </a:t>
            </a:r>
            <a:r>
              <a:rPr lang="pt-BR" sz="1400" dirty="0" err="1" smtClean="0"/>
              <a:t>Naumann</a:t>
            </a:r>
            <a:r>
              <a:rPr lang="pt-BR" sz="1400" dirty="0" smtClean="0"/>
              <a:t>, MD1 ; Antoine </a:t>
            </a:r>
            <a:r>
              <a:rPr lang="pt-BR" sz="1400" dirty="0" err="1" smtClean="0"/>
              <a:t>Hollebecque</a:t>
            </a:r>
            <a:r>
              <a:rPr lang="pt-BR" sz="1400" dirty="0" smtClean="0"/>
              <a:t>, MD2 ; </a:t>
            </a:r>
            <a:r>
              <a:rPr lang="pt-BR" sz="1400" dirty="0" err="1" smtClean="0"/>
              <a:t>Tim</a:t>
            </a:r>
            <a:r>
              <a:rPr lang="pt-BR" sz="1400" dirty="0" smtClean="0"/>
              <a:t> Meyer, MD, PhD3 ; Michael-John </a:t>
            </a:r>
            <a:r>
              <a:rPr lang="pt-BR" sz="1400" dirty="0" err="1" smtClean="0"/>
              <a:t>Devlin</a:t>
            </a:r>
            <a:r>
              <a:rPr lang="pt-BR" sz="1400" dirty="0" smtClean="0"/>
              <a:t>, </a:t>
            </a:r>
            <a:r>
              <a:rPr lang="pt-BR" sz="1400" dirty="0" err="1" smtClean="0"/>
              <a:t>et</a:t>
            </a:r>
            <a:r>
              <a:rPr lang="pt-BR" sz="1400" dirty="0" smtClean="0"/>
              <a:t> cols.</a:t>
            </a:r>
          </a:p>
          <a:p>
            <a:r>
              <a:rPr lang="en-US" sz="1400" dirty="0" smtClean="0"/>
              <a:t>Safety and Efficacy of </a:t>
            </a:r>
            <a:r>
              <a:rPr lang="en-US" sz="1400" dirty="0" err="1" smtClean="0"/>
              <a:t>Nivolumab</a:t>
            </a:r>
            <a:r>
              <a:rPr lang="en-US" sz="1400" dirty="0" smtClean="0"/>
              <a:t> </a:t>
            </a:r>
            <a:r>
              <a:rPr lang="en-US" sz="1400" dirty="0" err="1" smtClean="0"/>
              <a:t>Monotherapy</a:t>
            </a:r>
            <a:r>
              <a:rPr lang="en-US" sz="1400" dirty="0" smtClean="0"/>
              <a:t> in Recurrent or Metastatic Cervical, Vaginal, or </a:t>
            </a:r>
            <a:r>
              <a:rPr lang="en-US" sz="1400" dirty="0" err="1" smtClean="0"/>
              <a:t>Vulvar</a:t>
            </a:r>
            <a:r>
              <a:rPr lang="en-US" sz="1400" dirty="0" smtClean="0"/>
              <a:t> Carcinoma: Results From the Phase I/II </a:t>
            </a:r>
            <a:r>
              <a:rPr lang="en-US" sz="1400" dirty="0" err="1" smtClean="0"/>
              <a:t>CheckMate</a:t>
            </a:r>
            <a:r>
              <a:rPr lang="en-US" sz="1400" dirty="0" smtClean="0"/>
              <a:t> 358 Trial. J </a:t>
            </a:r>
            <a:r>
              <a:rPr lang="en-US" sz="1400" dirty="0" err="1" smtClean="0"/>
              <a:t>Clin</a:t>
            </a:r>
            <a:r>
              <a:rPr lang="en-US" sz="1400" dirty="0" smtClean="0"/>
              <a:t> </a:t>
            </a:r>
            <a:r>
              <a:rPr lang="en-US" sz="1400" dirty="0" err="1" smtClean="0"/>
              <a:t>Oncol</a:t>
            </a:r>
            <a:r>
              <a:rPr lang="en-US" sz="1400" dirty="0" smtClean="0"/>
              <a:t> 37. © 2019 by American Society of Clinical Oncology</a:t>
            </a:r>
            <a:endParaRPr lang="pt-BR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27000"/>
            <a:ext cx="8568952" cy="426244"/>
          </a:xfrm>
        </p:spPr>
        <p:txBody>
          <a:bodyPr>
            <a:normAutofit/>
          </a:bodyPr>
          <a:lstStyle/>
          <a:p>
            <a:pPr algn="ctr"/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Imunização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- 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Importância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da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Adesão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e 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da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Cobertura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Populacional</a:t>
            </a:r>
            <a:endParaRPr lang="en-GB" sz="20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pic>
        <p:nvPicPr>
          <p:cNvPr id="4" name="Espaço Reservado para Conteúdo 3" descr="HPV Adesão à Vacinaçã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841276"/>
            <a:ext cx="6699519" cy="4433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MS Vacine-s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29308"/>
            <a:ext cx="8432488" cy="32669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498252"/>
          </a:xfrm>
        </p:spPr>
        <p:txBody>
          <a:bodyPr>
            <a:normAutofit/>
          </a:bodyPr>
          <a:lstStyle/>
          <a:p>
            <a:r>
              <a:rPr lang="en-GB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Vacina</a:t>
            </a:r>
            <a:r>
              <a:rPr lang="en-GB" sz="2400" dirty="0" smtClean="0">
                <a:solidFill>
                  <a:srgbClr val="002060"/>
                </a:solidFill>
                <a:latin typeface="Arial Rounded MT Bold" pitchFamily="34" charset="0"/>
              </a:rPr>
              <a:t> HPV: </a:t>
            </a:r>
            <a:r>
              <a:rPr lang="en-GB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preconceitos</a:t>
            </a:r>
            <a:r>
              <a:rPr lang="en-GB" sz="2400" dirty="0" smtClean="0">
                <a:solidFill>
                  <a:srgbClr val="002060"/>
                </a:solidFill>
                <a:latin typeface="Arial Rounded MT Bold" pitchFamily="34" charset="0"/>
              </a:rPr>
              <a:t>, </a:t>
            </a:r>
            <a:r>
              <a:rPr lang="en-GB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desinformação</a:t>
            </a:r>
            <a:r>
              <a:rPr lang="en-GB" sz="2400" dirty="0" smtClean="0">
                <a:solidFill>
                  <a:srgbClr val="002060"/>
                </a:solidFill>
                <a:latin typeface="Arial Rounded MT Bold" pitchFamily="34" charset="0"/>
              </a:rPr>
              <a:t> e fake news</a:t>
            </a:r>
            <a:endParaRPr lang="en-GB" sz="24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“A </a:t>
            </a:r>
            <a:r>
              <a:rPr lang="en-GB" sz="1800" dirty="0" err="1" smtClean="0"/>
              <a:t>vacina</a:t>
            </a:r>
            <a:r>
              <a:rPr lang="en-GB" sz="1800" dirty="0" smtClean="0"/>
              <a:t> </a:t>
            </a:r>
            <a:r>
              <a:rPr lang="en-GB" sz="1800" dirty="0" err="1" smtClean="0"/>
              <a:t>pode</a:t>
            </a:r>
            <a:r>
              <a:rPr lang="en-GB" sz="1800" dirty="0" smtClean="0"/>
              <a:t> ser </a:t>
            </a:r>
            <a:r>
              <a:rPr lang="en-GB" sz="1800" dirty="0" err="1" smtClean="0"/>
              <a:t>perigosa</a:t>
            </a:r>
            <a:r>
              <a:rPr lang="en-GB" sz="1800" dirty="0" smtClean="0"/>
              <a:t>”: </a:t>
            </a:r>
            <a:r>
              <a:rPr lang="en-GB" sz="1800" dirty="0" err="1" smtClean="0"/>
              <a:t>desde</a:t>
            </a:r>
            <a:r>
              <a:rPr lang="en-GB" sz="1800" dirty="0" smtClean="0"/>
              <a:t> 2002 </a:t>
            </a:r>
            <a:r>
              <a:rPr lang="en-GB" sz="1800" dirty="0" err="1" smtClean="0"/>
              <a:t>laboratórios</a:t>
            </a:r>
            <a:r>
              <a:rPr lang="en-GB" sz="1800" dirty="0" smtClean="0"/>
              <a:t> de </a:t>
            </a:r>
            <a:r>
              <a:rPr lang="en-GB" sz="1800" dirty="0" err="1" smtClean="0"/>
              <a:t>pesquisa</a:t>
            </a:r>
            <a:r>
              <a:rPr lang="en-GB" sz="1800" dirty="0" smtClean="0"/>
              <a:t> </a:t>
            </a:r>
            <a:r>
              <a:rPr lang="en-GB" sz="1800" dirty="0" err="1" smtClean="0"/>
              <a:t>certificados</a:t>
            </a:r>
            <a:r>
              <a:rPr lang="en-GB" sz="1800" dirty="0" smtClean="0"/>
              <a:t>, </a:t>
            </a:r>
            <a:r>
              <a:rPr lang="en-GB" sz="1800" dirty="0" err="1" smtClean="0"/>
              <a:t>em</a:t>
            </a:r>
            <a:r>
              <a:rPr lang="en-GB" sz="1800" dirty="0" smtClean="0"/>
              <a:t> </a:t>
            </a:r>
            <a:r>
              <a:rPr lang="en-GB" sz="1800" dirty="0" err="1" smtClean="0"/>
              <a:t>todo</a:t>
            </a:r>
            <a:r>
              <a:rPr lang="en-GB" sz="1800" dirty="0" smtClean="0"/>
              <a:t> o </a:t>
            </a:r>
            <a:r>
              <a:rPr lang="en-GB" sz="1800" dirty="0" err="1" smtClean="0"/>
              <a:t>mundo</a:t>
            </a:r>
            <a:r>
              <a:rPr lang="en-GB" sz="1800" dirty="0" smtClean="0"/>
              <a:t>, tem </a:t>
            </a:r>
            <a:r>
              <a:rPr lang="en-GB" sz="1800" dirty="0" err="1" smtClean="0"/>
              <a:t>avaliado</a:t>
            </a:r>
            <a:r>
              <a:rPr lang="en-GB" sz="1800" dirty="0" smtClean="0"/>
              <a:t> a </a:t>
            </a:r>
            <a:r>
              <a:rPr lang="en-GB" sz="1800" dirty="0" err="1" smtClean="0"/>
              <a:t>eficácia</a:t>
            </a:r>
            <a:r>
              <a:rPr lang="en-GB" sz="1800" dirty="0" smtClean="0"/>
              <a:t> e </a:t>
            </a:r>
            <a:r>
              <a:rPr lang="en-GB" sz="1800" dirty="0" err="1" smtClean="0"/>
              <a:t>segurança</a:t>
            </a:r>
            <a:r>
              <a:rPr lang="en-GB" sz="1800" dirty="0" smtClean="0"/>
              <a:t> </a:t>
            </a:r>
            <a:r>
              <a:rPr lang="en-GB" sz="1800" dirty="0" err="1" smtClean="0"/>
              <a:t>da</a:t>
            </a:r>
            <a:r>
              <a:rPr lang="en-GB" sz="1800" dirty="0" smtClean="0"/>
              <a:t> </a:t>
            </a:r>
            <a:r>
              <a:rPr lang="en-GB" sz="1800" dirty="0" err="1" smtClean="0"/>
              <a:t>vacina</a:t>
            </a:r>
            <a:r>
              <a:rPr lang="en-GB" sz="1800" dirty="0" smtClean="0"/>
              <a:t> HPV, a </a:t>
            </a:r>
            <a:r>
              <a:rPr lang="en-GB" sz="1800" dirty="0" err="1" smtClean="0"/>
              <a:t>qual</a:t>
            </a:r>
            <a:r>
              <a:rPr lang="en-GB" sz="1800" dirty="0" smtClean="0"/>
              <a:t> é </a:t>
            </a:r>
            <a:r>
              <a:rPr lang="en-GB" sz="1800" dirty="0" err="1" smtClean="0"/>
              <a:t>tão</a:t>
            </a:r>
            <a:r>
              <a:rPr lang="en-GB" sz="1800" dirty="0" smtClean="0"/>
              <a:t> </a:t>
            </a:r>
            <a:r>
              <a:rPr lang="en-GB" sz="1800" dirty="0" err="1" smtClean="0"/>
              <a:t>segura</a:t>
            </a:r>
            <a:r>
              <a:rPr lang="en-GB" sz="1800" dirty="0" smtClean="0"/>
              <a:t> </a:t>
            </a:r>
            <a:r>
              <a:rPr lang="en-GB" sz="1800" dirty="0" err="1" smtClean="0"/>
              <a:t>quanto</a:t>
            </a:r>
            <a:r>
              <a:rPr lang="en-GB" sz="1800" dirty="0" smtClean="0"/>
              <a:t> </a:t>
            </a:r>
            <a:r>
              <a:rPr lang="en-GB" sz="1800" dirty="0" err="1" smtClean="0"/>
              <a:t>outras</a:t>
            </a:r>
            <a:r>
              <a:rPr lang="en-GB" sz="1800" dirty="0" smtClean="0"/>
              <a:t> </a:t>
            </a:r>
            <a:r>
              <a:rPr lang="en-GB" sz="1800" dirty="0" err="1" smtClean="0"/>
              <a:t>vacinas</a:t>
            </a:r>
            <a:r>
              <a:rPr lang="en-GB" sz="1800" dirty="0" smtClean="0"/>
              <a:t> </a:t>
            </a:r>
            <a:r>
              <a:rPr lang="en-GB" sz="1800" dirty="0" err="1" smtClean="0"/>
              <a:t>em</a:t>
            </a:r>
            <a:r>
              <a:rPr lang="en-GB" sz="1800" dirty="0" smtClean="0"/>
              <a:t> </a:t>
            </a:r>
            <a:r>
              <a:rPr lang="en-GB" sz="1800" dirty="0" err="1" smtClean="0"/>
              <a:t>uso</a:t>
            </a:r>
            <a:r>
              <a:rPr lang="en-GB" sz="1800" dirty="0" smtClean="0"/>
              <a:t> </a:t>
            </a:r>
            <a:r>
              <a:rPr lang="en-GB" sz="1800" dirty="0" err="1" smtClean="0"/>
              <a:t>há</a:t>
            </a:r>
            <a:r>
              <a:rPr lang="en-GB" sz="1800" dirty="0" smtClean="0"/>
              <a:t> </a:t>
            </a:r>
            <a:r>
              <a:rPr lang="en-GB" sz="1800" dirty="0" err="1" smtClean="0"/>
              <a:t>mais</a:t>
            </a:r>
            <a:r>
              <a:rPr lang="en-GB" sz="1800" dirty="0" smtClean="0"/>
              <a:t> de 50 </a:t>
            </a:r>
            <a:r>
              <a:rPr lang="en-GB" sz="1800" dirty="0" err="1" smtClean="0"/>
              <a:t>anos</a:t>
            </a:r>
            <a:r>
              <a:rPr lang="en-GB" sz="1800" dirty="0" smtClean="0"/>
              <a:t>.</a:t>
            </a:r>
          </a:p>
          <a:p>
            <a:endParaRPr lang="en-GB" sz="1800" dirty="0" smtClean="0"/>
          </a:p>
          <a:p>
            <a:r>
              <a:rPr lang="en-GB" sz="1800" dirty="0" smtClean="0"/>
              <a:t>“A </a:t>
            </a:r>
            <a:r>
              <a:rPr lang="en-GB" sz="1800" dirty="0" err="1" smtClean="0"/>
              <a:t>vacina</a:t>
            </a:r>
            <a:r>
              <a:rPr lang="en-GB" sz="1800" dirty="0" smtClean="0"/>
              <a:t> </a:t>
            </a:r>
            <a:r>
              <a:rPr lang="en-GB" sz="1800" dirty="0" err="1" smtClean="0"/>
              <a:t>afeta</a:t>
            </a:r>
            <a:r>
              <a:rPr lang="en-GB" sz="1800" dirty="0" smtClean="0"/>
              <a:t> a </a:t>
            </a:r>
            <a:r>
              <a:rPr lang="en-GB" sz="1800" dirty="0" err="1" smtClean="0"/>
              <a:t>fecundidade</a:t>
            </a:r>
            <a:r>
              <a:rPr lang="en-GB" sz="1800" dirty="0" smtClean="0"/>
              <a:t>”: </a:t>
            </a:r>
            <a:r>
              <a:rPr lang="en-GB" sz="1800" dirty="0" err="1" smtClean="0"/>
              <a:t>em</a:t>
            </a:r>
            <a:r>
              <a:rPr lang="en-GB" sz="1800" dirty="0" smtClean="0"/>
              <a:t> </a:t>
            </a:r>
            <a:r>
              <a:rPr lang="en-GB" sz="1800" dirty="0" err="1" smtClean="0"/>
              <a:t>uso</a:t>
            </a:r>
            <a:r>
              <a:rPr lang="en-GB" sz="1800" dirty="0" smtClean="0"/>
              <a:t> </a:t>
            </a:r>
            <a:r>
              <a:rPr lang="en-GB" sz="1800" dirty="0" err="1" smtClean="0"/>
              <a:t>desde</a:t>
            </a:r>
            <a:r>
              <a:rPr lang="en-GB" sz="1800" dirty="0" smtClean="0"/>
              <a:t> 2014, a </a:t>
            </a:r>
            <a:r>
              <a:rPr lang="en-GB" sz="1800" dirty="0" err="1" smtClean="0"/>
              <a:t>vacina</a:t>
            </a:r>
            <a:r>
              <a:rPr lang="en-GB" sz="1800" dirty="0" smtClean="0"/>
              <a:t> </a:t>
            </a:r>
            <a:r>
              <a:rPr lang="en-GB" sz="1800" dirty="0" err="1" smtClean="0"/>
              <a:t>não</a:t>
            </a:r>
            <a:r>
              <a:rPr lang="en-GB" sz="1800" dirty="0" smtClean="0"/>
              <a:t> </a:t>
            </a:r>
            <a:r>
              <a:rPr lang="en-GB" sz="1800" dirty="0" err="1" smtClean="0"/>
              <a:t>causou</a:t>
            </a:r>
            <a:r>
              <a:rPr lang="en-GB" sz="1800" dirty="0" smtClean="0"/>
              <a:t> </a:t>
            </a:r>
            <a:r>
              <a:rPr lang="en-GB" sz="1800" dirty="0" err="1" smtClean="0"/>
              <a:t>nenhum</a:t>
            </a:r>
            <a:r>
              <a:rPr lang="en-GB" sz="1800" dirty="0" smtClean="0"/>
              <a:t> </a:t>
            </a:r>
            <a:r>
              <a:rPr lang="en-GB" sz="1800" dirty="0" err="1" smtClean="0"/>
              <a:t>caso</a:t>
            </a:r>
            <a:r>
              <a:rPr lang="en-GB" sz="1800" dirty="0" smtClean="0"/>
              <a:t> de </a:t>
            </a:r>
            <a:r>
              <a:rPr lang="en-GB" sz="1800" dirty="0" err="1" smtClean="0"/>
              <a:t>esterilidade</a:t>
            </a:r>
            <a:r>
              <a:rPr lang="en-GB" sz="1800" dirty="0" smtClean="0"/>
              <a:t> </a:t>
            </a:r>
            <a:r>
              <a:rPr lang="en-GB" sz="1800" dirty="0" err="1" smtClean="0"/>
              <a:t>nas</a:t>
            </a:r>
            <a:r>
              <a:rPr lang="en-GB" sz="1800" dirty="0" smtClean="0"/>
              <a:t> </a:t>
            </a:r>
            <a:r>
              <a:rPr lang="en-GB" sz="1800" dirty="0" err="1" smtClean="0"/>
              <a:t>jovens</a:t>
            </a:r>
            <a:r>
              <a:rPr lang="en-GB" sz="1800" dirty="0" smtClean="0"/>
              <a:t> </a:t>
            </a:r>
            <a:r>
              <a:rPr lang="en-GB" sz="1800" dirty="0" err="1" smtClean="0"/>
              <a:t>vacinadas</a:t>
            </a:r>
            <a:r>
              <a:rPr lang="en-GB" sz="1800" dirty="0" smtClean="0"/>
              <a:t> e </a:t>
            </a:r>
            <a:r>
              <a:rPr lang="en-GB" sz="1800" dirty="0" err="1" smtClean="0"/>
              <a:t>não</a:t>
            </a:r>
            <a:r>
              <a:rPr lang="en-GB" sz="1800" dirty="0" smtClean="0"/>
              <a:t> </a:t>
            </a:r>
            <a:r>
              <a:rPr lang="en-GB" sz="1800" dirty="0" err="1" smtClean="0"/>
              <a:t>há</a:t>
            </a:r>
            <a:r>
              <a:rPr lang="en-GB" sz="1800" dirty="0" smtClean="0"/>
              <a:t> </a:t>
            </a:r>
            <a:r>
              <a:rPr lang="en-GB" sz="1800" dirty="0" err="1" smtClean="0"/>
              <a:t>nenhuma</a:t>
            </a:r>
            <a:r>
              <a:rPr lang="en-GB" sz="1800" dirty="0" smtClean="0"/>
              <a:t> </a:t>
            </a:r>
            <a:r>
              <a:rPr lang="en-GB" sz="1800" dirty="0" err="1" smtClean="0"/>
              <a:t>evidência</a:t>
            </a:r>
            <a:r>
              <a:rPr lang="en-GB" sz="1800" dirty="0" smtClean="0"/>
              <a:t> </a:t>
            </a:r>
            <a:r>
              <a:rPr lang="en-GB" sz="1800" dirty="0" err="1" smtClean="0"/>
              <a:t>científica</a:t>
            </a:r>
            <a:r>
              <a:rPr lang="en-GB" sz="1800" dirty="0" smtClean="0"/>
              <a:t> </a:t>
            </a:r>
            <a:r>
              <a:rPr lang="en-GB" sz="1800" dirty="0" err="1" smtClean="0"/>
              <a:t>que</a:t>
            </a:r>
            <a:r>
              <a:rPr lang="en-GB" sz="1800" dirty="0" smtClean="0"/>
              <a:t> </a:t>
            </a:r>
            <a:r>
              <a:rPr lang="en-GB" sz="1800" dirty="0" err="1" smtClean="0"/>
              <a:t>corrobore</a:t>
            </a:r>
            <a:r>
              <a:rPr lang="en-GB" sz="1800" dirty="0" smtClean="0"/>
              <a:t> </a:t>
            </a:r>
            <a:r>
              <a:rPr lang="en-GB" sz="1800" dirty="0" err="1" smtClean="0"/>
              <a:t>essa</a:t>
            </a:r>
            <a:r>
              <a:rPr lang="en-GB" sz="1800" dirty="0" smtClean="0"/>
              <a:t> </a:t>
            </a:r>
            <a:r>
              <a:rPr lang="en-GB" sz="1800" dirty="0" err="1" smtClean="0"/>
              <a:t>crença</a:t>
            </a:r>
            <a:r>
              <a:rPr lang="en-GB" sz="1800" dirty="0" smtClean="0"/>
              <a:t>.</a:t>
            </a:r>
          </a:p>
          <a:p>
            <a:endParaRPr lang="en-GB" sz="1800" dirty="0" smtClean="0"/>
          </a:p>
          <a:p>
            <a:r>
              <a:rPr lang="en-GB" sz="1800" dirty="0" smtClean="0"/>
              <a:t>“</a:t>
            </a:r>
            <a:r>
              <a:rPr lang="en-GB" sz="1800" dirty="0" err="1" smtClean="0"/>
              <a:t>Minha</a:t>
            </a:r>
            <a:r>
              <a:rPr lang="en-GB" sz="1800" dirty="0" smtClean="0"/>
              <a:t> </a:t>
            </a:r>
            <a:r>
              <a:rPr lang="en-GB" sz="1800" dirty="0" err="1" smtClean="0"/>
              <a:t>filha</a:t>
            </a:r>
            <a:r>
              <a:rPr lang="en-GB" sz="1800" dirty="0" smtClean="0"/>
              <a:t> (</a:t>
            </a:r>
            <a:r>
              <a:rPr lang="en-GB" sz="1800" dirty="0" err="1" smtClean="0"/>
              <a:t>ou</a:t>
            </a:r>
            <a:r>
              <a:rPr lang="en-GB" sz="1800" dirty="0" smtClean="0"/>
              <a:t> </a:t>
            </a:r>
            <a:r>
              <a:rPr lang="en-GB" sz="1800" dirty="0" err="1" smtClean="0"/>
              <a:t>filho</a:t>
            </a:r>
            <a:r>
              <a:rPr lang="en-GB" sz="1800" dirty="0" smtClean="0"/>
              <a:t>) é </a:t>
            </a:r>
            <a:r>
              <a:rPr lang="en-GB" sz="1800" dirty="0" err="1" smtClean="0"/>
              <a:t>muito</a:t>
            </a:r>
            <a:r>
              <a:rPr lang="en-GB" sz="1800" dirty="0" smtClean="0"/>
              <a:t> </a:t>
            </a:r>
            <a:r>
              <a:rPr lang="en-GB" sz="1800" dirty="0" err="1" smtClean="0"/>
              <a:t>jovem</a:t>
            </a:r>
            <a:r>
              <a:rPr lang="en-GB" sz="1800" dirty="0" smtClean="0"/>
              <a:t> e </a:t>
            </a:r>
            <a:r>
              <a:rPr lang="en-GB" sz="1800" dirty="0" err="1" smtClean="0"/>
              <a:t>não</a:t>
            </a:r>
            <a:r>
              <a:rPr lang="en-GB" sz="1800" dirty="0" smtClean="0"/>
              <a:t> é </a:t>
            </a:r>
            <a:r>
              <a:rPr lang="en-GB" sz="1800" dirty="0" err="1" smtClean="0"/>
              <a:t>sexualmente</a:t>
            </a:r>
            <a:r>
              <a:rPr lang="en-GB" sz="1800" dirty="0" smtClean="0"/>
              <a:t> </a:t>
            </a:r>
            <a:r>
              <a:rPr lang="en-GB" sz="1800" dirty="0" err="1" smtClean="0"/>
              <a:t>ativa</a:t>
            </a:r>
            <a:r>
              <a:rPr lang="en-GB" sz="1800" dirty="0" smtClean="0"/>
              <a:t>”: </a:t>
            </a:r>
            <a:r>
              <a:rPr lang="en-GB" sz="1800" dirty="0" err="1" smtClean="0"/>
              <a:t>para</a:t>
            </a:r>
            <a:r>
              <a:rPr lang="en-GB" sz="1800" dirty="0" smtClean="0"/>
              <a:t> </a:t>
            </a:r>
            <a:r>
              <a:rPr lang="en-GB" sz="1800" dirty="0" err="1" smtClean="0"/>
              <a:t>imunização</a:t>
            </a:r>
            <a:r>
              <a:rPr lang="en-GB" sz="1800" dirty="0" smtClean="0"/>
              <a:t> </a:t>
            </a:r>
            <a:r>
              <a:rPr lang="en-GB" sz="1800" dirty="0" err="1" smtClean="0"/>
              <a:t>eficaz</a:t>
            </a:r>
            <a:r>
              <a:rPr lang="en-GB" sz="1800" dirty="0" smtClean="0"/>
              <a:t>, a </a:t>
            </a:r>
            <a:r>
              <a:rPr lang="en-GB" sz="1800" dirty="0" err="1" smtClean="0"/>
              <a:t>vacina</a:t>
            </a:r>
            <a:r>
              <a:rPr lang="en-GB" sz="1800" dirty="0" smtClean="0"/>
              <a:t> </a:t>
            </a:r>
            <a:r>
              <a:rPr lang="en-GB" sz="1800" dirty="0" err="1" smtClean="0"/>
              <a:t>deve</a:t>
            </a:r>
            <a:r>
              <a:rPr lang="en-GB" sz="1800" dirty="0" smtClean="0"/>
              <a:t> ser </a:t>
            </a:r>
            <a:r>
              <a:rPr lang="en-GB" sz="1800" dirty="0" err="1" smtClean="0"/>
              <a:t>aplicada</a:t>
            </a:r>
            <a:r>
              <a:rPr lang="en-GB" sz="1800" dirty="0" smtClean="0"/>
              <a:t> </a:t>
            </a:r>
            <a:r>
              <a:rPr lang="en-GB" sz="1800" u="sng" dirty="0" smtClean="0"/>
              <a:t>antes </a:t>
            </a:r>
            <a:r>
              <a:rPr lang="en-GB" sz="1800" u="sng" dirty="0" err="1" smtClean="0"/>
              <a:t>da</a:t>
            </a:r>
            <a:r>
              <a:rPr lang="en-GB" sz="1800" u="sng" dirty="0" smtClean="0"/>
              <a:t> </a:t>
            </a:r>
            <a:r>
              <a:rPr lang="en-GB" sz="1800" u="sng" dirty="0" err="1" smtClean="0"/>
              <a:t>iniciação</a:t>
            </a:r>
            <a:r>
              <a:rPr lang="en-GB" sz="1800" u="sng" dirty="0" smtClean="0"/>
              <a:t> sexual e </a:t>
            </a:r>
            <a:r>
              <a:rPr lang="en-GB" sz="1800" u="sng" dirty="0" err="1" smtClean="0"/>
              <a:t>contágio</a:t>
            </a:r>
            <a:r>
              <a:rPr lang="en-GB" sz="1800" u="sng" dirty="0" smtClean="0"/>
              <a:t> </a:t>
            </a:r>
            <a:r>
              <a:rPr lang="en-GB" sz="1800" u="sng" dirty="0" err="1" smtClean="0"/>
              <a:t>pelo</a:t>
            </a:r>
            <a:r>
              <a:rPr lang="en-GB" sz="1800" u="sng" dirty="0" smtClean="0"/>
              <a:t> HPV</a:t>
            </a:r>
            <a:r>
              <a:rPr lang="en-GB" sz="1800" dirty="0" smtClean="0"/>
              <a:t>.</a:t>
            </a:r>
          </a:p>
          <a:p>
            <a:endParaRPr lang="en-GB" sz="1800" dirty="0" smtClean="0"/>
          </a:p>
          <a:p>
            <a:r>
              <a:rPr lang="en-GB" sz="1800" dirty="0" smtClean="0"/>
              <a:t>“A </a:t>
            </a:r>
            <a:r>
              <a:rPr lang="en-GB" sz="1800" dirty="0" err="1" smtClean="0"/>
              <a:t>vacina</a:t>
            </a:r>
            <a:r>
              <a:rPr lang="en-GB" sz="1800" dirty="0" smtClean="0"/>
              <a:t> </a:t>
            </a:r>
            <a:r>
              <a:rPr lang="en-GB" sz="1800" dirty="0" err="1" smtClean="0"/>
              <a:t>vai</a:t>
            </a:r>
            <a:r>
              <a:rPr lang="en-GB" sz="1800" dirty="0" smtClean="0"/>
              <a:t> </a:t>
            </a:r>
            <a:r>
              <a:rPr lang="en-GB" sz="1800" dirty="0" err="1" smtClean="0"/>
              <a:t>induzir</a:t>
            </a:r>
            <a:r>
              <a:rPr lang="en-GB" sz="1800" dirty="0" smtClean="0"/>
              <a:t> a </a:t>
            </a:r>
            <a:r>
              <a:rPr lang="en-GB" sz="1800" dirty="0" err="1" smtClean="0"/>
              <a:t>criança</a:t>
            </a:r>
            <a:r>
              <a:rPr lang="en-GB" sz="1800" dirty="0" smtClean="0"/>
              <a:t> a </a:t>
            </a:r>
            <a:r>
              <a:rPr lang="en-GB" sz="1800" dirty="0" err="1" smtClean="0"/>
              <a:t>iniciar</a:t>
            </a:r>
            <a:r>
              <a:rPr lang="en-GB" sz="1800" dirty="0" smtClean="0"/>
              <a:t> </a:t>
            </a:r>
            <a:r>
              <a:rPr lang="en-GB" sz="1800" dirty="0" err="1" smtClean="0"/>
              <a:t>atividade</a:t>
            </a:r>
            <a:r>
              <a:rPr lang="en-GB" sz="1800" dirty="0" smtClean="0"/>
              <a:t> sexual”: </a:t>
            </a:r>
            <a:r>
              <a:rPr lang="en-GB" sz="1800" dirty="0" err="1" smtClean="0"/>
              <a:t>os</a:t>
            </a:r>
            <a:r>
              <a:rPr lang="en-GB" sz="1800" dirty="0" smtClean="0"/>
              <a:t> dados </a:t>
            </a:r>
            <a:r>
              <a:rPr lang="en-GB" sz="1800" dirty="0" err="1" smtClean="0"/>
              <a:t>científicos</a:t>
            </a:r>
            <a:r>
              <a:rPr lang="en-GB" sz="1800" dirty="0" smtClean="0"/>
              <a:t> </a:t>
            </a:r>
            <a:r>
              <a:rPr lang="en-GB" sz="1800" dirty="0" err="1" smtClean="0"/>
              <a:t>indicam</a:t>
            </a:r>
            <a:r>
              <a:rPr lang="en-GB" sz="1800" dirty="0" smtClean="0"/>
              <a:t> </a:t>
            </a:r>
            <a:r>
              <a:rPr lang="en-GB" sz="1800" dirty="0" err="1" smtClean="0"/>
              <a:t>que</a:t>
            </a:r>
            <a:r>
              <a:rPr lang="en-GB" sz="1800" dirty="0" smtClean="0"/>
              <a:t> </a:t>
            </a:r>
            <a:r>
              <a:rPr lang="en-GB" sz="1800" dirty="0" err="1" smtClean="0"/>
              <a:t>não</a:t>
            </a:r>
            <a:r>
              <a:rPr lang="en-GB" sz="1800" dirty="0" smtClean="0"/>
              <a:t> </a:t>
            </a:r>
            <a:r>
              <a:rPr lang="en-GB" sz="1800" dirty="0" err="1" smtClean="0"/>
              <a:t>há</a:t>
            </a:r>
            <a:r>
              <a:rPr lang="en-GB" sz="1800" dirty="0" smtClean="0"/>
              <a:t> </a:t>
            </a:r>
            <a:r>
              <a:rPr lang="en-GB" sz="1800" dirty="0" err="1" smtClean="0"/>
              <a:t>relação</a:t>
            </a:r>
            <a:r>
              <a:rPr lang="en-GB" sz="1800" dirty="0" smtClean="0"/>
              <a:t> causal entre </a:t>
            </a:r>
            <a:r>
              <a:rPr lang="en-GB" sz="1800" dirty="0" err="1" smtClean="0"/>
              <a:t>vacinação</a:t>
            </a:r>
            <a:r>
              <a:rPr lang="en-GB" sz="1800" dirty="0" smtClean="0"/>
              <a:t> HPV e </a:t>
            </a:r>
            <a:r>
              <a:rPr lang="en-GB" sz="1800" dirty="0" err="1" smtClean="0"/>
              <a:t>iniciação</a:t>
            </a:r>
            <a:r>
              <a:rPr lang="en-GB" sz="1800" dirty="0" smtClean="0"/>
              <a:t> sexual.</a:t>
            </a:r>
            <a:endParaRPr lang="en-GB" sz="1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3568" y="5407223"/>
            <a:ext cx="8460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PAHO. Control integral del </a:t>
            </a:r>
            <a:r>
              <a:rPr lang="en-GB" sz="1400" dirty="0" err="1" smtClean="0"/>
              <a:t>cáncer</a:t>
            </a:r>
            <a:r>
              <a:rPr lang="en-GB" sz="1400" dirty="0" smtClean="0"/>
              <a:t> </a:t>
            </a:r>
            <a:r>
              <a:rPr lang="en-GB" sz="1400" dirty="0" err="1" smtClean="0"/>
              <a:t>cervicouterino</a:t>
            </a:r>
            <a:r>
              <a:rPr lang="en-GB" sz="1400" dirty="0" smtClean="0"/>
              <a:t>.   </a:t>
            </a:r>
            <a:r>
              <a:rPr lang="en-GB" sz="1400" dirty="0" err="1" smtClean="0"/>
              <a:t>Guia</a:t>
            </a:r>
            <a:r>
              <a:rPr lang="en-GB" sz="1400" dirty="0" smtClean="0"/>
              <a:t> de </a:t>
            </a:r>
            <a:r>
              <a:rPr lang="en-GB" sz="1400" dirty="0" err="1" smtClean="0"/>
              <a:t>practicas</a:t>
            </a:r>
            <a:r>
              <a:rPr lang="en-GB" sz="1400" dirty="0" smtClean="0"/>
              <a:t> </a:t>
            </a:r>
            <a:r>
              <a:rPr lang="en-GB" sz="1400" dirty="0" err="1" smtClean="0"/>
              <a:t>esenciales</a:t>
            </a:r>
            <a:r>
              <a:rPr lang="en-GB" sz="1400" dirty="0" smtClean="0"/>
              <a:t>.  2</a:t>
            </a:r>
            <a:r>
              <a:rPr lang="en-GB" sz="1400" baseline="30000" dirty="0" smtClean="0"/>
              <a:t>nd</a:t>
            </a:r>
            <a:r>
              <a:rPr lang="en-GB" sz="1400" dirty="0" smtClean="0"/>
              <a:t> edition.  www.paho.org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354236"/>
          </a:xfrm>
        </p:spPr>
        <p:txBody>
          <a:bodyPr>
            <a:normAutofit fontScale="90000"/>
          </a:bodyPr>
          <a:lstStyle/>
          <a:p>
            <a:r>
              <a:rPr lang="en-GB" sz="2400" dirty="0" err="1" smtClean="0">
                <a:latin typeface="Arial Rounded MT Bold" pitchFamily="34" charset="0"/>
              </a:rPr>
              <a:t>Programa</a:t>
            </a:r>
            <a:r>
              <a:rPr lang="en-GB" sz="2400" dirty="0" smtClean="0">
                <a:latin typeface="Arial Rounded MT Bold" pitchFamily="34" charset="0"/>
              </a:rPr>
              <a:t> </a:t>
            </a:r>
            <a:r>
              <a:rPr lang="en-GB" sz="2400" dirty="0" err="1" smtClean="0">
                <a:latin typeface="Arial Rounded MT Bold" pitchFamily="34" charset="0"/>
              </a:rPr>
              <a:t>Nacional</a:t>
            </a:r>
            <a:r>
              <a:rPr lang="en-GB" sz="2400" dirty="0" smtClean="0">
                <a:latin typeface="Arial Rounded MT Bold" pitchFamily="34" charset="0"/>
              </a:rPr>
              <a:t> de </a:t>
            </a:r>
            <a:r>
              <a:rPr lang="en-GB" sz="2400" dirty="0" err="1" smtClean="0">
                <a:latin typeface="Arial Rounded MT Bold" pitchFamily="34" charset="0"/>
              </a:rPr>
              <a:t>Imunizações</a:t>
            </a:r>
            <a:r>
              <a:rPr lang="en-GB" sz="2400" dirty="0" smtClean="0">
                <a:latin typeface="Arial Rounded MT Bold" pitchFamily="34" charset="0"/>
              </a:rPr>
              <a:t>: o </a:t>
            </a:r>
            <a:r>
              <a:rPr lang="en-GB" sz="2400" dirty="0" err="1" smtClean="0">
                <a:latin typeface="Arial Rounded MT Bold" pitchFamily="34" charset="0"/>
              </a:rPr>
              <a:t>maior</a:t>
            </a:r>
            <a:r>
              <a:rPr lang="en-GB" sz="2400" dirty="0" smtClean="0">
                <a:latin typeface="Arial Rounded MT Bold" pitchFamily="34" charset="0"/>
              </a:rPr>
              <a:t> do </a:t>
            </a:r>
            <a:r>
              <a:rPr lang="en-GB" sz="2400" dirty="0" err="1" smtClean="0">
                <a:latin typeface="Arial Rounded MT Bold" pitchFamily="34" charset="0"/>
              </a:rPr>
              <a:t>mundo</a:t>
            </a:r>
            <a:endParaRPr lang="en-GB" sz="2400" dirty="0">
              <a:latin typeface="Arial Rounded MT Bold" pitchFamily="34" charset="0"/>
            </a:endParaRPr>
          </a:p>
        </p:txBody>
      </p:sp>
      <p:pic>
        <p:nvPicPr>
          <p:cNvPr id="4" name="Espaço Reservado para Conteúdo 3" descr="Brasil-maior campanha de vacinação do mund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553244"/>
            <a:ext cx="7079445" cy="4699000"/>
          </a:xfrm>
        </p:spPr>
      </p:pic>
      <p:sp>
        <p:nvSpPr>
          <p:cNvPr id="5" name="CaixaDeTexto 4"/>
          <p:cNvSpPr txBox="1"/>
          <p:nvPr/>
        </p:nvSpPr>
        <p:spPr>
          <a:xfrm>
            <a:off x="611560" y="534566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+mj-lt"/>
              </a:rPr>
              <a:t>https://www.saude.gov.br/acoes-e-programas</a:t>
            </a:r>
            <a:endParaRPr lang="en-GB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CÂNCER DE COLO UTERINO -DESAFIOS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smtClean="0"/>
              <a:t>PREVENÇÃO </a:t>
            </a:r>
          </a:p>
          <a:p>
            <a:r>
              <a:rPr lang="pt-BR" smtClean="0"/>
              <a:t>DETECÇÃO </a:t>
            </a:r>
            <a:r>
              <a:rPr lang="pt-BR" dirty="0" smtClean="0"/>
              <a:t>PRECOCE</a:t>
            </a:r>
          </a:p>
          <a:p>
            <a:r>
              <a:rPr lang="pt-BR" dirty="0" smtClean="0"/>
              <a:t>ENCAMINHAMENTO DOS CASOS PRECOCES </a:t>
            </a:r>
          </a:p>
          <a:p>
            <a:r>
              <a:rPr lang="pt-BR" dirty="0" smtClean="0"/>
              <a:t>ENCAMINHAMENTO DOS CASOS AVANÇADOS</a:t>
            </a:r>
          </a:p>
          <a:p>
            <a:r>
              <a:rPr lang="pt-BR" dirty="0" smtClean="0"/>
              <a:t>TRATAMENTOS CIRÚRGICOS</a:t>
            </a:r>
          </a:p>
          <a:p>
            <a:r>
              <a:rPr lang="pt-BR" dirty="0" smtClean="0"/>
              <a:t>TRATAMENTOS QUIMIOTERÁPICOS E SISTÊMICOS</a:t>
            </a:r>
          </a:p>
          <a:p>
            <a:r>
              <a:rPr lang="pt-BR" dirty="0" smtClean="0"/>
              <a:t>TRATAMENTOS RADIOTERÁPICOS </a:t>
            </a:r>
          </a:p>
          <a:p>
            <a:r>
              <a:rPr lang="pt-BR" dirty="0" smtClean="0"/>
              <a:t>INTEGRAÇÃO DA REDE 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354236"/>
          </a:xfrm>
        </p:spPr>
        <p:txBody>
          <a:bodyPr>
            <a:noAutofit/>
          </a:bodyPr>
          <a:lstStyle/>
          <a:p>
            <a:pPr algn="ctr"/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Fatos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sobre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Câncer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de 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Colo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do 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Útero</a:t>
            </a:r>
            <a:endParaRPr lang="en-GB" sz="20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pic>
        <p:nvPicPr>
          <p:cNvPr id="4" name="Espaço Reservado para Conteúdo 3" descr="IARC Poster on Cervical Cancer_2019 campaig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0728" y="913284"/>
            <a:ext cx="3321152" cy="4695314"/>
          </a:xfrm>
        </p:spPr>
      </p:pic>
      <p:sp>
        <p:nvSpPr>
          <p:cNvPr id="5" name="CaixaDeTexto 4"/>
          <p:cNvSpPr txBox="1"/>
          <p:nvPr/>
        </p:nvSpPr>
        <p:spPr>
          <a:xfrm>
            <a:off x="3923928" y="1561356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dirty="0" err="1" smtClean="0"/>
              <a:t>Nove</a:t>
            </a:r>
            <a:r>
              <a:rPr lang="en-GB" dirty="0" smtClean="0"/>
              <a:t> </a:t>
            </a:r>
            <a:r>
              <a:rPr lang="en-GB" dirty="0" err="1" smtClean="0"/>
              <a:t>em</a:t>
            </a:r>
            <a:r>
              <a:rPr lang="en-GB" dirty="0" smtClean="0"/>
              <a:t> </a:t>
            </a:r>
            <a:r>
              <a:rPr lang="en-GB" dirty="0" err="1" smtClean="0"/>
              <a:t>cada</a:t>
            </a:r>
            <a:r>
              <a:rPr lang="en-GB" dirty="0" smtClean="0"/>
              <a:t> </a:t>
            </a:r>
            <a:r>
              <a:rPr lang="en-GB" dirty="0" err="1" smtClean="0"/>
              <a:t>dez</a:t>
            </a:r>
            <a:r>
              <a:rPr lang="en-GB" dirty="0" smtClean="0"/>
              <a:t> </a:t>
            </a:r>
            <a:r>
              <a:rPr lang="en-GB" dirty="0" err="1" smtClean="0"/>
              <a:t>mulheres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morrem</a:t>
            </a:r>
            <a:r>
              <a:rPr lang="en-GB" dirty="0" smtClean="0"/>
              <a:t> de </a:t>
            </a:r>
            <a:r>
              <a:rPr lang="en-GB" dirty="0" err="1" smtClean="0"/>
              <a:t>câncer</a:t>
            </a:r>
            <a:r>
              <a:rPr lang="en-GB" dirty="0" smtClean="0"/>
              <a:t> cervical </a:t>
            </a:r>
            <a:r>
              <a:rPr lang="en-GB" dirty="0" err="1" smtClean="0"/>
              <a:t>uterino</a:t>
            </a:r>
            <a:r>
              <a:rPr lang="en-GB" dirty="0" smtClean="0"/>
              <a:t> </a:t>
            </a:r>
            <a:r>
              <a:rPr lang="en-GB" dirty="0" err="1" smtClean="0"/>
              <a:t>são</a:t>
            </a:r>
            <a:r>
              <a:rPr lang="en-GB" dirty="0" smtClean="0"/>
              <a:t> de </a:t>
            </a:r>
            <a:r>
              <a:rPr lang="en-GB" dirty="0" err="1" smtClean="0"/>
              <a:t>países</a:t>
            </a:r>
            <a:r>
              <a:rPr lang="en-GB" dirty="0" smtClean="0"/>
              <a:t> de </a:t>
            </a:r>
            <a:r>
              <a:rPr lang="en-GB" dirty="0" err="1" smtClean="0"/>
              <a:t>baixa</a:t>
            </a:r>
            <a:r>
              <a:rPr lang="en-GB" dirty="0" smtClean="0"/>
              <a:t> </a:t>
            </a:r>
            <a:r>
              <a:rPr lang="en-GB" dirty="0" err="1" smtClean="0"/>
              <a:t>ou</a:t>
            </a:r>
            <a:r>
              <a:rPr lang="en-GB" dirty="0" smtClean="0"/>
              <a:t> </a:t>
            </a:r>
            <a:r>
              <a:rPr lang="en-GB" dirty="0" err="1" smtClean="0"/>
              <a:t>média</a:t>
            </a:r>
            <a:r>
              <a:rPr lang="en-GB" dirty="0" smtClean="0"/>
              <a:t> </a:t>
            </a:r>
            <a:r>
              <a:rPr lang="en-GB" dirty="0" err="1" smtClean="0"/>
              <a:t>renda</a:t>
            </a:r>
            <a:r>
              <a:rPr lang="en-GB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en-GB" dirty="0"/>
          </a:p>
          <a:p>
            <a:pPr>
              <a:buFont typeface="Wingdings" pitchFamily="2" charset="2"/>
              <a:buChar char="ü"/>
            </a:pPr>
            <a:r>
              <a:rPr lang="en-GB" dirty="0" err="1" smtClean="0"/>
              <a:t>Morre</a:t>
            </a:r>
            <a:r>
              <a:rPr lang="en-GB" dirty="0" smtClean="0"/>
              <a:t> </a:t>
            </a:r>
            <a:r>
              <a:rPr lang="en-GB" dirty="0" err="1" smtClean="0"/>
              <a:t>uma</a:t>
            </a:r>
            <a:r>
              <a:rPr lang="en-GB" dirty="0" smtClean="0"/>
              <a:t> </a:t>
            </a:r>
            <a:r>
              <a:rPr lang="en-GB" dirty="0" err="1" smtClean="0"/>
              <a:t>mulher</a:t>
            </a:r>
            <a:r>
              <a:rPr lang="en-GB" dirty="0" smtClean="0"/>
              <a:t> de </a:t>
            </a:r>
            <a:r>
              <a:rPr lang="en-GB" dirty="0" err="1" smtClean="0"/>
              <a:t>câncer</a:t>
            </a:r>
            <a:r>
              <a:rPr lang="en-GB" dirty="0" smtClean="0"/>
              <a:t> cervical </a:t>
            </a:r>
            <a:r>
              <a:rPr lang="en-GB" dirty="0" err="1" smtClean="0"/>
              <a:t>uterino</a:t>
            </a:r>
            <a:r>
              <a:rPr lang="en-GB" dirty="0" smtClean="0"/>
              <a:t> a </a:t>
            </a:r>
            <a:r>
              <a:rPr lang="en-GB" dirty="0" err="1" smtClean="0"/>
              <a:t>cada</a:t>
            </a:r>
            <a:r>
              <a:rPr lang="en-GB" dirty="0" smtClean="0"/>
              <a:t> </a:t>
            </a:r>
            <a:r>
              <a:rPr lang="en-GB" dirty="0" err="1" smtClean="0"/>
              <a:t>dois</a:t>
            </a:r>
            <a:r>
              <a:rPr lang="en-GB" dirty="0" smtClean="0"/>
              <a:t> </a:t>
            </a:r>
            <a:r>
              <a:rPr lang="en-GB" dirty="0" err="1" smtClean="0"/>
              <a:t>minutos</a:t>
            </a:r>
            <a:r>
              <a:rPr lang="en-GB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en-GB" dirty="0"/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Se </a:t>
            </a:r>
            <a:r>
              <a:rPr lang="en-GB" dirty="0" err="1" smtClean="0"/>
              <a:t>você</a:t>
            </a:r>
            <a:r>
              <a:rPr lang="en-GB" dirty="0" smtClean="0"/>
              <a:t> </a:t>
            </a:r>
            <a:r>
              <a:rPr lang="en-GB" dirty="0" err="1" smtClean="0"/>
              <a:t>não</a:t>
            </a:r>
            <a:r>
              <a:rPr lang="en-GB" dirty="0" smtClean="0"/>
              <a:t> </a:t>
            </a:r>
            <a:r>
              <a:rPr lang="en-GB" dirty="0" err="1" smtClean="0"/>
              <a:t>agir</a:t>
            </a:r>
            <a:r>
              <a:rPr lang="en-GB" dirty="0" smtClean="0"/>
              <a:t>, as </a:t>
            </a:r>
            <a:r>
              <a:rPr lang="en-GB" dirty="0" err="1" smtClean="0"/>
              <a:t>mortes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câncer</a:t>
            </a:r>
            <a:r>
              <a:rPr lang="en-GB" dirty="0" smtClean="0"/>
              <a:t> cervical </a:t>
            </a:r>
            <a:r>
              <a:rPr lang="en-GB" dirty="0" err="1" smtClean="0"/>
              <a:t>uterino</a:t>
            </a:r>
            <a:r>
              <a:rPr lang="en-GB" dirty="0" smtClean="0"/>
              <a:t> </a:t>
            </a:r>
            <a:r>
              <a:rPr lang="en-GB" dirty="0" err="1" smtClean="0"/>
              <a:t>aumentarão</a:t>
            </a:r>
            <a:r>
              <a:rPr lang="en-GB" dirty="0" smtClean="0"/>
              <a:t> </a:t>
            </a:r>
            <a:r>
              <a:rPr lang="en-GB" dirty="0" err="1" smtClean="0"/>
              <a:t>em</a:t>
            </a:r>
            <a:r>
              <a:rPr lang="en-GB" dirty="0" smtClean="0"/>
              <a:t> </a:t>
            </a:r>
            <a:r>
              <a:rPr lang="en-GB" dirty="0" err="1" smtClean="0"/>
              <a:t>quase</a:t>
            </a:r>
            <a:r>
              <a:rPr lang="en-GB" dirty="0" smtClean="0"/>
              <a:t> 50% </a:t>
            </a:r>
            <a:r>
              <a:rPr lang="en-GB" dirty="0" err="1" smtClean="0"/>
              <a:t>até</a:t>
            </a:r>
            <a:r>
              <a:rPr lang="en-GB" dirty="0" smtClean="0"/>
              <a:t> 2030.</a:t>
            </a:r>
            <a:endParaRPr lang="en-GB" dirty="0"/>
          </a:p>
        </p:txBody>
      </p:sp>
      <p:sp>
        <p:nvSpPr>
          <p:cNvPr id="6" name="CaixaDeTexto 5"/>
          <p:cNvSpPr txBox="1"/>
          <p:nvPr/>
        </p:nvSpPr>
        <p:spPr>
          <a:xfrm>
            <a:off x="3707904" y="534566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IARC/OMS.  www.iarc.org/cervicalcancer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409228"/>
            <a:ext cx="8352928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 smtClean="0">
                <a:solidFill>
                  <a:srgbClr val="002060"/>
                </a:solidFill>
                <a:latin typeface="Arial Rounded MT Bold" pitchFamily="34" charset="0"/>
              </a:rPr>
              <a:t>Câncer</a:t>
            </a:r>
            <a:r>
              <a:rPr lang="en-GB" dirty="0" smtClean="0">
                <a:solidFill>
                  <a:srgbClr val="002060"/>
                </a:solidFill>
                <a:latin typeface="Arial Rounded MT Bold" pitchFamily="34" charset="0"/>
              </a:rPr>
              <a:t> de </a:t>
            </a:r>
            <a:r>
              <a:rPr lang="en-GB" dirty="0" err="1" smtClean="0">
                <a:solidFill>
                  <a:srgbClr val="002060"/>
                </a:solidFill>
                <a:latin typeface="Arial Rounded MT Bold" pitchFamily="34" charset="0"/>
              </a:rPr>
              <a:t>Colo</a:t>
            </a:r>
            <a:r>
              <a:rPr lang="en-GB" dirty="0" smtClean="0">
                <a:solidFill>
                  <a:srgbClr val="002060"/>
                </a:solidFill>
                <a:latin typeface="Arial Rounded MT Bold" pitchFamily="34" charset="0"/>
              </a:rPr>
              <a:t> de </a:t>
            </a:r>
            <a:r>
              <a:rPr lang="en-GB" dirty="0" err="1" smtClean="0">
                <a:solidFill>
                  <a:srgbClr val="002060"/>
                </a:solidFill>
                <a:latin typeface="Arial Rounded MT Bold" pitchFamily="34" charset="0"/>
              </a:rPr>
              <a:t>Útero</a:t>
            </a:r>
            <a:r>
              <a:rPr lang="en-GB" dirty="0" smtClean="0">
                <a:solidFill>
                  <a:srgbClr val="002060"/>
                </a:solidFill>
                <a:latin typeface="Arial Rounded MT Bold" pitchFamily="34" charset="0"/>
              </a:rPr>
              <a:t> no </a:t>
            </a:r>
            <a:r>
              <a:rPr lang="en-GB" dirty="0" err="1" smtClean="0">
                <a:solidFill>
                  <a:srgbClr val="002060"/>
                </a:solidFill>
                <a:latin typeface="Arial Rounded MT Bold" pitchFamily="34" charset="0"/>
              </a:rPr>
              <a:t>Brasil</a:t>
            </a:r>
            <a:r>
              <a:rPr lang="en-GB" dirty="0" smtClean="0">
                <a:solidFill>
                  <a:srgbClr val="002060"/>
                </a:solidFill>
                <a:latin typeface="Arial Rounded MT Bold" pitchFamily="34" charset="0"/>
              </a:rPr>
              <a:t/>
            </a:r>
            <a:br>
              <a:rPr lang="en-GB" dirty="0" smtClean="0"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16.590 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novos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casos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previstos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para</a:t>
            </a:r>
            <a:r>
              <a:rPr lang="en-GB" sz="2000" dirty="0" smtClean="0">
                <a:solidFill>
                  <a:srgbClr val="002060"/>
                </a:solidFill>
                <a:latin typeface="Arial Rounded MT Bold" pitchFamily="34" charset="0"/>
              </a:rPr>
              <a:t> 2020</a:t>
            </a:r>
            <a:endParaRPr lang="en-GB" sz="20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err="1" smtClean="0"/>
              <a:t>Tumores</a:t>
            </a:r>
            <a:r>
              <a:rPr lang="en-GB" dirty="0" smtClean="0"/>
              <a:t> </a:t>
            </a:r>
            <a:r>
              <a:rPr lang="en-GB" dirty="0" err="1" smtClean="0"/>
              <a:t>Causados</a:t>
            </a:r>
            <a:r>
              <a:rPr lang="en-GB" dirty="0" smtClean="0"/>
              <a:t> </a:t>
            </a:r>
            <a:r>
              <a:rPr lang="en-GB" dirty="0" err="1" smtClean="0"/>
              <a:t>pelo</a:t>
            </a:r>
            <a:r>
              <a:rPr lang="en-GB" dirty="0" smtClean="0"/>
              <a:t> </a:t>
            </a:r>
            <a:r>
              <a:rPr lang="en-GB" dirty="0" err="1" smtClean="0"/>
              <a:t>Papiloma</a:t>
            </a:r>
            <a:r>
              <a:rPr lang="en-GB" dirty="0" smtClean="0"/>
              <a:t> </a:t>
            </a:r>
            <a:r>
              <a:rPr lang="en-GB" dirty="0" err="1" smtClean="0"/>
              <a:t>Vírus</a:t>
            </a:r>
            <a:r>
              <a:rPr lang="en-GB" dirty="0" smtClean="0"/>
              <a:t> </a:t>
            </a:r>
            <a:r>
              <a:rPr lang="en-GB" dirty="0" err="1" smtClean="0"/>
              <a:t>Humano</a:t>
            </a:r>
            <a:r>
              <a:rPr lang="en-GB" dirty="0" smtClean="0"/>
              <a:t>, </a:t>
            </a:r>
          </a:p>
          <a:p>
            <a:pPr algn="ctr">
              <a:buNone/>
            </a:pPr>
            <a:r>
              <a:rPr lang="en-GB" dirty="0" smtClean="0"/>
              <a:t>HPV-16 e HPV-18 – </a:t>
            </a:r>
            <a:r>
              <a:rPr lang="en-GB" dirty="0" err="1" smtClean="0"/>
              <a:t>Visão</a:t>
            </a:r>
            <a:r>
              <a:rPr lang="en-GB" dirty="0" smtClean="0"/>
              <a:t> </a:t>
            </a:r>
            <a:r>
              <a:rPr lang="en-GB" dirty="0" err="1" smtClean="0"/>
              <a:t>Geral</a:t>
            </a:r>
            <a:endParaRPr lang="en-GB" dirty="0" smtClean="0"/>
          </a:p>
          <a:p>
            <a:pPr algn="ctr">
              <a:buNone/>
            </a:pPr>
            <a:r>
              <a:rPr lang="en-GB" dirty="0" smtClean="0"/>
              <a:t> </a:t>
            </a:r>
          </a:p>
          <a:p>
            <a:pPr lvl="2"/>
            <a:r>
              <a:rPr lang="en-GB" dirty="0" err="1" smtClean="0"/>
              <a:t>Incidência</a:t>
            </a:r>
            <a:r>
              <a:rPr lang="en-GB" dirty="0" smtClean="0"/>
              <a:t> e </a:t>
            </a:r>
            <a:r>
              <a:rPr lang="en-GB" dirty="0" err="1" smtClean="0"/>
              <a:t>Mortalidade</a:t>
            </a:r>
            <a:endParaRPr lang="en-GB" dirty="0" smtClean="0"/>
          </a:p>
          <a:p>
            <a:pPr lvl="2"/>
            <a:r>
              <a:rPr lang="en-GB" dirty="0" err="1" smtClean="0"/>
              <a:t>Fatores</a:t>
            </a:r>
            <a:r>
              <a:rPr lang="en-GB" dirty="0" smtClean="0"/>
              <a:t> de </a:t>
            </a:r>
            <a:r>
              <a:rPr lang="en-GB" dirty="0" err="1" smtClean="0"/>
              <a:t>Risco</a:t>
            </a:r>
            <a:endParaRPr lang="en-GB" dirty="0" smtClean="0"/>
          </a:p>
          <a:p>
            <a:pPr lvl="2"/>
            <a:r>
              <a:rPr lang="en-GB" dirty="0" err="1" smtClean="0"/>
              <a:t>Papel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Vacinação</a:t>
            </a:r>
            <a:r>
              <a:rPr lang="en-GB" dirty="0" smtClean="0"/>
              <a:t> anti HPV e do </a:t>
            </a:r>
            <a:r>
              <a:rPr lang="en-GB" dirty="0" err="1" smtClean="0"/>
              <a:t>Teste</a:t>
            </a:r>
            <a:r>
              <a:rPr lang="en-GB" dirty="0" smtClean="0"/>
              <a:t> </a:t>
            </a:r>
            <a:r>
              <a:rPr lang="en-GB" dirty="0" err="1" smtClean="0"/>
              <a:t>Papanicolau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Prevenção</a:t>
            </a:r>
            <a:r>
              <a:rPr lang="en-GB" dirty="0" smtClean="0"/>
              <a:t> e </a:t>
            </a:r>
            <a:r>
              <a:rPr lang="en-GB" dirty="0" err="1" smtClean="0"/>
              <a:t>Detecção</a:t>
            </a:r>
            <a:r>
              <a:rPr lang="en-GB" dirty="0" smtClean="0"/>
              <a:t> </a:t>
            </a:r>
            <a:r>
              <a:rPr lang="en-GB" dirty="0" err="1" smtClean="0"/>
              <a:t>Precoce</a:t>
            </a:r>
            <a:r>
              <a:rPr lang="en-GB" dirty="0" smtClean="0"/>
              <a:t> do </a:t>
            </a:r>
            <a:r>
              <a:rPr lang="en-GB" dirty="0" err="1" smtClean="0"/>
              <a:t>Câncer</a:t>
            </a:r>
            <a:r>
              <a:rPr lang="en-GB" dirty="0" smtClean="0"/>
              <a:t> de </a:t>
            </a:r>
            <a:r>
              <a:rPr lang="en-GB" dirty="0" err="1" smtClean="0"/>
              <a:t>Colo</a:t>
            </a:r>
            <a:r>
              <a:rPr lang="en-GB" dirty="0" smtClean="0"/>
              <a:t> </a:t>
            </a:r>
            <a:r>
              <a:rPr lang="en-GB" dirty="0" err="1" smtClean="0"/>
              <a:t>Uterino</a:t>
            </a:r>
            <a:endParaRPr lang="en-GB" dirty="0" smtClean="0"/>
          </a:p>
          <a:p>
            <a:pPr lvl="2"/>
            <a:r>
              <a:rPr lang="en-GB" dirty="0" err="1" smtClean="0"/>
              <a:t>Tratamento</a:t>
            </a:r>
            <a:r>
              <a:rPr lang="en-GB" dirty="0" smtClean="0"/>
              <a:t> – o </a:t>
            </a:r>
            <a:r>
              <a:rPr lang="en-GB" dirty="0" err="1" smtClean="0"/>
              <a:t>desafio</a:t>
            </a:r>
            <a:r>
              <a:rPr lang="en-GB" dirty="0" smtClean="0"/>
              <a:t> </a:t>
            </a:r>
            <a:r>
              <a:rPr lang="en-GB" dirty="0" err="1" smtClean="0"/>
              <a:t>nacional</a:t>
            </a:r>
            <a:r>
              <a:rPr lang="en-GB" dirty="0" smtClean="0"/>
              <a:t> do </a:t>
            </a:r>
            <a:r>
              <a:rPr lang="en-GB" dirty="0" err="1" smtClean="0"/>
              <a:t>diagnóstico</a:t>
            </a:r>
            <a:r>
              <a:rPr lang="en-GB" dirty="0" smtClean="0"/>
              <a:t> </a:t>
            </a:r>
            <a:r>
              <a:rPr lang="en-GB" dirty="0" err="1" smtClean="0"/>
              <a:t>tardio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sp>
        <p:nvSpPr>
          <p:cNvPr id="7" name="CaixaDeTexto 6"/>
          <p:cNvSpPr txBox="1"/>
          <p:nvPr/>
        </p:nvSpPr>
        <p:spPr>
          <a:xfrm>
            <a:off x="683568" y="5233764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https://www.inca.gov.br/numeros-de-cancer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697260"/>
            <a:ext cx="2592288" cy="825500"/>
          </a:xfrm>
        </p:spPr>
        <p:txBody>
          <a:bodyPr>
            <a:noAutofit/>
          </a:bodyPr>
          <a:lstStyle/>
          <a:p>
            <a:pPr algn="ctr"/>
            <a:r>
              <a:rPr lang="en-GB" sz="1800" dirty="0" err="1" smtClean="0">
                <a:solidFill>
                  <a:srgbClr val="002060"/>
                </a:solidFill>
                <a:latin typeface="Arial Rounded MT Bold" pitchFamily="34" charset="0"/>
              </a:rPr>
              <a:t>Tumores</a:t>
            </a:r>
            <a:r>
              <a:rPr lang="en-GB" sz="18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Arial Rounded MT Bold" pitchFamily="34" charset="0"/>
              </a:rPr>
              <a:t>Malignos</a:t>
            </a:r>
            <a:r>
              <a:rPr lang="en-GB" sz="18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br>
              <a:rPr lang="en-GB" sz="1800" dirty="0" smtClean="0"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en-GB" sz="1800" dirty="0" err="1" smtClean="0">
                <a:solidFill>
                  <a:srgbClr val="002060"/>
                </a:solidFill>
                <a:latin typeface="Arial Rounded MT Bold" pitchFamily="34" charset="0"/>
              </a:rPr>
              <a:t>Causados</a:t>
            </a:r>
            <a:r>
              <a:rPr lang="en-GB" sz="18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Arial Rounded MT Bold" pitchFamily="34" charset="0"/>
              </a:rPr>
              <a:t>por</a:t>
            </a:r>
            <a:r>
              <a:rPr lang="en-GB" sz="18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br>
              <a:rPr lang="en-GB" sz="1800" dirty="0" smtClean="0"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en-GB" sz="1800" dirty="0" smtClean="0">
                <a:solidFill>
                  <a:srgbClr val="002060"/>
                </a:solidFill>
                <a:latin typeface="Arial Rounded MT Bold" pitchFamily="34" charset="0"/>
              </a:rPr>
              <a:t>HPV 16 e HPV 18</a:t>
            </a:r>
            <a:endParaRPr lang="en-GB" sz="18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pic>
        <p:nvPicPr>
          <p:cNvPr id="4" name="Espaço Reservado para Conteúdo 3" descr="Micrografia do Vírus HPV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705372"/>
            <a:ext cx="2160240" cy="2346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eta para a direita 4"/>
          <p:cNvSpPr/>
          <p:nvPr/>
        </p:nvSpPr>
        <p:spPr>
          <a:xfrm>
            <a:off x="5436096" y="27134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eta para baixo 5"/>
          <p:cNvSpPr/>
          <p:nvPr/>
        </p:nvSpPr>
        <p:spPr>
          <a:xfrm rot="5400000">
            <a:off x="2370616" y="25386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eta para a direita 6"/>
          <p:cNvSpPr/>
          <p:nvPr/>
        </p:nvSpPr>
        <p:spPr>
          <a:xfrm rot="16200000">
            <a:off x="3770200" y="850988"/>
            <a:ext cx="1008112" cy="556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eta para baixo 7"/>
          <p:cNvSpPr/>
          <p:nvPr/>
        </p:nvSpPr>
        <p:spPr>
          <a:xfrm>
            <a:off x="3995936" y="4153644"/>
            <a:ext cx="576064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ixaDeTexto 8"/>
          <p:cNvSpPr txBox="1"/>
          <p:nvPr/>
        </p:nvSpPr>
        <p:spPr>
          <a:xfrm>
            <a:off x="3419872" y="1932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Arial Rounded MT Bold" pitchFamily="34" charset="0"/>
              </a:rPr>
              <a:t>Pênis</a:t>
            </a:r>
            <a:endParaRPr lang="en-GB" dirty="0">
              <a:latin typeface="Arial Rounded MT Bold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516216" y="2497460"/>
            <a:ext cx="19442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Arial Rounded MT Bold" pitchFamily="34" charset="0"/>
              </a:rPr>
              <a:t>Colo</a:t>
            </a:r>
            <a:r>
              <a:rPr lang="en-GB" dirty="0" smtClean="0">
                <a:latin typeface="Arial Rounded MT Bold" pitchFamily="34" charset="0"/>
              </a:rPr>
              <a:t> </a:t>
            </a:r>
            <a:r>
              <a:rPr lang="en-GB" dirty="0" err="1" smtClean="0">
                <a:latin typeface="Arial Rounded MT Bold" pitchFamily="34" charset="0"/>
              </a:rPr>
              <a:t>Uterino</a:t>
            </a:r>
            <a:endParaRPr lang="en-GB" dirty="0" smtClean="0">
              <a:latin typeface="Arial Rounded MT Bold" pitchFamily="34" charset="0"/>
            </a:endParaRPr>
          </a:p>
          <a:p>
            <a:pPr algn="ctr"/>
            <a:r>
              <a:rPr lang="en-GB" sz="1600" dirty="0" smtClean="0">
                <a:latin typeface="Arial Rounded MT Bold" pitchFamily="34" charset="0"/>
              </a:rPr>
              <a:t>(e </a:t>
            </a:r>
            <a:r>
              <a:rPr lang="en-GB" sz="1600" dirty="0" err="1" smtClean="0">
                <a:latin typeface="Arial Rounded MT Bold" pitchFamily="34" charset="0"/>
              </a:rPr>
              <a:t>também</a:t>
            </a:r>
            <a:r>
              <a:rPr lang="en-GB" sz="1600" dirty="0" smtClean="0">
                <a:latin typeface="Arial Rounded MT Bold" pitchFamily="34" charset="0"/>
              </a:rPr>
              <a:t> vagina e vulva)</a:t>
            </a:r>
            <a:endParaRPr lang="en-GB" sz="1600" dirty="0">
              <a:latin typeface="Arial Rounded MT Bold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63888" y="5161756"/>
            <a:ext cx="1525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Arial Rounded MT Bold" pitchFamily="34" charset="0"/>
              </a:rPr>
              <a:t>Ânus</a:t>
            </a:r>
            <a:r>
              <a:rPr lang="en-GB" dirty="0" smtClean="0">
                <a:latin typeface="Arial Rounded MT Bold" pitchFamily="34" charset="0"/>
              </a:rPr>
              <a:t> e </a:t>
            </a:r>
            <a:r>
              <a:rPr lang="en-GB" dirty="0" err="1" smtClean="0">
                <a:latin typeface="Arial Rounded MT Bold" pitchFamily="34" charset="0"/>
              </a:rPr>
              <a:t>Reto</a:t>
            </a:r>
            <a:endParaRPr lang="en-GB" dirty="0">
              <a:latin typeface="Arial Rounded MT Bold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7544" y="2497460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Arial Rounded MT Bold" pitchFamily="34" charset="0"/>
              </a:rPr>
              <a:t>Cavidade</a:t>
            </a:r>
            <a:r>
              <a:rPr lang="en-GB" dirty="0" smtClean="0">
                <a:latin typeface="Arial Rounded MT Bold" pitchFamily="34" charset="0"/>
              </a:rPr>
              <a:t> Oral,</a:t>
            </a:r>
          </a:p>
          <a:p>
            <a:pPr algn="ctr"/>
            <a:r>
              <a:rPr lang="en-GB" dirty="0" err="1" smtClean="0">
                <a:latin typeface="Arial Rounded MT Bold" pitchFamily="34" charset="0"/>
              </a:rPr>
              <a:t>Lábios</a:t>
            </a:r>
            <a:r>
              <a:rPr lang="en-GB" dirty="0" smtClean="0">
                <a:latin typeface="Arial Rounded MT Bold" pitchFamily="34" charset="0"/>
              </a:rPr>
              <a:t> e </a:t>
            </a:r>
            <a:r>
              <a:rPr lang="en-GB" dirty="0" err="1" smtClean="0">
                <a:latin typeface="Arial Rounded MT Bold" pitchFamily="34" charset="0"/>
              </a:rPr>
              <a:t>Faringe</a:t>
            </a:r>
            <a:endParaRPr lang="en-GB" dirty="0">
              <a:latin typeface="Arial Rounded MT Bold" pitchFamily="34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179512" y="193204"/>
            <a:ext cx="2592288" cy="18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o explicativo em elipse 14"/>
          <p:cNvSpPr/>
          <p:nvPr/>
        </p:nvSpPr>
        <p:spPr>
          <a:xfrm rot="3815182">
            <a:off x="6174308" y="69191"/>
            <a:ext cx="1544209" cy="1640898"/>
          </a:xfrm>
          <a:prstGeom prst="wedgeEllipseCallout">
            <a:avLst>
              <a:gd name="adj1" fmla="val -87287"/>
              <a:gd name="adj2" fmla="val 1029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156176" y="62525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Arial Rounded MT Bold" pitchFamily="34" charset="0"/>
              </a:rPr>
              <a:t>Mil </a:t>
            </a:r>
            <a:r>
              <a:rPr lang="en-GB" sz="1200" dirty="0" err="1" smtClean="0">
                <a:latin typeface="Arial Rounded MT Bold" pitchFamily="34" charset="0"/>
              </a:rPr>
              <a:t>amputações</a:t>
            </a:r>
            <a:r>
              <a:rPr lang="en-GB" sz="1200" dirty="0" smtClean="0">
                <a:latin typeface="Arial Rounded MT Bold" pitchFamily="34" charset="0"/>
              </a:rPr>
              <a:t> </a:t>
            </a:r>
            <a:r>
              <a:rPr lang="en-GB" sz="1200" dirty="0" err="1" smtClean="0">
                <a:latin typeface="Arial Rounded MT Bold" pitchFamily="34" charset="0"/>
              </a:rPr>
              <a:t>por</a:t>
            </a:r>
            <a:r>
              <a:rPr lang="en-GB" sz="1200" dirty="0" smtClean="0">
                <a:latin typeface="Arial Rounded MT Bold" pitchFamily="34" charset="0"/>
              </a:rPr>
              <a:t> </a:t>
            </a:r>
            <a:r>
              <a:rPr lang="en-GB" sz="1200" dirty="0" err="1" smtClean="0">
                <a:latin typeface="Arial Rounded MT Bold" pitchFamily="34" charset="0"/>
              </a:rPr>
              <a:t>ano</a:t>
            </a:r>
            <a:r>
              <a:rPr lang="en-GB" sz="1200" dirty="0" smtClean="0">
                <a:latin typeface="Arial Rounded MT Bold" pitchFamily="34" charset="0"/>
              </a:rPr>
              <a:t> no </a:t>
            </a:r>
            <a:r>
              <a:rPr lang="en-GB" sz="1200" dirty="0" err="1" smtClean="0">
                <a:latin typeface="Arial Rounded MT Bold" pitchFamily="34" charset="0"/>
              </a:rPr>
              <a:t>Brasil</a:t>
            </a:r>
            <a:endParaRPr lang="en-GB" sz="12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000" dirty="0" smtClean="0">
                <a:latin typeface="Arial Rounded MT Bold" pitchFamily="34" charset="0"/>
              </a:rPr>
              <a:t>O </a:t>
            </a:r>
            <a:r>
              <a:rPr lang="en-GB" sz="2000" dirty="0" err="1" smtClean="0">
                <a:latin typeface="Arial Rounded MT Bold" pitchFamily="34" charset="0"/>
              </a:rPr>
              <a:t>Brasil</a:t>
            </a:r>
            <a:r>
              <a:rPr lang="en-GB" sz="2000" dirty="0" smtClean="0">
                <a:latin typeface="Arial Rounded MT Bold" pitchFamily="34" charset="0"/>
              </a:rPr>
              <a:t> </a:t>
            </a:r>
            <a:r>
              <a:rPr lang="en-GB" sz="2000" dirty="0" err="1" smtClean="0">
                <a:latin typeface="Arial Rounded MT Bold" pitchFamily="34" charset="0"/>
              </a:rPr>
              <a:t>está</a:t>
            </a:r>
            <a:r>
              <a:rPr lang="en-GB" sz="2000" dirty="0" smtClean="0">
                <a:latin typeface="Arial Rounded MT Bold" pitchFamily="34" charset="0"/>
              </a:rPr>
              <a:t> entre </a:t>
            </a:r>
            <a:r>
              <a:rPr lang="en-GB" sz="2000" dirty="0" err="1" smtClean="0">
                <a:latin typeface="Arial Rounded MT Bold" pitchFamily="34" charset="0"/>
              </a:rPr>
              <a:t>os</a:t>
            </a:r>
            <a:r>
              <a:rPr lang="en-GB" sz="2000" dirty="0" smtClean="0">
                <a:latin typeface="Arial Rounded MT Bold" pitchFamily="34" charset="0"/>
              </a:rPr>
              <a:t> </a:t>
            </a:r>
            <a:r>
              <a:rPr lang="en-GB" sz="2000" dirty="0" err="1" smtClean="0">
                <a:latin typeface="Arial Rounded MT Bold" pitchFamily="34" charset="0"/>
              </a:rPr>
              <a:t>países</a:t>
            </a:r>
            <a:r>
              <a:rPr lang="en-GB" sz="2000" dirty="0" smtClean="0">
                <a:latin typeface="Arial Rounded MT Bold" pitchFamily="34" charset="0"/>
              </a:rPr>
              <a:t> com a </a:t>
            </a:r>
            <a:r>
              <a:rPr lang="en-GB" sz="2000" dirty="0" err="1" smtClean="0">
                <a:latin typeface="Arial Rounded MT Bold" pitchFamily="34" charset="0"/>
              </a:rPr>
              <a:t>segunda</a:t>
            </a:r>
            <a:r>
              <a:rPr lang="en-GB" sz="2000" dirty="0" smtClean="0">
                <a:latin typeface="Arial Rounded MT Bold" pitchFamily="34" charset="0"/>
              </a:rPr>
              <a:t> </a:t>
            </a:r>
            <a:r>
              <a:rPr lang="en-GB" sz="2000" dirty="0" err="1" smtClean="0">
                <a:latin typeface="Arial Rounded MT Bold" pitchFamily="34" charset="0"/>
              </a:rPr>
              <a:t>maior</a:t>
            </a:r>
            <a:r>
              <a:rPr lang="en-GB" sz="2000" dirty="0" smtClean="0">
                <a:latin typeface="Arial Rounded MT Bold" pitchFamily="34" charset="0"/>
              </a:rPr>
              <a:t> </a:t>
            </a:r>
            <a:r>
              <a:rPr lang="en-GB" sz="2000" dirty="0" err="1" smtClean="0">
                <a:latin typeface="Arial Rounded MT Bold" pitchFamily="34" charset="0"/>
              </a:rPr>
              <a:t>incidência</a:t>
            </a:r>
            <a:r>
              <a:rPr lang="en-GB" sz="2000" dirty="0" smtClean="0">
                <a:latin typeface="Arial Rounded MT Bold" pitchFamily="34" charset="0"/>
              </a:rPr>
              <a:t> de </a:t>
            </a:r>
            <a:r>
              <a:rPr lang="en-GB" sz="2000" dirty="0" err="1" smtClean="0">
                <a:latin typeface="Arial Rounded MT Bold" pitchFamily="34" charset="0"/>
              </a:rPr>
              <a:t>tumores</a:t>
            </a:r>
            <a:r>
              <a:rPr lang="en-GB" sz="2000" dirty="0" smtClean="0">
                <a:latin typeface="Arial Rounded MT Bold" pitchFamily="34" charset="0"/>
              </a:rPr>
              <a:t> </a:t>
            </a:r>
            <a:r>
              <a:rPr lang="en-GB" sz="2000" dirty="0" err="1" smtClean="0">
                <a:latin typeface="Arial Rounded MT Bold" pitchFamily="34" charset="0"/>
              </a:rPr>
              <a:t>orofaríngeos</a:t>
            </a:r>
            <a:r>
              <a:rPr lang="en-GB" sz="2000" dirty="0" smtClean="0">
                <a:latin typeface="Arial Rounded MT Bold" pitchFamily="34" charset="0"/>
              </a:rPr>
              <a:t> </a:t>
            </a:r>
            <a:r>
              <a:rPr lang="en-GB" sz="2000" dirty="0" err="1" smtClean="0">
                <a:latin typeface="Arial Rounded MT Bold" pitchFamily="34" charset="0"/>
              </a:rPr>
              <a:t>em</a:t>
            </a:r>
            <a:r>
              <a:rPr lang="en-GB" sz="2000" dirty="0" smtClean="0">
                <a:latin typeface="Arial Rounded MT Bold" pitchFamily="34" charset="0"/>
              </a:rPr>
              <a:t> </a:t>
            </a:r>
            <a:r>
              <a:rPr lang="en-GB" sz="2000" dirty="0" err="1" smtClean="0">
                <a:latin typeface="Arial Rounded MT Bold" pitchFamily="34" charset="0"/>
              </a:rPr>
              <a:t>mulheres</a:t>
            </a:r>
            <a:r>
              <a:rPr lang="en-GB" sz="2000" dirty="0" smtClean="0">
                <a:latin typeface="Arial Rounded MT Bold" pitchFamily="34" charset="0"/>
              </a:rPr>
              <a:t>: 1,9 a 2,6/100.000.</a:t>
            </a:r>
            <a:endParaRPr lang="en-GB" sz="2000" dirty="0">
              <a:latin typeface="Arial Rounded MT Bold" pitchFamily="34" charset="0"/>
            </a:endParaRPr>
          </a:p>
        </p:txBody>
      </p:sp>
      <p:pic>
        <p:nvPicPr>
          <p:cNvPr id="4" name="Espaço Reservado para Conteúdo 3" descr="Map Glbocan 2018 Oral cavity, lip cancer femal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16589" y="1016000"/>
            <a:ext cx="8110822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000" dirty="0" err="1" smtClean="0">
                <a:latin typeface="Arial Rounded MT Bold" pitchFamily="34" charset="0"/>
              </a:rPr>
              <a:t>Incidência</a:t>
            </a:r>
            <a:r>
              <a:rPr lang="en-GB" sz="2000" dirty="0" smtClean="0">
                <a:latin typeface="Arial Rounded MT Bold" pitchFamily="34" charset="0"/>
              </a:rPr>
              <a:t> de </a:t>
            </a:r>
            <a:r>
              <a:rPr lang="en-GB" sz="2000" dirty="0" err="1" smtClean="0">
                <a:latin typeface="Arial Rounded MT Bold" pitchFamily="34" charset="0"/>
              </a:rPr>
              <a:t>tumores</a:t>
            </a:r>
            <a:r>
              <a:rPr lang="en-GB" sz="2000" dirty="0" smtClean="0">
                <a:latin typeface="Arial Rounded MT Bold" pitchFamily="34" charset="0"/>
              </a:rPr>
              <a:t> </a:t>
            </a:r>
            <a:r>
              <a:rPr lang="en-GB" sz="2000" dirty="0" err="1" smtClean="0">
                <a:latin typeface="Arial Rounded MT Bold" pitchFamily="34" charset="0"/>
              </a:rPr>
              <a:t>orofaríngeos</a:t>
            </a:r>
            <a:r>
              <a:rPr lang="en-GB" sz="2000" dirty="0" smtClean="0">
                <a:latin typeface="Arial Rounded MT Bold" pitchFamily="34" charset="0"/>
              </a:rPr>
              <a:t> </a:t>
            </a:r>
            <a:br>
              <a:rPr lang="en-GB" sz="2000" dirty="0" smtClean="0">
                <a:latin typeface="Arial Rounded MT Bold" pitchFamily="34" charset="0"/>
              </a:rPr>
            </a:br>
            <a:r>
              <a:rPr lang="en-GB" sz="2000" dirty="0" err="1" smtClean="0">
                <a:latin typeface="Arial Rounded MT Bold" pitchFamily="34" charset="0"/>
              </a:rPr>
              <a:t>em</a:t>
            </a:r>
            <a:r>
              <a:rPr lang="en-GB" sz="2000" dirty="0" smtClean="0">
                <a:latin typeface="Arial Rounded MT Bold" pitchFamily="34" charset="0"/>
              </a:rPr>
              <a:t> </a:t>
            </a:r>
            <a:r>
              <a:rPr lang="en-GB" sz="1800" dirty="0" err="1" smtClean="0">
                <a:latin typeface="Arial Rounded MT Bold" pitchFamily="34" charset="0"/>
              </a:rPr>
              <a:t>homens</a:t>
            </a:r>
            <a:r>
              <a:rPr lang="en-GB" sz="1800" dirty="0" smtClean="0">
                <a:latin typeface="Arial Rounded MT Bold" pitchFamily="34" charset="0"/>
              </a:rPr>
              <a:t>: 1,5-3,6/100.000. </a:t>
            </a:r>
            <a:endParaRPr lang="en-GB" sz="1800" dirty="0"/>
          </a:p>
        </p:txBody>
      </p:sp>
      <p:pic>
        <p:nvPicPr>
          <p:cNvPr id="4" name="Espaço Reservado para Conteúdo 3" descr="Map males oropharinx cancer incidenc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52500" y="1192212"/>
            <a:ext cx="7239000" cy="3762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000" dirty="0" smtClean="0">
                <a:latin typeface="Arial Rounded MT Bold" pitchFamily="34" charset="0"/>
              </a:rPr>
              <a:t>O </a:t>
            </a:r>
            <a:r>
              <a:rPr lang="en-GB" sz="2000" dirty="0" err="1" smtClean="0">
                <a:latin typeface="Arial Rounded MT Bold" pitchFamily="34" charset="0"/>
              </a:rPr>
              <a:t>Brasil</a:t>
            </a:r>
            <a:r>
              <a:rPr lang="en-GB" sz="2000" dirty="0" smtClean="0">
                <a:latin typeface="Arial Rounded MT Bold" pitchFamily="34" charset="0"/>
              </a:rPr>
              <a:t> </a:t>
            </a:r>
            <a:r>
              <a:rPr lang="en-GB" sz="2000" dirty="0" err="1" smtClean="0">
                <a:latin typeface="Arial Rounded MT Bold" pitchFamily="34" charset="0"/>
              </a:rPr>
              <a:t>está</a:t>
            </a:r>
            <a:r>
              <a:rPr lang="en-GB" sz="2000" dirty="0" smtClean="0">
                <a:latin typeface="Arial Rounded MT Bold" pitchFamily="34" charset="0"/>
              </a:rPr>
              <a:t> entre </a:t>
            </a:r>
            <a:r>
              <a:rPr lang="en-GB" sz="2000" dirty="0" err="1" smtClean="0">
                <a:latin typeface="Arial Rounded MT Bold" pitchFamily="34" charset="0"/>
              </a:rPr>
              <a:t>os</a:t>
            </a:r>
            <a:r>
              <a:rPr lang="en-GB" sz="2000" dirty="0" smtClean="0">
                <a:latin typeface="Arial Rounded MT Bold" pitchFamily="34" charset="0"/>
              </a:rPr>
              <a:t> </a:t>
            </a:r>
            <a:r>
              <a:rPr lang="en-GB" sz="2000" dirty="0" err="1" smtClean="0">
                <a:latin typeface="Arial Rounded MT Bold" pitchFamily="34" charset="0"/>
              </a:rPr>
              <a:t>países</a:t>
            </a:r>
            <a:r>
              <a:rPr lang="en-GB" sz="2000" dirty="0" smtClean="0">
                <a:latin typeface="Arial Rounded MT Bold" pitchFamily="34" charset="0"/>
              </a:rPr>
              <a:t> com a </a:t>
            </a:r>
            <a:r>
              <a:rPr lang="en-GB" sz="2000" dirty="0" err="1" smtClean="0">
                <a:latin typeface="Arial Rounded MT Bold" pitchFamily="34" charset="0"/>
              </a:rPr>
              <a:t>terceira</a:t>
            </a:r>
            <a:r>
              <a:rPr lang="en-GB" sz="2000" dirty="0" smtClean="0">
                <a:latin typeface="Arial Rounded MT Bold" pitchFamily="34" charset="0"/>
              </a:rPr>
              <a:t> </a:t>
            </a:r>
            <a:r>
              <a:rPr lang="en-GB" sz="2000" dirty="0" err="1" smtClean="0">
                <a:latin typeface="Arial Rounded MT Bold" pitchFamily="34" charset="0"/>
              </a:rPr>
              <a:t>maior</a:t>
            </a:r>
            <a:r>
              <a:rPr lang="en-GB" sz="2000" dirty="0" smtClean="0">
                <a:latin typeface="Arial Rounded MT Bold" pitchFamily="34" charset="0"/>
              </a:rPr>
              <a:t> </a:t>
            </a:r>
            <a:r>
              <a:rPr lang="en-GB" sz="2000" dirty="0" err="1" smtClean="0">
                <a:latin typeface="Arial Rounded MT Bold" pitchFamily="34" charset="0"/>
              </a:rPr>
              <a:t>incidência</a:t>
            </a:r>
            <a:r>
              <a:rPr lang="en-GB" sz="2000" dirty="0" smtClean="0">
                <a:latin typeface="Arial Rounded MT Bold" pitchFamily="34" charset="0"/>
              </a:rPr>
              <a:t> </a:t>
            </a:r>
            <a:br>
              <a:rPr lang="en-GB" sz="2000" dirty="0" smtClean="0">
                <a:latin typeface="Arial Rounded MT Bold" pitchFamily="34" charset="0"/>
              </a:rPr>
            </a:br>
            <a:r>
              <a:rPr lang="en-GB" sz="2000" dirty="0" smtClean="0">
                <a:latin typeface="Arial Rounded MT Bold" pitchFamily="34" charset="0"/>
              </a:rPr>
              <a:t>de </a:t>
            </a:r>
            <a:r>
              <a:rPr lang="en-GB" sz="2000" dirty="0" err="1" smtClean="0">
                <a:latin typeface="Arial Rounded MT Bold" pitchFamily="34" charset="0"/>
              </a:rPr>
              <a:t>Câncer</a:t>
            </a:r>
            <a:r>
              <a:rPr lang="en-GB" sz="2000" dirty="0" smtClean="0">
                <a:latin typeface="Arial Rounded MT Bold" pitchFamily="34" charset="0"/>
              </a:rPr>
              <a:t> de </a:t>
            </a:r>
            <a:r>
              <a:rPr lang="en-GB" sz="2000" dirty="0" err="1" smtClean="0">
                <a:latin typeface="Arial Rounded MT Bold" pitchFamily="34" charset="0"/>
              </a:rPr>
              <a:t>Colo</a:t>
            </a:r>
            <a:r>
              <a:rPr lang="en-GB" sz="2000" dirty="0" smtClean="0">
                <a:latin typeface="Arial Rounded MT Bold" pitchFamily="34" charset="0"/>
              </a:rPr>
              <a:t> </a:t>
            </a:r>
            <a:r>
              <a:rPr lang="en-GB" sz="2000" dirty="0" err="1" smtClean="0">
                <a:latin typeface="Arial Rounded MT Bold" pitchFamily="34" charset="0"/>
              </a:rPr>
              <a:t>Uterino</a:t>
            </a:r>
            <a:r>
              <a:rPr lang="en-GB" sz="2000" dirty="0" smtClean="0">
                <a:latin typeface="Arial Rounded MT Bold" pitchFamily="34" charset="0"/>
              </a:rPr>
              <a:t>: 20,2 a 28,4/100.000</a:t>
            </a:r>
            <a:endParaRPr lang="en-GB" sz="2000" dirty="0">
              <a:latin typeface="Arial Rounded MT Bold" pitchFamily="34" charset="0"/>
            </a:endParaRPr>
          </a:p>
        </p:txBody>
      </p:sp>
      <p:pic>
        <p:nvPicPr>
          <p:cNvPr id="4" name="Espaço Reservado para Conteúdo 3" descr="Cervix uteri cancer incidence Globocan 20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4768" y="1057300"/>
            <a:ext cx="8146849" cy="39604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000" dirty="0" smtClean="0">
                <a:latin typeface="Arial Rounded MT Bold" pitchFamily="34" charset="0"/>
              </a:rPr>
              <a:t>O </a:t>
            </a:r>
            <a:r>
              <a:rPr lang="en-GB" sz="2000" dirty="0" err="1" smtClean="0">
                <a:latin typeface="Arial Rounded MT Bold" pitchFamily="34" charset="0"/>
              </a:rPr>
              <a:t>Brasil</a:t>
            </a:r>
            <a:r>
              <a:rPr lang="en-GB" sz="2000" dirty="0" smtClean="0">
                <a:latin typeface="Arial Rounded MT Bold" pitchFamily="34" charset="0"/>
              </a:rPr>
              <a:t> </a:t>
            </a:r>
            <a:r>
              <a:rPr lang="en-GB" sz="2000" dirty="0" err="1" smtClean="0">
                <a:latin typeface="Arial Rounded MT Bold" pitchFamily="34" charset="0"/>
              </a:rPr>
              <a:t>está</a:t>
            </a:r>
            <a:r>
              <a:rPr lang="en-GB" sz="2000" dirty="0" smtClean="0">
                <a:latin typeface="Arial Rounded MT Bold" pitchFamily="34" charset="0"/>
              </a:rPr>
              <a:t> entre </a:t>
            </a:r>
            <a:r>
              <a:rPr lang="en-GB" sz="2000" dirty="0" err="1" smtClean="0">
                <a:latin typeface="Arial Rounded MT Bold" pitchFamily="34" charset="0"/>
              </a:rPr>
              <a:t>os</a:t>
            </a:r>
            <a:r>
              <a:rPr lang="en-GB" sz="2000" dirty="0" smtClean="0">
                <a:latin typeface="Arial Rounded MT Bold" pitchFamily="34" charset="0"/>
              </a:rPr>
              <a:t> </a:t>
            </a:r>
            <a:r>
              <a:rPr lang="en-GB" sz="2000" dirty="0" err="1" smtClean="0">
                <a:latin typeface="Arial Rounded MT Bold" pitchFamily="34" charset="0"/>
              </a:rPr>
              <a:t>países</a:t>
            </a:r>
            <a:r>
              <a:rPr lang="en-GB" sz="2000" dirty="0" smtClean="0">
                <a:latin typeface="Arial Rounded MT Bold" pitchFamily="34" charset="0"/>
              </a:rPr>
              <a:t> com a </a:t>
            </a:r>
            <a:r>
              <a:rPr lang="en-GB" sz="2000" dirty="0" err="1" smtClean="0">
                <a:latin typeface="Arial Rounded MT Bold" pitchFamily="34" charset="0"/>
              </a:rPr>
              <a:t>terceira</a:t>
            </a:r>
            <a:r>
              <a:rPr lang="en-GB" sz="2000" dirty="0" smtClean="0">
                <a:latin typeface="Arial Rounded MT Bold" pitchFamily="34" charset="0"/>
              </a:rPr>
              <a:t> </a:t>
            </a:r>
            <a:r>
              <a:rPr lang="en-GB" sz="2000" dirty="0" err="1" smtClean="0">
                <a:latin typeface="Arial Rounded MT Bold" pitchFamily="34" charset="0"/>
              </a:rPr>
              <a:t>maior</a:t>
            </a:r>
            <a:r>
              <a:rPr lang="en-GB" sz="2000" dirty="0" smtClean="0">
                <a:latin typeface="Arial Rounded MT Bold" pitchFamily="34" charset="0"/>
              </a:rPr>
              <a:t> </a:t>
            </a:r>
            <a:r>
              <a:rPr lang="en-GB" sz="2000" dirty="0" err="1" smtClean="0">
                <a:latin typeface="Arial Rounded MT Bold" pitchFamily="34" charset="0"/>
              </a:rPr>
              <a:t>mortalidade</a:t>
            </a:r>
            <a:r>
              <a:rPr lang="en-GB" sz="2000" dirty="0" smtClean="0">
                <a:latin typeface="Arial Rounded MT Bold" pitchFamily="34" charset="0"/>
              </a:rPr>
              <a:t> </a:t>
            </a:r>
            <a:br>
              <a:rPr lang="en-GB" sz="2000" dirty="0" smtClean="0">
                <a:latin typeface="Arial Rounded MT Bold" pitchFamily="34" charset="0"/>
              </a:rPr>
            </a:br>
            <a:r>
              <a:rPr lang="en-GB" sz="2000" dirty="0" err="1" smtClean="0">
                <a:latin typeface="Arial Rounded MT Bold" pitchFamily="34" charset="0"/>
              </a:rPr>
              <a:t>por</a:t>
            </a:r>
            <a:r>
              <a:rPr lang="en-GB" sz="2000" dirty="0" smtClean="0">
                <a:latin typeface="Arial Rounded MT Bold" pitchFamily="34" charset="0"/>
              </a:rPr>
              <a:t> </a:t>
            </a:r>
            <a:r>
              <a:rPr lang="en-GB" sz="2000" dirty="0" err="1" smtClean="0">
                <a:latin typeface="Arial Rounded MT Bold" pitchFamily="34" charset="0"/>
              </a:rPr>
              <a:t>Câncer</a:t>
            </a:r>
            <a:r>
              <a:rPr lang="en-GB" sz="2000" dirty="0" smtClean="0">
                <a:latin typeface="Arial Rounded MT Bold" pitchFamily="34" charset="0"/>
              </a:rPr>
              <a:t> de </a:t>
            </a:r>
            <a:r>
              <a:rPr lang="en-GB" sz="2000" dirty="0" err="1" smtClean="0">
                <a:latin typeface="Arial Rounded MT Bold" pitchFamily="34" charset="0"/>
              </a:rPr>
              <a:t>Colo</a:t>
            </a:r>
            <a:r>
              <a:rPr lang="en-GB" sz="2000" dirty="0" smtClean="0">
                <a:latin typeface="Arial Rounded MT Bold" pitchFamily="34" charset="0"/>
              </a:rPr>
              <a:t> </a:t>
            </a:r>
            <a:r>
              <a:rPr lang="en-GB" sz="2000" dirty="0" err="1" smtClean="0">
                <a:latin typeface="Arial Rounded MT Bold" pitchFamily="34" charset="0"/>
              </a:rPr>
              <a:t>Uterino</a:t>
            </a:r>
            <a:r>
              <a:rPr lang="en-GB" sz="2000" dirty="0" smtClean="0">
                <a:latin typeface="Arial Rounded MT Bold" pitchFamily="34" charset="0"/>
              </a:rPr>
              <a:t>: 07,1 a 11,0/100.000</a:t>
            </a:r>
            <a:endParaRPr lang="en-GB" sz="2000" dirty="0"/>
          </a:p>
        </p:txBody>
      </p:sp>
      <p:pic>
        <p:nvPicPr>
          <p:cNvPr id="4" name="Espaço Reservado para Conteúdo 3" descr="Cervix ca mortality Globocan 20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057300"/>
            <a:ext cx="8150650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1675</TotalTime>
  <Words>1576</Words>
  <Application>Microsoft Office PowerPoint</Application>
  <PresentationFormat>Apresentação na tela (16:10)</PresentationFormat>
  <Paragraphs>130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Origem</vt:lpstr>
      <vt:lpstr>Câncer de Colo de Útero no Brasil</vt:lpstr>
      <vt:lpstr>Slide 2</vt:lpstr>
      <vt:lpstr>Fatos sobre Câncer de Colo do Útero</vt:lpstr>
      <vt:lpstr>Câncer de Colo de Útero no Brasil 16.590 novos casos previstos para 2020</vt:lpstr>
      <vt:lpstr>Tumores Malignos  Causados por  HPV 16 e HPV 18</vt:lpstr>
      <vt:lpstr>O Brasil está entre os países com a segunda maior incidência de tumores orofaríngeos em mulheres: 1,9 a 2,6/100.000.</vt:lpstr>
      <vt:lpstr>Incidência de tumores orofaríngeos  em homens: 1,5-3,6/100.000. </vt:lpstr>
      <vt:lpstr>O Brasil está entre os países com a terceira maior incidência  de Câncer de Colo Uterino: 20,2 a 28,4/100.000</vt:lpstr>
      <vt:lpstr>O Brasil está entre os países com a terceira maior mortalidade  por Câncer de Colo Uterino: 07,1 a 11,0/100.000</vt:lpstr>
      <vt:lpstr>O Brasil está entre os países com a maior incidência  de Câncer de Pênis: &gt;1,4 /100.000</vt:lpstr>
      <vt:lpstr>O Brasil está entre os países com a segunda maior taxa de mortalidade  por Câncer de Pênis: 0,29 a 0,48/100.000</vt:lpstr>
      <vt:lpstr>Incidência e Mortalidade por Estado no Brasil</vt:lpstr>
      <vt:lpstr>Fatores de Risco para Câncer de Colo Uterino  (e infecção por HPV em geral)</vt:lpstr>
      <vt:lpstr>Estudo:  José C.C. Xavier-Jr., Rozany M. Duflth., et cols. Idade precoce de início da atividade sexual está associada a elevada prevalência de Lesão Intraepitelial Escamosa de Alto Grau. Rev Bras Ginecol Obstet 2017;39:80–85  ASC /CEA = células escamosas atípicas.  HSIL = lesão intraepitelial escamosa de alto grau.  LSB = lesão intraepitelial escamosa de baixo grau  PR = prevalência  IC = intervalo de confiança 95%</vt:lpstr>
      <vt:lpstr>Outros Fatores de Risco para Câncer de Colo Uterino  </vt:lpstr>
      <vt:lpstr>Prevenção e Detecção Precoce (Câncer de Colo e de Pênis)</vt:lpstr>
      <vt:lpstr>Controle e Rastreamento do Câncer de Colo do Útero</vt:lpstr>
      <vt:lpstr>Citopatologia e Diagnóstico</vt:lpstr>
      <vt:lpstr>Tumores Cervicais (Colo do Útero) – Fatos e Sintomas</vt:lpstr>
      <vt:lpstr> Estágios de Progressão dos Tumores Cervicais e Tratamentos</vt:lpstr>
      <vt:lpstr>Tumor Cervical IVB ou Doença Recorrente (novas perspectivas terapêuticas)</vt:lpstr>
      <vt:lpstr>Imunização - Importância da Adesão e da Cobertura Populacional</vt:lpstr>
      <vt:lpstr>Slide 23</vt:lpstr>
      <vt:lpstr>Vacina HPV: preconceitos, desinformação e fake news</vt:lpstr>
      <vt:lpstr>Programa Nacional de Imunizações: o maior do mundo</vt:lpstr>
      <vt:lpstr>CÂNCER DE COLO UTERINO -DESAFIOS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Câncer de Colo de Útero no Brasil</dc:title>
  <dc:creator>Sandra Galeotti</dc:creator>
  <cp:lastModifiedBy>nise.yamaguchi</cp:lastModifiedBy>
  <cp:revision>51</cp:revision>
  <dcterms:created xsi:type="dcterms:W3CDTF">2020-03-07T17:22:31Z</dcterms:created>
  <dcterms:modified xsi:type="dcterms:W3CDTF">2020-03-10T05:58:19Z</dcterms:modified>
</cp:coreProperties>
</file>