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1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C54D4F-7E35-44E4-9A67-4D417B128D18}" v="13" dt="2024-09-29T19:01:27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40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dicato dos Fazendários do Município do Recife Afrem Sindical" userId="1985771f91ec5f0f" providerId="LiveId" clId="{8DC54D4F-7E35-44E4-9A67-4D417B128D18}"/>
    <pc:docChg chg="undo custSel modSld">
      <pc:chgData name="Sindicato dos Fazendários do Município do Recife Afrem Sindical" userId="1985771f91ec5f0f" providerId="LiveId" clId="{8DC54D4F-7E35-44E4-9A67-4D417B128D18}" dt="2024-09-29T19:01:27.439" v="176"/>
      <pc:docMkLst>
        <pc:docMk/>
      </pc:docMkLst>
      <pc:sldChg chg="modSp mod">
        <pc:chgData name="Sindicato dos Fazendários do Município do Recife Afrem Sindical" userId="1985771f91ec5f0f" providerId="LiveId" clId="{8DC54D4F-7E35-44E4-9A67-4D417B128D18}" dt="2024-09-29T14:47:24.461" v="26" actId="20577"/>
        <pc:sldMkLst>
          <pc:docMk/>
          <pc:sldMk cId="3491481221" sldId="257"/>
        </pc:sldMkLst>
        <pc:spChg chg="mod">
          <ac:chgData name="Sindicato dos Fazendários do Município do Recife Afrem Sindical" userId="1985771f91ec5f0f" providerId="LiveId" clId="{8DC54D4F-7E35-44E4-9A67-4D417B128D18}" dt="2024-09-29T14:47:24.461" v="26" actId="20577"/>
          <ac:spMkLst>
            <pc:docMk/>
            <pc:sldMk cId="3491481221" sldId="257"/>
            <ac:spMk id="3" creationId="{908C5132-0868-287F-4320-728A7D40DC8F}"/>
          </ac:spMkLst>
        </pc:spChg>
      </pc:sldChg>
      <pc:sldChg chg="modSp mod">
        <pc:chgData name="Sindicato dos Fazendários do Município do Recife Afrem Sindical" userId="1985771f91ec5f0f" providerId="LiveId" clId="{8DC54D4F-7E35-44E4-9A67-4D417B128D18}" dt="2024-09-29T14:54:56.963" v="92" actId="20577"/>
        <pc:sldMkLst>
          <pc:docMk/>
          <pc:sldMk cId="1282559179" sldId="258"/>
        </pc:sldMkLst>
        <pc:spChg chg="mod">
          <ac:chgData name="Sindicato dos Fazendários do Município do Recife Afrem Sindical" userId="1985771f91ec5f0f" providerId="LiveId" clId="{8DC54D4F-7E35-44E4-9A67-4D417B128D18}" dt="2024-09-29T14:54:56.963" v="92" actId="20577"/>
          <ac:spMkLst>
            <pc:docMk/>
            <pc:sldMk cId="1282559179" sldId="258"/>
            <ac:spMk id="3" creationId="{346FD2DB-B203-56CE-B920-29B4F3243C21}"/>
          </ac:spMkLst>
        </pc:spChg>
      </pc:sldChg>
      <pc:sldChg chg="modAnim">
        <pc:chgData name="Sindicato dos Fazendários do Município do Recife Afrem Sindical" userId="1985771f91ec5f0f" providerId="LiveId" clId="{8DC54D4F-7E35-44E4-9A67-4D417B128D18}" dt="2024-09-29T14:24:48.429" v="24"/>
        <pc:sldMkLst>
          <pc:docMk/>
          <pc:sldMk cId="1005398321" sldId="260"/>
        </pc:sldMkLst>
      </pc:sldChg>
      <pc:sldChg chg="addSp modSp mod modAnim">
        <pc:chgData name="Sindicato dos Fazendários do Município do Recife Afrem Sindical" userId="1985771f91ec5f0f" providerId="LiveId" clId="{8DC54D4F-7E35-44E4-9A67-4D417B128D18}" dt="2024-09-29T19:01:27.439" v="176"/>
        <pc:sldMkLst>
          <pc:docMk/>
          <pc:sldMk cId="3778952789" sldId="261"/>
        </pc:sldMkLst>
        <pc:spChg chg="add mod">
          <ac:chgData name="Sindicato dos Fazendários do Município do Recife Afrem Sindical" userId="1985771f91ec5f0f" providerId="LiveId" clId="{8DC54D4F-7E35-44E4-9A67-4D417B128D18}" dt="2024-09-29T14:50:02.589" v="33" actId="1582"/>
          <ac:spMkLst>
            <pc:docMk/>
            <pc:sldMk cId="3778952789" sldId="261"/>
            <ac:spMk id="3" creationId="{C2EE1CD4-96A1-301B-00D1-89C23B23FF29}"/>
          </ac:spMkLst>
        </pc:spChg>
        <pc:spChg chg="add mod">
          <ac:chgData name="Sindicato dos Fazendários do Município do Recife Afrem Sindical" userId="1985771f91ec5f0f" providerId="LiveId" clId="{8DC54D4F-7E35-44E4-9A67-4D417B128D18}" dt="2024-09-29T19:01:05.479" v="174" actId="164"/>
          <ac:spMkLst>
            <pc:docMk/>
            <pc:sldMk cId="3778952789" sldId="261"/>
            <ac:spMk id="4" creationId="{FD0AE3A9-DF55-7D1C-1B60-44ADD7F3DEE4}"/>
          </ac:spMkLst>
        </pc:spChg>
        <pc:spChg chg="add mod">
          <ac:chgData name="Sindicato dos Fazendários do Município do Recife Afrem Sindical" userId="1985771f91ec5f0f" providerId="LiveId" clId="{8DC54D4F-7E35-44E4-9A67-4D417B128D18}" dt="2024-09-29T14:51:07.742" v="89" actId="1076"/>
          <ac:spMkLst>
            <pc:docMk/>
            <pc:sldMk cId="3778952789" sldId="261"/>
            <ac:spMk id="6" creationId="{E1B39952-19B9-3F42-BCFE-9359DA5FE3A3}"/>
          </ac:spMkLst>
        </pc:spChg>
        <pc:grpChg chg="add mod">
          <ac:chgData name="Sindicato dos Fazendários do Município do Recife Afrem Sindical" userId="1985771f91ec5f0f" providerId="LiveId" clId="{8DC54D4F-7E35-44E4-9A67-4D417B128D18}" dt="2024-09-29T19:01:05.479" v="174" actId="164"/>
          <ac:grpSpMkLst>
            <pc:docMk/>
            <pc:sldMk cId="3778952789" sldId="261"/>
            <ac:grpSpMk id="8" creationId="{CBEB049D-3598-FC8A-7709-4546B3537703}"/>
          </ac:grpSpMkLst>
        </pc:grpChg>
        <pc:picChg chg="mod">
          <ac:chgData name="Sindicato dos Fazendários do Município do Recife Afrem Sindical" userId="1985771f91ec5f0f" providerId="LiveId" clId="{8DC54D4F-7E35-44E4-9A67-4D417B128D18}" dt="2024-09-29T19:01:05.479" v="174" actId="164"/>
          <ac:picMkLst>
            <pc:docMk/>
            <pc:sldMk cId="3778952789" sldId="261"/>
            <ac:picMk id="14" creationId="{50033C70-2509-B641-BF29-E02DEFF13F78}"/>
          </ac:picMkLst>
        </pc:picChg>
        <pc:cxnChg chg="add">
          <ac:chgData name="Sindicato dos Fazendários do Município do Recife Afrem Sindical" userId="1985771f91ec5f0f" providerId="LiveId" clId="{8DC54D4F-7E35-44E4-9A67-4D417B128D18}" dt="2024-09-29T14:50:24.345" v="34" actId="11529"/>
          <ac:cxnSpMkLst>
            <pc:docMk/>
            <pc:sldMk cId="3778952789" sldId="261"/>
            <ac:cxnSpMk id="5" creationId="{CEA16F57-F1C4-FDA3-C5BB-DEAF6BC42F8F}"/>
          </ac:cxnSpMkLst>
        </pc:cxnChg>
      </pc:sldChg>
      <pc:sldChg chg="modSp mod">
        <pc:chgData name="Sindicato dos Fazendários do Município do Recife Afrem Sindical" userId="1985771f91ec5f0f" providerId="LiveId" clId="{8DC54D4F-7E35-44E4-9A67-4D417B128D18}" dt="2024-09-29T14:53:33.794" v="91" actId="20577"/>
        <pc:sldMkLst>
          <pc:docMk/>
          <pc:sldMk cId="1399858913" sldId="262"/>
        </pc:sldMkLst>
        <pc:spChg chg="mod">
          <ac:chgData name="Sindicato dos Fazendários do Município do Recife Afrem Sindical" userId="1985771f91ec5f0f" providerId="LiveId" clId="{8DC54D4F-7E35-44E4-9A67-4D417B128D18}" dt="2024-09-29T14:53:33.794" v="91" actId="20577"/>
          <ac:spMkLst>
            <pc:docMk/>
            <pc:sldMk cId="1399858913" sldId="262"/>
            <ac:spMk id="3" creationId="{429425A3-416E-0570-1C89-CF19292C7048}"/>
          </ac:spMkLst>
        </pc:spChg>
      </pc:sldChg>
      <pc:sldChg chg="addSp delSp modSp mod">
        <pc:chgData name="Sindicato dos Fazendários do Município do Recife Afrem Sindical" userId="1985771f91ec5f0f" providerId="LiveId" clId="{8DC54D4F-7E35-44E4-9A67-4D417B128D18}" dt="2024-09-29T15:08:11.169" v="159" actId="20577"/>
        <pc:sldMkLst>
          <pc:docMk/>
          <pc:sldMk cId="4073309022" sldId="272"/>
        </pc:sldMkLst>
        <pc:spChg chg="add del mod">
          <ac:chgData name="Sindicato dos Fazendários do Município do Recife Afrem Sindical" userId="1985771f91ec5f0f" providerId="LiveId" clId="{8DC54D4F-7E35-44E4-9A67-4D417B128D18}" dt="2024-09-29T15:08:11.169" v="159" actId="20577"/>
          <ac:spMkLst>
            <pc:docMk/>
            <pc:sldMk cId="4073309022" sldId="272"/>
            <ac:spMk id="3" creationId="{27D27E47-5EB6-B674-E67E-55F7558F70D5}"/>
          </ac:spMkLst>
        </pc:spChg>
        <pc:spChg chg="add del mod">
          <ac:chgData name="Sindicato dos Fazendários do Município do Recife Afrem Sindical" userId="1985771f91ec5f0f" providerId="LiveId" clId="{8DC54D4F-7E35-44E4-9A67-4D417B128D18}" dt="2024-09-29T15:06:57.291" v="102" actId="478"/>
          <ac:spMkLst>
            <pc:docMk/>
            <pc:sldMk cId="4073309022" sldId="272"/>
            <ac:spMk id="5" creationId="{B49FDC81-E4A2-B9C5-212B-C857203E16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4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27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8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7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8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7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4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4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0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6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9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187B58-3857-4454-9C70-EFB475976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nceito de ideia de lâmpada">
            <a:extLst>
              <a:ext uri="{FF2B5EF4-FFF2-40B4-BE49-F238E27FC236}">
                <a16:creationId xmlns:a16="http://schemas.microsoft.com/office/drawing/2014/main" id="{28C67A60-7372-89A8-9650-F31854369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C5418A4-3935-49EA-B51C-5DDCBFAA3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8056" y="2813365"/>
            <a:ext cx="7450687" cy="3406460"/>
          </a:xfrm>
          <a:custGeom>
            <a:avLst/>
            <a:gdLst>
              <a:gd name="connsiteX0" fmla="*/ 6457914 w 7450687"/>
              <a:gd name="connsiteY0" fmla="*/ 0 h 3406460"/>
              <a:gd name="connsiteX1" fmla="*/ 6844288 w 7450687"/>
              <a:gd name="connsiteY1" fmla="*/ 233492 h 3406460"/>
              <a:gd name="connsiteX2" fmla="*/ 7386323 w 7450687"/>
              <a:gd name="connsiteY2" fmla="*/ 717155 h 3406460"/>
              <a:gd name="connsiteX3" fmla="*/ 7430798 w 7450687"/>
              <a:gd name="connsiteY3" fmla="*/ 1809564 h 3406460"/>
              <a:gd name="connsiteX4" fmla="*/ 7013848 w 7450687"/>
              <a:gd name="connsiteY4" fmla="*/ 3104890 h 3406460"/>
              <a:gd name="connsiteX5" fmla="*/ 6569101 w 7450687"/>
              <a:gd name="connsiteY5" fmla="*/ 3402314 h 3406460"/>
              <a:gd name="connsiteX6" fmla="*/ 3683807 w 7450687"/>
              <a:gd name="connsiteY6" fmla="*/ 3341162 h 3406460"/>
              <a:gd name="connsiteX7" fmla="*/ 1704683 w 7450687"/>
              <a:gd name="connsiteY7" fmla="*/ 2860279 h 3406460"/>
              <a:gd name="connsiteX8" fmla="*/ 2010446 w 7450687"/>
              <a:gd name="connsiteY8" fmla="*/ 2801907 h 3406460"/>
              <a:gd name="connsiteX9" fmla="*/ 1273834 w 7450687"/>
              <a:gd name="connsiteY9" fmla="*/ 2674041 h 3406460"/>
              <a:gd name="connsiteX10" fmla="*/ 1315530 w 7450687"/>
              <a:gd name="connsiteY10" fmla="*/ 2657363 h 3406460"/>
              <a:gd name="connsiteX11" fmla="*/ 1234919 w 7450687"/>
              <a:gd name="connsiteY11" fmla="*/ 2590651 h 3406460"/>
              <a:gd name="connsiteX12" fmla="*/ 904138 w 7450687"/>
              <a:gd name="connsiteY12" fmla="*/ 2485024 h 3406460"/>
              <a:gd name="connsiteX13" fmla="*/ 1315530 w 7450687"/>
              <a:gd name="connsiteY13" fmla="*/ 2307126 h 3406460"/>
              <a:gd name="connsiteX14" fmla="*/ 851326 w 7450687"/>
              <a:gd name="connsiteY14" fmla="*/ 2065294 h 3406460"/>
              <a:gd name="connsiteX15" fmla="*/ 615053 w 7450687"/>
              <a:gd name="connsiteY15" fmla="*/ 2006921 h 3406460"/>
              <a:gd name="connsiteX16" fmla="*/ 1393361 w 7450687"/>
              <a:gd name="connsiteY16" fmla="*/ 1703937 h 3406460"/>
              <a:gd name="connsiteX17" fmla="*/ 131391 w 7450687"/>
              <a:gd name="connsiteY17" fmla="*/ 1553835 h 3406460"/>
              <a:gd name="connsiteX18" fmla="*/ 234239 w 7450687"/>
              <a:gd name="connsiteY18" fmla="*/ 1492682 h 3406460"/>
              <a:gd name="connsiteX19" fmla="*/ 1018105 w 7450687"/>
              <a:gd name="connsiteY19" fmla="*/ 1509360 h 3406460"/>
              <a:gd name="connsiteX20" fmla="*/ 1148750 w 7450687"/>
              <a:gd name="connsiteY20" fmla="*/ 1462106 h 3406460"/>
              <a:gd name="connsiteX21" fmla="*/ 1018105 w 7450687"/>
              <a:gd name="connsiteY21" fmla="*/ 1387055 h 3406460"/>
              <a:gd name="connsiteX22" fmla="*/ 509426 w 7450687"/>
              <a:gd name="connsiteY22" fmla="*/ 1331461 h 3406460"/>
              <a:gd name="connsiteX23" fmla="*/ 376002 w 7450687"/>
              <a:gd name="connsiteY23" fmla="*/ 1206376 h 3406460"/>
              <a:gd name="connsiteX24" fmla="*/ 150849 w 7450687"/>
              <a:gd name="connsiteY24" fmla="*/ 1061833 h 3406460"/>
              <a:gd name="connsiteX25" fmla="*/ 306510 w 7450687"/>
              <a:gd name="connsiteY25" fmla="*/ 942308 h 3406460"/>
              <a:gd name="connsiteX26" fmla="*/ 53560 w 7450687"/>
              <a:gd name="connsiteY26" fmla="*/ 764409 h 3406460"/>
              <a:gd name="connsiteX27" fmla="*/ 125832 w 7450687"/>
              <a:gd name="connsiteY27" fmla="*/ 530917 h 3406460"/>
              <a:gd name="connsiteX28" fmla="*/ 551121 w 7450687"/>
              <a:gd name="connsiteY28" fmla="*/ 475324 h 3406460"/>
              <a:gd name="connsiteX29" fmla="*/ 1120952 w 7450687"/>
              <a:gd name="connsiteY29" fmla="*/ 394713 h 3406460"/>
              <a:gd name="connsiteX30" fmla="*/ 1693564 w 7450687"/>
              <a:gd name="connsiteY30" fmla="*/ 325221 h 3406460"/>
              <a:gd name="connsiteX31" fmla="*/ 2266175 w 7450687"/>
              <a:gd name="connsiteY31" fmla="*/ 325221 h 3406460"/>
              <a:gd name="connsiteX32" fmla="*/ 2430177 w 7450687"/>
              <a:gd name="connsiteY32" fmla="*/ 330781 h 3406460"/>
              <a:gd name="connsiteX33" fmla="*/ 2432956 w 7450687"/>
              <a:gd name="connsiteY33" fmla="*/ 330781 h 3406460"/>
              <a:gd name="connsiteX34" fmla="*/ 3144551 w 7450687"/>
              <a:gd name="connsiteY34" fmla="*/ 355798 h 3406460"/>
              <a:gd name="connsiteX35" fmla="*/ 3408619 w 7450687"/>
              <a:gd name="connsiteY35" fmla="*/ 358577 h 3406460"/>
              <a:gd name="connsiteX36" fmla="*/ 3981231 w 7450687"/>
              <a:gd name="connsiteY36" fmla="*/ 361357 h 3406460"/>
              <a:gd name="connsiteX37" fmla="*/ 4551063 w 7450687"/>
              <a:gd name="connsiteY37" fmla="*/ 350238 h 3406460"/>
              <a:gd name="connsiteX38" fmla="*/ 5129233 w 7450687"/>
              <a:gd name="connsiteY38" fmla="*/ 316882 h 3406460"/>
              <a:gd name="connsiteX39" fmla="*/ 5699065 w 7450687"/>
              <a:gd name="connsiteY39" fmla="*/ 272407 h 3406460"/>
              <a:gd name="connsiteX40" fmla="*/ 6063202 w 7450687"/>
              <a:gd name="connsiteY40" fmla="*/ 172339 h 3406460"/>
              <a:gd name="connsiteX41" fmla="*/ 6457914 w 7450687"/>
              <a:gd name="connsiteY41" fmla="*/ 0 h 340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450687" h="3406460">
                <a:moveTo>
                  <a:pt x="6457914" y="0"/>
                </a:moveTo>
                <a:cubicBezTo>
                  <a:pt x="6560763" y="125085"/>
                  <a:pt x="6713644" y="161221"/>
                  <a:pt x="6844288" y="233492"/>
                </a:cubicBezTo>
                <a:cubicBezTo>
                  <a:pt x="6972153" y="289086"/>
                  <a:pt x="7336289" y="611527"/>
                  <a:pt x="7386323" y="717155"/>
                </a:cubicBezTo>
                <a:cubicBezTo>
                  <a:pt x="7475273" y="900613"/>
                  <a:pt x="7453035" y="1573293"/>
                  <a:pt x="7430798" y="1809564"/>
                </a:cubicBezTo>
                <a:cubicBezTo>
                  <a:pt x="7347408" y="2398855"/>
                  <a:pt x="7041645" y="3077093"/>
                  <a:pt x="7013848" y="3104890"/>
                </a:cubicBezTo>
                <a:cubicBezTo>
                  <a:pt x="6924899" y="3085432"/>
                  <a:pt x="6721983" y="3391196"/>
                  <a:pt x="6569101" y="3402314"/>
                </a:cubicBezTo>
                <a:cubicBezTo>
                  <a:pt x="6407881" y="3413434"/>
                  <a:pt x="4039604" y="3405095"/>
                  <a:pt x="3683807" y="3341162"/>
                </a:cubicBezTo>
                <a:cubicBezTo>
                  <a:pt x="1749158" y="2988144"/>
                  <a:pt x="1704683" y="2860279"/>
                  <a:pt x="1704683" y="2860279"/>
                </a:cubicBezTo>
                <a:cubicBezTo>
                  <a:pt x="1704683" y="2860279"/>
                  <a:pt x="1910378" y="2835262"/>
                  <a:pt x="2010446" y="2801907"/>
                </a:cubicBezTo>
                <a:cubicBezTo>
                  <a:pt x="1865904" y="2799126"/>
                  <a:pt x="1296072" y="2693500"/>
                  <a:pt x="1273834" y="2674041"/>
                </a:cubicBezTo>
                <a:cubicBezTo>
                  <a:pt x="1284954" y="2668482"/>
                  <a:pt x="1301632" y="2662923"/>
                  <a:pt x="1315530" y="2657363"/>
                </a:cubicBezTo>
                <a:cubicBezTo>
                  <a:pt x="1284954" y="2640686"/>
                  <a:pt x="1259936" y="2621228"/>
                  <a:pt x="1234919" y="2590651"/>
                </a:cubicBezTo>
                <a:cubicBezTo>
                  <a:pt x="1154309" y="2487804"/>
                  <a:pt x="1018105" y="2523940"/>
                  <a:pt x="904138" y="2485024"/>
                </a:cubicBezTo>
                <a:cubicBezTo>
                  <a:pt x="976410" y="2268210"/>
                  <a:pt x="1168208" y="2348820"/>
                  <a:pt x="1315530" y="2307126"/>
                </a:cubicBezTo>
                <a:cubicBezTo>
                  <a:pt x="929156" y="2179260"/>
                  <a:pt x="1004207" y="2112548"/>
                  <a:pt x="851326" y="2065294"/>
                </a:cubicBezTo>
                <a:cubicBezTo>
                  <a:pt x="659528" y="2006921"/>
                  <a:pt x="615053" y="2006921"/>
                  <a:pt x="615053" y="2006921"/>
                </a:cubicBezTo>
                <a:cubicBezTo>
                  <a:pt x="840206" y="1829023"/>
                  <a:pt x="1109834" y="2020820"/>
                  <a:pt x="1393361" y="1703937"/>
                </a:cubicBezTo>
                <a:cubicBezTo>
                  <a:pt x="1120952" y="1659463"/>
                  <a:pt x="306510" y="1637225"/>
                  <a:pt x="131391" y="1553835"/>
                </a:cubicBezTo>
                <a:cubicBezTo>
                  <a:pt x="198103" y="1584411"/>
                  <a:pt x="203663" y="1492682"/>
                  <a:pt x="234239" y="1492682"/>
                </a:cubicBezTo>
                <a:cubicBezTo>
                  <a:pt x="492748" y="1489903"/>
                  <a:pt x="756816" y="1542717"/>
                  <a:pt x="1018105" y="1509360"/>
                </a:cubicBezTo>
                <a:cubicBezTo>
                  <a:pt x="1065359" y="1506581"/>
                  <a:pt x="1140411" y="1531597"/>
                  <a:pt x="1148750" y="1462106"/>
                </a:cubicBezTo>
                <a:cubicBezTo>
                  <a:pt x="1157088" y="1375936"/>
                  <a:pt x="1059800" y="1395394"/>
                  <a:pt x="1018105" y="1387055"/>
                </a:cubicBezTo>
                <a:cubicBezTo>
                  <a:pt x="848545" y="1359258"/>
                  <a:pt x="681766" y="1348140"/>
                  <a:pt x="509426" y="1331461"/>
                </a:cubicBezTo>
                <a:cubicBezTo>
                  <a:pt x="437155" y="1323122"/>
                  <a:pt x="348206" y="1339800"/>
                  <a:pt x="376002" y="1206376"/>
                </a:cubicBezTo>
                <a:cubicBezTo>
                  <a:pt x="353764" y="1078512"/>
                  <a:pt x="220341" y="1122986"/>
                  <a:pt x="150849" y="1061833"/>
                </a:cubicBezTo>
                <a:cubicBezTo>
                  <a:pt x="184205" y="989562"/>
                  <a:pt x="278714" y="1039597"/>
                  <a:pt x="306510" y="942308"/>
                </a:cubicBezTo>
                <a:cubicBezTo>
                  <a:pt x="173086" y="972884"/>
                  <a:pt x="186985" y="761630"/>
                  <a:pt x="53560" y="764409"/>
                </a:cubicBezTo>
                <a:cubicBezTo>
                  <a:pt x="-57626" y="639324"/>
                  <a:pt x="22984" y="578171"/>
                  <a:pt x="125832" y="530917"/>
                </a:cubicBezTo>
                <a:cubicBezTo>
                  <a:pt x="259256" y="472544"/>
                  <a:pt x="406578" y="486442"/>
                  <a:pt x="551121" y="475324"/>
                </a:cubicBezTo>
                <a:cubicBezTo>
                  <a:pt x="742919" y="450306"/>
                  <a:pt x="926376" y="391934"/>
                  <a:pt x="1120952" y="394713"/>
                </a:cubicBezTo>
                <a:cubicBezTo>
                  <a:pt x="1304411" y="336340"/>
                  <a:pt x="1507326" y="400272"/>
                  <a:pt x="1693564" y="325221"/>
                </a:cubicBezTo>
                <a:cubicBezTo>
                  <a:pt x="1882582" y="325221"/>
                  <a:pt x="2074379" y="325221"/>
                  <a:pt x="2266175" y="325221"/>
                </a:cubicBezTo>
                <a:cubicBezTo>
                  <a:pt x="2321770" y="328001"/>
                  <a:pt x="2374582" y="328001"/>
                  <a:pt x="2430177" y="330781"/>
                </a:cubicBezTo>
                <a:cubicBezTo>
                  <a:pt x="2430177" y="330781"/>
                  <a:pt x="2432956" y="330781"/>
                  <a:pt x="2432956" y="330781"/>
                </a:cubicBezTo>
                <a:cubicBezTo>
                  <a:pt x="2672008" y="339120"/>
                  <a:pt x="2908279" y="344679"/>
                  <a:pt x="3144551" y="355798"/>
                </a:cubicBezTo>
                <a:cubicBezTo>
                  <a:pt x="3233500" y="355798"/>
                  <a:pt x="3319670" y="358577"/>
                  <a:pt x="3408619" y="358577"/>
                </a:cubicBezTo>
                <a:cubicBezTo>
                  <a:pt x="3597637" y="372475"/>
                  <a:pt x="3789434" y="380814"/>
                  <a:pt x="3981231" y="361357"/>
                </a:cubicBezTo>
                <a:cubicBezTo>
                  <a:pt x="4173028" y="378035"/>
                  <a:pt x="4359266" y="366917"/>
                  <a:pt x="4551063" y="350238"/>
                </a:cubicBezTo>
                <a:cubicBezTo>
                  <a:pt x="4745639" y="369696"/>
                  <a:pt x="4937437" y="341899"/>
                  <a:pt x="5129233" y="316882"/>
                </a:cubicBezTo>
                <a:cubicBezTo>
                  <a:pt x="5321031" y="328001"/>
                  <a:pt x="5512828" y="328001"/>
                  <a:pt x="5699065" y="272407"/>
                </a:cubicBezTo>
                <a:cubicBezTo>
                  <a:pt x="5840829" y="333560"/>
                  <a:pt x="5910321" y="133424"/>
                  <a:pt x="6063202" y="172339"/>
                </a:cubicBezTo>
                <a:cubicBezTo>
                  <a:pt x="6216084" y="214035"/>
                  <a:pt x="6324491" y="55593"/>
                  <a:pt x="6457914" y="0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CA9D47-1C2C-B063-CD13-C2F76EAFF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8200" y="640791"/>
            <a:ext cx="6455229" cy="1341624"/>
          </a:xfrm>
        </p:spPr>
        <p:txBody>
          <a:bodyPr anchor="b">
            <a:normAutofit/>
          </a:bodyPr>
          <a:lstStyle/>
          <a:p>
            <a:r>
              <a:rPr lang="pt-BR" sz="4000" dirty="0">
                <a:latin typeface="Arial Black" panose="020B0A04020102020204" pitchFamily="34" charset="0"/>
              </a:rPr>
              <a:t>Transição: PLP 108/24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2E700B-BC7F-2389-A188-F7BC1E80A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2600" y="3552284"/>
            <a:ext cx="5024968" cy="646785"/>
          </a:xfrm>
        </p:spPr>
        <p:txBody>
          <a:bodyPr>
            <a:normAutofit/>
          </a:bodyPr>
          <a:lstStyle/>
          <a:p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Art´s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130 e 131</a:t>
            </a:r>
          </a:p>
        </p:txBody>
      </p:sp>
    </p:spTree>
    <p:extLst>
      <p:ext uri="{BB962C8B-B14F-4D97-AF65-F5344CB8AC3E}">
        <p14:creationId xmlns:p14="http://schemas.microsoft.com/office/powerpoint/2010/main" val="193822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A4CDE-02E3-2378-5B94-EF2CEE64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Transição ICMS/ISS -&gt; IBS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8C5132-0868-287F-4320-728A7D40D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5205549"/>
          </a:xfrm>
        </p:spPr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suavizar a mudança do critério de partilha de receita do modelo atual (origem: produção) para o destino (consumo).</a:t>
            </a: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PERÍODO: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2029 a 2077-&gt; extinção do modelo atual 2029 a 2032.</a:t>
            </a: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FORMA: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partilha do IBS retido (90%, 88%,...2%,0%), conforme coeficiente de participação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 de cada ente (Estado, DF e Município), definido por uma receita média do período de arrecadação (ICMS e ISS) de 2019 a 2026 (Senado: 2024 a 2028).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8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6D0F2-C0BD-BBB6-EF9F-AC03C087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Importância da transição - Municípios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6FD2DB-B203-56CE-B920-29B4F3243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Maior impacto nos Municípios, a redistribuição de receitas (≈ 2 X Estados).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Mais de 1 mil Municípios perdem receitas (14 capitais).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Maiores perdas percentuais de receita (ISS + cota ICMS -&gt; IBS-M + cota IBS-E).</a:t>
            </a:r>
          </a:p>
        </p:txBody>
      </p:sp>
    </p:spTree>
    <p:extLst>
      <p:ext uri="{BB962C8B-B14F-4D97-AF65-F5344CB8AC3E}">
        <p14:creationId xmlns:p14="http://schemas.microsoft.com/office/powerpoint/2010/main" val="128255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C867835-A917-4A2B-8424-3AFAF7436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344152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rgbClr val="E16D2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9DDF3B-90B2-4FB9-6C5F-E8E06D414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87" y="2248263"/>
            <a:ext cx="3768917" cy="16061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EVOLUÇÃO ICMS X ISS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5997948-0A6D-E532-9C9E-26D56A907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879" y="804183"/>
            <a:ext cx="5143500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33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24CD6-F553-AF82-1595-AED2D717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CP X PARTILHA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41B1CD9-3D70-E8E6-DF9D-78309E6E3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793" y="1963963"/>
            <a:ext cx="4889500" cy="31750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0FF624C9-49D3-8D7E-E839-A568E1465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7594" y="1996622"/>
            <a:ext cx="4279900" cy="317500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FA8F653F-D355-CF88-95E3-E65C3E280FEF}"/>
              </a:ext>
            </a:extLst>
          </p:cNvPr>
          <p:cNvSpPr txBox="1"/>
          <p:nvPr/>
        </p:nvSpPr>
        <p:spPr>
          <a:xfrm>
            <a:off x="1926771" y="1513114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DEFINIÇÃO DO CP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87DE9C7-BC82-2ADB-805E-19048EE0B6C0}"/>
              </a:ext>
            </a:extLst>
          </p:cNvPr>
          <p:cNvSpPr txBox="1"/>
          <p:nvPr/>
        </p:nvSpPr>
        <p:spPr>
          <a:xfrm>
            <a:off x="8186057" y="1524000"/>
            <a:ext cx="2343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PARTILHA PELO CP</a:t>
            </a:r>
          </a:p>
        </p:txBody>
      </p:sp>
      <p:sp>
        <p:nvSpPr>
          <p:cNvPr id="17" name="Seta: Curva para Cima 16">
            <a:extLst>
              <a:ext uri="{FF2B5EF4-FFF2-40B4-BE49-F238E27FC236}">
                <a16:creationId xmlns:a16="http://schemas.microsoft.com/office/drawing/2014/main" id="{636C0F82-760A-BDAB-2780-47DAF608BBA1}"/>
              </a:ext>
            </a:extLst>
          </p:cNvPr>
          <p:cNvSpPr/>
          <p:nvPr/>
        </p:nvSpPr>
        <p:spPr>
          <a:xfrm>
            <a:off x="1045029" y="2438400"/>
            <a:ext cx="6607628" cy="914400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75086305-C018-DDB4-CE07-B4D9DF98D770}"/>
              </a:ext>
            </a:extLst>
          </p:cNvPr>
          <p:cNvSpPr txBox="1"/>
          <p:nvPr/>
        </p:nvSpPr>
        <p:spPr>
          <a:xfrm>
            <a:off x="3537857" y="2819399"/>
            <a:ext cx="1490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10 ANOS</a:t>
            </a:r>
          </a:p>
        </p:txBody>
      </p:sp>
      <p:sp>
        <p:nvSpPr>
          <p:cNvPr id="20" name="Seta: para Cima 19">
            <a:extLst>
              <a:ext uri="{FF2B5EF4-FFF2-40B4-BE49-F238E27FC236}">
                <a16:creationId xmlns:a16="http://schemas.microsoft.com/office/drawing/2014/main" id="{8F2A31D0-70C3-B898-5CDA-961CE19DF361}"/>
              </a:ext>
            </a:extLst>
          </p:cNvPr>
          <p:cNvSpPr/>
          <p:nvPr/>
        </p:nvSpPr>
        <p:spPr>
          <a:xfrm>
            <a:off x="9699171" y="2373086"/>
            <a:ext cx="283029" cy="47897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9D8007E-99C3-7E11-12ED-8C495259D6DA}"/>
              </a:ext>
            </a:extLst>
          </p:cNvPr>
          <p:cNvSpPr txBox="1"/>
          <p:nvPr/>
        </p:nvSpPr>
        <p:spPr>
          <a:xfrm>
            <a:off x="8425543" y="2873828"/>
            <a:ext cx="2864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FIM do ICMS e ISS</a:t>
            </a: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A3F8FD5E-68A3-8D89-75C3-24ADA79C7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600" y="4031796"/>
            <a:ext cx="5951400" cy="2020661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80D6EA33-9AB4-34BC-A098-60F8B3A2C6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0317" y="3520621"/>
            <a:ext cx="3983731" cy="1171121"/>
          </a:xfrm>
          <a:prstGeom prst="rect">
            <a:avLst/>
          </a:prstGeom>
        </p:spPr>
      </p:pic>
      <p:sp>
        <p:nvSpPr>
          <p:cNvPr id="33" name="Elipse 32">
            <a:extLst>
              <a:ext uri="{FF2B5EF4-FFF2-40B4-BE49-F238E27FC236}">
                <a16:creationId xmlns:a16="http://schemas.microsoft.com/office/drawing/2014/main" id="{5D1A3E80-7DCB-5A29-EB43-2F3905B037D4}"/>
              </a:ext>
            </a:extLst>
          </p:cNvPr>
          <p:cNvSpPr/>
          <p:nvPr/>
        </p:nvSpPr>
        <p:spPr>
          <a:xfrm>
            <a:off x="5138057" y="5660571"/>
            <a:ext cx="957943" cy="43542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17CFCA00-5EC3-4643-9C7A-5C154FF500B4}"/>
              </a:ext>
            </a:extLst>
          </p:cNvPr>
          <p:cNvCxnSpPr>
            <a:stCxn id="33" idx="6"/>
          </p:cNvCxnSpPr>
          <p:nvPr/>
        </p:nvCxnSpPr>
        <p:spPr>
          <a:xfrm flipV="1">
            <a:off x="6096000" y="4757057"/>
            <a:ext cx="4550229" cy="1121229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A7D94778-C70F-FF30-174B-9AEFA11BE086}"/>
              </a:ext>
            </a:extLst>
          </p:cNvPr>
          <p:cNvSpPr txBox="1"/>
          <p:nvPr/>
        </p:nvSpPr>
        <p:spPr>
          <a:xfrm>
            <a:off x="7979228" y="5431971"/>
            <a:ext cx="2411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PERDA: 1,3 %</a:t>
            </a:r>
          </a:p>
        </p:txBody>
      </p:sp>
    </p:spTree>
    <p:extLst>
      <p:ext uri="{BB962C8B-B14F-4D97-AF65-F5344CB8AC3E}">
        <p14:creationId xmlns:p14="http://schemas.microsoft.com/office/powerpoint/2010/main" val="100539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20" grpId="0" animBg="1"/>
      <p:bldP spid="21" grpId="0"/>
      <p:bldP spid="33" grpId="0" animBg="1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B34AB-B8A7-B4D2-3CC4-7E5ED5EAD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Projeções ICMS, ISS e CP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9232938-4F59-8E98-8A4C-28F37272964A}"/>
              </a:ext>
            </a:extLst>
          </p:cNvPr>
          <p:cNvSpPr txBox="1"/>
          <p:nvPr/>
        </p:nvSpPr>
        <p:spPr>
          <a:xfrm>
            <a:off x="9588402" y="6550223"/>
            <a:ext cx="2603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Dados R$ 1 Bi para DEZ/2023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E6E3AE2-6B49-2573-ED45-6F8AE3957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18" y="1538868"/>
            <a:ext cx="11853564" cy="166137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9785D89A-746B-FB6F-71D8-EE4004980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0915" y="3429000"/>
            <a:ext cx="1988985" cy="986341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E92367F0-21AB-A476-887B-9E58C45FAB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4399" y="6390810"/>
            <a:ext cx="3029656" cy="467190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B4F85874-0B78-1F4B-A36A-A700A5C56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014" y="4137104"/>
            <a:ext cx="4784327" cy="2720896"/>
          </a:xfrm>
          <a:prstGeom prst="rect">
            <a:avLst/>
          </a:prstGeom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id="{C2EE1CD4-96A1-301B-00D1-89C23B23FF29}"/>
              </a:ext>
            </a:extLst>
          </p:cNvPr>
          <p:cNvSpPr/>
          <p:nvPr/>
        </p:nvSpPr>
        <p:spPr>
          <a:xfrm>
            <a:off x="4550229" y="1436916"/>
            <a:ext cx="653143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id="{CEA16F57-F1C4-FDA3-C5BB-DEAF6BC42F8F}"/>
              </a:ext>
            </a:extLst>
          </p:cNvPr>
          <p:cNvCxnSpPr>
            <a:stCxn id="3" idx="7"/>
          </p:cNvCxnSpPr>
          <p:nvPr/>
        </p:nvCxnSpPr>
        <p:spPr>
          <a:xfrm>
            <a:off x="5107721" y="1492712"/>
            <a:ext cx="1880908" cy="2175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E1B39952-19B9-3F42-BCFE-9359DA5FE3A3}"/>
              </a:ext>
            </a:extLst>
          </p:cNvPr>
          <p:cNvSpPr txBox="1"/>
          <p:nvPr/>
        </p:nvSpPr>
        <p:spPr>
          <a:xfrm>
            <a:off x="5421085" y="3603172"/>
            <a:ext cx="363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Critério Educação (cota ICMS)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CBEB049D-3598-FC8A-7709-4546B3537703}"/>
              </a:ext>
            </a:extLst>
          </p:cNvPr>
          <p:cNvGrpSpPr/>
          <p:nvPr/>
        </p:nvGrpSpPr>
        <p:grpSpPr>
          <a:xfrm>
            <a:off x="2425869" y="3112971"/>
            <a:ext cx="2844941" cy="879166"/>
            <a:chOff x="2425869" y="3112971"/>
            <a:chExt cx="2844941" cy="879166"/>
          </a:xfrm>
        </p:grpSpPr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50033C70-2509-B641-BF29-E02DEFF13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25869" y="3112971"/>
              <a:ext cx="2844941" cy="879166"/>
            </a:xfrm>
            <a:prstGeom prst="rect">
              <a:avLst/>
            </a:prstGeom>
          </p:spPr>
        </p:pic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FD0AE3A9-DF55-7D1C-1B60-44ADD7F3DEE4}"/>
                </a:ext>
              </a:extLst>
            </p:cNvPr>
            <p:cNvSpPr txBox="1"/>
            <p:nvPr/>
          </p:nvSpPr>
          <p:spPr>
            <a:xfrm>
              <a:off x="3037114" y="3352799"/>
              <a:ext cx="752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ICMS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895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C780D-EA80-E5CA-3E2E-1AA1F4574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PROPOSTA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9425A3-416E-0570-1C89-CF19292C7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8651"/>
            <a:ext cx="10515600" cy="4160520"/>
          </a:xfrm>
        </p:spPr>
        <p:txBody>
          <a:bodyPr>
            <a:normAutofit lnSpcReduction="10000"/>
          </a:bodyPr>
          <a:lstStyle/>
          <a:p>
            <a:r>
              <a:rPr lang="pt-BR" dirty="0"/>
              <a:t>2029: Receita média 2025, 2026 e 2027 (3 anos anteriores ao antecedente da partilha);</a:t>
            </a:r>
          </a:p>
          <a:p>
            <a:r>
              <a:rPr lang="pt-BR" dirty="0"/>
              <a:t>2030: Receita média 2026, 2027 e 2028 (3 anos anteriores ao antecedente da partilha);</a:t>
            </a:r>
          </a:p>
          <a:p>
            <a:r>
              <a:rPr lang="pt-BR" dirty="0"/>
              <a:t>2031: Receita média 2027, 2028 e 2029 (3 anos anteriores ao antecedente da partilha);</a:t>
            </a:r>
          </a:p>
          <a:p>
            <a:pPr marL="0" indent="0">
              <a:buNone/>
            </a:pPr>
            <a:r>
              <a:rPr lang="pt-BR" dirty="0"/>
              <a:t>............</a:t>
            </a:r>
          </a:p>
          <a:p>
            <a:r>
              <a:rPr lang="pt-BR" dirty="0"/>
              <a:t>2034 em diante: Receita média 2031, 2030 e 2032 (3 anos anteriores ao antecedente da partilha);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985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16BB7-0507-9E4B-F1AB-7C9A14C76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FATURA A SER PAGA PELOS MUNICÍPIO NA RT: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D27E47-5EB6-B674-E67E-55F7558F7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759234"/>
          </a:xfrm>
        </p:spPr>
        <p:txBody>
          <a:bodyPr>
            <a:normAutofit fontScale="92500" lnSpcReduction="2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Perda do seu principal imposto de alto desempenho (ISS: base serviços);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Compras governamentais (PLP 68/24):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- Troca de 30% a 40% da Receita financeira por só contábil ( ≈ R$ 40 bi);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- Financiamento público da educação e saúde municipal vinculado ao Município contribuinte do seu IBS-M ( 9 x alíquota da </a:t>
            </a:r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sociedade);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Perda de R$ 26 bi de participação do montante retido (PLP 108/24). </a:t>
            </a:r>
          </a:p>
        </p:txBody>
      </p:sp>
    </p:spTree>
    <p:extLst>
      <p:ext uri="{BB962C8B-B14F-4D97-AF65-F5344CB8AC3E}">
        <p14:creationId xmlns:p14="http://schemas.microsoft.com/office/powerpoint/2010/main" val="407330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9912A8D-49A2-2924-2FDA-0A849DAD1805}"/>
              </a:ext>
            </a:extLst>
          </p:cNvPr>
          <p:cNvSpPr txBox="1"/>
          <p:nvPr/>
        </p:nvSpPr>
        <p:spPr>
          <a:xfrm>
            <a:off x="3045817" y="4303455"/>
            <a:ext cx="658545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  <a:p>
            <a:pPr algn="ctr"/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FENAFIM">
            <a:extLst>
              <a:ext uri="{FF2B5EF4-FFF2-40B4-BE49-F238E27FC236}">
                <a16:creationId xmlns:a16="http://schemas.microsoft.com/office/drawing/2014/main" id="{1C745F47-0B40-3871-F12A-9C5920785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18" y="5337856"/>
            <a:ext cx="2386044" cy="127175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06FCDE7-EA5E-EC9C-DD96-D4E937EB1C04}"/>
              </a:ext>
            </a:extLst>
          </p:cNvPr>
          <p:cNvSpPr txBox="1"/>
          <p:nvPr/>
        </p:nvSpPr>
        <p:spPr>
          <a:xfrm>
            <a:off x="1271589" y="965642"/>
            <a:ext cx="1011380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pt-BR" sz="4000" dirty="0">
                <a:solidFill>
                  <a:srgbClr val="403E3B"/>
                </a:solidFill>
                <a:latin typeface="Roboto" panose="02000000000000000000" pitchFamily="2" charset="0"/>
              </a:rPr>
              <a:t>Todo médico responsável pede exame recente para tratar seu paciente</a:t>
            </a:r>
            <a:r>
              <a:rPr lang="pt-BR" sz="4000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  <a:t>”</a:t>
            </a:r>
          </a:p>
          <a:p>
            <a:pPr algn="r"/>
            <a:r>
              <a:rPr lang="pt-BR" dirty="0">
                <a:solidFill>
                  <a:srgbClr val="00B0F0"/>
                </a:solidFill>
                <a:latin typeface="Roboto" panose="02000000000000000000" pitchFamily="2" charset="0"/>
              </a:rPr>
              <a:t>FENAFIM</a:t>
            </a:r>
            <a:endParaRPr lang="pt-BR" b="0" i="0" dirty="0">
              <a:solidFill>
                <a:srgbClr val="00B0F0"/>
              </a:solidFill>
              <a:effectLst/>
              <a:latin typeface="Roboto" panose="02000000000000000000" pitchFamily="2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207518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RightStep">
      <a:dk1>
        <a:srgbClr val="000000"/>
      </a:dk1>
      <a:lt1>
        <a:srgbClr val="FFFFFF"/>
      </a:lt1>
      <a:dk2>
        <a:srgbClr val="3B3521"/>
      </a:dk2>
      <a:lt2>
        <a:srgbClr val="E2E6E8"/>
      </a:lt2>
      <a:accent1>
        <a:srgbClr val="E16D2F"/>
      </a:accent1>
      <a:accent2>
        <a:srgbClr val="C39C1B"/>
      </a:accent2>
      <a:accent3>
        <a:srgbClr val="94AD24"/>
      </a:accent3>
      <a:accent4>
        <a:srgbClr val="59B819"/>
      </a:accent4>
      <a:accent5>
        <a:srgbClr val="27BB29"/>
      </a:accent5>
      <a:accent6>
        <a:srgbClr val="1AB95F"/>
      </a:accent6>
      <a:hlink>
        <a:srgbClr val="3C8AB4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</TotalTime>
  <Words>386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Century Gothic</vt:lpstr>
      <vt:lpstr>Roboto</vt:lpstr>
      <vt:lpstr>BrushVTI</vt:lpstr>
      <vt:lpstr>Transição: PLP 108/24 </vt:lpstr>
      <vt:lpstr>Transição ICMS/ISS -&gt; IBS</vt:lpstr>
      <vt:lpstr>Importância da transição - Municípios</vt:lpstr>
      <vt:lpstr>EVOLUÇÃO ICMS X ISS</vt:lpstr>
      <vt:lpstr>CP X PARTILHA</vt:lpstr>
      <vt:lpstr>Projeções ICMS, ISS e CP</vt:lpstr>
      <vt:lpstr>PROPOSTA</vt:lpstr>
      <vt:lpstr>FATURA A SER PAGA PELOS MUNICÍPIO NA RT: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Sindicato dos Fazendários do Município do Recife Afrem Sindical</dc:creator>
  <cp:lastModifiedBy>Sindicato dos Fazendários do Município do Recife Afrem Sindical</cp:lastModifiedBy>
  <cp:revision>1</cp:revision>
  <dcterms:created xsi:type="dcterms:W3CDTF">2024-09-28T18:11:53Z</dcterms:created>
  <dcterms:modified xsi:type="dcterms:W3CDTF">2024-09-29T19:01:27Z</dcterms:modified>
</cp:coreProperties>
</file>