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3988" r:id="rId2"/>
  </p:sldMasterIdLst>
  <p:notesMasterIdLst>
    <p:notesMasterId r:id="rId14"/>
  </p:notesMasterIdLst>
  <p:handoutMasterIdLst>
    <p:handoutMasterId r:id="rId15"/>
  </p:handoutMasterIdLst>
  <p:sldIdLst>
    <p:sldId id="1359" r:id="rId3"/>
    <p:sldId id="1395" r:id="rId4"/>
    <p:sldId id="1402" r:id="rId5"/>
    <p:sldId id="1396" r:id="rId6"/>
    <p:sldId id="1397" r:id="rId7"/>
    <p:sldId id="1401" r:id="rId8"/>
    <p:sldId id="1398" r:id="rId9"/>
    <p:sldId id="1399" r:id="rId10"/>
    <p:sldId id="1405" r:id="rId11"/>
    <p:sldId id="1403" r:id="rId12"/>
    <p:sldId id="1404" r:id="rId13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ED7C31"/>
    <a:srgbClr val="009051"/>
    <a:srgbClr val="BF9001"/>
    <a:srgbClr val="843C19"/>
    <a:srgbClr val="FF2600"/>
    <a:srgbClr val="3F6DBD"/>
    <a:srgbClr val="569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6" autoAdjust="0"/>
    <p:restoredTop sz="96629" autoAdjust="0"/>
  </p:normalViewPr>
  <p:slideViewPr>
    <p:cSldViewPr>
      <p:cViewPr varScale="1">
        <p:scale>
          <a:sx n="74" d="100"/>
          <a:sy n="74" d="100"/>
        </p:scale>
        <p:origin x="7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dirdellagostin\Downloads\Scholarly_Output_vs_Publication_Year%20(4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sers\odirdellagostin\Library\CloudStorage\Dropbox\CONFAP\Dados%20CONFAP\OUTROS%20XML\Publicac&#807;o&#771;es%20x%20mestrandos%20e%20doutorandos%20x%20bolsas%20Cap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3"/>
          <c:order val="0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Data!$B$2:$X$2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Data!$B$5:$X$5</c:f>
              <c:numCache>
                <c:formatCode>0.0%</c:formatCode>
                <c:ptCount val="23"/>
                <c:pt idx="0">
                  <c:v>0.18018867924528301</c:v>
                </c:pt>
                <c:pt idx="1">
                  <c:v>0.12465501379944802</c:v>
                </c:pt>
                <c:pt idx="2">
                  <c:v>0.11346998535871157</c:v>
                </c:pt>
                <c:pt idx="3">
                  <c:v>0.13637949075688874</c:v>
                </c:pt>
                <c:pt idx="4">
                  <c:v>0.12763320941759604</c:v>
                </c:pt>
                <c:pt idx="5">
                  <c:v>0.11358024691358025</c:v>
                </c:pt>
                <c:pt idx="6">
                  <c:v>0.12219242373449547</c:v>
                </c:pt>
                <c:pt idx="7">
                  <c:v>0.12383528704538624</c:v>
                </c:pt>
                <c:pt idx="8">
                  <c:v>0.12377283459674412</c:v>
                </c:pt>
                <c:pt idx="9">
                  <c:v>0.11689189189189189</c:v>
                </c:pt>
                <c:pt idx="10">
                  <c:v>0.10926001635322977</c:v>
                </c:pt>
                <c:pt idx="11">
                  <c:v>0.11480676556741945</c:v>
                </c:pt>
                <c:pt idx="12">
                  <c:v>0.10824564429877523</c:v>
                </c:pt>
                <c:pt idx="13">
                  <c:v>0.10930877078578416</c:v>
                </c:pt>
                <c:pt idx="14">
                  <c:v>0.10241291023353247</c:v>
                </c:pt>
                <c:pt idx="15">
                  <c:v>9.5508100147275399E-2</c:v>
                </c:pt>
                <c:pt idx="16">
                  <c:v>9.9517448772641445E-2</c:v>
                </c:pt>
                <c:pt idx="17">
                  <c:v>9.315982649315982E-2</c:v>
                </c:pt>
                <c:pt idx="18">
                  <c:v>9.8024552875926971E-2</c:v>
                </c:pt>
                <c:pt idx="19">
                  <c:v>9.3736711013911664E-2</c:v>
                </c:pt>
                <c:pt idx="20">
                  <c:v>9.2329305984827192E-2</c:v>
                </c:pt>
                <c:pt idx="21">
                  <c:v>8.346981111475052E-2</c:v>
                </c:pt>
                <c:pt idx="22">
                  <c:v>8.1254193863234306E-2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82-3C41-B369-4F098F9ACA6A}"/>
            </c:ext>
          </c:extLst>
        </c:ser>
        <c:ser>
          <c:idx val="0"/>
          <c:order val="1"/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Data!$B$2:$X$2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82-3C41-B369-4F098F9AC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0154672"/>
        <c:axId val="-250156304"/>
      </c:areaChart>
      <c:catAx>
        <c:axId val="-25015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50156304"/>
        <c:crosses val="autoZero"/>
        <c:auto val="1"/>
        <c:lblAlgn val="ctr"/>
        <c:lblOffset val="100"/>
        <c:noMultiLvlLbl val="0"/>
      </c:catAx>
      <c:valAx>
        <c:axId val="-250156304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50154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2000"/>
              <a:t>Número de</a:t>
            </a:r>
            <a:r>
              <a:rPr lang="pt-BR" sz="2000" baseline="0"/>
              <a:t> mestres e doutores titulados e de artigos científicos publicados</a:t>
            </a:r>
            <a:endParaRPr lang="pt-BR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1"/>
          <c:tx>
            <c:strRef>
              <c:f>'Titulados e prod cient (3)'!$B$18</c:f>
              <c:strCache>
                <c:ptCount val="1"/>
                <c:pt idx="0">
                  <c:v>Doutores titulados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9.8039215686274508E-4"/>
                  <c:y val="3.3557046979865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4378918860822581E-16"/>
                  <c:y val="3.85906040268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3.6912751677852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9.8039215686288885E-4"/>
                  <c:y val="3.020134228187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B68-6D40-8D49-94E7160463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'Titulados e prod cient (3)'!$C$14:$Y$14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'Titulados e prod cient (3)'!$C$18:$Y$18</c:f>
              <c:numCache>
                <c:formatCode>_-* #,##0_-;\-* #,##0_-;_-* "-"??_-;_-@_-</c:formatCode>
                <c:ptCount val="23"/>
                <c:pt idx="0">
                  <c:v>5318</c:v>
                </c:pt>
                <c:pt idx="1">
                  <c:v>6040</c:v>
                </c:pt>
                <c:pt idx="2">
                  <c:v>6894</c:v>
                </c:pt>
                <c:pt idx="3">
                  <c:v>8094</c:v>
                </c:pt>
                <c:pt idx="4">
                  <c:v>8093</c:v>
                </c:pt>
                <c:pt idx="5">
                  <c:v>8989</c:v>
                </c:pt>
                <c:pt idx="6">
                  <c:v>9366</c:v>
                </c:pt>
                <c:pt idx="7">
                  <c:v>9915</c:v>
                </c:pt>
                <c:pt idx="8">
                  <c:v>10711</c:v>
                </c:pt>
                <c:pt idx="9">
                  <c:v>11368</c:v>
                </c:pt>
                <c:pt idx="10">
                  <c:v>11314</c:v>
                </c:pt>
                <c:pt idx="11">
                  <c:v>12321</c:v>
                </c:pt>
                <c:pt idx="12">
                  <c:v>13912</c:v>
                </c:pt>
                <c:pt idx="13">
                  <c:v>15650</c:v>
                </c:pt>
                <c:pt idx="14">
                  <c:v>17286</c:v>
                </c:pt>
                <c:pt idx="15">
                  <c:v>18996</c:v>
                </c:pt>
                <c:pt idx="16">
                  <c:v>20603</c:v>
                </c:pt>
                <c:pt idx="17">
                  <c:v>22051</c:v>
                </c:pt>
                <c:pt idx="18">
                  <c:v>23462</c:v>
                </c:pt>
                <c:pt idx="19">
                  <c:v>24422</c:v>
                </c:pt>
                <c:pt idx="20" formatCode="#,##0">
                  <c:v>20066</c:v>
                </c:pt>
                <c:pt idx="21" formatCode="#,##0">
                  <c:v>20683</c:v>
                </c:pt>
                <c:pt idx="22" formatCode="#,##0">
                  <c:v>22993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B68-6D40-8D49-94E716046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50153584"/>
        <c:axId val="-250161200"/>
      </c:barChart>
      <c:lineChart>
        <c:grouping val="stacked"/>
        <c:varyColors val="0"/>
        <c:ser>
          <c:idx val="0"/>
          <c:order val="0"/>
          <c:tx>
            <c:strRef>
              <c:f>'Titulados e prod cient (3)'!$B$15</c:f>
              <c:strCache>
                <c:ptCount val="1"/>
                <c:pt idx="0">
                  <c:v>Artigos publicados</c:v>
                </c:pt>
              </c:strCache>
            </c:strRef>
          </c:tx>
          <c:spPr>
            <a:ln w="825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4.7083526323915392E-3"/>
                  <c:y val="1.4807113037044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1B68-6D40-8D49-94E7160463EB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5.8440890764944299E-3"/>
                  <c:y val="-2.378349098980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B68-6D40-8D49-94E7160463EB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solidFill>
                <a:schemeClr val="bg2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'Titulados e prod cient (3)'!$C$14:$Y$14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'Titulados e prod cient (3)'!$C$15:$Y$15</c:f>
              <c:numCache>
                <c:formatCode>_-* #,##0_-;\-* #,##0_-;_-* "-"??_-;_-@_-</c:formatCode>
                <c:ptCount val="23"/>
                <c:pt idx="0">
                  <c:v>15166</c:v>
                </c:pt>
                <c:pt idx="1">
                  <c:v>16353</c:v>
                </c:pt>
                <c:pt idx="2">
                  <c:v>19089</c:v>
                </c:pt>
                <c:pt idx="3">
                  <c:v>21487</c:v>
                </c:pt>
                <c:pt idx="4">
                  <c:v>24220</c:v>
                </c:pt>
                <c:pt idx="5">
                  <c:v>27490</c:v>
                </c:pt>
                <c:pt idx="6">
                  <c:v>34846</c:v>
                </c:pt>
                <c:pt idx="7">
                  <c:v>38369</c:v>
                </c:pt>
                <c:pt idx="8">
                  <c:v>43480</c:v>
                </c:pt>
                <c:pt idx="9">
                  <c:v>47478</c:v>
                </c:pt>
                <c:pt idx="10">
                  <c:v>51447</c:v>
                </c:pt>
                <c:pt idx="11">
                  <c:v>55642</c:v>
                </c:pt>
                <c:pt idx="12">
                  <c:v>61626</c:v>
                </c:pt>
                <c:pt idx="13">
                  <c:v>64908</c:v>
                </c:pt>
                <c:pt idx="14">
                  <c:v>68350</c:v>
                </c:pt>
                <c:pt idx="15">
                  <c:v>71603</c:v>
                </c:pt>
                <c:pt idx="16">
                  <c:v>76125</c:v>
                </c:pt>
                <c:pt idx="17">
                  <c:v>80815</c:v>
                </c:pt>
                <c:pt idx="18">
                  <c:v>86251</c:v>
                </c:pt>
                <c:pt idx="19">
                  <c:v>88973</c:v>
                </c:pt>
                <c:pt idx="20" formatCode="General">
                  <c:v>95480</c:v>
                </c:pt>
                <c:pt idx="21" formatCode="General">
                  <c:v>101269</c:v>
                </c:pt>
                <c:pt idx="22" formatCode="General">
                  <c:v>93027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1B68-6D40-8D49-94E716046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0147600"/>
        <c:axId val="-250155760"/>
      </c:lineChart>
      <c:catAx>
        <c:axId val="-25014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50155760"/>
        <c:crosses val="autoZero"/>
        <c:auto val="1"/>
        <c:lblAlgn val="ctr"/>
        <c:lblOffset val="100"/>
        <c:noMultiLvlLbl val="0"/>
      </c:catAx>
      <c:valAx>
        <c:axId val="-250155760"/>
        <c:scaling>
          <c:orientation val="minMax"/>
          <c:max val="110000"/>
          <c:min val="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50147600"/>
        <c:crosses val="autoZero"/>
        <c:crossBetween val="between"/>
      </c:valAx>
      <c:valAx>
        <c:axId val="-250161200"/>
        <c:scaling>
          <c:orientation val="minMax"/>
          <c:max val="28000"/>
          <c:min val="0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50153584"/>
        <c:crosses val="max"/>
        <c:crossBetween val="between"/>
      </c:valAx>
      <c:catAx>
        <c:axId val="-25015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0161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9337430382178"/>
          <c:y val="8.9704959833102726E-2"/>
          <c:w val="0.29774486268484734"/>
          <c:h val="0.27000065194242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E118AB3F-05D5-C54F-9554-290312B578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C2099E1-A417-E34D-9C3A-F9E50C6EE9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CCCB1B-838F-B348-9119-ACC601A90FAA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0D5D999-49B6-5A44-8F3F-B7B52F64C8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44F3ADD-6F7C-FE4A-B0BE-E6E1F2EFD2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7EA662-0D33-3B48-BB83-7F4DAD6DE1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6BD66DDF-4DDF-E045-BCF2-C49603DB8F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577DC7E-5DB3-1343-A993-3C51EE370D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D017D1-B2D8-544C-95DB-B0BD518BFD99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D4DA3B96-6FD9-AA4A-A718-4715C01E2F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1A4B11BA-5B3C-3249-8B20-0910A67BE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9D91F31-EDFB-3340-AF95-83F32E105F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7847827-3812-6046-A634-D96ABD3B5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D30A7B-8CC7-C545-8711-4B1A3B96F4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990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75966FBF-3EEE-FE49-9AD6-A56C9799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566B-AF10-EC4A-B91D-6C4D8215EC45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5106EE99-3592-9E42-BD99-DE61BE20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45FFD49F-B4A8-1647-8622-03C8841F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DBAD-37E7-B64F-BC13-7530C71364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6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0FECE6B-AC2A-814D-B3FF-5B1A0063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4C02-C4A2-5C4E-9261-69BE6D6E0AF1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5E62C37-7017-5949-A3E4-EA6624AA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8DCCD7F-EED2-0048-B565-155A6B0F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6C4C-1BE0-EB4E-95FB-8EC79EF863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47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D3022C1-A5D3-6E43-8F42-9A401E8E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2162-5267-2E40-B408-2586AF365A46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8C1415-784F-CA4E-8167-FA1BFBBC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AFFB96C-C29A-F34A-9668-5492EED2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80FD-5E0C-D843-AAF4-361A3AF1EA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31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80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26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2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C1220C7-B02D-BE41-9637-1A9264C9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3504-00EC-4A43-88BB-CFD0712672F4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0F0BD40-25A6-364F-AA17-B87A4DF3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6281FF4-A72C-C149-A101-73CD5A46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9AC9-DC0E-C347-BD4E-199E30E98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68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C1220C7-B02D-BE41-9637-1A9264C9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3504-00EC-4A43-88BB-CFD0712672F4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0F0BD40-25A6-364F-AA17-B87A4DF3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6281FF4-A72C-C149-A101-73CD5A46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9AC9-DC0E-C347-BD4E-199E30E98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03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06A655F-9FDA-144F-8BDE-94A47DCD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85D5-B214-5949-8811-ECDEBE63554F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94F554B-FFB5-964F-9447-BDD6AE3C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DCA3DB-54AA-0E42-9016-DCB3EF85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9B74-F22D-4649-941B-0D7F4EF162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6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C15C0D32-B621-C942-9814-CD848873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6F54-BEB2-8E4A-8296-2FD98284ED93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ED753614-9DF0-9441-B0F5-DF60802B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771896EC-F1B2-0B4C-B855-4CF22857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8CB4-A83E-0A43-8D3C-F244AB9E01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04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0EAEB51F-2517-AB4C-9E83-EA5AF44B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1C85F-9DCD-AE46-A558-F23DE3A54685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229EB754-3445-D946-B4E8-CD19E6EA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6805242C-EA89-EB48-8729-79A9C91B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B184-715A-0D41-83E2-30A59DDDF2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04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2462AD21-EEC9-3A47-8A4C-4A22F27A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0BF8-2E85-1D4F-8F0D-2B75A81526F9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0E80F8D9-FCD2-944E-90A6-544FA0D1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3A42ACD1-294A-B44E-8485-5D0A6626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F7F4-231C-CA46-BE93-9DB88B35F2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34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D7CC17FB-A6D0-074F-9D18-9683F42E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607E-8F07-424E-89E6-5B8A8E49640B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76AB9A55-DA80-524E-AF9C-B1568AB1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7B5FED7D-6D82-0B40-8F42-AF6A0E72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55CF-49CF-DC43-BF0C-2DE0373C83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16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E3E66A92-53D5-2E42-AC53-41CA0F5F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83FB-6CB6-614F-A608-F2C7D0A5CF32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C2270900-956B-D242-B1AA-44759500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49AE27B-A45F-7C4C-A8C3-54BFBAC5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0B6E-BA8A-DB4F-83D3-B7A25DB6BE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8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E79CF711-CBA5-8442-B2B8-352B3633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343B-64B9-FD45-A27D-118DCEE1D1B8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45AA8569-2D83-9B4C-A56F-E470859B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A8A302B2-698F-9846-9002-13D037CA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FA09-6A85-6E41-964F-356F0896F2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63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>
            <a:extLst>
              <a:ext uri="{FF2B5EF4-FFF2-40B4-BE49-F238E27FC236}">
                <a16:creationId xmlns:a16="http://schemas.microsoft.com/office/drawing/2014/main" xmlns="" id="{B6CA5788-CF8C-3C42-95DA-41562CD05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2603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075" name="Espaço Reservado para Texto 2">
            <a:extLst>
              <a:ext uri="{FF2B5EF4-FFF2-40B4-BE49-F238E27FC236}">
                <a16:creationId xmlns:a16="http://schemas.microsoft.com/office/drawing/2014/main" xmlns="" id="{3137D644-15C1-C64C-9E1E-619B95A04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FAB2A9F-7A69-3D44-8D5F-4C1E77C2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734BD3-C5C3-CD42-A48B-E33B0E07B315}" type="datetimeFigureOut">
              <a:rPr lang="pt-BR"/>
              <a:pPr>
                <a:defRPr/>
              </a:pPr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B629382-A6C3-8D44-9304-1F2874FAF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91E5F47-59A3-5249-9DF6-E9A6C82B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2E48C2-F1C9-6847-9068-DF7D9A9F0D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3079" name="Grupo 4">
            <a:extLst>
              <a:ext uri="{FF2B5EF4-FFF2-40B4-BE49-F238E27FC236}">
                <a16:creationId xmlns:a16="http://schemas.microsoft.com/office/drawing/2014/main" xmlns="" id="{B6BD203A-1D1E-E242-A962-BE91126CDA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214313"/>
            <a:chOff x="0" y="0"/>
            <a:chExt cx="9144000" cy="21429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5ECF8858-E84C-E14F-A06B-A57D3CD939A6}"/>
                </a:ext>
              </a:extLst>
            </p:cNvPr>
            <p:cNvSpPr/>
            <p:nvPr/>
          </p:nvSpPr>
          <p:spPr>
            <a:xfrm>
              <a:off x="0" y="0"/>
              <a:ext cx="9144000" cy="142852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B17C7336-12CA-2247-B270-71E6D2029BF6}"/>
                </a:ext>
              </a:extLst>
            </p:cNvPr>
            <p:cNvSpPr/>
            <p:nvPr/>
          </p:nvSpPr>
          <p:spPr>
            <a:xfrm>
              <a:off x="928662" y="142852"/>
              <a:ext cx="82153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E0895CA-35FB-1E41-A3D9-2714DB9D02A8}"/>
              </a:ext>
            </a:extLst>
          </p:cNvPr>
          <p:cNvSpPr/>
          <p:nvPr userDrawn="1"/>
        </p:nvSpPr>
        <p:spPr>
          <a:xfrm flipV="1">
            <a:off x="0" y="6786587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2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81CA439-98B7-B442-16A0-136AC34257C6}"/>
              </a:ext>
            </a:extLst>
          </p:cNvPr>
          <p:cNvSpPr txBox="1"/>
          <p:nvPr/>
        </p:nvSpPr>
        <p:spPr>
          <a:xfrm>
            <a:off x="767408" y="3140968"/>
            <a:ext cx="1058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﻿Sistema Nacional de Ciência, Tecnologia e Inovação para a Agropecuária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DE67E4-16B1-9827-AD80-01C82D9DC832}"/>
              </a:ext>
            </a:extLst>
          </p:cNvPr>
          <p:cNvSpPr txBox="1"/>
          <p:nvPr/>
        </p:nvSpPr>
        <p:spPr>
          <a:xfrm>
            <a:off x="3791744" y="4581128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Odir Antônio Dellagostin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de setembro de 2023</a:t>
            </a:r>
          </a:p>
        </p:txBody>
      </p:sp>
    </p:spTree>
    <p:extLst>
      <p:ext uri="{BB962C8B-B14F-4D97-AF65-F5344CB8AC3E}">
        <p14:creationId xmlns:p14="http://schemas.microsoft.com/office/powerpoint/2010/main" val="139116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B4D01C0-A069-C650-7148-44A5B372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9071"/>
            <a:ext cx="8856984" cy="67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F02120-73F1-F674-D8D0-A5428A501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621" y="1196752"/>
            <a:ext cx="11915305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C4EECF8-1DFE-5088-E417-925E0A0F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0"/>
            <a:ext cx="9350334" cy="6755615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2995349-932A-2A70-B3CE-35B16FE86F45}"/>
              </a:ext>
            </a:extLst>
          </p:cNvPr>
          <p:cNvSpPr txBox="1"/>
          <p:nvPr/>
        </p:nvSpPr>
        <p:spPr>
          <a:xfrm>
            <a:off x="11000621" y="5013176"/>
            <a:ext cx="1199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Scimago</a:t>
            </a:r>
            <a:r>
              <a:rPr lang="pt-BR" dirty="0"/>
              <a:t> </a:t>
            </a:r>
            <a:r>
              <a:rPr lang="pt-BR" dirty="0" err="1"/>
              <a:t>Journal</a:t>
            </a:r>
            <a:r>
              <a:rPr lang="pt-BR" dirty="0"/>
              <a:t> &amp; </a:t>
            </a:r>
            <a:r>
              <a:rPr lang="pt-BR" dirty="0" err="1"/>
              <a:t>Contry</a:t>
            </a:r>
            <a:r>
              <a:rPr lang="pt-BR" dirty="0"/>
              <a:t> Rank </a:t>
            </a:r>
          </a:p>
        </p:txBody>
      </p:sp>
    </p:spTree>
    <p:extLst>
      <p:ext uri="{BB962C8B-B14F-4D97-AF65-F5344CB8AC3E}">
        <p14:creationId xmlns:p14="http://schemas.microsoft.com/office/powerpoint/2010/main" val="33067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403CDE1-1B88-681D-4E77-B10645EF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20" y="224944"/>
            <a:ext cx="9738524" cy="63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2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7AF2525-8883-54C0-699E-9406A6885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" b="7642"/>
          <a:stretch/>
        </p:blipFill>
        <p:spPr>
          <a:xfrm>
            <a:off x="178715" y="-1"/>
            <a:ext cx="11432662" cy="67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5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DB7A5E6-716A-81C8-7EB3-2CA7616F0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79" b="7560"/>
          <a:stretch/>
        </p:blipFill>
        <p:spPr>
          <a:xfrm>
            <a:off x="77753" y="73838"/>
            <a:ext cx="11490855" cy="66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2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8BD40C0-2B52-90BC-6813-DE866F887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6631"/>
            <a:ext cx="9289032" cy="668615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1D3C694-AD1A-BE66-B3A2-0398839F46A1}"/>
              </a:ext>
            </a:extLst>
          </p:cNvPr>
          <p:cNvSpPr txBox="1"/>
          <p:nvPr/>
        </p:nvSpPr>
        <p:spPr>
          <a:xfrm>
            <a:off x="9761751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Scival</a:t>
            </a:r>
            <a:r>
              <a:rPr lang="pt-BR" dirty="0"/>
              <a:t> ™</a:t>
            </a:r>
          </a:p>
        </p:txBody>
      </p:sp>
    </p:spTree>
    <p:extLst>
      <p:ext uri="{BB962C8B-B14F-4D97-AF65-F5344CB8AC3E}">
        <p14:creationId xmlns:p14="http://schemas.microsoft.com/office/powerpoint/2010/main" val="377723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68F9051-A2F7-D4F0-A006-CEF6B50E3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4" y="136270"/>
            <a:ext cx="12095046" cy="653308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578D750-171A-BD6C-86EF-6126EA28CFFD}"/>
              </a:ext>
            </a:extLst>
          </p:cNvPr>
          <p:cNvSpPr txBox="1"/>
          <p:nvPr/>
        </p:nvSpPr>
        <p:spPr>
          <a:xfrm>
            <a:off x="9761751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Scival</a:t>
            </a:r>
            <a:r>
              <a:rPr lang="pt-BR" dirty="0"/>
              <a:t> ™</a:t>
            </a:r>
          </a:p>
        </p:txBody>
      </p:sp>
    </p:spTree>
    <p:extLst>
      <p:ext uri="{BB962C8B-B14F-4D97-AF65-F5344CB8AC3E}">
        <p14:creationId xmlns:p14="http://schemas.microsoft.com/office/powerpoint/2010/main" val="300160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1B8A8BEF-5E03-EF5B-4264-8BDEA1F2A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218402"/>
              </p:ext>
            </p:extLst>
          </p:nvPr>
        </p:nvGraphicFramePr>
        <p:xfrm>
          <a:off x="551384" y="1772816"/>
          <a:ext cx="102251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75E777B-5937-8727-3AF2-51ACF612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Contribuição da Embrapa na produção científica na área de Agricultura e Ciências Biológicas</a:t>
            </a:r>
          </a:p>
        </p:txBody>
      </p:sp>
    </p:spTree>
    <p:extLst>
      <p:ext uri="{BB962C8B-B14F-4D97-AF65-F5344CB8AC3E}">
        <p14:creationId xmlns:p14="http://schemas.microsoft.com/office/powerpoint/2010/main" val="125645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336297FC-2CDC-5F40-BE35-38098ABFC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206245"/>
              </p:ext>
            </p:extLst>
          </p:nvPr>
        </p:nvGraphicFramePr>
        <p:xfrm>
          <a:off x="0" y="116632"/>
          <a:ext cx="11975232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260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117667</TotalTime>
  <Words>47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Contribuição da Embrapa na produção científica na área de Agricultura e Ciências Biológicas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</dc:title>
  <dc:creator>marilene</dc:creator>
  <cp:lastModifiedBy>Felipe Luiz da Silva</cp:lastModifiedBy>
  <cp:revision>615</cp:revision>
  <cp:lastPrinted>2017-02-23T12:30:07Z</cp:lastPrinted>
  <dcterms:created xsi:type="dcterms:W3CDTF">2014-12-09T13:07:33Z</dcterms:created>
  <dcterms:modified xsi:type="dcterms:W3CDTF">2023-09-20T15:36:51Z</dcterms:modified>
</cp:coreProperties>
</file>