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6"/>
  </p:notesMasterIdLst>
  <p:sldIdLst>
    <p:sldId id="257" r:id="rId2"/>
    <p:sldId id="261" r:id="rId3"/>
    <p:sldId id="258" r:id="rId4"/>
    <p:sldId id="260" r:id="rId5"/>
    <p:sldId id="429" r:id="rId6"/>
    <p:sldId id="460" r:id="rId7"/>
    <p:sldId id="430" r:id="rId8"/>
    <p:sldId id="407" r:id="rId9"/>
    <p:sldId id="425" r:id="rId10"/>
    <p:sldId id="426" r:id="rId11"/>
    <p:sldId id="431" r:id="rId12"/>
    <p:sldId id="424" r:id="rId13"/>
    <p:sldId id="408" r:id="rId14"/>
    <p:sldId id="413" r:id="rId15"/>
    <p:sldId id="409" r:id="rId16"/>
    <p:sldId id="410" r:id="rId17"/>
    <p:sldId id="412" r:id="rId18"/>
    <p:sldId id="411" r:id="rId19"/>
    <p:sldId id="414" r:id="rId20"/>
    <p:sldId id="418" r:id="rId21"/>
    <p:sldId id="433" r:id="rId22"/>
    <p:sldId id="434" r:id="rId23"/>
    <p:sldId id="435" r:id="rId24"/>
    <p:sldId id="436" r:id="rId25"/>
    <p:sldId id="438" r:id="rId26"/>
    <p:sldId id="439" r:id="rId27"/>
    <p:sldId id="441" r:id="rId28"/>
    <p:sldId id="442" r:id="rId29"/>
    <p:sldId id="440" r:id="rId30"/>
    <p:sldId id="444" r:id="rId31"/>
    <p:sldId id="443" r:id="rId32"/>
    <p:sldId id="445" r:id="rId33"/>
    <p:sldId id="446" r:id="rId34"/>
    <p:sldId id="447" r:id="rId35"/>
    <p:sldId id="432" r:id="rId36"/>
    <p:sldId id="419" r:id="rId37"/>
    <p:sldId id="420" r:id="rId38"/>
    <p:sldId id="421" r:id="rId39"/>
    <p:sldId id="422" r:id="rId40"/>
    <p:sldId id="423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6" r:id="rId49"/>
    <p:sldId id="457" r:id="rId50"/>
    <p:sldId id="458" r:id="rId51"/>
    <p:sldId id="459" r:id="rId52"/>
    <p:sldId id="463" r:id="rId53"/>
    <p:sldId id="256" r:id="rId54"/>
    <p:sldId id="270" r:id="rId55"/>
    <p:sldId id="464" r:id="rId56"/>
    <p:sldId id="462" r:id="rId57"/>
    <p:sldId id="275" r:id="rId58"/>
    <p:sldId id="276" r:id="rId59"/>
    <p:sldId id="303" r:id="rId60"/>
    <p:sldId id="277" r:id="rId61"/>
    <p:sldId id="312" r:id="rId62"/>
    <p:sldId id="297" r:id="rId63"/>
    <p:sldId id="259" r:id="rId64"/>
    <p:sldId id="417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84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B1612-07F8-4BEB-AAB2-296505A1B9CC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19825-40C8-4B95-B522-6C534A9FB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08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01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94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096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6688ae08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56688ae08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923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53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980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907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432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53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E51DCBF-94CA-4C7F-985A-8B332CBD9A23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C228144-5E85-4EAF-AB3E-131A5939EE4C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finkopolimeros.com.br/servicos/ensaios-laboratoriais/ensaios-quimicos/#fti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afinkopolimeros.com.br/servicos/ensaios-laboratoriais/ensaios-quimicos/#fti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100000"/>
                <a:satMod val="140000"/>
              </a:schemeClr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C6379BA-7AD2-49F7-F2C4-B924FCCA3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8" y="6066749"/>
            <a:ext cx="577691" cy="759963"/>
          </a:xfrm>
          <a:prstGeom prst="rect">
            <a:avLst/>
          </a:prstGeom>
        </p:spPr>
      </p:pic>
      <p:pic>
        <p:nvPicPr>
          <p:cNvPr id="12" name="Espaço Reservado para Conteúdo 7">
            <a:extLst>
              <a:ext uri="{FF2B5EF4-FFF2-40B4-BE49-F238E27FC236}">
                <a16:creationId xmlns:a16="http://schemas.microsoft.com/office/drawing/2014/main" xmlns="" id="{96CC11FD-C815-454E-954E-E73578935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44A25D16-592D-781E-571B-84A0CC9AB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2"/>
            <a:ext cx="952500" cy="5925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336063B1-D0B4-02D5-620B-B104E66C0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"/>
            <a:ext cx="952500" cy="2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5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2904"/>
            <a:ext cx="10566400" cy="1143000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NEO</a:t>
            </a:r>
            <a:endParaRPr lang="pt-BR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CFF6815-F3D9-9AF4-E5D2-5C46B82A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710" y="877417"/>
            <a:ext cx="4520580" cy="5980583"/>
          </a:xfrm>
          <a:prstGeom prst="rect">
            <a:avLst/>
          </a:prstGeom>
        </p:spPr>
      </p:pic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4172EAD1-9361-E7E5-2FA5-3EBC2984D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CDE510B-46EF-1855-4BEC-F22400FDA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5FED999-3E52-52CA-0DC6-FC5A6479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92" y="0"/>
            <a:ext cx="4947816" cy="6884431"/>
          </a:xfrm>
          <a:prstGeom prst="rect">
            <a:avLst/>
          </a:prstGeom>
        </p:spPr>
      </p:pic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144FE612-BD0F-85D7-E1A0-FEF6DD915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6DE1BC9-3A9C-7139-2787-B03FADBB3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35E26D5-C81B-4534-A70F-8AEF534B55E7}"/>
              </a:ext>
            </a:extLst>
          </p:cNvPr>
          <p:cNvSpPr/>
          <p:nvPr/>
        </p:nvSpPr>
        <p:spPr>
          <a:xfrm>
            <a:off x="5375920" y="1988840"/>
            <a:ext cx="1368152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0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81000"/>
            <a:ext cx="12191999" cy="1143000"/>
          </a:xfrm>
        </p:spPr>
        <p:txBody>
          <a:bodyPr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133600" y="1600200"/>
            <a:ext cx="7924800" cy="420506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Contexto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</a:rPr>
              <a:t>Os sistemas informatizados de indexação balística servem como uma ferramenta auxiliar na execução de confrontos balísticos: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6" name="Picture 8" descr="Leica FS M | Produtos | Leica Microsystems">
            <a:extLst>
              <a:ext uri="{FF2B5EF4-FFF2-40B4-BE49-F238E27FC236}">
                <a16:creationId xmlns:a16="http://schemas.microsoft.com/office/drawing/2014/main" xmlns="" id="{89982A1B-4BE4-464B-857C-E20B02DB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358866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Borges\Desktop\Imagens - Apresentação\C4UPuMbW8AAvnqu.jpg">
            <a:extLst>
              <a:ext uri="{FF2B5EF4-FFF2-40B4-BE49-F238E27FC236}">
                <a16:creationId xmlns:a16="http://schemas.microsoft.com/office/drawing/2014/main" xmlns="" id="{E4000AC5-B556-4067-BC97-105B635A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4315" b="6218"/>
          <a:stretch>
            <a:fillRect/>
          </a:stretch>
        </p:blipFill>
        <p:spPr bwMode="auto">
          <a:xfrm>
            <a:off x="4272978" y="3702732"/>
            <a:ext cx="2405091" cy="1803825"/>
          </a:xfrm>
          <a:prstGeom prst="rect">
            <a:avLst/>
          </a:prstGeom>
          <a:noFill/>
        </p:spPr>
      </p:pic>
      <p:pic>
        <p:nvPicPr>
          <p:cNvPr id="14" name="Picture 2" descr="E:\Dados\Backup SBF\BORGES\SBF\Fotos confrontos\16-30965 C x C Borges.jpg">
            <a:extLst>
              <a:ext uri="{FF2B5EF4-FFF2-40B4-BE49-F238E27FC236}">
                <a16:creationId xmlns:a16="http://schemas.microsoft.com/office/drawing/2014/main" xmlns="" id="{4B12E783-88AC-4846-BC2C-927E01FB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0496" y="3425290"/>
            <a:ext cx="3271807" cy="2453856"/>
          </a:xfrm>
          <a:prstGeom prst="rect">
            <a:avLst/>
          </a:prstGeom>
          <a:noFill/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7026A5D1-7CCE-8D24-E9C2-D76AD34B0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F959C156-AAA7-4785-97B9-601CCACDE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133599" y="762000"/>
            <a:ext cx="7924800" cy="420506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Descrição da solução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</a:rPr>
              <a:t>De maneira simplificada, o referido sistema dispõe de duas estações de aquisição aptas a escanear elementos balísticos (projéteis, camisas de projéteis e estojos), de modo a gerar imagens comparáveis entre si, em escalas de cinza, que são inseridas no banco de dados do sistema: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4" name="Picture 8" descr="德国进口BIS EVOFINDER 3D枪弹痕迹检验系统-思迈奥">
            <a:extLst>
              <a:ext uri="{FF2B5EF4-FFF2-40B4-BE49-F238E27FC236}">
                <a16:creationId xmlns:a16="http://schemas.microsoft.com/office/drawing/2014/main" xmlns="" id="{6A58D8AF-EF32-441A-B779-663B0D8C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28" y="3161032"/>
            <a:ext cx="4353505" cy="27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\\172.16.58.253\Compartilhamento\Borges\SBF\Fotos confrontos\16-03872 PAD X INC Borges.jpg">
            <a:extLst>
              <a:ext uri="{FF2B5EF4-FFF2-40B4-BE49-F238E27FC236}">
                <a16:creationId xmlns:a16="http://schemas.microsoft.com/office/drawing/2014/main" xmlns="" id="{32FE3883-4D57-49AA-A39C-675F0299A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02" y="3161033"/>
            <a:ext cx="2725959" cy="272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F60688C5-BE81-6A56-C433-0715A4237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221889D-C052-FB73-BF1D-80D8C9A495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8229C793-BA09-0EAB-3690-8BF706F9ACAB}"/>
              </a:ext>
            </a:extLst>
          </p:cNvPr>
          <p:cNvSpPr txBox="1">
            <a:spLocks/>
          </p:cNvSpPr>
          <p:nvPr/>
        </p:nvSpPr>
        <p:spPr>
          <a:xfrm>
            <a:off x="0" y="-381000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1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631504" y="908720"/>
            <a:ext cx="8712968" cy="489654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Descrição da solução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</a:rPr>
              <a:t>Após esse processo, as áreas cotejáveis são marcadas pelos Peritos Criminais, permitindo que o sistema execute tarefas de correlação entre amostras de mesma natureza (calibre e </a:t>
            </a:r>
            <a:r>
              <a:rPr lang="pt-BR" sz="2400" dirty="0" err="1">
                <a:latin typeface="Arial" panose="020B0604020202020204" pitchFamily="34" charset="0"/>
              </a:rPr>
              <a:t>raiamento</a:t>
            </a:r>
            <a:r>
              <a:rPr lang="pt-BR" sz="2400" dirty="0">
                <a:latin typeface="Arial" panose="020B0604020202020204" pitchFamily="34" charset="0"/>
              </a:rPr>
              <a:t> similares, por exemplo):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7D0A4427-3648-41FD-883D-2A1E362D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94" y="3653739"/>
            <a:ext cx="223405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1DCB667-A676-46EE-8864-0FDEBB82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71" y="3600418"/>
            <a:ext cx="1785379" cy="22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A0708F09-9830-6C34-1F7D-6E2B048B6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6DFBF9C-1E5D-7FA7-A6E9-0F6998D0A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01880496-DEB0-F922-150D-9B9074B5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1000"/>
            <a:ext cx="12191999" cy="1143000"/>
          </a:xfrm>
        </p:spPr>
        <p:txBody>
          <a:bodyPr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</a:p>
        </p:txBody>
      </p:sp>
    </p:spTree>
    <p:extLst>
      <p:ext uri="{BB962C8B-B14F-4D97-AF65-F5344CB8AC3E}">
        <p14:creationId xmlns:p14="http://schemas.microsoft.com/office/powerpoint/2010/main" val="293432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703512" y="908720"/>
            <a:ext cx="8712968" cy="489654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Descrição da solução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1800" dirty="0">
                <a:latin typeface="Arial" panose="020B0604020202020204" pitchFamily="34" charset="0"/>
              </a:rPr>
              <a:t>Os Peritos Criminais realizam o exame de confronto balístico dos elementos apresentados nas primeiras posições da lista, de modo que o sistema permite a comparação da amostra mais recente inserida com o restante de todo o banco de dados previamente armazenado: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2" name="Picture 2" descr="Kern crime lab using new technology to scan and create images of expended  cartridges | Breaking | bakersfield.com">
            <a:extLst>
              <a:ext uri="{FF2B5EF4-FFF2-40B4-BE49-F238E27FC236}">
                <a16:creationId xmlns:a16="http://schemas.microsoft.com/office/drawing/2014/main" xmlns="" id="{05F25D90-6E64-4E08-AF66-D4D79D4C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14096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lística Forense - Evofincer">
            <a:extLst>
              <a:ext uri="{FF2B5EF4-FFF2-40B4-BE49-F238E27FC236}">
                <a16:creationId xmlns:a16="http://schemas.microsoft.com/office/drawing/2014/main" xmlns="" id="{8E6EDD45-15F9-487F-A07F-2CE80A4F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78" y="3068961"/>
            <a:ext cx="2808311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E7E3900F-7226-F8A5-A8B6-000676F5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CCFD3541-3F71-634B-D290-5C41C7F3C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537BE8C2-9BAF-DE21-C2E4-0EA1599A4436}"/>
              </a:ext>
            </a:extLst>
          </p:cNvPr>
          <p:cNvSpPr txBox="1">
            <a:spLocks/>
          </p:cNvSpPr>
          <p:nvPr/>
        </p:nvSpPr>
        <p:spPr>
          <a:xfrm>
            <a:off x="0" y="-381000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27448" y="1141631"/>
            <a:ext cx="9289032" cy="4680520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Aplicação na Seção de Balística Forense (SBF)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</a:rPr>
              <a:t>A partir de 2020, todos os elementos balísticos incriminados examinados pela SBF, que apresentem geometria adequada, estão sendo inseridos no EVOFINDER: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</a:rPr>
              <a:t>Material coletado em Exame de Local ou Exame de Veículo (IC)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</a:rPr>
              <a:t>Material retirado de vítima em Exame Cadavérico (IML)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</a:rPr>
              <a:t>Material retirado de vítima encaminhado ao IC (DP)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</a:rPr>
              <a:t>Material encaminhado para arquivo (DP)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t-BR" sz="1800" dirty="0">
              <a:latin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pt-BR" sz="1800" dirty="0">
              <a:latin typeface="Arial" panose="020B0604020202020204" pitchFamily="34" charset="0"/>
            </a:endParaRP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10DC3ACC-990E-6784-681B-16079F58E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C31A2E9-FEE5-302E-C907-F51C33B6D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FAD0D1A3-84E5-A186-ED6E-4A1D8DC64F4D}"/>
              </a:ext>
            </a:extLst>
          </p:cNvPr>
          <p:cNvSpPr txBox="1">
            <a:spLocks/>
          </p:cNvSpPr>
          <p:nvPr/>
        </p:nvSpPr>
        <p:spPr>
          <a:xfrm>
            <a:off x="0" y="-381000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6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27448" y="1194081"/>
            <a:ext cx="9361040" cy="4493096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Aplicação na Seção de Balística Forense (SBF)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</a:rPr>
              <a:t>A partir de 2020, o material padrão de todos os revólveres, pistolas e carabinas examinados pela SBF estão sendo inseridos no EVOFINDER: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50" name="Picture 6" descr="Jornal Nacional | Polícia só reaproveita 195 armas das mais de 135 mil  apreendidas este ano | Globoplay">
            <a:extLst>
              <a:ext uri="{FF2B5EF4-FFF2-40B4-BE49-F238E27FC236}">
                <a16:creationId xmlns:a16="http://schemas.microsoft.com/office/drawing/2014/main" xmlns="" id="{A460BD0D-004B-4476-8A8E-A28BB9F4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3333"/>
          <a:stretch/>
        </p:blipFill>
        <p:spPr bwMode="auto">
          <a:xfrm>
            <a:off x="3471426" y="2924944"/>
            <a:ext cx="49443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855897AC-654F-1333-03C2-6BFB7604A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2C98C212-9F1A-0EB1-EEFF-6C61A70AF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8" y="6062058"/>
            <a:ext cx="577691" cy="75996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1F67AD84-1691-D610-352F-6028D6C9955E}"/>
              </a:ext>
            </a:extLst>
          </p:cNvPr>
          <p:cNvSpPr txBox="1">
            <a:spLocks/>
          </p:cNvSpPr>
          <p:nvPr/>
        </p:nvSpPr>
        <p:spPr>
          <a:xfrm>
            <a:off x="0" y="-381000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27448" y="931424"/>
            <a:ext cx="9289031" cy="4493096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Aplicação na Seção de Balística Forense (SBF)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</a:rPr>
              <a:t>Diversas correlações entre diferentes elementos balísticos permitiram, até o momento, a elaboração de mais de  </a:t>
            </a:r>
            <a:r>
              <a:rPr lang="pt-BR" sz="2400" b="1" u="sng" dirty="0">
                <a:latin typeface="Arial" panose="020B0604020202020204" pitchFamily="34" charset="0"/>
              </a:rPr>
              <a:t>duzentos e setenta (270) Laudos de Inteligência Pericial, em uma média de quase 10 (dez) Laudos mensais</a:t>
            </a:r>
            <a:r>
              <a:rPr lang="pt-BR" sz="2400" b="1" dirty="0">
                <a:latin typeface="Arial" panose="020B0604020202020204" pitchFamily="34" charset="0"/>
              </a:rPr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t-BR" sz="1800" dirty="0">
              <a:latin typeface="Arial" panose="020B0604020202020204" pitchFamily="34" charset="0"/>
            </a:endParaRP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37426205-C2B3-4B59-AF19-27FF122CA3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6663" y="3059616"/>
            <a:ext cx="2018671" cy="2866960"/>
          </a:xfrm>
          <a:prstGeom prst="rect">
            <a:avLst/>
          </a:prstGeom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B154E904-D750-5D97-8E8E-264353FD7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FE8B8EB-2BD7-6ED8-D0CD-AB678AA34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E114E45-C677-B88E-4CD6-30C855497879}"/>
              </a:ext>
            </a:extLst>
          </p:cNvPr>
          <p:cNvSpPr txBox="1">
            <a:spLocks/>
          </p:cNvSpPr>
          <p:nvPr/>
        </p:nvSpPr>
        <p:spPr>
          <a:xfrm>
            <a:off x="0" y="-381000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3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27448" y="908720"/>
            <a:ext cx="9217024" cy="5184576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pt-BR" sz="2600" b="1" dirty="0"/>
              <a:t>Aplicação na Seção de Balística Forense (SBF)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</a:rPr>
              <a:t>Esses Laudos estão sendo encaminhados à cada Delegacia de Polícia de interesse que, em parte desses casos, ainda não havia estabelecido uma correlação – com base nos achados de investigação – entre uma determinada arma e uma vítima de homicídio: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t-BR" sz="1800" dirty="0">
              <a:latin typeface="Arial" panose="020B0604020202020204" pitchFamily="34" charset="0"/>
            </a:endParaRP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153871A-D788-4C80-B28F-671AF713D0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9265" y="2708920"/>
            <a:ext cx="2233470" cy="3172022"/>
          </a:xfrm>
          <a:prstGeom prst="rect">
            <a:avLst/>
          </a:prstGeom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17911C9A-966A-8EEE-2A67-1C4CA18A2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21D1BCB-83DD-56EB-67C9-A08B719B3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E073978-0054-F12B-7091-F6B50E2D1B56}"/>
              </a:ext>
            </a:extLst>
          </p:cNvPr>
          <p:cNvSpPr txBox="1">
            <a:spLocks/>
          </p:cNvSpPr>
          <p:nvPr/>
        </p:nvSpPr>
        <p:spPr>
          <a:xfrm>
            <a:off x="0" y="-381000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SIIB (solução EVOFINDER)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0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8AC283F-2803-17E3-26BF-7CD3352E9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" y="5672"/>
            <a:ext cx="12192000" cy="6858000"/>
          </a:xfrm>
          <a:prstGeom prst="rect">
            <a:avLst/>
          </a:prstGeom>
          <a:effectLst>
            <a:outerShdw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12" name="Espaço Reservado para Conteúdo 7">
            <a:extLst>
              <a:ext uri="{FF2B5EF4-FFF2-40B4-BE49-F238E27FC236}">
                <a16:creationId xmlns:a16="http://schemas.microsoft.com/office/drawing/2014/main" xmlns="" id="{96CC11FD-C815-454E-954E-E73578935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538"/>
            <a:ext cx="1584176" cy="6794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8B19B145-BAF6-4131-AD8F-CCD42E2C0B2D}"/>
              </a:ext>
            </a:extLst>
          </p:cNvPr>
          <p:cNvSpPr txBox="1"/>
          <p:nvPr/>
        </p:nvSpPr>
        <p:spPr>
          <a:xfrm>
            <a:off x="1523998" y="2538056"/>
            <a:ext cx="997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Políticas e Inovação em Segurança Pública: PERÍCIA CRIMINAL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DC5A944F-EC6D-44A1-9BD2-834B80014E2F}"/>
              </a:ext>
            </a:extLst>
          </p:cNvPr>
          <p:cNvSpPr txBox="1">
            <a:spLocks/>
          </p:cNvSpPr>
          <p:nvPr/>
        </p:nvSpPr>
        <p:spPr>
          <a:xfrm>
            <a:off x="3143672" y="5508447"/>
            <a:ext cx="5678587" cy="480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Perito Criminal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Marcelo Nunes Gonçalves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E73F0214-472C-4C79-B1E1-882E582C432B}"/>
              </a:ext>
            </a:extLst>
          </p:cNvPr>
          <p:cNvSpPr txBox="1">
            <a:spLocks/>
          </p:cNvSpPr>
          <p:nvPr/>
        </p:nvSpPr>
        <p:spPr>
          <a:xfrm>
            <a:off x="2999491" y="63931"/>
            <a:ext cx="6193014" cy="1538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Comissão Senado do Futuro</a:t>
            </a: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Audiência Pública</a:t>
            </a: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de maio de 2022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DBE25618-6304-9B21-FEE7-CCD26E438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"/>
            <a:ext cx="952500" cy="2592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437F81C6-780C-3ACA-E60E-B10900A864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2"/>
            <a:ext cx="952500" cy="5925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26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153871A-D788-4C80-B28F-671AF713D0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14757"/>
            <a:ext cx="2018671" cy="286696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2409EA55-95F3-C3A6-6A58-7E4B8CCF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1AB8A3AF-14FA-A75D-09D3-4652E3A28C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1596" y="1995520"/>
            <a:ext cx="2018671" cy="2866960"/>
          </a:xfrm>
          <a:prstGeom prst="rect">
            <a:avLst/>
          </a:prstGeom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8788EAB1-5B08-80B0-B57A-395ACD5AB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DCBEDDD-FAB6-77D6-098B-EB964CCF0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A4A2D70-1EFE-30C3-40BE-969FA9FE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042" y="0"/>
            <a:ext cx="4977916" cy="6924298"/>
          </a:xfrm>
          <a:prstGeom prst="rect">
            <a:avLst/>
          </a:prstGeom>
        </p:spPr>
      </p:pic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FA533DD1-BE59-4FA6-57B6-EEED038B8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8B49E0A-A521-B567-3E28-46CA31DA3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75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F7006D4-2DD3-BE34-BB72-F3D228EFA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52" y="674432"/>
            <a:ext cx="4919448" cy="49194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ACE491D-F3E9-4498-082E-1AAD222C3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4432"/>
            <a:ext cx="4919448" cy="4919448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6DC46758-CDD4-AF97-2658-C803E918E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88B3093-AD94-E949-C5E7-D551CFFF3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B58A330-EBE9-89E5-5298-6C0E4E401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6" y="694025"/>
            <a:ext cx="5128608" cy="51286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E4C9C71-1D1D-CD4A-3533-B782C4F20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95" y="694024"/>
            <a:ext cx="5128607" cy="5128607"/>
          </a:xfrm>
          <a:prstGeom prst="rect">
            <a:avLst/>
          </a:prstGeom>
        </p:spPr>
      </p:pic>
      <p:pic>
        <p:nvPicPr>
          <p:cNvPr id="9" name="Espaço Reservado para Conteúdo 7">
            <a:extLst>
              <a:ext uri="{FF2B5EF4-FFF2-40B4-BE49-F238E27FC236}">
                <a16:creationId xmlns:a16="http://schemas.microsoft.com/office/drawing/2014/main" xmlns="" id="{C16384D7-BB08-8C24-E36D-06D266AE4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73C1105-9F5C-49DF-5731-B3561C4B9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9262AE3-4D6F-8D61-9BBD-E75856F72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096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DE92160-8A60-C5E8-9841-4A01961F00ED}"/>
              </a:ext>
            </a:extLst>
          </p:cNvPr>
          <p:cNvSpPr txBox="1"/>
          <p:nvPr/>
        </p:nvSpPr>
        <p:spPr>
          <a:xfrm>
            <a:off x="6069242" y="1096023"/>
            <a:ext cx="5832648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>
              <a:lnSpc>
                <a:spcPct val="150000"/>
              </a:lnSpc>
            </a:pP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dos métodos utilizado nos exames de estimativa de altura realizado é por meio de uma metodologia semiautomática.</a:t>
            </a:r>
          </a:p>
          <a:p>
            <a:pPr indent="357188" algn="just">
              <a:lnSpc>
                <a:spcPct val="150000"/>
              </a:lnSpc>
            </a:pP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metodologia possui a vantagem de não necessitar da cena geometricamente estruturada e de não utilizar estruturas de referência. </a:t>
            </a:r>
            <a:endParaRPr lang="pt-BR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C118C101-9E8C-010C-38C7-AA0A8F1EC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7056DA6-DF6D-20EC-761E-FA07ABBC4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C60D38C-31FA-F0C8-462E-A0999015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24" y="0"/>
            <a:ext cx="4968552" cy="6906640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45FB139B-AF74-79C0-D9D6-6670FCD95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DF0D4EE-8DE9-74AA-555B-155316390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18D32AA-739B-6208-5B3B-8E7BAE76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564" y="0"/>
            <a:ext cx="7848872" cy="5848967"/>
          </a:xfrm>
          <a:prstGeom prst="rect">
            <a:avLst/>
          </a:prstGeom>
        </p:spPr>
      </p:pic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60773A40-9E7A-94EA-0DA3-610EED965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D9460CB-2AF1-E072-9419-FA81A301F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96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99DD1EB-D8F9-AC32-9CF2-95C3040BA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" y="548680"/>
            <a:ext cx="12192768" cy="5356229"/>
          </a:xfrm>
          <a:prstGeom prst="rect">
            <a:avLst/>
          </a:prstGeom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xmlns="" id="{C5CF2412-3AF9-A63B-B9AA-F26D41E22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9120"/>
            <a:ext cx="9143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/>
              <a:t>Dispositivos</a:t>
            </a:r>
            <a:endParaRPr lang="pt-BR" altLang="pt-BR" sz="3600" dirty="0"/>
          </a:p>
        </p:txBody>
      </p:sp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99DFD102-EC85-8D6E-776A-A2E5948EB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22ED7CD-EDBD-9744-72A4-BE20234B1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2">
            <a:extLst>
              <a:ext uri="{FF2B5EF4-FFF2-40B4-BE49-F238E27FC236}">
                <a16:creationId xmlns:a16="http://schemas.microsoft.com/office/drawing/2014/main" xmlns="" id="{465124AC-BA9A-B3A8-CD9A-0564E42C9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49631"/>
            <a:ext cx="9143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/>
              <a:t>Dispositivo Móvel</a:t>
            </a:r>
            <a:endParaRPr lang="pt-BR" altLang="pt-BR" sz="36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E2242BD-D508-11DC-0BF2-A1EB8D008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56" y="790981"/>
            <a:ext cx="7992888" cy="5060625"/>
          </a:xfrm>
          <a:prstGeom prst="rect">
            <a:avLst/>
          </a:prstGeom>
        </p:spPr>
      </p:pic>
      <p:pic>
        <p:nvPicPr>
          <p:cNvPr id="9" name="Espaço Reservado para Conteúdo 7">
            <a:extLst>
              <a:ext uri="{FF2B5EF4-FFF2-40B4-BE49-F238E27FC236}">
                <a16:creationId xmlns:a16="http://schemas.microsoft.com/office/drawing/2014/main" xmlns="" id="{4C8AD966-BFE0-85C3-4645-9440AF9FF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5DE9897-8227-B92B-5E61-56176D58B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>
            <a:extLst>
              <a:ext uri="{FF2B5EF4-FFF2-40B4-BE49-F238E27FC236}">
                <a16:creationId xmlns:a16="http://schemas.microsoft.com/office/drawing/2014/main" xmlns="" id="{3A23CCE0-C295-04F9-503B-97BF6C54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53320"/>
            <a:ext cx="12191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/>
              <a:t>Recuperação</a:t>
            </a:r>
            <a:endParaRPr lang="pt-BR" altLang="pt-BR" sz="3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EB3312B-F674-0D52-26C3-BEBB3B005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0" y="694671"/>
            <a:ext cx="2614933" cy="3486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5CF21B9-32B5-0BDE-2F3F-5167B032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694670"/>
            <a:ext cx="3672408" cy="27543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CC7DDA2-A3D3-62EA-D814-BEC92A5F2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475" y="694670"/>
            <a:ext cx="2614933" cy="3486576"/>
          </a:xfrm>
          <a:prstGeom prst="rect">
            <a:avLst/>
          </a:prstGeom>
        </p:spPr>
      </p:pic>
      <p:pic>
        <p:nvPicPr>
          <p:cNvPr id="9" name="Picture 4" descr="IMG_0072">
            <a:extLst>
              <a:ext uri="{FF2B5EF4-FFF2-40B4-BE49-F238E27FC236}">
                <a16:creationId xmlns:a16="http://schemas.microsoft.com/office/drawing/2014/main" xmlns="" id="{1D221F8F-0BA4-9BC8-96E3-60BFE3A9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r="3397" b="13567"/>
          <a:stretch>
            <a:fillRect/>
          </a:stretch>
        </p:blipFill>
        <p:spPr bwMode="auto">
          <a:xfrm>
            <a:off x="8519592" y="3501008"/>
            <a:ext cx="3672408" cy="24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AA7CBFB1-421D-F1BF-3A25-DB3A0FA731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C3FF74E4-F011-7EED-83AA-7463E0CA36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192C821D-697A-472C-9FA5-FECBA810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28" y="2996952"/>
            <a:ext cx="2448272" cy="285223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E51BED99-2829-6006-BDD7-EB6102F92A74}"/>
              </a:ext>
            </a:extLst>
          </p:cNvPr>
          <p:cNvSpPr txBox="1">
            <a:spLocks/>
          </p:cNvSpPr>
          <p:nvPr/>
        </p:nvSpPr>
        <p:spPr>
          <a:xfrm>
            <a:off x="4655840" y="3467450"/>
            <a:ext cx="7272808" cy="159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Quem é o Perito Criminal?</a:t>
            </a:r>
          </a:p>
          <a:p>
            <a:pPr>
              <a:lnSpc>
                <a:spcPct val="120000"/>
              </a:lnSpc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que faz um Perito Criminal?</a:t>
            </a:r>
          </a:p>
          <a:p>
            <a:pPr>
              <a:lnSpc>
                <a:spcPct val="120000"/>
              </a:lnSpc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Requisitos para se tornar um Perito Criminal?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D32EB8A2-CACA-381E-2810-D9F72A8081BF}"/>
              </a:ext>
            </a:extLst>
          </p:cNvPr>
          <p:cNvSpPr txBox="1">
            <a:spLocks/>
          </p:cNvSpPr>
          <p:nvPr/>
        </p:nvSpPr>
        <p:spPr>
          <a:xfrm>
            <a:off x="1271464" y="620688"/>
            <a:ext cx="9361040" cy="23042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CPP – Art. 6º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que tiver conhecimento da prática da infração penal, a autoridade policial deverá:</a:t>
            </a:r>
          </a:p>
          <a:p>
            <a:pPr algn="just">
              <a:lnSpc>
                <a:spcPct val="120000"/>
              </a:lnSpc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dirigir-se ao local, providenciando para que não se alterem o estado e conservação das coisas, até a chegada dos </a:t>
            </a:r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peritos criminais</a:t>
            </a:r>
            <a:r>
              <a:rPr lang="pt-BR" sz="2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lnSpc>
                <a:spcPct val="120000"/>
              </a:lnSpc>
              <a:buSzPct val="60000"/>
              <a:buNone/>
            </a:pP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2BB4D08C-7742-3880-8650-5EB0231D4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D64C234-5694-DC06-FC96-97D224ECF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>
            <a:extLst>
              <a:ext uri="{FF2B5EF4-FFF2-40B4-BE49-F238E27FC236}">
                <a16:creationId xmlns:a16="http://schemas.microsoft.com/office/drawing/2014/main" xmlns="" id="{3A23CCE0-C295-04F9-503B-97BF6C54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53320"/>
            <a:ext cx="12191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/>
              <a:t>Autoria de Tráfico de Drogas</a:t>
            </a:r>
            <a:endParaRPr lang="pt-BR" alt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7F2504B-F46E-E9B4-BC07-DC48482D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017"/>
            <a:ext cx="6838950" cy="48672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EC77D52-7295-8773-4AB3-A916A559534B}"/>
              </a:ext>
            </a:extLst>
          </p:cNvPr>
          <p:cNvPicPr/>
          <p:nvPr/>
        </p:nvPicPr>
        <p:blipFill rotWithShape="1">
          <a:blip r:embed="rId3"/>
          <a:srcRect t="21014"/>
          <a:stretch/>
        </p:blipFill>
        <p:spPr>
          <a:xfrm>
            <a:off x="7053408" y="908017"/>
            <a:ext cx="4930140" cy="4867275"/>
          </a:xfrm>
          <a:prstGeom prst="rect">
            <a:avLst/>
          </a:prstGeom>
        </p:spPr>
      </p:pic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72BDA612-074F-B21B-15F3-8748AA25C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920DFF9-4703-23D9-0336-68A54ABD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>
            <a:extLst>
              <a:ext uri="{FF2B5EF4-FFF2-40B4-BE49-F238E27FC236}">
                <a16:creationId xmlns:a16="http://schemas.microsoft.com/office/drawing/2014/main" xmlns="" id="{3A23CCE0-C295-04F9-503B-97BF6C54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53320"/>
            <a:ext cx="12191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/>
              <a:t>Autoria de Tráfico de Drogas</a:t>
            </a:r>
            <a:endParaRPr lang="pt-BR" altLang="pt-BR" sz="36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FFE9C81-8011-AF14-8CCC-644399C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2" y="1269000"/>
            <a:ext cx="3240000" cy="43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EC07AA4-AE75-A515-A7C9-33ACAAEAE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74" y="1185780"/>
            <a:ext cx="2592000" cy="43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CAFD6393-8532-A1CD-0086-7874B3B0F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57" y="1234932"/>
            <a:ext cx="2430000" cy="43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Espaço Reservado para Conteúdo 7">
            <a:extLst>
              <a:ext uri="{FF2B5EF4-FFF2-40B4-BE49-F238E27FC236}">
                <a16:creationId xmlns:a16="http://schemas.microsoft.com/office/drawing/2014/main" xmlns="" id="{BA56DB15-7F88-E2EE-D861-47A9B117C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954936E4-BD6A-6FF8-C6DD-1D010107C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>
            <a:extLst>
              <a:ext uri="{FF2B5EF4-FFF2-40B4-BE49-F238E27FC236}">
                <a16:creationId xmlns:a16="http://schemas.microsoft.com/office/drawing/2014/main" xmlns="" id="{3A23CCE0-C295-04F9-503B-97BF6C54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53320"/>
            <a:ext cx="12191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/>
              <a:t>Autoria de Posse de Arma de Fogo</a:t>
            </a:r>
            <a:endParaRPr lang="pt-BR" altLang="pt-BR" sz="36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790E8A6-255F-6ACF-DD66-D6ABE38DA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48" y="1289308"/>
            <a:ext cx="2430000" cy="43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A44EDC7-865D-6527-2204-EFF93F78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1284732"/>
            <a:ext cx="2447925" cy="433387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D2926860-082D-B4AF-7DF0-5D738B147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1257300"/>
            <a:ext cx="2447925" cy="4343400"/>
          </a:xfrm>
          <a:prstGeom prst="rect">
            <a:avLst/>
          </a:prstGeom>
        </p:spPr>
      </p:pic>
      <p:pic>
        <p:nvPicPr>
          <p:cNvPr id="19" name="Espaço Reservado para Conteúdo 7">
            <a:extLst>
              <a:ext uri="{FF2B5EF4-FFF2-40B4-BE49-F238E27FC236}">
                <a16:creationId xmlns:a16="http://schemas.microsoft.com/office/drawing/2014/main" xmlns="" id="{51351133-43F9-C53A-A2F6-4EF449189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9BDB2B56-CD77-4F30-5F6E-F653D9BCAA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2">
            <a:extLst>
              <a:ext uri="{FF2B5EF4-FFF2-40B4-BE49-F238E27FC236}">
                <a16:creationId xmlns:a16="http://schemas.microsoft.com/office/drawing/2014/main" xmlns="" id="{5C0DF17C-FFA8-0F36-F591-B67BF833E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7184"/>
            <a:ext cx="914399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pt-BR" sz="3600" b="1" dirty="0" err="1"/>
              <a:t>Organização</a:t>
            </a:r>
            <a:r>
              <a:rPr lang="en-GB" altLang="pt-BR" sz="3600" b="1" dirty="0"/>
              <a:t> </a:t>
            </a:r>
            <a:r>
              <a:rPr lang="en-GB" altLang="pt-BR" sz="3600" b="1" dirty="0" err="1"/>
              <a:t>Criminosa</a:t>
            </a:r>
            <a:endParaRPr lang="pt-BR" altLang="pt-BR" sz="3600" dirty="0"/>
          </a:p>
        </p:txBody>
      </p:sp>
      <p:pic>
        <p:nvPicPr>
          <p:cNvPr id="9" name="Picture 2" descr="Governo Europeu adquire 6 mil servidores da IBM com contrato milionário -  OverBR">
            <a:extLst>
              <a:ext uri="{FF2B5EF4-FFF2-40B4-BE49-F238E27FC236}">
                <a16:creationId xmlns:a16="http://schemas.microsoft.com/office/drawing/2014/main" xmlns="" id="{620A9060-EC13-B127-86CE-53F1D020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1" y="1025647"/>
            <a:ext cx="6190915" cy="36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F54CC3FD-7D84-432D-AB65-E9EEF1F49CC8}"/>
              </a:ext>
            </a:extLst>
          </p:cNvPr>
          <p:cNvSpPr txBox="1"/>
          <p:nvPr/>
        </p:nvSpPr>
        <p:spPr>
          <a:xfrm>
            <a:off x="8616280" y="99251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SOLUÇÃO</a:t>
            </a:r>
            <a:endParaRPr lang="pt-BR" sz="2400" b="1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486CE179-FD1D-98CC-7879-779479BDAC75}"/>
              </a:ext>
            </a:extLst>
          </p:cNvPr>
          <p:cNvSpPr txBox="1"/>
          <p:nvPr/>
        </p:nvSpPr>
        <p:spPr>
          <a:xfrm>
            <a:off x="7805924" y="1556792"/>
            <a:ext cx="3344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1. </a:t>
            </a:r>
            <a:r>
              <a:rPr lang="en-GB" b="1" dirty="0" err="1"/>
              <a:t>Especialistas</a:t>
            </a:r>
            <a:r>
              <a:rPr lang="en-GB" b="1" dirty="0"/>
              <a:t> </a:t>
            </a:r>
            <a:r>
              <a:rPr lang="en-GB" b="1" dirty="0" err="1"/>
              <a:t>em</a:t>
            </a:r>
            <a:r>
              <a:rPr lang="en-GB" b="1" dirty="0"/>
              <a:t> </a:t>
            </a:r>
            <a:r>
              <a:rPr lang="en-GB" b="1" dirty="0" err="1"/>
              <a:t>Tecnologia</a:t>
            </a:r>
            <a:r>
              <a:rPr lang="en-GB" b="1" dirty="0"/>
              <a:t>;</a:t>
            </a:r>
          </a:p>
          <a:p>
            <a:endParaRPr lang="en-GB" b="1" dirty="0"/>
          </a:p>
          <a:p>
            <a:r>
              <a:rPr lang="en-GB" b="1" dirty="0"/>
              <a:t>2. Etapa </a:t>
            </a:r>
            <a:r>
              <a:rPr lang="en-GB" b="1" dirty="0" err="1"/>
              <a:t>inicial</a:t>
            </a:r>
            <a:r>
              <a:rPr lang="en-GB" b="1" dirty="0"/>
              <a:t> de </a:t>
            </a:r>
            <a:r>
              <a:rPr lang="en-GB" b="1" dirty="0" err="1"/>
              <a:t>filtragem</a:t>
            </a:r>
            <a:r>
              <a:rPr lang="en-GB" b="1" dirty="0"/>
              <a:t>;</a:t>
            </a:r>
          </a:p>
          <a:p>
            <a:endParaRPr lang="en-GB" b="1" dirty="0"/>
          </a:p>
          <a:p>
            <a:r>
              <a:rPr lang="en-GB" b="1" dirty="0"/>
              <a:t>3. </a:t>
            </a:r>
            <a:r>
              <a:rPr lang="en-GB" b="1" dirty="0" err="1"/>
              <a:t>Novas</a:t>
            </a:r>
            <a:r>
              <a:rPr lang="en-GB" b="1" dirty="0"/>
              <a:t> </a:t>
            </a:r>
            <a:r>
              <a:rPr lang="en-GB" b="1" dirty="0" err="1"/>
              <a:t>formas</a:t>
            </a:r>
            <a:r>
              <a:rPr lang="en-GB" b="1" dirty="0"/>
              <a:t> de </a:t>
            </a:r>
            <a:r>
              <a:rPr lang="en-GB" b="1" dirty="0" err="1"/>
              <a:t>análise</a:t>
            </a:r>
            <a:r>
              <a:rPr lang="en-GB" b="1" dirty="0"/>
              <a:t>;</a:t>
            </a:r>
          </a:p>
          <a:p>
            <a:endParaRPr lang="en-GB" b="1" dirty="0"/>
          </a:p>
          <a:p>
            <a:r>
              <a:rPr lang="en-GB" b="1" dirty="0"/>
              <a:t>4. </a:t>
            </a:r>
            <a:r>
              <a:rPr lang="en-GB" b="1" dirty="0" err="1"/>
              <a:t>Poder</a:t>
            </a:r>
            <a:r>
              <a:rPr lang="en-GB" b="1" dirty="0"/>
              <a:t> </a:t>
            </a:r>
            <a:r>
              <a:rPr lang="en-GB" b="1" dirty="0" err="1"/>
              <a:t>Computacional</a:t>
            </a:r>
            <a:r>
              <a:rPr lang="en-GB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Armazenamento</a:t>
            </a:r>
            <a:r>
              <a:rPr lang="en-GB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Processamento</a:t>
            </a:r>
            <a:r>
              <a:rPr lang="en-GB" dirty="0"/>
              <a:t> de dados;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Análise</a:t>
            </a:r>
            <a:r>
              <a:rPr lang="en-GB" dirty="0"/>
              <a:t>.</a:t>
            </a:r>
            <a:endParaRPr lang="pt-BR" dirty="0"/>
          </a:p>
        </p:txBody>
      </p:sp>
      <p:pic>
        <p:nvPicPr>
          <p:cNvPr id="13" name="Espaço Reservado para Conteúdo 7">
            <a:extLst>
              <a:ext uri="{FF2B5EF4-FFF2-40B4-BE49-F238E27FC236}">
                <a16:creationId xmlns:a16="http://schemas.microsoft.com/office/drawing/2014/main" xmlns="" id="{B109D224-C85F-2B1F-4633-6C4380FB0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037AB36C-8412-DD3F-1D7C-86C8CFFE9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2" y="188640"/>
            <a:ext cx="914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Modelo</a:t>
            </a:r>
            <a:r>
              <a:rPr lang="en-US" sz="2800" b="1" dirty="0"/>
              <a:t> Ideal - </a:t>
            </a:r>
            <a:r>
              <a:rPr lang="en-US" sz="2800" b="1" dirty="0" err="1"/>
              <a:t>Requisitos</a:t>
            </a:r>
            <a:endParaRPr lang="en-US" sz="2800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3D6D9D2-FC49-0504-B53F-18BAEAD4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99" y="943622"/>
            <a:ext cx="3248025" cy="20097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E2CD4B8-9897-818D-95CF-2BDACB484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27430"/>
            <a:ext cx="5638800" cy="2133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5291EBDC-6BD9-0DA2-9D43-E90FB46B0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3873170"/>
            <a:ext cx="4467225" cy="1752600"/>
          </a:xfrm>
          <a:prstGeom prst="rect">
            <a:avLst/>
          </a:prstGeom>
        </p:spPr>
      </p:pic>
      <p:pic>
        <p:nvPicPr>
          <p:cNvPr id="16" name="Espaço Reservado para Conteúdo 7">
            <a:extLst>
              <a:ext uri="{FF2B5EF4-FFF2-40B4-BE49-F238E27FC236}">
                <a16:creationId xmlns:a16="http://schemas.microsoft.com/office/drawing/2014/main" xmlns="" id="{DB6B5091-3261-36F0-E423-CA36B2EA0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F3A16BB-4C39-04AC-BDE7-4BC81B30C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92B19BF-D0C3-D013-53CF-5A0D8489D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49" y="0"/>
            <a:ext cx="4827702" cy="6898352"/>
          </a:xfrm>
          <a:prstGeom prst="rect">
            <a:avLst/>
          </a:prstGeom>
        </p:spPr>
      </p:pic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FD7BA02E-19EC-FD7F-07B3-E852A2827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38AFE12-C85C-B00F-A4AC-31DB33571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C9EA689-E90C-DB82-B545-A74318A76F5D}"/>
              </a:ext>
            </a:extLst>
          </p:cNvPr>
          <p:cNvSpPr/>
          <p:nvPr/>
        </p:nvSpPr>
        <p:spPr>
          <a:xfrm>
            <a:off x="4583832" y="4005064"/>
            <a:ext cx="2952328" cy="72008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C65405F-F797-02B9-4888-BC2D85FD2210}"/>
              </a:ext>
            </a:extLst>
          </p:cNvPr>
          <p:cNvSpPr/>
          <p:nvPr/>
        </p:nvSpPr>
        <p:spPr>
          <a:xfrm>
            <a:off x="5663952" y="-86618"/>
            <a:ext cx="2140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pt-BR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LBioF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25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370700-378B-BB96-5B98-67A07EC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774" y="35979"/>
            <a:ext cx="12216680" cy="1143000"/>
          </a:xfrm>
        </p:spPr>
        <p:txBody>
          <a:bodyPr/>
          <a:lstStyle/>
          <a:p>
            <a:pPr algn="ctr"/>
            <a:r>
              <a:rPr lang="pt-BR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Análise da criminologia ambiental </a:t>
            </a:r>
            <a:r>
              <a:rPr lang="pt-BR" sz="20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dE</a:t>
            </a:r>
            <a:r>
              <a:rPr lang="pt-BR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t-BR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pt-BR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casos de Estupro no Distrito Federal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3EC6B47-F94C-C7F9-157E-5DA684A0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603" y="1259632"/>
            <a:ext cx="3270794" cy="4631796"/>
          </a:xfrm>
          <a:prstGeom prst="rect">
            <a:avLst/>
          </a:prstGeom>
        </p:spPr>
      </p:pic>
      <p:pic>
        <p:nvPicPr>
          <p:cNvPr id="4" name="Espaço Reservado para Conteúdo 7">
            <a:extLst>
              <a:ext uri="{FF2B5EF4-FFF2-40B4-BE49-F238E27FC236}">
                <a16:creationId xmlns:a16="http://schemas.microsoft.com/office/drawing/2014/main" xmlns="" id="{BCCCD07A-CA28-314A-CC80-E7B3FCF0E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7EF0E84-D1F8-CFC0-C7BC-2A96C3D31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4471D03-3A0D-2E24-814D-59B7B9561145}"/>
              </a:ext>
            </a:extLst>
          </p:cNvPr>
          <p:cNvSpPr txBox="1"/>
          <p:nvPr/>
        </p:nvSpPr>
        <p:spPr>
          <a:xfrm>
            <a:off x="0" y="0"/>
            <a:ext cx="12216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LBioF</a:t>
            </a: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LABORATÓRIO DE BIOLOGIA FORENSE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989773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370700-378B-BB96-5B98-67A07EC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16632"/>
            <a:ext cx="10566400" cy="1143000"/>
          </a:xfrm>
        </p:spPr>
        <p:txBody>
          <a:bodyPr/>
          <a:lstStyle/>
          <a:p>
            <a:pPr algn="ctr"/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Análise da criminologia ambiental </a:t>
            </a:r>
            <a:r>
              <a:rPr lang="pt-BR" sz="2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dE</a:t>
            </a: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casos de Estupro no Distrito Federal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AA7CAEF-407B-E049-1ECB-9A822A15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15" y="1961691"/>
            <a:ext cx="11364970" cy="3240360"/>
          </a:xfrm>
          <a:prstGeom prst="rect">
            <a:avLst/>
          </a:prstGeom>
        </p:spPr>
      </p:pic>
      <p:pic>
        <p:nvPicPr>
          <p:cNvPr id="5" name="Espaço Reservado para Conteúdo 7">
            <a:extLst>
              <a:ext uri="{FF2B5EF4-FFF2-40B4-BE49-F238E27FC236}">
                <a16:creationId xmlns:a16="http://schemas.microsoft.com/office/drawing/2014/main" xmlns="" id="{BF0DAA3E-278E-B00B-17DA-A9D764E14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E3E5B84-3B50-3118-E893-9A7792D6F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370700-378B-BB96-5B98-67A07EC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16632"/>
            <a:ext cx="10566400" cy="1143000"/>
          </a:xfrm>
        </p:spPr>
        <p:txBody>
          <a:bodyPr/>
          <a:lstStyle/>
          <a:p>
            <a:pPr algn="ctr"/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Análise da criminologia ambiental </a:t>
            </a:r>
            <a:r>
              <a:rPr lang="pt-BR" sz="2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dE</a:t>
            </a: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casos de Estupro no Distrito Federal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7395EFC-3F92-6982-32CF-1AC70336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5" y="1870534"/>
            <a:ext cx="11904949" cy="3116932"/>
          </a:xfrm>
          <a:prstGeom prst="rect">
            <a:avLst/>
          </a:prstGeom>
        </p:spPr>
      </p:pic>
      <p:pic>
        <p:nvPicPr>
          <p:cNvPr id="4" name="Espaço Reservado para Conteúdo 7">
            <a:extLst>
              <a:ext uri="{FF2B5EF4-FFF2-40B4-BE49-F238E27FC236}">
                <a16:creationId xmlns:a16="http://schemas.microsoft.com/office/drawing/2014/main" xmlns="" id="{8118861F-EBE0-C0C0-57ED-2E18E0CC4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9C5857C-5754-CFFA-D18A-4D7FC3EDB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8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21ACBC6-D4E1-6BE6-7519-8BBF46DA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511" y="897665"/>
            <a:ext cx="6606182" cy="599593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370700-378B-BB96-5B98-67A07EC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-171400"/>
            <a:ext cx="10566400" cy="1143000"/>
          </a:xfrm>
        </p:spPr>
        <p:txBody>
          <a:bodyPr/>
          <a:lstStyle/>
          <a:p>
            <a:pPr algn="ctr"/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Análise da criminologia ambiental </a:t>
            </a:r>
            <a:r>
              <a:rPr lang="pt-BR" sz="2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dE</a:t>
            </a: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casos de Estupro no Distrito Federal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7">
            <a:extLst>
              <a:ext uri="{FF2B5EF4-FFF2-40B4-BE49-F238E27FC236}">
                <a16:creationId xmlns:a16="http://schemas.microsoft.com/office/drawing/2014/main" xmlns="" id="{FA982F1A-BEF2-56A6-7B77-E36C75798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4AC65E9-964A-A71C-BAC5-07577AC60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178C0F2-6B40-DBE3-406A-9A3BCB578124}"/>
              </a:ext>
            </a:extLst>
          </p:cNvPr>
          <p:cNvSpPr/>
          <p:nvPr/>
        </p:nvSpPr>
        <p:spPr>
          <a:xfrm>
            <a:off x="6240016" y="1881962"/>
            <a:ext cx="288032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5CA61588-C346-E4E4-0D57-785E33CDA484}"/>
              </a:ext>
            </a:extLst>
          </p:cNvPr>
          <p:cNvSpPr/>
          <p:nvPr/>
        </p:nvSpPr>
        <p:spPr>
          <a:xfrm>
            <a:off x="3188953" y="2180256"/>
            <a:ext cx="5931383" cy="244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A67AE9E-CA01-B423-FACB-DD80E95E653F}"/>
              </a:ext>
            </a:extLst>
          </p:cNvPr>
          <p:cNvSpPr/>
          <p:nvPr/>
        </p:nvSpPr>
        <p:spPr>
          <a:xfrm>
            <a:off x="6672065" y="2679691"/>
            <a:ext cx="2448271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0FF71A5-D9B0-1F7D-4AFE-46B6E2DFFD12}"/>
              </a:ext>
            </a:extLst>
          </p:cNvPr>
          <p:cNvSpPr/>
          <p:nvPr/>
        </p:nvSpPr>
        <p:spPr>
          <a:xfrm>
            <a:off x="3188953" y="2984583"/>
            <a:ext cx="4208217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FCAD89B5-A1F5-2EF8-F4A6-8B3388B81E15}"/>
              </a:ext>
            </a:extLst>
          </p:cNvPr>
          <p:cNvSpPr/>
          <p:nvPr/>
        </p:nvSpPr>
        <p:spPr>
          <a:xfrm>
            <a:off x="3018210" y="3556402"/>
            <a:ext cx="6102126" cy="1024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02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83BC97D9-40C9-188D-0F38-A10E2D18D4A7}"/>
              </a:ext>
            </a:extLst>
          </p:cNvPr>
          <p:cNvSpPr txBox="1">
            <a:spLocks/>
          </p:cNvSpPr>
          <p:nvPr/>
        </p:nvSpPr>
        <p:spPr>
          <a:xfrm>
            <a:off x="2351583" y="527273"/>
            <a:ext cx="9672139" cy="11521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um servidor público que coloca seus conhecimentos técnicos/científicos a serviço da justiça.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5FE9457-68E7-CE27-211A-5FBF7258B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7" y="396107"/>
            <a:ext cx="1955064" cy="14144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B40A7A3-2F82-2878-EAB3-6DA99B055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0" y="2123202"/>
            <a:ext cx="2123518" cy="1801509"/>
          </a:xfrm>
          <a:prstGeom prst="rect">
            <a:avLst/>
          </a:prstGeom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DECA4F03-727E-BEE3-3E64-A89FE8164D3C}"/>
              </a:ext>
            </a:extLst>
          </p:cNvPr>
          <p:cNvSpPr txBox="1">
            <a:spLocks/>
          </p:cNvSpPr>
          <p:nvPr/>
        </p:nvSpPr>
        <p:spPr>
          <a:xfrm>
            <a:off x="2351583" y="2204865"/>
            <a:ext cx="9672139" cy="163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o profissional que produz a PROVA MATERIAL, mediante a análise científica dos vestígios produzidos e deixados na prática de delitos.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xmlns="" id="{000838BA-EF9E-7D9B-32F4-B1322DF8E1DF}"/>
              </a:ext>
            </a:extLst>
          </p:cNvPr>
          <p:cNvSpPr txBox="1">
            <a:spLocks/>
          </p:cNvSpPr>
          <p:nvPr/>
        </p:nvSpPr>
        <p:spPr>
          <a:xfrm>
            <a:off x="2336489" y="4124806"/>
            <a:ext cx="9672139" cy="163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CPP – Art. 159 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exame de corpo de delito e outras perícias serão realizados por perito oficial, portador de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diploma de curso superior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7F2E08C-4746-0E8B-28F0-ABBF81AF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0" y="4237346"/>
            <a:ext cx="2123518" cy="14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8C5FBA5F-BD87-F237-B95C-31F81FF98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391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3B690116-C60D-F099-3BF1-59AA28B9A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5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370700-378B-BB96-5B98-67A07EC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-171400"/>
            <a:ext cx="10566400" cy="1143000"/>
          </a:xfrm>
        </p:spPr>
        <p:txBody>
          <a:bodyPr/>
          <a:lstStyle/>
          <a:p>
            <a:pPr algn="ctr"/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Análise da criminologia ambiental </a:t>
            </a:r>
            <a:r>
              <a:rPr lang="pt-BR" sz="2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dE</a:t>
            </a: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pt-BR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casos de Estupro no Distrito Federal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7">
            <a:extLst>
              <a:ext uri="{FF2B5EF4-FFF2-40B4-BE49-F238E27FC236}">
                <a16:creationId xmlns:a16="http://schemas.microsoft.com/office/drawing/2014/main" xmlns="" id="{CCD67BAC-B9A3-2AC4-42E5-9673B72DD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F54AA6A-2AC5-C775-A2FA-BC9FC7EC5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CD1F87B-2BDB-1D05-CF18-4BD6EBA44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44" y="935740"/>
            <a:ext cx="10708579" cy="49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67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Espaço Reservado para Conteúdo 7">
            <a:extLst>
              <a:ext uri="{FF2B5EF4-FFF2-40B4-BE49-F238E27FC236}">
                <a16:creationId xmlns:a16="http://schemas.microsoft.com/office/drawing/2014/main" xmlns="" id="{E4A8D083-6CFD-728B-96EC-E4555B555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0EA0A5B4-F482-11AB-3E5F-78D768FA5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21A6BB5-A8A7-9586-DC04-AE9344873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170" y="607479"/>
            <a:ext cx="4331659" cy="621454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E82C5AD-331C-0370-5C90-240DDD78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-535521"/>
            <a:ext cx="10566400" cy="1143000"/>
          </a:xfrm>
        </p:spPr>
        <p:txBody>
          <a:bodyPr/>
          <a:lstStyle/>
          <a:p>
            <a:pPr algn="ctr"/>
            <a:r>
              <a:rPr lang="pt-BR" sz="36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LQFF - EQUIPAMENTOS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98450FD-0CA3-2752-D9E0-0F528A528FFF}"/>
              </a:ext>
            </a:extLst>
          </p:cNvPr>
          <p:cNvSpPr/>
          <p:nvPr/>
        </p:nvSpPr>
        <p:spPr>
          <a:xfrm>
            <a:off x="5737690" y="476672"/>
            <a:ext cx="17011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pt-BR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LQFF</a:t>
            </a:r>
            <a:endParaRPr lang="pt-BR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058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1" y="-18256"/>
            <a:ext cx="9144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FTIR</a:t>
            </a:r>
          </a:p>
          <a:p>
            <a:pPr algn="ctr"/>
            <a:r>
              <a:rPr lang="pt-BR" sz="2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pt-BR" sz="2400" b="1" i="0" u="sng" dirty="0">
                <a:effectLst/>
                <a:latin typeface="inheri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Espectroscopia no Infravermelho</a:t>
            </a:r>
            <a:r>
              <a:rPr lang="pt-BR" sz="2400" b="1" i="0" u="sng" dirty="0">
                <a:effectLst/>
                <a:latin typeface="inherit"/>
              </a:rPr>
              <a:t> com transformada de Fourier</a:t>
            </a:r>
            <a:endParaRPr lang="en-US" sz="28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1A3B5B5-A552-F0C7-7D61-5D93F47A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884035"/>
            <a:ext cx="7920880" cy="5940660"/>
          </a:xfrm>
          <a:prstGeom prst="rect">
            <a:avLst/>
          </a:prstGeom>
        </p:spPr>
      </p:pic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2" y="0"/>
            <a:ext cx="9144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RAMAN</a:t>
            </a:r>
          </a:p>
          <a:p>
            <a:pPr algn="ctr"/>
            <a:r>
              <a:rPr lang="pt-BR" sz="2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pt-BR" sz="2400" b="1" i="0" u="sng" dirty="0">
                <a:effectLst/>
                <a:latin typeface="inheri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Espectroscopia</a:t>
            </a:r>
            <a:endParaRPr lang="en-US" sz="28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74F4F65-CEA1-8226-DE25-C5AE92B7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906805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05776" y="-5966"/>
            <a:ext cx="914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INFRAVERMELHO COM MICROSCÓPIO ACOPLADO</a:t>
            </a:r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E92211F-53C5-6FC6-2803-610C34F29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517254"/>
            <a:ext cx="47525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2" y="0"/>
            <a:ext cx="91446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DENSÍMETROS DIGITAIS</a:t>
            </a:r>
          </a:p>
          <a:p>
            <a:pPr algn="ctr"/>
            <a:r>
              <a:rPr lang="pt-BR" sz="2400" b="1" dirty="0"/>
              <a:t>Esquerda - com amostrador para latas e garrafas e módulo para CO</a:t>
            </a:r>
            <a:r>
              <a:rPr lang="pt-BR" sz="2400" b="1" baseline="-25000" dirty="0"/>
              <a:t>2</a:t>
            </a:r>
            <a:r>
              <a:rPr lang="pt-BR" sz="2400" b="1" dirty="0"/>
              <a:t> e O</a:t>
            </a:r>
            <a:r>
              <a:rPr lang="pt-BR" sz="2400" b="1" baseline="-25000" dirty="0"/>
              <a:t>2</a:t>
            </a:r>
            <a:endParaRPr lang="pt-BR" sz="2400" b="1" dirty="0"/>
          </a:p>
          <a:p>
            <a:pPr algn="ctr"/>
            <a:r>
              <a:rPr lang="pt-BR" sz="2400" b="1" dirty="0"/>
              <a:t>Direita - com amostrador em carrossel para destilados</a:t>
            </a:r>
            <a:endParaRPr lang="en-US" sz="24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9E7C6EC-B1B3-224A-D5FB-84D76C9D2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715" y="1261884"/>
            <a:ext cx="7398569" cy="55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F1E3818-1BBA-24D7-BEE3-71190E68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92" y="0"/>
            <a:ext cx="9145016" cy="68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1" y="-64247"/>
            <a:ext cx="9144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4 CG/EM </a:t>
            </a:r>
            <a:r>
              <a:rPr lang="pt-BR" sz="2400" b="1" dirty="0"/>
              <a:t>(cromatografia gasosa acoplada a espectrometria de massas)</a:t>
            </a:r>
          </a:p>
          <a:p>
            <a:pPr algn="ctr"/>
            <a:r>
              <a:rPr lang="pt-BR" sz="2800" b="1" dirty="0"/>
              <a:t>1 TGA </a:t>
            </a:r>
            <a:r>
              <a:rPr lang="pt-BR" sz="2400" b="1" dirty="0"/>
              <a:t>(análise termogravimétrica)</a:t>
            </a:r>
          </a:p>
          <a:p>
            <a:pPr algn="ctr"/>
            <a:r>
              <a:rPr lang="pt-BR" sz="2800" b="1" dirty="0"/>
              <a:t>1 CG-FID </a:t>
            </a:r>
            <a:r>
              <a:rPr lang="pt-BR" sz="2400" b="1" dirty="0"/>
              <a:t>(cromatografia gasosa com detector de ionização de chama)</a:t>
            </a:r>
            <a:endParaRPr lang="en-US" sz="24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F1E3818-1BBA-24D7-BEE3-71190E68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69" y="1227605"/>
            <a:ext cx="3469658" cy="260224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5B657E4-CE91-B02A-01A8-EE542634C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2924944"/>
            <a:ext cx="2193708" cy="29249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570C731-8182-BD89-4F01-574CA5861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57" y="4233849"/>
            <a:ext cx="1977684" cy="26369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1DF7B06-9AE0-D760-11F3-602CB6C69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624" y="2903208"/>
            <a:ext cx="2193708" cy="292494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CF78B93-1985-826C-5E1B-4A338A5A991C}"/>
              </a:ext>
            </a:extLst>
          </p:cNvPr>
          <p:cNvSpPr txBox="1"/>
          <p:nvPr/>
        </p:nvSpPr>
        <p:spPr>
          <a:xfrm>
            <a:off x="1531442" y="2524345"/>
            <a:ext cx="809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CG/EM 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ED37F11F-EF5C-97D5-2C63-4851323F4471}"/>
              </a:ext>
            </a:extLst>
          </p:cNvPr>
          <p:cNvSpPr txBox="1"/>
          <p:nvPr/>
        </p:nvSpPr>
        <p:spPr>
          <a:xfrm>
            <a:off x="5615188" y="3864517"/>
            <a:ext cx="96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CG-FID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E44917F-C8DA-D116-F5AA-B4362EA039BA}"/>
              </a:ext>
            </a:extLst>
          </p:cNvPr>
          <p:cNvSpPr txBox="1"/>
          <p:nvPr/>
        </p:nvSpPr>
        <p:spPr>
          <a:xfrm>
            <a:off x="9620667" y="2498065"/>
            <a:ext cx="961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TGA</a:t>
            </a:r>
            <a:endParaRPr lang="pt-BR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xmlns="" id="{8F0A20D5-5092-B8D0-0368-09D05CD995BB}"/>
              </a:ext>
            </a:extLst>
          </p:cNvPr>
          <p:cNvCxnSpPr>
            <a:cxnSpLocks/>
          </p:cNvCxnSpPr>
          <p:nvPr/>
        </p:nvCxnSpPr>
        <p:spPr>
          <a:xfrm flipH="1">
            <a:off x="3076473" y="2058461"/>
            <a:ext cx="1284696" cy="2173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F5F5D972-2717-17C0-50AB-5889F9C4CA6F}"/>
              </a:ext>
            </a:extLst>
          </p:cNvPr>
          <p:cNvCxnSpPr>
            <a:cxnSpLocks/>
          </p:cNvCxnSpPr>
          <p:nvPr/>
        </p:nvCxnSpPr>
        <p:spPr>
          <a:xfrm>
            <a:off x="7830827" y="2058461"/>
            <a:ext cx="1106375" cy="217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20BCC1E2-0FC5-A746-E0D4-C700C2A9F627}"/>
              </a:ext>
            </a:extLst>
          </p:cNvPr>
          <p:cNvSpPr/>
          <p:nvPr/>
        </p:nvSpPr>
        <p:spPr>
          <a:xfrm>
            <a:off x="1456597" y="2554825"/>
            <a:ext cx="977528" cy="3125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D2AC3832-68C6-76AD-89FE-0A678A96E6E8}"/>
              </a:ext>
            </a:extLst>
          </p:cNvPr>
          <p:cNvSpPr/>
          <p:nvPr/>
        </p:nvSpPr>
        <p:spPr>
          <a:xfrm>
            <a:off x="5581490" y="3886609"/>
            <a:ext cx="977528" cy="3125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57B1F26B-FD3C-2A00-30CD-7782D93F9AED}"/>
              </a:ext>
            </a:extLst>
          </p:cNvPr>
          <p:cNvSpPr/>
          <p:nvPr/>
        </p:nvSpPr>
        <p:spPr>
          <a:xfrm>
            <a:off x="9620667" y="2533097"/>
            <a:ext cx="977528" cy="3125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4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0" y="2604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ICP-MS (espectrômetro de massa com plasma indutivamente acoplado)</a:t>
            </a:r>
            <a:endParaRPr lang="en-US" sz="28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B5EC946-D2AA-3DD1-2F4D-B573E1C44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3" y="631247"/>
            <a:ext cx="6081542" cy="45611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AB23C66-E4B0-F63A-A6C1-A980DDAD8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96752"/>
            <a:ext cx="6081543" cy="45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0" y="-2572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HPLC (cromatografia líquida de alta eficiência)</a:t>
            </a:r>
          </a:p>
          <a:p>
            <a:pPr algn="ctr"/>
            <a:r>
              <a:rPr lang="pt-BR" sz="2800" b="1" dirty="0"/>
              <a:t>QTOF (espectrômetro de massa)</a:t>
            </a:r>
            <a:endParaRPr lang="en-US" sz="28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6744955-3627-B93C-4AC2-44B52946E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8" y="2492896"/>
            <a:ext cx="2571750" cy="33123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138C1D7-608F-AEA0-D1A2-E8BCAAF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273" y="2706847"/>
            <a:ext cx="2355726" cy="31409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CB3E5C7-0689-AF3A-74FE-3B4F60025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967" y="1124467"/>
            <a:ext cx="5148064" cy="3861048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xmlns="" id="{B9BAE3FE-7C59-F578-8D89-60CCD02BAA5F}"/>
              </a:ext>
            </a:extLst>
          </p:cNvPr>
          <p:cNvCxnSpPr/>
          <p:nvPr/>
        </p:nvCxnSpPr>
        <p:spPr>
          <a:xfrm flipH="1">
            <a:off x="2584678" y="1124467"/>
            <a:ext cx="937289" cy="1368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xmlns="" id="{A04602D5-9AD4-6D99-6DE2-C414464757DE}"/>
              </a:ext>
            </a:extLst>
          </p:cNvPr>
          <p:cNvCxnSpPr>
            <a:cxnSpLocks/>
          </p:cNvCxnSpPr>
          <p:nvPr/>
        </p:nvCxnSpPr>
        <p:spPr>
          <a:xfrm>
            <a:off x="8670031" y="1124467"/>
            <a:ext cx="1153315" cy="1619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EC1652D-8B3A-11A1-0BDF-56D94E65171A}"/>
              </a:ext>
            </a:extLst>
          </p:cNvPr>
          <p:cNvSpPr txBox="1"/>
          <p:nvPr/>
        </p:nvSpPr>
        <p:spPr>
          <a:xfrm>
            <a:off x="12928" y="2111943"/>
            <a:ext cx="2571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HPLC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568C022E-8B75-D1E2-46CE-7815D5EC4A29}"/>
              </a:ext>
            </a:extLst>
          </p:cNvPr>
          <p:cNvSpPr txBox="1"/>
          <p:nvPr/>
        </p:nvSpPr>
        <p:spPr>
          <a:xfrm>
            <a:off x="9823345" y="2296609"/>
            <a:ext cx="2401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QTOF</a:t>
            </a:r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8CC9A57A-780F-01E3-0E2C-154175617CC1}"/>
              </a:ext>
            </a:extLst>
          </p:cNvPr>
          <p:cNvSpPr/>
          <p:nvPr/>
        </p:nvSpPr>
        <p:spPr>
          <a:xfrm>
            <a:off x="810039" y="2140323"/>
            <a:ext cx="977528" cy="3125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78581B87-3937-5DAF-3BB5-5C9AA4FD8CCF}"/>
              </a:ext>
            </a:extLst>
          </p:cNvPr>
          <p:cNvSpPr/>
          <p:nvPr/>
        </p:nvSpPr>
        <p:spPr>
          <a:xfrm>
            <a:off x="10535159" y="2336318"/>
            <a:ext cx="977528" cy="3125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5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DDDEC47-9938-AE99-40EE-8FEE4377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92" y="0"/>
            <a:ext cx="4947816" cy="6853806"/>
          </a:xfrm>
          <a:prstGeom prst="rect">
            <a:avLst/>
          </a:prstGeom>
        </p:spPr>
      </p:pic>
      <p:pic>
        <p:nvPicPr>
          <p:cNvPr id="15" name="Espaço Reservado para Conteúdo 7">
            <a:extLst>
              <a:ext uri="{FF2B5EF4-FFF2-40B4-BE49-F238E27FC236}">
                <a16:creationId xmlns:a16="http://schemas.microsoft.com/office/drawing/2014/main" xmlns="" id="{2028C19C-5835-90D9-99A7-D1B2D121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42AFF4D6-5DED-97BA-7E59-DF228CF5B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0707508-524F-1349-E450-0D52782E1BC7}"/>
              </a:ext>
            </a:extLst>
          </p:cNvPr>
          <p:cNvSpPr/>
          <p:nvPr/>
        </p:nvSpPr>
        <p:spPr>
          <a:xfrm>
            <a:off x="4727848" y="2780928"/>
            <a:ext cx="2736304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5554509-E62F-33E9-7D9F-B01C9A59566D}"/>
              </a:ext>
            </a:extLst>
          </p:cNvPr>
          <p:cNvSpPr/>
          <p:nvPr/>
        </p:nvSpPr>
        <p:spPr>
          <a:xfrm>
            <a:off x="4583832" y="4634392"/>
            <a:ext cx="2304256" cy="9548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1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1" y="69672"/>
            <a:ext cx="914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Cromatógrafo iônico</a:t>
            </a:r>
            <a:endParaRPr lang="en-US" sz="36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D2107B0-489E-CAB7-7EA2-85931605F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33" y="837606"/>
            <a:ext cx="7982733" cy="59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3A03315B-EC4C-028A-59AF-D07958BCF127}"/>
              </a:ext>
            </a:extLst>
          </p:cNvPr>
          <p:cNvSpPr txBox="1"/>
          <p:nvPr/>
        </p:nvSpPr>
        <p:spPr>
          <a:xfrm>
            <a:off x="1523682" y="0"/>
            <a:ext cx="914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EXAMES</a:t>
            </a:r>
            <a:endParaRPr lang="en-US" sz="3600" b="1" dirty="0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0C548D7-BF67-B854-402C-57AE4FBD8DA4}"/>
              </a:ext>
            </a:extLst>
          </p:cNvPr>
          <p:cNvSpPr txBox="1"/>
          <p:nvPr/>
        </p:nvSpPr>
        <p:spPr>
          <a:xfrm>
            <a:off x="1343472" y="416348"/>
            <a:ext cx="100186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THC em matrizes diversa, como vegetal (maconha), óleo e resina;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cocaína em matrizes diversas, como pó e pedra (crack);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substâncias proscritas ou controladas em matrizes diversas, como comprimidos, pós, vegetais, selos;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</a:t>
            </a:r>
            <a:r>
              <a:rPr lang="pt-BR" sz="2400" dirty="0" err="1"/>
              <a:t>flunitrazepam</a:t>
            </a:r>
            <a:r>
              <a:rPr lang="pt-BR" sz="2400" dirty="0"/>
              <a:t> (comprimidos de </a:t>
            </a:r>
            <a:r>
              <a:rPr lang="pt-BR" sz="2400" dirty="0" err="1"/>
              <a:t>Rohypnol</a:t>
            </a:r>
            <a:r>
              <a:rPr lang="pt-BR" sz="2400" dirty="0"/>
              <a:t>®) e medicamentos diversos;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anabolizantes e suplementos alimentares;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</a:t>
            </a:r>
            <a:r>
              <a:rPr lang="pt-BR" sz="2400" dirty="0" err="1"/>
              <a:t>toxicantes</a:t>
            </a:r>
            <a:r>
              <a:rPr lang="pt-BR" sz="24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inalantes;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líquidos inflamáveis (combustíveis);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Exame de autenticidade de bebidas;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material explosivo;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Determinação de teor alcoólico;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Pesquisa de metais;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Exame de comparação de fibras;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ETC.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117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Espaço Reservado para Conteúdo 7">
            <a:extLst>
              <a:ext uri="{FF2B5EF4-FFF2-40B4-BE49-F238E27FC236}">
                <a16:creationId xmlns:a16="http://schemas.microsoft.com/office/drawing/2014/main" xmlns="" id="{2D22E28B-F034-813B-6100-EB6CB2BA9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C9CDA00-99EB-E717-2314-8EC7F1875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94529C7-A149-BEA8-D4EB-A322FB287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043" y="0"/>
            <a:ext cx="48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0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;p14"/>
          <p:cNvSpPr/>
          <p:nvPr/>
        </p:nvSpPr>
        <p:spPr>
          <a:xfrm>
            <a:off x="515380" y="2060848"/>
            <a:ext cx="11161240" cy="273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/>
            <a:r>
              <a:rPr lang="pt-BR" sz="4000" dirty="0">
                <a:latin typeface="Roboto Black"/>
                <a:ea typeface="Roboto Black"/>
                <a:cs typeface="Roboto Black"/>
                <a:sym typeface="Roboto Black"/>
              </a:rPr>
              <a:t>EQUIPAMENTO FORENSE ELETROMECÂNICO PARA MEDIÇÃO DE COEFICIENTE DE ATRITO</a:t>
            </a:r>
          </a:p>
        </p:txBody>
      </p:sp>
      <p:sp>
        <p:nvSpPr>
          <p:cNvPr id="4" name="Google Shape;64;p14">
            <a:extLst>
              <a:ext uri="{FF2B5EF4-FFF2-40B4-BE49-F238E27FC236}">
                <a16:creationId xmlns:a16="http://schemas.microsoft.com/office/drawing/2014/main" xmlns="" id="{516A96D9-87B7-DC37-B59B-43937968DFAB}"/>
              </a:ext>
            </a:extLst>
          </p:cNvPr>
          <p:cNvSpPr/>
          <p:nvPr/>
        </p:nvSpPr>
        <p:spPr>
          <a:xfrm>
            <a:off x="1384696" y="4298152"/>
            <a:ext cx="9422608" cy="9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pt-BR" sz="2400" b="1" dirty="0"/>
              <a:t>Aprimorando cálculos de velocidade em perícias de acidentes de trânsito</a:t>
            </a:r>
            <a:endParaRPr sz="24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960184" y="692696"/>
            <a:ext cx="10271631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2667" dirty="0">
                <a:latin typeface="Roboto Black"/>
                <a:ea typeface="Roboto Black"/>
                <a:cs typeface="Roboto Black"/>
                <a:sym typeface="Roboto Black"/>
              </a:rPr>
              <a:t>POR QUE CALCULAMOS AS VELOCIDADES</a:t>
            </a:r>
          </a:p>
          <a:p>
            <a:pPr algn="ctr"/>
            <a:r>
              <a:rPr lang="pt-BR" sz="2667" dirty="0">
                <a:latin typeface="Roboto Black"/>
                <a:ea typeface="Roboto Black"/>
                <a:cs typeface="Roboto Black"/>
                <a:sym typeface="Roboto Black"/>
              </a:rPr>
              <a:t>NAS PERÍCIAS DE ACIDENTES DE TRÂNSITO?</a:t>
            </a:r>
            <a:endParaRPr sz="26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2279576" y="2708920"/>
            <a:ext cx="9066964" cy="3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507987">
              <a:buClr>
                <a:srgbClr val="004984"/>
              </a:buClr>
              <a:buSzPts val="2400"/>
              <a:buChar char="●"/>
            </a:pPr>
            <a:r>
              <a:rPr lang="pt-BR" sz="3200" b="1" dirty="0"/>
              <a:t>Causa determinante do acidente</a:t>
            </a:r>
            <a:endParaRPr sz="3200" b="1" dirty="0"/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endParaRPr sz="3200" b="1" dirty="0"/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r>
              <a:rPr lang="pt-BR" sz="3200" b="1" dirty="0"/>
              <a:t>Agravamento dos danos e lesões</a:t>
            </a:r>
            <a:endParaRPr sz="3200" b="1" dirty="0"/>
          </a:p>
          <a:p>
            <a:endParaRPr sz="3200" b="1" dirty="0"/>
          </a:p>
          <a:p>
            <a:endParaRPr sz="3200" b="1" dirty="0">
              <a:solidFill>
                <a:srgbClr val="00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4BD4C42-5901-8807-CD37-356D4D6A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00475" cy="25527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94EB3C5-EB93-D131-623D-014E1ED4F002}"/>
              </a:ext>
            </a:extLst>
          </p:cNvPr>
          <p:cNvSpPr txBox="1"/>
          <p:nvPr/>
        </p:nvSpPr>
        <p:spPr>
          <a:xfrm>
            <a:off x="0" y="2575633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ATROPELAMENTO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887DC65-4FAB-1058-5682-C6CB36A1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75" y="2489727"/>
            <a:ext cx="4437449" cy="4353724"/>
          </a:xfrm>
          <a:prstGeom prst="rect">
            <a:avLst/>
          </a:prstGeom>
        </p:spPr>
      </p:pic>
      <p:sp>
        <p:nvSpPr>
          <p:cNvPr id="8" name="Google Shape;140;p23">
            <a:extLst>
              <a:ext uri="{FF2B5EF4-FFF2-40B4-BE49-F238E27FC236}">
                <a16:creationId xmlns:a16="http://schemas.microsoft.com/office/drawing/2014/main" xmlns="" id="{ED8F8C0C-6AAE-069D-B215-A0D876437D2D}"/>
              </a:ext>
            </a:extLst>
          </p:cNvPr>
          <p:cNvSpPr/>
          <p:nvPr/>
        </p:nvSpPr>
        <p:spPr>
          <a:xfrm>
            <a:off x="3877274" y="2060848"/>
            <a:ext cx="4437449" cy="2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dirty="0">
                <a:sym typeface="Roboto Black"/>
              </a:rPr>
              <a:t>INTERCEPTAÇÃO x EXCESSO</a:t>
            </a:r>
            <a:endParaRPr dirty="0">
              <a:sym typeface="Roboto Black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09BF685-B0B6-DF75-AD32-F1A9A82F2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2" y="2226"/>
            <a:ext cx="3800478" cy="255934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A20F522-7E6E-7199-C27E-B517597A41DE}"/>
              </a:ext>
            </a:extLst>
          </p:cNvPr>
          <p:cNvSpPr txBox="1"/>
          <p:nvPr/>
        </p:nvSpPr>
        <p:spPr>
          <a:xfrm>
            <a:off x="8391522" y="2575633"/>
            <a:ext cx="3800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ym typeface="Roboto Black"/>
              </a:rPr>
              <a:t>COLISÃO TRASEIRA</a:t>
            </a:r>
          </a:p>
        </p:txBody>
      </p:sp>
    </p:spTree>
    <p:extLst>
      <p:ext uri="{BB962C8B-B14F-4D97-AF65-F5344CB8AC3E}">
        <p14:creationId xmlns:p14="http://schemas.microsoft.com/office/powerpoint/2010/main" val="171149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551384" y="116632"/>
            <a:ext cx="11089232" cy="1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4800" dirty="0">
                <a:latin typeface="Roboto Black"/>
                <a:ea typeface="Roboto Black"/>
                <a:cs typeface="Roboto Black"/>
                <a:sym typeface="Roboto Black"/>
              </a:rPr>
              <a:t>CÁLCULO DA VELOCIDADE PELO COEFICIENTE DE ATRITO</a:t>
            </a:r>
            <a:endParaRPr sz="48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Google Shape;101;p18"/>
              <p:cNvSpPr/>
              <p:nvPr/>
            </p:nvSpPr>
            <p:spPr>
              <a:xfrm>
                <a:off x="1199456" y="2233369"/>
                <a:ext cx="4896544" cy="27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r>
                  <a:rPr lang="pt-BR" sz="2400" b="1" dirty="0">
                    <a:solidFill>
                      <a:srgbClr val="C14E4E"/>
                    </a:solidFill>
                  </a:rPr>
                  <a:t>Princípio da conservação da energia</a:t>
                </a:r>
              </a:p>
              <a:p>
                <a:endParaRPr lang="pt-BR" sz="2400" b="1" dirty="0">
                  <a:solidFill>
                    <a:srgbClr val="00498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∆</m:t>
                      </m:r>
                      <m:sSub>
                        <m:sSubPr>
                          <m:ctrlP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pt-BR" sz="2400" b="1" dirty="0">
                  <a:solidFill>
                    <a:schemeClr val="tx1"/>
                  </a:solidFill>
                </a:endParaRPr>
              </a:p>
              <a:p>
                <a:endParaRPr lang="pt-BR" sz="24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BR" sz="2400" b="1" dirty="0">
                  <a:solidFill>
                    <a:schemeClr val="tx1"/>
                  </a:solidFill>
                </a:endParaRPr>
              </a:p>
              <a:p>
                <a:endParaRPr lang="pt-BR" sz="2400" b="1" dirty="0">
                  <a:solidFill>
                    <a:schemeClr val="tx1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sSubSup>
                            <m:sSubSupPr>
                              <m:ctrlP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  <m:sup>
                              <m: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pt-BR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sSubSup>
                            <m:sSubSupPr>
                              <m:ctrlP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pt-B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r>
                            <a:rPr lang="pt-BR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400" b="1" dirty="0">
                  <a:solidFill>
                    <a:srgbClr val="004984"/>
                  </a:solidFill>
                </a:endParaRPr>
              </a:p>
              <a:p>
                <a:endParaRPr sz="2400" b="1" dirty="0">
                  <a:solidFill>
                    <a:srgbClr val="004984"/>
                  </a:solidFill>
                </a:endParaRPr>
              </a:p>
            </p:txBody>
          </p:sp>
        </mc:Choice>
        <mc:Fallback xmlns="">
          <p:sp>
            <p:nvSpPr>
              <p:cNvPr id="101" name="Google Shape;101;p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2233369"/>
                <a:ext cx="4896544" cy="2795200"/>
              </a:xfrm>
              <a:prstGeom prst="rect">
                <a:avLst/>
              </a:prstGeom>
              <a:blipFill>
                <a:blip r:embed="rId3"/>
                <a:stretch>
                  <a:fillRect l="-1993" t="-1743" b="-8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Google Shape;102;p18"/>
              <p:cNvSpPr/>
              <p:nvPr/>
            </p:nvSpPr>
            <p:spPr>
              <a:xfrm>
                <a:off x="7464152" y="2708920"/>
                <a:ext cx="3960440" cy="27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/>
                <a:endParaRPr lang="pt-BR" sz="2400" b="1" dirty="0">
                  <a:solidFill>
                    <a:srgbClr val="004984"/>
                  </a:solidFill>
                </a:endParaRPr>
              </a:p>
              <a:p>
                <a:pPr lvl="0" algn="ctr"/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pt-BR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rad>
                  </m:oMath>
                </a14:m>
                <a:r>
                  <a:rPr lang="pt-BR" sz="2400" b="1" dirty="0">
                    <a:solidFill>
                      <a:schemeClr val="tx1"/>
                    </a:solidFill>
                  </a:rPr>
                  <a:t> m/s</a:t>
                </a:r>
              </a:p>
              <a:p>
                <a:pPr lvl="0" algn="ctr"/>
                <a:endParaRPr lang="pt-BR" sz="2400" b="1" dirty="0">
                  <a:solidFill>
                    <a:schemeClr val="tx1"/>
                  </a:solidFill>
                </a:endParaRPr>
              </a:p>
              <a:p>
                <a:pPr lvl="0" algn="ctr"/>
                <a:r>
                  <a:rPr lang="pt-BR" sz="2400" b="1" dirty="0">
                    <a:solidFill>
                      <a:schemeClr val="tx1"/>
                    </a:solidFill>
                  </a:rPr>
                  <a:t>ou</a:t>
                </a:r>
              </a:p>
              <a:p>
                <a:pPr lvl="0" algn="ctr"/>
                <a:endParaRPr lang="pt-BR" sz="2400" b="1" dirty="0">
                  <a:solidFill>
                    <a:schemeClr val="tx1"/>
                  </a:solidFill>
                </a:endParaRPr>
              </a:p>
              <a:p>
                <a:pPr lvl="0" algn="ctr"/>
                <a14:m>
                  <m:oMath xmlns:m="http://schemas.openxmlformats.org/officeDocument/2006/math">
                    <m:r>
                      <a:rPr lang="pt-BR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pt-BR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pt-BR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pt-BR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𝟗𝟒𝟔</m:t>
                    </m:r>
                    <m:rad>
                      <m:radPr>
                        <m:degHide m:val="on"/>
                        <m:ctrlP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rad>
                  </m:oMath>
                </a14:m>
                <a:r>
                  <a:rPr lang="pt-BR" sz="2400" b="1" dirty="0">
                    <a:solidFill>
                      <a:schemeClr val="tx1"/>
                    </a:solidFill>
                  </a:rPr>
                  <a:t> km/h</a:t>
                </a:r>
              </a:p>
              <a:p>
                <a:pPr lvl="0"/>
                <a:endParaRPr lang="pt-BR" sz="2400" b="1" dirty="0">
                  <a:solidFill>
                    <a:schemeClr val="tx1"/>
                  </a:solidFill>
                </a:endParaRPr>
              </a:p>
              <a:p>
                <a:pPr lvl="0"/>
                <a:endParaRPr lang="pt-BR" sz="2400" b="1" dirty="0">
                  <a:solidFill>
                    <a:schemeClr val="tx1"/>
                  </a:solidFill>
                </a:endParaRPr>
              </a:p>
              <a:p>
                <a:pPr lvl="0"/>
                <a:endParaRPr lang="pt-BR" sz="2400" b="1" dirty="0">
                  <a:solidFill>
                    <a:srgbClr val="004984"/>
                  </a:solidFill>
                </a:endParaRPr>
              </a:p>
              <a:p>
                <a:pPr lvl="0"/>
                <a:endParaRPr lang="pt-BR" sz="2400" b="1" i="1" dirty="0">
                  <a:solidFill>
                    <a:srgbClr val="004984"/>
                  </a:solidFill>
                </a:endParaRPr>
              </a:p>
              <a:p>
                <a:pPr lvl="0"/>
                <a:endParaRPr lang="pt-BR" sz="2400" b="1" dirty="0">
                  <a:solidFill>
                    <a:srgbClr val="004984"/>
                  </a:solidFill>
                </a:endParaRPr>
              </a:p>
            </p:txBody>
          </p:sp>
        </mc:Choice>
        <mc:Fallback xmlns="">
          <p:sp>
            <p:nvSpPr>
              <p:cNvPr id="102" name="Google Shape;102;p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52" y="2708920"/>
                <a:ext cx="3960440" cy="2795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para a Direita 1">
            <a:extLst>
              <a:ext uri="{FF2B5EF4-FFF2-40B4-BE49-F238E27FC236}">
                <a16:creationId xmlns:a16="http://schemas.microsoft.com/office/drawing/2014/main" xmlns="" id="{710D2D62-482E-4046-AD1A-71B939E51246}"/>
              </a:ext>
            </a:extLst>
          </p:cNvPr>
          <p:cNvSpPr/>
          <p:nvPr/>
        </p:nvSpPr>
        <p:spPr>
          <a:xfrm>
            <a:off x="5748464" y="3994898"/>
            <a:ext cx="863229" cy="94332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1398577" y="332656"/>
            <a:ext cx="8500000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3200" dirty="0">
                <a:latin typeface="Roboto Black"/>
                <a:ea typeface="Roboto Black"/>
                <a:cs typeface="Roboto Black"/>
                <a:sym typeface="Roboto Black"/>
              </a:rPr>
              <a:t>COEFICIENTE DE ATRITO (</a:t>
            </a:r>
            <a:r>
              <a:rPr lang="pt-BR" sz="3200" i="1" dirty="0">
                <a:latin typeface="Roboto Black"/>
                <a:ea typeface="Roboto Black"/>
                <a:cs typeface="Roboto Black"/>
                <a:sym typeface="Roboto Black"/>
              </a:rPr>
              <a:t>k</a:t>
            </a:r>
            <a:r>
              <a:rPr lang="pt-BR" sz="3200" dirty="0">
                <a:latin typeface="Roboto Black"/>
                <a:ea typeface="Roboto Black"/>
                <a:cs typeface="Roboto Black"/>
                <a:sym typeface="Roboto Black"/>
              </a:rPr>
              <a:t>)</a:t>
            </a:r>
            <a:endParaRPr sz="32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394865" y="1786600"/>
            <a:ext cx="11797135" cy="3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507987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Medida de resistência de movimentação de um corpo sólido sobre o outro;</a:t>
            </a:r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endParaRPr lang="pt-BR" sz="2800" b="1" dirty="0"/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É medido experimentalmente;</a:t>
            </a:r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endParaRPr lang="pt-BR" sz="2800" b="1" dirty="0"/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Varia conforme a presença de fluídos ou contaminantes nas superfícies.</a:t>
            </a:r>
            <a:endParaRPr sz="2800" b="1" dirty="0"/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endParaRPr sz="3200" b="1" dirty="0">
              <a:solidFill>
                <a:srgbClr val="004984"/>
              </a:solidFill>
            </a:endParaRPr>
          </a:p>
          <a:p>
            <a:endParaRPr sz="3200" b="1" dirty="0">
              <a:solidFill>
                <a:srgbClr val="004984"/>
              </a:solidFill>
            </a:endParaRPr>
          </a:p>
          <a:p>
            <a:endParaRPr sz="3200" b="1" dirty="0">
              <a:solidFill>
                <a:srgbClr val="00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0" y="141851"/>
            <a:ext cx="12192000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3200" dirty="0">
                <a:latin typeface="Roboto Black"/>
                <a:ea typeface="Roboto Black"/>
                <a:cs typeface="Roboto Black"/>
                <a:sym typeface="Roboto Black"/>
              </a:rPr>
              <a:t>OBJETIVO DO PROJETO</a:t>
            </a:r>
            <a:endParaRPr sz="32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127448" y="1786600"/>
            <a:ext cx="9649072" cy="3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r>
              <a:rPr lang="pt-BR" sz="3200" b="1" dirty="0"/>
              <a:t>Desenvolver um método confiável para medir experimentalmente coeficientes de atrito com testes de frenagem;</a:t>
            </a:r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endParaRPr lang="pt-BR" sz="3200" b="1" dirty="0"/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r>
              <a:rPr lang="pt-BR" sz="3200" b="1" dirty="0"/>
              <a:t>Principal desafio em testes de frenagem: </a:t>
            </a:r>
            <a:r>
              <a:rPr lang="pt-BR" sz="32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velocidade exata do veículo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  <a:r>
              <a:rPr lang="pt-BR" sz="3200" b="1" dirty="0"/>
              <a:t>no instante do início da frenagem.</a:t>
            </a:r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endParaRPr lang="pt-BR" sz="3200" b="1" dirty="0">
              <a:solidFill>
                <a:srgbClr val="004984"/>
              </a:solidFill>
            </a:endParaRPr>
          </a:p>
          <a:p>
            <a:pPr marL="101597">
              <a:buClr>
                <a:srgbClr val="004984"/>
              </a:buClr>
              <a:buSzPts val="2400"/>
            </a:pPr>
            <a:endParaRPr sz="3200" b="1" dirty="0">
              <a:solidFill>
                <a:srgbClr val="004984"/>
              </a:solidFill>
            </a:endParaRPr>
          </a:p>
          <a:p>
            <a:endParaRPr sz="3200" b="1" dirty="0">
              <a:solidFill>
                <a:srgbClr val="004984"/>
              </a:solidFill>
            </a:endParaRPr>
          </a:p>
          <a:p>
            <a:endParaRPr sz="3200" b="1" dirty="0">
              <a:solidFill>
                <a:srgbClr val="00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3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716863" y="404664"/>
            <a:ext cx="11456389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4800" dirty="0">
                <a:latin typeface="Roboto Black"/>
                <a:ea typeface="Roboto Black"/>
                <a:cs typeface="Roboto Black"/>
                <a:sym typeface="Roboto Black"/>
              </a:rPr>
              <a:t>Criado para responder à pergunta:</a:t>
            </a:r>
            <a:endParaRPr sz="48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91344" y="1412776"/>
            <a:ext cx="12097344" cy="115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507987">
              <a:buClr>
                <a:srgbClr val="004984"/>
              </a:buClr>
              <a:buSzPts val="2400"/>
              <a:buFont typeface="Arial"/>
              <a:buChar char="●"/>
            </a:pPr>
            <a:r>
              <a:rPr lang="pt-BR" sz="3200" b="1" u="sng" dirty="0"/>
              <a:t>Qual a velocidade exata do veículo</a:t>
            </a:r>
            <a:r>
              <a:rPr lang="pt-BR" sz="3200" b="1" dirty="0"/>
              <a:t> no instante do início da frenagem?</a:t>
            </a:r>
            <a:endParaRPr sz="32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4585" y="1468030"/>
            <a:ext cx="3720040" cy="49600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0582" y="1364429"/>
            <a:ext cx="3787621" cy="50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Conteúdo 7">
            <a:extLst>
              <a:ext uri="{FF2B5EF4-FFF2-40B4-BE49-F238E27FC236}">
                <a16:creationId xmlns:a16="http://schemas.microsoft.com/office/drawing/2014/main" xmlns="" id="{2028C19C-5835-90D9-99A7-D1B2D1211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42AFF4D6-5DED-97BA-7E59-DF228CF5B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058251-3946-EC25-C3DF-9B0902A05682}"/>
              </a:ext>
            </a:extLst>
          </p:cNvPr>
          <p:cNvSpPr txBox="1"/>
          <p:nvPr/>
        </p:nvSpPr>
        <p:spPr>
          <a:xfrm>
            <a:off x="1199456" y="2204864"/>
            <a:ext cx="99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Políticas e Inovação em Segurança Pública:</a:t>
            </a:r>
          </a:p>
          <a:p>
            <a:pPr algn="ctr"/>
            <a:endParaRPr lang="pt-B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SEÇÕES e EQUIPAMENTOS</a:t>
            </a:r>
          </a:p>
        </p:txBody>
      </p:sp>
    </p:spTree>
    <p:extLst>
      <p:ext uri="{BB962C8B-B14F-4D97-AF65-F5344CB8AC3E}">
        <p14:creationId xmlns:p14="http://schemas.microsoft.com/office/powerpoint/2010/main" val="24728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lipe\Google Drive\PCDF\Coef atrito\Foto de Felipe Kennedy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47" y="-1940424"/>
            <a:ext cx="12729315" cy="95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669939" y="476672"/>
            <a:ext cx="11456389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4800" dirty="0">
                <a:latin typeface="Roboto Black"/>
                <a:ea typeface="Roboto Black"/>
                <a:cs typeface="Roboto Black"/>
                <a:sym typeface="Roboto Black"/>
              </a:rPr>
              <a:t>O equipamento e seus componentes:</a:t>
            </a:r>
            <a:endParaRPr sz="48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442503" y="2041657"/>
            <a:ext cx="5530701" cy="229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507987">
              <a:buClr>
                <a:srgbClr val="004984"/>
              </a:buClr>
              <a:buSzPts val="2400"/>
              <a:buFont typeface="Arial"/>
              <a:buChar char="●"/>
            </a:pPr>
            <a:r>
              <a:rPr lang="pt-BR" sz="3200" b="1" dirty="0"/>
              <a:t>Central de automação</a:t>
            </a:r>
          </a:p>
          <a:p>
            <a:pPr marL="609585" indent="-507987">
              <a:buClr>
                <a:srgbClr val="004984"/>
              </a:buClr>
              <a:buSzPts val="2400"/>
              <a:buFont typeface="Arial"/>
              <a:buChar char="●"/>
            </a:pPr>
            <a:r>
              <a:rPr lang="pt-BR" sz="3200" b="1" dirty="0"/>
              <a:t>Roda livre – velocímetro</a:t>
            </a:r>
          </a:p>
          <a:p>
            <a:pPr marL="609585" indent="-507987">
              <a:buClr>
                <a:srgbClr val="004984"/>
              </a:buClr>
              <a:buSzPts val="2400"/>
              <a:buFont typeface="Arial"/>
              <a:buChar char="●"/>
            </a:pPr>
            <a:r>
              <a:rPr lang="pt-BR" sz="3200" b="1" dirty="0" err="1"/>
              <a:t>Espargidor</a:t>
            </a:r>
            <a:r>
              <a:rPr lang="pt-BR" sz="3200" b="1" dirty="0"/>
              <a:t> de tinta</a:t>
            </a:r>
          </a:p>
          <a:p>
            <a:pPr marL="609585" indent="-507987">
              <a:buClr>
                <a:srgbClr val="004984"/>
              </a:buClr>
              <a:buSzPts val="2400"/>
              <a:buFont typeface="Arial"/>
              <a:buChar char="●"/>
            </a:pPr>
            <a:r>
              <a:rPr lang="pt-BR" sz="3200" b="1" dirty="0"/>
              <a:t>Controle dos motores</a:t>
            </a:r>
            <a:endParaRPr sz="3200" b="1" dirty="0"/>
          </a:p>
          <a:p>
            <a:endParaRPr sz="3200" b="1" dirty="0">
              <a:solidFill>
                <a:srgbClr val="004984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089" y="1556793"/>
            <a:ext cx="7041027" cy="50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1682059" y="188640"/>
            <a:ext cx="8500000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sz="3200" dirty="0">
                <a:latin typeface="Roboto Black"/>
                <a:ea typeface="Roboto Black"/>
                <a:cs typeface="Roboto Black"/>
                <a:sym typeface="Roboto Black"/>
              </a:rPr>
              <a:t>CONCLUSÕES</a:t>
            </a:r>
            <a:endParaRPr sz="32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695400" y="1484784"/>
            <a:ext cx="10801200" cy="3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O equipamento forneceu medidas de velocidade precisas nos testes;</a:t>
            </a:r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endParaRPr lang="pt-BR" sz="2800" b="1" dirty="0"/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Disponibilidade de massa de dados durante a frenagem para estudos mais aprofundados;</a:t>
            </a:r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endParaRPr lang="pt-BR" sz="2800" b="1" dirty="0"/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Os coeficientes de atrito encontrados estão condizentes com a bibliografia especializada;</a:t>
            </a:r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endParaRPr lang="pt-BR" sz="2800" b="1" dirty="0"/>
          </a:p>
          <a:p>
            <a:pPr marL="609585" indent="-507987" algn="just">
              <a:buClr>
                <a:srgbClr val="004984"/>
              </a:buClr>
              <a:buSzPts val="2400"/>
              <a:buChar char="●"/>
            </a:pPr>
            <a:r>
              <a:rPr lang="pt-BR" sz="2800" b="1" dirty="0"/>
              <a:t>Novos testes: medir influência das diversas variáveis (pneus, tipo de pavimento, temperatura, etc.)</a:t>
            </a:r>
            <a:endParaRPr sz="2800" b="1" dirty="0"/>
          </a:p>
          <a:p>
            <a:pPr marL="609585" indent="-507987">
              <a:buClr>
                <a:srgbClr val="004984"/>
              </a:buClr>
              <a:buSzPts val="2400"/>
              <a:buChar char="●"/>
            </a:pPr>
            <a:endParaRPr sz="2400" b="1" dirty="0">
              <a:solidFill>
                <a:srgbClr val="004984"/>
              </a:solidFill>
            </a:endParaRPr>
          </a:p>
          <a:p>
            <a:endParaRPr sz="2400" b="1" dirty="0">
              <a:solidFill>
                <a:srgbClr val="004984"/>
              </a:solidFill>
            </a:endParaRPr>
          </a:p>
          <a:p>
            <a:endParaRPr sz="2400" b="1" dirty="0">
              <a:solidFill>
                <a:srgbClr val="00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0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2800" y="116632"/>
            <a:ext cx="10566400" cy="1143000"/>
          </a:xfrm>
        </p:spPr>
        <p:txBody>
          <a:bodyPr/>
          <a:lstStyle/>
          <a:p>
            <a:pPr algn="ctr"/>
            <a:r>
              <a:rPr lang="pt-BR" sz="4400" dirty="0"/>
              <a:t>AGRADECIMENTOS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711624" y="1916833"/>
            <a:ext cx="6696744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3200" dirty="0"/>
              <a:t>Chefe do LQFF – Perita Criminal Bárbara</a:t>
            </a:r>
          </a:p>
          <a:p>
            <a:pPr marL="285750" indent="-285750">
              <a:buFont typeface="Arial,Sans-Serif" pitchFamily="34" charset="0"/>
              <a:buChar char="•"/>
            </a:pPr>
            <a:r>
              <a:rPr lang="pt-BR" sz="3200" dirty="0">
                <a:ea typeface="+mn-lt"/>
                <a:cs typeface="+mn-lt"/>
              </a:rPr>
              <a:t>Chefe da SBF – Perito Criminal Borges</a:t>
            </a:r>
            <a:endParaRPr lang="en-US" sz="3200" dirty="0">
              <a:ea typeface="+mn-lt"/>
              <a:cs typeface="+mn-lt"/>
            </a:endParaRPr>
          </a:p>
          <a:p>
            <a:pPr marL="285750" indent="-285750">
              <a:buFont typeface="Arial,Sans-Serif" pitchFamily="34" charset="0"/>
              <a:buChar char="•"/>
            </a:pPr>
            <a:r>
              <a:rPr lang="pt-BR" sz="3200" dirty="0"/>
              <a:t>Chefe da SPCAT – Perito Criminal Caldas</a:t>
            </a:r>
            <a:endParaRPr lang="en-US" sz="3200" dirty="0">
              <a:ea typeface="+mn-lt"/>
              <a:cs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3200" dirty="0"/>
              <a:t>Chefe da SDT – Perito Criminal Regis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3200" dirty="0"/>
              <a:t>Chefe da </a:t>
            </a:r>
            <a:r>
              <a:rPr lang="pt-BR" sz="3200" dirty="0">
                <a:ea typeface="+mn-lt"/>
                <a:cs typeface="+mn-lt"/>
              </a:rPr>
              <a:t>SES – Perito Criminal Soares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3200" dirty="0"/>
              <a:t>SPBA – Perito Criminal Alex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3200" dirty="0" err="1"/>
              <a:t>LBioF</a:t>
            </a:r>
            <a:r>
              <a:rPr lang="pt-BR" sz="3200" dirty="0"/>
              <a:t> – Perita Criminal Humanes</a:t>
            </a:r>
          </a:p>
        </p:txBody>
      </p:sp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59557E1C-2A88-A7F1-2FFE-280606416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940447DF-7536-5FCE-C6B3-17BD97B04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0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5203"/>
            <a:ext cx="10566400" cy="1143000"/>
          </a:xfrm>
        </p:spPr>
        <p:txBody>
          <a:bodyPr/>
          <a:lstStyle/>
          <a:p>
            <a:pPr algn="ctr"/>
            <a:r>
              <a:rPr lang="pt-BR" sz="5400" b="1" dirty="0"/>
              <a:t>CONTATOS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625600" y="1334852"/>
            <a:ext cx="9245600" cy="4493096"/>
          </a:xfrm>
        </p:spPr>
        <p:txBody>
          <a:bodyPr>
            <a:normAutofit/>
          </a:bodyPr>
          <a:lstStyle/>
          <a:p>
            <a:r>
              <a:rPr lang="pt-BR" sz="2800" b="1" dirty="0">
                <a:latin typeface="Arial" panose="020B0604020202020204" pitchFamily="34" charset="0"/>
              </a:rPr>
              <a:t>MARCELO NUNES GONÇALVES – Perito Criminal</a:t>
            </a:r>
            <a:endParaRPr lang="pt-BR" sz="2800" b="1" u="sng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800" b="1" dirty="0">
                <a:latin typeface="Arial" panose="020B0604020202020204" pitchFamily="34" charset="0"/>
              </a:rPr>
              <a:t>marcelo.goncalves@pcdf.df.gov.br</a:t>
            </a:r>
          </a:p>
          <a:p>
            <a:pPr marL="0" indent="0">
              <a:buNone/>
            </a:pPr>
            <a:endParaRPr lang="pt-BR" sz="180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800" b="1" dirty="0">
                <a:latin typeface="Arial" panose="020B0604020202020204" pitchFamily="34" charset="0"/>
              </a:rPr>
              <a:t>@marcelongperito</a:t>
            </a:r>
          </a:p>
          <a:p>
            <a:pPr marL="0" indent="0">
              <a:buNone/>
            </a:pPr>
            <a:endParaRPr lang="pt-BR" sz="180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800" b="1" dirty="0">
                <a:latin typeface="Arial" panose="020B0604020202020204" pitchFamily="34" charset="0"/>
              </a:rPr>
              <a:t>@MarceloNGPerito</a:t>
            </a:r>
          </a:p>
        </p:txBody>
      </p:sp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419DC22F-1C96-C790-E76E-34CDF53F6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815BC77-3C69-1F11-5CF2-CE9BB1A5F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2C1F57B-E34A-F13D-8B6E-6F916556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00" y="2573004"/>
            <a:ext cx="671513" cy="6667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EF6F923-F8FF-D583-5438-AF7FB9659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95" y="1788097"/>
            <a:ext cx="671514" cy="63420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6D976754-73D8-898C-D654-3EDBE00DE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243" y="3437663"/>
            <a:ext cx="660850" cy="55747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4E422FCB-806F-80BB-A18A-499E6E7050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5519649" y="2276873"/>
            <a:ext cx="6095091" cy="45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5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AC0FAE4-CA94-D68C-F03A-6051CFB3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-13458"/>
            <a:ext cx="4896544" cy="6871330"/>
          </a:xfrm>
          <a:prstGeom prst="rect">
            <a:avLst/>
          </a:prstGeom>
        </p:spPr>
      </p:pic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689A5CBB-A444-A10C-24FC-C34485FCD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C7EA701-8F67-9C65-BCB9-B5ABE3536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785B9E7-AEFB-9919-7005-6620A7151199}"/>
              </a:ext>
            </a:extLst>
          </p:cNvPr>
          <p:cNvSpPr/>
          <p:nvPr/>
        </p:nvSpPr>
        <p:spPr>
          <a:xfrm>
            <a:off x="5159896" y="2780928"/>
            <a:ext cx="1800200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8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NEO</a:t>
            </a:r>
            <a:endParaRPr lang="pt-BR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133600" y="2348880"/>
            <a:ext cx="7924800" cy="3456384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/>
              <a:t>Objetivo</a:t>
            </a:r>
            <a:r>
              <a:rPr lang="pt-BR" sz="2800" dirty="0"/>
              <a:t>: Sistema de Informação responsável pela gestão de cadeia de custódia, de solicitações, de exames, de documentos técnicos, de agendamentos de perícias e de serviços do Instituto de Criminalística.</a:t>
            </a: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xmlns="" id="{9D7D1B0D-9F0A-56F3-5948-884A35747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C6A0CB0-F256-49A4-40EF-E9C7D1BF2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0"/>
            <a:ext cx="10566400" cy="1143000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NEO</a:t>
            </a:r>
            <a:endParaRPr lang="pt-BR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2" descr="Aguila Supermax 22 LR HV | Midsouth Shooters">
            <a:extLst>
              <a:ext uri="{FF2B5EF4-FFF2-40B4-BE49-F238E27FC236}">
                <a16:creationId xmlns:a16="http://schemas.microsoft.com/office/drawing/2014/main" xmlns="" id="{AC740269-4FFF-4C68-832C-F7A4C5253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83005D16-1EB0-E9E9-79C2-95405FB5DA6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C6758EDB-10CA-8E21-3F6A-196F97B6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7" y="908720"/>
            <a:ext cx="11633886" cy="6383897"/>
          </a:xfrm>
          <a:prstGeom prst="rect">
            <a:avLst/>
          </a:prstGeom>
        </p:spPr>
      </p:pic>
      <p:pic>
        <p:nvPicPr>
          <p:cNvPr id="10" name="Espaço Reservado para Conteúdo 7">
            <a:extLst>
              <a:ext uri="{FF2B5EF4-FFF2-40B4-BE49-F238E27FC236}">
                <a16:creationId xmlns:a16="http://schemas.microsoft.com/office/drawing/2014/main" xmlns="" id="{C1E33E9F-9BA2-DB96-FCE8-8782D4DD2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007"/>
            <a:ext cx="1487488" cy="6379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AF044D3-7031-4C33-456C-7025B992A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89" y="6062058"/>
            <a:ext cx="577691" cy="7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5051</TotalTime>
  <Words>1209</Words>
  <Application>Microsoft Office PowerPoint</Application>
  <PresentationFormat>Widescreen</PresentationFormat>
  <Paragraphs>185</Paragraphs>
  <Slides>64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7" baseType="lpstr">
      <vt:lpstr>Arial</vt:lpstr>
      <vt:lpstr>Arial Narrow</vt:lpstr>
      <vt:lpstr>Arial,Sans-Serif</vt:lpstr>
      <vt:lpstr>Calibri</vt:lpstr>
      <vt:lpstr>Cambria Math</vt:lpstr>
      <vt:lpstr>Courier New</vt:lpstr>
      <vt:lpstr>inherit</vt:lpstr>
      <vt:lpstr>Open Sans</vt:lpstr>
      <vt:lpstr>Roboto Black</vt:lpstr>
      <vt:lpstr>Times New Roman</vt:lpstr>
      <vt:lpstr>Wingdings</vt:lpstr>
      <vt:lpstr>Wingdings 3</vt:lpstr>
      <vt:lpstr>Horizonte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NEO</vt:lpstr>
      <vt:lpstr>NEO</vt:lpstr>
      <vt:lpstr>NEO</vt:lpstr>
      <vt:lpstr>Apresentação do PowerPoint</vt:lpstr>
      <vt:lpstr>Análise do SIIB (solução EVOFINDER)</vt:lpstr>
      <vt:lpstr>Apresentação do PowerPoint</vt:lpstr>
      <vt:lpstr>Análise do SIIB (solução EVOFINDER)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Análise da criminologia ambiental dE casos de Estupro no Distrito Federal </vt:lpstr>
      <vt:lpstr>Análise da criminologia ambiental dE casos de Estupro no Distrito Federal </vt:lpstr>
      <vt:lpstr>Análise da criminologia ambiental dE casos de Estupro no Distrito Federal </vt:lpstr>
      <vt:lpstr>Análise da criminologia ambiental dE casos de Estupro no Distrito Federal </vt:lpstr>
      <vt:lpstr>Análise da criminologia ambiental dE casos de Estupro no Distrito Federal </vt:lpstr>
      <vt:lpstr>LQFF - EQUIPAMENTOS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AGRADECIMENTOS</vt:lpstr>
      <vt:lpstr>CONTATOS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Flavio Atila Corteletti Filho</dc:creator>
  <cp:lastModifiedBy>Maria Hollanda</cp:lastModifiedBy>
  <cp:revision>63</cp:revision>
  <dcterms:created xsi:type="dcterms:W3CDTF">2019-04-25T20:00:33Z</dcterms:created>
  <dcterms:modified xsi:type="dcterms:W3CDTF">2022-05-24T19:19:31Z</dcterms:modified>
</cp:coreProperties>
</file>